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rawings/drawing4.xml" ContentType="application/vnd.openxmlformats-officedocument.drawingml.chartshap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5.xml" ContentType="application/vnd.openxmlformats-officedocument.drawingml.chartshape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rawings/drawing3.xml" ContentType="application/vnd.openxmlformats-officedocument.drawingml.chartshape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60" r:id="rId3"/>
    <p:sldId id="257" r:id="rId4"/>
    <p:sldId id="258" r:id="rId5"/>
    <p:sldId id="290" r:id="rId6"/>
    <p:sldId id="267" r:id="rId7"/>
    <p:sldId id="262" r:id="rId8"/>
    <p:sldId id="263" r:id="rId9"/>
    <p:sldId id="265" r:id="rId10"/>
    <p:sldId id="268" r:id="rId11"/>
    <p:sldId id="271" r:id="rId12"/>
    <p:sldId id="272" r:id="rId13"/>
    <p:sldId id="277" r:id="rId14"/>
    <p:sldId id="291" r:id="rId15"/>
    <p:sldId id="292" r:id="rId16"/>
    <p:sldId id="274" r:id="rId17"/>
    <p:sldId id="280" r:id="rId18"/>
    <p:sldId id="289" r:id="rId19"/>
    <p:sldId id="281" r:id="rId20"/>
    <p:sldId id="282" r:id="rId21"/>
    <p:sldId id="283" r:id="rId22"/>
    <p:sldId id="284" r:id="rId23"/>
    <p:sldId id="287" r:id="rId24"/>
    <p:sldId id="288" r:id="rId25"/>
    <p:sldId id="278" r:id="rId26"/>
    <p:sldId id="276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feras\Desktop\&#1605;&#1588;&#1585;&#1608;&#1593;%20&#1578;&#1582;&#1585;&#1580;%201\&#1578;&#1581;&#1604;&#1610;&#1604;%20&#1575;&#1604;&#1575;&#1587;&#1578;&#1576;&#1575;&#1606;&#1577;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feras\Desktop\&#1605;&#1588;&#1585;&#1608;&#1593;%20&#1578;&#1582;&#1585;&#1580;%201\&#1578;&#1581;&#1604;&#1610;&#1604;%20&#1575;&#1604;&#1575;&#1587;&#1578;&#1576;&#1575;&#1606;&#1577;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C:\Users\feras\AppData\Roaming\Microsoft\Excel\&#1578;&#1581;&#1604;&#1610;&#1604;%20&#1575;&#1604;&#1575;&#1587;&#1578;&#1576;&#1575;&#1606;&#1577;%20(version%201).xlsb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C:\Users\feras\AppData\Roaming\Microsoft\Excel\&#1578;&#1581;&#1604;&#1610;&#1604;%20&#1575;&#1604;&#1575;&#1587;&#1578;&#1576;&#1575;&#1606;&#1577;%20(version%201).xlsb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file:///H:\&#1578;&#1581;&#1604;&#1610;&#1604;%20&#1575;&#1604;&#1575;&#1587;&#1578;&#1576;&#1575;&#1606;&#1577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0"/>
  <c:chart>
    <c:title>
      <c:tx>
        <c:rich>
          <a:bodyPr/>
          <a:lstStyle/>
          <a:p>
            <a:pPr>
              <a:defRPr/>
            </a:pPr>
            <a:r>
              <a:rPr lang="en-US" dirty="0"/>
              <a:t>Monthly Consumption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1625125500089187"/>
          <c:y val="8.5072944697073577E-2"/>
          <c:w val="0.66215709147467883"/>
          <c:h val="0.72487313749582338"/>
        </c:manualLayout>
      </c:layout>
      <c:scatterChart>
        <c:scatterStyle val="lineMarker"/>
        <c:ser>
          <c:idx val="0"/>
          <c:order val="0"/>
          <c:spPr>
            <a:ln w="47625">
              <a:noFill/>
            </a:ln>
          </c:spPr>
          <c:trendline>
            <c:trendlineType val="linear"/>
          </c:trendline>
          <c:xVal>
            <c:numRef>
              <c:f>Sheet1!$B$4:$B$43</c:f>
              <c:numCache>
                <c:formatCode>General</c:formatCode>
                <c:ptCount val="40"/>
                <c:pt idx="0">
                  <c:v>10</c:v>
                </c:pt>
                <c:pt idx="1">
                  <c:v>7</c:v>
                </c:pt>
                <c:pt idx="2">
                  <c:v>6</c:v>
                </c:pt>
                <c:pt idx="3">
                  <c:v>6</c:v>
                </c:pt>
                <c:pt idx="4">
                  <c:v>4</c:v>
                </c:pt>
                <c:pt idx="5">
                  <c:v>3</c:v>
                </c:pt>
                <c:pt idx="6">
                  <c:v>6</c:v>
                </c:pt>
                <c:pt idx="7">
                  <c:v>2</c:v>
                </c:pt>
                <c:pt idx="8">
                  <c:v>2</c:v>
                </c:pt>
                <c:pt idx="9">
                  <c:v>5</c:v>
                </c:pt>
                <c:pt idx="10">
                  <c:v>6</c:v>
                </c:pt>
                <c:pt idx="11">
                  <c:v>7</c:v>
                </c:pt>
                <c:pt idx="12">
                  <c:v>3</c:v>
                </c:pt>
                <c:pt idx="13">
                  <c:v>11</c:v>
                </c:pt>
                <c:pt idx="14">
                  <c:v>2</c:v>
                </c:pt>
                <c:pt idx="15">
                  <c:v>9</c:v>
                </c:pt>
                <c:pt idx="16">
                  <c:v>8</c:v>
                </c:pt>
                <c:pt idx="17">
                  <c:v>7</c:v>
                </c:pt>
                <c:pt idx="18">
                  <c:v>6</c:v>
                </c:pt>
                <c:pt idx="19">
                  <c:v>2</c:v>
                </c:pt>
                <c:pt idx="20">
                  <c:v>5</c:v>
                </c:pt>
                <c:pt idx="21">
                  <c:v>6</c:v>
                </c:pt>
                <c:pt idx="22">
                  <c:v>8</c:v>
                </c:pt>
                <c:pt idx="23">
                  <c:v>4</c:v>
                </c:pt>
                <c:pt idx="24">
                  <c:v>5</c:v>
                </c:pt>
                <c:pt idx="25">
                  <c:v>6</c:v>
                </c:pt>
                <c:pt idx="26">
                  <c:v>8</c:v>
                </c:pt>
                <c:pt idx="27">
                  <c:v>9</c:v>
                </c:pt>
                <c:pt idx="28">
                  <c:v>7</c:v>
                </c:pt>
                <c:pt idx="29">
                  <c:v>7</c:v>
                </c:pt>
                <c:pt idx="30">
                  <c:v>9</c:v>
                </c:pt>
                <c:pt idx="31">
                  <c:v>10</c:v>
                </c:pt>
                <c:pt idx="32">
                  <c:v>11</c:v>
                </c:pt>
                <c:pt idx="33">
                  <c:v>10</c:v>
                </c:pt>
                <c:pt idx="34">
                  <c:v>4</c:v>
                </c:pt>
                <c:pt idx="35">
                  <c:v>7</c:v>
                </c:pt>
                <c:pt idx="36">
                  <c:v>9</c:v>
                </c:pt>
                <c:pt idx="37">
                  <c:v>4</c:v>
                </c:pt>
                <c:pt idx="38">
                  <c:v>12</c:v>
                </c:pt>
                <c:pt idx="39">
                  <c:v>9</c:v>
                </c:pt>
              </c:numCache>
            </c:numRef>
          </c:xVal>
          <c:yVal>
            <c:numRef>
              <c:f>Sheet1!$F$4:$F$43</c:f>
              <c:numCache>
                <c:formatCode>General</c:formatCode>
                <c:ptCount val="40"/>
                <c:pt idx="0">
                  <c:v>38</c:v>
                </c:pt>
                <c:pt idx="1">
                  <c:v>18</c:v>
                </c:pt>
                <c:pt idx="2">
                  <c:v>16</c:v>
                </c:pt>
                <c:pt idx="3">
                  <c:v>7</c:v>
                </c:pt>
                <c:pt idx="4">
                  <c:v>25</c:v>
                </c:pt>
                <c:pt idx="5">
                  <c:v>9</c:v>
                </c:pt>
                <c:pt idx="6">
                  <c:v>17</c:v>
                </c:pt>
                <c:pt idx="7">
                  <c:v>4</c:v>
                </c:pt>
                <c:pt idx="8">
                  <c:v>5</c:v>
                </c:pt>
                <c:pt idx="9">
                  <c:v>13</c:v>
                </c:pt>
                <c:pt idx="10">
                  <c:v>21</c:v>
                </c:pt>
                <c:pt idx="11">
                  <c:v>12</c:v>
                </c:pt>
                <c:pt idx="12">
                  <c:v>10</c:v>
                </c:pt>
                <c:pt idx="13">
                  <c:v>30</c:v>
                </c:pt>
                <c:pt idx="14">
                  <c:v>7</c:v>
                </c:pt>
                <c:pt idx="15">
                  <c:v>23</c:v>
                </c:pt>
                <c:pt idx="16">
                  <c:v>25</c:v>
                </c:pt>
                <c:pt idx="17">
                  <c:v>25</c:v>
                </c:pt>
                <c:pt idx="18">
                  <c:v>35</c:v>
                </c:pt>
                <c:pt idx="19">
                  <c:v>10</c:v>
                </c:pt>
                <c:pt idx="20">
                  <c:v>30</c:v>
                </c:pt>
                <c:pt idx="21">
                  <c:v>12</c:v>
                </c:pt>
                <c:pt idx="22">
                  <c:v>10</c:v>
                </c:pt>
                <c:pt idx="23">
                  <c:v>7</c:v>
                </c:pt>
                <c:pt idx="24">
                  <c:v>10</c:v>
                </c:pt>
                <c:pt idx="25">
                  <c:v>11</c:v>
                </c:pt>
                <c:pt idx="26">
                  <c:v>15</c:v>
                </c:pt>
                <c:pt idx="27">
                  <c:v>20</c:v>
                </c:pt>
                <c:pt idx="28">
                  <c:v>10</c:v>
                </c:pt>
                <c:pt idx="29">
                  <c:v>10</c:v>
                </c:pt>
                <c:pt idx="30">
                  <c:v>16</c:v>
                </c:pt>
                <c:pt idx="31">
                  <c:v>30</c:v>
                </c:pt>
                <c:pt idx="32">
                  <c:v>10</c:v>
                </c:pt>
                <c:pt idx="33">
                  <c:v>11</c:v>
                </c:pt>
                <c:pt idx="34">
                  <c:v>7</c:v>
                </c:pt>
                <c:pt idx="35">
                  <c:v>20</c:v>
                </c:pt>
                <c:pt idx="36">
                  <c:v>15</c:v>
                </c:pt>
                <c:pt idx="37">
                  <c:v>13</c:v>
                </c:pt>
                <c:pt idx="38">
                  <c:v>33</c:v>
                </c:pt>
                <c:pt idx="39">
                  <c:v>30</c:v>
                </c:pt>
              </c:numCache>
            </c:numRef>
          </c:yVal>
        </c:ser>
        <c:axId val="55459840"/>
        <c:axId val="55461376"/>
      </c:scatterChart>
      <c:valAx>
        <c:axId val="55459840"/>
        <c:scaling>
          <c:orientation val="minMax"/>
        </c:scaling>
        <c:axPos val="b"/>
        <c:numFmt formatCode="General" sourceLinked="1"/>
        <c:tickLblPos val="nextTo"/>
        <c:crossAx val="55461376"/>
        <c:crosses val="autoZero"/>
        <c:crossBetween val="midCat"/>
      </c:valAx>
      <c:valAx>
        <c:axId val="55461376"/>
        <c:scaling>
          <c:orientation val="minMax"/>
        </c:scaling>
        <c:axPos val="l"/>
        <c:majorGridlines/>
        <c:numFmt formatCode="General" sourceLinked="1"/>
        <c:tickLblPos val="nextTo"/>
        <c:crossAx val="5545984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81385888077859991"/>
          <c:y val="0.41628280839895793"/>
          <c:w val="0.1744622871046268"/>
          <c:h val="0.16743438320210388"/>
        </c:manualLayout>
      </c:layout>
    </c:legend>
    <c:plotVisOnly val="1"/>
  </c:chart>
  <c:spPr>
    <a:solidFill>
      <a:schemeClr val="lt1"/>
    </a:solidFill>
    <a:ln w="25400" cap="flat" cmpd="sng" algn="ctr">
      <a:solidFill>
        <a:schemeClr val="accent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0"/>
  <c:chart>
    <c:title>
      <c:tx>
        <c:rich>
          <a:bodyPr/>
          <a:lstStyle/>
          <a:p>
            <a:pPr>
              <a:defRPr/>
            </a:pPr>
            <a:r>
              <a:rPr lang="en-US" dirty="0"/>
              <a:t>Monthly Consumption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18411745406824187"/>
          <c:y val="8.5072944697073508E-2"/>
          <c:w val="0.66215709147467894"/>
          <c:h val="0.72487313749582361"/>
        </c:manualLayout>
      </c:layout>
      <c:scatterChart>
        <c:scatterStyle val="lineMarker"/>
        <c:ser>
          <c:idx val="0"/>
          <c:order val="0"/>
          <c:spPr>
            <a:ln w="47625">
              <a:noFill/>
            </a:ln>
          </c:spPr>
          <c:trendline>
            <c:trendlineType val="linear"/>
          </c:trendline>
          <c:xVal>
            <c:numRef>
              <c:f>Sheet1!$B$4:$B$43</c:f>
              <c:numCache>
                <c:formatCode>General</c:formatCode>
                <c:ptCount val="40"/>
                <c:pt idx="0">
                  <c:v>10</c:v>
                </c:pt>
                <c:pt idx="1">
                  <c:v>7</c:v>
                </c:pt>
                <c:pt idx="2">
                  <c:v>6</c:v>
                </c:pt>
                <c:pt idx="3">
                  <c:v>6</c:v>
                </c:pt>
                <c:pt idx="4">
                  <c:v>4</c:v>
                </c:pt>
                <c:pt idx="5">
                  <c:v>3</c:v>
                </c:pt>
                <c:pt idx="6">
                  <c:v>6</c:v>
                </c:pt>
                <c:pt idx="7">
                  <c:v>2</c:v>
                </c:pt>
                <c:pt idx="8">
                  <c:v>2</c:v>
                </c:pt>
                <c:pt idx="9">
                  <c:v>5</c:v>
                </c:pt>
                <c:pt idx="10">
                  <c:v>6</c:v>
                </c:pt>
                <c:pt idx="11">
                  <c:v>7</c:v>
                </c:pt>
                <c:pt idx="12">
                  <c:v>3</c:v>
                </c:pt>
                <c:pt idx="13">
                  <c:v>11</c:v>
                </c:pt>
                <c:pt idx="14">
                  <c:v>2</c:v>
                </c:pt>
                <c:pt idx="15">
                  <c:v>9</c:v>
                </c:pt>
                <c:pt idx="16">
                  <c:v>8</c:v>
                </c:pt>
                <c:pt idx="17">
                  <c:v>7</c:v>
                </c:pt>
                <c:pt idx="18">
                  <c:v>6</c:v>
                </c:pt>
                <c:pt idx="19">
                  <c:v>2</c:v>
                </c:pt>
                <c:pt idx="20">
                  <c:v>5</c:v>
                </c:pt>
                <c:pt idx="21">
                  <c:v>6</c:v>
                </c:pt>
                <c:pt idx="22">
                  <c:v>8</c:v>
                </c:pt>
                <c:pt idx="23">
                  <c:v>4</c:v>
                </c:pt>
                <c:pt idx="24">
                  <c:v>5</c:v>
                </c:pt>
                <c:pt idx="25">
                  <c:v>6</c:v>
                </c:pt>
                <c:pt idx="26">
                  <c:v>8</c:v>
                </c:pt>
                <c:pt idx="27">
                  <c:v>9</c:v>
                </c:pt>
                <c:pt idx="28">
                  <c:v>7</c:v>
                </c:pt>
                <c:pt idx="29">
                  <c:v>7</c:v>
                </c:pt>
                <c:pt idx="30">
                  <c:v>9</c:v>
                </c:pt>
                <c:pt idx="31">
                  <c:v>10</c:v>
                </c:pt>
                <c:pt idx="32">
                  <c:v>11</c:v>
                </c:pt>
                <c:pt idx="33">
                  <c:v>10</c:v>
                </c:pt>
                <c:pt idx="34">
                  <c:v>4</c:v>
                </c:pt>
                <c:pt idx="35">
                  <c:v>7</c:v>
                </c:pt>
                <c:pt idx="36">
                  <c:v>9</c:v>
                </c:pt>
                <c:pt idx="37">
                  <c:v>4</c:v>
                </c:pt>
                <c:pt idx="38">
                  <c:v>12</c:v>
                </c:pt>
                <c:pt idx="39">
                  <c:v>9</c:v>
                </c:pt>
              </c:numCache>
            </c:numRef>
          </c:xVal>
          <c:yVal>
            <c:numRef>
              <c:f>Sheet1!$F$4:$F$43</c:f>
              <c:numCache>
                <c:formatCode>General</c:formatCode>
                <c:ptCount val="40"/>
                <c:pt idx="0">
                  <c:v>38</c:v>
                </c:pt>
                <c:pt idx="1">
                  <c:v>18</c:v>
                </c:pt>
                <c:pt idx="2">
                  <c:v>16</c:v>
                </c:pt>
                <c:pt idx="3">
                  <c:v>7</c:v>
                </c:pt>
                <c:pt idx="4">
                  <c:v>25</c:v>
                </c:pt>
                <c:pt idx="5">
                  <c:v>9</c:v>
                </c:pt>
                <c:pt idx="6">
                  <c:v>17</c:v>
                </c:pt>
                <c:pt idx="7">
                  <c:v>4</c:v>
                </c:pt>
                <c:pt idx="8">
                  <c:v>5</c:v>
                </c:pt>
                <c:pt idx="9">
                  <c:v>13</c:v>
                </c:pt>
                <c:pt idx="10">
                  <c:v>21</c:v>
                </c:pt>
                <c:pt idx="11">
                  <c:v>12</c:v>
                </c:pt>
                <c:pt idx="12">
                  <c:v>10</c:v>
                </c:pt>
                <c:pt idx="13">
                  <c:v>30</c:v>
                </c:pt>
                <c:pt idx="14">
                  <c:v>7</c:v>
                </c:pt>
                <c:pt idx="15">
                  <c:v>23</c:v>
                </c:pt>
                <c:pt idx="16">
                  <c:v>25</c:v>
                </c:pt>
                <c:pt idx="17">
                  <c:v>25</c:v>
                </c:pt>
                <c:pt idx="18">
                  <c:v>35</c:v>
                </c:pt>
                <c:pt idx="19">
                  <c:v>10</c:v>
                </c:pt>
                <c:pt idx="20">
                  <c:v>30</c:v>
                </c:pt>
                <c:pt idx="21">
                  <c:v>12</c:v>
                </c:pt>
                <c:pt idx="22">
                  <c:v>10</c:v>
                </c:pt>
                <c:pt idx="23">
                  <c:v>7</c:v>
                </c:pt>
                <c:pt idx="24">
                  <c:v>10</c:v>
                </c:pt>
                <c:pt idx="25">
                  <c:v>11</c:v>
                </c:pt>
                <c:pt idx="26">
                  <c:v>15</c:v>
                </c:pt>
                <c:pt idx="27">
                  <c:v>20</c:v>
                </c:pt>
                <c:pt idx="28">
                  <c:v>10</c:v>
                </c:pt>
                <c:pt idx="29">
                  <c:v>10</c:v>
                </c:pt>
                <c:pt idx="30">
                  <c:v>16</c:v>
                </c:pt>
                <c:pt idx="31">
                  <c:v>30</c:v>
                </c:pt>
                <c:pt idx="32">
                  <c:v>10</c:v>
                </c:pt>
                <c:pt idx="33">
                  <c:v>11</c:v>
                </c:pt>
                <c:pt idx="34">
                  <c:v>7</c:v>
                </c:pt>
                <c:pt idx="35">
                  <c:v>20</c:v>
                </c:pt>
                <c:pt idx="36">
                  <c:v>15</c:v>
                </c:pt>
                <c:pt idx="37">
                  <c:v>13</c:v>
                </c:pt>
                <c:pt idx="38">
                  <c:v>33</c:v>
                </c:pt>
                <c:pt idx="39">
                  <c:v>30</c:v>
                </c:pt>
              </c:numCache>
            </c:numRef>
          </c:yVal>
        </c:ser>
        <c:axId val="55490432"/>
        <c:axId val="55491968"/>
      </c:scatterChart>
      <c:valAx>
        <c:axId val="55490432"/>
        <c:scaling>
          <c:orientation val="minMax"/>
        </c:scaling>
        <c:axPos val="b"/>
        <c:numFmt formatCode="General" sourceLinked="1"/>
        <c:tickLblPos val="nextTo"/>
        <c:crossAx val="55491968"/>
        <c:crosses val="autoZero"/>
        <c:crossBetween val="midCat"/>
      </c:valAx>
      <c:valAx>
        <c:axId val="55491968"/>
        <c:scaling>
          <c:orientation val="minMax"/>
        </c:scaling>
        <c:axPos val="l"/>
        <c:majorGridlines/>
        <c:numFmt formatCode="General" sourceLinked="1"/>
        <c:tickLblPos val="nextTo"/>
        <c:crossAx val="5549043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82157492466219562"/>
          <c:y val="0.40505876870845042"/>
          <c:w val="0.17446228710462686"/>
          <c:h val="0.16743438320210383"/>
        </c:manualLayout>
      </c:layout>
    </c:legend>
    <c:plotVisOnly val="1"/>
  </c:chart>
  <c:spPr>
    <a:solidFill>
      <a:schemeClr val="lt1"/>
    </a:solidFill>
    <a:ln w="25400" cap="flat" cmpd="sng" algn="ctr">
      <a:solidFill>
        <a:schemeClr val="accent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0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Number of Persons</a:t>
            </a:r>
            <a:r>
              <a:rPr lang="en-US" baseline="0" dirty="0" smtClean="0"/>
              <a:t> in Each Family and Daily Consumption</a:t>
            </a:r>
            <a:endParaRPr lang="en-US" dirty="0"/>
          </a:p>
        </c:rich>
      </c:tx>
      <c:layout/>
    </c:title>
    <c:plotArea>
      <c:layout>
        <c:manualLayout>
          <c:layoutTarget val="inner"/>
          <c:xMode val="edge"/>
          <c:yMode val="edge"/>
          <c:x val="0.19357599397297559"/>
          <c:y val="0.13567985421003217"/>
          <c:w val="0.64674734961469105"/>
          <c:h val="0.68271350696547561"/>
        </c:manualLayout>
      </c:layout>
      <c:scatterChart>
        <c:scatterStyle val="lineMarker"/>
        <c:ser>
          <c:idx val="0"/>
          <c:order val="0"/>
          <c:tx>
            <c:v>l/c/d</c:v>
          </c:tx>
          <c:spPr>
            <a:ln w="47625">
              <a:noFill/>
            </a:ln>
          </c:spPr>
          <c:trendline>
            <c:trendlineType val="linear"/>
          </c:trendline>
          <c:xVal>
            <c:numRef>
              <c:f>Sheet1!$B$4:$B$43</c:f>
              <c:numCache>
                <c:formatCode>General</c:formatCode>
                <c:ptCount val="40"/>
                <c:pt idx="0">
                  <c:v>10</c:v>
                </c:pt>
                <c:pt idx="1">
                  <c:v>7</c:v>
                </c:pt>
                <c:pt idx="2">
                  <c:v>6</c:v>
                </c:pt>
                <c:pt idx="3">
                  <c:v>6</c:v>
                </c:pt>
                <c:pt idx="4">
                  <c:v>4</c:v>
                </c:pt>
                <c:pt idx="5">
                  <c:v>3</c:v>
                </c:pt>
                <c:pt idx="6">
                  <c:v>6</c:v>
                </c:pt>
                <c:pt idx="7">
                  <c:v>2</c:v>
                </c:pt>
                <c:pt idx="8">
                  <c:v>2</c:v>
                </c:pt>
                <c:pt idx="9">
                  <c:v>5</c:v>
                </c:pt>
                <c:pt idx="10">
                  <c:v>6</c:v>
                </c:pt>
                <c:pt idx="11">
                  <c:v>7</c:v>
                </c:pt>
                <c:pt idx="12">
                  <c:v>3</c:v>
                </c:pt>
                <c:pt idx="13">
                  <c:v>11</c:v>
                </c:pt>
                <c:pt idx="14">
                  <c:v>2</c:v>
                </c:pt>
                <c:pt idx="15">
                  <c:v>9</c:v>
                </c:pt>
                <c:pt idx="16">
                  <c:v>8</c:v>
                </c:pt>
                <c:pt idx="17">
                  <c:v>7</c:v>
                </c:pt>
                <c:pt idx="18">
                  <c:v>6</c:v>
                </c:pt>
                <c:pt idx="19">
                  <c:v>2</c:v>
                </c:pt>
                <c:pt idx="20">
                  <c:v>5</c:v>
                </c:pt>
                <c:pt idx="21">
                  <c:v>6</c:v>
                </c:pt>
                <c:pt idx="22">
                  <c:v>8</c:v>
                </c:pt>
                <c:pt idx="23">
                  <c:v>4</c:v>
                </c:pt>
                <c:pt idx="24">
                  <c:v>5</c:v>
                </c:pt>
                <c:pt idx="25">
                  <c:v>6</c:v>
                </c:pt>
                <c:pt idx="26">
                  <c:v>8</c:v>
                </c:pt>
                <c:pt idx="27">
                  <c:v>9</c:v>
                </c:pt>
                <c:pt idx="28">
                  <c:v>7</c:v>
                </c:pt>
                <c:pt idx="29">
                  <c:v>7</c:v>
                </c:pt>
                <c:pt idx="30">
                  <c:v>9</c:v>
                </c:pt>
                <c:pt idx="31">
                  <c:v>10</c:v>
                </c:pt>
                <c:pt idx="32">
                  <c:v>11</c:v>
                </c:pt>
                <c:pt idx="33">
                  <c:v>10</c:v>
                </c:pt>
                <c:pt idx="34">
                  <c:v>4</c:v>
                </c:pt>
                <c:pt idx="35">
                  <c:v>7</c:v>
                </c:pt>
                <c:pt idx="36">
                  <c:v>9</c:v>
                </c:pt>
                <c:pt idx="37">
                  <c:v>4</c:v>
                </c:pt>
                <c:pt idx="38">
                  <c:v>12</c:v>
                </c:pt>
                <c:pt idx="39">
                  <c:v>9</c:v>
                </c:pt>
              </c:numCache>
            </c:numRef>
          </c:xVal>
          <c:yVal>
            <c:numRef>
              <c:f>Sheet1!$M$4:$M$43</c:f>
              <c:numCache>
                <c:formatCode>0.00</c:formatCode>
                <c:ptCount val="40"/>
                <c:pt idx="0">
                  <c:v>126.66666666666667</c:v>
                </c:pt>
                <c:pt idx="1">
                  <c:v>85.714285714285722</c:v>
                </c:pt>
                <c:pt idx="2">
                  <c:v>88.888888888887038</c:v>
                </c:pt>
                <c:pt idx="3">
                  <c:v>38.888888888888886</c:v>
                </c:pt>
                <c:pt idx="4">
                  <c:v>208.33333333333545</c:v>
                </c:pt>
                <c:pt idx="5">
                  <c:v>100</c:v>
                </c:pt>
                <c:pt idx="6">
                  <c:v>94.444444444444727</c:v>
                </c:pt>
                <c:pt idx="7">
                  <c:v>66.666666666666671</c:v>
                </c:pt>
                <c:pt idx="8">
                  <c:v>83.333333333333258</c:v>
                </c:pt>
                <c:pt idx="9">
                  <c:v>86.666666666666671</c:v>
                </c:pt>
                <c:pt idx="10">
                  <c:v>116.66666666666667</c:v>
                </c:pt>
                <c:pt idx="11">
                  <c:v>57.142857142857153</c:v>
                </c:pt>
                <c:pt idx="12">
                  <c:v>111.11111111111111</c:v>
                </c:pt>
                <c:pt idx="13">
                  <c:v>90.909090909090907</c:v>
                </c:pt>
                <c:pt idx="14">
                  <c:v>116.66666666666667</c:v>
                </c:pt>
                <c:pt idx="15">
                  <c:v>85.185185185185148</c:v>
                </c:pt>
                <c:pt idx="16">
                  <c:v>104.16666666666667</c:v>
                </c:pt>
                <c:pt idx="17">
                  <c:v>119.04761904762049</c:v>
                </c:pt>
                <c:pt idx="18">
                  <c:v>194.44444444444446</c:v>
                </c:pt>
                <c:pt idx="19">
                  <c:v>166.66666666666652</c:v>
                </c:pt>
                <c:pt idx="20">
                  <c:v>200</c:v>
                </c:pt>
                <c:pt idx="21">
                  <c:v>66.666666666666671</c:v>
                </c:pt>
                <c:pt idx="22">
                  <c:v>41.666666666665975</c:v>
                </c:pt>
                <c:pt idx="23">
                  <c:v>58.333333333333336</c:v>
                </c:pt>
                <c:pt idx="24">
                  <c:v>66.666666666666671</c:v>
                </c:pt>
                <c:pt idx="25">
                  <c:v>61.111111111111114</c:v>
                </c:pt>
                <c:pt idx="26">
                  <c:v>62.5</c:v>
                </c:pt>
                <c:pt idx="27">
                  <c:v>74.074074074074048</c:v>
                </c:pt>
                <c:pt idx="28">
                  <c:v>47.619047619046682</c:v>
                </c:pt>
                <c:pt idx="29">
                  <c:v>47.619047619046682</c:v>
                </c:pt>
                <c:pt idx="30">
                  <c:v>59.259259259259245</c:v>
                </c:pt>
                <c:pt idx="31">
                  <c:v>100</c:v>
                </c:pt>
                <c:pt idx="32">
                  <c:v>30.303030303030287</c:v>
                </c:pt>
                <c:pt idx="33">
                  <c:v>36.666666666665975</c:v>
                </c:pt>
                <c:pt idx="34">
                  <c:v>58.333333333333336</c:v>
                </c:pt>
                <c:pt idx="35">
                  <c:v>95.238095238095241</c:v>
                </c:pt>
                <c:pt idx="36">
                  <c:v>55.555555555555557</c:v>
                </c:pt>
                <c:pt idx="37">
                  <c:v>108.33333333333285</c:v>
                </c:pt>
                <c:pt idx="38">
                  <c:v>91.666666666666671</c:v>
                </c:pt>
                <c:pt idx="39">
                  <c:v>111.11111111111111</c:v>
                </c:pt>
              </c:numCache>
            </c:numRef>
          </c:yVal>
        </c:ser>
        <c:axId val="55816576"/>
        <c:axId val="55818112"/>
      </c:scatterChart>
      <c:valAx>
        <c:axId val="55816576"/>
        <c:scaling>
          <c:orientation val="minMax"/>
        </c:scaling>
        <c:axPos val="b"/>
        <c:numFmt formatCode="General" sourceLinked="1"/>
        <c:tickLblPos val="nextTo"/>
        <c:crossAx val="55818112"/>
        <c:crosses val="autoZero"/>
        <c:crossBetween val="midCat"/>
      </c:valAx>
      <c:valAx>
        <c:axId val="55818112"/>
        <c:scaling>
          <c:orientation val="minMax"/>
        </c:scaling>
        <c:axPos val="l"/>
        <c:majorGridlines/>
        <c:numFmt formatCode="0.00" sourceLinked="1"/>
        <c:tickLblPos val="nextTo"/>
        <c:crossAx val="55816576"/>
        <c:crosses val="autoZero"/>
        <c:crossBetween val="midCat"/>
      </c:valAx>
    </c:plotArea>
    <c:legend>
      <c:legendPos val="r"/>
      <c:layout/>
    </c:legend>
    <c:plotVisOnly val="1"/>
  </c:chart>
  <c:spPr>
    <a:solidFill>
      <a:schemeClr val="lt1"/>
    </a:solidFill>
    <a:ln w="25400" cap="flat" cmpd="sng" algn="ctr">
      <a:solidFill>
        <a:schemeClr val="accent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0"/>
  <c:chart>
    <c:title>
      <c:tx>
        <c:rich>
          <a:bodyPr/>
          <a:lstStyle/>
          <a:p>
            <a:pPr>
              <a:defRPr/>
            </a:pPr>
            <a:r>
              <a:rPr lang="en-US" dirty="0"/>
              <a:t>Average income &amp; </a:t>
            </a:r>
            <a:r>
              <a:rPr lang="en-US" dirty="0" smtClean="0"/>
              <a:t>Monthly </a:t>
            </a:r>
            <a:r>
              <a:rPr lang="en-US" dirty="0"/>
              <a:t>consumption in </a:t>
            </a:r>
            <a:r>
              <a:rPr lang="en-US" sz="1800" b="1" i="0" u="none" strike="noStrike" baseline="0" dirty="0" smtClean="0"/>
              <a:t>m</a:t>
            </a:r>
            <a:r>
              <a:rPr lang="en-US" sz="1800" b="1" i="0" u="none" strike="noStrike" baseline="30000" dirty="0" smtClean="0"/>
              <a:t>3</a:t>
            </a:r>
            <a:endParaRPr lang="en-US" dirty="0"/>
          </a:p>
        </c:rich>
      </c:tx>
      <c:layout/>
    </c:title>
    <c:plotArea>
      <c:layout>
        <c:manualLayout>
          <c:layoutTarget val="inner"/>
          <c:xMode val="edge"/>
          <c:yMode val="edge"/>
          <c:x val="0.16445112965530473"/>
          <c:y val="0.20394685039370244"/>
          <c:w val="0.57709699078312882"/>
          <c:h val="0.61525845727619233"/>
        </c:manualLayout>
      </c:layout>
      <c:scatterChart>
        <c:scatterStyle val="lineMarker"/>
        <c:ser>
          <c:idx val="0"/>
          <c:order val="0"/>
          <c:tx>
            <c:v>Average income &amp; monthly consumption in m3</c:v>
          </c:tx>
          <c:spPr>
            <a:ln w="47625">
              <a:noFill/>
            </a:ln>
          </c:spPr>
          <c:trendline>
            <c:trendlineType val="linear"/>
          </c:trendline>
          <c:xVal>
            <c:numRef>
              <c:f>Sheet1!$N$4:$N$43</c:f>
              <c:numCache>
                <c:formatCode>General</c:formatCode>
                <c:ptCount val="40"/>
                <c:pt idx="0">
                  <c:v>2500</c:v>
                </c:pt>
                <c:pt idx="1">
                  <c:v>2500</c:v>
                </c:pt>
                <c:pt idx="2">
                  <c:v>1750</c:v>
                </c:pt>
                <c:pt idx="3">
                  <c:v>1500</c:v>
                </c:pt>
                <c:pt idx="4">
                  <c:v>2500</c:v>
                </c:pt>
                <c:pt idx="5">
                  <c:v>2250</c:v>
                </c:pt>
                <c:pt idx="6">
                  <c:v>2500</c:v>
                </c:pt>
                <c:pt idx="7">
                  <c:v>1500</c:v>
                </c:pt>
                <c:pt idx="8">
                  <c:v>2500</c:v>
                </c:pt>
                <c:pt idx="9">
                  <c:v>1500</c:v>
                </c:pt>
                <c:pt idx="10">
                  <c:v>2500</c:v>
                </c:pt>
                <c:pt idx="11">
                  <c:v>2500</c:v>
                </c:pt>
                <c:pt idx="12">
                  <c:v>2500</c:v>
                </c:pt>
                <c:pt idx="13">
                  <c:v>2250</c:v>
                </c:pt>
                <c:pt idx="14">
                  <c:v>2500</c:v>
                </c:pt>
                <c:pt idx="15">
                  <c:v>2500</c:v>
                </c:pt>
                <c:pt idx="16">
                  <c:v>2250</c:v>
                </c:pt>
                <c:pt idx="17">
                  <c:v>2500</c:v>
                </c:pt>
                <c:pt idx="18">
                  <c:v>2500</c:v>
                </c:pt>
                <c:pt idx="19">
                  <c:v>1750</c:v>
                </c:pt>
                <c:pt idx="20">
                  <c:v>2250</c:v>
                </c:pt>
                <c:pt idx="21">
                  <c:v>1500</c:v>
                </c:pt>
                <c:pt idx="22">
                  <c:v>1500</c:v>
                </c:pt>
                <c:pt idx="23">
                  <c:v>1750</c:v>
                </c:pt>
                <c:pt idx="24">
                  <c:v>2250</c:v>
                </c:pt>
                <c:pt idx="25">
                  <c:v>2250</c:v>
                </c:pt>
                <c:pt idx="26">
                  <c:v>2500</c:v>
                </c:pt>
                <c:pt idx="27">
                  <c:v>2500</c:v>
                </c:pt>
                <c:pt idx="28">
                  <c:v>2250</c:v>
                </c:pt>
                <c:pt idx="29">
                  <c:v>1750</c:v>
                </c:pt>
                <c:pt idx="30">
                  <c:v>2250</c:v>
                </c:pt>
                <c:pt idx="31">
                  <c:v>2250</c:v>
                </c:pt>
                <c:pt idx="32">
                  <c:v>2250</c:v>
                </c:pt>
                <c:pt idx="33">
                  <c:v>1750</c:v>
                </c:pt>
                <c:pt idx="34">
                  <c:v>1750</c:v>
                </c:pt>
                <c:pt idx="35">
                  <c:v>2250</c:v>
                </c:pt>
                <c:pt idx="36">
                  <c:v>1750</c:v>
                </c:pt>
                <c:pt idx="37">
                  <c:v>2250</c:v>
                </c:pt>
                <c:pt idx="38">
                  <c:v>2500</c:v>
                </c:pt>
                <c:pt idx="39">
                  <c:v>2500</c:v>
                </c:pt>
              </c:numCache>
            </c:numRef>
          </c:xVal>
          <c:yVal>
            <c:numRef>
              <c:f>Sheet1!$F$4:$F$43</c:f>
              <c:numCache>
                <c:formatCode>General</c:formatCode>
                <c:ptCount val="40"/>
                <c:pt idx="0">
                  <c:v>38</c:v>
                </c:pt>
                <c:pt idx="1">
                  <c:v>18</c:v>
                </c:pt>
                <c:pt idx="2">
                  <c:v>16</c:v>
                </c:pt>
                <c:pt idx="3">
                  <c:v>7</c:v>
                </c:pt>
                <c:pt idx="4">
                  <c:v>25</c:v>
                </c:pt>
                <c:pt idx="5">
                  <c:v>9</c:v>
                </c:pt>
                <c:pt idx="6">
                  <c:v>17</c:v>
                </c:pt>
                <c:pt idx="7">
                  <c:v>4</c:v>
                </c:pt>
                <c:pt idx="8">
                  <c:v>5</c:v>
                </c:pt>
                <c:pt idx="9">
                  <c:v>13</c:v>
                </c:pt>
                <c:pt idx="10">
                  <c:v>21</c:v>
                </c:pt>
                <c:pt idx="11">
                  <c:v>12</c:v>
                </c:pt>
                <c:pt idx="12">
                  <c:v>10</c:v>
                </c:pt>
                <c:pt idx="13">
                  <c:v>30</c:v>
                </c:pt>
                <c:pt idx="14">
                  <c:v>7</c:v>
                </c:pt>
                <c:pt idx="15">
                  <c:v>23</c:v>
                </c:pt>
                <c:pt idx="16">
                  <c:v>25</c:v>
                </c:pt>
                <c:pt idx="17">
                  <c:v>25</c:v>
                </c:pt>
                <c:pt idx="18">
                  <c:v>35</c:v>
                </c:pt>
                <c:pt idx="19">
                  <c:v>10</c:v>
                </c:pt>
                <c:pt idx="20">
                  <c:v>30</c:v>
                </c:pt>
                <c:pt idx="21">
                  <c:v>12</c:v>
                </c:pt>
                <c:pt idx="22">
                  <c:v>10</c:v>
                </c:pt>
                <c:pt idx="23">
                  <c:v>7</c:v>
                </c:pt>
                <c:pt idx="24">
                  <c:v>10</c:v>
                </c:pt>
                <c:pt idx="25">
                  <c:v>11</c:v>
                </c:pt>
                <c:pt idx="26">
                  <c:v>15</c:v>
                </c:pt>
                <c:pt idx="27">
                  <c:v>20</c:v>
                </c:pt>
                <c:pt idx="28">
                  <c:v>10</c:v>
                </c:pt>
                <c:pt idx="29">
                  <c:v>10</c:v>
                </c:pt>
                <c:pt idx="30">
                  <c:v>16</c:v>
                </c:pt>
                <c:pt idx="31">
                  <c:v>30</c:v>
                </c:pt>
                <c:pt idx="32">
                  <c:v>10</c:v>
                </c:pt>
                <c:pt idx="33">
                  <c:v>11</c:v>
                </c:pt>
                <c:pt idx="34">
                  <c:v>7</c:v>
                </c:pt>
                <c:pt idx="35">
                  <c:v>20</c:v>
                </c:pt>
                <c:pt idx="36">
                  <c:v>15</c:v>
                </c:pt>
                <c:pt idx="37">
                  <c:v>13</c:v>
                </c:pt>
                <c:pt idx="38">
                  <c:v>33</c:v>
                </c:pt>
                <c:pt idx="39">
                  <c:v>30</c:v>
                </c:pt>
              </c:numCache>
            </c:numRef>
          </c:yVal>
        </c:ser>
        <c:axId val="57304576"/>
        <c:axId val="57328768"/>
      </c:scatterChart>
      <c:valAx>
        <c:axId val="57304576"/>
        <c:scaling>
          <c:orientation val="minMax"/>
        </c:scaling>
        <c:axPos val="b"/>
        <c:numFmt formatCode="General" sourceLinked="1"/>
        <c:tickLblPos val="nextTo"/>
        <c:crossAx val="57328768"/>
        <c:crosses val="autoZero"/>
        <c:crossBetween val="midCat"/>
      </c:valAx>
      <c:valAx>
        <c:axId val="57328768"/>
        <c:scaling>
          <c:orientation val="minMax"/>
        </c:scaling>
        <c:axPos val="l"/>
        <c:majorGridlines/>
        <c:numFmt formatCode="General" sourceLinked="1"/>
        <c:tickLblPos val="nextTo"/>
        <c:crossAx val="5730457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3262313860253114"/>
          <c:y val="0.24680154564012841"/>
          <c:w val="0.25363115693011795"/>
          <c:h val="0.51542432195974452"/>
        </c:manualLayout>
      </c:layout>
    </c:legend>
    <c:plotVisOnly val="1"/>
  </c:chart>
  <c:spPr>
    <a:solidFill>
      <a:schemeClr val="lt1"/>
    </a:solidFill>
    <a:ln w="25400" cap="flat" cmpd="sng" algn="ctr">
      <a:solidFill>
        <a:schemeClr val="accent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/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pieChart>
        <c:varyColors val="1"/>
        <c:ser>
          <c:idx val="0"/>
          <c:order val="0"/>
          <c:explosion val="25"/>
          <c:dLbls>
            <c:showVal val="1"/>
            <c:showLeaderLines val="1"/>
          </c:dLbls>
          <c:cat>
            <c:strRef>
              <c:f>Sheet1!$I$85:$I$86</c:f>
              <c:strCache>
                <c:ptCount val="2"/>
                <c:pt idx="0">
                  <c:v>spring water </c:v>
                </c:pt>
                <c:pt idx="1">
                  <c:v>rain water</c:v>
                </c:pt>
              </c:strCache>
            </c:strRef>
          </c:cat>
          <c:val>
            <c:numRef>
              <c:f>Sheet1!$J$85:$J$86</c:f>
              <c:numCache>
                <c:formatCode>0%</c:formatCode>
                <c:ptCount val="2"/>
                <c:pt idx="0">
                  <c:v>0.05</c:v>
                </c:pt>
                <c:pt idx="1">
                  <c:v>0.95000000000000062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spPr>
    <a:gradFill rotWithShape="1">
      <a:gsLst>
        <a:gs pos="0">
          <a:schemeClr val="accent3">
            <a:tint val="50000"/>
            <a:satMod val="300000"/>
          </a:schemeClr>
        </a:gs>
        <a:gs pos="35000">
          <a:schemeClr val="accent3">
            <a:tint val="37000"/>
            <a:satMod val="300000"/>
          </a:schemeClr>
        </a:gs>
        <a:gs pos="100000">
          <a:schemeClr val="accent3">
            <a:tint val="15000"/>
            <a:satMod val="350000"/>
          </a:schemeClr>
        </a:gs>
      </a:gsLst>
      <a:lin ang="16200000" scaled="1"/>
    </a:gradFill>
    <a:ln w="9525" cap="flat" cmpd="sng" algn="ctr">
      <a:solidFill>
        <a:schemeClr val="accent3">
          <a:shade val="95000"/>
          <a:satMod val="105000"/>
        </a:schemeClr>
      </a:solidFill>
      <a:prstDash val="solid"/>
    </a:ln>
    <a:effectLst>
      <a:outerShdw blurRad="40000" dist="20000" dir="5400000" rotWithShape="0">
        <a:srgbClr val="000000">
          <a:alpha val="38000"/>
        </a:srgbClr>
      </a:outerShdw>
    </a:effectLst>
  </c:spPr>
  <c:txPr>
    <a:bodyPr/>
    <a:lstStyle/>
    <a:p>
      <a:pPr algn="ctr"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/>
  <c:userShapes r:id="rId2"/>
</c:chartSpace>
</file>

<file path=ppt/drawing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0.00146</cdr:x>
      <cdr:y>0.21528</cdr:y>
    </cdr:from>
    <cdr:to>
      <cdr:x>0.12963</cdr:x>
      <cdr:y>0.40407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2014" y="974349"/>
          <a:ext cx="1054785" cy="854451"/>
        </a:xfrm>
        <a:prstGeom xmlns:a="http://schemas.openxmlformats.org/drawingml/2006/main" prst="rect">
          <a:avLst/>
        </a:prstGeom>
        <a:solidFill xmlns:a="http://schemas.openxmlformats.org/drawingml/2006/main">
          <a:srgbClr val="9BBB59">
            <a:lumMod val="60000"/>
            <a:lumOff val="40000"/>
          </a:srgbClr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US" sz="1100" dirty="0" smtClean="0">
              <a:solidFill>
                <a:sysClr val="windowText" lastClr="000000"/>
              </a:solidFill>
            </a:rPr>
            <a:t>Monthly</a:t>
          </a:r>
          <a:r>
            <a:rPr lang="en-US" sz="1100" baseline="0" dirty="0" smtClean="0">
              <a:solidFill>
                <a:sysClr val="windowText" lastClr="000000"/>
              </a:solidFill>
            </a:rPr>
            <a:t> </a:t>
          </a:r>
          <a:r>
            <a:rPr lang="en-US" sz="1100" baseline="0" dirty="0">
              <a:solidFill>
                <a:sysClr val="windowText" lastClr="000000"/>
              </a:solidFill>
            </a:rPr>
            <a:t>consumption for each family</a:t>
          </a:r>
          <a:r>
            <a:rPr lang="en-US" sz="1100" baseline="0" dirty="0">
              <a:solidFill>
                <a:srgbClr val="FF0000"/>
              </a:solidFill>
            </a:rPr>
            <a:t> </a:t>
          </a:r>
          <a:r>
            <a:rPr lang="en-US" sz="1100" baseline="0" dirty="0">
              <a:solidFill>
                <a:sysClr val="windowText" lastClr="000000"/>
              </a:solidFill>
            </a:rPr>
            <a:t>in m</a:t>
          </a:r>
          <a:r>
            <a:rPr lang="en-US" sz="1100" baseline="30000" dirty="0">
              <a:solidFill>
                <a:sysClr val="windowText" lastClr="000000"/>
              </a:solidFill>
            </a:rPr>
            <a:t>3</a:t>
          </a:r>
          <a:r>
            <a:rPr lang="en-US" sz="1100" baseline="0" dirty="0">
              <a:solidFill>
                <a:srgbClr val="FF0000"/>
              </a:solidFill>
            </a:rPr>
            <a:t> </a:t>
          </a:r>
          <a:endParaRPr lang="en-US" sz="1100" baseline="0" dirty="0">
            <a:solidFill>
              <a:sysClr val="windowText" lastClr="000000"/>
            </a:solidFill>
          </a:endParaRPr>
        </a:p>
      </cdr:txBody>
    </cdr:sp>
  </cdr:relSizeAnchor>
  <cdr:relSizeAnchor xmlns:cdr="http://schemas.openxmlformats.org/drawingml/2006/chartDrawing">
    <cdr:from>
      <cdr:x>0.34077</cdr:x>
      <cdr:y>0.90278</cdr:y>
    </cdr:from>
    <cdr:to>
      <cdr:x>0.66181</cdr:x>
      <cdr:y>0.99653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005926" y="2252933"/>
          <a:ext cx="1889785" cy="233957"/>
        </a:xfrm>
        <a:prstGeom xmlns:a="http://schemas.openxmlformats.org/drawingml/2006/main" prst="rect">
          <a:avLst/>
        </a:prstGeom>
        <a:solidFill xmlns:a="http://schemas.openxmlformats.org/drawingml/2006/main">
          <a:srgbClr val="9BBB59">
            <a:lumMod val="60000"/>
            <a:lumOff val="40000"/>
          </a:srgbClr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US" sz="1100"/>
            <a:t>No.</a:t>
          </a:r>
          <a:r>
            <a:rPr lang="en-US" sz="1100" baseline="0"/>
            <a:t> of persons in each family </a:t>
          </a:r>
          <a:endParaRPr lang="en-US" sz="110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0.00926</cdr:x>
      <cdr:y>0.33672</cdr:y>
    </cdr:from>
    <cdr:to>
      <cdr:x>0.13743</cdr:x>
      <cdr:y>0.52551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6200" y="1524000"/>
          <a:ext cx="1054788" cy="854457"/>
        </a:xfrm>
        <a:prstGeom xmlns:a="http://schemas.openxmlformats.org/drawingml/2006/main" prst="rect">
          <a:avLst/>
        </a:prstGeom>
        <a:solidFill xmlns:a="http://schemas.openxmlformats.org/drawingml/2006/main">
          <a:srgbClr val="9BBB59">
            <a:lumMod val="60000"/>
            <a:lumOff val="40000"/>
          </a:srgbClr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US" sz="1100" dirty="0" smtClean="0">
              <a:solidFill>
                <a:sysClr val="windowText" lastClr="000000"/>
              </a:solidFill>
            </a:rPr>
            <a:t>Monthly</a:t>
          </a:r>
          <a:r>
            <a:rPr lang="en-US" sz="1100" baseline="0" dirty="0" smtClean="0">
              <a:solidFill>
                <a:sysClr val="windowText" lastClr="000000"/>
              </a:solidFill>
            </a:rPr>
            <a:t> </a:t>
          </a:r>
          <a:r>
            <a:rPr lang="en-US" sz="1100" baseline="0" dirty="0">
              <a:solidFill>
                <a:sysClr val="windowText" lastClr="000000"/>
              </a:solidFill>
            </a:rPr>
            <a:t>consumption for each family</a:t>
          </a:r>
          <a:r>
            <a:rPr lang="en-US" sz="1100" baseline="0" dirty="0">
              <a:solidFill>
                <a:srgbClr val="FF0000"/>
              </a:solidFill>
            </a:rPr>
            <a:t> </a:t>
          </a:r>
          <a:r>
            <a:rPr lang="en-US" sz="1100" baseline="0" dirty="0">
              <a:solidFill>
                <a:sysClr val="windowText" lastClr="000000"/>
              </a:solidFill>
            </a:rPr>
            <a:t>in m</a:t>
          </a:r>
          <a:r>
            <a:rPr lang="en-US" sz="1100" baseline="30000" dirty="0">
              <a:solidFill>
                <a:sysClr val="windowText" lastClr="000000"/>
              </a:solidFill>
            </a:rPr>
            <a:t>3</a:t>
          </a:r>
          <a:r>
            <a:rPr lang="en-US" sz="1100" baseline="0" dirty="0">
              <a:solidFill>
                <a:srgbClr val="FF0000"/>
              </a:solidFill>
            </a:rPr>
            <a:t> </a:t>
          </a:r>
          <a:endParaRPr lang="en-US" sz="1100" baseline="0" dirty="0">
            <a:solidFill>
              <a:sysClr val="windowText" lastClr="000000"/>
            </a:solidFill>
          </a:endParaRPr>
        </a:p>
      </cdr:txBody>
    </cdr:sp>
  </cdr:relSizeAnchor>
  <cdr:relSizeAnchor xmlns:cdr="http://schemas.openxmlformats.org/drawingml/2006/chartDrawing">
    <cdr:from>
      <cdr:x>0.37037</cdr:x>
      <cdr:y>0.89232</cdr:y>
    </cdr:from>
    <cdr:to>
      <cdr:x>0.59442</cdr:x>
      <cdr:y>0.96604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3048000" y="4038600"/>
          <a:ext cx="1843799" cy="333651"/>
        </a:xfrm>
        <a:prstGeom xmlns:a="http://schemas.openxmlformats.org/drawingml/2006/main" prst="rect">
          <a:avLst/>
        </a:prstGeom>
        <a:solidFill xmlns:a="http://schemas.openxmlformats.org/drawingml/2006/main">
          <a:srgbClr val="9BBB59">
            <a:lumMod val="60000"/>
            <a:lumOff val="40000"/>
          </a:srgbClr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US" sz="1100" dirty="0"/>
            <a:t>No.</a:t>
          </a:r>
          <a:r>
            <a:rPr lang="en-US" sz="1100" baseline="0" dirty="0"/>
            <a:t> of persons in each family </a:t>
          </a:r>
          <a:endParaRPr lang="en-US" sz="11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0.00926</cdr:x>
      <cdr:y>0.4209</cdr:y>
    </cdr:from>
    <cdr:to>
      <cdr:x>0.12963</cdr:x>
      <cdr:y>0.55741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6200" y="1905000"/>
          <a:ext cx="990599" cy="617839"/>
        </a:xfrm>
        <a:prstGeom xmlns:a="http://schemas.openxmlformats.org/drawingml/2006/main" prst="rect">
          <a:avLst/>
        </a:prstGeom>
        <a:solidFill xmlns:a="http://schemas.openxmlformats.org/drawingml/2006/main">
          <a:srgbClr val="9BBB59">
            <a:lumMod val="60000"/>
            <a:lumOff val="40000"/>
          </a:srgbClr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US" sz="1100" baseline="0" dirty="0" smtClean="0">
              <a:solidFill>
                <a:sysClr val="windowText" lastClr="000000"/>
              </a:solidFill>
            </a:rPr>
            <a:t>Daily </a:t>
          </a:r>
          <a:r>
            <a:rPr lang="en-US" sz="1100" baseline="0" dirty="0">
              <a:solidFill>
                <a:sysClr val="windowText" lastClr="000000"/>
              </a:solidFill>
            </a:rPr>
            <a:t>consumption  in (L/C/d)</a:t>
          </a:r>
          <a:endParaRPr lang="en-US" sz="1100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</cdr:x>
      <cdr:y>0</cdr:y>
    </cdr:from>
    <cdr:to>
      <cdr:x>0.00372</cdr:x>
      <cdr:y>0.00856</cdr:y>
    </cdr:to>
    <cdr:pic>
      <cdr:nvPicPr>
        <cdr:cNvPr id="3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0" y="0"/>
          <a:ext cx="24386" cy="24386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0.37037</cdr:x>
      <cdr:y>0.89232</cdr:y>
    </cdr:from>
    <cdr:to>
      <cdr:x>0.60185</cdr:x>
      <cdr:y>0.95966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3048000" y="4038600"/>
          <a:ext cx="1904987" cy="304793"/>
        </a:xfrm>
        <a:prstGeom xmlns:a="http://schemas.openxmlformats.org/drawingml/2006/main" prst="rect">
          <a:avLst/>
        </a:prstGeom>
        <a:solidFill xmlns:a="http://schemas.openxmlformats.org/drawingml/2006/main">
          <a:srgbClr val="9BBB59">
            <a:lumMod val="60000"/>
            <a:lumOff val="40000"/>
          </a:srgbClr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US" sz="1100" dirty="0"/>
            <a:t>No.</a:t>
          </a:r>
          <a:r>
            <a:rPr lang="en-US" sz="1100" baseline="0" dirty="0"/>
            <a:t> of persons in each family </a:t>
          </a:r>
          <a:endParaRPr lang="en-US" sz="1100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0.31481</cdr:x>
      <cdr:y>0.89232</cdr:y>
    </cdr:from>
    <cdr:to>
      <cdr:x>0.56185</cdr:x>
      <cdr:y>0.96604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590800" y="4038600"/>
          <a:ext cx="2033040" cy="333651"/>
        </a:xfrm>
        <a:prstGeom xmlns:a="http://schemas.openxmlformats.org/drawingml/2006/main" prst="rect">
          <a:avLst/>
        </a:prstGeom>
        <a:solidFill xmlns:a="http://schemas.openxmlformats.org/drawingml/2006/main">
          <a:srgbClr val="9BBB59">
            <a:lumMod val="60000"/>
            <a:lumOff val="40000"/>
          </a:srgbClr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US" sz="1100" dirty="0" smtClean="0"/>
            <a:t>Average </a:t>
          </a:r>
          <a:r>
            <a:rPr lang="en-US" sz="1100" dirty="0"/>
            <a:t>income</a:t>
          </a:r>
          <a:r>
            <a:rPr lang="en-US" sz="1100" baseline="0" dirty="0"/>
            <a:t> for each family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0.00926</cdr:x>
      <cdr:y>0.38723</cdr:y>
    </cdr:from>
    <cdr:to>
      <cdr:x>0.12886</cdr:x>
      <cdr:y>0.56194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76200" y="1752600"/>
          <a:ext cx="984260" cy="790731"/>
        </a:xfrm>
        <a:prstGeom xmlns:a="http://schemas.openxmlformats.org/drawingml/2006/main" prst="rect">
          <a:avLst/>
        </a:prstGeom>
        <a:solidFill xmlns:a="http://schemas.openxmlformats.org/drawingml/2006/main">
          <a:srgbClr val="9BBB59">
            <a:lumMod val="60000"/>
            <a:lumOff val="40000"/>
          </a:srgbClr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US" sz="1100" dirty="0" smtClean="0">
              <a:solidFill>
                <a:sysClr val="windowText" lastClr="000000"/>
              </a:solidFill>
            </a:rPr>
            <a:t>Monthly</a:t>
          </a:r>
          <a:r>
            <a:rPr lang="en-US" sz="1100" baseline="0" dirty="0" smtClean="0">
              <a:solidFill>
                <a:sysClr val="windowText" lastClr="000000"/>
              </a:solidFill>
            </a:rPr>
            <a:t> </a:t>
          </a:r>
          <a:r>
            <a:rPr lang="en-US" sz="1100" baseline="0" dirty="0">
              <a:solidFill>
                <a:sysClr val="windowText" lastClr="000000"/>
              </a:solidFill>
            </a:rPr>
            <a:t>consumption for each </a:t>
          </a:r>
          <a:r>
            <a:rPr lang="en-US" sz="1100" baseline="0" dirty="0" smtClean="0">
              <a:solidFill>
                <a:sysClr val="windowText" lastClr="000000"/>
              </a:solidFill>
            </a:rPr>
            <a:t>family</a:t>
          </a:r>
          <a:endParaRPr lang="en-US" sz="1100" dirty="0">
            <a:solidFill>
              <a:srgbClr val="FF0000"/>
            </a:solidFill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0.31481</cdr:x>
      <cdr:y>0</cdr:y>
    </cdr:from>
    <cdr:to>
      <cdr:x>0.66667</cdr:x>
      <cdr:y>0.08418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590800" y="0"/>
          <a:ext cx="2895600" cy="381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0.35185</cdr:x>
      <cdr:y>0</cdr:y>
    </cdr:from>
    <cdr:to>
      <cdr:x>0.63889</cdr:x>
      <cdr:y>0.06734</cdr:y>
    </cdr:to>
    <cdr:sp macro="" textlink="">
      <cdr:nvSpPr>
        <cdr:cNvPr id="4" name="TextBox 5"/>
        <cdr:cNvSpPr txBox="1"/>
      </cdr:nvSpPr>
      <cdr:spPr>
        <a:xfrm xmlns:a="http://schemas.openxmlformats.org/drawingml/2006/main">
          <a:off x="2895600" y="0"/>
          <a:ext cx="2362200" cy="304800"/>
        </a:xfrm>
        <a:prstGeom xmlns:a="http://schemas.openxmlformats.org/drawingml/2006/main" prst="rect">
          <a:avLst/>
        </a:prstGeom>
        <a:ln xmlns:a="http://schemas.openxmlformats.org/drawingml/2006/main"/>
      </cdr:spPr>
      <cdr:style>
        <a:lnRef xmlns:a="http://schemas.openxmlformats.org/drawingml/2006/main" idx="2">
          <a:schemeClr val="accent1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ysClr val="windowText" lastClr="000000"/>
              </a:solidFill>
              <a:latin typeface="Calibri"/>
            </a:defRPr>
          </a:lvl1pPr>
          <a:lvl2pPr marL="457200" indent="0">
            <a:defRPr sz="1100">
              <a:solidFill>
                <a:sysClr val="windowText" lastClr="000000"/>
              </a:solidFill>
              <a:latin typeface="Calibri"/>
            </a:defRPr>
          </a:lvl2pPr>
          <a:lvl3pPr marL="914400" indent="0">
            <a:defRPr sz="1100">
              <a:solidFill>
                <a:sysClr val="windowText" lastClr="000000"/>
              </a:solidFill>
              <a:latin typeface="Calibri"/>
            </a:defRPr>
          </a:lvl3pPr>
          <a:lvl4pPr marL="1371600" indent="0">
            <a:defRPr sz="1100">
              <a:solidFill>
                <a:sysClr val="windowText" lastClr="000000"/>
              </a:solidFill>
              <a:latin typeface="Calibri"/>
            </a:defRPr>
          </a:lvl4pPr>
          <a:lvl5pPr marL="1828800" indent="0">
            <a:defRPr sz="1100">
              <a:solidFill>
                <a:sysClr val="windowText" lastClr="000000"/>
              </a:solidFill>
              <a:latin typeface="Calibri"/>
            </a:defRPr>
          </a:lvl5pPr>
          <a:lvl6pPr marL="2286000" indent="0">
            <a:defRPr sz="1100">
              <a:solidFill>
                <a:sysClr val="windowText" lastClr="000000"/>
              </a:solidFill>
              <a:latin typeface="Calibri"/>
            </a:defRPr>
          </a:lvl6pPr>
          <a:lvl7pPr marL="2743200" indent="0">
            <a:defRPr sz="1100">
              <a:solidFill>
                <a:sysClr val="windowText" lastClr="000000"/>
              </a:solidFill>
              <a:latin typeface="Calibri"/>
            </a:defRPr>
          </a:lvl7pPr>
          <a:lvl8pPr marL="3200400" indent="0">
            <a:defRPr sz="1100">
              <a:solidFill>
                <a:sysClr val="windowText" lastClr="000000"/>
              </a:solidFill>
              <a:latin typeface="Calibri"/>
            </a:defRPr>
          </a:lvl8pPr>
          <a:lvl9pPr marL="3657600" indent="0">
            <a:defRPr sz="11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en-US" sz="1100" dirty="0" smtClean="0">
              <a:latin typeface="Berlin Sans FB Demi" pitchFamily="34" charset="0"/>
            </a:rPr>
            <a:t>Type of Water Used drinking</a:t>
          </a:r>
          <a:endParaRPr lang="en-US" sz="1100" dirty="0">
            <a:latin typeface="Berlin Sans FB Demi" pitchFamily="34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E6FE5B-D471-4AB5-8E70-D659DFCB2EED}" type="datetimeFigureOut">
              <a:rPr lang="en-US" smtClean="0"/>
              <a:pPr/>
              <a:t>01/06/2013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B5482-F93F-45E3-8618-D43084E4FC2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B5482-F93F-45E3-8618-D43084E4FC2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C1E11-63D4-4952-BCD6-F77678A81E96}" type="datetimeFigureOut">
              <a:rPr lang="en-US" smtClean="0"/>
              <a:pPr/>
              <a:t>01/06/2013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94532-732F-40FB-990E-54A6EAC6C0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C1E11-63D4-4952-BCD6-F77678A81E96}" type="datetimeFigureOut">
              <a:rPr lang="en-US" smtClean="0"/>
              <a:pPr/>
              <a:t>01/06/2013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94532-732F-40FB-990E-54A6EAC6C0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C1E11-63D4-4952-BCD6-F77678A81E96}" type="datetimeFigureOut">
              <a:rPr lang="en-US" smtClean="0"/>
              <a:pPr/>
              <a:t>01/06/2013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94532-732F-40FB-990E-54A6EAC6C0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C1E11-63D4-4952-BCD6-F77678A81E96}" type="datetimeFigureOut">
              <a:rPr lang="en-US" smtClean="0"/>
              <a:pPr/>
              <a:t>01/06/2013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94532-732F-40FB-990E-54A6EAC6C0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C1E11-63D4-4952-BCD6-F77678A81E96}" type="datetimeFigureOut">
              <a:rPr lang="en-US" smtClean="0"/>
              <a:pPr/>
              <a:t>01/06/2013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94532-732F-40FB-990E-54A6EAC6C0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C1E11-63D4-4952-BCD6-F77678A81E96}" type="datetimeFigureOut">
              <a:rPr lang="en-US" smtClean="0"/>
              <a:pPr/>
              <a:t>01/06/2013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94532-732F-40FB-990E-54A6EAC6C0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C1E11-63D4-4952-BCD6-F77678A81E96}" type="datetimeFigureOut">
              <a:rPr lang="en-US" smtClean="0"/>
              <a:pPr/>
              <a:t>01/06/2013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94532-732F-40FB-990E-54A6EAC6C0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C1E11-63D4-4952-BCD6-F77678A81E96}" type="datetimeFigureOut">
              <a:rPr lang="en-US" smtClean="0"/>
              <a:pPr/>
              <a:t>01/06/2013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94532-732F-40FB-990E-54A6EAC6C0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C1E11-63D4-4952-BCD6-F77678A81E96}" type="datetimeFigureOut">
              <a:rPr lang="en-US" smtClean="0"/>
              <a:pPr/>
              <a:t>01/06/2013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94532-732F-40FB-990E-54A6EAC6C0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C1E11-63D4-4952-BCD6-F77678A81E96}" type="datetimeFigureOut">
              <a:rPr lang="en-US" smtClean="0"/>
              <a:pPr/>
              <a:t>01/06/2013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94532-732F-40FB-990E-54A6EAC6C0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C1E11-63D4-4952-BCD6-F77678A81E96}" type="datetimeFigureOut">
              <a:rPr lang="en-US" smtClean="0"/>
              <a:pPr/>
              <a:t>01/06/2013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94532-732F-40FB-990E-54A6EAC6C0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C1E11-63D4-4952-BCD6-F77678A81E96}" type="datetimeFigureOut">
              <a:rPr lang="en-US" smtClean="0"/>
              <a:pPr/>
              <a:t>01/06/2013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E94532-732F-40FB-990E-54A6EAC6C03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548705_10151363611142812_63174786_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feras\Desktop\مياه_الشرب_ومتابعة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>
                <a:latin typeface="Baskerville Old Face" pitchFamily="18" charset="0"/>
              </a:rPr>
              <a:t>Questionnaire Analysis</a:t>
            </a:r>
            <a:br>
              <a:rPr lang="en-US" b="1" i="1" dirty="0" smtClean="0">
                <a:latin typeface="Baskerville Old Face" pitchFamily="18" charset="0"/>
              </a:rPr>
            </a:br>
            <a:r>
              <a:rPr lang="en-US" b="1" i="1" dirty="0" smtClean="0">
                <a:latin typeface="Baskerville Old Face" pitchFamily="18" charset="0"/>
              </a:rPr>
              <a:t>(D)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 cstate="print"/>
          <a:srcRect l="24774" t="17018" r="27643" b="15958"/>
          <a:stretch>
            <a:fillRect/>
          </a:stretch>
        </p:blipFill>
        <p:spPr bwMode="auto">
          <a:xfrm>
            <a:off x="1447800" y="1295400"/>
            <a:ext cx="6248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i="1" dirty="0" smtClean="0">
                <a:latin typeface="Baskerville Old Face" pitchFamily="18" charset="0"/>
              </a:rPr>
              <a:t>Network Analysis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feras\Desktop\مياه_الشرب_ومتابعة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000" b="1" i="1" dirty="0" smtClean="0">
                <a:latin typeface="Baskerville Old Face" pitchFamily="18" charset="0"/>
              </a:rPr>
              <a:t>Future Demand Estimates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i="1" dirty="0" smtClean="0">
                <a:latin typeface="Baskerville Old Face" pitchFamily="18" charset="0"/>
              </a:rPr>
              <a:t>The design period is 30 years</a:t>
            </a:r>
            <a:r>
              <a:rPr lang="en-US" dirty="0" smtClean="0"/>
              <a:t>.</a:t>
            </a:r>
          </a:p>
          <a:p>
            <a:r>
              <a:rPr lang="en-US" b="1" i="1" dirty="0" smtClean="0">
                <a:latin typeface="Baskerville Old Face" pitchFamily="18" charset="0"/>
              </a:rPr>
              <a:t>The growth rate in Palestine is equal to 2.178%.</a:t>
            </a:r>
          </a:p>
          <a:p>
            <a:r>
              <a:rPr lang="en-US" b="1" i="1" dirty="0" smtClean="0">
                <a:latin typeface="Baskerville Old Face" pitchFamily="18" charset="0"/>
              </a:rPr>
              <a:t>Population  at (2042): 5390 capita.</a:t>
            </a:r>
          </a:p>
          <a:p>
            <a:r>
              <a:rPr lang="en-US" b="1" i="1" dirty="0" smtClean="0">
                <a:latin typeface="Baskerville Old Face" pitchFamily="18" charset="0"/>
              </a:rPr>
              <a:t>Average water consumption per capita per day is equal to 90.36.</a:t>
            </a:r>
          </a:p>
          <a:p>
            <a:r>
              <a:rPr lang="en-US" b="1" i="1" dirty="0" smtClean="0">
                <a:latin typeface="Baskerville Old Face" pitchFamily="18" charset="0"/>
              </a:rPr>
              <a:t>The consumption </a:t>
            </a:r>
            <a:r>
              <a:rPr lang="en-US" b="1" i="1" dirty="0" smtClean="0">
                <a:latin typeface="Baskerville Old Face" pitchFamily="18" charset="0"/>
              </a:rPr>
              <a:t>rate  due to WHO standards = </a:t>
            </a:r>
            <a:r>
              <a:rPr lang="en-US" b="1" i="1" dirty="0" smtClean="0">
                <a:latin typeface="Baskerville Old Face" pitchFamily="18" charset="0"/>
              </a:rPr>
              <a:t>(100-150) (</a:t>
            </a:r>
            <a:r>
              <a:rPr lang="en-US" b="1" i="1" dirty="0" err="1" smtClean="0">
                <a:latin typeface="Baskerville Old Face" pitchFamily="18" charset="0"/>
              </a:rPr>
              <a:t>L/c</a:t>
            </a:r>
            <a:r>
              <a:rPr lang="en-US" b="1" i="1" dirty="0" smtClean="0">
                <a:latin typeface="Baskerville Old Face" pitchFamily="18" charset="0"/>
              </a:rPr>
              <a:t>/d) .</a:t>
            </a:r>
          </a:p>
          <a:p>
            <a:r>
              <a:rPr lang="en-US" b="1" i="1" dirty="0" smtClean="0">
                <a:latin typeface="Baskerville Old Face" pitchFamily="18" charset="0"/>
              </a:rPr>
              <a:t>PWA standards 120(</a:t>
            </a:r>
            <a:r>
              <a:rPr lang="en-US" b="1" i="1" dirty="0" err="1" smtClean="0">
                <a:latin typeface="Baskerville Old Face" pitchFamily="18" charset="0"/>
              </a:rPr>
              <a:t>L/c</a:t>
            </a:r>
            <a:r>
              <a:rPr lang="en-US" b="1" i="1" dirty="0" smtClean="0">
                <a:latin typeface="Baskerville Old Face" pitchFamily="18" charset="0"/>
              </a:rPr>
              <a:t>/d</a:t>
            </a:r>
            <a:r>
              <a:rPr lang="en-US" b="1" i="1" smtClean="0">
                <a:latin typeface="Baskerville Old Face" pitchFamily="18" charset="0"/>
              </a:rPr>
              <a:t>) </a:t>
            </a:r>
            <a:r>
              <a:rPr lang="en-US" b="1" i="1" smtClean="0">
                <a:latin typeface="Baskerville Old Face" pitchFamily="18" charset="0"/>
              </a:rPr>
              <a:t>the consumption </a:t>
            </a:r>
            <a:r>
              <a:rPr lang="en-US" b="1" i="1" dirty="0" smtClean="0">
                <a:latin typeface="Baskerville Old Face" pitchFamily="18" charset="0"/>
              </a:rPr>
              <a:t>rate will be used.</a:t>
            </a:r>
          </a:p>
          <a:p>
            <a:r>
              <a:rPr lang="en-US" b="1" i="1" dirty="0" smtClean="0">
                <a:latin typeface="Baskerville Old Face" pitchFamily="18" charset="0"/>
              </a:rPr>
              <a:t>UFW=0.25(for new network)</a:t>
            </a:r>
          </a:p>
          <a:p>
            <a:r>
              <a:rPr lang="en-US" b="1" i="1" dirty="0" smtClean="0">
                <a:latin typeface="Baskerville Old Face" pitchFamily="18" charset="0"/>
              </a:rPr>
              <a:t>Demand=160 (</a:t>
            </a:r>
            <a:r>
              <a:rPr lang="en-US" b="1" i="1" dirty="0" err="1" smtClean="0">
                <a:latin typeface="Baskerville Old Face" pitchFamily="18" charset="0"/>
              </a:rPr>
              <a:t>L/c</a:t>
            </a:r>
            <a:r>
              <a:rPr lang="en-US" b="1" i="1" dirty="0" smtClean="0">
                <a:latin typeface="Baskerville Old Face" pitchFamily="18" charset="0"/>
              </a:rPr>
              <a:t>/d).</a:t>
            </a:r>
          </a:p>
          <a:p>
            <a:r>
              <a:rPr lang="en-US" b="1" i="1" dirty="0" smtClean="0">
                <a:latin typeface="Baskerville Old Face" pitchFamily="18" charset="0"/>
              </a:rPr>
              <a:t>Density=3.2 </a:t>
            </a:r>
            <a:r>
              <a:rPr lang="en-US" b="1" i="1" dirty="0" smtClean="0">
                <a:latin typeface="Baskerville Old Face" pitchFamily="18" charset="0"/>
              </a:rPr>
              <a:t>capita/donums.</a:t>
            </a:r>
          </a:p>
          <a:p>
            <a:endParaRPr lang="en-US" b="1" i="1" dirty="0" smtClean="0">
              <a:latin typeface="Baskerville Old Face" pitchFamily="18" charset="0"/>
            </a:endParaRPr>
          </a:p>
          <a:p>
            <a:endParaRPr lang="en-US" b="1" i="1" dirty="0" smtClean="0">
              <a:latin typeface="Baskerville Old Face" pitchFamily="18" charset="0"/>
            </a:endParaRPr>
          </a:p>
          <a:p>
            <a:endParaRPr lang="en-US" b="1" i="1" dirty="0" smtClean="0">
              <a:latin typeface="Baskerville Old Face" pitchFamily="18" charset="0"/>
            </a:endParaRPr>
          </a:p>
          <a:p>
            <a:pPr>
              <a:buNone/>
            </a:pPr>
            <a:endParaRPr lang="en-US" b="1" i="1" dirty="0" smtClean="0">
              <a:latin typeface="Baskerville Old Face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 l="13070" t="20996" r="36659" b="16014"/>
          <a:stretch>
            <a:fillRect/>
          </a:stretch>
        </p:blipFill>
        <p:spPr bwMode="auto">
          <a:xfrm>
            <a:off x="304800" y="914400"/>
            <a:ext cx="8610600" cy="513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000" b="1" i="1" dirty="0" smtClean="0">
                <a:latin typeface="Baskerville Old Face" pitchFamily="18" charset="0"/>
              </a:rPr>
              <a:t>Pipes in the Network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C:\Users\feras\Desktop\مياه_الشرب_ومتابعة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4000" b="1" i="1" dirty="0" smtClean="0">
                <a:latin typeface="Baskerville Old Face" pitchFamily="18" charset="0"/>
              </a:rPr>
              <a:t>Pipes in the Network</a:t>
            </a:r>
            <a:br>
              <a:rPr lang="en-US" sz="4000" b="1" i="1" dirty="0" smtClean="0">
                <a:latin typeface="Baskerville Old Face" pitchFamily="18" charset="0"/>
              </a:rPr>
            </a:br>
            <a:endParaRPr lang="en-US" sz="4000" b="1" i="1" dirty="0" smtClean="0">
              <a:latin typeface="Baskerville Old Face" pitchFamily="18" charset="0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71600"/>
                <a:gridCol w="1447800"/>
                <a:gridCol w="1295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Pipes 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From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Length (m)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Diameter (in)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38.89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41.46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29.59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44.32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109.11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45.35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89.83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200.04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217.77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3"/>
          <p:cNvPicPr>
            <a:picLocks/>
          </p:cNvPicPr>
          <p:nvPr/>
        </p:nvPicPr>
        <p:blipFill>
          <a:blip r:embed="rId2" cstate="print"/>
          <a:srcRect l="13070" t="20996" r="36659" b="16014"/>
          <a:stretch>
            <a:fillRect/>
          </a:stretch>
        </p:blipFill>
        <p:spPr bwMode="auto">
          <a:xfrm>
            <a:off x="304800" y="990600"/>
            <a:ext cx="8610600" cy="513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b="1" i="1" dirty="0" smtClean="0">
                <a:latin typeface="Baskerville Old Face" pitchFamily="18" charset="0"/>
              </a:rPr>
              <a:t>Nodes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 descr="C:\Users\feras\Desktop\مياه_الشرب_ومتابعة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4000" b="1" i="1" dirty="0" smtClean="0">
                <a:latin typeface="Baskerville Old Face" pitchFamily="18" charset="0"/>
              </a:rPr>
              <a:t>Demand on Nodes and their Elevation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Nodes 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Elevation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Demand (L/day)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Demand (L/sec)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683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3144.16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0.036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687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2543.16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0.029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687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2586.72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0.030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684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1137.59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0.013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683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3025.23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0.035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681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1444.40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0.017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684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1257.63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0.015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686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2862.43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0.033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685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868.14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688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2021.97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0.023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 descr="C:\Users\feras\Desktop\Water World Da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62000" y="609600"/>
            <a:ext cx="7391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 smtClean="0">
                <a:latin typeface="Baskerville Old Face" pitchFamily="18" charset="0"/>
              </a:rPr>
              <a:t>Design</a:t>
            </a:r>
            <a:r>
              <a:rPr lang="en-US" dirty="0" smtClean="0"/>
              <a:t> </a:t>
            </a:r>
            <a:r>
              <a:rPr lang="en-US" sz="3200" b="1" i="1" dirty="0" smtClean="0">
                <a:latin typeface="Baskerville Old Face" pitchFamily="18" charset="0"/>
              </a:rPr>
              <a:t>Criteria</a:t>
            </a:r>
            <a:endParaRPr lang="en-US" sz="3200" b="1" i="1" dirty="0">
              <a:latin typeface="Baskerville Old Fac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" y="2286000"/>
            <a:ext cx="72390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200" b="1" i="1" dirty="0" smtClean="0">
                <a:latin typeface="Baskerville Old Face" pitchFamily="18" charset="0"/>
              </a:rPr>
              <a:t>Pressure</a:t>
            </a:r>
            <a:r>
              <a:rPr lang="en-US" dirty="0" smtClean="0"/>
              <a:t> </a:t>
            </a:r>
            <a:r>
              <a:rPr lang="en-US" sz="3200" b="1" i="1" dirty="0" smtClean="0">
                <a:latin typeface="Baskerville Old Face" pitchFamily="18" charset="0"/>
              </a:rPr>
              <a:t>constraint</a:t>
            </a:r>
          </a:p>
          <a:p>
            <a:r>
              <a:rPr lang="en-US" dirty="0" smtClean="0"/>
              <a:t>	(</a:t>
            </a:r>
            <a:r>
              <a:rPr lang="en-US" sz="3200" b="1" i="1" dirty="0" smtClean="0">
                <a:latin typeface="Baskerville Old Face" pitchFamily="18" charset="0"/>
              </a:rPr>
              <a:t>20-100)m</a:t>
            </a:r>
          </a:p>
          <a:p>
            <a:pPr>
              <a:buFont typeface="Wingdings" pitchFamily="2" charset="2"/>
              <a:buChar char="Ø"/>
            </a:pPr>
            <a:r>
              <a:rPr lang="en-US" sz="3200" b="1" i="1" dirty="0" smtClean="0">
                <a:latin typeface="Baskerville Old Face" pitchFamily="18" charset="0"/>
              </a:rPr>
              <a:t>Velocity </a:t>
            </a:r>
            <a:r>
              <a:rPr lang="en-US" sz="3200" b="1" i="1" dirty="0" smtClean="0">
                <a:latin typeface="Baskerville Old Face" pitchFamily="18" charset="0"/>
              </a:rPr>
              <a:t>constraint </a:t>
            </a:r>
            <a:endParaRPr lang="en-US" sz="3200" b="1" i="1" dirty="0" smtClean="0">
              <a:latin typeface="Baskerville Old Face" pitchFamily="18" charset="0"/>
            </a:endParaRPr>
          </a:p>
          <a:p>
            <a:pPr lvl="2"/>
            <a:r>
              <a:rPr lang="en-US" dirty="0" smtClean="0"/>
              <a:t>(</a:t>
            </a:r>
            <a:r>
              <a:rPr lang="en-US" sz="3200" b="1" i="1" dirty="0" smtClean="0">
                <a:latin typeface="Baskerville Old Face" pitchFamily="18" charset="0"/>
              </a:rPr>
              <a:t>0.1-3.0)m/s</a:t>
            </a:r>
          </a:p>
          <a:p>
            <a:pPr>
              <a:buFont typeface="Wingdings" pitchFamily="2" charset="2"/>
              <a:buChar char="Ø"/>
            </a:pPr>
            <a:endParaRPr lang="en-US" sz="3200" b="1" i="1" dirty="0" smtClean="0">
              <a:latin typeface="Baskerville Old Face" pitchFamily="18" charset="0"/>
            </a:endParaRPr>
          </a:p>
          <a:p>
            <a:r>
              <a:rPr lang="en-US" sz="3200" b="1" i="1" dirty="0" smtClean="0">
                <a:latin typeface="Baskerville Old Face" pitchFamily="18" charset="0"/>
              </a:rPr>
              <a:t>	</a:t>
            </a:r>
          </a:p>
          <a:p>
            <a:pPr lvl="2"/>
            <a:endParaRPr lang="en-US" dirty="0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C:\Users\feras\Desktop\Water World Da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38200" y="304800"/>
            <a:ext cx="701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 smtClean="0">
                <a:latin typeface="Baskerville Old Face" pitchFamily="18" charset="0"/>
              </a:rPr>
              <a:t>EPANET</a:t>
            </a:r>
            <a:r>
              <a:rPr lang="en-US" sz="4000" b="1" i="1" dirty="0" smtClean="0"/>
              <a:t> </a:t>
            </a:r>
            <a:r>
              <a:rPr lang="en-US" sz="3200" b="1" i="1" dirty="0" smtClean="0">
                <a:latin typeface="Baskerville Old Face" pitchFamily="18" charset="0"/>
              </a:rPr>
              <a:t>Analysis</a:t>
            </a:r>
            <a:r>
              <a:rPr lang="en-US" sz="4000" b="1" i="1" dirty="0" smtClean="0"/>
              <a:t> </a:t>
            </a:r>
            <a:endParaRPr lang="en-US" sz="40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609600" y="1600200"/>
            <a:ext cx="800100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b="1" i="1" dirty="0" smtClean="0">
                <a:latin typeface="Baskerville Old Face" pitchFamily="18" charset="0"/>
              </a:rPr>
              <a:t>Hazen William Equation</a:t>
            </a:r>
          </a:p>
          <a:p>
            <a:pPr>
              <a:buFont typeface="Wingdings" pitchFamily="2" charset="2"/>
              <a:buChar char="Ø"/>
            </a:pPr>
            <a:r>
              <a:rPr lang="en-US" sz="2400" b="1" i="1" dirty="0" smtClean="0">
                <a:latin typeface="Baskerville Old Face" pitchFamily="18" charset="0"/>
              </a:rPr>
              <a:t>Inputs</a:t>
            </a:r>
            <a:endParaRPr lang="en-US" sz="2400" b="1" i="1" dirty="0" smtClean="0">
              <a:latin typeface="Baskerville Old Face" pitchFamily="18" charset="0"/>
            </a:endParaRPr>
          </a:p>
          <a:p>
            <a:endParaRPr lang="en-US" sz="2400" b="1" i="1" dirty="0" smtClean="0">
              <a:latin typeface="Baskerville Old Face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400" b="1" i="1" dirty="0" smtClean="0">
                <a:latin typeface="Baskerville Old Face" pitchFamily="18" charset="0"/>
              </a:rPr>
              <a:t>For Pipes :</a:t>
            </a:r>
          </a:p>
          <a:p>
            <a:r>
              <a:rPr lang="en-US" sz="2400" b="1" i="1" dirty="0" smtClean="0">
                <a:latin typeface="Baskerville Old Face" pitchFamily="18" charset="0"/>
              </a:rPr>
              <a:t>	1-Pipe ID</a:t>
            </a:r>
          </a:p>
          <a:p>
            <a:r>
              <a:rPr lang="en-US" sz="2400" b="1" i="1" dirty="0" smtClean="0">
                <a:latin typeface="Baskerville Old Face" pitchFamily="18" charset="0"/>
              </a:rPr>
              <a:t>	 2-Start Node and End Node </a:t>
            </a:r>
          </a:p>
          <a:p>
            <a:r>
              <a:rPr lang="en-US" sz="2400" b="1" i="1" dirty="0" smtClean="0">
                <a:latin typeface="Baskerville Old Face" pitchFamily="18" charset="0"/>
              </a:rPr>
              <a:t>	3-Length</a:t>
            </a:r>
            <a:br>
              <a:rPr lang="en-US" sz="2400" b="1" i="1" dirty="0" smtClean="0">
                <a:latin typeface="Baskerville Old Face" pitchFamily="18" charset="0"/>
              </a:rPr>
            </a:br>
            <a:r>
              <a:rPr lang="en-US" sz="2400" b="1" i="1" dirty="0" smtClean="0">
                <a:latin typeface="Baskerville Old Face" pitchFamily="18" charset="0"/>
              </a:rPr>
              <a:t>	4-Diameter </a:t>
            </a:r>
          </a:p>
          <a:p>
            <a:r>
              <a:rPr lang="en-US" sz="2400" b="1" i="1" dirty="0" smtClean="0">
                <a:latin typeface="Baskerville Old Face" pitchFamily="18" charset="0"/>
              </a:rPr>
              <a:t>	5-Roughness </a:t>
            </a:r>
          </a:p>
          <a:p>
            <a:pPr>
              <a:buFont typeface="Wingdings" pitchFamily="2" charset="2"/>
              <a:buChar char="v"/>
            </a:pPr>
            <a:r>
              <a:rPr lang="en-US" sz="2400" b="1" i="1" dirty="0" smtClean="0">
                <a:latin typeface="Baskerville Old Face" pitchFamily="18" charset="0"/>
              </a:rPr>
              <a:t>For Nodes :</a:t>
            </a:r>
          </a:p>
          <a:p>
            <a:r>
              <a:rPr lang="en-US" sz="2400" b="1" i="1" dirty="0" smtClean="0">
                <a:latin typeface="Baskerville Old Face" pitchFamily="18" charset="0"/>
              </a:rPr>
              <a:t>	1-Node ID</a:t>
            </a:r>
          </a:p>
          <a:p>
            <a:r>
              <a:rPr lang="en-US" sz="2400" b="1" i="1" dirty="0" smtClean="0">
                <a:latin typeface="Baskerville Old Face" pitchFamily="18" charset="0"/>
              </a:rPr>
              <a:t>	2-X and Y Coordinates</a:t>
            </a:r>
          </a:p>
          <a:p>
            <a:r>
              <a:rPr lang="en-US" sz="2400" b="1" i="1" dirty="0" smtClean="0">
                <a:latin typeface="Baskerville Old Face" pitchFamily="18" charset="0"/>
              </a:rPr>
              <a:t>	3-Elevation</a:t>
            </a:r>
          </a:p>
          <a:p>
            <a:r>
              <a:rPr lang="en-US" sz="2400" b="1" i="1" dirty="0" smtClean="0">
                <a:latin typeface="Baskerville Old Face" pitchFamily="18" charset="0"/>
              </a:rPr>
              <a:t>	4-Base Demand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 r="52471" b="5173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477000" y="28194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Before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feras\Desktop\Water World Da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6600" b="1" i="1" dirty="0" smtClean="0">
                <a:latin typeface="Baskerville Old Face" pitchFamily="18" charset="0"/>
              </a:rPr>
              <a:t>Outline</a:t>
            </a:r>
            <a:endParaRPr lang="en-US" sz="6600" b="1" i="1" dirty="0"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i="1" dirty="0" smtClean="0">
                <a:latin typeface="Baskerville Old Face" pitchFamily="18" charset="0"/>
              </a:rPr>
              <a:t>Objectives of the Project.</a:t>
            </a:r>
          </a:p>
          <a:p>
            <a:r>
              <a:rPr lang="en-US" b="1" i="1" dirty="0" smtClean="0">
                <a:latin typeface="Baskerville Old Face" pitchFamily="18" charset="0"/>
              </a:rPr>
              <a:t>Study Area.</a:t>
            </a:r>
          </a:p>
          <a:p>
            <a:r>
              <a:rPr lang="en-US" b="1" i="1" dirty="0" smtClean="0">
                <a:latin typeface="Baskerville Old Face" pitchFamily="18" charset="0"/>
              </a:rPr>
              <a:t>Questionnaire Analysis.</a:t>
            </a:r>
          </a:p>
          <a:p>
            <a:r>
              <a:rPr lang="en-US" b="1" i="1" dirty="0" smtClean="0">
                <a:latin typeface="Baskerville Old Face" pitchFamily="18" charset="0"/>
              </a:rPr>
              <a:t>Network Analysis.</a:t>
            </a:r>
          </a:p>
          <a:p>
            <a:r>
              <a:rPr lang="en-US" b="1" i="1" dirty="0" smtClean="0">
                <a:latin typeface="Baskerville Old Face" pitchFamily="18" charset="0"/>
              </a:rPr>
              <a:t>Future Demand Estimates.</a:t>
            </a:r>
          </a:p>
          <a:p>
            <a:r>
              <a:rPr lang="en-US" b="1" i="1" dirty="0" smtClean="0">
                <a:latin typeface="Baskerville Old Face" pitchFamily="18" charset="0"/>
              </a:rPr>
              <a:t>Design Criteria</a:t>
            </a:r>
          </a:p>
          <a:p>
            <a:r>
              <a:rPr lang="en-US" b="1" i="1" dirty="0" smtClean="0">
                <a:latin typeface="Baskerville Old Face" pitchFamily="18" charset="0"/>
              </a:rPr>
              <a:t>EPANET Analysis </a:t>
            </a:r>
          </a:p>
          <a:p>
            <a:pPr lvl="0"/>
            <a:r>
              <a:rPr lang="en-US" b="1" i="1" dirty="0" smtClean="0">
                <a:latin typeface="Baskerville Old Face" pitchFamily="18" charset="0"/>
              </a:rPr>
              <a:t>Cost estimate</a:t>
            </a:r>
          </a:p>
          <a:p>
            <a:endParaRPr lang="en-US" b="1" i="1" dirty="0" smtClean="0"/>
          </a:p>
          <a:p>
            <a:endParaRPr lang="en-US" b="1" i="1" dirty="0" smtClean="0">
              <a:latin typeface="Baskerville Old Face" pitchFamily="18" charset="0"/>
            </a:endParaRPr>
          </a:p>
          <a:p>
            <a:endParaRPr lang="en-US" b="1" i="1" dirty="0" smtClean="0">
              <a:latin typeface="Baskerville Old Face" pitchFamily="18" charset="0"/>
            </a:endParaRPr>
          </a:p>
          <a:p>
            <a:endParaRPr lang="en-US" sz="2400" b="1" i="1" dirty="0" smtClean="0"/>
          </a:p>
          <a:p>
            <a:pPr>
              <a:buNone/>
            </a:pPr>
            <a:endParaRPr lang="en-US" sz="2400" b="1" i="1" dirty="0" smtClean="0"/>
          </a:p>
          <a:p>
            <a:endParaRPr lang="en-US" sz="2400" b="1" i="1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 r="52753" b="570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705600" y="28194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After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 r="52650" b="519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543800" y="27432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Before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 r="52574" b="5414"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467600" y="27432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After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C:\Users\feras\Desktop\Water World Da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i="1" dirty="0" smtClean="0">
                <a:latin typeface="Baskerville Old Face" pitchFamily="18" charset="0"/>
              </a:rPr>
              <a:t>Cost estimate</a:t>
            </a:r>
            <a:endParaRPr lang="en-US" sz="4400" b="1" i="1" dirty="0">
              <a:latin typeface="Baskerville Old Face" pitchFamily="18" charset="0"/>
            </a:endParaRPr>
          </a:p>
        </p:txBody>
      </p:sp>
      <p:graphicFrame>
        <p:nvGraphicFramePr>
          <p:cNvPr id="6" name="Content Placeholder 3"/>
          <p:cNvGraphicFramePr>
            <a:graphicFrameLocks/>
          </p:cNvGraphicFramePr>
          <p:nvPr/>
        </p:nvGraphicFramePr>
        <p:xfrm>
          <a:off x="1066800" y="2057400"/>
          <a:ext cx="6985000" cy="2098324"/>
        </p:xfrm>
        <a:graphic>
          <a:graphicData uri="http://schemas.openxmlformats.org/drawingml/2006/table">
            <a:tbl>
              <a:tblPr/>
              <a:tblGrid>
                <a:gridCol w="1746250"/>
                <a:gridCol w="1746250"/>
                <a:gridCol w="1746250"/>
                <a:gridCol w="1746250"/>
              </a:tblGrid>
              <a:tr h="2829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Pipe Diameter (in)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chemeClr val="tx1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Pipe Length (m)</a:t>
                      </a:r>
                      <a:endParaRPr lang="en-US" sz="11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chemeClr val="tx1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Cost / length ($/m)</a:t>
                      </a:r>
                      <a:endParaRPr lang="en-US" sz="11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chemeClr val="tx1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Total cost ($)</a:t>
                      </a:r>
                      <a:endParaRPr lang="en-US" sz="11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9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chemeClr val="tx1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1.00</a:t>
                      </a:r>
                      <a:endParaRPr lang="en-US" sz="11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chemeClr val="tx1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4,666.35</a:t>
                      </a:r>
                      <a:endParaRPr lang="en-US" sz="11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17.11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chemeClr val="tx1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79841.25</a:t>
                      </a:r>
                      <a:endParaRPr lang="en-US" sz="11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9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chemeClr val="tx1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2.00</a:t>
                      </a:r>
                      <a:endParaRPr lang="en-US" sz="11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chemeClr val="tx1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2,452.43</a:t>
                      </a:r>
                      <a:endParaRPr lang="en-US" sz="11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25.00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chemeClr val="tx1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61310.75</a:t>
                      </a:r>
                      <a:endParaRPr lang="en-US" sz="11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9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chemeClr val="tx1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3.00</a:t>
                      </a:r>
                      <a:endParaRPr lang="en-US" sz="11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chemeClr val="tx1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3,294.24</a:t>
                      </a:r>
                      <a:endParaRPr lang="en-US" sz="11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chemeClr val="tx1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33.68</a:t>
                      </a:r>
                      <a:endParaRPr lang="en-US" sz="11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chemeClr val="tx1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110950</a:t>
                      </a:r>
                      <a:endParaRPr lang="en-US" sz="11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9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chemeClr val="tx1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4.00</a:t>
                      </a:r>
                      <a:endParaRPr lang="en-US" sz="11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chemeClr val="tx1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475.07</a:t>
                      </a:r>
                      <a:endParaRPr lang="en-US" sz="11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chemeClr val="tx1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39.74</a:t>
                      </a:r>
                      <a:endParaRPr lang="en-US" sz="11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chemeClr val="tx1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18879.30</a:t>
                      </a:r>
                      <a:endParaRPr lang="en-US" sz="11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3724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latin typeface="Cambria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270981.30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62000" y="1295400"/>
            <a:ext cx="579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b="1" i="1" dirty="0" smtClean="0">
                <a:latin typeface="Baskerville Old Face" pitchFamily="18" charset="0"/>
              </a:rPr>
              <a:t>Cost of Pipes 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14400" y="4572000"/>
            <a:ext cx="5791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b="1" i="1" dirty="0" smtClean="0">
                <a:latin typeface="Baskerville Old Face" pitchFamily="18" charset="0"/>
              </a:rPr>
              <a:t>Cost of Reservoir: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sz="2000" b="1" i="1" dirty="0" smtClean="0">
                <a:latin typeface="Baskerville Old Face" pitchFamily="18" charset="0"/>
              </a:rPr>
              <a:t>for 1000m3  reservoir = 230,000 $</a:t>
            </a:r>
            <a:endParaRPr lang="en-US" sz="2800" b="1" i="1" dirty="0">
              <a:latin typeface="Baskerville Old Face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14400" y="5638800"/>
            <a:ext cx="579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b="1" i="1" dirty="0" smtClean="0">
                <a:latin typeface="Baskerville Old Face" pitchFamily="18" charset="0"/>
              </a:rPr>
              <a:t>Total Cost = 501,000$</a:t>
            </a:r>
            <a:endParaRPr lang="en-US" sz="2800" b="1" i="1" dirty="0">
              <a:latin typeface="Baskerville Old Fac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C:\Users\feras\Desktop\Water World Da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609600" y="1981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600" i="1" dirty="0" smtClean="0">
                <a:latin typeface="Baskerville Old Face" pitchFamily="18" charset="0"/>
              </a:rPr>
              <a:t>The cost of the network is </a:t>
            </a:r>
            <a:r>
              <a:rPr lang="en-US" sz="3600" b="1" i="1" dirty="0" smtClean="0">
                <a:latin typeface="Baskerville Old Face" pitchFamily="18" charset="0"/>
              </a:rPr>
              <a:t>93 $/Capita </a:t>
            </a:r>
            <a:r>
              <a:rPr lang="en-US" sz="3600" i="1" dirty="0" smtClean="0">
                <a:latin typeface="Baskerville Old Face" pitchFamily="18" charset="0"/>
              </a:rPr>
              <a:t>which is near the range for donors agency that is between </a:t>
            </a:r>
            <a:r>
              <a:rPr lang="en-US" sz="3600" b="1" i="1" dirty="0" smtClean="0">
                <a:latin typeface="Baskerville Old Face" pitchFamily="18" charset="0"/>
              </a:rPr>
              <a:t>(100-200) $/Capita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feras\Desktop\Water World Da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6000" b="1" i="1" dirty="0" smtClean="0">
                <a:latin typeface="Baskerville Old Face" pitchFamily="18" charset="0"/>
              </a:rPr>
              <a:t>Conclusion </a:t>
            </a:r>
            <a:endParaRPr lang="en-US" sz="4000" b="1" i="1" dirty="0" smtClean="0"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62000" y="1905000"/>
            <a:ext cx="73152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latin typeface="Baskerville Old Face" pitchFamily="18" charset="0"/>
              </a:rPr>
              <a:t>1.Estimated demand for water for Yasied in the following 30 years.</a:t>
            </a:r>
          </a:p>
          <a:p>
            <a:endParaRPr lang="en-US" sz="3200" b="1" i="1" dirty="0" smtClean="0">
              <a:latin typeface="Baskerville Old Face" pitchFamily="18" charset="0"/>
            </a:endParaRPr>
          </a:p>
          <a:p>
            <a:r>
              <a:rPr lang="en-US" sz="3200" b="1" i="1" dirty="0" smtClean="0">
                <a:latin typeface="Baskerville Old Face" pitchFamily="18" charset="0"/>
              </a:rPr>
              <a:t>2.Complete Analysis and Design of Yasied Water Distribution Network.</a:t>
            </a:r>
          </a:p>
          <a:p>
            <a:endParaRPr lang="en-US" sz="3200" b="1" i="1" dirty="0" smtClean="0">
              <a:latin typeface="Baskerville Old Face" pitchFamily="18" charset="0"/>
            </a:endParaRPr>
          </a:p>
          <a:p>
            <a:r>
              <a:rPr lang="en-US" sz="3200" b="1" i="1" dirty="0" smtClean="0">
                <a:latin typeface="Baskerville Old Face" pitchFamily="18" charset="0"/>
              </a:rPr>
              <a:t>3.Total Cost for Network and Reservoir. 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feras\Desktop\مياه_الشرب_ومتابعة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29257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b="1" i="1" dirty="0" smtClean="0">
                <a:latin typeface="Baskerville Old Face" pitchFamily="18" charset="0"/>
              </a:rPr>
              <a:t>Thanks For Your Attention.</a:t>
            </a:r>
          </a:p>
          <a:p>
            <a:pPr algn="ctr">
              <a:buNone/>
            </a:pPr>
            <a:endParaRPr lang="en-US" b="1" i="1" dirty="0" smtClean="0">
              <a:latin typeface="Baskerville Old Face" pitchFamily="18" charset="0"/>
            </a:endParaRPr>
          </a:p>
          <a:p>
            <a:pPr algn="ctr">
              <a:buNone/>
            </a:pPr>
            <a:r>
              <a:rPr lang="en-US" b="1" i="1" dirty="0" smtClean="0">
                <a:latin typeface="Baskerville Old Face" pitchFamily="18" charset="0"/>
              </a:rPr>
              <a:t>Any Question??</a:t>
            </a:r>
            <a:endParaRPr lang="en-US" b="1" i="1" dirty="0">
              <a:latin typeface="Baskerville Old Face" pitchFamily="18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3" cstate="print"/>
          <a:srcRect l="20588" r="22794" b="9530"/>
          <a:stretch>
            <a:fillRect/>
          </a:stretch>
        </p:blipFill>
        <p:spPr bwMode="auto">
          <a:xfrm>
            <a:off x="6324600" y="2895600"/>
            <a:ext cx="73342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feras\Desktop\مياه_الشرب_ومتابعة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6600" b="1" i="1" dirty="0">
                <a:latin typeface="Baskerville Old Face" pitchFamily="18" charset="0"/>
              </a:rPr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b="1" i="1" dirty="0">
                <a:latin typeface="Baskerville Old Face" pitchFamily="18" charset="0"/>
              </a:rPr>
              <a:t>To design the water distribution network for Yasid village, as the network should meet the residential needs for present and future</a:t>
            </a:r>
            <a:r>
              <a:rPr lang="en-US" b="1" i="1" dirty="0" smtClean="0">
                <a:latin typeface="Baskerville Old Face" pitchFamily="18" charset="0"/>
              </a:rPr>
              <a:t>.</a:t>
            </a:r>
          </a:p>
          <a:p>
            <a:pPr marL="514350" indent="-514350">
              <a:buFont typeface="+mj-lt"/>
              <a:buAutoNum type="arabicParenR"/>
            </a:pPr>
            <a:endParaRPr lang="en-US" b="1" i="1" dirty="0">
              <a:latin typeface="Baskerville Old Face" pitchFamily="18" charset="0"/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b="1" i="1" dirty="0">
                <a:latin typeface="Baskerville Old Face" pitchFamily="18" charset="0"/>
              </a:rPr>
              <a:t>To solve the problem that occurs for purchasing water by tanks</a:t>
            </a:r>
            <a:r>
              <a:rPr lang="en-US" b="1" i="1" dirty="0" smtClean="0">
                <a:latin typeface="Baskerville Old Face" pitchFamily="18" charset="0"/>
              </a:rPr>
              <a:t>.</a:t>
            </a:r>
          </a:p>
          <a:p>
            <a:pPr marL="514350" indent="-514350">
              <a:buFont typeface="+mj-lt"/>
              <a:buAutoNum type="arabicParenR"/>
            </a:pPr>
            <a:endParaRPr lang="en-US" b="1" i="1" dirty="0" smtClean="0">
              <a:latin typeface="Baskerville Old Face" pitchFamily="18" charset="0"/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b="1" i="1" dirty="0" smtClean="0">
                <a:latin typeface="Baskerville Old Face" pitchFamily="18" charset="0"/>
              </a:rPr>
              <a:t>To </a:t>
            </a:r>
            <a:r>
              <a:rPr lang="en-US" b="1" i="1" dirty="0">
                <a:latin typeface="Baskerville Old Face" pitchFamily="18" charset="0"/>
              </a:rPr>
              <a:t>reduce cost and effort.</a:t>
            </a:r>
            <a:br>
              <a:rPr lang="en-US" b="1" i="1" dirty="0">
                <a:latin typeface="Baskerville Old Face" pitchFamily="18" charset="0"/>
              </a:rPr>
            </a:br>
            <a:endParaRPr lang="en-US" b="1" i="1" dirty="0">
              <a:latin typeface="Baskerville Old Face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48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6000" b="1" i="1" dirty="0">
                <a:latin typeface="Baskerville Old Face" pitchFamily="18" charset="0"/>
              </a:rPr>
              <a:t>Study Area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 l="13822" t="16757" r="26519" b="15708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feras\Desktop\مياه_الشرب_ومتابعة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b="1" i="1" dirty="0" smtClean="0">
                <a:latin typeface="Baskerville Old Face" pitchFamily="18" charset="0"/>
              </a:rPr>
              <a:t>General information about </a:t>
            </a:r>
            <a:r>
              <a:rPr lang="en-US" b="1" i="1" dirty="0" err="1" smtClean="0">
                <a:latin typeface="Baskerville Old Face" pitchFamily="18" charset="0"/>
              </a:rPr>
              <a:t>Yasid</a:t>
            </a:r>
            <a:r>
              <a:rPr lang="en-US" b="1" i="1" dirty="0" smtClean="0">
                <a:latin typeface="Baskerville Old Face" pitchFamily="18" charset="0"/>
              </a:rPr>
              <a:t>.</a:t>
            </a:r>
            <a:endParaRPr lang="en-US" b="1" i="1" dirty="0"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 smtClean="0">
                <a:latin typeface="Baskerville Old Face" pitchFamily="18" charset="0"/>
              </a:rPr>
              <a:t>Population  at (2012): 2824 capita.</a:t>
            </a:r>
          </a:p>
          <a:p>
            <a:r>
              <a:rPr lang="en-US" b="1" i="1" dirty="0" smtClean="0">
                <a:latin typeface="Baskerville Old Face" pitchFamily="18" charset="0"/>
              </a:rPr>
              <a:t>Area of the village is 9,222 donums. </a:t>
            </a:r>
          </a:p>
          <a:p>
            <a:r>
              <a:rPr lang="en-US" b="1" i="1" dirty="0" smtClean="0">
                <a:latin typeface="Baskerville Old Face" pitchFamily="18" charset="0"/>
              </a:rPr>
              <a:t>built-up area = 43 donums.</a:t>
            </a:r>
          </a:p>
          <a:p>
            <a:r>
              <a:rPr lang="en-US" b="1" i="1" dirty="0" smtClean="0">
                <a:latin typeface="Baskerville Old Face" pitchFamily="18" charset="0"/>
              </a:rPr>
              <a:t>Around (860) donums is Irrigated area.</a:t>
            </a:r>
            <a:r>
              <a:rPr lang="en-US" dirty="0" smtClean="0"/>
              <a:t> </a:t>
            </a:r>
            <a:endParaRPr lang="en-US" b="1" i="1" dirty="0" smtClean="0">
              <a:latin typeface="Baskerville Old Face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latin typeface="Baskerville Old Face" pitchFamily="18" charset="0"/>
              </a:rPr>
              <a:t>Questionnaire Analysis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122" name="Picture 2" descr="C:\Users\feras\Desktop\مياه_الشرب_ومتابعة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962400" y="381000"/>
            <a:ext cx="838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4000" b="1" i="1" dirty="0" smtClean="0">
              <a:latin typeface="Baskerville Old Face" pitchFamily="18" charset="0"/>
              <a:ea typeface="+mj-ea"/>
              <a:cs typeface="+mj-cs"/>
            </a:endParaRPr>
          </a:p>
        </p:txBody>
      </p:sp>
      <p:graphicFrame>
        <p:nvGraphicFramePr>
          <p:cNvPr id="7" name="Content Placeholder 3"/>
          <p:cNvGraphicFramePr>
            <a:graphicFrameLocks/>
          </p:cNvGraphicFramePr>
          <p:nvPr/>
        </p:nvGraphicFramePr>
        <p:xfrm>
          <a:off x="609600" y="17526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Titl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Questionnaire Analysis</a:t>
            </a:r>
            <a:br>
              <a:rPr kumimoji="0" lang="en-US" sz="4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</a:br>
            <a:r>
              <a:rPr kumimoji="0" lang="en-US" sz="4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(A)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feras\Desktop\مياه_الشرب_ومتابعة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i="1" dirty="0" smtClean="0">
                <a:latin typeface="Baskerville Old Face" pitchFamily="18" charset="0"/>
              </a:rPr>
              <a:t>Questionnaire Analysis</a:t>
            </a:r>
            <a:br>
              <a:rPr lang="en-US" b="1" i="1" dirty="0" smtClean="0">
                <a:latin typeface="Baskerville Old Face" pitchFamily="18" charset="0"/>
              </a:rPr>
            </a:br>
            <a:r>
              <a:rPr lang="en-US" b="1" i="1" dirty="0" smtClean="0">
                <a:latin typeface="Baskerville Old Face" pitchFamily="18" charset="0"/>
              </a:rPr>
              <a:t>(B)</a:t>
            </a:r>
            <a:endParaRPr lang="en-US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feras\Desktop\مياه_الشرب_ومتابعة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i="1" dirty="0" smtClean="0">
                <a:latin typeface="Baskerville Old Face" pitchFamily="18" charset="0"/>
              </a:rPr>
              <a:t>Questionnaire Analysis</a:t>
            </a:r>
            <a:br>
              <a:rPr lang="en-US" b="1" i="1" dirty="0" smtClean="0">
                <a:latin typeface="Baskerville Old Face" pitchFamily="18" charset="0"/>
              </a:rPr>
            </a:br>
            <a:r>
              <a:rPr lang="en-US" b="1" i="1" dirty="0" smtClean="0">
                <a:latin typeface="Baskerville Old Face" pitchFamily="18" charset="0"/>
              </a:rPr>
              <a:t>(C)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2012</TotalTime>
  <Words>543</Words>
  <Application>Microsoft Office PowerPoint</Application>
  <PresentationFormat>On-screen Show (4:3)</PresentationFormat>
  <Paragraphs>240</Paragraphs>
  <Slides>26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Slide 1</vt:lpstr>
      <vt:lpstr>Outline</vt:lpstr>
      <vt:lpstr>Objectives</vt:lpstr>
      <vt:lpstr>Study Area</vt:lpstr>
      <vt:lpstr>Slide 5</vt:lpstr>
      <vt:lpstr>General information about Yasid.</vt:lpstr>
      <vt:lpstr>Questionnaire Analysis</vt:lpstr>
      <vt:lpstr>Questionnaire Analysis (B)</vt:lpstr>
      <vt:lpstr>Questionnaire Analysis (C)</vt:lpstr>
      <vt:lpstr>Questionnaire Analysis (D)</vt:lpstr>
      <vt:lpstr>Network Analysis</vt:lpstr>
      <vt:lpstr>Future Demand Estimates</vt:lpstr>
      <vt:lpstr>Pipes in the Network</vt:lpstr>
      <vt:lpstr>Pipes in the Network </vt:lpstr>
      <vt:lpstr>Nodes</vt:lpstr>
      <vt:lpstr>Demand on Nodes and their Elevation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Conclusion </vt:lpstr>
      <vt:lpstr>Slide 26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feras</dc:creator>
  <cp:lastModifiedBy>mahmoud</cp:lastModifiedBy>
  <cp:revision>113</cp:revision>
  <dcterms:created xsi:type="dcterms:W3CDTF">2012-05-20T09:38:07Z</dcterms:created>
  <dcterms:modified xsi:type="dcterms:W3CDTF">2013-01-06T08:24:11Z</dcterms:modified>
</cp:coreProperties>
</file>