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 id="2147483684" r:id="rId2"/>
  </p:sldMasterIdLst>
  <p:notesMasterIdLst>
    <p:notesMasterId r:id="rId79"/>
  </p:notesMasterIdLst>
  <p:sldIdLst>
    <p:sldId id="326" r:id="rId3"/>
    <p:sldId id="337" r:id="rId4"/>
    <p:sldId id="338" r:id="rId5"/>
    <p:sldId id="339" r:id="rId6"/>
    <p:sldId id="340" r:id="rId7"/>
    <p:sldId id="256" r:id="rId8"/>
    <p:sldId id="341" r:id="rId9"/>
    <p:sldId id="342" r:id="rId10"/>
    <p:sldId id="343" r:id="rId11"/>
    <p:sldId id="257" r:id="rId12"/>
    <p:sldId id="258" r:id="rId13"/>
    <p:sldId id="259" r:id="rId14"/>
    <p:sldId id="329" r:id="rId15"/>
    <p:sldId id="260" r:id="rId16"/>
    <p:sldId id="261" r:id="rId17"/>
    <p:sldId id="262" r:id="rId18"/>
    <p:sldId id="263" r:id="rId19"/>
    <p:sldId id="264" r:id="rId20"/>
    <p:sldId id="265" r:id="rId21"/>
    <p:sldId id="267" r:id="rId22"/>
    <p:sldId id="268" r:id="rId23"/>
    <p:sldId id="344" r:id="rId24"/>
    <p:sldId id="270" r:id="rId25"/>
    <p:sldId id="345" r:id="rId26"/>
    <p:sldId id="272" r:id="rId27"/>
    <p:sldId id="273" r:id="rId28"/>
    <p:sldId id="274" r:id="rId29"/>
    <p:sldId id="275" r:id="rId30"/>
    <p:sldId id="277" r:id="rId31"/>
    <p:sldId id="334" r:id="rId32"/>
    <p:sldId id="346" r:id="rId33"/>
    <p:sldId id="347" r:id="rId34"/>
    <p:sldId id="296" r:id="rId35"/>
    <p:sldId id="298" r:id="rId36"/>
    <p:sldId id="300" r:id="rId37"/>
    <p:sldId id="348" r:id="rId38"/>
    <p:sldId id="349" r:id="rId39"/>
    <p:sldId id="279" r:id="rId40"/>
    <p:sldId id="350" r:id="rId41"/>
    <p:sldId id="281" r:id="rId42"/>
    <p:sldId id="351" r:id="rId43"/>
    <p:sldId id="352" r:id="rId44"/>
    <p:sldId id="353" r:id="rId45"/>
    <p:sldId id="355" r:id="rId46"/>
    <p:sldId id="356" r:id="rId47"/>
    <p:sldId id="308" r:id="rId48"/>
    <p:sldId id="309" r:id="rId49"/>
    <p:sldId id="357" r:id="rId50"/>
    <p:sldId id="358" r:id="rId51"/>
    <p:sldId id="359" r:id="rId52"/>
    <p:sldId id="360" r:id="rId53"/>
    <p:sldId id="361" r:id="rId54"/>
    <p:sldId id="362" r:id="rId55"/>
    <p:sldId id="370" r:id="rId56"/>
    <p:sldId id="371" r:id="rId57"/>
    <p:sldId id="378" r:id="rId58"/>
    <p:sldId id="379" r:id="rId59"/>
    <p:sldId id="380" r:id="rId60"/>
    <p:sldId id="369" r:id="rId61"/>
    <p:sldId id="381" r:id="rId62"/>
    <p:sldId id="372" r:id="rId63"/>
    <p:sldId id="373" r:id="rId64"/>
    <p:sldId id="374" r:id="rId65"/>
    <p:sldId id="375" r:id="rId66"/>
    <p:sldId id="376" r:id="rId67"/>
    <p:sldId id="312" r:id="rId68"/>
    <p:sldId id="313" r:id="rId69"/>
    <p:sldId id="314" r:id="rId70"/>
    <p:sldId id="315" r:id="rId71"/>
    <p:sldId id="316" r:id="rId72"/>
    <p:sldId id="317" r:id="rId73"/>
    <p:sldId id="318" r:id="rId74"/>
    <p:sldId id="319" r:id="rId75"/>
    <p:sldId id="320" r:id="rId76"/>
    <p:sldId id="377" r:id="rId77"/>
    <p:sldId id="331"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DE0000"/>
    <a:srgbClr val="CC00CC"/>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60"/>
  </p:normalViewPr>
  <p:slideViewPr>
    <p:cSldViewPr>
      <p:cViewPr>
        <p:scale>
          <a:sx n="70" d="100"/>
          <a:sy n="70" d="100"/>
        </p:scale>
        <p:origin x="-1157" y="-29"/>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7D5580D-2236-49F7-9066-68EA164529FC}" type="datetimeFigureOut">
              <a:rPr lang="ar-JO" smtClean="0"/>
              <a:pPr/>
              <a:t>10/08/1437</a:t>
            </a:fld>
            <a:endParaRPr lang="ar-JO"/>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CF1E210-EEDF-483D-8312-E81136435EC2}" type="slidenum">
              <a:rPr lang="ar-JO" smtClean="0"/>
              <a:pPr/>
              <a:t>‹#›</a:t>
            </a:fld>
            <a:endParaRPr lang="ar-JO"/>
          </a:p>
        </p:txBody>
      </p:sp>
    </p:spTree>
    <p:extLst>
      <p:ext uri="{BB962C8B-B14F-4D97-AF65-F5344CB8AC3E}">
        <p14:creationId xmlns:p14="http://schemas.microsoft.com/office/powerpoint/2010/main" val="53560714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JO" dirty="0"/>
          </a:p>
        </p:txBody>
      </p:sp>
      <p:sp>
        <p:nvSpPr>
          <p:cNvPr id="4" name="عنصر نائب لرقم الشريحة 3"/>
          <p:cNvSpPr>
            <a:spLocks noGrp="1"/>
          </p:cNvSpPr>
          <p:nvPr>
            <p:ph type="sldNum" sz="quarter" idx="10"/>
          </p:nvPr>
        </p:nvSpPr>
        <p:spPr/>
        <p:txBody>
          <a:bodyPr/>
          <a:lstStyle/>
          <a:p>
            <a:fld id="{0CF1E210-EEDF-483D-8312-E81136435EC2}" type="slidenum">
              <a:rPr lang="ar-JO" smtClean="0"/>
              <a:pPr/>
              <a:t>6</a:t>
            </a:fld>
            <a:endParaRPr lang="ar-JO"/>
          </a:p>
        </p:txBody>
      </p:sp>
    </p:spTree>
    <p:extLst>
      <p:ext uri="{BB962C8B-B14F-4D97-AF65-F5344CB8AC3E}">
        <p14:creationId xmlns:p14="http://schemas.microsoft.com/office/powerpoint/2010/main" val="1619231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JO"/>
          </a:p>
        </p:txBody>
      </p:sp>
      <p:sp>
        <p:nvSpPr>
          <p:cNvPr id="4" name="عنصر نائب لرقم الشريحة 3"/>
          <p:cNvSpPr>
            <a:spLocks noGrp="1"/>
          </p:cNvSpPr>
          <p:nvPr>
            <p:ph type="sldNum" sz="quarter" idx="10"/>
          </p:nvPr>
        </p:nvSpPr>
        <p:spPr/>
        <p:txBody>
          <a:bodyPr/>
          <a:lstStyle/>
          <a:p>
            <a:fld id="{0CF1E210-EEDF-483D-8312-E81136435EC2}" type="slidenum">
              <a:rPr lang="ar-JO" smtClean="0"/>
              <a:pPr/>
              <a:t>11</a:t>
            </a:fld>
            <a:endParaRPr lang="ar-JO"/>
          </a:p>
        </p:txBody>
      </p:sp>
    </p:spTree>
    <p:extLst>
      <p:ext uri="{BB962C8B-B14F-4D97-AF65-F5344CB8AC3E}">
        <p14:creationId xmlns:p14="http://schemas.microsoft.com/office/powerpoint/2010/main" val="3473721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F1E210-EEDF-483D-8312-E81136435EC2}" type="slidenum">
              <a:rPr lang="ar-JO" smtClean="0"/>
              <a:pPr/>
              <a:t>19</a:t>
            </a:fld>
            <a:endParaRPr lang="ar-JO"/>
          </a:p>
        </p:txBody>
      </p:sp>
    </p:spTree>
    <p:extLst>
      <p:ext uri="{BB962C8B-B14F-4D97-AF65-F5344CB8AC3E}">
        <p14:creationId xmlns:p14="http://schemas.microsoft.com/office/powerpoint/2010/main" val="732599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ED35E78-4CF1-4AE2-B0E1-2415DDFF7ADA}" type="datetime1">
              <a:rPr lang="en-US" smtClean="0"/>
              <a:pPr/>
              <a:t>5/17/2016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215459-2CBD-445D-89E8-00A795131A7A}" type="datetime1">
              <a:rPr lang="en-US" smtClean="0"/>
              <a:pPr/>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A14AE6-4413-46F8-A2B3-870A4813A70B}" type="datetime1">
              <a:rPr lang="en-US" smtClean="0"/>
              <a:pPr/>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6F3D880-3336-4943-8B5E-A217F7CA05CF}"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20" name="Footer Placeholder 19"/>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665068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5A017F5-B164-4522-8859-1CC62F4D4E63}"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Tree>
    <p:extLst>
      <p:ext uri="{BB962C8B-B14F-4D97-AF65-F5344CB8AC3E}">
        <p14:creationId xmlns:p14="http://schemas.microsoft.com/office/powerpoint/2010/main" val="3795455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C4579B1-B80C-4256-AA7E-BBEDA2FA283D}"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213022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6AA076E-7A54-46E2-AEB1-67B8227A0B69}"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Tree>
    <p:extLst>
      <p:ext uri="{BB962C8B-B14F-4D97-AF65-F5344CB8AC3E}">
        <p14:creationId xmlns:p14="http://schemas.microsoft.com/office/powerpoint/2010/main" val="356762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A8928F1-DB6A-4E06-999C-35A51EFF4CC1}"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8" name="Footer Placeholder 7"/>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Tree>
    <p:extLst>
      <p:ext uri="{BB962C8B-B14F-4D97-AF65-F5344CB8AC3E}">
        <p14:creationId xmlns:p14="http://schemas.microsoft.com/office/powerpoint/2010/main" val="542265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C23297E-69B7-44C8-AD62-C61622A9D2D3}"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4" name="Footer Placeholder 3"/>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Tree>
    <p:extLst>
      <p:ext uri="{BB962C8B-B14F-4D97-AF65-F5344CB8AC3E}">
        <p14:creationId xmlns:p14="http://schemas.microsoft.com/office/powerpoint/2010/main" val="926735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Date Placeholder 1"/>
          <p:cNvSpPr>
            <a:spLocks noGrp="1"/>
          </p:cNvSpPr>
          <p:nvPr>
            <p:ph type="dt" sz="half" idx="10"/>
          </p:nvPr>
        </p:nvSpPr>
        <p:spPr/>
        <p:txBody>
          <a:bodyPr/>
          <a:lstStyle>
            <a:extLst/>
          </a:lstStyle>
          <a:p>
            <a:fld id="{DC8E2351-A793-4123-96CD-028B82A82DE2}"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3" name="Footer Placeholder 2"/>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427373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0BF5176-9C3E-498F-9AF0-200C3C6D1385}"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Tree>
    <p:extLst>
      <p:ext uri="{BB962C8B-B14F-4D97-AF65-F5344CB8AC3E}">
        <p14:creationId xmlns:p14="http://schemas.microsoft.com/office/powerpoint/2010/main" val="1063654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59FACA-3A85-401E-A493-EDFE976AB1C8}" type="datetime1">
              <a:rPr lang="en-US" smtClean="0"/>
              <a:pPr/>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7C65B8F-EB19-40C2-B206-CAE269CF7F02}"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nSpc>
                <a:spcPts val="3000"/>
              </a:lnSpc>
              <a:spcBef>
                <a:spcPts val="600"/>
              </a:spcBef>
              <a:buClr>
                <a:srgbClr val="D16349"/>
              </a:buClr>
              <a:buSzPct val="80000"/>
              <a:buFont typeface="Wingdings 2"/>
              <a:buNone/>
            </a:pPr>
            <a:endParaRPr lang="en-US" sz="3200">
              <a:solidFill>
                <a:prstClr val="black"/>
              </a:solidFill>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42608771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3C8F44-EB0F-4491-A5AC-8BDB939DAA7A}"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Tree>
    <p:extLst>
      <p:ext uri="{BB962C8B-B14F-4D97-AF65-F5344CB8AC3E}">
        <p14:creationId xmlns:p14="http://schemas.microsoft.com/office/powerpoint/2010/main" val="21071874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A693EB-BD32-4868-A083-86E9010619C5}"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5D1D7">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Tree>
    <p:extLst>
      <p:ext uri="{BB962C8B-B14F-4D97-AF65-F5344CB8AC3E}">
        <p14:creationId xmlns:p14="http://schemas.microsoft.com/office/powerpoint/2010/main" val="1875475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F4BF49E-25F5-46B9-90ED-1DE18D5CE849}" type="datetime1">
              <a:rPr lang="en-US" smtClean="0"/>
              <a:pPr/>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2026882-C0F4-453E-9C13-F2C3FAC6CE62}" type="datetime1">
              <a:rPr lang="en-US" smtClean="0"/>
              <a:pPr/>
              <a:t>5/17/2016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5E89F31-2C58-481E-9952-2A6F1D324FFF}" type="datetime1">
              <a:rPr lang="en-US" smtClean="0"/>
              <a:pPr/>
              <a:t>5/17/2016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A9BE43-4843-46E3-B1F1-99D86B40444D}" type="datetime1">
              <a:rPr lang="en-US" smtClean="0"/>
              <a:pPr/>
              <a:t>5/17/2016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4701694-1875-4A4F-B1E6-23168C348EE1}" type="datetime1">
              <a:rPr lang="en-US" smtClean="0"/>
              <a:pPr/>
              <a:t>5/17/2016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D8780BC-F5E7-4645-BE51-BAC42F4E18E8}" type="datetime1">
              <a:rPr lang="en-US" smtClean="0"/>
              <a:pPr/>
              <a:t>5/17/2016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9FCB909-DC7D-496E-B3B6-B02CBB72D44B}" type="datetime1">
              <a:rPr lang="en-US" smtClean="0"/>
              <a:pPr/>
              <a:t>5/17/2016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51AB848-E19B-4717-802F-A2576E16B696}" type="datetime1">
              <a:rPr lang="en-US" smtClean="0"/>
              <a:pPr/>
              <a:t>5/17/2016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F9CC0A5-7D01-4CFA-9DA1-1AAA88474DBF}" type="datetime1">
              <a:rPr lang="en-US" smtClean="0">
                <a:solidFill>
                  <a:srgbClr val="C5D1D7">
                    <a:shade val="50000"/>
                    <a:satMod val="200000"/>
                  </a:srgbClr>
                </a:solidFill>
              </a:rPr>
              <a:pPr/>
              <a:t>5/17/2016</a:t>
            </a:fld>
            <a:endParaRPr lang="en-US">
              <a:solidFill>
                <a:srgbClr val="C5D1D7">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solidFill>
                <a:srgbClr val="C5D1D7">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solidFill>
                  <a:srgbClr val="C5D1D7">
                    <a:shade val="50000"/>
                    <a:satMod val="200000"/>
                  </a:srgbClr>
                </a:solidFill>
              </a:rPr>
              <a:pPr/>
              <a:t>‹#›</a:t>
            </a:fld>
            <a:endParaRPr lang="en-US">
              <a:solidFill>
                <a:srgbClr val="C5D1D7">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9494532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8.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5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6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00.png"/><Relationship Id="rId1" Type="http://schemas.openxmlformats.org/officeDocument/2006/relationships/slideLayout" Target="../slideLayouts/slideLayout7.xml"/><Relationship Id="rId4" Type="http://schemas.openxmlformats.org/officeDocument/2006/relationships/image" Target="../media/image720.PNG"/></Relationships>
</file>

<file path=ppt/slides/_rels/slide6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0.png"/><Relationship Id="rId1" Type="http://schemas.openxmlformats.org/officeDocument/2006/relationships/slideLayout" Target="../slideLayouts/slideLayout13.xml"/><Relationship Id="rId5" Type="http://schemas.openxmlformats.org/officeDocument/2006/relationships/image" Target="../media/image91.PNG"/><Relationship Id="rId4" Type="http://schemas.openxmlformats.org/officeDocument/2006/relationships/image" Target="../media/image890.png"/></Relationships>
</file>

<file path=ppt/slides/_rels/slide7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362200"/>
            <a:ext cx="7848600" cy="4495800"/>
          </a:xfrm>
        </p:spPr>
        <p:txBody>
          <a:bodyPr>
            <a:normAutofit/>
          </a:bodyPr>
          <a:lstStyle/>
          <a:p>
            <a:pPr algn="ctr"/>
            <a:r>
              <a:rPr lang="en-US" sz="3600" b="1" dirty="0" smtClean="0">
                <a:solidFill>
                  <a:srgbClr val="FF0066"/>
                </a:solidFill>
                <a:latin typeface="Times New Roman" pitchFamily="18" charset="0"/>
                <a:cs typeface="Times New Roman" pitchFamily="18" charset="0"/>
              </a:rPr>
              <a:t>Seismic Design of </a:t>
            </a:r>
            <a:r>
              <a:rPr lang="en-US" sz="3600" b="1" dirty="0">
                <a:solidFill>
                  <a:srgbClr val="FF0066"/>
                </a:solidFill>
                <a:latin typeface="Times New Roman" pitchFamily="18" charset="0"/>
                <a:cs typeface="Times New Roman" pitchFamily="18" charset="0"/>
              </a:rPr>
              <a:t>Al- </a:t>
            </a:r>
            <a:r>
              <a:rPr lang="en-US" sz="3600" b="1" dirty="0" err="1">
                <a:solidFill>
                  <a:srgbClr val="FF0066"/>
                </a:solidFill>
                <a:latin typeface="Times New Roman" pitchFamily="18" charset="0"/>
                <a:cs typeface="Times New Roman" pitchFamily="18" charset="0"/>
              </a:rPr>
              <a:t>Tira</a:t>
            </a:r>
            <a:r>
              <a:rPr lang="en-US" sz="3600" b="1" dirty="0">
                <a:solidFill>
                  <a:srgbClr val="FF0066"/>
                </a:solidFill>
                <a:latin typeface="Times New Roman" pitchFamily="18" charset="0"/>
                <a:cs typeface="Times New Roman" pitchFamily="18" charset="0"/>
              </a:rPr>
              <a:t> Tower </a:t>
            </a:r>
            <a:r>
              <a:rPr lang="en-US" sz="3600" b="1" dirty="0" smtClean="0">
                <a:solidFill>
                  <a:srgbClr val="FF0066"/>
                </a:solidFill>
                <a:latin typeface="Times New Roman" pitchFamily="18" charset="0"/>
                <a:cs typeface="Times New Roman" pitchFamily="18" charset="0"/>
              </a:rPr>
              <a:t>Building</a:t>
            </a:r>
          </a:p>
          <a:p>
            <a:pPr algn="ctr"/>
            <a:r>
              <a:rPr lang="en-US" sz="2800" b="1" dirty="0">
                <a:latin typeface="Times New Roman" panose="02020603050405020304" pitchFamily="18" charset="0"/>
                <a:cs typeface="Times New Roman" panose="02020603050405020304" pitchFamily="18" charset="0"/>
              </a:rPr>
              <a:t>Prepared </a:t>
            </a:r>
            <a:r>
              <a:rPr lang="en-US" sz="2800" b="1" dirty="0" smtClean="0">
                <a:latin typeface="Times New Roman" panose="02020603050405020304" pitchFamily="18" charset="0"/>
                <a:cs typeface="Times New Roman" panose="02020603050405020304" pitchFamily="18" charset="0"/>
              </a:rPr>
              <a:t>by:</a:t>
            </a:r>
            <a:endParaRPr lang="en-US" sz="2800" dirty="0" smtClean="0">
              <a:solidFill>
                <a:srgbClr val="FF0066"/>
              </a:solidFill>
            </a:endParaRPr>
          </a:p>
          <a:p>
            <a:pPr marL="0" marR="0" algn="ctr" rtl="1">
              <a:spcBef>
                <a:spcPts val="0"/>
              </a:spcBef>
              <a:spcAft>
                <a:spcPts val="600"/>
              </a:spcAft>
              <a:tabLst>
                <a:tab pos="3333115" algn="r"/>
              </a:tabLst>
            </a:pPr>
            <a:r>
              <a:rPr lang="en-US" sz="2800" b="1" dirty="0">
                <a:solidFill>
                  <a:srgbClr val="000000"/>
                </a:solidFill>
                <a:latin typeface="Times New Roman"/>
                <a:ea typeface="Calibri"/>
                <a:cs typeface="Times New Roman"/>
              </a:rPr>
              <a:t>Abd-karim Jamal </a:t>
            </a:r>
            <a:r>
              <a:rPr lang="en-US" sz="2800" b="1" dirty="0" smtClean="0">
                <a:solidFill>
                  <a:srgbClr val="000000"/>
                </a:solidFill>
                <a:latin typeface="Times New Roman"/>
                <a:ea typeface="Calibri"/>
                <a:cs typeface="Times New Roman"/>
              </a:rPr>
              <a:t>Saad</a:t>
            </a:r>
            <a:endParaRPr lang="en-US" sz="2800" dirty="0">
              <a:solidFill>
                <a:srgbClr val="000000"/>
              </a:solidFill>
              <a:latin typeface="Times New Roman"/>
              <a:ea typeface="Calibri"/>
              <a:cs typeface="Arial"/>
            </a:endParaRPr>
          </a:p>
          <a:p>
            <a:pPr marL="0" marR="0" algn="ctr" rtl="1">
              <a:spcBef>
                <a:spcPts val="0"/>
              </a:spcBef>
              <a:spcAft>
                <a:spcPts val="600"/>
              </a:spcAft>
              <a:tabLst>
                <a:tab pos="3333115" algn="r"/>
              </a:tabLst>
            </a:pPr>
            <a:r>
              <a:rPr lang="en-US" sz="2800" b="1" dirty="0">
                <a:solidFill>
                  <a:srgbClr val="000000"/>
                </a:solidFill>
                <a:latin typeface="Times New Roman"/>
                <a:ea typeface="Calibri"/>
                <a:cs typeface="Times New Roman"/>
              </a:rPr>
              <a:t>Mohammd </a:t>
            </a:r>
            <a:r>
              <a:rPr lang="en-US" sz="2800" b="1" dirty="0" smtClean="0">
                <a:solidFill>
                  <a:srgbClr val="000000"/>
                </a:solidFill>
                <a:latin typeface="Times New Roman"/>
                <a:ea typeface="Calibri"/>
                <a:cs typeface="Times New Roman"/>
              </a:rPr>
              <a:t>Riyad</a:t>
            </a:r>
          </a:p>
          <a:p>
            <a:pPr marL="0" marR="0" algn="ctr" rtl="1">
              <a:spcBef>
                <a:spcPts val="0"/>
              </a:spcBef>
              <a:spcAft>
                <a:spcPts val="600"/>
              </a:spcAft>
              <a:tabLst>
                <a:tab pos="3333115" algn="r"/>
              </a:tabLst>
            </a:pPr>
            <a:r>
              <a:rPr lang="en-US" sz="2800" b="1" dirty="0" smtClean="0">
                <a:solidFill>
                  <a:srgbClr val="000000"/>
                </a:solidFill>
                <a:latin typeface="Times New Roman"/>
                <a:ea typeface="Calibri"/>
                <a:cs typeface="Times New Roman"/>
              </a:rPr>
              <a:t>Shaymaa Ahmad</a:t>
            </a:r>
            <a:endParaRPr lang="en-US" sz="2400" b="1" dirty="0" smtClean="0">
              <a:solidFill>
                <a:srgbClr val="FF0066"/>
              </a:solidFill>
            </a:endParaRPr>
          </a:p>
          <a:p>
            <a:r>
              <a:rPr lang="en-US" sz="2400" b="1" dirty="0">
                <a:solidFill>
                  <a:srgbClr val="FF0066"/>
                </a:solidFill>
              </a:rPr>
              <a:t> </a:t>
            </a:r>
            <a:r>
              <a:rPr lang="en-US" sz="2400" b="1" dirty="0" smtClean="0">
                <a:solidFill>
                  <a:srgbClr val="FF0066"/>
                </a:solidFill>
              </a:rPr>
              <a:t>           </a:t>
            </a:r>
            <a:r>
              <a:rPr lang="en-US" sz="2800" b="1" dirty="0">
                <a:solidFill>
                  <a:srgbClr val="FF0066"/>
                </a:solidFill>
              </a:rPr>
              <a:t>Supervisor:    Dr. Munther Diab</a:t>
            </a:r>
            <a:endParaRPr lang="ar-SA" sz="2800" dirty="0">
              <a:solidFill>
                <a:srgbClr val="FF0066"/>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pic>
        <p:nvPicPr>
          <p:cNvPr id="5" name="Picture 4" descr="[.jpg"/>
          <p:cNvPicPr>
            <a:picLocks noChangeAspect="1"/>
          </p:cNvPicPr>
          <p:nvPr/>
        </p:nvPicPr>
        <p:blipFill>
          <a:blip r:embed="rId2" cstate="print"/>
          <a:stretch>
            <a:fillRect/>
          </a:stretch>
        </p:blipFill>
        <p:spPr>
          <a:xfrm>
            <a:off x="3581400" y="0"/>
            <a:ext cx="2381250" cy="2286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7"/>
          <p:cNvPicPr>
            <a:picLocks noGrp="1"/>
          </p:cNvPicPr>
          <p:nvPr>
            <p:ph idx="1"/>
          </p:nvPr>
        </p:nvPicPr>
        <p:blipFill>
          <a:blip r:embed="rId2" cstate="print"/>
          <a:srcRect/>
          <a:stretch>
            <a:fillRect/>
          </a:stretch>
        </p:blipFill>
        <p:spPr bwMode="auto">
          <a:xfrm>
            <a:off x="3581400" y="990600"/>
            <a:ext cx="5410200" cy="5384383"/>
          </a:xfrm>
          <a:prstGeom prst="rect">
            <a:avLst/>
          </a:prstGeom>
          <a:ln w="88900" cap="sq" cmpd="thickThin">
            <a:solidFill>
              <a:srgbClr val="000000"/>
            </a:solidFill>
            <a:prstDash val="solid"/>
            <a:miter lim="800000"/>
          </a:ln>
          <a:effectLst>
            <a:innerShdw blurRad="76200">
              <a:srgbClr val="000000"/>
            </a:innerShdw>
          </a:effectLst>
        </p:spPr>
      </p:pic>
      <p:sp>
        <p:nvSpPr>
          <p:cNvPr id="5" name="Rectangle 4"/>
          <p:cNvSpPr/>
          <p:nvPr/>
        </p:nvSpPr>
        <p:spPr>
          <a:xfrm>
            <a:off x="1066800" y="152400"/>
            <a:ext cx="7620000" cy="548099"/>
          </a:xfrm>
          <a:prstGeom prst="rect">
            <a:avLst/>
          </a:prstGeom>
        </p:spPr>
        <p:txBody>
          <a:bodyPr wrap="square">
            <a:spAutoFit/>
          </a:bodyPr>
          <a:lstStyle/>
          <a:p>
            <a:pPr>
              <a:lnSpc>
                <a:spcPct val="115000"/>
              </a:lnSpc>
              <a:spcBef>
                <a:spcPts val="1000"/>
              </a:spcBef>
            </a:pPr>
            <a:r>
              <a:rPr lang="en-US" sz="2800" b="1" dirty="0" smtClean="0">
                <a:solidFill>
                  <a:srgbClr val="FF0066"/>
                </a:solidFill>
                <a:latin typeface="Times New Roman"/>
                <a:ea typeface="Times New Roman"/>
              </a:rPr>
              <a:t>2.3: </a:t>
            </a:r>
            <a:r>
              <a:rPr lang="en-US" sz="2800" b="1" dirty="0">
                <a:solidFill>
                  <a:srgbClr val="FF0066"/>
                </a:solidFill>
                <a:latin typeface="Times New Roman"/>
                <a:ea typeface="Times New Roman"/>
              </a:rPr>
              <a:t>Design response spectrum for the structure:</a:t>
            </a:r>
            <a:endParaRPr lang="en-US" sz="2800" b="1" dirty="0">
              <a:solidFill>
                <a:srgbClr val="FF0066"/>
              </a:solidFill>
              <a:effectLst/>
              <a:latin typeface="Times New Roman"/>
              <a:ea typeface="Times New Roman"/>
            </a:endParaRPr>
          </a:p>
        </p:txBody>
      </p:sp>
      <p:sp>
        <p:nvSpPr>
          <p:cNvPr id="6" name="Rectangle 5"/>
          <p:cNvSpPr/>
          <p:nvPr/>
        </p:nvSpPr>
        <p:spPr>
          <a:xfrm>
            <a:off x="1066800" y="2037379"/>
            <a:ext cx="2819400" cy="3526928"/>
          </a:xfrm>
          <a:prstGeom prst="rect">
            <a:avLst/>
          </a:prstGeom>
        </p:spPr>
        <p:txBody>
          <a:bodyPr wrap="square">
            <a:spAutoFit/>
          </a:bodyPr>
          <a:lstStyle/>
          <a:p>
            <a:r>
              <a:rPr lang="en-US" sz="2400" dirty="0" smtClean="0">
                <a:latin typeface="Times New Roman" pitchFamily="18" charset="0"/>
                <a:cs typeface="Times New Roman" pitchFamily="18" charset="0"/>
              </a:rPr>
              <a:t>-Z=0.2 g </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-site </a:t>
            </a:r>
            <a:r>
              <a:rPr lang="en-US" sz="2400" dirty="0">
                <a:latin typeface="Times New Roman" pitchFamily="18" charset="0"/>
                <a:cs typeface="Times New Roman" pitchFamily="18" charset="0"/>
              </a:rPr>
              <a:t>class = B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for rock)</a:t>
            </a:r>
          </a:p>
          <a:p>
            <a:pPr>
              <a:lnSpc>
                <a:spcPct val="115000"/>
              </a:lnSpc>
              <a:spcAft>
                <a:spcPts val="1000"/>
              </a:spcAft>
            </a:pPr>
            <a:endParaRPr lang="en-US" sz="2400" dirty="0" smtClean="0">
              <a:latin typeface="Times New Roman" pitchFamily="18" charset="0"/>
              <a:ea typeface="Calibri"/>
              <a:cs typeface="Times New Roman" pitchFamily="18" charset="0"/>
            </a:endParaRPr>
          </a:p>
          <a:p>
            <a:pPr>
              <a:lnSpc>
                <a:spcPct val="115000"/>
              </a:lnSpc>
              <a:spcAft>
                <a:spcPts val="1000"/>
              </a:spcAft>
            </a:pPr>
            <a:r>
              <a:rPr lang="en-US" sz="2400" dirty="0" smtClean="0">
                <a:latin typeface="Times New Roman" pitchFamily="18" charset="0"/>
                <a:ea typeface="Calibri"/>
                <a:cs typeface="Times New Roman" pitchFamily="18" charset="0"/>
              </a:rPr>
              <a:t>-S1=1.25*Z=0.25</a:t>
            </a:r>
            <a:endParaRPr lang="en-US" sz="2400" dirty="0">
              <a:latin typeface="Times New Roman" pitchFamily="18" charset="0"/>
              <a:ea typeface="Calibri"/>
              <a:cs typeface="Times New Roman" pitchFamily="18" charset="0"/>
            </a:endParaRPr>
          </a:p>
          <a:p>
            <a:pPr>
              <a:lnSpc>
                <a:spcPct val="115000"/>
              </a:lnSpc>
              <a:spcAft>
                <a:spcPts val="1000"/>
              </a:spcAft>
            </a:pPr>
            <a:r>
              <a:rPr lang="en-US" sz="2400" dirty="0" smtClean="0">
                <a:latin typeface="Times New Roman" pitchFamily="18" charset="0"/>
                <a:ea typeface="Calibri"/>
                <a:cs typeface="Times New Roman" pitchFamily="18" charset="0"/>
              </a:rPr>
              <a:t>-</a:t>
            </a:r>
            <a:r>
              <a:rPr lang="en-US" sz="2400" dirty="0" err="1" smtClean="0">
                <a:latin typeface="Times New Roman" pitchFamily="18" charset="0"/>
                <a:ea typeface="Calibri"/>
                <a:cs typeface="Times New Roman" pitchFamily="18" charset="0"/>
              </a:rPr>
              <a:t>Ss</a:t>
            </a:r>
            <a:r>
              <a:rPr lang="en-US" sz="2400" dirty="0" smtClean="0">
                <a:latin typeface="Times New Roman" pitchFamily="18" charset="0"/>
                <a:ea typeface="Calibri"/>
                <a:cs typeface="Times New Roman" pitchFamily="18" charset="0"/>
              </a:rPr>
              <a:t> =2.5 </a:t>
            </a:r>
            <a:r>
              <a:rPr lang="en-US" sz="2400" dirty="0">
                <a:latin typeface="Times New Roman" pitchFamily="18" charset="0"/>
                <a:ea typeface="Calibri"/>
                <a:cs typeface="Times New Roman" pitchFamily="18" charset="0"/>
              </a:rPr>
              <a:t>Z </a:t>
            </a:r>
            <a:r>
              <a:rPr lang="en-US" sz="2400" dirty="0" smtClean="0">
                <a:latin typeface="Times New Roman" pitchFamily="18" charset="0"/>
                <a:ea typeface="Calibri"/>
                <a:cs typeface="Times New Roman" pitchFamily="18" charset="0"/>
              </a:rPr>
              <a:t>=0.5</a:t>
            </a:r>
            <a:endParaRPr lang="en-US" sz="2400" dirty="0">
              <a:latin typeface="Times New Roman" pitchFamily="18" charset="0"/>
              <a:ea typeface="Calibri"/>
              <a:cs typeface="Times New Roman" pitchFamily="18" charset="0"/>
            </a:endParaRPr>
          </a:p>
          <a:p>
            <a:pPr algn="ctr" rtl="1">
              <a:lnSpc>
                <a:spcPct val="115000"/>
              </a:lnSpc>
              <a:spcAft>
                <a:spcPts val="1000"/>
              </a:spcAft>
            </a:pPr>
            <a:r>
              <a:rPr lang="ar-JO" b="1" dirty="0">
                <a:latin typeface="Calibri"/>
                <a:ea typeface="Calibri"/>
                <a:cs typeface="Times New Roman"/>
              </a:rPr>
              <a:t> </a:t>
            </a:r>
            <a:endParaRPr lang="en-US" dirty="0">
              <a:effectLst/>
              <a:latin typeface="Calibri"/>
              <a:ea typeface="Calibri"/>
              <a:cs typeface="Arial"/>
            </a:endParaRPr>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10</a:t>
            </a:fld>
            <a:endParaRPr lang="en-US" sz="2000" dirty="0"/>
          </a:p>
        </p:txBody>
      </p:sp>
    </p:spTree>
    <p:extLst>
      <p:ext uri="{BB962C8B-B14F-4D97-AF65-F5344CB8AC3E}">
        <p14:creationId xmlns:p14="http://schemas.microsoft.com/office/powerpoint/2010/main" val="2493017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5943600"/>
          </a:xfrm>
        </p:spPr>
        <p:txBody>
          <a:bodyPr/>
          <a:lstStyle/>
          <a:p>
            <a:pPr marL="0" lvl="0" indent="0">
              <a:lnSpc>
                <a:spcPct val="115000"/>
              </a:lnSpc>
              <a:spcBef>
                <a:spcPts val="0"/>
              </a:spcBef>
              <a:spcAft>
                <a:spcPts val="1000"/>
              </a:spcAft>
              <a:buClrTx/>
              <a:buSzTx/>
              <a:buNone/>
            </a:pPr>
            <a:r>
              <a:rPr lang="en-US" sz="1800" dirty="0">
                <a:solidFill>
                  <a:srgbClr val="000000"/>
                </a:solidFill>
                <a:latin typeface="Times New Roman"/>
                <a:ea typeface="Calibri"/>
                <a:cs typeface="Arial"/>
              </a:rPr>
              <a:t>Now, </a:t>
            </a:r>
            <a:r>
              <a:rPr lang="en-US" sz="1800" dirty="0" err="1">
                <a:solidFill>
                  <a:srgbClr val="000000"/>
                </a:solidFill>
                <a:latin typeface="Times New Roman"/>
                <a:ea typeface="Calibri"/>
                <a:cs typeface="Arial"/>
              </a:rPr>
              <a:t>Fa</a:t>
            </a:r>
            <a:r>
              <a:rPr lang="en-US" sz="1800" dirty="0">
                <a:solidFill>
                  <a:srgbClr val="000000"/>
                </a:solidFill>
                <a:latin typeface="Times New Roman"/>
                <a:ea typeface="Calibri"/>
                <a:cs typeface="Arial"/>
              </a:rPr>
              <a:t>=1 </a:t>
            </a:r>
            <a:r>
              <a:rPr lang="en-US" sz="1800" dirty="0" smtClean="0">
                <a:solidFill>
                  <a:srgbClr val="000000"/>
                </a:solidFill>
                <a:latin typeface="Times New Roman"/>
                <a:ea typeface="Calibri"/>
                <a:cs typeface="Arial"/>
              </a:rPr>
              <a:t>and   </a:t>
            </a:r>
            <a:r>
              <a:rPr lang="en-US" sz="1800" dirty="0" err="1">
                <a:solidFill>
                  <a:srgbClr val="000000"/>
                </a:solidFill>
                <a:latin typeface="Times New Roman"/>
                <a:ea typeface="Calibri"/>
                <a:cs typeface="Arial"/>
              </a:rPr>
              <a:t>Fv</a:t>
            </a:r>
            <a:r>
              <a:rPr lang="en-US" sz="1800" dirty="0">
                <a:solidFill>
                  <a:srgbClr val="000000"/>
                </a:solidFill>
                <a:latin typeface="Times New Roman"/>
                <a:ea typeface="Calibri"/>
                <a:cs typeface="Arial"/>
              </a:rPr>
              <a:t>=1 for  site class </a:t>
            </a:r>
            <a:r>
              <a:rPr lang="en-US" sz="1800" b="1" dirty="0">
                <a:solidFill>
                  <a:srgbClr val="000000"/>
                </a:solidFill>
                <a:latin typeface="Times New Roman"/>
                <a:ea typeface="Calibri"/>
                <a:cs typeface="Arial"/>
              </a:rPr>
              <a:t>B</a:t>
            </a:r>
            <a:r>
              <a:rPr lang="en-US" sz="1800" dirty="0">
                <a:solidFill>
                  <a:srgbClr val="000000"/>
                </a:solidFill>
                <a:latin typeface="Times New Roman"/>
                <a:ea typeface="Calibri"/>
                <a:cs typeface="Arial"/>
              </a:rPr>
              <a:t>  and S1 and   </a:t>
            </a:r>
            <a:r>
              <a:rPr lang="en-US" sz="1800" dirty="0" err="1">
                <a:solidFill>
                  <a:srgbClr val="000000"/>
                </a:solidFill>
                <a:latin typeface="Times New Roman"/>
                <a:ea typeface="Calibri"/>
                <a:cs typeface="Arial"/>
              </a:rPr>
              <a:t>Ss</a:t>
            </a:r>
            <a:r>
              <a:rPr lang="en-US" sz="1800" dirty="0">
                <a:solidFill>
                  <a:srgbClr val="000000"/>
                </a:solidFill>
                <a:latin typeface="Times New Roman"/>
                <a:ea typeface="Calibri"/>
                <a:cs typeface="Arial"/>
              </a:rPr>
              <a:t> </a:t>
            </a:r>
            <a:r>
              <a:rPr lang="en-US" sz="1800" dirty="0" smtClean="0">
                <a:solidFill>
                  <a:srgbClr val="000000"/>
                </a:solidFill>
                <a:latin typeface="Times New Roman"/>
                <a:ea typeface="Calibri"/>
                <a:cs typeface="Arial"/>
              </a:rPr>
              <a:t>values</a:t>
            </a:r>
          </a:p>
          <a:p>
            <a:pPr marL="0" lvl="0" indent="0">
              <a:lnSpc>
                <a:spcPct val="115000"/>
              </a:lnSpc>
              <a:spcBef>
                <a:spcPts val="0"/>
              </a:spcBef>
              <a:spcAft>
                <a:spcPts val="1000"/>
              </a:spcAft>
              <a:buClrTx/>
              <a:buSzTx/>
              <a:buNone/>
            </a:pPr>
            <a:endParaRPr lang="en-US" dirty="0"/>
          </a:p>
        </p:txBody>
      </p:sp>
      <p:pic>
        <p:nvPicPr>
          <p:cNvPr id="1026" name="Picture 2" descr="C:\Users\Admin\Desktop\Captur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381000"/>
            <a:ext cx="7315200" cy="5894773"/>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2" name="عنصر نائب لرقم الشريحة 1"/>
          <p:cNvSpPr>
            <a:spLocks noGrp="1"/>
          </p:cNvSpPr>
          <p:nvPr>
            <p:ph type="sldNum" sz="quarter" idx="12"/>
          </p:nvPr>
        </p:nvSpPr>
        <p:spPr/>
        <p:txBody>
          <a:bodyPr/>
          <a:lstStyle/>
          <a:p>
            <a:fld id="{A316A752-1CBB-465C-B3BA-F6E2F29B8C8B}" type="slidenum">
              <a:rPr lang="en-US" sz="2000" smtClean="0"/>
              <a:pPr/>
              <a:t>11</a:t>
            </a:fld>
            <a:endParaRPr lang="en-US" sz="2000" dirty="0"/>
          </a:p>
        </p:txBody>
      </p:sp>
    </p:spTree>
    <p:extLst>
      <p:ext uri="{BB962C8B-B14F-4D97-AF65-F5344CB8AC3E}">
        <p14:creationId xmlns:p14="http://schemas.microsoft.com/office/powerpoint/2010/main" val="7099383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5943600"/>
          </a:xfrm>
        </p:spPr>
        <p:txBody>
          <a:bodyPr/>
          <a:lstStyle/>
          <a:p>
            <a:pPr marL="0" indent="0">
              <a:lnSpc>
                <a:spcPct val="115000"/>
              </a:lnSpc>
              <a:spcBef>
                <a:spcPts val="0"/>
              </a:spcBef>
              <a:buNone/>
            </a:pPr>
            <a:r>
              <a:rPr lang="en-US" sz="2400" i="1" dirty="0" smtClean="0">
                <a:latin typeface="Times New Roman" pitchFamily="18" charset="0"/>
                <a:ea typeface="Calibri"/>
                <a:cs typeface="Times New Roman" pitchFamily="18" charset="0"/>
              </a:rPr>
              <a:t>SMs=</a:t>
            </a:r>
            <a:r>
              <a:rPr lang="en-US" sz="2400" i="1" dirty="0" err="1" smtClean="0">
                <a:latin typeface="Times New Roman" pitchFamily="18" charset="0"/>
                <a:ea typeface="Calibri"/>
                <a:cs typeface="Times New Roman" pitchFamily="18" charset="0"/>
              </a:rPr>
              <a:t>Fa</a:t>
            </a:r>
            <a:r>
              <a:rPr lang="en-US" sz="2400" i="1" dirty="0" smtClean="0">
                <a:latin typeface="Times New Roman" pitchFamily="18" charset="0"/>
                <a:ea typeface="Calibri"/>
                <a:cs typeface="Times New Roman" pitchFamily="18" charset="0"/>
              </a:rPr>
              <a:t>*</a:t>
            </a:r>
            <a:r>
              <a:rPr lang="en-US" sz="2400" i="1" dirty="0" err="1" smtClean="0">
                <a:latin typeface="Times New Roman" pitchFamily="18" charset="0"/>
                <a:ea typeface="Calibri"/>
                <a:cs typeface="Times New Roman" pitchFamily="18" charset="0"/>
              </a:rPr>
              <a:t>Ss</a:t>
            </a:r>
            <a:r>
              <a:rPr lang="en-US" sz="2400" i="1" dirty="0" smtClean="0">
                <a:latin typeface="Times New Roman" pitchFamily="18" charset="0"/>
                <a:ea typeface="Calibri"/>
                <a:cs typeface="Times New Roman" pitchFamily="18" charset="0"/>
              </a:rPr>
              <a:t>=0.5……</a:t>
            </a:r>
            <a:r>
              <a:rPr lang="en-US" sz="2400" dirty="0" smtClean="0">
                <a:latin typeface="Times New Roman" pitchFamily="18" charset="0"/>
                <a:ea typeface="Calibri"/>
                <a:cs typeface="Times New Roman" pitchFamily="18" charset="0"/>
              </a:rPr>
              <a:t> </a:t>
            </a:r>
            <a:r>
              <a:rPr lang="en-US" sz="2400" dirty="0">
                <a:latin typeface="Times New Roman" pitchFamily="18" charset="0"/>
                <a:ea typeface="Calibri"/>
                <a:cs typeface="Times New Roman" pitchFamily="18" charset="0"/>
              </a:rPr>
              <a:t>SDs=SMs=0.5</a:t>
            </a:r>
          </a:p>
          <a:p>
            <a:pPr marL="0" indent="0">
              <a:lnSpc>
                <a:spcPct val="115000"/>
              </a:lnSpc>
              <a:spcBef>
                <a:spcPts val="0"/>
              </a:spcBef>
              <a:buNone/>
            </a:pPr>
            <a:r>
              <a:rPr lang="en-US" sz="2400" i="1" dirty="0" smtClean="0">
                <a:latin typeface="Times New Roman" pitchFamily="18" charset="0"/>
                <a:ea typeface="Calibri"/>
                <a:cs typeface="Times New Roman" pitchFamily="18" charset="0"/>
              </a:rPr>
              <a:t>SM1=</a:t>
            </a:r>
            <a:r>
              <a:rPr lang="en-US" sz="2400" i="1" dirty="0" err="1" smtClean="0">
                <a:latin typeface="Times New Roman" pitchFamily="18" charset="0"/>
                <a:ea typeface="Calibri"/>
                <a:cs typeface="Times New Roman" pitchFamily="18" charset="0"/>
              </a:rPr>
              <a:t>Fv</a:t>
            </a:r>
            <a:r>
              <a:rPr lang="en-US" sz="2400" i="1" dirty="0" smtClean="0">
                <a:latin typeface="Times New Roman" pitchFamily="18" charset="0"/>
                <a:ea typeface="Calibri"/>
                <a:cs typeface="Times New Roman" pitchFamily="18" charset="0"/>
              </a:rPr>
              <a:t>*S1=0.25.... </a:t>
            </a:r>
            <a:r>
              <a:rPr lang="en-US" sz="2400" i="1" dirty="0">
                <a:latin typeface="Times New Roman" pitchFamily="18" charset="0"/>
                <a:ea typeface="Calibri"/>
                <a:cs typeface="Times New Roman" pitchFamily="18" charset="0"/>
              </a:rPr>
              <a:t>SD</a:t>
            </a:r>
            <a:r>
              <a:rPr lang="en-US" sz="2400" dirty="0">
                <a:latin typeface="Times New Roman" pitchFamily="18" charset="0"/>
                <a:ea typeface="Calibri"/>
                <a:cs typeface="Times New Roman" pitchFamily="18" charset="0"/>
              </a:rPr>
              <a:t>1=SM1=0.25</a:t>
            </a:r>
          </a:p>
          <a:p>
            <a:endParaRPr lang="en-US" dirty="0"/>
          </a:p>
        </p:txBody>
      </p:sp>
      <p:pic>
        <p:nvPicPr>
          <p:cNvPr id="4" name="Picture 3" descr="الوصف: E:\banan\graduation project 1\summary\Capture.PNG"/>
          <p:cNvPicPr/>
          <p:nvPr/>
        </p:nvPicPr>
        <p:blipFill>
          <a:blip r:embed="rId2" cstate="print"/>
          <a:srcRect/>
          <a:stretch>
            <a:fillRect/>
          </a:stretch>
        </p:blipFill>
        <p:spPr bwMode="auto">
          <a:xfrm>
            <a:off x="1295400" y="1524000"/>
            <a:ext cx="7620000" cy="4648200"/>
          </a:xfrm>
          <a:prstGeom prst="rect">
            <a:avLst/>
          </a:prstGeom>
          <a:ln w="88900" cap="sq" cmpd="thickThin">
            <a:solidFill>
              <a:srgbClr val="000000"/>
            </a:solidFill>
            <a:prstDash val="solid"/>
            <a:miter lim="800000"/>
          </a:ln>
          <a:effectLst>
            <a:innerShdw blurRad="76200">
              <a:srgbClr val="000000"/>
            </a:innerShdw>
          </a:effectLst>
        </p:spPr>
      </p:pic>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12</a:t>
            </a:fld>
            <a:endParaRPr lang="en-US" sz="2000" dirty="0"/>
          </a:p>
        </p:txBody>
      </p:sp>
    </p:spTree>
    <p:extLst>
      <p:ext uri="{BB962C8B-B14F-4D97-AF65-F5344CB8AC3E}">
        <p14:creationId xmlns:p14="http://schemas.microsoft.com/office/powerpoint/2010/main" val="3193673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SA"/>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Title 1"/>
          <p:cNvSpPr txBox="1">
            <a:spLocks/>
          </p:cNvSpPr>
          <p:nvPr/>
        </p:nvSpPr>
        <p:spPr>
          <a:xfrm>
            <a:off x="1237488" y="76200"/>
            <a:ext cx="7562088"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500" b="0" i="0" u="none" strike="noStrike" kern="1200" cap="none" spc="0" normalizeH="0" baseline="0" noProof="0" dirty="0" smtClean="0">
                <a:ln>
                  <a:noFill/>
                </a:ln>
                <a:solidFill>
                  <a:srgbClr val="FF0066"/>
                </a:solidFill>
                <a:effectLst>
                  <a:outerShdw blurRad="50000" dist="30000" dir="5400000" algn="tl" rotWithShape="0">
                    <a:srgbClr val="000000">
                      <a:alpha val="30000"/>
                    </a:srgbClr>
                  </a:outerShdw>
                </a:effectLst>
                <a:uLnTx/>
                <a:uFillTx/>
                <a:latin typeface="Times New Roman" pitchFamily="18" charset="0"/>
                <a:ea typeface="+mj-ea"/>
                <a:cs typeface="Times New Roman" pitchFamily="18" charset="0"/>
              </a:rPr>
              <a:t>Importance Factor Value: </a:t>
            </a:r>
            <a:endParaRPr kumimoji="0" lang="ar-SA" sz="3500" b="0" i="0" u="none" strike="noStrike" kern="1200" cap="none" spc="0" normalizeH="0" baseline="0" noProof="0" dirty="0">
              <a:ln>
                <a:noFill/>
              </a:ln>
              <a:solidFill>
                <a:srgbClr val="FF0066"/>
              </a:solidFill>
              <a:effectLst>
                <a:outerShdw blurRad="50000" dist="30000" dir="5400000" algn="tl" rotWithShape="0">
                  <a:srgbClr val="000000">
                    <a:alpha val="30000"/>
                  </a:srgbClr>
                </a:outerShdw>
              </a:effectLst>
              <a:uLnTx/>
              <a:uFillTx/>
              <a:latin typeface="Times New Roman" pitchFamily="18" charset="0"/>
              <a:ea typeface="+mj-ea"/>
              <a:cs typeface="Times New Roman" pitchFamily="18" charset="0"/>
            </a:endParaRPr>
          </a:p>
        </p:txBody>
      </p:sp>
      <p:pic>
        <p:nvPicPr>
          <p:cNvPr id="6" name="Content Placeholder 3" descr="Untitled"/>
          <p:cNvPicPr>
            <a:picLocks/>
          </p:cNvPicPr>
          <p:nvPr/>
        </p:nvPicPr>
        <p:blipFill>
          <a:blip r:embed="rId2" cstate="print"/>
          <a:srcRect/>
          <a:stretch>
            <a:fillRect/>
          </a:stretch>
        </p:blipFill>
        <p:spPr bwMode="auto">
          <a:xfrm>
            <a:off x="1237488" y="1066800"/>
            <a:ext cx="7696200" cy="52578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304800"/>
            <a:ext cx="8153400" cy="5943600"/>
          </a:xfrm>
        </p:spPr>
        <p:txBody>
          <a:bodyPr>
            <a:normAutofit/>
          </a:bodyPr>
          <a:lstStyle/>
          <a:p>
            <a:endParaRPr lang="en-US" sz="2800" dirty="0"/>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14</a:t>
            </a:fld>
            <a:endParaRPr lang="en-US" sz="2000" dirty="0"/>
          </a:p>
        </p:txBody>
      </p:sp>
      <p:pic>
        <p:nvPicPr>
          <p:cNvPr id="6" name="Picture 5"/>
          <p:cNvPicPr/>
          <p:nvPr/>
        </p:nvPicPr>
        <p:blipFill>
          <a:blip r:embed="rId2" cstate="print"/>
          <a:srcRect/>
          <a:stretch>
            <a:fillRect/>
          </a:stretch>
        </p:blipFill>
        <p:spPr bwMode="auto">
          <a:xfrm>
            <a:off x="1181100" y="228600"/>
            <a:ext cx="7772400" cy="2868387"/>
          </a:xfrm>
          <a:prstGeom prst="rect">
            <a:avLst/>
          </a:prstGeom>
          <a:ln w="88900" cap="sq" cmpd="thickThin">
            <a:solidFill>
              <a:srgbClr val="000000"/>
            </a:solidFill>
            <a:prstDash val="solid"/>
            <a:miter lim="800000"/>
          </a:ln>
          <a:effectLst>
            <a:innerShdw blurRad="76200">
              <a:srgbClr val="000000"/>
            </a:innerShdw>
          </a:effectLst>
        </p:spPr>
      </p:pic>
      <p:pic>
        <p:nvPicPr>
          <p:cNvPr id="7" name="Content Placeholder 5"/>
          <p:cNvPicPr>
            <a:picLocks/>
          </p:cNvPicPr>
          <p:nvPr/>
        </p:nvPicPr>
        <p:blipFill>
          <a:blip r:embed="rId3" cstate="print"/>
          <a:srcRect/>
          <a:stretch>
            <a:fillRect/>
          </a:stretch>
        </p:blipFill>
        <p:spPr bwMode="auto">
          <a:xfrm>
            <a:off x="1219200" y="3429000"/>
            <a:ext cx="7696200" cy="2971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204126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524000"/>
            <a:ext cx="7712334" cy="48006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15</a:t>
            </a:fld>
            <a:endParaRPr lang="en-US" sz="2000" dirty="0"/>
          </a:p>
        </p:txBody>
      </p:sp>
      <p:pic>
        <p:nvPicPr>
          <p:cNvPr id="6" name="Picture 5" descr="0000.PNG"/>
          <p:cNvPicPr>
            <a:picLocks noChangeAspect="1"/>
          </p:cNvPicPr>
          <p:nvPr/>
        </p:nvPicPr>
        <p:blipFill>
          <a:blip r:embed="rId3" cstate="print"/>
          <a:stretch>
            <a:fillRect/>
          </a:stretch>
        </p:blipFill>
        <p:spPr>
          <a:xfrm>
            <a:off x="1219200" y="76200"/>
            <a:ext cx="7696200" cy="131017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4821089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381000"/>
            <a:ext cx="7848600" cy="830997"/>
          </a:xfrm>
          <a:prstGeom prst="rect">
            <a:avLst/>
          </a:prstGeom>
        </p:spPr>
        <p:txBody>
          <a:bodyPr wrap="square">
            <a:spAutoFit/>
          </a:bodyPr>
          <a:lstStyle/>
          <a:p>
            <a:pPr algn="ctr"/>
            <a:r>
              <a:rPr lang="en-US" sz="2400" b="1" dirty="0" smtClean="0">
                <a:latin typeface="Times New Roman" pitchFamily="18" charset="0"/>
                <a:cs typeface="Times New Roman" pitchFamily="18" charset="0"/>
              </a:rPr>
              <a:t>Design </a:t>
            </a:r>
            <a:r>
              <a:rPr lang="en-US" sz="2400" b="1" dirty="0">
                <a:latin typeface="Times New Roman" pitchFamily="18" charset="0"/>
                <a:cs typeface="Times New Roman" pitchFamily="18" charset="0"/>
              </a:rPr>
              <a:t>response spectrum for rock soil and intermediate frame</a:t>
            </a:r>
          </a:p>
        </p:txBody>
      </p:sp>
      <p:sp>
        <p:nvSpPr>
          <p:cNvPr id="2" name="عنصر نائب لرقم الشريحة 1"/>
          <p:cNvSpPr>
            <a:spLocks noGrp="1"/>
          </p:cNvSpPr>
          <p:nvPr>
            <p:ph type="sldNum" sz="quarter" idx="12"/>
          </p:nvPr>
        </p:nvSpPr>
        <p:spPr>
          <a:xfrm>
            <a:off x="8543499" y="6248400"/>
            <a:ext cx="457200" cy="476250"/>
          </a:xfrm>
        </p:spPr>
        <p:txBody>
          <a:bodyPr/>
          <a:lstStyle/>
          <a:p>
            <a:fld id="{B6F15528-21DE-4FAA-801E-634DDDAF4B2B}" type="slidenum">
              <a:rPr lang="en-US" sz="2000" smtClean="0"/>
              <a:pPr/>
              <a:t>16</a:t>
            </a:fld>
            <a:endParaRPr lang="en-US" sz="2000" dirty="0"/>
          </a:p>
        </p:txBody>
      </p:sp>
      <p:pic>
        <p:nvPicPr>
          <p:cNvPr id="6" name="Content Placeholder 5"/>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1447800"/>
            <a:ext cx="6816288" cy="51054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933208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
            <a:ext cx="7498080" cy="1143000"/>
          </a:xfrm>
        </p:spPr>
        <p:txBody>
          <a:bodyPr>
            <a:normAutofit/>
          </a:bodyPr>
          <a:lstStyle/>
          <a:p>
            <a:r>
              <a:rPr lang="en-US" sz="2800" b="1" dirty="0" smtClean="0">
                <a:solidFill>
                  <a:srgbClr val="FF0066"/>
                </a:solidFill>
                <a:effectLst/>
                <a:latin typeface="Times New Roman" pitchFamily="18" charset="0"/>
                <a:cs typeface="Times New Roman" pitchFamily="18" charset="0"/>
              </a:rPr>
              <a:t>2.4 The </a:t>
            </a:r>
            <a:r>
              <a:rPr lang="en-US" sz="2800" b="1" dirty="0">
                <a:solidFill>
                  <a:srgbClr val="FF0066"/>
                </a:solidFill>
                <a:effectLst/>
                <a:latin typeface="Times New Roman" pitchFamily="18" charset="0"/>
                <a:cs typeface="Times New Roman" pitchFamily="18" charset="0"/>
              </a:rPr>
              <a:t>dynamic analysis method used :</a:t>
            </a:r>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1219200"/>
            <a:ext cx="7432862" cy="51054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17</a:t>
            </a:fld>
            <a:endParaRPr lang="en-US" sz="2000" dirty="0"/>
          </a:p>
        </p:txBody>
      </p:sp>
    </p:spTree>
    <p:extLst>
      <p:ext uri="{BB962C8B-B14F-4D97-AF65-F5344CB8AC3E}">
        <p14:creationId xmlns:p14="http://schemas.microsoft.com/office/powerpoint/2010/main" val="27440639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8153400" cy="3429000"/>
          </a:xfrm>
        </p:spPr>
        <p:txBody>
          <a:bodyPr>
            <a:normAutofit fontScale="90000"/>
          </a:bodyPr>
          <a:lstStyle/>
          <a:p>
            <a:r>
              <a:rPr lang="en-US" sz="2700" b="1" dirty="0" smtClean="0">
                <a:solidFill>
                  <a:schemeClr val="tx1"/>
                </a:solidFill>
                <a:effectLst/>
                <a:latin typeface="Times New Roman" pitchFamily="18" charset="0"/>
                <a:cs typeface="Times New Roman" pitchFamily="18" charset="0"/>
              </a:rPr>
              <a:t/>
            </a:r>
            <a:br>
              <a:rPr lang="en-US" sz="2700" b="1" dirty="0" smtClean="0">
                <a:solidFill>
                  <a:schemeClr val="tx1"/>
                </a:solidFill>
                <a:effectLst/>
                <a:latin typeface="Times New Roman" pitchFamily="18" charset="0"/>
                <a:cs typeface="Times New Roman" pitchFamily="18" charset="0"/>
              </a:rPr>
            </a:br>
            <a:r>
              <a:rPr lang="en-US" sz="3100" b="1" dirty="0" smtClean="0">
                <a:solidFill>
                  <a:srgbClr val="FF0066"/>
                </a:solidFill>
                <a:effectLst/>
                <a:latin typeface="Times New Roman" pitchFamily="18" charset="0"/>
                <a:cs typeface="Times New Roman" pitchFamily="18" charset="0"/>
              </a:rPr>
              <a:t/>
            </a:r>
            <a:br>
              <a:rPr lang="en-US" sz="3100" b="1" dirty="0" smtClean="0">
                <a:solidFill>
                  <a:srgbClr val="FF0066"/>
                </a:solidFill>
                <a:effectLst/>
                <a:latin typeface="Times New Roman" pitchFamily="18" charset="0"/>
                <a:cs typeface="Times New Roman" pitchFamily="18" charset="0"/>
              </a:rPr>
            </a:br>
            <a:r>
              <a:rPr lang="en-US" sz="3100" b="1" dirty="0" smtClean="0">
                <a:solidFill>
                  <a:srgbClr val="FF0066"/>
                </a:solidFill>
                <a:effectLst/>
                <a:latin typeface="Times New Roman" pitchFamily="18" charset="0"/>
                <a:cs typeface="Times New Roman" pitchFamily="18" charset="0"/>
              </a:rPr>
              <a:t>2.5 Hand calculation </a:t>
            </a:r>
            <a:r>
              <a:rPr lang="en-US" sz="3100" b="1" dirty="0">
                <a:solidFill>
                  <a:srgbClr val="FF0066"/>
                </a:solidFill>
                <a:effectLst/>
                <a:latin typeface="Times New Roman" pitchFamily="18" charset="0"/>
                <a:cs typeface="Times New Roman" pitchFamily="18" charset="0"/>
              </a:rPr>
              <a:t>for lateral seismic </a:t>
            </a:r>
            <a:r>
              <a:rPr lang="en-US" sz="3100" b="1" dirty="0" smtClean="0">
                <a:solidFill>
                  <a:srgbClr val="FF0066"/>
                </a:solidFill>
                <a:effectLst/>
                <a:latin typeface="Times New Roman" pitchFamily="18" charset="0"/>
                <a:cs typeface="Times New Roman" pitchFamily="18" charset="0"/>
              </a:rPr>
              <a:t>force:</a:t>
            </a:r>
            <a:br>
              <a:rPr lang="en-US" sz="3100" b="1" dirty="0" smtClean="0">
                <a:solidFill>
                  <a:srgbClr val="FF0066"/>
                </a:solidFill>
                <a:effectLst/>
                <a:latin typeface="Times New Roman" pitchFamily="18" charset="0"/>
                <a:cs typeface="Times New Roman" pitchFamily="18" charset="0"/>
              </a:rPr>
            </a:br>
            <a:r>
              <a:rPr lang="en-US" sz="3100" dirty="0">
                <a:solidFill>
                  <a:srgbClr val="FF0066"/>
                </a:solidFill>
                <a:effectLst/>
                <a:latin typeface="Times New Roman" pitchFamily="18" charset="0"/>
                <a:cs typeface="Times New Roman" pitchFamily="18" charset="0"/>
              </a:rPr>
              <a:t/>
            </a:r>
            <a:br>
              <a:rPr lang="en-US" sz="3100" dirty="0">
                <a:solidFill>
                  <a:srgbClr val="FF0066"/>
                </a:solidFill>
                <a:effectLst/>
                <a:latin typeface="Times New Roman" pitchFamily="18" charset="0"/>
                <a:cs typeface="Times New Roman" pitchFamily="18" charset="0"/>
              </a:rPr>
            </a:br>
            <a:r>
              <a:rPr lang="en-US" sz="2700" dirty="0">
                <a:solidFill>
                  <a:schemeClr val="tx1"/>
                </a:solidFill>
                <a:effectLst/>
                <a:latin typeface="Times New Roman" pitchFamily="18" charset="0"/>
                <a:cs typeface="Times New Roman" pitchFamily="18" charset="0"/>
              </a:rPr>
              <a:t>T=from Rayleigh </a:t>
            </a:r>
            <a:r>
              <a:rPr lang="en-US" sz="2700" dirty="0" smtClean="0">
                <a:solidFill>
                  <a:schemeClr val="tx1"/>
                </a:solidFill>
                <a:effectLst/>
                <a:latin typeface="Times New Roman" pitchFamily="18" charset="0"/>
                <a:cs typeface="Times New Roman" pitchFamily="18" charset="0"/>
              </a:rPr>
              <a:t>method =2π(ƹ(m</a:t>
            </a:r>
            <a:r>
              <a:rPr lang="en-US" sz="2700" dirty="0">
                <a:solidFill>
                  <a:schemeClr val="tx1"/>
                </a:solidFill>
                <a:effectLst/>
                <a:latin typeface="Times New Roman" pitchFamily="18" charset="0"/>
                <a:cs typeface="Times New Roman" pitchFamily="18" charset="0"/>
              </a:rPr>
              <a:t>*∆2) /ƹ(F*∆))0.5</a:t>
            </a:r>
            <a:br>
              <a:rPr lang="en-US" sz="2700" dirty="0">
                <a:solidFill>
                  <a:schemeClr val="tx1"/>
                </a:solidFill>
                <a:effectLst/>
                <a:latin typeface="Times New Roman" pitchFamily="18" charset="0"/>
                <a:cs typeface="Times New Roman" pitchFamily="18" charset="0"/>
              </a:rPr>
            </a:br>
            <a:r>
              <a:rPr lang="en-US" sz="2700" dirty="0">
                <a:solidFill>
                  <a:schemeClr val="tx1"/>
                </a:solidFill>
                <a:effectLst/>
                <a:latin typeface="Times New Roman" pitchFamily="18" charset="0"/>
                <a:cs typeface="Times New Roman" pitchFamily="18" charset="0"/>
              </a:rPr>
              <a:t>Mass for each story = (DEAD+SID)/ </a:t>
            </a:r>
            <a:r>
              <a:rPr lang="en-US" sz="2700" dirty="0" smtClean="0">
                <a:solidFill>
                  <a:schemeClr val="tx1"/>
                </a:solidFill>
                <a:effectLst/>
                <a:latin typeface="Times New Roman" pitchFamily="18" charset="0"/>
                <a:cs typeface="Times New Roman" pitchFamily="18" charset="0"/>
              </a:rPr>
              <a:t>7*10=33665.45/70=4</a:t>
            </a:r>
            <a:r>
              <a:rPr lang="ar-LB" sz="2700" dirty="0" smtClean="0">
                <a:solidFill>
                  <a:schemeClr val="tx1"/>
                </a:solidFill>
                <a:effectLst/>
                <a:latin typeface="Times New Roman" pitchFamily="18" charset="0"/>
                <a:cs typeface="Times New Roman" pitchFamily="18" charset="0"/>
              </a:rPr>
              <a:t>81</a:t>
            </a:r>
            <a:r>
              <a:rPr lang="en-US" sz="2700" dirty="0" smtClean="0">
                <a:solidFill>
                  <a:schemeClr val="tx1"/>
                </a:solidFill>
                <a:effectLst/>
                <a:latin typeface="Times New Roman" pitchFamily="18" charset="0"/>
                <a:cs typeface="Times New Roman" pitchFamily="18" charset="0"/>
              </a:rPr>
              <a:t> </a:t>
            </a:r>
            <a:r>
              <a:rPr lang="en-US" sz="2700" dirty="0">
                <a:solidFill>
                  <a:schemeClr val="tx1"/>
                </a:solidFill>
                <a:effectLst/>
                <a:latin typeface="Times New Roman" pitchFamily="18" charset="0"/>
                <a:cs typeface="Times New Roman" pitchFamily="18" charset="0"/>
              </a:rPr>
              <a:t>ton</a:t>
            </a:r>
            <a:br>
              <a:rPr lang="en-US" sz="2700" dirty="0">
                <a:solidFill>
                  <a:schemeClr val="tx1"/>
                </a:solidFill>
                <a:effectLst/>
                <a:latin typeface="Times New Roman" pitchFamily="18" charset="0"/>
                <a:cs typeface="Times New Roman" pitchFamily="18" charset="0"/>
              </a:rPr>
            </a:br>
            <a:r>
              <a:rPr lang="en-US" sz="2700" dirty="0" smtClean="0">
                <a:solidFill>
                  <a:schemeClr val="tx1"/>
                </a:solidFill>
                <a:effectLst/>
                <a:latin typeface="Times New Roman" pitchFamily="18" charset="0"/>
                <a:cs typeface="Times New Roman" pitchFamily="18" charset="0"/>
              </a:rPr>
              <a:t>apply </a:t>
            </a:r>
            <a:r>
              <a:rPr lang="en-US" sz="2700" b="1" dirty="0">
                <a:solidFill>
                  <a:srgbClr val="FF0066"/>
                </a:solidFill>
                <a:effectLst/>
                <a:latin typeface="Times New Roman" pitchFamily="18" charset="0"/>
                <a:cs typeface="Times New Roman" pitchFamily="18" charset="0"/>
              </a:rPr>
              <a:t>1 </a:t>
            </a:r>
            <a:r>
              <a:rPr lang="en-US" sz="2700" b="1" dirty="0" err="1">
                <a:solidFill>
                  <a:srgbClr val="FF0066"/>
                </a:solidFill>
                <a:effectLst/>
                <a:latin typeface="Times New Roman" pitchFamily="18" charset="0"/>
                <a:cs typeface="Times New Roman" pitchFamily="18" charset="0"/>
              </a:rPr>
              <a:t>kN</a:t>
            </a:r>
            <a:r>
              <a:rPr lang="en-US" sz="2700" b="1" dirty="0">
                <a:solidFill>
                  <a:srgbClr val="FF0066"/>
                </a:solidFill>
                <a:effectLst/>
                <a:latin typeface="Times New Roman" pitchFamily="18" charset="0"/>
                <a:cs typeface="Times New Roman" pitchFamily="18" charset="0"/>
              </a:rPr>
              <a:t>/m2 </a:t>
            </a:r>
            <a:r>
              <a:rPr lang="en-US" sz="2700" dirty="0">
                <a:solidFill>
                  <a:schemeClr val="tx1"/>
                </a:solidFill>
                <a:effectLst/>
                <a:latin typeface="Times New Roman" pitchFamily="18" charset="0"/>
                <a:cs typeface="Times New Roman" pitchFamily="18" charset="0"/>
              </a:rPr>
              <a:t>for each slab in each floor in the </a:t>
            </a:r>
            <a:r>
              <a:rPr lang="en-US" sz="2700" dirty="0" smtClean="0">
                <a:solidFill>
                  <a:schemeClr val="tx1"/>
                </a:solidFill>
                <a:effectLst/>
                <a:latin typeface="Times New Roman" pitchFamily="18" charset="0"/>
                <a:cs typeface="Times New Roman" pitchFamily="18" charset="0"/>
              </a:rPr>
              <a:t>X direction: </a:t>
            </a:r>
            <a:r>
              <a:rPr lang="en-US" sz="2700" dirty="0">
                <a:solidFill>
                  <a:schemeClr val="tx1"/>
                </a:solidFill>
              </a:rPr>
              <a:t/>
            </a:r>
            <a:br>
              <a:rPr lang="en-US" sz="2700" dirty="0">
                <a:solidFill>
                  <a:schemeClr val="tx1"/>
                </a:solidFill>
              </a:rPr>
            </a:br>
            <a:r>
              <a:rPr lang="en-US" sz="2700" dirty="0"/>
              <a:t/>
            </a:r>
            <a:br>
              <a:rPr lang="en-US" sz="2700" dirty="0"/>
            </a:br>
            <a:r>
              <a:rPr lang="en-US" dirty="0"/>
              <a:t/>
            </a:r>
            <a:br>
              <a:rPr lang="en-US" dirty="0"/>
            </a:br>
            <a:endParaRPr lang="en-US" dirty="0"/>
          </a:p>
        </p:txBody>
      </p:sp>
      <p:sp>
        <p:nvSpPr>
          <p:cNvPr id="3" name="عنصر نائب لرقم الشريحة 2"/>
          <p:cNvSpPr>
            <a:spLocks noGrp="1"/>
          </p:cNvSpPr>
          <p:nvPr>
            <p:ph type="sldNum" sz="quarter" idx="12"/>
          </p:nvPr>
        </p:nvSpPr>
        <p:spPr>
          <a:xfrm>
            <a:off x="8534400" y="6248400"/>
            <a:ext cx="457200" cy="476250"/>
          </a:xfrm>
        </p:spPr>
        <p:txBody>
          <a:bodyPr/>
          <a:lstStyle/>
          <a:p>
            <a:fld id="{B6F15528-21DE-4FAA-801E-634DDDAF4B2B}" type="slidenum">
              <a:rPr lang="en-US" sz="2000" smtClean="0"/>
              <a:pPr/>
              <a:t>18</a:t>
            </a:fld>
            <a:endParaRPr lang="en-US" sz="2000" dirty="0"/>
          </a:p>
        </p:txBody>
      </p:sp>
      <p:pic>
        <p:nvPicPr>
          <p:cNvPr id="7" name="Content Placeholder 6"/>
          <p:cNvPicPr>
            <a:picLocks noGrp="1"/>
          </p:cNvPicPr>
          <p:nvPr>
            <p:ph idx="1"/>
          </p:nvPr>
        </p:nvPicPr>
        <p:blipFill>
          <a:blip r:embed="rId2" cstate="print">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676400" y="3048000"/>
            <a:ext cx="6821437" cy="357386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2342558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924800" cy="4953000"/>
          </a:xfrm>
        </p:spPr>
        <p:txBody>
          <a:bodyPr>
            <a:normAutofit/>
          </a:bodyPr>
          <a:lstStyle/>
          <a:p>
            <a:r>
              <a:rPr lang="fr-FR" sz="2400" dirty="0" smtClean="0">
                <a:solidFill>
                  <a:schemeClr val="tx1"/>
                </a:solidFill>
                <a:effectLst/>
                <a:latin typeface="Times New Roman" pitchFamily="18" charset="0"/>
                <a:cs typeface="Times New Roman" pitchFamily="18" charset="0"/>
              </a:rPr>
              <a:t>T </a:t>
            </a:r>
            <a:r>
              <a:rPr lang="fr-FR" sz="2400" dirty="0">
                <a:solidFill>
                  <a:schemeClr val="tx1"/>
                </a:solidFill>
                <a:effectLst/>
                <a:latin typeface="Times New Roman" pitchFamily="18" charset="0"/>
                <a:cs typeface="Times New Roman" pitchFamily="18" charset="0"/>
              </a:rPr>
              <a:t>=</a:t>
            </a:r>
            <a:r>
              <a:rPr lang="fr-FR" sz="2400" dirty="0" smtClean="0">
                <a:solidFill>
                  <a:schemeClr val="tx1"/>
                </a:solidFill>
                <a:effectLst/>
                <a:latin typeface="Times New Roman" pitchFamily="18" charset="0"/>
                <a:cs typeface="Times New Roman" pitchFamily="18" charset="0"/>
              </a:rPr>
              <a:t>2π(</a:t>
            </a:r>
            <a:r>
              <a:rPr lang="ar-LB" sz="2400" dirty="0" smtClean="0">
                <a:solidFill>
                  <a:schemeClr val="tx1"/>
                </a:solidFill>
                <a:effectLst/>
                <a:latin typeface="Times New Roman" pitchFamily="18" charset="0"/>
                <a:cs typeface="Times New Roman" pitchFamily="18" charset="0"/>
              </a:rPr>
              <a:t>7.16</a:t>
            </a:r>
            <a:r>
              <a:rPr lang="fr-FR" sz="2400" dirty="0" smtClean="0">
                <a:solidFill>
                  <a:schemeClr val="tx1"/>
                </a:solidFill>
                <a:effectLst/>
                <a:latin typeface="Times New Roman" pitchFamily="18" charset="0"/>
                <a:cs typeface="Times New Roman" pitchFamily="18" charset="0"/>
              </a:rPr>
              <a:t>/</a:t>
            </a:r>
            <a:r>
              <a:rPr lang="ar-LB" sz="2400" dirty="0" smtClean="0">
                <a:solidFill>
                  <a:schemeClr val="tx1"/>
                </a:solidFill>
                <a:effectLst/>
                <a:latin typeface="Times New Roman" pitchFamily="18" charset="0"/>
                <a:cs typeface="Times New Roman" pitchFamily="18" charset="0"/>
              </a:rPr>
              <a:t>116.82</a:t>
            </a:r>
            <a:r>
              <a:rPr lang="fr-FR" sz="2400" dirty="0" smtClean="0">
                <a:solidFill>
                  <a:schemeClr val="tx1"/>
                </a:solidFill>
                <a:effectLst/>
                <a:latin typeface="Times New Roman" pitchFamily="18" charset="0"/>
                <a:cs typeface="Times New Roman" pitchFamily="18" charset="0"/>
              </a:rPr>
              <a:t>).5=</a:t>
            </a:r>
            <a:r>
              <a:rPr lang="ar-LB" sz="2400" smtClean="0">
                <a:solidFill>
                  <a:schemeClr val="tx1"/>
                </a:solidFill>
                <a:effectLst/>
                <a:latin typeface="Times New Roman" pitchFamily="18" charset="0"/>
                <a:cs typeface="Times New Roman" pitchFamily="18" charset="0"/>
              </a:rPr>
              <a:t>1.55</a:t>
            </a:r>
            <a:r>
              <a:rPr lang="fr-FR" sz="2400" smtClean="0">
                <a:solidFill>
                  <a:schemeClr val="tx1"/>
                </a:solidFill>
                <a:effectLst/>
                <a:latin typeface="Times New Roman" pitchFamily="18" charset="0"/>
                <a:cs typeface="Times New Roman" pitchFamily="18" charset="0"/>
              </a:rPr>
              <a:t>sec</a:t>
            </a:r>
            <a:r>
              <a:rPr lang="fr-FR" sz="2400" dirty="0" smtClean="0">
                <a:solidFill>
                  <a:schemeClr val="tx1"/>
                </a:solidFill>
                <a:effectLst/>
                <a:latin typeface="Times New Roman" pitchFamily="18" charset="0"/>
                <a:cs typeface="Times New Roman" pitchFamily="18" charset="0"/>
              </a:rPr>
              <a:t>.</a:t>
            </a:r>
            <a:r>
              <a:rPr lang="en-US" sz="2400" dirty="0">
                <a:solidFill>
                  <a:schemeClr val="tx1"/>
                </a:solidFill>
                <a:effectLst/>
                <a:latin typeface="Times New Roman" pitchFamily="18" charset="0"/>
                <a:cs typeface="Times New Roman" pitchFamily="18" charset="0"/>
              </a:rPr>
              <a:t/>
            </a:r>
            <a:br>
              <a:rPr lang="en-US" sz="2400" dirty="0">
                <a:solidFill>
                  <a:schemeClr val="tx1"/>
                </a:solidFill>
                <a:effectLst/>
                <a:latin typeface="Times New Roman" pitchFamily="18" charset="0"/>
                <a:cs typeface="Times New Roman" pitchFamily="18" charset="0"/>
              </a:rPr>
            </a:br>
            <a:r>
              <a:rPr lang="en-US" sz="2400" dirty="0" smtClean="0">
                <a:solidFill>
                  <a:schemeClr val="tx1"/>
                </a:solidFill>
                <a:effectLst/>
                <a:latin typeface="Times New Roman" pitchFamily="18" charset="0"/>
                <a:cs typeface="Times New Roman" pitchFamily="18" charset="0"/>
              </a:rPr>
              <a:t>The value from Sap and </a:t>
            </a:r>
            <a:r>
              <a:rPr lang="en-US" sz="2400" dirty="0">
                <a:solidFill>
                  <a:schemeClr val="tx1"/>
                </a:solidFill>
                <a:effectLst/>
                <a:latin typeface="Times New Roman" pitchFamily="18" charset="0"/>
                <a:cs typeface="Times New Roman" pitchFamily="18" charset="0"/>
              </a:rPr>
              <a:t>Rayleigh </a:t>
            </a:r>
            <a:r>
              <a:rPr lang="en-US" sz="2400" dirty="0" smtClean="0">
                <a:solidFill>
                  <a:schemeClr val="tx1"/>
                </a:solidFill>
                <a:effectLst/>
                <a:latin typeface="Times New Roman" pitchFamily="18" charset="0"/>
                <a:cs typeface="Times New Roman" pitchFamily="18" charset="0"/>
              </a:rPr>
              <a:t>method very close  </a:t>
            </a:r>
            <a:r>
              <a:rPr lang="en-US" sz="2400" dirty="0">
                <a:solidFill>
                  <a:schemeClr val="tx1"/>
                </a:solidFill>
                <a:effectLst/>
                <a:latin typeface="Times New Roman" pitchFamily="18" charset="0"/>
                <a:cs typeface="Times New Roman" pitchFamily="18" charset="0"/>
              </a:rPr>
              <a:t>…….</a:t>
            </a:r>
            <a:r>
              <a:rPr lang="en-US" sz="3200" b="1" dirty="0" smtClean="0">
                <a:solidFill>
                  <a:srgbClr val="FF0066"/>
                </a:solidFill>
                <a:effectLst/>
                <a:latin typeface="Times New Roman" pitchFamily="18" charset="0"/>
                <a:cs typeface="Times New Roman" pitchFamily="18" charset="0"/>
              </a:rPr>
              <a:t>ok</a:t>
            </a:r>
            <a:r>
              <a:rPr lang="en-US" sz="2400" dirty="0" smtClean="0">
                <a:solidFill>
                  <a:schemeClr val="tx1"/>
                </a:solidFill>
                <a:effectLst/>
                <a:latin typeface="Times New Roman" pitchFamily="18" charset="0"/>
                <a:cs typeface="Times New Roman" pitchFamily="18" charset="0"/>
              </a:rPr>
              <a:t/>
            </a:r>
            <a:br>
              <a:rPr lang="en-US" sz="2400" dirty="0" smtClean="0">
                <a:solidFill>
                  <a:schemeClr val="tx1"/>
                </a:solidFill>
                <a:effectLst/>
                <a:latin typeface="Times New Roman" pitchFamily="18" charset="0"/>
                <a:cs typeface="Times New Roman" pitchFamily="18" charset="0"/>
              </a:rPr>
            </a:br>
            <a:r>
              <a:rPr lang="en-US" dirty="0">
                <a:solidFill>
                  <a:schemeClr val="tx1"/>
                </a:solidFill>
              </a:rPr>
              <a:t/>
            </a:r>
            <a:br>
              <a:rPr lang="en-US" dirty="0">
                <a:solidFill>
                  <a:schemeClr val="tx1"/>
                </a:solidFill>
              </a:rPr>
            </a:br>
            <a:r>
              <a:rPr lang="en-US" sz="3500" dirty="0"/>
              <a:t/>
            </a:r>
            <a:br>
              <a:rPr lang="en-US" sz="3500" dirty="0"/>
            </a:br>
            <a:endParaRPr lang="en-US" sz="3500" dirty="0"/>
          </a:p>
        </p:txBody>
      </p:sp>
      <p:sp>
        <p:nvSpPr>
          <p:cNvPr id="4" name="Rectangle 3"/>
          <p:cNvSpPr/>
          <p:nvPr/>
        </p:nvSpPr>
        <p:spPr>
          <a:xfrm>
            <a:off x="5181600" y="2895600"/>
            <a:ext cx="4267200" cy="461665"/>
          </a:xfrm>
          <a:prstGeom prst="rect">
            <a:avLst/>
          </a:prstGeom>
        </p:spPr>
        <p:txBody>
          <a:bodyPr wrap="square">
            <a:spAutoFit/>
          </a:bodyPr>
          <a:lstStyle/>
          <a:p>
            <a:r>
              <a:rPr lang="en-US" dirty="0" smtClean="0"/>
              <a:t>   </a:t>
            </a:r>
            <a:r>
              <a:rPr lang="en-US" sz="2400" dirty="0" smtClean="0">
                <a:latin typeface="Times New Roman" pitchFamily="18" charset="0"/>
                <a:cs typeface="Times New Roman" pitchFamily="18" charset="0"/>
              </a:rPr>
              <a:t>Cs </a:t>
            </a:r>
            <a:r>
              <a:rPr lang="en-US" sz="2400" dirty="0">
                <a:latin typeface="Times New Roman" pitchFamily="18" charset="0"/>
                <a:cs typeface="Times New Roman" pitchFamily="18" charset="0"/>
              </a:rPr>
              <a:t>= 0.071 / 1.55 = 0.0458</a:t>
            </a: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19</a:t>
            </a:fld>
            <a:endParaRPr lang="en-US" sz="20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1971" y="2138065"/>
            <a:ext cx="3956843"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148446" y="4576465"/>
            <a:ext cx="4572000" cy="2175980"/>
          </a:xfrm>
          <a:prstGeom prst="rect">
            <a:avLst/>
          </a:prstGeom>
        </p:spPr>
        <p:txBody>
          <a:bodyPr>
            <a:spAutoFit/>
          </a:bodyPr>
          <a:lstStyle/>
          <a:p>
            <a:pPr lvl="0">
              <a:lnSpc>
                <a:spcPct val="115000"/>
              </a:lnSpc>
              <a:spcAft>
                <a:spcPts val="1000"/>
              </a:spcAft>
              <a:tabLst>
                <a:tab pos="1814830" algn="l"/>
              </a:tabLst>
            </a:pPr>
            <a:r>
              <a:rPr lang="en-US" sz="2400" dirty="0">
                <a:solidFill>
                  <a:srgbClr val="000000"/>
                </a:solidFill>
                <a:latin typeface="Times New Roman" pitchFamily="18" charset="0"/>
                <a:ea typeface="Calibri"/>
                <a:cs typeface="Times New Roman" pitchFamily="18" charset="0"/>
              </a:rPr>
              <a:t>Total weight = 33665.45 </a:t>
            </a:r>
          </a:p>
          <a:p>
            <a:pPr lvl="0">
              <a:lnSpc>
                <a:spcPct val="115000"/>
              </a:lnSpc>
              <a:spcAft>
                <a:spcPts val="1000"/>
              </a:spcAft>
              <a:tabLst>
                <a:tab pos="1814830" algn="l"/>
              </a:tabLst>
            </a:pPr>
            <a:r>
              <a:rPr lang="en-US" sz="2400" dirty="0">
                <a:solidFill>
                  <a:srgbClr val="000000"/>
                </a:solidFill>
                <a:latin typeface="Times New Roman" pitchFamily="18" charset="0"/>
                <a:ea typeface="Calibri"/>
                <a:cs typeface="Times New Roman" pitchFamily="18" charset="0"/>
              </a:rPr>
              <a:t>V=Cs*W</a:t>
            </a:r>
          </a:p>
          <a:p>
            <a:pPr lvl="0">
              <a:lnSpc>
                <a:spcPct val="115000"/>
              </a:lnSpc>
              <a:spcAft>
                <a:spcPts val="1000"/>
              </a:spcAft>
              <a:tabLst>
                <a:tab pos="1814830" algn="l"/>
              </a:tabLst>
            </a:pPr>
            <a:r>
              <a:rPr lang="en-US" sz="2400" dirty="0">
                <a:solidFill>
                  <a:srgbClr val="000000"/>
                </a:solidFill>
                <a:latin typeface="Times New Roman" pitchFamily="18" charset="0"/>
                <a:ea typeface="Calibri"/>
                <a:cs typeface="Times New Roman" pitchFamily="18" charset="0"/>
              </a:rPr>
              <a:t>= 0.0</a:t>
            </a:r>
            <a:r>
              <a:rPr lang="ar-SA" sz="2400" dirty="0">
                <a:solidFill>
                  <a:srgbClr val="000000"/>
                </a:solidFill>
                <a:latin typeface="Times New Roman" pitchFamily="18" charset="0"/>
                <a:ea typeface="Calibri"/>
                <a:cs typeface="Times New Roman" pitchFamily="18" charset="0"/>
              </a:rPr>
              <a:t>4</a:t>
            </a:r>
            <a:r>
              <a:rPr lang="en-US" sz="2400" dirty="0">
                <a:solidFill>
                  <a:srgbClr val="000000"/>
                </a:solidFill>
                <a:latin typeface="Times New Roman" pitchFamily="18" charset="0"/>
                <a:ea typeface="Calibri"/>
                <a:cs typeface="Times New Roman" pitchFamily="18" charset="0"/>
              </a:rPr>
              <a:t>58 *</a:t>
            </a:r>
            <a:r>
              <a:rPr lang="ar-SA" sz="2400" dirty="0">
                <a:solidFill>
                  <a:srgbClr val="000000"/>
                </a:solidFill>
                <a:latin typeface="Times New Roman" pitchFamily="18" charset="0"/>
                <a:ea typeface="Calibri"/>
                <a:cs typeface="Times New Roman" pitchFamily="18" charset="0"/>
              </a:rPr>
              <a:t>33665</a:t>
            </a:r>
            <a:r>
              <a:rPr lang="en-US" sz="2400" dirty="0">
                <a:solidFill>
                  <a:srgbClr val="000000"/>
                </a:solidFill>
                <a:latin typeface="Times New Roman" pitchFamily="18" charset="0"/>
                <a:ea typeface="Calibri"/>
                <a:cs typeface="Times New Roman" pitchFamily="18" charset="0"/>
              </a:rPr>
              <a:t>.45</a:t>
            </a:r>
          </a:p>
          <a:p>
            <a:pPr lvl="0">
              <a:lnSpc>
                <a:spcPct val="115000"/>
              </a:lnSpc>
              <a:spcAft>
                <a:spcPts val="1000"/>
              </a:spcAft>
              <a:tabLst>
                <a:tab pos="1814830" algn="l"/>
              </a:tabLst>
            </a:pPr>
            <a:r>
              <a:rPr lang="en-US" sz="2400" dirty="0">
                <a:solidFill>
                  <a:srgbClr val="000000"/>
                </a:solidFill>
                <a:latin typeface="Times New Roman" pitchFamily="18" charset="0"/>
                <a:ea typeface="Calibri"/>
                <a:cs typeface="Times New Roman" pitchFamily="18" charset="0"/>
              </a:rPr>
              <a:t>=1542.1 KN</a:t>
            </a:r>
          </a:p>
        </p:txBody>
      </p:sp>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1447800" y="76200"/>
            <a:ext cx="6781800" cy="1066800"/>
          </a:xfrm>
          <a:prstGeom prst="rect">
            <a:avLst/>
          </a:prstGeom>
          <a:noFill/>
          <a:ln>
            <a:noFill/>
          </a:ln>
        </p:spPr>
      </p:pic>
    </p:spTree>
    <p:extLst>
      <p:ext uri="{BB962C8B-B14F-4D97-AF65-F5344CB8AC3E}">
        <p14:creationId xmlns:p14="http://schemas.microsoft.com/office/powerpoint/2010/main" val="3796398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a:t>
            </a:fld>
            <a:endParaRPr lang="en-US"/>
          </a:p>
        </p:txBody>
      </p:sp>
      <p:sp>
        <p:nvSpPr>
          <p:cNvPr id="3" name="Rectangle 2"/>
          <p:cNvSpPr/>
          <p:nvPr/>
        </p:nvSpPr>
        <p:spPr>
          <a:xfrm>
            <a:off x="1219200" y="381000"/>
            <a:ext cx="7924800" cy="5893921"/>
          </a:xfrm>
          <a:prstGeom prst="rect">
            <a:avLst/>
          </a:prstGeom>
        </p:spPr>
        <p:txBody>
          <a:bodyPr wrap="square">
            <a:spAutoFit/>
          </a:bodyPr>
          <a:lstStyle/>
          <a:p>
            <a:r>
              <a:rPr lang="en-US" sz="4000" b="1" dirty="0" smtClean="0">
                <a:ln w="11430"/>
                <a:solidFill>
                  <a:srgbClr val="FF0066"/>
                </a:solidFill>
                <a:effectLst>
                  <a:outerShdw blurRad="50800" dist="39000" dir="5460000" algn="tl">
                    <a:srgbClr val="000000">
                      <a:alpha val="38000"/>
                    </a:srgbClr>
                  </a:outerShdw>
                </a:effectLst>
                <a:latin typeface="Times New Roman" pitchFamily="18" charset="0"/>
                <a:cs typeface="Times New Roman" pitchFamily="18" charset="0"/>
              </a:rPr>
              <a:t>The Presentation Consist Of  Three Chapter:</a:t>
            </a: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sz="2400" b="1" dirty="0">
                <a:latin typeface="Times New Roman" pitchFamily="18" charset="0"/>
                <a:cs typeface="Times New Roman" pitchFamily="18" charset="0"/>
              </a:rPr>
              <a:t/>
            </a:r>
            <a:br>
              <a:rPr lang="en-US" sz="2400" b="1" dirty="0">
                <a:latin typeface="Times New Roman" pitchFamily="18" charset="0"/>
                <a:cs typeface="Times New Roman" pitchFamily="18" charset="0"/>
              </a:rPr>
            </a:br>
            <a:r>
              <a:rPr lang="en-US" sz="2400" b="1" dirty="0">
                <a:latin typeface="Times New Roman" pitchFamily="18" charset="0"/>
                <a:cs typeface="Times New Roman" pitchFamily="18" charset="0"/>
              </a:rPr>
              <a:t/>
            </a:r>
            <a:br>
              <a:rPr lang="en-US" sz="2400" b="1" dirty="0">
                <a:latin typeface="Times New Roman" pitchFamily="18" charset="0"/>
                <a:cs typeface="Times New Roman" pitchFamily="18" charset="0"/>
              </a:rPr>
            </a:br>
            <a:r>
              <a:rPr lang="en-US" sz="2700" b="1" dirty="0">
                <a:latin typeface="Times New Roman" pitchFamily="18" charset="0"/>
                <a:cs typeface="Times New Roman" pitchFamily="18" charset="0"/>
              </a:rPr>
              <a:t>1- </a:t>
            </a:r>
            <a:r>
              <a:rPr lang="en-US" sz="2700" b="1" dirty="0" smtClean="0">
                <a:latin typeface="Times New Roman" pitchFamily="18" charset="0"/>
                <a:cs typeface="Times New Roman" pitchFamily="18" charset="0"/>
              </a:rPr>
              <a:t>Chapter One </a:t>
            </a:r>
            <a:r>
              <a:rPr lang="en-US" sz="2700" b="1" dirty="0">
                <a:latin typeface="Times New Roman" pitchFamily="18" charset="0"/>
                <a:cs typeface="Times New Roman" pitchFamily="18" charset="0"/>
              </a:rPr>
              <a:t>:General </a:t>
            </a:r>
            <a:r>
              <a:rPr lang="en-US" sz="2700" b="1" dirty="0" smtClean="0">
                <a:latin typeface="Times New Roman" pitchFamily="18" charset="0"/>
                <a:cs typeface="Times New Roman" pitchFamily="18" charset="0"/>
              </a:rPr>
              <a:t>Describe For The Project1.</a:t>
            </a:r>
            <a:r>
              <a:rPr lang="en-US" sz="2700" b="1" dirty="0">
                <a:latin typeface="Times New Roman" pitchFamily="18" charset="0"/>
                <a:cs typeface="Times New Roman" pitchFamily="18" charset="0"/>
              </a:rPr>
              <a:t/>
            </a:r>
            <a:br>
              <a:rPr lang="en-US" sz="2700" b="1" dirty="0">
                <a:latin typeface="Times New Roman" pitchFamily="18" charset="0"/>
                <a:cs typeface="Times New Roman" pitchFamily="18" charset="0"/>
              </a:rPr>
            </a:br>
            <a:endParaRPr lang="en-US" sz="2700" b="1" dirty="0" smtClean="0">
              <a:latin typeface="Times New Roman" pitchFamily="18" charset="0"/>
              <a:cs typeface="Times New Roman" pitchFamily="18" charset="0"/>
            </a:endParaRPr>
          </a:p>
          <a:p>
            <a:r>
              <a:rPr lang="en-US" sz="2700" b="1" dirty="0" smtClean="0">
                <a:latin typeface="Times New Roman" pitchFamily="18" charset="0"/>
                <a:cs typeface="Times New Roman" pitchFamily="18" charset="0"/>
              </a:rPr>
              <a:t>2- Chapter Two</a:t>
            </a:r>
            <a:r>
              <a:rPr lang="en-US" sz="2700" b="1" dirty="0">
                <a:latin typeface="Times New Roman" pitchFamily="18" charset="0"/>
                <a:cs typeface="Times New Roman" pitchFamily="18" charset="0"/>
              </a:rPr>
              <a:t>: Dynamic </a:t>
            </a:r>
            <a:r>
              <a:rPr lang="en-US" sz="2700" b="1" dirty="0" smtClean="0">
                <a:latin typeface="Times New Roman" pitchFamily="18" charset="0"/>
                <a:cs typeface="Times New Roman" pitchFamily="18" charset="0"/>
              </a:rPr>
              <a:t>Loads.</a:t>
            </a:r>
            <a:endParaRPr lang="en-US" sz="2700" b="1" dirty="0">
              <a:latin typeface="Times New Roman" pitchFamily="18" charset="0"/>
              <a:cs typeface="Times New Roman" pitchFamily="18" charset="0"/>
            </a:endParaRPr>
          </a:p>
          <a:p>
            <a:endParaRPr lang="en-US" sz="2700" b="1" dirty="0" smtClean="0">
              <a:latin typeface="Times New Roman" pitchFamily="18" charset="0"/>
              <a:cs typeface="Times New Roman" pitchFamily="18" charset="0"/>
            </a:endParaRPr>
          </a:p>
          <a:p>
            <a:r>
              <a:rPr lang="en-US" sz="2700" b="1" dirty="0" smtClean="0">
                <a:latin typeface="Times New Roman" pitchFamily="18" charset="0"/>
                <a:cs typeface="Times New Roman" pitchFamily="18" charset="0"/>
              </a:rPr>
              <a:t>3-Chapter Three : Design </a:t>
            </a:r>
            <a:r>
              <a:rPr lang="en-US" sz="2700" b="1" dirty="0">
                <a:latin typeface="Times New Roman" pitchFamily="18" charset="0"/>
                <a:cs typeface="Times New Roman" pitchFamily="18" charset="0"/>
              </a:rPr>
              <a:t>and </a:t>
            </a:r>
            <a:r>
              <a:rPr lang="en-US" sz="2700" b="1" dirty="0" smtClean="0">
                <a:latin typeface="Times New Roman" pitchFamily="18" charset="0"/>
                <a:cs typeface="Times New Roman" pitchFamily="18" charset="0"/>
              </a:rPr>
              <a:t>Detailing For The Element Of The Project.</a:t>
            </a:r>
            <a:r>
              <a:rPr lang="en-US" sz="2700" dirty="0">
                <a:latin typeface="Times New Roman" pitchFamily="18" charset="0"/>
                <a:cs typeface="Times New Roman" pitchFamily="18" charset="0"/>
              </a:rPr>
              <a:t/>
            </a:r>
            <a:br>
              <a:rPr lang="en-US" sz="2700" dirty="0">
                <a:latin typeface="Times New Roman" pitchFamily="18" charset="0"/>
                <a:cs typeface="Times New Roman" pitchFamily="18" charset="0"/>
              </a:rPr>
            </a:br>
            <a:r>
              <a:rPr lang="en-US" sz="2700" b="1" dirty="0">
                <a:latin typeface="Times New Roman" pitchFamily="18" charset="0"/>
                <a:cs typeface="Times New Roman" pitchFamily="18" charset="0"/>
              </a:rPr>
              <a:t/>
            </a:r>
            <a:br>
              <a:rPr lang="en-US" sz="2700" b="1" dirty="0">
                <a:latin typeface="Times New Roman" pitchFamily="18" charset="0"/>
                <a:cs typeface="Times New Roman" pitchFamily="18" charset="0"/>
              </a:rPr>
            </a:br>
            <a:r>
              <a:rPr lang="en-US" sz="3000" b="1" dirty="0">
                <a:latin typeface="Times New Roman" pitchFamily="18" charset="0"/>
                <a:cs typeface="Times New Roman" pitchFamily="18" charset="0"/>
              </a:rPr>
              <a:t> </a:t>
            </a:r>
            <a:br>
              <a:rPr lang="en-US" sz="3000" b="1" dirty="0">
                <a:latin typeface="Times New Roman" pitchFamily="18" charset="0"/>
                <a:cs typeface="Times New Roman" pitchFamily="18" charset="0"/>
              </a:rPr>
            </a:br>
            <a:endParaRPr lang="en-US" sz="3000" dirty="0"/>
          </a:p>
        </p:txBody>
      </p:sp>
    </p:spTree>
    <p:extLst>
      <p:ext uri="{BB962C8B-B14F-4D97-AF65-F5344CB8AC3E}">
        <p14:creationId xmlns:p14="http://schemas.microsoft.com/office/powerpoint/2010/main" val="28919321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0"/>
            <a:ext cx="8019288" cy="6781800"/>
          </a:xfrm>
        </p:spPr>
        <p:txBody>
          <a:bodyPr>
            <a:normAutofit/>
          </a:bodyPr>
          <a:lstStyle/>
          <a:p>
            <a:pPr marL="82296" indent="0">
              <a:buNone/>
            </a:pPr>
            <a:r>
              <a:rPr lang="en-US" sz="2800" b="1" dirty="0" smtClean="0">
                <a:solidFill>
                  <a:srgbClr val="FF0066"/>
                </a:solidFill>
                <a:latin typeface="Times New Roman" pitchFamily="18" charset="0"/>
                <a:cs typeface="Times New Roman" pitchFamily="18" charset="0"/>
              </a:rPr>
              <a:t>2.6 SAP </a:t>
            </a:r>
            <a:r>
              <a:rPr lang="en-US" sz="2800" b="1" dirty="0">
                <a:solidFill>
                  <a:srgbClr val="FF0066"/>
                </a:solidFill>
                <a:latin typeface="Times New Roman" pitchFamily="18" charset="0"/>
                <a:cs typeface="Times New Roman" pitchFamily="18" charset="0"/>
              </a:rPr>
              <a:t>calculation for lateral seismic force</a:t>
            </a:r>
            <a:r>
              <a:rPr lang="en-US" sz="2800" b="1" dirty="0" smtClean="0">
                <a:solidFill>
                  <a:srgbClr val="FF0066"/>
                </a:solidFill>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marL="82296" indent="0">
              <a:buNone/>
            </a:pPr>
            <a:r>
              <a:rPr lang="en-US" sz="2400" dirty="0" smtClean="0">
                <a:latin typeface="Times New Roman" pitchFamily="18" charset="0"/>
                <a:cs typeface="Times New Roman" pitchFamily="18" charset="0"/>
              </a:rPr>
              <a:t>E=ϼEh + </a:t>
            </a:r>
            <a:r>
              <a:rPr lang="en-US" sz="2400" dirty="0" err="1" smtClean="0">
                <a:latin typeface="Times New Roman" pitchFamily="18" charset="0"/>
                <a:cs typeface="Times New Roman" pitchFamily="18" charset="0"/>
              </a:rPr>
              <a:t>Ev</a:t>
            </a:r>
            <a:r>
              <a:rPr lang="en-US" sz="2400" dirty="0" smtClean="0">
                <a:latin typeface="Times New Roman" pitchFamily="18" charset="0"/>
                <a:cs typeface="Times New Roman" pitchFamily="18" charset="0"/>
              </a:rPr>
              <a:t> ………….. (</a:t>
            </a:r>
            <a:r>
              <a:rPr lang="el-GR" sz="2400" dirty="0" smtClean="0">
                <a:latin typeface="Times New Roman" pitchFamily="18" charset="0"/>
                <a:cs typeface="Times New Roman" pitchFamily="18" charset="0"/>
              </a:rPr>
              <a:t>ϼ</a:t>
            </a:r>
            <a:r>
              <a:rPr lang="en-US" sz="2400" dirty="0" smtClean="0">
                <a:latin typeface="Times New Roman" pitchFamily="18" charset="0"/>
                <a:cs typeface="Times New Roman" pitchFamily="18" charset="0"/>
              </a:rPr>
              <a:t> = 1.3) </a:t>
            </a:r>
          </a:p>
          <a:p>
            <a:pPr marL="82296" indent="0">
              <a:buNone/>
            </a:pPr>
            <a:r>
              <a:rPr lang="en-US" sz="2400" dirty="0" smtClean="0">
                <a:latin typeface="Times New Roman" pitchFamily="18" charset="0"/>
                <a:cs typeface="Times New Roman" pitchFamily="18" charset="0"/>
              </a:rPr>
              <a:t>Eh=EX+EY</a:t>
            </a:r>
            <a:endParaRPr lang="en-US" sz="2400" dirty="0">
              <a:latin typeface="Times New Roman" pitchFamily="18" charset="0"/>
              <a:cs typeface="Times New Roman" pitchFamily="18" charset="0"/>
            </a:endParaRPr>
          </a:p>
          <a:p>
            <a:pPr marL="82296" indent="0">
              <a:buNone/>
            </a:pPr>
            <a:r>
              <a:rPr lang="en-US" sz="2400" dirty="0" smtClean="0">
                <a:latin typeface="Times New Roman" pitchFamily="18" charset="0"/>
                <a:cs typeface="Times New Roman" pitchFamily="18" charset="0"/>
              </a:rPr>
              <a:t>EX=Ex+0.3Ey </a:t>
            </a:r>
            <a:endParaRPr lang="en-US" sz="2400" dirty="0">
              <a:latin typeface="Times New Roman" pitchFamily="18" charset="0"/>
              <a:cs typeface="Times New Roman" pitchFamily="18" charset="0"/>
            </a:endParaRPr>
          </a:p>
          <a:p>
            <a:pPr marL="82296" indent="0">
              <a:buNone/>
            </a:pPr>
            <a:r>
              <a:rPr lang="en-US" sz="2400" dirty="0" smtClean="0">
                <a:latin typeface="Times New Roman" pitchFamily="18" charset="0"/>
                <a:cs typeface="Times New Roman" pitchFamily="18" charset="0"/>
              </a:rPr>
              <a:t>EY=Ey+0.3Ex</a:t>
            </a:r>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20</a:t>
            </a:fld>
            <a:endParaRPr lang="en-U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981200"/>
            <a:ext cx="5330825" cy="4407901"/>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105183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21</a:t>
            </a:fld>
            <a:endParaRPr lang="en-US" sz="2000" dirty="0"/>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81200" y="228600"/>
            <a:ext cx="5943600" cy="2819400"/>
          </a:xfrm>
          <a:prstGeom prst="rect">
            <a:avLst/>
          </a:prstGeom>
          <a:ln w="88900" cap="sq" cmpd="thickThin">
            <a:solidFill>
              <a:srgbClr val="000000"/>
            </a:solidFill>
            <a:prstDash val="solid"/>
            <a:miter lim="800000"/>
          </a:ln>
          <a:effectLst>
            <a:innerShdw blurRad="76200">
              <a:srgbClr val="000000"/>
            </a:innerShdw>
          </a:effectLst>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429000"/>
            <a:ext cx="5943600" cy="3048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117967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9200" y="1066800"/>
            <a:ext cx="7498080" cy="4800600"/>
          </a:xfrm>
        </p:spPr>
        <p:txBody>
          <a:bodyPr/>
          <a:lstStyle/>
          <a:p>
            <a:pPr lvl="0">
              <a:buClr>
                <a:srgbClr val="797B7E"/>
              </a:buClr>
              <a:buNone/>
            </a:pPr>
            <a:endParaRPr lang="en-US" sz="2400" dirty="0" smtClean="0">
              <a:solidFill>
                <a:srgbClr val="FF0066"/>
              </a:solidFill>
              <a:latin typeface="Times New Roman" pitchFamily="18" charset="0"/>
              <a:cs typeface="Times New Roman" pitchFamily="18" charset="0"/>
            </a:endParaRPr>
          </a:p>
          <a:p>
            <a:pPr lvl="0">
              <a:buClr>
                <a:srgbClr val="797B7E"/>
              </a:buClr>
              <a:buNone/>
            </a:pPr>
            <a:r>
              <a:rPr lang="en-US" sz="2400" dirty="0" smtClean="0">
                <a:solidFill>
                  <a:srgbClr val="000000"/>
                </a:solidFill>
                <a:latin typeface="Times New Roman" pitchFamily="18" charset="0"/>
                <a:cs typeface="Times New Roman" pitchFamily="18" charset="0"/>
              </a:rPr>
              <a:t>1</a:t>
            </a:r>
            <a:r>
              <a:rPr lang="en-US" sz="2400" dirty="0">
                <a:solidFill>
                  <a:srgbClr val="000000"/>
                </a:solidFill>
                <a:latin typeface="Times New Roman" pitchFamily="18" charset="0"/>
                <a:cs typeface="Times New Roman" pitchFamily="18" charset="0"/>
              </a:rPr>
              <a:t>)	1.2 D +1.6 L</a:t>
            </a:r>
          </a:p>
          <a:p>
            <a:pPr lvl="0">
              <a:buClr>
                <a:srgbClr val="797B7E"/>
              </a:buClr>
              <a:buNone/>
            </a:pPr>
            <a:r>
              <a:rPr lang="en-US" sz="2400" dirty="0">
                <a:solidFill>
                  <a:srgbClr val="000000"/>
                </a:solidFill>
                <a:latin typeface="Times New Roman" pitchFamily="18" charset="0"/>
                <a:cs typeface="Times New Roman" pitchFamily="18" charset="0"/>
              </a:rPr>
              <a:t>2)	1.4D</a:t>
            </a:r>
          </a:p>
          <a:p>
            <a:pPr lvl="0">
              <a:buClr>
                <a:srgbClr val="797B7E"/>
              </a:buClr>
              <a:buNone/>
            </a:pPr>
            <a:r>
              <a:rPr lang="en-US" sz="2400" dirty="0">
                <a:solidFill>
                  <a:srgbClr val="000000"/>
                </a:solidFill>
                <a:latin typeface="Times New Roman" pitchFamily="18" charset="0"/>
                <a:cs typeface="Times New Roman" pitchFamily="18" charset="0"/>
              </a:rPr>
              <a:t>3) 1.3 D + 1.0 L +1.3 EQ</a:t>
            </a:r>
          </a:p>
          <a:p>
            <a:pPr lvl="0">
              <a:buClr>
                <a:srgbClr val="797B7E"/>
              </a:buClr>
              <a:buNone/>
            </a:pPr>
            <a:r>
              <a:rPr lang="en-US" sz="2400" dirty="0">
                <a:solidFill>
                  <a:srgbClr val="000000"/>
                </a:solidFill>
                <a:latin typeface="Times New Roman" pitchFamily="18" charset="0"/>
                <a:cs typeface="Times New Roman" pitchFamily="18" charset="0"/>
              </a:rPr>
              <a:t>4)	1.3 D + 1.0 L -1.3EQ</a:t>
            </a:r>
          </a:p>
          <a:p>
            <a:pPr lvl="0">
              <a:buClr>
                <a:srgbClr val="797B7E"/>
              </a:buClr>
              <a:buNone/>
            </a:pPr>
            <a:r>
              <a:rPr lang="en-US" sz="2400" dirty="0">
                <a:solidFill>
                  <a:srgbClr val="000000"/>
                </a:solidFill>
                <a:latin typeface="Times New Roman" pitchFamily="18" charset="0"/>
                <a:cs typeface="Times New Roman" pitchFamily="18" charset="0"/>
              </a:rPr>
              <a:t>5)	0.8D + 1.3E Q</a:t>
            </a:r>
          </a:p>
          <a:p>
            <a:pPr lvl="0">
              <a:buClr>
                <a:srgbClr val="797B7E"/>
              </a:buClr>
              <a:buNone/>
            </a:pPr>
            <a:r>
              <a:rPr lang="en-US" sz="2400" dirty="0">
                <a:solidFill>
                  <a:srgbClr val="000000"/>
                </a:solidFill>
                <a:latin typeface="Times New Roman" pitchFamily="18" charset="0"/>
                <a:cs typeface="Times New Roman" pitchFamily="18" charset="0"/>
              </a:rPr>
              <a:t>6)	0.8 D – 1.3 EQ</a:t>
            </a:r>
          </a:p>
          <a:p>
            <a:pPr marL="82296" indent="0">
              <a:buNone/>
            </a:pPr>
            <a:endParaRPr lang="ar-JO"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z="2000" smtClean="0">
                <a:solidFill>
                  <a:srgbClr val="CDD7D9">
                    <a:shade val="50000"/>
                    <a:satMod val="200000"/>
                  </a:srgbClr>
                </a:solidFill>
              </a:rPr>
              <a:pPr/>
              <a:t>22</a:t>
            </a:fld>
            <a:endParaRPr lang="en-US" sz="2000" dirty="0">
              <a:solidFill>
                <a:srgbClr val="CDD7D9">
                  <a:shade val="50000"/>
                  <a:satMod val="200000"/>
                </a:srgbClr>
              </a:solidFill>
            </a:endParaRPr>
          </a:p>
        </p:txBody>
      </p:sp>
      <p:sp>
        <p:nvSpPr>
          <p:cNvPr id="2" name="Rectangle 1"/>
          <p:cNvSpPr/>
          <p:nvPr/>
        </p:nvSpPr>
        <p:spPr>
          <a:xfrm>
            <a:off x="1143000" y="457200"/>
            <a:ext cx="4953000" cy="587853"/>
          </a:xfrm>
          <a:prstGeom prst="rect">
            <a:avLst/>
          </a:prstGeom>
        </p:spPr>
        <p:txBody>
          <a:bodyPr wrap="square">
            <a:spAutoFit/>
          </a:bodyPr>
          <a:lstStyle/>
          <a:p>
            <a:pPr lvl="0">
              <a:lnSpc>
                <a:spcPct val="115000"/>
              </a:lnSpc>
              <a:spcBef>
                <a:spcPts val="1000"/>
              </a:spcBef>
              <a:buClr>
                <a:srgbClr val="797B7E"/>
              </a:buClr>
              <a:buSzPct val="80000"/>
            </a:pPr>
            <a:r>
              <a:rPr lang="en-US" sz="2800" b="1" dirty="0">
                <a:solidFill>
                  <a:srgbClr val="FF0066"/>
                </a:solidFill>
                <a:latin typeface="Times New Roman" pitchFamily="18" charset="0"/>
                <a:ea typeface="Times New Roman"/>
                <a:cs typeface="Times New Roman" pitchFamily="18" charset="0"/>
              </a:rPr>
              <a:t>2.7: Load combination.</a:t>
            </a:r>
          </a:p>
        </p:txBody>
      </p:sp>
    </p:spTree>
    <p:extLst>
      <p:ext uri="{BB962C8B-B14F-4D97-AF65-F5344CB8AC3E}">
        <p14:creationId xmlns:p14="http://schemas.microsoft.com/office/powerpoint/2010/main" val="19306152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498080" cy="1143000"/>
          </a:xfrm>
        </p:spPr>
        <p:txBody>
          <a:bodyPr>
            <a:normAutofit/>
          </a:bodyPr>
          <a:lstStyle/>
          <a:p>
            <a:r>
              <a:rPr lang="en-US" sz="2400" b="1" dirty="0" smtClean="0">
                <a:solidFill>
                  <a:srgbClr val="FF0066"/>
                </a:solidFill>
                <a:effectLst/>
                <a:latin typeface="Times New Roman" pitchFamily="18" charset="0"/>
                <a:cs typeface="Times New Roman" pitchFamily="18" charset="0"/>
              </a:rPr>
              <a:t>Modal </a:t>
            </a:r>
            <a:r>
              <a:rPr lang="en-US" sz="2400" b="1" dirty="0">
                <a:solidFill>
                  <a:srgbClr val="FF0066"/>
                </a:solidFill>
                <a:effectLst/>
                <a:latin typeface="Times New Roman" pitchFamily="18" charset="0"/>
                <a:cs typeface="Times New Roman" pitchFamily="18" charset="0"/>
              </a:rPr>
              <a:t>mass participation </a:t>
            </a:r>
            <a:r>
              <a:rPr lang="en-US" sz="2400" b="1" dirty="0" smtClean="0">
                <a:solidFill>
                  <a:srgbClr val="FF0066"/>
                </a:solidFill>
                <a:effectLst/>
                <a:latin typeface="Times New Roman" pitchFamily="18" charset="0"/>
                <a:cs typeface="Times New Roman" pitchFamily="18" charset="0"/>
              </a:rPr>
              <a:t>ratio:</a:t>
            </a:r>
            <a:endParaRPr lang="en-US" sz="2400" b="1" dirty="0">
              <a:solidFill>
                <a:srgbClr val="FF0066"/>
              </a:solidFill>
              <a:effectLst/>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23</a:t>
            </a:fld>
            <a:endParaRPr lang="en-US" sz="2000" dirty="0"/>
          </a:p>
        </p:txBody>
      </p:sp>
      <p:pic>
        <p:nvPicPr>
          <p:cNvPr id="5" name="صورة 4"/>
          <p:cNvPicPr/>
          <p:nvPr/>
        </p:nvPicPr>
        <p:blipFill>
          <a:blip r:embed="rId2" cstate="print">
            <a:extLst>
              <a:ext uri="{28A0092B-C50C-407E-A947-70E740481C1C}">
                <a14:useLocalDpi xmlns:a14="http://schemas.microsoft.com/office/drawing/2010/main" val="0"/>
              </a:ext>
            </a:extLst>
          </a:blip>
          <a:stretch>
            <a:fillRect/>
          </a:stretch>
        </p:blipFill>
        <p:spPr>
          <a:xfrm>
            <a:off x="2895600" y="1143000"/>
            <a:ext cx="4191000" cy="4876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3967386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24</a:t>
            </a:fld>
            <a:endParaRPr lang="en-US"/>
          </a:p>
        </p:txBody>
      </p:sp>
      <p:sp>
        <p:nvSpPr>
          <p:cNvPr id="3" name="Rectangle 2"/>
          <p:cNvSpPr/>
          <p:nvPr/>
        </p:nvSpPr>
        <p:spPr>
          <a:xfrm>
            <a:off x="1066800" y="152400"/>
            <a:ext cx="4419600" cy="743473"/>
          </a:xfrm>
          <a:prstGeom prst="rect">
            <a:avLst/>
          </a:prstGeom>
        </p:spPr>
        <p:txBody>
          <a:bodyPr wrap="square">
            <a:spAutoFit/>
          </a:bodyPr>
          <a:lstStyle/>
          <a:p>
            <a:pPr lvl="0">
              <a:lnSpc>
                <a:spcPct val="115000"/>
              </a:lnSpc>
              <a:spcBef>
                <a:spcPts val="1200"/>
              </a:spcBef>
              <a:spcAft>
                <a:spcPts val="300"/>
              </a:spcAft>
              <a:buClr>
                <a:srgbClr val="797B7E"/>
              </a:buClr>
              <a:buSzPct val="80000"/>
            </a:pPr>
            <a:r>
              <a:rPr lang="en-US" sz="4000" b="1" dirty="0">
                <a:solidFill>
                  <a:srgbClr val="FF0066"/>
                </a:solidFill>
                <a:latin typeface="Times New Roman" pitchFamily="18" charset="0"/>
                <a:cs typeface="Times New Roman" pitchFamily="18" charset="0"/>
              </a:rPr>
              <a:t>C</a:t>
            </a:r>
            <a:r>
              <a:rPr lang="en-US" sz="4000" b="1" dirty="0">
                <a:solidFill>
                  <a:srgbClr val="434342">
                    <a:shade val="30000"/>
                    <a:satMod val="150000"/>
                  </a:srgbClr>
                </a:solidFill>
                <a:latin typeface="Times New Roman" pitchFamily="18" charset="0"/>
                <a:cs typeface="Times New Roman" pitchFamily="18" charset="0"/>
              </a:rPr>
              <a:t>hapter </a:t>
            </a:r>
            <a:r>
              <a:rPr lang="en-US" sz="4000" b="1" dirty="0" smtClean="0">
                <a:solidFill>
                  <a:srgbClr val="FF0066"/>
                </a:solidFill>
                <a:latin typeface="Times New Roman" pitchFamily="18" charset="0"/>
                <a:cs typeface="Times New Roman" pitchFamily="18" charset="0"/>
              </a:rPr>
              <a:t>T</a:t>
            </a:r>
            <a:r>
              <a:rPr lang="en-US" sz="4000" b="1" dirty="0" smtClean="0">
                <a:solidFill>
                  <a:srgbClr val="434342">
                    <a:shade val="30000"/>
                    <a:satMod val="150000"/>
                  </a:srgbClr>
                </a:solidFill>
                <a:latin typeface="Times New Roman" pitchFamily="18" charset="0"/>
                <a:cs typeface="Times New Roman" pitchFamily="18" charset="0"/>
              </a:rPr>
              <a:t>hree</a:t>
            </a:r>
            <a:endParaRPr lang="en-US" sz="4000" b="1" i="1" kern="1600" dirty="0">
              <a:solidFill>
                <a:srgbClr val="434342">
                  <a:shade val="30000"/>
                  <a:satMod val="150000"/>
                </a:srgbClr>
              </a:solidFill>
              <a:latin typeface="Times New Roman"/>
              <a:ea typeface="Times New Roman"/>
            </a:endParaRPr>
          </a:p>
        </p:txBody>
      </p:sp>
      <p:sp>
        <p:nvSpPr>
          <p:cNvPr id="4" name="Rectangle 3"/>
          <p:cNvSpPr/>
          <p:nvPr/>
        </p:nvSpPr>
        <p:spPr>
          <a:xfrm>
            <a:off x="1676400" y="990600"/>
            <a:ext cx="6781800" cy="769441"/>
          </a:xfrm>
          <a:prstGeom prst="rect">
            <a:avLst/>
          </a:prstGeom>
        </p:spPr>
        <p:txBody>
          <a:bodyPr wrap="square">
            <a:spAutoFit/>
          </a:bodyPr>
          <a:lstStyle/>
          <a:p>
            <a:r>
              <a:rPr lang="en-US" sz="4400" b="1" i="1" dirty="0" smtClean="0">
                <a:solidFill>
                  <a:srgbClr val="FF0066"/>
                </a:solidFill>
                <a:latin typeface="Times New Roman" pitchFamily="18" charset="0"/>
                <a:ea typeface="Times New Roman" pitchFamily="18" charset="0"/>
                <a:cs typeface="Times New Roman" pitchFamily="18" charset="0"/>
              </a:rPr>
              <a:t>    D</a:t>
            </a:r>
            <a:r>
              <a:rPr lang="en-US" sz="4400" b="1" i="1" dirty="0" smtClean="0" bmk="_Toc436451097">
                <a:solidFill>
                  <a:srgbClr val="000000"/>
                </a:solidFill>
                <a:latin typeface="Times New Roman" pitchFamily="18" charset="0"/>
                <a:ea typeface="Times New Roman" pitchFamily="18" charset="0"/>
                <a:cs typeface="Times New Roman" pitchFamily="18" charset="0"/>
              </a:rPr>
              <a:t>esign </a:t>
            </a:r>
            <a:r>
              <a:rPr lang="en-US" sz="4400" b="1" i="1" dirty="0" smtClean="0" bmk="_Toc436451097">
                <a:solidFill>
                  <a:srgbClr val="FF0066"/>
                </a:solidFill>
                <a:latin typeface="Times New Roman" pitchFamily="18" charset="0"/>
                <a:ea typeface="Times New Roman" pitchFamily="18" charset="0"/>
                <a:cs typeface="Times New Roman" pitchFamily="18" charset="0"/>
              </a:rPr>
              <a:t>A</a:t>
            </a:r>
            <a:r>
              <a:rPr lang="en-US" sz="4400" b="1" i="1" dirty="0" smtClean="0" bmk="_Toc436451097">
                <a:solidFill>
                  <a:srgbClr val="000000"/>
                </a:solidFill>
                <a:latin typeface="Times New Roman" pitchFamily="18" charset="0"/>
                <a:ea typeface="Times New Roman" pitchFamily="18" charset="0"/>
                <a:cs typeface="Times New Roman" pitchFamily="18" charset="0"/>
              </a:rPr>
              <a:t>nd </a:t>
            </a:r>
            <a:r>
              <a:rPr lang="en-US" sz="4400" b="1" i="1" dirty="0" bmk="_Toc436451097">
                <a:solidFill>
                  <a:srgbClr val="FF0066"/>
                </a:solidFill>
                <a:latin typeface="Times New Roman" pitchFamily="18" charset="0"/>
                <a:ea typeface="Times New Roman" pitchFamily="18" charset="0"/>
                <a:cs typeface="Times New Roman" pitchFamily="18" charset="0"/>
              </a:rPr>
              <a:t>D</a:t>
            </a:r>
            <a:r>
              <a:rPr lang="en-US" sz="4400" b="1" i="1" dirty="0" bmk="_Toc436451097">
                <a:solidFill>
                  <a:srgbClr val="000000"/>
                </a:solidFill>
                <a:latin typeface="Times New Roman" pitchFamily="18" charset="0"/>
                <a:ea typeface="Times New Roman" pitchFamily="18" charset="0"/>
                <a:cs typeface="Times New Roman" pitchFamily="18" charset="0"/>
              </a:rPr>
              <a:t>etailing</a:t>
            </a:r>
            <a:endParaRPr lang="en-US" dirty="0"/>
          </a:p>
        </p:txBody>
      </p:sp>
      <p:sp>
        <p:nvSpPr>
          <p:cNvPr id="5" name="Rectangle 4"/>
          <p:cNvSpPr/>
          <p:nvPr/>
        </p:nvSpPr>
        <p:spPr>
          <a:xfrm>
            <a:off x="1447800" y="2286000"/>
            <a:ext cx="7467600" cy="3693319"/>
          </a:xfrm>
          <a:prstGeom prst="rect">
            <a:avLst/>
          </a:prstGeom>
        </p:spPr>
        <p:txBody>
          <a:bodyPr wrap="square">
            <a:spAutoFit/>
          </a:bodyPr>
          <a:lstStyle/>
          <a:p>
            <a:pPr lvl="0" eaLnBrk="0" fontAlgn="base" hangingPunct="0">
              <a:spcBef>
                <a:spcPct val="0"/>
              </a:spcBef>
              <a:spcAft>
                <a:spcPct val="0"/>
              </a:spcAft>
              <a:tabLst>
                <a:tab pos="2636838" algn="ctr"/>
                <a:tab pos="4514850" algn="l"/>
              </a:tabLst>
            </a:pPr>
            <a:r>
              <a:rPr lang="en-US" sz="2400" b="1" dirty="0" smtClean="0">
                <a:solidFill>
                  <a:srgbClr val="FF0066"/>
                </a:solidFill>
                <a:latin typeface="Times New Roman" pitchFamily="18" charset="0"/>
                <a:ea typeface="Times New Roman" pitchFamily="18" charset="0"/>
                <a:cs typeface="Times New Roman" pitchFamily="18" charset="0"/>
              </a:rPr>
              <a:t>3</a:t>
            </a:r>
            <a:r>
              <a:rPr lang="en-US" sz="2400" b="1" dirty="0" smtClean="0" bmk="">
                <a:solidFill>
                  <a:srgbClr val="FF0066"/>
                </a:solidFill>
                <a:latin typeface="Times New Roman" pitchFamily="18" charset="0"/>
                <a:ea typeface="Times New Roman" pitchFamily="18" charset="0"/>
                <a:cs typeface="Times New Roman" pitchFamily="18" charset="0"/>
              </a:rPr>
              <a:t>.1</a:t>
            </a:r>
            <a:r>
              <a:rPr lang="en-US" sz="2400" b="1" dirty="0" bmk="">
                <a:solidFill>
                  <a:srgbClr val="FF0066"/>
                </a:solidFill>
                <a:latin typeface="Times New Roman" pitchFamily="18" charset="0"/>
                <a:ea typeface="Times New Roman" pitchFamily="18" charset="0"/>
                <a:cs typeface="Times New Roman" pitchFamily="18" charset="0"/>
              </a:rPr>
              <a:t>: Final sections.</a:t>
            </a:r>
            <a:endParaRPr lang="en-US" sz="2400" b="1" dirty="0" bmk="">
              <a:solidFill>
                <a:srgbClr val="FF0066"/>
              </a:solidFill>
              <a:latin typeface="Times New Roman" pitchFamily="18" charset="0"/>
              <a:cs typeface="Times New Roman" pitchFamily="18" charset="0"/>
            </a:endParaRPr>
          </a:p>
          <a:p>
            <a:pPr lvl="0" eaLnBrk="0" fontAlgn="base" hangingPunct="0">
              <a:spcBef>
                <a:spcPct val="0"/>
              </a:spcBef>
              <a:spcAft>
                <a:spcPct val="0"/>
              </a:spcAft>
              <a:tabLst>
                <a:tab pos="2636838" algn="ctr"/>
                <a:tab pos="4514850" algn="l"/>
              </a:tabLst>
            </a:pPr>
            <a:r>
              <a:rPr lang="en-US" sz="2400" b="1" dirty="0" smtClean="0" bmk="">
                <a:solidFill>
                  <a:srgbClr val="FF0066"/>
                </a:solidFill>
                <a:latin typeface="Times New Roman" pitchFamily="18" charset="0"/>
                <a:ea typeface="Times New Roman" pitchFamily="18" charset="0"/>
                <a:cs typeface="Times New Roman" pitchFamily="18" charset="0"/>
              </a:rPr>
              <a:t>3.2:Check </a:t>
            </a:r>
            <a:r>
              <a:rPr lang="en-US" sz="2400" b="1" dirty="0" bmk="">
                <a:solidFill>
                  <a:srgbClr val="FF0066"/>
                </a:solidFill>
                <a:latin typeface="Times New Roman" pitchFamily="18" charset="0"/>
                <a:ea typeface="Times New Roman" pitchFamily="18" charset="0"/>
                <a:cs typeface="Times New Roman" pitchFamily="18" charset="0"/>
              </a:rPr>
              <a:t>Drift.</a:t>
            </a:r>
            <a:endParaRPr lang="en-US" sz="2400" b="1" dirty="0" bmk="">
              <a:solidFill>
                <a:srgbClr val="FF0066"/>
              </a:solidFill>
              <a:latin typeface="Times New Roman" pitchFamily="18" charset="0"/>
              <a:cs typeface="Times New Roman" pitchFamily="18" charset="0"/>
            </a:endParaRPr>
          </a:p>
          <a:p>
            <a:pPr lvl="0" eaLnBrk="0" fontAlgn="base" hangingPunct="0">
              <a:spcBef>
                <a:spcPct val="0"/>
              </a:spcBef>
              <a:spcAft>
                <a:spcPct val="0"/>
              </a:spcAft>
              <a:tabLst>
                <a:tab pos="2636838" algn="ctr"/>
                <a:tab pos="4514850" algn="l"/>
              </a:tabLst>
            </a:pPr>
            <a:r>
              <a:rPr lang="en-US" sz="2400" b="1" dirty="0" smtClean="0" bmk="">
                <a:solidFill>
                  <a:srgbClr val="FF0066"/>
                </a:solidFill>
                <a:latin typeface="Times New Roman" pitchFamily="18" charset="0"/>
                <a:ea typeface="Times New Roman" pitchFamily="18" charset="0"/>
                <a:cs typeface="Times New Roman" pitchFamily="18" charset="0"/>
              </a:rPr>
              <a:t>3.3</a:t>
            </a:r>
            <a:r>
              <a:rPr lang="en-US" sz="2400" b="1" dirty="0" bmk="">
                <a:solidFill>
                  <a:srgbClr val="FF0066"/>
                </a:solidFill>
                <a:latin typeface="Times New Roman" pitchFamily="18" charset="0"/>
                <a:ea typeface="Times New Roman" pitchFamily="18" charset="0"/>
                <a:cs typeface="Times New Roman" pitchFamily="18" charset="0"/>
              </a:rPr>
              <a:t>: Design of slabs.</a:t>
            </a:r>
            <a:endParaRPr lang="en-US" sz="2400" b="1" dirty="0" bmk="">
              <a:solidFill>
                <a:srgbClr val="FF0066"/>
              </a:solidFill>
              <a:latin typeface="Times New Roman" pitchFamily="18" charset="0"/>
              <a:cs typeface="Times New Roman" pitchFamily="18" charset="0"/>
            </a:endParaRPr>
          </a:p>
          <a:p>
            <a:pPr lvl="0" eaLnBrk="0" fontAlgn="base" hangingPunct="0">
              <a:spcBef>
                <a:spcPct val="0"/>
              </a:spcBef>
              <a:spcAft>
                <a:spcPct val="0"/>
              </a:spcAft>
              <a:tabLst>
                <a:tab pos="2636838" algn="ctr"/>
                <a:tab pos="4514850" algn="l"/>
              </a:tabLst>
            </a:pPr>
            <a:r>
              <a:rPr lang="en-US" sz="2400" b="1" dirty="0" smtClean="0" bmk="">
                <a:solidFill>
                  <a:srgbClr val="FF0066"/>
                </a:solidFill>
                <a:latin typeface="Times New Roman" pitchFamily="18" charset="0"/>
                <a:ea typeface="Times New Roman" pitchFamily="18" charset="0"/>
                <a:cs typeface="Times New Roman" pitchFamily="18" charset="0"/>
              </a:rPr>
              <a:t>3.4</a:t>
            </a:r>
            <a:r>
              <a:rPr lang="en-US" sz="2400" b="1" dirty="0" bmk="">
                <a:solidFill>
                  <a:srgbClr val="FF0066"/>
                </a:solidFill>
                <a:latin typeface="Times New Roman" pitchFamily="18" charset="0"/>
                <a:ea typeface="Times New Roman" pitchFamily="18" charset="0"/>
                <a:cs typeface="Times New Roman" pitchFamily="18" charset="0"/>
              </a:rPr>
              <a:t>: Design of beams.</a:t>
            </a:r>
            <a:endParaRPr lang="en-US" sz="2400" b="1" dirty="0" bmk="">
              <a:solidFill>
                <a:srgbClr val="FF0066"/>
              </a:solidFill>
              <a:latin typeface="Times New Roman" pitchFamily="18" charset="0"/>
              <a:cs typeface="Times New Roman" pitchFamily="18" charset="0"/>
            </a:endParaRPr>
          </a:p>
          <a:p>
            <a:pPr lvl="0" eaLnBrk="0" fontAlgn="base" hangingPunct="0">
              <a:spcBef>
                <a:spcPct val="0"/>
              </a:spcBef>
              <a:spcAft>
                <a:spcPct val="0"/>
              </a:spcAft>
              <a:tabLst>
                <a:tab pos="2636838" algn="ctr"/>
                <a:tab pos="4514850" algn="l"/>
              </a:tabLst>
            </a:pPr>
            <a:r>
              <a:rPr lang="en-US" sz="2400" b="1" dirty="0" smtClean="0" bmk="">
                <a:solidFill>
                  <a:srgbClr val="FF0066"/>
                </a:solidFill>
                <a:latin typeface="Times New Roman" pitchFamily="18" charset="0"/>
                <a:ea typeface="Times New Roman" pitchFamily="18" charset="0"/>
                <a:cs typeface="Times New Roman" pitchFamily="18" charset="0"/>
              </a:rPr>
              <a:t>3.5</a:t>
            </a:r>
            <a:r>
              <a:rPr lang="en-US" sz="2400" b="1" dirty="0" bmk="">
                <a:solidFill>
                  <a:srgbClr val="FF0066"/>
                </a:solidFill>
                <a:latin typeface="Times New Roman" pitchFamily="18" charset="0"/>
                <a:ea typeface="Times New Roman" pitchFamily="18" charset="0"/>
                <a:cs typeface="Times New Roman" pitchFamily="18" charset="0"/>
              </a:rPr>
              <a:t>: Design of columns.</a:t>
            </a:r>
            <a:endParaRPr lang="en-US" sz="2400" b="1" dirty="0" bmk="">
              <a:solidFill>
                <a:srgbClr val="FF0066"/>
              </a:solidFill>
              <a:latin typeface="Times New Roman" pitchFamily="18" charset="0"/>
              <a:cs typeface="Times New Roman" pitchFamily="18" charset="0"/>
            </a:endParaRPr>
          </a:p>
          <a:p>
            <a:pPr lvl="0" eaLnBrk="0" fontAlgn="base" hangingPunct="0">
              <a:spcBef>
                <a:spcPct val="0"/>
              </a:spcBef>
              <a:spcAft>
                <a:spcPct val="0"/>
              </a:spcAft>
              <a:tabLst>
                <a:tab pos="2636838" algn="ctr"/>
                <a:tab pos="4514850" algn="l"/>
              </a:tabLst>
            </a:pPr>
            <a:r>
              <a:rPr lang="en-US" sz="2400" b="1" dirty="0" smtClean="0">
                <a:solidFill>
                  <a:srgbClr val="FF0066"/>
                </a:solidFill>
                <a:latin typeface="Times New Roman" pitchFamily="18" charset="0"/>
                <a:ea typeface="Times New Roman" pitchFamily="18" charset="0"/>
                <a:cs typeface="Times New Roman" pitchFamily="18" charset="0"/>
              </a:rPr>
              <a:t>3.6: </a:t>
            </a:r>
            <a:r>
              <a:rPr lang="en-US" sz="2400" b="1" dirty="0">
                <a:solidFill>
                  <a:srgbClr val="FF0066"/>
                </a:solidFill>
                <a:latin typeface="Times New Roman" pitchFamily="18" charset="0"/>
                <a:ea typeface="Times New Roman" pitchFamily="18" charset="0"/>
                <a:cs typeface="Times New Roman" pitchFamily="18" charset="0"/>
              </a:rPr>
              <a:t>Design of shear wall</a:t>
            </a:r>
            <a:r>
              <a:rPr lang="en-US" sz="2400" b="1" dirty="0" smtClean="0">
                <a:solidFill>
                  <a:srgbClr val="FF0066"/>
                </a:solidFill>
                <a:latin typeface="Times New Roman" pitchFamily="18" charset="0"/>
                <a:ea typeface="Times New Roman" pitchFamily="18" charset="0"/>
                <a:cs typeface="Times New Roman" pitchFamily="18" charset="0"/>
              </a:rPr>
              <a:t>.</a:t>
            </a:r>
          </a:p>
          <a:p>
            <a:pPr lvl="0" eaLnBrk="0" fontAlgn="base" hangingPunct="0">
              <a:spcBef>
                <a:spcPct val="0"/>
              </a:spcBef>
              <a:spcAft>
                <a:spcPct val="0"/>
              </a:spcAft>
              <a:tabLst>
                <a:tab pos="2636838" algn="ctr"/>
                <a:tab pos="4514850" algn="l"/>
              </a:tabLst>
            </a:pPr>
            <a:r>
              <a:rPr lang="en-US" sz="2400" b="1" dirty="0" smtClean="0">
                <a:solidFill>
                  <a:srgbClr val="FF0066"/>
                </a:solidFill>
                <a:latin typeface="Times New Roman" pitchFamily="18" charset="0"/>
                <a:ea typeface="Times New Roman" pitchFamily="18" charset="0"/>
                <a:cs typeface="Times New Roman" pitchFamily="18" charset="0"/>
              </a:rPr>
              <a:t>3.7: Design of stair.</a:t>
            </a:r>
          </a:p>
          <a:p>
            <a:pPr eaLnBrk="0" fontAlgn="base" hangingPunct="0">
              <a:spcBef>
                <a:spcPct val="0"/>
              </a:spcBef>
              <a:spcAft>
                <a:spcPct val="0"/>
              </a:spcAft>
              <a:tabLst>
                <a:tab pos="2636838" algn="ctr"/>
                <a:tab pos="4514850" algn="l"/>
              </a:tabLst>
            </a:pPr>
            <a:r>
              <a:rPr lang="en-US" sz="2400" b="1" dirty="0" bmk="">
                <a:solidFill>
                  <a:srgbClr val="FF0066"/>
                </a:solidFill>
                <a:latin typeface="Times New Roman" pitchFamily="18" charset="0"/>
                <a:ea typeface="Times New Roman" pitchFamily="18" charset="0"/>
                <a:cs typeface="Times New Roman" pitchFamily="18" charset="0"/>
              </a:rPr>
              <a:t>3.6: Design of mat foundation.</a:t>
            </a:r>
            <a:endParaRPr lang="en-US" sz="2400" b="1" dirty="0">
              <a:solidFill>
                <a:srgbClr val="FF0066"/>
              </a:solidFill>
              <a:latin typeface="Times New Roman" pitchFamily="18" charset="0"/>
              <a:cs typeface="Times New Roman" pitchFamily="18" charset="0"/>
            </a:endParaRPr>
          </a:p>
          <a:p>
            <a:pPr lvl="0" eaLnBrk="0" fontAlgn="base" hangingPunct="0">
              <a:spcBef>
                <a:spcPct val="0"/>
              </a:spcBef>
              <a:spcAft>
                <a:spcPct val="0"/>
              </a:spcAft>
              <a:tabLst>
                <a:tab pos="2636838" algn="ctr"/>
                <a:tab pos="4514850" algn="l"/>
              </a:tabLst>
            </a:pPr>
            <a:endParaRPr lang="en-US" sz="2400" b="1" dirty="0">
              <a:solidFill>
                <a:srgbClr val="FF0066"/>
              </a:solidFill>
              <a:latin typeface="Times New Roman" pitchFamily="18" charset="0"/>
              <a:cs typeface="Times New Roman" pitchFamily="18" charset="0"/>
            </a:endParaRPr>
          </a:p>
          <a:p>
            <a:pPr lvl="0" eaLnBrk="0" fontAlgn="base" hangingPunct="0">
              <a:spcBef>
                <a:spcPct val="0"/>
              </a:spcBef>
              <a:spcAft>
                <a:spcPct val="0"/>
              </a:spcAft>
              <a:tabLst>
                <a:tab pos="2636838" algn="ctr"/>
                <a:tab pos="4514850" algn="l"/>
              </a:tabLst>
            </a:pPr>
            <a:endParaRPr lang="en-US" dirty="0">
              <a:solidFill>
                <a:srgbClr val="FF0066"/>
              </a:solidFill>
              <a:latin typeface="Arial" pitchFamily="34" charset="0"/>
              <a:cs typeface="Arial" pitchFamily="34" charset="0"/>
            </a:endParaRPr>
          </a:p>
        </p:txBody>
      </p:sp>
    </p:spTree>
    <p:extLst>
      <p:ext uri="{BB962C8B-B14F-4D97-AF65-F5344CB8AC3E}">
        <p14:creationId xmlns:p14="http://schemas.microsoft.com/office/powerpoint/2010/main" val="15170325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457200"/>
            <a:ext cx="7866888" cy="5791200"/>
          </a:xfrm>
        </p:spPr>
        <p:txBody>
          <a:bodyPr/>
          <a:lstStyle/>
          <a:p>
            <a:endParaRPr lang="en-US" sz="6000" b="1" dirty="0" smtClean="0"/>
          </a:p>
          <a:p>
            <a:pPr marL="82296" indent="0">
              <a:buNone/>
            </a:pPr>
            <a:endParaRPr lang="en-US" sz="7000" b="1" dirty="0" smtClean="0"/>
          </a:p>
          <a:p>
            <a:pPr marL="82296" indent="0" algn="ctr">
              <a:buNone/>
            </a:pPr>
            <a:r>
              <a:rPr lang="en-US" sz="5400" b="1" dirty="0" smtClean="0">
                <a:latin typeface="Times New Roman" pitchFamily="18" charset="0"/>
                <a:cs typeface="Times New Roman" pitchFamily="18" charset="0"/>
              </a:rPr>
              <a:t>3.1: </a:t>
            </a:r>
            <a:r>
              <a:rPr lang="en-US" sz="5400" b="1" dirty="0" smtClean="0">
                <a:solidFill>
                  <a:srgbClr val="FF0066"/>
                </a:solidFill>
                <a:latin typeface="Times New Roman" pitchFamily="18" charset="0"/>
                <a:cs typeface="Times New Roman" pitchFamily="18" charset="0"/>
              </a:rPr>
              <a:t>F</a:t>
            </a:r>
            <a:r>
              <a:rPr lang="en-US" sz="5400" b="1" dirty="0" smtClean="0">
                <a:latin typeface="Times New Roman" pitchFamily="18" charset="0"/>
                <a:cs typeface="Times New Roman" pitchFamily="18" charset="0"/>
              </a:rPr>
              <a:t>inal </a:t>
            </a:r>
            <a:r>
              <a:rPr lang="en-US" sz="5400" b="1" dirty="0">
                <a:solidFill>
                  <a:srgbClr val="FF0066"/>
                </a:solidFill>
                <a:latin typeface="Times New Roman" pitchFamily="18" charset="0"/>
                <a:cs typeface="Times New Roman" pitchFamily="18" charset="0"/>
              </a:rPr>
              <a:t>S</a:t>
            </a:r>
            <a:r>
              <a:rPr lang="en-US" sz="5400" b="1" dirty="0" smtClean="0">
                <a:latin typeface="Times New Roman" pitchFamily="18" charset="0"/>
                <a:cs typeface="Times New Roman" pitchFamily="18" charset="0"/>
              </a:rPr>
              <a:t>ections</a:t>
            </a:r>
            <a:r>
              <a:rPr lang="en-US" sz="5400" b="1" dirty="0">
                <a:latin typeface="Times New Roman" pitchFamily="18" charset="0"/>
                <a:cs typeface="Times New Roman" pitchFamily="18" charset="0"/>
              </a:rPr>
              <a:t>:</a:t>
            </a:r>
            <a:endParaRPr lang="en-US" sz="5400" dirty="0">
              <a:latin typeface="Times New Roman" pitchFamily="18" charset="0"/>
              <a:cs typeface="Times New Roman" pitchFamily="18" charset="0"/>
            </a:endParaRPr>
          </a:p>
          <a:p>
            <a:endParaRPr lang="en-US" dirty="0"/>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25</a:t>
            </a:fld>
            <a:endParaRPr lang="en-US" sz="2000" dirty="0"/>
          </a:p>
        </p:txBody>
      </p:sp>
    </p:spTree>
    <p:extLst>
      <p:ext uri="{BB962C8B-B14F-4D97-AF65-F5344CB8AC3E}">
        <p14:creationId xmlns:p14="http://schemas.microsoft.com/office/powerpoint/2010/main" val="13748153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7790688" cy="1066800"/>
          </a:xfrm>
        </p:spPr>
        <p:txBody>
          <a:bodyPr>
            <a:normAutofit fontScale="90000"/>
          </a:bodyPr>
          <a:lstStyle/>
          <a:p>
            <a:r>
              <a:rPr lang="en-US" sz="2400" b="1" dirty="0" smtClean="0">
                <a:solidFill>
                  <a:schemeClr val="tx1"/>
                </a:solidFill>
                <a:effectLst/>
                <a:latin typeface="Times New Roman" pitchFamily="18" charset="0"/>
                <a:cs typeface="Times New Roman" pitchFamily="18" charset="0"/>
              </a:rPr>
              <a:t>For </a:t>
            </a:r>
            <a:r>
              <a:rPr lang="en-US" sz="2400" b="1" dirty="0">
                <a:solidFill>
                  <a:schemeClr val="tx1"/>
                </a:solidFill>
                <a:effectLst/>
                <a:latin typeface="Times New Roman" pitchFamily="18" charset="0"/>
                <a:cs typeface="Times New Roman" pitchFamily="18" charset="0"/>
              </a:rPr>
              <a:t>slabs:</a:t>
            </a:r>
            <a:r>
              <a:rPr lang="en-US" dirty="0"/>
              <a:t/>
            </a:r>
            <a:br>
              <a:rPr lang="en-US" dirty="0"/>
            </a:br>
            <a:endParaRPr lang="en-US" dirty="0"/>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26</a:t>
            </a:fld>
            <a:endParaRPr lang="en-US" sz="2000"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2133600" y="762000"/>
            <a:ext cx="5943600" cy="5638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9686117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498080" cy="427038"/>
          </a:xfrm>
        </p:spPr>
        <p:txBody>
          <a:bodyPr>
            <a:normAutofit fontScale="90000"/>
          </a:bodyPr>
          <a:lstStyle/>
          <a:p>
            <a:r>
              <a:rPr lang="en-US" sz="2400" b="1" dirty="0" smtClean="0">
                <a:solidFill>
                  <a:schemeClr val="tx1"/>
                </a:solidFill>
                <a:effectLst/>
                <a:latin typeface="Times New Roman" pitchFamily="18" charset="0"/>
                <a:cs typeface="Times New Roman" pitchFamily="18" charset="0"/>
              </a:rPr>
              <a:t>For Beams: </a:t>
            </a:r>
            <a:endParaRPr lang="en-US" sz="2400" b="1" dirty="0">
              <a:solidFill>
                <a:schemeClr val="tx1"/>
              </a:solidFill>
              <a:effectLst/>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27</a:t>
            </a:fld>
            <a:endParaRPr lang="en-US" sz="2000" dirty="0"/>
          </a:p>
        </p:txBody>
      </p:sp>
      <p:pic>
        <p:nvPicPr>
          <p:cNvPr id="6" name="Content Placeholder 5" descr="https://scontent.fhfa2-1.fna.fbcdn.net/hphotos-xlp1/v/t1.0-9/13125015_921210974651645_615245945860419894_n.jpg?oh=87b3c3e3d952186ed30ba363cca73ba1&amp;oe=579EB33A"/>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7400" y="762000"/>
            <a:ext cx="6096000" cy="58674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9047845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
            <a:ext cx="7498080" cy="533400"/>
          </a:xfrm>
        </p:spPr>
        <p:txBody>
          <a:bodyPr>
            <a:normAutofit/>
          </a:bodyPr>
          <a:lstStyle/>
          <a:p>
            <a:r>
              <a:rPr lang="en-US" sz="2400" b="1" dirty="0" smtClean="0">
                <a:solidFill>
                  <a:schemeClr val="tx1"/>
                </a:solidFill>
                <a:effectLst/>
                <a:latin typeface="Times New Roman" pitchFamily="18" charset="0"/>
                <a:cs typeface="Times New Roman" pitchFamily="18" charset="0"/>
              </a:rPr>
              <a:t>For Columns: </a:t>
            </a:r>
            <a:endParaRPr lang="en-US" sz="2400" b="1" dirty="0">
              <a:solidFill>
                <a:schemeClr val="tx1"/>
              </a:solidFill>
              <a:effectLst/>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28</a:t>
            </a:fld>
            <a:endParaRPr lang="en-US" sz="2000"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33600" y="457200"/>
            <a:ext cx="5105400" cy="5318887"/>
          </a:xfrm>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2286000" y="5791200"/>
            <a:ext cx="2133600" cy="838200"/>
          </a:xfrm>
          <a:prstGeom prst="rect">
            <a:avLst/>
          </a:prstGeom>
        </p:spPr>
      </p:pic>
    </p:spTree>
    <p:extLst>
      <p:ext uri="{BB962C8B-B14F-4D97-AF65-F5344CB8AC3E}">
        <p14:creationId xmlns:p14="http://schemas.microsoft.com/office/powerpoint/2010/main" val="20322386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498080" cy="503238"/>
          </a:xfrm>
        </p:spPr>
        <p:txBody>
          <a:bodyPr>
            <a:normAutofit fontScale="90000"/>
          </a:bodyPr>
          <a:lstStyle/>
          <a:p>
            <a:r>
              <a:rPr lang="en-US" sz="2700" b="1" dirty="0" smtClean="0">
                <a:solidFill>
                  <a:schemeClr val="tx1"/>
                </a:solidFill>
                <a:effectLst/>
                <a:latin typeface="Times New Roman" pitchFamily="18" charset="0"/>
                <a:cs typeface="Times New Roman" pitchFamily="18" charset="0"/>
              </a:rPr>
              <a:t/>
            </a:r>
            <a:br>
              <a:rPr lang="en-US" sz="2700" b="1" dirty="0" smtClean="0">
                <a:solidFill>
                  <a:schemeClr val="tx1"/>
                </a:solidFill>
                <a:effectLst/>
                <a:latin typeface="Times New Roman" pitchFamily="18" charset="0"/>
                <a:cs typeface="Times New Roman" pitchFamily="18" charset="0"/>
              </a:rPr>
            </a:br>
            <a:r>
              <a:rPr lang="en-US" sz="3100" b="1" dirty="0" smtClean="0">
                <a:solidFill>
                  <a:srgbClr val="FF0066"/>
                </a:solidFill>
                <a:effectLst/>
                <a:latin typeface="Times New Roman" pitchFamily="18" charset="0"/>
                <a:cs typeface="Times New Roman" pitchFamily="18" charset="0"/>
              </a:rPr>
              <a:t> 3.2 Check Drift :</a:t>
            </a:r>
            <a:r>
              <a:rPr lang="en-US" dirty="0" smtClean="0">
                <a:solidFill>
                  <a:schemeClr val="tx1"/>
                </a:solidFill>
              </a:rPr>
              <a:t/>
            </a:r>
            <a:br>
              <a:rPr lang="en-US" dirty="0" smtClean="0">
                <a:solidFill>
                  <a:schemeClr val="tx1"/>
                </a:solidFill>
              </a:rPr>
            </a:br>
            <a:r>
              <a:rPr lang="en-US" dirty="0" smtClean="0">
                <a:solidFill>
                  <a:schemeClr val="tx1"/>
                </a:solidFill>
              </a:rPr>
              <a:t> </a:t>
            </a:r>
            <a:endParaRPr lang="en-US" dirty="0">
              <a:solidFill>
                <a:schemeClr val="tx1"/>
              </a:solidFill>
            </a:endParaRPr>
          </a:p>
        </p:txBody>
      </p:sp>
      <p:sp>
        <p:nvSpPr>
          <p:cNvPr id="3" name="Content Placeholder 2"/>
          <p:cNvSpPr>
            <a:spLocks noGrp="1"/>
          </p:cNvSpPr>
          <p:nvPr>
            <p:ph idx="1"/>
          </p:nvPr>
        </p:nvSpPr>
        <p:spPr>
          <a:xfrm>
            <a:off x="1435608" y="1447800"/>
            <a:ext cx="7498080" cy="2438400"/>
          </a:xfrm>
        </p:spPr>
        <p:txBody>
          <a:bodyPr>
            <a:normAutofit fontScale="62500" lnSpcReduction="20000"/>
          </a:bodyPr>
          <a:lstStyle/>
          <a:p>
            <a:endParaRPr lang="en-US" dirty="0" smtClean="0"/>
          </a:p>
          <a:p>
            <a:endParaRPr lang="en-US" dirty="0"/>
          </a:p>
          <a:p>
            <a:endParaRPr lang="en-US" dirty="0" smtClean="0"/>
          </a:p>
          <a:p>
            <a:endParaRPr lang="en-US" dirty="0"/>
          </a:p>
          <a:p>
            <a:pPr marL="82296" indent="0">
              <a:buNone/>
            </a:pPr>
            <a:endParaRPr lang="en-US" dirty="0" smtClean="0"/>
          </a:p>
          <a:p>
            <a:pPr marL="82296" indent="0">
              <a:buNone/>
            </a:pPr>
            <a:r>
              <a:rPr lang="en-US" dirty="0" smtClean="0"/>
              <a:t/>
            </a:r>
            <a:br>
              <a:rPr lang="en-US" dirty="0" smtClean="0"/>
            </a:br>
            <a:r>
              <a:rPr lang="en-US" dirty="0" smtClean="0"/>
              <a:t/>
            </a:r>
            <a:br>
              <a:rPr lang="en-US" dirty="0" smtClean="0"/>
            </a:br>
            <a:endParaRPr lang="en-US" dirty="0"/>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914400"/>
            <a:ext cx="7696200" cy="2968721"/>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4" name="عنصر نائب لرقم الشريحة 3"/>
          <p:cNvSpPr>
            <a:spLocks noGrp="1"/>
          </p:cNvSpPr>
          <p:nvPr>
            <p:ph type="sldNum" sz="quarter" idx="12"/>
          </p:nvPr>
        </p:nvSpPr>
        <p:spPr/>
        <p:txBody>
          <a:bodyPr/>
          <a:lstStyle/>
          <a:p>
            <a:fld id="{B6F15528-21DE-4FAA-801E-634DDDAF4B2B}" type="slidenum">
              <a:rPr lang="en-US" sz="2000" smtClean="0"/>
              <a:pPr/>
              <a:t>29</a:t>
            </a:fld>
            <a:endParaRPr lang="en-US" sz="2000" dirty="0"/>
          </a:p>
        </p:txBody>
      </p:sp>
      <p:sp>
        <p:nvSpPr>
          <p:cNvPr id="5" name="Rectangle 4"/>
          <p:cNvSpPr/>
          <p:nvPr/>
        </p:nvSpPr>
        <p:spPr>
          <a:xfrm>
            <a:off x="1676400" y="4191000"/>
            <a:ext cx="4572000" cy="1596143"/>
          </a:xfrm>
          <a:prstGeom prst="rect">
            <a:avLst/>
          </a:prstGeom>
        </p:spPr>
        <p:txBody>
          <a:bodyPr>
            <a:spAutoFit/>
          </a:bodyPr>
          <a:lstStyle/>
          <a:p>
            <a:pPr>
              <a:lnSpc>
                <a:spcPct val="115000"/>
              </a:lnSpc>
              <a:spcAft>
                <a:spcPts val="1000"/>
              </a:spcAft>
            </a:pPr>
            <a:r>
              <a:rPr lang="en-US" sz="2400" dirty="0" smtClean="0">
                <a:latin typeface="Times New Roman"/>
                <a:ea typeface="Times New Roman"/>
                <a:cs typeface="Arial"/>
              </a:rPr>
              <a:t>So ∆</a:t>
            </a:r>
            <a:r>
              <a:rPr lang="en-US" sz="2400" baseline="-25000" dirty="0" smtClean="0">
                <a:latin typeface="Times New Roman"/>
                <a:ea typeface="Times New Roman"/>
                <a:cs typeface="Arial"/>
              </a:rPr>
              <a:t>max</a:t>
            </a:r>
            <a:r>
              <a:rPr lang="en-US" sz="2400" dirty="0" smtClean="0">
                <a:latin typeface="Times New Roman"/>
                <a:ea typeface="Times New Roman"/>
                <a:cs typeface="Arial"/>
              </a:rPr>
              <a:t> = 0.02*h</a:t>
            </a:r>
            <a:endParaRPr lang="en-US" sz="2400" dirty="0" smtClean="0">
              <a:latin typeface="Calibri"/>
              <a:ea typeface="Calibri"/>
              <a:cs typeface="Arial"/>
            </a:endParaRPr>
          </a:p>
          <a:p>
            <a:pPr>
              <a:lnSpc>
                <a:spcPct val="115000"/>
              </a:lnSpc>
              <a:spcAft>
                <a:spcPts val="1000"/>
              </a:spcAft>
            </a:pPr>
            <a:r>
              <a:rPr lang="en-US" sz="2400" dirty="0" smtClean="0">
                <a:latin typeface="Times New Roman"/>
                <a:ea typeface="Times New Roman"/>
                <a:cs typeface="Arial"/>
              </a:rPr>
              <a:t>H </a:t>
            </a:r>
            <a:r>
              <a:rPr lang="en-US" sz="2400" dirty="0">
                <a:latin typeface="Times New Roman"/>
                <a:ea typeface="Times New Roman"/>
                <a:cs typeface="Arial"/>
              </a:rPr>
              <a:t>for each story = 3250 </a:t>
            </a:r>
            <a:r>
              <a:rPr lang="en-US" sz="2400" dirty="0" smtClean="0">
                <a:latin typeface="Times New Roman"/>
                <a:ea typeface="Times New Roman"/>
                <a:cs typeface="Arial"/>
              </a:rPr>
              <a:t>mm</a:t>
            </a:r>
          </a:p>
          <a:p>
            <a:pPr marL="342900" marR="0" lvl="0" indent="-342900">
              <a:lnSpc>
                <a:spcPct val="115000"/>
              </a:lnSpc>
              <a:spcBef>
                <a:spcPts val="0"/>
              </a:spcBef>
              <a:spcAft>
                <a:spcPts val="1000"/>
              </a:spcAft>
              <a:buFont typeface="Wingdings"/>
              <a:buChar char=""/>
            </a:pPr>
            <a:r>
              <a:rPr lang="en-US" sz="2400" dirty="0" smtClean="0">
                <a:latin typeface="Times New Roman"/>
                <a:ea typeface="Times New Roman"/>
                <a:cs typeface="Arial"/>
              </a:rPr>
              <a:t>∆</a:t>
            </a:r>
            <a:r>
              <a:rPr lang="en-US" sz="2400" baseline="-25000" dirty="0" smtClean="0">
                <a:latin typeface="Times New Roman"/>
                <a:ea typeface="Times New Roman"/>
                <a:cs typeface="Arial"/>
              </a:rPr>
              <a:t>max</a:t>
            </a:r>
            <a:r>
              <a:rPr lang="en-US" sz="2400" dirty="0" smtClean="0">
                <a:latin typeface="Times New Roman"/>
                <a:ea typeface="Times New Roman"/>
                <a:cs typeface="Arial"/>
              </a:rPr>
              <a:t> = 0.02*3250 = 65 mm</a:t>
            </a:r>
            <a:endParaRPr lang="en-US" sz="2400" dirty="0">
              <a:effectLst/>
              <a:latin typeface="Calibri"/>
              <a:ea typeface="Calibri"/>
              <a:cs typeface="Arial"/>
            </a:endParaRPr>
          </a:p>
        </p:txBody>
      </p:sp>
    </p:spTree>
    <p:extLst>
      <p:ext uri="{BB962C8B-B14F-4D97-AF65-F5344CB8AC3E}">
        <p14:creationId xmlns:p14="http://schemas.microsoft.com/office/powerpoint/2010/main" val="2757644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a:t>
            </a:fld>
            <a:endParaRPr lang="en-US" dirty="0"/>
          </a:p>
        </p:txBody>
      </p:sp>
      <p:sp>
        <p:nvSpPr>
          <p:cNvPr id="3" name="Rectangle 2"/>
          <p:cNvSpPr/>
          <p:nvPr/>
        </p:nvSpPr>
        <p:spPr>
          <a:xfrm>
            <a:off x="1066800" y="228600"/>
            <a:ext cx="3168175" cy="3170099"/>
          </a:xfrm>
          <a:prstGeom prst="rect">
            <a:avLst/>
          </a:prstGeom>
        </p:spPr>
        <p:txBody>
          <a:bodyPr wrap="none">
            <a:spAutoFit/>
          </a:bodyPr>
          <a:lstStyle/>
          <a:p>
            <a:r>
              <a:rPr lang="en-US" sz="4000" b="1" dirty="0">
                <a:solidFill>
                  <a:srgbClr val="FF0066"/>
                </a:solidFill>
                <a:latin typeface="Times New Roman" pitchFamily="18" charset="0"/>
                <a:cs typeface="Times New Roman" pitchFamily="18" charset="0"/>
              </a:rPr>
              <a:t>C</a:t>
            </a:r>
            <a:r>
              <a:rPr lang="en-US" sz="4000" b="1" dirty="0">
                <a:solidFill>
                  <a:srgbClr val="000000"/>
                </a:solidFill>
                <a:latin typeface="Times New Roman" pitchFamily="18" charset="0"/>
                <a:cs typeface="Times New Roman" pitchFamily="18" charset="0"/>
              </a:rPr>
              <a:t>hapter </a:t>
            </a:r>
            <a:r>
              <a:rPr lang="en-US" sz="4000" b="1" dirty="0" smtClean="0">
                <a:solidFill>
                  <a:srgbClr val="FF0066"/>
                </a:solidFill>
                <a:latin typeface="Times New Roman" pitchFamily="18" charset="0"/>
                <a:cs typeface="Times New Roman" pitchFamily="18" charset="0"/>
              </a:rPr>
              <a:t>O</a:t>
            </a:r>
            <a:r>
              <a:rPr lang="en-US" sz="4000" b="1" dirty="0" smtClean="0">
                <a:solidFill>
                  <a:srgbClr val="000000"/>
                </a:solidFill>
                <a:latin typeface="Times New Roman" pitchFamily="18" charset="0"/>
                <a:cs typeface="Times New Roman" pitchFamily="18" charset="0"/>
              </a:rPr>
              <a:t>ne.</a:t>
            </a:r>
          </a:p>
          <a:p>
            <a:endParaRPr lang="en-US" sz="4000" b="1" dirty="0" smtClean="0">
              <a:solidFill>
                <a:srgbClr val="000000"/>
              </a:solidFill>
              <a:latin typeface="Times New Roman" pitchFamily="18" charset="0"/>
              <a:cs typeface="Times New Roman" pitchFamily="18" charset="0"/>
            </a:endParaRPr>
          </a:p>
          <a:p>
            <a:endParaRPr lang="en-US" sz="4000" b="1" dirty="0" smtClean="0">
              <a:solidFill>
                <a:srgbClr val="000000"/>
              </a:solidFill>
              <a:latin typeface="Times New Roman" pitchFamily="18" charset="0"/>
              <a:cs typeface="Times New Roman" pitchFamily="18" charset="0"/>
            </a:endParaRPr>
          </a:p>
          <a:p>
            <a:endParaRPr lang="en-US" sz="4000" b="1" dirty="0" smtClean="0">
              <a:solidFill>
                <a:srgbClr val="000000"/>
              </a:solidFill>
              <a:latin typeface="Times New Roman" pitchFamily="18" charset="0"/>
              <a:cs typeface="Times New Roman" pitchFamily="18" charset="0"/>
            </a:endParaRPr>
          </a:p>
          <a:p>
            <a:r>
              <a:rPr lang="en-US" sz="4000" b="1" dirty="0" smtClean="0">
                <a:solidFill>
                  <a:srgbClr val="000000"/>
                </a:solidFill>
                <a:latin typeface="Times New Roman" pitchFamily="18" charset="0"/>
                <a:cs typeface="Times New Roman" pitchFamily="18" charset="0"/>
              </a:rPr>
              <a:t> </a:t>
            </a:r>
            <a:endParaRPr lang="en-US" sz="4000" dirty="0"/>
          </a:p>
        </p:txBody>
      </p:sp>
      <p:sp>
        <p:nvSpPr>
          <p:cNvPr id="4" name="Rectangle 3"/>
          <p:cNvSpPr/>
          <p:nvPr/>
        </p:nvSpPr>
        <p:spPr>
          <a:xfrm>
            <a:off x="1170214" y="1295400"/>
            <a:ext cx="7848600" cy="2031325"/>
          </a:xfrm>
          <a:prstGeom prst="rect">
            <a:avLst/>
          </a:prstGeom>
        </p:spPr>
        <p:txBody>
          <a:bodyPr wrap="square">
            <a:spAutoFit/>
          </a:bodyPr>
          <a:lstStyle/>
          <a:p>
            <a:r>
              <a:rPr lang="en-US" sz="3000" b="1" dirty="0" smtClean="0">
                <a:latin typeface="Times New Roman" pitchFamily="18" charset="0"/>
                <a:cs typeface="Times New Roman" pitchFamily="18" charset="0"/>
              </a:rPr>
              <a:t>1-About </a:t>
            </a:r>
            <a:r>
              <a:rPr lang="en-US" sz="3000" b="1" dirty="0">
                <a:latin typeface="Times New Roman" pitchFamily="18" charset="0"/>
                <a:cs typeface="Times New Roman" pitchFamily="18" charset="0"/>
              </a:rPr>
              <a:t>The Project</a:t>
            </a:r>
            <a:r>
              <a:rPr lang="en-US" sz="3000" b="1" dirty="0" smtClean="0">
                <a:latin typeface="Times New Roman" pitchFamily="18" charset="0"/>
                <a:cs typeface="Times New Roman" pitchFamily="18" charset="0"/>
              </a:rPr>
              <a:t>:</a:t>
            </a:r>
          </a:p>
          <a:p>
            <a:r>
              <a:rPr lang="en-US" sz="2400" dirty="0" smtClean="0">
                <a:latin typeface="Times New Roman" pitchFamily="18" charset="0"/>
                <a:ea typeface="Microsoft YaHei" pitchFamily="34" charset="-122"/>
                <a:cs typeface="Times New Roman" pitchFamily="18" charset="0"/>
              </a:rPr>
              <a:t>" Al-</a:t>
            </a:r>
            <a:r>
              <a:rPr lang="en-US" sz="2400" dirty="0" err="1" smtClean="0">
                <a:latin typeface="Times New Roman" pitchFamily="18" charset="0"/>
                <a:ea typeface="Microsoft YaHei" pitchFamily="34" charset="-122"/>
                <a:cs typeface="Times New Roman" pitchFamily="18" charset="0"/>
              </a:rPr>
              <a:t>Tira</a:t>
            </a:r>
            <a:r>
              <a:rPr lang="en-US" sz="2400" dirty="0" smtClean="0">
                <a:latin typeface="Times New Roman" pitchFamily="18" charset="0"/>
                <a:ea typeface="Microsoft YaHei" pitchFamily="34" charset="-122"/>
                <a:cs typeface="Times New Roman" pitchFamily="18" charset="0"/>
              </a:rPr>
              <a:t> Tower Project " is located in Nablus city. It's a building of eight floors; and will be used as commercial, residential and parking building of masonry walls and total area equals 3601 m2.</a:t>
            </a:r>
            <a:endParaRPr lang="en-US" sz="2400" dirty="0">
              <a:latin typeface="Times New Roman" pitchFamily="18" charset="0"/>
              <a:ea typeface="Microsoft YaHei" pitchFamily="34" charset="-122"/>
              <a:cs typeface="Times New Roman" pitchFamily="18" charset="0"/>
            </a:endParaRP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4067525496"/>
                  </p:ext>
                </p:extLst>
              </p:nvPr>
            </p:nvGraphicFramePr>
            <p:xfrm>
              <a:off x="1371600" y="3505200"/>
              <a:ext cx="7315199" cy="2820893"/>
            </p:xfrm>
            <a:graphic>
              <a:graphicData uri="http://schemas.openxmlformats.org/drawingml/2006/table">
                <a:tbl>
                  <a:tblPr firstRow="1" firstCol="1" bandRow="1"/>
                  <a:tblGrid>
                    <a:gridCol w="1941095"/>
                    <a:gridCol w="2253534"/>
                    <a:gridCol w="1594279"/>
                    <a:gridCol w="1526291"/>
                  </a:tblGrid>
                  <a:tr h="823110">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Floor </a:t>
                          </a:r>
                          <a:r>
                            <a:rPr lang="en-US" sz="1600" b="1" dirty="0">
                              <a:solidFill>
                                <a:schemeClr val="tx1"/>
                              </a:solidFill>
                              <a:effectLst/>
                            </a:rPr>
                            <a:t>number</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Function</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Area (</a:t>
                          </a:r>
                          <a14:m>
                            <m:oMath xmlns:m="http://schemas.openxmlformats.org/officeDocument/2006/math">
                              <m:sSup>
                                <m:sSupPr>
                                  <m:ctrlPr>
                                    <a:rPr lang="en-US" sz="1600" b="1" i="1">
                                      <a:solidFill>
                                        <a:schemeClr val="tx1"/>
                                      </a:solidFill>
                                      <a:effectLst/>
                                      <a:latin typeface="Cambria Math"/>
                                    </a:rPr>
                                  </m:ctrlPr>
                                </m:sSupPr>
                                <m:e>
                                  <m:r>
                                    <a:rPr lang="en-US" sz="1600" b="1">
                                      <a:solidFill>
                                        <a:schemeClr val="tx1"/>
                                      </a:solidFill>
                                      <a:effectLst/>
                                      <a:latin typeface="Cambria Math"/>
                                    </a:rPr>
                                    <m:t>𝐦</m:t>
                                  </m:r>
                                </m:e>
                                <m:sup>
                                  <m:r>
                                    <a:rPr lang="en-US" sz="1600" b="1">
                                      <a:solidFill>
                                        <a:schemeClr val="tx1"/>
                                      </a:solidFill>
                                      <a:effectLst/>
                                      <a:latin typeface="Cambria Math"/>
                                    </a:rPr>
                                    <m:t>𝟐</m:t>
                                  </m:r>
                                </m:sup>
                              </m:sSup>
                            </m:oMath>
                          </a14:m>
                          <a:r>
                            <a:rPr lang="en-US" sz="1600" b="1" dirty="0">
                              <a:solidFill>
                                <a:schemeClr val="tx1"/>
                              </a:solidFill>
                              <a:effectLst/>
                            </a:rPr>
                            <a:t>)</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Height</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83D68"/>
                        </a:solidFill>
                      </a:tcPr>
                    </a:tc>
                  </a:tr>
                  <a:tr h="624690">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r>
                            <a:rPr lang="en-US" sz="1600" b="1" dirty="0">
                              <a:solidFill>
                                <a:schemeClr val="tx1"/>
                              </a:solidFill>
                              <a:effectLst/>
                            </a:rPr>
                            <a:t>Basement one</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Parking</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447</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2.5</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r>
                  <a:tr h="736296">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r>
                            <a:rPr lang="en-US" sz="1600" b="1" dirty="0">
                              <a:solidFill>
                                <a:schemeClr val="tx1"/>
                              </a:solidFill>
                              <a:effectLst/>
                            </a:rPr>
                            <a:t>Ground floor</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commercial stores </a:t>
                          </a:r>
                          <a:endParaRPr lang="en-US" sz="1200" b="1" dirty="0">
                            <a:solidFill>
                              <a:schemeClr val="tx1"/>
                            </a:solidFill>
                            <a:effectLst/>
                          </a:endParaRPr>
                        </a:p>
                        <a:p>
                          <a:pPr marL="0" marR="0" algn="ctr">
                            <a:spcBef>
                              <a:spcPts val="0"/>
                            </a:spcBef>
                            <a:spcAft>
                              <a:spcPts val="600"/>
                            </a:spcAft>
                          </a:pPr>
                          <a:r>
                            <a:rPr lang="en-US" sz="1600" b="1" dirty="0">
                              <a:solidFill>
                                <a:schemeClr val="tx1"/>
                              </a:solidFill>
                              <a:effectLst/>
                            </a:rPr>
                            <a:t>And residential </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2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307</a:t>
                          </a:r>
                          <a:endParaRPr lang="en-US" sz="1200" b="1" dirty="0">
                            <a:solidFill>
                              <a:schemeClr val="tx1"/>
                            </a:solidFill>
                            <a:effectLst/>
                          </a:endParaRPr>
                        </a:p>
                        <a:p>
                          <a:pPr marL="0" marR="0" algn="ctr">
                            <a:spcBef>
                              <a:spcPts val="0"/>
                            </a:spcBef>
                            <a:spcAft>
                              <a:spcPts val="600"/>
                            </a:spcAft>
                          </a:pPr>
                          <a:r>
                            <a:rPr lang="en-US" sz="1600" b="1" dirty="0">
                              <a:solidFill>
                                <a:schemeClr val="tx1"/>
                              </a:solidFill>
                              <a:effectLst/>
                            </a:rPr>
                            <a:t>140</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2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4.5</a:t>
                          </a:r>
                          <a:endParaRPr lang="en-US" sz="1200" b="1" dirty="0">
                            <a:solidFill>
                              <a:schemeClr val="tx1"/>
                            </a:solidFill>
                            <a:effectLst/>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20000"/>
                          </a:srgbClr>
                        </a:solidFill>
                      </a:tcPr>
                    </a:tc>
                  </a:tr>
                  <a:tr h="636797">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r>
                            <a:rPr lang="en-US" sz="1600" b="1">
                              <a:solidFill>
                                <a:schemeClr val="tx1"/>
                              </a:solidFill>
                              <a:effectLst/>
                            </a:rPr>
                            <a:t>First to sixth floor</a:t>
                          </a:r>
                          <a:endParaRPr lang="en-US" sz="1200" b="1">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Residential</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447</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3</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4067525496"/>
                  </p:ext>
                </p:extLst>
              </p:nvPr>
            </p:nvGraphicFramePr>
            <p:xfrm>
              <a:off x="1371600" y="3505200"/>
              <a:ext cx="7315199" cy="2820893"/>
            </p:xfrm>
            <a:graphic>
              <a:graphicData uri="http://schemas.openxmlformats.org/drawingml/2006/table">
                <a:tbl>
                  <a:tblPr firstRow="1" firstCol="1" bandRow="1"/>
                  <a:tblGrid>
                    <a:gridCol w="1941095"/>
                    <a:gridCol w="2253534"/>
                    <a:gridCol w="1594279"/>
                    <a:gridCol w="1526291"/>
                  </a:tblGrid>
                  <a:tr h="823110">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Floor </a:t>
                          </a:r>
                          <a:r>
                            <a:rPr lang="en-US" sz="1600" b="1" dirty="0">
                              <a:solidFill>
                                <a:schemeClr val="tx1"/>
                              </a:solidFill>
                              <a:effectLst/>
                            </a:rPr>
                            <a:t>number</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Function</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83D68"/>
                        </a:solidFill>
                      </a:tcPr>
                    </a:tc>
                    <a:tc>
                      <a:txBody>
                        <a:bodyPr/>
                        <a:lstStyle/>
                        <a:p>
                          <a:endParaRPr lang="en-US"/>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blipFill rotWithShape="1">
                          <a:blip r:embed="rId2"/>
                          <a:stretch>
                            <a:fillRect l="-262595" t="-7407" r="-95420" b="-242963"/>
                          </a:stretch>
                        </a:blipFill>
                      </a:tcPr>
                    </a:tc>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Height</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83D68"/>
                        </a:solidFill>
                      </a:tcPr>
                    </a:tc>
                  </a:tr>
                  <a:tr h="624690">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r>
                            <a:rPr lang="en-US" sz="1600" b="1" dirty="0">
                              <a:solidFill>
                                <a:schemeClr val="tx1"/>
                              </a:solidFill>
                              <a:effectLst/>
                            </a:rPr>
                            <a:t>Basement one</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Parking</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447</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2.5</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r>
                  <a:tr h="736296">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r>
                            <a:rPr lang="en-US" sz="1600" b="1" dirty="0">
                              <a:solidFill>
                                <a:schemeClr val="tx1"/>
                              </a:solidFill>
                              <a:effectLst/>
                            </a:rPr>
                            <a:t>Ground floor</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commercial stores </a:t>
                          </a:r>
                          <a:endParaRPr lang="en-US" sz="1200" b="1" dirty="0">
                            <a:solidFill>
                              <a:schemeClr val="tx1"/>
                            </a:solidFill>
                            <a:effectLst/>
                          </a:endParaRPr>
                        </a:p>
                        <a:p>
                          <a:pPr marL="0" marR="0" algn="ctr">
                            <a:spcBef>
                              <a:spcPts val="0"/>
                            </a:spcBef>
                            <a:spcAft>
                              <a:spcPts val="600"/>
                            </a:spcAft>
                          </a:pPr>
                          <a:r>
                            <a:rPr lang="en-US" sz="1600" b="1" dirty="0">
                              <a:solidFill>
                                <a:schemeClr val="tx1"/>
                              </a:solidFill>
                              <a:effectLst/>
                            </a:rPr>
                            <a:t>And residential </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2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307</a:t>
                          </a:r>
                          <a:endParaRPr lang="en-US" sz="1200" b="1" dirty="0">
                            <a:solidFill>
                              <a:schemeClr val="tx1"/>
                            </a:solidFill>
                            <a:effectLst/>
                          </a:endParaRPr>
                        </a:p>
                        <a:p>
                          <a:pPr marL="0" marR="0" algn="ctr">
                            <a:spcBef>
                              <a:spcPts val="0"/>
                            </a:spcBef>
                            <a:spcAft>
                              <a:spcPts val="600"/>
                            </a:spcAft>
                          </a:pPr>
                          <a:r>
                            <a:rPr lang="en-US" sz="1600" b="1" dirty="0">
                              <a:solidFill>
                                <a:schemeClr val="tx1"/>
                              </a:solidFill>
                              <a:effectLst/>
                            </a:rPr>
                            <a:t>140</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2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endParaRPr lang="en-US" sz="1600" b="1" dirty="0" smtClean="0">
                            <a:solidFill>
                              <a:schemeClr val="tx1"/>
                            </a:solidFill>
                            <a:effectLst/>
                          </a:endParaRPr>
                        </a:p>
                        <a:p>
                          <a:pPr marL="0" marR="0" algn="ctr">
                            <a:spcBef>
                              <a:spcPts val="0"/>
                            </a:spcBef>
                            <a:spcAft>
                              <a:spcPts val="600"/>
                            </a:spcAft>
                          </a:pPr>
                          <a:r>
                            <a:rPr lang="en-US" sz="1600" b="1" dirty="0" smtClean="0">
                              <a:solidFill>
                                <a:schemeClr val="tx1"/>
                              </a:solidFill>
                              <a:effectLst/>
                            </a:rPr>
                            <a:t>4.5</a:t>
                          </a:r>
                          <a:endParaRPr lang="en-US" sz="1200" b="1" dirty="0">
                            <a:solidFill>
                              <a:schemeClr val="tx1"/>
                            </a:solidFill>
                            <a:effectLst/>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20000"/>
                          </a:srgbClr>
                        </a:solidFill>
                      </a:tcPr>
                    </a:tc>
                  </a:tr>
                  <a:tr h="636797">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marL="0" marR="0" algn="ctr">
                            <a:spcBef>
                              <a:spcPts val="0"/>
                            </a:spcBef>
                            <a:spcAft>
                              <a:spcPts val="600"/>
                            </a:spcAft>
                          </a:pPr>
                          <a:r>
                            <a:rPr lang="en-US" sz="1600" b="1">
                              <a:solidFill>
                                <a:schemeClr val="tx1"/>
                              </a:solidFill>
                              <a:effectLst/>
                            </a:rPr>
                            <a:t>First to sixth floor</a:t>
                          </a:r>
                          <a:endParaRPr lang="en-US" sz="1200" b="1">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Residential</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447</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marR="0" algn="ctr">
                            <a:spcBef>
                              <a:spcPts val="0"/>
                            </a:spcBef>
                            <a:spcAft>
                              <a:spcPts val="600"/>
                            </a:spcAft>
                          </a:pPr>
                          <a:r>
                            <a:rPr lang="en-US" sz="1600" b="1" dirty="0">
                              <a:solidFill>
                                <a:schemeClr val="tx1"/>
                              </a:solidFill>
                              <a:effectLst/>
                            </a:rPr>
                            <a:t>3</a:t>
                          </a:r>
                          <a:endParaRPr lang="en-US" sz="1200" b="1" dirty="0">
                            <a:solidFill>
                              <a:schemeClr val="tx1"/>
                            </a:solidFill>
                            <a:effectLst/>
                            <a:latin typeface="Calibri"/>
                            <a:ea typeface="Times New Roman"/>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83D68">
                            <a:tint val="40000"/>
                          </a:srgbClr>
                        </a:solidFill>
                      </a:tcPr>
                    </a:tc>
                  </a:tr>
                </a:tbl>
              </a:graphicData>
            </a:graphic>
          </p:graphicFrame>
        </mc:Fallback>
      </mc:AlternateContent>
    </p:spTree>
    <p:extLst>
      <p:ext uri="{BB962C8B-B14F-4D97-AF65-F5344CB8AC3E}">
        <p14:creationId xmlns:p14="http://schemas.microsoft.com/office/powerpoint/2010/main" val="30212730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38100"/>
            <a:ext cx="8077200" cy="6629400"/>
          </a:xfrm>
        </p:spPr>
        <p:txBody>
          <a:bodyPr>
            <a:normAutofit fontScale="25000" lnSpcReduction="20000"/>
          </a:bodyPr>
          <a:lstStyle/>
          <a:p>
            <a:pPr>
              <a:buNone/>
            </a:pPr>
            <a:endParaRPr lang="en-US" sz="8000" b="1" dirty="0" smtClean="0">
              <a:solidFill>
                <a:srgbClr val="FF0066"/>
              </a:solidFill>
              <a:latin typeface="Times New Roman" pitchFamily="18" charset="0"/>
              <a:cs typeface="Times New Roman" pitchFamily="18" charset="0"/>
            </a:endParaRPr>
          </a:p>
          <a:p>
            <a:pPr marL="0" marR="0" indent="0">
              <a:lnSpc>
                <a:spcPct val="115000"/>
              </a:lnSpc>
              <a:spcBef>
                <a:spcPts val="0"/>
              </a:spcBef>
              <a:spcAft>
                <a:spcPts val="1000"/>
              </a:spcAft>
              <a:buNone/>
            </a:pPr>
            <a:r>
              <a:rPr lang="en-US" sz="8000" b="1" dirty="0" smtClean="0">
                <a:latin typeface="Times New Roman"/>
                <a:ea typeface="Times New Roman"/>
                <a:cs typeface="Arial"/>
              </a:rPr>
              <a:t>From </a:t>
            </a:r>
            <a:r>
              <a:rPr lang="en-US" sz="8000" b="1" dirty="0">
                <a:latin typeface="Times New Roman"/>
                <a:ea typeface="Times New Roman"/>
                <a:cs typeface="Arial"/>
              </a:rPr>
              <a:t>SAP modal:</a:t>
            </a:r>
            <a:endParaRPr lang="en-US" sz="8000" dirty="0">
              <a:latin typeface="Calibri"/>
              <a:ea typeface="Calibri"/>
              <a:cs typeface="Arial"/>
            </a:endParaRPr>
          </a:p>
          <a:p>
            <a:pPr marL="0" marR="0" indent="0">
              <a:lnSpc>
                <a:spcPct val="115000"/>
              </a:lnSpc>
              <a:spcBef>
                <a:spcPts val="0"/>
              </a:spcBef>
              <a:spcAft>
                <a:spcPts val="1000"/>
              </a:spcAft>
              <a:buNone/>
            </a:pPr>
            <a:r>
              <a:rPr lang="en-US" sz="8000" dirty="0">
                <a:latin typeface="Times New Roman"/>
                <a:ea typeface="Calibri"/>
                <a:cs typeface="Arial"/>
              </a:rPr>
              <a:t>Deflection of 8th floor = 91.25mm    </a:t>
            </a:r>
            <a:r>
              <a:rPr lang="en-US" sz="8000" dirty="0" smtClean="0">
                <a:latin typeface="Times New Roman"/>
                <a:ea typeface="Calibri"/>
                <a:cs typeface="Arial"/>
              </a:rPr>
              <a:t>     </a:t>
            </a:r>
            <a:r>
              <a:rPr lang="en-US" sz="8000" dirty="0">
                <a:latin typeface="Times New Roman"/>
                <a:ea typeface="Calibri"/>
                <a:cs typeface="Arial"/>
              </a:rPr>
              <a:t>→ ΔS = 91.25-81.19 = 10.06 mm.</a:t>
            </a:r>
            <a:endParaRPr lang="en-US" sz="8000" dirty="0">
              <a:latin typeface="Calibri"/>
              <a:ea typeface="Calibri"/>
              <a:cs typeface="Arial"/>
            </a:endParaRPr>
          </a:p>
          <a:p>
            <a:pPr marL="0" marR="0" indent="0">
              <a:lnSpc>
                <a:spcPct val="115000"/>
              </a:lnSpc>
              <a:spcBef>
                <a:spcPts val="0"/>
              </a:spcBef>
              <a:spcAft>
                <a:spcPts val="1000"/>
              </a:spcAft>
              <a:buNone/>
            </a:pPr>
            <a:r>
              <a:rPr lang="en-US" sz="8000" dirty="0">
                <a:latin typeface="Times New Roman"/>
                <a:ea typeface="Calibri"/>
                <a:cs typeface="Arial"/>
              </a:rPr>
              <a:t>Deflection of 7th floor = 81.19 mm.       →ΔS = 81.19-69.4 = 11.79 mm. </a:t>
            </a:r>
            <a:endParaRPr lang="en-US" sz="8000" dirty="0">
              <a:latin typeface="Calibri"/>
              <a:ea typeface="Calibri"/>
              <a:cs typeface="Arial"/>
            </a:endParaRPr>
          </a:p>
          <a:p>
            <a:pPr marL="0" marR="0" indent="0">
              <a:lnSpc>
                <a:spcPct val="115000"/>
              </a:lnSpc>
              <a:spcBef>
                <a:spcPts val="0"/>
              </a:spcBef>
              <a:spcAft>
                <a:spcPts val="0"/>
              </a:spcAft>
              <a:buNone/>
            </a:pPr>
            <a:r>
              <a:rPr lang="en-US" sz="8000" dirty="0">
                <a:latin typeface="Times New Roman"/>
                <a:ea typeface="Calibri"/>
                <a:cs typeface="Arial"/>
              </a:rPr>
              <a:t>Deflection of 6th floor = 69.4 mm.         →ΔS = 69.4-56.61 = 12.79 mm</a:t>
            </a:r>
            <a:r>
              <a:rPr lang="en-US" sz="8000" dirty="0" smtClean="0">
                <a:latin typeface="Times New Roman"/>
                <a:ea typeface="Calibri"/>
                <a:cs typeface="Arial"/>
              </a:rPr>
              <a:t>.</a:t>
            </a:r>
            <a:endParaRPr lang="en-US" sz="8000" dirty="0">
              <a:latin typeface="Calibri"/>
              <a:ea typeface="Calibri"/>
              <a:cs typeface="Arial"/>
            </a:endParaRPr>
          </a:p>
          <a:p>
            <a:pPr marL="0" marR="0" indent="0">
              <a:lnSpc>
                <a:spcPct val="115000"/>
              </a:lnSpc>
              <a:spcBef>
                <a:spcPts val="0"/>
              </a:spcBef>
              <a:spcAft>
                <a:spcPts val="0"/>
              </a:spcAft>
              <a:buNone/>
              <a:tabLst>
                <a:tab pos="3590925" algn="l"/>
              </a:tabLst>
            </a:pPr>
            <a:endParaRPr lang="en-US" sz="8000" dirty="0" smtClean="0">
              <a:latin typeface="Times New Roman"/>
              <a:ea typeface="Calibri"/>
              <a:cs typeface="Arial"/>
            </a:endParaRPr>
          </a:p>
          <a:p>
            <a:pPr marL="0" marR="0" indent="0">
              <a:lnSpc>
                <a:spcPct val="115000"/>
              </a:lnSpc>
              <a:spcBef>
                <a:spcPts val="0"/>
              </a:spcBef>
              <a:spcAft>
                <a:spcPts val="0"/>
              </a:spcAft>
              <a:buNone/>
              <a:tabLst>
                <a:tab pos="3590925" algn="l"/>
              </a:tabLst>
            </a:pPr>
            <a:r>
              <a:rPr lang="en-US" sz="8000" dirty="0" smtClean="0">
                <a:latin typeface="Times New Roman"/>
                <a:ea typeface="Calibri"/>
                <a:cs typeface="Arial"/>
              </a:rPr>
              <a:t>Deflection </a:t>
            </a:r>
            <a:r>
              <a:rPr lang="en-US" sz="8000" dirty="0">
                <a:latin typeface="Times New Roman"/>
                <a:ea typeface="Calibri"/>
                <a:cs typeface="Arial"/>
              </a:rPr>
              <a:t>of 5th floor = 56.61 mm.      </a:t>
            </a:r>
            <a:r>
              <a:rPr lang="en-US" sz="8000" dirty="0" smtClean="0">
                <a:latin typeface="Times New Roman"/>
                <a:ea typeface="Calibri"/>
                <a:cs typeface="Arial"/>
              </a:rPr>
              <a:t> </a:t>
            </a:r>
            <a:r>
              <a:rPr lang="en-US" sz="8000" dirty="0">
                <a:latin typeface="Times New Roman"/>
                <a:ea typeface="Calibri"/>
                <a:cs typeface="Arial"/>
              </a:rPr>
              <a:t>→ΔS = 56.61-43.13 = 13.48 </a:t>
            </a:r>
            <a:r>
              <a:rPr lang="en-US" sz="8000" dirty="0" smtClean="0">
                <a:latin typeface="Times New Roman"/>
                <a:ea typeface="Calibri"/>
                <a:cs typeface="Arial"/>
              </a:rPr>
              <a:t>m</a:t>
            </a:r>
            <a:r>
              <a:rPr lang="en-US" sz="8000" dirty="0">
                <a:latin typeface="Times New Roman"/>
                <a:ea typeface="Calibri"/>
                <a:cs typeface="Arial"/>
              </a:rPr>
              <a:t>	</a:t>
            </a:r>
            <a:endParaRPr lang="en-US" sz="8000" dirty="0">
              <a:latin typeface="Calibri"/>
              <a:ea typeface="Calibri"/>
              <a:cs typeface="Arial"/>
            </a:endParaRPr>
          </a:p>
          <a:p>
            <a:pPr marL="0" marR="0" indent="0">
              <a:lnSpc>
                <a:spcPct val="115000"/>
              </a:lnSpc>
              <a:spcBef>
                <a:spcPts val="0"/>
              </a:spcBef>
              <a:spcAft>
                <a:spcPts val="0"/>
              </a:spcAft>
              <a:buNone/>
            </a:pPr>
            <a:endParaRPr lang="en-US" sz="8000" dirty="0" smtClean="0">
              <a:latin typeface="Times New Roman"/>
              <a:ea typeface="Calibri"/>
              <a:cs typeface="Arial"/>
            </a:endParaRPr>
          </a:p>
          <a:p>
            <a:pPr marL="0" marR="0" indent="0">
              <a:lnSpc>
                <a:spcPct val="115000"/>
              </a:lnSpc>
              <a:spcBef>
                <a:spcPts val="0"/>
              </a:spcBef>
              <a:spcAft>
                <a:spcPts val="0"/>
              </a:spcAft>
              <a:buNone/>
            </a:pPr>
            <a:r>
              <a:rPr lang="en-US" sz="8000" dirty="0" smtClean="0">
                <a:latin typeface="Times New Roman"/>
                <a:ea typeface="Calibri"/>
                <a:cs typeface="Arial"/>
              </a:rPr>
              <a:t>Deflection </a:t>
            </a:r>
            <a:r>
              <a:rPr lang="en-US" sz="8000" dirty="0">
                <a:latin typeface="Times New Roman"/>
                <a:ea typeface="Calibri"/>
                <a:cs typeface="Arial"/>
              </a:rPr>
              <a:t>of 4th floor = 43.13 mm.        →ΔS = 43.13-29.34 = 13.79 mm.</a:t>
            </a:r>
            <a:endParaRPr lang="en-US" sz="8000" dirty="0">
              <a:latin typeface="Calibri"/>
              <a:ea typeface="Calibri"/>
              <a:cs typeface="Arial"/>
            </a:endParaRPr>
          </a:p>
          <a:p>
            <a:pPr marL="0" marR="0" indent="0">
              <a:lnSpc>
                <a:spcPct val="115000"/>
              </a:lnSpc>
              <a:spcBef>
                <a:spcPts val="0"/>
              </a:spcBef>
              <a:spcAft>
                <a:spcPts val="0"/>
              </a:spcAft>
              <a:buNone/>
            </a:pPr>
            <a:r>
              <a:rPr lang="en-US" sz="8000" dirty="0">
                <a:latin typeface="Times New Roman"/>
                <a:ea typeface="Calibri"/>
                <a:cs typeface="Arial"/>
              </a:rPr>
              <a:t> </a:t>
            </a:r>
            <a:endParaRPr lang="en-US" sz="8000" dirty="0">
              <a:latin typeface="Calibri"/>
              <a:ea typeface="Calibri"/>
              <a:cs typeface="Arial"/>
            </a:endParaRPr>
          </a:p>
          <a:p>
            <a:pPr marL="0" marR="0" indent="0">
              <a:lnSpc>
                <a:spcPct val="115000"/>
              </a:lnSpc>
              <a:spcBef>
                <a:spcPts val="0"/>
              </a:spcBef>
              <a:spcAft>
                <a:spcPts val="0"/>
              </a:spcAft>
              <a:buNone/>
            </a:pPr>
            <a:r>
              <a:rPr lang="en-US" sz="8000" dirty="0">
                <a:latin typeface="Times New Roman"/>
                <a:ea typeface="Calibri"/>
                <a:cs typeface="Arial"/>
              </a:rPr>
              <a:t>Deflection of 3rd floor = 29.34 mm.        →ΔS = 29.34-15.73 = 13.61 mm. </a:t>
            </a:r>
            <a:endParaRPr lang="en-US" sz="8000" dirty="0">
              <a:latin typeface="Calibri"/>
              <a:ea typeface="Calibri"/>
              <a:cs typeface="Arial"/>
            </a:endParaRPr>
          </a:p>
          <a:p>
            <a:pPr marL="0" marR="0" indent="0">
              <a:lnSpc>
                <a:spcPct val="115000"/>
              </a:lnSpc>
              <a:spcBef>
                <a:spcPts val="0"/>
              </a:spcBef>
              <a:spcAft>
                <a:spcPts val="0"/>
              </a:spcAft>
              <a:buNone/>
            </a:pPr>
            <a:endParaRPr lang="en-US" sz="8000" b="1" u="sng" dirty="0" smtClean="0">
              <a:latin typeface="Times New Roman"/>
              <a:ea typeface="Calibri"/>
              <a:cs typeface="Arial"/>
            </a:endParaRPr>
          </a:p>
          <a:p>
            <a:pPr marL="0" marR="0" indent="0">
              <a:lnSpc>
                <a:spcPct val="115000"/>
              </a:lnSpc>
              <a:spcBef>
                <a:spcPts val="0"/>
              </a:spcBef>
              <a:spcAft>
                <a:spcPts val="0"/>
              </a:spcAft>
              <a:buNone/>
            </a:pPr>
            <a:r>
              <a:rPr lang="en-US" sz="8000" b="1" u="sng" dirty="0" smtClean="0">
                <a:latin typeface="Times New Roman"/>
                <a:ea typeface="Calibri"/>
                <a:cs typeface="Arial"/>
              </a:rPr>
              <a:t>Deflection </a:t>
            </a:r>
            <a:r>
              <a:rPr lang="en-US" sz="8000" b="1" u="sng" dirty="0">
                <a:latin typeface="Times New Roman"/>
                <a:ea typeface="Calibri"/>
                <a:cs typeface="Arial"/>
              </a:rPr>
              <a:t>of 2nd floor = 15.73 mm.    </a:t>
            </a:r>
            <a:r>
              <a:rPr lang="en-US" sz="8000" b="1" u="sng" dirty="0" smtClean="0">
                <a:latin typeface="Times New Roman"/>
                <a:ea typeface="Calibri"/>
                <a:cs typeface="Arial"/>
              </a:rPr>
              <a:t>  </a:t>
            </a:r>
            <a:r>
              <a:rPr lang="en-US" sz="8000" b="1" u="sng" dirty="0">
                <a:latin typeface="Times New Roman"/>
                <a:ea typeface="Calibri"/>
                <a:cs typeface="Arial"/>
              </a:rPr>
              <a:t>→ΔS = 15.73-.337 = 15.353 mm.</a:t>
            </a:r>
            <a:endParaRPr lang="en-US" sz="8000" dirty="0">
              <a:latin typeface="Calibri"/>
              <a:ea typeface="Calibri"/>
              <a:cs typeface="Arial"/>
            </a:endParaRPr>
          </a:p>
          <a:p>
            <a:pPr marL="0" marR="0" indent="0">
              <a:lnSpc>
                <a:spcPct val="115000"/>
              </a:lnSpc>
              <a:spcBef>
                <a:spcPts val="0"/>
              </a:spcBef>
              <a:spcAft>
                <a:spcPts val="0"/>
              </a:spcAft>
              <a:buNone/>
            </a:pPr>
            <a:r>
              <a:rPr lang="en-US" sz="8000" dirty="0">
                <a:latin typeface="Times New Roman"/>
                <a:ea typeface="Calibri"/>
                <a:cs typeface="Arial"/>
              </a:rPr>
              <a:t> </a:t>
            </a:r>
            <a:endParaRPr lang="en-US" sz="8000" dirty="0">
              <a:latin typeface="Calibri"/>
              <a:ea typeface="Calibri"/>
              <a:cs typeface="Arial"/>
            </a:endParaRPr>
          </a:p>
          <a:p>
            <a:pPr marL="0" marR="0" indent="0">
              <a:lnSpc>
                <a:spcPct val="115000"/>
              </a:lnSpc>
              <a:spcBef>
                <a:spcPts val="0"/>
              </a:spcBef>
              <a:spcAft>
                <a:spcPts val="0"/>
              </a:spcAft>
              <a:buNone/>
            </a:pPr>
            <a:r>
              <a:rPr lang="en-US" sz="8000" dirty="0">
                <a:latin typeface="Times New Roman"/>
                <a:ea typeface="Calibri"/>
                <a:cs typeface="Arial"/>
              </a:rPr>
              <a:t>Deflection of 1stfloor = .337 mm.      </a:t>
            </a:r>
            <a:r>
              <a:rPr lang="en-US" sz="8000" dirty="0" smtClean="0">
                <a:latin typeface="Times New Roman"/>
                <a:ea typeface="Calibri"/>
                <a:cs typeface="Arial"/>
              </a:rPr>
              <a:t>       →</a:t>
            </a:r>
            <a:r>
              <a:rPr lang="en-US" sz="8000" dirty="0">
                <a:latin typeface="Times New Roman"/>
                <a:ea typeface="Times New Roman,Bold"/>
                <a:cs typeface="Arial"/>
              </a:rPr>
              <a:t>Δ</a:t>
            </a:r>
            <a:r>
              <a:rPr lang="en-US" sz="8000" dirty="0">
                <a:latin typeface="Times New Roman"/>
                <a:ea typeface="Calibri"/>
                <a:cs typeface="Arial"/>
              </a:rPr>
              <a:t>S = .377 – 0 = .337mm.</a:t>
            </a:r>
            <a:endParaRPr lang="en-US" sz="8000" dirty="0">
              <a:latin typeface="Calibri"/>
              <a:ea typeface="Calibri"/>
              <a:cs typeface="Arial"/>
            </a:endParaRPr>
          </a:p>
          <a:p>
            <a:pPr marL="0" marR="0" indent="0">
              <a:lnSpc>
                <a:spcPct val="115000"/>
              </a:lnSpc>
              <a:spcBef>
                <a:spcPts val="0"/>
              </a:spcBef>
              <a:spcAft>
                <a:spcPts val="0"/>
              </a:spcAft>
              <a:buNone/>
            </a:pPr>
            <a:r>
              <a:rPr lang="en-US" sz="8000" dirty="0">
                <a:latin typeface="Times New Roman"/>
                <a:ea typeface="Calibri"/>
                <a:cs typeface="Arial"/>
              </a:rPr>
              <a:t> </a:t>
            </a:r>
            <a:endParaRPr lang="en-US" sz="8000" dirty="0">
              <a:latin typeface="Calibri"/>
              <a:ea typeface="Calibri"/>
              <a:cs typeface="Arial"/>
            </a:endParaRPr>
          </a:p>
          <a:p>
            <a:pPr marL="0" marR="0" indent="0">
              <a:lnSpc>
                <a:spcPct val="115000"/>
              </a:lnSpc>
              <a:spcBef>
                <a:spcPts val="0"/>
              </a:spcBef>
              <a:spcAft>
                <a:spcPts val="0"/>
              </a:spcAft>
              <a:buNone/>
            </a:pPr>
            <a:r>
              <a:rPr lang="en-US" sz="8000" dirty="0">
                <a:latin typeface="Times New Roman"/>
                <a:ea typeface="Calibri"/>
                <a:cs typeface="Arial"/>
              </a:rPr>
              <a:t>Deflection at the base = 0 mm.                </a:t>
            </a:r>
            <a:r>
              <a:rPr lang="en-US" sz="8000" dirty="0" smtClean="0">
                <a:latin typeface="Times New Roman"/>
                <a:ea typeface="Calibri"/>
                <a:cs typeface="Arial"/>
              </a:rPr>
              <a:t>  →</a:t>
            </a:r>
            <a:r>
              <a:rPr lang="en-US" sz="8000" dirty="0">
                <a:latin typeface="Times New Roman"/>
                <a:ea typeface="Calibri"/>
                <a:cs typeface="Arial"/>
              </a:rPr>
              <a:t>ΔS = 0 mm. </a:t>
            </a:r>
            <a:endParaRPr lang="en-US" sz="8000" b="1" dirty="0" smtClean="0">
              <a:solidFill>
                <a:srgbClr val="FF0066"/>
              </a:solidFill>
              <a:latin typeface="Times New Roman" pitchFamily="18" charset="0"/>
              <a:cs typeface="Times New Roman" pitchFamily="18" charset="0"/>
            </a:endParaRPr>
          </a:p>
          <a:p>
            <a:pPr>
              <a:buNone/>
            </a:pPr>
            <a:r>
              <a:rPr lang="en-US" sz="8000" b="1" dirty="0" smtClean="0">
                <a:solidFill>
                  <a:srgbClr val="FF0066"/>
                </a:solidFill>
                <a:latin typeface="Times New Roman" pitchFamily="18" charset="0"/>
                <a:cs typeface="Times New Roman" pitchFamily="18" charset="0"/>
              </a:rPr>
              <a:t>The </a:t>
            </a:r>
            <a:r>
              <a:rPr lang="en-US" sz="8000" b="1" dirty="0">
                <a:solidFill>
                  <a:srgbClr val="FF0066"/>
                </a:solidFill>
                <a:latin typeface="Times New Roman" pitchFamily="18" charset="0"/>
                <a:cs typeface="Times New Roman" pitchFamily="18" charset="0"/>
              </a:rPr>
              <a:t>critical case at the first floor.</a:t>
            </a:r>
          </a:p>
          <a:p>
            <a:pPr>
              <a:buNone/>
            </a:pPr>
            <a:r>
              <a:rPr lang="en-US" sz="8000" b="1" dirty="0">
                <a:solidFill>
                  <a:srgbClr val="FF0066"/>
                </a:solidFill>
                <a:latin typeface="Times New Roman" pitchFamily="18" charset="0"/>
                <a:cs typeface="Times New Roman" pitchFamily="18" charset="0"/>
              </a:rPr>
              <a:t>ΔS(max) =15.353  mm.</a:t>
            </a:r>
          </a:p>
          <a:p>
            <a:pPr>
              <a:buNone/>
            </a:pPr>
            <a:r>
              <a:rPr lang="en-US" sz="8000" b="1" dirty="0">
                <a:solidFill>
                  <a:srgbClr val="FF0066"/>
                </a:solidFill>
                <a:latin typeface="Times New Roman" pitchFamily="18" charset="0"/>
                <a:cs typeface="Times New Roman" pitchFamily="18" charset="0"/>
              </a:rPr>
              <a:t>Maximum limitation = </a:t>
            </a:r>
            <a:r>
              <a:rPr lang="fi-FI" sz="8000" b="1" dirty="0">
                <a:solidFill>
                  <a:srgbClr val="FF0066"/>
                </a:solidFill>
                <a:latin typeface="Times New Roman" pitchFamily="18" charset="0"/>
                <a:cs typeface="Times New Roman" pitchFamily="18" charset="0"/>
              </a:rPr>
              <a:t>= 0.02* 3250 = 65 mm.</a:t>
            </a:r>
          </a:p>
          <a:p>
            <a:pPr>
              <a:buNone/>
            </a:pPr>
            <a:r>
              <a:rPr lang="fi-FI" sz="8000" b="1" dirty="0">
                <a:solidFill>
                  <a:srgbClr val="FF0066"/>
                </a:solidFill>
                <a:latin typeface="Times New Roman" pitchFamily="18" charset="0"/>
                <a:cs typeface="Times New Roman" pitchFamily="18" charset="0"/>
              </a:rPr>
              <a:t>15.353 mm&lt; 65 mm →OK</a:t>
            </a:r>
          </a:p>
          <a:p>
            <a:pPr>
              <a:buNone/>
            </a:pPr>
            <a:endParaRPr lang="en-US" sz="8000" b="1" dirty="0">
              <a:solidFill>
                <a:srgbClr val="FF0066"/>
              </a:solidFill>
              <a:latin typeface="Times New Roman" pitchFamily="18" charset="0"/>
              <a:cs typeface="Times New Roman" pitchFamily="18" charset="0"/>
            </a:endParaRPr>
          </a:p>
          <a:p>
            <a:endParaRPr lang="en-US" dirty="0"/>
          </a:p>
        </p:txBody>
      </p:sp>
      <p:sp>
        <p:nvSpPr>
          <p:cNvPr id="2" name="عنصر نائب لرقم الشريحة 1"/>
          <p:cNvSpPr>
            <a:spLocks noGrp="1"/>
          </p:cNvSpPr>
          <p:nvPr>
            <p:ph type="sldNum" sz="quarter" idx="12"/>
          </p:nvPr>
        </p:nvSpPr>
        <p:spPr>
          <a:xfrm>
            <a:off x="8686800" y="6248400"/>
            <a:ext cx="457200" cy="476250"/>
          </a:xfrm>
        </p:spPr>
        <p:txBody>
          <a:bodyPr/>
          <a:lstStyle/>
          <a:p>
            <a:fld id="{B6F15528-21DE-4FAA-801E-634DDDAF4B2B}" type="slidenum">
              <a:rPr lang="en-US" sz="2000" smtClean="0"/>
              <a:pPr/>
              <a:t>30</a:t>
            </a:fld>
            <a:endParaRPr lang="en-US" dirty="0"/>
          </a:p>
        </p:txBody>
      </p:sp>
    </p:spTree>
    <p:extLst>
      <p:ext uri="{BB962C8B-B14F-4D97-AF65-F5344CB8AC3E}">
        <p14:creationId xmlns:p14="http://schemas.microsoft.com/office/powerpoint/2010/main" val="6562857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31</a:t>
            </a:fld>
            <a:endParaRPr lang="en-US"/>
          </a:p>
        </p:txBody>
      </p:sp>
      <p:sp>
        <p:nvSpPr>
          <p:cNvPr id="6" name="Rectangle 5"/>
          <p:cNvSpPr/>
          <p:nvPr/>
        </p:nvSpPr>
        <p:spPr>
          <a:xfrm>
            <a:off x="1219200" y="632634"/>
            <a:ext cx="4572000" cy="907941"/>
          </a:xfrm>
          <a:prstGeom prst="rect">
            <a:avLst/>
          </a:prstGeom>
        </p:spPr>
        <p:txBody>
          <a:bodyPr>
            <a:spAutoFit/>
          </a:bodyPr>
          <a:lstStyle/>
          <a:p>
            <a:pPr marL="342900" lvl="0" indent="-342900">
              <a:spcAft>
                <a:spcPts val="600"/>
              </a:spcAft>
              <a:buFont typeface="Wingdings"/>
              <a:buChar char=""/>
            </a:pPr>
            <a:r>
              <a:rPr lang="en-US" sz="2400" b="1" u="sng" dirty="0">
                <a:solidFill>
                  <a:srgbClr val="000000"/>
                </a:solidFill>
                <a:latin typeface="Times New Roman"/>
                <a:ea typeface="Calibri"/>
              </a:rPr>
              <a:t>Check for shear </a:t>
            </a:r>
            <a:r>
              <a:rPr lang="en-US" sz="2400" b="1" u="sng" dirty="0" smtClean="0">
                <a:solidFill>
                  <a:srgbClr val="000000"/>
                </a:solidFill>
                <a:latin typeface="Times New Roman"/>
                <a:ea typeface="Calibri"/>
              </a:rPr>
              <a:t>:</a:t>
            </a:r>
            <a:endParaRPr lang="en-US" sz="2400" dirty="0"/>
          </a:p>
          <a:p>
            <a:pPr marL="457200" marR="0">
              <a:spcBef>
                <a:spcPts val="0"/>
              </a:spcBef>
              <a:spcAft>
                <a:spcPts val="600"/>
              </a:spcAft>
            </a:pPr>
            <a:r>
              <a:rPr lang="en-US" sz="2400" dirty="0">
                <a:solidFill>
                  <a:srgbClr val="000000"/>
                </a:solidFill>
                <a:latin typeface="Times New Roman"/>
                <a:ea typeface="Calibri"/>
              </a:rPr>
              <a:t>From sap:</a:t>
            </a:r>
            <a:endParaRPr lang="en-US" sz="2400" dirty="0">
              <a:effectLst/>
            </a:endParaRPr>
          </a:p>
        </p:txBody>
      </p:sp>
      <p:sp>
        <p:nvSpPr>
          <p:cNvPr id="7" name="Rectangle 6"/>
          <p:cNvSpPr/>
          <p:nvPr/>
        </p:nvSpPr>
        <p:spPr>
          <a:xfrm>
            <a:off x="1066800" y="76200"/>
            <a:ext cx="4343400" cy="556434"/>
          </a:xfrm>
          <a:prstGeom prst="rect">
            <a:avLst/>
          </a:prstGeom>
        </p:spPr>
        <p:txBody>
          <a:bodyPr wrap="square">
            <a:spAutoFit/>
          </a:bodyPr>
          <a:lstStyle/>
          <a:p>
            <a:pPr marL="27432" lvl="0">
              <a:lnSpc>
                <a:spcPct val="115000"/>
              </a:lnSpc>
              <a:spcBef>
                <a:spcPts val="1000"/>
              </a:spcBef>
              <a:buClr>
                <a:srgbClr val="797B7E"/>
              </a:buClr>
              <a:buSzPct val="80000"/>
            </a:pPr>
            <a:r>
              <a:rPr lang="en-US" sz="2800" b="1" dirty="0">
                <a:solidFill>
                  <a:srgbClr val="FF0066"/>
                </a:solidFill>
                <a:latin typeface="Times New Roman"/>
                <a:ea typeface="Times New Roman"/>
                <a:cs typeface="Arial"/>
              </a:rPr>
              <a:t>3.3: Design of slabs:</a:t>
            </a:r>
            <a:endParaRPr lang="en-US" sz="2000" dirty="0">
              <a:solidFill>
                <a:srgbClr val="FF0066"/>
              </a:solidFill>
              <a:latin typeface="Calibri"/>
              <a:ea typeface="Calibri"/>
              <a:cs typeface="Arial"/>
            </a:endParaRPr>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3124200" y="1219200"/>
            <a:ext cx="5867400" cy="3733554"/>
          </a:xfrm>
          <a:prstGeom prst="rect">
            <a:avLst/>
          </a:prstGeom>
          <a:ln w="88900" cap="sq" cmpd="thickThin">
            <a:solidFill>
              <a:srgbClr val="000000"/>
            </a:solidFill>
            <a:prstDash val="solid"/>
            <a:miter lim="800000"/>
          </a:ln>
          <a:effectLst>
            <a:innerShdw blurRad="76200">
              <a:srgbClr val="000000"/>
            </a:innerShdw>
          </a:effectLst>
        </p:spPr>
      </p:pic>
      <mc:AlternateContent xmlns:mc="http://schemas.openxmlformats.org/markup-compatibility/2006" xmlns:a14="http://schemas.microsoft.com/office/drawing/2010/main">
        <mc:Choice Requires="a14">
          <p:sp>
            <p:nvSpPr>
              <p:cNvPr id="10" name="Rectangle 9"/>
              <p:cNvSpPr/>
              <p:nvPr/>
            </p:nvSpPr>
            <p:spPr>
              <a:xfrm>
                <a:off x="990600" y="4800600"/>
                <a:ext cx="8289471" cy="2580835"/>
              </a:xfrm>
              <a:prstGeom prst="rect">
                <a:avLst/>
              </a:prstGeom>
            </p:spPr>
            <p:txBody>
              <a:bodyPr wrap="square">
                <a:spAutoFit/>
              </a:bodyPr>
              <a:lstStyle/>
              <a:p>
                <a:pPr marL="457200" marR="0">
                  <a:spcBef>
                    <a:spcPts val="0"/>
                  </a:spcBef>
                  <a:spcAft>
                    <a:spcPts val="600"/>
                  </a:spcAft>
                </a:pPr>
                <a:r>
                  <a:rPr lang="en-US" b="1" dirty="0">
                    <a:solidFill>
                      <a:srgbClr val="000000"/>
                    </a:solidFill>
                    <a:latin typeface="Times New Roman"/>
                    <a:ea typeface="Calibri"/>
                  </a:rPr>
                  <a:t> </a:t>
                </a:r>
                <a:endParaRPr lang="en-US" dirty="0">
                  <a:effectLst/>
                </a:endParaRPr>
              </a:p>
              <a:p>
                <a:pPr>
                  <a:lnSpc>
                    <a:spcPct val="115000"/>
                  </a:lnSpc>
                  <a:spcAft>
                    <a:spcPts val="600"/>
                  </a:spcAft>
                  <a:tabLst>
                    <a:tab pos="804545" algn="l"/>
                  </a:tabLst>
                </a:pPr>
                <a:r>
                  <a:rPr lang="en-US" sz="2000" dirty="0">
                    <a:solidFill>
                      <a:srgbClr val="000000"/>
                    </a:solidFill>
                    <a:latin typeface="Times New Roman"/>
                    <a:ea typeface="Calibri"/>
                    <a:cs typeface="Arial"/>
                  </a:rPr>
                  <a:t>The maximum shear force Vu= 43.157 KN</a:t>
                </a:r>
                <a:endParaRPr lang="en-US" sz="2000" dirty="0">
                  <a:effectLst/>
                  <a:latin typeface="Calibri"/>
                  <a:ea typeface="Calibri"/>
                  <a:cs typeface="Arial"/>
                </a:endParaRPr>
              </a:p>
              <a:p>
                <a:pPr>
                  <a:lnSpc>
                    <a:spcPct val="115000"/>
                  </a:lnSpc>
                  <a:spcAft>
                    <a:spcPts val="600"/>
                  </a:spcAft>
                  <a:tabLst>
                    <a:tab pos="804545" algn="l"/>
                  </a:tabLst>
                </a:pPr>
                <a:r>
                  <a:rPr lang="en-US" sz="2000" dirty="0" err="1">
                    <a:solidFill>
                      <a:srgbClr val="000000"/>
                    </a:solidFill>
                    <a:latin typeface="Times New Roman"/>
                    <a:ea typeface="Calibri"/>
                    <a:cs typeface="Arial"/>
                  </a:rPr>
                  <a:t>ØVc</a:t>
                </a:r>
                <a:r>
                  <a:rPr lang="en-US" sz="2000" dirty="0">
                    <a:solidFill>
                      <a:srgbClr val="000000"/>
                    </a:solidFill>
                    <a:latin typeface="Times New Roman"/>
                    <a:ea typeface="Calibri"/>
                    <a:cs typeface="Arial"/>
                  </a:rPr>
                  <a:t>= 0.75 ×</a:t>
                </a:r>
                <a14:m>
                  <m:oMath xmlns:m="http://schemas.openxmlformats.org/officeDocument/2006/math">
                    <m:f>
                      <m:fPr>
                        <m:ctrlPr>
                          <a:rPr lang="en-US" sz="2000" i="1">
                            <a:solidFill>
                              <a:srgbClr val="000000"/>
                            </a:solidFill>
                            <a:latin typeface="Cambria Math"/>
                            <a:ea typeface="Calibri"/>
                            <a:cs typeface="Times New Roman"/>
                          </a:rPr>
                        </m:ctrlPr>
                      </m:fPr>
                      <m:num>
                        <m:r>
                          <a:rPr lang="en-US" sz="2000">
                            <a:solidFill>
                              <a:srgbClr val="000000"/>
                            </a:solidFill>
                            <a:latin typeface="Cambria Math"/>
                            <a:ea typeface="Calibri"/>
                            <a:cs typeface="Times New Roman"/>
                          </a:rPr>
                          <m:t>1</m:t>
                        </m:r>
                      </m:num>
                      <m:den>
                        <m:r>
                          <a:rPr lang="en-US" sz="2000">
                            <a:solidFill>
                              <a:srgbClr val="000000"/>
                            </a:solidFill>
                            <a:latin typeface="Cambria Math"/>
                            <a:ea typeface="Calibri"/>
                            <a:cs typeface="Times New Roman"/>
                          </a:rPr>
                          <m:t>6</m:t>
                        </m:r>
                      </m:den>
                    </m:f>
                  </m:oMath>
                </a14:m>
                <a:r>
                  <a:rPr lang="en-US" sz="2000" dirty="0">
                    <a:solidFill>
                      <a:srgbClr val="000000"/>
                    </a:solidFill>
                    <a:latin typeface="Times New Roman"/>
                    <a:ea typeface="Calibri"/>
                    <a:cs typeface="Arial"/>
                  </a:rPr>
                  <a:t> ×</a:t>
                </a:r>
                <a14:m>
                  <m:oMath xmlns:m="http://schemas.openxmlformats.org/officeDocument/2006/math">
                    <m:rad>
                      <m:radPr>
                        <m:degHide m:val="on"/>
                        <m:ctrlPr>
                          <a:rPr lang="en-US" sz="2000" i="1">
                            <a:solidFill>
                              <a:srgbClr val="000000"/>
                            </a:solidFill>
                            <a:latin typeface="Cambria Math"/>
                            <a:ea typeface="Calibri"/>
                            <a:cs typeface="Times New Roman"/>
                          </a:rPr>
                        </m:ctrlPr>
                      </m:radPr>
                      <m:deg/>
                      <m:e>
                        <m:r>
                          <a:rPr lang="en-US" sz="2000">
                            <a:solidFill>
                              <a:srgbClr val="000000"/>
                            </a:solidFill>
                            <a:latin typeface="Cambria Math"/>
                            <a:ea typeface="Calibri"/>
                            <a:cs typeface="Times New Roman"/>
                          </a:rPr>
                          <m:t>24</m:t>
                        </m:r>
                      </m:e>
                    </m:rad>
                  </m:oMath>
                </a14:m>
                <a:r>
                  <a:rPr lang="en-US" sz="2000" dirty="0">
                    <a:solidFill>
                      <a:srgbClr val="000000"/>
                    </a:solidFill>
                    <a:latin typeface="Times New Roman"/>
                    <a:ea typeface="Calibri"/>
                    <a:cs typeface="Arial"/>
                  </a:rPr>
                  <a:t>×160×1000×</a:t>
                </a:r>
                <a14:m>
                  <m:oMath xmlns:m="http://schemas.openxmlformats.org/officeDocument/2006/math">
                    <m:sSup>
                      <m:sSupPr>
                        <m:ctrlPr>
                          <a:rPr lang="en-US" sz="2000" i="1">
                            <a:solidFill>
                              <a:srgbClr val="000000"/>
                            </a:solidFill>
                            <a:latin typeface="Cambria Math"/>
                            <a:ea typeface="Calibri"/>
                            <a:cs typeface="Times New Roman"/>
                          </a:rPr>
                        </m:ctrlPr>
                      </m:sSupPr>
                      <m:e>
                        <m:r>
                          <a:rPr lang="en-US" sz="2000">
                            <a:solidFill>
                              <a:srgbClr val="000000"/>
                            </a:solidFill>
                            <a:latin typeface="Cambria Math"/>
                            <a:ea typeface="Calibri"/>
                            <a:cs typeface="Times New Roman"/>
                          </a:rPr>
                          <m:t>10</m:t>
                        </m:r>
                      </m:e>
                      <m:sup>
                        <m:r>
                          <a:rPr lang="en-US" sz="2000" i="1">
                            <a:solidFill>
                              <a:srgbClr val="000000"/>
                            </a:solidFill>
                            <a:latin typeface="Cambria Math"/>
                            <a:ea typeface="Calibri"/>
                            <a:cs typeface="Times New Roman"/>
                          </a:rPr>
                          <m:t>−</m:t>
                        </m:r>
                        <m:r>
                          <a:rPr lang="en-US" sz="2000">
                            <a:solidFill>
                              <a:srgbClr val="000000"/>
                            </a:solidFill>
                            <a:latin typeface="Cambria Math"/>
                            <a:ea typeface="Calibri"/>
                            <a:cs typeface="Times New Roman"/>
                          </a:rPr>
                          <m:t>3</m:t>
                        </m:r>
                      </m:sup>
                    </m:sSup>
                  </m:oMath>
                </a14:m>
                <a:r>
                  <a:rPr lang="en-US" sz="2000" dirty="0">
                    <a:solidFill>
                      <a:srgbClr val="000000"/>
                    </a:solidFill>
                    <a:latin typeface="Times New Roman"/>
                    <a:ea typeface="Calibri"/>
                    <a:cs typeface="Arial"/>
                  </a:rPr>
                  <a:t> =97.98 KN</a:t>
                </a:r>
                <a:endParaRPr lang="en-US" sz="2000" dirty="0">
                  <a:effectLst/>
                  <a:latin typeface="Calibri"/>
                  <a:ea typeface="Calibri"/>
                  <a:cs typeface="Arial"/>
                </a:endParaRPr>
              </a:p>
              <a:p>
                <a:pPr>
                  <a:lnSpc>
                    <a:spcPct val="115000"/>
                  </a:lnSpc>
                  <a:spcAft>
                    <a:spcPts val="600"/>
                  </a:spcAft>
                  <a:tabLst>
                    <a:tab pos="804545" algn="l"/>
                  </a:tabLst>
                </a:pPr>
                <a:r>
                  <a:rPr lang="en-US" sz="2000" dirty="0" err="1">
                    <a:solidFill>
                      <a:srgbClr val="000000"/>
                    </a:solidFill>
                    <a:latin typeface="Times New Roman"/>
                    <a:ea typeface="Calibri"/>
                    <a:cs typeface="Arial"/>
                  </a:rPr>
                  <a:t>ØVc</a:t>
                </a:r>
                <a:r>
                  <a:rPr lang="en-US" sz="2000" dirty="0">
                    <a:solidFill>
                      <a:srgbClr val="000000"/>
                    </a:solidFill>
                    <a:latin typeface="Times New Roman"/>
                    <a:ea typeface="Calibri"/>
                    <a:cs typeface="Arial"/>
                  </a:rPr>
                  <a:t>= 97.98&gt;Vu=43.157</a:t>
                </a:r>
                <a:r>
                  <a:rPr lang="en-US" sz="2000" dirty="0">
                    <a:solidFill>
                      <a:srgbClr val="000000"/>
                    </a:solidFill>
                    <a:latin typeface="Times New Roman"/>
                    <a:ea typeface="Calibri"/>
                    <a:cs typeface="Times New Roman"/>
                    <a:sym typeface="Wingdings"/>
                  </a:rPr>
                  <a:t></a:t>
                </a:r>
                <a:r>
                  <a:rPr lang="en-US" sz="2000" dirty="0">
                    <a:solidFill>
                      <a:srgbClr val="000000"/>
                    </a:solidFill>
                    <a:latin typeface="Times New Roman"/>
                    <a:ea typeface="Calibri"/>
                    <a:cs typeface="Arial"/>
                  </a:rPr>
                  <a:t>no need for shear reinforcement.</a:t>
                </a:r>
                <a:endParaRPr lang="en-US" sz="2000" dirty="0">
                  <a:effectLst/>
                  <a:latin typeface="Calibri"/>
                  <a:ea typeface="Calibri"/>
                  <a:cs typeface="Arial"/>
                </a:endParaRPr>
              </a:p>
              <a:p>
                <a:pPr>
                  <a:lnSpc>
                    <a:spcPct val="115000"/>
                  </a:lnSpc>
                  <a:spcAft>
                    <a:spcPts val="600"/>
                  </a:spcAft>
                  <a:tabLst>
                    <a:tab pos="804545" algn="l"/>
                  </a:tabLst>
                </a:pPr>
                <a:r>
                  <a:rPr lang="ar-SA" dirty="0">
                    <a:solidFill>
                      <a:srgbClr val="000000"/>
                    </a:solidFill>
                    <a:latin typeface="Calibri"/>
                    <a:ea typeface="Calibri"/>
                    <a:cs typeface="Times New Roman"/>
                  </a:rPr>
                  <a:t> </a:t>
                </a:r>
                <a:endParaRPr lang="en-US" sz="1600" dirty="0">
                  <a:effectLst/>
                  <a:latin typeface="Calibri"/>
                  <a:ea typeface="Calibri"/>
                  <a:cs typeface="Arial"/>
                </a:endParaRPr>
              </a:p>
              <a:p>
                <a:pPr>
                  <a:lnSpc>
                    <a:spcPct val="115000"/>
                  </a:lnSpc>
                  <a:spcAft>
                    <a:spcPts val="600"/>
                  </a:spcAft>
                  <a:tabLst>
                    <a:tab pos="804545" algn="l"/>
                  </a:tabLst>
                </a:pPr>
                <a:r>
                  <a:rPr lang="ar-SA" dirty="0">
                    <a:solidFill>
                      <a:srgbClr val="000000"/>
                    </a:solidFill>
                    <a:latin typeface="Calibri"/>
                    <a:ea typeface="Calibri"/>
                    <a:cs typeface="Times New Roman"/>
                  </a:rPr>
                  <a:t> </a:t>
                </a:r>
                <a:endParaRPr lang="en-US" sz="1600" dirty="0">
                  <a:effectLst/>
                  <a:latin typeface="Calibri"/>
                  <a:ea typeface="Calibri"/>
                  <a:cs typeface="Arial"/>
                </a:endParaRPr>
              </a:p>
            </p:txBody>
          </p:sp>
        </mc:Choice>
        <mc:Fallback xmlns="">
          <p:sp>
            <p:nvSpPr>
              <p:cNvPr id="10" name="Rectangle 9"/>
              <p:cNvSpPr>
                <a:spLocks noRot="1" noChangeAspect="1" noMove="1" noResize="1" noEditPoints="1" noAdjustHandles="1" noChangeArrowheads="1" noChangeShapeType="1" noTextEdit="1"/>
              </p:cNvSpPr>
              <p:nvPr/>
            </p:nvSpPr>
            <p:spPr>
              <a:xfrm>
                <a:off x="990600" y="4800600"/>
                <a:ext cx="8289471" cy="2580835"/>
              </a:xfrm>
              <a:prstGeom prst="rect">
                <a:avLst/>
              </a:prstGeom>
              <a:blipFill rotWithShape="1">
                <a:blip r:embed="rId3"/>
                <a:stretch>
                  <a:fillRect l="-809" t="-1182" b="-2837"/>
                </a:stretch>
              </a:blipFill>
            </p:spPr>
            <p:txBody>
              <a:bodyPr/>
              <a:lstStyle/>
              <a:p>
                <a:r>
                  <a:rPr lang="en-US">
                    <a:noFill/>
                  </a:rPr>
                  <a:t> </a:t>
                </a:r>
              </a:p>
            </p:txBody>
          </p:sp>
        </mc:Fallback>
      </mc:AlternateContent>
    </p:spTree>
    <p:extLst>
      <p:ext uri="{BB962C8B-B14F-4D97-AF65-F5344CB8AC3E}">
        <p14:creationId xmlns:p14="http://schemas.microsoft.com/office/powerpoint/2010/main" val="3019362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32</a:t>
            </a:fld>
            <a:endParaRPr lang="en-US"/>
          </a:p>
        </p:txBody>
      </p:sp>
      <p:sp>
        <p:nvSpPr>
          <p:cNvPr id="3" name="Rectangle 2"/>
          <p:cNvSpPr/>
          <p:nvPr/>
        </p:nvSpPr>
        <p:spPr>
          <a:xfrm>
            <a:off x="1066800" y="228600"/>
            <a:ext cx="8001000" cy="815608"/>
          </a:xfrm>
          <a:prstGeom prst="rect">
            <a:avLst/>
          </a:prstGeom>
        </p:spPr>
        <p:txBody>
          <a:bodyPr wrap="square">
            <a:spAutoFit/>
          </a:bodyPr>
          <a:lstStyle/>
          <a:p>
            <a:pPr marL="342900" lvl="0" indent="-342900">
              <a:spcAft>
                <a:spcPts val="600"/>
              </a:spcAft>
              <a:buFont typeface="Wingdings"/>
              <a:buChar char=""/>
            </a:pPr>
            <a:r>
              <a:rPr lang="en-US" sz="2400" b="1" u="sng" dirty="0" smtClean="0">
                <a:solidFill>
                  <a:srgbClr val="000000"/>
                </a:solidFill>
                <a:latin typeface="Times New Roman"/>
                <a:ea typeface="Calibri"/>
              </a:rPr>
              <a:t>Analysis and Design for flexure :</a:t>
            </a:r>
            <a:endParaRPr lang="en-US" sz="2400" dirty="0" smtClean="0"/>
          </a:p>
          <a:p>
            <a:pPr marL="457200" marR="0">
              <a:spcBef>
                <a:spcPts val="0"/>
              </a:spcBef>
              <a:spcAft>
                <a:spcPts val="600"/>
              </a:spcAft>
            </a:pPr>
            <a:r>
              <a:rPr lang="en-US" b="1" dirty="0">
                <a:solidFill>
                  <a:srgbClr val="000000"/>
                </a:solidFill>
                <a:latin typeface="Times New Roman"/>
                <a:ea typeface="Calibri"/>
              </a:rPr>
              <a:t> </a:t>
            </a:r>
            <a:endParaRPr lang="en-US" dirty="0">
              <a:effectLst/>
            </a:endParaRPr>
          </a:p>
        </p:txBody>
      </p:sp>
      <p:sp>
        <p:nvSpPr>
          <p:cNvPr id="10" name="Rectangle 8"/>
          <p:cNvSpPr>
            <a:spLocks noChangeArrowheads="1"/>
          </p:cNvSpPr>
          <p:nvPr/>
        </p:nvSpPr>
        <p:spPr bwMode="auto">
          <a:xfrm>
            <a:off x="838200" y="20091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9"/>
          <p:cNvSpPr>
            <a:spLocks noChangeArrowheads="1"/>
          </p:cNvSpPr>
          <p:nvPr/>
        </p:nvSpPr>
        <p:spPr bwMode="auto">
          <a:xfrm>
            <a:off x="1219200" y="482516"/>
            <a:ext cx="7467600" cy="273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ϼmin=  max                1.4/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Fy</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=(0.0033)  </a:t>
            </a:r>
            <a:endParaRPr lang="en-US" sz="2000" dirty="0">
              <a:latin typeface="Arial"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0.25*fc</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.5</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Fy</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.25*(24^.5)/420=</a:t>
            </a:r>
          </a:p>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(0.0029)</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l" defTabSz="914400" rtl="1" eaLnBrk="0" fontAlgn="base" latinLnBrk="0" hangingPunct="0">
              <a:lnSpc>
                <a:spcPct val="100000"/>
              </a:lnSpc>
              <a:spcBef>
                <a:spcPct val="0"/>
              </a:spcBef>
              <a:spcAft>
                <a:spcPct val="0"/>
              </a:spcAft>
              <a:buClrTx/>
              <a:buSzTx/>
              <a:buFontTx/>
              <a:buNone/>
              <a:tabLst/>
            </a:pPr>
            <a:endParaRPr lang="en-US" sz="2000" dirty="0">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=0.0033.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 min=0.0033*</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bw</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*d=0.0033*1000*160=528mm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use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4ɸ14</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4971" y="762000"/>
            <a:ext cx="41275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0546" y="2971801"/>
            <a:ext cx="7443179" cy="1447800"/>
          </a:xfrm>
          <a:prstGeom prst="rect">
            <a:avLst/>
          </a:prstGeom>
        </p:spPr>
      </p:pic>
      <p:sp>
        <p:nvSpPr>
          <p:cNvPr id="17" name="Rectangle 16"/>
          <p:cNvSpPr/>
          <p:nvPr/>
        </p:nvSpPr>
        <p:spPr>
          <a:xfrm>
            <a:off x="1981200" y="4495800"/>
            <a:ext cx="4267200" cy="400110"/>
          </a:xfrm>
          <a:prstGeom prst="rect">
            <a:avLst/>
          </a:prstGeom>
        </p:spPr>
        <p:txBody>
          <a:bodyPr wrap="square">
            <a:spAutoFit/>
          </a:bodyPr>
          <a:lstStyle/>
          <a:p>
            <a:r>
              <a:rPr lang="en-US" sz="2000" dirty="0" err="1">
                <a:latin typeface="Times New Roman"/>
                <a:ea typeface="Times New Roman"/>
              </a:rPr>
              <a:t>Mmin</a:t>
            </a:r>
            <a:r>
              <a:rPr lang="en-US" sz="2000" dirty="0">
                <a:latin typeface="Times New Roman"/>
                <a:ea typeface="Times New Roman"/>
              </a:rPr>
              <a:t>= 30.9kN.m/m.</a:t>
            </a:r>
            <a:endParaRPr lang="en-US" sz="2000" dirty="0"/>
          </a:p>
        </p:txBody>
      </p:sp>
    </p:spTree>
    <p:extLst>
      <p:ext uri="{BB962C8B-B14F-4D97-AF65-F5344CB8AC3E}">
        <p14:creationId xmlns:p14="http://schemas.microsoft.com/office/powerpoint/2010/main" val="13217359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28600"/>
            <a:ext cx="7498080" cy="6019800"/>
          </a:xfrm>
        </p:spPr>
        <p:txBody>
          <a:bodyPr>
            <a:normAutofit/>
          </a:bodyPr>
          <a:lstStyle/>
          <a:p>
            <a:pPr algn="l" rtl="0">
              <a:lnSpc>
                <a:spcPct val="115000"/>
              </a:lnSpc>
              <a:spcAft>
                <a:spcPts val="1000"/>
              </a:spcAft>
              <a:buNone/>
            </a:pPr>
            <a:r>
              <a:rPr lang="en-US" sz="2400" u="sng" dirty="0" smtClean="0">
                <a:solidFill>
                  <a:srgbClr val="FF0066"/>
                </a:solidFill>
                <a:latin typeface="Times New Roman" pitchFamily="18" charset="0"/>
                <a:ea typeface="Calibri"/>
                <a:cs typeface="Times New Roman" pitchFamily="18" charset="0"/>
              </a:rPr>
              <a:t>For </a:t>
            </a:r>
            <a:r>
              <a:rPr lang="en-US" sz="2400" u="sng" dirty="0">
                <a:solidFill>
                  <a:srgbClr val="FF0066"/>
                </a:solidFill>
                <a:latin typeface="Times New Roman" pitchFamily="18" charset="0"/>
                <a:ea typeface="Calibri"/>
                <a:cs typeface="Times New Roman" pitchFamily="18" charset="0"/>
              </a:rPr>
              <a:t>the slabs which is in the y direction </a:t>
            </a:r>
            <a:r>
              <a:rPr lang="en-US" sz="2400" u="sng" dirty="0" smtClean="0">
                <a:solidFill>
                  <a:srgbClr val="FF0066"/>
                </a:solidFill>
                <a:latin typeface="Times New Roman" pitchFamily="18" charset="0"/>
                <a:ea typeface="Calibri"/>
                <a:cs typeface="Times New Roman" pitchFamily="18" charset="0"/>
              </a:rPr>
              <a:t>(M22</a:t>
            </a:r>
            <a:r>
              <a:rPr lang="en-US" sz="2400" dirty="0" smtClean="0">
                <a:solidFill>
                  <a:srgbClr val="FF0066"/>
                </a:solidFill>
                <a:latin typeface="Times New Roman" pitchFamily="18" charset="0"/>
                <a:ea typeface="Calibri"/>
                <a:cs typeface="Times New Roman" pitchFamily="18" charset="0"/>
              </a:rPr>
              <a:t>):</a:t>
            </a:r>
            <a:endParaRPr lang="en-US" sz="2400" dirty="0">
              <a:solidFill>
                <a:srgbClr val="FF0066"/>
              </a:solidFill>
              <a:latin typeface="Times New Roman" pitchFamily="18" charset="0"/>
              <a:ea typeface="Calibri"/>
              <a:cs typeface="Times New Roman" pitchFamily="18" charset="0"/>
            </a:endParaRPr>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33</a:t>
            </a:fld>
            <a:endParaRPr lang="en-US" sz="2000" dirty="0">
              <a:solidFill>
                <a:srgbClr val="D6ECFF">
                  <a:shade val="50000"/>
                  <a:satMod val="200000"/>
                </a:srgbClr>
              </a:solidFill>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828800" y="1143000"/>
            <a:ext cx="6477000" cy="5029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0226984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5943600"/>
          </a:xfrm>
        </p:spPr>
        <p:txBody>
          <a:bodyPr/>
          <a:lstStyle/>
          <a:p>
            <a:pPr algn="l" rtl="0">
              <a:lnSpc>
                <a:spcPct val="115000"/>
              </a:lnSpc>
              <a:spcAft>
                <a:spcPts val="1000"/>
              </a:spcAft>
              <a:buNone/>
            </a:pPr>
            <a:r>
              <a:rPr lang="en-US" sz="2400" u="sng" dirty="0" smtClean="0">
                <a:solidFill>
                  <a:srgbClr val="FF0066"/>
                </a:solidFill>
                <a:latin typeface="Times New Roman"/>
                <a:ea typeface="Calibri"/>
                <a:cs typeface="Arial"/>
              </a:rPr>
              <a:t>For </a:t>
            </a:r>
            <a:r>
              <a:rPr lang="en-US" sz="2400" u="sng" dirty="0">
                <a:solidFill>
                  <a:srgbClr val="FF0066"/>
                </a:solidFill>
                <a:latin typeface="Times New Roman"/>
                <a:ea typeface="Calibri"/>
                <a:cs typeface="Arial"/>
              </a:rPr>
              <a:t>the slabs which is in the x direction </a:t>
            </a:r>
            <a:r>
              <a:rPr lang="en-US" sz="2400" u="sng" dirty="0" smtClean="0">
                <a:solidFill>
                  <a:srgbClr val="FF0066"/>
                </a:solidFill>
                <a:latin typeface="Times New Roman"/>
                <a:ea typeface="Calibri"/>
                <a:cs typeface="Arial"/>
              </a:rPr>
              <a:t>(M11</a:t>
            </a:r>
            <a:r>
              <a:rPr lang="en-US" sz="2400" u="sng" dirty="0">
                <a:solidFill>
                  <a:srgbClr val="FF0066"/>
                </a:solidFill>
                <a:latin typeface="Times New Roman"/>
                <a:ea typeface="Calibri"/>
                <a:cs typeface="Arial"/>
              </a:rPr>
              <a:t>)</a:t>
            </a:r>
            <a:endParaRPr lang="en-US" sz="2400" dirty="0">
              <a:solidFill>
                <a:srgbClr val="FF0066"/>
              </a:solidFill>
              <a:latin typeface="Calibri"/>
              <a:ea typeface="Calibri"/>
              <a:cs typeface="Arial"/>
            </a:endParaRPr>
          </a:p>
          <a:p>
            <a:pPr marL="82296" indent="0" algn="l" rtl="0">
              <a:buClr>
                <a:schemeClr val="tx1"/>
              </a:buClr>
              <a:buNone/>
            </a:pPr>
            <a:endParaRPr lang="ar-SA" sz="2400" dirty="0"/>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34</a:t>
            </a:fld>
            <a:endParaRPr lang="en-US" sz="2000" dirty="0">
              <a:solidFill>
                <a:srgbClr val="D6ECFF">
                  <a:shade val="50000"/>
                  <a:satMod val="200000"/>
                </a:srgbClr>
              </a:solidFill>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447800" y="1066800"/>
            <a:ext cx="7010400" cy="5410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9821293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35</a:t>
            </a:fld>
            <a:endParaRPr lang="en-US" sz="2000" dirty="0">
              <a:solidFill>
                <a:srgbClr val="D6ECFF">
                  <a:shade val="50000"/>
                  <a:satMod val="200000"/>
                </a:srgbClr>
              </a:solidFill>
            </a:endParaRPr>
          </a:p>
        </p:txBody>
      </p:sp>
      <p:sp>
        <p:nvSpPr>
          <p:cNvPr id="5" name="Down Arrow 15"/>
          <p:cNvSpPr>
            <a:spLocks/>
          </p:cNvSpPr>
          <p:nvPr/>
        </p:nvSpPr>
        <p:spPr bwMode="auto">
          <a:xfrm rot="10800000">
            <a:off x="1517649" y="1600200"/>
            <a:ext cx="165100" cy="520700"/>
          </a:xfrm>
          <a:prstGeom prst="downArrow">
            <a:avLst>
              <a:gd name="adj1" fmla="val 50000"/>
              <a:gd name="adj2" fmla="val 49746"/>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ar-SA">
              <a:solidFill>
                <a:prstClr val="black"/>
              </a:solidFill>
            </a:endParaRPr>
          </a:p>
        </p:txBody>
      </p:sp>
      <p:sp>
        <p:nvSpPr>
          <p:cNvPr id="6" name="Down Arrow 16"/>
          <p:cNvSpPr>
            <a:spLocks/>
          </p:cNvSpPr>
          <p:nvPr/>
        </p:nvSpPr>
        <p:spPr bwMode="auto">
          <a:xfrm>
            <a:off x="1501774" y="1066800"/>
            <a:ext cx="180975" cy="388938"/>
          </a:xfrm>
          <a:custGeom>
            <a:avLst/>
            <a:gdLst>
              <a:gd name="T0" fmla="*/ 0 w 180975"/>
              <a:gd name="T1" fmla="*/ 389255 h 388938"/>
              <a:gd name="T2" fmla="*/ 45244 w 180975"/>
              <a:gd name="T3" fmla="*/ 389255 h 388938"/>
              <a:gd name="T4" fmla="*/ 45244 w 180975"/>
              <a:gd name="T5" fmla="*/ 241497 h 388938"/>
              <a:gd name="T6" fmla="*/ 135731 w 180975"/>
              <a:gd name="T7" fmla="*/ 241497 h 388938"/>
              <a:gd name="T8" fmla="*/ 135731 w 180975"/>
              <a:gd name="T9" fmla="*/ 389255 h 388938"/>
              <a:gd name="T10" fmla="*/ 180975 w 180975"/>
              <a:gd name="T11" fmla="*/ 389255 h 388938"/>
              <a:gd name="T12" fmla="*/ 80963 w 180975"/>
              <a:gd name="T13" fmla="*/ 0 h 388938"/>
              <a:gd name="T14" fmla="*/ 0 w 180975"/>
              <a:gd name="T15" fmla="*/ 389255 h 38893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0975" h="388938">
                <a:moveTo>
                  <a:pt x="0" y="388938"/>
                </a:moveTo>
                <a:lnTo>
                  <a:pt x="45244" y="388938"/>
                </a:lnTo>
                <a:lnTo>
                  <a:pt x="45244" y="241300"/>
                </a:lnTo>
                <a:lnTo>
                  <a:pt x="135731" y="241300"/>
                </a:lnTo>
                <a:lnTo>
                  <a:pt x="135731" y="388938"/>
                </a:lnTo>
                <a:lnTo>
                  <a:pt x="180975" y="388938"/>
                </a:lnTo>
                <a:lnTo>
                  <a:pt x="80963" y="0"/>
                </a:lnTo>
                <a:lnTo>
                  <a:pt x="0" y="388938"/>
                </a:lnTo>
                <a:close/>
              </a:path>
            </a:pathLst>
          </a:custGeom>
          <a:solidFill>
            <a:srgbClr val="4F81BD"/>
          </a:solidFill>
          <a:ln w="25400">
            <a:solidFill>
              <a:srgbClr val="243F60"/>
            </a:solidFill>
            <a:round/>
            <a:headEnd/>
            <a:tailEnd/>
          </a:ln>
        </p:spPr>
        <p:txBody>
          <a:bodyPr vert="horz" wrap="square" lIns="91440" tIns="45720" rIns="91440" bIns="45720" numCol="1" anchor="ctr" anchorCtr="0" compatLnSpc="1">
            <a:prstTxWarp prst="textNoShape">
              <a:avLst/>
            </a:prstTxWarp>
          </a:bodyPr>
          <a:lstStyle/>
          <a:p>
            <a:endParaRPr lang="ar-SA">
              <a:solidFill>
                <a:prstClr val="black"/>
              </a:solidFill>
            </a:endParaRPr>
          </a:p>
        </p:txBody>
      </p:sp>
      <p:pic>
        <p:nvPicPr>
          <p:cNvPr id="9" name="Content Placeholder 8"/>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57400" y="609600"/>
            <a:ext cx="6477000" cy="5791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3743408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36</a:t>
            </a:fld>
            <a:endParaRPr lang="en-US"/>
          </a:p>
        </p:txBody>
      </p:sp>
      <p:sp>
        <p:nvSpPr>
          <p:cNvPr id="3" name="Rectangle 2"/>
          <p:cNvSpPr/>
          <p:nvPr/>
        </p:nvSpPr>
        <p:spPr>
          <a:xfrm>
            <a:off x="1066800" y="152400"/>
            <a:ext cx="8001000" cy="1043171"/>
          </a:xfrm>
          <a:prstGeom prst="rect">
            <a:avLst/>
          </a:prstGeom>
        </p:spPr>
        <p:txBody>
          <a:bodyPr wrap="square">
            <a:spAutoFit/>
          </a:bodyPr>
          <a:lstStyle/>
          <a:p>
            <a:pPr>
              <a:lnSpc>
                <a:spcPct val="115000"/>
              </a:lnSpc>
              <a:spcAft>
                <a:spcPts val="1000"/>
              </a:spcAft>
            </a:pPr>
            <a:r>
              <a:rPr lang="en-US" sz="2400" dirty="0">
                <a:solidFill>
                  <a:srgbClr val="000000"/>
                </a:solidFill>
                <a:latin typeface="Times New Roman"/>
                <a:ea typeface="Calibri"/>
                <a:cs typeface="Arial"/>
              </a:rPr>
              <a:t>Max moment =-33KN.m/m which falls in slab1 </a:t>
            </a:r>
            <a:endParaRPr lang="en-US" sz="2400" dirty="0" smtClean="0">
              <a:solidFill>
                <a:srgbClr val="000000"/>
              </a:solidFill>
              <a:latin typeface="Times New Roman"/>
              <a:ea typeface="Calibri"/>
              <a:cs typeface="Arial"/>
            </a:endParaRPr>
          </a:p>
          <a:p>
            <a:pPr>
              <a:lnSpc>
                <a:spcPct val="115000"/>
              </a:lnSpc>
              <a:spcAft>
                <a:spcPts val="1000"/>
              </a:spcAft>
            </a:pPr>
            <a:r>
              <a:rPr lang="en-US" sz="2400" dirty="0" smtClean="0">
                <a:solidFill>
                  <a:srgbClr val="000000"/>
                </a:solidFill>
                <a:latin typeface="Times New Roman"/>
                <a:ea typeface="Calibri"/>
                <a:cs typeface="Arial"/>
              </a:rPr>
              <a:t>The </a:t>
            </a:r>
            <a:r>
              <a:rPr lang="en-US" sz="2400" dirty="0">
                <a:solidFill>
                  <a:srgbClr val="000000"/>
                </a:solidFill>
                <a:latin typeface="Times New Roman"/>
                <a:ea typeface="Calibri"/>
                <a:cs typeface="Arial"/>
              </a:rPr>
              <a:t>value from sap shown in figure </a:t>
            </a:r>
            <a:r>
              <a:rPr lang="en-US" sz="2400" dirty="0" smtClean="0">
                <a:solidFill>
                  <a:srgbClr val="000000"/>
                </a:solidFill>
                <a:latin typeface="Times New Roman"/>
                <a:ea typeface="Calibri"/>
                <a:cs typeface="Arial"/>
              </a:rPr>
              <a:t>below:</a:t>
            </a:r>
            <a:endParaRPr lang="en-US" sz="2400" dirty="0">
              <a:effectLst/>
              <a:latin typeface="Calibri"/>
              <a:ea typeface="Calibri"/>
              <a:cs typeface="Arial"/>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524000" y="1371600"/>
            <a:ext cx="6705600" cy="3505927"/>
          </a:xfrm>
          <a:prstGeom prst="rect">
            <a:avLst/>
          </a:prstGeom>
          <a:ln w="88900" cap="sq" cmpd="thickThin">
            <a:solidFill>
              <a:srgbClr val="000000"/>
            </a:solidFill>
            <a:prstDash val="solid"/>
            <a:miter lim="800000"/>
          </a:ln>
          <a:effectLst>
            <a:innerShdw blurRad="76200">
              <a:srgbClr val="000000"/>
            </a:innerShdw>
          </a:effectLst>
        </p:spPr>
      </p:pic>
      <p:sp>
        <p:nvSpPr>
          <p:cNvPr id="5" name="Freeform 4"/>
          <p:cNvSpPr>
            <a:spLocks/>
          </p:cNvSpPr>
          <p:nvPr/>
        </p:nvSpPr>
        <p:spPr bwMode="auto">
          <a:xfrm>
            <a:off x="7848600" y="5690360"/>
            <a:ext cx="923925" cy="352425"/>
          </a:xfrm>
          <a:custGeom>
            <a:avLst/>
            <a:gdLst>
              <a:gd name="T0" fmla="*/ 0 w 923925"/>
              <a:gd name="T1" fmla="*/ 0 h 352425"/>
              <a:gd name="T2" fmla="*/ 923925 w 923925"/>
              <a:gd name="T3" fmla="*/ 0 h 352425"/>
              <a:gd name="T4" fmla="*/ 923925 w 923925"/>
              <a:gd name="T5" fmla="*/ 352425 h 352425"/>
              <a:gd name="T6" fmla="*/ 0 w 923925"/>
              <a:gd name="T7" fmla="*/ 352425 h 352425"/>
              <a:gd name="T8" fmla="*/ 0 w 923925"/>
              <a:gd name="T9" fmla="*/ 0 h 352425"/>
              <a:gd name="T10" fmla="*/ 44053 w 923925"/>
              <a:gd name="T11" fmla="*/ 44053 h 352425"/>
              <a:gd name="T12" fmla="*/ 44053 w 923925"/>
              <a:gd name="T13" fmla="*/ 308372 h 352425"/>
              <a:gd name="T14" fmla="*/ 879872 w 923925"/>
              <a:gd name="T15" fmla="*/ 308372 h 352425"/>
              <a:gd name="T16" fmla="*/ 879872 w 923925"/>
              <a:gd name="T17" fmla="*/ 44053 h 352425"/>
              <a:gd name="T18" fmla="*/ 44053 w 923925"/>
              <a:gd name="T19" fmla="*/ 44053 h 3524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23925" h="352425">
                <a:moveTo>
                  <a:pt x="0" y="0"/>
                </a:moveTo>
                <a:lnTo>
                  <a:pt x="923925" y="0"/>
                </a:lnTo>
                <a:lnTo>
                  <a:pt x="923925" y="352425"/>
                </a:lnTo>
                <a:lnTo>
                  <a:pt x="0" y="352425"/>
                </a:lnTo>
                <a:lnTo>
                  <a:pt x="0" y="0"/>
                </a:lnTo>
                <a:close/>
                <a:moveTo>
                  <a:pt x="44053" y="44053"/>
                </a:moveTo>
                <a:lnTo>
                  <a:pt x="44053" y="308372"/>
                </a:lnTo>
                <a:lnTo>
                  <a:pt x="879872" y="308372"/>
                </a:lnTo>
                <a:lnTo>
                  <a:pt x="879872" y="44053"/>
                </a:lnTo>
                <a:lnTo>
                  <a:pt x="44053" y="44053"/>
                </a:lnTo>
                <a:close/>
              </a:path>
            </a:pathLst>
          </a:custGeom>
          <a:solidFill>
            <a:sysClr val="window" lastClr="FFFFFF">
              <a:lumMod val="100000"/>
              <a:lumOff val="0"/>
            </a:sysClr>
          </a:solidFill>
          <a:ln w="25400">
            <a:solidFill>
              <a:sysClr val="windowText" lastClr="000000">
                <a:lumMod val="100000"/>
                <a:lumOff val="0"/>
              </a:sysClr>
            </a:solidFill>
            <a:round/>
            <a:headEnd/>
            <a:tailEnd/>
          </a:ln>
        </p:spPr>
        <p:txBody>
          <a:bodyPr rot="0" vert="horz" wrap="square" lIns="91440" tIns="45720" rIns="91440" bIns="45720" anchor="ctr" anchorCtr="0" upright="1">
            <a:noAutofit/>
          </a:bodyPr>
          <a:lstStyle/>
          <a:p>
            <a:endParaRPr lang="en-US"/>
          </a:p>
        </p:txBody>
      </p:sp>
      <p:sp>
        <p:nvSpPr>
          <p:cNvPr id="6" name="Right Arrow 5"/>
          <p:cNvSpPr>
            <a:spLocks/>
          </p:cNvSpPr>
          <p:nvPr/>
        </p:nvSpPr>
        <p:spPr>
          <a:xfrm>
            <a:off x="7467600" y="5873366"/>
            <a:ext cx="295275" cy="45720"/>
          </a:xfrm>
          <a:prstGeom prst="rightArrow">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p>
        </p:txBody>
      </p:sp>
      <p:sp>
        <p:nvSpPr>
          <p:cNvPr id="7" name="Rectangle 3"/>
          <p:cNvSpPr>
            <a:spLocks noChangeArrowheads="1"/>
          </p:cNvSpPr>
          <p:nvPr/>
        </p:nvSpPr>
        <p:spPr bwMode="auto">
          <a:xfrm>
            <a:off x="1447799" y="5028456"/>
            <a:ext cx="66175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ϼ=</a:t>
            </a:r>
            <a:r>
              <a:rPr kumimoji="0" lang="en-US"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.85*241-1-2.61*106*3324*1000*160^2.5420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4"/>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5"/>
          <p:cNvSpPr>
            <a:spLocks noChangeArrowheads="1"/>
          </p:cNvSpPr>
          <p:nvPr/>
        </p:nvSpPr>
        <p:spPr bwMode="auto">
          <a:xfrm>
            <a:off x="1447799" y="5656135"/>
            <a:ext cx="743504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ϼ  =3.53*10</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…..As=3.53*10</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*1000*160=565.3mm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4ɸ14</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10" name="Rectangle 9"/>
          <p:cNvSpPr/>
          <p:nvPr/>
        </p:nvSpPr>
        <p:spPr>
          <a:xfrm>
            <a:off x="914400" y="5613949"/>
            <a:ext cx="8077200" cy="893065"/>
          </a:xfrm>
          <a:prstGeom prst="rect">
            <a:avLst/>
          </a:prstGeom>
        </p:spPr>
        <p:txBody>
          <a:bodyPr wrap="square">
            <a:spAutoFit/>
          </a:bodyPr>
          <a:lstStyle/>
          <a:p>
            <a:pPr rtl="1">
              <a:lnSpc>
                <a:spcPct val="115000"/>
              </a:lnSpc>
              <a:spcAft>
                <a:spcPts val="1000"/>
              </a:spcAft>
            </a:pPr>
            <a:r>
              <a:rPr lang="en-US" dirty="0">
                <a:latin typeface="Times New Roman"/>
                <a:ea typeface="Calibri"/>
                <a:cs typeface="Arial"/>
              </a:rPr>
              <a:t> </a:t>
            </a:r>
            <a:endParaRPr lang="en-US" sz="1600" dirty="0">
              <a:solidFill>
                <a:srgbClr val="FF0066"/>
              </a:solidFill>
              <a:latin typeface="Calibri"/>
              <a:ea typeface="Calibri"/>
              <a:cs typeface="Arial"/>
            </a:endParaRPr>
          </a:p>
          <a:p>
            <a:pPr rtl="1">
              <a:lnSpc>
                <a:spcPct val="115000"/>
              </a:lnSpc>
              <a:spcAft>
                <a:spcPts val="1000"/>
              </a:spcAft>
            </a:pPr>
            <a:r>
              <a:rPr lang="en-US" sz="2000" dirty="0" smtClean="0">
                <a:solidFill>
                  <a:srgbClr val="FF0066"/>
                </a:solidFill>
                <a:latin typeface="Times New Roman"/>
                <a:ea typeface="Calibri"/>
                <a:cs typeface="Arial"/>
              </a:rPr>
              <a:t>  Note: </a:t>
            </a:r>
            <a:r>
              <a:rPr lang="en-US" sz="2000" dirty="0" smtClean="0">
                <a:latin typeface="Times New Roman"/>
                <a:ea typeface="Calibri"/>
                <a:cs typeface="Arial"/>
              </a:rPr>
              <a:t> Foe </a:t>
            </a:r>
            <a:r>
              <a:rPr lang="en-US" sz="2000" dirty="0">
                <a:latin typeface="Times New Roman"/>
                <a:ea typeface="Calibri"/>
                <a:cs typeface="Arial"/>
              </a:rPr>
              <a:t>other moment use </a:t>
            </a:r>
            <a:r>
              <a:rPr lang="en-US" sz="2000" dirty="0" smtClean="0">
                <a:latin typeface="Times New Roman"/>
                <a:ea typeface="Calibri"/>
                <a:cs typeface="Arial"/>
              </a:rPr>
              <a:t>Asmin</a:t>
            </a:r>
            <a:endParaRPr lang="en-US" sz="2000" dirty="0">
              <a:effectLst/>
              <a:latin typeface="Calibri"/>
              <a:ea typeface="Calibri"/>
              <a:cs typeface="Arial"/>
            </a:endParaRPr>
          </a:p>
        </p:txBody>
      </p:sp>
    </p:spTree>
    <p:extLst>
      <p:ext uri="{BB962C8B-B14F-4D97-AF65-F5344CB8AC3E}">
        <p14:creationId xmlns:p14="http://schemas.microsoft.com/office/powerpoint/2010/main" val="33930215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37</a:t>
            </a:fld>
            <a:endParaRPr lang="en-US"/>
          </a:p>
        </p:txBody>
      </p:sp>
      <p:sp>
        <p:nvSpPr>
          <p:cNvPr id="3" name="Rectangle 2"/>
          <p:cNvSpPr/>
          <p:nvPr/>
        </p:nvSpPr>
        <p:spPr>
          <a:xfrm>
            <a:off x="1077686" y="511278"/>
            <a:ext cx="7848600" cy="3868238"/>
          </a:xfrm>
          <a:prstGeom prst="rect">
            <a:avLst/>
          </a:prstGeom>
        </p:spPr>
        <p:txBody>
          <a:bodyPr wrap="square">
            <a:spAutoFit/>
          </a:bodyPr>
          <a:lstStyle/>
          <a:p>
            <a:pPr marL="342900" lvl="0" indent="-342900">
              <a:spcBef>
                <a:spcPts val="500"/>
              </a:spcBef>
              <a:buFont typeface="Wingdings"/>
              <a:buChar char=""/>
            </a:pPr>
            <a:r>
              <a:rPr lang="en-US" sz="2400" b="1" dirty="0">
                <a:solidFill>
                  <a:srgbClr val="000000"/>
                </a:solidFill>
                <a:latin typeface="Times New Roman"/>
                <a:ea typeface="Times New Roman"/>
                <a:cs typeface="Arial"/>
              </a:rPr>
              <a:t>For  shrinkage steel </a:t>
            </a:r>
            <a:r>
              <a:rPr lang="en-US" sz="2400" b="1" dirty="0" smtClean="0">
                <a:solidFill>
                  <a:srgbClr val="000000"/>
                </a:solidFill>
                <a:latin typeface="Times New Roman"/>
                <a:ea typeface="Times New Roman"/>
                <a:cs typeface="Arial"/>
              </a:rPr>
              <a:t>:</a:t>
            </a:r>
          </a:p>
          <a:p>
            <a:pPr lvl="0">
              <a:spcBef>
                <a:spcPts val="500"/>
              </a:spcBef>
            </a:pPr>
            <a:endParaRPr lang="en-US" sz="2400" dirty="0">
              <a:latin typeface="Calibri"/>
              <a:ea typeface="Times New Roman"/>
              <a:cs typeface="Arial"/>
            </a:endParaRPr>
          </a:p>
          <a:p>
            <a:pPr>
              <a:lnSpc>
                <a:spcPct val="115000"/>
              </a:lnSpc>
            </a:pPr>
            <a:r>
              <a:rPr lang="en-US" sz="2400" dirty="0">
                <a:latin typeface="Times New Roman"/>
                <a:ea typeface="Calibri"/>
                <a:cs typeface="Arial"/>
              </a:rPr>
              <a:t>Shrinkage steel is used in order to prevent and control cracks in slab due to change in temperature.</a:t>
            </a:r>
            <a:endParaRPr lang="en-US" sz="2400" dirty="0">
              <a:latin typeface="Calibri"/>
              <a:ea typeface="Calibri"/>
              <a:cs typeface="Arial"/>
            </a:endParaRPr>
          </a:p>
          <a:p>
            <a:pPr>
              <a:lnSpc>
                <a:spcPct val="115000"/>
              </a:lnSpc>
            </a:pPr>
            <a:r>
              <a:rPr lang="en-US" sz="2400" dirty="0">
                <a:latin typeface="Times New Roman"/>
                <a:ea typeface="Calibri"/>
                <a:cs typeface="Arial"/>
              </a:rPr>
              <a:t>b =1000 mm</a:t>
            </a:r>
            <a:endParaRPr lang="en-US" sz="2400" dirty="0">
              <a:latin typeface="Calibri"/>
              <a:ea typeface="Calibri"/>
              <a:cs typeface="Arial"/>
            </a:endParaRPr>
          </a:p>
          <a:p>
            <a:pPr>
              <a:lnSpc>
                <a:spcPct val="115000"/>
              </a:lnSpc>
            </a:pPr>
            <a:r>
              <a:rPr lang="en-US" sz="2400" dirty="0">
                <a:latin typeface="Times New Roman"/>
                <a:ea typeface="Calibri"/>
                <a:cs typeface="Arial"/>
              </a:rPr>
              <a:t>As shrinkage= 0.0018× </a:t>
            </a:r>
            <a:r>
              <a:rPr lang="en-US" sz="2400" dirty="0" err="1">
                <a:latin typeface="Times New Roman"/>
                <a:ea typeface="Calibri"/>
                <a:cs typeface="Arial"/>
              </a:rPr>
              <a:t>b×h</a:t>
            </a:r>
            <a:endParaRPr lang="en-US" sz="2400" dirty="0">
              <a:latin typeface="Calibri"/>
              <a:ea typeface="Calibri"/>
              <a:cs typeface="Arial"/>
            </a:endParaRPr>
          </a:p>
          <a:p>
            <a:pPr>
              <a:lnSpc>
                <a:spcPct val="115000"/>
              </a:lnSpc>
            </a:pPr>
            <a:r>
              <a:rPr lang="en-US" sz="2400" dirty="0">
                <a:latin typeface="Times New Roman"/>
                <a:ea typeface="Calibri"/>
                <a:cs typeface="Arial"/>
              </a:rPr>
              <a:t>                 = 0.0018 *1000 *200 = 360 mm²</a:t>
            </a:r>
            <a:endParaRPr lang="en-US" sz="2400" dirty="0">
              <a:latin typeface="Calibri"/>
              <a:ea typeface="Calibri"/>
              <a:cs typeface="Arial"/>
            </a:endParaRPr>
          </a:p>
          <a:p>
            <a:pPr>
              <a:lnSpc>
                <a:spcPct val="115000"/>
              </a:lnSpc>
            </a:pPr>
            <a:r>
              <a:rPr lang="en-US" sz="2400" dirty="0">
                <a:latin typeface="Times New Roman"/>
                <a:ea typeface="Calibri"/>
                <a:cs typeface="Arial"/>
              </a:rPr>
              <a:t>Use 3Ø 12/ m</a:t>
            </a:r>
            <a:endParaRPr lang="en-US" sz="2400" dirty="0">
              <a:latin typeface="Calibri"/>
              <a:ea typeface="Calibri"/>
              <a:cs typeface="Arial"/>
            </a:endParaRPr>
          </a:p>
          <a:p>
            <a:pPr>
              <a:lnSpc>
                <a:spcPct val="115000"/>
              </a:lnSpc>
              <a:spcAft>
                <a:spcPts val="1000"/>
              </a:spcAft>
            </a:pPr>
            <a:r>
              <a:rPr lang="en-US" sz="2400" dirty="0">
                <a:latin typeface="Times New Roman"/>
                <a:ea typeface="Calibri"/>
                <a:cs typeface="Arial"/>
              </a:rPr>
              <a:t>use space between bars 250 , so we need 4 Ø12 /m</a:t>
            </a:r>
            <a:endParaRPr lang="en-US" sz="2400" dirty="0">
              <a:effectLst/>
              <a:latin typeface="Calibri"/>
              <a:ea typeface="Calibri"/>
              <a:cs typeface="Arial"/>
            </a:endParaRPr>
          </a:p>
        </p:txBody>
      </p:sp>
    </p:spTree>
    <p:extLst>
      <p:ext uri="{BB962C8B-B14F-4D97-AF65-F5344CB8AC3E}">
        <p14:creationId xmlns:p14="http://schemas.microsoft.com/office/powerpoint/2010/main" val="10924747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52400"/>
            <a:ext cx="7714488" cy="6096000"/>
          </a:xfrm>
        </p:spPr>
        <p:txBody>
          <a:bodyPr/>
          <a:lstStyle/>
          <a:p>
            <a:pPr>
              <a:buNone/>
            </a:pPr>
            <a:r>
              <a:rPr lang="en-US" sz="2800" b="1" dirty="0" smtClean="0">
                <a:solidFill>
                  <a:srgbClr val="FF0066"/>
                </a:solidFill>
                <a:latin typeface="Times New Roman" pitchFamily="18" charset="0"/>
                <a:cs typeface="Times New Roman" pitchFamily="18" charset="0"/>
              </a:rPr>
              <a:t>3.4 Beam </a:t>
            </a:r>
            <a:r>
              <a:rPr lang="en-US" sz="2800" b="1" dirty="0">
                <a:solidFill>
                  <a:srgbClr val="FF0066"/>
                </a:solidFill>
                <a:latin typeface="Times New Roman" pitchFamily="18" charset="0"/>
                <a:cs typeface="Times New Roman" pitchFamily="18" charset="0"/>
              </a:rPr>
              <a:t>Detailing</a:t>
            </a:r>
            <a:r>
              <a:rPr lang="en-US" sz="2800" b="1" dirty="0" smtClean="0">
                <a:solidFill>
                  <a:srgbClr val="FF0066"/>
                </a:solidFill>
                <a:latin typeface="Times New Roman" pitchFamily="18" charset="0"/>
                <a:cs typeface="Times New Roman" pitchFamily="18" charset="0"/>
              </a:rPr>
              <a:t>:</a:t>
            </a:r>
          </a:p>
          <a:p>
            <a:pPr marL="82296" indent="0">
              <a:buNone/>
            </a:pPr>
            <a:r>
              <a:rPr lang="en-US" sz="2400" dirty="0" smtClean="0">
                <a:latin typeface="Times New Roman" pitchFamily="18" charset="0"/>
                <a:cs typeface="Times New Roman" pitchFamily="18" charset="0"/>
              </a:rPr>
              <a:t>-According </a:t>
            </a:r>
            <a:r>
              <a:rPr lang="en-US" sz="2400" dirty="0">
                <a:latin typeface="Times New Roman" pitchFamily="18" charset="0"/>
                <a:cs typeface="Times New Roman" pitchFamily="18" charset="0"/>
              </a:rPr>
              <a:t>to the code intermediate design detailing shall satisfy the following requirements</a:t>
            </a:r>
            <a:r>
              <a:rPr lang="en-US" sz="2500" dirty="0" smtClean="0"/>
              <a:t>:</a:t>
            </a:r>
          </a:p>
          <a:p>
            <a:endParaRPr lang="en-US" dirty="0"/>
          </a:p>
          <a:p>
            <a:endParaRPr lang="en-US" dirty="0"/>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5684" y="2514600"/>
            <a:ext cx="8158316" cy="4077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38</a:t>
            </a:fld>
            <a:endParaRPr lang="en-US" sz="2000" dirty="0"/>
          </a:p>
        </p:txBody>
      </p:sp>
    </p:spTree>
    <p:extLst>
      <p:ext uri="{BB962C8B-B14F-4D97-AF65-F5344CB8AC3E}">
        <p14:creationId xmlns:p14="http://schemas.microsoft.com/office/powerpoint/2010/main" val="42101692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866888" cy="1143000"/>
          </a:xfrm>
        </p:spPr>
        <p:txBody>
          <a:bodyPr>
            <a:normAutofit fontScale="90000"/>
          </a:bodyPr>
          <a:lstStyle/>
          <a:p>
            <a:r>
              <a:rPr lang="en-US" sz="2400" b="1" dirty="0" smtClean="0">
                <a:solidFill>
                  <a:schemeClr val="tx1"/>
                </a:solidFill>
                <a:effectLst/>
                <a:latin typeface="Times New Roman" pitchFamily="18" charset="0"/>
                <a:cs typeface="Times New Roman" pitchFamily="18" charset="0"/>
              </a:rPr>
              <a:t/>
            </a:r>
            <a:br>
              <a:rPr lang="en-US" sz="2400" b="1" dirty="0" smtClean="0">
                <a:solidFill>
                  <a:schemeClr val="tx1"/>
                </a:solidFill>
                <a:effectLst/>
                <a:latin typeface="Times New Roman" pitchFamily="18" charset="0"/>
                <a:cs typeface="Times New Roman" pitchFamily="18" charset="0"/>
              </a:rPr>
            </a:br>
            <a:r>
              <a:rPr lang="en-US" sz="2400" b="1" dirty="0" smtClean="0">
                <a:solidFill>
                  <a:schemeClr val="tx1"/>
                </a:solidFill>
                <a:effectLst/>
                <a:latin typeface="Times New Roman" pitchFamily="18" charset="0"/>
                <a:cs typeface="Times New Roman" pitchFamily="18" charset="0"/>
              </a:rPr>
              <a:t/>
            </a:r>
            <a:br>
              <a:rPr lang="en-US" sz="2400" b="1" dirty="0" smtClean="0">
                <a:solidFill>
                  <a:schemeClr val="tx1"/>
                </a:solidFill>
                <a:effectLst/>
                <a:latin typeface="Times New Roman" pitchFamily="18" charset="0"/>
                <a:cs typeface="Times New Roman" pitchFamily="18" charset="0"/>
              </a:rPr>
            </a:br>
            <a:r>
              <a:rPr lang="en-US" sz="2400" b="1" dirty="0" smtClean="0">
                <a:solidFill>
                  <a:schemeClr val="tx1"/>
                </a:solidFill>
                <a:effectLst/>
                <a:latin typeface="Times New Roman" pitchFamily="18" charset="0"/>
                <a:cs typeface="Times New Roman" pitchFamily="18" charset="0"/>
              </a:rPr>
              <a:t>For Beams 20 and 21 : </a:t>
            </a:r>
            <a:endParaRPr lang="en-US" sz="2400" b="1" dirty="0">
              <a:solidFill>
                <a:schemeClr val="tx1"/>
              </a:solidFill>
              <a:effectLst/>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solidFill>
                  <a:srgbClr val="CDD7D9">
                    <a:shade val="50000"/>
                    <a:satMod val="200000"/>
                  </a:srgbClr>
                </a:solidFill>
              </a:rPr>
              <a:pPr/>
              <a:t>39</a:t>
            </a:fld>
            <a:endParaRPr lang="en-US" sz="2000" dirty="0">
              <a:solidFill>
                <a:srgbClr val="CDD7D9">
                  <a:shade val="50000"/>
                  <a:satMod val="200000"/>
                </a:srgbClr>
              </a:solidFill>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6400" y="584019"/>
            <a:ext cx="6096000" cy="612095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728075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4</a:t>
            </a:fld>
            <a:endParaRPr lang="en-US"/>
          </a:p>
        </p:txBody>
      </p:sp>
      <p:sp>
        <p:nvSpPr>
          <p:cNvPr id="3" name="Rectangle 2"/>
          <p:cNvSpPr/>
          <p:nvPr/>
        </p:nvSpPr>
        <p:spPr>
          <a:xfrm>
            <a:off x="1088571" y="457200"/>
            <a:ext cx="2914580" cy="630942"/>
          </a:xfrm>
          <a:prstGeom prst="rect">
            <a:avLst/>
          </a:prstGeom>
        </p:spPr>
        <p:txBody>
          <a:bodyPr wrap="none">
            <a:spAutoFit/>
          </a:bodyPr>
          <a:lstStyle/>
          <a:p>
            <a:pPr lvl="0">
              <a:spcBef>
                <a:spcPts val="600"/>
              </a:spcBef>
              <a:buClr>
                <a:srgbClr val="B13F9A"/>
              </a:buClr>
              <a:buSzPct val="73000"/>
            </a:pPr>
            <a:r>
              <a:rPr lang="en-US" sz="3500" b="1" dirty="0" smtClean="0">
                <a:solidFill>
                  <a:prstClr val="black"/>
                </a:solidFill>
                <a:latin typeface="Times New Roman" pitchFamily="18" charset="0"/>
                <a:cs typeface="Times New Roman" pitchFamily="18" charset="0"/>
              </a:rPr>
              <a:t>Design Codes:</a:t>
            </a:r>
            <a:endParaRPr lang="en-US" sz="3500" b="1" dirty="0">
              <a:solidFill>
                <a:prstClr val="black"/>
              </a:solidFill>
              <a:latin typeface="Times New Roman" pitchFamily="18" charset="0"/>
              <a:cs typeface="Times New Roman" pitchFamily="18" charset="0"/>
            </a:endParaRPr>
          </a:p>
        </p:txBody>
      </p:sp>
      <p:sp>
        <p:nvSpPr>
          <p:cNvPr id="4" name="Rectangle 3"/>
          <p:cNvSpPr/>
          <p:nvPr/>
        </p:nvSpPr>
        <p:spPr>
          <a:xfrm>
            <a:off x="1066800" y="1524000"/>
            <a:ext cx="8077200" cy="3162404"/>
          </a:xfrm>
          <a:prstGeom prst="rect">
            <a:avLst/>
          </a:prstGeom>
        </p:spPr>
        <p:txBody>
          <a:bodyPr wrap="square">
            <a:spAutoFit/>
          </a:bodyPr>
          <a:lstStyle/>
          <a:p>
            <a:pPr algn="just">
              <a:lnSpc>
                <a:spcPct val="115000"/>
              </a:lnSpc>
            </a:pPr>
            <a:r>
              <a:rPr lang="en-US" sz="2400" dirty="0">
                <a:solidFill>
                  <a:srgbClr val="000000"/>
                </a:solidFill>
                <a:latin typeface="Times New Roman"/>
                <a:ea typeface="Times New Roman"/>
                <a:cs typeface="Arial"/>
              </a:rPr>
              <a:t>The structure is designed using practice codes and specifications that control the design process.</a:t>
            </a:r>
            <a:endParaRPr lang="en-US" sz="2400" dirty="0">
              <a:latin typeface="Calibri"/>
              <a:ea typeface="Calibri"/>
              <a:cs typeface="Arial"/>
            </a:endParaRPr>
          </a:p>
          <a:p>
            <a:pPr>
              <a:lnSpc>
                <a:spcPct val="115000"/>
              </a:lnSpc>
            </a:pPr>
            <a:r>
              <a:rPr lang="en-US" sz="2400" dirty="0">
                <a:solidFill>
                  <a:srgbClr val="000000"/>
                </a:solidFill>
                <a:latin typeface="Times New Roman"/>
                <a:ea typeface="Times New Roman"/>
                <a:cs typeface="Arial"/>
              </a:rPr>
              <a:t>These codes are:</a:t>
            </a:r>
            <a:endParaRPr lang="en-US" sz="2400" dirty="0">
              <a:latin typeface="Calibri"/>
              <a:ea typeface="Calibri"/>
              <a:cs typeface="Arial"/>
            </a:endParaRPr>
          </a:p>
          <a:p>
            <a:pPr marL="342900" marR="0" lvl="0" indent="-342900" algn="just">
              <a:spcBef>
                <a:spcPts val="0"/>
              </a:spcBef>
              <a:spcAft>
                <a:spcPts val="0"/>
              </a:spcAft>
              <a:buSzPts val="1400"/>
              <a:buFont typeface="Wingdings" pitchFamily="2" charset="2"/>
              <a:buChar char="v"/>
            </a:pPr>
            <a:r>
              <a:rPr lang="en-US" sz="2400" dirty="0" smtClean="0">
                <a:latin typeface="Times New Roman"/>
                <a:ea typeface="Times New Roman"/>
                <a:cs typeface="Arial"/>
              </a:rPr>
              <a:t> </a:t>
            </a:r>
            <a:r>
              <a:rPr lang="en-US" sz="2400" dirty="0">
                <a:latin typeface="Times New Roman"/>
                <a:ea typeface="Times New Roman"/>
                <a:cs typeface="Arial"/>
              </a:rPr>
              <a:t>ACI 318-14 </a:t>
            </a:r>
            <a:r>
              <a:rPr lang="en-US" sz="2400" dirty="0">
                <a:solidFill>
                  <a:srgbClr val="000000"/>
                </a:solidFill>
                <a:latin typeface="Times New Roman"/>
                <a:ea typeface="Times New Roman"/>
                <a:cs typeface="Arial"/>
              </a:rPr>
              <a:t>: American Concrete Institute provisions for </a:t>
            </a:r>
            <a:r>
              <a:rPr lang="en-US" sz="2400" dirty="0" smtClean="0">
                <a:solidFill>
                  <a:srgbClr val="000000"/>
                </a:solidFill>
                <a:latin typeface="Times New Roman"/>
                <a:ea typeface="Times New Roman"/>
                <a:cs typeface="Arial"/>
              </a:rPr>
              <a:t>reinforced</a:t>
            </a:r>
            <a:r>
              <a:rPr lang="en-US" sz="2400" dirty="0" smtClean="0">
                <a:ea typeface="Times New Roman"/>
                <a:cs typeface="Arial"/>
              </a:rPr>
              <a:t> </a:t>
            </a:r>
            <a:r>
              <a:rPr lang="en-US" sz="2400" dirty="0" smtClean="0">
                <a:solidFill>
                  <a:srgbClr val="000000"/>
                </a:solidFill>
                <a:latin typeface="Times New Roman"/>
                <a:ea typeface="Times New Roman"/>
              </a:rPr>
              <a:t>Concrete </a:t>
            </a:r>
            <a:r>
              <a:rPr lang="en-US" sz="2400" dirty="0">
                <a:solidFill>
                  <a:srgbClr val="000000"/>
                </a:solidFill>
                <a:latin typeface="Times New Roman"/>
                <a:ea typeface="Times New Roman"/>
              </a:rPr>
              <a:t>structural design</a:t>
            </a:r>
            <a:r>
              <a:rPr lang="en-US" sz="2400" dirty="0" smtClean="0">
                <a:solidFill>
                  <a:srgbClr val="000000"/>
                </a:solidFill>
                <a:latin typeface="Times New Roman"/>
                <a:ea typeface="Times New Roman"/>
              </a:rPr>
              <a:t>.</a:t>
            </a:r>
          </a:p>
          <a:p>
            <a:pPr marR="0" lvl="0" algn="just">
              <a:spcBef>
                <a:spcPts val="0"/>
              </a:spcBef>
              <a:spcAft>
                <a:spcPts val="0"/>
              </a:spcAft>
              <a:buSzPts val="1400"/>
            </a:pPr>
            <a:endParaRPr lang="en-US" sz="2400" dirty="0"/>
          </a:p>
          <a:p>
            <a:pPr marL="342900" marR="0" lvl="0" indent="-342900">
              <a:spcBef>
                <a:spcPts val="0"/>
              </a:spcBef>
              <a:spcAft>
                <a:spcPts val="0"/>
              </a:spcAft>
              <a:buSzPts val="1400"/>
              <a:buFont typeface="Wingdings" pitchFamily="2" charset="2"/>
              <a:buChar char="v"/>
            </a:pPr>
            <a:r>
              <a:rPr lang="en-US" sz="2400" dirty="0">
                <a:latin typeface="Times New Roman"/>
                <a:ea typeface="Times New Roman"/>
                <a:cs typeface="Arial"/>
              </a:rPr>
              <a:t>IBC-2012:</a:t>
            </a:r>
            <a:r>
              <a:rPr lang="en-US" sz="2400" dirty="0">
                <a:solidFill>
                  <a:srgbClr val="000000"/>
                </a:solidFill>
                <a:latin typeface="Times New Roman"/>
                <a:ea typeface="Times New Roman"/>
                <a:cs typeface="Arial"/>
              </a:rPr>
              <a:t> International Building Code</a:t>
            </a:r>
            <a:r>
              <a:rPr lang="en-US" sz="2400" dirty="0">
                <a:latin typeface="Times New Roman"/>
                <a:ea typeface="Times New Roman"/>
                <a:cs typeface="Arial"/>
              </a:rPr>
              <a:t>.</a:t>
            </a:r>
            <a:endParaRPr lang="en-US" sz="2400" dirty="0">
              <a:ea typeface="Times New Roman"/>
              <a:cs typeface="Arial"/>
            </a:endParaRPr>
          </a:p>
          <a:p>
            <a:pPr algn="just">
              <a:lnSpc>
                <a:spcPct val="115000"/>
              </a:lnSpc>
            </a:pPr>
            <a:r>
              <a:rPr lang="ar-SA" dirty="0">
                <a:solidFill>
                  <a:srgbClr val="000000"/>
                </a:solidFill>
                <a:latin typeface="Calibri"/>
                <a:ea typeface="Times New Roman"/>
                <a:cs typeface="Times New Roman"/>
              </a:rPr>
              <a:t> </a:t>
            </a:r>
            <a:endParaRPr lang="en-US" sz="1600" dirty="0">
              <a:effectLst/>
              <a:latin typeface="Calibri"/>
              <a:ea typeface="Calibri"/>
              <a:cs typeface="Arial"/>
            </a:endParaRPr>
          </a:p>
        </p:txBody>
      </p:sp>
      <p:sp>
        <p:nvSpPr>
          <p:cNvPr id="5" name="Rectangle 4"/>
          <p:cNvSpPr/>
          <p:nvPr/>
        </p:nvSpPr>
        <p:spPr>
          <a:xfrm>
            <a:off x="1066800" y="4572000"/>
            <a:ext cx="8077200" cy="1497846"/>
          </a:xfrm>
          <a:prstGeom prst="rect">
            <a:avLst/>
          </a:prstGeom>
        </p:spPr>
        <p:txBody>
          <a:bodyPr wrap="square">
            <a:spAutoFit/>
          </a:bodyPr>
          <a:lstStyle/>
          <a:p>
            <a:pPr lvl="0">
              <a:spcBef>
                <a:spcPts val="600"/>
              </a:spcBef>
              <a:buClr>
                <a:srgbClr val="B13F9A"/>
              </a:buClr>
              <a:buSzPct val="73000"/>
            </a:pPr>
            <a:r>
              <a:rPr lang="en-US" sz="3500" b="1" dirty="0" smtClean="0">
                <a:solidFill>
                  <a:prstClr val="black"/>
                </a:solidFill>
                <a:latin typeface="Times New Roman" pitchFamily="18" charset="0"/>
                <a:cs typeface="Times New Roman" pitchFamily="18" charset="0"/>
              </a:rPr>
              <a:t> Material </a:t>
            </a:r>
            <a:endParaRPr lang="en-US" sz="3500" b="1" dirty="0">
              <a:solidFill>
                <a:prstClr val="black"/>
              </a:solidFill>
              <a:latin typeface="Times New Roman" pitchFamily="18" charset="0"/>
              <a:cs typeface="Times New Roman" pitchFamily="18" charset="0"/>
            </a:endParaRPr>
          </a:p>
          <a:p>
            <a:pPr marL="292608" lvl="1">
              <a:spcBef>
                <a:spcPts val="500"/>
              </a:spcBef>
              <a:buClr>
                <a:srgbClr val="F9B639"/>
              </a:buClr>
              <a:buSzPct val="80000"/>
            </a:pPr>
            <a:r>
              <a:rPr lang="en-US" sz="2400" dirty="0">
                <a:solidFill>
                  <a:prstClr val="black"/>
                </a:solidFill>
                <a:latin typeface="Times New Roman" pitchFamily="18" charset="0"/>
                <a:cs typeface="Times New Roman" pitchFamily="18" charset="0"/>
              </a:rPr>
              <a:t>Concrete strength for column footing and shear wall 28 </a:t>
            </a:r>
            <a:r>
              <a:rPr lang="en-US" sz="2400" dirty="0" err="1">
                <a:solidFill>
                  <a:prstClr val="black"/>
                </a:solidFill>
                <a:latin typeface="Times New Roman" pitchFamily="18" charset="0"/>
                <a:cs typeface="Times New Roman" pitchFamily="18" charset="0"/>
              </a:rPr>
              <a:t>Mpa</a:t>
            </a:r>
            <a:r>
              <a:rPr lang="en-US" sz="2400" dirty="0">
                <a:solidFill>
                  <a:prstClr val="black"/>
                </a:solidFill>
                <a:latin typeface="Times New Roman" pitchFamily="18" charset="0"/>
                <a:cs typeface="Times New Roman" pitchFamily="18" charset="0"/>
              </a:rPr>
              <a:t>.</a:t>
            </a:r>
          </a:p>
          <a:p>
            <a:pPr marL="292608" lvl="1">
              <a:spcBef>
                <a:spcPts val="500"/>
              </a:spcBef>
              <a:buClr>
                <a:srgbClr val="F9B639"/>
              </a:buClr>
              <a:buSzPct val="80000"/>
            </a:pPr>
            <a:r>
              <a:rPr lang="en-US" sz="2400" dirty="0">
                <a:solidFill>
                  <a:prstClr val="black"/>
                </a:solidFill>
                <a:latin typeface="Times New Roman" pitchFamily="18" charset="0"/>
                <a:cs typeface="Times New Roman" pitchFamily="18" charset="0"/>
              </a:rPr>
              <a:t>Concrete strength for slab and beam element 24 </a:t>
            </a:r>
            <a:r>
              <a:rPr lang="en-US" sz="2400" dirty="0" err="1">
                <a:solidFill>
                  <a:prstClr val="black"/>
                </a:solidFill>
                <a:latin typeface="Times New Roman" pitchFamily="18" charset="0"/>
                <a:cs typeface="Times New Roman" pitchFamily="18" charset="0"/>
              </a:rPr>
              <a:t>Mpa</a:t>
            </a:r>
            <a:r>
              <a:rPr lang="en-US" sz="2400" dirty="0">
                <a:solidFill>
                  <a:prstClr val="black"/>
                </a:solidFill>
                <a:latin typeface="Times New Roman" pitchFamily="18" charset="0"/>
                <a:cs typeface="Times New Roman" pitchFamily="18" charset="0"/>
              </a:rPr>
              <a:t>.</a:t>
            </a:r>
          </a:p>
        </p:txBody>
      </p:sp>
    </p:spTree>
    <p:extLst>
      <p:ext uri="{BB962C8B-B14F-4D97-AF65-F5344CB8AC3E}">
        <p14:creationId xmlns:p14="http://schemas.microsoft.com/office/powerpoint/2010/main" val="37299700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162" y="27214"/>
            <a:ext cx="7498080" cy="655638"/>
          </a:xfrm>
        </p:spPr>
        <p:txBody>
          <a:bodyPr>
            <a:normAutofit/>
          </a:bodyPr>
          <a:lstStyle/>
          <a:p>
            <a:r>
              <a:rPr lang="en-US" sz="2800" b="1" dirty="0" smtClean="0">
                <a:solidFill>
                  <a:schemeClr val="tx1"/>
                </a:solidFill>
                <a:effectLst/>
                <a:latin typeface="Times New Roman" pitchFamily="18" charset="0"/>
                <a:cs typeface="Times New Roman" pitchFamily="18" charset="0"/>
              </a:rPr>
              <a:t>Beam 20 &amp; 21 Detailing : </a:t>
            </a:r>
            <a:endParaRPr lang="en-US" sz="2800" b="1" dirty="0">
              <a:solidFill>
                <a:schemeClr val="tx1"/>
              </a:solidFill>
              <a:effectLst/>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40</a:t>
            </a:fld>
            <a:endParaRPr lang="en-US" sz="2000" dirty="0"/>
          </a:p>
        </p:txBody>
      </p:sp>
      <p:pic>
        <p:nvPicPr>
          <p:cNvPr id="8" name="Content Placeholder 7"/>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685800"/>
            <a:ext cx="7772400" cy="2438400"/>
          </a:xfrm>
          <a:prstGeom prst="rect">
            <a:avLst/>
          </a:prstGeom>
          <a:ln w="88900" cap="sq" cmpd="thickThin">
            <a:solidFill>
              <a:srgbClr val="000000"/>
            </a:solidFill>
            <a:prstDash val="solid"/>
            <a:miter lim="800000"/>
          </a:ln>
          <a:effectLst>
            <a:innerShdw blurRad="76200">
              <a:srgbClr val="000000"/>
            </a:innerShdw>
          </a:effectLst>
        </p:spPr>
      </p:pic>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1981200" y="3505200"/>
            <a:ext cx="6019800" cy="3048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5407841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41</a:t>
            </a:fld>
            <a:endParaRPr lang="en-US"/>
          </a:p>
        </p:txBody>
      </p:sp>
      <p:sp>
        <p:nvSpPr>
          <p:cNvPr id="3" name="Rectangle 2"/>
          <p:cNvSpPr>
            <a:spLocks noChangeArrowheads="1"/>
          </p:cNvSpPr>
          <p:nvPr/>
        </p:nvSpPr>
        <p:spPr bwMode="auto">
          <a:xfrm>
            <a:off x="1295400" y="621268"/>
            <a:ext cx="321921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600075" algn="l"/>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Check for axial force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000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676400" y="1600200"/>
            <a:ext cx="5855970" cy="1752600"/>
          </a:xfrm>
          <a:prstGeom prst="rect">
            <a:avLst/>
          </a:prstGeom>
          <a:ln w="88900" cap="sq" cmpd="thickThin">
            <a:solidFill>
              <a:srgbClr val="000000"/>
            </a:solidFill>
            <a:prstDash val="solid"/>
            <a:miter lim="800000"/>
          </a:ln>
          <a:effectLst>
            <a:innerShdw blurRad="76200">
              <a:srgbClr val="000000"/>
            </a:innerShdw>
          </a:effectLst>
        </p:spPr>
      </p:pic>
      <p:sp>
        <p:nvSpPr>
          <p:cNvPr id="5" name="Rectangle 3"/>
          <p:cNvSpPr>
            <a:spLocks noChangeArrowheads="1"/>
          </p:cNvSpPr>
          <p:nvPr/>
        </p:nvSpPr>
        <p:spPr bwMode="auto">
          <a:xfrm>
            <a:off x="1371600" y="4200435"/>
            <a:ext cx="7467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717550" algn="l"/>
              </a:tabLst>
            </a:pP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0.1*</a:t>
            </a:r>
            <a:r>
              <a:rPr kumimoji="0" lang="en-US" sz="2400" b="1" i="1"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fc</a:t>
            </a:r>
            <a:r>
              <a:rPr kumimoji="0" lang="en-US" sz="2400" b="1"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ˋ</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*Ag &gt; axial force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717550" algn="l"/>
              </a:tabLst>
            </a:pP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0.1*24*400*400 = 384 KN &gt;21 KN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Ok</a:t>
            </a:r>
            <a:endParaRPr kumimoji="0" lang="en-US" sz="24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tab pos="717550" algn="l"/>
              </a:tabLst>
            </a:pPr>
            <a:endPar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endParaRPr>
          </a:p>
        </p:txBody>
      </p:sp>
    </p:spTree>
    <p:extLst>
      <p:ext uri="{BB962C8B-B14F-4D97-AF65-F5344CB8AC3E}">
        <p14:creationId xmlns:p14="http://schemas.microsoft.com/office/powerpoint/2010/main" val="16661797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42</a:t>
            </a:fld>
            <a:endParaRPr lang="en-US"/>
          </a:p>
        </p:txBody>
      </p:sp>
      <p:sp>
        <p:nvSpPr>
          <p:cNvPr id="3" name="Rectangle 2"/>
          <p:cNvSpPr/>
          <p:nvPr/>
        </p:nvSpPr>
        <p:spPr>
          <a:xfrm>
            <a:off x="1066800" y="152400"/>
            <a:ext cx="3757760" cy="523220"/>
          </a:xfrm>
          <a:prstGeom prst="rect">
            <a:avLst/>
          </a:prstGeom>
        </p:spPr>
        <p:txBody>
          <a:bodyPr wrap="none">
            <a:spAutoFit/>
          </a:bodyPr>
          <a:lstStyle/>
          <a:p>
            <a:r>
              <a:rPr lang="en-US" sz="2800" b="1" dirty="0" smtClean="0">
                <a:solidFill>
                  <a:srgbClr val="FF0066"/>
                </a:solidFill>
                <a:effectLst>
                  <a:outerShdw blurRad="50000" dist="30000" dir="5400000" algn="tl" rotWithShape="0">
                    <a:srgbClr val="000000">
                      <a:alpha val="30000"/>
                    </a:srgbClr>
                  </a:outerShdw>
                </a:effectLst>
                <a:latin typeface="Times New Roman"/>
                <a:ea typeface="Times New Roman"/>
                <a:cs typeface="Arial"/>
              </a:rPr>
              <a:t>3.5</a:t>
            </a:r>
            <a:r>
              <a:rPr lang="en-US" sz="2800" b="1" dirty="0">
                <a:solidFill>
                  <a:srgbClr val="FF0066"/>
                </a:solidFill>
                <a:effectLst>
                  <a:outerShdw blurRad="50000" dist="30000" dir="5400000" algn="tl" rotWithShape="0">
                    <a:srgbClr val="000000">
                      <a:alpha val="30000"/>
                    </a:srgbClr>
                  </a:outerShdw>
                </a:effectLst>
                <a:latin typeface="Times New Roman"/>
                <a:ea typeface="Times New Roman"/>
                <a:cs typeface="Arial"/>
              </a:rPr>
              <a:t>: Design of columns:</a:t>
            </a:r>
            <a:endParaRPr lang="en-US" sz="2800" dirty="0"/>
          </a:p>
        </p:txBody>
      </p:sp>
      <p:sp>
        <p:nvSpPr>
          <p:cNvPr id="4" name="Rectangle 3"/>
          <p:cNvSpPr/>
          <p:nvPr/>
        </p:nvSpPr>
        <p:spPr>
          <a:xfrm>
            <a:off x="537925" y="675620"/>
            <a:ext cx="4245073" cy="1129605"/>
          </a:xfrm>
          <a:prstGeom prst="rect">
            <a:avLst/>
          </a:prstGeom>
        </p:spPr>
        <p:txBody>
          <a:bodyPr wrap="none">
            <a:spAutoFit/>
          </a:bodyPr>
          <a:lstStyle/>
          <a:p>
            <a:pPr marL="800100" lvl="1" indent="-342900" algn="just">
              <a:lnSpc>
                <a:spcPct val="150000"/>
              </a:lnSpc>
              <a:spcAft>
                <a:spcPts val="600"/>
              </a:spcAft>
              <a:buFont typeface="Wingdings"/>
              <a:buChar char=""/>
            </a:pPr>
            <a:r>
              <a:rPr lang="en-US" sz="2400" b="1" dirty="0">
                <a:solidFill>
                  <a:srgbClr val="000000"/>
                </a:solidFill>
                <a:latin typeface="Times New Roman"/>
                <a:ea typeface="Calibri"/>
                <a:cs typeface="Arial"/>
              </a:rPr>
              <a:t>Sway –Non</a:t>
            </a:r>
            <a:r>
              <a:rPr lang="ar-SA" sz="2400" b="1" dirty="0">
                <a:solidFill>
                  <a:srgbClr val="000000"/>
                </a:solidFill>
                <a:latin typeface="Times New Roman"/>
                <a:ea typeface="Calibri"/>
                <a:cs typeface="Arial"/>
              </a:rPr>
              <a:t>-</a:t>
            </a:r>
            <a:r>
              <a:rPr lang="en-US" sz="2400" b="1" dirty="0">
                <a:solidFill>
                  <a:srgbClr val="000000"/>
                </a:solidFill>
                <a:latin typeface="Times New Roman"/>
                <a:ea typeface="Calibri"/>
                <a:cs typeface="Arial"/>
              </a:rPr>
              <a:t>sway </a:t>
            </a:r>
            <a:r>
              <a:rPr lang="en-US" sz="2400" b="1" dirty="0" smtClean="0">
                <a:solidFill>
                  <a:srgbClr val="000000"/>
                </a:solidFill>
                <a:latin typeface="Times New Roman"/>
                <a:ea typeface="Calibri"/>
                <a:cs typeface="Arial"/>
              </a:rPr>
              <a:t>Check:</a:t>
            </a:r>
          </a:p>
          <a:p>
            <a:pPr lvl="0" algn="just">
              <a:lnSpc>
                <a:spcPct val="150000"/>
              </a:lnSpc>
              <a:spcAft>
                <a:spcPts val="600"/>
              </a:spcAft>
            </a:pPr>
            <a:endParaRPr lang="en-US" sz="2000" dirty="0">
              <a:solidFill>
                <a:srgbClr val="000000"/>
              </a:solidFill>
              <a:latin typeface="Times New Roman"/>
              <a:ea typeface="Calibri"/>
              <a:cs typeface="Arial"/>
            </a:endParaRPr>
          </a:p>
        </p:txBody>
      </p:sp>
      <p:sp>
        <p:nvSpPr>
          <p:cNvPr id="5" name="Rectangle 4"/>
          <p:cNvSpPr/>
          <p:nvPr/>
        </p:nvSpPr>
        <p:spPr>
          <a:xfrm>
            <a:off x="1040466" y="1220448"/>
            <a:ext cx="7924800" cy="777777"/>
          </a:xfrm>
          <a:prstGeom prst="rect">
            <a:avLst/>
          </a:prstGeom>
        </p:spPr>
        <p:txBody>
          <a:bodyPr wrap="square">
            <a:spAutoFit/>
          </a:bodyPr>
          <a:lstStyle/>
          <a:p>
            <a:pPr>
              <a:lnSpc>
                <a:spcPct val="115000"/>
              </a:lnSpc>
              <a:spcAft>
                <a:spcPts val="1000"/>
              </a:spcAft>
            </a:pPr>
            <a:r>
              <a:rPr lang="en-US" sz="2000" dirty="0">
                <a:latin typeface="Times New Roman"/>
                <a:ea typeface="Calibri"/>
                <a:cs typeface="Arial"/>
              </a:rPr>
              <a:t>If the stiffness of shear walls is larger than (12 * the stiffness of columns )in any direction, the columns are non-sway in that direction </a:t>
            </a:r>
            <a:r>
              <a:rPr lang="en-US" sz="2000" dirty="0" smtClean="0">
                <a:latin typeface="Times New Roman"/>
                <a:ea typeface="Calibri"/>
                <a:cs typeface="Arial"/>
              </a:rPr>
              <a:t>.</a:t>
            </a:r>
            <a:endParaRPr lang="en-US" sz="2000" dirty="0">
              <a:effectLst/>
              <a:latin typeface="Calibri"/>
              <a:ea typeface="Calibri"/>
              <a:cs typeface="Arial"/>
            </a:endParaRPr>
          </a:p>
        </p:txBody>
      </p:sp>
      <p:sp>
        <p:nvSpPr>
          <p:cNvPr id="6" name="Rectangle 5"/>
          <p:cNvSpPr/>
          <p:nvPr/>
        </p:nvSpPr>
        <p:spPr>
          <a:xfrm>
            <a:off x="1295400" y="2057400"/>
            <a:ext cx="2286000" cy="423834"/>
          </a:xfrm>
          <a:prstGeom prst="rect">
            <a:avLst/>
          </a:prstGeom>
        </p:spPr>
        <p:txBody>
          <a:bodyPr wrap="square">
            <a:spAutoFit/>
          </a:bodyPr>
          <a:lstStyle/>
          <a:p>
            <a:pPr>
              <a:lnSpc>
                <a:spcPct val="115000"/>
              </a:lnSpc>
              <a:spcAft>
                <a:spcPts val="1000"/>
              </a:spcAft>
            </a:pPr>
            <a:r>
              <a:rPr lang="en-US" sz="2000" b="1" dirty="0">
                <a:latin typeface="Times New Roman"/>
                <a:ea typeface="Calibri"/>
                <a:cs typeface="Arial"/>
              </a:rPr>
              <a:t>In the X-direction:</a:t>
            </a:r>
            <a:endParaRPr lang="en-US" sz="2000" b="1" dirty="0">
              <a:effectLst/>
              <a:latin typeface="Calibri"/>
              <a:ea typeface="Calibri"/>
              <a:cs typeface="Arial"/>
            </a:endParaRPr>
          </a:p>
        </p:txBody>
      </p:sp>
      <mc:AlternateContent xmlns:mc="http://schemas.openxmlformats.org/markup-compatibility/2006" xmlns:a14="http://schemas.microsoft.com/office/drawing/2010/main">
        <mc:Choice Requires="a14">
          <p:sp>
            <p:nvSpPr>
              <p:cNvPr id="7" name="Rectangle 6"/>
              <p:cNvSpPr/>
              <p:nvPr/>
            </p:nvSpPr>
            <p:spPr>
              <a:xfrm>
                <a:off x="1066800" y="2481234"/>
                <a:ext cx="8027334" cy="4487126"/>
              </a:xfrm>
              <a:prstGeom prst="rect">
                <a:avLst/>
              </a:prstGeom>
            </p:spPr>
            <p:txBody>
              <a:bodyPr wrap="square">
                <a:spAutoFit/>
              </a:bodyPr>
              <a:lstStyle/>
              <a:p>
                <a:pPr marL="457200" marR="0" algn="ctr">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r>
                        <a:rPr lang="en-US" sz="2000" i="1">
                          <a:latin typeface="Cambria Math"/>
                          <a:ea typeface="Calibri"/>
                          <a:cs typeface="Times New Roman"/>
                        </a:rPr>
                        <m:t>∑</m:t>
                      </m:r>
                      <m:sSub>
                        <m:sSubPr>
                          <m:ctrlPr>
                            <a:rPr lang="en-US" sz="2000" i="1">
                              <a:effectLst/>
                              <a:latin typeface="Cambria Math"/>
                              <a:ea typeface="Calibri"/>
                              <a:cs typeface="Times New Roman"/>
                            </a:rPr>
                          </m:ctrlPr>
                        </m:sSubPr>
                        <m:e>
                          <m:r>
                            <a:rPr lang="en-US" sz="2000" i="1">
                              <a:effectLst/>
                              <a:latin typeface="Cambria Math"/>
                              <a:ea typeface="Calibri"/>
                              <a:cs typeface="Times New Roman"/>
                            </a:rPr>
                            <m:t>𝐼</m:t>
                          </m:r>
                        </m:e>
                        <m:sub>
                          <m:r>
                            <a:rPr lang="en-US" sz="2000" i="1">
                              <a:effectLst/>
                              <a:latin typeface="Cambria Math"/>
                              <a:ea typeface="Calibri"/>
                              <a:cs typeface="Times New Roman"/>
                            </a:rPr>
                            <m:t>𝑠</m:t>
                          </m:r>
                          <m:r>
                            <a:rPr lang="en-US" sz="2000" i="1">
                              <a:effectLst/>
                              <a:latin typeface="Cambria Math"/>
                              <a:ea typeface="Calibri"/>
                              <a:cs typeface="Times New Roman"/>
                            </a:rPr>
                            <m:t>h</m:t>
                          </m:r>
                          <m:r>
                            <a:rPr lang="en-US" sz="2000" i="1">
                              <a:effectLst/>
                              <a:latin typeface="Cambria Math"/>
                              <a:ea typeface="Calibri"/>
                              <a:cs typeface="Times New Roman"/>
                            </a:rPr>
                            <m:t>𝑒𝑎𝑟</m:t>
                          </m:r>
                          <m:r>
                            <a:rPr lang="en-US" sz="2000" i="1">
                              <a:effectLst/>
                              <a:latin typeface="Cambria Math"/>
                              <a:ea typeface="Calibri"/>
                              <a:cs typeface="Times New Roman"/>
                            </a:rPr>
                            <m:t> </m:t>
                          </m:r>
                          <m:r>
                            <a:rPr lang="en-US" sz="2000" i="1">
                              <a:effectLst/>
                              <a:latin typeface="Cambria Math"/>
                              <a:ea typeface="Calibri"/>
                              <a:cs typeface="Times New Roman"/>
                            </a:rPr>
                            <m:t>𝑤𝑎𝑙𝑙𝑠</m:t>
                          </m:r>
                        </m:sub>
                      </m:sSub>
                      <m:r>
                        <a:rPr lang="en-US" sz="2000" i="1">
                          <a:effectLst/>
                          <a:latin typeface="Cambria Math"/>
                          <a:ea typeface="Calibri"/>
                          <a:cs typeface="Times New Roman"/>
                        </a:rPr>
                        <m:t>=</m:t>
                      </m:r>
                      <m:d>
                        <m:dPr>
                          <m:ctrlPr>
                            <a:rPr lang="en-US" i="1">
                              <a:effectLst/>
                              <a:latin typeface="Cambria Math"/>
                              <a:ea typeface="Calibri"/>
                              <a:cs typeface="Times New Roman"/>
                            </a:rPr>
                          </m:ctrlPr>
                        </m:dPr>
                        <m:e>
                          <m:f>
                            <m:fPr>
                              <m:ctrlPr>
                                <a:rPr lang="en-US" i="1">
                                  <a:effectLst/>
                                  <a:latin typeface="Cambria Math"/>
                                  <a:ea typeface="Calibri"/>
                                  <a:cs typeface="Times New Roman"/>
                                </a:rPr>
                              </m:ctrlPr>
                            </m:fPr>
                            <m:num>
                              <m:d>
                                <m:dPr>
                                  <m:ctrlPr>
                                    <a:rPr lang="en-US" i="1">
                                      <a:effectLst/>
                                      <a:latin typeface="Cambria Math"/>
                                      <a:ea typeface="Calibri"/>
                                      <a:cs typeface="Times New Roman"/>
                                    </a:rPr>
                                  </m:ctrlPr>
                                </m:dPr>
                                <m:e>
                                  <m:sSup>
                                    <m:sSupPr>
                                      <m:ctrlPr>
                                        <a:rPr lang="en-US" i="1">
                                          <a:effectLst/>
                                          <a:latin typeface="Cambria Math"/>
                                          <a:ea typeface="Calibri"/>
                                          <a:cs typeface="Times New Roman"/>
                                        </a:rPr>
                                      </m:ctrlPr>
                                    </m:sSupPr>
                                    <m:e>
                                      <m:r>
                                        <a:rPr lang="en-US" i="1">
                                          <a:effectLst/>
                                          <a:latin typeface="Cambria Math"/>
                                          <a:ea typeface="Calibri"/>
                                          <a:cs typeface="Times New Roman"/>
                                        </a:rPr>
                                        <m:t>4</m:t>
                                      </m:r>
                                      <m:r>
                                        <a:rPr lang="en-US" i="1">
                                          <a:effectLst/>
                                          <a:latin typeface="Cambria Math"/>
                                          <a:ea typeface="Calibri"/>
                                          <a:cs typeface="Times New Roman"/>
                                        </a:rPr>
                                        <m:t>.</m:t>
                                      </m:r>
                                      <m:r>
                                        <a:rPr lang="en-US" i="1">
                                          <a:effectLst/>
                                          <a:latin typeface="Cambria Math"/>
                                          <a:ea typeface="Calibri"/>
                                          <a:cs typeface="Times New Roman"/>
                                        </a:rPr>
                                        <m:t>2</m:t>
                                      </m:r>
                                    </m:e>
                                    <m:sup>
                                      <m:r>
                                        <a:rPr lang="en-US" i="1">
                                          <a:effectLst/>
                                          <a:latin typeface="Cambria Math"/>
                                          <a:ea typeface="Calibri"/>
                                          <a:cs typeface="Times New Roman"/>
                                        </a:rPr>
                                        <m:t>3</m:t>
                                      </m:r>
                                    </m:sup>
                                  </m:sSup>
                                </m:e>
                              </m:d>
                              <m:d>
                                <m:dPr>
                                  <m:ctrlPr>
                                    <a:rPr lang="en-US" i="1">
                                      <a:effectLst/>
                                      <a:latin typeface="Cambria Math"/>
                                      <a:ea typeface="Calibri"/>
                                      <a:cs typeface="Times New Roman"/>
                                    </a:rPr>
                                  </m:ctrlPr>
                                </m:dPr>
                                <m:e>
                                  <m:r>
                                    <a:rPr lang="en-US" i="1">
                                      <a:effectLst/>
                                      <a:latin typeface="Cambria Math"/>
                                      <a:ea typeface="Calibri"/>
                                      <a:cs typeface="Times New Roman"/>
                                    </a:rPr>
                                    <m:t>0</m:t>
                                  </m:r>
                                  <m:r>
                                    <a:rPr lang="en-US" i="1">
                                      <a:effectLst/>
                                      <a:latin typeface="Cambria Math"/>
                                      <a:ea typeface="Calibri"/>
                                      <a:cs typeface="Times New Roman"/>
                                    </a:rPr>
                                    <m:t>.</m:t>
                                  </m:r>
                                  <m:r>
                                    <a:rPr lang="en-US" i="1">
                                      <a:effectLst/>
                                      <a:latin typeface="Cambria Math"/>
                                      <a:ea typeface="Calibri"/>
                                      <a:cs typeface="Times New Roman"/>
                                    </a:rPr>
                                    <m:t>3</m:t>
                                  </m:r>
                                </m:e>
                              </m:d>
                            </m:num>
                            <m:den>
                              <m:r>
                                <a:rPr lang="en-US" i="1">
                                  <a:effectLst/>
                                  <a:latin typeface="Cambria Math"/>
                                  <a:ea typeface="Calibri"/>
                                  <a:cs typeface="Times New Roman"/>
                                </a:rPr>
                                <m:t>12</m:t>
                              </m:r>
                            </m:den>
                          </m:f>
                        </m:e>
                      </m:d>
                      <m:r>
                        <a:rPr lang="en-US" i="1">
                          <a:effectLst/>
                          <a:latin typeface="Cambria Math"/>
                          <a:ea typeface="Calibri"/>
                          <a:cs typeface="Times New Roman"/>
                        </a:rPr>
                        <m:t>+ </m:t>
                      </m:r>
                      <m:d>
                        <m:dPr>
                          <m:ctrlPr>
                            <a:rPr lang="en-US" i="1">
                              <a:effectLst/>
                              <a:latin typeface="Cambria Math"/>
                              <a:ea typeface="Calibri"/>
                              <a:cs typeface="Times New Roman"/>
                            </a:rPr>
                          </m:ctrlPr>
                        </m:dPr>
                        <m:e>
                          <m:f>
                            <m:fPr>
                              <m:ctrlPr>
                                <a:rPr lang="en-US" i="1">
                                  <a:effectLst/>
                                  <a:latin typeface="Cambria Math"/>
                                  <a:ea typeface="Calibri"/>
                                  <a:cs typeface="Times New Roman"/>
                                </a:rPr>
                              </m:ctrlPr>
                            </m:fPr>
                            <m:num>
                              <m:d>
                                <m:dPr>
                                  <m:ctrlPr>
                                    <a:rPr lang="en-US" i="1">
                                      <a:effectLst/>
                                      <a:latin typeface="Cambria Math"/>
                                      <a:ea typeface="Calibri"/>
                                      <a:cs typeface="Times New Roman"/>
                                    </a:rPr>
                                  </m:ctrlPr>
                                </m:dPr>
                                <m:e>
                                  <m:sSup>
                                    <m:sSupPr>
                                      <m:ctrlPr>
                                        <a:rPr lang="en-US" i="1">
                                          <a:effectLst/>
                                          <a:latin typeface="Cambria Math"/>
                                          <a:ea typeface="Calibri"/>
                                          <a:cs typeface="Times New Roman"/>
                                        </a:rPr>
                                      </m:ctrlPr>
                                    </m:sSupPr>
                                    <m:e>
                                      <m:r>
                                        <a:rPr lang="en-US" i="1">
                                          <a:effectLst/>
                                          <a:latin typeface="Cambria Math"/>
                                          <a:ea typeface="Calibri"/>
                                          <a:cs typeface="Times New Roman"/>
                                        </a:rPr>
                                        <m:t>2</m:t>
                                      </m:r>
                                      <m:r>
                                        <a:rPr lang="en-US" i="1">
                                          <a:effectLst/>
                                          <a:latin typeface="Cambria Math"/>
                                          <a:ea typeface="Calibri"/>
                                          <a:cs typeface="Times New Roman"/>
                                        </a:rPr>
                                        <m:t>.</m:t>
                                      </m:r>
                                      <m:r>
                                        <a:rPr lang="en-US" i="1">
                                          <a:effectLst/>
                                          <a:latin typeface="Cambria Math"/>
                                          <a:ea typeface="Calibri"/>
                                          <a:cs typeface="Times New Roman"/>
                                        </a:rPr>
                                        <m:t>1</m:t>
                                      </m:r>
                                    </m:e>
                                    <m:sup>
                                      <m:r>
                                        <a:rPr lang="en-US" i="1">
                                          <a:effectLst/>
                                          <a:latin typeface="Cambria Math"/>
                                          <a:ea typeface="Calibri"/>
                                          <a:cs typeface="Times New Roman"/>
                                        </a:rPr>
                                        <m:t>3</m:t>
                                      </m:r>
                                    </m:sup>
                                  </m:sSup>
                                </m:e>
                              </m:d>
                              <m:d>
                                <m:dPr>
                                  <m:ctrlPr>
                                    <a:rPr lang="en-US" i="1">
                                      <a:effectLst/>
                                      <a:latin typeface="Cambria Math"/>
                                      <a:ea typeface="Calibri"/>
                                      <a:cs typeface="Times New Roman"/>
                                    </a:rPr>
                                  </m:ctrlPr>
                                </m:dPr>
                                <m:e>
                                  <m:r>
                                    <a:rPr lang="en-US" i="1">
                                      <a:effectLst/>
                                      <a:latin typeface="Cambria Math"/>
                                      <a:ea typeface="Calibri"/>
                                      <a:cs typeface="Times New Roman"/>
                                    </a:rPr>
                                    <m:t>0</m:t>
                                  </m:r>
                                  <m:r>
                                    <a:rPr lang="en-US" i="1">
                                      <a:effectLst/>
                                      <a:latin typeface="Cambria Math"/>
                                      <a:ea typeface="Calibri"/>
                                      <a:cs typeface="Times New Roman"/>
                                    </a:rPr>
                                    <m:t>.</m:t>
                                  </m:r>
                                  <m:r>
                                    <a:rPr lang="en-US" i="1">
                                      <a:effectLst/>
                                      <a:latin typeface="Cambria Math"/>
                                      <a:ea typeface="Calibri"/>
                                      <a:cs typeface="Times New Roman"/>
                                    </a:rPr>
                                    <m:t>3</m:t>
                                  </m:r>
                                </m:e>
                              </m:d>
                            </m:num>
                            <m:den>
                              <m:r>
                                <a:rPr lang="en-US" i="1">
                                  <a:effectLst/>
                                  <a:latin typeface="Cambria Math"/>
                                  <a:ea typeface="Calibri"/>
                                  <a:cs typeface="Times New Roman"/>
                                </a:rPr>
                                <m:t>12</m:t>
                              </m:r>
                            </m:den>
                          </m:f>
                        </m:e>
                      </m:d>
                      <m:r>
                        <a:rPr lang="en-US" i="1">
                          <a:effectLst/>
                          <a:latin typeface="Cambria Math"/>
                          <a:ea typeface="Calibri"/>
                          <a:cs typeface="Times New Roman"/>
                        </a:rPr>
                        <m:t>+</m:t>
                      </m:r>
                      <m:d>
                        <m:dPr>
                          <m:ctrlPr>
                            <a:rPr lang="en-US" i="1">
                              <a:effectLst/>
                              <a:latin typeface="Cambria Math"/>
                              <a:ea typeface="Calibri"/>
                              <a:cs typeface="Times New Roman"/>
                            </a:rPr>
                          </m:ctrlPr>
                        </m:dPr>
                        <m:e>
                          <m:f>
                            <m:fPr>
                              <m:ctrlPr>
                                <a:rPr lang="en-US" i="1">
                                  <a:effectLst/>
                                  <a:latin typeface="Cambria Math"/>
                                  <a:ea typeface="Calibri"/>
                                  <a:cs typeface="Times New Roman"/>
                                </a:rPr>
                              </m:ctrlPr>
                            </m:fPr>
                            <m:num>
                              <m:d>
                                <m:dPr>
                                  <m:ctrlPr>
                                    <a:rPr lang="en-US" i="1">
                                      <a:effectLst/>
                                      <a:latin typeface="Cambria Math"/>
                                      <a:ea typeface="Calibri"/>
                                      <a:cs typeface="Times New Roman"/>
                                    </a:rPr>
                                  </m:ctrlPr>
                                </m:dPr>
                                <m:e>
                                  <m:sSup>
                                    <m:sSupPr>
                                      <m:ctrlPr>
                                        <a:rPr lang="en-US" i="1">
                                          <a:effectLst/>
                                          <a:latin typeface="Cambria Math"/>
                                          <a:ea typeface="Calibri"/>
                                          <a:cs typeface="Times New Roman"/>
                                        </a:rPr>
                                      </m:ctrlPr>
                                    </m:sSupPr>
                                    <m:e>
                                      <m:r>
                                        <a:rPr lang="en-US" i="1">
                                          <a:effectLst/>
                                          <a:latin typeface="Cambria Math"/>
                                          <a:ea typeface="Calibri"/>
                                          <a:cs typeface="Times New Roman"/>
                                        </a:rPr>
                                        <m:t>7</m:t>
                                      </m:r>
                                      <m:r>
                                        <a:rPr lang="en-US" i="1">
                                          <a:effectLst/>
                                          <a:latin typeface="Cambria Math"/>
                                          <a:ea typeface="Calibri"/>
                                          <a:cs typeface="Times New Roman"/>
                                        </a:rPr>
                                        <m:t>.</m:t>
                                      </m:r>
                                      <m:r>
                                        <a:rPr lang="en-US" i="1">
                                          <a:effectLst/>
                                          <a:latin typeface="Cambria Math"/>
                                          <a:ea typeface="Calibri"/>
                                          <a:cs typeface="Times New Roman"/>
                                        </a:rPr>
                                        <m:t>5</m:t>
                                      </m:r>
                                    </m:e>
                                    <m:sup>
                                      <m:r>
                                        <a:rPr lang="en-US" i="1">
                                          <a:effectLst/>
                                          <a:latin typeface="Cambria Math"/>
                                          <a:ea typeface="Calibri"/>
                                          <a:cs typeface="Times New Roman"/>
                                        </a:rPr>
                                        <m:t>3</m:t>
                                      </m:r>
                                    </m:sup>
                                  </m:sSup>
                                </m:e>
                              </m:d>
                              <m:d>
                                <m:dPr>
                                  <m:ctrlPr>
                                    <a:rPr lang="en-US" i="1">
                                      <a:effectLst/>
                                      <a:latin typeface="Cambria Math"/>
                                      <a:ea typeface="Calibri"/>
                                      <a:cs typeface="Times New Roman"/>
                                    </a:rPr>
                                  </m:ctrlPr>
                                </m:dPr>
                                <m:e>
                                  <m:r>
                                    <a:rPr lang="en-US" i="1">
                                      <a:effectLst/>
                                      <a:latin typeface="Cambria Math"/>
                                      <a:ea typeface="Calibri"/>
                                      <a:cs typeface="Times New Roman"/>
                                    </a:rPr>
                                    <m:t>0</m:t>
                                  </m:r>
                                  <m:r>
                                    <a:rPr lang="en-US" i="1">
                                      <a:effectLst/>
                                      <a:latin typeface="Cambria Math"/>
                                      <a:ea typeface="Calibri"/>
                                      <a:cs typeface="Times New Roman"/>
                                    </a:rPr>
                                    <m:t>.</m:t>
                                  </m:r>
                                  <m:r>
                                    <a:rPr lang="en-US" i="1">
                                      <a:effectLst/>
                                      <a:latin typeface="Cambria Math"/>
                                      <a:ea typeface="Calibri"/>
                                      <a:cs typeface="Times New Roman"/>
                                    </a:rPr>
                                    <m:t>3</m:t>
                                  </m:r>
                                </m:e>
                              </m:d>
                            </m:num>
                            <m:den>
                              <m:r>
                                <a:rPr lang="en-US" i="1">
                                  <a:effectLst/>
                                  <a:latin typeface="Cambria Math"/>
                                  <a:ea typeface="Calibri"/>
                                  <a:cs typeface="Times New Roman"/>
                                </a:rPr>
                                <m:t>12</m:t>
                              </m:r>
                            </m:den>
                          </m:f>
                        </m:e>
                      </m:d>
                      <m:d>
                        <m:dPr>
                          <m:ctrlPr>
                            <a:rPr lang="en-US" i="1">
                              <a:effectLst/>
                              <a:latin typeface="Cambria Math"/>
                              <a:ea typeface="Calibri"/>
                              <a:cs typeface="Times New Roman"/>
                            </a:rPr>
                          </m:ctrlPr>
                        </m:dPr>
                        <m:e>
                          <m:r>
                            <a:rPr lang="en-US" i="1">
                              <a:effectLst/>
                              <a:latin typeface="Cambria Math"/>
                              <a:ea typeface="Calibri"/>
                              <a:cs typeface="Times New Roman"/>
                            </a:rPr>
                            <m:t>2</m:t>
                          </m:r>
                        </m:e>
                      </m:d>
                      <m:r>
                        <a:rPr lang="en-US" i="1">
                          <a:effectLst/>
                          <a:latin typeface="Cambria Math"/>
                          <a:ea typeface="Calibri"/>
                          <a:cs typeface="Times New Roman"/>
                        </a:rPr>
                        <m:t>+ </m:t>
                      </m:r>
                      <m:d>
                        <m:dPr>
                          <m:ctrlPr>
                            <a:rPr lang="en-US" i="1">
                              <a:effectLst/>
                              <a:latin typeface="Cambria Math"/>
                              <a:ea typeface="Calibri"/>
                              <a:cs typeface="Times New Roman"/>
                            </a:rPr>
                          </m:ctrlPr>
                        </m:dPr>
                        <m:e>
                          <m:f>
                            <m:fPr>
                              <m:ctrlPr>
                                <a:rPr lang="en-US" i="1">
                                  <a:effectLst/>
                                  <a:latin typeface="Cambria Math"/>
                                  <a:ea typeface="Calibri"/>
                                  <a:cs typeface="Times New Roman"/>
                                </a:rPr>
                              </m:ctrlPr>
                            </m:fPr>
                            <m:num>
                              <m:d>
                                <m:dPr>
                                  <m:ctrlPr>
                                    <a:rPr lang="en-US" i="1">
                                      <a:effectLst/>
                                      <a:latin typeface="Cambria Math"/>
                                      <a:ea typeface="Calibri"/>
                                      <a:cs typeface="Times New Roman"/>
                                    </a:rPr>
                                  </m:ctrlPr>
                                </m:dPr>
                                <m:e>
                                  <m:sSup>
                                    <m:sSupPr>
                                      <m:ctrlPr>
                                        <a:rPr lang="en-US" i="1">
                                          <a:effectLst/>
                                          <a:latin typeface="Cambria Math"/>
                                          <a:ea typeface="Calibri"/>
                                          <a:cs typeface="Times New Roman"/>
                                        </a:rPr>
                                      </m:ctrlPr>
                                    </m:sSupPr>
                                    <m:e>
                                      <m:r>
                                        <a:rPr lang="en-US" i="1">
                                          <a:effectLst/>
                                          <a:latin typeface="Cambria Math"/>
                                          <a:ea typeface="Calibri"/>
                                          <a:cs typeface="Times New Roman"/>
                                        </a:rPr>
                                        <m:t>.</m:t>
                                      </m:r>
                                      <m:r>
                                        <a:rPr lang="en-US" i="1">
                                          <a:effectLst/>
                                          <a:latin typeface="Cambria Math"/>
                                          <a:ea typeface="Calibri"/>
                                          <a:cs typeface="Times New Roman"/>
                                        </a:rPr>
                                        <m:t>3</m:t>
                                      </m:r>
                                    </m:e>
                                    <m:sup>
                                      <m:r>
                                        <a:rPr lang="en-US" i="1">
                                          <a:effectLst/>
                                          <a:latin typeface="Cambria Math"/>
                                          <a:ea typeface="Calibri"/>
                                          <a:cs typeface="Times New Roman"/>
                                        </a:rPr>
                                        <m:t>3</m:t>
                                      </m:r>
                                    </m:sup>
                                  </m:sSup>
                                </m:e>
                              </m:d>
                              <m:d>
                                <m:dPr>
                                  <m:ctrlPr>
                                    <a:rPr lang="en-US" i="1">
                                      <a:effectLst/>
                                      <a:latin typeface="Cambria Math"/>
                                      <a:ea typeface="Calibri"/>
                                      <a:cs typeface="Times New Roman"/>
                                    </a:rPr>
                                  </m:ctrlPr>
                                </m:dPr>
                                <m:e>
                                  <m:r>
                                    <a:rPr lang="en-US" i="1">
                                      <a:effectLst/>
                                      <a:latin typeface="Cambria Math"/>
                                      <a:ea typeface="Calibri"/>
                                      <a:cs typeface="Times New Roman"/>
                                    </a:rPr>
                                    <m:t>1</m:t>
                                  </m:r>
                                  <m:r>
                                    <a:rPr lang="en-US" i="1">
                                      <a:effectLst/>
                                      <a:latin typeface="Cambria Math"/>
                                      <a:ea typeface="Calibri"/>
                                      <a:cs typeface="Times New Roman"/>
                                    </a:rPr>
                                    <m:t>.</m:t>
                                  </m:r>
                                  <m:r>
                                    <a:rPr lang="en-US" i="1">
                                      <a:effectLst/>
                                      <a:latin typeface="Cambria Math"/>
                                      <a:ea typeface="Calibri"/>
                                      <a:cs typeface="Times New Roman"/>
                                    </a:rPr>
                                    <m:t>1</m:t>
                                  </m:r>
                                </m:e>
                              </m:d>
                            </m:num>
                            <m:den>
                              <m:r>
                                <a:rPr lang="en-US" i="1">
                                  <a:effectLst/>
                                  <a:latin typeface="Cambria Math"/>
                                  <a:ea typeface="Calibri"/>
                                  <a:cs typeface="Times New Roman"/>
                                </a:rPr>
                                <m:t>12</m:t>
                              </m:r>
                            </m:den>
                          </m:f>
                        </m:e>
                      </m:d>
                      <m:d>
                        <m:dPr>
                          <m:ctrlPr>
                            <a:rPr lang="en-US" i="1">
                              <a:effectLst/>
                              <a:latin typeface="Cambria Math"/>
                              <a:ea typeface="Calibri"/>
                              <a:cs typeface="Times New Roman"/>
                            </a:rPr>
                          </m:ctrlPr>
                        </m:dPr>
                        <m:e>
                          <m:r>
                            <a:rPr lang="en-US" i="1">
                              <a:effectLst/>
                              <a:latin typeface="Cambria Math"/>
                              <a:ea typeface="Calibri"/>
                              <a:cs typeface="Times New Roman"/>
                            </a:rPr>
                            <m:t>2</m:t>
                          </m:r>
                        </m:e>
                      </m:d>
                      <m:r>
                        <a:rPr lang="en-US" i="1">
                          <a:effectLst/>
                          <a:latin typeface="Cambria Math"/>
                          <a:ea typeface="Calibri"/>
                          <a:cs typeface="Times New Roman"/>
                        </a:rPr>
                        <m:t>+</m:t>
                      </m:r>
                      <m:d>
                        <m:dPr>
                          <m:ctrlPr>
                            <a:rPr lang="en-US" i="1">
                              <a:effectLst/>
                              <a:latin typeface="Cambria Math"/>
                              <a:ea typeface="Calibri"/>
                              <a:cs typeface="Times New Roman"/>
                            </a:rPr>
                          </m:ctrlPr>
                        </m:dPr>
                        <m:e>
                          <m:f>
                            <m:fPr>
                              <m:ctrlPr>
                                <a:rPr lang="en-US" i="1">
                                  <a:effectLst/>
                                  <a:latin typeface="Cambria Math"/>
                                  <a:ea typeface="Calibri"/>
                                  <a:cs typeface="Times New Roman"/>
                                </a:rPr>
                              </m:ctrlPr>
                            </m:fPr>
                            <m:num>
                              <m:d>
                                <m:dPr>
                                  <m:ctrlPr>
                                    <a:rPr lang="en-US" i="1">
                                      <a:effectLst/>
                                      <a:latin typeface="Cambria Math"/>
                                      <a:ea typeface="Calibri"/>
                                      <a:cs typeface="Times New Roman"/>
                                    </a:rPr>
                                  </m:ctrlPr>
                                </m:dPr>
                                <m:e>
                                  <m:sSup>
                                    <m:sSupPr>
                                      <m:ctrlPr>
                                        <a:rPr lang="en-US" i="1">
                                          <a:effectLst/>
                                          <a:latin typeface="Cambria Math"/>
                                          <a:ea typeface="Calibri"/>
                                          <a:cs typeface="Times New Roman"/>
                                        </a:rPr>
                                      </m:ctrlPr>
                                    </m:sSupPr>
                                    <m:e>
                                      <m:r>
                                        <a:rPr lang="en-US" i="1">
                                          <a:effectLst/>
                                          <a:latin typeface="Cambria Math"/>
                                          <a:ea typeface="Calibri"/>
                                          <a:cs typeface="Times New Roman"/>
                                        </a:rPr>
                                        <m:t>0</m:t>
                                      </m:r>
                                      <m:r>
                                        <a:rPr lang="en-US" i="1">
                                          <a:effectLst/>
                                          <a:latin typeface="Cambria Math"/>
                                          <a:ea typeface="Calibri"/>
                                          <a:cs typeface="Times New Roman"/>
                                        </a:rPr>
                                        <m:t>.</m:t>
                                      </m:r>
                                      <m:r>
                                        <a:rPr lang="en-US" i="1">
                                          <a:effectLst/>
                                          <a:latin typeface="Cambria Math"/>
                                          <a:ea typeface="Calibri"/>
                                          <a:cs typeface="Times New Roman"/>
                                        </a:rPr>
                                        <m:t>3</m:t>
                                      </m:r>
                                    </m:e>
                                    <m:sup>
                                      <m:r>
                                        <a:rPr lang="en-US" i="1">
                                          <a:effectLst/>
                                          <a:latin typeface="Cambria Math"/>
                                          <a:ea typeface="Calibri"/>
                                          <a:cs typeface="Times New Roman"/>
                                        </a:rPr>
                                        <m:t>3</m:t>
                                      </m:r>
                                    </m:sup>
                                  </m:sSup>
                                </m:e>
                              </m:d>
                              <m:d>
                                <m:dPr>
                                  <m:ctrlPr>
                                    <a:rPr lang="en-US" i="1">
                                      <a:effectLst/>
                                      <a:latin typeface="Cambria Math"/>
                                      <a:ea typeface="Calibri"/>
                                      <a:cs typeface="Times New Roman"/>
                                    </a:rPr>
                                  </m:ctrlPr>
                                </m:dPr>
                                <m:e>
                                  <m:r>
                                    <a:rPr lang="en-US" i="1">
                                      <a:effectLst/>
                                      <a:latin typeface="Cambria Math"/>
                                      <a:ea typeface="Calibri"/>
                                      <a:cs typeface="Times New Roman"/>
                                    </a:rPr>
                                    <m:t>1</m:t>
                                  </m:r>
                                  <m:r>
                                    <a:rPr lang="en-US" i="1">
                                      <a:effectLst/>
                                      <a:latin typeface="Cambria Math"/>
                                      <a:ea typeface="Calibri"/>
                                      <a:cs typeface="Times New Roman"/>
                                    </a:rPr>
                                    <m:t>.</m:t>
                                  </m:r>
                                  <m:r>
                                    <a:rPr lang="en-US" i="1">
                                      <a:effectLst/>
                                      <a:latin typeface="Cambria Math"/>
                                      <a:ea typeface="Calibri"/>
                                      <a:cs typeface="Times New Roman"/>
                                    </a:rPr>
                                    <m:t>90</m:t>
                                  </m:r>
                                  <m:r>
                                    <a:rPr lang="en-US" i="1">
                                      <a:effectLst/>
                                      <a:latin typeface="Cambria Math"/>
                                      <a:ea typeface="Calibri"/>
                                      <a:cs typeface="Times New Roman"/>
                                    </a:rPr>
                                    <m:t>.</m:t>
                                  </m:r>
                                  <m:r>
                                    <a:rPr lang="en-US" i="1">
                                      <a:effectLst/>
                                      <a:latin typeface="Cambria Math"/>
                                      <a:ea typeface="Calibri"/>
                                      <a:cs typeface="Times New Roman"/>
                                    </a:rPr>
                                    <m:t>35</m:t>
                                  </m:r>
                                </m:e>
                              </m:d>
                            </m:num>
                            <m:den>
                              <m:r>
                                <a:rPr lang="en-US" i="1">
                                  <a:effectLst/>
                                  <a:latin typeface="Cambria Math"/>
                                  <a:ea typeface="Calibri"/>
                                  <a:cs typeface="Times New Roman"/>
                                </a:rPr>
                                <m:t>12</m:t>
                              </m:r>
                            </m:den>
                          </m:f>
                        </m:e>
                      </m:d>
                      <m:d>
                        <m:dPr>
                          <m:ctrlPr>
                            <a:rPr lang="en-US" i="1">
                              <a:effectLst/>
                              <a:latin typeface="Cambria Math"/>
                              <a:ea typeface="Calibri"/>
                              <a:cs typeface="Times New Roman"/>
                            </a:rPr>
                          </m:ctrlPr>
                        </m:dPr>
                        <m:e>
                          <m:r>
                            <a:rPr lang="en-US" i="1">
                              <a:effectLst/>
                              <a:latin typeface="Cambria Math"/>
                              <a:ea typeface="Calibri"/>
                              <a:cs typeface="Times New Roman"/>
                            </a:rPr>
                            <m:t>2</m:t>
                          </m:r>
                        </m:e>
                      </m:d>
                      <m:r>
                        <a:rPr lang="en-US" i="1">
                          <a:effectLst/>
                          <a:latin typeface="Cambria Math"/>
                          <a:ea typeface="Calibri"/>
                          <a:cs typeface="Times New Roman"/>
                        </a:rPr>
                        <m:t>+</m:t>
                      </m:r>
                      <m:d>
                        <m:dPr>
                          <m:ctrlPr>
                            <a:rPr lang="en-US" i="1">
                              <a:effectLst/>
                              <a:latin typeface="Cambria Math"/>
                              <a:ea typeface="Calibri"/>
                              <a:cs typeface="Times New Roman"/>
                            </a:rPr>
                          </m:ctrlPr>
                        </m:dPr>
                        <m:e>
                          <m:f>
                            <m:fPr>
                              <m:ctrlPr>
                                <a:rPr lang="en-US" i="1">
                                  <a:effectLst/>
                                  <a:latin typeface="Cambria Math"/>
                                  <a:ea typeface="Calibri"/>
                                  <a:cs typeface="Times New Roman"/>
                                </a:rPr>
                              </m:ctrlPr>
                            </m:fPr>
                            <m:num>
                              <m:d>
                                <m:dPr>
                                  <m:ctrlPr>
                                    <a:rPr lang="en-US" i="1">
                                      <a:effectLst/>
                                      <a:latin typeface="Cambria Math"/>
                                      <a:ea typeface="Calibri"/>
                                      <a:cs typeface="Times New Roman"/>
                                    </a:rPr>
                                  </m:ctrlPr>
                                </m:dPr>
                                <m:e>
                                  <m:sSup>
                                    <m:sSupPr>
                                      <m:ctrlPr>
                                        <a:rPr lang="en-US" i="1">
                                          <a:effectLst/>
                                          <a:latin typeface="Cambria Math"/>
                                          <a:ea typeface="Calibri"/>
                                          <a:cs typeface="Times New Roman"/>
                                        </a:rPr>
                                      </m:ctrlPr>
                                    </m:sSupPr>
                                    <m:e>
                                      <m:r>
                                        <a:rPr lang="en-US" i="1">
                                          <a:effectLst/>
                                          <a:latin typeface="Cambria Math"/>
                                          <a:ea typeface="Calibri"/>
                                          <a:cs typeface="Times New Roman"/>
                                        </a:rPr>
                                        <m:t>.</m:t>
                                      </m:r>
                                      <m:r>
                                        <a:rPr lang="en-US" i="1">
                                          <a:effectLst/>
                                          <a:latin typeface="Cambria Math"/>
                                          <a:ea typeface="Calibri"/>
                                          <a:cs typeface="Times New Roman"/>
                                        </a:rPr>
                                        <m:t>3</m:t>
                                      </m:r>
                                    </m:e>
                                    <m:sup>
                                      <m:r>
                                        <a:rPr lang="en-US" i="1">
                                          <a:effectLst/>
                                          <a:latin typeface="Cambria Math"/>
                                          <a:ea typeface="Calibri"/>
                                          <a:cs typeface="Times New Roman"/>
                                        </a:rPr>
                                        <m:t>3</m:t>
                                      </m:r>
                                    </m:sup>
                                  </m:sSup>
                                </m:e>
                              </m:d>
                              <m:d>
                                <m:dPr>
                                  <m:ctrlPr>
                                    <a:rPr lang="en-US" i="1">
                                      <a:effectLst/>
                                      <a:latin typeface="Cambria Math"/>
                                      <a:ea typeface="Calibri"/>
                                      <a:cs typeface="Times New Roman"/>
                                    </a:rPr>
                                  </m:ctrlPr>
                                </m:dPr>
                                <m:e>
                                  <m:r>
                                    <a:rPr lang="en-US" i="1">
                                      <a:effectLst/>
                                      <a:latin typeface="Cambria Math"/>
                                      <a:ea typeface="Calibri"/>
                                      <a:cs typeface="Times New Roman"/>
                                    </a:rPr>
                                    <m:t>2</m:t>
                                  </m:r>
                                  <m:r>
                                    <a:rPr lang="en-US" i="1">
                                      <a:effectLst/>
                                      <a:latin typeface="Cambria Math"/>
                                      <a:ea typeface="Calibri"/>
                                      <a:cs typeface="Times New Roman"/>
                                    </a:rPr>
                                    <m:t>.</m:t>
                                  </m:r>
                                  <m:r>
                                    <a:rPr lang="en-US" i="1">
                                      <a:effectLst/>
                                      <a:latin typeface="Cambria Math"/>
                                      <a:ea typeface="Calibri"/>
                                      <a:cs typeface="Times New Roman"/>
                                    </a:rPr>
                                    <m:t>1</m:t>
                                  </m:r>
                                </m:e>
                              </m:d>
                            </m:num>
                            <m:den>
                              <m:r>
                                <a:rPr lang="en-US" i="1">
                                  <a:effectLst/>
                                  <a:latin typeface="Cambria Math"/>
                                  <a:ea typeface="Calibri"/>
                                  <a:cs typeface="Times New Roman"/>
                                </a:rPr>
                                <m:t>12</m:t>
                              </m:r>
                            </m:den>
                          </m:f>
                        </m:e>
                      </m:d>
                      <m:d>
                        <m:dPr>
                          <m:ctrlPr>
                            <a:rPr lang="en-US" i="1">
                              <a:effectLst/>
                              <a:latin typeface="Cambria Math"/>
                              <a:ea typeface="Calibri"/>
                              <a:cs typeface="Times New Roman"/>
                            </a:rPr>
                          </m:ctrlPr>
                        </m:dPr>
                        <m:e>
                          <m:r>
                            <a:rPr lang="en-US" i="1">
                              <a:effectLst/>
                              <a:latin typeface="Cambria Math"/>
                              <a:ea typeface="Calibri"/>
                              <a:cs typeface="Times New Roman"/>
                            </a:rPr>
                            <m:t>2</m:t>
                          </m:r>
                        </m:e>
                      </m:d>
                      <m:r>
                        <a:rPr lang="en-US" i="1">
                          <a:effectLst/>
                          <a:latin typeface="Cambria Math"/>
                          <a:ea typeface="Calibri"/>
                          <a:cs typeface="Times New Roman"/>
                        </a:rPr>
                        <m:t>=</m:t>
                      </m:r>
                      <m:r>
                        <a:rPr lang="en-US" i="1">
                          <a:effectLst/>
                          <a:latin typeface="Cambria Math"/>
                          <a:ea typeface="Calibri"/>
                          <a:cs typeface="Times New Roman"/>
                        </a:rPr>
                        <m:t>23</m:t>
                      </m:r>
                      <m:r>
                        <a:rPr lang="en-US" i="1">
                          <a:effectLst/>
                          <a:latin typeface="Cambria Math"/>
                          <a:ea typeface="Calibri"/>
                          <a:cs typeface="Times New Roman"/>
                        </a:rPr>
                        <m:t>.</m:t>
                      </m:r>
                      <m:r>
                        <a:rPr lang="en-US" i="1">
                          <a:effectLst/>
                          <a:latin typeface="Cambria Math"/>
                          <a:ea typeface="Calibri"/>
                          <a:cs typeface="Times New Roman"/>
                        </a:rPr>
                        <m:t>2</m:t>
                      </m:r>
                      <m:r>
                        <a:rPr lang="en-US" i="1">
                          <a:effectLst/>
                          <a:latin typeface="Cambria Math"/>
                          <a:ea typeface="Calibri"/>
                          <a:cs typeface="Times New Roman"/>
                        </a:rPr>
                        <m:t> </m:t>
                      </m:r>
                      <m:sSup>
                        <m:sSupPr>
                          <m:ctrlPr>
                            <a:rPr lang="en-US" i="1">
                              <a:effectLst/>
                              <a:latin typeface="Cambria Math"/>
                              <a:ea typeface="Calibri"/>
                              <a:cs typeface="Times New Roman"/>
                            </a:rPr>
                          </m:ctrlPr>
                        </m:sSupPr>
                        <m:e>
                          <m:r>
                            <a:rPr lang="en-US" i="1">
                              <a:effectLst/>
                              <a:latin typeface="Cambria Math"/>
                              <a:ea typeface="Calibri"/>
                              <a:cs typeface="Times New Roman"/>
                            </a:rPr>
                            <m:t>𝑚</m:t>
                          </m:r>
                        </m:e>
                        <m:sup>
                          <m:r>
                            <a:rPr lang="en-US" i="1">
                              <a:effectLst/>
                              <a:latin typeface="Cambria Math"/>
                              <a:ea typeface="Calibri"/>
                              <a:cs typeface="Times New Roman"/>
                            </a:rPr>
                            <m:t>4</m:t>
                          </m:r>
                        </m:sup>
                      </m:sSup>
                    </m:oMath>
                  </m:oMathPara>
                </a14:m>
                <a:endParaRPr lang="en-US" dirty="0">
                  <a:effectLst/>
                  <a:latin typeface="Calibri"/>
                  <a:ea typeface="Calibri"/>
                  <a:cs typeface="Arial"/>
                </a:endParaRPr>
              </a:p>
              <a:p>
                <a:pPr marL="457200" algn="ctr"/>
                <a14:m>
                  <m:oMathPara xmlns:m="http://schemas.openxmlformats.org/officeDocument/2006/math">
                    <m:oMathParaPr>
                      <m:jc m:val="centerGroup"/>
                    </m:oMathParaPr>
                    <m:oMath xmlns:m="http://schemas.openxmlformats.org/officeDocument/2006/math">
                      <m:r>
                        <a:rPr lang="en-US" sz="2000" i="1">
                          <a:effectLst/>
                          <a:latin typeface="Cambria Math"/>
                          <a:ea typeface="Calibri"/>
                          <a:cs typeface="Times New Roman"/>
                        </a:rPr>
                        <m:t>∑</m:t>
                      </m:r>
                      <m:sSub>
                        <m:sSubPr>
                          <m:ctrlPr>
                            <a:rPr lang="en-US" sz="2000" i="1">
                              <a:effectLst/>
                              <a:latin typeface="Cambria Math"/>
                              <a:ea typeface="Calibri"/>
                              <a:cs typeface="Times New Roman"/>
                            </a:rPr>
                          </m:ctrlPr>
                        </m:sSubPr>
                        <m:e>
                          <m:r>
                            <a:rPr lang="en-US" sz="2000" i="1">
                              <a:effectLst/>
                              <a:latin typeface="Cambria Math"/>
                              <a:ea typeface="Calibri"/>
                              <a:cs typeface="Times New Roman"/>
                            </a:rPr>
                            <m:t>𝐼</m:t>
                          </m:r>
                        </m:e>
                        <m:sub>
                          <m:r>
                            <a:rPr lang="en-US" sz="2000" i="1">
                              <a:effectLst/>
                              <a:latin typeface="Cambria Math"/>
                              <a:ea typeface="Calibri"/>
                              <a:cs typeface="Times New Roman"/>
                            </a:rPr>
                            <m:t>𝑐𝑜𝑙𝑢𝑚𝑛𝑠</m:t>
                          </m:r>
                        </m:sub>
                      </m:sSub>
                      <m:r>
                        <a:rPr lang="en-US" sz="2000" i="1">
                          <a:effectLst/>
                          <a:latin typeface="Cambria Math"/>
                          <a:ea typeface="Calibri"/>
                          <a:cs typeface="Times New Roman"/>
                        </a:rPr>
                        <m:t>=</m:t>
                      </m:r>
                      <m:d>
                        <m:dPr>
                          <m:ctrlPr>
                            <a:rPr lang="en-US" sz="2000" i="1">
                              <a:effectLst/>
                              <a:latin typeface="Cambria Math"/>
                              <a:ea typeface="Calibri"/>
                              <a:cs typeface="Times New Roman"/>
                            </a:rPr>
                          </m:ctrlPr>
                        </m:dPr>
                        <m:e>
                          <m:f>
                            <m:fPr>
                              <m:ctrlPr>
                                <a:rPr lang="en-US" sz="2000" i="1">
                                  <a:effectLst/>
                                  <a:latin typeface="Cambria Math"/>
                                  <a:ea typeface="Calibri"/>
                                  <a:cs typeface="Times New Roman"/>
                                </a:rPr>
                              </m:ctrlPr>
                            </m:fPr>
                            <m:num>
                              <m:d>
                                <m:dPr>
                                  <m:ctrlPr>
                                    <a:rPr lang="en-US" sz="2000" i="1">
                                      <a:effectLst/>
                                      <a:latin typeface="Cambria Math"/>
                                      <a:ea typeface="Calibri"/>
                                      <a:cs typeface="Times New Roman"/>
                                    </a:rPr>
                                  </m:ctrlPr>
                                </m:dPr>
                                <m:e>
                                  <m:sSup>
                                    <m:sSupPr>
                                      <m:ctrlPr>
                                        <a:rPr lang="en-US" sz="2000" i="1">
                                          <a:effectLst/>
                                          <a:latin typeface="Cambria Math"/>
                                          <a:ea typeface="Calibri"/>
                                          <a:cs typeface="Times New Roman"/>
                                        </a:rPr>
                                      </m:ctrlPr>
                                    </m:sSupPr>
                                    <m:e>
                                      <m:r>
                                        <a:rPr lang="en-US" sz="2000" i="1">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6</m:t>
                                      </m:r>
                                    </m:e>
                                    <m:sup>
                                      <m:r>
                                        <a:rPr lang="en-US" sz="2000" i="1">
                                          <a:effectLst/>
                                          <a:latin typeface="Cambria Math"/>
                                          <a:ea typeface="Calibri"/>
                                          <a:cs typeface="Times New Roman"/>
                                        </a:rPr>
                                        <m:t>3</m:t>
                                      </m:r>
                                    </m:sup>
                                  </m:sSup>
                                </m:e>
                              </m:d>
                              <m:d>
                                <m:dPr>
                                  <m:ctrlPr>
                                    <a:rPr lang="en-US" sz="2000" i="1">
                                      <a:effectLst/>
                                      <a:latin typeface="Cambria Math"/>
                                      <a:ea typeface="Calibri"/>
                                      <a:cs typeface="Times New Roman"/>
                                    </a:rPr>
                                  </m:ctrlPr>
                                </m:dPr>
                                <m:e>
                                  <m:r>
                                    <a:rPr lang="en-US" sz="2000" i="1">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6</m:t>
                                  </m:r>
                                </m:e>
                              </m:d>
                            </m:num>
                            <m:den>
                              <m:r>
                                <a:rPr lang="en-US" sz="2000" i="1">
                                  <a:effectLst/>
                                  <a:latin typeface="Cambria Math"/>
                                  <a:ea typeface="Calibri"/>
                                  <a:cs typeface="Times New Roman"/>
                                </a:rPr>
                                <m:t>12</m:t>
                              </m:r>
                            </m:den>
                          </m:f>
                        </m:e>
                      </m:d>
                      <m:d>
                        <m:dPr>
                          <m:ctrlPr>
                            <a:rPr lang="en-US" sz="2000" i="1">
                              <a:effectLst/>
                              <a:latin typeface="Cambria Math"/>
                              <a:ea typeface="Calibri"/>
                              <a:cs typeface="Times New Roman"/>
                            </a:rPr>
                          </m:ctrlPr>
                        </m:dPr>
                        <m:e>
                          <m:r>
                            <a:rPr lang="en-US" sz="2000" i="1">
                              <a:effectLst/>
                              <a:latin typeface="Cambria Math"/>
                              <a:ea typeface="Calibri"/>
                              <a:cs typeface="Times New Roman"/>
                            </a:rPr>
                            <m:t>26</m:t>
                          </m:r>
                        </m:e>
                      </m:d>
                      <m:r>
                        <a:rPr lang="en-US" sz="2000" i="1">
                          <a:effectLst/>
                          <a:latin typeface="Cambria Math"/>
                          <a:ea typeface="Calibri"/>
                          <a:cs typeface="Times New Roman"/>
                        </a:rPr>
                        <m:t>+ </m:t>
                      </m:r>
                      <m:d>
                        <m:dPr>
                          <m:ctrlPr>
                            <a:rPr lang="en-US" sz="2000" i="1">
                              <a:effectLst/>
                              <a:latin typeface="Cambria Math"/>
                              <a:ea typeface="Calibri"/>
                              <a:cs typeface="Times New Roman"/>
                            </a:rPr>
                          </m:ctrlPr>
                        </m:dPr>
                        <m:e>
                          <m:f>
                            <m:fPr>
                              <m:ctrlPr>
                                <a:rPr lang="en-US" sz="2000" i="1">
                                  <a:effectLst/>
                                  <a:latin typeface="Cambria Math"/>
                                  <a:ea typeface="Calibri"/>
                                  <a:cs typeface="Times New Roman"/>
                                </a:rPr>
                              </m:ctrlPr>
                            </m:fPr>
                            <m:num>
                              <m:d>
                                <m:dPr>
                                  <m:ctrlPr>
                                    <a:rPr lang="en-US" sz="2000" i="1">
                                      <a:effectLst/>
                                      <a:latin typeface="Cambria Math"/>
                                      <a:ea typeface="Calibri"/>
                                      <a:cs typeface="Times New Roman"/>
                                    </a:rPr>
                                  </m:ctrlPr>
                                </m:dPr>
                                <m:e>
                                  <m:sSup>
                                    <m:sSupPr>
                                      <m:ctrlPr>
                                        <a:rPr lang="en-US" sz="2000" i="1">
                                          <a:effectLst/>
                                          <a:latin typeface="Cambria Math"/>
                                          <a:ea typeface="Calibri"/>
                                          <a:cs typeface="Times New Roman"/>
                                        </a:rPr>
                                      </m:ctrlPr>
                                    </m:sSupPr>
                                    <m:e>
                                      <m:r>
                                        <a:rPr lang="en-US" sz="2000" i="1">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35</m:t>
                                      </m:r>
                                    </m:e>
                                    <m:sup>
                                      <m:r>
                                        <a:rPr lang="en-US" sz="2000" i="1">
                                          <a:effectLst/>
                                          <a:latin typeface="Cambria Math"/>
                                          <a:ea typeface="Calibri"/>
                                          <a:cs typeface="Times New Roman"/>
                                        </a:rPr>
                                        <m:t>3</m:t>
                                      </m:r>
                                    </m:sup>
                                  </m:sSup>
                                </m:e>
                              </m:d>
                              <m:d>
                                <m:dPr>
                                  <m:ctrlPr>
                                    <a:rPr lang="en-US" sz="2000" i="1">
                                      <a:effectLst/>
                                      <a:latin typeface="Cambria Math"/>
                                      <a:ea typeface="Calibri"/>
                                      <a:cs typeface="Times New Roman"/>
                                    </a:rPr>
                                  </m:ctrlPr>
                                </m:dPr>
                                <m:e>
                                  <m:r>
                                    <a:rPr lang="en-US" sz="2000" i="1">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9</m:t>
                                  </m:r>
                                </m:e>
                              </m:d>
                            </m:num>
                            <m:den>
                              <m:r>
                                <a:rPr lang="en-US" sz="2000" i="1">
                                  <a:effectLst/>
                                  <a:latin typeface="Cambria Math"/>
                                  <a:ea typeface="Calibri"/>
                                  <a:cs typeface="Times New Roman"/>
                                </a:rPr>
                                <m:t>12</m:t>
                              </m:r>
                            </m:den>
                          </m:f>
                        </m:e>
                      </m:d>
                      <m:d>
                        <m:dPr>
                          <m:ctrlPr>
                            <a:rPr lang="en-US" sz="2000" i="1">
                              <a:effectLst/>
                              <a:latin typeface="Cambria Math"/>
                              <a:ea typeface="Calibri"/>
                              <a:cs typeface="Times New Roman"/>
                            </a:rPr>
                          </m:ctrlPr>
                        </m:dPr>
                        <m:e>
                          <m:r>
                            <a:rPr lang="en-US" sz="2000" i="1">
                              <a:effectLst/>
                              <a:latin typeface="Cambria Math"/>
                              <a:ea typeface="Calibri"/>
                              <a:cs typeface="Times New Roman"/>
                            </a:rPr>
                            <m:t>2</m:t>
                          </m:r>
                        </m:e>
                      </m:d>
                      <m:r>
                        <a:rPr lang="en-US" sz="2000" i="1">
                          <a:effectLst/>
                          <a:latin typeface="Cambria Math"/>
                          <a:ea typeface="Calibri"/>
                          <a:cs typeface="Times New Roman"/>
                        </a:rPr>
                        <m:t>=</m:t>
                      </m:r>
                      <m:r>
                        <a:rPr lang="en-US" sz="2000" i="1">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287</m:t>
                      </m:r>
                      <m:r>
                        <a:rPr lang="en-US" sz="2000" i="1">
                          <a:effectLst/>
                          <a:latin typeface="Cambria Math"/>
                          <a:ea typeface="Calibri"/>
                          <a:cs typeface="Times New Roman"/>
                        </a:rPr>
                        <m:t> </m:t>
                      </m:r>
                      <m:sSup>
                        <m:sSupPr>
                          <m:ctrlPr>
                            <a:rPr lang="en-US" sz="2000" i="1">
                              <a:effectLst/>
                              <a:latin typeface="Cambria Math"/>
                              <a:ea typeface="Calibri"/>
                              <a:cs typeface="Times New Roman"/>
                            </a:rPr>
                          </m:ctrlPr>
                        </m:sSupPr>
                        <m:e>
                          <m:r>
                            <a:rPr lang="en-US" sz="2000" i="1">
                              <a:effectLst/>
                              <a:latin typeface="Cambria Math"/>
                              <a:ea typeface="Calibri"/>
                              <a:cs typeface="Times New Roman"/>
                            </a:rPr>
                            <m:t>𝑚</m:t>
                          </m:r>
                        </m:e>
                        <m:sup>
                          <m:r>
                            <a:rPr lang="en-US" sz="2000" i="1">
                              <a:effectLst/>
                              <a:latin typeface="Cambria Math"/>
                              <a:ea typeface="Calibri"/>
                              <a:cs typeface="Times New Roman"/>
                            </a:rPr>
                            <m:t>4</m:t>
                          </m:r>
                        </m:sup>
                      </m:sSup>
                    </m:oMath>
                  </m:oMathPara>
                </a14:m>
                <a:endParaRPr lang="en-US" dirty="0">
                  <a:effectLst/>
                </a:endParaRPr>
              </a:p>
              <a:p>
                <a:pPr marL="457200" algn="ctr"/>
                <a14:m>
                  <m:oMathPara xmlns:m="http://schemas.openxmlformats.org/officeDocument/2006/math">
                    <m:oMathParaPr>
                      <m:jc m:val="centerGroup"/>
                    </m:oMathParaPr>
                    <m:oMath xmlns:m="http://schemas.openxmlformats.org/officeDocument/2006/math">
                      <m:r>
                        <a:rPr lang="en-US" sz="2000" i="1">
                          <a:effectLst/>
                          <a:latin typeface="Cambria Math"/>
                          <a:cs typeface="Times New Roman"/>
                        </a:rPr>
                        <m:t>∑</m:t>
                      </m:r>
                      <m:sSub>
                        <m:sSubPr>
                          <m:ctrlPr>
                            <a:rPr lang="en-US" sz="2000" i="1">
                              <a:effectLst/>
                              <a:latin typeface="Cambria Math"/>
                              <a:cs typeface="Times New Roman"/>
                            </a:rPr>
                          </m:ctrlPr>
                        </m:sSubPr>
                        <m:e>
                          <m:r>
                            <a:rPr lang="en-US" sz="2000" i="1">
                              <a:effectLst/>
                              <a:latin typeface="Cambria Math"/>
                              <a:cs typeface="Times New Roman"/>
                            </a:rPr>
                            <m:t>𝐼</m:t>
                          </m:r>
                        </m:e>
                        <m:sub>
                          <m:r>
                            <a:rPr lang="en-US" sz="2000" i="1">
                              <a:effectLst/>
                              <a:latin typeface="Cambria Math"/>
                              <a:cs typeface="Times New Roman"/>
                            </a:rPr>
                            <m:t>𝑠</m:t>
                          </m:r>
                          <m:r>
                            <a:rPr lang="en-US" sz="2000" i="1">
                              <a:effectLst/>
                              <a:latin typeface="Cambria Math"/>
                              <a:cs typeface="Times New Roman"/>
                            </a:rPr>
                            <m:t>h</m:t>
                          </m:r>
                          <m:r>
                            <a:rPr lang="en-US" sz="2000" i="1">
                              <a:effectLst/>
                              <a:latin typeface="Cambria Math"/>
                              <a:cs typeface="Times New Roman"/>
                            </a:rPr>
                            <m:t>𝑒𝑎𝑟</m:t>
                          </m:r>
                          <m:r>
                            <a:rPr lang="en-US" sz="2000" i="1">
                              <a:effectLst/>
                              <a:latin typeface="Cambria Math"/>
                              <a:cs typeface="Times New Roman"/>
                            </a:rPr>
                            <m:t> </m:t>
                          </m:r>
                          <m:r>
                            <a:rPr lang="en-US" sz="2000" i="1">
                              <a:effectLst/>
                              <a:latin typeface="Cambria Math"/>
                              <a:cs typeface="Times New Roman"/>
                            </a:rPr>
                            <m:t>𝑤𝑎𝑙𝑙</m:t>
                          </m:r>
                        </m:sub>
                      </m:sSub>
                      <m:r>
                        <a:rPr lang="en-US" sz="2000" i="1">
                          <a:effectLst/>
                          <a:latin typeface="Cambria Math"/>
                          <a:ea typeface="Calibri"/>
                          <a:cs typeface="Times New Roman"/>
                        </a:rPr>
                        <m:t>&gt;</m:t>
                      </m:r>
                      <m:r>
                        <a:rPr lang="en-US" sz="2000" i="1">
                          <a:effectLst/>
                          <a:latin typeface="Cambria Math"/>
                          <a:ea typeface="Calibri"/>
                          <a:cs typeface="Times New Roman"/>
                        </a:rPr>
                        <m:t>12</m:t>
                      </m:r>
                      <m:r>
                        <a:rPr lang="en-US" sz="2000" i="1">
                          <a:effectLst/>
                          <a:latin typeface="Cambria Math"/>
                          <a:ea typeface="Calibri"/>
                          <a:cs typeface="Times New Roman"/>
                        </a:rPr>
                        <m:t> ∑</m:t>
                      </m:r>
                      <m:sSub>
                        <m:sSubPr>
                          <m:ctrlPr>
                            <a:rPr lang="en-US" sz="2000" i="1">
                              <a:effectLst/>
                              <a:latin typeface="Cambria Math"/>
                              <a:ea typeface="Calibri"/>
                              <a:cs typeface="Times New Roman"/>
                            </a:rPr>
                          </m:ctrlPr>
                        </m:sSubPr>
                        <m:e>
                          <m:r>
                            <a:rPr lang="en-US" sz="2000" i="1">
                              <a:effectLst/>
                              <a:latin typeface="Cambria Math"/>
                              <a:ea typeface="Calibri"/>
                              <a:cs typeface="Times New Roman"/>
                            </a:rPr>
                            <m:t>𝐼</m:t>
                          </m:r>
                        </m:e>
                        <m:sub>
                          <m:r>
                            <a:rPr lang="en-US" sz="2000" i="1">
                              <a:effectLst/>
                              <a:latin typeface="Cambria Math"/>
                              <a:ea typeface="Calibri"/>
                              <a:cs typeface="Times New Roman"/>
                            </a:rPr>
                            <m:t>𝑐𝑜𝑙𝑢𝑚𝑛𝑠</m:t>
                          </m:r>
                        </m:sub>
                      </m:sSub>
                      <m:r>
                        <a:rPr lang="en-US" sz="2000" i="1">
                          <a:effectLst/>
                          <a:latin typeface="Cambria Math"/>
                          <a:ea typeface="Calibri"/>
                          <a:cs typeface="Times New Roman"/>
                        </a:rPr>
                        <m:t>       </m:t>
                      </m:r>
                      <m:d>
                        <m:dPr>
                          <m:ctrlPr>
                            <a:rPr lang="en-US" sz="2000" i="1">
                              <a:effectLst/>
                              <a:latin typeface="Cambria Math"/>
                              <a:ea typeface="Calibri"/>
                              <a:cs typeface="Times New Roman"/>
                            </a:rPr>
                          </m:ctrlPr>
                        </m:dPr>
                        <m:e>
                          <m:r>
                            <a:rPr lang="en-US" sz="2000" i="1">
                              <a:effectLst/>
                              <a:latin typeface="Cambria Math"/>
                              <a:ea typeface="Calibri"/>
                              <a:cs typeface="Times New Roman"/>
                            </a:rPr>
                            <m:t>𝐼𝑡</m:t>
                          </m:r>
                          <m:r>
                            <a:rPr lang="en-US" sz="2000" i="1">
                              <a:effectLst/>
                              <a:latin typeface="Cambria Math"/>
                              <a:ea typeface="Calibri"/>
                              <a:cs typeface="Times New Roman"/>
                            </a:rPr>
                            <m:t> </m:t>
                          </m:r>
                          <m:r>
                            <a:rPr lang="en-US" sz="2000" i="1">
                              <a:effectLst/>
                              <a:latin typeface="Cambria Math"/>
                              <a:ea typeface="Calibri"/>
                              <a:cs typeface="Times New Roman"/>
                            </a:rPr>
                            <m:t>𝑖𝑠</m:t>
                          </m:r>
                          <m:r>
                            <a:rPr lang="en-US" sz="2000" i="1">
                              <a:effectLst/>
                              <a:latin typeface="Cambria Math"/>
                              <a:ea typeface="Calibri"/>
                              <a:cs typeface="Times New Roman"/>
                            </a:rPr>
                            <m:t> </m:t>
                          </m:r>
                          <m:r>
                            <a:rPr lang="en-US" sz="2000" i="1">
                              <a:effectLst/>
                              <a:latin typeface="Cambria Math"/>
                              <a:ea typeface="Calibri"/>
                              <a:cs typeface="Times New Roman"/>
                            </a:rPr>
                            <m:t>𝑛𝑜𝑛</m:t>
                          </m:r>
                          <m:r>
                            <a:rPr lang="en-US" sz="2000" i="1">
                              <a:effectLst/>
                              <a:latin typeface="Cambria Math"/>
                              <a:ea typeface="Calibri"/>
                              <a:cs typeface="Times New Roman"/>
                            </a:rPr>
                            <m:t>−</m:t>
                          </m:r>
                          <m:r>
                            <a:rPr lang="en-US" sz="2000" i="1">
                              <a:effectLst/>
                              <a:latin typeface="Cambria Math"/>
                              <a:ea typeface="Calibri"/>
                              <a:cs typeface="Times New Roman"/>
                            </a:rPr>
                            <m:t>𝑠𝑤𝑎𝑦</m:t>
                          </m:r>
                          <m:r>
                            <a:rPr lang="en-US" sz="2000" i="1">
                              <a:effectLst/>
                              <a:latin typeface="Cambria Math"/>
                              <a:ea typeface="Calibri"/>
                              <a:cs typeface="Times New Roman"/>
                            </a:rPr>
                            <m:t> </m:t>
                          </m:r>
                          <m:r>
                            <a:rPr lang="en-US" sz="2000" i="1">
                              <a:effectLst/>
                              <a:latin typeface="Cambria Math"/>
                              <a:cs typeface="Times New Roman"/>
                            </a:rPr>
                            <m:t> </m:t>
                          </m:r>
                          <m:r>
                            <a:rPr lang="en-US" sz="2000" i="1">
                              <a:effectLst/>
                              <a:latin typeface="Cambria Math"/>
                              <a:cs typeface="Times New Roman"/>
                            </a:rPr>
                            <m:t>𝑖𝑛</m:t>
                          </m:r>
                          <m:r>
                            <a:rPr lang="en-US" sz="2000" i="1">
                              <a:effectLst/>
                              <a:latin typeface="Cambria Math"/>
                              <a:cs typeface="Times New Roman"/>
                            </a:rPr>
                            <m:t> </m:t>
                          </m:r>
                          <m:r>
                            <a:rPr lang="en-US" sz="2000" i="1">
                              <a:effectLst/>
                              <a:latin typeface="Cambria Math"/>
                              <a:cs typeface="Times New Roman"/>
                            </a:rPr>
                            <m:t>𝑋</m:t>
                          </m:r>
                          <m:r>
                            <a:rPr lang="en-US" sz="2000" i="1">
                              <a:effectLst/>
                              <a:latin typeface="Cambria Math"/>
                              <a:cs typeface="Times New Roman"/>
                            </a:rPr>
                            <m:t> </m:t>
                          </m:r>
                          <m:r>
                            <a:rPr lang="en-US" sz="2000" i="1">
                              <a:effectLst/>
                              <a:latin typeface="Cambria Math"/>
                              <a:cs typeface="Times New Roman"/>
                            </a:rPr>
                            <m:t>𝑑𝑖𝑟𝑒𝑐𝑡𝑖𝑜𝑛</m:t>
                          </m:r>
                          <m:r>
                            <a:rPr lang="en-US" sz="2000" i="1">
                              <a:effectLst/>
                              <a:latin typeface="Cambria Math"/>
                              <a:cs typeface="Times New Roman"/>
                            </a:rPr>
                            <m:t> </m:t>
                          </m:r>
                        </m:e>
                      </m:d>
                    </m:oMath>
                  </m:oMathPara>
                </a14:m>
                <a:endParaRPr lang="en-US" dirty="0">
                  <a:effectLst/>
                </a:endParaRPr>
              </a:p>
              <a:p>
                <a:pPr marL="457200" algn="ctr"/>
                <a:r>
                  <a:rPr lang="en-US" sz="2000" dirty="0">
                    <a:effectLst/>
                    <a:latin typeface="Times New Roman"/>
                    <a:ea typeface="Times New Roman"/>
                  </a:rPr>
                  <a:t> </a:t>
                </a:r>
                <a:endParaRPr lang="en-US" dirty="0">
                  <a:effectLst/>
                </a:endParaRPr>
              </a:p>
              <a:p>
                <a:pPr marL="457200" algn="ctr"/>
                <a:r>
                  <a:rPr lang="en-US" sz="2000" dirty="0">
                    <a:effectLst/>
                    <a:latin typeface="Times New Roman"/>
                    <a:ea typeface="Times New Roman"/>
                  </a:rPr>
                  <a:t> </a:t>
                </a:r>
                <a:endParaRPr lang="en-US" dirty="0">
                  <a:effectLst/>
                </a:endParaRPr>
              </a:p>
              <a:p>
                <a:pPr>
                  <a:lnSpc>
                    <a:spcPct val="115000"/>
                  </a:lnSpc>
                  <a:spcAft>
                    <a:spcPts val="1000"/>
                  </a:spcAft>
                </a:pPr>
                <a:r>
                  <a:rPr lang="en-US" sz="2000" dirty="0">
                    <a:effectLst/>
                    <a:latin typeface="Calibri"/>
                    <a:ea typeface="Times New Roman"/>
                    <a:cs typeface="Arial"/>
                  </a:rPr>
                  <a:t> </a:t>
                </a:r>
                <a:endParaRPr lang="en-US" dirty="0">
                  <a:effectLst/>
                  <a:latin typeface="Calibri"/>
                  <a:ea typeface="Calibri"/>
                  <a:cs typeface="Arial"/>
                </a:endParaRPr>
              </a:p>
            </p:txBody>
          </p:sp>
        </mc:Choice>
        <mc:Fallback xmlns="">
          <p:sp>
            <p:nvSpPr>
              <p:cNvPr id="7" name="Rectangle 6"/>
              <p:cNvSpPr>
                <a:spLocks noRot="1" noChangeAspect="1" noMove="1" noResize="1" noEditPoints="1" noAdjustHandles="1" noChangeArrowheads="1" noChangeShapeType="1" noTextEdit="1"/>
              </p:cNvSpPr>
              <p:nvPr/>
            </p:nvSpPr>
            <p:spPr>
              <a:xfrm>
                <a:off x="1066800" y="2481234"/>
                <a:ext cx="8027334" cy="4487126"/>
              </a:xfrm>
              <a:prstGeom prst="rect">
                <a:avLst/>
              </a:prstGeom>
              <a:blipFill rotWithShape="1">
                <a:blip r:embed="rId2"/>
                <a:stretch>
                  <a:fillRect l="-759" b="-1087"/>
                </a:stretch>
              </a:blipFill>
            </p:spPr>
            <p:txBody>
              <a:bodyPr/>
              <a:lstStyle/>
              <a:p>
                <a:r>
                  <a:rPr lang="en-US">
                    <a:noFill/>
                  </a:rPr>
                  <a:t> </a:t>
                </a:r>
              </a:p>
            </p:txBody>
          </p:sp>
        </mc:Fallback>
      </mc:AlternateContent>
    </p:spTree>
    <p:extLst>
      <p:ext uri="{BB962C8B-B14F-4D97-AF65-F5344CB8AC3E}">
        <p14:creationId xmlns:p14="http://schemas.microsoft.com/office/powerpoint/2010/main" val="41236860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43</a:t>
            </a:fld>
            <a:endParaRPr lang="en-US"/>
          </a:p>
        </p:txBody>
      </p:sp>
      <mc:AlternateContent xmlns:mc="http://schemas.openxmlformats.org/markup-compatibility/2006" xmlns:a14="http://schemas.microsoft.com/office/drawing/2010/main">
        <mc:Choice Requires="a14">
          <p:sp>
            <p:nvSpPr>
              <p:cNvPr id="3" name="Rectangle 2"/>
              <p:cNvSpPr/>
              <p:nvPr/>
            </p:nvSpPr>
            <p:spPr>
              <a:xfrm>
                <a:off x="990600" y="850142"/>
                <a:ext cx="8153400" cy="3484415"/>
              </a:xfrm>
              <a:prstGeom prst="rect">
                <a:avLst/>
              </a:prstGeom>
            </p:spPr>
            <p:txBody>
              <a:bodyPr wrap="square">
                <a:spAutoFit/>
              </a:bodyPr>
              <a:lstStyle/>
              <a:p>
                <a:r>
                  <a:rPr lang="en-US" sz="2000" dirty="0" smtClean="0">
                    <a:latin typeface="Times New Roman" pitchFamily="18" charset="0"/>
                    <a:cs typeface="Times New Roman" pitchFamily="18" charset="0"/>
                  </a:rPr>
                  <a:t>In the Y-direction:</a:t>
                </a:r>
              </a:p>
              <a:p>
                <a14:m>
                  <m:oMath xmlns:m="http://schemas.openxmlformats.org/officeDocument/2006/math">
                    <m:r>
                      <a:rPr lang="en-US" sz="2000" i="1">
                        <a:latin typeface="Cambria Math"/>
                      </a:rPr>
                      <m:t>∑</m:t>
                    </m:r>
                    <m:sSub>
                      <m:sSubPr>
                        <m:ctrlPr>
                          <a:rPr lang="en-US" sz="2000" i="1">
                            <a:latin typeface="Cambria Math"/>
                          </a:rPr>
                        </m:ctrlPr>
                      </m:sSubPr>
                      <m:e>
                        <m:r>
                          <a:rPr lang="en-US" sz="2000" i="1">
                            <a:latin typeface="Cambria Math"/>
                          </a:rPr>
                          <m:t>𝐼</m:t>
                        </m:r>
                      </m:e>
                      <m:sub>
                        <m:r>
                          <a:rPr lang="en-US" sz="2000" i="1">
                            <a:latin typeface="Cambria Math"/>
                          </a:rPr>
                          <m:t>𝑠</m:t>
                        </m:r>
                        <m:r>
                          <a:rPr lang="en-US" sz="2000" i="1">
                            <a:latin typeface="Cambria Math"/>
                          </a:rPr>
                          <m:t>h</m:t>
                        </m:r>
                        <m:r>
                          <a:rPr lang="en-US" sz="2000" i="1">
                            <a:latin typeface="Cambria Math"/>
                          </a:rPr>
                          <m:t>𝑒𝑎𝑟</m:t>
                        </m:r>
                        <m:r>
                          <a:rPr lang="en-US" sz="2000" i="1">
                            <a:latin typeface="Cambria Math"/>
                          </a:rPr>
                          <m:t> </m:t>
                        </m:r>
                        <m:r>
                          <a:rPr lang="en-US" sz="2000" i="1">
                            <a:latin typeface="Cambria Math"/>
                          </a:rPr>
                          <m:t>𝑤𝑎𝑙𝑙𝑠</m:t>
                        </m:r>
                      </m:sub>
                    </m:sSub>
                  </m:oMath>
                </a14:m>
                <a:r>
                  <a:rPr lang="en-US" sz="2000" dirty="0">
                    <a:latin typeface="Times New Roman" pitchFamily="18" charset="0"/>
                    <a:cs typeface="Times New Roman" pitchFamily="18" charset="0"/>
                  </a:rPr>
                  <a:t>= </a:t>
                </a:r>
                <a14:m>
                  <m:oMath xmlns:m="http://schemas.openxmlformats.org/officeDocument/2006/math">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m:t>
                                    </m:r>
                                    <m:r>
                                      <a:rPr lang="en-US" sz="2000" i="1">
                                        <a:latin typeface="Cambria Math"/>
                                      </a:rPr>
                                      <m:t>3</m:t>
                                    </m:r>
                                  </m:e>
                                  <m:sup>
                                    <m:r>
                                      <a:rPr lang="en-US" sz="2000" i="1">
                                        <a:latin typeface="Cambria Math"/>
                                      </a:rPr>
                                      <m:t>3</m:t>
                                    </m:r>
                                  </m:sup>
                                </m:sSup>
                              </m:e>
                            </m:d>
                            <m:d>
                              <m:dPr>
                                <m:ctrlPr>
                                  <a:rPr lang="en-US" sz="2000" i="1">
                                    <a:latin typeface="Cambria Math"/>
                                  </a:rPr>
                                </m:ctrlPr>
                              </m:dPr>
                              <m:e>
                                <m:r>
                                  <a:rPr lang="en-US" sz="2000" i="1">
                                    <a:latin typeface="Cambria Math"/>
                                  </a:rPr>
                                  <m:t>4</m:t>
                                </m:r>
                                <m:r>
                                  <a:rPr lang="en-US" sz="2000" i="1">
                                    <a:latin typeface="Cambria Math"/>
                                  </a:rPr>
                                  <m:t>.</m:t>
                                </m:r>
                                <m:r>
                                  <a:rPr lang="en-US" sz="2000" i="1">
                                    <a:latin typeface="Cambria Math"/>
                                  </a:rPr>
                                  <m:t>2</m:t>
                                </m:r>
                              </m:e>
                            </m:d>
                          </m:num>
                          <m:den>
                            <m:r>
                              <a:rPr lang="en-US" sz="2000" i="1">
                                <a:latin typeface="Cambria Math"/>
                              </a:rPr>
                              <m:t>12</m:t>
                            </m:r>
                          </m:den>
                        </m:f>
                      </m:e>
                    </m:d>
                    <m:r>
                      <a:rPr lang="en-US" sz="2000" i="1">
                        <a:latin typeface="Cambria Math"/>
                      </a:rPr>
                      <m:t>+ </m:t>
                    </m:r>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m:t>
                                    </m:r>
                                    <m:r>
                                      <a:rPr lang="en-US" sz="2000" i="1">
                                        <a:latin typeface="Cambria Math"/>
                                      </a:rPr>
                                      <m:t>3</m:t>
                                    </m:r>
                                  </m:e>
                                  <m:sup>
                                    <m:r>
                                      <a:rPr lang="en-US" sz="2000" i="1">
                                        <a:latin typeface="Cambria Math"/>
                                      </a:rPr>
                                      <m:t>3</m:t>
                                    </m:r>
                                  </m:sup>
                                </m:sSup>
                              </m:e>
                            </m:d>
                            <m:d>
                              <m:dPr>
                                <m:ctrlPr>
                                  <a:rPr lang="en-US" sz="2000" i="1">
                                    <a:latin typeface="Cambria Math"/>
                                  </a:rPr>
                                </m:ctrlPr>
                              </m:dPr>
                              <m:e>
                                <m:r>
                                  <a:rPr lang="en-US" sz="2000" i="1">
                                    <a:latin typeface="Cambria Math"/>
                                  </a:rPr>
                                  <m:t>2</m:t>
                                </m:r>
                                <m:r>
                                  <a:rPr lang="en-US" sz="2000" i="1">
                                    <a:latin typeface="Cambria Math"/>
                                  </a:rPr>
                                  <m:t>.</m:t>
                                </m:r>
                                <m:r>
                                  <a:rPr lang="en-US" sz="2000" i="1">
                                    <a:latin typeface="Cambria Math"/>
                                  </a:rPr>
                                  <m:t>1</m:t>
                                </m:r>
                              </m:e>
                            </m:d>
                          </m:num>
                          <m:den>
                            <m:r>
                              <a:rPr lang="en-US" sz="2000" i="1">
                                <a:latin typeface="Cambria Math"/>
                              </a:rPr>
                              <m:t>12</m:t>
                            </m:r>
                          </m:den>
                        </m:f>
                      </m:e>
                    </m:d>
                    <m:r>
                      <a:rPr lang="en-US" sz="2000" i="1">
                        <a:latin typeface="Cambria Math"/>
                      </a:rPr>
                      <m:t>+</m:t>
                    </m:r>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m:t>
                                    </m:r>
                                    <m:r>
                                      <a:rPr lang="en-US" sz="2000" i="1">
                                        <a:latin typeface="Cambria Math"/>
                                      </a:rPr>
                                      <m:t>3</m:t>
                                    </m:r>
                                  </m:e>
                                  <m:sup>
                                    <m:r>
                                      <a:rPr lang="en-US" sz="2000" i="1">
                                        <a:latin typeface="Cambria Math"/>
                                      </a:rPr>
                                      <m:t>3</m:t>
                                    </m:r>
                                  </m:sup>
                                </m:sSup>
                              </m:e>
                            </m:d>
                            <m:d>
                              <m:dPr>
                                <m:ctrlPr>
                                  <a:rPr lang="en-US" sz="2000" i="1">
                                    <a:latin typeface="Cambria Math"/>
                                  </a:rPr>
                                </m:ctrlPr>
                              </m:dPr>
                              <m:e>
                                <m:r>
                                  <a:rPr lang="en-US" sz="2000" i="1">
                                    <a:latin typeface="Cambria Math"/>
                                  </a:rPr>
                                  <m:t>7</m:t>
                                </m:r>
                                <m:r>
                                  <a:rPr lang="en-US" sz="2000" i="1">
                                    <a:latin typeface="Cambria Math"/>
                                  </a:rPr>
                                  <m:t>.</m:t>
                                </m:r>
                                <m:r>
                                  <a:rPr lang="en-US" sz="2000" i="1">
                                    <a:latin typeface="Cambria Math"/>
                                  </a:rPr>
                                  <m:t>5</m:t>
                                </m:r>
                              </m:e>
                            </m:d>
                          </m:num>
                          <m:den>
                            <m:r>
                              <a:rPr lang="en-US" sz="2000" i="1">
                                <a:latin typeface="Cambria Math"/>
                              </a:rPr>
                              <m:t>12</m:t>
                            </m:r>
                          </m:den>
                        </m:f>
                      </m:e>
                    </m:d>
                    <m:d>
                      <m:dPr>
                        <m:ctrlPr>
                          <a:rPr lang="en-US" sz="2000" i="1">
                            <a:latin typeface="Cambria Math"/>
                          </a:rPr>
                        </m:ctrlPr>
                      </m:dPr>
                      <m:e>
                        <m:r>
                          <a:rPr lang="en-US" sz="2000" i="1">
                            <a:latin typeface="Cambria Math"/>
                          </a:rPr>
                          <m:t>2</m:t>
                        </m:r>
                      </m:e>
                    </m:d>
                    <m:r>
                      <a:rPr lang="en-US" sz="2000" i="1">
                        <a:latin typeface="Cambria Math"/>
                      </a:rPr>
                      <m:t>+ </m:t>
                    </m:r>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1</m:t>
                                    </m:r>
                                    <m:r>
                                      <a:rPr lang="en-US" sz="2000" i="1">
                                        <a:latin typeface="Cambria Math"/>
                                      </a:rPr>
                                      <m:t>.</m:t>
                                    </m:r>
                                    <m:r>
                                      <a:rPr lang="en-US" sz="2000" i="1">
                                        <a:latin typeface="Cambria Math"/>
                                      </a:rPr>
                                      <m:t>1</m:t>
                                    </m:r>
                                  </m:e>
                                  <m:sup>
                                    <m:r>
                                      <a:rPr lang="en-US" sz="2000" i="1">
                                        <a:latin typeface="Cambria Math"/>
                                      </a:rPr>
                                      <m:t>3</m:t>
                                    </m:r>
                                  </m:sup>
                                </m:sSup>
                              </m:e>
                            </m:d>
                            <m:d>
                              <m:dPr>
                                <m:ctrlPr>
                                  <a:rPr lang="en-US" sz="2000" i="1">
                                    <a:latin typeface="Cambria Math"/>
                                  </a:rPr>
                                </m:ctrlPr>
                              </m:dPr>
                              <m:e>
                                <m:r>
                                  <a:rPr lang="en-US" sz="2000" i="1">
                                    <a:latin typeface="Cambria Math"/>
                                  </a:rPr>
                                  <m:t>.</m:t>
                                </m:r>
                                <m:r>
                                  <a:rPr lang="en-US" sz="2000" i="1">
                                    <a:latin typeface="Cambria Math"/>
                                  </a:rPr>
                                  <m:t>3</m:t>
                                </m:r>
                              </m:e>
                            </m:d>
                          </m:num>
                          <m:den>
                            <m:r>
                              <a:rPr lang="en-US" sz="2000" i="1">
                                <a:latin typeface="Cambria Math"/>
                              </a:rPr>
                              <m:t>12</m:t>
                            </m:r>
                          </m:den>
                        </m:f>
                      </m:e>
                    </m:d>
                    <m:d>
                      <m:dPr>
                        <m:ctrlPr>
                          <a:rPr lang="en-US" sz="2000" i="1">
                            <a:latin typeface="Cambria Math"/>
                          </a:rPr>
                        </m:ctrlPr>
                      </m:dPr>
                      <m:e>
                        <m:r>
                          <a:rPr lang="en-US" sz="2000" i="1">
                            <a:latin typeface="Cambria Math"/>
                          </a:rPr>
                          <m:t>2</m:t>
                        </m:r>
                      </m:e>
                    </m:d>
                    <m:r>
                      <a:rPr lang="en-US" sz="2000" i="1">
                        <a:latin typeface="Cambria Math"/>
                      </a:rPr>
                      <m:t>+</m:t>
                    </m:r>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1</m:t>
                                    </m:r>
                                    <m:r>
                                      <a:rPr lang="en-US" sz="2000" i="1">
                                        <a:latin typeface="Cambria Math"/>
                                      </a:rPr>
                                      <m:t>.</m:t>
                                    </m:r>
                                    <m:r>
                                      <a:rPr lang="en-US" sz="2000" i="1">
                                        <a:latin typeface="Cambria Math"/>
                                      </a:rPr>
                                      <m:t>9</m:t>
                                    </m:r>
                                  </m:e>
                                  <m:sup>
                                    <m:r>
                                      <a:rPr lang="en-US" sz="2000" i="1">
                                        <a:latin typeface="Cambria Math"/>
                                      </a:rPr>
                                      <m:t>3</m:t>
                                    </m:r>
                                  </m:sup>
                                </m:sSup>
                              </m:e>
                            </m:d>
                            <m:d>
                              <m:dPr>
                                <m:ctrlPr>
                                  <a:rPr lang="en-US" sz="2000" i="1">
                                    <a:latin typeface="Cambria Math"/>
                                  </a:rPr>
                                </m:ctrlPr>
                              </m:dPr>
                              <m:e>
                                <m:r>
                                  <a:rPr lang="en-US" sz="2000" i="1">
                                    <a:latin typeface="Cambria Math"/>
                                  </a:rPr>
                                  <m:t>.</m:t>
                                </m:r>
                                <m:r>
                                  <a:rPr lang="en-US" sz="2000" i="1">
                                    <a:latin typeface="Cambria Math"/>
                                  </a:rPr>
                                  <m:t>30</m:t>
                                </m:r>
                              </m:e>
                            </m:d>
                          </m:num>
                          <m:den>
                            <m:r>
                              <a:rPr lang="en-US" sz="2000" i="1">
                                <a:latin typeface="Cambria Math"/>
                              </a:rPr>
                              <m:t>12</m:t>
                            </m:r>
                          </m:den>
                        </m:f>
                      </m:e>
                    </m:d>
                    <m:d>
                      <m:dPr>
                        <m:ctrlPr>
                          <a:rPr lang="en-US" sz="2000" i="1">
                            <a:latin typeface="Cambria Math"/>
                          </a:rPr>
                        </m:ctrlPr>
                      </m:dPr>
                      <m:e>
                        <m:r>
                          <a:rPr lang="en-US" sz="2000" i="1">
                            <a:latin typeface="Cambria Math"/>
                          </a:rPr>
                          <m:t>2</m:t>
                        </m:r>
                      </m:e>
                    </m:d>
                    <m:r>
                      <a:rPr lang="en-US" sz="2000" i="1">
                        <a:latin typeface="Cambria Math"/>
                      </a:rPr>
                      <m:t>+</m:t>
                    </m:r>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2</m:t>
                                    </m:r>
                                    <m:r>
                                      <a:rPr lang="en-US" sz="2000" i="1">
                                        <a:latin typeface="Cambria Math"/>
                                      </a:rPr>
                                      <m:t>.</m:t>
                                    </m:r>
                                    <m:r>
                                      <a:rPr lang="en-US" sz="2000" i="1">
                                        <a:latin typeface="Cambria Math"/>
                                      </a:rPr>
                                      <m:t>1</m:t>
                                    </m:r>
                                  </m:e>
                                  <m:sup>
                                    <m:r>
                                      <a:rPr lang="en-US" sz="2000" i="1">
                                        <a:latin typeface="Cambria Math"/>
                                      </a:rPr>
                                      <m:t>3</m:t>
                                    </m:r>
                                  </m:sup>
                                </m:sSup>
                              </m:e>
                            </m:d>
                            <m:d>
                              <m:dPr>
                                <m:ctrlPr>
                                  <a:rPr lang="en-US" sz="2000" i="1">
                                    <a:latin typeface="Cambria Math"/>
                                  </a:rPr>
                                </m:ctrlPr>
                              </m:dPr>
                              <m:e>
                                <m:r>
                                  <a:rPr lang="en-US" sz="2000" i="1">
                                    <a:latin typeface="Cambria Math"/>
                                  </a:rPr>
                                  <m:t>.</m:t>
                                </m:r>
                                <m:r>
                                  <a:rPr lang="en-US" sz="2000" i="1">
                                    <a:latin typeface="Cambria Math"/>
                                  </a:rPr>
                                  <m:t>3</m:t>
                                </m:r>
                              </m:e>
                            </m:d>
                          </m:num>
                          <m:den>
                            <m:r>
                              <a:rPr lang="en-US" sz="2000" i="1">
                                <a:latin typeface="Cambria Math"/>
                              </a:rPr>
                              <m:t>12</m:t>
                            </m:r>
                          </m:den>
                        </m:f>
                      </m:e>
                    </m:d>
                    <m:d>
                      <m:dPr>
                        <m:ctrlPr>
                          <a:rPr lang="en-US" sz="2000" i="1">
                            <a:latin typeface="Cambria Math"/>
                          </a:rPr>
                        </m:ctrlPr>
                      </m:dPr>
                      <m:e>
                        <m:r>
                          <a:rPr lang="en-US" sz="2000" i="1">
                            <a:latin typeface="Cambria Math"/>
                          </a:rPr>
                          <m:t>2</m:t>
                        </m:r>
                      </m:e>
                    </m:d>
                    <m:r>
                      <a:rPr lang="en-US" sz="2000" i="1">
                        <a:latin typeface="Cambria Math"/>
                      </a:rPr>
                      <m:t>=</m:t>
                    </m:r>
                    <m:r>
                      <a:rPr lang="ar-LB" sz="2000" b="0" i="1" smtClean="0">
                        <a:latin typeface="Cambria Math"/>
                      </a:rPr>
                      <m:t>4</m:t>
                    </m:r>
                    <m:r>
                      <a:rPr lang="ar-LB" sz="2000" b="0" i="1" smtClean="0">
                        <a:latin typeface="Cambria Math"/>
                      </a:rPr>
                      <m:t>.</m:t>
                    </m:r>
                    <m:r>
                      <a:rPr lang="ar-LB" sz="2000" b="0" i="1" smtClean="0">
                        <a:latin typeface="Cambria Math"/>
                      </a:rPr>
                      <m:t>1</m:t>
                    </m:r>
                    <m:r>
                      <a:rPr lang="en-US" sz="2000" i="1">
                        <a:latin typeface="Cambria Math"/>
                      </a:rPr>
                      <m:t> </m:t>
                    </m:r>
                    <m:sSup>
                      <m:sSupPr>
                        <m:ctrlPr>
                          <a:rPr lang="en-US" sz="2000" i="1">
                            <a:latin typeface="Cambria Math"/>
                          </a:rPr>
                        </m:ctrlPr>
                      </m:sSupPr>
                      <m:e>
                        <m:r>
                          <a:rPr lang="en-US" sz="2000" i="1">
                            <a:latin typeface="Cambria Math"/>
                          </a:rPr>
                          <m:t>𝑚</m:t>
                        </m:r>
                      </m:e>
                      <m:sup>
                        <m:r>
                          <a:rPr lang="en-US" sz="2000" i="1">
                            <a:latin typeface="Cambria Math"/>
                          </a:rPr>
                          <m:t>4</m:t>
                        </m:r>
                      </m:sup>
                    </m:sSup>
                  </m:oMath>
                </a14:m>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 </a:t>
                </a:r>
              </a:p>
              <a:p>
                <a:pPr/>
                <a14:m>
                  <m:oMathPara xmlns:m="http://schemas.openxmlformats.org/officeDocument/2006/math">
                    <m:oMathParaPr>
                      <m:jc m:val="centerGroup"/>
                    </m:oMathParaPr>
                    <m:oMath xmlns:m="http://schemas.openxmlformats.org/officeDocument/2006/math">
                      <m:r>
                        <a:rPr lang="en-US" sz="2000" i="1">
                          <a:latin typeface="Cambria Math"/>
                        </a:rPr>
                        <m:t>∑</m:t>
                      </m:r>
                      <m:sSub>
                        <m:sSubPr>
                          <m:ctrlPr>
                            <a:rPr lang="en-US" sz="2000" i="1">
                              <a:latin typeface="Cambria Math"/>
                            </a:rPr>
                          </m:ctrlPr>
                        </m:sSubPr>
                        <m:e>
                          <m:r>
                            <a:rPr lang="en-US" sz="2000" i="1">
                              <a:latin typeface="Cambria Math"/>
                            </a:rPr>
                            <m:t>𝐼</m:t>
                          </m:r>
                        </m:e>
                        <m:sub>
                          <m:r>
                            <a:rPr lang="en-US" sz="2000" i="1">
                              <a:latin typeface="Cambria Math"/>
                            </a:rPr>
                            <m:t>𝑐𝑜𝑙𝑢𝑚𝑛𝑠</m:t>
                          </m:r>
                        </m:sub>
                      </m:sSub>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0</m:t>
                                      </m:r>
                                      <m:r>
                                        <a:rPr lang="en-US" sz="2000" i="1">
                                          <a:latin typeface="Cambria Math"/>
                                        </a:rPr>
                                        <m:t>.</m:t>
                                      </m:r>
                                      <m:r>
                                        <a:rPr lang="en-US" sz="2000" i="1">
                                          <a:latin typeface="Cambria Math"/>
                                        </a:rPr>
                                        <m:t>6</m:t>
                                      </m:r>
                                    </m:e>
                                    <m:sup>
                                      <m:r>
                                        <a:rPr lang="en-US" sz="2000" i="1">
                                          <a:latin typeface="Cambria Math"/>
                                        </a:rPr>
                                        <m:t>3</m:t>
                                      </m:r>
                                    </m:sup>
                                  </m:sSup>
                                </m:e>
                              </m:d>
                              <m:d>
                                <m:dPr>
                                  <m:ctrlPr>
                                    <a:rPr lang="en-US" sz="2000" i="1">
                                      <a:latin typeface="Cambria Math"/>
                                    </a:rPr>
                                  </m:ctrlPr>
                                </m:dPr>
                                <m:e>
                                  <m:r>
                                    <a:rPr lang="en-US" sz="2000" i="1">
                                      <a:latin typeface="Cambria Math"/>
                                    </a:rPr>
                                    <m:t>0</m:t>
                                  </m:r>
                                  <m:r>
                                    <a:rPr lang="en-US" sz="2000" i="1">
                                      <a:latin typeface="Cambria Math"/>
                                    </a:rPr>
                                    <m:t>.</m:t>
                                  </m:r>
                                  <m:r>
                                    <a:rPr lang="en-US" sz="2000" i="1">
                                      <a:latin typeface="Cambria Math"/>
                                    </a:rPr>
                                    <m:t>6</m:t>
                                  </m:r>
                                </m:e>
                              </m:d>
                            </m:num>
                            <m:den>
                              <m:r>
                                <a:rPr lang="en-US" sz="2000" i="1">
                                  <a:latin typeface="Cambria Math"/>
                                </a:rPr>
                                <m:t>12</m:t>
                              </m:r>
                            </m:den>
                          </m:f>
                        </m:e>
                      </m:d>
                      <m:d>
                        <m:dPr>
                          <m:ctrlPr>
                            <a:rPr lang="en-US" sz="2000" i="1">
                              <a:latin typeface="Cambria Math"/>
                            </a:rPr>
                          </m:ctrlPr>
                        </m:dPr>
                        <m:e>
                          <m:r>
                            <a:rPr lang="en-US" sz="2000" i="1">
                              <a:latin typeface="Cambria Math"/>
                            </a:rPr>
                            <m:t>26</m:t>
                          </m:r>
                        </m:e>
                      </m:d>
                      <m:r>
                        <a:rPr lang="en-US" sz="2000" i="1">
                          <a:latin typeface="Cambria Math"/>
                        </a:rPr>
                        <m:t>+ </m:t>
                      </m:r>
                      <m:d>
                        <m:dPr>
                          <m:ctrlPr>
                            <a:rPr lang="en-US" sz="2000" i="1">
                              <a:latin typeface="Cambria Math"/>
                            </a:rPr>
                          </m:ctrlPr>
                        </m:dPr>
                        <m:e>
                          <m:f>
                            <m:fPr>
                              <m:ctrlPr>
                                <a:rPr lang="en-US" sz="2000" i="1">
                                  <a:latin typeface="Cambria Math"/>
                                </a:rPr>
                              </m:ctrlPr>
                            </m:fPr>
                            <m:num>
                              <m:d>
                                <m:dPr>
                                  <m:ctrlPr>
                                    <a:rPr lang="en-US" sz="2000" i="1">
                                      <a:latin typeface="Cambria Math"/>
                                    </a:rPr>
                                  </m:ctrlPr>
                                </m:dPr>
                                <m:e>
                                  <m:sSup>
                                    <m:sSupPr>
                                      <m:ctrlPr>
                                        <a:rPr lang="en-US" sz="2000" i="1">
                                          <a:latin typeface="Cambria Math"/>
                                        </a:rPr>
                                      </m:ctrlPr>
                                    </m:sSupPr>
                                    <m:e>
                                      <m:r>
                                        <a:rPr lang="en-US" sz="2000" i="1">
                                          <a:latin typeface="Cambria Math"/>
                                        </a:rPr>
                                        <m:t>0</m:t>
                                      </m:r>
                                      <m:r>
                                        <a:rPr lang="en-US" sz="2000" i="1">
                                          <a:latin typeface="Cambria Math"/>
                                        </a:rPr>
                                        <m:t>.</m:t>
                                      </m:r>
                                      <m:r>
                                        <a:rPr lang="en-US" sz="2000" i="1">
                                          <a:latin typeface="Cambria Math"/>
                                        </a:rPr>
                                        <m:t>9</m:t>
                                      </m:r>
                                    </m:e>
                                    <m:sup>
                                      <m:r>
                                        <a:rPr lang="en-US" sz="2000" i="1">
                                          <a:latin typeface="Cambria Math"/>
                                        </a:rPr>
                                        <m:t>3</m:t>
                                      </m:r>
                                    </m:sup>
                                  </m:sSup>
                                </m:e>
                              </m:d>
                              <m:d>
                                <m:dPr>
                                  <m:ctrlPr>
                                    <a:rPr lang="en-US" sz="2000" i="1">
                                      <a:latin typeface="Cambria Math"/>
                                    </a:rPr>
                                  </m:ctrlPr>
                                </m:dPr>
                                <m:e>
                                  <m:r>
                                    <a:rPr lang="en-US" sz="2000" i="1">
                                      <a:latin typeface="Cambria Math"/>
                                    </a:rPr>
                                    <m:t>0</m:t>
                                  </m:r>
                                  <m:r>
                                    <a:rPr lang="en-US" sz="2000" i="1">
                                      <a:latin typeface="Cambria Math"/>
                                    </a:rPr>
                                    <m:t>.</m:t>
                                  </m:r>
                                  <m:r>
                                    <a:rPr lang="en-US" sz="2000" i="1">
                                      <a:latin typeface="Cambria Math"/>
                                    </a:rPr>
                                    <m:t>35</m:t>
                                  </m:r>
                                </m:e>
                              </m:d>
                            </m:num>
                            <m:den>
                              <m:r>
                                <a:rPr lang="en-US" sz="2000" i="1">
                                  <a:latin typeface="Cambria Math"/>
                                </a:rPr>
                                <m:t>12</m:t>
                              </m:r>
                            </m:den>
                          </m:f>
                        </m:e>
                      </m:d>
                      <m:d>
                        <m:dPr>
                          <m:ctrlPr>
                            <a:rPr lang="en-US" sz="2000" i="1">
                              <a:latin typeface="Cambria Math"/>
                            </a:rPr>
                          </m:ctrlPr>
                        </m:dPr>
                        <m:e>
                          <m:r>
                            <a:rPr lang="en-US" sz="2000" i="1">
                              <a:latin typeface="Cambria Math"/>
                            </a:rPr>
                            <m:t>2</m:t>
                          </m:r>
                        </m:e>
                      </m:d>
                      <m:r>
                        <a:rPr lang="en-US" sz="2000" i="1">
                          <a:latin typeface="Cambria Math"/>
                        </a:rPr>
                        <m:t>=</m:t>
                      </m:r>
                      <m:r>
                        <a:rPr lang="en-US" sz="2000" i="1">
                          <a:latin typeface="Cambria Math"/>
                        </a:rPr>
                        <m:t>0</m:t>
                      </m:r>
                      <m:r>
                        <a:rPr lang="en-US" sz="2000" i="1">
                          <a:latin typeface="Cambria Math"/>
                        </a:rPr>
                        <m:t>.</m:t>
                      </m:r>
                      <m:r>
                        <a:rPr lang="en-US" sz="2000" i="1">
                          <a:latin typeface="Cambria Math"/>
                        </a:rPr>
                        <m:t>32</m:t>
                      </m:r>
                      <m:r>
                        <a:rPr lang="en-US" sz="2000" i="1">
                          <a:latin typeface="Cambria Math"/>
                        </a:rPr>
                        <m:t> </m:t>
                      </m:r>
                      <m:sSup>
                        <m:sSupPr>
                          <m:ctrlPr>
                            <a:rPr lang="en-US" sz="2000" i="1">
                              <a:latin typeface="Cambria Math"/>
                            </a:rPr>
                          </m:ctrlPr>
                        </m:sSupPr>
                        <m:e>
                          <m:r>
                            <a:rPr lang="en-US" sz="2000" i="1">
                              <a:latin typeface="Cambria Math"/>
                            </a:rPr>
                            <m:t>𝑚</m:t>
                          </m:r>
                        </m:e>
                        <m:sup>
                          <m:r>
                            <a:rPr lang="en-US" sz="2000" i="1">
                              <a:latin typeface="Cambria Math"/>
                            </a:rPr>
                            <m:t>4</m:t>
                          </m:r>
                        </m:sup>
                      </m:sSup>
                    </m:oMath>
                  </m:oMathPara>
                </a14:m>
                <a:endParaRPr lang="en-US" sz="2000" dirty="0">
                  <a:latin typeface="Times New Roman" pitchFamily="18" charset="0"/>
                  <a:cs typeface="Times New Roman" pitchFamily="18" charset="0"/>
                </a:endParaRPr>
              </a:p>
              <a:p>
                <a:pPr/>
                <a14:m>
                  <m:oMathPara xmlns:m="http://schemas.openxmlformats.org/officeDocument/2006/math">
                    <m:oMathParaPr>
                      <m:jc m:val="centerGroup"/>
                    </m:oMathParaPr>
                    <m:oMath xmlns:m="http://schemas.openxmlformats.org/officeDocument/2006/math">
                      <m:r>
                        <a:rPr lang="en-US" sz="2000" i="1">
                          <a:latin typeface="Cambria Math"/>
                        </a:rPr>
                        <m:t>∑</m:t>
                      </m:r>
                      <m:sSub>
                        <m:sSubPr>
                          <m:ctrlPr>
                            <a:rPr lang="en-US" sz="2000" i="1">
                              <a:latin typeface="Cambria Math"/>
                            </a:rPr>
                          </m:ctrlPr>
                        </m:sSubPr>
                        <m:e>
                          <m:r>
                            <a:rPr lang="en-US" sz="2000" i="1">
                              <a:latin typeface="Cambria Math"/>
                            </a:rPr>
                            <m:t>𝐼</m:t>
                          </m:r>
                        </m:e>
                        <m:sub>
                          <m:r>
                            <a:rPr lang="en-US" sz="2000" i="1">
                              <a:latin typeface="Cambria Math"/>
                            </a:rPr>
                            <m:t>𝑠</m:t>
                          </m:r>
                          <m:r>
                            <a:rPr lang="en-US" sz="2000" i="1">
                              <a:latin typeface="Cambria Math"/>
                            </a:rPr>
                            <m:t>h</m:t>
                          </m:r>
                          <m:r>
                            <a:rPr lang="en-US" sz="2000" i="1">
                              <a:latin typeface="Cambria Math"/>
                            </a:rPr>
                            <m:t>𝑒𝑎𝑟</m:t>
                          </m:r>
                          <m:r>
                            <a:rPr lang="en-US" sz="2000" i="1">
                              <a:latin typeface="Cambria Math"/>
                            </a:rPr>
                            <m:t> </m:t>
                          </m:r>
                          <m:r>
                            <a:rPr lang="en-US" sz="2000" i="1">
                              <a:latin typeface="Cambria Math"/>
                            </a:rPr>
                            <m:t>𝑤𝑎𝑙𝑙</m:t>
                          </m:r>
                        </m:sub>
                      </m:sSub>
                      <m:r>
                        <a:rPr lang="en-US" sz="2000" i="1">
                          <a:latin typeface="Cambria Math"/>
                        </a:rPr>
                        <m:t>&gt;</m:t>
                      </m:r>
                      <m:r>
                        <a:rPr lang="en-US" sz="2000" i="1">
                          <a:latin typeface="Cambria Math"/>
                        </a:rPr>
                        <m:t>12</m:t>
                      </m:r>
                      <m:r>
                        <a:rPr lang="en-US" sz="2000" i="1">
                          <a:latin typeface="Cambria Math"/>
                        </a:rPr>
                        <m:t> ∑</m:t>
                      </m:r>
                      <m:sSub>
                        <m:sSubPr>
                          <m:ctrlPr>
                            <a:rPr lang="en-US" sz="2000" i="1">
                              <a:latin typeface="Cambria Math"/>
                            </a:rPr>
                          </m:ctrlPr>
                        </m:sSubPr>
                        <m:e>
                          <m:r>
                            <a:rPr lang="en-US" sz="2000" i="1">
                              <a:latin typeface="Cambria Math"/>
                            </a:rPr>
                            <m:t>𝐼</m:t>
                          </m:r>
                        </m:e>
                        <m:sub>
                          <m:r>
                            <a:rPr lang="en-US" sz="2000" i="1">
                              <a:latin typeface="Cambria Math"/>
                            </a:rPr>
                            <m:t>𝑐𝑜𝑙𝑢𝑚𝑛𝑠</m:t>
                          </m:r>
                        </m:sub>
                      </m:sSub>
                      <m:r>
                        <a:rPr lang="en-US" sz="2000" i="1">
                          <a:latin typeface="Cambria Math"/>
                        </a:rPr>
                        <m:t>       </m:t>
                      </m:r>
                      <m:d>
                        <m:dPr>
                          <m:ctrlPr>
                            <a:rPr lang="en-US" sz="2000" i="1">
                              <a:latin typeface="Cambria Math"/>
                            </a:rPr>
                          </m:ctrlPr>
                        </m:dPr>
                        <m:e>
                          <m:r>
                            <a:rPr lang="en-US" sz="2000" i="1">
                              <a:latin typeface="Cambria Math"/>
                            </a:rPr>
                            <m:t>𝐼𝑡</m:t>
                          </m:r>
                          <m:r>
                            <a:rPr lang="en-US" sz="2000" i="1">
                              <a:latin typeface="Cambria Math"/>
                            </a:rPr>
                            <m:t> </m:t>
                          </m:r>
                          <m:r>
                            <a:rPr lang="en-US" sz="2000" i="1">
                              <a:latin typeface="Cambria Math"/>
                            </a:rPr>
                            <m:t>𝑖𝑠</m:t>
                          </m:r>
                          <m:r>
                            <a:rPr lang="en-US" sz="2000" i="1">
                              <a:latin typeface="Cambria Math"/>
                            </a:rPr>
                            <m:t> </m:t>
                          </m:r>
                          <m:r>
                            <a:rPr lang="en-US" sz="2000" i="1">
                              <a:latin typeface="Cambria Math"/>
                            </a:rPr>
                            <m:t>𝑛𝑜𝑛</m:t>
                          </m:r>
                          <m:r>
                            <a:rPr lang="en-US" sz="2000" i="1">
                              <a:latin typeface="Cambria Math"/>
                            </a:rPr>
                            <m:t>−</m:t>
                          </m:r>
                          <m:r>
                            <a:rPr lang="en-US" sz="2000" i="1">
                              <a:latin typeface="Cambria Math"/>
                            </a:rPr>
                            <m:t>𝑠𝑤𝑎𝑦</m:t>
                          </m:r>
                          <m:r>
                            <a:rPr lang="en-US" sz="2000" i="1">
                              <a:latin typeface="Cambria Math"/>
                            </a:rPr>
                            <m:t> </m:t>
                          </m:r>
                          <m:r>
                            <a:rPr lang="en-US" sz="2000" i="1">
                              <a:latin typeface="Cambria Math"/>
                            </a:rPr>
                            <m:t>𝑖𝑛</m:t>
                          </m:r>
                          <m:r>
                            <a:rPr lang="en-US" sz="2000" i="1">
                              <a:latin typeface="Cambria Math"/>
                            </a:rPr>
                            <m:t> </m:t>
                          </m:r>
                          <m:r>
                            <a:rPr lang="en-US" sz="2000" i="1">
                              <a:latin typeface="Cambria Math"/>
                            </a:rPr>
                            <m:t>𝑌</m:t>
                          </m:r>
                          <m:r>
                            <a:rPr lang="en-US" sz="2000" i="1">
                              <a:latin typeface="Cambria Math"/>
                            </a:rPr>
                            <m:t> </m:t>
                          </m:r>
                          <m:r>
                            <a:rPr lang="en-US" sz="2000" i="1">
                              <a:latin typeface="Cambria Math"/>
                            </a:rPr>
                            <m:t>𝑑𝑖𝑟𝑒𝑐𝑡𝑖𝑜𝑛</m:t>
                          </m:r>
                          <m:r>
                            <a:rPr lang="en-US" sz="2000" i="1">
                              <a:latin typeface="Cambria Math"/>
                            </a:rPr>
                            <m:t> </m:t>
                          </m:r>
                        </m:e>
                      </m:d>
                    </m:oMath>
                  </m:oMathPara>
                </a14:m>
                <a:endParaRPr lang="en-US" sz="2000" dirty="0">
                  <a:latin typeface="Times New Roman" pitchFamily="18" charset="0"/>
                  <a:cs typeface="Times New Roman" pitchFamily="18" charset="0"/>
                </a:endParaRPr>
              </a:p>
              <a:p>
                <a:r>
                  <a:rPr lang="en-US" dirty="0">
                    <a:latin typeface="Times New Roman" pitchFamily="18" charset="0"/>
                    <a:cs typeface="Times New Roman" pitchFamily="18" charset="0"/>
                  </a:rPr>
                  <a:t> </a:t>
                </a:r>
              </a:p>
            </p:txBody>
          </p:sp>
        </mc:Choice>
        <mc:Fallback xmlns="">
          <p:sp>
            <p:nvSpPr>
              <p:cNvPr id="3" name="Rectangle 2"/>
              <p:cNvSpPr>
                <a:spLocks noRot="1" noChangeAspect="1" noMove="1" noResize="1" noEditPoints="1" noAdjustHandles="1" noChangeArrowheads="1" noChangeShapeType="1" noTextEdit="1"/>
              </p:cNvSpPr>
              <p:nvPr/>
            </p:nvSpPr>
            <p:spPr>
              <a:xfrm>
                <a:off x="990600" y="850142"/>
                <a:ext cx="8153400" cy="3484415"/>
              </a:xfrm>
              <a:prstGeom prst="rect">
                <a:avLst/>
              </a:prstGeom>
              <a:blipFill rotWithShape="1">
                <a:blip r:embed="rId2"/>
                <a:stretch>
                  <a:fillRect l="-823" t="-874" b="-1748"/>
                </a:stretch>
              </a:blipFill>
            </p:spPr>
            <p:txBody>
              <a:bodyPr/>
              <a:lstStyle/>
              <a:p>
                <a:r>
                  <a:rPr lang="en-US">
                    <a:noFill/>
                  </a:rPr>
                  <a:t> </a:t>
                </a:r>
              </a:p>
            </p:txBody>
          </p:sp>
        </mc:Fallback>
      </mc:AlternateContent>
    </p:spTree>
    <p:extLst>
      <p:ext uri="{BB962C8B-B14F-4D97-AF65-F5344CB8AC3E}">
        <p14:creationId xmlns:p14="http://schemas.microsoft.com/office/powerpoint/2010/main" val="10787804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44</a:t>
            </a:fld>
            <a:endParaRPr lang="en-US"/>
          </a:p>
        </p:txBody>
      </p:sp>
      <p:sp>
        <p:nvSpPr>
          <p:cNvPr id="3" name="Rectangle 2"/>
          <p:cNvSpPr/>
          <p:nvPr/>
        </p:nvSpPr>
        <p:spPr>
          <a:xfrm>
            <a:off x="1066800" y="152400"/>
            <a:ext cx="3429000" cy="579967"/>
          </a:xfrm>
          <a:prstGeom prst="rect">
            <a:avLst/>
          </a:prstGeom>
        </p:spPr>
        <p:txBody>
          <a:bodyPr wrap="square">
            <a:spAutoFit/>
          </a:bodyPr>
          <a:lstStyle/>
          <a:p>
            <a:pPr marL="342900" lvl="0" indent="-342900">
              <a:lnSpc>
                <a:spcPct val="150000"/>
              </a:lnSpc>
              <a:spcAft>
                <a:spcPts val="600"/>
              </a:spcAft>
              <a:buFont typeface="Wingdings"/>
              <a:buChar char=""/>
            </a:pPr>
            <a:r>
              <a:rPr lang="en-US" sz="2400" b="1" dirty="0">
                <a:solidFill>
                  <a:srgbClr val="000000"/>
                </a:solidFill>
                <a:latin typeface="Times New Roman"/>
                <a:ea typeface="Calibri"/>
                <a:cs typeface="Arial"/>
              </a:rPr>
              <a:t>Slenderness Check:</a:t>
            </a:r>
            <a:endParaRPr lang="en-US" sz="2400" dirty="0">
              <a:solidFill>
                <a:srgbClr val="000000"/>
              </a:solidFill>
              <a:latin typeface="Times New Roman"/>
              <a:ea typeface="Calibri"/>
              <a:cs typeface="Arial"/>
            </a:endParaRPr>
          </a:p>
        </p:txBody>
      </p:sp>
      <p:sp>
        <p:nvSpPr>
          <p:cNvPr id="4" name="Rectangle 3"/>
          <p:cNvSpPr/>
          <p:nvPr/>
        </p:nvSpPr>
        <p:spPr>
          <a:xfrm>
            <a:off x="1143000" y="838200"/>
            <a:ext cx="5638800" cy="423834"/>
          </a:xfrm>
          <a:prstGeom prst="rect">
            <a:avLst/>
          </a:prstGeom>
        </p:spPr>
        <p:txBody>
          <a:bodyPr wrap="square">
            <a:spAutoFit/>
          </a:bodyPr>
          <a:lstStyle/>
          <a:p>
            <a:pPr marL="457200" marR="0" algn="just">
              <a:lnSpc>
                <a:spcPct val="115000"/>
              </a:lnSpc>
              <a:spcBef>
                <a:spcPts val="0"/>
              </a:spcBef>
              <a:spcAft>
                <a:spcPts val="1000"/>
              </a:spcAft>
            </a:pPr>
            <a:r>
              <a:rPr lang="en-US" sz="2000" dirty="0">
                <a:latin typeface="Times New Roman"/>
                <a:ea typeface="Times New Roman"/>
                <a:cs typeface="Arial"/>
              </a:rPr>
              <a:t>Check for critical column (C6) shown in figure:</a:t>
            </a:r>
            <a:endParaRPr lang="en-US" sz="2000" dirty="0">
              <a:effectLst/>
              <a:latin typeface="Calibri"/>
              <a:ea typeface="Calibri"/>
              <a:cs typeface="Arial"/>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2133600" y="1267477"/>
            <a:ext cx="5969317" cy="5334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1924257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45</a:t>
            </a:fld>
            <a:endParaRPr lang="en-US"/>
          </a:p>
        </p:txBody>
      </p:sp>
      <mc:AlternateContent xmlns:mc="http://schemas.openxmlformats.org/markup-compatibility/2006" xmlns:a14="http://schemas.microsoft.com/office/drawing/2010/main">
        <mc:Choice Requires="a14">
          <p:sp>
            <p:nvSpPr>
              <p:cNvPr id="3" name="Rectangle 2"/>
              <p:cNvSpPr/>
              <p:nvPr/>
            </p:nvSpPr>
            <p:spPr>
              <a:xfrm>
                <a:off x="990600" y="2362200"/>
                <a:ext cx="7924800" cy="4112793"/>
              </a:xfrm>
              <a:prstGeom prst="rect">
                <a:avLst/>
              </a:prstGeom>
            </p:spPr>
            <p:txBody>
              <a:bodyPr wrap="square">
                <a:spAutoFit/>
              </a:bodyPr>
              <a:lstStyle/>
              <a:p>
                <a:pPr>
                  <a:lnSpc>
                    <a:spcPct val="150000"/>
                  </a:lnSpc>
                  <a:spcAft>
                    <a:spcPts val="600"/>
                  </a:spcAft>
                </a:pPr>
                <a:r>
                  <a:rPr lang="en-US" sz="1900" dirty="0" smtClean="0">
                    <a:solidFill>
                      <a:srgbClr val="000000"/>
                    </a:solidFill>
                    <a:latin typeface="Times New Roman"/>
                    <a:ea typeface="Calibri"/>
                    <a:cs typeface="Arial"/>
                  </a:rPr>
                  <a:t>Lu= 3.25 m (floor height) – 0.45m (beam depth) = 2.8 m</a:t>
                </a:r>
              </a:p>
              <a:p>
                <a:pPr>
                  <a:lnSpc>
                    <a:spcPct val="150000"/>
                  </a:lnSpc>
                  <a:spcAft>
                    <a:spcPts val="600"/>
                  </a:spcAft>
                </a:pPr>
                <a:r>
                  <a:rPr lang="en-US" sz="1900" dirty="0">
                    <a:solidFill>
                      <a:srgbClr val="000000"/>
                    </a:solidFill>
                    <a:latin typeface="Times New Roman"/>
                    <a:ea typeface="Calibri"/>
                    <a:cs typeface="Arial"/>
                  </a:rPr>
                  <a:t>R= </a:t>
                </a:r>
                <a:r>
                  <a:rPr lang="en-US" sz="1900" dirty="0">
                    <a:solidFill>
                      <a:srgbClr val="000000"/>
                    </a:solidFill>
                    <a:latin typeface="Times New Roman"/>
                    <a:ea typeface="Calibri"/>
                    <a:cs typeface="Times New Roman"/>
                  </a:rPr>
                  <a:t>0.3 h =</a:t>
                </a:r>
                <a:r>
                  <a:rPr lang="en-US" sz="1900" dirty="0">
                    <a:solidFill>
                      <a:srgbClr val="000000"/>
                    </a:solidFill>
                    <a:latin typeface="Times New Roman"/>
                    <a:ea typeface="Calibri"/>
                    <a:cs typeface="Arial"/>
                  </a:rPr>
                  <a:t>0.3</a:t>
                </a:r>
                <a:r>
                  <a:rPr lang="en-US" sz="1900" dirty="0">
                    <a:solidFill>
                      <a:srgbClr val="000000"/>
                    </a:solidFill>
                    <a:latin typeface="Calibri"/>
                    <a:ea typeface="Calibri"/>
                    <a:cs typeface="Arial"/>
                  </a:rPr>
                  <a:t>×</a:t>
                </a:r>
                <a:r>
                  <a:rPr lang="en-US" sz="1900" dirty="0">
                    <a:solidFill>
                      <a:srgbClr val="000000"/>
                    </a:solidFill>
                    <a:latin typeface="Times New Roman"/>
                    <a:ea typeface="Calibri"/>
                    <a:cs typeface="Arial"/>
                  </a:rPr>
                  <a:t>0.6 =0.18</a:t>
                </a:r>
              </a:p>
              <a:p>
                <a:pPr>
                  <a:lnSpc>
                    <a:spcPct val="150000"/>
                  </a:lnSpc>
                  <a:spcAft>
                    <a:spcPts val="600"/>
                  </a:spcAft>
                </a:pPr>
                <a:r>
                  <a:rPr lang="en-US" sz="1900" dirty="0">
                    <a:solidFill>
                      <a:srgbClr val="000000"/>
                    </a:solidFill>
                    <a:latin typeface="Times New Roman"/>
                    <a:ea typeface="Calibri"/>
                    <a:cs typeface="Arial"/>
                  </a:rPr>
                  <a:t> then:</a:t>
                </a:r>
              </a:p>
              <a:p>
                <a:pPr>
                  <a:lnSpc>
                    <a:spcPct val="115000"/>
                  </a:lnSpc>
                  <a:spcAft>
                    <a:spcPts val="600"/>
                  </a:spcAft>
                </a:pPr>
                <a:r>
                  <a:rPr lang="en-US" sz="1900" dirty="0">
                    <a:solidFill>
                      <a:srgbClr val="000000"/>
                    </a:solidFill>
                    <a:latin typeface="Times New Roman"/>
                    <a:ea typeface="Calibri"/>
                    <a:cs typeface="Arial"/>
                  </a:rPr>
                  <a:t>M</a:t>
                </a:r>
                <a:r>
                  <a:rPr lang="en-US" sz="1900" baseline="-25000" dirty="0">
                    <a:solidFill>
                      <a:srgbClr val="000000"/>
                    </a:solidFill>
                    <a:latin typeface="Times New Roman"/>
                    <a:ea typeface="Calibri"/>
                    <a:cs typeface="Arial"/>
                  </a:rPr>
                  <a:t>1</a:t>
                </a:r>
                <a:r>
                  <a:rPr lang="en-US" sz="1900" dirty="0">
                    <a:solidFill>
                      <a:srgbClr val="000000"/>
                    </a:solidFill>
                    <a:latin typeface="Times New Roman"/>
                    <a:ea typeface="Calibri"/>
                    <a:cs typeface="Arial"/>
                  </a:rPr>
                  <a:t>= 42.98 </a:t>
                </a:r>
                <a:r>
                  <a:rPr lang="en-US" sz="1900" dirty="0" err="1">
                    <a:solidFill>
                      <a:srgbClr val="000000"/>
                    </a:solidFill>
                    <a:latin typeface="Times New Roman"/>
                    <a:ea typeface="Calibri"/>
                    <a:cs typeface="Arial"/>
                  </a:rPr>
                  <a:t>KN.m</a:t>
                </a:r>
                <a:r>
                  <a:rPr lang="en-US" sz="1900" dirty="0">
                    <a:solidFill>
                      <a:srgbClr val="000000"/>
                    </a:solidFill>
                    <a:latin typeface="Times New Roman"/>
                    <a:ea typeface="Calibri"/>
                    <a:cs typeface="Arial"/>
                  </a:rPr>
                  <a:t/>
                </a:r>
                <a:br>
                  <a:rPr lang="en-US" sz="1900" dirty="0">
                    <a:solidFill>
                      <a:srgbClr val="000000"/>
                    </a:solidFill>
                    <a:latin typeface="Times New Roman"/>
                    <a:ea typeface="Calibri"/>
                    <a:cs typeface="Arial"/>
                  </a:rPr>
                </a:br>
                <a:r>
                  <a:rPr lang="en-US" sz="1900" dirty="0">
                    <a:solidFill>
                      <a:srgbClr val="000000"/>
                    </a:solidFill>
                    <a:latin typeface="Times New Roman"/>
                    <a:ea typeface="Calibri"/>
                    <a:cs typeface="Arial"/>
                  </a:rPr>
                  <a:t>M</a:t>
                </a:r>
                <a:r>
                  <a:rPr lang="en-US" sz="1900" baseline="-25000" dirty="0">
                    <a:solidFill>
                      <a:srgbClr val="000000"/>
                    </a:solidFill>
                    <a:latin typeface="Times New Roman"/>
                    <a:ea typeface="Calibri"/>
                    <a:cs typeface="Arial"/>
                  </a:rPr>
                  <a:t>2</a:t>
                </a:r>
                <a:r>
                  <a:rPr lang="en-US" sz="1900" dirty="0">
                    <a:solidFill>
                      <a:srgbClr val="000000"/>
                    </a:solidFill>
                    <a:latin typeface="Times New Roman"/>
                    <a:ea typeface="Calibri"/>
                    <a:cs typeface="Arial"/>
                  </a:rPr>
                  <a:t>= -99.24 </a:t>
                </a:r>
                <a:r>
                  <a:rPr lang="en-US" sz="1900" dirty="0" err="1">
                    <a:solidFill>
                      <a:srgbClr val="000000"/>
                    </a:solidFill>
                    <a:latin typeface="Times New Roman"/>
                    <a:ea typeface="Calibri"/>
                    <a:cs typeface="Arial"/>
                  </a:rPr>
                  <a:t>KN.m</a:t>
                </a:r>
                <a:r>
                  <a:rPr lang="en-US" sz="1900" dirty="0">
                    <a:solidFill>
                      <a:srgbClr val="000000"/>
                    </a:solidFill>
                    <a:latin typeface="Times New Roman"/>
                    <a:ea typeface="Calibri"/>
                    <a:cs typeface="Arial"/>
                  </a:rPr>
                  <a:t/>
                </a:r>
                <a:br>
                  <a:rPr lang="en-US" sz="1900" dirty="0">
                    <a:solidFill>
                      <a:srgbClr val="000000"/>
                    </a:solidFill>
                    <a:latin typeface="Times New Roman"/>
                    <a:ea typeface="Calibri"/>
                    <a:cs typeface="Arial"/>
                  </a:rPr>
                </a:br>
                <a:r>
                  <a:rPr lang="en-US" sz="1900" dirty="0">
                    <a:solidFill>
                      <a:srgbClr val="000000"/>
                    </a:solidFill>
                    <a:latin typeface="Times New Roman"/>
                    <a:ea typeface="Calibri"/>
                    <a:cs typeface="Arial"/>
                  </a:rPr>
                  <a:t>→ double curvature </a:t>
                </a:r>
                <a:br>
                  <a:rPr lang="en-US" sz="1900" dirty="0">
                    <a:solidFill>
                      <a:srgbClr val="000000"/>
                    </a:solidFill>
                    <a:latin typeface="Times New Roman"/>
                    <a:ea typeface="Calibri"/>
                    <a:cs typeface="Arial"/>
                  </a:rPr>
                </a:br>
                <a14:m>
                  <m:oMath xmlns:m="http://schemas.openxmlformats.org/officeDocument/2006/math">
                    <m:f>
                      <m:fPr>
                        <m:ctrlPr>
                          <a:rPr lang="en-US" sz="1900" i="1">
                            <a:solidFill>
                              <a:srgbClr val="000000"/>
                            </a:solidFill>
                            <a:latin typeface="Cambria Math"/>
                            <a:ea typeface="Calibri"/>
                            <a:cs typeface="Times New Roman"/>
                          </a:rPr>
                        </m:ctrlPr>
                      </m:fPr>
                      <m:num>
                        <m:r>
                          <m:rPr>
                            <m:sty m:val="p"/>
                          </m:rPr>
                          <a:rPr lang="en-US" sz="1900">
                            <a:solidFill>
                              <a:srgbClr val="000000"/>
                            </a:solidFill>
                            <a:latin typeface="Cambria Math"/>
                            <a:ea typeface="Calibri"/>
                            <a:cs typeface="Times New Roman"/>
                          </a:rPr>
                          <m:t>K</m:t>
                        </m:r>
                        <m:r>
                          <a:rPr lang="en-US" sz="1900">
                            <a:solidFill>
                              <a:srgbClr val="000000"/>
                            </a:solidFill>
                            <a:latin typeface="Cambria Math"/>
                            <a:ea typeface="Calibri"/>
                            <a:cs typeface="Times New Roman"/>
                          </a:rPr>
                          <m:t>×</m:t>
                        </m:r>
                        <m:r>
                          <m:rPr>
                            <m:sty m:val="p"/>
                          </m:rPr>
                          <a:rPr lang="en-US" sz="1900">
                            <a:solidFill>
                              <a:srgbClr val="000000"/>
                            </a:solidFill>
                            <a:latin typeface="Cambria Math"/>
                            <a:ea typeface="Calibri"/>
                            <a:cs typeface="Times New Roman"/>
                          </a:rPr>
                          <m:t>Lu</m:t>
                        </m:r>
                      </m:num>
                      <m:den>
                        <m:r>
                          <m:rPr>
                            <m:sty m:val="p"/>
                          </m:rPr>
                          <a:rPr lang="en-US" sz="1900">
                            <a:solidFill>
                              <a:srgbClr val="000000"/>
                            </a:solidFill>
                            <a:latin typeface="Cambria Math"/>
                            <a:ea typeface="Calibri"/>
                            <a:cs typeface="Times New Roman"/>
                          </a:rPr>
                          <m:t>r</m:t>
                        </m:r>
                      </m:den>
                    </m:f>
                  </m:oMath>
                </a14:m>
                <a:r>
                  <a:rPr lang="en-US" sz="1900" dirty="0">
                    <a:solidFill>
                      <a:srgbClr val="000000"/>
                    </a:solidFill>
                    <a:latin typeface="Times New Roman"/>
                    <a:ea typeface="Calibri"/>
                    <a:cs typeface="Arial"/>
                  </a:rPr>
                  <a:t>= </a:t>
                </a:r>
                <a14:m>
                  <m:oMath xmlns:m="http://schemas.openxmlformats.org/officeDocument/2006/math">
                    <m:f>
                      <m:fPr>
                        <m:ctrlPr>
                          <a:rPr lang="en-US" sz="1900" i="1">
                            <a:solidFill>
                              <a:srgbClr val="000000"/>
                            </a:solidFill>
                            <a:latin typeface="Cambria Math"/>
                            <a:ea typeface="Calibri"/>
                            <a:cs typeface="Times New Roman"/>
                          </a:rPr>
                        </m:ctrlPr>
                      </m:fPr>
                      <m:num>
                        <m:r>
                          <a:rPr lang="en-US" sz="1900">
                            <a:solidFill>
                              <a:srgbClr val="000000"/>
                            </a:solidFill>
                            <a:latin typeface="Cambria Math"/>
                            <a:ea typeface="Calibri"/>
                            <a:cs typeface="Times New Roman"/>
                          </a:rPr>
                          <m:t>1</m:t>
                        </m:r>
                        <m:r>
                          <a:rPr lang="en-US" sz="1900">
                            <a:solidFill>
                              <a:srgbClr val="000000"/>
                            </a:solidFill>
                            <a:latin typeface="Cambria Math"/>
                            <a:ea typeface="Calibri"/>
                            <a:cs typeface="Times New Roman"/>
                          </a:rPr>
                          <m:t>×</m:t>
                        </m:r>
                        <m:r>
                          <a:rPr lang="en-US" sz="1900">
                            <a:solidFill>
                              <a:srgbClr val="000000"/>
                            </a:solidFill>
                            <a:latin typeface="Cambria Math"/>
                            <a:ea typeface="Calibri"/>
                            <a:cs typeface="Times New Roman"/>
                          </a:rPr>
                          <m:t>2</m:t>
                        </m:r>
                        <m:r>
                          <a:rPr lang="en-US" sz="1900">
                            <a:solidFill>
                              <a:srgbClr val="000000"/>
                            </a:solidFill>
                            <a:latin typeface="Cambria Math"/>
                            <a:ea typeface="Calibri"/>
                            <a:cs typeface="Times New Roman"/>
                          </a:rPr>
                          <m:t>.</m:t>
                        </m:r>
                        <m:r>
                          <a:rPr lang="en-US" sz="1900">
                            <a:solidFill>
                              <a:srgbClr val="000000"/>
                            </a:solidFill>
                            <a:latin typeface="Cambria Math"/>
                            <a:ea typeface="Calibri"/>
                            <a:cs typeface="Times New Roman"/>
                          </a:rPr>
                          <m:t>8</m:t>
                        </m:r>
                        <m:r>
                          <a:rPr lang="en-US" sz="1900">
                            <a:solidFill>
                              <a:srgbClr val="000000"/>
                            </a:solidFill>
                            <a:latin typeface="Cambria Math"/>
                            <a:ea typeface="Calibri"/>
                            <a:cs typeface="Times New Roman"/>
                          </a:rPr>
                          <m:t>  </m:t>
                        </m:r>
                      </m:num>
                      <m:den>
                        <m:r>
                          <a:rPr lang="en-US" sz="1900">
                            <a:solidFill>
                              <a:srgbClr val="000000"/>
                            </a:solidFill>
                            <a:latin typeface="Cambria Math"/>
                            <a:ea typeface="Calibri"/>
                            <a:cs typeface="Times New Roman"/>
                          </a:rPr>
                          <m:t>0</m:t>
                        </m:r>
                        <m:r>
                          <a:rPr lang="en-US" sz="1900">
                            <a:solidFill>
                              <a:srgbClr val="000000"/>
                            </a:solidFill>
                            <a:latin typeface="Cambria Math"/>
                            <a:ea typeface="Calibri"/>
                            <a:cs typeface="Times New Roman"/>
                          </a:rPr>
                          <m:t>.</m:t>
                        </m:r>
                        <m:r>
                          <a:rPr lang="en-US" sz="1900">
                            <a:solidFill>
                              <a:srgbClr val="000000"/>
                            </a:solidFill>
                            <a:latin typeface="Cambria Math"/>
                            <a:ea typeface="Calibri"/>
                            <a:cs typeface="Times New Roman"/>
                          </a:rPr>
                          <m:t>18</m:t>
                        </m:r>
                      </m:den>
                    </m:f>
                  </m:oMath>
                </a14:m>
                <a:r>
                  <a:rPr lang="en-US" sz="1900" dirty="0">
                    <a:solidFill>
                      <a:srgbClr val="000000"/>
                    </a:solidFill>
                    <a:latin typeface="Times New Roman"/>
                    <a:ea typeface="Calibri"/>
                    <a:cs typeface="Arial"/>
                  </a:rPr>
                  <a:t>= 15.56 ≤34+ 12</a:t>
                </a:r>
                <a14:m>
                  <m:oMath xmlns:m="http://schemas.openxmlformats.org/officeDocument/2006/math">
                    <m:f>
                      <m:fPr>
                        <m:ctrlPr>
                          <a:rPr lang="en-US" sz="1900" i="1">
                            <a:solidFill>
                              <a:srgbClr val="000000"/>
                            </a:solidFill>
                            <a:latin typeface="Cambria Math"/>
                            <a:ea typeface="Calibri"/>
                            <a:cs typeface="Times New Roman"/>
                          </a:rPr>
                        </m:ctrlPr>
                      </m:fPr>
                      <m:num>
                        <m:r>
                          <a:rPr lang="en-US" sz="1900">
                            <a:solidFill>
                              <a:srgbClr val="000000"/>
                            </a:solidFill>
                            <a:latin typeface="Cambria Math"/>
                            <a:ea typeface="Calibri"/>
                            <a:cs typeface="Times New Roman"/>
                          </a:rPr>
                          <m:t>42</m:t>
                        </m:r>
                        <m:r>
                          <a:rPr lang="en-US" sz="1900">
                            <a:solidFill>
                              <a:srgbClr val="000000"/>
                            </a:solidFill>
                            <a:latin typeface="Cambria Math"/>
                            <a:ea typeface="Calibri"/>
                            <a:cs typeface="Times New Roman"/>
                          </a:rPr>
                          <m:t>.</m:t>
                        </m:r>
                        <m:r>
                          <a:rPr lang="en-US" sz="1900">
                            <a:solidFill>
                              <a:srgbClr val="000000"/>
                            </a:solidFill>
                            <a:latin typeface="Cambria Math"/>
                            <a:ea typeface="Calibri"/>
                            <a:cs typeface="Times New Roman"/>
                          </a:rPr>
                          <m:t>98</m:t>
                        </m:r>
                      </m:num>
                      <m:den>
                        <m:r>
                          <a:rPr lang="en-US" sz="1900">
                            <a:solidFill>
                              <a:srgbClr val="000000"/>
                            </a:solidFill>
                            <a:latin typeface="Cambria Math"/>
                            <a:ea typeface="Calibri"/>
                            <a:cs typeface="Times New Roman"/>
                          </a:rPr>
                          <m:t>99</m:t>
                        </m:r>
                        <m:r>
                          <a:rPr lang="en-US" sz="1900">
                            <a:solidFill>
                              <a:srgbClr val="000000"/>
                            </a:solidFill>
                            <a:latin typeface="Cambria Math"/>
                            <a:ea typeface="Calibri"/>
                            <a:cs typeface="Times New Roman"/>
                          </a:rPr>
                          <m:t>.</m:t>
                        </m:r>
                        <m:r>
                          <a:rPr lang="en-US" sz="1900">
                            <a:solidFill>
                              <a:srgbClr val="000000"/>
                            </a:solidFill>
                            <a:latin typeface="Cambria Math"/>
                            <a:ea typeface="Calibri"/>
                            <a:cs typeface="Times New Roman"/>
                          </a:rPr>
                          <m:t>24</m:t>
                        </m:r>
                      </m:den>
                    </m:f>
                    <m:r>
                      <a:rPr lang="en-US" sz="1900" i="1">
                        <a:solidFill>
                          <a:srgbClr val="000000"/>
                        </a:solidFill>
                        <a:latin typeface="Cambria Math"/>
                        <a:ea typeface="Calibri"/>
                        <a:cs typeface="Times New Roman"/>
                      </a:rPr>
                      <m:t> =</m:t>
                    </m:r>
                    <m:r>
                      <a:rPr lang="en-US" sz="1900" i="1">
                        <a:solidFill>
                          <a:srgbClr val="000000"/>
                        </a:solidFill>
                        <a:latin typeface="Cambria Math"/>
                        <a:ea typeface="Calibri"/>
                        <a:cs typeface="Times New Roman"/>
                      </a:rPr>
                      <m:t>39</m:t>
                    </m:r>
                    <m:r>
                      <a:rPr lang="en-US" sz="1900" i="1">
                        <a:solidFill>
                          <a:srgbClr val="000000"/>
                        </a:solidFill>
                        <a:latin typeface="Cambria Math"/>
                        <a:ea typeface="Calibri"/>
                        <a:cs typeface="Times New Roman"/>
                      </a:rPr>
                      <m:t>.</m:t>
                    </m:r>
                    <m:r>
                      <a:rPr lang="en-US" sz="1900" i="1">
                        <a:solidFill>
                          <a:srgbClr val="000000"/>
                        </a:solidFill>
                        <a:latin typeface="Cambria Math"/>
                        <a:ea typeface="Calibri"/>
                        <a:cs typeface="Times New Roman"/>
                      </a:rPr>
                      <m:t>2</m:t>
                    </m:r>
                    <m:r>
                      <a:rPr lang="en-US" sz="1900" i="1">
                        <a:solidFill>
                          <a:srgbClr val="000000"/>
                        </a:solidFill>
                        <a:latin typeface="Cambria Math"/>
                        <a:ea typeface="Calibri"/>
                        <a:cs typeface="Times New Roman"/>
                      </a:rPr>
                      <m:t> </m:t>
                    </m:r>
                  </m:oMath>
                </a14:m>
                <a:r>
                  <a:rPr lang="en-US" sz="1900" dirty="0">
                    <a:solidFill>
                      <a:srgbClr val="000000"/>
                    </a:solidFill>
                    <a:latin typeface="Times New Roman"/>
                    <a:ea typeface="Calibri"/>
                    <a:cs typeface="Arial"/>
                  </a:rPr>
                  <a:t>≤ </a:t>
                </a:r>
                <a:r>
                  <a:rPr lang="en-US" sz="1900" dirty="0" smtClean="0">
                    <a:solidFill>
                      <a:srgbClr val="000000"/>
                    </a:solidFill>
                    <a:latin typeface="Times New Roman"/>
                    <a:ea typeface="Calibri"/>
                    <a:cs typeface="Arial"/>
                  </a:rPr>
                  <a:t>40</a:t>
                </a:r>
                <a:r>
                  <a:rPr lang="en-US" sz="1900" dirty="0">
                    <a:solidFill>
                      <a:srgbClr val="000000"/>
                    </a:solidFill>
                    <a:latin typeface="Times New Roman"/>
                    <a:ea typeface="Calibri"/>
                    <a:cs typeface="Arial"/>
                  </a:rPr>
                  <a:t/>
                </a:r>
                <a:br>
                  <a:rPr lang="en-US" sz="1900" dirty="0">
                    <a:solidFill>
                      <a:srgbClr val="000000"/>
                    </a:solidFill>
                    <a:latin typeface="Times New Roman"/>
                    <a:ea typeface="Calibri"/>
                    <a:cs typeface="Arial"/>
                  </a:rPr>
                </a:br>
                <a:r>
                  <a:rPr lang="en-US" sz="1900" dirty="0">
                    <a:solidFill>
                      <a:srgbClr val="000000"/>
                    </a:solidFill>
                    <a:latin typeface="Times New Roman"/>
                    <a:ea typeface="Calibri"/>
                    <a:cs typeface="Arial"/>
                  </a:rPr>
                  <a:t>Therefore, the column is short column.</a:t>
                </a:r>
                <a:endParaRPr lang="en-US" sz="1900" dirty="0">
                  <a:effectLst/>
                  <a:latin typeface="Calibri"/>
                  <a:ea typeface="Calibri"/>
                  <a:cs typeface="Arial"/>
                </a:endParaRPr>
              </a:p>
              <a:p>
                <a:r>
                  <a:rPr lang="en-US" sz="1900" b="1" dirty="0">
                    <a:effectLst/>
                    <a:latin typeface="Arial Unicode MS"/>
                  </a:rPr>
                  <a:t>Because the critical column is short, so all columns are short columns.</a:t>
                </a:r>
                <a:endParaRPr lang="en-US" sz="1900" b="1" dirty="0">
                  <a:effectLst/>
                </a:endParaRPr>
              </a:p>
              <a:p>
                <a:r>
                  <a:rPr lang="en-US" dirty="0">
                    <a:effectLst/>
                    <a:latin typeface="Arial Unicode MS"/>
                  </a:rPr>
                  <a:t> </a:t>
                </a:r>
                <a:endParaRPr lang="en-US" dirty="0">
                  <a:effectLst/>
                </a:endParaRPr>
              </a:p>
            </p:txBody>
          </p:sp>
        </mc:Choice>
        <mc:Fallback xmlns="">
          <p:sp>
            <p:nvSpPr>
              <p:cNvPr id="3" name="Rectangle 2"/>
              <p:cNvSpPr>
                <a:spLocks noRot="1" noChangeAspect="1" noMove="1" noResize="1" noEditPoints="1" noAdjustHandles="1" noChangeArrowheads="1" noChangeShapeType="1" noTextEdit="1"/>
              </p:cNvSpPr>
              <p:nvPr/>
            </p:nvSpPr>
            <p:spPr>
              <a:xfrm>
                <a:off x="990600" y="2362200"/>
                <a:ext cx="7924800" cy="4112793"/>
              </a:xfrm>
              <a:prstGeom prst="rect">
                <a:avLst/>
              </a:prstGeom>
              <a:blipFill rotWithShape="1">
                <a:blip r:embed="rId2"/>
                <a:stretch>
                  <a:fillRect l="-769" b="-1335"/>
                </a:stretch>
              </a:blipFill>
            </p:spPr>
            <p:txBody>
              <a:bodyPr/>
              <a:lstStyle/>
              <a:p>
                <a:r>
                  <a:rPr lang="en-US">
                    <a:noFill/>
                  </a:rPr>
                  <a:t> </a:t>
                </a:r>
              </a:p>
            </p:txBody>
          </p:sp>
        </mc:Fallback>
      </mc:AlternateContent>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399" y="38100"/>
            <a:ext cx="5334001" cy="241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9615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52400"/>
            <a:ext cx="7498080" cy="6096000"/>
          </a:xfrm>
        </p:spPr>
        <p:txBody>
          <a:bodyPr/>
          <a:lstStyle/>
          <a:p>
            <a:pPr algn="l" rtl="0">
              <a:lnSpc>
                <a:spcPct val="115000"/>
              </a:lnSpc>
              <a:spcAft>
                <a:spcPts val="1000"/>
              </a:spcAft>
              <a:buNone/>
              <a:tabLst>
                <a:tab pos="3914775" algn="l"/>
              </a:tabLst>
            </a:pPr>
            <a:r>
              <a:rPr lang="en-US" sz="2400" b="1" u="sng" dirty="0">
                <a:solidFill>
                  <a:srgbClr val="FF3399"/>
                </a:solidFill>
                <a:latin typeface="Times New Roman" pitchFamily="18" charset="0"/>
                <a:ea typeface="Calibri"/>
                <a:cs typeface="Times New Roman" pitchFamily="18" charset="0"/>
              </a:rPr>
              <a:t>Check SAP results:</a:t>
            </a:r>
            <a:endParaRPr lang="en-US" sz="2400" dirty="0">
              <a:latin typeface="Times New Roman" pitchFamily="18" charset="0"/>
              <a:ea typeface="Calibri"/>
              <a:cs typeface="Times New Roman" pitchFamily="18" charset="0"/>
            </a:endParaRPr>
          </a:p>
          <a:p>
            <a:pPr marL="82296" indent="0" algn="l" rtl="0">
              <a:buNone/>
            </a:pPr>
            <a:r>
              <a:rPr lang="en-US" sz="2200" dirty="0" smtClean="0">
                <a:latin typeface="Times New Roman" pitchFamily="18" charset="0"/>
                <a:cs typeface="Times New Roman" pitchFamily="18" charset="0"/>
              </a:rPr>
              <a:t>We check the sap results for the column shown below</a:t>
            </a:r>
            <a:endParaRPr lang="ar-SA" sz="2200"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46</a:t>
            </a:fld>
            <a:endParaRPr lang="en-US" sz="2000" dirty="0">
              <a:solidFill>
                <a:srgbClr val="D6ECFF">
                  <a:shade val="50000"/>
                  <a:satMod val="200000"/>
                </a:srgbClr>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1371600"/>
            <a:ext cx="6971813" cy="1282091"/>
          </a:xfrm>
          <a:prstGeom prst="rect">
            <a:avLst/>
          </a:prstGeom>
          <a:ln w="88900" cap="sq" cmpd="thickThin">
            <a:solidFill>
              <a:srgbClr val="000000"/>
            </a:solidFill>
            <a:prstDash val="solid"/>
            <a:miter lim="800000"/>
          </a:ln>
          <a:effectLst>
            <a:innerShdw blurRad="76200">
              <a:srgbClr val="000000"/>
            </a:innerShdw>
          </a:effec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7800" y="2971800"/>
            <a:ext cx="6971813" cy="1447800"/>
          </a:xfrm>
          <a:prstGeom prst="rect">
            <a:avLst/>
          </a:prstGeom>
          <a:ln w="88900" cap="sq" cmpd="thickThin">
            <a:solidFill>
              <a:srgbClr val="000000"/>
            </a:solidFill>
            <a:prstDash val="solid"/>
            <a:miter lim="800000"/>
          </a:ln>
          <a:effectLst>
            <a:innerShdw blurRad="76200">
              <a:srgbClr val="000000"/>
            </a:innerShdw>
          </a:effec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7800" y="4876800"/>
            <a:ext cx="7086600" cy="13716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564744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47</a:t>
            </a:fld>
            <a:endParaRPr lang="en-US" sz="2000" dirty="0">
              <a:solidFill>
                <a:srgbClr val="D6ECFF">
                  <a:shade val="50000"/>
                  <a:satMod val="200000"/>
                </a:srgbClr>
              </a:solidFill>
            </a:endParaRPr>
          </a:p>
        </p:txBody>
      </p:sp>
      <p:sp>
        <p:nvSpPr>
          <p:cNvPr id="5" name="Rectangle 4"/>
          <p:cNvSpPr/>
          <p:nvPr/>
        </p:nvSpPr>
        <p:spPr>
          <a:xfrm>
            <a:off x="1143000" y="152400"/>
            <a:ext cx="4431021" cy="490199"/>
          </a:xfrm>
          <a:prstGeom prst="rect">
            <a:avLst/>
          </a:prstGeom>
        </p:spPr>
        <p:txBody>
          <a:bodyPr wrap="none">
            <a:spAutoFit/>
          </a:bodyPr>
          <a:lstStyle/>
          <a:p>
            <a:pPr>
              <a:lnSpc>
                <a:spcPct val="115000"/>
              </a:lnSpc>
              <a:spcAft>
                <a:spcPts val="1000"/>
              </a:spcAft>
              <a:buFont typeface="Wingdings" pitchFamily="2" charset="2"/>
              <a:buChar char="v"/>
            </a:pPr>
            <a:r>
              <a:rPr lang="en-US" sz="2400" dirty="0" smtClean="0">
                <a:latin typeface="Times New Roman"/>
                <a:ea typeface="Calibri"/>
                <a:cs typeface="Arial"/>
              </a:rPr>
              <a:t>Ɣ=600-2*(cover=60)/600  = 0.8</a:t>
            </a:r>
            <a:endParaRPr lang="en-US" sz="2400" dirty="0">
              <a:latin typeface="Calibri"/>
              <a:ea typeface="Calibri"/>
              <a:cs typeface="Arial"/>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1237432" y="1371600"/>
            <a:ext cx="3486968" cy="5334000"/>
          </a:xfrm>
          <a:prstGeom prst="rect">
            <a:avLst/>
          </a:prstGeom>
          <a:ln w="88900" cap="sq" cmpd="thickThin">
            <a:solidFill>
              <a:srgbClr val="000000"/>
            </a:solidFill>
            <a:prstDash val="solid"/>
            <a:miter lim="800000"/>
          </a:ln>
          <a:effectLst>
            <a:innerShdw blurRad="76200">
              <a:srgbClr val="000000"/>
            </a:innerShdw>
          </a:effectLst>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5105400" y="1447800"/>
            <a:ext cx="3810000" cy="5257800"/>
          </a:xfrm>
          <a:prstGeom prst="rect">
            <a:avLst/>
          </a:prstGeom>
          <a:ln w="88900" cap="sq" cmpd="thickThin">
            <a:solidFill>
              <a:srgbClr val="000000"/>
            </a:solidFill>
            <a:prstDash val="solid"/>
            <a:miter lim="800000"/>
          </a:ln>
          <a:effectLst>
            <a:innerShdw blurRad="76200">
              <a:srgbClr val="000000"/>
            </a:innerShdw>
          </a:effectLst>
        </p:spPr>
      </p:pic>
      <p:sp>
        <p:nvSpPr>
          <p:cNvPr id="4" name="Rectangle 3"/>
          <p:cNvSpPr/>
          <p:nvPr/>
        </p:nvSpPr>
        <p:spPr>
          <a:xfrm>
            <a:off x="1237432" y="718370"/>
            <a:ext cx="7754168" cy="357534"/>
          </a:xfrm>
          <a:prstGeom prst="rect">
            <a:avLst/>
          </a:prstGeom>
        </p:spPr>
        <p:txBody>
          <a:bodyPr wrap="square">
            <a:spAutoFit/>
          </a:bodyPr>
          <a:lstStyle/>
          <a:p>
            <a:pPr>
              <a:lnSpc>
                <a:spcPct val="115000"/>
              </a:lnSpc>
              <a:spcAft>
                <a:spcPts val="1000"/>
              </a:spcAft>
            </a:pPr>
            <a:r>
              <a:rPr lang="en-US" sz="1600" dirty="0">
                <a:latin typeface="Times New Roman"/>
                <a:ea typeface="Calibri"/>
                <a:cs typeface="Arial"/>
              </a:rPr>
              <a:t>Note that </a:t>
            </a:r>
            <a:r>
              <a:rPr lang="ar-JO" sz="1600" dirty="0">
                <a:latin typeface="Calibri"/>
                <a:ea typeface="Calibri"/>
                <a:cs typeface="Times New Roman"/>
              </a:rPr>
              <a:t>ϼ</a:t>
            </a:r>
            <a:r>
              <a:rPr lang="en-US" sz="1600" dirty="0">
                <a:latin typeface="Times New Roman"/>
                <a:ea typeface="Calibri"/>
                <a:cs typeface="Arial"/>
              </a:rPr>
              <a:t>&lt;1% for both values of Ɣ(0.9 and 0.75)  in M22 and M33 , so its ok </a:t>
            </a:r>
            <a:r>
              <a:rPr lang="en-US" sz="1600" dirty="0" err="1" smtClean="0">
                <a:latin typeface="Times New Roman"/>
                <a:ea typeface="Calibri"/>
                <a:cs typeface="Arial"/>
              </a:rPr>
              <a:t>for</a:t>
            </a:r>
            <a:r>
              <a:rPr lang="en-US" sz="1600" dirty="0" err="1" smtClean="0">
                <a:solidFill>
                  <a:srgbClr val="000000"/>
                </a:solidFill>
                <a:latin typeface="Times New Roman"/>
                <a:ea typeface="Calibri"/>
                <a:cs typeface="Arial"/>
              </a:rPr>
              <a:t>Ɣ</a:t>
            </a:r>
            <a:r>
              <a:rPr lang="en-US" sz="1600" dirty="0" smtClean="0">
                <a:solidFill>
                  <a:srgbClr val="000000"/>
                </a:solidFill>
                <a:latin typeface="Times New Roman"/>
                <a:ea typeface="Calibri"/>
                <a:cs typeface="Arial"/>
              </a:rPr>
              <a:t>=0.8</a:t>
            </a:r>
            <a:r>
              <a:rPr lang="en-US" sz="1600" dirty="0" smtClean="0">
                <a:latin typeface="Times New Roman"/>
                <a:ea typeface="Calibri"/>
                <a:cs typeface="Arial"/>
              </a:rPr>
              <a:t>  </a:t>
            </a:r>
            <a:endParaRPr lang="en-US" sz="1600" dirty="0">
              <a:effectLst/>
              <a:latin typeface="Calibri"/>
              <a:ea typeface="Calibri"/>
              <a:cs typeface="Arial"/>
            </a:endParaRPr>
          </a:p>
        </p:txBody>
      </p:sp>
    </p:spTree>
    <p:extLst>
      <p:ext uri="{BB962C8B-B14F-4D97-AF65-F5344CB8AC3E}">
        <p14:creationId xmlns:p14="http://schemas.microsoft.com/office/powerpoint/2010/main" val="3633142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86200" y="2925633"/>
            <a:ext cx="2146037" cy="400110"/>
          </a:xfrm>
          <a:prstGeom prst="rect">
            <a:avLst/>
          </a:prstGeom>
        </p:spPr>
        <p:txBody>
          <a:bodyPr wrap="none">
            <a:spAutoFit/>
          </a:bodyPr>
          <a:lstStyle/>
          <a:p>
            <a:r>
              <a:rPr lang="en-US" sz="2000" b="1" dirty="0">
                <a:solidFill>
                  <a:srgbClr val="EA157A">
                    <a:lumMod val="60000"/>
                    <a:lumOff val="40000"/>
                  </a:srgbClr>
                </a:solidFill>
                <a:latin typeface="Calibri"/>
                <a:ea typeface="Calibri"/>
                <a:cs typeface="Arial"/>
              </a:rPr>
              <a:t>column 1 detailing</a:t>
            </a:r>
            <a:endParaRPr lang="ar-SA" sz="2000" b="1" dirty="0">
              <a:solidFill>
                <a:srgbClr val="EA157A">
                  <a:lumMod val="60000"/>
                  <a:lumOff val="40000"/>
                </a:srgbClr>
              </a:solidFill>
            </a:endParaRPr>
          </a:p>
        </p:txBody>
      </p:sp>
      <p:sp>
        <p:nvSpPr>
          <p:cNvPr id="7" name="Rectangle 6"/>
          <p:cNvSpPr/>
          <p:nvPr/>
        </p:nvSpPr>
        <p:spPr>
          <a:xfrm>
            <a:off x="6096000" y="2971800"/>
            <a:ext cx="237566" cy="369332"/>
          </a:xfrm>
          <a:prstGeom prst="rect">
            <a:avLst/>
          </a:prstGeom>
        </p:spPr>
        <p:txBody>
          <a:bodyPr wrap="none">
            <a:spAutoFit/>
          </a:bodyPr>
          <a:lstStyle/>
          <a:p>
            <a:r>
              <a:rPr lang="en-US" dirty="0">
                <a:solidFill>
                  <a:prstClr val="black"/>
                </a:solidFill>
                <a:latin typeface="Calibri"/>
                <a:ea typeface="Calibri"/>
                <a:cs typeface="Arial"/>
              </a:rPr>
              <a:t> </a:t>
            </a:r>
            <a:endParaRPr lang="ar-SA" b="1" dirty="0">
              <a:solidFill>
                <a:srgbClr val="EA157A">
                  <a:lumMod val="60000"/>
                  <a:lumOff val="40000"/>
                </a:srgbClr>
              </a:solidFill>
            </a:endParaRPr>
          </a:p>
        </p:txBody>
      </p:sp>
      <p:sp>
        <p:nvSpPr>
          <p:cNvPr id="10" name="Rectangle 9"/>
          <p:cNvSpPr/>
          <p:nvPr/>
        </p:nvSpPr>
        <p:spPr>
          <a:xfrm>
            <a:off x="3987125" y="6188030"/>
            <a:ext cx="2257926" cy="400110"/>
          </a:xfrm>
          <a:prstGeom prst="rect">
            <a:avLst/>
          </a:prstGeom>
        </p:spPr>
        <p:txBody>
          <a:bodyPr wrap="none">
            <a:spAutoFit/>
          </a:bodyPr>
          <a:lstStyle/>
          <a:p>
            <a:r>
              <a:rPr lang="en-US" sz="2000" b="1" dirty="0" smtClean="0">
                <a:solidFill>
                  <a:srgbClr val="EA157A">
                    <a:lumMod val="60000"/>
                    <a:lumOff val="40000"/>
                  </a:srgbClr>
                </a:solidFill>
                <a:latin typeface="Calibri"/>
                <a:ea typeface="Calibri"/>
                <a:cs typeface="Arial"/>
              </a:rPr>
              <a:t>C4 section </a:t>
            </a:r>
            <a:r>
              <a:rPr lang="en-US" sz="2000" b="1" dirty="0">
                <a:solidFill>
                  <a:srgbClr val="EA157A">
                    <a:lumMod val="60000"/>
                    <a:lumOff val="40000"/>
                  </a:srgbClr>
                </a:solidFill>
                <a:latin typeface="Calibri"/>
                <a:ea typeface="Calibri"/>
                <a:cs typeface="Arial"/>
              </a:rPr>
              <a:t>detailing</a:t>
            </a:r>
            <a:endParaRPr lang="ar-SA" sz="2000" dirty="0">
              <a:solidFill>
                <a:prstClr val="black"/>
              </a:solidFill>
            </a:endParaRPr>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48</a:t>
            </a:fld>
            <a:endParaRPr lang="en-US" sz="2000" dirty="0">
              <a:solidFill>
                <a:srgbClr val="D6ECFF">
                  <a:shade val="50000"/>
                  <a:satMod val="200000"/>
                </a:srgbClr>
              </a:solidFill>
            </a:endParaRPr>
          </a:p>
        </p:txBody>
      </p:sp>
      <p:pic>
        <p:nvPicPr>
          <p:cNvPr id="12" name="Content Placeholder 11"/>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76600" y="228600"/>
            <a:ext cx="3352800" cy="2438400"/>
          </a:xfrm>
          <a:prstGeom prst="rect">
            <a:avLst/>
          </a:prstGeom>
          <a:ln w="88900" cap="sq" cmpd="thickThin">
            <a:solidFill>
              <a:srgbClr val="000000"/>
            </a:solidFill>
            <a:prstDash val="solid"/>
            <a:miter lim="800000"/>
          </a:ln>
          <a:effectLst>
            <a:innerShdw blurRad="76200">
              <a:srgbClr val="000000"/>
            </a:innerShdw>
          </a:effectLst>
        </p:spPr>
      </p:pic>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3429000" y="3472543"/>
            <a:ext cx="3200400" cy="253082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565978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381000"/>
            <a:ext cx="7790688" cy="5867400"/>
          </a:xfrm>
        </p:spPr>
        <p:txBody>
          <a:bodyPr/>
          <a:lstStyle/>
          <a:p>
            <a:pPr algn="l" rtl="0">
              <a:lnSpc>
                <a:spcPct val="115000"/>
              </a:lnSpc>
              <a:spcAft>
                <a:spcPts val="1000"/>
              </a:spcAft>
              <a:buNone/>
            </a:pPr>
            <a:r>
              <a:rPr lang="en-US" sz="2400" b="1" u="sng" dirty="0">
                <a:solidFill>
                  <a:srgbClr val="FF0066"/>
                </a:solidFill>
                <a:latin typeface="Times New Roman"/>
                <a:ea typeface="Calibri"/>
                <a:cs typeface="Arial"/>
              </a:rPr>
              <a:t>Column Detailing:</a:t>
            </a:r>
            <a:endParaRPr lang="en-US" sz="2400" dirty="0">
              <a:solidFill>
                <a:srgbClr val="FF0066"/>
              </a:solidFill>
              <a:latin typeface="Calibri"/>
              <a:ea typeface="Calibri"/>
              <a:cs typeface="Arial"/>
            </a:endParaRPr>
          </a:p>
          <a:p>
            <a:pPr algn="l" rtl="0">
              <a:lnSpc>
                <a:spcPct val="115000"/>
              </a:lnSpc>
              <a:spcAft>
                <a:spcPts val="1000"/>
              </a:spcAft>
              <a:buNone/>
            </a:pPr>
            <a:r>
              <a:rPr lang="en-US" sz="2200" dirty="0">
                <a:latin typeface="Times New Roman" pitchFamily="18" charset="0"/>
                <a:ea typeface="Calibri"/>
                <a:cs typeface="Times New Roman" pitchFamily="18" charset="0"/>
              </a:rPr>
              <a:t>According to the code intermediate design detailing shall satisfy the following requirements:</a:t>
            </a:r>
          </a:p>
          <a:p>
            <a:pPr marL="82296" indent="0">
              <a:buNone/>
            </a:pPr>
            <a:endParaRPr lang="en-US" dirty="0" smtClean="0"/>
          </a:p>
          <a:p>
            <a:endParaRPr lang="en-US" dirty="0" smtClean="0"/>
          </a:p>
          <a:p>
            <a:endParaRPr lang="en-US" dirty="0" smtClean="0"/>
          </a:p>
          <a:p>
            <a:pPr algn="l" rtl="0">
              <a:buNone/>
            </a:pPr>
            <a:r>
              <a:rPr lang="en-US" sz="2400" dirty="0" smtClean="0">
                <a:latin typeface="Times New Roman" pitchFamily="18" charset="0"/>
                <a:cs typeface="Times New Roman" pitchFamily="18" charset="0"/>
              </a:rPr>
              <a:t>Sample calculation for </a:t>
            </a:r>
            <a:r>
              <a:rPr lang="en-US" sz="2400" dirty="0" smtClean="0">
                <a:solidFill>
                  <a:srgbClr val="FF0066"/>
                </a:solidFill>
                <a:latin typeface="Times New Roman" pitchFamily="18" charset="0"/>
                <a:cs typeface="Times New Roman" pitchFamily="18" charset="0"/>
              </a:rPr>
              <a:t>C6 (600*600 mm)</a:t>
            </a:r>
            <a:r>
              <a:rPr lang="en-US" sz="2400" dirty="0" smtClean="0">
                <a:solidFill>
                  <a:srgbClr val="FF0066"/>
                </a:solidFill>
              </a:rPr>
              <a:t> </a:t>
            </a:r>
          </a:p>
          <a:p>
            <a:pPr algn="l" rtl="0">
              <a:buNone/>
            </a:pPr>
            <a:r>
              <a:rPr lang="en-US" sz="2400" dirty="0" smtClean="0"/>
              <a:t> </a:t>
            </a:r>
            <a:endParaRPr lang="ar-SA" sz="2400" dirty="0"/>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49</a:t>
            </a:fld>
            <a:endParaRPr lang="en-US" sz="2000" dirty="0">
              <a:solidFill>
                <a:srgbClr val="D6ECFF">
                  <a:shade val="50000"/>
                  <a:satMod val="200000"/>
                </a:srgbClr>
              </a:solidFill>
            </a:endParaRPr>
          </a:p>
        </p:txBody>
      </p:sp>
      <p:pic>
        <p:nvPicPr>
          <p:cNvPr id="4" name="صورة 237"/>
          <p:cNvPicPr/>
          <p:nvPr/>
        </p:nvPicPr>
        <p:blipFill>
          <a:blip r:embed="rId2" cstate="print">
            <a:extLst>
              <a:ext uri="{28A0092B-C50C-407E-A947-70E740481C1C}">
                <a14:useLocalDpi xmlns:a14="http://schemas.microsoft.com/office/drawing/2010/main" val="0"/>
              </a:ext>
            </a:extLst>
          </a:blip>
          <a:stretch>
            <a:fillRect/>
          </a:stretch>
        </p:blipFill>
        <p:spPr>
          <a:xfrm>
            <a:off x="6934200" y="1524000"/>
            <a:ext cx="1943100" cy="5105400"/>
          </a:xfrm>
          <a:prstGeom prst="rect">
            <a:avLst/>
          </a:prstGeom>
        </p:spPr>
      </p:pic>
      <p:pic>
        <p:nvPicPr>
          <p:cNvPr id="5" name="صورة 238"/>
          <p:cNvPicPr/>
          <p:nvPr/>
        </p:nvPicPr>
        <p:blipFill>
          <a:blip r:embed="rId3" cstate="print">
            <a:extLst>
              <a:ext uri="{28A0092B-C50C-407E-A947-70E740481C1C}">
                <a14:useLocalDpi xmlns:a14="http://schemas.microsoft.com/office/drawing/2010/main" val="0"/>
              </a:ext>
            </a:extLst>
          </a:blip>
          <a:stretch>
            <a:fillRect/>
          </a:stretch>
        </p:blipFill>
        <p:spPr>
          <a:xfrm>
            <a:off x="1905000" y="1905000"/>
            <a:ext cx="3962400" cy="18288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6400" y="4038600"/>
            <a:ext cx="3962400" cy="2385832"/>
          </a:xfrm>
          <a:prstGeom prst="rect">
            <a:avLst/>
          </a:prstGeom>
        </p:spPr>
      </p:pic>
    </p:spTree>
    <p:extLst>
      <p:ext uri="{BB962C8B-B14F-4D97-AF65-F5344CB8AC3E}">
        <p14:creationId xmlns:p14="http://schemas.microsoft.com/office/powerpoint/2010/main" val="214842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a:t>
            </a:fld>
            <a:endParaRPr lang="en-US"/>
          </a:p>
        </p:txBody>
      </p:sp>
      <p:sp>
        <p:nvSpPr>
          <p:cNvPr id="4" name="Rectangle 3"/>
          <p:cNvSpPr/>
          <p:nvPr/>
        </p:nvSpPr>
        <p:spPr>
          <a:xfrm>
            <a:off x="990600" y="1053556"/>
            <a:ext cx="8001000" cy="5546134"/>
          </a:xfrm>
          <a:prstGeom prst="rect">
            <a:avLst/>
          </a:prstGeom>
        </p:spPr>
        <p:txBody>
          <a:bodyPr wrap="square">
            <a:spAutoFit/>
          </a:bodyPr>
          <a:lstStyle/>
          <a:p>
            <a:pPr marL="552450" marR="0">
              <a:lnSpc>
                <a:spcPct val="115000"/>
              </a:lnSpc>
              <a:spcBef>
                <a:spcPts val="0"/>
              </a:spcBef>
              <a:spcAft>
                <a:spcPts val="0"/>
              </a:spcAft>
            </a:pPr>
            <a:r>
              <a:rPr lang="en-US" sz="1600" b="1" dirty="0">
                <a:latin typeface="Times New Roman"/>
                <a:ea typeface="Calibri"/>
                <a:cs typeface="Arial"/>
              </a:rPr>
              <a:t> </a:t>
            </a:r>
            <a:endParaRPr lang="en-US" sz="1200" dirty="0">
              <a:latin typeface="Calibri"/>
              <a:ea typeface="Times New Roman"/>
              <a:cs typeface="Arial"/>
            </a:endParaRPr>
          </a:p>
          <a:p>
            <a:r>
              <a:rPr lang="en-US" sz="2400" dirty="0" smtClean="0">
                <a:latin typeface="Times New Roman"/>
                <a:ea typeface="Calibri"/>
              </a:rPr>
              <a:t> In project one we have check in two alternatives and use more    acceptable by </a:t>
            </a:r>
            <a:r>
              <a:rPr lang="en-US" sz="2400" dirty="0">
                <a:latin typeface="Times New Roman"/>
                <a:ea typeface="Calibri"/>
              </a:rPr>
              <a:t>advantages and disadvantages </a:t>
            </a:r>
            <a:r>
              <a:rPr lang="en-US" sz="2400" dirty="0" smtClean="0">
                <a:latin typeface="Times New Roman"/>
                <a:ea typeface="Calibri"/>
              </a:rPr>
              <a:t>.</a:t>
            </a:r>
          </a:p>
          <a:p>
            <a:r>
              <a:rPr lang="en-US" sz="2400" b="1" dirty="0" smtClean="0">
                <a:latin typeface="Times New Roman"/>
                <a:ea typeface="Calibri"/>
              </a:rPr>
              <a:t> The first </a:t>
            </a:r>
            <a:r>
              <a:rPr lang="en-US" sz="2400" b="1" dirty="0">
                <a:latin typeface="Times New Roman"/>
                <a:ea typeface="Calibri"/>
              </a:rPr>
              <a:t>alternatives </a:t>
            </a:r>
            <a:endParaRPr lang="en-US" sz="2400" b="1" dirty="0" smtClean="0">
              <a:latin typeface="Times New Roman"/>
              <a:ea typeface="Calibri"/>
            </a:endParaRPr>
          </a:p>
          <a:p>
            <a:r>
              <a:rPr lang="en-US" sz="2400" dirty="0" smtClean="0">
                <a:latin typeface="Times New Roman"/>
                <a:ea typeface="Calibri"/>
              </a:rPr>
              <a:t>solid slab:</a:t>
            </a:r>
          </a:p>
          <a:p>
            <a:r>
              <a:rPr lang="en-US" sz="2400" dirty="0" smtClean="0">
                <a:latin typeface="Times New Roman"/>
                <a:ea typeface="Calibri"/>
              </a:rPr>
              <a:t>On the positive hand, it's safe ,stable and has an acceptable  cost, but on the opposite hand, it is not a common practice in  residential building, and it has problem in isolation.</a:t>
            </a:r>
          </a:p>
          <a:p>
            <a:endParaRPr lang="en-US" sz="2400" dirty="0" smtClean="0">
              <a:latin typeface="Times New Roman"/>
              <a:ea typeface="Calibri"/>
            </a:endParaRPr>
          </a:p>
          <a:p>
            <a:r>
              <a:rPr lang="en-US" sz="2400" b="1" dirty="0" smtClean="0">
                <a:latin typeface="Times New Roman"/>
                <a:ea typeface="Calibri"/>
              </a:rPr>
              <a:t> The second alternatives :</a:t>
            </a:r>
            <a:endParaRPr lang="en-US" sz="2400" dirty="0" smtClean="0">
              <a:latin typeface="Times New Roman"/>
              <a:ea typeface="Calibri"/>
            </a:endParaRPr>
          </a:p>
          <a:p>
            <a:r>
              <a:rPr lang="en-US" sz="2400" dirty="0" smtClean="0">
                <a:latin typeface="Times New Roman"/>
                <a:ea typeface="Calibri"/>
              </a:rPr>
              <a:t>ribbed slab:</a:t>
            </a:r>
          </a:p>
          <a:p>
            <a:r>
              <a:rPr lang="en-US" sz="2400" dirty="0" smtClean="0">
                <a:latin typeface="Times New Roman"/>
                <a:ea typeface="Calibri"/>
              </a:rPr>
              <a:t> </a:t>
            </a:r>
            <a:r>
              <a:rPr lang="en-US" sz="2400" dirty="0">
                <a:latin typeface="Times New Roman"/>
                <a:ea typeface="Calibri"/>
              </a:rPr>
              <a:t>it has acceptable cost, and it's very good in isolation and it’s the common practice for residential building, but it has </a:t>
            </a:r>
            <a:r>
              <a:rPr lang="en-US" sz="2400" dirty="0" smtClean="0">
                <a:latin typeface="Times New Roman"/>
                <a:ea typeface="Calibri"/>
              </a:rPr>
              <a:t>not good in the earthquake.</a:t>
            </a:r>
          </a:p>
          <a:p>
            <a:r>
              <a:rPr lang="en-US" sz="2400" b="1" dirty="0" smtClean="0">
                <a:solidFill>
                  <a:srgbClr val="FF0066"/>
                </a:solidFill>
                <a:latin typeface="Times New Roman"/>
              </a:rPr>
              <a:t>     Finally , we have use solid slab.</a:t>
            </a:r>
            <a:endParaRPr lang="en-US" sz="2400" b="1" dirty="0">
              <a:solidFill>
                <a:srgbClr val="FF0066"/>
              </a:solidFill>
            </a:endParaRPr>
          </a:p>
        </p:txBody>
      </p:sp>
      <p:sp>
        <p:nvSpPr>
          <p:cNvPr id="6" name="Rectangle 5"/>
          <p:cNvSpPr/>
          <p:nvPr/>
        </p:nvSpPr>
        <p:spPr>
          <a:xfrm>
            <a:off x="1066800" y="402771"/>
            <a:ext cx="4447051" cy="672556"/>
          </a:xfrm>
          <a:prstGeom prst="rect">
            <a:avLst/>
          </a:prstGeom>
        </p:spPr>
        <p:txBody>
          <a:bodyPr wrap="none">
            <a:spAutoFit/>
          </a:bodyPr>
          <a:lstStyle/>
          <a:p>
            <a:pPr marR="0" lvl="1">
              <a:lnSpc>
                <a:spcPct val="115000"/>
              </a:lnSpc>
              <a:spcBef>
                <a:spcPts val="0"/>
              </a:spcBef>
              <a:spcAft>
                <a:spcPts val="0"/>
              </a:spcAft>
              <a:buClr>
                <a:srgbClr val="8064A2"/>
              </a:buClr>
            </a:pPr>
            <a:r>
              <a:rPr lang="en-US" sz="3500" b="1" dirty="0">
                <a:latin typeface="Times New Roman"/>
                <a:ea typeface="Calibri"/>
                <a:cs typeface="Arial"/>
              </a:rPr>
              <a:t>Design alternatives:</a:t>
            </a:r>
            <a:endParaRPr lang="en-US" sz="3500" dirty="0">
              <a:effectLst/>
              <a:latin typeface="Calibri"/>
              <a:ea typeface="Times New Roman"/>
              <a:cs typeface="Arial"/>
            </a:endParaRPr>
          </a:p>
        </p:txBody>
      </p:sp>
    </p:spTree>
    <p:extLst>
      <p:ext uri="{BB962C8B-B14F-4D97-AF65-F5344CB8AC3E}">
        <p14:creationId xmlns:p14="http://schemas.microsoft.com/office/powerpoint/2010/main" val="33486441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24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19200" y="152400"/>
            <a:ext cx="3696216" cy="1162212"/>
          </a:xfrm>
          <a:prstGeom prst="rect">
            <a:avLst/>
          </a:prstGeom>
        </p:spPr>
      </p:pic>
      <p:sp>
        <p:nvSpPr>
          <p:cNvPr id="2" name="عنصر نائب لرقم الشريحة 1"/>
          <p:cNvSpPr>
            <a:spLocks noGrp="1"/>
          </p:cNvSpPr>
          <p:nvPr>
            <p:ph type="sldNum" sz="quarter" idx="12"/>
          </p:nvPr>
        </p:nvSpPr>
        <p:spPr/>
        <p:txBody>
          <a:bodyPr/>
          <a:lstStyle/>
          <a:p>
            <a:fld id="{B6F15528-21DE-4FAA-801E-634DDDAF4B2B}" type="slidenum">
              <a:rPr lang="en-US" sz="2000" smtClean="0">
                <a:solidFill>
                  <a:srgbClr val="D6ECFF">
                    <a:shade val="50000"/>
                    <a:satMod val="200000"/>
                  </a:srgbClr>
                </a:solidFill>
              </a:rPr>
              <a:pPr/>
              <a:t>50</a:t>
            </a:fld>
            <a:endParaRPr lang="en-US" sz="2000" dirty="0">
              <a:solidFill>
                <a:srgbClr val="D6ECFF">
                  <a:shade val="50000"/>
                  <a:satMod val="200000"/>
                </a:srgbClr>
              </a:solidFill>
            </a:endParaRPr>
          </a:p>
        </p:txBody>
      </p:sp>
      <p:pic>
        <p:nvPicPr>
          <p:cNvPr id="6" name="صورة 237"/>
          <p:cNvPicPr/>
          <p:nvPr/>
        </p:nvPicPr>
        <p:blipFill>
          <a:blip r:embed="rId3" cstate="print">
            <a:extLst>
              <a:ext uri="{28A0092B-C50C-407E-A947-70E740481C1C}">
                <a14:useLocalDpi xmlns:a14="http://schemas.microsoft.com/office/drawing/2010/main" val="0"/>
              </a:ext>
            </a:extLst>
          </a:blip>
          <a:stretch>
            <a:fillRect/>
          </a:stretch>
        </p:blipFill>
        <p:spPr>
          <a:xfrm>
            <a:off x="7010400" y="381000"/>
            <a:ext cx="1943100" cy="51054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9200" y="1371600"/>
            <a:ext cx="3789163" cy="2377514"/>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6801" y="3886200"/>
            <a:ext cx="5715000" cy="2362200"/>
          </a:xfrm>
          <a:prstGeom prst="rect">
            <a:avLst/>
          </a:prstGeom>
        </p:spPr>
      </p:pic>
    </p:spTree>
    <p:extLst>
      <p:ext uri="{BB962C8B-B14F-4D97-AF65-F5344CB8AC3E}">
        <p14:creationId xmlns:p14="http://schemas.microsoft.com/office/powerpoint/2010/main" val="22938658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28600"/>
            <a:ext cx="7498080" cy="6019800"/>
          </a:xfrm>
        </p:spPr>
        <p:txBody>
          <a:bodyPr>
            <a:normAutofit/>
          </a:bodyPr>
          <a:lstStyle/>
          <a:p>
            <a:pPr algn="l" rtl="0">
              <a:buNone/>
            </a:pPr>
            <a:r>
              <a:rPr lang="en-US" sz="2400" dirty="0" smtClean="0">
                <a:latin typeface="Times New Roman"/>
                <a:ea typeface="Calibri"/>
              </a:rPr>
              <a:t>Final </a:t>
            </a:r>
            <a:r>
              <a:rPr lang="en-US" sz="2400" dirty="0">
                <a:latin typeface="Times New Roman"/>
                <a:ea typeface="Calibri"/>
              </a:rPr>
              <a:t>longitudinal section for </a:t>
            </a:r>
            <a:r>
              <a:rPr lang="en-US" sz="2400" dirty="0" smtClean="0">
                <a:latin typeface="Times New Roman"/>
                <a:ea typeface="Calibri"/>
              </a:rPr>
              <a:t>C6 :</a:t>
            </a:r>
            <a:endParaRPr lang="ar-SA" sz="2400" dirty="0"/>
          </a:p>
        </p:txBody>
      </p:sp>
      <p:sp>
        <p:nvSpPr>
          <p:cNvPr id="2" name="عنصر نائب لرقم الشريحة 1"/>
          <p:cNvSpPr>
            <a:spLocks noGrp="1"/>
          </p:cNvSpPr>
          <p:nvPr>
            <p:ph type="sldNum" sz="quarter" idx="12"/>
          </p:nvPr>
        </p:nvSpPr>
        <p:spPr>
          <a:xfrm>
            <a:off x="8613648" y="6305550"/>
            <a:ext cx="457200" cy="381853"/>
          </a:xfrm>
        </p:spPr>
        <p:txBody>
          <a:bodyPr/>
          <a:lstStyle/>
          <a:p>
            <a:fld id="{B6F15528-21DE-4FAA-801E-634DDDAF4B2B}" type="slidenum">
              <a:rPr lang="en-US" sz="2000" smtClean="0">
                <a:solidFill>
                  <a:srgbClr val="D6ECFF">
                    <a:shade val="50000"/>
                    <a:satMod val="200000"/>
                  </a:srgbClr>
                </a:solidFill>
              </a:rPr>
              <a:pPr/>
              <a:t>51</a:t>
            </a:fld>
            <a:endParaRPr lang="en-US" sz="2000" dirty="0">
              <a:solidFill>
                <a:srgbClr val="D6ECFF">
                  <a:shade val="50000"/>
                  <a:satMod val="200000"/>
                </a:srgbClr>
              </a:solidFill>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2286001" y="838200"/>
            <a:ext cx="4953000" cy="571499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358260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574280" cy="685800"/>
          </a:xfrm>
        </p:spPr>
        <p:txBody>
          <a:bodyPr>
            <a:normAutofit fontScale="90000"/>
          </a:bodyPr>
          <a:lstStyle/>
          <a:p>
            <a:r>
              <a:rPr lang="en-US" dirty="0" smtClean="0"/>
              <a:t/>
            </a:r>
            <a:br>
              <a:rPr lang="en-US" dirty="0" smtClean="0"/>
            </a:br>
            <a:r>
              <a:rPr lang="en-US" dirty="0" smtClean="0"/>
              <a:t/>
            </a:r>
            <a:br>
              <a:rPr lang="en-US" dirty="0" smtClean="0"/>
            </a:br>
            <a:r>
              <a:rPr lang="en-US" sz="2900" b="1" dirty="0" smtClean="0">
                <a:solidFill>
                  <a:srgbClr val="FF0066"/>
                </a:solidFill>
                <a:latin typeface="Times New Roman" pitchFamily="18" charset="0"/>
                <a:cs typeface="Times New Roman" pitchFamily="18" charset="0"/>
              </a:rPr>
              <a:t>3.6 </a:t>
            </a:r>
            <a:r>
              <a:rPr lang="en-US" sz="2900" b="1" dirty="0" smtClean="0">
                <a:solidFill>
                  <a:srgbClr val="FF0066"/>
                </a:solidFill>
                <a:effectLst/>
                <a:latin typeface="Times New Roman" pitchFamily="18" charset="0"/>
                <a:cs typeface="Times New Roman" pitchFamily="18" charset="0"/>
              </a:rPr>
              <a:t>Design </a:t>
            </a:r>
            <a:r>
              <a:rPr lang="en-US" sz="2900" b="1" dirty="0">
                <a:solidFill>
                  <a:srgbClr val="FF0066"/>
                </a:solidFill>
                <a:effectLst/>
                <a:latin typeface="Times New Roman" pitchFamily="18" charset="0"/>
                <a:cs typeface="Times New Roman" pitchFamily="18" charset="0"/>
              </a:rPr>
              <a:t>of shear wall</a:t>
            </a:r>
            <a:r>
              <a:rPr lang="en-US" sz="2900" b="1" dirty="0" smtClean="0">
                <a:solidFill>
                  <a:srgbClr val="FF0066"/>
                </a:solidFill>
                <a:effectLst/>
                <a:latin typeface="Times New Roman" pitchFamily="18" charset="0"/>
                <a:cs typeface="Times New Roman" pitchFamily="18" charset="0"/>
              </a:rPr>
              <a:t>:</a:t>
            </a:r>
            <a:br>
              <a:rPr lang="en-US" sz="2900" b="1" dirty="0" smtClean="0">
                <a:solidFill>
                  <a:srgbClr val="FF0066"/>
                </a:solidFill>
                <a:effectLst/>
                <a:latin typeface="Times New Roman" pitchFamily="18" charset="0"/>
                <a:cs typeface="Times New Roman" pitchFamily="18" charset="0"/>
              </a:rPr>
            </a:br>
            <a:r>
              <a:rPr lang="en-US" sz="2700" b="1" dirty="0" smtClean="0">
                <a:solidFill>
                  <a:schemeClr val="tx1"/>
                </a:solidFill>
                <a:effectLst/>
                <a:latin typeface="Times New Roman" pitchFamily="18" charset="0"/>
                <a:cs typeface="Times New Roman" pitchFamily="18" charset="0"/>
              </a:rPr>
              <a:t>For shear wall 2</a:t>
            </a:r>
            <a:r>
              <a:rPr lang="en-US" dirty="0"/>
              <a:t/>
            </a:r>
            <a:br>
              <a:rPr lang="en-US" dirty="0"/>
            </a:br>
            <a:r>
              <a:rPr lang="en-US" dirty="0"/>
              <a:t/>
            </a:r>
            <a:br>
              <a:rPr lang="en-US" dirty="0"/>
            </a:br>
            <a:endParaRPr lang="en-US" dirty="0"/>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52</a:t>
            </a:fld>
            <a:endParaRPr lang="en-US" sz="20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8400" y="1143000"/>
            <a:ext cx="5175434" cy="5257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20498753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147935"/>
            <a:ext cx="7498080" cy="483436"/>
          </a:xfrm>
        </p:spPr>
        <p:txBody>
          <a:bodyPr>
            <a:normAutofit fontScale="90000"/>
          </a:bodyPr>
          <a:lstStyle/>
          <a:p>
            <a:r>
              <a:rPr lang="en-US" dirty="0" smtClean="0"/>
              <a:t/>
            </a:r>
            <a:br>
              <a:rPr lang="en-US" dirty="0" smtClean="0"/>
            </a:br>
            <a:endParaRPr lang="ar-JO"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z="2000" smtClean="0"/>
              <a:pPr/>
              <a:t>53</a:t>
            </a:fld>
            <a:endParaRPr lang="en-US" sz="2000" dirty="0"/>
          </a:p>
        </p:txBody>
      </p:sp>
      <p:sp>
        <p:nvSpPr>
          <p:cNvPr id="6" name="Rectangle 5"/>
          <p:cNvSpPr/>
          <p:nvPr/>
        </p:nvSpPr>
        <p:spPr>
          <a:xfrm>
            <a:off x="1155702" y="147935"/>
            <a:ext cx="4254498" cy="461665"/>
          </a:xfrm>
          <a:prstGeom prst="rect">
            <a:avLst/>
          </a:prstGeom>
        </p:spPr>
        <p:txBody>
          <a:bodyPr wrap="none">
            <a:spAutoFit/>
          </a:bodyPr>
          <a:lstStyle/>
          <a:p>
            <a:pPr marL="228600" marR="0">
              <a:spcBef>
                <a:spcPts val="0"/>
              </a:spcBef>
              <a:spcAft>
                <a:spcPts val="600"/>
              </a:spcAft>
            </a:pPr>
            <a:r>
              <a:rPr lang="en-US" sz="2400" b="1" dirty="0">
                <a:solidFill>
                  <a:srgbClr val="000000"/>
                </a:solidFill>
                <a:latin typeface="Times New Roman"/>
                <a:ea typeface="Calibri"/>
              </a:rPr>
              <a:t>Analysis and design of SW-2:</a:t>
            </a:r>
            <a:endParaRPr lang="en-US" sz="2400" dirty="0">
              <a:effectLst/>
            </a:endParaRPr>
          </a:p>
        </p:txBody>
      </p:sp>
      <p:pic>
        <p:nvPicPr>
          <p:cNvPr id="9" name="صورة 30"/>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62200" y="685800"/>
            <a:ext cx="5559073" cy="3505200"/>
          </a:xfrm>
          <a:prstGeom prst="rect">
            <a:avLst/>
          </a:prstGeom>
          <a:ln w="88900" cap="sq" cmpd="thickThin">
            <a:solidFill>
              <a:srgbClr val="000000"/>
            </a:solidFill>
            <a:prstDash val="solid"/>
            <a:miter lim="800000"/>
          </a:ln>
          <a:effectLst>
            <a:innerShdw blurRad="76200">
              <a:srgbClr val="000000"/>
            </a:innerShdw>
          </a:effectLst>
        </p:spPr>
      </p:pic>
      <p:sp>
        <p:nvSpPr>
          <p:cNvPr id="10" name="Rectangle 9"/>
          <p:cNvSpPr/>
          <p:nvPr/>
        </p:nvSpPr>
        <p:spPr>
          <a:xfrm>
            <a:off x="914400" y="4495800"/>
            <a:ext cx="8991600" cy="1938992"/>
          </a:xfrm>
          <a:prstGeom prst="rect">
            <a:avLst/>
          </a:prstGeom>
        </p:spPr>
        <p:txBody>
          <a:bodyPr wrap="square">
            <a:spAutoFit/>
          </a:bodyPr>
          <a:lstStyle/>
          <a:p>
            <a:pPr marL="228600" marR="0">
              <a:spcBef>
                <a:spcPts val="0"/>
              </a:spcBef>
              <a:spcAft>
                <a:spcPts val="600"/>
              </a:spcAft>
            </a:pPr>
            <a:r>
              <a:rPr lang="en-US" sz="2000" dirty="0">
                <a:solidFill>
                  <a:srgbClr val="000000"/>
                </a:solidFill>
                <a:latin typeface="Times New Roman"/>
                <a:ea typeface="Calibri"/>
              </a:rPr>
              <a:t>Axial load=3994KN</a:t>
            </a:r>
            <a:endParaRPr lang="en-US" sz="2000" dirty="0"/>
          </a:p>
          <a:p>
            <a:pPr marL="228600" marR="0">
              <a:spcBef>
                <a:spcPts val="0"/>
              </a:spcBef>
              <a:spcAft>
                <a:spcPts val="600"/>
              </a:spcAft>
            </a:pPr>
            <a:r>
              <a:rPr lang="en-US" sz="2000" dirty="0">
                <a:solidFill>
                  <a:srgbClr val="000000"/>
                </a:solidFill>
                <a:latin typeface="Times New Roman"/>
                <a:ea typeface="Calibri"/>
              </a:rPr>
              <a:t>Max. Moment in Y-direction = 32027KN.m</a:t>
            </a:r>
            <a:endParaRPr lang="en-US" sz="2000" dirty="0"/>
          </a:p>
          <a:p>
            <a:pPr marL="228600" marR="0">
              <a:spcBef>
                <a:spcPts val="0"/>
              </a:spcBef>
              <a:spcAft>
                <a:spcPts val="600"/>
              </a:spcAft>
            </a:pPr>
            <a:r>
              <a:rPr lang="en-US" sz="2000" dirty="0">
                <a:solidFill>
                  <a:srgbClr val="000000"/>
                </a:solidFill>
                <a:latin typeface="Times New Roman"/>
                <a:ea typeface="Calibri"/>
              </a:rPr>
              <a:t>Shear force in the long direction =125 </a:t>
            </a:r>
            <a:r>
              <a:rPr lang="en-US" sz="2000" dirty="0" smtClean="0">
                <a:solidFill>
                  <a:srgbClr val="000000"/>
                </a:solidFill>
                <a:latin typeface="Times New Roman"/>
                <a:ea typeface="Calibri"/>
              </a:rPr>
              <a:t>KN</a:t>
            </a:r>
            <a:endParaRPr lang="en-US" sz="2000" dirty="0"/>
          </a:p>
          <a:p>
            <a:pPr marL="228600" marR="0">
              <a:spcBef>
                <a:spcPts val="0"/>
              </a:spcBef>
              <a:spcAft>
                <a:spcPts val="600"/>
              </a:spcAft>
            </a:pPr>
            <a:r>
              <a:rPr lang="en-US" sz="2000" dirty="0">
                <a:solidFill>
                  <a:srgbClr val="000000"/>
                </a:solidFill>
                <a:latin typeface="Times New Roman"/>
                <a:ea typeface="Calibri"/>
              </a:rPr>
              <a:t>Shear force in the short direction =</a:t>
            </a:r>
            <a:r>
              <a:rPr lang="en-US" sz="2000" dirty="0" smtClean="0">
                <a:solidFill>
                  <a:srgbClr val="000000"/>
                </a:solidFill>
                <a:latin typeface="Times New Roman"/>
                <a:ea typeface="Calibri"/>
              </a:rPr>
              <a:t>2220KN  </a:t>
            </a:r>
            <a:endParaRPr lang="en-US" sz="2000" dirty="0"/>
          </a:p>
          <a:p>
            <a:pPr marL="228600" marR="0">
              <a:spcBef>
                <a:spcPts val="0"/>
              </a:spcBef>
              <a:spcAft>
                <a:spcPts val="600"/>
              </a:spcAft>
            </a:pPr>
            <a:r>
              <a:rPr lang="en-US" sz="2000" dirty="0">
                <a:solidFill>
                  <a:srgbClr val="000000"/>
                </a:solidFill>
                <a:latin typeface="Times New Roman"/>
                <a:ea typeface="Calibri"/>
              </a:rPr>
              <a:t>Use two layers of 5Ø16/1m for vertical steel </a:t>
            </a:r>
            <a:endParaRPr lang="en-US" sz="2000" dirty="0">
              <a:effectLst/>
            </a:endParaRPr>
          </a:p>
        </p:txBody>
      </p:sp>
    </p:spTree>
    <p:extLst>
      <p:ext uri="{BB962C8B-B14F-4D97-AF65-F5344CB8AC3E}">
        <p14:creationId xmlns:p14="http://schemas.microsoft.com/office/powerpoint/2010/main" val="23585022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54</a:t>
            </a:fld>
            <a:endParaRPr lang="en-US"/>
          </a:p>
        </p:txBody>
      </p:sp>
      <p:sp>
        <p:nvSpPr>
          <p:cNvPr id="3" name="Rectangle 2"/>
          <p:cNvSpPr/>
          <p:nvPr/>
        </p:nvSpPr>
        <p:spPr>
          <a:xfrm>
            <a:off x="1143000" y="381000"/>
            <a:ext cx="6096000" cy="784830"/>
          </a:xfrm>
          <a:prstGeom prst="rect">
            <a:avLst/>
          </a:prstGeom>
        </p:spPr>
        <p:txBody>
          <a:bodyPr wrap="square">
            <a:spAutoFit/>
          </a:bodyPr>
          <a:lstStyle/>
          <a:p>
            <a:pPr marL="228600" marR="0">
              <a:spcBef>
                <a:spcPts val="0"/>
              </a:spcBef>
              <a:spcAft>
                <a:spcPts val="600"/>
              </a:spcAft>
            </a:pPr>
            <a:r>
              <a:rPr lang="en-US" sz="2000" dirty="0">
                <a:solidFill>
                  <a:srgbClr val="000000"/>
                </a:solidFill>
                <a:latin typeface="Times New Roman"/>
                <a:ea typeface="Calibri"/>
              </a:rPr>
              <a:t>From SAP the interaction diagram of the </a:t>
            </a:r>
            <a:r>
              <a:rPr lang="en-US" sz="2000" dirty="0" smtClean="0">
                <a:solidFill>
                  <a:srgbClr val="000000"/>
                </a:solidFill>
                <a:latin typeface="Times New Roman"/>
                <a:ea typeface="Calibri"/>
              </a:rPr>
              <a:t>SW-2</a:t>
            </a:r>
          </a:p>
          <a:p>
            <a:pPr marL="228600" marR="0">
              <a:spcBef>
                <a:spcPts val="0"/>
              </a:spcBef>
              <a:spcAft>
                <a:spcPts val="600"/>
              </a:spcAft>
            </a:pPr>
            <a:endParaRPr lang="en-US" sz="2000" dirty="0">
              <a:effectLst/>
            </a:endParaRPr>
          </a:p>
        </p:txBody>
      </p:sp>
      <p:pic>
        <p:nvPicPr>
          <p:cNvPr id="4" name="صورة 9"/>
          <p:cNvPicPr/>
          <p:nvPr/>
        </p:nvPicPr>
        <p:blipFill>
          <a:blip r:embed="rId2">
            <a:extLst>
              <a:ext uri="{28A0092B-C50C-407E-A947-70E740481C1C}">
                <a14:useLocalDpi xmlns:a14="http://schemas.microsoft.com/office/drawing/2010/main" val="0"/>
              </a:ext>
            </a:extLst>
          </a:blip>
          <a:srcRect/>
          <a:stretch>
            <a:fillRect/>
          </a:stretch>
        </p:blipFill>
        <p:spPr bwMode="auto">
          <a:xfrm>
            <a:off x="1213757" y="1186542"/>
            <a:ext cx="4038600" cy="4223657"/>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486400" y="1186543"/>
            <a:ext cx="3505200" cy="4185557"/>
          </a:xfrm>
          <a:prstGeom prst="rect">
            <a:avLst/>
          </a:prstGeom>
          <a:ln w="88900" cap="sq" cmpd="thickThin">
            <a:solidFill>
              <a:srgbClr val="000000"/>
            </a:solidFill>
            <a:prstDash val="solid"/>
            <a:miter lim="800000"/>
          </a:ln>
          <a:effectLst>
            <a:innerShdw blurRad="76200">
              <a:srgbClr val="000000"/>
            </a:innerShdw>
          </a:effectLst>
        </p:spPr>
      </p:pic>
      <p:sp>
        <p:nvSpPr>
          <p:cNvPr id="6" name="Rectangle 5"/>
          <p:cNvSpPr/>
          <p:nvPr/>
        </p:nvSpPr>
        <p:spPr>
          <a:xfrm>
            <a:off x="1213757" y="5638800"/>
            <a:ext cx="6863443" cy="815608"/>
          </a:xfrm>
          <a:prstGeom prst="rect">
            <a:avLst/>
          </a:prstGeom>
        </p:spPr>
        <p:txBody>
          <a:bodyPr wrap="square">
            <a:spAutoFit/>
          </a:bodyPr>
          <a:lstStyle/>
          <a:p>
            <a:pPr marL="228600" marR="0" algn="ctr">
              <a:spcBef>
                <a:spcPts val="0"/>
              </a:spcBef>
              <a:spcAft>
                <a:spcPts val="600"/>
              </a:spcAft>
            </a:pPr>
            <a:r>
              <a:rPr lang="en-US" dirty="0">
                <a:solidFill>
                  <a:srgbClr val="000000"/>
                </a:solidFill>
                <a:latin typeface="Times New Roman"/>
                <a:ea typeface="Calibri"/>
              </a:rPr>
              <a:t> </a:t>
            </a:r>
            <a:endParaRPr lang="en-US" dirty="0"/>
          </a:p>
          <a:p>
            <a:pPr marL="228600" marR="0">
              <a:spcBef>
                <a:spcPts val="0"/>
              </a:spcBef>
              <a:spcAft>
                <a:spcPts val="600"/>
              </a:spcAft>
            </a:pPr>
            <a:r>
              <a:rPr lang="en-US" sz="2400" dirty="0">
                <a:solidFill>
                  <a:srgbClr val="000000"/>
                </a:solidFill>
                <a:latin typeface="Times New Roman"/>
                <a:ea typeface="Calibri"/>
              </a:rPr>
              <a:t>As you see the point within the curve, so it’s ok.</a:t>
            </a:r>
            <a:endParaRPr lang="en-US" sz="2400" dirty="0">
              <a:effectLst/>
            </a:endParaRPr>
          </a:p>
        </p:txBody>
      </p:sp>
    </p:spTree>
    <p:extLst>
      <p:ext uri="{BB962C8B-B14F-4D97-AF65-F5344CB8AC3E}">
        <p14:creationId xmlns:p14="http://schemas.microsoft.com/office/powerpoint/2010/main" val="32088711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55</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506186"/>
            <a:ext cx="6934200" cy="179082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2514600"/>
            <a:ext cx="8008925" cy="3657600"/>
          </a:xfrm>
          <a:prstGeom prst="rect">
            <a:avLst/>
          </a:prstGeom>
        </p:spPr>
      </p:pic>
      <p:sp>
        <p:nvSpPr>
          <p:cNvPr id="3" name="Rectangle 2"/>
          <p:cNvSpPr/>
          <p:nvPr/>
        </p:nvSpPr>
        <p:spPr>
          <a:xfrm>
            <a:off x="1371600" y="228600"/>
            <a:ext cx="4660250" cy="400110"/>
          </a:xfrm>
          <a:prstGeom prst="rect">
            <a:avLst/>
          </a:prstGeom>
        </p:spPr>
        <p:txBody>
          <a:bodyPr wrap="none">
            <a:spAutoFit/>
          </a:bodyPr>
          <a:lstStyle/>
          <a:p>
            <a:pPr marL="228600" marR="0">
              <a:spcBef>
                <a:spcPts val="0"/>
              </a:spcBef>
              <a:spcAft>
                <a:spcPts val="600"/>
              </a:spcAft>
            </a:pPr>
            <a:r>
              <a:rPr lang="en-US" sz="2000" dirty="0">
                <a:solidFill>
                  <a:srgbClr val="000000"/>
                </a:solidFill>
                <a:latin typeface="Times New Roman"/>
                <a:ea typeface="Calibri"/>
              </a:rPr>
              <a:t>Check for shear in the long direction (Y):</a:t>
            </a:r>
            <a:endParaRPr lang="en-US" sz="2000" dirty="0">
              <a:effectLst/>
            </a:endParaRPr>
          </a:p>
        </p:txBody>
      </p:sp>
    </p:spTree>
    <p:extLst>
      <p:ext uri="{BB962C8B-B14F-4D97-AF65-F5344CB8AC3E}">
        <p14:creationId xmlns:p14="http://schemas.microsoft.com/office/powerpoint/2010/main" val="38063552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56</a:t>
            </a:fld>
            <a:endParaRPr lang="en-US"/>
          </a:p>
        </p:txBody>
      </p:sp>
      <p:sp>
        <p:nvSpPr>
          <p:cNvPr id="3" name="Rectangle 2"/>
          <p:cNvSpPr/>
          <p:nvPr/>
        </p:nvSpPr>
        <p:spPr>
          <a:xfrm>
            <a:off x="1066800" y="76200"/>
            <a:ext cx="4254498" cy="461665"/>
          </a:xfrm>
          <a:prstGeom prst="rect">
            <a:avLst/>
          </a:prstGeom>
        </p:spPr>
        <p:txBody>
          <a:bodyPr wrap="none">
            <a:spAutoFit/>
          </a:bodyPr>
          <a:lstStyle/>
          <a:p>
            <a:pPr marL="228600" lvl="0">
              <a:spcAft>
                <a:spcPts val="600"/>
              </a:spcAft>
            </a:pPr>
            <a:r>
              <a:rPr lang="en-US" sz="2400" b="1" dirty="0">
                <a:solidFill>
                  <a:srgbClr val="000000"/>
                </a:solidFill>
                <a:latin typeface="Times New Roman"/>
                <a:ea typeface="Calibri"/>
              </a:rPr>
              <a:t>Analysis and design of </a:t>
            </a:r>
            <a:r>
              <a:rPr lang="en-US" sz="2400" b="1" dirty="0" smtClean="0">
                <a:solidFill>
                  <a:srgbClr val="000000"/>
                </a:solidFill>
                <a:latin typeface="Times New Roman"/>
                <a:ea typeface="Calibri"/>
              </a:rPr>
              <a:t>SW-</a:t>
            </a:r>
            <a:r>
              <a:rPr lang="ar-LB" sz="2400" b="1" dirty="0" smtClean="0">
                <a:solidFill>
                  <a:srgbClr val="000000"/>
                </a:solidFill>
                <a:latin typeface="Times New Roman"/>
                <a:ea typeface="Calibri"/>
              </a:rPr>
              <a:t>4</a:t>
            </a:r>
            <a:r>
              <a:rPr lang="en-US" sz="2400" b="1" dirty="0" smtClean="0">
                <a:solidFill>
                  <a:srgbClr val="000000"/>
                </a:solidFill>
                <a:latin typeface="Times New Roman"/>
                <a:ea typeface="Calibri"/>
              </a:rPr>
              <a:t>:</a:t>
            </a:r>
            <a:endParaRPr lang="en-US" sz="2400" dirty="0">
              <a:solidFill>
                <a:srgbClr val="000000"/>
              </a:solidFill>
            </a:endParaRPr>
          </a:p>
        </p:txBody>
      </p:sp>
      <p:pic>
        <p:nvPicPr>
          <p:cNvPr id="4" name="صورة 232"/>
          <p:cNvPicPr/>
          <p:nvPr/>
        </p:nvPicPr>
        <p:blipFill>
          <a:blip r:embed="rId2">
            <a:extLst>
              <a:ext uri="{28A0092B-C50C-407E-A947-70E740481C1C}">
                <a14:useLocalDpi xmlns:a14="http://schemas.microsoft.com/office/drawing/2010/main" val="0"/>
              </a:ext>
            </a:extLst>
          </a:blip>
          <a:srcRect/>
          <a:stretch>
            <a:fillRect/>
          </a:stretch>
        </p:blipFill>
        <p:spPr bwMode="auto">
          <a:xfrm>
            <a:off x="1828800" y="609600"/>
            <a:ext cx="5792787" cy="3200400"/>
          </a:xfrm>
          <a:prstGeom prst="rect">
            <a:avLst/>
          </a:prstGeom>
          <a:ln w="88900" cap="sq" cmpd="thickThin">
            <a:solidFill>
              <a:srgbClr val="000000"/>
            </a:solidFill>
            <a:prstDash val="solid"/>
            <a:miter lim="800000"/>
          </a:ln>
          <a:effectLst>
            <a:innerShdw blurRad="76200">
              <a:srgbClr val="000000"/>
            </a:innerShdw>
          </a:effectLst>
        </p:spPr>
      </p:pic>
      <p:sp>
        <p:nvSpPr>
          <p:cNvPr id="5" name="Rectangle 4"/>
          <p:cNvSpPr/>
          <p:nvPr/>
        </p:nvSpPr>
        <p:spPr>
          <a:xfrm>
            <a:off x="1143000" y="3940076"/>
            <a:ext cx="5486400" cy="2323713"/>
          </a:xfrm>
          <a:prstGeom prst="rect">
            <a:avLst/>
          </a:prstGeom>
        </p:spPr>
        <p:txBody>
          <a:bodyPr wrap="square">
            <a:spAutoFit/>
          </a:bodyPr>
          <a:lstStyle/>
          <a:p>
            <a:pPr marL="228600" marR="0">
              <a:spcBef>
                <a:spcPts val="0"/>
              </a:spcBef>
              <a:spcAft>
                <a:spcPts val="600"/>
              </a:spcAft>
            </a:pPr>
            <a:r>
              <a:rPr lang="en-US" sz="2000" dirty="0">
                <a:solidFill>
                  <a:srgbClr val="000000"/>
                </a:solidFill>
                <a:latin typeface="Times New Roman"/>
                <a:ea typeface="Calibri"/>
              </a:rPr>
              <a:t> </a:t>
            </a:r>
            <a:endParaRPr lang="en-US" sz="2000" dirty="0"/>
          </a:p>
          <a:p>
            <a:pPr marL="228600" marR="0">
              <a:spcBef>
                <a:spcPts val="0"/>
              </a:spcBef>
              <a:spcAft>
                <a:spcPts val="600"/>
              </a:spcAft>
            </a:pPr>
            <a:r>
              <a:rPr lang="en-US" sz="2000" dirty="0">
                <a:solidFill>
                  <a:srgbClr val="000000"/>
                </a:solidFill>
                <a:latin typeface="Times New Roman"/>
                <a:ea typeface="Calibri"/>
              </a:rPr>
              <a:t>Axial load=5863KN</a:t>
            </a:r>
            <a:endParaRPr lang="en-US" sz="2000" dirty="0"/>
          </a:p>
          <a:p>
            <a:pPr marL="228600" marR="0">
              <a:spcBef>
                <a:spcPts val="0"/>
              </a:spcBef>
              <a:spcAft>
                <a:spcPts val="600"/>
              </a:spcAft>
            </a:pPr>
            <a:r>
              <a:rPr lang="en-US" sz="2000" dirty="0">
                <a:solidFill>
                  <a:srgbClr val="000000"/>
                </a:solidFill>
                <a:latin typeface="Times New Roman"/>
                <a:ea typeface="Calibri"/>
              </a:rPr>
              <a:t>Max. moment in Y-</a:t>
            </a:r>
            <a:r>
              <a:rPr lang="en-US" sz="2000" dirty="0" err="1">
                <a:solidFill>
                  <a:srgbClr val="000000"/>
                </a:solidFill>
                <a:latin typeface="Times New Roman"/>
                <a:ea typeface="Calibri"/>
              </a:rPr>
              <a:t>dir</a:t>
            </a:r>
            <a:r>
              <a:rPr lang="en-US" sz="2000" dirty="0">
                <a:solidFill>
                  <a:srgbClr val="000000"/>
                </a:solidFill>
                <a:latin typeface="Times New Roman"/>
                <a:ea typeface="Calibri"/>
              </a:rPr>
              <a:t>=1527KN.m</a:t>
            </a:r>
            <a:endParaRPr lang="en-US" sz="2000" dirty="0"/>
          </a:p>
          <a:p>
            <a:pPr marL="228600" marR="0">
              <a:spcBef>
                <a:spcPts val="0"/>
              </a:spcBef>
              <a:spcAft>
                <a:spcPts val="600"/>
              </a:spcAft>
            </a:pPr>
            <a:r>
              <a:rPr lang="en-US" sz="2000" dirty="0">
                <a:solidFill>
                  <a:srgbClr val="000000"/>
                </a:solidFill>
                <a:latin typeface="Times New Roman"/>
                <a:ea typeface="Calibri"/>
              </a:rPr>
              <a:t>Shear force in the long direction =159 </a:t>
            </a:r>
            <a:r>
              <a:rPr lang="en-US" sz="2000" dirty="0" smtClean="0">
                <a:solidFill>
                  <a:srgbClr val="000000"/>
                </a:solidFill>
                <a:latin typeface="Times New Roman"/>
                <a:ea typeface="Calibri"/>
              </a:rPr>
              <a:t>KN</a:t>
            </a:r>
            <a:endParaRPr lang="en-US" sz="2000" dirty="0"/>
          </a:p>
          <a:p>
            <a:pPr marL="228600" marR="0">
              <a:spcBef>
                <a:spcPts val="0"/>
              </a:spcBef>
              <a:spcAft>
                <a:spcPts val="600"/>
              </a:spcAft>
            </a:pPr>
            <a:r>
              <a:rPr lang="en-US" sz="2000" dirty="0">
                <a:solidFill>
                  <a:srgbClr val="000000"/>
                </a:solidFill>
                <a:latin typeface="Times New Roman"/>
                <a:ea typeface="Calibri"/>
              </a:rPr>
              <a:t>Shear force in the short direction =</a:t>
            </a:r>
            <a:r>
              <a:rPr lang="en-US" sz="2000" dirty="0" smtClean="0">
                <a:solidFill>
                  <a:srgbClr val="000000"/>
                </a:solidFill>
                <a:latin typeface="Times New Roman"/>
                <a:ea typeface="Calibri"/>
              </a:rPr>
              <a:t>245KN</a:t>
            </a:r>
            <a:endParaRPr lang="en-US" sz="2000" dirty="0"/>
          </a:p>
          <a:p>
            <a:pPr marL="228600" marR="0">
              <a:spcBef>
                <a:spcPts val="0"/>
              </a:spcBef>
              <a:spcAft>
                <a:spcPts val="600"/>
              </a:spcAft>
            </a:pPr>
            <a:r>
              <a:rPr lang="en-US" sz="2000" dirty="0">
                <a:solidFill>
                  <a:srgbClr val="000000"/>
                </a:solidFill>
                <a:latin typeface="Times New Roman"/>
                <a:ea typeface="Calibri"/>
              </a:rPr>
              <a:t>Use two layers of 5Ø16/1m. for vertical steel </a:t>
            </a:r>
            <a:endParaRPr lang="en-US" sz="2000" dirty="0">
              <a:effectLst/>
            </a:endParaRPr>
          </a:p>
        </p:txBody>
      </p:sp>
    </p:spTree>
    <p:extLst>
      <p:ext uri="{BB962C8B-B14F-4D97-AF65-F5344CB8AC3E}">
        <p14:creationId xmlns:p14="http://schemas.microsoft.com/office/powerpoint/2010/main" val="260342139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57</a:t>
            </a:fld>
            <a:endParaRPr lang="en-US"/>
          </a:p>
        </p:txBody>
      </p:sp>
      <p:sp>
        <p:nvSpPr>
          <p:cNvPr id="3" name="Rectangle 2"/>
          <p:cNvSpPr/>
          <p:nvPr/>
        </p:nvSpPr>
        <p:spPr>
          <a:xfrm>
            <a:off x="1066800" y="152400"/>
            <a:ext cx="6324600" cy="400110"/>
          </a:xfrm>
          <a:prstGeom prst="rect">
            <a:avLst/>
          </a:prstGeom>
        </p:spPr>
        <p:txBody>
          <a:bodyPr wrap="square">
            <a:spAutoFit/>
          </a:bodyPr>
          <a:lstStyle/>
          <a:p>
            <a:pPr marL="228600" lvl="0">
              <a:spcAft>
                <a:spcPts val="600"/>
              </a:spcAft>
            </a:pPr>
            <a:r>
              <a:rPr lang="en-US" sz="2000" dirty="0">
                <a:solidFill>
                  <a:srgbClr val="000000"/>
                </a:solidFill>
                <a:latin typeface="Times New Roman"/>
                <a:ea typeface="Calibri"/>
              </a:rPr>
              <a:t>From SAP the interaction diagram of the SW-2</a:t>
            </a:r>
          </a:p>
        </p:txBody>
      </p:sp>
      <p:pic>
        <p:nvPicPr>
          <p:cNvPr id="4" name="صورة 15"/>
          <p:cNvPicPr/>
          <p:nvPr/>
        </p:nvPicPr>
        <p:blipFill>
          <a:blip r:embed="rId2">
            <a:extLst>
              <a:ext uri="{28A0092B-C50C-407E-A947-70E740481C1C}">
                <a14:useLocalDpi xmlns:a14="http://schemas.microsoft.com/office/drawing/2010/main" val="0"/>
              </a:ext>
            </a:extLst>
          </a:blip>
          <a:srcRect/>
          <a:stretch>
            <a:fillRect/>
          </a:stretch>
        </p:blipFill>
        <p:spPr bwMode="auto">
          <a:xfrm>
            <a:off x="1066800" y="914400"/>
            <a:ext cx="3886200" cy="4686300"/>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257800" y="952500"/>
            <a:ext cx="3733800" cy="4724400"/>
          </a:xfrm>
          <a:prstGeom prst="rect">
            <a:avLst/>
          </a:prstGeom>
          <a:ln w="88900" cap="sq" cmpd="thickThin">
            <a:solidFill>
              <a:srgbClr val="000000"/>
            </a:solidFill>
            <a:prstDash val="solid"/>
            <a:miter lim="800000"/>
          </a:ln>
          <a:effectLst>
            <a:innerShdw blurRad="76200">
              <a:srgbClr val="000000"/>
            </a:innerShdw>
          </a:effectLst>
        </p:spPr>
      </p:pic>
      <p:sp>
        <p:nvSpPr>
          <p:cNvPr id="6" name="Rectangle 5"/>
          <p:cNvSpPr/>
          <p:nvPr/>
        </p:nvSpPr>
        <p:spPr>
          <a:xfrm>
            <a:off x="1485900" y="6054689"/>
            <a:ext cx="6934200" cy="461665"/>
          </a:xfrm>
          <a:prstGeom prst="rect">
            <a:avLst/>
          </a:prstGeom>
        </p:spPr>
        <p:txBody>
          <a:bodyPr wrap="square">
            <a:spAutoFit/>
          </a:bodyPr>
          <a:lstStyle/>
          <a:p>
            <a:pPr marL="228600" lvl="0">
              <a:spcAft>
                <a:spcPts val="600"/>
              </a:spcAft>
            </a:pPr>
            <a:r>
              <a:rPr lang="en-US" sz="2400" dirty="0">
                <a:solidFill>
                  <a:srgbClr val="000000"/>
                </a:solidFill>
                <a:latin typeface="Times New Roman"/>
                <a:ea typeface="Calibri"/>
              </a:rPr>
              <a:t>As you see the point within the curve, so it’s ok.</a:t>
            </a:r>
            <a:endParaRPr lang="en-US" sz="2400" dirty="0">
              <a:solidFill>
                <a:srgbClr val="000000"/>
              </a:solidFill>
            </a:endParaRPr>
          </a:p>
        </p:txBody>
      </p:sp>
    </p:spTree>
    <p:extLst>
      <p:ext uri="{BB962C8B-B14F-4D97-AF65-F5344CB8AC3E}">
        <p14:creationId xmlns:p14="http://schemas.microsoft.com/office/powerpoint/2010/main" val="201596936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58</a:t>
            </a:fld>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1" y="381000"/>
            <a:ext cx="8001000" cy="5867400"/>
          </a:xfrm>
          <a:prstGeom prst="rect">
            <a:avLst/>
          </a:prstGeom>
        </p:spPr>
      </p:pic>
    </p:spTree>
    <p:extLst>
      <p:ext uri="{BB962C8B-B14F-4D97-AF65-F5344CB8AC3E}">
        <p14:creationId xmlns:p14="http://schemas.microsoft.com/office/powerpoint/2010/main" val="4638081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1120" y="152400"/>
            <a:ext cx="7498080" cy="1143000"/>
          </a:xfrm>
        </p:spPr>
        <p:txBody>
          <a:bodyPr>
            <a:normAutofit/>
          </a:bodyPr>
          <a:lstStyle/>
          <a:p>
            <a:r>
              <a:rPr lang="en-US" sz="2800" b="1" dirty="0" smtClean="0">
                <a:solidFill>
                  <a:srgbClr val="FF0066"/>
                </a:solidFill>
                <a:effectLst/>
                <a:latin typeface="Times New Roman" pitchFamily="18" charset="0"/>
                <a:cs typeface="Times New Roman" pitchFamily="18" charset="0"/>
              </a:rPr>
              <a:t>-</a:t>
            </a:r>
            <a:r>
              <a:rPr lang="en-US" sz="2800" b="1" dirty="0" smtClean="0">
                <a:latin typeface="Times New Roman" pitchFamily="18" charset="0"/>
                <a:cs typeface="Times New Roman" pitchFamily="18" charset="0"/>
              </a:rPr>
              <a:t> </a:t>
            </a:r>
            <a:r>
              <a:rPr lang="en-US" sz="2800" b="1" dirty="0" smtClean="0">
                <a:solidFill>
                  <a:srgbClr val="FF0066"/>
                </a:solidFill>
                <a:effectLst/>
                <a:latin typeface="Times New Roman" pitchFamily="18" charset="0"/>
                <a:cs typeface="Times New Roman" pitchFamily="18" charset="0"/>
              </a:rPr>
              <a:t>Detailing for shear wall2:</a:t>
            </a:r>
            <a:endParaRPr lang="en-US" sz="2800" b="1" dirty="0">
              <a:solidFill>
                <a:srgbClr val="FF0066"/>
              </a:solidFill>
              <a:effectLst/>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pPr/>
              <a:t>59</a:t>
            </a:fld>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990600"/>
            <a:ext cx="7772400" cy="261811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3962400"/>
            <a:ext cx="6317210" cy="2683457"/>
          </a:xfrm>
          <a:prstGeom prst="rect">
            <a:avLst/>
          </a:prstGeom>
        </p:spPr>
      </p:pic>
    </p:spTree>
    <p:extLst>
      <p:ext uri="{BB962C8B-B14F-4D97-AF65-F5344CB8AC3E}">
        <p14:creationId xmlns:p14="http://schemas.microsoft.com/office/powerpoint/2010/main" val="39935205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32560" y="533400"/>
            <a:ext cx="7406640" cy="5943600"/>
          </a:xfrm>
        </p:spPr>
        <p:txBody>
          <a:bodyPr>
            <a:normAutofit/>
          </a:bodyPr>
          <a:lstStyle/>
          <a:p>
            <a:pPr marL="0">
              <a:lnSpc>
                <a:spcPct val="115000"/>
              </a:lnSpc>
              <a:spcBef>
                <a:spcPts val="1200"/>
              </a:spcBef>
              <a:spcAft>
                <a:spcPts val="300"/>
              </a:spcAft>
            </a:pPr>
            <a:r>
              <a:rPr lang="en-US" sz="4000" b="1" dirty="0">
                <a:solidFill>
                  <a:srgbClr val="FF0066"/>
                </a:solidFill>
                <a:latin typeface="Times New Roman" pitchFamily="18" charset="0"/>
                <a:cs typeface="Times New Roman" pitchFamily="18" charset="0"/>
              </a:rPr>
              <a:t>C</a:t>
            </a:r>
            <a:r>
              <a:rPr lang="en-US" sz="4000" b="1" dirty="0">
                <a:latin typeface="Times New Roman" pitchFamily="18" charset="0"/>
                <a:cs typeface="Times New Roman" pitchFamily="18" charset="0"/>
              </a:rPr>
              <a:t>hapter </a:t>
            </a:r>
            <a:r>
              <a:rPr lang="en-US" sz="4000" b="1" dirty="0">
                <a:solidFill>
                  <a:srgbClr val="FF0066"/>
                </a:solidFill>
                <a:latin typeface="Times New Roman" pitchFamily="18" charset="0"/>
                <a:cs typeface="Times New Roman" pitchFamily="18" charset="0"/>
              </a:rPr>
              <a:t>T</a:t>
            </a:r>
            <a:r>
              <a:rPr lang="en-US" sz="4000" b="1" dirty="0">
                <a:latin typeface="Times New Roman" pitchFamily="18" charset="0"/>
                <a:cs typeface="Times New Roman" pitchFamily="18" charset="0"/>
              </a:rPr>
              <a:t>wo</a:t>
            </a:r>
            <a:endParaRPr lang="en-US" sz="4000" b="1" i="1" kern="1600" dirty="0">
              <a:latin typeface="Times New Roman"/>
              <a:ea typeface="Times New Roman"/>
            </a:endParaRPr>
          </a:p>
          <a:p>
            <a:pPr marL="0" algn="ctr">
              <a:lnSpc>
                <a:spcPct val="115000"/>
              </a:lnSpc>
              <a:spcBef>
                <a:spcPts val="0"/>
              </a:spcBef>
              <a:spcAft>
                <a:spcPts val="1000"/>
              </a:spcAft>
            </a:pPr>
            <a:r>
              <a:rPr lang="en-US" sz="6600" b="1" dirty="0" smtClean="0">
                <a:solidFill>
                  <a:srgbClr val="FF438F"/>
                </a:solidFill>
                <a:latin typeface="Times New Roman"/>
                <a:ea typeface="Calibri"/>
                <a:cs typeface="Arial"/>
              </a:rPr>
              <a:t> </a:t>
            </a:r>
            <a:r>
              <a:rPr lang="en-US" sz="4800" b="1" i="1" kern="1600" dirty="0" smtClean="0">
                <a:solidFill>
                  <a:srgbClr val="FF0066"/>
                </a:solidFill>
                <a:latin typeface="Times New Roman"/>
                <a:ea typeface="Times New Roman"/>
              </a:rPr>
              <a:t>D</a:t>
            </a:r>
            <a:r>
              <a:rPr lang="en-US" sz="4800" b="1" i="1" kern="1600" dirty="0" smtClean="0">
                <a:latin typeface="Times New Roman"/>
                <a:ea typeface="Times New Roman"/>
              </a:rPr>
              <a:t>ynamic 	</a:t>
            </a:r>
            <a:r>
              <a:rPr lang="en-US" sz="4800" b="1" i="1" kern="1600" dirty="0" smtClean="0">
                <a:solidFill>
                  <a:srgbClr val="FF0066"/>
                </a:solidFill>
                <a:latin typeface="Times New Roman"/>
                <a:ea typeface="Times New Roman"/>
              </a:rPr>
              <a:t>L</a:t>
            </a:r>
            <a:r>
              <a:rPr lang="en-US" sz="4800" b="1" i="1" kern="1600" dirty="0" smtClean="0">
                <a:latin typeface="Times New Roman"/>
                <a:ea typeface="Times New Roman"/>
              </a:rPr>
              <a:t>oads</a:t>
            </a:r>
          </a:p>
          <a:p>
            <a:pPr marL="0">
              <a:lnSpc>
                <a:spcPct val="115000"/>
              </a:lnSpc>
              <a:spcBef>
                <a:spcPts val="1000"/>
              </a:spcBef>
            </a:pPr>
            <a:r>
              <a:rPr lang="en-US" sz="2400" b="1" dirty="0" smtClean="0">
                <a:solidFill>
                  <a:srgbClr val="FF0066"/>
                </a:solidFill>
                <a:latin typeface="Times New Roman"/>
                <a:ea typeface="Times New Roman"/>
              </a:rPr>
              <a:t>2.1:Torsion </a:t>
            </a:r>
            <a:r>
              <a:rPr lang="en-US" sz="2400" b="1" dirty="0">
                <a:solidFill>
                  <a:srgbClr val="FF0066"/>
                </a:solidFill>
                <a:latin typeface="Times New Roman"/>
                <a:ea typeface="Times New Roman"/>
              </a:rPr>
              <a:t>Problem and the solution</a:t>
            </a:r>
            <a:r>
              <a:rPr lang="en-US" sz="2400" b="1" dirty="0" smtClean="0">
                <a:solidFill>
                  <a:srgbClr val="FF0066"/>
                </a:solidFill>
                <a:latin typeface="Times New Roman"/>
                <a:ea typeface="Times New Roman"/>
              </a:rPr>
              <a:t>.</a:t>
            </a:r>
          </a:p>
          <a:p>
            <a:pPr marL="0">
              <a:lnSpc>
                <a:spcPct val="115000"/>
              </a:lnSpc>
              <a:spcBef>
                <a:spcPts val="1000"/>
              </a:spcBef>
            </a:pPr>
            <a:r>
              <a:rPr lang="en-US" sz="2400" b="1" dirty="0" smtClean="0">
                <a:solidFill>
                  <a:srgbClr val="FF0066"/>
                </a:solidFill>
                <a:latin typeface="Times New Roman"/>
                <a:ea typeface="Times New Roman"/>
              </a:rPr>
              <a:t>2.2:Type </a:t>
            </a:r>
            <a:r>
              <a:rPr lang="en-US" sz="2400" b="1" dirty="0">
                <a:solidFill>
                  <a:srgbClr val="FF0066"/>
                </a:solidFill>
                <a:latin typeface="Times New Roman"/>
                <a:ea typeface="Times New Roman"/>
              </a:rPr>
              <a:t>of the structure:</a:t>
            </a:r>
          </a:p>
          <a:p>
            <a:pPr marL="0">
              <a:lnSpc>
                <a:spcPct val="115000"/>
              </a:lnSpc>
              <a:spcBef>
                <a:spcPts val="1000"/>
              </a:spcBef>
            </a:pPr>
            <a:r>
              <a:rPr lang="en-US" sz="2400" b="1" dirty="0" smtClean="0">
                <a:solidFill>
                  <a:srgbClr val="FF0066"/>
                </a:solidFill>
                <a:latin typeface="Times New Roman"/>
                <a:ea typeface="Times New Roman"/>
              </a:rPr>
              <a:t>2.3: Design response spectrum for the structure.</a:t>
            </a:r>
          </a:p>
          <a:p>
            <a:pPr marL="0">
              <a:lnSpc>
                <a:spcPct val="115000"/>
              </a:lnSpc>
              <a:spcBef>
                <a:spcPts val="1000"/>
              </a:spcBef>
            </a:pPr>
            <a:r>
              <a:rPr lang="en-US" sz="2400" b="1" dirty="0" smtClean="0">
                <a:solidFill>
                  <a:srgbClr val="FF0066"/>
                </a:solidFill>
                <a:latin typeface="Times New Roman"/>
                <a:ea typeface="Calibri"/>
              </a:rPr>
              <a:t>2.4: The dynamic analysis method used.</a:t>
            </a:r>
            <a:endParaRPr lang="en-US" sz="2400" b="1" dirty="0" smtClean="0">
              <a:solidFill>
                <a:srgbClr val="FF0066"/>
              </a:solidFill>
              <a:latin typeface="Times New Roman"/>
              <a:ea typeface="Times New Roman"/>
            </a:endParaRPr>
          </a:p>
          <a:p>
            <a:pPr marL="0">
              <a:lnSpc>
                <a:spcPct val="115000"/>
              </a:lnSpc>
              <a:spcBef>
                <a:spcPts val="1000"/>
              </a:spcBef>
            </a:pPr>
            <a:r>
              <a:rPr lang="en-US" sz="2400" b="1" dirty="0" smtClean="0">
                <a:solidFill>
                  <a:srgbClr val="FF0066"/>
                </a:solidFill>
                <a:latin typeface="Times New Roman"/>
                <a:ea typeface="Times New Roman"/>
              </a:rPr>
              <a:t>2.5: Hand calculation for lateral seismic force.</a:t>
            </a:r>
          </a:p>
          <a:p>
            <a:pPr marL="0">
              <a:lnSpc>
                <a:spcPct val="115000"/>
              </a:lnSpc>
              <a:spcBef>
                <a:spcPts val="1000"/>
              </a:spcBef>
            </a:pPr>
            <a:r>
              <a:rPr lang="en-US" sz="2400" b="1" dirty="0" smtClean="0">
                <a:solidFill>
                  <a:srgbClr val="FF0066"/>
                </a:solidFill>
                <a:latin typeface="Times New Roman"/>
                <a:ea typeface="Times New Roman"/>
              </a:rPr>
              <a:t>2.6: SAP calculation for lateral seismic force.</a:t>
            </a:r>
          </a:p>
          <a:p>
            <a:pPr marL="0">
              <a:lnSpc>
                <a:spcPct val="115000"/>
              </a:lnSpc>
              <a:spcBef>
                <a:spcPts val="1000"/>
              </a:spcBef>
            </a:pPr>
            <a:r>
              <a:rPr lang="en-US" sz="2400" b="1" dirty="0" smtClean="0">
                <a:solidFill>
                  <a:srgbClr val="FF0066"/>
                </a:solidFill>
                <a:latin typeface="Times New Roman"/>
                <a:ea typeface="Times New Roman"/>
              </a:rPr>
              <a:t>2.7: Load combination.</a:t>
            </a:r>
          </a:p>
          <a:p>
            <a:endParaRPr lang="en-US" sz="2000" dirty="0">
              <a:solidFill>
                <a:schemeClr val="bg2">
                  <a:shade val="50000"/>
                  <a:satMod val="200000"/>
                </a:schemeClr>
              </a:solidFill>
            </a:endParaRPr>
          </a:p>
        </p:txBody>
      </p:sp>
      <p:sp>
        <p:nvSpPr>
          <p:cNvPr id="2" name="عنصر نائب لرقم الشريحة 1"/>
          <p:cNvSpPr>
            <a:spLocks noGrp="1"/>
          </p:cNvSpPr>
          <p:nvPr>
            <p:ph type="sldNum" sz="quarter" idx="12"/>
          </p:nvPr>
        </p:nvSpPr>
        <p:spPr/>
        <p:txBody>
          <a:bodyPr/>
          <a:lstStyle/>
          <a:p>
            <a:fld id="{B6F15528-21DE-4FAA-801E-634DDDAF4B2B}" type="slidenum">
              <a:rPr lang="en-US" sz="2000" smtClean="0"/>
              <a:pPr/>
              <a:t>6</a:t>
            </a:fld>
            <a:endParaRPr lang="en-US" sz="2000" dirty="0"/>
          </a:p>
        </p:txBody>
      </p:sp>
    </p:spTree>
    <p:extLst>
      <p:ext uri="{BB962C8B-B14F-4D97-AF65-F5344CB8AC3E}">
        <p14:creationId xmlns:p14="http://schemas.microsoft.com/office/powerpoint/2010/main" val="16230954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60</a:t>
            </a:fld>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2999" y="304800"/>
            <a:ext cx="7924801" cy="6172200"/>
          </a:xfrm>
          <a:prstGeom prst="rect">
            <a:avLst/>
          </a:prstGeom>
        </p:spPr>
      </p:pic>
      <p:sp>
        <p:nvSpPr>
          <p:cNvPr id="4" name="Rectangle 3"/>
          <p:cNvSpPr/>
          <p:nvPr/>
        </p:nvSpPr>
        <p:spPr>
          <a:xfrm>
            <a:off x="1142999" y="152400"/>
            <a:ext cx="5181601" cy="523220"/>
          </a:xfrm>
          <a:prstGeom prst="rect">
            <a:avLst/>
          </a:prstGeom>
        </p:spPr>
        <p:txBody>
          <a:bodyPr wrap="square">
            <a:spAutoFit/>
          </a:bodyPr>
          <a:lstStyle/>
          <a:p>
            <a:r>
              <a:rPr lang="en-US" sz="2800" b="1" dirty="0">
                <a:solidFill>
                  <a:srgbClr val="FF0066"/>
                </a:solidFill>
                <a:latin typeface="Times New Roman" pitchFamily="18" charset="0"/>
                <a:ea typeface="+mj-ea"/>
                <a:cs typeface="Times New Roman" pitchFamily="18" charset="0"/>
              </a:rPr>
              <a:t>-</a:t>
            </a:r>
            <a:r>
              <a:rPr lang="en-US" sz="2800" b="1" dirty="0">
                <a:solidFill>
                  <a:srgbClr val="434342">
                    <a:satMod val="130000"/>
                  </a:srgbClr>
                </a:solidFill>
                <a:effectLst>
                  <a:outerShdw blurRad="50000" dist="30000" dir="5400000" algn="tl" rotWithShape="0">
                    <a:srgbClr val="000000">
                      <a:alpha val="30000"/>
                    </a:srgbClr>
                  </a:outerShdw>
                </a:effectLst>
                <a:latin typeface="Times New Roman" pitchFamily="18" charset="0"/>
                <a:ea typeface="+mj-ea"/>
                <a:cs typeface="Times New Roman" pitchFamily="18" charset="0"/>
              </a:rPr>
              <a:t> </a:t>
            </a:r>
            <a:r>
              <a:rPr lang="en-US" sz="2800" b="1" dirty="0">
                <a:solidFill>
                  <a:srgbClr val="FF0066"/>
                </a:solidFill>
                <a:latin typeface="Times New Roman" pitchFamily="18" charset="0"/>
                <a:ea typeface="+mj-ea"/>
                <a:cs typeface="Times New Roman" pitchFamily="18" charset="0"/>
              </a:rPr>
              <a:t>Detailing for shear </a:t>
            </a:r>
            <a:r>
              <a:rPr lang="en-US" sz="2800" b="1" dirty="0" smtClean="0">
                <a:solidFill>
                  <a:srgbClr val="FF0066"/>
                </a:solidFill>
                <a:latin typeface="Times New Roman" pitchFamily="18" charset="0"/>
                <a:ea typeface="+mj-ea"/>
                <a:cs typeface="Times New Roman" pitchFamily="18" charset="0"/>
              </a:rPr>
              <a:t>wall</a:t>
            </a:r>
            <a:r>
              <a:rPr lang="ar-LB" sz="2800" b="1" dirty="0" smtClean="0">
                <a:solidFill>
                  <a:srgbClr val="FF0066"/>
                </a:solidFill>
                <a:latin typeface="Times New Roman" pitchFamily="18" charset="0"/>
                <a:ea typeface="+mj-ea"/>
                <a:cs typeface="Times New Roman" pitchFamily="18" charset="0"/>
              </a:rPr>
              <a:t>4</a:t>
            </a:r>
            <a:r>
              <a:rPr lang="en-US" sz="2800" b="1" dirty="0" smtClean="0">
                <a:solidFill>
                  <a:srgbClr val="FF0066"/>
                </a:solidFill>
                <a:latin typeface="Times New Roman" pitchFamily="18" charset="0"/>
                <a:ea typeface="+mj-ea"/>
                <a:cs typeface="Times New Roman" pitchFamily="18" charset="0"/>
              </a:rPr>
              <a:t>:</a:t>
            </a:r>
            <a:endParaRPr lang="en-US" dirty="0"/>
          </a:p>
        </p:txBody>
      </p:sp>
    </p:spTree>
    <p:extLst>
      <p:ext uri="{BB962C8B-B14F-4D97-AF65-F5344CB8AC3E}">
        <p14:creationId xmlns:p14="http://schemas.microsoft.com/office/powerpoint/2010/main" val="22079109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61</a:t>
            </a:fld>
            <a:endParaRPr lang="en-US"/>
          </a:p>
        </p:txBody>
      </p:sp>
      <p:sp>
        <p:nvSpPr>
          <p:cNvPr id="3" name="Rectangle 2"/>
          <p:cNvSpPr/>
          <p:nvPr/>
        </p:nvSpPr>
        <p:spPr>
          <a:xfrm>
            <a:off x="1143000" y="152400"/>
            <a:ext cx="4572000" cy="523220"/>
          </a:xfrm>
          <a:prstGeom prst="rect">
            <a:avLst/>
          </a:prstGeom>
        </p:spPr>
        <p:txBody>
          <a:bodyPr wrap="square">
            <a:spAutoFit/>
          </a:bodyPr>
          <a:lstStyle/>
          <a:p>
            <a:pPr lvl="0" eaLnBrk="0" fontAlgn="base" hangingPunct="0">
              <a:spcBef>
                <a:spcPct val="0"/>
              </a:spcBef>
              <a:spcAft>
                <a:spcPct val="0"/>
              </a:spcAft>
              <a:tabLst>
                <a:tab pos="2636838" algn="ctr"/>
                <a:tab pos="4514850" algn="l"/>
              </a:tabLst>
            </a:pPr>
            <a:r>
              <a:rPr lang="en-US" sz="2800" b="1" dirty="0">
                <a:solidFill>
                  <a:srgbClr val="FF0066"/>
                </a:solidFill>
                <a:latin typeface="Times New Roman" pitchFamily="18" charset="0"/>
                <a:ea typeface="Times New Roman" pitchFamily="18" charset="0"/>
                <a:cs typeface="Times New Roman" pitchFamily="18" charset="0"/>
              </a:rPr>
              <a:t>3.7: Design of stair.</a:t>
            </a:r>
          </a:p>
        </p:txBody>
      </p:sp>
      <mc:AlternateContent xmlns:mc="http://schemas.openxmlformats.org/markup-compatibility/2006" xmlns:a14="http://schemas.microsoft.com/office/drawing/2010/main">
        <mc:Choice Requires="a14">
          <p:sp>
            <p:nvSpPr>
              <p:cNvPr id="4" name="Rectangle 3"/>
              <p:cNvSpPr/>
              <p:nvPr/>
            </p:nvSpPr>
            <p:spPr>
              <a:xfrm>
                <a:off x="1143000" y="762000"/>
                <a:ext cx="7696200" cy="1247586"/>
              </a:xfrm>
              <a:prstGeom prst="rect">
                <a:avLst/>
              </a:prstGeom>
            </p:spPr>
            <p:txBody>
              <a:bodyPr wrap="square">
                <a:spAutoFit/>
              </a:bodyPr>
              <a:lstStyle/>
              <a:p>
                <a:pPr algn="just">
                  <a:lnSpc>
                    <a:spcPct val="115000"/>
                  </a:lnSpc>
                </a:pPr>
                <a:r>
                  <a:rPr lang="en-US" sz="2000" i="1" dirty="0">
                    <a:latin typeface="Cambria Math"/>
                    <a:ea typeface="Arial Unicode MS"/>
                    <a:cs typeface="Times New Roman"/>
                  </a:rPr>
                  <a:t>h = </a:t>
                </a:r>
                <a14:m>
                  <m:oMath xmlns:m="http://schemas.openxmlformats.org/officeDocument/2006/math">
                    <m:f>
                      <m:fPr>
                        <m:ctrlPr>
                          <a:rPr lang="en-US" sz="2000" i="1">
                            <a:effectLst/>
                            <a:latin typeface="Cambria Math"/>
                            <a:ea typeface="Arial Unicode MS"/>
                            <a:cs typeface="Times New Roman"/>
                          </a:rPr>
                        </m:ctrlPr>
                      </m:fPr>
                      <m:num>
                        <m:r>
                          <a:rPr lang="en-US" sz="2000" i="1">
                            <a:effectLst/>
                            <a:latin typeface="Cambria Math"/>
                            <a:ea typeface="Arial Unicode MS"/>
                            <a:cs typeface="Times New Roman"/>
                          </a:rPr>
                          <m:t>𝐿</m:t>
                        </m:r>
                      </m:num>
                      <m:den>
                        <m:r>
                          <a:rPr lang="en-US" sz="2000" i="1">
                            <a:effectLst/>
                            <a:latin typeface="Cambria Math"/>
                            <a:ea typeface="Arial Unicode MS"/>
                            <a:cs typeface="Times New Roman"/>
                          </a:rPr>
                          <m:t>20</m:t>
                        </m:r>
                      </m:den>
                    </m:f>
                  </m:oMath>
                </a14:m>
                <a:r>
                  <a:rPr lang="en-US" sz="2000" i="1" dirty="0">
                    <a:effectLst/>
                    <a:latin typeface="Cambria Math"/>
                    <a:ea typeface="Arial Unicode MS"/>
                    <a:cs typeface="Times New Roman"/>
                  </a:rPr>
                  <a:t> =</a:t>
                </a:r>
                <a14:m>
                  <m:oMath xmlns:m="http://schemas.openxmlformats.org/officeDocument/2006/math">
                    <m:f>
                      <m:fPr>
                        <m:ctrlPr>
                          <a:rPr lang="en-US" sz="2000" i="1">
                            <a:effectLst/>
                            <a:latin typeface="Cambria Math"/>
                            <a:ea typeface="Arial Unicode MS"/>
                            <a:cs typeface="Times New Roman"/>
                          </a:rPr>
                        </m:ctrlPr>
                      </m:fPr>
                      <m:num>
                        <m:r>
                          <a:rPr lang="en-US" sz="2000" i="1">
                            <a:effectLst/>
                            <a:latin typeface="Cambria Math"/>
                            <a:ea typeface="Arial Unicode MS"/>
                            <a:cs typeface="Times New Roman"/>
                          </a:rPr>
                          <m:t>3</m:t>
                        </m:r>
                        <m:r>
                          <a:rPr lang="en-US" sz="2000" i="1">
                            <a:effectLst/>
                            <a:latin typeface="Cambria Math"/>
                            <a:ea typeface="Arial Unicode MS"/>
                            <a:cs typeface="Times New Roman"/>
                          </a:rPr>
                          <m:t>.</m:t>
                        </m:r>
                        <m:r>
                          <a:rPr lang="en-US" sz="2000" i="1">
                            <a:effectLst/>
                            <a:latin typeface="Cambria Math"/>
                            <a:ea typeface="Arial Unicode MS"/>
                            <a:cs typeface="Times New Roman"/>
                          </a:rPr>
                          <m:t>3</m:t>
                        </m:r>
                      </m:num>
                      <m:den>
                        <m:r>
                          <a:rPr lang="en-US" sz="2000" i="1">
                            <a:effectLst/>
                            <a:latin typeface="Cambria Math"/>
                            <a:ea typeface="Arial Unicode MS"/>
                            <a:cs typeface="Times New Roman"/>
                          </a:rPr>
                          <m:t>20</m:t>
                        </m:r>
                      </m:den>
                    </m:f>
                  </m:oMath>
                </a14:m>
                <a:r>
                  <a:rPr lang="en-US" sz="2000" i="1" dirty="0">
                    <a:effectLst/>
                    <a:latin typeface="Cambria Math"/>
                    <a:ea typeface="Arial Unicode MS"/>
                    <a:cs typeface="Times New Roman"/>
                  </a:rPr>
                  <a:t> = 16  cm </a:t>
                </a:r>
                <a:r>
                  <a:rPr lang="en-US" sz="2000" i="1" dirty="0">
                    <a:effectLst/>
                    <a:latin typeface="Times New Roman"/>
                    <a:ea typeface="Arial Unicode MS"/>
                    <a:cs typeface="Arial"/>
                  </a:rPr>
                  <a:t>……</a:t>
                </a:r>
                <a:r>
                  <a:rPr lang="en-US" sz="2000" i="1" dirty="0">
                    <a:effectLst/>
                    <a:latin typeface="Cambria Math"/>
                    <a:ea typeface="Arial Unicode MS"/>
                    <a:cs typeface="Times New Roman"/>
                  </a:rPr>
                  <a:t>. Use h = 15cm, d =10cm      </a:t>
                </a:r>
                <a:endParaRPr lang="en-US" sz="2000" dirty="0">
                  <a:effectLst/>
                  <a:latin typeface="Calibri"/>
                  <a:ea typeface="Calibri"/>
                  <a:cs typeface="Arial"/>
                </a:endParaRPr>
              </a:p>
              <a:p>
                <a:pPr algn="just">
                  <a:lnSpc>
                    <a:spcPct val="115000"/>
                  </a:lnSpc>
                </a:pPr>
                <a:r>
                  <a:rPr lang="en-US" sz="2000" dirty="0">
                    <a:effectLst/>
                    <a:latin typeface="Times New Roman"/>
                    <a:ea typeface="Arial Unicode MS"/>
                    <a:cs typeface="Arial"/>
                  </a:rPr>
                  <a:t>And the thickness of flights = </a:t>
                </a:r>
                <a14:m>
                  <m:oMath xmlns:m="http://schemas.openxmlformats.org/officeDocument/2006/math">
                    <m:r>
                      <a:rPr lang="en-US" sz="2000" i="1">
                        <a:effectLst/>
                        <a:latin typeface="Cambria Math"/>
                        <a:ea typeface="Arial Unicode MS"/>
                        <a:cs typeface="Times New Roman"/>
                      </a:rPr>
                      <m:t>15</m:t>
                    </m:r>
                    <m:r>
                      <a:rPr lang="en-US" sz="2000" i="1">
                        <a:effectLst/>
                        <a:latin typeface="Cambria Math"/>
                        <a:ea typeface="Arial Unicode MS"/>
                        <a:cs typeface="Times New Roman"/>
                      </a:rPr>
                      <m:t>𝑐𝑚</m:t>
                    </m:r>
                  </m:oMath>
                </a14:m>
                <a:r>
                  <a:rPr lang="en-US" sz="2000" dirty="0">
                    <a:effectLst/>
                    <a:latin typeface="Times New Roman"/>
                    <a:ea typeface="Arial Unicode MS"/>
                    <a:cs typeface="Arial"/>
                  </a:rPr>
                  <a:t> .</a:t>
                </a:r>
                <a:endParaRPr lang="en-US" sz="2000" dirty="0">
                  <a:effectLst/>
                  <a:latin typeface="Calibri"/>
                  <a:ea typeface="Calibri"/>
                  <a:cs typeface="Arial"/>
                </a:endParaRPr>
              </a:p>
              <a:p>
                <a:pPr algn="just">
                  <a:lnSpc>
                    <a:spcPct val="115000"/>
                  </a:lnSpc>
                </a:pPr>
                <a:r>
                  <a:rPr lang="en-US" dirty="0">
                    <a:effectLst/>
                    <a:latin typeface="Times New Roman"/>
                    <a:ea typeface="Arial Unicode MS"/>
                    <a:cs typeface="Arial"/>
                  </a:rPr>
                  <a:t> </a:t>
                </a:r>
                <a:endParaRPr lang="en-US" sz="1600" dirty="0">
                  <a:effectLst/>
                  <a:latin typeface="Calibri"/>
                  <a:ea typeface="Calibri"/>
                  <a:cs typeface="Arial"/>
                </a:endParaRPr>
              </a:p>
            </p:txBody>
          </p:sp>
        </mc:Choice>
        <mc:Fallback xmlns="">
          <p:sp>
            <p:nvSpPr>
              <p:cNvPr id="4" name="Rectangle 3"/>
              <p:cNvSpPr>
                <a:spLocks noRot="1" noChangeAspect="1" noMove="1" noResize="1" noEditPoints="1" noAdjustHandles="1" noChangeArrowheads="1" noChangeShapeType="1" noTextEdit="1"/>
              </p:cNvSpPr>
              <p:nvPr/>
            </p:nvSpPr>
            <p:spPr>
              <a:xfrm>
                <a:off x="1143000" y="762000"/>
                <a:ext cx="7696200" cy="1247586"/>
              </a:xfrm>
              <a:prstGeom prst="rect">
                <a:avLst/>
              </a:prstGeom>
              <a:blipFill rotWithShape="1">
                <a:blip r:embed="rId2"/>
                <a:stretch>
                  <a:fillRect l="-872" b="-6829"/>
                </a:stretch>
              </a:blipFill>
            </p:spPr>
            <p:txBody>
              <a:bodyPr/>
              <a:lstStyle/>
              <a:p>
                <a:r>
                  <a:rPr lang="en-US">
                    <a:noFill/>
                  </a:rPr>
                  <a:t> </a:t>
                </a:r>
              </a:p>
            </p:txBody>
          </p:sp>
        </mc:Fallback>
      </mc:AlternateContent>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712028" y="1828800"/>
            <a:ext cx="2558143" cy="3062288"/>
          </a:xfrm>
          <a:prstGeom prst="rect">
            <a:avLst/>
          </a:prstGeom>
          <a:ln w="88900" cap="sq" cmpd="thickThin">
            <a:solidFill>
              <a:srgbClr val="000000"/>
            </a:solidFill>
            <a:prstDash val="solid"/>
            <a:miter lim="800000"/>
          </a:ln>
          <a:effectLst>
            <a:innerShdw blurRad="76200">
              <a:srgbClr val="000000"/>
            </a:innerShdw>
          </a:effectLst>
        </p:spPr>
      </p:pic>
      <mc:AlternateContent xmlns:mc="http://schemas.openxmlformats.org/markup-compatibility/2006" xmlns:a14="http://schemas.microsoft.com/office/drawing/2010/main">
        <mc:Choice Requires="a14">
          <p:sp>
            <p:nvSpPr>
              <p:cNvPr id="6" name="Rectangle 5"/>
              <p:cNvSpPr/>
              <p:nvPr/>
            </p:nvSpPr>
            <p:spPr>
              <a:xfrm>
                <a:off x="1132114" y="5105400"/>
                <a:ext cx="6172200" cy="953723"/>
              </a:xfrm>
              <a:prstGeom prst="rect">
                <a:avLst/>
              </a:prstGeom>
            </p:spPr>
            <p:txBody>
              <a:bodyPr wrap="square">
                <a:spAutoFit/>
              </a:bodyPr>
              <a:lstStyle/>
              <a:p>
                <a:pPr>
                  <a:lnSpc>
                    <a:spcPct val="115000"/>
                  </a:lnSpc>
                </a:pPr>
                <a:r>
                  <a:rPr lang="en-US" sz="2000" dirty="0">
                    <a:latin typeface="Times New Roman"/>
                    <a:ea typeface="Arial Unicode MS"/>
                    <a:cs typeface="Arial"/>
                  </a:rPr>
                  <a:t>Average step height is given as</a:t>
                </a:r>
                <a:r>
                  <a:rPr lang="en-US" sz="2000" dirty="0" smtClean="0">
                    <a:latin typeface="Times New Roman"/>
                    <a:ea typeface="Arial Unicode MS"/>
                    <a:cs typeface="Arial"/>
                  </a:rPr>
                  <a:t>:</a:t>
                </a:r>
                <a:endParaRPr lang="en-US" sz="2000" dirty="0">
                  <a:effectLst/>
                  <a:latin typeface="Calibri"/>
                  <a:ea typeface="Calibri"/>
                  <a:cs typeface="Arial"/>
                </a:endParaRPr>
              </a:p>
              <a:p>
                <a:pPr marL="285750" rtl="1">
                  <a:lnSpc>
                    <a:spcPct val="115000"/>
                  </a:lnSpc>
                  <a:spcAft>
                    <a:spcPts val="1000"/>
                  </a:spcAft>
                </a:pPr>
                <a14:m>
                  <m:oMath xmlns:m="http://schemas.openxmlformats.org/officeDocument/2006/math">
                    <m:sSub>
                      <m:sSubPr>
                        <m:ctrlPr>
                          <a:rPr lang="en-US" sz="2000" i="1">
                            <a:effectLst/>
                            <a:latin typeface="Cambria Math"/>
                            <a:ea typeface="Arial Unicode MS"/>
                            <a:cs typeface="Times New Roman"/>
                          </a:rPr>
                        </m:ctrlPr>
                      </m:sSubPr>
                      <m:e>
                        <m:r>
                          <a:rPr lang="en-US" sz="2000" i="1">
                            <a:effectLst/>
                            <a:latin typeface="Cambria Math"/>
                            <a:ea typeface="Arial Unicode MS"/>
                            <a:cs typeface="Times New Roman"/>
                          </a:rPr>
                          <m:t>h</m:t>
                        </m:r>
                      </m:e>
                      <m:sub>
                        <m:r>
                          <a:rPr lang="en-US" sz="2000" i="1">
                            <a:effectLst/>
                            <a:latin typeface="Cambria Math"/>
                            <a:ea typeface="Arial Unicode MS"/>
                            <a:cs typeface="Times New Roman"/>
                          </a:rPr>
                          <m:t>𝑎𝑣𝑔</m:t>
                        </m:r>
                        <m:r>
                          <a:rPr lang="en-US" sz="2000" i="1">
                            <a:effectLst/>
                            <a:latin typeface="Cambria Math"/>
                            <a:ea typeface="Arial Unicode MS"/>
                            <a:cs typeface="Times New Roman"/>
                          </a:rPr>
                          <m:t>.</m:t>
                        </m:r>
                      </m:sub>
                    </m:sSub>
                  </m:oMath>
                </a14:m>
                <a:r>
                  <a:rPr lang="en-US" sz="2000" dirty="0">
                    <a:effectLst/>
                    <a:latin typeface="Times New Roman"/>
                    <a:ea typeface="Arial Unicode MS"/>
                    <a:cs typeface="Arial"/>
                  </a:rPr>
                  <a:t> = </a:t>
                </a:r>
                <a14:m>
                  <m:oMath xmlns:m="http://schemas.openxmlformats.org/officeDocument/2006/math">
                    <m:f>
                      <m:fPr>
                        <m:ctrlPr>
                          <a:rPr lang="en-US" sz="2000" i="1">
                            <a:effectLst/>
                            <a:latin typeface="Cambria Math"/>
                            <a:ea typeface="Arial Unicode MS"/>
                            <a:cs typeface="Times New Roman"/>
                          </a:rPr>
                        </m:ctrlPr>
                      </m:fPr>
                      <m:num>
                        <m:r>
                          <a:rPr lang="en-US" sz="2000" i="1">
                            <a:effectLst/>
                            <a:latin typeface="Cambria Math"/>
                            <a:ea typeface="Arial Unicode MS"/>
                            <a:cs typeface="Times New Roman"/>
                          </a:rPr>
                          <m:t>𝑡</m:t>
                        </m:r>
                      </m:num>
                      <m:den>
                        <m:func>
                          <m:funcPr>
                            <m:ctrlPr>
                              <a:rPr lang="en-US" sz="2000" i="1">
                                <a:effectLst/>
                                <a:latin typeface="Cambria Math"/>
                                <a:ea typeface="Arial Unicode MS"/>
                                <a:cs typeface="Times New Roman"/>
                              </a:rPr>
                            </m:ctrlPr>
                          </m:funcPr>
                          <m:fName>
                            <m:r>
                              <m:rPr>
                                <m:sty m:val="p"/>
                              </m:rPr>
                              <a:rPr lang="en-US" sz="2000">
                                <a:effectLst/>
                                <a:latin typeface="Cambria Math"/>
                                <a:ea typeface="Arial Unicode MS"/>
                                <a:cs typeface="Times New Roman"/>
                              </a:rPr>
                              <m:t>cos</m:t>
                            </m:r>
                          </m:fName>
                          <m:e>
                            <m:r>
                              <a:rPr lang="en-US" sz="2000" i="1">
                                <a:effectLst/>
                                <a:latin typeface="Cambria Math"/>
                                <a:ea typeface="Arial Unicode MS"/>
                                <a:cs typeface="Times New Roman"/>
                              </a:rPr>
                              <m:t> ∝</m:t>
                            </m:r>
                          </m:e>
                        </m:func>
                      </m:den>
                    </m:f>
                  </m:oMath>
                </a14:m>
                <a:r>
                  <a:rPr lang="en-US" sz="2000" dirty="0">
                    <a:effectLst/>
                    <a:latin typeface="Times New Roman"/>
                    <a:ea typeface="Arial Unicode MS"/>
                    <a:cs typeface="Arial"/>
                  </a:rPr>
                  <a:t>+</a:t>
                </a:r>
                <a14:m>
                  <m:oMath xmlns:m="http://schemas.openxmlformats.org/officeDocument/2006/math">
                    <m:f>
                      <m:fPr>
                        <m:ctrlPr>
                          <a:rPr lang="en-US" sz="2000" i="1">
                            <a:effectLst/>
                            <a:latin typeface="Cambria Math"/>
                            <a:ea typeface="Arial Unicode MS"/>
                            <a:cs typeface="Times New Roman"/>
                          </a:rPr>
                        </m:ctrlPr>
                      </m:fPr>
                      <m:num>
                        <m:r>
                          <a:rPr lang="en-US" sz="2000" i="1">
                            <a:effectLst/>
                            <a:latin typeface="Cambria Math"/>
                            <a:ea typeface="Arial Unicode MS"/>
                            <a:cs typeface="Times New Roman"/>
                          </a:rPr>
                          <m:t>𝑅</m:t>
                        </m:r>
                      </m:num>
                      <m:den>
                        <m:r>
                          <a:rPr lang="en-US" sz="2000" i="1">
                            <a:effectLst/>
                            <a:latin typeface="Cambria Math"/>
                            <a:ea typeface="Arial Unicode MS"/>
                            <a:cs typeface="Times New Roman"/>
                          </a:rPr>
                          <m:t>2</m:t>
                        </m:r>
                      </m:den>
                    </m:f>
                  </m:oMath>
                </a14:m>
                <a:r>
                  <a:rPr lang="en-US" sz="2000" dirty="0">
                    <a:effectLst/>
                    <a:latin typeface="Times New Roman"/>
                    <a:ea typeface="Arial Unicode MS"/>
                    <a:cs typeface="Arial"/>
                  </a:rPr>
                  <a:t>=</a:t>
                </a:r>
                <a14:m>
                  <m:oMath xmlns:m="http://schemas.openxmlformats.org/officeDocument/2006/math">
                    <m:f>
                      <m:fPr>
                        <m:ctrlPr>
                          <a:rPr lang="en-US" sz="2000" i="1">
                            <a:effectLst/>
                            <a:latin typeface="Cambria Math"/>
                            <a:ea typeface="Arial Unicode MS"/>
                            <a:cs typeface="Times New Roman"/>
                          </a:rPr>
                        </m:ctrlPr>
                      </m:fPr>
                      <m:num>
                        <m:r>
                          <a:rPr lang="en-US" sz="2000" i="1">
                            <a:effectLst/>
                            <a:latin typeface="Cambria Math"/>
                            <a:ea typeface="Arial Unicode MS"/>
                            <a:cs typeface="Times New Roman"/>
                          </a:rPr>
                          <m:t>15</m:t>
                        </m:r>
                      </m:num>
                      <m:den>
                        <m:func>
                          <m:funcPr>
                            <m:ctrlPr>
                              <a:rPr lang="en-US" sz="2000" i="1">
                                <a:effectLst/>
                                <a:latin typeface="Cambria Math"/>
                                <a:ea typeface="Arial Unicode MS"/>
                                <a:cs typeface="Times New Roman"/>
                              </a:rPr>
                            </m:ctrlPr>
                          </m:funcPr>
                          <m:fName>
                            <m:r>
                              <m:rPr>
                                <m:sty m:val="p"/>
                              </m:rPr>
                              <a:rPr lang="en-US" sz="2000">
                                <a:effectLst/>
                                <a:latin typeface="Cambria Math"/>
                                <a:ea typeface="Arial Unicode MS"/>
                                <a:cs typeface="Times New Roman"/>
                              </a:rPr>
                              <m:t>cos</m:t>
                            </m:r>
                          </m:fName>
                          <m:e>
                            <m:r>
                              <a:rPr lang="en-US" sz="2000" i="1">
                                <a:effectLst/>
                                <a:latin typeface="Cambria Math"/>
                                <a:ea typeface="Arial Unicode MS"/>
                                <a:cs typeface="Times New Roman"/>
                              </a:rPr>
                              <m:t>31</m:t>
                            </m:r>
                          </m:e>
                        </m:func>
                      </m:den>
                    </m:f>
                  </m:oMath>
                </a14:m>
                <a:r>
                  <a:rPr lang="en-US" sz="2000" dirty="0">
                    <a:effectLst/>
                    <a:latin typeface="Times New Roman"/>
                    <a:ea typeface="Arial Unicode MS"/>
                    <a:cs typeface="Arial"/>
                  </a:rPr>
                  <a:t> + </a:t>
                </a:r>
                <a14:m>
                  <m:oMath xmlns:m="http://schemas.openxmlformats.org/officeDocument/2006/math">
                    <m:f>
                      <m:fPr>
                        <m:ctrlPr>
                          <a:rPr lang="en-US" sz="2000" i="1">
                            <a:effectLst/>
                            <a:latin typeface="Cambria Math"/>
                            <a:ea typeface="Arial Unicode MS"/>
                            <a:cs typeface="Times New Roman"/>
                          </a:rPr>
                        </m:ctrlPr>
                      </m:fPr>
                      <m:num>
                        <m:r>
                          <a:rPr lang="en-US" sz="2000" i="1">
                            <a:effectLst/>
                            <a:latin typeface="Cambria Math"/>
                            <a:ea typeface="Arial Unicode MS"/>
                            <a:cs typeface="Times New Roman"/>
                          </a:rPr>
                          <m:t>13</m:t>
                        </m:r>
                        <m:r>
                          <a:rPr lang="en-US" sz="2000" i="1">
                            <a:effectLst/>
                            <a:latin typeface="Cambria Math"/>
                            <a:ea typeface="Arial Unicode MS"/>
                            <a:cs typeface="Times New Roman"/>
                          </a:rPr>
                          <m:t>.</m:t>
                        </m:r>
                        <m:r>
                          <a:rPr lang="en-US" sz="2000" i="1">
                            <a:effectLst/>
                            <a:latin typeface="Cambria Math"/>
                            <a:ea typeface="Arial Unicode MS"/>
                            <a:cs typeface="Times New Roman"/>
                          </a:rPr>
                          <m:t>5</m:t>
                        </m:r>
                      </m:num>
                      <m:den>
                        <m:r>
                          <a:rPr lang="en-US" sz="2000" i="1">
                            <a:effectLst/>
                            <a:latin typeface="Cambria Math"/>
                            <a:ea typeface="Arial Unicode MS"/>
                            <a:cs typeface="Times New Roman"/>
                          </a:rPr>
                          <m:t>2</m:t>
                        </m:r>
                      </m:den>
                    </m:f>
                  </m:oMath>
                </a14:m>
                <a:r>
                  <a:rPr lang="en-US" sz="2000" dirty="0">
                    <a:effectLst/>
                    <a:latin typeface="Times New Roman"/>
                    <a:ea typeface="Arial Unicode MS"/>
                    <a:cs typeface="Arial"/>
                  </a:rPr>
                  <a:t> = 24.3cm &gt; 15 cm  </a:t>
                </a:r>
                <a:r>
                  <a:rPr lang="en-US" sz="2000" dirty="0">
                    <a:effectLst/>
                    <a:latin typeface="Times New Roman"/>
                    <a:ea typeface="Arial Unicode MS"/>
                    <a:cs typeface="Times New Roman"/>
                    <a:sym typeface="Wingdings"/>
                  </a:rPr>
                  <a:t></a:t>
                </a:r>
                <a:r>
                  <a:rPr lang="en-US" sz="2000" dirty="0">
                    <a:effectLst/>
                    <a:latin typeface="Times New Roman"/>
                    <a:ea typeface="Arial Unicode MS"/>
                    <a:cs typeface="Arial"/>
                  </a:rPr>
                  <a:t> OK</a:t>
                </a:r>
                <a:endParaRPr lang="en-US" sz="2000" dirty="0">
                  <a:effectLst/>
                  <a:latin typeface="Calibri"/>
                  <a:ea typeface="Calibri"/>
                  <a:cs typeface="Arial"/>
                </a:endParaRPr>
              </a:p>
            </p:txBody>
          </p:sp>
        </mc:Choice>
        <mc:Fallback xmlns="">
          <p:sp>
            <p:nvSpPr>
              <p:cNvPr id="6" name="Rectangle 5"/>
              <p:cNvSpPr>
                <a:spLocks noRot="1" noChangeAspect="1" noMove="1" noResize="1" noEditPoints="1" noAdjustHandles="1" noChangeArrowheads="1" noChangeShapeType="1" noTextEdit="1"/>
              </p:cNvSpPr>
              <p:nvPr/>
            </p:nvSpPr>
            <p:spPr>
              <a:xfrm>
                <a:off x="1132114" y="5105400"/>
                <a:ext cx="6172200" cy="953723"/>
              </a:xfrm>
              <a:prstGeom prst="rect">
                <a:avLst/>
              </a:prstGeom>
              <a:blipFill rotWithShape="1">
                <a:blip r:embed="rId4"/>
                <a:stretch>
                  <a:fillRect l="-2075" t="-1282" b="-3846"/>
                </a:stretch>
              </a:blipFill>
            </p:spPr>
            <p:txBody>
              <a:bodyPr/>
              <a:lstStyle/>
              <a:p>
                <a:r>
                  <a:rPr lang="en-US">
                    <a:noFill/>
                  </a:rPr>
                  <a:t> </a:t>
                </a:r>
              </a:p>
            </p:txBody>
          </p:sp>
        </mc:Fallback>
      </mc:AlternateContent>
    </p:spTree>
    <p:extLst>
      <p:ext uri="{BB962C8B-B14F-4D97-AF65-F5344CB8AC3E}">
        <p14:creationId xmlns:p14="http://schemas.microsoft.com/office/powerpoint/2010/main" val="2120897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62</a:t>
            </a:fld>
            <a:endParaRPr lang="en-US"/>
          </a:p>
        </p:txBody>
      </p:sp>
      <p:sp>
        <p:nvSpPr>
          <p:cNvPr id="3" name="Rectangle 2"/>
          <p:cNvSpPr/>
          <p:nvPr/>
        </p:nvSpPr>
        <p:spPr>
          <a:xfrm>
            <a:off x="996043" y="76200"/>
            <a:ext cx="7924800" cy="2804357"/>
          </a:xfrm>
          <a:prstGeom prst="rect">
            <a:avLst/>
          </a:prstGeom>
        </p:spPr>
        <p:txBody>
          <a:bodyPr wrap="square">
            <a:spAutoFit/>
          </a:bodyPr>
          <a:lstStyle/>
          <a:p>
            <a:pPr>
              <a:lnSpc>
                <a:spcPct val="115000"/>
              </a:lnSpc>
              <a:spcAft>
                <a:spcPts val="1000"/>
              </a:spcAft>
            </a:pPr>
            <a:r>
              <a:rPr lang="en-US" sz="2600" b="1" dirty="0">
                <a:latin typeface="Times New Roman"/>
                <a:ea typeface="Calibri"/>
                <a:cs typeface="Arial"/>
              </a:rPr>
              <a:t>Stair Loading</a:t>
            </a:r>
            <a:endParaRPr lang="en-US" sz="2600" dirty="0">
              <a:latin typeface="Calibri"/>
              <a:ea typeface="Calibri"/>
              <a:cs typeface="Arial"/>
            </a:endParaRPr>
          </a:p>
          <a:p>
            <a:pPr marL="342900" marR="0" lvl="0" indent="-342900">
              <a:lnSpc>
                <a:spcPct val="115000"/>
              </a:lnSpc>
              <a:spcBef>
                <a:spcPts val="0"/>
              </a:spcBef>
              <a:spcAft>
                <a:spcPts val="0"/>
              </a:spcAft>
              <a:buFont typeface="Wingdings"/>
              <a:buChar char=""/>
            </a:pPr>
            <a:r>
              <a:rPr lang="en-US" sz="2000" dirty="0">
                <a:latin typeface="Times New Roman"/>
                <a:ea typeface="Arial Unicode MS"/>
                <a:cs typeface="Times New Roman"/>
              </a:rPr>
              <a:t>Take superimposed = </a:t>
            </a:r>
            <a:r>
              <a:rPr lang="en-US" sz="2000" dirty="0" smtClean="0">
                <a:latin typeface="Times New Roman"/>
                <a:ea typeface="Arial Unicode MS"/>
                <a:cs typeface="Times New Roman"/>
              </a:rPr>
              <a:t>5</a:t>
            </a:r>
            <a:endParaRPr lang="en-US" sz="2000" dirty="0">
              <a:latin typeface="Calibri"/>
              <a:ea typeface="Calibri"/>
              <a:cs typeface="Arial"/>
            </a:endParaRPr>
          </a:p>
          <a:p>
            <a:pPr marL="342900" marR="0" lvl="0" indent="-342900">
              <a:lnSpc>
                <a:spcPct val="115000"/>
              </a:lnSpc>
              <a:spcBef>
                <a:spcPts val="0"/>
              </a:spcBef>
              <a:spcAft>
                <a:spcPts val="0"/>
              </a:spcAft>
              <a:buFont typeface="Wingdings"/>
              <a:buChar char=""/>
            </a:pPr>
            <a:r>
              <a:rPr lang="en-US" sz="2000" dirty="0">
                <a:latin typeface="Times New Roman"/>
                <a:ea typeface="Arial Unicode MS"/>
                <a:cs typeface="Times New Roman"/>
              </a:rPr>
              <a:t>Live load</a:t>
            </a:r>
            <a:endParaRPr lang="en-US" sz="2000" dirty="0">
              <a:latin typeface="Calibri"/>
              <a:ea typeface="Arial Unicode MS"/>
              <a:cs typeface="Times New Roman"/>
            </a:endParaRPr>
          </a:p>
          <a:p>
            <a:pPr>
              <a:lnSpc>
                <a:spcPct val="115000"/>
              </a:lnSpc>
            </a:pPr>
            <a:r>
              <a:rPr lang="en-US" sz="2000" dirty="0">
                <a:latin typeface="Times New Roman"/>
                <a:ea typeface="Arial Unicode MS"/>
                <a:cs typeface="Arial"/>
              </a:rPr>
              <a:t>Live load on stairs is 4 </a:t>
            </a:r>
            <a:r>
              <a:rPr lang="en-US" sz="2000" dirty="0" smtClean="0">
                <a:latin typeface="Times New Roman"/>
                <a:ea typeface="Arial Unicode MS"/>
                <a:cs typeface="Arial"/>
              </a:rPr>
              <a:t>KN/m2</a:t>
            </a:r>
            <a:endParaRPr lang="en-US" sz="2000" dirty="0">
              <a:latin typeface="Calibri"/>
              <a:ea typeface="Calibri"/>
              <a:cs typeface="Arial"/>
            </a:endParaRPr>
          </a:p>
          <a:p>
            <a:pPr marL="342900" marR="0" lvl="0" indent="-342900">
              <a:lnSpc>
                <a:spcPct val="115000"/>
              </a:lnSpc>
              <a:spcBef>
                <a:spcPts val="0"/>
              </a:spcBef>
              <a:spcAft>
                <a:spcPts val="0"/>
              </a:spcAft>
              <a:buFont typeface="Wingdings"/>
              <a:buChar char=""/>
            </a:pPr>
            <a:r>
              <a:rPr lang="en-US" sz="2000" dirty="0">
                <a:latin typeface="Times New Roman"/>
                <a:ea typeface="Arial Unicode MS"/>
                <a:cs typeface="Times New Roman"/>
              </a:rPr>
              <a:t>Ultimate load</a:t>
            </a:r>
            <a:endParaRPr lang="en-US" sz="2000" dirty="0">
              <a:latin typeface="Calibri"/>
              <a:ea typeface="Arial Unicode MS"/>
              <a:cs typeface="Times New Roman"/>
            </a:endParaRPr>
          </a:p>
          <a:p>
            <a:pPr marL="457200" marR="0">
              <a:lnSpc>
                <a:spcPct val="115000"/>
              </a:lnSpc>
              <a:spcBef>
                <a:spcPts val="0"/>
              </a:spcBef>
              <a:spcAft>
                <a:spcPts val="0"/>
              </a:spcAft>
            </a:pPr>
            <a:r>
              <a:rPr lang="en-US" sz="2000" dirty="0">
                <a:latin typeface="Times New Roman"/>
                <a:ea typeface="Arial Unicode MS"/>
                <a:cs typeface="Arial"/>
              </a:rPr>
              <a:t>Wu = 1.2(0.15*25+4) +1.6(5) = 17.3 KN/m2</a:t>
            </a:r>
            <a:endParaRPr lang="en-US" sz="2000" dirty="0">
              <a:latin typeface="Calibri"/>
              <a:ea typeface="Calibri"/>
              <a:cs typeface="Arial"/>
            </a:endParaRPr>
          </a:p>
          <a:p>
            <a:pPr marL="342900" marR="0" lvl="0" indent="-342900">
              <a:lnSpc>
                <a:spcPct val="115000"/>
              </a:lnSpc>
              <a:spcBef>
                <a:spcPts val="0"/>
              </a:spcBef>
              <a:spcAft>
                <a:spcPts val="0"/>
              </a:spcAft>
              <a:buFont typeface="Wingdings"/>
              <a:buChar char=""/>
            </a:pPr>
            <a:r>
              <a:rPr lang="en-US" sz="2000" dirty="0">
                <a:latin typeface="Times New Roman"/>
                <a:ea typeface="Arial Unicode MS"/>
                <a:cs typeface="Times New Roman"/>
              </a:rPr>
              <a:t>W service = .15*25+4+5 = 12.75 KN/m2</a:t>
            </a:r>
            <a:endParaRPr lang="en-US" sz="2000" dirty="0">
              <a:effectLst/>
              <a:latin typeface="Calibri"/>
              <a:ea typeface="Arial Unicode MS"/>
              <a:cs typeface="Times New Roman"/>
            </a:endParaRPr>
          </a:p>
        </p:txBody>
      </p:sp>
      <p:sp>
        <p:nvSpPr>
          <p:cNvPr id="4" name="Rectangle 3"/>
          <p:cNvSpPr/>
          <p:nvPr/>
        </p:nvSpPr>
        <p:spPr>
          <a:xfrm>
            <a:off x="1143000" y="2880557"/>
            <a:ext cx="7239000" cy="446276"/>
          </a:xfrm>
          <a:prstGeom prst="rect">
            <a:avLst/>
          </a:prstGeom>
        </p:spPr>
        <p:txBody>
          <a:bodyPr wrap="square">
            <a:spAutoFit/>
          </a:bodyPr>
          <a:lstStyle/>
          <a:p>
            <a:pPr>
              <a:lnSpc>
                <a:spcPct val="115000"/>
              </a:lnSpc>
              <a:spcAft>
                <a:spcPts val="1000"/>
              </a:spcAft>
            </a:pPr>
            <a:r>
              <a:rPr lang="en-US" sz="2000" b="1" dirty="0">
                <a:latin typeface="Times New Roman"/>
                <a:ea typeface="Calibri"/>
                <a:cs typeface="Arial"/>
              </a:rPr>
              <a:t>Checking deflection requirements for serviceability</a:t>
            </a:r>
            <a:endParaRPr lang="en-US" sz="2000" dirty="0">
              <a:effectLst/>
              <a:latin typeface="Calibri"/>
              <a:ea typeface="Calibri"/>
              <a:cs typeface="Arial"/>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295400" y="3657600"/>
            <a:ext cx="3962400" cy="2743200"/>
          </a:xfrm>
          <a:prstGeom prst="rect">
            <a:avLst/>
          </a:prstGeom>
          <a:ln w="88900" cap="sq" cmpd="thickThin">
            <a:solidFill>
              <a:srgbClr val="000000"/>
            </a:solidFill>
            <a:prstDash val="solid"/>
            <a:miter lim="800000"/>
          </a:ln>
          <a:effectLst>
            <a:innerShdw blurRad="76200">
              <a:srgbClr val="000000"/>
            </a:innerShdw>
          </a:effectLst>
        </p:spPr>
      </p:pic>
      <p:sp>
        <p:nvSpPr>
          <p:cNvPr id="6" name="Rectangle 5"/>
          <p:cNvSpPr/>
          <p:nvPr/>
        </p:nvSpPr>
        <p:spPr>
          <a:xfrm>
            <a:off x="5562600" y="4038600"/>
            <a:ext cx="3581400" cy="1472711"/>
          </a:xfrm>
          <a:prstGeom prst="rect">
            <a:avLst/>
          </a:prstGeom>
        </p:spPr>
        <p:txBody>
          <a:bodyPr wrap="square">
            <a:spAutoFit/>
          </a:bodyPr>
          <a:lstStyle/>
          <a:p>
            <a:pPr rtl="1">
              <a:lnSpc>
                <a:spcPct val="115000"/>
              </a:lnSpc>
            </a:pPr>
            <a:r>
              <a:rPr lang="ar-SA" dirty="0">
                <a:latin typeface="Calibri"/>
                <a:ea typeface="Arial Unicode MS"/>
                <a:cs typeface="Times New Roman"/>
              </a:rPr>
              <a:t> </a:t>
            </a:r>
            <a:r>
              <a:rPr lang="en-US" dirty="0">
                <a:latin typeface="Times New Roman"/>
                <a:ea typeface="Arial Unicode MS"/>
                <a:cs typeface="Arial"/>
              </a:rPr>
              <a:t>Max. Deflection (SAP) = 0.6 mm</a:t>
            </a:r>
            <a:r>
              <a:rPr lang="ar-SA" sz="2000" dirty="0">
                <a:latin typeface="Calibri"/>
                <a:ea typeface="Arial Unicode MS"/>
                <a:cs typeface="Times New Roman"/>
              </a:rPr>
              <a:t>. </a:t>
            </a:r>
            <a:endParaRPr lang="en-US" sz="1600" dirty="0">
              <a:latin typeface="Calibri"/>
              <a:ea typeface="Calibri"/>
              <a:cs typeface="Arial"/>
            </a:endParaRPr>
          </a:p>
          <a:p>
            <a:pPr>
              <a:lnSpc>
                <a:spcPct val="115000"/>
              </a:lnSpc>
            </a:pPr>
            <a:r>
              <a:rPr lang="en-US" dirty="0">
                <a:latin typeface="Times New Roman"/>
                <a:ea typeface="Arial Unicode MS"/>
                <a:cs typeface="Arial"/>
              </a:rPr>
              <a:t>Allow deflection &lt; L/280 =11 mm</a:t>
            </a:r>
            <a:r>
              <a:rPr lang="ar-SA" sz="2000" dirty="0">
                <a:latin typeface="Calibri"/>
                <a:ea typeface="Arial Unicode MS"/>
                <a:cs typeface="Times New Roman"/>
              </a:rPr>
              <a:t>.</a:t>
            </a:r>
            <a:r>
              <a:rPr lang="ar-SA" dirty="0">
                <a:latin typeface="Calibri"/>
                <a:ea typeface="Calibri"/>
                <a:cs typeface="Times New Roman"/>
              </a:rPr>
              <a:t> </a:t>
            </a:r>
            <a:r>
              <a:rPr lang="en-US" dirty="0">
                <a:latin typeface="Calibri"/>
                <a:ea typeface="Calibri"/>
                <a:cs typeface="Arial"/>
                <a:sym typeface="Wingdings"/>
              </a:rPr>
              <a:t></a:t>
            </a:r>
            <a:r>
              <a:rPr lang="en-US" dirty="0">
                <a:latin typeface="Times New Roman"/>
                <a:ea typeface="Calibri"/>
                <a:cs typeface="Arial"/>
              </a:rPr>
              <a:t> Ok</a:t>
            </a:r>
            <a:r>
              <a:rPr lang="ar-SA" sz="2000" dirty="0">
                <a:latin typeface="Calibri"/>
                <a:ea typeface="Arial Unicode MS"/>
                <a:cs typeface="Times New Roman"/>
              </a:rPr>
              <a:t>     </a:t>
            </a:r>
            <a:endParaRPr lang="en-US" sz="1600" dirty="0">
              <a:latin typeface="Calibri"/>
              <a:ea typeface="Calibri"/>
              <a:cs typeface="Arial"/>
            </a:endParaRPr>
          </a:p>
          <a:p>
            <a:pPr>
              <a:lnSpc>
                <a:spcPct val="115000"/>
              </a:lnSpc>
            </a:pPr>
            <a:r>
              <a:rPr lang="en-US" dirty="0">
                <a:latin typeface="Times New Roman"/>
                <a:ea typeface="Arial Unicode MS"/>
                <a:cs typeface="Arial"/>
              </a:rPr>
              <a:t> </a:t>
            </a:r>
            <a:endParaRPr lang="en-US" dirty="0"/>
          </a:p>
        </p:txBody>
      </p:sp>
    </p:spTree>
    <p:extLst>
      <p:ext uri="{BB962C8B-B14F-4D97-AF65-F5344CB8AC3E}">
        <p14:creationId xmlns:p14="http://schemas.microsoft.com/office/powerpoint/2010/main" val="203791546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63</a:t>
            </a:fld>
            <a:endParaRPr lang="en-US"/>
          </a:p>
        </p:txBody>
      </p:sp>
      <p:sp>
        <p:nvSpPr>
          <p:cNvPr id="3" name="Rectangle 2"/>
          <p:cNvSpPr/>
          <p:nvPr/>
        </p:nvSpPr>
        <p:spPr>
          <a:xfrm>
            <a:off x="1143000" y="76200"/>
            <a:ext cx="2590800" cy="492443"/>
          </a:xfrm>
          <a:prstGeom prst="rect">
            <a:avLst/>
          </a:prstGeom>
        </p:spPr>
        <p:txBody>
          <a:bodyPr wrap="square">
            <a:spAutoFit/>
          </a:bodyPr>
          <a:lstStyle/>
          <a:p>
            <a:r>
              <a:rPr lang="en-US" sz="2600" b="1" dirty="0">
                <a:latin typeface="Times New Roman"/>
                <a:ea typeface="Calibri"/>
              </a:rPr>
              <a:t>Check for shear</a:t>
            </a:r>
            <a:endParaRPr lang="en-US" sz="26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5656" y="685800"/>
            <a:ext cx="7511143" cy="3312160"/>
          </a:xfrm>
          <a:prstGeom prst="rect">
            <a:avLst/>
          </a:prstGeom>
          <a:ln w="88900" cap="sq" cmpd="thickThin">
            <a:solidFill>
              <a:srgbClr val="000000"/>
            </a:solidFill>
            <a:prstDash val="solid"/>
            <a:miter lim="800000"/>
          </a:ln>
          <a:effectLst>
            <a:innerShdw blurRad="76200">
              <a:srgbClr val="000000"/>
            </a:innerShdw>
          </a:effectLst>
        </p:spPr>
      </p:pic>
      <p:sp>
        <p:nvSpPr>
          <p:cNvPr id="5" name="Rectangle 4"/>
          <p:cNvSpPr/>
          <p:nvPr/>
        </p:nvSpPr>
        <p:spPr>
          <a:xfrm>
            <a:off x="1447800" y="4419600"/>
            <a:ext cx="7086600" cy="1839606"/>
          </a:xfrm>
          <a:prstGeom prst="rect">
            <a:avLst/>
          </a:prstGeom>
        </p:spPr>
        <p:txBody>
          <a:bodyPr wrap="square">
            <a:spAutoFit/>
          </a:bodyPr>
          <a:lstStyle/>
          <a:p>
            <a:pPr>
              <a:lnSpc>
                <a:spcPct val="115000"/>
              </a:lnSpc>
            </a:pPr>
            <a:r>
              <a:rPr lang="en-US" sz="2000" dirty="0">
                <a:latin typeface="Times New Roman"/>
                <a:ea typeface="Arial Unicode MS"/>
                <a:cs typeface="Arial"/>
              </a:rPr>
              <a:t>V max =19.3 KN</a:t>
            </a:r>
            <a:r>
              <a:rPr lang="ar-SA" sz="2000" dirty="0">
                <a:latin typeface="Calibri"/>
                <a:ea typeface="Arial Unicode MS"/>
                <a:cs typeface="Times New Roman"/>
              </a:rPr>
              <a:t>.</a:t>
            </a:r>
            <a:endParaRPr lang="en-US" sz="2000" dirty="0">
              <a:latin typeface="Calibri"/>
              <a:ea typeface="Calibri"/>
              <a:cs typeface="Arial"/>
            </a:endParaRPr>
          </a:p>
          <a:p>
            <a:pPr marL="457200" rtl="1">
              <a:lnSpc>
                <a:spcPct val="115000"/>
              </a:lnSpc>
            </a:pPr>
            <a:r>
              <a:rPr lang="en-US" sz="2000" dirty="0" err="1">
                <a:latin typeface="Times New Roman"/>
                <a:ea typeface="Arial Unicode MS"/>
                <a:cs typeface="Arial"/>
              </a:rPr>
              <a:t>ϕVc</a:t>
            </a:r>
            <a:r>
              <a:rPr lang="en-US" sz="2000" dirty="0">
                <a:latin typeface="Times New Roman"/>
                <a:ea typeface="Arial Unicode MS"/>
                <a:cs typeface="Arial"/>
              </a:rPr>
              <a:t> =1.1*0.75* (√fc *b*d)/6=1.1*0.75 * (√24 *1000*100)/ (6*1000) = 90KN &gt; </a:t>
            </a:r>
            <a:r>
              <a:rPr lang="en-US" sz="2000" dirty="0" err="1">
                <a:latin typeface="Times New Roman"/>
                <a:ea typeface="Arial Unicode MS"/>
                <a:cs typeface="Arial"/>
              </a:rPr>
              <a:t>Vmax</a:t>
            </a:r>
            <a:r>
              <a:rPr lang="en-US" sz="2000" dirty="0">
                <a:latin typeface="Times New Roman"/>
                <a:ea typeface="Arial Unicode MS"/>
                <a:cs typeface="Arial"/>
              </a:rPr>
              <a:t> </a:t>
            </a:r>
            <a:endParaRPr lang="en-US" sz="2000" dirty="0">
              <a:latin typeface="Calibri"/>
              <a:ea typeface="Calibri"/>
              <a:cs typeface="Arial"/>
            </a:endParaRPr>
          </a:p>
          <a:p>
            <a:pPr marL="457200" rtl="1">
              <a:lnSpc>
                <a:spcPct val="115000"/>
              </a:lnSpc>
            </a:pPr>
            <a:r>
              <a:rPr lang="en-US" sz="2000" dirty="0">
                <a:latin typeface="Times New Roman"/>
                <a:ea typeface="Arial Unicode MS"/>
                <a:cs typeface="Arial"/>
              </a:rPr>
              <a:t>No need for shear reinforcement</a:t>
            </a:r>
            <a:endParaRPr lang="en-US" sz="2000" dirty="0">
              <a:latin typeface="Calibri"/>
              <a:ea typeface="Calibri"/>
              <a:cs typeface="Arial"/>
            </a:endParaRPr>
          </a:p>
          <a:p>
            <a:pPr algn="just">
              <a:lnSpc>
                <a:spcPct val="115000"/>
              </a:lnSpc>
              <a:tabLst>
                <a:tab pos="5451475" algn="l"/>
              </a:tabLst>
            </a:pPr>
            <a:r>
              <a:rPr lang="en-US" sz="2000" dirty="0">
                <a:latin typeface="Times New Roman"/>
                <a:ea typeface="Arial Unicode MS"/>
                <a:cs typeface="Arial"/>
              </a:rPr>
              <a:t> </a:t>
            </a:r>
            <a:endParaRPr lang="en-US" sz="2000" dirty="0">
              <a:effectLst/>
              <a:latin typeface="Calibri"/>
              <a:ea typeface="Calibri"/>
              <a:cs typeface="Arial"/>
            </a:endParaRPr>
          </a:p>
        </p:txBody>
      </p:sp>
    </p:spTree>
    <p:extLst>
      <p:ext uri="{BB962C8B-B14F-4D97-AF65-F5344CB8AC3E}">
        <p14:creationId xmlns:p14="http://schemas.microsoft.com/office/powerpoint/2010/main" val="185121966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64</a:t>
            </a:fld>
            <a:endParaRPr lang="en-US"/>
          </a:p>
        </p:txBody>
      </p:sp>
      <p:sp>
        <p:nvSpPr>
          <p:cNvPr id="3" name="Rectangle 2"/>
          <p:cNvSpPr/>
          <p:nvPr/>
        </p:nvSpPr>
        <p:spPr>
          <a:xfrm>
            <a:off x="1066800" y="76200"/>
            <a:ext cx="3733800" cy="492443"/>
          </a:xfrm>
          <a:prstGeom prst="rect">
            <a:avLst/>
          </a:prstGeom>
        </p:spPr>
        <p:txBody>
          <a:bodyPr wrap="square">
            <a:spAutoFit/>
          </a:bodyPr>
          <a:lstStyle/>
          <a:p>
            <a:r>
              <a:rPr lang="en-US" sz="2600" b="1" dirty="0">
                <a:latin typeface="Times New Roman"/>
                <a:ea typeface="Calibri"/>
              </a:rPr>
              <a:t>Bending </a:t>
            </a:r>
            <a:r>
              <a:rPr lang="en-US" sz="2600" b="1" dirty="0" smtClean="0">
                <a:latin typeface="Times New Roman"/>
                <a:ea typeface="Calibri"/>
              </a:rPr>
              <a:t>Moment</a:t>
            </a: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838200"/>
            <a:ext cx="6256020" cy="2819400"/>
          </a:xfrm>
          <a:prstGeom prst="rect">
            <a:avLst/>
          </a:prstGeom>
          <a:ln w="88900" cap="sq" cmpd="thickThin">
            <a:solidFill>
              <a:srgbClr val="000000"/>
            </a:solidFill>
            <a:prstDash val="solid"/>
            <a:miter lim="800000"/>
          </a:ln>
          <a:effectLst>
            <a:innerShdw blurRad="76200">
              <a:srgbClr val="000000"/>
            </a:innerShdw>
          </a:effectLst>
        </p:spPr>
      </p:pic>
      <p:sp>
        <p:nvSpPr>
          <p:cNvPr id="5" name="Rectangle 4"/>
          <p:cNvSpPr/>
          <p:nvPr/>
        </p:nvSpPr>
        <p:spPr>
          <a:xfrm>
            <a:off x="1103102" y="688032"/>
            <a:ext cx="765594" cy="461665"/>
          </a:xfrm>
          <a:prstGeom prst="rect">
            <a:avLst/>
          </a:prstGeom>
        </p:spPr>
        <p:txBody>
          <a:bodyPr wrap="none">
            <a:spAutoFit/>
          </a:bodyPr>
          <a:lstStyle/>
          <a:p>
            <a:r>
              <a:rPr lang="en-US" sz="2400" b="1" dirty="0">
                <a:latin typeface="Times New Roman"/>
                <a:ea typeface="Calibri"/>
              </a:rPr>
              <a:t>M11</a:t>
            </a:r>
            <a:endParaRPr lang="en-US" sz="2400" dirty="0"/>
          </a:p>
        </p:txBody>
      </p:sp>
      <p:sp>
        <p:nvSpPr>
          <p:cNvPr id="6" name="Rectangle 5"/>
          <p:cNvSpPr/>
          <p:nvPr/>
        </p:nvSpPr>
        <p:spPr>
          <a:xfrm>
            <a:off x="1103102" y="4267200"/>
            <a:ext cx="782587" cy="461665"/>
          </a:xfrm>
          <a:prstGeom prst="rect">
            <a:avLst/>
          </a:prstGeom>
        </p:spPr>
        <p:txBody>
          <a:bodyPr wrap="none">
            <a:spAutoFit/>
          </a:bodyPr>
          <a:lstStyle/>
          <a:p>
            <a:r>
              <a:rPr lang="en-US" sz="2400" b="1" dirty="0" smtClean="0">
                <a:latin typeface="Times New Roman"/>
                <a:ea typeface="Calibri"/>
              </a:rPr>
              <a:t>M22</a:t>
            </a:r>
            <a:endParaRPr lang="en-US" sz="2400" dirty="0"/>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133601" y="4114800"/>
            <a:ext cx="6324599" cy="242062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21076360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65</a:t>
            </a:fld>
            <a:endParaRPr lang="en-US"/>
          </a:p>
        </p:txBody>
      </p:sp>
      <p:sp>
        <p:nvSpPr>
          <p:cNvPr id="3" name="Rectangle 2"/>
          <p:cNvSpPr/>
          <p:nvPr/>
        </p:nvSpPr>
        <p:spPr>
          <a:xfrm>
            <a:off x="838200" y="304800"/>
            <a:ext cx="7924800" cy="738664"/>
          </a:xfrm>
          <a:prstGeom prst="rect">
            <a:avLst/>
          </a:prstGeom>
        </p:spPr>
        <p:txBody>
          <a:bodyPr wrap="square">
            <a:spAutoFit/>
          </a:bodyPr>
          <a:lstStyle/>
          <a:p>
            <a:pPr marL="457200"/>
            <a:r>
              <a:rPr lang="en-US" sz="2400" b="1" u="sng" dirty="0">
                <a:latin typeface="Times New Roman" pitchFamily="18" charset="0"/>
                <a:ea typeface="Times New Roman"/>
                <a:cs typeface="Times New Roman" pitchFamily="18" charset="0"/>
              </a:rPr>
              <a:t>Reinforcement for </a:t>
            </a:r>
            <a:r>
              <a:rPr lang="en-US" sz="2400" b="1" u="sng" dirty="0" smtClean="0">
                <a:latin typeface="Times New Roman" pitchFamily="18" charset="0"/>
                <a:ea typeface="Times New Roman"/>
                <a:cs typeface="Times New Roman" pitchFamily="18" charset="0"/>
              </a:rPr>
              <a:t>landing and flight </a:t>
            </a:r>
            <a:r>
              <a:rPr lang="en-US" b="1" u="sng" dirty="0" smtClean="0">
                <a:latin typeface="Times New Roman" pitchFamily="18" charset="0"/>
                <a:ea typeface="Times New Roman"/>
                <a:cs typeface="Times New Roman" pitchFamily="18" charset="0"/>
              </a:rPr>
              <a:t> </a:t>
            </a:r>
            <a:r>
              <a:rPr lang="en-US" b="1" u="sng" dirty="0" smtClean="0">
                <a:ea typeface="Times New Roman"/>
              </a:rPr>
              <a:t>:</a:t>
            </a:r>
            <a:endParaRPr lang="en-US" dirty="0"/>
          </a:p>
          <a:p>
            <a:pPr marL="457200"/>
            <a:r>
              <a:rPr lang="en-US" dirty="0">
                <a:ea typeface="Times New Roman"/>
              </a:rPr>
              <a:t> </a:t>
            </a:r>
            <a:endParaRPr lang="en-US" dirty="0">
              <a:effectLst/>
            </a:endParaRPr>
          </a:p>
        </p:txBody>
      </p:sp>
      <p:sp>
        <p:nvSpPr>
          <p:cNvPr id="4" name="Rectangle 3"/>
          <p:cNvSpPr/>
          <p:nvPr/>
        </p:nvSpPr>
        <p:spPr>
          <a:xfrm>
            <a:off x="609600" y="762000"/>
            <a:ext cx="8458200" cy="1292662"/>
          </a:xfrm>
          <a:prstGeom prst="rect">
            <a:avLst/>
          </a:prstGeom>
        </p:spPr>
        <p:txBody>
          <a:bodyPr wrap="square">
            <a:spAutoFit/>
          </a:bodyPr>
          <a:lstStyle/>
          <a:p>
            <a:pPr marL="457200"/>
            <a:r>
              <a:rPr lang="en-US" sz="2000" dirty="0" smtClean="0">
                <a:latin typeface="Times New Roman" pitchFamily="18" charset="0"/>
                <a:cs typeface="Times New Roman" pitchFamily="18" charset="0"/>
              </a:rPr>
              <a:t>Because the maximum moment use As min ,so used </a:t>
            </a:r>
            <a:r>
              <a:rPr lang="en-US" sz="2000" dirty="0" err="1" smtClean="0">
                <a:latin typeface="Times New Roman" pitchFamily="18" charset="0"/>
                <a:cs typeface="Times New Roman" pitchFamily="18" charset="0"/>
              </a:rPr>
              <a:t>Asmin</a:t>
            </a:r>
            <a:r>
              <a:rPr lang="en-US" sz="2000" dirty="0" smtClean="0">
                <a:latin typeface="Times New Roman" pitchFamily="18" charset="0"/>
                <a:cs typeface="Times New Roman" pitchFamily="18" charset="0"/>
              </a:rPr>
              <a:t> for all moment in both direction.</a:t>
            </a:r>
          </a:p>
          <a:p>
            <a:pPr marL="457200"/>
            <a:r>
              <a:rPr lang="en-US" sz="2000" dirty="0" smtClean="0">
                <a:latin typeface="Times New Roman" pitchFamily="18" charset="0"/>
                <a:cs typeface="Times New Roman" pitchFamily="18" charset="0"/>
              </a:rPr>
              <a:t>Use  </a:t>
            </a:r>
            <a:r>
              <a:rPr lang="en-US" sz="2000" dirty="0">
                <a:latin typeface="Calibri"/>
                <a:ea typeface="Times New Roman"/>
                <a:cs typeface="Arial"/>
              </a:rPr>
              <a:t>4ϕ 10 /1m</a:t>
            </a:r>
            <a:endParaRPr lang="en-US" sz="2000" dirty="0">
              <a:latin typeface="Times New Roman" pitchFamily="18" charset="0"/>
              <a:cs typeface="Times New Roman" pitchFamily="18" charset="0"/>
            </a:endParaRPr>
          </a:p>
          <a:p>
            <a:pPr marL="457200"/>
            <a:r>
              <a:rPr lang="en-US" dirty="0">
                <a:ea typeface="Times New Roman"/>
              </a:rPr>
              <a:t> </a:t>
            </a:r>
            <a:endParaRPr lang="en-US" dirty="0">
              <a:effectLs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685" y="1828800"/>
            <a:ext cx="8127315" cy="4513105"/>
          </a:xfrm>
          <a:prstGeom prst="rect">
            <a:avLst/>
          </a:prstGeom>
        </p:spPr>
      </p:pic>
    </p:spTree>
    <p:extLst>
      <p:ext uri="{BB962C8B-B14F-4D97-AF65-F5344CB8AC3E}">
        <p14:creationId xmlns:p14="http://schemas.microsoft.com/office/powerpoint/2010/main" val="409270687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696200" cy="457200"/>
          </a:xfrm>
        </p:spPr>
        <p:txBody>
          <a:bodyPr>
            <a:normAutofit fontScale="90000"/>
          </a:bodyPr>
          <a:lstStyle/>
          <a:p>
            <a:pPr rtl="0"/>
            <a:r>
              <a:rPr lang="en-US" sz="3100" b="1" dirty="0" smtClean="0">
                <a:solidFill>
                  <a:srgbClr val="FF0066"/>
                </a:solidFill>
                <a:effectLst/>
                <a:latin typeface="Times New Roman" pitchFamily="18" charset="0"/>
                <a:cs typeface="Times New Roman" pitchFamily="18" charset="0"/>
              </a:rPr>
              <a:t>7.8: </a:t>
            </a:r>
            <a:r>
              <a:rPr lang="en-US" sz="3100" b="1" dirty="0">
                <a:solidFill>
                  <a:srgbClr val="FF0066"/>
                </a:solidFill>
                <a:effectLst/>
                <a:latin typeface="Times New Roman" pitchFamily="18" charset="0"/>
                <a:cs typeface="Times New Roman" pitchFamily="18" charset="0"/>
              </a:rPr>
              <a:t>Design of mat foundation:</a:t>
            </a:r>
            <a:r>
              <a:rPr lang="en-US" b="1" dirty="0"/>
              <a:t/>
            </a:r>
            <a:br>
              <a:rPr lang="en-US" b="1" dirty="0"/>
            </a:br>
            <a:endParaRPr lang="ar-SA" dirty="0"/>
          </a:p>
        </p:txBody>
      </p:sp>
      <p:sp>
        <p:nvSpPr>
          <p:cNvPr id="3" name="Content Placeholder 2"/>
          <p:cNvSpPr>
            <a:spLocks noGrp="1"/>
          </p:cNvSpPr>
          <p:nvPr>
            <p:ph idx="1"/>
          </p:nvPr>
        </p:nvSpPr>
        <p:spPr>
          <a:xfrm>
            <a:off x="1127185" y="762000"/>
            <a:ext cx="8229600" cy="5668963"/>
          </a:xfrm>
        </p:spPr>
        <p:txBody>
          <a:bodyPr/>
          <a:lstStyle/>
          <a:p>
            <a:pPr algn="l" rtl="0">
              <a:buNone/>
            </a:pPr>
            <a:r>
              <a:rPr lang="en-US" sz="2000" dirty="0">
                <a:latin typeface="Times New Roman" pitchFamily="18" charset="0"/>
                <a:cs typeface="Times New Roman" pitchFamily="18" charset="0"/>
              </a:rPr>
              <a:t>This sort of foundation used when ∑ P/</a:t>
            </a:r>
            <a:r>
              <a:rPr lang="en-US" sz="2000" dirty="0" err="1">
                <a:latin typeface="Times New Roman" pitchFamily="18" charset="0"/>
                <a:cs typeface="Times New Roman" pitchFamily="18" charset="0"/>
              </a:rPr>
              <a:t>qall</a:t>
            </a:r>
            <a:r>
              <a:rPr lang="en-US" sz="2000" dirty="0">
                <a:latin typeface="Times New Roman" pitchFamily="18" charset="0"/>
                <a:cs typeface="Times New Roman" pitchFamily="18" charset="0"/>
              </a:rPr>
              <a:t> &gt; 60% of area of plan .</a:t>
            </a:r>
          </a:p>
          <a:p>
            <a:pPr algn="l" rtl="0">
              <a:buNone/>
            </a:pPr>
            <a:r>
              <a:rPr lang="en-US" sz="2000" dirty="0">
                <a:latin typeface="Times New Roman" pitchFamily="18" charset="0"/>
                <a:cs typeface="Times New Roman" pitchFamily="18" charset="0"/>
              </a:rPr>
              <a:t>∑ P/</a:t>
            </a:r>
            <a:r>
              <a:rPr lang="en-US" sz="2000" dirty="0" err="1">
                <a:latin typeface="Times New Roman" pitchFamily="18" charset="0"/>
                <a:cs typeface="Times New Roman" pitchFamily="18" charset="0"/>
              </a:rPr>
              <a:t>qall</a:t>
            </a:r>
            <a:r>
              <a:rPr lang="en-US" sz="2000" dirty="0">
                <a:latin typeface="Times New Roman" pitchFamily="18" charset="0"/>
                <a:cs typeface="Times New Roman" pitchFamily="18" charset="0"/>
              </a:rPr>
              <a:t> = 66523/250 = 266 m2</a:t>
            </a:r>
          </a:p>
          <a:p>
            <a:pPr algn="l" rtl="0">
              <a:buNone/>
            </a:pPr>
            <a:r>
              <a:rPr lang="en-US" sz="2000" dirty="0">
                <a:latin typeface="Times New Roman" pitchFamily="18" charset="0"/>
                <a:cs typeface="Times New Roman" pitchFamily="18" charset="0"/>
              </a:rPr>
              <a:t>Total area = 407 m2</a:t>
            </a:r>
          </a:p>
          <a:p>
            <a:pPr algn="l" rtl="0">
              <a:buNone/>
            </a:pPr>
            <a:r>
              <a:rPr lang="en-US" sz="2000" dirty="0">
                <a:latin typeface="Times New Roman" pitchFamily="18" charset="0"/>
                <a:cs typeface="Times New Roman" pitchFamily="18" charset="0"/>
              </a:rPr>
              <a:t>266/407 = 65% &gt; 60%   , So Mat Foundation is recommended </a:t>
            </a:r>
            <a:endParaRPr lang="en-US" sz="2000" dirty="0" smtClean="0">
              <a:latin typeface="Times New Roman" pitchFamily="18" charset="0"/>
              <a:cs typeface="Times New Roman" pitchFamily="18" charset="0"/>
            </a:endParaRPr>
          </a:p>
          <a:p>
            <a:pPr algn="l" rtl="0">
              <a:buNone/>
            </a:pPr>
            <a:r>
              <a:rPr lang="en-US" sz="2400" dirty="0" smtClean="0">
                <a:latin typeface="Times New Roman" pitchFamily="18" charset="0"/>
                <a:cs typeface="Times New Roman" pitchFamily="18" charset="0"/>
              </a:rPr>
              <a:t>The plan view of mat foundation</a:t>
            </a:r>
            <a:r>
              <a:rPr lang="en-US" sz="2000" dirty="0" smtClean="0">
                <a:latin typeface="Times New Roman" pitchFamily="18" charset="0"/>
                <a:cs typeface="Times New Roman" pitchFamily="18" charset="0"/>
              </a:rPr>
              <a:t>. </a:t>
            </a:r>
          </a:p>
          <a:p>
            <a:pPr marL="0" indent="0" algn="l" rtl="0">
              <a:buNone/>
            </a:pPr>
            <a:endParaRPr lang="ar-SA" dirty="0">
              <a:cs typeface="+mj-cs"/>
            </a:endParaRPr>
          </a:p>
        </p:txBody>
      </p:sp>
      <p:sp>
        <p:nvSpPr>
          <p:cNvPr id="5" name="عنصر نائب لرقم الشريحة 4"/>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66</a:t>
            </a:fld>
            <a:endParaRPr lang="en-US" sz="2000" dirty="0">
              <a:solidFill>
                <a:srgbClr val="C5D1D7">
                  <a:shade val="50000"/>
                  <a:satMod val="200000"/>
                </a:srgbClr>
              </a:solidFill>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2514600" y="2743200"/>
            <a:ext cx="4563110" cy="3886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43388761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020762"/>
          </a:xfrm>
        </p:spPr>
        <p:txBody>
          <a:bodyPr>
            <a:normAutofit/>
          </a:bodyPr>
          <a:lstStyle/>
          <a:p>
            <a:pPr algn="l"/>
            <a:r>
              <a:rPr lang="en-US" sz="2400" dirty="0" smtClean="0">
                <a:solidFill>
                  <a:schemeClr val="tx1"/>
                </a:solidFill>
                <a:effectLst/>
                <a:latin typeface="Times New Roman" pitchFamily="18" charset="0"/>
                <a:cs typeface="Times New Roman" pitchFamily="18" charset="0"/>
              </a:rPr>
              <a:t>-Loads on mat foundation:</a:t>
            </a:r>
            <a:endParaRPr lang="ar-SA" sz="2400" dirty="0">
              <a:solidFill>
                <a:schemeClr val="tx1"/>
              </a:solidFill>
              <a:effectLst/>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67</a:t>
            </a:fld>
            <a:endParaRPr lang="en-US" sz="2000" dirty="0">
              <a:solidFill>
                <a:srgbClr val="C5D1D7">
                  <a:shade val="50000"/>
                  <a:satMod val="200000"/>
                </a:srgbClr>
              </a:solidFill>
            </a:endParaRPr>
          </a:p>
        </p:txBody>
      </p:sp>
      <p:pic>
        <p:nvPicPr>
          <p:cNvPr id="6" name="Content Placeholder 5"/>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2600" y="1219200"/>
            <a:ext cx="6400800" cy="4876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39905293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563562"/>
          </a:xfrm>
        </p:spPr>
        <p:txBody>
          <a:bodyPr>
            <a:normAutofit/>
          </a:bodyPr>
          <a:lstStyle/>
          <a:p>
            <a:pPr algn="l"/>
            <a:r>
              <a:rPr lang="en-US" sz="2400" dirty="0" smtClean="0">
                <a:solidFill>
                  <a:schemeClr val="tx1"/>
                </a:solidFill>
                <a:effectLst/>
                <a:latin typeface="Times New Roman" pitchFamily="18" charset="0"/>
                <a:cs typeface="Times New Roman" pitchFamily="18" charset="0"/>
              </a:rPr>
              <a:t>-Concrete </a:t>
            </a:r>
            <a:r>
              <a:rPr lang="en-US" sz="2400" dirty="0">
                <a:solidFill>
                  <a:schemeClr val="tx1"/>
                </a:solidFill>
                <a:effectLst/>
                <a:latin typeface="Times New Roman" pitchFamily="18" charset="0"/>
                <a:cs typeface="Times New Roman" pitchFamily="18" charset="0"/>
              </a:rPr>
              <a:t>B350 </a:t>
            </a:r>
            <a:r>
              <a:rPr lang="en-US" sz="2400" dirty="0" smtClean="0">
                <a:solidFill>
                  <a:schemeClr val="tx1"/>
                </a:solidFill>
                <a:effectLst/>
                <a:latin typeface="Times New Roman" pitchFamily="18" charset="0"/>
                <a:cs typeface="Times New Roman" pitchFamily="18" charset="0"/>
              </a:rPr>
              <a:t>is used for </a:t>
            </a:r>
            <a:r>
              <a:rPr lang="en-US" sz="2400" dirty="0">
                <a:solidFill>
                  <a:schemeClr val="tx1"/>
                </a:solidFill>
                <a:effectLst/>
                <a:latin typeface="Times New Roman" pitchFamily="18" charset="0"/>
                <a:cs typeface="Times New Roman" pitchFamily="18" charset="0"/>
              </a:rPr>
              <a:t>mat foundation </a:t>
            </a:r>
            <a:r>
              <a:rPr lang="en-US" sz="2400" dirty="0" smtClean="0">
                <a:solidFill>
                  <a:schemeClr val="tx1"/>
                </a:solidFill>
                <a:latin typeface="Times New Roman" pitchFamily="18" charset="0"/>
                <a:cs typeface="Times New Roman" pitchFamily="18" charset="0"/>
              </a:rPr>
              <a:t>:</a:t>
            </a:r>
            <a:endParaRPr lang="ar-SA" sz="2400" dirty="0">
              <a:solidFill>
                <a:schemeClr val="tx1"/>
              </a:solidFill>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68</a:t>
            </a:fld>
            <a:endParaRPr lang="en-US" sz="2000" dirty="0">
              <a:solidFill>
                <a:srgbClr val="C5D1D7">
                  <a:shade val="50000"/>
                  <a:satMod val="200000"/>
                </a:srgbClr>
              </a:solidFill>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371600" y="974271"/>
            <a:ext cx="7086600" cy="5334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38939951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391400" cy="639762"/>
          </a:xfrm>
        </p:spPr>
        <p:txBody>
          <a:bodyPr>
            <a:noAutofit/>
          </a:bodyPr>
          <a:lstStyle/>
          <a:p>
            <a:pPr algn="l"/>
            <a:r>
              <a:rPr lang="ar-JO" sz="2000" dirty="0" smtClean="0">
                <a:solidFill>
                  <a:schemeClr val="tx1"/>
                </a:solidFill>
                <a:effectLst/>
                <a:latin typeface="Times New Roman" pitchFamily="18" charset="0"/>
                <a:cs typeface="Times New Roman" pitchFamily="18" charset="0"/>
              </a:rPr>
              <a:t>   </a:t>
            </a:r>
            <a:r>
              <a:rPr lang="en-US" sz="2000" dirty="0" smtClean="0">
                <a:solidFill>
                  <a:schemeClr val="tx1"/>
                </a:solidFill>
                <a:effectLst/>
                <a:latin typeface="Times New Roman" pitchFamily="18" charset="0"/>
                <a:cs typeface="Times New Roman" pitchFamily="18" charset="0"/>
              </a:rPr>
              <a:t>We </a:t>
            </a:r>
            <a:r>
              <a:rPr lang="en-US" sz="2000" dirty="0">
                <a:solidFill>
                  <a:schemeClr val="tx1"/>
                </a:solidFill>
                <a:effectLst/>
                <a:latin typeface="Times New Roman" pitchFamily="18" charset="0"/>
                <a:cs typeface="Times New Roman" pitchFamily="18" charset="0"/>
              </a:rPr>
              <a:t>assume thickness of mate foundation equal </a:t>
            </a:r>
            <a:r>
              <a:rPr lang="en-US" sz="2000" dirty="0" smtClean="0">
                <a:solidFill>
                  <a:schemeClr val="tx1"/>
                </a:solidFill>
                <a:effectLst/>
                <a:latin typeface="Times New Roman" pitchFamily="18" charset="0"/>
                <a:cs typeface="Times New Roman" pitchFamily="18" charset="0"/>
              </a:rPr>
              <a:t>500 </a:t>
            </a:r>
            <a:r>
              <a:rPr lang="en-US" sz="2000" dirty="0">
                <a:solidFill>
                  <a:schemeClr val="tx1"/>
                </a:solidFill>
                <a:effectLst/>
                <a:latin typeface="Times New Roman" pitchFamily="18" charset="0"/>
                <a:cs typeface="Times New Roman" pitchFamily="18" charset="0"/>
              </a:rPr>
              <a:t>mm </a:t>
            </a:r>
            <a:r>
              <a:rPr lang="en-US" sz="2000" dirty="0" smtClean="0">
                <a:solidFill>
                  <a:schemeClr val="tx1"/>
                </a:solidFill>
                <a:effectLst/>
                <a:latin typeface="Times New Roman" pitchFamily="18" charset="0"/>
                <a:cs typeface="Times New Roman" pitchFamily="18" charset="0"/>
              </a:rPr>
              <a:t>  </a:t>
            </a:r>
            <a:endParaRPr lang="ar-SA" sz="2000" dirty="0">
              <a:solidFill>
                <a:schemeClr val="tx1"/>
              </a:solidFill>
              <a:effectLst/>
              <a:latin typeface="Times New Roman" pitchFamily="18" charset="0"/>
              <a:cs typeface="Times New Roman" pitchFamily="18" charset="0"/>
            </a:endParaRPr>
          </a:p>
        </p:txBody>
      </p:sp>
      <p:sp>
        <p:nvSpPr>
          <p:cNvPr id="6" name="Rectangle 5"/>
          <p:cNvSpPr/>
          <p:nvPr/>
        </p:nvSpPr>
        <p:spPr>
          <a:xfrm>
            <a:off x="1447800" y="3575428"/>
            <a:ext cx="6857999" cy="400110"/>
          </a:xfrm>
          <a:prstGeom prst="rect">
            <a:avLst/>
          </a:prstGeom>
        </p:spPr>
        <p:txBody>
          <a:bodyPr wrap="square">
            <a:spAutoFit/>
          </a:bodyPr>
          <a:lstStyle/>
          <a:p>
            <a:r>
              <a:rPr lang="en-US" sz="2000" dirty="0" smtClean="0">
                <a:latin typeface="Times New Roman" pitchFamily="18" charset="0"/>
                <a:cs typeface="Times New Roman" pitchFamily="18" charset="0"/>
              </a:rPr>
              <a:t>Sub </a:t>
            </a:r>
            <a:r>
              <a:rPr lang="en-US" sz="2000" dirty="0">
                <a:latin typeface="Times New Roman" pitchFamily="18" charset="0"/>
                <a:cs typeface="Times New Roman" pitchFamily="18" charset="0"/>
              </a:rPr>
              <a:t>grade modulus =K*Q allowable= </a:t>
            </a:r>
            <a:r>
              <a:rPr lang="en-US" sz="2000" dirty="0" smtClean="0">
                <a:latin typeface="Times New Roman" pitchFamily="18" charset="0"/>
                <a:cs typeface="Times New Roman" pitchFamily="18" charset="0"/>
              </a:rPr>
              <a:t>100*250</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25000 </a:t>
            </a:r>
            <a:r>
              <a:rPr lang="en-US" sz="2000" dirty="0" err="1">
                <a:latin typeface="Times New Roman" pitchFamily="18" charset="0"/>
                <a:cs typeface="Times New Roman" pitchFamily="18" charset="0"/>
              </a:rPr>
              <a:t>kN</a:t>
            </a:r>
            <a:r>
              <a:rPr lang="en-US" sz="2000" dirty="0">
                <a:latin typeface="Times New Roman" pitchFamily="18" charset="0"/>
                <a:cs typeface="Times New Roman" pitchFamily="18" charset="0"/>
              </a:rPr>
              <a:t>/m</a:t>
            </a:r>
            <a:r>
              <a:rPr lang="en-US" sz="2000" baseline="30000" dirty="0">
                <a:latin typeface="Times New Roman" pitchFamily="18" charset="0"/>
                <a:cs typeface="Times New Roman" pitchFamily="18" charset="0"/>
              </a:rPr>
              <a:t>3</a:t>
            </a:r>
            <a:endParaRPr lang="ar-SA" sz="20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69</a:t>
            </a:fld>
            <a:endParaRPr lang="en-US" sz="2000" dirty="0">
              <a:solidFill>
                <a:srgbClr val="C5D1D7">
                  <a:shade val="50000"/>
                  <a:satMod val="200000"/>
                </a:srgbClr>
              </a:solidFill>
            </a:endParaRPr>
          </a:p>
        </p:txBody>
      </p:sp>
      <p:pic>
        <p:nvPicPr>
          <p:cNvPr id="8" name="Content Placeholder 7"/>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90800" y="685800"/>
            <a:ext cx="4876800" cy="2672671"/>
          </a:xfrm>
          <a:prstGeom prst="rect">
            <a:avLst/>
          </a:prstGeom>
          <a:ln w="88900" cap="sq" cmpd="thickThin">
            <a:solidFill>
              <a:srgbClr val="000000"/>
            </a:solidFill>
            <a:prstDash val="solid"/>
            <a:miter lim="800000"/>
          </a:ln>
          <a:effectLst>
            <a:innerShdw blurRad="76200">
              <a:srgbClr val="000000"/>
            </a:innerShdw>
          </a:effectLst>
        </p:spPr>
      </p:pic>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2552700" y="4229100"/>
            <a:ext cx="5029200" cy="2362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198900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7</a:t>
            </a:fld>
            <a:endParaRPr lang="en-US"/>
          </a:p>
        </p:txBody>
      </p:sp>
      <p:sp>
        <p:nvSpPr>
          <p:cNvPr id="3" name="Rectangle 2"/>
          <p:cNvSpPr/>
          <p:nvPr/>
        </p:nvSpPr>
        <p:spPr>
          <a:xfrm>
            <a:off x="1143000" y="304800"/>
            <a:ext cx="6705600" cy="548099"/>
          </a:xfrm>
          <a:prstGeom prst="rect">
            <a:avLst/>
          </a:prstGeom>
        </p:spPr>
        <p:txBody>
          <a:bodyPr wrap="square">
            <a:spAutoFit/>
          </a:bodyPr>
          <a:lstStyle/>
          <a:p>
            <a:pPr lvl="0">
              <a:lnSpc>
                <a:spcPct val="115000"/>
              </a:lnSpc>
              <a:spcBef>
                <a:spcPts val="1000"/>
              </a:spcBef>
              <a:buClr>
                <a:srgbClr val="797B7E"/>
              </a:buClr>
              <a:buSzPct val="80000"/>
            </a:pPr>
            <a:r>
              <a:rPr lang="en-US" sz="2800" b="1" dirty="0">
                <a:solidFill>
                  <a:srgbClr val="FF0066"/>
                </a:solidFill>
                <a:latin typeface="Times New Roman"/>
                <a:ea typeface="Times New Roman"/>
              </a:rPr>
              <a:t>2.1:Torsion Problem and the </a:t>
            </a:r>
            <a:r>
              <a:rPr lang="en-US" sz="2800" b="1" dirty="0" smtClean="0">
                <a:solidFill>
                  <a:srgbClr val="FF0066"/>
                </a:solidFill>
                <a:latin typeface="Times New Roman"/>
                <a:ea typeface="Times New Roman"/>
              </a:rPr>
              <a:t>solution:</a:t>
            </a:r>
            <a:endParaRPr lang="en-US" sz="2800" b="1" dirty="0">
              <a:solidFill>
                <a:srgbClr val="FF0066"/>
              </a:solidFill>
              <a:latin typeface="Times New Roman"/>
              <a:ea typeface="Times New Roman"/>
            </a:endParaRPr>
          </a:p>
        </p:txBody>
      </p:sp>
      <p:sp>
        <p:nvSpPr>
          <p:cNvPr id="4" name="Rectangle 3"/>
          <p:cNvSpPr/>
          <p:nvPr/>
        </p:nvSpPr>
        <p:spPr>
          <a:xfrm>
            <a:off x="1143000" y="825917"/>
            <a:ext cx="7543800" cy="2260106"/>
          </a:xfrm>
          <a:prstGeom prst="rect">
            <a:avLst/>
          </a:prstGeom>
        </p:spPr>
        <p:txBody>
          <a:bodyPr wrap="square">
            <a:spAutoFit/>
          </a:bodyPr>
          <a:lstStyle/>
          <a:p>
            <a:pPr>
              <a:lnSpc>
                <a:spcPct val="115000"/>
              </a:lnSpc>
              <a:spcAft>
                <a:spcPts val="1000"/>
              </a:spcAft>
            </a:pPr>
            <a:r>
              <a:rPr lang="en-US" dirty="0">
                <a:solidFill>
                  <a:srgbClr val="000000"/>
                </a:solidFill>
                <a:latin typeface="Calibri"/>
                <a:ea typeface="Calibri"/>
                <a:cs typeface="Arial"/>
              </a:rPr>
              <a:t>Many problems were </a:t>
            </a:r>
            <a:r>
              <a:rPr lang="en-US" dirty="0" smtClean="0">
                <a:solidFill>
                  <a:srgbClr val="000000"/>
                </a:solidFill>
                <a:latin typeface="Calibri"/>
                <a:ea typeface="Calibri"/>
                <a:cs typeface="Arial"/>
              </a:rPr>
              <a:t>appeared </a:t>
            </a:r>
            <a:r>
              <a:rPr lang="en-US" dirty="0">
                <a:solidFill>
                  <a:srgbClr val="000000"/>
                </a:solidFill>
                <a:latin typeface="Calibri"/>
                <a:ea typeface="Calibri"/>
                <a:cs typeface="Arial"/>
              </a:rPr>
              <a:t>due to earthquakes and the building not being able to resist the loads because of torsion of the building .Therefore, many models were made to solve this problem were the dimensions of the columns were increased and shear walls were added .</a:t>
            </a:r>
            <a:endParaRPr lang="en-US" sz="1600" dirty="0">
              <a:latin typeface="Calibri"/>
              <a:ea typeface="Calibri"/>
              <a:cs typeface="Arial"/>
            </a:endParaRPr>
          </a:p>
          <a:p>
            <a:pPr>
              <a:lnSpc>
                <a:spcPct val="115000"/>
              </a:lnSpc>
              <a:spcAft>
                <a:spcPts val="1000"/>
              </a:spcAft>
            </a:pPr>
            <a:r>
              <a:rPr lang="en-US" u="sng" dirty="0">
                <a:solidFill>
                  <a:srgbClr val="000000"/>
                </a:solidFill>
                <a:latin typeface="Calibri"/>
                <a:ea typeface="Calibri"/>
                <a:cs typeface="Arial"/>
              </a:rPr>
              <a:t>The following figures show origin shear walls and after added shear wall </a:t>
            </a:r>
            <a:endParaRPr lang="en-US" sz="1600" dirty="0">
              <a:latin typeface="Calibri"/>
              <a:ea typeface="Calibri"/>
              <a:cs typeface="Arial"/>
            </a:endParaRPr>
          </a:p>
          <a:p>
            <a:pPr>
              <a:lnSpc>
                <a:spcPct val="115000"/>
              </a:lnSpc>
              <a:spcAft>
                <a:spcPts val="1000"/>
              </a:spcAft>
            </a:pPr>
            <a:r>
              <a:rPr lang="en-US" dirty="0">
                <a:solidFill>
                  <a:srgbClr val="000000"/>
                </a:solidFill>
                <a:latin typeface="Calibri"/>
                <a:ea typeface="Calibri"/>
                <a:cs typeface="Arial"/>
              </a:rPr>
              <a:t> </a:t>
            </a:r>
            <a:endParaRPr lang="en-US" sz="1600" dirty="0">
              <a:effectLst/>
              <a:latin typeface="Calibri"/>
              <a:ea typeface="Calibri"/>
              <a:cs typeface="Aria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8313" y="3374570"/>
            <a:ext cx="3544887" cy="330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70464" y="2818120"/>
            <a:ext cx="3156057" cy="392159"/>
          </a:xfrm>
          <a:prstGeom prst="rect">
            <a:avLst/>
          </a:prstGeom>
        </p:spPr>
        <p:txBody>
          <a:bodyPr wrap="none">
            <a:spAutoFit/>
          </a:bodyPr>
          <a:lstStyle/>
          <a:p>
            <a:pPr algn="ctr">
              <a:lnSpc>
                <a:spcPct val="115000"/>
              </a:lnSpc>
              <a:spcAft>
                <a:spcPts val="1000"/>
              </a:spcAft>
            </a:pPr>
            <a:r>
              <a:rPr lang="en-US" b="1" dirty="0" smtClean="0">
                <a:solidFill>
                  <a:srgbClr val="000000"/>
                </a:solidFill>
                <a:latin typeface="Calibri"/>
                <a:ea typeface="Calibri"/>
                <a:cs typeface="Arial"/>
              </a:rPr>
              <a:t>Modal 1: </a:t>
            </a:r>
            <a:r>
              <a:rPr lang="en-US" b="1" dirty="0">
                <a:solidFill>
                  <a:srgbClr val="000000"/>
                </a:solidFill>
                <a:latin typeface="Calibri"/>
                <a:ea typeface="Calibri"/>
                <a:cs typeface="Arial"/>
              </a:rPr>
              <a:t>before add shear wall</a:t>
            </a:r>
            <a:endParaRPr lang="en-US" sz="1600" dirty="0">
              <a:effectLst/>
              <a:latin typeface="Calibri"/>
              <a:ea typeface="Calibri"/>
              <a:cs typeface="Arial"/>
            </a:endParaRPr>
          </a:p>
        </p:txBody>
      </p:sp>
    </p:spTree>
    <p:extLst>
      <p:ext uri="{BB962C8B-B14F-4D97-AF65-F5344CB8AC3E}">
        <p14:creationId xmlns:p14="http://schemas.microsoft.com/office/powerpoint/2010/main" val="337322834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325562"/>
          </a:xfrm>
        </p:spPr>
        <p:txBody>
          <a:bodyPr>
            <a:normAutofit fontScale="90000"/>
          </a:bodyPr>
          <a:lstStyle/>
          <a:p>
            <a:pPr rtl="0"/>
            <a:r>
              <a:rPr lang="en-US" sz="2800" b="1" dirty="0" smtClean="0">
                <a:solidFill>
                  <a:srgbClr val="FF00FF"/>
                </a:solidFill>
              </a:rPr>
              <a:t/>
            </a:r>
            <a:br>
              <a:rPr lang="en-US" sz="2800" b="1" dirty="0" smtClean="0">
                <a:solidFill>
                  <a:srgbClr val="FF00FF"/>
                </a:solidFill>
              </a:rPr>
            </a:br>
            <a:r>
              <a:rPr lang="en-US" sz="3300" b="1" dirty="0" smtClean="0">
                <a:solidFill>
                  <a:srgbClr val="FF0066"/>
                </a:solidFill>
                <a:effectLst/>
              </a:rPr>
              <a:t>-</a:t>
            </a:r>
            <a:r>
              <a:rPr lang="en-US" sz="3300" b="1" dirty="0" smtClean="0">
                <a:solidFill>
                  <a:srgbClr val="FF0066"/>
                </a:solidFill>
                <a:effectLst/>
                <a:latin typeface="Times New Roman" pitchFamily="18" charset="0"/>
                <a:cs typeface="Times New Roman" pitchFamily="18" charset="0"/>
              </a:rPr>
              <a:t>Checks of the footing </a:t>
            </a:r>
            <a:r>
              <a:rPr lang="en-US" sz="3300" b="1" dirty="0" smtClean="0">
                <a:solidFill>
                  <a:srgbClr val="FF0066"/>
                </a:solidFill>
                <a:effectLst/>
              </a:rPr>
              <a:t>:</a:t>
            </a:r>
            <a:r>
              <a:rPr lang="en-US" dirty="0"/>
              <a:t/>
            </a:r>
            <a:br>
              <a:rPr lang="en-US" dirty="0"/>
            </a:br>
            <a:r>
              <a:rPr lang="en-US" dirty="0" smtClean="0"/>
              <a:t/>
            </a:r>
            <a:br>
              <a:rPr lang="en-US" dirty="0" smtClean="0"/>
            </a:br>
            <a:endParaRPr lang="ar-SA" dirty="0"/>
          </a:p>
        </p:txBody>
      </p:sp>
      <p:sp>
        <p:nvSpPr>
          <p:cNvPr id="3" name="Content Placeholder 2"/>
          <p:cNvSpPr>
            <a:spLocks noGrp="1"/>
          </p:cNvSpPr>
          <p:nvPr>
            <p:ph idx="1"/>
          </p:nvPr>
        </p:nvSpPr>
        <p:spPr>
          <a:xfrm>
            <a:off x="1066800" y="914400"/>
            <a:ext cx="7620000" cy="5211763"/>
          </a:xfrm>
        </p:spPr>
        <p:txBody>
          <a:bodyPr/>
          <a:lstStyle/>
          <a:p>
            <a:pPr lvl="0" algn="l" rtl="0">
              <a:buNone/>
            </a:pPr>
            <a:r>
              <a:rPr lang="en-US" sz="2400" dirty="0" smtClean="0">
                <a:latin typeface="Times New Roman" pitchFamily="18" charset="0"/>
                <a:cs typeface="Times New Roman" pitchFamily="18" charset="0"/>
              </a:rPr>
              <a:t>- Compatibility</a:t>
            </a:r>
            <a:r>
              <a:rPr lang="en-US" sz="2400" dirty="0">
                <a:latin typeface="Times New Roman" pitchFamily="18" charset="0"/>
                <a:cs typeface="Times New Roman" pitchFamily="18" charset="0"/>
              </a:rPr>
              <a:t>:</a:t>
            </a:r>
          </a:p>
          <a:p>
            <a:pPr marL="0" indent="0">
              <a:buNone/>
            </a:pPr>
            <a:endParaRPr lang="ar-SA" dirty="0"/>
          </a:p>
        </p:txBody>
      </p:sp>
      <p:sp>
        <p:nvSpPr>
          <p:cNvPr id="5" name="عنصر نائب لرقم الشريحة 4"/>
          <p:cNvSpPr>
            <a:spLocks noGrp="1"/>
          </p:cNvSpPr>
          <p:nvPr>
            <p:ph type="sldNum" sz="quarter" idx="12"/>
          </p:nvPr>
        </p:nvSpPr>
        <p:spPr>
          <a:xfrm>
            <a:off x="8534400" y="6248400"/>
            <a:ext cx="457200" cy="476250"/>
          </a:xfrm>
        </p:spPr>
        <p:txBody>
          <a:bodyPr/>
          <a:lstStyle/>
          <a:p>
            <a:fld id="{B6F15528-21DE-4FAA-801E-634DDDAF4B2B}" type="slidenum">
              <a:rPr lang="en-US" sz="2000" smtClean="0">
                <a:solidFill>
                  <a:srgbClr val="C5D1D7">
                    <a:shade val="50000"/>
                    <a:satMod val="200000"/>
                  </a:srgbClr>
                </a:solidFill>
              </a:rPr>
              <a:pPr/>
              <a:t>70</a:t>
            </a:fld>
            <a:endParaRPr lang="en-US" sz="2000" dirty="0">
              <a:solidFill>
                <a:srgbClr val="C5D1D7">
                  <a:shade val="50000"/>
                  <a:satMod val="200000"/>
                </a:srgbClr>
              </a:solidFill>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1447800" y="1600200"/>
            <a:ext cx="7315200" cy="418973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512401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479" y="152400"/>
            <a:ext cx="8153400" cy="715962"/>
          </a:xfrm>
        </p:spPr>
        <p:txBody>
          <a:bodyPr>
            <a:normAutofit fontScale="90000"/>
          </a:bodyPr>
          <a:lstStyle/>
          <a:p>
            <a:pPr lvl="0" rtl="0"/>
            <a:r>
              <a:rPr lang="en-US" sz="2700" dirty="0" smtClean="0">
                <a:solidFill>
                  <a:schemeClr val="tx1"/>
                </a:solidFill>
              </a:rPr>
              <a:t>         </a:t>
            </a:r>
            <a:br>
              <a:rPr lang="en-US" sz="2700" dirty="0" smtClean="0">
                <a:solidFill>
                  <a:schemeClr val="tx1"/>
                </a:solidFill>
              </a:rPr>
            </a:br>
            <a:r>
              <a:rPr lang="en-US" sz="2700" dirty="0">
                <a:solidFill>
                  <a:schemeClr val="tx1"/>
                </a:solidFill>
              </a:rPr>
              <a:t> </a:t>
            </a:r>
            <a:r>
              <a:rPr lang="en-US" sz="2700" dirty="0" smtClean="0">
                <a:solidFill>
                  <a:schemeClr val="tx1"/>
                </a:solidFill>
              </a:rPr>
              <a:t>          </a:t>
            </a:r>
            <a:r>
              <a:rPr lang="en-US" sz="3300" dirty="0" smtClean="0">
                <a:solidFill>
                  <a:schemeClr val="tx1"/>
                </a:solidFill>
                <a:effectLst/>
              </a:rPr>
              <a:t>-</a:t>
            </a:r>
            <a:r>
              <a:rPr lang="en-US" sz="2700" dirty="0" smtClean="0">
                <a:solidFill>
                  <a:schemeClr val="tx1"/>
                </a:solidFill>
                <a:effectLst/>
                <a:latin typeface="Times New Roman" pitchFamily="18" charset="0"/>
                <a:cs typeface="Times New Roman" pitchFamily="18" charset="0"/>
              </a:rPr>
              <a:t>Deflection </a:t>
            </a:r>
            <a:r>
              <a:rPr lang="en-US" sz="2700" dirty="0">
                <a:solidFill>
                  <a:schemeClr val="tx1"/>
                </a:solidFill>
                <a:effectLst/>
                <a:latin typeface="Times New Roman" pitchFamily="18" charset="0"/>
                <a:cs typeface="Times New Roman" pitchFamily="18" charset="0"/>
              </a:rPr>
              <a:t>:</a:t>
            </a:r>
            <a:r>
              <a:rPr lang="en-US" dirty="0"/>
              <a:t/>
            </a:r>
            <a:br>
              <a:rPr lang="en-US" dirty="0"/>
            </a:br>
            <a:endParaRPr lang="ar-SA" dirty="0"/>
          </a:p>
        </p:txBody>
      </p:sp>
      <p:sp>
        <p:nvSpPr>
          <p:cNvPr id="3" name="Content Placeholder 2"/>
          <p:cNvSpPr>
            <a:spLocks noGrp="1"/>
          </p:cNvSpPr>
          <p:nvPr>
            <p:ph idx="1"/>
          </p:nvPr>
        </p:nvSpPr>
        <p:spPr>
          <a:xfrm>
            <a:off x="1066800" y="838200"/>
            <a:ext cx="7620000" cy="5287963"/>
          </a:xfrm>
        </p:spPr>
        <p:txBody>
          <a:bodyPr/>
          <a:lstStyle/>
          <a:p>
            <a:pPr marL="82296" lvl="0" indent="0" algn="l" rtl="0">
              <a:buNone/>
            </a:pPr>
            <a:r>
              <a:rPr lang="en-US" sz="2400" b="1" dirty="0">
                <a:solidFill>
                  <a:srgbClr val="FF0066"/>
                </a:solidFill>
                <a:latin typeface="Times New Roman" pitchFamily="18" charset="0"/>
                <a:cs typeface="Times New Roman" pitchFamily="18" charset="0"/>
              </a:rPr>
              <a:t>By </a:t>
            </a:r>
            <a:r>
              <a:rPr lang="en-US" sz="2400" b="1" dirty="0" smtClean="0">
                <a:solidFill>
                  <a:srgbClr val="FF0066"/>
                </a:solidFill>
                <a:latin typeface="Times New Roman" pitchFamily="18" charset="0"/>
                <a:cs typeface="Times New Roman" pitchFamily="18" charset="0"/>
              </a:rPr>
              <a:t>SAFE</a:t>
            </a:r>
            <a:r>
              <a:rPr lang="en-US" b="1" dirty="0" smtClean="0">
                <a:solidFill>
                  <a:srgbClr val="FF0066"/>
                </a:solidFill>
                <a:latin typeface="Times New Roman" pitchFamily="18" charset="0"/>
                <a:cs typeface="Times New Roman" pitchFamily="18" charset="0"/>
              </a:rPr>
              <a:t>:</a:t>
            </a:r>
            <a:endParaRPr lang="en-US" b="1" dirty="0">
              <a:solidFill>
                <a:srgbClr val="FF0066"/>
              </a:solidFill>
              <a:latin typeface="Times New Roman" pitchFamily="18" charset="0"/>
              <a:cs typeface="Times New Roman" pitchFamily="18" charset="0"/>
            </a:endParaRPr>
          </a:p>
          <a:p>
            <a:pPr algn="l" rtl="0"/>
            <a:endParaRPr lang="ar-SA" b="1" dirty="0">
              <a:solidFill>
                <a:srgbClr val="FF0066"/>
              </a:solidFill>
            </a:endParaRPr>
          </a:p>
        </p:txBody>
      </p:sp>
      <p:sp>
        <p:nvSpPr>
          <p:cNvPr id="5" name="Rectangle 4"/>
          <p:cNvSpPr/>
          <p:nvPr/>
        </p:nvSpPr>
        <p:spPr>
          <a:xfrm>
            <a:off x="2895600" y="990600"/>
            <a:ext cx="4267200" cy="400110"/>
          </a:xfrm>
          <a:prstGeom prst="rect">
            <a:avLst/>
          </a:prstGeom>
        </p:spPr>
        <p:txBody>
          <a:bodyPr wrap="square">
            <a:spAutoFit/>
          </a:bodyPr>
          <a:lstStyle/>
          <a:p>
            <a:r>
              <a:rPr lang="en-US" sz="2000" dirty="0">
                <a:solidFill>
                  <a:prstClr val="black"/>
                </a:solidFill>
                <a:latin typeface="Times New Roman" pitchFamily="18" charset="0"/>
                <a:cs typeface="Times New Roman" pitchFamily="18" charset="0"/>
              </a:rPr>
              <a:t>Max deflection from SAFE is </a:t>
            </a:r>
            <a:r>
              <a:rPr lang="en-US" sz="2000" dirty="0" smtClean="0">
                <a:solidFill>
                  <a:prstClr val="black"/>
                </a:solidFill>
                <a:latin typeface="Times New Roman" pitchFamily="18" charset="0"/>
                <a:cs typeface="Times New Roman" pitchFamily="18" charset="0"/>
              </a:rPr>
              <a:t>0.78mm</a:t>
            </a:r>
            <a:r>
              <a:rPr lang="en-US" sz="2000" dirty="0">
                <a:solidFill>
                  <a:prstClr val="black"/>
                </a:solidFill>
                <a:latin typeface="Times New Roman" pitchFamily="18" charset="0"/>
                <a:cs typeface="Times New Roman" pitchFamily="18" charset="0"/>
              </a:rPr>
              <a:t>. </a:t>
            </a:r>
            <a:endParaRPr lang="ar-SA" sz="2000" dirty="0">
              <a:solidFill>
                <a:prstClr val="black"/>
              </a:solidFill>
              <a:latin typeface="Times New Roman" pitchFamily="18" charset="0"/>
              <a:cs typeface="Times New Roman" pitchFamily="18" charset="0"/>
            </a:endParaRPr>
          </a:p>
        </p:txBody>
      </p:sp>
      <p:sp>
        <p:nvSpPr>
          <p:cNvPr id="7" name="Rectangle 6"/>
          <p:cNvSpPr/>
          <p:nvPr/>
        </p:nvSpPr>
        <p:spPr>
          <a:xfrm>
            <a:off x="993192" y="4267200"/>
            <a:ext cx="2588208" cy="461665"/>
          </a:xfrm>
          <a:prstGeom prst="rect">
            <a:avLst/>
          </a:prstGeom>
        </p:spPr>
        <p:txBody>
          <a:bodyPr wrap="square">
            <a:spAutoFit/>
          </a:bodyPr>
          <a:lstStyle/>
          <a:p>
            <a:r>
              <a:rPr lang="en-US" sz="2400" b="1" dirty="0" smtClean="0">
                <a:solidFill>
                  <a:srgbClr val="FF00FF"/>
                </a:solidFill>
              </a:rPr>
              <a:t>   </a:t>
            </a:r>
            <a:r>
              <a:rPr lang="en-US" sz="2400" b="1" dirty="0" smtClean="0">
                <a:solidFill>
                  <a:srgbClr val="FF0066"/>
                </a:solidFill>
                <a:latin typeface="Times New Roman" pitchFamily="18" charset="0"/>
                <a:cs typeface="Times New Roman" pitchFamily="18" charset="0"/>
              </a:rPr>
              <a:t>By hand</a:t>
            </a:r>
            <a:r>
              <a:rPr lang="en-US" sz="2400" b="1" dirty="0" smtClean="0">
                <a:solidFill>
                  <a:srgbClr val="FF0066"/>
                </a:solidFill>
              </a:rPr>
              <a:t>:</a:t>
            </a:r>
            <a:endParaRPr lang="en-US" sz="2400" b="1" dirty="0">
              <a:solidFill>
                <a:srgbClr val="FF0066"/>
              </a:solidFill>
            </a:endParaRPr>
          </a:p>
        </p:txBody>
      </p:sp>
      <p:sp>
        <p:nvSpPr>
          <p:cNvPr id="8" name="Rectangle 7"/>
          <p:cNvSpPr/>
          <p:nvPr/>
        </p:nvSpPr>
        <p:spPr>
          <a:xfrm>
            <a:off x="2057400" y="4800600"/>
            <a:ext cx="7086600" cy="1077218"/>
          </a:xfrm>
          <a:prstGeom prst="rect">
            <a:avLst/>
          </a:prstGeom>
        </p:spPr>
        <p:txBody>
          <a:bodyPr wrap="square">
            <a:spAutoFit/>
          </a:bodyPr>
          <a:lstStyle/>
          <a:p>
            <a:r>
              <a:rPr lang="en-US" sz="2000" dirty="0">
                <a:solidFill>
                  <a:prstClr val="black"/>
                </a:solidFill>
                <a:latin typeface="Times New Roman" pitchFamily="18" charset="0"/>
                <a:cs typeface="Times New Roman" pitchFamily="18" charset="0"/>
              </a:rPr>
              <a:t>Δ allowable = </a:t>
            </a:r>
            <a:r>
              <a:rPr lang="en-US" sz="2000" dirty="0" err="1">
                <a:solidFill>
                  <a:prstClr val="black"/>
                </a:solidFill>
                <a:latin typeface="Times New Roman" pitchFamily="18" charset="0"/>
                <a:cs typeface="Times New Roman" pitchFamily="18" charset="0"/>
              </a:rPr>
              <a:t>qall</a:t>
            </a:r>
            <a:r>
              <a:rPr lang="en-US" sz="2000" dirty="0">
                <a:solidFill>
                  <a:prstClr val="black"/>
                </a:solidFill>
                <a:latin typeface="Times New Roman" pitchFamily="18" charset="0"/>
                <a:cs typeface="Times New Roman" pitchFamily="18" charset="0"/>
              </a:rPr>
              <a:t>/K= </a:t>
            </a:r>
            <a:r>
              <a:rPr lang="en-US" sz="2000" dirty="0" smtClean="0">
                <a:solidFill>
                  <a:prstClr val="black"/>
                </a:solidFill>
                <a:latin typeface="Times New Roman" pitchFamily="18" charset="0"/>
                <a:cs typeface="Times New Roman" pitchFamily="18" charset="0"/>
              </a:rPr>
              <a:t>250/25000</a:t>
            </a:r>
            <a:r>
              <a:rPr lang="en-US" sz="2000" dirty="0">
                <a:solidFill>
                  <a:prstClr val="black"/>
                </a:solidFill>
                <a:latin typeface="Times New Roman" pitchFamily="18" charset="0"/>
                <a:cs typeface="Times New Roman" pitchFamily="18" charset="0"/>
              </a:rPr>
              <a:t>= 0.01 m= 10 mm</a:t>
            </a:r>
            <a:r>
              <a:rPr lang="en-US" sz="2000" dirty="0" smtClean="0">
                <a:solidFill>
                  <a:prstClr val="black"/>
                </a:solidFill>
                <a:latin typeface="Times New Roman" pitchFamily="18" charset="0"/>
                <a:cs typeface="Times New Roman" pitchFamily="18" charset="0"/>
              </a:rPr>
              <a:t>.</a:t>
            </a:r>
          </a:p>
          <a:p>
            <a:endParaRPr lang="en-US" sz="2000" dirty="0">
              <a:solidFill>
                <a:prstClr val="black"/>
              </a:solidFill>
              <a:latin typeface="Times New Roman" pitchFamily="18" charset="0"/>
              <a:cs typeface="Times New Roman" pitchFamily="18" charset="0"/>
            </a:endParaRPr>
          </a:p>
          <a:p>
            <a:r>
              <a:rPr lang="en-US" sz="2400" b="1" dirty="0">
                <a:solidFill>
                  <a:srgbClr val="FF0066"/>
                </a:solidFill>
                <a:latin typeface="Times New Roman" pitchFamily="18" charset="0"/>
                <a:cs typeface="Times New Roman" pitchFamily="18" charset="0"/>
              </a:rPr>
              <a:t>Δ allowable &gt; max deflection .............. So it's ok.</a:t>
            </a:r>
          </a:p>
        </p:txBody>
      </p:sp>
      <p:sp>
        <p:nvSpPr>
          <p:cNvPr id="6" name="عنصر نائب لرقم الشريحة 5"/>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71</a:t>
            </a:fld>
            <a:endParaRPr lang="en-US" sz="2000" dirty="0">
              <a:solidFill>
                <a:srgbClr val="C5D1D7">
                  <a:shade val="50000"/>
                  <a:satMod val="200000"/>
                </a:srgbClr>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2906486" y="1524000"/>
            <a:ext cx="4332514" cy="2667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60063396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7620000" cy="427038"/>
          </a:xfrm>
        </p:spPr>
        <p:txBody>
          <a:bodyPr>
            <a:normAutofit fontScale="90000"/>
          </a:bodyPr>
          <a:lstStyle/>
          <a:p>
            <a:pPr rtl="0"/>
            <a:r>
              <a:rPr lang="en-US" sz="2700" dirty="0" smtClean="0"/>
              <a:t/>
            </a:r>
            <a:br>
              <a:rPr lang="en-US" sz="2700" dirty="0" smtClean="0"/>
            </a:br>
            <a:r>
              <a:rPr lang="en-US" sz="2700" dirty="0" smtClean="0">
                <a:effectLst/>
              </a:rPr>
              <a:t>-</a:t>
            </a:r>
            <a:r>
              <a:rPr lang="en-US" sz="2700" dirty="0" smtClean="0"/>
              <a:t> </a:t>
            </a:r>
            <a:r>
              <a:rPr lang="en-US" sz="2700" dirty="0" smtClean="0">
                <a:solidFill>
                  <a:schemeClr val="tx1"/>
                </a:solidFill>
                <a:effectLst/>
                <a:latin typeface="Times New Roman" pitchFamily="18" charset="0"/>
                <a:cs typeface="Times New Roman" pitchFamily="18" charset="0"/>
              </a:rPr>
              <a:t>Punching shear</a:t>
            </a:r>
            <a:r>
              <a:rPr lang="en-US" sz="3300" dirty="0" smtClean="0">
                <a:solidFill>
                  <a:schemeClr val="tx1"/>
                </a:solidFill>
                <a:effectLst/>
                <a:latin typeface="Times New Roman" pitchFamily="18" charset="0"/>
                <a:cs typeface="Times New Roman" pitchFamily="18" charset="0"/>
              </a:rPr>
              <a:t>:</a:t>
            </a:r>
            <a:r>
              <a:rPr lang="en-US" dirty="0" smtClean="0"/>
              <a:t/>
            </a:r>
            <a:br>
              <a:rPr lang="en-US" dirty="0" smtClean="0"/>
            </a:br>
            <a:r>
              <a:rPr lang="en-US" dirty="0" smtClean="0"/>
              <a:t/>
            </a:r>
            <a:br>
              <a:rPr lang="en-US" dirty="0" smtClean="0"/>
            </a:br>
            <a:r>
              <a:rPr lang="en-US" sz="2700" b="1" dirty="0" smtClean="0">
                <a:solidFill>
                  <a:srgbClr val="FF0066"/>
                </a:solidFill>
                <a:effectLst/>
                <a:latin typeface="Times New Roman" pitchFamily="18" charset="0"/>
                <a:cs typeface="Times New Roman" pitchFamily="18" charset="0"/>
              </a:rPr>
              <a:t>By </a:t>
            </a:r>
            <a:r>
              <a:rPr lang="en-US" sz="2700" b="1" dirty="0">
                <a:solidFill>
                  <a:srgbClr val="FF0066"/>
                </a:solidFill>
                <a:effectLst/>
                <a:latin typeface="Times New Roman" pitchFamily="18" charset="0"/>
                <a:cs typeface="Times New Roman" pitchFamily="18" charset="0"/>
              </a:rPr>
              <a:t>SAFE</a:t>
            </a:r>
            <a:r>
              <a:rPr lang="en-US" sz="2700" b="1" dirty="0" smtClean="0">
                <a:solidFill>
                  <a:srgbClr val="FF0066"/>
                </a:solidFill>
                <a:effectLst/>
                <a:latin typeface="Times New Roman" pitchFamily="18" charset="0"/>
                <a:cs typeface="Times New Roman" pitchFamily="18" charset="0"/>
              </a:rPr>
              <a:t>:</a:t>
            </a:r>
            <a:r>
              <a:rPr lang="en-US" dirty="0"/>
              <a:t/>
            </a:r>
            <a:br>
              <a:rPr lang="en-US" dirty="0"/>
            </a:br>
            <a:endParaRPr lang="ar-SA" dirty="0"/>
          </a:p>
        </p:txBody>
      </p:sp>
      <p:sp>
        <p:nvSpPr>
          <p:cNvPr id="3" name="Content Placeholder 2"/>
          <p:cNvSpPr>
            <a:spLocks noGrp="1"/>
          </p:cNvSpPr>
          <p:nvPr>
            <p:ph idx="1"/>
          </p:nvPr>
        </p:nvSpPr>
        <p:spPr>
          <a:xfrm>
            <a:off x="990600" y="1828800"/>
            <a:ext cx="7696200" cy="4297363"/>
          </a:xfrm>
        </p:spPr>
        <p:txBody>
          <a:bodyPr>
            <a:normAutofit/>
          </a:bodyPr>
          <a:lstStyle/>
          <a:p>
            <a:pPr marL="82296" indent="0" algn="l">
              <a:buNone/>
            </a:pPr>
            <a:r>
              <a:rPr lang="en-US" sz="2000" dirty="0">
                <a:latin typeface="Times New Roman" pitchFamily="18" charset="0"/>
                <a:cs typeface="Times New Roman" pitchFamily="18" charset="0"/>
              </a:rPr>
              <a:t>We notice that no </a:t>
            </a:r>
            <a:r>
              <a:rPr lang="en-US" sz="2000" dirty="0" smtClean="0">
                <a:latin typeface="Times New Roman" pitchFamily="18" charset="0"/>
                <a:cs typeface="Times New Roman" pitchFamily="18" charset="0"/>
              </a:rPr>
              <a:t>punching shear </a:t>
            </a:r>
            <a:r>
              <a:rPr lang="en-US" sz="2000" dirty="0">
                <a:latin typeface="Times New Roman" pitchFamily="18" charset="0"/>
                <a:cs typeface="Times New Roman" pitchFamily="18" charset="0"/>
              </a:rPr>
              <a:t>occurs, because the ratio of bunching shear is less than one</a:t>
            </a:r>
            <a:r>
              <a:rPr lang="en-US" sz="2000" dirty="0">
                <a:cs typeface="+mj-cs"/>
              </a:rPr>
              <a:t>. </a:t>
            </a:r>
            <a:endParaRPr lang="ar-SA" sz="2000" dirty="0">
              <a:cs typeface="+mj-cs"/>
            </a:endParaRPr>
          </a:p>
        </p:txBody>
      </p:sp>
      <p:sp>
        <p:nvSpPr>
          <p:cNvPr id="5" name="عنصر نائب لرقم الشريحة 4"/>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72</a:t>
            </a:fld>
            <a:endParaRPr lang="en-US" sz="2000" dirty="0">
              <a:solidFill>
                <a:srgbClr val="C5D1D7">
                  <a:shade val="50000"/>
                  <a:satMod val="200000"/>
                </a:srgbClr>
              </a:solidFill>
            </a:endParaRP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3733800" y="2438400"/>
            <a:ext cx="4237809" cy="4191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7834215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620000" cy="1524000"/>
          </a:xfrm>
        </p:spPr>
        <p:txBody>
          <a:bodyPr>
            <a:normAutofit fontScale="90000"/>
          </a:bodyPr>
          <a:lstStyle/>
          <a:p>
            <a:pPr lvl="0" algn="l"/>
            <a:r>
              <a:rPr lang="en-US" sz="2700" b="1" dirty="0">
                <a:solidFill>
                  <a:srgbClr val="FF0066"/>
                </a:solidFill>
                <a:effectLst/>
                <a:latin typeface="Times New Roman" pitchFamily="18" charset="0"/>
                <a:cs typeface="Times New Roman" pitchFamily="18" charset="0"/>
              </a:rPr>
              <a:t>By hand</a:t>
            </a:r>
            <a:r>
              <a:rPr lang="en-US" sz="2700" b="1" dirty="0">
                <a:solidFill>
                  <a:srgbClr val="FF0066"/>
                </a:solidFill>
              </a:rPr>
              <a:t>:</a:t>
            </a:r>
            <a:r>
              <a:rPr lang="en-US" dirty="0"/>
              <a:t/>
            </a:r>
            <a:br>
              <a:rPr lang="en-US" dirty="0"/>
            </a:br>
            <a:r>
              <a:rPr lang="en-US" dirty="0"/>
              <a:t/>
            </a:r>
            <a:br>
              <a:rPr lang="en-US" dirty="0"/>
            </a:br>
            <a:endParaRPr lang="ar-SA" dirty="0"/>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73</a:t>
            </a:fld>
            <a:endParaRPr lang="en-US" sz="2000" dirty="0">
              <a:solidFill>
                <a:srgbClr val="C5D1D7">
                  <a:shade val="50000"/>
                  <a:satMod val="200000"/>
                </a:srgbClr>
              </a:solidFill>
            </a:endParaRPr>
          </a:p>
        </p:txBody>
      </p:sp>
      <p:pic>
        <p:nvPicPr>
          <p:cNvPr id="6" name="Content Placeholder 5"/>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5000" y="1219200"/>
            <a:ext cx="5715000" cy="5257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02109937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714488" cy="1371600"/>
          </a:xfrm>
        </p:spPr>
        <p:txBody>
          <a:bodyPr>
            <a:normAutofit/>
          </a:bodyPr>
          <a:lstStyle/>
          <a:p>
            <a:r>
              <a:rPr lang="en-US" sz="2400" b="1" dirty="0" smtClean="0">
                <a:solidFill>
                  <a:srgbClr val="FF0066"/>
                </a:solidFill>
                <a:effectLst/>
                <a:latin typeface="Times New Roman" pitchFamily="18" charset="0"/>
                <a:cs typeface="Times New Roman" pitchFamily="18" charset="0"/>
              </a:rPr>
              <a:t>First area</a:t>
            </a:r>
            <a:r>
              <a:rPr lang="en-US" sz="2700" dirty="0" smtClean="0">
                <a:solidFill>
                  <a:schemeClr val="tx1"/>
                </a:solidFill>
                <a:effectLst/>
                <a:latin typeface="Times New Roman" pitchFamily="18" charset="0"/>
                <a:cs typeface="Times New Roman" pitchFamily="18" charset="0"/>
              </a:rPr>
              <a:t>: </a:t>
            </a:r>
            <a:r>
              <a:rPr lang="en-US" sz="2400" dirty="0" smtClean="0">
                <a:solidFill>
                  <a:schemeClr val="tx1"/>
                </a:solidFill>
                <a:effectLst/>
                <a:latin typeface="Times New Roman" pitchFamily="18" charset="0"/>
                <a:cs typeface="Times New Roman" pitchFamily="18" charset="0"/>
              </a:rPr>
              <a:t>Interior column</a:t>
            </a:r>
            <a:r>
              <a:rPr lang="en-US" sz="2700" dirty="0" smtClean="0">
                <a:solidFill>
                  <a:schemeClr val="tx1"/>
                </a:solidFill>
                <a:effectLst/>
                <a:latin typeface="Times New Roman" pitchFamily="18" charset="0"/>
                <a:cs typeface="Times New Roman" pitchFamily="18" charset="0"/>
              </a:rPr>
              <a:t/>
            </a:r>
            <a:br>
              <a:rPr lang="en-US" sz="2700" dirty="0" smtClean="0">
                <a:solidFill>
                  <a:schemeClr val="tx1"/>
                </a:solidFill>
                <a:effectLst/>
                <a:latin typeface="Times New Roman" pitchFamily="18" charset="0"/>
                <a:cs typeface="Times New Roman" pitchFamily="18" charset="0"/>
              </a:rPr>
            </a:br>
            <a:r>
              <a:rPr lang="en-US" sz="2000" dirty="0" smtClean="0">
                <a:effectLst/>
              </a:rPr>
              <a:t/>
            </a:r>
            <a:br>
              <a:rPr lang="en-US" sz="2000" dirty="0" smtClean="0">
                <a:effectLst/>
              </a:rPr>
            </a:br>
            <a:endParaRPr lang="ar-SA" sz="2000" dirty="0">
              <a:solidFill>
                <a:schemeClr val="tx1"/>
              </a:solidFill>
              <a:effectLst/>
            </a:endParaRPr>
          </a:p>
        </p:txBody>
      </p:sp>
      <p:sp>
        <p:nvSpPr>
          <p:cNvPr id="4" name="Content Placeholder 3"/>
          <p:cNvSpPr>
            <a:spLocks noGrp="1"/>
          </p:cNvSpPr>
          <p:nvPr>
            <p:ph idx="1"/>
          </p:nvPr>
        </p:nvSpPr>
        <p:spPr>
          <a:xfrm>
            <a:off x="1066800" y="2743200"/>
            <a:ext cx="7866888" cy="3810000"/>
          </a:xfrm>
        </p:spPr>
        <p:txBody>
          <a:bodyPr/>
          <a:lstStyle/>
          <a:p>
            <a:pPr algn="l" rtl="0">
              <a:buNone/>
            </a:pPr>
            <a:r>
              <a:rPr lang="en-US" sz="2400" b="1" dirty="0" smtClean="0">
                <a:solidFill>
                  <a:srgbClr val="FF0066"/>
                </a:solidFill>
                <a:latin typeface="Times New Roman" pitchFamily="18" charset="0"/>
                <a:cs typeface="Times New Roman" pitchFamily="18" charset="0"/>
              </a:rPr>
              <a:t>Second area</a:t>
            </a:r>
            <a:r>
              <a:rPr lang="en-US"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Edge column.</a:t>
            </a:r>
          </a:p>
        </p:txBody>
      </p:sp>
      <p:sp>
        <p:nvSpPr>
          <p:cNvPr id="122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29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عنصر نائب لرقم الشريحة 2"/>
          <p:cNvSpPr>
            <a:spLocks noGrp="1"/>
          </p:cNvSpPr>
          <p:nvPr>
            <p:ph type="sldNum" sz="quarter" idx="12"/>
          </p:nvPr>
        </p:nvSpPr>
        <p:spPr/>
        <p:txBody>
          <a:bodyPr/>
          <a:lstStyle/>
          <a:p>
            <a:fld id="{B6F15528-21DE-4FAA-801E-634DDDAF4B2B}" type="slidenum">
              <a:rPr lang="en-US" sz="2000" smtClean="0">
                <a:solidFill>
                  <a:srgbClr val="C5D1D7">
                    <a:shade val="50000"/>
                    <a:satMod val="200000"/>
                  </a:srgbClr>
                </a:solidFill>
              </a:rPr>
              <a:pPr/>
              <a:t>74</a:t>
            </a:fld>
            <a:endParaRPr lang="en-US" sz="2000" dirty="0">
              <a:solidFill>
                <a:srgbClr val="C5D1D7">
                  <a:shade val="50000"/>
                  <a:satMod val="200000"/>
                </a:srgbClr>
              </a:solidFill>
            </a:endParaRPr>
          </a:p>
        </p:txBody>
      </p:sp>
      <mc:AlternateContent xmlns:mc="http://schemas.openxmlformats.org/markup-compatibility/2006" xmlns:a14="http://schemas.microsoft.com/office/drawing/2010/main">
        <mc:Choice Requires="a14">
          <p:sp>
            <p:nvSpPr>
              <p:cNvPr id="6" name="Rectangle 5"/>
              <p:cNvSpPr/>
              <p:nvPr/>
            </p:nvSpPr>
            <p:spPr>
              <a:xfrm>
                <a:off x="228600" y="838200"/>
                <a:ext cx="6096000" cy="1144096"/>
              </a:xfrm>
              <a:prstGeom prst="rect">
                <a:avLst/>
              </a:prstGeom>
            </p:spPr>
            <p:txBody>
              <a:bodyPr wrap="square">
                <a:spAutoFit/>
              </a:bodyPr>
              <a:lstStyle/>
              <a:p>
                <a:pPr marL="1419225"/>
                <a:r>
                  <a:rPr lang="en-US" sz="2000" dirty="0" err="1">
                    <a:latin typeface="Times New Roman"/>
                    <a:ea typeface="Calibri"/>
                  </a:rPr>
                  <a:t>Pu</a:t>
                </a:r>
                <a:r>
                  <a:rPr lang="en-US" sz="2000" dirty="0">
                    <a:latin typeface="Times New Roman"/>
                    <a:ea typeface="Calibri"/>
                  </a:rPr>
                  <a:t> from sap =2287 </a:t>
                </a:r>
                <a:r>
                  <a:rPr lang="en-US" sz="2000" dirty="0" err="1">
                    <a:latin typeface="Times New Roman"/>
                    <a:ea typeface="Calibri"/>
                  </a:rPr>
                  <a:t>kN.</a:t>
                </a:r>
                <a:endParaRPr lang="en-US" sz="2000" dirty="0">
                  <a:effectLst/>
                </a:endParaRPr>
              </a:p>
              <a:p>
                <a:pPr marL="1419225"/>
                <a:r>
                  <a:rPr lang="en-US" sz="2000" dirty="0" err="1">
                    <a:effectLst/>
                    <a:latin typeface="Times New Roman"/>
                    <a:ea typeface="Calibri"/>
                  </a:rPr>
                  <a:t>ΦVcp</a:t>
                </a:r>
                <a:r>
                  <a:rPr lang="en-US" sz="2000" dirty="0">
                    <a:effectLst/>
                    <a:latin typeface="Times New Roman"/>
                    <a:ea typeface="Calibri"/>
                  </a:rPr>
                  <a:t>=0.75*</a:t>
                </a:r>
                <a14:m>
                  <m:oMath xmlns:m="http://schemas.openxmlformats.org/officeDocument/2006/math">
                    <m:r>
                      <a:rPr lang="en-US" sz="2000" i="1">
                        <a:effectLst/>
                        <a:latin typeface="Cambria Math"/>
                        <a:ea typeface="Calibri"/>
                        <a:cs typeface="Times New Roman"/>
                      </a:rPr>
                      <m:t>(</m:t>
                    </m:r>
                    <m:f>
                      <m:fPr>
                        <m:ctrlPr>
                          <a:rPr lang="en-US" sz="2000" i="1">
                            <a:effectLst/>
                            <a:latin typeface="Cambria Math"/>
                            <a:ea typeface="Calibri"/>
                            <a:cs typeface="Times New Roman"/>
                          </a:rPr>
                        </m:ctrlPr>
                      </m:fPr>
                      <m:num>
                        <m:r>
                          <a:rPr lang="en-US" sz="2000" i="1">
                            <a:effectLst/>
                            <a:latin typeface="Cambria Math"/>
                            <a:ea typeface="Calibri"/>
                            <a:cs typeface="Times New Roman"/>
                          </a:rPr>
                          <m:t>1</m:t>
                        </m:r>
                      </m:num>
                      <m:den>
                        <m:r>
                          <a:rPr lang="en-US" sz="2000" i="1">
                            <a:effectLst/>
                            <a:latin typeface="Cambria Math"/>
                            <a:ea typeface="Calibri"/>
                            <a:cs typeface="Times New Roman"/>
                          </a:rPr>
                          <m:t>3</m:t>
                        </m:r>
                      </m:den>
                    </m:f>
                    <m:r>
                      <a:rPr lang="en-US" sz="2000" i="1">
                        <a:effectLst/>
                        <a:latin typeface="Cambria Math"/>
                        <a:ea typeface="Calibri"/>
                        <a:cs typeface="Times New Roman"/>
                      </a:rPr>
                      <m:t>)</m:t>
                    </m:r>
                  </m:oMath>
                </a14:m>
                <a:r>
                  <a:rPr lang="en-US" sz="2000" dirty="0">
                    <a:effectLst/>
                    <a:latin typeface="Times New Roman"/>
                    <a:ea typeface="Calibri"/>
                  </a:rPr>
                  <a:t>*</a:t>
                </a:r>
                <a14:m>
                  <m:oMath xmlns:m="http://schemas.openxmlformats.org/officeDocument/2006/math">
                    <m:r>
                      <a:rPr lang="en-US" sz="2000" i="1">
                        <a:effectLst/>
                        <a:latin typeface="Cambria Math"/>
                        <a:ea typeface="Calibri"/>
                        <a:cs typeface="Times New Roman"/>
                      </a:rPr>
                      <m:t>√</m:t>
                    </m:r>
                    <m:r>
                      <a:rPr lang="en-US" sz="2000" i="1">
                        <a:effectLst/>
                        <a:latin typeface="Cambria Math"/>
                        <a:ea typeface="Calibri"/>
                        <a:cs typeface="Times New Roman"/>
                      </a:rPr>
                      <m:t>28</m:t>
                    </m:r>
                  </m:oMath>
                </a14:m>
                <a:r>
                  <a:rPr lang="en-US" sz="2000" dirty="0">
                    <a:effectLst/>
                    <a:latin typeface="Times New Roman"/>
                    <a:ea typeface="Times New Roman"/>
                  </a:rPr>
                  <a:t>*(4*1030)*430*10</a:t>
                </a:r>
                <a:r>
                  <a:rPr lang="en-US" sz="2000" baseline="30000" dirty="0">
                    <a:effectLst/>
                    <a:latin typeface="Times New Roman"/>
                    <a:ea typeface="Times New Roman"/>
                  </a:rPr>
                  <a:t>-3</a:t>
                </a:r>
                <a:r>
                  <a:rPr lang="en-US" sz="2000" dirty="0">
                    <a:effectLst/>
                    <a:latin typeface="Times New Roman"/>
                    <a:ea typeface="Times New Roman"/>
                  </a:rPr>
                  <a:t>.</a:t>
                </a:r>
                <a:endParaRPr lang="en-US" sz="2000" dirty="0">
                  <a:effectLst/>
                </a:endParaRPr>
              </a:p>
              <a:p>
                <a:pPr marL="1419225"/>
                <a:r>
                  <a:rPr lang="en-US" sz="2000" dirty="0">
                    <a:effectLst/>
                    <a:latin typeface="Times New Roman"/>
                    <a:ea typeface="Times New Roman"/>
                  </a:rPr>
                  <a:t> </a:t>
                </a:r>
                <a:r>
                  <a:rPr lang="en-US" sz="2000" dirty="0" smtClean="0">
                    <a:effectLst/>
                    <a:latin typeface="Times New Roman"/>
                    <a:ea typeface="Times New Roman"/>
                  </a:rPr>
                  <a:t>    </a:t>
                </a:r>
                <a:r>
                  <a:rPr lang="en-US" sz="2000" dirty="0">
                    <a:effectLst/>
                    <a:latin typeface="Times New Roman"/>
                    <a:ea typeface="Times New Roman"/>
                  </a:rPr>
                  <a:t>= 2398kN &gt; </a:t>
                </a:r>
                <a:r>
                  <a:rPr lang="en-US" sz="2000" dirty="0" err="1" smtClean="0">
                    <a:effectLst/>
                    <a:latin typeface="Times New Roman"/>
                    <a:ea typeface="Times New Roman"/>
                  </a:rPr>
                  <a:t>pu</a:t>
                </a:r>
                <a:r>
                  <a:rPr lang="en-US" sz="2000" dirty="0" smtClean="0">
                    <a:effectLst/>
                    <a:latin typeface="Times New Roman"/>
                    <a:ea typeface="Times New Roman"/>
                  </a:rPr>
                  <a:t>…So </a:t>
                </a:r>
                <a:r>
                  <a:rPr lang="en-US" sz="2000" dirty="0">
                    <a:effectLst/>
                    <a:latin typeface="Times New Roman"/>
                    <a:ea typeface="Times New Roman"/>
                  </a:rPr>
                  <a:t>it’s ok.</a:t>
                </a:r>
                <a:endParaRPr lang="en-US" sz="2000" dirty="0">
                  <a:effectLst/>
                </a:endParaRPr>
              </a:p>
            </p:txBody>
          </p:sp>
        </mc:Choice>
        <mc:Fallback xmlns="">
          <p:sp>
            <p:nvSpPr>
              <p:cNvPr id="6" name="Rectangle 5"/>
              <p:cNvSpPr>
                <a:spLocks noRot="1" noChangeAspect="1" noMove="1" noResize="1" noEditPoints="1" noAdjustHandles="1" noChangeArrowheads="1" noChangeShapeType="1" noTextEdit="1"/>
              </p:cNvSpPr>
              <p:nvPr/>
            </p:nvSpPr>
            <p:spPr>
              <a:xfrm>
                <a:off x="228600" y="838200"/>
                <a:ext cx="6096000" cy="1144096"/>
              </a:xfrm>
              <a:prstGeom prst="rect">
                <a:avLst/>
              </a:prstGeom>
              <a:blipFill rotWithShape="1">
                <a:blip r:embed="rId2"/>
                <a:stretch>
                  <a:fillRect t="-2674" r="-500" b="-8556"/>
                </a:stretch>
              </a:blipFill>
            </p:spPr>
            <p:txBody>
              <a:bodyPr/>
              <a:lstStyle/>
              <a:p>
                <a:r>
                  <a:rPr lang="en-US">
                    <a:noFill/>
                  </a:rPr>
                  <a:t> </a:t>
                </a:r>
              </a:p>
            </p:txBody>
          </p:sp>
        </mc:Fallback>
      </mc:AlternateContent>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6324600" y="876300"/>
            <a:ext cx="2593975" cy="1371600"/>
          </a:xfrm>
          <a:prstGeom prst="rect">
            <a:avLst/>
          </a:prstGeom>
          <a:ln w="88900" cap="sq" cmpd="thickThin">
            <a:solidFill>
              <a:srgbClr val="000000"/>
            </a:solidFill>
            <a:prstDash val="solid"/>
            <a:miter lim="800000"/>
          </a:ln>
          <a:effectLst>
            <a:innerShdw blurRad="76200">
              <a:srgbClr val="000000"/>
            </a:innerShdw>
          </a:effectLst>
        </p:spPr>
      </p:pic>
      <mc:AlternateContent xmlns:mc="http://schemas.openxmlformats.org/markup-compatibility/2006" xmlns:a14="http://schemas.microsoft.com/office/drawing/2010/main">
        <mc:Choice Requires="a14">
          <p:sp>
            <p:nvSpPr>
              <p:cNvPr id="7" name="Rectangle 6"/>
              <p:cNvSpPr/>
              <p:nvPr/>
            </p:nvSpPr>
            <p:spPr>
              <a:xfrm>
                <a:off x="-76200" y="3429000"/>
                <a:ext cx="7788729" cy="1421095"/>
              </a:xfrm>
              <a:prstGeom prst="rect">
                <a:avLst/>
              </a:prstGeom>
            </p:spPr>
            <p:txBody>
              <a:bodyPr wrap="square">
                <a:spAutoFit/>
              </a:bodyPr>
              <a:lstStyle/>
              <a:p>
                <a:pPr marL="1419225"/>
                <a:r>
                  <a:rPr lang="en-US" sz="2000" dirty="0" err="1">
                    <a:latin typeface="Times New Roman"/>
                    <a:ea typeface="Calibri"/>
                  </a:rPr>
                  <a:t>pu</a:t>
                </a:r>
                <a:r>
                  <a:rPr lang="en-US" sz="2000" dirty="0">
                    <a:latin typeface="Times New Roman"/>
                    <a:ea typeface="Calibri"/>
                  </a:rPr>
                  <a:t> from sap= 1105 </a:t>
                </a:r>
                <a:r>
                  <a:rPr lang="en-US" sz="2000" dirty="0" err="1">
                    <a:latin typeface="Times New Roman"/>
                    <a:ea typeface="Calibri"/>
                  </a:rPr>
                  <a:t>kN.</a:t>
                </a:r>
                <a:endParaRPr lang="en-US" sz="2000" dirty="0">
                  <a:effectLst/>
                </a:endParaRPr>
              </a:p>
              <a:p>
                <a:pPr marL="1419225"/>
                <a:r>
                  <a:rPr lang="en-US" sz="2000" dirty="0" err="1">
                    <a:effectLst/>
                    <a:latin typeface="Times New Roman"/>
                    <a:ea typeface="Calibri"/>
                  </a:rPr>
                  <a:t>ΦVcp</a:t>
                </a:r>
                <a:r>
                  <a:rPr lang="en-US" sz="2000" dirty="0">
                    <a:effectLst/>
                    <a:latin typeface="Times New Roman"/>
                    <a:ea typeface="Calibri"/>
                  </a:rPr>
                  <a:t>=0.75*</a:t>
                </a:r>
                <a14:m>
                  <m:oMath xmlns:m="http://schemas.openxmlformats.org/officeDocument/2006/math">
                    <m:r>
                      <a:rPr lang="en-US" sz="2000" i="1">
                        <a:effectLst/>
                        <a:latin typeface="Cambria Math"/>
                        <a:ea typeface="Calibri"/>
                        <a:cs typeface="Times New Roman"/>
                      </a:rPr>
                      <m:t>(</m:t>
                    </m:r>
                    <m:f>
                      <m:fPr>
                        <m:ctrlPr>
                          <a:rPr lang="en-US" sz="2000" i="1">
                            <a:effectLst/>
                            <a:latin typeface="Cambria Math"/>
                            <a:ea typeface="Calibri"/>
                            <a:cs typeface="Times New Roman"/>
                          </a:rPr>
                        </m:ctrlPr>
                      </m:fPr>
                      <m:num>
                        <m:r>
                          <a:rPr lang="en-US" sz="2000" i="1">
                            <a:effectLst/>
                            <a:latin typeface="Cambria Math"/>
                            <a:ea typeface="Calibri"/>
                            <a:cs typeface="Times New Roman"/>
                          </a:rPr>
                          <m:t>1</m:t>
                        </m:r>
                      </m:num>
                      <m:den>
                        <m:r>
                          <a:rPr lang="en-US" sz="2000" i="1">
                            <a:effectLst/>
                            <a:latin typeface="Cambria Math"/>
                            <a:ea typeface="Calibri"/>
                            <a:cs typeface="Times New Roman"/>
                          </a:rPr>
                          <m:t>3</m:t>
                        </m:r>
                      </m:den>
                    </m:f>
                    <m:r>
                      <a:rPr lang="en-US" sz="2000" i="1">
                        <a:effectLst/>
                        <a:latin typeface="Cambria Math"/>
                        <a:ea typeface="Calibri"/>
                        <a:cs typeface="Times New Roman"/>
                      </a:rPr>
                      <m:t>)</m:t>
                    </m:r>
                  </m:oMath>
                </a14:m>
                <a:r>
                  <a:rPr lang="en-US" sz="2000" dirty="0">
                    <a:effectLst/>
                    <a:latin typeface="Times New Roman"/>
                    <a:ea typeface="Calibri"/>
                  </a:rPr>
                  <a:t>*</a:t>
                </a:r>
                <a14:m>
                  <m:oMath xmlns:m="http://schemas.openxmlformats.org/officeDocument/2006/math">
                    <m:r>
                      <a:rPr lang="en-US" sz="2000" i="1">
                        <a:effectLst/>
                        <a:latin typeface="Cambria Math"/>
                        <a:ea typeface="Calibri"/>
                        <a:cs typeface="Times New Roman"/>
                      </a:rPr>
                      <m:t>√</m:t>
                    </m:r>
                    <m:r>
                      <a:rPr lang="en-US" sz="2000" i="1">
                        <a:effectLst/>
                        <a:latin typeface="Cambria Math"/>
                        <a:ea typeface="Calibri"/>
                        <a:cs typeface="Times New Roman"/>
                      </a:rPr>
                      <m:t>28</m:t>
                    </m:r>
                  </m:oMath>
                </a14:m>
                <a:r>
                  <a:rPr lang="en-US" sz="2000" dirty="0">
                    <a:effectLst/>
                    <a:latin typeface="Times New Roman"/>
                    <a:ea typeface="Times New Roman"/>
                  </a:rPr>
                  <a:t>*(2*815+1030)*440*10</a:t>
                </a:r>
                <a:r>
                  <a:rPr lang="en-US" sz="2000" baseline="30000" dirty="0">
                    <a:effectLst/>
                    <a:latin typeface="Times New Roman"/>
                    <a:ea typeface="Times New Roman"/>
                  </a:rPr>
                  <a:t>-3</a:t>
                </a:r>
                <a:r>
                  <a:rPr lang="en-US" sz="2000" dirty="0">
                    <a:effectLst/>
                    <a:latin typeface="Times New Roman"/>
                    <a:ea typeface="Times New Roman"/>
                  </a:rPr>
                  <a:t>.</a:t>
                </a:r>
                <a:endParaRPr lang="en-US" sz="2000" dirty="0">
                  <a:effectLst/>
                </a:endParaRPr>
              </a:p>
              <a:p>
                <a:pPr marL="1419225"/>
                <a:r>
                  <a:rPr lang="en-US" sz="2000" dirty="0">
                    <a:effectLst/>
                    <a:latin typeface="Times New Roman"/>
                    <a:ea typeface="Times New Roman"/>
                  </a:rPr>
                  <a:t>= 1548.3kN &gt; </a:t>
                </a:r>
                <a:r>
                  <a:rPr lang="en-US" sz="2000" dirty="0" err="1">
                    <a:effectLst/>
                    <a:latin typeface="Times New Roman"/>
                    <a:ea typeface="Times New Roman"/>
                  </a:rPr>
                  <a:t>pu</a:t>
                </a:r>
                <a:r>
                  <a:rPr lang="en-US" sz="2000" dirty="0">
                    <a:effectLst/>
                    <a:latin typeface="Times New Roman"/>
                    <a:ea typeface="Times New Roman"/>
                  </a:rPr>
                  <a:t>............. So it’s ok.</a:t>
                </a:r>
                <a:endParaRPr lang="en-US" sz="2000" dirty="0">
                  <a:effectLst/>
                </a:endParaRPr>
              </a:p>
              <a:p>
                <a:pPr marL="1419225" algn="just"/>
                <a:r>
                  <a:rPr lang="en-US" dirty="0">
                    <a:effectLst/>
                    <a:latin typeface="Times New Roman"/>
                    <a:ea typeface="Times New Roman"/>
                  </a:rPr>
                  <a:t> </a:t>
                </a:r>
                <a:endParaRPr lang="en-US" dirty="0">
                  <a:effectLst/>
                </a:endParaRPr>
              </a:p>
            </p:txBody>
          </p:sp>
        </mc:Choice>
        <mc:Fallback xmlns="">
          <p:sp>
            <p:nvSpPr>
              <p:cNvPr id="7" name="Rectangle 6"/>
              <p:cNvSpPr>
                <a:spLocks noRot="1" noChangeAspect="1" noMove="1" noResize="1" noEditPoints="1" noAdjustHandles="1" noChangeArrowheads="1" noChangeShapeType="1" noTextEdit="1"/>
              </p:cNvSpPr>
              <p:nvPr/>
            </p:nvSpPr>
            <p:spPr>
              <a:xfrm>
                <a:off x="-76200" y="3429000"/>
                <a:ext cx="7788729" cy="1421095"/>
              </a:xfrm>
              <a:prstGeom prst="rect">
                <a:avLst/>
              </a:prstGeom>
              <a:blipFill rotWithShape="1">
                <a:blip r:embed="rId4"/>
                <a:stretch>
                  <a:fillRect t="-2146" b="-5579"/>
                </a:stretch>
              </a:blipFill>
            </p:spPr>
            <p:txBody>
              <a:bodyPr/>
              <a:lstStyle/>
              <a:p>
                <a:r>
                  <a:rPr lang="en-US">
                    <a:noFill/>
                  </a:rPr>
                  <a:t> </a:t>
                </a:r>
              </a:p>
            </p:txBody>
          </p:sp>
        </mc:Fallback>
      </mc:AlternateContent>
      <p:pic>
        <p:nvPicPr>
          <p:cNvPr id="14" name="Picture 13"/>
          <p:cNvPicPr/>
          <p:nvPr/>
        </p:nvPicPr>
        <p:blipFill>
          <a:blip r:embed="rId5" cstate="print">
            <a:extLst>
              <a:ext uri="{28A0092B-C50C-407E-A947-70E740481C1C}">
                <a14:useLocalDpi xmlns:a14="http://schemas.microsoft.com/office/drawing/2010/main" val="0"/>
              </a:ext>
            </a:extLst>
          </a:blip>
          <a:stretch>
            <a:fillRect/>
          </a:stretch>
        </p:blipFill>
        <p:spPr>
          <a:xfrm>
            <a:off x="5943600" y="4495800"/>
            <a:ext cx="2750820" cy="17716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70900446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solidFill>
                  <a:srgbClr val="C5D1D7">
                    <a:shade val="50000"/>
                    <a:satMod val="200000"/>
                  </a:srgbClr>
                </a:solidFill>
              </a:rPr>
              <a:pPr/>
              <a:t>75</a:t>
            </a:fld>
            <a:endParaRPr lang="en-US">
              <a:solidFill>
                <a:srgbClr val="C5D1D7">
                  <a:shade val="50000"/>
                  <a:satMod val="200000"/>
                </a:srgbClr>
              </a:solidFill>
            </a:endParaRPr>
          </a:p>
        </p:txBody>
      </p:sp>
      <p:sp>
        <p:nvSpPr>
          <p:cNvPr id="3" name="Rectangle 2"/>
          <p:cNvSpPr/>
          <p:nvPr/>
        </p:nvSpPr>
        <p:spPr>
          <a:xfrm>
            <a:off x="1066800" y="76200"/>
            <a:ext cx="4495800" cy="492443"/>
          </a:xfrm>
          <a:prstGeom prst="rect">
            <a:avLst/>
          </a:prstGeom>
        </p:spPr>
        <p:txBody>
          <a:bodyPr wrap="square">
            <a:spAutoFit/>
          </a:bodyPr>
          <a:lstStyle/>
          <a:p>
            <a:pPr lvl="0">
              <a:spcBef>
                <a:spcPts val="1000"/>
              </a:spcBef>
            </a:pPr>
            <a:r>
              <a:rPr lang="en-US" sz="2600" b="1" dirty="0">
                <a:latin typeface="Times New Roman"/>
                <a:ea typeface="Times New Roman"/>
              </a:rPr>
              <a:t>Reinforcement</a:t>
            </a:r>
            <a:r>
              <a:rPr lang="ar-SA" b="1" dirty="0">
                <a:ea typeface="Times New Roman"/>
                <a:cs typeface="Times New Roman"/>
              </a:rPr>
              <a:t>:</a:t>
            </a:r>
            <a:endParaRPr lang="en-US" dirty="0">
              <a:effectLst/>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600200" y="914400"/>
            <a:ext cx="6019800" cy="2903900"/>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1676400" y="4114800"/>
            <a:ext cx="6019800" cy="2590800"/>
          </a:xfrm>
          <a:prstGeom prst="rect">
            <a:avLst/>
          </a:prstGeom>
          <a:ln w="88900" cap="sq" cmpd="thickThin">
            <a:solidFill>
              <a:srgbClr val="000000"/>
            </a:solidFill>
            <a:prstDash val="solid"/>
            <a:miter lim="800000"/>
          </a:ln>
          <a:effectLst>
            <a:innerShdw blurRad="76200">
              <a:srgbClr val="000000"/>
            </a:innerShdw>
          </a:effectLst>
        </p:spPr>
      </p:pic>
      <p:sp>
        <p:nvSpPr>
          <p:cNvPr id="6" name="Rectangle 5"/>
          <p:cNvSpPr/>
          <p:nvPr/>
        </p:nvSpPr>
        <p:spPr>
          <a:xfrm>
            <a:off x="1077686" y="501683"/>
            <a:ext cx="6781800" cy="369332"/>
          </a:xfrm>
          <a:prstGeom prst="rect">
            <a:avLst/>
          </a:prstGeom>
        </p:spPr>
        <p:txBody>
          <a:bodyPr wrap="square">
            <a:spAutoFit/>
          </a:bodyPr>
          <a:lstStyle/>
          <a:p>
            <a:r>
              <a:rPr lang="en-US" dirty="0">
                <a:solidFill>
                  <a:srgbClr val="000000"/>
                </a:solidFill>
                <a:latin typeface="Times New Roman"/>
                <a:ea typeface="Calibri"/>
              </a:rPr>
              <a:t>Take 7Φ14/m </a:t>
            </a:r>
            <a:r>
              <a:rPr lang="en-US" dirty="0">
                <a:solidFill>
                  <a:srgbClr val="000000"/>
                </a:solidFill>
                <a:latin typeface="Times New Roman"/>
                <a:ea typeface="Arial Unicode MS"/>
              </a:rPr>
              <a:t>top and bottom steel in both direction</a:t>
            </a:r>
            <a:endParaRPr lang="en-US" dirty="0"/>
          </a:p>
        </p:txBody>
      </p:sp>
    </p:spTree>
    <p:extLst>
      <p:ext uri="{BB962C8B-B14F-4D97-AF65-F5344CB8AC3E}">
        <p14:creationId xmlns:p14="http://schemas.microsoft.com/office/powerpoint/2010/main" val="92514885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ctr"/>
            <a:endParaRPr lang="en-US" sz="8000" dirty="0" smtClean="0">
              <a:solidFill>
                <a:srgbClr val="002060"/>
              </a:solidFill>
            </a:endParaRPr>
          </a:p>
          <a:p>
            <a:pPr algn="ctr">
              <a:buNone/>
            </a:pPr>
            <a:r>
              <a:rPr lang="en-US" sz="8000" dirty="0" smtClean="0">
                <a:solidFill>
                  <a:srgbClr val="002060"/>
                </a:solidFill>
              </a:rPr>
              <a:t> </a:t>
            </a:r>
            <a:r>
              <a:rPr lang="en-US" sz="10000" dirty="0" smtClean="0">
                <a:solidFill>
                  <a:srgbClr val="002060"/>
                </a:solidFill>
              </a:rPr>
              <a:t>Thank You</a:t>
            </a:r>
          </a:p>
          <a:p>
            <a:pPr algn="ctr">
              <a:buNone/>
            </a:pPr>
            <a:r>
              <a:rPr lang="en-US" sz="10000" dirty="0" smtClean="0">
                <a:solidFill>
                  <a:srgbClr val="002060"/>
                </a:solidFill>
                <a:sym typeface="Wingdings" pitchFamily="2" charset="2"/>
              </a:rPr>
              <a:t> </a:t>
            </a:r>
            <a:endParaRPr lang="ar-SA" sz="10000" dirty="0">
              <a:solidFill>
                <a:srgbClr val="00206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76</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8</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3498485"/>
            <a:ext cx="3041650"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427089" y="48711"/>
            <a:ext cx="3044295" cy="392159"/>
          </a:xfrm>
          <a:prstGeom prst="rect">
            <a:avLst/>
          </a:prstGeom>
        </p:spPr>
        <p:txBody>
          <a:bodyPr wrap="none">
            <a:spAutoFit/>
          </a:bodyPr>
          <a:lstStyle/>
          <a:p>
            <a:pPr algn="ctr">
              <a:lnSpc>
                <a:spcPct val="115000"/>
              </a:lnSpc>
              <a:spcAft>
                <a:spcPts val="1000"/>
              </a:spcAft>
            </a:pPr>
            <a:r>
              <a:rPr lang="en-US" b="1" dirty="0" smtClean="0">
                <a:solidFill>
                  <a:srgbClr val="000000"/>
                </a:solidFill>
                <a:latin typeface="Calibri"/>
                <a:ea typeface="Calibri"/>
                <a:cs typeface="Arial"/>
              </a:rPr>
              <a:t>Modal 2 : After </a:t>
            </a:r>
            <a:r>
              <a:rPr lang="en-US" b="1" dirty="0">
                <a:solidFill>
                  <a:srgbClr val="000000"/>
                </a:solidFill>
                <a:latin typeface="Calibri"/>
                <a:ea typeface="Calibri"/>
                <a:cs typeface="Arial"/>
              </a:rPr>
              <a:t>add shear wall</a:t>
            </a:r>
            <a:endParaRPr lang="en-US" sz="1600" dirty="0">
              <a:effectLst/>
              <a:latin typeface="Calibri"/>
              <a:ea typeface="Calibri"/>
              <a:cs typeface="Arial"/>
            </a:endParaRPr>
          </a:p>
        </p:txBody>
      </p:sp>
      <p:sp>
        <p:nvSpPr>
          <p:cNvPr id="5" name="Rectangle 4"/>
          <p:cNvSpPr/>
          <p:nvPr/>
        </p:nvSpPr>
        <p:spPr>
          <a:xfrm>
            <a:off x="1371600" y="3156720"/>
            <a:ext cx="3044295" cy="392159"/>
          </a:xfrm>
          <a:prstGeom prst="rect">
            <a:avLst/>
          </a:prstGeom>
        </p:spPr>
        <p:txBody>
          <a:bodyPr wrap="none">
            <a:spAutoFit/>
          </a:bodyPr>
          <a:lstStyle/>
          <a:p>
            <a:pPr lvl="0" algn="ctr">
              <a:lnSpc>
                <a:spcPct val="115000"/>
              </a:lnSpc>
              <a:spcAft>
                <a:spcPts val="1000"/>
              </a:spcAft>
            </a:pPr>
            <a:r>
              <a:rPr lang="en-US" b="1" dirty="0">
                <a:solidFill>
                  <a:srgbClr val="000000"/>
                </a:solidFill>
                <a:latin typeface="Calibri"/>
                <a:ea typeface="Calibri"/>
                <a:cs typeface="Arial"/>
              </a:rPr>
              <a:t>Modal </a:t>
            </a:r>
            <a:r>
              <a:rPr lang="en-US" b="1" dirty="0" smtClean="0">
                <a:solidFill>
                  <a:srgbClr val="000000"/>
                </a:solidFill>
                <a:latin typeface="Calibri"/>
                <a:ea typeface="Calibri"/>
                <a:cs typeface="Arial"/>
              </a:rPr>
              <a:t>3 </a:t>
            </a:r>
            <a:r>
              <a:rPr lang="en-US" b="1" dirty="0">
                <a:solidFill>
                  <a:srgbClr val="000000"/>
                </a:solidFill>
                <a:latin typeface="Calibri"/>
                <a:ea typeface="Calibri"/>
                <a:cs typeface="Arial"/>
              </a:rPr>
              <a:t>: </a:t>
            </a:r>
            <a:r>
              <a:rPr lang="en-US" b="1" dirty="0" smtClean="0">
                <a:solidFill>
                  <a:srgbClr val="000000"/>
                </a:solidFill>
                <a:latin typeface="Calibri"/>
                <a:ea typeface="Calibri"/>
                <a:cs typeface="Arial"/>
              </a:rPr>
              <a:t>After </a:t>
            </a:r>
            <a:r>
              <a:rPr lang="en-US" b="1" dirty="0">
                <a:solidFill>
                  <a:srgbClr val="000000"/>
                </a:solidFill>
                <a:latin typeface="Calibri"/>
                <a:ea typeface="Calibri"/>
                <a:cs typeface="Arial"/>
              </a:rPr>
              <a:t>add shear wall</a:t>
            </a:r>
            <a:endParaRPr lang="en-US" sz="1600" dirty="0">
              <a:solidFill>
                <a:srgbClr val="000000"/>
              </a:solidFill>
              <a:latin typeface="Calibri"/>
              <a:ea typeface="Calibri"/>
              <a:cs typeface="Arial"/>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3231" y="413656"/>
            <a:ext cx="3149676" cy="2691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224643" y="6270349"/>
            <a:ext cx="3595729" cy="492122"/>
          </a:xfrm>
          <a:prstGeom prst="rect">
            <a:avLst/>
          </a:prstGeom>
        </p:spPr>
        <p:txBody>
          <a:bodyPr wrap="none">
            <a:spAutoFit/>
          </a:bodyPr>
          <a:lstStyle/>
          <a:p>
            <a:pPr lvl="0" algn="ctr">
              <a:lnSpc>
                <a:spcPct val="115000"/>
              </a:lnSpc>
              <a:spcAft>
                <a:spcPts val="1000"/>
              </a:spcAft>
            </a:pPr>
            <a:r>
              <a:rPr lang="en-US" sz="2400" b="1" dirty="0" smtClean="0">
                <a:solidFill>
                  <a:srgbClr val="FF0066"/>
                </a:solidFill>
                <a:latin typeface="Calibri"/>
                <a:ea typeface="Calibri"/>
                <a:cs typeface="Arial"/>
              </a:rPr>
              <a:t>Finally , modal 3 was used.</a:t>
            </a:r>
            <a:endParaRPr lang="en-US" sz="2400" b="1" dirty="0">
              <a:solidFill>
                <a:srgbClr val="FF0066"/>
              </a:solidFill>
              <a:latin typeface="Calibri"/>
              <a:ea typeface="Calibri"/>
              <a:cs typeface="Arial"/>
            </a:endParaRPr>
          </a:p>
        </p:txBody>
      </p:sp>
    </p:spTree>
    <p:extLst>
      <p:ext uri="{BB962C8B-B14F-4D97-AF65-F5344CB8AC3E}">
        <p14:creationId xmlns:p14="http://schemas.microsoft.com/office/powerpoint/2010/main" val="795955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9</a:t>
            </a:fld>
            <a:endParaRPr lang="en-US"/>
          </a:p>
        </p:txBody>
      </p:sp>
      <p:sp>
        <p:nvSpPr>
          <p:cNvPr id="4" name="Rectangle 3"/>
          <p:cNvSpPr/>
          <p:nvPr/>
        </p:nvSpPr>
        <p:spPr>
          <a:xfrm>
            <a:off x="1039584" y="609600"/>
            <a:ext cx="7924800" cy="941796"/>
          </a:xfrm>
          <a:prstGeom prst="rect">
            <a:avLst/>
          </a:prstGeom>
        </p:spPr>
        <p:txBody>
          <a:bodyPr wrap="square">
            <a:spAutoFit/>
          </a:bodyPr>
          <a:lstStyle/>
          <a:p>
            <a:pPr>
              <a:lnSpc>
                <a:spcPct val="115000"/>
              </a:lnSpc>
              <a:spcAft>
                <a:spcPts val="1000"/>
              </a:spcAft>
            </a:pPr>
            <a:r>
              <a:rPr lang="en-US" sz="2400" dirty="0">
                <a:latin typeface="Times New Roman" pitchFamily="18" charset="0"/>
                <a:ea typeface="Calibri"/>
                <a:cs typeface="Times New Roman" pitchFamily="18" charset="0"/>
              </a:rPr>
              <a:t>The system type of the project is shear wall resisting system because the shear walls resist more than 75%.</a:t>
            </a:r>
            <a:endParaRPr lang="en-US" sz="2400" dirty="0">
              <a:effectLst/>
              <a:latin typeface="Times New Roman" pitchFamily="18" charset="0"/>
              <a:ea typeface="Calibri"/>
              <a:cs typeface="Times New Roman" pitchFamily="18" charset="0"/>
            </a:endParaRPr>
          </a:p>
        </p:txBody>
      </p:sp>
      <p:sp>
        <p:nvSpPr>
          <p:cNvPr id="5" name="Rectangle 4"/>
          <p:cNvSpPr/>
          <p:nvPr/>
        </p:nvSpPr>
        <p:spPr>
          <a:xfrm>
            <a:off x="1143000" y="152400"/>
            <a:ext cx="4082080" cy="548099"/>
          </a:xfrm>
          <a:prstGeom prst="rect">
            <a:avLst/>
          </a:prstGeom>
        </p:spPr>
        <p:txBody>
          <a:bodyPr wrap="none">
            <a:spAutoFit/>
          </a:bodyPr>
          <a:lstStyle/>
          <a:p>
            <a:pPr lvl="0">
              <a:lnSpc>
                <a:spcPct val="115000"/>
              </a:lnSpc>
              <a:spcBef>
                <a:spcPts val="1000"/>
              </a:spcBef>
              <a:buClr>
                <a:srgbClr val="797B7E"/>
              </a:buClr>
              <a:buSzPct val="80000"/>
            </a:pPr>
            <a:r>
              <a:rPr lang="en-US" sz="2800" b="1" dirty="0">
                <a:solidFill>
                  <a:srgbClr val="FF0066"/>
                </a:solidFill>
                <a:latin typeface="Times New Roman"/>
                <a:ea typeface="Times New Roman"/>
              </a:rPr>
              <a:t>2.2:Type of the structure:</a:t>
            </a:r>
          </a:p>
        </p:txBody>
      </p:sp>
      <p:sp>
        <p:nvSpPr>
          <p:cNvPr id="6" name="Rectangle 5"/>
          <p:cNvSpPr/>
          <p:nvPr/>
        </p:nvSpPr>
        <p:spPr>
          <a:xfrm>
            <a:off x="1039584" y="1447800"/>
            <a:ext cx="7848600" cy="2728952"/>
          </a:xfrm>
          <a:prstGeom prst="rect">
            <a:avLst/>
          </a:prstGeom>
        </p:spPr>
        <p:txBody>
          <a:bodyPr wrap="square">
            <a:spAutoFit/>
          </a:bodyPr>
          <a:lstStyle/>
          <a:p>
            <a:pPr>
              <a:lnSpc>
                <a:spcPct val="115000"/>
              </a:lnSpc>
              <a:spcAft>
                <a:spcPts val="1000"/>
              </a:spcAft>
            </a:pPr>
            <a:r>
              <a:rPr lang="en-US" sz="2400" dirty="0">
                <a:latin typeface="Times New Roman" pitchFamily="18" charset="0"/>
                <a:ea typeface="Calibri"/>
                <a:cs typeface="Times New Roman" pitchFamily="18" charset="0"/>
              </a:rPr>
              <a:t>For shear </a:t>
            </a:r>
            <a:r>
              <a:rPr lang="en-US" sz="2400" dirty="0" smtClean="0">
                <a:latin typeface="Times New Roman" pitchFamily="18" charset="0"/>
                <a:ea typeface="Calibri"/>
                <a:cs typeface="Times New Roman" pitchFamily="18" charset="0"/>
              </a:rPr>
              <a:t>wall:</a:t>
            </a:r>
          </a:p>
          <a:p>
            <a:pPr>
              <a:lnSpc>
                <a:spcPct val="115000"/>
              </a:lnSpc>
              <a:spcAft>
                <a:spcPts val="1000"/>
              </a:spcAft>
            </a:pPr>
            <a:r>
              <a:rPr lang="en-US" sz="2400" dirty="0" smtClean="0">
                <a:latin typeface="Times New Roman" pitchFamily="18" charset="0"/>
                <a:ea typeface="Calibri"/>
                <a:cs typeface="Times New Roman" pitchFamily="18" charset="0"/>
              </a:rPr>
              <a:t>My </a:t>
            </a:r>
            <a:r>
              <a:rPr lang="en-US" sz="2400" dirty="0">
                <a:latin typeface="Times New Roman" pitchFamily="18" charset="0"/>
                <a:ea typeface="Calibri"/>
                <a:cs typeface="Times New Roman" pitchFamily="18" charset="0"/>
              </a:rPr>
              <a:t>hand calculations:</a:t>
            </a:r>
          </a:p>
          <a:p>
            <a:pPr>
              <a:lnSpc>
                <a:spcPct val="115000"/>
              </a:lnSpc>
              <a:spcAft>
                <a:spcPts val="1000"/>
              </a:spcAft>
            </a:pPr>
            <a:r>
              <a:rPr lang="ar-LB" sz="2400" dirty="0">
                <a:latin typeface="Times New Roman" pitchFamily="18" charset="0"/>
                <a:ea typeface="Calibri"/>
                <a:cs typeface="Times New Roman" pitchFamily="18" charset="0"/>
              </a:rPr>
              <a:t>∑</a:t>
            </a:r>
            <a:r>
              <a:rPr lang="en-US" sz="2400" dirty="0">
                <a:latin typeface="Times New Roman" pitchFamily="18" charset="0"/>
                <a:ea typeface="Calibri"/>
                <a:cs typeface="Times New Roman" pitchFamily="18" charset="0"/>
              </a:rPr>
              <a:t> Force in x-direction  =4949.56 KN</a:t>
            </a:r>
          </a:p>
          <a:p>
            <a:pPr>
              <a:lnSpc>
                <a:spcPct val="115000"/>
              </a:lnSpc>
              <a:spcAft>
                <a:spcPts val="1000"/>
              </a:spcAft>
            </a:pPr>
            <a:r>
              <a:rPr lang="en-US" sz="2400" dirty="0">
                <a:latin typeface="Times New Roman" pitchFamily="18" charset="0"/>
                <a:ea typeface="Calibri"/>
                <a:cs typeface="Times New Roman" pitchFamily="18" charset="0"/>
              </a:rPr>
              <a:t>∑ Force in y-direction = 1929.91 KN</a:t>
            </a:r>
          </a:p>
          <a:p>
            <a:pPr>
              <a:lnSpc>
                <a:spcPct val="115000"/>
              </a:lnSpc>
              <a:spcAft>
                <a:spcPts val="1000"/>
              </a:spcAft>
            </a:pPr>
            <a:r>
              <a:rPr lang="en-US" sz="2400" dirty="0">
                <a:latin typeface="Times New Roman" pitchFamily="18" charset="0"/>
                <a:ea typeface="Calibri"/>
                <a:cs typeface="Times New Roman" pitchFamily="18" charset="0"/>
              </a:rPr>
              <a:t>From SAP:</a:t>
            </a:r>
            <a:endParaRPr lang="en-US" sz="2400" dirty="0">
              <a:effectLst/>
              <a:latin typeface="Times New Roman" pitchFamily="18" charset="0"/>
              <a:ea typeface="Calibri"/>
              <a:cs typeface="Times New Roman" pitchFamily="18" charset="0"/>
            </a:endParaRP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1143000" y="4171309"/>
            <a:ext cx="7848599" cy="838200"/>
          </a:xfrm>
          <a:prstGeom prst="rect">
            <a:avLst/>
          </a:prstGeom>
          <a:ln w="88900" cap="sq" cmpd="thickThin">
            <a:solidFill>
              <a:srgbClr val="000000"/>
            </a:solidFill>
            <a:prstDash val="solid"/>
            <a:miter lim="800000"/>
          </a:ln>
          <a:effectLst>
            <a:innerShdw blurRad="76200">
              <a:srgbClr val="000000"/>
            </a:innerShdw>
          </a:effectLst>
        </p:spPr>
      </p:pic>
      <p:sp>
        <p:nvSpPr>
          <p:cNvPr id="8" name="Rectangle 7"/>
          <p:cNvSpPr/>
          <p:nvPr/>
        </p:nvSpPr>
        <p:spPr>
          <a:xfrm>
            <a:off x="1066800" y="5105400"/>
            <a:ext cx="7086600" cy="1569660"/>
          </a:xfrm>
          <a:prstGeom prst="rect">
            <a:avLst/>
          </a:prstGeom>
        </p:spPr>
        <p:txBody>
          <a:bodyPr wrap="square">
            <a:spAutoFit/>
          </a:bodyPr>
          <a:lstStyle/>
          <a:p>
            <a:r>
              <a:rPr lang="es-ES" sz="2400" dirty="0">
                <a:latin typeface="Times New Roman" pitchFamily="18" charset="0"/>
                <a:cs typeface="Times New Roman" pitchFamily="18" charset="0"/>
              </a:rPr>
              <a:t>%x = 4949.56 / 6079.22 *100</a:t>
            </a:r>
          </a:p>
          <a:p>
            <a:r>
              <a:rPr lang="es-ES" sz="2400" dirty="0">
                <a:latin typeface="Times New Roman" pitchFamily="18" charset="0"/>
                <a:cs typeface="Times New Roman" pitchFamily="18" charset="0"/>
              </a:rPr>
              <a:t>     = 81.4%</a:t>
            </a:r>
          </a:p>
          <a:p>
            <a:r>
              <a:rPr lang="es-ES" sz="2400" dirty="0">
                <a:latin typeface="Times New Roman" pitchFamily="18" charset="0"/>
                <a:cs typeface="Times New Roman" pitchFamily="18" charset="0"/>
              </a:rPr>
              <a:t>%y = 1929.91 / 2393.372 *100 </a:t>
            </a:r>
          </a:p>
          <a:p>
            <a:r>
              <a:rPr lang="es-ES" sz="2400" dirty="0">
                <a:latin typeface="Times New Roman" pitchFamily="18" charset="0"/>
                <a:cs typeface="Times New Roman" pitchFamily="18" charset="0"/>
              </a:rPr>
              <a:t>    = 80.6% .</a:t>
            </a:r>
          </a:p>
        </p:txBody>
      </p:sp>
    </p:spTree>
    <p:extLst>
      <p:ext uri="{BB962C8B-B14F-4D97-AF65-F5344CB8AC3E}">
        <p14:creationId xmlns:p14="http://schemas.microsoft.com/office/powerpoint/2010/main" val="38067351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2_Solstic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Solstice</Template>
  <TotalTime>1673</TotalTime>
  <Words>1860</Words>
  <Application>Microsoft Office PowerPoint</Application>
  <PresentationFormat>On-screen Show (4:3)</PresentationFormat>
  <Paragraphs>423</Paragraphs>
  <Slides>76</Slides>
  <Notes>3</Notes>
  <HiddenSlides>0</HiddenSlides>
  <MMClips>0</MMClips>
  <ScaleCrop>false</ScaleCrop>
  <HeadingPairs>
    <vt:vector size="4" baseType="variant">
      <vt:variant>
        <vt:lpstr>Theme</vt:lpstr>
      </vt:variant>
      <vt:variant>
        <vt:i4>2</vt:i4>
      </vt:variant>
      <vt:variant>
        <vt:lpstr>Slide Titles</vt:lpstr>
      </vt:variant>
      <vt:variant>
        <vt:i4>76</vt:i4>
      </vt:variant>
    </vt:vector>
  </HeadingPairs>
  <TitlesOfParts>
    <vt:vector size="78" baseType="lpstr">
      <vt:lpstr>Solstice</vt:lpstr>
      <vt:lpstr>2_Solstice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2.4 The dynamic analysis method used :</vt:lpstr>
      <vt:lpstr>  2.5 Hand calculation for lateral seismic force:  T=from Rayleigh method =2π(ƹ(m*∆2) /ƹ(F*∆))0.5 Mass for each story = (DEAD+SID)/ 7*10=33665.45/70=481 ton apply 1 kN/m2 for each slab in each floor in the X direction:    </vt:lpstr>
      <vt:lpstr>T =2π(7.16/116.82).5=1.55sec. The value from Sap and Rayleigh method very close  …….ok   </vt:lpstr>
      <vt:lpstr>PowerPoint Presentation</vt:lpstr>
      <vt:lpstr>PowerPoint Presentation</vt:lpstr>
      <vt:lpstr>PowerPoint Presentation</vt:lpstr>
      <vt:lpstr>Modal mass participation ratio:</vt:lpstr>
      <vt:lpstr>PowerPoint Presentation</vt:lpstr>
      <vt:lpstr>PowerPoint Presentation</vt:lpstr>
      <vt:lpstr>For slabs: </vt:lpstr>
      <vt:lpstr>For Beams: </vt:lpstr>
      <vt:lpstr>For Columns: </vt:lpstr>
      <vt:lpstr>  3.2 Check Drift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For Beams 20 and 21 : </vt:lpstr>
      <vt:lpstr>Beam 20 &amp; 21 Detailing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3.6 Design of shear wall: For shear wall 2  </vt:lpstr>
      <vt:lpstr> </vt:lpstr>
      <vt:lpstr>PowerPoint Presentation</vt:lpstr>
      <vt:lpstr>PowerPoint Presentation</vt:lpstr>
      <vt:lpstr>PowerPoint Presentation</vt:lpstr>
      <vt:lpstr>PowerPoint Presentation</vt:lpstr>
      <vt:lpstr>PowerPoint Presentation</vt:lpstr>
      <vt:lpstr>- Detailing for shear wall2:</vt:lpstr>
      <vt:lpstr>PowerPoint Presentation</vt:lpstr>
      <vt:lpstr>PowerPoint Presentation</vt:lpstr>
      <vt:lpstr>PowerPoint Presentation</vt:lpstr>
      <vt:lpstr>PowerPoint Presentation</vt:lpstr>
      <vt:lpstr>PowerPoint Presentation</vt:lpstr>
      <vt:lpstr>PowerPoint Presentation</vt:lpstr>
      <vt:lpstr>7.8: Design of mat foundation: </vt:lpstr>
      <vt:lpstr>-Loads on mat foundation:</vt:lpstr>
      <vt:lpstr>-Concrete B350 is used for mat foundation :</vt:lpstr>
      <vt:lpstr>   We assume thickness of mate foundation equal 500 mm   </vt:lpstr>
      <vt:lpstr> -Checks of the footing :  </vt:lpstr>
      <vt:lpstr>                     -Deflection : </vt:lpstr>
      <vt:lpstr> - Punching shear:  By SAFE: </vt:lpstr>
      <vt:lpstr>By hand:  </vt:lpstr>
      <vt:lpstr>First area: Interior column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noor yameen</dc:creator>
  <cp:lastModifiedBy>LENOVO</cp:lastModifiedBy>
  <cp:revision>183</cp:revision>
  <dcterms:created xsi:type="dcterms:W3CDTF">2006-08-16T00:00:00Z</dcterms:created>
  <dcterms:modified xsi:type="dcterms:W3CDTF">2016-05-17T16:29:54Z</dcterms:modified>
</cp:coreProperties>
</file>