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66" r:id="rId6"/>
    <p:sldId id="267" r:id="rId7"/>
    <p:sldId id="268" r:id="rId8"/>
    <p:sldId id="269" r:id="rId9"/>
    <p:sldId id="280" r:id="rId10"/>
    <p:sldId id="279" r:id="rId11"/>
    <p:sldId id="281" r:id="rId12"/>
    <p:sldId id="283" r:id="rId13"/>
    <p:sldId id="284" r:id="rId14"/>
    <p:sldId id="270" r:id="rId15"/>
    <p:sldId id="273" r:id="rId16"/>
    <p:sldId id="274" r:id="rId17"/>
    <p:sldId id="275" r:id="rId18"/>
    <p:sldId id="286" r:id="rId19"/>
    <p:sldId id="263" r:id="rId20"/>
    <p:sldId id="288" r:id="rId21"/>
    <p:sldId id="289" r:id="rId22"/>
    <p:sldId id="271" r:id="rId23"/>
    <p:sldId id="290" r:id="rId24"/>
    <p:sldId id="272" r:id="rId25"/>
  </p:sldIdLst>
  <p:sldSz cx="14630400" cy="8229600"/>
  <p:notesSz cx="8229600" cy="146304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ba zaid" initials="hz" lastIdx="1" clrIdx="0">
    <p:extLst>
      <p:ext uri="{19B8F6BF-5375-455C-9EA6-DF929625EA0E}">
        <p15:presenceInfo xmlns:p15="http://schemas.microsoft.com/office/powerpoint/2012/main" userId="5fe44a3959553ad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CE2CF"/>
    <a:srgbClr val="F5DD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10"/>
  </p:normalViewPr>
  <p:slideViewPr>
    <p:cSldViewPr snapToGrid="0" snapToObjects="1">
      <p:cViewPr varScale="1">
        <p:scale>
          <a:sx n="61" d="100"/>
          <a:sy n="61" d="100"/>
        </p:scale>
        <p:origin x="64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ba zaid" userId="5fe44a3959553ad0" providerId="LiveId" clId="{BC3BE2A7-66BF-408E-B6B3-A5984902E562}"/>
    <pc:docChg chg="modSld">
      <pc:chgData name="heba zaid" userId="5fe44a3959553ad0" providerId="LiveId" clId="{BC3BE2A7-66BF-408E-B6B3-A5984902E562}" dt="2025-02-06T00:10:43.957" v="3" actId="1076"/>
      <pc:docMkLst>
        <pc:docMk/>
      </pc:docMkLst>
      <pc:sldChg chg="modSp mod">
        <pc:chgData name="heba zaid" userId="5fe44a3959553ad0" providerId="LiveId" clId="{BC3BE2A7-66BF-408E-B6B3-A5984902E562}" dt="2025-02-06T00:10:43.957" v="3" actId="1076"/>
        <pc:sldMkLst>
          <pc:docMk/>
          <pc:sldMk cId="209789657" sldId="281"/>
        </pc:sldMkLst>
        <pc:spChg chg="mod">
          <ac:chgData name="heba zaid" userId="5fe44a3959553ad0" providerId="LiveId" clId="{BC3BE2A7-66BF-408E-B6B3-A5984902E562}" dt="2025-02-06T00:10:43.957" v="3" actId="1076"/>
          <ac:spMkLst>
            <pc:docMk/>
            <pc:sldMk cId="209789657" sldId="281"/>
            <ac:spMk id="9" creationId="{905428FD-8ED8-2057-D31F-337029A6E04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359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903FF-F331-AEFC-76E9-B752AEC709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27F3EB-2706-6E20-5EBA-7B9564090F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412583-3BAC-8886-2B53-805F4E336C7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9BF2149-C4CE-454B-1331-A4EE38B55DB2}"/>
              </a:ext>
            </a:extLst>
          </p:cNvPr>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443896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B10AFD-2B03-98C5-47FD-032F53F6E8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9647BF-AD56-0BE0-53E2-66D45176C0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6C37F6-4969-6A53-B1F6-26BBC8C5BC4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A351342-6B14-956A-15E7-4D546F667AE9}"/>
              </a:ext>
            </a:extLst>
          </p:cNvPr>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2878102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A10F7-3792-A0B5-1BCB-2C739B41BC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06B8AF-34F7-36B1-672D-8D6BBD5BA9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243633-3A79-34A6-D2DF-6581AB6FF95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6A146F7-9FFC-1D72-FDD3-FEC685BC6098}"/>
              </a:ext>
            </a:extLst>
          </p:cNvPr>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655898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7.png"/><Relationship Id="rId12"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20.png"/><Relationship Id="rId5" Type="http://schemas.openxmlformats.org/officeDocument/2006/relationships/image" Target="../media/image11.png"/><Relationship Id="rId10" Type="http://schemas.openxmlformats.org/officeDocument/2006/relationships/image" Target="../media/image19.jpeg"/><Relationship Id="rId4" Type="http://schemas.openxmlformats.org/officeDocument/2006/relationships/image" Target="../media/image10.png"/><Relationship Id="rId9" Type="http://schemas.openxmlformats.org/officeDocument/2006/relationships/image" Target="../media/image18.jpe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3" name="Shape 1"/>
          <p:cNvSpPr/>
          <p:nvPr/>
        </p:nvSpPr>
        <p:spPr>
          <a:xfrm>
            <a:off x="0" y="0"/>
            <a:ext cx="14630400" cy="8229600"/>
          </a:xfrm>
          <a:prstGeom prst="rect">
            <a:avLst/>
          </a:prstGeom>
          <a:solidFill>
            <a:srgbClr val="FFF8F0"/>
          </a:solidFill>
          <a:ln/>
        </p:spPr>
      </p:sp>
      <p:pic>
        <p:nvPicPr>
          <p:cNvPr id="4"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5" name="Text 2"/>
          <p:cNvSpPr/>
          <p:nvPr/>
        </p:nvSpPr>
        <p:spPr>
          <a:xfrm>
            <a:off x="607100" y="2280522"/>
            <a:ext cx="7929801" cy="2244209"/>
          </a:xfrm>
          <a:prstGeom prst="rect">
            <a:avLst/>
          </a:prstGeom>
          <a:noFill/>
          <a:ln/>
        </p:spPr>
        <p:txBody>
          <a:bodyPr wrap="square" rtlCol="0" anchor="t"/>
          <a:lstStyle/>
          <a:p>
            <a:pPr marL="0" indent="0">
              <a:lnSpc>
                <a:spcPts val="5891"/>
              </a:lnSpc>
              <a:buNone/>
            </a:pPr>
            <a:r>
              <a:rPr lang="en-US" sz="4713" kern="0" spc="-141" dirty="0">
                <a:solidFill>
                  <a:srgbClr val="2C3F42"/>
                </a:solidFill>
                <a:latin typeface="Bitter" pitchFamily="34" charset="0"/>
                <a:ea typeface="Bitter" pitchFamily="34" charset="-122"/>
                <a:cs typeface="Bitter" pitchFamily="34" charset="-120"/>
              </a:rPr>
              <a:t>Synthesis of Ag-ZnO Hybrid for photocurrent production.</a:t>
            </a:r>
            <a:endParaRPr lang="en-US" sz="4713" dirty="0"/>
          </a:p>
        </p:txBody>
      </p:sp>
      <p:sp>
        <p:nvSpPr>
          <p:cNvPr id="6" name="Text 3"/>
          <p:cNvSpPr/>
          <p:nvPr/>
        </p:nvSpPr>
        <p:spPr>
          <a:xfrm>
            <a:off x="971312" y="4934036"/>
            <a:ext cx="3568605" cy="962086"/>
          </a:xfrm>
          <a:prstGeom prst="rect">
            <a:avLst/>
          </a:prstGeom>
          <a:noFill/>
          <a:ln/>
        </p:spPr>
        <p:txBody>
          <a:bodyPr wrap="square" rtlCol="0" anchor="t"/>
          <a:lstStyle/>
          <a:p>
            <a:pPr marL="0" indent="0">
              <a:lnSpc>
                <a:spcPts val="2186"/>
              </a:lnSpc>
              <a:buNone/>
            </a:pPr>
            <a:r>
              <a:rPr lang="en-US" sz="2000" b="1" kern="0" spc="-27" dirty="0">
                <a:solidFill>
                  <a:srgbClr val="2B2E3C"/>
                </a:solidFill>
                <a:latin typeface="Open Sans" pitchFamily="34" charset="0"/>
                <a:ea typeface="Open Sans" pitchFamily="34" charset="-122"/>
                <a:cs typeface="Open Sans" pitchFamily="34" charset="-120"/>
              </a:rPr>
              <a:t>Prepared by :</a:t>
            </a:r>
          </a:p>
          <a:p>
            <a:pPr marL="0" indent="0">
              <a:lnSpc>
                <a:spcPts val="2186"/>
              </a:lnSpc>
              <a:buNone/>
            </a:pPr>
            <a:r>
              <a:rPr lang="en-US" sz="2000" b="1" kern="0" spc="-27" dirty="0">
                <a:solidFill>
                  <a:srgbClr val="2B2E3C"/>
                </a:solidFill>
                <a:latin typeface="Open Sans" pitchFamily="34" charset="0"/>
                <a:ea typeface="Open Sans" pitchFamily="34" charset="-122"/>
                <a:cs typeface="Open Sans" pitchFamily="34" charset="-120"/>
              </a:rPr>
              <a:t>Heba Hatem Zaid </a:t>
            </a:r>
            <a:endParaRPr lang="en-US" sz="2000" b="1" dirty="0"/>
          </a:p>
        </p:txBody>
      </p:sp>
      <p:sp>
        <p:nvSpPr>
          <p:cNvPr id="7" name="Shape 4"/>
          <p:cNvSpPr/>
          <p:nvPr/>
        </p:nvSpPr>
        <p:spPr>
          <a:xfrm>
            <a:off x="607100" y="6158389"/>
            <a:ext cx="277535" cy="277535"/>
          </a:xfrm>
          <a:prstGeom prst="roundRect">
            <a:avLst>
              <a:gd name="adj" fmla="val 32943901"/>
            </a:avLst>
          </a:prstGeom>
          <a:noFill/>
          <a:ln w="7620">
            <a:solidFill>
              <a:srgbClr val="FFFFFF"/>
            </a:solidFill>
            <a:prstDash val="solid"/>
          </a:ln>
        </p:spPr>
      </p:sp>
      <p:sp>
        <p:nvSpPr>
          <p:cNvPr id="9" name="Text 5"/>
          <p:cNvSpPr/>
          <p:nvPr/>
        </p:nvSpPr>
        <p:spPr>
          <a:xfrm>
            <a:off x="971312" y="6145411"/>
            <a:ext cx="3199635" cy="962086"/>
          </a:xfrm>
          <a:prstGeom prst="rect">
            <a:avLst/>
          </a:prstGeom>
          <a:noFill/>
          <a:ln/>
        </p:spPr>
        <p:txBody>
          <a:bodyPr wrap="none" rtlCol="0" anchor="t"/>
          <a:lstStyle/>
          <a:p>
            <a:pPr marL="0" indent="0" algn="l">
              <a:lnSpc>
                <a:spcPts val="2390"/>
              </a:lnSpc>
              <a:buNone/>
            </a:pPr>
            <a:r>
              <a:rPr lang="en-US" sz="2000" b="1" kern="0" spc="-27" dirty="0">
                <a:solidFill>
                  <a:srgbClr val="2B2E3C"/>
                </a:solidFill>
                <a:latin typeface="Open Sans" pitchFamily="34" charset="0"/>
                <a:ea typeface="Open Sans" pitchFamily="34" charset="-122"/>
                <a:cs typeface="Open Sans" pitchFamily="34" charset="-120"/>
              </a:rPr>
              <a:t>Supervisor :</a:t>
            </a:r>
          </a:p>
          <a:p>
            <a:pPr marL="0" indent="0" algn="l">
              <a:lnSpc>
                <a:spcPts val="2390"/>
              </a:lnSpc>
              <a:buNone/>
            </a:pPr>
            <a:r>
              <a:rPr lang="en-US" sz="2000" b="1" kern="0" spc="-27" dirty="0">
                <a:solidFill>
                  <a:srgbClr val="2B2E3C"/>
                </a:solidFill>
                <a:latin typeface="Open Sans" pitchFamily="34" charset="0"/>
                <a:ea typeface="Open Sans" pitchFamily="34" charset="-122"/>
                <a:cs typeface="Open Sans" pitchFamily="34" charset="-120"/>
              </a:rPr>
              <a:t>Dr. Shadi Sawalha  </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50F4C0C-3DF2-483A-488B-61411F14764A}"/>
              </a:ext>
            </a:extLst>
          </p:cNvPr>
          <p:cNvPicPr>
            <a:picLocks noChangeAspect="1"/>
          </p:cNvPicPr>
          <p:nvPr/>
        </p:nvPicPr>
        <p:blipFill>
          <a:blip r:embed="rId2"/>
          <a:stretch>
            <a:fillRect/>
          </a:stretch>
        </p:blipFill>
        <p:spPr>
          <a:xfrm>
            <a:off x="0" y="0"/>
            <a:ext cx="14630400" cy="8229600"/>
          </a:xfrm>
          <a:prstGeom prst="rect">
            <a:avLst/>
          </a:prstGeom>
        </p:spPr>
      </p:pic>
      <p:pic>
        <p:nvPicPr>
          <p:cNvPr id="3" name="Picture 2">
            <a:extLst>
              <a:ext uri="{FF2B5EF4-FFF2-40B4-BE49-F238E27FC236}">
                <a16:creationId xmlns:a16="http://schemas.microsoft.com/office/drawing/2014/main" id="{D03F6B6B-9D99-D8C8-DC95-FD215EDFEA7B}"/>
              </a:ext>
            </a:extLst>
          </p:cNvPr>
          <p:cNvPicPr>
            <a:picLocks noChangeAspect="1"/>
          </p:cNvPicPr>
          <p:nvPr/>
        </p:nvPicPr>
        <p:blipFill>
          <a:blip r:embed="rId3"/>
          <a:stretch>
            <a:fillRect/>
          </a:stretch>
        </p:blipFill>
        <p:spPr>
          <a:xfrm>
            <a:off x="205214" y="2170720"/>
            <a:ext cx="2061228" cy="1775364"/>
          </a:xfrm>
          <a:prstGeom prst="rect">
            <a:avLst/>
          </a:prstGeom>
          <a:ln>
            <a:noFill/>
          </a:ln>
          <a:effectLst>
            <a:softEdge rad="112500"/>
          </a:effectLst>
        </p:spPr>
      </p:pic>
      <p:pic>
        <p:nvPicPr>
          <p:cNvPr id="4" name="Picture 3">
            <a:extLst>
              <a:ext uri="{FF2B5EF4-FFF2-40B4-BE49-F238E27FC236}">
                <a16:creationId xmlns:a16="http://schemas.microsoft.com/office/drawing/2014/main" id="{F197DE22-68F8-8683-E5BF-2E1CD2CA7A8C}"/>
              </a:ext>
            </a:extLst>
          </p:cNvPr>
          <p:cNvPicPr>
            <a:picLocks noChangeAspect="1"/>
          </p:cNvPicPr>
          <p:nvPr/>
        </p:nvPicPr>
        <p:blipFill>
          <a:blip r:embed="rId4"/>
          <a:stretch>
            <a:fillRect/>
          </a:stretch>
        </p:blipFill>
        <p:spPr>
          <a:xfrm>
            <a:off x="3295899" y="2170720"/>
            <a:ext cx="1713515" cy="1775364"/>
          </a:xfrm>
          <a:prstGeom prst="rect">
            <a:avLst/>
          </a:prstGeom>
          <a:ln>
            <a:noFill/>
          </a:ln>
          <a:effectLst>
            <a:softEdge rad="112500"/>
          </a:effectLst>
        </p:spPr>
      </p:pic>
      <p:sp>
        <p:nvSpPr>
          <p:cNvPr id="5" name="Rectangle 4">
            <a:extLst>
              <a:ext uri="{FF2B5EF4-FFF2-40B4-BE49-F238E27FC236}">
                <a16:creationId xmlns:a16="http://schemas.microsoft.com/office/drawing/2014/main" id="{E270F6BF-F395-2D68-64D9-D06129EA09A2}"/>
              </a:ext>
            </a:extLst>
          </p:cNvPr>
          <p:cNvSpPr/>
          <p:nvPr/>
        </p:nvSpPr>
        <p:spPr>
          <a:xfrm>
            <a:off x="2477817" y="647940"/>
            <a:ext cx="4085945" cy="584775"/>
          </a:xfrm>
          <a:prstGeom prst="rect">
            <a:avLst/>
          </a:prstGeom>
          <a:ln>
            <a:solidFill>
              <a:schemeClr val="accent2">
                <a:lumMod val="20000"/>
                <a:lumOff val="80000"/>
              </a:schemeClr>
            </a:solidFill>
          </a:ln>
        </p:spPr>
        <p:txBody>
          <a:bodyPr wrap="square">
            <a:spAutoFit/>
          </a:bodyPr>
          <a:lstStyle/>
          <a:p>
            <a:pPr algn="ctr">
              <a:buClr>
                <a:srgbClr val="000000"/>
              </a:buClr>
              <a:buFont typeface="Arial"/>
              <a:buNone/>
            </a:pPr>
            <a:r>
              <a:rPr lang="en-US" sz="1600" b="1" dirty="0">
                <a:effectLst/>
                <a:latin typeface="Times New Roman" panose="02020603050405020304" pitchFamily="18" charset="0"/>
                <a:ea typeface="Calibri" panose="020F0502020204030204" pitchFamily="34" charset="0"/>
              </a:rPr>
              <a:t>1g ZnSO4.7H20 mixed </a:t>
            </a:r>
            <a:r>
              <a:rPr lang="en-US" sz="1600" b="1" kern="0" dirty="0">
                <a:solidFill>
                  <a:srgbClr val="000000"/>
                </a:solidFill>
                <a:latin typeface="Times New Roman" panose="02020603050405020304" pitchFamily="18" charset="0"/>
                <a:cs typeface="Times New Roman" panose="02020603050405020304" pitchFamily="18" charset="0"/>
                <a:sym typeface="Arial"/>
              </a:rPr>
              <a:t>with 25ml of Isopropyl alcohol and 25ml of distilled water </a:t>
            </a:r>
          </a:p>
        </p:txBody>
      </p:sp>
      <p:pic>
        <p:nvPicPr>
          <p:cNvPr id="6" name="Picture 5">
            <a:extLst>
              <a:ext uri="{FF2B5EF4-FFF2-40B4-BE49-F238E27FC236}">
                <a16:creationId xmlns:a16="http://schemas.microsoft.com/office/drawing/2014/main" id="{22F29E66-6185-F0A2-9A4E-CF91E0711415}"/>
              </a:ext>
            </a:extLst>
          </p:cNvPr>
          <p:cNvPicPr>
            <a:picLocks noChangeAspect="1"/>
          </p:cNvPicPr>
          <p:nvPr/>
        </p:nvPicPr>
        <p:blipFill>
          <a:blip r:embed="rId5"/>
          <a:stretch>
            <a:fillRect/>
          </a:stretch>
        </p:blipFill>
        <p:spPr>
          <a:xfrm>
            <a:off x="6047107" y="2957465"/>
            <a:ext cx="1713515" cy="986832"/>
          </a:xfrm>
          <a:prstGeom prst="rect">
            <a:avLst/>
          </a:prstGeom>
          <a:ln>
            <a:noFill/>
          </a:ln>
          <a:effectLst>
            <a:softEdge rad="112500"/>
          </a:effectLst>
        </p:spPr>
      </p:pic>
      <p:pic>
        <p:nvPicPr>
          <p:cNvPr id="7" name="Picture 6">
            <a:extLst>
              <a:ext uri="{FF2B5EF4-FFF2-40B4-BE49-F238E27FC236}">
                <a16:creationId xmlns:a16="http://schemas.microsoft.com/office/drawing/2014/main" id="{BEE5D1FA-B113-AE03-584B-5FEA7506D1EA}"/>
              </a:ext>
            </a:extLst>
          </p:cNvPr>
          <p:cNvPicPr>
            <a:picLocks noChangeAspect="1"/>
          </p:cNvPicPr>
          <p:nvPr/>
        </p:nvPicPr>
        <p:blipFill>
          <a:blip r:embed="rId4"/>
          <a:stretch>
            <a:fillRect/>
          </a:stretch>
        </p:blipFill>
        <p:spPr>
          <a:xfrm>
            <a:off x="6472606" y="2275761"/>
            <a:ext cx="856926" cy="876986"/>
          </a:xfrm>
          <a:prstGeom prst="rect">
            <a:avLst/>
          </a:prstGeom>
          <a:ln>
            <a:noFill/>
          </a:ln>
          <a:effectLst>
            <a:softEdge rad="112500"/>
          </a:effectLst>
        </p:spPr>
      </p:pic>
      <p:sp>
        <p:nvSpPr>
          <p:cNvPr id="8" name="Rectangle 7">
            <a:extLst>
              <a:ext uri="{FF2B5EF4-FFF2-40B4-BE49-F238E27FC236}">
                <a16:creationId xmlns:a16="http://schemas.microsoft.com/office/drawing/2014/main" id="{74476DF8-E6A5-150F-C44E-F08E0239D282}"/>
              </a:ext>
            </a:extLst>
          </p:cNvPr>
          <p:cNvSpPr/>
          <p:nvPr/>
        </p:nvSpPr>
        <p:spPr>
          <a:xfrm>
            <a:off x="5317093" y="1565788"/>
            <a:ext cx="2873653" cy="584775"/>
          </a:xfrm>
          <a:prstGeom prst="rect">
            <a:avLst/>
          </a:prstGeom>
          <a:ln>
            <a:solidFill>
              <a:schemeClr val="accent2">
                <a:lumMod val="20000"/>
                <a:lumOff val="80000"/>
              </a:schemeClr>
            </a:solidFill>
          </a:ln>
        </p:spPr>
        <p:txBody>
          <a:bodyPr wrap="square">
            <a:spAutoFit/>
          </a:bodyPr>
          <a:lstStyle/>
          <a:p>
            <a:pPr algn="ctr">
              <a:buClr>
                <a:srgbClr val="000000"/>
              </a:buClr>
              <a:buFont typeface="Arial"/>
              <a:buNone/>
            </a:pPr>
            <a:r>
              <a:rPr lang="en-US" sz="1600" b="1" kern="0" dirty="0">
                <a:solidFill>
                  <a:srgbClr val="000000"/>
                </a:solidFill>
                <a:latin typeface="Times New Roman" panose="02020603050405020304" pitchFamily="18" charset="0"/>
                <a:cs typeface="Times New Roman" panose="02020603050405020304" pitchFamily="18" charset="0"/>
                <a:sym typeface="Arial"/>
              </a:rPr>
              <a:t>While stirring, we add</a:t>
            </a:r>
          </a:p>
          <a:p>
            <a:pPr algn="ctr">
              <a:buClr>
                <a:srgbClr val="000000"/>
              </a:buClr>
              <a:buFont typeface="Arial"/>
              <a:buNone/>
            </a:pPr>
            <a:r>
              <a:rPr lang="en-US" sz="1600" b="1" kern="0" dirty="0">
                <a:solidFill>
                  <a:srgbClr val="000000"/>
                </a:solidFill>
                <a:latin typeface="Times New Roman" panose="02020603050405020304" pitchFamily="18" charset="0"/>
                <a:cs typeface="Times New Roman" panose="02020603050405020304" pitchFamily="18" charset="0"/>
                <a:sym typeface="Arial"/>
              </a:rPr>
              <a:t> 25ml of Naoh</a:t>
            </a:r>
            <a:r>
              <a:rPr lang="en-US" sz="1600" dirty="0">
                <a:effectLst/>
                <a:latin typeface="Times New Roman" panose="02020603050405020304" pitchFamily="18" charset="0"/>
                <a:ea typeface="Calibri" panose="020F0502020204030204" pitchFamily="34" charset="0"/>
              </a:rPr>
              <a:t> </a:t>
            </a:r>
            <a:r>
              <a:rPr lang="en-US" sz="1600" b="1" dirty="0">
                <a:effectLst/>
                <a:latin typeface="Times New Roman" panose="02020603050405020304" pitchFamily="18" charset="0"/>
                <a:ea typeface="Calibri" panose="020F0502020204030204" pitchFamily="34" charset="0"/>
              </a:rPr>
              <a:t>dropwise</a:t>
            </a:r>
            <a:endParaRPr lang="en-US" sz="1600" b="1" kern="0" dirty="0">
              <a:solidFill>
                <a:srgbClr val="000000"/>
              </a:solidFill>
              <a:latin typeface="Times New Roman" panose="02020603050405020304" pitchFamily="18" charset="0"/>
              <a:cs typeface="Times New Roman" panose="02020603050405020304" pitchFamily="18" charset="0"/>
              <a:sym typeface="Arial"/>
            </a:endParaRPr>
          </a:p>
        </p:txBody>
      </p:sp>
      <p:pic>
        <p:nvPicPr>
          <p:cNvPr id="9" name="Picture 8">
            <a:extLst>
              <a:ext uri="{FF2B5EF4-FFF2-40B4-BE49-F238E27FC236}">
                <a16:creationId xmlns:a16="http://schemas.microsoft.com/office/drawing/2014/main" id="{316D8EDA-388E-92A2-79B7-EB369CA8FEBE}"/>
              </a:ext>
            </a:extLst>
          </p:cNvPr>
          <p:cNvPicPr>
            <a:picLocks noChangeAspect="1"/>
          </p:cNvPicPr>
          <p:nvPr/>
        </p:nvPicPr>
        <p:blipFill>
          <a:blip r:embed="rId6"/>
          <a:stretch>
            <a:fillRect/>
          </a:stretch>
        </p:blipFill>
        <p:spPr>
          <a:xfrm>
            <a:off x="8498426" y="2372205"/>
            <a:ext cx="2295681" cy="1573879"/>
          </a:xfrm>
          <a:prstGeom prst="rect">
            <a:avLst/>
          </a:prstGeom>
          <a:ln>
            <a:noFill/>
          </a:ln>
          <a:effectLst>
            <a:softEdge rad="112500"/>
          </a:effectLst>
        </p:spPr>
      </p:pic>
      <p:sp>
        <p:nvSpPr>
          <p:cNvPr id="10" name="Rectangle 9">
            <a:extLst>
              <a:ext uri="{FF2B5EF4-FFF2-40B4-BE49-F238E27FC236}">
                <a16:creationId xmlns:a16="http://schemas.microsoft.com/office/drawing/2014/main" id="{5498ED95-8157-D083-1D7B-ED6D54968A59}"/>
              </a:ext>
            </a:extLst>
          </p:cNvPr>
          <p:cNvSpPr/>
          <p:nvPr/>
        </p:nvSpPr>
        <p:spPr>
          <a:xfrm>
            <a:off x="7360266" y="3974986"/>
            <a:ext cx="4572000" cy="276999"/>
          </a:xfrm>
          <a:prstGeom prst="rect">
            <a:avLst/>
          </a:prstGeom>
        </p:spPr>
        <p:txBody>
          <a:bodyPr>
            <a:spAutoFit/>
          </a:bodyPr>
          <a:lstStyle/>
          <a:p>
            <a:pPr algn="ctr">
              <a:buClr>
                <a:srgbClr val="000000"/>
              </a:buClr>
              <a:buFont typeface="Arial"/>
              <a:buNone/>
            </a:pPr>
            <a:r>
              <a:rPr lang="en-US" sz="1200" b="1" kern="0" dirty="0">
                <a:solidFill>
                  <a:srgbClr val="000000"/>
                </a:solidFill>
                <a:latin typeface="Times New Roman" panose="02020603050405020304" pitchFamily="18" charset="0"/>
                <a:cs typeface="Times New Roman" panose="02020603050405020304" pitchFamily="18" charset="0"/>
                <a:sym typeface="Arial"/>
              </a:rPr>
              <a:t> microwave </a:t>
            </a:r>
          </a:p>
        </p:txBody>
      </p:sp>
      <p:sp>
        <p:nvSpPr>
          <p:cNvPr id="11" name="Arrow: Right 10">
            <a:extLst>
              <a:ext uri="{FF2B5EF4-FFF2-40B4-BE49-F238E27FC236}">
                <a16:creationId xmlns:a16="http://schemas.microsoft.com/office/drawing/2014/main" id="{8568E54C-B52F-0C78-391B-A8B4BB415550}"/>
              </a:ext>
            </a:extLst>
          </p:cNvPr>
          <p:cNvSpPr/>
          <p:nvPr/>
        </p:nvSpPr>
        <p:spPr>
          <a:xfrm>
            <a:off x="2229582" y="2863945"/>
            <a:ext cx="965628" cy="306484"/>
          </a:xfrm>
          <a:prstGeom prst="rightArrow">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BD8FA851-B044-652A-4CF2-4C8383ABDE25}"/>
              </a:ext>
            </a:extLst>
          </p:cNvPr>
          <p:cNvPicPr>
            <a:picLocks noChangeAspect="1"/>
          </p:cNvPicPr>
          <p:nvPr/>
        </p:nvPicPr>
        <p:blipFill>
          <a:blip r:embed="rId7"/>
          <a:srcRect l="16720" t="23005" r="19406" b="19044"/>
          <a:stretch/>
        </p:blipFill>
        <p:spPr>
          <a:xfrm>
            <a:off x="254983" y="4917620"/>
            <a:ext cx="2531835" cy="2231267"/>
          </a:xfrm>
          <a:prstGeom prst="rect">
            <a:avLst/>
          </a:prstGeom>
        </p:spPr>
      </p:pic>
      <p:pic>
        <p:nvPicPr>
          <p:cNvPr id="13" name="Picture 12">
            <a:extLst>
              <a:ext uri="{FF2B5EF4-FFF2-40B4-BE49-F238E27FC236}">
                <a16:creationId xmlns:a16="http://schemas.microsoft.com/office/drawing/2014/main" id="{C5E1482F-EB3E-30C4-5A23-65D3C3844B52}"/>
              </a:ext>
            </a:extLst>
          </p:cNvPr>
          <p:cNvPicPr>
            <a:picLocks noChangeAspect="1"/>
          </p:cNvPicPr>
          <p:nvPr/>
        </p:nvPicPr>
        <p:blipFill>
          <a:blip r:embed="rId8"/>
          <a:stretch>
            <a:fillRect/>
          </a:stretch>
        </p:blipFill>
        <p:spPr>
          <a:xfrm>
            <a:off x="5015161" y="2846484"/>
            <a:ext cx="987638" cy="341406"/>
          </a:xfrm>
          <a:prstGeom prst="rect">
            <a:avLst/>
          </a:prstGeom>
        </p:spPr>
      </p:pic>
      <p:sp>
        <p:nvSpPr>
          <p:cNvPr id="14" name="Google Shape;359;p41">
            <a:extLst>
              <a:ext uri="{FF2B5EF4-FFF2-40B4-BE49-F238E27FC236}">
                <a16:creationId xmlns:a16="http://schemas.microsoft.com/office/drawing/2014/main" id="{08BD87EB-9407-1C4E-11FD-A2F48A3BD223}"/>
              </a:ext>
            </a:extLst>
          </p:cNvPr>
          <p:cNvSpPr txBox="1">
            <a:spLocks/>
          </p:cNvSpPr>
          <p:nvPr/>
        </p:nvSpPr>
        <p:spPr>
          <a:xfrm>
            <a:off x="122455" y="1466075"/>
            <a:ext cx="2907600" cy="713400"/>
          </a:xfrm>
          <a:prstGeom prst="rect">
            <a:avLst/>
          </a:prstGeom>
          <a:ln>
            <a:solidFill>
              <a:schemeClr val="accent2">
                <a:lumMod val="20000"/>
                <a:lumOff val="80000"/>
              </a:schemeClr>
            </a:solid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b="1" kern="0" dirty="0">
                <a:latin typeface="Times New Roman" panose="02020603050405020304" pitchFamily="18" charset="0"/>
                <a:cs typeface="Times New Roman" panose="02020603050405020304" pitchFamily="18" charset="0"/>
              </a:rPr>
              <a:t>Weight 1g of  ZnSO4.7H2O</a:t>
            </a:r>
          </a:p>
        </p:txBody>
      </p:sp>
      <p:pic>
        <p:nvPicPr>
          <p:cNvPr id="15" name="Picture 14">
            <a:extLst>
              <a:ext uri="{FF2B5EF4-FFF2-40B4-BE49-F238E27FC236}">
                <a16:creationId xmlns:a16="http://schemas.microsoft.com/office/drawing/2014/main" id="{058558F0-F9E9-2BE2-6E2F-92AB33A39A75}"/>
              </a:ext>
            </a:extLst>
          </p:cNvPr>
          <p:cNvPicPr>
            <a:picLocks noChangeAspect="1"/>
          </p:cNvPicPr>
          <p:nvPr/>
        </p:nvPicPr>
        <p:blipFill>
          <a:blip r:embed="rId8"/>
          <a:stretch>
            <a:fillRect/>
          </a:stretch>
        </p:blipFill>
        <p:spPr>
          <a:xfrm>
            <a:off x="7569241" y="2855832"/>
            <a:ext cx="987638" cy="332058"/>
          </a:xfrm>
          <a:prstGeom prst="rect">
            <a:avLst/>
          </a:prstGeom>
        </p:spPr>
      </p:pic>
      <p:pic>
        <p:nvPicPr>
          <p:cNvPr id="16" name="Picture 15">
            <a:extLst>
              <a:ext uri="{FF2B5EF4-FFF2-40B4-BE49-F238E27FC236}">
                <a16:creationId xmlns:a16="http://schemas.microsoft.com/office/drawing/2014/main" id="{E5B18302-E367-23B2-7816-9E70C90F40B9}"/>
              </a:ext>
            </a:extLst>
          </p:cNvPr>
          <p:cNvPicPr>
            <a:picLocks noChangeAspect="1"/>
          </p:cNvPicPr>
          <p:nvPr/>
        </p:nvPicPr>
        <p:blipFill>
          <a:blip r:embed="rId8"/>
          <a:stretch>
            <a:fillRect/>
          </a:stretch>
        </p:blipFill>
        <p:spPr>
          <a:xfrm>
            <a:off x="10794107" y="2871598"/>
            <a:ext cx="987638" cy="332058"/>
          </a:xfrm>
          <a:prstGeom prst="rect">
            <a:avLst/>
          </a:prstGeom>
        </p:spPr>
      </p:pic>
      <p:pic>
        <p:nvPicPr>
          <p:cNvPr id="17" name="Picture 2" descr="فرن تجفيف درجة حرارة ثابتة الصين الصانع - Amade-Tech">
            <a:extLst>
              <a:ext uri="{FF2B5EF4-FFF2-40B4-BE49-F238E27FC236}">
                <a16:creationId xmlns:a16="http://schemas.microsoft.com/office/drawing/2014/main" id="{0443C045-DF53-E929-7D88-910306924908}"/>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3481" t="10000" r="12877" b="8069"/>
          <a:stretch/>
        </p:blipFill>
        <p:spPr bwMode="auto">
          <a:xfrm>
            <a:off x="8317606" y="4884782"/>
            <a:ext cx="2498348" cy="226410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Crucible - ترجمة عربية, المعنى ، المرادفات ، نطق المتضادات ، أمثلة الجمل ،  النسخ ، التعريف ، العبارات">
            <a:extLst>
              <a:ext uri="{FF2B5EF4-FFF2-40B4-BE49-F238E27FC236}">
                <a16:creationId xmlns:a16="http://schemas.microsoft.com/office/drawing/2014/main" id="{BEDBFF0A-B2EE-B474-2F5C-9AA52B46F75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59806" y="5234967"/>
            <a:ext cx="2657475" cy="1724025"/>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93D99505-3689-47F2-F31A-19F03E20AAE6}"/>
              </a:ext>
            </a:extLst>
          </p:cNvPr>
          <p:cNvSpPr/>
          <p:nvPr/>
        </p:nvSpPr>
        <p:spPr>
          <a:xfrm>
            <a:off x="8254272" y="1496348"/>
            <a:ext cx="3268479" cy="584775"/>
          </a:xfrm>
          <a:prstGeom prst="rect">
            <a:avLst/>
          </a:prstGeom>
          <a:ln>
            <a:solidFill>
              <a:schemeClr val="accent2">
                <a:lumMod val="20000"/>
                <a:lumOff val="80000"/>
              </a:schemeClr>
            </a:solidFill>
          </a:ln>
        </p:spPr>
        <p:txBody>
          <a:bodyPr wrap="square">
            <a:spAutoFit/>
          </a:bodyPr>
          <a:lstStyle/>
          <a:p>
            <a:pPr algn="ctr">
              <a:buClr>
                <a:srgbClr val="000000"/>
              </a:buClr>
              <a:buFont typeface="Arial"/>
              <a:buNone/>
            </a:pPr>
            <a:r>
              <a:rPr lang="en-US" sz="1600" b="1" kern="0" dirty="0">
                <a:solidFill>
                  <a:srgbClr val="000000"/>
                </a:solidFill>
                <a:latin typeface="Times New Roman" panose="02020603050405020304" pitchFamily="18" charset="0"/>
                <a:cs typeface="Times New Roman" panose="02020603050405020304" pitchFamily="18" charset="0"/>
                <a:sym typeface="Arial"/>
              </a:rPr>
              <a:t> </a:t>
            </a:r>
            <a:r>
              <a:rPr lang="en-US" sz="1600" b="1" kern="0" dirty="0">
                <a:solidFill>
                  <a:srgbClr val="000000"/>
                </a:solidFill>
                <a:latin typeface="Times New Roman" panose="02020603050405020304" pitchFamily="18" charset="0"/>
                <a:ea typeface="Calibri" panose="020F0502020204030204" pitchFamily="34" charset="0"/>
                <a:cs typeface="Arial"/>
                <a:sym typeface="Arial"/>
              </a:rPr>
              <a:t>placed in microwave  at medium power [400-500 W] for 5 minutes. </a:t>
            </a:r>
            <a:endParaRPr lang="en-US" sz="1600" b="1" kern="0" dirty="0">
              <a:solidFill>
                <a:srgbClr val="000000"/>
              </a:solidFill>
              <a:latin typeface="Times New Roman" panose="02020603050405020304" pitchFamily="18" charset="0"/>
              <a:cs typeface="Times New Roman" panose="02020603050405020304" pitchFamily="18" charset="0"/>
              <a:sym typeface="Arial"/>
            </a:endParaRPr>
          </a:p>
        </p:txBody>
      </p:sp>
      <p:pic>
        <p:nvPicPr>
          <p:cNvPr id="20" name="Picture 19">
            <a:extLst>
              <a:ext uri="{FF2B5EF4-FFF2-40B4-BE49-F238E27FC236}">
                <a16:creationId xmlns:a16="http://schemas.microsoft.com/office/drawing/2014/main" id="{71E25D61-89DD-99C2-F96C-215CF1F66A6D}"/>
              </a:ext>
            </a:extLst>
          </p:cNvPr>
          <p:cNvPicPr>
            <a:picLocks noChangeAspect="1"/>
          </p:cNvPicPr>
          <p:nvPr/>
        </p:nvPicPr>
        <p:blipFill>
          <a:blip r:embed="rId11"/>
          <a:stretch>
            <a:fillRect/>
          </a:stretch>
        </p:blipFill>
        <p:spPr>
          <a:xfrm rot="10800000">
            <a:off x="3046726" y="6010135"/>
            <a:ext cx="981541" cy="341406"/>
          </a:xfrm>
          <a:prstGeom prst="rect">
            <a:avLst/>
          </a:prstGeom>
        </p:spPr>
      </p:pic>
      <p:pic>
        <p:nvPicPr>
          <p:cNvPr id="21" name="Picture 20">
            <a:extLst>
              <a:ext uri="{FF2B5EF4-FFF2-40B4-BE49-F238E27FC236}">
                <a16:creationId xmlns:a16="http://schemas.microsoft.com/office/drawing/2014/main" id="{766A9895-1F3E-0BAA-4ADC-7DC4049A256F}"/>
              </a:ext>
            </a:extLst>
          </p:cNvPr>
          <p:cNvPicPr>
            <a:picLocks noChangeAspect="1"/>
          </p:cNvPicPr>
          <p:nvPr/>
        </p:nvPicPr>
        <p:blipFill>
          <a:blip r:embed="rId12"/>
          <a:srcRect l="12392" t="4503" r="10069" b="3035"/>
          <a:stretch/>
        </p:blipFill>
        <p:spPr>
          <a:xfrm>
            <a:off x="11926837" y="1710311"/>
            <a:ext cx="2498349" cy="2654632"/>
          </a:xfrm>
          <a:prstGeom prst="rect">
            <a:avLst/>
          </a:prstGeom>
        </p:spPr>
      </p:pic>
      <p:sp>
        <p:nvSpPr>
          <p:cNvPr id="22" name="TextBox 21">
            <a:extLst>
              <a:ext uri="{FF2B5EF4-FFF2-40B4-BE49-F238E27FC236}">
                <a16:creationId xmlns:a16="http://schemas.microsoft.com/office/drawing/2014/main" id="{5A8D5F6D-3EA1-2694-2D54-CB7A5D66483B}"/>
              </a:ext>
            </a:extLst>
          </p:cNvPr>
          <p:cNvSpPr txBox="1"/>
          <p:nvPr/>
        </p:nvSpPr>
        <p:spPr>
          <a:xfrm>
            <a:off x="11932266" y="632148"/>
            <a:ext cx="2498348" cy="830997"/>
          </a:xfrm>
          <a:prstGeom prst="rect">
            <a:avLst/>
          </a:prstGeom>
          <a:noFill/>
          <a:ln>
            <a:solidFill>
              <a:schemeClr val="accent2">
                <a:lumMod val="20000"/>
                <a:lumOff val="80000"/>
              </a:schemeClr>
            </a:solidFill>
          </a:ln>
        </p:spPr>
        <p:txBody>
          <a:bodyPr wrap="square" rtlCol="0">
            <a:spAutoFit/>
          </a:bodyPr>
          <a:lstStyle/>
          <a:p>
            <a:pPr algn="just"/>
            <a:r>
              <a:rPr lang="en-US" sz="1600" b="1" dirty="0"/>
              <a:t>Centrifuge the mixture three times at 2,500 rpm for five minutes each.</a:t>
            </a:r>
            <a:endParaRPr lang="en-GB" sz="1600" b="1" dirty="0"/>
          </a:p>
        </p:txBody>
      </p:sp>
      <p:pic>
        <p:nvPicPr>
          <p:cNvPr id="23" name="Picture 22">
            <a:extLst>
              <a:ext uri="{FF2B5EF4-FFF2-40B4-BE49-F238E27FC236}">
                <a16:creationId xmlns:a16="http://schemas.microsoft.com/office/drawing/2014/main" id="{0BCA7663-29D7-9ACD-7146-A564CF9702A1}"/>
              </a:ext>
            </a:extLst>
          </p:cNvPr>
          <p:cNvPicPr>
            <a:picLocks noChangeAspect="1"/>
          </p:cNvPicPr>
          <p:nvPr/>
        </p:nvPicPr>
        <p:blipFill>
          <a:blip r:embed="rId4"/>
          <a:stretch>
            <a:fillRect/>
          </a:stretch>
        </p:blipFill>
        <p:spPr>
          <a:xfrm>
            <a:off x="12007226" y="5373523"/>
            <a:ext cx="1713515" cy="1775364"/>
          </a:xfrm>
          <a:prstGeom prst="rect">
            <a:avLst/>
          </a:prstGeom>
          <a:ln>
            <a:noFill/>
          </a:ln>
          <a:effectLst>
            <a:softEdge rad="112500"/>
          </a:effectLst>
        </p:spPr>
      </p:pic>
      <p:sp>
        <p:nvSpPr>
          <p:cNvPr id="24" name="Arrow: Down 23">
            <a:extLst>
              <a:ext uri="{FF2B5EF4-FFF2-40B4-BE49-F238E27FC236}">
                <a16:creationId xmlns:a16="http://schemas.microsoft.com/office/drawing/2014/main" id="{8F9EFE90-72A2-31BF-D7D2-D650083F9967}"/>
              </a:ext>
            </a:extLst>
          </p:cNvPr>
          <p:cNvSpPr/>
          <p:nvPr/>
        </p:nvSpPr>
        <p:spPr>
          <a:xfrm>
            <a:off x="12907997" y="4471510"/>
            <a:ext cx="268014" cy="816128"/>
          </a:xfrm>
          <a:prstGeom prst="downArrow">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5B608A36-5208-808E-E199-76AEF86E1F8D}"/>
              </a:ext>
            </a:extLst>
          </p:cNvPr>
          <p:cNvSpPr txBox="1"/>
          <p:nvPr/>
        </p:nvSpPr>
        <p:spPr>
          <a:xfrm>
            <a:off x="12011814" y="7234772"/>
            <a:ext cx="2060379" cy="830997"/>
          </a:xfrm>
          <a:prstGeom prst="rect">
            <a:avLst/>
          </a:prstGeom>
          <a:noFill/>
          <a:ln>
            <a:solidFill>
              <a:schemeClr val="accent2">
                <a:lumMod val="20000"/>
                <a:lumOff val="80000"/>
              </a:schemeClr>
            </a:solidFill>
          </a:ln>
        </p:spPr>
        <p:txBody>
          <a:bodyPr wrap="square" rtlCol="0">
            <a:spAutoFit/>
          </a:bodyPr>
          <a:lstStyle/>
          <a:p>
            <a:r>
              <a:rPr lang="en-US" sz="1600" b="1" dirty="0">
                <a:latin typeface="Times New Roman" panose="02020603050405020304" pitchFamily="18" charset="0"/>
                <a:cs typeface="Times New Roman" panose="02020603050405020304" pitchFamily="18" charset="0"/>
              </a:rPr>
              <a:t>empty the contents of the centrifuge tubes into a beaker.</a:t>
            </a:r>
            <a:endParaRPr lang="en-GB" sz="1600" b="1" dirty="0">
              <a:latin typeface="Times New Roman" panose="02020603050405020304" pitchFamily="18" charset="0"/>
              <a:cs typeface="Times New Roman" panose="02020603050405020304" pitchFamily="18" charset="0"/>
            </a:endParaRPr>
          </a:p>
        </p:txBody>
      </p:sp>
      <p:pic>
        <p:nvPicPr>
          <p:cNvPr id="26" name="Picture 25">
            <a:extLst>
              <a:ext uri="{FF2B5EF4-FFF2-40B4-BE49-F238E27FC236}">
                <a16:creationId xmlns:a16="http://schemas.microsoft.com/office/drawing/2014/main" id="{0963F0F3-0D86-7B00-B8CD-672944EC868C}"/>
              </a:ext>
            </a:extLst>
          </p:cNvPr>
          <p:cNvPicPr>
            <a:picLocks noChangeAspect="1"/>
          </p:cNvPicPr>
          <p:nvPr/>
        </p:nvPicPr>
        <p:blipFill>
          <a:blip r:embed="rId11"/>
          <a:stretch>
            <a:fillRect/>
          </a:stretch>
        </p:blipFill>
        <p:spPr>
          <a:xfrm rot="10800000">
            <a:off x="7076157" y="6005041"/>
            <a:ext cx="981541" cy="341406"/>
          </a:xfrm>
          <a:prstGeom prst="rect">
            <a:avLst/>
          </a:prstGeom>
        </p:spPr>
      </p:pic>
      <p:pic>
        <p:nvPicPr>
          <p:cNvPr id="27" name="Picture 26">
            <a:extLst>
              <a:ext uri="{FF2B5EF4-FFF2-40B4-BE49-F238E27FC236}">
                <a16:creationId xmlns:a16="http://schemas.microsoft.com/office/drawing/2014/main" id="{32EFBAE9-729C-BAC7-3C1C-DE7706033D95}"/>
              </a:ext>
            </a:extLst>
          </p:cNvPr>
          <p:cNvPicPr>
            <a:picLocks noChangeAspect="1"/>
          </p:cNvPicPr>
          <p:nvPr/>
        </p:nvPicPr>
        <p:blipFill>
          <a:blip r:embed="rId11"/>
          <a:stretch>
            <a:fillRect/>
          </a:stretch>
        </p:blipFill>
        <p:spPr>
          <a:xfrm rot="10800000">
            <a:off x="10997496" y="6010136"/>
            <a:ext cx="981541" cy="341406"/>
          </a:xfrm>
          <a:prstGeom prst="rect">
            <a:avLst/>
          </a:prstGeom>
        </p:spPr>
      </p:pic>
      <p:sp>
        <p:nvSpPr>
          <p:cNvPr id="28" name="TextBox 27">
            <a:extLst>
              <a:ext uri="{FF2B5EF4-FFF2-40B4-BE49-F238E27FC236}">
                <a16:creationId xmlns:a16="http://schemas.microsoft.com/office/drawing/2014/main" id="{9C37E370-0E77-AD42-C44A-F25F6AEE8BC4}"/>
              </a:ext>
            </a:extLst>
          </p:cNvPr>
          <p:cNvSpPr txBox="1"/>
          <p:nvPr/>
        </p:nvSpPr>
        <p:spPr>
          <a:xfrm>
            <a:off x="8317606" y="7089574"/>
            <a:ext cx="2679890" cy="1077218"/>
          </a:xfrm>
          <a:prstGeom prst="rect">
            <a:avLst/>
          </a:prstGeom>
          <a:noFill/>
          <a:ln>
            <a:solidFill>
              <a:schemeClr val="accent2">
                <a:lumMod val="20000"/>
                <a:lumOff val="80000"/>
              </a:schemeClr>
            </a:solidFill>
          </a:ln>
        </p:spPr>
        <p:txBody>
          <a:bodyPr wrap="square" rtlCol="0">
            <a:spAutoFit/>
          </a:bodyPr>
          <a:lstStyle/>
          <a:p>
            <a:r>
              <a:rPr lang="en-US" sz="1600" b="1" dirty="0">
                <a:latin typeface="Times New Roman" panose="02020603050405020304" pitchFamily="18" charset="0"/>
                <a:cs typeface="Times New Roman" panose="02020603050405020304" pitchFamily="18" charset="0"/>
              </a:rPr>
              <a:t>transferred the mixture to the drying oven at 405°C and left it there for 24 hours.</a:t>
            </a:r>
            <a:endParaRPr lang="en-GB" sz="1600" b="1" dirty="0">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6BF9EFFD-9FAB-EAF9-970A-BE2746C8DE64}"/>
              </a:ext>
            </a:extLst>
          </p:cNvPr>
          <p:cNvSpPr txBox="1"/>
          <p:nvPr/>
        </p:nvSpPr>
        <p:spPr>
          <a:xfrm>
            <a:off x="4540469" y="6962009"/>
            <a:ext cx="2774731" cy="830997"/>
          </a:xfrm>
          <a:prstGeom prst="rect">
            <a:avLst/>
          </a:prstGeom>
          <a:noFill/>
          <a:ln>
            <a:solidFill>
              <a:schemeClr val="accent2">
                <a:lumMod val="20000"/>
                <a:lumOff val="80000"/>
              </a:schemeClr>
            </a:solidFill>
          </a:ln>
        </p:spPr>
        <p:txBody>
          <a:bodyPr wrap="square" rtlCol="0">
            <a:spAutoFit/>
          </a:bodyPr>
          <a:lstStyle/>
          <a:p>
            <a:r>
              <a:rPr lang="en-US" sz="1600" b="1" dirty="0">
                <a:latin typeface="Times New Roman" panose="02020603050405020304" pitchFamily="18" charset="0"/>
                <a:cs typeface="Times New Roman" panose="02020603050405020304" pitchFamily="18" charset="0"/>
              </a:rPr>
              <a:t>After the mixture turns into powder, it is placed in the crucible and covered.</a:t>
            </a:r>
            <a:endParaRPr lang="en-GB" sz="1600" b="1" dirty="0">
              <a:latin typeface="Times New Roman" panose="02020603050405020304" pitchFamily="18" charset="0"/>
              <a:cs typeface="Times New Roman" panose="02020603050405020304" pitchFamily="18" charset="0"/>
            </a:endParaRPr>
          </a:p>
        </p:txBody>
      </p:sp>
      <p:sp>
        <p:nvSpPr>
          <p:cNvPr id="30" name="Arrow: Curved Down 29">
            <a:extLst>
              <a:ext uri="{FF2B5EF4-FFF2-40B4-BE49-F238E27FC236}">
                <a16:creationId xmlns:a16="http://schemas.microsoft.com/office/drawing/2014/main" id="{957618F8-314E-9133-2E82-4928372D701A}"/>
              </a:ext>
            </a:extLst>
          </p:cNvPr>
          <p:cNvSpPr/>
          <p:nvPr/>
        </p:nvSpPr>
        <p:spPr>
          <a:xfrm rot="1677862">
            <a:off x="3546583" y="1516428"/>
            <a:ext cx="866886" cy="645343"/>
          </a:xfrm>
          <a:prstGeom prst="curvedDownArrow">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 name="TextBox 30">
            <a:extLst>
              <a:ext uri="{FF2B5EF4-FFF2-40B4-BE49-F238E27FC236}">
                <a16:creationId xmlns:a16="http://schemas.microsoft.com/office/drawing/2014/main" id="{65BE3B9C-A2B2-5CFD-8152-B061AC890AAF}"/>
              </a:ext>
            </a:extLst>
          </p:cNvPr>
          <p:cNvSpPr txBox="1"/>
          <p:nvPr/>
        </p:nvSpPr>
        <p:spPr>
          <a:xfrm>
            <a:off x="8907517" y="4625398"/>
            <a:ext cx="1655379" cy="307777"/>
          </a:xfrm>
          <a:prstGeom prst="rect">
            <a:avLst/>
          </a:prstGeom>
          <a:noFill/>
        </p:spPr>
        <p:txBody>
          <a:bodyPr wrap="square" rtlCol="0">
            <a:spAutoFit/>
          </a:bodyPr>
          <a:lstStyle/>
          <a:p>
            <a:r>
              <a:rPr lang="en-GB" sz="1400" b="1" dirty="0">
                <a:latin typeface="Times New Roman" panose="02020603050405020304" pitchFamily="18" charset="0"/>
                <a:cs typeface="Times New Roman" panose="02020603050405020304" pitchFamily="18" charset="0"/>
              </a:rPr>
              <a:t>drying oven</a:t>
            </a:r>
          </a:p>
        </p:txBody>
      </p:sp>
      <p:sp>
        <p:nvSpPr>
          <p:cNvPr id="32" name="TextBox 31">
            <a:extLst>
              <a:ext uri="{FF2B5EF4-FFF2-40B4-BE49-F238E27FC236}">
                <a16:creationId xmlns:a16="http://schemas.microsoft.com/office/drawing/2014/main" id="{DFB790EF-2FC2-ED83-43DD-B2AA6672E4A5}"/>
              </a:ext>
            </a:extLst>
          </p:cNvPr>
          <p:cNvSpPr txBox="1"/>
          <p:nvPr/>
        </p:nvSpPr>
        <p:spPr>
          <a:xfrm>
            <a:off x="283615" y="7208231"/>
            <a:ext cx="2774731" cy="584775"/>
          </a:xfrm>
          <a:prstGeom prst="rect">
            <a:avLst/>
          </a:prstGeom>
          <a:noFill/>
          <a:ln>
            <a:solidFill>
              <a:schemeClr val="accent2">
                <a:lumMod val="20000"/>
                <a:lumOff val="80000"/>
              </a:schemeClr>
            </a:solidFill>
          </a:ln>
        </p:spPr>
        <p:txBody>
          <a:bodyPr wrap="square" rtlCol="0">
            <a:spAutoFit/>
          </a:bodyPr>
          <a:lstStyle/>
          <a:p>
            <a:r>
              <a:rPr lang="en-US" sz="1600" b="1" dirty="0">
                <a:effectLst/>
                <a:latin typeface="Times New Roman" panose="02020603050405020304" pitchFamily="18" charset="0"/>
                <a:ea typeface="Calibri" panose="020F0502020204030204" pitchFamily="34" charset="0"/>
              </a:rPr>
              <a:t>The sample was placed in a furnace at 500°C for 2 hours</a:t>
            </a:r>
            <a:r>
              <a:rPr lang="en-GB" sz="1600" b="1" dirty="0">
                <a:latin typeface="Times New Roman" panose="02020603050405020304" pitchFamily="18" charset="0"/>
                <a:ea typeface="Calibri" panose="020F0502020204030204" pitchFamily="34" charset="0"/>
              </a:rPr>
              <a:t>.</a:t>
            </a:r>
            <a:endParaRPr lang="en-GB" sz="1600" b="1" dirty="0"/>
          </a:p>
        </p:txBody>
      </p:sp>
      <p:sp>
        <p:nvSpPr>
          <p:cNvPr id="33" name="TextBox 32">
            <a:extLst>
              <a:ext uri="{FF2B5EF4-FFF2-40B4-BE49-F238E27FC236}">
                <a16:creationId xmlns:a16="http://schemas.microsoft.com/office/drawing/2014/main" id="{E58FCA06-7CDA-7655-3B23-9990D46A05E6}"/>
              </a:ext>
            </a:extLst>
          </p:cNvPr>
          <p:cNvSpPr txBox="1"/>
          <p:nvPr/>
        </p:nvSpPr>
        <p:spPr>
          <a:xfrm>
            <a:off x="1044412" y="4554167"/>
            <a:ext cx="1245957" cy="307777"/>
          </a:xfrm>
          <a:prstGeom prst="rect">
            <a:avLst/>
          </a:prstGeom>
          <a:noFill/>
        </p:spPr>
        <p:txBody>
          <a:bodyPr wrap="square" rtlCol="0">
            <a:spAutoFit/>
          </a:bodyPr>
          <a:lstStyle/>
          <a:p>
            <a:r>
              <a:rPr lang="en-GB" sz="1400" b="1" dirty="0">
                <a:latin typeface="Times New Roman" panose="02020603050405020304" pitchFamily="18" charset="0"/>
                <a:cs typeface="Times New Roman" panose="02020603050405020304" pitchFamily="18" charset="0"/>
              </a:rPr>
              <a:t>Furnace</a:t>
            </a:r>
          </a:p>
        </p:txBody>
      </p:sp>
    </p:spTree>
    <p:extLst>
      <p:ext uri="{BB962C8B-B14F-4D97-AF65-F5344CB8AC3E}">
        <p14:creationId xmlns:p14="http://schemas.microsoft.com/office/powerpoint/2010/main" val="2678710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E29CA5FC-A36F-0515-8870-094903AC906E}"/>
              </a:ext>
            </a:extLst>
          </p:cNvPr>
          <p:cNvSpPr/>
          <p:nvPr/>
        </p:nvSpPr>
        <p:spPr>
          <a:xfrm>
            <a:off x="0" y="-27399"/>
            <a:ext cx="14630400" cy="8229600"/>
          </a:xfrm>
          <a:prstGeom prst="rect">
            <a:avLst/>
          </a:prstGeom>
          <a:solidFill>
            <a:srgbClr val="FFF8F0"/>
          </a:solidFill>
          <a:ln/>
        </p:spPr>
        <p:txBody>
          <a:bodyPr/>
          <a:lstStyle/>
          <a:p>
            <a:endParaRPr lang="ar-IL" sz="2400" b="1" dirty="0"/>
          </a:p>
        </p:txBody>
      </p:sp>
      <p:pic>
        <p:nvPicPr>
          <p:cNvPr id="3" name="Picture 2">
            <a:extLst>
              <a:ext uri="{FF2B5EF4-FFF2-40B4-BE49-F238E27FC236}">
                <a16:creationId xmlns:a16="http://schemas.microsoft.com/office/drawing/2014/main" id="{A07A1C01-791E-C5DB-4191-D01FA85D9235}"/>
              </a:ext>
            </a:extLst>
          </p:cNvPr>
          <p:cNvPicPr>
            <a:picLocks noChangeAspect="1"/>
          </p:cNvPicPr>
          <p:nvPr/>
        </p:nvPicPr>
        <p:blipFill>
          <a:blip r:embed="rId2"/>
          <a:stretch>
            <a:fillRect/>
          </a:stretch>
        </p:blipFill>
        <p:spPr>
          <a:xfrm>
            <a:off x="711940" y="4469055"/>
            <a:ext cx="2060627" cy="1774090"/>
          </a:xfrm>
          <a:prstGeom prst="rect">
            <a:avLst/>
          </a:prstGeom>
        </p:spPr>
      </p:pic>
      <p:pic>
        <p:nvPicPr>
          <p:cNvPr id="4" name="Picture 3">
            <a:extLst>
              <a:ext uri="{FF2B5EF4-FFF2-40B4-BE49-F238E27FC236}">
                <a16:creationId xmlns:a16="http://schemas.microsoft.com/office/drawing/2014/main" id="{55FACA09-D3A1-61B2-0017-AEB1EA606F09}"/>
              </a:ext>
            </a:extLst>
          </p:cNvPr>
          <p:cNvPicPr>
            <a:picLocks noChangeAspect="1"/>
          </p:cNvPicPr>
          <p:nvPr/>
        </p:nvPicPr>
        <p:blipFill>
          <a:blip r:embed="rId3"/>
          <a:stretch>
            <a:fillRect/>
          </a:stretch>
        </p:blipFill>
        <p:spPr>
          <a:xfrm>
            <a:off x="5077567" y="4469055"/>
            <a:ext cx="1713124" cy="1774090"/>
          </a:xfrm>
          <a:prstGeom prst="rect">
            <a:avLst/>
          </a:prstGeom>
        </p:spPr>
      </p:pic>
      <p:pic>
        <p:nvPicPr>
          <p:cNvPr id="5" name="Picture 4">
            <a:extLst>
              <a:ext uri="{FF2B5EF4-FFF2-40B4-BE49-F238E27FC236}">
                <a16:creationId xmlns:a16="http://schemas.microsoft.com/office/drawing/2014/main" id="{7C6F6340-3DBD-D40C-C398-84561F2E5FA3}"/>
              </a:ext>
            </a:extLst>
          </p:cNvPr>
          <p:cNvPicPr>
            <a:picLocks noChangeAspect="1"/>
          </p:cNvPicPr>
          <p:nvPr/>
        </p:nvPicPr>
        <p:blipFill>
          <a:blip r:embed="rId4"/>
          <a:stretch>
            <a:fillRect/>
          </a:stretch>
        </p:blipFill>
        <p:spPr>
          <a:xfrm>
            <a:off x="3247697" y="5215756"/>
            <a:ext cx="981541" cy="341406"/>
          </a:xfrm>
          <a:prstGeom prst="rect">
            <a:avLst/>
          </a:prstGeom>
        </p:spPr>
      </p:pic>
      <p:pic>
        <p:nvPicPr>
          <p:cNvPr id="6" name="Picture 5">
            <a:extLst>
              <a:ext uri="{FF2B5EF4-FFF2-40B4-BE49-F238E27FC236}">
                <a16:creationId xmlns:a16="http://schemas.microsoft.com/office/drawing/2014/main" id="{B18EF522-F7FD-A720-CFDB-4D1E476A70A0}"/>
              </a:ext>
            </a:extLst>
          </p:cNvPr>
          <p:cNvPicPr>
            <a:picLocks noChangeAspect="1"/>
          </p:cNvPicPr>
          <p:nvPr/>
        </p:nvPicPr>
        <p:blipFill>
          <a:blip r:embed="rId5"/>
          <a:stretch>
            <a:fillRect/>
          </a:stretch>
        </p:blipFill>
        <p:spPr>
          <a:xfrm>
            <a:off x="5248269" y="3718525"/>
            <a:ext cx="865707" cy="792549"/>
          </a:xfrm>
          <a:prstGeom prst="rect">
            <a:avLst/>
          </a:prstGeom>
        </p:spPr>
      </p:pic>
      <p:pic>
        <p:nvPicPr>
          <p:cNvPr id="7" name="Picture 6">
            <a:extLst>
              <a:ext uri="{FF2B5EF4-FFF2-40B4-BE49-F238E27FC236}">
                <a16:creationId xmlns:a16="http://schemas.microsoft.com/office/drawing/2014/main" id="{66CD697C-2F07-2276-87EF-BFEAF196E7B0}"/>
              </a:ext>
            </a:extLst>
          </p:cNvPr>
          <p:cNvPicPr>
            <a:picLocks noChangeAspect="1"/>
          </p:cNvPicPr>
          <p:nvPr/>
        </p:nvPicPr>
        <p:blipFill>
          <a:blip r:embed="rId6"/>
          <a:stretch>
            <a:fillRect/>
          </a:stretch>
        </p:blipFill>
        <p:spPr>
          <a:xfrm>
            <a:off x="9085984" y="4051737"/>
            <a:ext cx="1219882" cy="1037930"/>
          </a:xfrm>
          <a:prstGeom prst="rect">
            <a:avLst/>
          </a:prstGeom>
        </p:spPr>
      </p:pic>
      <p:pic>
        <p:nvPicPr>
          <p:cNvPr id="8" name="Picture 7">
            <a:extLst>
              <a:ext uri="{FF2B5EF4-FFF2-40B4-BE49-F238E27FC236}">
                <a16:creationId xmlns:a16="http://schemas.microsoft.com/office/drawing/2014/main" id="{2BC19B1B-AE71-30B1-6390-70CF7A3F298D}"/>
              </a:ext>
            </a:extLst>
          </p:cNvPr>
          <p:cNvPicPr>
            <a:picLocks noChangeAspect="1"/>
          </p:cNvPicPr>
          <p:nvPr/>
        </p:nvPicPr>
        <p:blipFill>
          <a:blip r:embed="rId7"/>
          <a:stretch>
            <a:fillRect/>
          </a:stretch>
        </p:blipFill>
        <p:spPr>
          <a:xfrm>
            <a:off x="8670329" y="4840820"/>
            <a:ext cx="2060627" cy="1371966"/>
          </a:xfrm>
          <a:prstGeom prst="rect">
            <a:avLst/>
          </a:prstGeom>
        </p:spPr>
      </p:pic>
      <p:sp>
        <p:nvSpPr>
          <p:cNvPr id="9" name="TextBox 8">
            <a:extLst>
              <a:ext uri="{FF2B5EF4-FFF2-40B4-BE49-F238E27FC236}">
                <a16:creationId xmlns:a16="http://schemas.microsoft.com/office/drawing/2014/main" id="{905428FD-8ED8-2057-D31F-337029A6E045}"/>
              </a:ext>
            </a:extLst>
          </p:cNvPr>
          <p:cNvSpPr txBox="1"/>
          <p:nvPr/>
        </p:nvSpPr>
        <p:spPr>
          <a:xfrm>
            <a:off x="4359335" y="791638"/>
            <a:ext cx="5486060" cy="707886"/>
          </a:xfrm>
          <a:prstGeom prst="rect">
            <a:avLst/>
          </a:prstGeom>
          <a:noFill/>
        </p:spPr>
        <p:txBody>
          <a:bodyPr wrap="square" rtlCol="0">
            <a:spAutoFit/>
          </a:bodyPr>
          <a:lstStyle/>
          <a:p>
            <a:r>
              <a:rPr lang="en-US" sz="4000" b="1" dirty="0">
                <a:effectLst/>
                <a:latin typeface="Times New Roman" panose="02020603050405020304" pitchFamily="18" charset="0"/>
                <a:ea typeface="Calibri" panose="020F0502020204030204" pitchFamily="34" charset="0"/>
                <a:cs typeface="Arial" panose="020B0604020202020204" pitchFamily="34" charset="0"/>
              </a:rPr>
              <a:t>Preparation of</a:t>
            </a:r>
            <a:r>
              <a:rPr lang="en-US" sz="4000" b="1" dirty="0">
                <a:effectLst/>
                <a:latin typeface="Arial" panose="020B0604020202020204" pitchFamily="34" charset="0"/>
                <a:ea typeface="Calibri" panose="020F0502020204030204" pitchFamily="34" charset="0"/>
              </a:rPr>
              <a:t> </a:t>
            </a:r>
            <a:r>
              <a:rPr lang="en-GB" sz="4000" b="1" dirty="0">
                <a:effectLst/>
                <a:latin typeface="Times New Roman" panose="02020603050405020304" pitchFamily="18" charset="0"/>
                <a:ea typeface="Calibri" panose="020F0502020204030204" pitchFamily="34" charset="0"/>
                <a:cs typeface="Arial" panose="020B0604020202020204" pitchFamily="34" charset="0"/>
              </a:rPr>
              <a:t>Hybrid</a:t>
            </a:r>
            <a:endParaRPr lang="en-GB" sz="4000" dirty="0"/>
          </a:p>
        </p:txBody>
      </p:sp>
      <p:sp>
        <p:nvSpPr>
          <p:cNvPr id="10" name="Frame 9">
            <a:extLst>
              <a:ext uri="{FF2B5EF4-FFF2-40B4-BE49-F238E27FC236}">
                <a16:creationId xmlns:a16="http://schemas.microsoft.com/office/drawing/2014/main" id="{BF9EF4DA-98BF-8338-CD96-35A323565AEF}"/>
              </a:ext>
            </a:extLst>
          </p:cNvPr>
          <p:cNvSpPr/>
          <p:nvPr/>
        </p:nvSpPr>
        <p:spPr>
          <a:xfrm>
            <a:off x="3247697" y="621624"/>
            <a:ext cx="7709337" cy="1037930"/>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1" name="Picture 10">
            <a:extLst>
              <a:ext uri="{FF2B5EF4-FFF2-40B4-BE49-F238E27FC236}">
                <a16:creationId xmlns:a16="http://schemas.microsoft.com/office/drawing/2014/main" id="{85BE3BD0-14D7-41AF-9B19-358855D20B10}"/>
              </a:ext>
            </a:extLst>
          </p:cNvPr>
          <p:cNvPicPr>
            <a:picLocks noChangeAspect="1"/>
          </p:cNvPicPr>
          <p:nvPr/>
        </p:nvPicPr>
        <p:blipFill>
          <a:blip r:embed="rId4"/>
          <a:stretch>
            <a:fillRect/>
          </a:stretch>
        </p:blipFill>
        <p:spPr>
          <a:xfrm>
            <a:off x="7263427" y="5185397"/>
            <a:ext cx="981541" cy="341406"/>
          </a:xfrm>
          <a:prstGeom prst="rect">
            <a:avLst/>
          </a:prstGeom>
        </p:spPr>
      </p:pic>
      <p:pic>
        <p:nvPicPr>
          <p:cNvPr id="12" name="Picture 11">
            <a:extLst>
              <a:ext uri="{FF2B5EF4-FFF2-40B4-BE49-F238E27FC236}">
                <a16:creationId xmlns:a16="http://schemas.microsoft.com/office/drawing/2014/main" id="{660A96D0-16CE-6545-E3D5-D63C7DFB423D}"/>
              </a:ext>
            </a:extLst>
          </p:cNvPr>
          <p:cNvPicPr>
            <a:picLocks noChangeAspect="1"/>
          </p:cNvPicPr>
          <p:nvPr/>
        </p:nvPicPr>
        <p:blipFill>
          <a:blip r:embed="rId4"/>
          <a:stretch>
            <a:fillRect/>
          </a:stretch>
        </p:blipFill>
        <p:spPr>
          <a:xfrm>
            <a:off x="11156318" y="5215756"/>
            <a:ext cx="981541" cy="341406"/>
          </a:xfrm>
          <a:prstGeom prst="rect">
            <a:avLst/>
          </a:prstGeom>
        </p:spPr>
      </p:pic>
      <p:pic>
        <p:nvPicPr>
          <p:cNvPr id="13" name="Picture 12">
            <a:extLst>
              <a:ext uri="{FF2B5EF4-FFF2-40B4-BE49-F238E27FC236}">
                <a16:creationId xmlns:a16="http://schemas.microsoft.com/office/drawing/2014/main" id="{1C2807BB-E40D-AB5E-5831-1C523AE67B42}"/>
              </a:ext>
            </a:extLst>
          </p:cNvPr>
          <p:cNvPicPr>
            <a:picLocks noChangeAspect="1"/>
          </p:cNvPicPr>
          <p:nvPr/>
        </p:nvPicPr>
        <p:blipFill>
          <a:blip r:embed="rId8"/>
          <a:stretch>
            <a:fillRect/>
          </a:stretch>
        </p:blipFill>
        <p:spPr>
          <a:xfrm>
            <a:off x="12463989" y="4682359"/>
            <a:ext cx="981541" cy="1560786"/>
          </a:xfrm>
          <a:prstGeom prst="rect">
            <a:avLst/>
          </a:prstGeom>
        </p:spPr>
      </p:pic>
      <p:sp>
        <p:nvSpPr>
          <p:cNvPr id="14" name="Google Shape;359;p41">
            <a:extLst>
              <a:ext uri="{FF2B5EF4-FFF2-40B4-BE49-F238E27FC236}">
                <a16:creationId xmlns:a16="http://schemas.microsoft.com/office/drawing/2014/main" id="{0A6FC293-CE84-8795-9C2E-D244B7105448}"/>
              </a:ext>
            </a:extLst>
          </p:cNvPr>
          <p:cNvSpPr txBox="1">
            <a:spLocks/>
          </p:cNvSpPr>
          <p:nvPr/>
        </p:nvSpPr>
        <p:spPr>
          <a:xfrm>
            <a:off x="288453" y="3635409"/>
            <a:ext cx="2907600" cy="713400"/>
          </a:xfrm>
          <a:prstGeom prst="rect">
            <a:avLst/>
          </a:prstGeom>
          <a:ln>
            <a:solidFill>
              <a:schemeClr val="accent2">
                <a:lumMod val="20000"/>
                <a:lumOff val="80000"/>
              </a:schemeClr>
            </a:solid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b="1" kern="0" dirty="0">
                <a:latin typeface="Times New Roman" panose="02020603050405020304" pitchFamily="18" charset="0"/>
                <a:cs typeface="Times New Roman" panose="02020603050405020304" pitchFamily="18" charset="0"/>
              </a:rPr>
              <a:t>Weight 0.1g of  ZnO-</a:t>
            </a:r>
            <a:r>
              <a:rPr lang="en-US" sz="1600" b="1" kern="0" dirty="0" err="1">
                <a:latin typeface="Times New Roman" panose="02020603050405020304" pitchFamily="18" charset="0"/>
                <a:cs typeface="Times New Roman" panose="02020603050405020304" pitchFamily="18" charset="0"/>
              </a:rPr>
              <a:t>Nps</a:t>
            </a:r>
            <a:endParaRPr lang="en-US" sz="1600" b="1" kern="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69B7E26-FD9F-2BAD-6A1E-DE7DB5ADE646}"/>
              </a:ext>
            </a:extLst>
          </p:cNvPr>
          <p:cNvSpPr txBox="1"/>
          <p:nvPr/>
        </p:nvSpPr>
        <p:spPr>
          <a:xfrm>
            <a:off x="3915348" y="2973720"/>
            <a:ext cx="4037561" cy="584775"/>
          </a:xfrm>
          <a:prstGeom prst="rect">
            <a:avLst/>
          </a:prstGeom>
          <a:noFill/>
          <a:ln>
            <a:solidFill>
              <a:schemeClr val="accent2">
                <a:lumMod val="20000"/>
                <a:lumOff val="80000"/>
              </a:schemeClr>
            </a:solidFill>
          </a:ln>
        </p:spPr>
        <p:txBody>
          <a:bodyPr wrap="square" rtlCol="0">
            <a:spAutoFit/>
          </a:bodyPr>
          <a:lstStyle/>
          <a:p>
            <a:pPr algn="ctr"/>
            <a:r>
              <a:rPr lang="en-GB" sz="1600" b="1" dirty="0">
                <a:effectLst/>
                <a:latin typeface="Times New Roman" panose="02020603050405020304" pitchFamily="18" charset="0"/>
                <a:ea typeface="Calibri" panose="020F0502020204030204" pitchFamily="34" charset="0"/>
              </a:rPr>
              <a:t>Dissolve</a:t>
            </a:r>
            <a:r>
              <a:rPr lang="en-US" sz="1600" b="1" dirty="0">
                <a:latin typeface="Times New Roman" panose="02020603050405020304" pitchFamily="18" charset="0"/>
                <a:ea typeface="Calibri" panose="020F0502020204030204" pitchFamily="34" charset="0"/>
              </a:rPr>
              <a:t>e 0.1g </a:t>
            </a:r>
            <a:r>
              <a:rPr lang="en-GB" sz="1600" b="1" dirty="0">
                <a:effectLst/>
                <a:latin typeface="Times New Roman" panose="02020603050405020304" pitchFamily="18" charset="0"/>
                <a:ea typeface="Calibri" panose="020F0502020204030204" pitchFamily="34" charset="0"/>
              </a:rPr>
              <a:t> in a mixture of 0.5 ml acetone and 0.5 ml Triton X-100.</a:t>
            </a:r>
            <a:endParaRPr lang="en-GB" sz="1600" b="1" dirty="0"/>
          </a:p>
        </p:txBody>
      </p:sp>
      <p:sp>
        <p:nvSpPr>
          <p:cNvPr id="16" name="TextBox 15">
            <a:extLst>
              <a:ext uri="{FF2B5EF4-FFF2-40B4-BE49-F238E27FC236}">
                <a16:creationId xmlns:a16="http://schemas.microsoft.com/office/drawing/2014/main" id="{6ADECD3D-3DD5-5763-4695-763E2F5AB43E}"/>
              </a:ext>
            </a:extLst>
          </p:cNvPr>
          <p:cNvSpPr txBox="1"/>
          <p:nvPr/>
        </p:nvSpPr>
        <p:spPr>
          <a:xfrm>
            <a:off x="11924445" y="4010255"/>
            <a:ext cx="2060627" cy="338554"/>
          </a:xfrm>
          <a:prstGeom prst="rect">
            <a:avLst/>
          </a:prstGeom>
          <a:noFill/>
          <a:ln>
            <a:solidFill>
              <a:schemeClr val="accent2">
                <a:lumMod val="20000"/>
                <a:lumOff val="80000"/>
              </a:schemeClr>
            </a:solidFill>
          </a:ln>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Hybrid solution </a:t>
            </a:r>
            <a:endParaRPr lang="en-GB" sz="1600" b="1" dirty="0">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AA3EF402-16D9-5AD7-00E4-BA647DF10861}"/>
              </a:ext>
            </a:extLst>
          </p:cNvPr>
          <p:cNvSpPr txBox="1"/>
          <p:nvPr/>
        </p:nvSpPr>
        <p:spPr>
          <a:xfrm>
            <a:off x="8340090" y="2973720"/>
            <a:ext cx="2711669" cy="1077218"/>
          </a:xfrm>
          <a:prstGeom prst="rect">
            <a:avLst/>
          </a:prstGeom>
          <a:noFill/>
          <a:ln>
            <a:solidFill>
              <a:schemeClr val="accent2">
                <a:lumMod val="20000"/>
                <a:lumOff val="80000"/>
              </a:schemeClr>
            </a:solidFill>
          </a:ln>
        </p:spPr>
        <p:txBody>
          <a:bodyPr wrap="square" rtlCol="0">
            <a:spAutoFit/>
          </a:bodyPr>
          <a:lstStyle/>
          <a:p>
            <a:pPr algn="just">
              <a:buClr>
                <a:srgbClr val="000000"/>
              </a:buClr>
              <a:buFont typeface="Arial"/>
              <a:buNone/>
            </a:pPr>
            <a:r>
              <a:rPr lang="en-US" sz="1600" b="1" kern="0" dirty="0">
                <a:solidFill>
                  <a:srgbClr val="000000"/>
                </a:solidFill>
                <a:latin typeface="Times New Roman" panose="02020603050405020304" pitchFamily="18" charset="0"/>
                <a:cs typeface="Times New Roman" panose="02020603050405020304" pitchFamily="18" charset="0"/>
                <a:sym typeface="Arial"/>
              </a:rPr>
              <a:t>While stirring, </a:t>
            </a:r>
            <a:r>
              <a:rPr lang="en-US" sz="1600" b="1" dirty="0">
                <a:latin typeface="Times New Roman" panose="02020603050405020304" pitchFamily="18" charset="0"/>
                <a:cs typeface="Times New Roman" panose="02020603050405020304" pitchFamily="18" charset="0"/>
              </a:rPr>
              <a:t>add 1</a:t>
            </a:r>
            <a:r>
              <a:rPr lang="en-GB" sz="1600" b="1" dirty="0">
                <a:latin typeface="Times New Roman" panose="02020603050405020304" pitchFamily="18" charset="0"/>
                <a:cs typeface="Times New Roman" panose="02020603050405020304" pitchFamily="18" charset="0"/>
              </a:rPr>
              <a:t>ml</a:t>
            </a:r>
            <a:r>
              <a:rPr lang="en-US" sz="1600" b="1" dirty="0">
                <a:latin typeface="Times New Roman" panose="02020603050405020304" pitchFamily="18" charset="0"/>
                <a:cs typeface="Times New Roman" panose="02020603050405020304" pitchFamily="18" charset="0"/>
              </a:rPr>
              <a:t> of Ag-NPs to the mixture and continue stirring to achieve homogeneity.</a:t>
            </a:r>
            <a:endParaRPr lang="en-GB"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789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0536DEF6-3A7F-83BF-B7D6-31DD2AD64AE2}"/>
              </a:ext>
            </a:extLst>
          </p:cNvPr>
          <p:cNvSpPr/>
          <p:nvPr/>
        </p:nvSpPr>
        <p:spPr>
          <a:xfrm>
            <a:off x="0" y="-27399"/>
            <a:ext cx="14630400" cy="8229600"/>
          </a:xfrm>
          <a:prstGeom prst="rect">
            <a:avLst/>
          </a:prstGeom>
          <a:solidFill>
            <a:srgbClr val="FFF8F0"/>
          </a:solidFill>
          <a:ln/>
        </p:spPr>
        <p:txBody>
          <a:bodyPr/>
          <a:lstStyle/>
          <a:p>
            <a:endParaRPr lang="ar-IL" sz="2400" b="1" dirty="0"/>
          </a:p>
        </p:txBody>
      </p:sp>
      <p:pic>
        <p:nvPicPr>
          <p:cNvPr id="3" name="Picture 2">
            <a:extLst>
              <a:ext uri="{FF2B5EF4-FFF2-40B4-BE49-F238E27FC236}">
                <a16:creationId xmlns:a16="http://schemas.microsoft.com/office/drawing/2014/main" id="{A0D09CDE-7443-5063-F25C-07B9A5AEF606}"/>
              </a:ext>
            </a:extLst>
          </p:cNvPr>
          <p:cNvPicPr>
            <a:picLocks noChangeAspect="1"/>
          </p:cNvPicPr>
          <p:nvPr/>
        </p:nvPicPr>
        <p:blipFill>
          <a:blip r:embed="rId2"/>
          <a:srcRect l="10533" t="13510" r="23783" b="19963"/>
          <a:stretch/>
        </p:blipFill>
        <p:spPr>
          <a:xfrm>
            <a:off x="5136091" y="2501709"/>
            <a:ext cx="4358218" cy="4913093"/>
          </a:xfrm>
          <a:prstGeom prst="rect">
            <a:avLst/>
          </a:prstGeom>
          <a:ln w="127000" cap="sq">
            <a:solidFill>
              <a:schemeClr val="accent2">
                <a:lumMod val="20000"/>
                <a:lumOff val="80000"/>
              </a:schemeClr>
            </a:solidFill>
            <a:miter lim="800000"/>
          </a:ln>
          <a:effectLst>
            <a:outerShdw blurRad="57150" dist="50800" dir="2700000" algn="tl" rotWithShape="0">
              <a:srgbClr val="000000">
                <a:alpha val="40000"/>
              </a:srgbClr>
            </a:outerShdw>
          </a:effectLst>
        </p:spPr>
      </p:pic>
      <p:pic>
        <p:nvPicPr>
          <p:cNvPr id="4" name="Picture 3">
            <a:extLst>
              <a:ext uri="{FF2B5EF4-FFF2-40B4-BE49-F238E27FC236}">
                <a16:creationId xmlns:a16="http://schemas.microsoft.com/office/drawing/2014/main" id="{1D053DEE-953E-7CD1-8907-37EAE0632D5A}"/>
              </a:ext>
            </a:extLst>
          </p:cNvPr>
          <p:cNvPicPr>
            <a:picLocks noChangeAspect="1"/>
          </p:cNvPicPr>
          <p:nvPr/>
        </p:nvPicPr>
        <p:blipFill>
          <a:blip r:embed="rId3"/>
          <a:srcRect t="8160" b="12883"/>
          <a:stretch/>
        </p:blipFill>
        <p:spPr>
          <a:xfrm rot="5400000">
            <a:off x="9435944" y="2779147"/>
            <a:ext cx="4913094" cy="4358219"/>
          </a:xfrm>
          <a:prstGeom prst="rect">
            <a:avLst/>
          </a:prstGeom>
          <a:ln w="127000" cap="sq">
            <a:solidFill>
              <a:schemeClr val="accent2">
                <a:lumMod val="20000"/>
                <a:lumOff val="80000"/>
              </a:schemeClr>
            </a:solidFill>
            <a:miter lim="800000"/>
          </a:ln>
          <a:effectLst>
            <a:outerShdw blurRad="57150" dist="50800" dir="2700000" algn="tl" rotWithShape="0">
              <a:srgbClr val="000000">
                <a:alpha val="40000"/>
              </a:srgbClr>
            </a:outerShdw>
          </a:effectLst>
        </p:spPr>
      </p:pic>
      <p:pic>
        <p:nvPicPr>
          <p:cNvPr id="6" name="Picture 5">
            <a:extLst>
              <a:ext uri="{FF2B5EF4-FFF2-40B4-BE49-F238E27FC236}">
                <a16:creationId xmlns:a16="http://schemas.microsoft.com/office/drawing/2014/main" id="{8E7B956D-D05A-46AC-C1F9-2D90252152FD}"/>
              </a:ext>
            </a:extLst>
          </p:cNvPr>
          <p:cNvPicPr>
            <a:picLocks noChangeAspect="1"/>
          </p:cNvPicPr>
          <p:nvPr/>
        </p:nvPicPr>
        <p:blipFill>
          <a:blip r:embed="rId4"/>
          <a:srcRect t="13265" b="14758"/>
          <a:stretch/>
        </p:blipFill>
        <p:spPr>
          <a:xfrm rot="5400000">
            <a:off x="281360" y="2779148"/>
            <a:ext cx="4913095" cy="4358219"/>
          </a:xfrm>
          <a:prstGeom prst="rect">
            <a:avLst/>
          </a:prstGeom>
          <a:ln w="127000" cap="sq">
            <a:solidFill>
              <a:schemeClr val="accent2">
                <a:lumMod val="20000"/>
                <a:lumOff val="80000"/>
              </a:schemeClr>
            </a:solidFill>
            <a:miter lim="800000"/>
          </a:ln>
          <a:effectLst>
            <a:outerShdw blurRad="57150" dist="50800" dir="2700000" algn="tl" rotWithShape="0">
              <a:srgbClr val="000000">
                <a:alpha val="40000"/>
              </a:srgbClr>
            </a:outerShdw>
          </a:effectLst>
        </p:spPr>
      </p:pic>
      <p:sp>
        <p:nvSpPr>
          <p:cNvPr id="8" name="Frame 7">
            <a:extLst>
              <a:ext uri="{FF2B5EF4-FFF2-40B4-BE49-F238E27FC236}">
                <a16:creationId xmlns:a16="http://schemas.microsoft.com/office/drawing/2014/main" id="{E53CCCC1-9A0F-84F7-2D5A-6CD9CCA4809C}"/>
              </a:ext>
            </a:extLst>
          </p:cNvPr>
          <p:cNvSpPr/>
          <p:nvPr/>
        </p:nvSpPr>
        <p:spPr>
          <a:xfrm>
            <a:off x="3218501" y="243184"/>
            <a:ext cx="7189076" cy="1726324"/>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TextBox 8">
            <a:extLst>
              <a:ext uri="{FF2B5EF4-FFF2-40B4-BE49-F238E27FC236}">
                <a16:creationId xmlns:a16="http://schemas.microsoft.com/office/drawing/2014/main" id="{D5F754A9-E98E-2C41-34B4-2989BBCCA234}"/>
              </a:ext>
            </a:extLst>
          </p:cNvPr>
          <p:cNvSpPr txBox="1"/>
          <p:nvPr/>
        </p:nvSpPr>
        <p:spPr>
          <a:xfrm>
            <a:off x="4194246" y="598514"/>
            <a:ext cx="6117022" cy="1015663"/>
          </a:xfrm>
          <a:prstGeom prst="rect">
            <a:avLst/>
          </a:prstGeom>
          <a:noFill/>
        </p:spPr>
        <p:txBody>
          <a:bodyPr wrap="square" rtlCol="0">
            <a:spAutoFit/>
          </a:bodyPr>
          <a:lstStyle/>
          <a:p>
            <a:r>
              <a:rPr lang="en-GB" sz="6000" b="1" dirty="0">
                <a:latin typeface="Times New Roman" panose="02020603050405020304" pitchFamily="18" charset="0"/>
                <a:cs typeface="Times New Roman" panose="02020603050405020304" pitchFamily="18" charset="0"/>
              </a:rPr>
              <a:t>Cell preparation </a:t>
            </a:r>
          </a:p>
        </p:txBody>
      </p:sp>
    </p:spTree>
    <p:extLst>
      <p:ext uri="{BB962C8B-B14F-4D97-AF65-F5344CB8AC3E}">
        <p14:creationId xmlns:p14="http://schemas.microsoft.com/office/powerpoint/2010/main" val="447554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81EAF3-4257-D441-1A69-D707AD6AF4CC}"/>
              </a:ext>
            </a:extLst>
          </p:cNvPr>
          <p:cNvPicPr>
            <a:picLocks noChangeAspect="1"/>
          </p:cNvPicPr>
          <p:nvPr/>
        </p:nvPicPr>
        <p:blipFill>
          <a:blip r:embed="rId2"/>
          <a:stretch>
            <a:fillRect/>
          </a:stretch>
        </p:blipFill>
        <p:spPr>
          <a:xfrm>
            <a:off x="0" y="0"/>
            <a:ext cx="14630400" cy="8229600"/>
          </a:xfrm>
          <a:prstGeom prst="rect">
            <a:avLst/>
          </a:prstGeom>
        </p:spPr>
      </p:pic>
      <p:sp>
        <p:nvSpPr>
          <p:cNvPr id="3" name="Arrow: Right 2">
            <a:extLst>
              <a:ext uri="{FF2B5EF4-FFF2-40B4-BE49-F238E27FC236}">
                <a16:creationId xmlns:a16="http://schemas.microsoft.com/office/drawing/2014/main" id="{0E099A95-1358-81CB-6935-5570911E04D9}"/>
              </a:ext>
            </a:extLst>
          </p:cNvPr>
          <p:cNvSpPr/>
          <p:nvPr/>
        </p:nvSpPr>
        <p:spPr>
          <a:xfrm>
            <a:off x="2995445" y="2610405"/>
            <a:ext cx="8639503" cy="646387"/>
          </a:xfrm>
          <a:prstGeom prst="rightArrow">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Arrow: Left 3">
            <a:extLst>
              <a:ext uri="{FF2B5EF4-FFF2-40B4-BE49-F238E27FC236}">
                <a16:creationId xmlns:a16="http://schemas.microsoft.com/office/drawing/2014/main" id="{717CB05C-6FD1-11E1-EB43-6F73BBEC8BD5}"/>
              </a:ext>
            </a:extLst>
          </p:cNvPr>
          <p:cNvSpPr/>
          <p:nvPr/>
        </p:nvSpPr>
        <p:spPr>
          <a:xfrm>
            <a:off x="2995444" y="4272455"/>
            <a:ext cx="8639503" cy="646387"/>
          </a:xfrm>
          <a:prstGeom prst="leftArrow">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965F1F59-BE86-86B4-41DE-E3E0112A7722}"/>
              </a:ext>
            </a:extLst>
          </p:cNvPr>
          <p:cNvSpPr txBox="1"/>
          <p:nvPr/>
        </p:nvSpPr>
        <p:spPr>
          <a:xfrm>
            <a:off x="4335514" y="3256792"/>
            <a:ext cx="9648497" cy="1015663"/>
          </a:xfrm>
          <a:prstGeom prst="rect">
            <a:avLst/>
          </a:prstGeom>
          <a:noFill/>
        </p:spPr>
        <p:txBody>
          <a:bodyPr wrap="square" rtlCol="0">
            <a:spAutoFit/>
          </a:bodyPr>
          <a:lstStyle/>
          <a:p>
            <a:r>
              <a:rPr lang="en-US" sz="6000" b="1" dirty="0"/>
              <a:t>Characterization </a:t>
            </a:r>
            <a:endParaRPr lang="ar-IL" sz="6000" b="1" dirty="0"/>
          </a:p>
        </p:txBody>
      </p:sp>
    </p:spTree>
    <p:extLst>
      <p:ext uri="{BB962C8B-B14F-4D97-AF65-F5344CB8AC3E}">
        <p14:creationId xmlns:p14="http://schemas.microsoft.com/office/powerpoint/2010/main" val="3542813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5F11D94-1DB5-40FB-953F-A5BFE55A0928}"/>
              </a:ext>
            </a:extLst>
          </p:cNvPr>
          <p:cNvPicPr>
            <a:picLocks noChangeAspect="1"/>
          </p:cNvPicPr>
          <p:nvPr/>
        </p:nvPicPr>
        <p:blipFill>
          <a:blip r:embed="rId2"/>
          <a:stretch>
            <a:fillRect/>
          </a:stretch>
        </p:blipFill>
        <p:spPr>
          <a:xfrm>
            <a:off x="0" y="0"/>
            <a:ext cx="14630400" cy="8229600"/>
          </a:xfrm>
          <a:prstGeom prst="rect">
            <a:avLst/>
          </a:prstGeom>
        </p:spPr>
      </p:pic>
      <p:sp>
        <p:nvSpPr>
          <p:cNvPr id="10" name="TextBox 9">
            <a:extLst>
              <a:ext uri="{FF2B5EF4-FFF2-40B4-BE49-F238E27FC236}">
                <a16:creationId xmlns:a16="http://schemas.microsoft.com/office/drawing/2014/main" id="{39971CAF-D85C-02C4-DD0F-154C521D7AA3}"/>
              </a:ext>
            </a:extLst>
          </p:cNvPr>
          <p:cNvSpPr txBox="1"/>
          <p:nvPr/>
        </p:nvSpPr>
        <p:spPr>
          <a:xfrm>
            <a:off x="5530073" y="2605122"/>
            <a:ext cx="9579165" cy="707886"/>
          </a:xfrm>
          <a:prstGeom prst="rect">
            <a:avLst/>
          </a:prstGeom>
          <a:noFill/>
        </p:spPr>
        <p:txBody>
          <a:bodyPr wrap="square" rtlCol="1">
            <a:spAutoFit/>
          </a:bodyPr>
          <a:lstStyle/>
          <a:p>
            <a:pPr algn="ctr"/>
            <a:r>
              <a:rPr lang="en-GB" sz="4000" b="1" dirty="0">
                <a:effectLst/>
                <a:latin typeface="Times New Roman" panose="02020603050405020304" pitchFamily="18" charset="0"/>
                <a:ea typeface="Calibri" panose="020F0502020204030204" pitchFamily="34" charset="0"/>
                <a:cs typeface="Arial" panose="020B0604020202020204" pitchFamily="34" charset="0"/>
              </a:rPr>
              <a:t>UV-VIS SPECTROPHOTOMETER</a:t>
            </a:r>
            <a:endParaRPr lang="ar-IL" sz="4000" b="1" dirty="0"/>
          </a:p>
        </p:txBody>
      </p:sp>
      <p:sp>
        <p:nvSpPr>
          <p:cNvPr id="12" name="Shape 4">
            <a:extLst>
              <a:ext uri="{FF2B5EF4-FFF2-40B4-BE49-F238E27FC236}">
                <a16:creationId xmlns:a16="http://schemas.microsoft.com/office/drawing/2014/main" id="{86B4800E-E3CE-1FF7-467D-4B9EF06E9696}"/>
              </a:ext>
            </a:extLst>
          </p:cNvPr>
          <p:cNvSpPr/>
          <p:nvPr/>
        </p:nvSpPr>
        <p:spPr>
          <a:xfrm>
            <a:off x="6188516" y="4113108"/>
            <a:ext cx="8327570" cy="2279215"/>
          </a:xfrm>
          <a:prstGeom prst="roundRect">
            <a:avLst>
              <a:gd name="adj" fmla="val 7181"/>
            </a:avLst>
          </a:prstGeom>
          <a:solidFill>
            <a:schemeClr val="accent2">
              <a:lumMod val="20000"/>
              <a:lumOff val="80000"/>
            </a:schemeClr>
          </a:solidFill>
          <a:ln w="7620">
            <a:solidFill>
              <a:schemeClr val="tx1"/>
            </a:solidFill>
            <a:prstDash val="solid"/>
          </a:ln>
        </p:spPr>
        <p:txBody>
          <a:bodyPr/>
          <a:lstStyle/>
          <a:p>
            <a:pPr algn="just">
              <a:lnSpc>
                <a:spcPct val="150000"/>
              </a:lnSpc>
              <a:spcBef>
                <a:spcPts val="1200"/>
              </a:spcBef>
              <a:spcAft>
                <a:spcPts val="500"/>
              </a:spcAft>
            </a:pPr>
            <a:r>
              <a:rPr lang="en-US" sz="2400" b="1" kern="100" dirty="0">
                <a:effectLst/>
                <a:latin typeface="Times New Roman" panose="02020603050405020304" pitchFamily="18" charset="0"/>
                <a:ea typeface="Calibri" panose="020F0502020204030204" pitchFamily="34" charset="0"/>
                <a:cs typeface="Times New Roman" panose="02020603050405020304" pitchFamily="18" charset="0"/>
              </a:rPr>
              <a:t>The prepared Ag-NPs solution, ZnO-NPs, hybrid solution  were examined by the Beckman Coulter DU 800 Spectrophotometer to register the UV–visible spectrum.  </a:t>
            </a:r>
          </a:p>
        </p:txBody>
      </p:sp>
      <p:sp>
        <p:nvSpPr>
          <p:cNvPr id="2" name="Frame 1">
            <a:extLst>
              <a:ext uri="{FF2B5EF4-FFF2-40B4-BE49-F238E27FC236}">
                <a16:creationId xmlns:a16="http://schemas.microsoft.com/office/drawing/2014/main" id="{C44A9AE2-CD66-2E92-6C36-CA65E6AD55EF}"/>
              </a:ext>
            </a:extLst>
          </p:cNvPr>
          <p:cNvSpPr/>
          <p:nvPr/>
        </p:nvSpPr>
        <p:spPr>
          <a:xfrm>
            <a:off x="6155869" y="2376672"/>
            <a:ext cx="8327571" cy="1103586"/>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 name="Picture 2">
            <a:extLst>
              <a:ext uri="{FF2B5EF4-FFF2-40B4-BE49-F238E27FC236}">
                <a16:creationId xmlns:a16="http://schemas.microsoft.com/office/drawing/2014/main" id="{4C091558-80F0-115A-8982-4760787DF8C4}"/>
              </a:ext>
            </a:extLst>
          </p:cNvPr>
          <p:cNvPicPr>
            <a:picLocks noChangeAspect="1"/>
          </p:cNvPicPr>
          <p:nvPr/>
        </p:nvPicPr>
        <p:blipFill>
          <a:blip r:embed="rId3"/>
          <a:srcRect l="12676" r="14966"/>
          <a:stretch/>
        </p:blipFill>
        <p:spPr>
          <a:xfrm>
            <a:off x="179607" y="1598508"/>
            <a:ext cx="5662393" cy="5029200"/>
          </a:xfrm>
          <a:prstGeom prst="rect">
            <a:avLst/>
          </a:prstGeom>
          <a:ln w="127000" cap="sq">
            <a:solidFill>
              <a:schemeClr val="accent2">
                <a:lumMod val="20000"/>
                <a:lumOff val="80000"/>
              </a:schemeClr>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4111415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BEE5982-8B47-8540-63BB-77A7E702B292}"/>
              </a:ext>
            </a:extLst>
          </p:cNvPr>
          <p:cNvPicPr>
            <a:picLocks noChangeAspect="1"/>
          </p:cNvPicPr>
          <p:nvPr/>
        </p:nvPicPr>
        <p:blipFill>
          <a:blip r:embed="rId2"/>
          <a:stretch>
            <a:fillRect/>
          </a:stretch>
        </p:blipFill>
        <p:spPr>
          <a:xfrm>
            <a:off x="0" y="0"/>
            <a:ext cx="14630400" cy="8229600"/>
          </a:xfrm>
          <a:prstGeom prst="rect">
            <a:avLst/>
          </a:prstGeom>
        </p:spPr>
      </p:pic>
      <p:pic>
        <p:nvPicPr>
          <p:cNvPr id="3" name="Picture 2">
            <a:extLst>
              <a:ext uri="{FF2B5EF4-FFF2-40B4-BE49-F238E27FC236}">
                <a16:creationId xmlns:a16="http://schemas.microsoft.com/office/drawing/2014/main" id="{4A4FD0A1-BB9A-A004-86E1-E59EE05190CB}"/>
              </a:ext>
            </a:extLst>
          </p:cNvPr>
          <p:cNvPicPr>
            <a:picLocks noChangeAspect="1"/>
          </p:cNvPicPr>
          <p:nvPr/>
        </p:nvPicPr>
        <p:blipFill>
          <a:blip r:embed="rId3"/>
          <a:stretch>
            <a:fillRect/>
          </a:stretch>
        </p:blipFill>
        <p:spPr>
          <a:xfrm>
            <a:off x="558800" y="1574800"/>
            <a:ext cx="5455805" cy="4609771"/>
          </a:xfrm>
          <a:prstGeom prst="rect">
            <a:avLst/>
          </a:prstGeom>
          <a:ln w="127000" cap="sq">
            <a:solidFill>
              <a:schemeClr val="accent2">
                <a:lumMod val="20000"/>
                <a:lumOff val="80000"/>
              </a:schemeClr>
            </a:solidFill>
            <a:miter lim="800000"/>
          </a:ln>
          <a:effectLst>
            <a:outerShdw blurRad="57150" dist="50800" dir="2700000" algn="tl" rotWithShape="0">
              <a:srgbClr val="000000">
                <a:alpha val="40000"/>
              </a:srgbClr>
            </a:outerShdw>
          </a:effectLst>
        </p:spPr>
      </p:pic>
      <p:sp>
        <p:nvSpPr>
          <p:cNvPr id="4" name="Rectangle: Rounded Corners 3">
            <a:extLst>
              <a:ext uri="{FF2B5EF4-FFF2-40B4-BE49-F238E27FC236}">
                <a16:creationId xmlns:a16="http://schemas.microsoft.com/office/drawing/2014/main" id="{DDC47A5D-3592-44FB-69C3-083185F0A314}"/>
              </a:ext>
            </a:extLst>
          </p:cNvPr>
          <p:cNvSpPr/>
          <p:nvPr/>
        </p:nvSpPr>
        <p:spPr>
          <a:xfrm>
            <a:off x="6705600" y="3539066"/>
            <a:ext cx="7603067" cy="2780971"/>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2400" b="1" dirty="0">
                <a:solidFill>
                  <a:schemeClr val="tx1"/>
                </a:solidFill>
                <a:latin typeface="Times New Roman" panose="02020603050405020304" pitchFamily="18" charset="0"/>
                <a:cs typeface="Times New Roman" panose="02020603050405020304" pitchFamily="18" charset="0"/>
              </a:rPr>
              <a:t>The prepared solar cells were tested using a multimeter to measure the I-V curve and evaluate the photocurrent production. This ensured accurate assessment of the electrical performance under applied conditions.</a:t>
            </a:r>
            <a:endParaRPr lang="en-GB" sz="2400" b="1" dirty="0">
              <a:solidFill>
                <a:schemeClr val="tx1"/>
              </a:solidFill>
              <a:latin typeface="Times New Roman" panose="02020603050405020304" pitchFamily="18" charset="0"/>
              <a:cs typeface="Times New Roman" panose="02020603050405020304" pitchFamily="18" charset="0"/>
            </a:endParaRPr>
          </a:p>
        </p:txBody>
      </p:sp>
      <p:sp>
        <p:nvSpPr>
          <p:cNvPr id="6" name="Frame 5">
            <a:extLst>
              <a:ext uri="{FF2B5EF4-FFF2-40B4-BE49-F238E27FC236}">
                <a16:creationId xmlns:a16="http://schemas.microsoft.com/office/drawing/2014/main" id="{FD41727C-BCB0-F90A-4988-77BAD66A4A54}"/>
              </a:ext>
            </a:extLst>
          </p:cNvPr>
          <p:cNvSpPr/>
          <p:nvPr/>
        </p:nvSpPr>
        <p:spPr>
          <a:xfrm>
            <a:off x="8051799" y="1629503"/>
            <a:ext cx="4910667" cy="1503163"/>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TextBox 6">
            <a:extLst>
              <a:ext uri="{FF2B5EF4-FFF2-40B4-BE49-F238E27FC236}">
                <a16:creationId xmlns:a16="http://schemas.microsoft.com/office/drawing/2014/main" id="{055E2D9D-D68F-8C20-1732-7D32E9A3DC40}"/>
              </a:ext>
            </a:extLst>
          </p:cNvPr>
          <p:cNvSpPr txBox="1"/>
          <p:nvPr/>
        </p:nvSpPr>
        <p:spPr>
          <a:xfrm>
            <a:off x="8977263" y="1996363"/>
            <a:ext cx="3059737" cy="769441"/>
          </a:xfrm>
          <a:prstGeom prst="rect">
            <a:avLst/>
          </a:prstGeom>
          <a:noFill/>
        </p:spPr>
        <p:txBody>
          <a:bodyPr wrap="square" rtlCol="0">
            <a:spAutoFit/>
          </a:bodyPr>
          <a:lstStyle/>
          <a:p>
            <a:r>
              <a:rPr lang="en-GB" sz="4400" b="1" dirty="0">
                <a:latin typeface="Times New Roman" panose="02020603050405020304" pitchFamily="18" charset="0"/>
                <a:cs typeface="Times New Roman" panose="02020603050405020304" pitchFamily="18" charset="0"/>
              </a:rPr>
              <a:t>Multimeter</a:t>
            </a:r>
          </a:p>
        </p:txBody>
      </p:sp>
    </p:spTree>
    <p:extLst>
      <p:ext uri="{BB962C8B-B14F-4D97-AF65-F5344CB8AC3E}">
        <p14:creationId xmlns:p14="http://schemas.microsoft.com/office/powerpoint/2010/main" val="3556141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22CA363-1232-B048-62A3-E5A720B4FDC8}"/>
              </a:ext>
            </a:extLst>
          </p:cNvPr>
          <p:cNvPicPr>
            <a:picLocks noChangeAspect="1"/>
          </p:cNvPicPr>
          <p:nvPr/>
        </p:nvPicPr>
        <p:blipFill>
          <a:blip r:embed="rId2"/>
          <a:stretch>
            <a:fillRect/>
          </a:stretch>
        </p:blipFill>
        <p:spPr>
          <a:xfrm>
            <a:off x="0" y="0"/>
            <a:ext cx="14630400" cy="8229600"/>
          </a:xfrm>
          <a:prstGeom prst="rect">
            <a:avLst/>
          </a:prstGeom>
        </p:spPr>
      </p:pic>
      <p:sp>
        <p:nvSpPr>
          <p:cNvPr id="4" name="Arrow: Notched Right 3">
            <a:extLst>
              <a:ext uri="{FF2B5EF4-FFF2-40B4-BE49-F238E27FC236}">
                <a16:creationId xmlns:a16="http://schemas.microsoft.com/office/drawing/2014/main" id="{AF28EBF5-4E38-4773-6B88-BA8EEBEA5C33}"/>
              </a:ext>
            </a:extLst>
          </p:cNvPr>
          <p:cNvSpPr/>
          <p:nvPr/>
        </p:nvSpPr>
        <p:spPr>
          <a:xfrm>
            <a:off x="2459421" y="3373818"/>
            <a:ext cx="1891862" cy="882869"/>
          </a:xfrm>
          <a:prstGeom prst="notchedRightArrow">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solidFill>
                <a:schemeClr val="tx1"/>
              </a:solidFill>
            </a:endParaRPr>
          </a:p>
        </p:txBody>
      </p:sp>
      <p:sp>
        <p:nvSpPr>
          <p:cNvPr id="5" name="TextBox 4">
            <a:extLst>
              <a:ext uri="{FF2B5EF4-FFF2-40B4-BE49-F238E27FC236}">
                <a16:creationId xmlns:a16="http://schemas.microsoft.com/office/drawing/2014/main" id="{39E98EE0-CDEC-DD2C-B35D-78773F90AB20}"/>
              </a:ext>
            </a:extLst>
          </p:cNvPr>
          <p:cNvSpPr txBox="1"/>
          <p:nvPr/>
        </p:nvSpPr>
        <p:spPr>
          <a:xfrm>
            <a:off x="4351283" y="3091977"/>
            <a:ext cx="5927834" cy="1446550"/>
          </a:xfrm>
          <a:prstGeom prst="rect">
            <a:avLst/>
          </a:prstGeom>
          <a:noFill/>
          <a:ln>
            <a:solidFill>
              <a:schemeClr val="tx1"/>
            </a:solidFill>
          </a:ln>
        </p:spPr>
        <p:txBody>
          <a:bodyPr wrap="square" rtlCol="0">
            <a:spAutoFit/>
          </a:bodyPr>
          <a:lstStyle/>
          <a:p>
            <a:pPr algn="ctr"/>
            <a:r>
              <a:rPr lang="en-GB" sz="8800" b="1" dirty="0">
                <a:latin typeface="Times New Roman" panose="02020603050405020304" pitchFamily="18" charset="0"/>
                <a:cs typeface="Times New Roman" panose="02020603050405020304" pitchFamily="18" charset="0"/>
              </a:rPr>
              <a:t>RESULT </a:t>
            </a:r>
          </a:p>
        </p:txBody>
      </p:sp>
      <p:sp>
        <p:nvSpPr>
          <p:cNvPr id="7" name="Arrow: Notched Right 6">
            <a:extLst>
              <a:ext uri="{FF2B5EF4-FFF2-40B4-BE49-F238E27FC236}">
                <a16:creationId xmlns:a16="http://schemas.microsoft.com/office/drawing/2014/main" id="{E97E46A5-C8EA-0548-43A0-C856CB6698D1}"/>
              </a:ext>
            </a:extLst>
          </p:cNvPr>
          <p:cNvSpPr/>
          <p:nvPr/>
        </p:nvSpPr>
        <p:spPr>
          <a:xfrm rot="10800000">
            <a:off x="10279117" y="3373818"/>
            <a:ext cx="1891862" cy="882869"/>
          </a:xfrm>
          <a:prstGeom prst="notchedRightArrow">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solidFill>
                <a:schemeClr val="tx1"/>
              </a:solidFill>
            </a:endParaRPr>
          </a:p>
        </p:txBody>
      </p:sp>
    </p:spTree>
    <p:extLst>
      <p:ext uri="{BB962C8B-B14F-4D97-AF65-F5344CB8AC3E}">
        <p14:creationId xmlns:p14="http://schemas.microsoft.com/office/powerpoint/2010/main" val="1400382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1543E5-EC7C-498D-BCB0-1AE30EF5AF5B}"/>
              </a:ext>
            </a:extLst>
          </p:cNvPr>
          <p:cNvPicPr>
            <a:picLocks noChangeAspect="1"/>
          </p:cNvPicPr>
          <p:nvPr/>
        </p:nvPicPr>
        <p:blipFill>
          <a:blip r:embed="rId2"/>
          <a:stretch>
            <a:fillRect/>
          </a:stretch>
        </p:blipFill>
        <p:spPr>
          <a:xfrm>
            <a:off x="0" y="0"/>
            <a:ext cx="14630400" cy="8229600"/>
          </a:xfrm>
          <a:prstGeom prst="rect">
            <a:avLst/>
          </a:prstGeom>
        </p:spPr>
      </p:pic>
      <p:sp>
        <p:nvSpPr>
          <p:cNvPr id="4" name="Frame 3">
            <a:extLst>
              <a:ext uri="{FF2B5EF4-FFF2-40B4-BE49-F238E27FC236}">
                <a16:creationId xmlns:a16="http://schemas.microsoft.com/office/drawing/2014/main" id="{0D9079F4-9EBD-3C4D-B371-44BC07FC9EF4}"/>
              </a:ext>
            </a:extLst>
          </p:cNvPr>
          <p:cNvSpPr/>
          <p:nvPr/>
        </p:nvSpPr>
        <p:spPr>
          <a:xfrm>
            <a:off x="2614863" y="6783777"/>
            <a:ext cx="9400673" cy="394047"/>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r>
              <a:rPr lang="en-US" sz="2000" b="1" dirty="0">
                <a:solidFill>
                  <a:schemeClr val="tx1"/>
                </a:solidFill>
                <a:effectLst/>
                <a:latin typeface="Times New Roman" panose="02020603050405020304" pitchFamily="18" charset="0"/>
                <a:ea typeface="Calibri" panose="020F0502020204030204" pitchFamily="34" charset="0"/>
              </a:rPr>
              <a:t>UV-vis absorption spectra of synthesized Ag-NPs at medium power (400–500 W)</a:t>
            </a:r>
            <a:endParaRPr lang="ar-IL" sz="2000" b="1" dirty="0">
              <a:solidFill>
                <a:schemeClr val="tx1"/>
              </a:solidFill>
            </a:endParaRPr>
          </a:p>
        </p:txBody>
      </p:sp>
      <p:sp>
        <p:nvSpPr>
          <p:cNvPr id="5" name="Frame 4">
            <a:extLst>
              <a:ext uri="{FF2B5EF4-FFF2-40B4-BE49-F238E27FC236}">
                <a16:creationId xmlns:a16="http://schemas.microsoft.com/office/drawing/2014/main" id="{D1B75256-D8DC-E666-4664-BF55EF49621E}"/>
              </a:ext>
            </a:extLst>
          </p:cNvPr>
          <p:cNvSpPr/>
          <p:nvPr/>
        </p:nvSpPr>
        <p:spPr>
          <a:xfrm>
            <a:off x="662152" y="252248"/>
            <a:ext cx="5076496" cy="1056290"/>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solidFill>
                <a:schemeClr val="tx1"/>
              </a:solidFill>
            </a:endParaRPr>
          </a:p>
        </p:txBody>
      </p:sp>
      <p:sp>
        <p:nvSpPr>
          <p:cNvPr id="6" name="TextBox 5">
            <a:extLst>
              <a:ext uri="{FF2B5EF4-FFF2-40B4-BE49-F238E27FC236}">
                <a16:creationId xmlns:a16="http://schemas.microsoft.com/office/drawing/2014/main" id="{4C352B27-FD8D-AC9D-4B4D-CBB04DE3524B}"/>
              </a:ext>
            </a:extLst>
          </p:cNvPr>
          <p:cNvSpPr txBox="1"/>
          <p:nvPr/>
        </p:nvSpPr>
        <p:spPr>
          <a:xfrm>
            <a:off x="764627" y="425669"/>
            <a:ext cx="4871545" cy="646331"/>
          </a:xfrm>
          <a:prstGeom prst="rect">
            <a:avLst/>
          </a:prstGeom>
          <a:noFill/>
        </p:spPr>
        <p:txBody>
          <a:bodyPr wrap="square" rtlCol="0">
            <a:spAutoFit/>
          </a:bodyPr>
          <a:lstStyle/>
          <a:p>
            <a:pPr algn="ctr"/>
            <a:r>
              <a:rPr lang="en-GB" sz="3600" b="1" dirty="0"/>
              <a:t>UV-VIS SPECTROSCOPY </a:t>
            </a:r>
          </a:p>
        </p:txBody>
      </p:sp>
      <p:pic>
        <p:nvPicPr>
          <p:cNvPr id="9" name="Picture 8">
            <a:extLst>
              <a:ext uri="{FF2B5EF4-FFF2-40B4-BE49-F238E27FC236}">
                <a16:creationId xmlns:a16="http://schemas.microsoft.com/office/drawing/2014/main" id="{5433BDB5-F46D-8DDA-86BB-D5BC3667641C}"/>
              </a:ext>
            </a:extLst>
          </p:cNvPr>
          <p:cNvPicPr>
            <a:picLocks noChangeAspect="1"/>
          </p:cNvPicPr>
          <p:nvPr/>
        </p:nvPicPr>
        <p:blipFill>
          <a:blip r:embed="rId3"/>
          <a:stretch>
            <a:fillRect/>
          </a:stretch>
        </p:blipFill>
        <p:spPr>
          <a:xfrm>
            <a:off x="2614862" y="1734580"/>
            <a:ext cx="9400673" cy="5049197"/>
          </a:xfrm>
          <a:prstGeom prst="rect">
            <a:avLst/>
          </a:prstGeom>
        </p:spPr>
      </p:pic>
    </p:spTree>
    <p:extLst>
      <p:ext uri="{BB962C8B-B14F-4D97-AF65-F5344CB8AC3E}">
        <p14:creationId xmlns:p14="http://schemas.microsoft.com/office/powerpoint/2010/main" val="24622015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65D38-7630-919E-4703-571A4F50B38C}"/>
            </a:ext>
          </a:extLst>
        </p:cNvPr>
        <p:cNvGrpSpPr/>
        <p:nvPr/>
      </p:nvGrpSpPr>
      <p:grpSpPr>
        <a:xfrm>
          <a:off x="0" y="0"/>
          <a:ext cx="0" cy="0"/>
          <a:chOff x="0" y="0"/>
          <a:chExt cx="0" cy="0"/>
        </a:xfrm>
      </p:grpSpPr>
      <p:sp>
        <p:nvSpPr>
          <p:cNvPr id="3" name="Shape 1">
            <a:extLst>
              <a:ext uri="{FF2B5EF4-FFF2-40B4-BE49-F238E27FC236}">
                <a16:creationId xmlns:a16="http://schemas.microsoft.com/office/drawing/2014/main" id="{7A2FA90E-977B-CA85-245E-D8D5BF4D9854}"/>
              </a:ext>
            </a:extLst>
          </p:cNvPr>
          <p:cNvSpPr/>
          <p:nvPr/>
        </p:nvSpPr>
        <p:spPr>
          <a:xfrm>
            <a:off x="0" y="0"/>
            <a:ext cx="14630400" cy="8229600"/>
          </a:xfrm>
          <a:prstGeom prst="rect">
            <a:avLst/>
          </a:prstGeom>
          <a:solidFill>
            <a:srgbClr val="FFF8F0"/>
          </a:solidFill>
          <a:ln/>
        </p:spPr>
      </p:sp>
      <p:sp>
        <p:nvSpPr>
          <p:cNvPr id="31" name="Frame 30">
            <a:extLst>
              <a:ext uri="{FF2B5EF4-FFF2-40B4-BE49-F238E27FC236}">
                <a16:creationId xmlns:a16="http://schemas.microsoft.com/office/drawing/2014/main" id="{61CD2FEE-3C4F-E49B-8EA0-2DA21D82B1A2}"/>
              </a:ext>
            </a:extLst>
          </p:cNvPr>
          <p:cNvSpPr/>
          <p:nvPr/>
        </p:nvSpPr>
        <p:spPr>
          <a:xfrm>
            <a:off x="2614863" y="6783777"/>
            <a:ext cx="9400673" cy="394047"/>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r>
              <a:rPr lang="en-US" sz="2000" b="1" dirty="0">
                <a:solidFill>
                  <a:schemeClr val="tx1"/>
                </a:solidFill>
                <a:effectLst/>
                <a:latin typeface="Times New Roman" panose="02020603050405020304" pitchFamily="18" charset="0"/>
                <a:ea typeface="Calibri" panose="020F0502020204030204" pitchFamily="34" charset="0"/>
              </a:rPr>
              <a:t>UV-vis absorption spectra of synthesized ZnO-NPs at medium power (400–500 W)</a:t>
            </a:r>
            <a:endParaRPr lang="ar-IL" sz="2000" b="1" dirty="0">
              <a:solidFill>
                <a:schemeClr val="tx1"/>
              </a:solidFill>
            </a:endParaRPr>
          </a:p>
        </p:txBody>
      </p:sp>
      <p:sp>
        <p:nvSpPr>
          <p:cNvPr id="2" name="Frame 1">
            <a:extLst>
              <a:ext uri="{FF2B5EF4-FFF2-40B4-BE49-F238E27FC236}">
                <a16:creationId xmlns:a16="http://schemas.microsoft.com/office/drawing/2014/main" id="{77BD061D-056B-9C37-A83E-616C1FE05004}"/>
              </a:ext>
            </a:extLst>
          </p:cNvPr>
          <p:cNvSpPr/>
          <p:nvPr/>
        </p:nvSpPr>
        <p:spPr>
          <a:xfrm>
            <a:off x="662152" y="252248"/>
            <a:ext cx="5076496" cy="1056290"/>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solidFill>
                <a:schemeClr val="tx1"/>
              </a:solidFill>
            </a:endParaRPr>
          </a:p>
        </p:txBody>
      </p:sp>
      <p:sp>
        <p:nvSpPr>
          <p:cNvPr id="4" name="TextBox 3">
            <a:extLst>
              <a:ext uri="{FF2B5EF4-FFF2-40B4-BE49-F238E27FC236}">
                <a16:creationId xmlns:a16="http://schemas.microsoft.com/office/drawing/2014/main" id="{FF6DF967-F93D-5F57-6B54-DE67E627F016}"/>
              </a:ext>
            </a:extLst>
          </p:cNvPr>
          <p:cNvSpPr txBox="1"/>
          <p:nvPr/>
        </p:nvSpPr>
        <p:spPr>
          <a:xfrm>
            <a:off x="764627" y="425669"/>
            <a:ext cx="4871545" cy="646331"/>
          </a:xfrm>
          <a:prstGeom prst="rect">
            <a:avLst/>
          </a:prstGeom>
          <a:noFill/>
        </p:spPr>
        <p:txBody>
          <a:bodyPr wrap="square" rtlCol="0">
            <a:spAutoFit/>
          </a:bodyPr>
          <a:lstStyle/>
          <a:p>
            <a:pPr algn="ctr"/>
            <a:r>
              <a:rPr lang="en-GB" sz="3600" b="1" dirty="0"/>
              <a:t>UV-VIS SPECROSCOPY </a:t>
            </a:r>
          </a:p>
        </p:txBody>
      </p:sp>
      <p:pic>
        <p:nvPicPr>
          <p:cNvPr id="5" name="Picture 4">
            <a:extLst>
              <a:ext uri="{FF2B5EF4-FFF2-40B4-BE49-F238E27FC236}">
                <a16:creationId xmlns:a16="http://schemas.microsoft.com/office/drawing/2014/main" id="{8D161CD1-5596-3358-DF3E-57F3B52433A0}"/>
              </a:ext>
            </a:extLst>
          </p:cNvPr>
          <p:cNvPicPr>
            <a:picLocks noChangeAspect="1"/>
          </p:cNvPicPr>
          <p:nvPr/>
        </p:nvPicPr>
        <p:blipFill>
          <a:blip r:embed="rId3"/>
          <a:stretch>
            <a:fillRect/>
          </a:stretch>
        </p:blipFill>
        <p:spPr>
          <a:xfrm>
            <a:off x="2614863" y="1734579"/>
            <a:ext cx="9400672" cy="5049197"/>
          </a:xfrm>
          <a:prstGeom prst="rect">
            <a:avLst/>
          </a:prstGeom>
        </p:spPr>
      </p:pic>
    </p:spTree>
    <p:extLst>
      <p:ext uri="{BB962C8B-B14F-4D97-AF65-F5344CB8AC3E}">
        <p14:creationId xmlns:p14="http://schemas.microsoft.com/office/powerpoint/2010/main" val="1113989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3" name="Shape 1"/>
          <p:cNvSpPr/>
          <p:nvPr/>
        </p:nvSpPr>
        <p:spPr>
          <a:xfrm>
            <a:off x="0" y="0"/>
            <a:ext cx="14630400" cy="8229600"/>
          </a:xfrm>
          <a:prstGeom prst="rect">
            <a:avLst/>
          </a:prstGeom>
          <a:solidFill>
            <a:srgbClr val="FFF8F0"/>
          </a:solidFill>
          <a:ln/>
        </p:spPr>
      </p:sp>
      <p:sp>
        <p:nvSpPr>
          <p:cNvPr id="31" name="Frame 30">
            <a:extLst>
              <a:ext uri="{FF2B5EF4-FFF2-40B4-BE49-F238E27FC236}">
                <a16:creationId xmlns:a16="http://schemas.microsoft.com/office/drawing/2014/main" id="{4EE258C5-BE02-9026-F948-229301C1CD4B}"/>
              </a:ext>
            </a:extLst>
          </p:cNvPr>
          <p:cNvSpPr/>
          <p:nvPr/>
        </p:nvSpPr>
        <p:spPr>
          <a:xfrm>
            <a:off x="2614863" y="6783777"/>
            <a:ext cx="9400673" cy="394047"/>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r>
              <a:rPr lang="en-US" sz="2000" b="1" dirty="0">
                <a:solidFill>
                  <a:schemeClr val="tx1"/>
                </a:solidFill>
                <a:effectLst/>
                <a:latin typeface="Times New Roman" panose="02020603050405020304" pitchFamily="18" charset="0"/>
                <a:ea typeface="Calibri" panose="020F0502020204030204" pitchFamily="34" charset="0"/>
              </a:rPr>
              <a:t>UV-vis absorption spectra of synthesized Hybrid at medium power (400–500 W)</a:t>
            </a:r>
            <a:endParaRPr lang="ar-IL" sz="2000" b="1" dirty="0">
              <a:solidFill>
                <a:schemeClr val="tx1"/>
              </a:solidFill>
            </a:endParaRPr>
          </a:p>
        </p:txBody>
      </p:sp>
      <p:sp>
        <p:nvSpPr>
          <p:cNvPr id="2" name="Frame 1">
            <a:extLst>
              <a:ext uri="{FF2B5EF4-FFF2-40B4-BE49-F238E27FC236}">
                <a16:creationId xmlns:a16="http://schemas.microsoft.com/office/drawing/2014/main" id="{D6D08FDA-EBA5-C7D2-0D9A-49B0E2C7F5C1}"/>
              </a:ext>
            </a:extLst>
          </p:cNvPr>
          <p:cNvSpPr/>
          <p:nvPr/>
        </p:nvSpPr>
        <p:spPr>
          <a:xfrm>
            <a:off x="662152" y="252248"/>
            <a:ext cx="5076496" cy="1056290"/>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solidFill>
                <a:schemeClr val="tx1"/>
              </a:solidFill>
            </a:endParaRPr>
          </a:p>
        </p:txBody>
      </p:sp>
      <p:sp>
        <p:nvSpPr>
          <p:cNvPr id="4" name="TextBox 3">
            <a:extLst>
              <a:ext uri="{FF2B5EF4-FFF2-40B4-BE49-F238E27FC236}">
                <a16:creationId xmlns:a16="http://schemas.microsoft.com/office/drawing/2014/main" id="{BCA5C530-5D85-D51E-C0CB-5B7B6A816383}"/>
              </a:ext>
            </a:extLst>
          </p:cNvPr>
          <p:cNvSpPr txBox="1"/>
          <p:nvPr/>
        </p:nvSpPr>
        <p:spPr>
          <a:xfrm>
            <a:off x="764627" y="425669"/>
            <a:ext cx="4871545" cy="646331"/>
          </a:xfrm>
          <a:prstGeom prst="rect">
            <a:avLst/>
          </a:prstGeom>
          <a:noFill/>
        </p:spPr>
        <p:txBody>
          <a:bodyPr wrap="square" rtlCol="0">
            <a:spAutoFit/>
          </a:bodyPr>
          <a:lstStyle/>
          <a:p>
            <a:pPr algn="ctr"/>
            <a:r>
              <a:rPr lang="en-GB" sz="3600" b="1" dirty="0"/>
              <a:t>UV-VIS SPECROSCOPY </a:t>
            </a:r>
          </a:p>
        </p:txBody>
      </p:sp>
      <p:pic>
        <p:nvPicPr>
          <p:cNvPr id="7" name="Picture 6">
            <a:extLst>
              <a:ext uri="{FF2B5EF4-FFF2-40B4-BE49-F238E27FC236}">
                <a16:creationId xmlns:a16="http://schemas.microsoft.com/office/drawing/2014/main" id="{6DBEF936-7F8D-0DDC-997B-980CFE889659}"/>
              </a:ext>
            </a:extLst>
          </p:cNvPr>
          <p:cNvPicPr>
            <a:picLocks noChangeAspect="1"/>
          </p:cNvPicPr>
          <p:nvPr/>
        </p:nvPicPr>
        <p:blipFill>
          <a:blip r:embed="rId3"/>
          <a:srcRect l="2446" t="8982" r="11272" b="4060"/>
          <a:stretch/>
        </p:blipFill>
        <p:spPr>
          <a:xfrm>
            <a:off x="2614862" y="1718497"/>
            <a:ext cx="9400673" cy="50652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3" name="Shape 1"/>
          <p:cNvSpPr/>
          <p:nvPr/>
        </p:nvSpPr>
        <p:spPr>
          <a:xfrm>
            <a:off x="0" y="-103152"/>
            <a:ext cx="14630400" cy="8229600"/>
          </a:xfrm>
          <a:prstGeom prst="rect">
            <a:avLst/>
          </a:prstGeom>
          <a:solidFill>
            <a:srgbClr val="FFF8F0"/>
          </a:solidFill>
          <a:ln/>
        </p:spPr>
        <p:txBody>
          <a:bodyPr/>
          <a:lstStyle/>
          <a:p>
            <a:endParaRPr lang="ar-IL" dirty="0"/>
          </a:p>
        </p:txBody>
      </p:sp>
      <p:sp>
        <p:nvSpPr>
          <p:cNvPr id="5" name="Text 2"/>
          <p:cNvSpPr/>
          <p:nvPr/>
        </p:nvSpPr>
        <p:spPr>
          <a:xfrm>
            <a:off x="4602007" y="285390"/>
            <a:ext cx="7917299" cy="540068"/>
          </a:xfrm>
          <a:prstGeom prst="rect">
            <a:avLst/>
          </a:prstGeom>
          <a:noFill/>
          <a:ln/>
        </p:spPr>
        <p:txBody>
          <a:bodyPr wrap="none" rtlCol="0" anchor="t"/>
          <a:lstStyle/>
          <a:p>
            <a:pPr marL="0" indent="0">
              <a:lnSpc>
                <a:spcPts val="4253"/>
              </a:lnSpc>
              <a:buNone/>
            </a:pPr>
            <a:r>
              <a:rPr lang="en-US" sz="4400" b="1" kern="0" spc="-102" dirty="0">
                <a:solidFill>
                  <a:srgbClr val="2C3F42"/>
                </a:solidFill>
                <a:ea typeface="Bitter" pitchFamily="34" charset="-122"/>
                <a:cs typeface="+mj-cs"/>
              </a:rPr>
              <a:t>Table of content </a:t>
            </a:r>
            <a:endParaRPr lang="en-US" sz="4400" b="1" dirty="0">
              <a:cs typeface="+mj-cs"/>
            </a:endParaRPr>
          </a:p>
        </p:txBody>
      </p:sp>
      <p:sp>
        <p:nvSpPr>
          <p:cNvPr id="7" name="Shape 4"/>
          <p:cNvSpPr/>
          <p:nvPr/>
        </p:nvSpPr>
        <p:spPr>
          <a:xfrm flipH="1">
            <a:off x="2154437" y="320940"/>
            <a:ext cx="45719" cy="6801868"/>
          </a:xfrm>
          <a:prstGeom prst="roundRect">
            <a:avLst>
              <a:gd name="adj" fmla="val 317520"/>
            </a:avLst>
          </a:prstGeom>
          <a:solidFill>
            <a:srgbClr val="E2C8B5"/>
          </a:solidFill>
          <a:ln/>
        </p:spPr>
      </p:sp>
      <p:sp>
        <p:nvSpPr>
          <p:cNvPr id="9" name="Shape 6"/>
          <p:cNvSpPr/>
          <p:nvPr/>
        </p:nvSpPr>
        <p:spPr>
          <a:xfrm>
            <a:off x="2768713" y="1509114"/>
            <a:ext cx="388739" cy="388739"/>
          </a:xfrm>
          <a:prstGeom prst="roundRect">
            <a:avLst>
              <a:gd name="adj" fmla="val 18672"/>
            </a:avLst>
          </a:prstGeom>
          <a:solidFill>
            <a:srgbClr val="FCE2CF"/>
          </a:solidFill>
          <a:ln w="7620">
            <a:solidFill>
              <a:srgbClr val="E2C8B5"/>
            </a:solidFill>
            <a:prstDash val="solid"/>
          </a:ln>
        </p:spPr>
        <p:txBody>
          <a:bodyPr/>
          <a:lstStyle/>
          <a:p>
            <a:r>
              <a:rPr lang="en-US" dirty="0"/>
              <a:t>1</a:t>
            </a:r>
            <a:endParaRPr lang="ar-IL" dirty="0"/>
          </a:p>
        </p:txBody>
      </p:sp>
      <p:sp>
        <p:nvSpPr>
          <p:cNvPr id="10" name="Text 7"/>
          <p:cNvSpPr/>
          <p:nvPr/>
        </p:nvSpPr>
        <p:spPr>
          <a:xfrm>
            <a:off x="3425403" y="1601621"/>
            <a:ext cx="99893" cy="259199"/>
          </a:xfrm>
          <a:prstGeom prst="rect">
            <a:avLst/>
          </a:prstGeom>
          <a:noFill/>
          <a:ln/>
        </p:spPr>
        <p:txBody>
          <a:bodyPr wrap="none" rtlCol="0" anchor="t"/>
          <a:lstStyle/>
          <a:p>
            <a:pPr marL="0" indent="0" algn="ctr">
              <a:lnSpc>
                <a:spcPts val="2041"/>
              </a:lnSpc>
              <a:buNone/>
            </a:pPr>
            <a:endParaRPr lang="en-US" sz="2041" dirty="0"/>
          </a:p>
        </p:txBody>
      </p:sp>
      <p:sp>
        <p:nvSpPr>
          <p:cNvPr id="13" name="Shape 10"/>
          <p:cNvSpPr/>
          <p:nvPr/>
        </p:nvSpPr>
        <p:spPr>
          <a:xfrm>
            <a:off x="2219535" y="1641336"/>
            <a:ext cx="559393" cy="58902"/>
          </a:xfrm>
          <a:prstGeom prst="roundRect">
            <a:avLst>
              <a:gd name="adj" fmla="val 317520"/>
            </a:avLst>
          </a:prstGeom>
          <a:solidFill>
            <a:srgbClr val="E2C8B5"/>
          </a:solidFill>
          <a:ln/>
        </p:spPr>
      </p:sp>
      <p:sp>
        <p:nvSpPr>
          <p:cNvPr id="14" name="Shape 11"/>
          <p:cNvSpPr/>
          <p:nvPr/>
        </p:nvSpPr>
        <p:spPr>
          <a:xfrm>
            <a:off x="2768711" y="2977043"/>
            <a:ext cx="388739" cy="388739"/>
          </a:xfrm>
          <a:prstGeom prst="roundRect">
            <a:avLst>
              <a:gd name="adj" fmla="val 18672"/>
            </a:avLst>
          </a:prstGeom>
          <a:solidFill>
            <a:srgbClr val="FCE2CF"/>
          </a:solidFill>
          <a:ln w="7620">
            <a:solidFill>
              <a:srgbClr val="E2C8B5"/>
            </a:solidFill>
            <a:prstDash val="solid"/>
          </a:ln>
        </p:spPr>
      </p:sp>
      <p:sp>
        <p:nvSpPr>
          <p:cNvPr id="15" name="Text 12"/>
          <p:cNvSpPr/>
          <p:nvPr/>
        </p:nvSpPr>
        <p:spPr>
          <a:xfrm>
            <a:off x="5044966" y="5214247"/>
            <a:ext cx="388739" cy="388739"/>
          </a:xfrm>
          <a:prstGeom prst="rect">
            <a:avLst/>
          </a:prstGeom>
          <a:noFill/>
          <a:ln/>
        </p:spPr>
        <p:txBody>
          <a:bodyPr wrap="none" rtlCol="0" anchor="t"/>
          <a:lstStyle/>
          <a:p>
            <a:pPr marL="0" indent="0" algn="ctr">
              <a:lnSpc>
                <a:spcPts val="2041"/>
              </a:lnSpc>
              <a:buNone/>
            </a:pPr>
            <a:endParaRPr lang="en-US" sz="2041" dirty="0"/>
          </a:p>
        </p:txBody>
      </p:sp>
      <p:sp>
        <p:nvSpPr>
          <p:cNvPr id="19" name="Shape 16"/>
          <p:cNvSpPr/>
          <p:nvPr/>
        </p:nvSpPr>
        <p:spPr>
          <a:xfrm>
            <a:off x="2768713" y="3768105"/>
            <a:ext cx="388739" cy="388739"/>
          </a:xfrm>
          <a:prstGeom prst="roundRect">
            <a:avLst>
              <a:gd name="adj" fmla="val 18672"/>
            </a:avLst>
          </a:prstGeom>
          <a:solidFill>
            <a:srgbClr val="FCE2CF"/>
          </a:solidFill>
          <a:ln w="7620">
            <a:solidFill>
              <a:srgbClr val="E2C8B5"/>
            </a:solidFill>
            <a:prstDash val="solid"/>
          </a:ln>
        </p:spPr>
      </p:sp>
      <p:sp>
        <p:nvSpPr>
          <p:cNvPr id="24" name="Shape 6">
            <a:extLst>
              <a:ext uri="{FF2B5EF4-FFF2-40B4-BE49-F238E27FC236}">
                <a16:creationId xmlns:a16="http://schemas.microsoft.com/office/drawing/2014/main" id="{37BD9F9B-3A35-5479-A867-3C3BF19D3EEB}"/>
              </a:ext>
            </a:extLst>
          </p:cNvPr>
          <p:cNvSpPr/>
          <p:nvPr/>
        </p:nvSpPr>
        <p:spPr>
          <a:xfrm>
            <a:off x="2768712" y="2288289"/>
            <a:ext cx="388739" cy="388739"/>
          </a:xfrm>
          <a:prstGeom prst="roundRect">
            <a:avLst>
              <a:gd name="adj" fmla="val 18672"/>
            </a:avLst>
          </a:prstGeom>
          <a:solidFill>
            <a:srgbClr val="FCE2CF"/>
          </a:solidFill>
          <a:ln w="7620">
            <a:solidFill>
              <a:srgbClr val="E2C8B5"/>
            </a:solidFill>
            <a:prstDash val="solid"/>
          </a:ln>
        </p:spPr>
        <p:txBody>
          <a:bodyPr/>
          <a:lstStyle/>
          <a:p>
            <a:r>
              <a:rPr lang="en-US" dirty="0"/>
              <a:t>2</a:t>
            </a:r>
            <a:endParaRPr lang="ar-IL" dirty="0"/>
          </a:p>
        </p:txBody>
      </p:sp>
      <p:sp>
        <p:nvSpPr>
          <p:cNvPr id="25" name="Shape 4">
            <a:extLst>
              <a:ext uri="{FF2B5EF4-FFF2-40B4-BE49-F238E27FC236}">
                <a16:creationId xmlns:a16="http://schemas.microsoft.com/office/drawing/2014/main" id="{B9F5CB7B-31BC-EF4A-E4A5-705FEB31214F}"/>
              </a:ext>
            </a:extLst>
          </p:cNvPr>
          <p:cNvSpPr/>
          <p:nvPr/>
        </p:nvSpPr>
        <p:spPr>
          <a:xfrm rot="5400000">
            <a:off x="5409753" y="-2976744"/>
            <a:ext cx="51766" cy="8218839"/>
          </a:xfrm>
          <a:prstGeom prst="roundRect">
            <a:avLst>
              <a:gd name="adj" fmla="val 317520"/>
            </a:avLst>
          </a:prstGeom>
          <a:solidFill>
            <a:srgbClr val="E2C8B5"/>
          </a:solidFill>
          <a:ln/>
        </p:spPr>
      </p:sp>
      <p:sp>
        <p:nvSpPr>
          <p:cNvPr id="26" name="Shape 16">
            <a:extLst>
              <a:ext uri="{FF2B5EF4-FFF2-40B4-BE49-F238E27FC236}">
                <a16:creationId xmlns:a16="http://schemas.microsoft.com/office/drawing/2014/main" id="{063888EA-C295-1F64-40E9-916F57FFAEE3}"/>
              </a:ext>
            </a:extLst>
          </p:cNvPr>
          <p:cNvSpPr/>
          <p:nvPr/>
        </p:nvSpPr>
        <p:spPr>
          <a:xfrm>
            <a:off x="2768709" y="4629241"/>
            <a:ext cx="388739" cy="388739"/>
          </a:xfrm>
          <a:prstGeom prst="roundRect">
            <a:avLst>
              <a:gd name="adj" fmla="val 18672"/>
            </a:avLst>
          </a:prstGeom>
          <a:solidFill>
            <a:srgbClr val="FCE2CF"/>
          </a:solidFill>
          <a:ln w="7620">
            <a:solidFill>
              <a:srgbClr val="E2C8B5"/>
            </a:solidFill>
            <a:prstDash val="solid"/>
          </a:ln>
        </p:spPr>
        <p:txBody>
          <a:bodyPr/>
          <a:lstStyle/>
          <a:p>
            <a:r>
              <a:rPr lang="en-US" dirty="0"/>
              <a:t>5</a:t>
            </a:r>
            <a:endParaRPr lang="ar-IL" dirty="0"/>
          </a:p>
        </p:txBody>
      </p:sp>
      <p:sp>
        <p:nvSpPr>
          <p:cNvPr id="27" name="Shape 16">
            <a:extLst>
              <a:ext uri="{FF2B5EF4-FFF2-40B4-BE49-F238E27FC236}">
                <a16:creationId xmlns:a16="http://schemas.microsoft.com/office/drawing/2014/main" id="{DDAEA3F3-78C5-AC58-338D-BD7EDAB029F8}"/>
              </a:ext>
            </a:extLst>
          </p:cNvPr>
          <p:cNvSpPr/>
          <p:nvPr/>
        </p:nvSpPr>
        <p:spPr>
          <a:xfrm>
            <a:off x="2768707" y="5414103"/>
            <a:ext cx="388739" cy="388739"/>
          </a:xfrm>
          <a:prstGeom prst="roundRect">
            <a:avLst>
              <a:gd name="adj" fmla="val 18672"/>
            </a:avLst>
          </a:prstGeom>
          <a:solidFill>
            <a:srgbClr val="FCE2CF"/>
          </a:solidFill>
          <a:ln w="7620">
            <a:solidFill>
              <a:srgbClr val="E2C8B5"/>
            </a:solidFill>
            <a:prstDash val="solid"/>
          </a:ln>
        </p:spPr>
        <p:txBody>
          <a:bodyPr/>
          <a:lstStyle/>
          <a:p>
            <a:r>
              <a:rPr lang="en-US" dirty="0"/>
              <a:t>6</a:t>
            </a:r>
            <a:endParaRPr lang="ar-IL" dirty="0"/>
          </a:p>
        </p:txBody>
      </p:sp>
      <p:sp>
        <p:nvSpPr>
          <p:cNvPr id="28" name="Text 7">
            <a:extLst>
              <a:ext uri="{FF2B5EF4-FFF2-40B4-BE49-F238E27FC236}">
                <a16:creationId xmlns:a16="http://schemas.microsoft.com/office/drawing/2014/main" id="{BB62265F-9D93-566C-5CF2-E60B76D36DD3}"/>
              </a:ext>
            </a:extLst>
          </p:cNvPr>
          <p:cNvSpPr/>
          <p:nvPr/>
        </p:nvSpPr>
        <p:spPr>
          <a:xfrm>
            <a:off x="2913131" y="3863715"/>
            <a:ext cx="99894" cy="285903"/>
          </a:xfrm>
          <a:prstGeom prst="rect">
            <a:avLst/>
          </a:prstGeom>
          <a:noFill/>
          <a:ln/>
        </p:spPr>
        <p:txBody>
          <a:bodyPr wrap="none" rtlCol="0" anchor="t"/>
          <a:lstStyle/>
          <a:p>
            <a:pPr marL="0" indent="0" algn="ctr">
              <a:lnSpc>
                <a:spcPts val="2041"/>
              </a:lnSpc>
              <a:buNone/>
            </a:pPr>
            <a:r>
              <a:rPr lang="en-US" sz="2041" kern="0" spc="-61" dirty="0">
                <a:solidFill>
                  <a:srgbClr val="2B2E3C"/>
                </a:solidFill>
                <a:latin typeface="Bitter" pitchFamily="34" charset="0"/>
                <a:ea typeface="Bitter" pitchFamily="34" charset="-122"/>
                <a:cs typeface="Bitter" pitchFamily="34" charset="-120"/>
              </a:rPr>
              <a:t>4</a:t>
            </a:r>
            <a:endParaRPr lang="en-US" sz="2041" dirty="0"/>
          </a:p>
        </p:txBody>
      </p:sp>
      <p:sp>
        <p:nvSpPr>
          <p:cNvPr id="29" name="Text 7">
            <a:extLst>
              <a:ext uri="{FF2B5EF4-FFF2-40B4-BE49-F238E27FC236}">
                <a16:creationId xmlns:a16="http://schemas.microsoft.com/office/drawing/2014/main" id="{3D30641F-9409-8007-4BAB-F2B4B6F3EB72}"/>
              </a:ext>
            </a:extLst>
          </p:cNvPr>
          <p:cNvSpPr/>
          <p:nvPr/>
        </p:nvSpPr>
        <p:spPr>
          <a:xfrm>
            <a:off x="2913131" y="3049813"/>
            <a:ext cx="99893" cy="270067"/>
          </a:xfrm>
          <a:prstGeom prst="rect">
            <a:avLst/>
          </a:prstGeom>
          <a:noFill/>
          <a:ln/>
        </p:spPr>
        <p:txBody>
          <a:bodyPr wrap="none" rtlCol="0" anchor="t"/>
          <a:lstStyle/>
          <a:p>
            <a:pPr marL="0" indent="0" algn="ctr">
              <a:lnSpc>
                <a:spcPts val="2041"/>
              </a:lnSpc>
              <a:buNone/>
            </a:pPr>
            <a:r>
              <a:rPr lang="en-US" sz="2041" kern="0" spc="-61" dirty="0">
                <a:solidFill>
                  <a:srgbClr val="2B2E3C"/>
                </a:solidFill>
                <a:latin typeface="Bitter" pitchFamily="34" charset="0"/>
                <a:ea typeface="Bitter" pitchFamily="34" charset="-122"/>
                <a:cs typeface="Bitter" pitchFamily="34" charset="-120"/>
              </a:rPr>
              <a:t>3</a:t>
            </a:r>
            <a:endParaRPr lang="en-US" sz="2041" dirty="0"/>
          </a:p>
        </p:txBody>
      </p:sp>
      <p:sp>
        <p:nvSpPr>
          <p:cNvPr id="31" name="Shape 5">
            <a:extLst>
              <a:ext uri="{FF2B5EF4-FFF2-40B4-BE49-F238E27FC236}">
                <a16:creationId xmlns:a16="http://schemas.microsoft.com/office/drawing/2014/main" id="{40388B57-DBEA-4863-14A3-2F933E42BF7F}"/>
              </a:ext>
            </a:extLst>
          </p:cNvPr>
          <p:cNvSpPr/>
          <p:nvPr/>
        </p:nvSpPr>
        <p:spPr>
          <a:xfrm>
            <a:off x="2223218" y="4789769"/>
            <a:ext cx="545496" cy="50311"/>
          </a:xfrm>
          <a:prstGeom prst="roundRect">
            <a:avLst>
              <a:gd name="adj" fmla="val 317520"/>
            </a:avLst>
          </a:prstGeom>
          <a:solidFill>
            <a:srgbClr val="E2C8B5"/>
          </a:solidFill>
          <a:ln/>
        </p:spPr>
      </p:sp>
      <p:sp>
        <p:nvSpPr>
          <p:cNvPr id="33" name="Shape 5">
            <a:extLst>
              <a:ext uri="{FF2B5EF4-FFF2-40B4-BE49-F238E27FC236}">
                <a16:creationId xmlns:a16="http://schemas.microsoft.com/office/drawing/2014/main" id="{6A76501E-DCF9-3342-355B-0EDB5B9B1CCF}"/>
              </a:ext>
            </a:extLst>
          </p:cNvPr>
          <p:cNvSpPr/>
          <p:nvPr/>
        </p:nvSpPr>
        <p:spPr>
          <a:xfrm>
            <a:off x="2249582" y="3957731"/>
            <a:ext cx="519132" cy="45719"/>
          </a:xfrm>
          <a:prstGeom prst="roundRect">
            <a:avLst>
              <a:gd name="adj" fmla="val 317520"/>
            </a:avLst>
          </a:prstGeom>
          <a:solidFill>
            <a:srgbClr val="E2C8B5"/>
          </a:solidFill>
          <a:ln/>
        </p:spPr>
      </p:sp>
      <p:sp>
        <p:nvSpPr>
          <p:cNvPr id="34" name="Shape 5">
            <a:extLst>
              <a:ext uri="{FF2B5EF4-FFF2-40B4-BE49-F238E27FC236}">
                <a16:creationId xmlns:a16="http://schemas.microsoft.com/office/drawing/2014/main" id="{9131238C-7B31-628A-4490-B8C4CC3EBD6E}"/>
              </a:ext>
            </a:extLst>
          </p:cNvPr>
          <p:cNvSpPr/>
          <p:nvPr/>
        </p:nvSpPr>
        <p:spPr>
          <a:xfrm>
            <a:off x="2274046" y="2443426"/>
            <a:ext cx="494662" cy="45719"/>
          </a:xfrm>
          <a:prstGeom prst="roundRect">
            <a:avLst>
              <a:gd name="adj" fmla="val 317520"/>
            </a:avLst>
          </a:prstGeom>
          <a:solidFill>
            <a:srgbClr val="E2C8B5"/>
          </a:solidFill>
          <a:ln/>
        </p:spPr>
      </p:sp>
      <p:sp>
        <p:nvSpPr>
          <p:cNvPr id="36" name="Shape 16">
            <a:extLst>
              <a:ext uri="{FF2B5EF4-FFF2-40B4-BE49-F238E27FC236}">
                <a16:creationId xmlns:a16="http://schemas.microsoft.com/office/drawing/2014/main" id="{3DE6B8E9-CC72-D239-F60F-E9DE7B85885C}"/>
              </a:ext>
            </a:extLst>
          </p:cNvPr>
          <p:cNvSpPr/>
          <p:nvPr/>
        </p:nvSpPr>
        <p:spPr>
          <a:xfrm>
            <a:off x="2768713" y="6232303"/>
            <a:ext cx="388739" cy="388739"/>
          </a:xfrm>
          <a:prstGeom prst="roundRect">
            <a:avLst>
              <a:gd name="adj" fmla="val 18672"/>
            </a:avLst>
          </a:prstGeom>
          <a:solidFill>
            <a:srgbClr val="FCE2CF"/>
          </a:solidFill>
          <a:ln w="7620">
            <a:solidFill>
              <a:srgbClr val="E2C8B5"/>
            </a:solidFill>
            <a:prstDash val="solid"/>
          </a:ln>
        </p:spPr>
        <p:txBody>
          <a:bodyPr/>
          <a:lstStyle/>
          <a:p>
            <a:r>
              <a:rPr lang="en-US" dirty="0"/>
              <a:t>7</a:t>
            </a:r>
            <a:endParaRPr lang="ar-IL" dirty="0"/>
          </a:p>
        </p:txBody>
      </p:sp>
      <p:sp>
        <p:nvSpPr>
          <p:cNvPr id="38" name="Shape 5">
            <a:extLst>
              <a:ext uri="{FF2B5EF4-FFF2-40B4-BE49-F238E27FC236}">
                <a16:creationId xmlns:a16="http://schemas.microsoft.com/office/drawing/2014/main" id="{B22C4E15-7076-9D8B-95E7-256B2B19151D}"/>
              </a:ext>
            </a:extLst>
          </p:cNvPr>
          <p:cNvSpPr/>
          <p:nvPr/>
        </p:nvSpPr>
        <p:spPr>
          <a:xfrm>
            <a:off x="2249582" y="3125693"/>
            <a:ext cx="519131" cy="45719"/>
          </a:xfrm>
          <a:prstGeom prst="roundRect">
            <a:avLst>
              <a:gd name="adj" fmla="val 317520"/>
            </a:avLst>
          </a:prstGeom>
          <a:solidFill>
            <a:srgbClr val="E2C8B5"/>
          </a:solidFill>
          <a:ln/>
        </p:spPr>
      </p:sp>
      <p:sp>
        <p:nvSpPr>
          <p:cNvPr id="39" name="Shape 5">
            <a:extLst>
              <a:ext uri="{FF2B5EF4-FFF2-40B4-BE49-F238E27FC236}">
                <a16:creationId xmlns:a16="http://schemas.microsoft.com/office/drawing/2014/main" id="{198461A1-3800-2BC8-F9DF-D548EC402818}"/>
              </a:ext>
            </a:extLst>
          </p:cNvPr>
          <p:cNvSpPr/>
          <p:nvPr/>
        </p:nvSpPr>
        <p:spPr>
          <a:xfrm>
            <a:off x="2261072" y="5579422"/>
            <a:ext cx="507636" cy="45719"/>
          </a:xfrm>
          <a:prstGeom prst="roundRect">
            <a:avLst>
              <a:gd name="adj" fmla="val 317520"/>
            </a:avLst>
          </a:prstGeom>
          <a:solidFill>
            <a:srgbClr val="E2C8B5"/>
          </a:solidFill>
          <a:ln/>
        </p:spPr>
      </p:sp>
      <p:sp>
        <p:nvSpPr>
          <p:cNvPr id="40" name="Shape 5">
            <a:extLst>
              <a:ext uri="{FF2B5EF4-FFF2-40B4-BE49-F238E27FC236}">
                <a16:creationId xmlns:a16="http://schemas.microsoft.com/office/drawing/2014/main" id="{05FB833B-9DCD-1078-CB28-FD32A924B8C2}"/>
              </a:ext>
            </a:extLst>
          </p:cNvPr>
          <p:cNvSpPr/>
          <p:nvPr/>
        </p:nvSpPr>
        <p:spPr>
          <a:xfrm>
            <a:off x="2240505" y="6394134"/>
            <a:ext cx="528210" cy="45719"/>
          </a:xfrm>
          <a:prstGeom prst="roundRect">
            <a:avLst>
              <a:gd name="adj" fmla="val 317520"/>
            </a:avLst>
          </a:prstGeom>
          <a:solidFill>
            <a:srgbClr val="E2C8B5"/>
          </a:solidFill>
          <a:ln/>
        </p:spPr>
      </p:sp>
      <p:sp>
        <p:nvSpPr>
          <p:cNvPr id="42" name="TextBox 41">
            <a:extLst>
              <a:ext uri="{FF2B5EF4-FFF2-40B4-BE49-F238E27FC236}">
                <a16:creationId xmlns:a16="http://schemas.microsoft.com/office/drawing/2014/main" id="{D60B3071-1F81-B8EB-D7EE-DCA2159FE0D0}"/>
              </a:ext>
            </a:extLst>
          </p:cNvPr>
          <p:cNvSpPr txBox="1"/>
          <p:nvPr/>
        </p:nvSpPr>
        <p:spPr>
          <a:xfrm>
            <a:off x="3493352" y="1438628"/>
            <a:ext cx="2893367" cy="523220"/>
          </a:xfrm>
          <a:prstGeom prst="rect">
            <a:avLst/>
          </a:prstGeom>
          <a:noFill/>
          <a:ln>
            <a:solidFill>
              <a:schemeClr val="bg1"/>
            </a:solidFill>
          </a:ln>
        </p:spPr>
        <p:txBody>
          <a:bodyPr wrap="square" rtlCol="1">
            <a:spAutoFit/>
          </a:bodyPr>
          <a:lstStyle/>
          <a:p>
            <a:r>
              <a:rPr lang="en-US" sz="2800" b="1" dirty="0"/>
              <a:t>Introduction </a:t>
            </a:r>
            <a:endParaRPr lang="ar-IL" sz="2800" b="1" dirty="0"/>
          </a:p>
        </p:txBody>
      </p:sp>
      <p:sp>
        <p:nvSpPr>
          <p:cNvPr id="43" name="TextBox 42">
            <a:extLst>
              <a:ext uri="{FF2B5EF4-FFF2-40B4-BE49-F238E27FC236}">
                <a16:creationId xmlns:a16="http://schemas.microsoft.com/office/drawing/2014/main" id="{05AE1BC8-97C7-09AB-F8A8-33CB8861655A}"/>
              </a:ext>
            </a:extLst>
          </p:cNvPr>
          <p:cNvSpPr txBox="1"/>
          <p:nvPr/>
        </p:nvSpPr>
        <p:spPr>
          <a:xfrm>
            <a:off x="3455767" y="2227535"/>
            <a:ext cx="3567135" cy="523220"/>
          </a:xfrm>
          <a:prstGeom prst="rect">
            <a:avLst/>
          </a:prstGeom>
          <a:noFill/>
          <a:ln>
            <a:solidFill>
              <a:schemeClr val="bg1"/>
            </a:solidFill>
          </a:ln>
        </p:spPr>
        <p:txBody>
          <a:bodyPr wrap="square" rtlCol="1">
            <a:spAutoFit/>
          </a:bodyPr>
          <a:lstStyle/>
          <a:p>
            <a:r>
              <a:rPr lang="en-US" sz="2800" b="1" dirty="0"/>
              <a:t>Problem statement  </a:t>
            </a:r>
            <a:endParaRPr lang="ar-IL" sz="2800" b="1" dirty="0"/>
          </a:p>
        </p:txBody>
      </p:sp>
      <p:sp>
        <p:nvSpPr>
          <p:cNvPr id="44" name="TextBox 43">
            <a:extLst>
              <a:ext uri="{FF2B5EF4-FFF2-40B4-BE49-F238E27FC236}">
                <a16:creationId xmlns:a16="http://schemas.microsoft.com/office/drawing/2014/main" id="{BEF72E4C-B74E-4938-7A53-B6BE3AE54BD7}"/>
              </a:ext>
            </a:extLst>
          </p:cNvPr>
          <p:cNvSpPr txBox="1"/>
          <p:nvPr/>
        </p:nvSpPr>
        <p:spPr>
          <a:xfrm>
            <a:off x="3476857" y="2934562"/>
            <a:ext cx="2731438" cy="523220"/>
          </a:xfrm>
          <a:prstGeom prst="rect">
            <a:avLst/>
          </a:prstGeom>
          <a:noFill/>
          <a:ln>
            <a:solidFill>
              <a:schemeClr val="bg1"/>
            </a:solidFill>
          </a:ln>
        </p:spPr>
        <p:txBody>
          <a:bodyPr wrap="square" rtlCol="1">
            <a:spAutoFit/>
          </a:bodyPr>
          <a:lstStyle/>
          <a:p>
            <a:r>
              <a:rPr lang="en-US" sz="2800" b="1" dirty="0"/>
              <a:t>Objective  </a:t>
            </a:r>
            <a:endParaRPr lang="ar-IL" sz="2800" b="1" dirty="0"/>
          </a:p>
        </p:txBody>
      </p:sp>
      <p:sp>
        <p:nvSpPr>
          <p:cNvPr id="45" name="TextBox 44">
            <a:extLst>
              <a:ext uri="{FF2B5EF4-FFF2-40B4-BE49-F238E27FC236}">
                <a16:creationId xmlns:a16="http://schemas.microsoft.com/office/drawing/2014/main" id="{CFC38009-03A4-48E9-CB48-B182CEA9968E}"/>
              </a:ext>
            </a:extLst>
          </p:cNvPr>
          <p:cNvSpPr txBox="1"/>
          <p:nvPr/>
        </p:nvSpPr>
        <p:spPr>
          <a:xfrm>
            <a:off x="3476857" y="5342949"/>
            <a:ext cx="3425046" cy="523220"/>
          </a:xfrm>
          <a:prstGeom prst="rect">
            <a:avLst/>
          </a:prstGeom>
          <a:noFill/>
          <a:ln>
            <a:solidFill>
              <a:schemeClr val="bg1"/>
            </a:solidFill>
          </a:ln>
        </p:spPr>
        <p:txBody>
          <a:bodyPr wrap="square" rtlCol="1">
            <a:spAutoFit/>
          </a:bodyPr>
          <a:lstStyle/>
          <a:p>
            <a:r>
              <a:rPr lang="en-US" sz="2800" b="1" dirty="0"/>
              <a:t>Results  </a:t>
            </a:r>
            <a:endParaRPr lang="ar-IL" sz="2800" b="1" dirty="0"/>
          </a:p>
        </p:txBody>
      </p:sp>
      <p:sp>
        <p:nvSpPr>
          <p:cNvPr id="46" name="TextBox 45">
            <a:extLst>
              <a:ext uri="{FF2B5EF4-FFF2-40B4-BE49-F238E27FC236}">
                <a16:creationId xmlns:a16="http://schemas.microsoft.com/office/drawing/2014/main" id="{93A5B5BC-29FF-284B-381B-403990B7CD34}"/>
              </a:ext>
            </a:extLst>
          </p:cNvPr>
          <p:cNvSpPr txBox="1"/>
          <p:nvPr/>
        </p:nvSpPr>
        <p:spPr>
          <a:xfrm>
            <a:off x="3471452" y="4528159"/>
            <a:ext cx="3492230" cy="523220"/>
          </a:xfrm>
          <a:prstGeom prst="rect">
            <a:avLst/>
          </a:prstGeom>
          <a:noFill/>
          <a:ln>
            <a:solidFill>
              <a:schemeClr val="bg1"/>
            </a:solidFill>
          </a:ln>
        </p:spPr>
        <p:txBody>
          <a:bodyPr wrap="square" rtlCol="1">
            <a:spAutoFit/>
          </a:bodyPr>
          <a:lstStyle/>
          <a:p>
            <a:r>
              <a:rPr lang="en-US" sz="2800" b="1" dirty="0"/>
              <a:t>Characterization </a:t>
            </a:r>
            <a:endParaRPr lang="ar-IL" sz="2800" b="1" dirty="0"/>
          </a:p>
        </p:txBody>
      </p:sp>
      <p:sp>
        <p:nvSpPr>
          <p:cNvPr id="47" name="TextBox 46">
            <a:extLst>
              <a:ext uri="{FF2B5EF4-FFF2-40B4-BE49-F238E27FC236}">
                <a16:creationId xmlns:a16="http://schemas.microsoft.com/office/drawing/2014/main" id="{D6397226-D0DF-E720-9245-1B2E7FC0677B}"/>
              </a:ext>
            </a:extLst>
          </p:cNvPr>
          <p:cNvSpPr txBox="1"/>
          <p:nvPr/>
        </p:nvSpPr>
        <p:spPr>
          <a:xfrm>
            <a:off x="3476857" y="3713369"/>
            <a:ext cx="3567135" cy="523220"/>
          </a:xfrm>
          <a:prstGeom prst="rect">
            <a:avLst/>
          </a:prstGeom>
          <a:noFill/>
          <a:ln>
            <a:solidFill>
              <a:schemeClr val="bg1"/>
            </a:solidFill>
          </a:ln>
        </p:spPr>
        <p:txBody>
          <a:bodyPr wrap="square" rtlCol="1">
            <a:spAutoFit/>
          </a:bodyPr>
          <a:lstStyle/>
          <a:p>
            <a:r>
              <a:rPr lang="en-US" sz="2800" b="1" dirty="0"/>
              <a:t>Methodology </a:t>
            </a:r>
            <a:endParaRPr lang="ar-IL" sz="2800" b="1" dirty="0"/>
          </a:p>
        </p:txBody>
      </p:sp>
      <p:sp>
        <p:nvSpPr>
          <p:cNvPr id="49" name="TextBox 48">
            <a:extLst>
              <a:ext uri="{FF2B5EF4-FFF2-40B4-BE49-F238E27FC236}">
                <a16:creationId xmlns:a16="http://schemas.microsoft.com/office/drawing/2014/main" id="{EAC7DECA-4777-F66E-0EBA-118E10B188A2}"/>
              </a:ext>
            </a:extLst>
          </p:cNvPr>
          <p:cNvSpPr txBox="1"/>
          <p:nvPr/>
        </p:nvSpPr>
        <p:spPr>
          <a:xfrm>
            <a:off x="3256577" y="6132524"/>
            <a:ext cx="2008302" cy="523220"/>
          </a:xfrm>
          <a:prstGeom prst="rect">
            <a:avLst/>
          </a:prstGeom>
          <a:noFill/>
          <a:ln>
            <a:solidFill>
              <a:schemeClr val="bg1"/>
            </a:solidFill>
          </a:ln>
        </p:spPr>
        <p:txBody>
          <a:bodyPr wrap="square" rtlCol="1">
            <a:spAutoFit/>
          </a:bodyPr>
          <a:lstStyle/>
          <a:p>
            <a:r>
              <a:rPr lang="en-US" sz="2800" b="1" i="1" dirty="0"/>
              <a:t>Conclusion </a:t>
            </a:r>
            <a:endParaRPr lang="ar-IL" sz="2800" b="1"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0CD7-3ACD-2221-CD05-5E2768A23A76}"/>
            </a:ext>
          </a:extLst>
        </p:cNvPr>
        <p:cNvGrpSpPr/>
        <p:nvPr/>
      </p:nvGrpSpPr>
      <p:grpSpPr>
        <a:xfrm>
          <a:off x="0" y="0"/>
          <a:ext cx="0" cy="0"/>
          <a:chOff x="0" y="0"/>
          <a:chExt cx="0" cy="0"/>
        </a:xfrm>
      </p:grpSpPr>
      <p:sp>
        <p:nvSpPr>
          <p:cNvPr id="3" name="Shape 1">
            <a:extLst>
              <a:ext uri="{FF2B5EF4-FFF2-40B4-BE49-F238E27FC236}">
                <a16:creationId xmlns:a16="http://schemas.microsoft.com/office/drawing/2014/main" id="{F6691E35-9380-0927-F6B8-3F76E5E0FDA4}"/>
              </a:ext>
            </a:extLst>
          </p:cNvPr>
          <p:cNvSpPr/>
          <p:nvPr/>
        </p:nvSpPr>
        <p:spPr>
          <a:xfrm>
            <a:off x="0" y="0"/>
            <a:ext cx="14630400" cy="8229600"/>
          </a:xfrm>
          <a:prstGeom prst="rect">
            <a:avLst/>
          </a:prstGeom>
          <a:solidFill>
            <a:srgbClr val="FFF8F0"/>
          </a:solidFill>
          <a:ln/>
        </p:spPr>
      </p:sp>
      <p:sp>
        <p:nvSpPr>
          <p:cNvPr id="31" name="Frame 30">
            <a:extLst>
              <a:ext uri="{FF2B5EF4-FFF2-40B4-BE49-F238E27FC236}">
                <a16:creationId xmlns:a16="http://schemas.microsoft.com/office/drawing/2014/main" id="{4A05522E-8F2E-198F-CECD-44978363059E}"/>
              </a:ext>
            </a:extLst>
          </p:cNvPr>
          <p:cNvSpPr/>
          <p:nvPr/>
        </p:nvSpPr>
        <p:spPr>
          <a:xfrm>
            <a:off x="3121570" y="6783777"/>
            <a:ext cx="7961587" cy="1204365"/>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IL" sz="2000" b="1" dirty="0">
              <a:solidFill>
                <a:schemeClr val="tx1"/>
              </a:solidFill>
            </a:endParaRPr>
          </a:p>
        </p:txBody>
      </p:sp>
      <p:sp>
        <p:nvSpPr>
          <p:cNvPr id="2" name="Frame 1">
            <a:extLst>
              <a:ext uri="{FF2B5EF4-FFF2-40B4-BE49-F238E27FC236}">
                <a16:creationId xmlns:a16="http://schemas.microsoft.com/office/drawing/2014/main" id="{A4F7BDC0-DBF6-4AE0-5939-ABCDAB48C841}"/>
              </a:ext>
            </a:extLst>
          </p:cNvPr>
          <p:cNvSpPr/>
          <p:nvPr/>
        </p:nvSpPr>
        <p:spPr>
          <a:xfrm>
            <a:off x="268014" y="241458"/>
            <a:ext cx="7788164" cy="1056290"/>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solidFill>
                <a:schemeClr val="tx1"/>
              </a:solidFill>
            </a:endParaRPr>
          </a:p>
        </p:txBody>
      </p:sp>
      <p:sp>
        <p:nvSpPr>
          <p:cNvPr id="4" name="TextBox 3">
            <a:extLst>
              <a:ext uri="{FF2B5EF4-FFF2-40B4-BE49-F238E27FC236}">
                <a16:creationId xmlns:a16="http://schemas.microsoft.com/office/drawing/2014/main" id="{3D6D74A6-FAEF-A485-D3D3-CC71DD919222}"/>
              </a:ext>
            </a:extLst>
          </p:cNvPr>
          <p:cNvSpPr txBox="1"/>
          <p:nvPr/>
        </p:nvSpPr>
        <p:spPr>
          <a:xfrm>
            <a:off x="319251" y="425669"/>
            <a:ext cx="7685689" cy="646331"/>
          </a:xfrm>
          <a:prstGeom prst="rect">
            <a:avLst/>
          </a:prstGeom>
          <a:noFill/>
        </p:spPr>
        <p:txBody>
          <a:bodyPr wrap="square" rtlCol="0">
            <a:spAutoFit/>
          </a:bodyPr>
          <a:lstStyle/>
          <a:p>
            <a:pPr algn="ctr"/>
            <a:r>
              <a:rPr lang="en-US" sz="3600" b="1" dirty="0"/>
              <a:t>I-V Curve and Photocurrent Production</a:t>
            </a:r>
            <a:endParaRPr lang="en-GB" sz="3600" b="1" dirty="0"/>
          </a:p>
        </p:txBody>
      </p:sp>
      <p:pic>
        <p:nvPicPr>
          <p:cNvPr id="6" name="Picture 5">
            <a:extLst>
              <a:ext uri="{FF2B5EF4-FFF2-40B4-BE49-F238E27FC236}">
                <a16:creationId xmlns:a16="http://schemas.microsoft.com/office/drawing/2014/main" id="{5B998EED-1E89-820F-F79A-6086EA2B418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236" t="8721" r="10955" b="3825"/>
          <a:stretch/>
        </p:blipFill>
        <p:spPr bwMode="auto">
          <a:xfrm>
            <a:off x="3121571" y="1734579"/>
            <a:ext cx="7961587" cy="5049197"/>
          </a:xfrm>
          <a:prstGeom prst="rect">
            <a:avLst/>
          </a:prstGeom>
          <a:noFill/>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8FECAAA1-42C3-0CB3-175B-3862C6B5864B}"/>
              </a:ext>
            </a:extLst>
          </p:cNvPr>
          <p:cNvSpPr txBox="1"/>
          <p:nvPr/>
        </p:nvSpPr>
        <p:spPr>
          <a:xfrm>
            <a:off x="3294994" y="6931852"/>
            <a:ext cx="7788164" cy="1200329"/>
          </a:xfrm>
          <a:prstGeom prst="rect">
            <a:avLst/>
          </a:prstGeom>
          <a:noFill/>
        </p:spPr>
        <p:txBody>
          <a:bodyPr wrap="square" rtlCol="0">
            <a:spAutoFit/>
          </a:bodyPr>
          <a:lstStyle/>
          <a:p>
            <a:r>
              <a:rPr lang="en-US" sz="1800" b="1" dirty="0">
                <a:effectLst/>
                <a:latin typeface="Times New Roman" panose="02020603050405020304" pitchFamily="18" charset="0"/>
                <a:ea typeface="Calibri" panose="020F0502020204030204" pitchFamily="34" charset="0"/>
              </a:rPr>
              <a:t>I-V curve illustrating the photocurrent performance of ZnO, ZnO-Ag layers, and ZnO-Ag hybrid structures, tested using a potentiostat, highlighting the enhanced current and voltage output of the hybrid structure</a:t>
            </a:r>
            <a:r>
              <a:rPr lang="ar-SA" sz="1800" b="1" dirty="0">
                <a:effectLst/>
                <a:ea typeface="Calibri" panose="020F0502020204030204" pitchFamily="34" charset="0"/>
                <a:cs typeface="Times New Roman" panose="02020603050405020304" pitchFamily="18" charset="0"/>
              </a:rPr>
              <a:t>.</a:t>
            </a:r>
            <a:endParaRPr lang="en-GB" dirty="0"/>
          </a:p>
          <a:p>
            <a:endParaRPr lang="en-GB" dirty="0"/>
          </a:p>
        </p:txBody>
      </p:sp>
    </p:spTree>
    <p:extLst>
      <p:ext uri="{BB962C8B-B14F-4D97-AF65-F5344CB8AC3E}">
        <p14:creationId xmlns:p14="http://schemas.microsoft.com/office/powerpoint/2010/main" val="1978924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417311-CE70-0420-8CA7-50A6D9D1214E}"/>
            </a:ext>
          </a:extLst>
        </p:cNvPr>
        <p:cNvGrpSpPr/>
        <p:nvPr/>
      </p:nvGrpSpPr>
      <p:grpSpPr>
        <a:xfrm>
          <a:off x="0" y="0"/>
          <a:ext cx="0" cy="0"/>
          <a:chOff x="0" y="0"/>
          <a:chExt cx="0" cy="0"/>
        </a:xfrm>
      </p:grpSpPr>
      <p:sp>
        <p:nvSpPr>
          <p:cNvPr id="3" name="Shape 1">
            <a:extLst>
              <a:ext uri="{FF2B5EF4-FFF2-40B4-BE49-F238E27FC236}">
                <a16:creationId xmlns:a16="http://schemas.microsoft.com/office/drawing/2014/main" id="{321DD9DB-EF49-2E6B-EF91-6AFDE03A8D03}"/>
              </a:ext>
            </a:extLst>
          </p:cNvPr>
          <p:cNvSpPr/>
          <p:nvPr/>
        </p:nvSpPr>
        <p:spPr>
          <a:xfrm>
            <a:off x="0" y="0"/>
            <a:ext cx="14630400" cy="8229600"/>
          </a:xfrm>
          <a:prstGeom prst="rect">
            <a:avLst/>
          </a:prstGeom>
          <a:solidFill>
            <a:srgbClr val="FFF8F0"/>
          </a:solidFill>
          <a:ln/>
        </p:spPr>
        <p:txBody>
          <a:bodyPr/>
          <a:lstStyle/>
          <a:p>
            <a:endParaRPr lang="en-GB" dirty="0"/>
          </a:p>
        </p:txBody>
      </p:sp>
      <p:sp>
        <p:nvSpPr>
          <p:cNvPr id="31" name="Frame 30">
            <a:extLst>
              <a:ext uri="{FF2B5EF4-FFF2-40B4-BE49-F238E27FC236}">
                <a16:creationId xmlns:a16="http://schemas.microsoft.com/office/drawing/2014/main" id="{5F14ABD5-A5AF-BB01-7F64-11ADCB0FFD06}"/>
              </a:ext>
            </a:extLst>
          </p:cNvPr>
          <p:cNvSpPr/>
          <p:nvPr/>
        </p:nvSpPr>
        <p:spPr>
          <a:xfrm>
            <a:off x="3121571" y="6676229"/>
            <a:ext cx="7961586" cy="1202574"/>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IL" sz="2000" b="1" dirty="0">
              <a:solidFill>
                <a:schemeClr val="tx1"/>
              </a:solidFill>
            </a:endParaRPr>
          </a:p>
        </p:txBody>
      </p:sp>
      <p:sp>
        <p:nvSpPr>
          <p:cNvPr id="2" name="Frame 1">
            <a:extLst>
              <a:ext uri="{FF2B5EF4-FFF2-40B4-BE49-F238E27FC236}">
                <a16:creationId xmlns:a16="http://schemas.microsoft.com/office/drawing/2014/main" id="{44257325-86A8-5175-E248-E5FD33E6A417}"/>
              </a:ext>
            </a:extLst>
          </p:cNvPr>
          <p:cNvSpPr/>
          <p:nvPr/>
        </p:nvSpPr>
        <p:spPr>
          <a:xfrm>
            <a:off x="268014" y="241458"/>
            <a:ext cx="7788164" cy="1056290"/>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solidFill>
                <a:schemeClr val="tx1"/>
              </a:solidFill>
            </a:endParaRPr>
          </a:p>
        </p:txBody>
      </p:sp>
      <p:sp>
        <p:nvSpPr>
          <p:cNvPr id="4" name="TextBox 3">
            <a:extLst>
              <a:ext uri="{FF2B5EF4-FFF2-40B4-BE49-F238E27FC236}">
                <a16:creationId xmlns:a16="http://schemas.microsoft.com/office/drawing/2014/main" id="{F17D10A2-EEE1-0180-5DD2-77C7F9B7F429}"/>
              </a:ext>
            </a:extLst>
          </p:cNvPr>
          <p:cNvSpPr txBox="1"/>
          <p:nvPr/>
        </p:nvSpPr>
        <p:spPr>
          <a:xfrm>
            <a:off x="319251" y="425669"/>
            <a:ext cx="7685689" cy="646331"/>
          </a:xfrm>
          <a:prstGeom prst="rect">
            <a:avLst/>
          </a:prstGeom>
          <a:noFill/>
        </p:spPr>
        <p:txBody>
          <a:bodyPr wrap="square" rtlCol="0">
            <a:spAutoFit/>
          </a:bodyPr>
          <a:lstStyle/>
          <a:p>
            <a:pPr algn="ctr"/>
            <a:r>
              <a:rPr lang="en-US" sz="3600" b="1" dirty="0"/>
              <a:t>I-V Curve and Photocurrent Production</a:t>
            </a:r>
            <a:endParaRPr lang="en-GB" sz="3600" b="1" dirty="0"/>
          </a:p>
        </p:txBody>
      </p:sp>
      <p:pic>
        <p:nvPicPr>
          <p:cNvPr id="5" name="Picture 4">
            <a:extLst>
              <a:ext uri="{FF2B5EF4-FFF2-40B4-BE49-F238E27FC236}">
                <a16:creationId xmlns:a16="http://schemas.microsoft.com/office/drawing/2014/main" id="{A05A6341-A22A-DCDB-6ABB-7032B99ACB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91" t="7749" r="4477" b="10198"/>
          <a:stretch/>
        </p:blipFill>
        <p:spPr bwMode="auto">
          <a:xfrm>
            <a:off x="3121571" y="1537579"/>
            <a:ext cx="7961585" cy="5049197"/>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6FD164A0-075C-62E0-2A5A-04B705288863}"/>
              </a:ext>
            </a:extLst>
          </p:cNvPr>
          <p:cNvSpPr txBox="1"/>
          <p:nvPr/>
        </p:nvSpPr>
        <p:spPr>
          <a:xfrm>
            <a:off x="3424621" y="6851628"/>
            <a:ext cx="7781157" cy="923330"/>
          </a:xfrm>
          <a:prstGeom prst="rect">
            <a:avLst/>
          </a:prstGeom>
          <a:noFill/>
        </p:spPr>
        <p:txBody>
          <a:bodyPr wrap="square" rtlCol="0">
            <a:spAutoFit/>
          </a:bodyPr>
          <a:lstStyle/>
          <a:p>
            <a:r>
              <a:rPr lang="en-US" sz="1800" b="1" dirty="0">
                <a:effectLst/>
                <a:latin typeface="Times New Roman" panose="02020603050405020304" pitchFamily="18" charset="0"/>
                <a:ea typeface="Calibri" panose="020F0502020204030204" pitchFamily="34" charset="0"/>
              </a:rPr>
              <a:t>Short-circuit current (Isc) and open-circuit voltage (</a:t>
            </a:r>
            <a:r>
              <a:rPr lang="en-US" sz="1800" b="1" dirty="0" err="1">
                <a:effectLst/>
                <a:latin typeface="Times New Roman" panose="02020603050405020304" pitchFamily="18" charset="0"/>
                <a:ea typeface="Calibri" panose="020F0502020204030204" pitchFamily="34" charset="0"/>
              </a:rPr>
              <a:t>Voc</a:t>
            </a:r>
            <a:r>
              <a:rPr lang="en-US" sz="1800" b="1" dirty="0">
                <a:effectLst/>
                <a:latin typeface="Times New Roman" panose="02020603050405020304" pitchFamily="18" charset="0"/>
                <a:ea typeface="Calibri" panose="020F0502020204030204" pitchFamily="34" charset="0"/>
              </a:rPr>
              <a:t>) comparison for ZnO, ZnO-Ag layers, and ZnO-Ag hybrid structures, demonstrating the superior performance of the hybrid structure</a:t>
            </a:r>
            <a:r>
              <a:rPr lang="ar-SA" sz="1800" b="1" dirty="0">
                <a:effectLst/>
                <a:ea typeface="Calibri" panose="020F0502020204030204" pitchFamily="34" charset="0"/>
                <a:cs typeface="Times New Roman" panose="02020603050405020304" pitchFamily="18" charset="0"/>
              </a:rPr>
              <a:t>.</a:t>
            </a:r>
            <a:endParaRPr lang="en-GB" dirty="0"/>
          </a:p>
        </p:txBody>
      </p:sp>
    </p:spTree>
    <p:extLst>
      <p:ext uri="{BB962C8B-B14F-4D97-AF65-F5344CB8AC3E}">
        <p14:creationId xmlns:p14="http://schemas.microsoft.com/office/powerpoint/2010/main" val="16129055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251E5C02-167D-91EF-E929-8A68F37F0C3E}"/>
              </a:ext>
            </a:extLst>
          </p:cNvPr>
          <p:cNvSpPr/>
          <p:nvPr/>
        </p:nvSpPr>
        <p:spPr>
          <a:xfrm>
            <a:off x="0" y="-72467"/>
            <a:ext cx="14630400" cy="8229600"/>
          </a:xfrm>
          <a:prstGeom prst="rect">
            <a:avLst/>
          </a:prstGeom>
          <a:solidFill>
            <a:srgbClr val="FFF8F0"/>
          </a:solidFill>
          <a:ln/>
        </p:spPr>
      </p:sp>
      <p:sp>
        <p:nvSpPr>
          <p:cNvPr id="7" name="Rectangle: Rounded Corners 6">
            <a:extLst>
              <a:ext uri="{FF2B5EF4-FFF2-40B4-BE49-F238E27FC236}">
                <a16:creationId xmlns:a16="http://schemas.microsoft.com/office/drawing/2014/main" id="{BE80687A-CCB8-C5EE-01A5-D3772A013B41}"/>
              </a:ext>
            </a:extLst>
          </p:cNvPr>
          <p:cNvSpPr/>
          <p:nvPr/>
        </p:nvSpPr>
        <p:spPr>
          <a:xfrm>
            <a:off x="237067" y="2489200"/>
            <a:ext cx="6739466" cy="4961467"/>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just"/>
            <a:endParaRPr lang="ar-IL" sz="2000" b="1" dirty="0">
              <a:solidFill>
                <a:schemeClr val="tx1"/>
              </a:solidFill>
            </a:endParaRPr>
          </a:p>
        </p:txBody>
      </p:sp>
      <p:sp>
        <p:nvSpPr>
          <p:cNvPr id="8" name="Rectangle: Rounded Corners 7">
            <a:extLst>
              <a:ext uri="{FF2B5EF4-FFF2-40B4-BE49-F238E27FC236}">
                <a16:creationId xmlns:a16="http://schemas.microsoft.com/office/drawing/2014/main" id="{B3F4C1CE-452F-DC09-9445-76089CCD1A12}"/>
              </a:ext>
            </a:extLst>
          </p:cNvPr>
          <p:cNvSpPr/>
          <p:nvPr/>
        </p:nvSpPr>
        <p:spPr>
          <a:xfrm>
            <a:off x="1536518" y="953115"/>
            <a:ext cx="4283242" cy="1203158"/>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r>
              <a:rPr lang="en-US" sz="5400" b="1" dirty="0">
                <a:solidFill>
                  <a:schemeClr val="tx1"/>
                </a:solidFill>
              </a:rPr>
              <a:t>Conclusion </a:t>
            </a:r>
            <a:endParaRPr lang="ar-IL" sz="5400" b="1" dirty="0">
              <a:solidFill>
                <a:schemeClr val="tx1"/>
              </a:solidFill>
            </a:endParaRPr>
          </a:p>
        </p:txBody>
      </p:sp>
      <p:pic>
        <p:nvPicPr>
          <p:cNvPr id="4" name="Picture 3">
            <a:extLst>
              <a:ext uri="{FF2B5EF4-FFF2-40B4-BE49-F238E27FC236}">
                <a16:creationId xmlns:a16="http://schemas.microsoft.com/office/drawing/2014/main" id="{F59F19FA-9055-AB64-1DDC-1C95E98FDE04}"/>
              </a:ext>
            </a:extLst>
          </p:cNvPr>
          <p:cNvPicPr>
            <a:picLocks noChangeAspect="1"/>
          </p:cNvPicPr>
          <p:nvPr/>
        </p:nvPicPr>
        <p:blipFill>
          <a:blip r:embed="rId2"/>
          <a:stretch>
            <a:fillRect/>
          </a:stretch>
        </p:blipFill>
        <p:spPr>
          <a:xfrm>
            <a:off x="7356278" y="-72468"/>
            <a:ext cx="7274122" cy="8302067"/>
          </a:xfrm>
          <a:prstGeom prst="rect">
            <a:avLst/>
          </a:prstGeom>
        </p:spPr>
      </p:pic>
      <p:sp>
        <p:nvSpPr>
          <p:cNvPr id="3" name="TextBox 2">
            <a:extLst>
              <a:ext uri="{FF2B5EF4-FFF2-40B4-BE49-F238E27FC236}">
                <a16:creationId xmlns:a16="http://schemas.microsoft.com/office/drawing/2014/main" id="{BDA99B61-9B37-00B2-2F39-0CA7F2E61110}"/>
              </a:ext>
            </a:extLst>
          </p:cNvPr>
          <p:cNvSpPr txBox="1"/>
          <p:nvPr/>
        </p:nvSpPr>
        <p:spPr>
          <a:xfrm>
            <a:off x="658699" y="2757852"/>
            <a:ext cx="6028267" cy="4524315"/>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Silver nanoparticles (Ag-NPs) and zinc oxide nanoparticles (ZnO-NPs) were successfully synthesized and studied. The results showed that the hybrid structure improved photovoltaic performance by up to 50% compared to single-layer samples, recording Isc=3.34 A and Voci=2.23 V. This enhancement is attributed to the interaction between ZnO and Ag-NPs, plasmonic effects that enhanced light absorption, and reduced charge losses. This study highlights the potential of hybrid structures in energy and optical applications.</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44286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555A76-373A-D1DD-68A3-59D2E1DFE828}"/>
              </a:ext>
            </a:extLst>
          </p:cNvPr>
          <p:cNvPicPr>
            <a:picLocks noChangeAspect="1"/>
          </p:cNvPicPr>
          <p:nvPr/>
        </p:nvPicPr>
        <p:blipFill>
          <a:blip r:embed="rId2"/>
          <a:stretch>
            <a:fillRect/>
          </a:stretch>
        </p:blipFill>
        <p:spPr>
          <a:xfrm>
            <a:off x="0" y="0"/>
            <a:ext cx="14630400" cy="8229600"/>
          </a:xfrm>
          <a:prstGeom prst="rect">
            <a:avLst/>
          </a:prstGeom>
        </p:spPr>
      </p:pic>
      <p:sp>
        <p:nvSpPr>
          <p:cNvPr id="5" name="TextBox 4">
            <a:extLst>
              <a:ext uri="{FF2B5EF4-FFF2-40B4-BE49-F238E27FC236}">
                <a16:creationId xmlns:a16="http://schemas.microsoft.com/office/drawing/2014/main" id="{43439220-2864-021F-3A29-FB584A55492E}"/>
              </a:ext>
            </a:extLst>
          </p:cNvPr>
          <p:cNvSpPr txBox="1"/>
          <p:nvPr/>
        </p:nvSpPr>
        <p:spPr>
          <a:xfrm>
            <a:off x="5689600" y="3606968"/>
            <a:ext cx="6333066" cy="1015663"/>
          </a:xfrm>
          <a:prstGeom prst="rect">
            <a:avLst/>
          </a:prstGeom>
          <a:noFill/>
        </p:spPr>
        <p:txBody>
          <a:bodyPr wrap="square" rtlCol="0">
            <a:spAutoFit/>
          </a:bodyPr>
          <a:lstStyle/>
          <a:p>
            <a:r>
              <a:rPr lang="en-GB" sz="6000" b="1" dirty="0"/>
              <a:t>Dedication</a:t>
            </a:r>
          </a:p>
        </p:txBody>
      </p:sp>
      <p:sp>
        <p:nvSpPr>
          <p:cNvPr id="2" name="Frame 1">
            <a:extLst>
              <a:ext uri="{FF2B5EF4-FFF2-40B4-BE49-F238E27FC236}">
                <a16:creationId xmlns:a16="http://schemas.microsoft.com/office/drawing/2014/main" id="{5084A3D1-EC87-3734-2FFC-5A7215EE567C}"/>
              </a:ext>
            </a:extLst>
          </p:cNvPr>
          <p:cNvSpPr/>
          <p:nvPr/>
        </p:nvSpPr>
        <p:spPr>
          <a:xfrm>
            <a:off x="4436533" y="3048000"/>
            <a:ext cx="5858934" cy="2133600"/>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417574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7BE2C9C-1094-B824-56D8-07A814AD9E53}"/>
              </a:ext>
            </a:extLst>
          </p:cNvPr>
          <p:cNvPicPr>
            <a:picLocks noChangeAspect="1"/>
          </p:cNvPicPr>
          <p:nvPr/>
        </p:nvPicPr>
        <p:blipFill>
          <a:blip r:embed="rId2"/>
          <a:stretch>
            <a:fillRect/>
          </a:stretch>
        </p:blipFill>
        <p:spPr>
          <a:xfrm>
            <a:off x="0" y="0"/>
            <a:ext cx="14630400" cy="8229600"/>
          </a:xfrm>
          <a:prstGeom prst="rect">
            <a:avLst/>
          </a:prstGeom>
        </p:spPr>
      </p:pic>
      <p:sp>
        <p:nvSpPr>
          <p:cNvPr id="3" name="TextBox 2">
            <a:extLst>
              <a:ext uri="{FF2B5EF4-FFF2-40B4-BE49-F238E27FC236}">
                <a16:creationId xmlns:a16="http://schemas.microsoft.com/office/drawing/2014/main" id="{B65341C3-E71C-1CA2-BCB0-47FB6AD4242D}"/>
              </a:ext>
            </a:extLst>
          </p:cNvPr>
          <p:cNvSpPr txBox="1"/>
          <p:nvPr/>
        </p:nvSpPr>
        <p:spPr>
          <a:xfrm>
            <a:off x="5101387" y="882443"/>
            <a:ext cx="4427621" cy="1569660"/>
          </a:xfrm>
          <a:prstGeom prst="rect">
            <a:avLst/>
          </a:prstGeom>
          <a:noFill/>
        </p:spPr>
        <p:txBody>
          <a:bodyPr wrap="square" rtlCol="1">
            <a:spAutoFit/>
          </a:bodyPr>
          <a:lstStyle/>
          <a:p>
            <a:r>
              <a:rPr lang="en-US" sz="9600" b="1" dirty="0"/>
              <a:t>Thanks'</a:t>
            </a:r>
            <a:endParaRPr lang="ar-IL" sz="9600" b="1" dirty="0"/>
          </a:p>
        </p:txBody>
      </p:sp>
      <p:sp>
        <p:nvSpPr>
          <p:cNvPr id="4" name="TextBox 3">
            <a:extLst>
              <a:ext uri="{FF2B5EF4-FFF2-40B4-BE49-F238E27FC236}">
                <a16:creationId xmlns:a16="http://schemas.microsoft.com/office/drawing/2014/main" id="{950F4635-EBAF-FD5B-AC64-410C3F534051}"/>
              </a:ext>
            </a:extLst>
          </p:cNvPr>
          <p:cNvSpPr txBox="1"/>
          <p:nvPr/>
        </p:nvSpPr>
        <p:spPr>
          <a:xfrm>
            <a:off x="5101386" y="6267357"/>
            <a:ext cx="4427621" cy="800219"/>
          </a:xfrm>
          <a:prstGeom prst="rect">
            <a:avLst/>
          </a:prstGeom>
          <a:noFill/>
        </p:spPr>
        <p:txBody>
          <a:bodyPr wrap="square" rtlCol="1">
            <a:spAutoFit/>
          </a:bodyPr>
          <a:lstStyle/>
          <a:p>
            <a:r>
              <a:rPr lang="en-US" sz="2800" b="1" dirty="0">
                <a:latin typeface="Times New Roman" panose="02020603050405020304" pitchFamily="18" charset="0"/>
                <a:cs typeface="Times New Roman" panose="02020603050405020304" pitchFamily="18" charset="0"/>
              </a:rPr>
              <a:t>Do you have any questions?</a:t>
            </a:r>
          </a:p>
          <a:p>
            <a:endParaRPr lang="ar-IL" dirty="0"/>
          </a:p>
        </p:txBody>
      </p:sp>
    </p:spTree>
    <p:extLst>
      <p:ext uri="{BB962C8B-B14F-4D97-AF65-F5344CB8AC3E}">
        <p14:creationId xmlns:p14="http://schemas.microsoft.com/office/powerpoint/2010/main" val="1429093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3" name="Shape 1"/>
          <p:cNvSpPr/>
          <p:nvPr/>
        </p:nvSpPr>
        <p:spPr>
          <a:xfrm>
            <a:off x="0" y="0"/>
            <a:ext cx="14630400" cy="8229600"/>
          </a:xfrm>
          <a:prstGeom prst="rect">
            <a:avLst/>
          </a:prstGeom>
          <a:solidFill>
            <a:srgbClr val="FFF8F0"/>
          </a:solidFill>
          <a:ln/>
        </p:spPr>
        <p:txBody>
          <a:bodyPr/>
          <a:lstStyle/>
          <a:p>
            <a:endParaRPr lang="ar-IL" dirty="0"/>
          </a:p>
        </p:txBody>
      </p:sp>
      <p:sp>
        <p:nvSpPr>
          <p:cNvPr id="5" name="Text 2"/>
          <p:cNvSpPr/>
          <p:nvPr/>
        </p:nvSpPr>
        <p:spPr>
          <a:xfrm>
            <a:off x="2102168" y="3006091"/>
            <a:ext cx="7041237" cy="596503"/>
          </a:xfrm>
          <a:prstGeom prst="rect">
            <a:avLst/>
          </a:prstGeom>
          <a:noFill/>
          <a:ln/>
        </p:spPr>
        <p:txBody>
          <a:bodyPr wrap="none" rtlCol="0" anchor="t"/>
          <a:lstStyle/>
          <a:p>
            <a:pPr marL="0" indent="0">
              <a:lnSpc>
                <a:spcPts val="4696"/>
              </a:lnSpc>
              <a:buNone/>
            </a:pPr>
            <a:r>
              <a:rPr lang="en-US" sz="4400" b="1" kern="0" spc="-113" dirty="0">
                <a:solidFill>
                  <a:srgbClr val="2C3F42"/>
                </a:solidFill>
                <a:latin typeface="Bitter" pitchFamily="34" charset="0"/>
                <a:ea typeface="Bitter" pitchFamily="34" charset="-122"/>
                <a:cs typeface="Bitter" pitchFamily="34" charset="-120"/>
              </a:rPr>
              <a:t>Introduction </a:t>
            </a:r>
            <a:endParaRPr lang="en-US" sz="4400" b="1" dirty="0"/>
          </a:p>
        </p:txBody>
      </p:sp>
      <p:sp>
        <p:nvSpPr>
          <p:cNvPr id="6" name="Text 3"/>
          <p:cNvSpPr/>
          <p:nvPr/>
        </p:nvSpPr>
        <p:spPr>
          <a:xfrm>
            <a:off x="2102168" y="3954874"/>
            <a:ext cx="10425946" cy="917401"/>
          </a:xfrm>
          <a:prstGeom prst="rect">
            <a:avLst/>
          </a:prstGeom>
          <a:noFill/>
          <a:ln/>
        </p:spPr>
        <p:txBody>
          <a:bodyPr wrap="square" rtlCol="0" anchor="t"/>
          <a:lstStyle/>
          <a:p>
            <a:pPr marL="0" indent="0">
              <a:lnSpc>
                <a:spcPts val="2405"/>
              </a:lnSpc>
              <a:buNone/>
            </a:pPr>
            <a:r>
              <a:rPr lang="en-US" sz="2000" b="1" dirty="0"/>
              <a:t>Solar cells convert sunlight directly into electricity through the photovoltaic effect, which occurs in semiconductor materials like silicon. These cells are categorized into three generations:</a:t>
            </a:r>
          </a:p>
        </p:txBody>
      </p:sp>
      <p:sp>
        <p:nvSpPr>
          <p:cNvPr id="7" name="Shape 4"/>
          <p:cNvSpPr/>
          <p:nvPr/>
        </p:nvSpPr>
        <p:spPr>
          <a:xfrm>
            <a:off x="2102168" y="5516404"/>
            <a:ext cx="10425946" cy="22860"/>
          </a:xfrm>
          <a:prstGeom prst="roundRect">
            <a:avLst>
              <a:gd name="adj" fmla="val 350672"/>
            </a:avLst>
          </a:prstGeom>
          <a:solidFill>
            <a:srgbClr val="E2C8B5"/>
          </a:solidFill>
          <a:ln/>
        </p:spPr>
      </p:sp>
      <p:sp>
        <p:nvSpPr>
          <p:cNvPr id="8" name="Shape 5"/>
          <p:cNvSpPr/>
          <p:nvPr/>
        </p:nvSpPr>
        <p:spPr>
          <a:xfrm>
            <a:off x="3322320" y="5516404"/>
            <a:ext cx="22860" cy="667941"/>
          </a:xfrm>
          <a:prstGeom prst="roundRect">
            <a:avLst>
              <a:gd name="adj" fmla="val 350672"/>
            </a:avLst>
          </a:prstGeom>
          <a:solidFill>
            <a:srgbClr val="E2C8B5"/>
          </a:solidFill>
          <a:ln/>
        </p:spPr>
      </p:sp>
      <p:sp>
        <p:nvSpPr>
          <p:cNvPr id="9" name="Shape 6"/>
          <p:cNvSpPr/>
          <p:nvPr/>
        </p:nvSpPr>
        <p:spPr>
          <a:xfrm>
            <a:off x="3101609" y="5301734"/>
            <a:ext cx="429339" cy="429339"/>
          </a:xfrm>
          <a:prstGeom prst="roundRect">
            <a:avLst>
              <a:gd name="adj" fmla="val 18671"/>
            </a:avLst>
          </a:prstGeom>
          <a:solidFill>
            <a:srgbClr val="FCE2CF"/>
          </a:solidFill>
          <a:ln w="7620">
            <a:solidFill>
              <a:srgbClr val="E2C8B5"/>
            </a:solidFill>
            <a:prstDash val="solid"/>
          </a:ln>
        </p:spPr>
      </p:sp>
      <p:sp>
        <p:nvSpPr>
          <p:cNvPr id="10" name="Text 7"/>
          <p:cNvSpPr/>
          <p:nvPr/>
        </p:nvSpPr>
        <p:spPr>
          <a:xfrm>
            <a:off x="3278624" y="5373172"/>
            <a:ext cx="110252" cy="286345"/>
          </a:xfrm>
          <a:prstGeom prst="rect">
            <a:avLst/>
          </a:prstGeom>
          <a:noFill/>
          <a:ln/>
        </p:spPr>
        <p:txBody>
          <a:bodyPr wrap="none" rtlCol="0" anchor="t"/>
          <a:lstStyle/>
          <a:p>
            <a:pPr marL="0" indent="0" algn="ctr">
              <a:lnSpc>
                <a:spcPts val="2254"/>
              </a:lnSpc>
              <a:buNone/>
            </a:pPr>
            <a:r>
              <a:rPr lang="en-US" sz="2254" kern="0" spc="-68" dirty="0">
                <a:solidFill>
                  <a:srgbClr val="2B2E3C"/>
                </a:solidFill>
                <a:latin typeface="Bitter" pitchFamily="34" charset="0"/>
                <a:ea typeface="Bitter" pitchFamily="34" charset="-122"/>
                <a:cs typeface="Bitter" pitchFamily="34" charset="-120"/>
              </a:rPr>
              <a:t>1</a:t>
            </a:r>
            <a:endParaRPr lang="en-US" sz="2254" dirty="0"/>
          </a:p>
        </p:txBody>
      </p:sp>
      <p:sp>
        <p:nvSpPr>
          <p:cNvPr id="11" name="Text 8"/>
          <p:cNvSpPr/>
          <p:nvPr/>
        </p:nvSpPr>
        <p:spPr>
          <a:xfrm>
            <a:off x="2293025" y="6375202"/>
            <a:ext cx="2081570" cy="298252"/>
          </a:xfrm>
          <a:prstGeom prst="rect">
            <a:avLst/>
          </a:prstGeom>
          <a:noFill/>
          <a:ln/>
        </p:spPr>
        <p:txBody>
          <a:bodyPr wrap="none" rtlCol="0" anchor="t"/>
          <a:lstStyle/>
          <a:p>
            <a:pPr marL="0" indent="0" algn="ctr">
              <a:lnSpc>
                <a:spcPts val="2348"/>
              </a:lnSpc>
              <a:buNone/>
            </a:pPr>
            <a:endParaRPr lang="en-US" sz="1879" dirty="0"/>
          </a:p>
        </p:txBody>
      </p:sp>
      <p:sp>
        <p:nvSpPr>
          <p:cNvPr id="12" name="Text 9"/>
          <p:cNvSpPr/>
          <p:nvPr/>
        </p:nvSpPr>
        <p:spPr>
          <a:xfrm>
            <a:off x="2665481" y="6199699"/>
            <a:ext cx="3108218" cy="2167706"/>
          </a:xfrm>
          <a:prstGeom prst="rect">
            <a:avLst/>
          </a:prstGeom>
          <a:noFill/>
          <a:ln/>
        </p:spPr>
        <p:txBody>
          <a:bodyPr wrap="square" rtlCol="0" anchor="t"/>
          <a:lstStyle/>
          <a:p>
            <a:pPr marL="0" indent="0">
              <a:lnSpc>
                <a:spcPts val="2405"/>
              </a:lnSpc>
              <a:buNone/>
            </a:pPr>
            <a:r>
              <a:rPr lang="en-US" sz="2000" b="1" dirty="0"/>
              <a:t>First Generation:</a:t>
            </a:r>
          </a:p>
          <a:p>
            <a:pPr marL="0" indent="0">
              <a:lnSpc>
                <a:spcPts val="2405"/>
              </a:lnSpc>
              <a:buNone/>
            </a:pPr>
            <a:r>
              <a:rPr lang="en-US" sz="2000" b="1" dirty="0"/>
              <a:t> </a:t>
            </a:r>
            <a:r>
              <a:rPr lang="en-US" sz="1600" b="1" dirty="0"/>
              <a:t>Silicon-based cells, known for high efficiency but with high manufacturing costs.</a:t>
            </a:r>
            <a:endParaRPr lang="en-US" sz="1503" b="1" dirty="0"/>
          </a:p>
        </p:txBody>
      </p:sp>
      <p:sp>
        <p:nvSpPr>
          <p:cNvPr id="13" name="Shape 10"/>
          <p:cNvSpPr/>
          <p:nvPr/>
        </p:nvSpPr>
        <p:spPr>
          <a:xfrm>
            <a:off x="7225800" y="5516404"/>
            <a:ext cx="22860" cy="667941"/>
          </a:xfrm>
          <a:prstGeom prst="roundRect">
            <a:avLst>
              <a:gd name="adj" fmla="val 350672"/>
            </a:avLst>
          </a:prstGeom>
          <a:solidFill>
            <a:srgbClr val="E2C8B5"/>
          </a:solidFill>
          <a:ln/>
        </p:spPr>
      </p:sp>
      <p:sp>
        <p:nvSpPr>
          <p:cNvPr id="14" name="Shape 11"/>
          <p:cNvSpPr/>
          <p:nvPr/>
        </p:nvSpPr>
        <p:spPr>
          <a:xfrm>
            <a:off x="7022561" y="5301734"/>
            <a:ext cx="429339" cy="429339"/>
          </a:xfrm>
          <a:prstGeom prst="roundRect">
            <a:avLst>
              <a:gd name="adj" fmla="val 18671"/>
            </a:avLst>
          </a:prstGeom>
          <a:solidFill>
            <a:srgbClr val="FCE2CF"/>
          </a:solidFill>
          <a:ln w="7620">
            <a:solidFill>
              <a:srgbClr val="E2C8B5"/>
            </a:solidFill>
            <a:prstDash val="solid"/>
          </a:ln>
        </p:spPr>
      </p:sp>
      <p:sp>
        <p:nvSpPr>
          <p:cNvPr id="15" name="Text 12"/>
          <p:cNvSpPr/>
          <p:nvPr/>
        </p:nvSpPr>
        <p:spPr>
          <a:xfrm>
            <a:off x="7162697" y="5373172"/>
            <a:ext cx="148947" cy="286345"/>
          </a:xfrm>
          <a:prstGeom prst="rect">
            <a:avLst/>
          </a:prstGeom>
          <a:noFill/>
          <a:ln/>
        </p:spPr>
        <p:txBody>
          <a:bodyPr wrap="none" rtlCol="0" anchor="t"/>
          <a:lstStyle/>
          <a:p>
            <a:pPr marL="0" indent="0" algn="ctr">
              <a:lnSpc>
                <a:spcPts val="2254"/>
              </a:lnSpc>
              <a:buNone/>
            </a:pPr>
            <a:r>
              <a:rPr lang="en-US" sz="2254" kern="0" spc="-68" dirty="0">
                <a:solidFill>
                  <a:srgbClr val="2B2E3C"/>
                </a:solidFill>
                <a:latin typeface="Bitter" pitchFamily="34" charset="0"/>
                <a:ea typeface="Bitter" pitchFamily="34" charset="-122"/>
                <a:cs typeface="Bitter" pitchFamily="34" charset="-120"/>
              </a:rPr>
              <a:t>2</a:t>
            </a:r>
            <a:endParaRPr lang="en-US" sz="2254" dirty="0"/>
          </a:p>
        </p:txBody>
      </p:sp>
      <p:sp>
        <p:nvSpPr>
          <p:cNvPr id="18" name="Shape 15"/>
          <p:cNvSpPr/>
          <p:nvPr/>
        </p:nvSpPr>
        <p:spPr>
          <a:xfrm>
            <a:off x="11209617" y="5515471"/>
            <a:ext cx="22860" cy="667941"/>
          </a:xfrm>
          <a:prstGeom prst="roundRect">
            <a:avLst>
              <a:gd name="adj" fmla="val 350672"/>
            </a:avLst>
          </a:prstGeom>
          <a:solidFill>
            <a:srgbClr val="E2C8B5"/>
          </a:solidFill>
          <a:ln/>
        </p:spPr>
      </p:sp>
      <p:sp>
        <p:nvSpPr>
          <p:cNvPr id="19" name="Shape 16"/>
          <p:cNvSpPr/>
          <p:nvPr/>
        </p:nvSpPr>
        <p:spPr>
          <a:xfrm>
            <a:off x="11006377" y="5300801"/>
            <a:ext cx="429339" cy="429339"/>
          </a:xfrm>
          <a:prstGeom prst="roundRect">
            <a:avLst>
              <a:gd name="adj" fmla="val 18671"/>
            </a:avLst>
          </a:prstGeom>
          <a:solidFill>
            <a:srgbClr val="FCE2CF"/>
          </a:solidFill>
          <a:ln w="7620">
            <a:solidFill>
              <a:srgbClr val="E2C8B5"/>
            </a:solidFill>
            <a:prstDash val="solid"/>
          </a:ln>
        </p:spPr>
      </p:sp>
      <p:sp>
        <p:nvSpPr>
          <p:cNvPr id="20" name="Text 17"/>
          <p:cNvSpPr/>
          <p:nvPr/>
        </p:nvSpPr>
        <p:spPr>
          <a:xfrm>
            <a:off x="11143418" y="5372239"/>
            <a:ext cx="155138" cy="286345"/>
          </a:xfrm>
          <a:prstGeom prst="rect">
            <a:avLst/>
          </a:prstGeom>
          <a:noFill/>
          <a:ln/>
        </p:spPr>
        <p:txBody>
          <a:bodyPr wrap="none" rtlCol="0" anchor="t"/>
          <a:lstStyle/>
          <a:p>
            <a:pPr marL="0" indent="0" algn="ctr">
              <a:lnSpc>
                <a:spcPts val="2254"/>
              </a:lnSpc>
              <a:buNone/>
            </a:pPr>
            <a:r>
              <a:rPr lang="en-US" sz="2254" kern="0" spc="-68" dirty="0">
                <a:solidFill>
                  <a:srgbClr val="2B2E3C"/>
                </a:solidFill>
                <a:latin typeface="Bitter" pitchFamily="34" charset="0"/>
                <a:ea typeface="Bitter" pitchFamily="34" charset="-122"/>
                <a:cs typeface="Bitter" pitchFamily="34" charset="-120"/>
              </a:rPr>
              <a:t>3</a:t>
            </a:r>
            <a:endParaRPr lang="en-US" sz="2254" dirty="0"/>
          </a:p>
        </p:txBody>
      </p:sp>
      <p:sp>
        <p:nvSpPr>
          <p:cNvPr id="25" name="Text 22"/>
          <p:cNvSpPr/>
          <p:nvPr/>
        </p:nvSpPr>
        <p:spPr>
          <a:xfrm>
            <a:off x="11215926" y="5373172"/>
            <a:ext cx="160973" cy="286345"/>
          </a:xfrm>
          <a:prstGeom prst="rect">
            <a:avLst/>
          </a:prstGeom>
          <a:noFill/>
          <a:ln/>
        </p:spPr>
        <p:txBody>
          <a:bodyPr wrap="none" rtlCol="0" anchor="t"/>
          <a:lstStyle/>
          <a:p>
            <a:pPr marL="0" indent="0" algn="ctr">
              <a:lnSpc>
                <a:spcPts val="2254"/>
              </a:lnSpc>
              <a:buNone/>
            </a:pPr>
            <a:endParaRPr lang="en-US" sz="2254" dirty="0"/>
          </a:p>
        </p:txBody>
      </p:sp>
      <p:pic>
        <p:nvPicPr>
          <p:cNvPr id="29" name="Picture 28">
            <a:extLst>
              <a:ext uri="{FF2B5EF4-FFF2-40B4-BE49-F238E27FC236}">
                <a16:creationId xmlns:a16="http://schemas.microsoft.com/office/drawing/2014/main" id="{E670029D-B14D-882D-F6DE-62AF90C3A4FF}"/>
              </a:ext>
            </a:extLst>
          </p:cNvPr>
          <p:cNvPicPr>
            <a:picLocks noChangeAspect="1"/>
          </p:cNvPicPr>
          <p:nvPr/>
        </p:nvPicPr>
        <p:blipFill>
          <a:blip r:embed="rId3"/>
          <a:stretch>
            <a:fillRect/>
          </a:stretch>
        </p:blipFill>
        <p:spPr>
          <a:xfrm>
            <a:off x="-17860" y="-1727"/>
            <a:ext cx="14648259" cy="2960192"/>
          </a:xfrm>
          <a:prstGeom prst="rect">
            <a:avLst/>
          </a:prstGeom>
        </p:spPr>
      </p:pic>
      <p:sp>
        <p:nvSpPr>
          <p:cNvPr id="30" name="Text 9">
            <a:extLst>
              <a:ext uri="{FF2B5EF4-FFF2-40B4-BE49-F238E27FC236}">
                <a16:creationId xmlns:a16="http://schemas.microsoft.com/office/drawing/2014/main" id="{BED58B95-3E3B-DEEC-AF03-9216F24528F8}"/>
              </a:ext>
            </a:extLst>
          </p:cNvPr>
          <p:cNvSpPr/>
          <p:nvPr/>
        </p:nvSpPr>
        <p:spPr>
          <a:xfrm>
            <a:off x="6325877" y="6231969"/>
            <a:ext cx="3108218" cy="1682094"/>
          </a:xfrm>
          <a:prstGeom prst="rect">
            <a:avLst/>
          </a:prstGeom>
          <a:noFill/>
          <a:ln/>
        </p:spPr>
        <p:txBody>
          <a:bodyPr wrap="square" rtlCol="0" anchor="t"/>
          <a:lstStyle/>
          <a:p>
            <a:pPr marL="0" indent="0">
              <a:lnSpc>
                <a:spcPts val="2405"/>
              </a:lnSpc>
              <a:buNone/>
            </a:pPr>
            <a:r>
              <a:rPr lang="en-US" sz="2000" b="1" dirty="0"/>
              <a:t>Second Generation:</a:t>
            </a:r>
            <a:r>
              <a:rPr lang="en-US" sz="2000" dirty="0"/>
              <a:t> </a:t>
            </a:r>
          </a:p>
          <a:p>
            <a:pPr marL="0" indent="0">
              <a:lnSpc>
                <a:spcPts val="2405"/>
              </a:lnSpc>
              <a:buNone/>
            </a:pPr>
            <a:r>
              <a:rPr lang="en-US" sz="2000" dirty="0"/>
              <a:t>Thin-film cells, offering flexibility and lower costs but generally lower efficiency.</a:t>
            </a:r>
            <a:endParaRPr lang="en-US" sz="1503" b="1" dirty="0"/>
          </a:p>
        </p:txBody>
      </p:sp>
      <p:sp>
        <p:nvSpPr>
          <p:cNvPr id="33" name="Text 9">
            <a:extLst>
              <a:ext uri="{FF2B5EF4-FFF2-40B4-BE49-F238E27FC236}">
                <a16:creationId xmlns:a16="http://schemas.microsoft.com/office/drawing/2014/main" id="{7ADF86E8-752A-DF07-E809-611ABD5CA762}"/>
              </a:ext>
            </a:extLst>
          </p:cNvPr>
          <p:cNvSpPr/>
          <p:nvPr/>
        </p:nvSpPr>
        <p:spPr>
          <a:xfrm>
            <a:off x="10368431" y="6195582"/>
            <a:ext cx="3108218" cy="1743890"/>
          </a:xfrm>
          <a:prstGeom prst="rect">
            <a:avLst/>
          </a:prstGeom>
          <a:noFill/>
          <a:ln/>
        </p:spPr>
        <p:txBody>
          <a:bodyPr wrap="square" rtlCol="0" anchor="t"/>
          <a:lstStyle/>
          <a:p>
            <a:r>
              <a:rPr lang="en-US" sz="2000" b="1" dirty="0"/>
              <a:t>Third Generation:</a:t>
            </a:r>
            <a:r>
              <a:rPr lang="en-US" sz="2000" dirty="0"/>
              <a:t> </a:t>
            </a:r>
          </a:p>
          <a:p>
            <a:r>
              <a:rPr lang="en-US" sz="2000" dirty="0"/>
              <a:t>Includes innovative technologies like organic solar cells and dye-sensitized solar cells (DSSC).</a:t>
            </a:r>
            <a:endParaRPr lang="ar-IL"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ABCB6"/>
          </a:solidFill>
          <a:ln/>
        </p:spPr>
      </p:sp>
      <p:sp>
        <p:nvSpPr>
          <p:cNvPr id="3" name="Shape 1"/>
          <p:cNvSpPr/>
          <p:nvPr/>
        </p:nvSpPr>
        <p:spPr>
          <a:xfrm>
            <a:off x="0" y="0"/>
            <a:ext cx="14630400" cy="8229600"/>
          </a:xfrm>
          <a:prstGeom prst="rect">
            <a:avLst/>
          </a:prstGeom>
          <a:solidFill>
            <a:srgbClr val="FFF8F0"/>
          </a:solidFill>
          <a:ln/>
        </p:spPr>
      </p:sp>
      <p:sp>
        <p:nvSpPr>
          <p:cNvPr id="4" name="Text 2"/>
          <p:cNvSpPr/>
          <p:nvPr/>
        </p:nvSpPr>
        <p:spPr>
          <a:xfrm>
            <a:off x="7966400" y="1370916"/>
            <a:ext cx="6172200" cy="771525"/>
          </a:xfrm>
          <a:prstGeom prst="rect">
            <a:avLst/>
          </a:prstGeom>
          <a:noFill/>
          <a:ln/>
        </p:spPr>
        <p:txBody>
          <a:bodyPr wrap="none" rtlCol="0" anchor="t"/>
          <a:lstStyle/>
          <a:p>
            <a:pPr marL="0" indent="0">
              <a:lnSpc>
                <a:spcPts val="6075"/>
              </a:lnSpc>
              <a:buNone/>
            </a:pPr>
            <a:r>
              <a:rPr lang="en-US" sz="4860" kern="0" spc="-146" dirty="0">
                <a:solidFill>
                  <a:srgbClr val="2C3F42"/>
                </a:solidFill>
                <a:latin typeface="Bitter" pitchFamily="34" charset="0"/>
                <a:ea typeface="Bitter" pitchFamily="34" charset="-122"/>
                <a:cs typeface="Bitter" pitchFamily="34" charset="-120"/>
              </a:rPr>
              <a:t>Problem statement </a:t>
            </a:r>
            <a:endParaRPr lang="en-US" sz="4860" dirty="0"/>
          </a:p>
        </p:txBody>
      </p:sp>
      <p:sp>
        <p:nvSpPr>
          <p:cNvPr id="5" name="Text 3"/>
          <p:cNvSpPr/>
          <p:nvPr/>
        </p:nvSpPr>
        <p:spPr>
          <a:xfrm>
            <a:off x="864037" y="2477572"/>
            <a:ext cx="12902327" cy="1580198"/>
          </a:xfrm>
          <a:prstGeom prst="rect">
            <a:avLst/>
          </a:prstGeom>
          <a:noFill/>
          <a:ln/>
        </p:spPr>
        <p:txBody>
          <a:bodyPr wrap="square" rtlCol="0" anchor="t"/>
          <a:lstStyle/>
          <a:p>
            <a:pPr marL="0" indent="0">
              <a:lnSpc>
                <a:spcPts val="3110"/>
              </a:lnSpc>
              <a:buNone/>
            </a:pPr>
            <a:endParaRPr lang="en-US" sz="1944" dirty="0"/>
          </a:p>
        </p:txBody>
      </p:sp>
      <p:sp>
        <p:nvSpPr>
          <p:cNvPr id="13" name="Shape 4">
            <a:extLst>
              <a:ext uri="{FF2B5EF4-FFF2-40B4-BE49-F238E27FC236}">
                <a16:creationId xmlns:a16="http://schemas.microsoft.com/office/drawing/2014/main" id="{E16ED4A7-A5D1-01DF-7A3C-6F5C76F8C7BF}"/>
              </a:ext>
            </a:extLst>
          </p:cNvPr>
          <p:cNvSpPr/>
          <p:nvPr/>
        </p:nvSpPr>
        <p:spPr>
          <a:xfrm>
            <a:off x="6761872" y="3072006"/>
            <a:ext cx="7160612" cy="3003597"/>
          </a:xfrm>
          <a:prstGeom prst="roundRect">
            <a:avLst>
              <a:gd name="adj" fmla="val 7181"/>
            </a:avLst>
          </a:prstGeom>
          <a:solidFill>
            <a:srgbClr val="FCE2CF"/>
          </a:solidFill>
          <a:ln w="7620">
            <a:solidFill>
              <a:schemeClr val="tx1"/>
            </a:solidFill>
            <a:prstDash val="solid"/>
          </a:ln>
        </p:spPr>
        <p:txBody>
          <a:bodyPr/>
          <a:lstStyle/>
          <a:p>
            <a:pPr algn="just"/>
            <a:r>
              <a:rPr lang="en-US" sz="2400" dirty="0">
                <a:latin typeface="Times New Roman" panose="02020603050405020304" pitchFamily="18" charset="0"/>
                <a:cs typeface="Times New Roman" panose="02020603050405020304" pitchFamily="18" charset="0"/>
              </a:rPr>
              <a:t>Despite advancements in photovoltaic technology, achieving efficient and cost-effective DSSCs remains challenging due to limitations in materials like TiO2. This research aims to explore ZnO and Ag nanoparticles as alternatives to improve electron transport and light absorption, ultimately developing eco-friendly, high-performance DSSCs.</a:t>
            </a:r>
            <a:endParaRPr lang="ar-IL" sz="2400" dirty="0">
              <a:latin typeface="Times New Roman" panose="02020603050405020304" pitchFamily="18" charset="0"/>
              <a:cs typeface="Times New Roman" panose="02020603050405020304" pitchFamily="18" charset="0"/>
            </a:endParaRPr>
          </a:p>
        </p:txBody>
      </p:sp>
      <p:sp>
        <p:nvSpPr>
          <p:cNvPr id="6" name="Frame 5">
            <a:extLst>
              <a:ext uri="{FF2B5EF4-FFF2-40B4-BE49-F238E27FC236}">
                <a16:creationId xmlns:a16="http://schemas.microsoft.com/office/drawing/2014/main" id="{52BE2118-844B-0613-5796-3E3F1CCA8F0A}"/>
              </a:ext>
            </a:extLst>
          </p:cNvPr>
          <p:cNvSpPr/>
          <p:nvPr/>
        </p:nvSpPr>
        <p:spPr>
          <a:xfrm>
            <a:off x="7740868" y="1231641"/>
            <a:ext cx="5202621" cy="1050076"/>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7" name="Picture 6">
            <a:extLst>
              <a:ext uri="{FF2B5EF4-FFF2-40B4-BE49-F238E27FC236}">
                <a16:creationId xmlns:a16="http://schemas.microsoft.com/office/drawing/2014/main" id="{0AF27214-5A67-6EF0-487F-0643E4377412}"/>
              </a:ext>
            </a:extLst>
          </p:cNvPr>
          <p:cNvPicPr>
            <a:picLocks noChangeAspect="1"/>
          </p:cNvPicPr>
          <p:nvPr/>
        </p:nvPicPr>
        <p:blipFill>
          <a:blip r:embed="rId3"/>
          <a:stretch>
            <a:fillRect/>
          </a:stretch>
        </p:blipFill>
        <p:spPr>
          <a:xfrm>
            <a:off x="0" y="0"/>
            <a:ext cx="5486401" cy="8229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ABFE5975-7D56-890E-9200-FD9C18657438}"/>
              </a:ext>
            </a:extLst>
          </p:cNvPr>
          <p:cNvSpPr/>
          <p:nvPr/>
        </p:nvSpPr>
        <p:spPr>
          <a:xfrm>
            <a:off x="0" y="0"/>
            <a:ext cx="14630400" cy="8229600"/>
          </a:xfrm>
          <a:prstGeom prst="rect">
            <a:avLst/>
          </a:prstGeom>
          <a:solidFill>
            <a:srgbClr val="FFF8F0"/>
          </a:solidFill>
          <a:ln/>
        </p:spPr>
      </p:sp>
      <p:sp>
        <p:nvSpPr>
          <p:cNvPr id="4" name="Shape 4">
            <a:extLst>
              <a:ext uri="{FF2B5EF4-FFF2-40B4-BE49-F238E27FC236}">
                <a16:creationId xmlns:a16="http://schemas.microsoft.com/office/drawing/2014/main" id="{31FEF98B-C180-12F8-611F-BFB3E02575E8}"/>
              </a:ext>
            </a:extLst>
          </p:cNvPr>
          <p:cNvSpPr/>
          <p:nvPr/>
        </p:nvSpPr>
        <p:spPr>
          <a:xfrm>
            <a:off x="735701" y="727021"/>
            <a:ext cx="2729396" cy="813021"/>
          </a:xfrm>
          <a:prstGeom prst="roundRect">
            <a:avLst>
              <a:gd name="adj" fmla="val 7181"/>
            </a:avLst>
          </a:prstGeom>
          <a:solidFill>
            <a:srgbClr val="FCE2CF"/>
          </a:solidFill>
          <a:ln w="7620">
            <a:solidFill>
              <a:srgbClr val="E2C8B5"/>
            </a:solidFill>
            <a:prstDash val="solid"/>
          </a:ln>
        </p:spPr>
        <p:txBody>
          <a:bodyPr/>
          <a:lstStyle/>
          <a:p>
            <a:pPr algn="ctr"/>
            <a:r>
              <a:rPr lang="en-US" sz="4000" b="1" dirty="0"/>
              <a:t>Objective </a:t>
            </a:r>
            <a:endParaRPr lang="ar-IL" sz="4000" b="1" dirty="0"/>
          </a:p>
        </p:txBody>
      </p:sp>
      <p:pic>
        <p:nvPicPr>
          <p:cNvPr id="5" name="Image 1" descr="preencoded.png">
            <a:extLst>
              <a:ext uri="{FF2B5EF4-FFF2-40B4-BE49-F238E27FC236}">
                <a16:creationId xmlns:a16="http://schemas.microsoft.com/office/drawing/2014/main" id="{759925D9-BC56-8792-1BEF-5A89FE158145}"/>
              </a:ext>
            </a:extLst>
          </p:cNvPr>
          <p:cNvPicPr>
            <a:picLocks noChangeAspect="1"/>
          </p:cNvPicPr>
          <p:nvPr/>
        </p:nvPicPr>
        <p:blipFill>
          <a:blip r:embed="rId2"/>
          <a:stretch>
            <a:fillRect/>
          </a:stretch>
        </p:blipFill>
        <p:spPr>
          <a:xfrm>
            <a:off x="735701" y="1972363"/>
            <a:ext cx="864037" cy="1382554"/>
          </a:xfrm>
          <a:prstGeom prst="rect">
            <a:avLst/>
          </a:prstGeom>
        </p:spPr>
      </p:pic>
      <p:pic>
        <p:nvPicPr>
          <p:cNvPr id="6" name="Image 2" descr="preencoded.png">
            <a:extLst>
              <a:ext uri="{FF2B5EF4-FFF2-40B4-BE49-F238E27FC236}">
                <a16:creationId xmlns:a16="http://schemas.microsoft.com/office/drawing/2014/main" id="{B3A124A6-7756-402D-1A41-5BCEEE219984}"/>
              </a:ext>
            </a:extLst>
          </p:cNvPr>
          <p:cNvPicPr>
            <a:picLocks noChangeAspect="1"/>
          </p:cNvPicPr>
          <p:nvPr/>
        </p:nvPicPr>
        <p:blipFill>
          <a:blip r:embed="rId3"/>
          <a:stretch>
            <a:fillRect/>
          </a:stretch>
        </p:blipFill>
        <p:spPr>
          <a:xfrm>
            <a:off x="735701" y="3354917"/>
            <a:ext cx="864037" cy="1382554"/>
          </a:xfrm>
          <a:prstGeom prst="rect">
            <a:avLst/>
          </a:prstGeom>
        </p:spPr>
      </p:pic>
      <p:pic>
        <p:nvPicPr>
          <p:cNvPr id="7" name="Image 3" descr="preencoded.png">
            <a:extLst>
              <a:ext uri="{FF2B5EF4-FFF2-40B4-BE49-F238E27FC236}">
                <a16:creationId xmlns:a16="http://schemas.microsoft.com/office/drawing/2014/main" id="{B40BF1D3-5A93-E326-AF51-8A67163B8E9C}"/>
              </a:ext>
            </a:extLst>
          </p:cNvPr>
          <p:cNvPicPr>
            <a:picLocks noChangeAspect="1"/>
          </p:cNvPicPr>
          <p:nvPr/>
        </p:nvPicPr>
        <p:blipFill>
          <a:blip r:embed="rId4"/>
          <a:stretch>
            <a:fillRect/>
          </a:stretch>
        </p:blipFill>
        <p:spPr>
          <a:xfrm>
            <a:off x="735701" y="4737471"/>
            <a:ext cx="864037" cy="1382554"/>
          </a:xfrm>
          <a:prstGeom prst="rect">
            <a:avLst/>
          </a:prstGeom>
        </p:spPr>
      </p:pic>
      <p:pic>
        <p:nvPicPr>
          <p:cNvPr id="8" name="Image 4" descr="preencoded.png">
            <a:extLst>
              <a:ext uri="{FF2B5EF4-FFF2-40B4-BE49-F238E27FC236}">
                <a16:creationId xmlns:a16="http://schemas.microsoft.com/office/drawing/2014/main" id="{4EEB53DD-FCB6-0DAB-CCD5-5B0F219F0078}"/>
              </a:ext>
            </a:extLst>
          </p:cNvPr>
          <p:cNvPicPr>
            <a:picLocks noChangeAspect="1"/>
          </p:cNvPicPr>
          <p:nvPr/>
        </p:nvPicPr>
        <p:blipFill>
          <a:blip r:embed="rId5"/>
          <a:stretch>
            <a:fillRect/>
          </a:stretch>
        </p:blipFill>
        <p:spPr>
          <a:xfrm>
            <a:off x="735701" y="6120025"/>
            <a:ext cx="864037" cy="1382554"/>
          </a:xfrm>
          <a:prstGeom prst="rect">
            <a:avLst/>
          </a:prstGeom>
        </p:spPr>
      </p:pic>
      <p:sp>
        <p:nvSpPr>
          <p:cNvPr id="12" name="Rectangle 2">
            <a:extLst>
              <a:ext uri="{FF2B5EF4-FFF2-40B4-BE49-F238E27FC236}">
                <a16:creationId xmlns:a16="http://schemas.microsoft.com/office/drawing/2014/main" id="{129E3F5A-D6F4-153E-D1A1-F2459A5AA55A}"/>
              </a:ext>
            </a:extLst>
          </p:cNvPr>
          <p:cNvSpPr>
            <a:spLocks noChangeArrowheads="1"/>
          </p:cNvSpPr>
          <p:nvPr/>
        </p:nvSpPr>
        <p:spPr bwMode="auto">
          <a:xfrm>
            <a:off x="1910988" y="2359895"/>
            <a:ext cx="8404865"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ar-IL" altLang="ar-IL" sz="2000" b="1" i="0" u="none" strike="noStrike" cap="none" normalizeH="0" baseline="0" dirty="0">
                <a:ln>
                  <a:noFill/>
                </a:ln>
                <a:solidFill>
                  <a:schemeClr val="tx1"/>
                </a:solidFill>
                <a:effectLst/>
                <a:latin typeface="Arial" panose="020B0604020202020204" pitchFamily="34" charset="0"/>
              </a:rPr>
              <a:t>Develop efficient DSSCs using ZnO and Ag nanoparticles (Ag NPs).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ar-IL" altLang="ar-IL" sz="1800" b="0" i="0" u="none" strike="noStrike" cap="none" normalizeH="0" baseline="0" dirty="0">
              <a:ln>
                <a:noFill/>
              </a:ln>
              <a:solidFill>
                <a:schemeClr val="tx1"/>
              </a:solidFill>
              <a:effectLst/>
              <a:latin typeface="Arial" panose="020B0604020202020204" pitchFamily="34" charset="0"/>
            </a:endParaRPr>
          </a:p>
        </p:txBody>
      </p:sp>
      <p:sp>
        <p:nvSpPr>
          <p:cNvPr id="14" name="Rectangle 3">
            <a:extLst>
              <a:ext uri="{FF2B5EF4-FFF2-40B4-BE49-F238E27FC236}">
                <a16:creationId xmlns:a16="http://schemas.microsoft.com/office/drawing/2014/main" id="{2B07A0AB-0F50-4AF0-C0E3-498EC2965356}"/>
              </a:ext>
            </a:extLst>
          </p:cNvPr>
          <p:cNvSpPr>
            <a:spLocks noChangeArrowheads="1"/>
          </p:cNvSpPr>
          <p:nvPr/>
        </p:nvSpPr>
        <p:spPr bwMode="auto">
          <a:xfrm rot="10800000" flipV="1">
            <a:off x="1910988" y="3569140"/>
            <a:ext cx="1187193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ar-IL" altLang="ar-IL"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ar-IL" altLang="ar-IL" sz="2000" b="1" i="0" u="none" strike="noStrike" cap="none" normalizeH="0" baseline="0" dirty="0">
                <a:ln>
                  <a:noFill/>
                </a:ln>
                <a:solidFill>
                  <a:schemeClr val="tx1"/>
                </a:solidFill>
                <a:effectLst/>
                <a:latin typeface="Arial" panose="020B0604020202020204" pitchFamily="34" charset="0"/>
              </a:rPr>
              <a:t>Improve synthesis methods and study their impact on the cells' optical and electrical properties.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ar-IL" altLang="ar-IL" sz="1800" b="0" i="0" u="none" strike="noStrike" cap="none" normalizeH="0" baseline="0" dirty="0">
              <a:ln>
                <a:noFill/>
              </a:ln>
              <a:solidFill>
                <a:schemeClr val="tx1"/>
              </a:solidFill>
              <a:effectLst/>
              <a:latin typeface="Arial" panose="020B0604020202020204" pitchFamily="34" charset="0"/>
            </a:endParaRPr>
          </a:p>
        </p:txBody>
      </p:sp>
      <p:sp>
        <p:nvSpPr>
          <p:cNvPr id="15" name="Rectangle 4">
            <a:extLst>
              <a:ext uri="{FF2B5EF4-FFF2-40B4-BE49-F238E27FC236}">
                <a16:creationId xmlns:a16="http://schemas.microsoft.com/office/drawing/2014/main" id="{C7F56B2C-1438-CCBE-EC91-8BEB5F15CEB5}"/>
              </a:ext>
            </a:extLst>
          </p:cNvPr>
          <p:cNvSpPr>
            <a:spLocks noChangeArrowheads="1"/>
          </p:cNvSpPr>
          <p:nvPr/>
        </p:nvSpPr>
        <p:spPr bwMode="auto">
          <a:xfrm rot="10800000" flipV="1">
            <a:off x="1910988" y="4951694"/>
            <a:ext cx="8983579"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ar-IL" altLang="ar-IL"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ar-IL" altLang="ar-IL" sz="2000" b="1" i="0" u="none" strike="noStrike" cap="none" normalizeH="0" baseline="0" dirty="0">
                <a:ln>
                  <a:noFill/>
                </a:ln>
                <a:solidFill>
                  <a:schemeClr val="tx1"/>
                </a:solidFill>
                <a:effectLst/>
                <a:latin typeface="Arial" panose="020B0604020202020204" pitchFamily="34" charset="0"/>
              </a:rPr>
              <a:t>Focus on enhancing electron transport and light absorption.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ar-IL" altLang="ar-IL" sz="1800" b="0" i="0" u="none" strike="noStrike" cap="none" normalizeH="0" baseline="0" dirty="0">
              <a:ln>
                <a:noFill/>
              </a:ln>
              <a:solidFill>
                <a:schemeClr val="tx1"/>
              </a:solidFill>
              <a:effectLst/>
              <a:latin typeface="Arial" panose="020B0604020202020204" pitchFamily="34" charset="0"/>
            </a:endParaRPr>
          </a:p>
        </p:txBody>
      </p:sp>
      <p:sp>
        <p:nvSpPr>
          <p:cNvPr id="16" name="Rectangle 5">
            <a:extLst>
              <a:ext uri="{FF2B5EF4-FFF2-40B4-BE49-F238E27FC236}">
                <a16:creationId xmlns:a16="http://schemas.microsoft.com/office/drawing/2014/main" id="{4A8F87BD-B79E-5A99-D9B8-08D69DA0F25C}"/>
              </a:ext>
            </a:extLst>
          </p:cNvPr>
          <p:cNvSpPr>
            <a:spLocks noChangeArrowheads="1"/>
          </p:cNvSpPr>
          <p:nvPr/>
        </p:nvSpPr>
        <p:spPr bwMode="auto">
          <a:xfrm>
            <a:off x="1910988" y="6340190"/>
            <a:ext cx="724268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ar-IL" altLang="ar-IL"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ar-IL" altLang="ar-IL" sz="2000" b="1" i="0" u="none" strike="noStrike" cap="none" normalizeH="0" baseline="0" dirty="0">
                <a:ln>
                  <a:noFill/>
                </a:ln>
                <a:solidFill>
                  <a:schemeClr val="tx1"/>
                </a:solidFill>
                <a:effectLst/>
                <a:latin typeface="Arial" panose="020B0604020202020204" pitchFamily="34" charset="0"/>
              </a:rPr>
              <a:t>Aim to create high-performance, cost-effective solar cells.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r-IL" altLang="ar-I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03509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25918CF0-3E00-980B-0123-6840C5CFB63A}"/>
              </a:ext>
            </a:extLst>
          </p:cNvPr>
          <p:cNvSpPr/>
          <p:nvPr/>
        </p:nvSpPr>
        <p:spPr>
          <a:xfrm>
            <a:off x="0" y="0"/>
            <a:ext cx="14630400" cy="8229600"/>
          </a:xfrm>
          <a:prstGeom prst="rect">
            <a:avLst/>
          </a:prstGeom>
          <a:solidFill>
            <a:srgbClr val="FFF8F0"/>
          </a:solidFill>
          <a:ln/>
        </p:spPr>
      </p:sp>
      <p:sp>
        <p:nvSpPr>
          <p:cNvPr id="3" name="Shape 4">
            <a:extLst>
              <a:ext uri="{FF2B5EF4-FFF2-40B4-BE49-F238E27FC236}">
                <a16:creationId xmlns:a16="http://schemas.microsoft.com/office/drawing/2014/main" id="{68F7EC7C-6AD7-7F8D-195B-CB1FF8F3DCBF}"/>
              </a:ext>
            </a:extLst>
          </p:cNvPr>
          <p:cNvSpPr/>
          <p:nvPr/>
        </p:nvSpPr>
        <p:spPr>
          <a:xfrm>
            <a:off x="4227365" y="564257"/>
            <a:ext cx="6343382" cy="2516251"/>
          </a:xfrm>
          <a:prstGeom prst="roundRect">
            <a:avLst>
              <a:gd name="adj" fmla="val 7181"/>
            </a:avLst>
          </a:prstGeom>
          <a:solidFill>
            <a:srgbClr val="FCE2CF"/>
          </a:solidFill>
          <a:ln w="7620">
            <a:solidFill>
              <a:schemeClr val="tx1"/>
            </a:solidFill>
            <a:prstDash val="solid"/>
          </a:ln>
        </p:spPr>
        <p:txBody>
          <a:bodyPr/>
          <a:lstStyle/>
          <a:p>
            <a:pPr algn="ctr"/>
            <a:endParaRPr lang="en-US" sz="4000" b="1" dirty="0"/>
          </a:p>
          <a:p>
            <a:pPr algn="ctr"/>
            <a:r>
              <a:rPr lang="en-US" sz="7200" b="1" dirty="0"/>
              <a:t>methodology</a:t>
            </a:r>
            <a:endParaRPr lang="ar-IL" sz="7200" b="1" dirty="0"/>
          </a:p>
        </p:txBody>
      </p:sp>
      <p:cxnSp>
        <p:nvCxnSpPr>
          <p:cNvPr id="8" name="Connector: Elbow 7">
            <a:extLst>
              <a:ext uri="{FF2B5EF4-FFF2-40B4-BE49-F238E27FC236}">
                <a16:creationId xmlns:a16="http://schemas.microsoft.com/office/drawing/2014/main" id="{D3B89D7F-3DC7-7E17-CC8F-E06A0E7CE6B5}"/>
              </a:ext>
            </a:extLst>
          </p:cNvPr>
          <p:cNvCxnSpPr>
            <a:cxnSpLocks/>
          </p:cNvCxnSpPr>
          <p:nvPr/>
        </p:nvCxnSpPr>
        <p:spPr>
          <a:xfrm rot="16200000" flipH="1">
            <a:off x="9902850" y="3455657"/>
            <a:ext cx="2131920" cy="1381903"/>
          </a:xfrm>
          <a:prstGeom prst="bentConnector3">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Connector: Elbow 11">
            <a:extLst>
              <a:ext uri="{FF2B5EF4-FFF2-40B4-BE49-F238E27FC236}">
                <a16:creationId xmlns:a16="http://schemas.microsoft.com/office/drawing/2014/main" id="{99AE735E-5141-6FB8-0038-8D677C008652}"/>
              </a:ext>
            </a:extLst>
          </p:cNvPr>
          <p:cNvCxnSpPr/>
          <p:nvPr/>
        </p:nvCxnSpPr>
        <p:spPr>
          <a:xfrm rot="5400000">
            <a:off x="2545407" y="3350311"/>
            <a:ext cx="2131920" cy="1592317"/>
          </a:xfrm>
          <a:prstGeom prst="bentConnector3">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Straight Arrow Connector 15">
            <a:extLst>
              <a:ext uri="{FF2B5EF4-FFF2-40B4-BE49-F238E27FC236}">
                <a16:creationId xmlns:a16="http://schemas.microsoft.com/office/drawing/2014/main" id="{CCF906AB-BB3D-410E-BFE6-43308FAEFD90}"/>
              </a:ext>
            </a:extLst>
          </p:cNvPr>
          <p:cNvCxnSpPr>
            <a:cxnSpLocks/>
          </p:cNvCxnSpPr>
          <p:nvPr/>
        </p:nvCxnSpPr>
        <p:spPr>
          <a:xfrm>
            <a:off x="5829878" y="3080506"/>
            <a:ext cx="0" cy="213192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0" name="Straight Arrow Connector 19">
            <a:extLst>
              <a:ext uri="{FF2B5EF4-FFF2-40B4-BE49-F238E27FC236}">
                <a16:creationId xmlns:a16="http://schemas.microsoft.com/office/drawing/2014/main" id="{402FABDC-BDBA-E25C-27B6-9CC796FAF63A}"/>
              </a:ext>
            </a:extLst>
          </p:cNvPr>
          <p:cNvCxnSpPr>
            <a:cxnSpLocks/>
          </p:cNvCxnSpPr>
          <p:nvPr/>
        </p:nvCxnSpPr>
        <p:spPr>
          <a:xfrm>
            <a:off x="8747612" y="3080510"/>
            <a:ext cx="0" cy="213192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2" name="Rectangle: Rounded Corners 21">
            <a:extLst>
              <a:ext uri="{FF2B5EF4-FFF2-40B4-BE49-F238E27FC236}">
                <a16:creationId xmlns:a16="http://schemas.microsoft.com/office/drawing/2014/main" id="{9A237138-29F8-A435-6954-4A369610C9E7}"/>
              </a:ext>
            </a:extLst>
          </p:cNvPr>
          <p:cNvSpPr/>
          <p:nvPr/>
        </p:nvSpPr>
        <p:spPr>
          <a:xfrm>
            <a:off x="1671145" y="5212429"/>
            <a:ext cx="2556220" cy="948587"/>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Times New Roman" panose="02020603050405020304" pitchFamily="18" charset="0"/>
                <a:ea typeface="Alice" pitchFamily="34" charset="-122"/>
                <a:cs typeface="Times New Roman" panose="02020603050405020304" pitchFamily="18" charset="0"/>
              </a:rPr>
              <a:t>Synthesis of Silver Nanoparticles</a:t>
            </a:r>
            <a:endParaRPr lang="en-US" sz="2000" b="1" dirty="0">
              <a:solidFill>
                <a:schemeClr val="tx1"/>
              </a:solidFill>
              <a:latin typeface="Times New Roman" panose="02020603050405020304" pitchFamily="18" charset="0"/>
              <a:cs typeface="Times New Roman" panose="02020603050405020304" pitchFamily="18" charset="0"/>
            </a:endParaRPr>
          </a:p>
          <a:p>
            <a:pPr algn="ctr"/>
            <a:endParaRPr lang="en-GB" dirty="0"/>
          </a:p>
        </p:txBody>
      </p:sp>
      <p:sp>
        <p:nvSpPr>
          <p:cNvPr id="23" name="Rectangle: Rounded Corners 22">
            <a:extLst>
              <a:ext uri="{FF2B5EF4-FFF2-40B4-BE49-F238E27FC236}">
                <a16:creationId xmlns:a16="http://schemas.microsoft.com/office/drawing/2014/main" id="{2AD9E06A-EEB9-32D3-204D-8470A993D07F}"/>
              </a:ext>
            </a:extLst>
          </p:cNvPr>
          <p:cNvSpPr/>
          <p:nvPr/>
        </p:nvSpPr>
        <p:spPr>
          <a:xfrm>
            <a:off x="4551777" y="5212428"/>
            <a:ext cx="2556203" cy="948588"/>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Times New Roman" panose="02020603050405020304" pitchFamily="18" charset="0"/>
                <a:cs typeface="Times New Roman" panose="02020603050405020304" pitchFamily="18" charset="0"/>
              </a:rPr>
              <a:t>Preparation of zinc oxide nano particles </a:t>
            </a:r>
          </a:p>
          <a:p>
            <a:pPr algn="ctr"/>
            <a:endParaRPr lang="en-GB" dirty="0"/>
          </a:p>
        </p:txBody>
      </p:sp>
      <p:sp>
        <p:nvSpPr>
          <p:cNvPr id="24" name="Rectangle: Rounded Corners 23">
            <a:extLst>
              <a:ext uri="{FF2B5EF4-FFF2-40B4-BE49-F238E27FC236}">
                <a16:creationId xmlns:a16="http://schemas.microsoft.com/office/drawing/2014/main" id="{34FC2167-7DB2-F88C-346C-60B60ABA1C99}"/>
              </a:ext>
            </a:extLst>
          </p:cNvPr>
          <p:cNvSpPr/>
          <p:nvPr/>
        </p:nvSpPr>
        <p:spPr>
          <a:xfrm>
            <a:off x="7501044" y="5212430"/>
            <a:ext cx="2556199" cy="948586"/>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Preparation of </a:t>
            </a:r>
            <a:r>
              <a:rPr lang="en-GB"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Hybrid Material</a:t>
            </a:r>
            <a:endParaRPr lang="en-GB" sz="2000" b="1" dirty="0">
              <a:solidFill>
                <a:schemeClr val="tx1"/>
              </a:solidFill>
              <a:latin typeface="Times New Roman" panose="02020603050405020304" pitchFamily="18" charset="0"/>
              <a:cs typeface="Times New Roman" panose="02020603050405020304" pitchFamily="18" charset="0"/>
            </a:endParaRPr>
          </a:p>
          <a:p>
            <a:pPr algn="ctr"/>
            <a:endParaRPr lang="en-GB" dirty="0"/>
          </a:p>
        </p:txBody>
      </p:sp>
      <p:sp>
        <p:nvSpPr>
          <p:cNvPr id="25" name="Rectangle: Rounded Corners 24">
            <a:extLst>
              <a:ext uri="{FF2B5EF4-FFF2-40B4-BE49-F238E27FC236}">
                <a16:creationId xmlns:a16="http://schemas.microsoft.com/office/drawing/2014/main" id="{46128C57-20FC-A4F7-08B4-F1D1A31F609C}"/>
              </a:ext>
            </a:extLst>
          </p:cNvPr>
          <p:cNvSpPr/>
          <p:nvPr/>
        </p:nvSpPr>
        <p:spPr>
          <a:xfrm>
            <a:off x="10451418" y="5212427"/>
            <a:ext cx="2427889" cy="948589"/>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Cell preparation</a:t>
            </a:r>
          </a:p>
        </p:txBody>
      </p:sp>
    </p:spTree>
    <p:extLst>
      <p:ext uri="{BB962C8B-B14F-4D97-AF65-F5344CB8AC3E}">
        <p14:creationId xmlns:p14="http://schemas.microsoft.com/office/powerpoint/2010/main" val="2765072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FF21CE91-74A1-2359-D444-23713C7BE70E}"/>
              </a:ext>
            </a:extLst>
          </p:cNvPr>
          <p:cNvSpPr/>
          <p:nvPr/>
        </p:nvSpPr>
        <p:spPr>
          <a:xfrm>
            <a:off x="0" y="0"/>
            <a:ext cx="14630400" cy="8229600"/>
          </a:xfrm>
          <a:prstGeom prst="rect">
            <a:avLst/>
          </a:prstGeom>
          <a:solidFill>
            <a:srgbClr val="FFF8F0"/>
          </a:solidFill>
          <a:ln/>
        </p:spPr>
        <p:txBody>
          <a:bodyPr/>
          <a:lstStyle/>
          <a:p>
            <a:endParaRPr lang="en-US" sz="4000" b="1"/>
          </a:p>
          <a:p>
            <a:endParaRPr lang="en-US" sz="4000" b="1"/>
          </a:p>
          <a:p>
            <a:r>
              <a:rPr lang="en-US" sz="4000" b="1"/>
              <a:t>             </a:t>
            </a:r>
          </a:p>
          <a:p>
            <a:endParaRPr lang="en-US" sz="4000" b="1"/>
          </a:p>
          <a:p>
            <a:r>
              <a:rPr lang="en-US" sz="4000" b="1"/>
              <a:t>     Materials </a:t>
            </a:r>
            <a:endParaRPr lang="ar-IL" sz="4000" b="1" dirty="0"/>
          </a:p>
        </p:txBody>
      </p:sp>
      <p:pic>
        <p:nvPicPr>
          <p:cNvPr id="22" name="Picture 21">
            <a:extLst>
              <a:ext uri="{FF2B5EF4-FFF2-40B4-BE49-F238E27FC236}">
                <a16:creationId xmlns:a16="http://schemas.microsoft.com/office/drawing/2014/main" id="{0D64F28B-2806-FDF5-92EE-0E716910B36C}"/>
              </a:ext>
            </a:extLst>
          </p:cNvPr>
          <p:cNvPicPr>
            <a:picLocks noChangeAspect="1"/>
          </p:cNvPicPr>
          <p:nvPr/>
        </p:nvPicPr>
        <p:blipFill>
          <a:blip r:embed="rId2"/>
          <a:stretch>
            <a:fillRect/>
          </a:stretch>
        </p:blipFill>
        <p:spPr>
          <a:xfrm>
            <a:off x="0" y="-1"/>
            <a:ext cx="14630400" cy="2342147"/>
          </a:xfrm>
          <a:prstGeom prst="rect">
            <a:avLst/>
          </a:prstGeom>
        </p:spPr>
      </p:pic>
      <p:graphicFrame>
        <p:nvGraphicFramePr>
          <p:cNvPr id="3" name="Table 2">
            <a:extLst>
              <a:ext uri="{FF2B5EF4-FFF2-40B4-BE49-F238E27FC236}">
                <a16:creationId xmlns:a16="http://schemas.microsoft.com/office/drawing/2014/main" id="{504EA01A-63B2-614D-AEA0-BDAC5694AAE1}"/>
              </a:ext>
            </a:extLst>
          </p:cNvPr>
          <p:cNvGraphicFramePr>
            <a:graphicFrameLocks noGrp="1"/>
          </p:cNvGraphicFramePr>
          <p:nvPr>
            <p:extLst>
              <p:ext uri="{D42A27DB-BD31-4B8C-83A1-F6EECF244321}">
                <p14:modId xmlns:p14="http://schemas.microsoft.com/office/powerpoint/2010/main" val="203401040"/>
              </p:ext>
            </p:extLst>
          </p:nvPr>
        </p:nvGraphicFramePr>
        <p:xfrm>
          <a:off x="1707929" y="3612236"/>
          <a:ext cx="11839072" cy="3735810"/>
        </p:xfrm>
        <a:graphic>
          <a:graphicData uri="http://schemas.openxmlformats.org/drawingml/2006/table">
            <a:tbl>
              <a:tblPr firstRow="1" bandRow="1">
                <a:tableStyleId>{0E3FDE45-AF77-4B5C-9715-49D594BDF05E}</a:tableStyleId>
              </a:tblPr>
              <a:tblGrid>
                <a:gridCol w="2959768">
                  <a:extLst>
                    <a:ext uri="{9D8B030D-6E8A-4147-A177-3AD203B41FA5}">
                      <a16:colId xmlns:a16="http://schemas.microsoft.com/office/drawing/2014/main" val="2866333218"/>
                    </a:ext>
                  </a:extLst>
                </a:gridCol>
                <a:gridCol w="3230827">
                  <a:extLst>
                    <a:ext uri="{9D8B030D-6E8A-4147-A177-3AD203B41FA5}">
                      <a16:colId xmlns:a16="http://schemas.microsoft.com/office/drawing/2014/main" val="40306235"/>
                    </a:ext>
                  </a:extLst>
                </a:gridCol>
                <a:gridCol w="2522483">
                  <a:extLst>
                    <a:ext uri="{9D8B030D-6E8A-4147-A177-3AD203B41FA5}">
                      <a16:colId xmlns:a16="http://schemas.microsoft.com/office/drawing/2014/main" val="4083214672"/>
                    </a:ext>
                  </a:extLst>
                </a:gridCol>
                <a:gridCol w="3125994">
                  <a:extLst>
                    <a:ext uri="{9D8B030D-6E8A-4147-A177-3AD203B41FA5}">
                      <a16:colId xmlns:a16="http://schemas.microsoft.com/office/drawing/2014/main" val="1838023827"/>
                    </a:ext>
                  </a:extLst>
                </a:gridCol>
              </a:tblGrid>
              <a:tr h="1145010">
                <a:tc>
                  <a:txBody>
                    <a:bodyPr/>
                    <a:lstStyle/>
                    <a:p>
                      <a:pPr algn="ctr"/>
                      <a:r>
                        <a:rPr lang="en-GB" sz="4000" dirty="0">
                          <a:latin typeface="Times New Roman" panose="02020603050405020304" pitchFamily="18" charset="0"/>
                          <a:cs typeface="Times New Roman" panose="02020603050405020304" pitchFamily="18" charset="0"/>
                        </a:rPr>
                        <a:t>Ag-NPs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b="1"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latin typeface="Times New Roman" panose="02020603050405020304" pitchFamily="18" charset="0"/>
                          <a:cs typeface="Times New Roman" panose="02020603050405020304" pitchFamily="18" charset="0"/>
                        </a:rPr>
                        <a:t>Silver Nitrate (AgNO3)</a:t>
                      </a:r>
                      <a:endParaRPr lang="en-US" sz="2000" dirty="0">
                        <a:latin typeface="Times New Roman" panose="02020603050405020304" pitchFamily="18" charset="0"/>
                        <a:cs typeface="Times New Roman" panose="02020603050405020304" pitchFamily="18" charset="0"/>
                      </a:endParaRPr>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b="1"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latin typeface="Times New Roman" panose="02020603050405020304" pitchFamily="18" charset="0"/>
                          <a:cs typeface="Times New Roman" panose="02020603050405020304" pitchFamily="18" charset="0"/>
                        </a:rPr>
                        <a:t>Ethylene Glycol</a:t>
                      </a:r>
                      <a:endParaRPr lang="en-US" sz="2000" dirty="0">
                        <a:latin typeface="Times New Roman" panose="02020603050405020304" pitchFamily="18" charset="0"/>
                        <a:cs typeface="Times New Roman" panose="02020603050405020304" pitchFamily="18" charset="0"/>
                      </a:endParaRPr>
                    </a:p>
                    <a:p>
                      <a:pPr algn="ct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b="1"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latin typeface="Times New Roman" panose="02020603050405020304" pitchFamily="18" charset="0"/>
                          <a:cs typeface="Times New Roman" panose="02020603050405020304" pitchFamily="18" charset="0"/>
                        </a:rPr>
                        <a:t>Polyvinylpyrrolidone (PVP)</a:t>
                      </a:r>
                      <a:endParaRPr lang="en-US" sz="2000" dirty="0">
                        <a:latin typeface="Times New Roman" panose="02020603050405020304" pitchFamily="18" charset="0"/>
                        <a:cs typeface="Times New Roman" panose="02020603050405020304" pitchFamily="18" charset="0"/>
                      </a:endParaRPr>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6955638"/>
                  </a:ext>
                </a:extLst>
              </a:tr>
              <a:tr h="1145010">
                <a:tc>
                  <a:txBody>
                    <a:bodyPr/>
                    <a:lstStyle/>
                    <a:p>
                      <a:pPr algn="ctr"/>
                      <a:r>
                        <a:rPr lang="en-GB" sz="4000" b="1" dirty="0">
                          <a:latin typeface="Times New Roman" panose="02020603050405020304" pitchFamily="18" charset="0"/>
                          <a:cs typeface="Times New Roman" panose="02020603050405020304" pitchFamily="18" charset="0"/>
                        </a:rPr>
                        <a:t>ZnO-NPs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latin typeface="Times New Roman" panose="02020603050405020304" pitchFamily="18" charset="0"/>
                          <a:cs typeface="Times New Roman" panose="02020603050405020304" pitchFamily="18" charset="0"/>
                        </a:rPr>
                        <a:t>Zinc Sulfate Heptahydrate (</a:t>
                      </a:r>
                      <a:r>
                        <a:rPr lang="en-US" sz="2000" b="1" dirty="0" err="1">
                          <a:latin typeface="Times New Roman" panose="02020603050405020304" pitchFamily="18" charset="0"/>
                          <a:cs typeface="Times New Roman" panose="02020603050405020304" pitchFamily="18" charset="0"/>
                        </a:rPr>
                        <a:t>ZnSO</a:t>
                      </a:r>
                      <a:r>
                        <a:rPr lang="en-US" sz="2000" b="1" dirty="0">
                          <a:latin typeface="Times New Roman" panose="02020603050405020304" pitchFamily="18" charset="0"/>
                          <a:cs typeface="Times New Roman" panose="02020603050405020304" pitchFamily="18" charset="0"/>
                        </a:rPr>
                        <a:t>₄·7H₂O)</a:t>
                      </a:r>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b="1" dirty="0">
                        <a:latin typeface="Times New Roman" panose="02020603050405020304" pitchFamily="18" charset="0"/>
                        <a:cs typeface="Times New Roman" panose="02020603050405020304" pitchFamily="18" charset="0"/>
                      </a:endParaRPr>
                    </a:p>
                    <a:p>
                      <a:pPr algn="ctr"/>
                      <a:r>
                        <a:rPr lang="en-GB" sz="2400" b="1" dirty="0">
                          <a:latin typeface="Times New Roman" panose="02020603050405020304" pitchFamily="18" charset="0"/>
                          <a:cs typeface="Times New Roman" panose="02020603050405020304" pitchFamily="18" charset="0"/>
                        </a:rPr>
                        <a:t>NaOH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1"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latin typeface="Times New Roman" panose="02020603050405020304" pitchFamily="18" charset="0"/>
                          <a:cs typeface="Times New Roman" panose="02020603050405020304" pitchFamily="18" charset="0"/>
                        </a:rPr>
                        <a:t>Isopropyl alcohol</a:t>
                      </a:r>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075847"/>
                  </a:ext>
                </a:extLst>
              </a:tr>
              <a:tr h="1145010">
                <a:tc>
                  <a:txBody>
                    <a:bodyPr/>
                    <a:lstStyle/>
                    <a:p>
                      <a:pPr algn="ctr"/>
                      <a:r>
                        <a:rPr lang="en-GB" sz="4000" b="1" dirty="0">
                          <a:latin typeface="Times New Roman" panose="02020603050405020304" pitchFamily="18" charset="0"/>
                          <a:cs typeface="Times New Roman" panose="02020603050405020304" pitchFamily="18" charset="0"/>
                        </a:rPr>
                        <a:t>Hybrid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latin typeface="Times New Roman" panose="02020603050405020304" pitchFamily="18" charset="0"/>
                          <a:cs typeface="Times New Roman" panose="02020603050405020304" pitchFamily="18" charset="0"/>
                        </a:rPr>
                        <a:t>Acetone and </a:t>
                      </a:r>
                      <a:r>
                        <a:rPr lang="en-GB" sz="2000" b="1" dirty="0">
                          <a:effectLst/>
                          <a:latin typeface="Times New Roman" panose="02020603050405020304" pitchFamily="18" charset="0"/>
                          <a:ea typeface="Calibri" panose="020F0502020204030204" pitchFamily="34" charset="0"/>
                        </a:rPr>
                        <a:t>Triton X-100</a:t>
                      </a:r>
                      <a:r>
                        <a:rPr lang="en-GB" sz="2000" b="1" dirty="0">
                          <a:effectLst/>
                          <a:latin typeface="Times New Roman" panose="02020603050405020304" pitchFamily="18" charset="0"/>
                          <a:ea typeface="Calibri" panose="020F0502020204030204" pitchFamily="34" charset="0"/>
                          <a:cs typeface="Times New Roman" panose="02020603050405020304" pitchFamily="18" charset="0"/>
                        </a:rPr>
                        <a:t> for ZnO-NPs</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a:latin typeface="Times New Roman" panose="02020603050405020304" pitchFamily="18" charset="0"/>
                          <a:cs typeface="Times New Roman" panose="02020603050405020304" pitchFamily="18" charset="0"/>
                        </a:rPr>
                        <a:t>ZnO-NPs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a:latin typeface="Times New Roman" panose="02020603050405020304" pitchFamily="18" charset="0"/>
                          <a:cs typeface="Times New Roman" panose="02020603050405020304" pitchFamily="18" charset="0"/>
                        </a:rPr>
                        <a:t>Ag-NPs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3702640"/>
                  </a:ext>
                </a:extLst>
              </a:tr>
            </a:tbl>
          </a:graphicData>
        </a:graphic>
      </p:graphicFrame>
    </p:spTree>
    <p:extLst>
      <p:ext uri="{BB962C8B-B14F-4D97-AF65-F5344CB8AC3E}">
        <p14:creationId xmlns:p14="http://schemas.microsoft.com/office/powerpoint/2010/main" val="2865430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81B4301B-2E43-7DFB-F1C6-4FA115DE7041}"/>
              </a:ext>
            </a:extLst>
          </p:cNvPr>
          <p:cNvSpPr/>
          <p:nvPr/>
        </p:nvSpPr>
        <p:spPr>
          <a:xfrm>
            <a:off x="0" y="-3437"/>
            <a:ext cx="14630400" cy="8229600"/>
          </a:xfrm>
          <a:prstGeom prst="rect">
            <a:avLst/>
          </a:prstGeom>
          <a:solidFill>
            <a:srgbClr val="FFF8F0"/>
          </a:solidFill>
          <a:ln/>
        </p:spPr>
        <p:txBody>
          <a:bodyPr/>
          <a:lstStyle/>
          <a:p>
            <a:endParaRPr lang="ar-IL" sz="2400" b="1" dirty="0"/>
          </a:p>
        </p:txBody>
      </p:sp>
      <p:pic>
        <p:nvPicPr>
          <p:cNvPr id="6" name="Picture 5">
            <a:extLst>
              <a:ext uri="{FF2B5EF4-FFF2-40B4-BE49-F238E27FC236}">
                <a16:creationId xmlns:a16="http://schemas.microsoft.com/office/drawing/2014/main" id="{57412B3E-57F2-8B30-5FBC-0DAB473F5EF3}"/>
              </a:ext>
            </a:extLst>
          </p:cNvPr>
          <p:cNvPicPr>
            <a:picLocks noChangeAspect="1"/>
          </p:cNvPicPr>
          <p:nvPr/>
        </p:nvPicPr>
        <p:blipFill>
          <a:blip r:embed="rId2"/>
          <a:stretch>
            <a:fillRect/>
          </a:stretch>
        </p:blipFill>
        <p:spPr>
          <a:xfrm>
            <a:off x="334119" y="4165352"/>
            <a:ext cx="2061228" cy="1775364"/>
          </a:xfrm>
          <a:prstGeom prst="rect">
            <a:avLst/>
          </a:prstGeom>
          <a:ln>
            <a:noFill/>
          </a:ln>
          <a:effectLst>
            <a:softEdge rad="112500"/>
          </a:effectLst>
        </p:spPr>
      </p:pic>
      <p:pic>
        <p:nvPicPr>
          <p:cNvPr id="7" name="Picture 6">
            <a:extLst>
              <a:ext uri="{FF2B5EF4-FFF2-40B4-BE49-F238E27FC236}">
                <a16:creationId xmlns:a16="http://schemas.microsoft.com/office/drawing/2014/main" id="{CCF3733D-CC20-03DB-C36D-50FBDCE23626}"/>
              </a:ext>
            </a:extLst>
          </p:cNvPr>
          <p:cNvPicPr>
            <a:picLocks noChangeAspect="1"/>
          </p:cNvPicPr>
          <p:nvPr/>
        </p:nvPicPr>
        <p:blipFill>
          <a:blip r:embed="rId3"/>
          <a:stretch>
            <a:fillRect/>
          </a:stretch>
        </p:blipFill>
        <p:spPr>
          <a:xfrm>
            <a:off x="3409649" y="4152447"/>
            <a:ext cx="1713515" cy="1775364"/>
          </a:xfrm>
          <a:prstGeom prst="rect">
            <a:avLst/>
          </a:prstGeom>
          <a:ln>
            <a:noFill/>
          </a:ln>
          <a:effectLst>
            <a:softEdge rad="112500"/>
          </a:effectLst>
        </p:spPr>
      </p:pic>
      <p:sp>
        <p:nvSpPr>
          <p:cNvPr id="9" name="Rectangle 8">
            <a:extLst>
              <a:ext uri="{FF2B5EF4-FFF2-40B4-BE49-F238E27FC236}">
                <a16:creationId xmlns:a16="http://schemas.microsoft.com/office/drawing/2014/main" id="{1F873488-1B72-5206-F33B-B6C38D4A03C9}"/>
              </a:ext>
            </a:extLst>
          </p:cNvPr>
          <p:cNvSpPr/>
          <p:nvPr/>
        </p:nvSpPr>
        <p:spPr>
          <a:xfrm>
            <a:off x="2769607" y="2669464"/>
            <a:ext cx="3153104" cy="584775"/>
          </a:xfrm>
          <a:prstGeom prst="rect">
            <a:avLst/>
          </a:prstGeom>
          <a:ln>
            <a:solidFill>
              <a:schemeClr val="accent2">
                <a:lumMod val="20000"/>
                <a:lumOff val="80000"/>
              </a:schemeClr>
            </a:solidFill>
          </a:ln>
        </p:spPr>
        <p:txBody>
          <a:bodyPr wrap="square">
            <a:spAutoFit/>
          </a:bodyPr>
          <a:lstStyle/>
          <a:p>
            <a:pPr algn="ctr"/>
            <a:r>
              <a:rPr lang="en-US" sz="1600" b="1" dirty="0">
                <a:latin typeface="Times New Roman" panose="02020603050405020304" pitchFamily="18" charset="0"/>
                <a:cs typeface="Times New Roman" panose="02020603050405020304" pitchFamily="18" charset="0"/>
              </a:rPr>
              <a:t>dissolve 0.22PVP 40ml of Ethylene glycol </a:t>
            </a:r>
          </a:p>
        </p:txBody>
      </p:sp>
      <p:pic>
        <p:nvPicPr>
          <p:cNvPr id="10" name="Picture 9">
            <a:extLst>
              <a:ext uri="{FF2B5EF4-FFF2-40B4-BE49-F238E27FC236}">
                <a16:creationId xmlns:a16="http://schemas.microsoft.com/office/drawing/2014/main" id="{4DDD30B9-3C6C-F3D9-68F9-90D13134DC99}"/>
              </a:ext>
            </a:extLst>
          </p:cNvPr>
          <p:cNvPicPr>
            <a:picLocks noChangeAspect="1"/>
          </p:cNvPicPr>
          <p:nvPr/>
        </p:nvPicPr>
        <p:blipFill>
          <a:blip r:embed="rId4"/>
          <a:stretch>
            <a:fillRect/>
          </a:stretch>
        </p:blipFill>
        <p:spPr>
          <a:xfrm>
            <a:off x="6330211" y="4953884"/>
            <a:ext cx="1713515" cy="986832"/>
          </a:xfrm>
          <a:prstGeom prst="rect">
            <a:avLst/>
          </a:prstGeom>
          <a:ln>
            <a:noFill/>
          </a:ln>
          <a:effectLst>
            <a:softEdge rad="112500"/>
          </a:effectLst>
        </p:spPr>
      </p:pic>
      <p:pic>
        <p:nvPicPr>
          <p:cNvPr id="11" name="Picture 10">
            <a:extLst>
              <a:ext uri="{FF2B5EF4-FFF2-40B4-BE49-F238E27FC236}">
                <a16:creationId xmlns:a16="http://schemas.microsoft.com/office/drawing/2014/main" id="{D4015CCF-E46A-15C2-F05C-F3730530BB3C}"/>
              </a:ext>
            </a:extLst>
          </p:cNvPr>
          <p:cNvPicPr>
            <a:picLocks noChangeAspect="1"/>
          </p:cNvPicPr>
          <p:nvPr/>
        </p:nvPicPr>
        <p:blipFill>
          <a:blip r:embed="rId3"/>
          <a:stretch>
            <a:fillRect/>
          </a:stretch>
        </p:blipFill>
        <p:spPr>
          <a:xfrm>
            <a:off x="6598807" y="4225835"/>
            <a:ext cx="856926" cy="876986"/>
          </a:xfrm>
          <a:prstGeom prst="rect">
            <a:avLst/>
          </a:prstGeom>
          <a:ln>
            <a:noFill/>
          </a:ln>
          <a:effectLst>
            <a:softEdge rad="112500"/>
          </a:effectLst>
        </p:spPr>
      </p:pic>
      <p:sp>
        <p:nvSpPr>
          <p:cNvPr id="12" name="Rectangle 11">
            <a:extLst>
              <a:ext uri="{FF2B5EF4-FFF2-40B4-BE49-F238E27FC236}">
                <a16:creationId xmlns:a16="http://schemas.microsoft.com/office/drawing/2014/main" id="{6E7AD2ED-69AA-14C6-F934-68A635F916EC}"/>
              </a:ext>
            </a:extLst>
          </p:cNvPr>
          <p:cNvSpPr/>
          <p:nvPr/>
        </p:nvSpPr>
        <p:spPr>
          <a:xfrm>
            <a:off x="5082936" y="3318375"/>
            <a:ext cx="3792852" cy="830997"/>
          </a:xfrm>
          <a:prstGeom prst="rect">
            <a:avLst/>
          </a:prstGeom>
          <a:ln>
            <a:solidFill>
              <a:schemeClr val="accent2">
                <a:lumMod val="20000"/>
                <a:lumOff val="80000"/>
              </a:schemeClr>
            </a:solidFill>
          </a:ln>
        </p:spPr>
        <p:txBody>
          <a:bodyPr wrap="square">
            <a:spAutoFit/>
          </a:bodyPr>
          <a:lstStyle/>
          <a:p>
            <a:pPr algn="ctr"/>
            <a:r>
              <a:rPr lang="en-US" sz="1600" b="1" dirty="0">
                <a:latin typeface="Times New Roman" panose="02020603050405020304" pitchFamily="18" charset="0"/>
                <a:cs typeface="Times New Roman" panose="02020603050405020304" pitchFamily="18" charset="0"/>
              </a:rPr>
              <a:t>While stirring, we add 0.22g of PVP Gradually, after completely dissolved  We add 0.2g  of AgNO3</a:t>
            </a:r>
          </a:p>
        </p:txBody>
      </p:sp>
      <p:pic>
        <p:nvPicPr>
          <p:cNvPr id="13" name="Picture 12">
            <a:extLst>
              <a:ext uri="{FF2B5EF4-FFF2-40B4-BE49-F238E27FC236}">
                <a16:creationId xmlns:a16="http://schemas.microsoft.com/office/drawing/2014/main" id="{BFDBE33B-F2A5-C94F-8868-3EBEDB5E4F5E}"/>
              </a:ext>
            </a:extLst>
          </p:cNvPr>
          <p:cNvPicPr>
            <a:picLocks noChangeAspect="1"/>
          </p:cNvPicPr>
          <p:nvPr/>
        </p:nvPicPr>
        <p:blipFill>
          <a:blip r:embed="rId5"/>
          <a:stretch>
            <a:fillRect/>
          </a:stretch>
        </p:blipFill>
        <p:spPr>
          <a:xfrm>
            <a:off x="9486954" y="4366837"/>
            <a:ext cx="2295681" cy="1573879"/>
          </a:xfrm>
          <a:prstGeom prst="rect">
            <a:avLst/>
          </a:prstGeom>
          <a:ln>
            <a:noFill/>
          </a:ln>
          <a:effectLst>
            <a:softEdge rad="112500"/>
          </a:effectLst>
        </p:spPr>
      </p:pic>
      <p:sp>
        <p:nvSpPr>
          <p:cNvPr id="14" name="Arrow: Right 13">
            <a:extLst>
              <a:ext uri="{FF2B5EF4-FFF2-40B4-BE49-F238E27FC236}">
                <a16:creationId xmlns:a16="http://schemas.microsoft.com/office/drawing/2014/main" id="{B264D579-E518-AFD4-FA80-B18713DC8E7A}"/>
              </a:ext>
            </a:extLst>
          </p:cNvPr>
          <p:cNvSpPr/>
          <p:nvPr/>
        </p:nvSpPr>
        <p:spPr>
          <a:xfrm>
            <a:off x="2395347" y="4828182"/>
            <a:ext cx="965628" cy="306484"/>
          </a:xfrm>
          <a:prstGeom prst="rightArrow">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30C2DA97-37B9-C11C-BA0B-D50A4A00747E}"/>
              </a:ext>
            </a:extLst>
          </p:cNvPr>
          <p:cNvPicPr>
            <a:picLocks noChangeAspect="1"/>
          </p:cNvPicPr>
          <p:nvPr/>
        </p:nvPicPr>
        <p:blipFill>
          <a:blip r:embed="rId6"/>
          <a:stretch>
            <a:fillRect/>
          </a:stretch>
        </p:blipFill>
        <p:spPr>
          <a:xfrm>
            <a:off x="5171838" y="4794204"/>
            <a:ext cx="987638" cy="341406"/>
          </a:xfrm>
          <a:prstGeom prst="rect">
            <a:avLst/>
          </a:prstGeom>
        </p:spPr>
      </p:pic>
      <p:sp>
        <p:nvSpPr>
          <p:cNvPr id="16" name="Google Shape;359;p41">
            <a:extLst>
              <a:ext uri="{FF2B5EF4-FFF2-40B4-BE49-F238E27FC236}">
                <a16:creationId xmlns:a16="http://schemas.microsoft.com/office/drawing/2014/main" id="{8BDECB7A-C74A-5FF8-442F-10145C90780A}"/>
              </a:ext>
            </a:extLst>
          </p:cNvPr>
          <p:cNvSpPr txBox="1">
            <a:spLocks/>
          </p:cNvSpPr>
          <p:nvPr/>
        </p:nvSpPr>
        <p:spPr>
          <a:xfrm>
            <a:off x="148161" y="3397963"/>
            <a:ext cx="2907600" cy="713400"/>
          </a:xfrm>
          <a:prstGeom prst="rect">
            <a:avLst/>
          </a:prstGeom>
          <a:ln>
            <a:solidFill>
              <a:schemeClr val="accent2">
                <a:lumMod val="20000"/>
                <a:lumOff val="80000"/>
              </a:schemeClr>
            </a:solid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b="1" kern="0" dirty="0">
                <a:latin typeface="Times New Roman" panose="02020603050405020304" pitchFamily="18" charset="0"/>
                <a:cs typeface="Times New Roman" panose="02020603050405020304" pitchFamily="18" charset="0"/>
              </a:rPr>
              <a:t>Weight </a:t>
            </a:r>
            <a:r>
              <a:rPr lang="en-GB" sz="1600" b="1" kern="0" dirty="0">
                <a:latin typeface="Times New Roman" panose="02020603050405020304" pitchFamily="18" charset="0"/>
                <a:cs typeface="Times New Roman" panose="02020603050405020304" pitchFamily="18" charset="0"/>
              </a:rPr>
              <a:t>0.22</a:t>
            </a:r>
            <a:r>
              <a:rPr lang="en-US" sz="1600" b="1" kern="0" dirty="0">
                <a:latin typeface="Times New Roman" panose="02020603050405020304" pitchFamily="18" charset="0"/>
                <a:cs typeface="Times New Roman" panose="02020603050405020304" pitchFamily="18" charset="0"/>
              </a:rPr>
              <a:t>g of  PVP and 0.2g of AgNO3</a:t>
            </a:r>
          </a:p>
        </p:txBody>
      </p:sp>
      <p:pic>
        <p:nvPicPr>
          <p:cNvPr id="17" name="Picture 16">
            <a:extLst>
              <a:ext uri="{FF2B5EF4-FFF2-40B4-BE49-F238E27FC236}">
                <a16:creationId xmlns:a16="http://schemas.microsoft.com/office/drawing/2014/main" id="{19B15A9A-2400-72B8-B6CF-6E6178160C4F}"/>
              </a:ext>
            </a:extLst>
          </p:cNvPr>
          <p:cNvPicPr>
            <a:picLocks noChangeAspect="1"/>
          </p:cNvPicPr>
          <p:nvPr/>
        </p:nvPicPr>
        <p:blipFill>
          <a:blip r:embed="rId6"/>
          <a:stretch>
            <a:fillRect/>
          </a:stretch>
        </p:blipFill>
        <p:spPr>
          <a:xfrm>
            <a:off x="8211924" y="4820069"/>
            <a:ext cx="987638" cy="332058"/>
          </a:xfrm>
          <a:prstGeom prst="rect">
            <a:avLst/>
          </a:prstGeom>
        </p:spPr>
      </p:pic>
      <p:pic>
        <p:nvPicPr>
          <p:cNvPr id="18" name="Picture 17">
            <a:extLst>
              <a:ext uri="{FF2B5EF4-FFF2-40B4-BE49-F238E27FC236}">
                <a16:creationId xmlns:a16="http://schemas.microsoft.com/office/drawing/2014/main" id="{AA03711C-4C35-32E7-95E1-0199E9885D7C}"/>
              </a:ext>
            </a:extLst>
          </p:cNvPr>
          <p:cNvPicPr>
            <a:picLocks noChangeAspect="1"/>
          </p:cNvPicPr>
          <p:nvPr/>
        </p:nvPicPr>
        <p:blipFill>
          <a:blip r:embed="rId6"/>
          <a:stretch>
            <a:fillRect/>
          </a:stretch>
        </p:blipFill>
        <p:spPr>
          <a:xfrm>
            <a:off x="11901829" y="4820069"/>
            <a:ext cx="987638" cy="332058"/>
          </a:xfrm>
          <a:prstGeom prst="rect">
            <a:avLst/>
          </a:prstGeom>
        </p:spPr>
      </p:pic>
      <p:sp>
        <p:nvSpPr>
          <p:cNvPr id="19" name="Rectangle 18">
            <a:extLst>
              <a:ext uri="{FF2B5EF4-FFF2-40B4-BE49-F238E27FC236}">
                <a16:creationId xmlns:a16="http://schemas.microsoft.com/office/drawing/2014/main" id="{ED18FF89-4E6D-30DF-CBB4-317C92C0065A}"/>
              </a:ext>
            </a:extLst>
          </p:cNvPr>
          <p:cNvSpPr/>
          <p:nvPr/>
        </p:nvSpPr>
        <p:spPr>
          <a:xfrm>
            <a:off x="8957892" y="3462275"/>
            <a:ext cx="3353804" cy="584775"/>
          </a:xfrm>
          <a:prstGeom prst="rect">
            <a:avLst/>
          </a:prstGeom>
          <a:ln>
            <a:solidFill>
              <a:schemeClr val="accent2">
                <a:lumMod val="20000"/>
                <a:lumOff val="80000"/>
              </a:schemeClr>
            </a:solidFill>
          </a:ln>
        </p:spPr>
        <p:txBody>
          <a:bodyPr wrap="square">
            <a:spAutoFit/>
          </a:bodyPr>
          <a:lstStyle/>
          <a:p>
            <a:pPr algn="ctr">
              <a:buClr>
                <a:srgbClr val="000000"/>
              </a:buClr>
              <a:buFont typeface="Arial"/>
              <a:buNone/>
            </a:pPr>
            <a:r>
              <a:rPr lang="en-US" sz="1600" b="1" kern="0" dirty="0">
                <a:solidFill>
                  <a:srgbClr val="000000"/>
                </a:solidFill>
                <a:latin typeface="Times New Roman" panose="02020603050405020304" pitchFamily="18" charset="0"/>
                <a:cs typeface="Times New Roman" panose="02020603050405020304" pitchFamily="18" charset="0"/>
                <a:sym typeface="Arial"/>
              </a:rPr>
              <a:t> </a:t>
            </a:r>
            <a:r>
              <a:rPr lang="en-US" sz="1600" b="1" kern="0" dirty="0">
                <a:solidFill>
                  <a:srgbClr val="000000"/>
                </a:solidFill>
                <a:latin typeface="Times New Roman" panose="02020603050405020304" pitchFamily="18" charset="0"/>
                <a:ea typeface="Calibri" panose="020F0502020204030204" pitchFamily="34" charset="0"/>
                <a:cs typeface="Arial"/>
                <a:sym typeface="Arial"/>
              </a:rPr>
              <a:t>place in microwave and heat at medium power [400-500 W] for 85s. </a:t>
            </a:r>
            <a:endParaRPr lang="en-US" sz="1600" b="1"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20" name="Arrow: Curved Down 19">
            <a:extLst>
              <a:ext uri="{FF2B5EF4-FFF2-40B4-BE49-F238E27FC236}">
                <a16:creationId xmlns:a16="http://schemas.microsoft.com/office/drawing/2014/main" id="{B72784C9-0825-28EC-7F5C-A1F187178FE5}"/>
              </a:ext>
            </a:extLst>
          </p:cNvPr>
          <p:cNvSpPr/>
          <p:nvPr/>
        </p:nvSpPr>
        <p:spPr>
          <a:xfrm rot="1677862">
            <a:off x="3912716" y="3480665"/>
            <a:ext cx="866886" cy="645343"/>
          </a:xfrm>
          <a:prstGeom prst="curvedDownArrow">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1" name="Picture 20">
            <a:extLst>
              <a:ext uri="{FF2B5EF4-FFF2-40B4-BE49-F238E27FC236}">
                <a16:creationId xmlns:a16="http://schemas.microsoft.com/office/drawing/2014/main" id="{73C8555B-A84A-4E4F-DCD9-C70290C7E245}"/>
              </a:ext>
            </a:extLst>
          </p:cNvPr>
          <p:cNvPicPr>
            <a:picLocks noChangeAspect="1"/>
          </p:cNvPicPr>
          <p:nvPr/>
        </p:nvPicPr>
        <p:blipFill>
          <a:blip r:embed="rId7"/>
          <a:stretch>
            <a:fillRect/>
          </a:stretch>
        </p:blipFill>
        <p:spPr>
          <a:xfrm>
            <a:off x="13225863" y="4326692"/>
            <a:ext cx="833190" cy="1309464"/>
          </a:xfrm>
          <a:prstGeom prst="rect">
            <a:avLst/>
          </a:prstGeom>
        </p:spPr>
      </p:pic>
      <p:sp>
        <p:nvSpPr>
          <p:cNvPr id="23" name="TextBox 22">
            <a:extLst>
              <a:ext uri="{FF2B5EF4-FFF2-40B4-BE49-F238E27FC236}">
                <a16:creationId xmlns:a16="http://schemas.microsoft.com/office/drawing/2014/main" id="{A060F9AD-A6B3-7D59-12BE-FEEDE158FE26}"/>
              </a:ext>
            </a:extLst>
          </p:cNvPr>
          <p:cNvSpPr txBox="1"/>
          <p:nvPr/>
        </p:nvSpPr>
        <p:spPr>
          <a:xfrm>
            <a:off x="12738296" y="3593789"/>
            <a:ext cx="1743943" cy="615553"/>
          </a:xfrm>
          <a:prstGeom prst="rect">
            <a:avLst/>
          </a:prstGeom>
          <a:noFill/>
          <a:ln>
            <a:solidFill>
              <a:schemeClr val="accent2">
                <a:lumMod val="20000"/>
                <a:lumOff val="80000"/>
              </a:schemeClr>
            </a:solidFill>
          </a:ln>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 Ag-NPs solution</a:t>
            </a:r>
          </a:p>
          <a:p>
            <a:endParaRPr lang="en-GB" dirty="0"/>
          </a:p>
        </p:txBody>
      </p:sp>
      <p:sp>
        <p:nvSpPr>
          <p:cNvPr id="25" name="Frame 24">
            <a:extLst>
              <a:ext uri="{FF2B5EF4-FFF2-40B4-BE49-F238E27FC236}">
                <a16:creationId xmlns:a16="http://schemas.microsoft.com/office/drawing/2014/main" id="{68AFA0EA-ECED-C1E6-4845-634A821324EE}"/>
              </a:ext>
            </a:extLst>
          </p:cNvPr>
          <p:cNvSpPr/>
          <p:nvPr/>
        </p:nvSpPr>
        <p:spPr>
          <a:xfrm>
            <a:off x="1325558" y="692493"/>
            <a:ext cx="11722819" cy="1171439"/>
          </a:xfrm>
          <a:prstGeom prst="fram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IL">
              <a:solidFill>
                <a:schemeClr val="tx1"/>
              </a:solidFill>
            </a:endParaRPr>
          </a:p>
        </p:txBody>
      </p:sp>
      <p:sp>
        <p:nvSpPr>
          <p:cNvPr id="28" name="TextBox 27">
            <a:extLst>
              <a:ext uri="{FF2B5EF4-FFF2-40B4-BE49-F238E27FC236}">
                <a16:creationId xmlns:a16="http://schemas.microsoft.com/office/drawing/2014/main" id="{8CECC293-52E8-4B9C-A2E2-9E3BF834F1E4}"/>
              </a:ext>
            </a:extLst>
          </p:cNvPr>
          <p:cNvSpPr txBox="1"/>
          <p:nvPr/>
        </p:nvSpPr>
        <p:spPr>
          <a:xfrm>
            <a:off x="0" y="775565"/>
            <a:ext cx="14630400" cy="1292662"/>
          </a:xfrm>
          <a:prstGeom prst="rect">
            <a:avLst/>
          </a:prstGeom>
          <a:noFill/>
        </p:spPr>
        <p:txBody>
          <a:bodyPr wrap="square" rtlCol="1">
            <a:spAutoFit/>
          </a:bodyPr>
          <a:lstStyle/>
          <a:p>
            <a:pPr algn="ctr"/>
            <a:r>
              <a:rPr lang="en-US" sz="6000" b="1" dirty="0">
                <a:solidFill>
                  <a:srgbClr val="233E32"/>
                </a:solidFill>
                <a:latin typeface="Times New Roman" panose="02020603050405020304" pitchFamily="18" charset="0"/>
                <a:ea typeface="Alice" pitchFamily="34" charset="-122"/>
                <a:cs typeface="Times New Roman" panose="02020603050405020304" pitchFamily="18" charset="0"/>
              </a:rPr>
              <a:t>Synthesis of Silver Nanoparticles</a:t>
            </a:r>
            <a:endParaRPr lang="en-US" sz="6000" b="1" dirty="0">
              <a:latin typeface="Times New Roman" panose="02020603050405020304" pitchFamily="18" charset="0"/>
              <a:cs typeface="Times New Roman" panose="02020603050405020304" pitchFamily="18" charset="0"/>
            </a:endParaRPr>
          </a:p>
          <a:p>
            <a:endParaRPr lang="ar-IL" dirty="0"/>
          </a:p>
        </p:txBody>
      </p:sp>
    </p:spTree>
    <p:extLst>
      <p:ext uri="{BB962C8B-B14F-4D97-AF65-F5344CB8AC3E}">
        <p14:creationId xmlns:p14="http://schemas.microsoft.com/office/powerpoint/2010/main" val="900852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a:extLst>
              <a:ext uri="{FF2B5EF4-FFF2-40B4-BE49-F238E27FC236}">
                <a16:creationId xmlns:a16="http://schemas.microsoft.com/office/drawing/2014/main" id="{26FE5A2E-4CB7-5D82-874E-A5BF2CA68A0F}"/>
              </a:ext>
            </a:extLst>
          </p:cNvPr>
          <p:cNvSpPr/>
          <p:nvPr/>
        </p:nvSpPr>
        <p:spPr>
          <a:xfrm>
            <a:off x="0" y="-27399"/>
            <a:ext cx="14630400" cy="8229600"/>
          </a:xfrm>
          <a:prstGeom prst="rect">
            <a:avLst/>
          </a:prstGeom>
          <a:solidFill>
            <a:srgbClr val="FFF8F0"/>
          </a:solidFill>
          <a:ln/>
        </p:spPr>
        <p:txBody>
          <a:bodyPr/>
          <a:lstStyle/>
          <a:p>
            <a:endParaRPr lang="ar-IL" sz="2400" b="1" dirty="0"/>
          </a:p>
        </p:txBody>
      </p:sp>
      <p:sp>
        <p:nvSpPr>
          <p:cNvPr id="3" name="TextBox 2">
            <a:extLst>
              <a:ext uri="{FF2B5EF4-FFF2-40B4-BE49-F238E27FC236}">
                <a16:creationId xmlns:a16="http://schemas.microsoft.com/office/drawing/2014/main" id="{B46C208C-25A8-3F3A-0088-E7FCCC1B141B}"/>
              </a:ext>
            </a:extLst>
          </p:cNvPr>
          <p:cNvSpPr txBox="1"/>
          <p:nvPr/>
        </p:nvSpPr>
        <p:spPr>
          <a:xfrm>
            <a:off x="457201" y="2711669"/>
            <a:ext cx="7062952" cy="1938992"/>
          </a:xfrm>
          <a:prstGeom prst="rect">
            <a:avLst/>
          </a:prstGeom>
          <a:noFill/>
        </p:spPr>
        <p:txBody>
          <a:bodyPr wrap="square" rtlCol="0">
            <a:spAutoFit/>
          </a:bodyPr>
          <a:lstStyle/>
          <a:p>
            <a:r>
              <a:rPr lang="en-GB" sz="6000" b="1" dirty="0">
                <a:latin typeface="Times New Roman" panose="02020603050405020304" pitchFamily="18" charset="0"/>
                <a:cs typeface="Times New Roman" panose="02020603050405020304" pitchFamily="18" charset="0"/>
              </a:rPr>
              <a:t>Preparation of zinc oxide nano particles </a:t>
            </a:r>
          </a:p>
        </p:txBody>
      </p:sp>
      <p:pic>
        <p:nvPicPr>
          <p:cNvPr id="4" name="Picture 3">
            <a:extLst>
              <a:ext uri="{FF2B5EF4-FFF2-40B4-BE49-F238E27FC236}">
                <a16:creationId xmlns:a16="http://schemas.microsoft.com/office/drawing/2014/main" id="{BDE96AA0-20F1-1AA2-8935-5A3ADCB8398D}"/>
              </a:ext>
            </a:extLst>
          </p:cNvPr>
          <p:cNvPicPr>
            <a:picLocks noChangeAspect="1"/>
          </p:cNvPicPr>
          <p:nvPr/>
        </p:nvPicPr>
        <p:blipFill>
          <a:blip r:embed="rId2"/>
          <a:stretch>
            <a:fillRect/>
          </a:stretch>
        </p:blipFill>
        <p:spPr>
          <a:xfrm>
            <a:off x="7914289" y="-27399"/>
            <a:ext cx="6716109" cy="8229601"/>
          </a:xfrm>
          <a:prstGeom prst="rect">
            <a:avLst/>
          </a:prstGeom>
        </p:spPr>
      </p:pic>
      <p:sp>
        <p:nvSpPr>
          <p:cNvPr id="5" name="Frame 4">
            <a:extLst>
              <a:ext uri="{FF2B5EF4-FFF2-40B4-BE49-F238E27FC236}">
                <a16:creationId xmlns:a16="http://schemas.microsoft.com/office/drawing/2014/main" id="{52599337-1F65-182E-B829-32F3526063C6}"/>
              </a:ext>
            </a:extLst>
          </p:cNvPr>
          <p:cNvSpPr/>
          <p:nvPr/>
        </p:nvSpPr>
        <p:spPr>
          <a:xfrm>
            <a:off x="94594" y="2475187"/>
            <a:ext cx="7725102" cy="2475186"/>
          </a:xfrm>
          <a:prstGeom prst="frame">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400844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13181</TotalTime>
  <Words>789</Words>
  <Application>Microsoft Office PowerPoint</Application>
  <PresentationFormat>Custom</PresentationFormat>
  <Paragraphs>125</Paragraphs>
  <Slides>24</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Bitter</vt:lpstr>
      <vt:lpstr>Calibri</vt:lpstr>
      <vt:lpstr>Open Sans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heba zaid</cp:lastModifiedBy>
  <cp:revision>2</cp:revision>
  <dcterms:created xsi:type="dcterms:W3CDTF">2024-08-27T20:46:30Z</dcterms:created>
  <dcterms:modified xsi:type="dcterms:W3CDTF">2025-02-06T01:28:59Z</dcterms:modified>
</cp:coreProperties>
</file>