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4" r:id="rId1"/>
  </p:sldMasterIdLst>
  <p:notesMasterIdLst>
    <p:notesMasterId r:id="rId74"/>
  </p:notesMasterIdLst>
  <p:sldIdLst>
    <p:sldId id="401" r:id="rId2"/>
    <p:sldId id="402" r:id="rId3"/>
    <p:sldId id="473" r:id="rId4"/>
    <p:sldId id="404" r:id="rId5"/>
    <p:sldId id="405" r:id="rId6"/>
    <p:sldId id="406" r:id="rId7"/>
    <p:sldId id="407" r:id="rId8"/>
    <p:sldId id="408" r:id="rId9"/>
    <p:sldId id="409" r:id="rId10"/>
    <p:sldId id="410" r:id="rId11"/>
    <p:sldId id="411" r:id="rId12"/>
    <p:sldId id="412" r:id="rId13"/>
    <p:sldId id="413" r:id="rId14"/>
    <p:sldId id="414" r:id="rId15"/>
    <p:sldId id="415" r:id="rId16"/>
    <p:sldId id="416" r:id="rId17"/>
    <p:sldId id="417" r:id="rId18"/>
    <p:sldId id="418" r:id="rId19"/>
    <p:sldId id="419" r:id="rId20"/>
    <p:sldId id="420" r:id="rId21"/>
    <p:sldId id="421" r:id="rId22"/>
    <p:sldId id="422" r:id="rId23"/>
    <p:sldId id="423" r:id="rId24"/>
    <p:sldId id="424" r:id="rId25"/>
    <p:sldId id="425" r:id="rId26"/>
    <p:sldId id="426" r:id="rId27"/>
    <p:sldId id="427" r:id="rId28"/>
    <p:sldId id="428" r:id="rId29"/>
    <p:sldId id="429" r:id="rId30"/>
    <p:sldId id="430" r:id="rId31"/>
    <p:sldId id="431" r:id="rId32"/>
    <p:sldId id="432" r:id="rId33"/>
    <p:sldId id="433" r:id="rId34"/>
    <p:sldId id="434" r:id="rId35"/>
    <p:sldId id="435" r:id="rId36"/>
    <p:sldId id="436" r:id="rId37"/>
    <p:sldId id="482" r:id="rId38"/>
    <p:sldId id="483" r:id="rId39"/>
    <p:sldId id="484" r:id="rId40"/>
    <p:sldId id="485" r:id="rId41"/>
    <p:sldId id="486" r:id="rId42"/>
    <p:sldId id="487" r:id="rId43"/>
    <p:sldId id="488" r:id="rId44"/>
    <p:sldId id="489" r:id="rId45"/>
    <p:sldId id="490" r:id="rId46"/>
    <p:sldId id="491" r:id="rId47"/>
    <p:sldId id="492" r:id="rId48"/>
    <p:sldId id="493" r:id="rId49"/>
    <p:sldId id="494" r:id="rId50"/>
    <p:sldId id="495" r:id="rId51"/>
    <p:sldId id="496" r:id="rId52"/>
    <p:sldId id="497" r:id="rId53"/>
    <p:sldId id="498" r:id="rId54"/>
    <p:sldId id="499" r:id="rId55"/>
    <p:sldId id="500" r:id="rId56"/>
    <p:sldId id="501" r:id="rId57"/>
    <p:sldId id="502" r:id="rId58"/>
    <p:sldId id="503" r:id="rId59"/>
    <p:sldId id="504" r:id="rId60"/>
    <p:sldId id="505" r:id="rId61"/>
    <p:sldId id="506" r:id="rId62"/>
    <p:sldId id="507" r:id="rId63"/>
    <p:sldId id="508" r:id="rId64"/>
    <p:sldId id="474" r:id="rId65"/>
    <p:sldId id="475" r:id="rId66"/>
    <p:sldId id="476" r:id="rId67"/>
    <p:sldId id="477" r:id="rId68"/>
    <p:sldId id="478" r:id="rId69"/>
    <p:sldId id="479" r:id="rId70"/>
    <p:sldId id="480" r:id="rId71"/>
    <p:sldId id="481" r:id="rId72"/>
    <p:sldId id="472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نمط ذو نسُق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نمط ذو نسُق 2 - تمييز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2" autoAdjust="0"/>
    <p:restoredTop sz="94291" autoAdjust="0"/>
  </p:normalViewPr>
  <p:slideViewPr>
    <p:cSldViewPr>
      <p:cViewPr varScale="1">
        <p:scale>
          <a:sx n="87" d="100"/>
          <a:sy n="87" d="100"/>
        </p:scale>
        <p:origin x="1315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0FD697-B645-485A-B1D9-C31716442E2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0E280A-B1B5-4F30-810C-367C6C27AA6F}">
      <dgm:prSet phldrT="[Text]"/>
      <dgm:spPr/>
      <dgm:t>
        <a:bodyPr/>
        <a:lstStyle/>
        <a:p>
          <a:r>
            <a:rPr lang="en-US" dirty="0">
              <a:latin typeface="Lucida Sans" panose="020B0602030504020204" pitchFamily="34" charset="0"/>
            </a:rPr>
            <a:t>Introduction.</a:t>
          </a:r>
        </a:p>
      </dgm:t>
    </dgm:pt>
    <dgm:pt modelId="{8CB7DACF-2E2F-402C-9C87-CFAFE5AB06F8}" type="parTrans" cxnId="{0AC76105-EF69-4301-8DE9-A7E81ED82890}">
      <dgm:prSet/>
      <dgm:spPr/>
      <dgm:t>
        <a:bodyPr/>
        <a:lstStyle/>
        <a:p>
          <a:endParaRPr lang="en-US"/>
        </a:p>
      </dgm:t>
    </dgm:pt>
    <dgm:pt modelId="{0AADD264-AFBF-4885-846C-6ED606967AFD}" type="sibTrans" cxnId="{0AC76105-EF69-4301-8DE9-A7E81ED82890}">
      <dgm:prSet/>
      <dgm:spPr/>
      <dgm:t>
        <a:bodyPr/>
        <a:lstStyle/>
        <a:p>
          <a:endParaRPr lang="en-US"/>
        </a:p>
      </dgm:t>
    </dgm:pt>
    <dgm:pt modelId="{7C5429D2-57CB-4CB0-8CB4-D9AEF4A67AAE}">
      <dgm:prSet phldrT="[Text]"/>
      <dgm:spPr/>
      <dgm:t>
        <a:bodyPr/>
        <a:lstStyle/>
        <a:p>
          <a:r>
            <a:rPr lang="en-US" dirty="0">
              <a:latin typeface="Lucida Sans" panose="020B0602030504020204" pitchFamily="34" charset="0"/>
            </a:rPr>
            <a:t>Review of 3D Modeling</a:t>
          </a:r>
        </a:p>
      </dgm:t>
    </dgm:pt>
    <dgm:pt modelId="{F8D255B7-2EB6-4230-B0E3-7BD74D65C8E8}" type="parTrans" cxnId="{1D3061E3-B469-408C-8F8B-9E0B2DD4CBE6}">
      <dgm:prSet/>
      <dgm:spPr/>
      <dgm:t>
        <a:bodyPr/>
        <a:lstStyle/>
        <a:p>
          <a:endParaRPr lang="en-US"/>
        </a:p>
      </dgm:t>
    </dgm:pt>
    <dgm:pt modelId="{1D2B9D39-0A0D-4EBC-9089-161E210F4B93}" type="sibTrans" cxnId="{1D3061E3-B469-408C-8F8B-9E0B2DD4CBE6}">
      <dgm:prSet/>
      <dgm:spPr/>
      <dgm:t>
        <a:bodyPr/>
        <a:lstStyle/>
        <a:p>
          <a:endParaRPr lang="en-US"/>
        </a:p>
      </dgm:t>
    </dgm:pt>
    <dgm:pt modelId="{18083461-B4B9-43A4-9983-E0CB5CF925F6}">
      <dgm:prSet phldrT="[Text]"/>
      <dgm:spPr/>
      <dgm:t>
        <a:bodyPr/>
        <a:lstStyle/>
        <a:p>
          <a:r>
            <a:rPr lang="en-US" dirty="0">
              <a:latin typeface="Lucida Sans" panose="020B0602030504020204" pitchFamily="34" charset="0"/>
            </a:rPr>
            <a:t>Seismic Analysis</a:t>
          </a:r>
        </a:p>
      </dgm:t>
    </dgm:pt>
    <dgm:pt modelId="{4F0B412B-3344-463B-9FB6-7E0C8347893F}" type="parTrans" cxnId="{E57F7F49-63B2-40EA-A644-92AB59315B19}">
      <dgm:prSet/>
      <dgm:spPr/>
      <dgm:t>
        <a:bodyPr/>
        <a:lstStyle/>
        <a:p>
          <a:endParaRPr lang="en-US"/>
        </a:p>
      </dgm:t>
    </dgm:pt>
    <dgm:pt modelId="{72DCE042-C445-490D-B05D-D43230393BBD}" type="sibTrans" cxnId="{E57F7F49-63B2-40EA-A644-92AB59315B19}">
      <dgm:prSet/>
      <dgm:spPr/>
      <dgm:t>
        <a:bodyPr/>
        <a:lstStyle/>
        <a:p>
          <a:endParaRPr lang="en-US"/>
        </a:p>
      </dgm:t>
    </dgm:pt>
    <dgm:pt modelId="{01FC0505-C3C9-4906-AD97-227887391C6B}">
      <dgm:prSet/>
      <dgm:spPr/>
      <dgm:t>
        <a:bodyPr/>
        <a:lstStyle/>
        <a:p>
          <a:r>
            <a:rPr lang="en-US" dirty="0">
              <a:latin typeface="Lucida Sans" panose="020B0602030504020204" pitchFamily="34" charset="0"/>
            </a:rPr>
            <a:t>Final design and details</a:t>
          </a:r>
        </a:p>
      </dgm:t>
    </dgm:pt>
    <dgm:pt modelId="{CF3EA622-E27A-40E8-8BD8-7FB5EA46708F}" type="parTrans" cxnId="{9EB422E7-FDA5-4143-B418-8B3D87773910}">
      <dgm:prSet/>
      <dgm:spPr/>
      <dgm:t>
        <a:bodyPr/>
        <a:lstStyle/>
        <a:p>
          <a:endParaRPr lang="en-US"/>
        </a:p>
      </dgm:t>
    </dgm:pt>
    <dgm:pt modelId="{6EC22D73-CC3A-4C9F-9E4D-10636522B679}" type="sibTrans" cxnId="{9EB422E7-FDA5-4143-B418-8B3D87773910}">
      <dgm:prSet/>
      <dgm:spPr/>
      <dgm:t>
        <a:bodyPr/>
        <a:lstStyle/>
        <a:p>
          <a:endParaRPr lang="en-US"/>
        </a:p>
      </dgm:t>
    </dgm:pt>
    <dgm:pt modelId="{7EA476C5-110C-4F16-BD88-B6277FF6E4C6}" type="pres">
      <dgm:prSet presAssocID="{9B0FD697-B645-485A-B1D9-C31716442E23}" presName="Name0" presStyleCnt="0">
        <dgm:presLayoutVars>
          <dgm:dir/>
          <dgm:animLvl val="lvl"/>
          <dgm:resizeHandles val="exact"/>
        </dgm:presLayoutVars>
      </dgm:prSet>
      <dgm:spPr/>
    </dgm:pt>
    <dgm:pt modelId="{42AAA389-CE40-41BF-83E9-50CD40B232BD}" type="pres">
      <dgm:prSet presAssocID="{01FC0505-C3C9-4906-AD97-227887391C6B}" presName="boxAndChildren" presStyleCnt="0"/>
      <dgm:spPr/>
    </dgm:pt>
    <dgm:pt modelId="{DD7A7507-4B10-4A84-B48E-800735B8CD57}" type="pres">
      <dgm:prSet presAssocID="{01FC0505-C3C9-4906-AD97-227887391C6B}" presName="parentTextBox" presStyleLbl="node1" presStyleIdx="0" presStyleCnt="4"/>
      <dgm:spPr/>
    </dgm:pt>
    <dgm:pt modelId="{C9E02486-13EB-4C8A-9EC9-66494A2FF082}" type="pres">
      <dgm:prSet presAssocID="{72DCE042-C445-490D-B05D-D43230393BBD}" presName="sp" presStyleCnt="0"/>
      <dgm:spPr/>
    </dgm:pt>
    <dgm:pt modelId="{46F6B8E8-D873-4C15-A3C2-CA1ED41FFA45}" type="pres">
      <dgm:prSet presAssocID="{18083461-B4B9-43A4-9983-E0CB5CF925F6}" presName="arrowAndChildren" presStyleCnt="0"/>
      <dgm:spPr/>
    </dgm:pt>
    <dgm:pt modelId="{04E66AD1-F0EF-4FC0-8291-F9FA9807BF1F}" type="pres">
      <dgm:prSet presAssocID="{18083461-B4B9-43A4-9983-E0CB5CF925F6}" presName="parentTextArrow" presStyleLbl="node1" presStyleIdx="1" presStyleCnt="4"/>
      <dgm:spPr/>
    </dgm:pt>
    <dgm:pt modelId="{A1FCF3BC-5167-4FB8-9343-32C49E08AEA7}" type="pres">
      <dgm:prSet presAssocID="{1D2B9D39-0A0D-4EBC-9089-161E210F4B93}" presName="sp" presStyleCnt="0"/>
      <dgm:spPr/>
    </dgm:pt>
    <dgm:pt modelId="{F7854024-A7D7-4C21-B255-EFE4DDF2BF5B}" type="pres">
      <dgm:prSet presAssocID="{7C5429D2-57CB-4CB0-8CB4-D9AEF4A67AAE}" presName="arrowAndChildren" presStyleCnt="0"/>
      <dgm:spPr/>
    </dgm:pt>
    <dgm:pt modelId="{FF30F0E6-6531-4882-98C5-918FE721F660}" type="pres">
      <dgm:prSet presAssocID="{7C5429D2-57CB-4CB0-8CB4-D9AEF4A67AAE}" presName="parentTextArrow" presStyleLbl="node1" presStyleIdx="2" presStyleCnt="4"/>
      <dgm:spPr/>
    </dgm:pt>
    <dgm:pt modelId="{F6952E45-7552-48BB-A770-026C440D6AD8}" type="pres">
      <dgm:prSet presAssocID="{0AADD264-AFBF-4885-846C-6ED606967AFD}" presName="sp" presStyleCnt="0"/>
      <dgm:spPr/>
    </dgm:pt>
    <dgm:pt modelId="{EE4363B1-AF0B-458C-9C41-C7D76A9E7570}" type="pres">
      <dgm:prSet presAssocID="{980E280A-B1B5-4F30-810C-367C6C27AA6F}" presName="arrowAndChildren" presStyleCnt="0"/>
      <dgm:spPr/>
    </dgm:pt>
    <dgm:pt modelId="{30A3B865-D426-483E-A517-55C9162D5252}" type="pres">
      <dgm:prSet presAssocID="{980E280A-B1B5-4F30-810C-367C6C27AA6F}" presName="parentTextArrow" presStyleLbl="node1" presStyleIdx="3" presStyleCnt="4" custLinFactNeighborY="-3302"/>
      <dgm:spPr/>
    </dgm:pt>
  </dgm:ptLst>
  <dgm:cxnLst>
    <dgm:cxn modelId="{E57F7F49-63B2-40EA-A644-92AB59315B19}" srcId="{9B0FD697-B645-485A-B1D9-C31716442E23}" destId="{18083461-B4B9-43A4-9983-E0CB5CF925F6}" srcOrd="2" destOrd="0" parTransId="{4F0B412B-3344-463B-9FB6-7E0C8347893F}" sibTransId="{72DCE042-C445-490D-B05D-D43230393BBD}"/>
    <dgm:cxn modelId="{B0DDF820-5F0A-4FCC-9411-AB5CA804A055}" type="presOf" srcId="{01FC0505-C3C9-4906-AD97-227887391C6B}" destId="{DD7A7507-4B10-4A84-B48E-800735B8CD57}" srcOrd="0" destOrd="0" presId="urn:microsoft.com/office/officeart/2005/8/layout/process4"/>
    <dgm:cxn modelId="{9EB422E7-FDA5-4143-B418-8B3D87773910}" srcId="{9B0FD697-B645-485A-B1D9-C31716442E23}" destId="{01FC0505-C3C9-4906-AD97-227887391C6B}" srcOrd="3" destOrd="0" parTransId="{CF3EA622-E27A-40E8-8BD8-7FB5EA46708F}" sibTransId="{6EC22D73-CC3A-4C9F-9E4D-10636522B679}"/>
    <dgm:cxn modelId="{C6273903-1154-4450-BB7E-C428F37B21AC}" type="presOf" srcId="{9B0FD697-B645-485A-B1D9-C31716442E23}" destId="{7EA476C5-110C-4F16-BD88-B6277FF6E4C6}" srcOrd="0" destOrd="0" presId="urn:microsoft.com/office/officeart/2005/8/layout/process4"/>
    <dgm:cxn modelId="{3B340876-E2A4-491C-8BB3-4E9244CA62B2}" type="presOf" srcId="{7C5429D2-57CB-4CB0-8CB4-D9AEF4A67AAE}" destId="{FF30F0E6-6531-4882-98C5-918FE721F660}" srcOrd="0" destOrd="0" presId="urn:microsoft.com/office/officeart/2005/8/layout/process4"/>
    <dgm:cxn modelId="{0AC76105-EF69-4301-8DE9-A7E81ED82890}" srcId="{9B0FD697-B645-485A-B1D9-C31716442E23}" destId="{980E280A-B1B5-4F30-810C-367C6C27AA6F}" srcOrd="0" destOrd="0" parTransId="{8CB7DACF-2E2F-402C-9C87-CFAFE5AB06F8}" sibTransId="{0AADD264-AFBF-4885-846C-6ED606967AFD}"/>
    <dgm:cxn modelId="{BEA72F9C-A44D-476D-BDBC-6049F659ABD1}" type="presOf" srcId="{18083461-B4B9-43A4-9983-E0CB5CF925F6}" destId="{04E66AD1-F0EF-4FC0-8291-F9FA9807BF1F}" srcOrd="0" destOrd="0" presId="urn:microsoft.com/office/officeart/2005/8/layout/process4"/>
    <dgm:cxn modelId="{79B5866F-D862-4308-B859-7DE65A9CB398}" type="presOf" srcId="{980E280A-B1B5-4F30-810C-367C6C27AA6F}" destId="{30A3B865-D426-483E-A517-55C9162D5252}" srcOrd="0" destOrd="0" presId="urn:microsoft.com/office/officeart/2005/8/layout/process4"/>
    <dgm:cxn modelId="{1D3061E3-B469-408C-8F8B-9E0B2DD4CBE6}" srcId="{9B0FD697-B645-485A-B1D9-C31716442E23}" destId="{7C5429D2-57CB-4CB0-8CB4-D9AEF4A67AAE}" srcOrd="1" destOrd="0" parTransId="{F8D255B7-2EB6-4230-B0E3-7BD74D65C8E8}" sibTransId="{1D2B9D39-0A0D-4EBC-9089-161E210F4B93}"/>
    <dgm:cxn modelId="{D0ED9F2B-CF5B-4D71-B866-ECAE24561E6A}" type="presParOf" srcId="{7EA476C5-110C-4F16-BD88-B6277FF6E4C6}" destId="{42AAA389-CE40-41BF-83E9-50CD40B232BD}" srcOrd="0" destOrd="0" presId="urn:microsoft.com/office/officeart/2005/8/layout/process4"/>
    <dgm:cxn modelId="{6BC2D0B3-BCD7-4703-8C5F-F6ACF8CE4F4D}" type="presParOf" srcId="{42AAA389-CE40-41BF-83E9-50CD40B232BD}" destId="{DD7A7507-4B10-4A84-B48E-800735B8CD57}" srcOrd="0" destOrd="0" presId="urn:microsoft.com/office/officeart/2005/8/layout/process4"/>
    <dgm:cxn modelId="{849411BB-CCF9-4C71-B46C-5DC0D77EF815}" type="presParOf" srcId="{7EA476C5-110C-4F16-BD88-B6277FF6E4C6}" destId="{C9E02486-13EB-4C8A-9EC9-66494A2FF082}" srcOrd="1" destOrd="0" presId="urn:microsoft.com/office/officeart/2005/8/layout/process4"/>
    <dgm:cxn modelId="{EE1D67B9-0B7C-477B-ADE6-998AEC5D7E83}" type="presParOf" srcId="{7EA476C5-110C-4F16-BD88-B6277FF6E4C6}" destId="{46F6B8E8-D873-4C15-A3C2-CA1ED41FFA45}" srcOrd="2" destOrd="0" presId="urn:microsoft.com/office/officeart/2005/8/layout/process4"/>
    <dgm:cxn modelId="{8EE85FEE-AF57-4A68-A2ED-ACF83D5BDC5D}" type="presParOf" srcId="{46F6B8E8-D873-4C15-A3C2-CA1ED41FFA45}" destId="{04E66AD1-F0EF-4FC0-8291-F9FA9807BF1F}" srcOrd="0" destOrd="0" presId="urn:microsoft.com/office/officeart/2005/8/layout/process4"/>
    <dgm:cxn modelId="{B592C50A-7389-4E20-8522-D172AAB98514}" type="presParOf" srcId="{7EA476C5-110C-4F16-BD88-B6277FF6E4C6}" destId="{A1FCF3BC-5167-4FB8-9343-32C49E08AEA7}" srcOrd="3" destOrd="0" presId="urn:microsoft.com/office/officeart/2005/8/layout/process4"/>
    <dgm:cxn modelId="{69223DA5-B8A2-49EA-A89C-9D99C3606820}" type="presParOf" srcId="{7EA476C5-110C-4F16-BD88-B6277FF6E4C6}" destId="{F7854024-A7D7-4C21-B255-EFE4DDF2BF5B}" srcOrd="4" destOrd="0" presId="urn:microsoft.com/office/officeart/2005/8/layout/process4"/>
    <dgm:cxn modelId="{C1AB649B-3897-46AC-9ED2-8DC25A6790E0}" type="presParOf" srcId="{F7854024-A7D7-4C21-B255-EFE4DDF2BF5B}" destId="{FF30F0E6-6531-4882-98C5-918FE721F660}" srcOrd="0" destOrd="0" presId="urn:microsoft.com/office/officeart/2005/8/layout/process4"/>
    <dgm:cxn modelId="{E25201D8-D616-4F79-8EE4-40C747DA9E21}" type="presParOf" srcId="{7EA476C5-110C-4F16-BD88-B6277FF6E4C6}" destId="{F6952E45-7552-48BB-A770-026C440D6AD8}" srcOrd="5" destOrd="0" presId="urn:microsoft.com/office/officeart/2005/8/layout/process4"/>
    <dgm:cxn modelId="{9943FC80-5B4D-401C-A7E6-4A54C40A1E45}" type="presParOf" srcId="{7EA476C5-110C-4F16-BD88-B6277FF6E4C6}" destId="{EE4363B1-AF0B-458C-9C41-C7D76A9E7570}" srcOrd="6" destOrd="0" presId="urn:microsoft.com/office/officeart/2005/8/layout/process4"/>
    <dgm:cxn modelId="{CF52A40E-859D-46C1-BDE2-E8ED79104B71}" type="presParOf" srcId="{EE4363B1-AF0B-458C-9C41-C7D76A9E7570}" destId="{30A3B865-D426-483E-A517-55C9162D525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18A826-D79E-4E5B-B4A3-548386D4B95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42208DC-8F96-425A-85C6-747FCBF58C57}">
      <dgm:prSet phldrT="[نص]"/>
      <dgm:spPr/>
      <dgm:t>
        <a:bodyPr/>
        <a:lstStyle/>
        <a:p>
          <a:pPr rtl="1"/>
          <a:r>
            <a:rPr lang="en-US" dirty="0"/>
            <a:t>Slabs</a:t>
          </a:r>
          <a:endParaRPr lang="ar-SA" dirty="0"/>
        </a:p>
      </dgm:t>
    </dgm:pt>
    <dgm:pt modelId="{5C670B1A-AEBB-43FA-9CE5-815E28D3F935}" type="parTrans" cxnId="{16FF0960-17E6-4E75-9DF2-4AF5D25540C7}">
      <dgm:prSet/>
      <dgm:spPr/>
      <dgm:t>
        <a:bodyPr/>
        <a:lstStyle/>
        <a:p>
          <a:pPr rtl="1"/>
          <a:endParaRPr lang="ar-SA"/>
        </a:p>
      </dgm:t>
    </dgm:pt>
    <dgm:pt modelId="{1D83EB72-ACC8-4063-A472-E9C6569129FA}" type="sibTrans" cxnId="{16FF0960-17E6-4E75-9DF2-4AF5D25540C7}">
      <dgm:prSet/>
      <dgm:spPr/>
      <dgm:t>
        <a:bodyPr/>
        <a:lstStyle/>
        <a:p>
          <a:pPr rtl="1"/>
          <a:endParaRPr lang="ar-SA"/>
        </a:p>
      </dgm:t>
    </dgm:pt>
    <dgm:pt modelId="{1FA47D99-BBE9-47B0-8DD2-BE129FB0D8A2}">
      <dgm:prSet phldrT="[نص]"/>
      <dgm:spPr/>
      <dgm:t>
        <a:bodyPr/>
        <a:lstStyle/>
        <a:p>
          <a:pPr rtl="1"/>
          <a:r>
            <a:rPr lang="en-US" dirty="0"/>
            <a:t>Beams</a:t>
          </a:r>
          <a:endParaRPr lang="ar-SA" dirty="0"/>
        </a:p>
      </dgm:t>
    </dgm:pt>
    <dgm:pt modelId="{F35A2FC9-99AC-4862-A852-B925132E8F94}" type="parTrans" cxnId="{8A5BDA93-FD27-496C-B365-501115CB6989}">
      <dgm:prSet/>
      <dgm:spPr/>
      <dgm:t>
        <a:bodyPr/>
        <a:lstStyle/>
        <a:p>
          <a:pPr rtl="1"/>
          <a:endParaRPr lang="ar-SA"/>
        </a:p>
      </dgm:t>
    </dgm:pt>
    <dgm:pt modelId="{5994816B-A1DE-4C00-A5AC-74B49F28C563}" type="sibTrans" cxnId="{8A5BDA93-FD27-496C-B365-501115CB6989}">
      <dgm:prSet/>
      <dgm:spPr/>
      <dgm:t>
        <a:bodyPr/>
        <a:lstStyle/>
        <a:p>
          <a:pPr rtl="1"/>
          <a:endParaRPr lang="ar-SA"/>
        </a:p>
      </dgm:t>
    </dgm:pt>
    <dgm:pt modelId="{D7EA7122-CB6D-4DC5-B8E0-08C1D57F5BB2}">
      <dgm:prSet phldrT="[نص]"/>
      <dgm:spPr/>
      <dgm:t>
        <a:bodyPr/>
        <a:lstStyle/>
        <a:p>
          <a:pPr rtl="1"/>
          <a:r>
            <a:rPr lang="en-US" dirty="0"/>
            <a:t>Columns</a:t>
          </a:r>
          <a:endParaRPr lang="ar-SA" dirty="0"/>
        </a:p>
      </dgm:t>
    </dgm:pt>
    <dgm:pt modelId="{DDFCE910-A0E4-4DAA-A6FC-FEE0F16BC5AA}" type="parTrans" cxnId="{A9F7CA92-06DE-42E7-9A9A-7EDD2E087AE4}">
      <dgm:prSet/>
      <dgm:spPr/>
      <dgm:t>
        <a:bodyPr/>
        <a:lstStyle/>
        <a:p>
          <a:pPr rtl="1"/>
          <a:endParaRPr lang="ar-SA"/>
        </a:p>
      </dgm:t>
    </dgm:pt>
    <dgm:pt modelId="{1681B675-B255-4217-8A60-CB689FF04E89}" type="sibTrans" cxnId="{A9F7CA92-06DE-42E7-9A9A-7EDD2E087AE4}">
      <dgm:prSet/>
      <dgm:spPr/>
      <dgm:t>
        <a:bodyPr/>
        <a:lstStyle/>
        <a:p>
          <a:pPr rtl="1"/>
          <a:endParaRPr lang="ar-SA"/>
        </a:p>
      </dgm:t>
    </dgm:pt>
    <dgm:pt modelId="{DD7164F5-432D-4674-A1E8-8E4E3C8C3B7E}" type="pres">
      <dgm:prSet presAssocID="{DA18A826-D79E-4E5B-B4A3-548386D4B952}" presName="CompostProcess" presStyleCnt="0">
        <dgm:presLayoutVars>
          <dgm:dir/>
          <dgm:resizeHandles val="exact"/>
        </dgm:presLayoutVars>
      </dgm:prSet>
      <dgm:spPr/>
    </dgm:pt>
    <dgm:pt modelId="{78E11772-BBFB-4873-8751-10BB01AB1AD6}" type="pres">
      <dgm:prSet presAssocID="{DA18A826-D79E-4E5B-B4A3-548386D4B952}" presName="arrow" presStyleLbl="bgShp" presStyleIdx="0" presStyleCnt="1"/>
      <dgm:spPr/>
    </dgm:pt>
    <dgm:pt modelId="{B6BBA4FD-07AC-498C-8B00-5C8B244C0B02}" type="pres">
      <dgm:prSet presAssocID="{DA18A826-D79E-4E5B-B4A3-548386D4B952}" presName="linearProcess" presStyleCnt="0"/>
      <dgm:spPr/>
    </dgm:pt>
    <dgm:pt modelId="{4D1E3C0C-82A3-48BA-BFFB-0065BEB1D568}" type="pres">
      <dgm:prSet presAssocID="{842208DC-8F96-425A-85C6-747FCBF58C57}" presName="textNode" presStyleLbl="node1" presStyleIdx="0" presStyleCnt="3">
        <dgm:presLayoutVars>
          <dgm:bulletEnabled val="1"/>
        </dgm:presLayoutVars>
      </dgm:prSet>
      <dgm:spPr/>
    </dgm:pt>
    <dgm:pt modelId="{1D554546-0560-4AC0-8DA0-D29251974A4B}" type="pres">
      <dgm:prSet presAssocID="{1D83EB72-ACC8-4063-A472-E9C6569129FA}" presName="sibTrans" presStyleCnt="0"/>
      <dgm:spPr/>
    </dgm:pt>
    <dgm:pt modelId="{70F51C1E-7491-4F24-B327-2DF098CA3FD2}" type="pres">
      <dgm:prSet presAssocID="{1FA47D99-BBE9-47B0-8DD2-BE129FB0D8A2}" presName="textNode" presStyleLbl="node1" presStyleIdx="1" presStyleCnt="3">
        <dgm:presLayoutVars>
          <dgm:bulletEnabled val="1"/>
        </dgm:presLayoutVars>
      </dgm:prSet>
      <dgm:spPr/>
    </dgm:pt>
    <dgm:pt modelId="{AB352A32-E5F2-4863-9CA0-24BD237AA124}" type="pres">
      <dgm:prSet presAssocID="{5994816B-A1DE-4C00-A5AC-74B49F28C563}" presName="sibTrans" presStyleCnt="0"/>
      <dgm:spPr/>
    </dgm:pt>
    <dgm:pt modelId="{29BDD002-B91F-4A77-A3C8-9366BD2FBAF6}" type="pres">
      <dgm:prSet presAssocID="{D7EA7122-CB6D-4DC5-B8E0-08C1D57F5BB2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FB015B8A-D74D-4261-A66E-5D9C40C08CC3}" type="presOf" srcId="{DA18A826-D79E-4E5B-B4A3-548386D4B952}" destId="{DD7164F5-432D-4674-A1E8-8E4E3C8C3B7E}" srcOrd="0" destOrd="0" presId="urn:microsoft.com/office/officeart/2005/8/layout/hProcess9"/>
    <dgm:cxn modelId="{8A5BDA93-FD27-496C-B365-501115CB6989}" srcId="{DA18A826-D79E-4E5B-B4A3-548386D4B952}" destId="{1FA47D99-BBE9-47B0-8DD2-BE129FB0D8A2}" srcOrd="1" destOrd="0" parTransId="{F35A2FC9-99AC-4862-A852-B925132E8F94}" sibTransId="{5994816B-A1DE-4C00-A5AC-74B49F28C563}"/>
    <dgm:cxn modelId="{04CC2C5B-ADAD-484A-A95B-B71A3F952F0A}" type="presOf" srcId="{842208DC-8F96-425A-85C6-747FCBF58C57}" destId="{4D1E3C0C-82A3-48BA-BFFB-0065BEB1D568}" srcOrd="0" destOrd="0" presId="urn:microsoft.com/office/officeart/2005/8/layout/hProcess9"/>
    <dgm:cxn modelId="{780C1C59-BCD7-410F-B374-1BF428A9B976}" type="presOf" srcId="{D7EA7122-CB6D-4DC5-B8E0-08C1D57F5BB2}" destId="{29BDD002-B91F-4A77-A3C8-9366BD2FBAF6}" srcOrd="0" destOrd="0" presId="urn:microsoft.com/office/officeart/2005/8/layout/hProcess9"/>
    <dgm:cxn modelId="{CE9D52D2-6112-46CE-80F1-6B98435A591B}" type="presOf" srcId="{1FA47D99-BBE9-47B0-8DD2-BE129FB0D8A2}" destId="{70F51C1E-7491-4F24-B327-2DF098CA3FD2}" srcOrd="0" destOrd="0" presId="urn:microsoft.com/office/officeart/2005/8/layout/hProcess9"/>
    <dgm:cxn modelId="{A9F7CA92-06DE-42E7-9A9A-7EDD2E087AE4}" srcId="{DA18A826-D79E-4E5B-B4A3-548386D4B952}" destId="{D7EA7122-CB6D-4DC5-B8E0-08C1D57F5BB2}" srcOrd="2" destOrd="0" parTransId="{DDFCE910-A0E4-4DAA-A6FC-FEE0F16BC5AA}" sibTransId="{1681B675-B255-4217-8A60-CB689FF04E89}"/>
    <dgm:cxn modelId="{16FF0960-17E6-4E75-9DF2-4AF5D25540C7}" srcId="{DA18A826-D79E-4E5B-B4A3-548386D4B952}" destId="{842208DC-8F96-425A-85C6-747FCBF58C57}" srcOrd="0" destOrd="0" parTransId="{5C670B1A-AEBB-43FA-9CE5-815E28D3F935}" sibTransId="{1D83EB72-ACC8-4063-A472-E9C6569129FA}"/>
    <dgm:cxn modelId="{D47BE3A2-9580-447A-9EEE-48B06F0FEC78}" type="presParOf" srcId="{DD7164F5-432D-4674-A1E8-8E4E3C8C3B7E}" destId="{78E11772-BBFB-4873-8751-10BB01AB1AD6}" srcOrd="0" destOrd="0" presId="urn:microsoft.com/office/officeart/2005/8/layout/hProcess9"/>
    <dgm:cxn modelId="{4E92FA46-ADBF-48C0-B2B6-03C23D38A4C1}" type="presParOf" srcId="{DD7164F5-432D-4674-A1E8-8E4E3C8C3B7E}" destId="{B6BBA4FD-07AC-498C-8B00-5C8B244C0B02}" srcOrd="1" destOrd="0" presId="urn:microsoft.com/office/officeart/2005/8/layout/hProcess9"/>
    <dgm:cxn modelId="{EA9FAE14-AD28-4CFB-95AD-8EE1FF9D1EEF}" type="presParOf" srcId="{B6BBA4FD-07AC-498C-8B00-5C8B244C0B02}" destId="{4D1E3C0C-82A3-48BA-BFFB-0065BEB1D568}" srcOrd="0" destOrd="0" presId="urn:microsoft.com/office/officeart/2005/8/layout/hProcess9"/>
    <dgm:cxn modelId="{FEEB7645-E5B6-48A1-B907-9F5E037767D8}" type="presParOf" srcId="{B6BBA4FD-07AC-498C-8B00-5C8B244C0B02}" destId="{1D554546-0560-4AC0-8DA0-D29251974A4B}" srcOrd="1" destOrd="0" presId="urn:microsoft.com/office/officeart/2005/8/layout/hProcess9"/>
    <dgm:cxn modelId="{280543B7-15A6-4671-8DD7-E76683CD5384}" type="presParOf" srcId="{B6BBA4FD-07AC-498C-8B00-5C8B244C0B02}" destId="{70F51C1E-7491-4F24-B327-2DF098CA3FD2}" srcOrd="2" destOrd="0" presId="urn:microsoft.com/office/officeart/2005/8/layout/hProcess9"/>
    <dgm:cxn modelId="{012DC553-B443-47AE-AB5A-6550C0AA04F0}" type="presParOf" srcId="{B6BBA4FD-07AC-498C-8B00-5C8B244C0B02}" destId="{AB352A32-E5F2-4863-9CA0-24BD237AA124}" srcOrd="3" destOrd="0" presId="urn:microsoft.com/office/officeart/2005/8/layout/hProcess9"/>
    <dgm:cxn modelId="{3FBD3195-5E91-4C2A-9807-65B4BD028283}" type="presParOf" srcId="{B6BBA4FD-07AC-498C-8B00-5C8B244C0B02}" destId="{29BDD002-B91F-4A77-A3C8-9366BD2FBAF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A7507-4B10-4A84-B48E-800735B8CD57}">
      <dsp:nvSpPr>
        <dsp:cNvPr id="0" name=""/>
        <dsp:cNvSpPr/>
      </dsp:nvSpPr>
      <dsp:spPr>
        <a:xfrm>
          <a:off x="0" y="3717417"/>
          <a:ext cx="7620000" cy="8132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Lucida Sans" panose="020B0602030504020204" pitchFamily="34" charset="0"/>
            </a:rPr>
            <a:t>Final design and details</a:t>
          </a:r>
        </a:p>
      </dsp:txBody>
      <dsp:txXfrm>
        <a:off x="0" y="3717417"/>
        <a:ext cx="7620000" cy="813280"/>
      </dsp:txXfrm>
    </dsp:sp>
    <dsp:sp modelId="{04E66AD1-F0EF-4FC0-8291-F9FA9807BF1F}">
      <dsp:nvSpPr>
        <dsp:cNvPr id="0" name=""/>
        <dsp:cNvSpPr/>
      </dsp:nvSpPr>
      <dsp:spPr>
        <a:xfrm rot="10800000">
          <a:off x="0" y="2478791"/>
          <a:ext cx="7620000" cy="125082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Lucida Sans" panose="020B0602030504020204" pitchFamily="34" charset="0"/>
            </a:rPr>
            <a:t>Seismic Analysis</a:t>
          </a:r>
        </a:p>
      </dsp:txBody>
      <dsp:txXfrm rot="10800000">
        <a:off x="0" y="2478791"/>
        <a:ext cx="7620000" cy="812748"/>
      </dsp:txXfrm>
    </dsp:sp>
    <dsp:sp modelId="{FF30F0E6-6531-4882-98C5-918FE721F660}">
      <dsp:nvSpPr>
        <dsp:cNvPr id="0" name=""/>
        <dsp:cNvSpPr/>
      </dsp:nvSpPr>
      <dsp:spPr>
        <a:xfrm rot="10800000">
          <a:off x="0" y="1240166"/>
          <a:ext cx="7620000" cy="125082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Lucida Sans" panose="020B0602030504020204" pitchFamily="34" charset="0"/>
            </a:rPr>
            <a:t>Review of 3D Modeling</a:t>
          </a:r>
        </a:p>
      </dsp:txBody>
      <dsp:txXfrm rot="10800000">
        <a:off x="0" y="1240166"/>
        <a:ext cx="7620000" cy="812748"/>
      </dsp:txXfrm>
    </dsp:sp>
    <dsp:sp modelId="{30A3B865-D426-483E-A517-55C9162D5252}">
      <dsp:nvSpPr>
        <dsp:cNvPr id="0" name=""/>
        <dsp:cNvSpPr/>
      </dsp:nvSpPr>
      <dsp:spPr>
        <a:xfrm rot="10800000">
          <a:off x="0" y="0"/>
          <a:ext cx="7620000" cy="125082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Lucida Sans" panose="020B0602030504020204" pitchFamily="34" charset="0"/>
            </a:rPr>
            <a:t>Introduction.</a:t>
          </a:r>
        </a:p>
      </dsp:txBody>
      <dsp:txXfrm rot="10800000">
        <a:off x="0" y="0"/>
        <a:ext cx="7620000" cy="8127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11772-BBFB-4873-8751-10BB01AB1AD6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E3C0C-82A3-48BA-BFFB-0065BEB1D568}">
      <dsp:nvSpPr>
        <dsp:cNvPr id="0" name=""/>
        <dsp:cNvSpPr/>
      </dsp:nvSpPr>
      <dsp:spPr>
        <a:xfrm>
          <a:off x="2480" y="1219199"/>
          <a:ext cx="192120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Slabs</a:t>
          </a:r>
          <a:endParaRPr lang="ar-SA" sz="3000" kern="1200" dirty="0"/>
        </a:p>
      </dsp:txBody>
      <dsp:txXfrm>
        <a:off x="81835" y="1298554"/>
        <a:ext cx="1762495" cy="1466890"/>
      </dsp:txXfrm>
    </dsp:sp>
    <dsp:sp modelId="{70F51C1E-7491-4F24-B327-2DF098CA3FD2}">
      <dsp:nvSpPr>
        <dsp:cNvPr id="0" name=""/>
        <dsp:cNvSpPr/>
      </dsp:nvSpPr>
      <dsp:spPr>
        <a:xfrm>
          <a:off x="2087397" y="1219199"/>
          <a:ext cx="192120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Beams</a:t>
          </a:r>
          <a:endParaRPr lang="ar-SA" sz="3000" kern="1200" dirty="0"/>
        </a:p>
      </dsp:txBody>
      <dsp:txXfrm>
        <a:off x="2166752" y="1298554"/>
        <a:ext cx="1762495" cy="1466890"/>
      </dsp:txXfrm>
    </dsp:sp>
    <dsp:sp modelId="{29BDD002-B91F-4A77-A3C8-9366BD2FBAF6}">
      <dsp:nvSpPr>
        <dsp:cNvPr id="0" name=""/>
        <dsp:cNvSpPr/>
      </dsp:nvSpPr>
      <dsp:spPr>
        <a:xfrm>
          <a:off x="4172313" y="1219199"/>
          <a:ext cx="192120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Columns</a:t>
          </a:r>
          <a:endParaRPr lang="ar-SA" sz="3000" kern="1200" dirty="0"/>
        </a:p>
      </dsp:txBody>
      <dsp:txXfrm>
        <a:off x="4251668" y="1298554"/>
        <a:ext cx="1762495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9FD97F9-1ABE-4B81-9DCE-17E0B47F3C89}" type="datetimeFigureOut">
              <a:rPr lang="ar-SA" smtClean="0"/>
              <a:t>23/03/1438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859A4CB-2E95-4C25-8C19-4B9BAD442F1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22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/>
          </a:p>
        </p:txBody>
      </p:sp>
      <p:sp>
        <p:nvSpPr>
          <p:cNvPr id="4" name="عنصر نائب للرأس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4214" name="عنصر نائب لرقم الشريحة 5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6664EEE-8A31-4A22-AB2E-0757FC30F93F}" type="slidenum">
              <a:rPr lang="ar-SA" altLang="ar-SA"/>
              <a:pPr/>
              <a:t>31</a:t>
            </a:fld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628210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12/22/2016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5937" y="2171703"/>
            <a:ext cx="5829300" cy="7429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Three Dimensional Design of Al-</a:t>
            </a:r>
            <a:r>
              <a:rPr lang="en-US" sz="2400" dirty="0" err="1">
                <a:solidFill>
                  <a:schemeClr val="tx1"/>
                </a:solidFill>
              </a:rPr>
              <a:t>sakhl</a:t>
            </a:r>
            <a:r>
              <a:rPr lang="en-US" sz="2400" dirty="0">
                <a:solidFill>
                  <a:schemeClr val="tx1"/>
                </a:solidFill>
              </a:rPr>
              <a:t> Residential Building Under Gravity and Seismic Loads</a:t>
            </a:r>
            <a:endParaRPr lang="en-US" sz="2400" dirty="0">
              <a:solidFill>
                <a:schemeClr val="tx1"/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5937" y="4801894"/>
            <a:ext cx="5829300" cy="89977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Supervisor: Dr. Mahmoud </a:t>
            </a:r>
            <a:r>
              <a:rPr lang="en-US" dirty="0" err="1">
                <a:solidFill>
                  <a:schemeClr val="tx1"/>
                </a:solidFill>
              </a:rPr>
              <a:t>Dweikat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2857500" y="1143000"/>
            <a:ext cx="3486174" cy="10858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34290" rIns="34290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>
              <a:buFont typeface="Wingdings 2"/>
              <a:buNone/>
              <a:defRPr/>
            </a:pPr>
            <a:r>
              <a:rPr lang="en-US" sz="1650" b="1" dirty="0">
                <a:ln w="50800"/>
              </a:rPr>
              <a:t>An-Najah National University</a:t>
            </a:r>
          </a:p>
          <a:p>
            <a:pPr algn="ctr">
              <a:buFont typeface="Wingdings 2"/>
              <a:buNone/>
              <a:defRPr/>
            </a:pPr>
            <a:r>
              <a:rPr lang="en-US" sz="1650" b="1" dirty="0">
                <a:ln w="50800"/>
              </a:rPr>
              <a:t>Faculty of Engineering</a:t>
            </a:r>
          </a:p>
          <a:p>
            <a:pPr algn="ctr">
              <a:buFont typeface="Wingdings 2"/>
              <a:buNone/>
              <a:defRPr/>
            </a:pPr>
            <a:r>
              <a:rPr lang="en-US" sz="1650" b="1" dirty="0">
                <a:ln w="50800"/>
              </a:rPr>
              <a:t>Civil Engineering Department</a:t>
            </a:r>
            <a:endParaRPr lang="ar-SA" sz="1650" b="1" dirty="0">
              <a:ln w="50800"/>
            </a:endParaRPr>
          </a:p>
        </p:txBody>
      </p:sp>
      <p:pic>
        <p:nvPicPr>
          <p:cNvPr id="5" name="صورة 3" descr="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10869" y="1071546"/>
            <a:ext cx="857256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3" descr="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3050" y="1143000"/>
            <a:ext cx="857256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مربع نص 5"/>
          <p:cNvSpPr txBox="1"/>
          <p:nvPr/>
        </p:nvSpPr>
        <p:spPr>
          <a:xfrm>
            <a:off x="2410691" y="3200401"/>
            <a:ext cx="3964809" cy="1431161"/>
          </a:xfrm>
          <a:prstGeom prst="rect">
            <a:avLst/>
          </a:prstGeom>
          <a:noFill/>
        </p:spPr>
        <p:txBody>
          <a:bodyPr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n-US" sz="1350" b="1" dirty="0">
                <a:ln w="50800"/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Prepared by:</a:t>
            </a:r>
          </a:p>
          <a:p>
            <a:pPr algn="ctr">
              <a:defRPr/>
            </a:pPr>
            <a:endParaRPr lang="en-US" sz="1350" b="1" dirty="0">
              <a:ln w="50800"/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pPr algn="ctr">
              <a:defRPr/>
            </a:pPr>
            <a:r>
              <a:rPr lang="en-US" sz="1500" b="1" dirty="0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Abdulkarim Ghozzi</a:t>
            </a:r>
          </a:p>
          <a:p>
            <a:pPr algn="ctr">
              <a:defRPr/>
            </a:pPr>
            <a:r>
              <a:rPr lang="en-US" sz="1500" b="1" dirty="0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Ali </a:t>
            </a:r>
            <a:r>
              <a:rPr lang="en-US" sz="1500" b="1" dirty="0" err="1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Sawalha</a:t>
            </a:r>
            <a:endParaRPr lang="en-US" sz="1500" b="1" dirty="0">
              <a:ln w="50800"/>
              <a:solidFill>
                <a:schemeClr val="tx1">
                  <a:lumMod val="95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pPr algn="ctr">
              <a:defRPr/>
            </a:pPr>
            <a:r>
              <a:rPr lang="en-US" sz="1500" b="1" dirty="0" err="1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Anas</a:t>
            </a:r>
            <a:r>
              <a:rPr lang="en-US" sz="1500" b="1" dirty="0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1500" b="1" dirty="0" err="1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Alawneh</a:t>
            </a:r>
            <a:endParaRPr lang="en-US" sz="1500" b="1" dirty="0">
              <a:ln w="50800"/>
              <a:solidFill>
                <a:schemeClr val="tx1">
                  <a:lumMod val="95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pPr algn="ctr">
              <a:defRPr/>
            </a:pPr>
            <a:r>
              <a:rPr lang="en-US" sz="1500" b="1" dirty="0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Mohammad </a:t>
            </a:r>
            <a:r>
              <a:rPr lang="en-US" sz="1500" b="1" dirty="0" err="1">
                <a:ln w="50800"/>
                <a:solidFill>
                  <a:schemeClr val="tx1">
                    <a:lumMod val="9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Yaseen</a:t>
            </a:r>
            <a:endParaRPr lang="en-US" sz="1500" b="1" dirty="0">
              <a:ln w="50800"/>
              <a:solidFill>
                <a:schemeClr val="tx1">
                  <a:lumMod val="95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304987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3" y="1333500"/>
            <a:ext cx="481965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0488" y="190500"/>
            <a:ext cx="8229600" cy="1143000"/>
          </a:xfrm>
          <a:prstGeom prst="rect">
            <a:avLst/>
          </a:prstGeom>
        </p:spPr>
        <p:txBody>
          <a:bodyPr/>
          <a:lstStyle/>
          <a:p>
            <a:pPr marL="1257300" lvl="2" indent="-34290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Non-Structural Materials:</a:t>
            </a:r>
          </a:p>
        </p:txBody>
      </p:sp>
    </p:spTree>
    <p:extLst>
      <p:ext uri="{BB962C8B-B14F-4D97-AF65-F5344CB8AC3E}">
        <p14:creationId xmlns:p14="http://schemas.microsoft.com/office/powerpoint/2010/main" val="1093304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FFFFFF"/>
                </a:solidFill>
              </a:rPr>
              <a:t>16</a:t>
            </a:r>
            <a:endParaRPr lang="ar-SA" altLang="en-US">
              <a:solidFill>
                <a:srgbClr val="FFFFFF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808038"/>
            <a:ext cx="8229600" cy="1143000"/>
          </a:xfrm>
          <a:prstGeom prst="rect">
            <a:avLst/>
          </a:prstGeom>
        </p:spPr>
        <p:txBody>
          <a:bodyPr/>
          <a:lstStyle/>
          <a:p>
            <a:pPr marL="342900" indent="-34290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Load Assumptions:</a:t>
            </a:r>
          </a:p>
        </p:txBody>
      </p:sp>
      <p:sp>
        <p:nvSpPr>
          <p:cNvPr id="28676" name="Slide Number Placeholder 4"/>
          <p:cNvSpPr txBox="1">
            <a:spLocks/>
          </p:cNvSpPr>
          <p:nvPr/>
        </p:nvSpPr>
        <p:spPr bwMode="auto">
          <a:xfrm>
            <a:off x="4514850" y="1179513"/>
            <a:ext cx="4572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3C035ED-60F9-43A0-96C5-517AE4E67AF6}" type="slidenum">
              <a:rPr lang="ar-SA" altLang="en-US" sz="1600">
                <a:solidFill>
                  <a:srgbClr val="FFFFFF"/>
                </a:solidFill>
              </a:rPr>
              <a:pPr algn="ctr" eaLnBrk="1" hangingPunct="1"/>
              <a:t>11</a:t>
            </a:fld>
            <a:endParaRPr lang="ar-SA" altLang="en-US" sz="1600">
              <a:solidFill>
                <a:srgbClr val="FFFFFF"/>
              </a:solidFill>
            </a:endParaRPr>
          </a:p>
        </p:txBody>
      </p:sp>
      <p:pic>
        <p:nvPicPr>
          <p:cNvPr id="28677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1379538"/>
            <a:ext cx="6638925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884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FFFFFF"/>
                </a:solidFill>
              </a:rPr>
              <a:t>15</a:t>
            </a:r>
            <a:endParaRPr lang="ar-SA" altLang="en-US">
              <a:solidFill>
                <a:srgbClr val="FFFFFF"/>
              </a:solidFill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571378" y="750213"/>
            <a:ext cx="22706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Soil Property</a:t>
            </a:r>
          </a:p>
        </p:txBody>
      </p:sp>
      <p:sp>
        <p:nvSpPr>
          <p:cNvPr id="8" name="Rectangle 3"/>
          <p:cNvSpPr/>
          <p:nvPr/>
        </p:nvSpPr>
        <p:spPr>
          <a:xfrm>
            <a:off x="588963" y="1181100"/>
            <a:ext cx="9282112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en-US" dirty="0">
              <a:latin typeface="+mn-lt"/>
              <a:cs typeface="+mn-cs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r>
              <a:rPr lang="en-US" sz="2000" dirty="0">
                <a:latin typeface="+mn-lt"/>
                <a:cs typeface="+mn-cs"/>
              </a:rPr>
              <a:t>Allowable bearing capacity of soil=250 KN/m²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r>
              <a:rPr lang="en-US" altLang="ar-SA" sz="2000" dirty="0">
                <a:latin typeface="Lucida Sans Unicode (النص الأسا"/>
              </a:rPr>
              <a:t>Surcharge Load is assumed to be 20 KN/m</a:t>
            </a:r>
            <a:r>
              <a:rPr lang="en-US" sz="2000" dirty="0"/>
              <a:t>²</a:t>
            </a:r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r>
              <a:rPr lang="en-US" altLang="ar-SA" sz="2000" dirty="0">
                <a:latin typeface="Lucida Sans Unicode (النص الأسا"/>
              </a:rPr>
              <a:t>Unit weight of soil (𝛾𝑠𝑜𝑖𝑙) = 18 KN/m3  </a:t>
            </a: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endParaRPr lang="en-US" sz="20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9002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FFFFFF"/>
                </a:solidFill>
              </a:rPr>
              <a:t>52</a:t>
            </a:r>
            <a:endParaRPr lang="ar-SA" altLang="en-US">
              <a:solidFill>
                <a:srgbClr val="FFFFFF"/>
              </a:solidFill>
            </a:endParaRPr>
          </a:p>
        </p:txBody>
      </p:sp>
      <p:sp>
        <p:nvSpPr>
          <p:cNvPr id="30723" name="Rectangle 8"/>
          <p:cNvSpPr>
            <a:spLocks noChangeArrowheads="1"/>
          </p:cNvSpPr>
          <p:nvPr/>
        </p:nvSpPr>
        <p:spPr bwMode="auto">
          <a:xfrm>
            <a:off x="914400" y="703719"/>
            <a:ext cx="16746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Char char="Ø"/>
            </a:pPr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3D Model</a:t>
            </a:r>
            <a:endParaRPr lang="ar-SA" altLang="en-US" sz="2200" b="1" dirty="0">
              <a:solidFill>
                <a:schemeClr val="accent1">
                  <a:lumMod val="50000"/>
                </a:schemeClr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30724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134606"/>
            <a:ext cx="441007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2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An-najah National university </a:t>
            </a:r>
            <a:endParaRPr lang="ar-SA" altLang="en-US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174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fld id="{5F2511AB-83AE-4FB2-B7D9-5F78E07991AA}" type="slidenum">
              <a:rPr lang="ar-SA" altLang="en-US" sz="1600">
                <a:solidFill>
                  <a:srgbClr val="FFFFFF"/>
                </a:solidFill>
              </a:rPr>
              <a:pPr algn="ctr"/>
              <a:t>14</a:t>
            </a:fld>
            <a:endParaRPr lang="ar-SA" altLang="en-US" sz="1600">
              <a:solidFill>
                <a:srgbClr val="FFFFFF"/>
              </a:solidFill>
            </a:endParaRP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918027" y="540663"/>
            <a:ext cx="233589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Ø"/>
            </a:pPr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Slab modifiers</a:t>
            </a:r>
          </a:p>
        </p:txBody>
      </p:sp>
      <p:sp>
        <p:nvSpPr>
          <p:cNvPr id="31749" name="TextBox 6"/>
          <p:cNvSpPr txBox="1">
            <a:spLocks noChangeArrowheads="1"/>
          </p:cNvSpPr>
          <p:nvPr/>
        </p:nvSpPr>
        <p:spPr bwMode="auto">
          <a:xfrm>
            <a:off x="1063173" y="1291431"/>
            <a:ext cx="2190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r>
              <a:rPr lang="en-US" altLang="en-US" dirty="0"/>
              <a:t>One Way Ribbed Slab</a:t>
            </a:r>
            <a:endParaRPr lang="en-GB" altLang="en-US" dirty="0"/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5562600" y="1291431"/>
            <a:ext cx="1987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r>
              <a:rPr lang="en-US" altLang="en-US" dirty="0"/>
              <a:t>One Way Solid Slab</a:t>
            </a:r>
            <a:endParaRPr lang="en-GB" altLang="en-US" dirty="0"/>
          </a:p>
        </p:txBody>
      </p:sp>
      <p:pic>
        <p:nvPicPr>
          <p:cNvPr id="31751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107" y="1927987"/>
            <a:ext cx="4352925" cy="4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82" y="1981200"/>
            <a:ext cx="4314825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964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An-najah National university </a:t>
            </a:r>
            <a:endParaRPr lang="ar-SA" altLang="en-US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277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fld id="{828E2D80-AF1C-4881-A700-B8413E0C39C2}" type="slidenum">
              <a:rPr lang="ar-SA" altLang="en-US" sz="1600">
                <a:solidFill>
                  <a:srgbClr val="FFFFFF"/>
                </a:solidFill>
              </a:rPr>
              <a:pPr algn="ctr"/>
              <a:t>15</a:t>
            </a:fld>
            <a:endParaRPr lang="ar-SA" altLang="en-US" sz="160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838200"/>
            <a:ext cx="590708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 eaLnBrk="1" hangingPunct="1">
              <a:defRPr/>
            </a:pPr>
            <a:r>
              <a:rPr lang="en-US" sz="2000" dirty="0">
                <a:ea typeface="Calibri" pitchFamily="34" charset="0"/>
                <a:cs typeface="Calibri" pitchFamily="34" charset="0"/>
              </a:rPr>
              <a:t>Also, for beams , columns and shear walls the modifiers are as </a:t>
            </a: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follows:</a:t>
            </a:r>
          </a:p>
          <a:p>
            <a:pPr rtl="1" eaLnBrk="1" hangingPunct="1">
              <a:defRPr/>
            </a:pPr>
            <a:endParaRPr lang="en-US" sz="2000" dirty="0">
              <a:latin typeface="Arial" pitchFamily="34" charset="0"/>
              <a:cs typeface="Arial" charset="0"/>
            </a:endParaRPr>
          </a:p>
          <a:p>
            <a:pPr>
              <a:defRPr/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Beams:</a:t>
            </a:r>
            <a:endParaRPr lang="en-US" sz="2000" b="1" dirty="0">
              <a:latin typeface="Arial" pitchFamily="34" charset="0"/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ea typeface="Arial Unicode MS" pitchFamily="34" charset="-128"/>
                <a:cs typeface="Arial Unicode MS" pitchFamily="34" charset="-128"/>
              </a:rPr>
              <a:t>Torsional constant: 0.35</a:t>
            </a: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ea typeface="Arial Unicode MS" pitchFamily="34" charset="-128"/>
                <a:cs typeface="Arial Unicode MS" pitchFamily="34" charset="-128"/>
              </a:rPr>
              <a:t>Moment of inertia about 2 axis: 0.35</a:t>
            </a: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ea typeface="Arial Unicode MS" pitchFamily="34" charset="-128"/>
                <a:cs typeface="Arial Unicode MS" pitchFamily="34" charset="-128"/>
              </a:rPr>
              <a:t>Moment of inertia about 3 axis: 0.35</a:t>
            </a:r>
          </a:p>
          <a:p>
            <a:pPr>
              <a:defRPr/>
            </a:pPr>
            <a:endParaRPr lang="en-US" sz="2000" dirty="0">
              <a:latin typeface="Arial" pitchFamily="34" charset="0"/>
              <a:cs typeface="Arial" charset="0"/>
            </a:endParaRPr>
          </a:p>
          <a:p>
            <a:pPr>
              <a:defRPr/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Columns:</a:t>
            </a:r>
            <a:endParaRPr lang="en-US" sz="2000" b="1" dirty="0">
              <a:latin typeface="Arial" pitchFamily="34" charset="0"/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ea typeface="Arial Unicode MS" pitchFamily="34" charset="-128"/>
                <a:cs typeface="Arial Unicode MS" pitchFamily="34" charset="-128"/>
              </a:rPr>
              <a:t>Torsional constant: 0.7</a:t>
            </a: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ea typeface="Arial Unicode MS" pitchFamily="34" charset="-128"/>
                <a:cs typeface="Arial Unicode MS" pitchFamily="34" charset="-128"/>
              </a:rPr>
              <a:t>Moment of inertia about 2 axis: 0.7</a:t>
            </a: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ea typeface="Arial Unicode MS" pitchFamily="34" charset="-128"/>
                <a:cs typeface="Arial Unicode MS" pitchFamily="34" charset="-128"/>
              </a:rPr>
              <a:t>Moment of inertia about 3 axis: 0.7</a:t>
            </a:r>
          </a:p>
          <a:p>
            <a:pPr>
              <a:buFont typeface="Wingdings" pitchFamily="2" charset="2"/>
              <a:buChar char="v"/>
              <a:defRPr/>
            </a:pPr>
            <a:endParaRPr lang="en-US" sz="2000" dirty="0"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Shear Walls: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ea typeface="Arial Unicode MS" pitchFamily="34" charset="-128"/>
                <a:cs typeface="Arial Unicode MS" pitchFamily="34" charset="-128"/>
              </a:rPr>
              <a:t>Torsional constant: 0.7</a:t>
            </a: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ea typeface="Arial Unicode MS" pitchFamily="34" charset="-128"/>
                <a:cs typeface="Arial Unicode MS" pitchFamily="34" charset="-128"/>
              </a:rPr>
              <a:t>Moment of inertia about 2 axis: 0.7</a:t>
            </a: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000" dirty="0">
                <a:ea typeface="Arial Unicode MS" pitchFamily="34" charset="-128"/>
                <a:cs typeface="Arial Unicode MS" pitchFamily="34" charset="-128"/>
              </a:rPr>
              <a:t>Moment of inertia about 3 axis: 0.7</a:t>
            </a:r>
          </a:p>
          <a:p>
            <a:pPr>
              <a:defRPr/>
            </a:pPr>
            <a:endParaRPr lang="en-US" sz="2000" dirty="0">
              <a:latin typeface="Arial" pitchFamily="34" charset="0"/>
              <a:cs typeface="Arial" charset="0"/>
            </a:endParaRPr>
          </a:p>
          <a:p>
            <a:pPr>
              <a:defRPr/>
            </a:pPr>
            <a:endParaRPr lang="en-US" sz="2000" dirty="0"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endParaRPr lang="en-US" sz="2000" dirty="0"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endParaRPr lang="en-US" sz="20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611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FFFFFF"/>
                </a:solidFill>
              </a:rPr>
              <a:t>65</a:t>
            </a:r>
            <a:endParaRPr lang="ar-SA" altLang="en-US">
              <a:solidFill>
                <a:srgbClr val="FFFFFF"/>
              </a:solidFill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715503" y="838200"/>
            <a:ext cx="113845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Checks</a:t>
            </a:r>
            <a:endParaRPr lang="ar-SA" altLang="en-US" sz="2200" b="1" dirty="0">
              <a:solidFill>
                <a:schemeClr val="accent1">
                  <a:lumMod val="50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3796" name="Rectangle 1"/>
          <p:cNvSpPr>
            <a:spLocks noChangeArrowheads="1"/>
          </p:cNvSpPr>
          <p:nvPr/>
        </p:nvSpPr>
        <p:spPr bwMode="auto">
          <a:xfrm>
            <a:off x="802652" y="1269087"/>
            <a:ext cx="17908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000" b="1" i="1" dirty="0">
                <a:latin typeface="Times New Roman" panose="02020603050405020304" pitchFamily="18" charset="0"/>
              </a:rPr>
              <a:t>Compatibility:</a:t>
            </a:r>
          </a:p>
        </p:txBody>
      </p:sp>
      <p:pic>
        <p:nvPicPr>
          <p:cNvPr id="33797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1131888"/>
            <a:ext cx="40386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4548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1"/>
          <p:cNvSpPr>
            <a:spLocks noChangeArrowheads="1"/>
          </p:cNvSpPr>
          <p:nvPr/>
        </p:nvSpPr>
        <p:spPr bwMode="auto">
          <a:xfrm>
            <a:off x="866775" y="731014"/>
            <a:ext cx="16209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000" b="1" i="1" dirty="0">
                <a:latin typeface="Times New Roman" panose="02020603050405020304" pitchFamily="18" charset="0"/>
              </a:rPr>
              <a:t>Equilibrium:</a:t>
            </a:r>
          </a:p>
        </p:txBody>
      </p:sp>
      <p:pic>
        <p:nvPicPr>
          <p:cNvPr id="34820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209800"/>
            <a:ext cx="7504113" cy="326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7055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FFFFFF"/>
                </a:solidFill>
              </a:rPr>
              <a:t>68</a:t>
            </a:r>
            <a:endParaRPr lang="ar-SA" altLang="en-US">
              <a:solidFill>
                <a:srgbClr val="FFFFFF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225009"/>
            <a:ext cx="366036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20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Stress strain relationship check </a:t>
            </a:r>
          </a:p>
          <a:p>
            <a:pPr>
              <a:defRPr/>
            </a:pP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5844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4" y="1075347"/>
            <a:ext cx="46482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مستطيل 4"/>
          <p:cNvSpPr>
            <a:spLocks noChangeArrowheads="1"/>
          </p:cNvSpPr>
          <p:nvPr/>
        </p:nvSpPr>
        <p:spPr bwMode="auto">
          <a:xfrm>
            <a:off x="568325" y="2779587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dirty="0"/>
              <a:t>Check Beam</a:t>
            </a:r>
            <a:endParaRPr lang="ar-SA" altLang="en-US" b="1" dirty="0"/>
          </a:p>
        </p:txBody>
      </p:sp>
      <p:pic>
        <p:nvPicPr>
          <p:cNvPr id="3584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2" y="3231537"/>
            <a:ext cx="454342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مستطيل 11"/>
          <p:cNvSpPr>
            <a:spLocks noChangeArrowheads="1"/>
          </p:cNvSpPr>
          <p:nvPr/>
        </p:nvSpPr>
        <p:spPr bwMode="auto">
          <a:xfrm>
            <a:off x="571256" y="725537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dirty="0"/>
              <a:t>Check slab</a:t>
            </a:r>
            <a:endParaRPr lang="ar-SA" altLang="en-US" b="1" baseline="30000" dirty="0"/>
          </a:p>
        </p:txBody>
      </p:sp>
      <p:pic>
        <p:nvPicPr>
          <p:cNvPr id="35848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5173662"/>
            <a:ext cx="41052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مستطيل 13"/>
          <p:cNvSpPr>
            <a:spLocks noChangeArrowheads="1"/>
          </p:cNvSpPr>
          <p:nvPr/>
        </p:nvSpPr>
        <p:spPr bwMode="auto">
          <a:xfrm>
            <a:off x="568325" y="4721712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 dirty="0"/>
              <a:t>Check Column</a:t>
            </a:r>
            <a:endParaRPr lang="ar-SA" altLang="en-US" b="1" dirty="0"/>
          </a:p>
        </p:txBody>
      </p:sp>
    </p:spTree>
    <p:extLst>
      <p:ext uri="{BB962C8B-B14F-4D97-AF65-F5344CB8AC3E}">
        <p14:creationId xmlns:p14="http://schemas.microsoft.com/office/powerpoint/2010/main" val="1615574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An-najah National university </a:t>
            </a:r>
            <a:endParaRPr lang="ar-SA" altLang="en-US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686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FFFFFF"/>
                </a:solidFill>
              </a:rPr>
              <a:t>17</a:t>
            </a:r>
            <a:endParaRPr lang="ar-SA" altLang="en-US" sz="1600">
              <a:solidFill>
                <a:srgbClr val="FFFFFF"/>
              </a:solidFill>
            </a:endParaRPr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762000" y="786270"/>
            <a:ext cx="276017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Char char="Ø"/>
            </a:pPr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Dynamic Analysis</a:t>
            </a:r>
            <a:endParaRPr lang="ar-SA" altLang="en-US" sz="2200" b="1" dirty="0">
              <a:solidFill>
                <a:schemeClr val="accent1">
                  <a:lumMod val="50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168400" y="1755060"/>
            <a:ext cx="2111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en-US" sz="2400" dirty="0"/>
              <a:t>UBC 97 code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168400" y="2524737"/>
            <a:ext cx="5076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en-US" sz="2400" dirty="0"/>
              <a:t>Response spectrum analysis method</a:t>
            </a:r>
          </a:p>
        </p:txBody>
      </p:sp>
    </p:spTree>
    <p:extLst>
      <p:ext uri="{BB962C8B-B14F-4D97-AF65-F5344CB8AC3E}">
        <p14:creationId xmlns:p14="http://schemas.microsoft.com/office/powerpoint/2010/main" val="2857086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539259630"/>
              </p:ext>
            </p:extLst>
          </p:nvPr>
        </p:nvGraphicFramePr>
        <p:xfrm>
          <a:off x="685800" y="1182762"/>
          <a:ext cx="7620000" cy="4532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1295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1628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6561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38200"/>
            <a:ext cx="68516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438400"/>
            <a:ext cx="3733800" cy="427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25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8229600" cy="526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5659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15498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2177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8037513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892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57200" y="842039"/>
            <a:ext cx="304634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Check  Period (T) : 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679450" y="1453706"/>
            <a:ext cx="5908675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ar-SA" sz="2500" dirty="0"/>
              <a:t>The structure has a period T =0.477 seconds</a:t>
            </a:r>
            <a:endParaRPr lang="en-GB" altLang="ar-SA" sz="2500" dirty="0"/>
          </a:p>
        </p:txBody>
      </p:sp>
      <p:pic>
        <p:nvPicPr>
          <p:cNvPr id="4301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1922942"/>
            <a:ext cx="31797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Rectangle 8"/>
          <p:cNvSpPr>
            <a:spLocks noChangeArrowheads="1"/>
          </p:cNvSpPr>
          <p:nvPr/>
        </p:nvSpPr>
        <p:spPr bwMode="auto">
          <a:xfrm>
            <a:off x="679450" y="2777940"/>
            <a:ext cx="1985962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fr-BE" altLang="ar-SA" sz="2500" dirty="0"/>
              <a:t>T = 0.48 sec</a:t>
            </a:r>
            <a:endParaRPr lang="en-GB" altLang="ar-SA" sz="2500" dirty="0"/>
          </a:p>
        </p:txBody>
      </p:sp>
      <p:pic>
        <p:nvPicPr>
          <p:cNvPr id="43015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3269770"/>
            <a:ext cx="5338763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4572000"/>
            <a:ext cx="4710112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7" name="مستطيل 6"/>
          <p:cNvSpPr>
            <a:spLocks noChangeArrowheads="1"/>
          </p:cNvSpPr>
          <p:nvPr/>
        </p:nvSpPr>
        <p:spPr bwMode="auto">
          <a:xfrm>
            <a:off x="679450" y="4044950"/>
            <a:ext cx="15636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ar-SA" b="1" dirty="0">
                <a:solidFill>
                  <a:srgbClr val="000000"/>
                </a:solidFill>
                <a:latin typeface="Times New Roman" panose="02020603050405020304" pitchFamily="18" charset="0"/>
              </a:rPr>
              <a:t>T method A : </a:t>
            </a:r>
            <a:endParaRPr lang="ar-SA" altLang="ar-SA" dirty="0"/>
          </a:p>
        </p:txBody>
      </p:sp>
    </p:spTree>
    <p:extLst>
      <p:ext uri="{BB962C8B-B14F-4D97-AF65-F5344CB8AC3E}">
        <p14:creationId xmlns:p14="http://schemas.microsoft.com/office/powerpoint/2010/main" val="1475955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مستطيل 3"/>
          <p:cNvSpPr>
            <a:spLocks noChangeArrowheads="1"/>
          </p:cNvSpPr>
          <p:nvPr/>
        </p:nvSpPr>
        <p:spPr bwMode="auto">
          <a:xfrm>
            <a:off x="533400" y="1620305"/>
            <a:ext cx="3557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1 KN/</a:t>
            </a:r>
            <a:r>
              <a:rPr lang="en-US" altLang="ar-SA" dirty="0">
                <a:solidFill>
                  <a:srgbClr val="000000"/>
                </a:solidFill>
                <a:latin typeface="Cambria Math" panose="02040503050406030204" pitchFamily="18" charset="0"/>
              </a:rPr>
              <a:t>m</a:t>
            </a:r>
            <a:r>
              <a:rPr lang="en-US" altLang="ar-SA" sz="1100" dirty="0">
                <a:solidFill>
                  <a:srgbClr val="000000"/>
                </a:solidFill>
                <a:latin typeface="Cambria Math" panose="02040503050406030204" pitchFamily="18" charset="0"/>
              </a:rPr>
              <a:t>2 </a:t>
            </a:r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load applied over the area. </a:t>
            </a:r>
            <a:endParaRPr lang="ar-SA" altLang="ar-SA" dirty="0"/>
          </a:p>
        </p:txBody>
      </p:sp>
      <p:sp>
        <p:nvSpPr>
          <p:cNvPr id="44036" name="مستطيل 4"/>
          <p:cNvSpPr>
            <a:spLocks noChangeArrowheads="1"/>
          </p:cNvSpPr>
          <p:nvPr/>
        </p:nvSpPr>
        <p:spPr bwMode="auto">
          <a:xfrm>
            <a:off x="533400" y="1873251"/>
            <a:ext cx="57054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X-Direction : </a:t>
            </a:r>
          </a:p>
          <a:p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Total reaction for shear wall = 1732.4 KN …………. &gt;75%</a:t>
            </a:r>
            <a:b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Total reaction for column = 448.88 KN </a:t>
            </a:r>
            <a:b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Total reaction = 2181.26 KN </a:t>
            </a:r>
            <a:b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b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Also in Y-direction …… &gt;75%</a:t>
            </a:r>
            <a:endParaRPr lang="ar-SA" altLang="ar-SA" dirty="0"/>
          </a:p>
        </p:txBody>
      </p:sp>
      <p:sp>
        <p:nvSpPr>
          <p:cNvPr id="44037" name="مستطيل 5"/>
          <p:cNvSpPr>
            <a:spLocks noChangeArrowheads="1"/>
          </p:cNvSpPr>
          <p:nvPr/>
        </p:nvSpPr>
        <p:spPr bwMode="auto">
          <a:xfrm>
            <a:off x="228600" y="3763442"/>
            <a:ext cx="7543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ar-SA" b="1" dirty="0">
                <a:solidFill>
                  <a:srgbClr val="000000"/>
                </a:solidFill>
                <a:latin typeface="Times New Roman" panose="02020603050405020304" pitchFamily="18" charset="0"/>
              </a:rPr>
              <a:t>To decide the type of wall we checked the axial stress: </a:t>
            </a:r>
            <a:endParaRPr lang="ar-SA" altLang="ar-SA" dirty="0"/>
          </a:p>
        </p:txBody>
      </p:sp>
      <p:sp>
        <p:nvSpPr>
          <p:cNvPr id="44038" name="مستطيل 6"/>
          <p:cNvSpPr>
            <a:spLocks noChangeArrowheads="1"/>
          </p:cNvSpPr>
          <p:nvPr/>
        </p:nvSpPr>
        <p:spPr bwMode="auto">
          <a:xfrm>
            <a:off x="798452" y="4724400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b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 0.06 * 28 = 1.68 </a:t>
            </a:r>
            <a:r>
              <a:rPr lang="en-US" altLang="ar-SA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Mpa</a:t>
            </a:r>
            <a:b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Stresses &gt; 1.68 </a:t>
            </a:r>
            <a:r>
              <a:rPr lang="en-US" altLang="ar-SA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Mpa</a:t>
            </a:r>
            <a:r>
              <a:rPr lang="en-US" altLang="ar-SA" dirty="0">
                <a:solidFill>
                  <a:srgbClr val="000000"/>
                </a:solidFill>
                <a:latin typeface="Times New Roman" panose="02020603050405020304" pitchFamily="18" charset="0"/>
              </a:rPr>
              <a:t> , then bearing wall </a:t>
            </a:r>
            <a:endParaRPr lang="ar-SA" altLang="ar-SA" dirty="0"/>
          </a:p>
        </p:txBody>
      </p:sp>
      <p:pic>
        <p:nvPicPr>
          <p:cNvPr id="4403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52" y="4366418"/>
            <a:ext cx="19812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98724"/>
            <a:ext cx="3008313" cy="422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مستطيل 10"/>
          <p:cNvSpPr>
            <a:spLocks noChangeArrowheads="1"/>
          </p:cNvSpPr>
          <p:nvPr/>
        </p:nvSpPr>
        <p:spPr bwMode="auto">
          <a:xfrm>
            <a:off x="533400" y="905973"/>
            <a:ext cx="628979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ar-SA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Determine response modification factor ( R ) :</a:t>
            </a:r>
          </a:p>
        </p:txBody>
      </p:sp>
    </p:spTree>
    <p:extLst>
      <p:ext uri="{BB962C8B-B14F-4D97-AF65-F5344CB8AC3E}">
        <p14:creationId xmlns:p14="http://schemas.microsoft.com/office/powerpoint/2010/main" val="36690384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عنصر نائب لرقم الشريحة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2BF35DF0-215B-49E7-B784-86D44D98EB6A}" type="slidenum">
              <a:rPr lang="ar-SA" altLang="ar-SA">
                <a:latin typeface="Lucida Sans Unicode" panose="020B0602030504020204" pitchFamily="34" charset="0"/>
              </a:rPr>
              <a:pPr/>
              <a:t>27</a:t>
            </a:fld>
            <a:endParaRPr lang="ar-SA" altLang="ar-SA">
              <a:latin typeface="Lucida Sans Unicode" panose="020B0602030504020204" pitchFamily="34" charset="0"/>
            </a:endParaRPr>
          </a:p>
        </p:txBody>
      </p:sp>
      <p:pic>
        <p:nvPicPr>
          <p:cNvPr id="45059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7239000" cy="521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1441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609600" y="762000"/>
            <a:ext cx="208467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Ø"/>
            </a:pPr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Modal case:</a:t>
            </a:r>
          </a:p>
        </p:txBody>
      </p:sp>
      <p:pic>
        <p:nvPicPr>
          <p:cNvPr id="46084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81112"/>
            <a:ext cx="58007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7084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44" y="1447800"/>
            <a:ext cx="801052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1368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199" y="1131097"/>
            <a:ext cx="6937602" cy="994172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Project description</a:t>
            </a:r>
            <a:endParaRPr lang="ar-JO" sz="2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743200"/>
            <a:ext cx="8229600" cy="4389120"/>
          </a:xfrm>
        </p:spPr>
        <p:txBody>
          <a:bodyPr>
            <a:normAutofit/>
          </a:bodyPr>
          <a:lstStyle/>
          <a:p>
            <a:pPr algn="l" rtl="0"/>
            <a:r>
              <a:rPr lang="en-US" sz="1650" dirty="0">
                <a:latin typeface="+mj-lt"/>
              </a:rPr>
              <a:t>The building is located in </a:t>
            </a:r>
            <a:r>
              <a:rPr lang="en-US" sz="1650" dirty="0" err="1">
                <a:latin typeface="+mj-lt"/>
              </a:rPr>
              <a:t>Rafedia</a:t>
            </a:r>
            <a:r>
              <a:rPr lang="en-US" sz="1650" dirty="0">
                <a:latin typeface="+mj-lt"/>
              </a:rPr>
              <a:t>-Nablus</a:t>
            </a:r>
          </a:p>
          <a:p>
            <a:pPr algn="l" rtl="0"/>
            <a:r>
              <a:rPr lang="en-US" sz="1650" dirty="0">
                <a:latin typeface="+mj-lt"/>
              </a:rPr>
              <a:t>The building consists of 8 floors, of which 2 are underground basement floors.</a:t>
            </a:r>
          </a:p>
          <a:p>
            <a:pPr algn="l" rtl="0"/>
            <a:r>
              <a:rPr lang="en-US" sz="1650" dirty="0">
                <a:latin typeface="+mj-lt"/>
              </a:rPr>
              <a:t>The total floor areas of the building are 4786 m2.</a:t>
            </a:r>
          </a:p>
          <a:p>
            <a:pPr algn="l" rtl="0"/>
            <a:r>
              <a:rPr lang="en-US" sz="1650" dirty="0">
                <a:latin typeface="+mj-lt"/>
              </a:rPr>
              <a:t>It has two parts separated by a construction joint.</a:t>
            </a:r>
          </a:p>
        </p:txBody>
      </p:sp>
    </p:spTree>
    <p:extLst>
      <p:ext uri="{BB962C8B-B14F-4D97-AF65-F5344CB8AC3E}">
        <p14:creationId xmlns:p14="http://schemas.microsoft.com/office/powerpoint/2010/main" val="2050622894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88806"/>
            <a:ext cx="5903913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مستطيل 5"/>
          <p:cNvSpPr>
            <a:spLocks noChangeArrowheads="1"/>
          </p:cNvSpPr>
          <p:nvPr/>
        </p:nvSpPr>
        <p:spPr bwMode="auto">
          <a:xfrm>
            <a:off x="1066800" y="502993"/>
            <a:ext cx="72390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ar-SA" altLang="ar-SA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altLang="ar-SA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Using response spectrum to determine the design base shear: </a:t>
            </a:r>
          </a:p>
        </p:txBody>
      </p:sp>
      <p:pic>
        <p:nvPicPr>
          <p:cNvPr id="48133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029200"/>
            <a:ext cx="70389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8635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077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65029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685800" y="838200"/>
            <a:ext cx="529965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Ø"/>
            </a:pPr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Define Response in ETABS program </a:t>
            </a:r>
          </a:p>
        </p:txBody>
      </p:sp>
      <p:pic>
        <p:nvPicPr>
          <p:cNvPr id="50180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47800"/>
            <a:ext cx="5943600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57080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315413" y="914400"/>
            <a:ext cx="2842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Ø"/>
            </a:pPr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Define load cases</a:t>
            </a:r>
          </a:p>
        </p:txBody>
      </p:sp>
      <p:pic>
        <p:nvPicPr>
          <p:cNvPr id="51204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06" y="1676400"/>
            <a:ext cx="262096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14400"/>
            <a:ext cx="5257800" cy="559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1787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مستطيل 3"/>
          <p:cNvSpPr>
            <a:spLocks noChangeArrowheads="1"/>
          </p:cNvSpPr>
          <p:nvPr/>
        </p:nvSpPr>
        <p:spPr bwMode="auto">
          <a:xfrm>
            <a:off x="914400" y="762000"/>
            <a:ext cx="2256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Define load cases</a:t>
            </a:r>
          </a:p>
        </p:txBody>
      </p:sp>
      <p:pic>
        <p:nvPicPr>
          <p:cNvPr id="52228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15304"/>
            <a:ext cx="495617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69438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عنصر نائب لرقم الشريحة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F62BC65-F794-439E-9C70-39F0E134ACB8}" type="slidenum">
              <a:rPr lang="ar-SA" altLang="ar-SA">
                <a:latin typeface="Lucida Sans Unicode" panose="020B0602030504020204" pitchFamily="34" charset="0"/>
              </a:rPr>
              <a:pPr/>
              <a:t>35</a:t>
            </a:fld>
            <a:endParaRPr lang="ar-SA" altLang="ar-SA">
              <a:latin typeface="Lucida Sans Unicode" panose="020B0602030504020204" pitchFamily="34" charset="0"/>
            </a:endParaRPr>
          </a:p>
        </p:txBody>
      </p:sp>
      <p:pic>
        <p:nvPicPr>
          <p:cNvPr id="53251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05000"/>
            <a:ext cx="64246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6107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مستطيل 3"/>
          <p:cNvSpPr>
            <a:spLocks noChangeArrowheads="1"/>
          </p:cNvSpPr>
          <p:nvPr/>
        </p:nvSpPr>
        <p:spPr bwMode="auto">
          <a:xfrm>
            <a:off x="609600" y="914400"/>
            <a:ext cx="303711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rPr>
              <a:t> Load combinations</a:t>
            </a:r>
          </a:p>
        </p:txBody>
      </p:sp>
      <p:pic>
        <p:nvPicPr>
          <p:cNvPr id="54276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581400"/>
            <a:ext cx="7067550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57400"/>
            <a:ext cx="6399213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2113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صر نائب لرقم الشريحة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0730488-8DD7-4751-B5E0-64914E953AE1}" type="slidenum">
              <a:rPr lang="ar-SA" altLang="ar-SA" smtClean="0">
                <a:latin typeface="Lucida Sans Unicode" panose="020B0602030504020204" pitchFamily="34" charset="0"/>
              </a:rPr>
              <a:pPr/>
              <a:t>37</a:t>
            </a:fld>
            <a:endParaRPr lang="ar-SA" altLang="ar-SA">
              <a:latin typeface="Lucida Sans Unicode" panose="020B0602030504020204" pitchFamily="34" charset="0"/>
            </a:endParaRPr>
          </a:p>
        </p:txBody>
      </p:sp>
      <p:pic>
        <p:nvPicPr>
          <p:cNvPr id="19459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00275"/>
            <a:ext cx="4495800" cy="250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مستطيل 4"/>
          <p:cNvSpPr>
            <a:spLocks noChangeArrowheads="1"/>
          </p:cNvSpPr>
          <p:nvPr/>
        </p:nvSpPr>
        <p:spPr bwMode="auto">
          <a:xfrm>
            <a:off x="838200" y="533400"/>
            <a:ext cx="24923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000" dirty="0">
                <a:solidFill>
                  <a:schemeClr val="accent1">
                    <a:lumMod val="75000"/>
                  </a:schemeClr>
                </a:solidFill>
              </a:rPr>
              <a:t>Check Drift : </a:t>
            </a:r>
          </a:p>
        </p:txBody>
      </p:sp>
      <p:pic>
        <p:nvPicPr>
          <p:cNvPr id="19461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41425"/>
            <a:ext cx="5562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7880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428625" y="714375"/>
            <a:ext cx="741997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Design of structural elements</a:t>
            </a:r>
            <a:endParaRPr lang="en-US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4482355"/>
      </p:ext>
    </p:extLst>
  </p:cSld>
  <p:clrMapOvr>
    <a:masterClrMapping/>
  </p:clrMapOvr>
  <p:transition spd="slow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200" kern="0" dirty="0">
                <a:solidFill>
                  <a:srgbClr val="FFFFFF"/>
                </a:solidFill>
                <a:latin typeface="Calibri" panose="020F0502020204030204" pitchFamily="34" charset="0"/>
              </a:rPr>
              <a:t>An-</a:t>
            </a:r>
            <a:r>
              <a:rPr lang="en-US" altLang="en-US" sz="1200" kern="0" dirty="0" err="1">
                <a:solidFill>
                  <a:srgbClr val="FFFFFF"/>
                </a:solidFill>
                <a:latin typeface="Calibri" panose="020F0502020204030204" pitchFamily="34" charset="0"/>
              </a:rPr>
              <a:t>najah</a:t>
            </a:r>
            <a:r>
              <a:rPr lang="en-US" altLang="en-US" sz="1200" kern="0" dirty="0">
                <a:solidFill>
                  <a:srgbClr val="FFFFFF"/>
                </a:solidFill>
                <a:latin typeface="Calibri" panose="020F0502020204030204" pitchFamily="34" charset="0"/>
              </a:rPr>
              <a:t> National university </a:t>
            </a:r>
            <a:endParaRPr lang="ar-SA" altLang="en-US" sz="1200" kern="0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2227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600" kern="0">
                <a:solidFill>
                  <a:srgbClr val="FFFFFF"/>
                </a:solidFill>
                <a:latin typeface="Calibri" panose="020F0502020204030204" pitchFamily="34" charset="0"/>
              </a:rPr>
              <a:t>52</a:t>
            </a:r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83972" name="Title 1"/>
          <p:cNvSpPr txBox="1">
            <a:spLocks/>
          </p:cNvSpPr>
          <p:nvPr/>
        </p:nvSpPr>
        <p:spPr bwMode="auto">
          <a:xfrm>
            <a:off x="301625" y="228600"/>
            <a:ext cx="3279775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algn="r" rtl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marL="1143000" indent="-228600" algn="r" rtl="1">
              <a:spcBef>
                <a:spcPct val="20000"/>
              </a:spcBef>
              <a:buClr>
                <a:srgbClr val="1B587C"/>
              </a:buClr>
              <a:buSzPct val="75000"/>
              <a:buFont typeface="Wingdings 2" pitchFamily="18" charset="2"/>
              <a:buChar char="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algn="r" rtl="1">
              <a:spcBef>
                <a:spcPct val="20000"/>
              </a:spcBef>
              <a:buClr>
                <a:srgbClr val="4E8542"/>
              </a:buClr>
              <a:buSzPct val="70000"/>
              <a:buFont typeface="Wingdings" pitchFamily="2" charset="2"/>
              <a:buChar char=""/>
              <a:defRPr sz="20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marL="2057400" indent="-228600" algn="r" rtl="1">
              <a:spcBef>
                <a:spcPct val="20000"/>
              </a:spcBef>
              <a:buClr>
                <a:srgbClr val="604878"/>
              </a:buClr>
              <a:buChar char="•"/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4878"/>
              </a:buClr>
              <a:buChar char="•"/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4878"/>
              </a:buClr>
              <a:buChar char="•"/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4878"/>
              </a:buClr>
              <a:buChar char="•"/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4878"/>
              </a:buClr>
              <a:buChar char="•"/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2000" b="1" i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Design of slabs </a:t>
            </a:r>
            <a:endParaRPr lang="ar-SA" altLang="en-US" sz="2000" b="1" i="1" kern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827088" y="908050"/>
            <a:ext cx="7818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14350"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rtl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2000" kern="0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structural system for the basement one is one way solid  slab(20 cm) with drop beams. </a:t>
            </a:r>
          </a:p>
          <a:p>
            <a:pPr algn="l" rtl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en-US" sz="2000" kern="0" dirty="0">
              <a:latin typeface="Calibri" panose="020F0502020204030204" pitchFamily="34" charset="0"/>
            </a:endParaRP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1668463"/>
            <a:ext cx="7315200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Footer Placeholder 1"/>
          <p:cNvSpPr txBox="1">
            <a:spLocks/>
          </p:cNvSpPr>
          <p:nvPr/>
        </p:nvSpPr>
        <p:spPr bwMode="auto">
          <a:xfrm>
            <a:off x="4532313" y="6492875"/>
            <a:ext cx="23510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620713" indent="-22860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858838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1430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13716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1828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286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2743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2004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000" kern="0"/>
              <a:t>An-najah National university </a:t>
            </a:r>
            <a:endParaRPr lang="ar-SA" altLang="en-US" sz="1000" kern="0"/>
          </a:p>
        </p:txBody>
      </p:sp>
      <p:sp>
        <p:nvSpPr>
          <p:cNvPr id="2" name="مربع نص 1"/>
          <p:cNvSpPr txBox="1"/>
          <p:nvPr/>
        </p:nvSpPr>
        <p:spPr>
          <a:xfrm>
            <a:off x="3048000" y="5535613"/>
            <a:ext cx="4343400" cy="369887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indent="457200" eaLnBrk="1" fontAlgn="auto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b="1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Solid slab in block B, story 2.</a:t>
            </a:r>
            <a:endParaRPr lang="en-US" kern="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058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010678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 eaLnBrk="1" fontAlgn="auto" hangingPunct="1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Basement 2 floor (Residential apartments) :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8800"/>
            <a:ext cx="9144000" cy="409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455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200" kern="0">
                <a:solidFill>
                  <a:srgbClr val="FFFFFF"/>
                </a:solidFill>
                <a:latin typeface="Calibri" panose="020F0502020204030204" pitchFamily="34" charset="0"/>
              </a:rPr>
              <a:t>An-najah National university </a:t>
            </a:r>
            <a:endParaRPr lang="ar-SA" altLang="en-US" sz="12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529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600" kern="0" dirty="0">
                <a:solidFill>
                  <a:srgbClr val="FFFFFF"/>
                </a:solidFill>
                <a:latin typeface="Calibri" panose="020F0502020204030204" pitchFamily="34" charset="0"/>
              </a:rPr>
              <a:t>56</a:t>
            </a:r>
            <a:endParaRPr lang="ar-SA" altLang="en-US" sz="1600" kern="0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0" y="404813"/>
            <a:ext cx="3887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rtl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 kern="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Analysis and Design for flexure </a:t>
            </a:r>
            <a:endParaRPr lang="en-US" altLang="en-US" sz="2000" kern="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" name="مربع نص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60413" y="1524000"/>
            <a:ext cx="7239000" cy="3487943"/>
          </a:xfrm>
          <a:prstGeom prst="rect">
            <a:avLst/>
          </a:prstGeom>
          <a:blipFill>
            <a:blip r:embed="rId2"/>
            <a:stretch>
              <a:fillRect t="-874" b="-1399"/>
            </a:stretch>
          </a:blipFill>
        </p:spPr>
        <p:txBody>
          <a:bodyPr/>
          <a:lstStyle/>
          <a:p>
            <a:pPr>
              <a:defRPr/>
            </a:pPr>
            <a:r>
              <a:rPr lang="ar-SA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444987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عنصر نائب للتذييل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200" kern="0">
                <a:solidFill>
                  <a:srgbClr val="FFFFFF"/>
                </a:solidFill>
                <a:latin typeface="Calibri" panose="020F0502020204030204" pitchFamily="34" charset="0"/>
              </a:rPr>
              <a:t>An-najah National university </a:t>
            </a:r>
            <a:endParaRPr lang="ar-SA" altLang="en-US" sz="12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6323" name="عنصر نائب لرقم الشريحة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62F6840-CBD9-47A9-8F22-D96651DFE592}" type="slidenum">
              <a:rPr lang="ar-SA" altLang="en-US" sz="1600" kern="0" smtClean="0">
                <a:solidFill>
                  <a:srgbClr val="FFFFFF"/>
                </a:solidFill>
                <a:latin typeface="Calibri" panose="020F0502020204030204" pitchFamily="34" charset="0"/>
              </a:rPr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41</a:t>
            </a:fld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6324" name="Rectangle 16"/>
          <p:cNvSpPr>
            <a:spLocks noChangeArrowheads="1"/>
          </p:cNvSpPr>
          <p:nvPr/>
        </p:nvSpPr>
        <p:spPr bwMode="auto">
          <a:xfrm>
            <a:off x="838200" y="496888"/>
            <a:ext cx="403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2400" kern="0" dirty="0">
                <a:latin typeface="Arial" panose="020B0604020202020204" pitchFamily="34" charset="0"/>
              </a:rPr>
              <a:t>For positive moment.</a:t>
            </a: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6175"/>
            <a:ext cx="7513638" cy="438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6" name="مستطيل 7"/>
          <p:cNvSpPr>
            <a:spLocks noChangeArrowheads="1"/>
          </p:cNvSpPr>
          <p:nvPr/>
        </p:nvSpPr>
        <p:spPr bwMode="auto">
          <a:xfrm>
            <a:off x="3151188" y="5786438"/>
            <a:ext cx="3525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8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The values of M22 for the story two</a:t>
            </a:r>
            <a:endParaRPr lang="ar-SA" altLang="en-US" sz="1800" kern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80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600" kern="0">
                <a:solidFill>
                  <a:srgbClr val="FFFFFF"/>
                </a:solidFill>
                <a:latin typeface="Calibri" panose="020F0502020204030204" pitchFamily="34" charset="0"/>
              </a:rPr>
              <a:t>56</a:t>
            </a:r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457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066800"/>
            <a:ext cx="7923213" cy="49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381000" y="201613"/>
            <a:ext cx="403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2400" kern="0" dirty="0">
                <a:latin typeface="Arial" panose="020B0604020202020204" pitchFamily="34" charset="0"/>
              </a:rPr>
              <a:t>For negative moment.</a:t>
            </a:r>
          </a:p>
        </p:txBody>
      </p:sp>
    </p:spTree>
    <p:extLst>
      <p:ext uri="{BB962C8B-B14F-4D97-AF65-F5344CB8AC3E}">
        <p14:creationId xmlns:p14="http://schemas.microsoft.com/office/powerpoint/2010/main" val="14715496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عنصر نائب للتذييل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200" kern="0">
                <a:solidFill>
                  <a:srgbClr val="FFFFFF"/>
                </a:solidFill>
                <a:latin typeface="Calibri" panose="020F0502020204030204" pitchFamily="34" charset="0"/>
              </a:rPr>
              <a:t>An-najah National university </a:t>
            </a:r>
            <a:endParaRPr lang="ar-SA" altLang="en-US" sz="12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6323" name="عنصر نائب لرقم الشريحة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02E57FD-0A07-42DF-96AC-8405F5EF8A0C}" type="slidenum">
              <a:rPr lang="ar-SA" altLang="en-US" sz="1600" kern="0" smtClean="0">
                <a:solidFill>
                  <a:srgbClr val="FFFFFF"/>
                </a:solidFill>
                <a:latin typeface="Calibri" panose="020F0502020204030204" pitchFamily="34" charset="0"/>
              </a:rPr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43</a:t>
            </a:fld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6324" name="Rectangle 16"/>
          <p:cNvSpPr>
            <a:spLocks noChangeArrowheads="1"/>
          </p:cNvSpPr>
          <p:nvPr/>
        </p:nvSpPr>
        <p:spPr bwMode="auto">
          <a:xfrm>
            <a:off x="838200" y="496888"/>
            <a:ext cx="403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2400" kern="0" dirty="0">
                <a:latin typeface="Arial" panose="020B0604020202020204" pitchFamily="34" charset="0"/>
              </a:rPr>
              <a:t>For negative moment.</a:t>
            </a:r>
          </a:p>
        </p:txBody>
      </p:sp>
      <p:pic>
        <p:nvPicPr>
          <p:cNvPr id="25605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43000"/>
            <a:ext cx="7391400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3538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عنصر نائب للتذييل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200" kern="0">
                <a:solidFill>
                  <a:srgbClr val="FFFFFF"/>
                </a:solidFill>
                <a:latin typeface="Calibri" panose="020F0502020204030204" pitchFamily="34" charset="0"/>
              </a:rPr>
              <a:t>An-najah National university </a:t>
            </a:r>
            <a:endParaRPr lang="ar-SA" altLang="en-US" sz="12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6323" name="عنصر نائب لرقم الشريحة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AC5390F-1A52-4FE1-804D-D48B946BC063}" type="slidenum">
              <a:rPr lang="ar-SA" altLang="en-US" sz="1600" kern="0" smtClean="0">
                <a:solidFill>
                  <a:srgbClr val="FFFFFF"/>
                </a:solidFill>
                <a:latin typeface="Calibri" panose="020F0502020204030204" pitchFamily="34" charset="0"/>
              </a:rPr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44</a:t>
            </a:fld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6324" name="Rectangle 16"/>
          <p:cNvSpPr>
            <a:spLocks noChangeArrowheads="1"/>
          </p:cNvSpPr>
          <p:nvPr/>
        </p:nvSpPr>
        <p:spPr bwMode="auto">
          <a:xfrm>
            <a:off x="838200" y="496888"/>
            <a:ext cx="403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2400" kern="0" dirty="0">
                <a:latin typeface="Arial" panose="020B0604020202020204" pitchFamily="34" charset="0"/>
              </a:rPr>
              <a:t>For negative moment.</a:t>
            </a:r>
          </a:p>
        </p:txBody>
      </p:sp>
      <p:pic>
        <p:nvPicPr>
          <p:cNvPr id="26629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219200"/>
            <a:ext cx="773271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3190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عنصر نائب للتذييل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200" kern="0">
                <a:solidFill>
                  <a:srgbClr val="FFFFFF"/>
                </a:solidFill>
                <a:latin typeface="Calibri" panose="020F0502020204030204" pitchFamily="34" charset="0"/>
              </a:rPr>
              <a:t>An-najah National university </a:t>
            </a:r>
            <a:endParaRPr lang="ar-SA" altLang="en-US" sz="12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6323" name="عنصر نائب لرقم الشريحة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BA8803F-F23A-4890-AC27-B58CC2D1872A}" type="slidenum">
              <a:rPr lang="ar-SA" altLang="en-US" sz="1600" kern="0" smtClean="0">
                <a:solidFill>
                  <a:srgbClr val="FFFFFF"/>
                </a:solidFill>
                <a:latin typeface="Calibri" panose="020F0502020204030204" pitchFamily="34" charset="0"/>
              </a:rPr>
              <a:pPr algn="ctr" fontAlgn="auto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45</a:t>
            </a:fld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905000" y="1600200"/>
          <a:ext cx="6096000" cy="32369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986833570"/>
                    </a:ext>
                  </a:extLst>
                </a:gridCol>
                <a:gridCol w="2545976">
                  <a:extLst>
                    <a:ext uri="{9D8B030D-6E8A-4147-A177-3AD203B41FA5}">
                      <a16:colId xmlns:a16="http://schemas.microsoft.com/office/drawing/2014/main" val="3627366464"/>
                    </a:ext>
                  </a:extLst>
                </a:gridCol>
                <a:gridCol w="2178424">
                  <a:extLst>
                    <a:ext uri="{9D8B030D-6E8A-4147-A177-3AD203B41FA5}">
                      <a16:colId xmlns:a16="http://schemas.microsoft.com/office/drawing/2014/main" val="2394684834"/>
                    </a:ext>
                  </a:extLst>
                </a:gridCol>
              </a:tblGrid>
              <a:tr h="1066662">
                <a:tc>
                  <a:txBody>
                    <a:bodyPr/>
                    <a:lstStyle/>
                    <a:p>
                      <a:pPr indent="4572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zone #</a:t>
                      </a:r>
                      <a:endParaRPr lang="en-US" sz="18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</a:rPr>
                        <a:t>Moment sign</a:t>
                      </a:r>
                      <a:endParaRPr lang="en-US" sz="240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Bar</a:t>
                      </a:r>
                      <a:endParaRPr lang="en-US" sz="24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4907155"/>
                  </a:ext>
                </a:extLst>
              </a:tr>
              <a:tr h="723417">
                <a:tc>
                  <a:txBody>
                    <a:bodyPr/>
                    <a:lstStyle/>
                    <a:p>
                      <a:pPr indent="45720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1, 2</a:t>
                      </a:r>
                      <a:endParaRPr lang="en-US" sz="2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- </a:t>
                      </a:r>
                      <a:r>
                        <a:rPr lang="en-US" sz="1600" dirty="0" err="1">
                          <a:effectLst/>
                        </a:rPr>
                        <a:t>ve</a:t>
                      </a:r>
                      <a:r>
                        <a:rPr lang="en-US" sz="1600" dirty="0">
                          <a:effectLst/>
                        </a:rPr>
                        <a:t> moment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1ɸ12/200mm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2103068"/>
                  </a:ext>
                </a:extLst>
              </a:tr>
              <a:tr h="723417">
                <a:tc>
                  <a:txBody>
                    <a:bodyPr/>
                    <a:lstStyle/>
                    <a:p>
                      <a:pPr indent="45720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3, 4</a:t>
                      </a:r>
                      <a:endParaRPr lang="en-US" sz="2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- </a:t>
                      </a:r>
                      <a:r>
                        <a:rPr lang="en-US" sz="1600" dirty="0" err="1">
                          <a:effectLst/>
                        </a:rPr>
                        <a:t>ve</a:t>
                      </a:r>
                      <a:r>
                        <a:rPr lang="en-US" sz="1600" dirty="0">
                          <a:effectLst/>
                        </a:rPr>
                        <a:t> moment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1ɸ10/160mm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2778795"/>
                  </a:ext>
                </a:extLst>
              </a:tr>
              <a:tr h="723417">
                <a:tc>
                  <a:txBody>
                    <a:bodyPr/>
                    <a:lstStyle/>
                    <a:p>
                      <a:pPr indent="45720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other</a:t>
                      </a:r>
                      <a:endParaRPr lang="en-US" sz="20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- </a:t>
                      </a:r>
                      <a:r>
                        <a:rPr lang="en-US" sz="1600" dirty="0" err="1">
                          <a:effectLst/>
                        </a:rPr>
                        <a:t>ve</a:t>
                      </a:r>
                      <a:r>
                        <a:rPr lang="en-US" sz="1600" dirty="0">
                          <a:effectLst/>
                        </a:rPr>
                        <a:t> moment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1ɸ10/200mm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902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0012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600" kern="0">
                <a:solidFill>
                  <a:srgbClr val="FFFFFF"/>
                </a:solidFill>
                <a:latin typeface="Calibri" panose="020F0502020204030204" pitchFamily="34" charset="0"/>
              </a:rPr>
              <a:t>58</a:t>
            </a:r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850"/>
            <a:ext cx="9144000" cy="551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3" y="5813425"/>
            <a:ext cx="708660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30950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1524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Design Of Beams</a:t>
            </a:r>
          </a:p>
        </p:txBody>
      </p:sp>
      <p:sp>
        <p:nvSpPr>
          <p:cNvPr id="59397" name="Content Placeholder 2"/>
          <p:cNvSpPr txBox="1">
            <a:spLocks/>
          </p:cNvSpPr>
          <p:nvPr/>
        </p:nvSpPr>
        <p:spPr bwMode="auto">
          <a:xfrm>
            <a:off x="285750" y="685800"/>
            <a:ext cx="86772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rtl="0" eaLnBrk="1" fontAlgn="auto" hangingPunct="1">
              <a:spcBef>
                <a:spcPct val="20000"/>
              </a:spcBef>
              <a:spcAft>
                <a:spcPts val="0"/>
              </a:spcAft>
              <a:buSzPct val="85000"/>
              <a:buFont typeface="Wingdings" panose="05000000000000000000" pitchFamily="2" charset="2"/>
              <a:buChar char="Ø"/>
              <a:defRPr/>
            </a:pPr>
            <a:r>
              <a:rPr lang="en-US" altLang="en-US" sz="2400" kern="0" dirty="0">
                <a:latin typeface="Calibri" panose="020F0502020204030204" pitchFamily="34" charset="0"/>
              </a:rPr>
              <a:t>Final output was taken from 3-D model.</a:t>
            </a:r>
          </a:p>
          <a:p>
            <a:pPr algn="l" rtl="0" eaLnBrk="1" fontAlgn="auto" hangingPunct="1">
              <a:spcBef>
                <a:spcPct val="20000"/>
              </a:spcBef>
              <a:spcAft>
                <a:spcPts val="0"/>
              </a:spcAft>
              <a:buSzPct val="85000"/>
              <a:buFont typeface="Wingdings 2" panose="05020102010507070707" pitchFamily="18" charset="2"/>
              <a:buNone/>
              <a:defRPr/>
            </a:pPr>
            <a:endParaRPr lang="en-US" altLang="en-US" kern="0" dirty="0">
              <a:latin typeface="Calibri" panose="020F0502020204030204" pitchFamily="34" charset="0"/>
            </a:endParaRP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775" y="2619375"/>
            <a:ext cx="6313488" cy="360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9" name="Rectangle 5"/>
          <p:cNvSpPr>
            <a:spLocks noChangeArrowheads="1"/>
          </p:cNvSpPr>
          <p:nvPr/>
        </p:nvSpPr>
        <p:spPr bwMode="auto">
          <a:xfrm>
            <a:off x="285750" y="1296988"/>
            <a:ext cx="8226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lang="en-US" altLang="en-US" sz="18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The following figure shows the final locations and layout of beams in the repeated floor</a:t>
            </a:r>
          </a:p>
        </p:txBody>
      </p:sp>
      <p:sp>
        <p:nvSpPr>
          <p:cNvPr id="59400" name="Rectangle 7"/>
          <p:cNvSpPr>
            <a:spLocks noChangeArrowheads="1"/>
          </p:cNvSpPr>
          <p:nvPr/>
        </p:nvSpPr>
        <p:spPr bwMode="auto">
          <a:xfrm>
            <a:off x="285750" y="1973263"/>
            <a:ext cx="6057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800" kern="0" dirty="0">
                <a:latin typeface="Calibri" panose="020F0502020204030204" pitchFamily="34" charset="0"/>
              </a:rPr>
              <a:t>Beams must be designed against moment and shear.</a:t>
            </a: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800" kern="0" dirty="0">
                <a:latin typeface="Calibri" panose="020F0502020204030204" pitchFamily="34" charset="0"/>
              </a:rPr>
              <a:t> The values for these forces are obtained from 3D model</a:t>
            </a:r>
          </a:p>
        </p:txBody>
      </p:sp>
    </p:spTree>
    <p:extLst>
      <p:ext uri="{BB962C8B-B14F-4D97-AF65-F5344CB8AC3E}">
        <p14:creationId xmlns:p14="http://schemas.microsoft.com/office/powerpoint/2010/main" val="10563813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379913" y="6553200"/>
            <a:ext cx="2325687" cy="220663"/>
          </a:xfrm>
        </p:spPr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768350"/>
            <a:ext cx="2654300" cy="3683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indent="457200" eaLnBrk="1" fontAlgn="auto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Design for flexure:</a:t>
            </a:r>
            <a:endParaRPr lang="en-US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0724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7162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404813"/>
            <a:ext cx="4987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rtl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 kern="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Analysis and Design for flexure and shear </a:t>
            </a:r>
            <a:endParaRPr lang="en-US" altLang="en-US" sz="2000" kern="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52701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200" kern="0">
                <a:solidFill>
                  <a:srgbClr val="FFFFFF"/>
                </a:solidFill>
                <a:latin typeface="Calibri" panose="020F0502020204030204" pitchFamily="34" charset="0"/>
              </a:rPr>
              <a:t>An-najah National university </a:t>
            </a:r>
            <a:endParaRPr lang="ar-SA" altLang="en-US" sz="12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529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600" kern="0">
                <a:solidFill>
                  <a:srgbClr val="FFFFFF"/>
                </a:solidFill>
                <a:latin typeface="Calibri" panose="020F0502020204030204" pitchFamily="34" charset="0"/>
              </a:rPr>
              <a:t>56</a:t>
            </a:r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0" y="404813"/>
            <a:ext cx="3887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rtl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 kern="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Analysis and Design for flexure </a:t>
            </a:r>
            <a:endParaRPr lang="en-US" altLang="en-US" sz="2000" kern="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31749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7963"/>
            <a:ext cx="3657600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0322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914400"/>
            <a:ext cx="57912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indent="-457200" eaLnBrk="1" fontAlgn="auto" hangingPunct="1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Basement 1 Floor ( Parking )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169" y="1828800"/>
            <a:ext cx="9144000" cy="400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882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200" kern="0">
                <a:solidFill>
                  <a:srgbClr val="FFFFFF"/>
                </a:solidFill>
                <a:latin typeface="Calibri" panose="020F0502020204030204" pitchFamily="34" charset="0"/>
              </a:rPr>
              <a:t>An-najah National university </a:t>
            </a:r>
            <a:endParaRPr lang="ar-SA" altLang="en-US" sz="12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529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600" kern="0">
                <a:solidFill>
                  <a:srgbClr val="FFFFFF"/>
                </a:solidFill>
                <a:latin typeface="Calibri" panose="020F0502020204030204" pitchFamily="34" charset="0"/>
              </a:rPr>
              <a:t>56</a:t>
            </a:r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0" y="404813"/>
            <a:ext cx="3887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rtl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 kern="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Analysis and Design for flexure </a:t>
            </a:r>
            <a:endParaRPr lang="en-US" altLang="en-US" sz="2000" kern="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3277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3" y="1187450"/>
            <a:ext cx="7983537" cy="438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45663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en-US" sz="1200" kern="0">
                <a:solidFill>
                  <a:srgbClr val="FFFFFF"/>
                </a:solidFill>
                <a:latin typeface="Calibri" panose="020F0502020204030204" pitchFamily="34" charset="0"/>
              </a:rPr>
              <a:t>An-najah National university </a:t>
            </a:r>
            <a:endParaRPr lang="ar-SA" altLang="en-US" sz="12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529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600" kern="0">
                <a:solidFill>
                  <a:srgbClr val="FFFFFF"/>
                </a:solidFill>
                <a:latin typeface="Calibri" panose="020F0502020204030204" pitchFamily="34" charset="0"/>
              </a:rPr>
              <a:t>56</a:t>
            </a:r>
            <a:endParaRPr lang="ar-SA" altLang="en-US" sz="1600" ker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0" y="404813"/>
            <a:ext cx="3887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rtl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 kern="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Analysis and Design for flexure </a:t>
            </a:r>
            <a:endParaRPr lang="en-US" altLang="en-US" sz="2000" kern="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33797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447800"/>
            <a:ext cx="7810500" cy="401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17057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46100" y="2438400"/>
          <a:ext cx="6477000" cy="171926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733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location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As (mm2)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bars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359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ar-SA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SA" sz="18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B5 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Negative – Left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686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5Ø14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2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Positive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686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5Ø14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2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Negative -Right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1626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7Ø18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34637" marR="34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0487" name="TextBox 4"/>
          <p:cNvSpPr txBox="1">
            <a:spLocks noChangeArrowheads="1"/>
          </p:cNvSpPr>
          <p:nvPr/>
        </p:nvSpPr>
        <p:spPr bwMode="auto">
          <a:xfrm>
            <a:off x="381000" y="944563"/>
            <a:ext cx="4724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ar-SA" kern="0" dirty="0"/>
              <a:t>Longitudinal reinforcement for B5</a:t>
            </a:r>
            <a:endParaRPr lang="en-GB" altLang="ar-SA" kern="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28600" y="576263"/>
            <a:ext cx="2654300" cy="3683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indent="457200" eaLnBrk="1" fontAlgn="auto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Design for flexure:</a:t>
            </a:r>
            <a:endParaRPr lang="en-US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9988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6550" y="504825"/>
            <a:ext cx="33194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Design beam (B5) for shear: </a:t>
            </a:r>
            <a:endParaRPr lang="en-US" sz="2000" b="1" kern="0" dirty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35844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3" y="1201738"/>
            <a:ext cx="678180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86200"/>
            <a:ext cx="39941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8058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6550" y="504825"/>
            <a:ext cx="33194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Design beam (B5) for shear: </a:t>
            </a:r>
            <a:endParaRPr lang="en-US" sz="2000" b="1" kern="0" dirty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36868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570388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7113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14400"/>
            <a:ext cx="619918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6" name="Rectangle 5"/>
          <p:cNvSpPr>
            <a:spLocks noChangeArrowheads="1"/>
          </p:cNvSpPr>
          <p:nvPr/>
        </p:nvSpPr>
        <p:spPr bwMode="auto">
          <a:xfrm>
            <a:off x="127000" y="322263"/>
            <a:ext cx="2401888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ar-SA" sz="2000" kern="0">
                <a:solidFill>
                  <a:srgbClr val="A80000"/>
                </a:solidFill>
              </a:rPr>
              <a:t>Seismic requirement:</a:t>
            </a:r>
          </a:p>
        </p:txBody>
      </p:sp>
      <p:pic>
        <p:nvPicPr>
          <p:cNvPr id="3789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4389438"/>
            <a:ext cx="6062662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91232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6550" y="504825"/>
            <a:ext cx="392906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ysClr val="windowText" lastClr="000000"/>
                </a:solidFill>
              </a:rPr>
              <a:t>ETABS design result for this beam (B5): </a:t>
            </a:r>
          </a:p>
        </p:txBody>
      </p:sp>
      <p:pic>
        <p:nvPicPr>
          <p:cNvPr id="38916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1219200"/>
            <a:ext cx="7221538" cy="448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2448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62468" name="Title 1"/>
          <p:cNvSpPr txBox="1">
            <a:spLocks/>
          </p:cNvSpPr>
          <p:nvPr/>
        </p:nvSpPr>
        <p:spPr bwMode="auto">
          <a:xfrm>
            <a:off x="152400" y="225425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620713" indent="-22860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858838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1430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13716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1828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286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2743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2004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2400" kern="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Design of columns </a:t>
            </a:r>
            <a:endParaRPr lang="ar-SA" altLang="en-US" sz="2400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19200"/>
            <a:ext cx="63277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8741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301625" y="228600"/>
            <a:ext cx="8534400" cy="758825"/>
          </a:xfrm>
          <a:prstGeom prst="rect">
            <a:avLst/>
          </a:prstGeom>
        </p:spPr>
        <p:txBody>
          <a:bodyPr/>
          <a:lstStyle>
            <a:lvl1pPr algn="l" rtl="1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1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algn="l" rtl="1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algn="l" rtl="1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algn="l" rtl="1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  <a:extLst/>
          </a:lstStyle>
          <a:p>
            <a:pPr eaLnBrk="1" hangingPunct="1">
              <a:defRPr/>
            </a:pPr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	</a:t>
            </a:r>
            <a:r>
              <a:rPr lang="en-US" altLang="en-US" sz="2400" b="0" dirty="0">
                <a:solidFill>
                  <a:schemeClr val="accent1">
                    <a:lumMod val="75000"/>
                  </a:schemeClr>
                </a:solidFill>
                <a:effectLst/>
                <a:cs typeface="Times New Roman" pitchFamily="18" charset="0"/>
              </a:rPr>
              <a:t>      Sway –Non sway Check</a:t>
            </a:r>
            <a:endParaRPr lang="en-US" altLang="en-US" b="0" dirty="0">
              <a:solidFill>
                <a:schemeClr val="accent1">
                  <a:lumMod val="75000"/>
                </a:schemeClr>
              </a:solidFill>
              <a:effectLst/>
              <a:cs typeface="Times New Roman" pitchFamily="18" charset="0"/>
            </a:endParaRPr>
          </a:p>
        </p:txBody>
      </p:sp>
      <p:sp>
        <p:nvSpPr>
          <p:cNvPr id="63493" name="Rectangle 4"/>
          <p:cNvSpPr>
            <a:spLocks noChangeArrowheads="1"/>
          </p:cNvSpPr>
          <p:nvPr/>
        </p:nvSpPr>
        <p:spPr bwMode="auto">
          <a:xfrm>
            <a:off x="301625" y="987425"/>
            <a:ext cx="1876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ar-SA" kern="0"/>
              <a:t>In the X-direction:</a:t>
            </a:r>
            <a:endParaRPr lang="en-GB" altLang="ar-SA" kern="0"/>
          </a:p>
        </p:txBody>
      </p:sp>
      <p:sp>
        <p:nvSpPr>
          <p:cNvPr id="6" name="Rectangle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9600" y="1524000"/>
            <a:ext cx="6477000" cy="64633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kern="0">
                <a:noFill/>
              </a:rPr>
              <a:t> </a:t>
            </a:r>
          </a:p>
        </p:txBody>
      </p:sp>
      <p:sp>
        <p:nvSpPr>
          <p:cNvPr id="63495" name="Rectangle 6"/>
          <p:cNvSpPr>
            <a:spLocks noChangeArrowheads="1"/>
          </p:cNvSpPr>
          <p:nvPr/>
        </p:nvSpPr>
        <p:spPr bwMode="auto">
          <a:xfrm>
            <a:off x="309563" y="2179638"/>
            <a:ext cx="1868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ar-SA" kern="0"/>
              <a:t>In the Y-direction:</a:t>
            </a:r>
            <a:endParaRPr lang="en-GB" altLang="ar-SA" kern="0"/>
          </a:p>
        </p:txBody>
      </p:sp>
      <p:sp>
        <p:nvSpPr>
          <p:cNvPr id="8" name="Rectangle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7600" y="2549478"/>
            <a:ext cx="8148561" cy="369332"/>
          </a:xfrm>
          <a:prstGeom prst="rect">
            <a:avLst/>
          </a:prstGeom>
          <a:blipFill rotWithShape="1">
            <a:blip r:embed="rId3"/>
            <a:stretch>
              <a:fillRect b="-11475"/>
            </a:stretch>
          </a:blipFill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kern="0">
                <a:noFill/>
              </a:rPr>
              <a:t> </a:t>
            </a:r>
          </a:p>
        </p:txBody>
      </p:sp>
      <p:sp>
        <p:nvSpPr>
          <p:cNvPr id="63497" name="Rectangle 8"/>
          <p:cNvSpPr>
            <a:spLocks noChangeArrowheads="1"/>
          </p:cNvSpPr>
          <p:nvPr/>
        </p:nvSpPr>
        <p:spPr bwMode="auto">
          <a:xfrm>
            <a:off x="152400" y="3048000"/>
            <a:ext cx="2895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ar-SA" sz="2800" kern="0" dirty="0">
                <a:solidFill>
                  <a:schemeClr val="accent1">
                    <a:lumMod val="75000"/>
                  </a:schemeClr>
                </a:solidFill>
              </a:rPr>
              <a:t>Slenderness Check</a:t>
            </a:r>
            <a:endParaRPr lang="en-GB" altLang="ar-SA" sz="2800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3498" name="Rectangle 9"/>
          <p:cNvSpPr>
            <a:spLocks noChangeArrowheads="1"/>
          </p:cNvSpPr>
          <p:nvPr/>
        </p:nvSpPr>
        <p:spPr bwMode="auto">
          <a:xfrm>
            <a:off x="301625" y="3752850"/>
            <a:ext cx="6022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latin typeface="Times New Roman" panose="02020603050405020304" pitchFamily="18" charset="0"/>
                <a:ea typeface="Calibri" panose="020F0502020204030204" pitchFamily="34" charset="0"/>
              </a:rPr>
              <a:t>Take Column in block B</a:t>
            </a:r>
            <a:endParaRPr lang="en-GB" altLang="ar-SA" kern="0" dirty="0"/>
          </a:p>
        </p:txBody>
      </p:sp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60800"/>
            <a:ext cx="5105400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67964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57200" y="762000"/>
            <a:ext cx="6477000" cy="3300413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indent="457200" eaLnBrk="1" fontAlgn="auto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Designing the Column under axial force and moment: -</a:t>
            </a:r>
            <a:endParaRPr lang="en-US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7200" eaLnBrk="1" fontAlgn="auto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The Ultimate forces on the column: -</a:t>
            </a:r>
          </a:p>
          <a:p>
            <a:pPr indent="457200" eaLnBrk="1" fontAlgn="auto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P</a:t>
            </a:r>
            <a:r>
              <a:rPr lang="en-US" kern="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 2351 KN.</a:t>
            </a:r>
          </a:p>
          <a:p>
            <a:pPr indent="457200" eaLnBrk="1" fontAlgn="auto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M</a:t>
            </a:r>
            <a:r>
              <a:rPr lang="en-US" kern="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 59 </a:t>
            </a:r>
            <a:r>
              <a:rPr lang="en-US" kern="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KN.m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&lt; </a:t>
            </a:r>
            <a:r>
              <a:rPr lang="en-US" kern="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kern="0" baseline="-2500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min</a:t>
            </a:r>
            <a:endParaRPr lang="en-US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7200" eaLnBrk="1" fontAlgn="auto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en-US" kern="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kern="0" baseline="-2500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min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= P</a:t>
            </a:r>
            <a:r>
              <a:rPr lang="en-US" kern="0" baseline="-250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(0.015+0.03h) = 2351 * (0.015 + (0.03*0.8)) = 91.69 </a:t>
            </a:r>
            <a:r>
              <a:rPr lang="en-US" kern="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KN.m</a:t>
            </a:r>
            <a:endParaRPr lang="en-US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7200" eaLnBrk="1" fontAlgn="auto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Use M = 91.69 </a:t>
            </a:r>
            <a:r>
              <a:rPr lang="en-US" kern="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KN.m</a:t>
            </a:r>
            <a:endParaRPr lang="ar-SA" kern="0" dirty="0">
              <a:solidFill>
                <a:sysClr val="windowText" lastClr="000000"/>
              </a:solidFill>
            </a:endParaRPr>
          </a:p>
        </p:txBody>
      </p:sp>
      <p:sp>
        <p:nvSpPr>
          <p:cNvPr id="5" name="مربع نص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85800" y="4267200"/>
            <a:ext cx="4495800" cy="1685526"/>
          </a:xfrm>
          <a:prstGeom prst="rect">
            <a:avLst/>
          </a:prstGeom>
          <a:blipFill>
            <a:blip r:embed="rId2"/>
            <a:stretch>
              <a:fillRect t="-1812" b="-1812"/>
            </a:stretch>
          </a:blipFill>
        </p:spPr>
        <p:txBody>
          <a:bodyPr/>
          <a:lstStyle/>
          <a:p>
            <a:pPr>
              <a:defRPr/>
            </a:pPr>
            <a:r>
              <a:rPr lang="ar-SA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9796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914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indent="-457200" eaLnBrk="1" fontAlgn="auto" hangingPunct="1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Ground floor (commercial stores)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3" y="1676400"/>
            <a:ext cx="9144000" cy="404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5800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pic>
        <p:nvPicPr>
          <p:cNvPr id="43011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327025"/>
            <a:ext cx="42291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298450"/>
            <a:ext cx="481012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10923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44035" name="مربع نص 3"/>
          <p:cNvSpPr txBox="1">
            <a:spLocks noChangeArrowheads="1"/>
          </p:cNvSpPr>
          <p:nvPr/>
        </p:nvSpPr>
        <p:spPr bwMode="auto">
          <a:xfrm>
            <a:off x="254000" y="457200"/>
            <a:ext cx="6477000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altLang="ar-SA" b="1">
                <a:solidFill>
                  <a:srgbClr val="000000"/>
                </a:solidFill>
                <a:latin typeface="Times New Roman" panose="02020603050405020304" pitchFamily="18" charset="0"/>
              </a:rPr>
              <a:t>by using the interaction diagrams: </a:t>
            </a:r>
            <a:endParaRPr lang="en-US" altLang="ar-SA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altLang="ar-SA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Now:</a:t>
            </a:r>
            <a:endParaRPr lang="en-US" altLang="ar-SA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altLang="ar-SA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 = 0.01</a:t>
            </a:r>
            <a:endParaRPr lang="en-US" altLang="ar-SA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altLang="ar-SA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= 0.01 * 800 * 300 = 2400 mm</a:t>
            </a:r>
            <a:r>
              <a:rPr lang="en-US" altLang="ar-SA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ar-SA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ar-SA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altLang="ar-SA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from ETABS = 2400 mm</a:t>
            </a:r>
            <a:r>
              <a:rPr lang="en-US" altLang="ar-SA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ar-SA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ar-SA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altLang="ar-SA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ar-SA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2564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kern="0" dirty="0">
                <a:solidFill>
                  <a:sysClr val="windowText" lastClr="000000"/>
                </a:solidFill>
              </a:rPr>
              <a:t>An-</a:t>
            </a:r>
            <a:r>
              <a:rPr lang="en-US" sz="110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10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100" kern="0" dirty="0">
              <a:solidFill>
                <a:sysClr val="windowText" lastClr="000000"/>
              </a:solidFill>
            </a:endParaRP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23900"/>
            <a:ext cx="2551113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6" name="Rectangle 5"/>
          <p:cNvSpPr>
            <a:spLocks noChangeArrowheads="1"/>
          </p:cNvSpPr>
          <p:nvPr/>
        </p:nvSpPr>
        <p:spPr bwMode="auto">
          <a:xfrm>
            <a:off x="127000" y="322263"/>
            <a:ext cx="2401888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ar-SA" sz="2000" kern="0" dirty="0">
                <a:solidFill>
                  <a:schemeClr val="accent1">
                    <a:lumMod val="75000"/>
                  </a:schemeClr>
                </a:solidFill>
              </a:rPr>
              <a:t>Seismic requirement: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381000" y="1066800"/>
            <a:ext cx="4876800" cy="51689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marL="457200" indent="457200" eaLnBrk="1" fontAlgn="auto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 = Min { 300/2  = 150 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8*14    =112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24*10 = 240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300                    }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 = 112 mm 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use So = 110 mm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S1 = Min { 300   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16*14  = 224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48*10 = 480 } 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S1 = 224 mm      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use S1 = 220 mm </a:t>
            </a:r>
            <a:endParaRPr lang="en-US" kern="0" dirty="0">
              <a:solidFill>
                <a:sysClr val="windowText" lastClr="000000"/>
              </a:solidFill>
              <a:ea typeface="Times New Roman" panose="02020603050405020304" pitchFamily="18" charset="0"/>
            </a:endParaRPr>
          </a:p>
          <a:p>
            <a:pPr marL="457200" indent="45720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kern="0" dirty="0">
              <a:solidFill>
                <a:sysClr val="windowText" lastClr="000000"/>
              </a:solidFill>
              <a:ea typeface="Times New Roman" panose="02020603050405020304" pitchFamily="18" charset="0"/>
            </a:endParaRPr>
          </a:p>
          <a:p>
            <a:pPr marL="457200" indent="45720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 = Max {800 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((3250-320=2930) /5) = 586 }</a:t>
            </a:r>
            <a:b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 = 800 mm</a:t>
            </a:r>
            <a:endParaRPr lang="en-US" kern="0" dirty="0">
              <a:solidFill>
                <a:sysClr val="windowText" lastClr="00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61528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050" kern="0" dirty="0">
                <a:solidFill>
                  <a:sysClr val="windowText" lastClr="000000"/>
                </a:solidFill>
              </a:rPr>
              <a:t>An-</a:t>
            </a:r>
            <a:r>
              <a:rPr lang="en-US" sz="1050" kern="0" dirty="0" err="1">
                <a:solidFill>
                  <a:sysClr val="windowText" lastClr="000000"/>
                </a:solidFill>
              </a:rPr>
              <a:t>najah</a:t>
            </a:r>
            <a:r>
              <a:rPr lang="en-US" sz="1050" kern="0" dirty="0">
                <a:solidFill>
                  <a:sysClr val="windowText" lastClr="000000"/>
                </a:solidFill>
              </a:rPr>
              <a:t> National university </a:t>
            </a:r>
            <a:endParaRPr lang="ar-SA" sz="1050" kern="0" dirty="0">
              <a:solidFill>
                <a:sysClr val="windowText" lastClr="000000"/>
              </a:solidFill>
            </a:endParaRPr>
          </a:p>
        </p:txBody>
      </p:sp>
      <p:sp>
        <p:nvSpPr>
          <p:cNvPr id="67588" name="Rectangle 3"/>
          <p:cNvSpPr>
            <a:spLocks noChangeArrowheads="1"/>
          </p:cNvSpPr>
          <p:nvPr/>
        </p:nvSpPr>
        <p:spPr bwMode="auto">
          <a:xfrm>
            <a:off x="220663" y="304800"/>
            <a:ext cx="3749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en-US" sz="1800" kern="0">
                <a:solidFill>
                  <a:srgbClr val="000000"/>
                </a:solidFill>
                <a:latin typeface="Times New Roman" panose="02020603050405020304" pitchFamily="18" charset="0"/>
              </a:rPr>
              <a:t>A longitudinal section in column (C3) </a:t>
            </a:r>
            <a:endParaRPr lang="en-US" altLang="en-US" sz="1800" kern="0">
              <a:latin typeface="Calibri" panose="020F0502020204030204" pitchFamily="34" charset="0"/>
            </a:endParaRPr>
          </a:p>
        </p:txBody>
      </p:sp>
      <p:pic>
        <p:nvPicPr>
          <p:cNvPr id="4608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457200"/>
            <a:ext cx="3849687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3124200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10821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062" y="914400"/>
            <a:ext cx="8229600" cy="551688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Design of shear wall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1600" i="1" dirty="0"/>
                  <a:t>Axial </a:t>
                </a:r>
                <a:r>
                  <a:rPr lang="en-US" sz="1600" dirty="0"/>
                  <a:t>= 2367 </a:t>
                </a:r>
                <a:r>
                  <a:rPr lang="en-US" sz="1600" dirty="0" err="1"/>
                  <a:t>kN</a:t>
                </a:r>
                <a:r>
                  <a:rPr lang="en-US" sz="1600" dirty="0"/>
                  <a:t> </a:t>
                </a:r>
              </a:p>
              <a:p>
                <a:pPr marL="0" indent="0" algn="l">
                  <a:buNone/>
                </a:pPr>
                <a:r>
                  <a:rPr lang="en-US" sz="1600" i="1" dirty="0"/>
                  <a:t>M</a:t>
                </a:r>
                <a:r>
                  <a:rPr lang="en-US" sz="1600" baseline="-25000" dirty="0"/>
                  <a:t>ux</a:t>
                </a:r>
                <a:r>
                  <a:rPr lang="en-US" sz="1600" i="1" dirty="0"/>
                  <a:t> = 266 KN.m </a:t>
                </a:r>
                <a:endParaRPr lang="en-US" sz="1600" dirty="0"/>
              </a:p>
              <a:p>
                <a:pPr marL="0" indent="0" algn="l">
                  <a:buNone/>
                </a:pPr>
                <a:r>
                  <a:rPr lang="en-US" sz="1600" i="1" dirty="0" err="1"/>
                  <a:t>M</a:t>
                </a:r>
                <a:r>
                  <a:rPr lang="en-US" sz="1600" baseline="-25000" dirty="0" err="1"/>
                  <a:t>uy</a:t>
                </a:r>
                <a:r>
                  <a:rPr lang="en-US" sz="1600" i="1" dirty="0"/>
                  <a:t> = 16 KN.m</a:t>
                </a:r>
                <a:endParaRPr lang="en-US" sz="1600" dirty="0"/>
              </a:p>
              <a:p>
                <a:pPr marL="0" indent="0" algn="l">
                  <a:buNone/>
                </a:pPr>
                <a:r>
                  <a:rPr lang="en-US" sz="1600" i="1" dirty="0" err="1"/>
                  <a:t>V</a:t>
                </a:r>
                <a:r>
                  <a:rPr lang="en-US" sz="1600" baseline="-25000" dirty="0" err="1"/>
                  <a:t>ux</a:t>
                </a:r>
                <a:r>
                  <a:rPr lang="en-US" sz="1600" i="1" dirty="0"/>
                  <a:t> = 6 KN.m </a:t>
                </a:r>
                <a:endParaRPr lang="en-US" sz="1600" dirty="0"/>
              </a:p>
              <a:p>
                <a:pPr marL="0" indent="0" algn="l">
                  <a:buNone/>
                </a:pPr>
                <a:r>
                  <a:rPr lang="en-US" sz="1600" i="1" dirty="0" err="1"/>
                  <a:t>V</a:t>
                </a:r>
                <a:r>
                  <a:rPr lang="en-US" sz="1600" baseline="-25000" dirty="0" err="1"/>
                  <a:t>uy</a:t>
                </a:r>
                <a:r>
                  <a:rPr lang="en-US" sz="1600" i="1" dirty="0"/>
                  <a:t> = </a:t>
                </a:r>
                <a:r>
                  <a:rPr lang="en-US" sz="1600" dirty="0"/>
                  <a:t>84 KN</a:t>
                </a:r>
              </a:p>
              <a:p>
                <a:pPr algn="l"/>
                <a:endParaRPr lang="en-US" sz="1600" dirty="0"/>
              </a:p>
              <a:p>
                <a:pPr marL="0" indent="0" algn="l">
                  <a:buNone/>
                </a:pPr>
                <a:r>
                  <a:rPr lang="en-US" sz="1600" b="1" dirty="0"/>
                  <a:t>Check shear in x direction:-</a:t>
                </a:r>
              </a:p>
              <a:p>
                <a:pPr marL="0" indent="0" algn="l">
                  <a:buNone/>
                </a:pPr>
                <a:r>
                  <a:rPr lang="en-US" sz="1600" i="1" dirty="0" err="1"/>
                  <a:t>V</a:t>
                </a:r>
                <a:r>
                  <a:rPr lang="en-US" sz="1600" baseline="-25000" dirty="0" err="1"/>
                  <a:t>ux</a:t>
                </a:r>
                <a:r>
                  <a:rPr lang="en-US" sz="1600" i="1" dirty="0"/>
                  <a:t> (6 KN) &lt;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i="1" dirty="0" err="1"/>
                  <a:t>Vc</a:t>
                </a:r>
                <a:r>
                  <a:rPr lang="en-US" sz="1600" i="1" dirty="0"/>
                  <a:t> (281 KN) </a:t>
                </a:r>
                <a:r>
                  <a:rPr lang="en-US" sz="1600" i="1" dirty="0">
                    <a:sym typeface="Wingdings" panose="05000000000000000000" pitchFamily="2" charset="2"/>
                  </a:rPr>
                  <a:t> Ok</a:t>
                </a:r>
              </a:p>
              <a:p>
                <a:pPr algn="l"/>
                <a:endParaRPr lang="en-US" sz="1600" i="1" dirty="0">
                  <a:sym typeface="Wingdings" panose="05000000000000000000" pitchFamily="2" charset="2"/>
                </a:endParaRPr>
              </a:p>
              <a:p>
                <a:pPr marL="0" indent="0" algn="l">
                  <a:buNone/>
                </a:pPr>
                <a:r>
                  <a:rPr lang="en-US" sz="1600" b="1" dirty="0"/>
                  <a:t>Design for shear in y direction:-</a:t>
                </a:r>
                <a:endParaRPr lang="en-US" sz="1600" b="1" i="1" dirty="0">
                  <a:sym typeface="Wingdings" panose="05000000000000000000" pitchFamily="2" charset="2"/>
                </a:endParaRPr>
              </a:p>
              <a:p>
                <a:pPr marL="0" indent="0" algn="l">
                  <a:buNone/>
                </a:pPr>
                <a:r>
                  <a:rPr lang="en-US" sz="1600" dirty="0"/>
                  <a:t>𝑉</a:t>
                </a:r>
                <a:r>
                  <a:rPr lang="en-US" sz="1600" baseline="-25000" dirty="0" err="1"/>
                  <a:t>uy</a:t>
                </a:r>
                <a:r>
                  <a:rPr lang="en-US" sz="16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/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/>
                  <a:t> = (112 KN) &lt; </a:t>
                </a:r>
                <a:r>
                  <a:rPr lang="en-US" sz="1600" i="1" dirty="0" err="1"/>
                  <a:t>Vc</a:t>
                </a:r>
                <a:r>
                  <a:rPr lang="en-US" sz="1600" i="1" dirty="0"/>
                  <a:t> (360 KN)</a:t>
                </a:r>
              </a:p>
              <a:p>
                <a:pPr marL="0" indent="0" algn="l">
                  <a:buNone/>
                </a:pPr>
                <a:r>
                  <a:rPr lang="en-US" sz="1600" dirty="0"/>
                  <a:t>Use </a:t>
                </a:r>
                <a:r>
                  <a:rPr lang="en-US" sz="1600" dirty="0" err="1"/>
                  <a:t>ρ</a:t>
                </a:r>
                <a:r>
                  <a:rPr lang="en-US" sz="1600" baseline="-25000" dirty="0" err="1"/>
                  <a:t>t</a:t>
                </a:r>
                <a:r>
                  <a:rPr lang="en-US" sz="1600" baseline="-25000" dirty="0"/>
                  <a:t> </a:t>
                </a:r>
                <a:r>
                  <a:rPr lang="en-US" sz="1600" dirty="0"/>
                  <a:t>= </a:t>
                </a:r>
                <a:r>
                  <a:rPr lang="en-US" sz="1600" dirty="0" err="1"/>
                  <a:t>ρ</a:t>
                </a:r>
                <a:r>
                  <a:rPr lang="en-US" sz="1600" baseline="-25000" dirty="0" err="1"/>
                  <a:t>t</a:t>
                </a:r>
                <a:r>
                  <a:rPr lang="en-US" sz="1600" baseline="-25000" dirty="0"/>
                  <a:t> min </a:t>
                </a:r>
                <a:r>
                  <a:rPr lang="en-US" sz="1600" dirty="0"/>
                  <a:t>= 0.0025</a:t>
                </a:r>
              </a:p>
              <a:p>
                <a:pPr marL="0" indent="0" algn="l">
                  <a:buNone/>
                </a:pPr>
                <a:r>
                  <a:rPr lang="en-US" sz="1600" dirty="0"/>
                  <a:t>Use 1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/>
                  <a:t>12/250 mm on each side</a:t>
                </a: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49945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79672"/>
                <a:ext cx="7886700" cy="4410301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1600" b="1" dirty="0"/>
                  <a:t>Design for moment around Y axis:-</a:t>
                </a:r>
              </a:p>
              <a:p>
                <a:pPr marL="0" indent="0" algn="l">
                  <a:buNone/>
                </a:pPr>
                <a:r>
                  <a:rPr lang="en-US" sz="1600" i="1" dirty="0" err="1"/>
                  <a:t>M</a:t>
                </a:r>
                <a:r>
                  <a:rPr lang="en-US" sz="1600" baseline="-25000" dirty="0" err="1"/>
                  <a:t>uy</a:t>
                </a:r>
                <a:r>
                  <a:rPr lang="en-US" sz="1600" i="1" dirty="0"/>
                  <a:t> = 16 KN.m</a:t>
                </a:r>
              </a:p>
              <a:p>
                <a:pPr marL="0" indent="0" algn="l">
                  <a:buNone/>
                </a:pPr>
                <a:r>
                  <a:rPr lang="en-US" sz="1600" dirty="0"/>
                  <a:t>𝐴𝑠 = 212 mm</a:t>
                </a:r>
                <a:r>
                  <a:rPr lang="en-US" sz="1600" baseline="30000" dirty="0"/>
                  <a:t>2  </a:t>
                </a:r>
                <a:r>
                  <a:rPr lang="en-US" sz="1600" dirty="0"/>
                  <a:t>On each side of the wall</a:t>
                </a:r>
              </a:p>
              <a:p>
                <a:pPr marL="0" indent="0" algn="l">
                  <a:buNone/>
                </a:pPr>
                <a:endParaRPr lang="en-US" sz="1600" dirty="0"/>
              </a:p>
              <a:p>
                <a:pPr marL="0" indent="0" algn="l">
                  <a:buNone/>
                </a:pPr>
                <a:r>
                  <a:rPr lang="en-US" sz="1600" dirty="0"/>
                  <a:t> </a:t>
                </a:r>
                <a:r>
                  <a:rPr lang="en-US" sz="1600" b="1" dirty="0"/>
                  <a:t>Design for axial force and moment around X axis:-</a:t>
                </a:r>
              </a:p>
              <a:p>
                <a:pPr marL="0" indent="0" algn="l">
                  <a:buNone/>
                </a:pPr>
                <a:r>
                  <a:rPr lang="en-US" sz="1600" dirty="0" err="1"/>
                  <a:t>ρ</a:t>
                </a:r>
                <a:r>
                  <a:rPr lang="en-US" sz="1600" baseline="-25000" dirty="0" err="1"/>
                  <a:t>l</a:t>
                </a:r>
                <a:r>
                  <a:rPr lang="en-US" sz="1600" baseline="-25000" dirty="0"/>
                  <a:t> </a:t>
                </a:r>
                <a:r>
                  <a:rPr lang="en-US" sz="1600" dirty="0"/>
                  <a:t>= 0.0025</a:t>
                </a:r>
              </a:p>
              <a:p>
                <a:pPr marL="0" indent="0" algn="l">
                  <a:buNone/>
                </a:pPr>
                <a:r>
                  <a:rPr lang="en-US" sz="1600" dirty="0"/>
                  <a:t>𝐴𝑠= 1275 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  or  638 mm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 on each side</a:t>
                </a:r>
              </a:p>
              <a:p>
                <a:pPr marL="0" indent="0" algn="l">
                  <a:buNone/>
                </a:pPr>
                <a:r>
                  <a:rPr lang="en-US" sz="1600" dirty="0"/>
                  <a:t>Total area of steel 638 + 106 = 744mm</a:t>
                </a:r>
                <a:r>
                  <a:rPr lang="en-US" sz="1600" baseline="30000" dirty="0"/>
                  <a:t>2</a:t>
                </a:r>
              </a:p>
              <a:p>
                <a:pPr marL="0" indent="0" algn="l">
                  <a:buNone/>
                </a:pPr>
                <a:r>
                  <a:rPr lang="en-US" sz="1600" dirty="0"/>
                  <a:t> </a:t>
                </a:r>
                <a:r>
                  <a:rPr lang="en-US" sz="1600" dirty="0">
                    <a:sym typeface="Wingdings" panose="05000000000000000000" pitchFamily="2" charset="2"/>
                  </a:rPr>
                  <a:t> </a:t>
                </a:r>
                <a:r>
                  <a:rPr lang="en-US" sz="1600" dirty="0"/>
                  <a:t>Use 7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1600" dirty="0"/>
                  <a:t>12 mm on each side. </a:t>
                </a:r>
              </a:p>
              <a:p>
                <a:pPr marL="0" indent="0" algn="l">
                  <a:buNone/>
                </a:pPr>
                <a:endParaRPr lang="en-US" sz="1600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79672"/>
                <a:ext cx="7886700" cy="4410301"/>
              </a:xfrm>
              <a:blipFill>
                <a:blip r:embed="rId2"/>
                <a:stretch>
                  <a:fillRect l="-309" t="-4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590" y="2184675"/>
            <a:ext cx="2545698" cy="252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95039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62000"/>
            <a:ext cx="7886700" cy="488934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Design of mat footing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38993"/>
            <a:ext cx="7886700" cy="375098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Thickness = 1000 mm</a:t>
            </a:r>
            <a:endParaRPr lang="en-US" sz="3200" dirty="0"/>
          </a:p>
          <a:p>
            <a:pPr marL="0" indent="0" algn="l">
              <a:buNone/>
            </a:pPr>
            <a:r>
              <a:rPr lang="en-US" sz="2000" b="1" dirty="0"/>
              <a:t>Checks:</a:t>
            </a:r>
          </a:p>
          <a:p>
            <a:pPr marL="0" indent="0" algn="l">
              <a:buNone/>
            </a:pPr>
            <a:endParaRPr lang="en-US" sz="3200" dirty="0"/>
          </a:p>
          <a:p>
            <a:pPr marL="0" indent="0" algn="l">
              <a:buNone/>
            </a:pPr>
            <a:r>
              <a:rPr lang="en-US" sz="1600" b="1" dirty="0"/>
              <a:t>Check stress under mat foundation:</a:t>
            </a:r>
          </a:p>
          <a:p>
            <a:pPr marL="0" indent="0" algn="l">
              <a:buNone/>
            </a:pPr>
            <a:r>
              <a:rPr lang="en-US" sz="1600" dirty="0"/>
              <a:t>𝜎</a:t>
            </a:r>
            <a:r>
              <a:rPr lang="en-US" sz="1600" baseline="-25000" dirty="0"/>
              <a:t>allowable </a:t>
            </a:r>
            <a:r>
              <a:rPr lang="en-US" sz="1600" dirty="0"/>
              <a:t>= −250 </a:t>
            </a:r>
            <a:r>
              <a:rPr lang="en-US" sz="1600" dirty="0" err="1"/>
              <a:t>kN</a:t>
            </a:r>
            <a:r>
              <a:rPr lang="en-US" sz="1600" dirty="0"/>
              <a:t>/m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</a:p>
          <a:p>
            <a:pPr marL="0" indent="0" algn="l">
              <a:buNone/>
            </a:pPr>
            <a:r>
              <a:rPr lang="en-US" sz="1600" dirty="0"/>
              <a:t>𝜎</a:t>
            </a:r>
            <a:r>
              <a:rPr lang="en-US" sz="1600" baseline="-25000" dirty="0"/>
              <a:t>maximum</a:t>
            </a:r>
            <a:r>
              <a:rPr lang="en-US" sz="1600" dirty="0"/>
              <a:t> = −162 </a:t>
            </a:r>
            <a:r>
              <a:rPr lang="en-US" sz="1600" dirty="0" err="1"/>
              <a:t>kN</a:t>
            </a:r>
            <a:r>
              <a:rPr lang="en-US" sz="1600" dirty="0"/>
              <a:t>/m</a:t>
            </a:r>
            <a:r>
              <a:rPr lang="en-US" sz="1600" baseline="30000" dirty="0"/>
              <a:t>2</a:t>
            </a:r>
          </a:p>
          <a:p>
            <a:pPr marL="0" indent="0" algn="l">
              <a:buNone/>
            </a:pPr>
            <a:r>
              <a:rPr lang="en-US" sz="1600" dirty="0"/>
              <a:t>𝜎</a:t>
            </a:r>
            <a:r>
              <a:rPr lang="en-US" sz="1600" baseline="-25000" dirty="0"/>
              <a:t>minimum</a:t>
            </a:r>
            <a:r>
              <a:rPr lang="en-US" sz="1600" dirty="0"/>
              <a:t> = −5 </a:t>
            </a:r>
            <a:r>
              <a:rPr lang="en-US" sz="1600" dirty="0" err="1"/>
              <a:t>kN</a:t>
            </a:r>
            <a:r>
              <a:rPr lang="en-US" sz="1600" dirty="0"/>
              <a:t>/m</a:t>
            </a:r>
            <a:r>
              <a:rPr lang="en-US" sz="1600" baseline="30000" dirty="0"/>
              <a:t>2</a:t>
            </a:r>
          </a:p>
          <a:p>
            <a:pPr marL="0" indent="0" algn="l">
              <a:buNone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3429000"/>
            <a:ext cx="5085677" cy="312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3777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3152"/>
            <a:ext cx="7886700" cy="407048"/>
          </a:xfrm>
        </p:spPr>
        <p:txBody>
          <a:bodyPr/>
          <a:lstStyle/>
          <a:p>
            <a:pPr marL="0" indent="0" algn="l">
              <a:buNone/>
            </a:pPr>
            <a:r>
              <a:rPr lang="en-US" sz="1800" b="1" dirty="0"/>
              <a:t>Check punching shear for mat foundation: </a:t>
            </a:r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  <a:p>
            <a:pPr marL="0" indent="0" algn="l">
              <a:buNone/>
            </a:pPr>
            <a:endParaRPr lang="en-US" sz="135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731" y="1600200"/>
            <a:ext cx="6692538" cy="3657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4000" y="5341683"/>
            <a:ext cx="6096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Ultimate punching shear-to-punching shear capacity ratios </a:t>
            </a:r>
          </a:p>
        </p:txBody>
      </p:sp>
    </p:spTree>
    <p:extLst>
      <p:ext uri="{BB962C8B-B14F-4D97-AF65-F5344CB8AC3E}">
        <p14:creationId xmlns:p14="http://schemas.microsoft.com/office/powerpoint/2010/main" val="136825178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2706565" cy="439948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Reinforcement of Footings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24881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1306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797804"/>
            <a:ext cx="1782438" cy="362971"/>
          </a:xfrm>
        </p:spPr>
        <p:txBody>
          <a:bodyPr>
            <a:noAutofit/>
          </a:bodyPr>
          <a:lstStyle/>
          <a:p>
            <a:pPr algn="ctr"/>
            <a:r>
              <a:rPr lang="en-US" sz="2200" b="1" dirty="0"/>
              <a:t>Design of stairs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98" y="1524000"/>
            <a:ext cx="8397551" cy="415484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Own weight = 6 KN/m</a:t>
            </a:r>
          </a:p>
          <a:p>
            <a:pPr marL="0" indent="0" algn="l">
              <a:buNone/>
            </a:pPr>
            <a:r>
              <a:rPr lang="en-US" sz="1600" dirty="0"/>
              <a:t>SID = 4 KN/m</a:t>
            </a:r>
          </a:p>
          <a:p>
            <a:pPr marL="0" indent="0" algn="l">
              <a:buNone/>
            </a:pPr>
            <a:r>
              <a:rPr lang="en-US" sz="1600" dirty="0"/>
              <a:t>Live = 5 KN/m</a:t>
            </a:r>
          </a:p>
          <a:p>
            <a:pPr marL="0" indent="0" algn="l">
              <a:buNone/>
            </a:pPr>
            <a:endParaRPr lang="en-US" sz="1600" dirty="0"/>
          </a:p>
          <a:p>
            <a:pPr marL="0" indent="0" algn="l">
              <a:buNone/>
            </a:pPr>
            <a:r>
              <a:rPr lang="en-US" sz="1600" dirty="0"/>
              <a:t>Vu = 55.4 KN</a:t>
            </a:r>
          </a:p>
          <a:p>
            <a:pPr marL="0" indent="0" algn="l">
              <a:buNone/>
            </a:pPr>
            <a:r>
              <a:rPr lang="en-US" sz="1600" dirty="0"/>
              <a:t>ɸ </a:t>
            </a:r>
            <a:r>
              <a:rPr lang="en-US" sz="1600" dirty="0" err="1"/>
              <a:t>Vc</a:t>
            </a:r>
            <a:r>
              <a:rPr lang="en-US" sz="1600" dirty="0"/>
              <a:t> = 86 KN </a:t>
            </a:r>
            <a:r>
              <a:rPr lang="en-US" sz="1600" dirty="0">
                <a:sym typeface="Wingdings" panose="05000000000000000000" pitchFamily="2" charset="2"/>
              </a:rPr>
              <a:t></a:t>
            </a:r>
            <a:r>
              <a:rPr lang="en-US" sz="1600" dirty="0"/>
              <a:t>OK</a:t>
            </a:r>
          </a:p>
          <a:p>
            <a:pPr marL="0" indent="0" algn="l">
              <a:buNone/>
            </a:pPr>
            <a:endParaRPr lang="en-US" sz="1600" dirty="0"/>
          </a:p>
          <a:p>
            <a:pPr marL="0" indent="0" algn="l">
              <a:buNone/>
            </a:pPr>
            <a:r>
              <a:rPr lang="en-US" sz="1600" dirty="0"/>
              <a:t>Mu = 73 KN.m</a:t>
            </a:r>
          </a:p>
          <a:p>
            <a:pPr marL="0" indent="0" algn="l">
              <a:buNone/>
            </a:pPr>
            <a:r>
              <a:rPr lang="en-US" sz="1600" dirty="0"/>
              <a:t>Use 1 Ø 18 / 150 mm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782" y="1905000"/>
            <a:ext cx="6690049" cy="359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273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99060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Repeated floor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(Residential apartments):</a:t>
            </a:r>
            <a:endParaRPr lang="en-US" b="1" dirty="0">
              <a:solidFill>
                <a:schemeClr val="accent1">
                  <a:lumMod val="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9144000" cy="403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45666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26" y="1347108"/>
            <a:ext cx="8458157" cy="415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673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990600"/>
            <a:ext cx="2190750" cy="394997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/>
              <a:t>Seismic joint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6629401" cy="34290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l-GR" sz="1800" dirty="0"/>
              <a:t>𝑠𝑒𝑖𝑠𝑚𝑖𝑐 𝑗𝑜𝑖𝑛𝑡 </a:t>
            </a:r>
            <a:r>
              <a:rPr lang="en-US" sz="1800" dirty="0"/>
              <a:t> </a:t>
            </a:r>
            <a:r>
              <a:rPr lang="el-GR" sz="1800" dirty="0"/>
              <a:t>= Δ𝑀1 + Δ𝑀2 + 2 𝑐𝑚</a:t>
            </a:r>
            <a:endParaRPr lang="en-US" sz="1800" dirty="0"/>
          </a:p>
          <a:p>
            <a:pPr marL="480060" lvl="1" indent="0" algn="l">
              <a:buNone/>
            </a:pPr>
            <a:r>
              <a:rPr lang="en-US" sz="1800" dirty="0"/>
              <a:t>                         = 9 cm</a:t>
            </a:r>
          </a:p>
        </p:txBody>
      </p:sp>
    </p:spTree>
    <p:extLst>
      <p:ext uri="{BB962C8B-B14F-4D97-AF65-F5344CB8AC3E}">
        <p14:creationId xmlns:p14="http://schemas.microsoft.com/office/powerpoint/2010/main" val="377308951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3" descr="a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99924"/>
            <a:ext cx="230346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39" name="Picture 4" descr="thank 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103618"/>
            <a:ext cx="56165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2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800" kern="0">
                <a:solidFill>
                  <a:srgbClr val="FFFFFF"/>
                </a:solidFill>
              </a:rPr>
              <a:t>120</a:t>
            </a:r>
            <a:endParaRPr lang="ar-SA" altLang="en-US" sz="1800" kern="0">
              <a:solidFill>
                <a:srgbClr val="FFFFFF"/>
              </a:solidFill>
            </a:endParaRPr>
          </a:p>
        </p:txBody>
      </p:sp>
      <p:pic>
        <p:nvPicPr>
          <p:cNvPr id="91141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87" y="1103618"/>
            <a:ext cx="2133600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5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FFFFFF"/>
                </a:solidFill>
              </a:rPr>
              <a:t>12</a:t>
            </a:r>
            <a:endParaRPr lang="ar-SA" altLang="en-US">
              <a:solidFill>
                <a:srgbClr val="FFFFFF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1188" y="404813"/>
            <a:ext cx="8229600" cy="1143000"/>
          </a:xfrm>
          <a:prstGeom prst="rect">
            <a:avLst/>
          </a:prstGeom>
        </p:spPr>
        <p:txBody>
          <a:bodyPr/>
          <a:lstStyle/>
          <a:p>
            <a:pPr lvl="1" indent="-457200" eaLnBrk="1" fontAlgn="auto" hangingPunct="1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Assumptions for Design:</a:t>
            </a:r>
            <a:br>
              <a:rPr lang="en-US" sz="22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</a:br>
            <a:endParaRPr lang="en-US" sz="2200" b="1" dirty="0">
              <a:solidFill>
                <a:schemeClr val="accent1">
                  <a:lumMod val="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5604" name="Slide Number Placeholder 3"/>
          <p:cNvSpPr txBox="1">
            <a:spLocks/>
          </p:cNvSpPr>
          <p:nvPr/>
        </p:nvSpPr>
        <p:spPr bwMode="auto">
          <a:xfrm>
            <a:off x="4514850" y="1179513"/>
            <a:ext cx="4572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fld id="{6D936B78-0682-4A21-BAFB-147D3FE3F54E}" type="slidenum">
              <a:rPr lang="ar-SA" altLang="en-US" sz="1600">
                <a:solidFill>
                  <a:srgbClr val="FFFFFF"/>
                </a:solidFill>
              </a:rPr>
              <a:pPr algn="ctr" rtl="1" eaLnBrk="1" hangingPunct="1"/>
              <a:t>8</a:t>
            </a:fld>
            <a:endParaRPr lang="ar-SA" altLang="en-US" sz="1600">
              <a:solidFill>
                <a:srgbClr val="FFFFFF"/>
              </a:solidFill>
            </a:endParaRPr>
          </a:p>
        </p:txBody>
      </p:sp>
      <p:pic>
        <p:nvPicPr>
          <p:cNvPr id="25605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9538"/>
            <a:ext cx="8078788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429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FFFFFF"/>
                </a:solidFill>
              </a:rPr>
              <a:t>13</a:t>
            </a:r>
            <a:endParaRPr lang="ar-SA" altLang="en-US">
              <a:solidFill>
                <a:srgbClr val="FFFFFF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0488" y="190500"/>
            <a:ext cx="8229600" cy="1143000"/>
          </a:xfrm>
          <a:prstGeom prst="rect">
            <a:avLst/>
          </a:prstGeom>
        </p:spPr>
        <p:txBody>
          <a:bodyPr/>
          <a:lstStyle/>
          <a:p>
            <a:pPr marL="1257300" lvl="2" indent="-34290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Structural Materials: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4038" y="762000"/>
            <a:ext cx="8783637" cy="5318125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r>
              <a:rPr lang="en-US" sz="2400" i="1" dirty="0">
                <a:cs typeface="+mj-cs"/>
              </a:rPr>
              <a:t>Reinforced concrete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en-US" sz="2400" i="1" dirty="0">
              <a:cs typeface="+mj-cs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en-US" sz="2400" dirty="0">
              <a:latin typeface="+mn-lt"/>
              <a:cs typeface="+mj-cs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endParaRPr lang="en-US" sz="3200" dirty="0">
              <a:latin typeface="+mn-lt"/>
              <a:cs typeface="+mn-cs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endParaRPr lang="en-US" sz="3200" dirty="0">
              <a:latin typeface="+mn-lt"/>
              <a:cs typeface="+mn-cs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endParaRPr lang="en-US" sz="3200" dirty="0">
              <a:latin typeface="+mn-lt"/>
              <a:cs typeface="+mn-cs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endParaRPr lang="en-US" sz="3200" dirty="0">
              <a:latin typeface="+mn-lt"/>
              <a:cs typeface="+mn-cs"/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defRPr/>
            </a:pPr>
            <a:r>
              <a:rPr lang="en-US" sz="2400" i="1" dirty="0">
                <a:cs typeface="+mj-cs"/>
              </a:rPr>
              <a:t>Steel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2400" dirty="0">
                <a:latin typeface="+mn-lt"/>
                <a:cs typeface="+mn-cs"/>
              </a:rPr>
              <a:t>(</a:t>
            </a:r>
            <a:r>
              <a:rPr lang="en-US" sz="2400" i="1" dirty="0">
                <a:cs typeface="+mj-cs"/>
              </a:rPr>
              <a:t>Rebar</a:t>
            </a:r>
            <a:r>
              <a:rPr lang="en-US" sz="1600" dirty="0">
                <a:latin typeface="+mn-lt"/>
                <a:cs typeface="+mn-cs"/>
              </a:rPr>
              <a:t>,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2400" i="1" dirty="0">
                <a:cs typeface="+mj-cs"/>
              </a:rPr>
              <a:t>shrinkage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2400" i="1" dirty="0">
                <a:cs typeface="+mj-cs"/>
              </a:rPr>
              <a:t>mesh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2400" i="1" dirty="0">
                <a:cs typeface="+mj-cs"/>
              </a:rPr>
              <a:t>and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2400" i="1" dirty="0">
                <a:cs typeface="+mj-cs"/>
              </a:rPr>
              <a:t>stirrups)</a:t>
            </a:r>
            <a:endParaRPr lang="en-US" baseline="30000" dirty="0">
              <a:latin typeface="+mn-lt"/>
              <a:cs typeface="+mn-cs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en-US" baseline="30000" dirty="0">
              <a:latin typeface="+mn-lt"/>
              <a:cs typeface="+mn-cs"/>
            </a:endParaRPr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1752600" y="48006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/>
          </a:p>
          <a:p>
            <a:r>
              <a:rPr lang="en-US" altLang="en-US" sz="2400"/>
              <a:t>Yielding strength (Fy) = 420MPa.</a:t>
            </a:r>
          </a:p>
          <a:p>
            <a:r>
              <a:rPr lang="en-US" altLang="en-US" sz="2400"/>
              <a:t>Modulus of elasticity (Es) = 200GPa</a:t>
            </a:r>
          </a:p>
        </p:txBody>
      </p:sp>
      <p:pic>
        <p:nvPicPr>
          <p:cNvPr id="26630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1346200"/>
            <a:ext cx="690562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873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2966</TotalTime>
  <Words>1143</Words>
  <Application>Microsoft Office PowerPoint</Application>
  <PresentationFormat>On-screen Show (4:3)</PresentationFormat>
  <Paragraphs>295</Paragraphs>
  <Slides>72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8" baseType="lpstr">
      <vt:lpstr>Arial Unicode MS</vt:lpstr>
      <vt:lpstr>Arial</vt:lpstr>
      <vt:lpstr>Calibri</vt:lpstr>
      <vt:lpstr>Cambria</vt:lpstr>
      <vt:lpstr>Cambria Math</vt:lpstr>
      <vt:lpstr>Comic Sans MS</vt:lpstr>
      <vt:lpstr>Constantia</vt:lpstr>
      <vt:lpstr>Lucida Sans</vt:lpstr>
      <vt:lpstr>Lucida Sans Unicode</vt:lpstr>
      <vt:lpstr>Lucida Sans Unicode (النص الأسا</vt:lpstr>
      <vt:lpstr>Majalla UI</vt:lpstr>
      <vt:lpstr>Times New Roman</vt:lpstr>
      <vt:lpstr>Traditional Arabic</vt:lpstr>
      <vt:lpstr>Wingdings</vt:lpstr>
      <vt:lpstr>Wingdings 2</vt:lpstr>
      <vt:lpstr>Flow</vt:lpstr>
      <vt:lpstr>Three Dimensional Design of Al-sakhl Residential Building Under Gravity and Seismic Loads</vt:lpstr>
      <vt:lpstr>PowerPoint Presentation</vt:lpstr>
      <vt:lpstr>Project description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of shear wall</vt:lpstr>
      <vt:lpstr>PowerPoint Presentation</vt:lpstr>
      <vt:lpstr>Design of mat footing</vt:lpstr>
      <vt:lpstr>PowerPoint Presentation</vt:lpstr>
      <vt:lpstr>Reinforcement of Footings </vt:lpstr>
      <vt:lpstr>Design of stairs</vt:lpstr>
      <vt:lpstr>PowerPoint Presentation</vt:lpstr>
      <vt:lpstr>Seismic joint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 University</dc:title>
  <dc:creator>SNIPER GHOST</dc:creator>
  <cp:lastModifiedBy>Abdulkarim Ghozzi</cp:lastModifiedBy>
  <cp:revision>359</cp:revision>
  <dcterms:created xsi:type="dcterms:W3CDTF">2006-08-16T00:00:00Z</dcterms:created>
  <dcterms:modified xsi:type="dcterms:W3CDTF">2016-12-22T08:39:20Z</dcterms:modified>
</cp:coreProperties>
</file>