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4ad3ea0b0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4ad3ea0b0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4ad3ea0b0c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4ad3ea0b0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4ad3ea0b0c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4ad3ea0b0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4ad3ea0b0c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4ad3ea0b0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4abcb32eb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4abcb32e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4abc985111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4abc985111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4abc985111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4abc98511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4abc98511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4abc98511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g4abc985111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4abc985111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4abcb32eb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4abcb32eb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4abc985111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4abc985111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4ad4fcb89c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4ad4fcb89c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4abc985111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4abc985111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4ad3ea0b0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4ad3ea0b0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4ad3ea0b0c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4ad3ea0b0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Realtime Tutoring System</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Ata Abu rajab</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
              <a:t>Supervisor</a:t>
            </a:r>
            <a:r>
              <a:rPr lang="en"/>
              <a:t> : </a:t>
            </a:r>
            <a:r>
              <a:rPr lang="en"/>
              <a:t>Dr. Adnan Salman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Design and implementation</a:t>
            </a:r>
            <a:endParaRPr/>
          </a:p>
          <a:p>
            <a:pPr indent="0" lvl="0" marL="0" rtl="0" algn="l">
              <a:spcBef>
                <a:spcPts val="0"/>
              </a:spcBef>
              <a:spcAft>
                <a:spcPts val="0"/>
              </a:spcAft>
              <a:buNone/>
            </a:pPr>
            <a:r>
              <a:t/>
            </a:r>
            <a:endParaRPr/>
          </a:p>
        </p:txBody>
      </p:sp>
      <p:sp>
        <p:nvSpPr>
          <p:cNvPr id="114" name="Google Shape;114;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Show</a:t>
            </a:r>
            <a:r>
              <a:rPr b="1" lang="en"/>
              <a:t> Room functionality </a:t>
            </a:r>
            <a:r>
              <a:rPr lang="en"/>
              <a:t>: </a:t>
            </a:r>
            <a:endParaRPr/>
          </a:p>
          <a:p>
            <a:pPr indent="0" lvl="0" marL="0" rtl="0" algn="l">
              <a:spcBef>
                <a:spcPts val="1600"/>
              </a:spcBef>
              <a:spcAft>
                <a:spcPts val="0"/>
              </a:spcAft>
              <a:buNone/>
            </a:pPr>
            <a:r>
              <a:rPr lang="en"/>
              <a:t>1- The Client sends an HTTP request to the server.</a:t>
            </a:r>
            <a:endParaRPr/>
          </a:p>
          <a:p>
            <a:pPr indent="0" lvl="0" marL="0" rtl="0" algn="l">
              <a:spcBef>
                <a:spcPts val="1600"/>
              </a:spcBef>
              <a:spcAft>
                <a:spcPts val="1600"/>
              </a:spcAft>
              <a:buClr>
                <a:schemeClr val="dk1"/>
              </a:buClr>
              <a:buSzPts val="1100"/>
              <a:buFont typeface="Arial"/>
              <a:buNone/>
            </a:pPr>
            <a:r>
              <a:rPr lang="en"/>
              <a:t>2- The server responds with the list of available rooms names.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Design and implementation</a:t>
            </a:r>
            <a:endParaRPr/>
          </a:p>
          <a:p>
            <a:pPr indent="0" lvl="0" marL="0" rtl="0" algn="l">
              <a:spcBef>
                <a:spcPts val="0"/>
              </a:spcBef>
              <a:spcAft>
                <a:spcPts val="0"/>
              </a:spcAft>
              <a:buNone/>
            </a:pPr>
            <a:r>
              <a:t/>
            </a:r>
            <a:endParaRPr/>
          </a:p>
        </p:txBody>
      </p:sp>
      <p:sp>
        <p:nvSpPr>
          <p:cNvPr id="120" name="Google Shape;120;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Join</a:t>
            </a:r>
            <a:r>
              <a:rPr b="1" lang="en"/>
              <a:t> Room functionality </a:t>
            </a:r>
            <a:r>
              <a:rPr lang="en"/>
              <a:t>: </a:t>
            </a:r>
            <a:endParaRPr/>
          </a:p>
          <a:p>
            <a:pPr indent="0" lvl="0" marL="0" rtl="0" algn="l">
              <a:spcBef>
                <a:spcPts val="1600"/>
              </a:spcBef>
              <a:spcAft>
                <a:spcPts val="0"/>
              </a:spcAft>
              <a:buNone/>
            </a:pPr>
            <a:r>
              <a:rPr lang="en"/>
              <a:t>1- The browser redirect the client to the room page, passing in the room name as a parameter to the room page.</a:t>
            </a:r>
            <a:endParaRPr/>
          </a:p>
          <a:p>
            <a:pPr indent="0" lvl="0" marL="0" rtl="0" algn="l">
              <a:spcBef>
                <a:spcPts val="1600"/>
              </a:spcBef>
              <a:spcAft>
                <a:spcPts val="0"/>
              </a:spcAft>
              <a:buNone/>
            </a:pPr>
            <a:r>
              <a:rPr lang="en"/>
              <a:t>2- The room name is used as a title for this html page</a:t>
            </a:r>
            <a:endParaRPr/>
          </a:p>
          <a:p>
            <a:pPr indent="0" lvl="0" marL="0" rtl="0" algn="l">
              <a:spcBef>
                <a:spcPts val="1600"/>
              </a:spcBef>
              <a:spcAft>
                <a:spcPts val="0"/>
              </a:spcAft>
              <a:buNone/>
            </a:pPr>
            <a:r>
              <a:rPr lang="en"/>
              <a:t>3- When the client joins the room, the browser establishes a web socket connection with the server passing in the title of the room</a:t>
            </a:r>
            <a:endParaRPr/>
          </a:p>
          <a:p>
            <a:pPr indent="0" lvl="0" marL="0" rtl="0" algn="l">
              <a:spcBef>
                <a:spcPts val="1600"/>
              </a:spcBef>
              <a:spcAft>
                <a:spcPts val="1600"/>
              </a:spcAft>
              <a:buNone/>
            </a:pPr>
            <a:r>
              <a:rPr lang="en"/>
              <a:t>4- The server creates a websocket object for this client, and appends this object into the room, which is an array of websocket objects.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Design and implementation</a:t>
            </a:r>
            <a:endParaRPr/>
          </a:p>
          <a:p>
            <a:pPr indent="0" lvl="0" marL="0" rtl="0" algn="l">
              <a:spcBef>
                <a:spcPts val="0"/>
              </a:spcBef>
              <a:spcAft>
                <a:spcPts val="0"/>
              </a:spcAft>
              <a:buNone/>
            </a:pPr>
            <a:r>
              <a:t/>
            </a:r>
            <a:endParaRPr/>
          </a:p>
        </p:txBody>
      </p:sp>
      <p:sp>
        <p:nvSpPr>
          <p:cNvPr id="126" name="Google Shape;126;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Writing </a:t>
            </a:r>
            <a:r>
              <a:rPr b="1" lang="en"/>
              <a:t>functionality </a:t>
            </a:r>
            <a:r>
              <a:rPr lang="en"/>
              <a:t>: </a:t>
            </a:r>
            <a:endParaRPr/>
          </a:p>
          <a:p>
            <a:pPr indent="0" lvl="0" marL="0" rtl="0" algn="l">
              <a:spcBef>
                <a:spcPts val="1600"/>
              </a:spcBef>
              <a:spcAft>
                <a:spcPts val="0"/>
              </a:spcAft>
              <a:buNone/>
            </a:pPr>
            <a:r>
              <a:rPr lang="en" sz="1600"/>
              <a:t>1- When the client joins the room, the browser will establish a connection with the server using websocket protocol, and it will pass the name of the room to the server.</a:t>
            </a:r>
            <a:endParaRPr sz="1600"/>
          </a:p>
          <a:p>
            <a:pPr indent="0" lvl="0" marL="0" rtl="0" algn="l">
              <a:spcBef>
                <a:spcPts val="1600"/>
              </a:spcBef>
              <a:spcAft>
                <a:spcPts val="0"/>
              </a:spcAft>
              <a:buNone/>
            </a:pPr>
            <a:r>
              <a:rPr lang="en" sz="1600"/>
              <a:t>2- When you do a mouse click, the browser will draw a small filled circle, but if you hold on the click to draw a shape using the small circles , the shape would be disconnected, because there is a delay between each drawing of a circle, so in order to solve this issue we connect these circles by a line, and a JSON object is then constructed and sent to the server, which contains the coordinates. </a:t>
            </a:r>
            <a:endParaRPr sz="1600"/>
          </a:p>
          <a:p>
            <a:pPr indent="0" lvl="0" marL="0" rtl="0" algn="l">
              <a:spcBef>
                <a:spcPts val="1600"/>
              </a:spcBef>
              <a:spcAft>
                <a:spcPts val="1600"/>
              </a:spcAft>
              <a:buNone/>
            </a:pPr>
            <a:r>
              <a:rPr lang="en" sz="1600"/>
              <a:t>3- The server will broadcast each message coming from this user via websocket </a:t>
            </a:r>
            <a:r>
              <a:rPr lang="en" sz="1600"/>
              <a:t>protocol</a:t>
            </a:r>
            <a:r>
              <a:rPr lang="en" sz="1600"/>
              <a:t>  to all of the clients in his room.</a:t>
            </a:r>
            <a:endParaRPr sz="16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Design and implementation</a:t>
            </a:r>
            <a:endParaRPr/>
          </a:p>
          <a:p>
            <a:pPr indent="0" lvl="0" marL="0" rtl="0" algn="l">
              <a:spcBef>
                <a:spcPts val="0"/>
              </a:spcBef>
              <a:spcAft>
                <a:spcPts val="0"/>
              </a:spcAft>
              <a:buNone/>
            </a:pPr>
            <a:r>
              <a:t/>
            </a:r>
            <a:endParaRPr/>
          </a:p>
        </p:txBody>
      </p:sp>
      <p:sp>
        <p:nvSpPr>
          <p:cNvPr id="132" name="Google Shape;132;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Audio</a:t>
            </a:r>
            <a:r>
              <a:rPr b="1" lang="en"/>
              <a:t> functionality </a:t>
            </a:r>
            <a:r>
              <a:rPr lang="en"/>
              <a:t>: </a:t>
            </a:r>
            <a:endParaRPr/>
          </a:p>
          <a:p>
            <a:pPr indent="0" lvl="0" marL="0" rtl="0" algn="l">
              <a:spcBef>
                <a:spcPts val="1600"/>
              </a:spcBef>
              <a:spcAft>
                <a:spcPts val="0"/>
              </a:spcAft>
              <a:buNone/>
            </a:pPr>
            <a:r>
              <a:rPr lang="en" sz="1600"/>
              <a:t>1- When the client joins the room, the browser will establish a connection with the server using websocket protocol, and it will pass the name of the room to the server.</a:t>
            </a:r>
            <a:endParaRPr sz="1600"/>
          </a:p>
          <a:p>
            <a:pPr indent="0" lvl="0" marL="0" rtl="0" algn="l">
              <a:spcBef>
                <a:spcPts val="1600"/>
              </a:spcBef>
              <a:spcAft>
                <a:spcPts val="0"/>
              </a:spcAft>
              <a:buNone/>
            </a:pPr>
            <a:r>
              <a:rPr lang="en" sz="1600"/>
              <a:t>2- The browser will request the access of the microphone from the user, if he accepts the microphone will start streaming the audio data, we process these data and convert it into an array of floating numbers, then we send it to the server via websocket protocol.</a:t>
            </a:r>
            <a:endParaRPr sz="1600"/>
          </a:p>
          <a:p>
            <a:pPr indent="0" lvl="0" marL="0" rtl="0" algn="l">
              <a:spcBef>
                <a:spcPts val="1600"/>
              </a:spcBef>
              <a:spcAft>
                <a:spcPts val="0"/>
              </a:spcAft>
              <a:buNone/>
            </a:pPr>
            <a:r>
              <a:rPr lang="en" sz="1600"/>
              <a:t>3- The server will broadcast each message coming from this user via websocket protocol  to all of the clients in his room.</a:t>
            </a:r>
            <a:endParaRPr sz="1600"/>
          </a:p>
          <a:p>
            <a:pPr indent="0" lvl="0" marL="0" rtl="0" algn="l">
              <a:spcBef>
                <a:spcPts val="1600"/>
              </a:spcBef>
              <a:spcAft>
                <a:spcPts val="1600"/>
              </a:spcAft>
              <a:buNone/>
            </a:pPr>
            <a:r>
              <a:rPr lang="en" sz="1600"/>
              <a:t>4- The clients who receive these audio data will reverse the processing and play the audio .</a:t>
            </a:r>
            <a:endParaRPr sz="16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26"/>
          <p:cNvSpPr txBox="1"/>
          <p:nvPr>
            <p:ph type="title"/>
          </p:nvPr>
        </p:nvSpPr>
        <p:spPr>
          <a:xfrm>
            <a:off x="371525" y="2895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
            </a:r>
            <a:r>
              <a:rPr lang="en"/>
              <a:t>ythagoras theorem</a:t>
            </a:r>
            <a:endParaRPr/>
          </a:p>
        </p:txBody>
      </p:sp>
      <p:sp>
        <p:nvSpPr>
          <p:cNvPr id="138" name="Google Shape;138;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a:t>Lets try our system by explaining pythagoras theorem. </a:t>
            </a:r>
            <a:endParaRPr b="1"/>
          </a:p>
        </p:txBody>
      </p:sp>
      <p:pic>
        <p:nvPicPr>
          <p:cNvPr id="139" name="Google Shape;139;p26"/>
          <p:cNvPicPr preferRelativeResize="0"/>
          <p:nvPr/>
        </p:nvPicPr>
        <p:blipFill>
          <a:blip r:embed="rId3">
            <a:alphaModFix/>
          </a:blip>
          <a:stretch>
            <a:fillRect/>
          </a:stretch>
        </p:blipFill>
        <p:spPr>
          <a:xfrm>
            <a:off x="311700" y="1642875"/>
            <a:ext cx="8336850" cy="3302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Technologies used</a:t>
            </a:r>
            <a:endParaRPr/>
          </a:p>
        </p:txBody>
      </p:sp>
      <p:sp>
        <p:nvSpPr>
          <p:cNvPr id="145" name="Google Shape;145;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Javascript</a:t>
            </a:r>
            <a:endParaRPr/>
          </a:p>
          <a:p>
            <a:pPr indent="-342900" lvl="0" marL="457200" rtl="0" algn="l">
              <a:spcBef>
                <a:spcPts val="0"/>
              </a:spcBef>
              <a:spcAft>
                <a:spcPts val="0"/>
              </a:spcAft>
              <a:buSzPts val="1800"/>
              <a:buChar char="●"/>
            </a:pPr>
            <a:r>
              <a:rPr lang="en"/>
              <a:t>Typescript</a:t>
            </a:r>
            <a:endParaRPr/>
          </a:p>
          <a:p>
            <a:pPr indent="-342900" lvl="0" marL="457200" rtl="0" algn="l">
              <a:spcBef>
                <a:spcPts val="0"/>
              </a:spcBef>
              <a:spcAft>
                <a:spcPts val="0"/>
              </a:spcAft>
              <a:buSzPts val="1800"/>
              <a:buChar char="●"/>
            </a:pPr>
            <a:r>
              <a:rPr lang="en"/>
              <a:t>Jquery</a:t>
            </a:r>
            <a:endParaRPr/>
          </a:p>
          <a:p>
            <a:pPr indent="-342900" lvl="0" marL="457200" rtl="0" algn="l">
              <a:spcBef>
                <a:spcPts val="0"/>
              </a:spcBef>
              <a:spcAft>
                <a:spcPts val="0"/>
              </a:spcAft>
              <a:buSzPts val="1800"/>
              <a:buChar char="●"/>
            </a:pPr>
            <a:r>
              <a:rPr lang="en"/>
              <a:t>NodeJs</a:t>
            </a:r>
            <a:endParaRPr/>
          </a:p>
          <a:p>
            <a:pPr indent="-342900" lvl="0" marL="457200" rtl="0" algn="l">
              <a:spcBef>
                <a:spcPts val="0"/>
              </a:spcBef>
              <a:spcAft>
                <a:spcPts val="0"/>
              </a:spcAft>
              <a:buSzPts val="1800"/>
              <a:buChar char="●"/>
            </a:pPr>
            <a:r>
              <a:rPr lang="en"/>
              <a:t>ExpressJs</a:t>
            </a:r>
            <a:endParaRPr/>
          </a:p>
          <a:p>
            <a:pPr indent="-342900" lvl="0" marL="457200" rtl="0" algn="l">
              <a:spcBef>
                <a:spcPts val="0"/>
              </a:spcBef>
              <a:spcAft>
                <a:spcPts val="0"/>
              </a:spcAft>
              <a:buSzPts val="1800"/>
              <a:buChar char="●"/>
            </a:pPr>
            <a:r>
              <a:rPr lang="en"/>
              <a:t>Pug templating Engine</a:t>
            </a:r>
            <a:endParaRPr/>
          </a:p>
          <a:p>
            <a:pPr indent="0" lvl="0" marL="457200" rtl="0" algn="l">
              <a:spcBef>
                <a:spcPts val="160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work</a:t>
            </a:r>
            <a:endParaRPr/>
          </a:p>
        </p:txBody>
      </p:sp>
      <p:sp>
        <p:nvSpPr>
          <p:cNvPr id="151" name="Google Shape;151;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Handwriting recognition, Cloud </a:t>
            </a:r>
            <a:r>
              <a:rPr lang="en" sz="1700">
                <a:solidFill>
                  <a:schemeClr val="dk1"/>
                </a:solidFill>
              </a:rPr>
              <a:t>recognition such as</a:t>
            </a:r>
            <a:r>
              <a:rPr b="1" lang="en" sz="1700">
                <a:solidFill>
                  <a:schemeClr val="dk1"/>
                </a:solidFill>
              </a:rPr>
              <a:t> : </a:t>
            </a:r>
            <a:r>
              <a:rPr lang="en"/>
              <a:t>myscript.com</a:t>
            </a:r>
            <a:endParaRPr/>
          </a:p>
          <a:p>
            <a:pPr indent="-342900" lvl="0" marL="457200" rtl="0" algn="l">
              <a:spcBef>
                <a:spcPts val="0"/>
              </a:spcBef>
              <a:spcAft>
                <a:spcPts val="0"/>
              </a:spcAft>
              <a:buSzPts val="1800"/>
              <a:buChar char="●"/>
            </a:pPr>
            <a:r>
              <a:rPr lang="en"/>
              <a:t>More work into UI</a:t>
            </a:r>
            <a:endParaRPr/>
          </a:p>
          <a:p>
            <a:pPr indent="-342900" lvl="0" marL="457200" rtl="0" algn="l">
              <a:spcBef>
                <a:spcPts val="0"/>
              </a:spcBef>
              <a:spcAft>
                <a:spcPts val="0"/>
              </a:spcAft>
              <a:buSzPts val="1800"/>
              <a:buChar char="●"/>
            </a:pPr>
            <a:r>
              <a:rPr lang="en"/>
              <a:t>Chat between the students and the teacher</a:t>
            </a:r>
            <a:endParaRPr/>
          </a:p>
          <a:p>
            <a:pPr indent="-342900" lvl="0" marL="457200" rtl="0" algn="l">
              <a:spcBef>
                <a:spcPts val="0"/>
              </a:spcBef>
              <a:spcAft>
                <a:spcPts val="0"/>
              </a:spcAft>
              <a:buSzPts val="1800"/>
              <a:buChar char="●"/>
            </a:pPr>
            <a:r>
              <a:rPr lang="en"/>
              <a:t>Web cam</a:t>
            </a:r>
            <a:endParaRPr/>
          </a:p>
          <a:p>
            <a:pPr indent="-342900" lvl="0" marL="457200" rtl="0" algn="l">
              <a:spcBef>
                <a:spcPts val="0"/>
              </a:spcBef>
              <a:spcAft>
                <a:spcPts val="0"/>
              </a:spcAft>
              <a:buSzPts val="1800"/>
              <a:buChar char="●"/>
            </a:pPr>
            <a:r>
              <a:rPr lang="en"/>
              <a:t>Ability to insert images and slides</a:t>
            </a:r>
            <a:endParaRPr/>
          </a:p>
          <a:p>
            <a:pPr indent="-342900" lvl="0" marL="457200" rtl="0" algn="l">
              <a:spcBef>
                <a:spcPts val="0"/>
              </a:spcBef>
              <a:spcAft>
                <a:spcPts val="0"/>
              </a:spcAft>
              <a:buSzPts val="1800"/>
              <a:buChar char="●"/>
            </a:pPr>
            <a:r>
              <a:rPr lang="en"/>
              <a:t>Payment system</a:t>
            </a:r>
            <a:endParaRPr/>
          </a:p>
          <a:p>
            <a:pPr indent="0" lvl="0" marL="457200" rtl="0" algn="l">
              <a:spcBef>
                <a:spcPts val="160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Definition</a:t>
            </a:r>
            <a:endParaRPr/>
          </a:p>
        </p:txBody>
      </p:sp>
      <p:sp>
        <p:nvSpPr>
          <p:cNvPr id="61" name="Google Shape;61;p14"/>
          <p:cNvSpPr txBox="1"/>
          <p:nvPr>
            <p:ph idx="1" type="body"/>
          </p:nvPr>
        </p:nvSpPr>
        <p:spPr>
          <a:xfrm>
            <a:off x="311700" y="1152475"/>
            <a:ext cx="8520600" cy="104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This software aims to </a:t>
            </a:r>
            <a:r>
              <a:rPr b="1" lang="en"/>
              <a:t>mov</a:t>
            </a:r>
            <a:r>
              <a:rPr b="1" lang="en"/>
              <a:t>e</a:t>
            </a:r>
            <a:r>
              <a:rPr b="1" lang="en"/>
              <a:t> the classroom experience into the web</a:t>
            </a:r>
            <a:endParaRPr b="1"/>
          </a:p>
          <a:p>
            <a:pPr indent="0" lvl="0" marL="0" rtl="0" algn="l">
              <a:spcBef>
                <a:spcPts val="1600"/>
              </a:spcBef>
              <a:spcAft>
                <a:spcPts val="1600"/>
              </a:spcAft>
              <a:buNone/>
            </a:pPr>
            <a:r>
              <a:t/>
            </a:r>
            <a:endParaRPr/>
          </a:p>
        </p:txBody>
      </p:sp>
      <p:pic>
        <p:nvPicPr>
          <p:cNvPr id="62" name="Google Shape;62;p14"/>
          <p:cNvPicPr preferRelativeResize="0"/>
          <p:nvPr/>
        </p:nvPicPr>
        <p:blipFill>
          <a:blip r:embed="rId3">
            <a:alphaModFix/>
          </a:blip>
          <a:stretch>
            <a:fillRect/>
          </a:stretch>
        </p:blipFill>
        <p:spPr>
          <a:xfrm>
            <a:off x="228925" y="1685000"/>
            <a:ext cx="8713075" cy="33695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Motivation</a:t>
            </a:r>
            <a:endParaRPr/>
          </a:p>
        </p:txBody>
      </p:sp>
      <p:sp>
        <p:nvSpPr>
          <p:cNvPr id="68" name="Google Shape;68;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Solve the unemployment issue in graduates of educational sciences.</a:t>
            </a:r>
            <a:endParaRPr b="1"/>
          </a:p>
          <a:p>
            <a:pPr indent="0" lvl="0" marL="0" rtl="0" algn="l">
              <a:spcBef>
                <a:spcPts val="1600"/>
              </a:spcBef>
              <a:spcAft>
                <a:spcPts val="1600"/>
              </a:spcAft>
              <a:buNone/>
            </a:pPr>
            <a:r>
              <a:t/>
            </a:r>
            <a:endParaRPr/>
          </a:p>
        </p:txBody>
      </p:sp>
      <p:pic>
        <p:nvPicPr>
          <p:cNvPr id="69" name="Google Shape;69;p15"/>
          <p:cNvPicPr preferRelativeResize="0"/>
          <p:nvPr/>
        </p:nvPicPr>
        <p:blipFill>
          <a:blip r:embed="rId3">
            <a:alphaModFix/>
          </a:blip>
          <a:stretch>
            <a:fillRect/>
          </a:stretch>
        </p:blipFill>
        <p:spPr>
          <a:xfrm>
            <a:off x="255875" y="1620500"/>
            <a:ext cx="8693351" cy="3332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Features</a:t>
            </a:r>
            <a:endParaRPr/>
          </a:p>
        </p:txBody>
      </p:sp>
      <p:sp>
        <p:nvSpPr>
          <p:cNvPr id="75" name="Google Shape;75;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342900" lvl="0" marL="457200" rtl="0" algn="l">
              <a:spcBef>
                <a:spcPts val="1600"/>
              </a:spcBef>
              <a:spcAft>
                <a:spcPts val="0"/>
              </a:spcAft>
              <a:buSzPts val="1800"/>
              <a:buChar char="●"/>
            </a:pPr>
            <a:r>
              <a:rPr lang="en"/>
              <a:t>Voice Chat</a:t>
            </a:r>
            <a:endParaRPr/>
          </a:p>
          <a:p>
            <a:pPr indent="-342900" lvl="0" marL="457200" rtl="0" algn="l">
              <a:spcBef>
                <a:spcPts val="0"/>
              </a:spcBef>
              <a:spcAft>
                <a:spcPts val="0"/>
              </a:spcAft>
              <a:buSzPts val="1800"/>
              <a:buChar char="●"/>
            </a:pPr>
            <a:r>
              <a:rPr lang="en"/>
              <a:t>Realtime writing</a:t>
            </a:r>
            <a:endParaRPr/>
          </a:p>
          <a:p>
            <a:pPr indent="-342900" lvl="0" marL="457200" rtl="0" algn="l">
              <a:spcBef>
                <a:spcPts val="0"/>
              </a:spcBef>
              <a:spcAft>
                <a:spcPts val="0"/>
              </a:spcAft>
              <a:buSzPts val="1800"/>
              <a:buChar char="●"/>
            </a:pPr>
            <a:r>
              <a:rPr lang="en"/>
              <a:t>Rooms, where each room has its own domain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Scenarios and Use cases</a:t>
            </a:r>
            <a:endParaRPr/>
          </a:p>
        </p:txBody>
      </p:sp>
      <p:sp>
        <p:nvSpPr>
          <p:cNvPr id="81" name="Google Shape;81;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Ahmad is a teacher, who </a:t>
            </a:r>
            <a:r>
              <a:rPr b="1" i="1" lang="en"/>
              <a:t>creates a room</a:t>
            </a:r>
            <a:r>
              <a:rPr lang="en"/>
              <a:t> to start tutoring his students.</a:t>
            </a:r>
            <a:endParaRPr/>
          </a:p>
          <a:p>
            <a:pPr indent="0" lvl="0" marL="0" rtl="0" algn="l">
              <a:spcBef>
                <a:spcPts val="1600"/>
              </a:spcBef>
              <a:spcAft>
                <a:spcPts val="0"/>
              </a:spcAft>
              <a:buNone/>
            </a:pPr>
            <a:r>
              <a:rPr lang="en"/>
              <a:t>Ali, one of his students uses the </a:t>
            </a:r>
            <a:r>
              <a:rPr b="1" i="1" lang="en"/>
              <a:t>show room</a:t>
            </a:r>
            <a:r>
              <a:rPr lang="en"/>
              <a:t> functionality to </a:t>
            </a:r>
            <a:r>
              <a:rPr b="1" i="1" lang="en"/>
              <a:t>list</a:t>
            </a:r>
            <a:r>
              <a:rPr lang="en"/>
              <a:t> the available rooms, then he </a:t>
            </a:r>
            <a:r>
              <a:rPr b="1" i="1" lang="en"/>
              <a:t>joins</a:t>
            </a:r>
            <a:r>
              <a:rPr lang="en"/>
              <a:t> his teacher’s room.</a:t>
            </a:r>
            <a:endParaRPr/>
          </a:p>
          <a:p>
            <a:pPr indent="0" lvl="0" marL="0" rtl="0" algn="l">
              <a:spcBef>
                <a:spcPts val="1600"/>
              </a:spcBef>
              <a:spcAft>
                <a:spcPts val="1600"/>
              </a:spcAft>
              <a:buNone/>
            </a:pPr>
            <a:r>
              <a:t/>
            </a:r>
            <a:endParaRPr/>
          </a:p>
        </p:txBody>
      </p:sp>
      <p:pic>
        <p:nvPicPr>
          <p:cNvPr id="82" name="Google Shape;82;p17"/>
          <p:cNvPicPr preferRelativeResize="0"/>
          <p:nvPr/>
        </p:nvPicPr>
        <p:blipFill>
          <a:blip r:embed="rId3">
            <a:alphaModFix/>
          </a:blip>
          <a:stretch>
            <a:fillRect/>
          </a:stretch>
        </p:blipFill>
        <p:spPr>
          <a:xfrm>
            <a:off x="1952475" y="2656625"/>
            <a:ext cx="6046600" cy="24098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Room page </a:t>
            </a:r>
            <a:r>
              <a:rPr lang="en"/>
              <a:t>Use cases</a:t>
            </a:r>
            <a:endParaRPr/>
          </a:p>
        </p:txBody>
      </p:sp>
      <p:sp>
        <p:nvSpPr>
          <p:cNvPr id="88" name="Google Shape;88;p18"/>
          <p:cNvSpPr txBox="1"/>
          <p:nvPr>
            <p:ph idx="1" type="body"/>
          </p:nvPr>
        </p:nvSpPr>
        <p:spPr>
          <a:xfrm>
            <a:off x="311700" y="12122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1600"/>
              </a:spcBef>
              <a:spcAft>
                <a:spcPts val="1600"/>
              </a:spcAft>
              <a:buNone/>
            </a:pPr>
            <a:r>
              <a:t/>
            </a:r>
            <a:endParaRPr/>
          </a:p>
        </p:txBody>
      </p:sp>
      <p:pic>
        <p:nvPicPr>
          <p:cNvPr id="89" name="Google Shape;89;p18"/>
          <p:cNvPicPr preferRelativeResize="0"/>
          <p:nvPr/>
        </p:nvPicPr>
        <p:blipFill>
          <a:blip r:embed="rId3">
            <a:alphaModFix/>
          </a:blip>
          <a:stretch>
            <a:fillRect/>
          </a:stretch>
        </p:blipFill>
        <p:spPr>
          <a:xfrm>
            <a:off x="1779288" y="1571138"/>
            <a:ext cx="4772025" cy="30575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Architectural design</a:t>
            </a:r>
            <a:endParaRPr/>
          </a:p>
        </p:txBody>
      </p:sp>
      <p:sp>
        <p:nvSpPr>
          <p:cNvPr id="95" name="Google Shape;95;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The teacher sends the data to the server, the server broadcasts it to all the students clients in the room</a:t>
            </a:r>
            <a:endParaRPr/>
          </a:p>
        </p:txBody>
      </p:sp>
      <p:pic>
        <p:nvPicPr>
          <p:cNvPr id="96" name="Google Shape;96;p19"/>
          <p:cNvPicPr preferRelativeResize="0"/>
          <p:nvPr/>
        </p:nvPicPr>
        <p:blipFill>
          <a:blip r:embed="rId3">
            <a:alphaModFix/>
          </a:blip>
          <a:stretch>
            <a:fillRect/>
          </a:stretch>
        </p:blipFill>
        <p:spPr>
          <a:xfrm>
            <a:off x="466500" y="1915075"/>
            <a:ext cx="8205675" cy="30769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Design and implementation</a:t>
            </a:r>
            <a:endParaRPr/>
          </a:p>
        </p:txBody>
      </p:sp>
      <p:sp>
        <p:nvSpPr>
          <p:cNvPr id="102" name="Google Shape;102;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The application </a:t>
            </a:r>
            <a:r>
              <a:rPr b="1" lang="en"/>
              <a:t>consists</a:t>
            </a:r>
            <a:r>
              <a:rPr b="1" lang="en"/>
              <a:t> of 2 pages, the </a:t>
            </a:r>
            <a:r>
              <a:rPr b="1" lang="en">
                <a:solidFill>
                  <a:srgbClr val="00FF00"/>
                </a:solidFill>
              </a:rPr>
              <a:t>lobby</a:t>
            </a:r>
            <a:r>
              <a:rPr b="1" lang="en"/>
              <a:t> page, the </a:t>
            </a:r>
            <a:r>
              <a:rPr b="1" lang="en">
                <a:solidFill>
                  <a:srgbClr val="00FF00"/>
                </a:solidFill>
              </a:rPr>
              <a:t>room</a:t>
            </a:r>
            <a:r>
              <a:rPr b="1" lang="en"/>
              <a:t> page</a:t>
            </a:r>
            <a:endParaRPr b="1"/>
          </a:p>
          <a:p>
            <a:pPr indent="0" lvl="0" marL="0" rtl="0" algn="l">
              <a:spcBef>
                <a:spcPts val="1600"/>
              </a:spcBef>
              <a:spcAft>
                <a:spcPts val="0"/>
              </a:spcAft>
              <a:buNone/>
            </a:pPr>
            <a:r>
              <a:rPr lang="en"/>
              <a:t>The </a:t>
            </a:r>
            <a:r>
              <a:rPr b="1" lang="en">
                <a:solidFill>
                  <a:srgbClr val="00FF00"/>
                </a:solidFill>
              </a:rPr>
              <a:t>lobby</a:t>
            </a:r>
            <a:r>
              <a:rPr lang="en"/>
              <a:t> page is </a:t>
            </a:r>
            <a:r>
              <a:rPr lang="en"/>
              <a:t>a large waiting room or reception area, where the users can create new rooms, and even join ones.</a:t>
            </a:r>
            <a:endParaRPr/>
          </a:p>
          <a:p>
            <a:pPr indent="0" lvl="0" marL="0" rtl="0" algn="l">
              <a:spcBef>
                <a:spcPts val="1600"/>
              </a:spcBef>
              <a:spcAft>
                <a:spcPts val="0"/>
              </a:spcAft>
              <a:buNone/>
            </a:pPr>
            <a:r>
              <a:rPr lang="en"/>
              <a:t>The </a:t>
            </a:r>
            <a:r>
              <a:rPr b="1" lang="en">
                <a:solidFill>
                  <a:srgbClr val="00FF00"/>
                </a:solidFill>
              </a:rPr>
              <a:t>room</a:t>
            </a:r>
            <a:r>
              <a:rPr lang="en"/>
              <a:t> page is the place where the tutoring is done.</a:t>
            </a:r>
            <a:endParaRPr/>
          </a:p>
          <a:p>
            <a:pPr indent="0" lvl="0" marL="0" rtl="0" algn="l">
              <a:spcBef>
                <a:spcPts val="1600"/>
              </a:spcBef>
              <a:spcAft>
                <a:spcPts val="16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Design and implementation</a:t>
            </a:r>
            <a:endParaRPr/>
          </a:p>
        </p:txBody>
      </p:sp>
      <p:sp>
        <p:nvSpPr>
          <p:cNvPr id="108" name="Google Shape;108;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Create Room functionality </a:t>
            </a:r>
            <a:r>
              <a:rPr lang="en"/>
              <a:t>: </a:t>
            </a:r>
            <a:endParaRPr/>
          </a:p>
          <a:p>
            <a:pPr indent="0" lvl="0" marL="0" rtl="0" algn="l">
              <a:spcBef>
                <a:spcPts val="1600"/>
              </a:spcBef>
              <a:spcAft>
                <a:spcPts val="0"/>
              </a:spcAft>
              <a:buNone/>
            </a:pPr>
            <a:r>
              <a:rPr lang="en"/>
              <a:t>1- The Client sends an HTTP request along with the room name as a parameter to the server to create the room.</a:t>
            </a:r>
            <a:endParaRPr/>
          </a:p>
          <a:p>
            <a:pPr indent="0" lvl="0" marL="0" rtl="0" algn="l">
              <a:spcBef>
                <a:spcPts val="1600"/>
              </a:spcBef>
              <a:spcAft>
                <a:spcPts val="0"/>
              </a:spcAft>
              <a:buNone/>
            </a:pPr>
            <a:r>
              <a:rPr lang="en"/>
              <a:t>2- The Server allocates the buffers required to create the room, and if there is no error, it responds back with a success message.</a:t>
            </a:r>
            <a:endParaRPr/>
          </a:p>
          <a:p>
            <a:pPr indent="0" lvl="0" marL="0" rtl="0" algn="l">
              <a:spcBef>
                <a:spcPts val="1600"/>
              </a:spcBef>
              <a:spcAft>
                <a:spcPts val="0"/>
              </a:spcAft>
              <a:buNone/>
            </a:pPr>
            <a:r>
              <a:rPr lang="en"/>
              <a:t>3- If a success message is return the browser joins the newly created room.</a:t>
            </a:r>
            <a:endParaRPr/>
          </a:p>
          <a:p>
            <a:pPr indent="0" lvl="0" marL="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