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0" r:id="rId34"/>
    <p:sldId id="291" r:id="rId35"/>
    <p:sldId id="324" r:id="rId36"/>
    <p:sldId id="325" r:id="rId37"/>
    <p:sldId id="296" r:id="rId38"/>
    <p:sldId id="298" r:id="rId39"/>
    <p:sldId id="299" r:id="rId40"/>
    <p:sldId id="300" r:id="rId41"/>
    <p:sldId id="302" r:id="rId42"/>
    <p:sldId id="303" r:id="rId43"/>
    <p:sldId id="305" r:id="rId44"/>
    <p:sldId id="308" r:id="rId45"/>
    <p:sldId id="310" r:id="rId46"/>
    <p:sldId id="311" r:id="rId47"/>
    <p:sldId id="312" r:id="rId48"/>
    <p:sldId id="313" r:id="rId49"/>
    <p:sldId id="314" r:id="rId50"/>
    <p:sldId id="315" r:id="rId51"/>
    <p:sldId id="316" r:id="rId52"/>
    <p:sldId id="317" r:id="rId53"/>
    <p:sldId id="319" r:id="rId54"/>
    <p:sldId id="320" r:id="rId55"/>
    <p:sldId id="322" r:id="rId56"/>
    <p:sldId id="323" r:id="rId5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2824D"/>
    <a:srgbClr val="2155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506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12/21/2014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12/21/2014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657" y="228600"/>
            <a:ext cx="7868543" cy="647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15921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914400"/>
            <a:ext cx="5410200" cy="1295400"/>
          </a:xfrm>
        </p:spPr>
        <p:txBody>
          <a:bodyPr>
            <a:normAutofit/>
          </a:bodyPr>
          <a:lstStyle/>
          <a:p>
            <a:pPr marL="68580" algn="just"/>
            <a:r>
              <a:rPr lang="en-US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Data Collection Form </a:t>
            </a:r>
          </a:p>
          <a:p>
            <a:pPr marL="68580" algn="just"/>
            <a:endParaRPr lang="en-US" sz="2400" dirty="0"/>
          </a:p>
        </p:txBody>
      </p:sp>
      <p:sp>
        <p:nvSpPr>
          <p:cNvPr id="2" name="TextBox 1"/>
          <p:cNvSpPr txBox="1"/>
          <p:nvPr/>
        </p:nvSpPr>
        <p:spPr>
          <a:xfrm>
            <a:off x="1066800" y="2152471"/>
            <a:ext cx="7010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There are three Data Collection Forms, depend on the seismicity regions:</a:t>
            </a:r>
          </a:p>
          <a:p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1752600" y="2971800"/>
            <a:ext cx="4211409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457200" lvl="0" indent="-457200" algn="just">
              <a:buFont typeface="Wingdings" pitchFamily="2" charset="2"/>
              <a:buChar char="v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Low seismicity (L)</a:t>
            </a:r>
          </a:p>
          <a:p>
            <a:pPr marL="457200" lvl="0" indent="-457200" algn="just">
              <a:buFont typeface="Wingdings" pitchFamily="2" charset="2"/>
              <a:buChar char="v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Moderate seismicity (M)</a:t>
            </a:r>
          </a:p>
          <a:p>
            <a:pPr marL="457200" lvl="0" indent="-457200" algn="just">
              <a:buFont typeface="Wingdings" pitchFamily="2" charset="2"/>
              <a:buChar char="v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High seismicity (H)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142513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" y="304800"/>
            <a:ext cx="6629400" cy="137160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Example of data collection form:</a:t>
            </a:r>
            <a:endParaRPr lang="en-US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صورة 1" descr="C:\Users\Montaser\Desktop\بحث\Form modraite-page-002.jpg"/>
          <p:cNvPicPr/>
          <p:nvPr/>
        </p:nvPicPr>
        <p:blipFill>
          <a:blip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838200"/>
            <a:ext cx="4648200" cy="5867400"/>
          </a:xfrm>
          <a:prstGeom prst="rect">
            <a:avLst/>
          </a:prstGeom>
          <a:ln w="3175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2357942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609600"/>
            <a:ext cx="6629400" cy="838200"/>
          </a:xfrm>
        </p:spPr>
        <p:txBody>
          <a:bodyPr>
            <a:normAutofit fontScale="92500"/>
          </a:bodyPr>
          <a:lstStyle/>
          <a:p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Procedure to complete data collection form.</a:t>
            </a:r>
          </a:p>
          <a:p>
            <a:endParaRPr lang="en-US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2209801" y="3200400"/>
            <a:ext cx="5562599" cy="27432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762001" y="1663005"/>
            <a:ext cx="693419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1-Verifying and updating the building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identification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information.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456913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609600"/>
            <a:ext cx="6629400" cy="1600200"/>
          </a:xfrm>
        </p:spPr>
        <p:txBody>
          <a:bodyPr>
            <a:normAutofit/>
          </a:bodyPr>
          <a:lstStyle/>
          <a:p>
            <a:r>
              <a:rPr lang="en-US" sz="2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2- Sketching a </a:t>
            </a:r>
            <a:r>
              <a:rPr lang="en-US" sz="2800" b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plan and elevation </a:t>
            </a:r>
            <a:r>
              <a:rPr lang="en-US" sz="2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view.</a:t>
            </a:r>
            <a:endParaRPr lang="en-US" sz="2800" b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2667000" y="1447800"/>
            <a:ext cx="4419600" cy="4800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96461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723900"/>
            <a:ext cx="6705600" cy="1143000"/>
          </a:xfrm>
        </p:spPr>
        <p:txBody>
          <a:bodyPr>
            <a:normAutofit/>
          </a:bodyPr>
          <a:lstStyle/>
          <a:p>
            <a:r>
              <a:rPr lang="en-US" sz="2800" b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3- Determining soil type</a:t>
            </a:r>
            <a:r>
              <a:rPr lang="en-US" sz="2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sz="2800" b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C:\Users\Montaser\Desktop\بحث\presintation\soil type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2819400"/>
            <a:ext cx="5791200" cy="1981200"/>
          </a:xfrm>
          <a:prstGeom prst="rect">
            <a:avLst/>
          </a:prstGeom>
          <a:noFill/>
          <a:extLst/>
        </p:spPr>
      </p:pic>
    </p:spTree>
    <p:extLst>
      <p:ext uri="{BB962C8B-B14F-4D97-AF65-F5344CB8AC3E}">
        <p14:creationId xmlns:p14="http://schemas.microsoft.com/office/powerpoint/2010/main" val="3559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914400"/>
            <a:ext cx="7467600" cy="1752600"/>
          </a:xfrm>
        </p:spPr>
        <p:txBody>
          <a:bodyPr>
            <a:normAutofit/>
          </a:bodyPr>
          <a:lstStyle/>
          <a:p>
            <a:r>
              <a:rPr lang="en-US" sz="2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4- Determining </a:t>
            </a:r>
            <a:r>
              <a:rPr lang="en-US" sz="2800" b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and documenting </a:t>
            </a:r>
            <a:r>
              <a:rPr lang="en-US" sz="2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occupancy and occupancy load. </a:t>
            </a:r>
          </a:p>
        </p:txBody>
      </p:sp>
      <p:pic>
        <p:nvPicPr>
          <p:cNvPr id="4" name="صورة 50" descr="C:\Users\Montaser\Desktop\Research\GP2\cc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2549237"/>
            <a:ext cx="5410200" cy="20574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3429000" y="4876800"/>
            <a:ext cx="18069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occupancy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034430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Subtitle 2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533400" y="381000"/>
                <a:ext cx="6934200" cy="3124200"/>
              </a:xfrm>
            </p:spPr>
            <p:txBody>
              <a:bodyPr>
                <a:normAutofit/>
              </a:bodyPr>
              <a:lstStyle/>
              <a:p>
                <a:endParaRPr lang="en-US" sz="2400" dirty="0" smtClean="0">
                  <a:cs typeface="+mj-cs"/>
                </a:endParaRPr>
              </a:p>
              <a:p>
                <a:endParaRPr lang="en-US" sz="2400" dirty="0" smtClean="0">
                  <a:cs typeface="+mj-cs"/>
                </a:endParaRPr>
              </a:p>
              <a:p>
                <a:r>
                  <a:rPr lang="en-US" sz="2400" b="0" dirty="0" smtClean="0">
                    <a:solidFill>
                      <a:schemeClr val="tx1"/>
                    </a:solidFill>
                    <a:cs typeface="+mj-cs"/>
                  </a:rPr>
                  <a:t>Occupancy </a:t>
                </a:r>
                <a:r>
                  <a:rPr lang="en-US" sz="2400" b="0" dirty="0">
                    <a:solidFill>
                      <a:schemeClr val="tx1"/>
                    </a:solidFill>
                    <a:cs typeface="+mj-cs"/>
                  </a:rPr>
                  <a:t>load </a:t>
                </a:r>
                <a:r>
                  <a:rPr lang="ar-SA" sz="2400" dirty="0">
                    <a:solidFill>
                      <a:schemeClr val="tx1"/>
                    </a:solidFill>
                    <a:cs typeface="+mj-cs"/>
                  </a:rPr>
                  <a:t>=</a:t>
                </a:r>
                <a14:m>
                  <m:oMath xmlns:m="http://schemas.openxmlformats.org/officeDocument/2006/math">
                    <m:r>
                      <a:rPr lang="ar-SA" sz="2400" i="1">
                        <a:solidFill>
                          <a:schemeClr val="tx1"/>
                        </a:solidFill>
                        <a:latin typeface="Cambria Math"/>
                        <a:cs typeface="+mj-cs"/>
                      </a:rPr>
                      <m:t> </m:t>
                    </m:r>
                    <m:f>
                      <m:f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/>
                            <a:cs typeface="+mj-cs"/>
                          </a:rPr>
                        </m:ctrlPr>
                      </m:fPr>
                      <m:num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/>
                            <a:cs typeface="+mj-cs"/>
                          </a:rPr>
                          <m:t>𝑇𝑜𝑡𝑎𝑙</m:t>
                        </m:r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/>
                            <a:cs typeface="+mj-cs"/>
                          </a:rPr>
                          <m:t> </m:t>
                        </m:r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/>
                            <a:cs typeface="+mj-cs"/>
                          </a:rPr>
                          <m:t>𝑎𝑟𝑒𝑎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sz="2400">
                            <a:solidFill>
                              <a:schemeClr val="tx1"/>
                            </a:solidFill>
                            <a:latin typeface="Cambria Math"/>
                            <a:cs typeface="+mj-cs"/>
                          </a:rPr>
                          <m:t>number</m:t>
                        </m:r>
                        <m:r>
                          <a:rPr lang="en-US" sz="2400">
                            <a:solidFill>
                              <a:schemeClr val="tx1"/>
                            </a:solidFill>
                            <a:latin typeface="Cambria Math"/>
                            <a:cs typeface="+mj-cs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2400">
                            <a:solidFill>
                              <a:schemeClr val="tx1"/>
                            </a:solidFill>
                            <a:latin typeface="Cambria Math"/>
                            <a:cs typeface="+mj-cs"/>
                          </a:rPr>
                          <m:t>of</m:t>
                        </m:r>
                        <m:r>
                          <a:rPr lang="en-US" sz="2400">
                            <a:solidFill>
                              <a:schemeClr val="tx1"/>
                            </a:solidFill>
                            <a:latin typeface="Cambria Math"/>
                            <a:cs typeface="+mj-cs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2400">
                            <a:solidFill>
                              <a:schemeClr val="tx1"/>
                            </a:solidFill>
                            <a:latin typeface="Cambria Math"/>
                            <a:cs typeface="+mj-cs"/>
                          </a:rPr>
                          <m:t>persons</m:t>
                        </m:r>
                        <m:r>
                          <a:rPr lang="en-US" sz="2400">
                            <a:solidFill>
                              <a:schemeClr val="tx1"/>
                            </a:solidFill>
                            <a:latin typeface="Cambria Math"/>
                            <a:cs typeface="+mj-cs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2400">
                            <a:solidFill>
                              <a:schemeClr val="tx1"/>
                            </a:solidFill>
                            <a:latin typeface="Cambria Math"/>
                            <a:cs typeface="+mj-cs"/>
                          </a:rPr>
                          <m:t>at</m:t>
                        </m:r>
                        <m:r>
                          <a:rPr lang="en-US" sz="2400">
                            <a:solidFill>
                              <a:schemeClr val="tx1"/>
                            </a:solidFill>
                            <a:latin typeface="Cambria Math"/>
                            <a:cs typeface="+mj-cs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2400">
                            <a:solidFill>
                              <a:schemeClr val="tx1"/>
                            </a:solidFill>
                            <a:latin typeface="Cambria Math"/>
                            <a:cs typeface="+mj-cs"/>
                          </a:rPr>
                          <m:t>one</m:t>
                        </m:r>
                        <m:r>
                          <a:rPr lang="en-US" sz="2400">
                            <a:solidFill>
                              <a:schemeClr val="tx1"/>
                            </a:solidFill>
                            <a:latin typeface="Cambria Math"/>
                            <a:cs typeface="+mj-cs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2400">
                            <a:solidFill>
                              <a:schemeClr val="tx1"/>
                            </a:solidFill>
                            <a:latin typeface="Cambria Math"/>
                            <a:cs typeface="+mj-cs"/>
                          </a:rPr>
                          <m:t>unit</m:t>
                        </m:r>
                        <m:r>
                          <a:rPr lang="en-US" sz="2400">
                            <a:solidFill>
                              <a:schemeClr val="tx1"/>
                            </a:solidFill>
                            <a:latin typeface="Cambria Math"/>
                            <a:cs typeface="+mj-cs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2400">
                            <a:solidFill>
                              <a:schemeClr val="tx1"/>
                            </a:solidFill>
                            <a:latin typeface="Cambria Math"/>
                            <a:cs typeface="+mj-cs"/>
                          </a:rPr>
                          <m:t>of</m:t>
                        </m:r>
                        <m:r>
                          <a:rPr lang="en-US" sz="2400">
                            <a:solidFill>
                              <a:schemeClr val="tx1"/>
                            </a:solidFill>
                            <a:latin typeface="Cambria Math"/>
                            <a:cs typeface="+mj-cs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2400">
                            <a:solidFill>
                              <a:schemeClr val="tx1"/>
                            </a:solidFill>
                            <a:latin typeface="Cambria Math"/>
                            <a:cs typeface="+mj-cs"/>
                          </a:rPr>
                          <m:t>area</m:t>
                        </m:r>
                      </m:den>
                    </m:f>
                  </m:oMath>
                </a14:m>
                <a:endParaRPr lang="en-US" sz="2400" dirty="0" smtClean="0">
                  <a:solidFill>
                    <a:schemeClr val="tx1"/>
                  </a:solidFill>
                  <a:cs typeface="+mj-cs"/>
                </a:endParaRPr>
              </a:p>
              <a:p>
                <a:endParaRPr lang="en-US" sz="2400" dirty="0" smtClean="0">
                  <a:solidFill>
                    <a:schemeClr val="tx1"/>
                  </a:solidFill>
                  <a:cs typeface="+mj-cs"/>
                </a:endParaRPr>
              </a:p>
              <a:p>
                <a:r>
                  <a:rPr lang="en-US" sz="2400" dirty="0">
                    <a:solidFill>
                      <a:schemeClr val="tx1"/>
                    </a:solidFill>
                    <a:cs typeface="+mj-cs"/>
                  </a:rPr>
                  <a:t> </a:t>
                </a:r>
                <a:r>
                  <a:rPr lang="en-US" sz="2400" dirty="0" smtClean="0">
                    <a:solidFill>
                      <a:schemeClr val="tx1"/>
                    </a:solidFill>
                    <a:cs typeface="+mj-cs"/>
                  </a:rPr>
                  <a:t>                             </a:t>
                </a:r>
                <a:r>
                  <a:rPr lang="en-US" sz="2400" dirty="0">
                    <a:solidFill>
                      <a:schemeClr val="tx1"/>
                    </a:solidFill>
                    <a:cs typeface="+mj-cs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/>
                            <a:cs typeface="+mj-cs"/>
                          </a:rPr>
                        </m:ctrlPr>
                      </m:fPr>
                      <m:num>
                        <m:r>
                          <a:rPr lang="en-US" sz="2400">
                            <a:solidFill>
                              <a:schemeClr val="tx1"/>
                            </a:solidFill>
                            <a:latin typeface="Cambria Math"/>
                            <a:cs typeface="+mj-cs"/>
                          </a:rPr>
                          <m:t>3009</m:t>
                        </m:r>
                      </m:num>
                      <m:den>
                        <m:r>
                          <a:rPr lang="en-US" sz="2400">
                            <a:solidFill>
                              <a:schemeClr val="tx1"/>
                            </a:solidFill>
                            <a:latin typeface="Cambria Math"/>
                            <a:cs typeface="+mj-cs"/>
                          </a:rPr>
                          <m:t>15</m:t>
                        </m:r>
                        <m:r>
                          <a:rPr lang="en-US" sz="2400">
                            <a:solidFill>
                              <a:schemeClr val="tx1"/>
                            </a:solidFill>
                            <a:latin typeface="Cambria Math"/>
                            <a:cs typeface="+mj-cs"/>
                          </a:rPr>
                          <m:t>.</m:t>
                        </m:r>
                        <m:r>
                          <a:rPr lang="en-US" sz="2400">
                            <a:solidFill>
                              <a:schemeClr val="tx1"/>
                            </a:solidFill>
                            <a:latin typeface="Cambria Math"/>
                            <a:cs typeface="+mj-cs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sz="2400" dirty="0">
                    <a:solidFill>
                      <a:schemeClr val="tx1"/>
                    </a:solidFill>
                    <a:cs typeface="+mj-cs"/>
                  </a:rPr>
                  <a:t> </a:t>
                </a:r>
                <a:r>
                  <a:rPr lang="en-US" sz="2400" b="0" dirty="0">
                    <a:solidFill>
                      <a:schemeClr val="tx1"/>
                    </a:solidFill>
                    <a:cs typeface="+mj-cs"/>
                  </a:rPr>
                  <a:t>= </a:t>
                </a:r>
                <a:r>
                  <a:rPr lang="en-US" sz="2400" b="0" dirty="0" smtClean="0">
                    <a:solidFill>
                      <a:schemeClr val="tx1"/>
                    </a:solidFill>
                    <a:cs typeface="+mj-cs"/>
                  </a:rPr>
                  <a:t>190</a:t>
                </a:r>
                <a:r>
                  <a:rPr lang="en-US" sz="2400" dirty="0" smtClean="0">
                    <a:latin typeface="Times New Roman" pitchFamily="18" charset="0"/>
                    <a:cs typeface="+mj-cs"/>
                  </a:rPr>
                  <a:t> </a:t>
                </a:r>
                <a:r>
                  <a:rPr lang="en-US" sz="2400" b="0" dirty="0" smtClean="0">
                    <a:solidFill>
                      <a:schemeClr val="tx1"/>
                    </a:solidFill>
                    <a:cs typeface="+mj-cs"/>
                  </a:rPr>
                  <a:t>occupants.</a:t>
                </a:r>
                <a:endParaRPr lang="en-US" sz="2400" b="0" dirty="0">
                  <a:solidFill>
                    <a:schemeClr val="tx1"/>
                  </a:solidFill>
                  <a:cs typeface="+mj-cs"/>
                </a:endParaRPr>
              </a:p>
              <a:p>
                <a:endParaRPr lang="en-US" sz="2400" dirty="0">
                  <a:cs typeface="+mj-cs"/>
                </a:endParaRPr>
              </a:p>
            </p:txBody>
          </p:sp>
        </mc:Choice>
        <mc:Fallback xmlns="">
          <p:sp>
            <p:nvSpPr>
              <p:cNvPr id="3" name="Subtitl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533400" y="381000"/>
                <a:ext cx="6934200" cy="3124200"/>
              </a:xfrm>
              <a:blipFill rotWithShape="1">
                <a:blip r:embed="rId2"/>
                <a:stretch>
                  <a:fillRect l="-1407" t="-1563" b="-31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صورة 51" descr="C:\Users\Montaser\Desktop\Research\GP2\gg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3657600"/>
            <a:ext cx="4114800" cy="13716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3429000" y="5334000"/>
            <a:ext cx="22509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Occupancy load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572502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399" y="1295400"/>
            <a:ext cx="7263765" cy="1371600"/>
          </a:xfrm>
        </p:spPr>
        <p:txBody>
          <a:bodyPr>
            <a:normAutofit/>
          </a:bodyPr>
          <a:lstStyle/>
          <a:p>
            <a:r>
              <a:rPr lang="en-US" sz="2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5- Identifying </a:t>
            </a:r>
            <a:r>
              <a:rPr lang="en-US" sz="2800" b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Potential Nonstructural Falling Hazards.</a:t>
            </a:r>
          </a:p>
          <a:p>
            <a:endParaRPr lang="en-US" sz="1800" dirty="0">
              <a:solidFill>
                <a:schemeClr val="tx1"/>
              </a:solidFill>
            </a:endParaRPr>
          </a:p>
        </p:txBody>
      </p:sp>
      <p:pic>
        <p:nvPicPr>
          <p:cNvPr id="4" name="صورة 52" descr="C:\Users\Montaser\Desktop\Research\GP2\ff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635" y="2976245"/>
            <a:ext cx="4672965" cy="1443355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864201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1143000"/>
            <a:ext cx="7010400" cy="1524000"/>
          </a:xfrm>
        </p:spPr>
        <p:txBody>
          <a:bodyPr>
            <a:normAutofit/>
          </a:bodyPr>
          <a:lstStyle/>
          <a:p>
            <a:pPr lvl="0"/>
            <a:r>
              <a:rPr lang="en-US" sz="2800" b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6- Identifying </a:t>
            </a:r>
            <a:r>
              <a:rPr lang="en-US" sz="2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Basic </a:t>
            </a:r>
            <a:r>
              <a:rPr lang="en-US" sz="2800" b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Structural Hazard </a:t>
            </a:r>
            <a:r>
              <a:rPr lang="en-US" sz="2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Score.</a:t>
            </a:r>
          </a:p>
          <a:p>
            <a:pPr lvl="0"/>
            <a:endParaRPr lang="en-US" sz="2800" b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صورة 1" descr="C:\Users\Montaser\Desktop\Research\GP2\ddd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3962400"/>
            <a:ext cx="6950076" cy="1066800"/>
          </a:xfrm>
          <a:prstGeom prst="rect">
            <a:avLst/>
          </a:prstGeom>
          <a:ln w="3175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" name="TextBox 1"/>
          <p:cNvSpPr txBox="1"/>
          <p:nvPr/>
        </p:nvSpPr>
        <p:spPr>
          <a:xfrm>
            <a:off x="1066800" y="2304871"/>
            <a:ext cx="7086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“Building Type” is concrete frame with unreinforced masonry infill (C3)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80948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787878"/>
            <a:ext cx="6477000" cy="964722"/>
          </a:xfrm>
        </p:spPr>
        <p:txBody>
          <a:bodyPr>
            <a:normAutofit/>
          </a:bodyPr>
          <a:lstStyle/>
          <a:p>
            <a:r>
              <a:rPr lang="en-US" sz="2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7- Identifying </a:t>
            </a:r>
            <a:r>
              <a:rPr lang="en-US" sz="2800" b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Score </a:t>
            </a:r>
            <a:r>
              <a:rPr lang="en-US" sz="2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Modifiers.</a:t>
            </a:r>
          </a:p>
          <a:p>
            <a:endParaRPr lang="en-US" sz="2800" b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صورة 45" descr="C:\Users\Montaser\Desktop\Research\GP2\qqq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3314700"/>
            <a:ext cx="7010400" cy="1447800"/>
          </a:xfrm>
          <a:prstGeom prst="rect">
            <a:avLst/>
          </a:prstGeom>
          <a:ln w="3175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صورة 49" descr="C:\Users\Montaser\Desktop\Research\GP2\vvv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4900063"/>
            <a:ext cx="7010400" cy="1367155"/>
          </a:xfrm>
          <a:prstGeom prst="rect">
            <a:avLst/>
          </a:prstGeom>
          <a:ln w="3175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صورة 1" descr="C:\Users\Montaser\Desktop\Research\GP2\ddd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133600"/>
            <a:ext cx="7010400" cy="1066800"/>
          </a:xfrm>
          <a:prstGeom prst="rect">
            <a:avLst/>
          </a:prstGeom>
          <a:ln w="3175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2105767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060341"/>
            <a:ext cx="3124200" cy="920859"/>
          </a:xfrm>
        </p:spPr>
        <p:txBody>
          <a:bodyPr/>
          <a:lstStyle/>
          <a:p>
            <a:pPr marL="114300" indent="0">
              <a:buNone/>
            </a:pP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Contents :</a:t>
            </a:r>
          </a:p>
          <a:p>
            <a:pPr>
              <a:buFont typeface="Courier New" pitchFamily="49" charset="0"/>
              <a:buChar char="o"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286000" y="2362200"/>
            <a:ext cx="56388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§"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Introduction.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Rapid Visual Screening.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3D dynamic evaluation.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Retrofitting.</a:t>
            </a:r>
          </a:p>
        </p:txBody>
      </p:sp>
    </p:spTree>
    <p:extLst>
      <p:ext uri="{BB962C8B-B14F-4D97-AF65-F5344CB8AC3E}">
        <p14:creationId xmlns:p14="http://schemas.microsoft.com/office/powerpoint/2010/main" val="2376127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990600"/>
            <a:ext cx="6858000" cy="990600"/>
          </a:xfrm>
        </p:spPr>
        <p:txBody>
          <a:bodyPr>
            <a:normAutofit/>
          </a:bodyPr>
          <a:lstStyle/>
          <a:p>
            <a:r>
              <a:rPr lang="en-US" sz="2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8- </a:t>
            </a:r>
            <a:r>
              <a:rPr lang="en-US" sz="2800" b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Identifying </a:t>
            </a:r>
            <a:r>
              <a:rPr lang="en-US" sz="2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Final Score.</a:t>
            </a:r>
            <a:endParaRPr lang="en-US" sz="2800" b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صورة 47" descr="C:\Users\Montaser\Desktop\Research\GP2\aaa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2286000"/>
            <a:ext cx="6781800" cy="3505200"/>
          </a:xfrm>
          <a:prstGeom prst="rect">
            <a:avLst/>
          </a:prstGeom>
          <a:ln w="3175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2493304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1066800"/>
            <a:ext cx="6705600" cy="838200"/>
          </a:xfrm>
        </p:spPr>
        <p:txBody>
          <a:bodyPr>
            <a:normAutofit/>
          </a:bodyPr>
          <a:lstStyle/>
          <a:p>
            <a:r>
              <a:rPr lang="en-US" sz="2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9- Final decision.</a:t>
            </a:r>
          </a:p>
          <a:p>
            <a:endParaRPr lang="en-US" sz="3200" b="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1447800" y="3886200"/>
            <a:ext cx="6579870" cy="1524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838200" y="2011740"/>
            <a:ext cx="7010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final score (-0.9) is less than the cut-off score (2), it is required a detailed evaluation by an expert seismic design professional. </a:t>
            </a:r>
          </a:p>
          <a:p>
            <a:pPr algn="just"/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3276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533400"/>
            <a:ext cx="7086600" cy="990600"/>
          </a:xfrm>
        </p:spPr>
        <p:txBody>
          <a:bodyPr>
            <a:normAutofit/>
          </a:bodyPr>
          <a:lstStyle/>
          <a:p>
            <a:r>
              <a:rPr lang="en-US" sz="2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10- Photographing.</a:t>
            </a:r>
            <a:r>
              <a:rPr lang="en-U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for </a:t>
            </a:r>
            <a:r>
              <a:rPr lang="en-U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identification 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purposes)</a:t>
            </a:r>
            <a:endParaRPr lang="en-US" sz="2800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C:\Users\Montaser\Desktop\بحث\صور بحث\10706610_665199383549684_2130340352_n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143001"/>
            <a:ext cx="3733800" cy="5562600"/>
          </a:xfrm>
          <a:prstGeom prst="rect">
            <a:avLst/>
          </a:prstGeom>
          <a:ln w="3175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/>
        </p:spPr>
      </p:pic>
    </p:spTree>
    <p:extLst>
      <p:ext uri="{BB962C8B-B14F-4D97-AF65-F5344CB8AC3E}">
        <p14:creationId xmlns:p14="http://schemas.microsoft.com/office/powerpoint/2010/main" val="3402922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76200"/>
            <a:ext cx="6858000" cy="762000"/>
          </a:xfrm>
        </p:spPr>
        <p:txBody>
          <a:bodyPr>
            <a:normAutofit/>
          </a:bodyPr>
          <a:lstStyle/>
          <a:p>
            <a:pPr lvl="0"/>
            <a:r>
              <a:rPr lang="en-US" sz="3200" b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Final RVS form for Abu </a:t>
            </a:r>
            <a:r>
              <a:rPr lang="en-US" sz="3200" b="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Sair</a:t>
            </a:r>
            <a:r>
              <a:rPr lang="en-US" sz="3200" b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Building.</a:t>
            </a:r>
          </a:p>
          <a:p>
            <a:endParaRPr lang="en-US" sz="3200" b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C:\Users\Baha\Desktop\Picture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4956" y="685800"/>
            <a:ext cx="4344444" cy="6088693"/>
          </a:xfrm>
          <a:prstGeom prst="rect">
            <a:avLst/>
          </a:prstGeom>
          <a:ln w="3175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445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772400" cy="1066800"/>
          </a:xfrm>
        </p:spPr>
        <p:txBody>
          <a:bodyPr/>
          <a:lstStyle/>
          <a:p>
            <a:pPr marL="342900" indent="-22860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</a:pPr>
            <a:r>
              <a:rPr lang="en-US" sz="3600" b="1" dirty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3D Dynamic Evaluation</a:t>
            </a:r>
          </a:p>
        </p:txBody>
      </p:sp>
      <p:pic>
        <p:nvPicPr>
          <p:cNvPr id="4" name="Picture 3" descr="C:\Users\NADER\Desktop\10726292_806470229411192_1979890888_n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1981200"/>
            <a:ext cx="4200525" cy="46101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21264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b="1" dirty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Modal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371600"/>
            <a:ext cx="7620000" cy="819035"/>
          </a:xfrm>
        </p:spPr>
        <p:txBody>
          <a:bodyPr/>
          <a:lstStyle/>
          <a:p>
            <a:pPr marL="342900" lvl="2" indent="-342900"/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Torsion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Problem:</a:t>
            </a:r>
          </a:p>
          <a:p>
            <a:pPr marL="342900" lvl="2" indent="-342900"/>
            <a:endParaRPr lang="en-US" i="1" dirty="0">
              <a:latin typeface="Times New Roman" pitchFamily="18" charset="0"/>
              <a:cs typeface="Times New Roman" pitchFamily="18" charset="0"/>
            </a:endParaRPr>
          </a:p>
          <a:p>
            <a:pPr marL="342900" lvl="2" indent="-342900"/>
            <a:endParaRPr lang="en-US" i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2" indent="-342900"/>
            <a:endParaRPr lang="en-US" i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2" indent="-342900"/>
            <a:endParaRPr lang="en-US" sz="1800" b="1" i="1" dirty="0">
              <a:latin typeface="Times New Roman" pitchFamily="18" charset="0"/>
              <a:cs typeface="Times New Roman" pitchFamily="18" charset="0"/>
            </a:endParaRPr>
          </a:p>
          <a:p>
            <a:pPr marL="342900" lvl="2" indent="-342900"/>
            <a:endParaRPr lang="en-US" sz="1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C:\Users\NADER\Desktop\10718156_798949666829915_1511818068_o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2190635"/>
            <a:ext cx="5496358" cy="192416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C:\Users\NADER\Desktop\10726479_798956500162565_259456514_n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4941570"/>
            <a:ext cx="5943600" cy="123063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5287" y="4191000"/>
            <a:ext cx="581025" cy="785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57073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7620000" cy="1143000"/>
          </a:xfrm>
        </p:spPr>
        <p:txBody>
          <a:bodyPr/>
          <a:lstStyle/>
          <a:p>
            <a:pPr lvl="1" algn="l" rtl="0">
              <a:spcBef>
                <a:spcPct val="0"/>
              </a:spcBef>
            </a:pPr>
            <a:r>
              <a:rPr lang="en-US" sz="3200" b="1" kern="1200" spc="-100" dirty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Structural Detailing </a:t>
            </a:r>
            <a:r>
              <a:rPr lang="en-US" sz="3200" b="1" kern="1200" spc="-10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en-US" sz="3200" b="1" kern="1200" spc="-10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en-US" sz="3200" b="1" kern="1200" spc="-100" dirty="0">
              <a:solidFill>
                <a:schemeClr val="tx1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4800" y="1143000"/>
            <a:ext cx="7823200" cy="2133600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2590800" y="3429000"/>
            <a:ext cx="3614986" cy="3151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3689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7620000" cy="990600"/>
          </a:xfrm>
        </p:spPr>
        <p:txBody>
          <a:bodyPr/>
          <a:lstStyle/>
          <a:p>
            <a:pPr marL="342900" lvl="2" indent="-342900"/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Ordinary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Frame:</a:t>
            </a:r>
          </a:p>
        </p:txBody>
      </p:sp>
      <p:pic>
        <p:nvPicPr>
          <p:cNvPr id="4" name="Picture 3" descr="C:\Users\Tahreer\Desktop\pictures\1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1752600"/>
            <a:ext cx="5334000" cy="2788526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990600" y="4648200"/>
            <a:ext cx="7143302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2400" dirty="0"/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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all top and bottom steel are extended along the beam.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US" sz="2400" b="1" dirty="0">
                <a:solidFill>
                  <a:srgbClr val="32824D"/>
                </a:solidFill>
                <a:latin typeface="Times New Roman" pitchFamily="18" charset="0"/>
                <a:cs typeface="Times New Roman" pitchFamily="18" charset="0"/>
              </a:rPr>
              <a:t>Ordinary </a:t>
            </a:r>
            <a:r>
              <a:rPr lang="en-US" sz="2400" b="1" dirty="0" smtClean="0">
                <a:solidFill>
                  <a:srgbClr val="32824D"/>
                </a:solidFill>
                <a:latin typeface="Times New Roman" pitchFamily="18" charset="0"/>
                <a:cs typeface="Times New Roman" pitchFamily="18" charset="0"/>
              </a:rPr>
              <a:t>Requirements</a:t>
            </a:r>
            <a:r>
              <a:rPr lang="en-US" sz="2400" b="1" dirty="0">
                <a:solidFill>
                  <a:srgbClr val="32824D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440521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7620000" cy="990600"/>
          </a:xfrm>
        </p:spPr>
        <p:txBody>
          <a:bodyPr/>
          <a:lstStyle/>
          <a:p>
            <a:pPr marL="342900" lvl="2" indent="-342900"/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Intermediate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Frame:</a:t>
            </a:r>
          </a:p>
          <a:p>
            <a:pPr marL="114300" indent="0">
              <a:buNone/>
            </a:pP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4" name="Picture 3" descr="C:\Users\Tahreer\Desktop\pictures\3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600200"/>
            <a:ext cx="6730732" cy="2686050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1219200" y="4267200"/>
            <a:ext cx="6477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4300" indent="0">
              <a:buNone/>
            </a:pPr>
            <a:endParaRPr lang="en-US" sz="2400" dirty="0"/>
          </a:p>
          <a:p>
            <a:pPr marL="114300" indent="0">
              <a:buNone/>
            </a:pPr>
            <a:r>
              <a:rPr lang="en-US" sz="2400" dirty="0">
                <a:sym typeface="Wingdings" pitchFamily="2" charset="2"/>
              </a:rPr>
              <a:t> 1- Area of steal Requirements  Achieved.</a:t>
            </a:r>
          </a:p>
          <a:p>
            <a:pPr marL="114300" indent="0">
              <a:buNone/>
            </a:pPr>
            <a:r>
              <a:rPr lang="en-US" sz="2400" dirty="0">
                <a:sym typeface="Wingdings" pitchFamily="2" charset="2"/>
              </a:rPr>
              <a:t>      2- Spacing Requirements  Not Achieved.</a:t>
            </a:r>
          </a:p>
          <a:p>
            <a:pPr marL="114300" indent="0">
              <a:buNone/>
            </a:pPr>
            <a:endParaRPr lang="en-US" sz="2400" dirty="0">
              <a:sym typeface="Wingdings" pitchFamily="2" charset="2"/>
            </a:endParaRPr>
          </a:p>
          <a:p>
            <a:pPr marL="114300" indent="0">
              <a:buNone/>
            </a:pPr>
            <a:r>
              <a:rPr lang="en-US" sz="2400" dirty="0">
                <a:solidFill>
                  <a:srgbClr val="FF0000"/>
                </a:solidFill>
                <a:sym typeface="Wingdings" pitchFamily="2" charset="2"/>
              </a:rPr>
              <a:t>× Intermediate Requirements. 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256882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2" algn="l" rtl="0">
              <a:spcBef>
                <a:spcPct val="0"/>
              </a:spcBef>
            </a:pPr>
            <a:r>
              <a:rPr lang="en-US" sz="3200" b="1" kern="1200" dirty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UBC Factors</a:t>
            </a:r>
            <a:r>
              <a:rPr lang="en-US" sz="1400" b="1" dirty="0"/>
              <a:t/>
            </a:r>
            <a:br>
              <a:rPr lang="en-US" sz="1400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19200"/>
            <a:ext cx="7620000" cy="1219200"/>
          </a:xfrm>
        </p:spPr>
        <p:txBody>
          <a:bodyPr/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Seismic Zones: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6" name="Picture 5"/>
          <p:cNvPicPr/>
          <p:nvPr/>
        </p:nvPicPr>
        <p:blipFill>
          <a:blip r:embed="rId2"/>
          <a:stretch>
            <a:fillRect/>
          </a:stretch>
        </p:blipFill>
        <p:spPr>
          <a:xfrm>
            <a:off x="2667000" y="1883019"/>
            <a:ext cx="4114800" cy="4593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9103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838200"/>
            <a:ext cx="3581400" cy="609600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Introduction :</a:t>
            </a:r>
            <a:endParaRPr lang="en-US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00200" y="1856509"/>
            <a:ext cx="17812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Description :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1981200"/>
            <a:ext cx="4038113" cy="4591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41058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7620000" cy="990600"/>
          </a:xfrm>
        </p:spPr>
        <p:txBody>
          <a:bodyPr/>
          <a:lstStyle/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Soil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profile:</a:t>
            </a:r>
          </a:p>
          <a:p>
            <a:pPr marL="0" indent="0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1219200" y="2133600"/>
            <a:ext cx="6172200" cy="3610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6725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7620000" cy="762000"/>
          </a:xfrm>
        </p:spPr>
        <p:txBody>
          <a:bodyPr/>
          <a:lstStyle/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Seismic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Coefficients: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 descr="C:\Users\NADER\Desktop\10721314_798992503492298_59568924_n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133600"/>
            <a:ext cx="7488936" cy="2057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C:\Users\NADER\Desktop\10726533_798992550158960_1314123479_n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495800"/>
            <a:ext cx="7580997" cy="178625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59204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1219200"/>
          </a:xfrm>
        </p:spPr>
        <p:txBody>
          <a:bodyPr/>
          <a:lstStyle/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Importance Factor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I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= 1 (Non-essential building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en-US" dirty="0"/>
          </a:p>
        </p:txBody>
      </p:sp>
      <p:pic>
        <p:nvPicPr>
          <p:cNvPr id="1026" name="Picture 2" descr="C:\Users\NADER\Desktop\k683287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124200"/>
            <a:ext cx="2209800" cy="289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NADER\Desktop\imag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3124200"/>
            <a:ext cx="2057400" cy="2895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57200" y="6183868"/>
            <a:ext cx="563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 Simplified static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                           Static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34000" y="3069372"/>
            <a:ext cx="32766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pPr algn="r"/>
            <a:endParaRPr lang="en-US" dirty="0" smtClean="0"/>
          </a:p>
          <a:p>
            <a:pPr algn="r"/>
            <a:endParaRPr lang="en-US" dirty="0" smtClean="0"/>
          </a:p>
          <a:p>
            <a:pPr marL="571500" indent="-571500" algn="ctr">
              <a:buFont typeface="Wingdings" pitchFamily="2" charset="2"/>
              <a:buChar char="ü"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Response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32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  Spectrum</a:t>
            </a:r>
            <a:br>
              <a:rPr lang="en-US" sz="32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</a:br>
            <a:r>
              <a:rPr lang="en-US" sz="32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 Analysis.</a:t>
            </a:r>
            <a:endParaRPr lang="en-US" sz="4000" dirty="0" smtClean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endParaRPr lang="en-US" sz="4400" dirty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endParaRPr lang="en-US" sz="4400" dirty="0" smtClean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20147" y="1808405"/>
            <a:ext cx="4128053" cy="11633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342900" lvl="0" indent="-228600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Lateral-Force Procedure: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2637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14400"/>
            <a:ext cx="7620000" cy="990600"/>
          </a:xfrm>
        </p:spPr>
        <p:txBody>
          <a:bodyPr/>
          <a:lstStyle/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Response Modification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Factor: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 descr="C:\Users\NADER\Desktop\10721261_798999336824948_610629096_n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1752600"/>
            <a:ext cx="4495800" cy="474556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342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7620000" cy="990600"/>
          </a:xfrm>
        </p:spPr>
        <p:txBody>
          <a:bodyPr/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Period:</a:t>
            </a:r>
          </a:p>
          <a:p>
            <a:pPr marL="0" indent="0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3815667"/>
              </p:ext>
            </p:extLst>
          </p:nvPr>
        </p:nvGraphicFramePr>
        <p:xfrm>
          <a:off x="533400" y="2057400"/>
          <a:ext cx="7619998" cy="21336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13966"/>
                <a:gridCol w="1114879"/>
                <a:gridCol w="945655"/>
                <a:gridCol w="955610"/>
                <a:gridCol w="1249262"/>
                <a:gridCol w="1187545"/>
                <a:gridCol w="853081"/>
              </a:tblGrid>
              <a:tr h="919638">
                <a:tc>
                  <a:txBody>
                    <a:bodyPr/>
                    <a:lstStyle/>
                    <a:p>
                      <a:endParaRPr lang="en-US" sz="14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Method A</a:t>
                      </a:r>
                      <a:endParaRPr lang="en-US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Method B</a:t>
                      </a:r>
                      <a:endParaRPr lang="en-US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SAP</a:t>
                      </a:r>
                      <a:endParaRPr lang="en-US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Diff%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(Method B &amp; SAP)</a:t>
                      </a:r>
                      <a:endParaRPr lang="en-US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Diff%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(Method </a:t>
                      </a: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 &amp; B)</a:t>
                      </a:r>
                      <a:endParaRPr lang="en-US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Modified T</a:t>
                      </a:r>
                      <a:endParaRPr lang="en-US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60698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In X-direction</a:t>
                      </a:r>
                      <a:endParaRPr lang="en-US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0.508</a:t>
                      </a:r>
                      <a:endParaRPr lang="en-US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1.098</a:t>
                      </a:r>
                      <a:endParaRPr lang="en-US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1.071</a:t>
                      </a:r>
                      <a:endParaRPr lang="en-US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2.45%</a:t>
                      </a:r>
                      <a:endParaRPr lang="en-US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53.73%</a:t>
                      </a:r>
                      <a:endParaRPr lang="en-US" sz="1400" dirty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0.846</a:t>
                      </a:r>
                      <a:endParaRPr lang="en-US" sz="1400" dirty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60698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In Y-direction</a:t>
                      </a:r>
                      <a:endParaRPr lang="en-US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0.508</a:t>
                      </a:r>
                      <a:endParaRPr lang="en-US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0.763</a:t>
                      </a:r>
                      <a:endParaRPr lang="en-US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0.769</a:t>
                      </a:r>
                      <a:endParaRPr lang="en-US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0.78%</a:t>
                      </a:r>
                      <a:endParaRPr lang="en-US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33.42%</a:t>
                      </a:r>
                      <a:endParaRPr lang="en-US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0.763</a:t>
                      </a:r>
                      <a:endParaRPr lang="en-US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609600" y="4724400"/>
                <a:ext cx="8229600" cy="14478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Method A</a:t>
                </a:r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  <a:sym typeface="Wingdings" pitchFamily="2" charset="2"/>
                  </a:rPr>
                  <a:t> </a:t>
                </a:r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T </a:t>
                </a:r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= C</a:t>
                </a:r>
                <a:r>
                  <a:rPr lang="en-US" sz="2000" baseline="-25000" dirty="0">
                    <a:latin typeface="Times New Roman" pitchFamily="18" charset="0"/>
                    <a:cs typeface="Times New Roman" pitchFamily="18" charset="0"/>
                  </a:rPr>
                  <a:t>t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/>
                          </a:rPr>
                          <m:t>h</m:t>
                        </m:r>
                      </m:e>
                      <m:sup>
                        <m:f>
                          <m:fPr>
                            <m:ctrlPr>
                              <a:rPr lang="en-US" sz="2000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2000" i="1">
                                <a:latin typeface="Cambria Math"/>
                              </a:rPr>
                              <m:t>3</m:t>
                            </m:r>
                          </m:num>
                          <m:den>
                            <m:r>
                              <a:rPr lang="en-US" sz="2000" i="1">
                                <a:latin typeface="Cambria Math"/>
                              </a:rPr>
                              <m:t>4</m:t>
                            </m:r>
                          </m:den>
                        </m:f>
                      </m:sup>
                    </m:sSup>
                    <m:r>
                      <a:rPr lang="en-US" sz="2000" b="0" i="1" smtClean="0">
                        <a:latin typeface="Cambria Math"/>
                      </a:rPr>
                      <m:t>.</m:t>
                    </m:r>
                  </m:oMath>
                </a14:m>
                <a:endParaRPr lang="en-US" sz="2000" b="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endParaRPr lang="en-US" sz="2000" b="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Method B </a:t>
                </a:r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  <a:sym typeface="Wingdings" pitchFamily="2" charset="2"/>
                  </a:rPr>
                  <a:t> </a:t>
                </a:r>
                <a:r>
                  <a:rPr lang="en-GB" sz="2000" dirty="0">
                    <a:latin typeface="Times New Roman" pitchFamily="18" charset="0"/>
                    <a:cs typeface="Times New Roman" pitchFamily="18" charset="0"/>
                  </a:rPr>
                  <a:t>T = 2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2000">
                        <a:latin typeface="Cambria Math"/>
                      </a:rPr>
                      <m:t>π</m:t>
                    </m:r>
                    <m:rad>
                      <m:radPr>
                        <m:degHide m:val="on"/>
                        <m:ctrlPr>
                          <a:rPr lang="en-US" sz="2000" i="1">
                            <a:latin typeface="Cambria Math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sz="2000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GB" sz="2000">
                                <a:latin typeface="Cambria Math"/>
                              </a:rPr>
                              <m:t>∑</m:t>
                            </m:r>
                            <m:r>
                              <m:rPr>
                                <m:sty m:val="p"/>
                              </m:rPr>
                              <a:rPr lang="en-GB" sz="2000">
                                <a:latin typeface="Cambria Math"/>
                              </a:rPr>
                              <m:t>M</m:t>
                            </m:r>
                            <m:r>
                              <a:rPr lang="en-GB" sz="2000">
                                <a:latin typeface="Cambria Math"/>
                              </a:rPr>
                              <m:t> </m:t>
                            </m:r>
                            <m:sSup>
                              <m:sSupPr>
                                <m:ctrlPr>
                                  <a:rPr lang="en-US" sz="2000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GB" sz="2000">
                                    <a:latin typeface="Cambria Math"/>
                                  </a:rPr>
                                  <m:t>∆</m:t>
                                </m:r>
                              </m:e>
                              <m:sup>
                                <m:r>
                                  <a:rPr lang="en-GB" sz="2000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a:rPr lang="en-GB" sz="2000">
                                <a:latin typeface="Cambria Math"/>
                              </a:rPr>
                              <m:t>∑</m:t>
                            </m:r>
                            <m:r>
                              <m:rPr>
                                <m:sty m:val="p"/>
                              </m:rPr>
                              <a:rPr lang="en-GB" sz="2000">
                                <a:latin typeface="Cambria Math"/>
                              </a:rPr>
                              <m:t>F</m:t>
                            </m:r>
                            <m:r>
                              <a:rPr lang="en-GB" sz="2000">
                                <a:latin typeface="Cambria Math"/>
                              </a:rPr>
                              <m:t> ∆</m:t>
                            </m:r>
                          </m:den>
                        </m:f>
                      </m:e>
                    </m:rad>
                  </m:oMath>
                </a14:m>
                <a:r>
                  <a:rPr lang="en-GB" sz="20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GB" sz="2000" dirty="0" smtClean="0">
                    <a:latin typeface="Times New Roman" pitchFamily="18" charset="0"/>
                    <a:cs typeface="Times New Roman" pitchFamily="18" charset="0"/>
                  </a:rPr>
                  <a:t>.</a:t>
                </a:r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       (Rayleigh’s)</a:t>
                </a:r>
                <a:endParaRPr lang="en-US" sz="2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" y="4724400"/>
                <a:ext cx="8229600" cy="1447897"/>
              </a:xfrm>
              <a:prstGeom prst="rect">
                <a:avLst/>
              </a:prstGeom>
              <a:blipFill rotWithShape="1">
                <a:blip r:embed="rId2"/>
                <a:stretch>
                  <a:fillRect l="-7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75027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Response Spectrum Analysis on SAP 2000</a:t>
            </a:r>
            <a:r>
              <a:rPr lang="en-US" sz="2400" b="1" dirty="0"/>
              <a:t/>
            </a:r>
            <a:br>
              <a:rPr lang="en-US" sz="2400" b="1" dirty="0"/>
            </a:b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295400"/>
                <a:ext cx="7620000" cy="4800600"/>
              </a:xfrm>
            </p:spPr>
            <p:txBody>
              <a:bodyPr/>
              <a:lstStyle/>
              <a:p>
                <a:r>
                  <a:rPr lang="en-GB" sz="2800" dirty="0" smtClean="0">
                    <a:latin typeface="Times New Roman" pitchFamily="18" charset="0"/>
                    <a:cs typeface="Times New Roman" pitchFamily="18" charset="0"/>
                  </a:rPr>
                  <a:t>Load cases:</a:t>
                </a:r>
                <a:r>
                  <a:rPr lang="en-GB" sz="2400" dirty="0" smtClean="0">
                    <a:latin typeface="Times New Roman" pitchFamily="18" charset="0"/>
                    <a:cs typeface="Times New Roman" pitchFamily="18" charset="0"/>
                  </a:rPr>
                  <a:t/>
                </a:r>
                <a:br>
                  <a:rPr lang="en-GB" sz="2400" dirty="0" smtClean="0">
                    <a:latin typeface="Times New Roman" pitchFamily="18" charset="0"/>
                    <a:cs typeface="Times New Roman" pitchFamily="18" charset="0"/>
                  </a:rPr>
                </a:br>
                <a:endParaRPr lang="en-GB" sz="24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114300" indent="0">
                  <a:buNone/>
                </a:pPr>
                <a:r>
                  <a:rPr lang="en-GB" sz="2000" dirty="0" smtClean="0">
                    <a:latin typeface="Times New Roman" pitchFamily="18" charset="0"/>
                    <a:cs typeface="Times New Roman" pitchFamily="18" charset="0"/>
                  </a:rPr>
                  <a:t>   </a:t>
                </a:r>
                <a:r>
                  <a:rPr lang="en-GB" sz="2400" u="sng" dirty="0" smtClean="0">
                    <a:latin typeface="Times New Roman" pitchFamily="18" charset="0"/>
                    <a:cs typeface="Times New Roman" pitchFamily="18" charset="0"/>
                  </a:rPr>
                  <a:t>In </a:t>
                </a:r>
                <a:r>
                  <a:rPr lang="en-GB" sz="2400" u="sng" dirty="0">
                    <a:latin typeface="Times New Roman" pitchFamily="18" charset="0"/>
                    <a:cs typeface="Times New Roman" pitchFamily="18" charset="0"/>
                  </a:rPr>
                  <a:t>X-direction</a:t>
                </a:r>
                <a:r>
                  <a:rPr lang="en-GB" sz="2400" u="sng" dirty="0" smtClean="0">
                    <a:latin typeface="Times New Roman" pitchFamily="18" charset="0"/>
                    <a:cs typeface="Times New Roman" pitchFamily="18" charset="0"/>
                  </a:rPr>
                  <a:t>:</a:t>
                </a:r>
              </a:p>
              <a:p>
                <a:pPr marL="114300" indent="0">
                  <a:buNone/>
                </a:pPr>
                <a:endParaRPr lang="en-GB" sz="2400" u="sng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114300" indent="0">
                  <a:buNone/>
                </a:pPr>
                <a:r>
                  <a:rPr lang="en-GB" sz="2000" dirty="0" smtClean="0">
                    <a:latin typeface="Times New Roman" pitchFamily="18" charset="0"/>
                    <a:cs typeface="Times New Roman" pitchFamily="18" charset="0"/>
                  </a:rPr>
                  <a:t>E1 = Ex + 0.3 </a:t>
                </a:r>
                <a:r>
                  <a:rPr lang="en-GB" sz="2000" dirty="0" err="1" smtClean="0">
                    <a:latin typeface="Times New Roman" pitchFamily="18" charset="0"/>
                    <a:cs typeface="Times New Roman" pitchFamily="18" charset="0"/>
                  </a:rPr>
                  <a:t>Ey</a:t>
                </a:r>
                <a:r>
                  <a:rPr lang="en-GB" sz="2000" dirty="0" smtClean="0">
                    <a:latin typeface="Times New Roman" pitchFamily="18" charset="0"/>
                    <a:cs typeface="Times New Roman" pitchFamily="18" charset="0"/>
                  </a:rPr>
                  <a:t> + </a:t>
                </a:r>
                <a:r>
                  <a:rPr lang="en-GB" sz="2000" dirty="0" err="1" smtClean="0">
                    <a:latin typeface="Times New Roman" pitchFamily="18" charset="0"/>
                    <a:cs typeface="Times New Roman" pitchFamily="18" charset="0"/>
                  </a:rPr>
                  <a:t>Ev</a:t>
                </a:r>
                <a:r>
                  <a:rPr lang="en-GB" sz="2000" dirty="0" smtClean="0">
                    <a:latin typeface="Times New Roman" pitchFamily="18" charset="0"/>
                    <a:cs typeface="Times New Roman" pitchFamily="18" charset="0"/>
                  </a:rPr>
                  <a:t>.</a:t>
                </a:r>
                <a:endParaRPr lang="en-GB" sz="2000" u="sng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114300" indent="0">
                  <a:buNone/>
                </a:pPr>
                <a:r>
                  <a:rPr lang="en-GB" sz="2000" dirty="0" smtClean="0">
                    <a:latin typeface="Times New Roman" pitchFamily="18" charset="0"/>
                    <a:cs typeface="Times New Roman" pitchFamily="18" charset="0"/>
                  </a:rPr>
                  <a:t>    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000" i="1" smtClean="0"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/>
                            <a:cs typeface="Times New Roman" pitchFamily="18" charset="0"/>
                          </a:rPr>
                          <m:t>𝑔𝐼</m:t>
                        </m:r>
                      </m:num>
                      <m:den>
                        <m:r>
                          <a:rPr lang="en-US" sz="2000" b="0" i="1" smtClean="0">
                            <a:latin typeface="Cambria Math"/>
                            <a:cs typeface="Times New Roman" pitchFamily="18" charset="0"/>
                          </a:rPr>
                          <m:t>𝑅</m:t>
                        </m:r>
                      </m:den>
                    </m:f>
                  </m:oMath>
                </a14:m>
                <a:r>
                  <a:rPr lang="en-GB" sz="2000" dirty="0" smtClean="0">
                    <a:latin typeface="Times New Roman" pitchFamily="18" charset="0"/>
                    <a:cs typeface="Times New Roman" pitchFamily="18" charset="0"/>
                  </a:rPr>
                  <a:t> W (In X)</a:t>
                </a:r>
              </a:p>
              <a:p>
                <a:pPr marL="114300" indent="0">
                  <a:buNone/>
                </a:pPr>
                <a:r>
                  <a:rPr lang="en-GB" sz="20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GB" sz="2000" dirty="0" smtClean="0">
                    <a:latin typeface="Times New Roman" pitchFamily="18" charset="0"/>
                    <a:cs typeface="Times New Roman" pitchFamily="18" charset="0"/>
                  </a:rPr>
                  <a:t>      + 0.3 Ex (In Y)</a:t>
                </a:r>
              </a:p>
              <a:p>
                <a:pPr marL="114300" indent="0">
                  <a:buNone/>
                </a:pPr>
                <a:r>
                  <a:rPr lang="en-GB" sz="20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GB" sz="2000" dirty="0" smtClean="0">
                    <a:latin typeface="Times New Roman" pitchFamily="18" charset="0"/>
                    <a:cs typeface="Times New Roman" pitchFamily="18" charset="0"/>
                  </a:rPr>
                  <a:t>      + 0.5 g I DL(In Z). 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295400"/>
                <a:ext cx="7620000" cy="4800600"/>
              </a:xfrm>
              <a:blipFill rotWithShape="1">
                <a:blip r:embed="rId2"/>
                <a:stretch>
                  <a:fillRect t="-12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/>
          <p:nvPr/>
        </p:nvPicPr>
        <p:blipFill>
          <a:blip r:embed="rId3"/>
          <a:stretch>
            <a:fillRect/>
          </a:stretch>
        </p:blipFill>
        <p:spPr>
          <a:xfrm>
            <a:off x="3501025" y="2286000"/>
            <a:ext cx="47244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9947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GB" sz="2400" u="sng" dirty="0">
                    <a:latin typeface="Times New Roman" pitchFamily="18" charset="0"/>
                    <a:cs typeface="Times New Roman" pitchFamily="18" charset="0"/>
                  </a:rPr>
                  <a:t>In Y-direction</a:t>
                </a:r>
                <a:r>
                  <a:rPr lang="en-GB" sz="2400" u="sng" dirty="0" smtClean="0">
                    <a:latin typeface="Times New Roman" pitchFamily="18" charset="0"/>
                    <a:cs typeface="Times New Roman" pitchFamily="18" charset="0"/>
                  </a:rPr>
                  <a:t>:</a:t>
                </a:r>
              </a:p>
              <a:p>
                <a:endParaRPr lang="en-GB" sz="2400" u="sng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114300" indent="0">
                  <a:buNone/>
                </a:pPr>
                <a:r>
                  <a:rPr lang="en-GB" sz="2000" dirty="0" smtClean="0">
                    <a:latin typeface="Times New Roman" pitchFamily="18" charset="0"/>
                    <a:cs typeface="Times New Roman" pitchFamily="18" charset="0"/>
                  </a:rPr>
                  <a:t>E2 </a:t>
                </a:r>
                <a:r>
                  <a:rPr lang="en-GB" sz="2000" dirty="0">
                    <a:latin typeface="Times New Roman" pitchFamily="18" charset="0"/>
                    <a:cs typeface="Times New Roman" pitchFamily="18" charset="0"/>
                  </a:rPr>
                  <a:t>= </a:t>
                </a:r>
                <a:r>
                  <a:rPr lang="en-GB" sz="2000" dirty="0" err="1" smtClean="0">
                    <a:latin typeface="Times New Roman" pitchFamily="18" charset="0"/>
                    <a:cs typeface="Times New Roman" pitchFamily="18" charset="0"/>
                  </a:rPr>
                  <a:t>Ey</a:t>
                </a:r>
                <a:r>
                  <a:rPr lang="en-GB" sz="20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GB" sz="2000" dirty="0">
                    <a:latin typeface="Times New Roman" pitchFamily="18" charset="0"/>
                    <a:cs typeface="Times New Roman" pitchFamily="18" charset="0"/>
                  </a:rPr>
                  <a:t>+ 0.3 </a:t>
                </a:r>
                <a:r>
                  <a:rPr lang="en-GB" sz="2000" dirty="0" smtClean="0">
                    <a:latin typeface="Times New Roman" pitchFamily="18" charset="0"/>
                    <a:cs typeface="Times New Roman" pitchFamily="18" charset="0"/>
                  </a:rPr>
                  <a:t>Ex </a:t>
                </a:r>
                <a:r>
                  <a:rPr lang="en-GB" sz="2000" dirty="0">
                    <a:latin typeface="Times New Roman" pitchFamily="18" charset="0"/>
                    <a:cs typeface="Times New Roman" pitchFamily="18" charset="0"/>
                  </a:rPr>
                  <a:t>+ </a:t>
                </a:r>
                <a:r>
                  <a:rPr lang="en-GB" sz="2000" dirty="0" err="1">
                    <a:latin typeface="Times New Roman" pitchFamily="18" charset="0"/>
                    <a:cs typeface="Times New Roman" pitchFamily="18" charset="0"/>
                  </a:rPr>
                  <a:t>Ev</a:t>
                </a:r>
                <a:r>
                  <a:rPr lang="en-GB" sz="2000" dirty="0">
                    <a:latin typeface="Times New Roman" pitchFamily="18" charset="0"/>
                    <a:cs typeface="Times New Roman" pitchFamily="18" charset="0"/>
                  </a:rPr>
                  <a:t>.</a:t>
                </a:r>
                <a:endParaRPr lang="en-GB" sz="2000" u="sng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114300" indent="0">
                  <a:buNone/>
                </a:pPr>
                <a:r>
                  <a:rPr lang="en-GB" sz="2000" dirty="0">
                    <a:latin typeface="Times New Roman" pitchFamily="18" charset="0"/>
                    <a:cs typeface="Times New Roman" pitchFamily="18" charset="0"/>
                  </a:rPr>
                  <a:t>    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000" i="1"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/>
                            <a:cs typeface="Times New Roman" pitchFamily="18" charset="0"/>
                          </a:rPr>
                          <m:t>𝑔𝐼</m:t>
                        </m:r>
                      </m:num>
                      <m:den>
                        <m:r>
                          <a:rPr lang="en-US" sz="2000" i="1">
                            <a:latin typeface="Cambria Math"/>
                            <a:cs typeface="Times New Roman" pitchFamily="18" charset="0"/>
                          </a:rPr>
                          <m:t>𝑅</m:t>
                        </m:r>
                      </m:den>
                    </m:f>
                  </m:oMath>
                </a14:m>
                <a:r>
                  <a:rPr lang="en-GB" sz="2000" dirty="0">
                    <a:latin typeface="Times New Roman" pitchFamily="18" charset="0"/>
                    <a:cs typeface="Times New Roman" pitchFamily="18" charset="0"/>
                  </a:rPr>
                  <a:t> W (In </a:t>
                </a:r>
                <a:r>
                  <a:rPr lang="en-GB" sz="2000" dirty="0" smtClean="0">
                    <a:latin typeface="Times New Roman" pitchFamily="18" charset="0"/>
                    <a:cs typeface="Times New Roman" pitchFamily="18" charset="0"/>
                  </a:rPr>
                  <a:t>Y)</a:t>
                </a:r>
                <a:endParaRPr lang="en-GB" sz="20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114300" indent="0">
                  <a:buNone/>
                </a:pPr>
                <a:r>
                  <a:rPr lang="en-GB" sz="2000" dirty="0">
                    <a:latin typeface="Times New Roman" pitchFamily="18" charset="0"/>
                    <a:cs typeface="Times New Roman" pitchFamily="18" charset="0"/>
                  </a:rPr>
                  <a:t>       + 0.3 </a:t>
                </a:r>
                <a:r>
                  <a:rPr lang="en-GB" sz="2000" dirty="0" err="1" smtClean="0">
                    <a:latin typeface="Times New Roman" pitchFamily="18" charset="0"/>
                    <a:cs typeface="Times New Roman" pitchFamily="18" charset="0"/>
                  </a:rPr>
                  <a:t>Ey</a:t>
                </a:r>
                <a:r>
                  <a:rPr lang="en-GB" sz="20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GB" sz="2000" dirty="0">
                    <a:latin typeface="Times New Roman" pitchFamily="18" charset="0"/>
                    <a:cs typeface="Times New Roman" pitchFamily="18" charset="0"/>
                  </a:rPr>
                  <a:t>(In X</a:t>
                </a:r>
                <a:r>
                  <a:rPr lang="en-GB" sz="2000" dirty="0" smtClean="0">
                    <a:latin typeface="Times New Roman" pitchFamily="18" charset="0"/>
                    <a:cs typeface="Times New Roman" pitchFamily="18" charset="0"/>
                  </a:rPr>
                  <a:t>)</a:t>
                </a:r>
                <a:endParaRPr lang="en-GB" sz="20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114300" indent="0">
                  <a:buNone/>
                </a:pPr>
                <a:r>
                  <a:rPr lang="en-GB" sz="2000" dirty="0">
                    <a:latin typeface="Times New Roman" pitchFamily="18" charset="0"/>
                    <a:cs typeface="Times New Roman" pitchFamily="18" charset="0"/>
                  </a:rPr>
                  <a:t>       + 0.5 g I DL(In Z). 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10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/>
          <p:nvPr/>
        </p:nvPicPr>
        <p:blipFill>
          <a:blip r:embed="rId3"/>
          <a:stretch>
            <a:fillRect/>
          </a:stretch>
        </p:blipFill>
        <p:spPr>
          <a:xfrm>
            <a:off x="3352800" y="1828800"/>
            <a:ext cx="5105400" cy="4802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5181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7620000" cy="10668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Base shear:</a:t>
            </a:r>
          </a:p>
          <a:p>
            <a:pPr marL="114300" indent="0">
              <a:buNone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114300" indent="0">
              <a:buNone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6327377"/>
              </p:ext>
            </p:extLst>
          </p:nvPr>
        </p:nvGraphicFramePr>
        <p:xfrm>
          <a:off x="1066802" y="2590800"/>
          <a:ext cx="6705598" cy="25908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66074"/>
                <a:gridCol w="1475281"/>
                <a:gridCol w="1475281"/>
                <a:gridCol w="1385097"/>
                <a:gridCol w="618066"/>
                <a:gridCol w="685799"/>
              </a:tblGrid>
              <a:tr h="375151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4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Base shear value(kN)</a:t>
                      </a:r>
                      <a:endParaRPr lang="en-US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Modification factor</a:t>
                      </a:r>
                      <a:endParaRPr lang="en-US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Scale factor</a:t>
                      </a:r>
                      <a:endParaRPr lang="en-US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New scale factor</a:t>
                      </a:r>
                      <a:endParaRPr lang="en-US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74155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Manually</a:t>
                      </a:r>
                      <a:endParaRPr lang="en-US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Response Spectrum</a:t>
                      </a:r>
                      <a:endParaRPr lang="en-US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3704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In X-direction</a:t>
                      </a:r>
                      <a:endParaRPr lang="en-US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4168.97</a:t>
                      </a:r>
                      <a:endParaRPr lang="en-US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2275.54</a:t>
                      </a:r>
                      <a:endParaRPr lang="en-US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1.83</a:t>
                      </a:r>
                      <a:endParaRPr lang="en-US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1.78</a:t>
                      </a:r>
                      <a:endParaRPr lang="en-US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3.26</a:t>
                      </a:r>
                      <a:endParaRPr lang="en-US" sz="1400" dirty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73704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In Y-direction</a:t>
                      </a:r>
                      <a:endParaRPr lang="en-US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4573.91</a:t>
                      </a:r>
                      <a:endParaRPr lang="en-US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2931.87</a:t>
                      </a:r>
                      <a:endParaRPr lang="en-US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1.56</a:t>
                      </a:r>
                      <a:endParaRPr lang="en-US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1.78</a:t>
                      </a:r>
                      <a:endParaRPr lang="en-US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2.78</a:t>
                      </a:r>
                      <a:endParaRPr lang="en-US" sz="1400" dirty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457200" y="5444258"/>
                <a:ext cx="8153400" cy="11510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 smtClean="0"/>
                  <a:t>Manually </a:t>
                </a:r>
                <a:r>
                  <a:rPr lang="en-US" sz="2000" dirty="0" smtClean="0">
                    <a:sym typeface="Wingdings" pitchFamily="2" charset="2"/>
                  </a:rPr>
                  <a:t>   </a:t>
                </a:r>
                <a:r>
                  <a:rPr lang="en-GB" sz="2000" dirty="0" smtClean="0"/>
                  <a:t>C</a:t>
                </a:r>
                <a:r>
                  <a:rPr lang="en-GB" sz="2000" baseline="-25000" dirty="0" smtClean="0"/>
                  <a:t>s</a:t>
                </a:r>
                <a:r>
                  <a:rPr lang="en-GB" sz="2000" dirty="0" smtClean="0"/>
                  <a:t> </a:t>
                </a:r>
                <a:r>
                  <a:rPr lang="en-GB" sz="2000" dirty="0"/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0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sz="2000" i="1">
                                <a:latin typeface="Cambria Math"/>
                              </a:rPr>
                              <m:t>𝐶</m:t>
                            </m:r>
                          </m:e>
                          <m:sub>
                            <m:r>
                              <a:rPr lang="en-GB" sz="2000" i="1">
                                <a:latin typeface="Cambria Math"/>
                              </a:rPr>
                              <m:t>𝑣</m:t>
                            </m:r>
                          </m:sub>
                        </m:sSub>
                        <m:r>
                          <a:rPr lang="en-GB" sz="2000" i="1">
                            <a:latin typeface="Cambria Math"/>
                          </a:rPr>
                          <m:t> </m:t>
                        </m:r>
                        <m:r>
                          <a:rPr lang="en-GB" sz="2000" i="1">
                            <a:latin typeface="Cambria Math"/>
                          </a:rPr>
                          <m:t>𝐼</m:t>
                        </m:r>
                      </m:num>
                      <m:den>
                        <m:r>
                          <a:rPr lang="en-GB" sz="2000" i="1">
                            <a:latin typeface="Cambria Math"/>
                          </a:rPr>
                          <m:t>𝑅</m:t>
                        </m:r>
                        <m:r>
                          <a:rPr lang="en-GB" sz="2000" i="1">
                            <a:latin typeface="Cambria Math"/>
                          </a:rPr>
                          <m:t> </m:t>
                        </m:r>
                        <m:r>
                          <a:rPr lang="en-GB" sz="2000" i="1">
                            <a:latin typeface="Cambria Math"/>
                          </a:rPr>
                          <m:t>𝑇</m:t>
                        </m:r>
                      </m:den>
                    </m:f>
                    <m:r>
                      <a:rPr lang="en-US" sz="2000" b="0" i="1" smtClean="0">
                        <a:latin typeface="Cambria Math"/>
                      </a:rPr>
                      <m:t>.</m:t>
                    </m:r>
                  </m:oMath>
                </a14:m>
                <a:endParaRPr lang="en-US" sz="2000" b="0" dirty="0" smtClean="0"/>
              </a:p>
              <a:p>
                <a:endParaRPr lang="en-US" sz="2000" b="0" dirty="0" smtClean="0"/>
              </a:p>
              <a:p>
                <a:r>
                  <a:rPr lang="en-GB" sz="2000" dirty="0" smtClean="0"/>
                  <a:t>                          </a:t>
                </a:r>
                <a:r>
                  <a:rPr lang="en-GB" sz="2000" dirty="0"/>
                  <a:t>V = C</a:t>
                </a:r>
                <a:r>
                  <a:rPr lang="en-GB" sz="2000" baseline="-25000" dirty="0"/>
                  <a:t>s</a:t>
                </a:r>
                <a:r>
                  <a:rPr lang="en-GB" sz="2000" dirty="0"/>
                  <a:t> X </a:t>
                </a:r>
                <a:r>
                  <a:rPr lang="en-GB" sz="2000" dirty="0" smtClean="0"/>
                  <a:t>W.  </a:t>
                </a:r>
                <a:r>
                  <a:rPr lang="en-US" sz="2000" dirty="0" smtClean="0">
                    <a:sym typeface="Wingdings" pitchFamily="2" charset="2"/>
                  </a:rPr>
                  <a:t> </a:t>
                </a:r>
                <a:endParaRPr lang="en-US" sz="20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5444258"/>
                <a:ext cx="8153400" cy="1151084"/>
              </a:xfrm>
              <a:prstGeom prst="rect">
                <a:avLst/>
              </a:prstGeom>
              <a:blipFill rotWithShape="1">
                <a:blip r:embed="rId2"/>
                <a:stretch>
                  <a:fillRect l="-747" b="-79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64118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80696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Dynamic Evaluation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160481"/>
            <a:ext cx="8229600" cy="668319"/>
          </a:xfrm>
        </p:spPr>
        <p:txBody>
          <a:bodyPr>
            <a:normAutofit/>
          </a:bodyPr>
          <a:lstStyle/>
          <a:p>
            <a:r>
              <a:rPr lang="en-GB" sz="2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Evaluation of </a:t>
            </a:r>
            <a:r>
              <a:rPr lang="en-GB" sz="28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slabs: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صورة 3" descr="C:\Users\Montaser\Desktop\Research\GP2\one way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708920"/>
            <a:ext cx="2016224" cy="345638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16"/>
          <p:cNvPicPr/>
          <p:nvPr/>
        </p:nvPicPr>
        <p:blipFill>
          <a:blip r:embed="rId3"/>
          <a:stretch>
            <a:fillRect/>
          </a:stretch>
        </p:blipFill>
        <p:spPr>
          <a:xfrm>
            <a:off x="5436096" y="2708920"/>
            <a:ext cx="2376264" cy="345638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74440" y="1759803"/>
            <a:ext cx="72789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Evaluation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made for the representative slabs in ground floor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4390" y="6248400"/>
            <a:ext cx="75552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Representative </a:t>
            </a:r>
            <a:r>
              <a:rPr lang="en-GB" sz="1600" dirty="0"/>
              <a:t>one way ribbed slab                               Representative two way ribbed </a:t>
            </a:r>
            <a:r>
              <a:rPr lang="en-GB" sz="1600" dirty="0" smtClean="0"/>
              <a:t>slab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639454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52380" y="685800"/>
            <a:ext cx="8856984" cy="737592"/>
          </a:xfrm>
        </p:spPr>
        <p:txBody>
          <a:bodyPr>
            <a:normAutofit/>
          </a:bodyPr>
          <a:lstStyle/>
          <a:p>
            <a:r>
              <a:rPr lang="en-GB" sz="2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Evaluation of slabs</a:t>
            </a:r>
            <a:r>
              <a:rPr lang="en-GB" sz="28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sz="2000" u="sng" dirty="0"/>
          </a:p>
        </p:txBody>
      </p:sp>
      <p:graphicFrame>
        <p:nvGraphicFramePr>
          <p:cNvPr id="8" name="جدول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887750"/>
              </p:ext>
            </p:extLst>
          </p:nvPr>
        </p:nvGraphicFramePr>
        <p:xfrm>
          <a:off x="1447800" y="2057400"/>
          <a:ext cx="5616624" cy="1015935"/>
        </p:xfrm>
        <a:graphic>
          <a:graphicData uri="http://schemas.openxmlformats.org/drawingml/2006/table">
            <a:tbl>
              <a:tblPr firstRow="1" firstCol="1" bandRow="1"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858455"/>
                <a:gridCol w="1247675"/>
                <a:gridCol w="836784"/>
                <a:gridCol w="990973"/>
                <a:gridCol w="754273"/>
                <a:gridCol w="928464"/>
              </a:tblGrid>
              <a:tr h="605871"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Max Mu(</a:t>
                      </a:r>
                      <a:r>
                        <a:rPr lang="en-US" sz="11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kN.m</a:t>
                      </a: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/rib)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As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(mm</a:t>
                      </a:r>
                      <a:r>
                        <a:rPr lang="en-US" sz="1100" baseline="30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As min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(mm</a:t>
                      </a:r>
                      <a:r>
                        <a:rPr lang="en-US" sz="1100" baseline="30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As existed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(mm</a:t>
                      </a:r>
                      <a:r>
                        <a:rPr lang="en-US" sz="1100" baseline="30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Comment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0503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Positive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21.18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204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112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402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OD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0503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Negative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18.05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183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112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402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OD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9" name="جدول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9051841"/>
              </p:ext>
            </p:extLst>
          </p:nvPr>
        </p:nvGraphicFramePr>
        <p:xfrm>
          <a:off x="159458" y="4038600"/>
          <a:ext cx="8222542" cy="1489719"/>
        </p:xfrm>
        <a:graphic>
          <a:graphicData uri="http://schemas.openxmlformats.org/drawingml/2006/table">
            <a:tbl>
              <a:tblPr firstRow="1" firstCol="1" bandRow="1"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903779"/>
                <a:gridCol w="601957"/>
                <a:gridCol w="697225"/>
                <a:gridCol w="750340"/>
                <a:gridCol w="798395"/>
                <a:gridCol w="1031085"/>
                <a:gridCol w="553059"/>
                <a:gridCol w="595214"/>
                <a:gridCol w="607016"/>
                <a:gridCol w="698070"/>
                <a:gridCol w="986402"/>
              </a:tblGrid>
              <a:tr h="212817">
                <a:tc>
                  <a:txBody>
                    <a:bodyPr/>
                    <a:lstStyle/>
                    <a:p>
                      <a:endParaRPr lang="en-US" sz="1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259" marR="65259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5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 X-direction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5259" marR="65259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 Y-direction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5259" marR="65259" marT="0" marB="0" anchor="ctr"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51268"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259" marR="65259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Max  Mu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0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kN.m</a:t>
                      </a: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/rib)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5259" marR="652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As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(mm</a:t>
                      </a:r>
                      <a:r>
                        <a:rPr lang="en-US" sz="1000" baseline="30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5259" marR="652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As min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(mm</a:t>
                      </a:r>
                      <a:r>
                        <a:rPr lang="en-US" sz="1000" baseline="30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5259" marR="652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As existed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(mm</a:t>
                      </a:r>
                      <a:r>
                        <a:rPr lang="en-US" sz="1000" baseline="30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5259" marR="652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Comment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5259" marR="652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Max Mu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(kN.m/rib)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5259" marR="652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As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(mm</a:t>
                      </a:r>
                      <a:r>
                        <a:rPr lang="en-US" sz="1000" baseline="30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5259" marR="652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As min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(mm</a:t>
                      </a:r>
                      <a:r>
                        <a:rPr lang="en-US" sz="1000" baseline="30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5259" marR="652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As existed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(mm</a:t>
                      </a:r>
                      <a:r>
                        <a:rPr lang="en-US" sz="1000" baseline="30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5259" marR="652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Comment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5259" marR="65259" marT="0" marB="0" anchor="ctr"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1281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Positive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5259" marR="65259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9.15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5259" marR="652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87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5259" marR="652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112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5259" marR="652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402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5259" marR="652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OD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5259" marR="652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7.52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5259" marR="652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72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5259" marR="652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112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5259" marR="652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402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5259" marR="652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OD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5259" marR="65259" marT="0" marB="0" anchor="ctr"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1281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Negative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5259" marR="65259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7.05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5259" marR="65259" marT="0" marB="0" anchor="ctr"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5259" marR="65259" marT="0" marB="0" anchor="ctr"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112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5259" marR="65259" marT="0" marB="0" anchor="ctr"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402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5259" marR="65259" marT="0" marB="0" anchor="ctr"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OD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5259" marR="65259" marT="0" marB="0" anchor="ctr"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7.22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5259" marR="65259" marT="0" marB="0" anchor="ctr"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5259" marR="65259" marT="0" marB="0" anchor="ctr"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112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5259" marR="65259" marT="0" marB="0" anchor="ctr"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402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5259" marR="65259" marT="0" marB="0" anchor="ctr"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OD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5259" marR="65259" marT="0" marB="0" anchor="ctr"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38200" y="997803"/>
            <a:ext cx="42432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sz="24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Longitudinal Reinforcement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90600" y="3181290"/>
            <a:ext cx="66704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latin typeface="Times New Roman" pitchFamily="18" charset="0"/>
                <a:cs typeface="Times New Roman" panose="02020603050405020304" pitchFamily="18" charset="0"/>
              </a:rPr>
              <a:t>Longitudinal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reinforcement comparing in one way ribbed slab.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23657" y="5715000"/>
            <a:ext cx="66271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Longitudinal </a:t>
            </a:r>
            <a:r>
              <a:rPr lang="en-GB" sz="2000" dirty="0">
                <a:latin typeface="Times New Roman" pitchFamily="18" charset="0"/>
                <a:cs typeface="Times New Roman" pitchFamily="18" charset="0"/>
              </a:rPr>
              <a:t>reinforcement comparing in 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two </a:t>
            </a:r>
            <a:r>
              <a:rPr lang="en-GB" sz="2000" dirty="0">
                <a:latin typeface="Times New Roman" pitchFamily="18" charset="0"/>
                <a:cs typeface="Times New Roman" pitchFamily="18" charset="0"/>
              </a:rPr>
              <a:t>way ribbed slab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GB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7248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7620000" cy="715962"/>
          </a:xfrm>
        </p:spPr>
        <p:txBody>
          <a:bodyPr/>
          <a:lstStyle/>
          <a:p>
            <a:r>
              <a:rPr lang="en-US" sz="3600" b="1" dirty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Review for Graduation Project 1</a:t>
            </a: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1706728"/>
            <a:ext cx="5276850" cy="4770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09600" y="2514600"/>
            <a:ext cx="194636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1D models 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3D model.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Design.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034609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786408"/>
            <a:ext cx="8229600" cy="737592"/>
          </a:xfrm>
        </p:spPr>
        <p:txBody>
          <a:bodyPr/>
          <a:lstStyle/>
          <a:p>
            <a:r>
              <a:rPr lang="en-GB" sz="2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Evaluation of slabs</a:t>
            </a:r>
            <a:r>
              <a:rPr lang="en-GB" sz="28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جدول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2303612"/>
              </p:ext>
            </p:extLst>
          </p:nvPr>
        </p:nvGraphicFramePr>
        <p:xfrm>
          <a:off x="914401" y="2971800"/>
          <a:ext cx="7224514" cy="1642864"/>
        </p:xfrm>
        <a:graphic>
          <a:graphicData uri="http://schemas.openxmlformats.org/drawingml/2006/table">
            <a:tbl>
              <a:tblPr firstRow="1" firstCol="1" bandRow="1"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3175104"/>
                <a:gridCol w="736257"/>
                <a:gridCol w="736257"/>
                <a:gridCol w="2576896"/>
              </a:tblGrid>
              <a:tr h="41071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Slab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Vu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ØVc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Comment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41071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One way ribbed slab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15.59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20.66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 need for shear reinforcement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41071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Two way ribbed lab In X-direction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20.66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 need for shear reinforcement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41071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Two way ribbed lab In Y-direction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5.72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20.66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 need for shear reinforcement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219200" y="1219200"/>
            <a:ext cx="3478645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lvl="0" indent="-514350">
              <a:buAutoNum type="arabicPeriod" startAt="2"/>
            </a:pPr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Shear Reinforcement: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924609" y="2304549"/>
            <a:ext cx="51619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Shear reinforcement comparing in 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slabs</a:t>
            </a:r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52511" y="5029200"/>
            <a:ext cx="682468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  <a:sym typeface="Wingdings"/>
              </a:rPr>
              <a:t></a:t>
            </a:r>
            <a:r>
              <a:rPr lang="en-US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slabs are OK under ultimate load design so they don’t</a:t>
            </a:r>
          </a:p>
          <a:p>
            <a:pPr lvl="0"/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US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need retrofitting</a:t>
            </a:r>
            <a:r>
              <a:rPr lang="en-US" sz="20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776530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28600" y="638200"/>
            <a:ext cx="8229600" cy="1266800"/>
          </a:xfrm>
        </p:spPr>
        <p:txBody>
          <a:bodyPr>
            <a:normAutofit/>
          </a:bodyPr>
          <a:lstStyle/>
          <a:p>
            <a:r>
              <a:rPr lang="en-GB" sz="2800" u="sng" dirty="0">
                <a:latin typeface="Times New Roman" pitchFamily="18" charset="0"/>
                <a:cs typeface="Times New Roman" pitchFamily="18" charset="0"/>
              </a:rPr>
              <a:t>Evaluation of beams</a:t>
            </a:r>
            <a:r>
              <a:rPr lang="en-GB" sz="2800" u="sng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en-GB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جدول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8976887"/>
              </p:ext>
            </p:extLst>
          </p:nvPr>
        </p:nvGraphicFramePr>
        <p:xfrm>
          <a:off x="3124200" y="1524000"/>
          <a:ext cx="5040556" cy="5112566"/>
        </p:xfrm>
        <a:graphic>
          <a:graphicData uri="http://schemas.openxmlformats.org/drawingml/2006/table">
            <a:tbl>
              <a:tblPr firstRow="1" firstCol="1" bandRow="1"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790893"/>
                <a:gridCol w="790893"/>
                <a:gridCol w="666858"/>
                <a:gridCol w="666858"/>
                <a:gridCol w="409006"/>
                <a:gridCol w="657967"/>
                <a:gridCol w="462355"/>
                <a:gridCol w="595726"/>
              </a:tblGrid>
              <a:tr h="53014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Beams name</a:t>
                      </a:r>
                      <a:endParaRPr lang="en-US" sz="7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091" marR="41091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Moment (KN.m)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091" marR="41091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Area of steel mm2 (from SAP)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091" marR="41091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Sum of area of steel</a:t>
                      </a:r>
                      <a:endParaRPr lang="en-US" sz="7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091" marR="41091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Area of steel mm2 (from Drawing)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091" marR="41091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Sum of area of steel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091" marR="41091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Comment Compare with drawing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091" marR="41091" marT="0" marB="0" anchor="ctr"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08292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B1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091" marR="41091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Positive (Bottom)</a:t>
                      </a:r>
                      <a:endParaRPr lang="en-US" sz="7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091" marR="4109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107.24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091" marR="4109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1172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091" marR="41091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4786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091" marR="4109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3610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091" marR="41091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8178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091" marR="41091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OD</a:t>
                      </a:r>
                      <a:endParaRPr lang="en-US" sz="7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091" marR="41091" marT="0" marB="0" anchor="ctr"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0829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Negative(Top)</a:t>
                      </a:r>
                      <a:endParaRPr lang="en-US" sz="7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091" marR="4109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292.67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091" marR="4109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3614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091" marR="41091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4568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091" marR="41091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8292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B3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091" marR="41091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Positive (Bottom)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091" marR="4109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100.71</a:t>
                      </a:r>
                      <a:endParaRPr lang="en-US" sz="7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091" marR="4109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1145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091" marR="41091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3694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091" marR="4109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2412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091" marR="41091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4974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091" marR="41091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OD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091" marR="41091" marT="0" marB="0" anchor="ctr"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0829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Negative(Top)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091" marR="4109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206.3</a:t>
                      </a:r>
                      <a:endParaRPr lang="en-US" sz="7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091" marR="4109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2549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091" marR="41091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2562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091" marR="41091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8292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B4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091" marR="41091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Positive (Bottom)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091" marR="4109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85.84</a:t>
                      </a:r>
                      <a:endParaRPr lang="en-US" sz="7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091" marR="4109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947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091" marR="41091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3476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091" marR="4109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1809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091" marR="41091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3969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091" marR="41091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OD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091" marR="41091" marT="0" marB="0" anchor="ctr"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0829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Negative(Top)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091" marR="4109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204.79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091" marR="4109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2529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091" marR="41091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2160</a:t>
                      </a:r>
                      <a:endParaRPr lang="en-US" sz="7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091" marR="41091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8292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B5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091" marR="41091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Positive (Bottom)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091" marR="4109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96.99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091" marR="4109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1080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091" marR="41091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3531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091" marR="4109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1407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091" marR="41091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3743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091" marR="41091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OK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091" marR="41091" marT="0" marB="0" anchor="ctr"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0829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Negative(Top)</a:t>
                      </a:r>
                      <a:endParaRPr lang="en-US" sz="7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091" marR="4109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200.5</a:t>
                      </a:r>
                      <a:endParaRPr lang="en-US" sz="7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091" marR="4109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2451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091" marR="41091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2336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091" marR="41091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8292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B6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091" marR="41091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Positive (Bottom)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091" marR="4109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128.89</a:t>
                      </a:r>
                      <a:endParaRPr lang="en-US" sz="7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091" marR="4109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1426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091" marR="41091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3632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091" marR="4109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924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091" marR="41091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1797</a:t>
                      </a:r>
                      <a:endParaRPr lang="en-US" sz="7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091" marR="41091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UD</a:t>
                      </a:r>
                      <a:endParaRPr lang="en-US" sz="7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091" marR="41091" marT="0" marB="0" anchor="ctr"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0829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Negative(Top)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091" marR="4109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182.06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091" marR="4109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2206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091" marR="41091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873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091" marR="41091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8292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B7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091" marR="41091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Positive (Bottom)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091" marR="4109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65.37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091" marR="4109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709</a:t>
                      </a:r>
                      <a:endParaRPr lang="en-US" sz="7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091" marR="41091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2809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091" marR="4109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1078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091" marR="41091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3876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091" marR="41091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OD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091" marR="41091" marT="0" marB="0" anchor="ctr"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0829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Negative(Top)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091" marR="4109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174.75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091" marR="4109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2100</a:t>
                      </a:r>
                      <a:endParaRPr lang="en-US" sz="7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091" marR="41091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2798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091" marR="41091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8292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B8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091" marR="41091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Positive (Bottom)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091" marR="4109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74.1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091" marR="4109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809</a:t>
                      </a:r>
                      <a:endParaRPr lang="en-US" sz="7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091" marR="41091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2783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091" marR="4109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924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091" marR="41091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2199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091" marR="41091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UD</a:t>
                      </a:r>
                      <a:endParaRPr lang="en-US" sz="7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091" marR="41091" marT="0" marB="0" anchor="ctr"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0829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Negative(Top)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091" marR="4109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165.86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091" marR="4109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1974</a:t>
                      </a:r>
                      <a:endParaRPr lang="en-US" sz="7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091" marR="41091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1275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091" marR="41091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8292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B9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091" marR="41091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Positive (Bottom)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091" marR="4109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92.53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091" marR="4109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1026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091" marR="41091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3069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091" marR="4109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678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091" marR="41091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2260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091" marR="41091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UD</a:t>
                      </a:r>
                      <a:endParaRPr lang="en-US" sz="7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091" marR="41091" marT="0" marB="0" anchor="ctr"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0829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Negative(Top)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091" marR="4109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170.74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091" marR="4109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2043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091" marR="41091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1582</a:t>
                      </a:r>
                      <a:endParaRPr lang="en-US" sz="7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091" marR="41091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8292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B10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091" marR="41091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Positive (Bottom)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091" marR="4109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48.44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091" marR="4109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607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091" marR="41091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1774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091" marR="4109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565</a:t>
                      </a:r>
                      <a:endParaRPr lang="en-US" sz="7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091" marR="41091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2229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091" marR="41091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OD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091" marR="41091" marT="0" marB="0" anchor="ctr"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0829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Negative(Top)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091" marR="4109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104.11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091" marR="4109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1167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091" marR="41091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1664</a:t>
                      </a:r>
                      <a:endParaRPr lang="en-US" sz="7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091" marR="41091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8292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B11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091" marR="41091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Positive (Bottom)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091" marR="4109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38.17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091" marR="4109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520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091" marR="41091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1899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091" marR="4109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565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091" marR="41091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2147</a:t>
                      </a:r>
                      <a:endParaRPr lang="en-US" sz="7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091" marR="41091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OK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091" marR="41091" marT="0" marB="0" anchor="ctr"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0829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Negative(Top)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091" marR="4109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119.09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091" marR="4109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1379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091" marR="41091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1582</a:t>
                      </a:r>
                      <a:endParaRPr lang="en-US" sz="7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091" marR="41091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8292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B12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091" marR="41091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Positive (Bottom)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091" marR="4109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29.05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091" marR="4109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347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091" marR="41091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705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091" marR="41091" marT="0" marB="0" anchor="ctr"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452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091" marR="41091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1356</a:t>
                      </a:r>
                      <a:endParaRPr lang="en-US" sz="7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091" marR="41091" marT="0" marB="0" anchor="ctr"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OD</a:t>
                      </a:r>
                      <a:endParaRPr lang="en-US" sz="7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091" marR="41091" marT="0" marB="0" anchor="ctr"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29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Negative(Top)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091" marR="41091" marT="0" marB="0" anchor="ctr"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33.17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091" marR="41091" marT="0" marB="0" anchor="ctr"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358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091" marR="41091" marT="0" marB="0" anchor="ctr"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904</a:t>
                      </a:r>
                      <a:endParaRPr lang="en-US" sz="7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091" marR="41091" marT="0" marB="0" anchor="ctr"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57200" y="1752600"/>
            <a:ext cx="248016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sz="2400" u="sng" dirty="0"/>
          </a:p>
          <a:p>
            <a:pPr marL="514350" indent="-514350">
              <a:buFont typeface="+mj-lt"/>
              <a:buAutoNum type="arabicPeriod"/>
            </a:pP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Longitudinal </a:t>
            </a:r>
          </a:p>
          <a:p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Reinforcement: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322096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04800" y="750640"/>
            <a:ext cx="8229600" cy="1001960"/>
          </a:xfrm>
        </p:spPr>
        <p:txBody>
          <a:bodyPr>
            <a:normAutofit/>
          </a:bodyPr>
          <a:lstStyle/>
          <a:p>
            <a:r>
              <a:rPr lang="en-GB" sz="2800" u="sng" dirty="0">
                <a:latin typeface="Times New Roman" pitchFamily="18" charset="0"/>
                <a:cs typeface="Times New Roman" pitchFamily="18" charset="0"/>
              </a:rPr>
              <a:t>Evaluation of beams</a:t>
            </a:r>
            <a:r>
              <a:rPr lang="en-GB" sz="2800" u="sng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جدول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3050464"/>
              </p:ext>
            </p:extLst>
          </p:nvPr>
        </p:nvGraphicFramePr>
        <p:xfrm>
          <a:off x="1143000" y="2667000"/>
          <a:ext cx="6721952" cy="3276600"/>
        </p:xfrm>
        <a:graphic>
          <a:graphicData uri="http://schemas.openxmlformats.org/drawingml/2006/table">
            <a:tbl>
              <a:tblPr firstRow="1" firstCol="1" bandRow="1"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718157"/>
                <a:gridCol w="718157"/>
                <a:gridCol w="804336"/>
                <a:gridCol w="1149052"/>
                <a:gridCol w="890515"/>
                <a:gridCol w="732521"/>
                <a:gridCol w="847425"/>
                <a:gridCol w="861789"/>
              </a:tblGrid>
              <a:tr h="87376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Beams name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5079" marR="75079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Av/S from SAP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5079" marR="75079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No. of stirrups from Drawing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5079" marR="75079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Av from 2 legs of each stirrups in mm2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5079" marR="75079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Spacing (s) cm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5079" marR="75079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d/2 (d=28cm)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5079" marR="75079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Spacing from drawings cm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5079" marR="75079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Comment (d/2&lt;S&lt;d) ok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5079" marR="75079" marT="0" marB="0" anchor="ctr"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184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5079" marR="75079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0.833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5079" marR="7507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5079" marR="7507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301.594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5079" marR="7507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36.206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5079" marR="7507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5079" marR="7507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5079" marR="7507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Ok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5079" marR="75079" marT="0" marB="0" anchor="ctr"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184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5079" marR="75079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1.143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5079" marR="7507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5079" marR="7507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201.062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5079" marR="7507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17.591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5079" marR="7507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5079" marR="7507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5079" marR="7507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OK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5079" marR="75079" marT="0" marB="0" anchor="ctr"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184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5079" marR="75079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1.128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5079" marR="7507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5079" marR="7507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201.062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5079" marR="7507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17.825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5079" marR="7507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5079" marR="7507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5079" marR="7507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OK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5079" marR="75079" marT="0" marB="0" anchor="ctr"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184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5079" marR="75079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1.044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5079" marR="7507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5079" marR="7507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201.062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5079" marR="7507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19.259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5079" marR="7507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5079" marR="7507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5079" marR="7507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Ok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5079" marR="75079" marT="0" marB="0" anchor="ctr"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184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5079" marR="75079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0.583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5079" marR="7507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5079" marR="7507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201.062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5079" marR="7507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34.488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5079" marR="7507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5079" marR="7507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5079" marR="7507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OK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5079" marR="75079" marT="0" marB="0" anchor="ctr"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184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B7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5079" marR="75079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0.928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5079" marR="7507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5079" marR="7507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201.062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5079" marR="7507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21.666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5079" marR="7507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5079" marR="7507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5079" marR="7507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OK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5079" marR="75079" marT="0" marB="0" anchor="ctr"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184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5079" marR="75079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0.583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5079" marR="7507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5079" marR="7507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201.062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5079" marR="7507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34.488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5079" marR="7507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5079" marR="7507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5079" marR="7507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OK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5079" marR="75079" marT="0" marB="0" anchor="ctr"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184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B9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5079" marR="75079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0.583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5079" marR="7507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5079" marR="7507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201.062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5079" marR="7507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34.488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5079" marR="7507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5079" marR="7507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5079" marR="7507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OK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5079" marR="75079" marT="0" marB="0" anchor="ctr"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184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B10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5079" marR="75079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0.583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5079" marR="7507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5079" marR="7507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201.062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5079" marR="7507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34.488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5079" marR="7507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5079" marR="7507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5079" marR="7507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OK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5079" marR="75079" marT="0" marB="0" anchor="ctr"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184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B11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5079" marR="75079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2.528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5079" marR="7507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5079" marR="7507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201.062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5079" marR="7507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7.953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5079" marR="7507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5079" marR="7507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5079" marR="7507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Not Ok</a:t>
                      </a:r>
                      <a:endParaRPr lang="en-US" sz="1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5079" marR="75079" marT="0" marB="0" anchor="ctr"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184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B12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5079" marR="75079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5079" marR="75079" marT="0" marB="0" anchor="ctr"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5079" marR="75079" marT="0" marB="0" anchor="ctr"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100.531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5079" marR="75079" marT="0" marB="0" anchor="ctr"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5079" marR="75079" marT="0" marB="0" anchor="ctr"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5079" marR="75079" marT="0" marB="0" anchor="ctr"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5079" marR="75079" marT="0" marB="0" anchor="ctr"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Ok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5079" marR="75079" marT="0" marB="0" anchor="ctr"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62000" y="1371600"/>
            <a:ext cx="339227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sz="2400" u="sng" dirty="0"/>
          </a:p>
          <a:p>
            <a:pPr marL="514350" lvl="0" indent="-514350">
              <a:buAutoNum type="arabicPeriod" startAt="2"/>
            </a:pP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Shear Reinforcement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3065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28600" y="1143000"/>
            <a:ext cx="8229600" cy="4695800"/>
          </a:xfrm>
        </p:spPr>
        <p:txBody>
          <a:bodyPr/>
          <a:lstStyle/>
          <a:p>
            <a:r>
              <a:rPr lang="en-GB" sz="2800" u="sng" dirty="0">
                <a:latin typeface="Times New Roman" pitchFamily="18" charset="0"/>
                <a:cs typeface="Times New Roman" pitchFamily="18" charset="0"/>
              </a:rPr>
              <a:t>Evaluation of columns</a:t>
            </a:r>
            <a:r>
              <a:rPr lang="en-GB" sz="2800" u="sng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114300" indent="0">
              <a:buNone/>
            </a:pPr>
            <a:endParaRPr lang="en-GB" sz="2800" dirty="0" smtClean="0">
              <a:latin typeface="Times New Roman" pitchFamily="18" charset="0"/>
              <a:cs typeface="Times New Roman" pitchFamily="18" charset="0"/>
            </a:endParaRPr>
          </a:p>
          <a:p>
            <a:pPr indent="-342900">
              <a:buFont typeface="Wingdings" panose="05000000000000000000" pitchFamily="2" charset="2"/>
              <a:buChar char="Ø"/>
            </a:pP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Longitudinal Reinforcement:</a:t>
            </a:r>
          </a:p>
          <a:p>
            <a:pPr marL="514350" indent="-514350">
              <a:buFont typeface="+mj-lt"/>
              <a:buAutoNum type="arabicPeriod"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endParaRPr lang="en-GB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en-GB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جدول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7760745"/>
              </p:ext>
            </p:extLst>
          </p:nvPr>
        </p:nvGraphicFramePr>
        <p:xfrm>
          <a:off x="4572000" y="1494169"/>
          <a:ext cx="3456383" cy="4959167"/>
        </p:xfrm>
        <a:graphic>
          <a:graphicData uri="http://schemas.openxmlformats.org/drawingml/2006/table">
            <a:tbl>
              <a:tblPr firstRow="1" firstCol="1" bandRow="1"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883271"/>
                <a:gridCol w="883271"/>
                <a:gridCol w="704306"/>
                <a:gridCol w="985535"/>
              </a:tblGrid>
              <a:tr h="206632"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Column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7890" marR="6789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As(mm2)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890" marR="6789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Comment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7890" marR="67890" marT="0" marB="0" anchor="ctr"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41326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Required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7890" marR="6789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Existed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7890" marR="67890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663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C1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7890" marR="6789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5463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7890" marR="6789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2413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7890" marR="6789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UD</a:t>
                      </a:r>
                      <a:endParaRPr lang="en-US" sz="10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7890" marR="67890" marT="0" marB="0" anchor="ctr"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0663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C2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7890" marR="6789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5583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7890" marR="6789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2413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7890" marR="6789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UD</a:t>
                      </a:r>
                      <a:endParaRPr lang="en-US" sz="10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7890" marR="67890" marT="0" marB="0" anchor="ctr"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0663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C3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7890" marR="6789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2100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7890" marR="6789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2413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7890" marR="6789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OK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7890" marR="67890" marT="0" marB="0" anchor="ctr"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0663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C4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7890" marR="6789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2933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7890" marR="6789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2413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7890" marR="6789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UD</a:t>
                      </a:r>
                      <a:endParaRPr lang="en-US" sz="10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7890" marR="67890" marT="0" marB="0" anchor="ctr"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0663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C5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7890" marR="6789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2313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7890" marR="6789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2413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7890" marR="6789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OK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7890" marR="67890" marT="0" marB="0" anchor="ctr"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0663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C6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7890" marR="6789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2559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7890" marR="6789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2413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7890" marR="6789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UD</a:t>
                      </a:r>
                      <a:endParaRPr lang="en-US" sz="10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7890" marR="67890" marT="0" marB="0" anchor="ctr"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0663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C7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7890" marR="6789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3418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7890" marR="6789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2413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7890" marR="6789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UD</a:t>
                      </a:r>
                      <a:endParaRPr lang="en-US" sz="10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7890" marR="67890" marT="0" marB="0" anchor="ctr"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0663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C8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7890" marR="6789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4320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7890" marR="6789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2413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7890" marR="6789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UD</a:t>
                      </a:r>
                      <a:endParaRPr lang="en-US" sz="10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7890" marR="67890" marT="0" marB="0" anchor="ctr"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0663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C9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7890" marR="6789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2100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7890" marR="6789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2413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7890" marR="6789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OK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7890" marR="67890" marT="0" marB="0" anchor="ctr"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0663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C10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7890" marR="6789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4668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7890" marR="6789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2413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7890" marR="6789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UD</a:t>
                      </a:r>
                      <a:endParaRPr lang="en-US" sz="10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7890" marR="67890" marT="0" marB="0" anchor="ctr"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0663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C11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7890" marR="6789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5847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7890" marR="6789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2413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7890" marR="6789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UD</a:t>
                      </a:r>
                      <a:endParaRPr lang="en-US" sz="10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7890" marR="67890" marT="0" marB="0" anchor="ctr"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0663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C12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7890" marR="6789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2100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7890" marR="6789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2413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7890" marR="6789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OK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7890" marR="67890" marT="0" marB="0" anchor="ctr"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0663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C13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7890" marR="6789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2100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7890" marR="6789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2413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7890" marR="6789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OK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7890" marR="67890" marT="0" marB="0" anchor="ctr"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0663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C14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7890" marR="6789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2100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7890" marR="6789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2413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7890" marR="6789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OK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7890" marR="67890" marT="0" marB="0" anchor="ctr"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0663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C15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7890" marR="6789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2800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7890" marR="6789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2815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7890" marR="6789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OK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7890" marR="67890" marT="0" marB="0" anchor="ctr"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0663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C16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7890" marR="6789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6234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7890" marR="6789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2815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7890" marR="6789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UD</a:t>
                      </a:r>
                      <a:endParaRPr lang="en-US" sz="10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7890" marR="67890" marT="0" marB="0" anchor="ctr"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0663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C17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7890" marR="6789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5350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7890" marR="6789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2815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7890" marR="6789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UD</a:t>
                      </a:r>
                      <a:endParaRPr lang="en-US" sz="10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7890" marR="67890" marT="0" marB="0" anchor="ctr"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0663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C18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7890" marR="6789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5093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7890" marR="6789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2815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7890" marR="6789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UD</a:t>
                      </a:r>
                      <a:endParaRPr lang="en-US" sz="10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7890" marR="67890" marT="0" marB="0" anchor="ctr"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0663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C19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7890" marR="6789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4245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7890" marR="6789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2815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7890" marR="6789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UD</a:t>
                      </a:r>
                      <a:endParaRPr lang="en-US" sz="10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7890" marR="67890" marT="0" marB="0" anchor="ctr"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0663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C20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7890" marR="6789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5774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7890" marR="6789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2815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7890" marR="6789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UD</a:t>
                      </a:r>
                      <a:endParaRPr lang="en-US" sz="10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7890" marR="67890" marT="0" marB="0" anchor="ctr"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0663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C21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7890" marR="6789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2800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7890" marR="67890" marT="0" marB="0" anchor="ctr"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2815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7890" marR="67890" marT="0" marB="0" anchor="ctr"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OK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7890" marR="67890" marT="0" marB="0" anchor="ctr"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60423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51520" y="533400"/>
            <a:ext cx="8435280" cy="889992"/>
          </a:xfrm>
        </p:spPr>
        <p:txBody>
          <a:bodyPr>
            <a:normAutofit/>
          </a:bodyPr>
          <a:lstStyle/>
          <a:p>
            <a:r>
              <a:rPr lang="en-GB" sz="2800" u="sng" dirty="0">
                <a:latin typeface="Times New Roman" pitchFamily="18" charset="0"/>
                <a:cs typeface="Times New Roman" pitchFamily="18" charset="0"/>
              </a:rPr>
              <a:t>Evaluation of foundations</a:t>
            </a:r>
            <a:r>
              <a:rPr lang="en-GB" sz="2800" u="sng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جدول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7895545"/>
              </p:ext>
            </p:extLst>
          </p:nvPr>
        </p:nvGraphicFramePr>
        <p:xfrm>
          <a:off x="914400" y="2514600"/>
          <a:ext cx="6768751" cy="1834784"/>
        </p:xfrm>
        <a:graphic>
          <a:graphicData uri="http://schemas.openxmlformats.org/drawingml/2006/table">
            <a:tbl>
              <a:tblPr firstRow="1" firstCol="1" bandRow="1"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895262"/>
                <a:gridCol w="647095"/>
                <a:gridCol w="895262"/>
                <a:gridCol w="820812"/>
                <a:gridCol w="895262"/>
                <a:gridCol w="895262"/>
                <a:gridCol w="859898"/>
                <a:gridCol w="859898"/>
              </a:tblGrid>
              <a:tr h="376926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Footing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Column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 x-direction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(mm</a:t>
                      </a:r>
                      <a:r>
                        <a:rPr lang="en-US" sz="1100" baseline="30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/m)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 y-direction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(mm</a:t>
                      </a:r>
                      <a:r>
                        <a:rPr lang="en-US" sz="1100" baseline="30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/m)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249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As(required)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As(existed)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Comment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As(required)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As(existed)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Comment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8846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F1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C15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1437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1783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OK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1080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1802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OK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8846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F2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C20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2340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1716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UD</a:t>
                      </a:r>
                      <a:endParaRPr lang="en-US" sz="1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1319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1702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OK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8846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F3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C6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1448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1493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OK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1080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1497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OK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8846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F4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C1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1752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1440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UD</a:t>
                      </a:r>
                      <a:endParaRPr lang="en-US" sz="1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1080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1449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OK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8846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F5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C16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2212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1380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UD</a:t>
                      </a:r>
                      <a:endParaRPr lang="en-US" sz="1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1185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1395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OK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8846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F6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C14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1080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1066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≈ OK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1080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1062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≈ OK.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جدول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4282078"/>
              </p:ext>
            </p:extLst>
          </p:nvPr>
        </p:nvGraphicFramePr>
        <p:xfrm>
          <a:off x="384918" y="4572000"/>
          <a:ext cx="7920882" cy="2064608"/>
        </p:xfrm>
        <a:graphic>
          <a:graphicData uri="http://schemas.openxmlformats.org/drawingml/2006/table">
            <a:tbl>
              <a:tblPr firstRow="1" firstCol="1" bandRow="1"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684325"/>
                <a:gridCol w="619012"/>
                <a:gridCol w="684325"/>
                <a:gridCol w="724962"/>
                <a:gridCol w="758343"/>
                <a:gridCol w="758343"/>
                <a:gridCol w="724962"/>
                <a:gridCol w="758343"/>
                <a:gridCol w="758343"/>
                <a:gridCol w="724962"/>
                <a:gridCol w="724962"/>
              </a:tblGrid>
              <a:tr h="369444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Footing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Column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Thickness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(cm)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Settlement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(mm)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Stress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1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kN</a:t>
                      </a: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/m</a:t>
                      </a:r>
                      <a:r>
                        <a:rPr lang="en-US" sz="1100" baseline="30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4834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Required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Existed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Comment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Allowable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Existed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Comment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Allowable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Existed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Comment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8472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F1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C15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OK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9.8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OK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196.3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OK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7977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F2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C20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64.1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Not OK</a:t>
                      </a:r>
                      <a:endParaRPr lang="en-US" sz="1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14.7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Not OK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294.17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Not OK</a:t>
                      </a:r>
                      <a:endParaRPr lang="en-US" sz="1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8472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F3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C6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47.8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OK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OK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195.35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OK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8472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F4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C1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OK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2.6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OK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53.4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OK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7977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F5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C16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64.1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Not OK</a:t>
                      </a:r>
                      <a:endParaRPr lang="en-US" sz="1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18.2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Not OK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364.18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Not OK</a:t>
                      </a:r>
                      <a:endParaRPr lang="en-US" sz="1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8472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F6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C14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33.1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OK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OK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180.17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OK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066800" y="1143000"/>
            <a:ext cx="6934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next tables show comparing between required and existed for:  Area of steel, Settlement, Stress and Thickness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8176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81000" y="778024"/>
            <a:ext cx="8229600" cy="2193776"/>
          </a:xfrm>
        </p:spPr>
        <p:txBody>
          <a:bodyPr>
            <a:normAutofit lnSpcReduction="10000"/>
          </a:bodyPr>
          <a:lstStyle/>
          <a:p>
            <a:pPr marL="274320" lvl="1" indent="-274320">
              <a:buClr>
                <a:schemeClr val="accent3"/>
              </a:buClr>
              <a:buSzPct val="95000"/>
            </a:pPr>
            <a:endParaRPr lang="en-US" sz="28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marL="274320" lvl="1" indent="-274320">
              <a:buClr>
                <a:schemeClr val="accent3"/>
              </a:buClr>
              <a:buSzPct val="95000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Retrofitting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for Structural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Elements:</a:t>
            </a:r>
          </a:p>
          <a:p>
            <a:pPr marL="0" lvl="1" indent="0">
              <a:buClr>
                <a:schemeClr val="accent3"/>
              </a:buClr>
              <a:buSzPct val="95000"/>
              <a:buNone/>
            </a:pPr>
            <a:endParaRPr lang="en-US" b="1" u="sng" dirty="0" smtClean="0">
              <a:latin typeface="Times New Roman" pitchFamily="18" charset="0"/>
              <a:cs typeface="Times New Roman" pitchFamily="18" charset="0"/>
            </a:endParaRPr>
          </a:p>
          <a:p>
            <a:pPr marL="457200" lvl="1" indent="-457200">
              <a:buClr>
                <a:schemeClr val="accent3"/>
              </a:buClr>
              <a:buSzPct val="95000"/>
              <a:buFont typeface="+mj-lt"/>
              <a:buAutoNum type="arabicPeriod"/>
            </a:pPr>
            <a:r>
              <a:rPr lang="en-US" sz="2600" b="1" dirty="0">
                <a:latin typeface="Times New Roman" pitchFamily="18" charset="0"/>
                <a:cs typeface="Times New Roman" pitchFamily="18" charset="0"/>
              </a:rPr>
              <a:t>Additional </a:t>
            </a:r>
            <a:r>
              <a:rPr lang="en-US" sz="2600" b="1" dirty="0" smtClean="0">
                <a:latin typeface="Times New Roman" pitchFamily="18" charset="0"/>
                <a:cs typeface="Times New Roman" pitchFamily="18" charset="0"/>
              </a:rPr>
              <a:t>Elements: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US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Shear </a:t>
            </a:r>
            <a:r>
              <a:rPr lang="en-US" sz="2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wall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reduce torsional effect. 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-457200">
              <a:buClr>
                <a:schemeClr val="accent3"/>
              </a:buClr>
              <a:buSzPct val="95000"/>
              <a:buFont typeface="+mj-lt"/>
              <a:buAutoNum type="arabicPeriod"/>
            </a:pPr>
            <a:endParaRPr lang="en-US" b="1" u="sng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3531870" y="4436110"/>
            <a:ext cx="4773930" cy="2193290"/>
          </a:xfrm>
          <a:prstGeom prst="rect">
            <a:avLst/>
          </a:prstGeom>
        </p:spPr>
      </p:pic>
      <p:sp>
        <p:nvSpPr>
          <p:cNvPr id="2" name="مربع نص 1"/>
          <p:cNvSpPr txBox="1"/>
          <p:nvPr/>
        </p:nvSpPr>
        <p:spPr>
          <a:xfrm>
            <a:off x="336424" y="381000"/>
            <a:ext cx="27115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Retrofitting</a:t>
            </a:r>
            <a:endParaRPr lang="en-US" sz="3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424" y="3268345"/>
            <a:ext cx="3914714" cy="23355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4719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81000" y="1087016"/>
            <a:ext cx="8229600" cy="2722984"/>
          </a:xfrm>
        </p:spPr>
        <p:txBody>
          <a:bodyPr/>
          <a:lstStyle/>
          <a:p>
            <a:pPr marL="457200" lvl="2" indent="-457200">
              <a:buClr>
                <a:schemeClr val="accent3"/>
              </a:buClr>
              <a:buSzPct val="95000"/>
              <a:buAutoNum type="arabicPeriod" startAt="2"/>
            </a:pPr>
            <a:r>
              <a:rPr lang="en-US" sz="2600" b="1" dirty="0" smtClean="0">
                <a:latin typeface="Times New Roman" pitchFamily="18" charset="0"/>
                <a:cs typeface="Times New Roman" pitchFamily="18" charset="0"/>
              </a:rPr>
              <a:t>Existing Elements:</a:t>
            </a:r>
          </a:p>
          <a:p>
            <a:pPr marL="0" lvl="2" indent="0">
              <a:buClr>
                <a:schemeClr val="accent3"/>
              </a:buClr>
              <a:buSzPct val="95000"/>
              <a:buNone/>
            </a:pPr>
            <a:endParaRPr lang="en-US" sz="2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2" indent="-342900">
              <a:buClr>
                <a:schemeClr val="accent3"/>
              </a:buClr>
              <a:buSzPct val="95000"/>
              <a:buFont typeface="Wingdings" panose="05000000000000000000" pitchFamily="2" charset="2"/>
              <a:buChar char="ü"/>
            </a:pPr>
            <a:r>
              <a:rPr lang="en-US" sz="2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Beams: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area of steel existed is not enough to resist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moment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lvl="2" indent="-342900">
              <a:buClr>
                <a:schemeClr val="accent3"/>
              </a:buClr>
              <a:buSzPct val="95000"/>
              <a:buFont typeface="Courier New" panose="02070309020205020404" pitchFamily="49" charset="0"/>
              <a:buChar char="o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following table shows additional longitudinal 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reinforcement</a:t>
            </a:r>
          </a:p>
          <a:p>
            <a:pPr marL="0" lvl="2" indent="0">
              <a:buClr>
                <a:schemeClr val="accent3"/>
              </a:buClr>
              <a:buSzPct val="95000"/>
              <a:buNone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beams:</a:t>
            </a: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جدول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1786281"/>
              </p:ext>
            </p:extLst>
          </p:nvPr>
        </p:nvGraphicFramePr>
        <p:xfrm>
          <a:off x="1066800" y="3810000"/>
          <a:ext cx="6362741" cy="2129547"/>
        </p:xfrm>
        <a:graphic>
          <a:graphicData uri="http://schemas.openxmlformats.org/drawingml/2006/table">
            <a:tbl>
              <a:tblPr firstRow="1" firstCol="1" bandRow="1"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1212432"/>
                <a:gridCol w="1443551"/>
                <a:gridCol w="1443551"/>
                <a:gridCol w="1050775"/>
                <a:gridCol w="1212432"/>
              </a:tblGrid>
              <a:tr h="321182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Beams</a:t>
                      </a:r>
                      <a:endParaRPr lang="en-US" sz="13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4164" marR="84164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As (mm</a:t>
                      </a:r>
                      <a:r>
                        <a:rPr lang="en-US" sz="1300" baseline="30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3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4164" marR="84164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Number of bars added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4164" marR="84164" marT="0" marB="0" anchor="ctr"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8686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Existed</a:t>
                      </a:r>
                      <a:endParaRPr lang="en-US" sz="13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4164" marR="841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Required</a:t>
                      </a:r>
                      <a:endParaRPr lang="en-US" sz="13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4164" marR="841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Added</a:t>
                      </a:r>
                      <a:endParaRPr lang="en-US" sz="13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4164" marR="84164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132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B6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4164" marR="84164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1797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4164" marR="841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3632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4164" marR="841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1835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4164" marR="841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10Ø16</a:t>
                      </a:r>
                      <a:endParaRPr lang="en-US" sz="13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4164" marR="84164" marT="0" marB="0" anchor="ctr"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132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B8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4164" marR="84164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2199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4164" marR="841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2783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4164" marR="841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584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4164" marR="841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4Ø14</a:t>
                      </a:r>
                      <a:endParaRPr lang="en-US" sz="13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4164" marR="84164" marT="0" marB="0" anchor="ctr"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132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B9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4164" marR="84164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2260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4164" marR="84164" marT="0" marB="0" anchor="ctr"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3069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4164" marR="84164" marT="0" marB="0" anchor="ctr"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809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4164" marR="84164" marT="0" marB="0" anchor="ctr"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4Ø16</a:t>
                      </a:r>
                      <a:endParaRPr lang="en-US" sz="13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4164" marR="84164" marT="0" marB="0" anchor="ctr"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79324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04800" y="1434128"/>
            <a:ext cx="8077200" cy="4661872"/>
          </a:xfrm>
        </p:spPr>
        <p:txBody>
          <a:bodyPr>
            <a:normAutofit/>
          </a:bodyPr>
          <a:lstStyle/>
          <a:p>
            <a:pPr marL="342900" lvl="2" indent="-342900">
              <a:buClr>
                <a:schemeClr val="accent3"/>
              </a:buClr>
              <a:buSzPct val="95000"/>
              <a:buFont typeface="Courier New" pitchFamily="49" charset="0"/>
              <a:buChar char="o"/>
            </a:pP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used beams in structure are hidden beams so it’s 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recommended 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use one-sided jackets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lvl="2" indent="0">
              <a:buClr>
                <a:schemeClr val="accent3"/>
              </a:buClr>
              <a:buSzPct val="95000"/>
              <a:buNone/>
            </a:pP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2" indent="0">
              <a:buClr>
                <a:schemeClr val="accent3"/>
              </a:buClr>
              <a:buSzPct val="95000"/>
              <a:buNone/>
            </a:pPr>
            <a:endParaRPr lang="en-US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2" indent="0">
              <a:buClr>
                <a:schemeClr val="accent3"/>
              </a:buClr>
              <a:buSzPct val="95000"/>
              <a:buNone/>
            </a:pP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2" indent="0">
              <a:buClr>
                <a:schemeClr val="accent3"/>
              </a:buClr>
              <a:buSzPct val="95000"/>
              <a:buNone/>
            </a:pPr>
            <a:endParaRPr lang="en-US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2" indent="0">
              <a:buClr>
                <a:schemeClr val="accent3"/>
              </a:buClr>
              <a:buSzPct val="95000"/>
              <a:buNone/>
            </a:pPr>
            <a:endParaRPr lang="en-US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2" indent="0">
              <a:buClr>
                <a:schemeClr val="accent3"/>
              </a:buClr>
              <a:buSzPct val="95000"/>
              <a:buNone/>
            </a:pPr>
            <a:endParaRPr lang="en-US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61" descr="C:\Users\Baha\Desktop\Capture.PN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4" t="9375" b="15972"/>
          <a:stretch/>
        </p:blipFill>
        <p:spPr bwMode="auto">
          <a:xfrm>
            <a:off x="762000" y="2667000"/>
            <a:ext cx="6637829" cy="29850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815784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524000"/>
            <a:ext cx="7543800" cy="4479776"/>
          </a:xfrm>
        </p:spPr>
        <p:txBody>
          <a:bodyPr>
            <a:normAutofit/>
          </a:bodyPr>
          <a:lstStyle/>
          <a:p>
            <a:pPr marL="0" lvl="2" indent="0">
              <a:buClr>
                <a:schemeClr val="accent3"/>
              </a:buClr>
              <a:buSzPct val="95000"/>
              <a:buNone/>
            </a:pPr>
            <a:endParaRPr lang="en-US" sz="2800" b="1" i="1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US" sz="2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Columns: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114300" indent="0">
              <a:buNone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problem of columns in the building is represented in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114300" indent="0"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Font typeface="Courier New" panose="02070309020205020404" pitchFamily="49" charset="0"/>
              <a:buChar char="o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Inadequate flexural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strength and ductility.</a:t>
            </a:r>
            <a:endParaRPr lang="ar-SA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5035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04800" y="1143000"/>
            <a:ext cx="7848600" cy="970384"/>
          </a:xfrm>
        </p:spPr>
        <p:txBody>
          <a:bodyPr/>
          <a:lstStyle/>
          <a:p>
            <a:pPr>
              <a:buFont typeface="Courier New" pitchFamily="49" charset="0"/>
              <a:buChar char="o"/>
            </a:pP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following table shows additional 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longitudinal reinforcement 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columns:</a:t>
            </a: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9013622"/>
              </p:ext>
            </p:extLst>
          </p:nvPr>
        </p:nvGraphicFramePr>
        <p:xfrm>
          <a:off x="1371600" y="2438400"/>
          <a:ext cx="6216430" cy="4002362"/>
        </p:xfrm>
        <a:graphic>
          <a:graphicData uri="http://schemas.openxmlformats.org/drawingml/2006/table">
            <a:tbl>
              <a:tblPr firstRow="1" firstCol="1" bandRow="1"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1184552"/>
                <a:gridCol w="1410357"/>
                <a:gridCol w="1410357"/>
                <a:gridCol w="1026612"/>
                <a:gridCol w="1184552"/>
              </a:tblGrid>
              <a:tr h="250325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Columns</a:t>
                      </a:r>
                      <a:endParaRPr lang="en-US" sz="13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1103" marR="81103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As (mm</a:t>
                      </a:r>
                      <a:r>
                        <a:rPr lang="en-US" sz="1300" baseline="30000">
                          <a:effectLst/>
                        </a:rPr>
                        <a:t>2</a:t>
                      </a:r>
                      <a:r>
                        <a:rPr lang="en-US" sz="1300">
                          <a:effectLst/>
                        </a:rPr>
                        <a:t>)</a:t>
                      </a:r>
                      <a:endParaRPr lang="en-US" sz="13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81103" marR="81103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Number of bars added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1103" marR="81103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74813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Existed</a:t>
                      </a:r>
                      <a:endParaRPr lang="en-US" sz="13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1103" marR="81103" marT="0" marB="0" anchor="ctr">
                    <a:lnL w="381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Required</a:t>
                      </a:r>
                      <a:endParaRPr lang="en-US" sz="13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1103" marR="8110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Added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1103" marR="81103" marT="0" marB="0" anchor="ctr">
                    <a:lnL w="12700" cmpd="sng">
                      <a:noFill/>
                    </a:lnL>
                    <a:lnR w="38100" cmpd="sng"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03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C1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1103" marR="81103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2413</a:t>
                      </a:r>
                      <a:endParaRPr lang="en-US" sz="13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1103" marR="8110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5463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1103" marR="8110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3050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1103" marR="8110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16Ø16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1103" marR="81103" marT="0" marB="0" anchor="ctr">
                    <a:lnL w="12700" cmpd="sng"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503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C2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1103" marR="81103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2413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1103" marR="8110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5583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1103" marR="8110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3170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1103" marR="8110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16Ø16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1103" marR="81103" marT="0" marB="0" anchor="ctr">
                    <a:lnL w="12700" cmpd="sng"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503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C4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1103" marR="81103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2413</a:t>
                      </a:r>
                      <a:endParaRPr lang="en-US" sz="13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1103" marR="8110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2933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1103" marR="8110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520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1103" marR="8110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8Ø10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1103" marR="81103" marT="0" marB="0" anchor="ctr">
                    <a:lnL w="12700" cmpd="sng"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503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C7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1103" marR="81103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2413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1103" marR="8110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3418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1103" marR="8110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1005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1103" marR="8110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8Ø14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1103" marR="81103" marT="0" marB="0" anchor="ctr">
                    <a:lnL w="12700" cmpd="sng"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503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C8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1103" marR="81103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2413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1103" marR="8110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4320</a:t>
                      </a:r>
                      <a:endParaRPr lang="en-US" sz="13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1103" marR="8110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1907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1103" marR="8110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14Ø14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1103" marR="81103" marT="0" marB="0" anchor="ctr">
                    <a:lnL w="12700" cmpd="sng"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503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C10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1103" marR="81103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2413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1103" marR="8110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4668</a:t>
                      </a:r>
                      <a:endParaRPr lang="en-US" sz="13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1103" marR="8110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2255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1103" marR="8110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16Ø14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1103" marR="81103" marT="0" marB="0" anchor="ctr">
                    <a:lnL w="12700" cmpd="sng"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503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C11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1103" marR="81103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2413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1103" marR="8110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5847</a:t>
                      </a:r>
                      <a:endParaRPr lang="en-US" sz="13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1103" marR="8110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3434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1103" marR="8110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18Ø16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1103" marR="81103" marT="0" marB="0" anchor="ctr">
                    <a:lnL w="12700" cmpd="sng"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503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C16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1103" marR="81103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2815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1103" marR="8110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6234</a:t>
                      </a:r>
                      <a:endParaRPr lang="en-US" sz="13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1103" marR="8110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3419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1103" marR="8110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18Ø16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1103" marR="81103" marT="0" marB="0" anchor="ctr">
                    <a:lnL w="12700" cmpd="sng"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503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C17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1103" marR="81103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2815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1103" marR="8110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5350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1103" marR="8110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2535</a:t>
                      </a:r>
                      <a:endParaRPr lang="en-US" sz="13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1103" marR="8110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18Ø14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1103" marR="81103" marT="0" marB="0" anchor="ctr">
                    <a:lnL w="12700" cmpd="sng"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503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C18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1103" marR="81103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2815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1103" marR="8110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5093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1103" marR="8110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2278</a:t>
                      </a:r>
                      <a:endParaRPr lang="en-US" sz="13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1103" marR="8110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16Ø14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1103" marR="81103" marT="0" marB="0" anchor="ctr">
                    <a:lnL w="12700" cmpd="sng"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503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C19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1103" marR="81103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2815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1103" marR="8110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4245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1103" marR="8110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1430</a:t>
                      </a:r>
                      <a:endParaRPr lang="en-US" sz="13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1103" marR="8110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10Ø14</a:t>
                      </a:r>
                      <a:endParaRPr lang="en-US" sz="13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1103" marR="81103" marT="0" marB="0" anchor="ctr">
                    <a:lnL w="12700" cmpd="sng"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503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C20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1103" marR="81103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2815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1103" marR="8110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5774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1103" marR="8110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2959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1103" marR="8110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16Ø16</a:t>
                      </a:r>
                      <a:endParaRPr lang="en-US" sz="13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81103" marR="81103" marT="0" marB="0" anchor="ctr">
                    <a:lnL w="12700" cmpd="sng"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9931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7620000" cy="48006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 July 2014 , seismic design has become mandatory by using UBC 97 or equivalent as a minimum requirements.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209800"/>
            <a:ext cx="5573457" cy="3843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28336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479776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US" sz="2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Columns:</a:t>
            </a:r>
            <a:endParaRPr lang="en-US" sz="2200" b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endParaRPr lang="en-US" sz="24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pic>
        <p:nvPicPr>
          <p:cNvPr id="4" name="Picture 62" descr="C:\Users\NADER\Desktop\Untitled-1 copy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2743200"/>
            <a:ext cx="6100502" cy="27844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29767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04800" y="2057400"/>
            <a:ext cx="8229600" cy="4551784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US" sz="2400" b="1" u="sng" dirty="0" smtClean="0">
                <a:latin typeface="Times New Roman" pitchFamily="18" charset="0"/>
                <a:cs typeface="Times New Roman" panose="02020603050405020304" pitchFamily="18" charset="0"/>
              </a:rPr>
              <a:t>Foundations</a:t>
            </a:r>
            <a:r>
              <a:rPr lang="en-US" sz="2400" u="sng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" indent="0">
              <a:buNone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problem of foundations in the building is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represented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114300" indent="0">
              <a:buNone/>
            </a:pP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Font typeface="Courier New" panose="02070309020205020404" pitchFamily="49" charset="0"/>
              <a:buChar char="o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Inadequate flexural and shear strength (Moment and shear).</a:t>
            </a:r>
          </a:p>
          <a:p>
            <a:pPr lvl="0">
              <a:buFont typeface="Courier New" panose="02070309020205020404" pitchFamily="49" charset="0"/>
              <a:buChar char="o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Stresses and settlement.</a:t>
            </a:r>
          </a:p>
          <a:p>
            <a:pPr>
              <a:buFont typeface="Wingdings" panose="05000000000000000000" pitchFamily="2" charset="2"/>
              <a:buChar char="v"/>
            </a:pPr>
            <a:endParaRPr lang="en-US" sz="2400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7376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623792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US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Foundations</a:t>
            </a:r>
            <a:r>
              <a:rPr lang="en-US" sz="2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lvl="0">
              <a:buFont typeface="Wingdings" panose="05000000000000000000" pitchFamily="2" charset="2"/>
              <a:buChar char="v"/>
            </a:pPr>
            <a:r>
              <a:rPr lang="en-US" dirty="0"/>
              <a:t> </a:t>
            </a:r>
            <a:r>
              <a:rPr lang="en-US" dirty="0" smtClean="0"/>
              <a:t> 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Recommendations: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Font typeface="Wingdings" panose="05000000000000000000" pitchFamily="2" charset="2"/>
              <a:buChar char="Ø"/>
            </a:pPr>
            <a:r>
              <a:rPr lang="en-US" dirty="0" smtClean="0"/>
              <a:t>  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hange 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stories functions to decrease the load (live load) which make the foundations able to carry the loads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lvl="0" indent="0">
              <a:buNone/>
            </a:pPr>
            <a:endParaRPr lang="en-US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Font typeface="Wingdings" panose="05000000000000000000" pitchFamily="2" charset="2"/>
              <a:buChar char="Ø"/>
            </a:pP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If 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retrofitting is chosen as a solution for foundations, it’s needed to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Font typeface="Courier New" panose="02070309020205020404" pitchFamily="49" charset="0"/>
              <a:buChar char="o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Increase the area of footing to reduce stresses and settlement.</a:t>
            </a:r>
          </a:p>
          <a:p>
            <a:pPr lvl="0">
              <a:buFont typeface="Courier New" panose="02070309020205020404" pitchFamily="49" charset="0"/>
              <a:buChar char="o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Increase the thickness of the foundation to resist shear forces.</a:t>
            </a:r>
          </a:p>
          <a:p>
            <a:pPr lvl="0">
              <a:buFont typeface="Courier New" panose="02070309020205020404" pitchFamily="49" charset="0"/>
              <a:buChar char="o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Reinforce the additional thickness to resist moment.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9751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28600" y="1371600"/>
            <a:ext cx="8229600" cy="4695800"/>
          </a:xfrm>
        </p:spPr>
        <p:txBody>
          <a:bodyPr>
            <a:normAutofit/>
          </a:bodyPr>
          <a:lstStyle/>
          <a:p>
            <a:pPr indent="-342900">
              <a:buFont typeface="Wingdings" panose="05000000000000000000" pitchFamily="2" charset="2"/>
              <a:buChar char="ü"/>
            </a:pPr>
            <a:r>
              <a:rPr lang="en-US" sz="2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Soft story:</a:t>
            </a:r>
            <a:endParaRPr lang="en-US" sz="24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Using 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truss bracing or reinforced infill walls to solve the problem 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soft 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story.</a:t>
            </a:r>
          </a:p>
          <a:p>
            <a:pPr marL="457200" indent="-457200">
              <a:buAutoNum type="arabicPeriod"/>
            </a:pPr>
            <a:endParaRPr lang="en-US" sz="2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13" descr="C:\Users\NADER\Desktop\300px-Arch_fig31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2971800"/>
            <a:ext cx="5681809" cy="333332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06967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81000" y="1548408"/>
            <a:ext cx="8229600" cy="1118592"/>
          </a:xfrm>
        </p:spPr>
        <p:txBody>
          <a:bodyPr>
            <a:normAutofit fontScale="92500" lnSpcReduction="10000"/>
          </a:bodyPr>
          <a:lstStyle/>
          <a:p>
            <a:pPr marL="457200" indent="-457200">
              <a:buAutoNum type="arabicPeriod"/>
            </a:pP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existed </a:t>
            </a:r>
            <a:r>
              <a:rPr lang="en-US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infill walls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need to be 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braced.</a:t>
            </a:r>
          </a:p>
          <a:p>
            <a:pPr marL="457200" indent="-457200">
              <a:buAutoNum type="arabicPeriod" startAt="2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Large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openings in doors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windows, need to bracing for them as 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possible.</a:t>
            </a:r>
          </a:p>
          <a:p>
            <a:pPr marL="457200" indent="-457200">
              <a:buAutoNum type="arabicPeriod"/>
            </a:pPr>
            <a:endParaRPr lang="en-US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4110" descr="C:\Users\NADER\Desktop\biggs_pic2a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312800"/>
            <a:ext cx="3225038" cy="26308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مربع نص 1"/>
          <p:cNvSpPr txBox="1"/>
          <p:nvPr/>
        </p:nvSpPr>
        <p:spPr>
          <a:xfrm>
            <a:off x="609600" y="533400"/>
            <a:ext cx="7059677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Retrofitting for Non-structural elements:</a:t>
            </a:r>
          </a:p>
          <a:p>
            <a:endParaRPr lang="en-US" dirty="0"/>
          </a:p>
        </p:txBody>
      </p:sp>
      <p:pic>
        <p:nvPicPr>
          <p:cNvPr id="5" name="Picture 4111" descr="C:\Users\NADER\Desktop\BraceRetrofit-CEEBuilding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3506244"/>
            <a:ext cx="4143370" cy="2438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19884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6200" y="895704"/>
            <a:ext cx="8229600" cy="780696"/>
          </a:xfrm>
        </p:spPr>
        <p:txBody>
          <a:bodyPr>
            <a:normAutofit/>
          </a:bodyPr>
          <a:lstStyle/>
          <a:p>
            <a:pPr algn="ctr"/>
            <a:r>
              <a:rPr lang="en-US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Conclusion</a:t>
            </a:r>
            <a:r>
              <a:rPr lang="en-US" sz="4500" b="1" i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en-US" sz="45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551784"/>
          </a:xfrm>
        </p:spPr>
        <p:txBody>
          <a:bodyPr/>
          <a:lstStyle/>
          <a:p>
            <a:pPr marL="0" indent="0">
              <a:buNone/>
            </a:pPr>
            <a:endParaRPr lang="en-US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-342900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After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making dynamic evaluation, it is noticed that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</a:p>
          <a:p>
            <a:pPr marL="0" indent="0">
              <a:buNone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gravity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combination is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governed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most elements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which </a:t>
            </a:r>
          </a:p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means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that </a:t>
            </a:r>
            <a:r>
              <a:rPr lang="en-US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ailure </a:t>
            </a:r>
            <a:r>
              <a:rPr lang="en-US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buildings is occurred </a:t>
            </a:r>
            <a:r>
              <a:rPr lang="en-US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because </a:t>
            </a:r>
            <a:r>
              <a:rPr lang="en-US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they </a:t>
            </a:r>
            <a:endParaRPr lang="en-US" b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US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are </a:t>
            </a:r>
            <a:r>
              <a:rPr lang="en-US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not designed in the right way </a:t>
            </a:r>
            <a:r>
              <a:rPr lang="en-US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r>
              <a:rPr lang="en-US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static loads.</a:t>
            </a:r>
          </a:p>
          <a:p>
            <a:pPr marL="0" indent="0">
              <a:buNone/>
            </a:pPr>
            <a:endParaRPr lang="en-US" b="1" u="sng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-342900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Its difficult to reach intermediate requirements for all elements</a:t>
            </a:r>
          </a:p>
          <a:p>
            <a:pPr marL="0" indent="0">
              <a:buNone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of the building.</a:t>
            </a:r>
          </a:p>
          <a:p>
            <a:pPr marL="0" indent="0">
              <a:buNone/>
            </a:pPr>
            <a:endParaRPr lang="en-US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-342900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Detailed study and conceptual study (RVS) give the same indication for the safety of the building.</a:t>
            </a:r>
          </a:p>
          <a:p>
            <a:pPr indent="-342900"/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u="sng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7123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2"/>
          <p:cNvPicPr/>
          <p:nvPr/>
        </p:nvPicPr>
        <p:blipFill>
          <a:blip r:embed="rId2"/>
          <a:stretch>
            <a:fillRect/>
          </a:stretch>
        </p:blipFill>
        <p:spPr>
          <a:xfrm>
            <a:off x="2362200" y="2590800"/>
            <a:ext cx="4032448" cy="1368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1850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066800"/>
            <a:ext cx="4191000" cy="609600"/>
          </a:xfrm>
        </p:spPr>
        <p:txBody>
          <a:bodyPr>
            <a:noAutofit/>
          </a:bodyPr>
          <a:lstStyle/>
          <a:p>
            <a:pPr marL="114300" indent="0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1. Rapid Visual Screening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905000"/>
            <a:ext cx="6800587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14594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3962400" cy="685800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2. 3D Dynamic Analysis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990600"/>
            <a:ext cx="5848350" cy="584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مربع نص 1"/>
          <p:cNvSpPr txBox="1"/>
          <p:nvPr/>
        </p:nvSpPr>
        <p:spPr>
          <a:xfrm>
            <a:off x="343374" y="4038600"/>
            <a:ext cx="278082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Detailed study.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Structural system.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715840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066800"/>
            <a:ext cx="3962400" cy="685800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3. Retrofitting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7750" y="1838325"/>
            <a:ext cx="6877050" cy="410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67431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685800"/>
            <a:ext cx="7010400" cy="1371600"/>
          </a:xfrm>
        </p:spPr>
        <p:txBody>
          <a:bodyPr>
            <a:normAutofit/>
          </a:bodyPr>
          <a:lstStyle/>
          <a:p>
            <a:pPr marL="342900" indent="-228600">
              <a:buFont typeface="Wingdings" pitchFamily="2" charset="2"/>
              <a:buChar char="§"/>
            </a:pPr>
            <a:r>
              <a:rPr lang="en-US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Rapid </a:t>
            </a:r>
            <a: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Visual Screening</a:t>
            </a:r>
            <a:r>
              <a:rPr lang="en-US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en-US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sz="3600" b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09600" y="1821120"/>
            <a:ext cx="7543800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228600">
              <a:buFont typeface="Wingdings" pitchFamily="2" charset="2"/>
              <a:buChar char="§"/>
            </a:pP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(RVS) study is made for Abu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Sair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building a conceptual procedure.</a:t>
            </a:r>
          </a:p>
          <a:p>
            <a:pPr marL="457200" indent="-457200">
              <a:buFont typeface="Wingdings" pitchFamily="2" charset="2"/>
              <a:buChar char="v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This study enable users to classify surveyed buildings into two categories:</a:t>
            </a:r>
          </a:p>
          <a:p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1219200" y="4145340"/>
            <a:ext cx="7696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q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Those are safety under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earthquakes.</a:t>
            </a:r>
          </a:p>
          <a:p>
            <a:pPr marL="457200" indent="-457200">
              <a:buFont typeface="Wingdings" pitchFamily="2" charset="2"/>
              <a:buChar char="q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Those may be seismically hazardous and should be evaluated in more details.  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602820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840</TotalTime>
  <Words>1863</Words>
  <Application>Microsoft Office PowerPoint</Application>
  <PresentationFormat>On-screen Show (4:3)</PresentationFormat>
  <Paragraphs>868</Paragraphs>
  <Slides>56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56</vt:i4>
      </vt:variant>
    </vt:vector>
  </HeadingPairs>
  <TitlesOfParts>
    <vt:vector size="57" baseType="lpstr">
      <vt:lpstr>Adjacency</vt:lpstr>
      <vt:lpstr>PowerPoint Presentation</vt:lpstr>
      <vt:lpstr>PowerPoint Presentation</vt:lpstr>
      <vt:lpstr>PowerPoint Presentation</vt:lpstr>
      <vt:lpstr>Review for Graduation Project 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3D Dynamic Evaluation</vt:lpstr>
      <vt:lpstr>Modal Analysis</vt:lpstr>
      <vt:lpstr>Structural Detailing  </vt:lpstr>
      <vt:lpstr>PowerPoint Presentation</vt:lpstr>
      <vt:lpstr>PowerPoint Presentation</vt:lpstr>
      <vt:lpstr>UBC Factors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Response Spectrum Analysis on SAP 2000 </vt:lpstr>
      <vt:lpstr>PowerPoint Presentation</vt:lpstr>
      <vt:lpstr>PowerPoint Presentation</vt:lpstr>
      <vt:lpstr>Dynamic Evaluation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Conclusion 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Ahmad</dc:creator>
  <cp:lastModifiedBy>Ahmad</cp:lastModifiedBy>
  <cp:revision>56</cp:revision>
  <dcterms:created xsi:type="dcterms:W3CDTF">2006-08-16T00:00:00Z</dcterms:created>
  <dcterms:modified xsi:type="dcterms:W3CDTF">2014-12-22T06:42:39Z</dcterms:modified>
</cp:coreProperties>
</file>