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61" r:id="rId2"/>
    <p:sldId id="260" r:id="rId3"/>
    <p:sldId id="300" r:id="rId4"/>
    <p:sldId id="271" r:id="rId5"/>
    <p:sldId id="272" r:id="rId6"/>
    <p:sldId id="268" r:id="rId7"/>
    <p:sldId id="269" r:id="rId8"/>
    <p:sldId id="264" r:id="rId9"/>
    <p:sldId id="265" r:id="rId10"/>
    <p:sldId id="266" r:id="rId11"/>
    <p:sldId id="267" r:id="rId12"/>
    <p:sldId id="270" r:id="rId13"/>
    <p:sldId id="288" r:id="rId14"/>
    <p:sldId id="289" r:id="rId15"/>
    <p:sldId id="273" r:id="rId16"/>
    <p:sldId id="259" r:id="rId17"/>
    <p:sldId id="278" r:id="rId18"/>
    <p:sldId id="277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90" r:id="rId29"/>
    <p:sldId id="293" r:id="rId30"/>
    <p:sldId id="294" r:id="rId31"/>
    <p:sldId id="296" r:id="rId32"/>
    <p:sldId id="298" r:id="rId33"/>
    <p:sldId id="299" r:id="rId34"/>
    <p:sldId id="29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24A3"/>
    <a:srgbClr val="43C980"/>
    <a:srgbClr val="FF0000"/>
    <a:srgbClr val="31859C"/>
    <a:srgbClr val="E58B27"/>
    <a:srgbClr val="F2F9C7"/>
    <a:srgbClr val="A5C826"/>
    <a:srgbClr val="FFE5E5"/>
    <a:srgbClr val="E5F6CE"/>
    <a:srgbClr val="CEEF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نمط متوسط 4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6" autoAdjust="0"/>
    <p:restoredTop sz="94660"/>
  </p:normalViewPr>
  <p:slideViewPr>
    <p:cSldViewPr>
      <p:cViewPr varScale="1">
        <p:scale>
          <a:sx n="66" d="100"/>
          <a:sy n="66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575;&#1604;&#1605;&#1589;&#1606;&#1601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invertIfNegative val="0"/>
          <c:dLbls>
            <c:delete val="1"/>
          </c:dLbls>
          <c:cat>
            <c:numRef>
              <c:f>ورقة1!$A$1:$A$24</c:f>
              <c:numCache>
                <c:formatCode>h:mm</c:formatCode>
                <c:ptCount val="24"/>
                <c:pt idx="0">
                  <c:v>4.1666666666666664E-2</c:v>
                </c:pt>
                <c:pt idx="1">
                  <c:v>8.3333333333333329E-2</c:v>
                </c:pt>
                <c:pt idx="2">
                  <c:v>0.125</c:v>
                </c:pt>
                <c:pt idx="3">
                  <c:v>0.16666666666666666</c:v>
                </c:pt>
                <c:pt idx="4">
                  <c:v>0.20833333333333334</c:v>
                </c:pt>
                <c:pt idx="5">
                  <c:v>0.25</c:v>
                </c:pt>
                <c:pt idx="6">
                  <c:v>0.29166666666666669</c:v>
                </c:pt>
                <c:pt idx="7">
                  <c:v>0.33333333333333331</c:v>
                </c:pt>
                <c:pt idx="8">
                  <c:v>0.375</c:v>
                </c:pt>
                <c:pt idx="9">
                  <c:v>0.41666666666666669</c:v>
                </c:pt>
                <c:pt idx="10">
                  <c:v>0.45833333333333331</c:v>
                </c:pt>
                <c:pt idx="11">
                  <c:v>0.5</c:v>
                </c:pt>
                <c:pt idx="12">
                  <c:v>0.54166666666666663</c:v>
                </c:pt>
                <c:pt idx="13">
                  <c:v>0.58333333333333337</c:v>
                </c:pt>
                <c:pt idx="14">
                  <c:v>0.625</c:v>
                </c:pt>
                <c:pt idx="15">
                  <c:v>0.66666666666666663</c:v>
                </c:pt>
                <c:pt idx="16">
                  <c:v>0.70833333333333337</c:v>
                </c:pt>
                <c:pt idx="17">
                  <c:v>0.75</c:v>
                </c:pt>
                <c:pt idx="18">
                  <c:v>0.79166666666666663</c:v>
                </c:pt>
                <c:pt idx="19">
                  <c:v>0.83333333333333337</c:v>
                </c:pt>
                <c:pt idx="20">
                  <c:v>0.875</c:v>
                </c:pt>
                <c:pt idx="21">
                  <c:v>0.91666666666666663</c:v>
                </c:pt>
                <c:pt idx="22">
                  <c:v>0.95833333333333337</c:v>
                </c:pt>
                <c:pt idx="23">
                  <c:v>0</c:v>
                </c:pt>
              </c:numCache>
            </c:numRef>
          </c:cat>
          <c:val>
            <c:numRef>
              <c:f>ورقة1!$B$1:$B$24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20</c:v>
                </c:pt>
                <c:pt idx="5">
                  <c:v>135</c:v>
                </c:pt>
                <c:pt idx="6">
                  <c:v>343</c:v>
                </c:pt>
                <c:pt idx="7">
                  <c:v>532</c:v>
                </c:pt>
                <c:pt idx="8">
                  <c:v>774</c:v>
                </c:pt>
                <c:pt idx="9">
                  <c:v>905</c:v>
                </c:pt>
                <c:pt idx="10">
                  <c:v>1019</c:v>
                </c:pt>
                <c:pt idx="11">
                  <c:v>1062</c:v>
                </c:pt>
                <c:pt idx="12">
                  <c:v>1000</c:v>
                </c:pt>
                <c:pt idx="13">
                  <c:v>917</c:v>
                </c:pt>
                <c:pt idx="14">
                  <c:v>776</c:v>
                </c:pt>
                <c:pt idx="15">
                  <c:v>585</c:v>
                </c:pt>
                <c:pt idx="16">
                  <c:v>371</c:v>
                </c:pt>
                <c:pt idx="17">
                  <c:v>156</c:v>
                </c:pt>
                <c:pt idx="18">
                  <c:v>20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6F-42DF-8AA0-7BE8DC46CA6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27437440"/>
        <c:axId val="127447424"/>
      </c:barChart>
      <c:catAx>
        <c:axId val="127437440"/>
        <c:scaling>
          <c:orientation val="minMax"/>
        </c:scaling>
        <c:delete val="0"/>
        <c:axPos val="b"/>
        <c:numFmt formatCode="h:mm" sourceLinked="1"/>
        <c:majorTickMark val="none"/>
        <c:minorTickMark val="none"/>
        <c:tickLblPos val="nextTo"/>
        <c:crossAx val="127447424"/>
        <c:crosses val="autoZero"/>
        <c:auto val="1"/>
        <c:lblAlgn val="ctr"/>
        <c:lblOffset val="100"/>
        <c:noMultiLvlLbl val="0"/>
      </c:catAx>
      <c:valAx>
        <c:axId val="127447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2743744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accent1">
          <a:lumMod val="50000"/>
        </a:schemeClr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QPSK / F=2.415GHz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5156984126984127"/>
          <c:y val="0.13940052128583841"/>
          <c:w val="0.73452460317460322"/>
          <c:h val="0.65708832442860365"/>
        </c:manualLayout>
      </c:layout>
      <c:lineChart>
        <c:grouping val="standard"/>
        <c:varyColors val="0"/>
        <c:ser>
          <c:idx val="0"/>
          <c:order val="0"/>
          <c:tx>
            <c:strRef>
              <c:f>[rrqpsk.xlsx]Sheet1!$Z$3</c:f>
              <c:strCache>
                <c:ptCount val="1"/>
                <c:pt idx="0">
                  <c:v>D=3</c:v>
                </c:pt>
              </c:strCache>
            </c:strRef>
          </c:tx>
          <c:marker>
            <c:symbol val="none"/>
          </c:marker>
          <c:cat>
            <c:numRef>
              <c:f>[rrqpsk.xlsx]Sheet1!$Y$4:$Y$7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[rrqpsk.xlsx]Sheet1!$Z$4:$Z$7</c:f>
              <c:numCache>
                <c:formatCode>General</c:formatCode>
                <c:ptCount val="4"/>
                <c:pt idx="0">
                  <c:v>2.5333105432037244E-2</c:v>
                </c:pt>
                <c:pt idx="1">
                  <c:v>5.9803527187128102E-3</c:v>
                </c:pt>
                <c:pt idx="2">
                  <c:v>3.1024042274244148E-3</c:v>
                </c:pt>
                <c:pt idx="3">
                  <c:v>2.1692542597957823E-3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682-4423-9EF7-CC6ED488CCCD}"/>
            </c:ext>
          </c:extLst>
        </c:ser>
        <c:ser>
          <c:idx val="1"/>
          <c:order val="1"/>
          <c:tx>
            <c:strRef>
              <c:f>[rrqpsk.xlsx]Sheet1!$AA$3</c:f>
              <c:strCache>
                <c:ptCount val="1"/>
                <c:pt idx="0">
                  <c:v>D=2</c:v>
                </c:pt>
              </c:strCache>
            </c:strRef>
          </c:tx>
          <c:marker>
            <c:symbol val="none"/>
          </c:marker>
          <c:cat>
            <c:numRef>
              <c:f>[rrqpsk.xlsx]Sheet1!$Y$4:$Y$7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[rrqpsk.xlsx]Sheet1!$AA$4:$AA$7</c:f>
              <c:numCache>
                <c:formatCode>General</c:formatCode>
                <c:ptCount val="4"/>
                <c:pt idx="0">
                  <c:v>1.8191428571428591E-2</c:v>
                </c:pt>
                <c:pt idx="1">
                  <c:v>4.9850793650793642E-3</c:v>
                </c:pt>
                <c:pt idx="2">
                  <c:v>2.8958730158730158E-3</c:v>
                </c:pt>
                <c:pt idx="3">
                  <c:v>1.93904761904762E-3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682-4423-9EF7-CC6ED488CC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287232"/>
        <c:axId val="168776832"/>
      </c:lineChart>
      <c:catAx>
        <c:axId val="16628723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GAIN</a:t>
                </a:r>
              </a:p>
            </c:rich>
          </c:tx>
          <c:layout>
            <c:manualLayout>
              <c:xMode val="edge"/>
              <c:yMode val="edge"/>
              <c:x val="0.46875846463616949"/>
              <c:y val="0.9016072980017377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ar-SA"/>
          </a:p>
        </c:txPr>
        <c:crossAx val="168776832"/>
        <c:crosses val="autoZero"/>
        <c:auto val="1"/>
        <c:lblAlgn val="ctr"/>
        <c:lblOffset val="100"/>
        <c:noMultiLvlLbl val="0"/>
      </c:catAx>
      <c:valAx>
        <c:axId val="1687768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BER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ar-SA"/>
          </a:p>
        </c:txPr>
        <c:crossAx val="1662872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843934958358839"/>
          <c:y val="0.44426517167543456"/>
          <c:w val="0.10452582804567649"/>
          <c:h val="0.14661266820361615"/>
        </c:manualLayout>
      </c:layout>
      <c:overlay val="0"/>
      <c:txPr>
        <a:bodyPr rot="0" vert="horz"/>
        <a:lstStyle/>
        <a:p>
          <a:pPr>
            <a:defRPr/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2">
          <a:lumMod val="50000"/>
        </a:schemeClr>
      </a:solidFill>
    </a:ln>
  </c:spPr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QPSK / F=5.815GHz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[rrqpsk.xlsx]Sheet1!$Z$3</c:f>
              <c:strCache>
                <c:ptCount val="1"/>
                <c:pt idx="0">
                  <c:v>D=3</c:v>
                </c:pt>
              </c:strCache>
            </c:strRef>
          </c:tx>
          <c:marker>
            <c:symbol val="none"/>
          </c:marker>
          <c:cat>
            <c:numRef>
              <c:f>[rrqpsk.xlsx]Sheet1!$Y$4:$Y$7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[rrqpsk.xlsx]Sheet1!$Z$4:$Z$7</c:f>
              <c:numCache>
                <c:formatCode>General</c:formatCode>
                <c:ptCount val="4"/>
                <c:pt idx="0">
                  <c:v>3.2004929158022583E-3</c:v>
                </c:pt>
                <c:pt idx="1">
                  <c:v>2.9433002877623268E-3</c:v>
                </c:pt>
                <c:pt idx="2">
                  <c:v>2.3464301348306215E-3</c:v>
                </c:pt>
                <c:pt idx="3">
                  <c:v>2.0084285160317456E-3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152-43FE-B172-F944E3D7AC1B}"/>
            </c:ext>
          </c:extLst>
        </c:ser>
        <c:ser>
          <c:idx val="1"/>
          <c:order val="1"/>
          <c:tx>
            <c:strRef>
              <c:f>[rrqpsk.xlsx]Sheet1!$AA$3</c:f>
              <c:strCache>
                <c:ptCount val="1"/>
                <c:pt idx="0">
                  <c:v>D=2</c:v>
                </c:pt>
              </c:strCache>
            </c:strRef>
          </c:tx>
          <c:marker>
            <c:symbol val="none"/>
          </c:marker>
          <c:cat>
            <c:numRef>
              <c:f>[rrqpsk.xlsx]Sheet1!$Y$4:$Y$7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[rrqpsk.xlsx]Sheet1!$AA$4:$AA$7</c:f>
              <c:numCache>
                <c:formatCode>General</c:formatCode>
                <c:ptCount val="4"/>
                <c:pt idx="0">
                  <c:v>3.0206349206349202E-3</c:v>
                </c:pt>
                <c:pt idx="1">
                  <c:v>2.8358730158730152E-3</c:v>
                </c:pt>
                <c:pt idx="2">
                  <c:v>2.1357485629910876E-3</c:v>
                </c:pt>
                <c:pt idx="3">
                  <c:v>1.8203174603174603E-3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152-43FE-B172-F944E3D7AC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5014784"/>
        <c:axId val="105022208"/>
      </c:lineChart>
      <c:catAx>
        <c:axId val="105014784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GAIN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ar-SA"/>
          </a:p>
        </c:txPr>
        <c:crossAx val="105022208"/>
        <c:crosses val="autoZero"/>
        <c:auto val="1"/>
        <c:lblAlgn val="ctr"/>
        <c:lblOffset val="100"/>
        <c:noMultiLvlLbl val="0"/>
      </c:catAx>
      <c:valAx>
        <c:axId val="1050222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BER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ar-SA"/>
          </a:p>
        </c:txPr>
        <c:crossAx val="105014784"/>
        <c:crosses val="autoZero"/>
        <c:crossBetween val="between"/>
      </c:valAx>
    </c:plotArea>
    <c:legend>
      <c:legendPos val="r"/>
      <c:overlay val="0"/>
      <c:txPr>
        <a:bodyPr rot="0" vert="horz"/>
        <a:lstStyle/>
        <a:p>
          <a:pPr>
            <a:defRPr/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2">
          <a:lumMod val="50000"/>
        </a:schemeClr>
      </a:solidFill>
    </a:ln>
  </c:spPr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8PSK / F=2.415GHz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4230026455026454"/>
          <c:y val="0.14515193372849122"/>
          <c:w val="0.74736547619047622"/>
          <c:h val="0.66808138619978197"/>
        </c:manualLayout>
      </c:layout>
      <c:lineChart>
        <c:grouping val="standard"/>
        <c:varyColors val="0"/>
        <c:ser>
          <c:idx val="0"/>
          <c:order val="0"/>
          <c:tx>
            <c:strRef>
              <c:f>[rrqpsk.xlsx]Sheet1!$Z$3</c:f>
              <c:strCache>
                <c:ptCount val="1"/>
                <c:pt idx="0">
                  <c:v>D=2</c:v>
                </c:pt>
              </c:strCache>
            </c:strRef>
          </c:tx>
          <c:marker>
            <c:symbol val="none"/>
          </c:marker>
          <c:cat>
            <c:numRef>
              <c:f>[rrqpsk.xlsx]Sheet1!$Y$4:$Y$7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[rrqpsk.xlsx]Sheet1!$Z$4:$Z$7</c:f>
              <c:numCache>
                <c:formatCode>General</c:formatCode>
                <c:ptCount val="4"/>
                <c:pt idx="0">
                  <c:v>1.5957293855005883E-2</c:v>
                </c:pt>
                <c:pt idx="1">
                  <c:v>1.2387392142824902E-2</c:v>
                </c:pt>
                <c:pt idx="2">
                  <c:v>1.1505615544860747E-2</c:v>
                </c:pt>
                <c:pt idx="3">
                  <c:v>4.9098501654018288E-3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9F-4686-AFBE-849FF199C753}"/>
            </c:ext>
          </c:extLst>
        </c:ser>
        <c:ser>
          <c:idx val="1"/>
          <c:order val="1"/>
          <c:tx>
            <c:strRef>
              <c:f>[rrqpsk.xlsx]Sheet1!$AA$3</c:f>
              <c:strCache>
                <c:ptCount val="1"/>
                <c:pt idx="0">
                  <c:v>D=3</c:v>
                </c:pt>
              </c:strCache>
            </c:strRef>
          </c:tx>
          <c:marker>
            <c:symbol val="none"/>
          </c:marker>
          <c:cat>
            <c:numRef>
              <c:f>[rrqpsk.xlsx]Sheet1!$Y$4:$Y$7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[rrqpsk.xlsx]Sheet1!$AA$4:$AA$7</c:f>
              <c:numCache>
                <c:formatCode>General</c:formatCode>
                <c:ptCount val="4"/>
                <c:pt idx="0">
                  <c:v>4.358571428571445E-2</c:v>
                </c:pt>
                <c:pt idx="1">
                  <c:v>3.4702848927351641E-2</c:v>
                </c:pt>
                <c:pt idx="2">
                  <c:v>2.7449999999999999E-2</c:v>
                </c:pt>
                <c:pt idx="3">
                  <c:v>1.5505451568012243E-2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99F-4686-AFBE-849FF199C7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2825728"/>
        <c:axId val="162830208"/>
      </c:lineChart>
      <c:catAx>
        <c:axId val="162825728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GAIN</a:t>
                </a:r>
              </a:p>
            </c:rich>
          </c:tx>
          <c:layout>
            <c:manualLayout>
              <c:xMode val="edge"/>
              <c:yMode val="edge"/>
              <c:x val="0.46825992048023701"/>
              <c:y val="0.8734270910436713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ar-SA"/>
          </a:p>
        </c:txPr>
        <c:crossAx val="162830208"/>
        <c:crosses val="autoZero"/>
        <c:auto val="1"/>
        <c:lblAlgn val="ctr"/>
        <c:lblOffset val="100"/>
        <c:noMultiLvlLbl val="0"/>
      </c:catAx>
      <c:valAx>
        <c:axId val="1628302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BER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ar-SA"/>
          </a:p>
        </c:txPr>
        <c:crossAx val="162825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966574413346844"/>
          <c:y val="0.47943450073922106"/>
          <c:w val="0.11033425586653153"/>
          <c:h val="0.1665444669157288"/>
        </c:manualLayout>
      </c:layout>
      <c:overlay val="0"/>
      <c:txPr>
        <a:bodyPr rot="0" vert="horz"/>
        <a:lstStyle/>
        <a:p>
          <a:pPr>
            <a:defRPr/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2">
          <a:lumMod val="50000"/>
        </a:schemeClr>
      </a:solidFill>
    </a:ln>
  </c:spPr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8PSK / F=5.815GHz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[rrqpsk.xlsx]Sheet1!$Z$3</c:f>
              <c:strCache>
                <c:ptCount val="1"/>
                <c:pt idx="0">
                  <c:v>D=3</c:v>
                </c:pt>
              </c:strCache>
            </c:strRef>
          </c:tx>
          <c:marker>
            <c:symbol val="none"/>
          </c:marker>
          <c:cat>
            <c:numRef>
              <c:f>[rrqpsk.xlsx]Sheet1!$Y$4:$Y$7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[rrqpsk.xlsx]Sheet1!$Z$4:$Z$7</c:f>
              <c:numCache>
                <c:formatCode>General</c:formatCode>
                <c:ptCount val="4"/>
                <c:pt idx="0">
                  <c:v>1.8647175262900613E-2</c:v>
                </c:pt>
                <c:pt idx="1">
                  <c:v>1.6306382320443399E-2</c:v>
                </c:pt>
                <c:pt idx="2">
                  <c:v>1.3636962176346116E-2</c:v>
                </c:pt>
                <c:pt idx="3">
                  <c:v>1.2424096729661599E-2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6D7-4466-B79B-0639D34E85E2}"/>
            </c:ext>
          </c:extLst>
        </c:ser>
        <c:ser>
          <c:idx val="1"/>
          <c:order val="1"/>
          <c:tx>
            <c:strRef>
              <c:f>[rrqpsk.xlsx]Sheet1!$AA$3</c:f>
              <c:strCache>
                <c:ptCount val="1"/>
                <c:pt idx="0">
                  <c:v>D=2</c:v>
                </c:pt>
              </c:strCache>
            </c:strRef>
          </c:tx>
          <c:marker>
            <c:symbol val="none"/>
          </c:marker>
          <c:cat>
            <c:numRef>
              <c:f>[rrqpsk.xlsx]Sheet1!$Y$4:$Y$7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[rrqpsk.xlsx]Sheet1!$AA$4:$AA$7</c:f>
              <c:numCache>
                <c:formatCode>General</c:formatCode>
                <c:ptCount val="4"/>
                <c:pt idx="0">
                  <c:v>7.3350007413435312E-3</c:v>
                </c:pt>
                <c:pt idx="1">
                  <c:v>6.7996825396825378E-3</c:v>
                </c:pt>
                <c:pt idx="2">
                  <c:v>6.2206190388120206E-3</c:v>
                </c:pt>
                <c:pt idx="3">
                  <c:v>4.0688888888888875E-3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D7-4466-B79B-0639D34E85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1917568"/>
        <c:axId val="162843648"/>
      </c:lineChart>
      <c:catAx>
        <c:axId val="161917568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GAIN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ar-SA"/>
          </a:p>
        </c:txPr>
        <c:crossAx val="162843648"/>
        <c:crosses val="autoZero"/>
        <c:auto val="1"/>
        <c:lblAlgn val="ctr"/>
        <c:lblOffset val="100"/>
        <c:noMultiLvlLbl val="0"/>
      </c:catAx>
      <c:valAx>
        <c:axId val="1628436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BER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ar-SA"/>
          </a:p>
        </c:txPr>
        <c:crossAx val="161917568"/>
        <c:crosses val="autoZero"/>
        <c:crossBetween val="between"/>
      </c:valAx>
    </c:plotArea>
    <c:legend>
      <c:legendPos val="r"/>
      <c:overlay val="0"/>
      <c:txPr>
        <a:bodyPr rot="0" vert="horz"/>
        <a:lstStyle/>
        <a:p>
          <a:pPr>
            <a:defRPr/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2">
          <a:lumMod val="50000"/>
        </a:schemeClr>
      </a:solidFill>
    </a:ln>
  </c:spPr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C0B83-D00F-4497-B94E-495A96513BA2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024D1-3F5B-4C0C-B2B8-7E499B6F3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91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024D1-3F5B-4C0C-B2B8-7E499B6F3DE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57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0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4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7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6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8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9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5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1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3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B54E2-086C-4B76-9885-7A6A935C6074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CBF2D-5522-4B53-B9A0-363D16DF3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89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صورة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5" t="32084" r="5530" b="33181"/>
          <a:stretch/>
        </p:blipFill>
        <p:spPr>
          <a:xfrm flipH="1">
            <a:off x="0" y="4293097"/>
            <a:ext cx="8531424" cy="2564904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265653" y="6165304"/>
                </a:moveTo>
                <a:cubicBezTo>
                  <a:pt x="212626" y="6165304"/>
                  <a:pt x="169640" y="6208290"/>
                  <a:pt x="169640" y="6261317"/>
                </a:cubicBezTo>
                <a:lnTo>
                  <a:pt x="169640" y="6645355"/>
                </a:lnTo>
                <a:cubicBezTo>
                  <a:pt x="169640" y="6698382"/>
                  <a:pt x="212626" y="6741368"/>
                  <a:pt x="265653" y="6741368"/>
                </a:cubicBezTo>
                <a:lnTo>
                  <a:pt x="2963819" y="6741368"/>
                </a:lnTo>
                <a:cubicBezTo>
                  <a:pt x="3016846" y="6741368"/>
                  <a:pt x="3059832" y="6698382"/>
                  <a:pt x="3059832" y="6645355"/>
                </a:cubicBezTo>
                <a:lnTo>
                  <a:pt x="3059832" y="6261317"/>
                </a:lnTo>
                <a:cubicBezTo>
                  <a:pt x="3059832" y="6208290"/>
                  <a:pt x="3016846" y="6165304"/>
                  <a:pt x="2963819" y="6165304"/>
                </a:cubicBezTo>
                <a:close/>
                <a:moveTo>
                  <a:pt x="4377210" y="5805264"/>
                </a:moveTo>
                <a:cubicBezTo>
                  <a:pt x="4291043" y="5805264"/>
                  <a:pt x="4221190" y="5875117"/>
                  <a:pt x="4221190" y="5961284"/>
                </a:cubicBezTo>
                <a:lnTo>
                  <a:pt x="4221190" y="6585348"/>
                </a:lnTo>
                <a:cubicBezTo>
                  <a:pt x="4221190" y="6671515"/>
                  <a:pt x="4291043" y="6741368"/>
                  <a:pt x="4377210" y="6741368"/>
                </a:cubicBezTo>
                <a:lnTo>
                  <a:pt x="5145170" y="6741368"/>
                </a:lnTo>
                <a:cubicBezTo>
                  <a:pt x="5231337" y="6741368"/>
                  <a:pt x="5301190" y="6671515"/>
                  <a:pt x="5301190" y="6585348"/>
                </a:cubicBezTo>
                <a:lnTo>
                  <a:pt x="5301190" y="5961284"/>
                </a:lnTo>
                <a:cubicBezTo>
                  <a:pt x="5301190" y="5875117"/>
                  <a:pt x="5231337" y="5805264"/>
                  <a:pt x="5145170" y="5805264"/>
                </a:cubicBezTo>
                <a:close/>
                <a:moveTo>
                  <a:pt x="627754" y="5083044"/>
                </a:moveTo>
                <a:cubicBezTo>
                  <a:pt x="579041" y="5083044"/>
                  <a:pt x="539552" y="5122533"/>
                  <a:pt x="539552" y="5171246"/>
                </a:cubicBezTo>
                <a:lnTo>
                  <a:pt x="539552" y="6002954"/>
                </a:lnTo>
                <a:cubicBezTo>
                  <a:pt x="539552" y="6051667"/>
                  <a:pt x="579041" y="6091156"/>
                  <a:pt x="627754" y="6091156"/>
                </a:cubicBezTo>
                <a:lnTo>
                  <a:pt x="980550" y="6091156"/>
                </a:lnTo>
                <a:cubicBezTo>
                  <a:pt x="1029263" y="6091156"/>
                  <a:pt x="1068752" y="6051667"/>
                  <a:pt x="1068752" y="6002954"/>
                </a:cubicBezTo>
                <a:lnTo>
                  <a:pt x="1068752" y="5171246"/>
                </a:lnTo>
                <a:cubicBezTo>
                  <a:pt x="1068752" y="5122533"/>
                  <a:pt x="1029263" y="5083044"/>
                  <a:pt x="980550" y="5083044"/>
                </a:cubicBezTo>
                <a:close/>
                <a:moveTo>
                  <a:pt x="3286941" y="5011036"/>
                </a:moveTo>
                <a:cubicBezTo>
                  <a:pt x="3188554" y="5011036"/>
                  <a:pt x="3108795" y="5090795"/>
                  <a:pt x="3108795" y="5189182"/>
                </a:cubicBezTo>
                <a:lnTo>
                  <a:pt x="3108795" y="6563222"/>
                </a:lnTo>
                <a:cubicBezTo>
                  <a:pt x="3108795" y="6661609"/>
                  <a:pt x="3188554" y="6741368"/>
                  <a:pt x="3286941" y="6741368"/>
                </a:cubicBezTo>
                <a:lnTo>
                  <a:pt x="3999501" y="6741368"/>
                </a:lnTo>
                <a:cubicBezTo>
                  <a:pt x="4097888" y="6741368"/>
                  <a:pt x="4177647" y="6661609"/>
                  <a:pt x="4177647" y="6563222"/>
                </a:cubicBezTo>
                <a:lnTo>
                  <a:pt x="4177647" y="5189182"/>
                </a:lnTo>
                <a:cubicBezTo>
                  <a:pt x="4177647" y="5090795"/>
                  <a:pt x="4097888" y="5011036"/>
                  <a:pt x="3999501" y="5011036"/>
                </a:cubicBezTo>
                <a:close/>
                <a:moveTo>
                  <a:pt x="3195797" y="4434972"/>
                </a:moveTo>
                <a:cubicBezTo>
                  <a:pt x="3147747" y="4434972"/>
                  <a:pt x="3108795" y="4473924"/>
                  <a:pt x="3108795" y="4521974"/>
                </a:cubicBezTo>
                <a:lnTo>
                  <a:pt x="3108795" y="4869970"/>
                </a:lnTo>
                <a:cubicBezTo>
                  <a:pt x="3108795" y="4918020"/>
                  <a:pt x="3147747" y="4956972"/>
                  <a:pt x="3195797" y="4956972"/>
                </a:cubicBezTo>
                <a:lnTo>
                  <a:pt x="3597793" y="4956972"/>
                </a:lnTo>
                <a:cubicBezTo>
                  <a:pt x="3645843" y="4956972"/>
                  <a:pt x="3684795" y="4918020"/>
                  <a:pt x="3684795" y="4869970"/>
                </a:cubicBezTo>
                <a:lnTo>
                  <a:pt x="3684795" y="4521974"/>
                </a:lnTo>
                <a:cubicBezTo>
                  <a:pt x="3684795" y="4473924"/>
                  <a:pt x="3645843" y="4434972"/>
                  <a:pt x="3597793" y="4434972"/>
                </a:cubicBezTo>
                <a:close/>
                <a:moveTo>
                  <a:pt x="1418622" y="4290956"/>
                </a:moveTo>
                <a:cubicBezTo>
                  <a:pt x="1251276" y="4290956"/>
                  <a:pt x="1115616" y="4426616"/>
                  <a:pt x="1115616" y="4593962"/>
                </a:cubicBezTo>
                <a:lnTo>
                  <a:pt x="1115616" y="5805950"/>
                </a:lnTo>
                <a:cubicBezTo>
                  <a:pt x="1115616" y="5973296"/>
                  <a:pt x="1251276" y="6108956"/>
                  <a:pt x="1418622" y="6108956"/>
                </a:cubicBezTo>
                <a:lnTo>
                  <a:pt x="2756826" y="6108956"/>
                </a:lnTo>
                <a:cubicBezTo>
                  <a:pt x="2924172" y="6108956"/>
                  <a:pt x="3059832" y="5973296"/>
                  <a:pt x="3059832" y="5805950"/>
                </a:cubicBezTo>
                <a:lnTo>
                  <a:pt x="3059832" y="4593962"/>
                </a:lnTo>
                <a:cubicBezTo>
                  <a:pt x="3059832" y="4426616"/>
                  <a:pt x="2924172" y="4290956"/>
                  <a:pt x="2756826" y="4290956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4000">
                <a:schemeClr val="accent6">
                  <a:lumMod val="20000"/>
                  <a:lumOff val="80000"/>
                </a:schemeClr>
              </a:gs>
              <a:gs pos="54000">
                <a:srgbClr val="F0EBD5"/>
              </a:gs>
              <a:gs pos="93000">
                <a:srgbClr val="D1C39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719572" y="692696"/>
            <a:ext cx="770485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2">
                    <a:lumMod val="25000"/>
                  </a:schemeClr>
                </a:solidFill>
                <a:latin typeface="Britannic Bold" pitchFamily="34" charset="0"/>
              </a:rPr>
              <a:t>Energy Aware </a:t>
            </a:r>
          </a:p>
          <a:p>
            <a:pPr algn="ctr"/>
            <a:r>
              <a:rPr lang="en-US" sz="6000" dirty="0" smtClean="0">
                <a:solidFill>
                  <a:schemeClr val="bg2">
                    <a:lumMod val="25000"/>
                  </a:schemeClr>
                </a:solidFill>
                <a:latin typeface="Britannic Bold" pitchFamily="34" charset="0"/>
              </a:rPr>
              <a:t>Software Defined </a:t>
            </a:r>
          </a:p>
          <a:p>
            <a:pPr algn="ctr"/>
            <a:r>
              <a:rPr lang="en-US" sz="6000" dirty="0" smtClean="0">
                <a:solidFill>
                  <a:schemeClr val="bg2">
                    <a:lumMod val="25000"/>
                  </a:schemeClr>
                </a:solidFill>
                <a:latin typeface="Britannic Bold" pitchFamily="34" charset="0"/>
              </a:rPr>
              <a:t>Radio system  using</a:t>
            </a:r>
          </a:p>
          <a:p>
            <a:pPr algn="ctr"/>
            <a:r>
              <a:rPr lang="en-US" sz="6000" dirty="0" smtClean="0">
                <a:solidFill>
                  <a:schemeClr val="bg2">
                    <a:lumMod val="25000"/>
                  </a:schemeClr>
                </a:solidFill>
                <a:latin typeface="Britannic Bold" pitchFamily="34" charset="0"/>
              </a:rPr>
              <a:t> USRPs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05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خطط انسيابي: مستند 6"/>
          <p:cNvSpPr/>
          <p:nvPr/>
        </p:nvSpPr>
        <p:spPr>
          <a:xfrm rot="10800000">
            <a:off x="11877" y="2852936"/>
            <a:ext cx="9144000" cy="4005064"/>
          </a:xfrm>
          <a:prstGeom prst="flowChartDocumen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1142857" y="1092352"/>
            <a:ext cx="6882037" cy="4670243"/>
            <a:chOff x="1142857" y="1092352"/>
            <a:chExt cx="6882037" cy="4670243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857" y="1092352"/>
              <a:ext cx="6882037" cy="4136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مربع نص 8"/>
            <p:cNvSpPr txBox="1"/>
            <p:nvPr/>
          </p:nvSpPr>
          <p:spPr>
            <a:xfrm>
              <a:off x="1200068" y="5393263"/>
              <a:ext cx="67676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 Black" pitchFamily="34" charset="0"/>
                </a:rPr>
                <a:t>Average monthly solar energy – KWh/m  (2011)</a:t>
              </a:r>
              <a:endParaRPr lang="en-US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10" name="مربع نص 9"/>
            <p:cNvSpPr txBox="1"/>
            <p:nvPr/>
          </p:nvSpPr>
          <p:spPr>
            <a:xfrm>
              <a:off x="6425155" y="5270152"/>
              <a:ext cx="2160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Arial Black" pitchFamily="34" charset="0"/>
                </a:rPr>
                <a:t>2</a:t>
              </a:r>
              <a:endParaRPr lang="en-US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3" name="خماسي 2"/>
          <p:cNvSpPr/>
          <p:nvPr/>
        </p:nvSpPr>
        <p:spPr>
          <a:xfrm rot="5400000">
            <a:off x="7910282" y="212284"/>
            <a:ext cx="1176317" cy="764704"/>
          </a:xfrm>
          <a:prstGeom prst="homePlat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Graph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9540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خطط انسيابي: مستند 6"/>
          <p:cNvSpPr/>
          <p:nvPr/>
        </p:nvSpPr>
        <p:spPr>
          <a:xfrm rot="10800000">
            <a:off x="11877" y="2852936"/>
            <a:ext cx="9144000" cy="4005064"/>
          </a:xfrm>
          <a:prstGeom prst="flowChartDocumen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مجموعة 7"/>
          <p:cNvGrpSpPr/>
          <p:nvPr/>
        </p:nvGrpSpPr>
        <p:grpSpPr>
          <a:xfrm>
            <a:off x="755576" y="1196752"/>
            <a:ext cx="7344816" cy="4608390"/>
            <a:chOff x="755576" y="1196752"/>
            <a:chExt cx="7344816" cy="4608390"/>
          </a:xfrm>
        </p:grpSpPr>
        <p:graphicFrame>
          <p:nvGraphicFramePr>
            <p:cNvPr id="5" name="مخطط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95163990"/>
                </p:ext>
              </p:extLst>
            </p:nvPr>
          </p:nvGraphicFramePr>
          <p:xfrm>
            <a:off x="755576" y="1196752"/>
            <a:ext cx="7344816" cy="38884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مربع نص 5"/>
            <p:cNvSpPr txBox="1"/>
            <p:nvPr/>
          </p:nvSpPr>
          <p:spPr>
            <a:xfrm>
              <a:off x="1156101" y="5343477"/>
              <a:ext cx="67676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Aharoni" pitchFamily="2" charset="-79"/>
                  <a:cs typeface="Aharoni" pitchFamily="2" charset="-79"/>
                </a:rPr>
                <a:t>Daily solar radiation of typical summer day</a:t>
              </a:r>
            </a:p>
          </p:txBody>
        </p:sp>
      </p:grpSp>
      <p:sp>
        <p:nvSpPr>
          <p:cNvPr id="9" name="خماسي 8"/>
          <p:cNvSpPr/>
          <p:nvPr/>
        </p:nvSpPr>
        <p:spPr>
          <a:xfrm rot="5400000">
            <a:off x="7910282" y="212284"/>
            <a:ext cx="1176317" cy="764704"/>
          </a:xfrm>
          <a:prstGeom prst="homePlat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Graph 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54292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مجموعة 26"/>
          <p:cNvGrpSpPr/>
          <p:nvPr/>
        </p:nvGrpSpPr>
        <p:grpSpPr>
          <a:xfrm>
            <a:off x="5220072" y="1844824"/>
            <a:ext cx="2160240" cy="2160240"/>
            <a:chOff x="5220072" y="1844824"/>
            <a:chExt cx="2160240" cy="2160240"/>
          </a:xfrm>
        </p:grpSpPr>
        <p:sp>
          <p:nvSpPr>
            <p:cNvPr id="14" name="شكل بيضاوي 13"/>
            <p:cNvSpPr/>
            <p:nvPr/>
          </p:nvSpPr>
          <p:spPr>
            <a:xfrm>
              <a:off x="5220072" y="1844824"/>
              <a:ext cx="2160240" cy="216024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شكل بيضاوي 15"/>
            <p:cNvSpPr/>
            <p:nvPr/>
          </p:nvSpPr>
          <p:spPr>
            <a:xfrm>
              <a:off x="5364192" y="1988944"/>
              <a:ext cx="1872000" cy="187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TIME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26" name="مجموعة 25"/>
          <p:cNvGrpSpPr/>
          <p:nvPr/>
        </p:nvGrpSpPr>
        <p:grpSpPr>
          <a:xfrm>
            <a:off x="1835696" y="1844824"/>
            <a:ext cx="2160240" cy="2160240"/>
            <a:chOff x="1835696" y="1844824"/>
            <a:chExt cx="2160240" cy="2160240"/>
          </a:xfrm>
        </p:grpSpPr>
        <p:sp>
          <p:nvSpPr>
            <p:cNvPr id="13" name="شكل بيضاوي 12"/>
            <p:cNvSpPr/>
            <p:nvPr/>
          </p:nvSpPr>
          <p:spPr>
            <a:xfrm>
              <a:off x="1835696" y="1844824"/>
              <a:ext cx="2160240" cy="216024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شكل بيضاوي 16"/>
            <p:cNvSpPr/>
            <p:nvPr/>
          </p:nvSpPr>
          <p:spPr>
            <a:xfrm>
              <a:off x="1979816" y="1988944"/>
              <a:ext cx="1872000" cy="187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QUALITY</a:t>
              </a:r>
              <a:endParaRPr lang="en-US" sz="2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3132000" y="288525"/>
            <a:ext cx="2880000" cy="2880000"/>
            <a:chOff x="3132000" y="288525"/>
            <a:chExt cx="2880000" cy="2880000"/>
          </a:xfrm>
        </p:grpSpPr>
        <p:sp>
          <p:nvSpPr>
            <p:cNvPr id="12" name="شكل بيضاوي 11"/>
            <p:cNvSpPr/>
            <p:nvPr/>
          </p:nvSpPr>
          <p:spPr>
            <a:xfrm>
              <a:off x="3132000" y="288525"/>
              <a:ext cx="2880000" cy="288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3527884" y="943695"/>
              <a:ext cx="208823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  <a:latin typeface="AR CENA" pitchFamily="2" charset="0"/>
                </a:rPr>
                <a:t>Telecom System </a:t>
              </a:r>
              <a:endParaRPr lang="en-US" sz="4800" dirty="0">
                <a:solidFill>
                  <a:schemeClr val="bg1"/>
                </a:solidFill>
                <a:latin typeface="AR CENA" pitchFamily="2" charset="0"/>
              </a:endParaRPr>
            </a:p>
          </p:txBody>
        </p:sp>
      </p:grpSp>
      <p:grpSp>
        <p:nvGrpSpPr>
          <p:cNvPr id="28" name="مجموعة 27"/>
          <p:cNvGrpSpPr/>
          <p:nvPr/>
        </p:nvGrpSpPr>
        <p:grpSpPr>
          <a:xfrm>
            <a:off x="647460" y="5229200"/>
            <a:ext cx="3492492" cy="1224136"/>
            <a:chOff x="647460" y="5229200"/>
            <a:chExt cx="3492492" cy="1224136"/>
          </a:xfrm>
        </p:grpSpPr>
        <p:sp>
          <p:nvSpPr>
            <p:cNvPr id="18" name="مخطط انسيابي: عرض 17"/>
            <p:cNvSpPr/>
            <p:nvPr/>
          </p:nvSpPr>
          <p:spPr>
            <a:xfrm rot="10800000">
              <a:off x="647460" y="5229200"/>
              <a:ext cx="3492492" cy="1224136"/>
            </a:xfrm>
            <a:prstGeom prst="flowChartDisp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شكل بيضاوي 20"/>
            <p:cNvSpPr/>
            <p:nvPr/>
          </p:nvSpPr>
          <p:spPr>
            <a:xfrm>
              <a:off x="808725" y="5355268"/>
              <a:ext cx="972000" cy="97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برق 21"/>
            <p:cNvSpPr/>
            <p:nvPr/>
          </p:nvSpPr>
          <p:spPr>
            <a:xfrm>
              <a:off x="1024725" y="5571268"/>
              <a:ext cx="540000" cy="54000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مربع نص 22"/>
            <p:cNvSpPr txBox="1"/>
            <p:nvPr/>
          </p:nvSpPr>
          <p:spPr>
            <a:xfrm>
              <a:off x="1835696" y="5360824"/>
              <a:ext cx="16921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Solar Energy with Variable Power</a:t>
              </a:r>
            </a:p>
          </p:txBody>
        </p:sp>
      </p:grpSp>
      <p:grpSp>
        <p:nvGrpSpPr>
          <p:cNvPr id="2" name="مجموعة 1"/>
          <p:cNvGrpSpPr/>
          <p:nvPr/>
        </p:nvGrpSpPr>
        <p:grpSpPr>
          <a:xfrm>
            <a:off x="5076548" y="5229200"/>
            <a:ext cx="3492000" cy="1224136"/>
            <a:chOff x="5076548" y="5229200"/>
            <a:chExt cx="3492000" cy="1224136"/>
          </a:xfrm>
        </p:grpSpPr>
        <p:sp>
          <p:nvSpPr>
            <p:cNvPr id="19" name="مخطط انسيابي: عرض 18"/>
            <p:cNvSpPr/>
            <p:nvPr/>
          </p:nvSpPr>
          <p:spPr>
            <a:xfrm rot="10800000">
              <a:off x="5076548" y="5229200"/>
              <a:ext cx="3492000" cy="1224136"/>
            </a:xfrm>
            <a:prstGeom prst="flowChartDisp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شكل بيضاوي 19"/>
            <p:cNvSpPr/>
            <p:nvPr/>
          </p:nvSpPr>
          <p:spPr>
            <a:xfrm>
              <a:off x="5220072" y="5360824"/>
              <a:ext cx="972000" cy="97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22" name="Picture 2" descr="نتيجة بحث الصور عن ‪LAMP SIGN‬‏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72" y="5504824"/>
              <a:ext cx="684000" cy="68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مربع نص 24"/>
            <p:cNvSpPr txBox="1"/>
            <p:nvPr/>
          </p:nvSpPr>
          <p:spPr>
            <a:xfrm>
              <a:off x="6278256" y="5311605"/>
              <a:ext cx="16921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Adaptive Coding and Modulation 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45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ذو زوايا قطرية مخدوشة 1"/>
          <p:cNvSpPr/>
          <p:nvPr/>
        </p:nvSpPr>
        <p:spPr>
          <a:xfrm>
            <a:off x="0" y="0"/>
            <a:ext cx="9144000" cy="6858000"/>
          </a:xfrm>
          <a:prstGeom prst="snip2Diag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 descr="نتيجة بحث الصور عن ‪line clipart‬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51" y="4437112"/>
            <a:ext cx="8608498" cy="111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0" y="1268760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latin typeface="Cambria" pitchFamily="18" charset="0"/>
              </a:rPr>
              <a:t>The idea of   our Project </a:t>
            </a:r>
            <a:endParaRPr lang="en-US" sz="9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50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DAD1B8">
                  <a:tint val="66000"/>
                  <a:satMod val="160000"/>
                </a:srgbClr>
              </a:gs>
              <a:gs pos="50000">
                <a:srgbClr val="DAD1B8">
                  <a:tint val="44500"/>
                  <a:satMod val="160000"/>
                </a:srgbClr>
              </a:gs>
              <a:gs pos="100000">
                <a:srgbClr val="DAD1B8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رابط مستقيم 5"/>
          <p:cNvCxnSpPr/>
          <p:nvPr/>
        </p:nvCxnSpPr>
        <p:spPr>
          <a:xfrm flipH="1">
            <a:off x="2555776" y="3623069"/>
            <a:ext cx="4032448" cy="0"/>
          </a:xfrm>
          <a:prstGeom prst="line">
            <a:avLst/>
          </a:prstGeom>
          <a:ln w="101600"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 flipH="1">
            <a:off x="2555776" y="3861048"/>
            <a:ext cx="4032448" cy="0"/>
          </a:xfrm>
          <a:prstGeom prst="line">
            <a:avLst/>
          </a:prstGeom>
          <a:ln w="101600"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 flipH="1">
            <a:off x="2555776" y="3160204"/>
            <a:ext cx="4032448" cy="0"/>
          </a:xfrm>
          <a:prstGeom prst="line">
            <a:avLst/>
          </a:prstGeom>
          <a:ln w="101600"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مستقيم 4"/>
          <p:cNvCxnSpPr/>
          <p:nvPr/>
        </p:nvCxnSpPr>
        <p:spPr>
          <a:xfrm flipH="1">
            <a:off x="2555776" y="3385091"/>
            <a:ext cx="4032448" cy="0"/>
          </a:xfrm>
          <a:prstGeom prst="line">
            <a:avLst/>
          </a:prstGeom>
          <a:ln w="101600"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سهم إلى اليمين 30"/>
          <p:cNvSpPr/>
          <p:nvPr/>
        </p:nvSpPr>
        <p:spPr>
          <a:xfrm>
            <a:off x="2586868" y="3076920"/>
            <a:ext cx="4001356" cy="865865"/>
          </a:xfrm>
          <a:prstGeom prst="rightArrow">
            <a:avLst>
              <a:gd name="adj1" fmla="val 50000"/>
              <a:gd name="adj2" fmla="val 879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SNR</a:t>
            </a:r>
            <a:endParaRPr lang="en-US" sz="3200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755576" y="2780928"/>
            <a:ext cx="1800200" cy="129614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Aharoni" pitchFamily="2" charset="-79"/>
                <a:cs typeface="Aharoni" pitchFamily="2" charset="-79"/>
              </a:rPr>
              <a:t>Rx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6588224" y="2780928"/>
            <a:ext cx="1800200" cy="129614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Aharoni" pitchFamily="2" charset="-79"/>
                <a:cs typeface="Aharoni" pitchFamily="2" charset="-79"/>
              </a:rPr>
              <a:t>Tx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سهم إلى اليسار 18"/>
          <p:cNvSpPr/>
          <p:nvPr/>
        </p:nvSpPr>
        <p:spPr>
          <a:xfrm>
            <a:off x="2987824" y="2060848"/>
            <a:ext cx="2952328" cy="864096"/>
          </a:xfrm>
          <a:prstGeom prst="leftArrow">
            <a:avLst>
              <a:gd name="adj1" fmla="val 50000"/>
              <a:gd name="adj2" fmla="val 937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Po  , QPSK</a:t>
            </a:r>
            <a:endParaRPr lang="en-US" sz="2800" b="1" dirty="0"/>
          </a:p>
        </p:txBody>
      </p:sp>
      <p:pic>
        <p:nvPicPr>
          <p:cNvPr id="12292" name="Picture 4" descr="نتيجة بحث الصور عن ‪battery‬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129" t="15921" r="24436" b="15445"/>
          <a:stretch/>
        </p:blipFill>
        <p:spPr bwMode="auto">
          <a:xfrm>
            <a:off x="7596336" y="4342374"/>
            <a:ext cx="1318500" cy="185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288" name="مجموعة 12287"/>
          <p:cNvGrpSpPr/>
          <p:nvPr/>
        </p:nvGrpSpPr>
        <p:grpSpPr>
          <a:xfrm>
            <a:off x="2016174" y="4004457"/>
            <a:ext cx="3165710" cy="1080120"/>
            <a:chOff x="2016174" y="4004457"/>
            <a:chExt cx="3165710" cy="1080120"/>
          </a:xfrm>
        </p:grpSpPr>
        <p:sp>
          <p:nvSpPr>
            <p:cNvPr id="23" name="خماسي 22"/>
            <p:cNvSpPr/>
            <p:nvPr/>
          </p:nvSpPr>
          <p:spPr>
            <a:xfrm rot="11578683">
              <a:off x="2157548" y="4004457"/>
              <a:ext cx="3024336" cy="1080120"/>
            </a:xfrm>
            <a:prstGeom prst="homePlat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شكل بيضاوي 23"/>
            <p:cNvSpPr/>
            <p:nvPr/>
          </p:nvSpPr>
          <p:spPr>
            <a:xfrm rot="778683">
              <a:off x="2016174" y="4024918"/>
              <a:ext cx="360000" cy="36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شكل بيضاوي 24"/>
            <p:cNvSpPr/>
            <p:nvPr/>
          </p:nvSpPr>
          <p:spPr>
            <a:xfrm rot="778683">
              <a:off x="2106174" y="4114918"/>
              <a:ext cx="180000" cy="1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شكل بيضاوي 25"/>
            <p:cNvSpPr/>
            <p:nvPr/>
          </p:nvSpPr>
          <p:spPr>
            <a:xfrm rot="778683">
              <a:off x="2468572" y="4018339"/>
              <a:ext cx="648072" cy="6480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مربع نص 27"/>
            <p:cNvSpPr txBox="1"/>
            <p:nvPr/>
          </p:nvSpPr>
          <p:spPr>
            <a:xfrm rot="778683">
              <a:off x="3225712" y="4234132"/>
              <a:ext cx="1800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sz="24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SNR Estimation</a:t>
              </a:r>
              <a:endParaRPr lang="en-US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pic>
          <p:nvPicPr>
            <p:cNvPr id="12294" name="Picture 6" descr="نتيجة بحث الصور عن ‪calculator‬‏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9509" y="4126375"/>
              <a:ext cx="306198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9646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75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" grpId="0" animBg="1"/>
      <p:bldP spid="3" grpId="1" animBg="1"/>
      <p:bldP spid="4" grpId="0" animBg="1"/>
      <p:bldP spid="4" grpId="1" animBg="1"/>
      <p:bldP spid="19" grpId="0" animBg="1"/>
      <p:bldP spid="1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-603448"/>
            <a:ext cx="9144000" cy="7461448"/>
          </a:xfrm>
          <a:prstGeom prst="rect">
            <a:avLst/>
          </a:prstGeom>
          <a:solidFill>
            <a:srgbClr val="E2FA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نتيجة بحث الصور عن ‪line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724" y="2708920"/>
            <a:ext cx="7152456" cy="3576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-32048" y="1052736"/>
            <a:ext cx="9144000" cy="248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400" dirty="0" smtClean="0">
                <a:latin typeface="Goudy Stout" pitchFamily="18" charset="0"/>
              </a:rPr>
              <a:t>Practical Experiment </a:t>
            </a:r>
            <a:endParaRPr lang="en-US" sz="5400" dirty="0">
              <a:latin typeface="Goudy Stou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61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مربع نص 2049"/>
          <p:cNvSpPr txBox="1"/>
          <p:nvPr/>
        </p:nvSpPr>
        <p:spPr>
          <a:xfrm>
            <a:off x="1369007" y="1664166"/>
            <a:ext cx="64480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2">
                    <a:lumMod val="10000"/>
                  </a:schemeClr>
                </a:solidFill>
                <a:latin typeface="Bodoni MT Black" pitchFamily="18" charset="0"/>
              </a:rPr>
              <a:t>Equipment  and Specifications</a:t>
            </a:r>
            <a:endParaRPr lang="en-US" sz="6600" dirty="0">
              <a:solidFill>
                <a:schemeClr val="bg2">
                  <a:lumMod val="10000"/>
                </a:schemeClr>
              </a:solidFill>
              <a:latin typeface="Bodoni MT Black" pitchFamily="18" charset="0"/>
            </a:endParaRPr>
          </a:p>
        </p:txBody>
      </p:sp>
      <p:grpSp>
        <p:nvGrpSpPr>
          <p:cNvPr id="46" name="مجموعة 45"/>
          <p:cNvGrpSpPr/>
          <p:nvPr/>
        </p:nvGrpSpPr>
        <p:grpSpPr>
          <a:xfrm>
            <a:off x="0" y="5386"/>
            <a:ext cx="8815760" cy="6858000"/>
            <a:chOff x="0" y="0"/>
            <a:chExt cx="8815760" cy="6858000"/>
          </a:xfrm>
        </p:grpSpPr>
        <p:grpSp>
          <p:nvGrpSpPr>
            <p:cNvPr id="15" name="مجموعة 14"/>
            <p:cNvGrpSpPr/>
            <p:nvPr/>
          </p:nvGrpSpPr>
          <p:grpSpPr>
            <a:xfrm>
              <a:off x="0" y="0"/>
              <a:ext cx="8815760" cy="6858000"/>
              <a:chOff x="0" y="0"/>
              <a:chExt cx="8142935" cy="6858000"/>
            </a:xfrm>
          </p:grpSpPr>
          <p:sp>
            <p:nvSpPr>
              <p:cNvPr id="4" name="مستطيل 3"/>
              <p:cNvSpPr/>
              <p:nvPr/>
            </p:nvSpPr>
            <p:spPr>
              <a:xfrm>
                <a:off x="0" y="0"/>
                <a:ext cx="7380312" cy="6858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5" name="شكل بيضاوي 4"/>
              <p:cNvSpPr/>
              <p:nvPr/>
            </p:nvSpPr>
            <p:spPr>
              <a:xfrm>
                <a:off x="6480312" y="4581128"/>
                <a:ext cx="1662623" cy="180000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14" name="شكل بيضاوي 13"/>
              <p:cNvSpPr/>
              <p:nvPr/>
            </p:nvSpPr>
            <p:spPr>
              <a:xfrm>
                <a:off x="6574453" y="4671128"/>
                <a:ext cx="1496360" cy="1620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</p:grpSp>
        <p:grpSp>
          <p:nvGrpSpPr>
            <p:cNvPr id="20" name="مجموعة 19"/>
            <p:cNvGrpSpPr/>
            <p:nvPr/>
          </p:nvGrpSpPr>
          <p:grpSpPr>
            <a:xfrm>
              <a:off x="7215116" y="4761128"/>
              <a:ext cx="1440000" cy="1440000"/>
              <a:chOff x="6530395" y="2276872"/>
              <a:chExt cx="1800000" cy="1800000"/>
            </a:xfrm>
          </p:grpSpPr>
          <p:sp>
            <p:nvSpPr>
              <p:cNvPr id="21" name="شكل بيضاوي 20"/>
              <p:cNvSpPr/>
              <p:nvPr/>
            </p:nvSpPr>
            <p:spPr>
              <a:xfrm>
                <a:off x="6530395" y="2276872"/>
                <a:ext cx="1800000" cy="180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pic>
            <p:nvPicPr>
              <p:cNvPr id="22" name="Picture 2" descr="نتيجة بحث الصور عن ‪USRP N200‬‏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74533" y="2636750"/>
                <a:ext cx="1311723" cy="10802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مربع نص 1"/>
          <p:cNvSpPr txBox="1"/>
          <p:nvPr/>
        </p:nvSpPr>
        <p:spPr>
          <a:xfrm>
            <a:off x="1308058" y="370824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USRP</a:t>
            </a:r>
            <a:r>
              <a:rPr lang="ar-SA" sz="3200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N200</a:t>
            </a:r>
            <a:endParaRPr lang="en-US" sz="3200" dirty="0">
              <a:solidFill>
                <a:schemeClr val="accent6">
                  <a:lumMod val="50000"/>
                </a:schemeClr>
              </a:solidFill>
              <a:latin typeface="Goudy Stout" pitchFamily="18" charset="0"/>
            </a:endParaRPr>
          </a:p>
        </p:txBody>
      </p:sp>
      <p:grpSp>
        <p:nvGrpSpPr>
          <p:cNvPr id="9" name="مجموعة 8"/>
          <p:cNvGrpSpPr/>
          <p:nvPr/>
        </p:nvGrpSpPr>
        <p:grpSpPr>
          <a:xfrm>
            <a:off x="1259632" y="4761128"/>
            <a:ext cx="4104456" cy="720000"/>
            <a:chOff x="1259632" y="4761128"/>
            <a:chExt cx="4104456" cy="720000"/>
          </a:xfrm>
        </p:grpSpPr>
        <p:sp>
          <p:nvSpPr>
            <p:cNvPr id="56" name="خماسي 55"/>
            <p:cNvSpPr/>
            <p:nvPr/>
          </p:nvSpPr>
          <p:spPr>
            <a:xfrm>
              <a:off x="1547664" y="4761128"/>
              <a:ext cx="3816424" cy="720000"/>
            </a:xfrm>
            <a:prstGeom prst="homePlat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 CENA" pitchFamily="2" charset="0"/>
                </a:rPr>
                <a:t>Wight(Kg)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57" name="شكل بيضاوي 56"/>
            <p:cNvSpPr/>
            <p:nvPr/>
          </p:nvSpPr>
          <p:spPr>
            <a:xfrm>
              <a:off x="1259632" y="4761128"/>
              <a:ext cx="720000" cy="7200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/>
            </a:p>
          </p:txBody>
        </p:sp>
        <p:sp>
          <p:nvSpPr>
            <p:cNvPr id="59" name="مربع نص 58"/>
            <p:cNvSpPr txBox="1"/>
            <p:nvPr/>
          </p:nvSpPr>
          <p:spPr>
            <a:xfrm>
              <a:off x="1308058" y="4859518"/>
              <a:ext cx="72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1.2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مجموعة 16"/>
          <p:cNvGrpSpPr/>
          <p:nvPr/>
        </p:nvGrpSpPr>
        <p:grpSpPr>
          <a:xfrm>
            <a:off x="1259632" y="1402085"/>
            <a:ext cx="4104456" cy="720000"/>
            <a:chOff x="1259632" y="1402085"/>
            <a:chExt cx="4104456" cy="720000"/>
          </a:xfrm>
        </p:grpSpPr>
        <p:sp>
          <p:nvSpPr>
            <p:cNvPr id="3" name="خماسي 2"/>
            <p:cNvSpPr/>
            <p:nvPr/>
          </p:nvSpPr>
          <p:spPr>
            <a:xfrm>
              <a:off x="1547664" y="1402085"/>
              <a:ext cx="3816424" cy="720000"/>
            </a:xfrm>
            <a:prstGeom prst="homePlat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 CENA" pitchFamily="2" charset="0"/>
                </a:rPr>
                <a:t>DC input (V)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6" name="شكل بيضاوي 5"/>
            <p:cNvSpPr/>
            <p:nvPr/>
          </p:nvSpPr>
          <p:spPr>
            <a:xfrm>
              <a:off x="1259632" y="1402085"/>
              <a:ext cx="720000" cy="7200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/>
                <a:t>6</a:t>
              </a:r>
              <a:endParaRPr lang="en-US" sz="2800" b="1" dirty="0"/>
            </a:p>
          </p:txBody>
        </p:sp>
      </p:grpSp>
      <p:grpSp>
        <p:nvGrpSpPr>
          <p:cNvPr id="13" name="مجموعة 12"/>
          <p:cNvGrpSpPr/>
          <p:nvPr/>
        </p:nvGrpSpPr>
        <p:grpSpPr>
          <a:xfrm>
            <a:off x="1259632" y="2268384"/>
            <a:ext cx="4104456" cy="800118"/>
            <a:chOff x="1259632" y="2268384"/>
            <a:chExt cx="4104456" cy="800118"/>
          </a:xfrm>
        </p:grpSpPr>
        <p:sp>
          <p:nvSpPr>
            <p:cNvPr id="48" name="خماسي 47"/>
            <p:cNvSpPr/>
            <p:nvPr/>
          </p:nvSpPr>
          <p:spPr>
            <a:xfrm>
              <a:off x="1547664" y="2268384"/>
              <a:ext cx="3816424" cy="720000"/>
            </a:xfrm>
            <a:prstGeom prst="homePlat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 CENA" pitchFamily="2" charset="0"/>
                </a:rPr>
                <a:t>Current consumption(A)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49" name="شكل بيضاوي 48"/>
            <p:cNvSpPr/>
            <p:nvPr/>
          </p:nvSpPr>
          <p:spPr>
            <a:xfrm>
              <a:off x="1259632" y="2268384"/>
              <a:ext cx="720000" cy="7200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/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1308058" y="2348502"/>
              <a:ext cx="720000" cy="72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1.3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مجموعة 11"/>
          <p:cNvGrpSpPr/>
          <p:nvPr/>
        </p:nvGrpSpPr>
        <p:grpSpPr>
          <a:xfrm>
            <a:off x="1259632" y="3068502"/>
            <a:ext cx="4104456" cy="720000"/>
            <a:chOff x="1259632" y="3068502"/>
            <a:chExt cx="4104456" cy="720000"/>
          </a:xfrm>
        </p:grpSpPr>
        <p:sp>
          <p:nvSpPr>
            <p:cNvPr id="50" name="خماسي 49"/>
            <p:cNvSpPr/>
            <p:nvPr/>
          </p:nvSpPr>
          <p:spPr>
            <a:xfrm>
              <a:off x="1547664" y="3068502"/>
              <a:ext cx="3816424" cy="720000"/>
            </a:xfrm>
            <a:prstGeom prst="homePlat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 CENA" pitchFamily="2" charset="0"/>
                </a:rPr>
                <a:t>ADC Sample Rate(MS/s)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51" name="شكل بيضاوي 50"/>
            <p:cNvSpPr/>
            <p:nvPr/>
          </p:nvSpPr>
          <p:spPr>
            <a:xfrm>
              <a:off x="1259632" y="3068502"/>
              <a:ext cx="720000" cy="7200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/>
            </a:p>
          </p:txBody>
        </p:sp>
        <p:sp>
          <p:nvSpPr>
            <p:cNvPr id="8" name="مربع نص 7"/>
            <p:cNvSpPr txBox="1"/>
            <p:nvPr/>
          </p:nvSpPr>
          <p:spPr>
            <a:xfrm>
              <a:off x="1259632" y="3166892"/>
              <a:ext cx="9554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100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مجموعة 10"/>
          <p:cNvGrpSpPr/>
          <p:nvPr/>
        </p:nvGrpSpPr>
        <p:grpSpPr>
          <a:xfrm>
            <a:off x="1259632" y="3920018"/>
            <a:ext cx="4104456" cy="720000"/>
            <a:chOff x="1259632" y="3920018"/>
            <a:chExt cx="4104456" cy="720000"/>
          </a:xfrm>
        </p:grpSpPr>
        <p:sp>
          <p:nvSpPr>
            <p:cNvPr id="54" name="خماسي 53"/>
            <p:cNvSpPr/>
            <p:nvPr/>
          </p:nvSpPr>
          <p:spPr>
            <a:xfrm>
              <a:off x="1547664" y="3920018"/>
              <a:ext cx="3816424" cy="720000"/>
            </a:xfrm>
            <a:prstGeom prst="homePlat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 CENA" pitchFamily="2" charset="0"/>
                </a:rPr>
                <a:t>DAC Sample Rate(MS/s)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55" name="شكل بيضاوي 54"/>
            <p:cNvSpPr/>
            <p:nvPr/>
          </p:nvSpPr>
          <p:spPr>
            <a:xfrm>
              <a:off x="1259632" y="3920018"/>
              <a:ext cx="720000" cy="7200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/>
            </a:p>
          </p:txBody>
        </p:sp>
        <p:sp>
          <p:nvSpPr>
            <p:cNvPr id="58" name="مربع نص 57"/>
            <p:cNvSpPr txBox="1"/>
            <p:nvPr/>
          </p:nvSpPr>
          <p:spPr>
            <a:xfrm>
              <a:off x="1259632" y="4018408"/>
              <a:ext cx="9554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400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مجموعة 17"/>
          <p:cNvGrpSpPr/>
          <p:nvPr/>
        </p:nvGrpSpPr>
        <p:grpSpPr>
          <a:xfrm>
            <a:off x="0" y="7937"/>
            <a:ext cx="7797730" cy="6858000"/>
            <a:chOff x="19785" y="-156418"/>
            <a:chExt cx="7797730" cy="6858000"/>
          </a:xfrm>
        </p:grpSpPr>
        <p:sp>
          <p:nvSpPr>
            <p:cNvPr id="16" name="مستطيل 15"/>
            <p:cNvSpPr/>
            <p:nvPr/>
          </p:nvSpPr>
          <p:spPr>
            <a:xfrm>
              <a:off x="19785" y="-156418"/>
              <a:ext cx="6897730" cy="685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شكل بيضاوي 29"/>
            <p:cNvSpPr/>
            <p:nvPr/>
          </p:nvSpPr>
          <p:spPr>
            <a:xfrm>
              <a:off x="6017515" y="2809131"/>
              <a:ext cx="1800000" cy="1800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شكل بيضاوي 30"/>
            <p:cNvSpPr/>
            <p:nvPr/>
          </p:nvSpPr>
          <p:spPr>
            <a:xfrm>
              <a:off x="6107515" y="2899131"/>
              <a:ext cx="1620000" cy="1620000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مجموعة 32"/>
            <p:cNvGrpSpPr/>
            <p:nvPr/>
          </p:nvGrpSpPr>
          <p:grpSpPr>
            <a:xfrm>
              <a:off x="6197515" y="2989131"/>
              <a:ext cx="1440000" cy="1440000"/>
              <a:chOff x="2267744" y="1625790"/>
              <a:chExt cx="1440000" cy="1485507"/>
            </a:xfrm>
          </p:grpSpPr>
          <p:sp>
            <p:nvSpPr>
              <p:cNvPr id="34" name="شكل بيضاوي 33"/>
              <p:cNvSpPr/>
              <p:nvPr/>
            </p:nvSpPr>
            <p:spPr>
              <a:xfrm>
                <a:off x="2267744" y="1658153"/>
                <a:ext cx="1440000" cy="144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5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636" b="19647"/>
              <a:stretch/>
            </p:blipFill>
            <p:spPr bwMode="auto">
              <a:xfrm rot="14226271" flipV="1">
                <a:off x="2512057" y="2159905"/>
                <a:ext cx="1256518" cy="188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6" name="Picture 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596774">
                <a:off x="2284157" y="2359851"/>
                <a:ext cx="1199088" cy="3038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23" name="مربع نص 22"/>
          <p:cNvSpPr txBox="1"/>
          <p:nvPr/>
        </p:nvSpPr>
        <p:spPr>
          <a:xfrm>
            <a:off x="1668058" y="370825"/>
            <a:ext cx="3696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Goudy Stout" pitchFamily="18" charset="0"/>
              </a:rPr>
              <a:t>VERT2450</a:t>
            </a:r>
            <a:endParaRPr lang="en-US" dirty="0">
              <a:solidFill>
                <a:schemeClr val="tx2">
                  <a:lumMod val="50000"/>
                </a:schemeClr>
              </a:solidFill>
              <a:latin typeface="Goudy Stout" pitchFamily="18" charset="0"/>
            </a:endParaRPr>
          </a:p>
        </p:txBody>
      </p:sp>
      <p:grpSp>
        <p:nvGrpSpPr>
          <p:cNvPr id="25" name="مجموعة 24"/>
          <p:cNvGrpSpPr/>
          <p:nvPr/>
        </p:nvGrpSpPr>
        <p:grpSpPr>
          <a:xfrm>
            <a:off x="1259632" y="1856196"/>
            <a:ext cx="4104456" cy="728010"/>
            <a:chOff x="1259632" y="1856196"/>
            <a:chExt cx="4104456" cy="728010"/>
          </a:xfrm>
        </p:grpSpPr>
        <p:sp>
          <p:nvSpPr>
            <p:cNvPr id="61" name="خماسي 60"/>
            <p:cNvSpPr/>
            <p:nvPr/>
          </p:nvSpPr>
          <p:spPr>
            <a:xfrm>
              <a:off x="1547664" y="1864206"/>
              <a:ext cx="3816424" cy="720000"/>
            </a:xfrm>
            <a:prstGeom prst="homePlat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400" dirty="0" smtClean="0">
                  <a:solidFill>
                    <a:schemeClr val="accent5">
                      <a:lumMod val="50000"/>
                    </a:schemeClr>
                  </a:solidFill>
                  <a:latin typeface="AR CENA" pitchFamily="2" charset="0"/>
                </a:rPr>
                <a:t>Operating Frequency(GHz)</a:t>
              </a:r>
              <a:endParaRPr lang="en-US" sz="2400" dirty="0">
                <a:solidFill>
                  <a:schemeClr val="accent5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62" name="شكل بيضاوي 61"/>
            <p:cNvSpPr/>
            <p:nvPr/>
          </p:nvSpPr>
          <p:spPr>
            <a:xfrm>
              <a:off x="1259632" y="1864206"/>
              <a:ext cx="720000" cy="7200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/>
            </a:p>
          </p:txBody>
        </p:sp>
        <p:sp>
          <p:nvSpPr>
            <p:cNvPr id="63" name="مربع نص 62"/>
            <p:cNvSpPr txBox="1"/>
            <p:nvPr/>
          </p:nvSpPr>
          <p:spPr>
            <a:xfrm>
              <a:off x="1284474" y="1856196"/>
              <a:ext cx="72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2.4-5.85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6" name="مجموعة 75"/>
          <p:cNvGrpSpPr/>
          <p:nvPr/>
        </p:nvGrpSpPr>
        <p:grpSpPr>
          <a:xfrm>
            <a:off x="1259632" y="2873827"/>
            <a:ext cx="4104456" cy="788004"/>
            <a:chOff x="1259632" y="1864206"/>
            <a:chExt cx="4104456" cy="788004"/>
          </a:xfrm>
        </p:grpSpPr>
        <p:sp>
          <p:nvSpPr>
            <p:cNvPr id="77" name="خماسي 76"/>
            <p:cNvSpPr/>
            <p:nvPr/>
          </p:nvSpPr>
          <p:spPr>
            <a:xfrm>
              <a:off x="1547664" y="1864206"/>
              <a:ext cx="3816424" cy="720000"/>
            </a:xfrm>
            <a:prstGeom prst="homePlat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5">
                      <a:lumMod val="50000"/>
                    </a:schemeClr>
                  </a:solidFill>
                  <a:latin typeface="AR CENA" pitchFamily="2" charset="0"/>
                </a:rPr>
                <a:t>Antenna Type : Dipole</a:t>
              </a:r>
              <a:endParaRPr lang="en-US" sz="2400" dirty="0">
                <a:solidFill>
                  <a:schemeClr val="accent5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78" name="شكل بيضاوي 77"/>
            <p:cNvSpPr/>
            <p:nvPr/>
          </p:nvSpPr>
          <p:spPr>
            <a:xfrm>
              <a:off x="1259632" y="1864206"/>
              <a:ext cx="720000" cy="7200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/>
            </a:p>
          </p:txBody>
        </p:sp>
        <p:sp>
          <p:nvSpPr>
            <p:cNvPr id="79" name="مربع نص 78"/>
            <p:cNvSpPr txBox="1"/>
            <p:nvPr/>
          </p:nvSpPr>
          <p:spPr>
            <a:xfrm>
              <a:off x="1308058" y="1944324"/>
              <a:ext cx="72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itchFamily="2" charset="2"/>
                <a:buChar char="ü"/>
              </a:pPr>
              <a:r>
                <a:rPr lang="en-US" sz="40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grpSp>
        <p:nvGrpSpPr>
          <p:cNvPr id="80" name="مجموعة 79"/>
          <p:cNvGrpSpPr/>
          <p:nvPr/>
        </p:nvGrpSpPr>
        <p:grpSpPr>
          <a:xfrm>
            <a:off x="1284474" y="3865051"/>
            <a:ext cx="4128040" cy="720000"/>
            <a:chOff x="1236048" y="1864206"/>
            <a:chExt cx="4128040" cy="720000"/>
          </a:xfrm>
        </p:grpSpPr>
        <p:sp>
          <p:nvSpPr>
            <p:cNvPr id="81" name="خماسي 80"/>
            <p:cNvSpPr/>
            <p:nvPr/>
          </p:nvSpPr>
          <p:spPr>
            <a:xfrm>
              <a:off x="1547664" y="1864206"/>
              <a:ext cx="3816424" cy="720000"/>
            </a:xfrm>
            <a:prstGeom prst="homePlat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5">
                      <a:lumMod val="50000"/>
                    </a:schemeClr>
                  </a:solidFill>
                  <a:latin typeface="AR CENA" pitchFamily="2" charset="0"/>
                </a:rPr>
                <a:t>Gain (</a:t>
              </a:r>
              <a:r>
                <a:rPr lang="en-US" sz="2400" dirty="0" err="1" smtClean="0">
                  <a:solidFill>
                    <a:schemeClr val="accent5">
                      <a:lumMod val="50000"/>
                    </a:schemeClr>
                  </a:solidFill>
                  <a:latin typeface="AR CENA" pitchFamily="2" charset="0"/>
                </a:rPr>
                <a:t>dBi</a:t>
              </a:r>
              <a:r>
                <a:rPr lang="en-US" sz="2400" dirty="0" smtClean="0">
                  <a:solidFill>
                    <a:schemeClr val="accent5">
                      <a:lumMod val="50000"/>
                    </a:schemeClr>
                  </a:solidFill>
                  <a:latin typeface="AR CENA" pitchFamily="2" charset="0"/>
                </a:rPr>
                <a:t>)</a:t>
              </a:r>
              <a:endParaRPr lang="en-US" sz="2400" dirty="0">
                <a:solidFill>
                  <a:schemeClr val="accent5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82" name="شكل بيضاوي 81"/>
            <p:cNvSpPr/>
            <p:nvPr/>
          </p:nvSpPr>
          <p:spPr>
            <a:xfrm>
              <a:off x="1259632" y="1864206"/>
              <a:ext cx="720000" cy="7200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/>
            </a:p>
          </p:txBody>
        </p:sp>
        <p:sp>
          <p:nvSpPr>
            <p:cNvPr id="83" name="مربع نص 82"/>
            <p:cNvSpPr txBox="1"/>
            <p:nvPr/>
          </p:nvSpPr>
          <p:spPr>
            <a:xfrm>
              <a:off x="1236048" y="1962596"/>
              <a:ext cx="72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2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مجموعة 83"/>
          <p:cNvGrpSpPr/>
          <p:nvPr/>
        </p:nvGrpSpPr>
        <p:grpSpPr>
          <a:xfrm>
            <a:off x="1308058" y="4837745"/>
            <a:ext cx="4104456" cy="788004"/>
            <a:chOff x="1259632" y="1864206"/>
            <a:chExt cx="4104456" cy="788004"/>
          </a:xfrm>
        </p:grpSpPr>
        <p:sp>
          <p:nvSpPr>
            <p:cNvPr id="85" name="خماسي 84"/>
            <p:cNvSpPr/>
            <p:nvPr/>
          </p:nvSpPr>
          <p:spPr>
            <a:xfrm>
              <a:off x="1547664" y="1864206"/>
              <a:ext cx="3816424" cy="720000"/>
            </a:xfrm>
            <a:prstGeom prst="homePlat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5">
                      <a:lumMod val="50000"/>
                    </a:schemeClr>
                  </a:solidFill>
                  <a:latin typeface="AR CENA" pitchFamily="2" charset="0"/>
                </a:rPr>
                <a:t>Connector : SMA</a:t>
              </a:r>
              <a:endParaRPr lang="en-US" sz="2400" dirty="0">
                <a:solidFill>
                  <a:schemeClr val="accent5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86" name="شكل بيضاوي 85"/>
            <p:cNvSpPr/>
            <p:nvPr/>
          </p:nvSpPr>
          <p:spPr>
            <a:xfrm>
              <a:off x="1259632" y="1864206"/>
              <a:ext cx="720000" cy="7200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/>
            </a:p>
          </p:txBody>
        </p:sp>
        <p:sp>
          <p:nvSpPr>
            <p:cNvPr id="87" name="مربع نص 86"/>
            <p:cNvSpPr txBox="1"/>
            <p:nvPr/>
          </p:nvSpPr>
          <p:spPr>
            <a:xfrm>
              <a:off x="1328936" y="1944324"/>
              <a:ext cx="72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itchFamily="2" charset="2"/>
                <a:buChar char="ü"/>
              </a:pPr>
              <a:r>
                <a:rPr lang="en-US" sz="4000" dirty="0" smtClean="0">
                  <a:solidFill>
                    <a:schemeClr val="bg1"/>
                  </a:solidFill>
                </a:rPr>
                <a:t> </a:t>
              </a:r>
              <a:endParaRPr lang="en-US" sz="4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AutoShape 2" descr="نتيجة بحث الصور عن ‪correct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AutoShape 5" descr="نتيجة بحث الصور عن ‪correct‬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مجموعة 43"/>
          <p:cNvGrpSpPr/>
          <p:nvPr/>
        </p:nvGrpSpPr>
        <p:grpSpPr>
          <a:xfrm>
            <a:off x="0" y="-6464"/>
            <a:ext cx="6656100" cy="6858000"/>
            <a:chOff x="0" y="0"/>
            <a:chExt cx="6656100" cy="6858000"/>
          </a:xfrm>
        </p:grpSpPr>
        <p:sp>
          <p:nvSpPr>
            <p:cNvPr id="37" name="مستطيل 36"/>
            <p:cNvSpPr/>
            <p:nvPr/>
          </p:nvSpPr>
          <p:spPr>
            <a:xfrm>
              <a:off x="0" y="0"/>
              <a:ext cx="5756100" cy="685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شكل بيضاوي 37"/>
            <p:cNvSpPr/>
            <p:nvPr/>
          </p:nvSpPr>
          <p:spPr>
            <a:xfrm>
              <a:off x="4856100" y="775600"/>
              <a:ext cx="1800000" cy="180000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شكل بيضاوي 38"/>
            <p:cNvSpPr/>
            <p:nvPr/>
          </p:nvSpPr>
          <p:spPr>
            <a:xfrm>
              <a:off x="4917741" y="865600"/>
              <a:ext cx="1620000" cy="1620000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مجموعة 40"/>
            <p:cNvGrpSpPr/>
            <p:nvPr/>
          </p:nvGrpSpPr>
          <p:grpSpPr>
            <a:xfrm>
              <a:off x="5007741" y="955600"/>
              <a:ext cx="1440000" cy="1440000"/>
              <a:chOff x="5108883" y="565985"/>
              <a:chExt cx="1440160" cy="1440000"/>
            </a:xfrm>
          </p:grpSpPr>
          <p:sp>
            <p:nvSpPr>
              <p:cNvPr id="42" name="شكل بيضاوي 41"/>
              <p:cNvSpPr/>
              <p:nvPr/>
            </p:nvSpPr>
            <p:spPr>
              <a:xfrm>
                <a:off x="5108883" y="565985"/>
                <a:ext cx="1440160" cy="144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3" name="Picture 11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51091" y="1012471"/>
                <a:ext cx="1118448" cy="547029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152400" dist="12000" dir="900000" sy="98000" kx="110000" ky="200000" algn="tl" rotWithShape="0">
                  <a:srgbClr val="000000">
                    <a:alpha val="30000"/>
                  </a:srgbClr>
                </a:outerShdw>
              </a:effectLst>
              <a:scene3d>
                <a:camera prst="perspectiveRelaxed">
                  <a:rot lat="19800000" lon="1200000" rev="20820000"/>
                </a:camera>
                <a:lightRig rig="threePt" dir="t"/>
              </a:scene3d>
              <a:sp3d contourW="6350" prstMaterial="matte">
                <a:bevelT w="101600" h="101600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049" name="مربع نص 2048"/>
          <p:cNvSpPr txBox="1"/>
          <p:nvPr/>
        </p:nvSpPr>
        <p:spPr>
          <a:xfrm>
            <a:off x="843190" y="370825"/>
            <a:ext cx="4090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>
                    <a:lumMod val="50000"/>
                  </a:schemeClr>
                </a:solidFill>
                <a:latin typeface="Goudy Stout" pitchFamily="18" charset="0"/>
              </a:rPr>
              <a:t>XCVR2450</a:t>
            </a:r>
          </a:p>
        </p:txBody>
      </p:sp>
      <p:grpSp>
        <p:nvGrpSpPr>
          <p:cNvPr id="92" name="مجموعة 91"/>
          <p:cNvGrpSpPr/>
          <p:nvPr/>
        </p:nvGrpSpPr>
        <p:grpSpPr>
          <a:xfrm>
            <a:off x="628382" y="1615533"/>
            <a:ext cx="4104456" cy="720000"/>
            <a:chOff x="1259632" y="1864206"/>
            <a:chExt cx="4104456" cy="720000"/>
          </a:xfrm>
        </p:grpSpPr>
        <p:sp>
          <p:nvSpPr>
            <p:cNvPr id="93" name="خماسي 92"/>
            <p:cNvSpPr/>
            <p:nvPr/>
          </p:nvSpPr>
          <p:spPr>
            <a:xfrm>
              <a:off x="1547664" y="1864206"/>
              <a:ext cx="3816424" cy="720000"/>
            </a:xfrm>
            <a:prstGeom prst="homePlat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50000"/>
                    </a:schemeClr>
                  </a:solidFill>
                  <a:latin typeface="AR CENA" pitchFamily="2" charset="0"/>
                </a:rPr>
                <a:t>Wi-Fi Standard : 802.11n</a:t>
              </a:r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94" name="شكل بيضاوي 93"/>
            <p:cNvSpPr/>
            <p:nvPr/>
          </p:nvSpPr>
          <p:spPr>
            <a:xfrm>
              <a:off x="1259632" y="1864206"/>
              <a:ext cx="720000" cy="7200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/>
            </a:p>
          </p:txBody>
        </p:sp>
        <p:sp>
          <p:nvSpPr>
            <p:cNvPr id="95" name="مربع نص 94"/>
            <p:cNvSpPr txBox="1"/>
            <p:nvPr/>
          </p:nvSpPr>
          <p:spPr>
            <a:xfrm>
              <a:off x="1354141" y="1870263"/>
              <a:ext cx="72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itchFamily="2" charset="2"/>
                <a:buChar char="ü"/>
              </a:pPr>
              <a:r>
                <a:rPr lang="en-US" sz="40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grpSp>
        <p:nvGrpSpPr>
          <p:cNvPr id="96" name="مجموعة 95"/>
          <p:cNvGrpSpPr/>
          <p:nvPr/>
        </p:nvGrpSpPr>
        <p:grpSpPr>
          <a:xfrm>
            <a:off x="628382" y="2711071"/>
            <a:ext cx="4104456" cy="720000"/>
            <a:chOff x="1259632" y="1864206"/>
            <a:chExt cx="4104456" cy="720000"/>
          </a:xfrm>
        </p:grpSpPr>
        <p:sp>
          <p:nvSpPr>
            <p:cNvPr id="97" name="خماسي 96"/>
            <p:cNvSpPr/>
            <p:nvPr/>
          </p:nvSpPr>
          <p:spPr>
            <a:xfrm>
              <a:off x="1547664" y="1864206"/>
              <a:ext cx="3816424" cy="720000"/>
            </a:xfrm>
            <a:prstGeom prst="homePlat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50000"/>
                    </a:schemeClr>
                  </a:solidFill>
                  <a:latin typeface="AR CENA" pitchFamily="2" charset="0"/>
                </a:rPr>
                <a:t>Max. Speed (Mbps)</a:t>
              </a:r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98" name="شكل بيضاوي 97"/>
            <p:cNvSpPr/>
            <p:nvPr/>
          </p:nvSpPr>
          <p:spPr>
            <a:xfrm>
              <a:off x="1259632" y="1864206"/>
              <a:ext cx="720000" cy="7200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/>
            </a:p>
          </p:txBody>
        </p:sp>
        <p:sp>
          <p:nvSpPr>
            <p:cNvPr id="99" name="مربع نص 98"/>
            <p:cNvSpPr txBox="1"/>
            <p:nvPr/>
          </p:nvSpPr>
          <p:spPr>
            <a:xfrm>
              <a:off x="1259632" y="1946576"/>
              <a:ext cx="8145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150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0" name="مجموعة 99"/>
          <p:cNvGrpSpPr/>
          <p:nvPr/>
        </p:nvGrpSpPr>
        <p:grpSpPr>
          <a:xfrm>
            <a:off x="612775" y="3710631"/>
            <a:ext cx="4104456" cy="830997"/>
            <a:chOff x="1259632" y="1834888"/>
            <a:chExt cx="4104456" cy="830997"/>
          </a:xfrm>
        </p:grpSpPr>
        <p:sp>
          <p:nvSpPr>
            <p:cNvPr id="101" name="خماسي 100"/>
            <p:cNvSpPr/>
            <p:nvPr/>
          </p:nvSpPr>
          <p:spPr>
            <a:xfrm>
              <a:off x="1547664" y="1864206"/>
              <a:ext cx="3816424" cy="720000"/>
            </a:xfrm>
            <a:prstGeom prst="homePlat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4">
                      <a:lumMod val="50000"/>
                    </a:schemeClr>
                  </a:solidFill>
                  <a:latin typeface="AR CENA" pitchFamily="2" charset="0"/>
                </a:rPr>
                <a:t>Frequency (GHz)</a:t>
              </a:r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102" name="شكل بيضاوي 101"/>
            <p:cNvSpPr/>
            <p:nvPr/>
          </p:nvSpPr>
          <p:spPr>
            <a:xfrm>
              <a:off x="1259632" y="1864206"/>
              <a:ext cx="720000" cy="7200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/>
            </a:p>
          </p:txBody>
        </p:sp>
        <p:sp>
          <p:nvSpPr>
            <p:cNvPr id="103" name="مربع نص 102"/>
            <p:cNvSpPr txBox="1"/>
            <p:nvPr/>
          </p:nvSpPr>
          <p:spPr>
            <a:xfrm>
              <a:off x="1310238" y="1834888"/>
              <a:ext cx="72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00" b="1" dirty="0" smtClean="0">
                  <a:solidFill>
                    <a:schemeClr val="bg1"/>
                  </a:solidFill>
                </a:rPr>
                <a:t>2.4&amp; 5</a:t>
              </a:r>
              <a:endParaRPr lang="en-US" sz="23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891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0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ربع نص 6"/>
          <p:cNvSpPr txBox="1"/>
          <p:nvPr/>
        </p:nvSpPr>
        <p:spPr>
          <a:xfrm>
            <a:off x="0" y="1916832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BER Performance of QPSK and 8-PSK</a:t>
            </a:r>
            <a:endParaRPr lang="en-US" sz="54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Picture 2" descr="نتيجة بحث الصور عن ‪line‬‏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724" y="2708920"/>
            <a:ext cx="7152456" cy="3576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77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94400" y="158400"/>
            <a:ext cx="8755200" cy="65412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2" t="31428" r="2755" b="32080"/>
          <a:stretch/>
        </p:blipFill>
        <p:spPr>
          <a:xfrm>
            <a:off x="314914" y="2708920"/>
            <a:ext cx="8514171" cy="2232248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خماسي 7"/>
          <p:cNvSpPr/>
          <p:nvPr/>
        </p:nvSpPr>
        <p:spPr>
          <a:xfrm rot="5400000">
            <a:off x="6141056" y="605568"/>
            <a:ext cx="1902448" cy="1008112"/>
          </a:xfrm>
          <a:prstGeom prst="homePlat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Connection 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2292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578462961"/>
              </p:ext>
            </p:extLst>
          </p:nvPr>
        </p:nvGraphicFramePr>
        <p:xfrm>
          <a:off x="756000" y="936000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792000" y="5292000"/>
            <a:ext cx="7560000" cy="68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The </a:t>
            </a:r>
            <a:r>
              <a:rPr lang="en-US" b="1" dirty="0"/>
              <a:t>comparison between BER performance for F=2.415GHz  at  different distances for QPSK.</a:t>
            </a:r>
          </a:p>
          <a:p>
            <a:endParaRPr lang="en-US" dirty="0"/>
          </a:p>
        </p:txBody>
      </p:sp>
      <p:sp>
        <p:nvSpPr>
          <p:cNvPr id="7" name="خماسي 6"/>
          <p:cNvSpPr/>
          <p:nvPr/>
        </p:nvSpPr>
        <p:spPr>
          <a:xfrm>
            <a:off x="0" y="253335"/>
            <a:ext cx="1619672" cy="548680"/>
          </a:xfrm>
          <a:prstGeom prst="homePlat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Graph 1</a:t>
            </a:r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15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79512" y="188640"/>
            <a:ext cx="8753812" cy="654190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مجموعة 38"/>
          <p:cNvGrpSpPr/>
          <p:nvPr/>
        </p:nvGrpSpPr>
        <p:grpSpPr>
          <a:xfrm>
            <a:off x="1236899" y="868629"/>
            <a:ext cx="6408712" cy="2880000"/>
            <a:chOff x="1331640" y="836709"/>
            <a:chExt cx="6408712" cy="2880000"/>
          </a:xfrm>
        </p:grpSpPr>
        <p:sp>
          <p:nvSpPr>
            <p:cNvPr id="10" name="مستطيل 9"/>
            <p:cNvSpPr/>
            <p:nvPr/>
          </p:nvSpPr>
          <p:spPr>
            <a:xfrm>
              <a:off x="5168463" y="1975254"/>
              <a:ext cx="2571889" cy="60291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Reem Balatiah 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cxnSp>
          <p:nvCxnSpPr>
            <p:cNvPr id="14" name="رابط مستقيم 13"/>
            <p:cNvCxnSpPr>
              <a:stCxn id="7" idx="2"/>
            </p:cNvCxnSpPr>
            <p:nvPr/>
          </p:nvCxnSpPr>
          <p:spPr>
            <a:xfrm flipH="1">
              <a:off x="3851920" y="1412776"/>
              <a:ext cx="106451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شكل بيضاوي 7"/>
            <p:cNvSpPr/>
            <p:nvPr/>
          </p:nvSpPr>
          <p:spPr>
            <a:xfrm>
              <a:off x="4916435" y="2033677"/>
              <a:ext cx="504056" cy="48606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/>
            <p:cNvSpPr/>
            <p:nvPr/>
          </p:nvSpPr>
          <p:spPr>
            <a:xfrm>
              <a:off x="5168463" y="2915104"/>
              <a:ext cx="2571889" cy="60291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Waseem Jaber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" name="مستطيل 11"/>
            <p:cNvSpPr/>
            <p:nvPr/>
          </p:nvSpPr>
          <p:spPr>
            <a:xfrm>
              <a:off x="5168462" y="1111320"/>
              <a:ext cx="2571889" cy="60291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Hanadi Salman 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9" name="شكل بيضاوي 8"/>
            <p:cNvSpPr/>
            <p:nvPr/>
          </p:nvSpPr>
          <p:spPr>
            <a:xfrm>
              <a:off x="4916435" y="2973527"/>
              <a:ext cx="504056" cy="48606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شكل بيضاوي 6"/>
            <p:cNvSpPr/>
            <p:nvPr/>
          </p:nvSpPr>
          <p:spPr>
            <a:xfrm>
              <a:off x="4916435" y="1169743"/>
              <a:ext cx="504056" cy="48606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رابط مستقيم 21"/>
            <p:cNvCxnSpPr/>
            <p:nvPr/>
          </p:nvCxnSpPr>
          <p:spPr>
            <a:xfrm flipH="1">
              <a:off x="3851920" y="2276710"/>
              <a:ext cx="106451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flipH="1" flipV="1">
              <a:off x="3203848" y="3216559"/>
              <a:ext cx="1712588" cy="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شكل بيضاوي 4"/>
            <p:cNvSpPr/>
            <p:nvPr/>
          </p:nvSpPr>
          <p:spPr>
            <a:xfrm>
              <a:off x="1331640" y="836709"/>
              <a:ext cx="2880320" cy="28800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>
                  <a:latin typeface="Agency FB" pitchFamily="34" charset="0"/>
                </a:rPr>
                <a:t>Team Work </a:t>
              </a:r>
              <a:endParaRPr lang="en-US" sz="4000" dirty="0">
                <a:latin typeface="Agency FB" pitchFamily="34" charset="0"/>
              </a:endParaRPr>
            </a:p>
          </p:txBody>
        </p:sp>
        <p:sp>
          <p:nvSpPr>
            <p:cNvPr id="6" name="شكل بيضاوي 5"/>
            <p:cNvSpPr/>
            <p:nvPr/>
          </p:nvSpPr>
          <p:spPr>
            <a:xfrm>
              <a:off x="1421800" y="926710"/>
              <a:ext cx="2700000" cy="2700000"/>
            </a:xfrm>
            <a:prstGeom prst="ellipse">
              <a:avLst/>
            </a:prstGeom>
            <a:noFill/>
            <a:ln w="76200"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مجموعة 1"/>
          <p:cNvGrpSpPr/>
          <p:nvPr/>
        </p:nvGrpSpPr>
        <p:grpSpPr>
          <a:xfrm>
            <a:off x="1568957" y="3748629"/>
            <a:ext cx="5974922" cy="2880000"/>
            <a:chOff x="1568957" y="3748629"/>
            <a:chExt cx="5974922" cy="2880000"/>
          </a:xfrm>
        </p:grpSpPr>
        <p:sp>
          <p:nvSpPr>
            <p:cNvPr id="28" name="مستطيل 27"/>
            <p:cNvSpPr/>
            <p:nvPr/>
          </p:nvSpPr>
          <p:spPr>
            <a:xfrm>
              <a:off x="1568958" y="5311571"/>
              <a:ext cx="2571889" cy="60291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Dr. Yousef Dama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1" name="مستطيل 30"/>
            <p:cNvSpPr/>
            <p:nvPr/>
          </p:nvSpPr>
          <p:spPr>
            <a:xfrm>
              <a:off x="1568957" y="4447637"/>
              <a:ext cx="2571889" cy="60291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Dr. Ahmed Al-Masri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cxnSp>
          <p:nvCxnSpPr>
            <p:cNvPr id="33" name="رابط مستقيم 32"/>
            <p:cNvCxnSpPr/>
            <p:nvPr/>
          </p:nvCxnSpPr>
          <p:spPr>
            <a:xfrm flipH="1">
              <a:off x="4370395" y="4749092"/>
              <a:ext cx="38348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رابط مستقيم 37"/>
            <p:cNvCxnSpPr/>
            <p:nvPr/>
          </p:nvCxnSpPr>
          <p:spPr>
            <a:xfrm flipH="1">
              <a:off x="4347514" y="5583650"/>
              <a:ext cx="38348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شكل بيضاوي 25"/>
            <p:cNvSpPr/>
            <p:nvPr/>
          </p:nvSpPr>
          <p:spPr>
            <a:xfrm>
              <a:off x="4663879" y="3748629"/>
              <a:ext cx="2880000" cy="288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800" dirty="0" smtClean="0">
                  <a:latin typeface="Agency FB" pitchFamily="34" charset="0"/>
                </a:rPr>
                <a:t>Supervisors </a:t>
              </a:r>
              <a:endParaRPr lang="en-US" sz="3800" dirty="0">
                <a:latin typeface="Agency FB" pitchFamily="34" charset="0"/>
              </a:endParaRPr>
            </a:p>
          </p:txBody>
        </p:sp>
        <p:sp>
          <p:nvSpPr>
            <p:cNvPr id="27" name="شكل بيضاوي 26"/>
            <p:cNvSpPr/>
            <p:nvPr/>
          </p:nvSpPr>
          <p:spPr>
            <a:xfrm>
              <a:off x="4753879" y="3838629"/>
              <a:ext cx="2700000" cy="2700000"/>
            </a:xfrm>
            <a:prstGeom prst="ellipse">
              <a:avLst/>
            </a:prstGeom>
            <a:noFill/>
            <a:ln w="76200"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شكل بيضاوي 31"/>
            <p:cNvSpPr/>
            <p:nvPr/>
          </p:nvSpPr>
          <p:spPr>
            <a:xfrm flipH="1">
              <a:off x="3904196" y="4506059"/>
              <a:ext cx="504056" cy="48606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شكل بيضاوي 29"/>
            <p:cNvSpPr/>
            <p:nvPr/>
          </p:nvSpPr>
          <p:spPr>
            <a:xfrm>
              <a:off x="3888818" y="5369994"/>
              <a:ext cx="504056" cy="48606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573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7"/>
          <p:cNvGraphicFramePr/>
          <p:nvPr>
            <p:extLst>
              <p:ext uri="{D42A27DB-BD31-4B8C-83A1-F6EECF244321}">
                <p14:modId xmlns:p14="http://schemas.microsoft.com/office/powerpoint/2010/main" val="3407471719"/>
              </p:ext>
            </p:extLst>
          </p:nvPr>
        </p:nvGraphicFramePr>
        <p:xfrm>
          <a:off x="756000" y="936000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792000" y="5292000"/>
            <a:ext cx="7560000" cy="68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The comparison between BER performance for F=5.815GHz  at  different distances for QPSK</a:t>
            </a:r>
          </a:p>
          <a:p>
            <a:pPr algn="ctr"/>
            <a:endParaRPr lang="en-US" dirty="0"/>
          </a:p>
        </p:txBody>
      </p:sp>
      <p:sp>
        <p:nvSpPr>
          <p:cNvPr id="9" name="خماسي 8"/>
          <p:cNvSpPr/>
          <p:nvPr/>
        </p:nvSpPr>
        <p:spPr>
          <a:xfrm>
            <a:off x="0" y="253335"/>
            <a:ext cx="1619672" cy="548680"/>
          </a:xfrm>
          <a:prstGeom prst="homePlat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Graph 2</a:t>
            </a:r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55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0" y="936000"/>
            <a:ext cx="7560000" cy="4320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مربع نص 5"/>
          <p:cNvSpPr txBox="1"/>
          <p:nvPr/>
        </p:nvSpPr>
        <p:spPr>
          <a:xfrm>
            <a:off x="792000" y="5292000"/>
            <a:ext cx="7560000" cy="68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BER performance for D=2m at  different frequencies for QPSK.</a:t>
            </a:r>
          </a:p>
        </p:txBody>
      </p:sp>
      <p:sp>
        <p:nvSpPr>
          <p:cNvPr id="7" name="خماسي 6"/>
          <p:cNvSpPr/>
          <p:nvPr/>
        </p:nvSpPr>
        <p:spPr>
          <a:xfrm>
            <a:off x="0" y="253335"/>
            <a:ext cx="1619672" cy="548680"/>
          </a:xfrm>
          <a:prstGeom prst="homePlat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Graph 3</a:t>
            </a:r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74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0" y="936000"/>
            <a:ext cx="7560000" cy="4320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مربع نص 5"/>
          <p:cNvSpPr txBox="1"/>
          <p:nvPr/>
        </p:nvSpPr>
        <p:spPr>
          <a:xfrm>
            <a:off x="792000" y="5292000"/>
            <a:ext cx="7560000" cy="68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BER performance for D=2m at  different frequencies for QPSK.</a:t>
            </a:r>
          </a:p>
        </p:txBody>
      </p:sp>
      <p:sp>
        <p:nvSpPr>
          <p:cNvPr id="7" name="خماسي 6"/>
          <p:cNvSpPr/>
          <p:nvPr/>
        </p:nvSpPr>
        <p:spPr>
          <a:xfrm>
            <a:off x="0" y="253335"/>
            <a:ext cx="1619672" cy="548680"/>
          </a:xfrm>
          <a:prstGeom prst="homePlat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Graph 4</a:t>
            </a:r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93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12"/>
          <p:cNvGraphicFramePr/>
          <p:nvPr>
            <p:extLst>
              <p:ext uri="{D42A27DB-BD31-4B8C-83A1-F6EECF244321}">
                <p14:modId xmlns:p14="http://schemas.microsoft.com/office/powerpoint/2010/main" val="2429940070"/>
              </p:ext>
            </p:extLst>
          </p:nvPr>
        </p:nvGraphicFramePr>
        <p:xfrm>
          <a:off x="756000" y="936000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792000" y="5292000"/>
            <a:ext cx="7560000" cy="68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The comparison between BER performance for F=2.415GHz  at  different distances for </a:t>
            </a:r>
            <a:r>
              <a:rPr lang="en-US" b="1" dirty="0" smtClean="0"/>
              <a:t>8PSK.</a:t>
            </a:r>
            <a:endParaRPr lang="en-US" b="1" dirty="0"/>
          </a:p>
        </p:txBody>
      </p:sp>
      <p:sp>
        <p:nvSpPr>
          <p:cNvPr id="7" name="خماسي 6"/>
          <p:cNvSpPr/>
          <p:nvPr/>
        </p:nvSpPr>
        <p:spPr>
          <a:xfrm>
            <a:off x="0" y="253335"/>
            <a:ext cx="1619672" cy="548680"/>
          </a:xfrm>
          <a:prstGeom prst="homePlat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Graph 5</a:t>
            </a:r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5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15"/>
          <p:cNvGraphicFramePr/>
          <p:nvPr>
            <p:extLst>
              <p:ext uri="{D42A27DB-BD31-4B8C-83A1-F6EECF244321}">
                <p14:modId xmlns:p14="http://schemas.microsoft.com/office/powerpoint/2010/main" val="2933786296"/>
              </p:ext>
            </p:extLst>
          </p:nvPr>
        </p:nvGraphicFramePr>
        <p:xfrm>
          <a:off x="756000" y="936000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792000" y="5292000"/>
            <a:ext cx="7560000" cy="68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The comparison between BER performance for F=5.815GHz  at  different distances for 8PSK</a:t>
            </a:r>
          </a:p>
        </p:txBody>
      </p:sp>
      <p:sp>
        <p:nvSpPr>
          <p:cNvPr id="7" name="خماسي 6"/>
          <p:cNvSpPr/>
          <p:nvPr/>
        </p:nvSpPr>
        <p:spPr>
          <a:xfrm>
            <a:off x="0" y="253335"/>
            <a:ext cx="1619672" cy="548680"/>
          </a:xfrm>
          <a:prstGeom prst="homePlat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Graph 6</a:t>
            </a:r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61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0" y="936000"/>
            <a:ext cx="7560000" cy="4320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مستطيل 5"/>
          <p:cNvSpPr/>
          <p:nvPr/>
        </p:nvSpPr>
        <p:spPr>
          <a:xfrm>
            <a:off x="792000" y="5292000"/>
            <a:ext cx="7560000" cy="68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The comparison between BER performance for F=2.415GHz  at  different distances for 8PSK.</a:t>
            </a:r>
          </a:p>
        </p:txBody>
      </p:sp>
      <p:sp>
        <p:nvSpPr>
          <p:cNvPr id="8" name="خماسي 7"/>
          <p:cNvSpPr/>
          <p:nvPr/>
        </p:nvSpPr>
        <p:spPr>
          <a:xfrm>
            <a:off x="0" y="253335"/>
            <a:ext cx="1619672" cy="548680"/>
          </a:xfrm>
          <a:prstGeom prst="homePlat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Graph 7</a:t>
            </a:r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39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0" y="936000"/>
            <a:ext cx="7560000" cy="4320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مستطيل 5"/>
          <p:cNvSpPr/>
          <p:nvPr/>
        </p:nvSpPr>
        <p:spPr>
          <a:xfrm>
            <a:off x="792000" y="5292000"/>
            <a:ext cx="7560000" cy="68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BER </a:t>
            </a:r>
            <a:r>
              <a:rPr lang="en-US" b="1" dirty="0"/>
              <a:t>performance for D=3m at  different frequencies for 8PSK.</a:t>
            </a:r>
          </a:p>
        </p:txBody>
      </p:sp>
      <p:sp>
        <p:nvSpPr>
          <p:cNvPr id="7" name="خماسي 6"/>
          <p:cNvSpPr/>
          <p:nvPr/>
        </p:nvSpPr>
        <p:spPr>
          <a:xfrm>
            <a:off x="0" y="253335"/>
            <a:ext cx="1619672" cy="548680"/>
          </a:xfrm>
          <a:prstGeom prst="homePlat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Graph 8</a:t>
            </a:r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7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EE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مضلع عشري 35"/>
          <p:cNvSpPr/>
          <p:nvPr/>
        </p:nvSpPr>
        <p:spPr>
          <a:xfrm>
            <a:off x="-1286472" y="-1260356"/>
            <a:ext cx="4140000" cy="4140000"/>
          </a:xfrm>
          <a:prstGeom prst="decagon">
            <a:avLst/>
          </a:prstGeom>
          <a:noFill/>
          <a:ln w="76200">
            <a:solidFill>
              <a:srgbClr val="92D050">
                <a:alpha val="3882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مضلع عشري 33"/>
          <p:cNvSpPr/>
          <p:nvPr/>
        </p:nvSpPr>
        <p:spPr>
          <a:xfrm>
            <a:off x="-926472" y="-993849"/>
            <a:ext cx="3420000" cy="3420000"/>
          </a:xfrm>
          <a:prstGeom prst="decagon">
            <a:avLst/>
          </a:prstGeom>
          <a:noFill/>
          <a:ln w="76200">
            <a:solidFill>
              <a:srgbClr val="92D050">
                <a:alpha val="3882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مضلع عشري 32"/>
          <p:cNvSpPr/>
          <p:nvPr/>
        </p:nvSpPr>
        <p:spPr>
          <a:xfrm>
            <a:off x="-566472" y="-633849"/>
            <a:ext cx="2700000" cy="2700000"/>
          </a:xfrm>
          <a:prstGeom prst="decagon">
            <a:avLst/>
          </a:prstGeom>
          <a:noFill/>
          <a:ln w="76200">
            <a:solidFill>
              <a:srgbClr val="92D050">
                <a:alpha val="3882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دائرة مجوفة 6"/>
          <p:cNvSpPr/>
          <p:nvPr/>
        </p:nvSpPr>
        <p:spPr>
          <a:xfrm>
            <a:off x="-484536" y="-531440"/>
            <a:ext cx="2340000" cy="2340000"/>
          </a:xfrm>
          <a:prstGeom prst="donut">
            <a:avLst>
              <a:gd name="adj" fmla="val 7269"/>
            </a:avLst>
          </a:prstGeom>
          <a:solidFill>
            <a:srgbClr val="A5C826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7" name="مجموعة 26"/>
          <p:cNvGrpSpPr/>
          <p:nvPr/>
        </p:nvGrpSpPr>
        <p:grpSpPr>
          <a:xfrm>
            <a:off x="1855464" y="638560"/>
            <a:ext cx="6893000" cy="774216"/>
            <a:chOff x="1855464" y="638560"/>
            <a:chExt cx="6893000" cy="774216"/>
          </a:xfrm>
        </p:grpSpPr>
        <p:cxnSp>
          <p:nvCxnSpPr>
            <p:cNvPr id="9" name="رابط مستقيم 8"/>
            <p:cNvCxnSpPr/>
            <p:nvPr/>
          </p:nvCxnSpPr>
          <p:spPr>
            <a:xfrm>
              <a:off x="1855464" y="638560"/>
              <a:ext cx="1780432" cy="342168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مستطيل 14"/>
            <p:cNvSpPr/>
            <p:nvPr/>
          </p:nvSpPr>
          <p:spPr>
            <a:xfrm>
              <a:off x="3635896" y="638560"/>
              <a:ext cx="5112568" cy="774216"/>
            </a:xfrm>
            <a:prstGeom prst="rect">
              <a:avLst/>
            </a:prstGeom>
            <a:solidFill>
              <a:srgbClr val="A5C826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accent4">
                      <a:lumMod val="50000"/>
                    </a:schemeClr>
                  </a:solidFill>
                </a:rPr>
                <a:t>Inability to create a feedback system </a:t>
              </a:r>
              <a:endParaRPr lang="en-US" sz="24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3" name="شكل بيضاوي 12"/>
            <p:cNvSpPr/>
            <p:nvPr/>
          </p:nvSpPr>
          <p:spPr>
            <a:xfrm>
              <a:off x="3509896" y="854728"/>
              <a:ext cx="252000" cy="2520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مجموعة 27"/>
          <p:cNvGrpSpPr/>
          <p:nvPr/>
        </p:nvGrpSpPr>
        <p:grpSpPr>
          <a:xfrm>
            <a:off x="1512779" y="1465875"/>
            <a:ext cx="5435485" cy="1294235"/>
            <a:chOff x="1512779" y="1465875"/>
            <a:chExt cx="5435485" cy="1294235"/>
          </a:xfrm>
        </p:grpSpPr>
        <p:cxnSp>
          <p:nvCxnSpPr>
            <p:cNvPr id="10" name="رابط مستقيم 9"/>
            <p:cNvCxnSpPr>
              <a:stCxn id="7" idx="5"/>
            </p:cNvCxnSpPr>
            <p:nvPr/>
          </p:nvCxnSpPr>
          <p:spPr>
            <a:xfrm>
              <a:off x="1512779" y="1465875"/>
              <a:ext cx="1409463" cy="907127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مستطيل 15"/>
            <p:cNvSpPr/>
            <p:nvPr/>
          </p:nvSpPr>
          <p:spPr>
            <a:xfrm>
              <a:off x="2922242" y="1985894"/>
              <a:ext cx="4026022" cy="774216"/>
            </a:xfrm>
            <a:prstGeom prst="rect">
              <a:avLst/>
            </a:prstGeom>
            <a:solidFill>
              <a:srgbClr val="A5C826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accent4">
                      <a:lumMod val="50000"/>
                    </a:schemeClr>
                  </a:solidFill>
                </a:rPr>
                <a:t>Shortage of work time</a:t>
              </a:r>
              <a:endParaRPr lang="en-US" sz="24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4" name="شكل بيضاوي 13"/>
            <p:cNvSpPr/>
            <p:nvPr/>
          </p:nvSpPr>
          <p:spPr>
            <a:xfrm>
              <a:off x="2796242" y="2247002"/>
              <a:ext cx="252000" cy="2520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مربع نص 16"/>
          <p:cNvSpPr txBox="1"/>
          <p:nvPr/>
        </p:nvSpPr>
        <p:spPr>
          <a:xfrm rot="18971093">
            <a:off x="-273841" y="434775"/>
            <a:ext cx="2114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Constrains </a:t>
            </a:r>
            <a:endParaRPr lang="en-US" sz="2400" b="1" dirty="0">
              <a:solidFill>
                <a:schemeClr val="accent4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grpSp>
        <p:nvGrpSpPr>
          <p:cNvPr id="46" name="مجموعة 45"/>
          <p:cNvGrpSpPr/>
          <p:nvPr/>
        </p:nvGrpSpPr>
        <p:grpSpPr>
          <a:xfrm>
            <a:off x="2423989" y="5345013"/>
            <a:ext cx="5022528" cy="774216"/>
            <a:chOff x="3005856" y="5517232"/>
            <a:chExt cx="5022528" cy="774216"/>
          </a:xfrm>
        </p:grpSpPr>
        <p:sp>
          <p:nvSpPr>
            <p:cNvPr id="39" name="مستطيل 38"/>
            <p:cNvSpPr/>
            <p:nvPr/>
          </p:nvSpPr>
          <p:spPr>
            <a:xfrm>
              <a:off x="3321516" y="5517232"/>
              <a:ext cx="4706868" cy="774216"/>
            </a:xfrm>
            <a:prstGeom prst="rect">
              <a:avLst/>
            </a:prstGeom>
            <a:solidFill>
              <a:srgbClr val="A5C826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Simulink is the solution</a:t>
              </a:r>
              <a:endParaRPr lang="en-US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4" name="شكل بيضاوي 43"/>
            <p:cNvSpPr/>
            <p:nvPr/>
          </p:nvSpPr>
          <p:spPr>
            <a:xfrm>
              <a:off x="3005856" y="5634340"/>
              <a:ext cx="540000" cy="540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شكل بيضاوي 39"/>
            <p:cNvSpPr/>
            <p:nvPr/>
          </p:nvSpPr>
          <p:spPr>
            <a:xfrm>
              <a:off x="3149856" y="5778340"/>
              <a:ext cx="252000" cy="2520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473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3"/>
          <p:cNvSpPr/>
          <p:nvPr/>
        </p:nvSpPr>
        <p:spPr>
          <a:xfrm>
            <a:off x="0" y="0"/>
            <a:ext cx="9144000" cy="6858000"/>
          </a:xfrm>
          <a:prstGeom prst="flowChartProcess">
            <a:avLst/>
          </a:prstGeom>
          <a:gradFill>
            <a:gsLst>
              <a:gs pos="0">
                <a:srgbClr val="ECFED2"/>
              </a:gs>
              <a:gs pos="46648">
                <a:srgbClr val="E2FDBD"/>
              </a:gs>
              <a:gs pos="48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5400000" scaled="1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0" y="692696"/>
            <a:ext cx="8941168" cy="3021115"/>
          </a:xfrm>
          <a:prstGeom prst="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8" name="مجموعة 7"/>
          <p:cNvGrpSpPr/>
          <p:nvPr/>
        </p:nvGrpSpPr>
        <p:grpSpPr>
          <a:xfrm>
            <a:off x="3923928" y="2631631"/>
            <a:ext cx="4896544" cy="4032448"/>
            <a:chOff x="3059832" y="2492896"/>
            <a:chExt cx="4896544" cy="4032448"/>
          </a:xfrm>
        </p:grpSpPr>
        <p:sp>
          <p:nvSpPr>
            <p:cNvPr id="6" name="وسيلة شرح مستطيلة 5"/>
            <p:cNvSpPr/>
            <p:nvPr/>
          </p:nvSpPr>
          <p:spPr>
            <a:xfrm>
              <a:off x="3059832" y="2492896"/>
              <a:ext cx="4896544" cy="4032448"/>
            </a:xfrm>
            <a:prstGeom prst="wedgeRectCallout">
              <a:avLst>
                <a:gd name="adj1" fmla="val -30383"/>
                <a:gd name="adj2" fmla="val -64173"/>
              </a:avLst>
            </a:prstGeom>
            <a:solidFill>
              <a:srgbClr val="CEEFA3"/>
            </a:solidFill>
            <a:ln cmpd="thickThin">
              <a:solidFill>
                <a:schemeClr val="accent3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صورة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3848" y="2631631"/>
              <a:ext cx="4563872" cy="3754977"/>
            </a:xfrm>
            <a:prstGeom prst="rect">
              <a:avLst/>
            </a:prstGeom>
            <a:ln cmpd="thickThin">
              <a:solidFill>
                <a:schemeClr val="accent3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09623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خدوش من كلا الطرفين 3"/>
          <p:cNvSpPr/>
          <p:nvPr/>
        </p:nvSpPr>
        <p:spPr>
          <a:xfrm>
            <a:off x="0" y="0"/>
            <a:ext cx="9144000" cy="6858000"/>
          </a:xfrm>
          <a:prstGeom prst="snip2SameRect">
            <a:avLst>
              <a:gd name="adj1" fmla="val 16667"/>
              <a:gd name="adj2" fmla="val 17419"/>
            </a:avLst>
          </a:prstGeom>
          <a:solidFill>
            <a:srgbClr val="E5F6CE"/>
          </a:solidFill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400" y="671433"/>
            <a:ext cx="6703200" cy="5515133"/>
          </a:xfrm>
          <a:prstGeom prst="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</p:pic>
      <p:cxnSp>
        <p:nvCxnSpPr>
          <p:cNvPr id="6" name="رابط مستقيم 5"/>
          <p:cNvCxnSpPr/>
          <p:nvPr/>
        </p:nvCxnSpPr>
        <p:spPr>
          <a:xfrm>
            <a:off x="1907724" y="3356992"/>
            <a:ext cx="5688632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مخطط انسيابي: معالجة 1"/>
          <p:cNvSpPr/>
          <p:nvPr/>
        </p:nvSpPr>
        <p:spPr>
          <a:xfrm>
            <a:off x="4211960" y="3356992"/>
            <a:ext cx="2952328" cy="2232248"/>
          </a:xfrm>
          <a:prstGeom prst="flowChartProcess">
            <a:avLst/>
          </a:prstGeom>
          <a:solidFill>
            <a:srgbClr val="FFFF00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خطط انسيابي: معالجة 2"/>
          <p:cNvSpPr/>
          <p:nvPr/>
        </p:nvSpPr>
        <p:spPr>
          <a:xfrm>
            <a:off x="7164288" y="3356992"/>
            <a:ext cx="432068" cy="2232248"/>
          </a:xfrm>
          <a:prstGeom prst="flowChartProcess">
            <a:avLst/>
          </a:prstGeom>
          <a:solidFill>
            <a:srgbClr val="FF0000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4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مستطيل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شكل بيضاوي 22"/>
          <p:cNvSpPr/>
          <p:nvPr/>
        </p:nvSpPr>
        <p:spPr>
          <a:xfrm>
            <a:off x="697090" y="836712"/>
            <a:ext cx="3384376" cy="3312368"/>
          </a:xfrm>
          <a:prstGeom prst="ellipse">
            <a:avLst/>
          </a:prstGeom>
          <a:solidFill>
            <a:schemeClr val="bg1">
              <a:lumMod val="8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 CENA" pitchFamily="2" charset="0"/>
              </a:rPr>
              <a:t>CONTENTS </a:t>
            </a:r>
            <a:endParaRPr lang="en-US" sz="4400" dirty="0">
              <a:solidFill>
                <a:schemeClr val="tx1">
                  <a:lumMod val="50000"/>
                  <a:lumOff val="50000"/>
                </a:schemeClr>
              </a:solidFill>
              <a:latin typeface="AR CENA" pitchFamily="2" charset="0"/>
            </a:endParaRPr>
          </a:p>
        </p:txBody>
      </p:sp>
      <p:grpSp>
        <p:nvGrpSpPr>
          <p:cNvPr id="46" name="مجموعة 45"/>
          <p:cNvGrpSpPr/>
          <p:nvPr/>
        </p:nvGrpSpPr>
        <p:grpSpPr>
          <a:xfrm>
            <a:off x="4211960" y="396167"/>
            <a:ext cx="3888432" cy="1260000"/>
            <a:chOff x="4211960" y="396167"/>
            <a:chExt cx="3888432" cy="1260000"/>
          </a:xfrm>
        </p:grpSpPr>
        <p:sp>
          <p:nvSpPr>
            <p:cNvPr id="24" name="مستطيل 23"/>
            <p:cNvSpPr/>
            <p:nvPr/>
          </p:nvSpPr>
          <p:spPr>
            <a:xfrm>
              <a:off x="4211960" y="396167"/>
              <a:ext cx="3888432" cy="126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49263" indent="-187325"/>
              <a:r>
                <a:rPr lang="en-US" sz="2400" dirty="0" smtClean="0">
                  <a:solidFill>
                    <a:srgbClr val="43C980"/>
                  </a:solidFill>
                  <a:latin typeface="AR CENA" pitchFamily="2" charset="0"/>
                </a:rPr>
                <a:t>THE BEGINNING POINT</a:t>
              </a:r>
              <a:endParaRPr lang="en-US" sz="2400" dirty="0">
                <a:solidFill>
                  <a:srgbClr val="43C980"/>
                </a:solidFill>
                <a:latin typeface="AR CENA" pitchFamily="2" charset="0"/>
              </a:endParaRPr>
            </a:p>
          </p:txBody>
        </p:sp>
        <p:sp>
          <p:nvSpPr>
            <p:cNvPr id="31" name="مستطيل 30"/>
            <p:cNvSpPr/>
            <p:nvPr/>
          </p:nvSpPr>
          <p:spPr>
            <a:xfrm>
              <a:off x="7380312" y="396167"/>
              <a:ext cx="720080" cy="1260000"/>
            </a:xfrm>
            <a:prstGeom prst="rect">
              <a:avLst/>
            </a:prstGeom>
            <a:solidFill>
              <a:srgbClr val="43C98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مجموعة 42"/>
          <p:cNvGrpSpPr/>
          <p:nvPr/>
        </p:nvGrpSpPr>
        <p:grpSpPr>
          <a:xfrm>
            <a:off x="4788024" y="2169000"/>
            <a:ext cx="3888432" cy="1260000"/>
            <a:chOff x="4788024" y="2169000"/>
            <a:chExt cx="3888432" cy="1260000"/>
          </a:xfrm>
        </p:grpSpPr>
        <p:sp>
          <p:nvSpPr>
            <p:cNvPr id="34" name="مستطيل 33"/>
            <p:cNvSpPr/>
            <p:nvPr/>
          </p:nvSpPr>
          <p:spPr>
            <a:xfrm>
              <a:off x="4788024" y="2169000"/>
              <a:ext cx="3888432" cy="126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711200"/>
              <a:r>
                <a:rPr lang="en-US" sz="2400" dirty="0" smtClean="0">
                  <a:solidFill>
                    <a:srgbClr val="FFC000"/>
                  </a:solidFill>
                  <a:latin typeface="AR CENA" pitchFamily="2" charset="0"/>
                </a:rPr>
                <a:t>PROJECT IDEA</a:t>
              </a:r>
              <a:endParaRPr lang="en-US" sz="2400" dirty="0">
                <a:solidFill>
                  <a:srgbClr val="FFC000"/>
                </a:solidFill>
                <a:latin typeface="AR CENA" pitchFamily="2" charset="0"/>
              </a:endParaRPr>
            </a:p>
          </p:txBody>
        </p:sp>
        <p:sp>
          <p:nvSpPr>
            <p:cNvPr id="35" name="مستطيل 34"/>
            <p:cNvSpPr/>
            <p:nvPr/>
          </p:nvSpPr>
          <p:spPr>
            <a:xfrm>
              <a:off x="7956376" y="2169000"/>
              <a:ext cx="720080" cy="1260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4009473" y="3789040"/>
            <a:ext cx="3888432" cy="1260000"/>
            <a:chOff x="4009473" y="3789040"/>
            <a:chExt cx="3888432" cy="1260000"/>
          </a:xfrm>
        </p:grpSpPr>
        <p:sp>
          <p:nvSpPr>
            <p:cNvPr id="37" name="مستطيل 36"/>
            <p:cNvSpPr/>
            <p:nvPr/>
          </p:nvSpPr>
          <p:spPr>
            <a:xfrm>
              <a:off x="4009473" y="3789040"/>
              <a:ext cx="3888432" cy="126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174625"/>
              <a:r>
                <a:rPr lang="en-US" sz="2400" dirty="0" smtClean="0">
                  <a:solidFill>
                    <a:srgbClr val="D624A3"/>
                  </a:solidFill>
                  <a:latin typeface="AR CENA" pitchFamily="2" charset="0"/>
                </a:rPr>
                <a:t>PRACTICAL EXPERIMENT</a:t>
              </a:r>
              <a:endParaRPr lang="en-US" sz="2400" dirty="0">
                <a:solidFill>
                  <a:srgbClr val="D624A3"/>
                </a:solidFill>
                <a:latin typeface="AR CENA" pitchFamily="2" charset="0"/>
              </a:endParaRPr>
            </a:p>
          </p:txBody>
        </p:sp>
        <p:sp>
          <p:nvSpPr>
            <p:cNvPr id="38" name="مستطيل 37"/>
            <p:cNvSpPr/>
            <p:nvPr/>
          </p:nvSpPr>
          <p:spPr>
            <a:xfrm>
              <a:off x="7177825" y="3789040"/>
              <a:ext cx="720080" cy="1260000"/>
            </a:xfrm>
            <a:prstGeom prst="rect">
              <a:avLst/>
            </a:prstGeom>
            <a:solidFill>
              <a:srgbClr val="D624A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مجموعة 44"/>
          <p:cNvGrpSpPr/>
          <p:nvPr/>
        </p:nvGrpSpPr>
        <p:grpSpPr>
          <a:xfrm>
            <a:off x="2420144" y="5229200"/>
            <a:ext cx="3888432" cy="1260000"/>
            <a:chOff x="2420144" y="5229200"/>
            <a:chExt cx="3888432" cy="1260000"/>
          </a:xfrm>
        </p:grpSpPr>
        <p:sp>
          <p:nvSpPr>
            <p:cNvPr id="40" name="مستطيل 39"/>
            <p:cNvSpPr/>
            <p:nvPr/>
          </p:nvSpPr>
          <p:spPr>
            <a:xfrm>
              <a:off x="2420144" y="5229200"/>
              <a:ext cx="3888432" cy="126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AR CENA" pitchFamily="2" charset="0"/>
                </a:rPr>
                <a:t>RESULTS </a:t>
              </a:r>
              <a:endParaRPr lang="en-US" sz="2400" dirty="0">
                <a:solidFill>
                  <a:schemeClr val="accent5">
                    <a:lumMod val="75000"/>
                  </a:schemeClr>
                </a:solidFill>
                <a:latin typeface="AR CENA" pitchFamily="2" charset="0"/>
              </a:endParaRPr>
            </a:p>
          </p:txBody>
        </p:sp>
        <p:sp>
          <p:nvSpPr>
            <p:cNvPr id="41" name="مستطيل 40"/>
            <p:cNvSpPr/>
            <p:nvPr/>
          </p:nvSpPr>
          <p:spPr>
            <a:xfrm>
              <a:off x="5588496" y="5229200"/>
              <a:ext cx="720080" cy="1260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78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خدوش من كلا الطرفين 3"/>
          <p:cNvSpPr/>
          <p:nvPr/>
        </p:nvSpPr>
        <p:spPr>
          <a:xfrm>
            <a:off x="0" y="0"/>
            <a:ext cx="9144000" cy="6858000"/>
          </a:xfrm>
          <a:prstGeom prst="snip2SameRect">
            <a:avLst>
              <a:gd name="adj1" fmla="val 16667"/>
              <a:gd name="adj2" fmla="val 17419"/>
            </a:avLst>
          </a:prstGeom>
          <a:solidFill>
            <a:srgbClr val="E5F6CE"/>
          </a:solidFill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980133"/>
            <a:ext cx="3788568" cy="2448867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2" name="مخطط انسيابي: معالجة 1"/>
          <p:cNvSpPr/>
          <p:nvPr/>
        </p:nvSpPr>
        <p:spPr>
          <a:xfrm>
            <a:off x="3183672" y="2645668"/>
            <a:ext cx="792000" cy="435600"/>
          </a:xfrm>
          <a:prstGeom prst="flowChartProcess">
            <a:avLst/>
          </a:prstGeom>
          <a:solidFill>
            <a:srgbClr val="FFFF00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81000"/>
            <a:ext cx="3787200" cy="244800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3" name="مخطط انسيابي: معالجة 2"/>
          <p:cNvSpPr/>
          <p:nvPr/>
        </p:nvSpPr>
        <p:spPr>
          <a:xfrm>
            <a:off x="8229796" y="2205000"/>
            <a:ext cx="230636" cy="935967"/>
          </a:xfrm>
          <a:prstGeom prst="flowChartProcess">
            <a:avLst/>
          </a:prstGeom>
          <a:solidFill>
            <a:srgbClr val="FF0000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رابط مستقيم 5"/>
          <p:cNvCxnSpPr/>
          <p:nvPr/>
        </p:nvCxnSpPr>
        <p:spPr>
          <a:xfrm flipV="1">
            <a:off x="1043608" y="2636912"/>
            <a:ext cx="2952328" cy="646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400" y="4077344"/>
            <a:ext cx="3787200" cy="244800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</p:pic>
      <p:cxnSp>
        <p:nvCxnSpPr>
          <p:cNvPr id="12" name="رابط مستقيم 11"/>
          <p:cNvCxnSpPr/>
          <p:nvPr/>
        </p:nvCxnSpPr>
        <p:spPr>
          <a:xfrm>
            <a:off x="5277468" y="2188562"/>
            <a:ext cx="3182964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>
            <a:off x="3203848" y="5229200"/>
            <a:ext cx="295232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مخطط انسيابي: معالجة 23"/>
          <p:cNvSpPr/>
          <p:nvPr/>
        </p:nvSpPr>
        <p:spPr>
          <a:xfrm>
            <a:off x="6753632" y="2178704"/>
            <a:ext cx="1476164" cy="962263"/>
          </a:xfrm>
          <a:prstGeom prst="flowChartProcess">
            <a:avLst/>
          </a:prstGeom>
          <a:solidFill>
            <a:srgbClr val="FFFF00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مخطط انسيابي: معالجة 25"/>
          <p:cNvSpPr/>
          <p:nvPr/>
        </p:nvSpPr>
        <p:spPr>
          <a:xfrm>
            <a:off x="4029628" y="5246314"/>
            <a:ext cx="1334459" cy="990997"/>
          </a:xfrm>
          <a:prstGeom prst="flowChartProcess">
            <a:avLst/>
          </a:prstGeom>
          <a:solidFill>
            <a:srgbClr val="FFFF00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مخطط انسيابي: معالجة 26"/>
          <p:cNvSpPr/>
          <p:nvPr/>
        </p:nvSpPr>
        <p:spPr>
          <a:xfrm>
            <a:off x="5364086" y="5252282"/>
            <a:ext cx="720081" cy="985029"/>
          </a:xfrm>
          <a:prstGeom prst="flowChartProcess">
            <a:avLst/>
          </a:prstGeom>
          <a:solidFill>
            <a:srgbClr val="FF0000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مربع نص 27"/>
          <p:cNvSpPr txBox="1"/>
          <p:nvPr/>
        </p:nvSpPr>
        <p:spPr>
          <a:xfrm>
            <a:off x="539553" y="620688"/>
            <a:ext cx="37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b="1" dirty="0" smtClean="0"/>
              <a:t>Power = 0.5 Po </a:t>
            </a:r>
            <a:endParaRPr lang="en-US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4857422" y="587451"/>
            <a:ext cx="37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Power = 1.5 Po </a:t>
            </a:r>
            <a:endParaRPr lang="en-US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2677032" y="3689289"/>
            <a:ext cx="37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Power = 2 Po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1026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4" grpId="0" animBg="1"/>
      <p:bldP spid="26" grpId="0" animBg="1"/>
      <p:bldP spid="2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خدوش من كلا الطرفين 3"/>
          <p:cNvSpPr/>
          <p:nvPr/>
        </p:nvSpPr>
        <p:spPr>
          <a:xfrm>
            <a:off x="0" y="0"/>
            <a:ext cx="9144000" cy="6858000"/>
          </a:xfrm>
          <a:prstGeom prst="snip2SameRect">
            <a:avLst>
              <a:gd name="adj1" fmla="val 16667"/>
              <a:gd name="adj2" fmla="val 17419"/>
            </a:avLst>
          </a:prstGeom>
          <a:solidFill>
            <a:srgbClr val="E5F6CE"/>
          </a:solidFill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86204"/>
              </p:ext>
            </p:extLst>
          </p:nvPr>
        </p:nvGraphicFramePr>
        <p:xfrm>
          <a:off x="647565" y="1920240"/>
          <a:ext cx="7848870" cy="30175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616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6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62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SIGNAL</a:t>
                      </a:r>
                      <a:r>
                        <a:rPr lang="en-US" sz="32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LEVEL</a:t>
                      </a:r>
                      <a:endParaRPr lang="en-US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</a:rPr>
                        <a:t>QPSK</a:t>
                      </a:r>
                      <a:endParaRPr lang="en-US" sz="32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</a:rPr>
                        <a:t>8-PSK</a:t>
                      </a:r>
                      <a:endParaRPr lang="en-US" sz="40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0.5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16-20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10-19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19-20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1.5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6-16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16-20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5-13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13-20</a:t>
                      </a:r>
                      <a:endParaRPr lang="en-US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2339752" y="260648"/>
            <a:ext cx="48245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u="sng" dirty="0" smtClean="0">
                <a:solidFill>
                  <a:schemeClr val="bg2">
                    <a:lumMod val="25000"/>
                  </a:schemeClr>
                </a:solidFill>
                <a:latin typeface="AR CENA" pitchFamily="2" charset="0"/>
              </a:rPr>
              <a:t>Comparison </a:t>
            </a:r>
            <a:endParaRPr lang="en-US" sz="8800" u="sng" dirty="0">
              <a:solidFill>
                <a:schemeClr val="bg2">
                  <a:lumMod val="25000"/>
                </a:schemeClr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82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خدوش من كلا الطرفين 3"/>
          <p:cNvSpPr/>
          <p:nvPr/>
        </p:nvSpPr>
        <p:spPr>
          <a:xfrm>
            <a:off x="0" y="0"/>
            <a:ext cx="9144000" cy="6858000"/>
          </a:xfrm>
          <a:prstGeom prst="snip2SameRect">
            <a:avLst>
              <a:gd name="adj1" fmla="val 16667"/>
              <a:gd name="adj2" fmla="val 17419"/>
            </a:avLst>
          </a:prstGeom>
          <a:solidFill>
            <a:srgbClr val="E5F6CE"/>
          </a:solidFill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سهم منحني إلى الأعلى 10"/>
          <p:cNvSpPr/>
          <p:nvPr/>
        </p:nvSpPr>
        <p:spPr>
          <a:xfrm rot="5400000">
            <a:off x="1452774" y="3716971"/>
            <a:ext cx="612000" cy="612000"/>
          </a:xfrm>
          <a:prstGeom prst="bentUpArrow">
            <a:avLst/>
          </a:prstGeom>
          <a:solidFill>
            <a:srgbClr val="D624A3"/>
          </a:solidFill>
          <a:ln>
            <a:solidFill>
              <a:srgbClr val="D624A3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مجموعة 31"/>
          <p:cNvGrpSpPr/>
          <p:nvPr/>
        </p:nvGrpSpPr>
        <p:grpSpPr>
          <a:xfrm>
            <a:off x="607075" y="1700747"/>
            <a:ext cx="1872000" cy="1872000"/>
            <a:chOff x="607075" y="1700747"/>
            <a:chExt cx="1872000" cy="1872000"/>
          </a:xfrm>
        </p:grpSpPr>
        <p:sp>
          <p:nvSpPr>
            <p:cNvPr id="7" name="معين 6"/>
            <p:cNvSpPr/>
            <p:nvPr/>
          </p:nvSpPr>
          <p:spPr>
            <a:xfrm>
              <a:off x="607075" y="1700747"/>
              <a:ext cx="1872000" cy="1872000"/>
            </a:xfrm>
            <a:prstGeom prst="diamond">
              <a:avLst/>
            </a:prstGeom>
            <a:solidFill>
              <a:srgbClr val="D624A3"/>
            </a:solidFill>
            <a:ln>
              <a:solidFill>
                <a:srgbClr val="D624A3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معين 7"/>
            <p:cNvSpPr/>
            <p:nvPr/>
          </p:nvSpPr>
          <p:spPr>
            <a:xfrm>
              <a:off x="733075" y="1826747"/>
              <a:ext cx="1620000" cy="1620000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معين 8"/>
            <p:cNvSpPr/>
            <p:nvPr/>
          </p:nvSpPr>
          <p:spPr>
            <a:xfrm>
              <a:off x="1093075" y="2186747"/>
              <a:ext cx="900000" cy="900000"/>
            </a:xfrm>
            <a:prstGeom prst="diamond">
              <a:avLst/>
            </a:prstGeom>
            <a:solidFill>
              <a:schemeClr val="bg1">
                <a:lumMod val="85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</a:t>
              </a:r>
            </a:p>
          </p:txBody>
        </p:sp>
        <p:sp>
          <p:nvSpPr>
            <p:cNvPr id="10" name="معين 9"/>
            <p:cNvSpPr/>
            <p:nvPr/>
          </p:nvSpPr>
          <p:spPr>
            <a:xfrm>
              <a:off x="1183075" y="2276747"/>
              <a:ext cx="720000" cy="720000"/>
            </a:xfrm>
            <a:prstGeom prst="diamond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مجموعة 32"/>
          <p:cNvGrpSpPr/>
          <p:nvPr/>
        </p:nvGrpSpPr>
        <p:grpSpPr>
          <a:xfrm>
            <a:off x="2591813" y="3195252"/>
            <a:ext cx="1872000" cy="1872000"/>
            <a:chOff x="2591813" y="3195252"/>
            <a:chExt cx="1872000" cy="1872000"/>
          </a:xfrm>
        </p:grpSpPr>
        <p:sp>
          <p:nvSpPr>
            <p:cNvPr id="12" name="معين 11"/>
            <p:cNvSpPr/>
            <p:nvPr/>
          </p:nvSpPr>
          <p:spPr>
            <a:xfrm>
              <a:off x="2591813" y="3195252"/>
              <a:ext cx="1872000" cy="1872000"/>
            </a:xfrm>
            <a:prstGeom prst="diamond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معين 12"/>
            <p:cNvSpPr/>
            <p:nvPr/>
          </p:nvSpPr>
          <p:spPr>
            <a:xfrm>
              <a:off x="2717813" y="3321252"/>
              <a:ext cx="1620000" cy="1620000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معين 13"/>
            <p:cNvSpPr/>
            <p:nvPr/>
          </p:nvSpPr>
          <p:spPr>
            <a:xfrm>
              <a:off x="3077813" y="3681252"/>
              <a:ext cx="900000" cy="900000"/>
            </a:xfrm>
            <a:prstGeom prst="diamond">
              <a:avLst/>
            </a:prstGeom>
            <a:solidFill>
              <a:schemeClr val="bg1">
                <a:lumMod val="85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</a:t>
              </a:r>
              <a:endParaRPr lang="en-US" sz="4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" name="معين 14"/>
            <p:cNvSpPr/>
            <p:nvPr/>
          </p:nvSpPr>
          <p:spPr>
            <a:xfrm>
              <a:off x="3167813" y="3771252"/>
              <a:ext cx="720000" cy="720000"/>
            </a:xfrm>
            <a:prstGeom prst="diamond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مجموعة 33"/>
          <p:cNvGrpSpPr/>
          <p:nvPr/>
        </p:nvGrpSpPr>
        <p:grpSpPr>
          <a:xfrm>
            <a:off x="4822011" y="1700747"/>
            <a:ext cx="1872000" cy="1872000"/>
            <a:chOff x="4822011" y="1700747"/>
            <a:chExt cx="1872000" cy="1872000"/>
          </a:xfrm>
        </p:grpSpPr>
        <p:sp>
          <p:nvSpPr>
            <p:cNvPr id="16" name="معين 15"/>
            <p:cNvSpPr/>
            <p:nvPr/>
          </p:nvSpPr>
          <p:spPr>
            <a:xfrm>
              <a:off x="4822011" y="1700747"/>
              <a:ext cx="1872000" cy="1872000"/>
            </a:xfrm>
            <a:prstGeom prst="diamond">
              <a:avLst/>
            </a:prstGeom>
            <a:solidFill>
              <a:srgbClr val="A5C826"/>
            </a:solidFill>
            <a:ln>
              <a:solidFill>
                <a:srgbClr val="A5C826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معين 16"/>
            <p:cNvSpPr/>
            <p:nvPr/>
          </p:nvSpPr>
          <p:spPr>
            <a:xfrm>
              <a:off x="4948011" y="1826747"/>
              <a:ext cx="1620000" cy="1620000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معين 17"/>
            <p:cNvSpPr/>
            <p:nvPr/>
          </p:nvSpPr>
          <p:spPr>
            <a:xfrm>
              <a:off x="5308011" y="2186747"/>
              <a:ext cx="900000" cy="900000"/>
            </a:xfrm>
            <a:prstGeom prst="diamond">
              <a:avLst/>
            </a:prstGeom>
            <a:solidFill>
              <a:schemeClr val="bg1">
                <a:lumMod val="85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</a:t>
              </a:r>
              <a:endParaRPr lang="en-US" sz="4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معين 18"/>
            <p:cNvSpPr/>
            <p:nvPr/>
          </p:nvSpPr>
          <p:spPr>
            <a:xfrm>
              <a:off x="5398011" y="2276747"/>
              <a:ext cx="720000" cy="720000"/>
            </a:xfrm>
            <a:prstGeom prst="diamond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مجموعة 34"/>
          <p:cNvGrpSpPr/>
          <p:nvPr/>
        </p:nvGrpSpPr>
        <p:grpSpPr>
          <a:xfrm>
            <a:off x="6664924" y="3285252"/>
            <a:ext cx="1872000" cy="1872000"/>
            <a:chOff x="6664924" y="3285252"/>
            <a:chExt cx="1872000" cy="1872000"/>
          </a:xfrm>
        </p:grpSpPr>
        <p:sp>
          <p:nvSpPr>
            <p:cNvPr id="20" name="معين 19"/>
            <p:cNvSpPr/>
            <p:nvPr/>
          </p:nvSpPr>
          <p:spPr>
            <a:xfrm>
              <a:off x="6664924" y="3285252"/>
              <a:ext cx="1872000" cy="1872000"/>
            </a:xfrm>
            <a:prstGeom prst="diamond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معين 20"/>
            <p:cNvSpPr/>
            <p:nvPr/>
          </p:nvSpPr>
          <p:spPr>
            <a:xfrm>
              <a:off x="6790924" y="3411252"/>
              <a:ext cx="1620000" cy="1620000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معين 21"/>
            <p:cNvSpPr/>
            <p:nvPr/>
          </p:nvSpPr>
          <p:spPr>
            <a:xfrm>
              <a:off x="7150924" y="3771252"/>
              <a:ext cx="900000" cy="900000"/>
            </a:xfrm>
            <a:prstGeom prst="diamond">
              <a:avLst/>
            </a:prstGeom>
            <a:solidFill>
              <a:schemeClr val="bg1">
                <a:lumMod val="85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4</a:t>
              </a:r>
              <a:endParaRPr lang="en-US" sz="4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3" name="معين 22"/>
            <p:cNvSpPr/>
            <p:nvPr/>
          </p:nvSpPr>
          <p:spPr>
            <a:xfrm>
              <a:off x="7240924" y="3861252"/>
              <a:ext cx="720000" cy="720000"/>
            </a:xfrm>
            <a:prstGeom prst="diamond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سهم منحني إلى الأعلى 23"/>
          <p:cNvSpPr/>
          <p:nvPr/>
        </p:nvSpPr>
        <p:spPr>
          <a:xfrm rot="16200000" flipV="1">
            <a:off x="3402422" y="2474747"/>
            <a:ext cx="612000" cy="612000"/>
          </a:xfrm>
          <a:prstGeom prst="bent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سهم منحني إلى الأعلى 24"/>
          <p:cNvSpPr/>
          <p:nvPr/>
        </p:nvSpPr>
        <p:spPr>
          <a:xfrm rot="5400000">
            <a:off x="5665303" y="3716971"/>
            <a:ext cx="612000" cy="612000"/>
          </a:xfrm>
          <a:prstGeom prst="bentUpArrow">
            <a:avLst/>
          </a:prstGeom>
          <a:solidFill>
            <a:srgbClr val="A5C826"/>
          </a:solidFill>
          <a:ln>
            <a:solidFill>
              <a:srgbClr val="A5C826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مربع نص 26"/>
          <p:cNvSpPr txBox="1"/>
          <p:nvPr/>
        </p:nvSpPr>
        <p:spPr>
          <a:xfrm>
            <a:off x="179512" y="4491252"/>
            <a:ext cx="241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D624A3"/>
                </a:solidFill>
              </a:rPr>
              <a:t>Measure Battery Available Power (BP)</a:t>
            </a:r>
            <a:endParaRPr lang="en-US" sz="2000" b="1" dirty="0">
              <a:solidFill>
                <a:srgbClr val="D624A3"/>
              </a:solidFill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2353075" y="1489142"/>
            <a:ext cx="259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C000"/>
                </a:solidFill>
              </a:rPr>
              <a:t>Find Time </a:t>
            </a:r>
            <a:br>
              <a:rPr lang="en-US" sz="2000" b="1" dirty="0" smtClean="0">
                <a:solidFill>
                  <a:srgbClr val="FFC000"/>
                </a:solidFill>
              </a:rPr>
            </a:br>
            <a:r>
              <a:rPr lang="en-US" sz="2000" b="1" dirty="0" err="1" smtClean="0">
                <a:solidFill>
                  <a:srgbClr val="FFC000"/>
                </a:solidFill>
              </a:rPr>
              <a:t>Time</a:t>
            </a:r>
            <a:r>
              <a:rPr lang="en-US" sz="2000" b="1" dirty="0">
                <a:solidFill>
                  <a:srgbClr val="FFC000"/>
                </a:solidFill>
              </a:rPr>
              <a:t> </a:t>
            </a:r>
            <a:r>
              <a:rPr lang="en-US" sz="2000" b="1" dirty="0" smtClean="0">
                <a:solidFill>
                  <a:srgbClr val="FFC000"/>
                </a:solidFill>
              </a:rPr>
              <a:t>= BP/Signal Level</a:t>
            </a:r>
            <a:endParaRPr lang="en-US" sz="2000" b="1" dirty="0">
              <a:solidFill>
                <a:srgbClr val="FFC000"/>
              </a:solidFill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4345003" y="4491252"/>
            <a:ext cx="259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A5C826"/>
                </a:solidFill>
              </a:rPr>
              <a:t>Compare Time with To</a:t>
            </a:r>
            <a:endParaRPr lang="en-US" sz="2000" b="1" dirty="0">
              <a:solidFill>
                <a:srgbClr val="A5C826"/>
              </a:solidFill>
            </a:endParaRPr>
          </a:p>
        </p:txBody>
      </p:sp>
      <p:sp>
        <p:nvSpPr>
          <p:cNvPr id="31" name="مربع نص 30"/>
          <p:cNvSpPr txBox="1"/>
          <p:nvPr/>
        </p:nvSpPr>
        <p:spPr>
          <a:xfrm>
            <a:off x="6568011" y="2426803"/>
            <a:ext cx="259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Choose the best option 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73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 animBg="1"/>
      <p:bldP spid="25" grpId="0" animBg="1"/>
      <p:bldP spid="27" grpId="0"/>
      <p:bldP spid="28" grpId="0"/>
      <p:bldP spid="2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خدوش من كلا الطرفين 3"/>
          <p:cNvSpPr/>
          <p:nvPr/>
        </p:nvSpPr>
        <p:spPr>
          <a:xfrm>
            <a:off x="0" y="0"/>
            <a:ext cx="9144000" cy="6858000"/>
          </a:xfrm>
          <a:prstGeom prst="snip2SameRect">
            <a:avLst>
              <a:gd name="adj1" fmla="val 16667"/>
              <a:gd name="adj2" fmla="val 17419"/>
            </a:avLst>
          </a:prstGeom>
          <a:solidFill>
            <a:srgbClr val="E5F6CE"/>
          </a:solidFill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0" y="985837"/>
            <a:ext cx="6848475" cy="4886325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2416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3"/>
          <p:cNvSpPr/>
          <p:nvPr/>
        </p:nvSpPr>
        <p:spPr>
          <a:xfrm>
            <a:off x="0" y="0"/>
            <a:ext cx="9144000" cy="6858000"/>
          </a:xfrm>
          <a:prstGeom prst="flowChartProcess">
            <a:avLst/>
          </a:prstGeom>
          <a:solidFill>
            <a:srgbClr val="F2F9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 descr="نتيجة بحث الصور عن ‪hand‬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45"/>
          <a:stretch/>
        </p:blipFill>
        <p:spPr bwMode="auto">
          <a:xfrm>
            <a:off x="3923928" y="5078511"/>
            <a:ext cx="1296144" cy="177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وسيلة شرح بيضاوية 5"/>
          <p:cNvSpPr/>
          <p:nvPr/>
        </p:nvSpPr>
        <p:spPr>
          <a:xfrm>
            <a:off x="827584" y="3284984"/>
            <a:ext cx="2592288" cy="1944216"/>
          </a:xfrm>
          <a:prstGeom prst="wedgeEllipseCallout">
            <a:avLst>
              <a:gd name="adj1" fmla="val 58353"/>
              <a:gd name="adj2" fmla="val 66882"/>
            </a:avLst>
          </a:prstGeom>
          <a:solidFill>
            <a:srgbClr val="43C98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Thanks for coming!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وسيلة شرح بيضاوية 8"/>
          <p:cNvSpPr/>
          <p:nvPr/>
        </p:nvSpPr>
        <p:spPr>
          <a:xfrm>
            <a:off x="1835696" y="1484784"/>
            <a:ext cx="2896659" cy="2520280"/>
          </a:xfrm>
          <a:prstGeom prst="wedgeEllipseCallout">
            <a:avLst>
              <a:gd name="adj1" fmla="val 40996"/>
              <a:gd name="adj2" fmla="val 91518"/>
            </a:avLst>
          </a:prstGeom>
          <a:solidFill>
            <a:srgbClr val="E58B2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Time of Discussion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وسيلة شرح بيضاوية 9"/>
          <p:cNvSpPr/>
          <p:nvPr/>
        </p:nvSpPr>
        <p:spPr>
          <a:xfrm>
            <a:off x="4298910" y="2060848"/>
            <a:ext cx="2721361" cy="1944216"/>
          </a:xfrm>
          <a:prstGeom prst="wedgeEllipseCallout">
            <a:avLst>
              <a:gd name="adj1" fmla="val -15848"/>
              <a:gd name="adj2" fmla="val 100477"/>
            </a:avLst>
          </a:prstGeom>
          <a:solidFill>
            <a:srgbClr val="31859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Please Be Calm until finished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وسيلة شرح بيضاوية 10"/>
          <p:cNvSpPr/>
          <p:nvPr/>
        </p:nvSpPr>
        <p:spPr>
          <a:xfrm>
            <a:off x="5868144" y="3340210"/>
            <a:ext cx="2592288" cy="2177021"/>
          </a:xfrm>
          <a:prstGeom prst="wedgeEllipseCallout">
            <a:avLst>
              <a:gd name="adj1" fmla="val -71993"/>
              <a:gd name="adj2" fmla="val 53200"/>
            </a:avLst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Time of Dedication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5219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79512" y="0"/>
            <a:ext cx="72008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331912" y="0"/>
            <a:ext cx="72008" cy="6858000"/>
          </a:xfrm>
          <a:prstGeom prst="rect">
            <a:avLst/>
          </a:prstGeom>
          <a:solidFill>
            <a:srgbClr val="37B79F"/>
          </a:solidFill>
          <a:ln>
            <a:solidFill>
              <a:srgbClr val="37B7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480193" y="0"/>
            <a:ext cx="72008" cy="6858000"/>
          </a:xfrm>
          <a:prstGeom prst="rect">
            <a:avLst/>
          </a:prstGeom>
          <a:solidFill>
            <a:srgbClr val="A5C826"/>
          </a:solidFill>
          <a:ln>
            <a:solidFill>
              <a:srgbClr val="A5C8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629271" y="-10802"/>
            <a:ext cx="72008" cy="6858000"/>
          </a:xfrm>
          <a:prstGeom prst="rect">
            <a:avLst/>
          </a:prstGeom>
          <a:solidFill>
            <a:srgbClr val="E24AE2"/>
          </a:solidFill>
          <a:ln>
            <a:solidFill>
              <a:srgbClr val="E24A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شكل بيضاوي 12"/>
          <p:cNvSpPr/>
          <p:nvPr/>
        </p:nvSpPr>
        <p:spPr>
          <a:xfrm>
            <a:off x="3707904" y="2349000"/>
            <a:ext cx="2160000" cy="21600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AR CENA" pitchFamily="2" charset="0"/>
              </a:rPr>
              <a:t>Traditional Energy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AR CENA" pitchFamily="2" charset="0"/>
            </a:endParaRPr>
          </a:p>
        </p:txBody>
      </p:sp>
      <p:sp>
        <p:nvSpPr>
          <p:cNvPr id="14" name="AutoShape 2" descr="نتيجة بحث الصور عن ‪fossil fuel oil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7" descr="نتيجة بحث الصور عن ‪natural gas‬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مجموعة 30"/>
          <p:cNvGrpSpPr/>
          <p:nvPr/>
        </p:nvGrpSpPr>
        <p:grpSpPr>
          <a:xfrm>
            <a:off x="1491853" y="567847"/>
            <a:ext cx="6804316" cy="6008249"/>
            <a:chOff x="1491853" y="567847"/>
            <a:chExt cx="6804316" cy="6008249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9683" y="836712"/>
              <a:ext cx="1290638" cy="885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 descr="نتيجة بحث الصور عن ‪coal‬‏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7" y="4725144"/>
              <a:ext cx="1408857" cy="12773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9370" y="567847"/>
              <a:ext cx="998612" cy="1423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2" name="Picture 10" descr="نتيجة بحث الصور عن ‪nuclear‬‏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1853" y="4520677"/>
              <a:ext cx="1686298" cy="1686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رابط منحني 16"/>
            <p:cNvCxnSpPr/>
            <p:nvPr/>
          </p:nvCxnSpPr>
          <p:spPr>
            <a:xfrm flipV="1">
              <a:off x="6012160" y="1991401"/>
              <a:ext cx="997210" cy="789527"/>
            </a:xfrm>
            <a:prstGeom prst="curvedConnector3">
              <a:avLst/>
            </a:prstGeom>
            <a:ln w="38100">
              <a:solidFill>
                <a:schemeClr val="accent4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رابط منحني 21"/>
            <p:cNvCxnSpPr/>
            <p:nvPr/>
          </p:nvCxnSpPr>
          <p:spPr>
            <a:xfrm>
              <a:off x="5549778" y="4520677"/>
              <a:ext cx="1110454" cy="599230"/>
            </a:xfrm>
            <a:prstGeom prst="curvedConnector3">
              <a:avLst/>
            </a:prstGeom>
            <a:ln w="38100">
              <a:solidFill>
                <a:schemeClr val="accent4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رابط منحني 24"/>
            <p:cNvCxnSpPr/>
            <p:nvPr/>
          </p:nvCxnSpPr>
          <p:spPr>
            <a:xfrm>
              <a:off x="2679546" y="1844824"/>
              <a:ext cx="997210" cy="836324"/>
            </a:xfrm>
            <a:prstGeom prst="curvedConnector3">
              <a:avLst/>
            </a:prstGeom>
            <a:ln w="38100">
              <a:solidFill>
                <a:schemeClr val="accent4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رابط منحني 26"/>
            <p:cNvCxnSpPr/>
            <p:nvPr/>
          </p:nvCxnSpPr>
          <p:spPr>
            <a:xfrm flipV="1">
              <a:off x="2980321" y="4330380"/>
              <a:ext cx="997210" cy="789527"/>
            </a:xfrm>
            <a:prstGeom prst="curvedConnector3">
              <a:avLst/>
            </a:prstGeom>
            <a:ln w="38100">
              <a:solidFill>
                <a:schemeClr val="accent4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مربع نص 29"/>
            <p:cNvSpPr txBox="1"/>
            <p:nvPr/>
          </p:nvSpPr>
          <p:spPr>
            <a:xfrm>
              <a:off x="1491853" y="1894023"/>
              <a:ext cx="1491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parajita" pitchFamily="34" charset="0"/>
                  <a:cs typeface="Aparajita" pitchFamily="34" charset="0"/>
                </a:rPr>
                <a:t>Fossil Fuel Oil</a:t>
              </a:r>
              <a:endParaRPr lang="en-US" b="1" dirty="0"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36" name="مربع نص 35"/>
            <p:cNvSpPr txBox="1"/>
            <p:nvPr/>
          </p:nvSpPr>
          <p:spPr>
            <a:xfrm>
              <a:off x="6804247" y="2078689"/>
              <a:ext cx="1491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parajita" pitchFamily="34" charset="0"/>
                  <a:cs typeface="Aparajita" pitchFamily="34" charset="0"/>
                </a:rPr>
                <a:t>Natural Gas</a:t>
              </a:r>
              <a:endParaRPr lang="en-US" b="1" dirty="0"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37" name="مربع نص 36"/>
            <p:cNvSpPr txBox="1"/>
            <p:nvPr/>
          </p:nvSpPr>
          <p:spPr>
            <a:xfrm>
              <a:off x="1644253" y="6206764"/>
              <a:ext cx="1491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parajita" pitchFamily="34" charset="0"/>
                  <a:cs typeface="Aparajita" pitchFamily="34" charset="0"/>
                </a:rPr>
                <a:t>Nuclear</a:t>
              </a:r>
              <a:endParaRPr lang="en-US" b="1" dirty="0"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38" name="مربع نص 37"/>
            <p:cNvSpPr txBox="1"/>
            <p:nvPr/>
          </p:nvSpPr>
          <p:spPr>
            <a:xfrm>
              <a:off x="6762714" y="6002508"/>
              <a:ext cx="1491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parajita" pitchFamily="34" charset="0"/>
                  <a:cs typeface="Aparajita" pitchFamily="34" charset="0"/>
                </a:rPr>
                <a:t>Coal </a:t>
              </a:r>
              <a:endParaRPr lang="en-US" b="1" dirty="0">
                <a:latin typeface="Aparajita" pitchFamily="34" charset="0"/>
                <a:cs typeface="Aparajita" pitchFamily="34" charset="0"/>
              </a:endParaRPr>
            </a:p>
          </p:txBody>
        </p:sp>
      </p:grpSp>
      <p:pic>
        <p:nvPicPr>
          <p:cNvPr id="3084" name="Picture 12" descr="نتيجة بحث الصور عن ‪wrong‬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926" y="1880348"/>
            <a:ext cx="3139443" cy="3097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65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79512" y="0"/>
            <a:ext cx="72008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331912" y="0"/>
            <a:ext cx="72008" cy="6858000"/>
          </a:xfrm>
          <a:prstGeom prst="rect">
            <a:avLst/>
          </a:prstGeom>
          <a:solidFill>
            <a:srgbClr val="37B79F"/>
          </a:solidFill>
          <a:ln>
            <a:solidFill>
              <a:srgbClr val="37B7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480193" y="0"/>
            <a:ext cx="72008" cy="6858000"/>
          </a:xfrm>
          <a:prstGeom prst="rect">
            <a:avLst/>
          </a:prstGeom>
          <a:solidFill>
            <a:srgbClr val="A5C826"/>
          </a:solidFill>
          <a:ln>
            <a:solidFill>
              <a:srgbClr val="A5C8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29271" y="-10802"/>
            <a:ext cx="72008" cy="6858000"/>
          </a:xfrm>
          <a:prstGeom prst="rect">
            <a:avLst/>
          </a:prstGeom>
          <a:solidFill>
            <a:srgbClr val="E24AE2"/>
          </a:solidFill>
          <a:ln>
            <a:solidFill>
              <a:srgbClr val="E24A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3707904" y="2349000"/>
            <a:ext cx="2160000" cy="21600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AR CENA" pitchFamily="2" charset="0"/>
              </a:rPr>
              <a:t>Renewable Energy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AR CENA" pitchFamily="2" charset="0"/>
            </a:endParaRPr>
          </a:p>
        </p:txBody>
      </p:sp>
      <p:sp>
        <p:nvSpPr>
          <p:cNvPr id="9" name="AutoShape 2" descr="نتيجة بحث الصور عن ‪sun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مجموعة 20"/>
          <p:cNvGrpSpPr/>
          <p:nvPr/>
        </p:nvGrpSpPr>
        <p:grpSpPr>
          <a:xfrm>
            <a:off x="1094864" y="476672"/>
            <a:ext cx="7425434" cy="5983264"/>
            <a:chOff x="1094864" y="476672"/>
            <a:chExt cx="7425434" cy="5983264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4356" y="476672"/>
              <a:ext cx="1443628" cy="1443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1" name="Picture 5" descr="نتيجة بحث الصور عن ورقة شجر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561423"/>
              <a:ext cx="1293887" cy="1358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5" name="Picture 9" descr="نتيجة بحث الصور عن ‪wind‬‏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6451" y="3641774"/>
              <a:ext cx="1823847" cy="1176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7" name="Picture 11" descr="نتيجة بحث الصور عن ‪rain‬‏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865" y="3123454"/>
              <a:ext cx="1420836" cy="1595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9" name="Picture 13" descr="نتيجة بحث الصور عن بركان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6827" y="5085184"/>
              <a:ext cx="1933794" cy="1374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رابط منحني 13"/>
            <p:cNvCxnSpPr/>
            <p:nvPr/>
          </p:nvCxnSpPr>
          <p:spPr>
            <a:xfrm flipV="1">
              <a:off x="5680621" y="1885143"/>
              <a:ext cx="1015830" cy="716612"/>
            </a:xfrm>
            <a:prstGeom prst="curvedConnector3">
              <a:avLst/>
            </a:prstGeom>
            <a:ln w="38100">
              <a:solidFill>
                <a:schemeClr val="accent4">
                  <a:lumMod val="7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رابط منحني 21"/>
            <p:cNvCxnSpPr/>
            <p:nvPr/>
          </p:nvCxnSpPr>
          <p:spPr>
            <a:xfrm>
              <a:off x="5867904" y="3789040"/>
              <a:ext cx="828547" cy="526577"/>
            </a:xfrm>
            <a:prstGeom prst="curvedConnector3">
              <a:avLst/>
            </a:prstGeom>
            <a:ln w="38100">
              <a:solidFill>
                <a:schemeClr val="accent4">
                  <a:lumMod val="7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رابط منحني 23"/>
            <p:cNvCxnSpPr/>
            <p:nvPr/>
          </p:nvCxnSpPr>
          <p:spPr>
            <a:xfrm flipV="1">
              <a:off x="2382104" y="3641774"/>
              <a:ext cx="1152368" cy="716612"/>
            </a:xfrm>
            <a:prstGeom prst="curvedConnector3">
              <a:avLst/>
            </a:prstGeom>
            <a:ln w="38100">
              <a:solidFill>
                <a:schemeClr val="accent4">
                  <a:lumMod val="7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رابط منحني 25"/>
            <p:cNvCxnSpPr/>
            <p:nvPr/>
          </p:nvCxnSpPr>
          <p:spPr>
            <a:xfrm>
              <a:off x="3275856" y="1920300"/>
              <a:ext cx="822682" cy="492581"/>
            </a:xfrm>
            <a:prstGeom prst="curvedConnector3">
              <a:avLst/>
            </a:prstGeom>
            <a:ln w="38100">
              <a:solidFill>
                <a:schemeClr val="accent4">
                  <a:lumMod val="7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رابط منحني 27"/>
            <p:cNvCxnSpPr/>
            <p:nvPr/>
          </p:nvCxnSpPr>
          <p:spPr>
            <a:xfrm rot="5400000" flipH="1" flipV="1">
              <a:off x="3742324" y="5052471"/>
              <a:ext cx="1090420" cy="324181"/>
            </a:xfrm>
            <a:prstGeom prst="curvedConnector3">
              <a:avLst/>
            </a:prstGeom>
            <a:ln w="38100">
              <a:solidFill>
                <a:schemeClr val="accent4">
                  <a:lumMod val="7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مربع نص 19"/>
            <p:cNvSpPr txBox="1"/>
            <p:nvPr/>
          </p:nvSpPr>
          <p:spPr>
            <a:xfrm>
              <a:off x="1805283" y="1885143"/>
              <a:ext cx="12545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parajita" pitchFamily="34" charset="0"/>
                  <a:cs typeface="Aparajita" pitchFamily="34" charset="0"/>
                </a:rPr>
                <a:t>Solar Energy</a:t>
              </a:r>
              <a:endParaRPr lang="en-US" b="1" dirty="0"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31" name="مربع نص 30"/>
            <p:cNvSpPr txBox="1"/>
            <p:nvPr/>
          </p:nvSpPr>
          <p:spPr>
            <a:xfrm>
              <a:off x="1094864" y="4633110"/>
              <a:ext cx="18513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parajita" pitchFamily="34" charset="0"/>
                  <a:cs typeface="Aparajita" pitchFamily="34" charset="0"/>
                </a:rPr>
                <a:t>Hydropower Energy</a:t>
              </a:r>
              <a:endParaRPr lang="en-US" b="1" dirty="0"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32" name="مربع نص 31"/>
            <p:cNvSpPr txBox="1"/>
            <p:nvPr/>
          </p:nvSpPr>
          <p:spPr>
            <a:xfrm>
              <a:off x="4904027" y="5587894"/>
              <a:ext cx="19277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parajita" pitchFamily="34" charset="0"/>
                  <a:cs typeface="Aparajita" pitchFamily="34" charset="0"/>
                </a:rPr>
                <a:t>Geothermal Energy</a:t>
              </a:r>
              <a:endParaRPr lang="en-US" b="1" dirty="0"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33" name="مربع نص 32"/>
            <p:cNvSpPr txBox="1"/>
            <p:nvPr/>
          </p:nvSpPr>
          <p:spPr>
            <a:xfrm>
              <a:off x="6981099" y="1797258"/>
              <a:ext cx="15391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parajita" pitchFamily="34" charset="0"/>
                  <a:cs typeface="Aparajita" pitchFamily="34" charset="0"/>
                </a:rPr>
                <a:t>Biomass Energy</a:t>
              </a:r>
              <a:endParaRPr lang="en-US" b="1" dirty="0"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34" name="مربع نص 33"/>
            <p:cNvSpPr txBox="1"/>
            <p:nvPr/>
          </p:nvSpPr>
          <p:spPr>
            <a:xfrm>
              <a:off x="7265749" y="4633110"/>
              <a:ext cx="12545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parajita" pitchFamily="34" charset="0"/>
                  <a:cs typeface="Aparajita" pitchFamily="34" charset="0"/>
                </a:rPr>
                <a:t>Wind Energy</a:t>
              </a:r>
              <a:endParaRPr lang="en-US" b="1" dirty="0">
                <a:latin typeface="Aparajita" pitchFamily="34" charset="0"/>
                <a:cs typeface="Aparajit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858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شكل بيضاوي 5"/>
          <p:cNvSpPr/>
          <p:nvPr/>
        </p:nvSpPr>
        <p:spPr>
          <a:xfrm>
            <a:off x="467544" y="3429000"/>
            <a:ext cx="1080000" cy="1080000"/>
          </a:xfrm>
          <a:prstGeom prst="ellipse">
            <a:avLst/>
          </a:prstGeom>
          <a:solidFill>
            <a:srgbClr val="E19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رابط مستقيم 24"/>
          <p:cNvCxnSpPr>
            <a:stCxn id="6" idx="2"/>
            <a:endCxn id="21" idx="6"/>
          </p:cNvCxnSpPr>
          <p:nvPr/>
        </p:nvCxnSpPr>
        <p:spPr>
          <a:xfrm>
            <a:off x="467544" y="3969000"/>
            <a:ext cx="8136800" cy="0"/>
          </a:xfrm>
          <a:prstGeom prst="line">
            <a:avLst/>
          </a:prstGeom>
          <a:ln w="28575">
            <a:solidFill>
              <a:srgbClr val="C032B6">
                <a:alpha val="32157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شكل بيضاوي 7"/>
          <p:cNvSpPr/>
          <p:nvPr/>
        </p:nvSpPr>
        <p:spPr>
          <a:xfrm>
            <a:off x="521544" y="3483000"/>
            <a:ext cx="972000" cy="972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شكل بيضاوي 6"/>
          <p:cNvSpPr/>
          <p:nvPr/>
        </p:nvSpPr>
        <p:spPr>
          <a:xfrm>
            <a:off x="611544" y="3573000"/>
            <a:ext cx="792000" cy="79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C032B6"/>
                </a:solidFill>
              </a:rPr>
              <a:t>1</a:t>
            </a:r>
          </a:p>
        </p:txBody>
      </p:sp>
      <p:sp>
        <p:nvSpPr>
          <p:cNvPr id="9" name="شكل بيضاوي 8"/>
          <p:cNvSpPr/>
          <p:nvPr/>
        </p:nvSpPr>
        <p:spPr>
          <a:xfrm>
            <a:off x="2843824" y="3429000"/>
            <a:ext cx="1080000" cy="1080000"/>
          </a:xfrm>
          <a:prstGeom prst="ellipse">
            <a:avLst/>
          </a:prstGeom>
          <a:solidFill>
            <a:srgbClr val="E19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شكل بيضاوي 9"/>
          <p:cNvSpPr/>
          <p:nvPr/>
        </p:nvSpPr>
        <p:spPr>
          <a:xfrm>
            <a:off x="2897824" y="3483000"/>
            <a:ext cx="972000" cy="972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شكل بيضاوي 10"/>
          <p:cNvSpPr/>
          <p:nvPr/>
        </p:nvSpPr>
        <p:spPr>
          <a:xfrm>
            <a:off x="2987824" y="3573000"/>
            <a:ext cx="792000" cy="79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C032B6"/>
                </a:solidFill>
              </a:rPr>
              <a:t>2</a:t>
            </a:r>
          </a:p>
        </p:txBody>
      </p:sp>
      <p:sp>
        <p:nvSpPr>
          <p:cNvPr id="18" name="شكل بيضاوي 17"/>
          <p:cNvSpPr/>
          <p:nvPr/>
        </p:nvSpPr>
        <p:spPr>
          <a:xfrm>
            <a:off x="5220088" y="3429000"/>
            <a:ext cx="1080000" cy="1080000"/>
          </a:xfrm>
          <a:prstGeom prst="ellipse">
            <a:avLst/>
          </a:prstGeom>
          <a:solidFill>
            <a:srgbClr val="E19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شكل بيضاوي 18"/>
          <p:cNvSpPr/>
          <p:nvPr/>
        </p:nvSpPr>
        <p:spPr>
          <a:xfrm>
            <a:off x="5274088" y="3483000"/>
            <a:ext cx="972000" cy="972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شكل بيضاوي 19"/>
          <p:cNvSpPr/>
          <p:nvPr/>
        </p:nvSpPr>
        <p:spPr>
          <a:xfrm>
            <a:off x="5364088" y="3573000"/>
            <a:ext cx="792000" cy="79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32B6"/>
                </a:solidFill>
              </a:rPr>
              <a:t>3</a:t>
            </a:r>
            <a:endParaRPr lang="en-US" sz="3600" b="1" dirty="0">
              <a:solidFill>
                <a:srgbClr val="C032B6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7524344" y="3429000"/>
            <a:ext cx="1080000" cy="1080000"/>
          </a:xfrm>
          <a:prstGeom prst="ellipse">
            <a:avLst/>
          </a:prstGeom>
          <a:solidFill>
            <a:srgbClr val="E19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شكل بيضاوي 21"/>
          <p:cNvSpPr/>
          <p:nvPr/>
        </p:nvSpPr>
        <p:spPr>
          <a:xfrm>
            <a:off x="7578344" y="3483000"/>
            <a:ext cx="972000" cy="972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شكل بيضاوي 22"/>
          <p:cNvSpPr/>
          <p:nvPr/>
        </p:nvSpPr>
        <p:spPr>
          <a:xfrm>
            <a:off x="7668344" y="3573000"/>
            <a:ext cx="792000" cy="79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32B6"/>
                </a:solidFill>
              </a:rPr>
              <a:t>4</a:t>
            </a:r>
            <a:endParaRPr lang="en-US" sz="3600" b="1" dirty="0">
              <a:solidFill>
                <a:srgbClr val="C032B6"/>
              </a:solidFill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322886" y="1268760"/>
            <a:ext cx="1512168" cy="1569660"/>
          </a:xfrm>
          <a:prstGeom prst="rect">
            <a:avLst/>
          </a:prstGeom>
          <a:noFill/>
          <a:ln w="38100">
            <a:solidFill>
              <a:srgbClr val="E197D8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AR CENA" pitchFamily="2" charset="0"/>
              </a:rPr>
              <a:t>Green Telecom Network 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AR CENA" pitchFamily="2" charset="0"/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7236229" y="5024360"/>
            <a:ext cx="1656228" cy="1569660"/>
          </a:xfrm>
          <a:prstGeom prst="rect">
            <a:avLst/>
          </a:prstGeom>
          <a:noFill/>
          <a:ln w="38100">
            <a:solidFill>
              <a:srgbClr val="E197D8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AR CENA" pitchFamily="2" charset="0"/>
              </a:rPr>
              <a:t>Green Telecom Equipment 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AR CENA" pitchFamily="2" charset="0"/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4689902" y="1268760"/>
            <a:ext cx="2232292" cy="1569660"/>
          </a:xfrm>
          <a:prstGeom prst="rect">
            <a:avLst/>
          </a:prstGeom>
          <a:noFill/>
          <a:ln w="38100">
            <a:solidFill>
              <a:srgbClr val="E197D8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AR CENA" pitchFamily="2" charset="0"/>
              </a:rPr>
              <a:t>Safe Telecom Waste Disposal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AR CENA" pitchFamily="2" charset="0"/>
            </a:endParaRPr>
          </a:p>
        </p:txBody>
      </p:sp>
      <p:sp>
        <p:nvSpPr>
          <p:cNvPr id="31" name="مربع نص 30"/>
          <p:cNvSpPr txBox="1"/>
          <p:nvPr/>
        </p:nvSpPr>
        <p:spPr>
          <a:xfrm>
            <a:off x="2051653" y="5024360"/>
            <a:ext cx="2664340" cy="1569660"/>
          </a:xfrm>
          <a:prstGeom prst="rect">
            <a:avLst/>
          </a:prstGeom>
          <a:noFill/>
          <a:ln w="38100">
            <a:solidFill>
              <a:srgbClr val="E197D8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AR CENA" pitchFamily="2" charset="0"/>
              </a:rPr>
              <a:t>Design of Green Central Office Buildings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AR CENA" pitchFamily="2" charset="0"/>
            </a:endParaRPr>
          </a:p>
        </p:txBody>
      </p:sp>
      <p:sp>
        <p:nvSpPr>
          <p:cNvPr id="33" name="مربع نص 32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u="sng" dirty="0" smtClean="0">
                <a:solidFill>
                  <a:srgbClr val="742A6B"/>
                </a:solidFill>
                <a:latin typeface="AR BLANCA" pitchFamily="2" charset="0"/>
              </a:rPr>
              <a:t>Green of Telecom</a:t>
            </a:r>
            <a:endParaRPr lang="en-US" sz="6000" u="sng" dirty="0">
              <a:solidFill>
                <a:srgbClr val="742A6B"/>
              </a:solidFill>
              <a:latin typeface="AR BLANCA" pitchFamily="2" charset="0"/>
            </a:endParaRPr>
          </a:p>
        </p:txBody>
      </p:sp>
      <p:sp>
        <p:nvSpPr>
          <p:cNvPr id="34" name="مثلث متساوي الساقين 33"/>
          <p:cNvSpPr/>
          <p:nvPr/>
        </p:nvSpPr>
        <p:spPr>
          <a:xfrm rot="10800000">
            <a:off x="3257824" y="4678915"/>
            <a:ext cx="252000" cy="252000"/>
          </a:xfrm>
          <a:prstGeom prst="triangle">
            <a:avLst/>
          </a:prstGeom>
          <a:solidFill>
            <a:srgbClr val="C032B6"/>
          </a:solidFill>
          <a:ln>
            <a:solidFill>
              <a:srgbClr val="C03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مثلث متساوي الساقين 34"/>
          <p:cNvSpPr/>
          <p:nvPr/>
        </p:nvSpPr>
        <p:spPr>
          <a:xfrm>
            <a:off x="881604" y="3032849"/>
            <a:ext cx="252000" cy="252000"/>
          </a:xfrm>
          <a:prstGeom prst="triangle">
            <a:avLst/>
          </a:prstGeom>
          <a:solidFill>
            <a:srgbClr val="C032B6"/>
          </a:solidFill>
          <a:ln>
            <a:solidFill>
              <a:srgbClr val="C03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مثلث متساوي الساقين 35"/>
          <p:cNvSpPr/>
          <p:nvPr/>
        </p:nvSpPr>
        <p:spPr>
          <a:xfrm>
            <a:off x="5634088" y="3069956"/>
            <a:ext cx="252000" cy="252000"/>
          </a:xfrm>
          <a:prstGeom prst="triangle">
            <a:avLst/>
          </a:prstGeom>
          <a:solidFill>
            <a:srgbClr val="C032B6"/>
          </a:solidFill>
          <a:ln>
            <a:solidFill>
              <a:srgbClr val="C03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مثلث متساوي الساقين 36"/>
          <p:cNvSpPr/>
          <p:nvPr/>
        </p:nvSpPr>
        <p:spPr>
          <a:xfrm rot="10800000">
            <a:off x="7938344" y="4651275"/>
            <a:ext cx="252000" cy="252000"/>
          </a:xfrm>
          <a:prstGeom prst="triangle">
            <a:avLst/>
          </a:prstGeom>
          <a:solidFill>
            <a:srgbClr val="C032B6"/>
          </a:solidFill>
          <a:ln>
            <a:solidFill>
              <a:srgbClr val="C03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6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Picture 24" descr="نتيجة بحث الصور عن ‪sky background‬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3" t="-116" r="20297" b="116"/>
          <a:stretch/>
        </p:blipFill>
        <p:spPr bwMode="auto">
          <a:xfrm>
            <a:off x="0" y="-144462"/>
            <a:ext cx="9144000" cy="700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نتيجة بحث الصور عن ‪mobile phone pic‬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893896"/>
            <a:ext cx="2946159" cy="196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نتيجة بحث الصور عن ‪mobile phone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2" descr="نتيجة بحث الصور عن ‪mobile phone pic‬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4" descr="نتيجة بحث الصور عن ‪mobile phone pic‬‏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 descr="نتيجة بحث الصور عن ‪telecom tower‬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1"/>
            <a:ext cx="2546292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مجموعة 29"/>
          <p:cNvGrpSpPr/>
          <p:nvPr/>
        </p:nvGrpSpPr>
        <p:grpSpPr>
          <a:xfrm>
            <a:off x="4402335" y="40696"/>
            <a:ext cx="4579922" cy="2520000"/>
            <a:chOff x="4402335" y="40696"/>
            <a:chExt cx="4579922" cy="2520000"/>
          </a:xfrm>
        </p:grpSpPr>
        <p:sp>
          <p:nvSpPr>
            <p:cNvPr id="20" name="مثلث متساوي الساقين 19"/>
            <p:cNvSpPr/>
            <p:nvPr/>
          </p:nvSpPr>
          <p:spPr>
            <a:xfrm rot="5400000">
              <a:off x="7578166" y="528969"/>
              <a:ext cx="360041" cy="2268141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شكل بيضاوي 20"/>
            <p:cNvSpPr/>
            <p:nvPr/>
          </p:nvSpPr>
          <p:spPr>
            <a:xfrm>
              <a:off x="8802257" y="15730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شكل بيضاوي 22"/>
            <p:cNvSpPr/>
            <p:nvPr/>
          </p:nvSpPr>
          <p:spPr>
            <a:xfrm>
              <a:off x="4402335" y="40696"/>
              <a:ext cx="2520000" cy="252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شكل بيضاوي 21"/>
            <p:cNvSpPr/>
            <p:nvPr/>
          </p:nvSpPr>
          <p:spPr>
            <a:xfrm>
              <a:off x="6464206" y="1303040"/>
              <a:ext cx="720000" cy="720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DG</a:t>
              </a:r>
              <a:endParaRPr lang="en-US" b="1" dirty="0"/>
            </a:p>
          </p:txBody>
        </p:sp>
        <p:sp>
          <p:nvSpPr>
            <p:cNvPr id="27" name="مربع نص 26"/>
            <p:cNvSpPr txBox="1"/>
            <p:nvPr/>
          </p:nvSpPr>
          <p:spPr>
            <a:xfrm>
              <a:off x="4788024" y="305927"/>
              <a:ext cx="1619096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AR CENA" pitchFamily="2" charset="0"/>
                </a:rPr>
                <a:t>Diesel Generator </a:t>
              </a:r>
              <a:br>
                <a:rPr lang="en-US" sz="3200" dirty="0" smtClean="0">
                  <a:latin typeface="AR CENA" pitchFamily="2" charset="0"/>
                </a:rPr>
              </a:br>
              <a:r>
                <a:rPr lang="en-US" sz="3200" dirty="0" smtClean="0">
                  <a:latin typeface="AR CENA" pitchFamily="2" charset="0"/>
                </a:rPr>
                <a:t>with fixed power</a:t>
              </a:r>
              <a:endParaRPr lang="en-US" sz="3200" dirty="0">
                <a:latin typeface="AR CENA" pitchFamily="2" charset="0"/>
              </a:endParaRPr>
            </a:p>
          </p:txBody>
        </p:sp>
      </p:grpSp>
      <p:grpSp>
        <p:nvGrpSpPr>
          <p:cNvPr id="29" name="مجموعة 28"/>
          <p:cNvGrpSpPr/>
          <p:nvPr/>
        </p:nvGrpSpPr>
        <p:grpSpPr>
          <a:xfrm>
            <a:off x="5147120" y="2661366"/>
            <a:ext cx="3835137" cy="2668498"/>
            <a:chOff x="5147120" y="2661366"/>
            <a:chExt cx="3835137" cy="2668498"/>
          </a:xfrm>
        </p:grpSpPr>
        <p:sp>
          <p:nvSpPr>
            <p:cNvPr id="34" name="مثلث متساوي الساقين 33"/>
            <p:cNvSpPr/>
            <p:nvPr/>
          </p:nvSpPr>
          <p:spPr>
            <a:xfrm rot="5400000">
              <a:off x="8028271" y="2569424"/>
              <a:ext cx="360042" cy="1367929"/>
            </a:xfrm>
            <a:prstGeom prst="triangle">
              <a:avLst/>
            </a:prstGeom>
            <a:solidFill>
              <a:srgbClr val="FCF600"/>
            </a:solidFill>
            <a:ln>
              <a:solidFill>
                <a:srgbClr val="FCF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شكل بيضاوي 32"/>
            <p:cNvSpPr/>
            <p:nvPr/>
          </p:nvSpPr>
          <p:spPr>
            <a:xfrm>
              <a:off x="8802257" y="3163389"/>
              <a:ext cx="180000" cy="180000"/>
            </a:xfrm>
            <a:prstGeom prst="ellips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شكل بيضاوي 35"/>
            <p:cNvSpPr/>
            <p:nvPr/>
          </p:nvSpPr>
          <p:spPr>
            <a:xfrm>
              <a:off x="5147120" y="2661366"/>
              <a:ext cx="2520000" cy="266849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CF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شكل بيضاوي 34"/>
            <p:cNvSpPr/>
            <p:nvPr/>
          </p:nvSpPr>
          <p:spPr>
            <a:xfrm>
              <a:off x="7038186" y="2893389"/>
              <a:ext cx="720000" cy="720000"/>
            </a:xfrm>
            <a:prstGeom prst="ellipse">
              <a:avLst/>
            </a:prstGeom>
            <a:solidFill>
              <a:srgbClr val="FCF600"/>
            </a:solidFill>
            <a:ln>
              <a:solidFill>
                <a:srgbClr val="FCF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SE</a:t>
              </a:r>
              <a:endParaRPr lang="en-US" b="1" dirty="0"/>
            </a:p>
          </p:txBody>
        </p:sp>
        <p:sp>
          <p:nvSpPr>
            <p:cNvPr id="42" name="مربع نص 41"/>
            <p:cNvSpPr txBox="1"/>
            <p:nvPr/>
          </p:nvSpPr>
          <p:spPr>
            <a:xfrm>
              <a:off x="5292080" y="2964563"/>
              <a:ext cx="2106105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AR CENA" pitchFamily="2" charset="0"/>
                </a:rPr>
                <a:t>Solar </a:t>
              </a:r>
            </a:p>
            <a:p>
              <a:pPr algn="ctr"/>
              <a:r>
                <a:rPr lang="en-US" sz="3200" dirty="0" smtClean="0">
                  <a:latin typeface="AR CENA" pitchFamily="2" charset="0"/>
                </a:rPr>
                <a:t>Energy</a:t>
              </a:r>
              <a:br>
                <a:rPr lang="en-US" sz="3200" dirty="0" smtClean="0">
                  <a:latin typeface="AR CENA" pitchFamily="2" charset="0"/>
                </a:rPr>
              </a:br>
              <a:r>
                <a:rPr lang="en-US" sz="3200" dirty="0" smtClean="0">
                  <a:latin typeface="AR CENA" pitchFamily="2" charset="0"/>
                </a:rPr>
                <a:t>with variable  power</a:t>
              </a:r>
              <a:endParaRPr lang="en-US" sz="3200" dirty="0">
                <a:latin typeface="AR CEN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995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رابط مستقيم 5"/>
          <p:cNvCxnSpPr/>
          <p:nvPr/>
        </p:nvCxnSpPr>
        <p:spPr>
          <a:xfrm flipV="1">
            <a:off x="2438075" y="3429000"/>
            <a:ext cx="6454405" cy="12886"/>
          </a:xfrm>
          <a:prstGeom prst="line">
            <a:avLst/>
          </a:prstGeom>
          <a:ln w="38100">
            <a:solidFill>
              <a:srgbClr val="4A7EBB">
                <a:alpha val="34902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شكل بيضاوي 6"/>
          <p:cNvSpPr/>
          <p:nvPr/>
        </p:nvSpPr>
        <p:spPr>
          <a:xfrm>
            <a:off x="3623987" y="3315886"/>
            <a:ext cx="252000" cy="25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5665277" y="3315886"/>
            <a:ext cx="252000" cy="252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شكل بيضاوي 8"/>
          <p:cNvSpPr/>
          <p:nvPr/>
        </p:nvSpPr>
        <p:spPr>
          <a:xfrm>
            <a:off x="7896248" y="3315886"/>
            <a:ext cx="252000" cy="252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مجموعة 20"/>
          <p:cNvGrpSpPr/>
          <p:nvPr/>
        </p:nvGrpSpPr>
        <p:grpSpPr>
          <a:xfrm>
            <a:off x="2837977" y="188641"/>
            <a:ext cx="1824019" cy="2950838"/>
            <a:chOff x="889799" y="188642"/>
            <a:chExt cx="1824019" cy="2950838"/>
          </a:xfrm>
        </p:grpSpPr>
        <p:sp>
          <p:nvSpPr>
            <p:cNvPr id="10" name="خماسي 9"/>
            <p:cNvSpPr/>
            <p:nvPr/>
          </p:nvSpPr>
          <p:spPr>
            <a:xfrm rot="5400000">
              <a:off x="326390" y="752051"/>
              <a:ext cx="2950838" cy="1824019"/>
            </a:xfrm>
            <a:prstGeom prst="homePlate">
              <a:avLst/>
            </a:prstGeom>
            <a:gradFill>
              <a:gsLst>
                <a:gs pos="100000">
                  <a:schemeClr val="bg1"/>
                </a:gs>
                <a:gs pos="100000">
                  <a:srgbClr val="F0EBD5"/>
                </a:gs>
                <a:gs pos="100000">
                  <a:srgbClr val="F0EBD5"/>
                </a:gs>
                <a:gs pos="2000">
                  <a:schemeClr val="accent4">
                    <a:lumMod val="75000"/>
                  </a:schemeClr>
                </a:gs>
                <a:gs pos="99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مستطيل 12"/>
            <p:cNvSpPr/>
            <p:nvPr/>
          </p:nvSpPr>
          <p:spPr>
            <a:xfrm rot="18969983">
              <a:off x="1351810" y="1916830"/>
              <a:ext cx="900000" cy="90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دمعة 13"/>
            <p:cNvSpPr/>
            <p:nvPr/>
          </p:nvSpPr>
          <p:spPr>
            <a:xfrm rot="8134617">
              <a:off x="1531808" y="2096830"/>
              <a:ext cx="540000" cy="540000"/>
            </a:xfrm>
            <a:prstGeom prst="teardrop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مجموعة 32"/>
          <p:cNvGrpSpPr/>
          <p:nvPr/>
        </p:nvGrpSpPr>
        <p:grpSpPr>
          <a:xfrm>
            <a:off x="7110241" y="188642"/>
            <a:ext cx="1824019" cy="2950838"/>
            <a:chOff x="7110241" y="188642"/>
            <a:chExt cx="1824019" cy="2950838"/>
          </a:xfrm>
        </p:grpSpPr>
        <p:sp>
          <p:nvSpPr>
            <p:cNvPr id="15" name="خماسي 14"/>
            <p:cNvSpPr/>
            <p:nvPr/>
          </p:nvSpPr>
          <p:spPr>
            <a:xfrm rot="5400000">
              <a:off x="6546832" y="752051"/>
              <a:ext cx="2950838" cy="1824019"/>
            </a:xfrm>
            <a:prstGeom prst="homePlate">
              <a:avLst/>
            </a:prstGeom>
            <a:gradFill>
              <a:gsLst>
                <a:gs pos="100000">
                  <a:schemeClr val="accent2">
                    <a:lumMod val="20000"/>
                    <a:lumOff val="80000"/>
                  </a:schemeClr>
                </a:gs>
                <a:gs pos="100000">
                  <a:srgbClr val="F0EBD5"/>
                </a:gs>
                <a:gs pos="100000">
                  <a:schemeClr val="accent2">
                    <a:lumMod val="40000"/>
                    <a:lumOff val="60000"/>
                  </a:schemeClr>
                </a:gs>
                <a:gs pos="200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مستطيل 15"/>
            <p:cNvSpPr/>
            <p:nvPr/>
          </p:nvSpPr>
          <p:spPr>
            <a:xfrm rot="18969983">
              <a:off x="7572254" y="1919263"/>
              <a:ext cx="900000" cy="90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دمعة 16"/>
            <p:cNvSpPr/>
            <p:nvPr/>
          </p:nvSpPr>
          <p:spPr>
            <a:xfrm rot="8134617">
              <a:off x="7752252" y="2099263"/>
              <a:ext cx="540000" cy="540000"/>
            </a:xfrm>
            <a:prstGeom prst="teardrop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4879267" y="3788538"/>
            <a:ext cx="1824019" cy="2950838"/>
            <a:chOff x="4879267" y="3788538"/>
            <a:chExt cx="1824019" cy="2950838"/>
          </a:xfrm>
        </p:grpSpPr>
        <p:sp>
          <p:nvSpPr>
            <p:cNvPr id="11" name="خماسي 10"/>
            <p:cNvSpPr/>
            <p:nvPr/>
          </p:nvSpPr>
          <p:spPr>
            <a:xfrm rot="16200000">
              <a:off x="4315858" y="4351947"/>
              <a:ext cx="2950838" cy="1824019"/>
            </a:xfrm>
            <a:prstGeom prst="homePlate">
              <a:avLst/>
            </a:prstGeom>
            <a:gradFill>
              <a:gsLst>
                <a:gs pos="100000">
                  <a:schemeClr val="accent6">
                    <a:lumMod val="60000"/>
                    <a:lumOff val="40000"/>
                  </a:schemeClr>
                </a:gs>
                <a:gs pos="100000">
                  <a:srgbClr val="F0EBD5"/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200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مستطيل 17"/>
            <p:cNvSpPr/>
            <p:nvPr/>
          </p:nvSpPr>
          <p:spPr>
            <a:xfrm rot="8182273">
              <a:off x="5341276" y="4177691"/>
              <a:ext cx="900000" cy="900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دمعة 18"/>
            <p:cNvSpPr/>
            <p:nvPr/>
          </p:nvSpPr>
          <p:spPr>
            <a:xfrm rot="18946907">
              <a:off x="5521274" y="4357691"/>
              <a:ext cx="540000" cy="540000"/>
            </a:xfrm>
            <a:prstGeom prst="teardrop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مربع نص 23"/>
          <p:cNvSpPr txBox="1"/>
          <p:nvPr/>
        </p:nvSpPr>
        <p:spPr>
          <a:xfrm>
            <a:off x="1" y="2841721"/>
            <a:ext cx="2438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Disadvantages of Diesel Generator </a:t>
            </a:r>
            <a:endParaRPr lang="en-US" sz="2400" dirty="0">
              <a:solidFill>
                <a:schemeClr val="accent5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cxnSp>
        <p:nvCxnSpPr>
          <p:cNvPr id="26" name="رابط مستقيم 25"/>
          <p:cNvCxnSpPr/>
          <p:nvPr/>
        </p:nvCxnSpPr>
        <p:spPr>
          <a:xfrm>
            <a:off x="2438075" y="2751082"/>
            <a:ext cx="0" cy="1494806"/>
          </a:xfrm>
          <a:prstGeom prst="line">
            <a:avLst/>
          </a:prstGeom>
          <a:ln w="38100">
            <a:solidFill>
              <a:srgbClr val="4A7EBB">
                <a:alpha val="3490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مربع نص 28"/>
          <p:cNvSpPr txBox="1"/>
          <p:nvPr/>
        </p:nvSpPr>
        <p:spPr>
          <a:xfrm>
            <a:off x="2837976" y="650306"/>
            <a:ext cx="1824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Rounded MT Bold" pitchFamily="34" charset="0"/>
              </a:rPr>
              <a:t>Cost of fossil fuels is on increase !</a:t>
            </a:r>
            <a:endParaRPr lang="en-US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4879267" y="5263956"/>
            <a:ext cx="18240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Rounded MT Bold" pitchFamily="34" charset="0"/>
              </a:rPr>
              <a:t>High quantity of carbon emissions from diesel generators.</a:t>
            </a:r>
            <a:endParaRPr lang="en-US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31" name="مربع نص 30"/>
          <p:cNvSpPr txBox="1"/>
          <p:nvPr/>
        </p:nvSpPr>
        <p:spPr>
          <a:xfrm>
            <a:off x="7110241" y="188641"/>
            <a:ext cx="182402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50" dirty="0" smtClean="0">
                <a:solidFill>
                  <a:schemeClr val="bg1"/>
                </a:solidFill>
                <a:latin typeface="Arial Rounded MT Bold" pitchFamily="34" charset="0"/>
              </a:rPr>
              <a:t>Many of them are in remote locations or difficult accessible places. </a:t>
            </a:r>
            <a:endParaRPr lang="en-US" sz="165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14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مجموعة 31"/>
          <p:cNvGrpSpPr/>
          <p:nvPr/>
        </p:nvGrpSpPr>
        <p:grpSpPr>
          <a:xfrm>
            <a:off x="132383" y="3408503"/>
            <a:ext cx="1908176" cy="648072"/>
            <a:chOff x="143544" y="3068960"/>
            <a:chExt cx="1908176" cy="648072"/>
          </a:xfrm>
        </p:grpSpPr>
        <p:sp>
          <p:nvSpPr>
            <p:cNvPr id="5" name="مستطيل 4"/>
            <p:cNvSpPr/>
            <p:nvPr/>
          </p:nvSpPr>
          <p:spPr>
            <a:xfrm>
              <a:off x="467544" y="3068960"/>
              <a:ext cx="1584176" cy="648072"/>
            </a:xfrm>
            <a:custGeom>
              <a:avLst/>
              <a:gdLst/>
              <a:ahLst/>
              <a:cxnLst/>
              <a:rect l="l" t="t" r="r" b="b"/>
              <a:pathLst>
                <a:path w="1584176" h="648072">
                  <a:moveTo>
                    <a:pt x="0" y="0"/>
                  </a:moveTo>
                  <a:lnTo>
                    <a:pt x="1584176" y="0"/>
                  </a:lnTo>
                  <a:cubicBezTo>
                    <a:pt x="1405236" y="0"/>
                    <a:pt x="1260176" y="145060"/>
                    <a:pt x="1260176" y="324000"/>
                  </a:cubicBezTo>
                  <a:cubicBezTo>
                    <a:pt x="1260176" y="502940"/>
                    <a:pt x="1405236" y="648000"/>
                    <a:pt x="1584176" y="648000"/>
                  </a:cubicBezTo>
                  <a:lnTo>
                    <a:pt x="1584176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D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شكل بيضاوي 9"/>
            <p:cNvSpPr/>
            <p:nvPr/>
          </p:nvSpPr>
          <p:spPr>
            <a:xfrm>
              <a:off x="143544" y="3068960"/>
              <a:ext cx="648000" cy="648000"/>
            </a:xfrm>
            <a:prstGeom prst="ellipse">
              <a:avLst/>
            </a:prstGeom>
            <a:solidFill>
              <a:srgbClr val="D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شكل بيضاوي 26"/>
            <p:cNvSpPr/>
            <p:nvPr/>
          </p:nvSpPr>
          <p:spPr>
            <a:xfrm>
              <a:off x="251520" y="3176996"/>
              <a:ext cx="432048" cy="43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33" name="مجموعة 32"/>
          <p:cNvGrpSpPr/>
          <p:nvPr/>
        </p:nvGrpSpPr>
        <p:grpSpPr>
          <a:xfrm>
            <a:off x="1716559" y="3408431"/>
            <a:ext cx="1908176" cy="648072"/>
            <a:chOff x="1727720" y="3068888"/>
            <a:chExt cx="1908176" cy="648072"/>
          </a:xfrm>
        </p:grpSpPr>
        <p:sp>
          <p:nvSpPr>
            <p:cNvPr id="18" name="مستطيل 4"/>
            <p:cNvSpPr/>
            <p:nvPr/>
          </p:nvSpPr>
          <p:spPr>
            <a:xfrm>
              <a:off x="2051720" y="3068888"/>
              <a:ext cx="1584176" cy="648072"/>
            </a:xfrm>
            <a:custGeom>
              <a:avLst/>
              <a:gdLst/>
              <a:ahLst/>
              <a:cxnLst/>
              <a:rect l="l" t="t" r="r" b="b"/>
              <a:pathLst>
                <a:path w="1584176" h="648072">
                  <a:moveTo>
                    <a:pt x="0" y="0"/>
                  </a:moveTo>
                  <a:lnTo>
                    <a:pt x="1584176" y="0"/>
                  </a:lnTo>
                  <a:cubicBezTo>
                    <a:pt x="1405236" y="0"/>
                    <a:pt x="1260176" y="145060"/>
                    <a:pt x="1260176" y="324000"/>
                  </a:cubicBezTo>
                  <a:cubicBezTo>
                    <a:pt x="1260176" y="502940"/>
                    <a:pt x="1405236" y="648000"/>
                    <a:pt x="1584176" y="648000"/>
                  </a:cubicBezTo>
                  <a:lnTo>
                    <a:pt x="1584176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2654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شكل بيضاوي 18"/>
            <p:cNvSpPr/>
            <p:nvPr/>
          </p:nvSpPr>
          <p:spPr>
            <a:xfrm>
              <a:off x="1727720" y="3068888"/>
              <a:ext cx="648000" cy="648000"/>
            </a:xfrm>
            <a:prstGeom prst="ellipse">
              <a:avLst/>
            </a:prstGeom>
            <a:solidFill>
              <a:srgbClr val="2654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شكل بيضاوي 27"/>
            <p:cNvSpPr/>
            <p:nvPr/>
          </p:nvSpPr>
          <p:spPr>
            <a:xfrm>
              <a:off x="1835696" y="3172906"/>
              <a:ext cx="432048" cy="43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0070C0"/>
                  </a:solidFill>
                </a:rPr>
                <a:t>2</a:t>
              </a:r>
            </a:p>
          </p:txBody>
        </p:sp>
      </p:grpSp>
      <p:grpSp>
        <p:nvGrpSpPr>
          <p:cNvPr id="35" name="مجموعة 34"/>
          <p:cNvGrpSpPr/>
          <p:nvPr/>
        </p:nvGrpSpPr>
        <p:grpSpPr>
          <a:xfrm>
            <a:off x="3300735" y="3404521"/>
            <a:ext cx="1908176" cy="648072"/>
            <a:chOff x="3311896" y="3064978"/>
            <a:chExt cx="1908176" cy="648072"/>
          </a:xfrm>
        </p:grpSpPr>
        <p:sp>
          <p:nvSpPr>
            <p:cNvPr id="20" name="مستطيل 4"/>
            <p:cNvSpPr/>
            <p:nvPr/>
          </p:nvSpPr>
          <p:spPr>
            <a:xfrm>
              <a:off x="3635896" y="3064978"/>
              <a:ext cx="1584176" cy="648072"/>
            </a:xfrm>
            <a:custGeom>
              <a:avLst/>
              <a:gdLst/>
              <a:ahLst/>
              <a:cxnLst/>
              <a:rect l="l" t="t" r="r" b="b"/>
              <a:pathLst>
                <a:path w="1584176" h="648072">
                  <a:moveTo>
                    <a:pt x="0" y="0"/>
                  </a:moveTo>
                  <a:lnTo>
                    <a:pt x="1584176" y="0"/>
                  </a:lnTo>
                  <a:cubicBezTo>
                    <a:pt x="1405236" y="0"/>
                    <a:pt x="1260176" y="145060"/>
                    <a:pt x="1260176" y="324000"/>
                  </a:cubicBezTo>
                  <a:cubicBezTo>
                    <a:pt x="1260176" y="502940"/>
                    <a:pt x="1405236" y="648000"/>
                    <a:pt x="1584176" y="648000"/>
                  </a:cubicBezTo>
                  <a:lnTo>
                    <a:pt x="1584176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CF3D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شكل بيضاوي 20"/>
            <p:cNvSpPr/>
            <p:nvPr/>
          </p:nvSpPr>
          <p:spPr>
            <a:xfrm>
              <a:off x="3311896" y="3064978"/>
              <a:ext cx="648000" cy="648000"/>
            </a:xfrm>
            <a:prstGeom prst="ellipse">
              <a:avLst/>
            </a:prstGeom>
            <a:solidFill>
              <a:srgbClr val="CF3D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شكل بيضاوي 28"/>
            <p:cNvSpPr/>
            <p:nvPr/>
          </p:nvSpPr>
          <p:spPr>
            <a:xfrm>
              <a:off x="3419872" y="3176996"/>
              <a:ext cx="432048" cy="43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CF3DBA"/>
                  </a:solidFill>
                </a:rPr>
                <a:t>3</a:t>
              </a:r>
              <a:endParaRPr lang="en-US" b="1" dirty="0">
                <a:solidFill>
                  <a:srgbClr val="CF3DBA"/>
                </a:solidFill>
              </a:endParaRPr>
            </a:p>
          </p:txBody>
        </p:sp>
      </p:grpSp>
      <p:grpSp>
        <p:nvGrpSpPr>
          <p:cNvPr id="36" name="مجموعة 35"/>
          <p:cNvGrpSpPr/>
          <p:nvPr/>
        </p:nvGrpSpPr>
        <p:grpSpPr>
          <a:xfrm>
            <a:off x="4884911" y="3404449"/>
            <a:ext cx="1908176" cy="648072"/>
            <a:chOff x="4896072" y="3064906"/>
            <a:chExt cx="1908176" cy="648072"/>
          </a:xfrm>
        </p:grpSpPr>
        <p:sp>
          <p:nvSpPr>
            <p:cNvPr id="22" name="مستطيل 4"/>
            <p:cNvSpPr/>
            <p:nvPr/>
          </p:nvSpPr>
          <p:spPr>
            <a:xfrm>
              <a:off x="5220072" y="3064906"/>
              <a:ext cx="1584176" cy="648072"/>
            </a:xfrm>
            <a:custGeom>
              <a:avLst/>
              <a:gdLst/>
              <a:ahLst/>
              <a:cxnLst/>
              <a:rect l="l" t="t" r="r" b="b"/>
              <a:pathLst>
                <a:path w="1584176" h="648072">
                  <a:moveTo>
                    <a:pt x="0" y="0"/>
                  </a:moveTo>
                  <a:lnTo>
                    <a:pt x="1584176" y="0"/>
                  </a:lnTo>
                  <a:cubicBezTo>
                    <a:pt x="1405236" y="0"/>
                    <a:pt x="1260176" y="145060"/>
                    <a:pt x="1260176" y="324000"/>
                  </a:cubicBezTo>
                  <a:cubicBezTo>
                    <a:pt x="1260176" y="502940"/>
                    <a:pt x="1405236" y="648000"/>
                    <a:pt x="1584176" y="648000"/>
                  </a:cubicBezTo>
                  <a:lnTo>
                    <a:pt x="1584176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شكل بيضاوي 22"/>
            <p:cNvSpPr/>
            <p:nvPr/>
          </p:nvSpPr>
          <p:spPr>
            <a:xfrm>
              <a:off x="4896072" y="3064906"/>
              <a:ext cx="648000" cy="64800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شكل بيضاوي 29"/>
            <p:cNvSpPr/>
            <p:nvPr/>
          </p:nvSpPr>
          <p:spPr>
            <a:xfrm>
              <a:off x="5004048" y="3172906"/>
              <a:ext cx="432048" cy="43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7030A0"/>
                  </a:solidFill>
                </a:rPr>
                <a:t>4</a:t>
              </a:r>
              <a:endParaRPr lang="en-US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37" name="مجموعة 36"/>
          <p:cNvGrpSpPr/>
          <p:nvPr/>
        </p:nvGrpSpPr>
        <p:grpSpPr>
          <a:xfrm>
            <a:off x="6469087" y="3404449"/>
            <a:ext cx="1908176" cy="652054"/>
            <a:chOff x="6480248" y="3064906"/>
            <a:chExt cx="1908176" cy="652054"/>
          </a:xfrm>
        </p:grpSpPr>
        <p:sp>
          <p:nvSpPr>
            <p:cNvPr id="25" name="شكل بيضاوي 24"/>
            <p:cNvSpPr/>
            <p:nvPr/>
          </p:nvSpPr>
          <p:spPr>
            <a:xfrm>
              <a:off x="6480248" y="3068960"/>
              <a:ext cx="648000" cy="64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مستطيل 25"/>
            <p:cNvSpPr/>
            <p:nvPr/>
          </p:nvSpPr>
          <p:spPr>
            <a:xfrm>
              <a:off x="6804248" y="3064906"/>
              <a:ext cx="1584176" cy="648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شكل بيضاوي 30"/>
            <p:cNvSpPr/>
            <p:nvPr/>
          </p:nvSpPr>
          <p:spPr>
            <a:xfrm>
              <a:off x="6588224" y="3176996"/>
              <a:ext cx="432048" cy="43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00B050"/>
                  </a:solidFill>
                </a:rPr>
                <a:t>5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cxnSp>
        <p:nvCxnSpPr>
          <p:cNvPr id="39" name="رابط مستقيم 38"/>
          <p:cNvCxnSpPr/>
          <p:nvPr/>
        </p:nvCxnSpPr>
        <p:spPr>
          <a:xfrm flipV="1">
            <a:off x="456383" y="1034301"/>
            <a:ext cx="0" cy="2160000"/>
          </a:xfrm>
          <a:prstGeom prst="line">
            <a:avLst/>
          </a:prstGeom>
          <a:ln w="38100">
            <a:solidFill>
              <a:srgbClr val="D82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رابط مستقيم 39"/>
          <p:cNvCxnSpPr/>
          <p:nvPr/>
        </p:nvCxnSpPr>
        <p:spPr>
          <a:xfrm flipV="1">
            <a:off x="2029910" y="4221088"/>
            <a:ext cx="0" cy="2160000"/>
          </a:xfrm>
          <a:prstGeom prst="line">
            <a:avLst/>
          </a:prstGeom>
          <a:ln w="38100">
            <a:solidFill>
              <a:srgbClr val="2654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رابط مستقيم 40"/>
          <p:cNvCxnSpPr/>
          <p:nvPr/>
        </p:nvCxnSpPr>
        <p:spPr>
          <a:xfrm flipV="1">
            <a:off x="3624735" y="1034301"/>
            <a:ext cx="0" cy="2160000"/>
          </a:xfrm>
          <a:prstGeom prst="line">
            <a:avLst/>
          </a:prstGeom>
          <a:ln w="38100">
            <a:solidFill>
              <a:srgbClr val="CF3D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رابط مستقيم 41"/>
          <p:cNvCxnSpPr/>
          <p:nvPr/>
        </p:nvCxnSpPr>
        <p:spPr>
          <a:xfrm flipV="1">
            <a:off x="5208911" y="4221088"/>
            <a:ext cx="0" cy="216000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رابط مستقيم 42"/>
          <p:cNvCxnSpPr/>
          <p:nvPr/>
        </p:nvCxnSpPr>
        <p:spPr>
          <a:xfrm flipV="1">
            <a:off x="6793087" y="1124984"/>
            <a:ext cx="0" cy="21600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مستطيل 43"/>
          <p:cNvSpPr/>
          <p:nvPr/>
        </p:nvSpPr>
        <p:spPr>
          <a:xfrm>
            <a:off x="6926059" y="1124984"/>
            <a:ext cx="2012776" cy="2160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مستطيل 44"/>
          <p:cNvSpPr/>
          <p:nvPr/>
        </p:nvSpPr>
        <p:spPr>
          <a:xfrm>
            <a:off x="3818317" y="1034301"/>
            <a:ext cx="2012400" cy="2160000"/>
          </a:xfrm>
          <a:prstGeom prst="rect">
            <a:avLst/>
          </a:prstGeom>
          <a:solidFill>
            <a:srgbClr val="E19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مستطيل 45"/>
          <p:cNvSpPr/>
          <p:nvPr/>
        </p:nvSpPr>
        <p:spPr>
          <a:xfrm>
            <a:off x="616549" y="1034301"/>
            <a:ext cx="2012400" cy="2160000"/>
          </a:xfrm>
          <a:prstGeom prst="rect">
            <a:avLst/>
          </a:prstGeom>
          <a:solidFill>
            <a:srgbClr val="F58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مستطيل 46"/>
          <p:cNvSpPr/>
          <p:nvPr/>
        </p:nvSpPr>
        <p:spPr>
          <a:xfrm>
            <a:off x="2227904" y="4293096"/>
            <a:ext cx="2012400" cy="216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مستطيل 47"/>
          <p:cNvSpPr/>
          <p:nvPr/>
        </p:nvSpPr>
        <p:spPr>
          <a:xfrm>
            <a:off x="5403271" y="4293096"/>
            <a:ext cx="2012400" cy="2160000"/>
          </a:xfrm>
          <a:prstGeom prst="rect">
            <a:avLst/>
          </a:prstGeom>
          <a:solidFill>
            <a:srgbClr val="C0B3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مربع نص 49"/>
          <p:cNvSpPr txBox="1"/>
          <p:nvPr/>
        </p:nvSpPr>
        <p:spPr>
          <a:xfrm>
            <a:off x="616549" y="1514136"/>
            <a:ext cx="201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reduce the cost of operations of the telecom network.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3829781" y="1791135"/>
            <a:ext cx="201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expand network into rural areas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6980755" y="1375637"/>
            <a:ext cx="201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Renewable energy technology becoming available </a:t>
            </a:r>
          </a:p>
        </p:txBody>
      </p:sp>
      <p:sp>
        <p:nvSpPr>
          <p:cNvPr id="53" name="مربع نص 52"/>
          <p:cNvSpPr txBox="1"/>
          <p:nvPr/>
        </p:nvSpPr>
        <p:spPr>
          <a:xfrm>
            <a:off x="2227904" y="4911431"/>
            <a:ext cx="201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create sustainable businesses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54" name="مربع نص 53"/>
          <p:cNvSpPr txBox="1"/>
          <p:nvPr/>
        </p:nvSpPr>
        <p:spPr>
          <a:xfrm>
            <a:off x="5403271" y="4634432"/>
            <a:ext cx="201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reduces carbon emissions and helps us to be environmentally friendly.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55" name="مربع نص 54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>
                <a:latin typeface="Arial Black" pitchFamily="34" charset="0"/>
              </a:rPr>
              <a:t>Advantages of Green system </a:t>
            </a:r>
            <a:endParaRPr lang="en-US" sz="3200" u="sng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14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48" grpId="0" animBg="1"/>
      <p:bldP spid="50" grpId="0"/>
      <p:bldP spid="51" grpId="0"/>
      <p:bldP spid="52" grpId="0"/>
      <p:bldP spid="53" grpId="0"/>
      <p:bldP spid="54" grpId="0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3779</TotalTime>
  <Words>494</Words>
  <Application>Microsoft Office PowerPoint</Application>
  <PresentationFormat>On-screen Show (4:3)</PresentationFormat>
  <Paragraphs>167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53" baseType="lpstr">
      <vt:lpstr>Arial Unicode MS</vt:lpstr>
      <vt:lpstr>Agency FB</vt:lpstr>
      <vt:lpstr>Aharoni</vt:lpstr>
      <vt:lpstr>Andalus</vt:lpstr>
      <vt:lpstr>Aparajita</vt:lpstr>
      <vt:lpstr>AR BLANCA</vt:lpstr>
      <vt:lpstr>AR CENA</vt:lpstr>
      <vt:lpstr>Arial</vt:lpstr>
      <vt:lpstr>Arial Black</vt:lpstr>
      <vt:lpstr>Arial Narrow</vt:lpstr>
      <vt:lpstr>Arial Rounded MT Bold</vt:lpstr>
      <vt:lpstr>Bodoni MT Black</vt:lpstr>
      <vt:lpstr>Britannic Bold</vt:lpstr>
      <vt:lpstr>Calibri</vt:lpstr>
      <vt:lpstr>Cambria</vt:lpstr>
      <vt:lpstr>Goudy Stout</vt:lpstr>
      <vt:lpstr>Times New Roman</vt:lpstr>
      <vt:lpstr>Wingdings</vt:lpstr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هنادي سلمان</dc:creator>
  <cp:lastModifiedBy>medad</cp:lastModifiedBy>
  <cp:revision>123</cp:revision>
  <dcterms:created xsi:type="dcterms:W3CDTF">2017-12-17T13:51:28Z</dcterms:created>
  <dcterms:modified xsi:type="dcterms:W3CDTF">2018-01-03T08:39:22Z</dcterms:modified>
</cp:coreProperties>
</file>