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  <p:sldMasterId id="2147483926" r:id="rId2"/>
  </p:sldMasterIdLst>
  <p:notesMasterIdLst>
    <p:notesMasterId r:id="rId57"/>
  </p:notesMasterIdLst>
  <p:sldIdLst>
    <p:sldId id="256" r:id="rId3"/>
    <p:sldId id="260" r:id="rId4"/>
    <p:sldId id="320" r:id="rId5"/>
    <p:sldId id="317" r:id="rId6"/>
    <p:sldId id="323" r:id="rId7"/>
    <p:sldId id="318" r:id="rId8"/>
    <p:sldId id="275" r:id="rId9"/>
    <p:sldId id="319" r:id="rId10"/>
    <p:sldId id="324" r:id="rId11"/>
    <p:sldId id="267" r:id="rId12"/>
    <p:sldId id="258" r:id="rId13"/>
    <p:sldId id="262" r:id="rId14"/>
    <p:sldId id="263" r:id="rId15"/>
    <p:sldId id="264" r:id="rId16"/>
    <p:sldId id="266" r:id="rId17"/>
    <p:sldId id="270" r:id="rId18"/>
    <p:sldId id="269" r:id="rId19"/>
    <p:sldId id="257" r:id="rId20"/>
    <p:sldId id="326" r:id="rId21"/>
    <p:sldId id="259" r:id="rId22"/>
    <p:sldId id="327" r:id="rId23"/>
    <p:sldId id="261" r:id="rId24"/>
    <p:sldId id="328" r:id="rId25"/>
    <p:sldId id="333" r:id="rId26"/>
    <p:sldId id="300" r:id="rId27"/>
    <p:sldId id="301" r:id="rId28"/>
    <p:sldId id="305" r:id="rId29"/>
    <p:sldId id="306" r:id="rId30"/>
    <p:sldId id="307" r:id="rId31"/>
    <p:sldId id="308" r:id="rId32"/>
    <p:sldId id="309" r:id="rId33"/>
    <p:sldId id="310" r:id="rId34"/>
    <p:sldId id="325" r:id="rId35"/>
    <p:sldId id="321" r:id="rId36"/>
    <p:sldId id="322" r:id="rId37"/>
    <p:sldId id="329" r:id="rId38"/>
    <p:sldId id="273" r:id="rId39"/>
    <p:sldId id="274" r:id="rId40"/>
    <p:sldId id="330" r:id="rId41"/>
    <p:sldId id="276" r:id="rId42"/>
    <p:sldId id="331" r:id="rId43"/>
    <p:sldId id="280" r:id="rId44"/>
    <p:sldId id="277" r:id="rId45"/>
    <p:sldId id="268" r:id="rId46"/>
    <p:sldId id="271" r:id="rId47"/>
    <p:sldId id="332" r:id="rId48"/>
    <p:sldId id="272" r:id="rId49"/>
    <p:sldId id="334" r:id="rId50"/>
    <p:sldId id="335" r:id="rId51"/>
    <p:sldId id="336" r:id="rId52"/>
    <p:sldId id="337" r:id="rId53"/>
    <p:sldId id="338" r:id="rId54"/>
    <p:sldId id="339" r:id="rId55"/>
    <p:sldId id="340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1A92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0" autoAdjust="0"/>
    <p:restoredTop sz="93891" autoAdjust="0"/>
  </p:normalViewPr>
  <p:slideViewPr>
    <p:cSldViewPr snapToGrid="0">
      <p:cViewPr varScale="1">
        <p:scale>
          <a:sx n="68" d="100"/>
          <a:sy n="68" d="100"/>
        </p:scale>
        <p:origin x="676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image" Target="../media/image570.png"/><Relationship Id="rId1" Type="http://schemas.openxmlformats.org/officeDocument/2006/relationships/image" Target="../media/image5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EA740-F51C-4A18-BD61-6E61F58D64B4}" type="doc">
      <dgm:prSet loTypeId="urn:microsoft.com/office/officeart/2008/layout/RadialCluster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96296B3-357A-40F9-83F9-08F268EFD8A1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3A3AB"/>
        </a:solidFill>
      </dgm:spPr>
      <dgm:t>
        <a:bodyPr/>
        <a:lstStyle/>
        <a:p>
          <a:pPr rtl="1"/>
          <a:r>
            <a: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Steel deflection limit:</a:t>
          </a:r>
          <a:endParaRPr lang="ar-SA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12DDC-6D31-47FF-B578-36E51C253742}" type="parTrans" cxnId="{EC73C760-D7EC-46EA-BCE8-2EF46E3B5899}">
      <dgm:prSet/>
      <dgm:spPr/>
      <dgm:t>
        <a:bodyPr/>
        <a:lstStyle/>
        <a:p>
          <a:pPr rtl="1"/>
          <a:endParaRPr lang="ar-SA"/>
        </a:p>
      </dgm:t>
    </dgm:pt>
    <dgm:pt modelId="{907F8862-7C39-4129-8382-8358451646E2}" type="sibTrans" cxnId="{EC73C760-D7EC-46EA-BCE8-2EF46E3B5899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5CAF309A-095D-4CD7-AFA1-F5DDFB544E43}">
          <dgm:prSet phldrT="[نص]" custT="1">
            <dgm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dgm:style>
          </dgm:prSet>
          <dgm:spPr/>
          <dgm:t>
            <a:bodyPr/>
            <a:lstStyle/>
            <a:p>
              <a:pPr rtl="1"/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Service (D+L+SD) deflection=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+mj-cs"/>
                        </a:rPr>
                      </m:ctrlPr>
                    </m:fPr>
                    <m:num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+mj-cs"/>
                        </a:rPr>
                        <m:t>𝐿</m:t>
                      </m:r>
                    </m:num>
                    <m:den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  <a:cs typeface="+mj-cs"/>
                        </a:rPr>
                        <m:t>120</m:t>
                      </m:r>
                    </m:den>
                  </m:f>
                </m:oMath>
              </a14:m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Choice>
      <mc:Fallback xmlns="">
        <dgm:pt modelId="{5CAF309A-095D-4CD7-AFA1-F5DDFB544E43}">
          <dgm:prSet phldrT="[نص]" custT="1">
            <dgm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dgm:style>
          </dgm:prSet>
          <dgm:spPr/>
          <dgm:t>
            <a:bodyPr/>
            <a:lstStyle/>
            <a:p>
              <a:pPr rtl="1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Service (D+L+SD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deflection= </a:t>
              </a:r>
              <a:r>
                <a:rPr lang="en-US" sz="2000" i="0">
                  <a:solidFill>
                    <a:schemeClr val="tx1"/>
                  </a:solidFill>
                  <a:latin typeface="Cambria Math" panose="02040503050406030204" pitchFamily="18" charset="0"/>
                  <a:cs typeface="+mj-cs"/>
                </a:rPr>
                <a:t>𝐿</a:t>
              </a:r>
              <a:r>
                <a:rPr lang="en-US" sz="2000" i="0">
                  <a:solidFill>
                    <a:schemeClr val="tx1"/>
                  </a:solidFill>
                  <a:latin typeface="Cambria Math"/>
                  <a:cs typeface="+mj-cs"/>
                </a:rPr>
                <a:t>/</a:t>
              </a:r>
              <a:r>
                <a:rPr lang="en-US" sz="2000" b="0" i="0" smtClean="0">
                  <a:solidFill>
                    <a:schemeClr val="tx1"/>
                  </a:solidFill>
                  <a:latin typeface="Cambria Math"/>
                  <a:cs typeface="+mj-cs"/>
                </a:rPr>
                <a:t>120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Fallback>
    </mc:AlternateContent>
    <dgm:pt modelId="{226DB326-7ADF-4C40-8E6E-9A5580A43251}" type="parTrans" cxnId="{8C1B9248-54AA-4505-9EBD-D849D90BB137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33A2BBC-5AC2-4EBF-99AC-CEDECA691796}" type="sibTrans" cxnId="{8C1B9248-54AA-4505-9EBD-D849D90BB137}">
      <dgm:prSet/>
      <dgm:spPr/>
      <dgm:t>
        <a:bodyPr/>
        <a:lstStyle/>
        <a:p>
          <a:pPr rtl="1"/>
          <a:endParaRPr lang="ar-SA"/>
        </a:p>
      </dgm:t>
    </dgm:pt>
    <dgm:pt modelId="{889AB8CD-2E9C-4271-9048-10C1388FACC2}">
      <dgm:prSet/>
      <dgm:spPr/>
      <dgm:t>
        <a:bodyPr/>
        <a:lstStyle/>
        <a:p>
          <a:endParaRPr lang="en-US"/>
        </a:p>
      </dgm:t>
    </dgm:pt>
    <dgm:pt modelId="{C313FD02-58D5-43D6-BA4E-AE0EDF72B65A}" type="parTrans" cxnId="{9B17C89B-CCCD-402F-A64C-350D64C1D766}">
      <dgm:prSet/>
      <dgm:spPr/>
      <dgm:t>
        <a:bodyPr/>
        <a:lstStyle/>
        <a:p>
          <a:pPr rtl="1"/>
          <a:endParaRPr lang="ar-SA"/>
        </a:p>
      </dgm:t>
    </dgm:pt>
    <dgm:pt modelId="{1131906A-ED8C-4E6F-8FE3-0D10EFDFAF08}" type="sibTrans" cxnId="{9B17C89B-CCCD-402F-A64C-350D64C1D766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D2CF04D0-1233-4E6C-B1C8-EE6D9FFDADE7}">
          <dgm:prSet custT="1"/>
          <dgm:spPr>
            <a:solidFill>
              <a:srgbClr val="FF9900"/>
            </a:solidFill>
          </dgm:spPr>
          <dgm:t>
            <a:bodyPr/>
            <a:lstStyle/>
            <a:p>
              <a:pPr rtl="1"/>
              <a:r>
                <a:rPr lang="en-US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Snow load deflection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num>
                    <m:den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180</m:t>
                      </m:r>
                    </m:den>
                  </m:f>
                </m:oMath>
              </a14:m>
              <a:endParaRPr lang="ar-S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Choice>
      <mc:Fallback xmlns="">
        <dgm:pt modelId="{D2CF04D0-1233-4E6C-B1C8-EE6D9FFDADE7}">
          <dgm:prSet custT="1"/>
          <dgm:spPr>
            <a:solidFill>
              <a:srgbClr val="FF9900"/>
            </a:solidFill>
          </dgm:spPr>
          <dgm:t>
            <a:bodyPr/>
            <a:lstStyle/>
            <a:p>
              <a:pPr rtl="1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Snow load </a:t>
              </a:r>
              <a:r>
                <a:rPr lang="en-US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deflection = </a:t>
              </a:r>
              <a:r>
                <a:rPr lang="en-US" sz="2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𝐿</a:t>
              </a:r>
              <a:r>
                <a:rPr lang="en-US" sz="2800" i="0">
                  <a:solidFill>
                    <a:schemeClr val="tx1"/>
                  </a:solidFill>
                  <a:latin typeface="Cambria Math"/>
                </a:rPr>
                <a:t>/</a:t>
              </a:r>
              <a:r>
                <a:rPr lang="en-US" sz="2800" b="0" i="0" smtClean="0">
                  <a:solidFill>
                    <a:schemeClr val="tx1"/>
                  </a:solidFill>
                  <a:latin typeface="Cambria Math"/>
                </a:rPr>
                <a:t>18</a:t>
              </a:r>
              <a:r>
                <a:rPr lang="en-US" sz="2800" b="0" i="0" smtClean="0">
                  <a:solidFill>
                    <a:schemeClr val="tx1"/>
                  </a:solidFill>
                  <a:latin typeface="Cambria Math"/>
                </a:rPr>
                <a:t>0</a:t>
              </a:r>
              <a:endParaRPr lang="ar-SA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Fallback>
    </mc:AlternateContent>
    <dgm:pt modelId="{AAD5AA5F-2F87-4A20-BAE6-688CFB2F0B4D}" type="parTrans" cxnId="{2834CB78-6866-4348-8FC3-8541F8D1BEAD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CA44F0D-81AA-436A-9CCA-2B91A135561B}" type="sibTrans" cxnId="{2834CB78-6866-4348-8FC3-8541F8D1BEAD}">
      <dgm:prSet/>
      <dgm:spPr/>
      <dgm:t>
        <a:bodyPr/>
        <a:lstStyle/>
        <a:p>
          <a:pPr rtl="1"/>
          <a:endParaRPr lang="ar-SA"/>
        </a:p>
      </dgm:t>
    </dgm:pt>
    <mc:AlternateContent xmlns:mc="http://schemas.openxmlformats.org/markup-compatibility/2006" xmlns:a14="http://schemas.microsoft.com/office/drawing/2010/main">
      <mc:Choice Requires="a14">
        <dgm:pt modelId="{69D5BA16-A8D9-4CE1-8021-D23481E4F2F1}">
          <dgm:prSet phldrT="[نص]" custT="1"/>
          <dgm:spPr/>
          <dgm:t>
            <a:bodyPr/>
            <a:lstStyle/>
            <a:p>
              <a:pPr rtl="0"/>
              <a:r>
                <a:rPr lang="en-US" sz="2800" i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Live load deflection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m:rPr>
                          <m:sty m:val="p"/>
                        </m:rPr>
                        <a:rPr lang="en-US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num>
                    <m:den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180</m:t>
                      </m:r>
                    </m:den>
                  </m:f>
                </m:oMath>
              </a14:m>
              <a:endParaRPr lang="ar-SA" sz="28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Choice>
      <mc:Fallback xmlns="">
        <dgm:pt modelId="{69D5BA16-A8D9-4CE1-8021-D23481E4F2F1}">
          <dgm:prSet phldrT="[نص]" custT="1"/>
          <dgm:spPr/>
          <dgm:t>
            <a:bodyPr/>
            <a:lstStyle/>
            <a:p>
              <a:pPr rtl="0"/>
              <a:r>
                <a:rPr lang="en-US" sz="2800" i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Live </a:t>
              </a:r>
              <a:r>
                <a:rPr lang="en-US" sz="2800" i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load deflection = </a:t>
              </a:r>
              <a:r>
                <a:rPr lang="en-US" sz="2800" i="0">
                  <a:solidFill>
                    <a:schemeClr val="tx1"/>
                  </a:solidFill>
                  <a:latin typeface="Cambria Math" panose="02040503050406030204" pitchFamily="18" charset="0"/>
                </a:rPr>
                <a:t>L</a:t>
              </a:r>
              <a:r>
                <a:rPr lang="en-US" sz="2800" i="0">
                  <a:solidFill>
                    <a:schemeClr val="tx1"/>
                  </a:solidFill>
                  <a:latin typeface="Cambria Math"/>
                </a:rPr>
                <a:t>/</a:t>
              </a:r>
              <a:r>
                <a:rPr lang="en-US" sz="2800" b="0" i="0" smtClean="0">
                  <a:solidFill>
                    <a:schemeClr val="tx1"/>
                  </a:solidFill>
                  <a:latin typeface="Cambria Math"/>
                </a:rPr>
                <a:t>180</a:t>
              </a:r>
              <a:endParaRPr lang="ar-SA" sz="2800" i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dgm:t>
        </dgm:pt>
      </mc:Fallback>
    </mc:AlternateContent>
    <dgm:pt modelId="{3F673B3A-A53A-43F7-9F76-90C4B0E5D577}" type="sibTrans" cxnId="{CF4E59FF-7052-4D2D-83E9-E4E8E2160A2F}">
      <dgm:prSet/>
      <dgm:spPr/>
      <dgm:t>
        <a:bodyPr/>
        <a:lstStyle/>
        <a:p>
          <a:pPr rtl="1"/>
          <a:endParaRPr lang="ar-SA"/>
        </a:p>
      </dgm:t>
    </dgm:pt>
    <dgm:pt modelId="{1FB36BEA-FFCC-4633-98C9-CECBFF91CF03}" type="parTrans" cxnId="{CF4E59FF-7052-4D2D-83E9-E4E8E2160A2F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400"/>
        </a:p>
      </dgm:t>
    </dgm:pt>
    <dgm:pt modelId="{BDFF84B1-2F42-470A-A48E-A24B073B8AB1}" type="pres">
      <dgm:prSet presAssocID="{3F9EA740-F51C-4A18-BD61-6E61F58D64B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8BE053C5-5133-4969-B5D2-F1BA27598914}" type="pres">
      <dgm:prSet presAssocID="{E96296B3-357A-40F9-83F9-08F268EFD8A1}" presName="singleCycle" presStyleCnt="0"/>
      <dgm:spPr/>
    </dgm:pt>
    <dgm:pt modelId="{C0826B20-AA28-43D3-AADA-18156CF46A3A}" type="pres">
      <dgm:prSet presAssocID="{E96296B3-357A-40F9-83F9-08F268EFD8A1}" presName="singleCenter" presStyleLbl="node1" presStyleIdx="0" presStyleCnt="4" custScaleX="266504" custScaleY="121647" custLinFactNeighborX="-261" custLinFactNeighborY="-43787">
        <dgm:presLayoutVars>
          <dgm:chMax val="7"/>
          <dgm:chPref val="7"/>
        </dgm:presLayoutVars>
      </dgm:prSet>
      <dgm:spPr/>
    </dgm:pt>
    <dgm:pt modelId="{6DD56624-4B49-4B12-805B-5B16569E9F71}" type="pres">
      <dgm:prSet presAssocID="{1FB36BEA-FFCC-4633-98C9-CECBFF91CF03}" presName="Name56" presStyleLbl="parChTrans1D2" presStyleIdx="0" presStyleCnt="3"/>
      <dgm:spPr/>
    </dgm:pt>
    <dgm:pt modelId="{62DD14C5-8757-4E07-95FC-86C036E962C5}" type="pres">
      <dgm:prSet presAssocID="{69D5BA16-A8D9-4CE1-8021-D23481E4F2F1}" presName="text0" presStyleLbl="node1" presStyleIdx="1" presStyleCnt="4" custScaleX="201469" custScaleY="131404" custRadScaleRad="55466" custRadScaleInc="-292310">
        <dgm:presLayoutVars>
          <dgm:bulletEnabled val="1"/>
        </dgm:presLayoutVars>
      </dgm:prSet>
      <dgm:spPr/>
    </dgm:pt>
    <dgm:pt modelId="{2E81BCBA-FCD8-4AE2-85BB-9587ABDB0B51}" type="pres">
      <dgm:prSet presAssocID="{AAD5AA5F-2F87-4A20-BAE6-688CFB2F0B4D}" presName="Name56" presStyleLbl="parChTrans1D2" presStyleIdx="1" presStyleCnt="3"/>
      <dgm:spPr/>
    </dgm:pt>
    <dgm:pt modelId="{37120B74-F21C-4652-B6A9-35CA5B258213}" type="pres">
      <dgm:prSet presAssocID="{D2CF04D0-1233-4E6C-B1C8-EE6D9FFDADE7}" presName="text0" presStyleLbl="node1" presStyleIdx="2" presStyleCnt="4" custScaleX="207156" custScaleY="149028" custRadScaleRad="106988" custRadScaleInc="221790">
        <dgm:presLayoutVars>
          <dgm:bulletEnabled val="1"/>
        </dgm:presLayoutVars>
      </dgm:prSet>
      <dgm:spPr/>
    </dgm:pt>
    <dgm:pt modelId="{0675425B-BFEF-4C36-9861-45B08D799562}" type="pres">
      <dgm:prSet presAssocID="{226DB326-7ADF-4C40-8E6E-9A5580A43251}" presName="Name56" presStyleLbl="parChTrans1D2" presStyleIdx="2" presStyleCnt="3"/>
      <dgm:spPr/>
    </dgm:pt>
    <dgm:pt modelId="{6F20118B-FF65-4C86-938F-D8823BA78580}" type="pres">
      <dgm:prSet presAssocID="{5CAF309A-095D-4CD7-AFA1-F5DDFB544E43}" presName="text0" presStyleLbl="node1" presStyleIdx="3" presStyleCnt="4" custScaleX="220189" custScaleY="148428" custRadScaleRad="107712" custRadScaleInc="-222106">
        <dgm:presLayoutVars>
          <dgm:bulletEnabled val="1"/>
        </dgm:presLayoutVars>
      </dgm:prSet>
      <dgm:spPr/>
    </dgm:pt>
  </dgm:ptLst>
  <dgm:cxnLst>
    <dgm:cxn modelId="{81A60C35-5446-43A3-8DC8-E0E38297C126}" type="presOf" srcId="{3F9EA740-F51C-4A18-BD61-6E61F58D64B4}" destId="{BDFF84B1-2F42-470A-A48E-A24B073B8AB1}" srcOrd="0" destOrd="0" presId="urn:microsoft.com/office/officeart/2008/layout/RadialCluster"/>
    <dgm:cxn modelId="{765EEB5B-3C65-43D9-A712-2E90895697FE}" type="presOf" srcId="{D2CF04D0-1233-4E6C-B1C8-EE6D9FFDADE7}" destId="{37120B74-F21C-4652-B6A9-35CA5B258213}" srcOrd="0" destOrd="0" presId="urn:microsoft.com/office/officeart/2008/layout/RadialCluster"/>
    <dgm:cxn modelId="{DF70965D-9D48-4C3F-9480-9EC1448FB023}" type="presOf" srcId="{226DB326-7ADF-4C40-8E6E-9A5580A43251}" destId="{0675425B-BFEF-4C36-9861-45B08D799562}" srcOrd="0" destOrd="0" presId="urn:microsoft.com/office/officeart/2008/layout/RadialCluster"/>
    <dgm:cxn modelId="{EC73C760-D7EC-46EA-BCE8-2EF46E3B5899}" srcId="{3F9EA740-F51C-4A18-BD61-6E61F58D64B4}" destId="{E96296B3-357A-40F9-83F9-08F268EFD8A1}" srcOrd="0" destOrd="0" parTransId="{9D612DDC-6D31-47FF-B578-36E51C253742}" sibTransId="{907F8862-7C39-4129-8382-8358451646E2}"/>
    <dgm:cxn modelId="{8C1B9248-54AA-4505-9EBD-D849D90BB137}" srcId="{E96296B3-357A-40F9-83F9-08F268EFD8A1}" destId="{5CAF309A-095D-4CD7-AFA1-F5DDFB544E43}" srcOrd="2" destOrd="0" parTransId="{226DB326-7ADF-4C40-8E6E-9A5580A43251}" sibTransId="{A33A2BBC-5AC2-4EBF-99AC-CEDECA691796}"/>
    <dgm:cxn modelId="{BB289952-42ED-42AD-94C2-C42589A27C7E}" type="presOf" srcId="{69D5BA16-A8D9-4CE1-8021-D23481E4F2F1}" destId="{62DD14C5-8757-4E07-95FC-86C036E962C5}" srcOrd="0" destOrd="0" presId="urn:microsoft.com/office/officeart/2008/layout/RadialCluster"/>
    <dgm:cxn modelId="{2834CB78-6866-4348-8FC3-8541F8D1BEAD}" srcId="{E96296B3-357A-40F9-83F9-08F268EFD8A1}" destId="{D2CF04D0-1233-4E6C-B1C8-EE6D9FFDADE7}" srcOrd="1" destOrd="0" parTransId="{AAD5AA5F-2F87-4A20-BAE6-688CFB2F0B4D}" sibTransId="{0CA44F0D-81AA-436A-9CCA-2B91A135561B}"/>
    <dgm:cxn modelId="{88828787-E733-4C7F-A79B-8BCC5390DE4B}" type="presOf" srcId="{E96296B3-357A-40F9-83F9-08F268EFD8A1}" destId="{C0826B20-AA28-43D3-AADA-18156CF46A3A}" srcOrd="0" destOrd="0" presId="urn:microsoft.com/office/officeart/2008/layout/RadialCluster"/>
    <dgm:cxn modelId="{9B17C89B-CCCD-402F-A64C-350D64C1D766}" srcId="{3F9EA740-F51C-4A18-BD61-6E61F58D64B4}" destId="{889AB8CD-2E9C-4271-9048-10C1388FACC2}" srcOrd="1" destOrd="0" parTransId="{C313FD02-58D5-43D6-BA4E-AE0EDF72B65A}" sibTransId="{1131906A-ED8C-4E6F-8FE3-0D10EFDFAF08}"/>
    <dgm:cxn modelId="{13C645A2-74A4-427C-B53B-302ECA47080C}" type="presOf" srcId="{5CAF309A-095D-4CD7-AFA1-F5DDFB544E43}" destId="{6F20118B-FF65-4C86-938F-D8823BA78580}" srcOrd="0" destOrd="0" presId="urn:microsoft.com/office/officeart/2008/layout/RadialCluster"/>
    <dgm:cxn modelId="{10898FBA-85E6-47FF-AE08-DB26F59CE937}" type="presOf" srcId="{1FB36BEA-FFCC-4633-98C9-CECBFF91CF03}" destId="{6DD56624-4B49-4B12-805B-5B16569E9F71}" srcOrd="0" destOrd="0" presId="urn:microsoft.com/office/officeart/2008/layout/RadialCluster"/>
    <dgm:cxn modelId="{40C6CEDD-FF51-44C3-8C16-CC0B53A94B7C}" type="presOf" srcId="{AAD5AA5F-2F87-4A20-BAE6-688CFB2F0B4D}" destId="{2E81BCBA-FCD8-4AE2-85BB-9587ABDB0B51}" srcOrd="0" destOrd="0" presId="urn:microsoft.com/office/officeart/2008/layout/RadialCluster"/>
    <dgm:cxn modelId="{CF4E59FF-7052-4D2D-83E9-E4E8E2160A2F}" srcId="{E96296B3-357A-40F9-83F9-08F268EFD8A1}" destId="{69D5BA16-A8D9-4CE1-8021-D23481E4F2F1}" srcOrd="0" destOrd="0" parTransId="{1FB36BEA-FFCC-4633-98C9-CECBFF91CF03}" sibTransId="{3F673B3A-A53A-43F7-9F76-90C4B0E5D577}"/>
    <dgm:cxn modelId="{13CD6F7F-E253-4856-9928-D559732CAD7C}" type="presParOf" srcId="{BDFF84B1-2F42-470A-A48E-A24B073B8AB1}" destId="{8BE053C5-5133-4969-B5D2-F1BA27598914}" srcOrd="0" destOrd="0" presId="urn:microsoft.com/office/officeart/2008/layout/RadialCluster"/>
    <dgm:cxn modelId="{13590ACC-B788-410C-96E4-8B3BF071B5B7}" type="presParOf" srcId="{8BE053C5-5133-4969-B5D2-F1BA27598914}" destId="{C0826B20-AA28-43D3-AADA-18156CF46A3A}" srcOrd="0" destOrd="0" presId="urn:microsoft.com/office/officeart/2008/layout/RadialCluster"/>
    <dgm:cxn modelId="{80632A55-E7B1-4086-87C7-282A9865E50B}" type="presParOf" srcId="{8BE053C5-5133-4969-B5D2-F1BA27598914}" destId="{6DD56624-4B49-4B12-805B-5B16569E9F71}" srcOrd="1" destOrd="0" presId="urn:microsoft.com/office/officeart/2008/layout/RadialCluster"/>
    <dgm:cxn modelId="{00A21853-B3F1-4021-B974-6EC20BB36D6C}" type="presParOf" srcId="{8BE053C5-5133-4969-B5D2-F1BA27598914}" destId="{62DD14C5-8757-4E07-95FC-86C036E962C5}" srcOrd="2" destOrd="0" presId="urn:microsoft.com/office/officeart/2008/layout/RadialCluster"/>
    <dgm:cxn modelId="{D7099AB7-D98B-4D65-B59D-BC803043C96A}" type="presParOf" srcId="{8BE053C5-5133-4969-B5D2-F1BA27598914}" destId="{2E81BCBA-FCD8-4AE2-85BB-9587ABDB0B51}" srcOrd="3" destOrd="0" presId="urn:microsoft.com/office/officeart/2008/layout/RadialCluster"/>
    <dgm:cxn modelId="{839277C9-93B1-4D09-9488-448B24B46939}" type="presParOf" srcId="{8BE053C5-5133-4969-B5D2-F1BA27598914}" destId="{37120B74-F21C-4652-B6A9-35CA5B258213}" srcOrd="4" destOrd="0" presId="urn:microsoft.com/office/officeart/2008/layout/RadialCluster"/>
    <dgm:cxn modelId="{5617E26B-6912-4CBB-9979-6595DB72BBEA}" type="presParOf" srcId="{8BE053C5-5133-4969-B5D2-F1BA27598914}" destId="{0675425B-BFEF-4C36-9861-45B08D799562}" srcOrd="5" destOrd="0" presId="urn:microsoft.com/office/officeart/2008/layout/RadialCluster"/>
    <dgm:cxn modelId="{565A06A2-237A-4CD2-BB4E-FD081C5B91F5}" type="presParOf" srcId="{8BE053C5-5133-4969-B5D2-F1BA27598914}" destId="{6F20118B-FF65-4C86-938F-D8823BA78580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9EA740-F51C-4A18-BD61-6E61F58D64B4}" type="doc">
      <dgm:prSet loTypeId="urn:microsoft.com/office/officeart/2008/layout/RadialCluster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96296B3-357A-40F9-83F9-08F268EFD8A1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3A3AB"/>
        </a:solidFill>
      </dgm:spPr>
      <dgm:t>
        <a:bodyPr/>
        <a:lstStyle/>
        <a:p>
          <a:pPr rtl="1"/>
          <a:r>
            <a: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Steel deflection limit:</a:t>
          </a:r>
          <a:endParaRPr lang="ar-SA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12DDC-6D31-47FF-B578-36E51C253742}" type="parTrans" cxnId="{EC73C760-D7EC-46EA-BCE8-2EF46E3B5899}">
      <dgm:prSet/>
      <dgm:spPr/>
      <dgm:t>
        <a:bodyPr/>
        <a:lstStyle/>
        <a:p>
          <a:pPr rtl="1"/>
          <a:endParaRPr lang="ar-SA"/>
        </a:p>
      </dgm:t>
    </dgm:pt>
    <dgm:pt modelId="{907F8862-7C39-4129-8382-8358451646E2}" type="sibTrans" cxnId="{EC73C760-D7EC-46EA-BCE8-2EF46E3B5899}">
      <dgm:prSet/>
      <dgm:spPr/>
      <dgm:t>
        <a:bodyPr/>
        <a:lstStyle/>
        <a:p>
          <a:pPr rtl="1"/>
          <a:endParaRPr lang="ar-SA"/>
        </a:p>
      </dgm:t>
    </dgm:pt>
    <dgm:pt modelId="{5CAF309A-095D-4CD7-AFA1-F5DDFB544E43}">
      <dgm:prSet phldrT="[نص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226DB326-7ADF-4C40-8E6E-9A5580A43251}" type="parTrans" cxnId="{8C1B9248-54AA-4505-9EBD-D849D90BB137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33A2BBC-5AC2-4EBF-99AC-CEDECA691796}" type="sibTrans" cxnId="{8C1B9248-54AA-4505-9EBD-D849D90BB137}">
      <dgm:prSet/>
      <dgm:spPr/>
      <dgm:t>
        <a:bodyPr/>
        <a:lstStyle/>
        <a:p>
          <a:pPr rtl="1"/>
          <a:endParaRPr lang="ar-SA"/>
        </a:p>
      </dgm:t>
    </dgm:pt>
    <dgm:pt modelId="{889AB8CD-2E9C-4271-9048-10C1388FACC2}">
      <dgm:prSet/>
      <dgm:spPr/>
      <dgm:t>
        <a:bodyPr/>
        <a:lstStyle/>
        <a:p>
          <a:endParaRPr lang="en-US"/>
        </a:p>
      </dgm:t>
    </dgm:pt>
    <dgm:pt modelId="{C313FD02-58D5-43D6-BA4E-AE0EDF72B65A}" type="parTrans" cxnId="{9B17C89B-CCCD-402F-A64C-350D64C1D766}">
      <dgm:prSet/>
      <dgm:spPr/>
      <dgm:t>
        <a:bodyPr/>
        <a:lstStyle/>
        <a:p>
          <a:pPr rtl="1"/>
          <a:endParaRPr lang="ar-SA"/>
        </a:p>
      </dgm:t>
    </dgm:pt>
    <dgm:pt modelId="{1131906A-ED8C-4E6F-8FE3-0D10EFDFAF08}" type="sibTrans" cxnId="{9B17C89B-CCCD-402F-A64C-350D64C1D766}">
      <dgm:prSet/>
      <dgm:spPr/>
      <dgm:t>
        <a:bodyPr/>
        <a:lstStyle/>
        <a:p>
          <a:pPr rtl="1"/>
          <a:endParaRPr lang="ar-SA"/>
        </a:p>
      </dgm:t>
    </dgm:pt>
    <dgm:pt modelId="{D2CF04D0-1233-4E6C-B1C8-EE6D9FFDADE7}">
      <dgm:prSet custT="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AD5AA5F-2F87-4A20-BAE6-688CFB2F0B4D}" type="parTrans" cxnId="{2834CB78-6866-4348-8FC3-8541F8D1BEAD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CA44F0D-81AA-436A-9CCA-2B91A135561B}" type="sibTrans" cxnId="{2834CB78-6866-4348-8FC3-8541F8D1BEAD}">
      <dgm:prSet/>
      <dgm:spPr/>
      <dgm:t>
        <a:bodyPr/>
        <a:lstStyle/>
        <a:p>
          <a:pPr rtl="1"/>
          <a:endParaRPr lang="ar-SA"/>
        </a:p>
      </dgm:t>
    </dgm:pt>
    <dgm:pt modelId="{69D5BA16-A8D9-4CE1-8021-D23481E4F2F1}">
      <dgm:prSet phldrT="[نص]" custT="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3F673B3A-A53A-43F7-9F76-90C4B0E5D577}" type="sibTrans" cxnId="{CF4E59FF-7052-4D2D-83E9-E4E8E2160A2F}">
      <dgm:prSet/>
      <dgm:spPr/>
      <dgm:t>
        <a:bodyPr/>
        <a:lstStyle/>
        <a:p>
          <a:pPr rtl="1"/>
          <a:endParaRPr lang="ar-SA"/>
        </a:p>
      </dgm:t>
    </dgm:pt>
    <dgm:pt modelId="{1FB36BEA-FFCC-4633-98C9-CECBFF91CF03}" type="parTrans" cxnId="{CF4E59FF-7052-4D2D-83E9-E4E8E2160A2F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 sz="2400"/>
        </a:p>
      </dgm:t>
    </dgm:pt>
    <dgm:pt modelId="{BDFF84B1-2F42-470A-A48E-A24B073B8AB1}" type="pres">
      <dgm:prSet presAssocID="{3F9EA740-F51C-4A18-BD61-6E61F58D64B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BE053C5-5133-4969-B5D2-F1BA27598914}" type="pres">
      <dgm:prSet presAssocID="{E96296B3-357A-40F9-83F9-08F268EFD8A1}" presName="singleCycle" presStyleCnt="0"/>
      <dgm:spPr/>
    </dgm:pt>
    <dgm:pt modelId="{C0826B20-AA28-43D3-AADA-18156CF46A3A}" type="pres">
      <dgm:prSet presAssocID="{E96296B3-357A-40F9-83F9-08F268EFD8A1}" presName="singleCenter" presStyleLbl="node1" presStyleIdx="0" presStyleCnt="4" custScaleX="266504" custScaleY="121647" custLinFactNeighborX="-261" custLinFactNeighborY="-43787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6DD56624-4B49-4B12-805B-5B16569E9F71}" type="pres">
      <dgm:prSet presAssocID="{1FB36BEA-FFCC-4633-98C9-CECBFF91CF03}" presName="Name56" presStyleLbl="parChTrans1D2" presStyleIdx="0" presStyleCnt="3"/>
      <dgm:spPr/>
      <dgm:t>
        <a:bodyPr/>
        <a:lstStyle/>
        <a:p>
          <a:endParaRPr lang="en-US"/>
        </a:p>
      </dgm:t>
    </dgm:pt>
    <dgm:pt modelId="{62DD14C5-8757-4E07-95FC-86C036E962C5}" type="pres">
      <dgm:prSet presAssocID="{69D5BA16-A8D9-4CE1-8021-D23481E4F2F1}" presName="text0" presStyleLbl="node1" presStyleIdx="1" presStyleCnt="4" custScaleX="201469" custScaleY="131404" custRadScaleRad="55466" custRadScaleInc="-2923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81BCBA-FCD8-4AE2-85BB-9587ABDB0B51}" type="pres">
      <dgm:prSet presAssocID="{AAD5AA5F-2F87-4A20-BAE6-688CFB2F0B4D}" presName="Name56" presStyleLbl="parChTrans1D2" presStyleIdx="1" presStyleCnt="3"/>
      <dgm:spPr/>
      <dgm:t>
        <a:bodyPr/>
        <a:lstStyle/>
        <a:p>
          <a:endParaRPr lang="en-US"/>
        </a:p>
      </dgm:t>
    </dgm:pt>
    <dgm:pt modelId="{37120B74-F21C-4652-B6A9-35CA5B258213}" type="pres">
      <dgm:prSet presAssocID="{D2CF04D0-1233-4E6C-B1C8-EE6D9FFDADE7}" presName="text0" presStyleLbl="node1" presStyleIdx="2" presStyleCnt="4" custScaleX="207156" custScaleY="149028" custRadScaleRad="106988" custRadScaleInc="221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5425B-BFEF-4C36-9861-45B08D799562}" type="pres">
      <dgm:prSet presAssocID="{226DB326-7ADF-4C40-8E6E-9A5580A43251}" presName="Name56" presStyleLbl="parChTrans1D2" presStyleIdx="2" presStyleCnt="3"/>
      <dgm:spPr/>
      <dgm:t>
        <a:bodyPr/>
        <a:lstStyle/>
        <a:p>
          <a:endParaRPr lang="en-US"/>
        </a:p>
      </dgm:t>
    </dgm:pt>
    <dgm:pt modelId="{6F20118B-FF65-4C86-938F-D8823BA78580}" type="pres">
      <dgm:prSet presAssocID="{5CAF309A-095D-4CD7-AFA1-F5DDFB544E43}" presName="text0" presStyleLbl="node1" presStyleIdx="3" presStyleCnt="4" custScaleX="220189" custScaleY="148428" custRadScaleRad="107712" custRadScaleInc="-2221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C6CEDD-FF51-44C3-8C16-CC0B53A94B7C}" type="presOf" srcId="{AAD5AA5F-2F87-4A20-BAE6-688CFB2F0B4D}" destId="{2E81BCBA-FCD8-4AE2-85BB-9587ABDB0B51}" srcOrd="0" destOrd="0" presId="urn:microsoft.com/office/officeart/2008/layout/RadialCluster"/>
    <dgm:cxn modelId="{DF70965D-9D48-4C3F-9480-9EC1448FB023}" type="presOf" srcId="{226DB326-7ADF-4C40-8E6E-9A5580A43251}" destId="{0675425B-BFEF-4C36-9861-45B08D799562}" srcOrd="0" destOrd="0" presId="urn:microsoft.com/office/officeart/2008/layout/RadialCluster"/>
    <dgm:cxn modelId="{81A60C35-5446-43A3-8DC8-E0E38297C126}" type="presOf" srcId="{3F9EA740-F51C-4A18-BD61-6E61F58D64B4}" destId="{BDFF84B1-2F42-470A-A48E-A24B073B8AB1}" srcOrd="0" destOrd="0" presId="urn:microsoft.com/office/officeart/2008/layout/RadialCluster"/>
    <dgm:cxn modelId="{8C1B9248-54AA-4505-9EBD-D849D90BB137}" srcId="{E96296B3-357A-40F9-83F9-08F268EFD8A1}" destId="{5CAF309A-095D-4CD7-AFA1-F5DDFB544E43}" srcOrd="2" destOrd="0" parTransId="{226DB326-7ADF-4C40-8E6E-9A5580A43251}" sibTransId="{A33A2BBC-5AC2-4EBF-99AC-CEDECA691796}"/>
    <dgm:cxn modelId="{13C645A2-74A4-427C-B53B-302ECA47080C}" type="presOf" srcId="{5CAF309A-095D-4CD7-AFA1-F5DDFB544E43}" destId="{6F20118B-FF65-4C86-938F-D8823BA78580}" srcOrd="0" destOrd="0" presId="urn:microsoft.com/office/officeart/2008/layout/RadialCluster"/>
    <dgm:cxn modelId="{10898FBA-85E6-47FF-AE08-DB26F59CE937}" type="presOf" srcId="{1FB36BEA-FFCC-4633-98C9-CECBFF91CF03}" destId="{6DD56624-4B49-4B12-805B-5B16569E9F71}" srcOrd="0" destOrd="0" presId="urn:microsoft.com/office/officeart/2008/layout/RadialCluster"/>
    <dgm:cxn modelId="{CF4E59FF-7052-4D2D-83E9-E4E8E2160A2F}" srcId="{E96296B3-357A-40F9-83F9-08F268EFD8A1}" destId="{69D5BA16-A8D9-4CE1-8021-D23481E4F2F1}" srcOrd="0" destOrd="0" parTransId="{1FB36BEA-FFCC-4633-98C9-CECBFF91CF03}" sibTransId="{3F673B3A-A53A-43F7-9F76-90C4B0E5D577}"/>
    <dgm:cxn modelId="{9B17C89B-CCCD-402F-A64C-350D64C1D766}" srcId="{3F9EA740-F51C-4A18-BD61-6E61F58D64B4}" destId="{889AB8CD-2E9C-4271-9048-10C1388FACC2}" srcOrd="1" destOrd="0" parTransId="{C313FD02-58D5-43D6-BA4E-AE0EDF72B65A}" sibTransId="{1131906A-ED8C-4E6F-8FE3-0D10EFDFAF08}"/>
    <dgm:cxn modelId="{88828787-E733-4C7F-A79B-8BCC5390DE4B}" type="presOf" srcId="{E96296B3-357A-40F9-83F9-08F268EFD8A1}" destId="{C0826B20-AA28-43D3-AADA-18156CF46A3A}" srcOrd="0" destOrd="0" presId="urn:microsoft.com/office/officeart/2008/layout/RadialCluster"/>
    <dgm:cxn modelId="{BB289952-42ED-42AD-94C2-C42589A27C7E}" type="presOf" srcId="{69D5BA16-A8D9-4CE1-8021-D23481E4F2F1}" destId="{62DD14C5-8757-4E07-95FC-86C036E962C5}" srcOrd="0" destOrd="0" presId="urn:microsoft.com/office/officeart/2008/layout/RadialCluster"/>
    <dgm:cxn modelId="{2834CB78-6866-4348-8FC3-8541F8D1BEAD}" srcId="{E96296B3-357A-40F9-83F9-08F268EFD8A1}" destId="{D2CF04D0-1233-4E6C-B1C8-EE6D9FFDADE7}" srcOrd="1" destOrd="0" parTransId="{AAD5AA5F-2F87-4A20-BAE6-688CFB2F0B4D}" sibTransId="{0CA44F0D-81AA-436A-9CCA-2B91A135561B}"/>
    <dgm:cxn modelId="{EC73C760-D7EC-46EA-BCE8-2EF46E3B5899}" srcId="{3F9EA740-F51C-4A18-BD61-6E61F58D64B4}" destId="{E96296B3-357A-40F9-83F9-08F268EFD8A1}" srcOrd="0" destOrd="0" parTransId="{9D612DDC-6D31-47FF-B578-36E51C253742}" sibTransId="{907F8862-7C39-4129-8382-8358451646E2}"/>
    <dgm:cxn modelId="{765EEB5B-3C65-43D9-A712-2E90895697FE}" type="presOf" srcId="{D2CF04D0-1233-4E6C-B1C8-EE6D9FFDADE7}" destId="{37120B74-F21C-4652-B6A9-35CA5B258213}" srcOrd="0" destOrd="0" presId="urn:microsoft.com/office/officeart/2008/layout/RadialCluster"/>
    <dgm:cxn modelId="{13CD6F7F-E253-4856-9928-D559732CAD7C}" type="presParOf" srcId="{BDFF84B1-2F42-470A-A48E-A24B073B8AB1}" destId="{8BE053C5-5133-4969-B5D2-F1BA27598914}" srcOrd="0" destOrd="0" presId="urn:microsoft.com/office/officeart/2008/layout/RadialCluster"/>
    <dgm:cxn modelId="{13590ACC-B788-410C-96E4-8B3BF071B5B7}" type="presParOf" srcId="{8BE053C5-5133-4969-B5D2-F1BA27598914}" destId="{C0826B20-AA28-43D3-AADA-18156CF46A3A}" srcOrd="0" destOrd="0" presId="urn:microsoft.com/office/officeart/2008/layout/RadialCluster"/>
    <dgm:cxn modelId="{80632A55-E7B1-4086-87C7-282A9865E50B}" type="presParOf" srcId="{8BE053C5-5133-4969-B5D2-F1BA27598914}" destId="{6DD56624-4B49-4B12-805B-5B16569E9F71}" srcOrd="1" destOrd="0" presId="urn:microsoft.com/office/officeart/2008/layout/RadialCluster"/>
    <dgm:cxn modelId="{00A21853-B3F1-4021-B974-6EC20BB36D6C}" type="presParOf" srcId="{8BE053C5-5133-4969-B5D2-F1BA27598914}" destId="{62DD14C5-8757-4E07-95FC-86C036E962C5}" srcOrd="2" destOrd="0" presId="urn:microsoft.com/office/officeart/2008/layout/RadialCluster"/>
    <dgm:cxn modelId="{D7099AB7-D98B-4D65-B59D-BC803043C96A}" type="presParOf" srcId="{8BE053C5-5133-4969-B5D2-F1BA27598914}" destId="{2E81BCBA-FCD8-4AE2-85BB-9587ABDB0B51}" srcOrd="3" destOrd="0" presId="urn:microsoft.com/office/officeart/2008/layout/RadialCluster"/>
    <dgm:cxn modelId="{839277C9-93B1-4D09-9488-448B24B46939}" type="presParOf" srcId="{8BE053C5-5133-4969-B5D2-F1BA27598914}" destId="{37120B74-F21C-4652-B6A9-35CA5B258213}" srcOrd="4" destOrd="0" presId="urn:microsoft.com/office/officeart/2008/layout/RadialCluster"/>
    <dgm:cxn modelId="{5617E26B-6912-4CBB-9979-6595DB72BBEA}" type="presParOf" srcId="{8BE053C5-5133-4969-B5D2-F1BA27598914}" destId="{0675425B-BFEF-4C36-9861-45B08D799562}" srcOrd="5" destOrd="0" presId="urn:microsoft.com/office/officeart/2008/layout/RadialCluster"/>
    <dgm:cxn modelId="{565A06A2-237A-4CD2-BB4E-FD081C5B91F5}" type="presParOf" srcId="{8BE053C5-5133-4969-B5D2-F1BA27598914}" destId="{6F20118B-FF65-4C86-938F-D8823BA78580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26B20-AA28-43D3-AADA-18156CF46A3A}">
      <dsp:nvSpPr>
        <dsp:cNvPr id="0" name=""/>
        <dsp:cNvSpPr/>
      </dsp:nvSpPr>
      <dsp:spPr>
        <a:xfrm>
          <a:off x="2804363" y="113038"/>
          <a:ext cx="4463777" cy="2037512"/>
        </a:xfrm>
        <a:prstGeom prst="roundRect">
          <a:avLst/>
        </a:prstGeom>
        <a:solidFill>
          <a:srgbClr val="F3A3A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Steel deflection limit:</a:t>
          </a:r>
          <a:endParaRPr lang="ar-SA" sz="3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03826" y="212501"/>
        <a:ext cx="4264851" cy="1838586"/>
      </dsp:txXfrm>
    </dsp:sp>
    <dsp:sp modelId="{6DD56624-4B49-4B12-805B-5B16569E9F71}">
      <dsp:nvSpPr>
        <dsp:cNvPr id="0" name=""/>
        <dsp:cNvSpPr/>
      </dsp:nvSpPr>
      <dsp:spPr>
        <a:xfrm rot="5494783">
          <a:off x="4021111" y="3110750"/>
          <a:ext cx="19211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1130" y="0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62DD14C5-8757-4E07-95FC-86C036E962C5}">
      <dsp:nvSpPr>
        <dsp:cNvPr id="0" name=""/>
        <dsp:cNvSpPr/>
      </dsp:nvSpPr>
      <dsp:spPr>
        <a:xfrm>
          <a:off x="3804410" y="4070950"/>
          <a:ext cx="2260902" cy="147462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Live load deflection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2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m:rPr>
                      <m:sty m:val="p"/>
                    </m:rPr>
                    <a:rPr lang="en-US" sz="2800" i="0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L</m:t>
                  </m:r>
                </m:num>
                <m:den>
                  <m:r>
                    <a:rPr lang="en-US" sz="2800" b="0" i="0" kern="1200" smtClean="0">
                      <a:solidFill>
                        <a:schemeClr val="tx1"/>
                      </a:solidFill>
                      <a:latin typeface="Cambria Math"/>
                    </a:rPr>
                    <m:t>180</m:t>
                  </m:r>
                </m:den>
              </m:f>
            </m:oMath>
          </a14:m>
          <a:endParaRPr lang="ar-SA" sz="28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76395" y="4142935"/>
        <a:ext cx="2116932" cy="1330657"/>
      </dsp:txXfrm>
    </dsp:sp>
    <dsp:sp modelId="{2E81BCBA-FCD8-4AE2-85BB-9587ABDB0B51}">
      <dsp:nvSpPr>
        <dsp:cNvPr id="0" name=""/>
        <dsp:cNvSpPr/>
      </dsp:nvSpPr>
      <dsp:spPr>
        <a:xfrm rot="7837240">
          <a:off x="2856970" y="2750711"/>
          <a:ext cx="15813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81376" y="0"/>
              </a:lnTo>
            </a:path>
          </a:pathLst>
        </a:custGeom>
        <a:noFill/>
        <a:ln w="38100" cap="flat" cmpd="sng" algn="ctr">
          <a:solidFill>
            <a:schemeClr val="accent4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37120B74-F21C-4652-B6A9-35CA5B258213}">
      <dsp:nvSpPr>
        <dsp:cNvPr id="0" name=""/>
        <dsp:cNvSpPr/>
      </dsp:nvSpPr>
      <dsp:spPr>
        <a:xfrm>
          <a:off x="1253286" y="3350872"/>
          <a:ext cx="2324722" cy="1672405"/>
        </a:xfrm>
        <a:prstGeom prst="roundRect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Snow load deflection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2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28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𝐿</m:t>
                  </m:r>
                </m:num>
                <m:den>
                  <m:r>
                    <a:rPr lang="en-US" sz="2800" b="0" i="1" kern="1200" smtClean="0">
                      <a:solidFill>
                        <a:schemeClr val="tx1"/>
                      </a:solidFill>
                      <a:latin typeface="Cambria Math"/>
                    </a:rPr>
                    <m:t>180</m:t>
                  </m:r>
                </m:den>
              </m:f>
            </m:oMath>
          </a14:m>
          <a:endParaRPr lang="ar-SA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34926" y="3432512"/>
        <a:ext cx="2161442" cy="1509125"/>
      </dsp:txXfrm>
    </dsp:sp>
    <dsp:sp modelId="{0675425B-BFEF-4C36-9861-45B08D799562}">
      <dsp:nvSpPr>
        <dsp:cNvPr id="0" name=""/>
        <dsp:cNvSpPr/>
      </dsp:nvSpPr>
      <dsp:spPr>
        <a:xfrm rot="2930429">
          <a:off x="5654331" y="2750717"/>
          <a:ext cx="15943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94322" y="0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6F20118B-FF65-4C86-938F-D8823BA78580}">
      <dsp:nvSpPr>
        <dsp:cNvPr id="0" name=""/>
        <dsp:cNvSpPr/>
      </dsp:nvSpPr>
      <dsp:spPr>
        <a:xfrm>
          <a:off x="6468715" y="3350884"/>
          <a:ext cx="2470980" cy="1665671"/>
        </a:xfrm>
        <a:prstGeom prst="roundRect">
          <a:avLst/>
        </a:prstGeom>
        <a:gradFill rotWithShape="1">
          <a:gsLst>
            <a:gs pos="0">
              <a:schemeClr val="accent5">
                <a:tint val="100000"/>
                <a:shade val="100000"/>
                <a:satMod val="130000"/>
              </a:schemeClr>
            </a:gs>
            <a:gs pos="100000">
              <a:schemeClr val="accent5"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Service (D+L+SD) deflection=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20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  <a:cs typeface="+mj-cs"/>
                    </a:rPr>
                  </m:ctrlPr>
                </m:fPr>
                <m:num>
                  <m:r>
                    <a:rPr lang="en-US" sz="2000" i="1" kern="1200">
                      <a:solidFill>
                        <a:schemeClr val="tx1"/>
                      </a:solidFill>
                      <a:latin typeface="Cambria Math" panose="02040503050406030204" pitchFamily="18" charset="0"/>
                      <a:cs typeface="+mj-cs"/>
                    </a:rPr>
                    <m:t>𝐿</m:t>
                  </m:r>
                </m:num>
                <m:den>
                  <m:r>
                    <a:rPr lang="en-US" sz="2000" b="0" i="1" kern="1200" smtClean="0">
                      <a:solidFill>
                        <a:schemeClr val="tx1"/>
                      </a:solidFill>
                      <a:latin typeface="Cambria Math"/>
                      <a:cs typeface="+mj-cs"/>
                    </a:rPr>
                    <m:t>120</m:t>
                  </m:r>
                </m:den>
              </m:f>
            </m:oMath>
          </a14:m>
          <a:r>
            <a:rPr lang="en-US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ar-S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50026" y="3432195"/>
        <a:ext cx="2308358" cy="15030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1-14T10:24:03.7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13088,'0'0'0,"0"0"0,18 17 0,-18-17-112,0 0 112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421C-A868-42A8-801C-6AD7F5804617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5880A-FD67-4D99-9274-B5096964B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2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F659-79FB-4FB5-ADA2-79458C9F384C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2549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4077601" y="-393933"/>
            <a:ext cx="4036799" cy="40371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365001" y="3228734"/>
            <a:ext cx="7461999" cy="1546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6400"/>
            </a:lvl2pPr>
            <a:lvl3pPr lvl="2" algn="ctr" rtl="0">
              <a:spcBef>
                <a:spcPts val="0"/>
              </a:spcBef>
              <a:buSzPct val="100000"/>
              <a:defRPr sz="6400"/>
            </a:lvl3pPr>
            <a:lvl4pPr lvl="3" algn="ctr" rtl="0">
              <a:spcBef>
                <a:spcPts val="0"/>
              </a:spcBef>
              <a:buSzPct val="100000"/>
              <a:defRPr sz="6400"/>
            </a:lvl4pPr>
            <a:lvl5pPr lvl="4" algn="ctr" rtl="0">
              <a:spcBef>
                <a:spcPts val="0"/>
              </a:spcBef>
              <a:buSzPct val="100000"/>
              <a:defRPr sz="6400"/>
            </a:lvl5pPr>
            <a:lvl6pPr lvl="5" algn="ctr" rtl="0">
              <a:spcBef>
                <a:spcPts val="0"/>
              </a:spcBef>
              <a:buSzPct val="100000"/>
              <a:defRPr sz="6400"/>
            </a:lvl6pPr>
            <a:lvl7pPr lvl="6" algn="ctr" rtl="0">
              <a:spcBef>
                <a:spcPts val="0"/>
              </a:spcBef>
              <a:buSzPct val="100000"/>
              <a:defRPr sz="6400"/>
            </a:lvl7pPr>
            <a:lvl8pPr lvl="7" algn="ctr" rtl="0">
              <a:spcBef>
                <a:spcPts val="0"/>
              </a:spcBef>
              <a:buSzPct val="100000"/>
              <a:defRPr sz="6400"/>
            </a:lvl8pPr>
            <a:lvl9pPr lvl="8" algn="ctr" rtl="0">
              <a:spcBef>
                <a:spcPts val="0"/>
              </a:spcBef>
              <a:buSzPct val="100000"/>
              <a:defRPr sz="6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2365001" y="4599539"/>
            <a:ext cx="7461999" cy="104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A1BECC"/>
              </a:buClr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886049" y="5317633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10173533" y="3292833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502067" y="1518933"/>
            <a:ext cx="1304800" cy="1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2" name="Shape 32"/>
          <p:cNvSpPr/>
          <p:nvPr/>
        </p:nvSpPr>
        <p:spPr>
          <a:xfrm>
            <a:off x="9653700" y="6216933"/>
            <a:ext cx="876800" cy="876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308234" y="-762266"/>
            <a:ext cx="3045599" cy="3045599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10010167" y="1223300"/>
            <a:ext cx="8768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10754567" y="-393933"/>
            <a:ext cx="1610399" cy="16103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1889601" y="27368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240667" y="5364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328062" y="4487395"/>
            <a:ext cx="607999" cy="607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9429767" y="5992967"/>
            <a:ext cx="1324800" cy="13243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9827001" y="1040134"/>
            <a:ext cx="1243199" cy="12431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240667" y="4400000"/>
            <a:ext cx="782400" cy="7824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10311167" y="623067"/>
            <a:ext cx="2748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797567" y="-272933"/>
            <a:ext cx="2066800" cy="2066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984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914502" y="1212069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ar-SA"/>
              <a:t>انقر لتحرير نمط العنوان الرئيسي</a:t>
            </a:r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914500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7534464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94" name="Shape 94"/>
          <p:cNvSpPr/>
          <p:nvPr/>
        </p:nvSpPr>
        <p:spPr>
          <a:xfrm>
            <a:off x="-478600" y="2925867"/>
            <a:ext cx="3129600" cy="31296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64600" y="-4281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64600" y="560633"/>
            <a:ext cx="876800" cy="876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569402" y="876636"/>
            <a:ext cx="1129199" cy="11291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183535" y="5523069"/>
            <a:ext cx="1610399" cy="161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4900" y="6399467"/>
            <a:ext cx="734000" cy="7340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1563368" y="2262603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459000" y="8257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10020669" y="-96666"/>
            <a:ext cx="529999" cy="5299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1535335" y="1374469"/>
            <a:ext cx="406399" cy="40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0797202" y="223269"/>
            <a:ext cx="988799" cy="9887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193000" y="20058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-274165" y="3130303"/>
            <a:ext cx="2720799" cy="27207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06833" y="-285933"/>
            <a:ext cx="1020400" cy="1020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11376802" y="1215936"/>
            <a:ext cx="723599" cy="723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34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1518033" y="19634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3914502" y="1212069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ar-SA"/>
              <a:t>انقر لتحرير نمط العنوان الرئيسي</a:t>
            </a: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3914502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29783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8681162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15" name="Shape 115"/>
          <p:cNvSpPr/>
          <p:nvPr/>
        </p:nvSpPr>
        <p:spPr>
          <a:xfrm>
            <a:off x="1355302" y="3975469"/>
            <a:ext cx="587199" cy="5871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91633" y="4461533"/>
            <a:ext cx="1092800" cy="10928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1815300" y="187633"/>
            <a:ext cx="1150400" cy="11512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917500" y="4562667"/>
            <a:ext cx="1416000" cy="1416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2745902" y="1483303"/>
            <a:ext cx="406399" cy="406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11631333" y="360300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11395735" y="811503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10948369" y="1536869"/>
            <a:ext cx="529999" cy="5299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10132802" y="-367000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12045033" y="2490467"/>
            <a:ext cx="250800" cy="250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355302" y="5455603"/>
            <a:ext cx="1610399" cy="161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72100" y="12372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063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فارغ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558802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-218933" y="9149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0939333" y="5198400"/>
            <a:ext cx="596000" cy="596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33902" y="-2625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58800" y="9149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11111633" y="59766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89002" y="5933003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11941733" y="5411595"/>
            <a:ext cx="382800" cy="382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-218932" y="5703603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1424969" y="6290003"/>
            <a:ext cx="677999" cy="6779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10769969" y="298835"/>
            <a:ext cx="406399" cy="4063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1404333" y="437833"/>
            <a:ext cx="780799" cy="780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1835133" y="1583100"/>
            <a:ext cx="596000" cy="596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1265333" y="298833"/>
            <a:ext cx="1059200" cy="105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133902" y="5107503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9023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558802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212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71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148" name="Shape 148"/>
          <p:cNvSpPr/>
          <p:nvPr/>
        </p:nvSpPr>
        <p:spPr>
          <a:xfrm rot="10800000">
            <a:off x="11607937" y="5036354"/>
            <a:ext cx="823199" cy="823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 rot="10800000">
            <a:off x="811665" y="1121813"/>
            <a:ext cx="687200" cy="6872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10800000">
            <a:off x="10926695" y="6071065"/>
            <a:ext cx="1108800" cy="11088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10800000">
            <a:off x="11277849" y="5578354"/>
            <a:ext cx="281199" cy="2811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 rot="10800000">
            <a:off x="-204195" y="-592728"/>
            <a:ext cx="1504400" cy="15044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3" name="Shape 153"/>
          <p:cNvSpPr/>
          <p:nvPr/>
        </p:nvSpPr>
        <p:spPr>
          <a:xfrm rot="10800000">
            <a:off x="10682690" y="177856"/>
            <a:ext cx="579599" cy="5795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10800000">
            <a:off x="-98100" y="1122003"/>
            <a:ext cx="441199" cy="4411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10800000">
            <a:off x="11349537" y="177877"/>
            <a:ext cx="1081599" cy="108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 rot="10800000">
            <a:off x="157333" y="-231202"/>
            <a:ext cx="781599" cy="7815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 rot="10800000">
            <a:off x="998432" y="6260065"/>
            <a:ext cx="460000" cy="460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 rot="10800000">
            <a:off x="-143715" y="5678711"/>
            <a:ext cx="884000" cy="88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 rot="10800000">
            <a:off x="-422216" y="4591383"/>
            <a:ext cx="674799" cy="674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 rot="10800000">
            <a:off x="-301559" y="5520865"/>
            <a:ext cx="1199200" cy="119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10800000">
            <a:off x="11600855" y="1466999"/>
            <a:ext cx="444400" cy="444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41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525601" y="3598101"/>
            <a:ext cx="1191599" cy="11915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5" name="Shape 65"/>
          <p:cNvSpPr/>
          <p:nvPr/>
        </p:nvSpPr>
        <p:spPr>
          <a:xfrm>
            <a:off x="346567" y="-275067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-203900" y="1813400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119467" y="324833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1051634" y="3118200"/>
            <a:ext cx="1081599" cy="10815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204901" y="5533267"/>
            <a:ext cx="1610399" cy="1610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1754400" y="5147967"/>
            <a:ext cx="734000" cy="7340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84767" y="3990701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10326467" y="560633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11786001" y="1359701"/>
            <a:ext cx="529999" cy="5299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1060467" y="-428166"/>
            <a:ext cx="988799" cy="9887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11535333" y="21551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905467" y="1108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0750433" y="918500"/>
            <a:ext cx="599600" cy="599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57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096001" y="1212067"/>
            <a:ext cx="48527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096001" y="2034339"/>
            <a:ext cx="48527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667"/>
            </a:lvl1pPr>
            <a:lvl2pPr lvl="1" rtl="0">
              <a:spcBef>
                <a:spcPts val="0"/>
              </a:spcBef>
              <a:buSzPct val="100000"/>
              <a:defRPr sz="2667"/>
            </a:lvl2pPr>
            <a:lvl3pPr lvl="2" rtl="0">
              <a:spcBef>
                <a:spcPts val="0"/>
              </a:spcBef>
              <a:buSzPct val="100000"/>
              <a:defRPr sz="2667"/>
            </a:lvl3pPr>
            <a:lvl4pPr lvl="3" rtl="0">
              <a:spcBef>
                <a:spcPts val="0"/>
              </a:spcBef>
              <a:buSzPct val="100000"/>
              <a:defRPr sz="2667"/>
            </a:lvl4pPr>
            <a:lvl5pPr lvl="4" rtl="0">
              <a:spcBef>
                <a:spcPts val="0"/>
              </a:spcBef>
              <a:buSzPct val="100000"/>
              <a:defRPr sz="2667"/>
            </a:lvl5pPr>
            <a:lvl6pPr lvl="5" rtl="0">
              <a:spcBef>
                <a:spcPts val="0"/>
              </a:spcBef>
              <a:buSzPct val="100000"/>
              <a:defRPr sz="2667"/>
            </a:lvl6pPr>
            <a:lvl7pPr lvl="6" rtl="0">
              <a:spcBef>
                <a:spcPts val="0"/>
              </a:spcBef>
              <a:buSzPct val="100000"/>
              <a:defRPr sz="2667"/>
            </a:lvl7pPr>
            <a:lvl8pPr lvl="7" rtl="0">
              <a:spcBef>
                <a:spcPts val="0"/>
              </a:spcBef>
              <a:buSzPct val="100000"/>
              <a:defRPr sz="2667"/>
            </a:lvl8pPr>
            <a:lvl9pPr lvl="8" rtl="0">
              <a:spcBef>
                <a:spcPts val="0"/>
              </a:spcBef>
              <a:buSzPct val="100000"/>
              <a:defRPr sz="26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1" name="Shape 81"/>
          <p:cNvSpPr/>
          <p:nvPr/>
        </p:nvSpPr>
        <p:spPr>
          <a:xfrm>
            <a:off x="773700" y="1002601"/>
            <a:ext cx="4852799" cy="4852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-394200" y="-475267"/>
            <a:ext cx="1410400" cy="14104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3782133" y="239767"/>
            <a:ext cx="1304800" cy="13048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621300" y="4923667"/>
            <a:ext cx="1359200" cy="13592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980501" y="6079667"/>
            <a:ext cx="481999" cy="4819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3153067" y="462600"/>
            <a:ext cx="365599" cy="365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-630133" y="-711200"/>
            <a:ext cx="1882400" cy="18824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865334" y="322967"/>
            <a:ext cx="1138399" cy="11383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1414867" y="190601"/>
            <a:ext cx="717999" cy="7175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411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914500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7534464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4" name="Shape 94"/>
          <p:cNvSpPr/>
          <p:nvPr/>
        </p:nvSpPr>
        <p:spPr>
          <a:xfrm>
            <a:off x="-478600" y="2925867"/>
            <a:ext cx="3129600" cy="31296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64600" y="-4281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64600" y="560633"/>
            <a:ext cx="876800" cy="876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569401" y="876634"/>
            <a:ext cx="1129199" cy="11291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183534" y="5523067"/>
            <a:ext cx="1610399" cy="161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4900" y="6399467"/>
            <a:ext cx="734000" cy="7340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1563367" y="22626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459000" y="8257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10020667" y="-96666"/>
            <a:ext cx="529999" cy="5299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1535334" y="1374467"/>
            <a:ext cx="406399" cy="40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0797201" y="223267"/>
            <a:ext cx="988799" cy="9887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193000" y="20058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-274166" y="3130301"/>
            <a:ext cx="2720799" cy="27207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06833" y="-285933"/>
            <a:ext cx="1020400" cy="1020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11376801" y="1215934"/>
            <a:ext cx="723599" cy="723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07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1518033" y="19634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391450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297830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868116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5" name="Shape 115"/>
          <p:cNvSpPr/>
          <p:nvPr/>
        </p:nvSpPr>
        <p:spPr>
          <a:xfrm>
            <a:off x="1355301" y="3975467"/>
            <a:ext cx="587199" cy="5871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91633" y="4461533"/>
            <a:ext cx="1092800" cy="10928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1815300" y="187633"/>
            <a:ext cx="1150400" cy="11512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917500" y="4562667"/>
            <a:ext cx="1416000" cy="1416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2745901" y="1483301"/>
            <a:ext cx="406399" cy="406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11631333" y="360300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11395734" y="8115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10948367" y="1536867"/>
            <a:ext cx="529999" cy="5299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10132801" y="-367000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12045033" y="2490467"/>
            <a:ext cx="250800" cy="250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355301" y="5455601"/>
            <a:ext cx="1610399" cy="161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72100" y="12372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136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558801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-218933" y="9149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0939333" y="5198400"/>
            <a:ext cx="596000" cy="596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33901" y="-2625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58800" y="9149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11111633" y="59766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89001" y="59330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11941733" y="5411595"/>
            <a:ext cx="382800" cy="382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-218933" y="5703601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1424967" y="6290001"/>
            <a:ext cx="677999" cy="6779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10769967" y="298834"/>
            <a:ext cx="406399" cy="4063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1404331" y="437831"/>
            <a:ext cx="780799" cy="780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1835133" y="1583100"/>
            <a:ext cx="596000" cy="596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1265333" y="298833"/>
            <a:ext cx="1059200" cy="105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133901" y="51075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407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F253E-3DEF-4CF9-9DEF-39CB96439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EAEF7-D81F-49CA-B981-4FE84544F2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407BF-8E79-4A6A-8155-75E012332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22B8-9F69-45FD-9A82-B978480DA8F6}" type="datetimeFigureOut">
              <a:rPr lang="en-GB" smtClean="0"/>
              <a:pPr/>
              <a:t>19/08/2020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C3FFF-C46D-4CBE-ADB4-880E116D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EA39B-AEE6-49A5-9408-D79A7CC4E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7F67-D06D-4584-868A-6477ECF44B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525602" y="3598101"/>
            <a:ext cx="1191599" cy="11915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914502" y="1212069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ar-SA"/>
              <a:t>انقر لتحرير نمط العنوان الرئيسي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914502" y="2034343"/>
            <a:ext cx="70339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5" name="Shape 65"/>
          <p:cNvSpPr/>
          <p:nvPr/>
        </p:nvSpPr>
        <p:spPr>
          <a:xfrm>
            <a:off x="346567" y="-275067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-203900" y="1813400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119467" y="324833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1051635" y="3118200"/>
            <a:ext cx="1081599" cy="10815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204902" y="5533269"/>
            <a:ext cx="1610399" cy="1610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1754400" y="5147967"/>
            <a:ext cx="734000" cy="7340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84769" y="3990701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10326467" y="560633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11786002" y="1359703"/>
            <a:ext cx="529999" cy="5299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1060469" y="-428166"/>
            <a:ext cx="988799" cy="9887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11535333" y="21551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905467" y="1108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0750433" y="918500"/>
            <a:ext cx="599600" cy="599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8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096002" y="1212069"/>
            <a:ext cx="48527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ar-SA"/>
              <a:t>انقر لتحرير نمط العنوان الرئيسي</a:t>
            </a: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096002" y="2034341"/>
            <a:ext cx="48527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667"/>
            </a:lvl1pPr>
            <a:lvl2pPr lvl="1" rtl="0">
              <a:spcBef>
                <a:spcPts val="0"/>
              </a:spcBef>
              <a:buSzPct val="100000"/>
              <a:defRPr sz="2667"/>
            </a:lvl2pPr>
            <a:lvl3pPr lvl="2" rtl="0">
              <a:spcBef>
                <a:spcPts val="0"/>
              </a:spcBef>
              <a:buSzPct val="100000"/>
              <a:defRPr sz="2667"/>
            </a:lvl3pPr>
            <a:lvl4pPr lvl="3" rtl="0">
              <a:spcBef>
                <a:spcPts val="0"/>
              </a:spcBef>
              <a:buSzPct val="100000"/>
              <a:defRPr sz="2667"/>
            </a:lvl4pPr>
            <a:lvl5pPr lvl="4" rtl="0">
              <a:spcBef>
                <a:spcPts val="0"/>
              </a:spcBef>
              <a:buSzPct val="100000"/>
              <a:defRPr sz="2667"/>
            </a:lvl5pPr>
            <a:lvl6pPr lvl="5" rtl="0">
              <a:spcBef>
                <a:spcPts val="0"/>
              </a:spcBef>
              <a:buSzPct val="100000"/>
              <a:defRPr sz="2667"/>
            </a:lvl6pPr>
            <a:lvl7pPr lvl="6" rtl="0">
              <a:spcBef>
                <a:spcPts val="0"/>
              </a:spcBef>
              <a:buSzPct val="100000"/>
              <a:defRPr sz="2667"/>
            </a:lvl7pPr>
            <a:lvl8pPr lvl="7" rtl="0">
              <a:spcBef>
                <a:spcPts val="0"/>
              </a:spcBef>
              <a:buSzPct val="100000"/>
              <a:defRPr sz="2667"/>
            </a:lvl8pPr>
            <a:lvl9pPr lvl="8" rtl="0">
              <a:spcBef>
                <a:spcPts val="0"/>
              </a:spcBef>
              <a:buSzPct val="100000"/>
              <a:defRPr sz="2667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81" name="Shape 81"/>
          <p:cNvSpPr/>
          <p:nvPr/>
        </p:nvSpPr>
        <p:spPr>
          <a:xfrm>
            <a:off x="773700" y="1002603"/>
            <a:ext cx="4852799" cy="4852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-394200" y="-475267"/>
            <a:ext cx="1410400" cy="14104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3782133" y="239767"/>
            <a:ext cx="1304800" cy="13048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621300" y="4923667"/>
            <a:ext cx="1359200" cy="13592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980502" y="6079669"/>
            <a:ext cx="481999" cy="4819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3153069" y="462600"/>
            <a:ext cx="365599" cy="365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-630133" y="-711200"/>
            <a:ext cx="1882400" cy="18824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865335" y="322969"/>
            <a:ext cx="1138399" cy="11383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1414869" y="190603"/>
            <a:ext cx="717999" cy="7175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744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711017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3" r:id="rId6"/>
    <p:sldLayoutId id="2147483925" r:id="rId7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914502" y="1212069"/>
            <a:ext cx="7033999" cy="85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914502" y="2034343"/>
            <a:ext cx="7033999" cy="37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36734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3" r:id="rId5"/>
    <p:sldLayoutId id="2147483934" r:id="rId6"/>
    <p:sldLayoutId id="2147483935" r:id="rId7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customXml" Target="../ink/ink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550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3.png"/><Relationship Id="rId4" Type="http://schemas.openxmlformats.org/officeDocument/2006/relationships/image" Target="../media/image5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webm"/><Relationship Id="rId1" Type="http://schemas.microsoft.com/office/2007/relationships/media" Target="../media/media1.webm"/><Relationship Id="rId4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2.webm"/><Relationship Id="rId1" Type="http://schemas.microsoft.com/office/2007/relationships/media" Target="../media/media2.webm"/><Relationship Id="rId5" Type="http://schemas.openxmlformats.org/officeDocument/2006/relationships/image" Target="../media/image63.gif"/><Relationship Id="rId4" Type="http://schemas.openxmlformats.org/officeDocument/2006/relationships/image" Target="../media/image6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gif"/><Relationship Id="rId4" Type="http://schemas.openxmlformats.org/officeDocument/2006/relationships/image" Target="../media/image6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39467-07BD-4670-B43D-DCCAB65D75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5AFAF4-3708-44B0-9863-7BBE217DC6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63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B9B2CB3-C1A6-4B6D-BD68-AC3871F84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92752" y="0"/>
            <a:ext cx="6641345" cy="127162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>
                <a:latin typeface="Bahnschrift SemiBold SemiConden" panose="020B0502040204020203" pitchFamily="34" charset="0"/>
              </a:rPr>
              <a:t>Analysis</a:t>
            </a:r>
            <a:r>
              <a:rPr lang="en-GB" sz="3600" dirty="0">
                <a:latin typeface="Bahnschrift SemiBold SemiConden" panose="020B0502040204020203" pitchFamily="34" charset="0"/>
              </a:rPr>
              <a:t> and Design of Steel Structure  Vertical Farm </a:t>
            </a:r>
          </a:p>
          <a:p>
            <a:r>
              <a:rPr lang="en-GB" sz="3600" dirty="0">
                <a:solidFill>
                  <a:srgbClr val="00B050"/>
                </a:solidFill>
                <a:latin typeface="Bahnschrift SemiBold SemiConden" panose="020B0502040204020203" pitchFamily="34" charset="0"/>
              </a:rPr>
              <a:t>(Green Sky)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EE6791-2BED-4C15-A7CA-8DB0D47A1CCD}"/>
              </a:ext>
            </a:extLst>
          </p:cNvPr>
          <p:cNvSpPr txBox="1"/>
          <p:nvPr/>
        </p:nvSpPr>
        <p:spPr>
          <a:xfrm>
            <a:off x="348793" y="1940303"/>
            <a:ext cx="34879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Prepared by:</a:t>
            </a:r>
          </a:p>
          <a:p>
            <a:r>
              <a:rPr lang="en-GB" sz="2400" dirty="0" err="1"/>
              <a:t>Khansaa</a:t>
            </a:r>
            <a:r>
              <a:rPr lang="en-GB" sz="2400" dirty="0"/>
              <a:t> </a:t>
            </a:r>
            <a:r>
              <a:rPr lang="en-GB" sz="2400" dirty="0" err="1"/>
              <a:t>Rawajbeh</a:t>
            </a:r>
            <a:endParaRPr lang="en-GB" sz="2400" dirty="0"/>
          </a:p>
          <a:p>
            <a:r>
              <a:rPr lang="en-GB" sz="2400" dirty="0"/>
              <a:t>Riham </a:t>
            </a:r>
            <a:r>
              <a:rPr lang="en-GB" sz="2400" dirty="0" err="1"/>
              <a:t>Jawabreh</a:t>
            </a:r>
            <a:endParaRPr lang="en-GB" sz="2400" dirty="0"/>
          </a:p>
          <a:p>
            <a:r>
              <a:rPr lang="en-GB" sz="2400" dirty="0"/>
              <a:t>Sandy Sabbarini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68D8E9-4E2B-459D-8DDB-87D03D7A3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52746" cy="1352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11CD47-25D3-4C5C-8251-1F4297646A2F}"/>
              </a:ext>
            </a:extLst>
          </p:cNvPr>
          <p:cNvSpPr txBox="1"/>
          <p:nvPr/>
        </p:nvSpPr>
        <p:spPr>
          <a:xfrm>
            <a:off x="348793" y="3509963"/>
            <a:ext cx="3208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Dr.Mohammad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samaneh</a:t>
            </a:r>
            <a:endPara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8342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1D92F5-0E25-45BF-8DF6-2D3DAD930F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6" t="8421" r="32204"/>
          <a:stretch/>
        </p:blipFill>
        <p:spPr>
          <a:xfrm>
            <a:off x="0" y="-1227506"/>
            <a:ext cx="6761747" cy="93130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4CC349-A510-4981-84AE-591DDB26B931}"/>
              </a:ext>
            </a:extLst>
          </p:cNvPr>
          <p:cNvSpPr txBox="1"/>
          <p:nvPr/>
        </p:nvSpPr>
        <p:spPr>
          <a:xfrm>
            <a:off x="5976260" y="1389029"/>
            <a:ext cx="35979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is collected and then reused it.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Theses gardens use up to 2/3 less water.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A3567-6F3C-4AB3-9D47-0EB0D6F462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79"/>
          <a:stretch/>
        </p:blipFill>
        <p:spPr>
          <a:xfrm>
            <a:off x="4911365" y="3761295"/>
            <a:ext cx="6165130" cy="293173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5FFD7DC-0D0A-4698-8652-AD270CB14785}"/>
              </a:ext>
            </a:extLst>
          </p:cNvPr>
          <p:cNvSpPr/>
          <p:nvPr/>
        </p:nvSpPr>
        <p:spPr>
          <a:xfrm>
            <a:off x="9739378" y="4246039"/>
            <a:ext cx="1904215" cy="1508289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BC7FA0CF-0359-41A6-AF51-3950071ABEC6}"/>
              </a:ext>
            </a:extLst>
          </p:cNvPr>
          <p:cNvSpPr/>
          <p:nvPr/>
        </p:nvSpPr>
        <p:spPr>
          <a:xfrm rot="7228575">
            <a:off x="10938581" y="3593788"/>
            <a:ext cx="1240342" cy="33501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8C5B4C5F-A15E-4242-A001-7ECFD63513FC}"/>
                  </a:ext>
                </a:extLst>
              </p14:cNvPr>
              <p14:cNvContentPartPr/>
              <p14:nvPr/>
            </p14:nvContentPartPr>
            <p14:xfrm>
              <a:off x="12632192" y="2970861"/>
              <a:ext cx="6840" cy="61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xmlns="" id="{8C5B4C5F-A15E-4242-A001-7ECFD63513F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623192" y="2961861"/>
                <a:ext cx="24480" cy="2376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389B8CC6-E5F2-44A3-9F10-E4824874E746}"/>
              </a:ext>
            </a:extLst>
          </p:cNvPr>
          <p:cNvSpPr txBox="1"/>
          <p:nvPr/>
        </p:nvSpPr>
        <p:spPr>
          <a:xfrm>
            <a:off x="6974958" y="680484"/>
            <a:ext cx="1807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408176715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F63E95-B07E-47B3-97A1-BD525FA53B3C}"/>
              </a:ext>
            </a:extLst>
          </p:cNvPr>
          <p:cNvSpPr txBox="1"/>
          <p:nvPr/>
        </p:nvSpPr>
        <p:spPr>
          <a:xfrm>
            <a:off x="1441171" y="622603"/>
            <a:ext cx="1004846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 Project Description.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located at east of Nablus Wadi Al-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Tuffah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It’s extended over an area 1000 meter square . It consists of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parts of structure one of them have an area of 600 meter square </a:t>
            </a:r>
            <a:endParaRPr lang="en-US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Stories and usage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floors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E3E75CA-BB26-4E33-81F2-5FE9A7FC8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869126"/>
              </p:ext>
            </p:extLst>
          </p:nvPr>
        </p:nvGraphicFramePr>
        <p:xfrm>
          <a:off x="1441171" y="4018547"/>
          <a:ext cx="8733292" cy="2282952"/>
        </p:xfrm>
        <a:graphic>
          <a:graphicData uri="http://schemas.openxmlformats.org/drawingml/2006/table">
            <a:tbl>
              <a:tblPr firstRow="1" firstCol="1" bandRow="1"/>
              <a:tblGrid>
                <a:gridCol w="544378">
                  <a:extLst>
                    <a:ext uri="{9D8B030D-6E8A-4147-A177-3AD203B41FA5}">
                      <a16:colId xmlns:a16="http://schemas.microsoft.com/office/drawing/2014/main" val="1826315357"/>
                    </a:ext>
                  </a:extLst>
                </a:gridCol>
                <a:gridCol w="1638945">
                  <a:extLst>
                    <a:ext uri="{9D8B030D-6E8A-4147-A177-3AD203B41FA5}">
                      <a16:colId xmlns:a16="http://schemas.microsoft.com/office/drawing/2014/main" val="780704457"/>
                    </a:ext>
                  </a:extLst>
                </a:gridCol>
                <a:gridCol w="2183323">
                  <a:extLst>
                    <a:ext uri="{9D8B030D-6E8A-4147-A177-3AD203B41FA5}">
                      <a16:colId xmlns:a16="http://schemas.microsoft.com/office/drawing/2014/main" val="1262163233"/>
                    </a:ext>
                  </a:extLst>
                </a:gridCol>
                <a:gridCol w="2183323">
                  <a:extLst>
                    <a:ext uri="{9D8B030D-6E8A-4147-A177-3AD203B41FA5}">
                      <a16:colId xmlns:a16="http://schemas.microsoft.com/office/drawing/2014/main" val="1575993838"/>
                    </a:ext>
                  </a:extLst>
                </a:gridCol>
                <a:gridCol w="2183323">
                  <a:extLst>
                    <a:ext uri="{9D8B030D-6E8A-4147-A177-3AD203B41FA5}">
                      <a16:colId xmlns:a16="http://schemas.microsoft.com/office/drawing/2014/main" val="47093735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Area(m</a:t>
                      </a:r>
                      <a:r>
                        <a:rPr lang="en-GB" sz="20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Height(m)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777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Ground floor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Mainly: offices and storage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8236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2-7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Agricultural floors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Agriculture containers (50*80 cm) for crops growing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48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48119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CFBEE7-06FE-441D-AB00-3724ED415A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47" t="12982" r="17660" b="19123"/>
          <a:stretch/>
        </p:blipFill>
        <p:spPr>
          <a:xfrm>
            <a:off x="0" y="0"/>
            <a:ext cx="3898232" cy="7002379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67F02707-CCE4-4A1A-8DDC-B9773AAC4318}"/>
              </a:ext>
            </a:extLst>
          </p:cNvPr>
          <p:cNvSpPr/>
          <p:nvPr/>
        </p:nvSpPr>
        <p:spPr>
          <a:xfrm>
            <a:off x="3254540" y="5211679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150A99F3-EE2C-4463-B20B-ABCF07E71643}"/>
              </a:ext>
            </a:extLst>
          </p:cNvPr>
          <p:cNvSpPr/>
          <p:nvPr/>
        </p:nvSpPr>
        <p:spPr>
          <a:xfrm>
            <a:off x="3254542" y="3810000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C911BED-74BD-4BDD-AB9A-67715370E491}"/>
              </a:ext>
            </a:extLst>
          </p:cNvPr>
          <p:cNvSpPr/>
          <p:nvPr/>
        </p:nvSpPr>
        <p:spPr>
          <a:xfrm>
            <a:off x="3254542" y="3132221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B73A7BE-993D-47EA-BF1F-6A8FAF7DCAEF}"/>
              </a:ext>
            </a:extLst>
          </p:cNvPr>
          <p:cNvSpPr/>
          <p:nvPr/>
        </p:nvSpPr>
        <p:spPr>
          <a:xfrm>
            <a:off x="3254542" y="2370221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8C83D66-00E4-4D53-862A-5FB0EE8FB389}"/>
              </a:ext>
            </a:extLst>
          </p:cNvPr>
          <p:cNvSpPr/>
          <p:nvPr/>
        </p:nvSpPr>
        <p:spPr>
          <a:xfrm>
            <a:off x="3254540" y="4548939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B3789F6-6EBD-4E7A-9DD1-90DA410E4D8E}"/>
              </a:ext>
            </a:extLst>
          </p:cNvPr>
          <p:cNvSpPr/>
          <p:nvPr/>
        </p:nvSpPr>
        <p:spPr>
          <a:xfrm>
            <a:off x="3254541" y="1646321"/>
            <a:ext cx="1287379" cy="312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68DCE6-5D75-4BC8-B73D-72B786BB5CC8}"/>
              </a:ext>
            </a:extLst>
          </p:cNvPr>
          <p:cNvSpPr txBox="1"/>
          <p:nvPr/>
        </p:nvSpPr>
        <p:spPr>
          <a:xfrm>
            <a:off x="4668254" y="1281187"/>
            <a:ext cx="6497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dirty="0">
                <a:cs typeface="+mj-cs"/>
              </a:rPr>
              <a:t>6</a:t>
            </a:r>
          </a:p>
          <a:p>
            <a:r>
              <a:rPr lang="ar-SA" sz="4800" dirty="0">
                <a:cs typeface="+mj-cs"/>
              </a:rPr>
              <a:t>5</a:t>
            </a:r>
          </a:p>
          <a:p>
            <a:r>
              <a:rPr lang="ar-SA" sz="4800" dirty="0">
                <a:cs typeface="+mj-cs"/>
              </a:rPr>
              <a:t>4</a:t>
            </a:r>
          </a:p>
          <a:p>
            <a:r>
              <a:rPr lang="ar-SA" sz="4800" dirty="0">
                <a:cs typeface="+mj-cs"/>
              </a:rPr>
              <a:t>3</a:t>
            </a:r>
          </a:p>
          <a:p>
            <a:r>
              <a:rPr lang="ar-SA" sz="4800" dirty="0">
                <a:cs typeface="+mj-cs"/>
              </a:rPr>
              <a:t>2</a:t>
            </a:r>
          </a:p>
          <a:p>
            <a:r>
              <a:rPr lang="ar-SA" sz="4800" dirty="0">
                <a:cs typeface="+mj-cs"/>
              </a:rPr>
              <a:t>1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40C106-B508-45B5-98E5-36CA1E709EE7}"/>
              </a:ext>
            </a:extLst>
          </p:cNvPr>
          <p:cNvSpPr txBox="1"/>
          <p:nvPr/>
        </p:nvSpPr>
        <p:spPr>
          <a:xfrm>
            <a:off x="5444293" y="2683043"/>
            <a:ext cx="6515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the same area of the land 6 times ,so increase the productivity not just 6 times but more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E7DA2F-B79B-4FBE-8FEA-132F9B221BD8}"/>
              </a:ext>
            </a:extLst>
          </p:cNvPr>
          <p:cNvSpPr txBox="1"/>
          <p:nvPr/>
        </p:nvSpPr>
        <p:spPr>
          <a:xfrm>
            <a:off x="5444293" y="1019577"/>
            <a:ext cx="4242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solve the problem?</a:t>
            </a:r>
          </a:p>
        </p:txBody>
      </p:sp>
    </p:spTree>
    <p:extLst>
      <p:ext uri="{BB962C8B-B14F-4D97-AF65-F5344CB8AC3E}">
        <p14:creationId xmlns:p14="http://schemas.microsoft.com/office/powerpoint/2010/main" val="30141800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56B411-8525-40B2-9B86-08DB6362BE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05BDE2-F9C8-4F00-9E6A-590AF0C3FF70}"/>
              </a:ext>
            </a:extLst>
          </p:cNvPr>
          <p:cNvSpPr txBox="1"/>
          <p:nvPr/>
        </p:nvSpPr>
        <p:spPr>
          <a:xfrm>
            <a:off x="4295273" y="493294"/>
            <a:ext cx="6906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Romainville, Paris</a:t>
            </a:r>
          </a:p>
        </p:txBody>
      </p:sp>
    </p:spTree>
    <p:extLst>
      <p:ext uri="{BB962C8B-B14F-4D97-AF65-F5344CB8AC3E}">
        <p14:creationId xmlns:p14="http://schemas.microsoft.com/office/powerpoint/2010/main" val="130180446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3F8FA7-472F-4E52-90C1-269A2EEC4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890" y="29458"/>
            <a:ext cx="5234152" cy="6858000"/>
          </a:xfrm>
          <a:prstGeom prst="round2DiagRect">
            <a:avLst>
              <a:gd name="adj1" fmla="val 575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FB73E0-3863-4A79-9242-57BB8C8CF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52" y="0"/>
            <a:ext cx="6957848" cy="6858000"/>
          </a:xfrm>
          <a:prstGeom prst="round2DiagRect">
            <a:avLst>
              <a:gd name="adj1" fmla="val 454"/>
              <a:gd name="adj2" fmla="val 222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705578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FA6B04-A413-44B3-A97B-CA3A4B7BEB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02" t="7544" r="31808"/>
          <a:stretch/>
        </p:blipFill>
        <p:spPr>
          <a:xfrm>
            <a:off x="-967282" y="-265687"/>
            <a:ext cx="6532213" cy="88723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DCE093-A024-4B26-91A0-1DAC437EC15B}"/>
              </a:ext>
            </a:extLst>
          </p:cNvPr>
          <p:cNvSpPr txBox="1"/>
          <p:nvPr/>
        </p:nvSpPr>
        <p:spPr>
          <a:xfrm>
            <a:off x="5410201" y="752549"/>
            <a:ext cx="53355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space inside the building helps to enter the sunlight and reach all plants.</a:t>
            </a: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2516BB-F5F4-4990-B45C-2582CDDC62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875934"/>
            <a:ext cx="3218311" cy="53638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DAE5ED5-620A-430D-8FCA-6DC22FF01127}"/>
              </a:ext>
            </a:extLst>
          </p:cNvPr>
          <p:cNvSpPr txBox="1"/>
          <p:nvPr/>
        </p:nvSpPr>
        <p:spPr>
          <a:xfrm>
            <a:off x="7186346" y="167774"/>
            <a:ext cx="1783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sunlight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77677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167F0E-3D52-4284-82A0-86FFF967CA37}"/>
              </a:ext>
            </a:extLst>
          </p:cNvPr>
          <p:cNvSpPr txBox="1"/>
          <p:nvPr/>
        </p:nvSpPr>
        <p:spPr>
          <a:xfrm>
            <a:off x="8258352" y="2598002"/>
            <a:ext cx="333842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space inside the building</a:t>
            </a:r>
            <a:r>
              <a:rPr lang="ar-SA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helps in ventilation process.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3CF40B-9B1F-4108-9EEF-F64E1576CB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00" t="7544" r="41522"/>
          <a:stretch/>
        </p:blipFill>
        <p:spPr>
          <a:xfrm>
            <a:off x="3886730" y="0"/>
            <a:ext cx="2998782" cy="88723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66C85A-49FD-4DF7-A081-DDC90B958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47" t="12982" r="17660" b="19123"/>
          <a:stretch/>
        </p:blipFill>
        <p:spPr>
          <a:xfrm>
            <a:off x="-11502" y="1"/>
            <a:ext cx="3898232" cy="6857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D0BF7-8A0C-4CF3-9936-861C9C1EF737}"/>
              </a:ext>
            </a:extLst>
          </p:cNvPr>
          <p:cNvSpPr txBox="1"/>
          <p:nvPr/>
        </p:nvSpPr>
        <p:spPr>
          <a:xfrm>
            <a:off x="8452884" y="978194"/>
            <a:ext cx="21265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Ventilation(oxygen)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648C176-B2D1-49A7-8FA3-0990DF9938E7}"/>
              </a:ext>
            </a:extLst>
          </p:cNvPr>
          <p:cNvSpPr/>
          <p:nvPr/>
        </p:nvSpPr>
        <p:spPr>
          <a:xfrm rot="11054831">
            <a:off x="2908377" y="500266"/>
            <a:ext cx="2296632" cy="303075"/>
          </a:xfrm>
          <a:prstGeom prst="rightArrow">
            <a:avLst>
              <a:gd name="adj1" fmla="val 50000"/>
              <a:gd name="adj2" fmla="val 96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F6A3D63-A9FC-4743-BD77-4F750E210980}"/>
              </a:ext>
            </a:extLst>
          </p:cNvPr>
          <p:cNvSpPr/>
          <p:nvPr/>
        </p:nvSpPr>
        <p:spPr>
          <a:xfrm>
            <a:off x="0" y="1318437"/>
            <a:ext cx="499730" cy="850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09058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6E9E3F-917E-4FC4-AA34-05B7A90402EB}"/>
              </a:ext>
            </a:extLst>
          </p:cNvPr>
          <p:cNvSpPr txBox="1"/>
          <p:nvPr/>
        </p:nvSpPr>
        <p:spPr>
          <a:xfrm>
            <a:off x="6982598" y="1921164"/>
            <a:ext cx="38688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ideal growing conditions, plants mature 25% faster and produce 30% more product</a:t>
            </a:r>
          </a:p>
        </p:txBody>
      </p:sp>
      <p:pic>
        <p:nvPicPr>
          <p:cNvPr id="1028" name="Picture 4" descr="https://scontent.fjrs3-1.fna.fbcdn.net/v/t1.15752-9/79144840_847536572372419_4741132630467018752_n.jpg?_nc_cat=101&amp;_nc_ohc=nwSDdyumOhYAX_63o6C&amp;_nc_ht=scontent.fjrs3-1.fna&amp;oh=b74a5616e9e737fb5299bd090965e42c&amp;oe=5ED6D79D">
            <a:extLst>
              <a:ext uri="{FF2B5EF4-FFF2-40B4-BE49-F238E27FC236}">
                <a16:creationId xmlns:a16="http://schemas.microsoft.com/office/drawing/2014/main" id="{C34415D5-6DD1-4876-A0E9-D8223D497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95" y="612113"/>
            <a:ext cx="5671584" cy="563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89431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A3283-A4E6-4765-8CFA-826159750A32}"/>
              </a:ext>
            </a:extLst>
          </p:cNvPr>
          <p:cNvSpPr txBox="1">
            <a:spLocks/>
          </p:cNvSpPr>
          <p:nvPr/>
        </p:nvSpPr>
        <p:spPr>
          <a:xfrm>
            <a:off x="1676400" y="620072"/>
            <a:ext cx="10515600" cy="13255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/>
            <a:r>
              <a:rPr lang="en-US" altLang="en-US" sz="4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used:</a:t>
            </a:r>
            <a:endParaRPr lang="en-GB" sz="4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06EA3-A30D-4AA0-B4CE-C7119D55FF0C}"/>
              </a:ext>
            </a:extLst>
          </p:cNvPr>
          <p:cNvSpPr txBox="1">
            <a:spLocks/>
          </p:cNvSpPr>
          <p:nvPr/>
        </p:nvSpPr>
        <p:spPr>
          <a:xfrm>
            <a:off x="1676400" y="1439993"/>
            <a:ext cx="10515600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400"/>
            <a:r>
              <a:rPr lang="en-CA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A36</a:t>
            </a:r>
            <a:r>
              <a:rPr lang="en-CA" kern="0" dirty="0"/>
              <a:t> </a:t>
            </a:r>
            <a:r>
              <a:rPr lang="en-CA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STEEL</a:t>
            </a:r>
            <a:r>
              <a:rPr lang="en-CA" kern="0" dirty="0"/>
              <a:t> </a:t>
            </a:r>
          </a:p>
          <a:p>
            <a:pPr defTabSz="914400"/>
            <a:endParaRPr lang="en-CA" kern="0" dirty="0"/>
          </a:p>
          <a:p>
            <a:pPr defTabSz="914400"/>
            <a:endParaRPr lang="en-GB" kern="0" dirty="0"/>
          </a:p>
        </p:txBody>
      </p:sp>
      <p:pic>
        <p:nvPicPr>
          <p:cNvPr id="4" name="Picture 2" descr="China Hea/Heb/Ipe Steel Beam / Steel Beam / Structure H Section ...">
            <a:extLst>
              <a:ext uri="{FF2B5EF4-FFF2-40B4-BE49-F238E27FC236}">
                <a16:creationId xmlns:a16="http://schemas.microsoft.com/office/drawing/2014/main" id="{DC2BE608-0B4E-4B63-BEBD-946F57096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021" y="3037649"/>
            <a:ext cx="3157979" cy="313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MILD STEEL SQUARE TUBE HOLLOW METAL BOX PIPE SECTION 20-50mm DIA ...">
            <a:extLst>
              <a:ext uri="{FF2B5EF4-FFF2-40B4-BE49-F238E27FC236}">
                <a16:creationId xmlns:a16="http://schemas.microsoft.com/office/drawing/2014/main" id="{01F0FA1D-6CAE-474E-9DF0-04889BEAE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5622"/>
            <a:ext cx="3704734" cy="39766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F0990F2-C687-478E-BE76-CC82B02DE73C}"/>
              </a:ext>
            </a:extLst>
          </p:cNvPr>
          <p:cNvGraphicFramePr>
            <a:graphicFrameLocks noGrp="1"/>
          </p:cNvGraphicFramePr>
          <p:nvPr/>
        </p:nvGraphicFramePr>
        <p:xfrm>
          <a:off x="1716950" y="2021677"/>
          <a:ext cx="8798650" cy="528320"/>
        </p:xfrm>
        <a:graphic>
          <a:graphicData uri="http://schemas.openxmlformats.org/drawingml/2006/table">
            <a:tbl>
              <a:tblPr/>
              <a:tblGrid>
                <a:gridCol w="4399325">
                  <a:extLst>
                    <a:ext uri="{9D8B030D-6E8A-4147-A177-3AD203B41FA5}">
                      <a16:colId xmlns:a16="http://schemas.microsoft.com/office/drawing/2014/main" val="2050327641"/>
                    </a:ext>
                  </a:extLst>
                </a:gridCol>
                <a:gridCol w="4399325">
                  <a:extLst>
                    <a:ext uri="{9D8B030D-6E8A-4147-A177-3AD203B41FA5}">
                      <a16:colId xmlns:a16="http://schemas.microsoft.com/office/drawing/2014/main" val="3600545214"/>
                    </a:ext>
                  </a:extLst>
                </a:gridCol>
              </a:tblGrid>
              <a:tr h="165100">
                <a:tc>
                  <a:txBody>
                    <a:bodyPr/>
                    <a:lstStyle/>
                    <a:p>
                      <a: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i="0" u="none" strike="noStrike" kern="1200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Tensile Strength, Yield</a:t>
                      </a:r>
                    </a:p>
                  </a:txBody>
                  <a:tcPr marL="63500" marT="50800" marB="50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effectLst/>
                        </a:rPr>
                        <a:t>250 MPa</a:t>
                      </a:r>
                    </a:p>
                  </a:txBody>
                  <a:tcPr marL="63500" marR="63500" marT="50800" marB="50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77303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239DE3A-FE14-4956-BDF1-E7FF02576BA3}"/>
              </a:ext>
            </a:extLst>
          </p:cNvPr>
          <p:cNvGraphicFramePr>
            <a:graphicFrameLocks noGrp="1"/>
          </p:cNvGraphicFramePr>
          <p:nvPr/>
        </p:nvGraphicFramePr>
        <p:xfrm>
          <a:off x="5181600" y="960274"/>
          <a:ext cx="4140200" cy="386144"/>
        </p:xfrm>
        <a:graphic>
          <a:graphicData uri="http://schemas.openxmlformats.org/drawingml/2006/table">
            <a:tbl>
              <a:tblPr/>
              <a:tblGrid>
                <a:gridCol w="2070100">
                  <a:extLst>
                    <a:ext uri="{9D8B030D-6E8A-4147-A177-3AD203B41FA5}">
                      <a16:colId xmlns:a16="http://schemas.microsoft.com/office/drawing/2014/main" val="2637952192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1757372029"/>
                    </a:ext>
                  </a:extLst>
                </a:gridCol>
              </a:tblGrid>
              <a:tr h="165100">
                <a:tc>
                  <a:txBody>
                    <a:bodyPr/>
                    <a:lstStyle/>
                    <a:p>
                      <a:endParaRPr lang="en-GB" dirty="0">
                        <a:effectLst/>
                      </a:endParaRPr>
                    </a:p>
                  </a:txBody>
                  <a:tcPr marL="63500" marT="50800" marB="50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effectLst/>
                      </a:endParaRPr>
                    </a:p>
                  </a:txBody>
                  <a:tcPr marL="63500" marR="63500" marT="50800" marB="50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575857"/>
                  </a:ext>
                </a:extLst>
              </a:tr>
            </a:tbl>
          </a:graphicData>
        </a:graphic>
      </p:graphicFrame>
      <p:pic>
        <p:nvPicPr>
          <p:cNvPr id="8" name="Picture 2" descr="Dimensions of ANGLE Steel Beams equal European standard NEN-EN ...">
            <a:extLst>
              <a:ext uri="{FF2B5EF4-FFF2-40B4-BE49-F238E27FC236}">
                <a16:creationId xmlns:a16="http://schemas.microsoft.com/office/drawing/2014/main" id="{C5B02297-50D6-4691-8276-E414B6759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847" y="3297462"/>
            <a:ext cx="3117476" cy="261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266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D256C10-3415-4CB0-A241-368BB09C4F1C}"/>
              </a:ext>
            </a:extLst>
          </p:cNvPr>
          <p:cNvSpPr/>
          <p:nvPr/>
        </p:nvSpPr>
        <p:spPr>
          <a:xfrm>
            <a:off x="1608875" y="911977"/>
            <a:ext cx="3934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Polycarbonate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Sheets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9EEC6E3-42C9-49E7-B917-EF2F93E4203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5" r="1" b="13510"/>
          <a:stretch/>
        </p:blipFill>
        <p:spPr>
          <a:xfrm>
            <a:off x="6630188" y="2149311"/>
            <a:ext cx="4399172" cy="28878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951DAC0-1FBE-41DA-8F49-4D5D0445A57C}"/>
              </a:ext>
            </a:extLst>
          </p:cNvPr>
          <p:cNvSpPr/>
          <p:nvPr/>
        </p:nvSpPr>
        <p:spPr>
          <a:xfrm>
            <a:off x="911292" y="1836116"/>
            <a:ext cx="5555496" cy="421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sz="2400" dirty="0"/>
              <a:t>They are transparent panels made of distinguished and strong imported materials, which are light, strong, durable and flexible compared to glass</a:t>
            </a:r>
          </a:p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sz="2400" dirty="0"/>
              <a:t>Its advantages: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-stability of the color degree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-It is characterized by high light transmittance up to 90%.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-Resistant to mechanical stress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- Lightweight material</a:t>
            </a:r>
          </a:p>
          <a:p>
            <a:pPr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dirty="0"/>
              <a:t>- Easy constructed</a:t>
            </a:r>
          </a:p>
        </p:txBody>
      </p:sp>
    </p:spTree>
    <p:extLst>
      <p:ext uri="{BB962C8B-B14F-4D97-AF65-F5344CB8AC3E}">
        <p14:creationId xmlns:p14="http://schemas.microsoft.com/office/powerpoint/2010/main" val="255180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308201-637E-4F7F-B0EE-99707519EA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6600">
            <a:off x="-1288427" y="1338627"/>
            <a:ext cx="7174042" cy="49810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0DDBB7-05CB-4096-820C-71E00BE0F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276" y="1125352"/>
            <a:ext cx="4706520" cy="5407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468327-8899-430E-841E-CA130B6D51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852">
            <a:off x="4627055" y="1350613"/>
            <a:ext cx="3368838" cy="51910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B7FDFC-403D-44B6-BCC0-FC4C1D716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149" y="2009982"/>
            <a:ext cx="5791702" cy="2164268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6FE7490-70EB-4800-8235-9AFCB3A17794}"/>
              </a:ext>
            </a:extLst>
          </p:cNvPr>
          <p:cNvSpPr/>
          <p:nvPr/>
        </p:nvSpPr>
        <p:spPr>
          <a:xfrm>
            <a:off x="4740442" y="3597442"/>
            <a:ext cx="2249905" cy="6136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80D1659D-21E0-4C58-B2FD-B9F6BC8E54CA}"/>
              </a:ext>
            </a:extLst>
          </p:cNvPr>
          <p:cNvSpPr/>
          <p:nvPr/>
        </p:nvSpPr>
        <p:spPr>
          <a:xfrm rot="8459731">
            <a:off x="6861838" y="3135906"/>
            <a:ext cx="1311442" cy="517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E35413-4E84-4DEF-A644-D9E5D5E13395}"/>
              </a:ext>
            </a:extLst>
          </p:cNvPr>
          <p:cNvSpPr txBox="1"/>
          <p:nvPr/>
        </p:nvSpPr>
        <p:spPr>
          <a:xfrm>
            <a:off x="1752250" y="445191"/>
            <a:ext cx="8968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we choose this idea?  </a:t>
            </a:r>
            <a:r>
              <a:rPr lang="en-GB" sz="3200" b="1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Agriculture Future? ?? </a:t>
            </a:r>
          </a:p>
        </p:txBody>
      </p:sp>
    </p:spTree>
    <p:extLst>
      <p:ext uri="{BB962C8B-B14F-4D97-AF65-F5344CB8AC3E}">
        <p14:creationId xmlns:p14="http://schemas.microsoft.com/office/powerpoint/2010/main" val="286784938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8ACA5-7B3C-41BE-B25D-07B91E85BCF6}"/>
              </a:ext>
            </a:extLst>
          </p:cNvPr>
          <p:cNvSpPr txBox="1">
            <a:spLocks/>
          </p:cNvSpPr>
          <p:nvPr/>
        </p:nvSpPr>
        <p:spPr>
          <a:xfrm>
            <a:off x="1432089" y="500060"/>
            <a:ext cx="10515600" cy="13255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/>
            <a: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endParaRPr lang="en-GB" sz="3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F81D8-6E44-4B8D-A0B4-14EB00855C2A}"/>
              </a:ext>
            </a:extLst>
          </p:cNvPr>
          <p:cNvSpPr txBox="1">
            <a:spLocks/>
          </p:cNvSpPr>
          <p:nvPr/>
        </p:nvSpPr>
        <p:spPr>
          <a:xfrm>
            <a:off x="7980240" y="1825624"/>
            <a:ext cx="3967449" cy="503237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400"/>
            <a:r>
              <a:rPr lang="en-GB" kern="0" dirty="0"/>
              <a:t>Glass curtain walls are lightweight </a:t>
            </a:r>
            <a:r>
              <a:rPr lang="en-GB" kern="0" dirty="0" err="1"/>
              <a:t>aluminum</a:t>
            </a:r>
            <a:r>
              <a:rPr lang="en-GB" kern="0" dirty="0"/>
              <a:t>-framed facades housing glass or metal panels.</a:t>
            </a:r>
          </a:p>
          <a:p>
            <a:pPr defTabSz="914400"/>
            <a:r>
              <a:rPr lang="en-GB" kern="0" dirty="0"/>
              <a:t>gravity loads and wind resistance</a:t>
            </a:r>
            <a:endParaRPr lang="ar-SA" kern="0" dirty="0"/>
          </a:p>
          <a:p>
            <a:pPr defTabSz="914400"/>
            <a:endParaRPr lang="en-GB" kern="0" dirty="0"/>
          </a:p>
          <a:p>
            <a:pPr defTabSz="914400"/>
            <a:r>
              <a:rPr lang="en-US" sz="2000" b="1" dirty="0">
                <a:solidFill>
                  <a:srgbClr val="7A0C6A"/>
                </a:solidFill>
                <a:latin typeface="Times New Roman" pitchFamily="18" charset="0"/>
                <a:cs typeface="Times New Roman" pitchFamily="18" charset="0"/>
              </a:rPr>
              <a:t>thickness equals 10 mm</a:t>
            </a:r>
            <a:endParaRPr lang="en-GB" kern="0" dirty="0"/>
          </a:p>
        </p:txBody>
      </p:sp>
      <p:pic>
        <p:nvPicPr>
          <p:cNvPr id="4" name="Picture 2" descr="Proliferation of market gardening 'towers' in urban areas ...">
            <a:extLst>
              <a:ext uri="{FF2B5EF4-FFF2-40B4-BE49-F238E27FC236}">
                <a16:creationId xmlns:a16="http://schemas.microsoft.com/office/drawing/2014/main" id="{86F20DBE-6376-485F-95B4-CB4D8A40E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3" y="1825625"/>
            <a:ext cx="7490047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556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7B7D4-DA83-409E-BA45-DDBE19293FDD}"/>
              </a:ext>
            </a:extLst>
          </p:cNvPr>
          <p:cNvSpPr txBox="1">
            <a:spLocks/>
          </p:cNvSpPr>
          <p:nvPr/>
        </p:nvSpPr>
        <p:spPr>
          <a:xfrm>
            <a:off x="1641445" y="581942"/>
            <a:ext cx="10515600" cy="13255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/>
            <a:r>
              <a:rPr lang="en-GB" sz="4000" kern="0" dirty="0"/>
              <a:t>compost soil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D197E-D330-4E96-BBB6-2F9292618BEF}"/>
              </a:ext>
            </a:extLst>
          </p:cNvPr>
          <p:cNvSpPr txBox="1">
            <a:spLocks/>
          </p:cNvSpPr>
          <p:nvPr/>
        </p:nvSpPr>
        <p:spPr>
          <a:xfrm>
            <a:off x="1214092" y="1522320"/>
            <a:ext cx="9336463" cy="3104594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defTabSz="914400">
              <a:buFont typeface="Wingdings" panose="05000000000000000000" pitchFamily="2" charset="2"/>
              <a:buChar char="Ø"/>
            </a:pPr>
            <a:r>
              <a:rPr lang="en-GB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</a:p>
          <a:p>
            <a:pPr marL="342900" indent="-342900" defTabSz="914400">
              <a:buFont typeface="Wingdings" panose="05000000000000000000" pitchFamily="2" charset="2"/>
              <a:buChar char="Ø"/>
            </a:pPr>
            <a:r>
              <a:rPr lang="en-GB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quality of the soil</a:t>
            </a:r>
          </a:p>
          <a:p>
            <a:pPr marL="342900" indent="-342900" defTabSz="914400">
              <a:buFont typeface="Wingdings" panose="05000000000000000000" pitchFamily="2" charset="2"/>
              <a:buChar char="Ø"/>
            </a:pPr>
            <a:r>
              <a:rPr lang="en-GB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raising production </a:t>
            </a:r>
          </a:p>
          <a:p>
            <a:pPr marL="342900" indent="-342900" defTabSz="914400">
              <a:buFont typeface="Wingdings" panose="05000000000000000000" pitchFamily="2" charset="2"/>
              <a:buChar char="Ø"/>
            </a:pPr>
            <a:r>
              <a:rPr lang="en-GB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contain a lot of organic fertilizer </a:t>
            </a:r>
          </a:p>
          <a:p>
            <a:pPr marL="342900" indent="-342900" defTabSz="914400">
              <a:buFont typeface="Wingdings" panose="05000000000000000000" pitchFamily="2" charset="2"/>
              <a:buChar char="Ø"/>
            </a:pPr>
            <a:r>
              <a:rPr lang="en-GB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 to grow well</a:t>
            </a:r>
          </a:p>
        </p:txBody>
      </p:sp>
      <p:pic>
        <p:nvPicPr>
          <p:cNvPr id="4" name="صورة 14" descr="22.jpg">
            <a:extLst>
              <a:ext uri="{FF2B5EF4-FFF2-40B4-BE49-F238E27FC236}">
                <a16:creationId xmlns:a16="http://schemas.microsoft.com/office/drawing/2014/main" id="{B9E706E1-72DC-4CB7-8745-CEBDC27882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8123"/>
            <a:ext cx="3882668" cy="235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صورة 3" descr="24.jpg">
            <a:extLst>
              <a:ext uri="{FF2B5EF4-FFF2-40B4-BE49-F238E27FC236}">
                <a16:creationId xmlns:a16="http://schemas.microsoft.com/office/drawing/2014/main" id="{27CB6C20-DDB2-4E3F-A05A-016189D6F0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838" y="4210105"/>
            <a:ext cx="3005397" cy="225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FE653B-C1ED-4DB9-AD0D-BF9D1FFC1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533" y="1225485"/>
            <a:ext cx="4853282" cy="528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76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491EC-2C62-4718-8607-C5E0D35A5124}"/>
              </a:ext>
            </a:extLst>
          </p:cNvPr>
          <p:cNvSpPr txBox="1">
            <a:spLocks/>
          </p:cNvSpPr>
          <p:nvPr/>
        </p:nvSpPr>
        <p:spPr>
          <a:xfrm>
            <a:off x="3000632" y="790100"/>
            <a:ext cx="7055177" cy="124550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/>
            <a:r>
              <a:rPr lang="en-US" sz="4000" kern="0" dirty="0"/>
              <a:t>steel mesh</a:t>
            </a:r>
            <a:endParaRPr lang="en-GB" sz="4000" kern="0" dirty="0"/>
          </a:p>
        </p:txBody>
      </p:sp>
      <p:pic>
        <p:nvPicPr>
          <p:cNvPr id="3" name="Picture 2" descr="https://scontent.fjrs3-1.fna.fbcdn.net/v/t1.15752-0/p280x280/82176914_638412990234004_8409756900001841152_n.png?_nc_cat=104&amp;_nc_sid=b96e70&amp;_nc_ohc=o3nQEk5O0xAAX_zTwyc&amp;_nc_ht=scontent.fjrs3-1.fna&amp;oh=2ac64f8f43fa77026c79ec0ada86bf7d&amp;oe=5F5E37FA">
            <a:extLst>
              <a:ext uri="{FF2B5EF4-FFF2-40B4-BE49-F238E27FC236}">
                <a16:creationId xmlns:a16="http://schemas.microsoft.com/office/drawing/2014/main" id="{63F58321-EDF6-4808-B57D-CBCADD5353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22" y="2245295"/>
            <a:ext cx="3867526" cy="32788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A6BCA75-BABF-4CE7-AEC4-E609B016B956}"/>
              </a:ext>
            </a:extLst>
          </p:cNvPr>
          <p:cNvSpPr/>
          <p:nvPr/>
        </p:nvSpPr>
        <p:spPr>
          <a:xfrm>
            <a:off x="7352908" y="2731902"/>
            <a:ext cx="4472132" cy="2169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Steel Floor Grating with (6 mm)  bar thickness</a:t>
            </a:r>
            <a:endParaRPr lang="ar-SA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>
                <a:solidFill>
                  <a:srgbClr val="7A0C6A"/>
                </a:solidFill>
                <a:latin typeface="Times New Roman" pitchFamily="18" charset="0"/>
                <a:cs typeface="Times New Roman" pitchFamily="18" charset="0"/>
              </a:rPr>
              <a:t> high strength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>
                <a:solidFill>
                  <a:srgbClr val="7A0C6A"/>
                </a:solidFill>
                <a:latin typeface="Times New Roman" pitchFamily="18" charset="0"/>
                <a:cs typeface="Times New Roman" pitchFamily="18" charset="0"/>
              </a:rPr>
              <a:t>     Light structure  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B02C36-462A-4035-B7CB-573D4D9080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00" t="7544" r="41522"/>
          <a:stretch/>
        </p:blipFill>
        <p:spPr>
          <a:xfrm>
            <a:off x="1850" y="716437"/>
            <a:ext cx="2998782" cy="8336519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D036CFB-5470-4672-91DD-233EBC32D7C2}"/>
              </a:ext>
            </a:extLst>
          </p:cNvPr>
          <p:cNvSpPr/>
          <p:nvPr/>
        </p:nvSpPr>
        <p:spPr>
          <a:xfrm>
            <a:off x="2281287" y="4600280"/>
            <a:ext cx="1168923" cy="197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820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5C13E3E-A92A-4F75-8382-FB5F05213CED}"/>
              </a:ext>
            </a:extLst>
          </p:cNvPr>
          <p:cNvGraphicFramePr>
            <a:graphicFrameLocks noGrp="1"/>
          </p:cNvGraphicFramePr>
          <p:nvPr/>
        </p:nvGraphicFramePr>
        <p:xfrm>
          <a:off x="2111604" y="2705492"/>
          <a:ext cx="7112279" cy="2579716"/>
        </p:xfrm>
        <a:graphic>
          <a:graphicData uri="http://schemas.openxmlformats.org/drawingml/2006/table">
            <a:tbl>
              <a:tblPr rtl="1">
                <a:tableStyleId>{BDBED569-4797-4DF1-A0F4-6AAB3CD982D8}</a:tableStyleId>
              </a:tblPr>
              <a:tblGrid>
                <a:gridCol w="3421523">
                  <a:extLst>
                    <a:ext uri="{9D8B030D-6E8A-4147-A177-3AD203B41FA5}">
                      <a16:colId xmlns:a16="http://schemas.microsoft.com/office/drawing/2014/main" val="4163479348"/>
                    </a:ext>
                  </a:extLst>
                </a:gridCol>
                <a:gridCol w="3690756">
                  <a:extLst>
                    <a:ext uri="{9D8B030D-6E8A-4147-A177-3AD203B41FA5}">
                      <a16:colId xmlns:a16="http://schemas.microsoft.com/office/drawing/2014/main" val="1219808434"/>
                    </a:ext>
                  </a:extLst>
                </a:gridCol>
              </a:tblGrid>
              <a:tr h="64492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(KN/M)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Type of load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531702060"/>
                  </a:ext>
                </a:extLst>
              </a:tr>
              <a:tr h="644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1.25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SD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2899342735"/>
                  </a:ext>
                </a:extLst>
              </a:tr>
              <a:tr h="12898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LIVE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</a:pPr>
                      <a:r>
                        <a:rPr kumimoji="0" lang="en-US" sz="32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GLSS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819473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B733E37A-3828-4B53-8538-D6DC120164EB}"/>
              </a:ext>
            </a:extLst>
          </p:cNvPr>
          <p:cNvSpPr/>
          <p:nvPr/>
        </p:nvSpPr>
        <p:spPr>
          <a:xfrm>
            <a:off x="2111604" y="803351"/>
            <a:ext cx="37408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Loads in SAP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33743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2158767" y="1196755"/>
          <a:ext cx="8041690" cy="5116451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{5DA37D80-6434-44D0-A028-1B22A696006F}</a:tableStyleId>
              </a:tblPr>
              <a:tblGrid>
                <a:gridCol w="384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6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3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Members Group: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Section type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Dimensions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Columns</a:t>
                      </a:r>
                      <a:r>
                        <a:rPr lang="en-US" sz="2000" b="1" dirty="0">
                          <a:solidFill>
                            <a:srgbClr val="63242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rgbClr val="4F81BD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63242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rgbClr val="4F81BD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H- beam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HEA220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Main      Beam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I-Beam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IPE 270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Secondary    Beam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I-Beam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IPE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180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14300" marR="11430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Rafter Beam 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I-Beam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IPE 270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Purlins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TUPE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120Tubo</a:t>
                      </a:r>
                    </a:p>
                  </a:txBody>
                  <a:tcPr marL="114300" marR="11430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XZ Bracing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2L-Double Angle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80×60×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YZ Bracing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2L-Double Angle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60×40×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60/20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</a:t>
                      </a:r>
                      <a:r>
                        <a:rPr lang="en-US" sz="2000" b="1" i="0" u="none" strike="noStrike" cap="non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st</a:t>
                      </a:r>
                      <a:r>
                        <a:rPr lang="en-US" sz="20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Floor  Bracing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2L-Double Angle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18" marR="62018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100×50×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279578" y="373917"/>
            <a:ext cx="4362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rt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Steel Sections shown in shop drawings.: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ضرب 5"/>
          <p:cNvSpPr/>
          <p:nvPr/>
        </p:nvSpPr>
        <p:spPr>
          <a:xfrm>
            <a:off x="1835572" y="293429"/>
            <a:ext cx="331076" cy="533767"/>
          </a:xfrm>
          <a:prstGeom prst="mathMultiply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47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/>
          <p:nvPr/>
        </p:nvSpPr>
        <p:spPr>
          <a:xfrm>
            <a:off x="3670321" y="2204867"/>
            <a:ext cx="5882065" cy="766537"/>
          </a:xfrm>
          <a:prstGeom prst="rect">
            <a:avLst/>
          </a:prstGeom>
          <a:solidFill>
            <a:srgbClr val="F3A3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5"/>
          <p:cNvSpPr/>
          <p:nvPr/>
        </p:nvSpPr>
        <p:spPr>
          <a:xfrm>
            <a:off x="4104805" y="3307717"/>
            <a:ext cx="5867627" cy="636041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4617796" y="4254424"/>
            <a:ext cx="5881891" cy="758752"/>
          </a:xfrm>
          <a:prstGeom prst="rect">
            <a:avLst/>
          </a:prstGeom>
          <a:solidFill>
            <a:srgbClr val="00B0F0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Parallelogram 2"/>
          <p:cNvSpPr/>
          <p:nvPr/>
        </p:nvSpPr>
        <p:spPr>
          <a:xfrm>
            <a:off x="5187034" y="1968721"/>
            <a:ext cx="3438769" cy="261945"/>
          </a:xfrm>
          <a:prstGeom prst="parallelogram">
            <a:avLst>
              <a:gd name="adj" fmla="val 222143"/>
            </a:avLst>
          </a:prstGeom>
          <a:solidFill>
            <a:srgbClr val="6DAF2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Parallelogram 13"/>
          <p:cNvSpPr/>
          <p:nvPr/>
        </p:nvSpPr>
        <p:spPr>
          <a:xfrm>
            <a:off x="6090325" y="2971404"/>
            <a:ext cx="3438769" cy="336313"/>
          </a:xfrm>
          <a:prstGeom prst="parallelogram">
            <a:avLst>
              <a:gd name="adj" fmla="val 222143"/>
            </a:avLst>
          </a:prstGeom>
          <a:solidFill>
            <a:srgbClr val="F3A3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Parallelogram 14"/>
          <p:cNvSpPr/>
          <p:nvPr/>
        </p:nvSpPr>
        <p:spPr>
          <a:xfrm>
            <a:off x="6533664" y="3947843"/>
            <a:ext cx="3438769" cy="310668"/>
          </a:xfrm>
          <a:prstGeom prst="parallelogram">
            <a:avLst>
              <a:gd name="adj" fmla="val 222143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val 20"/>
          <p:cNvSpPr/>
          <p:nvPr/>
        </p:nvSpPr>
        <p:spPr>
          <a:xfrm>
            <a:off x="3670319" y="2326522"/>
            <a:ext cx="731520" cy="54864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6" name="Oval 21"/>
          <p:cNvSpPr/>
          <p:nvPr/>
        </p:nvSpPr>
        <p:spPr>
          <a:xfrm>
            <a:off x="4273731" y="3351414"/>
            <a:ext cx="731520" cy="54864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7" name="Oval 22"/>
          <p:cNvSpPr/>
          <p:nvPr/>
        </p:nvSpPr>
        <p:spPr>
          <a:xfrm>
            <a:off x="4838209" y="4335334"/>
            <a:ext cx="731520" cy="54864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23"/>
          <p:cNvSpPr/>
          <p:nvPr/>
        </p:nvSpPr>
        <p:spPr>
          <a:xfrm>
            <a:off x="733181" y="845799"/>
            <a:ext cx="9239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24"/>
          <p:cNvSpPr/>
          <p:nvPr/>
        </p:nvSpPr>
        <p:spPr>
          <a:xfrm>
            <a:off x="3670321" y="2296587"/>
            <a:ext cx="6829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Compatibility check </a:t>
            </a:r>
          </a:p>
        </p:txBody>
      </p:sp>
      <p:sp>
        <p:nvSpPr>
          <p:cNvPr id="20" name="Rectangle 25"/>
          <p:cNvSpPr/>
          <p:nvPr/>
        </p:nvSpPr>
        <p:spPr>
          <a:xfrm>
            <a:off x="4176964" y="3364124"/>
            <a:ext cx="6512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Equilibrium check</a:t>
            </a:r>
          </a:p>
        </p:txBody>
      </p:sp>
      <p:sp>
        <p:nvSpPr>
          <p:cNvPr id="21" name="Rectangle 26"/>
          <p:cNvSpPr/>
          <p:nvPr/>
        </p:nvSpPr>
        <p:spPr>
          <a:xfrm>
            <a:off x="4639492" y="4326273"/>
            <a:ext cx="6684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41910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Internal force check</a:t>
            </a:r>
            <a:endParaRPr lang="en-US" sz="28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575" y="1122924"/>
            <a:ext cx="8665376" cy="84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80323" y="1097711"/>
            <a:ext cx="75582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1007435" y="-171400"/>
            <a:ext cx="1075952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rtl="0"/>
            <a:br>
              <a:rPr kumimoji="0" lang="ar-SA" sz="2400" b="1" i="0" u="none" strike="noStrike" kern="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  <a:sym typeface="Nixie One"/>
              </a:rPr>
            </a:br>
            <a:r>
              <a:rPr kumimoji="0" lang="en-US" sz="3600" b="1" i="0" u="none" strike="noStrike" kern="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  <a:sym typeface="Nixie One"/>
              </a:rPr>
              <a:t>2.3.Structural</a:t>
            </a:r>
            <a:r>
              <a:rPr kumimoji="0" lang="en-US" sz="2400" b="1" i="0" u="none" strike="noStrike" kern="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  <a:sym typeface="Nixie One"/>
              </a:rPr>
              <a:t> </a:t>
            </a:r>
            <a:r>
              <a:rPr kumimoji="0" lang="en-US" sz="2800" b="1" i="0" u="none" strike="noStrike" kern="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  <a:sym typeface="Nixie One"/>
              </a:rPr>
              <a:t>design</a:t>
            </a:r>
            <a:br>
              <a:rPr kumimoji="0" lang="en-US" sz="2400" b="1" i="0" u="none" strike="noStrike" kern="0" cap="all" normalizeH="0" baseline="0" noProof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cs typeface="Times New Roman" pitchFamily="18" charset="0"/>
                <a:sym typeface="Nixie One"/>
              </a:rPr>
            </a:br>
            <a:endParaRPr lang="ar-SA" sz="1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73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55573" y="180815"/>
            <a:ext cx="669080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l" rtl="0"/>
            <a:r>
              <a:rPr lang="en-US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584212" y="598316"/>
            <a:ext cx="526778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0" indent="-419100" algn="l" rtl="0">
              <a:lnSpc>
                <a:spcPct val="20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2.3.1.Compatibility check :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26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719403" y="1412776"/>
            <a:ext cx="10849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 the figure, it is clear that the component of the structure looks compatible with each other.</a:t>
            </a:r>
            <a:r>
              <a:rPr lang="ar-S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604" y="2266950"/>
            <a:ext cx="5438775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06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27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923713" y="165659"/>
            <a:ext cx="4612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model </a:t>
            </a:r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9659" y="908720"/>
            <a:ext cx="40094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cs typeface="+mj-cs"/>
              </a:rPr>
              <a:t>2.3.2:</a:t>
            </a:r>
            <a:r>
              <a:rPr lang="en-US" sz="2800" b="1" dirty="0">
                <a:cs typeface="+mj-cs"/>
              </a:rPr>
              <a:t>Equilibrium</a:t>
            </a:r>
            <a:r>
              <a:rPr lang="en-US" sz="2400" b="1" dirty="0">
                <a:cs typeface="+mj-cs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4"/>
          <p:cNvCxnSpPr/>
          <p:nvPr/>
        </p:nvCxnSpPr>
        <p:spPr>
          <a:xfrm>
            <a:off x="1140268" y="3911764"/>
            <a:ext cx="0" cy="211967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2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3378261"/>
                  </p:ext>
                </p:extLst>
              </p:nvPr>
            </p:nvGraphicFramePr>
            <p:xfrm>
              <a:off x="623392" y="1952824"/>
              <a:ext cx="10657187" cy="4426914"/>
            </p:xfrm>
            <a:graphic>
              <a:graphicData uri="http://schemas.openxmlformats.org/drawingml/2006/table">
                <a:tbl>
                  <a:tblPr firstRow="1" bandRow="1">
                    <a:tableStyleId>{775DCB02-9BB8-47FD-8907-85C794F793BA}</a:tableStyleId>
                  </a:tblPr>
                  <a:tblGrid>
                    <a:gridCol w="32097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76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4227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875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287896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/>
                            <a:t>Type of loads</a:t>
                          </a:r>
                          <a:endParaRPr lang="en-GB" sz="2800" dirty="0"/>
                        </a:p>
                        <a:p>
                          <a:endParaRPr lang="en-US" sz="2800" dirty="0"/>
                        </a:p>
                        <a:p>
                          <a:pPr algn="l"/>
                          <a:r>
                            <a:rPr lang="en-US" sz="2800" dirty="0"/>
                            <a:t>Calculations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 anchor="ctr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ar-SA" sz="280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 </a:t>
                          </a:r>
                          <a:r>
                            <a:rPr kumimoji="0" lang="en-US" sz="280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SD </a:t>
                          </a:r>
                        </a:p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u="none" strike="noStrike" kern="120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( KN)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/>
                            <a:t>Live load (KN)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/>
                            <a:t>Snow</a:t>
                          </a:r>
                          <a:r>
                            <a:rPr lang="en-US" sz="2800" baseline="0" dirty="0"/>
                            <a:t> load (KN)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16177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dirty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2400" dirty="0"/>
                            <a:t>Manual</a:t>
                          </a:r>
                          <a:r>
                            <a:rPr lang="en-US" sz="2400" baseline="0" dirty="0"/>
                            <a:t> calculations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/>
                        </a:p>
                        <a:p>
                          <a:pPr lvl="0" algn="ctr"/>
                          <a:r>
                            <a:rPr kumimoji="0" lang="en-US" sz="2400" u="none" strike="noStrike" kern="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      4002 KN</a:t>
                          </a:r>
                          <a:endParaRPr kumimoji="0" lang="ar-SA" sz="2400" b="1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/>
                        </a:p>
                        <a:p>
                          <a:pPr lvl="0" algn="ctr"/>
                          <a:r>
                            <a:rPr lang="en-US" sz="2400" dirty="0"/>
                            <a:t>    6728.5 KN</a:t>
                          </a:r>
                          <a:endParaRPr lang="ar-SA" sz="2400" b="1" kern="0" dirty="0">
                            <a:solidFill>
                              <a:sysClr val="windowText" lastClr="00000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2400" dirty="0"/>
                            <a:t>1468.8 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16177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sz="2400" dirty="0"/>
                            <a:t> SAP</a:t>
                          </a:r>
                          <a:r>
                            <a:rPr lang="en-US" sz="2400" baseline="0" dirty="0"/>
                            <a:t>      </a:t>
                          </a:r>
                          <a:endParaRPr lang="en-US" sz="2400" b="1" dirty="0"/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US" sz="2400" kern="12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2400" dirty="0" smtClean="0">
                                    <a:sym typeface="Wingdings" panose="05000000000000000000" pitchFamily="2" charset="2"/>
                                  </a:rPr>
                                  <m:t>4092 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 smtClean="0">
                                    <a:sym typeface="Wingdings" panose="05000000000000000000" pitchFamily="2" charset="2"/>
                                  </a:rPr>
                                  <m:t>KN</m:t>
                                </m:r>
                              </m:oMath>
                            </m:oMathPara>
                          </a14:m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US" sz="2400" dirty="0"/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2400" smtClean="0">
                                  <a:latin typeface="Cambria Math" panose="02040503050406030204" pitchFamily="18" charset="0"/>
                                </a:rPr>
                                <m:t>𝟔𝟕𝟎𝟗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oMath>
                          </a14:m>
                          <a:r>
                            <a:rPr lang="en-US" sz="2400" dirty="0">
                              <a:sym typeface="Wingdings" panose="05000000000000000000" pitchFamily="2" charset="2"/>
                            </a:rPr>
                            <a:t> KN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US" sz="2400" kern="1200" dirty="0"/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2400" smtClean="0">
                                  <a:latin typeface="Cambria Math" panose="02040503050406030204" pitchFamily="18" charset="0"/>
                                </a:rPr>
                                <m:t>𝟏𝟒𝟔𝟖</m:t>
                              </m:r>
                              <m:r>
                                <a:rPr lang="en-US" sz="240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400" smtClean="0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oMath>
                          </a14:m>
                          <a:r>
                            <a:rPr kumimoji="0" lang="en-US" sz="2400" u="none" strike="noStrike" kern="0" cap="none" spc="0" normalizeH="0" baseline="0" noProof="0" dirty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sym typeface="Wingdings" panose="05000000000000000000" pitchFamily="2" charset="2"/>
                            </a:rPr>
                            <a:t> 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99710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/>
                            <a:t>% Difference</a:t>
                          </a:r>
                          <a:r>
                            <a:rPr lang="en-US" sz="2400" baseline="0" dirty="0"/>
                            <a:t> 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    2.26 % </a:t>
                          </a:r>
                          <a:r>
                            <a:rPr lang="en-US" sz="2400" dirty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/>
                            <a:t>0.28%</a:t>
                          </a:r>
                        </a:p>
                        <a:p>
                          <a:pPr algn="ctr"/>
                          <a:r>
                            <a:rPr lang="en-US" sz="2400" dirty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/>
                            <a:t>0.01%</a:t>
                          </a:r>
                        </a:p>
                        <a:p>
                          <a:pPr algn="ctr"/>
                          <a:r>
                            <a:rPr lang="en-US" sz="2400" dirty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2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3378261"/>
                  </p:ext>
                </p:extLst>
              </p:nvPr>
            </p:nvGraphicFramePr>
            <p:xfrm>
              <a:off x="623392" y="1952824"/>
              <a:ext cx="10657187" cy="4426914"/>
            </p:xfrm>
            <a:graphic>
              <a:graphicData uri="http://schemas.openxmlformats.org/drawingml/2006/table">
                <a:tbl>
                  <a:tblPr firstRow="1" bandRow="1">
                    <a:tableStyleId>{775DCB02-9BB8-47FD-8907-85C794F793BA}</a:tableStyleId>
                  </a:tblPr>
                  <a:tblGrid>
                    <a:gridCol w="3209747"/>
                    <a:gridCol w="2317631"/>
                    <a:gridCol w="2642277"/>
                    <a:gridCol w="2487532"/>
                  </a:tblGrid>
                  <a:tr h="1371600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/>
                            <a:t>Type of loads</a:t>
                          </a:r>
                          <a:endParaRPr lang="en-GB" sz="2800" dirty="0" smtClean="0"/>
                        </a:p>
                        <a:p>
                          <a:endParaRPr lang="en-US" sz="2800" dirty="0" smtClean="0"/>
                        </a:p>
                        <a:p>
                          <a:pPr algn="l"/>
                          <a:r>
                            <a:rPr lang="en-US" sz="2800" dirty="0" smtClean="0"/>
                            <a:t>Calculations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 anchor="ctr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ar-SA" sz="2800" u="none" strike="noStrike" kern="1200" cap="none" spc="0" normalizeH="0" baseline="0" noProof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 </a:t>
                          </a:r>
                          <a:r>
                            <a:rPr kumimoji="0" lang="en-US" sz="2800" u="none" strike="noStrike" kern="1200" cap="none" spc="0" normalizeH="0" baseline="0" noProof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SD </a:t>
                          </a:r>
                        </a:p>
                        <a:p>
                          <a:pPr marL="0" marR="0" lvl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u="none" strike="noStrike" kern="1200" cap="none" spc="0" normalizeH="0" baseline="0" noProof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( KN)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 smtClean="0"/>
                            <a:t>Live load (KN)</a:t>
                          </a:r>
                          <a:endParaRPr lang="en-US" sz="28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 smtClean="0"/>
                            <a:t>Snow</a:t>
                          </a:r>
                          <a:r>
                            <a:rPr lang="en-US" sz="2800" baseline="0" dirty="0" smtClean="0"/>
                            <a:t> load (KN)</a:t>
                          </a:r>
                          <a:endParaRPr lang="en-US" sz="28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</a:tr>
                  <a:tr h="1116177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2400" dirty="0" smtClean="0"/>
                            <a:t>Manual</a:t>
                          </a:r>
                          <a:r>
                            <a:rPr lang="en-US" sz="2400" baseline="0" dirty="0" smtClean="0"/>
                            <a:t> </a:t>
                          </a:r>
                          <a:r>
                            <a:rPr lang="en-US" sz="2400" baseline="0" dirty="0" smtClean="0"/>
                            <a:t>calculations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 smtClean="0"/>
                        </a:p>
                        <a:p>
                          <a:pPr lvl="0" algn="ctr"/>
                          <a:r>
                            <a:rPr kumimoji="0" lang="en-US" sz="2400" u="none" strike="noStrike" kern="0" cap="none" spc="0" normalizeH="0" baseline="0" noProof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</a:rPr>
                            <a:t>      4002 KN</a:t>
                          </a:r>
                          <a:endParaRPr kumimoji="0" lang="ar-SA" sz="24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 smtClean="0"/>
                        </a:p>
                        <a:p>
                          <a:pPr lvl="0" algn="ctr"/>
                          <a:r>
                            <a:rPr lang="en-US" sz="2400" dirty="0" smtClean="0"/>
                            <a:t>    6728.5 KN</a:t>
                          </a:r>
                          <a:endParaRPr lang="ar-SA" sz="2400" b="1" kern="0" dirty="0">
                            <a:solidFill>
                              <a:sysClr val="windowText" lastClr="00000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00000"/>
                            </a:lnSpc>
                          </a:pPr>
                          <a:endParaRPr lang="en-US" sz="2400" kern="1200" dirty="0" smtClean="0"/>
                        </a:p>
                        <a:p>
                          <a:pPr algn="ctr">
                            <a:lnSpc>
                              <a:spcPct val="100000"/>
                            </a:lnSpc>
                          </a:pPr>
                          <a:r>
                            <a:rPr lang="en-US" sz="2400" dirty="0" smtClean="0"/>
                            <a:t>1468.8 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</a:tr>
                  <a:tr h="1116177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200000"/>
                            </a:lnSpc>
                          </a:pPr>
                          <a:r>
                            <a:rPr lang="en-US" sz="2400" dirty="0" smtClean="0"/>
                            <a:t> SAP</a:t>
                          </a:r>
                          <a:r>
                            <a:rPr lang="en-US" sz="2400" baseline="0" dirty="0" smtClean="0"/>
                            <a:t>      </a:t>
                          </a:r>
                          <a:endParaRPr lang="en-US" sz="2400" b="1" dirty="0"/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>
                        <a:blipFill rotWithShape="1">
                          <a:blip r:embed="rId2"/>
                          <a:stretch>
                            <a:fillRect l="-139895" t="-229508" r="-222835" b="-863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>
                        <a:blipFill rotWithShape="1">
                          <a:blip r:embed="rId2"/>
                          <a:stretch>
                            <a:fillRect l="-211085" t="-229508" r="-96074" b="-863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21920" marR="121920">
                        <a:blipFill rotWithShape="1">
                          <a:blip r:embed="rId2"/>
                          <a:stretch>
                            <a:fillRect l="-330147" t="-229508" r="-1961" b="-86339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 smtClean="0"/>
                            <a:t>% Difference</a:t>
                          </a:r>
                          <a:r>
                            <a:rPr lang="en-US" sz="2400" baseline="0" dirty="0" smtClean="0"/>
                            <a:t> </a:t>
                          </a:r>
                          <a:endParaRPr lang="en-US" sz="2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2400" dirty="0" smtClean="0">
                              <a:effectLst/>
                            </a:rPr>
                            <a:t>    2.26 % </a:t>
                          </a:r>
                          <a:r>
                            <a:rPr lang="en-US" sz="2400" dirty="0" smtClean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 smtClean="0"/>
                            <a:t>0.28%</a:t>
                          </a:r>
                          <a:endParaRPr lang="en-US" sz="2400" dirty="0" smtClean="0"/>
                        </a:p>
                        <a:p>
                          <a:pPr algn="ctr"/>
                          <a:r>
                            <a:rPr lang="en-US" sz="2400" dirty="0" smtClean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  <a:tc>
                      <a:txBody>
                        <a:bodyPr/>
                        <a:lstStyle>
                          <a:lvl1pPr marL="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r" defTabSz="914400" rtl="1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400" dirty="0" smtClean="0"/>
                            <a:t>0.01%</a:t>
                          </a:r>
                          <a:endParaRPr lang="en-US" sz="2400" dirty="0" smtClean="0"/>
                        </a:p>
                        <a:p>
                          <a:pPr algn="ctr"/>
                          <a:r>
                            <a:rPr lang="en-US" sz="2400" dirty="0" smtClean="0"/>
                            <a:t>OK</a:t>
                          </a:r>
                          <a:endParaRPr lang="en-US" sz="2400" b="1" dirty="0">
                            <a:solidFill>
                              <a:srgbClr val="00B050"/>
                            </a:solidFill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121920" marR="121920"/>
                    </a:tc>
                  </a:tr>
                </a:tbl>
              </a:graphicData>
            </a:graphic>
          </p:graphicFrame>
        </mc:Fallback>
      </mc:AlternateContent>
      <p:cxnSp>
        <p:nvCxnSpPr>
          <p:cNvPr id="14" name="رابط مستقيم 13"/>
          <p:cNvCxnSpPr/>
          <p:nvPr/>
        </p:nvCxnSpPr>
        <p:spPr>
          <a:xfrm>
            <a:off x="606425" y="1988840"/>
            <a:ext cx="3281331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مستطيل 28"/>
          <p:cNvSpPr/>
          <p:nvPr/>
        </p:nvSpPr>
        <p:spPr>
          <a:xfrm>
            <a:off x="1676366" y="1370385"/>
            <a:ext cx="47468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defTabSz="457200" rtl="0">
              <a:spcBef>
                <a:spcPts val="1000"/>
              </a:spcBef>
              <a:buClr>
                <a:prstClr val="black"/>
              </a:buClr>
              <a:buSzPct val="80000"/>
            </a:pP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Summarize the results For gravity loads :-</a:t>
            </a:r>
          </a:p>
        </p:txBody>
      </p:sp>
      <p:sp>
        <p:nvSpPr>
          <p:cNvPr id="35" name="نجمة ذات 4 نقاط 34"/>
          <p:cNvSpPr/>
          <p:nvPr/>
        </p:nvSpPr>
        <p:spPr>
          <a:xfrm>
            <a:off x="1140269" y="1401119"/>
            <a:ext cx="536097" cy="338554"/>
          </a:xfrm>
          <a:prstGeom prst="star4">
            <a:avLst>
              <a:gd name="adj" fmla="val 27505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3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28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3130848" y="188641"/>
            <a:ext cx="4715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6389" y="854185"/>
            <a:ext cx="3937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2.3.2: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Equilibrium check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651254" y="1370386"/>
            <a:ext cx="6997143" cy="461665"/>
          </a:xfrm>
          <a:prstGeom prst="rect">
            <a:avLst/>
          </a:prstGeom>
          <a:solidFill>
            <a:srgbClr val="CFDD15"/>
          </a:solidFill>
        </p:spPr>
        <p:txBody>
          <a:bodyPr wrap="square">
            <a:spAutoFit/>
          </a:bodyPr>
          <a:lstStyle/>
          <a:p>
            <a:pPr algn="ctr" defTabSz="457200" rtl="0">
              <a:spcBef>
                <a:spcPts val="1000"/>
              </a:spcBef>
              <a:buClr>
                <a:prstClr val="black"/>
              </a:buClr>
              <a:buSzPct val="80000"/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Lateral  loads (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Wind Load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ستطيل 16"/>
              <p:cNvSpPr/>
              <p:nvPr/>
            </p:nvSpPr>
            <p:spPr>
              <a:xfrm>
                <a:off x="431370" y="2496336"/>
                <a:ext cx="11137237" cy="21586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15000"/>
                  </a:lnSpc>
                </a:pPr>
                <a:r>
                  <a:rPr lang="en-US" sz="4000" b="1" dirty="0"/>
                  <a:t>Max difference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𝑺𝑨𝑷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𝑯𝒂𝒏𝒅</m:t>
                        </m:r>
                      </m:num>
                      <m:den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𝑯𝒂𝒏𝒅</m:t>
                        </m:r>
                      </m:den>
                    </m:f>
                  </m:oMath>
                </a14:m>
                <a:r>
                  <a:rPr lang="en-US" sz="4000" b="1" dirty="0"/>
                  <a:t> *100%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𝟒𝟔𝟓</m:t>
                        </m:r>
                        <m:r>
                          <a:rPr lang="en-US" sz="40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𝟒𝟔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𝟒𝟔𝟓</m:t>
                        </m:r>
                        <m:r>
                          <a:rPr lang="en-US" sz="40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𝟎𝟑𝟔</m:t>
                        </m:r>
                      </m:num>
                      <m:den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𝟒𝟔𝟓</m:t>
                        </m:r>
                        <m:r>
                          <a:rPr lang="en-US" sz="40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𝟎𝟑𝟔</m:t>
                        </m:r>
                      </m:den>
                    </m:f>
                  </m:oMath>
                </a14:m>
                <a:r>
                  <a:rPr lang="en-US" sz="4000" b="1" dirty="0"/>
                  <a:t> *100% = 0.09%   </a:t>
                </a:r>
                <a14:m>
                  <m:oMath xmlns:m="http://schemas.openxmlformats.org/officeDocument/2006/math">
                    <m:r>
                      <a:rPr lang="en-US" sz="4000" b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000" b="1" i="1">
                        <a:latin typeface="Cambria Math" panose="02040503050406030204" pitchFamily="18" charset="0"/>
                      </a:rPr>
                      <m:t>𝒂𝒄𝒄𝒆𝒑𝒕𝒂𝒃𝒍𝒆</m:t>
                    </m:r>
                  </m:oMath>
                </a14:m>
                <a:endParaRPr lang="en-US" sz="4000" b="1" dirty="0">
                  <a:solidFill>
                    <a:srgbClr val="000000"/>
                  </a:solidFill>
                  <a:latin typeface="Times New Roman"/>
                  <a:ea typeface="Times New Roman"/>
                  <a:cs typeface="Arial"/>
                </a:endParaRPr>
              </a:p>
            </p:txBody>
          </p:sp>
        </mc:Choice>
        <mc:Fallback xmlns="">
          <p:sp>
            <p:nvSpPr>
              <p:cNvPr id="17" name="مستطيل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70" y="2496336"/>
                <a:ext cx="11137237" cy="2158668"/>
              </a:xfrm>
              <a:prstGeom prst="rect">
                <a:avLst/>
              </a:prstGeom>
              <a:blipFill rotWithShape="1">
                <a:blip r:embed="rId2"/>
                <a:stretch>
                  <a:fillRect b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20"/>
          <p:cNvSpPr/>
          <p:nvPr/>
        </p:nvSpPr>
        <p:spPr>
          <a:xfrm>
            <a:off x="2765088" y="1326897"/>
            <a:ext cx="731520" cy="54864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3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73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29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2831639" y="188641"/>
            <a:ext cx="4612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model </a:t>
            </a:r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39351" y="773415"/>
            <a:ext cx="8256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2.3.3. Verification of Internal Forces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81953" y="1389128"/>
            <a:ext cx="3318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2.3.3.1.Stress – Strain check:</a:t>
            </a:r>
          </a:p>
        </p:txBody>
      </p:sp>
      <p:sp>
        <p:nvSpPr>
          <p:cNvPr id="6" name="نجمة ذات 4 نقاط 5"/>
          <p:cNvSpPr/>
          <p:nvPr/>
        </p:nvSpPr>
        <p:spPr>
          <a:xfrm>
            <a:off x="516549" y="1360991"/>
            <a:ext cx="780480" cy="502356"/>
          </a:xfrm>
          <a:prstGeom prst="star4">
            <a:avLst>
              <a:gd name="adj" fmla="val 27505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B05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66336" y="2903148"/>
            <a:ext cx="2436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Blip>
                <a:blip r:embed="rId2"/>
              </a:buBlip>
            </a:pPr>
            <a:r>
              <a:rPr lang="en-US" dirty="0">
                <a:effectLst/>
                <a:latin typeface="Times New Roman"/>
                <a:ea typeface="Calibri"/>
              </a:rPr>
              <a:t>Purlins Length = 5 m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666338" y="3449682"/>
            <a:ext cx="83357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15000"/>
              </a:lnSpc>
              <a:spcAft>
                <a:spcPts val="0"/>
              </a:spcAft>
              <a:buBlip>
                <a:blip r:embed="rId3"/>
              </a:buBlip>
            </a:pPr>
            <a:r>
              <a:rPr lang="en-US" dirty="0">
                <a:effectLst/>
                <a:latin typeface="Times New Roman"/>
                <a:ea typeface="Calibri"/>
                <a:cs typeface="Arial"/>
              </a:rPr>
              <a:t>Distributed loads on purlins = 0.85 X 0.7 = </a:t>
            </a:r>
            <a:r>
              <a:rPr lang="en-US" b="1" dirty="0">
                <a:effectLst/>
                <a:latin typeface="Times New Roman"/>
                <a:ea typeface="Calibri"/>
                <a:cs typeface="Arial"/>
              </a:rPr>
              <a:t>0.595 KN/m.</a:t>
            </a:r>
            <a:endParaRPr lang="en-US" sz="1600" dirty="0">
              <a:ea typeface="Calibri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مستطيل 10"/>
              <p:cNvSpPr/>
              <p:nvPr/>
            </p:nvSpPr>
            <p:spPr>
              <a:xfrm>
                <a:off x="1739036" y="4077072"/>
                <a:ext cx="8335773" cy="802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effectLst/>
                              <a:latin typeface="Cambria Math" panose="02040503050406030204" pitchFamily="18" charset="0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by</m:t>
                          </m:r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hand</m:t>
                          </m:r>
                        </m:sub>
                      </m:sSub>
                      <m:r>
                        <a:rPr lang="en-US" sz="2000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W</m:t>
                          </m:r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000" i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8</m:t>
                          </m:r>
                        </m:den>
                      </m:f>
                      <m:r>
                        <a:rPr lang="en-US" sz="2000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0</m:t>
                          </m:r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.</m:t>
                          </m:r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595</m:t>
                          </m:r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en-US" sz="2000" i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5</m:t>
                              </m:r>
                            </m:e>
                            <m:sup>
                              <m:r>
                                <a:rPr lang="en-US" sz="2000" i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8</m:t>
                          </m:r>
                        </m:den>
                      </m:f>
                      <m:r>
                        <a:rPr lang="en-US" sz="2000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𝟏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.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𝟖𝟔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𝐊𝐍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.</m:t>
                      </m:r>
                      <m:r>
                        <a:rPr lang="en-US" sz="2000" b="1" i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𝐦</m:t>
                      </m:r>
                    </m:oMath>
                  </m:oMathPara>
                </a14:m>
                <a:endParaRPr lang="en-US" dirty="0">
                  <a:latin typeface="Times New Roman" pitchFamily="18" charset="0"/>
                  <a:ea typeface="Calibri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مستطيل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036" y="4077072"/>
                <a:ext cx="8335773" cy="80259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مستطيل 11"/>
              <p:cNvSpPr/>
              <p:nvPr/>
            </p:nvSpPr>
            <p:spPr>
              <a:xfrm>
                <a:off x="666336" y="5024579"/>
                <a:ext cx="2624116" cy="435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 algn="l" rtl="0">
                  <a:lnSpc>
                    <a:spcPct val="115000"/>
                  </a:lnSpc>
                  <a:spcAft>
                    <a:spcPts val="0"/>
                  </a:spcAft>
                  <a:buBlip>
                    <a:blip r:embed="rId3"/>
                  </a:buBlip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𝑠𝑎𝑝</m:t>
                        </m:r>
                      </m:sub>
                    </m:sSub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1</m:t>
                    </m:r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.</m:t>
                    </m:r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8221</m:t>
                    </m:r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Calibri"/>
                        <a:cs typeface="Times New Roman"/>
                      </a:rPr>
                      <m:t>𝐾𝑁</m:t>
                    </m:r>
                    <m:r>
                      <a:rPr lang="en-US">
                        <a:effectLst/>
                        <a:latin typeface="Cambria Math"/>
                        <a:ea typeface="Calibri"/>
                        <a:cs typeface="Times New Roman"/>
                      </a:rPr>
                      <m:t>.</m:t>
                    </m:r>
                    <m:r>
                      <a:rPr lang="en-US" i="1">
                        <a:effectLst/>
                        <a:latin typeface="Cambria Math"/>
                        <a:ea typeface="Calibri"/>
                        <a:cs typeface="Times New Roman"/>
                      </a:rPr>
                      <m:t>𝑚</m:t>
                    </m:r>
                  </m:oMath>
                </a14:m>
                <a:endParaRPr lang="en-US" sz="1600" dirty="0"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2" name="مستطيل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36" y="5024579"/>
                <a:ext cx="2624116" cy="4355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مستطيل 12"/>
              <p:cNvSpPr/>
              <p:nvPr/>
            </p:nvSpPr>
            <p:spPr>
              <a:xfrm>
                <a:off x="1297029" y="5460083"/>
                <a:ext cx="9456000" cy="120879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Error</m:t>
                      </m:r>
                      <m:r>
                        <a:rPr lang="en-US" sz="2400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%= 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1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.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86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−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1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.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9</m:t>
                          </m:r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 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1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.</m:t>
                          </m:r>
                          <m:r>
                            <a:rPr lang="en-US" sz="2400" i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86</m:t>
                          </m:r>
                        </m:den>
                      </m:f>
                      <m:r>
                        <a:rPr lang="en-US" sz="2400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r>
                        <a:rPr lang="en-US" sz="2400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2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.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7</m:t>
                      </m:r>
                      <m:r>
                        <a:rPr lang="en-US" sz="2400" b="0" i="0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  % &lt;</m:t>
                      </m:r>
                      <m:r>
                        <a:rPr lang="en-US" sz="2400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10</m:t>
                      </m:r>
                      <m:r>
                        <a:rPr lang="en-US" sz="2400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%→</m:t>
                      </m:r>
                      <m:r>
                        <a:rPr lang="en-US" sz="2400" b="1" i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𝐎𝐊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Times New Roman" pitchFamily="18" charset="0"/>
                  <a:ea typeface="Calibri"/>
                  <a:cs typeface="Times New Roman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effectLst/>
                    <a:latin typeface="Times New Roman"/>
                    <a:ea typeface="Calibri"/>
                    <a:cs typeface="Arial"/>
                  </a:rPr>
                  <a:t> </a:t>
                </a:r>
                <a:endParaRPr lang="en-US" dirty="0"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3" name="مستطيل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029" y="5460083"/>
                <a:ext cx="9456000" cy="120879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مستطيل 13"/>
              <p:cNvSpPr/>
              <p:nvPr/>
            </p:nvSpPr>
            <p:spPr>
              <a:xfrm>
                <a:off x="1565709" y="2387592"/>
                <a:ext cx="2698110" cy="410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lvl="0" indent="-285750" algn="r" rtl="0">
                  <a:lnSpc>
                    <a:spcPct val="115000"/>
                  </a:lnSpc>
                  <a:buBlip>
                    <a:blip r:embed="rId2"/>
                  </a:buBlip>
                </a:pPr>
                <a:r>
                  <a:rPr lang="en-US" dirty="0">
                    <a:solidFill>
                      <a:prstClr val="black"/>
                    </a:solidFill>
                    <a:latin typeface="Times New Roman"/>
                    <a:ea typeface="Calibri"/>
                    <a:cs typeface="Arial"/>
                  </a:rPr>
                  <a:t>Live load = 0.7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libri"/>
                        <a:cs typeface="Times New Roman"/>
                      </a:rPr>
                      <m:t>𝐾𝑁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libri"/>
                        <a:cs typeface="Times New Roman"/>
                      </a:rPr>
                      <m:t>/</m:t>
                    </m:r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prstClr val="black"/>
                  </a:solidFill>
                  <a:ea typeface="Calibri"/>
                  <a:cs typeface="Arial"/>
                </a:endParaRPr>
              </a:p>
            </p:txBody>
          </p:sp>
        </mc:Choice>
        <mc:Fallback xmlns="">
          <p:sp>
            <p:nvSpPr>
              <p:cNvPr id="14" name="مستطيل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5709" y="2387592"/>
                <a:ext cx="2698110" cy="410882"/>
              </a:xfrm>
              <a:prstGeom prst="rect">
                <a:avLst/>
              </a:prstGeom>
              <a:blipFill rotWithShape="1">
                <a:blip r:embed="rId7"/>
                <a:stretch>
                  <a:fillRect t="-2985" b="-179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مستطيل 14"/>
          <p:cNvSpPr/>
          <p:nvPr/>
        </p:nvSpPr>
        <p:spPr>
          <a:xfrm>
            <a:off x="585468" y="1863350"/>
            <a:ext cx="10311067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The check will be done on purlins by using live loads only.</a:t>
            </a:r>
          </a:p>
        </p:txBody>
      </p:sp>
    </p:spTree>
    <p:extLst>
      <p:ext uri="{BB962C8B-B14F-4D97-AF65-F5344CB8AC3E}">
        <p14:creationId xmlns:p14="http://schemas.microsoft.com/office/powerpoint/2010/main" val="12021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ruck wrap for fresh fruit and vegetable broker Car, truck or va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123" y="-2806263"/>
            <a:ext cx="3168103" cy="316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4759" y="-346841"/>
            <a:ext cx="13216759" cy="720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3943A429-10BD-4D41-9E2E-8447B7B0C0C3}"/>
              </a:ext>
            </a:extLst>
          </p:cNvPr>
          <p:cNvSpPr txBox="1"/>
          <p:nvPr/>
        </p:nvSpPr>
        <p:spPr>
          <a:xfrm>
            <a:off x="-1024760" y="-344846"/>
            <a:ext cx="132167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2050 </a:t>
            </a:r>
            <a:endParaRPr lang="en-US" sz="8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+                                  +  </a:t>
            </a:r>
          </a:p>
          <a:p>
            <a:pPr>
              <a:lnSpc>
                <a:spcPct val="150000"/>
              </a:lnSpc>
            </a:pP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55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30</a:t>
            </a:fld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335362" y="754708"/>
            <a:ext cx="62406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2.4:Deflection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Check: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980566" y="1093262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: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27382" y="1599397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l" defTabSz="457200" rt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</a:pPr>
            <a:endParaRPr lang="en-US" b="1" dirty="0">
              <a:solidFill>
                <a:prstClr val="black">
                  <a:lumMod val="85000"/>
                  <a:lumOff val="15000"/>
                </a:prstClr>
              </a:solidFill>
              <a:latin typeface="Garamond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355713" y="3717032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رسم تخطيطي 10"/>
              <p:cNvGraphicFramePr/>
              <p:nvPr>
                <p:extLst>
                  <p:ext uri="{D42A27DB-BD31-4B8C-83A1-F6EECF244321}">
                    <p14:modId xmlns:p14="http://schemas.microsoft.com/office/powerpoint/2010/main" val="1758416904"/>
                  </p:ext>
                </p:extLst>
              </p:nvPr>
            </p:nvGraphicFramePr>
            <p:xfrm>
              <a:off x="1158322" y="1158240"/>
              <a:ext cx="10026243" cy="558312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1" name="رسم تخطيطي 10"/>
              <p:cNvGraphicFramePr/>
              <p:nvPr>
                <p:extLst>
                  <p:ext uri="{D42A27DB-BD31-4B8C-83A1-F6EECF244321}">
                    <p14:modId xmlns:p14="http://schemas.microsoft.com/office/powerpoint/2010/main" val="1758416904"/>
                  </p:ext>
                </p:extLst>
              </p:nvPr>
            </p:nvGraphicFramePr>
            <p:xfrm>
              <a:off x="1158322" y="1158240"/>
              <a:ext cx="10026243" cy="558312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12" name="مستطيل 11"/>
          <p:cNvSpPr/>
          <p:nvPr/>
        </p:nvSpPr>
        <p:spPr>
          <a:xfrm>
            <a:off x="3271511" y="166361"/>
            <a:ext cx="4612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model </a:t>
            </a:r>
            <a:endParaRPr lang="en-US" sz="3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31</a:t>
            </a:fld>
            <a:endParaRPr lang="ar-SA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007269" y="3549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743740" y="186562"/>
            <a:ext cx="54246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Deflection Check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59200" y="886452"/>
            <a:ext cx="1093220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the allowable deflection for (snow) = </a:t>
            </a:r>
            <a:r>
              <a:rPr lang="en-US" sz="2800" dirty="0"/>
              <a:t>From IBC 2012 code </a:t>
            </a:r>
            <a:r>
              <a:rPr lang="en-US" sz="2800" dirty="0" err="1"/>
              <a:t>Δ</a:t>
            </a:r>
            <a:r>
              <a:rPr lang="en-US" sz="2800" baseline="-25000" dirty="0" err="1"/>
              <a:t>allowable</a:t>
            </a:r>
            <a:r>
              <a:rPr lang="en-US" sz="2800" dirty="0"/>
              <a:t>= 𝐿 /180 = 5/180 = 0.027 m = 27.78 mm</a:t>
            </a:r>
          </a:p>
          <a:p>
            <a:r>
              <a:rPr lang="en-US" sz="2800" dirty="0"/>
              <a:t>     </a:t>
            </a:r>
          </a:p>
          <a:p>
            <a:r>
              <a:rPr lang="en-US" sz="2800" dirty="0"/>
              <a:t>  = Max Snow deflection from SAP = 17.66 mm   &lt; 27.78 mm (OK)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 </a:t>
            </a: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allowable deflection for (Wind)</a:t>
            </a:r>
            <a:endParaRPr lang="en-US" sz="2800" dirty="0"/>
          </a:p>
          <a:p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en-US" sz="2800" dirty="0"/>
              <a:t> From IBC 2012 code </a:t>
            </a:r>
            <a:r>
              <a:rPr lang="en-US" sz="2800" dirty="0" err="1"/>
              <a:t>Δ</a:t>
            </a:r>
            <a:r>
              <a:rPr lang="en-US" sz="2800" baseline="-25000" dirty="0" err="1"/>
              <a:t>allowable</a:t>
            </a:r>
            <a:r>
              <a:rPr lang="en-US" sz="2800" dirty="0"/>
              <a:t>= 𝐿 /180 = 6.8/180 = 0.037 m = 37.78 mm</a:t>
            </a:r>
          </a:p>
          <a:p>
            <a:r>
              <a:rPr lang="en-US" sz="2800" dirty="0"/>
              <a:t>Max Wind deflection from SAP = 28.8 mm &lt; 37.78 mm (OK) </a:t>
            </a:r>
            <a:endParaRPr lang="ar-SA" sz="2800" dirty="0"/>
          </a:p>
        </p:txBody>
      </p:sp>
      <p:sp>
        <p:nvSpPr>
          <p:cNvPr id="15" name="نجمة ذات 4 نقاط 14"/>
          <p:cNvSpPr/>
          <p:nvPr/>
        </p:nvSpPr>
        <p:spPr>
          <a:xfrm>
            <a:off x="639797" y="825698"/>
            <a:ext cx="719403" cy="626152"/>
          </a:xfrm>
          <a:prstGeom prst="star4">
            <a:avLst>
              <a:gd name="adj" fmla="val 26818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6" name="نجمة ذات 4 نقاط 15"/>
          <p:cNvSpPr/>
          <p:nvPr/>
        </p:nvSpPr>
        <p:spPr>
          <a:xfrm>
            <a:off x="525826" y="4091630"/>
            <a:ext cx="796032" cy="764535"/>
          </a:xfrm>
          <a:prstGeom prst="star4">
            <a:avLst>
              <a:gd name="adj" fmla="val 2279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7" name="مستطيل ذو زوايا قطرية مستديرة 16"/>
          <p:cNvSpPr/>
          <p:nvPr/>
        </p:nvSpPr>
        <p:spPr>
          <a:xfrm>
            <a:off x="7047186" y="2017986"/>
            <a:ext cx="1986455" cy="804041"/>
          </a:xfrm>
          <a:prstGeom prst="round2DiagRect">
            <a:avLst>
              <a:gd name="adj1" fmla="val 50000"/>
              <a:gd name="adj2" fmla="val 0"/>
            </a:avLst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966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4294967295"/>
          </p:nvPr>
        </p:nvSpPr>
        <p:spPr>
          <a:xfrm>
            <a:off x="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4605052-8823-4C81-A579-7BFA8DCC35BF}" type="slidenum">
              <a:rPr lang="ar-SA" smtClean="0"/>
              <a:t>32</a:t>
            </a:fld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4079777" y="86153"/>
            <a:ext cx="44164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Deflection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Check</a:t>
            </a:r>
            <a:endParaRPr lang="ar-SA" sz="2800" dirty="0"/>
          </a:p>
        </p:txBody>
      </p:sp>
      <p:sp>
        <p:nvSpPr>
          <p:cNvPr id="8" name="نجمة ذات 4 نقاط 7"/>
          <p:cNvSpPr/>
          <p:nvPr/>
        </p:nvSpPr>
        <p:spPr>
          <a:xfrm>
            <a:off x="191989" y="492950"/>
            <a:ext cx="796032" cy="764535"/>
          </a:xfrm>
          <a:prstGeom prst="star4">
            <a:avLst>
              <a:gd name="adj" fmla="val 2279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نجمة ذات 4 نقاط 8"/>
          <p:cNvSpPr/>
          <p:nvPr/>
        </p:nvSpPr>
        <p:spPr>
          <a:xfrm>
            <a:off x="0" y="1502628"/>
            <a:ext cx="796032" cy="764535"/>
          </a:xfrm>
          <a:prstGeom prst="star4">
            <a:avLst>
              <a:gd name="adj" fmla="val 22797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39461" y="1066834"/>
            <a:ext cx="745183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rgbClr val="D60093"/>
                </a:solidFill>
              </a:rPr>
              <a:t>Service (D+L) deflection</a:t>
            </a:r>
          </a:p>
          <a:p>
            <a:r>
              <a:rPr lang="en-US" sz="3200" b="1" i="1" dirty="0">
                <a:solidFill>
                  <a:srgbClr val="D60093"/>
                </a:solidFill>
              </a:rPr>
              <a:t> </a:t>
            </a:r>
          </a:p>
          <a:p>
            <a:r>
              <a:rPr lang="en-US" sz="2800" b="1" dirty="0"/>
              <a:t>From IBC 2012 code </a:t>
            </a:r>
            <a:r>
              <a:rPr lang="en-US" sz="2800" b="1" dirty="0" err="1"/>
              <a:t>Δ</a:t>
            </a:r>
            <a:r>
              <a:rPr lang="en-US" sz="2800" b="1" baseline="-25000" dirty="0" err="1"/>
              <a:t>allowable</a:t>
            </a:r>
            <a:r>
              <a:rPr lang="en-US" sz="2800" b="1" dirty="0"/>
              <a:t> = 𝐿/120 = 5/120 = 0.042 m = 41.66 mm</a:t>
            </a:r>
          </a:p>
          <a:p>
            <a:r>
              <a:rPr lang="en-US" sz="2800" b="1" dirty="0"/>
              <a:t>Max deflection from SAP = 6.47mm &lt; 41.66 mm (OK) </a:t>
            </a:r>
          </a:p>
        </p:txBody>
      </p:sp>
    </p:spTree>
    <p:extLst>
      <p:ext uri="{BB962C8B-B14F-4D97-AF65-F5344CB8AC3E}">
        <p14:creationId xmlns:p14="http://schemas.microsoft.com/office/powerpoint/2010/main" val="121062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8529" y="485368"/>
            <a:ext cx="5854488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D60093"/>
                </a:solidFill>
              </a:rPr>
              <a:t> Member Design</a:t>
            </a:r>
          </a:p>
          <a:p>
            <a:endParaRPr lang="en-US" sz="3200" b="1" dirty="0"/>
          </a:p>
          <a:p>
            <a:r>
              <a:rPr lang="en-US" sz="3200" b="1" dirty="0"/>
              <a:t>Design of Secondary Beam</a:t>
            </a:r>
            <a:r>
              <a:rPr lang="ar-SA" sz="3200" b="1" dirty="0"/>
              <a:t> </a:t>
            </a:r>
            <a:r>
              <a:rPr lang="en-US" sz="3200" b="1" dirty="0"/>
              <a:t>:</a:t>
            </a:r>
            <a:r>
              <a:rPr lang="ar-SA" sz="3200" b="1" dirty="0"/>
              <a:t> </a:t>
            </a:r>
            <a:endParaRPr lang="en-US" sz="3200" b="1" dirty="0">
              <a:solidFill>
                <a:srgbClr val="921A9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9652" y="2397444"/>
                <a:ext cx="8476593" cy="31826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Radius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gyration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 &amp; 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74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Cross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sectional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area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2390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Plastic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length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046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Slender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length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804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Unbraced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length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Elastic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section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modulus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146000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0"/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Plastic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section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modulus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166000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/>
              </a:p>
              <a:p>
                <a:r>
                  <a:rPr lang="ar-SA" sz="2400" dirty="0"/>
                  <a:t>.</a:t>
                </a:r>
                <a:r>
                  <a:rPr lang="en-US" sz="2400" dirty="0" err="1"/>
                  <a:t>I</a:t>
                </a:r>
                <a:r>
                  <a:rPr lang="en-US" sz="2400" baseline="-25000" dirty="0" err="1"/>
                  <a:t>y</a:t>
                </a:r>
                <a:r>
                  <a:rPr lang="en-US" sz="2400" dirty="0"/>
                  <a:t> = 101×10</a:t>
                </a:r>
                <a:r>
                  <a:rPr lang="en-US" sz="2400" baseline="30000" dirty="0"/>
                  <a:t>4</a:t>
                </a:r>
                <a:r>
                  <a:rPr lang="en-US" sz="2400" dirty="0"/>
                  <a:t> mm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652" y="2397444"/>
                <a:ext cx="8476593" cy="3182603"/>
              </a:xfrm>
              <a:prstGeom prst="rect">
                <a:avLst/>
              </a:prstGeom>
              <a:blipFill rotWithShape="1">
                <a:blip r:embed="rId2"/>
                <a:stretch>
                  <a:fillRect l="-1223" t="-766" b="-36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5476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25214" y="816443"/>
                <a:ext cx="11067393" cy="10091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solidFill>
                      <a:srgbClr val="D60093"/>
                    </a:solidFill>
                  </a:rPr>
                  <a:t>     Member Design</a:t>
                </a:r>
              </a:p>
              <a:p>
                <a:endParaRPr lang="en-US" b="1" dirty="0"/>
              </a:p>
              <a:p>
                <a:r>
                  <a:rPr lang="en-US" sz="2800" b="1" dirty="0"/>
                  <a:t>Design of Secondary Beam:</a:t>
                </a:r>
              </a:p>
              <a:p>
                <a:endParaRPr lang="en-US" b="1" dirty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∴ 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𝐺𝐽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800">
                            <a:latin typeface="Cambria Math" panose="02040503050406030204" pitchFamily="18" charset="0"/>
                          </a:rPr>
                          <m:t>) </m:t>
                        </m:r>
                      </m:e>
                    </m:rad>
                  </m:oMath>
                </a14:m>
                <a:endParaRPr lang="en-US" sz="2800" dirty="0"/>
              </a:p>
              <a:p>
                <a:r>
                  <a:rPr lang="en-US" sz="28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>
                            <a:latin typeface="Cambria Math" panose="02040503050406030204" pitchFamily="18" charset="0"/>
                          </a:rPr>
                          <m:t>∴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348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∴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800">
                            <a:latin typeface="Cambria Math" panose="02040503050406030204" pitchFamily="18" charset="0"/>
                          </a:rPr>
                          <m:t>∅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lang="en-US" sz="28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877</m:t>
                        </m:r>
                      </m:num>
                      <m:den>
                        <m:r>
                          <a:rPr lang="en-US" sz="2800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348</m:t>
                        </m:r>
                      </m:den>
                    </m:f>
                    <m:r>
                      <a:rPr lang="en-US" sz="28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97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</a:rPr>
                      <m:t>∴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Demand</m:t>
                        </m:r>
                        <m:r>
                          <a:rPr lang="en-US" sz="280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Capacity</m:t>
                        </m:r>
                      </m:den>
                    </m:f>
                    <m:r>
                      <a:rPr lang="en-US" sz="28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97</m:t>
                    </m:r>
                  </m:oMath>
                </a14:m>
                <a:endParaRPr lang="en-US" sz="2800" dirty="0"/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𝐝𝐢𝐟𝐟𝐞𝐫𝐞𝐧𝐜𝐞</m:t>
                      </m:r>
                      <m:r>
                        <a:rPr lang="en-US" sz="28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8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𝟗𝟕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8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𝟗𝟒𝟔</m:t>
                          </m:r>
                        </m:num>
                        <m:den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8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𝟗𝟕</m:t>
                          </m:r>
                        </m:den>
                      </m:f>
                      <m:r>
                        <a:rPr lang="en-US" sz="2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 (</m:t>
                      </m:r>
                      <m:r>
                        <a:rPr lang="en-US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𝐚𝐜𝐜𝐞𝐩𝐭𝐚𝐛𝐥𝐞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b="1" dirty="0"/>
              </a:p>
              <a:p>
                <a:endParaRPr lang="en-US" sz="2800" b="1" dirty="0"/>
              </a:p>
              <a:p>
                <a:endParaRPr lang="en-US" sz="2800" b="1" dirty="0"/>
              </a:p>
              <a:p>
                <a:endParaRPr lang="en-US" sz="2800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14" y="816443"/>
                <a:ext cx="11067393" cy="10091802"/>
              </a:xfrm>
              <a:prstGeom prst="rect">
                <a:avLst/>
              </a:prstGeom>
              <a:blipFill rotWithShape="1">
                <a:blip r:embed="rId2"/>
                <a:stretch>
                  <a:fillRect l="-1157" t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0891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72967" y="646386"/>
                <a:ext cx="5738648" cy="618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4000" b="1" u="sng" dirty="0">
                    <a:solidFill>
                      <a:srgbClr val="0070C0"/>
                    </a:solidFill>
                  </a:rPr>
                  <a:t>Buckling:</a:t>
                </a:r>
              </a:p>
              <a:p>
                <a:pPr lvl="0"/>
                <a:endParaRPr lang="en-US" sz="4000" b="1" u="sng" dirty="0">
                  <a:solidFill>
                    <a:srgbClr val="0070C0"/>
                  </a:solidFill>
                </a:endParaRPr>
              </a:p>
              <a:p>
                <a:r>
                  <a:rPr lang="en-US" sz="2400" b="1" dirty="0"/>
                  <a:t>The buckling force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𝑰</m:t>
                        </m:r>
                      </m:num>
                      <m:den>
                        <m:sSup>
                          <m:sSup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𝑲𝑳</m:t>
                            </m:r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endParaRPr lang="en-US" sz="4000" b="1" u="sng" dirty="0">
                  <a:solidFill>
                    <a:srgbClr val="0070C0"/>
                  </a:solidFill>
                </a:endParaRPr>
              </a:p>
              <a:p>
                <a:r>
                  <a:rPr lang="en-US" sz="2400" dirty="0" err="1"/>
                  <a:t>ØF</a:t>
                </a:r>
                <a:r>
                  <a:rPr lang="en-US" sz="2400" baseline="-25000" dirty="0" err="1"/>
                  <a:t>cr</a:t>
                </a:r>
                <a:r>
                  <a:rPr lang="en-US" sz="2400" dirty="0"/>
                  <a:t> = Ø *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658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US" sz="2400" baseline="-25000">
                                <a:latin typeface="Cambria Math" panose="02040503050406030204" pitchFamily="18" charset="0"/>
                              </a:rPr>
                              <m:t>y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m:rPr>
                                <m:sty m:val="p"/>
                              </m:rPr>
                              <a:rPr lang="en-US" sz="2400" baseline="-25000">
                                <a:latin typeface="Cambria Math" panose="02040503050406030204" pitchFamily="18" charset="0"/>
                              </a:rPr>
                              <m:t>e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dirty="0"/>
                  <a:t> * </a:t>
                </a:r>
                <a:r>
                  <a:rPr lang="en-US" sz="2400" dirty="0" err="1"/>
                  <a:t>F</a:t>
                </a:r>
                <a:r>
                  <a:rPr lang="en-US" sz="2400" baseline="-25000" dirty="0" err="1"/>
                  <a:t>y</a:t>
                </a:r>
                <a:r>
                  <a:rPr lang="en-US" sz="2400" dirty="0"/>
                  <a:t>=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0.9*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658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240</m:t>
                            </m:r>
                          </m:num>
                          <m:den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2668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dirty="0"/>
                  <a:t>* </a:t>
                </a:r>
                <a:r>
                  <a:rPr lang="ar-SA" sz="2400" dirty="0"/>
                  <a:t>2</a:t>
                </a:r>
                <a:r>
                  <a:rPr lang="en-US" sz="2400" dirty="0"/>
                  <a:t>4</a:t>
                </a:r>
                <a:r>
                  <a:rPr lang="ar-SA" sz="2400" dirty="0"/>
                  <a:t>0</a:t>
                </a:r>
                <a:r>
                  <a:rPr lang="en-US" sz="2400" dirty="0"/>
                  <a:t>= </a:t>
                </a:r>
                <a:r>
                  <a:rPr lang="ar-SA" sz="2400" dirty="0"/>
                  <a:t>20</a:t>
                </a:r>
                <a:r>
                  <a:rPr lang="en-US" sz="2400" dirty="0"/>
                  <a:t>8  </a:t>
                </a:r>
                <a:r>
                  <a:rPr lang="en-US" sz="2400" dirty="0" err="1"/>
                  <a:t>MPa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err="1"/>
                  <a:t>ØP</a:t>
                </a:r>
                <a:r>
                  <a:rPr lang="en-US" sz="2400" baseline="-25000" dirty="0" err="1"/>
                  <a:t>n</a:t>
                </a:r>
                <a:r>
                  <a:rPr lang="en-US" sz="2400" dirty="0"/>
                  <a:t> = </a:t>
                </a:r>
                <a:r>
                  <a:rPr lang="en-US" sz="2400" dirty="0" err="1"/>
                  <a:t>ØF</a:t>
                </a:r>
                <a:r>
                  <a:rPr lang="en-US" sz="2400" baseline="-25000" dirty="0" err="1"/>
                  <a:t>cr</a:t>
                </a:r>
                <a:r>
                  <a:rPr lang="en-US" sz="2400" dirty="0"/>
                  <a:t> * A</a:t>
                </a:r>
                <a:r>
                  <a:rPr lang="en-US" sz="2400" baseline="-25000" dirty="0"/>
                  <a:t>g</a:t>
                </a:r>
                <a:r>
                  <a:rPr lang="en-US" sz="2400" dirty="0"/>
                  <a:t>= </a:t>
                </a:r>
                <a:r>
                  <a:rPr lang="ar-SA" sz="2400" dirty="0"/>
                  <a:t>20</a:t>
                </a:r>
                <a:r>
                  <a:rPr lang="en-US" sz="2400" dirty="0"/>
                  <a:t>8*6430 =1337.44 kN</a:t>
                </a:r>
              </a:p>
              <a:p>
                <a:r>
                  <a:rPr lang="en-US" sz="2400" dirty="0"/>
                  <a:t>From SAP: </a:t>
                </a:r>
              </a:p>
              <a:p>
                <a:r>
                  <a:rPr lang="en-US" sz="2400" dirty="0" err="1"/>
                  <a:t>ØP</a:t>
                </a:r>
                <a:r>
                  <a:rPr lang="en-US" sz="2400" baseline="-25000" dirty="0" err="1"/>
                  <a:t>n</a:t>
                </a:r>
                <a:r>
                  <a:rPr lang="en-US" sz="2400" dirty="0"/>
                  <a:t> = 1194.5 </a:t>
                </a:r>
                <a:r>
                  <a:rPr lang="en-US" sz="2400" dirty="0" err="1"/>
                  <a:t>kN.</a:t>
                </a:r>
                <a:endParaRPr lang="en-US" sz="2400" dirty="0"/>
              </a:p>
              <a:p>
                <a:r>
                  <a:rPr lang="en-US" sz="2400" dirty="0"/>
                  <a:t>Maximum load(Sap) = 328  </a:t>
                </a:r>
                <a:r>
                  <a:rPr lang="en-US" sz="2400" dirty="0" err="1"/>
                  <a:t>kN.</a:t>
                </a:r>
                <a:endParaRPr lang="en-US" sz="2400" dirty="0"/>
              </a:p>
              <a:p>
                <a:r>
                  <a:rPr lang="en-US" sz="2400" dirty="0"/>
                  <a:t>1337.44  kN &gt;  328 kN </a:t>
                </a:r>
                <a:r>
                  <a:rPr lang="en-US" sz="2400" dirty="0">
                    <a:sym typeface="Wingdings"/>
                  </a:rPr>
                  <a:t></a:t>
                </a:r>
                <a:r>
                  <a:rPr lang="en-US" sz="2400" dirty="0"/>
                  <a:t> Ok</a:t>
                </a:r>
              </a:p>
              <a:p>
                <a:r>
                  <a:rPr lang="en-US" sz="4000" dirty="0"/>
                  <a:t> 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67" y="646386"/>
                <a:ext cx="5738648" cy="6186758"/>
              </a:xfrm>
              <a:prstGeom prst="rect">
                <a:avLst/>
              </a:prstGeom>
              <a:blipFill rotWithShape="1">
                <a:blip r:embed="rId2"/>
                <a:stretch>
                  <a:fillRect l="-3826" t="-1773" r="-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432332" y="890790"/>
            <a:ext cx="4045333" cy="38861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Oval 3"/>
          <p:cNvSpPr/>
          <p:nvPr/>
        </p:nvSpPr>
        <p:spPr>
          <a:xfrm>
            <a:off x="6432332" y="1466193"/>
            <a:ext cx="1450427" cy="2885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02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https://scontent.fjrs14-1.fna.fbcdn.net/v/t1.15752-9/117542707_294426425176750_195155812507502450_n.png?_nc_cat=100&amp;_nc_sid=b96e70&amp;_nc_ohc=v-1uuxMwdk0AX8VYeXj&amp;_nc_ht=scontent.fjrs14-1.fna&amp;oh=6d5b50a576e0e1034edd654908844caa&amp;oe=5F6125B0">
            <a:extLst>
              <a:ext uri="{FF2B5EF4-FFF2-40B4-BE49-F238E27FC236}">
                <a16:creationId xmlns:a16="http://schemas.microsoft.com/office/drawing/2014/main" id="{F0902467-77F3-4DE2-B915-E1D5A0E69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230" y="188537"/>
            <a:ext cx="3651448" cy="230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9" descr="https://scontent.fjrs14-1.fna.fbcdn.net/v/t1.15752-9/118028860_774675453105393_1905397020067806617_n.png?_nc_cat=106&amp;_nc_sid=b96e70&amp;_nc_ohc=IdEEh6OX47MAX8SgUuK&amp;_nc_ht=scontent.fjrs14-1.fna&amp;oh=3033ba04d50f92783a24cca67ee16160&amp;oe=5F604D11">
            <a:extLst>
              <a:ext uri="{FF2B5EF4-FFF2-40B4-BE49-F238E27FC236}">
                <a16:creationId xmlns:a16="http://schemas.microsoft.com/office/drawing/2014/main" id="{A3C0B001-2AD4-471C-B46C-C7B19613DB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" r="11517"/>
          <a:stretch/>
        </p:blipFill>
        <p:spPr bwMode="auto">
          <a:xfrm>
            <a:off x="7297561" y="2912883"/>
            <a:ext cx="3690269" cy="326381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C676E9-EF28-4118-BBEF-1C374D6CED2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73377" y="0"/>
            <a:ext cx="4485486" cy="2037463"/>
          </a:xfrm>
          <a:prstGeom prst="rect">
            <a:avLst/>
          </a:prstGeom>
          <a:effectLst/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03E94F-34DB-4F43-9B9F-1A2A208C84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1131"/>
            <a:ext cx="3442847" cy="41562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9DB7BB-C356-49F8-B409-0EB1FE623BE2}"/>
              </a:ext>
            </a:extLst>
          </p:cNvPr>
          <p:cNvSpPr/>
          <p:nvPr/>
        </p:nvSpPr>
        <p:spPr>
          <a:xfrm>
            <a:off x="2878503" y="2691339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6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connections</a:t>
            </a:r>
          </a:p>
        </p:txBody>
      </p:sp>
    </p:spTree>
    <p:extLst>
      <p:ext uri="{BB962C8B-B14F-4D97-AF65-F5344CB8AC3E}">
        <p14:creationId xmlns:p14="http://schemas.microsoft.com/office/powerpoint/2010/main" val="17085958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https://scontent.fjrs14-1.fna.fbcdn.net/v/t1.15752-9/117542707_294426425176750_195155812507502450_n.png?_nc_cat=100&amp;_nc_sid=b96e70&amp;_nc_ohc=v-1uuxMwdk0AX8VYeXj&amp;_nc_ht=scontent.fjrs14-1.fna&amp;oh=6d5b50a576e0e1034edd654908844caa&amp;oe=5F6125B0">
            <a:extLst>
              <a:ext uri="{FF2B5EF4-FFF2-40B4-BE49-F238E27FC236}">
                <a16:creationId xmlns:a16="http://schemas.microsoft.com/office/drawing/2014/main" id="{5A070800-1469-41E5-BB41-D7F71DB7F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0521" y="3925631"/>
            <a:ext cx="4475531" cy="283077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99C5DE-DD2C-4169-8608-EB964D3A2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946" y="358109"/>
            <a:ext cx="5072683" cy="35675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77868B-2EBF-4B60-B226-6C4809B41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412" y="1369760"/>
            <a:ext cx="4086701" cy="45785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86386FB-8A31-4675-909A-ABBC9B92ABB3}"/>
              </a:ext>
            </a:extLst>
          </p:cNvPr>
          <p:cNvSpPr/>
          <p:nvPr/>
        </p:nvSpPr>
        <p:spPr>
          <a:xfrm>
            <a:off x="1585844" y="71219"/>
            <a:ext cx="6492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Rafters Connection (Apex ):</a:t>
            </a:r>
          </a:p>
        </p:txBody>
      </p:sp>
    </p:spTree>
    <p:extLst>
      <p:ext uri="{BB962C8B-B14F-4D97-AF65-F5344CB8AC3E}">
        <p14:creationId xmlns:p14="http://schemas.microsoft.com/office/powerpoint/2010/main" val="6830710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9" descr="https://scontent.fjrs14-1.fna.fbcdn.net/v/t1.15752-9/118028860_774675453105393_1905397020067806617_n.png?_nc_cat=106&amp;_nc_sid=b96e70&amp;_nc_ohc=IdEEh6OX47MAX8SgUuK&amp;_nc_ht=scontent.fjrs14-1.fna&amp;oh=3033ba04d50f92783a24cca67ee16160&amp;oe=5F604D11">
            <a:extLst>
              <a:ext uri="{FF2B5EF4-FFF2-40B4-BE49-F238E27FC236}">
                <a16:creationId xmlns:a16="http://schemas.microsoft.com/office/drawing/2014/main" id="{C61AFA08-182E-46B9-9966-ED0C5198D5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" r="11517"/>
          <a:stretch/>
        </p:blipFill>
        <p:spPr bwMode="auto">
          <a:xfrm>
            <a:off x="7296347" y="1419116"/>
            <a:ext cx="4203926" cy="371811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2E0AB4-C14B-4364-A191-2E1B5CA4A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82" y="1320691"/>
            <a:ext cx="6496384" cy="42166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F5AB7-B8F4-4D37-81AB-8B315994F39F}"/>
              </a:ext>
            </a:extLst>
          </p:cNvPr>
          <p:cNvSpPr/>
          <p:nvPr/>
        </p:nvSpPr>
        <p:spPr>
          <a:xfrm>
            <a:off x="1671053" y="420716"/>
            <a:ext cx="60245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Rafter-Column connection</a:t>
            </a:r>
          </a:p>
        </p:txBody>
      </p:sp>
    </p:spTree>
    <p:extLst>
      <p:ext uri="{BB962C8B-B14F-4D97-AF65-F5344CB8AC3E}">
        <p14:creationId xmlns:p14="http://schemas.microsoft.com/office/powerpoint/2010/main" val="40117029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7D5B09-E5AD-4A07-819C-84B2E54A19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68569" y="2498104"/>
            <a:ext cx="3978017" cy="2513444"/>
          </a:xfrm>
          <a:prstGeom prst="rect">
            <a:avLst/>
          </a:prstGeom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B0F2BE-4E59-40A4-A453-9A9993B14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14" y="1453484"/>
            <a:ext cx="5647552" cy="4346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AB2AD4-213D-40B8-80D1-7E329C17A185}"/>
              </a:ext>
            </a:extLst>
          </p:cNvPr>
          <p:cNvSpPr/>
          <p:nvPr/>
        </p:nvSpPr>
        <p:spPr>
          <a:xfrm>
            <a:off x="2311267" y="948617"/>
            <a:ext cx="5827236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Sec-Main Beam Connection:</a:t>
            </a:r>
          </a:p>
        </p:txBody>
      </p:sp>
    </p:spTree>
    <p:extLst>
      <p:ext uri="{BB962C8B-B14F-4D97-AF65-F5344CB8AC3E}">
        <p14:creationId xmlns:p14="http://schemas.microsoft.com/office/powerpoint/2010/main" val="399344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Mashambas Skyscraper Balances A Vision Of The Future Of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5940" y="0"/>
            <a:ext cx="13887941" cy="785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E35413-4E84-4DEF-A644-D9E5D5E13395}"/>
              </a:ext>
            </a:extLst>
          </p:cNvPr>
          <p:cNvSpPr txBox="1"/>
          <p:nvPr/>
        </p:nvSpPr>
        <p:spPr>
          <a:xfrm>
            <a:off x="1" y="609504"/>
            <a:ext cx="1182413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 </a:t>
            </a:r>
            <a:r>
              <a:rPr lang="en-US" sz="3200" b="1" dirty="0">
                <a:solidFill>
                  <a:srgbClr val="002060"/>
                </a:solidFill>
              </a:rPr>
              <a:t>Simple Equation (Green Revolution) =Take the forest to new heights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7709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CE5830F9-ED86-4D5B-BFF3-1128D714C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55" y="839977"/>
            <a:ext cx="4695334" cy="56682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0E2FD1-6BE0-402F-91A0-887362EC9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767" y="2234152"/>
            <a:ext cx="6935993" cy="32363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B7FD9CD-BB8D-44FC-AD90-0144EA3B4333}"/>
              </a:ext>
            </a:extLst>
          </p:cNvPr>
          <p:cNvSpPr/>
          <p:nvPr/>
        </p:nvSpPr>
        <p:spPr>
          <a:xfrm>
            <a:off x="3103589" y="741203"/>
            <a:ext cx="61718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Beam-column Connection:</a:t>
            </a:r>
          </a:p>
        </p:txBody>
      </p:sp>
    </p:spTree>
    <p:extLst>
      <p:ext uri="{BB962C8B-B14F-4D97-AF65-F5344CB8AC3E}">
        <p14:creationId xmlns:p14="http://schemas.microsoft.com/office/powerpoint/2010/main" val="41825613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2E114-2F94-4371-AF64-AC76FF8F80BD}"/>
              </a:ext>
            </a:extLst>
          </p:cNvPr>
          <p:cNvSpPr txBox="1">
            <a:spLocks/>
          </p:cNvSpPr>
          <p:nvPr/>
        </p:nvSpPr>
        <p:spPr>
          <a:xfrm>
            <a:off x="5405487" y="1178351"/>
            <a:ext cx="6297105" cy="4901939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914400"/>
            <a:r>
              <a:rPr lang="en-CA" sz="4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Beam-Column Connection hand Checks</a:t>
            </a:r>
            <a:r>
              <a:rPr lang="en-CA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CA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CA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in beam are:</a:t>
            </a:r>
            <a:b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1-moment</a:t>
            </a:r>
            <a:b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2-shear </a:t>
            </a:r>
            <a:br>
              <a:rPr lang="en-CA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CA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31BB5B76-AF95-4AA7-AFC7-79D8FD5C5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08" y="660867"/>
            <a:ext cx="4695334" cy="566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433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D8A3437-7128-45BE-A538-64D14EF652E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Assumptions: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42008DF-D855-46C3-8CA7-7603E0BEED9C}"/>
              </a:ext>
            </a:extLst>
          </p:cNvPr>
          <p:cNvSpPr txBox="1">
            <a:spLocks/>
          </p:cNvSpPr>
          <p:nvPr/>
        </p:nvSpPr>
        <p:spPr>
          <a:xfrm>
            <a:off x="762785" y="1690688"/>
            <a:ext cx="5506039" cy="4091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8Ø22 of A325 bolts.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an (E80) weld only on all member sides of (8.00 mm) thickness.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an (12.00 mm) steel plate of grade A36.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49DFA4-BF7F-4AEA-BB7E-728ACEDE3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824" y="1065228"/>
            <a:ext cx="5590095" cy="579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501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5063896-EB37-4AA3-A386-CEC6FB321FCE}"/>
              </a:ext>
            </a:extLst>
          </p:cNvPr>
          <p:cNvSpPr txBox="1">
            <a:spLocks/>
          </p:cNvSpPr>
          <p:nvPr/>
        </p:nvSpPr>
        <p:spPr>
          <a:xfrm>
            <a:off x="944526" y="-642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IDEA STATICA Results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9D03C-9ECF-45F9-B13F-2C6F690A1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29828"/>
            <a:ext cx="9324897" cy="5527166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50B1CCB7-A353-42B3-9F68-A4F85F21F6D7}"/>
              </a:ext>
            </a:extLst>
          </p:cNvPr>
          <p:cNvSpPr/>
          <p:nvPr/>
        </p:nvSpPr>
        <p:spPr>
          <a:xfrm rot="16200000">
            <a:off x="1222912" y="3817858"/>
            <a:ext cx="1611983" cy="537328"/>
          </a:xfrm>
          <a:prstGeom prst="rightArrow">
            <a:avLst/>
          </a:prstGeom>
          <a:solidFill>
            <a:srgbClr val="00B0F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22604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andy2">
            <a:hlinkClick r:id="" action="ppaction://media"/>
            <a:extLst>
              <a:ext uri="{FF2B5EF4-FFF2-40B4-BE49-F238E27FC236}">
                <a16:creationId xmlns:a16="http://schemas.microsoft.com/office/drawing/2014/main" id="{AC72EDE7-A86D-4300-8B84-A388B71ACA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79570" y="1027906"/>
            <a:ext cx="6945312" cy="457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3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0A49919-7B46-4814-AE2E-B31E2B4463B7}"/>
              </a:ext>
            </a:extLst>
          </p:cNvPr>
          <p:cNvSpPr txBox="1">
            <a:spLocks/>
          </p:cNvSpPr>
          <p:nvPr/>
        </p:nvSpPr>
        <p:spPr>
          <a:xfrm>
            <a:off x="1450942" y="776730"/>
            <a:ext cx="10515600" cy="9263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Checks For the bolts: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ar-SA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first due to moment loads:</a:t>
            </a:r>
            <a:b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BC62B594-F725-409F-8200-94D6BEACDD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76400" y="2002427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</m:e>
                          <m:sub/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𝑀</m:t>
                        </m:r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𝑦</m:t>
                        </m:r>
                      </m:num>
                      <m:den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</m:den>
                    </m:f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99</m:t>
                        </m:r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×</m:t>
                        </m:r>
                        <m:sSup>
                          <m:sSup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6</m:t>
                            </m:r>
                          </m:sup>
                        </m:sSup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×</m:t>
                        </m:r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310</m:t>
                        </m:r>
                      </m:num>
                      <m:den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22</m:t>
                                </m:r>
                              </m:e>
                              <m:sup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310</m:t>
                                </m:r>
                              </m:e>
                              <m:sup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22</m:t>
                                </m:r>
                              </m:e>
                              <m:sup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∴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</m:e>
                          <m:sub/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197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𝑀𝑃𝑎</m:t>
                    </m:r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∅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</m:sub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75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620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465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𝑀𝑃𝑎</m:t>
                    </m:r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∴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∅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</m:sub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&gt;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</m:t>
                        </m:r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d>
                      <m:d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5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𝑎𝑐𝑐𝑒𝑝𝑡𝑎𝑏𝑙𝑒</m:t>
                        </m:r>
                      </m:e>
                    </m:d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BC62B594-F725-409F-8200-94D6BEACD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2002427"/>
                <a:ext cx="10515600" cy="4351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D065714-E487-4BBA-919E-ED8D606049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841" y="5213122"/>
            <a:ext cx="1177801" cy="114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617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andy 2222">
            <a:hlinkClick r:id="" action="ppaction://media"/>
            <a:extLst>
              <a:ext uri="{FF2B5EF4-FFF2-40B4-BE49-F238E27FC236}">
                <a16:creationId xmlns:a16="http://schemas.microsoft.com/office/drawing/2014/main" id="{7A66AC12-48D9-4497-87C2-99CD634778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27419" y="1253331"/>
            <a:ext cx="8051800" cy="4351338"/>
          </a:xfrm>
          <a:prstGeom prst="rect">
            <a:avLst/>
          </a:prstGeom>
        </p:spPr>
      </p:pic>
      <p:pic>
        <p:nvPicPr>
          <p:cNvPr id="3" name="Picture 2" descr="https://people.exeter.ac.uk/TWDavies/solid%20mechanics/lecture%203/Image47.gif">
            <a:extLst>
              <a:ext uri="{FF2B5EF4-FFF2-40B4-BE49-F238E27FC236}">
                <a16:creationId xmlns:a16="http://schemas.microsoft.com/office/drawing/2014/main" id="{A6272FD7-0405-4E32-857C-E41DDC228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61738" y="2276292"/>
            <a:ext cx="3763170" cy="201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44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04D37C3-E34D-4291-BAC6-C56CCABE25D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Second due to shear loads: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9974595-8772-47ED-9939-059CFB711F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825625"/>
                <a:ext cx="105156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𝑣</m:t>
                        </m:r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40000</m:t>
                        </m:r>
                      </m:num>
                      <m:den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8</m:t>
                        </m:r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GB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22</m:t>
                                </m:r>
                              </m:e>
                              <m:sup>
                                <m:r>
                                  <a:rPr kumimoji="0" lang="en-US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ysClr val="windowText" lastClr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13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16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𝑀𝑃𝑎</m:t>
                    </m:r>
                  </m:oMath>
                </a14:m>
                <a:endParaRPr kumimoji="0" lang="ar-SA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∅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𝑣</m:t>
                            </m:r>
                          </m:sub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75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330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247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𝑀𝑃𝑎</m:t>
                    </m:r>
                  </m:oMath>
                </a14:m>
                <a:endParaRPr kumimoji="0" lang="ar-SA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∴</m:t>
                    </m:r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∅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GB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0" lang="en-US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ysClr val="windowText" lastClr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𝑣</m:t>
                            </m:r>
                          </m:sub>
                        </m:sSub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&gt;</m:t>
                    </m:r>
                    <m:sSub>
                      <m:sSubPr>
                        <m:ctrlPr>
                          <a:rPr kumimoji="0" lang="en-GB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𝑣</m:t>
                        </m:r>
                      </m:sub>
                    </m:sSub>
                    <m:r>
                      <a:rPr kumimoji="0" lang="en-US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d>
                      <m:d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B05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B05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𝑎𝑐𝑐𝑒𝑝𝑡𝑎𝑏𝑙𝑒</m:t>
                        </m:r>
                      </m:e>
                    </m:d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9974595-8772-47ED-9939-059CFB711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5625"/>
                <a:ext cx="10515600" cy="43513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D1FAA17-7B00-4C0E-8543-A71A8A009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685" y="3886250"/>
            <a:ext cx="1177801" cy="1140643"/>
          </a:xfrm>
          <a:prstGeom prst="rect">
            <a:avLst/>
          </a:prstGeom>
        </p:spPr>
      </p:pic>
      <p:pic>
        <p:nvPicPr>
          <p:cNvPr id="10" name="Picture 9" descr="https://encrypted-tbn0.gstatic.com/images?q=tbn%3AANd9GcT8jQJ7DF1Q432ZvSVldqPr0j0dOR1qUSQOhA&amp;usqp=CAU">
            <a:extLst>
              <a:ext uri="{FF2B5EF4-FFF2-40B4-BE49-F238E27FC236}">
                <a16:creationId xmlns:a16="http://schemas.microsoft.com/office/drawing/2014/main" id="{E661D657-102C-467F-96A8-81A59CE63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861" y="604838"/>
            <a:ext cx="21050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eople.exeter.ac.uk/TWDavies/solid%20mechanics/lecture%203/Image47.gif">
            <a:extLst>
              <a:ext uri="{FF2B5EF4-FFF2-40B4-BE49-F238E27FC236}">
                <a16:creationId xmlns:a16="http://schemas.microsoft.com/office/drawing/2014/main" id="{83DE5A22-9612-4BBF-B664-57164D225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89358" y="3470755"/>
            <a:ext cx="3763170" cy="201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3287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367808" y="322413"/>
            <a:ext cx="3789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plate connection</a:t>
            </a:r>
            <a:endParaRPr lang="ar-SA" sz="32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6900" y="1412777"/>
            <a:ext cx="8658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the following assumptions are made for this connection on IDEA Statica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pPr lvl="0"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4Ø16 bolts.  </a:t>
            </a:r>
          </a:p>
          <a:p>
            <a:pPr lvl="0" algn="l"/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(16 mm) steel plate of grade A36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.Use an (E60) weld only on the flange sides of (8.00 mm) thickness.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vertical bolt spacing of (140.00 mm).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horizontal bolt spacing of (90.00 mm).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vertical distance between the plate edge and the bolt of (165.00 mm).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horizontal distance between the plate edge and the bolt of (190.00 mm).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a horizontal distance between the section flange and the bolts of (60.00 mm).</a:t>
            </a:r>
          </a:p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plate dimensions of (470.00x470.00 mm</a:t>
            </a:r>
            <a:r>
              <a:rPr lang="en-US" dirty="0"/>
              <a:t>).</a:t>
            </a:r>
          </a:p>
        </p:txBody>
      </p:sp>
      <p:sp>
        <p:nvSpPr>
          <p:cNvPr id="5" name="ضرب 4"/>
          <p:cNvSpPr/>
          <p:nvPr/>
        </p:nvSpPr>
        <p:spPr>
          <a:xfrm>
            <a:off x="1946920" y="1412776"/>
            <a:ext cx="360040" cy="457200"/>
          </a:xfrm>
          <a:prstGeom prst="mathMultiply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0508469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0" descr="https://scontent.fjrs14-1.fna.fbcdn.net/v/t1.15752-9/117841067_243179900061797_3034919905196665892_n.png?_nc_cat=106&amp;_nc_sid=b96e70&amp;_nc_ohc=kx3dAKaf360AX9Z2pxK&amp;_nc_ht=scontent.fjrs14-1.fna&amp;oh=43b3bb4818bb2186c5e9ea51c41268be&amp;oe=5F6133E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" t="3110" r="2837" b="3110"/>
          <a:stretch/>
        </p:blipFill>
        <p:spPr bwMode="auto">
          <a:xfrm>
            <a:off x="3415030" y="1562100"/>
            <a:ext cx="536194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874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187" y="1008993"/>
            <a:ext cx="81507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Vertical Farm</a:t>
            </a:r>
          </a:p>
          <a:p>
            <a:endParaRPr lang="en-US" sz="4000" b="1" dirty="0">
              <a:solidFill>
                <a:srgbClr val="FF0000"/>
              </a:solidFill>
            </a:endParaRPr>
          </a:p>
          <a:p>
            <a:r>
              <a:rPr lang="en-US" sz="4000" b="1" dirty="0">
                <a:solidFill>
                  <a:srgbClr val="FF0000"/>
                </a:solidFill>
              </a:rPr>
              <a:t>Vertical Harvesting</a:t>
            </a:r>
          </a:p>
          <a:p>
            <a:endParaRPr lang="en-US" sz="4000" b="1" dirty="0">
              <a:solidFill>
                <a:srgbClr val="FF0000"/>
              </a:solidFill>
            </a:endParaRPr>
          </a:p>
          <a:p>
            <a:r>
              <a:rPr lang="en-US" sz="4000" b="1" dirty="0">
                <a:solidFill>
                  <a:srgbClr val="FF0000"/>
                </a:solidFill>
              </a:rPr>
              <a:t>Growing UP </a:t>
            </a:r>
          </a:p>
          <a:p>
            <a:endParaRPr lang="en-US" sz="4000" b="1" dirty="0">
              <a:solidFill>
                <a:srgbClr val="FF0000"/>
              </a:solidFill>
            </a:endParaRPr>
          </a:p>
          <a:p>
            <a:endParaRPr lang="en-US" sz="4000" b="1" dirty="0">
              <a:solidFill>
                <a:srgbClr val="FF0000"/>
              </a:solidFill>
            </a:endParaRPr>
          </a:p>
          <a:p>
            <a:r>
              <a:rPr lang="en-US" sz="4000" b="1" dirty="0">
                <a:solidFill>
                  <a:srgbClr val="FF0000"/>
                </a:solidFill>
              </a:rPr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97" y="788276"/>
            <a:ext cx="5704540" cy="5218386"/>
          </a:xfrm>
          <a:prstGeom prst="rect">
            <a:avLst/>
          </a:prstGeom>
        </p:spPr>
      </p:pic>
      <p:sp>
        <p:nvSpPr>
          <p:cNvPr id="4" name="Circular Arrow 3"/>
          <p:cNvSpPr/>
          <p:nvPr/>
        </p:nvSpPr>
        <p:spPr>
          <a:xfrm>
            <a:off x="3358055" y="1008993"/>
            <a:ext cx="3090042" cy="1371600"/>
          </a:xfrm>
          <a:prstGeom prst="circularArrow">
            <a:avLst>
              <a:gd name="adj1" fmla="val 12500"/>
              <a:gd name="adj2" fmla="val 1876054"/>
              <a:gd name="adj3" fmla="val 20457681"/>
              <a:gd name="adj4" fmla="val 11515068"/>
              <a:gd name="adj5" fmla="val 125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Curved Up Arrow 4"/>
          <p:cNvSpPr/>
          <p:nvPr/>
        </p:nvSpPr>
        <p:spPr>
          <a:xfrm>
            <a:off x="3578771" y="3397469"/>
            <a:ext cx="2869325" cy="1079938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981903" y="2522483"/>
            <a:ext cx="1466194" cy="44143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0161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مستطيل 1"/>
              <p:cNvSpPr/>
              <p:nvPr/>
            </p:nvSpPr>
            <p:spPr>
              <a:xfrm>
                <a:off x="2783632" y="823959"/>
                <a:ext cx="7632848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sz="2800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Assume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Ø16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diameter</a:t>
                </a:r>
                <a:r>
                  <a:rPr lang="ar-SA" sz="2800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bolts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>
                  <a:lnSpc>
                    <a:spcPct val="90000"/>
                  </a:lnSpc>
                </a:pPr>
                <a:endParaRPr lang="en-US" b="1" dirty="0">
                  <a:solidFill>
                    <a:srgbClr val="262626"/>
                  </a:solidFill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ar-SA" b="1" dirty="0">
                    <a:solidFill>
                      <a:srgbClr val="262626"/>
                    </a:solidFill>
                  </a:rPr>
                  <a:t>    </a:t>
                </a:r>
                <a:r>
                  <a:rPr lang="en-US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check</a:t>
                </a:r>
                <a:br>
                  <a:rPr lang="en-US" b="1" dirty="0">
                    <a:solidFill>
                      <a:srgbClr val="262626"/>
                    </a:solidFill>
                  </a:rPr>
                </a:br>
                <a:r>
                  <a:rPr lang="en-US" b="1" dirty="0">
                    <a:solidFill>
                      <a:srgbClr val="262626"/>
                    </a:solidFill>
                  </a:rPr>
                  <a:t>                                             </a:t>
                </a:r>
                <a:r>
                  <a:rPr lang="en-US" dirty="0">
                    <a:solidFill>
                      <a:srgbClr val="262626"/>
                    </a:solidFill>
                  </a:rPr>
                  <a:t>115 KN &lt; 247.5 KN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dirty="0">
                    <a:solidFill>
                      <a:srgbClr val="00B050"/>
                    </a:solidFill>
                  </a:rPr>
                  <a:t>Ok</a:t>
                </a:r>
              </a:p>
              <a:p>
                <a:pPr algn="ctr">
                  <a:lnSpc>
                    <a:spcPct val="90000"/>
                  </a:lnSpc>
                </a:pPr>
                <a:endParaRPr lang="ar-SA" dirty="0"/>
              </a:p>
              <a:p>
                <a:pPr algn="l">
                  <a:lnSpc>
                    <a:spcPct val="9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weld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58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dirty="0">
                    <a:solidFill>
                      <a:srgbClr val="262626"/>
                    </a:solidFill>
                  </a:rPr>
                  <a:t> 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189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MPa</m:t>
                    </m:r>
                  </m:oMath>
                </a14:m>
                <a:endParaRPr lang="en-US" dirty="0"/>
              </a:p>
              <a:p>
                <a:pPr algn="ctr">
                  <a:lnSpc>
                    <a:spcPct val="90000"/>
                  </a:lnSpc>
                </a:pPr>
                <a:r>
                  <a:rPr lang="en-US" dirty="0">
                    <a:solidFill>
                      <a:srgbClr val="00B050"/>
                    </a:solidFill>
                  </a:rPr>
                  <a:t>Ok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plate</a:t>
                </a:r>
                <a:r>
                  <a:rPr lang="en-US" sz="2000" dirty="0"/>
                  <a:t> : </a:t>
                </a:r>
              </a:p>
              <a:p>
                <a:pPr algn="l">
                  <a:lnSpc>
                    <a:spcPct val="90000"/>
                  </a:lnSpc>
                </a:pPr>
                <a:endParaRPr lang="ar-SA" dirty="0"/>
              </a:p>
              <a:p>
                <a:pPr algn="l">
                  <a:lnSpc>
                    <a:spcPct val="9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bearing check</a:t>
                </a:r>
                <a:r>
                  <a:rPr lang="en-US" dirty="0"/>
                  <a:t>:</a:t>
                </a:r>
              </a:p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13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262626"/>
                        </a:solidFill>
                      </a:rPr>
                      <m:t>&lt;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184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>
                  <a:solidFill>
                    <a:srgbClr val="262626"/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n-US" dirty="0">
                    <a:solidFill>
                      <a:srgbClr val="00B050"/>
                    </a:solidFill>
                  </a:rPr>
                  <a:t>Ok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dirty="0"/>
                  <a:t>,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tear-out check</a:t>
                </a:r>
                <a:r>
                  <a:rPr lang="en-US" dirty="0"/>
                  <a:t>:</a:t>
                </a:r>
              </a:p>
              <a:p>
                <a:pPr>
                  <a:lnSpc>
                    <a:spcPct val="90000"/>
                  </a:lnSpc>
                </a:pPr>
                <a:endParaRPr lang="ar-SA" baseline="-25000" dirty="0">
                  <a:solidFill>
                    <a:srgbClr val="26262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cs typeface="+mj-cs"/>
                        </a:rPr>
                        <m:t>23</m:t>
                      </m:r>
                      <m:r>
                        <a:rPr lang="en-US" i="1">
                          <a:latin typeface="Cambria Math" panose="02040503050406030204" pitchFamily="18" charset="0"/>
                          <a:cs typeface="+mj-cs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cs typeface="+mj-cs"/>
                        </a:rPr>
                        <m:t>13</m:t>
                      </m:r>
                      <m:r>
                        <a:rPr lang="en-US" i="1">
                          <a:latin typeface="Cambria Math" panose="02040503050406030204" pitchFamily="18" charset="0"/>
                          <a:cs typeface="+mj-cs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cs typeface="+mj-cs"/>
                        </a:rPr>
                        <m:t>𝑘𝑁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26262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895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86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𝑘𝑁</m:t>
                      </m:r>
                    </m:oMath>
                  </m:oMathPara>
                </a14:m>
                <a:endParaRPr lang="en-US" dirty="0">
                  <a:solidFill>
                    <a:srgbClr val="26262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>
                  <a:lnSpc>
                    <a:spcPct val="90000"/>
                  </a:lnSpc>
                </a:pPr>
                <a:r>
                  <a:rPr lang="en-US" dirty="0">
                    <a:solidFill>
                      <a:srgbClr val="00B050"/>
                    </a:solidFill>
                  </a:rPr>
                  <a:t>Ok</a:t>
                </a:r>
                <a:r>
                  <a:rPr lang="ar-SA" dirty="0">
                    <a:solidFill>
                      <a:srgbClr val="00B050"/>
                    </a:solidFill>
                  </a:rPr>
                  <a:t>    </a:t>
                </a:r>
                <a:r>
                  <a:rPr lang="ar-SA" dirty="0">
                    <a:solidFill>
                      <a:srgbClr val="262626"/>
                    </a:solidFill>
                  </a:rPr>
                  <a:t>                               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 check </a:t>
                </a:r>
                <a:r>
                  <a:rPr lang="en-US" dirty="0"/>
                  <a:t>: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ar-SA" dirty="0"/>
                  <a:t> </a:t>
                </a:r>
                <a:endParaRPr lang="en-US" dirty="0">
                  <a:solidFill>
                    <a:srgbClr val="262626"/>
                  </a:solidFill>
                </a:endParaRPr>
              </a:p>
              <a:p>
                <a:pPr algn="ctr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dirty="0">
                        <a:solidFill>
                          <a:srgbClr val="262626"/>
                        </a:solidFill>
                      </a:rPr>
                      <m:t>&lt;</m:t>
                    </m:r>
                  </m:oMath>
                </a14:m>
                <a:r>
                  <a:rPr lang="en-US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US" dirty="0">
                    <a:solidFill>
                      <a:srgbClr val="26262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B050"/>
                    </a:solidFill>
                  </a:rPr>
                  <a:t>Ok</a:t>
                </a:r>
              </a:p>
            </p:txBody>
          </p:sp>
        </mc:Choice>
        <mc:Fallback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632" y="823959"/>
                <a:ext cx="7632848" cy="5632311"/>
              </a:xfrm>
              <a:prstGeom prst="rect">
                <a:avLst/>
              </a:prstGeom>
              <a:blipFill>
                <a:blip r:embed="rId2"/>
                <a:stretch>
                  <a:fillRect l="-1677" t="-1840" b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سهم إلى اليمين 3"/>
          <p:cNvSpPr/>
          <p:nvPr/>
        </p:nvSpPr>
        <p:spPr>
          <a:xfrm>
            <a:off x="2325729" y="3258590"/>
            <a:ext cx="432048" cy="232819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1996059" y="1544912"/>
            <a:ext cx="695222" cy="227904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2325729" y="2492897"/>
            <a:ext cx="432048" cy="232819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ضرب 6"/>
          <p:cNvSpPr/>
          <p:nvPr/>
        </p:nvSpPr>
        <p:spPr>
          <a:xfrm>
            <a:off x="2511261" y="5013176"/>
            <a:ext cx="360040" cy="457200"/>
          </a:xfrm>
          <a:prstGeom prst="mathMultiply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ضرب 7"/>
          <p:cNvSpPr/>
          <p:nvPr/>
        </p:nvSpPr>
        <p:spPr>
          <a:xfrm>
            <a:off x="2511261" y="3640113"/>
            <a:ext cx="360040" cy="457200"/>
          </a:xfrm>
          <a:prstGeom prst="mathMultiply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ضرب 8"/>
          <p:cNvSpPr/>
          <p:nvPr/>
        </p:nvSpPr>
        <p:spPr>
          <a:xfrm>
            <a:off x="2552379" y="4437112"/>
            <a:ext cx="360040" cy="457200"/>
          </a:xfrm>
          <a:prstGeom prst="mathMultiply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357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020" y="1052736"/>
            <a:ext cx="5544615" cy="4282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4511825" y="331933"/>
            <a:ext cx="33617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plate  Details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4014415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459977" y="548681"/>
            <a:ext cx="2869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Footing Dimensions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مستطيل 3"/>
              <p:cNvSpPr/>
              <p:nvPr/>
            </p:nvSpPr>
            <p:spPr>
              <a:xfrm>
                <a:off x="3143672" y="1340768"/>
                <a:ext cx="8155740" cy="50899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service reaction = 299KN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𝑎𝑙𝑙𝑜𝑤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0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/>
                      </a:rPr>
                      <m:t>  </m:t>
                    </m:r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320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250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  <a:p>
                <a:pPr algn="l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checking the one-way shear: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165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&gt;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77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Ø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𝑂𝑘</m:t>
                      </m:r>
                    </m:oMath>
                  </m:oMathPara>
                </a14:m>
                <a:endParaRPr lang="en-US" dirty="0"/>
              </a:p>
              <a:p>
                <a:endParaRPr lang="ar-SA" dirty="0"/>
              </a:p>
              <a:p>
                <a:pPr algn="l"/>
                <a:r>
                  <a:rPr lang="ar-S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: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checking The ultimate two-way shear checking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ar-SA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∴Ø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𝑂𝑘</m:t>
                      </m:r>
                    </m:oMath>
                  </m:oMathPara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615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482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ar-SA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672" y="1340768"/>
                <a:ext cx="8155740" cy="5089920"/>
              </a:xfrm>
              <a:prstGeom prst="rect">
                <a:avLst/>
              </a:prstGeom>
              <a:blipFill>
                <a:blip r:embed="rId2"/>
                <a:stretch>
                  <a:fillRect l="-747" t="-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سهم إلى اليمين 4"/>
          <p:cNvSpPr/>
          <p:nvPr/>
        </p:nvSpPr>
        <p:spPr>
          <a:xfrm>
            <a:off x="2711624" y="2708921"/>
            <a:ext cx="432048" cy="232819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2639616" y="4077073"/>
            <a:ext cx="504056" cy="232819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88650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370601" y="215063"/>
            <a:ext cx="3756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Flexural Design of Footing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مستطيل 3"/>
              <p:cNvSpPr/>
              <p:nvPr/>
            </p:nvSpPr>
            <p:spPr>
              <a:xfrm>
                <a:off x="3005619" y="3131676"/>
                <a:ext cx="25811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𝑢𝑠𝑒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Ø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/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150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619" y="3131676"/>
                <a:ext cx="2581156" cy="369332"/>
              </a:xfrm>
              <a:prstGeom prst="rect">
                <a:avLst/>
              </a:prstGeom>
              <a:blipFill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مستطيل 4"/>
              <p:cNvSpPr/>
              <p:nvPr/>
            </p:nvSpPr>
            <p:spPr>
              <a:xfrm>
                <a:off x="2925232" y="873219"/>
                <a:ext cx="2620461" cy="8056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ar-SA" dirty="0"/>
              </a:p>
            </p:txBody>
          </p:sp>
        </mc:Choice>
        <mc:Fallback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232" y="873219"/>
                <a:ext cx="2620461" cy="8056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مستطيل 5"/>
              <p:cNvSpPr/>
              <p:nvPr/>
            </p:nvSpPr>
            <p:spPr>
              <a:xfrm>
                <a:off x="2639617" y="1652603"/>
                <a:ext cx="5151347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∴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61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den>
                            </m:f>
                          </m:e>
                        </m:rad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00197</m:t>
                    </m:r>
                  </m:oMath>
                </a14:m>
                <a:endParaRPr lang="ar-SA" dirty="0"/>
              </a:p>
            </p:txBody>
          </p:sp>
        </mc:Choice>
        <mc:Fallback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7" y="1652603"/>
                <a:ext cx="5151347" cy="714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مستطيل 6"/>
              <p:cNvSpPr/>
              <p:nvPr/>
            </p:nvSpPr>
            <p:spPr>
              <a:xfrm>
                <a:off x="2856741" y="2528425"/>
                <a:ext cx="28752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630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endParaRPr lang="ar-SA" dirty="0"/>
              </a:p>
            </p:txBody>
          </p:sp>
        </mc:Choice>
        <mc:Fallback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741" y="2528425"/>
                <a:ext cx="2875274" cy="369332"/>
              </a:xfrm>
              <a:prstGeom prst="rect">
                <a:avLst/>
              </a:prstGeom>
              <a:blipFill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10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1124744"/>
            <a:ext cx="4896544" cy="4343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658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3943A429-10BD-4D41-9E2E-8447B7B0C0C3}"/>
              </a:ext>
            </a:extLst>
          </p:cNvPr>
          <p:cNvSpPr txBox="1"/>
          <p:nvPr/>
        </p:nvSpPr>
        <p:spPr>
          <a:xfrm>
            <a:off x="155575" y="616850"/>
            <a:ext cx="1203642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Combination of :</a:t>
            </a:r>
          </a:p>
          <a:p>
            <a:pPr>
              <a:lnSpc>
                <a:spcPct val="15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Biotechnology          +   Engineering  +   Data Science           </a:t>
            </a:r>
          </a:p>
          <a:p>
            <a:pPr>
              <a:lnSpc>
                <a:spcPct val="150000"/>
              </a:lnSpc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+                                  +  </a:t>
            </a:r>
          </a:p>
          <a:p>
            <a:pPr>
              <a:lnSpc>
                <a:spcPct val="150000"/>
              </a:lnSpc>
            </a:pP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igh hopes for UK vertical farming startup | The Engineer The Engine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8" y="2837794"/>
            <a:ext cx="3861686" cy="256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642" y="2768004"/>
            <a:ext cx="3962400" cy="26395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700" y="2802899"/>
            <a:ext cx="31623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4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A5519C-951E-4A7B-86AD-92462452D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70" y="1737537"/>
            <a:ext cx="7872398" cy="25048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24EFB0-F719-4F4C-B753-74CD98D25CC0}"/>
              </a:ext>
            </a:extLst>
          </p:cNvPr>
          <p:cNvSpPr txBox="1"/>
          <p:nvPr/>
        </p:nvSpPr>
        <p:spPr>
          <a:xfrm>
            <a:off x="2105246" y="797442"/>
            <a:ext cx="4710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plants need to grow?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B18612-6F7F-4236-96D7-6283E291381E}"/>
              </a:ext>
            </a:extLst>
          </p:cNvPr>
          <p:cNvSpPr/>
          <p:nvPr/>
        </p:nvSpPr>
        <p:spPr>
          <a:xfrm>
            <a:off x="1955377" y="3454114"/>
            <a:ext cx="1145026" cy="637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EC3F1B-FAC8-4507-9339-4B82FF705C4F}"/>
              </a:ext>
            </a:extLst>
          </p:cNvPr>
          <p:cNvSpPr/>
          <p:nvPr/>
        </p:nvSpPr>
        <p:spPr>
          <a:xfrm>
            <a:off x="3464060" y="3454113"/>
            <a:ext cx="1233377" cy="637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oxygen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3DC505-080A-4541-ACB1-42E072D94464}"/>
              </a:ext>
            </a:extLst>
          </p:cNvPr>
          <p:cNvSpPr/>
          <p:nvPr/>
        </p:nvSpPr>
        <p:spPr>
          <a:xfrm>
            <a:off x="5155063" y="3439814"/>
            <a:ext cx="1351411" cy="637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sunlight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38DAB2-5422-4751-854D-627AE2A5909A}"/>
              </a:ext>
            </a:extLst>
          </p:cNvPr>
          <p:cNvSpPr/>
          <p:nvPr/>
        </p:nvSpPr>
        <p:spPr>
          <a:xfrm>
            <a:off x="7556449" y="3527077"/>
            <a:ext cx="2041451" cy="637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growth</a:t>
            </a:r>
          </a:p>
        </p:txBody>
      </p:sp>
      <p:sp>
        <p:nvSpPr>
          <p:cNvPr id="2" name="Rectangle 1"/>
          <p:cNvSpPr/>
          <p:nvPr/>
        </p:nvSpPr>
        <p:spPr>
          <a:xfrm>
            <a:off x="693683" y="4531512"/>
            <a:ext cx="102318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Carefully Controlling the environment Leads To   </a:t>
            </a: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Extend the Growing Season .</a:t>
            </a: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91687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24EFB0-F719-4F4C-B753-74CD98D25CC0}"/>
              </a:ext>
            </a:extLst>
          </p:cNvPr>
          <p:cNvSpPr txBox="1"/>
          <p:nvPr/>
        </p:nvSpPr>
        <p:spPr>
          <a:xfrm>
            <a:off x="252247" y="608256"/>
            <a:ext cx="112881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5931" y="797442"/>
            <a:ext cx="1059442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3600" b="1" dirty="0">
                <a:solidFill>
                  <a:srgbClr val="D60093"/>
                </a:solidFill>
              </a:rPr>
              <a:t>Production capacity rate 1m2 </a:t>
            </a:r>
            <a:r>
              <a:rPr lang="ar-SA" sz="3600" b="1" dirty="0">
                <a:solidFill>
                  <a:srgbClr val="D60093"/>
                </a:solidFill>
              </a:rPr>
              <a:t> </a:t>
            </a:r>
            <a:r>
              <a:rPr lang="en-US" sz="3600" b="1" dirty="0">
                <a:solidFill>
                  <a:srgbClr val="D60093"/>
                </a:solidFill>
              </a:rPr>
              <a:t>= 0.5 </a:t>
            </a:r>
            <a:r>
              <a:rPr lang="ar-SA" sz="3600" b="1" dirty="0">
                <a:solidFill>
                  <a:srgbClr val="D60093"/>
                </a:solidFill>
              </a:rPr>
              <a:t> </a:t>
            </a:r>
            <a:r>
              <a:rPr lang="en-US" sz="3600" b="1" dirty="0">
                <a:solidFill>
                  <a:srgbClr val="D60093"/>
                </a:solidFill>
              </a:rPr>
              <a:t>acres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" y="1546151"/>
            <a:ext cx="6670637" cy="4996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3F8FA7-472F-4E52-90C1-269A2EEC4A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220" y="1546151"/>
            <a:ext cx="4855780" cy="5154194"/>
          </a:xfrm>
          <a:prstGeom prst="round2DiagRect">
            <a:avLst>
              <a:gd name="adj1" fmla="val 575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8599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ydroponics uses up to 90% less water than traditional gardening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692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69268" y="671441"/>
            <a:ext cx="5565228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D60093"/>
                </a:solidFill>
              </a:rPr>
              <a:t>produce 20 tons of vegetables every day</a:t>
            </a: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endParaRPr lang="en-US" sz="2800" b="1" dirty="0">
              <a:solidFill>
                <a:srgbClr val="D60093"/>
              </a:solidFill>
            </a:endParaRPr>
          </a:p>
          <a:p>
            <a:r>
              <a:rPr lang="en-US" sz="2800" b="1" dirty="0">
                <a:solidFill>
                  <a:srgbClr val="D60093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2"/>
          <a:stretch/>
        </p:blipFill>
        <p:spPr>
          <a:xfrm>
            <a:off x="6369268" y="1277008"/>
            <a:ext cx="5822732" cy="558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4847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2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نسق2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2089</TotalTime>
  <Words>1410</Words>
  <Application>Microsoft Office PowerPoint</Application>
  <PresentationFormat>Widescreen</PresentationFormat>
  <Paragraphs>403</Paragraphs>
  <Slides>54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6" baseType="lpstr">
      <vt:lpstr>Arial</vt:lpstr>
      <vt:lpstr>Bahnschrift SemiBold SemiConden</vt:lpstr>
      <vt:lpstr>Calibri</vt:lpstr>
      <vt:lpstr>Calibri Light</vt:lpstr>
      <vt:lpstr>Cambria Math</vt:lpstr>
      <vt:lpstr>Garamond</vt:lpstr>
      <vt:lpstr>Nixie One</vt:lpstr>
      <vt:lpstr>Times New Roman</vt:lpstr>
      <vt:lpstr>Varela Round</vt:lpstr>
      <vt:lpstr>Wingdings</vt:lpstr>
      <vt:lpstr>نسق2</vt:lpstr>
      <vt:lpstr>1_نسق2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sabbarini</dc:creator>
  <cp:lastModifiedBy>sandy sabbarini</cp:lastModifiedBy>
  <cp:revision>85</cp:revision>
  <dcterms:created xsi:type="dcterms:W3CDTF">2020-01-13T16:21:31Z</dcterms:created>
  <dcterms:modified xsi:type="dcterms:W3CDTF">2020-08-19T06:35:10Z</dcterms:modified>
</cp:coreProperties>
</file>