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5143500" cx="9144000"/>
  <p:notesSz cx="6858000" cy="9144000"/>
  <p:embeddedFontLst>
    <p:embeddedFont>
      <p:font typeface="PT Sans Narrow"/>
      <p:regular r:id="rId23"/>
      <p:bold r:id="rId24"/>
    </p:embeddedFont>
    <p:embeddedFont>
      <p:font typeface="Open Sans"/>
      <p:regular r:id="rId25"/>
      <p:bold r:id="rId26"/>
      <p:italic r:id="rId27"/>
      <p:boldItalic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PTSansNarrow-bold.fntdata"/><Relationship Id="rId23" Type="http://schemas.openxmlformats.org/officeDocument/2006/relationships/font" Target="fonts/PTSansNarrow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OpenSans-bold.fntdata"/><Relationship Id="rId25" Type="http://schemas.openxmlformats.org/officeDocument/2006/relationships/font" Target="fonts/OpenSans-regular.fntdata"/><Relationship Id="rId28" Type="http://schemas.openxmlformats.org/officeDocument/2006/relationships/font" Target="fonts/OpenSans-boldItalic.fntdata"/><Relationship Id="rId27" Type="http://schemas.openxmlformats.org/officeDocument/2006/relationships/font" Target="fonts/OpenSans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8610af2321_0_1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8610af2321_0_1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8610af2321_0_1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8610af2321_0_1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8610af2321_0_1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8610af2321_0_1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8610af2321_0_2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8610af2321_0_2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8610af2321_0_1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8610af2321_0_1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8610af2321_0_2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8610af2321_0_2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8610af2321_0_2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8610af2321_0_2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8610af2321_0_2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8610af2321_0_2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8610af2321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8610af2321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8610af2321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8610af2321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8610af2321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8610af2321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8610af2321_0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8610af2321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8610af2321_0_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8610af2321_0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8610af2321_0_1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8610af2321_0_1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8610af2321_0_1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8610af2321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8610af2321_0_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8610af2321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2" name="Google Shape;12;p2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3" name="Google Shape;13;p2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" name="Google Shape;14;p2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5" name="Google Shape;15;p2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6" name="Google Shape;16;p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8" name="Google Shape;18;p2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1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1"/>
          <p:cNvSpPr txBox="1"/>
          <p:nvPr>
            <p:ph hasCustomPrompt="1" type="title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11"/>
          <p:cNvSpPr txBox="1"/>
          <p:nvPr>
            <p:ph idx="1" type="body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9" name="Google Shape;5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" name="Google Shape;23;p3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" type="body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idx="2" type="body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6"/>
        </a:solid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7" name="Google Shape;47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>
            <p:ph idx="1" type="body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/>
        </p:txBody>
      </p:sp>
      <p:sp>
        <p:nvSpPr>
          <p:cNvPr id="54" name="Google Shape;5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trop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0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11" Type="http://schemas.openxmlformats.org/officeDocument/2006/relationships/image" Target="../media/image20.png"/><Relationship Id="rId10" Type="http://schemas.openxmlformats.org/officeDocument/2006/relationships/image" Target="../media/image28.png"/><Relationship Id="rId12" Type="http://schemas.openxmlformats.org/officeDocument/2006/relationships/image" Target="../media/image23.png"/><Relationship Id="rId9" Type="http://schemas.openxmlformats.org/officeDocument/2006/relationships/image" Target="../media/image6.png"/><Relationship Id="rId5" Type="http://schemas.openxmlformats.org/officeDocument/2006/relationships/image" Target="../media/image17.png"/><Relationship Id="rId6" Type="http://schemas.openxmlformats.org/officeDocument/2006/relationships/image" Target="../media/image14.png"/><Relationship Id="rId7" Type="http://schemas.openxmlformats.org/officeDocument/2006/relationships/image" Target="../media/image10.png"/><Relationship Id="rId8" Type="http://schemas.openxmlformats.org/officeDocument/2006/relationships/image" Target="../media/image1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4.png"/><Relationship Id="rId4" Type="http://schemas.openxmlformats.org/officeDocument/2006/relationships/image" Target="../media/image29.png"/><Relationship Id="rId5" Type="http://schemas.openxmlformats.org/officeDocument/2006/relationships/image" Target="../media/image3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7.png"/><Relationship Id="rId4" Type="http://schemas.openxmlformats.org/officeDocument/2006/relationships/image" Target="../media/image26.png"/><Relationship Id="rId5" Type="http://schemas.openxmlformats.org/officeDocument/2006/relationships/image" Target="../media/image22.png"/><Relationship Id="rId6" Type="http://schemas.openxmlformats.org/officeDocument/2006/relationships/image" Target="../media/image21.png"/><Relationship Id="rId7" Type="http://schemas.openxmlformats.org/officeDocument/2006/relationships/image" Target="../media/image2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Relationship Id="rId4" Type="http://schemas.openxmlformats.org/officeDocument/2006/relationships/image" Target="../media/image11.png"/><Relationship Id="rId5" Type="http://schemas.openxmlformats.org/officeDocument/2006/relationships/image" Target="../media/image1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2.png"/><Relationship Id="rId4" Type="http://schemas.openxmlformats.org/officeDocument/2006/relationships/image" Target="../media/image1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6.png"/><Relationship Id="rId4" Type="http://schemas.openxmlformats.org/officeDocument/2006/relationships/image" Target="../media/image7.png"/><Relationship Id="rId5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1"/>
          </a:xfrm>
          <a:prstGeom prst="rect">
            <a:avLst/>
          </a:prstGeom>
          <a:noFill/>
          <a:ln>
            <a:noFill/>
          </a:ln>
          <a:effectLst>
            <a:outerShdw blurRad="600075" rotWithShape="0" algn="bl" dir="5400000" dist="19050">
              <a:srgbClr val="EFEFEF">
                <a:alpha val="45000"/>
              </a:srgbClr>
            </a:outerShdw>
          </a:effectLst>
        </p:spPr>
      </p:pic>
      <p:sp>
        <p:nvSpPr>
          <p:cNvPr id="67" name="Google Shape;67;p13"/>
          <p:cNvSpPr/>
          <p:nvPr/>
        </p:nvSpPr>
        <p:spPr>
          <a:xfrm>
            <a:off x="-63550" y="-49425"/>
            <a:ext cx="9232200" cy="5210700"/>
          </a:xfrm>
          <a:prstGeom prst="rect">
            <a:avLst/>
          </a:prstGeom>
          <a:solidFill>
            <a:srgbClr val="232121">
              <a:alpha val="72630"/>
            </a:srgbClr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600075" rotWithShape="0" algn="bl" dir="5400000" dist="19050">
              <a:srgbClr val="EFEFEF">
                <a:alpha val="45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3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Smart IoT Planter</a:t>
            </a:r>
            <a:endParaRPr/>
          </a:p>
        </p:txBody>
      </p:sp>
      <p:sp>
        <p:nvSpPr>
          <p:cNvPr id="69" name="Google Shape;69;p13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</a:rPr>
              <a:t>Dawoud Younis, Radi Barq</a:t>
            </a:r>
            <a:endParaRPr b="1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2"/>
          <p:cNvSpPr txBox="1"/>
          <p:nvPr>
            <p:ph type="title"/>
          </p:nvPr>
        </p:nvSpPr>
        <p:spPr>
          <a:xfrm>
            <a:off x="311700" y="204950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Components Used</a:t>
            </a:r>
            <a:r>
              <a:rPr lang="en"/>
              <a:t>	</a:t>
            </a:r>
            <a:endParaRPr/>
          </a:p>
        </p:txBody>
      </p:sp>
      <p:sp>
        <p:nvSpPr>
          <p:cNvPr id="135" name="Google Shape;135;p22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000000"/>
                </a:solidFill>
              </a:rPr>
              <a:t>Camera </a:t>
            </a:r>
            <a:endParaRPr/>
          </a:p>
        </p:txBody>
      </p:sp>
      <p:pic>
        <p:nvPicPr>
          <p:cNvPr id="136" name="Google Shape;13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076075"/>
            <a:ext cx="1344525" cy="1344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13525" y="1076075"/>
            <a:ext cx="1225650" cy="1225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539600" y="1028900"/>
            <a:ext cx="1344525" cy="1344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406350" y="987048"/>
            <a:ext cx="1428247" cy="1428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2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11711" y="3370763"/>
            <a:ext cx="1225650" cy="1225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2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539600" y="3251875"/>
            <a:ext cx="1344525" cy="1344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22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274400" y="3034050"/>
            <a:ext cx="1513275" cy="1513275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22"/>
          <p:cNvSpPr txBox="1"/>
          <p:nvPr/>
        </p:nvSpPr>
        <p:spPr>
          <a:xfrm>
            <a:off x="416600" y="2584325"/>
            <a:ext cx="9108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Camera module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4" name="Google Shape;144;p22"/>
          <p:cNvSpPr txBox="1"/>
          <p:nvPr/>
        </p:nvSpPr>
        <p:spPr>
          <a:xfrm>
            <a:off x="1913525" y="2563150"/>
            <a:ext cx="10803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Moisture Sensor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5" name="Google Shape;145;p22"/>
          <p:cNvSpPr txBox="1"/>
          <p:nvPr/>
        </p:nvSpPr>
        <p:spPr>
          <a:xfrm>
            <a:off x="3728200" y="2591400"/>
            <a:ext cx="1546200" cy="44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Humidity</a:t>
            </a:r>
            <a:r>
              <a:rPr lang="en"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">
                <a:latin typeface="Open Sans"/>
                <a:ea typeface="Open Sans"/>
                <a:cs typeface="Open Sans"/>
                <a:sym typeface="Open Sans"/>
              </a:rPr>
              <a:t>Temperature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6" name="Google Shape;146;p22"/>
          <p:cNvSpPr txBox="1"/>
          <p:nvPr/>
        </p:nvSpPr>
        <p:spPr>
          <a:xfrm>
            <a:off x="5507575" y="2598450"/>
            <a:ext cx="12258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Ultrasonic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147" name="Google Shape;147;p22"/>
          <p:cNvGrpSpPr/>
          <p:nvPr/>
        </p:nvGrpSpPr>
        <p:grpSpPr>
          <a:xfrm>
            <a:off x="1637463" y="3119600"/>
            <a:ext cx="1802025" cy="1915663"/>
            <a:chOff x="7068075" y="1028888"/>
            <a:chExt cx="1802025" cy="1915663"/>
          </a:xfrm>
        </p:grpSpPr>
        <p:pic>
          <p:nvPicPr>
            <p:cNvPr id="148" name="Google Shape;148;p22"/>
            <p:cNvPicPr preferRelativeResize="0"/>
            <p:nvPr/>
          </p:nvPicPr>
          <p:blipFill>
            <a:blip r:embed="rId10">
              <a:alphaModFix/>
            </a:blip>
            <a:stretch>
              <a:fillRect/>
            </a:stretch>
          </p:blipFill>
          <p:spPr>
            <a:xfrm>
              <a:off x="7356825" y="1028888"/>
              <a:ext cx="1513275" cy="15132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9" name="Google Shape;149;p22"/>
            <p:cNvSpPr txBox="1"/>
            <p:nvPr/>
          </p:nvSpPr>
          <p:spPr>
            <a:xfrm>
              <a:off x="7068075" y="2633750"/>
              <a:ext cx="1344600" cy="310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Open Sans"/>
                  <a:ea typeface="Open Sans"/>
                  <a:cs typeface="Open Sans"/>
                  <a:sym typeface="Open Sans"/>
                </a:rPr>
                <a:t>Realy</a:t>
              </a: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150" name="Google Shape;150;p22"/>
          <p:cNvSpPr txBox="1"/>
          <p:nvPr/>
        </p:nvSpPr>
        <p:spPr>
          <a:xfrm>
            <a:off x="416600" y="4678500"/>
            <a:ext cx="13911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Light Sensor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151" name="Google Shape;151;p22"/>
          <p:cNvGrpSpPr/>
          <p:nvPr/>
        </p:nvGrpSpPr>
        <p:grpSpPr>
          <a:xfrm>
            <a:off x="7177938" y="3292875"/>
            <a:ext cx="1496488" cy="1569125"/>
            <a:chOff x="1725413" y="3349375"/>
            <a:chExt cx="1496488" cy="1569125"/>
          </a:xfrm>
        </p:grpSpPr>
        <p:pic>
          <p:nvPicPr>
            <p:cNvPr id="152" name="Google Shape;152;p22"/>
            <p:cNvPicPr preferRelativeResize="0"/>
            <p:nvPr/>
          </p:nvPicPr>
          <p:blipFill>
            <a:blip r:embed="rId11">
              <a:alphaModFix/>
            </a:blip>
            <a:stretch>
              <a:fillRect/>
            </a:stretch>
          </p:blipFill>
          <p:spPr>
            <a:xfrm>
              <a:off x="1725413" y="3349375"/>
              <a:ext cx="1268425" cy="12684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3" name="Google Shape;153;p22"/>
            <p:cNvSpPr txBox="1"/>
            <p:nvPr/>
          </p:nvSpPr>
          <p:spPr>
            <a:xfrm>
              <a:off x="1830800" y="4678500"/>
              <a:ext cx="1391100" cy="24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Open Sans"/>
                  <a:ea typeface="Open Sans"/>
                  <a:cs typeface="Open Sans"/>
                  <a:sym typeface="Open Sans"/>
                </a:rPr>
                <a:t>Pump</a:t>
              </a: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154" name="Google Shape;154;p22"/>
          <p:cNvSpPr txBox="1"/>
          <p:nvPr/>
        </p:nvSpPr>
        <p:spPr>
          <a:xfrm>
            <a:off x="3581100" y="4712950"/>
            <a:ext cx="1391100" cy="24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Motors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5" name="Google Shape;155;p22"/>
          <p:cNvSpPr txBox="1"/>
          <p:nvPr/>
        </p:nvSpPr>
        <p:spPr>
          <a:xfrm>
            <a:off x="5674975" y="4665850"/>
            <a:ext cx="1112700" cy="31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H-Bridge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6" name="Google Shape;156;p22" title="Fig1.2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6921313" y="912350"/>
            <a:ext cx="2009775" cy="2009775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2"/>
          <p:cNvSpPr txBox="1"/>
          <p:nvPr/>
        </p:nvSpPr>
        <p:spPr>
          <a:xfrm>
            <a:off x="7313288" y="2727025"/>
            <a:ext cx="12258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Raspberry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3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Schematic</a:t>
            </a:r>
            <a:endParaRPr/>
          </a:p>
        </p:txBody>
      </p:sp>
      <p:pic>
        <p:nvPicPr>
          <p:cNvPr id="163" name="Google Shape;16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65075" y="1093600"/>
            <a:ext cx="7632926" cy="3739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</a:t>
            </a:r>
            <a:r>
              <a:rPr lang="en"/>
              <a:t>Communication</a:t>
            </a:r>
            <a:r>
              <a:rPr lang="en"/>
              <a:t> Schematic</a:t>
            </a:r>
            <a:endParaRPr/>
          </a:p>
        </p:txBody>
      </p:sp>
      <p:pic>
        <p:nvPicPr>
          <p:cNvPr id="169" name="Google Shape;169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03473" y="1369850"/>
            <a:ext cx="4528474" cy="3459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Admin Panel</a:t>
            </a:r>
            <a:endParaRPr/>
          </a:p>
        </p:txBody>
      </p:sp>
      <p:pic>
        <p:nvPicPr>
          <p:cNvPr id="175" name="Google Shape;17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53375" y="696700"/>
            <a:ext cx="2344275" cy="41823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25"/>
          <p:cNvSpPr txBox="1"/>
          <p:nvPr/>
        </p:nvSpPr>
        <p:spPr>
          <a:xfrm>
            <a:off x="240075" y="1454575"/>
            <a:ext cx="4575600" cy="14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AutoNum type="arabicPeriod"/>
            </a:pPr>
            <a:r>
              <a:rPr lang="en"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Add-Remove Jobs</a:t>
            </a:r>
            <a:endParaRPr sz="18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AutoNum type="arabicPeriod"/>
            </a:pPr>
            <a:r>
              <a:rPr lang="en"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Add-Remove Plants</a:t>
            </a:r>
            <a:endParaRPr sz="18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AutoNum type="arabicPeriod"/>
            </a:pPr>
            <a:r>
              <a:rPr lang="en"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See Sensors Data</a:t>
            </a:r>
            <a:endParaRPr sz="18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Client Side Logic</a:t>
            </a:r>
            <a:endParaRPr/>
          </a:p>
        </p:txBody>
      </p:sp>
      <p:pic>
        <p:nvPicPr>
          <p:cNvPr id="182" name="Google Shape;18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700" y="1152425"/>
            <a:ext cx="2719327" cy="3065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26"/>
          <p:cNvPicPr preferRelativeResize="0"/>
          <p:nvPr/>
        </p:nvPicPr>
        <p:blipFill rotWithShape="1">
          <a:blip r:embed="rId4">
            <a:alphaModFix/>
          </a:blip>
          <a:srcRect b="0" l="0" r="3372" t="0"/>
          <a:stretch/>
        </p:blipFill>
        <p:spPr>
          <a:xfrm>
            <a:off x="2730500" y="1230100"/>
            <a:ext cx="3052449" cy="2988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90276" y="1097725"/>
            <a:ext cx="2501324" cy="308945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5" name="Google Shape;185;p26"/>
          <p:cNvCxnSpPr/>
          <p:nvPr/>
        </p:nvCxnSpPr>
        <p:spPr>
          <a:xfrm>
            <a:off x="5747650" y="4187175"/>
            <a:ext cx="8967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6" name="Google Shape;186;p26"/>
          <p:cNvCxnSpPr/>
          <p:nvPr/>
        </p:nvCxnSpPr>
        <p:spPr>
          <a:xfrm>
            <a:off x="790825" y="4229550"/>
            <a:ext cx="1956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7" name="Google Shape;187;p26"/>
          <p:cNvCxnSpPr/>
          <p:nvPr/>
        </p:nvCxnSpPr>
        <p:spPr>
          <a:xfrm flipH="1" rot="10800000">
            <a:off x="2746725" y="1235700"/>
            <a:ext cx="7200" cy="3000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8" name="Google Shape;188;p26"/>
          <p:cNvCxnSpPr/>
          <p:nvPr/>
        </p:nvCxnSpPr>
        <p:spPr>
          <a:xfrm>
            <a:off x="2746825" y="1230100"/>
            <a:ext cx="6426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Mobile Application</a:t>
            </a:r>
            <a:endParaRPr/>
          </a:p>
        </p:txBody>
      </p:sp>
      <p:pic>
        <p:nvPicPr>
          <p:cNvPr id="194" name="Google Shape;19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9200" y="1266325"/>
            <a:ext cx="1556859" cy="330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69825" y="1266325"/>
            <a:ext cx="1535930" cy="330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797825" y="1186600"/>
            <a:ext cx="1556850" cy="33776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2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659675" y="1152425"/>
            <a:ext cx="1588348" cy="3446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2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396450" y="1266164"/>
            <a:ext cx="1535925" cy="33322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8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Demo Videos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9"/>
          <p:cNvSpPr txBox="1"/>
          <p:nvPr>
            <p:ph type="title"/>
          </p:nvPr>
        </p:nvSpPr>
        <p:spPr>
          <a:xfrm>
            <a:off x="311700" y="3220000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End, Thank You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Problem</a:t>
            </a:r>
            <a:endParaRPr/>
          </a:p>
        </p:txBody>
      </p:sp>
      <p:sp>
        <p:nvSpPr>
          <p:cNvPr id="75" name="Google Shape;75;p1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Having plants becomes essential inside houses, especially in urban areas.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These plants needs special care as they grow generally in </a:t>
            </a:r>
            <a:r>
              <a:rPr lang="en"/>
              <a:t>unnatural </a:t>
            </a:r>
            <a:r>
              <a:rPr lang="en"/>
              <a:t>  conditions inside buildings where the amount of light and space are limited.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For the fast majority, they don’t have the experience or time to look for their plants.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Solution</a:t>
            </a:r>
            <a:endParaRPr/>
          </a:p>
        </p:txBody>
      </p:sp>
      <p:sp>
        <p:nvSpPr>
          <p:cNvPr id="81" name="Google Shape;81;p15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Smart IoT planter that have senses to monitor the plant.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Smart IoT planter that take automatically care about the plant.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Very modern design and </a:t>
            </a:r>
            <a:r>
              <a:rPr lang="en"/>
              <a:t>movement without any effort.</a:t>
            </a:r>
            <a:r>
              <a:rPr lang="en"/>
              <a:t> 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Design</a:t>
            </a:r>
            <a:endParaRPr/>
          </a:p>
        </p:txBody>
      </p:sp>
      <p:sp>
        <p:nvSpPr>
          <p:cNvPr id="87" name="Google Shape;87;p16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External Design: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1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/>
              <a:t>External walls are made from Pallets Wood</a:t>
            </a:r>
            <a:br>
              <a:rPr lang="en"/>
            </a:br>
            <a:r>
              <a:rPr lang="en"/>
              <a:t>cheap, 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The design is composed of short narrow strips of 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wood that wood be joint with white glue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to create whatever design.</a:t>
            </a:r>
            <a:r>
              <a:rPr lang="en"/>
              <a:t>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	</a:t>
            </a:r>
            <a:endParaRPr/>
          </a:p>
        </p:txBody>
      </p:sp>
      <p:pic>
        <p:nvPicPr>
          <p:cNvPr id="88" name="Google Shape;8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37350" y="1584175"/>
            <a:ext cx="2414850" cy="2224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Design</a:t>
            </a:r>
            <a:endParaRPr/>
          </a:p>
        </p:txBody>
      </p:sp>
      <p:sp>
        <p:nvSpPr>
          <p:cNvPr id="94" name="Google Shape;94;p17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External</a:t>
            </a:r>
            <a:r>
              <a:rPr lang="en"/>
              <a:t> Design: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	</a:t>
            </a:r>
            <a:endParaRPr/>
          </a:p>
        </p:txBody>
      </p:sp>
      <p:pic>
        <p:nvPicPr>
          <p:cNvPr id="95" name="Google Shape;95;p17"/>
          <p:cNvPicPr preferRelativeResize="0"/>
          <p:nvPr/>
        </p:nvPicPr>
        <p:blipFill rotWithShape="1">
          <a:blip r:embed="rId3">
            <a:alphaModFix/>
          </a:blip>
          <a:srcRect b="8164" l="16344" r="20034" t="5895"/>
          <a:stretch/>
        </p:blipFill>
        <p:spPr>
          <a:xfrm>
            <a:off x="1861150" y="1784950"/>
            <a:ext cx="2639325" cy="251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7"/>
          <p:cNvPicPr preferRelativeResize="0"/>
          <p:nvPr/>
        </p:nvPicPr>
        <p:blipFill rotWithShape="1">
          <a:blip r:embed="rId4">
            <a:alphaModFix/>
          </a:blip>
          <a:srcRect b="7485" l="18907" r="20353" t="6574"/>
          <a:stretch/>
        </p:blipFill>
        <p:spPr>
          <a:xfrm>
            <a:off x="4901900" y="1657850"/>
            <a:ext cx="2639325" cy="2639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8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Design	</a:t>
            </a:r>
            <a:endParaRPr/>
          </a:p>
        </p:txBody>
      </p:sp>
      <p:sp>
        <p:nvSpPr>
          <p:cNvPr id="102" name="Google Shape;102;p18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External Design 3D</a:t>
            </a:r>
            <a:endParaRPr/>
          </a:p>
        </p:txBody>
      </p:sp>
      <p:pic>
        <p:nvPicPr>
          <p:cNvPr id="103" name="Google Shape;103;p18" title="radi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3650" y="1961025"/>
            <a:ext cx="2622575" cy="2353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8"/>
          <p:cNvPicPr preferRelativeResize="0"/>
          <p:nvPr/>
        </p:nvPicPr>
        <p:blipFill rotWithShape="1">
          <a:blip r:embed="rId4">
            <a:alphaModFix/>
          </a:blip>
          <a:srcRect b="12232" l="0" r="0" t="25357"/>
          <a:stretch/>
        </p:blipFill>
        <p:spPr>
          <a:xfrm>
            <a:off x="3463425" y="2061125"/>
            <a:ext cx="2810659" cy="2253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76011" y="2061125"/>
            <a:ext cx="2511390" cy="2253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9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Design</a:t>
            </a:r>
            <a:r>
              <a:rPr lang="en"/>
              <a:t>	</a:t>
            </a:r>
            <a:endParaRPr/>
          </a:p>
        </p:txBody>
      </p:sp>
      <p:sp>
        <p:nvSpPr>
          <p:cNvPr id="111" name="Google Shape;111;p19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Internal Design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300">
                <a:latin typeface="Times New Roman"/>
                <a:ea typeface="Times New Roman"/>
                <a:cs typeface="Times New Roman"/>
                <a:sym typeface="Times New Roman"/>
              </a:rPr>
              <a:t>For the internal, we divided the planter from inside vertically into two level: </a:t>
            </a:r>
            <a:endParaRPr sz="13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Times New Roman"/>
                <a:ea typeface="Times New Roman"/>
                <a:cs typeface="Times New Roman"/>
                <a:sym typeface="Times New Roman"/>
              </a:rPr>
              <a:t>First Level: this level will have the water reservoir and the circuit in it, </a:t>
            </a:r>
            <a:endParaRPr sz="13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Times New Roman"/>
                <a:ea typeface="Times New Roman"/>
                <a:cs typeface="Times New Roman"/>
                <a:sym typeface="Times New Roman"/>
              </a:rPr>
              <a:t>this level also is divided horizontally into two</a:t>
            </a:r>
            <a:endParaRPr sz="13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Times New Roman"/>
                <a:ea typeface="Times New Roman"/>
                <a:cs typeface="Times New Roman"/>
                <a:sym typeface="Times New Roman"/>
              </a:rPr>
              <a:t>areas separated with a wood panel to prevent </a:t>
            </a:r>
            <a:endParaRPr sz="13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Times New Roman"/>
                <a:ea typeface="Times New Roman"/>
                <a:cs typeface="Times New Roman"/>
                <a:sym typeface="Times New Roman"/>
              </a:rPr>
              <a:t>any water from reaching the circuit in case of a water leakage.</a:t>
            </a:r>
            <a:endParaRPr sz="13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Times New Roman"/>
                <a:ea typeface="Times New Roman"/>
                <a:cs typeface="Times New Roman"/>
                <a:sym typeface="Times New Roman"/>
              </a:rPr>
              <a:t>Second level: (upper level) this level will hold the sensors and the plastic planter  </a:t>
            </a:r>
            <a:br>
              <a:rPr lang="en" sz="11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/>
          </a:p>
        </p:txBody>
      </p:sp>
      <p:pic>
        <p:nvPicPr>
          <p:cNvPr id="112" name="Google Shape;11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74950" y="1666200"/>
            <a:ext cx="2396024" cy="2502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0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Design	</a:t>
            </a:r>
            <a:endParaRPr/>
          </a:p>
        </p:txBody>
      </p:sp>
      <p:sp>
        <p:nvSpPr>
          <p:cNvPr id="118" name="Google Shape;118;p20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Internal</a:t>
            </a:r>
            <a:r>
              <a:rPr lang="en"/>
              <a:t> Design 3D</a:t>
            </a:r>
            <a:endParaRPr/>
          </a:p>
        </p:txBody>
      </p:sp>
      <p:pic>
        <p:nvPicPr>
          <p:cNvPr id="119" name="Google Shape;11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92350" y="1738700"/>
            <a:ext cx="2338675" cy="30066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95450" y="1738700"/>
            <a:ext cx="2338675" cy="30066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Design	</a:t>
            </a:r>
            <a:endParaRPr/>
          </a:p>
        </p:txBody>
      </p:sp>
      <p:sp>
        <p:nvSpPr>
          <p:cNvPr id="126" name="Google Shape;126;p21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27" name="Google Shape;127;p21"/>
          <p:cNvPicPr preferRelativeResize="0"/>
          <p:nvPr/>
        </p:nvPicPr>
        <p:blipFill rotWithShape="1">
          <a:blip r:embed="rId3">
            <a:alphaModFix/>
          </a:blip>
          <a:srcRect b="11260" l="10832" r="23752" t="0"/>
          <a:stretch/>
        </p:blipFill>
        <p:spPr>
          <a:xfrm rot="5400000">
            <a:off x="64350" y="2467050"/>
            <a:ext cx="2453100" cy="1539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21"/>
          <p:cNvPicPr preferRelativeResize="0"/>
          <p:nvPr/>
        </p:nvPicPr>
        <p:blipFill rotWithShape="1">
          <a:blip r:embed="rId4">
            <a:alphaModFix/>
          </a:blip>
          <a:srcRect b="35993" l="0" r="0" t="26505"/>
          <a:stretch/>
        </p:blipFill>
        <p:spPr>
          <a:xfrm>
            <a:off x="2555489" y="2031863"/>
            <a:ext cx="2895611" cy="2409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586183" y="2093825"/>
            <a:ext cx="3212567" cy="2409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009668"/>
      </a:accent2>
      <a:accent3>
        <a:srgbClr val="4DB6AC"/>
      </a:accent3>
      <a:accent4>
        <a:srgbClr val="FF9800"/>
      </a:accent4>
      <a:accent5>
        <a:srgbClr val="CE93D8"/>
      </a:accent5>
      <a:accent6>
        <a:srgbClr val="EEFF41"/>
      </a:accent6>
      <a:hlink>
        <a:srgbClr val="CE93D8"/>
      </a:hlink>
      <a:folHlink>
        <a:srgbClr val="CE93D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