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41"/>
  </p:notesMasterIdLst>
  <p:sldIdLst>
    <p:sldId id="272" r:id="rId2"/>
    <p:sldId id="268" r:id="rId3"/>
    <p:sldId id="287" r:id="rId4"/>
    <p:sldId id="274" r:id="rId5"/>
    <p:sldId id="294" r:id="rId6"/>
    <p:sldId id="275" r:id="rId7"/>
    <p:sldId id="279" r:id="rId8"/>
    <p:sldId id="288" r:id="rId9"/>
    <p:sldId id="329" r:id="rId10"/>
    <p:sldId id="330" r:id="rId11"/>
    <p:sldId id="296" r:id="rId12"/>
    <p:sldId id="298" r:id="rId13"/>
    <p:sldId id="335" r:id="rId14"/>
    <p:sldId id="304" r:id="rId15"/>
    <p:sldId id="307" r:id="rId16"/>
    <p:sldId id="308" r:id="rId17"/>
    <p:sldId id="341" r:id="rId18"/>
    <p:sldId id="342" r:id="rId19"/>
    <p:sldId id="309" r:id="rId20"/>
    <p:sldId id="313" r:id="rId21"/>
    <p:sldId id="315" r:id="rId22"/>
    <p:sldId id="326" r:id="rId23"/>
    <p:sldId id="328" r:id="rId24"/>
    <p:sldId id="323" r:id="rId25"/>
    <p:sldId id="331" r:id="rId26"/>
    <p:sldId id="324" r:id="rId27"/>
    <p:sldId id="289" r:id="rId28"/>
    <p:sldId id="290" r:id="rId29"/>
    <p:sldId id="291" r:id="rId30"/>
    <p:sldId id="292" r:id="rId31"/>
    <p:sldId id="293" r:id="rId32"/>
    <p:sldId id="336" r:id="rId33"/>
    <p:sldId id="337" r:id="rId34"/>
    <p:sldId id="338" r:id="rId35"/>
    <p:sldId id="339" r:id="rId36"/>
    <p:sldId id="332" r:id="rId37"/>
    <p:sldId id="333" r:id="rId38"/>
    <p:sldId id="320" r:id="rId39"/>
    <p:sldId id="340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 snapToGrid="0">
      <p:cViewPr>
        <p:scale>
          <a:sx n="64" d="100"/>
          <a:sy n="64" d="100"/>
        </p:scale>
        <p:origin x="-666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AF7AC4-FE59-471A-9E17-62D314DA89F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8DA8069-6270-483C-8DA1-B6C4F9070E8A}">
      <dgm:prSet phldrT="[Text]" custT="1"/>
      <dgm:spPr/>
      <dgm:t>
        <a:bodyPr/>
        <a:lstStyle/>
        <a:p>
          <a:r>
            <a:rPr lang="en-US" sz="2000" b="1" dirty="0">
              <a:effectLst/>
              <a:latin typeface="Aptos"/>
            </a:rPr>
            <a:t>Introduction</a:t>
          </a:r>
        </a:p>
      </dgm:t>
    </dgm:pt>
    <dgm:pt modelId="{1F8DBC90-EF13-4C23-A843-8ACB29805E02}" type="parTrans" cxnId="{2E1541B1-1E72-40DE-A6D9-93FF21BE178F}">
      <dgm:prSet/>
      <dgm:spPr/>
      <dgm:t>
        <a:bodyPr/>
        <a:lstStyle/>
        <a:p>
          <a:endParaRPr lang="en-US"/>
        </a:p>
      </dgm:t>
    </dgm:pt>
    <dgm:pt modelId="{A991B807-EB5D-4B09-B951-1753E414E64E}" type="sibTrans" cxnId="{2E1541B1-1E72-40DE-A6D9-93FF21BE178F}">
      <dgm:prSet/>
      <dgm:spPr/>
      <dgm:t>
        <a:bodyPr/>
        <a:lstStyle/>
        <a:p>
          <a:endParaRPr lang="en-US"/>
        </a:p>
      </dgm:t>
    </dgm:pt>
    <dgm:pt modelId="{EA1928BC-2A79-40E6-8756-5418263E05E8}">
      <dgm:prSet phldrT="[Text]" custT="1"/>
      <dgm:spPr/>
      <dgm:t>
        <a:bodyPr/>
        <a:lstStyle/>
        <a:p>
          <a:r>
            <a:rPr lang="en-US" sz="2000" b="1" dirty="0">
              <a:effectLst/>
            </a:rPr>
            <a:t>Modules</a:t>
          </a:r>
        </a:p>
      </dgm:t>
    </dgm:pt>
    <dgm:pt modelId="{4813EE41-BF48-464E-A044-853628CABA20}" type="parTrans" cxnId="{DAA102D9-E5F5-4371-A803-BA847D437EBE}">
      <dgm:prSet/>
      <dgm:spPr/>
      <dgm:t>
        <a:bodyPr/>
        <a:lstStyle/>
        <a:p>
          <a:endParaRPr lang="en-US"/>
        </a:p>
      </dgm:t>
    </dgm:pt>
    <dgm:pt modelId="{56035CF9-1B9C-45E8-AF3F-D164340A444E}" type="sibTrans" cxnId="{DAA102D9-E5F5-4371-A803-BA847D437EBE}">
      <dgm:prSet/>
      <dgm:spPr/>
      <dgm:t>
        <a:bodyPr/>
        <a:lstStyle/>
        <a:p>
          <a:endParaRPr lang="en-US"/>
        </a:p>
      </dgm:t>
    </dgm:pt>
    <dgm:pt modelId="{11ECE4B8-890A-4449-B62B-67325B637B7E}">
      <dgm:prSet phldrT="[Text]" custT="1"/>
      <dgm:spPr/>
      <dgm:t>
        <a:bodyPr/>
        <a:lstStyle/>
        <a:p>
          <a:r>
            <a:rPr lang="en-US" sz="2000" b="1" dirty="0" smtClean="0">
              <a:effectLst/>
            </a:rPr>
            <a:t>Problem</a:t>
          </a:r>
          <a:endParaRPr lang="en-US" sz="2000" b="1" dirty="0">
            <a:effectLst/>
          </a:endParaRPr>
        </a:p>
      </dgm:t>
    </dgm:pt>
    <dgm:pt modelId="{8A091EA3-C52B-4289-A9A4-ADD12071143B}" type="parTrans" cxnId="{2FBF8D7B-89C8-44C2-8C65-371F9A465A49}">
      <dgm:prSet/>
      <dgm:spPr/>
      <dgm:t>
        <a:bodyPr/>
        <a:lstStyle/>
        <a:p>
          <a:endParaRPr lang="en-US"/>
        </a:p>
      </dgm:t>
    </dgm:pt>
    <dgm:pt modelId="{F58407C0-7570-4934-9A82-B601AEAFC31F}" type="sibTrans" cxnId="{2FBF8D7B-89C8-44C2-8C65-371F9A465A49}">
      <dgm:prSet/>
      <dgm:spPr/>
      <dgm:t>
        <a:bodyPr/>
        <a:lstStyle/>
        <a:p>
          <a:endParaRPr lang="en-US"/>
        </a:p>
      </dgm:t>
    </dgm:pt>
    <dgm:pt modelId="{15CDE0E3-9613-4554-8E7A-490292FE7731}">
      <dgm:prSet phldrT="[Text]" custT="1"/>
      <dgm:spPr/>
      <dgm:t>
        <a:bodyPr/>
        <a:lstStyle/>
        <a:p>
          <a:r>
            <a:rPr lang="en-US" sz="2000" b="1" dirty="0" smtClean="0">
              <a:effectLst/>
            </a:rPr>
            <a:t>Comparison of Odoo and  Shamel    </a:t>
          </a:r>
          <a:endParaRPr lang="en-US" sz="2000" b="1" dirty="0">
            <a:effectLst/>
          </a:endParaRPr>
        </a:p>
      </dgm:t>
    </dgm:pt>
    <dgm:pt modelId="{5E7211E3-83A9-49BC-A48B-870B857FA4F7}" type="parTrans" cxnId="{C424C806-2181-4294-B59E-44D17F058202}">
      <dgm:prSet/>
      <dgm:spPr/>
      <dgm:t>
        <a:bodyPr/>
        <a:lstStyle/>
        <a:p>
          <a:endParaRPr lang="en-US"/>
        </a:p>
      </dgm:t>
    </dgm:pt>
    <dgm:pt modelId="{47FB7D57-01FE-469B-BF8C-C6E7C617670B}" type="sibTrans" cxnId="{C424C806-2181-4294-B59E-44D17F058202}">
      <dgm:prSet/>
      <dgm:spPr/>
      <dgm:t>
        <a:bodyPr/>
        <a:lstStyle/>
        <a:p>
          <a:endParaRPr lang="en-US"/>
        </a:p>
      </dgm:t>
    </dgm:pt>
    <dgm:pt modelId="{C625BDE2-4AB2-4E39-A8EA-BACF827E2AFF}">
      <dgm:prSet phldrT="[Text]" custT="1"/>
      <dgm:spPr/>
      <dgm:t>
        <a:bodyPr/>
        <a:lstStyle/>
        <a:p>
          <a:r>
            <a:rPr lang="en-US" sz="2000" b="1" cap="none" spc="0" dirty="0">
              <a:ln w="0"/>
              <a:effectLst/>
            </a:rPr>
            <a:t>Reporting</a:t>
          </a:r>
          <a:endParaRPr lang="en-US" sz="2000" b="1" dirty="0">
            <a:effectLst/>
          </a:endParaRPr>
        </a:p>
      </dgm:t>
    </dgm:pt>
    <dgm:pt modelId="{7AB2687E-855F-42C4-86BF-8149C1D01CA5}" type="parTrans" cxnId="{0DA33CD0-15D9-4EDC-B489-F4733DAE0172}">
      <dgm:prSet/>
      <dgm:spPr/>
      <dgm:t>
        <a:bodyPr/>
        <a:lstStyle/>
        <a:p>
          <a:endParaRPr lang="en-US"/>
        </a:p>
      </dgm:t>
    </dgm:pt>
    <dgm:pt modelId="{31B76202-6ECC-4930-AB42-90907E58BE5B}" type="sibTrans" cxnId="{0DA33CD0-15D9-4EDC-B489-F4733DAE0172}">
      <dgm:prSet/>
      <dgm:spPr/>
      <dgm:t>
        <a:bodyPr/>
        <a:lstStyle/>
        <a:p>
          <a:endParaRPr lang="en-US"/>
        </a:p>
      </dgm:t>
    </dgm:pt>
    <dgm:pt modelId="{547BEA95-270E-402E-9BD8-8E2936A0D201}">
      <dgm:prSet phldrT="[Text]" custT="1"/>
      <dgm:spPr/>
      <dgm:t>
        <a:bodyPr/>
        <a:lstStyle/>
        <a:p>
          <a:r>
            <a:rPr lang="en-US" sz="2000" b="1" dirty="0" smtClean="0"/>
            <a:t>  Solution</a:t>
          </a:r>
          <a:endParaRPr lang="en-US" sz="2000" b="1" dirty="0"/>
        </a:p>
      </dgm:t>
    </dgm:pt>
    <dgm:pt modelId="{823A6A99-1236-4F6C-B19A-8D51689E5905}" type="sibTrans" cxnId="{42F39C02-DA41-4790-81F2-96583866EB24}">
      <dgm:prSet/>
      <dgm:spPr/>
      <dgm:t>
        <a:bodyPr/>
        <a:lstStyle/>
        <a:p>
          <a:endParaRPr lang="en-US"/>
        </a:p>
      </dgm:t>
    </dgm:pt>
    <dgm:pt modelId="{DEC2C930-5D13-470C-95D6-F9D80E3E4C61}" type="parTrans" cxnId="{42F39C02-DA41-4790-81F2-96583866EB24}">
      <dgm:prSet/>
      <dgm:spPr/>
      <dgm:t>
        <a:bodyPr/>
        <a:lstStyle/>
        <a:p>
          <a:endParaRPr lang="en-US"/>
        </a:p>
      </dgm:t>
    </dgm:pt>
    <dgm:pt modelId="{B2BD2BD0-2A85-460A-84ED-92AF8E395962}" type="pres">
      <dgm:prSet presAssocID="{74AF7AC4-FE59-471A-9E17-62D314DA89F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04A5C3C5-0DE3-4547-9A55-1F1041503ECB}" type="pres">
      <dgm:prSet presAssocID="{74AF7AC4-FE59-471A-9E17-62D314DA89F0}" presName="Name1" presStyleCnt="0"/>
      <dgm:spPr/>
    </dgm:pt>
    <dgm:pt modelId="{807E6064-7831-4B6A-BA0F-2C7EA8813438}" type="pres">
      <dgm:prSet presAssocID="{74AF7AC4-FE59-471A-9E17-62D314DA89F0}" presName="cycle" presStyleCnt="0"/>
      <dgm:spPr/>
    </dgm:pt>
    <dgm:pt modelId="{A891FCCE-D5DE-403C-A850-8757E9BEFFEE}" type="pres">
      <dgm:prSet presAssocID="{74AF7AC4-FE59-471A-9E17-62D314DA89F0}" presName="srcNode" presStyleLbl="node1" presStyleIdx="0" presStyleCnt="6"/>
      <dgm:spPr/>
    </dgm:pt>
    <dgm:pt modelId="{77FC4BD2-C4BC-45D5-A140-5908F60214EE}" type="pres">
      <dgm:prSet presAssocID="{74AF7AC4-FE59-471A-9E17-62D314DA89F0}" presName="conn" presStyleLbl="parChTrans1D2" presStyleIdx="0" presStyleCnt="1"/>
      <dgm:spPr/>
      <dgm:t>
        <a:bodyPr/>
        <a:lstStyle/>
        <a:p>
          <a:endParaRPr lang="en-US"/>
        </a:p>
      </dgm:t>
    </dgm:pt>
    <dgm:pt modelId="{E5BECDE6-1856-48CA-980E-F6A554D1D7F5}" type="pres">
      <dgm:prSet presAssocID="{74AF7AC4-FE59-471A-9E17-62D314DA89F0}" presName="extraNode" presStyleLbl="node1" presStyleIdx="0" presStyleCnt="6"/>
      <dgm:spPr/>
    </dgm:pt>
    <dgm:pt modelId="{238DF2BC-91F8-4BC1-AC4D-281F53E6F89F}" type="pres">
      <dgm:prSet presAssocID="{74AF7AC4-FE59-471A-9E17-62D314DA89F0}" presName="dstNode" presStyleLbl="node1" presStyleIdx="0" presStyleCnt="6"/>
      <dgm:spPr/>
    </dgm:pt>
    <dgm:pt modelId="{1D63F0F9-DEE1-463A-ABD6-3DED1DB40FB4}" type="pres">
      <dgm:prSet presAssocID="{68DA8069-6270-483C-8DA1-B6C4F9070E8A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E40CBF-38C6-446C-88B0-128F8C1BDD29}" type="pres">
      <dgm:prSet presAssocID="{68DA8069-6270-483C-8DA1-B6C4F9070E8A}" presName="accent_1" presStyleCnt="0"/>
      <dgm:spPr/>
    </dgm:pt>
    <dgm:pt modelId="{4368CD79-3612-43CF-A0FA-2BB157445706}" type="pres">
      <dgm:prSet presAssocID="{68DA8069-6270-483C-8DA1-B6C4F9070E8A}" presName="accentRepeatNode" presStyleLbl="solidFgAcc1" presStyleIdx="0" presStyleCnt="6"/>
      <dgm:spPr/>
    </dgm:pt>
    <dgm:pt modelId="{56C6A5CC-CABB-4E3F-B6E6-9CCB23FA7010}" type="pres">
      <dgm:prSet presAssocID="{11ECE4B8-890A-4449-B62B-67325B637B7E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68B73A-60C7-4A57-8341-C33FED64AA69}" type="pres">
      <dgm:prSet presAssocID="{11ECE4B8-890A-4449-B62B-67325B637B7E}" presName="accent_2" presStyleCnt="0"/>
      <dgm:spPr/>
    </dgm:pt>
    <dgm:pt modelId="{BF0C0B48-38C4-4B5A-BBE3-0F74E8BCAFC5}" type="pres">
      <dgm:prSet presAssocID="{11ECE4B8-890A-4449-B62B-67325B637B7E}" presName="accentRepeatNode" presStyleLbl="solidFgAcc1" presStyleIdx="1" presStyleCnt="6"/>
      <dgm:spPr/>
    </dgm:pt>
    <dgm:pt modelId="{C19DC2CF-7AB8-4D2D-B4F4-5EDDBC0FB765}" type="pres">
      <dgm:prSet presAssocID="{15CDE0E3-9613-4554-8E7A-490292FE7731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39264-1A7B-4846-8B46-2DAF5F5BCA3D}" type="pres">
      <dgm:prSet presAssocID="{15CDE0E3-9613-4554-8E7A-490292FE7731}" presName="accent_3" presStyleCnt="0"/>
      <dgm:spPr/>
    </dgm:pt>
    <dgm:pt modelId="{CF14534B-0C37-490F-B165-2E4403E1BA27}" type="pres">
      <dgm:prSet presAssocID="{15CDE0E3-9613-4554-8E7A-490292FE7731}" presName="accentRepeatNode" presStyleLbl="solidFgAcc1" presStyleIdx="2" presStyleCnt="6"/>
      <dgm:spPr/>
    </dgm:pt>
    <dgm:pt modelId="{4394F9E6-9354-4203-9179-CEC202B3E44E}" type="pres">
      <dgm:prSet presAssocID="{547BEA95-270E-402E-9BD8-8E2936A0D201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16785E-0AAD-4D50-B99F-B88EE298439A}" type="pres">
      <dgm:prSet presAssocID="{547BEA95-270E-402E-9BD8-8E2936A0D201}" presName="accent_4" presStyleCnt="0"/>
      <dgm:spPr/>
    </dgm:pt>
    <dgm:pt modelId="{0084BC9D-2AA4-4983-8EC3-5A2C4984E884}" type="pres">
      <dgm:prSet presAssocID="{547BEA95-270E-402E-9BD8-8E2936A0D201}" presName="accentRepeatNode" presStyleLbl="solidFgAcc1" presStyleIdx="3" presStyleCnt="6"/>
      <dgm:spPr/>
    </dgm:pt>
    <dgm:pt modelId="{21616B7A-4D7A-4A98-8D63-763D8341EE2F}" type="pres">
      <dgm:prSet presAssocID="{EA1928BC-2A79-40E6-8756-5418263E05E8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3B897C-74F0-4619-B612-83AAE8E4B0CC}" type="pres">
      <dgm:prSet presAssocID="{EA1928BC-2A79-40E6-8756-5418263E05E8}" presName="accent_5" presStyleCnt="0"/>
      <dgm:spPr/>
    </dgm:pt>
    <dgm:pt modelId="{75472091-D84C-47E0-9184-DE89E17EB4A2}" type="pres">
      <dgm:prSet presAssocID="{EA1928BC-2A79-40E6-8756-5418263E05E8}" presName="accentRepeatNode" presStyleLbl="solidFgAcc1" presStyleIdx="4" presStyleCnt="6"/>
      <dgm:spPr/>
    </dgm:pt>
    <dgm:pt modelId="{27C9329A-6D81-4A5C-B9C2-9502565DE119}" type="pres">
      <dgm:prSet presAssocID="{C625BDE2-4AB2-4E39-A8EA-BACF827E2AFF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B5856-C0D8-4464-8DB7-1F20264E828C}" type="pres">
      <dgm:prSet presAssocID="{C625BDE2-4AB2-4E39-A8EA-BACF827E2AFF}" presName="accent_6" presStyleCnt="0"/>
      <dgm:spPr/>
    </dgm:pt>
    <dgm:pt modelId="{55DEF72E-CB4A-4A97-AA1E-DBF65661FD3D}" type="pres">
      <dgm:prSet presAssocID="{C625BDE2-4AB2-4E39-A8EA-BACF827E2AFF}" presName="accentRepeatNode" presStyleLbl="solidFgAcc1" presStyleIdx="5" presStyleCnt="6"/>
      <dgm:spPr/>
    </dgm:pt>
  </dgm:ptLst>
  <dgm:cxnLst>
    <dgm:cxn modelId="{42F39C02-DA41-4790-81F2-96583866EB24}" srcId="{74AF7AC4-FE59-471A-9E17-62D314DA89F0}" destId="{547BEA95-270E-402E-9BD8-8E2936A0D201}" srcOrd="3" destOrd="0" parTransId="{DEC2C930-5D13-470C-95D6-F9D80E3E4C61}" sibTransId="{823A6A99-1236-4F6C-B19A-8D51689E5905}"/>
    <dgm:cxn modelId="{2B38977E-59FA-48E9-A5A5-68D2F422EC01}" type="presOf" srcId="{74AF7AC4-FE59-471A-9E17-62D314DA89F0}" destId="{B2BD2BD0-2A85-460A-84ED-92AF8E395962}" srcOrd="0" destOrd="0" presId="urn:microsoft.com/office/officeart/2008/layout/VerticalCurvedList"/>
    <dgm:cxn modelId="{2FBF8D7B-89C8-44C2-8C65-371F9A465A49}" srcId="{74AF7AC4-FE59-471A-9E17-62D314DA89F0}" destId="{11ECE4B8-890A-4449-B62B-67325B637B7E}" srcOrd="1" destOrd="0" parTransId="{8A091EA3-C52B-4289-A9A4-ADD12071143B}" sibTransId="{F58407C0-7570-4934-9A82-B601AEAFC31F}"/>
    <dgm:cxn modelId="{DAA102D9-E5F5-4371-A803-BA847D437EBE}" srcId="{74AF7AC4-FE59-471A-9E17-62D314DA89F0}" destId="{EA1928BC-2A79-40E6-8756-5418263E05E8}" srcOrd="4" destOrd="0" parTransId="{4813EE41-BF48-464E-A044-853628CABA20}" sibTransId="{56035CF9-1B9C-45E8-AF3F-D164340A444E}"/>
    <dgm:cxn modelId="{6F882B12-B909-4C01-A286-C42667C09949}" type="presOf" srcId="{C625BDE2-4AB2-4E39-A8EA-BACF827E2AFF}" destId="{27C9329A-6D81-4A5C-B9C2-9502565DE119}" srcOrd="0" destOrd="0" presId="urn:microsoft.com/office/officeart/2008/layout/VerticalCurvedList"/>
    <dgm:cxn modelId="{1D0798B6-D1CA-4502-9487-E3756C7B7399}" type="presOf" srcId="{15CDE0E3-9613-4554-8E7A-490292FE7731}" destId="{C19DC2CF-7AB8-4D2D-B4F4-5EDDBC0FB765}" srcOrd="0" destOrd="0" presId="urn:microsoft.com/office/officeart/2008/layout/VerticalCurvedList"/>
    <dgm:cxn modelId="{5B9C7132-77D7-48C9-BD18-9C583BC00179}" type="presOf" srcId="{547BEA95-270E-402E-9BD8-8E2936A0D201}" destId="{4394F9E6-9354-4203-9179-CEC202B3E44E}" srcOrd="0" destOrd="0" presId="urn:microsoft.com/office/officeart/2008/layout/VerticalCurvedList"/>
    <dgm:cxn modelId="{2E1541B1-1E72-40DE-A6D9-93FF21BE178F}" srcId="{74AF7AC4-FE59-471A-9E17-62D314DA89F0}" destId="{68DA8069-6270-483C-8DA1-B6C4F9070E8A}" srcOrd="0" destOrd="0" parTransId="{1F8DBC90-EF13-4C23-A843-8ACB29805E02}" sibTransId="{A991B807-EB5D-4B09-B951-1753E414E64E}"/>
    <dgm:cxn modelId="{D15AD688-FDAC-4BF8-902B-F0F0EDDA6200}" type="presOf" srcId="{EA1928BC-2A79-40E6-8756-5418263E05E8}" destId="{21616B7A-4D7A-4A98-8D63-763D8341EE2F}" srcOrd="0" destOrd="0" presId="urn:microsoft.com/office/officeart/2008/layout/VerticalCurvedList"/>
    <dgm:cxn modelId="{BD97633E-EB6D-4322-AA73-EDC588EE272F}" type="presOf" srcId="{68DA8069-6270-483C-8DA1-B6C4F9070E8A}" destId="{1D63F0F9-DEE1-463A-ABD6-3DED1DB40FB4}" srcOrd="0" destOrd="0" presId="urn:microsoft.com/office/officeart/2008/layout/VerticalCurvedList"/>
    <dgm:cxn modelId="{C424C806-2181-4294-B59E-44D17F058202}" srcId="{74AF7AC4-FE59-471A-9E17-62D314DA89F0}" destId="{15CDE0E3-9613-4554-8E7A-490292FE7731}" srcOrd="2" destOrd="0" parTransId="{5E7211E3-83A9-49BC-A48B-870B857FA4F7}" sibTransId="{47FB7D57-01FE-469B-BF8C-C6E7C617670B}"/>
    <dgm:cxn modelId="{0DA33CD0-15D9-4EDC-B489-F4733DAE0172}" srcId="{74AF7AC4-FE59-471A-9E17-62D314DA89F0}" destId="{C625BDE2-4AB2-4E39-A8EA-BACF827E2AFF}" srcOrd="5" destOrd="0" parTransId="{7AB2687E-855F-42C4-86BF-8149C1D01CA5}" sibTransId="{31B76202-6ECC-4930-AB42-90907E58BE5B}"/>
    <dgm:cxn modelId="{E7CEF37E-BE69-4890-A8D6-D12165A2C6B2}" type="presOf" srcId="{A991B807-EB5D-4B09-B951-1753E414E64E}" destId="{77FC4BD2-C4BC-45D5-A140-5908F60214EE}" srcOrd="0" destOrd="0" presId="urn:microsoft.com/office/officeart/2008/layout/VerticalCurvedList"/>
    <dgm:cxn modelId="{DBEDCD89-05E0-4852-8F42-F049EAF671D5}" type="presOf" srcId="{11ECE4B8-890A-4449-B62B-67325B637B7E}" destId="{56C6A5CC-CABB-4E3F-B6E6-9CCB23FA7010}" srcOrd="0" destOrd="0" presId="urn:microsoft.com/office/officeart/2008/layout/VerticalCurvedList"/>
    <dgm:cxn modelId="{718474D0-6F06-49AC-AEFB-EF7607AF40B9}" type="presParOf" srcId="{B2BD2BD0-2A85-460A-84ED-92AF8E395962}" destId="{04A5C3C5-0DE3-4547-9A55-1F1041503ECB}" srcOrd="0" destOrd="0" presId="urn:microsoft.com/office/officeart/2008/layout/VerticalCurvedList"/>
    <dgm:cxn modelId="{6547C313-7EF2-4D30-9147-4160E5618759}" type="presParOf" srcId="{04A5C3C5-0DE3-4547-9A55-1F1041503ECB}" destId="{807E6064-7831-4B6A-BA0F-2C7EA8813438}" srcOrd="0" destOrd="0" presId="urn:microsoft.com/office/officeart/2008/layout/VerticalCurvedList"/>
    <dgm:cxn modelId="{586CA53A-FEF4-428B-9493-B8567F1F8D63}" type="presParOf" srcId="{807E6064-7831-4B6A-BA0F-2C7EA8813438}" destId="{A891FCCE-D5DE-403C-A850-8757E9BEFFEE}" srcOrd="0" destOrd="0" presId="urn:microsoft.com/office/officeart/2008/layout/VerticalCurvedList"/>
    <dgm:cxn modelId="{A9EE8B73-7299-40D3-90AE-EF37F6B77CC9}" type="presParOf" srcId="{807E6064-7831-4B6A-BA0F-2C7EA8813438}" destId="{77FC4BD2-C4BC-45D5-A140-5908F60214EE}" srcOrd="1" destOrd="0" presId="urn:microsoft.com/office/officeart/2008/layout/VerticalCurvedList"/>
    <dgm:cxn modelId="{4A3CEF28-9244-483A-9D76-89EB763F0796}" type="presParOf" srcId="{807E6064-7831-4B6A-BA0F-2C7EA8813438}" destId="{E5BECDE6-1856-48CA-980E-F6A554D1D7F5}" srcOrd="2" destOrd="0" presId="urn:microsoft.com/office/officeart/2008/layout/VerticalCurvedList"/>
    <dgm:cxn modelId="{E0F68441-8732-445D-BADC-94AFE0310F70}" type="presParOf" srcId="{807E6064-7831-4B6A-BA0F-2C7EA8813438}" destId="{238DF2BC-91F8-4BC1-AC4D-281F53E6F89F}" srcOrd="3" destOrd="0" presId="urn:microsoft.com/office/officeart/2008/layout/VerticalCurvedList"/>
    <dgm:cxn modelId="{877A23F3-414C-44DE-BBC1-E3CE56DD496B}" type="presParOf" srcId="{04A5C3C5-0DE3-4547-9A55-1F1041503ECB}" destId="{1D63F0F9-DEE1-463A-ABD6-3DED1DB40FB4}" srcOrd="1" destOrd="0" presId="urn:microsoft.com/office/officeart/2008/layout/VerticalCurvedList"/>
    <dgm:cxn modelId="{FA2FCCD2-3635-47F2-86F0-9DF3FEDE8BE9}" type="presParOf" srcId="{04A5C3C5-0DE3-4547-9A55-1F1041503ECB}" destId="{DFE40CBF-38C6-446C-88B0-128F8C1BDD29}" srcOrd="2" destOrd="0" presId="urn:microsoft.com/office/officeart/2008/layout/VerticalCurvedList"/>
    <dgm:cxn modelId="{272C6511-0BCF-48CE-99B8-40A7B2A820D5}" type="presParOf" srcId="{DFE40CBF-38C6-446C-88B0-128F8C1BDD29}" destId="{4368CD79-3612-43CF-A0FA-2BB157445706}" srcOrd="0" destOrd="0" presId="urn:microsoft.com/office/officeart/2008/layout/VerticalCurvedList"/>
    <dgm:cxn modelId="{8EFC506C-9D4D-46BF-88E0-22BE423FAC4A}" type="presParOf" srcId="{04A5C3C5-0DE3-4547-9A55-1F1041503ECB}" destId="{56C6A5CC-CABB-4E3F-B6E6-9CCB23FA7010}" srcOrd="3" destOrd="0" presId="urn:microsoft.com/office/officeart/2008/layout/VerticalCurvedList"/>
    <dgm:cxn modelId="{79B91526-E2C6-49D0-A2BC-6F8FE28956E9}" type="presParOf" srcId="{04A5C3C5-0DE3-4547-9A55-1F1041503ECB}" destId="{5268B73A-60C7-4A57-8341-C33FED64AA69}" srcOrd="4" destOrd="0" presId="urn:microsoft.com/office/officeart/2008/layout/VerticalCurvedList"/>
    <dgm:cxn modelId="{26F2CC77-C815-4AFD-A84F-8DF25CB12E89}" type="presParOf" srcId="{5268B73A-60C7-4A57-8341-C33FED64AA69}" destId="{BF0C0B48-38C4-4B5A-BBE3-0F74E8BCAFC5}" srcOrd="0" destOrd="0" presId="urn:microsoft.com/office/officeart/2008/layout/VerticalCurvedList"/>
    <dgm:cxn modelId="{B2C3CA9E-7A6C-412D-8344-EC772E34FDC0}" type="presParOf" srcId="{04A5C3C5-0DE3-4547-9A55-1F1041503ECB}" destId="{C19DC2CF-7AB8-4D2D-B4F4-5EDDBC0FB765}" srcOrd="5" destOrd="0" presId="urn:microsoft.com/office/officeart/2008/layout/VerticalCurvedList"/>
    <dgm:cxn modelId="{6509A5E1-8E19-4C1B-952D-459E236FC141}" type="presParOf" srcId="{04A5C3C5-0DE3-4547-9A55-1F1041503ECB}" destId="{8C239264-1A7B-4846-8B46-2DAF5F5BCA3D}" srcOrd="6" destOrd="0" presId="urn:microsoft.com/office/officeart/2008/layout/VerticalCurvedList"/>
    <dgm:cxn modelId="{78B16EB4-54DE-45C9-BDAD-BA45F0B15AFF}" type="presParOf" srcId="{8C239264-1A7B-4846-8B46-2DAF5F5BCA3D}" destId="{CF14534B-0C37-490F-B165-2E4403E1BA27}" srcOrd="0" destOrd="0" presId="urn:microsoft.com/office/officeart/2008/layout/VerticalCurvedList"/>
    <dgm:cxn modelId="{014326E0-0844-45F0-8307-A8DECDB8D742}" type="presParOf" srcId="{04A5C3C5-0DE3-4547-9A55-1F1041503ECB}" destId="{4394F9E6-9354-4203-9179-CEC202B3E44E}" srcOrd="7" destOrd="0" presId="urn:microsoft.com/office/officeart/2008/layout/VerticalCurvedList"/>
    <dgm:cxn modelId="{DF1F496E-2A62-4254-8048-518EB710C96F}" type="presParOf" srcId="{04A5C3C5-0DE3-4547-9A55-1F1041503ECB}" destId="{8A16785E-0AAD-4D50-B99F-B88EE298439A}" srcOrd="8" destOrd="0" presId="urn:microsoft.com/office/officeart/2008/layout/VerticalCurvedList"/>
    <dgm:cxn modelId="{73EE1190-940F-4C57-B318-4D248B532131}" type="presParOf" srcId="{8A16785E-0AAD-4D50-B99F-B88EE298439A}" destId="{0084BC9D-2AA4-4983-8EC3-5A2C4984E884}" srcOrd="0" destOrd="0" presId="urn:microsoft.com/office/officeart/2008/layout/VerticalCurvedList"/>
    <dgm:cxn modelId="{FC61E5D1-5539-4D93-89D4-E2402C588782}" type="presParOf" srcId="{04A5C3C5-0DE3-4547-9A55-1F1041503ECB}" destId="{21616B7A-4D7A-4A98-8D63-763D8341EE2F}" srcOrd="9" destOrd="0" presId="urn:microsoft.com/office/officeart/2008/layout/VerticalCurvedList"/>
    <dgm:cxn modelId="{C435D2A1-755D-4F54-A4F4-C62E6DB8EF95}" type="presParOf" srcId="{04A5C3C5-0DE3-4547-9A55-1F1041503ECB}" destId="{4B3B897C-74F0-4619-B612-83AAE8E4B0CC}" srcOrd="10" destOrd="0" presId="urn:microsoft.com/office/officeart/2008/layout/VerticalCurvedList"/>
    <dgm:cxn modelId="{25B47C21-CE0F-4FAD-BB62-17E935DA3261}" type="presParOf" srcId="{4B3B897C-74F0-4619-B612-83AAE8E4B0CC}" destId="{75472091-D84C-47E0-9184-DE89E17EB4A2}" srcOrd="0" destOrd="0" presId="urn:microsoft.com/office/officeart/2008/layout/VerticalCurvedList"/>
    <dgm:cxn modelId="{792567A4-66A1-4F44-8251-19EC51F6D2B0}" type="presParOf" srcId="{04A5C3C5-0DE3-4547-9A55-1F1041503ECB}" destId="{27C9329A-6D81-4A5C-B9C2-9502565DE119}" srcOrd="11" destOrd="0" presId="urn:microsoft.com/office/officeart/2008/layout/VerticalCurvedList"/>
    <dgm:cxn modelId="{A6F4F596-D177-404C-97F8-E04F6A91BB0C}" type="presParOf" srcId="{04A5C3C5-0DE3-4547-9A55-1F1041503ECB}" destId="{973B5856-C0D8-4464-8DB7-1F20264E828C}" srcOrd="12" destOrd="0" presId="urn:microsoft.com/office/officeart/2008/layout/VerticalCurvedList"/>
    <dgm:cxn modelId="{9EBF3370-486C-4C9A-9590-648FE4D1ECAF}" type="presParOf" srcId="{973B5856-C0D8-4464-8DB7-1F20264E828C}" destId="{55DEF72E-CB4A-4A97-AA1E-DBF65661FD3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FC4BD2-C4BC-45D5-A140-5908F60214EE}">
      <dsp:nvSpPr>
        <dsp:cNvPr id="0" name=""/>
        <dsp:cNvSpPr/>
      </dsp:nvSpPr>
      <dsp:spPr>
        <a:xfrm>
          <a:off x="-6630698" y="-1013997"/>
          <a:ext cx="7891931" cy="7891931"/>
        </a:xfrm>
        <a:prstGeom prst="blockArc">
          <a:avLst>
            <a:gd name="adj1" fmla="val 18900000"/>
            <a:gd name="adj2" fmla="val 2700000"/>
            <a:gd name="adj3" fmla="val 274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63F0F9-DEE1-463A-ABD6-3DED1DB40FB4}">
      <dsp:nvSpPr>
        <dsp:cNvPr id="0" name=""/>
        <dsp:cNvSpPr/>
      </dsp:nvSpPr>
      <dsp:spPr>
        <a:xfrm>
          <a:off x="469408" y="308794"/>
          <a:ext cx="8240510" cy="617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002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effectLst/>
              <a:latin typeface="Aptos"/>
            </a:rPr>
            <a:t>Introduction</a:t>
          </a:r>
        </a:p>
      </dsp:txBody>
      <dsp:txXfrm>
        <a:off x="469408" y="308794"/>
        <a:ext cx="8240510" cy="617355"/>
      </dsp:txXfrm>
    </dsp:sp>
    <dsp:sp modelId="{4368CD79-3612-43CF-A0FA-2BB157445706}">
      <dsp:nvSpPr>
        <dsp:cNvPr id="0" name=""/>
        <dsp:cNvSpPr/>
      </dsp:nvSpPr>
      <dsp:spPr>
        <a:xfrm>
          <a:off x="83561" y="231625"/>
          <a:ext cx="771694" cy="7716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C6A5CC-CABB-4E3F-B6E6-9CCB23FA7010}">
      <dsp:nvSpPr>
        <dsp:cNvPr id="0" name=""/>
        <dsp:cNvSpPr/>
      </dsp:nvSpPr>
      <dsp:spPr>
        <a:xfrm>
          <a:off x="977225" y="1234710"/>
          <a:ext cx="7732693" cy="617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002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effectLst/>
            </a:rPr>
            <a:t>Problem</a:t>
          </a:r>
          <a:endParaRPr lang="en-US" sz="2000" b="1" kern="1200" dirty="0">
            <a:effectLst/>
          </a:endParaRPr>
        </a:p>
      </dsp:txBody>
      <dsp:txXfrm>
        <a:off x="977225" y="1234710"/>
        <a:ext cx="7732693" cy="617355"/>
      </dsp:txXfrm>
    </dsp:sp>
    <dsp:sp modelId="{BF0C0B48-38C4-4B5A-BBE3-0F74E8BCAFC5}">
      <dsp:nvSpPr>
        <dsp:cNvPr id="0" name=""/>
        <dsp:cNvSpPr/>
      </dsp:nvSpPr>
      <dsp:spPr>
        <a:xfrm>
          <a:off x="591378" y="1157541"/>
          <a:ext cx="771694" cy="7716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9DC2CF-7AB8-4D2D-B4F4-5EDDBC0FB765}">
      <dsp:nvSpPr>
        <dsp:cNvPr id="0" name=""/>
        <dsp:cNvSpPr/>
      </dsp:nvSpPr>
      <dsp:spPr>
        <a:xfrm>
          <a:off x="1209437" y="2160626"/>
          <a:ext cx="7500481" cy="617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002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effectLst/>
            </a:rPr>
            <a:t>Comparison of Odoo and  Shamel    </a:t>
          </a:r>
          <a:endParaRPr lang="en-US" sz="2000" b="1" kern="1200" dirty="0">
            <a:effectLst/>
          </a:endParaRPr>
        </a:p>
      </dsp:txBody>
      <dsp:txXfrm>
        <a:off x="1209437" y="2160626"/>
        <a:ext cx="7500481" cy="617355"/>
      </dsp:txXfrm>
    </dsp:sp>
    <dsp:sp modelId="{CF14534B-0C37-490F-B165-2E4403E1BA27}">
      <dsp:nvSpPr>
        <dsp:cNvPr id="0" name=""/>
        <dsp:cNvSpPr/>
      </dsp:nvSpPr>
      <dsp:spPr>
        <a:xfrm>
          <a:off x="823589" y="2083456"/>
          <a:ext cx="771694" cy="7716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94F9E6-9354-4203-9179-CEC202B3E44E}">
      <dsp:nvSpPr>
        <dsp:cNvPr id="0" name=""/>
        <dsp:cNvSpPr/>
      </dsp:nvSpPr>
      <dsp:spPr>
        <a:xfrm>
          <a:off x="1209437" y="3085955"/>
          <a:ext cx="7500481" cy="617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002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  Solution</a:t>
          </a:r>
          <a:endParaRPr lang="en-US" sz="2000" b="1" kern="1200" dirty="0"/>
        </a:p>
      </dsp:txBody>
      <dsp:txXfrm>
        <a:off x="1209437" y="3085955"/>
        <a:ext cx="7500481" cy="617355"/>
      </dsp:txXfrm>
    </dsp:sp>
    <dsp:sp modelId="{0084BC9D-2AA4-4983-8EC3-5A2C4984E884}">
      <dsp:nvSpPr>
        <dsp:cNvPr id="0" name=""/>
        <dsp:cNvSpPr/>
      </dsp:nvSpPr>
      <dsp:spPr>
        <a:xfrm>
          <a:off x="823589" y="3008786"/>
          <a:ext cx="771694" cy="7716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616B7A-4D7A-4A98-8D63-763D8341EE2F}">
      <dsp:nvSpPr>
        <dsp:cNvPr id="0" name=""/>
        <dsp:cNvSpPr/>
      </dsp:nvSpPr>
      <dsp:spPr>
        <a:xfrm>
          <a:off x="977225" y="4011871"/>
          <a:ext cx="7732693" cy="617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002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effectLst/>
            </a:rPr>
            <a:t>Modules</a:t>
          </a:r>
        </a:p>
      </dsp:txBody>
      <dsp:txXfrm>
        <a:off x="977225" y="4011871"/>
        <a:ext cx="7732693" cy="617355"/>
      </dsp:txXfrm>
    </dsp:sp>
    <dsp:sp modelId="{75472091-D84C-47E0-9184-DE89E17EB4A2}">
      <dsp:nvSpPr>
        <dsp:cNvPr id="0" name=""/>
        <dsp:cNvSpPr/>
      </dsp:nvSpPr>
      <dsp:spPr>
        <a:xfrm>
          <a:off x="591378" y="3934701"/>
          <a:ext cx="771694" cy="7716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C9329A-6D81-4A5C-B9C2-9502565DE119}">
      <dsp:nvSpPr>
        <dsp:cNvPr id="0" name=""/>
        <dsp:cNvSpPr/>
      </dsp:nvSpPr>
      <dsp:spPr>
        <a:xfrm>
          <a:off x="469408" y="4937786"/>
          <a:ext cx="8240510" cy="6173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002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cap="none" spc="0" dirty="0">
              <a:ln w="0"/>
              <a:effectLst/>
            </a:rPr>
            <a:t>Reporting</a:t>
          </a:r>
          <a:endParaRPr lang="en-US" sz="2000" b="1" kern="1200" dirty="0">
            <a:effectLst/>
          </a:endParaRPr>
        </a:p>
      </dsp:txBody>
      <dsp:txXfrm>
        <a:off x="469408" y="4937786"/>
        <a:ext cx="8240510" cy="617355"/>
      </dsp:txXfrm>
    </dsp:sp>
    <dsp:sp modelId="{55DEF72E-CB4A-4A97-AA1E-DBF65661FD3D}">
      <dsp:nvSpPr>
        <dsp:cNvPr id="0" name=""/>
        <dsp:cNvSpPr/>
      </dsp:nvSpPr>
      <dsp:spPr>
        <a:xfrm>
          <a:off x="83561" y="4860617"/>
          <a:ext cx="771694" cy="7716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59343-2DF0-4459-931C-60A4D7B5EAEA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BD369-578D-4A04-B046-A220AB76F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21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BD369-578D-4A04-B046-A220AB76F40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40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BD369-578D-4A04-B046-A220AB76F40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99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3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4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57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468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81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1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130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53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360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30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7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252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57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24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82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25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8BFEAD-3B68-4251-8403-7FF84DEC60BF}" type="datetimeFigureOut">
              <a:rPr lang="en-US" smtClean="0"/>
              <a:t>2024-06-13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DFEC964-A26F-489F-B14E-D2E647377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9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7449" y="584390"/>
            <a:ext cx="10360501" cy="2982102"/>
          </a:xfrm>
        </p:spPr>
        <p:txBody>
          <a:bodyPr>
            <a:normAutofit/>
          </a:bodyPr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Enterprise Resource Planning for </a:t>
            </a:r>
          </a:p>
          <a:p>
            <a:pPr marL="0" indent="0" algn="ctr">
              <a:buNone/>
            </a:pPr>
            <a:r>
              <a:rPr lang="en-U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Rifai Refrigeration and Air Conditioning Company </a:t>
            </a:r>
            <a:endParaRPr lang="ar-SA" sz="3600" b="1" dirty="0"/>
          </a:p>
        </p:txBody>
      </p:sp>
      <p:sp>
        <p:nvSpPr>
          <p:cNvPr id="4" name="Subtitle 4"/>
          <p:cNvSpPr txBox="1">
            <a:spLocks/>
          </p:cNvSpPr>
          <p:nvPr/>
        </p:nvSpPr>
        <p:spPr>
          <a:xfrm>
            <a:off x="1676829" y="3816838"/>
            <a:ext cx="8735325" cy="2232248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304747" indent="-304747" algn="r" defTabSz="1218987" rtl="1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400" dirty="0"/>
              <a:t> Supervised by</a:t>
            </a:r>
          </a:p>
          <a:p>
            <a:pPr marL="0" indent="0" algn="ctr" rtl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400" dirty="0"/>
              <a:t> Dr.Ahmad Shraide</a:t>
            </a:r>
          </a:p>
          <a:p>
            <a:pPr marL="0" indent="0" algn="ctr" rtl="0">
              <a:lnSpc>
                <a:spcPct val="100000"/>
              </a:lnSpc>
              <a:spcBef>
                <a:spcPts val="600"/>
              </a:spcBef>
              <a:buNone/>
            </a:pPr>
            <a:endParaRPr lang="en-US" sz="2400" dirty="0"/>
          </a:p>
          <a:p>
            <a:pPr marL="0" indent="0" algn="ctr">
              <a:spcBef>
                <a:spcPts val="600"/>
              </a:spcBef>
              <a:buNone/>
            </a:pPr>
            <a:r>
              <a:rPr lang="en-US" sz="2400" dirty="0" smtClean="0"/>
              <a:t>Presented </a:t>
            </a:r>
            <a:r>
              <a:rPr lang="en-US" sz="2400" dirty="0"/>
              <a:t>By: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sz="2400" dirty="0"/>
              <a:t> 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Hiba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Rifai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en-US" sz="2400" kern="1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Aysha</a:t>
            </a:r>
            <a:r>
              <a:rPr lang="en-US" sz="2400" kern="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kern="1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seddeh</a:t>
            </a:r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l">
              <a:spcBef>
                <a:spcPts val="600"/>
              </a:spcBef>
              <a:buNone/>
            </a:pP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  <p:pic>
        <p:nvPicPr>
          <p:cNvPr id="3102" name="Picture 30" descr="ERP-Icons-01 - ERP Software Blog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371" y="2973345"/>
            <a:ext cx="3673629" cy="391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FC49A1C-3082-08C1-10A2-65F3BD7534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356" y="92546"/>
            <a:ext cx="1542187" cy="1632857"/>
          </a:xfrm>
          <a:prstGeom prst="rect">
            <a:avLst/>
          </a:prstGeom>
        </p:spPr>
      </p:pic>
      <p:sp>
        <p:nvSpPr>
          <p:cNvPr id="8" name="Text Box 8">
            <a:extLst>
              <a:ext uri="{FF2B5EF4-FFF2-40B4-BE49-F238E27FC236}">
                <a16:creationId xmlns="" xmlns:a16="http://schemas.microsoft.com/office/drawing/2014/main" id="{7568436C-1DC7-E626-C972-6693F93F2C0D}"/>
              </a:ext>
            </a:extLst>
          </p:cNvPr>
          <p:cNvSpPr txBox="1"/>
          <p:nvPr/>
        </p:nvSpPr>
        <p:spPr>
          <a:xfrm>
            <a:off x="2086166" y="2013858"/>
            <a:ext cx="8464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en-US" altLang="ar-JO" sz="2400" b="1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altLang="ar-JO" sz="24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buClrTx/>
              <a:buSzTx/>
              <a:buFontTx/>
            </a:pPr>
            <a:endParaRPr lang="en-US" altLang="ar-JO" sz="24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334" y="3499378"/>
            <a:ext cx="8129666" cy="335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37000" y="222372"/>
            <a:ext cx="4112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Warehouses and</a:t>
            </a:r>
            <a:r>
              <a:rPr lang="ar-JO" sz="2400" b="1" dirty="0" smtClean="0"/>
              <a:t> </a:t>
            </a:r>
            <a:r>
              <a:rPr lang="en-US" sz="2400" b="1" dirty="0" smtClean="0"/>
              <a:t>Locations</a:t>
            </a:r>
            <a:endParaRPr lang="en-US" b="1" dirty="0"/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1514006" y="865538"/>
            <a:ext cx="7240250" cy="263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9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FC49A1C-3082-08C1-10A2-65F3BD7534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356" y="92546"/>
            <a:ext cx="1542187" cy="1632857"/>
          </a:xfrm>
          <a:prstGeom prst="rect">
            <a:avLst/>
          </a:prstGeom>
        </p:spPr>
      </p:pic>
      <p:sp>
        <p:nvSpPr>
          <p:cNvPr id="8" name="Text Box 8">
            <a:extLst>
              <a:ext uri="{FF2B5EF4-FFF2-40B4-BE49-F238E27FC236}">
                <a16:creationId xmlns="" xmlns:a16="http://schemas.microsoft.com/office/drawing/2014/main" id="{7568436C-1DC7-E626-C972-6693F93F2C0D}"/>
              </a:ext>
            </a:extLst>
          </p:cNvPr>
          <p:cNvSpPr txBox="1"/>
          <p:nvPr/>
        </p:nvSpPr>
        <p:spPr>
          <a:xfrm>
            <a:off x="1966245" y="2013858"/>
            <a:ext cx="8464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en-US" altLang="ar-JO" sz="2400" b="1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altLang="ar-JO" sz="24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buClrTx/>
              <a:buSzTx/>
              <a:buFontTx/>
            </a:pPr>
            <a:endParaRPr lang="en-US" altLang="ar-JO" sz="24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75069" y="447309"/>
            <a:ext cx="27113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ar-JO" sz="2400" b="1" dirty="0"/>
              <a:t>Reordering rules</a:t>
            </a:r>
            <a:endParaRPr lang="en-US" altLang="en-US" sz="2400" b="1" dirty="0">
              <a:cs typeface="Bell MT" panose="02020503060305020303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75069" y="1182860"/>
            <a:ext cx="84494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ar-JO" sz="2400" dirty="0"/>
              <a:t>Reordering rules are used to automate the process </a:t>
            </a:r>
            <a:r>
              <a:rPr lang="en-US" altLang="ar-JO" sz="2400" dirty="0" smtClean="0"/>
              <a:t>of replenishing </a:t>
            </a:r>
            <a:r>
              <a:rPr lang="en-US" altLang="ar-JO" sz="2400" dirty="0"/>
              <a:t>stock levels for a particular product.</a:t>
            </a:r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1593952" y="2143594"/>
            <a:ext cx="10598048" cy="266617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75068" y="5045626"/>
            <a:ext cx="95724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>
                <a:cs typeface="+mn-lt"/>
              </a:rPr>
              <a:t>If the quantity available in stock is less than the minimum for the product, a purchase order is created automatically from the supplier who provides me with this product.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57796" y="2806017"/>
            <a:ext cx="26901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JO" sz="1050" dirty="0" smtClean="0"/>
              <a:t>اذا التنبؤ اقل من الحد الادنى يتم اعادة الطلب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8244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F998E67B-105E-696F-DDD7-4846E4B5B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085" y="-1"/>
            <a:ext cx="1653915" cy="17157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17299" y="396206"/>
            <a:ext cx="27947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Manufacturing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548984" y="1715744"/>
            <a:ext cx="6941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ar-JO" sz="2400" dirty="0" smtClean="0"/>
              <a:t>One </a:t>
            </a:r>
            <a:r>
              <a:rPr lang="en-US" altLang="ar-JO" sz="2400" dirty="0"/>
              <a:t>of the most critical operations in our </a:t>
            </a:r>
            <a:r>
              <a:rPr lang="en-US" altLang="ar-JO" sz="2400" dirty="0" smtClean="0"/>
              <a:t>company.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1563974" y="2733953"/>
            <a:ext cx="86143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ar-JO" sz="2400" dirty="0"/>
              <a:t>The company imports components from different companies and assembles them to create a single product.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672328" y="4113845"/>
            <a:ext cx="8644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When a customer orders a product that needs to be manufactured, a notification is sent to the manufacturing branch </a:t>
            </a:r>
            <a:r>
              <a:rPr lang="ar-SA" sz="2400" dirty="0"/>
              <a:t>)</a:t>
            </a:r>
            <a:r>
              <a:rPr lang="en-US" sz="2400" dirty="0"/>
              <a:t>pull strategy)</a:t>
            </a:r>
          </a:p>
        </p:txBody>
      </p:sp>
    </p:spTree>
    <p:extLst>
      <p:ext uri="{BB962C8B-B14F-4D97-AF65-F5344CB8AC3E}">
        <p14:creationId xmlns:p14="http://schemas.microsoft.com/office/powerpoint/2010/main" val="1064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F998E67B-105E-696F-DDD7-4846E4B5B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085" y="-1"/>
            <a:ext cx="1653915" cy="17157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17299" y="396206"/>
            <a:ext cx="27947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Manufacturing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1319134" y="2893101"/>
            <a:ext cx="1499017" cy="7944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orders</a:t>
            </a:r>
            <a:endParaRPr lang="en-US" b="1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837351" y="3305331"/>
            <a:ext cx="554636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372784" y="2915586"/>
            <a:ext cx="1798822" cy="7944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Plan orders </a:t>
            </a:r>
            <a:endParaRPr lang="en-US" sz="2400" b="1" dirty="0"/>
          </a:p>
        </p:txBody>
      </p:sp>
      <p:cxnSp>
        <p:nvCxnSpPr>
          <p:cNvPr id="11" name="Straight Connector 10"/>
          <p:cNvCxnSpPr>
            <a:stCxn id="8" idx="3"/>
          </p:cNvCxnSpPr>
          <p:nvPr/>
        </p:nvCxnSpPr>
        <p:spPr>
          <a:xfrm flipV="1">
            <a:off x="5171606" y="3312825"/>
            <a:ext cx="564629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736235" y="2908092"/>
            <a:ext cx="1833797" cy="8019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Start </a:t>
            </a:r>
          </a:p>
          <a:p>
            <a:pPr algn="ctr"/>
            <a:r>
              <a:rPr lang="en-US" sz="2000" b="1" dirty="0" smtClean="0"/>
              <a:t>manufacture</a:t>
            </a:r>
            <a:endParaRPr lang="en-US" sz="2000" b="1" dirty="0"/>
          </a:p>
        </p:txBody>
      </p:sp>
      <p:cxnSp>
        <p:nvCxnSpPr>
          <p:cNvPr id="14" name="Straight Connector 13"/>
          <p:cNvCxnSpPr>
            <a:stCxn id="12" idx="3"/>
          </p:cNvCxnSpPr>
          <p:nvPr/>
        </p:nvCxnSpPr>
        <p:spPr>
          <a:xfrm flipV="1">
            <a:off x="7570032" y="3305331"/>
            <a:ext cx="539646" cy="37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109678" y="2915586"/>
            <a:ext cx="1454046" cy="7944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process ends</a:t>
            </a:r>
          </a:p>
        </p:txBody>
      </p:sp>
      <p:cxnSp>
        <p:nvCxnSpPr>
          <p:cNvPr id="17" name="Straight Connector 16"/>
          <p:cNvCxnSpPr>
            <a:stCxn id="15" idx="3"/>
          </p:cNvCxnSpPr>
          <p:nvPr/>
        </p:nvCxnSpPr>
        <p:spPr>
          <a:xfrm>
            <a:off x="9563724" y="3312826"/>
            <a:ext cx="47968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0043409" y="2893101"/>
            <a:ext cx="1918741" cy="7869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Delivery to customer </a:t>
            </a:r>
            <a:endParaRPr lang="en-US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1717299" y="1292897"/>
            <a:ext cx="36808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Manufacturing</a:t>
            </a:r>
            <a:r>
              <a:rPr lang="en-US" sz="2000" b="1" dirty="0"/>
              <a:t> </a:t>
            </a:r>
            <a:r>
              <a:rPr lang="en-US" sz="2000" dirty="0" smtClean="0">
                <a:latin typeface="Aptos"/>
              </a:rPr>
              <a:t>scenario </a:t>
            </a:r>
            <a:r>
              <a:rPr lang="en-US" sz="2000" dirty="0">
                <a:latin typeface="Aptos"/>
              </a:rPr>
              <a:t>in </a:t>
            </a:r>
            <a:r>
              <a:rPr lang="en-US" sz="2000" dirty="0" err="1">
                <a:latin typeface="Aptos"/>
              </a:rPr>
              <a:t>odoo</a:t>
            </a:r>
            <a:endParaRPr lang="en-US" sz="2000" dirty="0"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83754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AE6BB05-B3A2-ABF5-E3E2-214875B536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782" y="0"/>
            <a:ext cx="1700218" cy="173885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39778" y="1151690"/>
            <a:ext cx="2787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Maintenance Teams</a:t>
            </a:r>
            <a:r>
              <a:rPr lang="en-US" sz="2400" b="1" dirty="0"/>
              <a:t> 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774205" y="567872"/>
            <a:ext cx="2193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Maintenance 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778" y="2053653"/>
            <a:ext cx="9802113" cy="2728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151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AE6BB05-B3A2-ABF5-E3E2-214875B536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782" y="0"/>
            <a:ext cx="1700218" cy="173885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67667" y="638596"/>
            <a:ext cx="31313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Maintenance  Requests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525" y="1738856"/>
            <a:ext cx="9943475" cy="511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30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F50AA5B-D004-B9F6-5457-2DC53520C1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175" y="2638269"/>
            <a:ext cx="1435022" cy="16419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3403" y="3184323"/>
            <a:ext cx="8499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Let’s take tour of our website</a:t>
            </a:r>
            <a:r>
              <a:rPr lang="en-US" sz="2800" spc="455" dirty="0">
                <a:cs typeface="Arial Narrow" panose="020B0606020202030204"/>
              </a:rPr>
              <a:t> 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1618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1606889"/>
            <a:ext cx="9242404" cy="425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344774" y="564928"/>
            <a:ext cx="65" cy="241744"/>
          </a:xfrm>
          <a:prstGeom prst="rect">
            <a:avLst/>
          </a:prstGeom>
          <a:solidFill>
            <a:srgbClr val="30313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1" y="806672"/>
            <a:ext cx="436529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>
                <a:latin typeface="Aptos"/>
                <a:cs typeface="Arial" pitchFamily="34" charset="0"/>
              </a:rPr>
              <a:t>Maintenance appointment</a:t>
            </a:r>
            <a:r>
              <a:rPr lang="en-US" altLang="en-US" sz="1200" dirty="0">
                <a:latin typeface="Aptos"/>
                <a:cs typeface="Arial" pitchFamily="34" charset="0"/>
              </a:rPr>
              <a:t> </a:t>
            </a:r>
            <a:endParaRPr lang="en-US" altLang="en-US" sz="2000" dirty="0">
              <a:latin typeface="Aptos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69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344774" y="564928"/>
            <a:ext cx="65" cy="241744"/>
          </a:xfrm>
          <a:prstGeom prst="rect">
            <a:avLst/>
          </a:prstGeom>
          <a:solidFill>
            <a:srgbClr val="30313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731" y="1948722"/>
            <a:ext cx="10446269" cy="460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89140" y="787934"/>
            <a:ext cx="1665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Sales order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064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3788" y="245156"/>
            <a:ext cx="278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Chat way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3311" y="0"/>
            <a:ext cx="1998689" cy="1074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7" y="785517"/>
            <a:ext cx="6721413" cy="5085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176" y="2498080"/>
            <a:ext cx="3896269" cy="435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90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="" xmlns:a16="http://schemas.microsoft.com/office/drawing/2014/main" id="{B8F8C7F2-4977-15E1-5AE6-D3FEC04933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6440362"/>
              </p:ext>
            </p:extLst>
          </p:nvPr>
        </p:nvGraphicFramePr>
        <p:xfrm>
          <a:off x="2927413" y="479686"/>
          <a:ext cx="8793480" cy="5863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1388209" y="3040294"/>
            <a:ext cx="15392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16792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4B70176-9540-05F6-3951-0E5EA96E3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950" y="0"/>
            <a:ext cx="1452050" cy="1474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5027" y="327222"/>
            <a:ext cx="15178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Reports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45027" y="935849"/>
            <a:ext cx="2725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Reports of Purchase</a:t>
            </a:r>
          </a:p>
        </p:txBody>
      </p:sp>
      <p:sp>
        <p:nvSpPr>
          <p:cNvPr id="9" name="Rectangle 8"/>
          <p:cNvSpPr/>
          <p:nvPr/>
        </p:nvSpPr>
        <p:spPr>
          <a:xfrm>
            <a:off x="1783829" y="5474281"/>
            <a:ext cx="93488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we use a Pie chart to compare between total purchases from different Vendors.</a:t>
            </a:r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1783829" y="1474915"/>
            <a:ext cx="9308891" cy="371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1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4B70176-9540-05F6-3951-0E5EA96E3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950" y="0"/>
            <a:ext cx="1452050" cy="1474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5027" y="327222"/>
            <a:ext cx="15178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Reports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45027" y="935849"/>
            <a:ext cx="2224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Reports </a:t>
            </a:r>
            <a:r>
              <a:rPr lang="en-US" sz="2400" dirty="0"/>
              <a:t>of Sales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414009" y="5500094"/>
            <a:ext cx="6473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View total sales for a specific time </a:t>
            </a:r>
            <a:r>
              <a:rPr lang="en-US" sz="2400" dirty="0" smtClean="0"/>
              <a:t>period(month)</a:t>
            </a:r>
            <a:r>
              <a:rPr lang="ar-JO" sz="2400" dirty="0" smtClean="0"/>
              <a:t> 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009" y="1618939"/>
            <a:ext cx="10088562" cy="388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38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4B70176-9540-05F6-3951-0E5EA96E3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950" y="0"/>
            <a:ext cx="1452050" cy="1474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5027" y="327222"/>
            <a:ext cx="15178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45027" y="935849"/>
            <a:ext cx="2592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Reports </a:t>
            </a:r>
            <a:r>
              <a:rPr lang="en-US" sz="2400" dirty="0" smtClean="0"/>
              <a:t>of</a:t>
            </a:r>
            <a:r>
              <a:rPr lang="ar-JO" sz="2400" dirty="0" smtClean="0"/>
              <a:t> </a:t>
            </a:r>
            <a:r>
              <a:rPr lang="en-US" sz="2400" dirty="0" smtClean="0"/>
              <a:t>website</a:t>
            </a:r>
            <a:endParaRPr lang="en-US" sz="24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027" y="1474916"/>
            <a:ext cx="10269538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98448" y="6171867"/>
            <a:ext cx="7056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Analyzing visits to a website in a certain period of time</a:t>
            </a:r>
          </a:p>
        </p:txBody>
      </p:sp>
    </p:spTree>
    <p:extLst>
      <p:ext uri="{BB962C8B-B14F-4D97-AF65-F5344CB8AC3E}">
        <p14:creationId xmlns:p14="http://schemas.microsoft.com/office/powerpoint/2010/main" val="361350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4B70176-9540-05F6-3951-0E5EA96E3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950" y="0"/>
            <a:ext cx="1452050" cy="1474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5027" y="327222"/>
            <a:ext cx="15178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45027" y="935849"/>
            <a:ext cx="2592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Reports </a:t>
            </a:r>
            <a:r>
              <a:rPr lang="en-US" sz="2400" dirty="0" smtClean="0"/>
              <a:t>of</a:t>
            </a:r>
            <a:r>
              <a:rPr lang="ar-JO" sz="2400" dirty="0" smtClean="0"/>
              <a:t> </a:t>
            </a:r>
            <a:r>
              <a:rPr lang="en-US" sz="2400" dirty="0" smtClean="0"/>
              <a:t>website</a:t>
            </a:r>
            <a:endParaRPr lang="en-US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933" y="1397514"/>
            <a:ext cx="9759452" cy="480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648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32234" y="836339"/>
            <a:ext cx="31997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Future development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1832235" y="1836294"/>
            <a:ext cx="807470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Data mining </a:t>
            </a:r>
            <a:r>
              <a:rPr lang="en-US" sz="2800" dirty="0" smtClean="0"/>
              <a:t>(customer classification, prediction).</a:t>
            </a:r>
            <a:endParaRPr lang="ar-JO" sz="2800" dirty="0" smtClean="0"/>
          </a:p>
          <a:p>
            <a:pPr lvl="0"/>
            <a:endParaRPr lang="en-US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Improve  marketing.</a:t>
            </a:r>
            <a:endParaRPr lang="ar-JO" sz="2800" dirty="0" smtClean="0"/>
          </a:p>
          <a:p>
            <a:pPr lvl="0"/>
            <a:endParaRPr lang="en-US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CRM modules and operations.</a:t>
            </a:r>
          </a:p>
        </p:txBody>
      </p:sp>
    </p:spTree>
    <p:extLst>
      <p:ext uri="{BB962C8B-B14F-4D97-AF65-F5344CB8AC3E}">
        <p14:creationId xmlns:p14="http://schemas.microsoft.com/office/powerpoint/2010/main" val="222018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 You Card — Stock Photo © karenr #790407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0"/>
            <a:ext cx="97440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00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935DFEB-0C99-87C0-D979-314C38515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19" y="30667"/>
            <a:ext cx="1423481" cy="17025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39213" y="394321"/>
            <a:ext cx="20521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ptos"/>
              </a:rPr>
              <a:t>Sale scenario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61571" y="1278055"/>
            <a:ext cx="30453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pc="-85" dirty="0" smtClean="0">
                <a:latin typeface="Aptos"/>
                <a:cs typeface="Verdana" panose="020B0604030504040204"/>
              </a:rPr>
              <a:t>1-Quotation</a:t>
            </a:r>
            <a:endParaRPr lang="en-US" sz="2400" dirty="0">
              <a:latin typeface="Apto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535" y="1895546"/>
            <a:ext cx="9518754" cy="450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95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935DFEB-0C99-87C0-D979-314C38515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19" y="30667"/>
            <a:ext cx="1423481" cy="17025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94683" y="655627"/>
            <a:ext cx="85386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ptos"/>
              </a:rPr>
              <a:t>After saving the quotation information, an email is sent to the </a:t>
            </a:r>
            <a:r>
              <a:rPr lang="en-US" sz="2400" dirty="0" smtClean="0">
                <a:latin typeface="Aptos"/>
              </a:rPr>
              <a:t>customer</a:t>
            </a:r>
            <a:r>
              <a:rPr lang="ar-SA" sz="2400" dirty="0" smtClean="0">
                <a:latin typeface="Aptos"/>
              </a:rPr>
              <a:t> </a:t>
            </a:r>
            <a:endParaRPr lang="en-US" sz="2400" dirty="0">
              <a:latin typeface="Aptos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598" y="2015208"/>
            <a:ext cx="5083560" cy="3017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158" y="3998449"/>
            <a:ext cx="5573963" cy="2767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94683" y="1486624"/>
            <a:ext cx="2420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Accept and signature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983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935DFEB-0C99-87C0-D979-314C38515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19" y="30667"/>
            <a:ext cx="1423481" cy="1702594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322" y="1160200"/>
            <a:ext cx="5012732" cy="2975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69546" y="420299"/>
            <a:ext cx="15983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ptos"/>
              </a:rPr>
              <a:t>Rejection</a:t>
            </a:r>
            <a:endParaRPr lang="en-US" sz="2400" dirty="0">
              <a:latin typeface="Apto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821" y="2006643"/>
            <a:ext cx="5535179" cy="2128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9200747" y="4162405"/>
            <a:ext cx="0" cy="586653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821" y="4749058"/>
            <a:ext cx="5535179" cy="2108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42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935DFEB-0C99-87C0-D979-314C38515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19" y="30667"/>
            <a:ext cx="1423481" cy="170259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69546" y="432833"/>
            <a:ext cx="15983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2400" spc="-350" dirty="0" smtClean="0">
                <a:latin typeface="Aptos"/>
              </a:rPr>
              <a:t>2</a:t>
            </a:r>
            <a:r>
              <a:rPr lang="en-US" sz="2400" spc="-350" dirty="0" smtClean="0">
                <a:latin typeface="Aptos"/>
              </a:rPr>
              <a:t>-</a:t>
            </a:r>
            <a:r>
              <a:rPr lang="en-US" sz="2400" spc="-160" dirty="0" smtClean="0">
                <a:latin typeface="Aptos"/>
              </a:rPr>
              <a:t>Delivery</a:t>
            </a:r>
            <a:endParaRPr lang="en-US" sz="2400" dirty="0">
              <a:latin typeface="Apto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84" y="1097004"/>
            <a:ext cx="4836850" cy="329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820" y="3693006"/>
            <a:ext cx="5004281" cy="2982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73350" y="4516997"/>
            <a:ext cx="1997470" cy="161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36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لا يتوفر وصف للصورة.">
            <a:extLst>
              <a:ext uri="{FF2B5EF4-FFF2-40B4-BE49-F238E27FC236}">
                <a16:creationId xmlns="" xmlns:a16="http://schemas.microsoft.com/office/drawing/2014/main" id="{31C4A308-C085-AC74-F4BB-76D464A4E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603" y="5160540"/>
            <a:ext cx="1674397" cy="169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4F9DAD0-4EF3-5141-611E-878E1162C376}"/>
              </a:ext>
            </a:extLst>
          </p:cNvPr>
          <p:cNvSpPr txBox="1"/>
          <p:nvPr/>
        </p:nvSpPr>
        <p:spPr>
          <a:xfrm>
            <a:off x="1457195" y="2068023"/>
            <a:ext cx="949939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Aptos"/>
              </a:rPr>
              <a:t>Al-</a:t>
            </a:r>
            <a:r>
              <a:rPr lang="en-US" sz="2800" dirty="0" err="1">
                <a:latin typeface="Aptos"/>
              </a:rPr>
              <a:t>refai</a:t>
            </a:r>
            <a:r>
              <a:rPr lang="en-US" sz="2800" dirty="0">
                <a:latin typeface="Aptos"/>
              </a:rPr>
              <a:t> company </a:t>
            </a:r>
            <a:endParaRPr lang="ar-JO" sz="2800" dirty="0">
              <a:latin typeface="Aptos"/>
            </a:endParaRPr>
          </a:p>
          <a:p>
            <a:endParaRPr lang="en-US" sz="2800" dirty="0">
              <a:latin typeface="Apto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ptos"/>
              </a:rPr>
              <a:t>Founded in Nablus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tos"/>
              </a:rPr>
              <a:t>1959</a:t>
            </a:r>
            <a:endParaRPr lang="ar-JO" sz="2800" dirty="0">
              <a:solidFill>
                <a:schemeClr val="tx1">
                  <a:lumMod val="95000"/>
                  <a:lumOff val="5000"/>
                </a:schemeClr>
              </a:solidFill>
              <a:latin typeface="Aptos"/>
            </a:endParaRPr>
          </a:p>
          <a:p>
            <a:endParaRPr lang="ar-JO" sz="2800" dirty="0">
              <a:solidFill>
                <a:schemeClr val="tx1">
                  <a:lumMod val="95000"/>
                  <a:lumOff val="5000"/>
                </a:schemeClr>
              </a:solidFill>
              <a:latin typeface="Apto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ptos"/>
              </a:rPr>
              <a:t>Selling refrigerators, machines, and air conditioners, and also manufacturing water coolers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65889A8-EED5-8425-7FB1-D9268310F935}"/>
              </a:ext>
            </a:extLst>
          </p:cNvPr>
          <p:cNvSpPr txBox="1"/>
          <p:nvPr/>
        </p:nvSpPr>
        <p:spPr>
          <a:xfrm>
            <a:off x="3409266" y="392192"/>
            <a:ext cx="54299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664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935DFEB-0C99-87C0-D979-314C38515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19" y="30667"/>
            <a:ext cx="1423481" cy="170259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74477" y="358744"/>
            <a:ext cx="32622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pc="-85" dirty="0" smtClean="0">
                <a:latin typeface="Aptos"/>
              </a:rPr>
              <a:t>3-Create</a:t>
            </a:r>
            <a:r>
              <a:rPr lang="en-US" sz="2800" spc="-100" dirty="0" smtClean="0">
                <a:latin typeface="Aptos"/>
              </a:rPr>
              <a:t> </a:t>
            </a:r>
            <a:r>
              <a:rPr lang="en-US" sz="2800" spc="-80" dirty="0">
                <a:latin typeface="Aptos"/>
              </a:rPr>
              <a:t>invoice</a:t>
            </a:r>
            <a:endParaRPr lang="en-US" sz="2800" dirty="0">
              <a:latin typeface="Apto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545" y="1162412"/>
            <a:ext cx="4595377" cy="1670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483" y="2919333"/>
            <a:ext cx="8300622" cy="3826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777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935DFEB-0C99-87C0-D979-314C38515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19" y="30667"/>
            <a:ext cx="1423481" cy="170259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69546" y="358744"/>
            <a:ext cx="3112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pc="-60" dirty="0" smtClean="0">
                <a:latin typeface="Aptos"/>
              </a:rPr>
              <a:t>4-</a:t>
            </a:r>
            <a:r>
              <a:rPr lang="en-US" sz="2800" spc="-160" dirty="0" smtClean="0">
                <a:latin typeface="Aptos"/>
              </a:rPr>
              <a:t>Register</a:t>
            </a:r>
            <a:r>
              <a:rPr lang="en-US" sz="2800" spc="-55" dirty="0" smtClean="0">
                <a:latin typeface="Aptos"/>
              </a:rPr>
              <a:t> </a:t>
            </a:r>
            <a:r>
              <a:rPr lang="en-US" sz="2800" spc="-40" dirty="0">
                <a:latin typeface="Aptos"/>
              </a:rPr>
              <a:t>payment</a:t>
            </a:r>
            <a:endParaRPr lang="en-US" sz="2800" dirty="0">
              <a:latin typeface="Apto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015" y="992120"/>
            <a:ext cx="7510071" cy="272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655" y="3717560"/>
            <a:ext cx="8263345" cy="314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360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F998E67B-105E-696F-DDD7-4846E4B5BE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085" y="-1"/>
            <a:ext cx="1653915" cy="17157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17299" y="396206"/>
            <a:ext cx="27947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B</a:t>
            </a:r>
            <a:r>
              <a:rPr lang="en-US" sz="2800" dirty="0" smtClean="0"/>
              <a:t>ill </a:t>
            </a:r>
            <a:r>
              <a:rPr lang="en-US" sz="2800" dirty="0"/>
              <a:t>of material</a:t>
            </a:r>
            <a:endParaRPr lang="en-US" sz="2800" b="1" dirty="0"/>
          </a:p>
        </p:txBody>
      </p:sp>
      <p:sp>
        <p:nvSpPr>
          <p:cNvPr id="2" name="Rectangle 1"/>
          <p:cNvSpPr/>
          <p:nvPr/>
        </p:nvSpPr>
        <p:spPr>
          <a:xfrm>
            <a:off x="1874332" y="1085751"/>
            <a:ext cx="6753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Every product manufactured requires ingredients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1874332" y="1715744"/>
            <a:ext cx="61109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List of materials for producing water coolers</a:t>
            </a:r>
          </a:p>
        </p:txBody>
      </p:sp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298" y="2177408"/>
            <a:ext cx="10474701" cy="372871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488" y="5181600"/>
            <a:ext cx="9307512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665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F998E67B-105E-696F-DDD7-4846E4B5B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908" y="-1"/>
            <a:ext cx="1384092" cy="143583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1903751" y="1540766"/>
            <a:ext cx="9808563" cy="47251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03751" y="627038"/>
            <a:ext cx="30280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Components cost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5342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F998E67B-105E-696F-DDD7-4846E4B5B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085" y="-1"/>
            <a:ext cx="1653915" cy="171574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78752" y="381212"/>
            <a:ext cx="3013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/>
              <a:t>Manufacturing </a:t>
            </a:r>
            <a:r>
              <a:rPr lang="en-US" sz="2400" dirty="0" smtClean="0"/>
              <a:t>orders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1778752" y="1115578"/>
            <a:ext cx="78449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When a customer orders a product that needs to be manufactured, a notification is sent to the manufacturing </a:t>
            </a:r>
            <a:r>
              <a:rPr lang="en-US" sz="2400" dirty="0" smtClean="0"/>
              <a:t>branch </a:t>
            </a:r>
            <a:r>
              <a:rPr lang="ar-SA" sz="2400" dirty="0" smtClean="0"/>
              <a:t>)</a:t>
            </a:r>
            <a:r>
              <a:rPr lang="en-US" sz="2400" dirty="0" smtClean="0"/>
              <a:t>pull strategy)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767" y="2600845"/>
            <a:ext cx="10313233" cy="425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597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F998E67B-105E-696F-DDD7-4846E4B5B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085" y="-1"/>
            <a:ext cx="1653915" cy="17157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46480" y="396206"/>
            <a:ext cx="2052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Work Orders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1608943" y="919426"/>
            <a:ext cx="8539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/>
              <a:t>management </a:t>
            </a:r>
            <a:r>
              <a:rPr lang="en-US" sz="2400" dirty="0"/>
              <a:t>of various manufacturing operations that need to be performed at respective work centers in order to manufacture the final product.</a:t>
            </a:r>
          </a:p>
        </p:txBody>
      </p:sp>
      <p:sp>
        <p:nvSpPr>
          <p:cNvPr id="8" name="Rectangle 7"/>
          <p:cNvSpPr/>
          <p:nvPr/>
        </p:nvSpPr>
        <p:spPr>
          <a:xfrm>
            <a:off x="2688236" y="5946737"/>
            <a:ext cx="7460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manufacturing completion date is calculated based on real duration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741" y="2136827"/>
            <a:ext cx="10273259" cy="3809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273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110" y="1334125"/>
            <a:ext cx="10367890" cy="55238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44217" y="654466"/>
            <a:ext cx="4512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Sales for a specific product in April</a:t>
            </a:r>
          </a:p>
        </p:txBody>
      </p:sp>
    </p:spTree>
    <p:extLst>
      <p:ext uri="{BB962C8B-B14F-4D97-AF65-F5344CB8AC3E}">
        <p14:creationId xmlns:p14="http://schemas.microsoft.com/office/powerpoint/2010/main" val="205992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44217" y="654466"/>
            <a:ext cx="7277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Analysis of sales in Palestine for a specific period of time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751" y="1261630"/>
            <a:ext cx="9834269" cy="496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61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4B70176-9540-05F6-3951-0E5EA96E3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950" y="0"/>
            <a:ext cx="1452050" cy="1474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5027" y="327222"/>
            <a:ext cx="15178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45027" y="935849"/>
            <a:ext cx="34359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Reports of manufacturing</a:t>
            </a: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449050" y="1685652"/>
            <a:ext cx="10016925" cy="36808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45027" y="5547237"/>
            <a:ext cx="9290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we use a line chart to find out the weekly production</a:t>
            </a:r>
          </a:p>
        </p:txBody>
      </p:sp>
    </p:spTree>
    <p:extLst>
      <p:ext uri="{BB962C8B-B14F-4D97-AF65-F5344CB8AC3E}">
        <p14:creationId xmlns:p14="http://schemas.microsoft.com/office/powerpoint/2010/main" val="170593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4B70176-9540-05F6-3951-0E5EA96E3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950" y="0"/>
            <a:ext cx="1452050" cy="1474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5027" y="138798"/>
            <a:ext cx="15178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Reports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45027" y="737458"/>
            <a:ext cx="35573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Sales analysis by customer</a:t>
            </a:r>
          </a:p>
          <a:p>
            <a:endParaRPr lang="ar-JO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212" y="1568455"/>
            <a:ext cx="10028788" cy="4760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718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5CEF56F-929C-54D8-CABD-B7F7F968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457200"/>
            <a:ext cx="10018713" cy="1005841"/>
          </a:xfrm>
        </p:spPr>
        <p:txBody>
          <a:bodyPr>
            <a:no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</a:t>
            </a:r>
            <a:r>
              <a:rPr lang="en-US" dirty="0"/>
              <a:t/>
            </a:r>
            <a:br>
              <a:rPr lang="en-US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915E888-CAC2-0A79-5A35-AF3B328F2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1676401"/>
            <a:ext cx="10018713" cy="438912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ptos"/>
              </a:rPr>
              <a:t>Integration.</a:t>
            </a:r>
            <a:endParaRPr lang="en-US" sz="2400" dirty="0">
              <a:latin typeface="Aptos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ptos"/>
              </a:rPr>
              <a:t>Inventory </a:t>
            </a:r>
            <a:r>
              <a:rPr lang="en-US" dirty="0" smtClean="0">
                <a:latin typeface="Aptos"/>
              </a:rPr>
              <a:t>Management.</a:t>
            </a:r>
            <a:endParaRPr lang="ar-JO" dirty="0" smtClean="0">
              <a:latin typeface="Aptos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ptos"/>
              </a:rPr>
              <a:t>Phone </a:t>
            </a:r>
            <a:r>
              <a:rPr lang="en-US" dirty="0">
                <a:latin typeface="Aptos"/>
              </a:rPr>
              <a:t>ordering </a:t>
            </a:r>
            <a:r>
              <a:rPr lang="en-US" dirty="0" smtClean="0">
                <a:latin typeface="Aptos"/>
              </a:rPr>
              <a:t>process.</a:t>
            </a:r>
            <a:endParaRPr lang="ar-JO" dirty="0" smtClean="0">
              <a:latin typeface="Aptos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dirty="0" smtClean="0">
                <a:latin typeface="Aptos"/>
              </a:rPr>
              <a:t>Reorder</a:t>
            </a:r>
            <a:r>
              <a:rPr lang="en-US" b="1" dirty="0" smtClean="0">
                <a:latin typeface="Aptos"/>
              </a:rPr>
              <a:t>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dirty="0">
                <a:latin typeface="Aptos"/>
              </a:rPr>
              <a:t>Show </a:t>
            </a:r>
            <a:r>
              <a:rPr lang="en-US" dirty="0" smtClean="0">
                <a:latin typeface="Aptos"/>
              </a:rPr>
              <a:t>products.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72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65889A8-EED5-8425-7FB1-D9268310F935}"/>
              </a:ext>
            </a:extLst>
          </p:cNvPr>
          <p:cNvSpPr txBox="1"/>
          <p:nvPr/>
        </p:nvSpPr>
        <p:spPr>
          <a:xfrm>
            <a:off x="3394275" y="414526"/>
            <a:ext cx="6948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dirty="0"/>
              <a:t>Comparison of Odoo and  </a:t>
            </a:r>
            <a:r>
              <a:rPr lang="en-US" sz="3200" b="1" dirty="0" smtClean="0"/>
              <a:t>Shamel</a:t>
            </a:r>
            <a:endParaRPr lang="en-US" sz="3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225295"/>
              </p:ext>
            </p:extLst>
          </p:nvPr>
        </p:nvGraphicFramePr>
        <p:xfrm>
          <a:off x="1768840" y="1334124"/>
          <a:ext cx="10028418" cy="4762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2806"/>
                <a:gridCol w="3342806"/>
                <a:gridCol w="3342806"/>
              </a:tblGrid>
              <a:tr h="7239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2000" dirty="0" smtClean="0"/>
                        <a:t>Odoo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2000" dirty="0" smtClean="0"/>
                        <a:t>shamel</a:t>
                      </a:r>
                      <a:endParaRPr lang="en-US" dirty="0"/>
                    </a:p>
                  </a:txBody>
                  <a:tcPr/>
                </a:tc>
              </a:tr>
              <a:tr h="72397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ptos"/>
                        </a:rPr>
                        <a:t>experienced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+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_</a:t>
                      </a:r>
                      <a:endParaRPr lang="en-US" b="1" dirty="0"/>
                    </a:p>
                  </a:txBody>
                  <a:tcPr/>
                </a:tc>
              </a:tr>
              <a:tr h="72397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ptos"/>
                        </a:rPr>
                        <a:t>Integration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+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+</a:t>
                      </a:r>
                      <a:endParaRPr lang="en-US" dirty="0"/>
                    </a:p>
                  </a:txBody>
                  <a:tcPr/>
                </a:tc>
              </a:tr>
              <a:tr h="88021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ptos"/>
                        </a:rPr>
                        <a:t>Flexibility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/>
                        <a:t>+</a:t>
                      </a:r>
                      <a:endParaRPr lang="en-US" sz="2000" b="1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_</a:t>
                      </a:r>
                      <a:endParaRPr lang="en-US" sz="2000" b="1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81951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ptos"/>
                        </a:rPr>
                        <a:t>Customization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+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_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88021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ptos"/>
                        </a:rPr>
                        <a:t>Budget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_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/>
                        <a:t>+</a:t>
                      </a:r>
                      <a:endParaRPr lang="en-US" sz="2000" b="1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16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5CEF56F-929C-54D8-CABD-B7F7F968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792479"/>
            <a:ext cx="10018713" cy="670562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Solution</a:t>
            </a:r>
            <a:r>
              <a:rPr lang="en-US" dirty="0"/>
              <a:t/>
            </a:r>
            <a:br>
              <a:rPr lang="en-US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915E888-CAC2-0A79-5A35-AF3B328F2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2859873"/>
            <a:ext cx="10018713" cy="1217451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endParaRPr lang="ar-JO" sz="2800" dirty="0">
              <a:latin typeface="Aptos" panose="020B00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ar-JO" sz="2800" dirty="0">
              <a:latin typeface="Aptos" panose="020B00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ar-JO" sz="2800" dirty="0">
              <a:latin typeface="Aptos" panose="020B00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2800" dirty="0" smtClean="0">
                <a:latin typeface="Aptos" panose="020B0004020202020204" pitchFamily="34" charset="0"/>
              </a:rPr>
              <a:t>Is to ERP solution using odoo </a:t>
            </a:r>
            <a:endParaRPr lang="en-US" sz="2800" dirty="0">
              <a:latin typeface="Aptos" panose="020B0004020202020204" pitchFamily="34" charset="0"/>
            </a:endParaRPr>
          </a:p>
          <a:p>
            <a:pPr mar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>
              <a:latin typeface="Aptos" panose="020B0004020202020204" pitchFamily="34" charset="0"/>
            </a:endParaRPr>
          </a:p>
          <a:p>
            <a:pPr marL="0" indent="0">
              <a:buNone/>
            </a:pPr>
            <a:r>
              <a:rPr lang="en-US" sz="2800" b="1" dirty="0">
                <a:latin typeface="Aptos" panose="020B0004020202020204" pitchFamily="34" charset="0"/>
              </a:rPr>
              <a:t>  </a:t>
            </a:r>
          </a:p>
          <a:p>
            <a:pPr marL="0" indent="0">
              <a:buNone/>
            </a:pPr>
            <a:endParaRPr lang="en-US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94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5CEF56F-929C-54D8-CABD-B7F7F968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289560"/>
            <a:ext cx="10204769" cy="1173481"/>
          </a:xfrm>
        </p:spPr>
        <p:txBody>
          <a:bodyPr>
            <a:noAutofit/>
          </a:bodyPr>
          <a:lstStyle/>
          <a:p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Odoo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Modules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9935DFEB-0C99-87C0-D979-314C38515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613" y="1233022"/>
            <a:ext cx="1423481" cy="17025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206E491-41DE-9D71-F6BB-FAE0E23AF9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654" y="4489873"/>
            <a:ext cx="1463022" cy="14364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46FD85CE-78D3-15F4-617B-ABEF021667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024" y="2940836"/>
            <a:ext cx="1463021" cy="15490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F998E67B-105E-696F-DDD7-4846E4B5BE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676" y="2804598"/>
            <a:ext cx="1523393" cy="15803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CAE6BB05-B3A2-ABF5-E3E2-214875B536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213" y="4288282"/>
            <a:ext cx="1495123" cy="152910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FF50AA5B-D004-B9F6-5457-2DC53520C1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336" y="2646285"/>
            <a:ext cx="1435022" cy="16419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C4B70176-9540-05F6-3951-0E5EA96E30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358" y="1233022"/>
            <a:ext cx="1452050" cy="147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07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935DFEB-0C99-87C0-D979-314C385155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19" y="0"/>
            <a:ext cx="1423481" cy="17025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54371" y="1040364"/>
            <a:ext cx="3302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ptos"/>
              </a:rPr>
              <a:t>Sales scenario in odoo</a:t>
            </a:r>
            <a:endParaRPr lang="en-US" sz="2400" dirty="0">
              <a:latin typeface="Apto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15603" y="473433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Aptos"/>
              </a:rPr>
              <a:t>Sales 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1270999" y="3084226"/>
            <a:ext cx="1618937" cy="7045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Quotation</a:t>
            </a:r>
            <a:endParaRPr lang="en-US" b="1" dirty="0"/>
          </a:p>
        </p:txBody>
      </p:sp>
      <p:cxnSp>
        <p:nvCxnSpPr>
          <p:cNvPr id="5" name="Straight Arrow Connector 4"/>
          <p:cNvCxnSpPr>
            <a:stCxn id="3" idx="3"/>
          </p:cNvCxnSpPr>
          <p:nvPr/>
        </p:nvCxnSpPr>
        <p:spPr>
          <a:xfrm>
            <a:off x="2889936" y="3436495"/>
            <a:ext cx="61776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507699" y="3013021"/>
            <a:ext cx="1558976" cy="9293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Send by email </a:t>
            </a:r>
            <a:endParaRPr lang="en-US" sz="2000" b="1" dirty="0"/>
          </a:p>
        </p:txBody>
      </p:sp>
      <p:cxnSp>
        <p:nvCxnSpPr>
          <p:cNvPr id="11" name="Straight Connector 10"/>
          <p:cNvCxnSpPr>
            <a:stCxn id="9" idx="3"/>
          </p:cNvCxnSpPr>
          <p:nvPr/>
        </p:nvCxnSpPr>
        <p:spPr>
          <a:xfrm>
            <a:off x="5066675" y="3477717"/>
            <a:ext cx="644577" cy="299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711252" y="2533337"/>
            <a:ext cx="0" cy="19487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711252" y="2518346"/>
            <a:ext cx="554637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711252" y="4467067"/>
            <a:ext cx="509667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265889" y="4122294"/>
            <a:ext cx="1384092" cy="7195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A</a:t>
            </a:r>
            <a:r>
              <a:rPr lang="en-US" sz="2000" b="1" dirty="0" smtClean="0"/>
              <a:t>ccept</a:t>
            </a:r>
            <a:endParaRPr lang="en-US" sz="2000" b="1" dirty="0"/>
          </a:p>
        </p:txBody>
      </p:sp>
      <p:sp>
        <p:nvSpPr>
          <p:cNvPr id="27" name="Rectangle 26"/>
          <p:cNvSpPr/>
          <p:nvPr/>
        </p:nvSpPr>
        <p:spPr>
          <a:xfrm>
            <a:off x="6295871" y="2158582"/>
            <a:ext cx="1384092" cy="7195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Rejection </a:t>
            </a:r>
            <a:endParaRPr lang="en-US" sz="2000" b="1" dirty="0"/>
          </a:p>
        </p:txBody>
      </p:sp>
      <p:sp>
        <p:nvSpPr>
          <p:cNvPr id="28" name="Rectangle 27"/>
          <p:cNvSpPr/>
          <p:nvPr/>
        </p:nvSpPr>
        <p:spPr>
          <a:xfrm>
            <a:off x="8307051" y="2173573"/>
            <a:ext cx="1384092" cy="7195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E</a:t>
            </a:r>
            <a:r>
              <a:rPr lang="en-US" sz="2000" b="1" dirty="0" smtClean="0"/>
              <a:t>nd</a:t>
            </a:r>
            <a:endParaRPr lang="en-US" sz="2000" b="1" dirty="0"/>
          </a:p>
        </p:txBody>
      </p:sp>
      <p:sp>
        <p:nvSpPr>
          <p:cNvPr id="29" name="Rectangle 28"/>
          <p:cNvSpPr/>
          <p:nvPr/>
        </p:nvSpPr>
        <p:spPr>
          <a:xfrm>
            <a:off x="8267078" y="4157269"/>
            <a:ext cx="1384092" cy="7195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D</a:t>
            </a:r>
            <a:r>
              <a:rPr lang="en-US" sz="2000" b="1" dirty="0" smtClean="0"/>
              <a:t>elivery</a:t>
            </a:r>
            <a:endParaRPr lang="en-US" sz="2000" b="1" dirty="0"/>
          </a:p>
        </p:txBody>
      </p:sp>
      <p:sp>
        <p:nvSpPr>
          <p:cNvPr id="30" name="Rectangle 29"/>
          <p:cNvSpPr/>
          <p:nvPr/>
        </p:nvSpPr>
        <p:spPr>
          <a:xfrm>
            <a:off x="10096167" y="4122294"/>
            <a:ext cx="1384092" cy="7195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Create </a:t>
            </a:r>
          </a:p>
          <a:p>
            <a:pPr algn="ctr"/>
            <a:r>
              <a:rPr lang="en-US" sz="2000" b="1" dirty="0" smtClean="0"/>
              <a:t>invoice</a:t>
            </a:r>
            <a:endParaRPr lang="en-US" sz="2000" b="1" dirty="0"/>
          </a:p>
        </p:txBody>
      </p:sp>
      <p:cxnSp>
        <p:nvCxnSpPr>
          <p:cNvPr id="31" name="Straight Connector 30"/>
          <p:cNvCxnSpPr>
            <a:stCxn id="27" idx="3"/>
            <a:endCxn id="28" idx="1"/>
          </p:cNvCxnSpPr>
          <p:nvPr/>
        </p:nvCxnSpPr>
        <p:spPr>
          <a:xfrm>
            <a:off x="7679963" y="2518346"/>
            <a:ext cx="627088" cy="149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20" idx="3"/>
            <a:endCxn id="29" idx="1"/>
          </p:cNvCxnSpPr>
          <p:nvPr/>
        </p:nvCxnSpPr>
        <p:spPr>
          <a:xfrm>
            <a:off x="7649981" y="4482058"/>
            <a:ext cx="617097" cy="349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30" idx="1"/>
          </p:cNvCxnSpPr>
          <p:nvPr/>
        </p:nvCxnSpPr>
        <p:spPr>
          <a:xfrm>
            <a:off x="9651170" y="4467067"/>
            <a:ext cx="444997" cy="149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0768520" y="4876797"/>
            <a:ext cx="19693" cy="6245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0138931" y="5546360"/>
            <a:ext cx="1384092" cy="7195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 register </a:t>
            </a:r>
          </a:p>
          <a:p>
            <a:pPr algn="ctr"/>
            <a:r>
              <a:rPr lang="en-US" sz="2000" b="1" dirty="0" smtClean="0"/>
              <a:t>payment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8834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8206E491-41DE-9D71-F6BB-FAE0E23AF9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978" y="0"/>
            <a:ext cx="1463022" cy="143642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21763" y="1086985"/>
            <a:ext cx="3833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ptos"/>
              </a:rPr>
              <a:t>Purchase scenario </a:t>
            </a:r>
            <a:r>
              <a:rPr lang="en-US" sz="2400" dirty="0">
                <a:latin typeface="Aptos"/>
              </a:rPr>
              <a:t>in </a:t>
            </a:r>
            <a:r>
              <a:rPr lang="en-US" sz="2400" dirty="0" err="1">
                <a:latin typeface="Aptos"/>
              </a:rPr>
              <a:t>odoo</a:t>
            </a:r>
            <a:endParaRPr lang="en-US" sz="2400" dirty="0">
              <a:latin typeface="Aptos"/>
            </a:endParaRPr>
          </a:p>
        </p:txBody>
      </p:sp>
      <p:sp>
        <p:nvSpPr>
          <p:cNvPr id="5" name="AutoShape 2" descr="blob:https://www.facebook.com/264dea56-fdb9-4385-9942-ba227c5740b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blob:https://www.facebook.com/264dea56-fdb9-4385-9942-ba227c5740b4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721763" y="348879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Aptos"/>
              </a:rPr>
              <a:t>Purchase 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10249135" y="2948061"/>
            <a:ext cx="1359808" cy="69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Vendor bill </a:t>
            </a:r>
            <a:endParaRPr lang="en-US" sz="2000" b="1" dirty="0"/>
          </a:p>
        </p:txBody>
      </p:sp>
      <p:sp>
        <p:nvSpPr>
          <p:cNvPr id="17" name="Rectangle 16"/>
          <p:cNvSpPr/>
          <p:nvPr/>
        </p:nvSpPr>
        <p:spPr>
          <a:xfrm>
            <a:off x="10159035" y="4811841"/>
            <a:ext cx="1540007" cy="6595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Payment </a:t>
            </a:r>
            <a:endParaRPr lang="en-US" sz="2000" b="1" dirty="0"/>
          </a:p>
        </p:txBody>
      </p:sp>
      <p:sp>
        <p:nvSpPr>
          <p:cNvPr id="18" name="Rectangle 17"/>
          <p:cNvSpPr/>
          <p:nvPr/>
        </p:nvSpPr>
        <p:spPr>
          <a:xfrm>
            <a:off x="7617504" y="2958056"/>
            <a:ext cx="1359808" cy="69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Receive </a:t>
            </a:r>
          </a:p>
          <a:p>
            <a:pPr algn="ctr"/>
            <a:r>
              <a:rPr lang="en-US" sz="2000" b="1" dirty="0" smtClean="0"/>
              <a:t>products</a:t>
            </a:r>
            <a:endParaRPr lang="en-US" sz="2000" b="1" dirty="0"/>
          </a:p>
        </p:txBody>
      </p:sp>
      <p:sp>
        <p:nvSpPr>
          <p:cNvPr id="20" name="Rectangle 19"/>
          <p:cNvSpPr/>
          <p:nvPr/>
        </p:nvSpPr>
        <p:spPr>
          <a:xfrm>
            <a:off x="5369636" y="2948062"/>
            <a:ext cx="1359808" cy="69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Confirm </a:t>
            </a:r>
            <a:endParaRPr lang="en-US" sz="2000" b="1" dirty="0"/>
          </a:p>
        </p:txBody>
      </p:sp>
      <p:sp>
        <p:nvSpPr>
          <p:cNvPr id="21" name="Rectangle 20"/>
          <p:cNvSpPr/>
          <p:nvPr/>
        </p:nvSpPr>
        <p:spPr>
          <a:xfrm>
            <a:off x="1190066" y="2990529"/>
            <a:ext cx="1359808" cy="69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RFQ</a:t>
            </a:r>
            <a:endParaRPr lang="en-US" sz="2000" b="1" dirty="0"/>
          </a:p>
        </p:txBody>
      </p:sp>
      <p:sp>
        <p:nvSpPr>
          <p:cNvPr id="22" name="Rectangle 21"/>
          <p:cNvSpPr/>
          <p:nvPr/>
        </p:nvSpPr>
        <p:spPr>
          <a:xfrm>
            <a:off x="3243223" y="2948060"/>
            <a:ext cx="1359808" cy="69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Receive </a:t>
            </a:r>
          </a:p>
          <a:p>
            <a:pPr algn="ctr"/>
            <a:r>
              <a:rPr lang="en-US" sz="2000" b="1" dirty="0" smtClean="0"/>
              <a:t>By email </a:t>
            </a:r>
            <a:endParaRPr lang="en-US" sz="2000" b="1" dirty="0"/>
          </a:p>
        </p:txBody>
      </p:sp>
      <p:cxnSp>
        <p:nvCxnSpPr>
          <p:cNvPr id="23" name="Straight Arrow Connector 22"/>
          <p:cNvCxnSpPr>
            <a:stCxn id="21" idx="3"/>
          </p:cNvCxnSpPr>
          <p:nvPr/>
        </p:nvCxnSpPr>
        <p:spPr>
          <a:xfrm>
            <a:off x="2549874" y="3337802"/>
            <a:ext cx="693349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8" idx="3"/>
            <a:endCxn id="13" idx="1"/>
          </p:cNvCxnSpPr>
          <p:nvPr/>
        </p:nvCxnSpPr>
        <p:spPr>
          <a:xfrm flipV="1">
            <a:off x="8977312" y="3295334"/>
            <a:ext cx="1271823" cy="999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13" idx="2"/>
            <a:endCxn id="17" idx="0"/>
          </p:cNvCxnSpPr>
          <p:nvPr/>
        </p:nvCxnSpPr>
        <p:spPr>
          <a:xfrm>
            <a:off x="10929039" y="3642606"/>
            <a:ext cx="0" cy="11692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20" idx="3"/>
            <a:endCxn id="18" idx="1"/>
          </p:cNvCxnSpPr>
          <p:nvPr/>
        </p:nvCxnSpPr>
        <p:spPr>
          <a:xfrm>
            <a:off x="6729444" y="3295335"/>
            <a:ext cx="888060" cy="99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22" idx="3"/>
            <a:endCxn id="20" idx="1"/>
          </p:cNvCxnSpPr>
          <p:nvPr/>
        </p:nvCxnSpPr>
        <p:spPr>
          <a:xfrm>
            <a:off x="4603031" y="3295333"/>
            <a:ext cx="766605" cy="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37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EBEC8F79-A447-43FC-8E81-85E8468AF3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2649</TotalTime>
  <Words>496</Words>
  <Application>Microsoft Office PowerPoint</Application>
  <PresentationFormat>Custom</PresentationFormat>
  <Paragraphs>148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Parallax</vt:lpstr>
      <vt:lpstr>PowerPoint Presentation</vt:lpstr>
      <vt:lpstr>PowerPoint Presentation</vt:lpstr>
      <vt:lpstr>PowerPoint Presentation</vt:lpstr>
      <vt:lpstr>Problem </vt:lpstr>
      <vt:lpstr>PowerPoint Presentation</vt:lpstr>
      <vt:lpstr>Solution </vt:lpstr>
      <vt:lpstr>Odoo Modules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137</cp:revision>
  <dcterms:created xsi:type="dcterms:W3CDTF">2024-06-02T22:22:12Z</dcterms:created>
  <dcterms:modified xsi:type="dcterms:W3CDTF">2024-06-13T00:08:15Z</dcterms:modified>
</cp:coreProperties>
</file>