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5" r:id="rId3"/>
    <p:sldId id="257" r:id="rId4"/>
    <p:sldId id="289" r:id="rId5"/>
    <p:sldId id="288" r:id="rId6"/>
    <p:sldId id="258" r:id="rId7"/>
    <p:sldId id="259" r:id="rId8"/>
    <p:sldId id="260" r:id="rId9"/>
    <p:sldId id="262" r:id="rId10"/>
    <p:sldId id="263" r:id="rId11"/>
    <p:sldId id="264" r:id="rId12"/>
    <p:sldId id="261"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90"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013" autoAdjust="0"/>
    <p:restoredTop sz="94660"/>
  </p:normalViewPr>
  <p:slideViewPr>
    <p:cSldViewPr snapToGrid="0">
      <p:cViewPr varScale="1">
        <p:scale>
          <a:sx n="110" d="100"/>
          <a:sy n="110" d="100"/>
        </p:scale>
        <p:origin x="57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9" Type="http://schemas.openxmlformats.org/officeDocument/2006/relationships/theme" Target="theme/theme1.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slide" Target="slides/slide33.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slide" Target="slides/slide32.xml" /><Relationship Id="rId38" Type="http://schemas.openxmlformats.org/officeDocument/2006/relationships/viewProps" Target="viewProp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slide" Target="slides/slide31.xml" /><Relationship Id="rId37" Type="http://schemas.openxmlformats.org/officeDocument/2006/relationships/presProps" Target="presProps.xml" /><Relationship Id="rId40" Type="http://schemas.openxmlformats.org/officeDocument/2006/relationships/tableStyles" Target="tableStyle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36" Type="http://schemas.openxmlformats.org/officeDocument/2006/relationships/slide" Target="slides/slide35.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slide" Target="slides/slide30.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 Id="rId35" Type="http://schemas.openxmlformats.org/officeDocument/2006/relationships/slide" Target="slides/slide34.xml" /></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ar-SA"/>
              <a:t>انقر لتحرير نمط عنوان الشكل الرئيسي</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0724DF6E-9310-4DBF-8A46-68C3D59829F5}" type="datetimeFigureOut">
              <a:rPr lang="en-US" smtClean="0"/>
              <a:t>1/23/2022</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2259435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0724DF6E-9310-4DBF-8A46-68C3D59829F5}" type="datetimeFigureOut">
              <a:rPr lang="en-US" smtClean="0"/>
              <a:t>1/23/2022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1001722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العنوان والتسمية التوضيحية">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ar-SA"/>
              <a:t>انقر لتحرير نمط عنوان الشكل الرئيسي</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0724DF6E-9310-4DBF-8A46-68C3D59829F5}" type="datetimeFigureOut">
              <a:rPr lang="en-US" smtClean="0"/>
              <a:t>1/23/2022</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19263738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اقتباس مع تسمية توضيحية">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ar-SA"/>
              <a:t>انقر لتحرير نمط عنوان الشكل الرئيسي</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0724DF6E-9310-4DBF-8A46-68C3D59829F5}" type="datetimeFigureOut">
              <a:rPr lang="en-US" smtClean="0"/>
              <a:t>1/23/2022</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25062707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بطاقة اسم">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0724DF6E-9310-4DBF-8A46-68C3D59829F5}" type="datetimeFigureOut">
              <a:rPr lang="en-US" smtClean="0"/>
              <a:t>1/23/2022</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29169181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0724DF6E-9310-4DBF-8A46-68C3D59829F5}" type="datetimeFigureOut">
              <a:rPr lang="en-US" smtClean="0"/>
              <a:t>1/23/2022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29155837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0724DF6E-9310-4DBF-8A46-68C3D59829F5}" type="datetimeFigureOut">
              <a:rPr lang="en-US" smtClean="0"/>
              <a:t>1/23/2022</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3099471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0724DF6E-9310-4DBF-8A46-68C3D59829F5}" type="datetimeFigureOut">
              <a:rPr lang="en-US" smtClean="0"/>
              <a:t>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41289879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0724DF6E-9310-4DBF-8A46-68C3D59829F5}" type="datetimeFigureOut">
              <a:rPr lang="en-US" smtClean="0"/>
              <a:t>1/23/2022</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3396444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0724DF6E-9310-4DBF-8A46-68C3D59829F5}" type="datetimeFigureOut">
              <a:rPr lang="en-US" smtClean="0"/>
              <a:t>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1497877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0724DF6E-9310-4DBF-8A46-68C3D59829F5}" type="datetimeFigureOut">
              <a:rPr lang="en-US" smtClean="0"/>
              <a:t>1/23/2022</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3760329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0724DF6E-9310-4DBF-8A46-68C3D59829F5}" type="datetimeFigureOut">
              <a:rPr lang="en-US" smtClean="0"/>
              <a:t>1/23/2022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4078136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0724DF6E-9310-4DBF-8A46-68C3D59829F5}" type="datetimeFigureOut">
              <a:rPr lang="en-US" smtClean="0"/>
              <a:t>1/23/2022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2090786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0724DF6E-9310-4DBF-8A46-68C3D59829F5}" type="datetimeFigureOut">
              <a:rPr lang="en-US" smtClean="0"/>
              <a:t>1/23/2022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417150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24DF6E-9310-4DBF-8A46-68C3D59829F5}" type="datetimeFigureOut">
              <a:rPr lang="en-US" smtClean="0"/>
              <a:t>1/23/2022</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3818807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مع تسمية توضيحية">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0724DF6E-9310-4DBF-8A46-68C3D59829F5}" type="datetimeFigureOut">
              <a:rPr lang="en-US" smtClean="0"/>
              <a:t>1/23/2022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1414647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ar-SA"/>
              <a:t>انقر فوق الأيقونة لإضافة صورة</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0724DF6E-9310-4DBF-8A46-68C3D59829F5}" type="datetimeFigureOut">
              <a:rPr lang="en-US" smtClean="0"/>
              <a:t>1/23/2022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2FA5E6F-708A-4717-8A3C-3DFFE82BEDCD}" type="slidenum">
              <a:rPr lang="en-US" smtClean="0"/>
              <a:t>‹#›</a:t>
            </a:fld>
            <a:endParaRPr lang="en-US"/>
          </a:p>
        </p:txBody>
      </p:sp>
    </p:spTree>
    <p:extLst>
      <p:ext uri="{BB962C8B-B14F-4D97-AF65-F5344CB8AC3E}">
        <p14:creationId xmlns:p14="http://schemas.microsoft.com/office/powerpoint/2010/main" val="3872574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image" Target="../media/image1.jpeg"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0724DF6E-9310-4DBF-8A46-68C3D59829F5}" type="datetimeFigureOut">
              <a:rPr lang="en-US" smtClean="0"/>
              <a:t>1/23/2022</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32FA5E6F-708A-4717-8A3C-3DFFE82BEDCD}" type="slidenum">
              <a:rPr lang="en-US" smtClean="0"/>
              <a:t>‹#›</a:t>
            </a:fld>
            <a:endParaRPr lang="en-US"/>
          </a:p>
        </p:txBody>
      </p:sp>
    </p:spTree>
    <p:extLst>
      <p:ext uri="{BB962C8B-B14F-4D97-AF65-F5344CB8AC3E}">
        <p14:creationId xmlns:p14="http://schemas.microsoft.com/office/powerpoint/2010/main" val="8597423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3" Type="http://schemas.openxmlformats.org/officeDocument/2006/relationships/image" Target="../media/image5.png" /><Relationship Id="rId2" Type="http://schemas.openxmlformats.org/officeDocument/2006/relationships/image" Target="../media/image4.png" /><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3" Type="http://schemas.openxmlformats.org/officeDocument/2006/relationships/image" Target="../media/image7.png" /><Relationship Id="rId2" Type="http://schemas.openxmlformats.org/officeDocument/2006/relationships/image" Target="../media/image6.png" /><Relationship Id="rId1" Type="http://schemas.openxmlformats.org/officeDocument/2006/relationships/slideLayout" Target="../slideLayouts/slideLayout2.xml" /><Relationship Id="rId4" Type="http://schemas.openxmlformats.org/officeDocument/2006/relationships/image" Target="../media/image8.png"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2" Type="http://schemas.openxmlformats.org/officeDocument/2006/relationships/image" Target="../media/image9.png" /><Relationship Id="rId1" Type="http://schemas.openxmlformats.org/officeDocument/2006/relationships/slideLayout" Target="../slideLayouts/slideLayout7.xml" /></Relationships>
</file>

<file path=ppt/slides/_rels/slide16.xml.rels><?xml version="1.0" encoding="UTF-8" standalone="yes"?>
<Relationships xmlns="http://schemas.openxmlformats.org/package/2006/relationships"><Relationship Id="rId2" Type="http://schemas.openxmlformats.org/officeDocument/2006/relationships/image" Target="../media/image10.png" /><Relationship Id="rId1" Type="http://schemas.openxmlformats.org/officeDocument/2006/relationships/slideLayout" Target="../slideLayouts/slideLayout7.xml" /></Relationships>
</file>

<file path=ppt/slides/_rels/slide17.xml.rels><?xml version="1.0" encoding="UTF-8" standalone="yes"?>
<Relationships xmlns="http://schemas.openxmlformats.org/package/2006/relationships"><Relationship Id="rId2" Type="http://schemas.openxmlformats.org/officeDocument/2006/relationships/image" Target="../media/image11.png" /><Relationship Id="rId1" Type="http://schemas.openxmlformats.org/officeDocument/2006/relationships/slideLayout" Target="../slideLayouts/slideLayout7.xml" /></Relationships>
</file>

<file path=ppt/slides/_rels/slide18.xml.rels><?xml version="1.0" encoding="UTF-8" standalone="yes"?>
<Relationships xmlns="http://schemas.openxmlformats.org/package/2006/relationships"><Relationship Id="rId2" Type="http://schemas.openxmlformats.org/officeDocument/2006/relationships/image" Target="../media/image12.png" /><Relationship Id="rId1" Type="http://schemas.openxmlformats.org/officeDocument/2006/relationships/slideLayout" Target="../slideLayouts/slideLayout7.xml" /></Relationships>
</file>

<file path=ppt/slides/_rels/slide19.xml.rels><?xml version="1.0" encoding="UTF-8" standalone="yes"?>
<Relationships xmlns="http://schemas.openxmlformats.org/package/2006/relationships"><Relationship Id="rId3" Type="http://schemas.openxmlformats.org/officeDocument/2006/relationships/image" Target="../media/image130.png" /><Relationship Id="rId2" Type="http://schemas.openxmlformats.org/officeDocument/2006/relationships/image" Target="../media/image13.png" /><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2" Type="http://schemas.openxmlformats.org/officeDocument/2006/relationships/image" Target="../media/image14.png" /><Relationship Id="rId1" Type="http://schemas.openxmlformats.org/officeDocument/2006/relationships/slideLayout" Target="../slideLayouts/slideLayout7.xml" /></Relationships>
</file>

<file path=ppt/slides/_rels/slide21.xml.rels><?xml version="1.0" encoding="UTF-8" standalone="yes"?>
<Relationships xmlns="http://schemas.openxmlformats.org/package/2006/relationships"><Relationship Id="rId2" Type="http://schemas.openxmlformats.org/officeDocument/2006/relationships/image" Target="../media/image15.png" /><Relationship Id="rId1" Type="http://schemas.openxmlformats.org/officeDocument/2006/relationships/slideLayout" Target="../slideLayouts/slideLayout7.xml" /></Relationships>
</file>

<file path=ppt/slides/_rels/slide22.xml.rels><?xml version="1.0" encoding="UTF-8" standalone="yes"?>
<Relationships xmlns="http://schemas.openxmlformats.org/package/2006/relationships"><Relationship Id="rId2" Type="http://schemas.openxmlformats.org/officeDocument/2006/relationships/image" Target="../media/image16.png" /><Relationship Id="rId1" Type="http://schemas.openxmlformats.org/officeDocument/2006/relationships/slideLayout" Target="../slideLayouts/slideLayout7.xml" /></Relationships>
</file>

<file path=ppt/slides/_rels/slide23.xml.rels><?xml version="1.0" encoding="UTF-8" standalone="yes"?>
<Relationships xmlns="http://schemas.openxmlformats.org/package/2006/relationships"><Relationship Id="rId2" Type="http://schemas.openxmlformats.org/officeDocument/2006/relationships/image" Target="../media/image17.png" /><Relationship Id="rId1" Type="http://schemas.openxmlformats.org/officeDocument/2006/relationships/slideLayout" Target="../slideLayouts/slideLayout7.xml" /></Relationships>
</file>

<file path=ppt/slides/_rels/slide24.xml.rels><?xml version="1.0" encoding="UTF-8" standalone="yes"?>
<Relationships xmlns="http://schemas.openxmlformats.org/package/2006/relationships"><Relationship Id="rId2" Type="http://schemas.openxmlformats.org/officeDocument/2006/relationships/image" Target="../media/image18.png" /><Relationship Id="rId1" Type="http://schemas.openxmlformats.org/officeDocument/2006/relationships/slideLayout" Target="../slideLayouts/slideLayout7.xml" /></Relationships>
</file>

<file path=ppt/slides/_rels/slide25.xml.rels><?xml version="1.0" encoding="UTF-8" standalone="yes"?>
<Relationships xmlns="http://schemas.openxmlformats.org/package/2006/relationships"><Relationship Id="rId2" Type="http://schemas.openxmlformats.org/officeDocument/2006/relationships/image" Target="../media/image19.png" /><Relationship Id="rId1" Type="http://schemas.openxmlformats.org/officeDocument/2006/relationships/slideLayout" Target="../slideLayouts/slideLayout7.xml" /></Relationships>
</file>

<file path=ppt/slides/_rels/slide26.xml.rels><?xml version="1.0" encoding="UTF-8" standalone="yes"?>
<Relationships xmlns="http://schemas.openxmlformats.org/package/2006/relationships"><Relationship Id="rId2" Type="http://schemas.openxmlformats.org/officeDocument/2006/relationships/image" Target="../media/image20.png" /><Relationship Id="rId1" Type="http://schemas.openxmlformats.org/officeDocument/2006/relationships/slideLayout" Target="../slideLayouts/slideLayout7.xml" /></Relationships>
</file>

<file path=ppt/slides/_rels/slide27.xml.rels><?xml version="1.0" encoding="UTF-8" standalone="yes"?>
<Relationships xmlns="http://schemas.openxmlformats.org/package/2006/relationships"><Relationship Id="rId2" Type="http://schemas.openxmlformats.org/officeDocument/2006/relationships/image" Target="../media/image21.png" /><Relationship Id="rId1" Type="http://schemas.openxmlformats.org/officeDocument/2006/relationships/slideLayout" Target="../slideLayouts/slideLayout7.xml" /></Relationships>
</file>

<file path=ppt/slides/_rels/slide28.xml.rels><?xml version="1.0" encoding="UTF-8" standalone="yes"?>
<Relationships xmlns="http://schemas.openxmlformats.org/package/2006/relationships"><Relationship Id="rId2" Type="http://schemas.openxmlformats.org/officeDocument/2006/relationships/image" Target="../media/image22.png" /><Relationship Id="rId1" Type="http://schemas.openxmlformats.org/officeDocument/2006/relationships/slideLayout" Target="../slideLayouts/slideLayout7.xml" /></Relationships>
</file>

<file path=ppt/slides/_rels/slide29.xml.rels><?xml version="1.0" encoding="UTF-8" standalone="yes"?>
<Relationships xmlns="http://schemas.openxmlformats.org/package/2006/relationships"><Relationship Id="rId2" Type="http://schemas.openxmlformats.org/officeDocument/2006/relationships/image" Target="../media/image23.png" /><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0.xml.rels><?xml version="1.0" encoding="UTF-8" standalone="yes"?>
<Relationships xmlns="http://schemas.openxmlformats.org/package/2006/relationships"><Relationship Id="rId2" Type="http://schemas.openxmlformats.org/officeDocument/2006/relationships/image" Target="../media/image24.png" /><Relationship Id="rId1" Type="http://schemas.openxmlformats.org/officeDocument/2006/relationships/slideLayout" Target="../slideLayouts/slideLayout7.xml" /></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5.xml.rels><?xml version="1.0" encoding="UTF-8" standalone="yes"?>
<Relationships xmlns="http://schemas.openxmlformats.org/package/2006/relationships"><Relationship Id="rId2" Type="http://schemas.openxmlformats.org/officeDocument/2006/relationships/image" Target="../media/image25.png" /><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2" Type="http://schemas.openxmlformats.org/officeDocument/2006/relationships/image" Target="../media/image2.jpg"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B338B18-D440-4108-9D99-A5F62B825BC5}"/>
              </a:ext>
            </a:extLst>
          </p:cNvPr>
          <p:cNvSpPr>
            <a:spLocks noGrp="1"/>
          </p:cNvSpPr>
          <p:nvPr>
            <p:ph type="ctrTitle"/>
          </p:nvPr>
        </p:nvSpPr>
        <p:spPr>
          <a:xfrm>
            <a:off x="1744131" y="2255519"/>
            <a:ext cx="8825658" cy="1643743"/>
          </a:xfrm>
        </p:spPr>
        <p:txBody>
          <a:bodyPr/>
          <a:lstStyle/>
          <a:p>
            <a:r>
              <a:rPr lang="en-US" sz="3600" b="1"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Assessment</a:t>
            </a:r>
            <a:r>
              <a:rPr lang="en-US" sz="3600" b="1"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rPr>
              <a:t> of road quality control/quality assurance in Nablus and Jenin Cities.</a:t>
            </a:r>
            <a:endParaRPr lang="en-US" sz="3600" b="1" dirty="0">
              <a:solidFill>
                <a:srgbClr val="00B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4042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D717856-3C42-4FAB-ADA8-906B3E454E17}"/>
              </a:ext>
            </a:extLst>
          </p:cNvPr>
          <p:cNvSpPr>
            <a:spLocks noGrp="1"/>
          </p:cNvSpPr>
          <p:nvPr>
            <p:ph type="title"/>
          </p:nvPr>
        </p:nvSpPr>
        <p:spPr/>
        <p:txBody>
          <a:bodyPr/>
          <a:lstStyle/>
          <a:p>
            <a:r>
              <a:rPr lang="en-US" b="1" dirty="0">
                <a:solidFill>
                  <a:schemeClr val="bg1"/>
                </a:solidFill>
                <a:effectLst/>
                <a:ea typeface="Cambria" panose="02040503050406030204" pitchFamily="18" charset="0"/>
                <a:cs typeface="Times New Roman" panose="02020603050405020304" pitchFamily="18" charset="0"/>
              </a:rPr>
              <a:t>Questionnaire Form</a:t>
            </a:r>
            <a:endParaRPr lang="en-US" dirty="0">
              <a:solidFill>
                <a:schemeClr val="bg1"/>
              </a:solidFill>
              <a:cs typeface="Times New Roman" panose="02020603050405020304" pitchFamily="18" charset="0"/>
            </a:endParaRPr>
          </a:p>
        </p:txBody>
      </p:sp>
      <p:pic>
        <p:nvPicPr>
          <p:cNvPr id="5" name="عنصر نائب للمحتوى 4">
            <a:extLst>
              <a:ext uri="{FF2B5EF4-FFF2-40B4-BE49-F238E27FC236}">
                <a16:creationId xmlns:a16="http://schemas.microsoft.com/office/drawing/2014/main" id="{807CF217-4D92-4381-9551-A48BF869050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95618" y="2898684"/>
            <a:ext cx="2737249" cy="3416300"/>
          </a:xfrm>
        </p:spPr>
      </p:pic>
      <p:pic>
        <p:nvPicPr>
          <p:cNvPr id="7" name="صورة 6">
            <a:extLst>
              <a:ext uri="{FF2B5EF4-FFF2-40B4-BE49-F238E27FC236}">
                <a16:creationId xmlns:a16="http://schemas.microsoft.com/office/drawing/2014/main" id="{DA9A9D16-80F0-407E-9EE8-1ED8AD0A95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6778" y="2865120"/>
            <a:ext cx="2635512" cy="3483429"/>
          </a:xfrm>
          <a:prstGeom prst="rect">
            <a:avLst/>
          </a:prstGeom>
        </p:spPr>
      </p:pic>
      <p:sp>
        <p:nvSpPr>
          <p:cNvPr id="3" name="مربع نص 2">
            <a:extLst>
              <a:ext uri="{FF2B5EF4-FFF2-40B4-BE49-F238E27FC236}">
                <a16:creationId xmlns:a16="http://schemas.microsoft.com/office/drawing/2014/main" id="{AA4605E2-EC3A-42A9-B68D-6D57079ABAF2}"/>
              </a:ext>
            </a:extLst>
          </p:cNvPr>
          <p:cNvSpPr txBox="1"/>
          <p:nvPr/>
        </p:nvSpPr>
        <p:spPr>
          <a:xfrm>
            <a:off x="130630" y="2272937"/>
            <a:ext cx="2386148" cy="369332"/>
          </a:xfrm>
          <a:prstGeom prst="rect">
            <a:avLst/>
          </a:prstGeom>
          <a:noFill/>
        </p:spPr>
        <p:txBody>
          <a:bodyPr wrap="square" rtlCol="0">
            <a:spAutoFit/>
          </a:bodyPr>
          <a:lstStyle/>
          <a:p>
            <a:r>
              <a:rPr lang="en-US" dirty="0"/>
              <a:t>Part One</a:t>
            </a:r>
          </a:p>
        </p:txBody>
      </p:sp>
    </p:spTree>
    <p:extLst>
      <p:ext uri="{BB962C8B-B14F-4D97-AF65-F5344CB8AC3E}">
        <p14:creationId xmlns:p14="http://schemas.microsoft.com/office/powerpoint/2010/main" val="10877826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1689D1C-09A5-4FA3-BF21-184A2785957B}"/>
              </a:ext>
            </a:extLst>
          </p:cNvPr>
          <p:cNvSpPr>
            <a:spLocks noGrp="1"/>
          </p:cNvSpPr>
          <p:nvPr>
            <p:ph type="title"/>
          </p:nvPr>
        </p:nvSpPr>
        <p:spPr/>
        <p:txBody>
          <a:bodyPr/>
          <a:lstStyle/>
          <a:p>
            <a:r>
              <a:rPr lang="en-US" b="1" dirty="0">
                <a:solidFill>
                  <a:schemeClr val="bg1"/>
                </a:solidFill>
                <a:effectLst/>
                <a:ea typeface="Cambria" panose="02040503050406030204" pitchFamily="18" charset="0"/>
                <a:cs typeface="Times New Roman" panose="02020603050405020304" pitchFamily="18" charset="0"/>
              </a:rPr>
              <a:t>Questionnaire Form</a:t>
            </a:r>
            <a:endParaRPr lang="en-US" dirty="0"/>
          </a:p>
        </p:txBody>
      </p:sp>
      <p:pic>
        <p:nvPicPr>
          <p:cNvPr id="5" name="عنصر نائب للمحتوى 4">
            <a:extLst>
              <a:ext uri="{FF2B5EF4-FFF2-40B4-BE49-F238E27FC236}">
                <a16:creationId xmlns:a16="http://schemas.microsoft.com/office/drawing/2014/main" id="{5023C082-CC8E-4683-8614-094C9B8427C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677466" y="2873466"/>
            <a:ext cx="2716375" cy="3416300"/>
          </a:xfrm>
        </p:spPr>
      </p:pic>
      <p:pic>
        <p:nvPicPr>
          <p:cNvPr id="7" name="صورة 6">
            <a:extLst>
              <a:ext uri="{FF2B5EF4-FFF2-40B4-BE49-F238E27FC236}">
                <a16:creationId xmlns:a16="http://schemas.microsoft.com/office/drawing/2014/main" id="{941C13FF-A3BF-4B52-856E-21C9554E2B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5368" y="2873466"/>
            <a:ext cx="2435254" cy="3416300"/>
          </a:xfrm>
          <a:prstGeom prst="rect">
            <a:avLst/>
          </a:prstGeom>
        </p:spPr>
      </p:pic>
      <p:pic>
        <p:nvPicPr>
          <p:cNvPr id="9" name="صورة 8">
            <a:extLst>
              <a:ext uri="{FF2B5EF4-FFF2-40B4-BE49-F238E27FC236}">
                <a16:creationId xmlns:a16="http://schemas.microsoft.com/office/drawing/2014/main" id="{40721C5A-4965-4207-BE47-9895016BC0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4957" y="2873467"/>
            <a:ext cx="2435254" cy="3416299"/>
          </a:xfrm>
          <a:prstGeom prst="rect">
            <a:avLst/>
          </a:prstGeom>
        </p:spPr>
      </p:pic>
      <p:sp>
        <p:nvSpPr>
          <p:cNvPr id="8" name="مربع نص 7">
            <a:extLst>
              <a:ext uri="{FF2B5EF4-FFF2-40B4-BE49-F238E27FC236}">
                <a16:creationId xmlns:a16="http://schemas.microsoft.com/office/drawing/2014/main" id="{16584B4B-5B1E-4865-901F-BCB8822CBA34}"/>
              </a:ext>
            </a:extLst>
          </p:cNvPr>
          <p:cNvSpPr txBox="1"/>
          <p:nvPr/>
        </p:nvSpPr>
        <p:spPr>
          <a:xfrm>
            <a:off x="130630" y="2272937"/>
            <a:ext cx="2386148" cy="369332"/>
          </a:xfrm>
          <a:prstGeom prst="rect">
            <a:avLst/>
          </a:prstGeom>
          <a:noFill/>
        </p:spPr>
        <p:txBody>
          <a:bodyPr wrap="square" rtlCol="0">
            <a:spAutoFit/>
          </a:bodyPr>
          <a:lstStyle/>
          <a:p>
            <a:r>
              <a:rPr lang="en-US" dirty="0"/>
              <a:t>Part Two</a:t>
            </a:r>
          </a:p>
        </p:txBody>
      </p:sp>
    </p:spTree>
    <p:extLst>
      <p:ext uri="{BB962C8B-B14F-4D97-AF65-F5344CB8AC3E}">
        <p14:creationId xmlns:p14="http://schemas.microsoft.com/office/powerpoint/2010/main" val="1787856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E1489C0-516B-40CB-B14E-FA47BF0C60AE}"/>
              </a:ext>
            </a:extLst>
          </p:cNvPr>
          <p:cNvSpPr>
            <a:spLocks noGrp="1"/>
          </p:cNvSpPr>
          <p:nvPr>
            <p:ph type="title"/>
          </p:nvPr>
        </p:nvSpPr>
        <p:spPr/>
        <p:txBody>
          <a:bodyPr/>
          <a:lstStyle/>
          <a:p>
            <a:r>
              <a:rPr lang="en-US" dirty="0"/>
              <a:t>Data Collection</a:t>
            </a:r>
          </a:p>
        </p:txBody>
      </p:sp>
      <p:sp>
        <p:nvSpPr>
          <p:cNvPr id="7" name="عنصر نائب للمحتوى 6">
            <a:extLst>
              <a:ext uri="{FF2B5EF4-FFF2-40B4-BE49-F238E27FC236}">
                <a16:creationId xmlns:a16="http://schemas.microsoft.com/office/drawing/2014/main" id="{54AA8FA4-1D6A-4BAA-A2AB-ABE287EE6CA5}"/>
              </a:ext>
            </a:extLst>
          </p:cNvPr>
          <p:cNvSpPr>
            <a:spLocks noGrp="1"/>
          </p:cNvSpPr>
          <p:nvPr>
            <p:ph idx="1"/>
          </p:nvPr>
        </p:nvSpPr>
        <p:spPr>
          <a:xfrm>
            <a:off x="1154954" y="2603499"/>
            <a:ext cx="8825659" cy="3718923"/>
          </a:xfrm>
        </p:spPr>
        <p:txBody>
          <a:bodyPr>
            <a:normAutofit/>
          </a:bodyPr>
          <a:lstStyle/>
          <a:p>
            <a:r>
              <a:rPr lang="en-US" sz="1800" dirty="0">
                <a:effectLst/>
                <a:latin typeface="Times New Roman" panose="02020603050405020304" pitchFamily="18" charset="0"/>
                <a:ea typeface="Calibri" panose="020F0502020204030204" pitchFamily="34" charset="0"/>
              </a:rPr>
              <a:t>A total of fifty (50) contracting companies were contacted; only thirty-three (33) responded, which represents approximately (two-thirds) of the total population. The questionnaire was then statistically analyzed to determine the degree of effect that the factors have on the quality. For the accessible consultants within the northern geographical area governorates, the project team interviewed two of them to fill out a questionnaire.</a:t>
            </a:r>
          </a:p>
          <a:p>
            <a:r>
              <a:rPr lang="en-US" sz="1800" dirty="0">
                <a:effectLst/>
                <a:latin typeface="Times New Roman" panose="02020603050405020304" pitchFamily="18" charset="0"/>
                <a:ea typeface="Calibri" panose="020F0502020204030204" pitchFamily="34" charset="0"/>
              </a:rPr>
              <a:t>The Likert scale (1–5) was used such that each answer was given a value from ‘5’ to ‘1’as below; the respondent</a:t>
            </a:r>
            <a:r>
              <a:rPr lang="en-US" sz="1800" dirty="0">
                <a:effectLst/>
                <a:latin typeface="Times New Roman" panose="02020603050405020304" pitchFamily="18" charset="0"/>
                <a:ea typeface="Times New Roman" panose="02020603050405020304" pitchFamily="18" charset="0"/>
              </a:rPr>
              <a:t> should select only one of these answers.</a:t>
            </a:r>
            <a:endParaRPr lang="en-US" sz="1800" dirty="0">
              <a:effectLst/>
              <a:latin typeface="Times New Roman" panose="02020603050405020304" pitchFamily="18" charset="0"/>
              <a:ea typeface="Calibri" panose="020F0502020204030204" pitchFamily="34" charset="0"/>
            </a:endParaRPr>
          </a:p>
          <a:p>
            <a:pPr marL="342900" marR="0" lvl="0" indent="-342900" algn="just">
              <a:lnSpc>
                <a:spcPct val="106000"/>
              </a:lnSpc>
              <a:spcBef>
                <a:spcPts val="0"/>
              </a:spcBef>
              <a:spcAft>
                <a:spcPts val="0"/>
              </a:spcAft>
              <a:buFont typeface="Arial" panose="020B0604020202020204" pitchFamily="34" charset="0"/>
              <a:buChar char="●"/>
            </a:pPr>
            <a:r>
              <a:rPr lang="en-US" sz="1800" dirty="0">
                <a:solidFill>
                  <a:srgbClr val="000000"/>
                </a:solidFill>
                <a:effectLst/>
                <a:latin typeface="Times New Roman" panose="02020603050405020304" pitchFamily="18" charset="0"/>
                <a:ea typeface="Noto Sans Symbols"/>
                <a:cs typeface="Noto Sans Symbols"/>
              </a:rPr>
              <a:t>Value 5 indicates ‘</a:t>
            </a:r>
            <a:r>
              <a:rPr lang="en-US" sz="1800" dirty="0">
                <a:effectLst/>
                <a:latin typeface="Times New Roman" panose="02020603050405020304" pitchFamily="18" charset="0"/>
                <a:ea typeface="Noto Sans Symbols"/>
                <a:cs typeface="Noto Sans Symbols"/>
              </a:rPr>
              <a:t>Strongly agree</a:t>
            </a:r>
            <a:r>
              <a:rPr lang="en-US" sz="1800" dirty="0">
                <a:solidFill>
                  <a:srgbClr val="000000"/>
                </a:solidFill>
                <a:effectLst/>
                <a:latin typeface="Times New Roman" panose="02020603050405020304" pitchFamily="18" charset="0"/>
                <a:ea typeface="Noto Sans Symbols"/>
                <a:cs typeface="Noto Sans Symbols"/>
              </a:rPr>
              <a:t>’ </a:t>
            </a:r>
            <a:endParaRPr lang="en-US" sz="1800" dirty="0">
              <a:effectLst/>
              <a:latin typeface="Noto Sans Symbols"/>
              <a:ea typeface="Noto Sans Symbols"/>
              <a:cs typeface="Noto Sans Symbols"/>
            </a:endParaRPr>
          </a:p>
          <a:p>
            <a:pPr marL="342900" marR="0" lvl="0" indent="-342900" algn="just">
              <a:lnSpc>
                <a:spcPct val="106000"/>
              </a:lnSpc>
              <a:spcBef>
                <a:spcPts val="0"/>
              </a:spcBef>
              <a:spcAft>
                <a:spcPts val="0"/>
              </a:spcAft>
              <a:buFont typeface="Arial" panose="020B0604020202020204" pitchFamily="34" charset="0"/>
              <a:buChar char="●"/>
            </a:pPr>
            <a:r>
              <a:rPr lang="en-US" sz="1800" dirty="0">
                <a:solidFill>
                  <a:srgbClr val="000000"/>
                </a:solidFill>
                <a:effectLst/>
                <a:latin typeface="Times New Roman" panose="02020603050405020304" pitchFamily="18" charset="0"/>
                <a:ea typeface="Noto Sans Symbols"/>
                <a:cs typeface="Noto Sans Symbols"/>
              </a:rPr>
              <a:t> Value 4 indicates ‘</a:t>
            </a:r>
            <a:r>
              <a:rPr lang="en-US" sz="1800" dirty="0">
                <a:effectLst/>
                <a:latin typeface="Times New Roman" panose="02020603050405020304" pitchFamily="18" charset="0"/>
                <a:ea typeface="Noto Sans Symbols"/>
                <a:cs typeface="Noto Sans Symbols"/>
              </a:rPr>
              <a:t>Agree</a:t>
            </a:r>
            <a:r>
              <a:rPr lang="en-US" sz="1800" dirty="0">
                <a:solidFill>
                  <a:srgbClr val="000000"/>
                </a:solidFill>
                <a:effectLst/>
                <a:latin typeface="Times New Roman" panose="02020603050405020304" pitchFamily="18" charset="0"/>
                <a:ea typeface="Noto Sans Symbols"/>
                <a:cs typeface="Noto Sans Symbols"/>
              </a:rPr>
              <a:t>’</a:t>
            </a:r>
            <a:endParaRPr lang="en-US" sz="1800" dirty="0">
              <a:effectLst/>
              <a:latin typeface="Noto Sans Symbols"/>
              <a:ea typeface="Noto Sans Symbols"/>
              <a:cs typeface="Noto Sans Symbols"/>
            </a:endParaRPr>
          </a:p>
          <a:p>
            <a:pPr marL="342900" marR="0" lvl="0" indent="-342900" algn="just">
              <a:lnSpc>
                <a:spcPct val="106000"/>
              </a:lnSpc>
              <a:spcBef>
                <a:spcPts val="0"/>
              </a:spcBef>
              <a:spcAft>
                <a:spcPts val="0"/>
              </a:spcAft>
              <a:buFont typeface="Arial" panose="020B0604020202020204" pitchFamily="34" charset="0"/>
              <a:buChar char="●"/>
            </a:pPr>
            <a:r>
              <a:rPr lang="en-US" sz="1800" dirty="0">
                <a:solidFill>
                  <a:srgbClr val="000000"/>
                </a:solidFill>
                <a:effectLst/>
                <a:latin typeface="Times New Roman" panose="02020603050405020304" pitchFamily="18" charset="0"/>
                <a:ea typeface="Noto Sans Symbols"/>
                <a:cs typeface="Noto Sans Symbols"/>
              </a:rPr>
              <a:t>Value 3 indicates ‘</a:t>
            </a:r>
            <a:r>
              <a:rPr lang="en-US" sz="1800" dirty="0">
                <a:effectLst/>
                <a:latin typeface="Times New Roman" panose="02020603050405020304" pitchFamily="18" charset="0"/>
                <a:ea typeface="Noto Sans Symbols"/>
                <a:cs typeface="Noto Sans Symbols"/>
              </a:rPr>
              <a:t>Neutral</a:t>
            </a:r>
            <a:r>
              <a:rPr lang="en-US" sz="1800" dirty="0">
                <a:solidFill>
                  <a:srgbClr val="000000"/>
                </a:solidFill>
                <a:effectLst/>
                <a:latin typeface="Times New Roman" panose="02020603050405020304" pitchFamily="18" charset="0"/>
                <a:ea typeface="Noto Sans Symbols"/>
                <a:cs typeface="Noto Sans Symbols"/>
              </a:rPr>
              <a:t>’</a:t>
            </a:r>
            <a:endParaRPr lang="en-US" sz="1800" dirty="0">
              <a:effectLst/>
              <a:latin typeface="Noto Sans Symbols"/>
              <a:ea typeface="Noto Sans Symbols"/>
              <a:cs typeface="Noto Sans Symbols"/>
            </a:endParaRPr>
          </a:p>
          <a:p>
            <a:pPr marL="342900" marR="0" lvl="0" indent="-342900" algn="just">
              <a:lnSpc>
                <a:spcPct val="106000"/>
              </a:lnSpc>
              <a:spcBef>
                <a:spcPts val="0"/>
              </a:spcBef>
              <a:spcAft>
                <a:spcPts val="0"/>
              </a:spcAft>
              <a:buFont typeface="Arial" panose="020B0604020202020204" pitchFamily="34" charset="0"/>
              <a:buChar char="●"/>
            </a:pPr>
            <a:r>
              <a:rPr lang="en-US" sz="1800" dirty="0">
                <a:solidFill>
                  <a:srgbClr val="000000"/>
                </a:solidFill>
                <a:effectLst/>
                <a:latin typeface="Times New Roman" panose="02020603050405020304" pitchFamily="18" charset="0"/>
                <a:ea typeface="Noto Sans Symbols"/>
                <a:cs typeface="Noto Sans Symbols"/>
              </a:rPr>
              <a:t>Value 2 indicates ‘</a:t>
            </a:r>
            <a:r>
              <a:rPr lang="en-US" sz="1800" dirty="0">
                <a:effectLst/>
                <a:latin typeface="Times New Roman" panose="02020603050405020304" pitchFamily="18" charset="0"/>
                <a:ea typeface="Noto Sans Symbols"/>
                <a:cs typeface="Noto Sans Symbols"/>
              </a:rPr>
              <a:t>Opposed</a:t>
            </a:r>
            <a:r>
              <a:rPr lang="en-US" sz="1800" dirty="0">
                <a:solidFill>
                  <a:srgbClr val="000000"/>
                </a:solidFill>
                <a:effectLst/>
                <a:latin typeface="Times New Roman" panose="02020603050405020304" pitchFamily="18" charset="0"/>
                <a:ea typeface="Noto Sans Symbols"/>
                <a:cs typeface="Noto Sans Symbols"/>
              </a:rPr>
              <a:t>’</a:t>
            </a:r>
          </a:p>
          <a:p>
            <a:pPr marL="342900" marR="0" lvl="0" indent="-342900" algn="just">
              <a:lnSpc>
                <a:spcPct val="106000"/>
              </a:lnSpc>
              <a:spcBef>
                <a:spcPts val="0"/>
              </a:spcBef>
              <a:spcAft>
                <a:spcPts val="0"/>
              </a:spcAft>
              <a:buFont typeface="Arial" panose="020B0604020202020204" pitchFamily="34" charset="0"/>
              <a:buChar char="●"/>
            </a:pPr>
            <a:r>
              <a:rPr lang="en-US" sz="1800" dirty="0">
                <a:solidFill>
                  <a:srgbClr val="000000"/>
                </a:solidFill>
                <a:effectLst/>
                <a:latin typeface="Times New Roman" panose="02020603050405020304" pitchFamily="18" charset="0"/>
                <a:ea typeface="Calibri" panose="020F0502020204030204" pitchFamily="34" charset="0"/>
              </a:rPr>
              <a:t>Value 1 indicates ‘</a:t>
            </a:r>
            <a:r>
              <a:rPr lang="en-US" sz="1800" dirty="0">
                <a:effectLst/>
                <a:latin typeface="Times New Roman" panose="02020603050405020304" pitchFamily="18" charset="0"/>
                <a:ea typeface="Calibri" panose="020F0502020204030204" pitchFamily="34" charset="0"/>
              </a:rPr>
              <a:t>Strongly opposed</a:t>
            </a:r>
            <a:r>
              <a:rPr lang="en-US" sz="1800" dirty="0">
                <a:solidFill>
                  <a:srgbClr val="000000"/>
                </a:solidFill>
                <a:effectLst/>
                <a:latin typeface="Times New Roman" panose="02020603050405020304" pitchFamily="18" charset="0"/>
                <a:ea typeface="Calibri" panose="020F0502020204030204" pitchFamily="34" charset="0"/>
              </a:rPr>
              <a:t>’</a:t>
            </a:r>
            <a:endParaRPr lang="en-US" sz="1800" dirty="0">
              <a:effectLst/>
              <a:latin typeface="Calibri" panose="020F0502020204030204" pitchFamily="34" charset="0"/>
              <a:ea typeface="Calibri" panose="020F0502020204030204" pitchFamily="34" charset="0"/>
            </a:endParaRPr>
          </a:p>
          <a:p>
            <a:endParaRPr lang="en-US" dirty="0"/>
          </a:p>
        </p:txBody>
      </p:sp>
    </p:spTree>
    <p:extLst>
      <p:ext uri="{BB962C8B-B14F-4D97-AF65-F5344CB8AC3E}">
        <p14:creationId xmlns:p14="http://schemas.microsoft.com/office/powerpoint/2010/main" val="15919547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540AB5E-4266-41D9-B408-6250A78D68E0}"/>
              </a:ext>
            </a:extLst>
          </p:cNvPr>
          <p:cNvSpPr>
            <a:spLocks noGrp="1"/>
          </p:cNvSpPr>
          <p:nvPr>
            <p:ph type="title"/>
          </p:nvPr>
        </p:nvSpPr>
        <p:spPr/>
        <p:txBody>
          <a:bodyPr/>
          <a:lstStyle/>
          <a:p>
            <a:r>
              <a:rPr lang="en-US" dirty="0"/>
              <a:t>Data Analysis</a:t>
            </a:r>
          </a:p>
        </p:txBody>
      </p:sp>
      <p:sp>
        <p:nvSpPr>
          <p:cNvPr id="3" name="عنصر نائب للمحتوى 2">
            <a:extLst>
              <a:ext uri="{FF2B5EF4-FFF2-40B4-BE49-F238E27FC236}">
                <a16:creationId xmlns:a16="http://schemas.microsoft.com/office/drawing/2014/main" id="{B76E31AE-0F2E-448E-B4BE-34B2E7C56320}"/>
              </a:ext>
            </a:extLst>
          </p:cNvPr>
          <p:cNvSpPr>
            <a:spLocks noGrp="1"/>
          </p:cNvSpPr>
          <p:nvPr>
            <p:ph idx="1"/>
          </p:nvPr>
        </p:nvSpPr>
        <p:spPr/>
        <p:txBody>
          <a:bodyPr/>
          <a:lstStyle/>
          <a:p>
            <a:pPr marL="0" marR="260985" indent="0">
              <a:lnSpc>
                <a:spcPct val="115000"/>
              </a:lnSpc>
              <a:spcBef>
                <a:spcPts val="0"/>
              </a:spcBef>
              <a:spcAft>
                <a:spcPts val="0"/>
              </a:spcAft>
              <a:buNone/>
            </a:pPr>
            <a:r>
              <a:rPr lang="en-US" sz="1800" dirty="0">
                <a:solidFill>
                  <a:srgbClr val="000000"/>
                </a:solidFill>
                <a:effectLst/>
                <a:latin typeface="Times New Roman" panose="02020603050405020304" pitchFamily="18" charset="0"/>
                <a:ea typeface="Times New Roman" panose="02020603050405020304" pitchFamily="18" charset="0"/>
              </a:rPr>
              <a:t>Data obtained from the questionnaires were analyzed by using the computer program SPSS as follows:</a:t>
            </a:r>
          </a:p>
          <a:p>
            <a:pPr marL="0" marR="260985" indent="0">
              <a:lnSpc>
                <a:spcPct val="115000"/>
              </a:lnSpc>
              <a:spcBef>
                <a:spcPts val="0"/>
              </a:spcBef>
              <a:spcAft>
                <a:spcPts val="0"/>
              </a:spcAft>
              <a:buNone/>
            </a:pPr>
            <a:endParaRPr lang="en-US" sz="1800" dirty="0">
              <a:solidFill>
                <a:srgbClr val="000000"/>
              </a:solidFill>
              <a:effectLst/>
              <a:latin typeface="Times New Roman" panose="02020603050405020304" pitchFamily="18" charset="0"/>
              <a:ea typeface="Times New Roman" panose="02020603050405020304" pitchFamily="18" charset="0"/>
            </a:endParaRPr>
          </a:p>
          <a:p>
            <a:pPr marR="260985">
              <a:lnSpc>
                <a:spcPct val="115000"/>
              </a:lnSpc>
              <a:spcBef>
                <a:spcPts val="0"/>
              </a:spcBef>
              <a:buFont typeface="Wingdings" panose="05000000000000000000" pitchFamily="2" charset="2"/>
              <a:buChar char="Ø"/>
            </a:pPr>
            <a:r>
              <a:rPr lang="en-US" sz="1800" dirty="0">
                <a:solidFill>
                  <a:srgbClr val="000000"/>
                </a:solidFill>
                <a:effectLst/>
                <a:latin typeface="Times New Roman" panose="02020603050405020304" pitchFamily="18" charset="0"/>
                <a:ea typeface="Times New Roman" panose="02020603050405020304" pitchFamily="18" charset="0"/>
              </a:rPr>
              <a:t>For part one: a cross-tabulation method was used to obtain a general description of the      contractor company.</a:t>
            </a:r>
          </a:p>
          <a:p>
            <a:pPr marR="260985">
              <a:lnSpc>
                <a:spcPct val="115000"/>
              </a:lnSpc>
              <a:spcBef>
                <a:spcPts val="0"/>
              </a:spcBef>
              <a:buFont typeface="Wingdings" panose="05000000000000000000" pitchFamily="2" charset="2"/>
              <a:buChar char="Ø"/>
            </a:pPr>
            <a:r>
              <a:rPr lang="en-US" sz="1800" dirty="0">
                <a:solidFill>
                  <a:srgbClr val="000000"/>
                </a:solidFill>
                <a:effectLst/>
                <a:latin typeface="Times New Roman" panose="02020603050405020304" pitchFamily="18" charset="0"/>
                <a:ea typeface="Times New Roman" panose="02020603050405020304" pitchFamily="18" charset="0"/>
              </a:rPr>
              <a:t>For part two: a qualitative analysis was used to determine the factors affecting the quality. Descriptive statistics such as frequency analysis; mean, standard deviation, and variance were presented for each factor where the effect of each factor was measured by the </a:t>
            </a:r>
            <a:r>
              <a:rPr lang="en-US" sz="1800" dirty="0">
                <a:effectLst/>
                <a:latin typeface="Times New Roman" panose="02020603050405020304" pitchFamily="18" charset="0"/>
                <a:ea typeface="Times New Roman" panose="02020603050405020304" pitchFamily="18" charset="0"/>
              </a:rPr>
              <a:t>R</a:t>
            </a:r>
            <a:r>
              <a:rPr lang="en-US" sz="1800" dirty="0">
                <a:solidFill>
                  <a:srgbClr val="000000"/>
                </a:solidFill>
                <a:effectLst/>
                <a:latin typeface="Times New Roman" panose="02020603050405020304" pitchFamily="18" charset="0"/>
                <a:ea typeface="Times New Roman" panose="02020603050405020304" pitchFamily="18" charset="0"/>
              </a:rPr>
              <a:t>elative </a:t>
            </a:r>
            <a:r>
              <a:rPr lang="en-US" sz="1800" dirty="0">
                <a:effectLst/>
                <a:latin typeface="Times New Roman" panose="02020603050405020304" pitchFamily="18" charset="0"/>
                <a:ea typeface="Times New Roman" panose="02020603050405020304" pitchFamily="18" charset="0"/>
              </a:rPr>
              <a:t>I</a:t>
            </a:r>
            <a:r>
              <a:rPr lang="en-US" sz="1800" dirty="0">
                <a:solidFill>
                  <a:srgbClr val="000000"/>
                </a:solidFill>
                <a:effectLst/>
                <a:latin typeface="Times New Roman" panose="02020603050405020304" pitchFamily="18" charset="0"/>
                <a:ea typeface="Times New Roman" panose="02020603050405020304" pitchFamily="18" charset="0"/>
              </a:rPr>
              <a:t>mportance </a:t>
            </a:r>
            <a:r>
              <a:rPr lang="en-US" sz="1800" dirty="0">
                <a:effectLst/>
                <a:latin typeface="Times New Roman" panose="02020603050405020304" pitchFamily="18" charset="0"/>
                <a:ea typeface="Times New Roman" panose="02020603050405020304" pitchFamily="18" charset="0"/>
              </a:rPr>
              <a:t>I</a:t>
            </a:r>
            <a:r>
              <a:rPr lang="en-US" sz="1800" dirty="0">
                <a:solidFill>
                  <a:srgbClr val="000000"/>
                </a:solidFill>
                <a:effectLst/>
                <a:latin typeface="Times New Roman" panose="02020603050405020304" pitchFamily="18" charset="0"/>
                <a:ea typeface="Times New Roman" panose="02020603050405020304" pitchFamily="18" charset="0"/>
              </a:rPr>
              <a:t>ndex (RII).</a:t>
            </a:r>
            <a:endParaRPr lang="en-US" sz="1800" dirty="0">
              <a:effectLst/>
              <a:latin typeface="Calibri" panose="020F0502020204030204" pitchFamily="34" charset="0"/>
              <a:ea typeface="Calibri" panose="020F0502020204030204" pitchFamily="34" charset="0"/>
            </a:endParaRPr>
          </a:p>
          <a:p>
            <a:pPr marR="260985">
              <a:lnSpc>
                <a:spcPct val="115000"/>
              </a:lnSpc>
              <a:spcBef>
                <a:spcPts val="0"/>
              </a:spcBef>
              <a:buFont typeface="Wingdings" panose="05000000000000000000" pitchFamily="2" charset="2"/>
              <a:buChar char="Ø"/>
            </a:pPr>
            <a:endParaRPr lang="en-US" sz="1800" dirty="0">
              <a:effectLst/>
              <a:latin typeface="Calibri" panose="020F0502020204030204" pitchFamily="34" charset="0"/>
              <a:ea typeface="Calibri" panose="020F0502020204030204" pitchFamily="34" charset="0"/>
            </a:endParaRPr>
          </a:p>
          <a:p>
            <a:pPr marL="0" marR="260985" indent="0">
              <a:lnSpc>
                <a:spcPct val="115000"/>
              </a:lnSpc>
              <a:spcBef>
                <a:spcPts val="0"/>
              </a:spcBef>
              <a:spcAft>
                <a:spcPts val="0"/>
              </a:spcAft>
              <a:buNone/>
            </a:pPr>
            <a:endParaRPr lang="en-US" sz="1800" dirty="0">
              <a:effectLst/>
              <a:latin typeface="Calibri" panose="020F0502020204030204" pitchFamily="34" charset="0"/>
              <a:ea typeface="Calibri" panose="020F0502020204030204" pitchFamily="34" charset="0"/>
            </a:endParaRPr>
          </a:p>
          <a:p>
            <a:pPr marL="0" indent="0">
              <a:buNone/>
            </a:pPr>
            <a:endParaRPr lang="en-US" dirty="0"/>
          </a:p>
        </p:txBody>
      </p:sp>
    </p:spTree>
    <p:extLst>
      <p:ext uri="{BB962C8B-B14F-4D97-AF65-F5344CB8AC3E}">
        <p14:creationId xmlns:p14="http://schemas.microsoft.com/office/powerpoint/2010/main" val="2364172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59EA0D1-382E-4284-9C3D-C398DA19500D}"/>
              </a:ext>
            </a:extLst>
          </p:cNvPr>
          <p:cNvSpPr>
            <a:spLocks noGrp="1"/>
          </p:cNvSpPr>
          <p:nvPr>
            <p:ph type="title"/>
          </p:nvPr>
        </p:nvSpPr>
        <p:spPr/>
        <p:txBody>
          <a:bodyPr/>
          <a:lstStyle/>
          <a:p>
            <a:r>
              <a:rPr lang="en-US" dirty="0"/>
              <a:t>Data Analysis</a:t>
            </a:r>
          </a:p>
        </p:txBody>
      </p:sp>
      <p:graphicFrame>
        <p:nvGraphicFramePr>
          <p:cNvPr id="4" name="عنصر نائب للمحتوى 3">
            <a:extLst>
              <a:ext uri="{FF2B5EF4-FFF2-40B4-BE49-F238E27FC236}">
                <a16:creationId xmlns:a16="http://schemas.microsoft.com/office/drawing/2014/main" id="{D116A638-58AF-4694-8881-2E214B31A95E}"/>
              </a:ext>
            </a:extLst>
          </p:cNvPr>
          <p:cNvGraphicFramePr>
            <a:graphicFrameLocks noGrp="1"/>
          </p:cNvGraphicFramePr>
          <p:nvPr>
            <p:ph idx="1"/>
            <p:extLst>
              <p:ext uri="{D42A27DB-BD31-4B8C-83A1-F6EECF244321}">
                <p14:modId xmlns:p14="http://schemas.microsoft.com/office/powerpoint/2010/main" val="3805106150"/>
              </p:ext>
            </p:extLst>
          </p:nvPr>
        </p:nvGraphicFramePr>
        <p:xfrm>
          <a:off x="3875586" y="2916210"/>
          <a:ext cx="4057650" cy="1616776"/>
        </p:xfrm>
        <a:graphic>
          <a:graphicData uri="http://schemas.openxmlformats.org/drawingml/2006/table">
            <a:tbl>
              <a:tblPr bandRow="1">
                <a:tableStyleId>{5C22544A-7EE6-4342-B048-85BDC9FD1C3A}</a:tableStyleId>
              </a:tblPr>
              <a:tblGrid>
                <a:gridCol w="1352550">
                  <a:extLst>
                    <a:ext uri="{9D8B030D-6E8A-4147-A177-3AD203B41FA5}">
                      <a16:colId xmlns:a16="http://schemas.microsoft.com/office/drawing/2014/main" val="1151783648"/>
                    </a:ext>
                  </a:extLst>
                </a:gridCol>
                <a:gridCol w="1352550">
                  <a:extLst>
                    <a:ext uri="{9D8B030D-6E8A-4147-A177-3AD203B41FA5}">
                      <a16:colId xmlns:a16="http://schemas.microsoft.com/office/drawing/2014/main" val="1572037772"/>
                    </a:ext>
                  </a:extLst>
                </a:gridCol>
                <a:gridCol w="1352550">
                  <a:extLst>
                    <a:ext uri="{9D8B030D-6E8A-4147-A177-3AD203B41FA5}">
                      <a16:colId xmlns:a16="http://schemas.microsoft.com/office/drawing/2014/main" val="3810942632"/>
                    </a:ext>
                  </a:extLst>
                </a:gridCol>
              </a:tblGrid>
              <a:tr h="0">
                <a:tc>
                  <a:txBody>
                    <a:bodyPr/>
                    <a:lstStyle/>
                    <a:p>
                      <a:pPr marL="0" marR="0" algn="ctr">
                        <a:lnSpc>
                          <a:spcPct val="107000"/>
                        </a:lnSpc>
                        <a:spcBef>
                          <a:spcPts val="0"/>
                        </a:spcBef>
                        <a:spcAft>
                          <a:spcPts val="800"/>
                        </a:spcAft>
                      </a:pPr>
                      <a:r>
                        <a:rPr lang="en-US" sz="1200" b="1" dirty="0">
                          <a:effectLst/>
                        </a:rPr>
                        <a:t>Response</a:t>
                      </a:r>
                      <a:endParaRPr lang="en-US" sz="1100" b="1"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800"/>
                        </a:spcAft>
                      </a:pPr>
                      <a:r>
                        <a:rPr lang="en-US" sz="1200" b="1">
                          <a:effectLst/>
                        </a:rPr>
                        <a:t>Weighted average</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800"/>
                        </a:spcAft>
                      </a:pPr>
                      <a:r>
                        <a:rPr lang="en-US" sz="1200" b="1" dirty="0">
                          <a:effectLst/>
                        </a:rPr>
                        <a:t>level</a:t>
                      </a:r>
                      <a:endParaRPr lang="en-US" sz="1100" b="1"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970821990"/>
                  </a:ext>
                </a:extLst>
              </a:tr>
              <a:tr h="0">
                <a:tc>
                  <a:txBody>
                    <a:bodyPr/>
                    <a:lstStyle/>
                    <a:p>
                      <a:pPr marL="0" marR="0" algn="ctr">
                        <a:lnSpc>
                          <a:spcPct val="107000"/>
                        </a:lnSpc>
                        <a:spcBef>
                          <a:spcPts val="0"/>
                        </a:spcBef>
                        <a:spcAft>
                          <a:spcPts val="800"/>
                        </a:spcAft>
                      </a:pPr>
                      <a:r>
                        <a:rPr lang="en-US" sz="1200" b="1">
                          <a:effectLst/>
                        </a:rPr>
                        <a:t>Strongly opposed</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800"/>
                        </a:spcAft>
                      </a:pPr>
                      <a:r>
                        <a:rPr lang="en-US" sz="1200" b="1">
                          <a:effectLst/>
                        </a:rPr>
                        <a:t>1-1.79</a:t>
                      </a:r>
                      <a:endParaRPr lang="en-US" sz="1100" b="1">
                        <a:effectLst/>
                        <a:latin typeface="Calibri" panose="020F0502020204030204" pitchFamily="34" charset="0"/>
                        <a:ea typeface="Calibri" panose="020F0502020204030204" pitchFamily="34" charset="0"/>
                      </a:endParaRPr>
                    </a:p>
                  </a:txBody>
                  <a:tcPr marL="68580" marR="68580" marT="0" marB="0"/>
                </a:tc>
                <a:tc rowSpan="2">
                  <a:txBody>
                    <a:bodyPr/>
                    <a:lstStyle/>
                    <a:p>
                      <a:pPr marL="0" marR="0" algn="ctr">
                        <a:lnSpc>
                          <a:spcPct val="107000"/>
                        </a:lnSpc>
                        <a:spcBef>
                          <a:spcPts val="0"/>
                        </a:spcBef>
                        <a:spcAft>
                          <a:spcPts val="800"/>
                        </a:spcAft>
                      </a:pPr>
                      <a:r>
                        <a:rPr lang="en-US" sz="1200" b="1">
                          <a:effectLst/>
                        </a:rPr>
                        <a:t> </a:t>
                      </a:r>
                      <a:endParaRPr lang="en-US" sz="1100" b="1">
                        <a:effectLst/>
                      </a:endParaRPr>
                    </a:p>
                    <a:p>
                      <a:pPr marL="0" marR="0" algn="ctr">
                        <a:lnSpc>
                          <a:spcPct val="107000"/>
                        </a:lnSpc>
                        <a:spcBef>
                          <a:spcPts val="0"/>
                        </a:spcBef>
                        <a:spcAft>
                          <a:spcPts val="800"/>
                        </a:spcAft>
                      </a:pPr>
                      <a:r>
                        <a:rPr lang="en-US" sz="1200" b="1">
                          <a:effectLst/>
                        </a:rPr>
                        <a:t>Low</a:t>
                      </a:r>
                      <a:endParaRPr lang="en-US" sz="1100" b="1">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3091306541"/>
                  </a:ext>
                </a:extLst>
              </a:tr>
              <a:tr h="0">
                <a:tc>
                  <a:txBody>
                    <a:bodyPr/>
                    <a:lstStyle/>
                    <a:p>
                      <a:pPr marL="0" marR="0" algn="ctr">
                        <a:lnSpc>
                          <a:spcPct val="107000"/>
                        </a:lnSpc>
                        <a:spcBef>
                          <a:spcPts val="0"/>
                        </a:spcBef>
                        <a:spcAft>
                          <a:spcPts val="800"/>
                        </a:spcAft>
                      </a:pPr>
                      <a:r>
                        <a:rPr lang="en-US" sz="1200" b="1">
                          <a:effectLst/>
                        </a:rPr>
                        <a:t>Opposed</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800"/>
                        </a:spcAft>
                      </a:pPr>
                      <a:r>
                        <a:rPr lang="en-US" sz="1200" b="1" dirty="0">
                          <a:effectLst/>
                        </a:rPr>
                        <a:t>1.80-2.59</a:t>
                      </a:r>
                      <a:endParaRPr lang="en-US" sz="1100" b="1" dirty="0">
                        <a:effectLst/>
                        <a:latin typeface="Calibri" panose="020F0502020204030204" pitchFamily="34" charset="0"/>
                        <a:ea typeface="Calibri" panose="020F0502020204030204" pitchFamily="34" charset="0"/>
                      </a:endParaRPr>
                    </a:p>
                  </a:txBody>
                  <a:tcPr marL="68580" marR="68580" marT="0" marB="0"/>
                </a:tc>
                <a:tc vMerge="1">
                  <a:txBody>
                    <a:bodyPr/>
                    <a:lstStyle/>
                    <a:p>
                      <a:endParaRPr lang="en-US"/>
                    </a:p>
                  </a:txBody>
                  <a:tcPr/>
                </a:tc>
                <a:extLst>
                  <a:ext uri="{0D108BD9-81ED-4DB2-BD59-A6C34878D82A}">
                    <a16:rowId xmlns:a16="http://schemas.microsoft.com/office/drawing/2014/main" val="393268357"/>
                  </a:ext>
                </a:extLst>
              </a:tr>
              <a:tr h="0">
                <a:tc>
                  <a:txBody>
                    <a:bodyPr/>
                    <a:lstStyle/>
                    <a:p>
                      <a:pPr marL="0" marR="0" algn="ctr">
                        <a:lnSpc>
                          <a:spcPct val="107000"/>
                        </a:lnSpc>
                        <a:spcBef>
                          <a:spcPts val="0"/>
                        </a:spcBef>
                        <a:spcAft>
                          <a:spcPts val="800"/>
                        </a:spcAft>
                      </a:pPr>
                      <a:r>
                        <a:rPr lang="en-US" sz="1200" b="1">
                          <a:effectLst/>
                        </a:rPr>
                        <a:t>Neutral</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800"/>
                        </a:spcAft>
                      </a:pPr>
                      <a:r>
                        <a:rPr lang="en-US" sz="1200" b="1">
                          <a:effectLst/>
                        </a:rPr>
                        <a:t>2.60-3.39</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800"/>
                        </a:spcAft>
                      </a:pPr>
                      <a:r>
                        <a:rPr lang="en-US" sz="1200" b="1">
                          <a:effectLst/>
                        </a:rPr>
                        <a:t>Medium</a:t>
                      </a:r>
                      <a:endParaRPr lang="en-US" sz="1100" b="1">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107316660"/>
                  </a:ext>
                </a:extLst>
              </a:tr>
              <a:tr h="0">
                <a:tc>
                  <a:txBody>
                    <a:bodyPr/>
                    <a:lstStyle/>
                    <a:p>
                      <a:pPr marL="0" marR="0" algn="ctr">
                        <a:lnSpc>
                          <a:spcPct val="107000"/>
                        </a:lnSpc>
                        <a:spcBef>
                          <a:spcPts val="0"/>
                        </a:spcBef>
                        <a:spcAft>
                          <a:spcPts val="800"/>
                        </a:spcAft>
                      </a:pPr>
                      <a:r>
                        <a:rPr lang="en-US" sz="1200" b="1">
                          <a:effectLst/>
                        </a:rPr>
                        <a:t>Agree</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800"/>
                        </a:spcAft>
                      </a:pPr>
                      <a:r>
                        <a:rPr lang="en-US" sz="1200" b="1">
                          <a:effectLst/>
                        </a:rPr>
                        <a:t>3.40-4.19</a:t>
                      </a:r>
                      <a:endParaRPr lang="en-US" sz="1100" b="1">
                        <a:effectLst/>
                        <a:latin typeface="Calibri" panose="020F0502020204030204" pitchFamily="34" charset="0"/>
                        <a:ea typeface="Calibri" panose="020F0502020204030204" pitchFamily="34" charset="0"/>
                      </a:endParaRPr>
                    </a:p>
                  </a:txBody>
                  <a:tcPr marL="68580" marR="68580" marT="0" marB="0"/>
                </a:tc>
                <a:tc rowSpan="2">
                  <a:txBody>
                    <a:bodyPr/>
                    <a:lstStyle/>
                    <a:p>
                      <a:pPr marL="0" marR="0" algn="ctr">
                        <a:lnSpc>
                          <a:spcPct val="107000"/>
                        </a:lnSpc>
                        <a:spcBef>
                          <a:spcPts val="0"/>
                        </a:spcBef>
                        <a:spcAft>
                          <a:spcPts val="800"/>
                        </a:spcAft>
                      </a:pPr>
                      <a:r>
                        <a:rPr lang="en-US" sz="1200" b="1" dirty="0">
                          <a:effectLst/>
                        </a:rPr>
                        <a:t> </a:t>
                      </a:r>
                      <a:endParaRPr lang="en-US" sz="1100" b="1" dirty="0">
                        <a:effectLst/>
                      </a:endParaRPr>
                    </a:p>
                    <a:p>
                      <a:pPr marL="0" marR="0" algn="ctr">
                        <a:lnSpc>
                          <a:spcPct val="107000"/>
                        </a:lnSpc>
                        <a:spcBef>
                          <a:spcPts val="0"/>
                        </a:spcBef>
                        <a:spcAft>
                          <a:spcPts val="800"/>
                        </a:spcAft>
                      </a:pPr>
                      <a:r>
                        <a:rPr lang="en-US" sz="1200" b="1" dirty="0">
                          <a:effectLst/>
                        </a:rPr>
                        <a:t>High</a:t>
                      </a:r>
                      <a:endParaRPr lang="en-US" sz="1100" b="1"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1898948536"/>
                  </a:ext>
                </a:extLst>
              </a:tr>
              <a:tr h="0">
                <a:tc>
                  <a:txBody>
                    <a:bodyPr/>
                    <a:lstStyle/>
                    <a:p>
                      <a:pPr marL="0" marR="0" algn="ctr">
                        <a:lnSpc>
                          <a:spcPct val="107000"/>
                        </a:lnSpc>
                        <a:spcBef>
                          <a:spcPts val="0"/>
                        </a:spcBef>
                        <a:spcAft>
                          <a:spcPts val="800"/>
                        </a:spcAft>
                      </a:pPr>
                      <a:r>
                        <a:rPr lang="en-US" sz="1200" b="1">
                          <a:effectLst/>
                        </a:rPr>
                        <a:t>Strongly Agree</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800"/>
                        </a:spcAft>
                      </a:pPr>
                      <a:r>
                        <a:rPr lang="en-US" sz="1200" b="1" dirty="0">
                          <a:effectLst/>
                        </a:rPr>
                        <a:t>4.20-5.00</a:t>
                      </a:r>
                      <a:endParaRPr lang="en-US" sz="1100" b="1" dirty="0">
                        <a:effectLst/>
                        <a:latin typeface="Calibri" panose="020F0502020204030204" pitchFamily="34" charset="0"/>
                        <a:ea typeface="Calibri" panose="020F0502020204030204" pitchFamily="34" charset="0"/>
                      </a:endParaRPr>
                    </a:p>
                  </a:txBody>
                  <a:tcPr marL="68580" marR="68580" marT="0" marB="0"/>
                </a:tc>
                <a:tc vMerge="1">
                  <a:txBody>
                    <a:bodyPr/>
                    <a:lstStyle/>
                    <a:p>
                      <a:endParaRPr lang="en-US"/>
                    </a:p>
                  </a:txBody>
                  <a:tcPr/>
                </a:tc>
                <a:extLst>
                  <a:ext uri="{0D108BD9-81ED-4DB2-BD59-A6C34878D82A}">
                    <a16:rowId xmlns:a16="http://schemas.microsoft.com/office/drawing/2014/main" val="392918217"/>
                  </a:ext>
                </a:extLst>
              </a:tr>
            </a:tbl>
          </a:graphicData>
        </a:graphic>
      </p:graphicFrame>
      <p:sp>
        <p:nvSpPr>
          <p:cNvPr id="5" name="مربع نص 4">
            <a:extLst>
              <a:ext uri="{FF2B5EF4-FFF2-40B4-BE49-F238E27FC236}">
                <a16:creationId xmlns:a16="http://schemas.microsoft.com/office/drawing/2014/main" id="{DE2DC448-4A37-46B3-B2BC-D2515EB7FB1B}"/>
              </a:ext>
            </a:extLst>
          </p:cNvPr>
          <p:cNvSpPr txBox="1"/>
          <p:nvPr/>
        </p:nvSpPr>
        <p:spPr>
          <a:xfrm>
            <a:off x="3875587" y="2553910"/>
            <a:ext cx="4057650" cy="276999"/>
          </a:xfrm>
          <a:prstGeom prst="rect">
            <a:avLst/>
          </a:prstGeom>
          <a:noFill/>
        </p:spPr>
        <p:txBody>
          <a:bodyPr wrap="square" rtlCol="0">
            <a:spAutoFit/>
          </a:bodyPr>
          <a:lstStyle/>
          <a:p>
            <a:pPr algn="ctr"/>
            <a:r>
              <a:rPr lang="en-US" sz="1200" b="1" dirty="0">
                <a:effectLst/>
                <a:latin typeface="Times New Roman" panose="02020603050405020304" pitchFamily="18" charset="0"/>
                <a:ea typeface="Calibri" panose="020F0502020204030204" pitchFamily="34" charset="0"/>
              </a:rPr>
              <a:t>Estimated scale according to the five-point Likert scale</a:t>
            </a:r>
            <a:endParaRPr lang="en-US" sz="1200" dirty="0"/>
          </a:p>
        </p:txBody>
      </p:sp>
      <p:graphicFrame>
        <p:nvGraphicFramePr>
          <p:cNvPr id="6" name="جدول 5">
            <a:extLst>
              <a:ext uri="{FF2B5EF4-FFF2-40B4-BE49-F238E27FC236}">
                <a16:creationId xmlns:a16="http://schemas.microsoft.com/office/drawing/2014/main" id="{C8AD1309-C865-4AA1-8AFB-7EB7F0B3EC94}"/>
              </a:ext>
            </a:extLst>
          </p:cNvPr>
          <p:cNvGraphicFramePr>
            <a:graphicFrameLocks noGrp="1"/>
          </p:cNvGraphicFramePr>
          <p:nvPr>
            <p:extLst>
              <p:ext uri="{D42A27DB-BD31-4B8C-83A1-F6EECF244321}">
                <p14:modId xmlns:p14="http://schemas.microsoft.com/office/powerpoint/2010/main" val="58510132"/>
              </p:ext>
            </p:extLst>
          </p:nvPr>
        </p:nvGraphicFramePr>
        <p:xfrm>
          <a:off x="4551861" y="5009011"/>
          <a:ext cx="2705100" cy="799911"/>
        </p:xfrm>
        <a:graphic>
          <a:graphicData uri="http://schemas.openxmlformats.org/drawingml/2006/table">
            <a:tbl>
              <a:tblPr>
                <a:tableStyleId>{5C22544A-7EE6-4342-B048-85BDC9FD1C3A}</a:tableStyleId>
              </a:tblPr>
              <a:tblGrid>
                <a:gridCol w="1352868">
                  <a:extLst>
                    <a:ext uri="{9D8B030D-6E8A-4147-A177-3AD203B41FA5}">
                      <a16:colId xmlns:a16="http://schemas.microsoft.com/office/drawing/2014/main" val="2726194273"/>
                    </a:ext>
                  </a:extLst>
                </a:gridCol>
                <a:gridCol w="1352232">
                  <a:extLst>
                    <a:ext uri="{9D8B030D-6E8A-4147-A177-3AD203B41FA5}">
                      <a16:colId xmlns:a16="http://schemas.microsoft.com/office/drawing/2014/main" val="3485171295"/>
                    </a:ext>
                  </a:extLst>
                </a:gridCol>
              </a:tblGrid>
              <a:tr h="0">
                <a:tc gridSpan="2">
                  <a:txBody>
                    <a:bodyPr/>
                    <a:lstStyle/>
                    <a:p>
                      <a:pPr marL="38100" marR="38100" algn="ctr">
                        <a:lnSpc>
                          <a:spcPct val="115000"/>
                        </a:lnSpc>
                        <a:spcBef>
                          <a:spcPts val="0"/>
                        </a:spcBef>
                        <a:spcAft>
                          <a:spcPts val="1000"/>
                        </a:spcAft>
                      </a:pPr>
                      <a:r>
                        <a:rPr lang="en-US" sz="1200" b="1" dirty="0">
                          <a:effectLst/>
                        </a:rPr>
                        <a:t> Reliability Statistics</a:t>
                      </a:r>
                      <a:endParaRPr lang="en-US" sz="1100" b="1" dirty="0">
                        <a:effectLst/>
                        <a:latin typeface="Calibri" panose="020F0502020204030204" pitchFamily="34" charset="0"/>
                        <a:ea typeface="Calibri" panose="020F0502020204030204" pitchFamily="34"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3749753218"/>
                  </a:ext>
                </a:extLst>
              </a:tr>
              <a:tr h="314960">
                <a:tc>
                  <a:txBody>
                    <a:bodyPr/>
                    <a:lstStyle/>
                    <a:p>
                      <a:pPr marL="38100" marR="38100" algn="ctr">
                        <a:lnSpc>
                          <a:spcPct val="115000"/>
                        </a:lnSpc>
                        <a:spcBef>
                          <a:spcPts val="0"/>
                        </a:spcBef>
                        <a:spcAft>
                          <a:spcPts val="1000"/>
                        </a:spcAft>
                      </a:pPr>
                      <a:r>
                        <a:rPr lang="en-US" sz="1200" b="1">
                          <a:effectLst/>
                        </a:rPr>
                        <a:t>Cronbach's Alpha</a:t>
                      </a:r>
                      <a:endParaRPr lang="en-US" sz="1100" b="1">
                        <a:effectLst/>
                        <a:latin typeface="Calibri" panose="020F0502020204030204" pitchFamily="34" charset="0"/>
                        <a:ea typeface="Calibri" panose="020F0502020204030204" pitchFamily="34" charset="0"/>
                      </a:endParaRPr>
                    </a:p>
                  </a:txBody>
                  <a:tcPr marL="68580" marR="68580" marT="0" marB="0" anchor="b"/>
                </a:tc>
                <a:tc>
                  <a:txBody>
                    <a:bodyPr/>
                    <a:lstStyle/>
                    <a:p>
                      <a:pPr marL="38100" marR="38100" algn="ctr">
                        <a:lnSpc>
                          <a:spcPct val="115000"/>
                        </a:lnSpc>
                        <a:spcBef>
                          <a:spcPts val="0"/>
                        </a:spcBef>
                        <a:spcAft>
                          <a:spcPts val="1000"/>
                        </a:spcAft>
                      </a:pPr>
                      <a:r>
                        <a:rPr lang="en-US" sz="1200" b="1">
                          <a:effectLst/>
                        </a:rPr>
                        <a:t>No of Items</a:t>
                      </a:r>
                      <a:endParaRPr lang="en-US" sz="1100" b="1">
                        <a:effectLst/>
                        <a:latin typeface="Calibri" panose="020F0502020204030204" pitchFamily="34" charset="0"/>
                        <a:ea typeface="Calibri" panose="020F0502020204030204" pitchFamily="34" charset="0"/>
                      </a:endParaRPr>
                    </a:p>
                  </a:txBody>
                  <a:tcPr marL="68580" marR="68580" marT="0" marB="0" anchor="b"/>
                </a:tc>
                <a:extLst>
                  <a:ext uri="{0D108BD9-81ED-4DB2-BD59-A6C34878D82A}">
                    <a16:rowId xmlns:a16="http://schemas.microsoft.com/office/drawing/2014/main" val="1262931608"/>
                  </a:ext>
                </a:extLst>
              </a:tr>
              <a:tr h="0">
                <a:tc>
                  <a:txBody>
                    <a:bodyPr/>
                    <a:lstStyle/>
                    <a:p>
                      <a:pPr marL="38100" marR="38100" algn="ctr">
                        <a:lnSpc>
                          <a:spcPct val="115000"/>
                        </a:lnSpc>
                        <a:spcBef>
                          <a:spcPts val="0"/>
                        </a:spcBef>
                        <a:spcAft>
                          <a:spcPts val="1000"/>
                        </a:spcAft>
                      </a:pPr>
                      <a:r>
                        <a:rPr lang="en-US" sz="1200" b="1">
                          <a:effectLst/>
                        </a:rPr>
                        <a:t>0.797</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marL="38100" marR="38100" algn="ctr">
                        <a:lnSpc>
                          <a:spcPct val="115000"/>
                        </a:lnSpc>
                        <a:spcBef>
                          <a:spcPts val="0"/>
                        </a:spcBef>
                        <a:spcAft>
                          <a:spcPts val="1000"/>
                        </a:spcAft>
                      </a:pPr>
                      <a:r>
                        <a:rPr lang="en-US" sz="1200" b="1" dirty="0">
                          <a:effectLst/>
                        </a:rPr>
                        <a:t>30</a:t>
                      </a:r>
                      <a:endParaRPr lang="en-US" sz="1100" b="1"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2813570577"/>
                  </a:ext>
                </a:extLst>
              </a:tr>
            </a:tbl>
          </a:graphicData>
        </a:graphic>
      </p:graphicFrame>
    </p:spTree>
    <p:extLst>
      <p:ext uri="{BB962C8B-B14F-4D97-AF65-F5344CB8AC3E}">
        <p14:creationId xmlns:p14="http://schemas.microsoft.com/office/powerpoint/2010/main" val="21630279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47C894E1-0C87-48B8-9582-7A2A7FB973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0049" y="394864"/>
            <a:ext cx="5391902" cy="6068272"/>
          </a:xfrm>
          <a:prstGeom prst="rect">
            <a:avLst/>
          </a:prstGeom>
        </p:spPr>
      </p:pic>
      <p:sp>
        <p:nvSpPr>
          <p:cNvPr id="8" name="مربع نص 7">
            <a:extLst>
              <a:ext uri="{FF2B5EF4-FFF2-40B4-BE49-F238E27FC236}">
                <a16:creationId xmlns:a16="http://schemas.microsoft.com/office/drawing/2014/main" id="{EB7901DC-907D-4452-AC57-32425455FCCF}"/>
              </a:ext>
            </a:extLst>
          </p:cNvPr>
          <p:cNvSpPr txBox="1"/>
          <p:nvPr/>
        </p:nvSpPr>
        <p:spPr>
          <a:xfrm>
            <a:off x="3400049" y="0"/>
            <a:ext cx="5391902" cy="276999"/>
          </a:xfrm>
          <a:prstGeom prst="rect">
            <a:avLst/>
          </a:prstGeom>
          <a:noFill/>
        </p:spPr>
        <p:txBody>
          <a:bodyPr wrap="square" rtlCol="0">
            <a:spAutoFit/>
          </a:bodyPr>
          <a:lstStyle/>
          <a:p>
            <a:pPr algn="ctr"/>
            <a:r>
              <a:rPr lang="en-US" sz="1200" b="1" dirty="0">
                <a:effectLst/>
                <a:latin typeface="Times New Roman" panose="02020603050405020304" pitchFamily="18" charset="0"/>
                <a:ea typeface="Calibri" panose="020F0502020204030204" pitchFamily="34" charset="0"/>
              </a:rPr>
              <a:t>General information about the contractor companies.</a:t>
            </a:r>
            <a:endParaRPr lang="en-US" sz="1200" dirty="0"/>
          </a:p>
        </p:txBody>
      </p:sp>
    </p:spTree>
    <p:extLst>
      <p:ext uri="{BB962C8B-B14F-4D97-AF65-F5344CB8AC3E}">
        <p14:creationId xmlns:p14="http://schemas.microsoft.com/office/powerpoint/2010/main" val="36050973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a:extLst>
              <a:ext uri="{FF2B5EF4-FFF2-40B4-BE49-F238E27FC236}">
                <a16:creationId xmlns:a16="http://schemas.microsoft.com/office/drawing/2014/main" id="{5837C9A5-023C-465E-A58D-883689342C61}"/>
              </a:ext>
            </a:extLst>
          </p:cNvPr>
          <p:cNvPicPr>
            <a:picLocks noChangeAspect="1"/>
          </p:cNvPicPr>
          <p:nvPr/>
        </p:nvPicPr>
        <p:blipFill>
          <a:blip r:embed="rId2"/>
          <a:stretch>
            <a:fillRect/>
          </a:stretch>
        </p:blipFill>
        <p:spPr>
          <a:xfrm>
            <a:off x="3904307" y="395977"/>
            <a:ext cx="4139543" cy="6066046"/>
          </a:xfrm>
          <a:prstGeom prst="rect">
            <a:avLst/>
          </a:prstGeom>
        </p:spPr>
      </p:pic>
    </p:spTree>
    <p:extLst>
      <p:ext uri="{BB962C8B-B14F-4D97-AF65-F5344CB8AC3E}">
        <p14:creationId xmlns:p14="http://schemas.microsoft.com/office/powerpoint/2010/main" val="8382803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BCA5CA9C-E7E9-4ED1-8D80-732C9E33F9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8537" y="374468"/>
            <a:ext cx="5114925" cy="6483531"/>
          </a:xfrm>
          <a:prstGeom prst="rect">
            <a:avLst/>
          </a:prstGeom>
        </p:spPr>
      </p:pic>
      <p:sp>
        <p:nvSpPr>
          <p:cNvPr id="5" name="مربع نص 4">
            <a:extLst>
              <a:ext uri="{FF2B5EF4-FFF2-40B4-BE49-F238E27FC236}">
                <a16:creationId xmlns:a16="http://schemas.microsoft.com/office/drawing/2014/main" id="{0BB1390E-32EE-48BA-A4FD-9C82CDFF9180}"/>
              </a:ext>
            </a:extLst>
          </p:cNvPr>
          <p:cNvSpPr txBox="1"/>
          <p:nvPr/>
        </p:nvSpPr>
        <p:spPr>
          <a:xfrm>
            <a:off x="3538537" y="113211"/>
            <a:ext cx="5114925" cy="276999"/>
          </a:xfrm>
          <a:prstGeom prst="rect">
            <a:avLst/>
          </a:prstGeom>
          <a:noFill/>
        </p:spPr>
        <p:txBody>
          <a:bodyPr wrap="square" rtlCol="0">
            <a:spAutoFit/>
          </a:bodyPr>
          <a:lstStyle/>
          <a:p>
            <a:pPr algn="ctr"/>
            <a:r>
              <a:rPr lang="en-US" sz="1200" b="1" dirty="0">
                <a:effectLst/>
                <a:latin typeface="Times New Roman" panose="02020603050405020304" pitchFamily="18" charset="0"/>
                <a:ea typeface="Calibri" panose="020F0502020204030204" pitchFamily="34" charset="0"/>
              </a:rPr>
              <a:t>Descriptive statistics quality factors contractor’s response</a:t>
            </a:r>
            <a:endParaRPr lang="en-US" sz="1200" dirty="0"/>
          </a:p>
        </p:txBody>
      </p:sp>
    </p:spTree>
    <p:extLst>
      <p:ext uri="{BB962C8B-B14F-4D97-AF65-F5344CB8AC3E}">
        <p14:creationId xmlns:p14="http://schemas.microsoft.com/office/powerpoint/2010/main" val="29690335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2319016C-67E9-4EE6-B5F8-9C1C54D4D4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5605" y="0"/>
            <a:ext cx="4860790" cy="6858000"/>
          </a:xfrm>
          <a:prstGeom prst="rect">
            <a:avLst/>
          </a:prstGeom>
        </p:spPr>
      </p:pic>
    </p:spTree>
    <p:extLst>
      <p:ext uri="{BB962C8B-B14F-4D97-AF65-F5344CB8AC3E}">
        <p14:creationId xmlns:p14="http://schemas.microsoft.com/office/powerpoint/2010/main" val="16151533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D0F3DEC4-98F6-4150-8A7E-07254BC46D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2602" y="1332245"/>
            <a:ext cx="4086795" cy="1105054"/>
          </a:xfrm>
          <a:prstGeom prst="rect">
            <a:avLst/>
          </a:prstGeom>
        </p:spPr>
      </p:pic>
      <p:sp>
        <p:nvSpPr>
          <p:cNvPr id="4" name="مربع نص 3">
            <a:extLst>
              <a:ext uri="{FF2B5EF4-FFF2-40B4-BE49-F238E27FC236}">
                <a16:creationId xmlns:a16="http://schemas.microsoft.com/office/drawing/2014/main" id="{142740D1-BE20-41B9-AD0E-0A034EDA734D}"/>
              </a:ext>
            </a:extLst>
          </p:cNvPr>
          <p:cNvSpPr txBox="1"/>
          <p:nvPr/>
        </p:nvSpPr>
        <p:spPr>
          <a:xfrm>
            <a:off x="4052602" y="853357"/>
            <a:ext cx="4086796" cy="276999"/>
          </a:xfrm>
          <a:prstGeom prst="rect">
            <a:avLst/>
          </a:prstGeom>
          <a:noFill/>
        </p:spPr>
        <p:txBody>
          <a:bodyPr wrap="square" rtlCol="0">
            <a:spAutoFit/>
          </a:bodyPr>
          <a:lstStyle/>
          <a:p>
            <a:pPr algn="ctr"/>
            <a:r>
              <a:rPr lang="en-US" sz="1200" b="1" dirty="0">
                <a:effectLst/>
                <a:latin typeface="Times New Roman" panose="02020603050405020304" pitchFamily="18" charset="0"/>
                <a:ea typeface="Calibri" panose="020F0502020204030204" pitchFamily="34" charset="0"/>
              </a:rPr>
              <a:t>Cronbach's alpha test measuring reliability statistics</a:t>
            </a:r>
            <a:endParaRPr lang="en-US" sz="1200" dirty="0"/>
          </a:p>
        </p:txBody>
      </p:sp>
      <mc:AlternateContent xmlns:mc="http://schemas.openxmlformats.org/markup-compatibility/2006" xmlns:a14="http://schemas.microsoft.com/office/drawing/2010/main">
        <mc:Choice Requires="a14">
          <p:sp>
            <p:nvSpPr>
              <p:cNvPr id="11" name="مربع نص 10">
                <a:extLst>
                  <a:ext uri="{FF2B5EF4-FFF2-40B4-BE49-F238E27FC236}">
                    <a16:creationId xmlns:a16="http://schemas.microsoft.com/office/drawing/2014/main" id="{9F82F43C-8DAC-4F85-A3FF-E4D131673ECA}"/>
                  </a:ext>
                </a:extLst>
              </p:cNvPr>
              <p:cNvSpPr txBox="1"/>
              <p:nvPr/>
            </p:nvSpPr>
            <p:spPr>
              <a:xfrm>
                <a:off x="4711337" y="2871912"/>
                <a:ext cx="3117668" cy="3097579"/>
              </a:xfrm>
              <a:prstGeom prst="rect">
                <a:avLst/>
              </a:prstGeom>
              <a:noFill/>
            </p:spPr>
            <p:txBody>
              <a:bodyPr wrap="square" rtlCol="0">
                <a:spAutoFit/>
              </a:bodyPr>
              <a:lstStyle/>
              <a:p>
                <a:pPr algn="ctr"/>
                <a:r>
                  <a:rPr lang="en-US" dirty="0"/>
                  <a:t>RII = ∑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𝑊</m:t>
                        </m:r>
                      </m:num>
                      <m:den>
                        <m:r>
                          <a:rPr lang="en-US" b="0" i="1" smtClean="0">
                            <a:latin typeface="Cambria Math" panose="02040503050406030204" pitchFamily="18" charset="0"/>
                          </a:rPr>
                          <m:t>𝐴</m:t>
                        </m:r>
                        <m:r>
                          <a:rPr lang="en-US" b="0" i="1" smtClean="0">
                            <a:latin typeface="Cambria Math" panose="02040503050406030204" pitchFamily="18" charset="0"/>
                          </a:rPr>
                          <m:t> </m:t>
                        </m:r>
                        <m:r>
                          <a:rPr lang="en-US" b="0" i="1" smtClean="0">
                            <a:latin typeface="Cambria Math" panose="02040503050406030204" pitchFamily="18" charset="0"/>
                          </a:rPr>
                          <m:t>𝑁</m:t>
                        </m:r>
                      </m:den>
                    </m:f>
                  </m:oMath>
                </a14:m>
                <a:r>
                  <a:rPr lang="en-US" dirty="0"/>
                  <a:t> * 100 </a:t>
                </a:r>
              </a:p>
              <a:p>
                <a:pPr algn="ctr"/>
                <a:endParaRPr lang="en-US" dirty="0"/>
              </a:p>
              <a:p>
                <a:pPr algn="ctr"/>
                <a:r>
                  <a:rPr lang="en-US" dirty="0"/>
                  <a:t>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5</m:t>
                        </m:r>
                        <m:r>
                          <a:rPr lang="en-US" b="0" i="1" smtClean="0">
                            <a:latin typeface="Cambria Math" panose="02040503050406030204" pitchFamily="18" charset="0"/>
                          </a:rPr>
                          <m:t>𝑛</m:t>
                        </m:r>
                        <m:r>
                          <a:rPr lang="en-US" b="0" i="1" smtClean="0">
                            <a:latin typeface="Cambria Math" panose="02040503050406030204" pitchFamily="18" charset="0"/>
                          </a:rPr>
                          <m:t>5+4</m:t>
                        </m:r>
                        <m:r>
                          <a:rPr lang="en-US" b="0" i="1" smtClean="0">
                            <a:latin typeface="Cambria Math" panose="02040503050406030204" pitchFamily="18" charset="0"/>
                          </a:rPr>
                          <m:t>𝑛</m:t>
                        </m:r>
                        <m:r>
                          <a:rPr lang="en-US" b="0" i="1" smtClean="0">
                            <a:latin typeface="Cambria Math" panose="02040503050406030204" pitchFamily="18" charset="0"/>
                          </a:rPr>
                          <m:t>4+3</m:t>
                        </m:r>
                        <m:r>
                          <a:rPr lang="en-US" b="0" i="1" smtClean="0">
                            <a:latin typeface="Cambria Math" panose="02040503050406030204" pitchFamily="18" charset="0"/>
                          </a:rPr>
                          <m:t>𝑛</m:t>
                        </m:r>
                        <m:r>
                          <a:rPr lang="en-US" b="0" i="1" smtClean="0">
                            <a:latin typeface="Cambria Math" panose="02040503050406030204" pitchFamily="18" charset="0"/>
                          </a:rPr>
                          <m:t>3+2</m:t>
                        </m:r>
                        <m:r>
                          <a:rPr lang="en-US" b="0" i="1" smtClean="0">
                            <a:latin typeface="Cambria Math" panose="02040503050406030204" pitchFamily="18" charset="0"/>
                          </a:rPr>
                          <m:t>𝑛</m:t>
                        </m:r>
                        <m:r>
                          <a:rPr lang="en-US" b="0" i="1" smtClean="0">
                            <a:latin typeface="Cambria Math" panose="02040503050406030204" pitchFamily="18" charset="0"/>
                          </a:rPr>
                          <m:t>2+</m:t>
                        </m:r>
                        <m:r>
                          <a:rPr lang="en-US" b="0" i="1" smtClean="0">
                            <a:latin typeface="Cambria Math" panose="02040503050406030204" pitchFamily="18" charset="0"/>
                          </a:rPr>
                          <m:t>𝑛</m:t>
                        </m:r>
                        <m:r>
                          <a:rPr lang="en-US" b="0" i="1" smtClean="0">
                            <a:latin typeface="Cambria Math" panose="02040503050406030204" pitchFamily="18" charset="0"/>
                          </a:rPr>
                          <m:t>1</m:t>
                        </m:r>
                      </m:num>
                      <m:den>
                        <m:r>
                          <a:rPr lang="en-US" b="0" i="1" smtClean="0">
                            <a:latin typeface="Cambria Math" panose="02040503050406030204" pitchFamily="18" charset="0"/>
                          </a:rPr>
                          <m:t>5∗</m:t>
                        </m:r>
                        <m:r>
                          <a:rPr lang="en-US" b="0" i="1" smtClean="0">
                            <a:latin typeface="Cambria Math" panose="02040503050406030204" pitchFamily="18" charset="0"/>
                          </a:rPr>
                          <m:t>𝑁</m:t>
                        </m:r>
                      </m:den>
                    </m:f>
                  </m:oMath>
                </a14:m>
                <a:endParaRPr lang="en-US" dirty="0"/>
              </a:p>
              <a:p>
                <a:endParaRPr lang="en-US" dirty="0"/>
              </a:p>
              <a:p>
                <a:pPr algn="ctr"/>
                <a:r>
                  <a:rPr lang="en-US" dirty="0"/>
                  <a:t>(0≤RII ≤1)</a:t>
                </a:r>
              </a:p>
              <a:p>
                <a:endParaRPr lang="en-US" dirty="0"/>
              </a:p>
              <a:p>
                <a:r>
                  <a:rPr lang="en-US" dirty="0"/>
                  <a:t>OR </a:t>
                </a:r>
              </a:p>
              <a:p>
                <a:pPr algn="ctr"/>
                <a:endParaRPr lang="en-US" dirty="0"/>
              </a:p>
              <a:p>
                <a:pPr algn="ctr"/>
                <a:r>
                  <a:rPr lang="en-US" dirty="0"/>
                  <a:t>RII = 0.2*Mean</a:t>
                </a:r>
              </a:p>
            </p:txBody>
          </p:sp>
        </mc:Choice>
        <mc:Fallback xmlns="">
          <p:sp>
            <p:nvSpPr>
              <p:cNvPr id="11" name="مربع نص 10">
                <a:extLst>
                  <a:ext uri="{FF2B5EF4-FFF2-40B4-BE49-F238E27FC236}">
                    <a16:creationId xmlns:a16="http://schemas.microsoft.com/office/drawing/2014/main" id="{9F82F43C-8DAC-4F85-A3FF-E4D131673ECA}"/>
                  </a:ext>
                </a:extLst>
              </p:cNvPr>
              <p:cNvSpPr txBox="1">
                <a:spLocks noRot="1" noChangeAspect="1" noMove="1" noResize="1" noEditPoints="1" noAdjustHandles="1" noChangeArrowheads="1" noChangeShapeType="1" noTextEdit="1"/>
              </p:cNvSpPr>
              <p:nvPr/>
            </p:nvSpPr>
            <p:spPr>
              <a:xfrm>
                <a:off x="4711337" y="2871912"/>
                <a:ext cx="3117668" cy="3097579"/>
              </a:xfrm>
              <a:prstGeom prst="rect">
                <a:avLst/>
              </a:prstGeom>
              <a:blipFill>
                <a:blip r:embed="rId3"/>
                <a:stretch>
                  <a:fillRect l="-1761" b="-2165"/>
                </a:stretch>
              </a:blipFill>
            </p:spPr>
            <p:txBody>
              <a:bodyPr/>
              <a:lstStyle/>
              <a:p>
                <a:r>
                  <a:rPr lang="en-US">
                    <a:noFill/>
                  </a:rPr>
                  <a:t> </a:t>
                </a:r>
              </a:p>
            </p:txBody>
          </p:sp>
        </mc:Fallback>
      </mc:AlternateContent>
    </p:spTree>
    <p:extLst>
      <p:ext uri="{BB962C8B-B14F-4D97-AF65-F5344CB8AC3E}">
        <p14:creationId xmlns:p14="http://schemas.microsoft.com/office/powerpoint/2010/main" val="1069360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7E0180A-7291-4C50-B075-B996EF8A3608}"/>
              </a:ext>
            </a:extLst>
          </p:cNvPr>
          <p:cNvSpPr>
            <a:spLocks noGrp="1"/>
          </p:cNvSpPr>
          <p:nvPr>
            <p:ph type="title"/>
          </p:nvPr>
        </p:nvSpPr>
        <p:spPr/>
        <p:txBody>
          <a:bodyPr/>
          <a:lstStyle/>
          <a:p>
            <a:r>
              <a:rPr lang="en-US" dirty="0"/>
              <a:t>Project Outline</a:t>
            </a:r>
          </a:p>
        </p:txBody>
      </p:sp>
      <p:sp>
        <p:nvSpPr>
          <p:cNvPr id="3" name="عنصر نائب للمحتوى 2">
            <a:extLst>
              <a:ext uri="{FF2B5EF4-FFF2-40B4-BE49-F238E27FC236}">
                <a16:creationId xmlns:a16="http://schemas.microsoft.com/office/drawing/2014/main" id="{2E80B3B0-CD4F-40DA-9420-C1B5916413E0}"/>
              </a:ext>
            </a:extLst>
          </p:cNvPr>
          <p:cNvSpPr>
            <a:spLocks noGrp="1"/>
          </p:cNvSpPr>
          <p:nvPr>
            <p:ph idx="1"/>
          </p:nvPr>
        </p:nvSpPr>
        <p:spPr/>
        <p:txBody>
          <a:bodyPr/>
          <a:lstStyle/>
          <a:p>
            <a:pPr>
              <a:buFont typeface="Wingdings" panose="05000000000000000000" pitchFamily="2" charset="2"/>
              <a:buChar char="Ø"/>
            </a:pPr>
            <a:r>
              <a:rPr lang="en-US" dirty="0"/>
              <a:t>Questionnaire</a:t>
            </a:r>
          </a:p>
          <a:p>
            <a:pPr>
              <a:buFont typeface="Wingdings" panose="05000000000000000000" pitchFamily="2" charset="2"/>
              <a:buChar char="Ø"/>
            </a:pPr>
            <a:r>
              <a:rPr lang="en-US" dirty="0"/>
              <a:t>Data Collection </a:t>
            </a:r>
          </a:p>
          <a:p>
            <a:pPr>
              <a:buFont typeface="Wingdings" panose="05000000000000000000" pitchFamily="2" charset="2"/>
              <a:buChar char="Ø"/>
            </a:pPr>
            <a:r>
              <a:rPr lang="en-US" dirty="0"/>
              <a:t>Analyze the Data </a:t>
            </a:r>
          </a:p>
          <a:p>
            <a:pPr>
              <a:buFont typeface="Wingdings" panose="05000000000000000000" pitchFamily="2" charset="2"/>
              <a:buChar char="Ø"/>
            </a:pPr>
            <a:r>
              <a:rPr lang="en-US" dirty="0"/>
              <a:t>Results</a:t>
            </a:r>
          </a:p>
          <a:p>
            <a:pPr>
              <a:buFont typeface="Wingdings" panose="05000000000000000000" pitchFamily="2" charset="2"/>
              <a:buChar char="Ø"/>
            </a:pPr>
            <a:r>
              <a:rPr lang="en-US" dirty="0"/>
              <a:t> Recommendations</a:t>
            </a:r>
          </a:p>
          <a:p>
            <a:pPr marL="0" indent="0">
              <a:buNone/>
            </a:pPr>
            <a:endParaRPr lang="en-US" dirty="0"/>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17452268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6CBAE862-C245-47FF-A19C-2642B0AC80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5004" y="2662130"/>
            <a:ext cx="3496163" cy="1533739"/>
          </a:xfrm>
          <a:prstGeom prst="rect">
            <a:avLst/>
          </a:prstGeom>
        </p:spPr>
      </p:pic>
      <p:sp>
        <p:nvSpPr>
          <p:cNvPr id="4" name="مربع نص 3">
            <a:extLst>
              <a:ext uri="{FF2B5EF4-FFF2-40B4-BE49-F238E27FC236}">
                <a16:creationId xmlns:a16="http://schemas.microsoft.com/office/drawing/2014/main" id="{1DE5D321-BB5E-4383-9797-2AD932E8EA8D}"/>
              </a:ext>
            </a:extLst>
          </p:cNvPr>
          <p:cNvSpPr txBox="1"/>
          <p:nvPr/>
        </p:nvSpPr>
        <p:spPr>
          <a:xfrm>
            <a:off x="4435004" y="2133600"/>
            <a:ext cx="3496163" cy="369332"/>
          </a:xfrm>
          <a:prstGeom prst="rect">
            <a:avLst/>
          </a:prstGeom>
          <a:noFill/>
        </p:spPr>
        <p:txBody>
          <a:bodyPr wrap="square" rtlCol="0">
            <a:spAutoFit/>
          </a:bodyPr>
          <a:lstStyle/>
          <a:p>
            <a:pPr algn="ctr"/>
            <a:r>
              <a:rPr lang="en-US" sz="1800" b="1" dirty="0">
                <a:effectLst/>
                <a:latin typeface="Times New Roman" panose="02020603050405020304" pitchFamily="18" charset="0"/>
                <a:ea typeface="Calibri" panose="020F0502020204030204" pitchFamily="34" charset="0"/>
              </a:rPr>
              <a:t>Importance levels</a:t>
            </a:r>
            <a:endParaRPr lang="en-US" dirty="0"/>
          </a:p>
        </p:txBody>
      </p:sp>
    </p:spTree>
    <p:extLst>
      <p:ext uri="{BB962C8B-B14F-4D97-AF65-F5344CB8AC3E}">
        <p14:creationId xmlns:p14="http://schemas.microsoft.com/office/powerpoint/2010/main" val="13948117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EA827C0B-4699-48C1-9798-D7579CAF44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8654" y="1180786"/>
            <a:ext cx="5134692" cy="4496427"/>
          </a:xfrm>
          <a:prstGeom prst="rect">
            <a:avLst/>
          </a:prstGeom>
        </p:spPr>
      </p:pic>
      <p:sp>
        <p:nvSpPr>
          <p:cNvPr id="4" name="مربع نص 3">
            <a:extLst>
              <a:ext uri="{FF2B5EF4-FFF2-40B4-BE49-F238E27FC236}">
                <a16:creationId xmlns:a16="http://schemas.microsoft.com/office/drawing/2014/main" id="{D4CD0A4C-7525-4816-BCEB-B731FEE70A26}"/>
              </a:ext>
            </a:extLst>
          </p:cNvPr>
          <p:cNvSpPr txBox="1"/>
          <p:nvPr/>
        </p:nvSpPr>
        <p:spPr>
          <a:xfrm>
            <a:off x="3528654" y="769755"/>
            <a:ext cx="5134692" cy="276999"/>
          </a:xfrm>
          <a:prstGeom prst="rect">
            <a:avLst/>
          </a:prstGeom>
          <a:noFill/>
        </p:spPr>
        <p:txBody>
          <a:bodyPr wrap="square" rtlCol="0">
            <a:spAutoFit/>
          </a:bodyPr>
          <a:lstStyle/>
          <a:p>
            <a:pPr algn="ctr"/>
            <a:r>
              <a:rPr lang="en-US" sz="1200" b="1" dirty="0">
                <a:effectLst/>
                <a:latin typeface="Times New Roman" panose="02020603050405020304" pitchFamily="18" charset="0"/>
                <a:ea typeface="Calibri" panose="020F0502020204030204" pitchFamily="34" charset="0"/>
              </a:rPr>
              <a:t>The calculated RII of the quality factors from contractors’ point of view</a:t>
            </a:r>
            <a:endParaRPr lang="en-US" sz="1200" dirty="0"/>
          </a:p>
        </p:txBody>
      </p:sp>
    </p:spTree>
    <p:extLst>
      <p:ext uri="{BB962C8B-B14F-4D97-AF65-F5344CB8AC3E}">
        <p14:creationId xmlns:p14="http://schemas.microsoft.com/office/powerpoint/2010/main" val="30839547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E6BD5D2C-BC54-4EDD-B01B-1BDFFCA4D7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2911" y="0"/>
            <a:ext cx="4766178" cy="6858000"/>
          </a:xfrm>
          <a:prstGeom prst="rect">
            <a:avLst/>
          </a:prstGeom>
        </p:spPr>
      </p:pic>
    </p:spTree>
    <p:extLst>
      <p:ext uri="{BB962C8B-B14F-4D97-AF65-F5344CB8AC3E}">
        <p14:creationId xmlns:p14="http://schemas.microsoft.com/office/powerpoint/2010/main" val="32373986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47BF85CE-3AEE-40FD-B732-DC3F17CF07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3891" y="1056944"/>
            <a:ext cx="5144218" cy="4744112"/>
          </a:xfrm>
          <a:prstGeom prst="rect">
            <a:avLst/>
          </a:prstGeom>
        </p:spPr>
      </p:pic>
    </p:spTree>
    <p:extLst>
      <p:ext uri="{BB962C8B-B14F-4D97-AF65-F5344CB8AC3E}">
        <p14:creationId xmlns:p14="http://schemas.microsoft.com/office/powerpoint/2010/main" val="3942973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400726F5-9B6D-4C4A-9F78-871E048B0B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0549" y="400593"/>
            <a:ext cx="5210902" cy="6395677"/>
          </a:xfrm>
          <a:prstGeom prst="rect">
            <a:avLst/>
          </a:prstGeom>
        </p:spPr>
      </p:pic>
      <p:sp>
        <p:nvSpPr>
          <p:cNvPr id="4" name="مربع نص 3">
            <a:extLst>
              <a:ext uri="{FF2B5EF4-FFF2-40B4-BE49-F238E27FC236}">
                <a16:creationId xmlns:a16="http://schemas.microsoft.com/office/drawing/2014/main" id="{628FC9EA-6E23-4503-AEF1-A48A524118B1}"/>
              </a:ext>
            </a:extLst>
          </p:cNvPr>
          <p:cNvSpPr txBox="1"/>
          <p:nvPr/>
        </p:nvSpPr>
        <p:spPr>
          <a:xfrm>
            <a:off x="3490549" y="78377"/>
            <a:ext cx="5540240" cy="553998"/>
          </a:xfrm>
          <a:prstGeom prst="rect">
            <a:avLst/>
          </a:prstGeom>
          <a:noFill/>
        </p:spPr>
        <p:txBody>
          <a:bodyPr wrap="square" rtlCol="0">
            <a:spAutoFit/>
          </a:bodyPr>
          <a:lstStyle/>
          <a:p>
            <a:r>
              <a:rPr lang="en-US" sz="1200" b="1" dirty="0">
                <a:effectLst/>
                <a:latin typeface="Times New Roman" panose="02020603050405020304" pitchFamily="18" charset="0"/>
                <a:ea typeface="Calibri" panose="020F0502020204030204" pitchFamily="34" charset="0"/>
              </a:rPr>
              <a:t>Frequencies the response and the rank according to the level of importance.</a:t>
            </a:r>
            <a:endParaRPr lang="en-US" sz="1200" dirty="0">
              <a:effectLst/>
              <a:latin typeface="Calibri" panose="020F0502020204030204" pitchFamily="34" charset="0"/>
              <a:ea typeface="Calibri" panose="020F0502020204030204" pitchFamily="34" charset="0"/>
            </a:endParaRPr>
          </a:p>
          <a:p>
            <a:endParaRPr lang="en-US" dirty="0"/>
          </a:p>
        </p:txBody>
      </p:sp>
    </p:spTree>
    <p:extLst>
      <p:ext uri="{BB962C8B-B14F-4D97-AF65-F5344CB8AC3E}">
        <p14:creationId xmlns:p14="http://schemas.microsoft.com/office/powerpoint/2010/main" val="22342747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B5EB3B62-8BDC-476B-9B20-3405AFA18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0549" y="66205"/>
            <a:ext cx="5210902" cy="6725589"/>
          </a:xfrm>
          <a:prstGeom prst="rect">
            <a:avLst/>
          </a:prstGeom>
        </p:spPr>
      </p:pic>
    </p:spTree>
    <p:extLst>
      <p:ext uri="{BB962C8B-B14F-4D97-AF65-F5344CB8AC3E}">
        <p14:creationId xmlns:p14="http://schemas.microsoft.com/office/powerpoint/2010/main" val="13878438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12489A1A-5616-430F-94BE-509D79AA0D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0988" y="0"/>
            <a:ext cx="4710023" cy="6858000"/>
          </a:xfrm>
          <a:prstGeom prst="rect">
            <a:avLst/>
          </a:prstGeom>
        </p:spPr>
      </p:pic>
    </p:spTree>
    <p:extLst>
      <p:ext uri="{BB962C8B-B14F-4D97-AF65-F5344CB8AC3E}">
        <p14:creationId xmlns:p14="http://schemas.microsoft.com/office/powerpoint/2010/main" val="26726319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90EC95C5-AF34-4FF8-9F24-93B6A83768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4250" y="0"/>
            <a:ext cx="5143500" cy="6858000"/>
          </a:xfrm>
          <a:prstGeom prst="rect">
            <a:avLst/>
          </a:prstGeom>
        </p:spPr>
      </p:pic>
    </p:spTree>
    <p:extLst>
      <p:ext uri="{BB962C8B-B14F-4D97-AF65-F5344CB8AC3E}">
        <p14:creationId xmlns:p14="http://schemas.microsoft.com/office/powerpoint/2010/main" val="25924025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F0A8137F-5416-4DC9-9FB4-FF303D6DF9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9079" y="0"/>
            <a:ext cx="4753841" cy="6858000"/>
          </a:xfrm>
          <a:prstGeom prst="rect">
            <a:avLst/>
          </a:prstGeom>
        </p:spPr>
      </p:pic>
    </p:spTree>
    <p:extLst>
      <p:ext uri="{BB962C8B-B14F-4D97-AF65-F5344CB8AC3E}">
        <p14:creationId xmlns:p14="http://schemas.microsoft.com/office/powerpoint/2010/main" val="26095772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E6C6C096-55A0-45AA-8657-4730336B38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1839" y="0"/>
            <a:ext cx="4788322" cy="6858000"/>
          </a:xfrm>
          <a:prstGeom prst="rect">
            <a:avLst/>
          </a:prstGeom>
        </p:spPr>
      </p:pic>
    </p:spTree>
    <p:extLst>
      <p:ext uri="{BB962C8B-B14F-4D97-AF65-F5344CB8AC3E}">
        <p14:creationId xmlns:p14="http://schemas.microsoft.com/office/powerpoint/2010/main" val="806918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CF3884C-2825-460E-91DE-9258B3024BEB}"/>
              </a:ext>
            </a:extLst>
          </p:cNvPr>
          <p:cNvSpPr>
            <a:spLocks noGrp="1"/>
          </p:cNvSpPr>
          <p:nvPr>
            <p:ph type="title"/>
          </p:nvPr>
        </p:nvSpPr>
        <p:spPr/>
        <p:txBody>
          <a:bodyPr/>
          <a:lstStyle/>
          <a:p>
            <a:r>
              <a:rPr lang="en-US" dirty="0"/>
              <a:t>Introduction</a:t>
            </a:r>
          </a:p>
        </p:txBody>
      </p:sp>
      <p:sp>
        <p:nvSpPr>
          <p:cNvPr id="3" name="عنصر نائب للمحتوى 2">
            <a:extLst>
              <a:ext uri="{FF2B5EF4-FFF2-40B4-BE49-F238E27FC236}">
                <a16:creationId xmlns:a16="http://schemas.microsoft.com/office/drawing/2014/main" id="{A2E47B5C-3DE5-443A-A24F-1580E235DE31}"/>
              </a:ext>
            </a:extLst>
          </p:cNvPr>
          <p:cNvSpPr>
            <a:spLocks noGrp="1"/>
          </p:cNvSpPr>
          <p:nvPr>
            <p:ph idx="1"/>
          </p:nvPr>
        </p:nvSpPr>
        <p:spPr/>
        <p:txBody>
          <a:bodyPr/>
          <a:lstStyle/>
          <a:p>
            <a:r>
              <a:rPr lang="en-US" dirty="0"/>
              <a:t>In their daily life, people depend mainly on roads and transportation, as they save both time and effort for man in many aspects of his life, but these in general suffer from problems such as cracks, slumps -that may occur in the street- and poor quality in general, the need to know has increased the causes and events which lead to problems occurring in the asphalt, so we will collect and study the factors that -as we believe- have a role in the problems experienced on the roads.</a:t>
            </a:r>
          </a:p>
        </p:txBody>
      </p:sp>
    </p:spTree>
    <p:extLst>
      <p:ext uri="{BB962C8B-B14F-4D97-AF65-F5344CB8AC3E}">
        <p14:creationId xmlns:p14="http://schemas.microsoft.com/office/powerpoint/2010/main" val="40113067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745A2C84-D6E9-4ABE-9BEC-CC852645C9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85785" y="2262024"/>
            <a:ext cx="5220429" cy="2333951"/>
          </a:xfrm>
          <a:prstGeom prst="rect">
            <a:avLst/>
          </a:prstGeom>
        </p:spPr>
      </p:pic>
    </p:spTree>
    <p:extLst>
      <p:ext uri="{BB962C8B-B14F-4D97-AF65-F5344CB8AC3E}">
        <p14:creationId xmlns:p14="http://schemas.microsoft.com/office/powerpoint/2010/main" val="24441369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79786A1-B0B8-4BA9-9360-BBB1CF67A655}"/>
              </a:ext>
            </a:extLst>
          </p:cNvPr>
          <p:cNvSpPr>
            <a:spLocks noGrp="1"/>
          </p:cNvSpPr>
          <p:nvPr>
            <p:ph type="title"/>
          </p:nvPr>
        </p:nvSpPr>
        <p:spPr/>
        <p:txBody>
          <a:bodyPr/>
          <a:lstStyle/>
          <a:p>
            <a:r>
              <a:rPr lang="en-US" dirty="0"/>
              <a:t>Results Analysis</a:t>
            </a:r>
          </a:p>
        </p:txBody>
      </p:sp>
      <p:sp>
        <p:nvSpPr>
          <p:cNvPr id="3" name="عنصر نائب للمحتوى 2">
            <a:extLst>
              <a:ext uri="{FF2B5EF4-FFF2-40B4-BE49-F238E27FC236}">
                <a16:creationId xmlns:a16="http://schemas.microsoft.com/office/drawing/2014/main" id="{5C8FA64F-BB26-4B34-9954-7E11233917E2}"/>
              </a:ext>
            </a:extLst>
          </p:cNvPr>
          <p:cNvSpPr>
            <a:spLocks noGrp="1"/>
          </p:cNvSpPr>
          <p:nvPr>
            <p:ph idx="1"/>
          </p:nvPr>
        </p:nvSpPr>
        <p:spPr/>
        <p:txBody>
          <a:bodyPr>
            <a:normAutofit fontScale="92500" lnSpcReduction="20000"/>
          </a:bodyPr>
          <a:lstStyle/>
          <a:p>
            <a:pPr marL="0" indent="0">
              <a:buNone/>
            </a:pPr>
            <a:r>
              <a:rPr lang="en-US" sz="1800" dirty="0">
                <a:solidFill>
                  <a:srgbClr val="000000"/>
                </a:solidFill>
                <a:effectLst/>
                <a:latin typeface="Times New Roman" panose="02020603050405020304" pitchFamily="18" charset="0"/>
                <a:ea typeface="Times New Roman" panose="02020603050405020304" pitchFamily="18" charset="0"/>
              </a:rPr>
              <a:t>Based to the results which were presented in the previous tables considering the ranking of each factors the following points can be concluded.</a:t>
            </a:r>
          </a:p>
          <a:p>
            <a:pPr marL="0" indent="0">
              <a:buNone/>
            </a:pPr>
            <a:endParaRPr lang="en-US" sz="1800" dirty="0">
              <a:effectLst/>
              <a:latin typeface="Calibri" panose="020F0502020204030204" pitchFamily="34" charset="0"/>
              <a:ea typeface="Calibri" panose="020F0502020204030204" pitchFamily="34" charset="0"/>
            </a:endParaRPr>
          </a:p>
          <a:p>
            <a:pPr marL="342900" marR="0" lvl="0" indent="-342900" algn="just" rtl="0">
              <a:lnSpc>
                <a:spcPct val="105000"/>
              </a:lnSpc>
              <a:spcBef>
                <a:spcPts val="0"/>
              </a:spcBef>
              <a:spcAft>
                <a:spcPts val="0"/>
              </a:spcAft>
              <a:buFont typeface="Arial" panose="020B0604020202020204" pitchFamily="34" charset="0"/>
              <a:buChar char="●"/>
            </a:pPr>
            <a:r>
              <a:rPr lang="en-US" sz="1800" dirty="0">
                <a:solidFill>
                  <a:srgbClr val="000000"/>
                </a:solidFill>
                <a:effectLst/>
                <a:latin typeface="Times New Roman" panose="02020603050405020304" pitchFamily="18" charset="0"/>
                <a:ea typeface="Times New Roman" panose="02020603050405020304" pitchFamily="18" charset="0"/>
                <a:cs typeface="Noto Sans Symbols"/>
              </a:rPr>
              <a:t>In the first rank came the factor No.17: Does continuous monitoring of the completed work and test reports from laboratories contribute to improving the quality of the project with an average of 4.54 and a standard deviation of 56.1% with a relative importance </a:t>
            </a:r>
            <a:r>
              <a:rPr lang="en-US" sz="1800" dirty="0" err="1">
                <a:solidFill>
                  <a:srgbClr val="000000"/>
                </a:solidFill>
                <a:effectLst/>
                <a:latin typeface="Times New Roman" panose="02020603050405020304" pitchFamily="18" charset="0"/>
                <a:ea typeface="Times New Roman" panose="02020603050405020304" pitchFamily="18" charset="0"/>
                <a:cs typeface="Noto Sans Symbols"/>
              </a:rPr>
              <a:t>indix</a:t>
            </a:r>
            <a:r>
              <a:rPr lang="en-US" sz="1800" dirty="0">
                <a:solidFill>
                  <a:srgbClr val="000000"/>
                </a:solidFill>
                <a:effectLst/>
                <a:latin typeface="Times New Roman" panose="02020603050405020304" pitchFamily="18" charset="0"/>
                <a:ea typeface="Times New Roman" panose="02020603050405020304" pitchFamily="18" charset="0"/>
                <a:cs typeface="Noto Sans Symbols"/>
              </a:rPr>
              <a:t> of 91%.</a:t>
            </a:r>
          </a:p>
          <a:p>
            <a:pPr marL="0" marR="0" lvl="0" indent="0" algn="just" rtl="0">
              <a:lnSpc>
                <a:spcPct val="105000"/>
              </a:lnSpc>
              <a:spcBef>
                <a:spcPts val="0"/>
              </a:spcBef>
              <a:spcAft>
                <a:spcPts val="0"/>
              </a:spcAft>
              <a:buNone/>
            </a:pPr>
            <a:endParaRPr lang="en-US" sz="1800" dirty="0">
              <a:effectLst/>
              <a:latin typeface="Noto Sans Symbols"/>
              <a:ea typeface="Noto Sans Symbols"/>
              <a:cs typeface="Noto Sans Symbols"/>
            </a:endParaRPr>
          </a:p>
          <a:p>
            <a:pPr marL="342900" marR="0" lvl="0" indent="-342900" algn="just">
              <a:lnSpc>
                <a:spcPct val="105000"/>
              </a:lnSpc>
              <a:spcBef>
                <a:spcPts val="0"/>
              </a:spcBef>
              <a:spcAft>
                <a:spcPts val="0"/>
              </a:spcAft>
              <a:buFont typeface="Arial" panose="020B0604020202020204" pitchFamily="34" charset="0"/>
              <a:buChar char="●"/>
            </a:pPr>
            <a:r>
              <a:rPr lang="en-US" sz="1800" dirty="0">
                <a:solidFill>
                  <a:srgbClr val="000000"/>
                </a:solidFill>
                <a:effectLst/>
                <a:latin typeface="Times New Roman" panose="02020603050405020304" pitchFamily="18" charset="0"/>
                <a:ea typeface="Times New Roman" panose="02020603050405020304" pitchFamily="18" charset="0"/>
                <a:cs typeface="Noto Sans Symbols"/>
              </a:rPr>
              <a:t>The factor No.12 came in second rank: Do clear decisions by the contractor and the supervising engineer affect the work, with an average of 4.54 and a standard deviation of 61.1% and a level of relative importance of 91%.</a:t>
            </a:r>
          </a:p>
          <a:p>
            <a:pPr marL="0" marR="0" lvl="0" indent="0" algn="just">
              <a:lnSpc>
                <a:spcPct val="105000"/>
              </a:lnSpc>
              <a:spcBef>
                <a:spcPts val="0"/>
              </a:spcBef>
              <a:spcAft>
                <a:spcPts val="0"/>
              </a:spcAft>
              <a:buNone/>
            </a:pPr>
            <a:endParaRPr lang="en-US" sz="1800" dirty="0">
              <a:effectLst/>
              <a:latin typeface="Noto Sans Symbols"/>
              <a:ea typeface="Noto Sans Symbols"/>
              <a:cs typeface="Noto Sans Symbols"/>
            </a:endParaRPr>
          </a:p>
          <a:p>
            <a:pPr marL="342900" marR="0" lvl="0" indent="-342900" algn="just">
              <a:lnSpc>
                <a:spcPct val="115000"/>
              </a:lnSpc>
              <a:spcBef>
                <a:spcPts val="0"/>
              </a:spcBef>
              <a:spcAft>
                <a:spcPts val="0"/>
              </a:spcAft>
              <a:buFont typeface="Arial" panose="020B0604020202020204" pitchFamily="34" charset="0"/>
              <a:buChar char="●"/>
            </a:pPr>
            <a:r>
              <a:rPr lang="en-US" sz="1800" dirty="0">
                <a:solidFill>
                  <a:srgbClr val="000000"/>
                </a:solidFill>
                <a:effectLst/>
                <a:latin typeface="Times New Roman" panose="02020603050405020304" pitchFamily="18" charset="0"/>
                <a:ea typeface="inherit"/>
                <a:cs typeface="Noto Sans Symbols"/>
              </a:rPr>
              <a:t>In the third rank came the factor No.4: The presence of professional and skilled workers is important in order to complete the work within the specified time with an average of 4.51 and a standard deviation of 53% with a level of relative importance of 90%.</a:t>
            </a:r>
            <a:endParaRPr lang="en-US" sz="1800" dirty="0">
              <a:effectLst/>
              <a:latin typeface="Noto Sans Symbols"/>
              <a:ea typeface="Noto Sans Symbols"/>
              <a:cs typeface="Noto Sans Symbols"/>
            </a:endParaRPr>
          </a:p>
          <a:p>
            <a:pPr marL="0" indent="0">
              <a:buNone/>
            </a:pPr>
            <a:endParaRPr lang="en-US" dirty="0"/>
          </a:p>
        </p:txBody>
      </p:sp>
    </p:spTree>
    <p:extLst>
      <p:ext uri="{BB962C8B-B14F-4D97-AF65-F5344CB8AC3E}">
        <p14:creationId xmlns:p14="http://schemas.microsoft.com/office/powerpoint/2010/main" val="24328669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B480B54-D314-4027-99A4-141CA680ED94}"/>
              </a:ext>
            </a:extLst>
          </p:cNvPr>
          <p:cNvSpPr>
            <a:spLocks noGrp="1"/>
          </p:cNvSpPr>
          <p:nvPr>
            <p:ph type="title"/>
          </p:nvPr>
        </p:nvSpPr>
        <p:spPr/>
        <p:txBody>
          <a:bodyPr/>
          <a:lstStyle/>
          <a:p>
            <a:r>
              <a:rPr lang="en-US" dirty="0"/>
              <a:t>Results Analysis</a:t>
            </a:r>
          </a:p>
        </p:txBody>
      </p:sp>
      <p:sp>
        <p:nvSpPr>
          <p:cNvPr id="3" name="عنصر نائب للمحتوى 2">
            <a:extLst>
              <a:ext uri="{FF2B5EF4-FFF2-40B4-BE49-F238E27FC236}">
                <a16:creationId xmlns:a16="http://schemas.microsoft.com/office/drawing/2014/main" id="{16E47444-A312-4D58-8354-E270EB624B5C}"/>
              </a:ext>
            </a:extLst>
          </p:cNvPr>
          <p:cNvSpPr>
            <a:spLocks noGrp="1"/>
          </p:cNvSpPr>
          <p:nvPr>
            <p:ph idx="1"/>
          </p:nvPr>
        </p:nvSpPr>
        <p:spPr/>
        <p:txBody>
          <a:bodyPr>
            <a:normAutofit fontScale="92500" lnSpcReduction="20000"/>
          </a:bodyPr>
          <a:lstStyle/>
          <a:p>
            <a:pPr marL="0" indent="0">
              <a:buNone/>
            </a:pPr>
            <a:r>
              <a:rPr lang="en-US" sz="1800" dirty="0">
                <a:solidFill>
                  <a:srgbClr val="000000"/>
                </a:solidFill>
                <a:effectLst/>
                <a:latin typeface="Times New Roman" panose="02020603050405020304" pitchFamily="18" charset="0"/>
                <a:ea typeface="Times New Roman" panose="02020603050405020304" pitchFamily="18" charset="0"/>
              </a:rPr>
              <a:t>And in the last three ranks:</a:t>
            </a:r>
          </a:p>
          <a:p>
            <a:pPr marL="0" indent="0">
              <a:buNone/>
            </a:pPr>
            <a:endParaRPr lang="en-US" sz="1800" dirty="0">
              <a:effectLst/>
              <a:latin typeface="Calibri" panose="020F0502020204030204" pitchFamily="34" charset="0"/>
              <a:ea typeface="Calibri" panose="020F0502020204030204" pitchFamily="34" charset="0"/>
            </a:endParaRPr>
          </a:p>
          <a:p>
            <a:pPr marL="342900" marR="0" lvl="0" indent="-342900" algn="just" rtl="0">
              <a:lnSpc>
                <a:spcPct val="105000"/>
              </a:lnSpc>
              <a:spcBef>
                <a:spcPts val="0"/>
              </a:spcBef>
              <a:spcAft>
                <a:spcPts val="0"/>
              </a:spcAft>
              <a:buFont typeface="Arial" panose="020B0604020202020204" pitchFamily="34" charset="0"/>
              <a:buChar char="●"/>
            </a:pPr>
            <a:r>
              <a:rPr lang="en-US" sz="1800" dirty="0">
                <a:solidFill>
                  <a:srgbClr val="000000"/>
                </a:solidFill>
                <a:effectLst/>
                <a:latin typeface="Times New Roman" panose="02020603050405020304" pitchFamily="18" charset="0"/>
                <a:ea typeface="Times New Roman" panose="02020603050405020304" pitchFamily="18" charset="0"/>
                <a:cs typeface="Noto Sans Symbols"/>
              </a:rPr>
              <a:t>In the 28</a:t>
            </a:r>
            <a:r>
              <a:rPr lang="en-US" sz="1800" baseline="30000" dirty="0">
                <a:solidFill>
                  <a:srgbClr val="000000"/>
                </a:solidFill>
                <a:effectLst/>
                <a:latin typeface="Times New Roman" panose="02020603050405020304" pitchFamily="18" charset="0"/>
                <a:ea typeface="Times New Roman" panose="02020603050405020304" pitchFamily="18" charset="0"/>
                <a:cs typeface="Noto Sans Symbols"/>
              </a:rPr>
              <a:t>th</a:t>
            </a:r>
            <a:r>
              <a:rPr lang="en-US" sz="1800" dirty="0">
                <a:solidFill>
                  <a:srgbClr val="000000"/>
                </a:solidFill>
                <a:effectLst/>
                <a:latin typeface="Times New Roman" panose="02020603050405020304" pitchFamily="18" charset="0"/>
                <a:ea typeface="Times New Roman" panose="02020603050405020304" pitchFamily="18" charset="0"/>
                <a:cs typeface="Noto Sans Symbols"/>
              </a:rPr>
              <a:t> rank, the factor No.8: Does the location of the street (main, secondary, or near a main street) affect the speed and quality of work completion with an average of 4.06, and a standard deviation of 96.8%, with a level of relative importance of 81%.</a:t>
            </a:r>
          </a:p>
          <a:p>
            <a:pPr marL="0" marR="0" lvl="0" indent="0" algn="just" rtl="0">
              <a:lnSpc>
                <a:spcPct val="105000"/>
              </a:lnSpc>
              <a:spcBef>
                <a:spcPts val="0"/>
              </a:spcBef>
              <a:spcAft>
                <a:spcPts val="0"/>
              </a:spcAft>
              <a:buNone/>
            </a:pPr>
            <a:endParaRPr lang="en-US" sz="1800" dirty="0">
              <a:effectLst/>
              <a:latin typeface="Noto Sans Symbols"/>
              <a:ea typeface="Noto Sans Symbols"/>
              <a:cs typeface="Noto Sans Symbols"/>
            </a:endParaRPr>
          </a:p>
          <a:p>
            <a:pPr marL="342900" marR="0" lvl="0" indent="-342900" algn="just">
              <a:lnSpc>
                <a:spcPct val="105000"/>
              </a:lnSpc>
              <a:spcBef>
                <a:spcPts val="0"/>
              </a:spcBef>
              <a:spcAft>
                <a:spcPts val="0"/>
              </a:spcAft>
              <a:buFont typeface="Arial" panose="020B0604020202020204" pitchFamily="34" charset="0"/>
              <a:buChar char="●"/>
            </a:pPr>
            <a:r>
              <a:rPr lang="en-US" sz="1800" dirty="0">
                <a:solidFill>
                  <a:srgbClr val="000000"/>
                </a:solidFill>
                <a:effectLst/>
                <a:latin typeface="Times New Roman" panose="02020603050405020304" pitchFamily="18" charset="0"/>
                <a:ea typeface="Times New Roman" panose="02020603050405020304" pitchFamily="18" charset="0"/>
                <a:cs typeface="Noto Sans Symbols"/>
              </a:rPr>
              <a:t>The factor No.20 came in 29th rank. Is there a quality assurance guarantee that guarantees us better quality, with an average of 3.97 and a standard deviation of 51.4%, with a level of relative importance of 79%.</a:t>
            </a:r>
          </a:p>
          <a:p>
            <a:pPr marL="0" marR="0" lvl="0" indent="0" algn="just">
              <a:lnSpc>
                <a:spcPct val="105000"/>
              </a:lnSpc>
              <a:spcBef>
                <a:spcPts val="0"/>
              </a:spcBef>
              <a:spcAft>
                <a:spcPts val="0"/>
              </a:spcAft>
              <a:buNone/>
            </a:pPr>
            <a:endParaRPr lang="en-US" sz="1800" dirty="0">
              <a:effectLst/>
              <a:latin typeface="Noto Sans Symbols"/>
              <a:ea typeface="Noto Sans Symbols"/>
              <a:cs typeface="Noto Sans Symbols"/>
            </a:endParaRPr>
          </a:p>
          <a:p>
            <a:pPr marL="342900" marR="0" lvl="0" indent="-342900" algn="just">
              <a:lnSpc>
                <a:spcPct val="105000"/>
              </a:lnSpc>
              <a:spcBef>
                <a:spcPts val="0"/>
              </a:spcBef>
              <a:spcAft>
                <a:spcPts val="800"/>
              </a:spcAft>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cs typeface="Noto Sans Symbols"/>
              </a:rPr>
              <a:t>while</a:t>
            </a:r>
            <a:r>
              <a:rPr lang="en-US" sz="1800" dirty="0">
                <a:solidFill>
                  <a:srgbClr val="000000"/>
                </a:solidFill>
                <a:effectLst/>
                <a:latin typeface="Times New Roman" panose="02020603050405020304" pitchFamily="18" charset="0"/>
                <a:ea typeface="Times New Roman" panose="02020603050405020304" pitchFamily="18" charset="0"/>
                <a:cs typeface="Noto Sans Symbols"/>
              </a:rPr>
              <a:t> the factor No.9 came in the 30th rank, Does the difference in specifications affect the work with an average of 3.74 and a standard deviation of 74.1% with a level of relative importance of 75%.</a:t>
            </a:r>
            <a:endParaRPr lang="en-US" sz="1800" dirty="0">
              <a:effectLst/>
              <a:latin typeface="Noto Sans Symbols"/>
              <a:ea typeface="Noto Sans Symbols"/>
              <a:cs typeface="Noto Sans Symbols"/>
            </a:endParaRPr>
          </a:p>
          <a:p>
            <a:pPr marL="0" indent="0">
              <a:buNone/>
            </a:pPr>
            <a:endParaRPr lang="en-US"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5028656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51B642A-1610-4009-924D-52448C60BABB}"/>
              </a:ext>
            </a:extLst>
          </p:cNvPr>
          <p:cNvSpPr>
            <a:spLocks noGrp="1"/>
          </p:cNvSpPr>
          <p:nvPr>
            <p:ph type="title"/>
          </p:nvPr>
        </p:nvSpPr>
        <p:spPr/>
        <p:txBody>
          <a:bodyPr/>
          <a:lstStyle/>
          <a:p>
            <a:r>
              <a:rPr lang="en-US" dirty="0"/>
              <a:t>Recommendation</a:t>
            </a:r>
          </a:p>
        </p:txBody>
      </p:sp>
      <p:sp>
        <p:nvSpPr>
          <p:cNvPr id="3" name="عنصر نائب للمحتوى 2">
            <a:extLst>
              <a:ext uri="{FF2B5EF4-FFF2-40B4-BE49-F238E27FC236}">
                <a16:creationId xmlns:a16="http://schemas.microsoft.com/office/drawing/2014/main" id="{345D067A-CC43-4A64-B4A2-49A7A33484CB}"/>
              </a:ext>
            </a:extLst>
          </p:cNvPr>
          <p:cNvSpPr>
            <a:spLocks noGrp="1"/>
          </p:cNvSpPr>
          <p:nvPr>
            <p:ph idx="1"/>
          </p:nvPr>
        </p:nvSpPr>
        <p:spPr/>
        <p:txBody>
          <a:bodyPr/>
          <a:lstStyle/>
          <a:p>
            <a:pPr>
              <a:buFont typeface="Wingdings" panose="05000000000000000000" pitchFamily="2" charset="2"/>
              <a:buChar char="ü"/>
            </a:pPr>
            <a:r>
              <a:rPr lang="en-US" dirty="0">
                <a:solidFill>
                  <a:schemeClr val="tx1"/>
                </a:solidFill>
                <a:latin typeface="+mj-lt"/>
                <a:ea typeface="Times New Roman" panose="02020603050405020304" pitchFamily="18" charset="0"/>
              </a:rPr>
              <a:t>D</a:t>
            </a:r>
            <a:r>
              <a:rPr lang="en-US" sz="1800" dirty="0">
                <a:solidFill>
                  <a:schemeClr val="tx1"/>
                </a:solidFill>
                <a:effectLst/>
                <a:latin typeface="+mj-lt"/>
                <a:ea typeface="Times New Roman" panose="02020603050405020304" pitchFamily="18" charset="0"/>
              </a:rPr>
              <a:t>evelop overall management system.</a:t>
            </a:r>
            <a:endParaRPr lang="ar-EG" sz="1800" dirty="0">
              <a:solidFill>
                <a:schemeClr val="tx1"/>
              </a:solidFill>
              <a:effectLst/>
              <a:latin typeface="+mj-lt"/>
              <a:ea typeface="Times New Roman" panose="02020603050405020304" pitchFamily="18" charset="0"/>
            </a:endParaRPr>
          </a:p>
          <a:p>
            <a:pPr>
              <a:buFont typeface="Wingdings" panose="05000000000000000000" pitchFamily="2" charset="2"/>
              <a:buChar char="ü"/>
            </a:pPr>
            <a:r>
              <a:rPr lang="en-US" dirty="0">
                <a:solidFill>
                  <a:schemeClr val="tx1"/>
                </a:solidFill>
                <a:latin typeface="+mj-lt"/>
              </a:rPr>
              <a:t>Choosing the most efficient contractor, not the lowest price.</a:t>
            </a:r>
            <a:endParaRPr lang="ar-EG" dirty="0">
              <a:solidFill>
                <a:schemeClr val="tx1"/>
              </a:solidFill>
              <a:latin typeface="+mj-lt"/>
            </a:endParaRPr>
          </a:p>
          <a:p>
            <a:pPr>
              <a:buFont typeface="Wingdings" panose="05000000000000000000" pitchFamily="2" charset="2"/>
              <a:buChar char="ü"/>
            </a:pPr>
            <a:r>
              <a:rPr lang="en-US" dirty="0">
                <a:solidFill>
                  <a:schemeClr val="tx1"/>
                </a:solidFill>
                <a:latin typeface="+mj-lt"/>
              </a:rPr>
              <a:t>The availability of qualified, experienced, and efficient site staff (both supervision and contractor).</a:t>
            </a:r>
          </a:p>
          <a:p>
            <a:pPr>
              <a:buFont typeface="Wingdings" panose="05000000000000000000" pitchFamily="2" charset="2"/>
              <a:buChar char="ü"/>
            </a:pPr>
            <a:r>
              <a:rPr lang="en-US" dirty="0">
                <a:solidFill>
                  <a:schemeClr val="tx1"/>
                </a:solidFill>
                <a:latin typeface="+mj-lt"/>
              </a:rPr>
              <a:t>Detailed and comprehensive site investigation should be done during the design phase.</a:t>
            </a:r>
          </a:p>
          <a:p>
            <a:pPr>
              <a:buFont typeface="Wingdings" panose="05000000000000000000" pitchFamily="2" charset="2"/>
              <a:buChar char="ü"/>
            </a:pPr>
            <a:r>
              <a:rPr lang="en-US" dirty="0">
                <a:solidFill>
                  <a:schemeClr val="tx1"/>
                </a:solidFill>
                <a:latin typeface="+mj-lt"/>
              </a:rPr>
              <a:t>It is recommended to do design-review checking to ensure that everything is accurate and consistent.</a:t>
            </a:r>
          </a:p>
          <a:p>
            <a:pPr>
              <a:buFont typeface="Wingdings" panose="05000000000000000000" pitchFamily="2" charset="2"/>
              <a:buChar char="ü"/>
            </a:pPr>
            <a:endParaRPr lang="ar-EG" dirty="0">
              <a:solidFill>
                <a:schemeClr val="tx1"/>
              </a:solidFill>
              <a:latin typeface="+mj-lt"/>
            </a:endParaRPr>
          </a:p>
          <a:p>
            <a:pPr>
              <a:buFont typeface="Wingdings" panose="05000000000000000000" pitchFamily="2" charset="2"/>
              <a:buChar char="ü"/>
            </a:pPr>
            <a:endParaRPr lang="en-US" dirty="0"/>
          </a:p>
        </p:txBody>
      </p:sp>
    </p:spTree>
    <p:extLst>
      <p:ext uri="{BB962C8B-B14F-4D97-AF65-F5344CB8AC3E}">
        <p14:creationId xmlns:p14="http://schemas.microsoft.com/office/powerpoint/2010/main" val="19902488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10E0DC7-8D2D-4288-8B8A-FFED91CDE710}"/>
              </a:ext>
            </a:extLst>
          </p:cNvPr>
          <p:cNvSpPr>
            <a:spLocks noGrp="1"/>
          </p:cNvSpPr>
          <p:nvPr>
            <p:ph type="title"/>
          </p:nvPr>
        </p:nvSpPr>
        <p:spPr/>
        <p:txBody>
          <a:bodyPr/>
          <a:lstStyle/>
          <a:p>
            <a:r>
              <a:rPr lang="en-US" dirty="0"/>
              <a:t>Recommendation</a:t>
            </a:r>
          </a:p>
        </p:txBody>
      </p:sp>
      <p:sp>
        <p:nvSpPr>
          <p:cNvPr id="3" name="عنصر نائب للمحتوى 2">
            <a:extLst>
              <a:ext uri="{FF2B5EF4-FFF2-40B4-BE49-F238E27FC236}">
                <a16:creationId xmlns:a16="http://schemas.microsoft.com/office/drawing/2014/main" id="{AB588676-024A-493D-938C-09C1D37AD381}"/>
              </a:ext>
            </a:extLst>
          </p:cNvPr>
          <p:cNvSpPr>
            <a:spLocks noGrp="1"/>
          </p:cNvSpPr>
          <p:nvPr>
            <p:ph idx="1"/>
          </p:nvPr>
        </p:nvSpPr>
        <p:spPr/>
        <p:txBody>
          <a:bodyPr/>
          <a:lstStyle/>
          <a:p>
            <a:pPr>
              <a:buFont typeface="Wingdings" panose="05000000000000000000" pitchFamily="2" charset="2"/>
              <a:buChar char="ü"/>
            </a:pPr>
            <a:r>
              <a:rPr lang="en-US" dirty="0"/>
              <a:t>Implementing an eﬀective quality control and assurance systems during the construction process.</a:t>
            </a:r>
          </a:p>
          <a:p>
            <a:pPr>
              <a:buFont typeface="Wingdings" panose="05000000000000000000" pitchFamily="2" charset="2"/>
              <a:buChar char="ü"/>
            </a:pPr>
            <a:r>
              <a:rPr lang="en-US" dirty="0"/>
              <a:t>Contract documents should be clear, concise, and contain quantitative descriptions.</a:t>
            </a:r>
          </a:p>
          <a:p>
            <a:pPr>
              <a:buFont typeface="Wingdings" panose="05000000000000000000" pitchFamily="2" charset="2"/>
              <a:buChar char="ü"/>
            </a:pPr>
            <a:r>
              <a:rPr lang="en-US" dirty="0"/>
              <a:t>It is recommended for large municipalities to have effective coordination between the departments responsible for infrastructure and road projects to ensure infrastructure works.</a:t>
            </a:r>
          </a:p>
        </p:txBody>
      </p:sp>
    </p:spTree>
    <p:extLst>
      <p:ext uri="{BB962C8B-B14F-4D97-AF65-F5344CB8AC3E}">
        <p14:creationId xmlns:p14="http://schemas.microsoft.com/office/powerpoint/2010/main" val="41654230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7B78A380-C78F-41ED-AE37-29B86BE153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428625"/>
            <a:ext cx="11430000" cy="5980884"/>
          </a:xfrm>
          <a:prstGeom prst="rect">
            <a:avLst/>
          </a:prstGeom>
        </p:spPr>
      </p:pic>
    </p:spTree>
    <p:extLst>
      <p:ext uri="{BB962C8B-B14F-4D97-AF65-F5344CB8AC3E}">
        <p14:creationId xmlns:p14="http://schemas.microsoft.com/office/powerpoint/2010/main" val="1915219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C8B2B50-CD59-4C51-AEDD-9EE143EC0CA8}"/>
              </a:ext>
            </a:extLst>
          </p:cNvPr>
          <p:cNvSpPr>
            <a:spLocks noGrp="1"/>
          </p:cNvSpPr>
          <p:nvPr>
            <p:ph type="title"/>
          </p:nvPr>
        </p:nvSpPr>
        <p:spPr/>
        <p:txBody>
          <a:bodyPr/>
          <a:lstStyle/>
          <a:p>
            <a:r>
              <a:rPr lang="en-US" dirty="0"/>
              <a:t>Quality Assurance</a:t>
            </a:r>
          </a:p>
        </p:txBody>
      </p:sp>
      <p:sp>
        <p:nvSpPr>
          <p:cNvPr id="3" name="عنصر نائب للمحتوى 2">
            <a:extLst>
              <a:ext uri="{FF2B5EF4-FFF2-40B4-BE49-F238E27FC236}">
                <a16:creationId xmlns:a16="http://schemas.microsoft.com/office/drawing/2014/main" id="{4E50743F-21AD-465D-A05C-8FA68CDF5177}"/>
              </a:ext>
            </a:extLst>
          </p:cNvPr>
          <p:cNvSpPr>
            <a:spLocks noGrp="1"/>
          </p:cNvSpPr>
          <p:nvPr>
            <p:ph idx="1"/>
          </p:nvPr>
        </p:nvSpPr>
        <p:spPr/>
        <p:txBody>
          <a:bodyPr/>
          <a:lstStyle/>
          <a:p>
            <a:r>
              <a:rPr lang="en-US" i="0" dirty="0">
                <a:solidFill>
                  <a:srgbClr val="212529"/>
                </a:solidFill>
                <a:effectLst/>
              </a:rPr>
              <a:t>Quality assurance is about building processes that eliminate problems before they arise.</a:t>
            </a:r>
          </a:p>
          <a:p>
            <a:r>
              <a:rPr lang="en-US" i="0" dirty="0">
                <a:solidFill>
                  <a:srgbClr val="202124"/>
                </a:solidFill>
                <a:effectLst/>
              </a:rPr>
              <a:t>Quality assurance can be defined as "part of quality management focused on providing confidence that quality requirements will be fulfilled.</a:t>
            </a:r>
            <a:endParaRPr lang="en-US" dirty="0"/>
          </a:p>
        </p:txBody>
      </p:sp>
      <p:pic>
        <p:nvPicPr>
          <p:cNvPr id="5" name="صورة 4">
            <a:extLst>
              <a:ext uri="{FF2B5EF4-FFF2-40B4-BE49-F238E27FC236}">
                <a16:creationId xmlns:a16="http://schemas.microsoft.com/office/drawing/2014/main" id="{7F2B683D-61B0-4227-9C96-56EA6B6098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9662" y="4229100"/>
            <a:ext cx="2162175" cy="2114550"/>
          </a:xfrm>
          <a:prstGeom prst="rect">
            <a:avLst/>
          </a:prstGeom>
        </p:spPr>
      </p:pic>
    </p:spTree>
    <p:extLst>
      <p:ext uri="{BB962C8B-B14F-4D97-AF65-F5344CB8AC3E}">
        <p14:creationId xmlns:p14="http://schemas.microsoft.com/office/powerpoint/2010/main" val="1457307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A145891-DD9F-40AB-99D2-B277269F047F}"/>
              </a:ext>
            </a:extLst>
          </p:cNvPr>
          <p:cNvSpPr>
            <a:spLocks noGrp="1"/>
          </p:cNvSpPr>
          <p:nvPr>
            <p:ph type="title"/>
          </p:nvPr>
        </p:nvSpPr>
        <p:spPr/>
        <p:txBody>
          <a:bodyPr/>
          <a:lstStyle/>
          <a:p>
            <a:r>
              <a:rPr lang="en-US" dirty="0"/>
              <a:t>Quality Control</a:t>
            </a:r>
          </a:p>
        </p:txBody>
      </p:sp>
      <p:sp>
        <p:nvSpPr>
          <p:cNvPr id="3" name="عنصر نائب للمحتوى 2">
            <a:extLst>
              <a:ext uri="{FF2B5EF4-FFF2-40B4-BE49-F238E27FC236}">
                <a16:creationId xmlns:a16="http://schemas.microsoft.com/office/drawing/2014/main" id="{0DBF298F-BB7D-4FF0-ABE8-FBD3A7CD081C}"/>
              </a:ext>
            </a:extLst>
          </p:cNvPr>
          <p:cNvSpPr>
            <a:spLocks noGrp="1"/>
          </p:cNvSpPr>
          <p:nvPr>
            <p:ph idx="1"/>
          </p:nvPr>
        </p:nvSpPr>
        <p:spPr/>
        <p:txBody>
          <a:bodyPr/>
          <a:lstStyle/>
          <a:p>
            <a:r>
              <a:rPr lang="en-US" sz="1800" dirty="0">
                <a:effectLst/>
                <a:ea typeface="Times New Roman" panose="02020603050405020304" pitchFamily="18" charset="0"/>
              </a:rPr>
              <a:t>Quality control of pavement is a process by which quality engineers seek to ensure that the quality</a:t>
            </a:r>
            <a:r>
              <a:rPr lang="en-US" sz="1800" spc="-210" dirty="0">
                <a:effectLst/>
                <a:ea typeface="Times New Roman" panose="02020603050405020304" pitchFamily="18" charset="0"/>
              </a:rPr>
              <a:t> </a:t>
            </a:r>
            <a:r>
              <a:rPr lang="en-US" sz="1800" dirty="0">
                <a:effectLst/>
                <a:ea typeface="Times New Roman" panose="02020603050405020304" pitchFamily="18" charset="0"/>
              </a:rPr>
              <a:t>of the project is maintained or improved. Quality control requires the creation of an environment in which both management and employees strive for perfection. This is achieved by training staff and engineers, establishing quality standards for asphalt, and taking samples to check for statistically significant</a:t>
            </a:r>
            <a:r>
              <a:rPr lang="en-US" sz="1800" spc="-5" dirty="0">
                <a:effectLst/>
                <a:ea typeface="Times New Roman" panose="02020603050405020304" pitchFamily="18" charset="0"/>
              </a:rPr>
              <a:t> </a:t>
            </a:r>
            <a:r>
              <a:rPr lang="en-US" sz="1800" dirty="0">
                <a:effectLst/>
                <a:ea typeface="Times New Roman" panose="02020603050405020304" pitchFamily="18" charset="0"/>
              </a:rPr>
              <a:t>differences.</a:t>
            </a:r>
          </a:p>
          <a:p>
            <a:endParaRPr lang="en-US" dirty="0"/>
          </a:p>
        </p:txBody>
      </p:sp>
    </p:spTree>
    <p:extLst>
      <p:ext uri="{BB962C8B-B14F-4D97-AF65-F5344CB8AC3E}">
        <p14:creationId xmlns:p14="http://schemas.microsoft.com/office/powerpoint/2010/main" val="2146042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FEC6F19-5645-4B9C-A097-56FED686DF02}"/>
              </a:ext>
            </a:extLst>
          </p:cNvPr>
          <p:cNvSpPr>
            <a:spLocks noGrp="1"/>
          </p:cNvSpPr>
          <p:nvPr>
            <p:ph type="title"/>
          </p:nvPr>
        </p:nvSpPr>
        <p:spPr/>
        <p:txBody>
          <a:bodyPr/>
          <a:lstStyle/>
          <a:p>
            <a:r>
              <a:rPr lang="en-US" dirty="0"/>
              <a:t>Objectives</a:t>
            </a:r>
          </a:p>
        </p:txBody>
      </p:sp>
      <p:sp>
        <p:nvSpPr>
          <p:cNvPr id="3" name="عنصر نائب للمحتوى 2">
            <a:extLst>
              <a:ext uri="{FF2B5EF4-FFF2-40B4-BE49-F238E27FC236}">
                <a16:creationId xmlns:a16="http://schemas.microsoft.com/office/drawing/2014/main" id="{6D074196-A08F-4CAC-B81E-86FE48D3F7AF}"/>
              </a:ext>
            </a:extLst>
          </p:cNvPr>
          <p:cNvSpPr>
            <a:spLocks noGrp="1"/>
          </p:cNvSpPr>
          <p:nvPr>
            <p:ph idx="1"/>
          </p:nvPr>
        </p:nvSpPr>
        <p:spPr/>
        <p:txBody>
          <a:bodyPr/>
          <a:lstStyle/>
          <a:p>
            <a:pPr algn="just">
              <a:lnSpc>
                <a:spcPct val="115000"/>
              </a:lnSpc>
              <a:spcBef>
                <a:spcPts val="0"/>
              </a:spcBef>
              <a:buFont typeface="Wingdings" panose="05000000000000000000" pitchFamily="2" charset="2"/>
              <a:buChar char="v"/>
            </a:pPr>
            <a:r>
              <a:rPr lang="en-US" sz="1800" dirty="0">
                <a:solidFill>
                  <a:srgbClr val="000000"/>
                </a:solidFill>
                <a:effectLst/>
                <a:latin typeface="Times New Roman" panose="02020603050405020304" pitchFamily="18" charset="0"/>
                <a:ea typeface="Calibri" panose="020F0502020204030204" pitchFamily="34" charset="0"/>
              </a:rPr>
              <a:t>Analyze the factors that affect the quality of road projects in Palestine in general and in Nablus and Jenin in particular. </a:t>
            </a:r>
            <a:endParaRPr lang="en-US" sz="1800" dirty="0">
              <a:solidFill>
                <a:srgbClr val="000000"/>
              </a:solidFill>
              <a:effectLst/>
              <a:latin typeface="Calibri" panose="020F0502020204030204" pitchFamily="34" charset="0"/>
              <a:ea typeface="Calibri" panose="020F0502020204030204" pitchFamily="34" charset="0"/>
            </a:endParaRPr>
          </a:p>
          <a:p>
            <a:pPr marR="0" lvl="0" algn="just">
              <a:lnSpc>
                <a:spcPct val="115000"/>
              </a:lnSpc>
              <a:spcBef>
                <a:spcPts val="0"/>
              </a:spcBef>
              <a:spcAft>
                <a:spcPts val="0"/>
              </a:spcAft>
              <a:buFont typeface="Wingdings" panose="05000000000000000000" pitchFamily="2" charset="2"/>
              <a:buChar char="v"/>
            </a:pPr>
            <a:r>
              <a:rPr lang="en-US" sz="1800" dirty="0">
                <a:solidFill>
                  <a:srgbClr val="000000"/>
                </a:solidFill>
                <a:effectLst/>
                <a:latin typeface="Times New Roman" panose="02020603050405020304" pitchFamily="18" charset="0"/>
                <a:ea typeface="Calibri" panose="020F0502020204030204" pitchFamily="34" charset="0"/>
              </a:rPr>
              <a:t>The extent to which contractors agree with the factors in the questionnaire.</a:t>
            </a:r>
          </a:p>
          <a:p>
            <a:pPr marR="0" lvl="0" algn="just">
              <a:lnSpc>
                <a:spcPct val="115000"/>
              </a:lnSpc>
              <a:spcBef>
                <a:spcPts val="0"/>
              </a:spcBef>
              <a:spcAft>
                <a:spcPts val="0"/>
              </a:spcAft>
              <a:buFont typeface="Wingdings" panose="05000000000000000000" pitchFamily="2" charset="2"/>
              <a:buChar char="v"/>
            </a:pPr>
            <a:r>
              <a:rPr lang="en-US" sz="1800" dirty="0">
                <a:solidFill>
                  <a:srgbClr val="000000"/>
                </a:solidFill>
                <a:effectLst/>
                <a:latin typeface="Calibri" panose="020F0502020204030204" pitchFamily="34" charset="0"/>
                <a:ea typeface="Calibri" panose="020F0502020204030204" pitchFamily="34" charset="0"/>
              </a:rPr>
              <a:t>Expand recommendations to the competent authorities after completing the analysis and reaching the most influential factors.</a:t>
            </a:r>
            <a:endParaRPr lang="en-US" dirty="0"/>
          </a:p>
        </p:txBody>
      </p:sp>
    </p:spTree>
    <p:extLst>
      <p:ext uri="{BB962C8B-B14F-4D97-AF65-F5344CB8AC3E}">
        <p14:creationId xmlns:p14="http://schemas.microsoft.com/office/powerpoint/2010/main" val="640398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CDA371B-414A-4057-AA6E-71B05BA480B9}"/>
              </a:ext>
            </a:extLst>
          </p:cNvPr>
          <p:cNvSpPr>
            <a:spLocks noGrp="1"/>
          </p:cNvSpPr>
          <p:nvPr>
            <p:ph type="title"/>
          </p:nvPr>
        </p:nvSpPr>
        <p:spPr/>
        <p:txBody>
          <a:bodyPr/>
          <a:lstStyle/>
          <a:p>
            <a:r>
              <a:rPr lang="en-US" dirty="0"/>
              <a:t>Project Constrains</a:t>
            </a:r>
          </a:p>
        </p:txBody>
      </p:sp>
      <p:sp>
        <p:nvSpPr>
          <p:cNvPr id="3" name="عنصر نائب للمحتوى 2">
            <a:extLst>
              <a:ext uri="{FF2B5EF4-FFF2-40B4-BE49-F238E27FC236}">
                <a16:creationId xmlns:a16="http://schemas.microsoft.com/office/drawing/2014/main" id="{5B331736-5906-4943-A39C-3A8FF99922E3}"/>
              </a:ext>
            </a:extLst>
          </p:cNvPr>
          <p:cNvSpPr>
            <a:spLocks noGrp="1"/>
          </p:cNvSpPr>
          <p:nvPr>
            <p:ph idx="1"/>
          </p:nvPr>
        </p:nvSpPr>
        <p:spPr/>
        <p:txBody>
          <a:bodyPr/>
          <a:lstStyle/>
          <a:p>
            <a:pPr marR="156845" lvl="2" rtl="0">
              <a:spcBef>
                <a:spcPts val="0"/>
              </a:spcBef>
              <a:spcAft>
                <a:spcPts val="0"/>
              </a:spcAft>
              <a:buSzPts val="1200"/>
              <a:buFont typeface="Wingdings" panose="05000000000000000000" pitchFamily="2" charset="2"/>
              <a:buChar char="q"/>
              <a:tabLst>
                <a:tab pos="864235" algn="l"/>
              </a:tabLst>
            </a:pPr>
            <a:r>
              <a:rPr lang="en-US" sz="1800" spc="-60" dirty="0">
                <a:effectLst/>
                <a:latin typeface="Times New Roman" panose="02020603050405020304" pitchFamily="18" charset="0"/>
                <a:ea typeface="Times New Roman" panose="02020603050405020304" pitchFamily="18" charset="0"/>
              </a:rPr>
              <a:t>The quick response of contractors in filling the questionnaire and returning back during the specified period.</a:t>
            </a:r>
          </a:p>
          <a:p>
            <a:pPr marR="156845" lvl="2">
              <a:spcBef>
                <a:spcPts val="0"/>
              </a:spcBef>
              <a:spcAft>
                <a:spcPts val="0"/>
              </a:spcAft>
              <a:buSzPts val="1200"/>
              <a:buFont typeface="Wingdings" panose="05000000000000000000" pitchFamily="2" charset="2"/>
              <a:buChar char="q"/>
              <a:tabLst>
                <a:tab pos="864235" algn="l"/>
              </a:tabLst>
            </a:pPr>
            <a:r>
              <a:rPr lang="en-US" sz="1800" spc="-60" dirty="0">
                <a:effectLst/>
                <a:latin typeface="Times New Roman" panose="02020603050405020304" pitchFamily="18" charset="0"/>
                <a:ea typeface="Times New Roman" panose="02020603050405020304" pitchFamily="18" charset="0"/>
              </a:rPr>
              <a:t>The lack of experience of GP team in analyzing the collected data by using SPSS software. </a:t>
            </a:r>
          </a:p>
          <a:p>
            <a:pPr marR="138430" lvl="2">
              <a:spcBef>
                <a:spcPts val="0"/>
              </a:spcBef>
              <a:spcAft>
                <a:spcPts val="0"/>
              </a:spcAft>
              <a:buSzPts val="1200"/>
              <a:buFont typeface="Wingdings" panose="05000000000000000000" pitchFamily="2" charset="2"/>
              <a:buChar char="q"/>
              <a:tabLst>
                <a:tab pos="864235" algn="l"/>
              </a:tabLst>
            </a:pPr>
            <a:r>
              <a:rPr lang="en-US" sz="1800" spc="-60" dirty="0">
                <a:effectLst/>
                <a:latin typeface="Times New Roman" panose="02020603050405020304" pitchFamily="18" charset="0"/>
                <a:ea typeface="Times New Roman" panose="02020603050405020304" pitchFamily="18" charset="0"/>
              </a:rPr>
              <a:t>The limited existing relevant previous studies in Palestine in general at Nablus and Jenin as specific.</a:t>
            </a:r>
          </a:p>
          <a:p>
            <a:endParaRPr lang="en-US" dirty="0"/>
          </a:p>
        </p:txBody>
      </p:sp>
    </p:spTree>
    <p:extLst>
      <p:ext uri="{BB962C8B-B14F-4D97-AF65-F5344CB8AC3E}">
        <p14:creationId xmlns:p14="http://schemas.microsoft.com/office/powerpoint/2010/main" val="4247987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684FDD0-2BDE-4F6E-B881-EE12230C1172}"/>
              </a:ext>
            </a:extLst>
          </p:cNvPr>
          <p:cNvSpPr>
            <a:spLocks noGrp="1"/>
          </p:cNvSpPr>
          <p:nvPr>
            <p:ph type="title"/>
          </p:nvPr>
        </p:nvSpPr>
        <p:spPr/>
        <p:txBody>
          <a:bodyPr/>
          <a:lstStyle/>
          <a:p>
            <a:r>
              <a:rPr lang="en-US" dirty="0"/>
              <a:t>Methodology</a:t>
            </a:r>
          </a:p>
        </p:txBody>
      </p:sp>
      <p:sp>
        <p:nvSpPr>
          <p:cNvPr id="3" name="عنصر نائب للمحتوى 2">
            <a:extLst>
              <a:ext uri="{FF2B5EF4-FFF2-40B4-BE49-F238E27FC236}">
                <a16:creationId xmlns:a16="http://schemas.microsoft.com/office/drawing/2014/main" id="{808D5221-EA07-4F21-9A1E-7F94337894C3}"/>
              </a:ext>
            </a:extLst>
          </p:cNvPr>
          <p:cNvSpPr>
            <a:spLocks noGrp="1"/>
          </p:cNvSpPr>
          <p:nvPr>
            <p:ph idx="1"/>
          </p:nvPr>
        </p:nvSpPr>
        <p:spPr/>
        <p:txBody>
          <a:bodyPr>
            <a:normAutofit/>
          </a:bodyPr>
          <a:lstStyle/>
          <a:p>
            <a:r>
              <a:rPr lang="en-US" sz="1600" dirty="0">
                <a:latin typeface="Times New Roman" panose="02020603050405020304" pitchFamily="18" charset="0"/>
                <a:cs typeface="Times New Roman" panose="02020603050405020304" pitchFamily="18" charset="0"/>
              </a:rPr>
              <a:t>After reading previous research on the topic of quality control and quality control in road projects, about 30 factors affecting the quality of work in road projects were collected to make a questionnaire targeting a specific group: experienced contractors and engineers. On the other hand, the factors were linked to general information in the questionnaire form such as:  Location of the person participating in the questionnaire, classification of the contracting company according to the Palestinian Ministry of Works, number of years.  The experience of the contracting company in road projects, the average budget of the projects executed by the company, and the average time spent by the company on road projects.  In any case, the questionnaire form was distributed to the contracting offices and companies, either by e-mail or through a hard copy. After collecting the data, it was statistically analyzed through the SPSS statistical program with the help of the analysis experts in the program.  And then arriving at the results and identifying the most important influencing factors from the contractors' point of view, which will be submitted to the competent authorities, such as municipalities, and to provide recommendations to engineering consultancy firms.</a:t>
            </a:r>
          </a:p>
        </p:txBody>
      </p:sp>
    </p:spTree>
    <p:extLst>
      <p:ext uri="{BB962C8B-B14F-4D97-AF65-F5344CB8AC3E}">
        <p14:creationId xmlns:p14="http://schemas.microsoft.com/office/powerpoint/2010/main" val="2450036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291BAD9-8AD1-4928-8356-5FE9925A7AB0}"/>
              </a:ext>
            </a:extLst>
          </p:cNvPr>
          <p:cNvSpPr>
            <a:spLocks noGrp="1"/>
          </p:cNvSpPr>
          <p:nvPr>
            <p:ph type="title"/>
          </p:nvPr>
        </p:nvSpPr>
        <p:spPr/>
        <p:txBody>
          <a:bodyPr/>
          <a:lstStyle/>
          <a:p>
            <a:r>
              <a:rPr lang="en-US" dirty="0"/>
              <a:t>Methodology Flowchart</a:t>
            </a:r>
          </a:p>
        </p:txBody>
      </p:sp>
      <p:pic>
        <p:nvPicPr>
          <p:cNvPr id="7" name="عنصر نائب للمحتوى 6">
            <a:extLst>
              <a:ext uri="{FF2B5EF4-FFF2-40B4-BE49-F238E27FC236}">
                <a16:creationId xmlns:a16="http://schemas.microsoft.com/office/drawing/2014/main" id="{6DBD1A8B-EC8C-40AC-BDAC-0DE5A507972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82420" y="3429000"/>
            <a:ext cx="8824913" cy="1614313"/>
          </a:xfrm>
        </p:spPr>
      </p:pic>
    </p:spTree>
    <p:extLst>
      <p:ext uri="{BB962C8B-B14F-4D97-AF65-F5344CB8AC3E}">
        <p14:creationId xmlns:p14="http://schemas.microsoft.com/office/powerpoint/2010/main" val="36448985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مجلس إدارة أيون">
  <a:themeElements>
    <a:clrScheme name="مجلس إدارة أيون">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مجلس إدارة أيون">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مجلس إدارة أيون">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628</TotalTime>
  <Words>1343</Words>
  <Application>Microsoft Office PowerPoint</Application>
  <PresentationFormat>شاشة عريضة</PresentationFormat>
  <Paragraphs>109</Paragraphs>
  <Slides>35</Slides>
  <Notes>0</Notes>
  <HiddenSlides>0</HiddenSlides>
  <MMClips>0</MMClips>
  <ScaleCrop>false</ScaleCrop>
  <HeadingPairs>
    <vt:vector size="4" baseType="variant">
      <vt:variant>
        <vt:lpstr>نسق</vt:lpstr>
      </vt:variant>
      <vt:variant>
        <vt:i4>1</vt:i4>
      </vt:variant>
      <vt:variant>
        <vt:lpstr>عناوين الشرائح</vt:lpstr>
      </vt:variant>
      <vt:variant>
        <vt:i4>35</vt:i4>
      </vt:variant>
    </vt:vector>
  </HeadingPairs>
  <TitlesOfParts>
    <vt:vector size="36" baseType="lpstr">
      <vt:lpstr>مجلس إدارة أيون</vt:lpstr>
      <vt:lpstr>Assessment of road quality control/quality assurance in Nablus and Jenin Cities.</vt:lpstr>
      <vt:lpstr>Project Outline</vt:lpstr>
      <vt:lpstr>Introduction</vt:lpstr>
      <vt:lpstr>Quality Assurance</vt:lpstr>
      <vt:lpstr>Quality Control</vt:lpstr>
      <vt:lpstr>Objectives</vt:lpstr>
      <vt:lpstr>Project Constrains</vt:lpstr>
      <vt:lpstr>Methodology</vt:lpstr>
      <vt:lpstr>Methodology Flowchart</vt:lpstr>
      <vt:lpstr>Questionnaire Form</vt:lpstr>
      <vt:lpstr>Questionnaire Form</vt:lpstr>
      <vt:lpstr>Data Collection</vt:lpstr>
      <vt:lpstr>Data Analysis</vt:lpstr>
      <vt:lpstr>Data Analysis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Results Analysis</vt:lpstr>
      <vt:lpstr>Results Analysis</vt:lpstr>
      <vt:lpstr>Recommendation</vt:lpstr>
      <vt:lpstr>Recommendation</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of road quality control/quality assurance in Nablus and Jenin Cities.</dc:title>
  <dc:creator>alhussein shawahneh</dc:creator>
  <cp:lastModifiedBy>alhoseen2022@gmail.com</cp:lastModifiedBy>
  <cp:revision>8</cp:revision>
  <dcterms:created xsi:type="dcterms:W3CDTF">2022-01-05T23:11:10Z</dcterms:created>
  <dcterms:modified xsi:type="dcterms:W3CDTF">2022-01-22T23:19:10Z</dcterms:modified>
</cp:coreProperties>
</file>