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slides/slide5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3"/>
  </p:notesMasterIdLst>
  <p:sldIdLst>
    <p:sldId id="292" r:id="rId2"/>
    <p:sldId id="256" r:id="rId3"/>
    <p:sldId id="257" r:id="rId4"/>
    <p:sldId id="258" r:id="rId5"/>
    <p:sldId id="293" r:id="rId6"/>
    <p:sldId id="261" r:id="rId7"/>
    <p:sldId id="289" r:id="rId8"/>
    <p:sldId id="324" r:id="rId9"/>
    <p:sldId id="266" r:id="rId10"/>
    <p:sldId id="326" r:id="rId11"/>
    <p:sldId id="270" r:id="rId12"/>
    <p:sldId id="299" r:id="rId13"/>
    <p:sldId id="271" r:id="rId14"/>
    <p:sldId id="304" r:id="rId15"/>
    <p:sldId id="305" r:id="rId16"/>
    <p:sldId id="319" r:id="rId17"/>
    <p:sldId id="320" r:id="rId18"/>
    <p:sldId id="321" r:id="rId19"/>
    <p:sldId id="259" r:id="rId20"/>
    <p:sldId id="323" r:id="rId21"/>
    <p:sldId id="322" r:id="rId22"/>
    <p:sldId id="262" r:id="rId23"/>
    <p:sldId id="264" r:id="rId24"/>
    <p:sldId id="263" r:id="rId25"/>
    <p:sldId id="325" r:id="rId26"/>
    <p:sldId id="268" r:id="rId27"/>
    <p:sldId id="269" r:id="rId28"/>
    <p:sldId id="272" r:id="rId29"/>
    <p:sldId id="273" r:id="rId30"/>
    <p:sldId id="284" r:id="rId31"/>
    <p:sldId id="285" r:id="rId32"/>
    <p:sldId id="318" r:id="rId33"/>
    <p:sldId id="315" r:id="rId34"/>
    <p:sldId id="314" r:id="rId35"/>
    <p:sldId id="312" r:id="rId36"/>
    <p:sldId id="298" r:id="rId37"/>
    <p:sldId id="306" r:id="rId38"/>
    <p:sldId id="276" r:id="rId39"/>
    <p:sldId id="308" r:id="rId40"/>
    <p:sldId id="309" r:id="rId41"/>
    <p:sldId id="290" r:id="rId42"/>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me Page" id="{1D61F2A0-D1CC-4FA7-A2C8-9D134AC9DA01}">
          <p14:sldIdLst>
            <p14:sldId id="292"/>
            <p14:sldId id="256"/>
          </p14:sldIdLst>
        </p14:section>
        <p14:section name="About Us" id="{C5E7D9F3-B627-4358-B2CB-7809EDCF0A2C}">
          <p14:sldIdLst>
            <p14:sldId id="257"/>
            <p14:sldId id="258"/>
          </p14:sldIdLst>
        </p14:section>
        <p14:section name="Introduction" id="{C40EC945-2983-45FE-A966-9778BBC2DB8F}">
          <p14:sldIdLst>
            <p14:sldId id="293"/>
            <p14:sldId id="261"/>
            <p14:sldId id="289"/>
            <p14:sldId id="324"/>
          </p14:sldIdLst>
        </p14:section>
        <p14:section name="Literature Review" id="{8F7D7EF0-B663-4D08-A522-3B73FC001585}">
          <p14:sldIdLst>
            <p14:sldId id="266"/>
            <p14:sldId id="326"/>
          </p14:sldIdLst>
        </p14:section>
        <p14:section name="DMAIC Methodology" id="{7BB0B94B-0A5E-4738-A8F4-0045EEB12008}">
          <p14:sldIdLst>
            <p14:sldId id="270"/>
            <p14:sldId id="299"/>
          </p14:sldIdLst>
        </p14:section>
        <p14:section name="Results &amp; Analysis" id="{113D7D35-B11C-4ABD-A5BB-36AF04D50B11}">
          <p14:sldIdLst>
            <p14:sldId id="271"/>
            <p14:sldId id="304"/>
            <p14:sldId id="305"/>
            <p14:sldId id="319"/>
            <p14:sldId id="320"/>
            <p14:sldId id="321"/>
            <p14:sldId id="259"/>
            <p14:sldId id="323"/>
            <p14:sldId id="322"/>
            <p14:sldId id="262"/>
            <p14:sldId id="264"/>
            <p14:sldId id="263"/>
            <p14:sldId id="325"/>
            <p14:sldId id="268"/>
            <p14:sldId id="269"/>
            <p14:sldId id="272"/>
            <p14:sldId id="273"/>
            <p14:sldId id="284"/>
            <p14:sldId id="285"/>
            <p14:sldId id="318"/>
            <p14:sldId id="315"/>
            <p14:sldId id="314"/>
            <p14:sldId id="312"/>
            <p14:sldId id="298"/>
            <p14:sldId id="306"/>
          </p14:sldIdLst>
        </p14:section>
        <p14:section name="Conclusion &amp; Recommendations" id="{6FB3A4F7-89BF-4CA9-B5CB-75BE94CFFF53}">
          <p14:sldIdLst>
            <p14:sldId id="276"/>
            <p14:sldId id="308"/>
            <p14:sldId id="309"/>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tool Almasri" initials="BA" lastIdx="1" clrIdx="0">
    <p:extLst>
      <p:ext uri="{19B8F6BF-5375-455C-9EA6-DF929625EA0E}">
        <p15:presenceInfo xmlns:p15="http://schemas.microsoft.com/office/powerpoint/2012/main" userId="64f8a5e59c3c0a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360F"/>
    <a:srgbClr val="532815"/>
    <a:srgbClr val="5D3C30"/>
    <a:srgbClr val="945B4B"/>
    <a:srgbClr val="A7796B"/>
    <a:srgbClr val="905949"/>
    <a:srgbClr val="906354"/>
    <a:srgbClr val="371D10"/>
    <a:srgbClr val="FFFFFF"/>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229" autoAdjust="0"/>
    <p:restoredTop sz="93741" autoAdjust="0"/>
  </p:normalViewPr>
  <p:slideViewPr>
    <p:cSldViewPr snapToGrid="0">
      <p:cViewPr varScale="1">
        <p:scale>
          <a:sx n="66" d="100"/>
          <a:sy n="66" d="100"/>
        </p:scale>
        <p:origin x="828"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image" Target="../media/image9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image" Target="../media/image9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8FED25-84B9-426A-B037-300F4FADBC41}" type="datetimeFigureOut">
              <a:rPr lang="en-US" smtClean="0"/>
              <a:t>1/18/2026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934F8-F316-400F-955A-38A64CBDE1D9}" type="slidenum">
              <a:rPr lang="en-US" smtClean="0"/>
              <a:t>‹#›</a:t>
            </a:fld>
            <a:endParaRPr lang="en-US"/>
          </a:p>
        </p:txBody>
      </p:sp>
    </p:spTree>
    <p:extLst>
      <p:ext uri="{BB962C8B-B14F-4D97-AF65-F5344CB8AC3E}">
        <p14:creationId xmlns:p14="http://schemas.microsoft.com/office/powerpoint/2010/main" val="1117002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2</a:t>
            </a:fld>
            <a:endParaRPr lang="en-US"/>
          </a:p>
        </p:txBody>
      </p:sp>
    </p:spTree>
    <p:extLst>
      <p:ext uri="{BB962C8B-B14F-4D97-AF65-F5344CB8AC3E}">
        <p14:creationId xmlns:p14="http://schemas.microsoft.com/office/powerpoint/2010/main" val="632000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28</a:t>
            </a:fld>
            <a:endParaRPr lang="en-US"/>
          </a:p>
        </p:txBody>
      </p:sp>
    </p:spTree>
    <p:extLst>
      <p:ext uri="{BB962C8B-B14F-4D97-AF65-F5344CB8AC3E}">
        <p14:creationId xmlns:p14="http://schemas.microsoft.com/office/powerpoint/2010/main" val="3046771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30</a:t>
            </a:fld>
            <a:endParaRPr lang="en-US"/>
          </a:p>
        </p:txBody>
      </p:sp>
    </p:spTree>
    <p:extLst>
      <p:ext uri="{BB962C8B-B14F-4D97-AF65-F5344CB8AC3E}">
        <p14:creationId xmlns:p14="http://schemas.microsoft.com/office/powerpoint/2010/main" val="288283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D091F-695D-D44C-F0D1-0666175B04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11880C-B654-11DD-6235-7319820E5F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BEB3AC-3EC5-0B7A-A142-B69656C6197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56DA536-B65E-9257-4269-10BFFC2C6AC0}"/>
              </a:ext>
            </a:extLst>
          </p:cNvPr>
          <p:cNvSpPr>
            <a:spLocks noGrp="1"/>
          </p:cNvSpPr>
          <p:nvPr>
            <p:ph type="sldNum" sz="quarter" idx="5"/>
          </p:nvPr>
        </p:nvSpPr>
        <p:spPr/>
        <p:txBody>
          <a:bodyPr/>
          <a:lstStyle/>
          <a:p>
            <a:fld id="{3C2934F8-F316-400F-955A-38A64CBDE1D9}" type="slidenum">
              <a:rPr lang="en-US" smtClean="0"/>
              <a:t>31</a:t>
            </a:fld>
            <a:endParaRPr lang="en-US"/>
          </a:p>
        </p:txBody>
      </p:sp>
    </p:spTree>
    <p:extLst>
      <p:ext uri="{BB962C8B-B14F-4D97-AF65-F5344CB8AC3E}">
        <p14:creationId xmlns:p14="http://schemas.microsoft.com/office/powerpoint/2010/main" val="4285025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32</a:t>
            </a:fld>
            <a:endParaRPr lang="en-US"/>
          </a:p>
        </p:txBody>
      </p:sp>
    </p:spTree>
    <p:extLst>
      <p:ext uri="{BB962C8B-B14F-4D97-AF65-F5344CB8AC3E}">
        <p14:creationId xmlns:p14="http://schemas.microsoft.com/office/powerpoint/2010/main" val="31258576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35</a:t>
            </a:fld>
            <a:endParaRPr lang="en-US"/>
          </a:p>
        </p:txBody>
      </p:sp>
    </p:spTree>
    <p:extLst>
      <p:ext uri="{BB962C8B-B14F-4D97-AF65-F5344CB8AC3E}">
        <p14:creationId xmlns:p14="http://schemas.microsoft.com/office/powerpoint/2010/main" val="24177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a:t>
            </a:fld>
            <a:endParaRPr lang="en-US"/>
          </a:p>
        </p:txBody>
      </p:sp>
    </p:spTree>
    <p:extLst>
      <p:ext uri="{BB962C8B-B14F-4D97-AF65-F5344CB8AC3E}">
        <p14:creationId xmlns:p14="http://schemas.microsoft.com/office/powerpoint/2010/main" val="3669719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37</a:t>
            </a:fld>
            <a:endParaRPr lang="en-US"/>
          </a:p>
        </p:txBody>
      </p:sp>
    </p:spTree>
    <p:extLst>
      <p:ext uri="{BB962C8B-B14F-4D97-AF65-F5344CB8AC3E}">
        <p14:creationId xmlns:p14="http://schemas.microsoft.com/office/powerpoint/2010/main" val="4083366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38</a:t>
            </a:fld>
            <a:endParaRPr lang="en-US"/>
          </a:p>
        </p:txBody>
      </p:sp>
    </p:spTree>
    <p:extLst>
      <p:ext uri="{BB962C8B-B14F-4D97-AF65-F5344CB8AC3E}">
        <p14:creationId xmlns:p14="http://schemas.microsoft.com/office/powerpoint/2010/main" val="3971255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12</a:t>
            </a:fld>
            <a:endParaRPr lang="en-US"/>
          </a:p>
        </p:txBody>
      </p:sp>
    </p:spTree>
    <p:extLst>
      <p:ext uri="{BB962C8B-B14F-4D97-AF65-F5344CB8AC3E}">
        <p14:creationId xmlns:p14="http://schemas.microsoft.com/office/powerpoint/2010/main" val="2178888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13</a:t>
            </a:fld>
            <a:endParaRPr lang="en-US"/>
          </a:p>
        </p:txBody>
      </p:sp>
    </p:spTree>
    <p:extLst>
      <p:ext uri="{BB962C8B-B14F-4D97-AF65-F5344CB8AC3E}">
        <p14:creationId xmlns:p14="http://schemas.microsoft.com/office/powerpoint/2010/main" val="344932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14</a:t>
            </a:fld>
            <a:endParaRPr lang="en-US"/>
          </a:p>
        </p:txBody>
      </p:sp>
    </p:spTree>
    <p:extLst>
      <p:ext uri="{BB962C8B-B14F-4D97-AF65-F5344CB8AC3E}">
        <p14:creationId xmlns:p14="http://schemas.microsoft.com/office/powerpoint/2010/main" val="3398208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934F8-F316-400F-955A-38A64CBDE1D9}" type="slidenum">
              <a:rPr lang="en-US" smtClean="0"/>
              <a:t>18</a:t>
            </a:fld>
            <a:endParaRPr lang="en-US"/>
          </a:p>
        </p:txBody>
      </p:sp>
    </p:spTree>
    <p:extLst>
      <p:ext uri="{BB962C8B-B14F-4D97-AF65-F5344CB8AC3E}">
        <p14:creationId xmlns:p14="http://schemas.microsoft.com/office/powerpoint/2010/main" val="200785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2284240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17</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B998E04-25DB-CDA9-9C5C-6E29EA2E23D1}"/>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en-US"/>
          </a:p>
        </p:txBody>
      </p:sp>
      <p:sp>
        <p:nvSpPr>
          <p:cNvPr id="3" name="عنوان فرعي 2">
            <a:extLst>
              <a:ext uri="{FF2B5EF4-FFF2-40B4-BE49-F238E27FC236}">
                <a16:creationId xmlns:a16="http://schemas.microsoft.com/office/drawing/2014/main" id="{DFA951D9-1782-8DA6-8148-342C0F4868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a:p>
        </p:txBody>
      </p:sp>
      <p:sp>
        <p:nvSpPr>
          <p:cNvPr id="4" name="عنصر نائب للتاريخ 3">
            <a:extLst>
              <a:ext uri="{FF2B5EF4-FFF2-40B4-BE49-F238E27FC236}">
                <a16:creationId xmlns:a16="http://schemas.microsoft.com/office/drawing/2014/main" id="{A099D7D6-06C0-C98B-611E-A3D6DFA03291}"/>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AA62DA76-9681-EABB-97F2-E6388D9EFA2F}"/>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2C6592BB-1305-ED78-52D0-B22D24CC7E1D}"/>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3563962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2039EC-D631-24F0-1EDD-C319EBC63AA3}"/>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136BADD2-18F4-5187-4706-4B6F1816D4EF}"/>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B6EE643A-B8D5-29FF-0A63-9FF5196DD5D0}"/>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786BFAC0-326F-CBE3-CBCD-9253C0FA9BD9}"/>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FFC94C08-DC64-FDCE-3994-155F2F997492}"/>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3407008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13586CE5-BC2B-05E6-3BAB-5C6A2C1476AE}"/>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en-US"/>
          </a:p>
        </p:txBody>
      </p:sp>
      <p:sp>
        <p:nvSpPr>
          <p:cNvPr id="3" name="عنصر نائب للعنوان العمودي 2">
            <a:extLst>
              <a:ext uri="{FF2B5EF4-FFF2-40B4-BE49-F238E27FC236}">
                <a16:creationId xmlns:a16="http://schemas.microsoft.com/office/drawing/2014/main" id="{59BD2389-EC89-C062-B107-7CA22BABC74F}"/>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1C3F5081-01DE-17C4-4C9B-64E7BFAC2126}"/>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8DCE49C9-B634-33B4-7761-73347952BDA4}"/>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47341AA1-A233-BAFD-20A3-DA20343884B8}"/>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2176277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6386B48-B130-4754-60B8-DA81B5D12169}"/>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62587D97-C292-ACBC-DD9F-2CEB9A157E51}"/>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538E221C-EEE8-84D4-03C1-0F8EEF6E0930}"/>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28F7B4A3-8714-CAE0-B9B8-2852FE32CC82}"/>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0FC46081-E3A4-BA3A-09FA-6F3E8D0959DE}"/>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945130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E13981C-8483-B3B5-B067-A96878C54AEC}"/>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5BD3FC40-15F1-31AE-BE6A-B71DDA89DD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B46213FB-5CE1-A21A-FE1C-684003961DAC}"/>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B9A690C2-E58D-1390-7E69-F40D3581D1F0}"/>
              </a:ext>
            </a:extLst>
          </p:cNvPr>
          <p:cNvSpPr>
            <a:spLocks noGrp="1"/>
          </p:cNvSpPr>
          <p:nvPr>
            <p:ph type="ftr" sz="quarter" idx="11"/>
          </p:nvPr>
        </p:nvSpPr>
        <p:spPr/>
        <p:txBody>
          <a:bodyPr/>
          <a:lstStyle/>
          <a:p>
            <a:endParaRPr lang="en-US"/>
          </a:p>
        </p:txBody>
      </p:sp>
      <p:sp>
        <p:nvSpPr>
          <p:cNvPr id="6" name="عنصر نائب لرقم الشريحة 5">
            <a:extLst>
              <a:ext uri="{FF2B5EF4-FFF2-40B4-BE49-F238E27FC236}">
                <a16:creationId xmlns:a16="http://schemas.microsoft.com/office/drawing/2014/main" id="{C97B6260-1DD1-380D-A711-44EC514F105B}"/>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57193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8CD0BDA-B0AC-D8AA-B0A9-0D59A1BA6953}"/>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D275FD3C-BAEE-38E5-AC1A-B3E8A0796D36}"/>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a:extLst>
              <a:ext uri="{FF2B5EF4-FFF2-40B4-BE49-F238E27FC236}">
                <a16:creationId xmlns:a16="http://schemas.microsoft.com/office/drawing/2014/main" id="{86F7B580-940C-8AE4-3100-C704A6DFAB9E}"/>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a:extLst>
              <a:ext uri="{FF2B5EF4-FFF2-40B4-BE49-F238E27FC236}">
                <a16:creationId xmlns:a16="http://schemas.microsoft.com/office/drawing/2014/main" id="{C014C0F6-D621-6E29-928B-CE5787EDC0CC}"/>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6" name="عنصر نائب للتذييل 5">
            <a:extLst>
              <a:ext uri="{FF2B5EF4-FFF2-40B4-BE49-F238E27FC236}">
                <a16:creationId xmlns:a16="http://schemas.microsoft.com/office/drawing/2014/main" id="{64B0403E-F8FA-0CC9-9167-48C74FAB9FCC}"/>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F6192D11-5246-AF15-8FB1-6D27E1CE0EF5}"/>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1868019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089DF2C-7924-1A08-C143-29FD09A98A43}"/>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9CBE6E28-5584-5DFB-725B-78299E7399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A4431510-7685-28D5-2764-348ED6AA03C0}"/>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a:extLst>
              <a:ext uri="{FF2B5EF4-FFF2-40B4-BE49-F238E27FC236}">
                <a16:creationId xmlns:a16="http://schemas.microsoft.com/office/drawing/2014/main" id="{F79069D2-3B80-4FC5-408E-943C8F8A17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144A7F98-E6EA-4F72-397E-D23421D52BC4}"/>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a:extLst>
              <a:ext uri="{FF2B5EF4-FFF2-40B4-BE49-F238E27FC236}">
                <a16:creationId xmlns:a16="http://schemas.microsoft.com/office/drawing/2014/main" id="{1F20B642-E4E5-BA1B-C25C-F96464644C47}"/>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8" name="عنصر نائب للتذييل 7">
            <a:extLst>
              <a:ext uri="{FF2B5EF4-FFF2-40B4-BE49-F238E27FC236}">
                <a16:creationId xmlns:a16="http://schemas.microsoft.com/office/drawing/2014/main" id="{B2B3B68A-6049-4EE1-2CE6-9011756DC94C}"/>
              </a:ext>
            </a:extLst>
          </p:cNvPr>
          <p:cNvSpPr>
            <a:spLocks noGrp="1"/>
          </p:cNvSpPr>
          <p:nvPr>
            <p:ph type="ftr" sz="quarter" idx="11"/>
          </p:nvPr>
        </p:nvSpPr>
        <p:spPr/>
        <p:txBody>
          <a:bodyPr/>
          <a:lstStyle/>
          <a:p>
            <a:endParaRPr lang="en-US"/>
          </a:p>
        </p:txBody>
      </p:sp>
      <p:sp>
        <p:nvSpPr>
          <p:cNvPr id="9" name="عنصر نائب لرقم الشريحة 8">
            <a:extLst>
              <a:ext uri="{FF2B5EF4-FFF2-40B4-BE49-F238E27FC236}">
                <a16:creationId xmlns:a16="http://schemas.microsoft.com/office/drawing/2014/main" id="{E79A67FE-BA41-4166-953E-4AE97454273A}"/>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1481551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5B194D-027D-F866-EC97-90690EFD03C5}"/>
              </a:ext>
            </a:extLst>
          </p:cNvPr>
          <p:cNvSpPr>
            <a:spLocks noGrp="1"/>
          </p:cNvSpPr>
          <p:nvPr>
            <p:ph type="title"/>
          </p:nvPr>
        </p:nvSpPr>
        <p:spPr/>
        <p:txBody>
          <a:bodyPr/>
          <a:lstStyle/>
          <a:p>
            <a:r>
              <a:rPr lang="ar-SA"/>
              <a:t>انقر لتحرير نمط عنوان الشكل الرئيسي</a:t>
            </a:r>
            <a:endParaRPr lang="en-US"/>
          </a:p>
        </p:txBody>
      </p:sp>
      <p:sp>
        <p:nvSpPr>
          <p:cNvPr id="3" name="عنصر نائب للتاريخ 2">
            <a:extLst>
              <a:ext uri="{FF2B5EF4-FFF2-40B4-BE49-F238E27FC236}">
                <a16:creationId xmlns:a16="http://schemas.microsoft.com/office/drawing/2014/main" id="{FC1D7EA1-8094-063B-5933-67B5F5A285B0}"/>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4" name="عنصر نائب للتذييل 3">
            <a:extLst>
              <a:ext uri="{FF2B5EF4-FFF2-40B4-BE49-F238E27FC236}">
                <a16:creationId xmlns:a16="http://schemas.microsoft.com/office/drawing/2014/main" id="{CACC1D11-6057-4661-F67E-F3F6AA28E42F}"/>
              </a:ext>
            </a:extLst>
          </p:cNvPr>
          <p:cNvSpPr>
            <a:spLocks noGrp="1"/>
          </p:cNvSpPr>
          <p:nvPr>
            <p:ph type="ftr" sz="quarter" idx="11"/>
          </p:nvPr>
        </p:nvSpPr>
        <p:spPr/>
        <p:txBody>
          <a:bodyPr/>
          <a:lstStyle/>
          <a:p>
            <a:endParaRPr lang="en-US"/>
          </a:p>
        </p:txBody>
      </p:sp>
      <p:sp>
        <p:nvSpPr>
          <p:cNvPr id="5" name="عنصر نائب لرقم الشريحة 4">
            <a:extLst>
              <a:ext uri="{FF2B5EF4-FFF2-40B4-BE49-F238E27FC236}">
                <a16:creationId xmlns:a16="http://schemas.microsoft.com/office/drawing/2014/main" id="{AFC49777-3CDE-0D02-46C6-7B36BC2E1E8B}"/>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2119083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229D132F-39CE-E197-619A-058AED2FE30B}"/>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3" name="عنصر نائب للتذييل 2">
            <a:extLst>
              <a:ext uri="{FF2B5EF4-FFF2-40B4-BE49-F238E27FC236}">
                <a16:creationId xmlns:a16="http://schemas.microsoft.com/office/drawing/2014/main" id="{2B1DF987-99B9-6638-3FB7-0F5FC268E42E}"/>
              </a:ext>
            </a:extLst>
          </p:cNvPr>
          <p:cNvSpPr>
            <a:spLocks noGrp="1"/>
          </p:cNvSpPr>
          <p:nvPr>
            <p:ph type="ftr" sz="quarter" idx="11"/>
          </p:nvPr>
        </p:nvSpPr>
        <p:spPr/>
        <p:txBody>
          <a:bodyPr/>
          <a:lstStyle/>
          <a:p>
            <a:endParaRPr lang="en-US"/>
          </a:p>
        </p:txBody>
      </p:sp>
      <p:sp>
        <p:nvSpPr>
          <p:cNvPr id="4" name="عنصر نائب لرقم الشريحة 3">
            <a:extLst>
              <a:ext uri="{FF2B5EF4-FFF2-40B4-BE49-F238E27FC236}">
                <a16:creationId xmlns:a16="http://schemas.microsoft.com/office/drawing/2014/main" id="{428DE468-1DB5-47E1-65BB-D57DFA56A4B8}"/>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2637491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4C9277-03B9-F413-9F09-53D9E2BCC3D5}"/>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محتوى 2">
            <a:extLst>
              <a:ext uri="{FF2B5EF4-FFF2-40B4-BE49-F238E27FC236}">
                <a16:creationId xmlns:a16="http://schemas.microsoft.com/office/drawing/2014/main" id="{DF8F8755-91D0-C066-B4FA-349CF61E4B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a:extLst>
              <a:ext uri="{FF2B5EF4-FFF2-40B4-BE49-F238E27FC236}">
                <a16:creationId xmlns:a16="http://schemas.microsoft.com/office/drawing/2014/main" id="{62974117-AA33-B9F0-C73D-274584C17B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BB04D533-5ECC-D49C-41E1-85AA26E8C47B}"/>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6" name="عنصر نائب للتذييل 5">
            <a:extLst>
              <a:ext uri="{FF2B5EF4-FFF2-40B4-BE49-F238E27FC236}">
                <a16:creationId xmlns:a16="http://schemas.microsoft.com/office/drawing/2014/main" id="{430187B1-EF81-2F39-335D-206A80A8C0BB}"/>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380B13B4-4E46-6937-2BBA-73F28992C1C8}"/>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52567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90409A-AD9A-B868-7542-65EA2888C626}"/>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صورة 2">
            <a:extLst>
              <a:ext uri="{FF2B5EF4-FFF2-40B4-BE49-F238E27FC236}">
                <a16:creationId xmlns:a16="http://schemas.microsoft.com/office/drawing/2014/main" id="{D5F5A0C4-C260-AB2A-56C4-90742EF67A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a:extLst>
              <a:ext uri="{FF2B5EF4-FFF2-40B4-BE49-F238E27FC236}">
                <a16:creationId xmlns:a16="http://schemas.microsoft.com/office/drawing/2014/main" id="{7FD3D6A2-09C9-B424-CA16-B0689F242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08A72DE3-18D6-5BDB-407B-C4CA23D8FE13}"/>
              </a:ext>
            </a:extLst>
          </p:cNvPr>
          <p:cNvSpPr>
            <a:spLocks noGrp="1"/>
          </p:cNvSpPr>
          <p:nvPr>
            <p:ph type="dt" sz="half" idx="10"/>
          </p:nvPr>
        </p:nvSpPr>
        <p:spPr/>
        <p:txBody>
          <a:bodyPr/>
          <a:lstStyle/>
          <a:p>
            <a:fld id="{0224BAC8-F239-48EC-BEC8-C65CE31E7809}" type="datetimeFigureOut">
              <a:rPr lang="en-US" smtClean="0"/>
              <a:t>1/18/2026</a:t>
            </a:fld>
            <a:endParaRPr lang="en-US"/>
          </a:p>
        </p:txBody>
      </p:sp>
      <p:sp>
        <p:nvSpPr>
          <p:cNvPr id="6" name="عنصر نائب للتذييل 5">
            <a:extLst>
              <a:ext uri="{FF2B5EF4-FFF2-40B4-BE49-F238E27FC236}">
                <a16:creationId xmlns:a16="http://schemas.microsoft.com/office/drawing/2014/main" id="{3A273C21-7BE1-D765-7872-EBA308603093}"/>
              </a:ext>
            </a:extLst>
          </p:cNvPr>
          <p:cNvSpPr>
            <a:spLocks noGrp="1"/>
          </p:cNvSpPr>
          <p:nvPr>
            <p:ph type="ftr" sz="quarter" idx="11"/>
          </p:nvPr>
        </p:nvSpPr>
        <p:spPr/>
        <p:txBody>
          <a:bodyPr/>
          <a:lstStyle/>
          <a:p>
            <a:endParaRPr lang="en-US"/>
          </a:p>
        </p:txBody>
      </p:sp>
      <p:sp>
        <p:nvSpPr>
          <p:cNvPr id="7" name="عنصر نائب لرقم الشريحة 6">
            <a:extLst>
              <a:ext uri="{FF2B5EF4-FFF2-40B4-BE49-F238E27FC236}">
                <a16:creationId xmlns:a16="http://schemas.microsoft.com/office/drawing/2014/main" id="{816106AA-B7B7-6A2A-0A4F-018517D084E6}"/>
              </a:ext>
            </a:extLst>
          </p:cNvPr>
          <p:cNvSpPr>
            <a:spLocks noGrp="1"/>
          </p:cNvSpPr>
          <p:nvPr>
            <p:ph type="sldNum" sz="quarter" idx="12"/>
          </p:nvPr>
        </p:nvSpPr>
        <p:spPr/>
        <p:txBody>
          <a:bodyPr/>
          <a:lstStyle/>
          <a:p>
            <a:fld id="{26AF3EE0-E521-4E9E-8E45-C7C12467EEDF}" type="slidenum">
              <a:rPr lang="en-US" smtClean="0"/>
              <a:t>‹#›</a:t>
            </a:fld>
            <a:endParaRPr lang="en-US"/>
          </a:p>
        </p:txBody>
      </p:sp>
    </p:spTree>
    <p:extLst>
      <p:ext uri="{BB962C8B-B14F-4D97-AF65-F5344CB8AC3E}">
        <p14:creationId xmlns:p14="http://schemas.microsoft.com/office/powerpoint/2010/main" val="1933284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45B4B">
            <a:alpha val="82000"/>
          </a:srgbClr>
        </a:solidFill>
        <a:effectLst/>
      </p:bgPr>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CDCA881B-E281-2B63-5600-AD11E7D060CB}"/>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en-US"/>
          </a:p>
        </p:txBody>
      </p:sp>
      <p:sp>
        <p:nvSpPr>
          <p:cNvPr id="3" name="عنصر نائب للنص 2">
            <a:extLst>
              <a:ext uri="{FF2B5EF4-FFF2-40B4-BE49-F238E27FC236}">
                <a16:creationId xmlns:a16="http://schemas.microsoft.com/office/drawing/2014/main" id="{7AFE5D57-2238-C038-EDAE-C1D217A0141B}"/>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a:extLst>
              <a:ext uri="{FF2B5EF4-FFF2-40B4-BE49-F238E27FC236}">
                <a16:creationId xmlns:a16="http://schemas.microsoft.com/office/drawing/2014/main" id="{2B426085-7958-84CC-170C-C0AE6BB1BDE6}"/>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224BAC8-F239-48EC-BEC8-C65CE31E7809}" type="datetimeFigureOut">
              <a:rPr lang="en-US" smtClean="0"/>
              <a:t>1/18/2026</a:t>
            </a:fld>
            <a:endParaRPr lang="en-US"/>
          </a:p>
        </p:txBody>
      </p:sp>
      <p:sp>
        <p:nvSpPr>
          <p:cNvPr id="5" name="عنصر نائب للتذييل 4">
            <a:extLst>
              <a:ext uri="{FF2B5EF4-FFF2-40B4-BE49-F238E27FC236}">
                <a16:creationId xmlns:a16="http://schemas.microsoft.com/office/drawing/2014/main" id="{1AF04622-A92B-12B5-C9C3-89318AFFA3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a:extLst>
              <a:ext uri="{FF2B5EF4-FFF2-40B4-BE49-F238E27FC236}">
                <a16:creationId xmlns:a16="http://schemas.microsoft.com/office/drawing/2014/main" id="{D2122D17-4BB2-1A0C-ABFC-AD22068915F6}"/>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6AF3EE0-E521-4E9E-8E45-C7C12467EEDF}" type="slidenum">
              <a:rPr lang="en-US" smtClean="0"/>
              <a:t>‹#›</a:t>
            </a:fld>
            <a:endParaRPr lang="en-US"/>
          </a:p>
        </p:txBody>
      </p:sp>
    </p:spTree>
    <p:extLst>
      <p:ext uri="{BB962C8B-B14F-4D97-AF65-F5344CB8AC3E}">
        <p14:creationId xmlns:p14="http://schemas.microsoft.com/office/powerpoint/2010/main" val="11478763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4.png"/><Relationship Id="rId10"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5.png"/><Relationship Id="rId7"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8.png"/><Relationship Id="rId7" Type="http://schemas.openxmlformats.org/officeDocument/2006/relationships/image" Target="../media/image4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42.png"/><Relationship Id="rId4" Type="http://schemas.microsoft.com/office/2007/relationships/hdphoto" Target="../media/hdphoto1.wdp"/><Relationship Id="rId9" Type="http://schemas.openxmlformats.org/officeDocument/2006/relationships/image" Target="../media/image45.jpeg"/></Relationships>
</file>

<file path=ppt/slides/_rels/slide15.xml.rels><?xml version="1.0" encoding="UTF-8" standalone="yes"?>
<Relationships xmlns="http://schemas.openxmlformats.org/package/2006/relationships"><Relationship Id="rId8" Type="http://schemas.openxmlformats.org/officeDocument/2006/relationships/image" Target="../media/image45.jpeg"/><Relationship Id="rId3" Type="http://schemas.microsoft.com/office/2007/relationships/hdphoto" Target="../media/hdphoto4.wdp"/><Relationship Id="rId7" Type="http://schemas.openxmlformats.org/officeDocument/2006/relationships/image" Target="../media/image44.jpeg"/><Relationship Id="rId12" Type="http://schemas.openxmlformats.org/officeDocument/2006/relationships/image" Target="../media/image49.sv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3.jpeg"/><Relationship Id="rId11" Type="http://schemas.openxmlformats.org/officeDocument/2006/relationships/image" Target="../media/image48.svg"/><Relationship Id="rId5" Type="http://schemas.microsoft.com/office/2007/relationships/hdphoto" Target="../media/hdphoto1.wdp"/><Relationship Id="rId10" Type="http://schemas.openxmlformats.org/officeDocument/2006/relationships/image" Target="../media/image47.png"/><Relationship Id="rId4" Type="http://schemas.openxmlformats.org/officeDocument/2006/relationships/image" Target="../media/image8.png"/><Relationship Id="rId9"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7" Type="http://schemas.microsoft.com/office/2007/relationships/hdphoto" Target="../media/hdphoto1.wdp"/><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49.svg"/><Relationship Id="rId4" Type="http://schemas.openxmlformats.org/officeDocument/2006/relationships/image" Target="../media/image48.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svg"/><Relationship Id="rId18" Type="http://schemas.openxmlformats.org/officeDocument/2006/relationships/image" Target="../media/image65.png"/><Relationship Id="rId26" Type="http://schemas.openxmlformats.org/officeDocument/2006/relationships/image" Target="../media/image8.png"/><Relationship Id="rId3" Type="http://schemas.openxmlformats.org/officeDocument/2006/relationships/image" Target="../media/image50.png"/><Relationship Id="rId21" Type="http://schemas.openxmlformats.org/officeDocument/2006/relationships/image" Target="../media/image68.svg"/><Relationship Id="rId7" Type="http://schemas.openxmlformats.org/officeDocument/2006/relationships/image" Target="../media/image54.svg"/><Relationship Id="rId12" Type="http://schemas.openxmlformats.org/officeDocument/2006/relationships/image" Target="../media/image59.png"/><Relationship Id="rId17" Type="http://schemas.openxmlformats.org/officeDocument/2006/relationships/image" Target="../media/image64.svg"/><Relationship Id="rId25" Type="http://schemas.openxmlformats.org/officeDocument/2006/relationships/image" Target="../media/image72.svg"/><Relationship Id="rId2" Type="http://schemas.openxmlformats.org/officeDocument/2006/relationships/notesSlide" Target="../notesSlides/notesSlide6.xml"/><Relationship Id="rId16" Type="http://schemas.openxmlformats.org/officeDocument/2006/relationships/image" Target="../media/image63.png"/><Relationship Id="rId20"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53.png"/><Relationship Id="rId11" Type="http://schemas.openxmlformats.org/officeDocument/2006/relationships/image" Target="../media/image58.svg"/><Relationship Id="rId24" Type="http://schemas.openxmlformats.org/officeDocument/2006/relationships/image" Target="../media/image71.png"/><Relationship Id="rId5" Type="http://schemas.openxmlformats.org/officeDocument/2006/relationships/image" Target="../media/image52.svg"/><Relationship Id="rId15" Type="http://schemas.openxmlformats.org/officeDocument/2006/relationships/image" Target="../media/image62.svg"/><Relationship Id="rId23" Type="http://schemas.openxmlformats.org/officeDocument/2006/relationships/image" Target="../media/image70.svg"/><Relationship Id="rId10" Type="http://schemas.openxmlformats.org/officeDocument/2006/relationships/image" Target="../media/image57.png"/><Relationship Id="rId19" Type="http://schemas.openxmlformats.org/officeDocument/2006/relationships/image" Target="../media/image66.svg"/><Relationship Id="rId4" Type="http://schemas.openxmlformats.org/officeDocument/2006/relationships/image" Target="../media/image51.svg"/><Relationship Id="rId9" Type="http://schemas.openxmlformats.org/officeDocument/2006/relationships/image" Target="../media/image56.svg"/><Relationship Id="rId14" Type="http://schemas.openxmlformats.org/officeDocument/2006/relationships/image" Target="../media/image61.png"/><Relationship Id="rId22" Type="http://schemas.openxmlformats.org/officeDocument/2006/relationships/image" Target="../media/image69.png"/><Relationship Id="rId27"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18" Type="http://schemas.openxmlformats.org/officeDocument/2006/relationships/image" Target="../media/image66.svg"/><Relationship Id="rId26" Type="http://schemas.microsoft.com/office/2007/relationships/hdphoto" Target="../media/hdphoto1.wdp"/><Relationship Id="rId3" Type="http://schemas.openxmlformats.org/officeDocument/2006/relationships/image" Target="../media/image51.svg"/><Relationship Id="rId21" Type="http://schemas.openxmlformats.org/officeDocument/2006/relationships/image" Target="../media/image69.png"/><Relationship Id="rId7" Type="http://schemas.openxmlformats.org/officeDocument/2006/relationships/image" Target="../media/image55.png"/><Relationship Id="rId12" Type="http://schemas.openxmlformats.org/officeDocument/2006/relationships/image" Target="../media/image60.svg"/><Relationship Id="rId17" Type="http://schemas.openxmlformats.org/officeDocument/2006/relationships/image" Target="../media/image65.png"/><Relationship Id="rId25" Type="http://schemas.openxmlformats.org/officeDocument/2006/relationships/image" Target="../media/image8.png"/><Relationship Id="rId2" Type="http://schemas.openxmlformats.org/officeDocument/2006/relationships/image" Target="../media/image50.png"/><Relationship Id="rId16" Type="http://schemas.openxmlformats.org/officeDocument/2006/relationships/image" Target="../media/image64.svg"/><Relationship Id="rId20" Type="http://schemas.openxmlformats.org/officeDocument/2006/relationships/image" Target="../media/image68.svg"/><Relationship Id="rId1" Type="http://schemas.openxmlformats.org/officeDocument/2006/relationships/slideLayout" Target="../slideLayouts/slideLayout7.xml"/><Relationship Id="rId6" Type="http://schemas.openxmlformats.org/officeDocument/2006/relationships/image" Target="../media/image54.svg"/><Relationship Id="rId11" Type="http://schemas.openxmlformats.org/officeDocument/2006/relationships/image" Target="../media/image59.png"/><Relationship Id="rId24" Type="http://schemas.openxmlformats.org/officeDocument/2006/relationships/image" Target="../media/image72.svg"/><Relationship Id="rId5" Type="http://schemas.openxmlformats.org/officeDocument/2006/relationships/image" Target="../media/image53.png"/><Relationship Id="rId15" Type="http://schemas.openxmlformats.org/officeDocument/2006/relationships/image" Target="../media/image63.png"/><Relationship Id="rId23" Type="http://schemas.openxmlformats.org/officeDocument/2006/relationships/image" Target="../media/image71.png"/><Relationship Id="rId10" Type="http://schemas.openxmlformats.org/officeDocument/2006/relationships/image" Target="../media/image58.svg"/><Relationship Id="rId19" Type="http://schemas.openxmlformats.org/officeDocument/2006/relationships/image" Target="../media/image67.pn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62.svg"/><Relationship Id="rId22" Type="http://schemas.openxmlformats.org/officeDocument/2006/relationships/image" Target="../media/image70.svg"/><Relationship Id="rId27" Type="http://schemas.openxmlformats.org/officeDocument/2006/relationships/image" Target="../media/image73.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9.xml"/><Relationship Id="rId18" Type="http://schemas.openxmlformats.org/officeDocument/2006/relationships/image" Target="../media/image14.png"/><Relationship Id="rId26" Type="http://schemas.microsoft.com/office/2007/relationships/hdphoto" Target="../media/hdphoto2.wdp"/><Relationship Id="rId3" Type="http://schemas.openxmlformats.org/officeDocument/2006/relationships/image" Target="../media/image1.png"/><Relationship Id="rId21" Type="http://schemas.openxmlformats.org/officeDocument/2006/relationships/image" Target="../media/image15.png"/><Relationship Id="rId7" Type="http://schemas.openxmlformats.org/officeDocument/2006/relationships/image" Target="../media/image3.png"/><Relationship Id="rId12" Type="http://schemas.openxmlformats.org/officeDocument/2006/relationships/image" Target="../media/image12.png"/><Relationship Id="rId17" Type="http://schemas.openxmlformats.org/officeDocument/2006/relationships/image" Target="../media/image130.png"/><Relationship Id="rId25"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slide" Target="slide13.xml"/><Relationship Id="rId20" Type="http://schemas.openxmlformats.org/officeDocument/2006/relationships/image" Target="../media/image140.png"/><Relationship Id="rId29"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0.png"/><Relationship Id="rId11" Type="http://schemas.openxmlformats.org/officeDocument/2006/relationships/image" Target="../media/image110.png"/><Relationship Id="rId24" Type="http://schemas.openxmlformats.org/officeDocument/2006/relationships/image" Target="../media/image5.png"/><Relationship Id="rId5" Type="http://schemas.openxmlformats.org/officeDocument/2006/relationships/slide" Target="slide3.xml"/><Relationship Id="rId15" Type="http://schemas.openxmlformats.org/officeDocument/2006/relationships/image" Target="../media/image13.png"/><Relationship Id="rId23" Type="http://schemas.openxmlformats.org/officeDocument/2006/relationships/image" Target="../media/image150.png"/><Relationship Id="rId28" Type="http://schemas.openxmlformats.org/officeDocument/2006/relationships/image" Target="../media/image7.png"/><Relationship Id="rId10" Type="http://schemas.openxmlformats.org/officeDocument/2006/relationships/slide" Target="slide50.xml"/><Relationship Id="rId19" Type="http://schemas.openxmlformats.org/officeDocument/2006/relationships/slide" Target="slide38.xml"/><Relationship Id="rId4" Type="http://schemas.openxmlformats.org/officeDocument/2006/relationships/image" Target="../media/image10.png"/><Relationship Id="rId9" Type="http://schemas.openxmlformats.org/officeDocument/2006/relationships/image" Target="../media/image11.png"/><Relationship Id="rId14" Type="http://schemas.openxmlformats.org/officeDocument/2006/relationships/image" Target="../media/image120.png"/><Relationship Id="rId22" Type="http://schemas.openxmlformats.org/officeDocument/2006/relationships/slide" Target="slide11.xml"/><Relationship Id="rId27" Type="http://schemas.openxmlformats.org/officeDocument/2006/relationships/image" Target="../media/image6.png"/><Relationship Id="rId30"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4.png"/><Relationship Id="rId5" Type="http://schemas.microsoft.com/office/2007/relationships/hdphoto" Target="../media/hdphoto1.wdp"/><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svg"/><Relationship Id="rId3" Type="http://schemas.openxmlformats.org/officeDocument/2006/relationships/image" Target="../media/image74.png"/><Relationship Id="rId7" Type="http://schemas.openxmlformats.org/officeDocument/2006/relationships/image" Target="../media/image76.svg"/><Relationship Id="rId12" Type="http://schemas.openxmlformats.org/officeDocument/2006/relationships/image" Target="../media/image8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0.svg"/><Relationship Id="rId5" Type="http://schemas.microsoft.com/office/2007/relationships/hdphoto" Target="../media/hdphoto1.wdp"/><Relationship Id="rId15" Type="http://schemas.openxmlformats.org/officeDocument/2006/relationships/image" Target="../media/image84.svg"/><Relationship Id="rId10" Type="http://schemas.openxmlformats.org/officeDocument/2006/relationships/image" Target="../media/image79.png"/><Relationship Id="rId4" Type="http://schemas.openxmlformats.org/officeDocument/2006/relationships/image" Target="../media/image8.png"/><Relationship Id="rId9" Type="http://schemas.openxmlformats.org/officeDocument/2006/relationships/image" Target="../media/image78.svg"/><Relationship Id="rId14" Type="http://schemas.openxmlformats.org/officeDocument/2006/relationships/image" Target="../media/image83.png"/></Relationships>
</file>

<file path=ppt/slides/_rels/slide22.xml.rels><?xml version="1.0" encoding="UTF-8" standalone="yes"?>
<Relationships xmlns="http://schemas.openxmlformats.org/package/2006/relationships"><Relationship Id="rId8" Type="http://schemas.openxmlformats.org/officeDocument/2006/relationships/image" Target="../media/image78.svg"/><Relationship Id="rId13" Type="http://schemas.openxmlformats.org/officeDocument/2006/relationships/image" Target="../media/image83.png"/><Relationship Id="rId18" Type="http://schemas.openxmlformats.org/officeDocument/2006/relationships/image" Target="../media/image88.svg"/><Relationship Id="rId3" Type="http://schemas.openxmlformats.org/officeDocument/2006/relationships/image" Target="../media/image8.png"/><Relationship Id="rId21" Type="http://schemas.openxmlformats.org/officeDocument/2006/relationships/image" Target="../media/image91.svg"/><Relationship Id="rId7" Type="http://schemas.openxmlformats.org/officeDocument/2006/relationships/image" Target="../media/image77.png"/><Relationship Id="rId12" Type="http://schemas.openxmlformats.org/officeDocument/2006/relationships/image" Target="../media/image82.svg"/><Relationship Id="rId17" Type="http://schemas.openxmlformats.org/officeDocument/2006/relationships/image" Target="../media/image87.png"/><Relationship Id="rId2" Type="http://schemas.openxmlformats.org/officeDocument/2006/relationships/notesSlide" Target="../notesSlides/notesSlide9.xml"/><Relationship Id="rId16" Type="http://schemas.openxmlformats.org/officeDocument/2006/relationships/image" Target="../media/image86.svg"/><Relationship Id="rId20"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76.svg"/><Relationship Id="rId11" Type="http://schemas.openxmlformats.org/officeDocument/2006/relationships/image" Target="../media/image81.png"/><Relationship Id="rId5" Type="http://schemas.openxmlformats.org/officeDocument/2006/relationships/image" Target="../media/image75.png"/><Relationship Id="rId15" Type="http://schemas.openxmlformats.org/officeDocument/2006/relationships/image" Target="../media/image85.png"/><Relationship Id="rId23" Type="http://schemas.openxmlformats.org/officeDocument/2006/relationships/image" Target="../media/image93.svg"/><Relationship Id="rId10" Type="http://schemas.openxmlformats.org/officeDocument/2006/relationships/image" Target="../media/image80.svg"/><Relationship Id="rId19" Type="http://schemas.openxmlformats.org/officeDocument/2006/relationships/image" Target="../media/image89.svg"/><Relationship Id="rId4" Type="http://schemas.microsoft.com/office/2007/relationships/hdphoto" Target="../media/hdphoto1.wdp"/><Relationship Id="rId9" Type="http://schemas.openxmlformats.org/officeDocument/2006/relationships/image" Target="../media/image79.png"/><Relationship Id="rId14" Type="http://schemas.openxmlformats.org/officeDocument/2006/relationships/image" Target="../media/image84.svg"/><Relationship Id="rId22" Type="http://schemas.openxmlformats.org/officeDocument/2006/relationships/image" Target="../media/image92.png"/></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93.svg"/><Relationship Id="rId3" Type="http://schemas.openxmlformats.org/officeDocument/2006/relationships/image" Target="../media/image85.png"/><Relationship Id="rId7" Type="http://schemas.openxmlformats.org/officeDocument/2006/relationships/image" Target="../media/image89.svg"/><Relationship Id="rId12" Type="http://schemas.openxmlformats.org/officeDocument/2006/relationships/image" Target="../media/image9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8.svg"/><Relationship Id="rId11" Type="http://schemas.openxmlformats.org/officeDocument/2006/relationships/image" Target="../media/image91.svg"/><Relationship Id="rId5" Type="http://schemas.openxmlformats.org/officeDocument/2006/relationships/image" Target="../media/image87.png"/><Relationship Id="rId10" Type="http://schemas.openxmlformats.org/officeDocument/2006/relationships/image" Target="../media/image90.png"/><Relationship Id="rId4" Type="http://schemas.openxmlformats.org/officeDocument/2006/relationships/image" Target="../media/image86.svg"/><Relationship Id="rId9" Type="http://schemas.microsoft.com/office/2007/relationships/hdphoto" Target="../media/hdphoto1.wdp"/></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1.xml"/><Relationship Id="rId7" Type="http://schemas.openxmlformats.org/officeDocument/2006/relationships/image" Target="../media/image9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package" Target="../embeddings/Microsoft_Excel_Worksheet.xlsx"/><Relationship Id="rId5" Type="http://schemas.microsoft.com/office/2007/relationships/hdphoto" Target="../media/hdphoto1.wdp"/><Relationship Id="rId4" Type="http://schemas.openxmlformats.org/officeDocument/2006/relationships/image" Target="../media/image8.png"/><Relationship Id="rId9" Type="http://schemas.openxmlformats.org/officeDocument/2006/relationships/image" Target="../media/image95.pn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2.xml"/><Relationship Id="rId7" Type="http://schemas.openxmlformats.org/officeDocument/2006/relationships/image" Target="../media/image94.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package" Target="../embeddings/Microsoft_Excel_Worksheet.xlsx"/><Relationship Id="rId5" Type="http://schemas.microsoft.com/office/2007/relationships/hdphoto" Target="../media/hdphoto1.wdp"/><Relationship Id="rId10" Type="http://schemas.openxmlformats.org/officeDocument/2006/relationships/image" Target="../media/image96.png"/><Relationship Id="rId4" Type="http://schemas.openxmlformats.org/officeDocument/2006/relationships/image" Target="../media/image8.png"/><Relationship Id="rId9" Type="http://schemas.openxmlformats.org/officeDocument/2006/relationships/image" Target="../media/image95.png"/></Relationships>
</file>

<file path=ppt/slides/_rels/slide2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97.png"/><Relationship Id="rId5" Type="http://schemas.microsoft.com/office/2007/relationships/hdphoto" Target="../media/hdphoto1.wdp"/><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99.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98.png"/><Relationship Id="rId5" Type="http://schemas.microsoft.com/office/2007/relationships/hdphoto" Target="../media/hdphoto1.wdp"/><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1.png"/><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3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7.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8.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4.png"/><Relationship Id="rId16" Type="http://schemas.microsoft.com/office/2007/relationships/hdphoto" Target="../media/hdphoto3.wdp"/><Relationship Id="rId1" Type="http://schemas.openxmlformats.org/officeDocument/2006/relationships/slideLayout" Target="../slideLayouts/slideLayout7.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DEA9BBA-986B-F902-98ED-FBBAC4C0EF6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00401FB-BA17-1D39-9D54-8303B7DD4129}"/>
              </a:ext>
            </a:extLst>
          </p:cNvPr>
          <p:cNvSpPr>
            <a:spLocks noChangeArrowheads="1"/>
          </p:cNvSpPr>
          <p:nvPr/>
        </p:nvSpPr>
        <p:spPr bwMode="auto">
          <a:xfrm>
            <a:off x="5075583" y="368410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03" name="Rectangle 7">
            <a:extLst>
              <a:ext uri="{FF2B5EF4-FFF2-40B4-BE49-F238E27FC236}">
                <a16:creationId xmlns:a16="http://schemas.microsoft.com/office/drawing/2014/main" id="{B5B58D52-0A44-4ED2-F406-D4D2426C3E2A}"/>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 name="Picture 3">
            <a:extLst>
              <a:ext uri="{FF2B5EF4-FFF2-40B4-BE49-F238E27FC236}">
                <a16:creationId xmlns:a16="http://schemas.microsoft.com/office/drawing/2014/main" id="{CA2CE8C7-D6D5-8DFE-B39C-EF8BC21495B2}"/>
              </a:ext>
            </a:extLst>
          </p:cNvPr>
          <p:cNvPicPr>
            <a:picLocks noChangeAspect="1"/>
          </p:cNvPicPr>
          <p:nvPr/>
        </p:nvPicPr>
        <p:blipFill>
          <a:blip r:embed="rId3"/>
          <a:stretch>
            <a:fillRect/>
          </a:stretch>
        </p:blipFill>
        <p:spPr>
          <a:xfrm>
            <a:off x="1" y="-19762"/>
            <a:ext cx="12344400" cy="6983743"/>
          </a:xfrm>
          <a:prstGeom prst="rect">
            <a:avLst/>
          </a:prstGeom>
        </p:spPr>
      </p:pic>
      <p:sp useBgFill="1">
        <p:nvSpPr>
          <p:cNvPr id="5" name="شكل بيضاوي 3">
            <a:extLst>
              <a:ext uri="{FF2B5EF4-FFF2-40B4-BE49-F238E27FC236}">
                <a16:creationId xmlns:a16="http://schemas.microsoft.com/office/drawing/2014/main" id="{0300DE04-75B5-D956-A133-739E17A5BCA1}"/>
              </a:ext>
            </a:extLst>
          </p:cNvPr>
          <p:cNvSpPr/>
          <p:nvPr/>
        </p:nvSpPr>
        <p:spPr>
          <a:xfrm>
            <a:off x="6882063" y="1145940"/>
            <a:ext cx="4720255" cy="456612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مجموعة 4">
            <a:extLst>
              <a:ext uri="{FF2B5EF4-FFF2-40B4-BE49-F238E27FC236}">
                <a16:creationId xmlns:a16="http://schemas.microsoft.com/office/drawing/2014/main" id="{F0428A74-C818-5351-EB32-8C82F68425FF}"/>
              </a:ext>
            </a:extLst>
          </p:cNvPr>
          <p:cNvGrpSpPr/>
          <p:nvPr/>
        </p:nvGrpSpPr>
        <p:grpSpPr>
          <a:xfrm>
            <a:off x="6505824" y="2853341"/>
            <a:ext cx="914400" cy="914400"/>
            <a:chOff x="1126559" y="1155120"/>
            <a:chExt cx="914400" cy="914400"/>
          </a:xfrm>
        </p:grpSpPr>
        <p:sp useBgFill="1">
          <p:nvSpPr>
            <p:cNvPr id="7" name="شكل بيضاوي 5">
              <a:extLst>
                <a:ext uri="{FF2B5EF4-FFF2-40B4-BE49-F238E27FC236}">
                  <a16:creationId xmlns:a16="http://schemas.microsoft.com/office/drawing/2014/main" id="{3A51D038-3D21-D4CC-B43E-365170FE6DD0}"/>
                </a:ext>
              </a:extLst>
            </p:cNvPr>
            <p:cNvSpPr/>
            <p:nvPr/>
          </p:nvSpPr>
          <p:spPr>
            <a:xfrm>
              <a:off x="1126559" y="1155120"/>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4" descr="Download HD Person-icon - Person Icon Silhouette Transparent PNG Image -  NicePNG.com">
              <a:extLst>
                <a:ext uri="{FF2B5EF4-FFF2-40B4-BE49-F238E27FC236}">
                  <a16:creationId xmlns:a16="http://schemas.microsoft.com/office/drawing/2014/main" id="{7181C7F5-28E4-0BEC-5C0D-F62D2E2595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0776" y="1258318"/>
              <a:ext cx="537093" cy="6208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مجموعة 10">
            <a:extLst>
              <a:ext uri="{FF2B5EF4-FFF2-40B4-BE49-F238E27FC236}">
                <a16:creationId xmlns:a16="http://schemas.microsoft.com/office/drawing/2014/main" id="{33899346-15CF-A996-5F10-0826ED49D07B}"/>
              </a:ext>
            </a:extLst>
          </p:cNvPr>
          <p:cNvGrpSpPr/>
          <p:nvPr/>
        </p:nvGrpSpPr>
        <p:grpSpPr>
          <a:xfrm>
            <a:off x="659806" y="547085"/>
            <a:ext cx="3382107" cy="517203"/>
            <a:chOff x="8680982" y="332950"/>
            <a:chExt cx="3083961" cy="465403"/>
          </a:xfrm>
        </p:grpSpPr>
        <p:sp>
          <p:nvSpPr>
            <p:cNvPr id="10" name="مستطيل: زوايا مستديرة 11">
              <a:extLst>
                <a:ext uri="{FF2B5EF4-FFF2-40B4-BE49-F238E27FC236}">
                  <a16:creationId xmlns:a16="http://schemas.microsoft.com/office/drawing/2014/main" id="{57C9FBB6-9731-ED47-D511-AD87C8AA81DC}"/>
                </a:ext>
              </a:extLst>
            </p:cNvPr>
            <p:cNvSpPr/>
            <p:nvPr/>
          </p:nvSpPr>
          <p:spPr>
            <a:xfrm>
              <a:off x="8680982" y="332950"/>
              <a:ext cx="3083961" cy="465403"/>
            </a:xfrm>
            <a:prstGeom prst="roundRect">
              <a:avLst/>
            </a:prstGeom>
            <a:no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مربع نص 12">
              <a:extLst>
                <a:ext uri="{FF2B5EF4-FFF2-40B4-BE49-F238E27FC236}">
                  <a16:creationId xmlns:a16="http://schemas.microsoft.com/office/drawing/2014/main" id="{F7F9AB8B-5C34-3259-ED77-B0A402BE4B23}"/>
                </a:ext>
              </a:extLst>
            </p:cNvPr>
            <p:cNvSpPr txBox="1"/>
            <p:nvPr/>
          </p:nvSpPr>
          <p:spPr>
            <a:xfrm>
              <a:off x="8797154" y="369147"/>
              <a:ext cx="2967789" cy="346190"/>
            </a:xfrm>
            <a:prstGeom prst="rect">
              <a:avLst/>
            </a:prstGeom>
            <a:noFill/>
          </p:spPr>
          <p:txBody>
            <a:bodyPr wrap="square" rtlCol="0">
              <a:spAutoFit/>
            </a:bodyPr>
            <a:lstStyle/>
            <a:p>
              <a:pPr algn="ctr"/>
              <a:r>
                <a:rPr lang="en-US" sz="1900" dirty="0">
                  <a:solidFill>
                    <a:schemeClr val="bg1"/>
                  </a:solidFill>
                  <a:latin typeface="Times New Roman" panose="02020603050405020304" pitchFamily="18" charset="0"/>
                  <a:cs typeface="Times New Roman" panose="02020603050405020304" pitchFamily="18" charset="0"/>
                </a:rPr>
                <a:t>An-Najah National University </a:t>
              </a:r>
            </a:p>
          </p:txBody>
        </p:sp>
      </p:grpSp>
      <p:sp>
        <p:nvSpPr>
          <p:cNvPr id="12" name="مربع نص 13">
            <a:extLst>
              <a:ext uri="{FF2B5EF4-FFF2-40B4-BE49-F238E27FC236}">
                <a16:creationId xmlns:a16="http://schemas.microsoft.com/office/drawing/2014/main" id="{8CDA926C-A1A8-BE51-9F84-721E1C25665F}"/>
              </a:ext>
            </a:extLst>
          </p:cNvPr>
          <p:cNvSpPr txBox="1"/>
          <p:nvPr/>
        </p:nvSpPr>
        <p:spPr>
          <a:xfrm>
            <a:off x="117320" y="2203454"/>
            <a:ext cx="6533013" cy="2800767"/>
          </a:xfrm>
          <a:prstGeom prst="rect">
            <a:avLst/>
          </a:prstGeom>
          <a:noFill/>
        </p:spPr>
        <p:txBody>
          <a:bodyPr wrap="square" rtlCol="0">
            <a:spAutoFit/>
          </a:bodyPr>
          <a:lstStyle/>
          <a:p>
            <a:pPr algn="ctr"/>
            <a:r>
              <a:rPr lang="en-GB" sz="4300" b="1" dirty="0">
                <a:solidFill>
                  <a:schemeClr val="bg1"/>
                </a:solidFill>
                <a:latin typeface="Times New Roman" panose="02020603050405020304" pitchFamily="18" charset="0"/>
                <a:cs typeface="Times New Roman" panose="02020603050405020304" pitchFamily="18" charset="0"/>
              </a:rPr>
              <a:t>Implementing Lean Six Sigma DMAIC Methodology in AL-Hijaz Chocolate Factory</a:t>
            </a:r>
            <a:endParaRPr lang="en-US" sz="4300" dirty="0">
              <a:solidFill>
                <a:schemeClr val="bg1"/>
              </a:solidFill>
              <a:latin typeface="Times New Roman" panose="02020603050405020304" pitchFamily="18" charset="0"/>
              <a:cs typeface="Times New Roman" panose="02020603050405020304" pitchFamily="18" charset="0"/>
            </a:endParaRPr>
          </a:p>
        </p:txBody>
      </p:sp>
      <p:grpSp>
        <p:nvGrpSpPr>
          <p:cNvPr id="13" name="مجموعة 14">
            <a:extLst>
              <a:ext uri="{FF2B5EF4-FFF2-40B4-BE49-F238E27FC236}">
                <a16:creationId xmlns:a16="http://schemas.microsoft.com/office/drawing/2014/main" id="{E7C0D42C-9C20-7563-E145-49809E74AF42}"/>
              </a:ext>
            </a:extLst>
          </p:cNvPr>
          <p:cNvGrpSpPr/>
          <p:nvPr/>
        </p:nvGrpSpPr>
        <p:grpSpPr>
          <a:xfrm>
            <a:off x="7679171" y="1111104"/>
            <a:ext cx="914400" cy="914400"/>
            <a:chOff x="2648582" y="3024114"/>
            <a:chExt cx="914400" cy="914400"/>
          </a:xfrm>
        </p:grpSpPr>
        <p:sp useBgFill="1">
          <p:nvSpPr>
            <p:cNvPr id="14" name="شكل بيضاوي 15">
              <a:extLst>
                <a:ext uri="{FF2B5EF4-FFF2-40B4-BE49-F238E27FC236}">
                  <a16:creationId xmlns:a16="http://schemas.microsoft.com/office/drawing/2014/main" id="{4BC64141-3D24-DF1E-F54D-C05723AA3754}"/>
                </a:ext>
              </a:extLst>
            </p:cNvPr>
            <p:cNvSpPr/>
            <p:nvPr/>
          </p:nvSpPr>
          <p:spPr>
            <a:xfrm>
              <a:off x="2648582" y="3024114"/>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4" descr="Free Information SVG, PNG Icon, Symbol. Download Image.">
              <a:extLst>
                <a:ext uri="{FF2B5EF4-FFF2-40B4-BE49-F238E27FC236}">
                  <a16:creationId xmlns:a16="http://schemas.microsoft.com/office/drawing/2014/main" id="{C0C832EE-4C2D-B811-B1A2-84CB25D3AB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0634" y="3051796"/>
              <a:ext cx="754409" cy="7544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oup 24">
            <a:extLst>
              <a:ext uri="{FF2B5EF4-FFF2-40B4-BE49-F238E27FC236}">
                <a16:creationId xmlns:a16="http://schemas.microsoft.com/office/drawing/2014/main" id="{F9BEDA58-EA9E-4706-5207-3FA542CA9205}"/>
              </a:ext>
            </a:extLst>
          </p:cNvPr>
          <p:cNvGrpSpPr/>
          <p:nvPr/>
        </p:nvGrpSpPr>
        <p:grpSpPr>
          <a:xfrm>
            <a:off x="11087792" y="2809768"/>
            <a:ext cx="914400" cy="914400"/>
            <a:chOff x="5619736" y="3525905"/>
            <a:chExt cx="914400" cy="914400"/>
          </a:xfrm>
        </p:grpSpPr>
        <p:sp useBgFill="1">
          <p:nvSpPr>
            <p:cNvPr id="26" name="شكل بيضاوي 45">
              <a:extLst>
                <a:ext uri="{FF2B5EF4-FFF2-40B4-BE49-F238E27FC236}">
                  <a16:creationId xmlns:a16="http://schemas.microsoft.com/office/drawing/2014/main" id="{18B4A652-39CD-8D01-84BA-2C32F2000F92}"/>
                </a:ext>
              </a:extLst>
            </p:cNvPr>
            <p:cNvSpPr/>
            <p:nvPr/>
          </p:nvSpPr>
          <p:spPr>
            <a:xfrm>
              <a:off x="5619736" y="352590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8" descr="Mechanism - Free edit tools icons">
              <a:extLst>
                <a:ext uri="{FF2B5EF4-FFF2-40B4-BE49-F238E27FC236}">
                  <a16:creationId xmlns:a16="http://schemas.microsoft.com/office/drawing/2014/main" id="{EBBC1BE7-E99A-CE8B-1654-FDDECCC708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8952" y="3633314"/>
              <a:ext cx="686661" cy="6866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62" name="Group 5161">
            <a:extLst>
              <a:ext uri="{FF2B5EF4-FFF2-40B4-BE49-F238E27FC236}">
                <a16:creationId xmlns:a16="http://schemas.microsoft.com/office/drawing/2014/main" id="{8284333A-497E-032D-64E9-B62014C55838}"/>
              </a:ext>
            </a:extLst>
          </p:cNvPr>
          <p:cNvGrpSpPr/>
          <p:nvPr/>
        </p:nvGrpSpPr>
        <p:grpSpPr>
          <a:xfrm>
            <a:off x="7661227" y="4812832"/>
            <a:ext cx="914400" cy="914400"/>
            <a:chOff x="7661227" y="4812832"/>
            <a:chExt cx="914400" cy="914400"/>
          </a:xfrm>
        </p:grpSpPr>
        <p:sp useBgFill="1">
          <p:nvSpPr>
            <p:cNvPr id="23" name="شكل بيضاوي 47">
              <a:extLst>
                <a:ext uri="{FF2B5EF4-FFF2-40B4-BE49-F238E27FC236}">
                  <a16:creationId xmlns:a16="http://schemas.microsoft.com/office/drawing/2014/main" id="{95B402AB-AE27-FF4F-34DF-BB9C7F8227FE}"/>
                </a:ext>
              </a:extLst>
            </p:cNvPr>
            <p:cNvSpPr/>
            <p:nvPr/>
          </p:nvSpPr>
          <p:spPr>
            <a:xfrm>
              <a:off x="7661227" y="4812832"/>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7" name="Picture 5" descr="conclusion Icon - Free PNG &amp; SVG 3681378 - Noun Project">
              <a:extLst>
                <a:ext uri="{FF2B5EF4-FFF2-40B4-BE49-F238E27FC236}">
                  <a16:creationId xmlns:a16="http://schemas.microsoft.com/office/drawing/2014/main" id="{35CA894C-8067-852C-47F2-C468AABB48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15096" y="4868372"/>
              <a:ext cx="820823" cy="8208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Group 30">
            <a:extLst>
              <a:ext uri="{FF2B5EF4-FFF2-40B4-BE49-F238E27FC236}">
                <a16:creationId xmlns:a16="http://schemas.microsoft.com/office/drawing/2014/main" id="{15CFF14D-3174-4E05-499B-3582446870DC}"/>
              </a:ext>
            </a:extLst>
          </p:cNvPr>
          <p:cNvGrpSpPr/>
          <p:nvPr/>
        </p:nvGrpSpPr>
        <p:grpSpPr>
          <a:xfrm>
            <a:off x="10196032" y="1192921"/>
            <a:ext cx="914400" cy="914400"/>
            <a:chOff x="10196032" y="1192921"/>
            <a:chExt cx="914400" cy="914400"/>
          </a:xfrm>
        </p:grpSpPr>
        <p:sp useBgFill="1">
          <p:nvSpPr>
            <p:cNvPr id="17" name="شكل بيضاوي 49">
              <a:extLst>
                <a:ext uri="{FF2B5EF4-FFF2-40B4-BE49-F238E27FC236}">
                  <a16:creationId xmlns:a16="http://schemas.microsoft.com/office/drawing/2014/main" id="{C906A91D-8732-258A-3E87-65B8DEE5DD87}"/>
                </a:ext>
              </a:extLst>
            </p:cNvPr>
            <p:cNvSpPr/>
            <p:nvPr/>
          </p:nvSpPr>
          <p:spPr>
            <a:xfrm>
              <a:off x="10196032" y="1192921"/>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4" descr="Literature review - Free education icons">
              <a:extLst>
                <a:ext uri="{FF2B5EF4-FFF2-40B4-BE49-F238E27FC236}">
                  <a16:creationId xmlns:a16="http://schemas.microsoft.com/office/drawing/2014/main" id="{34B4BE3C-AC38-0B8E-9B11-B411A263B7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65368" y="1273854"/>
              <a:ext cx="789794" cy="7897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63" name="Group 5162">
            <a:extLst>
              <a:ext uri="{FF2B5EF4-FFF2-40B4-BE49-F238E27FC236}">
                <a16:creationId xmlns:a16="http://schemas.microsoft.com/office/drawing/2014/main" id="{46513A3A-A63E-9764-8E58-F8FE7A17401A}"/>
              </a:ext>
            </a:extLst>
          </p:cNvPr>
          <p:cNvGrpSpPr/>
          <p:nvPr/>
        </p:nvGrpSpPr>
        <p:grpSpPr>
          <a:xfrm>
            <a:off x="10320026" y="4686211"/>
            <a:ext cx="914400" cy="914400"/>
            <a:chOff x="10320026" y="4686211"/>
            <a:chExt cx="914400" cy="914400"/>
          </a:xfrm>
        </p:grpSpPr>
        <p:sp useBgFill="1">
          <p:nvSpPr>
            <p:cNvPr id="20" name="شكل بيضاوي 48">
              <a:extLst>
                <a:ext uri="{FF2B5EF4-FFF2-40B4-BE49-F238E27FC236}">
                  <a16:creationId xmlns:a16="http://schemas.microsoft.com/office/drawing/2014/main" id="{F6E3288D-ECA7-5288-4518-5EBE53661319}"/>
                </a:ext>
              </a:extLst>
            </p:cNvPr>
            <p:cNvSpPr/>
            <p:nvPr/>
          </p:nvSpPr>
          <p:spPr>
            <a:xfrm>
              <a:off x="10320026" y="4686211"/>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8" descr="Computer Icons Analysis Symbol, symbol, angle, logo png | PNGEgg">
              <a:extLst>
                <a:ext uri="{FF2B5EF4-FFF2-40B4-BE49-F238E27FC236}">
                  <a16:creationId xmlns:a16="http://schemas.microsoft.com/office/drawing/2014/main" id="{10D19A46-8D3F-7B6F-7049-F366A5F3A21F}"/>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10421591" y="4753983"/>
              <a:ext cx="783712" cy="783712"/>
            </a:xfrm>
            <a:prstGeom prst="rect">
              <a:avLst/>
            </a:prstGeom>
            <a:noFill/>
            <a:extLst>
              <a:ext uri="{909E8E84-426E-40DD-AFC4-6F175D3DCCD1}">
                <a14:hiddenFill xmlns:a14="http://schemas.microsoft.com/office/drawing/2010/main">
                  <a:solidFill>
                    <a:srgbClr val="FFFFFF"/>
                  </a:solidFill>
                </a14:hiddenFill>
              </a:ext>
            </a:extLst>
          </p:spPr>
        </p:pic>
      </p:grpSp>
      <p:pic>
        <p:nvPicPr>
          <p:cNvPr id="1026" name="Picture 2" descr="Chocolate-Bar Icons - Free SVG &amp; PNG Chocolate-Bar Images ...">
            <a:extLst>
              <a:ext uri="{FF2B5EF4-FFF2-40B4-BE49-F238E27FC236}">
                <a16:creationId xmlns:a16="http://schemas.microsoft.com/office/drawing/2014/main" id="{7C278538-8FE8-7D96-348D-F152912F3C3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05229" y="1784622"/>
            <a:ext cx="3143887" cy="31438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DA93FE31-B2AC-BB4B-5B51-10B4204F4D6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00533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2217C-BBCA-10C8-6D9F-FB96C81070A6}"/>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0536CB2D-BF61-DB0F-539D-9B979660680C}"/>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مربع نص 8">
            <a:extLst>
              <a:ext uri="{FF2B5EF4-FFF2-40B4-BE49-F238E27FC236}">
                <a16:creationId xmlns:a16="http://schemas.microsoft.com/office/drawing/2014/main" id="{E3025CAB-67A2-D3A5-D6DF-AE5903DE88BC}"/>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3</a:t>
            </a:r>
          </a:p>
        </p:txBody>
      </p:sp>
      <p:grpSp>
        <p:nvGrpSpPr>
          <p:cNvPr id="30" name="Group 29">
            <a:extLst>
              <a:ext uri="{FF2B5EF4-FFF2-40B4-BE49-F238E27FC236}">
                <a16:creationId xmlns:a16="http://schemas.microsoft.com/office/drawing/2014/main" id="{C9A26639-78A0-AABB-62CB-CBDD17275E89}"/>
              </a:ext>
            </a:extLst>
          </p:cNvPr>
          <p:cNvGrpSpPr/>
          <p:nvPr/>
        </p:nvGrpSpPr>
        <p:grpSpPr>
          <a:xfrm>
            <a:off x="5638800" y="195992"/>
            <a:ext cx="914400" cy="914400"/>
            <a:chOff x="4794550" y="932376"/>
            <a:chExt cx="914400" cy="914400"/>
          </a:xfrm>
        </p:grpSpPr>
        <p:sp useBgFill="1">
          <p:nvSpPr>
            <p:cNvPr id="31" name="شكل بيضاوي 49">
              <a:extLst>
                <a:ext uri="{FF2B5EF4-FFF2-40B4-BE49-F238E27FC236}">
                  <a16:creationId xmlns:a16="http://schemas.microsoft.com/office/drawing/2014/main" id="{4700ADA5-E3F4-ADC2-958A-E2E2B38CB208}"/>
                </a:ext>
              </a:extLst>
            </p:cNvPr>
            <p:cNvSpPr/>
            <p:nvPr/>
          </p:nvSpPr>
          <p:spPr>
            <a:xfrm>
              <a:off x="4794550" y="932376"/>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4" descr="Literature review - Free education icons">
              <a:extLst>
                <a:ext uri="{FF2B5EF4-FFF2-40B4-BE49-F238E27FC236}">
                  <a16:creationId xmlns:a16="http://schemas.microsoft.com/office/drawing/2014/main" id="{5248B079-F0A2-3451-0D10-EA16208229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4293" y="999834"/>
              <a:ext cx="789794" cy="789794"/>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مربع نص 8">
            <a:extLst>
              <a:ext uri="{FF2B5EF4-FFF2-40B4-BE49-F238E27FC236}">
                <a16:creationId xmlns:a16="http://schemas.microsoft.com/office/drawing/2014/main" id="{A15BD75D-BF38-88D4-74A8-471BDCCE54B0}"/>
              </a:ext>
            </a:extLst>
          </p:cNvPr>
          <p:cNvSpPr txBox="1"/>
          <p:nvPr/>
        </p:nvSpPr>
        <p:spPr>
          <a:xfrm>
            <a:off x="31626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Literature Review</a:t>
            </a:r>
          </a:p>
        </p:txBody>
      </p:sp>
      <p:sp>
        <p:nvSpPr>
          <p:cNvPr id="58" name="TextBox 57">
            <a:extLst>
              <a:ext uri="{FF2B5EF4-FFF2-40B4-BE49-F238E27FC236}">
                <a16:creationId xmlns:a16="http://schemas.microsoft.com/office/drawing/2014/main" id="{73BCD8B8-E2B4-7EBD-AD60-BB9D11D3D32D}"/>
              </a:ext>
            </a:extLst>
          </p:cNvPr>
          <p:cNvSpPr txBox="1"/>
          <p:nvPr/>
        </p:nvSpPr>
        <p:spPr>
          <a:xfrm>
            <a:off x="765810" y="6886694"/>
            <a:ext cx="12504420" cy="369332"/>
          </a:xfrm>
          <a:prstGeom prst="rect">
            <a:avLst/>
          </a:prstGeom>
          <a:noFill/>
        </p:spPr>
        <p:txBody>
          <a:bodyPr wrap="square">
            <a:spAutoFit/>
          </a:bodyPr>
          <a:lstStyle/>
          <a:p>
            <a:endParaRPr lang="en-US" dirty="0"/>
          </a:p>
        </p:txBody>
      </p:sp>
      <p:grpSp>
        <p:nvGrpSpPr>
          <p:cNvPr id="3" name="Group 2">
            <a:extLst>
              <a:ext uri="{FF2B5EF4-FFF2-40B4-BE49-F238E27FC236}">
                <a16:creationId xmlns:a16="http://schemas.microsoft.com/office/drawing/2014/main" id="{66262121-E62B-D3E6-D01A-DE14059D28E4}"/>
              </a:ext>
            </a:extLst>
          </p:cNvPr>
          <p:cNvGrpSpPr/>
          <p:nvPr/>
        </p:nvGrpSpPr>
        <p:grpSpPr>
          <a:xfrm>
            <a:off x="-184934" y="1193430"/>
            <a:ext cx="6263384" cy="3380811"/>
            <a:chOff x="1" y="985850"/>
            <a:chExt cx="6263384" cy="3380811"/>
          </a:xfrm>
        </p:grpSpPr>
        <p:sp>
          <p:nvSpPr>
            <p:cNvPr id="35" name="TextBox 34">
              <a:extLst>
                <a:ext uri="{FF2B5EF4-FFF2-40B4-BE49-F238E27FC236}">
                  <a16:creationId xmlns:a16="http://schemas.microsoft.com/office/drawing/2014/main" id="{036D3995-CF6D-0C06-40C3-F93B2F6401C9}"/>
                </a:ext>
              </a:extLst>
            </p:cNvPr>
            <p:cNvSpPr txBox="1"/>
            <p:nvPr/>
          </p:nvSpPr>
          <p:spPr>
            <a:xfrm>
              <a:off x="1" y="1550505"/>
              <a:ext cx="6263384" cy="2816156"/>
            </a:xfrm>
            <a:prstGeom prst="rect">
              <a:avLst/>
            </a:prstGeom>
            <a:noFill/>
          </p:spPr>
          <p:txBody>
            <a:bodyPr wrap="square">
              <a:spAutoFit/>
            </a:bodyPr>
            <a:lstStyle/>
            <a:p>
              <a:pPr marL="742950" lvl="1" indent="-285750" algn="l" rtl="0">
                <a:spcAft>
                  <a:spcPts val="1800"/>
                </a:spcAf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Lean focuses on eliminating waste (</a:t>
              </a:r>
              <a:r>
                <a:rPr lang="en-US" sz="2200" i="1" dirty="0">
                  <a:solidFill>
                    <a:schemeClr val="bg1"/>
                  </a:solidFill>
                  <a:latin typeface="Times New Roman" panose="02020603050405020304" pitchFamily="18" charset="0"/>
                  <a:cs typeface="Times New Roman" panose="02020603050405020304" pitchFamily="18" charset="0"/>
                </a:rPr>
                <a:t>Muda</a:t>
              </a:r>
              <a:r>
                <a:rPr lang="en-US" sz="2200" dirty="0">
                  <a:solidFill>
                    <a:schemeClr val="bg1"/>
                  </a:solidFill>
                  <a:latin typeface="Times New Roman" panose="02020603050405020304" pitchFamily="18" charset="0"/>
                  <a:cs typeface="Times New Roman" panose="02020603050405020304" pitchFamily="18" charset="0"/>
                </a:rPr>
                <a:t>)</a:t>
              </a:r>
            </a:p>
            <a:p>
              <a:pPr marL="742950" lvl="1" indent="-285750" algn="l" rtl="0">
                <a:spcAft>
                  <a:spcPts val="1800"/>
                </a:spcAft>
                <a:buFont typeface="Arial" panose="020B0604020202020204" pitchFamily="34" charset="0"/>
                <a:buChar char="•"/>
              </a:pPr>
              <a:r>
                <a:rPr lang="en-US" sz="2200" b="1" dirty="0">
                  <a:solidFill>
                    <a:schemeClr val="bg1"/>
                  </a:solidFill>
                  <a:latin typeface="Times New Roman" panose="02020603050405020304" pitchFamily="18" charset="0"/>
                  <a:cs typeface="Times New Roman" panose="02020603050405020304" pitchFamily="18" charset="0"/>
                </a:rPr>
                <a:t>Goal</a:t>
              </a:r>
              <a:r>
                <a:rPr lang="en-US" sz="2200" dirty="0">
                  <a:solidFill>
                    <a:schemeClr val="bg1"/>
                  </a:solidFill>
                  <a:latin typeface="Times New Roman" panose="02020603050405020304" pitchFamily="18" charset="0"/>
                  <a:cs typeface="Times New Roman" panose="02020603050405020304" pitchFamily="18" charset="0"/>
                </a:rPr>
                <a:t>: do more with less</a:t>
              </a:r>
            </a:p>
            <a:p>
              <a:pPr marL="742950" lvl="1" indent="-285750" algn="l" rtl="0">
                <a:spcAft>
                  <a:spcPts val="1800"/>
                </a:spcAft>
                <a:buFont typeface="Arial" panose="020B0604020202020204" pitchFamily="34" charset="0"/>
                <a:buChar char="•"/>
              </a:pPr>
              <a:r>
                <a:rPr lang="en-US" sz="2200" dirty="0">
                  <a:solidFill>
                    <a:schemeClr val="bg1"/>
                  </a:solidFill>
                  <a:latin typeface="Times New Roman" panose="02020603050405020304" pitchFamily="18" charset="0"/>
                  <a:cs typeface="Times New Roman" panose="02020603050405020304" pitchFamily="18" charset="0"/>
                </a:rPr>
                <a:t>Lean is widely applied in food manufacturing to improve flow and efficiency</a:t>
              </a:r>
            </a:p>
            <a:p>
              <a:pPr marL="742950" lvl="1" indent="-285750" algn="l" rtl="0">
                <a:spcAft>
                  <a:spcPts val="1800"/>
                </a:spcAft>
                <a:buFont typeface="Arial" panose="020B0604020202020204" pitchFamily="34" charset="0"/>
                <a:buChar char="•"/>
              </a:pPr>
              <a:r>
                <a:rPr lang="en-US" sz="2200" b="1" dirty="0">
                  <a:solidFill>
                    <a:schemeClr val="bg1"/>
                  </a:solidFill>
                  <a:latin typeface="Times New Roman" panose="02020603050405020304" pitchFamily="18" charset="0"/>
                  <a:cs typeface="Times New Roman" panose="02020603050405020304" pitchFamily="18" charset="0"/>
                </a:rPr>
                <a:t>Setup time </a:t>
              </a:r>
              <a:r>
                <a:rPr lang="en-US" sz="2200" dirty="0">
                  <a:solidFill>
                    <a:schemeClr val="bg1"/>
                  </a:solidFill>
                  <a:latin typeface="Times New Roman" panose="02020603050405020304" pitchFamily="18" charset="0"/>
                  <a:cs typeface="Times New Roman" panose="02020603050405020304" pitchFamily="18" charset="0"/>
                </a:rPr>
                <a:t>is a major source of Waiting and Overprocessing waste</a:t>
              </a:r>
            </a:p>
          </p:txBody>
        </p:sp>
        <p:grpSp>
          <p:nvGrpSpPr>
            <p:cNvPr id="7" name="Group 6">
              <a:extLst>
                <a:ext uri="{FF2B5EF4-FFF2-40B4-BE49-F238E27FC236}">
                  <a16:creationId xmlns:a16="http://schemas.microsoft.com/office/drawing/2014/main" id="{86873D6C-9ED8-1E81-996A-30EF5A042C2D}"/>
                </a:ext>
              </a:extLst>
            </p:cNvPr>
            <p:cNvGrpSpPr/>
            <p:nvPr/>
          </p:nvGrpSpPr>
          <p:grpSpPr>
            <a:xfrm>
              <a:off x="37034" y="985850"/>
              <a:ext cx="4697221" cy="536748"/>
              <a:chOff x="3309514" y="2395994"/>
              <a:chExt cx="4697221" cy="536748"/>
            </a:xfrm>
          </p:grpSpPr>
          <p:grpSp>
            <p:nvGrpSpPr>
              <p:cNvPr id="36" name="Group 35">
                <a:extLst>
                  <a:ext uri="{FF2B5EF4-FFF2-40B4-BE49-F238E27FC236}">
                    <a16:creationId xmlns:a16="http://schemas.microsoft.com/office/drawing/2014/main" id="{3FCB507C-32BE-6931-94C8-06E1E88C2D0C}"/>
                  </a:ext>
                </a:extLst>
              </p:cNvPr>
              <p:cNvGrpSpPr/>
              <p:nvPr/>
            </p:nvGrpSpPr>
            <p:grpSpPr>
              <a:xfrm>
                <a:off x="3636575" y="2395994"/>
                <a:ext cx="4134907" cy="536748"/>
                <a:chOff x="1302880" y="4014972"/>
                <a:chExt cx="3837217" cy="536748"/>
              </a:xfrm>
            </p:grpSpPr>
            <p:sp>
              <p:nvSpPr>
                <p:cNvPr id="37" name="Rectangle: Rounded Corners 36">
                  <a:extLst>
                    <a:ext uri="{FF2B5EF4-FFF2-40B4-BE49-F238E27FC236}">
                      <a16:creationId xmlns:a16="http://schemas.microsoft.com/office/drawing/2014/main" id="{F0672853-9F63-B197-2A4E-7238B5CCFF1C}"/>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Times New Roman" panose="02020603050405020304" pitchFamily="18" charset="0"/>
                    <a:cs typeface="Times New Roman" panose="02020603050405020304" pitchFamily="18" charset="0"/>
                  </a:endParaRPr>
                </a:p>
              </p:txBody>
            </p:sp>
            <p:sp>
              <p:nvSpPr>
                <p:cNvPr id="38" name="Oval 37">
                  <a:extLst>
                    <a:ext uri="{FF2B5EF4-FFF2-40B4-BE49-F238E27FC236}">
                      <a16:creationId xmlns:a16="http://schemas.microsoft.com/office/drawing/2014/main" id="{FB037A17-62E0-17CC-4FF0-F616D7A1B45A}"/>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39" name="TextBox 23">
                <a:extLst>
                  <a:ext uri="{FF2B5EF4-FFF2-40B4-BE49-F238E27FC236}">
                    <a16:creationId xmlns:a16="http://schemas.microsoft.com/office/drawing/2014/main" id="{253F6CFD-C2FC-15BA-E720-FA7F348223C5}"/>
                  </a:ext>
                </a:extLst>
              </p:cNvPr>
              <p:cNvSpPr txBox="1"/>
              <p:nvPr/>
            </p:nvSpPr>
            <p:spPr>
              <a:xfrm>
                <a:off x="3309514" y="2469343"/>
                <a:ext cx="4697221" cy="369332"/>
              </a:xfrm>
              <a:prstGeom prst="rect">
                <a:avLst/>
              </a:prstGeom>
              <a:ln>
                <a:noFill/>
              </a:ln>
            </p:spPr>
            <p:txBody>
              <a:bodyPr lIns="0" tIns="0" rIns="0" bIns="0" rtlCol="0" anchor="t">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Lean Manufacturing</a:t>
                </a:r>
              </a:p>
            </p:txBody>
          </p:sp>
        </p:grpSp>
        <p:pic>
          <p:nvPicPr>
            <p:cNvPr id="16" name="Picture 15">
              <a:extLst>
                <a:ext uri="{FF2B5EF4-FFF2-40B4-BE49-F238E27FC236}">
                  <a16:creationId xmlns:a16="http://schemas.microsoft.com/office/drawing/2014/main" id="{1E148D5E-B8CC-BF08-9142-980A91752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92" y="1067593"/>
              <a:ext cx="375760" cy="375760"/>
            </a:xfrm>
            <a:prstGeom prst="rect">
              <a:avLst/>
            </a:prstGeom>
          </p:spPr>
        </p:pic>
      </p:grpSp>
      <p:sp>
        <p:nvSpPr>
          <p:cNvPr id="9" name="Rectangle 1">
            <a:extLst>
              <a:ext uri="{FF2B5EF4-FFF2-40B4-BE49-F238E27FC236}">
                <a16:creationId xmlns:a16="http://schemas.microsoft.com/office/drawing/2014/main" id="{0EAC0D34-5844-01CA-A85B-FA03DCD991B7}"/>
              </a:ext>
            </a:extLst>
          </p:cNvPr>
          <p:cNvSpPr>
            <a:spLocks noChangeArrowheads="1"/>
          </p:cNvSpPr>
          <p:nvPr/>
        </p:nvSpPr>
        <p:spPr bwMode="auto">
          <a:xfrm rot="10800000" flipV="1">
            <a:off x="6360016" y="1742312"/>
            <a:ext cx="6195000" cy="2847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spcBef>
                <a:spcPct val="0"/>
              </a:spcBef>
              <a:spcAft>
                <a:spcPts val="1200"/>
              </a:spcAft>
              <a:buClrTx/>
              <a:buSzTx/>
              <a:buFont typeface="Arial" panose="020B0604020202020204" pitchFamily="34" charset="0"/>
              <a:buChar char="•"/>
              <a:tabLst/>
            </a:pPr>
            <a:r>
              <a:rPr lang="en-US" altLang="en-US" sz="2200" dirty="0">
                <a:solidFill>
                  <a:schemeClr val="bg1"/>
                </a:solidFill>
                <a:latin typeface="Times New Roman" panose="02020603050405020304" pitchFamily="18" charset="0"/>
                <a:cs typeface="Times New Roman" panose="02020603050405020304" pitchFamily="18" charset="0"/>
              </a:rPr>
              <a:t>Six Sigma focuses on reducing variation and defects</a:t>
            </a:r>
          </a:p>
          <a:p>
            <a:pPr marL="285750" marR="0" lvl="0" indent="-285750" algn="l" defTabSz="914400" rtl="0" eaLnBrk="0" fontAlgn="base" latinLnBrk="0" hangingPunct="0">
              <a:spcBef>
                <a:spcPct val="0"/>
              </a:spcBef>
              <a:spcAft>
                <a:spcPts val="1200"/>
              </a:spcAft>
              <a:buClrTx/>
              <a:buSzTx/>
              <a:buFont typeface="Arial" panose="020B0604020202020204" pitchFamily="34" charset="0"/>
              <a:buChar char="•"/>
              <a:tabLst/>
            </a:pPr>
            <a:r>
              <a:rPr lang="en-US" altLang="en-US" sz="2200" b="1" dirty="0">
                <a:solidFill>
                  <a:schemeClr val="bg1"/>
                </a:solidFill>
                <a:latin typeface="Times New Roman" panose="02020603050405020304" pitchFamily="18" charset="0"/>
                <a:cs typeface="Times New Roman" panose="02020603050405020304" pitchFamily="18" charset="0"/>
              </a:rPr>
              <a:t>Lean Six Sigma </a:t>
            </a:r>
            <a:r>
              <a:rPr lang="en-US" altLang="en-US" sz="2200" dirty="0">
                <a:solidFill>
                  <a:schemeClr val="bg1"/>
                </a:solidFill>
                <a:latin typeface="Times New Roman" panose="02020603050405020304" pitchFamily="18" charset="0"/>
                <a:cs typeface="Times New Roman" panose="02020603050405020304" pitchFamily="18" charset="0"/>
              </a:rPr>
              <a:t>combines:</a:t>
            </a:r>
          </a:p>
          <a:p>
            <a:pPr lvl="2" algn="l" rtl="0" eaLnBrk="0" fontAlgn="base" hangingPunct="0">
              <a:spcBef>
                <a:spcPct val="0"/>
              </a:spcBef>
              <a:spcAft>
                <a:spcPts val="1200"/>
              </a:spcAft>
            </a:pPr>
            <a:r>
              <a:rPr lang="en-US" altLang="en-US" sz="2200" dirty="0">
                <a:solidFill>
                  <a:schemeClr val="bg1"/>
                </a:solidFill>
                <a:latin typeface="Times New Roman" panose="02020603050405020304" pitchFamily="18" charset="0"/>
                <a:cs typeface="Times New Roman" panose="02020603050405020304" pitchFamily="18" charset="0"/>
              </a:rPr>
              <a:t>Speed (Lean)</a:t>
            </a:r>
          </a:p>
          <a:p>
            <a:pPr lvl="2" algn="l" rtl="0" eaLnBrk="0" fontAlgn="base" hangingPunct="0">
              <a:spcBef>
                <a:spcPct val="0"/>
              </a:spcBef>
              <a:spcAft>
                <a:spcPts val="1200"/>
              </a:spcAft>
            </a:pPr>
            <a:r>
              <a:rPr lang="en-US" altLang="en-US" sz="2200" dirty="0">
                <a:solidFill>
                  <a:schemeClr val="bg1"/>
                </a:solidFill>
                <a:latin typeface="Times New Roman" panose="02020603050405020304" pitchFamily="18" charset="0"/>
                <a:cs typeface="Times New Roman" panose="02020603050405020304" pitchFamily="18" charset="0"/>
              </a:rPr>
              <a:t>Accuracy &amp; Consistency (Six Sigma)</a:t>
            </a:r>
          </a:p>
          <a:p>
            <a:pPr marL="0" marR="0" lvl="0" indent="0" algn="l" defTabSz="914400" rtl="0" eaLnBrk="0" fontAlgn="base" latinLnBrk="0" hangingPunct="0">
              <a:lnSpc>
                <a:spcPct val="150000"/>
              </a:lnSpc>
              <a:spcBef>
                <a:spcPct val="0"/>
              </a:spcBef>
              <a:spcAft>
                <a:spcPts val="1200"/>
              </a:spcAft>
              <a:buClrTx/>
              <a:buSzTx/>
              <a:buFontTx/>
              <a:buNone/>
              <a:tabLst/>
            </a:pPr>
            <a:endParaRPr kumimoji="0" lang="en-US" altLang="en-US" sz="22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p:txBody>
      </p:sp>
      <p:grpSp>
        <p:nvGrpSpPr>
          <p:cNvPr id="13" name="Group 12">
            <a:extLst>
              <a:ext uri="{FF2B5EF4-FFF2-40B4-BE49-F238E27FC236}">
                <a16:creationId xmlns:a16="http://schemas.microsoft.com/office/drawing/2014/main" id="{46773A4A-4F79-43DB-ECA3-8BAFDA58BF65}"/>
              </a:ext>
            </a:extLst>
          </p:cNvPr>
          <p:cNvGrpSpPr/>
          <p:nvPr/>
        </p:nvGrpSpPr>
        <p:grpSpPr>
          <a:xfrm>
            <a:off x="5325528" y="1150091"/>
            <a:ext cx="5148009" cy="536748"/>
            <a:chOff x="-601783" y="3429000"/>
            <a:chExt cx="5148009" cy="536748"/>
          </a:xfrm>
        </p:grpSpPr>
        <p:grpSp>
          <p:nvGrpSpPr>
            <p:cNvPr id="23" name="Group 22">
              <a:extLst>
                <a:ext uri="{FF2B5EF4-FFF2-40B4-BE49-F238E27FC236}">
                  <a16:creationId xmlns:a16="http://schemas.microsoft.com/office/drawing/2014/main" id="{CDB3079A-28E8-56AB-207B-A87BE827EFA7}"/>
                </a:ext>
              </a:extLst>
            </p:cNvPr>
            <p:cNvGrpSpPr/>
            <p:nvPr/>
          </p:nvGrpSpPr>
          <p:grpSpPr>
            <a:xfrm>
              <a:off x="-601783" y="3429000"/>
              <a:ext cx="5148009" cy="536748"/>
              <a:chOff x="2680023" y="2395994"/>
              <a:chExt cx="5091459" cy="536748"/>
            </a:xfrm>
          </p:grpSpPr>
          <p:grpSp>
            <p:nvGrpSpPr>
              <p:cNvPr id="26" name="Group 25">
                <a:extLst>
                  <a:ext uri="{FF2B5EF4-FFF2-40B4-BE49-F238E27FC236}">
                    <a16:creationId xmlns:a16="http://schemas.microsoft.com/office/drawing/2014/main" id="{B4726336-F8CD-F8A6-AC90-45783C6FC68D}"/>
                  </a:ext>
                </a:extLst>
              </p:cNvPr>
              <p:cNvGrpSpPr/>
              <p:nvPr/>
            </p:nvGrpSpPr>
            <p:grpSpPr>
              <a:xfrm>
                <a:off x="3636575" y="2395994"/>
                <a:ext cx="4134907" cy="536748"/>
                <a:chOff x="1302880" y="4014972"/>
                <a:chExt cx="3837217" cy="536748"/>
              </a:xfrm>
            </p:grpSpPr>
            <p:sp>
              <p:nvSpPr>
                <p:cNvPr id="28" name="Rectangle: Rounded Corners 27">
                  <a:extLst>
                    <a:ext uri="{FF2B5EF4-FFF2-40B4-BE49-F238E27FC236}">
                      <a16:creationId xmlns:a16="http://schemas.microsoft.com/office/drawing/2014/main" id="{B2285FEE-4FCD-2989-1E74-A4CC137DBBE7}"/>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Times New Roman" panose="02020603050405020304" pitchFamily="18" charset="0"/>
                    <a:cs typeface="Times New Roman" panose="02020603050405020304" pitchFamily="18" charset="0"/>
                  </a:endParaRPr>
                </a:p>
              </p:txBody>
            </p:sp>
            <p:sp>
              <p:nvSpPr>
                <p:cNvPr id="29" name="Oval 28">
                  <a:extLst>
                    <a:ext uri="{FF2B5EF4-FFF2-40B4-BE49-F238E27FC236}">
                      <a16:creationId xmlns:a16="http://schemas.microsoft.com/office/drawing/2014/main" id="{81C47577-2D14-3680-9AB9-119C262852EE}"/>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27" name="TextBox 23">
                <a:extLst>
                  <a:ext uri="{FF2B5EF4-FFF2-40B4-BE49-F238E27FC236}">
                    <a16:creationId xmlns:a16="http://schemas.microsoft.com/office/drawing/2014/main" id="{5A4FC3F8-D061-60B1-061D-5EC3A22FC456}"/>
                  </a:ext>
                </a:extLst>
              </p:cNvPr>
              <p:cNvSpPr txBox="1"/>
              <p:nvPr/>
            </p:nvSpPr>
            <p:spPr>
              <a:xfrm>
                <a:off x="2680023" y="2485153"/>
                <a:ext cx="4697221" cy="369332"/>
              </a:xfrm>
              <a:prstGeom prst="rect">
                <a:avLst/>
              </a:prstGeom>
              <a:ln>
                <a:noFill/>
              </a:ln>
            </p:spPr>
            <p:txBody>
              <a:bodyPr lIns="0" tIns="0" rIns="0" bIns="0" rtlCol="0" anchor="t">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Six Sigma</a:t>
                </a:r>
              </a:p>
            </p:txBody>
          </p:sp>
        </p:grpSp>
        <p:pic>
          <p:nvPicPr>
            <p:cNvPr id="25" name="Picture 24">
              <a:extLst>
                <a:ext uri="{FF2B5EF4-FFF2-40B4-BE49-F238E27FC236}">
                  <a16:creationId xmlns:a16="http://schemas.microsoft.com/office/drawing/2014/main" id="{1F5FC9E2-E75A-24D3-D04C-82FACB2243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989" y="3497958"/>
              <a:ext cx="422117" cy="422117"/>
            </a:xfrm>
            <a:prstGeom prst="rect">
              <a:avLst/>
            </a:prstGeom>
          </p:spPr>
        </p:pic>
      </p:grpSp>
      <p:grpSp>
        <p:nvGrpSpPr>
          <p:cNvPr id="47" name="Group 46">
            <a:extLst>
              <a:ext uri="{FF2B5EF4-FFF2-40B4-BE49-F238E27FC236}">
                <a16:creationId xmlns:a16="http://schemas.microsoft.com/office/drawing/2014/main" id="{1BC5F184-9180-F7CA-0BF1-DBACDD6BD7BC}"/>
              </a:ext>
            </a:extLst>
          </p:cNvPr>
          <p:cNvGrpSpPr/>
          <p:nvPr/>
        </p:nvGrpSpPr>
        <p:grpSpPr>
          <a:xfrm>
            <a:off x="2682103" y="4594937"/>
            <a:ext cx="5393172" cy="518881"/>
            <a:chOff x="5920862" y="3661581"/>
            <a:chExt cx="5393172" cy="518881"/>
          </a:xfrm>
        </p:grpSpPr>
        <p:grpSp>
          <p:nvGrpSpPr>
            <p:cNvPr id="49" name="Group 48">
              <a:extLst>
                <a:ext uri="{FF2B5EF4-FFF2-40B4-BE49-F238E27FC236}">
                  <a16:creationId xmlns:a16="http://schemas.microsoft.com/office/drawing/2014/main" id="{C8E8104D-F9F0-F711-A140-2CFAB2B35044}"/>
                </a:ext>
              </a:extLst>
            </p:cNvPr>
            <p:cNvGrpSpPr/>
            <p:nvPr/>
          </p:nvGrpSpPr>
          <p:grpSpPr>
            <a:xfrm>
              <a:off x="5920862" y="3661581"/>
              <a:ext cx="5393172" cy="518881"/>
              <a:chOff x="1744926" y="1872377"/>
              <a:chExt cx="5333926" cy="518881"/>
            </a:xfrm>
          </p:grpSpPr>
          <p:grpSp>
            <p:nvGrpSpPr>
              <p:cNvPr id="57" name="Group 56">
                <a:extLst>
                  <a:ext uri="{FF2B5EF4-FFF2-40B4-BE49-F238E27FC236}">
                    <a16:creationId xmlns:a16="http://schemas.microsoft.com/office/drawing/2014/main" id="{5C12C386-FF38-03A0-55BB-4C16F2954126}"/>
                  </a:ext>
                </a:extLst>
              </p:cNvPr>
              <p:cNvGrpSpPr/>
              <p:nvPr/>
            </p:nvGrpSpPr>
            <p:grpSpPr>
              <a:xfrm>
                <a:off x="2944472" y="1872377"/>
                <a:ext cx="4134380" cy="518881"/>
                <a:chOff x="660612" y="3491355"/>
                <a:chExt cx="3836729" cy="518881"/>
              </a:xfrm>
            </p:grpSpPr>
            <p:sp>
              <p:nvSpPr>
                <p:cNvPr id="60" name="Rectangle: Rounded Corners 59">
                  <a:extLst>
                    <a:ext uri="{FF2B5EF4-FFF2-40B4-BE49-F238E27FC236}">
                      <a16:creationId xmlns:a16="http://schemas.microsoft.com/office/drawing/2014/main" id="{A13FF1EF-E049-2488-5226-9A1A6B9B30B7}"/>
                    </a:ext>
                  </a:extLst>
                </p:cNvPr>
                <p:cNvSpPr/>
                <p:nvPr/>
              </p:nvSpPr>
              <p:spPr>
                <a:xfrm>
                  <a:off x="889211" y="3491355"/>
                  <a:ext cx="3608130" cy="518881"/>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Times New Roman" panose="02020603050405020304" pitchFamily="18" charset="0"/>
                    <a:cs typeface="Times New Roman" panose="02020603050405020304" pitchFamily="18" charset="0"/>
                  </a:endParaRPr>
                </a:p>
              </p:txBody>
            </p:sp>
            <p:sp>
              <p:nvSpPr>
                <p:cNvPr id="62" name="Oval 61">
                  <a:extLst>
                    <a:ext uri="{FF2B5EF4-FFF2-40B4-BE49-F238E27FC236}">
                      <a16:creationId xmlns:a16="http://schemas.microsoft.com/office/drawing/2014/main" id="{28BE8C2E-928A-0A06-325B-9AF986CDDF04}"/>
                    </a:ext>
                  </a:extLst>
                </p:cNvPr>
                <p:cNvSpPr/>
                <p:nvPr/>
              </p:nvSpPr>
              <p:spPr>
                <a:xfrm>
                  <a:off x="660612" y="3534765"/>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59" name="TextBox 23">
                <a:extLst>
                  <a:ext uri="{FF2B5EF4-FFF2-40B4-BE49-F238E27FC236}">
                    <a16:creationId xmlns:a16="http://schemas.microsoft.com/office/drawing/2014/main" id="{99A66297-17DB-0A27-FF98-718D82BFB44C}"/>
                  </a:ext>
                </a:extLst>
              </p:cNvPr>
              <p:cNvSpPr txBox="1"/>
              <p:nvPr/>
            </p:nvSpPr>
            <p:spPr>
              <a:xfrm>
                <a:off x="1744926" y="1931976"/>
                <a:ext cx="4697222" cy="369332"/>
              </a:xfrm>
              <a:prstGeom prst="rect">
                <a:avLst/>
              </a:prstGeom>
              <a:ln>
                <a:noFill/>
              </a:ln>
            </p:spPr>
            <p:txBody>
              <a:bodyPr lIns="0" tIns="0" rIns="0" bIns="0" rtlCol="0" anchor="t">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Kaizen</a:t>
                </a:r>
              </a:p>
            </p:txBody>
          </p:sp>
        </p:grpSp>
        <p:pic>
          <p:nvPicPr>
            <p:cNvPr id="50" name="Picture 49">
              <a:extLst>
                <a:ext uri="{FF2B5EF4-FFF2-40B4-BE49-F238E27FC236}">
                  <a16:creationId xmlns:a16="http://schemas.microsoft.com/office/drawing/2014/main" id="{17BA03F3-D133-0F95-1117-A69148CC76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1774" y="3748758"/>
              <a:ext cx="373344" cy="360916"/>
            </a:xfrm>
            <a:prstGeom prst="rect">
              <a:avLst/>
            </a:prstGeom>
          </p:spPr>
        </p:pic>
      </p:grpSp>
      <p:sp>
        <p:nvSpPr>
          <p:cNvPr id="71" name="Rectangle 2">
            <a:extLst>
              <a:ext uri="{FF2B5EF4-FFF2-40B4-BE49-F238E27FC236}">
                <a16:creationId xmlns:a16="http://schemas.microsoft.com/office/drawing/2014/main" id="{07E2E4E5-9541-6931-2D38-474EA01407AC}"/>
              </a:ext>
            </a:extLst>
          </p:cNvPr>
          <p:cNvSpPr>
            <a:spLocks noChangeArrowheads="1"/>
          </p:cNvSpPr>
          <p:nvPr/>
        </p:nvSpPr>
        <p:spPr bwMode="auto">
          <a:xfrm>
            <a:off x="3897122" y="5155043"/>
            <a:ext cx="7910864"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spcBef>
                <a:spcPct val="0"/>
              </a:spcBef>
              <a:spcAft>
                <a:spcPts val="1200"/>
              </a:spcAft>
              <a:buClrTx/>
              <a:buSzTx/>
              <a:buFont typeface="Arial" panose="020B0604020202020204" pitchFamily="34" charset="0"/>
              <a:buChar char="•"/>
              <a:tabLst/>
            </a:pPr>
            <a:r>
              <a:rPr lang="en-US" altLang="en-US" sz="2200" b="1" dirty="0">
                <a:solidFill>
                  <a:schemeClr val="bg1"/>
                </a:solidFill>
                <a:latin typeface="Times New Roman" panose="02020603050405020304" pitchFamily="18" charset="0"/>
                <a:cs typeface="Times New Roman" panose="02020603050405020304" pitchFamily="18" charset="0"/>
              </a:rPr>
              <a:t>Kaizen</a:t>
            </a:r>
            <a:r>
              <a:rPr lang="en-US" altLang="en-US" sz="2200" dirty="0">
                <a:solidFill>
                  <a:schemeClr val="bg1"/>
                </a:solidFill>
                <a:latin typeface="Times New Roman" panose="02020603050405020304" pitchFamily="18" charset="0"/>
                <a:cs typeface="Times New Roman" panose="02020603050405020304" pitchFamily="18" charset="0"/>
              </a:rPr>
              <a:t> = Continuous, Incremental Improvement</a:t>
            </a:r>
          </a:p>
          <a:p>
            <a:pPr marL="285750" marR="0" lvl="0" indent="-285750" algn="l" defTabSz="914400" rtl="0" eaLnBrk="0" fontAlgn="base" latinLnBrk="0" hangingPunct="0">
              <a:spcBef>
                <a:spcPct val="0"/>
              </a:spcBef>
              <a:spcAft>
                <a:spcPts val="1200"/>
              </a:spcAft>
              <a:buClrTx/>
              <a:buSzTx/>
              <a:buFont typeface="Arial" panose="020B0604020202020204" pitchFamily="34" charset="0"/>
              <a:buChar char="•"/>
              <a:tabLst/>
            </a:pPr>
            <a:r>
              <a:rPr lang="en-US" altLang="en-US" sz="2200" dirty="0">
                <a:solidFill>
                  <a:schemeClr val="bg1"/>
                </a:solidFill>
                <a:latin typeface="Times New Roman" panose="02020603050405020304" pitchFamily="18" charset="0"/>
                <a:cs typeface="Times New Roman" panose="02020603050405020304" pitchFamily="18" charset="0"/>
              </a:rPr>
              <a:t>Small changes lead to long-term impact</a:t>
            </a:r>
          </a:p>
          <a:p>
            <a:pPr marL="285750" marR="0" lvl="0" indent="-285750" algn="l" defTabSz="914400" rtl="0" eaLnBrk="0" fontAlgn="base" latinLnBrk="0" hangingPunct="0">
              <a:spcBef>
                <a:spcPct val="0"/>
              </a:spcBef>
              <a:spcAft>
                <a:spcPts val="1200"/>
              </a:spcAft>
              <a:buClrTx/>
              <a:buSzTx/>
              <a:buFont typeface="Arial" panose="020B0604020202020204" pitchFamily="34" charset="0"/>
              <a:buChar char="•"/>
              <a:tabLst/>
            </a:pPr>
            <a:r>
              <a:rPr lang="en-US" altLang="en-US" sz="2200" dirty="0">
                <a:solidFill>
                  <a:schemeClr val="bg1"/>
                </a:solidFill>
                <a:latin typeface="Times New Roman" panose="02020603050405020304" pitchFamily="18" charset="0"/>
                <a:cs typeface="Times New Roman" panose="02020603050405020304" pitchFamily="18" charset="0"/>
              </a:rPr>
              <a:t>Supports sustainability of improvements after implementation</a:t>
            </a:r>
          </a:p>
        </p:txBody>
      </p:sp>
    </p:spTree>
    <p:extLst>
      <p:ext uri="{BB962C8B-B14F-4D97-AF65-F5344CB8AC3E}">
        <p14:creationId xmlns:p14="http://schemas.microsoft.com/office/powerpoint/2010/main" val="152467684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C66205-CEDE-934C-7D03-B121A5EE34F4}"/>
              </a:ext>
            </a:extLst>
          </p:cNvPr>
          <p:cNvSpPr txBox="1"/>
          <p:nvPr/>
        </p:nvSpPr>
        <p:spPr>
          <a:xfrm>
            <a:off x="2037274" y="1863380"/>
            <a:ext cx="8658773" cy="3046988"/>
          </a:xfrm>
          <a:prstGeom prst="rect">
            <a:avLst/>
          </a:prstGeom>
          <a:noFill/>
        </p:spPr>
        <p:txBody>
          <a:bodyPr wrap="square">
            <a:spAutoFit/>
          </a:bodyPr>
          <a:lstStyle/>
          <a:p>
            <a:pPr algn="ctr"/>
            <a:r>
              <a:rPr lang="en-US" sz="9600" b="1" dirty="0">
                <a:solidFill>
                  <a:srgbClr val="FFFFFF"/>
                </a:solidFill>
                <a:latin typeface="Cascadia Code SemiBold" panose="020B0609020000020004" pitchFamily="49" charset="0"/>
                <a:ea typeface="Cascadia Code SemiBold" panose="020B0609020000020004" pitchFamily="49" charset="0"/>
                <a:cs typeface="Cascadia Code SemiBold" panose="020B0609020000020004" pitchFamily="49" charset="0"/>
              </a:rPr>
              <a:t>DMAIC</a:t>
            </a:r>
            <a:r>
              <a:rPr lang="en-US" sz="8800" b="1" dirty="0">
                <a:latin typeface="Cascadia Code SemiBold" panose="020B0609020000020004" pitchFamily="49" charset="0"/>
                <a:ea typeface="Cascadia Code SemiBold" panose="020B0609020000020004" pitchFamily="49" charset="0"/>
                <a:cs typeface="Cascadia Code SemiBold" panose="020B0609020000020004" pitchFamily="49" charset="0"/>
              </a:rPr>
              <a:t> </a:t>
            </a:r>
            <a:r>
              <a:rPr lang="en-US" sz="9600" b="1" dirty="0">
                <a:solidFill>
                  <a:srgbClr val="FFFFFF"/>
                </a:solidFill>
                <a:latin typeface="Cascadia Code SemiBold" panose="020B0609020000020004" pitchFamily="49" charset="0"/>
                <a:ea typeface="Cascadia Code SemiBold" panose="020B0609020000020004" pitchFamily="49" charset="0"/>
                <a:cs typeface="Cascadia Code SemiBold" panose="020B0609020000020004" pitchFamily="49" charset="0"/>
              </a:rPr>
              <a:t>Methodology</a:t>
            </a:r>
            <a:endParaRPr lang="en-US" sz="8800" b="1" dirty="0">
              <a:solidFill>
                <a:srgbClr val="FFFFFF"/>
              </a:solidFill>
              <a:latin typeface="Cascadia Code SemiBold" panose="020B0609020000020004" pitchFamily="49" charset="0"/>
              <a:ea typeface="Cascadia Code SemiBold" panose="020B0609020000020004" pitchFamily="49" charset="0"/>
              <a:cs typeface="Cascadia Code SemiBold" panose="020B0609020000020004" pitchFamily="49" charset="0"/>
            </a:endParaRPr>
          </a:p>
        </p:txBody>
      </p:sp>
    </p:spTree>
    <p:extLst>
      <p:ext uri="{BB962C8B-B14F-4D97-AF65-F5344CB8AC3E}">
        <p14:creationId xmlns:p14="http://schemas.microsoft.com/office/powerpoint/2010/main" val="39251970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2933-C2D8-A72A-4DA2-2D3CFCE41D22}"/>
            </a:ext>
          </a:extLst>
        </p:cNvPr>
        <p:cNvGrpSpPr/>
        <p:nvPr/>
      </p:nvGrpSpPr>
      <p:grpSpPr>
        <a:xfrm>
          <a:off x="0" y="0"/>
          <a:ext cx="0" cy="0"/>
          <a:chOff x="0" y="0"/>
          <a:chExt cx="0" cy="0"/>
        </a:xfrm>
      </p:grpSpPr>
      <p:cxnSp>
        <p:nvCxnSpPr>
          <p:cNvPr id="60" name="رابط مستقيم 1">
            <a:extLst>
              <a:ext uri="{FF2B5EF4-FFF2-40B4-BE49-F238E27FC236}">
                <a16:creationId xmlns:a16="http://schemas.microsoft.com/office/drawing/2014/main" id="{61FB4903-3DA9-4DE8-8360-9F467A8A31F8}"/>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مربع نص 8">
            <a:extLst>
              <a:ext uri="{FF2B5EF4-FFF2-40B4-BE49-F238E27FC236}">
                <a16:creationId xmlns:a16="http://schemas.microsoft.com/office/drawing/2014/main" id="{A237C9A5-2AF2-411A-B765-FF50B0FBB4FB}"/>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4</a:t>
            </a:r>
          </a:p>
        </p:txBody>
      </p:sp>
      <p:sp>
        <p:nvSpPr>
          <p:cNvPr id="62" name="مربع نص 8">
            <a:extLst>
              <a:ext uri="{FF2B5EF4-FFF2-40B4-BE49-F238E27FC236}">
                <a16:creationId xmlns:a16="http://schemas.microsoft.com/office/drawing/2014/main" id="{2B647120-9181-4586-A5D9-5D19AAE46D91}"/>
              </a:ext>
            </a:extLst>
          </p:cNvPr>
          <p:cNvSpPr txBox="1"/>
          <p:nvPr/>
        </p:nvSpPr>
        <p:spPr>
          <a:xfrm>
            <a:off x="31626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DMAIC Methodology</a:t>
            </a:r>
          </a:p>
        </p:txBody>
      </p:sp>
      <p:sp>
        <p:nvSpPr>
          <p:cNvPr id="34" name="TextBox 33">
            <a:extLst>
              <a:ext uri="{FF2B5EF4-FFF2-40B4-BE49-F238E27FC236}">
                <a16:creationId xmlns:a16="http://schemas.microsoft.com/office/drawing/2014/main" id="{83355603-3A7B-4311-8570-001E6965C853}"/>
              </a:ext>
            </a:extLst>
          </p:cNvPr>
          <p:cNvSpPr txBox="1"/>
          <p:nvPr/>
        </p:nvSpPr>
        <p:spPr>
          <a:xfrm rot="16200000">
            <a:off x="-1487684" y="4223083"/>
            <a:ext cx="3713186" cy="553998"/>
          </a:xfrm>
          <a:prstGeom prst="rect">
            <a:avLst/>
          </a:prstGeom>
          <a:noFill/>
        </p:spPr>
        <p:txBody>
          <a:bodyPr wrap="square" rtlCol="0">
            <a:spAutoFit/>
          </a:bodyPr>
          <a:lstStyle/>
          <a:p>
            <a:pPr algn="ctr"/>
            <a:r>
              <a:rPr lang="en-US" sz="3000" b="1" dirty="0">
                <a:solidFill>
                  <a:schemeClr val="bg1"/>
                </a:solidFill>
                <a:latin typeface="Times New Roman" panose="02020603050405020304" pitchFamily="18" charset="0"/>
                <a:cs typeface="Times New Roman" panose="02020603050405020304" pitchFamily="18" charset="0"/>
              </a:rPr>
              <a:t>Tools</a:t>
            </a:r>
            <a:r>
              <a:rPr lang="en-US" sz="3000" b="1" dirty="0">
                <a:solidFill>
                  <a:schemeClr val="bg1"/>
                </a:solidFill>
                <a:latin typeface="French Script MT" panose="03020402040607040605" pitchFamily="66" charset="0"/>
              </a:rPr>
              <a:t> </a:t>
            </a:r>
            <a:r>
              <a:rPr lang="en-US" sz="3000" b="1" dirty="0">
                <a:solidFill>
                  <a:schemeClr val="bg1"/>
                </a:solidFill>
                <a:latin typeface="Times New Roman" panose="02020603050405020304" pitchFamily="18" charset="0"/>
                <a:cs typeface="Times New Roman" panose="02020603050405020304" pitchFamily="18" charset="0"/>
              </a:rPr>
              <a:t>Implemented:</a:t>
            </a:r>
          </a:p>
        </p:txBody>
      </p:sp>
      <p:grpSp>
        <p:nvGrpSpPr>
          <p:cNvPr id="88" name="Group 87">
            <a:extLst>
              <a:ext uri="{FF2B5EF4-FFF2-40B4-BE49-F238E27FC236}">
                <a16:creationId xmlns:a16="http://schemas.microsoft.com/office/drawing/2014/main" id="{358BD6CB-7A31-4250-8346-D9BE7DAEB782}"/>
              </a:ext>
            </a:extLst>
          </p:cNvPr>
          <p:cNvGrpSpPr/>
          <p:nvPr/>
        </p:nvGrpSpPr>
        <p:grpSpPr>
          <a:xfrm>
            <a:off x="5737047" y="106750"/>
            <a:ext cx="914400" cy="914400"/>
            <a:chOff x="5619736" y="3525905"/>
            <a:chExt cx="914400" cy="914400"/>
          </a:xfrm>
        </p:grpSpPr>
        <p:sp useBgFill="1">
          <p:nvSpPr>
            <p:cNvPr id="89" name="شكل بيضاوي 45">
              <a:extLst>
                <a:ext uri="{FF2B5EF4-FFF2-40B4-BE49-F238E27FC236}">
                  <a16:creationId xmlns:a16="http://schemas.microsoft.com/office/drawing/2014/main" id="{17B0D56E-2EB0-4CDF-8DB4-F43A7020090B}"/>
                </a:ext>
              </a:extLst>
            </p:cNvPr>
            <p:cNvSpPr/>
            <p:nvPr/>
          </p:nvSpPr>
          <p:spPr>
            <a:xfrm>
              <a:off x="5619736" y="352590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descr="Mechanism - Free edit tools icons">
              <a:extLst>
                <a:ext uri="{FF2B5EF4-FFF2-40B4-BE49-F238E27FC236}">
                  <a16:creationId xmlns:a16="http://schemas.microsoft.com/office/drawing/2014/main" id="{34DBC5B1-9235-4C1A-A5E4-1206E06351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8952" y="3633314"/>
              <a:ext cx="686661" cy="6866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a:extLst>
              <a:ext uri="{FF2B5EF4-FFF2-40B4-BE49-F238E27FC236}">
                <a16:creationId xmlns:a16="http://schemas.microsoft.com/office/drawing/2014/main" id="{9C87C61F-2F84-6BD1-B423-8A3C9E9A12AC}"/>
              </a:ext>
            </a:extLst>
          </p:cNvPr>
          <p:cNvGrpSpPr/>
          <p:nvPr/>
        </p:nvGrpSpPr>
        <p:grpSpPr>
          <a:xfrm>
            <a:off x="1084810" y="1221428"/>
            <a:ext cx="10412791" cy="1452058"/>
            <a:chOff x="1003280" y="1102141"/>
            <a:chExt cx="10412791" cy="1452058"/>
          </a:xfrm>
        </p:grpSpPr>
        <p:sp useBgFill="1">
          <p:nvSpPr>
            <p:cNvPr id="6" name="شكل بيضاوي 45">
              <a:extLst>
                <a:ext uri="{FF2B5EF4-FFF2-40B4-BE49-F238E27FC236}">
                  <a16:creationId xmlns:a16="http://schemas.microsoft.com/office/drawing/2014/main" id="{F6BBC683-3159-87FB-8700-83D8804FBD2A}"/>
                </a:ext>
              </a:extLst>
            </p:cNvPr>
            <p:cNvSpPr/>
            <p:nvPr/>
          </p:nvSpPr>
          <p:spPr>
            <a:xfrm>
              <a:off x="1003280" y="1113560"/>
              <a:ext cx="1520374" cy="1414941"/>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useBgFill="1">
          <p:nvSpPr>
            <p:cNvPr id="8" name="شكل بيضاوي 45">
              <a:extLst>
                <a:ext uri="{FF2B5EF4-FFF2-40B4-BE49-F238E27FC236}">
                  <a16:creationId xmlns:a16="http://schemas.microsoft.com/office/drawing/2014/main" id="{A8C6AD71-D01B-C783-3115-47EF5B7A4BAA}"/>
                </a:ext>
              </a:extLst>
            </p:cNvPr>
            <p:cNvSpPr/>
            <p:nvPr/>
          </p:nvSpPr>
          <p:spPr>
            <a:xfrm>
              <a:off x="3277526" y="1139258"/>
              <a:ext cx="1520374" cy="1414941"/>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useBgFill="1">
          <p:nvSpPr>
            <p:cNvPr id="11" name="شكل بيضاوي 45">
              <a:extLst>
                <a:ext uri="{FF2B5EF4-FFF2-40B4-BE49-F238E27FC236}">
                  <a16:creationId xmlns:a16="http://schemas.microsoft.com/office/drawing/2014/main" id="{2DE549A8-38D9-6560-0AC0-ECE5CFC4BD2E}"/>
                </a:ext>
              </a:extLst>
            </p:cNvPr>
            <p:cNvSpPr/>
            <p:nvPr/>
          </p:nvSpPr>
          <p:spPr>
            <a:xfrm>
              <a:off x="5553834" y="1102141"/>
              <a:ext cx="1520374" cy="1414941"/>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useBgFill="1">
          <p:nvSpPr>
            <p:cNvPr id="12" name="شكل بيضاوي 45">
              <a:extLst>
                <a:ext uri="{FF2B5EF4-FFF2-40B4-BE49-F238E27FC236}">
                  <a16:creationId xmlns:a16="http://schemas.microsoft.com/office/drawing/2014/main" id="{6A5A9F11-A452-1655-CF38-9662911DBE31}"/>
                </a:ext>
              </a:extLst>
            </p:cNvPr>
            <p:cNvSpPr/>
            <p:nvPr/>
          </p:nvSpPr>
          <p:spPr>
            <a:xfrm>
              <a:off x="7739886" y="1102141"/>
              <a:ext cx="1520374" cy="1414941"/>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useBgFill="1">
          <p:nvSpPr>
            <p:cNvPr id="13" name="شكل بيضاوي 45">
              <a:extLst>
                <a:ext uri="{FF2B5EF4-FFF2-40B4-BE49-F238E27FC236}">
                  <a16:creationId xmlns:a16="http://schemas.microsoft.com/office/drawing/2014/main" id="{5847C56C-C937-EAE4-BE37-65E4600066E1}"/>
                </a:ext>
              </a:extLst>
            </p:cNvPr>
            <p:cNvSpPr/>
            <p:nvPr/>
          </p:nvSpPr>
          <p:spPr>
            <a:xfrm>
              <a:off x="9895697" y="1139258"/>
              <a:ext cx="1520374" cy="1414941"/>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pic>
          <p:nvPicPr>
            <p:cNvPr id="14" name="Picture 13">
              <a:extLst>
                <a:ext uri="{FF2B5EF4-FFF2-40B4-BE49-F238E27FC236}">
                  <a16:creationId xmlns:a16="http://schemas.microsoft.com/office/drawing/2014/main" id="{436A50C0-C112-8B9B-3F25-B03718E483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14530">
              <a:off x="8144162" y="1572758"/>
              <a:ext cx="707062" cy="596648"/>
            </a:xfrm>
            <a:prstGeom prst="rect">
              <a:avLst/>
            </a:prstGeom>
          </p:spPr>
        </p:pic>
        <p:pic>
          <p:nvPicPr>
            <p:cNvPr id="15" name="Picture 14">
              <a:extLst>
                <a:ext uri="{FF2B5EF4-FFF2-40B4-BE49-F238E27FC236}">
                  <a16:creationId xmlns:a16="http://schemas.microsoft.com/office/drawing/2014/main" id="{655C63ED-9585-917A-8F5C-AFE38743C3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1696" y="1517155"/>
              <a:ext cx="843479" cy="711762"/>
            </a:xfrm>
            <a:prstGeom prst="rect">
              <a:avLst/>
            </a:prstGeom>
          </p:spPr>
        </p:pic>
        <p:pic>
          <p:nvPicPr>
            <p:cNvPr id="20" name="Picture 19">
              <a:extLst>
                <a:ext uri="{FF2B5EF4-FFF2-40B4-BE49-F238E27FC236}">
                  <a16:creationId xmlns:a16="http://schemas.microsoft.com/office/drawing/2014/main" id="{BCD09E54-3D56-033A-C908-1D383F8547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2818" y="1559137"/>
              <a:ext cx="752044" cy="634606"/>
            </a:xfrm>
            <a:prstGeom prst="rect">
              <a:avLst/>
            </a:prstGeom>
          </p:spPr>
        </p:pic>
        <p:pic>
          <p:nvPicPr>
            <p:cNvPr id="21" name="Picture 20">
              <a:extLst>
                <a:ext uri="{FF2B5EF4-FFF2-40B4-BE49-F238E27FC236}">
                  <a16:creationId xmlns:a16="http://schemas.microsoft.com/office/drawing/2014/main" id="{5E9ADD64-483E-DE5E-0FFC-AFC3003223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46346" y="1478383"/>
              <a:ext cx="855024" cy="721504"/>
            </a:xfrm>
            <a:prstGeom prst="rect">
              <a:avLst/>
            </a:prstGeom>
          </p:spPr>
        </p:pic>
        <p:pic>
          <p:nvPicPr>
            <p:cNvPr id="22" name="Picture 21">
              <a:extLst>
                <a:ext uri="{FF2B5EF4-FFF2-40B4-BE49-F238E27FC236}">
                  <a16:creationId xmlns:a16="http://schemas.microsoft.com/office/drawing/2014/main" id="{CB565057-C15A-29B9-2383-14F962FC41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86715" y="1549914"/>
              <a:ext cx="760813" cy="642005"/>
            </a:xfrm>
            <a:prstGeom prst="rect">
              <a:avLst/>
            </a:prstGeom>
          </p:spPr>
        </p:pic>
      </p:grpSp>
      <p:sp>
        <p:nvSpPr>
          <p:cNvPr id="23" name="TextBox 22">
            <a:extLst>
              <a:ext uri="{FF2B5EF4-FFF2-40B4-BE49-F238E27FC236}">
                <a16:creationId xmlns:a16="http://schemas.microsoft.com/office/drawing/2014/main" id="{D9085878-842B-C15B-41D9-7BF98DDE66DA}"/>
              </a:ext>
            </a:extLst>
          </p:cNvPr>
          <p:cNvSpPr txBox="1"/>
          <p:nvPr/>
        </p:nvSpPr>
        <p:spPr>
          <a:xfrm>
            <a:off x="1164000" y="2651109"/>
            <a:ext cx="1341446" cy="523220"/>
          </a:xfrm>
          <a:prstGeom prst="rect">
            <a:avLst/>
          </a:prstGeom>
          <a:noFill/>
        </p:spPr>
        <p:txBody>
          <a:bodyPr wrap="square">
            <a:spAutoFit/>
          </a:bodyPr>
          <a:lstStyle/>
          <a:p>
            <a:pPr algn="ctr"/>
            <a:r>
              <a:rPr lang="en-US" sz="2700" b="1" dirty="0">
                <a:solidFill>
                  <a:schemeClr val="bg1"/>
                </a:solidFill>
                <a:latin typeface="Times New Roman" panose="02020603050405020304" pitchFamily="18" charset="0"/>
                <a:cs typeface="Times New Roman" panose="02020603050405020304" pitchFamily="18" charset="0"/>
              </a:rPr>
              <a:t>Define</a:t>
            </a:r>
          </a:p>
        </p:txBody>
      </p:sp>
      <p:sp>
        <p:nvSpPr>
          <p:cNvPr id="24" name="TextBox 23">
            <a:extLst>
              <a:ext uri="{FF2B5EF4-FFF2-40B4-BE49-F238E27FC236}">
                <a16:creationId xmlns:a16="http://schemas.microsoft.com/office/drawing/2014/main" id="{5BE3F8B6-BD33-6AF4-F886-A5989EC31736}"/>
              </a:ext>
            </a:extLst>
          </p:cNvPr>
          <p:cNvSpPr txBox="1"/>
          <p:nvPr/>
        </p:nvSpPr>
        <p:spPr>
          <a:xfrm>
            <a:off x="3103430" y="2636369"/>
            <a:ext cx="1909043" cy="523220"/>
          </a:xfrm>
          <a:prstGeom prst="rect">
            <a:avLst/>
          </a:prstGeom>
          <a:noFill/>
        </p:spPr>
        <p:txBody>
          <a:bodyPr wrap="square">
            <a:spAutoFit/>
          </a:bodyPr>
          <a:lstStyle/>
          <a:p>
            <a:pPr algn="ctr"/>
            <a:r>
              <a:rPr lang="en-US" sz="2700" b="1" dirty="0">
                <a:solidFill>
                  <a:schemeClr val="bg1"/>
                </a:solidFill>
                <a:latin typeface="Times New Roman" panose="02020603050405020304" pitchFamily="18" charset="0"/>
                <a:cs typeface="Times New Roman" panose="02020603050405020304" pitchFamily="18" charset="0"/>
              </a:rPr>
              <a:t>Measure</a:t>
            </a:r>
          </a:p>
        </p:txBody>
      </p:sp>
      <p:sp>
        <p:nvSpPr>
          <p:cNvPr id="32" name="TextBox 31">
            <a:extLst>
              <a:ext uri="{FF2B5EF4-FFF2-40B4-BE49-F238E27FC236}">
                <a16:creationId xmlns:a16="http://schemas.microsoft.com/office/drawing/2014/main" id="{F3B651B3-AAA1-B12D-D26B-E3738955AFEF}"/>
              </a:ext>
            </a:extLst>
          </p:cNvPr>
          <p:cNvSpPr txBox="1"/>
          <p:nvPr/>
        </p:nvSpPr>
        <p:spPr>
          <a:xfrm>
            <a:off x="5666341" y="2636369"/>
            <a:ext cx="1520374" cy="523220"/>
          </a:xfrm>
          <a:prstGeom prst="rect">
            <a:avLst/>
          </a:prstGeom>
          <a:noFill/>
        </p:spPr>
        <p:txBody>
          <a:bodyPr wrap="square">
            <a:spAutoFit/>
          </a:bodyPr>
          <a:lstStyle/>
          <a:p>
            <a:pPr algn="ctr"/>
            <a:r>
              <a:rPr lang="en-US" sz="2700" b="1" dirty="0">
                <a:solidFill>
                  <a:schemeClr val="bg1"/>
                </a:solidFill>
                <a:latin typeface="Times New Roman" panose="02020603050405020304" pitchFamily="18" charset="0"/>
                <a:cs typeface="Times New Roman" panose="02020603050405020304" pitchFamily="18" charset="0"/>
              </a:rPr>
              <a:t>Analyze</a:t>
            </a:r>
          </a:p>
        </p:txBody>
      </p:sp>
      <p:sp>
        <p:nvSpPr>
          <p:cNvPr id="33" name="TextBox 32">
            <a:extLst>
              <a:ext uri="{FF2B5EF4-FFF2-40B4-BE49-F238E27FC236}">
                <a16:creationId xmlns:a16="http://schemas.microsoft.com/office/drawing/2014/main" id="{104BC441-8C50-6F16-E482-010CC6632500}"/>
              </a:ext>
            </a:extLst>
          </p:cNvPr>
          <p:cNvSpPr txBox="1"/>
          <p:nvPr/>
        </p:nvSpPr>
        <p:spPr>
          <a:xfrm>
            <a:off x="7672686" y="2653148"/>
            <a:ext cx="1735642" cy="523220"/>
          </a:xfrm>
          <a:prstGeom prst="rect">
            <a:avLst/>
          </a:prstGeom>
          <a:noFill/>
        </p:spPr>
        <p:txBody>
          <a:bodyPr wrap="square">
            <a:spAutoFit/>
          </a:bodyPr>
          <a:lstStyle/>
          <a:p>
            <a:pPr algn="ctr"/>
            <a:r>
              <a:rPr lang="en-US" sz="2700" b="1" dirty="0">
                <a:solidFill>
                  <a:schemeClr val="bg1"/>
                </a:solidFill>
                <a:latin typeface="Times New Roman" panose="02020603050405020304" pitchFamily="18" charset="0"/>
                <a:cs typeface="Times New Roman" panose="02020603050405020304" pitchFamily="18" charset="0"/>
              </a:rPr>
              <a:t>Improve</a:t>
            </a:r>
          </a:p>
        </p:txBody>
      </p:sp>
      <p:sp>
        <p:nvSpPr>
          <p:cNvPr id="50" name="TextBox 49">
            <a:extLst>
              <a:ext uri="{FF2B5EF4-FFF2-40B4-BE49-F238E27FC236}">
                <a16:creationId xmlns:a16="http://schemas.microsoft.com/office/drawing/2014/main" id="{38A78705-09CF-CFB5-452F-5B504E19D034}"/>
              </a:ext>
            </a:extLst>
          </p:cNvPr>
          <p:cNvSpPr txBox="1"/>
          <p:nvPr/>
        </p:nvSpPr>
        <p:spPr>
          <a:xfrm>
            <a:off x="9966953" y="2663588"/>
            <a:ext cx="1520374" cy="523220"/>
          </a:xfrm>
          <a:prstGeom prst="rect">
            <a:avLst/>
          </a:prstGeom>
          <a:noFill/>
        </p:spPr>
        <p:txBody>
          <a:bodyPr wrap="square">
            <a:spAutoFit/>
          </a:bodyPr>
          <a:lstStyle/>
          <a:p>
            <a:pPr algn="ctr"/>
            <a:r>
              <a:rPr lang="en-US" sz="2700" b="1" dirty="0">
                <a:solidFill>
                  <a:schemeClr val="bg1"/>
                </a:solidFill>
                <a:latin typeface="Times New Roman" panose="02020603050405020304" pitchFamily="18" charset="0"/>
                <a:cs typeface="Times New Roman" panose="02020603050405020304" pitchFamily="18" charset="0"/>
              </a:rPr>
              <a:t>Control</a:t>
            </a:r>
          </a:p>
        </p:txBody>
      </p:sp>
      <p:pic>
        <p:nvPicPr>
          <p:cNvPr id="56" name="Picture 55">
            <a:extLst>
              <a:ext uri="{FF2B5EF4-FFF2-40B4-BE49-F238E27FC236}">
                <a16:creationId xmlns:a16="http://schemas.microsoft.com/office/drawing/2014/main" id="{B2173659-02E2-BE1F-9E04-3D83935E814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flipV="1">
            <a:off x="1546099" y="3104690"/>
            <a:ext cx="577248" cy="577248"/>
          </a:xfrm>
          <a:prstGeom prst="rect">
            <a:avLst/>
          </a:prstGeom>
          <a:effectLst>
            <a:outerShdw blurRad="50800" dist="38100" dir="2700000" algn="tl" rotWithShape="0">
              <a:prstClr val="black">
                <a:alpha val="40000"/>
              </a:prstClr>
            </a:outerShdw>
          </a:effectLst>
        </p:spPr>
      </p:pic>
      <p:pic>
        <p:nvPicPr>
          <p:cNvPr id="57" name="Picture 56">
            <a:extLst>
              <a:ext uri="{FF2B5EF4-FFF2-40B4-BE49-F238E27FC236}">
                <a16:creationId xmlns:a16="http://schemas.microsoft.com/office/drawing/2014/main" id="{887FD050-A335-AF3B-A406-F8671971FA0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flipV="1">
            <a:off x="3779602" y="3136045"/>
            <a:ext cx="577248" cy="577248"/>
          </a:xfrm>
          <a:prstGeom prst="rect">
            <a:avLst/>
          </a:prstGeom>
          <a:effectLst>
            <a:outerShdw blurRad="50800" dist="38100" dir="2700000" algn="tl" rotWithShape="0">
              <a:prstClr val="black">
                <a:alpha val="40000"/>
              </a:prstClr>
            </a:outerShdw>
          </a:effectLst>
        </p:spPr>
      </p:pic>
      <p:pic>
        <p:nvPicPr>
          <p:cNvPr id="58" name="Picture 57">
            <a:extLst>
              <a:ext uri="{FF2B5EF4-FFF2-40B4-BE49-F238E27FC236}">
                <a16:creationId xmlns:a16="http://schemas.microsoft.com/office/drawing/2014/main" id="{05FF7712-3599-D727-9B27-B2A5FA7BE95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flipV="1">
            <a:off x="6137904" y="3136045"/>
            <a:ext cx="577248" cy="577248"/>
          </a:xfrm>
          <a:prstGeom prst="rect">
            <a:avLst/>
          </a:prstGeom>
          <a:effectLst>
            <a:outerShdw blurRad="50800" dist="38100" dir="2700000" algn="tl" rotWithShape="0">
              <a:prstClr val="black">
                <a:alpha val="40000"/>
              </a:prstClr>
            </a:outerShdw>
          </a:effectLst>
        </p:spPr>
      </p:pic>
      <p:pic>
        <p:nvPicPr>
          <p:cNvPr id="59" name="Picture 58">
            <a:extLst>
              <a:ext uri="{FF2B5EF4-FFF2-40B4-BE49-F238E27FC236}">
                <a16:creationId xmlns:a16="http://schemas.microsoft.com/office/drawing/2014/main" id="{C1E2D708-25EB-1C72-E577-7F678235314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flipV="1">
            <a:off x="8251883" y="3136045"/>
            <a:ext cx="577248" cy="577248"/>
          </a:xfrm>
          <a:prstGeom prst="rect">
            <a:avLst/>
          </a:prstGeom>
          <a:effectLst>
            <a:outerShdw blurRad="50800" dist="38100" dir="2700000" algn="tl" rotWithShape="0">
              <a:prstClr val="black">
                <a:alpha val="40000"/>
              </a:prstClr>
            </a:outerShdw>
          </a:effectLst>
        </p:spPr>
      </p:pic>
      <p:pic>
        <p:nvPicPr>
          <p:cNvPr id="63" name="Picture 62">
            <a:extLst>
              <a:ext uri="{FF2B5EF4-FFF2-40B4-BE49-F238E27FC236}">
                <a16:creationId xmlns:a16="http://schemas.microsoft.com/office/drawing/2014/main" id="{D0C6EC16-E88E-B43B-B768-7A0FDC3BE20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flipV="1">
            <a:off x="10438516" y="3136045"/>
            <a:ext cx="577248" cy="577248"/>
          </a:xfrm>
          <a:prstGeom prst="rect">
            <a:avLst/>
          </a:prstGeom>
          <a:effectLst>
            <a:outerShdw blurRad="50800" dist="38100" dir="2700000" algn="tl" rotWithShape="0">
              <a:prstClr val="black">
                <a:alpha val="40000"/>
              </a:prstClr>
            </a:outerShdw>
          </a:effectLst>
        </p:spPr>
      </p:pic>
      <p:grpSp>
        <p:nvGrpSpPr>
          <p:cNvPr id="35" name="Group 34">
            <a:extLst>
              <a:ext uri="{FF2B5EF4-FFF2-40B4-BE49-F238E27FC236}">
                <a16:creationId xmlns:a16="http://schemas.microsoft.com/office/drawing/2014/main" id="{E37A97FC-9839-4639-9F49-E8E3D3036541}"/>
              </a:ext>
            </a:extLst>
          </p:cNvPr>
          <p:cNvGrpSpPr/>
          <p:nvPr/>
        </p:nvGrpSpPr>
        <p:grpSpPr>
          <a:xfrm>
            <a:off x="719331" y="5233921"/>
            <a:ext cx="4697548" cy="430887"/>
            <a:chOff x="719130" y="5176775"/>
            <a:chExt cx="4697548" cy="430887"/>
          </a:xfrm>
        </p:grpSpPr>
        <p:sp>
          <p:nvSpPr>
            <p:cNvPr id="36" name="TextBox 35">
              <a:extLst>
                <a:ext uri="{FF2B5EF4-FFF2-40B4-BE49-F238E27FC236}">
                  <a16:creationId xmlns:a16="http://schemas.microsoft.com/office/drawing/2014/main" id="{A9A75560-5D9F-4FB9-B2CB-48A31A44BE1A}"/>
                </a:ext>
              </a:extLst>
            </p:cNvPr>
            <p:cNvSpPr txBox="1"/>
            <p:nvPr/>
          </p:nvSpPr>
          <p:spPr>
            <a:xfrm>
              <a:off x="2875226" y="5176775"/>
              <a:ext cx="2541452" cy="430887"/>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Pareto Chart</a:t>
              </a:r>
            </a:p>
          </p:txBody>
        </p:sp>
        <p:sp>
          <p:nvSpPr>
            <p:cNvPr id="37" name="TextBox 36">
              <a:extLst>
                <a:ext uri="{FF2B5EF4-FFF2-40B4-BE49-F238E27FC236}">
                  <a16:creationId xmlns:a16="http://schemas.microsoft.com/office/drawing/2014/main" id="{5FE6AC61-4AD1-4FA5-A511-44E5EA57B156}"/>
                </a:ext>
              </a:extLst>
            </p:cNvPr>
            <p:cNvSpPr txBox="1"/>
            <p:nvPr/>
          </p:nvSpPr>
          <p:spPr>
            <a:xfrm>
              <a:off x="719130" y="5179218"/>
              <a:ext cx="2351603"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Process Flowchart</a:t>
              </a:r>
            </a:p>
          </p:txBody>
        </p:sp>
      </p:grpSp>
      <p:grpSp>
        <p:nvGrpSpPr>
          <p:cNvPr id="38" name="Group 37">
            <a:extLst>
              <a:ext uri="{FF2B5EF4-FFF2-40B4-BE49-F238E27FC236}">
                <a16:creationId xmlns:a16="http://schemas.microsoft.com/office/drawing/2014/main" id="{1E1CC7AE-EA3A-4F66-9D47-061E43F28142}"/>
              </a:ext>
            </a:extLst>
          </p:cNvPr>
          <p:cNvGrpSpPr/>
          <p:nvPr/>
        </p:nvGrpSpPr>
        <p:grpSpPr>
          <a:xfrm>
            <a:off x="1117075" y="3843740"/>
            <a:ext cx="11085772" cy="450926"/>
            <a:chOff x="1129166" y="3944956"/>
            <a:chExt cx="11085772" cy="450926"/>
          </a:xfrm>
        </p:grpSpPr>
        <p:sp>
          <p:nvSpPr>
            <p:cNvPr id="39" name="TextBox 38">
              <a:extLst>
                <a:ext uri="{FF2B5EF4-FFF2-40B4-BE49-F238E27FC236}">
                  <a16:creationId xmlns:a16="http://schemas.microsoft.com/office/drawing/2014/main" id="{2EF51CEC-6B5C-4279-9B02-178E3F9B304C}"/>
                </a:ext>
              </a:extLst>
            </p:cNvPr>
            <p:cNvSpPr txBox="1"/>
            <p:nvPr/>
          </p:nvSpPr>
          <p:spPr>
            <a:xfrm>
              <a:off x="1129166" y="3944956"/>
              <a:ext cx="1285101"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SIPOC</a:t>
              </a:r>
            </a:p>
          </p:txBody>
        </p:sp>
        <p:sp>
          <p:nvSpPr>
            <p:cNvPr id="40" name="TextBox 39">
              <a:extLst>
                <a:ext uri="{FF2B5EF4-FFF2-40B4-BE49-F238E27FC236}">
                  <a16:creationId xmlns:a16="http://schemas.microsoft.com/office/drawing/2014/main" id="{FAC65A60-A740-40A0-9679-5BC1872E447F}"/>
                </a:ext>
              </a:extLst>
            </p:cNvPr>
            <p:cNvSpPr txBox="1"/>
            <p:nvPr/>
          </p:nvSpPr>
          <p:spPr>
            <a:xfrm>
              <a:off x="3015116" y="3944956"/>
              <a:ext cx="2238431"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Data Collection</a:t>
              </a:r>
            </a:p>
          </p:txBody>
        </p:sp>
        <p:sp>
          <p:nvSpPr>
            <p:cNvPr id="41" name="TextBox 40">
              <a:extLst>
                <a:ext uri="{FF2B5EF4-FFF2-40B4-BE49-F238E27FC236}">
                  <a16:creationId xmlns:a16="http://schemas.microsoft.com/office/drawing/2014/main" id="{9C2218A7-9DEE-4DDC-BCC2-A62327CA2CD4}"/>
                </a:ext>
              </a:extLst>
            </p:cNvPr>
            <p:cNvSpPr txBox="1"/>
            <p:nvPr/>
          </p:nvSpPr>
          <p:spPr>
            <a:xfrm>
              <a:off x="7310703" y="3977184"/>
              <a:ext cx="2541452"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SOPs</a:t>
              </a:r>
            </a:p>
          </p:txBody>
        </p:sp>
        <p:sp>
          <p:nvSpPr>
            <p:cNvPr id="42" name="TextBox 41">
              <a:extLst>
                <a:ext uri="{FF2B5EF4-FFF2-40B4-BE49-F238E27FC236}">
                  <a16:creationId xmlns:a16="http://schemas.microsoft.com/office/drawing/2014/main" id="{7A8491ED-D5D5-4F6F-BD1B-715BE53F6FA4}"/>
                </a:ext>
              </a:extLst>
            </p:cNvPr>
            <p:cNvSpPr txBox="1"/>
            <p:nvPr/>
          </p:nvSpPr>
          <p:spPr>
            <a:xfrm>
              <a:off x="9673486" y="3980384"/>
              <a:ext cx="2541452" cy="415498"/>
            </a:xfrm>
            <a:prstGeom prst="rect">
              <a:avLst/>
            </a:prstGeom>
            <a:noFill/>
          </p:spPr>
          <p:txBody>
            <a:bodyPr wrap="square" rtlCol="0">
              <a:spAutoFit/>
            </a:bodyPr>
            <a:lstStyle/>
            <a:p>
              <a:pPr algn="ctr" rtl="0"/>
              <a:r>
                <a:rPr lang="en-US" sz="2100" b="1" dirty="0">
                  <a:solidFill>
                    <a:schemeClr val="bg1"/>
                  </a:solidFill>
                  <a:latin typeface="Times New Roman" panose="02020603050405020304" pitchFamily="18" charset="0"/>
                  <a:cs typeface="Times New Roman" panose="02020603050405020304" pitchFamily="18" charset="0"/>
                </a:rPr>
                <a:t>Control Plan</a:t>
              </a:r>
            </a:p>
          </p:txBody>
        </p:sp>
        <p:sp>
          <p:nvSpPr>
            <p:cNvPr id="43" name="TextBox 42">
              <a:extLst>
                <a:ext uri="{FF2B5EF4-FFF2-40B4-BE49-F238E27FC236}">
                  <a16:creationId xmlns:a16="http://schemas.microsoft.com/office/drawing/2014/main" id="{A3488498-9F80-4B93-9763-663B716C8D18}"/>
                </a:ext>
              </a:extLst>
            </p:cNvPr>
            <p:cNvSpPr txBox="1"/>
            <p:nvPr/>
          </p:nvSpPr>
          <p:spPr>
            <a:xfrm>
              <a:off x="5135185" y="3944956"/>
              <a:ext cx="2541452"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I-MR Chart</a:t>
              </a:r>
            </a:p>
          </p:txBody>
        </p:sp>
      </p:grpSp>
      <p:sp>
        <p:nvSpPr>
          <p:cNvPr id="44" name="TextBox 43">
            <a:extLst>
              <a:ext uri="{FF2B5EF4-FFF2-40B4-BE49-F238E27FC236}">
                <a16:creationId xmlns:a16="http://schemas.microsoft.com/office/drawing/2014/main" id="{192B9553-C3AE-48A4-B385-A24D17FFD38D}"/>
              </a:ext>
            </a:extLst>
          </p:cNvPr>
          <p:cNvSpPr txBox="1"/>
          <p:nvPr/>
        </p:nvSpPr>
        <p:spPr>
          <a:xfrm>
            <a:off x="2365257" y="6318874"/>
            <a:ext cx="3844336" cy="415498"/>
          </a:xfrm>
          <a:prstGeom prst="rect">
            <a:avLst/>
          </a:prstGeom>
          <a:noFill/>
        </p:spPr>
        <p:txBody>
          <a:bodyPr wrap="square">
            <a:spAutoFit/>
          </a:bodyPr>
          <a:lstStyle/>
          <a:p>
            <a:pPr marR="0" lvl="0" algn="ctr" rtl="0">
              <a:spcBef>
                <a:spcPts val="0"/>
              </a:spcBef>
              <a:spcAft>
                <a:spcPts val="0"/>
              </a:spcAft>
              <a:buSzPts val="800"/>
            </a:pPr>
            <a:r>
              <a:rPr lang="en-GB" sz="2100" b="1" dirty="0">
                <a:solidFill>
                  <a:schemeClr val="bg1"/>
                </a:solidFill>
                <a:latin typeface="Times New Roman" panose="02020603050405020304" pitchFamily="18" charset="0"/>
                <a:cs typeface="Times New Roman" panose="02020603050405020304" pitchFamily="18" charset="0"/>
              </a:rPr>
              <a:t>Normality Test &amp; Histogram</a:t>
            </a:r>
            <a:endParaRPr lang="en-US" sz="2100" b="1" dirty="0">
              <a:solidFill>
                <a:schemeClr val="bg1"/>
              </a:solidFill>
              <a:latin typeface="Times New Roman" panose="02020603050405020304" pitchFamily="18" charset="0"/>
              <a:cs typeface="Times New Roman" panose="02020603050405020304" pitchFamily="18" charset="0"/>
            </a:endParaRPr>
          </a:p>
        </p:txBody>
      </p:sp>
      <p:grpSp>
        <p:nvGrpSpPr>
          <p:cNvPr id="45" name="Group 44">
            <a:extLst>
              <a:ext uri="{FF2B5EF4-FFF2-40B4-BE49-F238E27FC236}">
                <a16:creationId xmlns:a16="http://schemas.microsoft.com/office/drawing/2014/main" id="{B75F98CA-9E86-4AD3-AAAE-286CC5141F12}"/>
              </a:ext>
            </a:extLst>
          </p:cNvPr>
          <p:cNvGrpSpPr/>
          <p:nvPr/>
        </p:nvGrpSpPr>
        <p:grpSpPr>
          <a:xfrm>
            <a:off x="639283" y="4562106"/>
            <a:ext cx="9208883" cy="757125"/>
            <a:chOff x="579943" y="4547390"/>
            <a:chExt cx="9208883" cy="757125"/>
          </a:xfrm>
        </p:grpSpPr>
        <p:sp>
          <p:nvSpPr>
            <p:cNvPr id="46" name="TextBox 45">
              <a:extLst>
                <a:ext uri="{FF2B5EF4-FFF2-40B4-BE49-F238E27FC236}">
                  <a16:creationId xmlns:a16="http://schemas.microsoft.com/office/drawing/2014/main" id="{80CB2EF9-82D9-462E-BF7B-A849EDB53648}"/>
                </a:ext>
              </a:extLst>
            </p:cNvPr>
            <p:cNvSpPr txBox="1"/>
            <p:nvPr/>
          </p:nvSpPr>
          <p:spPr>
            <a:xfrm>
              <a:off x="579943" y="4547390"/>
              <a:ext cx="2208901"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Project Charter</a:t>
              </a:r>
            </a:p>
          </p:txBody>
        </p:sp>
        <p:sp>
          <p:nvSpPr>
            <p:cNvPr id="47" name="TextBox 46">
              <a:extLst>
                <a:ext uri="{FF2B5EF4-FFF2-40B4-BE49-F238E27FC236}">
                  <a16:creationId xmlns:a16="http://schemas.microsoft.com/office/drawing/2014/main" id="{544AC993-6CF6-4E64-AAD2-99F7D44B1BC8}"/>
                </a:ext>
              </a:extLst>
            </p:cNvPr>
            <p:cNvSpPr txBox="1"/>
            <p:nvPr/>
          </p:nvSpPr>
          <p:spPr>
            <a:xfrm>
              <a:off x="2807785" y="4568960"/>
              <a:ext cx="2541452" cy="415498"/>
            </a:xfrm>
            <a:prstGeom prst="rect">
              <a:avLst/>
            </a:prstGeom>
            <a:noFill/>
          </p:spPr>
          <p:txBody>
            <a:bodyPr wrap="square" rtlCol="0">
              <a:spAutoFit/>
            </a:bodyPr>
            <a:lstStyle/>
            <a:p>
              <a:pPr algn="ctr"/>
              <a:r>
                <a:rPr lang="en-US" sz="2100" b="1" dirty="0">
                  <a:solidFill>
                    <a:schemeClr val="bg1"/>
                  </a:solidFill>
                  <a:latin typeface="Times New Roman" panose="02020603050405020304" pitchFamily="18" charset="0"/>
                  <a:cs typeface="Times New Roman" panose="02020603050405020304" pitchFamily="18" charset="0"/>
                </a:rPr>
                <a:t>Fishbone Diagram</a:t>
              </a:r>
            </a:p>
          </p:txBody>
        </p:sp>
        <p:sp>
          <p:nvSpPr>
            <p:cNvPr id="48" name="TextBox 47">
              <a:extLst>
                <a:ext uri="{FF2B5EF4-FFF2-40B4-BE49-F238E27FC236}">
                  <a16:creationId xmlns:a16="http://schemas.microsoft.com/office/drawing/2014/main" id="{34E3732A-7FA2-47D2-87D6-CC7482E00101}"/>
                </a:ext>
              </a:extLst>
            </p:cNvPr>
            <p:cNvSpPr txBox="1"/>
            <p:nvPr/>
          </p:nvSpPr>
          <p:spPr>
            <a:xfrm>
              <a:off x="7247374" y="4569352"/>
              <a:ext cx="2541452" cy="415498"/>
            </a:xfrm>
            <a:prstGeom prst="rect">
              <a:avLst/>
            </a:prstGeom>
            <a:noFill/>
          </p:spPr>
          <p:txBody>
            <a:bodyPr wrap="square" rtlCol="0">
              <a:spAutoFit/>
            </a:bodyPr>
            <a:lstStyle/>
            <a:p>
              <a:pPr algn="ctr"/>
              <a:r>
                <a:rPr lang="en-GB" sz="2100" b="1" dirty="0">
                  <a:solidFill>
                    <a:schemeClr val="bg1"/>
                  </a:solidFill>
                  <a:latin typeface="Times New Roman" panose="02020603050405020304" pitchFamily="18" charset="0"/>
                  <a:cs typeface="Times New Roman" panose="02020603050405020304" pitchFamily="18" charset="0"/>
                </a:rPr>
                <a:t>SMED</a:t>
              </a:r>
              <a:endParaRPr lang="en-US" sz="2100" b="1" dirty="0">
                <a:solidFill>
                  <a:schemeClr val="bg1"/>
                </a:solidFill>
                <a:latin typeface="Times New Roman" panose="02020603050405020304" pitchFamily="18" charset="0"/>
                <a:cs typeface="Times New Roman" panose="02020603050405020304" pitchFamily="18" charset="0"/>
              </a:endParaRPr>
            </a:p>
          </p:txBody>
        </p:sp>
        <p:sp>
          <p:nvSpPr>
            <p:cNvPr id="49" name="TextBox 48">
              <a:extLst>
                <a:ext uri="{FF2B5EF4-FFF2-40B4-BE49-F238E27FC236}">
                  <a16:creationId xmlns:a16="http://schemas.microsoft.com/office/drawing/2014/main" id="{52A10AED-2FEB-42B6-BC52-9FBC33431119}"/>
                </a:ext>
              </a:extLst>
            </p:cNvPr>
            <p:cNvSpPr txBox="1"/>
            <p:nvPr/>
          </p:nvSpPr>
          <p:spPr>
            <a:xfrm>
              <a:off x="5224519" y="4565851"/>
              <a:ext cx="2429767" cy="738664"/>
            </a:xfrm>
            <a:prstGeom prst="rect">
              <a:avLst/>
            </a:prstGeom>
            <a:noFill/>
          </p:spPr>
          <p:txBody>
            <a:bodyPr wrap="square">
              <a:spAutoFit/>
            </a:bodyPr>
            <a:lstStyle/>
            <a:p>
              <a:pPr marR="0" lvl="0" algn="ctr" rtl="0">
                <a:spcBef>
                  <a:spcPts val="0"/>
                </a:spcBef>
                <a:spcAft>
                  <a:spcPts val="0"/>
                </a:spcAft>
                <a:buSzPts val="800"/>
              </a:pPr>
              <a:r>
                <a:rPr lang="en-GB" sz="2100" b="1" dirty="0">
                  <a:solidFill>
                    <a:schemeClr val="bg1"/>
                  </a:solidFill>
                  <a:latin typeface="Times New Roman" panose="02020603050405020304" pitchFamily="18" charset="0"/>
                  <a:cs typeface="Times New Roman" panose="02020603050405020304" pitchFamily="18" charset="0"/>
                </a:rPr>
                <a:t>Process Capability Analysis</a:t>
              </a:r>
              <a:endParaRPr lang="en-US" sz="2100" b="1" dirty="0">
                <a:solidFill>
                  <a:schemeClr val="bg1"/>
                </a:solidFill>
                <a:latin typeface="Times New Roman" panose="02020603050405020304" pitchFamily="18" charset="0"/>
                <a:cs typeface="Times New Roman" panose="02020603050405020304" pitchFamily="18" charset="0"/>
              </a:endParaRPr>
            </a:p>
          </p:txBody>
        </p:sp>
      </p:grpSp>
      <p:sp>
        <p:nvSpPr>
          <p:cNvPr id="51" name="TextBox 50">
            <a:extLst>
              <a:ext uri="{FF2B5EF4-FFF2-40B4-BE49-F238E27FC236}">
                <a16:creationId xmlns:a16="http://schemas.microsoft.com/office/drawing/2014/main" id="{220F9F91-DB67-4942-9B6D-F53109804099}"/>
              </a:ext>
            </a:extLst>
          </p:cNvPr>
          <p:cNvSpPr txBox="1"/>
          <p:nvPr/>
        </p:nvSpPr>
        <p:spPr>
          <a:xfrm>
            <a:off x="2805549" y="5794416"/>
            <a:ext cx="2541452" cy="415498"/>
          </a:xfrm>
          <a:prstGeom prst="rect">
            <a:avLst/>
          </a:prstGeom>
          <a:noFill/>
        </p:spPr>
        <p:txBody>
          <a:bodyPr wrap="square" rtlCol="0">
            <a:spAutoFit/>
          </a:bodyPr>
          <a:lstStyle/>
          <a:p>
            <a:pPr algn="ctr" rtl="0"/>
            <a:r>
              <a:rPr lang="en-US" sz="2100" b="1" dirty="0">
                <a:solidFill>
                  <a:schemeClr val="bg1"/>
                </a:solidFill>
                <a:latin typeface="Times New Roman" panose="02020603050405020304" pitchFamily="18" charset="0"/>
                <a:cs typeface="Times New Roman" panose="02020603050405020304" pitchFamily="18" charset="0"/>
              </a:rPr>
              <a:t>Scatter Plot</a:t>
            </a:r>
          </a:p>
        </p:txBody>
      </p:sp>
    </p:spTree>
    <p:extLst>
      <p:ext uri="{BB962C8B-B14F-4D97-AF65-F5344CB8AC3E}">
        <p14:creationId xmlns:p14="http://schemas.microsoft.com/office/powerpoint/2010/main" val="24912756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BF1A6270-947F-4135-AC56-E7413CF14693}"/>
              </a:ext>
            </a:extLst>
          </p:cNvPr>
          <p:cNvSpPr txBox="1"/>
          <p:nvPr/>
        </p:nvSpPr>
        <p:spPr>
          <a:xfrm>
            <a:off x="1486794" y="1316040"/>
            <a:ext cx="6946900" cy="156966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dirty="0"/>
              <a:t>Results</a:t>
            </a:r>
          </a:p>
        </p:txBody>
      </p:sp>
      <p:sp>
        <p:nvSpPr>
          <p:cNvPr id="33" name="TextBox 32">
            <a:extLst>
              <a:ext uri="{FF2B5EF4-FFF2-40B4-BE49-F238E27FC236}">
                <a16:creationId xmlns:a16="http://schemas.microsoft.com/office/drawing/2014/main" id="{E724804C-A2F2-2A90-B3F9-C9052373D043}"/>
              </a:ext>
            </a:extLst>
          </p:cNvPr>
          <p:cNvSpPr txBox="1"/>
          <p:nvPr/>
        </p:nvSpPr>
        <p:spPr>
          <a:xfrm>
            <a:off x="2568506" y="2650348"/>
            <a:ext cx="4432300" cy="1569660"/>
          </a:xfrm>
          <a:prstGeom prst="rect">
            <a:avLst/>
          </a:prstGeom>
          <a:noFill/>
        </p:spPr>
        <p:txBody>
          <a:bodyPr wrap="square">
            <a:spAutoFit/>
          </a:bodyPr>
          <a:lstStyle>
            <a:defPPr>
              <a:defRPr lang="en-US"/>
            </a:defPPr>
            <a:lvl1pP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dirty="0"/>
              <a:t>&amp; </a:t>
            </a:r>
          </a:p>
        </p:txBody>
      </p:sp>
      <p:sp>
        <p:nvSpPr>
          <p:cNvPr id="35" name="TextBox 34">
            <a:extLst>
              <a:ext uri="{FF2B5EF4-FFF2-40B4-BE49-F238E27FC236}">
                <a16:creationId xmlns:a16="http://schemas.microsoft.com/office/drawing/2014/main" id="{04A98C85-0373-C9C7-0A28-5CEB010C1A4A}"/>
              </a:ext>
            </a:extLst>
          </p:cNvPr>
          <p:cNvSpPr txBox="1"/>
          <p:nvPr/>
        </p:nvSpPr>
        <p:spPr>
          <a:xfrm>
            <a:off x="3657527" y="3841762"/>
            <a:ext cx="6939048" cy="1569660"/>
          </a:xfrm>
          <a:prstGeom prst="rect">
            <a:avLst/>
          </a:prstGeom>
          <a:noFill/>
        </p:spPr>
        <p:txBody>
          <a:bodyPr wrap="square">
            <a:spAutoFit/>
          </a:bodyPr>
          <a:lstStyle/>
          <a:p>
            <a:r>
              <a:rPr lang="en-US" sz="96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Analysis</a:t>
            </a:r>
          </a:p>
        </p:txBody>
      </p:sp>
      <p:cxnSp>
        <p:nvCxnSpPr>
          <p:cNvPr id="18" name="رابط مستقيم 1">
            <a:extLst>
              <a:ext uri="{FF2B5EF4-FFF2-40B4-BE49-F238E27FC236}">
                <a16:creationId xmlns:a16="http://schemas.microsoft.com/office/drawing/2014/main" id="{AAC80A93-9821-9C33-3F7A-B4BA3434D1F9}"/>
              </a:ext>
            </a:extLst>
          </p:cNvPr>
          <p:cNvCxnSpPr>
            <a:cxnSpLocks/>
          </p:cNvCxnSpPr>
          <p:nvPr/>
        </p:nvCxnSpPr>
        <p:spPr>
          <a:xfrm>
            <a:off x="291548" y="988767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مربع نص 8">
            <a:extLst>
              <a:ext uri="{FF2B5EF4-FFF2-40B4-BE49-F238E27FC236}">
                <a16:creationId xmlns:a16="http://schemas.microsoft.com/office/drawing/2014/main" id="{88A002F2-5241-0359-9121-F32566298BB3}"/>
              </a:ext>
            </a:extLst>
          </p:cNvPr>
          <p:cNvSpPr txBox="1"/>
          <p:nvPr/>
        </p:nvSpPr>
        <p:spPr>
          <a:xfrm>
            <a:off x="11343502" y="949226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5</a:t>
            </a:r>
          </a:p>
        </p:txBody>
      </p:sp>
      <p:sp>
        <p:nvSpPr>
          <p:cNvPr id="21" name="مربع نص 8">
            <a:extLst>
              <a:ext uri="{FF2B5EF4-FFF2-40B4-BE49-F238E27FC236}">
                <a16:creationId xmlns:a16="http://schemas.microsoft.com/office/drawing/2014/main" id="{FAB30729-9982-ADDA-ED8D-9B09D1D9421B}"/>
              </a:ext>
            </a:extLst>
          </p:cNvPr>
          <p:cNvSpPr txBox="1"/>
          <p:nvPr/>
        </p:nvSpPr>
        <p:spPr>
          <a:xfrm>
            <a:off x="316262" y="944756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22" name="Rectangle 2">
            <a:extLst>
              <a:ext uri="{FF2B5EF4-FFF2-40B4-BE49-F238E27FC236}">
                <a16:creationId xmlns:a16="http://schemas.microsoft.com/office/drawing/2014/main" id="{F3C42C07-ABA9-7B9D-83DF-EEA6890E92F2}"/>
              </a:ext>
            </a:extLst>
          </p:cNvPr>
          <p:cNvSpPr>
            <a:spLocks noChangeArrowheads="1"/>
          </p:cNvSpPr>
          <p:nvPr/>
        </p:nvSpPr>
        <p:spPr bwMode="auto">
          <a:xfrm>
            <a:off x="0" y="92515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23" name="Group 22">
            <a:extLst>
              <a:ext uri="{FF2B5EF4-FFF2-40B4-BE49-F238E27FC236}">
                <a16:creationId xmlns:a16="http://schemas.microsoft.com/office/drawing/2014/main" id="{138CB3C9-B2DA-6DD1-1D19-66E192EC60A8}"/>
              </a:ext>
            </a:extLst>
          </p:cNvPr>
          <p:cNvGrpSpPr/>
          <p:nvPr/>
        </p:nvGrpSpPr>
        <p:grpSpPr>
          <a:xfrm>
            <a:off x="5551493" y="9382836"/>
            <a:ext cx="914400" cy="914400"/>
            <a:chOff x="7887156" y="880575"/>
            <a:chExt cx="914400" cy="914400"/>
          </a:xfrm>
        </p:grpSpPr>
        <p:sp useBgFill="1">
          <p:nvSpPr>
            <p:cNvPr id="24" name="شكل بيضاوي 48">
              <a:extLst>
                <a:ext uri="{FF2B5EF4-FFF2-40B4-BE49-F238E27FC236}">
                  <a16:creationId xmlns:a16="http://schemas.microsoft.com/office/drawing/2014/main" id="{6D517DE1-FC07-8804-1D88-23C21AAD92F3}"/>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8" descr="Computer Icons Analysis Symbol, symbol, angle, logo png | PNGEgg">
              <a:extLst>
                <a:ext uri="{FF2B5EF4-FFF2-40B4-BE49-F238E27FC236}">
                  <a16:creationId xmlns:a16="http://schemas.microsoft.com/office/drawing/2014/main" id="{E1112138-7133-801E-4E3A-B21C2ED52CF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Group 25">
            <a:extLst>
              <a:ext uri="{FF2B5EF4-FFF2-40B4-BE49-F238E27FC236}">
                <a16:creationId xmlns:a16="http://schemas.microsoft.com/office/drawing/2014/main" id="{756DC4F6-379B-5040-CD54-053FD46523E6}"/>
              </a:ext>
            </a:extLst>
          </p:cNvPr>
          <p:cNvGrpSpPr/>
          <p:nvPr/>
        </p:nvGrpSpPr>
        <p:grpSpPr>
          <a:xfrm>
            <a:off x="836416" y="11772561"/>
            <a:ext cx="10748490" cy="3514680"/>
            <a:chOff x="596529" y="1569735"/>
            <a:chExt cx="10264760" cy="3514680"/>
          </a:xfrm>
        </p:grpSpPr>
        <p:sp>
          <p:nvSpPr>
            <p:cNvPr id="27" name="Rectangle: Rounded Corners 26">
              <a:extLst>
                <a:ext uri="{FF2B5EF4-FFF2-40B4-BE49-F238E27FC236}">
                  <a16:creationId xmlns:a16="http://schemas.microsoft.com/office/drawing/2014/main" id="{F7780674-25BB-1D94-9E9C-786ACB3E32C9}"/>
                </a:ext>
              </a:extLst>
            </p:cNvPr>
            <p:cNvSpPr/>
            <p:nvPr/>
          </p:nvSpPr>
          <p:spPr>
            <a:xfrm>
              <a:off x="596530" y="1569735"/>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Setup Time</a:t>
              </a:r>
            </a:p>
          </p:txBody>
        </p:sp>
        <p:sp>
          <p:nvSpPr>
            <p:cNvPr id="28" name="Rectangle: Rounded Corners 27">
              <a:extLst>
                <a:ext uri="{FF2B5EF4-FFF2-40B4-BE49-F238E27FC236}">
                  <a16:creationId xmlns:a16="http://schemas.microsoft.com/office/drawing/2014/main" id="{2D99DCCB-6E01-709A-AFCE-975F4319527C}"/>
                </a:ext>
              </a:extLst>
            </p:cNvPr>
            <p:cNvSpPr/>
            <p:nvPr/>
          </p:nvSpPr>
          <p:spPr>
            <a:xfrm>
              <a:off x="4387917" y="1569735"/>
              <a:ext cx="6473372"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GB" sz="2000" dirty="0">
                  <a:solidFill>
                    <a:schemeClr val="bg1"/>
                  </a:solidFill>
                  <a:latin typeface="Times New Roman" panose="02020603050405020304" pitchFamily="18" charset="0"/>
                  <a:cs typeface="Times New Roman" panose="02020603050405020304" pitchFamily="18" charset="0"/>
                </a:rPr>
                <a:t>Period needed </a:t>
              </a:r>
              <a:r>
                <a:rPr lang="en-US" sz="2000" dirty="0">
                  <a:solidFill>
                    <a:schemeClr val="bg1"/>
                  </a:solidFill>
                  <a:latin typeface="Times New Roman" panose="02020603050405020304" pitchFamily="18" charset="0"/>
                  <a:cs typeface="Times New Roman" panose="02020603050405020304" pitchFamily="18" charset="0"/>
                </a:rPr>
                <a:t>to bring a production line from a non-operational state to full running capacity</a:t>
              </a:r>
            </a:p>
          </p:txBody>
        </p:sp>
        <p:sp>
          <p:nvSpPr>
            <p:cNvPr id="29" name="Rectangle: Rounded Corners 28">
              <a:extLst>
                <a:ext uri="{FF2B5EF4-FFF2-40B4-BE49-F238E27FC236}">
                  <a16:creationId xmlns:a16="http://schemas.microsoft.com/office/drawing/2014/main" id="{B43F0F3A-3154-BC25-D723-0905FC049645}"/>
                </a:ext>
              </a:extLst>
            </p:cNvPr>
            <p:cNvSpPr/>
            <p:nvPr/>
          </p:nvSpPr>
          <p:spPr>
            <a:xfrm>
              <a:off x="596529" y="2960235"/>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One Shot Production Line</a:t>
              </a:r>
            </a:p>
            <a:p>
              <a:pPr algn="ctr"/>
              <a:r>
                <a:rPr lang="en-US" sz="2200" b="1" dirty="0">
                  <a:solidFill>
                    <a:schemeClr val="bg1"/>
                  </a:solidFill>
                  <a:latin typeface="Times New Roman" panose="02020603050405020304" pitchFamily="18" charset="0"/>
                  <a:cs typeface="Times New Roman" panose="02020603050405020304" pitchFamily="18" charset="0"/>
                </a:rPr>
                <a:t> in HCF</a:t>
              </a:r>
            </a:p>
          </p:txBody>
        </p:sp>
        <p:sp>
          <p:nvSpPr>
            <p:cNvPr id="30" name="Rectangle: Rounded Corners 29">
              <a:extLst>
                <a:ext uri="{FF2B5EF4-FFF2-40B4-BE49-F238E27FC236}">
                  <a16:creationId xmlns:a16="http://schemas.microsoft.com/office/drawing/2014/main" id="{A163C3ED-C698-38CD-5646-E1F513DB81E8}"/>
                </a:ext>
              </a:extLst>
            </p:cNvPr>
            <p:cNvSpPr/>
            <p:nvPr/>
          </p:nvSpPr>
          <p:spPr>
            <a:xfrm>
              <a:off x="4387915" y="2955907"/>
              <a:ext cx="6473373"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US" sz="2000" dirty="0">
                  <a:solidFill>
                    <a:schemeClr val="bg1"/>
                  </a:solidFill>
                  <a:latin typeface="Times New Roman" panose="02020603050405020304" pitchFamily="18" charset="0"/>
                  <a:cs typeface="Times New Roman" panose="02020603050405020304" pitchFamily="18" charset="0"/>
                </a:rPr>
                <a:t>Responsible for </a:t>
              </a:r>
              <a:r>
                <a:rPr lang="en-GB" sz="2000" dirty="0">
                  <a:solidFill>
                    <a:schemeClr val="bg1"/>
                  </a:solidFill>
                  <a:latin typeface="Times New Roman" panose="02020603050405020304" pitchFamily="18" charset="0"/>
                  <a:cs typeface="Times New Roman" panose="02020603050405020304" pitchFamily="18" charset="0"/>
                </a:rPr>
                <a:t>crafting several of the factory’s best-selling brands - Gourmet, </a:t>
              </a:r>
              <a:r>
                <a:rPr lang="en-GB" sz="2000" dirty="0" err="1">
                  <a:solidFill>
                    <a:schemeClr val="bg1"/>
                  </a:solidFill>
                  <a:latin typeface="Times New Roman" panose="02020603050405020304" pitchFamily="18" charset="0"/>
                  <a:cs typeface="Times New Roman" panose="02020603050405020304" pitchFamily="18" charset="0"/>
                </a:rPr>
                <a:t>Revera</a:t>
              </a:r>
              <a:r>
                <a:rPr lang="en-GB" sz="2000" dirty="0">
                  <a:solidFill>
                    <a:schemeClr val="bg1"/>
                  </a:solidFill>
                  <a:latin typeface="Times New Roman" panose="02020603050405020304" pitchFamily="18" charset="0"/>
                  <a:cs typeface="Times New Roman" panose="02020603050405020304" pitchFamily="18" charset="0"/>
                </a:rPr>
                <a:t>, Best, and Dragées </a:t>
              </a:r>
              <a:r>
                <a:rPr lang="en-GB" sz="2000" dirty="0" err="1">
                  <a:solidFill>
                    <a:schemeClr val="bg1"/>
                  </a:solidFill>
                  <a:latin typeface="Times New Roman" panose="02020603050405020304" pitchFamily="18" charset="0"/>
                  <a:cs typeface="Times New Roman" panose="02020603050405020304" pitchFamily="18" charset="0"/>
                </a:rPr>
                <a:t>Avola</a:t>
              </a:r>
              <a:r>
                <a:rPr lang="en-US" sz="2000" dirty="0">
                  <a:solidFill>
                    <a:schemeClr val="bg1"/>
                  </a:solidFill>
                  <a:latin typeface="Times New Roman" panose="02020603050405020304" pitchFamily="18" charset="0"/>
                  <a:cs typeface="Times New Roman" panose="02020603050405020304" pitchFamily="18" charset="0"/>
                </a:rPr>
                <a:t> </a:t>
              </a:r>
            </a:p>
          </p:txBody>
        </p:sp>
        <p:sp>
          <p:nvSpPr>
            <p:cNvPr id="31" name="Rectangle: Rounded Corners 30">
              <a:extLst>
                <a:ext uri="{FF2B5EF4-FFF2-40B4-BE49-F238E27FC236}">
                  <a16:creationId xmlns:a16="http://schemas.microsoft.com/office/drawing/2014/main" id="{797DC3D1-AA89-F4C5-6A89-FC345F4A7AB5}"/>
                </a:ext>
              </a:extLst>
            </p:cNvPr>
            <p:cNvSpPr/>
            <p:nvPr/>
          </p:nvSpPr>
          <p:spPr>
            <a:xfrm>
              <a:off x="596530" y="4358248"/>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Challenges During </a:t>
              </a:r>
            </a:p>
            <a:p>
              <a:pPr algn="ctr"/>
              <a:r>
                <a:rPr lang="en-US" sz="2200" b="1" dirty="0">
                  <a:solidFill>
                    <a:schemeClr val="bg1"/>
                  </a:solidFill>
                  <a:latin typeface="Times New Roman" panose="02020603050405020304" pitchFamily="18" charset="0"/>
                  <a:cs typeface="Times New Roman" panose="02020603050405020304" pitchFamily="18" charset="0"/>
                </a:rPr>
                <a:t>Setup Phase</a:t>
              </a:r>
            </a:p>
          </p:txBody>
        </p:sp>
        <p:sp>
          <p:nvSpPr>
            <p:cNvPr id="32" name="Rectangle: Rounded Corners 31">
              <a:extLst>
                <a:ext uri="{FF2B5EF4-FFF2-40B4-BE49-F238E27FC236}">
                  <a16:creationId xmlns:a16="http://schemas.microsoft.com/office/drawing/2014/main" id="{C8D28143-44AE-58BD-08A8-9076D1F46535}"/>
                </a:ext>
              </a:extLst>
            </p:cNvPr>
            <p:cNvSpPr/>
            <p:nvPr/>
          </p:nvSpPr>
          <p:spPr>
            <a:xfrm>
              <a:off x="4387915" y="4363071"/>
              <a:ext cx="6473372"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US" sz="2000" dirty="0">
                  <a:solidFill>
                    <a:schemeClr val="bg1"/>
                  </a:solidFill>
                  <a:latin typeface="Times New Roman" panose="02020603050405020304" pitchFamily="18" charset="0"/>
                  <a:cs typeface="Times New Roman" panose="02020603050405020304" pitchFamily="18" charset="0"/>
                </a:rPr>
                <a:t>Waiting Time, Long Machine Setup Time, &amp; Electrical Interruptions</a:t>
              </a:r>
            </a:p>
          </p:txBody>
        </p:sp>
      </p:grpSp>
      <p:sp>
        <p:nvSpPr>
          <p:cNvPr id="34" name="TextBox 33">
            <a:extLst>
              <a:ext uri="{FF2B5EF4-FFF2-40B4-BE49-F238E27FC236}">
                <a16:creationId xmlns:a16="http://schemas.microsoft.com/office/drawing/2014/main" id="{8983850E-97E3-E69D-E51D-EF22EC4A85F3}"/>
              </a:ext>
            </a:extLst>
          </p:cNvPr>
          <p:cNvSpPr txBox="1"/>
          <p:nvPr/>
        </p:nvSpPr>
        <p:spPr>
          <a:xfrm>
            <a:off x="3115591" y="10623997"/>
            <a:ext cx="5786204" cy="769441"/>
          </a:xfrm>
          <a:prstGeom prst="rect">
            <a:avLst/>
          </a:prstGeom>
          <a:noFill/>
        </p:spPr>
        <p:txBody>
          <a:bodyPr wrap="square" rtlCol="0">
            <a:spAutoFit/>
          </a:bodyPr>
          <a:lstStyle/>
          <a:p>
            <a:pPr algn="ct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Define Phase</a:t>
            </a:r>
          </a:p>
        </p:txBody>
      </p:sp>
    </p:spTree>
    <p:extLst>
      <p:ext uri="{BB962C8B-B14F-4D97-AF65-F5344CB8AC3E}">
        <p14:creationId xmlns:p14="http://schemas.microsoft.com/office/powerpoint/2010/main" val="771006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med" p14:dur="700" advTm="0">
        <p159:morph option="byObject"/>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2933-C2D8-A72A-4DA2-2D3CFCE41D22}"/>
            </a:ext>
          </a:extLst>
        </p:cNvPr>
        <p:cNvGrpSpPr/>
        <p:nvPr/>
      </p:nvGrpSpPr>
      <p:grpSpPr>
        <a:xfrm>
          <a:off x="0" y="0"/>
          <a:ext cx="0" cy="0"/>
          <a:chOff x="0" y="0"/>
          <a:chExt cx="0" cy="0"/>
        </a:xfrm>
      </p:grpSpPr>
      <p:cxnSp>
        <p:nvCxnSpPr>
          <p:cNvPr id="60" name="رابط مستقيم 1">
            <a:extLst>
              <a:ext uri="{FF2B5EF4-FFF2-40B4-BE49-F238E27FC236}">
                <a16:creationId xmlns:a16="http://schemas.microsoft.com/office/drawing/2014/main" id="{61FB4903-3DA9-4DE8-8360-9F467A8A31F8}"/>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مربع نص 8">
            <a:extLst>
              <a:ext uri="{FF2B5EF4-FFF2-40B4-BE49-F238E27FC236}">
                <a16:creationId xmlns:a16="http://schemas.microsoft.com/office/drawing/2014/main" id="{A237C9A5-2AF2-411A-B765-FF50B0FBB4FB}"/>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5</a:t>
            </a:r>
          </a:p>
        </p:txBody>
      </p:sp>
      <p:sp>
        <p:nvSpPr>
          <p:cNvPr id="62" name="مربع نص 8">
            <a:extLst>
              <a:ext uri="{FF2B5EF4-FFF2-40B4-BE49-F238E27FC236}">
                <a16:creationId xmlns:a16="http://schemas.microsoft.com/office/drawing/2014/main" id="{2B647120-9181-4586-A5D9-5D19AAE46D91}"/>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20" name="Rectangle 2">
            <a:extLst>
              <a:ext uri="{FF2B5EF4-FFF2-40B4-BE49-F238E27FC236}">
                <a16:creationId xmlns:a16="http://schemas.microsoft.com/office/drawing/2014/main" id="{10CEBE68-0B0F-440B-8B22-66181363295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2" name="Group 11">
            <a:extLst>
              <a:ext uri="{FF2B5EF4-FFF2-40B4-BE49-F238E27FC236}">
                <a16:creationId xmlns:a16="http://schemas.microsoft.com/office/drawing/2014/main" id="{634BC1FB-DE1C-467D-92EF-42064DB8E400}"/>
              </a:ext>
            </a:extLst>
          </p:cNvPr>
          <p:cNvGrpSpPr/>
          <p:nvPr/>
        </p:nvGrpSpPr>
        <p:grpSpPr>
          <a:xfrm>
            <a:off x="5551493" y="131266"/>
            <a:ext cx="914400" cy="914400"/>
            <a:chOff x="7887156" y="880575"/>
            <a:chExt cx="914400" cy="914400"/>
          </a:xfrm>
        </p:grpSpPr>
        <p:sp useBgFill="1">
          <p:nvSpPr>
            <p:cNvPr id="13" name="شكل بيضاوي 48">
              <a:extLst>
                <a:ext uri="{FF2B5EF4-FFF2-40B4-BE49-F238E27FC236}">
                  <a16:creationId xmlns:a16="http://schemas.microsoft.com/office/drawing/2014/main" id="{91F2F3F4-3A6C-4108-A774-CB8706FF5C97}"/>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8" descr="Computer Icons Analysis Symbol, symbol, angle, logo png | PNGEgg">
              <a:extLst>
                <a:ext uri="{FF2B5EF4-FFF2-40B4-BE49-F238E27FC236}">
                  <a16:creationId xmlns:a16="http://schemas.microsoft.com/office/drawing/2014/main" id="{E3454E77-F4F8-4305-8540-297B5DA5C806}"/>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a:extLst>
              <a:ext uri="{FF2B5EF4-FFF2-40B4-BE49-F238E27FC236}">
                <a16:creationId xmlns:a16="http://schemas.microsoft.com/office/drawing/2014/main" id="{6C2E5583-0D0E-4B4D-91FF-F9F1525E4579}"/>
              </a:ext>
            </a:extLst>
          </p:cNvPr>
          <p:cNvGrpSpPr/>
          <p:nvPr/>
        </p:nvGrpSpPr>
        <p:grpSpPr>
          <a:xfrm>
            <a:off x="836416" y="2520991"/>
            <a:ext cx="10748490" cy="3514680"/>
            <a:chOff x="596529" y="1569735"/>
            <a:chExt cx="10264760" cy="3514680"/>
          </a:xfrm>
        </p:grpSpPr>
        <p:sp>
          <p:nvSpPr>
            <p:cNvPr id="2" name="Rectangle: Rounded Corners 1">
              <a:extLst>
                <a:ext uri="{FF2B5EF4-FFF2-40B4-BE49-F238E27FC236}">
                  <a16:creationId xmlns:a16="http://schemas.microsoft.com/office/drawing/2014/main" id="{3DAE54EE-801F-4816-8A1C-0DA0783470FE}"/>
                </a:ext>
              </a:extLst>
            </p:cNvPr>
            <p:cNvSpPr/>
            <p:nvPr/>
          </p:nvSpPr>
          <p:spPr>
            <a:xfrm>
              <a:off x="596530" y="1569735"/>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Setup Time</a:t>
              </a:r>
            </a:p>
          </p:txBody>
        </p:sp>
        <p:sp>
          <p:nvSpPr>
            <p:cNvPr id="17" name="Rectangle: Rounded Corners 16">
              <a:extLst>
                <a:ext uri="{FF2B5EF4-FFF2-40B4-BE49-F238E27FC236}">
                  <a16:creationId xmlns:a16="http://schemas.microsoft.com/office/drawing/2014/main" id="{AA147955-52E3-49D3-BA2E-7D9DFA21F020}"/>
                </a:ext>
              </a:extLst>
            </p:cNvPr>
            <p:cNvSpPr/>
            <p:nvPr/>
          </p:nvSpPr>
          <p:spPr>
            <a:xfrm>
              <a:off x="4387917" y="1569735"/>
              <a:ext cx="6473372"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GB" sz="2000" dirty="0">
                  <a:solidFill>
                    <a:schemeClr val="bg1"/>
                  </a:solidFill>
                  <a:latin typeface="Times New Roman" panose="02020603050405020304" pitchFamily="18" charset="0"/>
                  <a:cs typeface="Times New Roman" panose="02020603050405020304" pitchFamily="18" charset="0"/>
                </a:rPr>
                <a:t>Period needed </a:t>
              </a:r>
              <a:r>
                <a:rPr lang="en-US" sz="2000" dirty="0">
                  <a:solidFill>
                    <a:schemeClr val="bg1"/>
                  </a:solidFill>
                  <a:latin typeface="Times New Roman" panose="02020603050405020304" pitchFamily="18" charset="0"/>
                  <a:cs typeface="Times New Roman" panose="02020603050405020304" pitchFamily="18" charset="0"/>
                </a:rPr>
                <a:t>to bring a production line from a non-operational state to full running capacity</a:t>
              </a:r>
            </a:p>
          </p:txBody>
        </p:sp>
        <p:sp>
          <p:nvSpPr>
            <p:cNvPr id="18" name="Rectangle: Rounded Corners 17">
              <a:extLst>
                <a:ext uri="{FF2B5EF4-FFF2-40B4-BE49-F238E27FC236}">
                  <a16:creationId xmlns:a16="http://schemas.microsoft.com/office/drawing/2014/main" id="{D9598DEF-DC7D-42A4-B6E0-BD1ABE6EA5C0}"/>
                </a:ext>
              </a:extLst>
            </p:cNvPr>
            <p:cNvSpPr/>
            <p:nvPr/>
          </p:nvSpPr>
          <p:spPr>
            <a:xfrm>
              <a:off x="596529" y="2960235"/>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One Shot Production Line</a:t>
              </a:r>
            </a:p>
            <a:p>
              <a:pPr algn="ctr"/>
              <a:r>
                <a:rPr lang="en-US" sz="2200" b="1" dirty="0">
                  <a:solidFill>
                    <a:schemeClr val="bg1"/>
                  </a:solidFill>
                  <a:latin typeface="Times New Roman" panose="02020603050405020304" pitchFamily="18" charset="0"/>
                  <a:cs typeface="Times New Roman" panose="02020603050405020304" pitchFamily="18" charset="0"/>
                </a:rPr>
                <a:t> in HCF</a:t>
              </a:r>
            </a:p>
          </p:txBody>
        </p:sp>
        <p:sp>
          <p:nvSpPr>
            <p:cNvPr id="19" name="Rectangle: Rounded Corners 18">
              <a:extLst>
                <a:ext uri="{FF2B5EF4-FFF2-40B4-BE49-F238E27FC236}">
                  <a16:creationId xmlns:a16="http://schemas.microsoft.com/office/drawing/2014/main" id="{F414D654-2400-48E2-8A8A-7ED7B1FB75C2}"/>
                </a:ext>
              </a:extLst>
            </p:cNvPr>
            <p:cNvSpPr/>
            <p:nvPr/>
          </p:nvSpPr>
          <p:spPr>
            <a:xfrm>
              <a:off x="4387915" y="2955907"/>
              <a:ext cx="6473373"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US" sz="2000" dirty="0">
                  <a:solidFill>
                    <a:schemeClr val="bg1"/>
                  </a:solidFill>
                  <a:latin typeface="Times New Roman" panose="02020603050405020304" pitchFamily="18" charset="0"/>
                  <a:cs typeface="Times New Roman" panose="02020603050405020304" pitchFamily="18" charset="0"/>
                </a:rPr>
                <a:t>Responsible for </a:t>
              </a:r>
              <a:r>
                <a:rPr lang="en-GB" sz="2000" dirty="0">
                  <a:solidFill>
                    <a:schemeClr val="bg1"/>
                  </a:solidFill>
                  <a:latin typeface="Times New Roman" panose="02020603050405020304" pitchFamily="18" charset="0"/>
                  <a:cs typeface="Times New Roman" panose="02020603050405020304" pitchFamily="18" charset="0"/>
                </a:rPr>
                <a:t>crafting several of the factory’s best-selling brands - Gourmet, </a:t>
              </a:r>
              <a:r>
                <a:rPr lang="en-GB" sz="2000" dirty="0" err="1">
                  <a:solidFill>
                    <a:schemeClr val="bg1"/>
                  </a:solidFill>
                  <a:latin typeface="Times New Roman" panose="02020603050405020304" pitchFamily="18" charset="0"/>
                  <a:cs typeface="Times New Roman" panose="02020603050405020304" pitchFamily="18" charset="0"/>
                </a:rPr>
                <a:t>Revera</a:t>
              </a:r>
              <a:r>
                <a:rPr lang="en-GB" sz="2000" dirty="0">
                  <a:solidFill>
                    <a:schemeClr val="bg1"/>
                  </a:solidFill>
                  <a:latin typeface="Times New Roman" panose="02020603050405020304" pitchFamily="18" charset="0"/>
                  <a:cs typeface="Times New Roman" panose="02020603050405020304" pitchFamily="18" charset="0"/>
                </a:rPr>
                <a:t>, Best, and Dragées </a:t>
              </a:r>
              <a:r>
                <a:rPr lang="en-GB" sz="2000" dirty="0" err="1">
                  <a:solidFill>
                    <a:schemeClr val="bg1"/>
                  </a:solidFill>
                  <a:latin typeface="Times New Roman" panose="02020603050405020304" pitchFamily="18" charset="0"/>
                  <a:cs typeface="Times New Roman" panose="02020603050405020304" pitchFamily="18" charset="0"/>
                </a:rPr>
                <a:t>Avola</a:t>
              </a:r>
              <a:r>
                <a:rPr lang="en-US" sz="2000" dirty="0">
                  <a:solidFill>
                    <a:schemeClr val="bg1"/>
                  </a:solidFill>
                  <a:latin typeface="Times New Roman" panose="02020603050405020304" pitchFamily="18" charset="0"/>
                  <a:cs typeface="Times New Roman" panose="02020603050405020304" pitchFamily="18" charset="0"/>
                </a:rPr>
                <a:t> </a:t>
              </a:r>
            </a:p>
          </p:txBody>
        </p:sp>
        <p:sp>
          <p:nvSpPr>
            <p:cNvPr id="21" name="Rectangle: Rounded Corners 20">
              <a:extLst>
                <a:ext uri="{FF2B5EF4-FFF2-40B4-BE49-F238E27FC236}">
                  <a16:creationId xmlns:a16="http://schemas.microsoft.com/office/drawing/2014/main" id="{63CAD98D-BC6C-42BF-8985-9ECAD9AB738D}"/>
                </a:ext>
              </a:extLst>
            </p:cNvPr>
            <p:cNvSpPr/>
            <p:nvPr/>
          </p:nvSpPr>
          <p:spPr>
            <a:xfrm>
              <a:off x="596530" y="4358248"/>
              <a:ext cx="3245326" cy="721344"/>
            </a:xfrm>
            <a:prstGeom prst="roundRect">
              <a:avLst/>
            </a:prstGeom>
            <a:solidFill>
              <a:srgbClr val="906354"/>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b="1" dirty="0">
                  <a:solidFill>
                    <a:schemeClr val="bg1"/>
                  </a:solidFill>
                  <a:latin typeface="Times New Roman" panose="02020603050405020304" pitchFamily="18" charset="0"/>
                  <a:cs typeface="Times New Roman" panose="02020603050405020304" pitchFamily="18" charset="0"/>
                </a:rPr>
                <a:t>Challenges During </a:t>
              </a:r>
            </a:p>
            <a:p>
              <a:pPr algn="ctr"/>
              <a:r>
                <a:rPr lang="en-US" sz="2200" b="1" dirty="0">
                  <a:solidFill>
                    <a:schemeClr val="bg1"/>
                  </a:solidFill>
                  <a:latin typeface="Times New Roman" panose="02020603050405020304" pitchFamily="18" charset="0"/>
                  <a:cs typeface="Times New Roman" panose="02020603050405020304" pitchFamily="18" charset="0"/>
                </a:rPr>
                <a:t>Setup Phase</a:t>
              </a:r>
            </a:p>
          </p:txBody>
        </p:sp>
        <p:sp>
          <p:nvSpPr>
            <p:cNvPr id="22" name="Rectangle: Rounded Corners 21">
              <a:extLst>
                <a:ext uri="{FF2B5EF4-FFF2-40B4-BE49-F238E27FC236}">
                  <a16:creationId xmlns:a16="http://schemas.microsoft.com/office/drawing/2014/main" id="{C3754E91-868B-4593-9725-71F459163AFF}"/>
                </a:ext>
              </a:extLst>
            </p:cNvPr>
            <p:cNvSpPr/>
            <p:nvPr/>
          </p:nvSpPr>
          <p:spPr>
            <a:xfrm>
              <a:off x="4387915" y="4363071"/>
              <a:ext cx="6473372" cy="721344"/>
            </a:xfrm>
            <a:prstGeom prst="roundRect">
              <a:avLst/>
            </a:prstGeom>
            <a:solidFill>
              <a:srgbClr val="A7796B"/>
            </a:solidFill>
            <a:ln w="38100">
              <a:solidFill>
                <a:srgbClr val="63360F"/>
              </a:solidFill>
            </a:ln>
          </p:spPr>
          <p:style>
            <a:lnRef idx="1">
              <a:schemeClr val="dk1"/>
            </a:lnRef>
            <a:fillRef idx="2">
              <a:schemeClr val="dk1"/>
            </a:fillRef>
            <a:effectRef idx="1">
              <a:schemeClr val="dk1"/>
            </a:effectRef>
            <a:fontRef idx="minor">
              <a:schemeClr val="dk1"/>
            </a:fontRef>
          </p:style>
          <p:txBody>
            <a:bodyPr rtlCol="0" anchor="ctr"/>
            <a:lstStyle/>
            <a:p>
              <a:pPr algn="just" rtl="0"/>
              <a:r>
                <a:rPr lang="en-US" sz="2000" dirty="0">
                  <a:solidFill>
                    <a:schemeClr val="bg1"/>
                  </a:solidFill>
                  <a:latin typeface="Times New Roman" panose="02020603050405020304" pitchFamily="18" charset="0"/>
                  <a:cs typeface="Times New Roman" panose="02020603050405020304" pitchFamily="18" charset="0"/>
                </a:rPr>
                <a:t>Waiting Time, Long Machine Setup Time, &amp; Electrical Interruptions</a:t>
              </a:r>
            </a:p>
          </p:txBody>
        </p:sp>
      </p:grpSp>
      <p:sp>
        <p:nvSpPr>
          <p:cNvPr id="7" name="TextBox 6">
            <a:extLst>
              <a:ext uri="{FF2B5EF4-FFF2-40B4-BE49-F238E27FC236}">
                <a16:creationId xmlns:a16="http://schemas.microsoft.com/office/drawing/2014/main" id="{8E029D3D-C8FA-41B8-AB78-8E13822641CB}"/>
              </a:ext>
            </a:extLst>
          </p:cNvPr>
          <p:cNvSpPr txBox="1"/>
          <p:nvPr/>
        </p:nvSpPr>
        <p:spPr>
          <a:xfrm>
            <a:off x="3115591" y="1372427"/>
            <a:ext cx="5786204" cy="769441"/>
          </a:xfrm>
          <a:prstGeom prst="rect">
            <a:avLst/>
          </a:prstGeom>
          <a:noFill/>
        </p:spPr>
        <p:txBody>
          <a:bodyPr wrap="square" rtlCol="0">
            <a:spAutoFit/>
          </a:bodyPr>
          <a:lstStyle/>
          <a:p>
            <a:pPr algn="ct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Define Phase</a:t>
            </a:r>
          </a:p>
        </p:txBody>
      </p:sp>
      <p:cxnSp>
        <p:nvCxnSpPr>
          <p:cNvPr id="3" name="رابط مستقيم 1">
            <a:extLst>
              <a:ext uri="{FF2B5EF4-FFF2-40B4-BE49-F238E27FC236}">
                <a16:creationId xmlns:a16="http://schemas.microsoft.com/office/drawing/2014/main" id="{20D2F539-1C13-889A-AAE5-2266BDE7F60C}"/>
              </a:ext>
            </a:extLst>
          </p:cNvPr>
          <p:cNvCxnSpPr>
            <a:cxnSpLocks/>
          </p:cNvCxnSpPr>
          <p:nvPr/>
        </p:nvCxnSpPr>
        <p:spPr>
          <a:xfrm>
            <a:off x="13648951" y="-1874011"/>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مربع نص 8">
            <a:extLst>
              <a:ext uri="{FF2B5EF4-FFF2-40B4-BE49-F238E27FC236}">
                <a16:creationId xmlns:a16="http://schemas.microsoft.com/office/drawing/2014/main" id="{0769092F-5F71-B996-D09B-458EE5917A6C}"/>
              </a:ext>
            </a:extLst>
          </p:cNvPr>
          <p:cNvSpPr txBox="1"/>
          <p:nvPr/>
        </p:nvSpPr>
        <p:spPr>
          <a:xfrm>
            <a:off x="24700905" y="-2269426"/>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6</a:t>
            </a:r>
          </a:p>
        </p:txBody>
      </p:sp>
      <p:sp>
        <p:nvSpPr>
          <p:cNvPr id="6" name="مربع نص 8">
            <a:extLst>
              <a:ext uri="{FF2B5EF4-FFF2-40B4-BE49-F238E27FC236}">
                <a16:creationId xmlns:a16="http://schemas.microsoft.com/office/drawing/2014/main" id="{1750ACFE-999E-A1DA-5F52-6517135A1858}"/>
              </a:ext>
            </a:extLst>
          </p:cNvPr>
          <p:cNvSpPr txBox="1"/>
          <p:nvPr/>
        </p:nvSpPr>
        <p:spPr>
          <a:xfrm>
            <a:off x="13673665" y="-2314124"/>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8" name="Rectangle 2">
            <a:extLst>
              <a:ext uri="{FF2B5EF4-FFF2-40B4-BE49-F238E27FC236}">
                <a16:creationId xmlns:a16="http://schemas.microsoft.com/office/drawing/2014/main" id="{859ECA47-E8D5-30F2-F62F-B8EF1951DDE8}"/>
              </a:ext>
            </a:extLst>
          </p:cNvPr>
          <p:cNvSpPr>
            <a:spLocks noChangeArrowheads="1"/>
          </p:cNvSpPr>
          <p:nvPr/>
        </p:nvSpPr>
        <p:spPr bwMode="auto">
          <a:xfrm>
            <a:off x="13357403" y="-251011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a:extLst>
              <a:ext uri="{FF2B5EF4-FFF2-40B4-BE49-F238E27FC236}">
                <a16:creationId xmlns:a16="http://schemas.microsoft.com/office/drawing/2014/main" id="{21B5A4AC-4575-B0F8-2B1E-A1789B4405EA}"/>
              </a:ext>
            </a:extLst>
          </p:cNvPr>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rot="934596">
            <a:off x="22987593" y="-1779210"/>
            <a:ext cx="2147706" cy="1766301"/>
          </a:xfrm>
          <a:prstGeom prst="rect">
            <a:avLst/>
          </a:prstGeom>
          <a:noFill/>
        </p:spPr>
      </p:pic>
      <p:grpSp>
        <p:nvGrpSpPr>
          <p:cNvPr id="10" name="Group 9">
            <a:extLst>
              <a:ext uri="{FF2B5EF4-FFF2-40B4-BE49-F238E27FC236}">
                <a16:creationId xmlns:a16="http://schemas.microsoft.com/office/drawing/2014/main" id="{9E2C854A-5C57-6FD9-8849-536666EF3FF0}"/>
              </a:ext>
            </a:extLst>
          </p:cNvPr>
          <p:cNvGrpSpPr/>
          <p:nvPr/>
        </p:nvGrpSpPr>
        <p:grpSpPr>
          <a:xfrm>
            <a:off x="18908896" y="-2378850"/>
            <a:ext cx="914400" cy="914400"/>
            <a:chOff x="7887156" y="880575"/>
            <a:chExt cx="914400" cy="914400"/>
          </a:xfrm>
        </p:grpSpPr>
        <p:sp useBgFill="1">
          <p:nvSpPr>
            <p:cNvPr id="11" name="شكل بيضاوي 48">
              <a:extLst>
                <a:ext uri="{FF2B5EF4-FFF2-40B4-BE49-F238E27FC236}">
                  <a16:creationId xmlns:a16="http://schemas.microsoft.com/office/drawing/2014/main" id="{9E6F1ECE-E13F-915C-7C51-326F34E0C248}"/>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8" descr="Computer Icons Analysis Symbol, symbol, angle, logo png | PNGEgg">
              <a:extLst>
                <a:ext uri="{FF2B5EF4-FFF2-40B4-BE49-F238E27FC236}">
                  <a16:creationId xmlns:a16="http://schemas.microsoft.com/office/drawing/2014/main" id="{D7FE3A4A-B304-85FD-E5BA-CD05A406DD6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a:extLst>
              <a:ext uri="{FF2B5EF4-FFF2-40B4-BE49-F238E27FC236}">
                <a16:creationId xmlns:a16="http://schemas.microsoft.com/office/drawing/2014/main" id="{A5D96E86-76E7-1079-89AA-E9CF73FB2872}"/>
              </a:ext>
            </a:extLst>
          </p:cNvPr>
          <p:cNvGrpSpPr/>
          <p:nvPr/>
        </p:nvGrpSpPr>
        <p:grpSpPr>
          <a:xfrm>
            <a:off x="14039921" y="-116642"/>
            <a:ext cx="9534749" cy="3697793"/>
            <a:chOff x="455798" y="2513336"/>
            <a:chExt cx="9122494" cy="3364923"/>
          </a:xfrm>
        </p:grpSpPr>
        <p:grpSp>
          <p:nvGrpSpPr>
            <p:cNvPr id="23" name="Group 22">
              <a:extLst>
                <a:ext uri="{FF2B5EF4-FFF2-40B4-BE49-F238E27FC236}">
                  <a16:creationId xmlns:a16="http://schemas.microsoft.com/office/drawing/2014/main" id="{0E295562-6A20-32B9-AB10-8DE8FAF60884}"/>
                </a:ext>
              </a:extLst>
            </p:cNvPr>
            <p:cNvGrpSpPr/>
            <p:nvPr/>
          </p:nvGrpSpPr>
          <p:grpSpPr>
            <a:xfrm>
              <a:off x="455798" y="2513336"/>
              <a:ext cx="9122494" cy="3364923"/>
              <a:chOff x="-926489" y="2125203"/>
              <a:chExt cx="9122494" cy="3364923"/>
            </a:xfrm>
          </p:grpSpPr>
          <p:grpSp>
            <p:nvGrpSpPr>
              <p:cNvPr id="31" name="Group 30">
                <a:extLst>
                  <a:ext uri="{FF2B5EF4-FFF2-40B4-BE49-F238E27FC236}">
                    <a16:creationId xmlns:a16="http://schemas.microsoft.com/office/drawing/2014/main" id="{B9BBB7B1-1125-0A7F-4E99-1B53ACED1672}"/>
                  </a:ext>
                </a:extLst>
              </p:cNvPr>
              <p:cNvGrpSpPr/>
              <p:nvPr/>
            </p:nvGrpSpPr>
            <p:grpSpPr>
              <a:xfrm>
                <a:off x="-926489" y="3677850"/>
                <a:ext cx="9122494" cy="385119"/>
                <a:chOff x="4551180" y="1668861"/>
                <a:chExt cx="9122494" cy="385119"/>
              </a:xfrm>
            </p:grpSpPr>
            <p:sp>
              <p:nvSpPr>
                <p:cNvPr id="36" name="TextBox 35">
                  <a:extLst>
                    <a:ext uri="{FF2B5EF4-FFF2-40B4-BE49-F238E27FC236}">
                      <a16:creationId xmlns:a16="http://schemas.microsoft.com/office/drawing/2014/main" id="{95E98228-0854-87B3-CAC3-1A24985750E2}"/>
                    </a:ext>
                  </a:extLst>
                </p:cNvPr>
                <p:cNvSpPr txBox="1"/>
                <p:nvPr/>
              </p:nvSpPr>
              <p:spPr>
                <a:xfrm rot="1138291">
                  <a:off x="4551180" y="1668861"/>
                  <a:ext cx="7670800" cy="369332"/>
                </a:xfrm>
                <a:prstGeom prst="rect">
                  <a:avLst/>
                </a:prstGeom>
                <a:noFill/>
              </p:spPr>
              <p:txBody>
                <a:bodyPr wrap="square">
                  <a:spAutoFit/>
                </a:bodyPr>
                <a:lstStyle/>
                <a:p>
                  <a:pPr algn="ctr" rtl="0"/>
                  <a:r>
                    <a:rPr lang="en-US" b="0" i="0" dirty="0">
                      <a:solidFill>
                        <a:srgbClr val="000000"/>
                      </a:solidFill>
                      <a:effectLst/>
                    </a:rPr>
                    <a:t>________</a:t>
                  </a:r>
                  <a:endParaRPr lang="en-US" dirty="0">
                    <a:effectLst/>
                  </a:endParaRPr>
                </a:p>
              </p:txBody>
            </p:sp>
            <p:sp>
              <p:nvSpPr>
                <p:cNvPr id="37" name="TextBox 36">
                  <a:extLst>
                    <a:ext uri="{FF2B5EF4-FFF2-40B4-BE49-F238E27FC236}">
                      <a16:creationId xmlns:a16="http://schemas.microsoft.com/office/drawing/2014/main" id="{97CA0D5D-07C5-EFE4-1BBC-CED524E6687C}"/>
                    </a:ext>
                  </a:extLst>
                </p:cNvPr>
                <p:cNvSpPr txBox="1"/>
                <p:nvPr/>
              </p:nvSpPr>
              <p:spPr>
                <a:xfrm rot="20546063">
                  <a:off x="6002874" y="1684648"/>
                  <a:ext cx="7670800" cy="369332"/>
                </a:xfrm>
                <a:prstGeom prst="rect">
                  <a:avLst/>
                </a:prstGeom>
                <a:noFill/>
              </p:spPr>
              <p:txBody>
                <a:bodyPr wrap="square">
                  <a:spAutoFit/>
                </a:bodyPr>
                <a:lstStyle/>
                <a:p>
                  <a:pPr algn="ctr" rtl="0"/>
                  <a:r>
                    <a:rPr lang="en-US" b="0" i="0" dirty="0">
                      <a:solidFill>
                        <a:srgbClr val="000000"/>
                      </a:solidFill>
                      <a:effectLst/>
                    </a:rPr>
                    <a:t>________</a:t>
                  </a:r>
                  <a:endParaRPr lang="en-US" dirty="0">
                    <a:effectLst/>
                  </a:endParaRPr>
                </a:p>
              </p:txBody>
            </p:sp>
          </p:grpSp>
          <p:sp>
            <p:nvSpPr>
              <p:cNvPr id="32" name="Rectangle: Diagonal Corners Snipped 31">
                <a:extLst>
                  <a:ext uri="{FF2B5EF4-FFF2-40B4-BE49-F238E27FC236}">
                    <a16:creationId xmlns:a16="http://schemas.microsoft.com/office/drawing/2014/main" id="{D69D7BEC-ED35-3568-2399-67A1B64CA567}"/>
                  </a:ext>
                </a:extLst>
              </p:cNvPr>
              <p:cNvSpPr/>
              <p:nvPr/>
            </p:nvSpPr>
            <p:spPr>
              <a:xfrm>
                <a:off x="1056797" y="2125203"/>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Fishbone Diagram</a:t>
                </a:r>
              </a:p>
            </p:txBody>
          </p:sp>
          <p:sp>
            <p:nvSpPr>
              <p:cNvPr id="33" name="Rectangle: Diagonal Corners Snipped 32">
                <a:extLst>
                  <a:ext uri="{FF2B5EF4-FFF2-40B4-BE49-F238E27FC236}">
                    <a16:creationId xmlns:a16="http://schemas.microsoft.com/office/drawing/2014/main" id="{F865601A-C80A-72CA-8954-5A94C87C225B}"/>
                  </a:ext>
                </a:extLst>
              </p:cNvPr>
              <p:cNvSpPr/>
              <p:nvPr/>
            </p:nvSpPr>
            <p:spPr>
              <a:xfrm>
                <a:off x="60250" y="4256412"/>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Project Charter</a:t>
                </a:r>
              </a:p>
            </p:txBody>
          </p:sp>
          <p:sp>
            <p:nvSpPr>
              <p:cNvPr id="34" name="Rectangle: Diagonal Corners Snipped 33">
                <a:extLst>
                  <a:ext uri="{FF2B5EF4-FFF2-40B4-BE49-F238E27FC236}">
                    <a16:creationId xmlns:a16="http://schemas.microsoft.com/office/drawing/2014/main" id="{5EA427D7-D424-47F2-A344-720774518792}"/>
                  </a:ext>
                </a:extLst>
              </p:cNvPr>
              <p:cNvSpPr/>
              <p:nvPr/>
            </p:nvSpPr>
            <p:spPr>
              <a:xfrm>
                <a:off x="5046496" y="4252768"/>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SIPOC Analysis</a:t>
                </a:r>
              </a:p>
            </p:txBody>
          </p:sp>
          <p:sp>
            <p:nvSpPr>
              <p:cNvPr id="35" name="Rectangle: Diagonal Corners Snipped 34">
                <a:extLst>
                  <a:ext uri="{FF2B5EF4-FFF2-40B4-BE49-F238E27FC236}">
                    <a16:creationId xmlns:a16="http://schemas.microsoft.com/office/drawing/2014/main" id="{DEE0A62C-64FA-EF80-A3D0-268B19B5B4E4}"/>
                  </a:ext>
                </a:extLst>
              </p:cNvPr>
              <p:cNvSpPr/>
              <p:nvPr/>
            </p:nvSpPr>
            <p:spPr>
              <a:xfrm>
                <a:off x="5374903" y="2169103"/>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Process Flowchart</a:t>
                </a:r>
              </a:p>
            </p:txBody>
          </p:sp>
        </p:grpSp>
        <p:pic>
          <p:nvPicPr>
            <p:cNvPr id="24" name="Picture 2" descr="داعب أحاسيسك بشوكولاتة Gourmet السويسرية.. المصنوعة بأيدي فلسطينية...مع  أكثر من 60 صنف... طابة شوكولاتة حليب محشوة برلاين من عجينة البندق بالكاكاو  الفاتح والحليب مع 45% من (قطع البندق المحمصة المقرمشة وكرات صغيرة">
              <a:extLst>
                <a:ext uri="{FF2B5EF4-FFF2-40B4-BE49-F238E27FC236}">
                  <a16:creationId xmlns:a16="http://schemas.microsoft.com/office/drawing/2014/main" id="{5D992574-28F2-CB79-0D4B-DE93E9DAEA4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0474" r="36846"/>
            <a:stretch/>
          </p:blipFill>
          <p:spPr bwMode="auto">
            <a:xfrm>
              <a:off x="3053097" y="3753724"/>
              <a:ext cx="777458" cy="79253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9" name="Picture 4" descr="Alhijaz Chocolate">
              <a:extLst>
                <a:ext uri="{FF2B5EF4-FFF2-40B4-BE49-F238E27FC236}">
                  <a16:creationId xmlns:a16="http://schemas.microsoft.com/office/drawing/2014/main" id="{FDFDD513-0D85-1ED9-F2DD-0B446AC6695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2170" y="4265163"/>
              <a:ext cx="746486" cy="74981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 name="Picture 6" descr="Alhijaz Chocolate (@alhijazchocolate) • Facebook">
              <a:extLst>
                <a:ext uri="{FF2B5EF4-FFF2-40B4-BE49-F238E27FC236}">
                  <a16:creationId xmlns:a16="http://schemas.microsoft.com/office/drawing/2014/main" id="{FD0B3871-3A26-72E4-8134-B1ADFB72D4E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50000"/>
            <a:stretch/>
          </p:blipFill>
          <p:spPr bwMode="auto">
            <a:xfrm>
              <a:off x="6155054" y="3759214"/>
              <a:ext cx="777458" cy="76207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38" name="TextBox 37">
            <a:extLst>
              <a:ext uri="{FF2B5EF4-FFF2-40B4-BE49-F238E27FC236}">
                <a16:creationId xmlns:a16="http://schemas.microsoft.com/office/drawing/2014/main" id="{E3D34D30-58DF-29C4-2CB4-F2D776D9BA0E}"/>
              </a:ext>
            </a:extLst>
          </p:cNvPr>
          <p:cNvSpPr txBox="1"/>
          <p:nvPr/>
        </p:nvSpPr>
        <p:spPr>
          <a:xfrm>
            <a:off x="16412545" y="-1223955"/>
            <a:ext cx="5786204" cy="769441"/>
          </a:xfrm>
          <a:prstGeom prst="rect">
            <a:avLst/>
          </a:prstGeom>
          <a:noFill/>
        </p:spPr>
        <p:txBody>
          <a:bodyPr wrap="square" rtlCol="0">
            <a:spAutoFit/>
          </a:bodyPr>
          <a:lstStyle/>
          <a:p>
            <a:pPr algn="ct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Define Phase Tools</a:t>
            </a:r>
          </a:p>
        </p:txBody>
      </p:sp>
    </p:spTree>
    <p:extLst>
      <p:ext uri="{BB962C8B-B14F-4D97-AF65-F5344CB8AC3E}">
        <p14:creationId xmlns:p14="http://schemas.microsoft.com/office/powerpoint/2010/main" val="166076687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F2933-C2D8-A72A-4DA2-2D3CFCE41D22}"/>
            </a:ext>
          </a:extLst>
        </p:cNvPr>
        <p:cNvGrpSpPr/>
        <p:nvPr/>
      </p:nvGrpSpPr>
      <p:grpSpPr>
        <a:xfrm>
          <a:off x="0" y="0"/>
          <a:ext cx="0" cy="0"/>
          <a:chOff x="0" y="0"/>
          <a:chExt cx="0" cy="0"/>
        </a:xfrm>
      </p:grpSpPr>
      <p:cxnSp>
        <p:nvCxnSpPr>
          <p:cNvPr id="60" name="رابط مستقيم 1">
            <a:extLst>
              <a:ext uri="{FF2B5EF4-FFF2-40B4-BE49-F238E27FC236}">
                <a16:creationId xmlns:a16="http://schemas.microsoft.com/office/drawing/2014/main" id="{61FB4903-3DA9-4DE8-8360-9F467A8A31F8}"/>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مربع نص 8">
            <a:extLst>
              <a:ext uri="{FF2B5EF4-FFF2-40B4-BE49-F238E27FC236}">
                <a16:creationId xmlns:a16="http://schemas.microsoft.com/office/drawing/2014/main" id="{A237C9A5-2AF2-411A-B765-FF50B0FBB4FB}"/>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6</a:t>
            </a:r>
          </a:p>
        </p:txBody>
      </p:sp>
      <p:sp>
        <p:nvSpPr>
          <p:cNvPr id="20" name="Rectangle 2">
            <a:extLst>
              <a:ext uri="{FF2B5EF4-FFF2-40B4-BE49-F238E27FC236}">
                <a16:creationId xmlns:a16="http://schemas.microsoft.com/office/drawing/2014/main" id="{10CEBE68-0B0F-440B-8B22-66181363295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6" name="Picture 15">
            <a:extLst>
              <a:ext uri="{FF2B5EF4-FFF2-40B4-BE49-F238E27FC236}">
                <a16:creationId xmlns:a16="http://schemas.microsoft.com/office/drawing/2014/main" id="{4E1DFAE0-6B6F-416C-99E7-A59FD344C9DC}"/>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rot="934596">
            <a:off x="9630190" y="730906"/>
            <a:ext cx="2147706" cy="1766301"/>
          </a:xfrm>
          <a:prstGeom prst="rect">
            <a:avLst/>
          </a:prstGeom>
          <a:noFill/>
        </p:spPr>
      </p:pic>
      <p:grpSp>
        <p:nvGrpSpPr>
          <p:cNvPr id="23" name="Group 22">
            <a:extLst>
              <a:ext uri="{FF2B5EF4-FFF2-40B4-BE49-F238E27FC236}">
                <a16:creationId xmlns:a16="http://schemas.microsoft.com/office/drawing/2014/main" id="{117DF44F-D5CD-4BC6-9AD3-DF73B989AD67}"/>
              </a:ext>
            </a:extLst>
          </p:cNvPr>
          <p:cNvGrpSpPr/>
          <p:nvPr/>
        </p:nvGrpSpPr>
        <p:grpSpPr>
          <a:xfrm>
            <a:off x="5551493" y="131266"/>
            <a:ext cx="914400" cy="914400"/>
            <a:chOff x="7887156" y="880575"/>
            <a:chExt cx="914400" cy="914400"/>
          </a:xfrm>
        </p:grpSpPr>
        <p:sp useBgFill="1">
          <p:nvSpPr>
            <p:cNvPr id="24" name="شكل بيضاوي 48">
              <a:extLst>
                <a:ext uri="{FF2B5EF4-FFF2-40B4-BE49-F238E27FC236}">
                  <a16:creationId xmlns:a16="http://schemas.microsoft.com/office/drawing/2014/main" id="{C0C53527-5C3D-47F5-9F8D-000BEE0AA9F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8" descr="Computer Icons Analysis Symbol, symbol, angle, logo png | PNGEgg">
              <a:extLst>
                <a:ext uri="{FF2B5EF4-FFF2-40B4-BE49-F238E27FC236}">
                  <a16:creationId xmlns:a16="http://schemas.microsoft.com/office/drawing/2014/main" id="{3B626E1B-AE4B-4591-A4EE-7094138BF458}"/>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a:extLst>
              <a:ext uri="{FF2B5EF4-FFF2-40B4-BE49-F238E27FC236}">
                <a16:creationId xmlns:a16="http://schemas.microsoft.com/office/drawing/2014/main" id="{61BF5467-914F-4950-9B28-49988747AEDA}"/>
              </a:ext>
            </a:extLst>
          </p:cNvPr>
          <p:cNvGrpSpPr/>
          <p:nvPr/>
        </p:nvGrpSpPr>
        <p:grpSpPr>
          <a:xfrm>
            <a:off x="682518" y="2393474"/>
            <a:ext cx="9534749" cy="3697793"/>
            <a:chOff x="455798" y="2513336"/>
            <a:chExt cx="9122494" cy="3364923"/>
          </a:xfrm>
        </p:grpSpPr>
        <p:grpSp>
          <p:nvGrpSpPr>
            <p:cNvPr id="31" name="Group 30">
              <a:extLst>
                <a:ext uri="{FF2B5EF4-FFF2-40B4-BE49-F238E27FC236}">
                  <a16:creationId xmlns:a16="http://schemas.microsoft.com/office/drawing/2014/main" id="{7957E7BD-F359-48B8-83A8-C57E9280A560}"/>
                </a:ext>
              </a:extLst>
            </p:cNvPr>
            <p:cNvGrpSpPr/>
            <p:nvPr/>
          </p:nvGrpSpPr>
          <p:grpSpPr>
            <a:xfrm>
              <a:off x="455798" y="2513336"/>
              <a:ext cx="9122494" cy="3364923"/>
              <a:chOff x="-926489" y="2125203"/>
              <a:chExt cx="9122494" cy="3364923"/>
            </a:xfrm>
          </p:grpSpPr>
          <p:grpSp>
            <p:nvGrpSpPr>
              <p:cNvPr id="14" name="Group 13">
                <a:extLst>
                  <a:ext uri="{FF2B5EF4-FFF2-40B4-BE49-F238E27FC236}">
                    <a16:creationId xmlns:a16="http://schemas.microsoft.com/office/drawing/2014/main" id="{6D4F96B7-AF9F-48E7-B296-2B03FDC5859E}"/>
                  </a:ext>
                </a:extLst>
              </p:cNvPr>
              <p:cNvGrpSpPr/>
              <p:nvPr/>
            </p:nvGrpSpPr>
            <p:grpSpPr>
              <a:xfrm>
                <a:off x="-926489" y="3677850"/>
                <a:ext cx="9122494" cy="385119"/>
                <a:chOff x="4551180" y="1668861"/>
                <a:chExt cx="9122494" cy="385119"/>
              </a:xfrm>
            </p:grpSpPr>
            <p:sp>
              <p:nvSpPr>
                <p:cNvPr id="21" name="TextBox 20">
                  <a:extLst>
                    <a:ext uri="{FF2B5EF4-FFF2-40B4-BE49-F238E27FC236}">
                      <a16:creationId xmlns:a16="http://schemas.microsoft.com/office/drawing/2014/main" id="{B759CC47-15BC-4839-8E5B-5AD23E2C5BF0}"/>
                    </a:ext>
                  </a:extLst>
                </p:cNvPr>
                <p:cNvSpPr txBox="1"/>
                <p:nvPr/>
              </p:nvSpPr>
              <p:spPr>
                <a:xfrm rot="1138291">
                  <a:off x="4551180" y="1668861"/>
                  <a:ext cx="7670800" cy="369332"/>
                </a:xfrm>
                <a:prstGeom prst="rect">
                  <a:avLst/>
                </a:prstGeom>
                <a:noFill/>
              </p:spPr>
              <p:txBody>
                <a:bodyPr wrap="square">
                  <a:spAutoFit/>
                </a:bodyPr>
                <a:lstStyle/>
                <a:p>
                  <a:pPr algn="ctr" rtl="0"/>
                  <a:r>
                    <a:rPr lang="en-US" b="0" i="0" dirty="0">
                      <a:solidFill>
                        <a:srgbClr val="000000"/>
                      </a:solidFill>
                      <a:effectLst/>
                    </a:rPr>
                    <a:t>________</a:t>
                  </a:r>
                  <a:endParaRPr lang="en-US" dirty="0">
                    <a:effectLst/>
                  </a:endParaRPr>
                </a:p>
              </p:txBody>
            </p:sp>
            <p:sp>
              <p:nvSpPr>
                <p:cNvPr id="22" name="TextBox 21">
                  <a:extLst>
                    <a:ext uri="{FF2B5EF4-FFF2-40B4-BE49-F238E27FC236}">
                      <a16:creationId xmlns:a16="http://schemas.microsoft.com/office/drawing/2014/main" id="{918BAF2C-0203-4EA5-BAB8-26BDDAAFC0C3}"/>
                    </a:ext>
                  </a:extLst>
                </p:cNvPr>
                <p:cNvSpPr txBox="1"/>
                <p:nvPr/>
              </p:nvSpPr>
              <p:spPr>
                <a:xfrm rot="20546063">
                  <a:off x="6002874" y="1684648"/>
                  <a:ext cx="7670800" cy="369332"/>
                </a:xfrm>
                <a:prstGeom prst="rect">
                  <a:avLst/>
                </a:prstGeom>
                <a:noFill/>
              </p:spPr>
              <p:txBody>
                <a:bodyPr wrap="square">
                  <a:spAutoFit/>
                </a:bodyPr>
                <a:lstStyle/>
                <a:p>
                  <a:pPr algn="ctr" rtl="0"/>
                  <a:r>
                    <a:rPr lang="en-US" b="0" i="0" dirty="0">
                      <a:solidFill>
                        <a:srgbClr val="000000"/>
                      </a:solidFill>
                      <a:effectLst/>
                    </a:rPr>
                    <a:t>________</a:t>
                  </a:r>
                  <a:endParaRPr lang="en-US" dirty="0">
                    <a:effectLst/>
                  </a:endParaRPr>
                </a:p>
              </p:txBody>
            </p:sp>
          </p:grpSp>
          <p:sp>
            <p:nvSpPr>
              <p:cNvPr id="13" name="Rectangle: Diagonal Corners Snipped 12">
                <a:extLst>
                  <a:ext uri="{FF2B5EF4-FFF2-40B4-BE49-F238E27FC236}">
                    <a16:creationId xmlns:a16="http://schemas.microsoft.com/office/drawing/2014/main" id="{E41B69F6-7C5C-4B4C-926A-7F0846830A42}"/>
                  </a:ext>
                </a:extLst>
              </p:cNvPr>
              <p:cNvSpPr/>
              <p:nvPr/>
            </p:nvSpPr>
            <p:spPr>
              <a:xfrm>
                <a:off x="1056797" y="2125203"/>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Fishbone Diagram</a:t>
                </a:r>
              </a:p>
            </p:txBody>
          </p:sp>
          <p:sp>
            <p:nvSpPr>
              <p:cNvPr id="35" name="Rectangle: Diagonal Corners Snipped 34">
                <a:extLst>
                  <a:ext uri="{FF2B5EF4-FFF2-40B4-BE49-F238E27FC236}">
                    <a16:creationId xmlns:a16="http://schemas.microsoft.com/office/drawing/2014/main" id="{9E9C9301-AD69-473C-B499-4BA963679FFF}"/>
                  </a:ext>
                </a:extLst>
              </p:cNvPr>
              <p:cNvSpPr/>
              <p:nvPr/>
            </p:nvSpPr>
            <p:spPr>
              <a:xfrm>
                <a:off x="60250" y="4256412"/>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Project Charter</a:t>
                </a:r>
              </a:p>
            </p:txBody>
          </p:sp>
          <p:sp>
            <p:nvSpPr>
              <p:cNvPr id="36" name="Rectangle: Diagonal Corners Snipped 35">
                <a:extLst>
                  <a:ext uri="{FF2B5EF4-FFF2-40B4-BE49-F238E27FC236}">
                    <a16:creationId xmlns:a16="http://schemas.microsoft.com/office/drawing/2014/main" id="{11332A9F-3CD1-494D-99BD-F65CB818E2D7}"/>
                  </a:ext>
                </a:extLst>
              </p:cNvPr>
              <p:cNvSpPr/>
              <p:nvPr/>
            </p:nvSpPr>
            <p:spPr>
              <a:xfrm>
                <a:off x="5046496" y="4252768"/>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SIPOC Analysis</a:t>
                </a:r>
              </a:p>
            </p:txBody>
          </p:sp>
          <p:sp>
            <p:nvSpPr>
              <p:cNvPr id="37" name="Rectangle: Diagonal Corners Snipped 36">
                <a:extLst>
                  <a:ext uri="{FF2B5EF4-FFF2-40B4-BE49-F238E27FC236}">
                    <a16:creationId xmlns:a16="http://schemas.microsoft.com/office/drawing/2014/main" id="{8354F8A6-1883-4367-8E33-4475F6E49CB8}"/>
                  </a:ext>
                </a:extLst>
              </p:cNvPr>
              <p:cNvSpPr/>
              <p:nvPr/>
            </p:nvSpPr>
            <p:spPr>
              <a:xfrm>
                <a:off x="5374903" y="2169103"/>
                <a:ext cx="2148114" cy="1233714"/>
              </a:xfrm>
              <a:prstGeom prst="snip2DiagRect">
                <a:avLst/>
              </a:prstGeom>
              <a:solidFill>
                <a:srgbClr val="5328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b="1" dirty="0">
                    <a:latin typeface="Times New Roman" panose="02020603050405020304" pitchFamily="18" charset="0"/>
                    <a:cs typeface="Times New Roman" panose="02020603050405020304" pitchFamily="18" charset="0"/>
                  </a:rPr>
                  <a:t>Process Flowchart</a:t>
                </a:r>
              </a:p>
            </p:txBody>
          </p:sp>
        </p:grpSp>
        <p:pic>
          <p:nvPicPr>
            <p:cNvPr id="13314" name="Picture 2" descr="داعب أحاسيسك بشوكولاتة Gourmet السويسرية.. المصنوعة بأيدي فلسطينية...مع  أكثر من 60 صنف... طابة شوكولاتة حليب محشوة برلاين من عجينة البندق بالكاكاو  الفاتح والحليب مع 45% من (قطع البندق المحمصة المقرمشة وكرات صغيرة">
              <a:extLst>
                <a:ext uri="{FF2B5EF4-FFF2-40B4-BE49-F238E27FC236}">
                  <a16:creationId xmlns:a16="http://schemas.microsoft.com/office/drawing/2014/main" id="{B9A3F361-77B7-42A2-B4E0-14F949F9294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0474" r="36846"/>
            <a:stretch/>
          </p:blipFill>
          <p:spPr bwMode="auto">
            <a:xfrm>
              <a:off x="3053097" y="3753724"/>
              <a:ext cx="777458" cy="79253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16" name="Picture 4" descr="Alhijaz Chocolate">
              <a:extLst>
                <a:ext uri="{FF2B5EF4-FFF2-40B4-BE49-F238E27FC236}">
                  <a16:creationId xmlns:a16="http://schemas.microsoft.com/office/drawing/2014/main" id="{BF8C337A-7785-4B4F-8190-82DB6F5C71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2170" y="4265163"/>
              <a:ext cx="746486" cy="74981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18" name="Picture 6" descr="Alhijaz Chocolate (@alhijazchocolate) • Facebook">
              <a:extLst>
                <a:ext uri="{FF2B5EF4-FFF2-40B4-BE49-F238E27FC236}">
                  <a16:creationId xmlns:a16="http://schemas.microsoft.com/office/drawing/2014/main" id="{BB1C9099-0C32-4B7F-B52F-FEFB7E6CAE0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50000"/>
            <a:stretch/>
          </p:blipFill>
          <p:spPr bwMode="auto">
            <a:xfrm>
              <a:off x="6155054" y="3759214"/>
              <a:ext cx="777458" cy="76207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26" name="TextBox 25">
            <a:extLst>
              <a:ext uri="{FF2B5EF4-FFF2-40B4-BE49-F238E27FC236}">
                <a16:creationId xmlns:a16="http://schemas.microsoft.com/office/drawing/2014/main" id="{789EDAC0-AA5A-4FDA-A35B-016B429C94E4}"/>
              </a:ext>
            </a:extLst>
          </p:cNvPr>
          <p:cNvSpPr txBox="1"/>
          <p:nvPr/>
        </p:nvSpPr>
        <p:spPr>
          <a:xfrm>
            <a:off x="3055142" y="1286161"/>
            <a:ext cx="5786204" cy="769441"/>
          </a:xfrm>
          <a:prstGeom prst="rect">
            <a:avLst/>
          </a:prstGeom>
          <a:noFill/>
        </p:spPr>
        <p:txBody>
          <a:bodyPr wrap="square" rtlCol="0">
            <a:spAutoFit/>
          </a:bodyPr>
          <a:lstStyle/>
          <a:p>
            <a:pPr algn="ct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Define Phase Tools</a:t>
            </a:r>
          </a:p>
        </p:txBody>
      </p:sp>
      <p:sp>
        <p:nvSpPr>
          <p:cNvPr id="2" name="AutoShape 2">
            <a:extLst>
              <a:ext uri="{FF2B5EF4-FFF2-40B4-BE49-F238E27FC236}">
                <a16:creationId xmlns:a16="http://schemas.microsoft.com/office/drawing/2014/main" id="{8376A06C-B3BA-5081-2279-DCFBE129BBFB}"/>
              </a:ext>
            </a:extLst>
          </p:cNvPr>
          <p:cNvSpPr/>
          <p:nvPr/>
        </p:nvSpPr>
        <p:spPr>
          <a:xfrm rot="3780">
            <a:off x="823080" y="11318852"/>
            <a:ext cx="11621611" cy="0"/>
          </a:xfrm>
          <a:prstGeom prst="line">
            <a:avLst/>
          </a:prstGeom>
          <a:ln w="9525" cap="rnd">
            <a:solidFill>
              <a:srgbClr val="FFFFFF"/>
            </a:solidFill>
            <a:prstDash val="solid"/>
            <a:headEnd type="none" w="sm" len="sm"/>
            <a:tailEnd type="none" w="sm" len="sm"/>
          </a:ln>
        </p:spPr>
      </p:sp>
      <p:sp>
        <p:nvSpPr>
          <p:cNvPr id="3" name="Freeform 5">
            <a:extLst>
              <a:ext uri="{FF2B5EF4-FFF2-40B4-BE49-F238E27FC236}">
                <a16:creationId xmlns:a16="http://schemas.microsoft.com/office/drawing/2014/main" id="{27BC8DF5-67EB-0F34-506D-7C29DC2ADE80}"/>
              </a:ext>
            </a:extLst>
          </p:cNvPr>
          <p:cNvSpPr/>
          <p:nvPr/>
        </p:nvSpPr>
        <p:spPr>
          <a:xfrm>
            <a:off x="735679" y="11777298"/>
            <a:ext cx="7153134" cy="5383218"/>
          </a:xfrm>
          <a:custGeom>
            <a:avLst/>
            <a:gdLst/>
            <a:ahLst/>
            <a:cxnLst/>
            <a:rect l="l" t="t" r="r" b="b"/>
            <a:pathLst>
              <a:path w="11014330" h="8976679">
                <a:moveTo>
                  <a:pt x="0" y="0"/>
                </a:moveTo>
                <a:lnTo>
                  <a:pt x="11014330" y="0"/>
                </a:lnTo>
                <a:lnTo>
                  <a:pt x="11014330" y="8976679"/>
                </a:lnTo>
                <a:lnTo>
                  <a:pt x="0" y="8976679"/>
                </a:lnTo>
                <a:lnTo>
                  <a:pt x="0" y="0"/>
                </a:lnTo>
                <a:close/>
              </a:path>
            </a:pathLst>
          </a:custGeom>
          <a:blipFill>
            <a:blip r:embed="rId9"/>
            <a:stretch>
              <a:fillRect/>
            </a:stretch>
          </a:blipFill>
        </p:spPr>
        <p:txBody>
          <a:bodyPr/>
          <a:lstStyle/>
          <a:p>
            <a:endParaRPr lang="en-US" dirty="0"/>
          </a:p>
        </p:txBody>
      </p:sp>
      <p:sp>
        <p:nvSpPr>
          <p:cNvPr id="4" name="TextBox 6">
            <a:extLst>
              <a:ext uri="{FF2B5EF4-FFF2-40B4-BE49-F238E27FC236}">
                <a16:creationId xmlns:a16="http://schemas.microsoft.com/office/drawing/2014/main" id="{1D77323B-85AB-3058-7930-05F978BB8E4A}"/>
              </a:ext>
            </a:extLst>
          </p:cNvPr>
          <p:cNvSpPr txBox="1"/>
          <p:nvPr/>
        </p:nvSpPr>
        <p:spPr>
          <a:xfrm>
            <a:off x="814746" y="14849038"/>
            <a:ext cx="6350" cy="252249"/>
          </a:xfrm>
          <a:prstGeom prst="rect">
            <a:avLst/>
          </a:prstGeom>
        </p:spPr>
        <p:txBody>
          <a:bodyPr lIns="0" tIns="0" rIns="0" bIns="0" rtlCol="0" anchor="t">
            <a:spAutoFit/>
          </a:bodyPr>
          <a:lstStyle/>
          <a:p>
            <a:pPr algn="l">
              <a:lnSpc>
                <a:spcPts val="2240"/>
              </a:lnSpc>
              <a:spcBef>
                <a:spcPct val="0"/>
              </a:spcBef>
            </a:pPr>
            <a:endParaRPr sz="1200"/>
          </a:p>
        </p:txBody>
      </p:sp>
      <p:sp>
        <p:nvSpPr>
          <p:cNvPr id="5" name="TextBox 9">
            <a:extLst>
              <a:ext uri="{FF2B5EF4-FFF2-40B4-BE49-F238E27FC236}">
                <a16:creationId xmlns:a16="http://schemas.microsoft.com/office/drawing/2014/main" id="{721883ED-CBEF-6616-9138-D4031BC1F0B9}"/>
              </a:ext>
            </a:extLst>
          </p:cNvPr>
          <p:cNvSpPr txBox="1"/>
          <p:nvPr/>
        </p:nvSpPr>
        <p:spPr>
          <a:xfrm>
            <a:off x="11942342" y="10950743"/>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7</a:t>
            </a:r>
          </a:p>
        </p:txBody>
      </p:sp>
      <p:grpSp>
        <p:nvGrpSpPr>
          <p:cNvPr id="6" name="Group 5">
            <a:extLst>
              <a:ext uri="{FF2B5EF4-FFF2-40B4-BE49-F238E27FC236}">
                <a16:creationId xmlns:a16="http://schemas.microsoft.com/office/drawing/2014/main" id="{2528EB8E-985E-A06D-16FB-88913DBE539D}"/>
              </a:ext>
            </a:extLst>
          </p:cNvPr>
          <p:cNvGrpSpPr/>
          <p:nvPr/>
        </p:nvGrpSpPr>
        <p:grpSpPr>
          <a:xfrm>
            <a:off x="7965208" y="12868494"/>
            <a:ext cx="5012557" cy="2124999"/>
            <a:chOff x="405926" y="3716140"/>
            <a:chExt cx="5315108" cy="2124999"/>
          </a:xfrm>
        </p:grpSpPr>
        <p:sp>
          <p:nvSpPr>
            <p:cNvPr id="7" name="Freeform 8">
              <a:extLst>
                <a:ext uri="{FF2B5EF4-FFF2-40B4-BE49-F238E27FC236}">
                  <a16:creationId xmlns:a16="http://schemas.microsoft.com/office/drawing/2014/main" id="{E880C68A-FDBE-6FDF-6610-5997DB78DCB0}"/>
                </a:ext>
              </a:extLst>
            </p:cNvPr>
            <p:cNvSpPr/>
            <p:nvPr/>
          </p:nvSpPr>
          <p:spPr>
            <a:xfrm>
              <a:off x="412522" y="3728841"/>
              <a:ext cx="592196"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8" name="TextBox 11">
              <a:extLst>
                <a:ext uri="{FF2B5EF4-FFF2-40B4-BE49-F238E27FC236}">
                  <a16:creationId xmlns:a16="http://schemas.microsoft.com/office/drawing/2014/main" id="{CE769EDC-58D1-1AEF-A71F-D36610A412D3}"/>
                </a:ext>
              </a:extLst>
            </p:cNvPr>
            <p:cNvSpPr txBox="1"/>
            <p:nvPr/>
          </p:nvSpPr>
          <p:spPr>
            <a:xfrm>
              <a:off x="1179924" y="3716140"/>
              <a:ext cx="3295498" cy="282129"/>
            </a:xfrm>
            <a:prstGeom prst="rect">
              <a:avLst/>
            </a:prstGeom>
          </p:spPr>
          <p:txBody>
            <a:bodyPr wrap="square" lIns="0" tIns="0" rIns="0" bIns="0" rtlCol="0" anchor="t">
              <a:spAutoFit/>
            </a:bodyPr>
            <a:lstStyle/>
            <a:p>
              <a:pPr algn="l" rtl="0">
                <a:lnSpc>
                  <a:spcPts val="2160"/>
                </a:lnSpc>
                <a:spcBef>
                  <a:spcPct val="0"/>
                </a:spcBef>
              </a:pPr>
              <a:r>
                <a:rPr lang="en-US" sz="2000" b="1" dirty="0">
                  <a:solidFill>
                    <a:schemeClr val="bg1"/>
                  </a:solidFill>
                  <a:latin typeface="Times New Roman Bold"/>
                  <a:ea typeface="Times New Roman Bold"/>
                  <a:cs typeface="Times New Roman Bold"/>
                  <a:sym typeface="Times New Roman Bold"/>
                </a:rPr>
                <a:t>Organized smooth workflow</a:t>
              </a:r>
            </a:p>
          </p:txBody>
        </p:sp>
        <p:sp>
          <p:nvSpPr>
            <p:cNvPr id="9" name="TextBox 12">
              <a:extLst>
                <a:ext uri="{FF2B5EF4-FFF2-40B4-BE49-F238E27FC236}">
                  <a16:creationId xmlns:a16="http://schemas.microsoft.com/office/drawing/2014/main" id="{E4E051D6-743A-2183-E761-E26BA75063EB}"/>
                </a:ext>
              </a:extLst>
            </p:cNvPr>
            <p:cNvSpPr txBox="1"/>
            <p:nvPr/>
          </p:nvSpPr>
          <p:spPr>
            <a:xfrm>
              <a:off x="1179923" y="4429476"/>
              <a:ext cx="4320313" cy="564257"/>
            </a:xfrm>
            <a:prstGeom prst="rect">
              <a:avLst/>
            </a:prstGeom>
          </p:spPr>
          <p:txBody>
            <a:bodyPr wrap="square" lIns="0" tIns="0" rIns="0" bIns="0" rtlCol="0" anchor="t">
              <a:spAutoFit/>
            </a:bodyPr>
            <a:lstStyle/>
            <a:p>
              <a:pPr algn="l" rtl="0">
                <a:lnSpc>
                  <a:spcPts val="2160"/>
                </a:lnSpc>
                <a:spcBef>
                  <a:spcPct val="0"/>
                </a:spcBef>
              </a:pPr>
              <a:r>
                <a:rPr lang="en-US" sz="2000" b="1" dirty="0">
                  <a:solidFill>
                    <a:schemeClr val="bg1"/>
                  </a:solidFill>
                  <a:latin typeface="Times New Roman Bold"/>
                  <a:ea typeface="Times New Roman Bold"/>
                  <a:cs typeface="Times New Roman Bold"/>
                  <a:sym typeface="Times New Roman Bold"/>
                </a:rPr>
                <a:t>Easy access to materials, minimal delays</a:t>
              </a:r>
            </a:p>
          </p:txBody>
        </p:sp>
        <p:sp>
          <p:nvSpPr>
            <p:cNvPr id="10" name="TextBox 13">
              <a:extLst>
                <a:ext uri="{FF2B5EF4-FFF2-40B4-BE49-F238E27FC236}">
                  <a16:creationId xmlns:a16="http://schemas.microsoft.com/office/drawing/2014/main" id="{64FC33BC-8401-FB2F-2109-0AEA964DD4CB}"/>
                </a:ext>
              </a:extLst>
            </p:cNvPr>
            <p:cNvSpPr txBox="1"/>
            <p:nvPr/>
          </p:nvSpPr>
          <p:spPr>
            <a:xfrm>
              <a:off x="1179923" y="5276882"/>
              <a:ext cx="4541111" cy="564257"/>
            </a:xfrm>
            <a:prstGeom prst="rect">
              <a:avLst/>
            </a:prstGeom>
          </p:spPr>
          <p:txBody>
            <a:bodyPr wrap="square" lIns="0" tIns="0" rIns="0" bIns="0" rtlCol="0" anchor="t">
              <a:spAutoFit/>
            </a:bodyPr>
            <a:lstStyle/>
            <a:p>
              <a:pPr algn="l" rtl="0">
                <a:lnSpc>
                  <a:spcPts val="2159"/>
                </a:lnSpc>
                <a:spcBef>
                  <a:spcPct val="0"/>
                </a:spcBef>
              </a:pPr>
              <a:r>
                <a:rPr lang="en-US" sz="2000" b="1" dirty="0">
                  <a:solidFill>
                    <a:schemeClr val="bg1"/>
                  </a:solidFill>
                  <a:latin typeface="Times New Roman Bold"/>
                  <a:ea typeface="Times New Roman Bold"/>
                  <a:cs typeface="Times New Roman Bold"/>
                  <a:sym typeface="Times New Roman Bold"/>
                </a:rPr>
                <a:t>One Shot Line:</a:t>
              </a:r>
            </a:p>
            <a:p>
              <a:pPr algn="l" rtl="0">
                <a:lnSpc>
                  <a:spcPts val="2159"/>
                </a:lnSpc>
                <a:spcBef>
                  <a:spcPct val="0"/>
                </a:spcBef>
              </a:pPr>
              <a:r>
                <a:rPr lang="en-US" sz="2000" b="1" dirty="0">
                  <a:solidFill>
                    <a:schemeClr val="bg1"/>
                  </a:solidFill>
                  <a:latin typeface="Times New Roman Bold"/>
                  <a:ea typeface="Times New Roman Bold"/>
                  <a:cs typeface="Times New Roman Bold"/>
                  <a:sym typeface="Times New Roman Bold"/>
                </a:rPr>
                <a:t> 2 Tempering → KCM → Cooling</a:t>
              </a:r>
            </a:p>
          </p:txBody>
        </p:sp>
        <p:sp>
          <p:nvSpPr>
            <p:cNvPr id="11" name="Freeform 15">
              <a:extLst>
                <a:ext uri="{FF2B5EF4-FFF2-40B4-BE49-F238E27FC236}">
                  <a16:creationId xmlns:a16="http://schemas.microsoft.com/office/drawing/2014/main" id="{C5FF374B-455B-9324-2704-7C61810108FA}"/>
                </a:ext>
              </a:extLst>
            </p:cNvPr>
            <p:cNvSpPr/>
            <p:nvPr/>
          </p:nvSpPr>
          <p:spPr>
            <a:xfrm>
              <a:off x="412522" y="4450049"/>
              <a:ext cx="592197"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10">
                <a:extLst>
                  <a:ext uri="{96DAC541-7B7A-43D3-8B79-37D633B846F1}">
                    <asvg:svgBlip xmlns:asvg="http://schemas.microsoft.com/office/drawing/2016/SVG/main" r:embed="rId12"/>
                  </a:ext>
                </a:extLst>
              </a:blip>
              <a:stretch>
                <a:fillRect/>
              </a:stretch>
            </a:blipFill>
          </p:spPr>
        </p:sp>
        <p:sp>
          <p:nvSpPr>
            <p:cNvPr id="12" name="Freeform 16">
              <a:extLst>
                <a:ext uri="{FF2B5EF4-FFF2-40B4-BE49-F238E27FC236}">
                  <a16:creationId xmlns:a16="http://schemas.microsoft.com/office/drawing/2014/main" id="{B27D592D-CE7E-AD23-4EC8-91D4C5452A61}"/>
                </a:ext>
              </a:extLst>
            </p:cNvPr>
            <p:cNvSpPr/>
            <p:nvPr/>
          </p:nvSpPr>
          <p:spPr>
            <a:xfrm>
              <a:off x="405926" y="5289582"/>
              <a:ext cx="592197"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grpSp>
      <p:grpSp>
        <p:nvGrpSpPr>
          <p:cNvPr id="15" name="Group 14">
            <a:extLst>
              <a:ext uri="{FF2B5EF4-FFF2-40B4-BE49-F238E27FC236}">
                <a16:creationId xmlns:a16="http://schemas.microsoft.com/office/drawing/2014/main" id="{A577BD26-CFEE-5C2E-F81C-98C24D5A92F7}"/>
              </a:ext>
            </a:extLst>
          </p:cNvPr>
          <p:cNvGrpSpPr/>
          <p:nvPr/>
        </p:nvGrpSpPr>
        <p:grpSpPr>
          <a:xfrm>
            <a:off x="6089375" y="10817188"/>
            <a:ext cx="914400" cy="914400"/>
            <a:chOff x="7887156" y="880575"/>
            <a:chExt cx="914400" cy="914400"/>
          </a:xfrm>
        </p:grpSpPr>
        <p:sp useBgFill="1">
          <p:nvSpPr>
            <p:cNvPr id="17" name="شكل بيضاوي 48">
              <a:extLst>
                <a:ext uri="{FF2B5EF4-FFF2-40B4-BE49-F238E27FC236}">
                  <a16:creationId xmlns:a16="http://schemas.microsoft.com/office/drawing/2014/main" id="{0DC98F09-013F-0ADD-42B5-829105A3E62B}"/>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8" descr="Computer Icons Analysis Symbol, symbol, angle, logo png | PNGEgg">
              <a:extLst>
                <a:ext uri="{FF2B5EF4-FFF2-40B4-BE49-F238E27FC236}">
                  <a16:creationId xmlns:a16="http://schemas.microsoft.com/office/drawing/2014/main" id="{502A35E8-5F3B-3E32-C93F-85AAB135FF6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مربع نص 8">
            <a:extLst>
              <a:ext uri="{FF2B5EF4-FFF2-40B4-BE49-F238E27FC236}">
                <a16:creationId xmlns:a16="http://schemas.microsoft.com/office/drawing/2014/main" id="{3DFEEDF5-2345-AF87-1EB3-3172DF7ABBCD}"/>
              </a:ext>
            </a:extLst>
          </p:cNvPr>
          <p:cNvSpPr txBox="1"/>
          <p:nvPr/>
        </p:nvSpPr>
        <p:spPr>
          <a:xfrm>
            <a:off x="854144" y="10881914"/>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27" name="TextBox 26">
            <a:extLst>
              <a:ext uri="{FF2B5EF4-FFF2-40B4-BE49-F238E27FC236}">
                <a16:creationId xmlns:a16="http://schemas.microsoft.com/office/drawing/2014/main" id="{D4F3D28B-DA03-9CE3-6FAE-A0AD2BA861ED}"/>
              </a:ext>
            </a:extLst>
          </p:cNvPr>
          <p:cNvSpPr txBox="1"/>
          <p:nvPr/>
        </p:nvSpPr>
        <p:spPr>
          <a:xfrm>
            <a:off x="7096241" y="11758057"/>
            <a:ext cx="6096000" cy="646331"/>
          </a:xfrm>
          <a:prstGeom prst="rect">
            <a:avLst/>
          </a:prstGeom>
          <a:noFill/>
        </p:spPr>
        <p:txBody>
          <a:bodyPr wrap="square">
            <a:spAutoFit/>
          </a:bodyPr>
          <a:lstStyle/>
          <a:p>
            <a:pPr algn="ct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Factory Layout</a:t>
            </a:r>
          </a:p>
        </p:txBody>
      </p:sp>
      <p:sp>
        <p:nvSpPr>
          <p:cNvPr id="28" name="مربع نص 8">
            <a:extLst>
              <a:ext uri="{FF2B5EF4-FFF2-40B4-BE49-F238E27FC236}">
                <a16:creationId xmlns:a16="http://schemas.microsoft.com/office/drawing/2014/main" id="{FFDA9964-7455-DEB8-B59A-27F3C7983CA4}"/>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extLst>
      <p:ext uri="{BB962C8B-B14F-4D97-AF65-F5344CB8AC3E}">
        <p14:creationId xmlns:p14="http://schemas.microsoft.com/office/powerpoint/2010/main" val="249830652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3780">
            <a:off x="285198" y="632930"/>
            <a:ext cx="11621611" cy="0"/>
          </a:xfrm>
          <a:prstGeom prst="line">
            <a:avLst/>
          </a:prstGeom>
          <a:ln w="9525" cap="rnd">
            <a:solidFill>
              <a:srgbClr val="FFFFFF"/>
            </a:solidFill>
            <a:prstDash val="solid"/>
            <a:headEnd type="none" w="sm" len="sm"/>
            <a:tailEnd type="none" w="sm" len="sm"/>
          </a:ln>
        </p:spPr>
      </p:sp>
      <p:sp>
        <p:nvSpPr>
          <p:cNvPr id="5" name="Freeform 5"/>
          <p:cNvSpPr/>
          <p:nvPr/>
        </p:nvSpPr>
        <p:spPr>
          <a:xfrm>
            <a:off x="197797" y="1091376"/>
            <a:ext cx="7153134" cy="5383218"/>
          </a:xfrm>
          <a:custGeom>
            <a:avLst/>
            <a:gdLst/>
            <a:ahLst/>
            <a:cxnLst/>
            <a:rect l="l" t="t" r="r" b="b"/>
            <a:pathLst>
              <a:path w="11014330" h="8976679">
                <a:moveTo>
                  <a:pt x="0" y="0"/>
                </a:moveTo>
                <a:lnTo>
                  <a:pt x="11014330" y="0"/>
                </a:lnTo>
                <a:lnTo>
                  <a:pt x="11014330" y="8976679"/>
                </a:lnTo>
                <a:lnTo>
                  <a:pt x="0" y="8976679"/>
                </a:lnTo>
                <a:lnTo>
                  <a:pt x="0" y="0"/>
                </a:lnTo>
                <a:close/>
              </a:path>
            </a:pathLst>
          </a:custGeom>
          <a:blipFill>
            <a:blip r:embed="rId2"/>
            <a:stretch>
              <a:fillRect/>
            </a:stretch>
          </a:blipFill>
        </p:spPr>
        <p:txBody>
          <a:bodyPr/>
          <a:lstStyle/>
          <a:p>
            <a:endParaRPr lang="en-US" dirty="0"/>
          </a:p>
        </p:txBody>
      </p:sp>
      <p:sp>
        <p:nvSpPr>
          <p:cNvPr id="6" name="TextBox 6"/>
          <p:cNvSpPr txBox="1"/>
          <p:nvPr/>
        </p:nvSpPr>
        <p:spPr>
          <a:xfrm>
            <a:off x="276864" y="4163116"/>
            <a:ext cx="6350" cy="252249"/>
          </a:xfrm>
          <a:prstGeom prst="rect">
            <a:avLst/>
          </a:prstGeom>
        </p:spPr>
        <p:txBody>
          <a:bodyPr lIns="0" tIns="0" rIns="0" bIns="0" rtlCol="0" anchor="t">
            <a:spAutoFit/>
          </a:bodyPr>
          <a:lstStyle/>
          <a:p>
            <a:pPr algn="l">
              <a:lnSpc>
                <a:spcPts val="2240"/>
              </a:lnSpc>
              <a:spcBef>
                <a:spcPct val="0"/>
              </a:spcBef>
            </a:pPr>
            <a:endParaRPr sz="1200"/>
          </a:p>
        </p:txBody>
      </p:sp>
      <p:sp>
        <p:nvSpPr>
          <p:cNvPr id="9" name="TextBox 9"/>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7</a:t>
            </a:r>
          </a:p>
        </p:txBody>
      </p:sp>
      <p:grpSp>
        <p:nvGrpSpPr>
          <p:cNvPr id="24" name="Group 23">
            <a:extLst>
              <a:ext uri="{FF2B5EF4-FFF2-40B4-BE49-F238E27FC236}">
                <a16:creationId xmlns:a16="http://schemas.microsoft.com/office/drawing/2014/main" id="{5D5C550C-25BB-499C-A182-7846DC280B6F}"/>
              </a:ext>
            </a:extLst>
          </p:cNvPr>
          <p:cNvGrpSpPr/>
          <p:nvPr/>
        </p:nvGrpSpPr>
        <p:grpSpPr>
          <a:xfrm>
            <a:off x="7427326" y="2182572"/>
            <a:ext cx="5012557" cy="2124999"/>
            <a:chOff x="405926" y="3716140"/>
            <a:chExt cx="5315108" cy="2124999"/>
          </a:xfrm>
        </p:grpSpPr>
        <p:sp>
          <p:nvSpPr>
            <p:cNvPr id="8" name="Freeform 8"/>
            <p:cNvSpPr/>
            <p:nvPr/>
          </p:nvSpPr>
          <p:spPr>
            <a:xfrm>
              <a:off x="412522" y="3728841"/>
              <a:ext cx="592196"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1" name="TextBox 11"/>
            <p:cNvSpPr txBox="1"/>
            <p:nvPr/>
          </p:nvSpPr>
          <p:spPr>
            <a:xfrm>
              <a:off x="1179924" y="3716140"/>
              <a:ext cx="3295498" cy="282129"/>
            </a:xfrm>
            <a:prstGeom prst="rect">
              <a:avLst/>
            </a:prstGeom>
          </p:spPr>
          <p:txBody>
            <a:bodyPr wrap="square" lIns="0" tIns="0" rIns="0" bIns="0" rtlCol="0" anchor="t">
              <a:spAutoFit/>
            </a:bodyPr>
            <a:lstStyle/>
            <a:p>
              <a:pPr algn="l" rtl="0">
                <a:lnSpc>
                  <a:spcPts val="2160"/>
                </a:lnSpc>
                <a:spcBef>
                  <a:spcPct val="0"/>
                </a:spcBef>
              </a:pPr>
              <a:r>
                <a:rPr lang="en-US" sz="2000" b="1" dirty="0">
                  <a:solidFill>
                    <a:schemeClr val="bg1"/>
                  </a:solidFill>
                  <a:latin typeface="Times New Roman Bold"/>
                  <a:ea typeface="Times New Roman Bold"/>
                  <a:cs typeface="Times New Roman Bold"/>
                  <a:sym typeface="Times New Roman Bold"/>
                </a:rPr>
                <a:t>Organized smooth workflow</a:t>
              </a:r>
            </a:p>
          </p:txBody>
        </p:sp>
        <p:sp>
          <p:nvSpPr>
            <p:cNvPr id="12" name="TextBox 12"/>
            <p:cNvSpPr txBox="1"/>
            <p:nvPr/>
          </p:nvSpPr>
          <p:spPr>
            <a:xfrm>
              <a:off x="1179923" y="4429476"/>
              <a:ext cx="4320313" cy="564257"/>
            </a:xfrm>
            <a:prstGeom prst="rect">
              <a:avLst/>
            </a:prstGeom>
          </p:spPr>
          <p:txBody>
            <a:bodyPr wrap="square" lIns="0" tIns="0" rIns="0" bIns="0" rtlCol="0" anchor="t">
              <a:spAutoFit/>
            </a:bodyPr>
            <a:lstStyle/>
            <a:p>
              <a:pPr algn="l" rtl="0">
                <a:lnSpc>
                  <a:spcPts val="2160"/>
                </a:lnSpc>
                <a:spcBef>
                  <a:spcPct val="0"/>
                </a:spcBef>
              </a:pPr>
              <a:r>
                <a:rPr lang="en-US" sz="2000" b="1" dirty="0">
                  <a:solidFill>
                    <a:schemeClr val="bg1"/>
                  </a:solidFill>
                  <a:latin typeface="Times New Roman Bold"/>
                  <a:ea typeface="Times New Roman Bold"/>
                  <a:cs typeface="Times New Roman Bold"/>
                  <a:sym typeface="Times New Roman Bold"/>
                </a:rPr>
                <a:t>Easy access to materials, minimal delays</a:t>
              </a:r>
            </a:p>
          </p:txBody>
        </p:sp>
        <p:sp>
          <p:nvSpPr>
            <p:cNvPr id="13" name="TextBox 13"/>
            <p:cNvSpPr txBox="1"/>
            <p:nvPr/>
          </p:nvSpPr>
          <p:spPr>
            <a:xfrm>
              <a:off x="1179923" y="5276882"/>
              <a:ext cx="4541111" cy="564257"/>
            </a:xfrm>
            <a:prstGeom prst="rect">
              <a:avLst/>
            </a:prstGeom>
          </p:spPr>
          <p:txBody>
            <a:bodyPr wrap="square" lIns="0" tIns="0" rIns="0" bIns="0" rtlCol="0" anchor="t">
              <a:spAutoFit/>
            </a:bodyPr>
            <a:lstStyle/>
            <a:p>
              <a:pPr algn="l" rtl="0">
                <a:lnSpc>
                  <a:spcPts val="2159"/>
                </a:lnSpc>
                <a:spcBef>
                  <a:spcPct val="0"/>
                </a:spcBef>
              </a:pPr>
              <a:r>
                <a:rPr lang="en-US" sz="2000" b="1" dirty="0">
                  <a:solidFill>
                    <a:schemeClr val="bg1"/>
                  </a:solidFill>
                  <a:latin typeface="Times New Roman Bold"/>
                  <a:ea typeface="Times New Roman Bold"/>
                  <a:cs typeface="Times New Roman Bold"/>
                  <a:sym typeface="Times New Roman Bold"/>
                </a:rPr>
                <a:t>One Shot Line:</a:t>
              </a:r>
            </a:p>
            <a:p>
              <a:pPr algn="l" rtl="0">
                <a:lnSpc>
                  <a:spcPts val="2159"/>
                </a:lnSpc>
                <a:spcBef>
                  <a:spcPct val="0"/>
                </a:spcBef>
              </a:pPr>
              <a:r>
                <a:rPr lang="en-US" sz="2000" b="1" dirty="0">
                  <a:solidFill>
                    <a:schemeClr val="bg1"/>
                  </a:solidFill>
                  <a:latin typeface="Times New Roman Bold"/>
                  <a:ea typeface="Times New Roman Bold"/>
                  <a:cs typeface="Times New Roman Bold"/>
                  <a:sym typeface="Times New Roman Bold"/>
                </a:rPr>
                <a:t> 2 Tempering → KCM → Cooling</a:t>
              </a:r>
            </a:p>
          </p:txBody>
        </p:sp>
        <p:sp>
          <p:nvSpPr>
            <p:cNvPr id="15" name="Freeform 15"/>
            <p:cNvSpPr/>
            <p:nvPr/>
          </p:nvSpPr>
          <p:spPr>
            <a:xfrm>
              <a:off x="412522" y="4450049"/>
              <a:ext cx="592197"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16" name="Freeform 16"/>
            <p:cNvSpPr/>
            <p:nvPr/>
          </p:nvSpPr>
          <p:spPr>
            <a:xfrm>
              <a:off x="405926" y="5289582"/>
              <a:ext cx="592197" cy="265950"/>
            </a:xfrm>
            <a:custGeom>
              <a:avLst/>
              <a:gdLst/>
              <a:ahLst/>
              <a:cxnLst/>
              <a:rect l="l" t="t" r="r" b="b"/>
              <a:pathLst>
                <a:path w="888294" h="398925">
                  <a:moveTo>
                    <a:pt x="0" y="0"/>
                  </a:moveTo>
                  <a:lnTo>
                    <a:pt x="888295" y="0"/>
                  </a:lnTo>
                  <a:lnTo>
                    <a:pt x="888295" y="398925"/>
                  </a:lnTo>
                  <a:lnTo>
                    <a:pt x="0" y="3989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grpSp>
        <p:nvGrpSpPr>
          <p:cNvPr id="18" name="Group 17">
            <a:extLst>
              <a:ext uri="{FF2B5EF4-FFF2-40B4-BE49-F238E27FC236}">
                <a16:creationId xmlns:a16="http://schemas.microsoft.com/office/drawing/2014/main" id="{5BCAD387-B3BA-49BE-95EB-52054726CC57}"/>
              </a:ext>
            </a:extLst>
          </p:cNvPr>
          <p:cNvGrpSpPr/>
          <p:nvPr/>
        </p:nvGrpSpPr>
        <p:grpSpPr>
          <a:xfrm>
            <a:off x="5551493" y="131266"/>
            <a:ext cx="914400" cy="914400"/>
            <a:chOff x="7887156" y="880575"/>
            <a:chExt cx="914400" cy="914400"/>
          </a:xfrm>
        </p:grpSpPr>
        <p:sp useBgFill="1">
          <p:nvSpPr>
            <p:cNvPr id="19" name="شكل بيضاوي 48">
              <a:extLst>
                <a:ext uri="{FF2B5EF4-FFF2-40B4-BE49-F238E27FC236}">
                  <a16:creationId xmlns:a16="http://schemas.microsoft.com/office/drawing/2014/main" id="{BE752E35-DB53-4D8A-8EC8-C6DE7579C721}"/>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8" descr="Computer Icons Analysis Symbol, symbol, angle, logo png | PNGEgg">
              <a:extLst>
                <a:ext uri="{FF2B5EF4-FFF2-40B4-BE49-F238E27FC236}">
                  <a16:creationId xmlns:a16="http://schemas.microsoft.com/office/drawing/2014/main" id="{89F1CACB-2B6C-44DD-8801-2E2841C7552D}"/>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22">
            <a:extLst>
              <a:ext uri="{FF2B5EF4-FFF2-40B4-BE49-F238E27FC236}">
                <a16:creationId xmlns:a16="http://schemas.microsoft.com/office/drawing/2014/main" id="{498AE8DE-3CA4-4CA5-BC50-B6B8A7862C6F}"/>
              </a:ext>
            </a:extLst>
          </p:cNvPr>
          <p:cNvSpPr txBox="1"/>
          <p:nvPr/>
        </p:nvSpPr>
        <p:spPr>
          <a:xfrm>
            <a:off x="6558359" y="1072135"/>
            <a:ext cx="6096000" cy="646331"/>
          </a:xfrm>
          <a:prstGeom prst="rect">
            <a:avLst/>
          </a:prstGeom>
          <a:noFill/>
        </p:spPr>
        <p:txBody>
          <a:bodyPr wrap="square">
            <a:spAutoFit/>
          </a:bodyPr>
          <a:lstStyle/>
          <a:p>
            <a:pPr algn="ct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Factory Layout</a:t>
            </a:r>
          </a:p>
        </p:txBody>
      </p:sp>
      <p:sp>
        <p:nvSpPr>
          <p:cNvPr id="3" name="مربع نص 8">
            <a:extLst>
              <a:ext uri="{FF2B5EF4-FFF2-40B4-BE49-F238E27FC236}">
                <a16:creationId xmlns:a16="http://schemas.microsoft.com/office/drawing/2014/main" id="{5D50C069-3DE2-7FC2-265E-BBBC8E493FD6}"/>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3780">
            <a:off x="285198" y="632930"/>
            <a:ext cx="11621611" cy="0"/>
          </a:xfrm>
          <a:prstGeom prst="line">
            <a:avLst/>
          </a:prstGeom>
          <a:ln w="9525" cap="rnd">
            <a:solidFill>
              <a:srgbClr val="FFFFFF"/>
            </a:solidFill>
            <a:prstDash val="solid"/>
            <a:headEnd type="none" w="sm" len="sm"/>
            <a:tailEnd type="none" w="sm" len="sm"/>
          </a:ln>
        </p:spPr>
      </p:sp>
      <p:sp>
        <p:nvSpPr>
          <p:cNvPr id="3" name="TextBox 3"/>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a:solidFill>
                  <a:srgbClr val="FFFFFF"/>
                </a:solidFill>
                <a:latin typeface="Caladea"/>
                <a:ea typeface="Caladea"/>
                <a:cs typeface="Caladea"/>
                <a:sym typeface="Caladea"/>
              </a:rPr>
              <a:t>8</a:t>
            </a:r>
          </a:p>
        </p:txBody>
      </p:sp>
      <p:sp>
        <p:nvSpPr>
          <p:cNvPr id="10" name="TextBox 10"/>
          <p:cNvSpPr txBox="1"/>
          <p:nvPr/>
        </p:nvSpPr>
        <p:spPr>
          <a:xfrm>
            <a:off x="165349" y="2758918"/>
            <a:ext cx="1165071" cy="346249"/>
          </a:xfrm>
          <a:prstGeom prst="rect">
            <a:avLst/>
          </a:prstGeom>
        </p:spPr>
        <p:txBody>
          <a:bodyPr wrap="square" lIns="0" tIns="0" rIns="0" bIns="0" rtlCol="0" anchor="t">
            <a:spAutoFit/>
          </a:bodyPr>
          <a:lstStyle/>
          <a:p>
            <a:pPr algn="ctr">
              <a:lnSpc>
                <a:spcPts val="2667"/>
              </a:lnSpc>
              <a:spcBef>
                <a:spcPct val="0"/>
              </a:spcBef>
            </a:pPr>
            <a:r>
              <a:rPr lang="en-US" sz="2400" dirty="0">
                <a:solidFill>
                  <a:srgbClr val="FFFFFF"/>
                </a:solidFill>
                <a:latin typeface="Times New Roman"/>
                <a:ea typeface="Times New Roman"/>
                <a:cs typeface="Times New Roman"/>
                <a:sym typeface="Times New Roman"/>
              </a:rPr>
              <a:t>Part I:</a:t>
            </a:r>
          </a:p>
        </p:txBody>
      </p:sp>
      <p:sp>
        <p:nvSpPr>
          <p:cNvPr id="11" name="TextBox 11"/>
          <p:cNvSpPr txBox="1"/>
          <p:nvPr/>
        </p:nvSpPr>
        <p:spPr>
          <a:xfrm>
            <a:off x="208892" y="5416750"/>
            <a:ext cx="1165071" cy="346249"/>
          </a:xfrm>
          <a:prstGeom prst="rect">
            <a:avLst/>
          </a:prstGeom>
        </p:spPr>
        <p:txBody>
          <a:bodyPr wrap="square" lIns="0" tIns="0" rIns="0" bIns="0" rtlCol="0" anchor="t">
            <a:spAutoFit/>
          </a:bodyPr>
          <a:lstStyle/>
          <a:p>
            <a:pPr algn="ctr">
              <a:lnSpc>
                <a:spcPts val="2667"/>
              </a:lnSpc>
              <a:spcBef>
                <a:spcPct val="0"/>
              </a:spcBef>
            </a:pPr>
            <a:r>
              <a:rPr lang="en-US" sz="2400" dirty="0">
                <a:solidFill>
                  <a:srgbClr val="FFFFFF"/>
                </a:solidFill>
                <a:latin typeface="Times New Roman"/>
                <a:ea typeface="Times New Roman"/>
                <a:cs typeface="Times New Roman"/>
                <a:sym typeface="Times New Roman"/>
              </a:rPr>
              <a:t>Part II:</a:t>
            </a:r>
          </a:p>
        </p:txBody>
      </p:sp>
      <p:graphicFrame>
        <p:nvGraphicFramePr>
          <p:cNvPr id="12" name="Table 11">
            <a:extLst>
              <a:ext uri="{FF2B5EF4-FFF2-40B4-BE49-F238E27FC236}">
                <a16:creationId xmlns:a16="http://schemas.microsoft.com/office/drawing/2014/main" id="{20A50BE0-75DA-463C-B3B0-C2493E306748}"/>
              </a:ext>
            </a:extLst>
          </p:cNvPr>
          <p:cNvGraphicFramePr>
            <a:graphicFrameLocks noGrp="1"/>
          </p:cNvGraphicFramePr>
          <p:nvPr>
            <p:extLst>
              <p:ext uri="{D42A27DB-BD31-4B8C-83A1-F6EECF244321}">
                <p14:modId xmlns:p14="http://schemas.microsoft.com/office/powerpoint/2010/main" val="506200974"/>
              </p:ext>
            </p:extLst>
          </p:nvPr>
        </p:nvGraphicFramePr>
        <p:xfrm>
          <a:off x="1373963" y="1589789"/>
          <a:ext cx="9802037" cy="2684508"/>
        </p:xfrm>
        <a:graphic>
          <a:graphicData uri="http://schemas.openxmlformats.org/drawingml/2006/table">
            <a:tbl>
              <a:tblPr/>
              <a:tblGrid>
                <a:gridCol w="3410220">
                  <a:extLst>
                    <a:ext uri="{9D8B030D-6E8A-4147-A177-3AD203B41FA5}">
                      <a16:colId xmlns:a16="http://schemas.microsoft.com/office/drawing/2014/main" val="1345082945"/>
                    </a:ext>
                  </a:extLst>
                </a:gridCol>
                <a:gridCol w="6391817">
                  <a:extLst>
                    <a:ext uri="{9D8B030D-6E8A-4147-A177-3AD203B41FA5}">
                      <a16:colId xmlns:a16="http://schemas.microsoft.com/office/drawing/2014/main" val="276195571"/>
                    </a:ext>
                  </a:extLst>
                </a:gridCol>
              </a:tblGrid>
              <a:tr h="858644">
                <a:tc>
                  <a:txBody>
                    <a:bodyPr/>
                    <a:lstStyle/>
                    <a:p>
                      <a:pPr algn="l" rtl="0"/>
                      <a:r>
                        <a:rPr lang="en-US" sz="1600" b="1" dirty="0">
                          <a:effectLst/>
                          <a:latin typeface="Times New Roman" panose="02020603050405020304" pitchFamily="18" charset="0"/>
                          <a:cs typeface="Times New Roman" panose="02020603050405020304" pitchFamily="18" charset="0"/>
                        </a:rPr>
                        <a:t>Project Sponsor</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l" rtl="0"/>
                      <a:r>
                        <a:rPr lang="en-US" sz="1600" dirty="0">
                          <a:effectLst/>
                          <a:latin typeface="Times New Roman" panose="02020603050405020304" pitchFamily="18" charset="0"/>
                          <a:cs typeface="Times New Roman" panose="02020603050405020304" pitchFamily="18" charset="0"/>
                        </a:rPr>
                        <a:t>Al-Hijaz Chocolate Factory (HCF)</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01155426"/>
                  </a:ext>
                </a:extLst>
              </a:tr>
              <a:tr h="858644">
                <a:tc>
                  <a:txBody>
                    <a:bodyPr/>
                    <a:lstStyle/>
                    <a:p>
                      <a:pPr algn="l" rtl="0"/>
                      <a:r>
                        <a:rPr lang="en-US" sz="1600" b="1" dirty="0">
                          <a:effectLst/>
                          <a:latin typeface="Times New Roman" panose="02020603050405020304" pitchFamily="18" charset="0"/>
                          <a:cs typeface="Times New Roman" panose="02020603050405020304" pitchFamily="18" charset="0"/>
                        </a:rPr>
                        <a:t>Team Leader</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l" rtl="0"/>
                      <a:r>
                        <a:rPr lang="en-US" sz="1600" dirty="0">
                          <a:effectLst/>
                          <a:latin typeface="Times New Roman" panose="02020603050405020304" pitchFamily="18" charset="0"/>
                          <a:cs typeface="Times New Roman" panose="02020603050405020304" pitchFamily="18" charset="0"/>
                        </a:rPr>
                        <a:t>Prof. Yahya Saleh</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3669384"/>
                  </a:ext>
                </a:extLst>
              </a:tr>
              <a:tr h="967220">
                <a:tc>
                  <a:txBody>
                    <a:bodyPr/>
                    <a:lstStyle/>
                    <a:p>
                      <a:pPr algn="l" rtl="0"/>
                      <a:r>
                        <a:rPr lang="en-US" sz="1600" b="1" dirty="0">
                          <a:effectLst/>
                          <a:latin typeface="Times New Roman" panose="02020603050405020304" pitchFamily="18" charset="0"/>
                          <a:cs typeface="Times New Roman" panose="02020603050405020304" pitchFamily="18" charset="0"/>
                        </a:rPr>
                        <a:t>Project Title</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l" rtl="0"/>
                      <a:r>
                        <a:rPr lang="en-US" sz="1600" dirty="0">
                          <a:effectLst/>
                          <a:latin typeface="Times New Roman" panose="02020603050405020304" pitchFamily="18" charset="0"/>
                          <a:cs typeface="Times New Roman" panose="02020603050405020304" pitchFamily="18" charset="0"/>
                        </a:rPr>
                        <a:t>Implementing Lean Six Sigma DMAIC Methodology in reducing the setup time in the One Shot production line</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64790689"/>
                  </a:ext>
                </a:extLst>
              </a:tr>
            </a:tbl>
          </a:graphicData>
        </a:graphic>
      </p:graphicFrame>
      <p:graphicFrame>
        <p:nvGraphicFramePr>
          <p:cNvPr id="13" name="Table 12">
            <a:extLst>
              <a:ext uri="{FF2B5EF4-FFF2-40B4-BE49-F238E27FC236}">
                <a16:creationId xmlns:a16="http://schemas.microsoft.com/office/drawing/2014/main" id="{C542DF2F-7BDA-40FE-8182-3B6CA057965A}"/>
              </a:ext>
            </a:extLst>
          </p:cNvPr>
          <p:cNvGraphicFramePr>
            <a:graphicFrameLocks noGrp="1"/>
          </p:cNvGraphicFramePr>
          <p:nvPr>
            <p:extLst>
              <p:ext uri="{D42A27DB-BD31-4B8C-83A1-F6EECF244321}">
                <p14:modId xmlns:p14="http://schemas.microsoft.com/office/powerpoint/2010/main" val="122407875"/>
              </p:ext>
            </p:extLst>
          </p:nvPr>
        </p:nvGraphicFramePr>
        <p:xfrm>
          <a:off x="1373963" y="4548212"/>
          <a:ext cx="9802037" cy="2083327"/>
        </p:xfrm>
        <a:graphic>
          <a:graphicData uri="http://schemas.openxmlformats.org/drawingml/2006/table">
            <a:tbl>
              <a:tblPr/>
              <a:tblGrid>
                <a:gridCol w="9802037">
                  <a:extLst>
                    <a:ext uri="{9D8B030D-6E8A-4147-A177-3AD203B41FA5}">
                      <a16:colId xmlns:a16="http://schemas.microsoft.com/office/drawing/2014/main" val="4197390476"/>
                    </a:ext>
                  </a:extLst>
                </a:gridCol>
              </a:tblGrid>
              <a:tr h="823303">
                <a:tc>
                  <a:txBody>
                    <a:bodyPr/>
                    <a:lstStyle/>
                    <a:p>
                      <a:pPr algn="l" rtl="0"/>
                      <a:r>
                        <a:rPr lang="en-US" sz="1600" b="1" dirty="0">
                          <a:effectLst/>
                          <a:latin typeface="Times New Roman" panose="02020603050405020304" pitchFamily="18" charset="0"/>
                          <a:cs typeface="Times New Roman" panose="02020603050405020304" pitchFamily="18" charset="0"/>
                        </a:rPr>
                        <a:t>Problem Definition &amp; Purpose</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extLst>
                  <a:ext uri="{0D108BD9-81ED-4DB2-BD59-A6C34878D82A}">
                    <a16:rowId xmlns:a16="http://schemas.microsoft.com/office/drawing/2014/main" val="212953001"/>
                  </a:ext>
                </a:extLst>
              </a:tr>
              <a:tr h="1260024">
                <a:tc>
                  <a:txBody>
                    <a:bodyPr/>
                    <a:lstStyle/>
                    <a:p>
                      <a:pPr algn="l" rtl="0"/>
                      <a:r>
                        <a:rPr lang="en-US" sz="1600" dirty="0">
                          <a:effectLst/>
                          <a:latin typeface="Times New Roman" panose="02020603050405020304" pitchFamily="18" charset="0"/>
                          <a:cs typeface="Times New Roman" panose="02020603050405020304" pitchFamily="18" charset="0"/>
                        </a:rPr>
                        <a:t>The problem is the long time in the setup for a One Shot production line. The goal is to prepare the production line, machines, and ensure that there isn’t any residue from the previous day in order to reduce the possibility of errors, reduce time, and improve efficiency. </a:t>
                      </a:r>
                    </a:p>
                  </a:txBody>
                  <a:tcPr marL="60960" marR="60960" marT="30480" marB="30480"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48883184"/>
                  </a:ext>
                </a:extLst>
              </a:tr>
            </a:tbl>
          </a:graphicData>
        </a:graphic>
      </p:graphicFrame>
      <p:sp>
        <p:nvSpPr>
          <p:cNvPr id="14" name="Rectangle 1">
            <a:extLst>
              <a:ext uri="{FF2B5EF4-FFF2-40B4-BE49-F238E27FC236}">
                <a16:creationId xmlns:a16="http://schemas.microsoft.com/office/drawing/2014/main" id="{4D84AF61-0F57-4D82-B260-15E282F4923E}"/>
              </a:ext>
            </a:extLst>
          </p:cNvPr>
          <p:cNvSpPr>
            <a:spLocks noChangeArrowheads="1"/>
          </p:cNvSpPr>
          <p:nvPr/>
        </p:nvSpPr>
        <p:spPr bwMode="auto">
          <a:xfrm>
            <a:off x="12373625" y="1410416"/>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en-US" sz="1200"/>
          </a:p>
        </p:txBody>
      </p:sp>
      <p:sp>
        <p:nvSpPr>
          <p:cNvPr id="16" name="TextBox 15">
            <a:extLst>
              <a:ext uri="{FF2B5EF4-FFF2-40B4-BE49-F238E27FC236}">
                <a16:creationId xmlns:a16="http://schemas.microsoft.com/office/drawing/2014/main" id="{ABF19D59-4895-49D0-A6EB-196AC0D0F9F5}"/>
              </a:ext>
            </a:extLst>
          </p:cNvPr>
          <p:cNvSpPr txBox="1"/>
          <p:nvPr/>
        </p:nvSpPr>
        <p:spPr>
          <a:xfrm>
            <a:off x="2971800" y="764085"/>
            <a:ext cx="6248400" cy="646331"/>
          </a:xfrm>
          <a:prstGeom prst="rect">
            <a:avLst/>
          </a:prstGeom>
          <a:noFill/>
        </p:spPr>
        <p:txBody>
          <a:bodyPr wrap="square">
            <a:spAutoFit/>
          </a:bodyPr>
          <a:lstStyle/>
          <a:p>
            <a:pPr algn="ct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Project Charter</a:t>
            </a:r>
          </a:p>
        </p:txBody>
      </p:sp>
      <p:sp>
        <p:nvSpPr>
          <p:cNvPr id="4" name="مربع نص 8">
            <a:extLst>
              <a:ext uri="{FF2B5EF4-FFF2-40B4-BE49-F238E27FC236}">
                <a16:creationId xmlns:a16="http://schemas.microsoft.com/office/drawing/2014/main" id="{9C78735D-B076-BE9A-3FC7-DD7DF352CB15}"/>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E47FD48-8F4A-4576-9E74-5025D4B690A1}"/>
              </a:ext>
            </a:extLst>
          </p:cNvPr>
          <p:cNvGraphicFramePr>
            <a:graphicFrameLocks noGrp="1"/>
          </p:cNvGraphicFramePr>
          <p:nvPr>
            <p:extLst>
              <p:ext uri="{D42A27DB-BD31-4B8C-83A1-F6EECF244321}">
                <p14:modId xmlns:p14="http://schemas.microsoft.com/office/powerpoint/2010/main" val="4045451479"/>
              </p:ext>
            </p:extLst>
          </p:nvPr>
        </p:nvGraphicFramePr>
        <p:xfrm>
          <a:off x="119266" y="780835"/>
          <a:ext cx="11987573" cy="1574016"/>
        </p:xfrm>
        <a:graphic>
          <a:graphicData uri="http://schemas.openxmlformats.org/drawingml/2006/table">
            <a:tbl>
              <a:tblPr/>
              <a:tblGrid>
                <a:gridCol w="11987573">
                  <a:extLst>
                    <a:ext uri="{9D8B030D-6E8A-4147-A177-3AD203B41FA5}">
                      <a16:colId xmlns:a16="http://schemas.microsoft.com/office/drawing/2014/main" val="267747423"/>
                    </a:ext>
                  </a:extLst>
                </a:gridCol>
              </a:tblGrid>
              <a:tr h="345459">
                <a:tc>
                  <a:txBody>
                    <a:bodyPr/>
                    <a:lstStyle/>
                    <a:p>
                      <a:pPr algn="ctr"/>
                      <a:r>
                        <a:rPr lang="en-US" sz="1800" dirty="0">
                          <a:effectLst/>
                          <a:latin typeface="Times New Roman" panose="02020603050405020304" pitchFamily="18" charset="0"/>
                          <a:cs typeface="Times New Roman" panose="02020603050405020304" pitchFamily="18" charset="0"/>
                        </a:rPr>
                        <a:t>Business Case</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extLst>
                  <a:ext uri="{0D108BD9-81ED-4DB2-BD59-A6C34878D82A}">
                    <a16:rowId xmlns:a16="http://schemas.microsoft.com/office/drawing/2014/main" val="346542643"/>
                  </a:ext>
                </a:extLst>
              </a:tr>
              <a:tr h="1208256">
                <a:tc>
                  <a:txBody>
                    <a:bodyPr/>
                    <a:lstStyle/>
                    <a:p>
                      <a:pPr algn="l" rtl="0"/>
                      <a:r>
                        <a:rPr lang="en-US" sz="1600" kern="1200" dirty="0">
                          <a:solidFill>
                            <a:schemeClr val="tx1"/>
                          </a:solidFill>
                          <a:effectLst/>
                          <a:latin typeface="Times New Roman" panose="02020603050405020304" pitchFamily="18" charset="0"/>
                          <a:ea typeface="+mn-ea"/>
                          <a:cs typeface="Times New Roman" panose="02020603050405020304" pitchFamily="18" charset="0"/>
                        </a:rPr>
                        <a:t>The setup process takes about 125 minutes, which is longer than expected every morning to prepare and preheat the machines before production begins.</a:t>
                      </a:r>
                    </a:p>
                    <a:p>
                      <a:pPr marL="285750" indent="-285750" algn="l" rtl="0">
                        <a:buFont typeface="Arial" panose="020B0604020202020204" pitchFamily="34" charset="0"/>
                        <a:buChar char="•"/>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This delay results in workers' idle time.</a:t>
                      </a:r>
                    </a:p>
                    <a:p>
                      <a:pPr marL="285750" indent="-285750" algn="l" rtl="0">
                        <a:buFont typeface="Arial" panose="020B0604020202020204" pitchFamily="34" charset="0"/>
                        <a:buChar char="•"/>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The overprocessing and lack of a standardized preparation procedure led to inefficiency, reduced productivity, and higher operating costs.</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25069019"/>
                  </a:ext>
                </a:extLst>
              </a:tr>
            </a:tbl>
          </a:graphicData>
        </a:graphic>
      </p:graphicFrame>
      <p:graphicFrame>
        <p:nvGraphicFramePr>
          <p:cNvPr id="3" name="Table 2">
            <a:extLst>
              <a:ext uri="{FF2B5EF4-FFF2-40B4-BE49-F238E27FC236}">
                <a16:creationId xmlns:a16="http://schemas.microsoft.com/office/drawing/2014/main" id="{36785F85-0337-4D66-9834-ACE41BB94569}"/>
              </a:ext>
            </a:extLst>
          </p:cNvPr>
          <p:cNvGraphicFramePr>
            <a:graphicFrameLocks noGrp="1"/>
          </p:cNvGraphicFramePr>
          <p:nvPr>
            <p:extLst>
              <p:ext uri="{D42A27DB-BD31-4B8C-83A1-F6EECF244321}">
                <p14:modId xmlns:p14="http://schemas.microsoft.com/office/powerpoint/2010/main" val="2117900772"/>
              </p:ext>
            </p:extLst>
          </p:nvPr>
        </p:nvGraphicFramePr>
        <p:xfrm>
          <a:off x="6790371" y="4045295"/>
          <a:ext cx="5326742" cy="2242504"/>
        </p:xfrm>
        <a:graphic>
          <a:graphicData uri="http://schemas.openxmlformats.org/drawingml/2006/table">
            <a:tbl>
              <a:tblPr/>
              <a:tblGrid>
                <a:gridCol w="1538513">
                  <a:extLst>
                    <a:ext uri="{9D8B030D-6E8A-4147-A177-3AD203B41FA5}">
                      <a16:colId xmlns:a16="http://schemas.microsoft.com/office/drawing/2014/main" val="3311695125"/>
                    </a:ext>
                  </a:extLst>
                </a:gridCol>
                <a:gridCol w="1872343">
                  <a:extLst>
                    <a:ext uri="{9D8B030D-6E8A-4147-A177-3AD203B41FA5}">
                      <a16:colId xmlns:a16="http://schemas.microsoft.com/office/drawing/2014/main" val="572342116"/>
                    </a:ext>
                  </a:extLst>
                </a:gridCol>
                <a:gridCol w="1915886">
                  <a:extLst>
                    <a:ext uri="{9D8B030D-6E8A-4147-A177-3AD203B41FA5}">
                      <a16:colId xmlns:a16="http://schemas.microsoft.com/office/drawing/2014/main" val="643514582"/>
                    </a:ext>
                  </a:extLst>
                </a:gridCol>
              </a:tblGrid>
              <a:tr h="405011">
                <a:tc gridSpan="2">
                  <a:txBody>
                    <a:bodyPr/>
                    <a:lstStyle/>
                    <a:p>
                      <a:pPr algn="ctr" rtl="0"/>
                      <a:r>
                        <a:rPr lang="en-US" sz="1600" dirty="0">
                          <a:effectLst/>
                          <a:latin typeface="Times New Roman" panose="02020603050405020304" pitchFamily="18" charset="0"/>
                          <a:cs typeface="Times New Roman" panose="02020603050405020304" pitchFamily="18" charset="0"/>
                        </a:rPr>
                        <a:t>Key Player</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CFE2F3"/>
                    </a:solidFill>
                  </a:tcPr>
                </a:tc>
                <a:tc hMerge="1">
                  <a:txBody>
                    <a:bodyPr/>
                    <a:lstStyle/>
                    <a:p>
                      <a:endParaRPr lang="en-US"/>
                    </a:p>
                  </a:txBody>
                  <a:tcPr/>
                </a:tc>
                <a:tc>
                  <a:txBody>
                    <a:bodyPr/>
                    <a:lstStyle/>
                    <a:p>
                      <a:pPr algn="ctr" rtl="0"/>
                      <a:r>
                        <a:rPr lang="en-US" sz="1600" dirty="0">
                          <a:effectLst/>
                          <a:latin typeface="Times New Roman" panose="02020603050405020304" pitchFamily="18" charset="0"/>
                          <a:cs typeface="Times New Roman" panose="02020603050405020304" pitchFamily="18" charset="0"/>
                        </a:rPr>
                        <a:t>Scope</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extLst>
                  <a:ext uri="{0D108BD9-81ED-4DB2-BD59-A6C34878D82A}">
                    <a16:rowId xmlns:a16="http://schemas.microsoft.com/office/drawing/2014/main" val="633079183"/>
                  </a:ext>
                </a:extLst>
              </a:tr>
              <a:tr h="510887">
                <a:tc>
                  <a:txBody>
                    <a:bodyPr/>
                    <a:lstStyle/>
                    <a:p>
                      <a:pPr algn="l" rtl="0"/>
                      <a:r>
                        <a:rPr lang="en-US" sz="1600" dirty="0">
                          <a:effectLst/>
                          <a:latin typeface="Times New Roman" panose="02020603050405020304" pitchFamily="18" charset="0"/>
                          <a:cs typeface="Times New Roman" panose="02020603050405020304" pitchFamily="18" charset="0"/>
                        </a:rPr>
                        <a:t>Sponsor</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9525" cap="flat" cmpd="sng" algn="ctr">
                      <a:solidFill>
                        <a:srgbClr val="D9D9D9"/>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l" rtl="0"/>
                      <a:r>
                        <a:rPr lang="en-US" sz="1600" dirty="0">
                          <a:effectLst/>
                          <a:latin typeface="Times New Roman" panose="02020603050405020304" pitchFamily="18" charset="0"/>
                          <a:cs typeface="Times New Roman" panose="02020603050405020304" pitchFamily="18" charset="0"/>
                        </a:rPr>
                        <a:t>Eng. Zahra Tamimi</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9525" cap="flat" cmpd="sng" algn="ctr">
                      <a:solidFill>
                        <a:srgbClr val="D9D9D9"/>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tc rowSpan="2">
                  <a:txBody>
                    <a:bodyPr/>
                    <a:lstStyle/>
                    <a:p>
                      <a:pPr algn="just" rtl="0"/>
                      <a:r>
                        <a:rPr lang="en-US" sz="1600" dirty="0">
                          <a:effectLst/>
                          <a:latin typeface="Times New Roman" panose="02020603050405020304" pitchFamily="18" charset="0"/>
                          <a:cs typeface="Times New Roman" panose="02020603050405020304" pitchFamily="18" charset="0"/>
                        </a:rPr>
                        <a:t>The project focuses on analyzing and reducing the wastes in the One Shot production line.</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59071886"/>
                  </a:ext>
                </a:extLst>
              </a:tr>
              <a:tr h="537028">
                <a:tc>
                  <a:txBody>
                    <a:bodyPr/>
                    <a:lstStyle/>
                    <a:p>
                      <a:pPr algn="l" rtl="0"/>
                      <a:r>
                        <a:rPr lang="en-US" sz="1600">
                          <a:effectLst/>
                          <a:latin typeface="Times New Roman" panose="02020603050405020304" pitchFamily="18" charset="0"/>
                          <a:cs typeface="Times New Roman" panose="02020603050405020304" pitchFamily="18" charset="0"/>
                        </a:rPr>
                        <a:t>Team Leader</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l" rtl="0"/>
                      <a:r>
                        <a:rPr lang="en-US" sz="1600" dirty="0">
                          <a:effectLst/>
                          <a:latin typeface="Times New Roman" panose="02020603050405020304" pitchFamily="18" charset="0"/>
                          <a:cs typeface="Times New Roman" panose="02020603050405020304" pitchFamily="18" charset="0"/>
                        </a:rPr>
                        <a:t>Dr. Yahya Saleh</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extLst>
                  <a:ext uri="{0D108BD9-81ED-4DB2-BD59-A6C34878D82A}">
                    <a16:rowId xmlns:a16="http://schemas.microsoft.com/office/drawing/2014/main" val="855127293"/>
                  </a:ext>
                </a:extLst>
              </a:tr>
              <a:tr h="526853">
                <a:tc>
                  <a:txBody>
                    <a:bodyPr/>
                    <a:lstStyle/>
                    <a:p>
                      <a:pPr algn="l" rtl="0"/>
                      <a:r>
                        <a:rPr lang="en-US" sz="1600" dirty="0">
                          <a:effectLst/>
                          <a:latin typeface="Times New Roman" panose="02020603050405020304" pitchFamily="18" charset="0"/>
                          <a:cs typeface="Times New Roman" panose="02020603050405020304" pitchFamily="18" charset="0"/>
                        </a:rPr>
                        <a:t>Team Member</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gridSpan="2">
                  <a:txBody>
                    <a:bodyPr/>
                    <a:lstStyle/>
                    <a:p>
                      <a:pPr algn="l" rtl="0"/>
                      <a:r>
                        <a:rPr lang="en-US" sz="1600" dirty="0">
                          <a:effectLst/>
                          <a:latin typeface="Times New Roman" panose="02020603050405020304" pitchFamily="18" charset="0"/>
                          <a:cs typeface="Times New Roman" panose="02020603050405020304" pitchFamily="18" charset="0"/>
                        </a:rPr>
                        <a:t>Batool, Nour, Sara, &amp; </a:t>
                      </a:r>
                      <a:r>
                        <a:rPr lang="en-US" sz="1600" dirty="0" err="1">
                          <a:effectLst/>
                          <a:latin typeface="Times New Roman" panose="02020603050405020304" pitchFamily="18" charset="0"/>
                          <a:cs typeface="Times New Roman" panose="02020603050405020304" pitchFamily="18" charset="0"/>
                        </a:rPr>
                        <a:t>Tuqa</a:t>
                      </a:r>
                      <a:endParaRPr lang="en-US" sz="1600" dirty="0">
                        <a:effectLst/>
                        <a:latin typeface="Times New Roman" panose="02020603050405020304" pitchFamily="18" charset="0"/>
                        <a:cs typeface="Times New Roman" panose="02020603050405020304" pitchFamily="18" charset="0"/>
                      </a:endParaRP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extLst>
                  <a:ext uri="{0D108BD9-81ED-4DB2-BD59-A6C34878D82A}">
                    <a16:rowId xmlns:a16="http://schemas.microsoft.com/office/drawing/2014/main" val="2551198205"/>
                  </a:ext>
                </a:extLst>
              </a:tr>
            </a:tbl>
          </a:graphicData>
        </a:graphic>
      </p:graphicFrame>
      <p:graphicFrame>
        <p:nvGraphicFramePr>
          <p:cNvPr id="4" name="Table 3">
            <a:extLst>
              <a:ext uri="{FF2B5EF4-FFF2-40B4-BE49-F238E27FC236}">
                <a16:creationId xmlns:a16="http://schemas.microsoft.com/office/drawing/2014/main" id="{F0E50807-3BE9-43DB-BC6A-D78A5B9987B0}"/>
              </a:ext>
            </a:extLst>
          </p:cNvPr>
          <p:cNvGraphicFramePr>
            <a:graphicFrameLocks noGrp="1"/>
          </p:cNvGraphicFramePr>
          <p:nvPr>
            <p:extLst>
              <p:ext uri="{D42A27DB-BD31-4B8C-83A1-F6EECF244321}">
                <p14:modId xmlns:p14="http://schemas.microsoft.com/office/powerpoint/2010/main" val="3590223546"/>
              </p:ext>
            </p:extLst>
          </p:nvPr>
        </p:nvGraphicFramePr>
        <p:xfrm>
          <a:off x="129541" y="2505687"/>
          <a:ext cx="6572430" cy="3826692"/>
        </p:xfrm>
        <a:graphic>
          <a:graphicData uri="http://schemas.openxmlformats.org/drawingml/2006/table">
            <a:tbl>
              <a:tblPr/>
              <a:tblGrid>
                <a:gridCol w="3286215">
                  <a:extLst>
                    <a:ext uri="{9D8B030D-6E8A-4147-A177-3AD203B41FA5}">
                      <a16:colId xmlns:a16="http://schemas.microsoft.com/office/drawing/2014/main" val="4249294494"/>
                    </a:ext>
                  </a:extLst>
                </a:gridCol>
                <a:gridCol w="3286215">
                  <a:extLst>
                    <a:ext uri="{9D8B030D-6E8A-4147-A177-3AD203B41FA5}">
                      <a16:colId xmlns:a16="http://schemas.microsoft.com/office/drawing/2014/main" val="1731821033"/>
                    </a:ext>
                  </a:extLst>
                </a:gridCol>
              </a:tblGrid>
              <a:tr h="299780">
                <a:tc>
                  <a:txBody>
                    <a:bodyPr/>
                    <a:lstStyle/>
                    <a:p>
                      <a:pPr algn="ctr" rtl="0"/>
                      <a:r>
                        <a:rPr lang="en-US" sz="1800" dirty="0">
                          <a:effectLst/>
                          <a:latin typeface="Times New Roman" panose="02020603050405020304" pitchFamily="18" charset="0"/>
                          <a:cs typeface="Times New Roman" panose="02020603050405020304" pitchFamily="18" charset="0"/>
                        </a:rPr>
                        <a:t>Enablers / Risk Mitigation</a:t>
                      </a:r>
                    </a:p>
                  </a:txBody>
                  <a:tcPr marL="69305" marR="69305" marT="34653" marB="34653"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tc>
                  <a:txBody>
                    <a:bodyPr/>
                    <a:lstStyle/>
                    <a:p>
                      <a:pPr algn="ctr" rtl="0"/>
                      <a:r>
                        <a:rPr lang="en-US" sz="1800" dirty="0">
                          <a:effectLst/>
                          <a:latin typeface="Times New Roman" panose="02020603050405020304" pitchFamily="18" charset="0"/>
                          <a:cs typeface="Times New Roman" panose="02020603050405020304" pitchFamily="18" charset="0"/>
                        </a:rPr>
                        <a:t>Barriers / Risks</a:t>
                      </a:r>
                    </a:p>
                  </a:txBody>
                  <a:tcPr marL="69305" marR="69305" marT="34653" marB="34653"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extLst>
                  <a:ext uri="{0D108BD9-81ED-4DB2-BD59-A6C34878D82A}">
                    <a16:rowId xmlns:a16="http://schemas.microsoft.com/office/drawing/2014/main" val="3843167627"/>
                  </a:ext>
                </a:extLst>
              </a:tr>
              <a:tr h="3038632">
                <a:tc>
                  <a:txBody>
                    <a:bodyPr/>
                    <a:lstStyle/>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Conduct daily meetings with all team members</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All team members are consistently present and responsive</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Clear understanding of the work methodology</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Team members have relevant experience in similar projects</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Strong awareness and engagement from the team</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Good knowledge of industry standards and quality requirements</a:t>
                      </a:r>
                    </a:p>
                  </a:txBody>
                  <a:tcPr marL="69305" marR="69305" marT="34653" marB="34653"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tc>
                  <a:txBody>
                    <a:bodyPr/>
                    <a:lstStyle/>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Lack of visits to the process location, which results in inadequate understanding of the process’s implementation</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Not enough time</a:t>
                      </a:r>
                    </a:p>
                    <a:p>
                      <a:pPr marL="342900" indent="-342900" algn="l" rtl="0">
                        <a:buFont typeface="+mj-lt"/>
                        <a:buAutoNum type="arabicPeriod"/>
                      </a:pPr>
                      <a:r>
                        <a:rPr lang="en-US" sz="1600" kern="1200" dirty="0">
                          <a:solidFill>
                            <a:schemeClr val="tx1"/>
                          </a:solidFill>
                          <a:effectLst/>
                          <a:latin typeface="Times New Roman" panose="02020603050405020304" pitchFamily="18" charset="0"/>
                          <a:ea typeface="+mn-ea"/>
                          <a:cs typeface="Times New Roman" panose="02020603050405020304" pitchFamily="18" charset="0"/>
                        </a:rPr>
                        <a:t>Difficulty reaching the workplace due to many challenge</a:t>
                      </a:r>
                    </a:p>
                  </a:txBody>
                  <a:tcPr marL="69305" marR="69305" marT="34653" marB="34653"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89434517"/>
                  </a:ext>
                </a:extLst>
              </a:tr>
            </a:tbl>
          </a:graphicData>
        </a:graphic>
      </p:graphicFrame>
      <p:graphicFrame>
        <p:nvGraphicFramePr>
          <p:cNvPr id="5" name="Table 4">
            <a:extLst>
              <a:ext uri="{FF2B5EF4-FFF2-40B4-BE49-F238E27FC236}">
                <a16:creationId xmlns:a16="http://schemas.microsoft.com/office/drawing/2014/main" id="{C3F594C7-3A78-4566-8E4A-B2419E6174CB}"/>
              </a:ext>
            </a:extLst>
          </p:cNvPr>
          <p:cNvGraphicFramePr>
            <a:graphicFrameLocks noGrp="1"/>
          </p:cNvGraphicFramePr>
          <p:nvPr>
            <p:extLst>
              <p:ext uri="{D42A27DB-BD31-4B8C-83A1-F6EECF244321}">
                <p14:modId xmlns:p14="http://schemas.microsoft.com/office/powerpoint/2010/main" val="1210970917"/>
              </p:ext>
            </p:extLst>
          </p:nvPr>
        </p:nvGraphicFramePr>
        <p:xfrm>
          <a:off x="6793004" y="2505687"/>
          <a:ext cx="5324109" cy="1457278"/>
        </p:xfrm>
        <a:graphic>
          <a:graphicData uri="http://schemas.openxmlformats.org/drawingml/2006/table">
            <a:tbl>
              <a:tblPr/>
              <a:tblGrid>
                <a:gridCol w="5324109">
                  <a:extLst>
                    <a:ext uri="{9D8B030D-6E8A-4147-A177-3AD203B41FA5}">
                      <a16:colId xmlns:a16="http://schemas.microsoft.com/office/drawing/2014/main" val="2283809590"/>
                    </a:ext>
                  </a:extLst>
                </a:gridCol>
              </a:tblGrid>
              <a:tr h="390478">
                <a:tc>
                  <a:txBody>
                    <a:bodyPr/>
                    <a:lstStyle/>
                    <a:p>
                      <a:pPr algn="ctr" rtl="0"/>
                      <a:r>
                        <a:rPr lang="en-US" sz="1800" dirty="0">
                          <a:effectLst/>
                          <a:latin typeface="Times New Roman" panose="02020603050405020304" pitchFamily="18" charset="0"/>
                          <a:cs typeface="Times New Roman" panose="02020603050405020304" pitchFamily="18" charset="0"/>
                        </a:rPr>
                        <a:t>Support Estimates</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CFE2F3"/>
                    </a:solidFill>
                  </a:tcPr>
                </a:tc>
                <a:extLst>
                  <a:ext uri="{0D108BD9-81ED-4DB2-BD59-A6C34878D82A}">
                    <a16:rowId xmlns:a16="http://schemas.microsoft.com/office/drawing/2014/main" val="2353669340"/>
                  </a:ext>
                </a:extLst>
              </a:tr>
              <a:tr h="988496">
                <a:tc>
                  <a:txBody>
                    <a:bodyPr/>
                    <a:lstStyle/>
                    <a:p>
                      <a:pPr algn="l" rtl="0"/>
                      <a:r>
                        <a:rPr lang="en-US" sz="1600" kern="1200" dirty="0">
                          <a:solidFill>
                            <a:schemeClr val="tx1"/>
                          </a:solidFill>
                          <a:effectLst/>
                          <a:latin typeface="Times New Roman" panose="02020603050405020304" pitchFamily="18" charset="0"/>
                          <a:ea typeface="+mn-ea"/>
                          <a:cs typeface="Times New Roman" panose="02020603050405020304" pitchFamily="18" charset="0"/>
                        </a:rPr>
                        <a:t>Top management has to recommend what is required and assist us in gathering all the information needed for the improvement process. Also, we need the support and assistance of the Quality Department.</a:t>
                      </a:r>
                    </a:p>
                  </a:txBody>
                  <a:tcPr anchor="ctr">
                    <a:lnL w="12668" cap="flat" cmpd="sng" algn="ctr">
                      <a:solidFill>
                        <a:srgbClr val="000000"/>
                      </a:solidFill>
                      <a:prstDash val="solid"/>
                      <a:round/>
                      <a:headEnd type="none" w="med" len="med"/>
                      <a:tailEnd type="none" w="med" len="med"/>
                    </a:lnL>
                    <a:lnR w="12668" cap="flat" cmpd="sng" algn="ctr">
                      <a:solidFill>
                        <a:srgbClr val="000000"/>
                      </a:solidFill>
                      <a:prstDash val="solid"/>
                      <a:round/>
                      <a:headEnd type="none" w="med" len="med"/>
                      <a:tailEnd type="none" w="med" len="med"/>
                    </a:lnR>
                    <a:lnT w="12668" cap="flat" cmpd="sng" algn="ctr">
                      <a:solidFill>
                        <a:srgbClr val="000000"/>
                      </a:solidFill>
                      <a:prstDash val="solid"/>
                      <a:round/>
                      <a:headEnd type="none" w="med" len="med"/>
                      <a:tailEnd type="none" w="med" len="med"/>
                    </a:lnT>
                    <a:lnB w="12668"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93417664"/>
                  </a:ext>
                </a:extLst>
              </a:tr>
            </a:tbl>
          </a:graphicData>
        </a:graphic>
      </p:graphicFrame>
      <p:sp>
        <p:nvSpPr>
          <p:cNvPr id="6" name="Rectangle 1">
            <a:extLst>
              <a:ext uri="{FF2B5EF4-FFF2-40B4-BE49-F238E27FC236}">
                <a16:creationId xmlns:a16="http://schemas.microsoft.com/office/drawing/2014/main" id="{6693401A-32BC-47D3-9D4F-035FD69F6558}"/>
              </a:ext>
            </a:extLst>
          </p:cNvPr>
          <p:cNvSpPr>
            <a:spLocks noChangeArrowheads="1"/>
          </p:cNvSpPr>
          <p:nvPr/>
        </p:nvSpPr>
        <p:spPr bwMode="auto">
          <a:xfrm>
            <a:off x="838200" y="28305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AutoShape 2">
            <a:extLst>
              <a:ext uri="{FF2B5EF4-FFF2-40B4-BE49-F238E27FC236}">
                <a16:creationId xmlns:a16="http://schemas.microsoft.com/office/drawing/2014/main" id="{8AB4AD05-9B3F-B661-CBC9-EED67429487E}"/>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sp>
        <p:nvSpPr>
          <p:cNvPr id="8" name="TextBox 3">
            <a:extLst>
              <a:ext uri="{FF2B5EF4-FFF2-40B4-BE49-F238E27FC236}">
                <a16:creationId xmlns:a16="http://schemas.microsoft.com/office/drawing/2014/main" id="{48443BE2-4B10-58F2-1141-70BC6A166551}"/>
              </a:ext>
            </a:extLst>
          </p:cNvPr>
          <p:cNvSpPr txBox="1"/>
          <p:nvPr/>
        </p:nvSpPr>
        <p:spPr>
          <a:xfrm>
            <a:off x="11404460"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9</a:t>
            </a:r>
          </a:p>
        </p:txBody>
      </p:sp>
      <p:grpSp>
        <p:nvGrpSpPr>
          <p:cNvPr id="10" name="Group 9">
            <a:extLst>
              <a:ext uri="{FF2B5EF4-FFF2-40B4-BE49-F238E27FC236}">
                <a16:creationId xmlns:a16="http://schemas.microsoft.com/office/drawing/2014/main" id="{1451FE29-3322-CBFA-081D-3328CEC0B17C}"/>
              </a:ext>
            </a:extLst>
          </p:cNvPr>
          <p:cNvGrpSpPr/>
          <p:nvPr/>
        </p:nvGrpSpPr>
        <p:grpSpPr>
          <a:xfrm>
            <a:off x="863098" y="-2420177"/>
            <a:ext cx="10315411" cy="1455042"/>
            <a:chOff x="1601561" y="4609331"/>
            <a:chExt cx="9328833" cy="1455042"/>
          </a:xfrm>
          <a:effectLst>
            <a:outerShdw blurRad="50800" dist="38100" dir="10800000" algn="r" rotWithShape="0">
              <a:prstClr val="black">
                <a:alpha val="40000"/>
              </a:prstClr>
            </a:outerShdw>
          </a:effectLst>
        </p:grpSpPr>
        <p:grpSp>
          <p:nvGrpSpPr>
            <p:cNvPr id="11" name="Group 20">
              <a:extLst>
                <a:ext uri="{FF2B5EF4-FFF2-40B4-BE49-F238E27FC236}">
                  <a16:creationId xmlns:a16="http://schemas.microsoft.com/office/drawing/2014/main" id="{BD592B7B-82C6-8615-1042-10F29BD461B4}"/>
                </a:ext>
              </a:extLst>
            </p:cNvPr>
            <p:cNvGrpSpPr/>
            <p:nvPr/>
          </p:nvGrpSpPr>
          <p:grpSpPr>
            <a:xfrm>
              <a:off x="1601561" y="4609331"/>
              <a:ext cx="1373367" cy="1373367"/>
              <a:chOff x="-31768" y="0"/>
              <a:chExt cx="812800" cy="812800"/>
            </a:xfrm>
          </p:grpSpPr>
          <p:sp>
            <p:nvSpPr>
              <p:cNvPr id="33" name="Freeform 21">
                <a:extLst>
                  <a:ext uri="{FF2B5EF4-FFF2-40B4-BE49-F238E27FC236}">
                    <a16:creationId xmlns:a16="http://schemas.microsoft.com/office/drawing/2014/main" id="{5515B33D-33BD-A0AE-1FAA-1FA8552E6F50}"/>
                  </a:ext>
                </a:extLst>
              </p:cNvPr>
              <p:cNvSpPr/>
              <p:nvPr/>
            </p:nvSpPr>
            <p:spPr>
              <a:xfrm>
                <a:off x="-31768"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34" name="TextBox 22">
                <a:extLst>
                  <a:ext uri="{FF2B5EF4-FFF2-40B4-BE49-F238E27FC236}">
                    <a16:creationId xmlns:a16="http://schemas.microsoft.com/office/drawing/2014/main" id="{4B0DFADD-9990-4B29-F970-0D615B288591}"/>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2" name="Group 23">
              <a:extLst>
                <a:ext uri="{FF2B5EF4-FFF2-40B4-BE49-F238E27FC236}">
                  <a16:creationId xmlns:a16="http://schemas.microsoft.com/office/drawing/2014/main" id="{8D21F5D1-EAD3-8427-BC4C-B7D0EA16AC5D}"/>
                </a:ext>
              </a:extLst>
            </p:cNvPr>
            <p:cNvGrpSpPr/>
            <p:nvPr/>
          </p:nvGrpSpPr>
          <p:grpSpPr>
            <a:xfrm>
              <a:off x="3590555" y="4691006"/>
              <a:ext cx="1373367" cy="1373367"/>
              <a:chOff x="0" y="0"/>
              <a:chExt cx="812800" cy="812800"/>
            </a:xfrm>
          </p:grpSpPr>
          <p:sp>
            <p:nvSpPr>
              <p:cNvPr id="31" name="Freeform 24">
                <a:extLst>
                  <a:ext uri="{FF2B5EF4-FFF2-40B4-BE49-F238E27FC236}">
                    <a16:creationId xmlns:a16="http://schemas.microsoft.com/office/drawing/2014/main" id="{7A786A22-B595-158F-E52F-C72F1A54FD35}"/>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32" name="TextBox 25">
                <a:extLst>
                  <a:ext uri="{FF2B5EF4-FFF2-40B4-BE49-F238E27FC236}">
                    <a16:creationId xmlns:a16="http://schemas.microsoft.com/office/drawing/2014/main" id="{39FA565B-E822-F08B-7F54-90C3708703C1}"/>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3" name="Group 26">
              <a:extLst>
                <a:ext uri="{FF2B5EF4-FFF2-40B4-BE49-F238E27FC236}">
                  <a16:creationId xmlns:a16="http://schemas.microsoft.com/office/drawing/2014/main" id="{D69F6CE9-F6EB-8337-6836-B457DC124665}"/>
                </a:ext>
              </a:extLst>
            </p:cNvPr>
            <p:cNvGrpSpPr/>
            <p:nvPr/>
          </p:nvGrpSpPr>
          <p:grpSpPr>
            <a:xfrm>
              <a:off x="5589373" y="4609331"/>
              <a:ext cx="1373367" cy="1373367"/>
              <a:chOff x="0" y="0"/>
              <a:chExt cx="812800" cy="812800"/>
            </a:xfrm>
          </p:grpSpPr>
          <p:sp>
            <p:nvSpPr>
              <p:cNvPr id="29" name="Freeform 27">
                <a:extLst>
                  <a:ext uri="{FF2B5EF4-FFF2-40B4-BE49-F238E27FC236}">
                    <a16:creationId xmlns:a16="http://schemas.microsoft.com/office/drawing/2014/main" id="{51FD37D2-E91C-CF52-766F-85924870218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30" name="TextBox 28">
                <a:extLst>
                  <a:ext uri="{FF2B5EF4-FFF2-40B4-BE49-F238E27FC236}">
                    <a16:creationId xmlns:a16="http://schemas.microsoft.com/office/drawing/2014/main" id="{01752E9C-497C-3415-AD4E-A38226CB0A88}"/>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4" name="Group 29">
              <a:extLst>
                <a:ext uri="{FF2B5EF4-FFF2-40B4-BE49-F238E27FC236}">
                  <a16:creationId xmlns:a16="http://schemas.microsoft.com/office/drawing/2014/main" id="{2F95CC7F-6F49-80E5-078B-AE88E6BC5A46}"/>
                </a:ext>
              </a:extLst>
            </p:cNvPr>
            <p:cNvGrpSpPr/>
            <p:nvPr/>
          </p:nvGrpSpPr>
          <p:grpSpPr>
            <a:xfrm>
              <a:off x="7553289" y="4609331"/>
              <a:ext cx="1373367" cy="1373367"/>
              <a:chOff x="0" y="0"/>
              <a:chExt cx="812800" cy="812800"/>
            </a:xfrm>
          </p:grpSpPr>
          <p:sp>
            <p:nvSpPr>
              <p:cNvPr id="27" name="Freeform 30">
                <a:extLst>
                  <a:ext uri="{FF2B5EF4-FFF2-40B4-BE49-F238E27FC236}">
                    <a16:creationId xmlns:a16="http://schemas.microsoft.com/office/drawing/2014/main" id="{BC6A9C84-3A09-24B2-4944-7CC470CD7DA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28" name="TextBox 31">
                <a:extLst>
                  <a:ext uri="{FF2B5EF4-FFF2-40B4-BE49-F238E27FC236}">
                    <a16:creationId xmlns:a16="http://schemas.microsoft.com/office/drawing/2014/main" id="{5FA0C41A-A70A-62B7-342F-DED0ECF15194}"/>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5" name="Group 32">
              <a:extLst>
                <a:ext uri="{FF2B5EF4-FFF2-40B4-BE49-F238E27FC236}">
                  <a16:creationId xmlns:a16="http://schemas.microsoft.com/office/drawing/2014/main" id="{F23EAC92-68B5-C907-FB98-4D2D615903C5}"/>
                </a:ext>
              </a:extLst>
            </p:cNvPr>
            <p:cNvGrpSpPr/>
            <p:nvPr/>
          </p:nvGrpSpPr>
          <p:grpSpPr>
            <a:xfrm>
              <a:off x="9557027" y="4609331"/>
              <a:ext cx="1373367" cy="1373367"/>
              <a:chOff x="0" y="0"/>
              <a:chExt cx="812800" cy="812800"/>
            </a:xfrm>
          </p:grpSpPr>
          <p:sp>
            <p:nvSpPr>
              <p:cNvPr id="25" name="Freeform 33">
                <a:extLst>
                  <a:ext uri="{FF2B5EF4-FFF2-40B4-BE49-F238E27FC236}">
                    <a16:creationId xmlns:a16="http://schemas.microsoft.com/office/drawing/2014/main" id="{885A6463-96F7-D7C8-6CA5-EEDCE91E1E83}"/>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26" name="TextBox 34">
                <a:extLst>
                  <a:ext uri="{FF2B5EF4-FFF2-40B4-BE49-F238E27FC236}">
                    <a16:creationId xmlns:a16="http://schemas.microsoft.com/office/drawing/2014/main" id="{5AFC1C18-C7D0-FD36-0C11-D3BC90A95643}"/>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sp>
          <p:nvSpPr>
            <p:cNvPr id="16" name="Freeform 37">
              <a:extLst>
                <a:ext uri="{FF2B5EF4-FFF2-40B4-BE49-F238E27FC236}">
                  <a16:creationId xmlns:a16="http://schemas.microsoft.com/office/drawing/2014/main" id="{C6BED0F0-D73E-F06C-5B6B-C584DA4185A3}"/>
                </a:ext>
              </a:extLst>
            </p:cNvPr>
            <p:cNvSpPr/>
            <p:nvPr/>
          </p:nvSpPr>
          <p:spPr>
            <a:xfrm>
              <a:off x="3004634" y="5239186"/>
              <a:ext cx="547821" cy="163350"/>
            </a:xfrm>
            <a:custGeom>
              <a:avLst/>
              <a:gdLst/>
              <a:ahLst/>
              <a:cxnLst/>
              <a:rect l="l" t="t" r="r" b="b"/>
              <a:pathLst>
                <a:path w="821731" h="245025">
                  <a:moveTo>
                    <a:pt x="0" y="0"/>
                  </a:moveTo>
                  <a:lnTo>
                    <a:pt x="821731" y="0"/>
                  </a:lnTo>
                  <a:lnTo>
                    <a:pt x="821731" y="245026"/>
                  </a:lnTo>
                  <a:lnTo>
                    <a:pt x="0" y="2450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7" name="Freeform 39">
              <a:extLst>
                <a:ext uri="{FF2B5EF4-FFF2-40B4-BE49-F238E27FC236}">
                  <a16:creationId xmlns:a16="http://schemas.microsoft.com/office/drawing/2014/main" id="{F2921C9E-4812-A0FC-67A4-AFF1A8889986}"/>
                </a:ext>
              </a:extLst>
            </p:cNvPr>
            <p:cNvSpPr/>
            <p:nvPr/>
          </p:nvSpPr>
          <p:spPr>
            <a:xfrm>
              <a:off x="4995672" y="5296015"/>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18" name="Freeform 41">
              <a:extLst>
                <a:ext uri="{FF2B5EF4-FFF2-40B4-BE49-F238E27FC236}">
                  <a16:creationId xmlns:a16="http://schemas.microsoft.com/office/drawing/2014/main" id="{FAF1279E-8D2A-8A28-CE01-9AC969465F0A}"/>
                </a:ext>
              </a:extLst>
            </p:cNvPr>
            <p:cNvSpPr/>
            <p:nvPr/>
          </p:nvSpPr>
          <p:spPr>
            <a:xfrm>
              <a:off x="7007190" y="5296015"/>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19" name="Freeform 43">
              <a:extLst>
                <a:ext uri="{FF2B5EF4-FFF2-40B4-BE49-F238E27FC236}">
                  <a16:creationId xmlns:a16="http://schemas.microsoft.com/office/drawing/2014/main" id="{3E062532-F49F-84A2-A51D-0BB0EF571E47}"/>
                </a:ext>
              </a:extLst>
            </p:cNvPr>
            <p:cNvSpPr/>
            <p:nvPr/>
          </p:nvSpPr>
          <p:spPr>
            <a:xfrm>
              <a:off x="8901384" y="5320861"/>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20" name="Freeform 47">
              <a:extLst>
                <a:ext uri="{FF2B5EF4-FFF2-40B4-BE49-F238E27FC236}">
                  <a16:creationId xmlns:a16="http://schemas.microsoft.com/office/drawing/2014/main" id="{49F9072F-D5C3-22F0-CC2F-4094A82FD7F7}"/>
                </a:ext>
              </a:extLst>
            </p:cNvPr>
            <p:cNvSpPr/>
            <p:nvPr/>
          </p:nvSpPr>
          <p:spPr>
            <a:xfrm>
              <a:off x="1733479" y="4931992"/>
              <a:ext cx="1056186" cy="777737"/>
            </a:xfrm>
            <a:custGeom>
              <a:avLst/>
              <a:gdLst/>
              <a:ahLst/>
              <a:cxnLst/>
              <a:rect l="l" t="t" r="r" b="b"/>
              <a:pathLst>
                <a:path w="1584279" h="1166605">
                  <a:moveTo>
                    <a:pt x="0" y="0"/>
                  </a:moveTo>
                  <a:lnTo>
                    <a:pt x="1584279" y="0"/>
                  </a:lnTo>
                  <a:lnTo>
                    <a:pt x="1584279" y="1166606"/>
                  </a:lnTo>
                  <a:lnTo>
                    <a:pt x="0" y="116660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1" name="Freeform 49">
              <a:extLst>
                <a:ext uri="{FF2B5EF4-FFF2-40B4-BE49-F238E27FC236}">
                  <a16:creationId xmlns:a16="http://schemas.microsoft.com/office/drawing/2014/main" id="{5FBFBDB0-137A-5202-85C0-31A97F6924C1}"/>
                </a:ext>
              </a:extLst>
            </p:cNvPr>
            <p:cNvSpPr/>
            <p:nvPr/>
          </p:nvSpPr>
          <p:spPr>
            <a:xfrm>
              <a:off x="3755655" y="4999021"/>
              <a:ext cx="1096050" cy="643680"/>
            </a:xfrm>
            <a:custGeom>
              <a:avLst/>
              <a:gdLst/>
              <a:ahLst/>
              <a:cxnLst/>
              <a:rect l="l" t="t" r="r" b="b"/>
              <a:pathLst>
                <a:path w="1644075" h="965520">
                  <a:moveTo>
                    <a:pt x="0" y="0"/>
                  </a:moveTo>
                  <a:lnTo>
                    <a:pt x="1644075" y="0"/>
                  </a:lnTo>
                  <a:lnTo>
                    <a:pt x="1644075" y="965520"/>
                  </a:lnTo>
                  <a:lnTo>
                    <a:pt x="0" y="96552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2" name="Freeform 50">
              <a:extLst>
                <a:ext uri="{FF2B5EF4-FFF2-40B4-BE49-F238E27FC236}">
                  <a16:creationId xmlns:a16="http://schemas.microsoft.com/office/drawing/2014/main" id="{68CB27FF-E4CF-8865-3C6D-0F6BE4101C7E}"/>
                </a:ext>
              </a:extLst>
            </p:cNvPr>
            <p:cNvSpPr/>
            <p:nvPr/>
          </p:nvSpPr>
          <p:spPr>
            <a:xfrm>
              <a:off x="5746692" y="5142540"/>
              <a:ext cx="1140426" cy="356642"/>
            </a:xfrm>
            <a:custGeom>
              <a:avLst/>
              <a:gdLst/>
              <a:ahLst/>
              <a:cxnLst/>
              <a:rect l="l" t="t" r="r" b="b"/>
              <a:pathLst>
                <a:path w="1710639" h="534963">
                  <a:moveTo>
                    <a:pt x="0" y="0"/>
                  </a:moveTo>
                  <a:lnTo>
                    <a:pt x="1710639" y="0"/>
                  </a:lnTo>
                  <a:lnTo>
                    <a:pt x="1710639" y="534964"/>
                  </a:lnTo>
                  <a:lnTo>
                    <a:pt x="0" y="534964"/>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23" name="Freeform 51">
              <a:extLst>
                <a:ext uri="{FF2B5EF4-FFF2-40B4-BE49-F238E27FC236}">
                  <a16:creationId xmlns:a16="http://schemas.microsoft.com/office/drawing/2014/main" id="{B93369D3-7F42-8958-9B70-84A36E8FEC78}"/>
                </a:ext>
              </a:extLst>
            </p:cNvPr>
            <p:cNvSpPr/>
            <p:nvPr/>
          </p:nvSpPr>
          <p:spPr>
            <a:xfrm>
              <a:off x="7794450" y="4801022"/>
              <a:ext cx="842173" cy="967005"/>
            </a:xfrm>
            <a:custGeom>
              <a:avLst/>
              <a:gdLst/>
              <a:ahLst/>
              <a:cxnLst/>
              <a:rect l="l" t="t" r="r" b="b"/>
              <a:pathLst>
                <a:path w="1263260" h="1450508">
                  <a:moveTo>
                    <a:pt x="0" y="0"/>
                  </a:moveTo>
                  <a:lnTo>
                    <a:pt x="1263261" y="0"/>
                  </a:lnTo>
                  <a:lnTo>
                    <a:pt x="1263261" y="1450507"/>
                  </a:lnTo>
                  <a:lnTo>
                    <a:pt x="0" y="1450507"/>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24" name="Freeform 52">
              <a:extLst>
                <a:ext uri="{FF2B5EF4-FFF2-40B4-BE49-F238E27FC236}">
                  <a16:creationId xmlns:a16="http://schemas.microsoft.com/office/drawing/2014/main" id="{4D14DC52-B999-D277-C2D2-ABAB12A0655F}"/>
                </a:ext>
              </a:extLst>
            </p:cNvPr>
            <p:cNvSpPr/>
            <p:nvPr/>
          </p:nvSpPr>
          <p:spPr>
            <a:xfrm>
              <a:off x="9811339" y="4838517"/>
              <a:ext cx="943499" cy="944023"/>
            </a:xfrm>
            <a:custGeom>
              <a:avLst/>
              <a:gdLst/>
              <a:ahLst/>
              <a:cxnLst/>
              <a:rect l="l" t="t" r="r" b="b"/>
              <a:pathLst>
                <a:path w="1415248" h="1416035">
                  <a:moveTo>
                    <a:pt x="0" y="0"/>
                  </a:moveTo>
                  <a:lnTo>
                    <a:pt x="1415249" y="0"/>
                  </a:lnTo>
                  <a:lnTo>
                    <a:pt x="1415249" y="1416035"/>
                  </a:lnTo>
                  <a:lnTo>
                    <a:pt x="0" y="1416035"/>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sp>
      </p:grpSp>
      <p:sp>
        <p:nvSpPr>
          <p:cNvPr id="35" name="TextBox 58">
            <a:extLst>
              <a:ext uri="{FF2B5EF4-FFF2-40B4-BE49-F238E27FC236}">
                <a16:creationId xmlns:a16="http://schemas.microsoft.com/office/drawing/2014/main" id="{A41A12C7-6BC8-378D-33D1-372991FF56C2}"/>
              </a:ext>
            </a:extLst>
          </p:cNvPr>
          <p:cNvSpPr txBox="1"/>
          <p:nvPr/>
        </p:nvSpPr>
        <p:spPr>
          <a:xfrm>
            <a:off x="2425534" y="-5553366"/>
            <a:ext cx="7645732"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Berkshire Swash"/>
              </a:rPr>
              <a:t>Production Processes Description</a:t>
            </a:r>
          </a:p>
        </p:txBody>
      </p:sp>
      <p:sp>
        <p:nvSpPr>
          <p:cNvPr id="36" name="TextBox 59">
            <a:extLst>
              <a:ext uri="{FF2B5EF4-FFF2-40B4-BE49-F238E27FC236}">
                <a16:creationId xmlns:a16="http://schemas.microsoft.com/office/drawing/2014/main" id="{D509A60F-F153-2656-644B-04F73BC66468}"/>
              </a:ext>
            </a:extLst>
          </p:cNvPr>
          <p:cNvSpPr txBox="1"/>
          <p:nvPr/>
        </p:nvSpPr>
        <p:spPr>
          <a:xfrm>
            <a:off x="468423" y="-3117118"/>
            <a:ext cx="2118588"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Raw Material Receipt</a:t>
            </a:r>
          </a:p>
        </p:txBody>
      </p:sp>
      <p:sp>
        <p:nvSpPr>
          <p:cNvPr id="37" name="TextBox 60">
            <a:extLst>
              <a:ext uri="{FF2B5EF4-FFF2-40B4-BE49-F238E27FC236}">
                <a16:creationId xmlns:a16="http://schemas.microsoft.com/office/drawing/2014/main" id="{ECE4B646-A31D-2F9C-3AB9-7D6E8C803879}"/>
              </a:ext>
            </a:extLst>
          </p:cNvPr>
          <p:cNvSpPr txBox="1"/>
          <p:nvPr/>
        </p:nvSpPr>
        <p:spPr>
          <a:xfrm>
            <a:off x="2525142" y="-3090020"/>
            <a:ext cx="2524287"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Raw Material Inspection</a:t>
            </a:r>
          </a:p>
        </p:txBody>
      </p:sp>
      <p:sp>
        <p:nvSpPr>
          <p:cNvPr id="38" name="TextBox 61">
            <a:extLst>
              <a:ext uri="{FF2B5EF4-FFF2-40B4-BE49-F238E27FC236}">
                <a16:creationId xmlns:a16="http://schemas.microsoft.com/office/drawing/2014/main" id="{E3CAF260-DF13-AB4C-19F8-02425FD5C7A4}"/>
              </a:ext>
            </a:extLst>
          </p:cNvPr>
          <p:cNvSpPr txBox="1"/>
          <p:nvPr/>
        </p:nvSpPr>
        <p:spPr>
          <a:xfrm>
            <a:off x="4914271" y="-3119216"/>
            <a:ext cx="2118588"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Chocolate Preparation</a:t>
            </a:r>
          </a:p>
        </p:txBody>
      </p:sp>
      <p:sp>
        <p:nvSpPr>
          <p:cNvPr id="39" name="TextBox 62">
            <a:extLst>
              <a:ext uri="{FF2B5EF4-FFF2-40B4-BE49-F238E27FC236}">
                <a16:creationId xmlns:a16="http://schemas.microsoft.com/office/drawing/2014/main" id="{D256B14B-BEFE-DB82-174C-7EBEB8B88F82}"/>
              </a:ext>
            </a:extLst>
          </p:cNvPr>
          <p:cNvSpPr txBox="1"/>
          <p:nvPr/>
        </p:nvSpPr>
        <p:spPr>
          <a:xfrm>
            <a:off x="7256964" y="-3122925"/>
            <a:ext cx="1742573"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Filling Preparation</a:t>
            </a:r>
          </a:p>
        </p:txBody>
      </p:sp>
      <p:sp>
        <p:nvSpPr>
          <p:cNvPr id="40" name="TextBox 63">
            <a:extLst>
              <a:ext uri="{FF2B5EF4-FFF2-40B4-BE49-F238E27FC236}">
                <a16:creationId xmlns:a16="http://schemas.microsoft.com/office/drawing/2014/main" id="{686EA4FA-1CC9-B363-77F7-235CAB36F9AC}"/>
              </a:ext>
            </a:extLst>
          </p:cNvPr>
          <p:cNvSpPr txBox="1"/>
          <p:nvPr/>
        </p:nvSpPr>
        <p:spPr>
          <a:xfrm>
            <a:off x="9802039" y="-3118258"/>
            <a:ext cx="1142735"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Forming Process</a:t>
            </a:r>
          </a:p>
        </p:txBody>
      </p:sp>
      <p:sp>
        <p:nvSpPr>
          <p:cNvPr id="41" name="TextBox 64">
            <a:extLst>
              <a:ext uri="{FF2B5EF4-FFF2-40B4-BE49-F238E27FC236}">
                <a16:creationId xmlns:a16="http://schemas.microsoft.com/office/drawing/2014/main" id="{AF3642CF-CDEF-E2BE-55D9-2333BCF6BC33}"/>
              </a:ext>
            </a:extLst>
          </p:cNvPr>
          <p:cNvSpPr txBox="1"/>
          <p:nvPr/>
        </p:nvSpPr>
        <p:spPr>
          <a:xfrm>
            <a:off x="468423" y="-862049"/>
            <a:ext cx="2303009"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Quality Assurance</a:t>
            </a:r>
          </a:p>
        </p:txBody>
      </p:sp>
      <p:sp>
        <p:nvSpPr>
          <p:cNvPr id="42" name="TextBox 65">
            <a:extLst>
              <a:ext uri="{FF2B5EF4-FFF2-40B4-BE49-F238E27FC236}">
                <a16:creationId xmlns:a16="http://schemas.microsoft.com/office/drawing/2014/main" id="{0858FB6D-FCDB-30C6-5ECF-F4BE9912AEE3}"/>
              </a:ext>
            </a:extLst>
          </p:cNvPr>
          <p:cNvSpPr txBox="1"/>
          <p:nvPr/>
        </p:nvSpPr>
        <p:spPr>
          <a:xfrm>
            <a:off x="2979377" y="-859419"/>
            <a:ext cx="1569599"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Wrapping</a:t>
            </a:r>
          </a:p>
        </p:txBody>
      </p:sp>
      <p:sp>
        <p:nvSpPr>
          <p:cNvPr id="43" name="TextBox 66">
            <a:extLst>
              <a:ext uri="{FF2B5EF4-FFF2-40B4-BE49-F238E27FC236}">
                <a16:creationId xmlns:a16="http://schemas.microsoft.com/office/drawing/2014/main" id="{BAEF9500-D468-2362-A8EF-7D13D61B753A}"/>
              </a:ext>
            </a:extLst>
          </p:cNvPr>
          <p:cNvSpPr txBox="1"/>
          <p:nvPr/>
        </p:nvSpPr>
        <p:spPr>
          <a:xfrm>
            <a:off x="5446601" y="-859419"/>
            <a:ext cx="1261840"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Stickering</a:t>
            </a:r>
          </a:p>
        </p:txBody>
      </p:sp>
      <p:sp>
        <p:nvSpPr>
          <p:cNvPr id="44" name="TextBox 67">
            <a:extLst>
              <a:ext uri="{FF2B5EF4-FFF2-40B4-BE49-F238E27FC236}">
                <a16:creationId xmlns:a16="http://schemas.microsoft.com/office/drawing/2014/main" id="{746CBA0F-4982-EBAC-4F05-C0D6BD2FA553}"/>
              </a:ext>
            </a:extLst>
          </p:cNvPr>
          <p:cNvSpPr txBox="1"/>
          <p:nvPr/>
        </p:nvSpPr>
        <p:spPr>
          <a:xfrm>
            <a:off x="7425496" y="-856790"/>
            <a:ext cx="1590680"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Packaging</a:t>
            </a:r>
          </a:p>
        </p:txBody>
      </p:sp>
      <p:sp>
        <p:nvSpPr>
          <p:cNvPr id="45" name="TextBox 68">
            <a:extLst>
              <a:ext uri="{FF2B5EF4-FFF2-40B4-BE49-F238E27FC236}">
                <a16:creationId xmlns:a16="http://schemas.microsoft.com/office/drawing/2014/main" id="{4F2594A0-7FEF-FFDC-3F50-2AC08299F9D6}"/>
              </a:ext>
            </a:extLst>
          </p:cNvPr>
          <p:cNvSpPr txBox="1"/>
          <p:nvPr/>
        </p:nvSpPr>
        <p:spPr>
          <a:xfrm>
            <a:off x="9269809" y="-899120"/>
            <a:ext cx="2622887"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Final Storage for the </a:t>
            </a:r>
          </a:p>
          <a:p>
            <a:pPr algn="ctr">
              <a:spcBef>
                <a:spcPct val="0"/>
              </a:spcBef>
            </a:pPr>
            <a:r>
              <a:rPr lang="en-US" sz="2200" dirty="0">
                <a:solidFill>
                  <a:srgbClr val="FFFFFF"/>
                </a:solidFill>
                <a:latin typeface="Times New Roman"/>
                <a:ea typeface="Times New Roman"/>
                <a:cs typeface="Times New Roman"/>
                <a:sym typeface="Times New Roman"/>
              </a:rPr>
              <a:t>Produced Chocolate</a:t>
            </a:r>
          </a:p>
        </p:txBody>
      </p:sp>
      <p:grpSp>
        <p:nvGrpSpPr>
          <p:cNvPr id="46" name="Group 45">
            <a:extLst>
              <a:ext uri="{FF2B5EF4-FFF2-40B4-BE49-F238E27FC236}">
                <a16:creationId xmlns:a16="http://schemas.microsoft.com/office/drawing/2014/main" id="{6E7177E1-7228-1706-FDA9-3AAB893AB5DC}"/>
              </a:ext>
            </a:extLst>
          </p:cNvPr>
          <p:cNvGrpSpPr/>
          <p:nvPr/>
        </p:nvGrpSpPr>
        <p:grpSpPr>
          <a:xfrm>
            <a:off x="826072" y="-4739431"/>
            <a:ext cx="10950284" cy="1457616"/>
            <a:chOff x="1655237" y="2300816"/>
            <a:chExt cx="10034006" cy="1457616"/>
          </a:xfrm>
          <a:effectLst>
            <a:outerShdw blurRad="50800" dist="38100" dir="10800000" algn="r" rotWithShape="0">
              <a:prstClr val="black">
                <a:alpha val="40000"/>
              </a:prstClr>
            </a:outerShdw>
          </a:effectLst>
        </p:grpSpPr>
        <p:grpSp>
          <p:nvGrpSpPr>
            <p:cNvPr id="47" name="Group 5">
              <a:extLst>
                <a:ext uri="{FF2B5EF4-FFF2-40B4-BE49-F238E27FC236}">
                  <a16:creationId xmlns:a16="http://schemas.microsoft.com/office/drawing/2014/main" id="{CC5265F6-C405-0E46-BDB2-2BD5D4247AC8}"/>
                </a:ext>
              </a:extLst>
            </p:cNvPr>
            <p:cNvGrpSpPr/>
            <p:nvPr/>
          </p:nvGrpSpPr>
          <p:grpSpPr>
            <a:xfrm>
              <a:off x="1655237" y="2385065"/>
              <a:ext cx="1373367" cy="1373367"/>
              <a:chOff x="0" y="0"/>
              <a:chExt cx="812800" cy="812800"/>
            </a:xfrm>
          </p:grpSpPr>
          <p:sp>
            <p:nvSpPr>
              <p:cNvPr id="70" name="Freeform 6">
                <a:extLst>
                  <a:ext uri="{FF2B5EF4-FFF2-40B4-BE49-F238E27FC236}">
                    <a16:creationId xmlns:a16="http://schemas.microsoft.com/office/drawing/2014/main" id="{305F61ED-E3A8-FAC7-9E1E-551450057CB8}"/>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71" name="TextBox 7">
                <a:extLst>
                  <a:ext uri="{FF2B5EF4-FFF2-40B4-BE49-F238E27FC236}">
                    <a16:creationId xmlns:a16="http://schemas.microsoft.com/office/drawing/2014/main" id="{0EAB4AE9-AF78-6D56-A8D6-5AB702302C4C}"/>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48" name="Group 8">
              <a:extLst>
                <a:ext uri="{FF2B5EF4-FFF2-40B4-BE49-F238E27FC236}">
                  <a16:creationId xmlns:a16="http://schemas.microsoft.com/office/drawing/2014/main" id="{B9CA736D-008E-8187-980C-2139C850C601}"/>
                </a:ext>
              </a:extLst>
            </p:cNvPr>
            <p:cNvGrpSpPr/>
            <p:nvPr/>
          </p:nvGrpSpPr>
          <p:grpSpPr>
            <a:xfrm>
              <a:off x="3622305" y="2385065"/>
              <a:ext cx="1373367" cy="1373367"/>
              <a:chOff x="0" y="0"/>
              <a:chExt cx="812800" cy="812800"/>
            </a:xfrm>
          </p:grpSpPr>
          <p:sp>
            <p:nvSpPr>
              <p:cNvPr id="68" name="Freeform 9">
                <a:extLst>
                  <a:ext uri="{FF2B5EF4-FFF2-40B4-BE49-F238E27FC236}">
                    <a16:creationId xmlns:a16="http://schemas.microsoft.com/office/drawing/2014/main" id="{C349A63F-E913-D170-6277-FE410314A988}"/>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69" name="TextBox 10">
                <a:extLst>
                  <a:ext uri="{FF2B5EF4-FFF2-40B4-BE49-F238E27FC236}">
                    <a16:creationId xmlns:a16="http://schemas.microsoft.com/office/drawing/2014/main" id="{57FC3C08-05E8-3A31-E942-42947DC2CBA2}"/>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49" name="Group 11">
              <a:extLst>
                <a:ext uri="{FF2B5EF4-FFF2-40B4-BE49-F238E27FC236}">
                  <a16:creationId xmlns:a16="http://schemas.microsoft.com/office/drawing/2014/main" id="{C5BBD71F-C6B2-C909-2F4E-E96EF7627853}"/>
                </a:ext>
              </a:extLst>
            </p:cNvPr>
            <p:cNvGrpSpPr/>
            <p:nvPr/>
          </p:nvGrpSpPr>
          <p:grpSpPr>
            <a:xfrm>
              <a:off x="5655868" y="2385065"/>
              <a:ext cx="1373367" cy="1373367"/>
              <a:chOff x="39355" y="0"/>
              <a:chExt cx="812800" cy="812800"/>
            </a:xfrm>
          </p:grpSpPr>
          <p:sp>
            <p:nvSpPr>
              <p:cNvPr id="66" name="Freeform 12">
                <a:extLst>
                  <a:ext uri="{FF2B5EF4-FFF2-40B4-BE49-F238E27FC236}">
                    <a16:creationId xmlns:a16="http://schemas.microsoft.com/office/drawing/2014/main" id="{7B27A90C-5B5C-9303-EC35-A85964F62BF9}"/>
                  </a:ext>
                </a:extLst>
              </p:cNvPr>
              <p:cNvSpPr/>
              <p:nvPr/>
            </p:nvSpPr>
            <p:spPr>
              <a:xfrm>
                <a:off x="39355"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67" name="TextBox 13">
                <a:extLst>
                  <a:ext uri="{FF2B5EF4-FFF2-40B4-BE49-F238E27FC236}">
                    <a16:creationId xmlns:a16="http://schemas.microsoft.com/office/drawing/2014/main" id="{6C76E05F-692A-98E7-B5B2-B52C9C8B90CF}"/>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50" name="Group 14">
              <a:extLst>
                <a:ext uri="{FF2B5EF4-FFF2-40B4-BE49-F238E27FC236}">
                  <a16:creationId xmlns:a16="http://schemas.microsoft.com/office/drawing/2014/main" id="{0515F74B-B24C-D1E0-94FA-6D981EFD8497}"/>
                </a:ext>
              </a:extLst>
            </p:cNvPr>
            <p:cNvGrpSpPr/>
            <p:nvPr/>
          </p:nvGrpSpPr>
          <p:grpSpPr>
            <a:xfrm>
              <a:off x="7633083" y="2385065"/>
              <a:ext cx="1373367" cy="1373367"/>
              <a:chOff x="47226" y="0"/>
              <a:chExt cx="812800" cy="812800"/>
            </a:xfrm>
          </p:grpSpPr>
          <p:sp>
            <p:nvSpPr>
              <p:cNvPr id="64" name="Freeform 15">
                <a:extLst>
                  <a:ext uri="{FF2B5EF4-FFF2-40B4-BE49-F238E27FC236}">
                    <a16:creationId xmlns:a16="http://schemas.microsoft.com/office/drawing/2014/main" id="{3AB462FE-538A-ECBD-3BD3-2A073D859F9E}"/>
                  </a:ext>
                </a:extLst>
              </p:cNvPr>
              <p:cNvSpPr/>
              <p:nvPr/>
            </p:nvSpPr>
            <p:spPr>
              <a:xfrm>
                <a:off x="47226"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65" name="TextBox 16">
                <a:extLst>
                  <a:ext uri="{FF2B5EF4-FFF2-40B4-BE49-F238E27FC236}">
                    <a16:creationId xmlns:a16="http://schemas.microsoft.com/office/drawing/2014/main" id="{2A8626DC-7D31-0A56-FAB1-9769BBF66BF4}"/>
                  </a:ext>
                </a:extLst>
              </p:cNvPr>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51" name="Group 17">
              <a:extLst>
                <a:ext uri="{FF2B5EF4-FFF2-40B4-BE49-F238E27FC236}">
                  <a16:creationId xmlns:a16="http://schemas.microsoft.com/office/drawing/2014/main" id="{C634B61A-D1DD-6DAA-8E45-67563B8BB258}"/>
                </a:ext>
              </a:extLst>
            </p:cNvPr>
            <p:cNvGrpSpPr/>
            <p:nvPr/>
          </p:nvGrpSpPr>
          <p:grpSpPr>
            <a:xfrm>
              <a:off x="9756899" y="2300816"/>
              <a:ext cx="1373367" cy="1373367"/>
              <a:chOff x="118292" y="-49861"/>
              <a:chExt cx="812800" cy="812800"/>
            </a:xfrm>
          </p:grpSpPr>
          <p:sp>
            <p:nvSpPr>
              <p:cNvPr id="62" name="Freeform 18">
                <a:extLst>
                  <a:ext uri="{FF2B5EF4-FFF2-40B4-BE49-F238E27FC236}">
                    <a16:creationId xmlns:a16="http://schemas.microsoft.com/office/drawing/2014/main" id="{3446141B-9129-E96E-0CC4-96F4653F01BE}"/>
                  </a:ext>
                </a:extLst>
              </p:cNvPr>
              <p:cNvSpPr/>
              <p:nvPr/>
            </p:nvSpPr>
            <p:spPr>
              <a:xfrm>
                <a:off x="118292" y="-49861"/>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63" name="TextBox 19">
                <a:extLst>
                  <a:ext uri="{FF2B5EF4-FFF2-40B4-BE49-F238E27FC236}">
                    <a16:creationId xmlns:a16="http://schemas.microsoft.com/office/drawing/2014/main" id="{DC1C640F-4F71-1414-E9C2-4715410904A8}"/>
                  </a:ext>
                </a:extLst>
              </p:cNvPr>
              <p:cNvSpPr txBox="1"/>
              <p:nvPr/>
            </p:nvSpPr>
            <p:spPr>
              <a:xfrm>
                <a:off x="123426" y="47625"/>
                <a:ext cx="660400" cy="688975"/>
              </a:xfrm>
              <a:prstGeom prst="rect">
                <a:avLst/>
              </a:prstGeom>
            </p:spPr>
            <p:txBody>
              <a:bodyPr lIns="33867" tIns="33867" rIns="33867" bIns="33867" rtlCol="0" anchor="ctr"/>
              <a:lstStyle/>
              <a:p>
                <a:pPr algn="ctr">
                  <a:lnSpc>
                    <a:spcPts val="1493"/>
                  </a:lnSpc>
                </a:pPr>
                <a:endParaRPr sz="1200"/>
              </a:p>
            </p:txBody>
          </p:sp>
        </p:grpSp>
        <p:sp>
          <p:nvSpPr>
            <p:cNvPr id="52" name="Freeform 36">
              <a:extLst>
                <a:ext uri="{FF2B5EF4-FFF2-40B4-BE49-F238E27FC236}">
                  <a16:creationId xmlns:a16="http://schemas.microsoft.com/office/drawing/2014/main" id="{F3174954-8FAC-CFA4-09B5-8BA734668B8A}"/>
                </a:ext>
              </a:extLst>
            </p:cNvPr>
            <p:cNvSpPr/>
            <p:nvPr/>
          </p:nvSpPr>
          <p:spPr>
            <a:xfrm>
              <a:off x="3042734"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53" name="Freeform 38">
              <a:extLst>
                <a:ext uri="{FF2B5EF4-FFF2-40B4-BE49-F238E27FC236}">
                  <a16:creationId xmlns:a16="http://schemas.microsoft.com/office/drawing/2014/main" id="{7B611EB2-4084-0983-8F5B-2F88D4B2734D}"/>
                </a:ext>
              </a:extLst>
            </p:cNvPr>
            <p:cNvSpPr/>
            <p:nvPr/>
          </p:nvSpPr>
          <p:spPr>
            <a:xfrm>
              <a:off x="5041552"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54" name="Freeform 40">
              <a:extLst>
                <a:ext uri="{FF2B5EF4-FFF2-40B4-BE49-F238E27FC236}">
                  <a16:creationId xmlns:a16="http://schemas.microsoft.com/office/drawing/2014/main" id="{502FA6CD-1454-C001-F7A7-92F282430FB9}"/>
                </a:ext>
              </a:extLst>
            </p:cNvPr>
            <p:cNvSpPr/>
            <p:nvPr/>
          </p:nvSpPr>
          <p:spPr>
            <a:xfrm>
              <a:off x="7044848"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55" name="Freeform 42">
              <a:extLst>
                <a:ext uri="{FF2B5EF4-FFF2-40B4-BE49-F238E27FC236}">
                  <a16:creationId xmlns:a16="http://schemas.microsoft.com/office/drawing/2014/main" id="{97CB34CB-A7F1-17AA-19E7-430CC7113085}"/>
                </a:ext>
              </a:extLst>
            </p:cNvPr>
            <p:cNvSpPr/>
            <p:nvPr/>
          </p:nvSpPr>
          <p:spPr>
            <a:xfrm>
              <a:off x="9019152" y="3071748"/>
              <a:ext cx="547821" cy="163350"/>
            </a:xfrm>
            <a:custGeom>
              <a:avLst/>
              <a:gdLst/>
              <a:ahLst/>
              <a:cxnLst/>
              <a:rect l="l" t="t" r="r" b="b"/>
              <a:pathLst>
                <a:path w="821731" h="245025">
                  <a:moveTo>
                    <a:pt x="0" y="0"/>
                  </a:moveTo>
                  <a:lnTo>
                    <a:pt x="821732" y="0"/>
                  </a:lnTo>
                  <a:lnTo>
                    <a:pt x="821732" y="245025"/>
                  </a:lnTo>
                  <a:lnTo>
                    <a:pt x="0" y="245025"/>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sp>
        <p:sp>
          <p:nvSpPr>
            <p:cNvPr id="56" name="Freeform 44">
              <a:extLst>
                <a:ext uri="{FF2B5EF4-FFF2-40B4-BE49-F238E27FC236}">
                  <a16:creationId xmlns:a16="http://schemas.microsoft.com/office/drawing/2014/main" id="{FB48F166-5EF7-E1E0-964C-8AF60E225DD8}"/>
                </a:ext>
              </a:extLst>
            </p:cNvPr>
            <p:cNvSpPr/>
            <p:nvPr/>
          </p:nvSpPr>
          <p:spPr>
            <a:xfrm>
              <a:off x="1840498" y="2726202"/>
              <a:ext cx="1002844" cy="773101"/>
            </a:xfrm>
            <a:custGeom>
              <a:avLst/>
              <a:gdLst/>
              <a:ahLst/>
              <a:cxnLst/>
              <a:rect l="l" t="t" r="r" b="b"/>
              <a:pathLst>
                <a:path w="1504266" h="1159652">
                  <a:moveTo>
                    <a:pt x="0" y="0"/>
                  </a:moveTo>
                  <a:lnTo>
                    <a:pt x="1504266" y="0"/>
                  </a:lnTo>
                  <a:lnTo>
                    <a:pt x="1504266" y="1159653"/>
                  </a:lnTo>
                  <a:lnTo>
                    <a:pt x="0" y="1159653"/>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sp>
        <p:sp>
          <p:nvSpPr>
            <p:cNvPr id="57" name="Freeform 45">
              <a:extLst>
                <a:ext uri="{FF2B5EF4-FFF2-40B4-BE49-F238E27FC236}">
                  <a16:creationId xmlns:a16="http://schemas.microsoft.com/office/drawing/2014/main" id="{E6D4886B-D921-F733-F80D-50425B7CC5E1}"/>
                </a:ext>
              </a:extLst>
            </p:cNvPr>
            <p:cNvSpPr/>
            <p:nvPr/>
          </p:nvSpPr>
          <p:spPr>
            <a:xfrm>
              <a:off x="5879320" y="2544455"/>
              <a:ext cx="964467" cy="1054587"/>
            </a:xfrm>
            <a:custGeom>
              <a:avLst/>
              <a:gdLst/>
              <a:ahLst/>
              <a:cxnLst/>
              <a:rect l="l" t="t" r="r" b="b"/>
              <a:pathLst>
                <a:path w="1446701" h="1581880">
                  <a:moveTo>
                    <a:pt x="0" y="0"/>
                  </a:moveTo>
                  <a:lnTo>
                    <a:pt x="1446701" y="0"/>
                  </a:lnTo>
                  <a:lnTo>
                    <a:pt x="1446701" y="1581880"/>
                  </a:lnTo>
                  <a:lnTo>
                    <a:pt x="0" y="1581880"/>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sp>
        <p:sp>
          <p:nvSpPr>
            <p:cNvPr id="58" name="Freeform 46">
              <a:extLst>
                <a:ext uri="{FF2B5EF4-FFF2-40B4-BE49-F238E27FC236}">
                  <a16:creationId xmlns:a16="http://schemas.microsoft.com/office/drawing/2014/main" id="{C67E31B4-EA94-AC3F-235E-EE020A4EA969}"/>
                </a:ext>
              </a:extLst>
            </p:cNvPr>
            <p:cNvSpPr/>
            <p:nvPr/>
          </p:nvSpPr>
          <p:spPr>
            <a:xfrm>
              <a:off x="8010391" y="2555153"/>
              <a:ext cx="633179" cy="1043889"/>
            </a:xfrm>
            <a:custGeom>
              <a:avLst/>
              <a:gdLst/>
              <a:ahLst/>
              <a:cxnLst/>
              <a:rect l="l" t="t" r="r" b="b"/>
              <a:pathLst>
                <a:path w="949768" h="1565833">
                  <a:moveTo>
                    <a:pt x="0" y="0"/>
                  </a:moveTo>
                  <a:lnTo>
                    <a:pt x="949768" y="0"/>
                  </a:lnTo>
                  <a:lnTo>
                    <a:pt x="949768" y="1565833"/>
                  </a:lnTo>
                  <a:lnTo>
                    <a:pt x="0" y="1565833"/>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sp>
        <p:sp>
          <p:nvSpPr>
            <p:cNvPr id="59" name="Freeform 48">
              <a:extLst>
                <a:ext uri="{FF2B5EF4-FFF2-40B4-BE49-F238E27FC236}">
                  <a16:creationId xmlns:a16="http://schemas.microsoft.com/office/drawing/2014/main" id="{566D432C-2843-00AC-5CC6-8F58D2A58330}"/>
                </a:ext>
              </a:extLst>
            </p:cNvPr>
            <p:cNvSpPr/>
            <p:nvPr/>
          </p:nvSpPr>
          <p:spPr>
            <a:xfrm>
              <a:off x="9819398" y="2768284"/>
              <a:ext cx="1283889" cy="606929"/>
            </a:xfrm>
            <a:custGeom>
              <a:avLst/>
              <a:gdLst/>
              <a:ahLst/>
              <a:cxnLst/>
              <a:rect l="l" t="t" r="r" b="b"/>
              <a:pathLst>
                <a:path w="1925834" h="910394">
                  <a:moveTo>
                    <a:pt x="0" y="0"/>
                  </a:moveTo>
                  <a:lnTo>
                    <a:pt x="1925835" y="0"/>
                  </a:lnTo>
                  <a:lnTo>
                    <a:pt x="1925835" y="910394"/>
                  </a:lnTo>
                  <a:lnTo>
                    <a:pt x="0" y="910394"/>
                  </a:lnTo>
                  <a:lnTo>
                    <a:pt x="0" y="0"/>
                  </a:lnTo>
                  <a:close/>
                </a:path>
              </a:pathLst>
            </a:custGeom>
            <a:blipFill>
              <a:blip r:embed="rId22">
                <a:extLst>
                  <a:ext uri="{96DAC541-7B7A-43D3-8B79-37D633B846F1}">
                    <asvg:svgBlip xmlns:asvg="http://schemas.microsoft.com/office/drawing/2016/SVG/main" r:embed="rId23"/>
                  </a:ext>
                </a:extLst>
              </a:blip>
              <a:stretch>
                <a:fillRect/>
              </a:stretch>
            </a:blipFill>
          </p:spPr>
        </p:sp>
        <p:sp>
          <p:nvSpPr>
            <p:cNvPr id="60" name="Freeform 55">
              <a:extLst>
                <a:ext uri="{FF2B5EF4-FFF2-40B4-BE49-F238E27FC236}">
                  <a16:creationId xmlns:a16="http://schemas.microsoft.com/office/drawing/2014/main" id="{848633CB-37B5-B61B-0AAF-326F65B238FA}"/>
                </a:ext>
              </a:extLst>
            </p:cNvPr>
            <p:cNvSpPr/>
            <p:nvPr/>
          </p:nvSpPr>
          <p:spPr>
            <a:xfrm>
              <a:off x="3832258" y="2555153"/>
              <a:ext cx="996043" cy="996043"/>
            </a:xfrm>
            <a:custGeom>
              <a:avLst/>
              <a:gdLst/>
              <a:ahLst/>
              <a:cxnLst/>
              <a:rect l="l" t="t" r="r" b="b"/>
              <a:pathLst>
                <a:path w="1494065" h="1494065">
                  <a:moveTo>
                    <a:pt x="0" y="0"/>
                  </a:moveTo>
                  <a:lnTo>
                    <a:pt x="1494065" y="0"/>
                  </a:lnTo>
                  <a:lnTo>
                    <a:pt x="1494065" y="1494064"/>
                  </a:lnTo>
                  <a:lnTo>
                    <a:pt x="0" y="1494064"/>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sp>
        <p:sp>
          <p:nvSpPr>
            <p:cNvPr id="61" name="Freeform 35">
              <a:extLst>
                <a:ext uri="{FF2B5EF4-FFF2-40B4-BE49-F238E27FC236}">
                  <a16:creationId xmlns:a16="http://schemas.microsoft.com/office/drawing/2014/main" id="{7615D7CF-B779-8A76-5DB6-3F99AC52F405}"/>
                </a:ext>
              </a:extLst>
            </p:cNvPr>
            <p:cNvSpPr/>
            <p:nvPr/>
          </p:nvSpPr>
          <p:spPr>
            <a:xfrm>
              <a:off x="11141422" y="3101050"/>
              <a:ext cx="547821" cy="163350"/>
            </a:xfrm>
            <a:custGeom>
              <a:avLst/>
              <a:gdLst/>
              <a:ahLst/>
              <a:cxnLst/>
              <a:rect l="l" t="t" r="r" b="b"/>
              <a:pathLst>
                <a:path w="821731" h="245025">
                  <a:moveTo>
                    <a:pt x="0" y="0"/>
                  </a:moveTo>
                  <a:lnTo>
                    <a:pt x="821731" y="0"/>
                  </a:lnTo>
                  <a:lnTo>
                    <a:pt x="821731" y="245026"/>
                  </a:lnTo>
                  <a:lnTo>
                    <a:pt x="0" y="2450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sp>
        <p:nvSpPr>
          <p:cNvPr id="72" name="AutoShape 2">
            <a:extLst>
              <a:ext uri="{FF2B5EF4-FFF2-40B4-BE49-F238E27FC236}">
                <a16:creationId xmlns:a16="http://schemas.microsoft.com/office/drawing/2014/main" id="{64325631-4B7C-FF32-6E85-1D0959560C90}"/>
              </a:ext>
            </a:extLst>
          </p:cNvPr>
          <p:cNvSpPr/>
          <p:nvPr/>
        </p:nvSpPr>
        <p:spPr>
          <a:xfrm rot="3780">
            <a:off x="437598" y="-6350570"/>
            <a:ext cx="11621611" cy="0"/>
          </a:xfrm>
          <a:prstGeom prst="line">
            <a:avLst/>
          </a:prstGeom>
          <a:ln w="9525" cap="rnd">
            <a:solidFill>
              <a:srgbClr val="FFFFFF"/>
            </a:solidFill>
            <a:prstDash val="solid"/>
            <a:headEnd type="none" w="sm" len="sm"/>
            <a:tailEnd type="none" w="sm" len="sm"/>
          </a:ln>
        </p:spPr>
      </p:sp>
      <p:sp>
        <p:nvSpPr>
          <p:cNvPr id="73" name="TextBox 9">
            <a:extLst>
              <a:ext uri="{FF2B5EF4-FFF2-40B4-BE49-F238E27FC236}">
                <a16:creationId xmlns:a16="http://schemas.microsoft.com/office/drawing/2014/main" id="{AECE38AC-9E5D-43E1-4420-5FFCE94FB529}"/>
              </a:ext>
            </a:extLst>
          </p:cNvPr>
          <p:cNvSpPr txBox="1"/>
          <p:nvPr/>
        </p:nvSpPr>
        <p:spPr>
          <a:xfrm>
            <a:off x="11556860" y="-6718679"/>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10</a:t>
            </a:r>
          </a:p>
        </p:txBody>
      </p:sp>
      <p:grpSp>
        <p:nvGrpSpPr>
          <p:cNvPr id="74" name="Group 73">
            <a:extLst>
              <a:ext uri="{FF2B5EF4-FFF2-40B4-BE49-F238E27FC236}">
                <a16:creationId xmlns:a16="http://schemas.microsoft.com/office/drawing/2014/main" id="{9B2E43FD-3D5D-120E-55FB-D5ED76AD40AD}"/>
              </a:ext>
            </a:extLst>
          </p:cNvPr>
          <p:cNvGrpSpPr/>
          <p:nvPr/>
        </p:nvGrpSpPr>
        <p:grpSpPr>
          <a:xfrm>
            <a:off x="5703893" y="-6852234"/>
            <a:ext cx="914400" cy="914400"/>
            <a:chOff x="7887156" y="880575"/>
            <a:chExt cx="914400" cy="914400"/>
          </a:xfrm>
        </p:grpSpPr>
        <p:sp useBgFill="1">
          <p:nvSpPr>
            <p:cNvPr id="75" name="شكل بيضاوي 48">
              <a:extLst>
                <a:ext uri="{FF2B5EF4-FFF2-40B4-BE49-F238E27FC236}">
                  <a16:creationId xmlns:a16="http://schemas.microsoft.com/office/drawing/2014/main" id="{E5F605FF-90CB-E1AA-C4AD-3A51E61E123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8" descr="Computer Icons Analysis Symbol, symbol, angle, logo png | PNGEgg">
              <a:extLst>
                <a:ext uri="{FF2B5EF4-FFF2-40B4-BE49-F238E27FC236}">
                  <a16:creationId xmlns:a16="http://schemas.microsoft.com/office/drawing/2014/main" id="{5721DB4E-C61A-C092-FBFA-B3CF22633898}"/>
                </a:ext>
              </a:extLst>
            </p:cNvPr>
            <p:cNvPicPr>
              <a:picLocks noChangeAspect="1" noChangeArrowheads="1"/>
            </p:cNvPicPr>
            <p:nvPr/>
          </p:nvPicPr>
          <p:blipFill>
            <a:blip r:embed="rId26">
              <a:extLst>
                <a:ext uri="{BEBA8EAE-BF5A-486C-A8C5-ECC9F3942E4B}">
                  <a14:imgProps xmlns:a14="http://schemas.microsoft.com/office/drawing/2010/main">
                    <a14:imgLayer r:embed="rId27">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77" name="مربع نص 8">
            <a:extLst>
              <a:ext uri="{FF2B5EF4-FFF2-40B4-BE49-F238E27FC236}">
                <a16:creationId xmlns:a16="http://schemas.microsoft.com/office/drawing/2014/main" id="{14F68B4A-E7FC-7C8A-FDF9-C28D6C0C1005}"/>
              </a:ext>
            </a:extLst>
          </p:cNvPr>
          <p:cNvSpPr txBox="1"/>
          <p:nvPr/>
        </p:nvSpPr>
        <p:spPr>
          <a:xfrm>
            <a:off x="468662" y="-6787508"/>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78" name="مربع نص 8">
            <a:extLst>
              <a:ext uri="{FF2B5EF4-FFF2-40B4-BE49-F238E27FC236}">
                <a16:creationId xmlns:a16="http://schemas.microsoft.com/office/drawing/2014/main" id="{5DD0F162-A317-7BF0-178A-9686B425388C}"/>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extLst>
      <p:ext uri="{BB962C8B-B14F-4D97-AF65-F5344CB8AC3E}">
        <p14:creationId xmlns:p14="http://schemas.microsoft.com/office/powerpoint/2010/main" val="1974367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410BA5EF-65BC-42D8-81DB-8EC1E64782FA}"/>
              </a:ext>
            </a:extLst>
          </p:cNvPr>
          <p:cNvGrpSpPr/>
          <p:nvPr/>
        </p:nvGrpSpPr>
        <p:grpSpPr>
          <a:xfrm>
            <a:off x="710698" y="4563323"/>
            <a:ext cx="10315411" cy="1455042"/>
            <a:chOff x="1601561" y="4609331"/>
            <a:chExt cx="9328833" cy="1455042"/>
          </a:xfrm>
          <a:effectLst>
            <a:outerShdw blurRad="50800" dist="38100" dir="10800000" algn="r" rotWithShape="0">
              <a:prstClr val="black">
                <a:alpha val="40000"/>
              </a:prstClr>
            </a:outerShdw>
          </a:effectLst>
        </p:grpSpPr>
        <p:grpSp>
          <p:nvGrpSpPr>
            <p:cNvPr id="20" name="Group 20"/>
            <p:cNvGrpSpPr/>
            <p:nvPr/>
          </p:nvGrpSpPr>
          <p:grpSpPr>
            <a:xfrm>
              <a:off x="1601561" y="4609331"/>
              <a:ext cx="1373367" cy="1373367"/>
              <a:chOff x="-31768" y="0"/>
              <a:chExt cx="812800" cy="812800"/>
            </a:xfrm>
          </p:grpSpPr>
          <p:sp>
            <p:nvSpPr>
              <p:cNvPr id="21" name="Freeform 21"/>
              <p:cNvSpPr/>
              <p:nvPr/>
            </p:nvSpPr>
            <p:spPr>
              <a:xfrm>
                <a:off x="-31768"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22" name="TextBox 22"/>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23" name="Group 23"/>
            <p:cNvGrpSpPr/>
            <p:nvPr/>
          </p:nvGrpSpPr>
          <p:grpSpPr>
            <a:xfrm>
              <a:off x="3590555" y="4691006"/>
              <a:ext cx="1373367" cy="1373367"/>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25" name="TextBox 25"/>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26" name="Group 26"/>
            <p:cNvGrpSpPr/>
            <p:nvPr/>
          </p:nvGrpSpPr>
          <p:grpSpPr>
            <a:xfrm>
              <a:off x="5589373" y="4609331"/>
              <a:ext cx="1373367" cy="1373367"/>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28" name="TextBox 28"/>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29" name="Group 29"/>
            <p:cNvGrpSpPr/>
            <p:nvPr/>
          </p:nvGrpSpPr>
          <p:grpSpPr>
            <a:xfrm>
              <a:off x="7553289" y="4609331"/>
              <a:ext cx="1373367" cy="1373367"/>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31" name="TextBox 31"/>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32" name="Group 32"/>
            <p:cNvGrpSpPr/>
            <p:nvPr/>
          </p:nvGrpSpPr>
          <p:grpSpPr>
            <a:xfrm>
              <a:off x="9557027" y="4609331"/>
              <a:ext cx="1373367" cy="1373367"/>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34" name="TextBox 34"/>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sp>
          <p:nvSpPr>
            <p:cNvPr id="37" name="Freeform 37"/>
            <p:cNvSpPr/>
            <p:nvPr/>
          </p:nvSpPr>
          <p:spPr>
            <a:xfrm>
              <a:off x="3004634" y="5239186"/>
              <a:ext cx="547821" cy="163350"/>
            </a:xfrm>
            <a:custGeom>
              <a:avLst/>
              <a:gdLst/>
              <a:ahLst/>
              <a:cxnLst/>
              <a:rect l="l" t="t" r="r" b="b"/>
              <a:pathLst>
                <a:path w="821731" h="245025">
                  <a:moveTo>
                    <a:pt x="0" y="0"/>
                  </a:moveTo>
                  <a:lnTo>
                    <a:pt x="821731" y="0"/>
                  </a:lnTo>
                  <a:lnTo>
                    <a:pt x="821731" y="245026"/>
                  </a:lnTo>
                  <a:lnTo>
                    <a:pt x="0" y="24502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9" name="Freeform 39"/>
            <p:cNvSpPr/>
            <p:nvPr/>
          </p:nvSpPr>
          <p:spPr>
            <a:xfrm>
              <a:off x="4995672" y="5296015"/>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1" name="Freeform 41"/>
            <p:cNvSpPr/>
            <p:nvPr/>
          </p:nvSpPr>
          <p:spPr>
            <a:xfrm>
              <a:off x="7007190" y="5296015"/>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3" name="Freeform 43"/>
            <p:cNvSpPr/>
            <p:nvPr/>
          </p:nvSpPr>
          <p:spPr>
            <a:xfrm>
              <a:off x="8901384" y="5320861"/>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7" name="Freeform 47"/>
            <p:cNvSpPr/>
            <p:nvPr/>
          </p:nvSpPr>
          <p:spPr>
            <a:xfrm>
              <a:off x="1733479" y="4931992"/>
              <a:ext cx="1056186" cy="777737"/>
            </a:xfrm>
            <a:custGeom>
              <a:avLst/>
              <a:gdLst/>
              <a:ahLst/>
              <a:cxnLst/>
              <a:rect l="l" t="t" r="r" b="b"/>
              <a:pathLst>
                <a:path w="1584279" h="1166605">
                  <a:moveTo>
                    <a:pt x="0" y="0"/>
                  </a:moveTo>
                  <a:lnTo>
                    <a:pt x="1584279" y="0"/>
                  </a:lnTo>
                  <a:lnTo>
                    <a:pt x="1584279" y="1166606"/>
                  </a:lnTo>
                  <a:lnTo>
                    <a:pt x="0" y="116660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49" name="Freeform 49"/>
            <p:cNvSpPr/>
            <p:nvPr/>
          </p:nvSpPr>
          <p:spPr>
            <a:xfrm>
              <a:off x="3755655" y="4999021"/>
              <a:ext cx="1096050" cy="643680"/>
            </a:xfrm>
            <a:custGeom>
              <a:avLst/>
              <a:gdLst/>
              <a:ahLst/>
              <a:cxnLst/>
              <a:rect l="l" t="t" r="r" b="b"/>
              <a:pathLst>
                <a:path w="1644075" h="965520">
                  <a:moveTo>
                    <a:pt x="0" y="0"/>
                  </a:moveTo>
                  <a:lnTo>
                    <a:pt x="1644075" y="0"/>
                  </a:lnTo>
                  <a:lnTo>
                    <a:pt x="1644075" y="965520"/>
                  </a:lnTo>
                  <a:lnTo>
                    <a:pt x="0" y="9655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50" name="Freeform 50"/>
            <p:cNvSpPr/>
            <p:nvPr/>
          </p:nvSpPr>
          <p:spPr>
            <a:xfrm>
              <a:off x="5746692" y="5142540"/>
              <a:ext cx="1140426" cy="356642"/>
            </a:xfrm>
            <a:custGeom>
              <a:avLst/>
              <a:gdLst/>
              <a:ahLst/>
              <a:cxnLst/>
              <a:rect l="l" t="t" r="r" b="b"/>
              <a:pathLst>
                <a:path w="1710639" h="534963">
                  <a:moveTo>
                    <a:pt x="0" y="0"/>
                  </a:moveTo>
                  <a:lnTo>
                    <a:pt x="1710639" y="0"/>
                  </a:lnTo>
                  <a:lnTo>
                    <a:pt x="1710639" y="534964"/>
                  </a:lnTo>
                  <a:lnTo>
                    <a:pt x="0" y="53496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51" name="Freeform 51"/>
            <p:cNvSpPr/>
            <p:nvPr/>
          </p:nvSpPr>
          <p:spPr>
            <a:xfrm>
              <a:off x="7794450" y="4801022"/>
              <a:ext cx="842173" cy="967005"/>
            </a:xfrm>
            <a:custGeom>
              <a:avLst/>
              <a:gdLst/>
              <a:ahLst/>
              <a:cxnLst/>
              <a:rect l="l" t="t" r="r" b="b"/>
              <a:pathLst>
                <a:path w="1263260" h="1450508">
                  <a:moveTo>
                    <a:pt x="0" y="0"/>
                  </a:moveTo>
                  <a:lnTo>
                    <a:pt x="1263261" y="0"/>
                  </a:lnTo>
                  <a:lnTo>
                    <a:pt x="1263261" y="1450507"/>
                  </a:lnTo>
                  <a:lnTo>
                    <a:pt x="0" y="145050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52" name="Freeform 52"/>
            <p:cNvSpPr/>
            <p:nvPr/>
          </p:nvSpPr>
          <p:spPr>
            <a:xfrm>
              <a:off x="9811339" y="4838517"/>
              <a:ext cx="943499" cy="944023"/>
            </a:xfrm>
            <a:custGeom>
              <a:avLst/>
              <a:gdLst/>
              <a:ahLst/>
              <a:cxnLst/>
              <a:rect l="l" t="t" r="r" b="b"/>
              <a:pathLst>
                <a:path w="1415248" h="1416035">
                  <a:moveTo>
                    <a:pt x="0" y="0"/>
                  </a:moveTo>
                  <a:lnTo>
                    <a:pt x="1415249" y="0"/>
                  </a:lnTo>
                  <a:lnTo>
                    <a:pt x="1415249" y="1416035"/>
                  </a:lnTo>
                  <a:lnTo>
                    <a:pt x="0" y="1416035"/>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grpSp>
      <p:sp>
        <p:nvSpPr>
          <p:cNvPr id="58" name="TextBox 58"/>
          <p:cNvSpPr txBox="1"/>
          <p:nvPr/>
        </p:nvSpPr>
        <p:spPr>
          <a:xfrm>
            <a:off x="2273134" y="1430134"/>
            <a:ext cx="7645732"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Berkshire Swash"/>
              </a:rPr>
              <a:t>Production Processes Description</a:t>
            </a:r>
          </a:p>
        </p:txBody>
      </p:sp>
      <p:sp>
        <p:nvSpPr>
          <p:cNvPr id="59" name="TextBox 59"/>
          <p:cNvSpPr txBox="1"/>
          <p:nvPr/>
        </p:nvSpPr>
        <p:spPr>
          <a:xfrm>
            <a:off x="316023" y="3866382"/>
            <a:ext cx="2118588"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Raw Material Receipt</a:t>
            </a:r>
          </a:p>
        </p:txBody>
      </p:sp>
      <p:sp>
        <p:nvSpPr>
          <p:cNvPr id="60" name="TextBox 60"/>
          <p:cNvSpPr txBox="1"/>
          <p:nvPr/>
        </p:nvSpPr>
        <p:spPr>
          <a:xfrm>
            <a:off x="2372742" y="3893480"/>
            <a:ext cx="2524287"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Raw Material Inspection</a:t>
            </a:r>
          </a:p>
        </p:txBody>
      </p:sp>
      <p:sp>
        <p:nvSpPr>
          <p:cNvPr id="61" name="TextBox 61"/>
          <p:cNvSpPr txBox="1"/>
          <p:nvPr/>
        </p:nvSpPr>
        <p:spPr>
          <a:xfrm>
            <a:off x="4761871" y="3864284"/>
            <a:ext cx="2118588"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Chocolate Preparation</a:t>
            </a:r>
          </a:p>
        </p:txBody>
      </p:sp>
      <p:sp>
        <p:nvSpPr>
          <p:cNvPr id="62" name="TextBox 62"/>
          <p:cNvSpPr txBox="1"/>
          <p:nvPr/>
        </p:nvSpPr>
        <p:spPr>
          <a:xfrm>
            <a:off x="7104564" y="3860575"/>
            <a:ext cx="1742573"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Filling Preparation</a:t>
            </a:r>
          </a:p>
        </p:txBody>
      </p:sp>
      <p:sp>
        <p:nvSpPr>
          <p:cNvPr id="63" name="TextBox 63"/>
          <p:cNvSpPr txBox="1"/>
          <p:nvPr/>
        </p:nvSpPr>
        <p:spPr>
          <a:xfrm>
            <a:off x="9649639" y="3865242"/>
            <a:ext cx="1142735"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Forming Process</a:t>
            </a:r>
          </a:p>
        </p:txBody>
      </p:sp>
      <p:sp>
        <p:nvSpPr>
          <p:cNvPr id="64" name="TextBox 64"/>
          <p:cNvSpPr txBox="1"/>
          <p:nvPr/>
        </p:nvSpPr>
        <p:spPr>
          <a:xfrm>
            <a:off x="316023" y="6121451"/>
            <a:ext cx="2303009"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Quality Assurance</a:t>
            </a:r>
          </a:p>
        </p:txBody>
      </p:sp>
      <p:sp>
        <p:nvSpPr>
          <p:cNvPr id="65" name="TextBox 65"/>
          <p:cNvSpPr txBox="1"/>
          <p:nvPr/>
        </p:nvSpPr>
        <p:spPr>
          <a:xfrm>
            <a:off x="2826977" y="6124081"/>
            <a:ext cx="1569599"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Wrapping</a:t>
            </a:r>
          </a:p>
        </p:txBody>
      </p:sp>
      <p:sp>
        <p:nvSpPr>
          <p:cNvPr id="66" name="TextBox 66"/>
          <p:cNvSpPr txBox="1"/>
          <p:nvPr/>
        </p:nvSpPr>
        <p:spPr>
          <a:xfrm>
            <a:off x="5294201" y="6124081"/>
            <a:ext cx="1261840"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Stickering</a:t>
            </a:r>
          </a:p>
        </p:txBody>
      </p:sp>
      <p:sp>
        <p:nvSpPr>
          <p:cNvPr id="67" name="TextBox 67"/>
          <p:cNvSpPr txBox="1"/>
          <p:nvPr/>
        </p:nvSpPr>
        <p:spPr>
          <a:xfrm>
            <a:off x="7273096" y="6126710"/>
            <a:ext cx="1590680" cy="248914"/>
          </a:xfrm>
          <a:prstGeom prst="rect">
            <a:avLst/>
          </a:prstGeom>
        </p:spPr>
        <p:txBody>
          <a:bodyPr wrap="square" lIns="0" tIns="0" rIns="0" bIns="0" rtlCol="0" anchor="t">
            <a:spAutoFit/>
          </a:bodyPr>
          <a:lstStyle/>
          <a:p>
            <a:pPr algn="ctr">
              <a:lnSpc>
                <a:spcPts val="1866"/>
              </a:lnSpc>
              <a:spcBef>
                <a:spcPct val="0"/>
              </a:spcBef>
            </a:pPr>
            <a:r>
              <a:rPr lang="en-US" sz="2200" dirty="0">
                <a:solidFill>
                  <a:srgbClr val="FFFFFF"/>
                </a:solidFill>
                <a:latin typeface="Times New Roman"/>
                <a:ea typeface="Times New Roman"/>
                <a:cs typeface="Times New Roman"/>
                <a:sym typeface="Times New Roman"/>
              </a:rPr>
              <a:t>Packaging</a:t>
            </a:r>
          </a:p>
        </p:txBody>
      </p:sp>
      <p:sp>
        <p:nvSpPr>
          <p:cNvPr id="68" name="TextBox 68"/>
          <p:cNvSpPr txBox="1"/>
          <p:nvPr/>
        </p:nvSpPr>
        <p:spPr>
          <a:xfrm>
            <a:off x="9117409" y="6084380"/>
            <a:ext cx="2622887" cy="677108"/>
          </a:xfrm>
          <a:prstGeom prst="rect">
            <a:avLst/>
          </a:prstGeom>
        </p:spPr>
        <p:txBody>
          <a:bodyPr wrap="square" lIns="0" tIns="0" rIns="0" bIns="0" rtlCol="0" anchor="t">
            <a:spAutoFit/>
          </a:bodyPr>
          <a:lstStyle/>
          <a:p>
            <a:pPr algn="ctr">
              <a:spcBef>
                <a:spcPct val="0"/>
              </a:spcBef>
            </a:pPr>
            <a:r>
              <a:rPr lang="en-US" sz="2200" dirty="0">
                <a:solidFill>
                  <a:srgbClr val="FFFFFF"/>
                </a:solidFill>
                <a:latin typeface="Times New Roman"/>
                <a:ea typeface="Times New Roman"/>
                <a:cs typeface="Times New Roman"/>
                <a:sym typeface="Times New Roman"/>
              </a:rPr>
              <a:t>Final Storage for the </a:t>
            </a:r>
          </a:p>
          <a:p>
            <a:pPr algn="ctr">
              <a:spcBef>
                <a:spcPct val="0"/>
              </a:spcBef>
            </a:pPr>
            <a:r>
              <a:rPr lang="en-US" sz="2200" dirty="0">
                <a:solidFill>
                  <a:srgbClr val="FFFFFF"/>
                </a:solidFill>
                <a:latin typeface="Times New Roman"/>
                <a:ea typeface="Times New Roman"/>
                <a:cs typeface="Times New Roman"/>
                <a:sym typeface="Times New Roman"/>
              </a:rPr>
              <a:t>Produced Chocolate</a:t>
            </a:r>
          </a:p>
        </p:txBody>
      </p:sp>
      <p:grpSp>
        <p:nvGrpSpPr>
          <p:cNvPr id="70" name="Group 69">
            <a:extLst>
              <a:ext uri="{FF2B5EF4-FFF2-40B4-BE49-F238E27FC236}">
                <a16:creationId xmlns:a16="http://schemas.microsoft.com/office/drawing/2014/main" id="{A18D685A-9AED-43D0-BBB0-5AD26079975E}"/>
              </a:ext>
            </a:extLst>
          </p:cNvPr>
          <p:cNvGrpSpPr/>
          <p:nvPr/>
        </p:nvGrpSpPr>
        <p:grpSpPr>
          <a:xfrm>
            <a:off x="673672" y="2244069"/>
            <a:ext cx="10950284" cy="1457616"/>
            <a:chOff x="1655237" y="2300816"/>
            <a:chExt cx="10034006" cy="1457616"/>
          </a:xfrm>
          <a:effectLst>
            <a:outerShdw blurRad="50800" dist="38100" dir="10800000" algn="r" rotWithShape="0">
              <a:prstClr val="black">
                <a:alpha val="40000"/>
              </a:prstClr>
            </a:outerShdw>
          </a:effectLst>
        </p:grpSpPr>
        <p:grpSp>
          <p:nvGrpSpPr>
            <p:cNvPr id="5" name="Group 5"/>
            <p:cNvGrpSpPr/>
            <p:nvPr/>
          </p:nvGrpSpPr>
          <p:grpSpPr>
            <a:xfrm>
              <a:off x="1655237" y="2385065"/>
              <a:ext cx="1373367" cy="13733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7" name="TextBox 7"/>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8" name="Group 8"/>
            <p:cNvGrpSpPr/>
            <p:nvPr/>
          </p:nvGrpSpPr>
          <p:grpSpPr>
            <a:xfrm>
              <a:off x="3622305" y="2385065"/>
              <a:ext cx="1373367" cy="1373367"/>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10" name="TextBox 10"/>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1" name="Group 11"/>
            <p:cNvGrpSpPr/>
            <p:nvPr/>
          </p:nvGrpSpPr>
          <p:grpSpPr>
            <a:xfrm>
              <a:off x="5655868" y="2385065"/>
              <a:ext cx="1373367" cy="1373367"/>
              <a:chOff x="39355" y="0"/>
              <a:chExt cx="812800" cy="812800"/>
            </a:xfrm>
          </p:grpSpPr>
          <p:sp>
            <p:nvSpPr>
              <p:cNvPr id="12" name="Freeform 12"/>
              <p:cNvSpPr/>
              <p:nvPr/>
            </p:nvSpPr>
            <p:spPr>
              <a:xfrm>
                <a:off x="39355"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13" name="TextBox 13"/>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4" name="Group 14"/>
            <p:cNvGrpSpPr/>
            <p:nvPr/>
          </p:nvGrpSpPr>
          <p:grpSpPr>
            <a:xfrm>
              <a:off x="7633083" y="2385065"/>
              <a:ext cx="1373367" cy="1373367"/>
              <a:chOff x="47226" y="0"/>
              <a:chExt cx="812800" cy="812800"/>
            </a:xfrm>
          </p:grpSpPr>
          <p:sp>
            <p:nvSpPr>
              <p:cNvPr id="15" name="Freeform 15"/>
              <p:cNvSpPr/>
              <p:nvPr/>
            </p:nvSpPr>
            <p:spPr>
              <a:xfrm>
                <a:off x="47226"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16" name="TextBox 16"/>
              <p:cNvSpPr txBox="1"/>
              <p:nvPr/>
            </p:nvSpPr>
            <p:spPr>
              <a:xfrm>
                <a:off x="76200" y="47625"/>
                <a:ext cx="660400" cy="688975"/>
              </a:xfrm>
              <a:prstGeom prst="rect">
                <a:avLst/>
              </a:prstGeom>
            </p:spPr>
            <p:txBody>
              <a:bodyPr lIns="33867" tIns="33867" rIns="33867" bIns="33867" rtlCol="0" anchor="ctr"/>
              <a:lstStyle/>
              <a:p>
                <a:pPr algn="ctr">
                  <a:lnSpc>
                    <a:spcPts val="1493"/>
                  </a:lnSpc>
                </a:pPr>
                <a:endParaRPr sz="1200"/>
              </a:p>
            </p:txBody>
          </p:sp>
        </p:grpSp>
        <p:grpSp>
          <p:nvGrpSpPr>
            <p:cNvPr id="17" name="Group 17"/>
            <p:cNvGrpSpPr/>
            <p:nvPr/>
          </p:nvGrpSpPr>
          <p:grpSpPr>
            <a:xfrm>
              <a:off x="9756899" y="2300816"/>
              <a:ext cx="1373367" cy="1373367"/>
              <a:chOff x="118292" y="-49861"/>
              <a:chExt cx="812800" cy="812800"/>
            </a:xfrm>
          </p:grpSpPr>
          <p:sp>
            <p:nvSpPr>
              <p:cNvPr id="18" name="Freeform 18"/>
              <p:cNvSpPr/>
              <p:nvPr/>
            </p:nvSpPr>
            <p:spPr>
              <a:xfrm>
                <a:off x="118292" y="-49861"/>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000000"/>
                </a:solidFill>
                <a:prstDash val="solid"/>
                <a:miter/>
              </a:ln>
            </p:spPr>
          </p:sp>
          <p:sp>
            <p:nvSpPr>
              <p:cNvPr id="19" name="TextBox 19"/>
              <p:cNvSpPr txBox="1"/>
              <p:nvPr/>
            </p:nvSpPr>
            <p:spPr>
              <a:xfrm>
                <a:off x="123426" y="47625"/>
                <a:ext cx="660400" cy="688975"/>
              </a:xfrm>
              <a:prstGeom prst="rect">
                <a:avLst/>
              </a:prstGeom>
            </p:spPr>
            <p:txBody>
              <a:bodyPr lIns="33867" tIns="33867" rIns="33867" bIns="33867" rtlCol="0" anchor="ctr"/>
              <a:lstStyle/>
              <a:p>
                <a:pPr algn="ctr">
                  <a:lnSpc>
                    <a:spcPts val="1493"/>
                  </a:lnSpc>
                </a:pPr>
                <a:endParaRPr sz="1200"/>
              </a:p>
            </p:txBody>
          </p:sp>
        </p:grpSp>
        <p:sp>
          <p:nvSpPr>
            <p:cNvPr id="36" name="Freeform 36"/>
            <p:cNvSpPr/>
            <p:nvPr/>
          </p:nvSpPr>
          <p:spPr>
            <a:xfrm>
              <a:off x="3042734"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8" name="Freeform 38"/>
            <p:cNvSpPr/>
            <p:nvPr/>
          </p:nvSpPr>
          <p:spPr>
            <a:xfrm>
              <a:off x="5041552"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0" name="Freeform 40"/>
            <p:cNvSpPr/>
            <p:nvPr/>
          </p:nvSpPr>
          <p:spPr>
            <a:xfrm>
              <a:off x="7044848" y="3071748"/>
              <a:ext cx="547821" cy="163350"/>
            </a:xfrm>
            <a:custGeom>
              <a:avLst/>
              <a:gdLst/>
              <a:ahLst/>
              <a:cxnLst/>
              <a:rect l="l" t="t" r="r" b="b"/>
              <a:pathLst>
                <a:path w="821731" h="245025">
                  <a:moveTo>
                    <a:pt x="0" y="0"/>
                  </a:moveTo>
                  <a:lnTo>
                    <a:pt x="821731" y="0"/>
                  </a:lnTo>
                  <a:lnTo>
                    <a:pt x="821731"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2" name="Freeform 42"/>
            <p:cNvSpPr/>
            <p:nvPr/>
          </p:nvSpPr>
          <p:spPr>
            <a:xfrm>
              <a:off x="9019152" y="3071748"/>
              <a:ext cx="547821" cy="163350"/>
            </a:xfrm>
            <a:custGeom>
              <a:avLst/>
              <a:gdLst/>
              <a:ahLst/>
              <a:cxnLst/>
              <a:rect l="l" t="t" r="r" b="b"/>
              <a:pathLst>
                <a:path w="821731" h="245025">
                  <a:moveTo>
                    <a:pt x="0" y="0"/>
                  </a:moveTo>
                  <a:lnTo>
                    <a:pt x="821732" y="0"/>
                  </a:lnTo>
                  <a:lnTo>
                    <a:pt x="821732" y="245025"/>
                  </a:lnTo>
                  <a:lnTo>
                    <a:pt x="0" y="245025"/>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sp>
        <p:sp>
          <p:nvSpPr>
            <p:cNvPr id="44" name="Freeform 44"/>
            <p:cNvSpPr/>
            <p:nvPr/>
          </p:nvSpPr>
          <p:spPr>
            <a:xfrm>
              <a:off x="1840498" y="2726202"/>
              <a:ext cx="1002844" cy="773101"/>
            </a:xfrm>
            <a:custGeom>
              <a:avLst/>
              <a:gdLst/>
              <a:ahLst/>
              <a:cxnLst/>
              <a:rect l="l" t="t" r="r" b="b"/>
              <a:pathLst>
                <a:path w="1504266" h="1159652">
                  <a:moveTo>
                    <a:pt x="0" y="0"/>
                  </a:moveTo>
                  <a:lnTo>
                    <a:pt x="1504266" y="0"/>
                  </a:lnTo>
                  <a:lnTo>
                    <a:pt x="1504266" y="1159653"/>
                  </a:lnTo>
                  <a:lnTo>
                    <a:pt x="0" y="1159653"/>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sp>
        <p:sp>
          <p:nvSpPr>
            <p:cNvPr id="45" name="Freeform 45"/>
            <p:cNvSpPr/>
            <p:nvPr/>
          </p:nvSpPr>
          <p:spPr>
            <a:xfrm>
              <a:off x="5879320" y="2544455"/>
              <a:ext cx="964467" cy="1054587"/>
            </a:xfrm>
            <a:custGeom>
              <a:avLst/>
              <a:gdLst/>
              <a:ahLst/>
              <a:cxnLst/>
              <a:rect l="l" t="t" r="r" b="b"/>
              <a:pathLst>
                <a:path w="1446701" h="1581880">
                  <a:moveTo>
                    <a:pt x="0" y="0"/>
                  </a:moveTo>
                  <a:lnTo>
                    <a:pt x="1446701" y="0"/>
                  </a:lnTo>
                  <a:lnTo>
                    <a:pt x="1446701" y="1581880"/>
                  </a:lnTo>
                  <a:lnTo>
                    <a:pt x="0" y="1581880"/>
                  </a:lnTo>
                  <a:lnTo>
                    <a:pt x="0" y="0"/>
                  </a:lnTo>
                  <a:close/>
                </a:path>
              </a:pathLst>
            </a:custGeom>
            <a:blipFill>
              <a:blip r:embed="rId17">
                <a:extLst>
                  <a:ext uri="{96DAC541-7B7A-43D3-8B79-37D633B846F1}">
                    <asvg:svgBlip xmlns:asvg="http://schemas.microsoft.com/office/drawing/2016/SVG/main" r:embed="rId18"/>
                  </a:ext>
                </a:extLst>
              </a:blip>
              <a:stretch>
                <a:fillRect/>
              </a:stretch>
            </a:blipFill>
          </p:spPr>
        </p:sp>
        <p:sp>
          <p:nvSpPr>
            <p:cNvPr id="46" name="Freeform 46"/>
            <p:cNvSpPr/>
            <p:nvPr/>
          </p:nvSpPr>
          <p:spPr>
            <a:xfrm>
              <a:off x="8010391" y="2555153"/>
              <a:ext cx="633179" cy="1043889"/>
            </a:xfrm>
            <a:custGeom>
              <a:avLst/>
              <a:gdLst/>
              <a:ahLst/>
              <a:cxnLst/>
              <a:rect l="l" t="t" r="r" b="b"/>
              <a:pathLst>
                <a:path w="949768" h="1565833">
                  <a:moveTo>
                    <a:pt x="0" y="0"/>
                  </a:moveTo>
                  <a:lnTo>
                    <a:pt x="949768" y="0"/>
                  </a:lnTo>
                  <a:lnTo>
                    <a:pt x="949768" y="1565833"/>
                  </a:lnTo>
                  <a:lnTo>
                    <a:pt x="0" y="1565833"/>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sp>
        <p:sp>
          <p:nvSpPr>
            <p:cNvPr id="48" name="Freeform 48"/>
            <p:cNvSpPr/>
            <p:nvPr/>
          </p:nvSpPr>
          <p:spPr>
            <a:xfrm>
              <a:off x="9819398" y="2768284"/>
              <a:ext cx="1283889" cy="606929"/>
            </a:xfrm>
            <a:custGeom>
              <a:avLst/>
              <a:gdLst/>
              <a:ahLst/>
              <a:cxnLst/>
              <a:rect l="l" t="t" r="r" b="b"/>
              <a:pathLst>
                <a:path w="1925834" h="910394">
                  <a:moveTo>
                    <a:pt x="0" y="0"/>
                  </a:moveTo>
                  <a:lnTo>
                    <a:pt x="1925835" y="0"/>
                  </a:lnTo>
                  <a:lnTo>
                    <a:pt x="1925835" y="910394"/>
                  </a:lnTo>
                  <a:lnTo>
                    <a:pt x="0" y="910394"/>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sp>
        <p:sp>
          <p:nvSpPr>
            <p:cNvPr id="55" name="Freeform 55"/>
            <p:cNvSpPr/>
            <p:nvPr/>
          </p:nvSpPr>
          <p:spPr>
            <a:xfrm>
              <a:off x="3832258" y="2555153"/>
              <a:ext cx="996043" cy="996043"/>
            </a:xfrm>
            <a:custGeom>
              <a:avLst/>
              <a:gdLst/>
              <a:ahLst/>
              <a:cxnLst/>
              <a:rect l="l" t="t" r="r" b="b"/>
              <a:pathLst>
                <a:path w="1494065" h="1494065">
                  <a:moveTo>
                    <a:pt x="0" y="0"/>
                  </a:moveTo>
                  <a:lnTo>
                    <a:pt x="1494065" y="0"/>
                  </a:lnTo>
                  <a:lnTo>
                    <a:pt x="1494065" y="1494064"/>
                  </a:lnTo>
                  <a:lnTo>
                    <a:pt x="0" y="1494064"/>
                  </a:lnTo>
                  <a:lnTo>
                    <a:pt x="0" y="0"/>
                  </a:lnTo>
                  <a:close/>
                </a:path>
              </a:pathLst>
            </a:custGeom>
            <a:blipFill>
              <a:blip r:embed="rId23">
                <a:extLst>
                  <a:ext uri="{96DAC541-7B7A-43D3-8B79-37D633B846F1}">
                    <asvg:svgBlip xmlns:asvg="http://schemas.microsoft.com/office/drawing/2016/SVG/main" r:embed="rId24"/>
                  </a:ext>
                </a:extLst>
              </a:blip>
              <a:stretch>
                <a:fillRect/>
              </a:stretch>
            </a:blipFill>
          </p:spPr>
        </p:sp>
        <p:sp>
          <p:nvSpPr>
            <p:cNvPr id="69" name="Freeform 35">
              <a:extLst>
                <a:ext uri="{FF2B5EF4-FFF2-40B4-BE49-F238E27FC236}">
                  <a16:creationId xmlns:a16="http://schemas.microsoft.com/office/drawing/2014/main" id="{825C9A19-CEC7-4B29-AD77-0583FBE73FD8}"/>
                </a:ext>
              </a:extLst>
            </p:cNvPr>
            <p:cNvSpPr/>
            <p:nvPr/>
          </p:nvSpPr>
          <p:spPr>
            <a:xfrm>
              <a:off x="11141422" y="3101050"/>
              <a:ext cx="547821" cy="163350"/>
            </a:xfrm>
            <a:custGeom>
              <a:avLst/>
              <a:gdLst/>
              <a:ahLst/>
              <a:cxnLst/>
              <a:rect l="l" t="t" r="r" b="b"/>
              <a:pathLst>
                <a:path w="821731" h="245025">
                  <a:moveTo>
                    <a:pt x="0" y="0"/>
                  </a:moveTo>
                  <a:lnTo>
                    <a:pt x="821731" y="0"/>
                  </a:lnTo>
                  <a:lnTo>
                    <a:pt x="821731" y="245026"/>
                  </a:lnTo>
                  <a:lnTo>
                    <a:pt x="0" y="24502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sp>
        <p:nvSpPr>
          <p:cNvPr id="71" name="AutoShape 2">
            <a:extLst>
              <a:ext uri="{FF2B5EF4-FFF2-40B4-BE49-F238E27FC236}">
                <a16:creationId xmlns:a16="http://schemas.microsoft.com/office/drawing/2014/main" id="{AF2B6AF3-4E00-48F4-8151-7FA2456BFAE3}"/>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sp>
        <p:nvSpPr>
          <p:cNvPr id="72" name="TextBox 9">
            <a:extLst>
              <a:ext uri="{FF2B5EF4-FFF2-40B4-BE49-F238E27FC236}">
                <a16:creationId xmlns:a16="http://schemas.microsoft.com/office/drawing/2014/main" id="{E2E6EB3F-A7D2-4F40-B562-16AA07A78217}"/>
              </a:ext>
            </a:extLst>
          </p:cNvPr>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10</a:t>
            </a:r>
          </a:p>
        </p:txBody>
      </p:sp>
      <p:grpSp>
        <p:nvGrpSpPr>
          <p:cNvPr id="73" name="Group 72">
            <a:extLst>
              <a:ext uri="{FF2B5EF4-FFF2-40B4-BE49-F238E27FC236}">
                <a16:creationId xmlns:a16="http://schemas.microsoft.com/office/drawing/2014/main" id="{E1564565-252B-4605-B90A-84E0515B060B}"/>
              </a:ext>
            </a:extLst>
          </p:cNvPr>
          <p:cNvGrpSpPr/>
          <p:nvPr/>
        </p:nvGrpSpPr>
        <p:grpSpPr>
          <a:xfrm>
            <a:off x="5551493" y="131266"/>
            <a:ext cx="914400" cy="914400"/>
            <a:chOff x="7887156" y="880575"/>
            <a:chExt cx="914400" cy="914400"/>
          </a:xfrm>
        </p:grpSpPr>
        <p:sp useBgFill="1">
          <p:nvSpPr>
            <p:cNvPr id="74" name="شكل بيضاوي 48">
              <a:extLst>
                <a:ext uri="{FF2B5EF4-FFF2-40B4-BE49-F238E27FC236}">
                  <a16:creationId xmlns:a16="http://schemas.microsoft.com/office/drawing/2014/main" id="{CB9E326A-154E-4875-A053-73478550158E}"/>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8" descr="Computer Icons Analysis Symbol, symbol, angle, logo png | PNGEgg">
              <a:extLst>
                <a:ext uri="{FF2B5EF4-FFF2-40B4-BE49-F238E27FC236}">
                  <a16:creationId xmlns:a16="http://schemas.microsoft.com/office/drawing/2014/main" id="{B7CD4C88-3825-44E5-8EF9-83DBBE15B172}"/>
                </a:ext>
              </a:extLst>
            </p:cNvPr>
            <p:cNvPicPr>
              <a:picLocks noChangeAspect="1" noChangeArrowheads="1"/>
            </p:cNvPicPr>
            <p:nvPr/>
          </p:nvPicPr>
          <p:blipFill>
            <a:blip r:embed="rId25">
              <a:extLst>
                <a:ext uri="{BEBA8EAE-BF5A-486C-A8C5-ECC9F3942E4B}">
                  <a14:imgProps xmlns:a14="http://schemas.microsoft.com/office/drawing/2010/main">
                    <a14:imgLayer r:embed="rId26">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7">
            <a:extLst>
              <a:ext uri="{FF2B5EF4-FFF2-40B4-BE49-F238E27FC236}">
                <a16:creationId xmlns:a16="http://schemas.microsoft.com/office/drawing/2014/main" id="{719E57A2-A67F-3744-F0FA-BDBBCBA2557B}"/>
              </a:ext>
            </a:extLst>
          </p:cNvPr>
          <p:cNvSpPr txBox="1"/>
          <p:nvPr/>
        </p:nvSpPr>
        <p:spPr>
          <a:xfrm>
            <a:off x="-4763212" y="2956653"/>
            <a:ext cx="6585" cy="467051"/>
          </a:xfrm>
          <a:prstGeom prst="rect">
            <a:avLst/>
          </a:prstGeom>
        </p:spPr>
        <p:txBody>
          <a:bodyPr lIns="0" tIns="0" rIns="0" bIns="0" rtlCol="0" anchor="t">
            <a:spAutoFit/>
          </a:bodyPr>
          <a:lstStyle/>
          <a:p>
            <a:pPr algn="ctr">
              <a:lnSpc>
                <a:spcPts val="1935"/>
              </a:lnSpc>
              <a:spcBef>
                <a:spcPct val="0"/>
              </a:spcBef>
            </a:pPr>
            <a:endParaRPr sz="1200"/>
          </a:p>
          <a:p>
            <a:pPr algn="ctr">
              <a:lnSpc>
                <a:spcPts val="1935"/>
              </a:lnSpc>
              <a:spcBef>
                <a:spcPct val="0"/>
              </a:spcBef>
            </a:pPr>
            <a:endParaRPr sz="1200"/>
          </a:p>
        </p:txBody>
      </p:sp>
      <p:sp>
        <p:nvSpPr>
          <p:cNvPr id="3" name="Freeform 12">
            <a:extLst>
              <a:ext uri="{FF2B5EF4-FFF2-40B4-BE49-F238E27FC236}">
                <a16:creationId xmlns:a16="http://schemas.microsoft.com/office/drawing/2014/main" id="{FE9AC338-FD29-ECEE-2BBB-091F41D78123}"/>
              </a:ext>
            </a:extLst>
          </p:cNvPr>
          <p:cNvSpPr/>
          <p:nvPr/>
        </p:nvSpPr>
        <p:spPr>
          <a:xfrm>
            <a:off x="-7997178" y="687687"/>
            <a:ext cx="5279840" cy="6153421"/>
          </a:xfrm>
          <a:custGeom>
            <a:avLst/>
            <a:gdLst/>
            <a:ahLst/>
            <a:cxnLst/>
            <a:rect l="l" t="t" r="r" b="b"/>
            <a:pathLst>
              <a:path w="5869393" h="9404299">
                <a:moveTo>
                  <a:pt x="0" y="0"/>
                </a:moveTo>
                <a:lnTo>
                  <a:pt x="5869393" y="0"/>
                </a:lnTo>
                <a:lnTo>
                  <a:pt x="5869393" y="9404299"/>
                </a:lnTo>
                <a:lnTo>
                  <a:pt x="0" y="9404299"/>
                </a:lnTo>
                <a:lnTo>
                  <a:pt x="0" y="0"/>
                </a:lnTo>
                <a:close/>
              </a:path>
            </a:pathLst>
          </a:custGeom>
          <a:blipFill>
            <a:blip r:embed="rId27"/>
            <a:stretch>
              <a:fillRect l="-479" t="-168" b="-168"/>
            </a:stretch>
          </a:blipFill>
        </p:spPr>
      </p:sp>
      <p:sp>
        <p:nvSpPr>
          <p:cNvPr id="4" name="AutoShape 2">
            <a:extLst>
              <a:ext uri="{FF2B5EF4-FFF2-40B4-BE49-F238E27FC236}">
                <a16:creationId xmlns:a16="http://schemas.microsoft.com/office/drawing/2014/main" id="{05F29634-4501-CD0A-AF23-EB08D11A6B6C}"/>
              </a:ext>
            </a:extLst>
          </p:cNvPr>
          <p:cNvSpPr/>
          <p:nvPr/>
        </p:nvSpPr>
        <p:spPr>
          <a:xfrm rot="3780">
            <a:off x="-12731546" y="650859"/>
            <a:ext cx="11621611" cy="0"/>
          </a:xfrm>
          <a:prstGeom prst="line">
            <a:avLst/>
          </a:prstGeom>
          <a:ln w="9525" cap="rnd">
            <a:solidFill>
              <a:srgbClr val="FFFFFF"/>
            </a:solidFill>
            <a:prstDash val="solid"/>
            <a:headEnd type="none" w="sm" len="sm"/>
            <a:tailEnd type="none" w="sm" len="sm"/>
          </a:ln>
        </p:spPr>
      </p:sp>
      <p:sp>
        <p:nvSpPr>
          <p:cNvPr id="35" name="TextBox 9">
            <a:extLst>
              <a:ext uri="{FF2B5EF4-FFF2-40B4-BE49-F238E27FC236}">
                <a16:creationId xmlns:a16="http://schemas.microsoft.com/office/drawing/2014/main" id="{D7C8F1B0-68CA-3CA0-0EE3-526502B85693}"/>
              </a:ext>
            </a:extLst>
          </p:cNvPr>
          <p:cNvSpPr txBox="1"/>
          <p:nvPr/>
        </p:nvSpPr>
        <p:spPr>
          <a:xfrm>
            <a:off x="-1612284" y="282750"/>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11</a:t>
            </a:r>
          </a:p>
        </p:txBody>
      </p:sp>
      <p:grpSp>
        <p:nvGrpSpPr>
          <p:cNvPr id="54" name="Group 53">
            <a:extLst>
              <a:ext uri="{FF2B5EF4-FFF2-40B4-BE49-F238E27FC236}">
                <a16:creationId xmlns:a16="http://schemas.microsoft.com/office/drawing/2014/main" id="{EC481DD4-1221-33B0-B5AB-6ED94F34B6D2}"/>
              </a:ext>
            </a:extLst>
          </p:cNvPr>
          <p:cNvGrpSpPr/>
          <p:nvPr/>
        </p:nvGrpSpPr>
        <p:grpSpPr>
          <a:xfrm>
            <a:off x="-7465251" y="149195"/>
            <a:ext cx="914400" cy="914400"/>
            <a:chOff x="7887156" y="880575"/>
            <a:chExt cx="914400" cy="914400"/>
          </a:xfrm>
        </p:grpSpPr>
        <p:sp useBgFill="1">
          <p:nvSpPr>
            <p:cNvPr id="56" name="شكل بيضاوي 48">
              <a:extLst>
                <a:ext uri="{FF2B5EF4-FFF2-40B4-BE49-F238E27FC236}">
                  <a16:creationId xmlns:a16="http://schemas.microsoft.com/office/drawing/2014/main" id="{AD00952E-7ED3-D13C-58AA-773397FCD5E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8" descr="Computer Icons Analysis Symbol, symbol, angle, logo png | PNGEgg">
              <a:extLst>
                <a:ext uri="{FF2B5EF4-FFF2-40B4-BE49-F238E27FC236}">
                  <a16:creationId xmlns:a16="http://schemas.microsoft.com/office/drawing/2014/main" id="{380B95C1-BD9A-B5A2-783C-522CE237FC2B}"/>
                </a:ext>
              </a:extLst>
            </p:cNvPr>
            <p:cNvPicPr>
              <a:picLocks noChangeAspect="1" noChangeArrowheads="1"/>
            </p:cNvPicPr>
            <p:nvPr/>
          </p:nvPicPr>
          <p:blipFill>
            <a:blip r:embed="rId25">
              <a:extLst>
                <a:ext uri="{BEBA8EAE-BF5A-486C-A8C5-ECC9F3942E4B}">
                  <a14:imgProps xmlns:a14="http://schemas.microsoft.com/office/drawing/2010/main">
                    <a14:imgLayer r:embed="rId26">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77" name="مربع نص 8">
            <a:extLst>
              <a:ext uri="{FF2B5EF4-FFF2-40B4-BE49-F238E27FC236}">
                <a16:creationId xmlns:a16="http://schemas.microsoft.com/office/drawing/2014/main" id="{D51A6E46-1861-DB7D-F71B-81A26E751EDF}"/>
              </a:ext>
            </a:extLst>
          </p:cNvPr>
          <p:cNvSpPr txBox="1"/>
          <p:nvPr/>
        </p:nvSpPr>
        <p:spPr>
          <a:xfrm>
            <a:off x="-12700482" y="213921"/>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grpSp>
        <p:nvGrpSpPr>
          <p:cNvPr id="78" name="Group 77">
            <a:extLst>
              <a:ext uri="{FF2B5EF4-FFF2-40B4-BE49-F238E27FC236}">
                <a16:creationId xmlns:a16="http://schemas.microsoft.com/office/drawing/2014/main" id="{2AD9D5C3-04DE-16B9-D2E2-9ABD69A6416C}"/>
              </a:ext>
            </a:extLst>
          </p:cNvPr>
          <p:cNvGrpSpPr/>
          <p:nvPr/>
        </p:nvGrpSpPr>
        <p:grpSpPr>
          <a:xfrm>
            <a:off x="-10409829" y="61471"/>
            <a:ext cx="2062296" cy="7645732"/>
            <a:chOff x="2389953" y="35961"/>
            <a:chExt cx="2062296" cy="7645732"/>
          </a:xfrm>
        </p:grpSpPr>
        <p:sp>
          <p:nvSpPr>
            <p:cNvPr id="79" name="Rectangle 78">
              <a:extLst>
                <a:ext uri="{FF2B5EF4-FFF2-40B4-BE49-F238E27FC236}">
                  <a16:creationId xmlns:a16="http://schemas.microsoft.com/office/drawing/2014/main" id="{1C95356F-BABE-44ED-D7A7-B184FFBC8644}"/>
                </a:ext>
              </a:extLst>
            </p:cNvPr>
            <p:cNvSpPr/>
            <p:nvPr/>
          </p:nvSpPr>
          <p:spPr>
            <a:xfrm>
              <a:off x="2389953" y="783709"/>
              <a:ext cx="1407300" cy="5908951"/>
            </a:xfrm>
            <a:prstGeom prst="rect">
              <a:avLst/>
            </a:prstGeom>
            <a:solidFill>
              <a:srgbClr val="532815">
                <a:alpha val="9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58">
              <a:extLst>
                <a:ext uri="{FF2B5EF4-FFF2-40B4-BE49-F238E27FC236}">
                  <a16:creationId xmlns:a16="http://schemas.microsoft.com/office/drawing/2014/main" id="{0AF300B3-2538-FF52-43C7-FD6838C064DC}"/>
                </a:ext>
              </a:extLst>
            </p:cNvPr>
            <p:cNvSpPr txBox="1"/>
            <p:nvPr/>
          </p:nvSpPr>
          <p:spPr>
            <a:xfrm rot="16200000">
              <a:off x="-642554" y="3658034"/>
              <a:ext cx="7645732"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Berkshire Swash"/>
                </a:rPr>
                <a:t>Process Flowchart</a:t>
              </a:r>
            </a:p>
          </p:txBody>
        </p:sp>
        <p:sp>
          <p:nvSpPr>
            <p:cNvPr id="81" name="Right Triangle 2048">
              <a:extLst>
                <a:ext uri="{FF2B5EF4-FFF2-40B4-BE49-F238E27FC236}">
                  <a16:creationId xmlns:a16="http://schemas.microsoft.com/office/drawing/2014/main" id="{41AFC9DB-4101-23AA-55A9-763613C79B8F}"/>
                </a:ext>
              </a:extLst>
            </p:cNvPr>
            <p:cNvSpPr/>
            <p:nvPr/>
          </p:nvSpPr>
          <p:spPr>
            <a:xfrm rot="13184890">
              <a:off x="3489093" y="3126491"/>
              <a:ext cx="963156" cy="85977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2" name="مربع نص 8">
            <a:extLst>
              <a:ext uri="{FF2B5EF4-FFF2-40B4-BE49-F238E27FC236}">
                <a16:creationId xmlns:a16="http://schemas.microsoft.com/office/drawing/2014/main" id="{585C6B04-4514-9204-6703-CB7CD00FD39C}"/>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useBgFill="1">
        <p:nvSpPr>
          <p:cNvPr id="18" name="شكل بيضاوي 17">
            <a:extLst>
              <a:ext uri="{FF2B5EF4-FFF2-40B4-BE49-F238E27FC236}">
                <a16:creationId xmlns:a16="http://schemas.microsoft.com/office/drawing/2014/main" id="{EAC829B5-F8DC-FB04-62D1-EAF9D5B40BE9}"/>
              </a:ext>
            </a:extLst>
          </p:cNvPr>
          <p:cNvSpPr/>
          <p:nvPr/>
        </p:nvSpPr>
        <p:spPr>
          <a:xfrm>
            <a:off x="5676308" y="3691424"/>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4" name="شكل بيضاوي 13">
            <a:extLst>
              <a:ext uri="{FF2B5EF4-FFF2-40B4-BE49-F238E27FC236}">
                <a16:creationId xmlns:a16="http://schemas.microsoft.com/office/drawing/2014/main" id="{E34F89BC-8E74-5D32-2F96-5CD1B969D20D}"/>
              </a:ext>
            </a:extLst>
          </p:cNvPr>
          <p:cNvSpPr/>
          <p:nvPr/>
        </p:nvSpPr>
        <p:spPr>
          <a:xfrm>
            <a:off x="1101164" y="1259894"/>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ez="http://schemas.microsoft.com/office/powerpoint/2016/sectionzoom">
        <mc:Choice Requires="psez">
          <p:graphicFrame>
            <p:nvGraphicFramePr>
              <p:cNvPr id="30" name="صورة المقطع 29">
                <a:extLst>
                  <a:ext uri="{FF2B5EF4-FFF2-40B4-BE49-F238E27FC236}">
                    <a16:creationId xmlns:a16="http://schemas.microsoft.com/office/drawing/2014/main" id="{CC81B8C2-9783-89A9-F953-F7B2C32B40D0}"/>
                  </a:ext>
                </a:extLst>
              </p:cNvPr>
              <p:cNvGraphicFramePr>
                <a:graphicFrameLocks noChangeAspect="1"/>
              </p:cNvGraphicFramePr>
              <p:nvPr>
                <p:extLst>
                  <p:ext uri="{D42A27DB-BD31-4B8C-83A1-F6EECF244321}">
                    <p14:modId xmlns:p14="http://schemas.microsoft.com/office/powerpoint/2010/main" val="4277311187"/>
                  </p:ext>
                </p:extLst>
              </p:nvPr>
            </p:nvGraphicFramePr>
            <p:xfrm>
              <a:off x="1221413" y="1834602"/>
              <a:ext cx="2049312" cy="1152738"/>
            </p:xfrm>
            <a:graphic>
              <a:graphicData uri="http://schemas.microsoft.com/office/powerpoint/2016/sectionzoom">
                <psez:sectionZm>
                  <psez:sectionZmObj sectionId="{C5E7D9F3-B627-4358-B2CB-7809EDCF0A2C}">
                    <psez:zmPr id="{420E5956-6FEF-4378-8283-AE0E9D2A0DED}" transitionDur="1000" showBg="0">
                      <p166:blipFill xmlns:p166="http://schemas.microsoft.com/office/powerpoint/2016/6/main">
                        <a:blip r:embed="rId4"/>
                        <a:stretch>
                          <a:fillRect/>
                        </a:stretch>
                      </p166:blipFill>
                      <p166:spPr xmlns:p166="http://schemas.microsoft.com/office/powerpoint/2016/6/main">
                        <a:xfrm>
                          <a:off x="0" y="0"/>
                          <a:ext cx="2049312" cy="1152738"/>
                        </a:xfrm>
                        <a:prstGeom prst="rect">
                          <a:avLst/>
                        </a:prstGeom>
                        <a:noFill/>
                        <a:effectLst/>
                      </p166:spPr>
                    </psez:zmPr>
                  </psez:sectionZmObj>
                </psez:sectionZm>
              </a:graphicData>
            </a:graphic>
          </p:graphicFrame>
        </mc:Choice>
        <mc:Fallback xmlns="">
          <p:pic>
            <p:nvPicPr>
              <p:cNvPr id="30" name="صورة المقطع 29">
                <a:hlinkClick r:id="rId5" action="ppaction://hlinksldjump"/>
                <a:extLst>
                  <a:ext uri="{FF2B5EF4-FFF2-40B4-BE49-F238E27FC236}">
                    <a16:creationId xmlns:a16="http://schemas.microsoft.com/office/drawing/2014/main" id="{CC81B8C2-9783-89A9-F953-F7B2C32B40D0}"/>
                  </a:ext>
                </a:extLst>
              </p:cNvPr>
              <p:cNvPicPr>
                <a:picLocks noGrp="1" noRot="1" noChangeAspect="1" noMove="1" noResize="1" noEditPoints="1" noAdjustHandles="1" noChangeArrowheads="1" noChangeShapeType="1"/>
              </p:cNvPicPr>
              <p:nvPr/>
            </p:nvPicPr>
            <p:blipFill>
              <a:blip r:embed="rId6"/>
              <a:stretch>
                <a:fillRect/>
              </a:stretch>
            </p:blipFill>
            <p:spPr>
              <a:xfrm>
                <a:off x="1221413" y="1834602"/>
                <a:ext cx="2049312" cy="1152738"/>
              </a:xfrm>
              <a:prstGeom prst="rect">
                <a:avLst/>
              </a:prstGeom>
              <a:noFill/>
              <a:effectLst/>
            </p:spPr>
          </p:pic>
        </mc:Fallback>
      </mc:AlternateContent>
      <p:grpSp>
        <p:nvGrpSpPr>
          <p:cNvPr id="55" name="مجموعة 54">
            <a:extLst>
              <a:ext uri="{FF2B5EF4-FFF2-40B4-BE49-F238E27FC236}">
                <a16:creationId xmlns:a16="http://schemas.microsoft.com/office/drawing/2014/main" id="{99D2A081-EB72-0C5F-4BA1-BEA212BC0E38}"/>
              </a:ext>
            </a:extLst>
          </p:cNvPr>
          <p:cNvGrpSpPr/>
          <p:nvPr/>
        </p:nvGrpSpPr>
        <p:grpSpPr>
          <a:xfrm>
            <a:off x="1714052" y="880575"/>
            <a:ext cx="914400" cy="914400"/>
            <a:chOff x="1126559" y="1155120"/>
            <a:chExt cx="914400" cy="914400"/>
          </a:xfrm>
        </p:grpSpPr>
        <p:sp useBgFill="1">
          <p:nvSpPr>
            <p:cNvPr id="39" name="شكل بيضاوي 38">
              <a:extLst>
                <a:ext uri="{FF2B5EF4-FFF2-40B4-BE49-F238E27FC236}">
                  <a16:creationId xmlns:a16="http://schemas.microsoft.com/office/drawing/2014/main" id="{B1F00891-25F3-4A4A-83D2-05EC87A44E14}"/>
                </a:ext>
              </a:extLst>
            </p:cNvPr>
            <p:cNvSpPr/>
            <p:nvPr/>
          </p:nvSpPr>
          <p:spPr>
            <a:xfrm>
              <a:off x="1126559" y="1155120"/>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4" descr="Download HD Person-icon - Person Icon Silhouette Transparent PNG Image -  NicePNG.com">
              <a:extLst>
                <a:ext uri="{FF2B5EF4-FFF2-40B4-BE49-F238E27FC236}">
                  <a16:creationId xmlns:a16="http://schemas.microsoft.com/office/drawing/2014/main" id="{E59411AA-0D65-4469-7024-D165B42D34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0776" y="1258318"/>
              <a:ext cx="537093" cy="620859"/>
            </a:xfrm>
            <a:prstGeom prst="rect">
              <a:avLst/>
            </a:prstGeom>
            <a:noFill/>
            <a:extLst>
              <a:ext uri="{909E8E84-426E-40DD-AFC4-6F175D3DCCD1}">
                <a14:hiddenFill xmlns:a14="http://schemas.microsoft.com/office/drawing/2010/main">
                  <a:solidFill>
                    <a:srgbClr val="FFFFFF"/>
                  </a:solidFill>
                </a14:hiddenFill>
              </a:ext>
            </a:extLst>
          </p:spPr>
        </p:pic>
      </p:grpSp>
      <p:sp useBgFill="1">
        <p:nvSpPr>
          <p:cNvPr id="17" name="شكل بيضاوي 16">
            <a:extLst>
              <a:ext uri="{FF2B5EF4-FFF2-40B4-BE49-F238E27FC236}">
                <a16:creationId xmlns:a16="http://schemas.microsoft.com/office/drawing/2014/main" id="{DDB8C8BC-7B8C-D617-D2A5-073C91C670BA}"/>
              </a:ext>
            </a:extLst>
          </p:cNvPr>
          <p:cNvSpPr/>
          <p:nvPr/>
        </p:nvSpPr>
        <p:spPr>
          <a:xfrm>
            <a:off x="8804835" y="3691424"/>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9" name="شكل بيضاوي 18">
            <a:extLst>
              <a:ext uri="{FF2B5EF4-FFF2-40B4-BE49-F238E27FC236}">
                <a16:creationId xmlns:a16="http://schemas.microsoft.com/office/drawing/2014/main" id="{57C6E9D2-5373-CCC2-061B-CEE73C53B8C6}"/>
              </a:ext>
            </a:extLst>
          </p:cNvPr>
          <p:cNvSpPr/>
          <p:nvPr/>
        </p:nvSpPr>
        <p:spPr>
          <a:xfrm>
            <a:off x="2626212" y="3691424"/>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مجموعة 51">
            <a:extLst>
              <a:ext uri="{FF2B5EF4-FFF2-40B4-BE49-F238E27FC236}">
                <a16:creationId xmlns:a16="http://schemas.microsoft.com/office/drawing/2014/main" id="{B4642ECA-9CD7-5874-18F8-AA016B880DFD}"/>
              </a:ext>
            </a:extLst>
          </p:cNvPr>
          <p:cNvGrpSpPr/>
          <p:nvPr/>
        </p:nvGrpSpPr>
        <p:grpSpPr>
          <a:xfrm>
            <a:off x="3312012" y="3234224"/>
            <a:ext cx="914400" cy="914400"/>
            <a:chOff x="2648582" y="3024114"/>
            <a:chExt cx="914400" cy="914400"/>
          </a:xfrm>
        </p:grpSpPr>
        <p:sp useBgFill="1">
          <p:nvSpPr>
            <p:cNvPr id="51" name="شكل بيضاوي 50">
              <a:extLst>
                <a:ext uri="{FF2B5EF4-FFF2-40B4-BE49-F238E27FC236}">
                  <a16:creationId xmlns:a16="http://schemas.microsoft.com/office/drawing/2014/main" id="{D915F851-170B-63E8-B15F-0D9BB203209C}"/>
                </a:ext>
              </a:extLst>
            </p:cNvPr>
            <p:cNvSpPr/>
            <p:nvPr/>
          </p:nvSpPr>
          <p:spPr>
            <a:xfrm>
              <a:off x="2648582" y="3024114"/>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Free Information SVG, PNG Icon, Symbol. Download Image.">
              <a:extLst>
                <a:ext uri="{FF2B5EF4-FFF2-40B4-BE49-F238E27FC236}">
                  <a16:creationId xmlns:a16="http://schemas.microsoft.com/office/drawing/2014/main" id="{CCF73515-CC1B-BA83-497A-A3976DC769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0634" y="3051796"/>
              <a:ext cx="754409" cy="754409"/>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psez="http://schemas.microsoft.com/office/powerpoint/2016/sectionzoom">
        <mc:Choice Requires="psez">
          <p:graphicFrame>
            <p:nvGraphicFramePr>
              <p:cNvPr id="54" name="صورة المقطع 53">
                <a:extLst>
                  <a:ext uri="{FF2B5EF4-FFF2-40B4-BE49-F238E27FC236}">
                    <a16:creationId xmlns:a16="http://schemas.microsoft.com/office/drawing/2014/main" id="{D6F99AAB-B2F4-DF62-ED88-648ADC77525D}"/>
                  </a:ext>
                </a:extLst>
              </p:cNvPr>
              <p:cNvGraphicFramePr>
                <a:graphicFrameLocks noChangeAspect="1"/>
              </p:cNvGraphicFramePr>
              <p:nvPr>
                <p:extLst>
                  <p:ext uri="{D42A27DB-BD31-4B8C-83A1-F6EECF244321}">
                    <p14:modId xmlns:p14="http://schemas.microsoft.com/office/powerpoint/2010/main" val="897361365"/>
                  </p:ext>
                </p:extLst>
              </p:nvPr>
            </p:nvGraphicFramePr>
            <p:xfrm>
              <a:off x="2802193" y="4184450"/>
              <a:ext cx="1893693" cy="1277534"/>
            </p:xfrm>
            <a:graphic>
              <a:graphicData uri="http://schemas.microsoft.com/office/powerpoint/2016/sectionzoom">
                <psez:sectionZm>
                  <psez:sectionZmObj sectionId="{C40EC945-2983-45FE-A966-9778BBC2DB8F}">
                    <psez:zmPr id="{E977B4AE-0767-4D04-9964-41EC7E6B15BE}" transitionDur="1000" showBg="0">
                      <p166:blipFill xmlns:p166="http://schemas.microsoft.com/office/powerpoint/2016/6/main">
                        <a:blip r:embed="rId9"/>
                        <a:stretch>
                          <a:fillRect/>
                        </a:stretch>
                      </p166:blipFill>
                      <p166:spPr xmlns:p166="http://schemas.microsoft.com/office/powerpoint/2016/6/main">
                        <a:xfrm>
                          <a:off x="0" y="0"/>
                          <a:ext cx="1893693" cy="1277534"/>
                        </a:xfrm>
                        <a:prstGeom prst="rect">
                          <a:avLst/>
                        </a:prstGeom>
                        <a:noFill/>
                        <a:effectLst/>
                      </p166:spPr>
                    </psez:zmPr>
                  </psez:sectionZmObj>
                </psez:sectionZm>
              </a:graphicData>
            </a:graphic>
          </p:graphicFrame>
        </mc:Choice>
        <mc:Fallback xmlns="">
          <p:pic>
            <p:nvPicPr>
              <p:cNvPr id="54" name="صورة المقطع 53">
                <a:hlinkClick r:id="rId10" action="ppaction://hlinksldjump"/>
                <a:extLst>
                  <a:ext uri="{FF2B5EF4-FFF2-40B4-BE49-F238E27FC236}">
                    <a16:creationId xmlns:a16="http://schemas.microsoft.com/office/drawing/2014/main" id="{D6F99AAB-B2F4-DF62-ED88-648ADC77525D}"/>
                  </a:ext>
                </a:extLst>
              </p:cNvPr>
              <p:cNvPicPr>
                <a:picLocks noGrp="1" noRot="1" noChangeAspect="1" noMove="1" noResize="1" noEditPoints="1" noAdjustHandles="1" noChangeArrowheads="1" noChangeShapeType="1"/>
              </p:cNvPicPr>
              <p:nvPr/>
            </p:nvPicPr>
            <p:blipFill>
              <a:blip r:embed="rId11"/>
              <a:stretch>
                <a:fillRect/>
              </a:stretch>
            </p:blipFill>
            <p:spPr>
              <a:xfrm>
                <a:off x="2802193" y="4184450"/>
                <a:ext cx="1893693" cy="1277534"/>
              </a:xfrm>
              <a:prstGeom prst="rect">
                <a:avLst/>
              </a:prstGeom>
              <a:noFill/>
              <a:effectLst/>
            </p:spPr>
          </p:pic>
        </mc:Fallback>
      </mc:AlternateContent>
      <p:sp useBgFill="1">
        <p:nvSpPr>
          <p:cNvPr id="16" name="شكل بيضاوي 15">
            <a:extLst>
              <a:ext uri="{FF2B5EF4-FFF2-40B4-BE49-F238E27FC236}">
                <a16:creationId xmlns:a16="http://schemas.microsoft.com/office/drawing/2014/main" id="{222CFACD-FB10-1A6D-E572-5CD884D0BAD2}"/>
              </a:ext>
            </a:extLst>
          </p:cNvPr>
          <p:cNvSpPr/>
          <p:nvPr/>
        </p:nvSpPr>
        <p:spPr>
          <a:xfrm>
            <a:off x="4151260" y="1323587"/>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ez="http://schemas.microsoft.com/office/powerpoint/2016/sectionzoom">
        <mc:Choice Requires="psez">
          <p:graphicFrame>
            <p:nvGraphicFramePr>
              <p:cNvPr id="3" name="Section Zoom 2">
                <a:extLst>
                  <a:ext uri="{FF2B5EF4-FFF2-40B4-BE49-F238E27FC236}">
                    <a16:creationId xmlns:a16="http://schemas.microsoft.com/office/drawing/2014/main" id="{D3BD5F23-D5B7-585C-D0B8-21EBF94A98CA}"/>
                  </a:ext>
                </a:extLst>
              </p:cNvPr>
              <p:cNvGraphicFramePr>
                <a:graphicFrameLocks noChangeAspect="1"/>
              </p:cNvGraphicFramePr>
              <p:nvPr>
                <p:extLst>
                  <p:ext uri="{D42A27DB-BD31-4B8C-83A1-F6EECF244321}">
                    <p14:modId xmlns:p14="http://schemas.microsoft.com/office/powerpoint/2010/main" val="932744294"/>
                  </p:ext>
                </p:extLst>
              </p:nvPr>
            </p:nvGraphicFramePr>
            <p:xfrm>
              <a:off x="4301118" y="1898577"/>
              <a:ext cx="1986284" cy="1117285"/>
            </p:xfrm>
            <a:graphic>
              <a:graphicData uri="http://schemas.microsoft.com/office/powerpoint/2016/sectionzoom">
                <psez:sectionZm>
                  <psez:sectionZmObj sectionId="{8F7D7EF0-B663-4D08-A522-3B73FC001585}">
                    <psez:zmPr id="{D0B0E6DF-153E-46DE-821D-9092869E0F40}" transitionDur="1000" showBg="0">
                      <p166:blipFill xmlns:p166="http://schemas.microsoft.com/office/powerpoint/2016/6/main">
                        <a:blip r:embed="rId12"/>
                        <a:stretch>
                          <a:fillRect/>
                        </a:stretch>
                      </p166:blipFill>
                      <p166:spPr xmlns:p166="http://schemas.microsoft.com/office/powerpoint/2016/6/main">
                        <a:xfrm>
                          <a:off x="0" y="0"/>
                          <a:ext cx="1986284" cy="1117285"/>
                        </a:xfrm>
                        <a:prstGeom prst="rect">
                          <a:avLst/>
                        </a:prstGeom>
                      </p166:spPr>
                    </psez:zmPr>
                  </psez:sectionZmObj>
                </psez:sectionZm>
              </a:graphicData>
            </a:graphic>
          </p:graphicFrame>
        </mc:Choice>
        <mc:Fallback xmlns="">
          <p:pic>
            <p:nvPicPr>
              <p:cNvPr id="3" name="Section Zoom 2">
                <a:hlinkClick r:id="rId13" action="ppaction://hlinksldjump"/>
                <a:extLst>
                  <a:ext uri="{FF2B5EF4-FFF2-40B4-BE49-F238E27FC236}">
                    <a16:creationId xmlns:a16="http://schemas.microsoft.com/office/drawing/2014/main" id="{D3BD5F23-D5B7-585C-D0B8-21EBF94A98CA}"/>
                  </a:ext>
                </a:extLst>
              </p:cNvPr>
              <p:cNvPicPr>
                <a:picLocks noGrp="1" noRot="1" noChangeAspect="1" noMove="1" noResize="1" noEditPoints="1" noAdjustHandles="1" noChangeArrowheads="1" noChangeShapeType="1"/>
              </p:cNvPicPr>
              <p:nvPr/>
            </p:nvPicPr>
            <p:blipFill>
              <a:blip r:embed="rId14"/>
              <a:stretch>
                <a:fillRect/>
              </a:stretch>
            </p:blipFill>
            <p:spPr>
              <a:xfrm>
                <a:off x="4301118" y="1898577"/>
                <a:ext cx="1986284" cy="1117285"/>
              </a:xfrm>
              <a:prstGeom prst="rect">
                <a:avLst/>
              </a:prstGeom>
            </p:spPr>
          </p:pic>
        </mc:Fallback>
      </mc:AlternateContent>
      <p:sp useBgFill="1">
        <p:nvSpPr>
          <p:cNvPr id="20" name="شكل بيضاوي 19">
            <a:extLst>
              <a:ext uri="{FF2B5EF4-FFF2-40B4-BE49-F238E27FC236}">
                <a16:creationId xmlns:a16="http://schemas.microsoft.com/office/drawing/2014/main" id="{F98DAC36-AA2A-E26D-6AF4-39F48AD11216}"/>
              </a:ext>
            </a:extLst>
          </p:cNvPr>
          <p:cNvSpPr/>
          <p:nvPr/>
        </p:nvSpPr>
        <p:spPr>
          <a:xfrm>
            <a:off x="7201356" y="1385189"/>
            <a:ext cx="2286000" cy="22860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ez="http://schemas.microsoft.com/office/powerpoint/2016/sectionzoom">
        <mc:Choice Requires="psez">
          <p:graphicFrame>
            <p:nvGraphicFramePr>
              <p:cNvPr id="5" name="Section Zoom 4">
                <a:extLst>
                  <a:ext uri="{FF2B5EF4-FFF2-40B4-BE49-F238E27FC236}">
                    <a16:creationId xmlns:a16="http://schemas.microsoft.com/office/drawing/2014/main" id="{1F3279F4-3C91-0A9B-E46C-5944CDE42246}"/>
                  </a:ext>
                </a:extLst>
              </p:cNvPr>
              <p:cNvGraphicFramePr>
                <a:graphicFrameLocks noChangeAspect="1"/>
              </p:cNvGraphicFramePr>
              <p:nvPr>
                <p:extLst>
                  <p:ext uri="{D42A27DB-BD31-4B8C-83A1-F6EECF244321}">
                    <p14:modId xmlns:p14="http://schemas.microsoft.com/office/powerpoint/2010/main" val="1519855320"/>
                  </p:ext>
                </p:extLst>
              </p:nvPr>
            </p:nvGraphicFramePr>
            <p:xfrm>
              <a:off x="7360185" y="1992408"/>
              <a:ext cx="1960793" cy="1102945"/>
            </p:xfrm>
            <a:graphic>
              <a:graphicData uri="http://schemas.microsoft.com/office/powerpoint/2016/sectionzoom">
                <psez:sectionZm>
                  <psez:sectionZmObj sectionId="{113D7D35-B11C-4ABD-A5BB-36AF04D50B11}">
                    <psez:zmPr id="{E050ECE0-F969-4067-8D20-FE61514E0211}" transitionDur="1000" showBg="0">
                      <p166:blipFill xmlns:p166="http://schemas.microsoft.com/office/powerpoint/2016/6/main">
                        <a:blip r:embed="rId15"/>
                        <a:stretch>
                          <a:fillRect/>
                        </a:stretch>
                      </p166:blipFill>
                      <p166:spPr xmlns:p166="http://schemas.microsoft.com/office/powerpoint/2016/6/main">
                        <a:xfrm>
                          <a:off x="0" y="0"/>
                          <a:ext cx="1960793" cy="1102945"/>
                        </a:xfrm>
                        <a:prstGeom prst="rect">
                          <a:avLst/>
                        </a:prstGeom>
                      </p166:spPr>
                    </psez:zmPr>
                  </psez:sectionZmObj>
                </psez:sectionZm>
              </a:graphicData>
            </a:graphic>
          </p:graphicFrame>
        </mc:Choice>
        <mc:Fallback xmlns="">
          <p:pic>
            <p:nvPicPr>
              <p:cNvPr id="5" name="Section Zoom 4">
                <a:hlinkClick r:id="rId16" action="ppaction://hlinksldjump"/>
                <a:extLst>
                  <a:ext uri="{FF2B5EF4-FFF2-40B4-BE49-F238E27FC236}">
                    <a16:creationId xmlns:a16="http://schemas.microsoft.com/office/drawing/2014/main" id="{1F3279F4-3C91-0A9B-E46C-5944CDE42246}"/>
                  </a:ext>
                </a:extLst>
              </p:cNvPr>
              <p:cNvPicPr>
                <a:picLocks noGrp="1" noRot="1" noChangeAspect="1" noMove="1" noResize="1" noEditPoints="1" noAdjustHandles="1" noChangeArrowheads="1" noChangeShapeType="1"/>
              </p:cNvPicPr>
              <p:nvPr/>
            </p:nvPicPr>
            <p:blipFill>
              <a:blip r:embed="rId17"/>
              <a:stretch>
                <a:fillRect/>
              </a:stretch>
            </p:blipFill>
            <p:spPr>
              <a:xfrm>
                <a:off x="7360185" y="1992408"/>
                <a:ext cx="1960793" cy="1102945"/>
              </a:xfrm>
              <a:prstGeom prst="rect">
                <a:avLst/>
              </a:prstGeom>
            </p:spPr>
          </p:pic>
        </mc:Fallback>
      </mc:AlternateContent>
      <mc:AlternateContent xmlns:mc="http://schemas.openxmlformats.org/markup-compatibility/2006" xmlns:psez="http://schemas.microsoft.com/office/powerpoint/2016/sectionzoom">
        <mc:Choice Requires="psez">
          <p:graphicFrame>
            <p:nvGraphicFramePr>
              <p:cNvPr id="7" name="Section Zoom 6">
                <a:extLst>
                  <a:ext uri="{FF2B5EF4-FFF2-40B4-BE49-F238E27FC236}">
                    <a16:creationId xmlns:a16="http://schemas.microsoft.com/office/drawing/2014/main" id="{D4EC9CDA-E0C8-CCB3-85F7-21CD1426442B}"/>
                  </a:ext>
                </a:extLst>
              </p:cNvPr>
              <p:cNvGraphicFramePr>
                <a:graphicFrameLocks noChangeAspect="1"/>
              </p:cNvGraphicFramePr>
              <p:nvPr>
                <p:extLst>
                  <p:ext uri="{D42A27DB-BD31-4B8C-83A1-F6EECF244321}">
                    <p14:modId xmlns:p14="http://schemas.microsoft.com/office/powerpoint/2010/main" val="3936368959"/>
                  </p:ext>
                </p:extLst>
              </p:nvPr>
            </p:nvGraphicFramePr>
            <p:xfrm>
              <a:off x="9021029" y="4271828"/>
              <a:ext cx="1869180" cy="1165381"/>
            </p:xfrm>
            <a:graphic>
              <a:graphicData uri="http://schemas.microsoft.com/office/powerpoint/2016/sectionzoom">
                <psez:sectionZm>
                  <psez:sectionZmObj sectionId="{6FB3A4F7-89BF-4CA9-B5CB-75BE94CFFF53}">
                    <psez:zmPr id="{C30126A0-1BC6-45B5-A775-021C7C03F6D1}" transitionDur="1000" showBg="0">
                      <p166:blipFill xmlns:p166="http://schemas.microsoft.com/office/powerpoint/2016/6/main">
                        <a:blip r:embed="rId18"/>
                        <a:stretch>
                          <a:fillRect/>
                        </a:stretch>
                      </p166:blipFill>
                      <p166:spPr xmlns:p166="http://schemas.microsoft.com/office/powerpoint/2016/6/main">
                        <a:xfrm>
                          <a:off x="0" y="0"/>
                          <a:ext cx="1869180" cy="1165381"/>
                        </a:xfrm>
                        <a:prstGeom prst="rect">
                          <a:avLst/>
                        </a:prstGeom>
                      </p166:spPr>
                    </psez:zmPr>
                  </psez:sectionZmObj>
                </psez:sectionZm>
              </a:graphicData>
            </a:graphic>
          </p:graphicFrame>
        </mc:Choice>
        <mc:Fallback xmlns="">
          <p:pic>
            <p:nvPicPr>
              <p:cNvPr id="7" name="Section Zoom 6">
                <a:hlinkClick r:id="rId19" action="ppaction://hlinksldjump"/>
                <a:extLst>
                  <a:ext uri="{FF2B5EF4-FFF2-40B4-BE49-F238E27FC236}">
                    <a16:creationId xmlns:a16="http://schemas.microsoft.com/office/drawing/2014/main" id="{D4EC9CDA-E0C8-CCB3-85F7-21CD1426442B}"/>
                  </a:ext>
                </a:extLst>
              </p:cNvPr>
              <p:cNvPicPr>
                <a:picLocks noGrp="1" noRot="1" noChangeAspect="1" noMove="1" noResize="1" noEditPoints="1" noAdjustHandles="1" noChangeArrowheads="1" noChangeShapeType="1"/>
              </p:cNvPicPr>
              <p:nvPr/>
            </p:nvPicPr>
            <p:blipFill>
              <a:blip r:embed="rId20"/>
              <a:stretch>
                <a:fillRect/>
              </a:stretch>
            </p:blipFill>
            <p:spPr>
              <a:xfrm>
                <a:off x="9021029" y="4271828"/>
                <a:ext cx="1869180" cy="1165381"/>
              </a:xfrm>
              <a:prstGeom prst="rect">
                <a:avLst/>
              </a:prstGeom>
            </p:spPr>
          </p:pic>
        </mc:Fallback>
      </mc:AlternateContent>
      <mc:AlternateContent xmlns:mc="http://schemas.openxmlformats.org/markup-compatibility/2006" xmlns:psez="http://schemas.microsoft.com/office/powerpoint/2016/sectionzoom">
        <mc:Choice Requires="psez">
          <p:graphicFrame>
            <p:nvGraphicFramePr>
              <p:cNvPr id="24" name="Section Zoom 23">
                <a:extLst>
                  <a:ext uri="{FF2B5EF4-FFF2-40B4-BE49-F238E27FC236}">
                    <a16:creationId xmlns:a16="http://schemas.microsoft.com/office/drawing/2014/main" id="{2E916160-8A4C-DD1E-FA4B-AA73F2ACB964}"/>
                  </a:ext>
                </a:extLst>
              </p:cNvPr>
              <p:cNvGraphicFramePr>
                <a:graphicFrameLocks noChangeAspect="1"/>
              </p:cNvGraphicFramePr>
              <p:nvPr>
                <p:extLst>
                  <p:ext uri="{D42A27DB-BD31-4B8C-83A1-F6EECF244321}">
                    <p14:modId xmlns:p14="http://schemas.microsoft.com/office/powerpoint/2010/main" val="1587243005"/>
                  </p:ext>
                </p:extLst>
              </p:nvPr>
            </p:nvGraphicFramePr>
            <p:xfrm>
              <a:off x="5915528" y="4255291"/>
              <a:ext cx="1749286" cy="1210528"/>
            </p:xfrm>
            <a:graphic>
              <a:graphicData uri="http://schemas.microsoft.com/office/powerpoint/2016/sectionzoom">
                <psez:sectionZm>
                  <psez:sectionZmObj sectionId="{7BB0B94B-0A5E-4738-A8F4-0045EEB12008}">
                    <psez:zmPr id="{404BC5CA-CD7F-408A-BD27-F7F106A7A46C}" transitionDur="1000" showBg="0">
                      <p166:blipFill xmlns:p166="http://schemas.microsoft.com/office/powerpoint/2016/6/main">
                        <a:blip r:embed="rId21"/>
                        <a:stretch>
                          <a:fillRect/>
                        </a:stretch>
                      </p166:blipFill>
                      <p166:spPr xmlns:p166="http://schemas.microsoft.com/office/powerpoint/2016/6/main">
                        <a:xfrm>
                          <a:off x="0" y="0"/>
                          <a:ext cx="1749286" cy="1210528"/>
                        </a:xfrm>
                        <a:prstGeom prst="rect">
                          <a:avLst/>
                        </a:prstGeom>
                      </p166:spPr>
                    </psez:zmPr>
                  </psez:sectionZmObj>
                </psez:sectionZm>
              </a:graphicData>
            </a:graphic>
          </p:graphicFrame>
        </mc:Choice>
        <mc:Fallback xmlns="">
          <p:pic>
            <p:nvPicPr>
              <p:cNvPr id="24" name="Section Zoom 23">
                <a:hlinkClick r:id="rId22" action="ppaction://hlinksldjump"/>
                <a:extLst>
                  <a:ext uri="{FF2B5EF4-FFF2-40B4-BE49-F238E27FC236}">
                    <a16:creationId xmlns:a16="http://schemas.microsoft.com/office/drawing/2014/main" id="{2E916160-8A4C-DD1E-FA4B-AA73F2ACB964}"/>
                  </a:ext>
                </a:extLst>
              </p:cNvPr>
              <p:cNvPicPr>
                <a:picLocks noGrp="1" noRot="1" noChangeAspect="1" noMove="1" noResize="1" noEditPoints="1" noAdjustHandles="1" noChangeArrowheads="1" noChangeShapeType="1"/>
              </p:cNvPicPr>
              <p:nvPr/>
            </p:nvPicPr>
            <p:blipFill>
              <a:blip r:embed="rId23"/>
              <a:stretch>
                <a:fillRect/>
              </a:stretch>
            </p:blipFill>
            <p:spPr>
              <a:xfrm>
                <a:off x="5915528" y="4255291"/>
                <a:ext cx="1749286" cy="1210528"/>
              </a:xfrm>
              <a:prstGeom prst="rect">
                <a:avLst/>
              </a:prstGeom>
            </p:spPr>
          </p:pic>
        </mc:Fallback>
      </mc:AlternateContent>
      <p:grpSp>
        <p:nvGrpSpPr>
          <p:cNvPr id="2" name="Group 1">
            <a:extLst>
              <a:ext uri="{FF2B5EF4-FFF2-40B4-BE49-F238E27FC236}">
                <a16:creationId xmlns:a16="http://schemas.microsoft.com/office/drawing/2014/main" id="{AEBFD209-531E-B008-F6DF-6FFAB749FEA3}"/>
              </a:ext>
            </a:extLst>
          </p:cNvPr>
          <p:cNvGrpSpPr/>
          <p:nvPr/>
        </p:nvGrpSpPr>
        <p:grpSpPr>
          <a:xfrm>
            <a:off x="6362110" y="3234224"/>
            <a:ext cx="914400" cy="914400"/>
            <a:chOff x="5619736" y="3525905"/>
            <a:chExt cx="914400" cy="914400"/>
          </a:xfrm>
        </p:grpSpPr>
        <p:sp useBgFill="1">
          <p:nvSpPr>
            <p:cNvPr id="6" name="شكل بيضاوي 45">
              <a:extLst>
                <a:ext uri="{FF2B5EF4-FFF2-40B4-BE49-F238E27FC236}">
                  <a16:creationId xmlns:a16="http://schemas.microsoft.com/office/drawing/2014/main" id="{1B76E09C-1399-9DF6-AD95-00F41181906C}"/>
                </a:ext>
              </a:extLst>
            </p:cNvPr>
            <p:cNvSpPr/>
            <p:nvPr/>
          </p:nvSpPr>
          <p:spPr>
            <a:xfrm>
              <a:off x="5619736" y="352590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Mechanism - Free edit tools icons">
              <a:extLst>
                <a:ext uri="{FF2B5EF4-FFF2-40B4-BE49-F238E27FC236}">
                  <a16:creationId xmlns:a16="http://schemas.microsoft.com/office/drawing/2014/main" id="{821D08D2-B5EA-AC26-0477-E27DFF9A922C}"/>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748952" y="3633314"/>
              <a:ext cx="686661" cy="686661"/>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Freeform 12">
            <a:extLst>
              <a:ext uri="{FF2B5EF4-FFF2-40B4-BE49-F238E27FC236}">
                <a16:creationId xmlns:a16="http://schemas.microsoft.com/office/drawing/2014/main" id="{2C24D68A-53C3-960E-0E65-CCA1C6643DC8}"/>
              </a:ext>
            </a:extLst>
          </p:cNvPr>
          <p:cNvSpPr/>
          <p:nvPr/>
        </p:nvSpPr>
        <p:spPr>
          <a:xfrm>
            <a:off x="9033883" y="-131518"/>
            <a:ext cx="3653417" cy="2992944"/>
          </a:xfrm>
          <a:custGeom>
            <a:avLst/>
            <a:gdLst/>
            <a:ahLst/>
            <a:cxnLst/>
            <a:rect l="l" t="t" r="r" b="b"/>
            <a:pathLst>
              <a:path w="7460264" h="7215910">
                <a:moveTo>
                  <a:pt x="0" y="0"/>
                </a:moveTo>
                <a:lnTo>
                  <a:pt x="7460264" y="0"/>
                </a:lnTo>
                <a:lnTo>
                  <a:pt x="7460264" y="7215910"/>
                </a:lnTo>
                <a:lnTo>
                  <a:pt x="0" y="7215910"/>
                </a:lnTo>
                <a:lnTo>
                  <a:pt x="0" y="0"/>
                </a:lnTo>
                <a:close/>
              </a:path>
            </a:pathLst>
          </a:custGeom>
          <a:blipFill>
            <a:blip r:embed="rId25">
              <a:extLst>
                <a:ext uri="{BEBA8EAE-BF5A-486C-A8C5-ECC9F3942E4B}">
                  <a14:imgProps xmlns:a14="http://schemas.microsoft.com/office/drawing/2010/main">
                    <a14:imgLayer r:embed="rId26">
                      <a14:imgEffect>
                        <a14:backgroundRemoval t="3333" b="88056" l="278" r="99444">
                          <a14:foregroundMark x1="69444" y1="21389" x2="66111" y2="72222"/>
                          <a14:foregroundMark x1="66111" y1="72222" x2="69722" y2="43333"/>
                          <a14:foregroundMark x1="69722" y1="43333" x2="67500" y2="28056"/>
                          <a14:foregroundMark x1="67500" y1="28056" x2="48611" y2="41944"/>
                          <a14:foregroundMark x1="48611" y1="41944" x2="42222" y2="17778"/>
                          <a14:foregroundMark x1="42222" y1="17778" x2="23889" y2="15278"/>
                          <a14:foregroundMark x1="8085" y1="18735" x2="6111" y2="19167"/>
                          <a14:foregroundMark x1="23889" y1="15278" x2="8305" y2="18687"/>
                          <a14:foregroundMark x1="8387" y1="18905" x2="51944" y2="13889"/>
                          <a14:foregroundMark x1="6111" y1="19167" x2="8189" y2="18928"/>
                          <a14:foregroundMark x1="51944" y1="13889" x2="76389" y2="15556"/>
                          <a14:foregroundMark x1="76389" y1="15556" x2="3889" y2="22222"/>
                          <a14:foregroundMark x1="3889" y1="22222" x2="45556" y2="12778"/>
                          <a14:foregroundMark x1="45556" y1="12778" x2="60000" y2="13611"/>
                          <a14:foregroundMark x1="60000" y1="13611" x2="54722" y2="13611"/>
                          <a14:foregroundMark x1="33333" y1="10833" x2="10833" y2="10556"/>
                          <a14:foregroundMark x1="10833" y1="10556" x2="56111" y2="9444"/>
                          <a14:foregroundMark x1="56111" y1="9444" x2="89444" y2="9444"/>
                          <a14:foregroundMark x1="89444" y1="9444" x2="94444" y2="7778"/>
                          <a14:foregroundMark x1="90556" y1="10556" x2="7381" y2="6951"/>
                          <a14:foregroundMark x1="10556" y1="6389" x2="39167" y2="3611"/>
                          <a14:foregroundMark x1="39167" y1="3611" x2="93056" y2="4722"/>
                          <a14:foregroundMark x1="17778" y1="3889" x2="48889" y2="3333"/>
                          <a14:foregroundMark x1="48889" y1="3333" x2="88889" y2="6667"/>
                          <a14:foregroundMark x1="88889" y1="6667" x2="99167" y2="16944"/>
                          <a14:foregroundMark x1="99167" y1="16944" x2="99444" y2="8889"/>
                          <a14:foregroundMark x1="97500" y1="5833" x2="97222" y2="32222"/>
                          <a14:foregroundMark x1="96389" y1="12500" x2="99167" y2="36111"/>
                          <a14:backgroundMark x1="6389" y1="13611" x2="0" y2="1667"/>
                          <a14:backgroundMark x1="278" y1="6944" x2="556" y2="11111"/>
                        </a14:backgroundRemoval>
                      </a14:imgEffect>
                    </a14:imgLayer>
                  </a14:imgProps>
                </a:ext>
              </a:extLst>
            </a:blip>
            <a:stretch>
              <a:fillRect t="-1693" b="-1693"/>
            </a:stretch>
          </a:blipFill>
        </p:spPr>
        <p:txBody>
          <a:bodyPr/>
          <a:lstStyle/>
          <a:p>
            <a:endParaRPr lang="en-US" dirty="0"/>
          </a:p>
        </p:txBody>
      </p:sp>
      <p:grpSp>
        <p:nvGrpSpPr>
          <p:cNvPr id="32" name="Group 31">
            <a:extLst>
              <a:ext uri="{FF2B5EF4-FFF2-40B4-BE49-F238E27FC236}">
                <a16:creationId xmlns:a16="http://schemas.microsoft.com/office/drawing/2014/main" id="{4E86A349-A3C3-096E-044E-F91708A8CBDC}"/>
              </a:ext>
            </a:extLst>
          </p:cNvPr>
          <p:cNvGrpSpPr/>
          <p:nvPr/>
        </p:nvGrpSpPr>
        <p:grpSpPr>
          <a:xfrm>
            <a:off x="9537525" y="3340293"/>
            <a:ext cx="914400" cy="914400"/>
            <a:chOff x="9537525" y="3340293"/>
            <a:chExt cx="914400" cy="914400"/>
          </a:xfrm>
        </p:grpSpPr>
        <p:sp useBgFill="1">
          <p:nvSpPr>
            <p:cNvPr id="26" name="شكل بيضاوي 47">
              <a:extLst>
                <a:ext uri="{FF2B5EF4-FFF2-40B4-BE49-F238E27FC236}">
                  <a16:creationId xmlns:a16="http://schemas.microsoft.com/office/drawing/2014/main" id="{79B14BA9-7865-8E71-88DC-F1E5EAD889E3}"/>
                </a:ext>
              </a:extLst>
            </p:cNvPr>
            <p:cNvSpPr/>
            <p:nvPr/>
          </p:nvSpPr>
          <p:spPr>
            <a:xfrm>
              <a:off x="9537525" y="3340293"/>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5" descr="conclusion Icon - Free PNG &amp; SVG 3681378 - Noun Project">
              <a:extLst>
                <a:ext uri="{FF2B5EF4-FFF2-40B4-BE49-F238E27FC236}">
                  <a16:creationId xmlns:a16="http://schemas.microsoft.com/office/drawing/2014/main" id="{41076E9D-1B7C-B30B-A3E1-1548FDE6D28C}"/>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591394" y="3395833"/>
              <a:ext cx="820823" cy="8208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Group 33">
            <a:extLst>
              <a:ext uri="{FF2B5EF4-FFF2-40B4-BE49-F238E27FC236}">
                <a16:creationId xmlns:a16="http://schemas.microsoft.com/office/drawing/2014/main" id="{41200D7B-0C7D-1806-ED6D-BE8B55C5B3F4}"/>
              </a:ext>
            </a:extLst>
          </p:cNvPr>
          <p:cNvGrpSpPr/>
          <p:nvPr/>
        </p:nvGrpSpPr>
        <p:grpSpPr>
          <a:xfrm>
            <a:off x="4794550" y="932376"/>
            <a:ext cx="914400" cy="914400"/>
            <a:chOff x="4794550" y="932376"/>
            <a:chExt cx="914400" cy="914400"/>
          </a:xfrm>
        </p:grpSpPr>
        <p:sp useBgFill="1">
          <p:nvSpPr>
            <p:cNvPr id="50" name="شكل بيضاوي 49">
              <a:extLst>
                <a:ext uri="{FF2B5EF4-FFF2-40B4-BE49-F238E27FC236}">
                  <a16:creationId xmlns:a16="http://schemas.microsoft.com/office/drawing/2014/main" id="{11359176-3DE4-4B1F-EFAE-DEA5FE3E4736}"/>
                </a:ext>
              </a:extLst>
            </p:cNvPr>
            <p:cNvSpPr/>
            <p:nvPr/>
          </p:nvSpPr>
          <p:spPr>
            <a:xfrm>
              <a:off x="4794550" y="932376"/>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4" descr="Literature review - Free education icons">
              <a:extLst>
                <a:ext uri="{FF2B5EF4-FFF2-40B4-BE49-F238E27FC236}">
                  <a16:creationId xmlns:a16="http://schemas.microsoft.com/office/drawing/2014/main" id="{3ECBEBDF-CE41-6F5F-9983-727634317857}"/>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859779" y="999834"/>
              <a:ext cx="789794" cy="78979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a:extLst>
              <a:ext uri="{FF2B5EF4-FFF2-40B4-BE49-F238E27FC236}">
                <a16:creationId xmlns:a16="http://schemas.microsoft.com/office/drawing/2014/main" id="{37294A4E-204D-DCE4-FBA9-0DBA4C2CFA63}"/>
              </a:ext>
            </a:extLst>
          </p:cNvPr>
          <p:cNvGrpSpPr/>
          <p:nvPr/>
        </p:nvGrpSpPr>
        <p:grpSpPr>
          <a:xfrm>
            <a:off x="7887156" y="880575"/>
            <a:ext cx="914400" cy="914400"/>
            <a:chOff x="7887156" y="880575"/>
            <a:chExt cx="914400" cy="914400"/>
          </a:xfrm>
        </p:grpSpPr>
        <p:sp useBgFill="1">
          <p:nvSpPr>
            <p:cNvPr id="49" name="شكل بيضاوي 48">
              <a:extLst>
                <a:ext uri="{FF2B5EF4-FFF2-40B4-BE49-F238E27FC236}">
                  <a16:creationId xmlns:a16="http://schemas.microsoft.com/office/drawing/2014/main" id="{831C19DF-7CC8-B317-54E6-5F2D3A67F666}"/>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4" name="Picture 8" descr="Computer Icons Analysis Symbol, symbol, angle, logo png | PNGEgg">
              <a:extLst>
                <a:ext uri="{FF2B5EF4-FFF2-40B4-BE49-F238E27FC236}">
                  <a16:creationId xmlns:a16="http://schemas.microsoft.com/office/drawing/2014/main" id="{EEEB866E-B1FB-90A5-6216-D5A24C58CD16}"/>
                </a:ext>
              </a:extLst>
            </p:cNvPr>
            <p:cNvPicPr>
              <a:picLocks noChangeAspect="1" noChangeArrowheads="1"/>
            </p:cNvPicPr>
            <p:nvPr/>
          </p:nvPicPr>
          <p:blipFill>
            <a:blip r:embed="rId29">
              <a:extLst>
                <a:ext uri="{BEBA8EAE-BF5A-486C-A8C5-ECC9F3942E4B}">
                  <a14:imgProps xmlns:a14="http://schemas.microsoft.com/office/drawing/2010/main">
                    <a14:imgLayer r:embed="rId30">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251066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8253532" y="2938724"/>
            <a:ext cx="6585" cy="467051"/>
          </a:xfrm>
          <a:prstGeom prst="rect">
            <a:avLst/>
          </a:prstGeom>
        </p:spPr>
        <p:txBody>
          <a:bodyPr lIns="0" tIns="0" rIns="0" bIns="0" rtlCol="0" anchor="t">
            <a:spAutoFit/>
          </a:bodyPr>
          <a:lstStyle/>
          <a:p>
            <a:pPr algn="ctr">
              <a:lnSpc>
                <a:spcPts val="1935"/>
              </a:lnSpc>
              <a:spcBef>
                <a:spcPct val="0"/>
              </a:spcBef>
            </a:pPr>
            <a:endParaRPr sz="1200"/>
          </a:p>
          <a:p>
            <a:pPr algn="ctr">
              <a:lnSpc>
                <a:spcPts val="1935"/>
              </a:lnSpc>
              <a:spcBef>
                <a:spcPct val="0"/>
              </a:spcBef>
            </a:pPr>
            <a:endParaRPr sz="1200"/>
          </a:p>
        </p:txBody>
      </p:sp>
      <p:sp>
        <p:nvSpPr>
          <p:cNvPr id="12" name="Freeform 12"/>
          <p:cNvSpPr/>
          <p:nvPr/>
        </p:nvSpPr>
        <p:spPr>
          <a:xfrm>
            <a:off x="5019566" y="669758"/>
            <a:ext cx="5279840" cy="6153421"/>
          </a:xfrm>
          <a:custGeom>
            <a:avLst/>
            <a:gdLst/>
            <a:ahLst/>
            <a:cxnLst/>
            <a:rect l="l" t="t" r="r" b="b"/>
            <a:pathLst>
              <a:path w="5869393" h="9404299">
                <a:moveTo>
                  <a:pt x="0" y="0"/>
                </a:moveTo>
                <a:lnTo>
                  <a:pt x="5869393" y="0"/>
                </a:lnTo>
                <a:lnTo>
                  <a:pt x="5869393" y="9404299"/>
                </a:lnTo>
                <a:lnTo>
                  <a:pt x="0" y="9404299"/>
                </a:lnTo>
                <a:lnTo>
                  <a:pt x="0" y="0"/>
                </a:lnTo>
                <a:close/>
              </a:path>
            </a:pathLst>
          </a:custGeom>
          <a:blipFill>
            <a:blip r:embed="rId3"/>
            <a:stretch>
              <a:fillRect l="-479" t="-168" b="-168"/>
            </a:stretch>
          </a:blipFill>
        </p:spPr>
      </p:sp>
      <p:sp>
        <p:nvSpPr>
          <p:cNvPr id="13" name="AutoShape 2">
            <a:extLst>
              <a:ext uri="{FF2B5EF4-FFF2-40B4-BE49-F238E27FC236}">
                <a16:creationId xmlns:a16="http://schemas.microsoft.com/office/drawing/2014/main" id="{A13B266D-F69C-42B3-A42D-45A2D4A406C8}"/>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sp>
        <p:nvSpPr>
          <p:cNvPr id="14" name="TextBox 9">
            <a:extLst>
              <a:ext uri="{FF2B5EF4-FFF2-40B4-BE49-F238E27FC236}">
                <a16:creationId xmlns:a16="http://schemas.microsoft.com/office/drawing/2014/main" id="{673FC2F0-2DDD-4F55-8AFB-45E85A4237A5}"/>
              </a:ext>
            </a:extLst>
          </p:cNvPr>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11</a:t>
            </a:r>
          </a:p>
        </p:txBody>
      </p:sp>
      <p:grpSp>
        <p:nvGrpSpPr>
          <p:cNvPr id="15" name="Group 14">
            <a:extLst>
              <a:ext uri="{FF2B5EF4-FFF2-40B4-BE49-F238E27FC236}">
                <a16:creationId xmlns:a16="http://schemas.microsoft.com/office/drawing/2014/main" id="{5EA930F5-2868-46F4-A34B-57BCB933A0B5}"/>
              </a:ext>
            </a:extLst>
          </p:cNvPr>
          <p:cNvGrpSpPr/>
          <p:nvPr/>
        </p:nvGrpSpPr>
        <p:grpSpPr>
          <a:xfrm>
            <a:off x="5551493" y="131266"/>
            <a:ext cx="914400" cy="914400"/>
            <a:chOff x="7887156" y="880575"/>
            <a:chExt cx="914400" cy="914400"/>
          </a:xfrm>
        </p:grpSpPr>
        <p:sp useBgFill="1">
          <p:nvSpPr>
            <p:cNvPr id="16" name="شكل بيضاوي 48">
              <a:extLst>
                <a:ext uri="{FF2B5EF4-FFF2-40B4-BE49-F238E27FC236}">
                  <a16:creationId xmlns:a16="http://schemas.microsoft.com/office/drawing/2014/main" id="{1CDFD8F5-CB04-473F-8E0B-59393D69B93F}"/>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8" descr="Computer Icons Analysis Symbol, symbol, angle, logo png | PNGEgg">
              <a:extLst>
                <a:ext uri="{FF2B5EF4-FFF2-40B4-BE49-F238E27FC236}">
                  <a16:creationId xmlns:a16="http://schemas.microsoft.com/office/drawing/2014/main" id="{3E7A238F-D158-4A30-9595-AB49D694A2C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a:extLst>
              <a:ext uri="{FF2B5EF4-FFF2-40B4-BE49-F238E27FC236}">
                <a16:creationId xmlns:a16="http://schemas.microsoft.com/office/drawing/2014/main" id="{79A53583-D6C8-4BCD-ADEC-6E2618521870}"/>
              </a:ext>
            </a:extLst>
          </p:cNvPr>
          <p:cNvGrpSpPr/>
          <p:nvPr/>
        </p:nvGrpSpPr>
        <p:grpSpPr>
          <a:xfrm>
            <a:off x="2606915" y="43542"/>
            <a:ext cx="2062296" cy="7645732"/>
            <a:chOff x="2389953" y="35961"/>
            <a:chExt cx="2062296" cy="7645732"/>
          </a:xfrm>
        </p:grpSpPr>
        <p:sp>
          <p:nvSpPr>
            <p:cNvPr id="11" name="Rectangle 10">
              <a:extLst>
                <a:ext uri="{FF2B5EF4-FFF2-40B4-BE49-F238E27FC236}">
                  <a16:creationId xmlns:a16="http://schemas.microsoft.com/office/drawing/2014/main" id="{AF840F5B-CA22-465E-BE0D-116700B39DF0}"/>
                </a:ext>
              </a:extLst>
            </p:cNvPr>
            <p:cNvSpPr/>
            <p:nvPr/>
          </p:nvSpPr>
          <p:spPr>
            <a:xfrm>
              <a:off x="2389953" y="783709"/>
              <a:ext cx="1407300" cy="5908951"/>
            </a:xfrm>
            <a:prstGeom prst="rect">
              <a:avLst/>
            </a:prstGeom>
            <a:solidFill>
              <a:srgbClr val="532815">
                <a:alpha val="9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58">
              <a:extLst>
                <a:ext uri="{FF2B5EF4-FFF2-40B4-BE49-F238E27FC236}">
                  <a16:creationId xmlns:a16="http://schemas.microsoft.com/office/drawing/2014/main" id="{72577105-5235-48E2-B34F-BFFAF0BC7640}"/>
                </a:ext>
              </a:extLst>
            </p:cNvPr>
            <p:cNvSpPr txBox="1"/>
            <p:nvPr/>
          </p:nvSpPr>
          <p:spPr>
            <a:xfrm rot="16200000">
              <a:off x="-642554" y="3658034"/>
              <a:ext cx="7645732"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Berkshire Swash"/>
                </a:rPr>
                <a:t>Process Flowchart</a:t>
              </a:r>
            </a:p>
          </p:txBody>
        </p:sp>
        <p:sp>
          <p:nvSpPr>
            <p:cNvPr id="20" name="Right Triangle 2048">
              <a:extLst>
                <a:ext uri="{FF2B5EF4-FFF2-40B4-BE49-F238E27FC236}">
                  <a16:creationId xmlns:a16="http://schemas.microsoft.com/office/drawing/2014/main" id="{5ED92C78-241A-4A3C-AFDD-C8E24C0C8028}"/>
                </a:ext>
              </a:extLst>
            </p:cNvPr>
            <p:cNvSpPr/>
            <p:nvPr/>
          </p:nvSpPr>
          <p:spPr>
            <a:xfrm rot="13184890">
              <a:off x="3489093" y="3126491"/>
              <a:ext cx="963156" cy="85977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Freeform 6">
            <a:extLst>
              <a:ext uri="{FF2B5EF4-FFF2-40B4-BE49-F238E27FC236}">
                <a16:creationId xmlns:a16="http://schemas.microsoft.com/office/drawing/2014/main" id="{09BAA895-6C8C-772C-999D-3AE1C1246AFD}"/>
              </a:ext>
            </a:extLst>
          </p:cNvPr>
          <p:cNvSpPr/>
          <p:nvPr/>
        </p:nvSpPr>
        <p:spPr>
          <a:xfrm>
            <a:off x="2438817" y="9273577"/>
            <a:ext cx="7619165" cy="4549467"/>
          </a:xfrm>
          <a:custGeom>
            <a:avLst/>
            <a:gdLst/>
            <a:ahLst/>
            <a:cxnLst/>
            <a:rect l="l" t="t" r="r" b="b"/>
            <a:pathLst>
              <a:path w="10549645" h="6198257">
                <a:moveTo>
                  <a:pt x="0" y="0"/>
                </a:moveTo>
                <a:lnTo>
                  <a:pt x="10549644" y="0"/>
                </a:lnTo>
                <a:lnTo>
                  <a:pt x="10549644" y="6198257"/>
                </a:lnTo>
                <a:lnTo>
                  <a:pt x="0" y="6198257"/>
                </a:lnTo>
                <a:lnTo>
                  <a:pt x="0" y="0"/>
                </a:lnTo>
                <a:close/>
              </a:path>
            </a:pathLst>
          </a:custGeom>
          <a:blipFill>
            <a:blip r:embed="rId6"/>
            <a:stretch>
              <a:fillRect t="-3133" b="-4307"/>
            </a:stretch>
          </a:blipFill>
        </p:spPr>
      </p:sp>
      <p:grpSp>
        <p:nvGrpSpPr>
          <p:cNvPr id="4" name="Group 3">
            <a:extLst>
              <a:ext uri="{FF2B5EF4-FFF2-40B4-BE49-F238E27FC236}">
                <a16:creationId xmlns:a16="http://schemas.microsoft.com/office/drawing/2014/main" id="{07DFF555-885C-18FF-69A4-F0B588277F86}"/>
              </a:ext>
            </a:extLst>
          </p:cNvPr>
          <p:cNvGrpSpPr/>
          <p:nvPr/>
        </p:nvGrpSpPr>
        <p:grpSpPr>
          <a:xfrm>
            <a:off x="1240970" y="13933617"/>
            <a:ext cx="10014858" cy="805197"/>
            <a:chOff x="1088527" y="5829927"/>
            <a:chExt cx="10014858" cy="805197"/>
          </a:xfrm>
        </p:grpSpPr>
        <p:grpSp>
          <p:nvGrpSpPr>
            <p:cNvPr id="5" name="Group 10">
              <a:extLst>
                <a:ext uri="{FF2B5EF4-FFF2-40B4-BE49-F238E27FC236}">
                  <a16:creationId xmlns:a16="http://schemas.microsoft.com/office/drawing/2014/main" id="{B12EAD9E-8ACC-E5E8-B169-C27A126C4E66}"/>
                </a:ext>
              </a:extLst>
            </p:cNvPr>
            <p:cNvGrpSpPr/>
            <p:nvPr/>
          </p:nvGrpSpPr>
          <p:grpSpPr>
            <a:xfrm>
              <a:off x="1088527" y="5829927"/>
              <a:ext cx="10014858" cy="805197"/>
              <a:chOff x="180" y="-1907509"/>
              <a:chExt cx="25248696" cy="1667512"/>
            </a:xfrm>
          </p:grpSpPr>
          <p:sp>
            <p:nvSpPr>
              <p:cNvPr id="8" name="Freeform 11">
                <a:extLst>
                  <a:ext uri="{FF2B5EF4-FFF2-40B4-BE49-F238E27FC236}">
                    <a16:creationId xmlns:a16="http://schemas.microsoft.com/office/drawing/2014/main" id="{63FC4544-78AE-4A28-4F58-7812B4F03CC4}"/>
                  </a:ext>
                </a:extLst>
              </p:cNvPr>
              <p:cNvSpPr/>
              <p:nvPr/>
            </p:nvSpPr>
            <p:spPr>
              <a:xfrm>
                <a:off x="180" y="-1907509"/>
                <a:ext cx="25248696" cy="1667512"/>
              </a:xfrm>
              <a:custGeom>
                <a:avLst/>
                <a:gdLst/>
                <a:ahLst/>
                <a:cxnLst/>
                <a:rect l="l" t="t" r="r" b="b"/>
                <a:pathLst>
                  <a:path w="25248695" h="1667512">
                    <a:moveTo>
                      <a:pt x="0" y="1389608"/>
                    </a:moveTo>
                    <a:cubicBezTo>
                      <a:pt x="0" y="1543090"/>
                      <a:pt x="558163" y="1667512"/>
                      <a:pt x="1246684" y="1667512"/>
                    </a:cubicBezTo>
                    <a:lnTo>
                      <a:pt x="24002011" y="1667512"/>
                    </a:lnTo>
                    <a:cubicBezTo>
                      <a:pt x="24690532" y="1667512"/>
                      <a:pt x="25248695" y="1543090"/>
                      <a:pt x="25248695" y="1389608"/>
                    </a:cubicBezTo>
                    <a:lnTo>
                      <a:pt x="25248695" y="277904"/>
                    </a:lnTo>
                    <a:cubicBezTo>
                      <a:pt x="25248695" y="124423"/>
                      <a:pt x="24690532" y="0"/>
                      <a:pt x="24002011" y="0"/>
                    </a:cubicBezTo>
                    <a:lnTo>
                      <a:pt x="1246684" y="0"/>
                    </a:lnTo>
                    <a:cubicBezTo>
                      <a:pt x="558163" y="0"/>
                      <a:pt x="0" y="124423"/>
                      <a:pt x="0" y="277904"/>
                    </a:cubicBezTo>
                    <a:lnTo>
                      <a:pt x="0" y="1389608"/>
                    </a:lnTo>
                    <a:close/>
                  </a:path>
                </a:pathLst>
              </a:custGeom>
              <a:solidFill>
                <a:srgbClr val="FFF6E8">
                  <a:alpha val="12549"/>
                </a:srgbClr>
              </a:solidFill>
              <a:ln w="12700" cap="rnd">
                <a:solidFill>
                  <a:srgbClr val="000000"/>
                </a:solidFill>
                <a:prstDash val="solid"/>
                <a:round/>
              </a:ln>
            </p:spPr>
          </p:sp>
        </p:grpSp>
        <p:sp>
          <p:nvSpPr>
            <p:cNvPr id="6" name="TextBox 9">
              <a:extLst>
                <a:ext uri="{FF2B5EF4-FFF2-40B4-BE49-F238E27FC236}">
                  <a16:creationId xmlns:a16="http://schemas.microsoft.com/office/drawing/2014/main" id="{436BFA2A-16F2-86A4-4A90-2A9F64BDF0D0}"/>
                </a:ext>
              </a:extLst>
            </p:cNvPr>
            <p:cNvSpPr txBox="1"/>
            <p:nvPr/>
          </p:nvSpPr>
          <p:spPr>
            <a:xfrm>
              <a:off x="1088527" y="5876337"/>
              <a:ext cx="10014857" cy="722955"/>
            </a:xfrm>
            <a:prstGeom prst="rect">
              <a:avLst/>
            </a:prstGeom>
          </p:spPr>
          <p:txBody>
            <a:bodyPr wrap="square" lIns="0" tIns="0" rIns="0" bIns="0" rtlCol="0" anchor="t">
              <a:spAutoFit/>
            </a:bodyPr>
            <a:lstStyle/>
            <a:p>
              <a:pPr algn="ctr" rtl="0">
                <a:lnSpc>
                  <a:spcPts val="2869"/>
                </a:lnSpc>
                <a:spcBef>
                  <a:spcPct val="0"/>
                </a:spcBef>
              </a:pPr>
              <a:r>
                <a:rPr lang="en-US" sz="2200" dirty="0">
                  <a:solidFill>
                    <a:schemeClr val="bg1"/>
                  </a:solidFill>
                  <a:latin typeface="Times New Roman"/>
                  <a:ea typeface="Times New Roman"/>
                  <a:cs typeface="Times New Roman"/>
                  <a:sym typeface="Times New Roman"/>
                </a:rPr>
                <a:t>SIPOC gives a high-level view of chocolate production, linking suppliers, inputs, processes, outputs, and customers to ensure efficiency, quality, and food safety</a:t>
              </a:r>
            </a:p>
          </p:txBody>
        </p:sp>
      </p:grpSp>
      <p:sp>
        <p:nvSpPr>
          <p:cNvPr id="9" name="مربع نص 8">
            <a:extLst>
              <a:ext uri="{FF2B5EF4-FFF2-40B4-BE49-F238E27FC236}">
                <a16:creationId xmlns:a16="http://schemas.microsoft.com/office/drawing/2014/main" id="{5495135F-ABEF-CE9C-0814-60AB64954206}"/>
              </a:ext>
            </a:extLst>
          </p:cNvPr>
          <p:cNvSpPr txBox="1"/>
          <p:nvPr/>
        </p:nvSpPr>
        <p:spPr>
          <a:xfrm>
            <a:off x="468662" y="8344904"/>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
        <p:nvSpPr>
          <p:cNvPr id="10" name="TextBox 9">
            <a:extLst>
              <a:ext uri="{FF2B5EF4-FFF2-40B4-BE49-F238E27FC236}">
                <a16:creationId xmlns:a16="http://schemas.microsoft.com/office/drawing/2014/main" id="{9521495F-2BE4-18EE-44B0-FF3801C1AE04}"/>
              </a:ext>
            </a:extLst>
          </p:cNvPr>
          <p:cNvSpPr txBox="1"/>
          <p:nvPr/>
        </p:nvSpPr>
        <p:spPr>
          <a:xfrm>
            <a:off x="11556860" y="8413733"/>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12</a:t>
            </a:r>
          </a:p>
        </p:txBody>
      </p:sp>
      <p:sp>
        <p:nvSpPr>
          <p:cNvPr id="21" name="AutoShape 2">
            <a:extLst>
              <a:ext uri="{FF2B5EF4-FFF2-40B4-BE49-F238E27FC236}">
                <a16:creationId xmlns:a16="http://schemas.microsoft.com/office/drawing/2014/main" id="{03014D96-B6AD-8801-9CFF-28981667C1ED}"/>
              </a:ext>
            </a:extLst>
          </p:cNvPr>
          <p:cNvSpPr/>
          <p:nvPr/>
        </p:nvSpPr>
        <p:spPr>
          <a:xfrm rot="3780">
            <a:off x="437598" y="8781842"/>
            <a:ext cx="11621611" cy="0"/>
          </a:xfrm>
          <a:prstGeom prst="line">
            <a:avLst/>
          </a:prstGeom>
          <a:ln w="9525" cap="rnd">
            <a:solidFill>
              <a:srgbClr val="FFFFFF"/>
            </a:solidFill>
            <a:prstDash val="solid"/>
            <a:headEnd type="none" w="sm" len="sm"/>
            <a:tailEnd type="none" w="sm" len="sm"/>
          </a:ln>
        </p:spPr>
      </p:sp>
      <p:grpSp>
        <p:nvGrpSpPr>
          <p:cNvPr id="22" name="Group 21">
            <a:extLst>
              <a:ext uri="{FF2B5EF4-FFF2-40B4-BE49-F238E27FC236}">
                <a16:creationId xmlns:a16="http://schemas.microsoft.com/office/drawing/2014/main" id="{E4B7C534-66F2-ED6D-3468-D04745688108}"/>
              </a:ext>
            </a:extLst>
          </p:cNvPr>
          <p:cNvGrpSpPr/>
          <p:nvPr/>
        </p:nvGrpSpPr>
        <p:grpSpPr>
          <a:xfrm>
            <a:off x="5703893" y="8280178"/>
            <a:ext cx="914400" cy="914400"/>
            <a:chOff x="7887156" y="880575"/>
            <a:chExt cx="914400" cy="914400"/>
          </a:xfrm>
        </p:grpSpPr>
        <p:sp useBgFill="1">
          <p:nvSpPr>
            <p:cNvPr id="23" name="شكل بيضاوي 48">
              <a:extLst>
                <a:ext uri="{FF2B5EF4-FFF2-40B4-BE49-F238E27FC236}">
                  <a16:creationId xmlns:a16="http://schemas.microsoft.com/office/drawing/2014/main" id="{11060617-74F5-5242-E5C5-0DB05DD9F5E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8" descr="Computer Icons Analysis Symbol, symbol, angle, logo png | PNGEgg">
              <a:extLst>
                <a:ext uri="{FF2B5EF4-FFF2-40B4-BE49-F238E27FC236}">
                  <a16:creationId xmlns:a16="http://schemas.microsoft.com/office/drawing/2014/main" id="{E45CC143-A716-F5D8-2CAD-053E794688E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مربع نص 8">
            <a:extLst>
              <a:ext uri="{FF2B5EF4-FFF2-40B4-BE49-F238E27FC236}">
                <a16:creationId xmlns:a16="http://schemas.microsoft.com/office/drawing/2014/main" id="{C72EE6B2-069B-05E3-41FE-D026E30C299F}"/>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extLst>
      <p:ext uri="{BB962C8B-B14F-4D97-AF65-F5344CB8AC3E}">
        <p14:creationId xmlns:p14="http://schemas.microsoft.com/office/powerpoint/2010/main" val="13097280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a:off x="2286417" y="1124665"/>
            <a:ext cx="7619165" cy="4549467"/>
          </a:xfrm>
          <a:custGeom>
            <a:avLst/>
            <a:gdLst/>
            <a:ahLst/>
            <a:cxnLst/>
            <a:rect l="l" t="t" r="r" b="b"/>
            <a:pathLst>
              <a:path w="10549645" h="6198257">
                <a:moveTo>
                  <a:pt x="0" y="0"/>
                </a:moveTo>
                <a:lnTo>
                  <a:pt x="10549644" y="0"/>
                </a:lnTo>
                <a:lnTo>
                  <a:pt x="10549644" y="6198257"/>
                </a:lnTo>
                <a:lnTo>
                  <a:pt x="0" y="6198257"/>
                </a:lnTo>
                <a:lnTo>
                  <a:pt x="0" y="0"/>
                </a:lnTo>
                <a:close/>
              </a:path>
            </a:pathLst>
          </a:custGeom>
          <a:blipFill>
            <a:blip r:embed="rId3"/>
            <a:stretch>
              <a:fillRect t="-3133" b="-4307"/>
            </a:stretch>
          </a:blipFill>
        </p:spPr>
      </p:sp>
      <p:grpSp>
        <p:nvGrpSpPr>
          <p:cNvPr id="13" name="Group 12">
            <a:extLst>
              <a:ext uri="{FF2B5EF4-FFF2-40B4-BE49-F238E27FC236}">
                <a16:creationId xmlns:a16="http://schemas.microsoft.com/office/drawing/2014/main" id="{40FBD1A3-600D-4183-B03E-E84CE7641079}"/>
              </a:ext>
            </a:extLst>
          </p:cNvPr>
          <p:cNvGrpSpPr/>
          <p:nvPr/>
        </p:nvGrpSpPr>
        <p:grpSpPr>
          <a:xfrm>
            <a:off x="1088570" y="5784705"/>
            <a:ext cx="10014858" cy="805197"/>
            <a:chOff x="1088527" y="5829927"/>
            <a:chExt cx="10014858" cy="805197"/>
          </a:xfrm>
        </p:grpSpPr>
        <p:grpSp>
          <p:nvGrpSpPr>
            <p:cNvPr id="10" name="Group 10"/>
            <p:cNvGrpSpPr/>
            <p:nvPr/>
          </p:nvGrpSpPr>
          <p:grpSpPr>
            <a:xfrm>
              <a:off x="1088527" y="5829927"/>
              <a:ext cx="10014858" cy="805197"/>
              <a:chOff x="180" y="-1907509"/>
              <a:chExt cx="25248696" cy="1667512"/>
            </a:xfrm>
          </p:grpSpPr>
          <p:sp>
            <p:nvSpPr>
              <p:cNvPr id="11" name="Freeform 11"/>
              <p:cNvSpPr/>
              <p:nvPr/>
            </p:nvSpPr>
            <p:spPr>
              <a:xfrm>
                <a:off x="180" y="-1907509"/>
                <a:ext cx="25248696" cy="1667512"/>
              </a:xfrm>
              <a:custGeom>
                <a:avLst/>
                <a:gdLst/>
                <a:ahLst/>
                <a:cxnLst/>
                <a:rect l="l" t="t" r="r" b="b"/>
                <a:pathLst>
                  <a:path w="25248695" h="1667512">
                    <a:moveTo>
                      <a:pt x="0" y="1389608"/>
                    </a:moveTo>
                    <a:cubicBezTo>
                      <a:pt x="0" y="1543090"/>
                      <a:pt x="558163" y="1667512"/>
                      <a:pt x="1246684" y="1667512"/>
                    </a:cubicBezTo>
                    <a:lnTo>
                      <a:pt x="24002011" y="1667512"/>
                    </a:lnTo>
                    <a:cubicBezTo>
                      <a:pt x="24690532" y="1667512"/>
                      <a:pt x="25248695" y="1543090"/>
                      <a:pt x="25248695" y="1389608"/>
                    </a:cubicBezTo>
                    <a:lnTo>
                      <a:pt x="25248695" y="277904"/>
                    </a:lnTo>
                    <a:cubicBezTo>
                      <a:pt x="25248695" y="124423"/>
                      <a:pt x="24690532" y="0"/>
                      <a:pt x="24002011" y="0"/>
                    </a:cubicBezTo>
                    <a:lnTo>
                      <a:pt x="1246684" y="0"/>
                    </a:lnTo>
                    <a:cubicBezTo>
                      <a:pt x="558163" y="0"/>
                      <a:pt x="0" y="124423"/>
                      <a:pt x="0" y="277904"/>
                    </a:cubicBezTo>
                    <a:lnTo>
                      <a:pt x="0" y="1389608"/>
                    </a:lnTo>
                    <a:close/>
                  </a:path>
                </a:pathLst>
              </a:custGeom>
              <a:solidFill>
                <a:srgbClr val="FFF6E8">
                  <a:alpha val="12549"/>
                </a:srgbClr>
              </a:solidFill>
              <a:ln w="12700" cap="rnd">
                <a:solidFill>
                  <a:srgbClr val="000000"/>
                </a:solidFill>
                <a:prstDash val="solid"/>
                <a:round/>
              </a:ln>
            </p:spPr>
          </p:sp>
        </p:grpSp>
        <p:sp>
          <p:nvSpPr>
            <p:cNvPr id="9" name="TextBox 9"/>
            <p:cNvSpPr txBox="1"/>
            <p:nvPr/>
          </p:nvSpPr>
          <p:spPr>
            <a:xfrm>
              <a:off x="1088527" y="5876337"/>
              <a:ext cx="10014857" cy="722955"/>
            </a:xfrm>
            <a:prstGeom prst="rect">
              <a:avLst/>
            </a:prstGeom>
          </p:spPr>
          <p:txBody>
            <a:bodyPr wrap="square" lIns="0" tIns="0" rIns="0" bIns="0" rtlCol="0" anchor="t">
              <a:spAutoFit/>
            </a:bodyPr>
            <a:lstStyle/>
            <a:p>
              <a:pPr algn="ctr" rtl="0">
                <a:lnSpc>
                  <a:spcPts val="2869"/>
                </a:lnSpc>
                <a:spcBef>
                  <a:spcPct val="0"/>
                </a:spcBef>
              </a:pPr>
              <a:r>
                <a:rPr lang="en-US" sz="2200" dirty="0">
                  <a:solidFill>
                    <a:schemeClr val="bg1"/>
                  </a:solidFill>
                  <a:latin typeface="Times New Roman"/>
                  <a:ea typeface="Times New Roman"/>
                  <a:cs typeface="Times New Roman"/>
                  <a:sym typeface="Times New Roman"/>
                </a:rPr>
                <a:t>SIPOC gives a high-level view of chocolate production, linking suppliers, inputs, processes, outputs, and customers to ensure efficiency, quality, and food safety</a:t>
              </a:r>
            </a:p>
          </p:txBody>
        </p:sp>
      </p:grpSp>
      <p:sp>
        <p:nvSpPr>
          <p:cNvPr id="14" name="TextBox 9">
            <a:extLst>
              <a:ext uri="{FF2B5EF4-FFF2-40B4-BE49-F238E27FC236}">
                <a16:creationId xmlns:a16="http://schemas.microsoft.com/office/drawing/2014/main" id="{33ED4197-AD92-4C1C-9531-2556D0B7A4E6}"/>
              </a:ext>
            </a:extLst>
          </p:cNvPr>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12</a:t>
            </a:r>
          </a:p>
        </p:txBody>
      </p:sp>
      <p:sp>
        <p:nvSpPr>
          <p:cNvPr id="18" name="AutoShape 2">
            <a:extLst>
              <a:ext uri="{FF2B5EF4-FFF2-40B4-BE49-F238E27FC236}">
                <a16:creationId xmlns:a16="http://schemas.microsoft.com/office/drawing/2014/main" id="{8FDB6489-AE0E-470D-B231-9736B5B36AAC}"/>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19" name="Group 18">
            <a:extLst>
              <a:ext uri="{FF2B5EF4-FFF2-40B4-BE49-F238E27FC236}">
                <a16:creationId xmlns:a16="http://schemas.microsoft.com/office/drawing/2014/main" id="{0470ADD2-82AE-4059-A134-2143A08CC2BC}"/>
              </a:ext>
            </a:extLst>
          </p:cNvPr>
          <p:cNvGrpSpPr/>
          <p:nvPr/>
        </p:nvGrpSpPr>
        <p:grpSpPr>
          <a:xfrm>
            <a:off x="5551493" y="131266"/>
            <a:ext cx="914400" cy="914400"/>
            <a:chOff x="7887156" y="880575"/>
            <a:chExt cx="914400" cy="914400"/>
          </a:xfrm>
        </p:grpSpPr>
        <p:sp useBgFill="1">
          <p:nvSpPr>
            <p:cNvPr id="20" name="شكل بيضاوي 48">
              <a:extLst>
                <a:ext uri="{FF2B5EF4-FFF2-40B4-BE49-F238E27FC236}">
                  <a16:creationId xmlns:a16="http://schemas.microsoft.com/office/drawing/2014/main" id="{110F3B4A-2ABB-4AD7-A52F-674C1001B292}"/>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8" descr="Computer Icons Analysis Symbol, symbol, angle, logo png | PNGEgg">
              <a:extLst>
                <a:ext uri="{FF2B5EF4-FFF2-40B4-BE49-F238E27FC236}">
                  <a16:creationId xmlns:a16="http://schemas.microsoft.com/office/drawing/2014/main" id="{16C89586-6F02-4A86-9290-C683563AB4C6}"/>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26">
            <a:extLst>
              <a:ext uri="{FF2B5EF4-FFF2-40B4-BE49-F238E27FC236}">
                <a16:creationId xmlns:a16="http://schemas.microsoft.com/office/drawing/2014/main" id="{32375817-ADE4-65BC-D1EF-6DD1EE77BEF5}"/>
              </a:ext>
            </a:extLst>
          </p:cNvPr>
          <p:cNvSpPr txBox="1"/>
          <p:nvPr/>
        </p:nvSpPr>
        <p:spPr>
          <a:xfrm>
            <a:off x="1381189" y="9551720"/>
            <a:ext cx="7168738" cy="806895"/>
          </a:xfrm>
          <a:prstGeom prst="rect">
            <a:avLst/>
          </a:prstGeom>
        </p:spPr>
        <p:txBody>
          <a:bodyPr lIns="33867" tIns="33867" rIns="33867" bIns="33867" rtlCol="0" anchor="ctr"/>
          <a:lstStyle/>
          <a:p>
            <a:pPr algn="ctr">
              <a:lnSpc>
                <a:spcPts val="1935"/>
              </a:lnSpc>
            </a:pPr>
            <a:endParaRPr sz="1200"/>
          </a:p>
        </p:txBody>
      </p:sp>
      <p:sp>
        <p:nvSpPr>
          <p:cNvPr id="3" name="مربع نص 8">
            <a:extLst>
              <a:ext uri="{FF2B5EF4-FFF2-40B4-BE49-F238E27FC236}">
                <a16:creationId xmlns:a16="http://schemas.microsoft.com/office/drawing/2014/main" id="{6BB890F8-CFB1-B9B6-45AA-1A4E1267FBF8}"/>
              </a:ext>
            </a:extLst>
          </p:cNvPr>
          <p:cNvSpPr txBox="1"/>
          <p:nvPr/>
        </p:nvSpPr>
        <p:spPr>
          <a:xfrm>
            <a:off x="316262" y="7726338"/>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4" name="TextBox 9">
            <a:extLst>
              <a:ext uri="{FF2B5EF4-FFF2-40B4-BE49-F238E27FC236}">
                <a16:creationId xmlns:a16="http://schemas.microsoft.com/office/drawing/2014/main" id="{76894C49-2C99-8438-AEE7-F2B4DFB920F9}"/>
              </a:ext>
            </a:extLst>
          </p:cNvPr>
          <p:cNvSpPr txBox="1"/>
          <p:nvPr/>
        </p:nvSpPr>
        <p:spPr>
          <a:xfrm>
            <a:off x="11404460" y="7795167"/>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13</a:t>
            </a:r>
          </a:p>
        </p:txBody>
      </p:sp>
      <p:sp>
        <p:nvSpPr>
          <p:cNvPr id="5" name="AutoShape 2">
            <a:extLst>
              <a:ext uri="{FF2B5EF4-FFF2-40B4-BE49-F238E27FC236}">
                <a16:creationId xmlns:a16="http://schemas.microsoft.com/office/drawing/2014/main" id="{4DF65D2C-CD65-60E3-C2A0-2AE043A76CBB}"/>
              </a:ext>
            </a:extLst>
          </p:cNvPr>
          <p:cNvSpPr/>
          <p:nvPr/>
        </p:nvSpPr>
        <p:spPr>
          <a:xfrm rot="3780">
            <a:off x="285198" y="8163276"/>
            <a:ext cx="11621611" cy="0"/>
          </a:xfrm>
          <a:prstGeom prst="line">
            <a:avLst/>
          </a:prstGeom>
          <a:ln w="9525" cap="rnd">
            <a:solidFill>
              <a:srgbClr val="FFFFFF"/>
            </a:solidFill>
            <a:prstDash val="solid"/>
            <a:headEnd type="none" w="sm" len="sm"/>
            <a:tailEnd type="none" w="sm" len="sm"/>
          </a:ln>
        </p:spPr>
      </p:sp>
      <p:grpSp>
        <p:nvGrpSpPr>
          <p:cNvPr id="7" name="Group 6">
            <a:extLst>
              <a:ext uri="{FF2B5EF4-FFF2-40B4-BE49-F238E27FC236}">
                <a16:creationId xmlns:a16="http://schemas.microsoft.com/office/drawing/2014/main" id="{02875BBE-C5E2-6B61-F12C-5E971D8B6DB6}"/>
              </a:ext>
            </a:extLst>
          </p:cNvPr>
          <p:cNvGrpSpPr/>
          <p:nvPr/>
        </p:nvGrpSpPr>
        <p:grpSpPr>
          <a:xfrm>
            <a:off x="5551493" y="7661612"/>
            <a:ext cx="914400" cy="914400"/>
            <a:chOff x="7887156" y="880575"/>
            <a:chExt cx="914400" cy="914400"/>
          </a:xfrm>
        </p:grpSpPr>
        <p:sp useBgFill="1">
          <p:nvSpPr>
            <p:cNvPr id="8" name="شكل بيضاوي 48">
              <a:extLst>
                <a:ext uri="{FF2B5EF4-FFF2-40B4-BE49-F238E27FC236}">
                  <a16:creationId xmlns:a16="http://schemas.microsoft.com/office/drawing/2014/main" id="{6F0DD4B8-ECF8-0CA5-F2C4-FEEAE175B6FA}"/>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8" descr="Computer Icons Analysis Symbol, symbol, angle, logo png | PNGEgg">
              <a:extLst>
                <a:ext uri="{FF2B5EF4-FFF2-40B4-BE49-F238E27FC236}">
                  <a16:creationId xmlns:a16="http://schemas.microsoft.com/office/drawing/2014/main" id="{8E057374-F60E-F88F-6BB8-2AAC7196AA1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6">
            <a:extLst>
              <a:ext uri="{FF2B5EF4-FFF2-40B4-BE49-F238E27FC236}">
                <a16:creationId xmlns:a16="http://schemas.microsoft.com/office/drawing/2014/main" id="{D955496F-A357-7A6F-AD31-A8E549135352}"/>
              </a:ext>
            </a:extLst>
          </p:cNvPr>
          <p:cNvSpPr txBox="1"/>
          <p:nvPr/>
        </p:nvSpPr>
        <p:spPr>
          <a:xfrm>
            <a:off x="2702664" y="8925876"/>
            <a:ext cx="6617764"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Die Exchange in KCM </a:t>
            </a:r>
          </a:p>
        </p:txBody>
      </p:sp>
      <p:grpSp>
        <p:nvGrpSpPr>
          <p:cNvPr id="17" name="Group 16">
            <a:extLst>
              <a:ext uri="{FF2B5EF4-FFF2-40B4-BE49-F238E27FC236}">
                <a16:creationId xmlns:a16="http://schemas.microsoft.com/office/drawing/2014/main" id="{203497F4-274C-BEDC-B082-06B2D0A17B79}"/>
              </a:ext>
            </a:extLst>
          </p:cNvPr>
          <p:cNvGrpSpPr/>
          <p:nvPr/>
        </p:nvGrpSpPr>
        <p:grpSpPr>
          <a:xfrm>
            <a:off x="1496137" y="9575409"/>
            <a:ext cx="9099911" cy="4406015"/>
            <a:chOff x="285201" y="1452989"/>
            <a:chExt cx="8608608" cy="4406015"/>
          </a:xfrm>
        </p:grpSpPr>
        <p:sp>
          <p:nvSpPr>
            <p:cNvPr id="22" name="Freeform 10">
              <a:extLst>
                <a:ext uri="{FF2B5EF4-FFF2-40B4-BE49-F238E27FC236}">
                  <a16:creationId xmlns:a16="http://schemas.microsoft.com/office/drawing/2014/main" id="{90EC762E-F63E-487F-E8A8-D4D408A47DEA}"/>
                </a:ext>
              </a:extLst>
            </p:cNvPr>
            <p:cNvSpPr/>
            <p:nvPr/>
          </p:nvSpPr>
          <p:spPr>
            <a:xfrm>
              <a:off x="617218" y="1452989"/>
              <a:ext cx="652315" cy="684681"/>
            </a:xfrm>
            <a:custGeom>
              <a:avLst/>
              <a:gdLst/>
              <a:ahLst/>
              <a:cxnLst/>
              <a:rect l="l" t="t" r="r" b="b"/>
              <a:pathLst>
                <a:path w="978472" h="1027022">
                  <a:moveTo>
                    <a:pt x="0" y="0"/>
                  </a:moveTo>
                  <a:lnTo>
                    <a:pt x="978472" y="0"/>
                  </a:lnTo>
                  <a:lnTo>
                    <a:pt x="978472" y="1027022"/>
                  </a:lnTo>
                  <a:lnTo>
                    <a:pt x="0" y="102702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3" name="Freeform 11">
              <a:extLst>
                <a:ext uri="{FF2B5EF4-FFF2-40B4-BE49-F238E27FC236}">
                  <a16:creationId xmlns:a16="http://schemas.microsoft.com/office/drawing/2014/main" id="{45F8EB4D-90C0-D5F3-DD65-C903951C84B9}"/>
                </a:ext>
              </a:extLst>
            </p:cNvPr>
            <p:cNvSpPr/>
            <p:nvPr/>
          </p:nvSpPr>
          <p:spPr>
            <a:xfrm>
              <a:off x="621959" y="2411228"/>
              <a:ext cx="633794" cy="684681"/>
            </a:xfrm>
            <a:custGeom>
              <a:avLst/>
              <a:gdLst/>
              <a:ahLst/>
              <a:cxnLst/>
              <a:rect l="l" t="t" r="r" b="b"/>
              <a:pathLst>
                <a:path w="841130" h="848847">
                  <a:moveTo>
                    <a:pt x="0" y="0"/>
                  </a:moveTo>
                  <a:lnTo>
                    <a:pt x="841130" y="0"/>
                  </a:lnTo>
                  <a:lnTo>
                    <a:pt x="841130" y="848847"/>
                  </a:lnTo>
                  <a:lnTo>
                    <a:pt x="0" y="848847"/>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24" name="Freeform 12">
              <a:extLst>
                <a:ext uri="{FF2B5EF4-FFF2-40B4-BE49-F238E27FC236}">
                  <a16:creationId xmlns:a16="http://schemas.microsoft.com/office/drawing/2014/main" id="{05732510-89D9-10C7-2715-AD2235C7821C}"/>
                </a:ext>
              </a:extLst>
            </p:cNvPr>
            <p:cNvSpPr/>
            <p:nvPr/>
          </p:nvSpPr>
          <p:spPr>
            <a:xfrm>
              <a:off x="631447" y="3401516"/>
              <a:ext cx="569634" cy="514742"/>
            </a:xfrm>
            <a:custGeom>
              <a:avLst/>
              <a:gdLst/>
              <a:ahLst/>
              <a:cxnLst/>
              <a:rect l="l" t="t" r="r" b="b"/>
              <a:pathLst>
                <a:path w="854451" h="772113">
                  <a:moveTo>
                    <a:pt x="0" y="0"/>
                  </a:moveTo>
                  <a:lnTo>
                    <a:pt x="854451" y="0"/>
                  </a:lnTo>
                  <a:lnTo>
                    <a:pt x="854451" y="772113"/>
                  </a:lnTo>
                  <a:lnTo>
                    <a:pt x="0" y="772113"/>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25" name="Freeform 13">
              <a:extLst>
                <a:ext uri="{FF2B5EF4-FFF2-40B4-BE49-F238E27FC236}">
                  <a16:creationId xmlns:a16="http://schemas.microsoft.com/office/drawing/2014/main" id="{A387550C-2528-A0EE-9267-239F8D87E29E}"/>
                </a:ext>
              </a:extLst>
            </p:cNvPr>
            <p:cNvSpPr/>
            <p:nvPr/>
          </p:nvSpPr>
          <p:spPr>
            <a:xfrm>
              <a:off x="582661" y="5097288"/>
              <a:ext cx="686873" cy="671284"/>
            </a:xfrm>
            <a:custGeom>
              <a:avLst/>
              <a:gdLst/>
              <a:ahLst/>
              <a:cxnLst/>
              <a:rect l="l" t="t" r="r" b="b"/>
              <a:pathLst>
                <a:path w="1128646" h="1114282">
                  <a:moveTo>
                    <a:pt x="0" y="0"/>
                  </a:moveTo>
                  <a:lnTo>
                    <a:pt x="1128646" y="0"/>
                  </a:lnTo>
                  <a:lnTo>
                    <a:pt x="1128646" y="1114282"/>
                  </a:lnTo>
                  <a:lnTo>
                    <a:pt x="0" y="1114282"/>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26" name="Freeform 15">
              <a:extLst>
                <a:ext uri="{FF2B5EF4-FFF2-40B4-BE49-F238E27FC236}">
                  <a16:creationId xmlns:a16="http://schemas.microsoft.com/office/drawing/2014/main" id="{CAB56A35-376F-B51F-7214-4362E36F15E5}"/>
                </a:ext>
              </a:extLst>
            </p:cNvPr>
            <p:cNvSpPr/>
            <p:nvPr/>
          </p:nvSpPr>
          <p:spPr>
            <a:xfrm>
              <a:off x="698285" y="4290256"/>
              <a:ext cx="539457" cy="605513"/>
            </a:xfrm>
            <a:custGeom>
              <a:avLst/>
              <a:gdLst/>
              <a:ahLst/>
              <a:cxnLst/>
              <a:rect l="l" t="t" r="r" b="b"/>
              <a:pathLst>
                <a:path w="809186" h="908270">
                  <a:moveTo>
                    <a:pt x="0" y="0"/>
                  </a:moveTo>
                  <a:lnTo>
                    <a:pt x="809186" y="0"/>
                  </a:lnTo>
                  <a:lnTo>
                    <a:pt x="809186" y="908270"/>
                  </a:lnTo>
                  <a:lnTo>
                    <a:pt x="0" y="908270"/>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sp>
        <p:grpSp>
          <p:nvGrpSpPr>
            <p:cNvPr id="27" name="Group 26">
              <a:extLst>
                <a:ext uri="{FF2B5EF4-FFF2-40B4-BE49-F238E27FC236}">
                  <a16:creationId xmlns:a16="http://schemas.microsoft.com/office/drawing/2014/main" id="{D6CAEFC0-D5D2-FBA5-7011-9893DFF9FE99}"/>
                </a:ext>
              </a:extLst>
            </p:cNvPr>
            <p:cNvGrpSpPr/>
            <p:nvPr/>
          </p:nvGrpSpPr>
          <p:grpSpPr>
            <a:xfrm>
              <a:off x="285201" y="1689948"/>
              <a:ext cx="8608608" cy="4169056"/>
              <a:chOff x="1468132" y="1894699"/>
              <a:chExt cx="8608608" cy="4169056"/>
            </a:xfrm>
          </p:grpSpPr>
          <p:sp>
            <p:nvSpPr>
              <p:cNvPr id="28" name="TextBox 18">
                <a:extLst>
                  <a:ext uri="{FF2B5EF4-FFF2-40B4-BE49-F238E27FC236}">
                    <a16:creationId xmlns:a16="http://schemas.microsoft.com/office/drawing/2014/main" id="{D8C87879-7159-5EEF-59DD-4C882E1B062E}"/>
                  </a:ext>
                </a:extLst>
              </p:cNvPr>
              <p:cNvSpPr txBox="1"/>
              <p:nvPr/>
            </p:nvSpPr>
            <p:spPr>
              <a:xfrm>
                <a:off x="2622549" y="1894699"/>
                <a:ext cx="4403759"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Target: 15 min (rarely achieved)</a:t>
                </a:r>
              </a:p>
            </p:txBody>
          </p:sp>
          <p:grpSp>
            <p:nvGrpSpPr>
              <p:cNvPr id="29" name="Group 28">
                <a:extLst>
                  <a:ext uri="{FF2B5EF4-FFF2-40B4-BE49-F238E27FC236}">
                    <a16:creationId xmlns:a16="http://schemas.microsoft.com/office/drawing/2014/main" id="{6F4850B2-F6C9-A06C-7EB6-4B232B776C09}"/>
                  </a:ext>
                </a:extLst>
              </p:cNvPr>
              <p:cNvGrpSpPr/>
              <p:nvPr/>
            </p:nvGrpSpPr>
            <p:grpSpPr>
              <a:xfrm>
                <a:off x="1468132" y="2780745"/>
                <a:ext cx="8608608" cy="3283010"/>
                <a:chOff x="126758" y="2638617"/>
                <a:chExt cx="8608608" cy="3283010"/>
              </a:xfrm>
            </p:grpSpPr>
            <p:grpSp>
              <p:nvGrpSpPr>
                <p:cNvPr id="30" name="Group 33">
                  <a:extLst>
                    <a:ext uri="{FF2B5EF4-FFF2-40B4-BE49-F238E27FC236}">
                      <a16:creationId xmlns:a16="http://schemas.microsoft.com/office/drawing/2014/main" id="{A040545E-7747-DD93-4684-9C64CCD45E72}"/>
                    </a:ext>
                  </a:extLst>
                </p:cNvPr>
                <p:cNvGrpSpPr/>
                <p:nvPr/>
              </p:nvGrpSpPr>
              <p:grpSpPr>
                <a:xfrm>
                  <a:off x="479746" y="4317967"/>
                  <a:ext cx="8073201" cy="883879"/>
                  <a:chOff x="0" y="-87563"/>
                  <a:chExt cx="2846532" cy="349187"/>
                </a:xfrm>
              </p:grpSpPr>
              <p:sp>
                <p:nvSpPr>
                  <p:cNvPr id="41" name="Freeform 34">
                    <a:extLst>
                      <a:ext uri="{FF2B5EF4-FFF2-40B4-BE49-F238E27FC236}">
                        <a16:creationId xmlns:a16="http://schemas.microsoft.com/office/drawing/2014/main" id="{4D611937-E694-3342-4AC9-896EF1C4A25B}"/>
                      </a:ext>
                    </a:extLst>
                  </p:cNvPr>
                  <p:cNvSpPr/>
                  <p:nvPr/>
                </p:nvSpPr>
                <p:spPr>
                  <a:xfrm>
                    <a:off x="318904" y="-87563"/>
                    <a:ext cx="2527628" cy="26162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42" name="TextBox 35">
                    <a:extLst>
                      <a:ext uri="{FF2B5EF4-FFF2-40B4-BE49-F238E27FC236}">
                        <a16:creationId xmlns:a16="http://schemas.microsoft.com/office/drawing/2014/main" id="{98E80956-8C55-2966-D528-C2DE062D0C32}"/>
                      </a:ext>
                    </a:extLst>
                  </p:cNvPr>
                  <p:cNvSpPr txBox="1"/>
                  <p:nvPr/>
                </p:nvSpPr>
                <p:spPr>
                  <a:xfrm>
                    <a:off x="0" y="-57150"/>
                    <a:ext cx="2527628" cy="318774"/>
                  </a:xfrm>
                  <a:prstGeom prst="rect">
                    <a:avLst/>
                  </a:prstGeom>
                </p:spPr>
                <p:txBody>
                  <a:bodyPr lIns="33867" tIns="33867" rIns="33867" bIns="33867" rtlCol="0" anchor="ctr"/>
                  <a:lstStyle/>
                  <a:p>
                    <a:pPr algn="ctr">
                      <a:lnSpc>
                        <a:spcPts val="1935"/>
                      </a:lnSpc>
                    </a:pPr>
                    <a:endParaRPr sz="1200"/>
                  </a:p>
                </p:txBody>
              </p:sp>
            </p:grpSp>
            <p:grpSp>
              <p:nvGrpSpPr>
                <p:cNvPr id="31" name="Group 30">
                  <a:extLst>
                    <a:ext uri="{FF2B5EF4-FFF2-40B4-BE49-F238E27FC236}">
                      <a16:creationId xmlns:a16="http://schemas.microsoft.com/office/drawing/2014/main" id="{8BC7453C-51CE-543F-245D-2EFE3107F88E}"/>
                    </a:ext>
                  </a:extLst>
                </p:cNvPr>
                <p:cNvGrpSpPr/>
                <p:nvPr/>
              </p:nvGrpSpPr>
              <p:grpSpPr>
                <a:xfrm>
                  <a:off x="126758" y="2638617"/>
                  <a:ext cx="8608608" cy="3283010"/>
                  <a:chOff x="126758" y="2638617"/>
                  <a:chExt cx="8608608" cy="3283010"/>
                </a:xfrm>
              </p:grpSpPr>
              <p:sp>
                <p:nvSpPr>
                  <p:cNvPr id="32" name="TextBox 32">
                    <a:extLst>
                      <a:ext uri="{FF2B5EF4-FFF2-40B4-BE49-F238E27FC236}">
                        <a16:creationId xmlns:a16="http://schemas.microsoft.com/office/drawing/2014/main" id="{0A3AEF29-58ED-A5DE-FDC9-A476EC34B3B5}"/>
                      </a:ext>
                    </a:extLst>
                  </p:cNvPr>
                  <p:cNvSpPr txBox="1"/>
                  <p:nvPr/>
                </p:nvSpPr>
                <p:spPr>
                  <a:xfrm>
                    <a:off x="126758" y="2712626"/>
                    <a:ext cx="7168739" cy="806896"/>
                  </a:xfrm>
                  <a:prstGeom prst="rect">
                    <a:avLst/>
                  </a:prstGeom>
                </p:spPr>
                <p:txBody>
                  <a:bodyPr lIns="33867" tIns="33867" rIns="33867" bIns="33867" rtlCol="0" anchor="ctr"/>
                  <a:lstStyle/>
                  <a:p>
                    <a:pPr algn="ctr">
                      <a:lnSpc>
                        <a:spcPts val="1935"/>
                      </a:lnSpc>
                    </a:pPr>
                    <a:endParaRPr sz="1200"/>
                  </a:p>
                </p:txBody>
              </p:sp>
              <p:sp>
                <p:nvSpPr>
                  <p:cNvPr id="33" name="TextBox 38">
                    <a:extLst>
                      <a:ext uri="{FF2B5EF4-FFF2-40B4-BE49-F238E27FC236}">
                        <a16:creationId xmlns:a16="http://schemas.microsoft.com/office/drawing/2014/main" id="{E047B07B-5D9E-E5A8-9F93-D7AEA0F7BA78}"/>
                      </a:ext>
                    </a:extLst>
                  </p:cNvPr>
                  <p:cNvSpPr txBox="1"/>
                  <p:nvPr/>
                </p:nvSpPr>
                <p:spPr>
                  <a:xfrm>
                    <a:off x="1438230" y="4015685"/>
                    <a:ext cx="7168739" cy="806896"/>
                  </a:xfrm>
                  <a:prstGeom prst="rect">
                    <a:avLst/>
                  </a:prstGeom>
                </p:spPr>
                <p:txBody>
                  <a:bodyPr lIns="33867" tIns="33867" rIns="33867" bIns="33867" rtlCol="0" anchor="ctr"/>
                  <a:lstStyle/>
                  <a:p>
                    <a:pPr algn="ctr">
                      <a:lnSpc>
                        <a:spcPts val="1935"/>
                      </a:lnSpc>
                    </a:pPr>
                    <a:endParaRPr sz="1200"/>
                  </a:p>
                </p:txBody>
              </p:sp>
              <p:grpSp>
                <p:nvGrpSpPr>
                  <p:cNvPr id="34" name="Group 39">
                    <a:extLst>
                      <a:ext uri="{FF2B5EF4-FFF2-40B4-BE49-F238E27FC236}">
                        <a16:creationId xmlns:a16="http://schemas.microsoft.com/office/drawing/2014/main" id="{DFAED22F-C89C-3531-C25D-8E730AF807DD}"/>
                      </a:ext>
                    </a:extLst>
                  </p:cNvPr>
                  <p:cNvGrpSpPr/>
                  <p:nvPr/>
                </p:nvGrpSpPr>
                <p:grpSpPr>
                  <a:xfrm>
                    <a:off x="1092033" y="5170325"/>
                    <a:ext cx="7460913" cy="751302"/>
                    <a:chOff x="0" y="-57150"/>
                    <a:chExt cx="2286903" cy="296811"/>
                  </a:xfrm>
                </p:grpSpPr>
                <p:sp>
                  <p:nvSpPr>
                    <p:cNvPr id="39" name="Freeform 40">
                      <a:extLst>
                        <a:ext uri="{FF2B5EF4-FFF2-40B4-BE49-F238E27FC236}">
                          <a16:creationId xmlns:a16="http://schemas.microsoft.com/office/drawing/2014/main" id="{E8507C86-AA2F-D5E3-6A1E-F43C276B88A7}"/>
                        </a:ext>
                      </a:extLst>
                    </p:cNvPr>
                    <p:cNvSpPr/>
                    <p:nvPr/>
                  </p:nvSpPr>
                  <p:spPr>
                    <a:xfrm>
                      <a:off x="96723" y="-23550"/>
                      <a:ext cx="2190180" cy="239661"/>
                    </a:xfrm>
                    <a:custGeom>
                      <a:avLst/>
                      <a:gdLst/>
                      <a:ahLst/>
                      <a:cxnLst/>
                      <a:rect l="l" t="t" r="r" b="b"/>
                      <a:pathLst>
                        <a:path w="2190180" h="239661">
                          <a:moveTo>
                            <a:pt x="54928" y="0"/>
                          </a:moveTo>
                          <a:lnTo>
                            <a:pt x="2135252" y="0"/>
                          </a:lnTo>
                          <a:cubicBezTo>
                            <a:pt x="2149820" y="0"/>
                            <a:pt x="2163791" y="5787"/>
                            <a:pt x="2174092" y="16088"/>
                          </a:cubicBezTo>
                          <a:cubicBezTo>
                            <a:pt x="2184393" y="26389"/>
                            <a:pt x="2190180" y="40360"/>
                            <a:pt x="2190180" y="54928"/>
                          </a:cubicBezTo>
                          <a:lnTo>
                            <a:pt x="2190180" y="184733"/>
                          </a:lnTo>
                          <a:cubicBezTo>
                            <a:pt x="2190180" y="199301"/>
                            <a:pt x="2184393" y="213272"/>
                            <a:pt x="2174092" y="223573"/>
                          </a:cubicBezTo>
                          <a:cubicBezTo>
                            <a:pt x="2163791" y="233874"/>
                            <a:pt x="2149820" y="239661"/>
                            <a:pt x="2135252" y="239661"/>
                          </a:cubicBezTo>
                          <a:lnTo>
                            <a:pt x="54928" y="239661"/>
                          </a:lnTo>
                          <a:cubicBezTo>
                            <a:pt x="40360" y="239661"/>
                            <a:pt x="26389" y="233874"/>
                            <a:pt x="16088" y="223573"/>
                          </a:cubicBezTo>
                          <a:cubicBezTo>
                            <a:pt x="5787" y="213272"/>
                            <a:pt x="0" y="199301"/>
                            <a:pt x="0" y="184733"/>
                          </a:cubicBezTo>
                          <a:lnTo>
                            <a:pt x="0" y="54928"/>
                          </a:lnTo>
                          <a:cubicBezTo>
                            <a:pt x="0" y="40360"/>
                            <a:pt x="5787" y="26389"/>
                            <a:pt x="16088" y="16088"/>
                          </a:cubicBezTo>
                          <a:cubicBezTo>
                            <a:pt x="26389" y="5787"/>
                            <a:pt x="40360" y="0"/>
                            <a:pt x="54928"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40" name="TextBox 41">
                      <a:extLst>
                        <a:ext uri="{FF2B5EF4-FFF2-40B4-BE49-F238E27FC236}">
                          <a16:creationId xmlns:a16="http://schemas.microsoft.com/office/drawing/2014/main" id="{7CB0EE36-B4FF-4BEB-9A66-6C9E407835C5}"/>
                        </a:ext>
                      </a:extLst>
                    </p:cNvPr>
                    <p:cNvSpPr txBox="1"/>
                    <p:nvPr/>
                  </p:nvSpPr>
                  <p:spPr>
                    <a:xfrm>
                      <a:off x="0" y="-57150"/>
                      <a:ext cx="2190180" cy="296811"/>
                    </a:xfrm>
                    <a:prstGeom prst="rect">
                      <a:avLst/>
                    </a:prstGeom>
                  </p:spPr>
                  <p:txBody>
                    <a:bodyPr lIns="33867" tIns="33867" rIns="33867" bIns="33867" rtlCol="0" anchor="ctr"/>
                    <a:lstStyle/>
                    <a:p>
                      <a:pPr algn="ctr">
                        <a:lnSpc>
                          <a:spcPts val="1935"/>
                        </a:lnSpc>
                      </a:pPr>
                      <a:endParaRPr sz="1200"/>
                    </a:p>
                  </p:txBody>
                </p:sp>
              </p:grpSp>
              <p:sp>
                <p:nvSpPr>
                  <p:cNvPr id="35" name="TextBox 19">
                    <a:extLst>
                      <a:ext uri="{FF2B5EF4-FFF2-40B4-BE49-F238E27FC236}">
                        <a16:creationId xmlns:a16="http://schemas.microsoft.com/office/drawing/2014/main" id="{0A792FD1-E356-E583-72CE-B6AA549D0F28}"/>
                      </a:ext>
                    </a:extLst>
                  </p:cNvPr>
                  <p:cNvSpPr txBox="1"/>
                  <p:nvPr/>
                </p:nvSpPr>
                <p:spPr>
                  <a:xfrm>
                    <a:off x="1083629" y="2638617"/>
                    <a:ext cx="5883705"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Overlap: die + chocolate + filling changes</a:t>
                    </a:r>
                  </a:p>
                </p:txBody>
              </p:sp>
              <p:sp>
                <p:nvSpPr>
                  <p:cNvPr id="36" name="TextBox 22">
                    <a:extLst>
                      <a:ext uri="{FF2B5EF4-FFF2-40B4-BE49-F238E27FC236}">
                        <a16:creationId xmlns:a16="http://schemas.microsoft.com/office/drawing/2014/main" id="{4EA7D5D1-D484-4498-F703-89D9860FE79B}"/>
                      </a:ext>
                    </a:extLst>
                  </p:cNvPr>
                  <p:cNvSpPr txBox="1"/>
                  <p:nvPr/>
                </p:nvSpPr>
                <p:spPr>
                  <a:xfrm>
                    <a:off x="1225166" y="4551836"/>
                    <a:ext cx="7510200"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Delays: poor planning / urgent orders / weak coordination</a:t>
                    </a:r>
                  </a:p>
                </p:txBody>
              </p:sp>
              <p:sp>
                <p:nvSpPr>
                  <p:cNvPr id="37" name="TextBox 23">
                    <a:extLst>
                      <a:ext uri="{FF2B5EF4-FFF2-40B4-BE49-F238E27FC236}">
                        <a16:creationId xmlns:a16="http://schemas.microsoft.com/office/drawing/2014/main" id="{672B7668-ED7E-D201-6742-D3595B09E7A0}"/>
                      </a:ext>
                    </a:extLst>
                  </p:cNvPr>
                  <p:cNvSpPr txBox="1"/>
                  <p:nvPr/>
                </p:nvSpPr>
                <p:spPr>
                  <a:xfrm>
                    <a:off x="1567322" y="5411985"/>
                    <a:ext cx="6194779" cy="320601"/>
                  </a:xfrm>
                  <a:prstGeom prst="rect">
                    <a:avLst/>
                  </a:prstGeom>
                </p:spPr>
                <p:txBody>
                  <a:bodyPr wrap="square" lIns="0" tIns="0" rIns="0" bIns="0" rtlCol="0" anchor="t">
                    <a:spAutoFit/>
                  </a:bodyPr>
                  <a:lstStyle/>
                  <a:p>
                    <a:pPr algn="l" rtl="0">
                      <a:lnSpc>
                        <a:spcPts val="2479"/>
                      </a:lnSpc>
                      <a:spcBef>
                        <a:spcPct val="0"/>
                      </a:spcBef>
                    </a:pPr>
                    <a:r>
                      <a:rPr lang="en-US" sz="2400" dirty="0">
                        <a:solidFill>
                          <a:schemeClr val="bg1"/>
                        </a:solidFill>
                        <a:latin typeface="Times New Roman"/>
                        <a:ea typeface="Times New Roman"/>
                        <a:cs typeface="Times New Roman"/>
                        <a:sym typeface="Times New Roman"/>
                      </a:rPr>
                      <a:t> Project Goal: Reduce delays</a:t>
                    </a:r>
                  </a:p>
                </p:txBody>
              </p:sp>
              <p:sp>
                <p:nvSpPr>
                  <p:cNvPr id="38" name="TextBox 20">
                    <a:extLst>
                      <a:ext uri="{FF2B5EF4-FFF2-40B4-BE49-F238E27FC236}">
                        <a16:creationId xmlns:a16="http://schemas.microsoft.com/office/drawing/2014/main" id="{7909B580-14BF-7FCC-6FD0-6F27034A92F3}"/>
                      </a:ext>
                    </a:extLst>
                  </p:cNvPr>
                  <p:cNvSpPr txBox="1"/>
                  <p:nvPr/>
                </p:nvSpPr>
                <p:spPr>
                  <a:xfrm>
                    <a:off x="1538761" y="3564840"/>
                    <a:ext cx="5181861" cy="320601"/>
                  </a:xfrm>
                  <a:prstGeom prst="rect">
                    <a:avLst/>
                  </a:prstGeom>
                </p:spPr>
                <p:txBody>
                  <a:bodyPr wrap="square" lIns="0" tIns="0" rIns="0" bIns="0" rtlCol="0" anchor="t">
                    <a:spAutoFit/>
                  </a:bodyPr>
                  <a:lstStyle/>
                  <a:p>
                    <a:pPr algn="l" rtl="0">
                      <a:lnSpc>
                        <a:spcPts val="2479"/>
                      </a:lnSpc>
                      <a:spcBef>
                        <a:spcPct val="0"/>
                      </a:spcBef>
                    </a:pPr>
                    <a:r>
                      <a:rPr lang="en-US" sz="2400" dirty="0">
                        <a:solidFill>
                          <a:schemeClr val="bg1"/>
                        </a:solidFill>
                        <a:latin typeface="Times New Roman"/>
                        <a:ea typeface="Times New Roman"/>
                        <a:cs typeface="Times New Roman"/>
                        <a:sym typeface="Times New Roman"/>
                      </a:rPr>
                      <a:t>Machine</a:t>
                    </a:r>
                    <a:r>
                      <a:rPr lang="en-US" sz="2400" dirty="0">
                        <a:solidFill>
                          <a:schemeClr val="bg1"/>
                        </a:solidFill>
                        <a:latin typeface="Times New Roman"/>
                        <a:cs typeface="Times New Roman"/>
                        <a:sym typeface="Times New Roman"/>
                      </a:rPr>
                      <a:t>:</a:t>
                    </a:r>
                    <a:r>
                      <a:rPr lang="en-US" sz="2400" dirty="0">
                        <a:solidFill>
                          <a:schemeClr val="bg1"/>
                        </a:solidFill>
                        <a:latin typeface="Times New Roman"/>
                        <a:ea typeface="Times New Roman"/>
                        <a:cs typeface="Times New Roman"/>
                        <a:sym typeface="Times New Roman"/>
                      </a:rPr>
                      <a:t> 4 dies → 3 nozzles + 1 nuts</a:t>
                    </a:r>
                  </a:p>
                </p:txBody>
              </p:sp>
            </p:grpSp>
          </p:grpSp>
        </p:grpSp>
      </p:grpSp>
      <p:sp>
        <p:nvSpPr>
          <p:cNvPr id="43" name="Freeform 34">
            <a:extLst>
              <a:ext uri="{FF2B5EF4-FFF2-40B4-BE49-F238E27FC236}">
                <a16:creationId xmlns:a16="http://schemas.microsoft.com/office/drawing/2014/main" id="{3C1F4350-6775-3BE0-1A19-148D3FC091BA}"/>
              </a:ext>
            </a:extLst>
          </p:cNvPr>
          <p:cNvSpPr/>
          <p:nvPr/>
        </p:nvSpPr>
        <p:spPr>
          <a:xfrm>
            <a:off x="2825349" y="11409576"/>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44" name="Freeform 34">
            <a:extLst>
              <a:ext uri="{FF2B5EF4-FFF2-40B4-BE49-F238E27FC236}">
                <a16:creationId xmlns:a16="http://schemas.microsoft.com/office/drawing/2014/main" id="{5A17D4A5-1ED4-F896-BACF-E8342EE6A8CD}"/>
              </a:ext>
            </a:extLst>
          </p:cNvPr>
          <p:cNvSpPr/>
          <p:nvPr/>
        </p:nvSpPr>
        <p:spPr>
          <a:xfrm>
            <a:off x="2825726" y="10511847"/>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45" name="Freeform 34">
            <a:extLst>
              <a:ext uri="{FF2B5EF4-FFF2-40B4-BE49-F238E27FC236}">
                <a16:creationId xmlns:a16="http://schemas.microsoft.com/office/drawing/2014/main" id="{86EC4240-B1F1-361C-564F-3D772079A08E}"/>
              </a:ext>
            </a:extLst>
          </p:cNvPr>
          <p:cNvSpPr/>
          <p:nvPr/>
        </p:nvSpPr>
        <p:spPr>
          <a:xfrm>
            <a:off x="2841360" y="9567260"/>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a:effectLst>
            <a:softEdge rad="0"/>
          </a:effectLst>
        </p:spPr>
        <p:txBody>
          <a:bodyPr/>
          <a:lstStyle/>
          <a:p>
            <a:endParaRPr lang="en-US" dirty="0"/>
          </a:p>
        </p:txBody>
      </p:sp>
      <p:sp>
        <p:nvSpPr>
          <p:cNvPr id="46" name="مربع نص 8">
            <a:extLst>
              <a:ext uri="{FF2B5EF4-FFF2-40B4-BE49-F238E27FC236}">
                <a16:creationId xmlns:a16="http://schemas.microsoft.com/office/drawing/2014/main" id="{0F761857-72A8-555A-E9D7-E9A5B0F661A4}"/>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Define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6"/>
          <p:cNvSpPr txBox="1"/>
          <p:nvPr/>
        </p:nvSpPr>
        <p:spPr>
          <a:xfrm>
            <a:off x="1381189" y="2021374"/>
            <a:ext cx="7168738" cy="806895"/>
          </a:xfrm>
          <a:prstGeom prst="rect">
            <a:avLst/>
          </a:prstGeom>
        </p:spPr>
        <p:txBody>
          <a:bodyPr lIns="33867" tIns="33867" rIns="33867" bIns="33867" rtlCol="0" anchor="ctr"/>
          <a:lstStyle/>
          <a:p>
            <a:pPr algn="ctr">
              <a:lnSpc>
                <a:spcPts val="1935"/>
              </a:lnSpc>
            </a:pPr>
            <a:endParaRPr sz="1200"/>
          </a:p>
        </p:txBody>
      </p:sp>
      <p:sp>
        <p:nvSpPr>
          <p:cNvPr id="43" name="TextBox 9">
            <a:extLst>
              <a:ext uri="{FF2B5EF4-FFF2-40B4-BE49-F238E27FC236}">
                <a16:creationId xmlns:a16="http://schemas.microsoft.com/office/drawing/2014/main" id="{9F6C014B-B4F9-4BD7-BD68-D7647D5C53B0}"/>
              </a:ext>
            </a:extLst>
          </p:cNvPr>
          <p:cNvSpPr txBox="1"/>
          <p:nvPr/>
        </p:nvSpPr>
        <p:spPr>
          <a:xfrm>
            <a:off x="11404460" y="264821"/>
            <a:ext cx="360889" cy="276742"/>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13</a:t>
            </a:r>
          </a:p>
        </p:txBody>
      </p:sp>
      <p:sp>
        <p:nvSpPr>
          <p:cNvPr id="44" name="AutoShape 2">
            <a:extLst>
              <a:ext uri="{FF2B5EF4-FFF2-40B4-BE49-F238E27FC236}">
                <a16:creationId xmlns:a16="http://schemas.microsoft.com/office/drawing/2014/main" id="{457D43CA-BFE5-4C6F-9C92-F11ECE5D6ADE}"/>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45" name="Group 44">
            <a:extLst>
              <a:ext uri="{FF2B5EF4-FFF2-40B4-BE49-F238E27FC236}">
                <a16:creationId xmlns:a16="http://schemas.microsoft.com/office/drawing/2014/main" id="{BF564549-95BA-41C3-86B7-F3D8B1EE8C67}"/>
              </a:ext>
            </a:extLst>
          </p:cNvPr>
          <p:cNvGrpSpPr/>
          <p:nvPr/>
        </p:nvGrpSpPr>
        <p:grpSpPr>
          <a:xfrm>
            <a:off x="5551493" y="131266"/>
            <a:ext cx="914400" cy="914400"/>
            <a:chOff x="7887156" y="880575"/>
            <a:chExt cx="914400" cy="914400"/>
          </a:xfrm>
        </p:grpSpPr>
        <p:sp useBgFill="1">
          <p:nvSpPr>
            <p:cNvPr id="46" name="شكل بيضاوي 48">
              <a:extLst>
                <a:ext uri="{FF2B5EF4-FFF2-40B4-BE49-F238E27FC236}">
                  <a16:creationId xmlns:a16="http://schemas.microsoft.com/office/drawing/2014/main" id="{7973931F-671E-4C8D-AC1C-67164DEBC500}"/>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8" descr="Computer Icons Analysis Symbol, symbol, angle, logo png | PNGEgg">
              <a:extLst>
                <a:ext uri="{FF2B5EF4-FFF2-40B4-BE49-F238E27FC236}">
                  <a16:creationId xmlns:a16="http://schemas.microsoft.com/office/drawing/2014/main" id="{E89B8A17-FEAB-4434-8C3A-80E8EE0C88A1}"/>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6"/>
          <p:cNvSpPr txBox="1"/>
          <p:nvPr/>
        </p:nvSpPr>
        <p:spPr>
          <a:xfrm>
            <a:off x="2702664" y="1395530"/>
            <a:ext cx="6617764" cy="401585"/>
          </a:xfrm>
          <a:prstGeom prst="rect">
            <a:avLst/>
          </a:prstGeom>
        </p:spPr>
        <p:txBody>
          <a:bodyPr wrap="square" lIns="0" tIns="0" rIns="0" bIns="0" rtlCol="0" anchor="t">
            <a:spAutoFit/>
          </a:bodyPr>
          <a:lstStyle/>
          <a:p>
            <a:pPr algn="ctr">
              <a:lnSpc>
                <a:spcPts val="2800"/>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Die Exchange in KCM </a:t>
            </a:r>
          </a:p>
        </p:txBody>
      </p:sp>
      <p:grpSp>
        <p:nvGrpSpPr>
          <p:cNvPr id="63" name="Group 62">
            <a:extLst>
              <a:ext uri="{FF2B5EF4-FFF2-40B4-BE49-F238E27FC236}">
                <a16:creationId xmlns:a16="http://schemas.microsoft.com/office/drawing/2014/main" id="{4A92E5AA-406E-4704-97D9-F1BA8769EBED}"/>
              </a:ext>
            </a:extLst>
          </p:cNvPr>
          <p:cNvGrpSpPr/>
          <p:nvPr/>
        </p:nvGrpSpPr>
        <p:grpSpPr>
          <a:xfrm>
            <a:off x="1496137" y="2045063"/>
            <a:ext cx="9099911" cy="4406015"/>
            <a:chOff x="285201" y="1452989"/>
            <a:chExt cx="8608608" cy="4406015"/>
          </a:xfrm>
        </p:grpSpPr>
        <p:sp>
          <p:nvSpPr>
            <p:cNvPr id="10" name="Freeform 10"/>
            <p:cNvSpPr/>
            <p:nvPr/>
          </p:nvSpPr>
          <p:spPr>
            <a:xfrm>
              <a:off x="617218" y="1452989"/>
              <a:ext cx="652315" cy="684681"/>
            </a:xfrm>
            <a:custGeom>
              <a:avLst/>
              <a:gdLst/>
              <a:ahLst/>
              <a:cxnLst/>
              <a:rect l="l" t="t" r="r" b="b"/>
              <a:pathLst>
                <a:path w="978472" h="1027022">
                  <a:moveTo>
                    <a:pt x="0" y="0"/>
                  </a:moveTo>
                  <a:lnTo>
                    <a:pt x="978472" y="0"/>
                  </a:lnTo>
                  <a:lnTo>
                    <a:pt x="978472" y="1027022"/>
                  </a:lnTo>
                  <a:lnTo>
                    <a:pt x="0" y="102702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1" name="Freeform 11"/>
            <p:cNvSpPr/>
            <p:nvPr/>
          </p:nvSpPr>
          <p:spPr>
            <a:xfrm>
              <a:off x="621959" y="2411228"/>
              <a:ext cx="633794" cy="684681"/>
            </a:xfrm>
            <a:custGeom>
              <a:avLst/>
              <a:gdLst/>
              <a:ahLst/>
              <a:cxnLst/>
              <a:rect l="l" t="t" r="r" b="b"/>
              <a:pathLst>
                <a:path w="841130" h="848847">
                  <a:moveTo>
                    <a:pt x="0" y="0"/>
                  </a:moveTo>
                  <a:lnTo>
                    <a:pt x="841130" y="0"/>
                  </a:lnTo>
                  <a:lnTo>
                    <a:pt x="841130" y="848847"/>
                  </a:lnTo>
                  <a:lnTo>
                    <a:pt x="0" y="84884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12" name="Freeform 12"/>
            <p:cNvSpPr/>
            <p:nvPr/>
          </p:nvSpPr>
          <p:spPr>
            <a:xfrm>
              <a:off x="631447" y="3401516"/>
              <a:ext cx="569634" cy="514742"/>
            </a:xfrm>
            <a:custGeom>
              <a:avLst/>
              <a:gdLst/>
              <a:ahLst/>
              <a:cxnLst/>
              <a:rect l="l" t="t" r="r" b="b"/>
              <a:pathLst>
                <a:path w="854451" h="772113">
                  <a:moveTo>
                    <a:pt x="0" y="0"/>
                  </a:moveTo>
                  <a:lnTo>
                    <a:pt x="854451" y="0"/>
                  </a:lnTo>
                  <a:lnTo>
                    <a:pt x="854451" y="772113"/>
                  </a:lnTo>
                  <a:lnTo>
                    <a:pt x="0" y="77211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13" name="Freeform 13"/>
            <p:cNvSpPr/>
            <p:nvPr/>
          </p:nvSpPr>
          <p:spPr>
            <a:xfrm>
              <a:off x="582661" y="5097288"/>
              <a:ext cx="686873" cy="671284"/>
            </a:xfrm>
            <a:custGeom>
              <a:avLst/>
              <a:gdLst/>
              <a:ahLst/>
              <a:cxnLst/>
              <a:rect l="l" t="t" r="r" b="b"/>
              <a:pathLst>
                <a:path w="1128646" h="1114282">
                  <a:moveTo>
                    <a:pt x="0" y="0"/>
                  </a:moveTo>
                  <a:lnTo>
                    <a:pt x="1128646" y="0"/>
                  </a:lnTo>
                  <a:lnTo>
                    <a:pt x="1128646" y="1114282"/>
                  </a:lnTo>
                  <a:lnTo>
                    <a:pt x="0" y="1114282"/>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15" name="Freeform 15"/>
            <p:cNvSpPr/>
            <p:nvPr/>
          </p:nvSpPr>
          <p:spPr>
            <a:xfrm>
              <a:off x="698285" y="4290256"/>
              <a:ext cx="539457" cy="605513"/>
            </a:xfrm>
            <a:custGeom>
              <a:avLst/>
              <a:gdLst/>
              <a:ahLst/>
              <a:cxnLst/>
              <a:rect l="l" t="t" r="r" b="b"/>
              <a:pathLst>
                <a:path w="809186" h="908270">
                  <a:moveTo>
                    <a:pt x="0" y="0"/>
                  </a:moveTo>
                  <a:lnTo>
                    <a:pt x="809186" y="0"/>
                  </a:lnTo>
                  <a:lnTo>
                    <a:pt x="809186" y="908270"/>
                  </a:lnTo>
                  <a:lnTo>
                    <a:pt x="0" y="908270"/>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grpSp>
          <p:nvGrpSpPr>
            <p:cNvPr id="62" name="Group 61">
              <a:extLst>
                <a:ext uri="{FF2B5EF4-FFF2-40B4-BE49-F238E27FC236}">
                  <a16:creationId xmlns:a16="http://schemas.microsoft.com/office/drawing/2014/main" id="{FBFF939A-7DF8-4C35-BF35-F68E20988D38}"/>
                </a:ext>
              </a:extLst>
            </p:cNvPr>
            <p:cNvGrpSpPr/>
            <p:nvPr/>
          </p:nvGrpSpPr>
          <p:grpSpPr>
            <a:xfrm>
              <a:off x="285201" y="1689948"/>
              <a:ext cx="8608608" cy="4169056"/>
              <a:chOff x="1468132" y="1894699"/>
              <a:chExt cx="8608608" cy="4169056"/>
            </a:xfrm>
          </p:grpSpPr>
          <p:sp>
            <p:nvSpPr>
              <p:cNvPr id="18" name="TextBox 18"/>
              <p:cNvSpPr txBox="1"/>
              <p:nvPr/>
            </p:nvSpPr>
            <p:spPr>
              <a:xfrm>
                <a:off x="2622549" y="1894699"/>
                <a:ext cx="4403759"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Target: 15 min (rarely achieved)</a:t>
                </a:r>
              </a:p>
            </p:txBody>
          </p:sp>
          <p:grpSp>
            <p:nvGrpSpPr>
              <p:cNvPr id="61" name="Group 60">
                <a:extLst>
                  <a:ext uri="{FF2B5EF4-FFF2-40B4-BE49-F238E27FC236}">
                    <a16:creationId xmlns:a16="http://schemas.microsoft.com/office/drawing/2014/main" id="{83FEDCF8-1F92-407C-9BC5-0F233C0279BE}"/>
                  </a:ext>
                </a:extLst>
              </p:cNvPr>
              <p:cNvGrpSpPr/>
              <p:nvPr/>
            </p:nvGrpSpPr>
            <p:grpSpPr>
              <a:xfrm>
                <a:off x="1468132" y="2780745"/>
                <a:ext cx="8608608" cy="3283010"/>
                <a:chOff x="126758" y="2638617"/>
                <a:chExt cx="8608608" cy="3283010"/>
              </a:xfrm>
            </p:grpSpPr>
            <p:grpSp>
              <p:nvGrpSpPr>
                <p:cNvPr id="33" name="Group 33"/>
                <p:cNvGrpSpPr/>
                <p:nvPr/>
              </p:nvGrpSpPr>
              <p:grpSpPr>
                <a:xfrm>
                  <a:off x="479746" y="4317967"/>
                  <a:ext cx="8073201" cy="883879"/>
                  <a:chOff x="0" y="-87563"/>
                  <a:chExt cx="2846532" cy="349187"/>
                </a:xfrm>
              </p:grpSpPr>
              <p:sp>
                <p:nvSpPr>
                  <p:cNvPr id="34" name="Freeform 34"/>
                  <p:cNvSpPr/>
                  <p:nvPr/>
                </p:nvSpPr>
                <p:spPr>
                  <a:xfrm>
                    <a:off x="318904" y="-87563"/>
                    <a:ext cx="2527628" cy="26162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35" name="TextBox 35"/>
                  <p:cNvSpPr txBox="1"/>
                  <p:nvPr/>
                </p:nvSpPr>
                <p:spPr>
                  <a:xfrm>
                    <a:off x="0" y="-57150"/>
                    <a:ext cx="2527628" cy="318774"/>
                  </a:xfrm>
                  <a:prstGeom prst="rect">
                    <a:avLst/>
                  </a:prstGeom>
                </p:spPr>
                <p:txBody>
                  <a:bodyPr lIns="33867" tIns="33867" rIns="33867" bIns="33867" rtlCol="0" anchor="ctr"/>
                  <a:lstStyle/>
                  <a:p>
                    <a:pPr algn="ctr">
                      <a:lnSpc>
                        <a:spcPts val="1935"/>
                      </a:lnSpc>
                    </a:pPr>
                    <a:endParaRPr sz="1200"/>
                  </a:p>
                </p:txBody>
              </p:sp>
            </p:grpSp>
            <p:grpSp>
              <p:nvGrpSpPr>
                <p:cNvPr id="60" name="Group 59">
                  <a:extLst>
                    <a:ext uri="{FF2B5EF4-FFF2-40B4-BE49-F238E27FC236}">
                      <a16:creationId xmlns:a16="http://schemas.microsoft.com/office/drawing/2014/main" id="{4B484159-F3BF-4188-83B6-FBADC143DC20}"/>
                    </a:ext>
                  </a:extLst>
                </p:cNvPr>
                <p:cNvGrpSpPr/>
                <p:nvPr/>
              </p:nvGrpSpPr>
              <p:grpSpPr>
                <a:xfrm>
                  <a:off x="126758" y="2638617"/>
                  <a:ext cx="8608608" cy="3283010"/>
                  <a:chOff x="126758" y="2638617"/>
                  <a:chExt cx="8608608" cy="3283010"/>
                </a:xfrm>
              </p:grpSpPr>
              <p:sp>
                <p:nvSpPr>
                  <p:cNvPr id="32" name="TextBox 32"/>
                  <p:cNvSpPr txBox="1"/>
                  <p:nvPr/>
                </p:nvSpPr>
                <p:spPr>
                  <a:xfrm>
                    <a:off x="126758" y="2712626"/>
                    <a:ext cx="7168739" cy="806896"/>
                  </a:xfrm>
                  <a:prstGeom prst="rect">
                    <a:avLst/>
                  </a:prstGeom>
                </p:spPr>
                <p:txBody>
                  <a:bodyPr lIns="33867" tIns="33867" rIns="33867" bIns="33867" rtlCol="0" anchor="ctr"/>
                  <a:lstStyle/>
                  <a:p>
                    <a:pPr algn="ctr">
                      <a:lnSpc>
                        <a:spcPts val="1935"/>
                      </a:lnSpc>
                    </a:pPr>
                    <a:endParaRPr sz="1200"/>
                  </a:p>
                </p:txBody>
              </p:sp>
              <p:sp>
                <p:nvSpPr>
                  <p:cNvPr id="38" name="TextBox 38"/>
                  <p:cNvSpPr txBox="1"/>
                  <p:nvPr/>
                </p:nvSpPr>
                <p:spPr>
                  <a:xfrm>
                    <a:off x="1438230" y="4015685"/>
                    <a:ext cx="7168739" cy="806896"/>
                  </a:xfrm>
                  <a:prstGeom prst="rect">
                    <a:avLst/>
                  </a:prstGeom>
                </p:spPr>
                <p:txBody>
                  <a:bodyPr lIns="33867" tIns="33867" rIns="33867" bIns="33867" rtlCol="0" anchor="ctr"/>
                  <a:lstStyle/>
                  <a:p>
                    <a:pPr algn="ctr">
                      <a:lnSpc>
                        <a:spcPts val="1935"/>
                      </a:lnSpc>
                    </a:pPr>
                    <a:endParaRPr sz="1200"/>
                  </a:p>
                </p:txBody>
              </p:sp>
              <p:grpSp>
                <p:nvGrpSpPr>
                  <p:cNvPr id="39" name="Group 39"/>
                  <p:cNvGrpSpPr/>
                  <p:nvPr/>
                </p:nvGrpSpPr>
                <p:grpSpPr>
                  <a:xfrm>
                    <a:off x="1092033" y="5170325"/>
                    <a:ext cx="7460913" cy="751302"/>
                    <a:chOff x="0" y="-57150"/>
                    <a:chExt cx="2286903" cy="296811"/>
                  </a:xfrm>
                </p:grpSpPr>
                <p:sp>
                  <p:nvSpPr>
                    <p:cNvPr id="40" name="Freeform 40"/>
                    <p:cNvSpPr/>
                    <p:nvPr/>
                  </p:nvSpPr>
                  <p:spPr>
                    <a:xfrm>
                      <a:off x="96723" y="-23550"/>
                      <a:ext cx="2190180" cy="239661"/>
                    </a:xfrm>
                    <a:custGeom>
                      <a:avLst/>
                      <a:gdLst/>
                      <a:ahLst/>
                      <a:cxnLst/>
                      <a:rect l="l" t="t" r="r" b="b"/>
                      <a:pathLst>
                        <a:path w="2190180" h="239661">
                          <a:moveTo>
                            <a:pt x="54928" y="0"/>
                          </a:moveTo>
                          <a:lnTo>
                            <a:pt x="2135252" y="0"/>
                          </a:lnTo>
                          <a:cubicBezTo>
                            <a:pt x="2149820" y="0"/>
                            <a:pt x="2163791" y="5787"/>
                            <a:pt x="2174092" y="16088"/>
                          </a:cubicBezTo>
                          <a:cubicBezTo>
                            <a:pt x="2184393" y="26389"/>
                            <a:pt x="2190180" y="40360"/>
                            <a:pt x="2190180" y="54928"/>
                          </a:cubicBezTo>
                          <a:lnTo>
                            <a:pt x="2190180" y="184733"/>
                          </a:lnTo>
                          <a:cubicBezTo>
                            <a:pt x="2190180" y="199301"/>
                            <a:pt x="2184393" y="213272"/>
                            <a:pt x="2174092" y="223573"/>
                          </a:cubicBezTo>
                          <a:cubicBezTo>
                            <a:pt x="2163791" y="233874"/>
                            <a:pt x="2149820" y="239661"/>
                            <a:pt x="2135252" y="239661"/>
                          </a:cubicBezTo>
                          <a:lnTo>
                            <a:pt x="54928" y="239661"/>
                          </a:lnTo>
                          <a:cubicBezTo>
                            <a:pt x="40360" y="239661"/>
                            <a:pt x="26389" y="233874"/>
                            <a:pt x="16088" y="223573"/>
                          </a:cubicBezTo>
                          <a:cubicBezTo>
                            <a:pt x="5787" y="213272"/>
                            <a:pt x="0" y="199301"/>
                            <a:pt x="0" y="184733"/>
                          </a:cubicBezTo>
                          <a:lnTo>
                            <a:pt x="0" y="54928"/>
                          </a:lnTo>
                          <a:cubicBezTo>
                            <a:pt x="0" y="40360"/>
                            <a:pt x="5787" y="26389"/>
                            <a:pt x="16088" y="16088"/>
                          </a:cubicBezTo>
                          <a:cubicBezTo>
                            <a:pt x="26389" y="5787"/>
                            <a:pt x="40360" y="0"/>
                            <a:pt x="54928"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41" name="TextBox 41"/>
                    <p:cNvSpPr txBox="1"/>
                    <p:nvPr/>
                  </p:nvSpPr>
                  <p:spPr>
                    <a:xfrm>
                      <a:off x="0" y="-57150"/>
                      <a:ext cx="2190180" cy="296811"/>
                    </a:xfrm>
                    <a:prstGeom prst="rect">
                      <a:avLst/>
                    </a:prstGeom>
                  </p:spPr>
                  <p:txBody>
                    <a:bodyPr lIns="33867" tIns="33867" rIns="33867" bIns="33867" rtlCol="0" anchor="ctr"/>
                    <a:lstStyle/>
                    <a:p>
                      <a:pPr algn="ctr">
                        <a:lnSpc>
                          <a:spcPts val="1935"/>
                        </a:lnSpc>
                      </a:pPr>
                      <a:endParaRPr sz="1200"/>
                    </a:p>
                  </p:txBody>
                </p:sp>
              </p:grpSp>
              <p:sp>
                <p:nvSpPr>
                  <p:cNvPr id="19" name="TextBox 19"/>
                  <p:cNvSpPr txBox="1"/>
                  <p:nvPr/>
                </p:nvSpPr>
                <p:spPr>
                  <a:xfrm>
                    <a:off x="1083629" y="2638617"/>
                    <a:ext cx="5883705"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Overlap: die + chocolate + filling changes</a:t>
                    </a:r>
                  </a:p>
                </p:txBody>
              </p:sp>
              <p:sp>
                <p:nvSpPr>
                  <p:cNvPr id="22" name="TextBox 22"/>
                  <p:cNvSpPr txBox="1"/>
                  <p:nvPr/>
                </p:nvSpPr>
                <p:spPr>
                  <a:xfrm>
                    <a:off x="1225166" y="4551836"/>
                    <a:ext cx="7510200" cy="320601"/>
                  </a:xfrm>
                  <a:prstGeom prst="rect">
                    <a:avLst/>
                  </a:prstGeom>
                </p:spPr>
                <p:txBody>
                  <a:bodyPr wrap="square" lIns="0" tIns="0" rIns="0" bIns="0" rtlCol="0" anchor="t">
                    <a:spAutoFit/>
                  </a:bodyPr>
                  <a:lstStyle/>
                  <a:p>
                    <a:pPr algn="ctr">
                      <a:lnSpc>
                        <a:spcPts val="2479"/>
                      </a:lnSpc>
                      <a:spcBef>
                        <a:spcPct val="0"/>
                      </a:spcBef>
                    </a:pPr>
                    <a:r>
                      <a:rPr lang="en-US" sz="2400" dirty="0">
                        <a:solidFill>
                          <a:schemeClr val="bg1"/>
                        </a:solidFill>
                        <a:latin typeface="Times New Roman"/>
                        <a:ea typeface="Times New Roman"/>
                        <a:cs typeface="Times New Roman"/>
                        <a:sym typeface="Times New Roman"/>
                      </a:rPr>
                      <a:t>Delays: poor planning / urgent orders / weak coordination</a:t>
                    </a:r>
                  </a:p>
                </p:txBody>
              </p:sp>
              <p:sp>
                <p:nvSpPr>
                  <p:cNvPr id="23" name="TextBox 23"/>
                  <p:cNvSpPr txBox="1"/>
                  <p:nvPr/>
                </p:nvSpPr>
                <p:spPr>
                  <a:xfrm>
                    <a:off x="1567322" y="5411985"/>
                    <a:ext cx="6194779" cy="320601"/>
                  </a:xfrm>
                  <a:prstGeom prst="rect">
                    <a:avLst/>
                  </a:prstGeom>
                </p:spPr>
                <p:txBody>
                  <a:bodyPr wrap="square" lIns="0" tIns="0" rIns="0" bIns="0" rtlCol="0" anchor="t">
                    <a:spAutoFit/>
                  </a:bodyPr>
                  <a:lstStyle/>
                  <a:p>
                    <a:pPr algn="l" rtl="0">
                      <a:lnSpc>
                        <a:spcPts val="2479"/>
                      </a:lnSpc>
                      <a:spcBef>
                        <a:spcPct val="0"/>
                      </a:spcBef>
                    </a:pPr>
                    <a:r>
                      <a:rPr lang="en-US" sz="2400" dirty="0">
                        <a:solidFill>
                          <a:schemeClr val="bg1"/>
                        </a:solidFill>
                        <a:latin typeface="Times New Roman"/>
                        <a:ea typeface="Times New Roman"/>
                        <a:cs typeface="Times New Roman"/>
                        <a:sym typeface="Times New Roman"/>
                      </a:rPr>
                      <a:t> Project Goal: Reduce delays</a:t>
                    </a:r>
                  </a:p>
                </p:txBody>
              </p:sp>
              <p:sp>
                <p:nvSpPr>
                  <p:cNvPr id="20" name="TextBox 20"/>
                  <p:cNvSpPr txBox="1"/>
                  <p:nvPr/>
                </p:nvSpPr>
                <p:spPr>
                  <a:xfrm>
                    <a:off x="1538761" y="3564840"/>
                    <a:ext cx="5181861" cy="320601"/>
                  </a:xfrm>
                  <a:prstGeom prst="rect">
                    <a:avLst/>
                  </a:prstGeom>
                </p:spPr>
                <p:txBody>
                  <a:bodyPr wrap="square" lIns="0" tIns="0" rIns="0" bIns="0" rtlCol="0" anchor="t">
                    <a:spAutoFit/>
                  </a:bodyPr>
                  <a:lstStyle/>
                  <a:p>
                    <a:pPr algn="l" rtl="0">
                      <a:lnSpc>
                        <a:spcPts val="2479"/>
                      </a:lnSpc>
                      <a:spcBef>
                        <a:spcPct val="0"/>
                      </a:spcBef>
                    </a:pPr>
                    <a:r>
                      <a:rPr lang="en-US" sz="2400" dirty="0">
                        <a:solidFill>
                          <a:schemeClr val="bg1"/>
                        </a:solidFill>
                        <a:latin typeface="Times New Roman"/>
                        <a:ea typeface="Times New Roman"/>
                        <a:cs typeface="Times New Roman"/>
                        <a:sym typeface="Times New Roman"/>
                      </a:rPr>
                      <a:t>Machine</a:t>
                    </a:r>
                    <a:r>
                      <a:rPr lang="en-US" sz="2400" dirty="0">
                        <a:solidFill>
                          <a:schemeClr val="bg1"/>
                        </a:solidFill>
                        <a:latin typeface="Times New Roman"/>
                        <a:cs typeface="Times New Roman"/>
                        <a:sym typeface="Times New Roman"/>
                      </a:rPr>
                      <a:t>:</a:t>
                    </a:r>
                    <a:r>
                      <a:rPr lang="en-US" sz="2400" dirty="0">
                        <a:solidFill>
                          <a:schemeClr val="bg1"/>
                        </a:solidFill>
                        <a:latin typeface="Times New Roman"/>
                        <a:ea typeface="Times New Roman"/>
                        <a:cs typeface="Times New Roman"/>
                        <a:sym typeface="Times New Roman"/>
                      </a:rPr>
                      <a:t> 4 dies → 3 nozzles + 1 nuts</a:t>
                    </a:r>
                  </a:p>
                </p:txBody>
              </p:sp>
            </p:grpSp>
          </p:grpSp>
        </p:grpSp>
      </p:grpSp>
      <p:sp>
        <p:nvSpPr>
          <p:cNvPr id="103" name="Freeform 34">
            <a:extLst>
              <a:ext uri="{FF2B5EF4-FFF2-40B4-BE49-F238E27FC236}">
                <a16:creationId xmlns:a16="http://schemas.microsoft.com/office/drawing/2014/main" id="{3EF33124-DA22-412F-9EEC-B5E438C08E40}"/>
              </a:ext>
            </a:extLst>
          </p:cNvPr>
          <p:cNvSpPr/>
          <p:nvPr/>
        </p:nvSpPr>
        <p:spPr>
          <a:xfrm>
            <a:off x="2825349" y="3879230"/>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104" name="Freeform 34">
            <a:extLst>
              <a:ext uri="{FF2B5EF4-FFF2-40B4-BE49-F238E27FC236}">
                <a16:creationId xmlns:a16="http://schemas.microsoft.com/office/drawing/2014/main" id="{8F734C02-BC74-49CB-B3BC-2C3ED428280B}"/>
              </a:ext>
            </a:extLst>
          </p:cNvPr>
          <p:cNvSpPr/>
          <p:nvPr/>
        </p:nvSpPr>
        <p:spPr>
          <a:xfrm>
            <a:off x="2825726" y="2981501"/>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p:spPr>
        <p:txBody>
          <a:bodyPr/>
          <a:lstStyle/>
          <a:p>
            <a:endParaRPr lang="en-US" dirty="0"/>
          </a:p>
        </p:txBody>
      </p:sp>
      <p:sp>
        <p:nvSpPr>
          <p:cNvPr id="105" name="Freeform 34">
            <a:extLst>
              <a:ext uri="{FF2B5EF4-FFF2-40B4-BE49-F238E27FC236}">
                <a16:creationId xmlns:a16="http://schemas.microsoft.com/office/drawing/2014/main" id="{07695B2F-DA29-4DD3-9DBC-E6ED432F6079}"/>
              </a:ext>
            </a:extLst>
          </p:cNvPr>
          <p:cNvSpPr/>
          <p:nvPr/>
        </p:nvSpPr>
        <p:spPr>
          <a:xfrm>
            <a:off x="2841360" y="2036914"/>
            <a:ext cx="7577869" cy="662233"/>
          </a:xfrm>
          <a:custGeom>
            <a:avLst/>
            <a:gdLst/>
            <a:ahLst/>
            <a:cxnLst/>
            <a:rect l="l" t="t" r="r" b="b"/>
            <a:pathLst>
              <a:path w="2527628" h="261623">
                <a:moveTo>
                  <a:pt x="47595" y="0"/>
                </a:moveTo>
                <a:lnTo>
                  <a:pt x="2480034" y="0"/>
                </a:lnTo>
                <a:cubicBezTo>
                  <a:pt x="2492656" y="0"/>
                  <a:pt x="2504762" y="5014"/>
                  <a:pt x="2513688" y="13940"/>
                </a:cubicBezTo>
                <a:cubicBezTo>
                  <a:pt x="2522614" y="22866"/>
                  <a:pt x="2527628" y="34972"/>
                  <a:pt x="2527628" y="47595"/>
                </a:cubicBezTo>
                <a:lnTo>
                  <a:pt x="2527628" y="214029"/>
                </a:lnTo>
                <a:cubicBezTo>
                  <a:pt x="2527628" y="226651"/>
                  <a:pt x="2522614" y="238757"/>
                  <a:pt x="2513688" y="247683"/>
                </a:cubicBezTo>
                <a:cubicBezTo>
                  <a:pt x="2504762" y="256609"/>
                  <a:pt x="2492656" y="261623"/>
                  <a:pt x="2480034" y="261623"/>
                </a:cubicBezTo>
                <a:lnTo>
                  <a:pt x="47595" y="261623"/>
                </a:lnTo>
                <a:cubicBezTo>
                  <a:pt x="34972" y="261623"/>
                  <a:pt x="22866" y="256609"/>
                  <a:pt x="13940" y="247683"/>
                </a:cubicBezTo>
                <a:cubicBezTo>
                  <a:pt x="5014" y="238757"/>
                  <a:pt x="0" y="226651"/>
                  <a:pt x="0" y="214029"/>
                </a:cubicBezTo>
                <a:lnTo>
                  <a:pt x="0" y="47595"/>
                </a:lnTo>
                <a:cubicBezTo>
                  <a:pt x="0" y="34972"/>
                  <a:pt x="5014" y="22866"/>
                  <a:pt x="13940" y="13940"/>
                </a:cubicBezTo>
                <a:cubicBezTo>
                  <a:pt x="22866" y="5014"/>
                  <a:pt x="34972" y="0"/>
                  <a:pt x="47595" y="0"/>
                </a:cubicBezTo>
                <a:close/>
              </a:path>
            </a:pathLst>
          </a:custGeom>
          <a:solidFill>
            <a:srgbClr val="FFF6E8">
              <a:alpha val="25882"/>
            </a:srgbClr>
          </a:solidFill>
          <a:ln w="38100" cap="rnd">
            <a:solidFill>
              <a:srgbClr val="000000">
                <a:alpha val="25882"/>
              </a:srgbClr>
            </a:solidFill>
            <a:prstDash val="solid"/>
            <a:round/>
          </a:ln>
          <a:effectLst>
            <a:softEdge rad="0"/>
          </a:effectLst>
        </p:spPr>
        <p:txBody>
          <a:bodyPr/>
          <a:lstStyle/>
          <a:p>
            <a:endParaRPr lang="en-US" dirty="0"/>
          </a:p>
        </p:txBody>
      </p:sp>
      <p:sp>
        <p:nvSpPr>
          <p:cNvPr id="2" name="Freeform 6">
            <a:extLst>
              <a:ext uri="{FF2B5EF4-FFF2-40B4-BE49-F238E27FC236}">
                <a16:creationId xmlns:a16="http://schemas.microsoft.com/office/drawing/2014/main" id="{98BA3D29-1E26-E33E-B918-10271964A8C0}"/>
              </a:ext>
            </a:extLst>
          </p:cNvPr>
          <p:cNvSpPr/>
          <p:nvPr/>
        </p:nvSpPr>
        <p:spPr>
          <a:xfrm rot="-10708691">
            <a:off x="2726921" y="11305530"/>
            <a:ext cx="6633761" cy="1627431"/>
          </a:xfrm>
          <a:custGeom>
            <a:avLst/>
            <a:gdLst/>
            <a:ahLst/>
            <a:cxnLst/>
            <a:rect l="l" t="t" r="r" b="b"/>
            <a:pathLst>
              <a:path w="6875437" h="2441146">
                <a:moveTo>
                  <a:pt x="0" y="0"/>
                </a:moveTo>
                <a:lnTo>
                  <a:pt x="6875438" y="0"/>
                </a:lnTo>
                <a:lnTo>
                  <a:pt x="6875438" y="2441145"/>
                </a:lnTo>
                <a:lnTo>
                  <a:pt x="0" y="2441145"/>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sp>
      <p:sp>
        <p:nvSpPr>
          <p:cNvPr id="3" name="Freeform 9">
            <a:extLst>
              <a:ext uri="{FF2B5EF4-FFF2-40B4-BE49-F238E27FC236}">
                <a16:creationId xmlns:a16="http://schemas.microsoft.com/office/drawing/2014/main" id="{2A080949-9E7B-8F1F-FF3A-783E9183D6BB}"/>
              </a:ext>
            </a:extLst>
          </p:cNvPr>
          <p:cNvSpPr/>
          <p:nvPr/>
        </p:nvSpPr>
        <p:spPr>
          <a:xfrm rot="5400000">
            <a:off x="8821042" y="13658547"/>
            <a:ext cx="444557" cy="210154"/>
          </a:xfrm>
          <a:custGeom>
            <a:avLst/>
            <a:gdLst/>
            <a:ahLst/>
            <a:cxnLst/>
            <a:rect l="l" t="t" r="r" b="b"/>
            <a:pathLst>
              <a:path w="666835" h="315231">
                <a:moveTo>
                  <a:pt x="0" y="0"/>
                </a:moveTo>
                <a:lnTo>
                  <a:pt x="666835" y="0"/>
                </a:lnTo>
                <a:lnTo>
                  <a:pt x="666835" y="315231"/>
                </a:lnTo>
                <a:lnTo>
                  <a:pt x="0" y="315231"/>
                </a:lnTo>
                <a:lnTo>
                  <a:pt x="0" y="0"/>
                </a:lnTo>
                <a:close/>
              </a:path>
            </a:pathLst>
          </a:custGeom>
          <a:blipFill>
            <a:blip r:embed="rId17">
              <a:extLst>
                <a:ext uri="{96DAC541-7B7A-43D3-8B79-37D633B846F1}">
                  <asvg:svgBlip xmlns:asvg="http://schemas.microsoft.com/office/drawing/2016/SVG/main" r:embed="rId18"/>
                </a:ext>
              </a:extLst>
            </a:blip>
            <a:stretch>
              <a:fillRect/>
            </a:stretch>
          </a:blipFill>
          <a:ln cap="rnd">
            <a:noFill/>
            <a:prstDash val="solid"/>
            <a:round/>
          </a:ln>
        </p:spPr>
      </p:sp>
      <p:sp>
        <p:nvSpPr>
          <p:cNvPr id="4" name="TextBox 12">
            <a:extLst>
              <a:ext uri="{FF2B5EF4-FFF2-40B4-BE49-F238E27FC236}">
                <a16:creationId xmlns:a16="http://schemas.microsoft.com/office/drawing/2014/main" id="{D4983152-A6BE-ECF2-3DD4-29974AB9FFF3}"/>
              </a:ext>
            </a:extLst>
          </p:cNvPr>
          <p:cNvSpPr txBox="1"/>
          <p:nvPr/>
        </p:nvSpPr>
        <p:spPr>
          <a:xfrm>
            <a:off x="3709293" y="10867530"/>
            <a:ext cx="4937090" cy="401585"/>
          </a:xfrm>
          <a:prstGeom prst="rect">
            <a:avLst/>
          </a:prstGeom>
        </p:spPr>
        <p:txBody>
          <a:bodyPr wrap="square" lIns="0" tIns="0" rIns="0" bIns="0" rtlCol="0" anchor="t">
            <a:spAutoFit/>
          </a:bodyPr>
          <a:lstStyle/>
          <a:p>
            <a:pPr algn="ctr">
              <a:lnSpc>
                <a:spcPts val="2800"/>
              </a:lnSpc>
              <a:spcBef>
                <a:spcPct val="0"/>
              </a:spcBef>
            </a:pPr>
            <a:r>
              <a:rPr lang="en-US" sz="40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Reasons for Delays </a:t>
            </a:r>
          </a:p>
        </p:txBody>
      </p:sp>
      <p:sp>
        <p:nvSpPr>
          <p:cNvPr id="5" name="TextBox 15">
            <a:extLst>
              <a:ext uri="{FF2B5EF4-FFF2-40B4-BE49-F238E27FC236}">
                <a16:creationId xmlns:a16="http://schemas.microsoft.com/office/drawing/2014/main" id="{CB20B0B1-19D9-317B-F3FA-793BBAC69E16}"/>
              </a:ext>
            </a:extLst>
          </p:cNvPr>
          <p:cNvSpPr txBox="1"/>
          <p:nvPr/>
        </p:nvSpPr>
        <p:spPr>
          <a:xfrm>
            <a:off x="1469996" y="14227773"/>
            <a:ext cx="4962065" cy="954877"/>
          </a:xfrm>
          <a:prstGeom prst="rect">
            <a:avLst/>
          </a:prstGeom>
        </p:spPr>
        <p:txBody>
          <a:bodyPr wrap="square" lIns="0" tIns="0" rIns="0" bIns="0" rtlCol="0" anchor="t">
            <a:spAutoFit/>
          </a:bodyPr>
          <a:lstStyle/>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Switching filling type (instead of die)</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Ensuring cavities filled correctly</a:t>
            </a:r>
          </a:p>
        </p:txBody>
      </p:sp>
      <p:sp>
        <p:nvSpPr>
          <p:cNvPr id="7" name="TextBox 16">
            <a:extLst>
              <a:ext uri="{FF2B5EF4-FFF2-40B4-BE49-F238E27FC236}">
                <a16:creationId xmlns:a16="http://schemas.microsoft.com/office/drawing/2014/main" id="{D3B51A2A-88E2-318C-A2B9-119238AF669F}"/>
              </a:ext>
            </a:extLst>
          </p:cNvPr>
          <p:cNvSpPr txBox="1"/>
          <p:nvPr/>
        </p:nvSpPr>
        <p:spPr>
          <a:xfrm>
            <a:off x="7304068" y="14071187"/>
            <a:ext cx="4667504" cy="1970539"/>
          </a:xfrm>
          <a:prstGeom prst="rect">
            <a:avLst/>
          </a:prstGeom>
        </p:spPr>
        <p:txBody>
          <a:bodyPr wrap="square" lIns="0" tIns="0" rIns="0" bIns="0" rtlCol="0" anchor="t">
            <a:spAutoFit/>
          </a:bodyPr>
          <a:lstStyle/>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Poor planning</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Last‑minute production decisions</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Weak coordination between departments</a:t>
            </a:r>
          </a:p>
        </p:txBody>
      </p:sp>
      <p:sp>
        <p:nvSpPr>
          <p:cNvPr id="8" name="Freeform 17">
            <a:extLst>
              <a:ext uri="{FF2B5EF4-FFF2-40B4-BE49-F238E27FC236}">
                <a16:creationId xmlns:a16="http://schemas.microsoft.com/office/drawing/2014/main" id="{FAC6A495-BDA9-7944-A370-CA6C5B98AF58}"/>
              </a:ext>
            </a:extLst>
          </p:cNvPr>
          <p:cNvSpPr/>
          <p:nvPr/>
        </p:nvSpPr>
        <p:spPr>
          <a:xfrm rot="5400000">
            <a:off x="2729661" y="13727464"/>
            <a:ext cx="444557" cy="210154"/>
          </a:xfrm>
          <a:custGeom>
            <a:avLst/>
            <a:gdLst/>
            <a:ahLst/>
            <a:cxnLst/>
            <a:rect l="l" t="t" r="r" b="b"/>
            <a:pathLst>
              <a:path w="666835" h="315231">
                <a:moveTo>
                  <a:pt x="0" y="0"/>
                </a:moveTo>
                <a:lnTo>
                  <a:pt x="666834" y="0"/>
                </a:lnTo>
                <a:lnTo>
                  <a:pt x="666834" y="315231"/>
                </a:lnTo>
                <a:lnTo>
                  <a:pt x="0" y="315231"/>
                </a:lnTo>
                <a:lnTo>
                  <a:pt x="0" y="0"/>
                </a:lnTo>
                <a:close/>
              </a:path>
            </a:pathLst>
          </a:custGeom>
          <a:blipFill>
            <a:blip r:embed="rId17">
              <a:extLst>
                <a:ext uri="{96DAC541-7B7A-43D3-8B79-37D633B846F1}">
                  <asvg:svgBlip xmlns:asvg="http://schemas.microsoft.com/office/drawing/2016/SVG/main" r:embed="rId19"/>
                </a:ext>
              </a:extLst>
            </a:blip>
            <a:stretch>
              <a:fillRect/>
            </a:stretch>
          </a:blipFill>
        </p:spPr>
      </p:sp>
      <p:sp>
        <p:nvSpPr>
          <p:cNvPr id="9" name="مربع نص 8">
            <a:extLst>
              <a:ext uri="{FF2B5EF4-FFF2-40B4-BE49-F238E27FC236}">
                <a16:creationId xmlns:a16="http://schemas.microsoft.com/office/drawing/2014/main" id="{D04491F5-791B-58CE-BCC2-AF8089156DA6}"/>
              </a:ext>
            </a:extLst>
          </p:cNvPr>
          <p:cNvSpPr txBox="1"/>
          <p:nvPr/>
        </p:nvSpPr>
        <p:spPr>
          <a:xfrm>
            <a:off x="316262" y="9626856"/>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14" name="TextBox 9">
            <a:extLst>
              <a:ext uri="{FF2B5EF4-FFF2-40B4-BE49-F238E27FC236}">
                <a16:creationId xmlns:a16="http://schemas.microsoft.com/office/drawing/2014/main" id="{FB725603-C19B-64A0-E770-930E73E5C9CC}"/>
              </a:ext>
            </a:extLst>
          </p:cNvPr>
          <p:cNvSpPr txBox="1"/>
          <p:nvPr/>
        </p:nvSpPr>
        <p:spPr>
          <a:xfrm>
            <a:off x="11404460" y="9695685"/>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14</a:t>
            </a:r>
          </a:p>
        </p:txBody>
      </p:sp>
      <p:sp>
        <p:nvSpPr>
          <p:cNvPr id="16" name="AutoShape 2">
            <a:extLst>
              <a:ext uri="{FF2B5EF4-FFF2-40B4-BE49-F238E27FC236}">
                <a16:creationId xmlns:a16="http://schemas.microsoft.com/office/drawing/2014/main" id="{742B6DAB-4295-2C4F-DCB5-341509B5966E}"/>
              </a:ext>
            </a:extLst>
          </p:cNvPr>
          <p:cNvSpPr/>
          <p:nvPr/>
        </p:nvSpPr>
        <p:spPr>
          <a:xfrm rot="3780">
            <a:off x="285198" y="10063794"/>
            <a:ext cx="11621611" cy="0"/>
          </a:xfrm>
          <a:prstGeom prst="line">
            <a:avLst/>
          </a:prstGeom>
          <a:ln w="9525" cap="rnd">
            <a:solidFill>
              <a:srgbClr val="FFFFFF"/>
            </a:solidFill>
            <a:prstDash val="solid"/>
            <a:headEnd type="none" w="sm" len="sm"/>
            <a:tailEnd type="none" w="sm" len="sm"/>
          </a:ln>
        </p:spPr>
      </p:sp>
      <p:grpSp>
        <p:nvGrpSpPr>
          <p:cNvPr id="17" name="Group 16">
            <a:extLst>
              <a:ext uri="{FF2B5EF4-FFF2-40B4-BE49-F238E27FC236}">
                <a16:creationId xmlns:a16="http://schemas.microsoft.com/office/drawing/2014/main" id="{40C0DF52-4661-4BF8-5567-90F4A6BD865B}"/>
              </a:ext>
            </a:extLst>
          </p:cNvPr>
          <p:cNvGrpSpPr/>
          <p:nvPr/>
        </p:nvGrpSpPr>
        <p:grpSpPr>
          <a:xfrm>
            <a:off x="5551493" y="9562130"/>
            <a:ext cx="914400" cy="914400"/>
            <a:chOff x="7887156" y="880575"/>
            <a:chExt cx="914400" cy="914400"/>
          </a:xfrm>
        </p:grpSpPr>
        <p:sp useBgFill="1">
          <p:nvSpPr>
            <p:cNvPr id="21" name="شكل بيضاوي 48">
              <a:extLst>
                <a:ext uri="{FF2B5EF4-FFF2-40B4-BE49-F238E27FC236}">
                  <a16:creationId xmlns:a16="http://schemas.microsoft.com/office/drawing/2014/main" id="{79BEDCB9-68DC-B700-D3D6-C1D02903420A}"/>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8" descr="Computer Icons Analysis Symbol, symbol, angle, logo png | PNGEgg">
              <a:extLst>
                <a:ext uri="{FF2B5EF4-FFF2-40B4-BE49-F238E27FC236}">
                  <a16:creationId xmlns:a16="http://schemas.microsoft.com/office/drawing/2014/main" id="{440BD978-344E-71EC-11A9-CDA602C8D2ED}"/>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oup 24">
            <a:extLst>
              <a:ext uri="{FF2B5EF4-FFF2-40B4-BE49-F238E27FC236}">
                <a16:creationId xmlns:a16="http://schemas.microsoft.com/office/drawing/2014/main" id="{A62B3554-5A2D-F902-D2D2-6737387DA587}"/>
              </a:ext>
            </a:extLst>
          </p:cNvPr>
          <p:cNvGrpSpPr/>
          <p:nvPr/>
        </p:nvGrpSpPr>
        <p:grpSpPr>
          <a:xfrm>
            <a:off x="1829731" y="13056225"/>
            <a:ext cx="2737903" cy="554037"/>
            <a:chOff x="2675348" y="3541121"/>
            <a:chExt cx="2737903" cy="554037"/>
          </a:xfrm>
        </p:grpSpPr>
        <p:grpSp>
          <p:nvGrpSpPr>
            <p:cNvPr id="27" name="Group 22">
              <a:extLst>
                <a:ext uri="{FF2B5EF4-FFF2-40B4-BE49-F238E27FC236}">
                  <a16:creationId xmlns:a16="http://schemas.microsoft.com/office/drawing/2014/main" id="{2375E01F-E731-4B9D-BE11-438638D58508}"/>
                </a:ext>
              </a:extLst>
            </p:cNvPr>
            <p:cNvGrpSpPr/>
            <p:nvPr/>
          </p:nvGrpSpPr>
          <p:grpSpPr>
            <a:xfrm>
              <a:off x="2675348" y="3541121"/>
              <a:ext cx="2737903" cy="554037"/>
              <a:chOff x="0" y="0"/>
              <a:chExt cx="1855433" cy="218879"/>
            </a:xfrm>
          </p:grpSpPr>
          <p:sp>
            <p:nvSpPr>
              <p:cNvPr id="31" name="Freeform 23">
                <a:extLst>
                  <a:ext uri="{FF2B5EF4-FFF2-40B4-BE49-F238E27FC236}">
                    <a16:creationId xmlns:a16="http://schemas.microsoft.com/office/drawing/2014/main" id="{14EBF7DF-0C1A-18F6-2DF8-11AB8B88D133}"/>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6" name="TextBox 24">
                <a:extLst>
                  <a:ext uri="{FF2B5EF4-FFF2-40B4-BE49-F238E27FC236}">
                    <a16:creationId xmlns:a16="http://schemas.microsoft.com/office/drawing/2014/main" id="{7E883FFC-EC17-09AC-C063-C47C19E66136}"/>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28" name="Group 27">
              <a:extLst>
                <a:ext uri="{FF2B5EF4-FFF2-40B4-BE49-F238E27FC236}">
                  <a16:creationId xmlns:a16="http://schemas.microsoft.com/office/drawing/2014/main" id="{4793F1A6-8C6C-C0D3-2F6A-E00BF146C92A}"/>
                </a:ext>
              </a:extLst>
            </p:cNvPr>
            <p:cNvGrpSpPr/>
            <p:nvPr/>
          </p:nvGrpSpPr>
          <p:grpSpPr>
            <a:xfrm>
              <a:off x="2957487" y="3619244"/>
              <a:ext cx="2132011" cy="339388"/>
              <a:chOff x="2957487" y="3619244"/>
              <a:chExt cx="2132011" cy="339388"/>
            </a:xfrm>
          </p:grpSpPr>
          <p:sp>
            <p:nvSpPr>
              <p:cNvPr id="29" name="Freeform 7">
                <a:extLst>
                  <a:ext uri="{FF2B5EF4-FFF2-40B4-BE49-F238E27FC236}">
                    <a16:creationId xmlns:a16="http://schemas.microsoft.com/office/drawing/2014/main" id="{D9A724E2-DB9F-B691-92A5-B0A87457C417}"/>
                  </a:ext>
                </a:extLst>
              </p:cNvPr>
              <p:cNvSpPr/>
              <p:nvPr/>
            </p:nvSpPr>
            <p:spPr>
              <a:xfrm>
                <a:off x="4710521" y="3625361"/>
                <a:ext cx="378977" cy="320392"/>
              </a:xfrm>
              <a:custGeom>
                <a:avLst/>
                <a:gdLst/>
                <a:ahLst/>
                <a:cxnLst/>
                <a:rect l="l" t="t" r="r" b="b"/>
                <a:pathLst>
                  <a:path w="604540" h="567168">
                    <a:moveTo>
                      <a:pt x="0" y="0"/>
                    </a:moveTo>
                    <a:lnTo>
                      <a:pt x="604539" y="0"/>
                    </a:lnTo>
                    <a:lnTo>
                      <a:pt x="604539" y="567168"/>
                    </a:lnTo>
                    <a:lnTo>
                      <a:pt x="0" y="567168"/>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sp>
          <p:sp>
            <p:nvSpPr>
              <p:cNvPr id="30" name="TextBox 13">
                <a:extLst>
                  <a:ext uri="{FF2B5EF4-FFF2-40B4-BE49-F238E27FC236}">
                    <a16:creationId xmlns:a16="http://schemas.microsoft.com/office/drawing/2014/main" id="{91CE2A7A-D13F-E9F9-87C2-5890D1FDC680}"/>
                  </a:ext>
                </a:extLst>
              </p:cNvPr>
              <p:cNvSpPr txBox="1"/>
              <p:nvPr/>
            </p:nvSpPr>
            <p:spPr>
              <a:xfrm>
                <a:off x="2957487" y="3619244"/>
                <a:ext cx="1789970" cy="339388"/>
              </a:xfrm>
              <a:prstGeom prst="rect">
                <a:avLst/>
              </a:prstGeom>
            </p:spPr>
            <p:txBody>
              <a:bodyPr wrap="square" lIns="0" tIns="0" rIns="0" bIns="0" rtlCol="0" anchor="t">
                <a:spAutoFit/>
              </a:bodyPr>
              <a:lstStyle/>
              <a:p>
                <a:pPr algn="ctr">
                  <a:lnSpc>
                    <a:spcPts val="2799"/>
                  </a:lnSpc>
                  <a:spcBef>
                    <a:spcPct val="0"/>
                  </a:spcBef>
                </a:pPr>
                <a:r>
                  <a:rPr lang="en-US" sz="2333" dirty="0">
                    <a:solidFill>
                      <a:srgbClr val="FFFFFF"/>
                    </a:solidFill>
                    <a:latin typeface="Times New Roman"/>
                    <a:ea typeface="Times New Roman"/>
                    <a:cs typeface="Times New Roman"/>
                    <a:sym typeface="Times New Roman"/>
                  </a:rPr>
                  <a:t>Acceptable</a:t>
                </a:r>
              </a:p>
            </p:txBody>
          </p:sp>
        </p:grpSp>
      </p:grpSp>
      <p:grpSp>
        <p:nvGrpSpPr>
          <p:cNvPr id="37" name="Group 36">
            <a:extLst>
              <a:ext uri="{FF2B5EF4-FFF2-40B4-BE49-F238E27FC236}">
                <a16:creationId xmlns:a16="http://schemas.microsoft.com/office/drawing/2014/main" id="{DC4CED1B-AD79-DD72-58E5-A97CC788FB50}"/>
              </a:ext>
            </a:extLst>
          </p:cNvPr>
          <p:cNvGrpSpPr/>
          <p:nvPr/>
        </p:nvGrpSpPr>
        <p:grpSpPr>
          <a:xfrm>
            <a:off x="7572770" y="13000454"/>
            <a:ext cx="2737903" cy="554037"/>
            <a:chOff x="7674368" y="3569590"/>
            <a:chExt cx="2737903" cy="554037"/>
          </a:xfrm>
        </p:grpSpPr>
        <p:grpSp>
          <p:nvGrpSpPr>
            <p:cNvPr id="48" name="Group 22">
              <a:extLst>
                <a:ext uri="{FF2B5EF4-FFF2-40B4-BE49-F238E27FC236}">
                  <a16:creationId xmlns:a16="http://schemas.microsoft.com/office/drawing/2014/main" id="{60FC9F58-1AEA-19BE-7280-9BB2E7ED78CC}"/>
                </a:ext>
              </a:extLst>
            </p:cNvPr>
            <p:cNvGrpSpPr/>
            <p:nvPr/>
          </p:nvGrpSpPr>
          <p:grpSpPr>
            <a:xfrm>
              <a:off x="7674368" y="3569590"/>
              <a:ext cx="2737903" cy="554037"/>
              <a:chOff x="0" y="0"/>
              <a:chExt cx="1855433" cy="218879"/>
            </a:xfrm>
          </p:grpSpPr>
          <p:sp>
            <p:nvSpPr>
              <p:cNvPr id="52" name="Freeform 23">
                <a:extLst>
                  <a:ext uri="{FF2B5EF4-FFF2-40B4-BE49-F238E27FC236}">
                    <a16:creationId xmlns:a16="http://schemas.microsoft.com/office/drawing/2014/main" id="{638E14BD-54F2-0C3A-5C56-BC1161380503}"/>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53" name="TextBox 24">
                <a:extLst>
                  <a:ext uri="{FF2B5EF4-FFF2-40B4-BE49-F238E27FC236}">
                    <a16:creationId xmlns:a16="http://schemas.microsoft.com/office/drawing/2014/main" id="{B369D236-DC16-195D-F2D5-F53F5BF7FCAB}"/>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49" name="Group 48">
              <a:extLst>
                <a:ext uri="{FF2B5EF4-FFF2-40B4-BE49-F238E27FC236}">
                  <a16:creationId xmlns:a16="http://schemas.microsoft.com/office/drawing/2014/main" id="{544858EC-09C6-667C-69C4-9D9FA8DFAA4B}"/>
                </a:ext>
              </a:extLst>
            </p:cNvPr>
            <p:cNvGrpSpPr/>
            <p:nvPr/>
          </p:nvGrpSpPr>
          <p:grpSpPr>
            <a:xfrm>
              <a:off x="7715102" y="3668849"/>
              <a:ext cx="2575035" cy="339388"/>
              <a:chOff x="7013610" y="3625361"/>
              <a:chExt cx="2575035" cy="339388"/>
            </a:xfrm>
          </p:grpSpPr>
          <p:sp>
            <p:nvSpPr>
              <p:cNvPr id="50" name="Freeform 8">
                <a:extLst>
                  <a:ext uri="{FF2B5EF4-FFF2-40B4-BE49-F238E27FC236}">
                    <a16:creationId xmlns:a16="http://schemas.microsoft.com/office/drawing/2014/main" id="{B2BC34FB-ACCA-0D3B-2EB9-F49D222F4034}"/>
                  </a:ext>
                </a:extLst>
              </p:cNvPr>
              <p:cNvSpPr/>
              <p:nvPr/>
            </p:nvSpPr>
            <p:spPr>
              <a:xfrm>
                <a:off x="9155568" y="3638061"/>
                <a:ext cx="433077" cy="307692"/>
              </a:xfrm>
              <a:custGeom>
                <a:avLst/>
                <a:gdLst/>
                <a:ahLst/>
                <a:cxnLst/>
                <a:rect l="l" t="t" r="r" b="b"/>
                <a:pathLst>
                  <a:path w="649616" h="461538">
                    <a:moveTo>
                      <a:pt x="0" y="0"/>
                    </a:moveTo>
                    <a:lnTo>
                      <a:pt x="649616" y="0"/>
                    </a:lnTo>
                    <a:lnTo>
                      <a:pt x="649616" y="461538"/>
                    </a:lnTo>
                    <a:lnTo>
                      <a:pt x="0" y="461538"/>
                    </a:lnTo>
                    <a:lnTo>
                      <a:pt x="0" y="0"/>
                    </a:lnTo>
                    <a:close/>
                  </a:path>
                </a:pathLst>
              </a:custGeom>
              <a:blipFill>
                <a:blip r:embed="rId22">
                  <a:extLst>
                    <a:ext uri="{96DAC541-7B7A-43D3-8B79-37D633B846F1}">
                      <asvg:svgBlip xmlns:asvg="http://schemas.microsoft.com/office/drawing/2016/SVG/main" r:embed="rId23"/>
                    </a:ext>
                  </a:extLst>
                </a:blip>
                <a:stretch>
                  <a:fillRect/>
                </a:stretch>
              </a:blipFill>
              <a:ln cap="rnd">
                <a:noFill/>
                <a:prstDash val="solid"/>
                <a:round/>
              </a:ln>
            </p:spPr>
          </p:sp>
          <p:sp>
            <p:nvSpPr>
              <p:cNvPr id="51" name="TextBox 14">
                <a:extLst>
                  <a:ext uri="{FF2B5EF4-FFF2-40B4-BE49-F238E27FC236}">
                    <a16:creationId xmlns:a16="http://schemas.microsoft.com/office/drawing/2014/main" id="{F256B2F4-C015-6E64-3819-2471776557EB}"/>
                  </a:ext>
                </a:extLst>
              </p:cNvPr>
              <p:cNvSpPr txBox="1"/>
              <p:nvPr/>
            </p:nvSpPr>
            <p:spPr>
              <a:xfrm>
                <a:off x="7013610" y="3625361"/>
                <a:ext cx="2065758" cy="339388"/>
              </a:xfrm>
              <a:prstGeom prst="rect">
                <a:avLst/>
              </a:prstGeom>
            </p:spPr>
            <p:txBody>
              <a:bodyPr wrap="square" lIns="0" tIns="0" rIns="0" bIns="0" rtlCol="0" anchor="t">
                <a:spAutoFit/>
              </a:bodyPr>
              <a:lstStyle/>
              <a:p>
                <a:pPr algn="ctr">
                  <a:lnSpc>
                    <a:spcPts val="2799"/>
                  </a:lnSpc>
                  <a:spcBef>
                    <a:spcPct val="0"/>
                  </a:spcBef>
                </a:pPr>
                <a:r>
                  <a:rPr lang="en-US" sz="2333" dirty="0">
                    <a:solidFill>
                      <a:srgbClr val="FFFFFF"/>
                    </a:solidFill>
                    <a:latin typeface="Times New Roman"/>
                    <a:ea typeface="Times New Roman"/>
                    <a:cs typeface="Times New Roman"/>
                    <a:sym typeface="Times New Roman"/>
                  </a:rPr>
                  <a:t>Unacceptable</a:t>
                </a:r>
              </a:p>
            </p:txBody>
          </p:sp>
        </p:grpSp>
      </p:grpSp>
      <p:sp>
        <p:nvSpPr>
          <p:cNvPr id="54" name="مربع نص 8">
            <a:extLst>
              <a:ext uri="{FF2B5EF4-FFF2-40B4-BE49-F238E27FC236}">
                <a16:creationId xmlns:a16="http://schemas.microsoft.com/office/drawing/2014/main" id="{8CDC1B5A-490B-9A31-AB37-13C949D67F0F}"/>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rot="-10708691">
            <a:off x="2726921" y="1874666"/>
            <a:ext cx="6633761" cy="1627431"/>
          </a:xfrm>
          <a:custGeom>
            <a:avLst/>
            <a:gdLst/>
            <a:ahLst/>
            <a:cxnLst/>
            <a:rect l="l" t="t" r="r" b="b"/>
            <a:pathLst>
              <a:path w="6875437" h="2441146">
                <a:moveTo>
                  <a:pt x="0" y="0"/>
                </a:moveTo>
                <a:lnTo>
                  <a:pt x="6875438" y="0"/>
                </a:lnTo>
                <a:lnTo>
                  <a:pt x="6875438" y="2441145"/>
                </a:lnTo>
                <a:lnTo>
                  <a:pt x="0" y="244114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9" name="Freeform 9"/>
          <p:cNvSpPr/>
          <p:nvPr/>
        </p:nvSpPr>
        <p:spPr>
          <a:xfrm rot="5400000">
            <a:off x="8821042" y="4227683"/>
            <a:ext cx="444557" cy="210154"/>
          </a:xfrm>
          <a:custGeom>
            <a:avLst/>
            <a:gdLst/>
            <a:ahLst/>
            <a:cxnLst/>
            <a:rect l="l" t="t" r="r" b="b"/>
            <a:pathLst>
              <a:path w="666835" h="315231">
                <a:moveTo>
                  <a:pt x="0" y="0"/>
                </a:moveTo>
                <a:lnTo>
                  <a:pt x="666835" y="0"/>
                </a:lnTo>
                <a:lnTo>
                  <a:pt x="666835" y="315231"/>
                </a:lnTo>
                <a:lnTo>
                  <a:pt x="0" y="315231"/>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rnd">
            <a:noFill/>
            <a:prstDash val="solid"/>
            <a:round/>
          </a:ln>
        </p:spPr>
      </p:sp>
      <p:sp>
        <p:nvSpPr>
          <p:cNvPr id="12" name="TextBox 12"/>
          <p:cNvSpPr txBox="1"/>
          <p:nvPr/>
        </p:nvSpPr>
        <p:spPr>
          <a:xfrm>
            <a:off x="3709293" y="1436666"/>
            <a:ext cx="4937090" cy="401585"/>
          </a:xfrm>
          <a:prstGeom prst="rect">
            <a:avLst/>
          </a:prstGeom>
        </p:spPr>
        <p:txBody>
          <a:bodyPr wrap="square" lIns="0" tIns="0" rIns="0" bIns="0" rtlCol="0" anchor="t">
            <a:spAutoFit/>
          </a:bodyPr>
          <a:lstStyle/>
          <a:p>
            <a:pPr algn="ctr">
              <a:lnSpc>
                <a:spcPts val="2800"/>
              </a:lnSpc>
              <a:spcBef>
                <a:spcPct val="0"/>
              </a:spcBef>
            </a:pPr>
            <a:r>
              <a:rPr lang="en-US" sz="40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Reasons for Delays </a:t>
            </a:r>
          </a:p>
        </p:txBody>
      </p:sp>
      <p:sp>
        <p:nvSpPr>
          <p:cNvPr id="15" name="TextBox 15"/>
          <p:cNvSpPr txBox="1"/>
          <p:nvPr/>
        </p:nvSpPr>
        <p:spPr>
          <a:xfrm>
            <a:off x="1469996" y="4796909"/>
            <a:ext cx="4962065" cy="954877"/>
          </a:xfrm>
          <a:prstGeom prst="rect">
            <a:avLst/>
          </a:prstGeom>
        </p:spPr>
        <p:txBody>
          <a:bodyPr wrap="square" lIns="0" tIns="0" rIns="0" bIns="0" rtlCol="0" anchor="t">
            <a:spAutoFit/>
          </a:bodyPr>
          <a:lstStyle/>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Switching filling type (instead of die)</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Ensuring cavities filled correctly</a:t>
            </a:r>
          </a:p>
        </p:txBody>
      </p:sp>
      <p:sp>
        <p:nvSpPr>
          <p:cNvPr id="16" name="TextBox 16"/>
          <p:cNvSpPr txBox="1"/>
          <p:nvPr/>
        </p:nvSpPr>
        <p:spPr>
          <a:xfrm>
            <a:off x="7304068" y="4640323"/>
            <a:ext cx="4667504" cy="1970539"/>
          </a:xfrm>
          <a:prstGeom prst="rect">
            <a:avLst/>
          </a:prstGeom>
        </p:spPr>
        <p:txBody>
          <a:bodyPr wrap="square" lIns="0" tIns="0" rIns="0" bIns="0" rtlCol="0" anchor="t">
            <a:spAutoFit/>
          </a:bodyPr>
          <a:lstStyle/>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Poor planning</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Last‑minute production decisions</a:t>
            </a:r>
          </a:p>
          <a:p>
            <a:pPr marL="446215" lvl="1" indent="-223108" algn="l" rtl="0">
              <a:lnSpc>
                <a:spcPct val="150000"/>
              </a:lnSpc>
              <a:buFont typeface="Arial"/>
              <a:buChar char="•"/>
            </a:pPr>
            <a:r>
              <a:rPr lang="en-US" sz="2200" dirty="0">
                <a:solidFill>
                  <a:srgbClr val="FFFFFF"/>
                </a:solidFill>
                <a:latin typeface="Times New Roman"/>
                <a:ea typeface="Times New Roman"/>
                <a:cs typeface="Times New Roman"/>
                <a:sym typeface="Times New Roman"/>
              </a:rPr>
              <a:t>Weak coordination between departments</a:t>
            </a:r>
          </a:p>
        </p:txBody>
      </p:sp>
      <p:sp>
        <p:nvSpPr>
          <p:cNvPr id="17" name="Freeform 17"/>
          <p:cNvSpPr/>
          <p:nvPr/>
        </p:nvSpPr>
        <p:spPr>
          <a:xfrm rot="5400000">
            <a:off x="2729661" y="4296600"/>
            <a:ext cx="444557" cy="210154"/>
          </a:xfrm>
          <a:custGeom>
            <a:avLst/>
            <a:gdLst/>
            <a:ahLst/>
            <a:cxnLst/>
            <a:rect l="l" t="t" r="r" b="b"/>
            <a:pathLst>
              <a:path w="666835" h="315231">
                <a:moveTo>
                  <a:pt x="0" y="0"/>
                </a:moveTo>
                <a:lnTo>
                  <a:pt x="666834" y="0"/>
                </a:lnTo>
                <a:lnTo>
                  <a:pt x="666834" y="315231"/>
                </a:lnTo>
                <a:lnTo>
                  <a:pt x="0" y="315231"/>
                </a:lnTo>
                <a:lnTo>
                  <a:pt x="0" y="0"/>
                </a:lnTo>
                <a:close/>
              </a:path>
            </a:pathLst>
          </a:custGeom>
          <a:blipFill>
            <a:blip r:embed="rId5">
              <a:extLst>
                <a:ext uri="{96DAC541-7B7A-43D3-8B79-37D633B846F1}">
                  <asvg:svgBlip xmlns:asvg="http://schemas.microsoft.com/office/drawing/2016/SVG/main" r:embed="rId7"/>
                </a:ext>
              </a:extLst>
            </a:blip>
            <a:stretch>
              <a:fillRect/>
            </a:stretch>
          </a:blipFill>
        </p:spPr>
      </p:sp>
      <p:sp>
        <p:nvSpPr>
          <p:cNvPr id="25" name="TextBox 9">
            <a:extLst>
              <a:ext uri="{FF2B5EF4-FFF2-40B4-BE49-F238E27FC236}">
                <a16:creationId xmlns:a16="http://schemas.microsoft.com/office/drawing/2014/main" id="{5A375FB6-0C90-42D2-BA4F-AB83B0299FEE}"/>
              </a:ext>
            </a:extLst>
          </p:cNvPr>
          <p:cNvSpPr txBox="1"/>
          <p:nvPr/>
        </p:nvSpPr>
        <p:spPr>
          <a:xfrm>
            <a:off x="11404460"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14</a:t>
            </a:r>
          </a:p>
        </p:txBody>
      </p:sp>
      <p:sp>
        <p:nvSpPr>
          <p:cNvPr id="26" name="AutoShape 2">
            <a:extLst>
              <a:ext uri="{FF2B5EF4-FFF2-40B4-BE49-F238E27FC236}">
                <a16:creationId xmlns:a16="http://schemas.microsoft.com/office/drawing/2014/main" id="{84FBDB7A-C325-41E7-B245-AFD642770A75}"/>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27" name="Group 26">
            <a:extLst>
              <a:ext uri="{FF2B5EF4-FFF2-40B4-BE49-F238E27FC236}">
                <a16:creationId xmlns:a16="http://schemas.microsoft.com/office/drawing/2014/main" id="{E61EADE3-8C0B-4CA5-9B6C-33B9AF7C7EA0}"/>
              </a:ext>
            </a:extLst>
          </p:cNvPr>
          <p:cNvGrpSpPr/>
          <p:nvPr/>
        </p:nvGrpSpPr>
        <p:grpSpPr>
          <a:xfrm>
            <a:off x="5551493" y="131266"/>
            <a:ext cx="914400" cy="914400"/>
            <a:chOff x="7887156" y="880575"/>
            <a:chExt cx="914400" cy="914400"/>
          </a:xfrm>
        </p:grpSpPr>
        <p:sp useBgFill="1">
          <p:nvSpPr>
            <p:cNvPr id="28" name="شكل بيضاوي 48">
              <a:extLst>
                <a:ext uri="{FF2B5EF4-FFF2-40B4-BE49-F238E27FC236}">
                  <a16:creationId xmlns:a16="http://schemas.microsoft.com/office/drawing/2014/main" id="{C29B9FB2-FB84-4EED-91C3-258E83F3DECA}"/>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8" descr="Computer Icons Analysis Symbol, symbol, angle, logo png | PNGEgg">
              <a:extLst>
                <a:ext uri="{FF2B5EF4-FFF2-40B4-BE49-F238E27FC236}">
                  <a16:creationId xmlns:a16="http://schemas.microsoft.com/office/drawing/2014/main" id="{5ED34B35-9078-4A77-B977-A2DBCEF08703}"/>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Group 37">
            <a:extLst>
              <a:ext uri="{FF2B5EF4-FFF2-40B4-BE49-F238E27FC236}">
                <a16:creationId xmlns:a16="http://schemas.microsoft.com/office/drawing/2014/main" id="{8F87F7DC-2440-4FC2-800E-7CBC67802925}"/>
              </a:ext>
            </a:extLst>
          </p:cNvPr>
          <p:cNvGrpSpPr/>
          <p:nvPr/>
        </p:nvGrpSpPr>
        <p:grpSpPr>
          <a:xfrm>
            <a:off x="1829731" y="3625361"/>
            <a:ext cx="2737903" cy="554037"/>
            <a:chOff x="2675348" y="3541121"/>
            <a:chExt cx="2737903" cy="554037"/>
          </a:xfrm>
        </p:grpSpPr>
        <p:grpSp>
          <p:nvGrpSpPr>
            <p:cNvPr id="32" name="Group 22">
              <a:extLst>
                <a:ext uri="{FF2B5EF4-FFF2-40B4-BE49-F238E27FC236}">
                  <a16:creationId xmlns:a16="http://schemas.microsoft.com/office/drawing/2014/main" id="{F382B0FF-4A7B-409B-8C4F-3F4C9821E83D}"/>
                </a:ext>
              </a:extLst>
            </p:cNvPr>
            <p:cNvGrpSpPr/>
            <p:nvPr/>
          </p:nvGrpSpPr>
          <p:grpSpPr>
            <a:xfrm>
              <a:off x="2675348" y="3541121"/>
              <a:ext cx="2737903" cy="554037"/>
              <a:chOff x="0" y="0"/>
              <a:chExt cx="1855433" cy="218879"/>
            </a:xfrm>
          </p:grpSpPr>
          <p:sp>
            <p:nvSpPr>
              <p:cNvPr id="33" name="Freeform 23">
                <a:extLst>
                  <a:ext uri="{FF2B5EF4-FFF2-40B4-BE49-F238E27FC236}">
                    <a16:creationId xmlns:a16="http://schemas.microsoft.com/office/drawing/2014/main" id="{ECE532E2-A73C-4DF5-A4F8-F30DF1B4B197}"/>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4" name="TextBox 24">
                <a:extLst>
                  <a:ext uri="{FF2B5EF4-FFF2-40B4-BE49-F238E27FC236}">
                    <a16:creationId xmlns:a16="http://schemas.microsoft.com/office/drawing/2014/main" id="{A727B7B9-4C35-4990-9702-79C0D4A9BEF2}"/>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30" name="Group 29">
              <a:extLst>
                <a:ext uri="{FF2B5EF4-FFF2-40B4-BE49-F238E27FC236}">
                  <a16:creationId xmlns:a16="http://schemas.microsoft.com/office/drawing/2014/main" id="{1807F0D0-6ED7-40DF-8307-5C2697854D9F}"/>
                </a:ext>
              </a:extLst>
            </p:cNvPr>
            <p:cNvGrpSpPr/>
            <p:nvPr/>
          </p:nvGrpSpPr>
          <p:grpSpPr>
            <a:xfrm>
              <a:off x="2957487" y="3619244"/>
              <a:ext cx="2132011" cy="339388"/>
              <a:chOff x="2957487" y="3619244"/>
              <a:chExt cx="2132011" cy="339388"/>
            </a:xfrm>
          </p:grpSpPr>
          <p:sp>
            <p:nvSpPr>
              <p:cNvPr id="7" name="Freeform 7"/>
              <p:cNvSpPr/>
              <p:nvPr/>
            </p:nvSpPr>
            <p:spPr>
              <a:xfrm>
                <a:off x="4710521" y="3625361"/>
                <a:ext cx="378977" cy="320392"/>
              </a:xfrm>
              <a:custGeom>
                <a:avLst/>
                <a:gdLst/>
                <a:ahLst/>
                <a:cxnLst/>
                <a:rect l="l" t="t" r="r" b="b"/>
                <a:pathLst>
                  <a:path w="604540" h="567168">
                    <a:moveTo>
                      <a:pt x="0" y="0"/>
                    </a:moveTo>
                    <a:lnTo>
                      <a:pt x="604539" y="0"/>
                    </a:lnTo>
                    <a:lnTo>
                      <a:pt x="604539" y="567168"/>
                    </a:lnTo>
                    <a:lnTo>
                      <a:pt x="0" y="56716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3" name="TextBox 13"/>
              <p:cNvSpPr txBox="1"/>
              <p:nvPr/>
            </p:nvSpPr>
            <p:spPr>
              <a:xfrm>
                <a:off x="2957487" y="3619244"/>
                <a:ext cx="1789970" cy="339388"/>
              </a:xfrm>
              <a:prstGeom prst="rect">
                <a:avLst/>
              </a:prstGeom>
            </p:spPr>
            <p:txBody>
              <a:bodyPr wrap="square" lIns="0" tIns="0" rIns="0" bIns="0" rtlCol="0" anchor="t">
                <a:spAutoFit/>
              </a:bodyPr>
              <a:lstStyle/>
              <a:p>
                <a:pPr algn="ctr">
                  <a:lnSpc>
                    <a:spcPts val="2799"/>
                  </a:lnSpc>
                  <a:spcBef>
                    <a:spcPct val="0"/>
                  </a:spcBef>
                </a:pPr>
                <a:r>
                  <a:rPr lang="en-US" sz="2333" dirty="0">
                    <a:solidFill>
                      <a:srgbClr val="FFFFFF"/>
                    </a:solidFill>
                    <a:latin typeface="Times New Roman"/>
                    <a:ea typeface="Times New Roman"/>
                    <a:cs typeface="Times New Roman"/>
                    <a:sym typeface="Times New Roman"/>
                  </a:rPr>
                  <a:t>Acceptable</a:t>
                </a:r>
              </a:p>
            </p:txBody>
          </p:sp>
        </p:grpSp>
      </p:grpSp>
      <p:grpSp>
        <p:nvGrpSpPr>
          <p:cNvPr id="49" name="Group 48">
            <a:extLst>
              <a:ext uri="{FF2B5EF4-FFF2-40B4-BE49-F238E27FC236}">
                <a16:creationId xmlns:a16="http://schemas.microsoft.com/office/drawing/2014/main" id="{038736A8-6120-431C-A184-25F65F794552}"/>
              </a:ext>
            </a:extLst>
          </p:cNvPr>
          <p:cNvGrpSpPr/>
          <p:nvPr/>
        </p:nvGrpSpPr>
        <p:grpSpPr>
          <a:xfrm>
            <a:off x="7572770" y="3569590"/>
            <a:ext cx="2737903" cy="554037"/>
            <a:chOff x="7674368" y="3569590"/>
            <a:chExt cx="2737903" cy="554037"/>
          </a:xfrm>
        </p:grpSpPr>
        <p:grpSp>
          <p:nvGrpSpPr>
            <p:cNvPr id="35" name="Group 22">
              <a:extLst>
                <a:ext uri="{FF2B5EF4-FFF2-40B4-BE49-F238E27FC236}">
                  <a16:creationId xmlns:a16="http://schemas.microsoft.com/office/drawing/2014/main" id="{9BD030F0-2A30-45A9-AB54-B46A19AB0FBA}"/>
                </a:ext>
              </a:extLst>
            </p:cNvPr>
            <p:cNvGrpSpPr/>
            <p:nvPr/>
          </p:nvGrpSpPr>
          <p:grpSpPr>
            <a:xfrm>
              <a:off x="7674368" y="3569590"/>
              <a:ext cx="2737903" cy="554037"/>
              <a:chOff x="0" y="0"/>
              <a:chExt cx="1855433" cy="218879"/>
            </a:xfrm>
          </p:grpSpPr>
          <p:sp>
            <p:nvSpPr>
              <p:cNvPr id="36" name="Freeform 23">
                <a:extLst>
                  <a:ext uri="{FF2B5EF4-FFF2-40B4-BE49-F238E27FC236}">
                    <a16:creationId xmlns:a16="http://schemas.microsoft.com/office/drawing/2014/main" id="{FA69D769-9031-4EB3-8C93-1F6293885509}"/>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7" name="TextBox 24">
                <a:extLst>
                  <a:ext uri="{FF2B5EF4-FFF2-40B4-BE49-F238E27FC236}">
                    <a16:creationId xmlns:a16="http://schemas.microsoft.com/office/drawing/2014/main" id="{45DEB1C8-D0D4-43EB-A990-E867E277B08C}"/>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31" name="Group 30">
              <a:extLst>
                <a:ext uri="{FF2B5EF4-FFF2-40B4-BE49-F238E27FC236}">
                  <a16:creationId xmlns:a16="http://schemas.microsoft.com/office/drawing/2014/main" id="{6149D58B-19E8-4A81-AB05-BC7776AB5663}"/>
                </a:ext>
              </a:extLst>
            </p:cNvPr>
            <p:cNvGrpSpPr/>
            <p:nvPr/>
          </p:nvGrpSpPr>
          <p:grpSpPr>
            <a:xfrm>
              <a:off x="7715102" y="3668849"/>
              <a:ext cx="2575035" cy="339388"/>
              <a:chOff x="7013610" y="3625361"/>
              <a:chExt cx="2575035" cy="339388"/>
            </a:xfrm>
          </p:grpSpPr>
          <p:sp>
            <p:nvSpPr>
              <p:cNvPr id="8" name="Freeform 8"/>
              <p:cNvSpPr/>
              <p:nvPr/>
            </p:nvSpPr>
            <p:spPr>
              <a:xfrm>
                <a:off x="9155568" y="3638061"/>
                <a:ext cx="433077" cy="307692"/>
              </a:xfrm>
              <a:custGeom>
                <a:avLst/>
                <a:gdLst/>
                <a:ahLst/>
                <a:cxnLst/>
                <a:rect l="l" t="t" r="r" b="b"/>
                <a:pathLst>
                  <a:path w="649616" h="461538">
                    <a:moveTo>
                      <a:pt x="0" y="0"/>
                    </a:moveTo>
                    <a:lnTo>
                      <a:pt x="649616" y="0"/>
                    </a:lnTo>
                    <a:lnTo>
                      <a:pt x="649616" y="461538"/>
                    </a:lnTo>
                    <a:lnTo>
                      <a:pt x="0" y="461538"/>
                    </a:lnTo>
                    <a:lnTo>
                      <a:pt x="0" y="0"/>
                    </a:lnTo>
                    <a:close/>
                  </a:path>
                </a:pathLst>
              </a:custGeom>
              <a:blipFill>
                <a:blip r:embed="rId12">
                  <a:extLst>
                    <a:ext uri="{96DAC541-7B7A-43D3-8B79-37D633B846F1}">
                      <asvg:svgBlip xmlns:asvg="http://schemas.microsoft.com/office/drawing/2016/SVG/main" r:embed="rId13"/>
                    </a:ext>
                  </a:extLst>
                </a:blip>
                <a:stretch>
                  <a:fillRect/>
                </a:stretch>
              </a:blipFill>
              <a:ln cap="rnd">
                <a:noFill/>
                <a:prstDash val="solid"/>
                <a:round/>
              </a:ln>
            </p:spPr>
          </p:sp>
          <p:sp>
            <p:nvSpPr>
              <p:cNvPr id="14" name="TextBox 14"/>
              <p:cNvSpPr txBox="1"/>
              <p:nvPr/>
            </p:nvSpPr>
            <p:spPr>
              <a:xfrm>
                <a:off x="7013610" y="3625361"/>
                <a:ext cx="2065758" cy="339388"/>
              </a:xfrm>
              <a:prstGeom prst="rect">
                <a:avLst/>
              </a:prstGeom>
            </p:spPr>
            <p:txBody>
              <a:bodyPr wrap="square" lIns="0" tIns="0" rIns="0" bIns="0" rtlCol="0" anchor="t">
                <a:spAutoFit/>
              </a:bodyPr>
              <a:lstStyle/>
              <a:p>
                <a:pPr algn="ctr">
                  <a:lnSpc>
                    <a:spcPts val="2799"/>
                  </a:lnSpc>
                  <a:spcBef>
                    <a:spcPct val="0"/>
                  </a:spcBef>
                </a:pPr>
                <a:r>
                  <a:rPr lang="en-US" sz="2333" dirty="0">
                    <a:solidFill>
                      <a:srgbClr val="FFFFFF"/>
                    </a:solidFill>
                    <a:latin typeface="Times New Roman"/>
                    <a:ea typeface="Times New Roman"/>
                    <a:cs typeface="Times New Roman"/>
                    <a:sym typeface="Times New Roman"/>
                  </a:rPr>
                  <a:t>Unacceptable</a:t>
                </a:r>
              </a:p>
            </p:txBody>
          </p:sp>
        </p:grpSp>
      </p:grpSp>
      <p:sp>
        <p:nvSpPr>
          <p:cNvPr id="2" name="TextBox 8">
            <a:extLst>
              <a:ext uri="{FF2B5EF4-FFF2-40B4-BE49-F238E27FC236}">
                <a16:creationId xmlns:a16="http://schemas.microsoft.com/office/drawing/2014/main" id="{64006DB1-36F1-8EF4-7AC2-FA7D2270CFC9}"/>
              </a:ext>
            </a:extLst>
          </p:cNvPr>
          <p:cNvSpPr txBox="1"/>
          <p:nvPr/>
        </p:nvSpPr>
        <p:spPr>
          <a:xfrm>
            <a:off x="-11791589" y="1066178"/>
            <a:ext cx="10011816" cy="615553"/>
          </a:xfrm>
          <a:prstGeom prst="rect">
            <a:avLst/>
          </a:prstGeom>
        </p:spPr>
        <p:txBody>
          <a:bodyPr wrap="square" lIns="0" tIns="0" rIns="0" bIns="0" rtlCol="0" anchor="t">
            <a:spAutoFit/>
          </a:bodyPr>
          <a:lstStyle/>
          <a:p>
            <a:pPr algn="ctr">
              <a:spcBef>
                <a:spcPct val="0"/>
              </a:spcBef>
              <a:spcAft>
                <a:spcPts val="600"/>
              </a:spcAft>
            </a:pPr>
            <a:r>
              <a:rPr lang="en-US" sz="40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Chocolate Change &amp; Impact on Die Exchange</a:t>
            </a:r>
          </a:p>
        </p:txBody>
      </p:sp>
      <p:sp>
        <p:nvSpPr>
          <p:cNvPr id="3" name="TextBox 13">
            <a:extLst>
              <a:ext uri="{FF2B5EF4-FFF2-40B4-BE49-F238E27FC236}">
                <a16:creationId xmlns:a16="http://schemas.microsoft.com/office/drawing/2014/main" id="{867836FB-9D13-DE85-7FC3-6D506B4D5ABD}"/>
              </a:ext>
            </a:extLst>
          </p:cNvPr>
          <p:cNvSpPr txBox="1"/>
          <p:nvPr/>
        </p:nvSpPr>
        <p:spPr>
          <a:xfrm>
            <a:off x="-12757333" y="3012688"/>
            <a:ext cx="5191688" cy="1282402"/>
          </a:xfrm>
          <a:prstGeom prst="rect">
            <a:avLst/>
          </a:prstGeom>
        </p:spPr>
        <p:txBody>
          <a:bodyPr wrap="square" lIns="0" tIns="0" rIns="0" bIns="0" rtlCol="0" anchor="t">
            <a:spAutoFit/>
          </a:bodyPr>
          <a:lstStyle/>
          <a:p>
            <a:pPr marL="342900" indent="-342900" algn="just" rtl="0">
              <a:lnSpc>
                <a:spcPts val="2479"/>
              </a:lnSpc>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Switching between chocolate colors (Dark ⇒ Milk)</a:t>
            </a:r>
          </a:p>
          <a:p>
            <a:pPr marL="342900" indent="-342900" algn="just" rtl="0">
              <a:lnSpc>
                <a:spcPts val="2479"/>
              </a:lnSpc>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Switching between chocolate types (Compound ⇒ Real)</a:t>
            </a:r>
          </a:p>
        </p:txBody>
      </p:sp>
      <p:sp>
        <p:nvSpPr>
          <p:cNvPr id="4" name="TextBox 14">
            <a:extLst>
              <a:ext uri="{FF2B5EF4-FFF2-40B4-BE49-F238E27FC236}">
                <a16:creationId xmlns:a16="http://schemas.microsoft.com/office/drawing/2014/main" id="{5631B2EF-6901-1A3C-42BC-A9643FC3C915}"/>
              </a:ext>
            </a:extLst>
          </p:cNvPr>
          <p:cNvSpPr txBox="1"/>
          <p:nvPr/>
        </p:nvSpPr>
        <p:spPr>
          <a:xfrm>
            <a:off x="-12732251" y="5696341"/>
            <a:ext cx="5240856" cy="961802"/>
          </a:xfrm>
          <a:prstGeom prst="rect">
            <a:avLst/>
          </a:prstGeom>
        </p:spPr>
        <p:txBody>
          <a:bodyPr wrap="square" lIns="0" tIns="0" rIns="0" bIns="0" rtlCol="0" anchor="t">
            <a:spAutoFit/>
          </a:bodyPr>
          <a:lstStyle/>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Taste</a:t>
            </a:r>
          </a:p>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Color</a:t>
            </a:r>
          </a:p>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Product Conformity</a:t>
            </a:r>
          </a:p>
        </p:txBody>
      </p:sp>
      <p:sp>
        <p:nvSpPr>
          <p:cNvPr id="5" name="TextBox 15">
            <a:extLst>
              <a:ext uri="{FF2B5EF4-FFF2-40B4-BE49-F238E27FC236}">
                <a16:creationId xmlns:a16="http://schemas.microsoft.com/office/drawing/2014/main" id="{7D169F01-C262-D455-3434-BFCAADC2B3AF}"/>
              </a:ext>
            </a:extLst>
          </p:cNvPr>
          <p:cNvSpPr txBox="1"/>
          <p:nvPr/>
        </p:nvSpPr>
        <p:spPr>
          <a:xfrm>
            <a:off x="-6785681" y="5856641"/>
            <a:ext cx="4609970" cy="320601"/>
          </a:xfrm>
          <a:prstGeom prst="rect">
            <a:avLst/>
          </a:prstGeom>
        </p:spPr>
        <p:txBody>
          <a:bodyPr lIns="0" tIns="0" rIns="0" bIns="0" rtlCol="0" anchor="t">
            <a:spAutoFit/>
          </a:bodyPr>
          <a:lstStyle/>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Process can extend to 30+ minutes</a:t>
            </a:r>
          </a:p>
        </p:txBody>
      </p:sp>
      <p:grpSp>
        <p:nvGrpSpPr>
          <p:cNvPr id="10" name="Group 22">
            <a:extLst>
              <a:ext uri="{FF2B5EF4-FFF2-40B4-BE49-F238E27FC236}">
                <a16:creationId xmlns:a16="http://schemas.microsoft.com/office/drawing/2014/main" id="{259972D6-A534-5EF3-7F23-0E007F2F038B}"/>
              </a:ext>
            </a:extLst>
          </p:cNvPr>
          <p:cNvGrpSpPr/>
          <p:nvPr/>
        </p:nvGrpSpPr>
        <p:grpSpPr>
          <a:xfrm>
            <a:off x="-12708663" y="4586908"/>
            <a:ext cx="5240856" cy="554037"/>
            <a:chOff x="0" y="0"/>
            <a:chExt cx="1855433" cy="218879"/>
          </a:xfrm>
        </p:grpSpPr>
        <p:sp>
          <p:nvSpPr>
            <p:cNvPr id="11" name="Freeform 23">
              <a:extLst>
                <a:ext uri="{FF2B5EF4-FFF2-40B4-BE49-F238E27FC236}">
                  <a16:creationId xmlns:a16="http://schemas.microsoft.com/office/drawing/2014/main" id="{1C4A1F0D-9278-071E-00B1-559DCE5C1ABD}"/>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18" name="TextBox 24">
              <a:extLst>
                <a:ext uri="{FF2B5EF4-FFF2-40B4-BE49-F238E27FC236}">
                  <a16:creationId xmlns:a16="http://schemas.microsoft.com/office/drawing/2014/main" id="{3FD983D5-9D7E-6A5D-D469-C99A545A5874}"/>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19" name="Group 31">
            <a:extLst>
              <a:ext uri="{FF2B5EF4-FFF2-40B4-BE49-F238E27FC236}">
                <a16:creationId xmlns:a16="http://schemas.microsoft.com/office/drawing/2014/main" id="{F65FC294-2E81-4D84-52DE-7EA30E1B0E4C}"/>
              </a:ext>
            </a:extLst>
          </p:cNvPr>
          <p:cNvGrpSpPr/>
          <p:nvPr/>
        </p:nvGrpSpPr>
        <p:grpSpPr>
          <a:xfrm>
            <a:off x="-10597633" y="5247107"/>
            <a:ext cx="584203" cy="511178"/>
            <a:chOff x="0" y="0"/>
            <a:chExt cx="812800" cy="711200"/>
          </a:xfrm>
        </p:grpSpPr>
        <p:sp>
          <p:nvSpPr>
            <p:cNvPr id="20" name="Freeform 32">
              <a:extLst>
                <a:ext uri="{FF2B5EF4-FFF2-40B4-BE49-F238E27FC236}">
                  <a16:creationId xmlns:a16="http://schemas.microsoft.com/office/drawing/2014/main" id="{E6E47E22-C635-A7D1-A5F0-A3DADDAE0DFF}"/>
                </a:ext>
              </a:extLst>
            </p:cNvPr>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21" name="TextBox 33">
              <a:extLst>
                <a:ext uri="{FF2B5EF4-FFF2-40B4-BE49-F238E27FC236}">
                  <a16:creationId xmlns:a16="http://schemas.microsoft.com/office/drawing/2014/main" id="{F5977BB1-BD07-497B-6B23-03D460498AF7}"/>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22" name="مربع نص 8">
            <a:extLst>
              <a:ext uri="{FF2B5EF4-FFF2-40B4-BE49-F238E27FC236}">
                <a16:creationId xmlns:a16="http://schemas.microsoft.com/office/drawing/2014/main" id="{8AD50426-BDAB-2E2E-37A9-1729A2479C1B}"/>
              </a:ext>
            </a:extLst>
          </p:cNvPr>
          <p:cNvSpPr txBox="1"/>
          <p:nvPr/>
        </p:nvSpPr>
        <p:spPr>
          <a:xfrm>
            <a:off x="-12879776"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23" name="TextBox 9">
            <a:extLst>
              <a:ext uri="{FF2B5EF4-FFF2-40B4-BE49-F238E27FC236}">
                <a16:creationId xmlns:a16="http://schemas.microsoft.com/office/drawing/2014/main" id="{038991A7-6095-8961-412C-D689FA141FC0}"/>
              </a:ext>
            </a:extLst>
          </p:cNvPr>
          <p:cNvSpPr txBox="1"/>
          <p:nvPr/>
        </p:nvSpPr>
        <p:spPr>
          <a:xfrm>
            <a:off x="-1791578"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15</a:t>
            </a:r>
          </a:p>
        </p:txBody>
      </p:sp>
      <p:sp>
        <p:nvSpPr>
          <p:cNvPr id="39" name="AutoShape 2">
            <a:extLst>
              <a:ext uri="{FF2B5EF4-FFF2-40B4-BE49-F238E27FC236}">
                <a16:creationId xmlns:a16="http://schemas.microsoft.com/office/drawing/2014/main" id="{F177892E-DF0D-4FA2-CA80-92D5D73B8E2A}"/>
              </a:ext>
            </a:extLst>
          </p:cNvPr>
          <p:cNvSpPr/>
          <p:nvPr/>
        </p:nvSpPr>
        <p:spPr>
          <a:xfrm rot="3780">
            <a:off x="-12910840" y="632930"/>
            <a:ext cx="11621611" cy="0"/>
          </a:xfrm>
          <a:prstGeom prst="line">
            <a:avLst/>
          </a:prstGeom>
          <a:ln w="9525" cap="rnd">
            <a:solidFill>
              <a:srgbClr val="FFFFFF"/>
            </a:solidFill>
            <a:prstDash val="solid"/>
            <a:headEnd type="none" w="sm" len="sm"/>
            <a:tailEnd type="none" w="sm" len="sm"/>
          </a:ln>
        </p:spPr>
      </p:sp>
      <p:grpSp>
        <p:nvGrpSpPr>
          <p:cNvPr id="40" name="Group 39">
            <a:extLst>
              <a:ext uri="{FF2B5EF4-FFF2-40B4-BE49-F238E27FC236}">
                <a16:creationId xmlns:a16="http://schemas.microsoft.com/office/drawing/2014/main" id="{839F7EDA-AD71-3468-1CA4-44067818072B}"/>
              </a:ext>
            </a:extLst>
          </p:cNvPr>
          <p:cNvGrpSpPr/>
          <p:nvPr/>
        </p:nvGrpSpPr>
        <p:grpSpPr>
          <a:xfrm>
            <a:off x="-7644545" y="131266"/>
            <a:ext cx="914400" cy="914400"/>
            <a:chOff x="7887156" y="880575"/>
            <a:chExt cx="914400" cy="914400"/>
          </a:xfrm>
        </p:grpSpPr>
        <p:sp useBgFill="1">
          <p:nvSpPr>
            <p:cNvPr id="41" name="شكل بيضاوي 48">
              <a:extLst>
                <a:ext uri="{FF2B5EF4-FFF2-40B4-BE49-F238E27FC236}">
                  <a16:creationId xmlns:a16="http://schemas.microsoft.com/office/drawing/2014/main" id="{450F68D4-2409-5CCC-D425-FB7B420B2B3E}"/>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8" descr="Computer Icons Analysis Symbol, symbol, angle, logo png | PNGEgg">
              <a:extLst>
                <a:ext uri="{FF2B5EF4-FFF2-40B4-BE49-F238E27FC236}">
                  <a16:creationId xmlns:a16="http://schemas.microsoft.com/office/drawing/2014/main" id="{4DEBB485-E73F-EA1E-CE16-6286623E55A7}"/>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a:extLst>
              <a:ext uri="{FF2B5EF4-FFF2-40B4-BE49-F238E27FC236}">
                <a16:creationId xmlns:a16="http://schemas.microsoft.com/office/drawing/2014/main" id="{69E5E9B9-973E-DF6A-2CD5-8556EB95D857}"/>
              </a:ext>
            </a:extLst>
          </p:cNvPr>
          <p:cNvGrpSpPr/>
          <p:nvPr/>
        </p:nvGrpSpPr>
        <p:grpSpPr>
          <a:xfrm>
            <a:off x="-12757333" y="1721159"/>
            <a:ext cx="11704626" cy="1294727"/>
            <a:chOff x="487374" y="1911376"/>
            <a:chExt cx="11704626" cy="1294727"/>
          </a:xfrm>
        </p:grpSpPr>
        <p:grpSp>
          <p:nvGrpSpPr>
            <p:cNvPr id="44" name="Group 25">
              <a:extLst>
                <a:ext uri="{FF2B5EF4-FFF2-40B4-BE49-F238E27FC236}">
                  <a16:creationId xmlns:a16="http://schemas.microsoft.com/office/drawing/2014/main" id="{46301934-9FE8-66CF-9924-24D4E6C73254}"/>
                </a:ext>
              </a:extLst>
            </p:cNvPr>
            <p:cNvGrpSpPr/>
            <p:nvPr/>
          </p:nvGrpSpPr>
          <p:grpSpPr>
            <a:xfrm>
              <a:off x="6352994" y="1911376"/>
              <a:ext cx="5427694" cy="698698"/>
              <a:chOff x="-55439" y="-57150"/>
              <a:chExt cx="1973938" cy="276029"/>
            </a:xfrm>
          </p:grpSpPr>
          <p:sp>
            <p:nvSpPr>
              <p:cNvPr id="58" name="Freeform 26">
                <a:extLst>
                  <a:ext uri="{FF2B5EF4-FFF2-40B4-BE49-F238E27FC236}">
                    <a16:creationId xmlns:a16="http://schemas.microsoft.com/office/drawing/2014/main" id="{5C3061A0-757F-AA2D-3AB1-A1308F3187F3}"/>
                  </a:ext>
                </a:extLst>
              </p:cNvPr>
              <p:cNvSpPr/>
              <p:nvPr/>
            </p:nvSpPr>
            <p:spPr>
              <a:xfrm>
                <a:off x="-55439" y="0"/>
                <a:ext cx="1973938" cy="218879"/>
              </a:xfrm>
              <a:custGeom>
                <a:avLst/>
                <a:gdLst/>
                <a:ahLst/>
                <a:cxnLst/>
                <a:rect l="l" t="t" r="r" b="b"/>
                <a:pathLst>
                  <a:path w="1918499" h="218879">
                    <a:moveTo>
                      <a:pt x="47827" y="0"/>
                    </a:moveTo>
                    <a:lnTo>
                      <a:pt x="1870672" y="0"/>
                    </a:lnTo>
                    <a:cubicBezTo>
                      <a:pt x="1897087" y="0"/>
                      <a:pt x="1918499" y="21413"/>
                      <a:pt x="1918499" y="47827"/>
                    </a:cubicBezTo>
                    <a:lnTo>
                      <a:pt x="1918499" y="171052"/>
                    </a:lnTo>
                    <a:cubicBezTo>
                      <a:pt x="1918499" y="197466"/>
                      <a:pt x="1897087" y="218879"/>
                      <a:pt x="1870672" y="218879"/>
                    </a:cubicBezTo>
                    <a:lnTo>
                      <a:pt x="47827" y="218879"/>
                    </a:lnTo>
                    <a:cubicBezTo>
                      <a:pt x="21413" y="218879"/>
                      <a:pt x="0" y="197466"/>
                      <a:pt x="0" y="171052"/>
                    </a:cubicBezTo>
                    <a:lnTo>
                      <a:pt x="0" y="47827"/>
                    </a:lnTo>
                    <a:cubicBezTo>
                      <a:pt x="0" y="21413"/>
                      <a:pt x="21413" y="0"/>
                      <a:pt x="47827" y="0"/>
                    </a:cubicBezTo>
                    <a:close/>
                  </a:path>
                </a:pathLst>
              </a:custGeom>
              <a:solidFill>
                <a:srgbClr val="532815">
                  <a:alpha val="37647"/>
                </a:srgbClr>
              </a:solidFill>
            </p:spPr>
          </p:sp>
          <p:sp>
            <p:nvSpPr>
              <p:cNvPr id="59" name="TextBox 27">
                <a:extLst>
                  <a:ext uri="{FF2B5EF4-FFF2-40B4-BE49-F238E27FC236}">
                    <a16:creationId xmlns:a16="http://schemas.microsoft.com/office/drawing/2014/main" id="{7BB53A09-CB33-A3DF-7B36-EB22C415A4BE}"/>
                  </a:ext>
                </a:extLst>
              </p:cNvPr>
              <p:cNvSpPr txBox="1"/>
              <p:nvPr/>
            </p:nvSpPr>
            <p:spPr>
              <a:xfrm>
                <a:off x="0" y="-57150"/>
                <a:ext cx="1918499" cy="276029"/>
              </a:xfrm>
              <a:prstGeom prst="rect">
                <a:avLst/>
              </a:prstGeom>
            </p:spPr>
            <p:txBody>
              <a:bodyPr lIns="33867" tIns="33867" rIns="33867" bIns="33867" rtlCol="0" anchor="ctr"/>
              <a:lstStyle/>
              <a:p>
                <a:pPr algn="ctr">
                  <a:lnSpc>
                    <a:spcPts val="1935"/>
                  </a:lnSpc>
                </a:pPr>
                <a:endParaRPr sz="1200"/>
              </a:p>
            </p:txBody>
          </p:sp>
        </p:grpSp>
        <p:grpSp>
          <p:nvGrpSpPr>
            <p:cNvPr id="45" name="Group 19">
              <a:extLst>
                <a:ext uri="{FF2B5EF4-FFF2-40B4-BE49-F238E27FC236}">
                  <a16:creationId xmlns:a16="http://schemas.microsoft.com/office/drawing/2014/main" id="{C23D1D51-3FE2-2E07-A2C8-5109FFA9C65E}"/>
                </a:ext>
              </a:extLst>
            </p:cNvPr>
            <p:cNvGrpSpPr/>
            <p:nvPr/>
          </p:nvGrpSpPr>
          <p:grpSpPr>
            <a:xfrm>
              <a:off x="487374" y="2053349"/>
              <a:ext cx="5240856" cy="554037"/>
              <a:chOff x="0" y="0"/>
              <a:chExt cx="1855433" cy="218879"/>
            </a:xfrm>
          </p:grpSpPr>
          <p:sp>
            <p:nvSpPr>
              <p:cNvPr id="56" name="Freeform 20">
                <a:extLst>
                  <a:ext uri="{FF2B5EF4-FFF2-40B4-BE49-F238E27FC236}">
                    <a16:creationId xmlns:a16="http://schemas.microsoft.com/office/drawing/2014/main" id="{844076CA-9D49-38C0-4D46-E8728228EF7C}"/>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57" name="TextBox 21">
                <a:extLst>
                  <a:ext uri="{FF2B5EF4-FFF2-40B4-BE49-F238E27FC236}">
                    <a16:creationId xmlns:a16="http://schemas.microsoft.com/office/drawing/2014/main" id="{AD1D5284-7CD5-2305-998C-A41D89FA19C7}"/>
                  </a:ext>
                </a:extLst>
              </p:cNvPr>
              <p:cNvSpPr txBox="1"/>
              <p:nvPr/>
            </p:nvSpPr>
            <p:spPr>
              <a:xfrm>
                <a:off x="0" y="-57150"/>
                <a:ext cx="1855433" cy="276029"/>
              </a:xfrm>
              <a:prstGeom prst="rect">
                <a:avLst/>
              </a:prstGeom>
            </p:spPr>
            <p:txBody>
              <a:bodyPr lIns="33867" tIns="33867" rIns="33867" bIns="33867" rtlCol="0" anchor="ctr"/>
              <a:lstStyle/>
              <a:p>
                <a:pPr algn="ctr">
                  <a:lnSpc>
                    <a:spcPts val="1935"/>
                  </a:lnSpc>
                </a:pPr>
                <a:endParaRPr sz="1200"/>
              </a:p>
            </p:txBody>
          </p:sp>
        </p:grpSp>
        <p:sp>
          <p:nvSpPr>
            <p:cNvPr id="46" name="TextBox 12">
              <a:extLst>
                <a:ext uri="{FF2B5EF4-FFF2-40B4-BE49-F238E27FC236}">
                  <a16:creationId xmlns:a16="http://schemas.microsoft.com/office/drawing/2014/main" id="{2F263F8E-F65D-0608-0E11-94B500221E4A}"/>
                </a:ext>
              </a:extLst>
            </p:cNvPr>
            <p:cNvSpPr txBox="1"/>
            <p:nvPr/>
          </p:nvSpPr>
          <p:spPr>
            <a:xfrm>
              <a:off x="677742" y="2165394"/>
              <a:ext cx="4856201" cy="320601"/>
            </a:xfrm>
            <a:prstGeom prst="rect">
              <a:avLst/>
            </a:prstGeom>
          </p:spPr>
          <p:txBody>
            <a:bodyPr wrap="square" lIns="0" tIns="0" rIns="0" bIns="0" rtlCol="0" anchor="t">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Major Contributor to Long Changeover</a:t>
              </a:r>
            </a:p>
          </p:txBody>
        </p:sp>
        <p:grpSp>
          <p:nvGrpSpPr>
            <p:cNvPr id="47" name="Group 16">
              <a:extLst>
                <a:ext uri="{FF2B5EF4-FFF2-40B4-BE49-F238E27FC236}">
                  <a16:creationId xmlns:a16="http://schemas.microsoft.com/office/drawing/2014/main" id="{6E11EEC0-3447-02C1-A1C1-CC50356099B2}"/>
                </a:ext>
              </a:extLst>
            </p:cNvPr>
            <p:cNvGrpSpPr/>
            <p:nvPr/>
          </p:nvGrpSpPr>
          <p:grpSpPr>
            <a:xfrm>
              <a:off x="2592293" y="2665897"/>
              <a:ext cx="584203" cy="511178"/>
              <a:chOff x="0" y="-121158"/>
              <a:chExt cx="812800" cy="711200"/>
            </a:xfrm>
          </p:grpSpPr>
          <p:sp>
            <p:nvSpPr>
              <p:cNvPr id="54" name="Freeform 17">
                <a:extLst>
                  <a:ext uri="{FF2B5EF4-FFF2-40B4-BE49-F238E27FC236}">
                    <a16:creationId xmlns:a16="http://schemas.microsoft.com/office/drawing/2014/main" id="{3FC1D921-6902-37E5-7B41-1955AFDCEA26}"/>
                  </a:ext>
                </a:extLst>
              </p:cNvPr>
              <p:cNvSpPr/>
              <p:nvPr/>
            </p:nvSpPr>
            <p:spPr>
              <a:xfrm>
                <a:off x="0" y="-121158"/>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55" name="TextBox 18">
                <a:extLst>
                  <a:ext uri="{FF2B5EF4-FFF2-40B4-BE49-F238E27FC236}">
                    <a16:creationId xmlns:a16="http://schemas.microsoft.com/office/drawing/2014/main" id="{4D306245-8897-D8B7-AA8D-B067D5C363E6}"/>
                  </a:ext>
                </a:extLst>
              </p:cNvPr>
              <p:cNvSpPr txBox="1"/>
              <p:nvPr/>
            </p:nvSpPr>
            <p:spPr>
              <a:xfrm>
                <a:off x="127000" y="-6350"/>
                <a:ext cx="558801" cy="387349"/>
              </a:xfrm>
              <a:prstGeom prst="rect">
                <a:avLst/>
              </a:prstGeom>
            </p:spPr>
            <p:txBody>
              <a:bodyPr lIns="33867" tIns="33867" rIns="33867" bIns="33867" rtlCol="0" anchor="ctr"/>
              <a:lstStyle/>
              <a:p>
                <a:pPr algn="ctr">
                  <a:lnSpc>
                    <a:spcPts val="1935"/>
                  </a:lnSpc>
                </a:pPr>
                <a:endParaRPr sz="1200"/>
              </a:p>
            </p:txBody>
          </p:sp>
        </p:grpSp>
        <p:grpSp>
          <p:nvGrpSpPr>
            <p:cNvPr id="48" name="Group 34">
              <a:extLst>
                <a:ext uri="{FF2B5EF4-FFF2-40B4-BE49-F238E27FC236}">
                  <a16:creationId xmlns:a16="http://schemas.microsoft.com/office/drawing/2014/main" id="{E468D091-367C-7693-D60C-1B2683B0A32C}"/>
                </a:ext>
              </a:extLst>
            </p:cNvPr>
            <p:cNvGrpSpPr/>
            <p:nvPr/>
          </p:nvGrpSpPr>
          <p:grpSpPr>
            <a:xfrm>
              <a:off x="8717949" y="2694925"/>
              <a:ext cx="870293" cy="511178"/>
              <a:chOff x="-525036" y="-80772"/>
              <a:chExt cx="1210836" cy="711200"/>
            </a:xfrm>
          </p:grpSpPr>
          <p:sp>
            <p:nvSpPr>
              <p:cNvPr id="52" name="Freeform 35">
                <a:extLst>
                  <a:ext uri="{FF2B5EF4-FFF2-40B4-BE49-F238E27FC236}">
                    <a16:creationId xmlns:a16="http://schemas.microsoft.com/office/drawing/2014/main" id="{836C3AE5-3373-56DE-A5ED-0A174B6F029D}"/>
                  </a:ext>
                </a:extLst>
              </p:cNvPr>
              <p:cNvSpPr/>
              <p:nvPr/>
            </p:nvSpPr>
            <p:spPr>
              <a:xfrm>
                <a:off x="-525036" y="-80772"/>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53" name="TextBox 36">
                <a:extLst>
                  <a:ext uri="{FF2B5EF4-FFF2-40B4-BE49-F238E27FC236}">
                    <a16:creationId xmlns:a16="http://schemas.microsoft.com/office/drawing/2014/main" id="{91400FC5-B00D-6D5B-EF71-46E3B095DADE}"/>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50" name="TextBox 49">
              <a:extLst>
                <a:ext uri="{FF2B5EF4-FFF2-40B4-BE49-F238E27FC236}">
                  <a16:creationId xmlns:a16="http://schemas.microsoft.com/office/drawing/2014/main" id="{47D2AD77-0D3B-3578-7D53-964FEC065BA4}"/>
                </a:ext>
              </a:extLst>
            </p:cNvPr>
            <p:cNvSpPr txBox="1"/>
            <p:nvPr/>
          </p:nvSpPr>
          <p:spPr>
            <a:xfrm>
              <a:off x="6096000" y="2128730"/>
              <a:ext cx="6096000"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Required Actions to Prevent Quality Issues</a:t>
              </a:r>
            </a:p>
          </p:txBody>
        </p:sp>
      </p:grpSp>
      <p:sp>
        <p:nvSpPr>
          <p:cNvPr id="60" name="TextBox 59">
            <a:extLst>
              <a:ext uri="{FF2B5EF4-FFF2-40B4-BE49-F238E27FC236}">
                <a16:creationId xmlns:a16="http://schemas.microsoft.com/office/drawing/2014/main" id="{39DB8070-288B-F2FB-C589-B77F24519E05}"/>
              </a:ext>
            </a:extLst>
          </p:cNvPr>
          <p:cNvSpPr txBox="1"/>
          <p:nvPr/>
        </p:nvSpPr>
        <p:spPr>
          <a:xfrm>
            <a:off x="-6891714" y="2861003"/>
            <a:ext cx="5209743" cy="1374735"/>
          </a:xfrm>
          <a:prstGeom prst="rect">
            <a:avLst/>
          </a:prstGeom>
          <a:noFill/>
        </p:spPr>
        <p:txBody>
          <a:bodyPr wrap="square">
            <a:spAutoFit/>
          </a:bodyPr>
          <a:lstStyle/>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Cleaning</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Mold Scraping</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Removal of Contaminated Chocolate</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Temperature Readjustment</a:t>
            </a:r>
          </a:p>
        </p:txBody>
      </p:sp>
      <p:sp>
        <p:nvSpPr>
          <p:cNvPr id="61" name="TextBox 60">
            <a:extLst>
              <a:ext uri="{FF2B5EF4-FFF2-40B4-BE49-F238E27FC236}">
                <a16:creationId xmlns:a16="http://schemas.microsoft.com/office/drawing/2014/main" id="{6BC473BE-2D4D-A670-C11E-D2E503950E87}"/>
              </a:ext>
            </a:extLst>
          </p:cNvPr>
          <p:cNvSpPr txBox="1"/>
          <p:nvPr/>
        </p:nvSpPr>
        <p:spPr>
          <a:xfrm>
            <a:off x="-13147370" y="4676020"/>
            <a:ext cx="6255656"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Problem: Color Contamination</a:t>
            </a:r>
          </a:p>
        </p:txBody>
      </p:sp>
      <p:grpSp>
        <p:nvGrpSpPr>
          <p:cNvPr id="62" name="Group 31">
            <a:extLst>
              <a:ext uri="{FF2B5EF4-FFF2-40B4-BE49-F238E27FC236}">
                <a16:creationId xmlns:a16="http://schemas.microsoft.com/office/drawing/2014/main" id="{19166C38-13B6-9104-7513-021DBE82724C}"/>
              </a:ext>
            </a:extLst>
          </p:cNvPr>
          <p:cNvGrpSpPr/>
          <p:nvPr/>
        </p:nvGrpSpPr>
        <p:grpSpPr>
          <a:xfrm>
            <a:off x="-10572551" y="5249998"/>
            <a:ext cx="584203" cy="511178"/>
            <a:chOff x="0" y="0"/>
            <a:chExt cx="812800" cy="711200"/>
          </a:xfrm>
        </p:grpSpPr>
        <p:sp>
          <p:nvSpPr>
            <p:cNvPr id="63" name="Freeform 32">
              <a:extLst>
                <a:ext uri="{FF2B5EF4-FFF2-40B4-BE49-F238E27FC236}">
                  <a16:creationId xmlns:a16="http://schemas.microsoft.com/office/drawing/2014/main" id="{4C865CE8-A169-055F-2585-B778B3BCF00A}"/>
                </a:ext>
              </a:extLst>
            </p:cNvPr>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64" name="TextBox 33">
              <a:extLst>
                <a:ext uri="{FF2B5EF4-FFF2-40B4-BE49-F238E27FC236}">
                  <a16:creationId xmlns:a16="http://schemas.microsoft.com/office/drawing/2014/main" id="{D80866F9-A2F4-4F96-B213-465CC50F6017}"/>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grpSp>
        <p:nvGrpSpPr>
          <p:cNvPr id="65" name="Group 64">
            <a:extLst>
              <a:ext uri="{FF2B5EF4-FFF2-40B4-BE49-F238E27FC236}">
                <a16:creationId xmlns:a16="http://schemas.microsoft.com/office/drawing/2014/main" id="{34ED496A-EE51-CF4C-F360-D38F5344700B}"/>
              </a:ext>
            </a:extLst>
          </p:cNvPr>
          <p:cNvGrpSpPr/>
          <p:nvPr/>
        </p:nvGrpSpPr>
        <p:grpSpPr>
          <a:xfrm>
            <a:off x="-12732251" y="1779418"/>
            <a:ext cx="5240856" cy="1118137"/>
            <a:chOff x="487374" y="1908688"/>
            <a:chExt cx="5240856" cy="1118137"/>
          </a:xfrm>
        </p:grpSpPr>
        <p:sp>
          <p:nvSpPr>
            <p:cNvPr id="66" name="TextBox 21">
              <a:extLst>
                <a:ext uri="{FF2B5EF4-FFF2-40B4-BE49-F238E27FC236}">
                  <a16:creationId xmlns:a16="http://schemas.microsoft.com/office/drawing/2014/main" id="{0A63BC52-6290-BDE4-5598-22E508BC45EF}"/>
                </a:ext>
              </a:extLst>
            </p:cNvPr>
            <p:cNvSpPr txBox="1"/>
            <p:nvPr/>
          </p:nvSpPr>
          <p:spPr>
            <a:xfrm>
              <a:off x="487374" y="1908688"/>
              <a:ext cx="5240856" cy="698698"/>
            </a:xfrm>
            <a:prstGeom prst="rect">
              <a:avLst/>
            </a:prstGeom>
          </p:spPr>
          <p:txBody>
            <a:bodyPr lIns="33867" tIns="33867" rIns="33867" bIns="33867" rtlCol="0" anchor="ctr"/>
            <a:lstStyle/>
            <a:p>
              <a:pPr algn="ctr">
                <a:lnSpc>
                  <a:spcPts val="1935"/>
                </a:lnSpc>
              </a:pPr>
              <a:endParaRPr sz="1200"/>
            </a:p>
          </p:txBody>
        </p:sp>
        <p:sp>
          <p:nvSpPr>
            <p:cNvPr id="67" name="TextBox 18">
              <a:extLst>
                <a:ext uri="{FF2B5EF4-FFF2-40B4-BE49-F238E27FC236}">
                  <a16:creationId xmlns:a16="http://schemas.microsoft.com/office/drawing/2014/main" id="{1791DD67-7A49-EE54-1F28-BC4C65F01141}"/>
                </a:ext>
              </a:extLst>
            </p:cNvPr>
            <p:cNvSpPr txBox="1"/>
            <p:nvPr/>
          </p:nvSpPr>
          <p:spPr>
            <a:xfrm>
              <a:off x="2683575" y="2748416"/>
              <a:ext cx="401640" cy="278409"/>
            </a:xfrm>
            <a:prstGeom prst="rect">
              <a:avLst/>
            </a:prstGeom>
          </p:spPr>
          <p:txBody>
            <a:bodyPr lIns="33867" tIns="33867" rIns="33867" bIns="33867" rtlCol="0" anchor="ctr"/>
            <a:lstStyle/>
            <a:p>
              <a:pPr algn="ctr">
                <a:lnSpc>
                  <a:spcPts val="1935"/>
                </a:lnSpc>
              </a:pPr>
              <a:endParaRPr sz="1200"/>
            </a:p>
          </p:txBody>
        </p:sp>
      </p:grpSp>
      <p:grpSp>
        <p:nvGrpSpPr>
          <p:cNvPr id="68" name="Group 22">
            <a:extLst>
              <a:ext uri="{FF2B5EF4-FFF2-40B4-BE49-F238E27FC236}">
                <a16:creationId xmlns:a16="http://schemas.microsoft.com/office/drawing/2014/main" id="{5B1BCD8B-08BD-536B-F639-A31636A8E7A0}"/>
              </a:ext>
            </a:extLst>
          </p:cNvPr>
          <p:cNvGrpSpPr/>
          <p:nvPr/>
        </p:nvGrpSpPr>
        <p:grpSpPr>
          <a:xfrm>
            <a:off x="-6830003" y="4609692"/>
            <a:ext cx="5365984" cy="554037"/>
            <a:chOff x="0" y="0"/>
            <a:chExt cx="1855433" cy="218879"/>
          </a:xfrm>
        </p:grpSpPr>
        <p:sp>
          <p:nvSpPr>
            <p:cNvPr id="69" name="Freeform 23">
              <a:extLst>
                <a:ext uri="{FF2B5EF4-FFF2-40B4-BE49-F238E27FC236}">
                  <a16:creationId xmlns:a16="http://schemas.microsoft.com/office/drawing/2014/main" id="{9E10E42D-F91E-DBE4-CF26-EB002D4CAF49}"/>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70" name="TextBox 24">
              <a:extLst>
                <a:ext uri="{FF2B5EF4-FFF2-40B4-BE49-F238E27FC236}">
                  <a16:creationId xmlns:a16="http://schemas.microsoft.com/office/drawing/2014/main" id="{3CF8D8A5-CED6-331D-4DCA-4131EAD1ACDC}"/>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sp>
        <p:nvSpPr>
          <p:cNvPr id="71" name="TextBox 70">
            <a:extLst>
              <a:ext uri="{FF2B5EF4-FFF2-40B4-BE49-F238E27FC236}">
                <a16:creationId xmlns:a16="http://schemas.microsoft.com/office/drawing/2014/main" id="{BED031D3-A105-C28B-CB5D-5E0AAFE90DBB}"/>
              </a:ext>
            </a:extLst>
          </p:cNvPr>
          <p:cNvSpPr txBox="1"/>
          <p:nvPr/>
        </p:nvSpPr>
        <p:spPr>
          <a:xfrm>
            <a:off x="-6905285" y="4676620"/>
            <a:ext cx="6096000"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Impact on Die Exchange</a:t>
            </a:r>
          </a:p>
        </p:txBody>
      </p:sp>
      <p:grpSp>
        <p:nvGrpSpPr>
          <p:cNvPr id="72" name="Group 31">
            <a:extLst>
              <a:ext uri="{FF2B5EF4-FFF2-40B4-BE49-F238E27FC236}">
                <a16:creationId xmlns:a16="http://schemas.microsoft.com/office/drawing/2014/main" id="{E3D288AE-8303-DA8F-6C32-3BAF53A3B470}"/>
              </a:ext>
            </a:extLst>
          </p:cNvPr>
          <p:cNvGrpSpPr/>
          <p:nvPr/>
        </p:nvGrpSpPr>
        <p:grpSpPr>
          <a:xfrm>
            <a:off x="-4526759" y="5242543"/>
            <a:ext cx="584203" cy="511178"/>
            <a:chOff x="0" y="0"/>
            <a:chExt cx="812800" cy="711200"/>
          </a:xfrm>
        </p:grpSpPr>
        <p:sp>
          <p:nvSpPr>
            <p:cNvPr id="73" name="Freeform 32">
              <a:extLst>
                <a:ext uri="{FF2B5EF4-FFF2-40B4-BE49-F238E27FC236}">
                  <a16:creationId xmlns:a16="http://schemas.microsoft.com/office/drawing/2014/main" id="{43E8EEA9-6589-4257-56C6-BCDE32FFCB6D}"/>
                </a:ext>
              </a:extLst>
            </p:cNvPr>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74" name="TextBox 33">
              <a:extLst>
                <a:ext uri="{FF2B5EF4-FFF2-40B4-BE49-F238E27FC236}">
                  <a16:creationId xmlns:a16="http://schemas.microsoft.com/office/drawing/2014/main" id="{C62BB44F-FA98-F3FB-1BC7-206414673E96}"/>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75" name="مربع نص 8">
            <a:extLst>
              <a:ext uri="{FF2B5EF4-FFF2-40B4-BE49-F238E27FC236}">
                <a16:creationId xmlns:a16="http://schemas.microsoft.com/office/drawing/2014/main" id="{E01CDD9C-CA35-BDC6-1955-AB01899649C9}"/>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1404449" y="1066178"/>
            <a:ext cx="10011816" cy="615553"/>
          </a:xfrm>
          <a:prstGeom prst="rect">
            <a:avLst/>
          </a:prstGeom>
        </p:spPr>
        <p:txBody>
          <a:bodyPr wrap="square" lIns="0" tIns="0" rIns="0" bIns="0" rtlCol="0" anchor="t">
            <a:spAutoFit/>
          </a:bodyPr>
          <a:lstStyle/>
          <a:p>
            <a:pPr algn="ctr">
              <a:spcBef>
                <a:spcPct val="0"/>
              </a:spcBef>
              <a:spcAft>
                <a:spcPts val="600"/>
              </a:spcAft>
            </a:pPr>
            <a:r>
              <a:rPr lang="en-US" sz="40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Chocolate Change &amp; Impact on Die Exchange</a:t>
            </a:r>
          </a:p>
        </p:txBody>
      </p:sp>
      <p:sp>
        <p:nvSpPr>
          <p:cNvPr id="13" name="TextBox 13"/>
          <p:cNvSpPr txBox="1"/>
          <p:nvPr/>
        </p:nvSpPr>
        <p:spPr>
          <a:xfrm>
            <a:off x="438705" y="3012688"/>
            <a:ext cx="5191688" cy="1282402"/>
          </a:xfrm>
          <a:prstGeom prst="rect">
            <a:avLst/>
          </a:prstGeom>
        </p:spPr>
        <p:txBody>
          <a:bodyPr wrap="square" lIns="0" tIns="0" rIns="0" bIns="0" rtlCol="0" anchor="t">
            <a:spAutoFit/>
          </a:bodyPr>
          <a:lstStyle/>
          <a:p>
            <a:pPr marL="342900" indent="-342900" algn="just" rtl="0">
              <a:lnSpc>
                <a:spcPts val="2479"/>
              </a:lnSpc>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Switching between chocolate colors (Dark ⇒ Milk)</a:t>
            </a:r>
          </a:p>
          <a:p>
            <a:pPr marL="342900" indent="-342900" algn="just" rtl="0">
              <a:lnSpc>
                <a:spcPts val="2479"/>
              </a:lnSpc>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Switching between chocolate types (Compound ⇒ Real)</a:t>
            </a:r>
          </a:p>
        </p:txBody>
      </p:sp>
      <p:sp>
        <p:nvSpPr>
          <p:cNvPr id="14" name="TextBox 14"/>
          <p:cNvSpPr txBox="1"/>
          <p:nvPr/>
        </p:nvSpPr>
        <p:spPr>
          <a:xfrm>
            <a:off x="463787" y="5696341"/>
            <a:ext cx="5240856" cy="961802"/>
          </a:xfrm>
          <a:prstGeom prst="rect">
            <a:avLst/>
          </a:prstGeom>
        </p:spPr>
        <p:txBody>
          <a:bodyPr wrap="square" lIns="0" tIns="0" rIns="0" bIns="0" rtlCol="0" anchor="t">
            <a:spAutoFit/>
          </a:bodyPr>
          <a:lstStyle/>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Taste</a:t>
            </a:r>
          </a:p>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Color</a:t>
            </a:r>
          </a:p>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Affects Product Conformity</a:t>
            </a:r>
          </a:p>
        </p:txBody>
      </p:sp>
      <p:sp>
        <p:nvSpPr>
          <p:cNvPr id="15" name="TextBox 15"/>
          <p:cNvSpPr txBox="1"/>
          <p:nvPr/>
        </p:nvSpPr>
        <p:spPr>
          <a:xfrm>
            <a:off x="6410357" y="5856641"/>
            <a:ext cx="4609970" cy="320601"/>
          </a:xfrm>
          <a:prstGeom prst="rect">
            <a:avLst/>
          </a:prstGeom>
        </p:spPr>
        <p:txBody>
          <a:bodyPr lIns="0" tIns="0" rIns="0" bIns="0" rtlCol="0" anchor="t">
            <a:spAutoFit/>
          </a:bodyPr>
          <a:lstStyle/>
          <a:p>
            <a:pPr marL="342900" indent="-342900" algn="l"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Process can extend to 30+ minutes</a:t>
            </a:r>
          </a:p>
        </p:txBody>
      </p:sp>
      <p:grpSp>
        <p:nvGrpSpPr>
          <p:cNvPr id="22" name="Group 22"/>
          <p:cNvGrpSpPr/>
          <p:nvPr/>
        </p:nvGrpSpPr>
        <p:grpSpPr>
          <a:xfrm>
            <a:off x="487375" y="4586908"/>
            <a:ext cx="5240856" cy="554037"/>
            <a:chOff x="0" y="0"/>
            <a:chExt cx="1855433" cy="218879"/>
          </a:xfrm>
        </p:grpSpPr>
        <p:sp>
          <p:nvSpPr>
            <p:cNvPr id="23" name="Freeform 23"/>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24" name="TextBox 24"/>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grpSp>
        <p:nvGrpSpPr>
          <p:cNvPr id="31" name="Group 31"/>
          <p:cNvGrpSpPr/>
          <p:nvPr/>
        </p:nvGrpSpPr>
        <p:grpSpPr>
          <a:xfrm>
            <a:off x="2598405" y="5247107"/>
            <a:ext cx="584203" cy="511178"/>
            <a:chOff x="0" y="0"/>
            <a:chExt cx="812800" cy="711200"/>
          </a:xfrm>
        </p:grpSpPr>
        <p:sp>
          <p:nvSpPr>
            <p:cNvPr id="32" name="Freeform 32"/>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33" name="TextBox 33"/>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41" name="TextBox 9">
            <a:extLst>
              <a:ext uri="{FF2B5EF4-FFF2-40B4-BE49-F238E27FC236}">
                <a16:creationId xmlns:a16="http://schemas.microsoft.com/office/drawing/2014/main" id="{6EE15967-871E-4989-8A95-4B32CC697F2D}"/>
              </a:ext>
            </a:extLst>
          </p:cNvPr>
          <p:cNvSpPr txBox="1"/>
          <p:nvPr/>
        </p:nvSpPr>
        <p:spPr>
          <a:xfrm>
            <a:off x="11404460"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15</a:t>
            </a:r>
          </a:p>
        </p:txBody>
      </p:sp>
      <p:sp>
        <p:nvSpPr>
          <p:cNvPr id="42" name="AutoShape 2">
            <a:extLst>
              <a:ext uri="{FF2B5EF4-FFF2-40B4-BE49-F238E27FC236}">
                <a16:creationId xmlns:a16="http://schemas.microsoft.com/office/drawing/2014/main" id="{2661DBF6-21EF-4538-B9F5-22AE052B19DD}"/>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43" name="Group 42">
            <a:extLst>
              <a:ext uri="{FF2B5EF4-FFF2-40B4-BE49-F238E27FC236}">
                <a16:creationId xmlns:a16="http://schemas.microsoft.com/office/drawing/2014/main" id="{3179E9A6-EE22-4A84-876A-9C9C84B8ECFB}"/>
              </a:ext>
            </a:extLst>
          </p:cNvPr>
          <p:cNvGrpSpPr/>
          <p:nvPr/>
        </p:nvGrpSpPr>
        <p:grpSpPr>
          <a:xfrm>
            <a:off x="5551493" y="131266"/>
            <a:ext cx="914400" cy="914400"/>
            <a:chOff x="7887156" y="880575"/>
            <a:chExt cx="914400" cy="914400"/>
          </a:xfrm>
        </p:grpSpPr>
        <p:sp useBgFill="1">
          <p:nvSpPr>
            <p:cNvPr id="44" name="شكل بيضاوي 48">
              <a:extLst>
                <a:ext uri="{FF2B5EF4-FFF2-40B4-BE49-F238E27FC236}">
                  <a16:creationId xmlns:a16="http://schemas.microsoft.com/office/drawing/2014/main" id="{69D47B61-A7D0-4BC8-8E2C-95147E1D7F9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8" descr="Computer Icons Analysis Symbol, symbol, angle, logo png | PNGEgg">
              <a:extLst>
                <a:ext uri="{FF2B5EF4-FFF2-40B4-BE49-F238E27FC236}">
                  <a16:creationId xmlns:a16="http://schemas.microsoft.com/office/drawing/2014/main" id="{FC5D080C-4CDE-4A11-A7F6-460F09154029}"/>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 name="Group 47">
            <a:extLst>
              <a:ext uri="{FF2B5EF4-FFF2-40B4-BE49-F238E27FC236}">
                <a16:creationId xmlns:a16="http://schemas.microsoft.com/office/drawing/2014/main" id="{65C6F742-78A8-4A73-85C6-977965D19B2B}"/>
              </a:ext>
            </a:extLst>
          </p:cNvPr>
          <p:cNvGrpSpPr/>
          <p:nvPr/>
        </p:nvGrpSpPr>
        <p:grpSpPr>
          <a:xfrm>
            <a:off x="438705" y="1721159"/>
            <a:ext cx="11704626" cy="1294727"/>
            <a:chOff x="487374" y="1911376"/>
            <a:chExt cx="11704626" cy="1294727"/>
          </a:xfrm>
        </p:grpSpPr>
        <p:grpSp>
          <p:nvGrpSpPr>
            <p:cNvPr id="25" name="Group 25"/>
            <p:cNvGrpSpPr/>
            <p:nvPr/>
          </p:nvGrpSpPr>
          <p:grpSpPr>
            <a:xfrm>
              <a:off x="6352994" y="1911376"/>
              <a:ext cx="5427694" cy="698698"/>
              <a:chOff x="-55439" y="-57150"/>
              <a:chExt cx="1973938" cy="276029"/>
            </a:xfrm>
          </p:grpSpPr>
          <p:sp>
            <p:nvSpPr>
              <p:cNvPr id="26" name="Freeform 26"/>
              <p:cNvSpPr/>
              <p:nvPr/>
            </p:nvSpPr>
            <p:spPr>
              <a:xfrm>
                <a:off x="-55439" y="0"/>
                <a:ext cx="1973938" cy="218879"/>
              </a:xfrm>
              <a:custGeom>
                <a:avLst/>
                <a:gdLst/>
                <a:ahLst/>
                <a:cxnLst/>
                <a:rect l="l" t="t" r="r" b="b"/>
                <a:pathLst>
                  <a:path w="1918499" h="218879">
                    <a:moveTo>
                      <a:pt x="47827" y="0"/>
                    </a:moveTo>
                    <a:lnTo>
                      <a:pt x="1870672" y="0"/>
                    </a:lnTo>
                    <a:cubicBezTo>
                      <a:pt x="1897087" y="0"/>
                      <a:pt x="1918499" y="21413"/>
                      <a:pt x="1918499" y="47827"/>
                    </a:cubicBezTo>
                    <a:lnTo>
                      <a:pt x="1918499" y="171052"/>
                    </a:lnTo>
                    <a:cubicBezTo>
                      <a:pt x="1918499" y="197466"/>
                      <a:pt x="1897087" y="218879"/>
                      <a:pt x="1870672" y="218879"/>
                    </a:cubicBezTo>
                    <a:lnTo>
                      <a:pt x="47827" y="218879"/>
                    </a:lnTo>
                    <a:cubicBezTo>
                      <a:pt x="21413" y="218879"/>
                      <a:pt x="0" y="197466"/>
                      <a:pt x="0" y="171052"/>
                    </a:cubicBezTo>
                    <a:lnTo>
                      <a:pt x="0" y="47827"/>
                    </a:lnTo>
                    <a:cubicBezTo>
                      <a:pt x="0" y="21413"/>
                      <a:pt x="21413" y="0"/>
                      <a:pt x="47827" y="0"/>
                    </a:cubicBezTo>
                    <a:close/>
                  </a:path>
                </a:pathLst>
              </a:custGeom>
              <a:solidFill>
                <a:srgbClr val="532815">
                  <a:alpha val="37647"/>
                </a:srgbClr>
              </a:solidFill>
            </p:spPr>
          </p:sp>
          <p:sp>
            <p:nvSpPr>
              <p:cNvPr id="27" name="TextBox 27"/>
              <p:cNvSpPr txBox="1"/>
              <p:nvPr/>
            </p:nvSpPr>
            <p:spPr>
              <a:xfrm>
                <a:off x="0" y="-57150"/>
                <a:ext cx="1918499" cy="276029"/>
              </a:xfrm>
              <a:prstGeom prst="rect">
                <a:avLst/>
              </a:prstGeom>
            </p:spPr>
            <p:txBody>
              <a:bodyPr lIns="33867" tIns="33867" rIns="33867" bIns="33867" rtlCol="0" anchor="ctr"/>
              <a:lstStyle/>
              <a:p>
                <a:pPr algn="ctr">
                  <a:lnSpc>
                    <a:spcPts val="1935"/>
                  </a:lnSpc>
                </a:pPr>
                <a:endParaRPr sz="1200"/>
              </a:p>
            </p:txBody>
          </p:sp>
        </p:grpSp>
        <p:grpSp>
          <p:nvGrpSpPr>
            <p:cNvPr id="19" name="Group 19"/>
            <p:cNvGrpSpPr/>
            <p:nvPr/>
          </p:nvGrpSpPr>
          <p:grpSpPr>
            <a:xfrm>
              <a:off x="487374" y="2053349"/>
              <a:ext cx="5240856" cy="554037"/>
              <a:chOff x="0" y="0"/>
              <a:chExt cx="1855433" cy="218879"/>
            </a:xfrm>
          </p:grpSpPr>
          <p:sp>
            <p:nvSpPr>
              <p:cNvPr id="20" name="Freeform 20"/>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21" name="TextBox 21"/>
              <p:cNvSpPr txBox="1"/>
              <p:nvPr/>
            </p:nvSpPr>
            <p:spPr>
              <a:xfrm>
                <a:off x="0" y="-57150"/>
                <a:ext cx="1855433" cy="276029"/>
              </a:xfrm>
              <a:prstGeom prst="rect">
                <a:avLst/>
              </a:prstGeom>
            </p:spPr>
            <p:txBody>
              <a:bodyPr lIns="33867" tIns="33867" rIns="33867" bIns="33867" rtlCol="0" anchor="ctr"/>
              <a:lstStyle/>
              <a:p>
                <a:pPr algn="ctr">
                  <a:lnSpc>
                    <a:spcPts val="1935"/>
                  </a:lnSpc>
                </a:pPr>
                <a:endParaRPr sz="1200"/>
              </a:p>
            </p:txBody>
          </p:sp>
        </p:grpSp>
        <p:sp>
          <p:nvSpPr>
            <p:cNvPr id="12" name="TextBox 12"/>
            <p:cNvSpPr txBox="1"/>
            <p:nvPr/>
          </p:nvSpPr>
          <p:spPr>
            <a:xfrm>
              <a:off x="677742" y="2165394"/>
              <a:ext cx="4856201" cy="320601"/>
            </a:xfrm>
            <a:prstGeom prst="rect">
              <a:avLst/>
            </a:prstGeom>
          </p:spPr>
          <p:txBody>
            <a:bodyPr wrap="square" lIns="0" tIns="0" rIns="0" bIns="0" rtlCol="0" anchor="t">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Major Contributor to Long Changeover</a:t>
              </a:r>
            </a:p>
          </p:txBody>
        </p:sp>
        <p:grpSp>
          <p:nvGrpSpPr>
            <p:cNvPr id="16" name="Group 16"/>
            <p:cNvGrpSpPr/>
            <p:nvPr/>
          </p:nvGrpSpPr>
          <p:grpSpPr>
            <a:xfrm>
              <a:off x="2592293" y="2665897"/>
              <a:ext cx="584203" cy="511178"/>
              <a:chOff x="0" y="-121158"/>
              <a:chExt cx="812800" cy="711200"/>
            </a:xfrm>
          </p:grpSpPr>
          <p:sp>
            <p:nvSpPr>
              <p:cNvPr id="17" name="Freeform 17"/>
              <p:cNvSpPr/>
              <p:nvPr/>
            </p:nvSpPr>
            <p:spPr>
              <a:xfrm>
                <a:off x="0" y="-121158"/>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18" name="TextBox 18"/>
              <p:cNvSpPr txBox="1"/>
              <p:nvPr/>
            </p:nvSpPr>
            <p:spPr>
              <a:xfrm>
                <a:off x="127000" y="-6350"/>
                <a:ext cx="558801" cy="387349"/>
              </a:xfrm>
              <a:prstGeom prst="rect">
                <a:avLst/>
              </a:prstGeom>
            </p:spPr>
            <p:txBody>
              <a:bodyPr lIns="33867" tIns="33867" rIns="33867" bIns="33867" rtlCol="0" anchor="ctr"/>
              <a:lstStyle/>
              <a:p>
                <a:pPr algn="ctr">
                  <a:lnSpc>
                    <a:spcPts val="1935"/>
                  </a:lnSpc>
                </a:pPr>
                <a:endParaRPr sz="1200"/>
              </a:p>
            </p:txBody>
          </p:sp>
        </p:grpSp>
        <p:grpSp>
          <p:nvGrpSpPr>
            <p:cNvPr id="34" name="Group 34"/>
            <p:cNvGrpSpPr/>
            <p:nvPr/>
          </p:nvGrpSpPr>
          <p:grpSpPr>
            <a:xfrm>
              <a:off x="8717949" y="2694925"/>
              <a:ext cx="870293" cy="511178"/>
              <a:chOff x="-525036" y="-80772"/>
              <a:chExt cx="1210836" cy="711200"/>
            </a:xfrm>
          </p:grpSpPr>
          <p:sp>
            <p:nvSpPr>
              <p:cNvPr id="35" name="Freeform 35"/>
              <p:cNvSpPr/>
              <p:nvPr/>
            </p:nvSpPr>
            <p:spPr>
              <a:xfrm>
                <a:off x="-525036" y="-80772"/>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36" name="TextBox 36"/>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47" name="TextBox 46">
              <a:extLst>
                <a:ext uri="{FF2B5EF4-FFF2-40B4-BE49-F238E27FC236}">
                  <a16:creationId xmlns:a16="http://schemas.microsoft.com/office/drawing/2014/main" id="{F17D809A-D3EE-46EA-B506-C42C1A1C80A6}"/>
                </a:ext>
              </a:extLst>
            </p:cNvPr>
            <p:cNvSpPr txBox="1"/>
            <p:nvPr/>
          </p:nvSpPr>
          <p:spPr>
            <a:xfrm>
              <a:off x="6096000" y="2128730"/>
              <a:ext cx="6096000"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Required Actions to Prevent Quality Issues</a:t>
              </a:r>
            </a:p>
          </p:txBody>
        </p:sp>
      </p:grpSp>
      <p:sp>
        <p:nvSpPr>
          <p:cNvPr id="50" name="TextBox 49">
            <a:extLst>
              <a:ext uri="{FF2B5EF4-FFF2-40B4-BE49-F238E27FC236}">
                <a16:creationId xmlns:a16="http://schemas.microsoft.com/office/drawing/2014/main" id="{2F5D8EA3-F658-49B4-93A2-AFA67FC33DB9}"/>
              </a:ext>
            </a:extLst>
          </p:cNvPr>
          <p:cNvSpPr txBox="1"/>
          <p:nvPr/>
        </p:nvSpPr>
        <p:spPr>
          <a:xfrm>
            <a:off x="6304324" y="2861003"/>
            <a:ext cx="5209743" cy="1374735"/>
          </a:xfrm>
          <a:prstGeom prst="rect">
            <a:avLst/>
          </a:prstGeom>
          <a:noFill/>
        </p:spPr>
        <p:txBody>
          <a:bodyPr wrap="square">
            <a:spAutoFit/>
          </a:bodyPr>
          <a:lstStyle/>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Cleaning</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Mold Scraping</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Removal of Contaminated Chocolate</a:t>
            </a:r>
          </a:p>
          <a:p>
            <a:pPr marL="342900" indent="-342900" algn="just" rtl="0">
              <a:lnSpc>
                <a:spcPts val="2479"/>
              </a:lnSpc>
              <a:spcBef>
                <a:spcPct val="0"/>
              </a:spcBef>
              <a:buFont typeface="Arial" panose="020B0604020202020204" pitchFamily="34" charset="0"/>
              <a:buChar char="•"/>
            </a:pPr>
            <a:r>
              <a:rPr lang="en-US" sz="2300" dirty="0">
                <a:solidFill>
                  <a:srgbClr val="FFFFFF"/>
                </a:solidFill>
                <a:latin typeface="Times New Roman"/>
                <a:ea typeface="Times New Roman"/>
                <a:cs typeface="Times New Roman"/>
                <a:sym typeface="Times New Roman"/>
              </a:rPr>
              <a:t>Temperature Readjustment</a:t>
            </a:r>
          </a:p>
        </p:txBody>
      </p:sp>
      <p:sp>
        <p:nvSpPr>
          <p:cNvPr id="52" name="TextBox 51">
            <a:extLst>
              <a:ext uri="{FF2B5EF4-FFF2-40B4-BE49-F238E27FC236}">
                <a16:creationId xmlns:a16="http://schemas.microsoft.com/office/drawing/2014/main" id="{8A3953A7-1A3F-4B55-A805-0A47E840BF3D}"/>
              </a:ext>
            </a:extLst>
          </p:cNvPr>
          <p:cNvSpPr txBox="1"/>
          <p:nvPr/>
        </p:nvSpPr>
        <p:spPr>
          <a:xfrm>
            <a:off x="48668" y="4676020"/>
            <a:ext cx="6255656"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Problem: Color Contamination</a:t>
            </a:r>
          </a:p>
        </p:txBody>
      </p:sp>
      <p:grpSp>
        <p:nvGrpSpPr>
          <p:cNvPr id="53" name="Group 31">
            <a:extLst>
              <a:ext uri="{FF2B5EF4-FFF2-40B4-BE49-F238E27FC236}">
                <a16:creationId xmlns:a16="http://schemas.microsoft.com/office/drawing/2014/main" id="{2E8CAC90-7B0E-4F98-8562-9FC64DB7EC75}"/>
              </a:ext>
            </a:extLst>
          </p:cNvPr>
          <p:cNvGrpSpPr/>
          <p:nvPr/>
        </p:nvGrpSpPr>
        <p:grpSpPr>
          <a:xfrm>
            <a:off x="2623487" y="5249998"/>
            <a:ext cx="584203" cy="511178"/>
            <a:chOff x="0" y="0"/>
            <a:chExt cx="812800" cy="711200"/>
          </a:xfrm>
        </p:grpSpPr>
        <p:sp>
          <p:nvSpPr>
            <p:cNvPr id="54" name="Freeform 32">
              <a:extLst>
                <a:ext uri="{FF2B5EF4-FFF2-40B4-BE49-F238E27FC236}">
                  <a16:creationId xmlns:a16="http://schemas.microsoft.com/office/drawing/2014/main" id="{3787957A-1264-45B1-A04D-7CC8BABB46D9}"/>
                </a:ext>
              </a:extLst>
            </p:cNvPr>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55" name="TextBox 33">
              <a:extLst>
                <a:ext uri="{FF2B5EF4-FFF2-40B4-BE49-F238E27FC236}">
                  <a16:creationId xmlns:a16="http://schemas.microsoft.com/office/drawing/2014/main" id="{8310A39B-FBA3-446A-AD66-EFD5F2F859F2}"/>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grpSp>
        <p:nvGrpSpPr>
          <p:cNvPr id="56" name="Group 55">
            <a:extLst>
              <a:ext uri="{FF2B5EF4-FFF2-40B4-BE49-F238E27FC236}">
                <a16:creationId xmlns:a16="http://schemas.microsoft.com/office/drawing/2014/main" id="{A4C78EDD-D0B6-49DB-9917-9D7DEE06AD32}"/>
              </a:ext>
            </a:extLst>
          </p:cNvPr>
          <p:cNvGrpSpPr/>
          <p:nvPr/>
        </p:nvGrpSpPr>
        <p:grpSpPr>
          <a:xfrm>
            <a:off x="463787" y="1779418"/>
            <a:ext cx="5240856" cy="1118137"/>
            <a:chOff x="487374" y="1908688"/>
            <a:chExt cx="5240856" cy="1118137"/>
          </a:xfrm>
        </p:grpSpPr>
        <p:sp>
          <p:nvSpPr>
            <p:cNvPr id="68" name="TextBox 21">
              <a:extLst>
                <a:ext uri="{FF2B5EF4-FFF2-40B4-BE49-F238E27FC236}">
                  <a16:creationId xmlns:a16="http://schemas.microsoft.com/office/drawing/2014/main" id="{8CF9B08D-FC97-4B59-AD19-21B3AFF5D829}"/>
                </a:ext>
              </a:extLst>
            </p:cNvPr>
            <p:cNvSpPr txBox="1"/>
            <p:nvPr/>
          </p:nvSpPr>
          <p:spPr>
            <a:xfrm>
              <a:off x="487374" y="1908688"/>
              <a:ext cx="5240856" cy="698698"/>
            </a:xfrm>
            <a:prstGeom prst="rect">
              <a:avLst/>
            </a:prstGeom>
          </p:spPr>
          <p:txBody>
            <a:bodyPr lIns="33867" tIns="33867" rIns="33867" bIns="33867" rtlCol="0" anchor="ctr"/>
            <a:lstStyle/>
            <a:p>
              <a:pPr algn="ctr">
                <a:lnSpc>
                  <a:spcPts val="1935"/>
                </a:lnSpc>
              </a:pPr>
              <a:endParaRPr sz="1200"/>
            </a:p>
          </p:txBody>
        </p:sp>
        <p:sp>
          <p:nvSpPr>
            <p:cNvPr id="66" name="TextBox 18">
              <a:extLst>
                <a:ext uri="{FF2B5EF4-FFF2-40B4-BE49-F238E27FC236}">
                  <a16:creationId xmlns:a16="http://schemas.microsoft.com/office/drawing/2014/main" id="{10C097AC-821F-4BEF-8632-3911D9702FA7}"/>
                </a:ext>
              </a:extLst>
            </p:cNvPr>
            <p:cNvSpPr txBox="1"/>
            <p:nvPr/>
          </p:nvSpPr>
          <p:spPr>
            <a:xfrm>
              <a:off x="2683575" y="2748416"/>
              <a:ext cx="401640" cy="278409"/>
            </a:xfrm>
            <a:prstGeom prst="rect">
              <a:avLst/>
            </a:prstGeom>
          </p:spPr>
          <p:txBody>
            <a:bodyPr lIns="33867" tIns="33867" rIns="33867" bIns="33867" rtlCol="0" anchor="ctr"/>
            <a:lstStyle/>
            <a:p>
              <a:pPr algn="ctr">
                <a:lnSpc>
                  <a:spcPts val="1935"/>
                </a:lnSpc>
              </a:pPr>
              <a:endParaRPr sz="1200"/>
            </a:p>
          </p:txBody>
        </p:sp>
      </p:grpSp>
      <p:grpSp>
        <p:nvGrpSpPr>
          <p:cNvPr id="71" name="Group 22">
            <a:extLst>
              <a:ext uri="{FF2B5EF4-FFF2-40B4-BE49-F238E27FC236}">
                <a16:creationId xmlns:a16="http://schemas.microsoft.com/office/drawing/2014/main" id="{47800BDB-7310-4386-9B3C-C67310026A0D}"/>
              </a:ext>
            </a:extLst>
          </p:cNvPr>
          <p:cNvGrpSpPr/>
          <p:nvPr/>
        </p:nvGrpSpPr>
        <p:grpSpPr>
          <a:xfrm>
            <a:off x="6366035" y="4609692"/>
            <a:ext cx="5365984" cy="554037"/>
            <a:chOff x="0" y="0"/>
            <a:chExt cx="1855433" cy="218879"/>
          </a:xfrm>
        </p:grpSpPr>
        <p:sp>
          <p:nvSpPr>
            <p:cNvPr id="72" name="Freeform 23">
              <a:extLst>
                <a:ext uri="{FF2B5EF4-FFF2-40B4-BE49-F238E27FC236}">
                  <a16:creationId xmlns:a16="http://schemas.microsoft.com/office/drawing/2014/main" id="{6F740D28-9DE3-42D1-AECC-DCE54A2D8AB6}"/>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73" name="TextBox 24">
              <a:extLst>
                <a:ext uri="{FF2B5EF4-FFF2-40B4-BE49-F238E27FC236}">
                  <a16:creationId xmlns:a16="http://schemas.microsoft.com/office/drawing/2014/main" id="{3DE24493-7D35-46DE-8B0A-6172CDE3C69A}"/>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sp>
        <p:nvSpPr>
          <p:cNvPr id="75" name="TextBox 74">
            <a:extLst>
              <a:ext uri="{FF2B5EF4-FFF2-40B4-BE49-F238E27FC236}">
                <a16:creationId xmlns:a16="http://schemas.microsoft.com/office/drawing/2014/main" id="{CAC4538C-81C9-4C03-8592-D866F9528146}"/>
              </a:ext>
            </a:extLst>
          </p:cNvPr>
          <p:cNvSpPr txBox="1"/>
          <p:nvPr/>
        </p:nvSpPr>
        <p:spPr>
          <a:xfrm>
            <a:off x="6290753" y="4676620"/>
            <a:ext cx="6096000" cy="412934"/>
          </a:xfrm>
          <a:prstGeom prst="rect">
            <a:avLst/>
          </a:prstGeom>
          <a:noFill/>
        </p:spPr>
        <p:txBody>
          <a:bodyPr wrap="square">
            <a:spAutoFit/>
          </a:bodyPr>
          <a:lstStyle/>
          <a:p>
            <a:pPr algn="ctr">
              <a:lnSpc>
                <a:spcPts val="2479"/>
              </a:lnSpc>
              <a:spcBef>
                <a:spcPct val="0"/>
              </a:spcBef>
            </a:pPr>
            <a:r>
              <a:rPr lang="en-US" sz="2400" dirty="0">
                <a:solidFill>
                  <a:srgbClr val="FFFFFF"/>
                </a:solidFill>
                <a:latin typeface="Times New Roman"/>
                <a:ea typeface="Times New Roman"/>
                <a:cs typeface="Times New Roman"/>
                <a:sym typeface="Times New Roman"/>
              </a:rPr>
              <a:t>Impact on Die Exchange</a:t>
            </a:r>
          </a:p>
        </p:txBody>
      </p:sp>
      <p:grpSp>
        <p:nvGrpSpPr>
          <p:cNvPr id="76" name="Group 31">
            <a:extLst>
              <a:ext uri="{FF2B5EF4-FFF2-40B4-BE49-F238E27FC236}">
                <a16:creationId xmlns:a16="http://schemas.microsoft.com/office/drawing/2014/main" id="{7C8A97BD-E8CD-4895-97E4-FABB1A9F692A}"/>
              </a:ext>
            </a:extLst>
          </p:cNvPr>
          <p:cNvGrpSpPr/>
          <p:nvPr/>
        </p:nvGrpSpPr>
        <p:grpSpPr>
          <a:xfrm>
            <a:off x="8669279" y="5242543"/>
            <a:ext cx="584203" cy="511178"/>
            <a:chOff x="0" y="0"/>
            <a:chExt cx="812800" cy="711200"/>
          </a:xfrm>
        </p:grpSpPr>
        <p:sp>
          <p:nvSpPr>
            <p:cNvPr id="77" name="Freeform 32">
              <a:extLst>
                <a:ext uri="{FF2B5EF4-FFF2-40B4-BE49-F238E27FC236}">
                  <a16:creationId xmlns:a16="http://schemas.microsoft.com/office/drawing/2014/main" id="{2799F6D1-4E9F-4315-A4FA-1F81DDFFE249}"/>
                </a:ext>
              </a:extLst>
            </p:cNvPr>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532815"/>
            </a:solidFill>
          </p:spPr>
        </p:sp>
        <p:sp>
          <p:nvSpPr>
            <p:cNvPr id="78" name="TextBox 33">
              <a:extLst>
                <a:ext uri="{FF2B5EF4-FFF2-40B4-BE49-F238E27FC236}">
                  <a16:creationId xmlns:a16="http://schemas.microsoft.com/office/drawing/2014/main" id="{C20CA790-5E6A-4A85-A653-31620187B698}"/>
                </a:ext>
              </a:extLst>
            </p:cNvPr>
            <p:cNvSpPr txBox="1"/>
            <p:nvPr/>
          </p:nvSpPr>
          <p:spPr>
            <a:xfrm>
              <a:off x="127000" y="-6350"/>
              <a:ext cx="558800" cy="387350"/>
            </a:xfrm>
            <a:prstGeom prst="rect">
              <a:avLst/>
            </a:prstGeom>
          </p:spPr>
          <p:txBody>
            <a:bodyPr lIns="33867" tIns="33867" rIns="33867" bIns="33867" rtlCol="0" anchor="ctr"/>
            <a:lstStyle/>
            <a:p>
              <a:pPr algn="ctr">
                <a:lnSpc>
                  <a:spcPts val="1935"/>
                </a:lnSpc>
              </a:pPr>
              <a:endParaRPr sz="1200"/>
            </a:p>
          </p:txBody>
        </p:sp>
      </p:grpSp>
      <p:sp>
        <p:nvSpPr>
          <p:cNvPr id="2" name="TextBox 8">
            <a:extLst>
              <a:ext uri="{FF2B5EF4-FFF2-40B4-BE49-F238E27FC236}">
                <a16:creationId xmlns:a16="http://schemas.microsoft.com/office/drawing/2014/main" id="{0B293DD0-1A66-0CB5-0EFD-E15AFE16734F}"/>
              </a:ext>
            </a:extLst>
          </p:cNvPr>
          <p:cNvSpPr txBox="1"/>
          <p:nvPr/>
        </p:nvSpPr>
        <p:spPr>
          <a:xfrm>
            <a:off x="532418" y="9547721"/>
            <a:ext cx="10952549" cy="365485"/>
          </a:xfrm>
          <a:prstGeom prst="rect">
            <a:avLst/>
          </a:prstGeom>
        </p:spPr>
        <p:txBody>
          <a:bodyPr wrap="square" lIns="0" tIns="0" rIns="0" bIns="0" rtlCol="0" anchor="t">
            <a:spAutoFit/>
          </a:bodyPr>
          <a:lstStyle/>
          <a:p>
            <a:pPr algn="ctr">
              <a:lnSpc>
                <a:spcPts val="2800"/>
              </a:lnSpc>
              <a:spcBef>
                <a:spcPct val="0"/>
              </a:spcBef>
            </a:pPr>
            <a:r>
              <a:rPr lang="en-US" sz="32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Monitoring Machine Downtime on the KCM Machine</a:t>
            </a:r>
          </a:p>
        </p:txBody>
      </p:sp>
      <p:sp>
        <p:nvSpPr>
          <p:cNvPr id="3" name="مربع نص 8">
            <a:extLst>
              <a:ext uri="{FF2B5EF4-FFF2-40B4-BE49-F238E27FC236}">
                <a16:creationId xmlns:a16="http://schemas.microsoft.com/office/drawing/2014/main" id="{B5D1BA22-4572-C2B3-373B-F1A5BA808B31}"/>
              </a:ext>
            </a:extLst>
          </p:cNvPr>
          <p:cNvSpPr txBox="1"/>
          <p:nvPr/>
        </p:nvSpPr>
        <p:spPr>
          <a:xfrm>
            <a:off x="316262" y="8425585"/>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4" name="TextBox 3">
            <a:extLst>
              <a:ext uri="{FF2B5EF4-FFF2-40B4-BE49-F238E27FC236}">
                <a16:creationId xmlns:a16="http://schemas.microsoft.com/office/drawing/2014/main" id="{24C2DBA2-6563-D7F5-1244-FE118E80B3D3}"/>
              </a:ext>
            </a:extLst>
          </p:cNvPr>
          <p:cNvSpPr txBox="1"/>
          <p:nvPr/>
        </p:nvSpPr>
        <p:spPr>
          <a:xfrm>
            <a:off x="11404460" y="8494414"/>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16</a:t>
            </a:r>
          </a:p>
        </p:txBody>
      </p:sp>
      <p:sp>
        <p:nvSpPr>
          <p:cNvPr id="5" name="AutoShape 2">
            <a:extLst>
              <a:ext uri="{FF2B5EF4-FFF2-40B4-BE49-F238E27FC236}">
                <a16:creationId xmlns:a16="http://schemas.microsoft.com/office/drawing/2014/main" id="{08E61706-C141-0C5F-EDC1-0E2E95FAB2B9}"/>
              </a:ext>
            </a:extLst>
          </p:cNvPr>
          <p:cNvSpPr/>
          <p:nvPr/>
        </p:nvSpPr>
        <p:spPr>
          <a:xfrm rot="3780">
            <a:off x="285198" y="8862523"/>
            <a:ext cx="11621611" cy="0"/>
          </a:xfrm>
          <a:prstGeom prst="line">
            <a:avLst/>
          </a:prstGeom>
          <a:ln w="9525" cap="rnd">
            <a:solidFill>
              <a:srgbClr val="FFFFFF"/>
            </a:solidFill>
            <a:prstDash val="solid"/>
            <a:headEnd type="none" w="sm" len="sm"/>
            <a:tailEnd type="none" w="sm" len="sm"/>
          </a:ln>
        </p:spPr>
      </p:sp>
      <p:grpSp>
        <p:nvGrpSpPr>
          <p:cNvPr id="6" name="Group 5">
            <a:extLst>
              <a:ext uri="{FF2B5EF4-FFF2-40B4-BE49-F238E27FC236}">
                <a16:creationId xmlns:a16="http://schemas.microsoft.com/office/drawing/2014/main" id="{59244FF0-A543-C374-C7F4-22D91321DCAF}"/>
              </a:ext>
            </a:extLst>
          </p:cNvPr>
          <p:cNvGrpSpPr/>
          <p:nvPr/>
        </p:nvGrpSpPr>
        <p:grpSpPr>
          <a:xfrm>
            <a:off x="5551493" y="8360859"/>
            <a:ext cx="914400" cy="914400"/>
            <a:chOff x="7887156" y="880575"/>
            <a:chExt cx="914400" cy="914400"/>
          </a:xfrm>
        </p:grpSpPr>
        <p:sp useBgFill="1">
          <p:nvSpPr>
            <p:cNvPr id="7" name="شكل بيضاوي 48">
              <a:extLst>
                <a:ext uri="{FF2B5EF4-FFF2-40B4-BE49-F238E27FC236}">
                  <a16:creationId xmlns:a16="http://schemas.microsoft.com/office/drawing/2014/main" id="{A727A4B0-6454-3128-4E7E-F347FE4F218D}"/>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omputer Icons Analysis Symbol, symbol, angle, logo png | PNGEgg">
              <a:extLst>
                <a:ext uri="{FF2B5EF4-FFF2-40B4-BE49-F238E27FC236}">
                  <a16:creationId xmlns:a16="http://schemas.microsoft.com/office/drawing/2014/main" id="{C760EAA6-2DCC-EFD1-8E81-1DB2F109C53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14D22284-A16D-D565-E15D-EF1CB0B3CECB}"/>
              </a:ext>
            </a:extLst>
          </p:cNvPr>
          <p:cNvSpPr txBox="1"/>
          <p:nvPr/>
        </p:nvSpPr>
        <p:spPr>
          <a:xfrm>
            <a:off x="194596" y="10080384"/>
            <a:ext cx="12078753" cy="369332"/>
          </a:xfrm>
          <a:prstGeom prst="rect">
            <a:avLst/>
          </a:prstGeom>
        </p:spPr>
        <p:txBody>
          <a:bodyPr wrap="square" lIns="0" tIns="0" rIns="0" bIns="0" rtlCol="0" anchor="t">
            <a:spAutoFit/>
          </a:bodyPr>
          <a:lstStyle/>
          <a:p>
            <a:pPr marL="537221" lvl="1" indent="-342900" algn="just" defTabSz="609630" rtl="0">
              <a:buFont typeface="Wingdings" panose="05000000000000000000" pitchFamily="2" charset="2"/>
              <a:buChar char="Ø"/>
            </a:pPr>
            <a:r>
              <a:rPr lang="en-US" sz="2400" dirty="0">
                <a:solidFill>
                  <a:srgbClr val="FFFFFF"/>
                </a:solidFill>
                <a:latin typeface="Times New Roman" panose="02020603050405020304" pitchFamily="18" charset="0"/>
                <a:ea typeface="Times New Roman"/>
                <a:cs typeface="Times New Roman" panose="02020603050405020304" pitchFamily="18" charset="0"/>
                <a:sym typeface="Times New Roman"/>
              </a:rPr>
              <a:t>The One Shot production line was monitored over </a:t>
            </a:r>
            <a:r>
              <a:rPr lang="en-US" sz="2400" b="1" dirty="0">
                <a:solidFill>
                  <a:srgbClr val="FFFFFF"/>
                </a:solidFill>
                <a:latin typeface="Times New Roman" panose="02020603050405020304" pitchFamily="18" charset="0"/>
                <a:ea typeface="Times New Roman"/>
                <a:cs typeface="Times New Roman" panose="02020603050405020304" pitchFamily="18" charset="0"/>
                <a:sym typeface="Times New Roman"/>
              </a:rPr>
              <a:t>22</a:t>
            </a:r>
            <a:r>
              <a:rPr lang="en-US" sz="2400" dirty="0">
                <a:solidFill>
                  <a:srgbClr val="FFFFFF"/>
                </a:solidFill>
                <a:latin typeface="Times New Roman" panose="02020603050405020304" pitchFamily="18" charset="0"/>
                <a:ea typeface="Times New Roman"/>
                <a:cs typeface="Times New Roman" panose="02020603050405020304" pitchFamily="18" charset="0"/>
                <a:sym typeface="Times New Roman"/>
              </a:rPr>
              <a:t> operational days </a:t>
            </a:r>
          </a:p>
        </p:txBody>
      </p:sp>
      <p:graphicFrame>
        <p:nvGraphicFramePr>
          <p:cNvPr id="11" name="Object 6">
            <a:extLst>
              <a:ext uri="{FF2B5EF4-FFF2-40B4-BE49-F238E27FC236}">
                <a16:creationId xmlns:a16="http://schemas.microsoft.com/office/drawing/2014/main" id="{724A146B-639F-DFC1-F788-D9B4DAF14907}"/>
              </a:ext>
            </a:extLst>
          </p:cNvPr>
          <p:cNvGraphicFramePr/>
          <p:nvPr>
            <p:extLst>
              <p:ext uri="{D42A27DB-BD31-4B8C-83A1-F6EECF244321}">
                <p14:modId xmlns:p14="http://schemas.microsoft.com/office/powerpoint/2010/main" val="2069351807"/>
              </p:ext>
            </p:extLst>
          </p:nvPr>
        </p:nvGraphicFramePr>
        <p:xfrm>
          <a:off x="-248359" y="11006748"/>
          <a:ext cx="4718900" cy="4077334"/>
        </p:xfrm>
        <a:graphic>
          <a:graphicData uri="http://schemas.openxmlformats.org/presentationml/2006/ole">
            <mc:AlternateContent xmlns:mc="http://schemas.openxmlformats.org/markup-compatibility/2006">
              <mc:Choice xmlns:v="urn:schemas-microsoft-com:vml" Requires="v">
                <p:oleObj spid="_x0000_s1026" name="Worksheet" r:id="rId6" imgW="6781800" imgH="6781800" progId="Excel.Sheet.12">
                  <p:embed/>
                </p:oleObj>
              </mc:Choice>
              <mc:Fallback>
                <p:oleObj name="Worksheet" r:id="rId6" imgW="6781800" imgH="6781800" progId="Excel.Sheet.12">
                  <p:embed/>
                  <p:pic>
                    <p:nvPicPr>
                      <p:cNvPr id="17" name="Object 6">
                        <a:extLst>
                          <a:ext uri="{FF2B5EF4-FFF2-40B4-BE49-F238E27FC236}">
                            <a16:creationId xmlns:a16="http://schemas.microsoft.com/office/drawing/2014/main" id="{26AF5E82-1B1C-4683-9E0A-925E2666053F}"/>
                          </a:ext>
                        </a:extLst>
                      </p:cNvPr>
                      <p:cNvPicPr/>
                      <p:nvPr/>
                    </p:nvPicPr>
                    <p:blipFill>
                      <a:blip r:embed="rId7"/>
                      <a:stretch>
                        <a:fillRect/>
                      </a:stretch>
                    </p:blipFill>
                    <p:spPr>
                      <a:xfrm>
                        <a:off x="-248359" y="11006748"/>
                        <a:ext cx="4718900" cy="4077334"/>
                      </a:xfrm>
                      <a:prstGeom prst="rect">
                        <a:avLst/>
                      </a:prstGeom>
                    </p:spPr>
                  </p:pic>
                </p:oleObj>
              </mc:Fallback>
            </mc:AlternateContent>
          </a:graphicData>
        </a:graphic>
      </p:graphicFrame>
      <p:graphicFrame>
        <p:nvGraphicFramePr>
          <p:cNvPr id="28" name="Object 7">
            <a:extLst>
              <a:ext uri="{FF2B5EF4-FFF2-40B4-BE49-F238E27FC236}">
                <a16:creationId xmlns:a16="http://schemas.microsoft.com/office/drawing/2014/main" id="{F2CDC94B-5338-A64F-33BC-F19137DC9754}"/>
              </a:ext>
            </a:extLst>
          </p:cNvPr>
          <p:cNvGraphicFramePr/>
          <p:nvPr>
            <p:extLst>
              <p:ext uri="{D42A27DB-BD31-4B8C-83A1-F6EECF244321}">
                <p14:modId xmlns:p14="http://schemas.microsoft.com/office/powerpoint/2010/main" val="2550549810"/>
              </p:ext>
            </p:extLst>
          </p:nvPr>
        </p:nvGraphicFramePr>
        <p:xfrm>
          <a:off x="7095939" y="10986093"/>
          <a:ext cx="4056061" cy="2826914"/>
        </p:xfrm>
        <a:graphic>
          <a:graphicData uri="http://schemas.openxmlformats.org/presentationml/2006/ole">
            <mc:AlternateContent xmlns:mc="http://schemas.openxmlformats.org/markup-compatibility/2006">
              <mc:Choice xmlns:v="urn:schemas-microsoft-com:vml" Requires="v">
                <p:oleObj spid="_x0000_s1027" name="Worksheet" r:id="rId8" imgW="6781800" imgH="4902200" progId="Excel.Sheet.12">
                  <p:embed/>
                </p:oleObj>
              </mc:Choice>
              <mc:Fallback>
                <p:oleObj name="Worksheet" r:id="rId8" imgW="6781800" imgH="4902200" progId="Excel.Sheet.12">
                  <p:embed/>
                  <p:pic>
                    <p:nvPicPr>
                      <p:cNvPr id="18" name="Object 7">
                        <a:extLst>
                          <a:ext uri="{FF2B5EF4-FFF2-40B4-BE49-F238E27FC236}">
                            <a16:creationId xmlns:a16="http://schemas.microsoft.com/office/drawing/2014/main" id="{B00531E7-6F62-4D3E-B075-9F24ED0D34C3}"/>
                          </a:ext>
                        </a:extLst>
                      </p:cNvPr>
                      <p:cNvPicPr/>
                      <p:nvPr/>
                    </p:nvPicPr>
                    <p:blipFill>
                      <a:blip r:embed="rId9"/>
                      <a:stretch>
                        <a:fillRect/>
                      </a:stretch>
                    </p:blipFill>
                    <p:spPr>
                      <a:xfrm>
                        <a:off x="7095939" y="10986093"/>
                        <a:ext cx="4056061" cy="2826914"/>
                      </a:xfrm>
                      <a:prstGeom prst="rect">
                        <a:avLst/>
                      </a:prstGeom>
                    </p:spPr>
                  </p:pic>
                </p:oleObj>
              </mc:Fallback>
            </mc:AlternateContent>
          </a:graphicData>
        </a:graphic>
      </p:graphicFrame>
      <p:sp>
        <p:nvSpPr>
          <p:cNvPr id="29" name="TextBox 13">
            <a:extLst>
              <a:ext uri="{FF2B5EF4-FFF2-40B4-BE49-F238E27FC236}">
                <a16:creationId xmlns:a16="http://schemas.microsoft.com/office/drawing/2014/main" id="{F70AE2EE-A829-8E6B-EDF8-539A46798C1E}"/>
              </a:ext>
            </a:extLst>
          </p:cNvPr>
          <p:cNvSpPr txBox="1"/>
          <p:nvPr/>
        </p:nvSpPr>
        <p:spPr>
          <a:xfrm>
            <a:off x="316262" y="10560160"/>
            <a:ext cx="4833502" cy="615553"/>
          </a:xfrm>
          <a:prstGeom prst="rect">
            <a:avLst/>
          </a:prstGeom>
        </p:spPr>
        <p:txBody>
          <a:bodyPr wrap="square" lIns="0" tIns="0" rIns="0" bIns="0" rtlCol="0" anchor="t">
            <a:spAutoFit/>
          </a:bodyPr>
          <a:lstStyle/>
          <a:p>
            <a:pPr algn="ctr" defTabSz="609630" rtl="0">
              <a:spcBef>
                <a:spcPct val="0"/>
              </a:spcBef>
            </a:pPr>
            <a:r>
              <a:rPr lang="en-US" sz="2000" b="1" dirty="0">
                <a:solidFill>
                  <a:srgbClr val="FFFFFF"/>
                </a:solidFill>
                <a:latin typeface="Times New Roman"/>
                <a:ea typeface="Times New Roman"/>
                <a:cs typeface="Times New Roman"/>
                <a:sym typeface="Times New Roman"/>
              </a:rPr>
              <a:t>Daily Machine Downtime Summary </a:t>
            </a:r>
          </a:p>
          <a:p>
            <a:pPr algn="ctr" defTabSz="609630" rtl="0">
              <a:spcBef>
                <a:spcPct val="0"/>
              </a:spcBef>
            </a:pPr>
            <a:r>
              <a:rPr lang="en-US" sz="2000" b="1" dirty="0">
                <a:solidFill>
                  <a:srgbClr val="FFFFFF"/>
                </a:solidFill>
                <a:latin typeface="Times New Roman"/>
                <a:ea typeface="Times New Roman"/>
                <a:cs typeface="Times New Roman"/>
                <a:sym typeface="Times New Roman"/>
              </a:rPr>
              <a:t>(Production Quantity: 600 units, 3 Workers)</a:t>
            </a:r>
          </a:p>
        </p:txBody>
      </p:sp>
      <p:sp>
        <p:nvSpPr>
          <p:cNvPr id="30" name="TextBox 14">
            <a:extLst>
              <a:ext uri="{FF2B5EF4-FFF2-40B4-BE49-F238E27FC236}">
                <a16:creationId xmlns:a16="http://schemas.microsoft.com/office/drawing/2014/main" id="{3D4DC68D-07ED-383E-7997-FBE8E60F0D0D}"/>
              </a:ext>
            </a:extLst>
          </p:cNvPr>
          <p:cNvSpPr txBox="1"/>
          <p:nvPr/>
        </p:nvSpPr>
        <p:spPr>
          <a:xfrm>
            <a:off x="5862782" y="10605611"/>
            <a:ext cx="6888549" cy="615553"/>
          </a:xfrm>
          <a:prstGeom prst="rect">
            <a:avLst/>
          </a:prstGeom>
        </p:spPr>
        <p:txBody>
          <a:bodyPr wrap="square" lIns="0" tIns="0" rIns="0" bIns="0" rtlCol="0" anchor="t">
            <a:spAutoFit/>
          </a:bodyPr>
          <a:lstStyle/>
          <a:p>
            <a:pPr algn="ctr" defTabSz="609630" rtl="0">
              <a:spcBef>
                <a:spcPct val="0"/>
              </a:spcBef>
            </a:pPr>
            <a:r>
              <a:rPr lang="en-US" sz="2000" b="1" dirty="0">
                <a:solidFill>
                  <a:srgbClr val="FFFFFF"/>
                </a:solidFill>
                <a:latin typeface="Times New Roman"/>
                <a:ea typeface="Times New Roman"/>
                <a:cs typeface="Times New Roman"/>
                <a:sym typeface="Times New Roman"/>
              </a:rPr>
              <a:t>Daily Machine Downtime Summary </a:t>
            </a:r>
          </a:p>
          <a:p>
            <a:pPr algn="ctr" defTabSz="609630" rtl="0">
              <a:spcBef>
                <a:spcPct val="0"/>
              </a:spcBef>
            </a:pPr>
            <a:r>
              <a:rPr lang="en-US" sz="2000" b="1" dirty="0">
                <a:solidFill>
                  <a:srgbClr val="FFFFFF"/>
                </a:solidFill>
                <a:latin typeface="Times New Roman"/>
                <a:ea typeface="Times New Roman"/>
                <a:cs typeface="Times New Roman"/>
                <a:sym typeface="Times New Roman"/>
              </a:rPr>
              <a:t>(Production Quantity: 2364 units, 3 Workers)</a:t>
            </a:r>
          </a:p>
        </p:txBody>
      </p:sp>
      <p:grpSp>
        <p:nvGrpSpPr>
          <p:cNvPr id="37" name="Group 36">
            <a:extLst>
              <a:ext uri="{FF2B5EF4-FFF2-40B4-BE49-F238E27FC236}">
                <a16:creationId xmlns:a16="http://schemas.microsoft.com/office/drawing/2014/main" id="{C52E8346-C5DA-D8A2-96A1-C25B6307F231}"/>
              </a:ext>
            </a:extLst>
          </p:cNvPr>
          <p:cNvGrpSpPr/>
          <p:nvPr/>
        </p:nvGrpSpPr>
        <p:grpSpPr>
          <a:xfrm>
            <a:off x="4546703" y="13813008"/>
            <a:ext cx="3280832" cy="1316068"/>
            <a:chOff x="4474785" y="5665623"/>
            <a:chExt cx="3328132" cy="1233859"/>
          </a:xfrm>
        </p:grpSpPr>
        <p:sp>
          <p:nvSpPr>
            <p:cNvPr id="38" name="Freeform 23">
              <a:extLst>
                <a:ext uri="{FF2B5EF4-FFF2-40B4-BE49-F238E27FC236}">
                  <a16:creationId xmlns:a16="http://schemas.microsoft.com/office/drawing/2014/main" id="{E443A9F2-F4F8-DCB1-7744-66AF706BA659}"/>
                </a:ext>
              </a:extLst>
            </p:cNvPr>
            <p:cNvSpPr/>
            <p:nvPr/>
          </p:nvSpPr>
          <p:spPr>
            <a:xfrm>
              <a:off x="4474785" y="5665623"/>
              <a:ext cx="2888201" cy="1105964"/>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9" name="TextBox 12">
              <a:extLst>
                <a:ext uri="{FF2B5EF4-FFF2-40B4-BE49-F238E27FC236}">
                  <a16:creationId xmlns:a16="http://schemas.microsoft.com/office/drawing/2014/main" id="{A4EEA6AE-4E71-204C-4367-44AC4A64F5AC}"/>
                </a:ext>
              </a:extLst>
            </p:cNvPr>
            <p:cNvSpPr txBox="1"/>
            <p:nvPr/>
          </p:nvSpPr>
          <p:spPr>
            <a:xfrm>
              <a:off x="4595568" y="5730979"/>
              <a:ext cx="3207349" cy="1168503"/>
            </a:xfrm>
            <a:prstGeom prst="rect">
              <a:avLst/>
            </a:prstGeom>
          </p:spPr>
          <p:txBody>
            <a:bodyPr wrap="square" lIns="0" tIns="0" rIns="0" bIns="0" rtlCol="0" anchor="t">
              <a:spAutoFit/>
            </a:bodyPr>
            <a:lstStyle/>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Downtime = 137 min</a:t>
              </a:r>
            </a:p>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Setup Time = 87 min</a:t>
              </a:r>
            </a:p>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Changeovers = 2 times</a:t>
              </a:r>
            </a:p>
          </p:txBody>
        </p:sp>
      </p:grpSp>
      <p:grpSp>
        <p:nvGrpSpPr>
          <p:cNvPr id="46" name="Group 45">
            <a:extLst>
              <a:ext uri="{FF2B5EF4-FFF2-40B4-BE49-F238E27FC236}">
                <a16:creationId xmlns:a16="http://schemas.microsoft.com/office/drawing/2014/main" id="{A1A655FB-A1BA-E007-6DFC-15EB8C8459D1}"/>
              </a:ext>
            </a:extLst>
          </p:cNvPr>
          <p:cNvGrpSpPr/>
          <p:nvPr/>
        </p:nvGrpSpPr>
        <p:grpSpPr>
          <a:xfrm>
            <a:off x="9109748" y="13882719"/>
            <a:ext cx="3301434" cy="1118461"/>
            <a:chOff x="9109748" y="5665623"/>
            <a:chExt cx="3260086" cy="1105964"/>
          </a:xfrm>
        </p:grpSpPr>
        <p:grpSp>
          <p:nvGrpSpPr>
            <p:cNvPr id="49" name="Group 22">
              <a:extLst>
                <a:ext uri="{FF2B5EF4-FFF2-40B4-BE49-F238E27FC236}">
                  <a16:creationId xmlns:a16="http://schemas.microsoft.com/office/drawing/2014/main" id="{309EFE20-FBF3-7A2F-9104-E045F03F9515}"/>
                </a:ext>
              </a:extLst>
            </p:cNvPr>
            <p:cNvGrpSpPr/>
            <p:nvPr/>
          </p:nvGrpSpPr>
          <p:grpSpPr>
            <a:xfrm>
              <a:off x="9354948" y="5665623"/>
              <a:ext cx="2769687" cy="1105964"/>
              <a:chOff x="0" y="0"/>
              <a:chExt cx="1855433" cy="218879"/>
            </a:xfrm>
          </p:grpSpPr>
          <p:sp>
            <p:nvSpPr>
              <p:cNvPr id="57" name="Freeform 23">
                <a:extLst>
                  <a:ext uri="{FF2B5EF4-FFF2-40B4-BE49-F238E27FC236}">
                    <a16:creationId xmlns:a16="http://schemas.microsoft.com/office/drawing/2014/main" id="{D000BAF8-40E9-FE56-78E3-FBA13A06BDFF}"/>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58" name="TextBox 24">
                <a:extLst>
                  <a:ext uri="{FF2B5EF4-FFF2-40B4-BE49-F238E27FC236}">
                    <a16:creationId xmlns:a16="http://schemas.microsoft.com/office/drawing/2014/main" id="{4E896E58-7366-CF3A-D8A0-E6602412B7D0}"/>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sp>
          <p:nvSpPr>
            <p:cNvPr id="51" name="TextBox 50">
              <a:extLst>
                <a:ext uri="{FF2B5EF4-FFF2-40B4-BE49-F238E27FC236}">
                  <a16:creationId xmlns:a16="http://schemas.microsoft.com/office/drawing/2014/main" id="{3222940F-C354-EAF1-28FB-2B08F44A16AB}"/>
                </a:ext>
              </a:extLst>
            </p:cNvPr>
            <p:cNvSpPr txBox="1"/>
            <p:nvPr/>
          </p:nvSpPr>
          <p:spPr>
            <a:xfrm>
              <a:off x="9109748" y="5673197"/>
              <a:ext cx="3260086" cy="1077218"/>
            </a:xfrm>
            <a:prstGeom prst="rect">
              <a:avLst/>
            </a:prstGeom>
            <a:noFill/>
          </p:spPr>
          <p:txBody>
            <a:bodyPr wrap="square">
              <a:spAutoFit/>
            </a:bodyPr>
            <a:lstStyle/>
            <a:p>
              <a:pPr algn="ctr" defTabSz="609630" rtl="0">
                <a:spcBef>
                  <a:spcPct val="0"/>
                </a:spcBef>
                <a:spcAft>
                  <a:spcPts val="600"/>
                </a:spcAft>
              </a:pPr>
              <a:r>
                <a:rPr lang="en-US" dirty="0">
                  <a:solidFill>
                    <a:srgbClr val="FFFFFF"/>
                  </a:solidFill>
                  <a:latin typeface="Times New Roman"/>
                  <a:cs typeface="Times New Roman"/>
                  <a:sym typeface="Times New Roman"/>
                </a:rPr>
                <a:t>Total Downtime = 163 min</a:t>
              </a:r>
            </a:p>
            <a:p>
              <a:pPr algn="ctr" defTabSz="609630" rtl="0">
                <a:spcBef>
                  <a:spcPct val="0"/>
                </a:spcBef>
                <a:spcAft>
                  <a:spcPts val="600"/>
                </a:spcAft>
              </a:pPr>
              <a:r>
                <a:rPr lang="en-US" dirty="0">
                  <a:solidFill>
                    <a:srgbClr val="FFFFFF"/>
                  </a:solidFill>
                  <a:latin typeface="Times New Roman"/>
                  <a:cs typeface="Times New Roman"/>
                  <a:sym typeface="Times New Roman"/>
                </a:rPr>
                <a:t>Total Setup Time = 120 min</a:t>
              </a:r>
            </a:p>
            <a:p>
              <a:pPr algn="ctr" defTabSz="609630" rtl="0">
                <a:spcBef>
                  <a:spcPct val="0"/>
                </a:spcBef>
                <a:spcAft>
                  <a:spcPts val="600"/>
                </a:spcAft>
              </a:pPr>
              <a:r>
                <a:rPr lang="en-US" dirty="0">
                  <a:solidFill>
                    <a:srgbClr val="FFFFFF"/>
                  </a:solidFill>
                  <a:latin typeface="Times New Roman"/>
                  <a:cs typeface="Times New Roman"/>
                  <a:sym typeface="Times New Roman"/>
                </a:rPr>
                <a:t>Total Changeovers = 1 time</a:t>
              </a:r>
            </a:p>
          </p:txBody>
        </p:sp>
      </p:grpSp>
      <p:sp>
        <p:nvSpPr>
          <p:cNvPr id="59" name="مربع نص 8">
            <a:extLst>
              <a:ext uri="{FF2B5EF4-FFF2-40B4-BE49-F238E27FC236}">
                <a16:creationId xmlns:a16="http://schemas.microsoft.com/office/drawing/2014/main" id="{0A87B302-3D9E-EF75-6A77-E37E4586C2C7}"/>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532418" y="1318128"/>
            <a:ext cx="10952549" cy="365485"/>
          </a:xfrm>
          <a:prstGeom prst="rect">
            <a:avLst/>
          </a:prstGeom>
        </p:spPr>
        <p:txBody>
          <a:bodyPr wrap="square" lIns="0" tIns="0" rIns="0" bIns="0" rtlCol="0" anchor="t">
            <a:spAutoFit/>
          </a:bodyPr>
          <a:lstStyle/>
          <a:p>
            <a:pPr algn="ctr">
              <a:lnSpc>
                <a:spcPts val="2800"/>
              </a:lnSpc>
              <a:spcBef>
                <a:spcPct val="0"/>
              </a:spcBef>
            </a:pPr>
            <a:r>
              <a:rPr lang="en-US" sz="32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a:rPr>
              <a:t>Monitoring Machine Downtime on the KCM Machine</a:t>
            </a:r>
          </a:p>
        </p:txBody>
      </p:sp>
      <p:sp>
        <p:nvSpPr>
          <p:cNvPr id="10" name="TextBox 9">
            <a:extLst>
              <a:ext uri="{FF2B5EF4-FFF2-40B4-BE49-F238E27FC236}">
                <a16:creationId xmlns:a16="http://schemas.microsoft.com/office/drawing/2014/main" id="{BF293B0D-5052-4C29-902A-C41439823A67}"/>
              </a:ext>
            </a:extLst>
          </p:cNvPr>
          <p:cNvSpPr txBox="1"/>
          <p:nvPr/>
        </p:nvSpPr>
        <p:spPr>
          <a:xfrm>
            <a:off x="11404460"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16</a:t>
            </a:r>
          </a:p>
        </p:txBody>
      </p:sp>
      <p:sp>
        <p:nvSpPr>
          <p:cNvPr id="11" name="AutoShape 2">
            <a:extLst>
              <a:ext uri="{FF2B5EF4-FFF2-40B4-BE49-F238E27FC236}">
                <a16:creationId xmlns:a16="http://schemas.microsoft.com/office/drawing/2014/main" id="{5F6296D5-2DA8-4613-AE03-9D2DB17F1A66}"/>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12" name="Group 11">
            <a:extLst>
              <a:ext uri="{FF2B5EF4-FFF2-40B4-BE49-F238E27FC236}">
                <a16:creationId xmlns:a16="http://schemas.microsoft.com/office/drawing/2014/main" id="{1D104E47-0536-49DF-B0E7-01AA28A70B07}"/>
              </a:ext>
            </a:extLst>
          </p:cNvPr>
          <p:cNvGrpSpPr/>
          <p:nvPr/>
        </p:nvGrpSpPr>
        <p:grpSpPr>
          <a:xfrm>
            <a:off x="5551493" y="131266"/>
            <a:ext cx="914400" cy="914400"/>
            <a:chOff x="7887156" y="880575"/>
            <a:chExt cx="914400" cy="914400"/>
          </a:xfrm>
        </p:grpSpPr>
        <p:sp useBgFill="1">
          <p:nvSpPr>
            <p:cNvPr id="13" name="شكل بيضاوي 48">
              <a:extLst>
                <a:ext uri="{FF2B5EF4-FFF2-40B4-BE49-F238E27FC236}">
                  <a16:creationId xmlns:a16="http://schemas.microsoft.com/office/drawing/2014/main" id="{7CB148ED-1D10-46B3-8CD4-6E76FE4993EA}"/>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8" descr="Computer Icons Analysis Symbol, symbol, angle, logo png | PNGEgg">
              <a:extLst>
                <a:ext uri="{FF2B5EF4-FFF2-40B4-BE49-F238E27FC236}">
                  <a16:creationId xmlns:a16="http://schemas.microsoft.com/office/drawing/2014/main" id="{0C66CDE6-5275-4BFD-BF7C-345A8B7279BB}"/>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9">
            <a:extLst>
              <a:ext uri="{FF2B5EF4-FFF2-40B4-BE49-F238E27FC236}">
                <a16:creationId xmlns:a16="http://schemas.microsoft.com/office/drawing/2014/main" id="{F32EC7BA-ADCB-4110-A4F6-7A9E889AB7C3}"/>
              </a:ext>
            </a:extLst>
          </p:cNvPr>
          <p:cNvSpPr txBox="1"/>
          <p:nvPr/>
        </p:nvSpPr>
        <p:spPr>
          <a:xfrm>
            <a:off x="194596" y="1850791"/>
            <a:ext cx="12078753" cy="369332"/>
          </a:xfrm>
          <a:prstGeom prst="rect">
            <a:avLst/>
          </a:prstGeom>
        </p:spPr>
        <p:txBody>
          <a:bodyPr wrap="square" lIns="0" tIns="0" rIns="0" bIns="0" rtlCol="0" anchor="t">
            <a:spAutoFit/>
          </a:bodyPr>
          <a:lstStyle/>
          <a:p>
            <a:pPr marL="537221" lvl="1" indent="-342900" algn="just" defTabSz="609630" rtl="0">
              <a:buFont typeface="Wingdings" panose="05000000000000000000" pitchFamily="2" charset="2"/>
              <a:buChar char="Ø"/>
            </a:pPr>
            <a:r>
              <a:rPr lang="en-US" sz="2400" dirty="0">
                <a:solidFill>
                  <a:srgbClr val="FFFFFF"/>
                </a:solidFill>
                <a:latin typeface="Times New Roman" panose="02020603050405020304" pitchFamily="18" charset="0"/>
                <a:ea typeface="Times New Roman"/>
                <a:cs typeface="Times New Roman" panose="02020603050405020304" pitchFamily="18" charset="0"/>
                <a:sym typeface="Times New Roman"/>
              </a:rPr>
              <a:t>The One Shot production line was monitored over </a:t>
            </a:r>
            <a:r>
              <a:rPr lang="en-US" sz="2400" b="1" dirty="0">
                <a:solidFill>
                  <a:srgbClr val="FFFFFF"/>
                </a:solidFill>
                <a:latin typeface="Times New Roman" panose="02020603050405020304" pitchFamily="18" charset="0"/>
                <a:ea typeface="Times New Roman"/>
                <a:cs typeface="Times New Roman" panose="02020603050405020304" pitchFamily="18" charset="0"/>
                <a:sym typeface="Times New Roman"/>
              </a:rPr>
              <a:t>22</a:t>
            </a:r>
            <a:r>
              <a:rPr lang="en-US" sz="2400" dirty="0">
                <a:solidFill>
                  <a:srgbClr val="FFFFFF"/>
                </a:solidFill>
                <a:latin typeface="Times New Roman" panose="02020603050405020304" pitchFamily="18" charset="0"/>
                <a:ea typeface="Times New Roman"/>
                <a:cs typeface="Times New Roman" panose="02020603050405020304" pitchFamily="18" charset="0"/>
                <a:sym typeface="Times New Roman"/>
              </a:rPr>
              <a:t> operational days </a:t>
            </a:r>
          </a:p>
        </p:txBody>
      </p:sp>
      <p:graphicFrame>
        <p:nvGraphicFramePr>
          <p:cNvPr id="17" name="Object 6">
            <a:extLst>
              <a:ext uri="{FF2B5EF4-FFF2-40B4-BE49-F238E27FC236}">
                <a16:creationId xmlns:a16="http://schemas.microsoft.com/office/drawing/2014/main" id="{26AF5E82-1B1C-4683-9E0A-925E2666053F}"/>
              </a:ext>
            </a:extLst>
          </p:cNvPr>
          <p:cNvGraphicFramePr/>
          <p:nvPr>
            <p:extLst>
              <p:ext uri="{D42A27DB-BD31-4B8C-83A1-F6EECF244321}">
                <p14:modId xmlns:p14="http://schemas.microsoft.com/office/powerpoint/2010/main" val="1451804902"/>
              </p:ext>
            </p:extLst>
          </p:nvPr>
        </p:nvGraphicFramePr>
        <p:xfrm>
          <a:off x="-248359" y="2777155"/>
          <a:ext cx="4718900" cy="4077334"/>
        </p:xfrm>
        <a:graphic>
          <a:graphicData uri="http://schemas.openxmlformats.org/presentationml/2006/ole">
            <mc:AlternateContent xmlns:mc="http://schemas.openxmlformats.org/markup-compatibility/2006">
              <mc:Choice xmlns:v="urn:schemas-microsoft-com:vml" Requires="v">
                <p:oleObj spid="_x0000_s2050" name="Worksheet" r:id="rId6" imgW="6781800" imgH="6781800" progId="Excel.Sheet.12">
                  <p:embed/>
                </p:oleObj>
              </mc:Choice>
              <mc:Fallback>
                <p:oleObj name="Worksheet" r:id="rId6" imgW="6781800" imgH="6781800" progId="Excel.Sheet.12">
                  <p:embed/>
                  <p:pic>
                    <p:nvPicPr>
                      <p:cNvPr id="6" name="Object 6"/>
                      <p:cNvPicPr/>
                      <p:nvPr/>
                    </p:nvPicPr>
                    <p:blipFill>
                      <a:blip r:embed="rId7"/>
                      <a:stretch>
                        <a:fillRect/>
                      </a:stretch>
                    </p:blipFill>
                    <p:spPr>
                      <a:xfrm>
                        <a:off x="-248359" y="2777155"/>
                        <a:ext cx="4718900" cy="4077334"/>
                      </a:xfrm>
                      <a:prstGeom prst="rect">
                        <a:avLst/>
                      </a:prstGeom>
                    </p:spPr>
                  </p:pic>
                </p:oleObj>
              </mc:Fallback>
            </mc:AlternateContent>
          </a:graphicData>
        </a:graphic>
      </p:graphicFrame>
      <p:graphicFrame>
        <p:nvGraphicFramePr>
          <p:cNvPr id="18" name="Object 7">
            <a:extLst>
              <a:ext uri="{FF2B5EF4-FFF2-40B4-BE49-F238E27FC236}">
                <a16:creationId xmlns:a16="http://schemas.microsoft.com/office/drawing/2014/main" id="{B00531E7-6F62-4D3E-B075-9F24ED0D34C3}"/>
              </a:ext>
            </a:extLst>
          </p:cNvPr>
          <p:cNvGraphicFramePr/>
          <p:nvPr>
            <p:extLst>
              <p:ext uri="{D42A27DB-BD31-4B8C-83A1-F6EECF244321}">
                <p14:modId xmlns:p14="http://schemas.microsoft.com/office/powerpoint/2010/main" val="4013906765"/>
              </p:ext>
            </p:extLst>
          </p:nvPr>
        </p:nvGraphicFramePr>
        <p:xfrm>
          <a:off x="7095939" y="2756500"/>
          <a:ext cx="4056061" cy="2826914"/>
        </p:xfrm>
        <a:graphic>
          <a:graphicData uri="http://schemas.openxmlformats.org/presentationml/2006/ole">
            <mc:AlternateContent xmlns:mc="http://schemas.openxmlformats.org/markup-compatibility/2006">
              <mc:Choice xmlns:v="urn:schemas-microsoft-com:vml" Requires="v">
                <p:oleObj spid="_x0000_s2051" name="Worksheet" r:id="rId8" imgW="6781800" imgH="4902200" progId="Excel.Sheet.12">
                  <p:embed/>
                </p:oleObj>
              </mc:Choice>
              <mc:Fallback>
                <p:oleObj name="Worksheet" r:id="rId8" imgW="6781800" imgH="4902200" progId="Excel.Sheet.12">
                  <p:embed/>
                  <p:pic>
                    <p:nvPicPr>
                      <p:cNvPr id="7" name="Object 7"/>
                      <p:cNvPicPr/>
                      <p:nvPr/>
                    </p:nvPicPr>
                    <p:blipFill>
                      <a:blip r:embed="rId9"/>
                      <a:stretch>
                        <a:fillRect/>
                      </a:stretch>
                    </p:blipFill>
                    <p:spPr>
                      <a:xfrm>
                        <a:off x="7095939" y="2756500"/>
                        <a:ext cx="4056061" cy="2826914"/>
                      </a:xfrm>
                      <a:prstGeom prst="rect">
                        <a:avLst/>
                      </a:prstGeom>
                    </p:spPr>
                  </p:pic>
                </p:oleObj>
              </mc:Fallback>
            </mc:AlternateContent>
          </a:graphicData>
        </a:graphic>
      </p:graphicFrame>
      <p:sp>
        <p:nvSpPr>
          <p:cNvPr id="20" name="TextBox 13">
            <a:extLst>
              <a:ext uri="{FF2B5EF4-FFF2-40B4-BE49-F238E27FC236}">
                <a16:creationId xmlns:a16="http://schemas.microsoft.com/office/drawing/2014/main" id="{CAE6EC67-3FF3-475B-81BF-DD74FDD42D07}"/>
              </a:ext>
            </a:extLst>
          </p:cNvPr>
          <p:cNvSpPr txBox="1"/>
          <p:nvPr/>
        </p:nvSpPr>
        <p:spPr>
          <a:xfrm>
            <a:off x="316262" y="2330567"/>
            <a:ext cx="4833502" cy="615553"/>
          </a:xfrm>
          <a:prstGeom prst="rect">
            <a:avLst/>
          </a:prstGeom>
        </p:spPr>
        <p:txBody>
          <a:bodyPr wrap="square" lIns="0" tIns="0" rIns="0" bIns="0" rtlCol="0" anchor="t">
            <a:spAutoFit/>
          </a:bodyPr>
          <a:lstStyle/>
          <a:p>
            <a:pPr algn="ctr" defTabSz="609630" rtl="0">
              <a:spcBef>
                <a:spcPct val="0"/>
              </a:spcBef>
            </a:pPr>
            <a:r>
              <a:rPr lang="en-US" sz="2000" b="1" dirty="0">
                <a:solidFill>
                  <a:srgbClr val="FFFFFF"/>
                </a:solidFill>
                <a:latin typeface="Times New Roman"/>
                <a:ea typeface="Times New Roman"/>
                <a:cs typeface="Times New Roman"/>
                <a:sym typeface="Times New Roman"/>
              </a:rPr>
              <a:t>Daily Machine Downtime Summary </a:t>
            </a:r>
          </a:p>
          <a:p>
            <a:pPr algn="ctr" defTabSz="609630" rtl="0">
              <a:spcBef>
                <a:spcPct val="0"/>
              </a:spcBef>
            </a:pPr>
            <a:r>
              <a:rPr lang="en-US" sz="2000" b="1" dirty="0">
                <a:solidFill>
                  <a:srgbClr val="FFFFFF"/>
                </a:solidFill>
                <a:latin typeface="Times New Roman"/>
                <a:ea typeface="Times New Roman"/>
                <a:cs typeface="Times New Roman"/>
                <a:sym typeface="Times New Roman"/>
              </a:rPr>
              <a:t>(Production Quantity: 600 units, 3 Workers)</a:t>
            </a:r>
          </a:p>
        </p:txBody>
      </p:sp>
      <p:sp>
        <p:nvSpPr>
          <p:cNvPr id="21" name="TextBox 14">
            <a:extLst>
              <a:ext uri="{FF2B5EF4-FFF2-40B4-BE49-F238E27FC236}">
                <a16:creationId xmlns:a16="http://schemas.microsoft.com/office/drawing/2014/main" id="{BB3457CB-4CFF-48C4-83EE-1A8453B3BC97}"/>
              </a:ext>
            </a:extLst>
          </p:cNvPr>
          <p:cNvSpPr txBox="1"/>
          <p:nvPr/>
        </p:nvSpPr>
        <p:spPr>
          <a:xfrm>
            <a:off x="5862782" y="2376018"/>
            <a:ext cx="6888549" cy="615553"/>
          </a:xfrm>
          <a:prstGeom prst="rect">
            <a:avLst/>
          </a:prstGeom>
        </p:spPr>
        <p:txBody>
          <a:bodyPr wrap="square" lIns="0" tIns="0" rIns="0" bIns="0" rtlCol="0" anchor="t">
            <a:spAutoFit/>
          </a:bodyPr>
          <a:lstStyle/>
          <a:p>
            <a:pPr algn="ctr" defTabSz="609630" rtl="0">
              <a:spcBef>
                <a:spcPct val="0"/>
              </a:spcBef>
            </a:pPr>
            <a:r>
              <a:rPr lang="en-US" sz="2000" b="1" dirty="0">
                <a:solidFill>
                  <a:srgbClr val="FFFFFF"/>
                </a:solidFill>
                <a:latin typeface="Times New Roman"/>
                <a:ea typeface="Times New Roman"/>
                <a:cs typeface="Times New Roman"/>
                <a:sym typeface="Times New Roman"/>
              </a:rPr>
              <a:t>Daily Machine Downtime Summary </a:t>
            </a:r>
          </a:p>
          <a:p>
            <a:pPr algn="ctr" defTabSz="609630" rtl="0">
              <a:spcBef>
                <a:spcPct val="0"/>
              </a:spcBef>
            </a:pPr>
            <a:r>
              <a:rPr lang="en-US" sz="2000" b="1" dirty="0">
                <a:solidFill>
                  <a:srgbClr val="FFFFFF"/>
                </a:solidFill>
                <a:latin typeface="Times New Roman"/>
                <a:ea typeface="Times New Roman"/>
                <a:cs typeface="Times New Roman"/>
                <a:sym typeface="Times New Roman"/>
              </a:rPr>
              <a:t>(Production Quantity: 2364 units, 3 Workers)</a:t>
            </a:r>
          </a:p>
        </p:txBody>
      </p:sp>
      <p:grpSp>
        <p:nvGrpSpPr>
          <p:cNvPr id="7" name="Group 6">
            <a:extLst>
              <a:ext uri="{FF2B5EF4-FFF2-40B4-BE49-F238E27FC236}">
                <a16:creationId xmlns:a16="http://schemas.microsoft.com/office/drawing/2014/main" id="{8926EAF9-35FF-4C03-A964-BD0BEDB3F2B3}"/>
              </a:ext>
            </a:extLst>
          </p:cNvPr>
          <p:cNvGrpSpPr/>
          <p:nvPr/>
        </p:nvGrpSpPr>
        <p:grpSpPr>
          <a:xfrm>
            <a:off x="4546703" y="5583415"/>
            <a:ext cx="3280832" cy="1316068"/>
            <a:chOff x="4474785" y="5665623"/>
            <a:chExt cx="3328132" cy="1233859"/>
          </a:xfrm>
        </p:grpSpPr>
        <p:sp>
          <p:nvSpPr>
            <p:cNvPr id="35" name="Freeform 23">
              <a:extLst>
                <a:ext uri="{FF2B5EF4-FFF2-40B4-BE49-F238E27FC236}">
                  <a16:creationId xmlns:a16="http://schemas.microsoft.com/office/drawing/2014/main" id="{6122A8C7-B716-4835-A4CF-79D25F8F27F7}"/>
                </a:ext>
              </a:extLst>
            </p:cNvPr>
            <p:cNvSpPr/>
            <p:nvPr/>
          </p:nvSpPr>
          <p:spPr>
            <a:xfrm>
              <a:off x="4474785" y="5665623"/>
              <a:ext cx="2888201" cy="1105964"/>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2" name="TextBox 12">
              <a:extLst>
                <a:ext uri="{FF2B5EF4-FFF2-40B4-BE49-F238E27FC236}">
                  <a16:creationId xmlns:a16="http://schemas.microsoft.com/office/drawing/2014/main" id="{5664B443-3B88-41CF-A661-1BF8D7591CEC}"/>
                </a:ext>
              </a:extLst>
            </p:cNvPr>
            <p:cNvSpPr txBox="1"/>
            <p:nvPr/>
          </p:nvSpPr>
          <p:spPr>
            <a:xfrm>
              <a:off x="4595568" y="5730979"/>
              <a:ext cx="3207349" cy="1168503"/>
            </a:xfrm>
            <a:prstGeom prst="rect">
              <a:avLst/>
            </a:prstGeom>
          </p:spPr>
          <p:txBody>
            <a:bodyPr wrap="square" lIns="0" tIns="0" rIns="0" bIns="0" rtlCol="0" anchor="t">
              <a:spAutoFit/>
            </a:bodyPr>
            <a:lstStyle/>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Downtime = 137 min</a:t>
              </a:r>
            </a:p>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Setup Time = 87 min</a:t>
              </a:r>
            </a:p>
            <a:p>
              <a:pPr algn="l" defTabSz="609630" rtl="0">
                <a:spcBef>
                  <a:spcPct val="0"/>
                </a:spcBef>
                <a:spcAft>
                  <a:spcPts val="600"/>
                </a:spcAft>
              </a:pPr>
              <a:r>
                <a:rPr lang="en-US" dirty="0">
                  <a:solidFill>
                    <a:srgbClr val="FFFFFF"/>
                  </a:solidFill>
                  <a:latin typeface="Times New Roman"/>
                  <a:ea typeface="Times New Roman"/>
                  <a:cs typeface="Times New Roman"/>
                  <a:sym typeface="Times New Roman"/>
                </a:rPr>
                <a:t>Total Changeovers = 2 times</a:t>
              </a:r>
            </a:p>
          </p:txBody>
        </p:sp>
      </p:grpSp>
      <p:grpSp>
        <p:nvGrpSpPr>
          <p:cNvPr id="42" name="Group 41">
            <a:extLst>
              <a:ext uri="{FF2B5EF4-FFF2-40B4-BE49-F238E27FC236}">
                <a16:creationId xmlns:a16="http://schemas.microsoft.com/office/drawing/2014/main" id="{259701D5-420E-478E-95E2-951B88B9C902}"/>
              </a:ext>
            </a:extLst>
          </p:cNvPr>
          <p:cNvGrpSpPr/>
          <p:nvPr/>
        </p:nvGrpSpPr>
        <p:grpSpPr>
          <a:xfrm>
            <a:off x="9109748" y="5653126"/>
            <a:ext cx="3301434" cy="1118461"/>
            <a:chOff x="9109748" y="5665623"/>
            <a:chExt cx="3260086" cy="1105964"/>
          </a:xfrm>
        </p:grpSpPr>
        <p:grpSp>
          <p:nvGrpSpPr>
            <p:cNvPr id="37" name="Group 22">
              <a:extLst>
                <a:ext uri="{FF2B5EF4-FFF2-40B4-BE49-F238E27FC236}">
                  <a16:creationId xmlns:a16="http://schemas.microsoft.com/office/drawing/2014/main" id="{E718BC53-7B2A-4B24-BA4D-5AC150F8FC5B}"/>
                </a:ext>
              </a:extLst>
            </p:cNvPr>
            <p:cNvGrpSpPr/>
            <p:nvPr/>
          </p:nvGrpSpPr>
          <p:grpSpPr>
            <a:xfrm>
              <a:off x="9354948" y="5665623"/>
              <a:ext cx="2769687" cy="1105964"/>
              <a:chOff x="0" y="0"/>
              <a:chExt cx="1855433" cy="218879"/>
            </a:xfrm>
          </p:grpSpPr>
          <p:sp>
            <p:nvSpPr>
              <p:cNvPr id="38" name="Freeform 23">
                <a:extLst>
                  <a:ext uri="{FF2B5EF4-FFF2-40B4-BE49-F238E27FC236}">
                    <a16:creationId xmlns:a16="http://schemas.microsoft.com/office/drawing/2014/main" id="{DF9D112F-1345-4792-A72C-4A7A7E259B7D}"/>
                  </a:ext>
                </a:extLst>
              </p:cNvPr>
              <p:cNvSpPr/>
              <p:nvPr/>
            </p:nvSpPr>
            <p:spPr>
              <a:xfrm>
                <a:off x="0" y="0"/>
                <a:ext cx="1855433" cy="218879"/>
              </a:xfrm>
              <a:custGeom>
                <a:avLst/>
                <a:gdLst/>
                <a:ahLst/>
                <a:cxnLst/>
                <a:rect l="l" t="t" r="r" b="b"/>
                <a:pathLst>
                  <a:path w="1855433" h="218879">
                    <a:moveTo>
                      <a:pt x="49453" y="0"/>
                    </a:moveTo>
                    <a:lnTo>
                      <a:pt x="1805981" y="0"/>
                    </a:lnTo>
                    <a:cubicBezTo>
                      <a:pt x="1833293" y="0"/>
                      <a:pt x="1855433" y="22141"/>
                      <a:pt x="1855433" y="49453"/>
                    </a:cubicBezTo>
                    <a:lnTo>
                      <a:pt x="1855433" y="169426"/>
                    </a:lnTo>
                    <a:cubicBezTo>
                      <a:pt x="1855433" y="182542"/>
                      <a:pt x="1850223" y="195120"/>
                      <a:pt x="1840949" y="204395"/>
                    </a:cubicBezTo>
                    <a:cubicBezTo>
                      <a:pt x="1831675" y="213669"/>
                      <a:pt x="1819096" y="218879"/>
                      <a:pt x="1805981" y="218879"/>
                    </a:cubicBezTo>
                    <a:lnTo>
                      <a:pt x="49453" y="218879"/>
                    </a:lnTo>
                    <a:cubicBezTo>
                      <a:pt x="36337" y="218879"/>
                      <a:pt x="23759" y="213669"/>
                      <a:pt x="14484" y="204395"/>
                    </a:cubicBezTo>
                    <a:cubicBezTo>
                      <a:pt x="5210" y="195120"/>
                      <a:pt x="0" y="182542"/>
                      <a:pt x="0" y="169426"/>
                    </a:cubicBezTo>
                    <a:lnTo>
                      <a:pt x="0" y="49453"/>
                    </a:lnTo>
                    <a:cubicBezTo>
                      <a:pt x="0" y="22141"/>
                      <a:pt x="22141" y="0"/>
                      <a:pt x="49453" y="0"/>
                    </a:cubicBezTo>
                    <a:close/>
                  </a:path>
                </a:pathLst>
              </a:custGeom>
              <a:solidFill>
                <a:srgbClr val="532815">
                  <a:alpha val="37647"/>
                </a:srgbClr>
              </a:solidFill>
            </p:spPr>
          </p:sp>
          <p:sp>
            <p:nvSpPr>
              <p:cNvPr id="39" name="TextBox 24">
                <a:extLst>
                  <a:ext uri="{FF2B5EF4-FFF2-40B4-BE49-F238E27FC236}">
                    <a16:creationId xmlns:a16="http://schemas.microsoft.com/office/drawing/2014/main" id="{2635E926-080F-4F9D-B46D-44948F6A6521}"/>
                  </a:ext>
                </a:extLst>
              </p:cNvPr>
              <p:cNvSpPr txBox="1"/>
              <p:nvPr/>
            </p:nvSpPr>
            <p:spPr>
              <a:xfrm>
                <a:off x="0" y="-57150"/>
                <a:ext cx="1855433" cy="276029"/>
              </a:xfrm>
              <a:prstGeom prst="rect">
                <a:avLst/>
              </a:prstGeom>
            </p:spPr>
            <p:txBody>
              <a:bodyPr lIns="33867" tIns="33867" rIns="33867" bIns="33867" rtlCol="0" anchor="ctr"/>
              <a:lstStyle/>
              <a:p>
                <a:pPr algn="ctr">
                  <a:lnSpc>
                    <a:spcPts val="2122"/>
                  </a:lnSpc>
                </a:pPr>
                <a:endParaRPr sz="1200"/>
              </a:p>
            </p:txBody>
          </p:sp>
        </p:grpSp>
        <p:sp>
          <p:nvSpPr>
            <p:cNvPr id="41" name="TextBox 40">
              <a:extLst>
                <a:ext uri="{FF2B5EF4-FFF2-40B4-BE49-F238E27FC236}">
                  <a16:creationId xmlns:a16="http://schemas.microsoft.com/office/drawing/2014/main" id="{BF266061-C089-4031-9C3A-CF22D90A5820}"/>
                </a:ext>
              </a:extLst>
            </p:cNvPr>
            <p:cNvSpPr txBox="1"/>
            <p:nvPr/>
          </p:nvSpPr>
          <p:spPr>
            <a:xfrm>
              <a:off x="9109748" y="5673197"/>
              <a:ext cx="3260086" cy="1077218"/>
            </a:xfrm>
            <a:prstGeom prst="rect">
              <a:avLst/>
            </a:prstGeom>
            <a:noFill/>
          </p:spPr>
          <p:txBody>
            <a:bodyPr wrap="square">
              <a:spAutoFit/>
            </a:bodyPr>
            <a:lstStyle/>
            <a:p>
              <a:pPr algn="ctr" defTabSz="609630" rtl="0">
                <a:spcBef>
                  <a:spcPct val="0"/>
                </a:spcBef>
                <a:spcAft>
                  <a:spcPts val="600"/>
                </a:spcAft>
              </a:pPr>
              <a:r>
                <a:rPr lang="en-US" dirty="0">
                  <a:solidFill>
                    <a:srgbClr val="FFFFFF"/>
                  </a:solidFill>
                  <a:latin typeface="Times New Roman"/>
                  <a:cs typeface="Times New Roman"/>
                  <a:sym typeface="Times New Roman"/>
                </a:rPr>
                <a:t>Total Downtime = 163 min</a:t>
              </a:r>
            </a:p>
            <a:p>
              <a:pPr algn="ctr" defTabSz="609630" rtl="0">
                <a:spcBef>
                  <a:spcPct val="0"/>
                </a:spcBef>
                <a:spcAft>
                  <a:spcPts val="600"/>
                </a:spcAft>
              </a:pPr>
              <a:r>
                <a:rPr lang="en-US" dirty="0">
                  <a:solidFill>
                    <a:srgbClr val="FFFFFF"/>
                  </a:solidFill>
                  <a:latin typeface="Times New Roman"/>
                  <a:cs typeface="Times New Roman"/>
                  <a:sym typeface="Times New Roman"/>
                </a:rPr>
                <a:t>Total Setup Time = 120 min</a:t>
              </a:r>
            </a:p>
            <a:p>
              <a:pPr algn="ctr" defTabSz="609630" rtl="0">
                <a:spcBef>
                  <a:spcPct val="0"/>
                </a:spcBef>
                <a:spcAft>
                  <a:spcPts val="600"/>
                </a:spcAft>
              </a:pPr>
              <a:r>
                <a:rPr lang="en-US" dirty="0">
                  <a:solidFill>
                    <a:srgbClr val="FFFFFF"/>
                  </a:solidFill>
                  <a:latin typeface="Times New Roman"/>
                  <a:cs typeface="Times New Roman"/>
                  <a:sym typeface="Times New Roman"/>
                </a:rPr>
                <a:t>Total Changeovers = 1 time</a:t>
              </a:r>
            </a:p>
          </p:txBody>
        </p:sp>
      </p:grpSp>
      <p:sp>
        <p:nvSpPr>
          <p:cNvPr id="2" name="Freeform 6">
            <a:extLst>
              <a:ext uri="{FF2B5EF4-FFF2-40B4-BE49-F238E27FC236}">
                <a16:creationId xmlns:a16="http://schemas.microsoft.com/office/drawing/2014/main" id="{F51B408B-C248-5259-C473-C18DAC5F0B1D}"/>
              </a:ext>
            </a:extLst>
          </p:cNvPr>
          <p:cNvSpPr/>
          <p:nvPr/>
        </p:nvSpPr>
        <p:spPr>
          <a:xfrm>
            <a:off x="1162503" y="-5694201"/>
            <a:ext cx="10394357" cy="4705270"/>
          </a:xfrm>
          <a:custGeom>
            <a:avLst/>
            <a:gdLst/>
            <a:ahLst/>
            <a:cxnLst/>
            <a:rect l="l" t="t" r="r" b="b"/>
            <a:pathLst>
              <a:path w="13330176" h="6032418">
                <a:moveTo>
                  <a:pt x="0" y="0"/>
                </a:moveTo>
                <a:lnTo>
                  <a:pt x="13330176" y="0"/>
                </a:lnTo>
                <a:lnTo>
                  <a:pt x="13330176" y="6032418"/>
                </a:lnTo>
                <a:lnTo>
                  <a:pt x="0" y="6032418"/>
                </a:lnTo>
                <a:lnTo>
                  <a:pt x="0" y="0"/>
                </a:lnTo>
                <a:close/>
              </a:path>
            </a:pathLst>
          </a:custGeom>
          <a:blipFill>
            <a:blip r:embed="rId10"/>
            <a:stretch>
              <a:fillRect t="-962" b="-962"/>
            </a:stretch>
          </a:blipFill>
        </p:spPr>
      </p:sp>
      <p:sp>
        <p:nvSpPr>
          <p:cNvPr id="3" name="TextBox 9">
            <a:extLst>
              <a:ext uri="{FF2B5EF4-FFF2-40B4-BE49-F238E27FC236}">
                <a16:creationId xmlns:a16="http://schemas.microsoft.com/office/drawing/2014/main" id="{5367B3F7-A43E-35B2-E961-62F1DC007CE3}"/>
              </a:ext>
            </a:extLst>
          </p:cNvPr>
          <p:cNvSpPr txBox="1"/>
          <p:nvPr/>
        </p:nvSpPr>
        <p:spPr>
          <a:xfrm>
            <a:off x="2776754" y="-6224864"/>
            <a:ext cx="7165854" cy="389530"/>
          </a:xfrm>
          <a:prstGeom prst="rect">
            <a:avLst/>
          </a:prstGeom>
        </p:spPr>
        <p:txBody>
          <a:bodyPr wrap="square" lIns="0" tIns="0" rIns="0" bIns="0" rtlCol="0" anchor="t">
            <a:spAutoFit/>
          </a:bodyPr>
          <a:lstStyle/>
          <a:p>
            <a:pPr algn="ctr">
              <a:lnSpc>
                <a:spcPts val="2800"/>
              </a:lnSpc>
              <a:spcBef>
                <a:spcPct val="0"/>
              </a:spcBef>
            </a:pP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Root Causes of Long Setup Time</a:t>
            </a:r>
          </a:p>
        </p:txBody>
      </p:sp>
      <p:sp>
        <p:nvSpPr>
          <p:cNvPr id="4" name="مربع نص 8">
            <a:extLst>
              <a:ext uri="{FF2B5EF4-FFF2-40B4-BE49-F238E27FC236}">
                <a16:creationId xmlns:a16="http://schemas.microsoft.com/office/drawing/2014/main" id="{0DEB3565-3929-119D-30A9-A7E20B7DFB09}"/>
              </a:ext>
            </a:extLst>
          </p:cNvPr>
          <p:cNvSpPr txBox="1"/>
          <p:nvPr/>
        </p:nvSpPr>
        <p:spPr>
          <a:xfrm>
            <a:off x="468662" y="-7307461"/>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5" name="TextBox 9">
            <a:extLst>
              <a:ext uri="{FF2B5EF4-FFF2-40B4-BE49-F238E27FC236}">
                <a16:creationId xmlns:a16="http://schemas.microsoft.com/office/drawing/2014/main" id="{89C30A15-B910-968E-DE28-DA35E1E7E219}"/>
              </a:ext>
            </a:extLst>
          </p:cNvPr>
          <p:cNvSpPr txBox="1"/>
          <p:nvPr/>
        </p:nvSpPr>
        <p:spPr>
          <a:xfrm>
            <a:off x="11556860" y="-7238632"/>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17</a:t>
            </a:r>
          </a:p>
        </p:txBody>
      </p:sp>
      <p:sp>
        <p:nvSpPr>
          <p:cNvPr id="6" name="AutoShape 2">
            <a:extLst>
              <a:ext uri="{FF2B5EF4-FFF2-40B4-BE49-F238E27FC236}">
                <a16:creationId xmlns:a16="http://schemas.microsoft.com/office/drawing/2014/main" id="{0D0208ED-7164-D956-A5B8-B206E1F04E0C}"/>
              </a:ext>
            </a:extLst>
          </p:cNvPr>
          <p:cNvSpPr/>
          <p:nvPr/>
        </p:nvSpPr>
        <p:spPr>
          <a:xfrm rot="3780">
            <a:off x="437598" y="-6870523"/>
            <a:ext cx="11621611" cy="0"/>
          </a:xfrm>
          <a:prstGeom prst="line">
            <a:avLst/>
          </a:prstGeom>
          <a:ln w="9525" cap="rnd">
            <a:solidFill>
              <a:srgbClr val="FFFFFF"/>
            </a:solidFill>
            <a:prstDash val="solid"/>
            <a:headEnd type="none" w="sm" len="sm"/>
            <a:tailEnd type="none" w="sm" len="sm"/>
          </a:ln>
        </p:spPr>
      </p:sp>
      <p:grpSp>
        <p:nvGrpSpPr>
          <p:cNvPr id="15" name="Group 14">
            <a:extLst>
              <a:ext uri="{FF2B5EF4-FFF2-40B4-BE49-F238E27FC236}">
                <a16:creationId xmlns:a16="http://schemas.microsoft.com/office/drawing/2014/main" id="{4857B721-2E50-9539-2473-E9ADB6902DD6}"/>
              </a:ext>
            </a:extLst>
          </p:cNvPr>
          <p:cNvGrpSpPr/>
          <p:nvPr/>
        </p:nvGrpSpPr>
        <p:grpSpPr>
          <a:xfrm>
            <a:off x="5703893" y="-7372187"/>
            <a:ext cx="914400" cy="914400"/>
            <a:chOff x="7887156" y="880575"/>
            <a:chExt cx="914400" cy="914400"/>
          </a:xfrm>
        </p:grpSpPr>
        <p:sp useBgFill="1">
          <p:nvSpPr>
            <p:cNvPr id="19" name="شكل بيضاوي 48">
              <a:extLst>
                <a:ext uri="{FF2B5EF4-FFF2-40B4-BE49-F238E27FC236}">
                  <a16:creationId xmlns:a16="http://schemas.microsoft.com/office/drawing/2014/main" id="{5220BC80-C180-1673-D8B7-5EC100A43C6B}"/>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8" descr="Computer Icons Analysis Symbol, symbol, angle, logo png | PNGEgg">
              <a:extLst>
                <a:ext uri="{FF2B5EF4-FFF2-40B4-BE49-F238E27FC236}">
                  <a16:creationId xmlns:a16="http://schemas.microsoft.com/office/drawing/2014/main" id="{F2833715-4095-5F3C-D398-479F5B7E612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مربع نص 8">
            <a:extLst>
              <a:ext uri="{FF2B5EF4-FFF2-40B4-BE49-F238E27FC236}">
                <a16:creationId xmlns:a16="http://schemas.microsoft.com/office/drawing/2014/main" id="{63AFDC40-892D-731C-03F9-D32ADDAFC4D3}"/>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a:off x="1010103" y="1809252"/>
            <a:ext cx="10394357" cy="4705270"/>
          </a:xfrm>
          <a:custGeom>
            <a:avLst/>
            <a:gdLst/>
            <a:ahLst/>
            <a:cxnLst/>
            <a:rect l="l" t="t" r="r" b="b"/>
            <a:pathLst>
              <a:path w="13330176" h="6032418">
                <a:moveTo>
                  <a:pt x="0" y="0"/>
                </a:moveTo>
                <a:lnTo>
                  <a:pt x="13330176" y="0"/>
                </a:lnTo>
                <a:lnTo>
                  <a:pt x="13330176" y="6032418"/>
                </a:lnTo>
                <a:lnTo>
                  <a:pt x="0" y="6032418"/>
                </a:lnTo>
                <a:lnTo>
                  <a:pt x="0" y="0"/>
                </a:lnTo>
                <a:close/>
              </a:path>
            </a:pathLst>
          </a:custGeom>
          <a:blipFill>
            <a:blip r:embed="rId3"/>
            <a:stretch>
              <a:fillRect t="-962" b="-962"/>
            </a:stretch>
          </a:blipFill>
        </p:spPr>
      </p:sp>
      <p:sp>
        <p:nvSpPr>
          <p:cNvPr id="9" name="TextBox 9"/>
          <p:cNvSpPr txBox="1"/>
          <p:nvPr/>
        </p:nvSpPr>
        <p:spPr>
          <a:xfrm>
            <a:off x="2624354" y="1278589"/>
            <a:ext cx="7165854" cy="389530"/>
          </a:xfrm>
          <a:prstGeom prst="rect">
            <a:avLst/>
          </a:prstGeom>
        </p:spPr>
        <p:txBody>
          <a:bodyPr wrap="square" lIns="0" tIns="0" rIns="0" bIns="0" rtlCol="0" anchor="t">
            <a:spAutoFit/>
          </a:bodyPr>
          <a:lstStyle/>
          <a:p>
            <a:pPr algn="ctr">
              <a:lnSpc>
                <a:spcPts val="2800"/>
              </a:lnSpc>
              <a:spcBef>
                <a:spcPct val="0"/>
              </a:spcBef>
            </a:pP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Root Causes of Long Setup Time</a:t>
            </a:r>
          </a:p>
        </p:txBody>
      </p:sp>
      <p:sp>
        <p:nvSpPr>
          <p:cNvPr id="12" name="TextBox 9">
            <a:extLst>
              <a:ext uri="{FF2B5EF4-FFF2-40B4-BE49-F238E27FC236}">
                <a16:creationId xmlns:a16="http://schemas.microsoft.com/office/drawing/2014/main" id="{003B0C74-0FFD-4D96-8642-4A5C41AC401E}"/>
              </a:ext>
            </a:extLst>
          </p:cNvPr>
          <p:cNvSpPr txBox="1"/>
          <p:nvPr/>
        </p:nvSpPr>
        <p:spPr>
          <a:xfrm>
            <a:off x="11404460" y="2648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17</a:t>
            </a:r>
          </a:p>
        </p:txBody>
      </p:sp>
      <p:sp>
        <p:nvSpPr>
          <p:cNvPr id="13" name="AutoShape 2">
            <a:extLst>
              <a:ext uri="{FF2B5EF4-FFF2-40B4-BE49-F238E27FC236}">
                <a16:creationId xmlns:a16="http://schemas.microsoft.com/office/drawing/2014/main" id="{FE32FF57-CFDB-492F-BC6D-08F9D12CCD0A}"/>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14" name="Group 13">
            <a:extLst>
              <a:ext uri="{FF2B5EF4-FFF2-40B4-BE49-F238E27FC236}">
                <a16:creationId xmlns:a16="http://schemas.microsoft.com/office/drawing/2014/main" id="{58434AA9-8AA5-4555-B61D-3DB19CA85E76}"/>
              </a:ext>
            </a:extLst>
          </p:cNvPr>
          <p:cNvGrpSpPr/>
          <p:nvPr/>
        </p:nvGrpSpPr>
        <p:grpSpPr>
          <a:xfrm>
            <a:off x="5551493" y="131266"/>
            <a:ext cx="914400" cy="914400"/>
            <a:chOff x="7887156" y="880575"/>
            <a:chExt cx="914400" cy="914400"/>
          </a:xfrm>
        </p:grpSpPr>
        <p:sp useBgFill="1">
          <p:nvSpPr>
            <p:cNvPr id="15" name="شكل بيضاوي 48">
              <a:extLst>
                <a:ext uri="{FF2B5EF4-FFF2-40B4-BE49-F238E27FC236}">
                  <a16:creationId xmlns:a16="http://schemas.microsoft.com/office/drawing/2014/main" id="{A19E65ED-31B1-4EAD-9E7A-D7CB950BA79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8" descr="Computer Icons Analysis Symbol, symbol, angle, logo png | PNGEgg">
              <a:extLst>
                <a:ext uri="{FF2B5EF4-FFF2-40B4-BE49-F238E27FC236}">
                  <a16:creationId xmlns:a16="http://schemas.microsoft.com/office/drawing/2014/main" id="{AFAEA7A4-B64A-4AE3-A103-C61539D7D4A2}"/>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Freeform 6">
            <a:extLst>
              <a:ext uri="{FF2B5EF4-FFF2-40B4-BE49-F238E27FC236}">
                <a16:creationId xmlns:a16="http://schemas.microsoft.com/office/drawing/2014/main" id="{9D37ECC4-6518-3AED-F9C5-7E6CF09AF1B5}"/>
              </a:ext>
            </a:extLst>
          </p:cNvPr>
          <p:cNvSpPr/>
          <p:nvPr/>
        </p:nvSpPr>
        <p:spPr>
          <a:xfrm>
            <a:off x="187508" y="11159266"/>
            <a:ext cx="6634287" cy="4027906"/>
          </a:xfrm>
          <a:prstGeom prst="roundRect">
            <a:avLst/>
          </a:prstGeom>
          <a:blipFill>
            <a:blip r:embed="rId6"/>
            <a:stretch>
              <a:fillRect/>
            </a:stretch>
          </a:blipFill>
        </p:spPr>
      </p:sp>
      <p:sp>
        <p:nvSpPr>
          <p:cNvPr id="3" name="TextBox 9">
            <a:extLst>
              <a:ext uri="{FF2B5EF4-FFF2-40B4-BE49-F238E27FC236}">
                <a16:creationId xmlns:a16="http://schemas.microsoft.com/office/drawing/2014/main" id="{1A663C06-4ABC-4072-002F-BC8BCE507A9E}"/>
              </a:ext>
            </a:extLst>
          </p:cNvPr>
          <p:cNvSpPr txBox="1"/>
          <p:nvPr/>
        </p:nvSpPr>
        <p:spPr>
          <a:xfrm>
            <a:off x="4339413" y="10470480"/>
            <a:ext cx="3293441" cy="370294"/>
          </a:xfrm>
          <a:prstGeom prst="rect">
            <a:avLst/>
          </a:prstGeom>
        </p:spPr>
        <p:txBody>
          <a:bodyPr wrap="square" lIns="0" tIns="0" rIns="0" bIns="0" rtlCol="0" anchor="t">
            <a:spAutoFit/>
          </a:bodyPr>
          <a:lstStyle/>
          <a:p>
            <a:pPr algn="ctr">
              <a:lnSpc>
                <a:spcPts val="2639"/>
              </a:lnSpc>
              <a:spcBef>
                <a:spcPct val="0"/>
              </a:spcBef>
            </a:pP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Pareto Chart</a:t>
            </a:r>
          </a:p>
        </p:txBody>
      </p:sp>
      <p:sp>
        <p:nvSpPr>
          <p:cNvPr id="4" name="مربع نص 8">
            <a:extLst>
              <a:ext uri="{FF2B5EF4-FFF2-40B4-BE49-F238E27FC236}">
                <a16:creationId xmlns:a16="http://schemas.microsoft.com/office/drawing/2014/main" id="{0299381F-4E17-AF97-D312-92E968DA1DEC}"/>
              </a:ext>
            </a:extLst>
          </p:cNvPr>
          <p:cNvSpPr txBox="1"/>
          <p:nvPr/>
        </p:nvSpPr>
        <p:spPr>
          <a:xfrm>
            <a:off x="316262" y="9268268"/>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
        <p:nvSpPr>
          <p:cNvPr id="5" name="TextBox 9">
            <a:extLst>
              <a:ext uri="{FF2B5EF4-FFF2-40B4-BE49-F238E27FC236}">
                <a16:creationId xmlns:a16="http://schemas.microsoft.com/office/drawing/2014/main" id="{2A6FA21F-04EF-29A0-A87F-E495E57EE65D}"/>
              </a:ext>
            </a:extLst>
          </p:cNvPr>
          <p:cNvSpPr txBox="1"/>
          <p:nvPr/>
        </p:nvSpPr>
        <p:spPr>
          <a:xfrm>
            <a:off x="11404460" y="9366125"/>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18</a:t>
            </a:r>
          </a:p>
        </p:txBody>
      </p:sp>
      <p:sp>
        <p:nvSpPr>
          <p:cNvPr id="7" name="AutoShape 2">
            <a:extLst>
              <a:ext uri="{FF2B5EF4-FFF2-40B4-BE49-F238E27FC236}">
                <a16:creationId xmlns:a16="http://schemas.microsoft.com/office/drawing/2014/main" id="{29FC49C1-8EAF-7793-DF09-8614F201D577}"/>
              </a:ext>
            </a:extLst>
          </p:cNvPr>
          <p:cNvSpPr/>
          <p:nvPr/>
        </p:nvSpPr>
        <p:spPr>
          <a:xfrm rot="3780">
            <a:off x="285198" y="9705206"/>
            <a:ext cx="11621611" cy="0"/>
          </a:xfrm>
          <a:prstGeom prst="line">
            <a:avLst/>
          </a:prstGeom>
          <a:ln w="9525" cap="rnd">
            <a:solidFill>
              <a:srgbClr val="FFFFFF"/>
            </a:solidFill>
            <a:prstDash val="solid"/>
            <a:headEnd type="none" w="sm" len="sm"/>
            <a:tailEnd type="none" w="sm" len="sm"/>
          </a:ln>
        </p:spPr>
      </p:sp>
      <p:grpSp>
        <p:nvGrpSpPr>
          <p:cNvPr id="8" name="Group 7">
            <a:extLst>
              <a:ext uri="{FF2B5EF4-FFF2-40B4-BE49-F238E27FC236}">
                <a16:creationId xmlns:a16="http://schemas.microsoft.com/office/drawing/2014/main" id="{E014AF4A-9309-A296-D839-F9CF58B2B222}"/>
              </a:ext>
            </a:extLst>
          </p:cNvPr>
          <p:cNvGrpSpPr/>
          <p:nvPr/>
        </p:nvGrpSpPr>
        <p:grpSpPr>
          <a:xfrm>
            <a:off x="5551493" y="9203542"/>
            <a:ext cx="914400" cy="914400"/>
            <a:chOff x="7887156" y="880575"/>
            <a:chExt cx="914400" cy="914400"/>
          </a:xfrm>
        </p:grpSpPr>
        <p:sp useBgFill="1">
          <p:nvSpPr>
            <p:cNvPr id="10" name="شكل بيضاوي 48">
              <a:extLst>
                <a:ext uri="{FF2B5EF4-FFF2-40B4-BE49-F238E27FC236}">
                  <a16:creationId xmlns:a16="http://schemas.microsoft.com/office/drawing/2014/main" id="{6F26D591-A94F-A1BF-D455-DB166ADB7A43}"/>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8" descr="Computer Icons Analysis Symbol, symbol, angle, logo png | PNGEgg">
              <a:extLst>
                <a:ext uri="{FF2B5EF4-FFF2-40B4-BE49-F238E27FC236}">
                  <a16:creationId xmlns:a16="http://schemas.microsoft.com/office/drawing/2014/main" id="{3802B518-A3F2-FB06-B4FD-E4A020642A15}"/>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886346CE-7368-766B-47FC-0466B78FC7EE}"/>
              </a:ext>
            </a:extLst>
          </p:cNvPr>
          <p:cNvGrpSpPr/>
          <p:nvPr/>
        </p:nvGrpSpPr>
        <p:grpSpPr>
          <a:xfrm>
            <a:off x="6465893" y="11773156"/>
            <a:ext cx="5538599" cy="5069228"/>
            <a:chOff x="7094645" y="2044799"/>
            <a:chExt cx="5235324" cy="5069228"/>
          </a:xfrm>
        </p:grpSpPr>
        <p:grpSp>
          <p:nvGrpSpPr>
            <p:cNvPr id="19" name="Group 11">
              <a:extLst>
                <a:ext uri="{FF2B5EF4-FFF2-40B4-BE49-F238E27FC236}">
                  <a16:creationId xmlns:a16="http://schemas.microsoft.com/office/drawing/2014/main" id="{BFEF634B-C821-D38E-A4AD-044E632EB462}"/>
                </a:ext>
              </a:extLst>
            </p:cNvPr>
            <p:cNvGrpSpPr/>
            <p:nvPr/>
          </p:nvGrpSpPr>
          <p:grpSpPr>
            <a:xfrm>
              <a:off x="7094645" y="2044799"/>
              <a:ext cx="5235324" cy="5069228"/>
              <a:chOff x="0" y="-535833"/>
              <a:chExt cx="1913759" cy="2330259"/>
            </a:xfrm>
          </p:grpSpPr>
          <p:sp>
            <p:nvSpPr>
              <p:cNvPr id="21" name="Freeform 12">
                <a:extLst>
                  <a:ext uri="{FF2B5EF4-FFF2-40B4-BE49-F238E27FC236}">
                    <a16:creationId xmlns:a16="http://schemas.microsoft.com/office/drawing/2014/main" id="{23132733-EB13-2249-B640-7DD43EA912AF}"/>
                  </a:ext>
                </a:extLst>
              </p:cNvPr>
              <p:cNvSpPr/>
              <p:nvPr/>
            </p:nvSpPr>
            <p:spPr>
              <a:xfrm>
                <a:off x="197991" y="-535833"/>
                <a:ext cx="1715768" cy="1215895"/>
              </a:xfrm>
              <a:custGeom>
                <a:avLst/>
                <a:gdLst/>
                <a:ahLst/>
                <a:cxnLst/>
                <a:rect l="l" t="t" r="r" b="b"/>
                <a:pathLst>
                  <a:path w="1601666" h="1794426">
                    <a:moveTo>
                      <a:pt x="127306" y="0"/>
                    </a:moveTo>
                    <a:lnTo>
                      <a:pt x="1474360" y="0"/>
                    </a:lnTo>
                    <a:cubicBezTo>
                      <a:pt x="1508124" y="0"/>
                      <a:pt x="1540505" y="13413"/>
                      <a:pt x="1564379" y="37287"/>
                    </a:cubicBezTo>
                    <a:cubicBezTo>
                      <a:pt x="1588254" y="61162"/>
                      <a:pt x="1601666" y="93543"/>
                      <a:pt x="1601666" y="127306"/>
                    </a:cubicBezTo>
                    <a:lnTo>
                      <a:pt x="1601666" y="1667119"/>
                    </a:lnTo>
                    <a:cubicBezTo>
                      <a:pt x="1601666" y="1700883"/>
                      <a:pt x="1588254" y="1733264"/>
                      <a:pt x="1564379" y="1757138"/>
                    </a:cubicBezTo>
                    <a:cubicBezTo>
                      <a:pt x="1540505" y="1781013"/>
                      <a:pt x="1508124" y="1794426"/>
                      <a:pt x="1474360" y="1794426"/>
                    </a:cubicBezTo>
                    <a:lnTo>
                      <a:pt x="127306" y="1794426"/>
                    </a:lnTo>
                    <a:cubicBezTo>
                      <a:pt x="93543" y="1794426"/>
                      <a:pt x="61162" y="1781013"/>
                      <a:pt x="37287" y="1757138"/>
                    </a:cubicBezTo>
                    <a:cubicBezTo>
                      <a:pt x="13413" y="1733264"/>
                      <a:pt x="0" y="1700883"/>
                      <a:pt x="0" y="1667119"/>
                    </a:cubicBezTo>
                    <a:lnTo>
                      <a:pt x="0" y="127306"/>
                    </a:lnTo>
                    <a:cubicBezTo>
                      <a:pt x="0" y="93543"/>
                      <a:pt x="13413" y="61162"/>
                      <a:pt x="37287" y="37287"/>
                    </a:cubicBezTo>
                    <a:cubicBezTo>
                      <a:pt x="61162" y="13413"/>
                      <a:pt x="93543" y="0"/>
                      <a:pt x="127306" y="0"/>
                    </a:cubicBezTo>
                    <a:close/>
                  </a:path>
                </a:pathLst>
              </a:custGeom>
              <a:solidFill>
                <a:srgbClr val="FFF6E8">
                  <a:alpha val="14902"/>
                </a:srgbClr>
              </a:solidFill>
              <a:ln w="171450" cap="rnd">
                <a:solidFill>
                  <a:srgbClr val="000000">
                    <a:alpha val="14902"/>
                  </a:srgbClr>
                </a:solidFill>
                <a:prstDash val="solid"/>
                <a:round/>
              </a:ln>
            </p:spPr>
          </p:sp>
          <p:sp>
            <p:nvSpPr>
              <p:cNvPr id="22" name="TextBox 13">
                <a:extLst>
                  <a:ext uri="{FF2B5EF4-FFF2-40B4-BE49-F238E27FC236}">
                    <a16:creationId xmlns:a16="http://schemas.microsoft.com/office/drawing/2014/main" id="{CD5429CE-2E17-6D29-98F5-B70480E45817}"/>
                  </a:ext>
                </a:extLst>
              </p:cNvPr>
              <p:cNvSpPr txBox="1"/>
              <p:nvPr/>
            </p:nvSpPr>
            <p:spPr>
              <a:xfrm>
                <a:off x="0" y="-57150"/>
                <a:ext cx="1601666" cy="1851576"/>
              </a:xfrm>
              <a:prstGeom prst="rect">
                <a:avLst/>
              </a:prstGeom>
            </p:spPr>
            <p:txBody>
              <a:bodyPr lIns="33867" tIns="33867" rIns="33867" bIns="33867" rtlCol="0" anchor="ctr"/>
              <a:lstStyle/>
              <a:p>
                <a:pPr algn="ctr">
                  <a:lnSpc>
                    <a:spcPts val="1935"/>
                  </a:lnSpc>
                </a:pPr>
                <a:endParaRPr sz="1200"/>
              </a:p>
            </p:txBody>
          </p:sp>
        </p:grpSp>
        <p:sp>
          <p:nvSpPr>
            <p:cNvPr id="20" name="TextBox 10">
              <a:extLst>
                <a:ext uri="{FF2B5EF4-FFF2-40B4-BE49-F238E27FC236}">
                  <a16:creationId xmlns:a16="http://schemas.microsoft.com/office/drawing/2014/main" id="{5EDBE185-DA50-9B80-2063-6B82C5EFCB38}"/>
                </a:ext>
              </a:extLst>
            </p:cNvPr>
            <p:cNvSpPr txBox="1"/>
            <p:nvPr/>
          </p:nvSpPr>
          <p:spPr>
            <a:xfrm>
              <a:off x="7857999" y="2303819"/>
              <a:ext cx="4314355" cy="1846659"/>
            </a:xfrm>
            <a:prstGeom prst="rect">
              <a:avLst/>
            </a:prstGeom>
          </p:spPr>
          <p:txBody>
            <a:bodyPr wrap="square" lIns="0" tIns="0" rIns="0" bIns="0" rtlCol="0" anchor="t">
              <a:spAutoFit/>
            </a:bodyPr>
            <a:lstStyle/>
            <a:p>
              <a:pPr algn="just" rtl="0">
                <a:lnSpc>
                  <a:spcPts val="2400"/>
                </a:lnSpc>
                <a:spcBef>
                  <a:spcPct val="0"/>
                </a:spcBef>
              </a:pPr>
              <a:r>
                <a:rPr lang="en-US" sz="2000" b="1" dirty="0">
                  <a:solidFill>
                    <a:srgbClr val="FFFFFF"/>
                  </a:solidFill>
                  <a:latin typeface="Times New Roman"/>
                  <a:ea typeface="Times New Roman"/>
                  <a:cs typeface="Times New Roman"/>
                  <a:sym typeface="Times New Roman"/>
                </a:rPr>
                <a:t>Pareto chart </a:t>
              </a:r>
              <a:r>
                <a:rPr lang="en-US" sz="2000" dirty="0">
                  <a:solidFill>
                    <a:srgbClr val="FFFFFF"/>
                  </a:solidFill>
                  <a:latin typeface="Times New Roman"/>
                  <a:ea typeface="Times New Roman"/>
                  <a:cs typeface="Times New Roman"/>
                  <a:sym typeface="Times New Roman"/>
                </a:rPr>
                <a:t>shows that most setup-time waste comes from a few major causes. Changes in production planning, Machine Changeover Time, Product Non-conformity, &amp; Machine Malfunctions together account for about 73% of wasted time.</a:t>
              </a:r>
            </a:p>
          </p:txBody>
        </p:sp>
      </p:grpSp>
      <p:sp>
        <p:nvSpPr>
          <p:cNvPr id="23" name="مربع نص 8">
            <a:extLst>
              <a:ext uri="{FF2B5EF4-FFF2-40B4-BE49-F238E27FC236}">
                <a16:creationId xmlns:a16="http://schemas.microsoft.com/office/drawing/2014/main" id="{DC9266E6-3A5B-4411-9A87-CBCF717B94DA}"/>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a:off x="187508" y="2086990"/>
            <a:ext cx="6634287" cy="4027906"/>
          </a:xfrm>
          <a:prstGeom prst="roundRect">
            <a:avLst/>
          </a:prstGeom>
          <a:blipFill>
            <a:blip r:embed="rId3"/>
            <a:stretch>
              <a:fillRect/>
            </a:stretch>
          </a:blipFill>
        </p:spPr>
      </p:sp>
      <p:sp>
        <p:nvSpPr>
          <p:cNvPr id="9" name="TextBox 9"/>
          <p:cNvSpPr txBox="1"/>
          <p:nvPr/>
        </p:nvSpPr>
        <p:spPr>
          <a:xfrm>
            <a:off x="4339413" y="1398204"/>
            <a:ext cx="3293441" cy="370294"/>
          </a:xfrm>
          <a:prstGeom prst="rect">
            <a:avLst/>
          </a:prstGeom>
        </p:spPr>
        <p:txBody>
          <a:bodyPr wrap="square" lIns="0" tIns="0" rIns="0" bIns="0" rtlCol="0" anchor="t">
            <a:spAutoFit/>
          </a:bodyPr>
          <a:lstStyle/>
          <a:p>
            <a:pPr algn="ctr">
              <a:lnSpc>
                <a:spcPts val="2639"/>
              </a:lnSpc>
              <a:spcBef>
                <a:spcPct val="0"/>
              </a:spcBef>
            </a:pPr>
            <a:r>
              <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sym typeface="Times New Roman Bold"/>
              </a:rPr>
              <a:t>Pareto Chart</a:t>
            </a:r>
          </a:p>
        </p:txBody>
      </p:sp>
      <p:sp>
        <p:nvSpPr>
          <p:cNvPr id="18" name="TextBox 9">
            <a:extLst>
              <a:ext uri="{FF2B5EF4-FFF2-40B4-BE49-F238E27FC236}">
                <a16:creationId xmlns:a16="http://schemas.microsoft.com/office/drawing/2014/main" id="{EC982746-C5F6-403E-872D-6C003472B483}"/>
              </a:ext>
            </a:extLst>
          </p:cNvPr>
          <p:cNvSpPr txBox="1"/>
          <p:nvPr/>
        </p:nvSpPr>
        <p:spPr>
          <a:xfrm>
            <a:off x="11404460" y="293849"/>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18</a:t>
            </a:r>
          </a:p>
        </p:txBody>
      </p:sp>
      <p:sp>
        <p:nvSpPr>
          <p:cNvPr id="19" name="AutoShape 2">
            <a:extLst>
              <a:ext uri="{FF2B5EF4-FFF2-40B4-BE49-F238E27FC236}">
                <a16:creationId xmlns:a16="http://schemas.microsoft.com/office/drawing/2014/main" id="{EF31F7E1-5A4B-427E-A566-DBD64E4521EE}"/>
              </a:ext>
            </a:extLst>
          </p:cNvPr>
          <p:cNvSpPr/>
          <p:nvPr/>
        </p:nvSpPr>
        <p:spPr>
          <a:xfrm rot="3780">
            <a:off x="285198" y="632930"/>
            <a:ext cx="11621611" cy="0"/>
          </a:xfrm>
          <a:prstGeom prst="line">
            <a:avLst/>
          </a:prstGeom>
          <a:ln w="9525" cap="rnd">
            <a:solidFill>
              <a:srgbClr val="FFFFFF"/>
            </a:solidFill>
            <a:prstDash val="solid"/>
            <a:headEnd type="none" w="sm" len="sm"/>
            <a:tailEnd type="none" w="sm" len="sm"/>
          </a:ln>
        </p:spPr>
      </p:sp>
      <p:grpSp>
        <p:nvGrpSpPr>
          <p:cNvPr id="20" name="Group 19">
            <a:extLst>
              <a:ext uri="{FF2B5EF4-FFF2-40B4-BE49-F238E27FC236}">
                <a16:creationId xmlns:a16="http://schemas.microsoft.com/office/drawing/2014/main" id="{47EC67F9-77FB-43FA-8ADB-B0DBF2824958}"/>
              </a:ext>
            </a:extLst>
          </p:cNvPr>
          <p:cNvGrpSpPr/>
          <p:nvPr/>
        </p:nvGrpSpPr>
        <p:grpSpPr>
          <a:xfrm>
            <a:off x="5551493" y="131266"/>
            <a:ext cx="914400" cy="914400"/>
            <a:chOff x="7887156" y="880575"/>
            <a:chExt cx="914400" cy="914400"/>
          </a:xfrm>
        </p:grpSpPr>
        <p:sp useBgFill="1">
          <p:nvSpPr>
            <p:cNvPr id="21" name="شكل بيضاوي 48">
              <a:extLst>
                <a:ext uri="{FF2B5EF4-FFF2-40B4-BE49-F238E27FC236}">
                  <a16:creationId xmlns:a16="http://schemas.microsoft.com/office/drawing/2014/main" id="{33358493-2997-4B94-818B-230045182379}"/>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8" descr="Computer Icons Analysis Symbol, symbol, angle, logo png | PNGEgg">
              <a:extLst>
                <a:ext uri="{FF2B5EF4-FFF2-40B4-BE49-F238E27FC236}">
                  <a16:creationId xmlns:a16="http://schemas.microsoft.com/office/drawing/2014/main" id="{DE0CAD73-3946-40AB-81D4-28231DC2823E}"/>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 22">
            <a:extLst>
              <a:ext uri="{FF2B5EF4-FFF2-40B4-BE49-F238E27FC236}">
                <a16:creationId xmlns:a16="http://schemas.microsoft.com/office/drawing/2014/main" id="{F8BC948B-AFE5-46C6-A5DE-7A6964BFB8E4}"/>
              </a:ext>
            </a:extLst>
          </p:cNvPr>
          <p:cNvGrpSpPr/>
          <p:nvPr/>
        </p:nvGrpSpPr>
        <p:grpSpPr>
          <a:xfrm>
            <a:off x="6556972" y="2745851"/>
            <a:ext cx="5208377" cy="5069228"/>
            <a:chOff x="7094645" y="2044799"/>
            <a:chExt cx="4923184" cy="5069228"/>
          </a:xfrm>
        </p:grpSpPr>
        <p:grpSp>
          <p:nvGrpSpPr>
            <p:cNvPr id="11" name="Group 11"/>
            <p:cNvGrpSpPr/>
            <p:nvPr/>
          </p:nvGrpSpPr>
          <p:grpSpPr>
            <a:xfrm>
              <a:off x="7094645" y="2044799"/>
              <a:ext cx="4923184" cy="5069228"/>
              <a:chOff x="0" y="-535833"/>
              <a:chExt cx="1799657" cy="2330259"/>
            </a:xfrm>
          </p:grpSpPr>
          <p:sp>
            <p:nvSpPr>
              <p:cNvPr id="12" name="Freeform 12"/>
              <p:cNvSpPr/>
              <p:nvPr/>
            </p:nvSpPr>
            <p:spPr>
              <a:xfrm>
                <a:off x="197991" y="-535833"/>
                <a:ext cx="1601666" cy="1215895"/>
              </a:xfrm>
              <a:custGeom>
                <a:avLst/>
                <a:gdLst/>
                <a:ahLst/>
                <a:cxnLst/>
                <a:rect l="l" t="t" r="r" b="b"/>
                <a:pathLst>
                  <a:path w="1601666" h="1794426">
                    <a:moveTo>
                      <a:pt x="127306" y="0"/>
                    </a:moveTo>
                    <a:lnTo>
                      <a:pt x="1474360" y="0"/>
                    </a:lnTo>
                    <a:cubicBezTo>
                      <a:pt x="1508124" y="0"/>
                      <a:pt x="1540505" y="13413"/>
                      <a:pt x="1564379" y="37287"/>
                    </a:cubicBezTo>
                    <a:cubicBezTo>
                      <a:pt x="1588254" y="61162"/>
                      <a:pt x="1601666" y="93543"/>
                      <a:pt x="1601666" y="127306"/>
                    </a:cubicBezTo>
                    <a:lnTo>
                      <a:pt x="1601666" y="1667119"/>
                    </a:lnTo>
                    <a:cubicBezTo>
                      <a:pt x="1601666" y="1700883"/>
                      <a:pt x="1588254" y="1733264"/>
                      <a:pt x="1564379" y="1757138"/>
                    </a:cubicBezTo>
                    <a:cubicBezTo>
                      <a:pt x="1540505" y="1781013"/>
                      <a:pt x="1508124" y="1794426"/>
                      <a:pt x="1474360" y="1794426"/>
                    </a:cubicBezTo>
                    <a:lnTo>
                      <a:pt x="127306" y="1794426"/>
                    </a:lnTo>
                    <a:cubicBezTo>
                      <a:pt x="93543" y="1794426"/>
                      <a:pt x="61162" y="1781013"/>
                      <a:pt x="37287" y="1757138"/>
                    </a:cubicBezTo>
                    <a:cubicBezTo>
                      <a:pt x="13413" y="1733264"/>
                      <a:pt x="0" y="1700883"/>
                      <a:pt x="0" y="1667119"/>
                    </a:cubicBezTo>
                    <a:lnTo>
                      <a:pt x="0" y="127306"/>
                    </a:lnTo>
                    <a:cubicBezTo>
                      <a:pt x="0" y="93543"/>
                      <a:pt x="13413" y="61162"/>
                      <a:pt x="37287" y="37287"/>
                    </a:cubicBezTo>
                    <a:cubicBezTo>
                      <a:pt x="61162" y="13413"/>
                      <a:pt x="93543" y="0"/>
                      <a:pt x="127306" y="0"/>
                    </a:cubicBezTo>
                    <a:close/>
                  </a:path>
                </a:pathLst>
              </a:custGeom>
              <a:solidFill>
                <a:srgbClr val="FFF6E8">
                  <a:alpha val="14902"/>
                </a:srgbClr>
              </a:solidFill>
              <a:ln w="171450" cap="rnd">
                <a:solidFill>
                  <a:srgbClr val="000000">
                    <a:alpha val="14902"/>
                  </a:srgbClr>
                </a:solidFill>
                <a:prstDash val="solid"/>
                <a:round/>
              </a:ln>
            </p:spPr>
          </p:sp>
          <p:sp>
            <p:nvSpPr>
              <p:cNvPr id="13" name="TextBox 13"/>
              <p:cNvSpPr txBox="1"/>
              <p:nvPr/>
            </p:nvSpPr>
            <p:spPr>
              <a:xfrm>
                <a:off x="0" y="-57150"/>
                <a:ext cx="1601666" cy="1851576"/>
              </a:xfrm>
              <a:prstGeom prst="rect">
                <a:avLst/>
              </a:prstGeom>
            </p:spPr>
            <p:txBody>
              <a:bodyPr lIns="33867" tIns="33867" rIns="33867" bIns="33867" rtlCol="0" anchor="ctr"/>
              <a:lstStyle/>
              <a:p>
                <a:pPr algn="ctr">
                  <a:lnSpc>
                    <a:spcPts val="1935"/>
                  </a:lnSpc>
                </a:pPr>
                <a:endParaRPr sz="1200"/>
              </a:p>
            </p:txBody>
          </p:sp>
        </p:grpSp>
        <p:sp>
          <p:nvSpPr>
            <p:cNvPr id="10" name="TextBox 10"/>
            <p:cNvSpPr txBox="1"/>
            <p:nvPr/>
          </p:nvSpPr>
          <p:spPr>
            <a:xfrm>
              <a:off x="7944633" y="2144393"/>
              <a:ext cx="3732068" cy="2462213"/>
            </a:xfrm>
            <a:prstGeom prst="rect">
              <a:avLst/>
            </a:prstGeom>
          </p:spPr>
          <p:txBody>
            <a:bodyPr wrap="square" lIns="0" tIns="0" rIns="0" bIns="0" rtlCol="0" anchor="t">
              <a:spAutoFit/>
            </a:bodyPr>
            <a:lstStyle/>
            <a:p>
              <a:pPr algn="just" rtl="0">
                <a:lnSpc>
                  <a:spcPts val="2400"/>
                </a:lnSpc>
                <a:spcBef>
                  <a:spcPct val="0"/>
                </a:spcBef>
              </a:pPr>
              <a:r>
                <a:rPr lang="en-US" sz="2400" b="1" dirty="0">
                  <a:solidFill>
                    <a:srgbClr val="FFFFFF"/>
                  </a:solidFill>
                  <a:latin typeface="Times New Roman"/>
                  <a:ea typeface="Times New Roman"/>
                  <a:cs typeface="Times New Roman"/>
                  <a:sym typeface="Times New Roman"/>
                </a:rPr>
                <a:t>Pareto chart </a:t>
              </a:r>
              <a:r>
                <a:rPr lang="en-US" sz="2400" dirty="0">
                  <a:solidFill>
                    <a:srgbClr val="FFFFFF"/>
                  </a:solidFill>
                  <a:latin typeface="Times New Roman"/>
                  <a:ea typeface="Times New Roman"/>
                  <a:cs typeface="Times New Roman"/>
                  <a:sym typeface="Times New Roman"/>
                </a:rPr>
                <a:t>shows that most setup-time waste comes from a few major causes. Changes in production planning, Machine Changeover Time, Product Non-conformity, &amp; Machine Malfunctions together account for about 73% of wasted time.</a:t>
              </a:r>
            </a:p>
          </p:txBody>
        </p:sp>
      </p:grpSp>
      <p:cxnSp>
        <p:nvCxnSpPr>
          <p:cNvPr id="2" name="رابط مستقيم 1">
            <a:extLst>
              <a:ext uri="{FF2B5EF4-FFF2-40B4-BE49-F238E27FC236}">
                <a16:creationId xmlns:a16="http://schemas.microsoft.com/office/drawing/2014/main" id="{8EAB4718-2EA8-E8AD-27BF-482BDA82DEC7}"/>
              </a:ext>
            </a:extLst>
          </p:cNvPr>
          <p:cNvCxnSpPr>
            <a:cxnSpLocks/>
          </p:cNvCxnSpPr>
          <p:nvPr/>
        </p:nvCxnSpPr>
        <p:spPr>
          <a:xfrm>
            <a:off x="-12904490" y="-2616309"/>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EAAE0ED0-683B-0591-C9FE-3CD8399B9931}"/>
              </a:ext>
            </a:extLst>
          </p:cNvPr>
          <p:cNvGrpSpPr/>
          <p:nvPr/>
        </p:nvGrpSpPr>
        <p:grpSpPr>
          <a:xfrm>
            <a:off x="-7644545" y="-3042237"/>
            <a:ext cx="914400" cy="914400"/>
            <a:chOff x="7887156" y="880575"/>
            <a:chExt cx="914400" cy="914400"/>
          </a:xfrm>
        </p:grpSpPr>
        <p:sp useBgFill="1">
          <p:nvSpPr>
            <p:cNvPr id="4" name="شكل بيضاوي 48">
              <a:extLst>
                <a:ext uri="{FF2B5EF4-FFF2-40B4-BE49-F238E27FC236}">
                  <a16:creationId xmlns:a16="http://schemas.microsoft.com/office/drawing/2014/main" id="{1339CEE5-B305-432F-E863-2CE18937FC4B}"/>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8" descr="Computer Icons Analysis Symbol, symbol, angle, logo png | PNGEgg">
              <a:extLst>
                <a:ext uri="{FF2B5EF4-FFF2-40B4-BE49-F238E27FC236}">
                  <a16:creationId xmlns:a16="http://schemas.microsoft.com/office/drawing/2014/main" id="{6A1DE527-43E0-3634-0728-D0B1692B53FE}"/>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2ED7F3BA-A2C6-8C12-B459-AD2116520B2B}"/>
              </a:ext>
            </a:extLst>
          </p:cNvPr>
          <p:cNvGrpSpPr/>
          <p:nvPr/>
        </p:nvGrpSpPr>
        <p:grpSpPr>
          <a:xfrm>
            <a:off x="-6785681" y="-1523222"/>
            <a:ext cx="5326616" cy="3853096"/>
            <a:chOff x="6473498" y="1469577"/>
            <a:chExt cx="5326616" cy="3853096"/>
          </a:xfrm>
        </p:grpSpPr>
        <p:grpSp>
          <p:nvGrpSpPr>
            <p:cNvPr id="8" name="Group 7">
              <a:extLst>
                <a:ext uri="{FF2B5EF4-FFF2-40B4-BE49-F238E27FC236}">
                  <a16:creationId xmlns:a16="http://schemas.microsoft.com/office/drawing/2014/main" id="{40047B4C-3CFA-0CD1-43FC-4CC6B521C0CC}"/>
                </a:ext>
              </a:extLst>
            </p:cNvPr>
            <p:cNvGrpSpPr/>
            <p:nvPr/>
          </p:nvGrpSpPr>
          <p:grpSpPr>
            <a:xfrm>
              <a:off x="6473498" y="1469577"/>
              <a:ext cx="5326616" cy="3853096"/>
              <a:chOff x="6188149" y="1314470"/>
              <a:chExt cx="5761374" cy="4129131"/>
            </a:xfrm>
          </p:grpSpPr>
          <p:sp>
            <p:nvSpPr>
              <p:cNvPr id="15" name="Rectangle: Rounded Corners 14">
                <a:extLst>
                  <a:ext uri="{FF2B5EF4-FFF2-40B4-BE49-F238E27FC236}">
                    <a16:creationId xmlns:a16="http://schemas.microsoft.com/office/drawing/2014/main" id="{F44E0942-2547-6A36-2800-8D350A0258C9}"/>
                  </a:ext>
                </a:extLst>
              </p:cNvPr>
              <p:cNvSpPr/>
              <p:nvPr/>
            </p:nvSpPr>
            <p:spPr>
              <a:xfrm flipV="1">
                <a:off x="6188149" y="1314470"/>
                <a:ext cx="5761374" cy="4129131"/>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4ED5B581-3050-1160-9D3A-C2B42163CEA5}"/>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image17.png">
              <a:extLst>
                <a:ext uri="{FF2B5EF4-FFF2-40B4-BE49-F238E27FC236}">
                  <a16:creationId xmlns:a16="http://schemas.microsoft.com/office/drawing/2014/main" id="{B3A0198B-138F-D6A5-F218-F9DF5AA72BFE}"/>
                </a:ext>
              </a:extLst>
            </p:cNvPr>
            <p:cNvPicPr/>
            <p:nvPr/>
          </p:nvPicPr>
          <p:blipFill>
            <a:blip r:embed="rId6"/>
            <a:srcRect/>
            <a:stretch>
              <a:fillRect/>
            </a:stretch>
          </p:blipFill>
          <p:spPr>
            <a:xfrm>
              <a:off x="6791973" y="1685336"/>
              <a:ext cx="4951661" cy="3423293"/>
            </a:xfrm>
            <a:prstGeom prst="roundRect">
              <a:avLst/>
            </a:prstGeom>
            <a:ln/>
          </p:spPr>
        </p:pic>
      </p:grpSp>
      <p:sp>
        <p:nvSpPr>
          <p:cNvPr id="24" name="TextBox 23">
            <a:extLst>
              <a:ext uri="{FF2B5EF4-FFF2-40B4-BE49-F238E27FC236}">
                <a16:creationId xmlns:a16="http://schemas.microsoft.com/office/drawing/2014/main" id="{BE8676FB-5F4C-BCDA-4423-E4EACE3E5780}"/>
              </a:ext>
            </a:extLst>
          </p:cNvPr>
          <p:cNvSpPr txBox="1"/>
          <p:nvPr/>
        </p:nvSpPr>
        <p:spPr>
          <a:xfrm>
            <a:off x="-12255539" y="2329874"/>
            <a:ext cx="10581304" cy="1154162"/>
          </a:xfrm>
          <a:prstGeom prst="rect">
            <a:avLst/>
          </a:prstGeom>
          <a:noFill/>
        </p:spPr>
        <p:txBody>
          <a:bodyPr wrap="square">
            <a:spAutoFit/>
          </a:bodyPr>
          <a:lstStyle/>
          <a:p>
            <a:pPr algn="just" rtl="0">
              <a:buNone/>
            </a:pPr>
            <a:r>
              <a:rPr lang="en-US" sz="2300" dirty="0">
                <a:solidFill>
                  <a:schemeClr val="bg1"/>
                </a:solidFill>
                <a:latin typeface="Times New Roman" panose="02020603050405020304" pitchFamily="18" charset="0"/>
                <a:cs typeface="Times New Roman" panose="02020603050405020304" pitchFamily="18" charset="0"/>
              </a:rPr>
              <a:t>Normality test results show that the setup time data are normally distributed (</a:t>
            </a:r>
            <a:r>
              <a:rPr lang="en-US" sz="2300" b="1" dirty="0">
                <a:solidFill>
                  <a:schemeClr val="bg1"/>
                </a:solidFill>
                <a:latin typeface="Times New Roman" panose="02020603050405020304" pitchFamily="18" charset="0"/>
                <a:cs typeface="Times New Roman" panose="02020603050405020304" pitchFamily="18" charset="0"/>
              </a:rPr>
              <a:t>p-value = 0.286 &gt; 0.05</a:t>
            </a:r>
            <a:r>
              <a:rPr lang="en-US" sz="2300" dirty="0">
                <a:solidFill>
                  <a:schemeClr val="bg1"/>
                </a:solidFill>
                <a:latin typeface="Times New Roman" panose="02020603050405020304" pitchFamily="18" charset="0"/>
                <a:cs typeface="Times New Roman" panose="02020603050405020304" pitchFamily="18" charset="0"/>
              </a:rPr>
              <a:t>). The histogram indicates setup times ranging from 80 to 200 minutes with noticeable variability, highlighting inconsistency in the process.</a:t>
            </a:r>
          </a:p>
        </p:txBody>
      </p:sp>
      <p:sp>
        <p:nvSpPr>
          <p:cNvPr id="25" name="TextBox 24">
            <a:extLst>
              <a:ext uri="{FF2B5EF4-FFF2-40B4-BE49-F238E27FC236}">
                <a16:creationId xmlns:a16="http://schemas.microsoft.com/office/drawing/2014/main" id="{1CC56CEC-5210-7548-AD71-80B4BE86C5E9}"/>
              </a:ext>
            </a:extLst>
          </p:cNvPr>
          <p:cNvSpPr txBox="1"/>
          <p:nvPr/>
        </p:nvSpPr>
        <p:spPr>
          <a:xfrm>
            <a:off x="-10788653" y="-2206767"/>
            <a:ext cx="7377229" cy="646331"/>
          </a:xfrm>
          <a:prstGeom prst="rect">
            <a:avLst/>
          </a:prstGeom>
          <a:noFill/>
        </p:spPr>
        <p:txBody>
          <a:bodyPr wrap="square">
            <a:spAutoFit/>
          </a:bodyPr>
          <a:lstStyle/>
          <a:p>
            <a:pPr algn="l"/>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Normality Assessment of Setup Time</a:t>
            </a:r>
            <a:endPar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grpSp>
        <p:nvGrpSpPr>
          <p:cNvPr id="26" name="Group 25">
            <a:extLst>
              <a:ext uri="{FF2B5EF4-FFF2-40B4-BE49-F238E27FC236}">
                <a16:creationId xmlns:a16="http://schemas.microsoft.com/office/drawing/2014/main" id="{15C16BBD-A413-E30F-C53D-3599B07378DC}"/>
              </a:ext>
            </a:extLst>
          </p:cNvPr>
          <p:cNvGrpSpPr/>
          <p:nvPr/>
        </p:nvGrpSpPr>
        <p:grpSpPr>
          <a:xfrm>
            <a:off x="-12565455" y="-1523222"/>
            <a:ext cx="5340876" cy="3822726"/>
            <a:chOff x="768608" y="1459753"/>
            <a:chExt cx="5290509" cy="3945751"/>
          </a:xfrm>
        </p:grpSpPr>
        <p:grpSp>
          <p:nvGrpSpPr>
            <p:cNvPr id="27" name="Group 26">
              <a:extLst>
                <a:ext uri="{FF2B5EF4-FFF2-40B4-BE49-F238E27FC236}">
                  <a16:creationId xmlns:a16="http://schemas.microsoft.com/office/drawing/2014/main" id="{15C9A3AF-5F8A-A346-9BDC-21E319148D91}"/>
                </a:ext>
              </a:extLst>
            </p:cNvPr>
            <p:cNvGrpSpPr/>
            <p:nvPr/>
          </p:nvGrpSpPr>
          <p:grpSpPr>
            <a:xfrm>
              <a:off x="768608" y="1459753"/>
              <a:ext cx="5290509" cy="3945751"/>
              <a:chOff x="6188149" y="1314470"/>
              <a:chExt cx="5761374" cy="4129131"/>
            </a:xfrm>
          </p:grpSpPr>
          <p:sp>
            <p:nvSpPr>
              <p:cNvPr id="29" name="Rectangle: Rounded Corners 28">
                <a:extLst>
                  <a:ext uri="{FF2B5EF4-FFF2-40B4-BE49-F238E27FC236}">
                    <a16:creationId xmlns:a16="http://schemas.microsoft.com/office/drawing/2014/main" id="{10255CB1-8596-3778-71D0-C35182D685CA}"/>
                  </a:ext>
                </a:extLst>
              </p:cNvPr>
              <p:cNvSpPr/>
              <p:nvPr/>
            </p:nvSpPr>
            <p:spPr>
              <a:xfrm flipV="1">
                <a:off x="6188149" y="1314470"/>
                <a:ext cx="5761374" cy="4129131"/>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848D5041-FE27-AC9A-96B2-AEC86763EE6B}"/>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8" name="image13.png">
              <a:extLst>
                <a:ext uri="{FF2B5EF4-FFF2-40B4-BE49-F238E27FC236}">
                  <a16:creationId xmlns:a16="http://schemas.microsoft.com/office/drawing/2014/main" id="{6BE04C4B-E77D-D98D-06DC-40BD75EAF43B}"/>
                </a:ext>
              </a:extLst>
            </p:cNvPr>
            <p:cNvPicPr/>
            <p:nvPr/>
          </p:nvPicPr>
          <p:blipFill>
            <a:blip r:embed="rId7"/>
            <a:srcRect/>
            <a:stretch>
              <a:fillRect/>
            </a:stretch>
          </p:blipFill>
          <p:spPr>
            <a:xfrm>
              <a:off x="1091641" y="1701654"/>
              <a:ext cx="4918097" cy="3505611"/>
            </a:xfrm>
            <a:prstGeom prst="roundRect">
              <a:avLst/>
            </a:prstGeom>
            <a:ln/>
          </p:spPr>
        </p:pic>
      </p:grpSp>
      <p:sp>
        <p:nvSpPr>
          <p:cNvPr id="31" name="TextBox 30">
            <a:extLst>
              <a:ext uri="{FF2B5EF4-FFF2-40B4-BE49-F238E27FC236}">
                <a16:creationId xmlns:a16="http://schemas.microsoft.com/office/drawing/2014/main" id="{2B5E755B-BB19-35EC-7D80-6A25A7D4CC70}"/>
              </a:ext>
            </a:extLst>
          </p:cNvPr>
          <p:cNvSpPr txBox="1"/>
          <p:nvPr/>
        </p:nvSpPr>
        <p:spPr>
          <a:xfrm>
            <a:off x="-13381553" y="-3072870"/>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Measure Phase</a:t>
            </a:r>
          </a:p>
        </p:txBody>
      </p:sp>
      <p:sp>
        <p:nvSpPr>
          <p:cNvPr id="32" name="TextBox 9">
            <a:extLst>
              <a:ext uri="{FF2B5EF4-FFF2-40B4-BE49-F238E27FC236}">
                <a16:creationId xmlns:a16="http://schemas.microsoft.com/office/drawing/2014/main" id="{24C9C3FB-5EF2-B610-327F-DB228DA8FC8D}"/>
              </a:ext>
            </a:extLst>
          </p:cNvPr>
          <p:cNvSpPr txBox="1"/>
          <p:nvPr/>
        </p:nvSpPr>
        <p:spPr>
          <a:xfrm>
            <a:off x="-1791578" y="-2937710"/>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19</a:t>
            </a:r>
          </a:p>
        </p:txBody>
      </p:sp>
      <p:sp>
        <p:nvSpPr>
          <p:cNvPr id="33" name="مربع نص 8">
            <a:extLst>
              <a:ext uri="{FF2B5EF4-FFF2-40B4-BE49-F238E27FC236}">
                <a16:creationId xmlns:a16="http://schemas.microsoft.com/office/drawing/2014/main" id="{0C779115-2A5E-1ACD-0D83-1D5C431D34B6}"/>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1">
            <a:extLst>
              <a:ext uri="{FF2B5EF4-FFF2-40B4-BE49-F238E27FC236}">
                <a16:creationId xmlns:a16="http://schemas.microsoft.com/office/drawing/2014/main" id="{9B650D0A-844B-E51A-F305-2B02CAC070E9}"/>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1A5B1B9C-AFAB-4F53-A9F3-83D8DCEAC4CD}"/>
              </a:ext>
            </a:extLst>
          </p:cNvPr>
          <p:cNvGrpSpPr/>
          <p:nvPr/>
        </p:nvGrpSpPr>
        <p:grpSpPr>
          <a:xfrm>
            <a:off x="5551493" y="131266"/>
            <a:ext cx="914400" cy="914400"/>
            <a:chOff x="7887156" y="880575"/>
            <a:chExt cx="914400" cy="914400"/>
          </a:xfrm>
        </p:grpSpPr>
        <p:sp useBgFill="1">
          <p:nvSpPr>
            <p:cNvPr id="34" name="شكل بيضاوي 48">
              <a:extLst>
                <a:ext uri="{FF2B5EF4-FFF2-40B4-BE49-F238E27FC236}">
                  <a16:creationId xmlns:a16="http://schemas.microsoft.com/office/drawing/2014/main" id="{EB30E627-B521-42C3-81BD-FF22F37EC19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8" descr="Computer Icons Analysis Symbol, symbol, angle, logo png | PNGEgg">
              <a:extLst>
                <a:ext uri="{FF2B5EF4-FFF2-40B4-BE49-F238E27FC236}">
                  <a16:creationId xmlns:a16="http://schemas.microsoft.com/office/drawing/2014/main" id="{FE5C9A7C-43B5-4868-9238-D9067027F2F9}"/>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a:extLst>
              <a:ext uri="{FF2B5EF4-FFF2-40B4-BE49-F238E27FC236}">
                <a16:creationId xmlns:a16="http://schemas.microsoft.com/office/drawing/2014/main" id="{DC05A0E4-35B8-6052-7FAE-D05690717428}"/>
              </a:ext>
            </a:extLst>
          </p:cNvPr>
          <p:cNvGrpSpPr/>
          <p:nvPr/>
        </p:nvGrpSpPr>
        <p:grpSpPr>
          <a:xfrm>
            <a:off x="6410357" y="1650281"/>
            <a:ext cx="5326616" cy="3853096"/>
            <a:chOff x="6473498" y="1469577"/>
            <a:chExt cx="5326616" cy="3853096"/>
          </a:xfrm>
        </p:grpSpPr>
        <p:grpSp>
          <p:nvGrpSpPr>
            <p:cNvPr id="18" name="Group 17">
              <a:extLst>
                <a:ext uri="{FF2B5EF4-FFF2-40B4-BE49-F238E27FC236}">
                  <a16:creationId xmlns:a16="http://schemas.microsoft.com/office/drawing/2014/main" id="{1E58C8E0-650D-1713-4DA0-85C08D7234FD}"/>
                </a:ext>
              </a:extLst>
            </p:cNvPr>
            <p:cNvGrpSpPr/>
            <p:nvPr/>
          </p:nvGrpSpPr>
          <p:grpSpPr>
            <a:xfrm>
              <a:off x="6473498" y="1469577"/>
              <a:ext cx="5326616" cy="3853096"/>
              <a:chOff x="6188149" y="1314470"/>
              <a:chExt cx="5761374" cy="4129131"/>
            </a:xfrm>
          </p:grpSpPr>
          <p:sp>
            <p:nvSpPr>
              <p:cNvPr id="14" name="Rectangle: Rounded Corners 13">
                <a:extLst>
                  <a:ext uri="{FF2B5EF4-FFF2-40B4-BE49-F238E27FC236}">
                    <a16:creationId xmlns:a16="http://schemas.microsoft.com/office/drawing/2014/main" id="{7E85C089-F4B3-8598-B5F5-F3115B6C46CD}"/>
                  </a:ext>
                </a:extLst>
              </p:cNvPr>
              <p:cNvSpPr/>
              <p:nvPr/>
            </p:nvSpPr>
            <p:spPr>
              <a:xfrm flipV="1">
                <a:off x="6188149" y="1314470"/>
                <a:ext cx="5761374" cy="4129131"/>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57689492-8B81-80BC-18CE-87A250B55C7F}"/>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image17.png">
              <a:extLst>
                <a:ext uri="{FF2B5EF4-FFF2-40B4-BE49-F238E27FC236}">
                  <a16:creationId xmlns:a16="http://schemas.microsoft.com/office/drawing/2014/main" id="{D788AEA5-70CF-05D2-EF09-E6499596A1D4}"/>
                </a:ext>
              </a:extLst>
            </p:cNvPr>
            <p:cNvPicPr/>
            <p:nvPr/>
          </p:nvPicPr>
          <p:blipFill>
            <a:blip r:embed="rId5"/>
            <a:srcRect/>
            <a:stretch>
              <a:fillRect/>
            </a:stretch>
          </p:blipFill>
          <p:spPr>
            <a:xfrm>
              <a:off x="6791973" y="1685336"/>
              <a:ext cx="4951661" cy="3423293"/>
            </a:xfrm>
            <a:prstGeom prst="roundRect">
              <a:avLst/>
            </a:prstGeom>
            <a:ln/>
          </p:spPr>
        </p:pic>
      </p:grpSp>
      <p:sp>
        <p:nvSpPr>
          <p:cNvPr id="9" name="TextBox 8">
            <a:extLst>
              <a:ext uri="{FF2B5EF4-FFF2-40B4-BE49-F238E27FC236}">
                <a16:creationId xmlns:a16="http://schemas.microsoft.com/office/drawing/2014/main" id="{B3F325D6-B3FA-E665-BCD4-5BA68D4FEB24}"/>
              </a:ext>
            </a:extLst>
          </p:cNvPr>
          <p:cNvSpPr txBox="1"/>
          <p:nvPr/>
        </p:nvSpPr>
        <p:spPr>
          <a:xfrm>
            <a:off x="940499" y="5503377"/>
            <a:ext cx="10581304" cy="1154162"/>
          </a:xfrm>
          <a:prstGeom prst="rect">
            <a:avLst/>
          </a:prstGeom>
          <a:noFill/>
        </p:spPr>
        <p:txBody>
          <a:bodyPr wrap="square">
            <a:spAutoFit/>
          </a:bodyPr>
          <a:lstStyle/>
          <a:p>
            <a:pPr algn="just" rtl="0">
              <a:buNone/>
            </a:pPr>
            <a:r>
              <a:rPr lang="en-US" sz="2300" dirty="0">
                <a:solidFill>
                  <a:schemeClr val="bg1"/>
                </a:solidFill>
                <a:latin typeface="Times New Roman" panose="02020603050405020304" pitchFamily="18" charset="0"/>
                <a:cs typeface="Times New Roman" panose="02020603050405020304" pitchFamily="18" charset="0"/>
              </a:rPr>
              <a:t>Normality test results show that the setup time data are normally distributed (</a:t>
            </a:r>
            <a:r>
              <a:rPr lang="en-US" sz="2300" b="1" dirty="0">
                <a:solidFill>
                  <a:schemeClr val="bg1"/>
                </a:solidFill>
                <a:latin typeface="Times New Roman" panose="02020603050405020304" pitchFamily="18" charset="0"/>
                <a:cs typeface="Times New Roman" panose="02020603050405020304" pitchFamily="18" charset="0"/>
              </a:rPr>
              <a:t>p-value = 0.286 &gt; 0.05</a:t>
            </a:r>
            <a:r>
              <a:rPr lang="en-US" sz="2300" dirty="0">
                <a:solidFill>
                  <a:schemeClr val="bg1"/>
                </a:solidFill>
                <a:latin typeface="Times New Roman" panose="02020603050405020304" pitchFamily="18" charset="0"/>
                <a:cs typeface="Times New Roman" panose="02020603050405020304" pitchFamily="18" charset="0"/>
              </a:rPr>
              <a:t>). The histogram indicates setup times ranging from 80 to 200 minutes with noticeable variability, highlighting inconsistency in the process.</a:t>
            </a:r>
          </a:p>
        </p:txBody>
      </p:sp>
      <p:sp>
        <p:nvSpPr>
          <p:cNvPr id="13" name="TextBox 12">
            <a:extLst>
              <a:ext uri="{FF2B5EF4-FFF2-40B4-BE49-F238E27FC236}">
                <a16:creationId xmlns:a16="http://schemas.microsoft.com/office/drawing/2014/main" id="{1393A0A1-3309-7E7B-8C7C-6C109FDCFDE0}"/>
              </a:ext>
            </a:extLst>
          </p:cNvPr>
          <p:cNvSpPr txBox="1"/>
          <p:nvPr/>
        </p:nvSpPr>
        <p:spPr>
          <a:xfrm>
            <a:off x="2407385" y="966736"/>
            <a:ext cx="7377229" cy="646331"/>
          </a:xfrm>
          <a:prstGeom prst="rect">
            <a:avLst/>
          </a:prstGeom>
          <a:noFill/>
        </p:spPr>
        <p:txBody>
          <a:bodyPr wrap="square">
            <a:spAutoFit/>
          </a:bodyPr>
          <a:lstStyle/>
          <a:p>
            <a:pPr algn="l"/>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Normality Assessment of Setup Time</a:t>
            </a:r>
            <a:endPar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grpSp>
        <p:nvGrpSpPr>
          <p:cNvPr id="11" name="Group 10">
            <a:extLst>
              <a:ext uri="{FF2B5EF4-FFF2-40B4-BE49-F238E27FC236}">
                <a16:creationId xmlns:a16="http://schemas.microsoft.com/office/drawing/2014/main" id="{C8D38442-B759-281A-98BF-9713455612E6}"/>
              </a:ext>
            </a:extLst>
          </p:cNvPr>
          <p:cNvGrpSpPr/>
          <p:nvPr/>
        </p:nvGrpSpPr>
        <p:grpSpPr>
          <a:xfrm>
            <a:off x="630583" y="1650281"/>
            <a:ext cx="5340876" cy="3822726"/>
            <a:chOff x="768608" y="1459753"/>
            <a:chExt cx="5290509" cy="3945751"/>
          </a:xfrm>
        </p:grpSpPr>
        <p:grpSp>
          <p:nvGrpSpPr>
            <p:cNvPr id="19" name="Group 18">
              <a:extLst>
                <a:ext uri="{FF2B5EF4-FFF2-40B4-BE49-F238E27FC236}">
                  <a16:creationId xmlns:a16="http://schemas.microsoft.com/office/drawing/2014/main" id="{A297A6E7-AABC-27F9-CD8E-C1222D5ACA49}"/>
                </a:ext>
              </a:extLst>
            </p:cNvPr>
            <p:cNvGrpSpPr/>
            <p:nvPr/>
          </p:nvGrpSpPr>
          <p:grpSpPr>
            <a:xfrm>
              <a:off x="768608" y="1459753"/>
              <a:ext cx="5290509" cy="3945751"/>
              <a:chOff x="6188149" y="1314470"/>
              <a:chExt cx="5761374" cy="4129131"/>
            </a:xfrm>
          </p:grpSpPr>
          <p:sp>
            <p:nvSpPr>
              <p:cNvPr id="21" name="Rectangle: Rounded Corners 20">
                <a:extLst>
                  <a:ext uri="{FF2B5EF4-FFF2-40B4-BE49-F238E27FC236}">
                    <a16:creationId xmlns:a16="http://schemas.microsoft.com/office/drawing/2014/main" id="{ABD9E004-5468-A751-CF14-9593D2EEC9F0}"/>
                  </a:ext>
                </a:extLst>
              </p:cNvPr>
              <p:cNvSpPr/>
              <p:nvPr/>
            </p:nvSpPr>
            <p:spPr>
              <a:xfrm flipV="1">
                <a:off x="6188149" y="1314470"/>
                <a:ext cx="5761374" cy="4129131"/>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37E9C202-92FB-5B7D-D8DA-B88572301A7F}"/>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image13.png">
              <a:extLst>
                <a:ext uri="{FF2B5EF4-FFF2-40B4-BE49-F238E27FC236}">
                  <a16:creationId xmlns:a16="http://schemas.microsoft.com/office/drawing/2014/main" id="{7CCD4F7B-C1BE-2B32-ADD9-CC3866A77188}"/>
                </a:ext>
              </a:extLst>
            </p:cNvPr>
            <p:cNvPicPr/>
            <p:nvPr/>
          </p:nvPicPr>
          <p:blipFill>
            <a:blip r:embed="rId6"/>
            <a:srcRect/>
            <a:stretch>
              <a:fillRect/>
            </a:stretch>
          </p:blipFill>
          <p:spPr>
            <a:xfrm>
              <a:off x="1091641" y="1701654"/>
              <a:ext cx="4918097" cy="3505611"/>
            </a:xfrm>
            <a:prstGeom prst="roundRect">
              <a:avLst/>
            </a:prstGeom>
            <a:ln/>
          </p:spPr>
        </p:pic>
      </p:grpSp>
      <p:sp>
        <p:nvSpPr>
          <p:cNvPr id="25" name="TextBox 9">
            <a:extLst>
              <a:ext uri="{FF2B5EF4-FFF2-40B4-BE49-F238E27FC236}">
                <a16:creationId xmlns:a16="http://schemas.microsoft.com/office/drawing/2014/main" id="{A60A5172-77A5-4447-B138-0E7161EC6C96}"/>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19</a:t>
            </a:r>
          </a:p>
        </p:txBody>
      </p:sp>
      <p:sp>
        <p:nvSpPr>
          <p:cNvPr id="4" name="مربع نص 8">
            <a:extLst>
              <a:ext uri="{FF2B5EF4-FFF2-40B4-BE49-F238E27FC236}">
                <a16:creationId xmlns:a16="http://schemas.microsoft.com/office/drawing/2014/main" id="{5B75D4F0-CAB9-77CE-BD47-D3D47DE229C7}"/>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extLst>
      <p:ext uri="{BB962C8B-B14F-4D97-AF65-F5344CB8AC3E}">
        <p14:creationId xmlns:p14="http://schemas.microsoft.com/office/powerpoint/2010/main" val="28146961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4E298-E4D6-327D-6A94-E95C2B7EE7B6}"/>
            </a:ext>
          </a:extLst>
        </p:cNvPr>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8C0B6D5A-A915-06FE-CC80-0A2379B3717E}"/>
              </a:ext>
            </a:extLst>
          </p:cNvPr>
          <p:cNvSpPr/>
          <p:nvPr/>
        </p:nvSpPr>
        <p:spPr>
          <a:xfrm flipV="1">
            <a:off x="4160591" y="2701286"/>
            <a:ext cx="8031409" cy="2379472"/>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رابط مستقيم 1">
            <a:extLst>
              <a:ext uri="{FF2B5EF4-FFF2-40B4-BE49-F238E27FC236}">
                <a16:creationId xmlns:a16="http://schemas.microsoft.com/office/drawing/2014/main" id="{465777F1-AA6F-8554-41C5-F1CC8CA88F42}"/>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Rectangle: Rounded Corners 32">
            <a:extLst>
              <a:ext uri="{FF2B5EF4-FFF2-40B4-BE49-F238E27FC236}">
                <a16:creationId xmlns:a16="http://schemas.microsoft.com/office/drawing/2014/main" id="{71BF3E06-85F8-1BA3-2F42-BF8D6D2B1285}"/>
              </a:ext>
            </a:extLst>
          </p:cNvPr>
          <p:cNvSpPr/>
          <p:nvPr/>
        </p:nvSpPr>
        <p:spPr>
          <a:xfrm flipV="1">
            <a:off x="2631541" y="2922457"/>
            <a:ext cx="9429829" cy="1937127"/>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075CC00-24CB-DFE9-36D9-7FFB7B697396}"/>
              </a:ext>
            </a:extLst>
          </p:cNvPr>
          <p:cNvSpPr txBox="1"/>
          <p:nvPr/>
        </p:nvSpPr>
        <p:spPr>
          <a:xfrm>
            <a:off x="5843606" y="3107940"/>
            <a:ext cx="6217764" cy="1508105"/>
          </a:xfrm>
          <a:prstGeom prst="rect">
            <a:avLst/>
          </a:prstGeom>
          <a:noFill/>
        </p:spPr>
        <p:txBody>
          <a:bodyPr wrap="square">
            <a:spAutoFit/>
          </a:bodyPr>
          <a:lstStyle/>
          <a:p>
            <a:pPr algn="just" rtl="0"/>
            <a:r>
              <a:rPr lang="en-US" sz="2300" dirty="0">
                <a:solidFill>
                  <a:schemeClr val="bg1"/>
                </a:solidFill>
                <a:latin typeface="Times New Roman" panose="02020603050405020304" pitchFamily="18" charset="0"/>
                <a:cs typeface="Times New Roman" panose="02020603050405020304" pitchFamily="18" charset="0"/>
              </a:rPr>
              <a:t>The scatter plot shows a positive relationship between changeover frequency and setup time, where more changeovers lead to longer setup times and reduce One Shot Line efficiency.</a:t>
            </a:r>
          </a:p>
        </p:txBody>
      </p:sp>
      <p:sp>
        <p:nvSpPr>
          <p:cNvPr id="35" name="Rectangle: Rounded Corners 34">
            <a:extLst>
              <a:ext uri="{FF2B5EF4-FFF2-40B4-BE49-F238E27FC236}">
                <a16:creationId xmlns:a16="http://schemas.microsoft.com/office/drawing/2014/main" id="{DD45B5A3-8757-B1DB-6B67-62AACC22B087}"/>
              </a:ext>
            </a:extLst>
          </p:cNvPr>
          <p:cNvSpPr/>
          <p:nvPr/>
        </p:nvSpPr>
        <p:spPr>
          <a:xfrm flipV="1">
            <a:off x="5157788" y="1827099"/>
            <a:ext cx="3357063" cy="613001"/>
          </a:xfrm>
          <a:prstGeom prst="roundRect">
            <a:avLst/>
          </a:prstGeom>
          <a:solidFill>
            <a:srgbClr val="532815">
              <a:alpha val="3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24.png">
            <a:extLst>
              <a:ext uri="{FF2B5EF4-FFF2-40B4-BE49-F238E27FC236}">
                <a16:creationId xmlns:a16="http://schemas.microsoft.com/office/drawing/2014/main" id="{D604DBCD-9AC5-43F0-67C6-38E19FE70736}"/>
              </a:ext>
            </a:extLst>
          </p:cNvPr>
          <p:cNvPicPr/>
          <p:nvPr/>
        </p:nvPicPr>
        <p:blipFill>
          <a:blip r:embed="rId2"/>
          <a:srcRect l="890" t="1786" b="1208"/>
          <a:stretch>
            <a:fillRect/>
          </a:stretch>
        </p:blipFill>
        <p:spPr>
          <a:xfrm>
            <a:off x="325052" y="1403747"/>
            <a:ext cx="5485050" cy="4465946"/>
          </a:xfrm>
          <a:prstGeom prst="roundRect">
            <a:avLst/>
          </a:prstGeom>
          <a:ln/>
        </p:spPr>
      </p:pic>
      <p:sp>
        <p:nvSpPr>
          <p:cNvPr id="30" name="TextBox 29">
            <a:extLst>
              <a:ext uri="{FF2B5EF4-FFF2-40B4-BE49-F238E27FC236}">
                <a16:creationId xmlns:a16="http://schemas.microsoft.com/office/drawing/2014/main" id="{9E86BBE2-24E8-3361-163E-FF65EB3650A6}"/>
              </a:ext>
            </a:extLst>
          </p:cNvPr>
          <p:cNvSpPr txBox="1"/>
          <p:nvPr/>
        </p:nvSpPr>
        <p:spPr>
          <a:xfrm>
            <a:off x="6008693" y="1858417"/>
            <a:ext cx="2704749" cy="523220"/>
          </a:xfrm>
          <a:prstGeom prst="rect">
            <a:avLst/>
          </a:prstGeom>
          <a:noFill/>
        </p:spPr>
        <p:txBody>
          <a:bodyPr wrap="square">
            <a:spAutoFit/>
          </a:bodyPr>
          <a:lstStyle/>
          <a:p>
            <a:pPr algn="l"/>
            <a:r>
              <a:rPr lang="en-GB" sz="28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Scatter Plot</a:t>
            </a:r>
            <a:endParaRPr lang="en-US" sz="2800" b="1" dirty="0">
              <a:solidFill>
                <a:schemeClr val="bg1"/>
              </a:solidFill>
              <a:latin typeface="Times New Roman" panose="02020603050405020304" pitchFamily="18" charset="0"/>
              <a:cs typeface="Times New Roman" panose="02020603050405020304" pitchFamily="18" charset="0"/>
            </a:endParaRPr>
          </a:p>
        </p:txBody>
      </p:sp>
      <p:grpSp>
        <p:nvGrpSpPr>
          <p:cNvPr id="37" name="Group 36">
            <a:extLst>
              <a:ext uri="{FF2B5EF4-FFF2-40B4-BE49-F238E27FC236}">
                <a16:creationId xmlns:a16="http://schemas.microsoft.com/office/drawing/2014/main" id="{E26A1D0E-A7F2-6037-E05C-F299B1328C46}"/>
              </a:ext>
            </a:extLst>
          </p:cNvPr>
          <p:cNvGrpSpPr/>
          <p:nvPr/>
        </p:nvGrpSpPr>
        <p:grpSpPr>
          <a:xfrm>
            <a:off x="5551493" y="131266"/>
            <a:ext cx="914400" cy="914400"/>
            <a:chOff x="7887156" y="880575"/>
            <a:chExt cx="914400" cy="914400"/>
          </a:xfrm>
        </p:grpSpPr>
        <p:sp useBgFill="1">
          <p:nvSpPr>
            <p:cNvPr id="38" name="شكل بيضاوي 48">
              <a:extLst>
                <a:ext uri="{FF2B5EF4-FFF2-40B4-BE49-F238E27FC236}">
                  <a16:creationId xmlns:a16="http://schemas.microsoft.com/office/drawing/2014/main" id="{32B74774-B4D7-BDE0-ABDF-B05AA4A3A58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8" descr="Computer Icons Analysis Symbol, symbol, angle, logo png | PNGEgg">
              <a:extLst>
                <a:ext uri="{FF2B5EF4-FFF2-40B4-BE49-F238E27FC236}">
                  <a16:creationId xmlns:a16="http://schemas.microsoft.com/office/drawing/2014/main" id="{AE0197ED-6DBA-BA82-9CF9-CD37AC381CDB}"/>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TextBox 9">
            <a:extLst>
              <a:ext uri="{FF2B5EF4-FFF2-40B4-BE49-F238E27FC236}">
                <a16:creationId xmlns:a16="http://schemas.microsoft.com/office/drawing/2014/main" id="{4300913A-7E7F-4506-9E10-9115CBDEDCEB}"/>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20</a:t>
            </a:r>
          </a:p>
        </p:txBody>
      </p:sp>
      <p:sp>
        <p:nvSpPr>
          <p:cNvPr id="2" name="مربع نص 8">
            <a:extLst>
              <a:ext uri="{FF2B5EF4-FFF2-40B4-BE49-F238E27FC236}">
                <a16:creationId xmlns:a16="http://schemas.microsoft.com/office/drawing/2014/main" id="{BC8ECEBF-47AF-64D7-2332-82B7082626B4}"/>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Measure Phase</a:t>
            </a:r>
          </a:p>
        </p:txBody>
      </p:sp>
    </p:spTree>
    <p:extLst>
      <p:ext uri="{BB962C8B-B14F-4D97-AF65-F5344CB8AC3E}">
        <p14:creationId xmlns:p14="http://schemas.microsoft.com/office/powerpoint/2010/main" val="13475671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D897108-7D1B-D740-D46F-96DE1BDD71B5}"/>
              </a:ext>
            </a:extLst>
          </p:cNvPr>
          <p:cNvSpPr txBox="1"/>
          <p:nvPr/>
        </p:nvSpPr>
        <p:spPr>
          <a:xfrm rot="10800000" flipV="1">
            <a:off x="874644" y="1608095"/>
            <a:ext cx="10442713" cy="2185214"/>
          </a:xfrm>
          <a:prstGeom prst="rect">
            <a:avLst/>
          </a:prstGeom>
          <a:noFill/>
        </p:spPr>
        <p:txBody>
          <a:bodyPr wrap="square" rtlCol="0">
            <a:spAutoFit/>
          </a:bodyPr>
          <a:lstStyle/>
          <a:p>
            <a:pPr algn="ctr"/>
            <a:r>
              <a:rPr lang="en-US" sz="136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About </a:t>
            </a:r>
          </a:p>
        </p:txBody>
      </p:sp>
      <p:sp>
        <p:nvSpPr>
          <p:cNvPr id="4" name="مربع نص 3">
            <a:extLst>
              <a:ext uri="{FF2B5EF4-FFF2-40B4-BE49-F238E27FC236}">
                <a16:creationId xmlns:a16="http://schemas.microsoft.com/office/drawing/2014/main" id="{FAEB0195-1781-E33F-54D7-2CDD3C817D87}"/>
              </a:ext>
            </a:extLst>
          </p:cNvPr>
          <p:cNvSpPr txBox="1"/>
          <p:nvPr/>
        </p:nvSpPr>
        <p:spPr>
          <a:xfrm rot="10800000" flipV="1">
            <a:off x="4131367" y="3882970"/>
            <a:ext cx="3929268" cy="2185214"/>
          </a:xfrm>
          <a:prstGeom prst="rect">
            <a:avLst/>
          </a:prstGeom>
          <a:noFill/>
        </p:spPr>
        <p:txBody>
          <a:bodyPr wrap="square" rtlCol="0">
            <a:spAutoFit/>
          </a:bodyPr>
          <a:lstStyle/>
          <a:p>
            <a:pPr algn="ctr"/>
            <a:r>
              <a:rPr lang="en-US" sz="136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Us</a:t>
            </a:r>
          </a:p>
        </p:txBody>
      </p:sp>
      <p:cxnSp>
        <p:nvCxnSpPr>
          <p:cNvPr id="5" name="رابط مستقيم 4">
            <a:extLst>
              <a:ext uri="{FF2B5EF4-FFF2-40B4-BE49-F238E27FC236}">
                <a16:creationId xmlns:a16="http://schemas.microsoft.com/office/drawing/2014/main" id="{0DFEED5E-97B8-7543-F845-893BB0EF6284}"/>
              </a:ext>
            </a:extLst>
          </p:cNvPr>
          <p:cNvCxnSpPr>
            <a:cxnSpLocks/>
          </p:cNvCxnSpPr>
          <p:nvPr/>
        </p:nvCxnSpPr>
        <p:spPr>
          <a:xfrm>
            <a:off x="-291547" y="7346483"/>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8850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35345-DAAA-741F-544B-0B0C0BFE230C}"/>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1BCE9F80-A105-2B20-EEDD-3E4A66C2C19F}"/>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C235D623-E67B-DD31-4040-1D641AB02DC3}"/>
              </a:ext>
            </a:extLst>
          </p:cNvPr>
          <p:cNvSpPr/>
          <p:nvPr/>
        </p:nvSpPr>
        <p:spPr>
          <a:xfrm>
            <a:off x="291548" y="1658695"/>
            <a:ext cx="5152257" cy="4410922"/>
          </a:xfrm>
          <a:prstGeom prst="roundRect">
            <a:avLst/>
          </a:prstGeom>
          <a:solidFill>
            <a:srgbClr val="945B4B">
              <a:alpha val="5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 name="Rectangle 2047">
            <a:extLst>
              <a:ext uri="{FF2B5EF4-FFF2-40B4-BE49-F238E27FC236}">
                <a16:creationId xmlns:a16="http://schemas.microsoft.com/office/drawing/2014/main" id="{EB07656C-EC4E-2890-3A1A-AFD923C47C13}"/>
              </a:ext>
            </a:extLst>
          </p:cNvPr>
          <p:cNvSpPr/>
          <p:nvPr/>
        </p:nvSpPr>
        <p:spPr>
          <a:xfrm>
            <a:off x="5341245" y="1351264"/>
            <a:ext cx="1316458" cy="5146157"/>
          </a:xfrm>
          <a:prstGeom prst="rect">
            <a:avLst/>
          </a:prstGeom>
          <a:solidFill>
            <a:srgbClr val="532815">
              <a:alpha val="7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Right Triangle 2048">
            <a:extLst>
              <a:ext uri="{FF2B5EF4-FFF2-40B4-BE49-F238E27FC236}">
                <a16:creationId xmlns:a16="http://schemas.microsoft.com/office/drawing/2014/main" id="{CCA5D026-EC1A-73F9-DC7B-D778E2367281}"/>
              </a:ext>
            </a:extLst>
          </p:cNvPr>
          <p:cNvSpPr/>
          <p:nvPr/>
        </p:nvSpPr>
        <p:spPr>
          <a:xfrm rot="13184890">
            <a:off x="6357280" y="1887009"/>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ight Triangle 2048">
            <a:extLst>
              <a:ext uri="{FF2B5EF4-FFF2-40B4-BE49-F238E27FC236}">
                <a16:creationId xmlns:a16="http://schemas.microsoft.com/office/drawing/2014/main" id="{4110D271-4FEF-EC70-8E2D-E7F5CD47500F}"/>
              </a:ext>
            </a:extLst>
          </p:cNvPr>
          <p:cNvSpPr/>
          <p:nvPr/>
        </p:nvSpPr>
        <p:spPr>
          <a:xfrm rot="13184890">
            <a:off x="6360110" y="349475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alpha val="5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ight Triangle 2048">
            <a:extLst>
              <a:ext uri="{FF2B5EF4-FFF2-40B4-BE49-F238E27FC236}">
                <a16:creationId xmlns:a16="http://schemas.microsoft.com/office/drawing/2014/main" id="{0C9FBA52-4687-50E4-9435-6DF79CDCAB1B}"/>
              </a:ext>
            </a:extLst>
          </p:cNvPr>
          <p:cNvSpPr/>
          <p:nvPr/>
        </p:nvSpPr>
        <p:spPr>
          <a:xfrm rot="13184890">
            <a:off x="6357281" y="5095311"/>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alpha val="6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6783045-E964-0767-2E95-A48354F48F24}"/>
              </a:ext>
            </a:extLst>
          </p:cNvPr>
          <p:cNvPicPr>
            <a:picLocks noChangeAspect="1"/>
          </p:cNvPicPr>
          <p:nvPr/>
        </p:nvPicPr>
        <p:blipFill>
          <a:blip r:embed="rId3"/>
          <a:stretch>
            <a:fillRect/>
          </a:stretch>
        </p:blipFill>
        <p:spPr>
          <a:xfrm>
            <a:off x="449506" y="1839736"/>
            <a:ext cx="5296249" cy="4082310"/>
          </a:xfrm>
          <a:prstGeom prst="roundRect">
            <a:avLst/>
          </a:prstGeom>
        </p:spPr>
      </p:pic>
      <p:grpSp>
        <p:nvGrpSpPr>
          <p:cNvPr id="16" name="Group 15">
            <a:extLst>
              <a:ext uri="{FF2B5EF4-FFF2-40B4-BE49-F238E27FC236}">
                <a16:creationId xmlns:a16="http://schemas.microsoft.com/office/drawing/2014/main" id="{7E5C776D-5A8F-066C-55C9-9B20746C4CD8}"/>
              </a:ext>
            </a:extLst>
          </p:cNvPr>
          <p:cNvGrpSpPr/>
          <p:nvPr/>
        </p:nvGrpSpPr>
        <p:grpSpPr>
          <a:xfrm>
            <a:off x="5551493" y="131266"/>
            <a:ext cx="914400" cy="914400"/>
            <a:chOff x="7887156" y="880575"/>
            <a:chExt cx="914400" cy="914400"/>
          </a:xfrm>
        </p:grpSpPr>
        <p:sp useBgFill="1">
          <p:nvSpPr>
            <p:cNvPr id="18" name="شكل بيضاوي 48">
              <a:extLst>
                <a:ext uri="{FF2B5EF4-FFF2-40B4-BE49-F238E27FC236}">
                  <a16:creationId xmlns:a16="http://schemas.microsoft.com/office/drawing/2014/main" id="{39AC5642-BA77-3B7D-2745-EAC59B21101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8" descr="Computer Icons Analysis Symbol, symbol, angle, logo png | PNGEgg">
              <a:extLst>
                <a:ext uri="{FF2B5EF4-FFF2-40B4-BE49-F238E27FC236}">
                  <a16:creationId xmlns:a16="http://schemas.microsoft.com/office/drawing/2014/main" id="{46027A75-789F-4C99-A244-487DF33BA317}"/>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TextBox 20">
            <a:extLst>
              <a:ext uri="{FF2B5EF4-FFF2-40B4-BE49-F238E27FC236}">
                <a16:creationId xmlns:a16="http://schemas.microsoft.com/office/drawing/2014/main" id="{C8378492-8AAB-808C-5B44-DF3B90927FC0}"/>
              </a:ext>
            </a:extLst>
          </p:cNvPr>
          <p:cNvSpPr txBox="1"/>
          <p:nvPr/>
        </p:nvSpPr>
        <p:spPr>
          <a:xfrm rot="16200000">
            <a:off x="4802798" y="3608012"/>
            <a:ext cx="2587183" cy="646331"/>
          </a:xfrm>
          <a:prstGeom prst="rect">
            <a:avLst/>
          </a:prstGeom>
          <a:noFill/>
        </p:spPr>
        <p:txBody>
          <a:bodyPr wrap="square">
            <a:spAutoFit/>
          </a:bodyPr>
          <a:lstStyle/>
          <a:p>
            <a:pPr algn="l"/>
            <a:r>
              <a:rPr lang="en-GB" sz="36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I-MR Chart</a:t>
            </a:r>
            <a:endParaRPr lang="en-US" sz="3600" b="1" dirty="0">
              <a:solidFill>
                <a:schemeClr val="bg1"/>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213EA9D-B859-EA8E-F33C-43C4E2D3815D}"/>
              </a:ext>
            </a:extLst>
          </p:cNvPr>
          <p:cNvSpPr txBox="1"/>
          <p:nvPr/>
        </p:nvSpPr>
        <p:spPr>
          <a:xfrm>
            <a:off x="7551693" y="1708679"/>
            <a:ext cx="4470156" cy="1107996"/>
          </a:xfrm>
          <a:prstGeom prst="rect">
            <a:avLst/>
          </a:prstGeom>
          <a:noFill/>
        </p:spPr>
        <p:txBody>
          <a:bodyPr wrap="square">
            <a:spAutoFit/>
          </a:bodyPr>
          <a:lstStyle/>
          <a:p>
            <a:pPr algn="just" rtl="0"/>
            <a:r>
              <a:rPr lang="en-US" sz="2200" dirty="0">
                <a:solidFill>
                  <a:schemeClr val="bg1"/>
                </a:solidFill>
                <a:latin typeface="Times New Roman" panose="02020603050405020304" pitchFamily="18" charset="0"/>
                <a:cs typeface="Times New Roman" panose="02020603050405020304" pitchFamily="18" charset="0"/>
              </a:rPr>
              <a:t>The I-MR chart shows high variability in setup time, with several points near the </a:t>
            </a:r>
            <a:r>
              <a:rPr lang="en-US" sz="2200" b="1" dirty="0">
                <a:solidFill>
                  <a:schemeClr val="bg1"/>
                </a:solidFill>
                <a:latin typeface="Times New Roman" panose="02020603050405020304" pitchFamily="18" charset="0"/>
                <a:cs typeface="Times New Roman" panose="02020603050405020304" pitchFamily="18" charset="0"/>
              </a:rPr>
              <a:t>UCL (223 minutes</a:t>
            </a:r>
            <a:r>
              <a:rPr lang="en-US" sz="2200" dirty="0">
                <a:solidFill>
                  <a:schemeClr val="bg1"/>
                </a:solidFill>
                <a:latin typeface="Times New Roman" panose="02020603050405020304" pitchFamily="18" charset="0"/>
                <a:cs typeface="Times New Roman" panose="02020603050405020304" pitchFamily="18" charset="0"/>
              </a:rPr>
              <a:t>)</a:t>
            </a:r>
          </a:p>
        </p:txBody>
      </p:sp>
      <p:sp>
        <p:nvSpPr>
          <p:cNvPr id="24" name="TextBox 23">
            <a:extLst>
              <a:ext uri="{FF2B5EF4-FFF2-40B4-BE49-F238E27FC236}">
                <a16:creationId xmlns:a16="http://schemas.microsoft.com/office/drawing/2014/main" id="{96AA249F-5617-B954-110B-7A169518191D}"/>
              </a:ext>
            </a:extLst>
          </p:cNvPr>
          <p:cNvSpPr txBox="1"/>
          <p:nvPr/>
        </p:nvSpPr>
        <p:spPr>
          <a:xfrm>
            <a:off x="7551693" y="3429000"/>
            <a:ext cx="4470156" cy="769441"/>
          </a:xfrm>
          <a:prstGeom prst="rect">
            <a:avLst/>
          </a:prstGeom>
          <a:noFill/>
        </p:spPr>
        <p:txBody>
          <a:bodyPr wrap="square">
            <a:spAutoFit/>
          </a:bodyPr>
          <a:lstStyle/>
          <a:p>
            <a:pPr algn="just" rtl="0"/>
            <a:r>
              <a:rPr lang="en-US" sz="2200" dirty="0">
                <a:solidFill>
                  <a:schemeClr val="bg1"/>
                </a:solidFill>
                <a:latin typeface="Times New Roman" panose="02020603050405020304" pitchFamily="18" charset="0"/>
                <a:cs typeface="Times New Roman" panose="02020603050405020304" pitchFamily="18" charset="0"/>
              </a:rPr>
              <a:t>Large MR spikes at observations 9-11 indicate significant process instability</a:t>
            </a:r>
          </a:p>
        </p:txBody>
      </p:sp>
      <p:sp>
        <p:nvSpPr>
          <p:cNvPr id="25" name="TextBox 24">
            <a:extLst>
              <a:ext uri="{FF2B5EF4-FFF2-40B4-BE49-F238E27FC236}">
                <a16:creationId xmlns:a16="http://schemas.microsoft.com/office/drawing/2014/main" id="{9DA2B434-CF87-295F-3399-3F2A020BB54A}"/>
              </a:ext>
            </a:extLst>
          </p:cNvPr>
          <p:cNvSpPr txBox="1"/>
          <p:nvPr/>
        </p:nvSpPr>
        <p:spPr>
          <a:xfrm>
            <a:off x="7422605" y="4904182"/>
            <a:ext cx="4599244" cy="1446550"/>
          </a:xfrm>
          <a:prstGeom prst="rect">
            <a:avLst/>
          </a:prstGeom>
          <a:noFill/>
        </p:spPr>
        <p:txBody>
          <a:bodyPr wrap="square">
            <a:spAutoFit/>
          </a:bodyPr>
          <a:lstStyle/>
          <a:p>
            <a:pPr algn="just" rtl="0"/>
            <a:r>
              <a:rPr lang="en-US" sz="2200" dirty="0">
                <a:solidFill>
                  <a:schemeClr val="bg1"/>
                </a:solidFill>
                <a:latin typeface="Times New Roman" panose="02020603050405020304" pitchFamily="18" charset="0"/>
                <a:cs typeface="Times New Roman" panose="02020603050405020304" pitchFamily="18" charset="0"/>
              </a:rPr>
              <a:t>The wide control limits (</a:t>
            </a:r>
            <a:r>
              <a:rPr lang="en-US" sz="2200" b="1" dirty="0">
                <a:solidFill>
                  <a:schemeClr val="bg1"/>
                </a:solidFill>
                <a:latin typeface="Times New Roman" panose="02020603050405020304" pitchFamily="18" charset="0"/>
                <a:cs typeface="Times New Roman" panose="02020603050405020304" pitchFamily="18" charset="0"/>
              </a:rPr>
              <a:t>LCL = 37.4, UCL = 223</a:t>
            </a:r>
            <a:r>
              <a:rPr lang="en-US" sz="2200" dirty="0">
                <a:solidFill>
                  <a:schemeClr val="bg1"/>
                </a:solidFill>
                <a:latin typeface="Times New Roman" panose="02020603050405020304" pitchFamily="18" charset="0"/>
                <a:cs typeface="Times New Roman" panose="02020603050405020304" pitchFamily="18" charset="0"/>
              </a:rPr>
              <a:t>) confirm that the setup process is not in control and requires improvement</a:t>
            </a:r>
          </a:p>
        </p:txBody>
      </p:sp>
      <p:sp>
        <p:nvSpPr>
          <p:cNvPr id="27" name="TextBox 9">
            <a:extLst>
              <a:ext uri="{FF2B5EF4-FFF2-40B4-BE49-F238E27FC236}">
                <a16:creationId xmlns:a16="http://schemas.microsoft.com/office/drawing/2014/main" id="{8A8AE2AE-7B74-490B-A886-EA9B22F1FC32}"/>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21</a:t>
            </a:r>
          </a:p>
        </p:txBody>
      </p:sp>
      <p:sp>
        <p:nvSpPr>
          <p:cNvPr id="3" name="مربع نص 8">
            <a:extLst>
              <a:ext uri="{FF2B5EF4-FFF2-40B4-BE49-F238E27FC236}">
                <a16:creationId xmlns:a16="http://schemas.microsoft.com/office/drawing/2014/main" id="{AB2C0708-B688-292F-567E-9390338D3CD7}"/>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Analyze Phase</a:t>
            </a:r>
          </a:p>
        </p:txBody>
      </p:sp>
    </p:spTree>
    <p:extLst>
      <p:ext uri="{BB962C8B-B14F-4D97-AF65-F5344CB8AC3E}">
        <p14:creationId xmlns:p14="http://schemas.microsoft.com/office/powerpoint/2010/main" val="235490491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5EBD4-EE29-2A95-CBA9-EBD2C898DB59}"/>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396EA749-D81C-4A71-0087-C97F3BCDA887}"/>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D3E199B-1E39-F7EE-00DC-76F0A7967AD8}"/>
              </a:ext>
            </a:extLst>
          </p:cNvPr>
          <p:cNvSpPr/>
          <p:nvPr/>
        </p:nvSpPr>
        <p:spPr>
          <a:xfrm rot="17255973">
            <a:off x="-1244427" y="1522955"/>
            <a:ext cx="8126858" cy="6737816"/>
          </a:xfrm>
          <a:prstGeom prst="ellipse">
            <a:avLst/>
          </a:prstGeom>
          <a:noFill/>
          <a:ln w="38100">
            <a:gradFill flip="none" rotWithShape="1">
              <a:gsLst>
                <a:gs pos="0">
                  <a:srgbClr val="945B4B"/>
                </a:gs>
                <a:gs pos="0">
                  <a:srgbClr val="532815"/>
                </a:gs>
                <a:gs pos="28000">
                  <a:srgbClr val="906354"/>
                </a:gs>
                <a:gs pos="59200">
                  <a:srgbClr val="532815"/>
                </a:gs>
                <a:gs pos="75268">
                  <a:srgbClr val="6F3E2D"/>
                </a:gs>
                <a:gs pos="46000">
                  <a:srgbClr val="905949"/>
                </a:gs>
                <a:gs pos="100000">
                  <a:srgbClr val="532815"/>
                </a:gs>
              </a:gsLst>
              <a:path path="circle">
                <a:fillToRect l="50000" t="130000" r="50000" b="-30000"/>
              </a:path>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434AF05C-8B9D-D859-54A1-4BFE9A664730}"/>
              </a:ext>
            </a:extLst>
          </p:cNvPr>
          <p:cNvSpPr/>
          <p:nvPr/>
        </p:nvSpPr>
        <p:spPr>
          <a:xfrm>
            <a:off x="4772349" y="1263136"/>
            <a:ext cx="822960" cy="822960"/>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 name="Oval 2049">
            <a:extLst>
              <a:ext uri="{FF2B5EF4-FFF2-40B4-BE49-F238E27FC236}">
                <a16:creationId xmlns:a16="http://schemas.microsoft.com/office/drawing/2014/main" id="{95FEE3CA-B6F2-8FCA-2E67-03A82DF0F345}"/>
              </a:ext>
            </a:extLst>
          </p:cNvPr>
          <p:cNvSpPr/>
          <p:nvPr/>
        </p:nvSpPr>
        <p:spPr>
          <a:xfrm>
            <a:off x="5454211" y="2361173"/>
            <a:ext cx="822960" cy="822960"/>
          </a:xfrm>
          <a:prstGeom prst="ellipse">
            <a:avLst/>
          </a:prstGeom>
          <a:solidFill>
            <a:srgbClr val="532815">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1" name="Oval 2050">
            <a:extLst>
              <a:ext uri="{FF2B5EF4-FFF2-40B4-BE49-F238E27FC236}">
                <a16:creationId xmlns:a16="http://schemas.microsoft.com/office/drawing/2014/main" id="{F844938C-0D17-6ED9-B447-574FD16BE5B0}"/>
              </a:ext>
            </a:extLst>
          </p:cNvPr>
          <p:cNvSpPr/>
          <p:nvPr/>
        </p:nvSpPr>
        <p:spPr>
          <a:xfrm>
            <a:off x="5707606" y="3579674"/>
            <a:ext cx="822960" cy="822960"/>
          </a:xfrm>
          <a:prstGeom prst="ellipse">
            <a:avLst/>
          </a:prstGeom>
          <a:solidFill>
            <a:srgbClr val="532815">
              <a:alpha val="5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TextBox 2055">
            <a:extLst>
              <a:ext uri="{FF2B5EF4-FFF2-40B4-BE49-F238E27FC236}">
                <a16:creationId xmlns:a16="http://schemas.microsoft.com/office/drawing/2014/main" id="{D47456BF-3282-E356-DA1B-339D0683380C}"/>
              </a:ext>
            </a:extLst>
          </p:cNvPr>
          <p:cNvSpPr txBox="1"/>
          <p:nvPr/>
        </p:nvSpPr>
        <p:spPr>
          <a:xfrm>
            <a:off x="5802124" y="2477529"/>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sp>
        <p:nvSpPr>
          <p:cNvPr id="2059" name="TextBox 2058">
            <a:extLst>
              <a:ext uri="{FF2B5EF4-FFF2-40B4-BE49-F238E27FC236}">
                <a16:creationId xmlns:a16="http://schemas.microsoft.com/office/drawing/2014/main" id="{02F98C34-81E9-1D4E-A892-5C07EA3DA7BB}"/>
              </a:ext>
            </a:extLst>
          </p:cNvPr>
          <p:cNvSpPr txBox="1"/>
          <p:nvPr/>
        </p:nvSpPr>
        <p:spPr>
          <a:xfrm>
            <a:off x="5603115" y="2477529"/>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sp>
        <p:nvSpPr>
          <p:cNvPr id="2060" name="TextBox 2059">
            <a:extLst>
              <a:ext uri="{FF2B5EF4-FFF2-40B4-BE49-F238E27FC236}">
                <a16:creationId xmlns:a16="http://schemas.microsoft.com/office/drawing/2014/main" id="{D610B1F0-95A3-4FE6-1DA4-5879CA4608F3}"/>
              </a:ext>
            </a:extLst>
          </p:cNvPr>
          <p:cNvSpPr txBox="1"/>
          <p:nvPr/>
        </p:nvSpPr>
        <p:spPr>
          <a:xfrm>
            <a:off x="5001837" y="1382228"/>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grpSp>
        <p:nvGrpSpPr>
          <p:cNvPr id="2064" name="Group 2063">
            <a:extLst>
              <a:ext uri="{FF2B5EF4-FFF2-40B4-BE49-F238E27FC236}">
                <a16:creationId xmlns:a16="http://schemas.microsoft.com/office/drawing/2014/main" id="{7CDC1ED2-FFC9-F6CF-A1C2-874378AA0EAA}"/>
              </a:ext>
            </a:extLst>
          </p:cNvPr>
          <p:cNvGrpSpPr/>
          <p:nvPr/>
        </p:nvGrpSpPr>
        <p:grpSpPr>
          <a:xfrm>
            <a:off x="5789381" y="3700367"/>
            <a:ext cx="767619" cy="584775"/>
            <a:chOff x="4730705" y="5604488"/>
            <a:chExt cx="767619" cy="584775"/>
          </a:xfrm>
        </p:grpSpPr>
        <p:sp>
          <p:nvSpPr>
            <p:cNvPr id="2061" name="TextBox 2060">
              <a:extLst>
                <a:ext uri="{FF2B5EF4-FFF2-40B4-BE49-F238E27FC236}">
                  <a16:creationId xmlns:a16="http://schemas.microsoft.com/office/drawing/2014/main" id="{3CDF106C-55D8-E112-3143-3F745B6989FB}"/>
                </a:ext>
              </a:extLst>
            </p:cNvPr>
            <p:cNvSpPr txBox="1"/>
            <p:nvPr/>
          </p:nvSpPr>
          <p:spPr>
            <a:xfrm>
              <a:off x="4730705" y="5604488"/>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sp>
          <p:nvSpPr>
            <p:cNvPr id="2062" name="TextBox 2061">
              <a:extLst>
                <a:ext uri="{FF2B5EF4-FFF2-40B4-BE49-F238E27FC236}">
                  <a16:creationId xmlns:a16="http://schemas.microsoft.com/office/drawing/2014/main" id="{46AD1183-F9E5-3E7E-AC24-13850DEBDF78}"/>
                </a:ext>
              </a:extLst>
            </p:cNvPr>
            <p:cNvSpPr txBox="1"/>
            <p:nvPr/>
          </p:nvSpPr>
          <p:spPr>
            <a:xfrm>
              <a:off x="4924733" y="5604488"/>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sp>
          <p:nvSpPr>
            <p:cNvPr id="2063" name="TextBox 2062">
              <a:extLst>
                <a:ext uri="{FF2B5EF4-FFF2-40B4-BE49-F238E27FC236}">
                  <a16:creationId xmlns:a16="http://schemas.microsoft.com/office/drawing/2014/main" id="{84633356-AAA3-3ECD-AD2D-940BD249A569}"/>
                </a:ext>
              </a:extLst>
            </p:cNvPr>
            <p:cNvSpPr txBox="1"/>
            <p:nvPr/>
          </p:nvSpPr>
          <p:spPr>
            <a:xfrm>
              <a:off x="5127257" y="5604488"/>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grpSp>
      <p:sp>
        <p:nvSpPr>
          <p:cNvPr id="10" name="Oval 9">
            <a:extLst>
              <a:ext uri="{FF2B5EF4-FFF2-40B4-BE49-F238E27FC236}">
                <a16:creationId xmlns:a16="http://schemas.microsoft.com/office/drawing/2014/main" id="{13281D32-0683-00DC-B418-4540E67ABE2E}"/>
              </a:ext>
            </a:extLst>
          </p:cNvPr>
          <p:cNvSpPr/>
          <p:nvPr/>
        </p:nvSpPr>
        <p:spPr>
          <a:xfrm>
            <a:off x="5719453" y="4798175"/>
            <a:ext cx="822960" cy="82296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F0AC4708-9F7F-A8C7-02BD-5DE07E67CDB8}"/>
              </a:ext>
            </a:extLst>
          </p:cNvPr>
          <p:cNvSpPr txBox="1"/>
          <p:nvPr/>
        </p:nvSpPr>
        <p:spPr>
          <a:xfrm>
            <a:off x="6110068" y="4956686"/>
            <a:ext cx="371067" cy="584775"/>
          </a:xfrm>
          <a:prstGeom prst="rect">
            <a:avLst/>
          </a:prstGeom>
          <a:noFill/>
        </p:spPr>
        <p:txBody>
          <a:bodyPr wrap="square" rtlCol="0">
            <a:spAutoFit/>
          </a:bodyPr>
          <a:lstStyle/>
          <a:p>
            <a:r>
              <a:rPr lang="en-US" sz="3200" dirty="0">
                <a:solidFill>
                  <a:schemeClr val="bg1"/>
                </a:solidFill>
                <a:latin typeface="Arial Black" panose="020B0A04020102020204" pitchFamily="34" charset="0"/>
                <a:ea typeface="Cascadia Code SemiBold" panose="020B0609020000020004" pitchFamily="49" charset="0"/>
                <a:cs typeface="Cascadia Code SemiBold" panose="020B0609020000020004" pitchFamily="49" charset="0"/>
              </a:rPr>
              <a:t>V</a:t>
            </a:r>
          </a:p>
        </p:txBody>
      </p:sp>
      <p:sp>
        <p:nvSpPr>
          <p:cNvPr id="15" name="TextBox 14">
            <a:extLst>
              <a:ext uri="{FF2B5EF4-FFF2-40B4-BE49-F238E27FC236}">
                <a16:creationId xmlns:a16="http://schemas.microsoft.com/office/drawing/2014/main" id="{816B6769-6CDA-93F9-E5B8-59B439729D13}"/>
              </a:ext>
            </a:extLst>
          </p:cNvPr>
          <p:cNvSpPr txBox="1"/>
          <p:nvPr/>
        </p:nvSpPr>
        <p:spPr>
          <a:xfrm>
            <a:off x="5808559" y="4918868"/>
            <a:ext cx="371067" cy="584775"/>
          </a:xfrm>
          <a:prstGeom prst="rect">
            <a:avLst/>
          </a:prstGeom>
          <a:noFill/>
        </p:spPr>
        <p:txBody>
          <a:bodyPr wrap="square" rtlCol="0">
            <a:spAutoFit/>
          </a:bodyPr>
          <a:lstStyle/>
          <a:p>
            <a:r>
              <a:rPr lang="en-US" sz="3200" dirty="0">
                <a:solidFill>
                  <a:schemeClr val="bg1"/>
                </a:solidFill>
                <a:latin typeface="Bauhaus 93" panose="04030905020B02020C02" pitchFamily="82" charset="0"/>
                <a:ea typeface="Cascadia Code SemiBold" panose="020B0609020000020004" pitchFamily="49" charset="0"/>
                <a:cs typeface="Cascadia Code SemiBold" panose="020B0609020000020004" pitchFamily="49" charset="0"/>
              </a:rPr>
              <a:t>1</a:t>
            </a:r>
          </a:p>
        </p:txBody>
      </p:sp>
      <p:sp>
        <p:nvSpPr>
          <p:cNvPr id="17" name="Oval 16">
            <a:extLst>
              <a:ext uri="{FF2B5EF4-FFF2-40B4-BE49-F238E27FC236}">
                <a16:creationId xmlns:a16="http://schemas.microsoft.com/office/drawing/2014/main" id="{5FDF3366-3D16-EAB1-E572-467AC3910CA3}"/>
              </a:ext>
            </a:extLst>
          </p:cNvPr>
          <p:cNvSpPr/>
          <p:nvPr/>
        </p:nvSpPr>
        <p:spPr>
          <a:xfrm>
            <a:off x="5402445" y="5885563"/>
            <a:ext cx="822960" cy="822960"/>
          </a:xfrm>
          <a:prstGeom prst="ellipse">
            <a:avLst/>
          </a:prstGeom>
          <a:solidFill>
            <a:srgbClr val="945B4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CFE4C7C-D35B-58CE-2927-DB2110363C1A}"/>
              </a:ext>
            </a:extLst>
          </p:cNvPr>
          <p:cNvSpPr txBox="1"/>
          <p:nvPr/>
        </p:nvSpPr>
        <p:spPr>
          <a:xfrm>
            <a:off x="5701887" y="6033193"/>
            <a:ext cx="371067" cy="584775"/>
          </a:xfrm>
          <a:prstGeom prst="rect">
            <a:avLst/>
          </a:prstGeom>
          <a:noFill/>
        </p:spPr>
        <p:txBody>
          <a:bodyPr wrap="square" rtlCol="0">
            <a:spAutoFit/>
          </a:bodyPr>
          <a:lstStyle/>
          <a:p>
            <a:r>
              <a:rPr lang="en-US" sz="3200" dirty="0">
                <a:solidFill>
                  <a:schemeClr val="bg1"/>
                </a:solidFill>
                <a:latin typeface="Arial Black" panose="020B0A04020102020204" pitchFamily="34" charset="0"/>
                <a:ea typeface="Cascadia Code SemiBold" panose="020B0609020000020004" pitchFamily="49" charset="0"/>
                <a:cs typeface="Cascadia Code SemiBold" panose="020B0609020000020004" pitchFamily="49" charset="0"/>
              </a:rPr>
              <a:t>V</a:t>
            </a:r>
          </a:p>
        </p:txBody>
      </p:sp>
      <p:pic>
        <p:nvPicPr>
          <p:cNvPr id="26" name="image22.png">
            <a:extLst>
              <a:ext uri="{FF2B5EF4-FFF2-40B4-BE49-F238E27FC236}">
                <a16:creationId xmlns:a16="http://schemas.microsoft.com/office/drawing/2014/main" id="{47D17DA1-30E4-DE5C-DC6B-4CCE48D34EB2}"/>
              </a:ext>
            </a:extLst>
          </p:cNvPr>
          <p:cNvPicPr/>
          <p:nvPr/>
        </p:nvPicPr>
        <p:blipFill>
          <a:blip r:embed="rId3"/>
          <a:srcRect/>
          <a:stretch>
            <a:fillRect/>
          </a:stretch>
        </p:blipFill>
        <p:spPr>
          <a:xfrm>
            <a:off x="419622" y="2313865"/>
            <a:ext cx="4960137" cy="4091416"/>
          </a:xfrm>
          <a:prstGeom prst="roundRect">
            <a:avLst/>
          </a:prstGeom>
          <a:ln/>
        </p:spPr>
      </p:pic>
      <p:sp>
        <p:nvSpPr>
          <p:cNvPr id="27" name="TextBox 26">
            <a:extLst>
              <a:ext uri="{FF2B5EF4-FFF2-40B4-BE49-F238E27FC236}">
                <a16:creationId xmlns:a16="http://schemas.microsoft.com/office/drawing/2014/main" id="{F43770BE-8744-D51E-DA83-7C09B243D576}"/>
              </a:ext>
            </a:extLst>
          </p:cNvPr>
          <p:cNvSpPr txBox="1"/>
          <p:nvPr/>
        </p:nvSpPr>
        <p:spPr>
          <a:xfrm>
            <a:off x="1637958" y="1263134"/>
            <a:ext cx="3019647" cy="830997"/>
          </a:xfrm>
          <a:prstGeom prst="rect">
            <a:avLst/>
          </a:prstGeom>
          <a:noFill/>
        </p:spPr>
        <p:txBody>
          <a:bodyPr wrap="square">
            <a:spAutoFit/>
          </a:bodyPr>
          <a:lstStyle/>
          <a:p>
            <a:pPr algn="ctr"/>
            <a:r>
              <a:rPr lang="en-GB" sz="24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Process Capability Analysis</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2058" name="TextBox 2057">
            <a:extLst>
              <a:ext uri="{FF2B5EF4-FFF2-40B4-BE49-F238E27FC236}">
                <a16:creationId xmlns:a16="http://schemas.microsoft.com/office/drawing/2014/main" id="{908387F6-A193-A73F-FD50-30514A809AE6}"/>
              </a:ext>
            </a:extLst>
          </p:cNvPr>
          <p:cNvSpPr txBox="1"/>
          <p:nvPr/>
        </p:nvSpPr>
        <p:spPr>
          <a:xfrm>
            <a:off x="6225405" y="2553365"/>
            <a:ext cx="5496226" cy="430887"/>
          </a:xfrm>
          <a:prstGeom prst="rect">
            <a:avLst/>
          </a:prstGeom>
          <a:noFill/>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Setup time ranged from </a:t>
            </a:r>
            <a:r>
              <a:rPr kumimoji="0" lang="en-US" sz="22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83 to 190 minutes</a:t>
            </a:r>
          </a:p>
        </p:txBody>
      </p:sp>
      <p:sp>
        <p:nvSpPr>
          <p:cNvPr id="2078" name="TextBox 2077">
            <a:extLst>
              <a:ext uri="{FF2B5EF4-FFF2-40B4-BE49-F238E27FC236}">
                <a16:creationId xmlns:a16="http://schemas.microsoft.com/office/drawing/2014/main" id="{0782C85D-DF19-50D4-EDBC-94F74E3E52B5}"/>
              </a:ext>
            </a:extLst>
          </p:cNvPr>
          <p:cNvSpPr txBox="1"/>
          <p:nvPr/>
        </p:nvSpPr>
        <p:spPr>
          <a:xfrm>
            <a:off x="5638800" y="1273654"/>
            <a:ext cx="6082831" cy="769441"/>
          </a:xfrm>
          <a:prstGeom prst="rect">
            <a:avLst/>
          </a:prstGeom>
          <a:noFill/>
        </p:spPr>
        <p:txBody>
          <a:bodyPr wrap="square">
            <a:spAutoFit/>
          </a:bodyPr>
          <a:lstStyle/>
          <a:p>
            <a:pPr algn="just" rtl="0"/>
            <a:r>
              <a:rPr lang="en-US" sz="2200" dirty="0">
                <a:solidFill>
                  <a:schemeClr val="bg1"/>
                </a:solidFill>
                <a:latin typeface="Times New Roman" panose="02020603050405020304" pitchFamily="18" charset="0"/>
                <a:cs typeface="Times New Roman" panose="02020603050405020304" pitchFamily="18" charset="0"/>
              </a:rPr>
              <a:t>Process Capability Analysis performed with </a:t>
            </a:r>
            <a:r>
              <a:rPr lang="en-US" sz="2200" b="1" dirty="0">
                <a:solidFill>
                  <a:schemeClr val="bg1"/>
                </a:solidFill>
                <a:latin typeface="Times New Roman" panose="02020603050405020304" pitchFamily="18" charset="0"/>
                <a:cs typeface="Times New Roman" panose="02020603050405020304" pitchFamily="18" charset="0"/>
              </a:rPr>
              <a:t>USL = 150 minutes</a:t>
            </a:r>
            <a:endParaRPr lang="ar-JO" sz="2200" b="1" dirty="0">
              <a:solidFill>
                <a:schemeClr val="bg1"/>
              </a:solidFill>
              <a:latin typeface="Times New Roman" panose="02020603050405020304" pitchFamily="18" charset="0"/>
              <a:cs typeface="Times New Roman" panose="02020603050405020304" pitchFamily="18" charset="0"/>
            </a:endParaRPr>
          </a:p>
        </p:txBody>
      </p:sp>
      <p:sp>
        <p:nvSpPr>
          <p:cNvPr id="2082" name="TextBox 2081">
            <a:extLst>
              <a:ext uri="{FF2B5EF4-FFF2-40B4-BE49-F238E27FC236}">
                <a16:creationId xmlns:a16="http://schemas.microsoft.com/office/drawing/2014/main" id="{CA44888E-9F62-E048-46D5-491DC8341D62}"/>
              </a:ext>
            </a:extLst>
          </p:cNvPr>
          <p:cNvSpPr txBox="1"/>
          <p:nvPr/>
        </p:nvSpPr>
        <p:spPr>
          <a:xfrm>
            <a:off x="6643911" y="3769712"/>
            <a:ext cx="5419945" cy="430887"/>
          </a:xfrm>
          <a:prstGeom prst="rect">
            <a:avLst/>
          </a:prstGeom>
          <a:noFill/>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Process mean is approximately </a:t>
            </a:r>
            <a:r>
              <a:rPr kumimoji="0" lang="en-US" sz="22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130 minutes</a:t>
            </a:r>
          </a:p>
        </p:txBody>
      </p:sp>
      <p:sp>
        <p:nvSpPr>
          <p:cNvPr id="2084" name="TextBox 2083">
            <a:extLst>
              <a:ext uri="{FF2B5EF4-FFF2-40B4-BE49-F238E27FC236}">
                <a16:creationId xmlns:a16="http://schemas.microsoft.com/office/drawing/2014/main" id="{DAEC26A9-30E4-0548-79FE-D17B712FD9F1}"/>
              </a:ext>
            </a:extLst>
          </p:cNvPr>
          <p:cNvSpPr txBox="1"/>
          <p:nvPr/>
        </p:nvSpPr>
        <p:spPr>
          <a:xfrm>
            <a:off x="6643911" y="4824934"/>
            <a:ext cx="4960137" cy="76944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Capability indices are low (</a:t>
            </a:r>
            <a:r>
              <a:rPr kumimoji="0" lang="en-US" sz="22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Cp = 0.81, </a:t>
            </a:r>
            <a:r>
              <a:rPr kumimoji="0" lang="en-US" sz="2200" b="1" i="0"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Cpk</a:t>
            </a:r>
            <a:r>
              <a:rPr kumimoji="0" lang="en-US" sz="22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 0.21</a:t>
            </a: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p>
        </p:txBody>
      </p:sp>
      <p:sp>
        <p:nvSpPr>
          <p:cNvPr id="2086" name="TextBox 2085">
            <a:extLst>
              <a:ext uri="{FF2B5EF4-FFF2-40B4-BE49-F238E27FC236}">
                <a16:creationId xmlns:a16="http://schemas.microsoft.com/office/drawing/2014/main" id="{92C7D3C3-8A6B-9F7F-32FE-7353E0C3591F}"/>
              </a:ext>
            </a:extLst>
          </p:cNvPr>
          <p:cNvSpPr txBox="1"/>
          <p:nvPr/>
        </p:nvSpPr>
        <p:spPr>
          <a:xfrm>
            <a:off x="6155358" y="5984892"/>
            <a:ext cx="5908498" cy="76944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The process is </a:t>
            </a:r>
            <a:r>
              <a:rPr kumimoji="0" lang="en-US" sz="22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not capable </a:t>
            </a:r>
            <a:r>
              <a:rPr kumimoji="0" lang="en-US" sz="22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of consistently meeting the specification limit and needs improvement</a:t>
            </a:r>
          </a:p>
        </p:txBody>
      </p:sp>
      <p:grpSp>
        <p:nvGrpSpPr>
          <p:cNvPr id="35" name="Group 34">
            <a:extLst>
              <a:ext uri="{FF2B5EF4-FFF2-40B4-BE49-F238E27FC236}">
                <a16:creationId xmlns:a16="http://schemas.microsoft.com/office/drawing/2014/main" id="{664E37B1-7140-41A7-A43C-AAA6F017AC60}"/>
              </a:ext>
            </a:extLst>
          </p:cNvPr>
          <p:cNvGrpSpPr/>
          <p:nvPr/>
        </p:nvGrpSpPr>
        <p:grpSpPr>
          <a:xfrm>
            <a:off x="5551493" y="131266"/>
            <a:ext cx="914400" cy="914400"/>
            <a:chOff x="7887156" y="880575"/>
            <a:chExt cx="914400" cy="914400"/>
          </a:xfrm>
        </p:grpSpPr>
        <p:sp useBgFill="1">
          <p:nvSpPr>
            <p:cNvPr id="36" name="شكل بيضاوي 48">
              <a:extLst>
                <a:ext uri="{FF2B5EF4-FFF2-40B4-BE49-F238E27FC236}">
                  <a16:creationId xmlns:a16="http://schemas.microsoft.com/office/drawing/2014/main" id="{463DCE49-F462-4790-9A52-5E5306A3CB58}"/>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8" descr="Computer Icons Analysis Symbol, symbol, angle, logo png | PNGEgg">
              <a:extLst>
                <a:ext uri="{FF2B5EF4-FFF2-40B4-BE49-F238E27FC236}">
                  <a16:creationId xmlns:a16="http://schemas.microsoft.com/office/drawing/2014/main" id="{ABE9DAF0-C5DC-4115-B0EE-E807A6C83C3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9">
            <a:extLst>
              <a:ext uri="{FF2B5EF4-FFF2-40B4-BE49-F238E27FC236}">
                <a16:creationId xmlns:a16="http://schemas.microsoft.com/office/drawing/2014/main" id="{669BDC26-973A-4FF7-B5DF-B684F3DCEBB6}"/>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22</a:t>
            </a:r>
          </a:p>
        </p:txBody>
      </p:sp>
      <p:cxnSp>
        <p:nvCxnSpPr>
          <p:cNvPr id="3" name="رابط مستقيم 1">
            <a:extLst>
              <a:ext uri="{FF2B5EF4-FFF2-40B4-BE49-F238E27FC236}">
                <a16:creationId xmlns:a16="http://schemas.microsoft.com/office/drawing/2014/main" id="{FE97E2DB-3CD7-23C6-0454-A382841193B8}"/>
              </a:ext>
            </a:extLst>
          </p:cNvPr>
          <p:cNvCxnSpPr>
            <a:cxnSpLocks/>
          </p:cNvCxnSpPr>
          <p:nvPr/>
        </p:nvCxnSpPr>
        <p:spPr>
          <a:xfrm>
            <a:off x="-12034914" y="-4848520"/>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DEEE5024-6863-E7CF-11B0-232A0322C7FD}"/>
              </a:ext>
            </a:extLst>
          </p:cNvPr>
          <p:cNvGrpSpPr/>
          <p:nvPr/>
        </p:nvGrpSpPr>
        <p:grpSpPr>
          <a:xfrm>
            <a:off x="-6774969" y="-5274448"/>
            <a:ext cx="914400" cy="914400"/>
            <a:chOff x="7887156" y="880575"/>
            <a:chExt cx="914400" cy="914400"/>
          </a:xfrm>
        </p:grpSpPr>
        <p:sp useBgFill="1">
          <p:nvSpPr>
            <p:cNvPr id="5" name="شكل بيضاوي 48">
              <a:extLst>
                <a:ext uri="{FF2B5EF4-FFF2-40B4-BE49-F238E27FC236}">
                  <a16:creationId xmlns:a16="http://schemas.microsoft.com/office/drawing/2014/main" id="{A2DDC133-3B9B-680F-646E-A98D69877E27}"/>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8" descr="Computer Icons Analysis Symbol, symbol, angle, logo png | PNGEgg">
              <a:extLst>
                <a:ext uri="{FF2B5EF4-FFF2-40B4-BE49-F238E27FC236}">
                  <a16:creationId xmlns:a16="http://schemas.microsoft.com/office/drawing/2014/main" id="{B88FCD2D-A3BC-6CC2-A103-E87812D582B7}"/>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a:extLst>
              <a:ext uri="{FF2B5EF4-FFF2-40B4-BE49-F238E27FC236}">
                <a16:creationId xmlns:a16="http://schemas.microsoft.com/office/drawing/2014/main" id="{D7701511-5FB1-62BE-D40B-F8DD3AB7E1FB}"/>
              </a:ext>
            </a:extLst>
          </p:cNvPr>
          <p:cNvSpPr txBox="1"/>
          <p:nvPr/>
        </p:nvSpPr>
        <p:spPr>
          <a:xfrm>
            <a:off x="-12511977" y="-5305081"/>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Improve Phase</a:t>
            </a:r>
          </a:p>
        </p:txBody>
      </p:sp>
      <p:grpSp>
        <p:nvGrpSpPr>
          <p:cNvPr id="8" name="Group 7">
            <a:extLst>
              <a:ext uri="{FF2B5EF4-FFF2-40B4-BE49-F238E27FC236}">
                <a16:creationId xmlns:a16="http://schemas.microsoft.com/office/drawing/2014/main" id="{2B75B9CE-0B78-A7A2-D976-7A5D0F1377D1}"/>
              </a:ext>
            </a:extLst>
          </p:cNvPr>
          <p:cNvGrpSpPr/>
          <p:nvPr/>
        </p:nvGrpSpPr>
        <p:grpSpPr>
          <a:xfrm>
            <a:off x="-9936509" y="-4622005"/>
            <a:ext cx="8568333" cy="5908951"/>
            <a:chOff x="1112696" y="783709"/>
            <a:chExt cx="8592611" cy="5908951"/>
          </a:xfrm>
        </p:grpSpPr>
        <p:grpSp>
          <p:nvGrpSpPr>
            <p:cNvPr id="9" name="Group 8">
              <a:extLst>
                <a:ext uri="{FF2B5EF4-FFF2-40B4-BE49-F238E27FC236}">
                  <a16:creationId xmlns:a16="http://schemas.microsoft.com/office/drawing/2014/main" id="{3115F595-AFFA-9BB9-EBC5-00B51563AF25}"/>
                </a:ext>
              </a:extLst>
            </p:cNvPr>
            <p:cNvGrpSpPr/>
            <p:nvPr/>
          </p:nvGrpSpPr>
          <p:grpSpPr>
            <a:xfrm>
              <a:off x="1112696" y="783709"/>
              <a:ext cx="7194427" cy="5908951"/>
              <a:chOff x="1112696" y="783709"/>
              <a:chExt cx="7194427" cy="5908951"/>
            </a:xfrm>
          </p:grpSpPr>
          <p:grpSp>
            <p:nvGrpSpPr>
              <p:cNvPr id="19" name="Group 18">
                <a:extLst>
                  <a:ext uri="{FF2B5EF4-FFF2-40B4-BE49-F238E27FC236}">
                    <a16:creationId xmlns:a16="http://schemas.microsoft.com/office/drawing/2014/main" id="{FA5A43E6-51AE-794E-AA9C-B27E30D17FA1}"/>
                  </a:ext>
                </a:extLst>
              </p:cNvPr>
              <p:cNvGrpSpPr/>
              <p:nvPr/>
            </p:nvGrpSpPr>
            <p:grpSpPr>
              <a:xfrm>
                <a:off x="1112696" y="783709"/>
                <a:ext cx="7194427" cy="5908951"/>
                <a:chOff x="2119073" y="1340906"/>
                <a:chExt cx="6711008" cy="5908951"/>
              </a:xfrm>
            </p:grpSpPr>
            <p:sp>
              <p:nvSpPr>
                <p:cNvPr id="25" name="Rectangle 24">
                  <a:extLst>
                    <a:ext uri="{FF2B5EF4-FFF2-40B4-BE49-F238E27FC236}">
                      <a16:creationId xmlns:a16="http://schemas.microsoft.com/office/drawing/2014/main" id="{C5A630F9-7ACB-1333-8FB5-4406278EA24D}"/>
                    </a:ext>
                  </a:extLst>
                </p:cNvPr>
                <p:cNvSpPr/>
                <p:nvPr/>
              </p:nvSpPr>
              <p:spPr>
                <a:xfrm>
                  <a:off x="2119073" y="1340906"/>
                  <a:ext cx="1316458" cy="5908951"/>
                </a:xfrm>
                <a:prstGeom prst="rect">
                  <a:avLst/>
                </a:prstGeom>
                <a:solidFill>
                  <a:srgbClr val="532815">
                    <a:alpha val="7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048">
                  <a:extLst>
                    <a:ext uri="{FF2B5EF4-FFF2-40B4-BE49-F238E27FC236}">
                      <a16:creationId xmlns:a16="http://schemas.microsoft.com/office/drawing/2014/main" id="{088EFC8B-A2B8-E127-5DD8-4C2B6E155259}"/>
                    </a:ext>
                  </a:extLst>
                </p:cNvPr>
                <p:cNvSpPr/>
                <p:nvPr/>
              </p:nvSpPr>
              <p:spPr>
                <a:xfrm rot="13184890">
                  <a:off x="3174673" y="1577272"/>
                  <a:ext cx="925304" cy="79853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606CF9A7-1AC9-A9F1-F18D-4B4CAE1EEEED}"/>
                    </a:ext>
                  </a:extLst>
                </p:cNvPr>
                <p:cNvSpPr txBox="1"/>
                <p:nvPr/>
              </p:nvSpPr>
              <p:spPr>
                <a:xfrm rot="16200000">
                  <a:off x="969550" y="3847508"/>
                  <a:ext cx="3516180" cy="604610"/>
                </a:xfrm>
                <a:prstGeom prst="rect">
                  <a:avLst/>
                </a:prstGeom>
                <a:noFill/>
              </p:spPr>
              <p:txBody>
                <a:bodyPr wrap="square">
                  <a:spAutoFit/>
                </a:bodyPr>
                <a:lstStyle/>
                <a:p>
                  <a:pPr algn="l"/>
                  <a:r>
                    <a:rPr lang="en-GB" sz="36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SMED Analysis </a:t>
                  </a:r>
                  <a:endParaRPr lang="en-US" sz="3600" b="1" dirty="0">
                    <a:solidFill>
                      <a:schemeClr val="bg1"/>
                    </a:solidFill>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13545424-F472-78D2-AE2D-D1CE7BBF3D8B}"/>
                    </a:ext>
                  </a:extLst>
                </p:cNvPr>
                <p:cNvSpPr txBox="1"/>
                <p:nvPr/>
              </p:nvSpPr>
              <p:spPr>
                <a:xfrm>
                  <a:off x="4359925" y="1730372"/>
                  <a:ext cx="4470156" cy="461665"/>
                </a:xfrm>
                <a:prstGeom prst="rect">
                  <a:avLst/>
                </a:prstGeom>
                <a:noFill/>
              </p:spPr>
              <p:txBody>
                <a:bodyPr wrap="square">
                  <a:spAutoFit/>
                </a:bodyPr>
                <a:lstStyle/>
                <a:p>
                  <a:pPr algn="just" rtl="0"/>
                  <a:r>
                    <a:rPr lang="en-US" sz="2400" dirty="0">
                      <a:solidFill>
                        <a:schemeClr val="bg1"/>
                      </a:solidFill>
                      <a:latin typeface="Times New Roman" panose="02020603050405020304" pitchFamily="18" charset="0"/>
                      <a:cs typeface="Times New Roman" panose="02020603050405020304" pitchFamily="18" charset="0"/>
                    </a:rPr>
                    <a:t>Observe the Process </a:t>
                  </a:r>
                  <a:endParaRPr lang="ar-JO" sz="2400" b="1" dirty="0">
                    <a:solidFill>
                      <a:schemeClr val="bg1"/>
                    </a:solidFill>
                    <a:latin typeface="Times New Roman" panose="02020603050405020304" pitchFamily="18" charset="0"/>
                    <a:cs typeface="Times New Roman" panose="02020603050405020304" pitchFamily="18" charset="0"/>
                  </a:endParaRPr>
                </a:p>
              </p:txBody>
            </p:sp>
          </p:grpSp>
          <p:sp>
            <p:nvSpPr>
              <p:cNvPr id="20" name="Right Triangle 2048">
                <a:extLst>
                  <a:ext uri="{FF2B5EF4-FFF2-40B4-BE49-F238E27FC236}">
                    <a16:creationId xmlns:a16="http://schemas.microsoft.com/office/drawing/2014/main" id="{2D3380DA-8D3A-7E2F-C5F4-5B177FD7B4C4}"/>
                  </a:ext>
                </a:extLst>
              </p:cNvPr>
              <p:cNvSpPr/>
              <p:nvPr/>
            </p:nvSpPr>
            <p:spPr>
              <a:xfrm rot="13184890">
                <a:off x="2236748" y="2294731"/>
                <a:ext cx="982756" cy="786377"/>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D3C3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Triangle 2048">
                <a:extLst>
                  <a:ext uri="{FF2B5EF4-FFF2-40B4-BE49-F238E27FC236}">
                    <a16:creationId xmlns:a16="http://schemas.microsoft.com/office/drawing/2014/main" id="{5A297CA1-1C39-D440-9333-48CEF64DD499}"/>
                  </a:ext>
                </a:extLst>
              </p:cNvPr>
              <p:cNvSpPr/>
              <p:nvPr/>
            </p:nvSpPr>
            <p:spPr>
              <a:xfrm rot="13184890">
                <a:off x="2247815" y="3428942"/>
                <a:ext cx="965885" cy="85977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ight Triangle 2048">
                <a:extLst>
                  <a:ext uri="{FF2B5EF4-FFF2-40B4-BE49-F238E27FC236}">
                    <a16:creationId xmlns:a16="http://schemas.microsoft.com/office/drawing/2014/main" id="{A77DF4CF-D50C-DE81-F318-5916F1FC9D7D}"/>
                  </a:ext>
                </a:extLst>
              </p:cNvPr>
              <p:cNvSpPr/>
              <p:nvPr/>
            </p:nvSpPr>
            <p:spPr>
              <a:xfrm rot="13184890">
                <a:off x="2222736" y="4688274"/>
                <a:ext cx="1010782" cy="81402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ight Triangle 2048">
                <a:extLst>
                  <a:ext uri="{FF2B5EF4-FFF2-40B4-BE49-F238E27FC236}">
                    <a16:creationId xmlns:a16="http://schemas.microsoft.com/office/drawing/2014/main" id="{0C505CC4-5861-1E5E-6D6E-897432798793}"/>
                  </a:ext>
                </a:extLst>
              </p:cNvPr>
              <p:cNvSpPr/>
              <p:nvPr/>
            </p:nvSpPr>
            <p:spPr>
              <a:xfrm rot="13184890">
                <a:off x="2248086" y="5818803"/>
                <a:ext cx="954982" cy="827748"/>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D3C3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extBox 10">
              <a:extLst>
                <a:ext uri="{FF2B5EF4-FFF2-40B4-BE49-F238E27FC236}">
                  <a16:creationId xmlns:a16="http://schemas.microsoft.com/office/drawing/2014/main" id="{245B8E8C-A92C-1C2E-D22F-9AA902DE960E}"/>
                </a:ext>
              </a:extLst>
            </p:cNvPr>
            <p:cNvSpPr txBox="1"/>
            <p:nvPr/>
          </p:nvSpPr>
          <p:spPr>
            <a:xfrm>
              <a:off x="3514965" y="2440130"/>
              <a:ext cx="4792158"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Review steps with all teams</a:t>
              </a:r>
              <a:endParaRPr kumimoji="0" lang="en-US" sz="24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13" name="TextBox 12">
              <a:extLst>
                <a:ext uri="{FF2B5EF4-FFF2-40B4-BE49-F238E27FC236}">
                  <a16:creationId xmlns:a16="http://schemas.microsoft.com/office/drawing/2014/main" id="{51666F91-7ACE-5D25-16F8-884E6DA69E16}"/>
                </a:ext>
              </a:extLst>
            </p:cNvPr>
            <p:cNvSpPr txBox="1"/>
            <p:nvPr/>
          </p:nvSpPr>
          <p:spPr>
            <a:xfrm>
              <a:off x="3514965" y="6012791"/>
              <a:ext cx="5419945"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Externalize Changeover Steps</a:t>
              </a:r>
              <a:endParaRPr kumimoji="0" lang="en-US" sz="24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14" name="TextBox 13">
              <a:extLst>
                <a:ext uri="{FF2B5EF4-FFF2-40B4-BE49-F238E27FC236}">
                  <a16:creationId xmlns:a16="http://schemas.microsoft.com/office/drawing/2014/main" id="{612F8194-0FCE-1CDF-91AF-F5E137E692CA}"/>
                </a:ext>
              </a:extLst>
            </p:cNvPr>
            <p:cNvSpPr txBox="1"/>
            <p:nvPr/>
          </p:nvSpPr>
          <p:spPr>
            <a:xfrm>
              <a:off x="3490589" y="4870209"/>
              <a:ext cx="6190342"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Times New Roman" panose="02020603050405020304" pitchFamily="18" charset="0"/>
                  <a:cs typeface="Times New Roman" panose="02020603050405020304" pitchFamily="18" charset="0"/>
                </a:rPr>
                <a:t>Streamline Internal Steps </a:t>
              </a:r>
            </a:p>
          </p:txBody>
        </p:sp>
        <p:sp>
          <p:nvSpPr>
            <p:cNvPr id="18" name="TextBox 17">
              <a:extLst>
                <a:ext uri="{FF2B5EF4-FFF2-40B4-BE49-F238E27FC236}">
                  <a16:creationId xmlns:a16="http://schemas.microsoft.com/office/drawing/2014/main" id="{8A4ECF1E-8F13-E2C3-C437-BC4BD354E432}"/>
                </a:ext>
              </a:extLst>
            </p:cNvPr>
            <p:cNvSpPr txBox="1"/>
            <p:nvPr/>
          </p:nvSpPr>
          <p:spPr>
            <a:xfrm>
              <a:off x="3514965" y="3695281"/>
              <a:ext cx="6190342"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Times New Roman" panose="02020603050405020304" pitchFamily="18" charset="0"/>
                  <a:cs typeface="Times New Roman" panose="02020603050405020304" pitchFamily="18" charset="0"/>
                </a:rPr>
                <a:t>Standardize Steps to reduce errors</a:t>
              </a:r>
            </a:p>
          </p:txBody>
        </p:sp>
      </p:grpSp>
      <p:sp>
        <p:nvSpPr>
          <p:cNvPr id="2048" name="TextBox 9">
            <a:extLst>
              <a:ext uri="{FF2B5EF4-FFF2-40B4-BE49-F238E27FC236}">
                <a16:creationId xmlns:a16="http://schemas.microsoft.com/office/drawing/2014/main" id="{9DF06936-5ADF-77D2-DD87-EB7A4DF7A54C}"/>
              </a:ext>
            </a:extLst>
          </p:cNvPr>
          <p:cNvSpPr txBox="1"/>
          <p:nvPr/>
        </p:nvSpPr>
        <p:spPr>
          <a:xfrm>
            <a:off x="-922002" y="-516992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23</a:t>
            </a:r>
          </a:p>
        </p:txBody>
      </p:sp>
      <p:sp>
        <p:nvSpPr>
          <p:cNvPr id="2049" name="مربع نص 8">
            <a:extLst>
              <a:ext uri="{FF2B5EF4-FFF2-40B4-BE49-F238E27FC236}">
                <a16:creationId xmlns:a16="http://schemas.microsoft.com/office/drawing/2014/main" id="{959AAF31-3FB2-DA68-C269-EF1558178F1C}"/>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Analyze Phase</a:t>
            </a:r>
          </a:p>
        </p:txBody>
      </p:sp>
    </p:spTree>
    <p:extLst>
      <p:ext uri="{BB962C8B-B14F-4D97-AF65-F5344CB8AC3E}">
        <p14:creationId xmlns:p14="http://schemas.microsoft.com/office/powerpoint/2010/main" val="367633444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35345-DAAA-741F-544B-0B0C0BFE230C}"/>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1BCE9F80-A105-2B20-EEDD-3E4A66C2C19F}"/>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7E5C776D-5A8F-066C-55C9-9B20746C4CD8}"/>
              </a:ext>
            </a:extLst>
          </p:cNvPr>
          <p:cNvGrpSpPr/>
          <p:nvPr/>
        </p:nvGrpSpPr>
        <p:grpSpPr>
          <a:xfrm>
            <a:off x="5551493" y="131266"/>
            <a:ext cx="914400" cy="914400"/>
            <a:chOff x="7887156" y="880575"/>
            <a:chExt cx="914400" cy="914400"/>
          </a:xfrm>
        </p:grpSpPr>
        <p:sp useBgFill="1">
          <p:nvSpPr>
            <p:cNvPr id="18" name="شكل بيضاوي 48">
              <a:extLst>
                <a:ext uri="{FF2B5EF4-FFF2-40B4-BE49-F238E27FC236}">
                  <a16:creationId xmlns:a16="http://schemas.microsoft.com/office/drawing/2014/main" id="{39AC5642-BA77-3B7D-2745-EAC59B21101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8" descr="Computer Icons Analysis Symbol, symbol, angle, logo png | PNGEgg">
              <a:extLst>
                <a:ext uri="{FF2B5EF4-FFF2-40B4-BE49-F238E27FC236}">
                  <a16:creationId xmlns:a16="http://schemas.microsoft.com/office/drawing/2014/main" id="{46027A75-789F-4C99-A244-487DF33BA317}"/>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a:extLst>
              <a:ext uri="{FF2B5EF4-FFF2-40B4-BE49-F238E27FC236}">
                <a16:creationId xmlns:a16="http://schemas.microsoft.com/office/drawing/2014/main" id="{C92E5ED6-DCB8-4BA8-8F7C-470500F249F6}"/>
              </a:ext>
            </a:extLst>
          </p:cNvPr>
          <p:cNvGrpSpPr/>
          <p:nvPr/>
        </p:nvGrpSpPr>
        <p:grpSpPr>
          <a:xfrm>
            <a:off x="2389953" y="783709"/>
            <a:ext cx="8568333" cy="5908951"/>
            <a:chOff x="1112696" y="783709"/>
            <a:chExt cx="8592611" cy="5908951"/>
          </a:xfrm>
        </p:grpSpPr>
        <p:grpSp>
          <p:nvGrpSpPr>
            <p:cNvPr id="5" name="Group 4">
              <a:extLst>
                <a:ext uri="{FF2B5EF4-FFF2-40B4-BE49-F238E27FC236}">
                  <a16:creationId xmlns:a16="http://schemas.microsoft.com/office/drawing/2014/main" id="{FA69F03A-76D5-4941-9EFC-7566722E599C}"/>
                </a:ext>
              </a:extLst>
            </p:cNvPr>
            <p:cNvGrpSpPr/>
            <p:nvPr/>
          </p:nvGrpSpPr>
          <p:grpSpPr>
            <a:xfrm>
              <a:off x="1112696" y="783709"/>
              <a:ext cx="7194427" cy="5908951"/>
              <a:chOff x="1112696" y="783709"/>
              <a:chExt cx="7194427" cy="5908951"/>
            </a:xfrm>
          </p:grpSpPr>
          <p:grpSp>
            <p:nvGrpSpPr>
              <p:cNvPr id="3" name="Group 2">
                <a:extLst>
                  <a:ext uri="{FF2B5EF4-FFF2-40B4-BE49-F238E27FC236}">
                    <a16:creationId xmlns:a16="http://schemas.microsoft.com/office/drawing/2014/main" id="{6339617F-4177-45D7-99F4-5556D2877FB8}"/>
                  </a:ext>
                </a:extLst>
              </p:cNvPr>
              <p:cNvGrpSpPr/>
              <p:nvPr/>
            </p:nvGrpSpPr>
            <p:grpSpPr>
              <a:xfrm>
                <a:off x="1112696" y="783709"/>
                <a:ext cx="7194427" cy="5908951"/>
                <a:chOff x="2119073" y="1340906"/>
                <a:chExt cx="6711008" cy="5908951"/>
              </a:xfrm>
            </p:grpSpPr>
            <p:sp>
              <p:nvSpPr>
                <p:cNvPr id="2048" name="Rectangle 2047">
                  <a:extLst>
                    <a:ext uri="{FF2B5EF4-FFF2-40B4-BE49-F238E27FC236}">
                      <a16:creationId xmlns:a16="http://schemas.microsoft.com/office/drawing/2014/main" id="{EB07656C-EC4E-2890-3A1A-AFD923C47C13}"/>
                    </a:ext>
                  </a:extLst>
                </p:cNvPr>
                <p:cNvSpPr/>
                <p:nvPr/>
              </p:nvSpPr>
              <p:spPr>
                <a:xfrm>
                  <a:off x="2119073" y="1340906"/>
                  <a:ext cx="1316458" cy="5908951"/>
                </a:xfrm>
                <a:prstGeom prst="rect">
                  <a:avLst/>
                </a:prstGeom>
                <a:solidFill>
                  <a:srgbClr val="532815">
                    <a:alpha val="7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Right Triangle 2048">
                  <a:extLst>
                    <a:ext uri="{FF2B5EF4-FFF2-40B4-BE49-F238E27FC236}">
                      <a16:creationId xmlns:a16="http://schemas.microsoft.com/office/drawing/2014/main" id="{CCA5D026-EC1A-73F9-DC7B-D778E2367281}"/>
                    </a:ext>
                  </a:extLst>
                </p:cNvPr>
                <p:cNvSpPr/>
                <p:nvPr/>
              </p:nvSpPr>
              <p:spPr>
                <a:xfrm rot="13184890">
                  <a:off x="3174673" y="1577272"/>
                  <a:ext cx="925304" cy="79853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C8378492-8AAB-808C-5B44-DF3B90927FC0}"/>
                    </a:ext>
                  </a:extLst>
                </p:cNvPr>
                <p:cNvSpPr txBox="1"/>
                <p:nvPr/>
              </p:nvSpPr>
              <p:spPr>
                <a:xfrm rot="16200000">
                  <a:off x="969550" y="3847508"/>
                  <a:ext cx="3516180" cy="604610"/>
                </a:xfrm>
                <a:prstGeom prst="rect">
                  <a:avLst/>
                </a:prstGeom>
                <a:noFill/>
              </p:spPr>
              <p:txBody>
                <a:bodyPr wrap="square">
                  <a:spAutoFit/>
                </a:bodyPr>
                <a:lstStyle/>
                <a:p>
                  <a:pPr algn="l"/>
                  <a:r>
                    <a:rPr lang="en-GB" sz="36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SMED Analysis </a:t>
                  </a:r>
                  <a:endParaRPr lang="en-US" sz="3600" b="1" dirty="0">
                    <a:solidFill>
                      <a:schemeClr val="bg1"/>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3213EA9D-B859-EA8E-F33C-43C4E2D3815D}"/>
                    </a:ext>
                  </a:extLst>
                </p:cNvPr>
                <p:cNvSpPr txBox="1"/>
                <p:nvPr/>
              </p:nvSpPr>
              <p:spPr>
                <a:xfrm>
                  <a:off x="4359925" y="1730372"/>
                  <a:ext cx="4470156" cy="461665"/>
                </a:xfrm>
                <a:prstGeom prst="rect">
                  <a:avLst/>
                </a:prstGeom>
                <a:noFill/>
              </p:spPr>
              <p:txBody>
                <a:bodyPr wrap="square">
                  <a:spAutoFit/>
                </a:bodyPr>
                <a:lstStyle/>
                <a:p>
                  <a:pPr algn="just" rtl="0"/>
                  <a:r>
                    <a:rPr lang="en-US" sz="2400" dirty="0">
                      <a:solidFill>
                        <a:schemeClr val="bg1"/>
                      </a:solidFill>
                      <a:latin typeface="Times New Roman" panose="02020603050405020304" pitchFamily="18" charset="0"/>
                      <a:cs typeface="Times New Roman" panose="02020603050405020304" pitchFamily="18" charset="0"/>
                    </a:rPr>
                    <a:t>Observe the Process </a:t>
                  </a:r>
                  <a:endParaRPr lang="ar-JO" sz="2400" b="1" dirty="0">
                    <a:solidFill>
                      <a:schemeClr val="bg1"/>
                    </a:solidFill>
                    <a:latin typeface="Times New Roman" panose="02020603050405020304" pitchFamily="18" charset="0"/>
                    <a:cs typeface="Times New Roman" panose="02020603050405020304" pitchFamily="18" charset="0"/>
                  </a:endParaRPr>
                </a:p>
              </p:txBody>
            </p:sp>
          </p:grpSp>
          <p:sp>
            <p:nvSpPr>
              <p:cNvPr id="28" name="Right Triangle 2048">
                <a:extLst>
                  <a:ext uri="{FF2B5EF4-FFF2-40B4-BE49-F238E27FC236}">
                    <a16:creationId xmlns:a16="http://schemas.microsoft.com/office/drawing/2014/main" id="{3EECD9D7-7288-41E7-8BC0-7E57B5353877}"/>
                  </a:ext>
                </a:extLst>
              </p:cNvPr>
              <p:cNvSpPr/>
              <p:nvPr/>
            </p:nvSpPr>
            <p:spPr>
              <a:xfrm rot="13184890">
                <a:off x="2236748" y="2294731"/>
                <a:ext cx="982756" cy="786377"/>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D3C3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ight Triangle 2048">
                <a:extLst>
                  <a:ext uri="{FF2B5EF4-FFF2-40B4-BE49-F238E27FC236}">
                    <a16:creationId xmlns:a16="http://schemas.microsoft.com/office/drawing/2014/main" id="{568A2E8D-A685-48B0-A790-FDF6F3213ED6}"/>
                  </a:ext>
                </a:extLst>
              </p:cNvPr>
              <p:cNvSpPr/>
              <p:nvPr/>
            </p:nvSpPr>
            <p:spPr>
              <a:xfrm rot="13184890">
                <a:off x="2247815" y="3428942"/>
                <a:ext cx="965885" cy="85977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ight Triangle 2048">
                <a:extLst>
                  <a:ext uri="{FF2B5EF4-FFF2-40B4-BE49-F238E27FC236}">
                    <a16:creationId xmlns:a16="http://schemas.microsoft.com/office/drawing/2014/main" id="{6FB9E1DE-F473-4EA1-B0E7-796B12F00FBF}"/>
                  </a:ext>
                </a:extLst>
              </p:cNvPr>
              <p:cNvSpPr/>
              <p:nvPr/>
            </p:nvSpPr>
            <p:spPr>
              <a:xfrm rot="13184890">
                <a:off x="2222736" y="4688274"/>
                <a:ext cx="1010782" cy="814021"/>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32815">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ight Triangle 2048">
                <a:extLst>
                  <a:ext uri="{FF2B5EF4-FFF2-40B4-BE49-F238E27FC236}">
                    <a16:creationId xmlns:a16="http://schemas.microsoft.com/office/drawing/2014/main" id="{AF150418-4D04-45BF-8E1E-E24CC1191A21}"/>
                  </a:ext>
                </a:extLst>
              </p:cNvPr>
              <p:cNvSpPr/>
              <p:nvPr/>
            </p:nvSpPr>
            <p:spPr>
              <a:xfrm rot="13184890">
                <a:off x="2248086" y="5818803"/>
                <a:ext cx="954982" cy="827748"/>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 name="connsiteX0" fmla="*/ 0 w 659218"/>
                  <a:gd name="connsiteY0" fmla="*/ 521892 h 521892"/>
                  <a:gd name="connsiteX1" fmla="*/ 194682 w 659218"/>
                  <a:gd name="connsiteY1" fmla="*/ 0 h 521892"/>
                  <a:gd name="connsiteX2" fmla="*/ 659218 w 659218"/>
                  <a:gd name="connsiteY2" fmla="*/ 521892 h 521892"/>
                  <a:gd name="connsiteX3" fmla="*/ 0 w 659218"/>
                  <a:gd name="connsiteY3" fmla="*/ 521892 h 521892"/>
                </a:gdLst>
                <a:ahLst/>
                <a:cxnLst>
                  <a:cxn ang="0">
                    <a:pos x="connsiteX0" y="connsiteY0"/>
                  </a:cxn>
                  <a:cxn ang="0">
                    <a:pos x="connsiteX1" y="connsiteY1"/>
                  </a:cxn>
                  <a:cxn ang="0">
                    <a:pos x="connsiteX2" y="connsiteY2"/>
                  </a:cxn>
                  <a:cxn ang="0">
                    <a:pos x="connsiteX3" y="connsiteY3"/>
                  </a:cxn>
                </a:cxnLst>
                <a:rect l="l" t="t" r="r" b="b"/>
                <a:pathLst>
                  <a:path w="659218" h="521892">
                    <a:moveTo>
                      <a:pt x="0" y="521892"/>
                    </a:moveTo>
                    <a:lnTo>
                      <a:pt x="194682" y="0"/>
                    </a:lnTo>
                    <a:lnTo>
                      <a:pt x="659218" y="521892"/>
                    </a:lnTo>
                    <a:lnTo>
                      <a:pt x="0" y="521892"/>
                    </a:lnTo>
                    <a:close/>
                  </a:path>
                </a:pathLst>
              </a:custGeom>
              <a:solidFill>
                <a:srgbClr val="5D3C3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extBox 31">
              <a:extLst>
                <a:ext uri="{FF2B5EF4-FFF2-40B4-BE49-F238E27FC236}">
                  <a16:creationId xmlns:a16="http://schemas.microsoft.com/office/drawing/2014/main" id="{6EF856D7-330C-4D52-86B0-7FE046D7F564}"/>
                </a:ext>
              </a:extLst>
            </p:cNvPr>
            <p:cNvSpPr txBox="1"/>
            <p:nvPr/>
          </p:nvSpPr>
          <p:spPr>
            <a:xfrm>
              <a:off x="3514965" y="2440130"/>
              <a:ext cx="4792158"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Review steps with all teams</a:t>
              </a:r>
              <a:endParaRPr kumimoji="0" lang="en-US" sz="24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33" name="TextBox 32">
              <a:extLst>
                <a:ext uri="{FF2B5EF4-FFF2-40B4-BE49-F238E27FC236}">
                  <a16:creationId xmlns:a16="http://schemas.microsoft.com/office/drawing/2014/main" id="{607B3D62-0D50-43E8-BF32-4018DDF294A5}"/>
                </a:ext>
              </a:extLst>
            </p:cNvPr>
            <p:cNvSpPr txBox="1"/>
            <p:nvPr/>
          </p:nvSpPr>
          <p:spPr>
            <a:xfrm>
              <a:off x="3514965" y="6012791"/>
              <a:ext cx="5419945"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Externalize Changeover Steps</a:t>
              </a:r>
              <a:endParaRPr kumimoji="0" lang="en-US" sz="24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34" name="TextBox 33">
              <a:extLst>
                <a:ext uri="{FF2B5EF4-FFF2-40B4-BE49-F238E27FC236}">
                  <a16:creationId xmlns:a16="http://schemas.microsoft.com/office/drawing/2014/main" id="{8548F561-542C-4660-A614-D38B18810EDB}"/>
                </a:ext>
              </a:extLst>
            </p:cNvPr>
            <p:cNvSpPr txBox="1"/>
            <p:nvPr/>
          </p:nvSpPr>
          <p:spPr>
            <a:xfrm>
              <a:off x="3490589" y="4870209"/>
              <a:ext cx="6190342"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Times New Roman" panose="02020603050405020304" pitchFamily="18" charset="0"/>
                  <a:cs typeface="Times New Roman" panose="02020603050405020304" pitchFamily="18" charset="0"/>
                </a:rPr>
                <a:t>Streamline Internal Steps </a:t>
              </a:r>
            </a:p>
          </p:txBody>
        </p:sp>
        <p:sp>
          <p:nvSpPr>
            <p:cNvPr id="35" name="TextBox 34">
              <a:extLst>
                <a:ext uri="{FF2B5EF4-FFF2-40B4-BE49-F238E27FC236}">
                  <a16:creationId xmlns:a16="http://schemas.microsoft.com/office/drawing/2014/main" id="{1A9B8A78-40D1-4F74-B284-9EC43654287A}"/>
                </a:ext>
              </a:extLst>
            </p:cNvPr>
            <p:cNvSpPr txBox="1"/>
            <p:nvPr/>
          </p:nvSpPr>
          <p:spPr>
            <a:xfrm>
              <a:off x="3514965" y="3695281"/>
              <a:ext cx="6190342"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400" dirty="0">
                  <a:solidFill>
                    <a:prstClr val="white"/>
                  </a:solidFill>
                  <a:latin typeface="Times New Roman" panose="02020603050405020304" pitchFamily="18" charset="0"/>
                  <a:cs typeface="Times New Roman" panose="02020603050405020304" pitchFamily="18" charset="0"/>
                </a:rPr>
                <a:t>Standardize Steps to reduce errors</a:t>
              </a:r>
            </a:p>
          </p:txBody>
        </p:sp>
      </p:grpSp>
      <p:sp>
        <p:nvSpPr>
          <p:cNvPr id="40" name="TextBox 9">
            <a:extLst>
              <a:ext uri="{FF2B5EF4-FFF2-40B4-BE49-F238E27FC236}">
                <a16:creationId xmlns:a16="http://schemas.microsoft.com/office/drawing/2014/main" id="{46B9AF64-56CD-47F2-A5E4-9CDACB0AB117}"/>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23</a:t>
            </a:r>
          </a:p>
        </p:txBody>
      </p:sp>
      <p:sp>
        <p:nvSpPr>
          <p:cNvPr id="4" name="مربع نص 8">
            <a:extLst>
              <a:ext uri="{FF2B5EF4-FFF2-40B4-BE49-F238E27FC236}">
                <a16:creationId xmlns:a16="http://schemas.microsoft.com/office/drawing/2014/main" id="{E6DC6EB8-7572-AE52-26F0-C4558C6FA194}"/>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Improve Phase</a:t>
            </a:r>
          </a:p>
        </p:txBody>
      </p:sp>
    </p:spTree>
    <p:extLst>
      <p:ext uri="{BB962C8B-B14F-4D97-AF65-F5344CB8AC3E}">
        <p14:creationId xmlns:p14="http://schemas.microsoft.com/office/powerpoint/2010/main" val="301313546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CC78AB6-ED68-45A2-8528-3AA1E1C77D27}"/>
              </a:ext>
            </a:extLst>
          </p:cNvPr>
          <p:cNvGraphicFramePr>
            <a:graphicFrameLocks noGrp="1"/>
          </p:cNvGraphicFramePr>
          <p:nvPr>
            <p:extLst>
              <p:ext uri="{D42A27DB-BD31-4B8C-83A1-F6EECF244321}">
                <p14:modId xmlns:p14="http://schemas.microsoft.com/office/powerpoint/2010/main" val="1332510409"/>
              </p:ext>
            </p:extLst>
          </p:nvPr>
        </p:nvGraphicFramePr>
        <p:xfrm>
          <a:off x="357468" y="522928"/>
          <a:ext cx="11477061" cy="6127348"/>
        </p:xfrm>
        <a:graphic>
          <a:graphicData uri="http://schemas.openxmlformats.org/drawingml/2006/table">
            <a:tbl>
              <a:tblPr>
                <a:tableStyleId>{C083E6E3-FA7D-4D7B-A595-EF9225AFEA82}</a:tableStyleId>
              </a:tblPr>
              <a:tblGrid>
                <a:gridCol w="922386">
                  <a:extLst>
                    <a:ext uri="{9D8B030D-6E8A-4147-A177-3AD203B41FA5}">
                      <a16:colId xmlns:a16="http://schemas.microsoft.com/office/drawing/2014/main" val="698776920"/>
                    </a:ext>
                  </a:extLst>
                </a:gridCol>
                <a:gridCol w="7123916">
                  <a:extLst>
                    <a:ext uri="{9D8B030D-6E8A-4147-A177-3AD203B41FA5}">
                      <a16:colId xmlns:a16="http://schemas.microsoft.com/office/drawing/2014/main" val="1332481557"/>
                    </a:ext>
                  </a:extLst>
                </a:gridCol>
                <a:gridCol w="1814286">
                  <a:extLst>
                    <a:ext uri="{9D8B030D-6E8A-4147-A177-3AD203B41FA5}">
                      <a16:colId xmlns:a16="http://schemas.microsoft.com/office/drawing/2014/main" val="1074777207"/>
                    </a:ext>
                  </a:extLst>
                </a:gridCol>
                <a:gridCol w="1616473">
                  <a:extLst>
                    <a:ext uri="{9D8B030D-6E8A-4147-A177-3AD203B41FA5}">
                      <a16:colId xmlns:a16="http://schemas.microsoft.com/office/drawing/2014/main" val="3939460330"/>
                    </a:ext>
                  </a:extLst>
                </a:gridCol>
              </a:tblGrid>
              <a:tr h="370759">
                <a:tc>
                  <a:txBody>
                    <a:bodyPr/>
                    <a:lstStyle/>
                    <a:p>
                      <a:pPr marL="0" marR="0" algn="ctr">
                        <a:lnSpc>
                          <a:spcPct val="150000"/>
                        </a:lnSpc>
                        <a:spcBef>
                          <a:spcPts val="1000"/>
                        </a:spcBef>
                        <a:spcAft>
                          <a:spcPts val="0"/>
                        </a:spcAft>
                      </a:pPr>
                      <a:r>
                        <a:rPr lang="en-GB" sz="1900" b="1" dirty="0">
                          <a:solidFill>
                            <a:schemeClr val="bg1"/>
                          </a:solidFill>
                          <a:effectLst/>
                          <a:latin typeface="Times New Roman" panose="02020603050405020304" pitchFamily="18" charset="0"/>
                          <a:cs typeface="Times New Roman" panose="02020603050405020304" pitchFamily="18" charset="0"/>
                        </a:rPr>
                        <a:t>Step</a:t>
                      </a:r>
                      <a:endParaRPr lang="en-US" sz="19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1" dirty="0">
                          <a:solidFill>
                            <a:schemeClr val="bg1"/>
                          </a:solidFill>
                          <a:effectLst/>
                          <a:latin typeface="Times New Roman" panose="02020603050405020304" pitchFamily="18" charset="0"/>
                          <a:cs typeface="Times New Roman" panose="02020603050405020304" pitchFamily="18" charset="0"/>
                        </a:rPr>
                        <a:t>Activity</a:t>
                      </a:r>
                      <a:endParaRPr lang="en-US" sz="19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1" dirty="0">
                          <a:solidFill>
                            <a:schemeClr val="bg1"/>
                          </a:solidFill>
                          <a:effectLst/>
                          <a:latin typeface="Times New Roman" panose="02020603050405020304" pitchFamily="18" charset="0"/>
                          <a:cs typeface="Times New Roman" panose="02020603050405020304" pitchFamily="18" charset="0"/>
                        </a:rPr>
                        <a:t>Type</a:t>
                      </a:r>
                      <a:endParaRPr lang="en-US" sz="19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1" dirty="0">
                          <a:solidFill>
                            <a:schemeClr val="bg1"/>
                          </a:solidFill>
                          <a:effectLst/>
                          <a:latin typeface="Times New Roman" panose="02020603050405020304" pitchFamily="18" charset="0"/>
                          <a:cs typeface="Times New Roman" panose="02020603050405020304" pitchFamily="18" charset="0"/>
                        </a:rPr>
                        <a:t>Time (min)</a:t>
                      </a:r>
                      <a:endParaRPr lang="en-US" sz="19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922799079"/>
                  </a:ext>
                </a:extLst>
              </a:tr>
              <a:tr h="370759">
                <a:tc>
                  <a:txBody>
                    <a:bodyPr/>
                    <a:lstStyle/>
                    <a:p>
                      <a:pPr marL="0" marR="0" algn="ctr">
                        <a:lnSpc>
                          <a:spcPct val="150000"/>
                        </a:lnSpc>
                        <a:spcBef>
                          <a:spcPts val="1000"/>
                        </a:spcBef>
                        <a:spcAft>
                          <a:spcPts val="0"/>
                        </a:spcAft>
                      </a:pPr>
                      <a:r>
                        <a:rPr lang="en-GB" sz="1900" b="1" dirty="0">
                          <a:solidFill>
                            <a:schemeClr val="bg1"/>
                          </a:solidFill>
                          <a:effectLst/>
                          <a:latin typeface="Times New Roman" panose="02020603050405020304" pitchFamily="18" charset="0"/>
                          <a:cs typeface="Times New Roman" panose="02020603050405020304" pitchFamily="18" charset="0"/>
                        </a:rPr>
                        <a:t>1</a:t>
                      </a:r>
                      <a:endParaRPr lang="en-US" sz="19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l">
                        <a:lnSpc>
                          <a:spcPct val="150000"/>
                        </a:lnSpc>
                        <a:spcBef>
                          <a:spcPts val="1000"/>
                        </a:spcBef>
                        <a:spcAft>
                          <a:spcPts val="0"/>
                        </a:spcAft>
                      </a:pPr>
                      <a:r>
                        <a:rPr lang="en-GB" sz="1900" dirty="0">
                          <a:solidFill>
                            <a:schemeClr val="bg1"/>
                          </a:solidFill>
                          <a:effectLst/>
                          <a:latin typeface="Times New Roman" panose="02020603050405020304" pitchFamily="18" charset="0"/>
                          <a:cs typeface="Times New Roman" panose="02020603050405020304" pitchFamily="18" charset="0"/>
                        </a:rPr>
                        <a:t> Turn off KCM </a:t>
                      </a:r>
                      <a:endParaRPr lang="en-US" sz="190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dirty="0">
                          <a:solidFill>
                            <a:schemeClr val="bg1"/>
                          </a:solidFill>
                          <a:effectLst/>
                          <a:latin typeface="Times New Roman" panose="02020603050405020304" pitchFamily="18" charset="0"/>
                          <a:cs typeface="Times New Roman" panose="02020603050405020304" pitchFamily="18" charset="0"/>
                        </a:rPr>
                        <a:t>Internal</a:t>
                      </a:r>
                      <a:endParaRPr lang="en-US" sz="190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dirty="0">
                          <a:solidFill>
                            <a:schemeClr val="bg1"/>
                          </a:solidFill>
                          <a:effectLst/>
                          <a:latin typeface="Times New Roman" panose="02020603050405020304" pitchFamily="18" charset="0"/>
                          <a:cs typeface="Times New Roman" panose="02020603050405020304" pitchFamily="18" charset="0"/>
                        </a:rPr>
                        <a:t>0.5</a:t>
                      </a:r>
                      <a:endParaRPr lang="en-US" sz="190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2840691718"/>
                  </a:ext>
                </a:extLst>
              </a:tr>
              <a:tr h="370759">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2</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Loosen &amp; remove bolt (quick-release) of die</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1</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2911596966"/>
                  </a:ext>
                </a:extLst>
              </a:tr>
              <a:tr h="233887">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3</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Lower &amp; remove old die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1.5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extLst>
                  <a:ext uri="{0D108BD9-81ED-4DB2-BD59-A6C34878D82A}">
                    <a16:rowId xmlns:a16="http://schemas.microsoft.com/office/drawing/2014/main" val="2155942779"/>
                  </a:ext>
                </a:extLst>
              </a:tr>
              <a:tr h="235589">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4</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Move old die aside to its assigned position through transport carts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1.5</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extLst>
                  <a:ext uri="{0D108BD9-81ED-4DB2-BD59-A6C34878D82A}">
                    <a16:rowId xmlns:a16="http://schemas.microsoft.com/office/drawing/2014/main" val="488936841"/>
                  </a:ext>
                </a:extLst>
              </a:tr>
              <a:tr h="425618">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5</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l">
                        <a:lnSpc>
                          <a:spcPct val="10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A worker ensures that the required pistons used matches the die as   </a:t>
                      </a:r>
                    </a:p>
                    <a:p>
                      <a:pPr marL="0" marR="0" algn="l">
                        <a:lnSpc>
                          <a:spcPct val="10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specified in the die report</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External with 4</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2698588607"/>
                  </a:ext>
                </a:extLst>
              </a:tr>
              <a:tr h="343443">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6</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l">
                        <a:lnSpc>
                          <a:spcPct val="10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Bringing the next die from the oven through carts, aligning it carefully, </a:t>
                      </a:r>
                    </a:p>
                    <a:p>
                      <a:pPr marL="0" marR="0" algn="l">
                        <a:lnSpc>
                          <a:spcPct val="10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&amp; inserting it in the KCM</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2.5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321898162"/>
                  </a:ext>
                </a:extLst>
              </a:tr>
              <a:tr h="249704">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7</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Tighten bolts on new die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2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extLst>
                  <a:ext uri="{0D108BD9-81ED-4DB2-BD59-A6C34878D82A}">
                    <a16:rowId xmlns:a16="http://schemas.microsoft.com/office/drawing/2014/main" val="583413740"/>
                  </a:ext>
                </a:extLst>
              </a:tr>
              <a:tr h="242998">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8</a:t>
                      </a:r>
                      <a:endParaRPr lang="en-US" sz="1900" b="1" i="0" dirty="0">
                        <a:solidFill>
                          <a:schemeClr val="bg1"/>
                        </a:solidFill>
                        <a:effectLst/>
                        <a:latin typeface="Times New Roman" panose="02020603050405020304" pitchFamily="18" charset="0"/>
                        <a:ea typeface="+mn-ea"/>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Clean chocolate &amp; filling nozzles to ensure proper flow</a:t>
                      </a:r>
                      <a:endParaRPr lang="en-US" sz="1900" b="0" i="0" dirty="0">
                        <a:solidFill>
                          <a:schemeClr val="bg1"/>
                        </a:solidFill>
                        <a:effectLst/>
                        <a:latin typeface="Times New Roman" panose="02020603050405020304" pitchFamily="18" charset="0"/>
                        <a:ea typeface="+mn-ea"/>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mn-ea"/>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2</a:t>
                      </a:r>
                      <a:endParaRPr lang="en-US" sz="1900" b="0" i="0" dirty="0">
                        <a:solidFill>
                          <a:schemeClr val="bg1"/>
                        </a:solidFill>
                        <a:effectLst/>
                        <a:latin typeface="Times New Roman" panose="02020603050405020304" pitchFamily="18" charset="0"/>
                        <a:ea typeface="+mn-ea"/>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1397939685"/>
                  </a:ext>
                </a:extLst>
              </a:tr>
              <a:tr h="138626">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9</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Unclog &amp; clean any blocked nozzle cavities </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1</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532815"/>
                    </a:solidFill>
                  </a:tcPr>
                </a:tc>
                <a:extLst>
                  <a:ext uri="{0D108BD9-81ED-4DB2-BD59-A6C34878D82A}">
                    <a16:rowId xmlns:a16="http://schemas.microsoft.com/office/drawing/2014/main" val="593198505"/>
                  </a:ext>
                </a:extLst>
              </a:tr>
              <a:tr h="450039">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10</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l">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 Cast a sample mold &amp; inspect it for defects before production</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Internal</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tc>
                  <a:txBody>
                    <a:bodyPr/>
                    <a:lstStyle/>
                    <a:p>
                      <a:pPr marL="0" marR="0" algn="ctr">
                        <a:lnSpc>
                          <a:spcPct val="150000"/>
                        </a:lnSpc>
                        <a:spcBef>
                          <a:spcPts val="1000"/>
                        </a:spcBef>
                        <a:spcAft>
                          <a:spcPts val="0"/>
                        </a:spcAft>
                      </a:pPr>
                      <a:r>
                        <a:rPr lang="en-GB" sz="1900" b="0" i="0" dirty="0">
                          <a:solidFill>
                            <a:schemeClr val="bg1"/>
                          </a:solidFill>
                          <a:effectLst/>
                          <a:latin typeface="Times New Roman" panose="02020603050405020304" pitchFamily="18" charset="0"/>
                          <a:cs typeface="Times New Roman" panose="02020603050405020304" pitchFamily="18" charset="0"/>
                        </a:rPr>
                        <a:t>3</a:t>
                      </a:r>
                      <a:endParaRPr lang="en-US" sz="1900" b="0"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A7796B"/>
                    </a:solidFill>
                  </a:tcPr>
                </a:tc>
                <a:extLst>
                  <a:ext uri="{0D108BD9-81ED-4DB2-BD59-A6C34878D82A}">
                    <a16:rowId xmlns:a16="http://schemas.microsoft.com/office/drawing/2014/main" val="129479584"/>
                  </a:ext>
                </a:extLst>
              </a:tr>
              <a:tr h="257472">
                <a:tc gridSpan="3">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Total</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solidFill>
                        <a:srgbClr val="945B4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1000"/>
                        </a:spcBef>
                        <a:spcAft>
                          <a:spcPts val="0"/>
                        </a:spcAft>
                      </a:pPr>
                      <a:r>
                        <a:rPr lang="en-GB" sz="1900" b="1" i="0" dirty="0">
                          <a:solidFill>
                            <a:schemeClr val="bg1"/>
                          </a:solidFill>
                          <a:effectLst/>
                          <a:latin typeface="Times New Roman" panose="02020603050405020304" pitchFamily="18" charset="0"/>
                          <a:cs typeface="Times New Roman" panose="02020603050405020304" pitchFamily="18" charset="0"/>
                        </a:rPr>
                        <a:t>15 min</a:t>
                      </a:r>
                      <a:endParaRPr lang="en-US" sz="1900" b="1" i="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37157" marR="37157" marT="37157" marB="37157">
                    <a:lnL w="12700" cap="flat" cmpd="sng" algn="ctr">
                      <a:no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cell3D prstMaterial="dkEdge">
                      <a:bevel w="77470" h="12700" prst="softRound"/>
                      <a:lightRig rig="flood" dir="t"/>
                    </a:cell3D>
                    <a:solidFill>
                      <a:srgbClr val="945B4B"/>
                    </a:solidFill>
                  </a:tcPr>
                </a:tc>
                <a:extLst>
                  <a:ext uri="{0D108BD9-81ED-4DB2-BD59-A6C34878D82A}">
                    <a16:rowId xmlns:a16="http://schemas.microsoft.com/office/drawing/2014/main" val="1964936781"/>
                  </a:ext>
                </a:extLst>
              </a:tr>
            </a:tbl>
          </a:graphicData>
        </a:graphic>
      </p:graphicFrame>
      <p:sp>
        <p:nvSpPr>
          <p:cNvPr id="4" name="TextBox 3">
            <a:extLst>
              <a:ext uri="{FF2B5EF4-FFF2-40B4-BE49-F238E27FC236}">
                <a16:creationId xmlns:a16="http://schemas.microsoft.com/office/drawing/2014/main" id="{537F75B0-D9F6-44A6-BBFE-8254A3A940D3}"/>
              </a:ext>
            </a:extLst>
          </p:cNvPr>
          <p:cNvSpPr txBox="1"/>
          <p:nvPr/>
        </p:nvSpPr>
        <p:spPr>
          <a:xfrm>
            <a:off x="1249024" y="40709"/>
            <a:ext cx="9432694" cy="482633"/>
          </a:xfrm>
          <a:prstGeom prst="rect">
            <a:avLst/>
          </a:prstGeom>
          <a:noFill/>
        </p:spPr>
        <p:txBody>
          <a:bodyPr wrap="square">
            <a:spAutoFit/>
          </a:bodyPr>
          <a:lstStyle/>
          <a:p>
            <a:pPr marL="0" marR="0" algn="ctr" rtl="0">
              <a:lnSpc>
                <a:spcPct val="115000"/>
              </a:lnSpc>
              <a:spcBef>
                <a:spcPts val="0"/>
              </a:spcBef>
              <a:spcAft>
                <a:spcPts val="1000"/>
              </a:spcAft>
            </a:pPr>
            <a:r>
              <a:rPr lang="en-GB" sz="2400" b="1" dirty="0">
                <a:solidFill>
                  <a:schemeClr val="bg1"/>
                </a:solidFill>
                <a:latin typeface="Times New Roman" panose="02020603050405020304" pitchFamily="18" charset="0"/>
                <a:ea typeface="Times New Roman" panose="02020603050405020304" pitchFamily="18" charset="0"/>
              </a:rPr>
              <a:t>C</a:t>
            </a:r>
            <a:r>
              <a:rPr lang="en-GB" sz="2400" b="1" dirty="0">
                <a:solidFill>
                  <a:schemeClr val="bg1"/>
                </a:solidFill>
                <a:effectLst/>
                <a:latin typeface="Times New Roman" panose="02020603050405020304" pitchFamily="18" charset="0"/>
                <a:ea typeface="Times New Roman" panose="02020603050405020304" pitchFamily="18" charset="0"/>
              </a:rPr>
              <a:t>urrent Die Exchange Activities &amp; Time Breakdown (Before SMED)</a:t>
            </a:r>
            <a:endParaRPr lang="en-US" sz="2400" b="1" dirty="0">
              <a:solidFill>
                <a:schemeClr val="bg1"/>
              </a:solidFill>
              <a:effectLst/>
              <a:latin typeface="Arial" panose="020B0604020202020204" pitchFamily="34" charset="0"/>
              <a:ea typeface="Arial" panose="020B0604020202020204" pitchFamily="34" charset="0"/>
            </a:endParaRPr>
          </a:p>
        </p:txBody>
      </p:sp>
      <p:sp>
        <p:nvSpPr>
          <p:cNvPr id="6" name="TextBox 9">
            <a:extLst>
              <a:ext uri="{FF2B5EF4-FFF2-40B4-BE49-F238E27FC236}">
                <a16:creationId xmlns:a16="http://schemas.microsoft.com/office/drawing/2014/main" id="{2431912B-FF50-4447-BA93-E40AB03F7D15}"/>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24</a:t>
            </a:r>
          </a:p>
        </p:txBody>
      </p:sp>
    </p:spTree>
    <p:extLst>
      <p:ext uri="{BB962C8B-B14F-4D97-AF65-F5344CB8AC3E}">
        <p14:creationId xmlns:p14="http://schemas.microsoft.com/office/powerpoint/2010/main" val="466652706"/>
      </p:ext>
    </p:extLst>
  </p:cSld>
  <p:clrMapOvr>
    <a:masterClrMapping/>
  </p:clrMapOvr>
  <p:transition spd="slow">
    <p:split orient="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A2FD956-7B3D-4CE0-BE8D-8BE1E33A45B3}"/>
              </a:ext>
            </a:extLst>
          </p:cNvPr>
          <p:cNvGraphicFramePr>
            <a:graphicFrameLocks noGrp="1"/>
          </p:cNvGraphicFramePr>
          <p:nvPr>
            <p:extLst>
              <p:ext uri="{D42A27DB-BD31-4B8C-83A1-F6EECF244321}">
                <p14:modId xmlns:p14="http://schemas.microsoft.com/office/powerpoint/2010/main" val="3326084568"/>
              </p:ext>
            </p:extLst>
          </p:nvPr>
        </p:nvGraphicFramePr>
        <p:xfrm>
          <a:off x="387551" y="840844"/>
          <a:ext cx="11416898" cy="5772746"/>
        </p:xfrm>
        <a:graphic>
          <a:graphicData uri="http://schemas.openxmlformats.org/drawingml/2006/table">
            <a:tbl>
              <a:tblPr>
                <a:effectLst>
                  <a:outerShdw blurRad="50800" dist="38100" dir="5400000" algn="t" rotWithShape="0">
                    <a:prstClr val="black">
                      <a:alpha val="40000"/>
                    </a:prstClr>
                  </a:outerShdw>
                </a:effectLst>
                <a:tableStyleId>{C083E6E3-FA7D-4D7B-A595-EF9225AFEA82}</a:tableStyleId>
              </a:tblPr>
              <a:tblGrid>
                <a:gridCol w="982504">
                  <a:extLst>
                    <a:ext uri="{9D8B030D-6E8A-4147-A177-3AD203B41FA5}">
                      <a16:colId xmlns:a16="http://schemas.microsoft.com/office/drawing/2014/main" val="459289823"/>
                    </a:ext>
                  </a:extLst>
                </a:gridCol>
                <a:gridCol w="6658655">
                  <a:extLst>
                    <a:ext uri="{9D8B030D-6E8A-4147-A177-3AD203B41FA5}">
                      <a16:colId xmlns:a16="http://schemas.microsoft.com/office/drawing/2014/main" val="1979203378"/>
                    </a:ext>
                  </a:extLst>
                </a:gridCol>
                <a:gridCol w="1815435">
                  <a:extLst>
                    <a:ext uri="{9D8B030D-6E8A-4147-A177-3AD203B41FA5}">
                      <a16:colId xmlns:a16="http://schemas.microsoft.com/office/drawing/2014/main" val="47146022"/>
                    </a:ext>
                  </a:extLst>
                </a:gridCol>
                <a:gridCol w="1960304">
                  <a:extLst>
                    <a:ext uri="{9D8B030D-6E8A-4147-A177-3AD203B41FA5}">
                      <a16:colId xmlns:a16="http://schemas.microsoft.com/office/drawing/2014/main" val="3569397449"/>
                    </a:ext>
                  </a:extLst>
                </a:gridCol>
              </a:tblGrid>
              <a:tr h="533560">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Step</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Activity</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T w="12700" cap="flat" cmpd="sng" algn="ctr">
                      <a:solidFill>
                        <a:srgbClr val="945B4B"/>
                      </a:solidFill>
                      <a:prstDash val="solid"/>
                      <a:round/>
                      <a:headEnd type="none" w="med" len="med"/>
                      <a:tailEnd type="none" w="med" len="med"/>
                    </a:lnT>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Type After</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T w="12700" cap="flat" cmpd="sng" algn="ctr">
                      <a:solidFill>
                        <a:srgbClr val="945B4B"/>
                      </a:solidFill>
                      <a:prstDash val="solid"/>
                      <a:round/>
                      <a:headEnd type="none" w="med" len="med"/>
                      <a:tailEnd type="none" w="med" len="med"/>
                    </a:lnT>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Time (min)</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cell3D prstMaterial="dkEdge">
                      <a:bevel w="77470" h="12700" prst="softRound"/>
                      <a:lightRig rig="flood" dir="t"/>
                    </a:cell3D>
                    <a:solidFill>
                      <a:srgbClr val="945B4B"/>
                    </a:solidFill>
                  </a:tcPr>
                </a:tc>
                <a:extLst>
                  <a:ext uri="{0D108BD9-81ED-4DB2-BD59-A6C34878D82A}">
                    <a16:rowId xmlns:a16="http://schemas.microsoft.com/office/drawing/2014/main" val="1593751136"/>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1</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945B4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Turn off KCM </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a:solidFill>
                            <a:schemeClr val="bg1"/>
                          </a:solidFill>
                          <a:effectLst/>
                          <a:latin typeface="Times New Roman" panose="02020603050405020304" pitchFamily="18" charset="0"/>
                          <a:cs typeface="Times New Roman" panose="02020603050405020304" pitchFamily="18" charset="0"/>
                        </a:rPr>
                        <a:t>0.5</a:t>
                      </a:r>
                      <a:endParaRPr lang="en-US" sz="1900" kern="120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945B4B"/>
                    </a:solidFill>
                  </a:tcPr>
                </a:tc>
                <a:extLst>
                  <a:ext uri="{0D108BD9-81ED-4DB2-BD59-A6C34878D82A}">
                    <a16:rowId xmlns:a16="http://schemas.microsoft.com/office/drawing/2014/main" val="2058484642"/>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2</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945B4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Loosen &amp; remove bolt (quick-release) of die</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1</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945B4B"/>
                    </a:solidFill>
                  </a:tcPr>
                </a:tc>
                <a:extLst>
                  <a:ext uri="{0D108BD9-81ED-4DB2-BD59-A6C34878D82A}">
                    <a16:rowId xmlns:a16="http://schemas.microsoft.com/office/drawing/2014/main" val="534278535"/>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3</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532815"/>
                    </a:solidFill>
                  </a:tcPr>
                </a:tc>
                <a:tc>
                  <a:txBody>
                    <a:bodyPr/>
                    <a:lstStyle/>
                    <a:p>
                      <a:pPr marL="0" marR="0" algn="l" defTabSz="914400" rtl="1" eaLnBrk="1" latinLnBrk="0" hangingPunct="1">
                        <a:lnSpc>
                          <a:spcPct val="150000"/>
                        </a:lnSpc>
                        <a:spcBef>
                          <a:spcPts val="1000"/>
                        </a:spcBef>
                        <a:spcAft>
                          <a:spcPts val="0"/>
                        </a:spcAft>
                      </a:pPr>
                      <a:r>
                        <a:rPr lang="en-GB" sz="1900" b="0" kern="1200" dirty="0">
                          <a:solidFill>
                            <a:schemeClr val="bg1"/>
                          </a:solidFill>
                          <a:effectLst/>
                          <a:latin typeface="Times New Roman" panose="02020603050405020304" pitchFamily="18" charset="0"/>
                          <a:cs typeface="Times New Roman" panose="02020603050405020304" pitchFamily="18" charset="0"/>
                        </a:rPr>
                        <a:t> Lowering &amp; removing old die</a:t>
                      </a:r>
                      <a:endParaRPr lang="en-US" sz="19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External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532815"/>
                    </a:solidFill>
                  </a:tcPr>
                </a:tc>
                <a:extLst>
                  <a:ext uri="{0D108BD9-81ED-4DB2-BD59-A6C34878D82A}">
                    <a16:rowId xmlns:a16="http://schemas.microsoft.com/office/drawing/2014/main" val="335610354"/>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4</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532815"/>
                    </a:solidFill>
                  </a:tcPr>
                </a:tc>
                <a:tc>
                  <a:txBody>
                    <a:bodyPr/>
                    <a:lstStyle/>
                    <a:p>
                      <a:pPr marL="0" marR="0" algn="l" defTabSz="914400" rtl="1" eaLnBrk="1" latinLnBrk="0" hangingPunct="1">
                        <a:lnSpc>
                          <a:spcPct val="150000"/>
                        </a:lnSpc>
                        <a:spcBef>
                          <a:spcPts val="1000"/>
                        </a:spcBef>
                        <a:spcAft>
                          <a:spcPts val="0"/>
                        </a:spcAft>
                      </a:pPr>
                      <a:r>
                        <a:rPr lang="en-GB" sz="1900" b="0" u="none" kern="1200" dirty="0">
                          <a:solidFill>
                            <a:schemeClr val="bg1"/>
                          </a:solidFill>
                          <a:effectLst/>
                          <a:latin typeface="Times New Roman" panose="02020603050405020304" pitchFamily="18" charset="0"/>
                          <a:cs typeface="Times New Roman" panose="02020603050405020304" pitchFamily="18" charset="0"/>
                        </a:rPr>
                        <a:t> Old die transported by helper after restart </a:t>
                      </a:r>
                      <a:endParaRPr lang="en-US" sz="1900" b="0" u="none"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External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532815"/>
                    </a:solidFill>
                  </a:tcPr>
                </a:tc>
                <a:extLst>
                  <a:ext uri="{0D108BD9-81ED-4DB2-BD59-A6C34878D82A}">
                    <a16:rowId xmlns:a16="http://schemas.microsoft.com/office/drawing/2014/main" val="2962471753"/>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5</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945B4B"/>
                    </a:solidFill>
                  </a:tcPr>
                </a:tc>
                <a:tc>
                  <a:txBody>
                    <a:bodyPr/>
                    <a:lstStyle/>
                    <a:p>
                      <a:pPr marL="0" marR="0" algn="l" defTabSz="914400" rtl="1" eaLnBrk="1" latinLnBrk="0" hangingPunct="1">
                        <a:lnSpc>
                          <a:spcPct val="150000"/>
                        </a:lnSpc>
                        <a:spcBef>
                          <a:spcPts val="1000"/>
                        </a:spcBef>
                        <a:spcAft>
                          <a:spcPts val="0"/>
                        </a:spcAft>
                      </a:pPr>
                      <a:r>
                        <a:rPr lang="en-GB" sz="1900" b="0" kern="1200" dirty="0">
                          <a:solidFill>
                            <a:schemeClr val="bg1"/>
                          </a:solidFill>
                          <a:effectLst/>
                          <a:latin typeface="Times New Roman" panose="02020603050405020304" pitchFamily="18" charset="0"/>
                          <a:cs typeface="Times New Roman" panose="02020603050405020304" pitchFamily="18" charset="0"/>
                        </a:rPr>
                        <a:t> Staging the new die near the machine beforehand</a:t>
                      </a:r>
                      <a:endParaRPr lang="en-US" sz="19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External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945B4B"/>
                    </a:solidFill>
                  </a:tcPr>
                </a:tc>
                <a:extLst>
                  <a:ext uri="{0D108BD9-81ED-4DB2-BD59-A6C34878D82A}">
                    <a16:rowId xmlns:a16="http://schemas.microsoft.com/office/drawing/2014/main" val="1447614756"/>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6</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945B4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Align &amp; insert new die using marked pins</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2.5</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945B4B"/>
                    </a:solidFill>
                  </a:tcPr>
                </a:tc>
                <a:extLst>
                  <a:ext uri="{0D108BD9-81ED-4DB2-BD59-A6C34878D82A}">
                    <a16:rowId xmlns:a16="http://schemas.microsoft.com/office/drawing/2014/main" val="3537599598"/>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7</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A7796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Tighten bolts &amp; alignment verification</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A7796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A7796B"/>
                    </a:solidFill>
                  </a:tcPr>
                </a:tc>
                <a:tc>
                  <a:txBody>
                    <a:bodyPr/>
                    <a:lstStyle/>
                    <a:p>
                      <a:pPr marL="0" marR="0" algn="ctr" defTabSz="914400" rtl="1" eaLnBrk="1" latinLnBrk="0" hangingPunct="1">
                        <a:lnSpc>
                          <a:spcPct val="150000"/>
                        </a:lnSpc>
                        <a:spcBef>
                          <a:spcPts val="1000"/>
                        </a:spcBef>
                        <a:spcAft>
                          <a:spcPts val="0"/>
                        </a:spcAft>
                      </a:pPr>
                      <a:r>
                        <a:rPr lang="en-GB" sz="1900" kern="1200">
                          <a:solidFill>
                            <a:schemeClr val="bg1"/>
                          </a:solidFill>
                          <a:effectLst/>
                          <a:latin typeface="Times New Roman" panose="02020603050405020304" pitchFamily="18" charset="0"/>
                          <a:cs typeface="Times New Roman" panose="02020603050405020304" pitchFamily="18" charset="0"/>
                        </a:rPr>
                        <a:t>1.5</a:t>
                      </a:r>
                      <a:endParaRPr lang="en-US" sz="1900" kern="120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A7796B"/>
                    </a:solidFill>
                  </a:tcPr>
                </a:tc>
                <a:extLst>
                  <a:ext uri="{0D108BD9-81ED-4DB2-BD59-A6C34878D82A}">
                    <a16:rowId xmlns:a16="http://schemas.microsoft.com/office/drawing/2014/main" val="4000333984"/>
                  </a:ext>
                </a:extLst>
              </a:tr>
              <a:tr h="548266">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8</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945B4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Clean chocolate &amp; filling nozzles to ensure proper flow </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945B4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2</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945B4B"/>
                    </a:solidFill>
                  </a:tcPr>
                </a:tc>
                <a:extLst>
                  <a:ext uri="{0D108BD9-81ED-4DB2-BD59-A6C34878D82A}">
                    <a16:rowId xmlns:a16="http://schemas.microsoft.com/office/drawing/2014/main" val="2033149408"/>
                  </a:ext>
                </a:extLst>
              </a:tr>
              <a:tr h="298404">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9</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532815"/>
                    </a:solidFill>
                  </a:tcPr>
                </a:tc>
                <a:tc>
                  <a:txBody>
                    <a:bodyPr/>
                    <a:lstStyle/>
                    <a:p>
                      <a:pPr marL="0" marR="0" algn="l" defTabSz="914400" rtl="1" eaLnBrk="1" latinLnBrk="0" hangingPunct="1">
                        <a:lnSpc>
                          <a:spcPct val="150000"/>
                        </a:lnSpc>
                        <a:spcBef>
                          <a:spcPts val="1000"/>
                        </a:spcBef>
                        <a:spcAft>
                          <a:spcPts val="0"/>
                        </a:spcAft>
                      </a:pPr>
                      <a:r>
                        <a:rPr lang="en-GB" sz="1900" b="0" i="0" kern="1200" dirty="0">
                          <a:solidFill>
                            <a:schemeClr val="bg1"/>
                          </a:solidFill>
                          <a:effectLst/>
                          <a:latin typeface="Times New Roman" panose="02020603050405020304" pitchFamily="18" charset="0"/>
                          <a:cs typeface="Times New Roman" panose="02020603050405020304" pitchFamily="18" charset="0"/>
                        </a:rPr>
                        <a:t> Unclog &amp; clean any blocked nozzle cavities </a:t>
                      </a:r>
                      <a:endParaRPr lang="en-US" sz="1900" b="0" i="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External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532815"/>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532815"/>
                    </a:solidFill>
                  </a:tcPr>
                </a:tc>
                <a:extLst>
                  <a:ext uri="{0D108BD9-81ED-4DB2-BD59-A6C34878D82A}">
                    <a16:rowId xmlns:a16="http://schemas.microsoft.com/office/drawing/2014/main" val="364984957"/>
                  </a:ext>
                </a:extLst>
              </a:tr>
              <a:tr h="124383">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10</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cell3D prstMaterial="dkEdge">
                      <a:bevel w="77470" h="12700" prst="softRound"/>
                      <a:lightRig rig="flood" dir="t"/>
                    </a:cell3D>
                    <a:solidFill>
                      <a:srgbClr val="A7796B"/>
                    </a:solidFill>
                  </a:tcPr>
                </a:tc>
                <a:tc>
                  <a:txBody>
                    <a:bodyPr/>
                    <a:lstStyle/>
                    <a:p>
                      <a:pPr marL="0" marR="0" algn="l"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 Cast a sample mold &amp; inspect it for defects before production</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A7796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Internal</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cell3D prstMaterial="dkEdge">
                      <a:bevel w="77470" h="12700" prst="softRound"/>
                      <a:lightRig rig="flood" dir="t"/>
                    </a:cell3D>
                    <a:solidFill>
                      <a:srgbClr val="A7796B"/>
                    </a:solidFill>
                  </a:tcPr>
                </a:tc>
                <a:tc>
                  <a:txBody>
                    <a:bodyPr/>
                    <a:lstStyle/>
                    <a:p>
                      <a:pPr marL="0" marR="0" algn="ctr" defTabSz="914400" rtl="1" eaLnBrk="1" latinLnBrk="0" hangingPunct="1">
                        <a:lnSpc>
                          <a:spcPct val="150000"/>
                        </a:lnSpc>
                        <a:spcBef>
                          <a:spcPts val="1000"/>
                        </a:spcBef>
                        <a:spcAft>
                          <a:spcPts val="0"/>
                        </a:spcAft>
                      </a:pPr>
                      <a:r>
                        <a:rPr lang="en-GB" sz="1900" kern="1200" dirty="0">
                          <a:solidFill>
                            <a:schemeClr val="bg1"/>
                          </a:solidFill>
                          <a:effectLst/>
                          <a:latin typeface="Times New Roman" panose="02020603050405020304" pitchFamily="18" charset="0"/>
                          <a:cs typeface="Times New Roman" panose="02020603050405020304" pitchFamily="18" charset="0"/>
                        </a:rPr>
                        <a:t>2.5</a:t>
                      </a:r>
                      <a:endParaRPr lang="en-US" sz="1900"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cell3D prstMaterial="dkEdge">
                      <a:bevel w="77470" h="12700" prst="softRound"/>
                      <a:lightRig rig="flood" dir="t"/>
                    </a:cell3D>
                    <a:solidFill>
                      <a:srgbClr val="A7796B"/>
                    </a:solidFill>
                  </a:tcPr>
                </a:tc>
                <a:extLst>
                  <a:ext uri="{0D108BD9-81ED-4DB2-BD59-A6C34878D82A}">
                    <a16:rowId xmlns:a16="http://schemas.microsoft.com/office/drawing/2014/main" val="2597125881"/>
                  </a:ext>
                </a:extLst>
              </a:tr>
              <a:tr h="0">
                <a:tc gridSpan="3">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Total</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L w="12700" cap="flat" cmpd="sng" algn="ctr">
                      <a:solidFill>
                        <a:srgbClr val="945B4B"/>
                      </a:solidFill>
                      <a:prstDash val="solid"/>
                      <a:round/>
                      <a:headEnd type="none" w="med" len="med"/>
                      <a:tailEnd type="none" w="med" len="med"/>
                    </a:lnL>
                    <a:lnB w="12700" cap="flat" cmpd="sng" algn="ctr">
                      <a:solidFill>
                        <a:srgbClr val="945B4B"/>
                      </a:solidFill>
                      <a:prstDash val="solid"/>
                      <a:round/>
                      <a:headEnd type="none" w="med" len="med"/>
                      <a:tailEnd type="none" w="med" len="med"/>
                    </a:lnB>
                    <a:cell3D prstMaterial="dkEdge">
                      <a:bevel w="77470" h="12700" prst="softRound"/>
                      <a:lightRig rig="flood" dir="t"/>
                    </a:cell3D>
                    <a:solidFill>
                      <a:srgbClr val="945B4B"/>
                    </a:solidFill>
                  </a:tcPr>
                </a:tc>
                <a:tc hMerge="1">
                  <a:txBody>
                    <a:bodyPr/>
                    <a:lstStyle/>
                    <a:p>
                      <a:endParaRPr lang="en-US"/>
                    </a:p>
                  </a:txBody>
                  <a:tcPr/>
                </a:tc>
                <a:tc hMerge="1">
                  <a:txBody>
                    <a:bodyPr/>
                    <a:lstStyle/>
                    <a:p>
                      <a:endParaRPr lang="en-US"/>
                    </a:p>
                  </a:txBody>
                  <a:tcPr/>
                </a:tc>
                <a:tc>
                  <a:txBody>
                    <a:bodyPr/>
                    <a:lstStyle/>
                    <a:p>
                      <a:pPr marL="0" marR="0" algn="ctr" defTabSz="914400" rtl="1" eaLnBrk="1" latinLnBrk="0" hangingPunct="1">
                        <a:lnSpc>
                          <a:spcPct val="150000"/>
                        </a:lnSpc>
                        <a:spcBef>
                          <a:spcPts val="1000"/>
                        </a:spcBef>
                        <a:spcAft>
                          <a:spcPts val="0"/>
                        </a:spcAft>
                      </a:pPr>
                      <a:r>
                        <a:rPr lang="en-GB" sz="1900" b="1" kern="1200" dirty="0">
                          <a:solidFill>
                            <a:schemeClr val="bg1"/>
                          </a:solidFill>
                          <a:effectLst/>
                          <a:latin typeface="Times New Roman" panose="02020603050405020304" pitchFamily="18" charset="0"/>
                          <a:cs typeface="Times New Roman" panose="02020603050405020304" pitchFamily="18" charset="0"/>
                        </a:rPr>
                        <a:t>10 min</a:t>
                      </a:r>
                      <a:endParaRPr lang="en-US" sz="19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43379" marR="43379" marT="43379" marB="43379">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cell3D prstMaterial="dkEdge">
                      <a:bevel w="77470" h="12700" prst="softRound"/>
                      <a:lightRig rig="flood" dir="t"/>
                    </a:cell3D>
                    <a:solidFill>
                      <a:srgbClr val="945B4B"/>
                    </a:solidFill>
                  </a:tcPr>
                </a:tc>
                <a:extLst>
                  <a:ext uri="{0D108BD9-81ED-4DB2-BD59-A6C34878D82A}">
                    <a16:rowId xmlns:a16="http://schemas.microsoft.com/office/drawing/2014/main" val="2036736752"/>
                  </a:ext>
                </a:extLst>
              </a:tr>
            </a:tbl>
          </a:graphicData>
        </a:graphic>
      </p:graphicFrame>
      <p:sp>
        <p:nvSpPr>
          <p:cNvPr id="4" name="TextBox 3">
            <a:extLst>
              <a:ext uri="{FF2B5EF4-FFF2-40B4-BE49-F238E27FC236}">
                <a16:creationId xmlns:a16="http://schemas.microsoft.com/office/drawing/2014/main" id="{D138E7D3-F809-4C46-B1E1-F7CBABE252CA}"/>
              </a:ext>
            </a:extLst>
          </p:cNvPr>
          <p:cNvSpPr txBox="1"/>
          <p:nvPr/>
        </p:nvSpPr>
        <p:spPr>
          <a:xfrm>
            <a:off x="1306295" y="198169"/>
            <a:ext cx="9535885" cy="483017"/>
          </a:xfrm>
          <a:prstGeom prst="rect">
            <a:avLst/>
          </a:prstGeom>
          <a:noFill/>
        </p:spPr>
        <p:txBody>
          <a:bodyPr wrap="square">
            <a:spAutoFit/>
          </a:bodyPr>
          <a:lstStyle/>
          <a:p>
            <a:pPr algn="l" rtl="0">
              <a:lnSpc>
                <a:spcPct val="115000"/>
              </a:lnSpc>
              <a:spcAft>
                <a:spcPts val="1000"/>
              </a:spcAft>
            </a:pPr>
            <a:r>
              <a:rPr lang="en-GB" sz="2400" b="1" dirty="0">
                <a:solidFill>
                  <a:schemeClr val="bg1"/>
                </a:solidFill>
                <a:latin typeface="Times New Roman" panose="02020603050405020304" pitchFamily="18" charset="0"/>
              </a:rPr>
              <a:t>Improved Die Exchange Activities &amp; Time Breakdown (After SMED)</a:t>
            </a:r>
            <a:endParaRPr lang="en-US" sz="2400" b="1" dirty="0">
              <a:solidFill>
                <a:schemeClr val="bg1"/>
              </a:solidFill>
              <a:latin typeface="Times New Roman" panose="02020603050405020304" pitchFamily="18" charset="0"/>
            </a:endParaRPr>
          </a:p>
        </p:txBody>
      </p:sp>
      <p:sp>
        <p:nvSpPr>
          <p:cNvPr id="5" name="TextBox 9">
            <a:extLst>
              <a:ext uri="{FF2B5EF4-FFF2-40B4-BE49-F238E27FC236}">
                <a16:creationId xmlns:a16="http://schemas.microsoft.com/office/drawing/2014/main" id="{4D7FFDF6-D53F-4089-86EB-FEB85C79A2FE}"/>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25</a:t>
            </a:r>
          </a:p>
        </p:txBody>
      </p:sp>
      <p:cxnSp>
        <p:nvCxnSpPr>
          <p:cNvPr id="3" name="رابط مستقيم 1">
            <a:extLst>
              <a:ext uri="{FF2B5EF4-FFF2-40B4-BE49-F238E27FC236}">
                <a16:creationId xmlns:a16="http://schemas.microsoft.com/office/drawing/2014/main" id="{BD56188E-3216-917D-2A49-559626C90C91}"/>
              </a:ext>
            </a:extLst>
          </p:cNvPr>
          <p:cNvCxnSpPr>
            <a:cxnSpLocks/>
          </p:cNvCxnSpPr>
          <p:nvPr/>
        </p:nvCxnSpPr>
        <p:spPr>
          <a:xfrm>
            <a:off x="12922810" y="8526812"/>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E201694A-B8F8-F28C-F9B7-ED72B38BBB7A}"/>
              </a:ext>
            </a:extLst>
          </p:cNvPr>
          <p:cNvGrpSpPr/>
          <p:nvPr/>
        </p:nvGrpSpPr>
        <p:grpSpPr>
          <a:xfrm>
            <a:off x="18182755" y="8100884"/>
            <a:ext cx="914400" cy="914400"/>
            <a:chOff x="7887156" y="880575"/>
            <a:chExt cx="914400" cy="914400"/>
          </a:xfrm>
        </p:grpSpPr>
        <p:sp useBgFill="1">
          <p:nvSpPr>
            <p:cNvPr id="7" name="شكل بيضاوي 48">
              <a:extLst>
                <a:ext uri="{FF2B5EF4-FFF2-40B4-BE49-F238E27FC236}">
                  <a16:creationId xmlns:a16="http://schemas.microsoft.com/office/drawing/2014/main" id="{8B0E3D57-90C5-4527-7634-447B01B7A92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 descr="Computer Icons Analysis Symbol, symbol, angle, logo png | PNGEgg">
              <a:extLst>
                <a:ext uri="{FF2B5EF4-FFF2-40B4-BE49-F238E27FC236}">
                  <a16:creationId xmlns:a16="http://schemas.microsoft.com/office/drawing/2014/main" id="{F9CC19E0-ECAB-221C-F4FF-DC3C7007EED4}"/>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a:extLst>
              <a:ext uri="{FF2B5EF4-FFF2-40B4-BE49-F238E27FC236}">
                <a16:creationId xmlns:a16="http://schemas.microsoft.com/office/drawing/2014/main" id="{F8B3A066-EBFF-BE23-2DDE-EE6C662DE4F5}"/>
              </a:ext>
            </a:extLst>
          </p:cNvPr>
          <p:cNvSpPr txBox="1"/>
          <p:nvPr/>
        </p:nvSpPr>
        <p:spPr>
          <a:xfrm>
            <a:off x="17114870" y="8646945"/>
            <a:ext cx="3252506" cy="1031501"/>
          </a:xfrm>
          <a:prstGeom prst="rect">
            <a:avLst/>
          </a:prstGeom>
          <a:noFill/>
        </p:spPr>
        <p:txBody>
          <a:bodyPr wrap="square">
            <a:spAutoFit/>
          </a:bodyPr>
          <a:lstStyle/>
          <a:p>
            <a:pPr marR="0" algn="l">
              <a:lnSpc>
                <a:spcPct val="200000"/>
              </a:lnSpc>
              <a:spcBef>
                <a:spcPts val="1000"/>
              </a:spcBef>
              <a:spcAft>
                <a:spcPts val="0"/>
              </a:spcAft>
            </a:pPr>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SMED Applied</a:t>
            </a:r>
            <a:endPar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F6FC30A-356E-F92D-CC99-E33709AC71FE}"/>
              </a:ext>
            </a:extLst>
          </p:cNvPr>
          <p:cNvSpPr txBox="1"/>
          <p:nvPr/>
        </p:nvSpPr>
        <p:spPr>
          <a:xfrm>
            <a:off x="12445747" y="8070251"/>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Improve Phase</a:t>
            </a:r>
          </a:p>
        </p:txBody>
      </p:sp>
      <p:sp>
        <p:nvSpPr>
          <p:cNvPr id="11" name="TextBox 10">
            <a:extLst>
              <a:ext uri="{FF2B5EF4-FFF2-40B4-BE49-F238E27FC236}">
                <a16:creationId xmlns:a16="http://schemas.microsoft.com/office/drawing/2014/main" id="{68FA7F38-5EA6-1CA6-A422-27D634BC7DD9}"/>
              </a:ext>
            </a:extLst>
          </p:cNvPr>
          <p:cNvSpPr txBox="1"/>
          <p:nvPr/>
        </p:nvSpPr>
        <p:spPr>
          <a:xfrm>
            <a:off x="14200068" y="9542091"/>
            <a:ext cx="6270170" cy="614079"/>
          </a:xfrm>
          <a:prstGeom prst="rect">
            <a:avLst/>
          </a:prstGeom>
          <a:noFill/>
        </p:spPr>
        <p:txBody>
          <a:bodyPr wrap="square">
            <a:spAutoFit/>
          </a:bodyPr>
          <a:lstStyle/>
          <a:p>
            <a:pPr marL="0" marR="0" algn="l" rtl="0">
              <a:lnSpc>
                <a:spcPct val="200000"/>
              </a:lnSpc>
              <a:spcBef>
                <a:spcPts val="0"/>
              </a:spcBef>
              <a:spcAft>
                <a:spcPts val="0"/>
              </a:spcAft>
            </a:pPr>
            <a:r>
              <a:rPr lang="en-GB" sz="20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 Converted to External  </a:t>
            </a:r>
            <a:endParaRPr lang="en-US" i="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2722E38F-25F6-1648-72BE-B7A2A9622E22}"/>
              </a:ext>
            </a:extLst>
          </p:cNvPr>
          <p:cNvSpPr txBox="1"/>
          <p:nvPr/>
        </p:nvSpPr>
        <p:spPr>
          <a:xfrm>
            <a:off x="18895755" y="9520341"/>
            <a:ext cx="5857944" cy="614079"/>
          </a:xfrm>
          <a:prstGeom prst="rect">
            <a:avLst/>
          </a:prstGeom>
          <a:noFill/>
        </p:spPr>
        <p:txBody>
          <a:bodyPr wrap="square">
            <a:spAutoFit/>
          </a:bodyPr>
          <a:lstStyle/>
          <a:p>
            <a:pPr algn="l" rtl="0">
              <a:lnSpc>
                <a:spcPct val="200000"/>
              </a:lnSpc>
            </a:pPr>
            <a:r>
              <a:rPr lang="en-GB" sz="2000" b="1" i="1" dirty="0">
                <a:solidFill>
                  <a:schemeClr val="bg1"/>
                </a:solidFill>
                <a:latin typeface="Times New Roman" panose="02020603050405020304" pitchFamily="18" charset="0"/>
                <a:cs typeface="Times New Roman" panose="02020603050405020304" pitchFamily="18" charset="0"/>
              </a:rPr>
              <a:t>2. Internal Steps Improved (still internal but faster) </a:t>
            </a:r>
            <a:endParaRPr lang="en-US" sz="2000" b="1" i="1" dirty="0">
              <a:solidFill>
                <a:schemeClr val="bg1"/>
              </a:solidFill>
              <a:latin typeface="Times New Roman" panose="02020603050405020304" pitchFamily="18" charset="0"/>
              <a:cs typeface="Times New Roman" panose="02020603050405020304" pitchFamily="18" charset="0"/>
            </a:endParaRPr>
          </a:p>
        </p:txBody>
      </p:sp>
      <p:grpSp>
        <p:nvGrpSpPr>
          <p:cNvPr id="13" name="Group 12">
            <a:extLst>
              <a:ext uri="{FF2B5EF4-FFF2-40B4-BE49-F238E27FC236}">
                <a16:creationId xmlns:a16="http://schemas.microsoft.com/office/drawing/2014/main" id="{DBD3D486-3C02-A84D-975E-C3782E5BED31}"/>
              </a:ext>
            </a:extLst>
          </p:cNvPr>
          <p:cNvGrpSpPr/>
          <p:nvPr/>
        </p:nvGrpSpPr>
        <p:grpSpPr>
          <a:xfrm>
            <a:off x="18688596" y="10149146"/>
            <a:ext cx="5922785" cy="4159155"/>
            <a:chOff x="6236351" y="1314469"/>
            <a:chExt cx="5713172" cy="4129131"/>
          </a:xfrm>
        </p:grpSpPr>
        <p:sp>
          <p:nvSpPr>
            <p:cNvPr id="14" name="Rectangle: Rounded Corners 13">
              <a:extLst>
                <a:ext uri="{FF2B5EF4-FFF2-40B4-BE49-F238E27FC236}">
                  <a16:creationId xmlns:a16="http://schemas.microsoft.com/office/drawing/2014/main" id="{B8C5AFAE-149F-EC21-445A-81ED42EA65FD}"/>
                </a:ext>
              </a:extLst>
            </p:cNvPr>
            <p:cNvSpPr/>
            <p:nvPr/>
          </p:nvSpPr>
          <p:spPr>
            <a:xfrm flipV="1">
              <a:off x="6236351" y="1314469"/>
              <a:ext cx="5713172" cy="4129131"/>
            </a:xfrm>
            <a:prstGeom prst="roundRect">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65057713-4F1F-3B58-C093-3639C583ED0E}"/>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452D1588-04D9-0E58-CC0E-9362086769EF}"/>
              </a:ext>
            </a:extLst>
          </p:cNvPr>
          <p:cNvGrpSpPr/>
          <p:nvPr/>
        </p:nvGrpSpPr>
        <p:grpSpPr>
          <a:xfrm>
            <a:off x="12811574" y="10149147"/>
            <a:ext cx="5753179" cy="4159152"/>
            <a:chOff x="6238635" y="1314468"/>
            <a:chExt cx="5710888" cy="4129137"/>
          </a:xfrm>
        </p:grpSpPr>
        <p:sp>
          <p:nvSpPr>
            <p:cNvPr id="17" name="Rectangle: Rounded Corners 16">
              <a:extLst>
                <a:ext uri="{FF2B5EF4-FFF2-40B4-BE49-F238E27FC236}">
                  <a16:creationId xmlns:a16="http://schemas.microsoft.com/office/drawing/2014/main" id="{C69B4190-E167-2B91-0883-2D1129DACBC7}"/>
                </a:ext>
              </a:extLst>
            </p:cNvPr>
            <p:cNvSpPr/>
            <p:nvPr/>
          </p:nvSpPr>
          <p:spPr>
            <a:xfrm flipV="1">
              <a:off x="6238635" y="1314468"/>
              <a:ext cx="5710888" cy="4129137"/>
            </a:xfrm>
            <a:prstGeom prst="roundRect">
              <a:avLst>
                <a:gd name="adj" fmla="val 17028"/>
              </a:avLst>
            </a:prstGeom>
            <a:solidFill>
              <a:srgbClr val="905949">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561F52CC-F494-2F6A-EB00-B779EB24716E}"/>
                </a:ext>
              </a:extLst>
            </p:cNvPr>
            <p:cNvSpPr/>
            <p:nvPr/>
          </p:nvSpPr>
          <p:spPr>
            <a:xfrm flipV="1">
              <a:off x="6436178" y="1470435"/>
              <a:ext cx="5319512" cy="3794946"/>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9" name="Table 18">
            <a:extLst>
              <a:ext uri="{FF2B5EF4-FFF2-40B4-BE49-F238E27FC236}">
                <a16:creationId xmlns:a16="http://schemas.microsoft.com/office/drawing/2014/main" id="{80C65711-B1B8-858E-73C5-9C6B9CDA3A76}"/>
              </a:ext>
            </a:extLst>
          </p:cNvPr>
          <p:cNvGraphicFramePr>
            <a:graphicFrameLocks noGrp="1"/>
          </p:cNvGraphicFramePr>
          <p:nvPr>
            <p:extLst>
              <p:ext uri="{D42A27DB-BD31-4B8C-83A1-F6EECF244321}">
                <p14:modId xmlns:p14="http://schemas.microsoft.com/office/powerpoint/2010/main" val="3184448442"/>
              </p:ext>
            </p:extLst>
          </p:nvPr>
        </p:nvGraphicFramePr>
        <p:xfrm>
          <a:off x="13091902" y="10401413"/>
          <a:ext cx="5277583" cy="2198122"/>
        </p:xfrm>
        <a:graphic>
          <a:graphicData uri="http://schemas.openxmlformats.org/drawingml/2006/table">
            <a:tbl>
              <a:tblPr>
                <a:tableStyleId>{C083E6E3-FA7D-4D7B-A595-EF9225AFEA82}</a:tableStyleId>
              </a:tblPr>
              <a:tblGrid>
                <a:gridCol w="3361494">
                  <a:extLst>
                    <a:ext uri="{9D8B030D-6E8A-4147-A177-3AD203B41FA5}">
                      <a16:colId xmlns:a16="http://schemas.microsoft.com/office/drawing/2014/main" val="1150232396"/>
                    </a:ext>
                  </a:extLst>
                </a:gridCol>
                <a:gridCol w="1916089">
                  <a:extLst>
                    <a:ext uri="{9D8B030D-6E8A-4147-A177-3AD203B41FA5}">
                      <a16:colId xmlns:a16="http://schemas.microsoft.com/office/drawing/2014/main" val="1965491196"/>
                    </a:ext>
                  </a:extLst>
                </a:gridCol>
              </a:tblGrid>
              <a:tr h="433327">
                <a:tc>
                  <a:txBody>
                    <a:bodyPr/>
                    <a:lstStyle/>
                    <a:p>
                      <a:pPr marL="0" marR="0" algn="ctr" defTabSz="914400" rtl="0" eaLnBrk="1" latinLnBrk="0" hangingPunct="1">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Tasks</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mpd="sng">
                      <a:noFill/>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Expected Saving</a:t>
                      </a:r>
                      <a:endParaRPr lang="en-US" sz="16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mpd="sng">
                      <a:noFill/>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26027976"/>
                  </a:ext>
                </a:extLst>
              </a:tr>
              <a:tr h="413515">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Lower &amp; remove old die</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1.5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1640312"/>
                  </a:ext>
                </a:extLst>
              </a:tr>
              <a:tr h="464457">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Transporting old die to storage after machine restarts by helper</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1.5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11191333"/>
                  </a:ext>
                </a:extLst>
              </a:tr>
              <a:tr h="619506">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Preheating/cleaning nozzle cavities before die change</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5435327"/>
                  </a:ext>
                </a:extLst>
              </a:tr>
            </a:tbl>
          </a:graphicData>
        </a:graphic>
      </p:graphicFrame>
      <p:graphicFrame>
        <p:nvGraphicFramePr>
          <p:cNvPr id="20" name="Table 19">
            <a:extLst>
              <a:ext uri="{FF2B5EF4-FFF2-40B4-BE49-F238E27FC236}">
                <a16:creationId xmlns:a16="http://schemas.microsoft.com/office/drawing/2014/main" id="{AE1B7460-90B6-38AC-C74E-4378522678F3}"/>
              </a:ext>
            </a:extLst>
          </p:cNvPr>
          <p:cNvGraphicFramePr>
            <a:graphicFrameLocks noGrp="1"/>
          </p:cNvGraphicFramePr>
          <p:nvPr>
            <p:extLst>
              <p:ext uri="{D42A27DB-BD31-4B8C-83A1-F6EECF244321}">
                <p14:modId xmlns:p14="http://schemas.microsoft.com/office/powerpoint/2010/main" val="3378930772"/>
              </p:ext>
            </p:extLst>
          </p:nvPr>
        </p:nvGraphicFramePr>
        <p:xfrm>
          <a:off x="19015039" y="10401413"/>
          <a:ext cx="5423125" cy="3632200"/>
        </p:xfrm>
        <a:graphic>
          <a:graphicData uri="http://schemas.openxmlformats.org/drawingml/2006/table">
            <a:tbl>
              <a:tblPr>
                <a:tableStyleId>{2D5ABB26-0587-4C30-8999-92F81FD0307C}</a:tableStyleId>
              </a:tblPr>
              <a:tblGrid>
                <a:gridCol w="2883125">
                  <a:extLst>
                    <a:ext uri="{9D8B030D-6E8A-4147-A177-3AD203B41FA5}">
                      <a16:colId xmlns:a16="http://schemas.microsoft.com/office/drawing/2014/main" val="2779647494"/>
                    </a:ext>
                  </a:extLst>
                </a:gridCol>
                <a:gridCol w="812800">
                  <a:extLst>
                    <a:ext uri="{9D8B030D-6E8A-4147-A177-3AD203B41FA5}">
                      <a16:colId xmlns:a16="http://schemas.microsoft.com/office/drawing/2014/main" val="3881246005"/>
                    </a:ext>
                  </a:extLst>
                </a:gridCol>
                <a:gridCol w="720096">
                  <a:extLst>
                    <a:ext uri="{9D8B030D-6E8A-4147-A177-3AD203B41FA5}">
                      <a16:colId xmlns:a16="http://schemas.microsoft.com/office/drawing/2014/main" val="3083397713"/>
                    </a:ext>
                  </a:extLst>
                </a:gridCol>
                <a:gridCol w="1007104">
                  <a:extLst>
                    <a:ext uri="{9D8B030D-6E8A-4147-A177-3AD203B41FA5}">
                      <a16:colId xmlns:a16="http://schemas.microsoft.com/office/drawing/2014/main" val="235389471"/>
                    </a:ext>
                  </a:extLst>
                </a:gridCol>
              </a:tblGrid>
              <a:tr h="384840">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Internal Steps</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Before</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After</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Saving</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999921706"/>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Turn off KCM</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786374264"/>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Loosening &amp; removing (quick-release) bolts</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1868891588"/>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Align &amp; insert new die</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205186556"/>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Cleaning chocolate &amp; fillings nozzles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2491717278"/>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Tightening bolts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min</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530763521"/>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Trial cast mold (standardized once)</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3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min</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tcPr>
                </a:tc>
                <a:extLst>
                  <a:ext uri="{0D108BD9-81ED-4DB2-BD59-A6C34878D82A}">
                    <a16:rowId xmlns:a16="http://schemas.microsoft.com/office/drawing/2014/main" val="2477327929"/>
                  </a:ext>
                </a:extLst>
              </a:tr>
            </a:tbl>
          </a:graphicData>
        </a:graphic>
      </p:graphicFrame>
      <p:sp>
        <p:nvSpPr>
          <p:cNvPr id="21" name="TextBox 9">
            <a:extLst>
              <a:ext uri="{FF2B5EF4-FFF2-40B4-BE49-F238E27FC236}">
                <a16:creationId xmlns:a16="http://schemas.microsoft.com/office/drawing/2014/main" id="{0AC59835-8EF0-8E7C-8A7F-57345C75A56C}"/>
              </a:ext>
            </a:extLst>
          </p:cNvPr>
          <p:cNvSpPr txBox="1"/>
          <p:nvPr/>
        </p:nvSpPr>
        <p:spPr>
          <a:xfrm>
            <a:off x="24035722" y="820541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26</a:t>
            </a:r>
          </a:p>
        </p:txBody>
      </p:sp>
    </p:spTree>
    <p:extLst>
      <p:ext uri="{BB962C8B-B14F-4D97-AF65-F5344CB8AC3E}">
        <p14:creationId xmlns:p14="http://schemas.microsoft.com/office/powerpoint/2010/main" val="3071442240"/>
      </p:ext>
    </p:extLst>
  </p:cSld>
  <p:clrMapOvr>
    <a:masterClrMapping/>
  </p:clrMapOvr>
  <p:transition spd="slow">
    <p:split orient="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1">
            <a:extLst>
              <a:ext uri="{FF2B5EF4-FFF2-40B4-BE49-F238E27FC236}">
                <a16:creationId xmlns:a16="http://schemas.microsoft.com/office/drawing/2014/main" id="{9B650D0A-844B-E51A-F305-2B02CAC070E9}"/>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1A5B1B9C-AFAB-4F53-A9F3-83D8DCEAC4CD}"/>
              </a:ext>
            </a:extLst>
          </p:cNvPr>
          <p:cNvGrpSpPr/>
          <p:nvPr/>
        </p:nvGrpSpPr>
        <p:grpSpPr>
          <a:xfrm>
            <a:off x="5551493" y="131266"/>
            <a:ext cx="914400" cy="914400"/>
            <a:chOff x="7887156" y="880575"/>
            <a:chExt cx="914400" cy="914400"/>
          </a:xfrm>
        </p:grpSpPr>
        <p:sp useBgFill="1">
          <p:nvSpPr>
            <p:cNvPr id="34" name="شكل بيضاوي 48">
              <a:extLst>
                <a:ext uri="{FF2B5EF4-FFF2-40B4-BE49-F238E27FC236}">
                  <a16:creationId xmlns:a16="http://schemas.microsoft.com/office/drawing/2014/main" id="{EB30E627-B521-42C3-81BD-FF22F37EC19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8" descr="Computer Icons Analysis Symbol, symbol, angle, logo png | PNGEgg">
              <a:extLst>
                <a:ext uri="{FF2B5EF4-FFF2-40B4-BE49-F238E27FC236}">
                  <a16:creationId xmlns:a16="http://schemas.microsoft.com/office/drawing/2014/main" id="{FE5C9A7C-43B5-4868-9238-D9067027F2F9}"/>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1393A0A1-3309-7E7B-8C7C-6C109FDCFDE0}"/>
              </a:ext>
            </a:extLst>
          </p:cNvPr>
          <p:cNvSpPr txBox="1"/>
          <p:nvPr/>
        </p:nvSpPr>
        <p:spPr>
          <a:xfrm>
            <a:off x="4483608" y="677327"/>
            <a:ext cx="3252506" cy="1031501"/>
          </a:xfrm>
          <a:prstGeom prst="rect">
            <a:avLst/>
          </a:prstGeom>
          <a:noFill/>
        </p:spPr>
        <p:txBody>
          <a:bodyPr wrap="square">
            <a:spAutoFit/>
          </a:bodyPr>
          <a:lstStyle/>
          <a:p>
            <a:pPr marR="0" algn="l">
              <a:lnSpc>
                <a:spcPct val="200000"/>
              </a:lnSpc>
              <a:spcBef>
                <a:spcPts val="1000"/>
              </a:spcBef>
              <a:spcAft>
                <a:spcPts val="0"/>
              </a:spcAft>
            </a:pPr>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SMED Applied</a:t>
            </a:r>
            <a:endParaRPr lang="en-US"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93EB3392-EFA0-475E-B7EA-D93D1E63EF38}"/>
              </a:ext>
            </a:extLst>
          </p:cNvPr>
          <p:cNvSpPr txBox="1"/>
          <p:nvPr/>
        </p:nvSpPr>
        <p:spPr>
          <a:xfrm>
            <a:off x="1568806" y="1572473"/>
            <a:ext cx="6270170" cy="614079"/>
          </a:xfrm>
          <a:prstGeom prst="rect">
            <a:avLst/>
          </a:prstGeom>
          <a:noFill/>
        </p:spPr>
        <p:txBody>
          <a:bodyPr wrap="square">
            <a:spAutoFit/>
          </a:bodyPr>
          <a:lstStyle/>
          <a:p>
            <a:pPr marL="0" marR="0" algn="l" rtl="0">
              <a:lnSpc>
                <a:spcPct val="200000"/>
              </a:lnSpc>
              <a:spcBef>
                <a:spcPts val="0"/>
              </a:spcBef>
              <a:spcAft>
                <a:spcPts val="0"/>
              </a:spcAft>
            </a:pPr>
            <a:r>
              <a:rPr lang="en-GB" sz="20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 Converted to External  </a:t>
            </a:r>
            <a:endParaRPr lang="en-US" i="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p:txBody>
      </p:sp>
      <p:sp>
        <p:nvSpPr>
          <p:cNvPr id="27" name="TextBox 26">
            <a:extLst>
              <a:ext uri="{FF2B5EF4-FFF2-40B4-BE49-F238E27FC236}">
                <a16:creationId xmlns:a16="http://schemas.microsoft.com/office/drawing/2014/main" id="{9AAD5761-E834-4C21-A51E-D71C6FB28E8D}"/>
              </a:ext>
            </a:extLst>
          </p:cNvPr>
          <p:cNvSpPr txBox="1"/>
          <p:nvPr/>
        </p:nvSpPr>
        <p:spPr>
          <a:xfrm>
            <a:off x="6264493" y="1550723"/>
            <a:ext cx="5857944" cy="614079"/>
          </a:xfrm>
          <a:prstGeom prst="rect">
            <a:avLst/>
          </a:prstGeom>
          <a:noFill/>
        </p:spPr>
        <p:txBody>
          <a:bodyPr wrap="square">
            <a:spAutoFit/>
          </a:bodyPr>
          <a:lstStyle/>
          <a:p>
            <a:pPr algn="l" rtl="0">
              <a:lnSpc>
                <a:spcPct val="200000"/>
              </a:lnSpc>
            </a:pPr>
            <a:r>
              <a:rPr lang="en-GB" sz="2000" b="1" i="1" dirty="0">
                <a:solidFill>
                  <a:schemeClr val="bg1"/>
                </a:solidFill>
                <a:latin typeface="Times New Roman" panose="02020603050405020304" pitchFamily="18" charset="0"/>
                <a:cs typeface="Times New Roman" panose="02020603050405020304" pitchFamily="18" charset="0"/>
              </a:rPr>
              <a:t>2. Internal Steps Improved (still internal but faster) </a:t>
            </a:r>
            <a:endParaRPr lang="en-US" sz="2000" b="1" i="1" dirty="0">
              <a:solidFill>
                <a:schemeClr val="bg1"/>
              </a:solidFill>
              <a:latin typeface="Times New Roman" panose="02020603050405020304" pitchFamily="18" charset="0"/>
              <a:cs typeface="Times New Roman" panose="02020603050405020304" pitchFamily="18" charset="0"/>
            </a:endParaRPr>
          </a:p>
        </p:txBody>
      </p:sp>
      <p:grpSp>
        <p:nvGrpSpPr>
          <p:cNvPr id="37" name="Group 36">
            <a:extLst>
              <a:ext uri="{FF2B5EF4-FFF2-40B4-BE49-F238E27FC236}">
                <a16:creationId xmlns:a16="http://schemas.microsoft.com/office/drawing/2014/main" id="{3A89404E-1F1E-4EB3-B5B0-64B79928F54F}"/>
              </a:ext>
            </a:extLst>
          </p:cNvPr>
          <p:cNvGrpSpPr/>
          <p:nvPr/>
        </p:nvGrpSpPr>
        <p:grpSpPr>
          <a:xfrm>
            <a:off x="6057334" y="2179528"/>
            <a:ext cx="5922785" cy="4159155"/>
            <a:chOff x="6236351" y="1314469"/>
            <a:chExt cx="5713172" cy="4129131"/>
          </a:xfrm>
        </p:grpSpPr>
        <p:sp>
          <p:nvSpPr>
            <p:cNvPr id="38" name="Rectangle: Rounded Corners 37">
              <a:extLst>
                <a:ext uri="{FF2B5EF4-FFF2-40B4-BE49-F238E27FC236}">
                  <a16:creationId xmlns:a16="http://schemas.microsoft.com/office/drawing/2014/main" id="{29E2D7E3-CBBC-4BE3-A7B6-0488381E05A3}"/>
                </a:ext>
              </a:extLst>
            </p:cNvPr>
            <p:cNvSpPr/>
            <p:nvPr/>
          </p:nvSpPr>
          <p:spPr>
            <a:xfrm flipV="1">
              <a:off x="6236351" y="1314469"/>
              <a:ext cx="5713172" cy="4129131"/>
            </a:xfrm>
            <a:prstGeom prst="roundRect">
              <a:avLst/>
            </a:prstGeom>
            <a:solidFill>
              <a:srgbClr val="63360F">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Rounded Corners 38">
              <a:extLst>
                <a:ext uri="{FF2B5EF4-FFF2-40B4-BE49-F238E27FC236}">
                  <a16:creationId xmlns:a16="http://schemas.microsoft.com/office/drawing/2014/main" id="{1A9A8A7C-8B02-4D79-B646-05E0962ACE33}"/>
                </a:ext>
              </a:extLst>
            </p:cNvPr>
            <p:cNvSpPr/>
            <p:nvPr/>
          </p:nvSpPr>
          <p:spPr>
            <a:xfrm flipV="1">
              <a:off x="6436178" y="1470437"/>
              <a:ext cx="5319512" cy="3845149"/>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A297A6E7-AABC-27F9-CD8E-C1222D5ACA49}"/>
              </a:ext>
            </a:extLst>
          </p:cNvPr>
          <p:cNvGrpSpPr/>
          <p:nvPr/>
        </p:nvGrpSpPr>
        <p:grpSpPr>
          <a:xfrm>
            <a:off x="180312" y="2179529"/>
            <a:ext cx="5753179" cy="4159152"/>
            <a:chOff x="6238635" y="1314468"/>
            <a:chExt cx="5710888" cy="4129137"/>
          </a:xfrm>
        </p:grpSpPr>
        <p:sp>
          <p:nvSpPr>
            <p:cNvPr id="21" name="Rectangle: Rounded Corners 20">
              <a:extLst>
                <a:ext uri="{FF2B5EF4-FFF2-40B4-BE49-F238E27FC236}">
                  <a16:creationId xmlns:a16="http://schemas.microsoft.com/office/drawing/2014/main" id="{ABD9E004-5468-A751-CF14-9593D2EEC9F0}"/>
                </a:ext>
              </a:extLst>
            </p:cNvPr>
            <p:cNvSpPr/>
            <p:nvPr/>
          </p:nvSpPr>
          <p:spPr>
            <a:xfrm flipV="1">
              <a:off x="6238635" y="1314468"/>
              <a:ext cx="5710888" cy="4129137"/>
            </a:xfrm>
            <a:prstGeom prst="roundRect">
              <a:avLst>
                <a:gd name="adj" fmla="val 17028"/>
              </a:avLst>
            </a:prstGeom>
            <a:solidFill>
              <a:srgbClr val="63360F">
                <a:alpha val="7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Rounded Corners 23">
              <a:extLst>
                <a:ext uri="{FF2B5EF4-FFF2-40B4-BE49-F238E27FC236}">
                  <a16:creationId xmlns:a16="http://schemas.microsoft.com/office/drawing/2014/main" id="{37E9C202-92FB-5B7D-D8DA-B88572301A7F}"/>
                </a:ext>
              </a:extLst>
            </p:cNvPr>
            <p:cNvSpPr/>
            <p:nvPr/>
          </p:nvSpPr>
          <p:spPr>
            <a:xfrm flipV="1">
              <a:off x="6436178" y="1470435"/>
              <a:ext cx="5319512" cy="3794946"/>
            </a:xfrm>
            <a:prstGeom prst="roundRect">
              <a:avLst/>
            </a:prstGeom>
            <a:solidFill>
              <a:srgbClr val="A779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2" name="Table 21">
            <a:extLst>
              <a:ext uri="{FF2B5EF4-FFF2-40B4-BE49-F238E27FC236}">
                <a16:creationId xmlns:a16="http://schemas.microsoft.com/office/drawing/2014/main" id="{9F835EC2-2AA7-4796-BF46-842229C37BC2}"/>
              </a:ext>
            </a:extLst>
          </p:cNvPr>
          <p:cNvGraphicFramePr>
            <a:graphicFrameLocks noGrp="1"/>
          </p:cNvGraphicFramePr>
          <p:nvPr>
            <p:extLst>
              <p:ext uri="{D42A27DB-BD31-4B8C-83A1-F6EECF244321}">
                <p14:modId xmlns:p14="http://schemas.microsoft.com/office/powerpoint/2010/main" val="3862334507"/>
              </p:ext>
            </p:extLst>
          </p:nvPr>
        </p:nvGraphicFramePr>
        <p:xfrm>
          <a:off x="460640" y="2431795"/>
          <a:ext cx="5277583" cy="2198122"/>
        </p:xfrm>
        <a:graphic>
          <a:graphicData uri="http://schemas.openxmlformats.org/drawingml/2006/table">
            <a:tbl>
              <a:tblPr>
                <a:tableStyleId>{C083E6E3-FA7D-4D7B-A595-EF9225AFEA82}</a:tableStyleId>
              </a:tblPr>
              <a:tblGrid>
                <a:gridCol w="3361494">
                  <a:extLst>
                    <a:ext uri="{9D8B030D-6E8A-4147-A177-3AD203B41FA5}">
                      <a16:colId xmlns:a16="http://schemas.microsoft.com/office/drawing/2014/main" val="1150232396"/>
                    </a:ext>
                  </a:extLst>
                </a:gridCol>
                <a:gridCol w="1916089">
                  <a:extLst>
                    <a:ext uri="{9D8B030D-6E8A-4147-A177-3AD203B41FA5}">
                      <a16:colId xmlns:a16="http://schemas.microsoft.com/office/drawing/2014/main" val="1965491196"/>
                    </a:ext>
                  </a:extLst>
                </a:gridCol>
              </a:tblGrid>
              <a:tr h="433327">
                <a:tc>
                  <a:txBody>
                    <a:bodyPr/>
                    <a:lstStyle/>
                    <a:p>
                      <a:pPr marL="0" marR="0" algn="ctr" defTabSz="914400" rtl="0" eaLnBrk="1" latinLnBrk="0" hangingPunct="1">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Tasks</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mpd="sng">
                      <a:noFill/>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Expected Saving</a:t>
                      </a:r>
                      <a:endParaRPr lang="en-US" sz="1600" b="1"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mpd="sng">
                      <a:noFill/>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26027976"/>
                  </a:ext>
                </a:extLst>
              </a:tr>
              <a:tr h="413515">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Lower &amp; remove old die</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1.5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1640312"/>
                  </a:ext>
                </a:extLst>
              </a:tr>
              <a:tr h="464457">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Transporting old die to storage after machine restarts by helper</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1.5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11191333"/>
                  </a:ext>
                </a:extLst>
              </a:tr>
              <a:tr h="619506">
                <a:tc>
                  <a:txBody>
                    <a:bodyPr/>
                    <a:lstStyle/>
                    <a:p>
                      <a:pPr marL="0" marR="0" algn="just"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Preheating/cleaning nozzle cavities before die change</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a:noFill/>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rtl="0">
                        <a:lnSpc>
                          <a:spcPct val="100000"/>
                        </a:lnSpc>
                        <a:spcBef>
                          <a:spcPts val="0"/>
                        </a:spcBef>
                        <a:spcAft>
                          <a:spcPts val="0"/>
                        </a:spcAft>
                      </a:pPr>
                      <a:r>
                        <a:rPr lang="en-GB" sz="1800" b="0" dirty="0">
                          <a:solidFill>
                            <a:schemeClr val="bg1"/>
                          </a:solidFill>
                          <a:effectLst/>
                          <a:latin typeface="Times New Roman" panose="02020603050405020304" pitchFamily="18" charset="0"/>
                          <a:cs typeface="Times New Roman" panose="02020603050405020304" pitchFamily="18" charset="0"/>
                        </a:rPr>
                        <a:t>1 min</a:t>
                      </a:r>
                      <a:endParaRPr lang="en-US" sz="1600" b="0"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3500" marR="63500" marT="63500" marB="63500" anchor="ctr">
                    <a:lnL w="12700" cap="flat" cmpd="sng" algn="ctr">
                      <a:solidFill>
                        <a:srgbClr val="945B4B"/>
                      </a:solidFill>
                      <a:prstDash val="solid"/>
                      <a:round/>
                      <a:headEnd type="none" w="med" len="med"/>
                      <a:tailEnd type="none" w="med" len="med"/>
                    </a:lnL>
                    <a:lnR>
                      <a:noFill/>
                    </a:lnR>
                    <a:lnT w="12700" cap="flat" cmpd="sng" algn="ctr">
                      <a:solidFill>
                        <a:srgbClr val="945B4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5435327"/>
                  </a:ext>
                </a:extLst>
              </a:tr>
            </a:tbl>
          </a:graphicData>
        </a:graphic>
      </p:graphicFrame>
      <p:graphicFrame>
        <p:nvGraphicFramePr>
          <p:cNvPr id="8" name="Table 7">
            <a:extLst>
              <a:ext uri="{FF2B5EF4-FFF2-40B4-BE49-F238E27FC236}">
                <a16:creationId xmlns:a16="http://schemas.microsoft.com/office/drawing/2014/main" id="{A177B2B3-A26B-4818-97F7-129D3D97D92A}"/>
              </a:ext>
            </a:extLst>
          </p:cNvPr>
          <p:cNvGraphicFramePr>
            <a:graphicFrameLocks noGrp="1"/>
          </p:cNvGraphicFramePr>
          <p:nvPr>
            <p:extLst>
              <p:ext uri="{D42A27DB-BD31-4B8C-83A1-F6EECF244321}">
                <p14:modId xmlns:p14="http://schemas.microsoft.com/office/powerpoint/2010/main" val="3466443274"/>
              </p:ext>
            </p:extLst>
          </p:nvPr>
        </p:nvGraphicFramePr>
        <p:xfrm>
          <a:off x="6383777" y="2431795"/>
          <a:ext cx="5423125" cy="3632200"/>
        </p:xfrm>
        <a:graphic>
          <a:graphicData uri="http://schemas.openxmlformats.org/drawingml/2006/table">
            <a:tbl>
              <a:tblPr>
                <a:tableStyleId>{2D5ABB26-0587-4C30-8999-92F81FD0307C}</a:tableStyleId>
              </a:tblPr>
              <a:tblGrid>
                <a:gridCol w="2883125">
                  <a:extLst>
                    <a:ext uri="{9D8B030D-6E8A-4147-A177-3AD203B41FA5}">
                      <a16:colId xmlns:a16="http://schemas.microsoft.com/office/drawing/2014/main" val="2779647494"/>
                    </a:ext>
                  </a:extLst>
                </a:gridCol>
                <a:gridCol w="812800">
                  <a:extLst>
                    <a:ext uri="{9D8B030D-6E8A-4147-A177-3AD203B41FA5}">
                      <a16:colId xmlns:a16="http://schemas.microsoft.com/office/drawing/2014/main" val="3881246005"/>
                    </a:ext>
                  </a:extLst>
                </a:gridCol>
                <a:gridCol w="720096">
                  <a:extLst>
                    <a:ext uri="{9D8B030D-6E8A-4147-A177-3AD203B41FA5}">
                      <a16:colId xmlns:a16="http://schemas.microsoft.com/office/drawing/2014/main" val="3083397713"/>
                    </a:ext>
                  </a:extLst>
                </a:gridCol>
                <a:gridCol w="1007104">
                  <a:extLst>
                    <a:ext uri="{9D8B030D-6E8A-4147-A177-3AD203B41FA5}">
                      <a16:colId xmlns:a16="http://schemas.microsoft.com/office/drawing/2014/main" val="235389471"/>
                    </a:ext>
                  </a:extLst>
                </a:gridCol>
              </a:tblGrid>
              <a:tr h="384840">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Internal Steps</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Before</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After</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1" kern="1200" dirty="0">
                          <a:solidFill>
                            <a:schemeClr val="bg1"/>
                          </a:solidFill>
                          <a:effectLst/>
                          <a:latin typeface="Times New Roman" panose="02020603050405020304" pitchFamily="18" charset="0"/>
                          <a:ea typeface="+mn-ea"/>
                          <a:cs typeface="Times New Roman" panose="02020603050405020304" pitchFamily="18" charset="0"/>
                        </a:rPr>
                        <a:t>Saving</a:t>
                      </a:r>
                      <a:endParaRPr lang="en-US" sz="1800" b="1"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999921706"/>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Turn off KCM</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786374264"/>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Loosening &amp; removing (quick-release) bolts</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1868891588"/>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Align &amp; insert new die</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3205186556"/>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Cleaning chocolate &amp; fillings nozzles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2491717278"/>
                  </a:ext>
                </a:extLst>
              </a:tr>
              <a:tr h="384840">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Tightening bolts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1.5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min</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lnB w="12700" cap="flat" cmpd="sng" algn="ctr">
                      <a:solidFill>
                        <a:srgbClr val="945B4B"/>
                      </a:solidFill>
                      <a:prstDash val="solid"/>
                      <a:round/>
                      <a:headEnd type="none" w="med" len="med"/>
                      <a:tailEnd type="none" w="med" len="med"/>
                    </a:lnB>
                  </a:tcPr>
                </a:tc>
                <a:extLst>
                  <a:ext uri="{0D108BD9-81ED-4DB2-BD59-A6C34878D82A}">
                    <a16:rowId xmlns:a16="http://schemas.microsoft.com/office/drawing/2014/main" val="530763521"/>
                  </a:ext>
                </a:extLst>
              </a:tr>
              <a:tr h="637886">
                <a:tc>
                  <a:txBody>
                    <a:bodyPr/>
                    <a:lstStyle/>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Trial cast mold (standardized once)</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3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p>
                      <a:pPr marL="0" marR="0" algn="l"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 </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2.5</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R w="12700" cap="flat" cmpd="sng" algn="ctr">
                      <a:solidFill>
                        <a:srgbClr val="945B4B"/>
                      </a:solidFill>
                      <a:prstDash val="solid"/>
                      <a:round/>
                      <a:headEnd type="none" w="med" len="med"/>
                      <a:tailEnd type="none" w="med" len="med"/>
                    </a:lnR>
                    <a:lnT w="12700" cap="flat" cmpd="sng" algn="ctr">
                      <a:solidFill>
                        <a:srgbClr val="945B4B"/>
                      </a:solidFill>
                      <a:prstDash val="solid"/>
                      <a:round/>
                      <a:headEnd type="none" w="med" len="med"/>
                      <a:tailEnd type="none" w="med" len="med"/>
                    </a:lnT>
                  </a:tcPr>
                </a:tc>
                <a:tc>
                  <a:txBody>
                    <a:bodyPr/>
                    <a:lstStyle/>
                    <a:p>
                      <a:pPr marL="0" marR="0" algn="ctr" rtl="0">
                        <a:lnSpc>
                          <a:spcPct val="100000"/>
                        </a:lnSpc>
                        <a:spcBef>
                          <a:spcPts val="0"/>
                        </a:spcBef>
                        <a:spcAft>
                          <a:spcPts val="0"/>
                        </a:spcAft>
                      </a:pPr>
                      <a:r>
                        <a:rPr lang="en-GB" sz="1800" b="0" kern="1200" dirty="0">
                          <a:solidFill>
                            <a:schemeClr val="bg1"/>
                          </a:solidFill>
                          <a:effectLst/>
                          <a:latin typeface="Times New Roman" panose="02020603050405020304" pitchFamily="18" charset="0"/>
                          <a:ea typeface="+mn-ea"/>
                          <a:cs typeface="Times New Roman" panose="02020603050405020304" pitchFamily="18" charset="0"/>
                        </a:rPr>
                        <a:t>0.5 min</a:t>
                      </a:r>
                      <a:endParaRPr lang="en-US" sz="1800" b="0" kern="1200" dirty="0">
                        <a:solidFill>
                          <a:schemeClr val="bg1"/>
                        </a:solidFill>
                        <a:effectLst/>
                        <a:latin typeface="Times New Roman" panose="02020603050405020304" pitchFamily="18" charset="0"/>
                        <a:ea typeface="+mn-ea"/>
                        <a:cs typeface="Times New Roman" panose="02020603050405020304" pitchFamily="18" charset="0"/>
                      </a:endParaRPr>
                    </a:p>
                  </a:txBody>
                  <a:tcPr marL="63500" marR="63500" marT="63500" marB="63500">
                    <a:lnL w="12700" cap="flat" cmpd="sng" algn="ctr">
                      <a:solidFill>
                        <a:srgbClr val="945B4B"/>
                      </a:solidFill>
                      <a:prstDash val="solid"/>
                      <a:round/>
                      <a:headEnd type="none" w="med" len="med"/>
                      <a:tailEnd type="none" w="med" len="med"/>
                    </a:lnL>
                    <a:lnT w="12700" cap="flat" cmpd="sng" algn="ctr">
                      <a:solidFill>
                        <a:srgbClr val="945B4B"/>
                      </a:solidFill>
                      <a:prstDash val="solid"/>
                      <a:round/>
                      <a:headEnd type="none" w="med" len="med"/>
                      <a:tailEnd type="none" w="med" len="med"/>
                    </a:lnT>
                  </a:tcPr>
                </a:tc>
                <a:extLst>
                  <a:ext uri="{0D108BD9-81ED-4DB2-BD59-A6C34878D82A}">
                    <a16:rowId xmlns:a16="http://schemas.microsoft.com/office/drawing/2014/main" val="2477327929"/>
                  </a:ext>
                </a:extLst>
              </a:tr>
            </a:tbl>
          </a:graphicData>
        </a:graphic>
      </p:graphicFrame>
      <p:sp>
        <p:nvSpPr>
          <p:cNvPr id="40" name="TextBox 9">
            <a:extLst>
              <a:ext uri="{FF2B5EF4-FFF2-40B4-BE49-F238E27FC236}">
                <a16:creationId xmlns:a16="http://schemas.microsoft.com/office/drawing/2014/main" id="{B71DC2A9-E3C5-4EA7-8A9D-A4B42E067DC1}"/>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26</a:t>
            </a:r>
          </a:p>
        </p:txBody>
      </p:sp>
      <p:sp useBgFill="1">
        <p:nvSpPr>
          <p:cNvPr id="2" name="شكل بيضاوي 45">
            <a:extLst>
              <a:ext uri="{FF2B5EF4-FFF2-40B4-BE49-F238E27FC236}">
                <a16:creationId xmlns:a16="http://schemas.microsoft.com/office/drawing/2014/main" id="{6EE07352-B34A-5E36-C450-44523C29EDFF}"/>
              </a:ext>
            </a:extLst>
          </p:cNvPr>
          <p:cNvSpPr/>
          <p:nvPr/>
        </p:nvSpPr>
        <p:spPr>
          <a:xfrm>
            <a:off x="5229763" y="-3291935"/>
            <a:ext cx="2132821" cy="1858468"/>
          </a:xfrm>
          <a:prstGeom prst="ellipse">
            <a:avLst/>
          </a:prstGeom>
          <a:ln>
            <a:solidFill>
              <a:srgbClr val="532815"/>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US" sz="2800" b="1" dirty="0">
                <a:solidFill>
                  <a:schemeClr val="bg1"/>
                </a:solidFill>
                <a:latin typeface="Times New Roman" panose="02020603050405020304" pitchFamily="18" charset="0"/>
                <a:cs typeface="Times New Roman" panose="02020603050405020304" pitchFamily="18" charset="0"/>
              </a:rPr>
              <a:t>Improve</a:t>
            </a:r>
            <a:r>
              <a:rPr lang="en-US" sz="2800" dirty="0">
                <a:solidFill>
                  <a:schemeClr val="bg1"/>
                </a:solidFill>
                <a:latin typeface="Times New Roman" panose="02020603050405020304" pitchFamily="18" charset="0"/>
                <a:cs typeface="Times New Roman" panose="02020603050405020304" pitchFamily="18" charset="0"/>
              </a:rPr>
              <a:t> </a:t>
            </a:r>
            <a:r>
              <a:rPr lang="en-US" sz="2800" b="1" dirty="0">
                <a:solidFill>
                  <a:schemeClr val="bg1"/>
                </a:solidFill>
                <a:latin typeface="Times New Roman" panose="02020603050405020304" pitchFamily="18" charset="0"/>
                <a:cs typeface="Times New Roman" panose="02020603050405020304" pitchFamily="18" charset="0"/>
              </a:rPr>
              <a:t>Phase</a:t>
            </a:r>
            <a:r>
              <a:rPr lang="en-US" sz="2800" dirty="0">
                <a:solidFill>
                  <a:schemeClr val="bg1"/>
                </a:solidFill>
                <a:latin typeface="Times New Roman" panose="02020603050405020304" pitchFamily="18" charset="0"/>
                <a:cs typeface="Times New Roman" panose="02020603050405020304" pitchFamily="18" charset="0"/>
              </a:rPr>
              <a:t> </a:t>
            </a:r>
          </a:p>
        </p:txBody>
      </p:sp>
      <p:cxnSp>
        <p:nvCxnSpPr>
          <p:cNvPr id="3" name="Connector: Curved 2">
            <a:extLst>
              <a:ext uri="{FF2B5EF4-FFF2-40B4-BE49-F238E27FC236}">
                <a16:creationId xmlns:a16="http://schemas.microsoft.com/office/drawing/2014/main" id="{B025FC9C-1EDB-83F4-1E71-D168D8D30243}"/>
              </a:ext>
            </a:extLst>
          </p:cNvPr>
          <p:cNvCxnSpPr>
            <a:cxnSpLocks/>
            <a:stCxn id="2" idx="7"/>
          </p:cNvCxnSpPr>
          <p:nvPr/>
        </p:nvCxnSpPr>
        <p:spPr>
          <a:xfrm rot="5400000" flipH="1" flipV="1">
            <a:off x="7207420" y="-3754727"/>
            <a:ext cx="577778" cy="892138"/>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4" name="Connector: Curved 3">
            <a:extLst>
              <a:ext uri="{FF2B5EF4-FFF2-40B4-BE49-F238E27FC236}">
                <a16:creationId xmlns:a16="http://schemas.microsoft.com/office/drawing/2014/main" id="{CF004702-4E0A-3B5F-F104-6C323598CEB8}"/>
              </a:ext>
            </a:extLst>
          </p:cNvPr>
          <p:cNvCxnSpPr>
            <a:cxnSpLocks/>
            <a:stCxn id="2" idx="1"/>
          </p:cNvCxnSpPr>
          <p:nvPr/>
        </p:nvCxnSpPr>
        <p:spPr>
          <a:xfrm rot="16200000" flipV="1">
            <a:off x="4658193" y="-3903683"/>
            <a:ext cx="728216" cy="1039612"/>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nector: Curved 5">
            <a:extLst>
              <a:ext uri="{FF2B5EF4-FFF2-40B4-BE49-F238E27FC236}">
                <a16:creationId xmlns:a16="http://schemas.microsoft.com/office/drawing/2014/main" id="{B2CFC7F5-39CA-E17C-A109-29D585D6667F}"/>
              </a:ext>
            </a:extLst>
          </p:cNvPr>
          <p:cNvCxnSpPr>
            <a:cxnSpLocks/>
            <a:stCxn id="2" idx="3"/>
          </p:cNvCxnSpPr>
          <p:nvPr/>
        </p:nvCxnSpPr>
        <p:spPr>
          <a:xfrm rot="5400000">
            <a:off x="4534449" y="-2014405"/>
            <a:ext cx="698887" cy="1316431"/>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or: Curved 6">
            <a:extLst>
              <a:ext uri="{FF2B5EF4-FFF2-40B4-BE49-F238E27FC236}">
                <a16:creationId xmlns:a16="http://schemas.microsoft.com/office/drawing/2014/main" id="{26EAFA3A-54E7-82FD-1A10-800777067D6D}"/>
              </a:ext>
            </a:extLst>
          </p:cNvPr>
          <p:cNvCxnSpPr>
            <a:cxnSpLocks/>
            <a:stCxn id="2" idx="5"/>
          </p:cNvCxnSpPr>
          <p:nvPr/>
        </p:nvCxnSpPr>
        <p:spPr>
          <a:xfrm rot="16200000" flipH="1">
            <a:off x="7329517" y="-1984910"/>
            <a:ext cx="423384" cy="981938"/>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1BED2CE0-C80D-CD9E-429A-948FBFE79925}"/>
              </a:ext>
            </a:extLst>
          </p:cNvPr>
          <p:cNvGrpSpPr/>
          <p:nvPr/>
        </p:nvGrpSpPr>
        <p:grpSpPr>
          <a:xfrm>
            <a:off x="8077148" y="-1774367"/>
            <a:ext cx="3708795" cy="984235"/>
            <a:chOff x="7897707" y="4017334"/>
            <a:chExt cx="3708795" cy="984235"/>
          </a:xfrm>
        </p:grpSpPr>
        <p:sp>
          <p:nvSpPr>
            <p:cNvPr id="10" name="TextBox 9">
              <a:extLst>
                <a:ext uri="{FF2B5EF4-FFF2-40B4-BE49-F238E27FC236}">
                  <a16:creationId xmlns:a16="http://schemas.microsoft.com/office/drawing/2014/main" id="{BC4FACA4-BCDD-017F-EC8A-E5C4CB0CF900}"/>
                </a:ext>
              </a:extLst>
            </p:cNvPr>
            <p:cNvSpPr txBox="1"/>
            <p:nvPr/>
          </p:nvSpPr>
          <p:spPr>
            <a:xfrm>
              <a:off x="7921127" y="4095622"/>
              <a:ext cx="3685375"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Machine Downtime Development </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81B8417B-6337-5A0C-A57A-F955FFECB541}"/>
                </a:ext>
              </a:extLst>
            </p:cNvPr>
            <p:cNvSpPr/>
            <p:nvPr/>
          </p:nvSpPr>
          <p:spPr>
            <a:xfrm>
              <a:off x="7897707" y="4017334"/>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a:p>
          </p:txBody>
        </p:sp>
      </p:grpSp>
      <p:grpSp>
        <p:nvGrpSpPr>
          <p:cNvPr id="12" name="Group 11">
            <a:extLst>
              <a:ext uri="{FF2B5EF4-FFF2-40B4-BE49-F238E27FC236}">
                <a16:creationId xmlns:a16="http://schemas.microsoft.com/office/drawing/2014/main" id="{774CD55B-0225-DE20-094C-5B97B54C57E6}"/>
              </a:ext>
            </a:extLst>
          </p:cNvPr>
          <p:cNvGrpSpPr/>
          <p:nvPr/>
        </p:nvGrpSpPr>
        <p:grpSpPr>
          <a:xfrm>
            <a:off x="8006512" y="-4089665"/>
            <a:ext cx="3685375" cy="984235"/>
            <a:chOff x="7827071" y="1702036"/>
            <a:chExt cx="3685375" cy="984235"/>
          </a:xfrm>
        </p:grpSpPr>
        <p:sp>
          <p:nvSpPr>
            <p:cNvPr id="14" name="TextBox 13">
              <a:extLst>
                <a:ext uri="{FF2B5EF4-FFF2-40B4-BE49-F238E27FC236}">
                  <a16:creationId xmlns:a16="http://schemas.microsoft.com/office/drawing/2014/main" id="{066103C4-31C4-C8AB-9C54-C1FDEEA7B263}"/>
                </a:ext>
              </a:extLst>
            </p:cNvPr>
            <p:cNvSpPr txBox="1"/>
            <p:nvPr/>
          </p:nvSpPr>
          <p:spPr>
            <a:xfrm>
              <a:off x="7885114" y="1770946"/>
              <a:ext cx="3456917"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Providing Raw Material &amp; Work Instructions</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15" name="Rectangle: Rounded Corners 14">
              <a:extLst>
                <a:ext uri="{FF2B5EF4-FFF2-40B4-BE49-F238E27FC236}">
                  <a16:creationId xmlns:a16="http://schemas.microsoft.com/office/drawing/2014/main" id="{7DBE339D-527B-7966-FA19-60D629A344D2}"/>
                </a:ext>
              </a:extLst>
            </p:cNvPr>
            <p:cNvSpPr/>
            <p:nvPr/>
          </p:nvSpPr>
          <p:spPr>
            <a:xfrm>
              <a:off x="7827071" y="1702036"/>
              <a:ext cx="3685375"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grpSp>
        <p:nvGrpSpPr>
          <p:cNvPr id="16" name="Group 15">
            <a:extLst>
              <a:ext uri="{FF2B5EF4-FFF2-40B4-BE49-F238E27FC236}">
                <a16:creationId xmlns:a16="http://schemas.microsoft.com/office/drawing/2014/main" id="{2E701F0F-AA33-B3A9-09A7-01B24EA92697}"/>
              </a:ext>
            </a:extLst>
          </p:cNvPr>
          <p:cNvGrpSpPr/>
          <p:nvPr/>
        </p:nvGrpSpPr>
        <p:grpSpPr>
          <a:xfrm>
            <a:off x="432309" y="-1494490"/>
            <a:ext cx="3829925" cy="984235"/>
            <a:chOff x="357798" y="4297211"/>
            <a:chExt cx="3829925" cy="984235"/>
          </a:xfrm>
        </p:grpSpPr>
        <p:sp>
          <p:nvSpPr>
            <p:cNvPr id="17" name="TextBox 16">
              <a:extLst>
                <a:ext uri="{FF2B5EF4-FFF2-40B4-BE49-F238E27FC236}">
                  <a16:creationId xmlns:a16="http://schemas.microsoft.com/office/drawing/2014/main" id="{EDF55A86-5B73-A211-0A0B-2745FEA507FF}"/>
                </a:ext>
              </a:extLst>
            </p:cNvPr>
            <p:cNvSpPr txBox="1"/>
            <p:nvPr/>
          </p:nvSpPr>
          <p:spPr>
            <a:xfrm>
              <a:off x="357798" y="4505704"/>
              <a:ext cx="3829925" cy="461665"/>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Future Developments</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18" name="Rectangle: Rounded Corners 17">
              <a:extLst>
                <a:ext uri="{FF2B5EF4-FFF2-40B4-BE49-F238E27FC236}">
                  <a16:creationId xmlns:a16="http://schemas.microsoft.com/office/drawing/2014/main" id="{2139E3CD-3D75-D544-A029-F379EB4EA7A2}"/>
                </a:ext>
              </a:extLst>
            </p:cNvPr>
            <p:cNvSpPr/>
            <p:nvPr/>
          </p:nvSpPr>
          <p:spPr>
            <a:xfrm>
              <a:off x="476463" y="4297211"/>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grpSp>
        <p:nvGrpSpPr>
          <p:cNvPr id="20" name="Group 19">
            <a:extLst>
              <a:ext uri="{FF2B5EF4-FFF2-40B4-BE49-F238E27FC236}">
                <a16:creationId xmlns:a16="http://schemas.microsoft.com/office/drawing/2014/main" id="{CBCC07BF-0A88-F394-B5E8-4AEFBCD86DA8}"/>
              </a:ext>
            </a:extLst>
          </p:cNvPr>
          <p:cNvGrpSpPr/>
          <p:nvPr/>
        </p:nvGrpSpPr>
        <p:grpSpPr>
          <a:xfrm>
            <a:off x="781272" y="-4228196"/>
            <a:ext cx="3915644" cy="984235"/>
            <a:chOff x="676781" y="1563505"/>
            <a:chExt cx="3915644" cy="984235"/>
          </a:xfrm>
        </p:grpSpPr>
        <p:sp>
          <p:nvSpPr>
            <p:cNvPr id="25" name="TextBox 24">
              <a:extLst>
                <a:ext uri="{FF2B5EF4-FFF2-40B4-BE49-F238E27FC236}">
                  <a16:creationId xmlns:a16="http://schemas.microsoft.com/office/drawing/2014/main" id="{84D0B401-BB70-22E9-FDAD-F4BD6C776D7B}"/>
                </a:ext>
              </a:extLst>
            </p:cNvPr>
            <p:cNvSpPr txBox="1"/>
            <p:nvPr/>
          </p:nvSpPr>
          <p:spPr>
            <a:xfrm>
              <a:off x="676781" y="1668769"/>
              <a:ext cx="3915644"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Develop SOPs for the Production Line </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28" name="Rectangle: Rounded Corners 27">
              <a:extLst>
                <a:ext uri="{FF2B5EF4-FFF2-40B4-BE49-F238E27FC236}">
                  <a16:creationId xmlns:a16="http://schemas.microsoft.com/office/drawing/2014/main" id="{CF055650-61F7-F094-EA81-DE6AEFD2E266}"/>
                </a:ext>
              </a:extLst>
            </p:cNvPr>
            <p:cNvSpPr/>
            <p:nvPr/>
          </p:nvSpPr>
          <p:spPr>
            <a:xfrm>
              <a:off x="745492" y="1563505"/>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cxnSp>
        <p:nvCxnSpPr>
          <p:cNvPr id="29" name="رابط مستقيم 1">
            <a:extLst>
              <a:ext uri="{FF2B5EF4-FFF2-40B4-BE49-F238E27FC236}">
                <a16:creationId xmlns:a16="http://schemas.microsoft.com/office/drawing/2014/main" id="{3EE65054-67C8-7FFC-5109-BA5951F89A8A}"/>
              </a:ext>
            </a:extLst>
          </p:cNvPr>
          <p:cNvCxnSpPr>
            <a:cxnSpLocks/>
          </p:cNvCxnSpPr>
          <p:nvPr/>
        </p:nvCxnSpPr>
        <p:spPr>
          <a:xfrm>
            <a:off x="426019" y="-5511907"/>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E6B8AFEE-4ED5-0283-F647-12CC2188BC29}"/>
              </a:ext>
            </a:extLst>
          </p:cNvPr>
          <p:cNvGrpSpPr/>
          <p:nvPr/>
        </p:nvGrpSpPr>
        <p:grpSpPr>
          <a:xfrm>
            <a:off x="5685964" y="-5937835"/>
            <a:ext cx="914400" cy="914400"/>
            <a:chOff x="7887156" y="880575"/>
            <a:chExt cx="914400" cy="914400"/>
          </a:xfrm>
        </p:grpSpPr>
        <p:sp useBgFill="1">
          <p:nvSpPr>
            <p:cNvPr id="31" name="شكل بيضاوي 48">
              <a:extLst>
                <a:ext uri="{FF2B5EF4-FFF2-40B4-BE49-F238E27FC236}">
                  <a16:creationId xmlns:a16="http://schemas.microsoft.com/office/drawing/2014/main" id="{532B060D-4B9B-38B8-7441-97AA9BF0C7E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8" descr="Computer Icons Analysis Symbol, symbol, angle, logo png | PNGEgg">
              <a:extLst>
                <a:ext uri="{FF2B5EF4-FFF2-40B4-BE49-F238E27FC236}">
                  <a16:creationId xmlns:a16="http://schemas.microsoft.com/office/drawing/2014/main" id="{09C11ACF-9A6A-C9F9-F9CB-9ECB8ECFF4AB}"/>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TextBox 35">
            <a:extLst>
              <a:ext uri="{FF2B5EF4-FFF2-40B4-BE49-F238E27FC236}">
                <a16:creationId xmlns:a16="http://schemas.microsoft.com/office/drawing/2014/main" id="{ADAA2B64-ECB5-3C34-86EE-D8FEC78BB31C}"/>
              </a:ext>
            </a:extLst>
          </p:cNvPr>
          <p:cNvSpPr txBox="1"/>
          <p:nvPr/>
        </p:nvSpPr>
        <p:spPr>
          <a:xfrm>
            <a:off x="-51044" y="-5953478"/>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Improve Phase</a:t>
            </a:r>
          </a:p>
        </p:txBody>
      </p:sp>
      <p:sp>
        <p:nvSpPr>
          <p:cNvPr id="41" name="TextBox 9">
            <a:extLst>
              <a:ext uri="{FF2B5EF4-FFF2-40B4-BE49-F238E27FC236}">
                <a16:creationId xmlns:a16="http://schemas.microsoft.com/office/drawing/2014/main" id="{7E38A063-B152-7EBD-E8AF-51C4222BE90F}"/>
              </a:ext>
            </a:extLst>
          </p:cNvPr>
          <p:cNvSpPr txBox="1"/>
          <p:nvPr/>
        </p:nvSpPr>
        <p:spPr>
          <a:xfrm>
            <a:off x="11538931" y="-5833308"/>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27</a:t>
            </a:r>
          </a:p>
        </p:txBody>
      </p:sp>
      <p:sp>
        <p:nvSpPr>
          <p:cNvPr id="42" name="مربع نص 8">
            <a:extLst>
              <a:ext uri="{FF2B5EF4-FFF2-40B4-BE49-F238E27FC236}">
                <a16:creationId xmlns:a16="http://schemas.microsoft.com/office/drawing/2014/main" id="{DA560917-B692-AC7B-DD32-435E6269F99A}"/>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Improve Phase</a:t>
            </a:r>
          </a:p>
        </p:txBody>
      </p:sp>
    </p:spTree>
    <p:extLst>
      <p:ext uri="{BB962C8B-B14F-4D97-AF65-F5344CB8AC3E}">
        <p14:creationId xmlns:p14="http://schemas.microsoft.com/office/powerpoint/2010/main" val="378766542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شكل بيضاوي 45">
            <a:extLst>
              <a:ext uri="{FF2B5EF4-FFF2-40B4-BE49-F238E27FC236}">
                <a16:creationId xmlns:a16="http://schemas.microsoft.com/office/drawing/2014/main" id="{D5C81118-A18F-6B4A-9040-1845078793F4}"/>
              </a:ext>
            </a:extLst>
          </p:cNvPr>
          <p:cNvSpPr/>
          <p:nvPr/>
        </p:nvSpPr>
        <p:spPr>
          <a:xfrm>
            <a:off x="5095292" y="2777166"/>
            <a:ext cx="2132821" cy="1858468"/>
          </a:xfrm>
          <a:prstGeom prst="ellipse">
            <a:avLst/>
          </a:prstGeom>
          <a:ln>
            <a:solidFill>
              <a:srgbClr val="532815"/>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US" sz="2800" b="1" dirty="0">
                <a:solidFill>
                  <a:schemeClr val="bg1"/>
                </a:solidFill>
                <a:latin typeface="Times New Roman" panose="02020603050405020304" pitchFamily="18" charset="0"/>
                <a:cs typeface="Times New Roman" panose="02020603050405020304" pitchFamily="18" charset="0"/>
              </a:rPr>
              <a:t>Improve</a:t>
            </a:r>
            <a:r>
              <a:rPr lang="en-US" sz="2800" dirty="0">
                <a:solidFill>
                  <a:schemeClr val="bg1"/>
                </a:solidFill>
                <a:latin typeface="Times New Roman" panose="02020603050405020304" pitchFamily="18" charset="0"/>
                <a:cs typeface="Times New Roman" panose="02020603050405020304" pitchFamily="18" charset="0"/>
              </a:rPr>
              <a:t> </a:t>
            </a:r>
            <a:r>
              <a:rPr lang="en-US" sz="2800" b="1" dirty="0">
                <a:solidFill>
                  <a:schemeClr val="bg1"/>
                </a:solidFill>
                <a:latin typeface="Times New Roman" panose="02020603050405020304" pitchFamily="18" charset="0"/>
                <a:cs typeface="Times New Roman" panose="02020603050405020304" pitchFamily="18" charset="0"/>
              </a:rPr>
              <a:t>Phase</a:t>
            </a:r>
            <a:r>
              <a:rPr lang="en-US" sz="2800" dirty="0">
                <a:solidFill>
                  <a:schemeClr val="bg1"/>
                </a:solidFill>
                <a:latin typeface="Times New Roman" panose="02020603050405020304" pitchFamily="18" charset="0"/>
                <a:cs typeface="Times New Roman" panose="02020603050405020304" pitchFamily="18" charset="0"/>
              </a:rPr>
              <a:t> </a:t>
            </a:r>
          </a:p>
        </p:txBody>
      </p:sp>
      <p:cxnSp>
        <p:nvCxnSpPr>
          <p:cNvPr id="19" name="Connector: Curved 18">
            <a:extLst>
              <a:ext uri="{FF2B5EF4-FFF2-40B4-BE49-F238E27FC236}">
                <a16:creationId xmlns:a16="http://schemas.microsoft.com/office/drawing/2014/main" id="{D7887C4B-8955-6642-03A7-527F21D29C18}"/>
              </a:ext>
            </a:extLst>
          </p:cNvPr>
          <p:cNvCxnSpPr>
            <a:cxnSpLocks/>
            <a:stCxn id="17" idx="7"/>
          </p:cNvCxnSpPr>
          <p:nvPr/>
        </p:nvCxnSpPr>
        <p:spPr>
          <a:xfrm rot="5400000" flipH="1" flipV="1">
            <a:off x="7072949" y="2314374"/>
            <a:ext cx="577778" cy="892138"/>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972C1E27-AF61-108A-1483-B5F8DED51CC0}"/>
              </a:ext>
            </a:extLst>
          </p:cNvPr>
          <p:cNvCxnSpPr>
            <a:cxnSpLocks/>
            <a:stCxn id="17" idx="1"/>
          </p:cNvCxnSpPr>
          <p:nvPr/>
        </p:nvCxnSpPr>
        <p:spPr>
          <a:xfrm rot="16200000" flipV="1">
            <a:off x="4523722" y="2165418"/>
            <a:ext cx="728216" cy="1039612"/>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Curved 24">
            <a:extLst>
              <a:ext uri="{FF2B5EF4-FFF2-40B4-BE49-F238E27FC236}">
                <a16:creationId xmlns:a16="http://schemas.microsoft.com/office/drawing/2014/main" id="{D8F3C376-4F7D-FB9F-AB84-4B1995D64674}"/>
              </a:ext>
            </a:extLst>
          </p:cNvPr>
          <p:cNvCxnSpPr>
            <a:cxnSpLocks/>
            <a:stCxn id="17" idx="3"/>
          </p:cNvCxnSpPr>
          <p:nvPr/>
        </p:nvCxnSpPr>
        <p:spPr>
          <a:xfrm rot="5400000">
            <a:off x="4399978" y="4054696"/>
            <a:ext cx="698887" cy="1316431"/>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or: Curved 28">
            <a:extLst>
              <a:ext uri="{FF2B5EF4-FFF2-40B4-BE49-F238E27FC236}">
                <a16:creationId xmlns:a16="http://schemas.microsoft.com/office/drawing/2014/main" id="{77F54AB0-E944-E926-DBA5-3D17BE1B5916}"/>
              </a:ext>
            </a:extLst>
          </p:cNvPr>
          <p:cNvCxnSpPr>
            <a:cxnSpLocks/>
            <a:stCxn id="17" idx="5"/>
          </p:cNvCxnSpPr>
          <p:nvPr/>
        </p:nvCxnSpPr>
        <p:spPr>
          <a:xfrm rot="16200000" flipH="1">
            <a:off x="7195046" y="4084191"/>
            <a:ext cx="423384" cy="981938"/>
          </a:xfrm>
          <a:prstGeom prst="curvedConnector2">
            <a:avLst/>
          </a:prstGeom>
          <a:ln>
            <a:solidFill>
              <a:srgbClr val="532815"/>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AA85C9BC-5EFC-4716-AD19-E893D2B9356E}"/>
              </a:ext>
            </a:extLst>
          </p:cNvPr>
          <p:cNvGrpSpPr/>
          <p:nvPr/>
        </p:nvGrpSpPr>
        <p:grpSpPr>
          <a:xfrm>
            <a:off x="7942677" y="4294734"/>
            <a:ext cx="3708795" cy="984235"/>
            <a:chOff x="7897707" y="4017334"/>
            <a:chExt cx="3708795" cy="984235"/>
          </a:xfrm>
        </p:grpSpPr>
        <p:sp>
          <p:nvSpPr>
            <p:cNvPr id="38" name="TextBox 37">
              <a:extLst>
                <a:ext uri="{FF2B5EF4-FFF2-40B4-BE49-F238E27FC236}">
                  <a16:creationId xmlns:a16="http://schemas.microsoft.com/office/drawing/2014/main" id="{87643D5A-C60E-32A9-9C3E-56F541E2DF7E}"/>
                </a:ext>
              </a:extLst>
            </p:cNvPr>
            <p:cNvSpPr txBox="1"/>
            <p:nvPr/>
          </p:nvSpPr>
          <p:spPr>
            <a:xfrm>
              <a:off x="7921127" y="4095622"/>
              <a:ext cx="3685375"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Machine Downtime Development </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39" name="Rectangle: Rounded Corners 38">
              <a:extLst>
                <a:ext uri="{FF2B5EF4-FFF2-40B4-BE49-F238E27FC236}">
                  <a16:creationId xmlns:a16="http://schemas.microsoft.com/office/drawing/2014/main" id="{8316687D-DA83-60D4-AF23-DC9B0A1D1E64}"/>
                </a:ext>
              </a:extLst>
            </p:cNvPr>
            <p:cNvSpPr/>
            <p:nvPr/>
          </p:nvSpPr>
          <p:spPr>
            <a:xfrm>
              <a:off x="7897707" y="4017334"/>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a:p>
          </p:txBody>
        </p:sp>
      </p:grpSp>
      <p:grpSp>
        <p:nvGrpSpPr>
          <p:cNvPr id="11" name="Group 10">
            <a:extLst>
              <a:ext uri="{FF2B5EF4-FFF2-40B4-BE49-F238E27FC236}">
                <a16:creationId xmlns:a16="http://schemas.microsoft.com/office/drawing/2014/main" id="{A88FD21A-A112-45E5-98B3-2A47E16BF531}"/>
              </a:ext>
            </a:extLst>
          </p:cNvPr>
          <p:cNvGrpSpPr/>
          <p:nvPr/>
        </p:nvGrpSpPr>
        <p:grpSpPr>
          <a:xfrm>
            <a:off x="7872041" y="1979436"/>
            <a:ext cx="3685375" cy="984235"/>
            <a:chOff x="7827071" y="1702036"/>
            <a:chExt cx="3685375" cy="984235"/>
          </a:xfrm>
        </p:grpSpPr>
        <p:sp>
          <p:nvSpPr>
            <p:cNvPr id="36" name="TextBox 35">
              <a:extLst>
                <a:ext uri="{FF2B5EF4-FFF2-40B4-BE49-F238E27FC236}">
                  <a16:creationId xmlns:a16="http://schemas.microsoft.com/office/drawing/2014/main" id="{A272A275-8ED9-7845-66DC-7C7D9E8D4640}"/>
                </a:ext>
              </a:extLst>
            </p:cNvPr>
            <p:cNvSpPr txBox="1"/>
            <p:nvPr/>
          </p:nvSpPr>
          <p:spPr>
            <a:xfrm>
              <a:off x="7885114" y="1770946"/>
              <a:ext cx="3456917"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Providing Raw Material &amp; Work Instructions</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40" name="Rectangle: Rounded Corners 39">
              <a:extLst>
                <a:ext uri="{FF2B5EF4-FFF2-40B4-BE49-F238E27FC236}">
                  <a16:creationId xmlns:a16="http://schemas.microsoft.com/office/drawing/2014/main" id="{29FA4D7D-4352-3962-E327-2A8B540C8103}"/>
                </a:ext>
              </a:extLst>
            </p:cNvPr>
            <p:cNvSpPr/>
            <p:nvPr/>
          </p:nvSpPr>
          <p:spPr>
            <a:xfrm>
              <a:off x="7827071" y="1702036"/>
              <a:ext cx="3685375"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grpSp>
        <p:nvGrpSpPr>
          <p:cNvPr id="9" name="Group 8">
            <a:extLst>
              <a:ext uri="{FF2B5EF4-FFF2-40B4-BE49-F238E27FC236}">
                <a16:creationId xmlns:a16="http://schemas.microsoft.com/office/drawing/2014/main" id="{09B33748-6149-4641-9C48-F26C2F2513F4}"/>
              </a:ext>
            </a:extLst>
          </p:cNvPr>
          <p:cNvGrpSpPr/>
          <p:nvPr/>
        </p:nvGrpSpPr>
        <p:grpSpPr>
          <a:xfrm>
            <a:off x="297838" y="4574611"/>
            <a:ext cx="3829925" cy="984235"/>
            <a:chOff x="357798" y="4297211"/>
            <a:chExt cx="3829925" cy="984235"/>
          </a:xfrm>
        </p:grpSpPr>
        <p:sp>
          <p:nvSpPr>
            <p:cNvPr id="37" name="TextBox 36">
              <a:extLst>
                <a:ext uri="{FF2B5EF4-FFF2-40B4-BE49-F238E27FC236}">
                  <a16:creationId xmlns:a16="http://schemas.microsoft.com/office/drawing/2014/main" id="{BB00EEDB-1B0A-28CB-15EF-1D3D8561B1E5}"/>
                </a:ext>
              </a:extLst>
            </p:cNvPr>
            <p:cNvSpPr txBox="1"/>
            <p:nvPr/>
          </p:nvSpPr>
          <p:spPr>
            <a:xfrm>
              <a:off x="357798" y="4505704"/>
              <a:ext cx="3829925" cy="461665"/>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Future Developments</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41" name="Rectangle: Rounded Corners 40">
              <a:extLst>
                <a:ext uri="{FF2B5EF4-FFF2-40B4-BE49-F238E27FC236}">
                  <a16:creationId xmlns:a16="http://schemas.microsoft.com/office/drawing/2014/main" id="{EA7D23EB-8B2F-B1F9-34DE-46456D8E46AA}"/>
                </a:ext>
              </a:extLst>
            </p:cNvPr>
            <p:cNvSpPr/>
            <p:nvPr/>
          </p:nvSpPr>
          <p:spPr>
            <a:xfrm>
              <a:off x="476463" y="4297211"/>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grpSp>
        <p:nvGrpSpPr>
          <p:cNvPr id="2" name="Group 1">
            <a:extLst>
              <a:ext uri="{FF2B5EF4-FFF2-40B4-BE49-F238E27FC236}">
                <a16:creationId xmlns:a16="http://schemas.microsoft.com/office/drawing/2014/main" id="{58071C6F-FE46-4206-BF92-552812D3AE57}"/>
              </a:ext>
            </a:extLst>
          </p:cNvPr>
          <p:cNvGrpSpPr/>
          <p:nvPr/>
        </p:nvGrpSpPr>
        <p:grpSpPr>
          <a:xfrm>
            <a:off x="646801" y="1840905"/>
            <a:ext cx="3915644" cy="984235"/>
            <a:chOff x="676781" y="1563505"/>
            <a:chExt cx="3915644" cy="984235"/>
          </a:xfrm>
        </p:grpSpPr>
        <p:sp>
          <p:nvSpPr>
            <p:cNvPr id="31" name="TextBox 30">
              <a:extLst>
                <a:ext uri="{FF2B5EF4-FFF2-40B4-BE49-F238E27FC236}">
                  <a16:creationId xmlns:a16="http://schemas.microsoft.com/office/drawing/2014/main" id="{394A32A5-505B-1D8D-2EA1-D05BA19B896A}"/>
                </a:ext>
              </a:extLst>
            </p:cNvPr>
            <p:cNvSpPr txBox="1"/>
            <p:nvPr/>
          </p:nvSpPr>
          <p:spPr>
            <a:xfrm>
              <a:off x="676781" y="1668769"/>
              <a:ext cx="3915644" cy="830997"/>
            </a:xfrm>
            <a:prstGeom prst="rect">
              <a:avLst/>
            </a:prstGeom>
            <a:noFill/>
          </p:spPr>
          <p:txBody>
            <a:bodyPr wrap="square" rtlCol="0">
              <a:spAutoFit/>
            </a:bodyPr>
            <a:lstStyle/>
            <a:p>
              <a:pPr algn="ctr"/>
              <a:r>
                <a:rPr lang="en-GB" sz="2400" b="1" dirty="0">
                  <a:solidFill>
                    <a:schemeClr val="bg1"/>
                  </a:solidFill>
                  <a:latin typeface="Times New Roman" panose="02020603050405020304" pitchFamily="18" charset="0"/>
                  <a:cs typeface="Times New Roman" panose="02020603050405020304" pitchFamily="18" charset="0"/>
                </a:rPr>
                <a:t>Develop SOPs for the Production Line </a:t>
              </a:r>
              <a:endParaRPr lang="en-IL" sz="2400" b="1" dirty="0">
                <a:solidFill>
                  <a:schemeClr val="bg1"/>
                </a:solidFill>
                <a:latin typeface="Times New Roman" panose="02020603050405020304" pitchFamily="18" charset="0"/>
                <a:cs typeface="Times New Roman" panose="02020603050405020304" pitchFamily="18" charset="0"/>
              </a:endParaRPr>
            </a:p>
          </p:txBody>
        </p:sp>
        <p:sp>
          <p:nvSpPr>
            <p:cNvPr id="42" name="Rectangle: Rounded Corners 41">
              <a:extLst>
                <a:ext uri="{FF2B5EF4-FFF2-40B4-BE49-F238E27FC236}">
                  <a16:creationId xmlns:a16="http://schemas.microsoft.com/office/drawing/2014/main" id="{5D5A16CB-4530-A86D-1DFB-E46C94EE0DFA}"/>
                </a:ext>
              </a:extLst>
            </p:cNvPr>
            <p:cNvSpPr/>
            <p:nvPr/>
          </p:nvSpPr>
          <p:spPr>
            <a:xfrm>
              <a:off x="745492" y="1563505"/>
              <a:ext cx="3614739" cy="984235"/>
            </a:xfrm>
            <a:prstGeom prst="roundRect">
              <a:avLst/>
            </a:prstGeom>
            <a:noFill/>
            <a:ln>
              <a:solidFill>
                <a:srgbClr val="53281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dirty="0"/>
            </a:p>
          </p:txBody>
        </p:sp>
      </p:grpSp>
      <p:cxnSp>
        <p:nvCxnSpPr>
          <p:cNvPr id="23" name="رابط مستقيم 1">
            <a:extLst>
              <a:ext uri="{FF2B5EF4-FFF2-40B4-BE49-F238E27FC236}">
                <a16:creationId xmlns:a16="http://schemas.microsoft.com/office/drawing/2014/main" id="{6CA1832C-1EE6-40AB-8EDD-0EB0DD7115B3}"/>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0E8FE08A-0E79-464D-BC43-4F3DBBF2FB03}"/>
              </a:ext>
            </a:extLst>
          </p:cNvPr>
          <p:cNvGrpSpPr/>
          <p:nvPr/>
        </p:nvGrpSpPr>
        <p:grpSpPr>
          <a:xfrm>
            <a:off x="5551493" y="131266"/>
            <a:ext cx="914400" cy="914400"/>
            <a:chOff x="7887156" y="880575"/>
            <a:chExt cx="914400" cy="914400"/>
          </a:xfrm>
        </p:grpSpPr>
        <p:sp useBgFill="1">
          <p:nvSpPr>
            <p:cNvPr id="26" name="شكل بيضاوي 48">
              <a:extLst>
                <a:ext uri="{FF2B5EF4-FFF2-40B4-BE49-F238E27FC236}">
                  <a16:creationId xmlns:a16="http://schemas.microsoft.com/office/drawing/2014/main" id="{8049AFBE-29E7-4CB9-9EF9-20BCF7F6008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8" descr="Computer Icons Analysis Symbol, symbol, angle, logo png | PNGEgg">
              <a:extLst>
                <a:ext uri="{FF2B5EF4-FFF2-40B4-BE49-F238E27FC236}">
                  <a16:creationId xmlns:a16="http://schemas.microsoft.com/office/drawing/2014/main" id="{460704B6-66F0-4E8D-9121-D82F251B475F}"/>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35" name="TextBox 9">
            <a:extLst>
              <a:ext uri="{FF2B5EF4-FFF2-40B4-BE49-F238E27FC236}">
                <a16:creationId xmlns:a16="http://schemas.microsoft.com/office/drawing/2014/main" id="{7397A3D9-3D65-40E1-9D6F-11B6D6FD6EE6}"/>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27</a:t>
            </a:r>
          </a:p>
        </p:txBody>
      </p:sp>
      <p:sp>
        <p:nvSpPr>
          <p:cNvPr id="3" name="TextBox 2">
            <a:extLst>
              <a:ext uri="{FF2B5EF4-FFF2-40B4-BE49-F238E27FC236}">
                <a16:creationId xmlns:a16="http://schemas.microsoft.com/office/drawing/2014/main" id="{21C47D41-37D1-56BD-B402-EF5020AD126D}"/>
              </a:ext>
            </a:extLst>
          </p:cNvPr>
          <p:cNvSpPr txBox="1"/>
          <p:nvPr/>
        </p:nvSpPr>
        <p:spPr>
          <a:xfrm>
            <a:off x="-10769119" y="883870"/>
            <a:ext cx="8199012" cy="1031501"/>
          </a:xfrm>
          <a:prstGeom prst="rect">
            <a:avLst/>
          </a:prstGeom>
          <a:noFill/>
        </p:spPr>
        <p:txBody>
          <a:bodyPr wrap="square" rtlCol="0">
            <a:spAutoFit/>
          </a:bodyPr>
          <a:lstStyle/>
          <a:p>
            <a:pPr algn="l">
              <a:lnSpc>
                <a:spcPct val="200000"/>
              </a:lnSpc>
              <a:spcBef>
                <a:spcPts val="1000"/>
              </a:spcBef>
            </a:pPr>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Control Plan for Monitoring Setup Time</a:t>
            </a:r>
            <a:endParaRPr lang="en-IL"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id="{30C64117-E157-8898-979B-AD36E9D4030F}"/>
              </a:ext>
            </a:extLst>
          </p:cNvPr>
          <p:cNvGrpSpPr/>
          <p:nvPr/>
        </p:nvGrpSpPr>
        <p:grpSpPr>
          <a:xfrm>
            <a:off x="-12814095" y="2264535"/>
            <a:ext cx="11732913" cy="4143743"/>
            <a:chOff x="384137" y="1356763"/>
            <a:chExt cx="11732913" cy="4143743"/>
          </a:xfrm>
        </p:grpSpPr>
        <p:pic>
          <p:nvPicPr>
            <p:cNvPr id="5" name="Picture 4">
              <a:extLst>
                <a:ext uri="{FF2B5EF4-FFF2-40B4-BE49-F238E27FC236}">
                  <a16:creationId xmlns:a16="http://schemas.microsoft.com/office/drawing/2014/main" id="{680C7022-8F6B-B0E4-E596-38B994577D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137" y="1356763"/>
              <a:ext cx="6144482" cy="41058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Right Triangle 2048">
              <a:extLst>
                <a:ext uri="{FF2B5EF4-FFF2-40B4-BE49-F238E27FC236}">
                  <a16:creationId xmlns:a16="http://schemas.microsoft.com/office/drawing/2014/main" id="{A549177B-578C-9D92-7B57-C6E754166034}"/>
                </a:ext>
              </a:extLst>
            </p:cNvPr>
            <p:cNvSpPr/>
            <p:nvPr/>
          </p:nvSpPr>
          <p:spPr>
            <a:xfrm rot="13184890">
              <a:off x="6280521" y="142978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2048">
              <a:extLst>
                <a:ext uri="{FF2B5EF4-FFF2-40B4-BE49-F238E27FC236}">
                  <a16:creationId xmlns:a16="http://schemas.microsoft.com/office/drawing/2014/main" id="{4A120116-7373-C68B-7ADC-0983E60BCCA3}"/>
                </a:ext>
              </a:extLst>
            </p:cNvPr>
            <p:cNvSpPr/>
            <p:nvPr/>
          </p:nvSpPr>
          <p:spPr>
            <a:xfrm rot="13184890">
              <a:off x="6280520" y="285219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D3C30">
                <a:alpha val="8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Triangle 2048">
              <a:extLst>
                <a:ext uri="{FF2B5EF4-FFF2-40B4-BE49-F238E27FC236}">
                  <a16:creationId xmlns:a16="http://schemas.microsoft.com/office/drawing/2014/main" id="{16AB3741-5A63-7147-9199-3B371C4FE671}"/>
                </a:ext>
              </a:extLst>
            </p:cNvPr>
            <p:cNvSpPr/>
            <p:nvPr/>
          </p:nvSpPr>
          <p:spPr>
            <a:xfrm rot="13184890">
              <a:off x="6280520" y="415427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32F1E5E-3AE9-A74E-F759-3DC02E9DFB1D}"/>
                </a:ext>
              </a:extLst>
            </p:cNvPr>
            <p:cNvSpPr txBox="1"/>
            <p:nvPr/>
          </p:nvSpPr>
          <p:spPr>
            <a:xfrm>
              <a:off x="7419208" y="1457783"/>
              <a:ext cx="4388655" cy="769441"/>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To maintain performance monitoring of the One-Shot line</a:t>
              </a:r>
              <a:endParaRPr lang="en-IL" sz="2200" dirty="0">
                <a:solidFill>
                  <a:schemeClr val="bg1"/>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D1A1202C-B741-82A7-C5A2-292BB8E585F0}"/>
                </a:ext>
              </a:extLst>
            </p:cNvPr>
            <p:cNvSpPr txBox="1"/>
            <p:nvPr/>
          </p:nvSpPr>
          <p:spPr>
            <a:xfrm>
              <a:off x="7325755" y="2703566"/>
              <a:ext cx="4791294" cy="1107996"/>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To document common setup times, changes in setup times, and any potential problems in the setup process</a:t>
              </a:r>
              <a:endParaRPr lang="en-IL" sz="2200" dirty="0">
                <a:solidFill>
                  <a:schemeClr val="bg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137BC94D-766B-6E12-FCEA-12B85E5308A2}"/>
                </a:ext>
              </a:extLst>
            </p:cNvPr>
            <p:cNvSpPr txBox="1"/>
            <p:nvPr/>
          </p:nvSpPr>
          <p:spPr>
            <a:xfrm>
              <a:off x="7385716" y="4053956"/>
              <a:ext cx="4731334" cy="1446550"/>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Operators will write the setup times and changeovers daily, shift supervisors will authenticate the documents, and the system will be in control </a:t>
              </a:r>
              <a:endParaRPr lang="en-IL" sz="2200" dirty="0">
                <a:solidFill>
                  <a:schemeClr val="bg1"/>
                </a:solidFill>
                <a:latin typeface="Times New Roman" panose="02020603050405020304" pitchFamily="18" charset="0"/>
                <a:cs typeface="Times New Roman" panose="02020603050405020304" pitchFamily="18" charset="0"/>
              </a:endParaRPr>
            </a:p>
          </p:txBody>
        </p:sp>
      </p:grpSp>
      <p:sp>
        <p:nvSpPr>
          <p:cNvPr id="15" name="TextBox 14">
            <a:extLst>
              <a:ext uri="{FF2B5EF4-FFF2-40B4-BE49-F238E27FC236}">
                <a16:creationId xmlns:a16="http://schemas.microsoft.com/office/drawing/2014/main" id="{7B50FABB-499C-5F60-9EE7-314ABE52490E}"/>
              </a:ext>
            </a:extLst>
          </p:cNvPr>
          <p:cNvSpPr txBox="1"/>
          <p:nvPr/>
        </p:nvSpPr>
        <p:spPr>
          <a:xfrm>
            <a:off x="-13229153" y="253033"/>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Control Phase</a:t>
            </a:r>
          </a:p>
        </p:txBody>
      </p:sp>
      <p:cxnSp>
        <p:nvCxnSpPr>
          <p:cNvPr id="16" name="رابط مستقيم 1">
            <a:extLst>
              <a:ext uri="{FF2B5EF4-FFF2-40B4-BE49-F238E27FC236}">
                <a16:creationId xmlns:a16="http://schemas.microsoft.com/office/drawing/2014/main" id="{E068F45A-8BA3-5523-FEA0-79F38EEB186C}"/>
              </a:ext>
            </a:extLst>
          </p:cNvPr>
          <p:cNvCxnSpPr>
            <a:cxnSpLocks/>
          </p:cNvCxnSpPr>
          <p:nvPr/>
        </p:nvCxnSpPr>
        <p:spPr>
          <a:xfrm>
            <a:off x="-12752090" y="7095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61830FE-7B7F-40BE-058E-64480110F260}"/>
              </a:ext>
            </a:extLst>
          </p:cNvPr>
          <p:cNvGrpSpPr/>
          <p:nvPr/>
        </p:nvGrpSpPr>
        <p:grpSpPr>
          <a:xfrm>
            <a:off x="-7492145" y="283666"/>
            <a:ext cx="914400" cy="914400"/>
            <a:chOff x="7887156" y="880575"/>
            <a:chExt cx="914400" cy="914400"/>
          </a:xfrm>
        </p:grpSpPr>
        <p:sp useBgFill="1">
          <p:nvSpPr>
            <p:cNvPr id="20" name="شكل بيضاوي 48">
              <a:extLst>
                <a:ext uri="{FF2B5EF4-FFF2-40B4-BE49-F238E27FC236}">
                  <a16:creationId xmlns:a16="http://schemas.microsoft.com/office/drawing/2014/main" id="{1236C1C4-36F2-3524-5B2C-F03B5AAAB2D5}"/>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8" descr="Computer Icons Analysis Symbol, symbol, angle, logo png | PNGEgg">
              <a:extLst>
                <a:ext uri="{FF2B5EF4-FFF2-40B4-BE49-F238E27FC236}">
                  <a16:creationId xmlns:a16="http://schemas.microsoft.com/office/drawing/2014/main" id="{36CC26FD-4123-C81A-5BE5-F7F1FBB26CB7}"/>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Box 9">
            <a:extLst>
              <a:ext uri="{FF2B5EF4-FFF2-40B4-BE49-F238E27FC236}">
                <a16:creationId xmlns:a16="http://schemas.microsoft.com/office/drawing/2014/main" id="{D4DCB575-A739-43C3-6AC2-E9E88A53787B}"/>
              </a:ext>
            </a:extLst>
          </p:cNvPr>
          <p:cNvSpPr txBox="1"/>
          <p:nvPr/>
        </p:nvSpPr>
        <p:spPr>
          <a:xfrm>
            <a:off x="-1639178" y="3881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28</a:t>
            </a:r>
          </a:p>
        </p:txBody>
      </p:sp>
      <p:sp>
        <p:nvSpPr>
          <p:cNvPr id="32" name="مربع نص 8">
            <a:extLst>
              <a:ext uri="{FF2B5EF4-FFF2-40B4-BE49-F238E27FC236}">
                <a16:creationId xmlns:a16="http://schemas.microsoft.com/office/drawing/2014/main" id="{5411D068-8D0A-3811-72DD-ACC518AC7DCC}"/>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Improve Phase</a:t>
            </a:r>
          </a:p>
        </p:txBody>
      </p:sp>
    </p:spTree>
    <p:extLst>
      <p:ext uri="{BB962C8B-B14F-4D97-AF65-F5344CB8AC3E}">
        <p14:creationId xmlns:p14="http://schemas.microsoft.com/office/powerpoint/2010/main" val="125132303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19055CC-D8A5-1476-377C-0FEAF7040697}"/>
              </a:ext>
            </a:extLst>
          </p:cNvPr>
          <p:cNvSpPr txBox="1"/>
          <p:nvPr/>
        </p:nvSpPr>
        <p:spPr>
          <a:xfrm>
            <a:off x="2274519" y="731470"/>
            <a:ext cx="8199012" cy="1031501"/>
          </a:xfrm>
          <a:prstGeom prst="rect">
            <a:avLst/>
          </a:prstGeom>
          <a:noFill/>
        </p:spPr>
        <p:txBody>
          <a:bodyPr wrap="square" rtlCol="0">
            <a:spAutoFit/>
          </a:bodyPr>
          <a:lstStyle/>
          <a:p>
            <a:pPr algn="l">
              <a:lnSpc>
                <a:spcPct val="200000"/>
              </a:lnSpc>
              <a:spcBef>
                <a:spcPts val="1000"/>
              </a:spcBef>
            </a:pPr>
            <a:r>
              <a:rPr lang="en-GB"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rPr>
              <a:t>Control Plan for Monitoring Setup Time</a:t>
            </a:r>
            <a:endParaRPr lang="en-IL" sz="3600" dirty="0">
              <a:solidFill>
                <a:schemeClr val="bg1"/>
              </a:solidFill>
              <a:effectLst>
                <a:glow rad="101600">
                  <a:srgbClr val="5D3C30">
                    <a:alpha val="60000"/>
                  </a:srgbClr>
                </a:glow>
              </a:effectLst>
              <a:latin typeface="Times New Roman" panose="020206030504050203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6F0684DB-848B-47BE-967B-1F711B7C308A}"/>
              </a:ext>
            </a:extLst>
          </p:cNvPr>
          <p:cNvGrpSpPr/>
          <p:nvPr/>
        </p:nvGrpSpPr>
        <p:grpSpPr>
          <a:xfrm>
            <a:off x="229543" y="2112135"/>
            <a:ext cx="11732913" cy="4143743"/>
            <a:chOff x="384137" y="1356763"/>
            <a:chExt cx="11732913" cy="4143743"/>
          </a:xfrm>
        </p:grpSpPr>
        <p:pic>
          <p:nvPicPr>
            <p:cNvPr id="10" name="Picture 9">
              <a:extLst>
                <a:ext uri="{FF2B5EF4-FFF2-40B4-BE49-F238E27FC236}">
                  <a16:creationId xmlns:a16="http://schemas.microsoft.com/office/drawing/2014/main" id="{CC864B14-1D6B-38C2-2E77-A8B31859E0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137" y="1356763"/>
              <a:ext cx="6144482" cy="41058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ight Triangle 2048">
              <a:extLst>
                <a:ext uri="{FF2B5EF4-FFF2-40B4-BE49-F238E27FC236}">
                  <a16:creationId xmlns:a16="http://schemas.microsoft.com/office/drawing/2014/main" id="{9EA63964-8B1C-B9AB-EBAA-16E8A81BBD2A}"/>
                </a:ext>
              </a:extLst>
            </p:cNvPr>
            <p:cNvSpPr/>
            <p:nvPr/>
          </p:nvSpPr>
          <p:spPr>
            <a:xfrm rot="13184890">
              <a:off x="6280521" y="142978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2048">
              <a:extLst>
                <a:ext uri="{FF2B5EF4-FFF2-40B4-BE49-F238E27FC236}">
                  <a16:creationId xmlns:a16="http://schemas.microsoft.com/office/drawing/2014/main" id="{B19EC4AC-3226-BEC9-2F68-C59CC9F7AABE}"/>
                </a:ext>
              </a:extLst>
            </p:cNvPr>
            <p:cNvSpPr/>
            <p:nvPr/>
          </p:nvSpPr>
          <p:spPr>
            <a:xfrm rot="13184890">
              <a:off x="6280520" y="285219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D3C30">
                <a:alpha val="8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2048">
              <a:extLst>
                <a:ext uri="{FF2B5EF4-FFF2-40B4-BE49-F238E27FC236}">
                  <a16:creationId xmlns:a16="http://schemas.microsoft.com/office/drawing/2014/main" id="{22851F7E-6F63-EE71-6B39-8307CF4AB8E9}"/>
                </a:ext>
              </a:extLst>
            </p:cNvPr>
            <p:cNvSpPr/>
            <p:nvPr/>
          </p:nvSpPr>
          <p:spPr>
            <a:xfrm rot="13184890">
              <a:off x="6280520" y="4154273"/>
              <a:ext cx="935664" cy="915383"/>
            </a:xfrm>
            <a:custGeom>
              <a:avLst/>
              <a:gdLst>
                <a:gd name="connsiteX0" fmla="*/ 0 w 659218"/>
                <a:gd name="connsiteY0" fmla="*/ 783471 h 783471"/>
                <a:gd name="connsiteX1" fmla="*/ 0 w 659218"/>
                <a:gd name="connsiteY1" fmla="*/ 0 h 783471"/>
                <a:gd name="connsiteX2" fmla="*/ 659218 w 659218"/>
                <a:gd name="connsiteY2" fmla="*/ 783471 h 783471"/>
                <a:gd name="connsiteX3" fmla="*/ 0 w 659218"/>
                <a:gd name="connsiteY3" fmla="*/ 783471 h 783471"/>
                <a:gd name="connsiteX0" fmla="*/ 0 w 659218"/>
                <a:gd name="connsiteY0" fmla="*/ 602717 h 602717"/>
                <a:gd name="connsiteX1" fmla="*/ 127590 w 659218"/>
                <a:gd name="connsiteY1" fmla="*/ 0 h 602717"/>
                <a:gd name="connsiteX2" fmla="*/ 659218 w 659218"/>
                <a:gd name="connsiteY2" fmla="*/ 602717 h 602717"/>
                <a:gd name="connsiteX3" fmla="*/ 0 w 659218"/>
                <a:gd name="connsiteY3" fmla="*/ 602717 h 602717"/>
              </a:gdLst>
              <a:ahLst/>
              <a:cxnLst>
                <a:cxn ang="0">
                  <a:pos x="connsiteX0" y="connsiteY0"/>
                </a:cxn>
                <a:cxn ang="0">
                  <a:pos x="connsiteX1" y="connsiteY1"/>
                </a:cxn>
                <a:cxn ang="0">
                  <a:pos x="connsiteX2" y="connsiteY2"/>
                </a:cxn>
                <a:cxn ang="0">
                  <a:pos x="connsiteX3" y="connsiteY3"/>
                </a:cxn>
              </a:cxnLst>
              <a:rect l="l" t="t" r="r" b="b"/>
              <a:pathLst>
                <a:path w="659218" h="602717">
                  <a:moveTo>
                    <a:pt x="0" y="602717"/>
                  </a:moveTo>
                  <a:lnTo>
                    <a:pt x="127590" y="0"/>
                  </a:lnTo>
                  <a:lnTo>
                    <a:pt x="659218" y="602717"/>
                  </a:lnTo>
                  <a:lnTo>
                    <a:pt x="0" y="602717"/>
                  </a:lnTo>
                  <a:close/>
                </a:path>
              </a:pathLst>
            </a:custGeom>
            <a:solidFill>
              <a:srgbClr val="532815">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4856EA7-C521-3DE0-9E08-4FD1A6A735B5}"/>
                </a:ext>
              </a:extLst>
            </p:cNvPr>
            <p:cNvSpPr txBox="1"/>
            <p:nvPr/>
          </p:nvSpPr>
          <p:spPr>
            <a:xfrm>
              <a:off x="7419208" y="1457783"/>
              <a:ext cx="4388655" cy="769441"/>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To maintain performance monitoring of the One-Shot line</a:t>
              </a:r>
              <a:endParaRPr lang="en-IL" sz="2200" dirty="0">
                <a:solidFill>
                  <a:schemeClr val="bg1"/>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53566A41-F3D8-F1AA-D0E2-BCAF85994A18}"/>
                </a:ext>
              </a:extLst>
            </p:cNvPr>
            <p:cNvSpPr txBox="1"/>
            <p:nvPr/>
          </p:nvSpPr>
          <p:spPr>
            <a:xfrm>
              <a:off x="7325755" y="2703566"/>
              <a:ext cx="4791294" cy="1107996"/>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To document common setup times, changes in setup times, and any potential problems in the setup process</a:t>
              </a:r>
              <a:endParaRPr lang="en-IL" sz="2200" dirty="0">
                <a:solidFill>
                  <a:schemeClr val="bg1"/>
                </a:solidFill>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BB6C37EB-4559-F042-7E5B-28698B6C5F06}"/>
                </a:ext>
              </a:extLst>
            </p:cNvPr>
            <p:cNvSpPr txBox="1"/>
            <p:nvPr/>
          </p:nvSpPr>
          <p:spPr>
            <a:xfrm>
              <a:off x="7385716" y="4053956"/>
              <a:ext cx="4731334" cy="1446550"/>
            </a:xfrm>
            <a:prstGeom prst="rect">
              <a:avLst/>
            </a:prstGeom>
            <a:noFill/>
          </p:spPr>
          <p:txBody>
            <a:bodyPr wrap="square" rtlCol="0">
              <a:spAutoFit/>
            </a:bodyPr>
            <a:lstStyle/>
            <a:p>
              <a:pPr algn="just" rtl="0"/>
              <a:r>
                <a:rPr lang="en-GB" sz="2200" dirty="0">
                  <a:solidFill>
                    <a:schemeClr val="bg1"/>
                  </a:solidFill>
                  <a:latin typeface="Times New Roman" panose="02020603050405020304" pitchFamily="18" charset="0"/>
                  <a:cs typeface="Times New Roman" panose="02020603050405020304" pitchFamily="18" charset="0"/>
                </a:rPr>
                <a:t>Operators will write the setup times and changeovers daily, shift supervisors will authenticate the documents, and the system will be in control </a:t>
              </a:r>
              <a:endParaRPr lang="en-IL" sz="2200" dirty="0">
                <a:solidFill>
                  <a:schemeClr val="bg1"/>
                </a:solidFill>
                <a:latin typeface="Times New Roman" panose="02020603050405020304" pitchFamily="18" charset="0"/>
                <a:cs typeface="Times New Roman" panose="02020603050405020304" pitchFamily="18" charset="0"/>
              </a:endParaRPr>
            </a:p>
          </p:txBody>
        </p:sp>
      </p:grpSp>
      <p:cxnSp>
        <p:nvCxnSpPr>
          <p:cNvPr id="19" name="رابط مستقيم 1">
            <a:extLst>
              <a:ext uri="{FF2B5EF4-FFF2-40B4-BE49-F238E27FC236}">
                <a16:creationId xmlns:a16="http://schemas.microsoft.com/office/drawing/2014/main" id="{C0791758-A6D5-4165-84F7-3BE14D931448}"/>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A473CD1C-E513-44BC-B51A-B2F84E1790C0}"/>
              </a:ext>
            </a:extLst>
          </p:cNvPr>
          <p:cNvGrpSpPr/>
          <p:nvPr/>
        </p:nvGrpSpPr>
        <p:grpSpPr>
          <a:xfrm>
            <a:off x="5551493" y="131266"/>
            <a:ext cx="914400" cy="914400"/>
            <a:chOff x="7887156" y="880575"/>
            <a:chExt cx="914400" cy="914400"/>
          </a:xfrm>
        </p:grpSpPr>
        <p:sp useBgFill="1">
          <p:nvSpPr>
            <p:cNvPr id="21" name="شكل بيضاوي 48">
              <a:extLst>
                <a:ext uri="{FF2B5EF4-FFF2-40B4-BE49-F238E27FC236}">
                  <a16:creationId xmlns:a16="http://schemas.microsoft.com/office/drawing/2014/main" id="{8EC181CD-38AE-4BE3-9566-BB4B392C119C}"/>
                </a:ext>
              </a:extLst>
            </p:cNvPr>
            <p:cNvSpPr/>
            <p:nvPr/>
          </p:nvSpPr>
          <p:spPr>
            <a:xfrm>
              <a:off x="7887156" y="880575"/>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8" descr="Computer Icons Analysis Symbol, symbol, angle, logo png | PNGEgg">
              <a:extLst>
                <a:ext uri="{FF2B5EF4-FFF2-40B4-BE49-F238E27FC236}">
                  <a16:creationId xmlns:a16="http://schemas.microsoft.com/office/drawing/2014/main" id="{E2BB444A-7A42-48BE-A7E1-CC5826A49C8D}"/>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556" b="92333" l="8556" r="92556">
                          <a14:foregroundMark x1="49000" y1="10667" x2="67667" y2="6556"/>
                          <a14:foregroundMark x1="67667" y1="6556" x2="74333" y2="7000"/>
                          <a14:foregroundMark x1="88222" y1="18778" x2="92556" y2="45333"/>
                          <a14:foregroundMark x1="15333" y1="90333" x2="15556" y2="92444"/>
                          <a14:foregroundMark x1="9667" y1="86222" x2="8556" y2="85222"/>
                        </a14:backgroundRemoval>
                      </a14:imgEffect>
                    </a14:imgLayer>
                  </a14:imgProps>
                </a:ext>
                <a:ext uri="{28A0092B-C50C-407E-A947-70E740481C1C}">
                  <a14:useLocalDpi xmlns:a14="http://schemas.microsoft.com/office/drawing/2010/main" val="0"/>
                </a:ext>
              </a:extLst>
            </a:blip>
            <a:srcRect/>
            <a:stretch>
              <a:fillRect/>
            </a:stretch>
          </p:blipFill>
          <p:spPr bwMode="auto">
            <a:xfrm>
              <a:off x="7962308" y="914649"/>
              <a:ext cx="783712" cy="783712"/>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9">
            <a:extLst>
              <a:ext uri="{FF2B5EF4-FFF2-40B4-BE49-F238E27FC236}">
                <a16:creationId xmlns:a16="http://schemas.microsoft.com/office/drawing/2014/main" id="{C580D532-40FC-4C20-AB27-36BF67BC6612}"/>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28</a:t>
            </a:r>
          </a:p>
        </p:txBody>
      </p:sp>
      <p:sp>
        <p:nvSpPr>
          <p:cNvPr id="2" name="مربع نص 8">
            <a:extLst>
              <a:ext uri="{FF2B5EF4-FFF2-40B4-BE49-F238E27FC236}">
                <a16:creationId xmlns:a16="http://schemas.microsoft.com/office/drawing/2014/main" id="{718712F6-EA9D-8AD1-6FDF-F5F94FD0BB55}"/>
              </a:ext>
            </a:extLst>
          </p:cNvPr>
          <p:cNvSpPr txBox="1"/>
          <p:nvPr/>
        </p:nvSpPr>
        <p:spPr>
          <a:xfrm>
            <a:off x="495552" y="195992"/>
            <a:ext cx="353621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Control Phase</a:t>
            </a:r>
          </a:p>
        </p:txBody>
      </p:sp>
    </p:spTree>
    <p:extLst>
      <p:ext uri="{BB962C8B-B14F-4D97-AF65-F5344CB8AC3E}">
        <p14:creationId xmlns:p14="http://schemas.microsoft.com/office/powerpoint/2010/main" val="247651157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C6F5C9B-36F2-08A6-64C3-F454F201DF76}"/>
              </a:ext>
            </a:extLst>
          </p:cNvPr>
          <p:cNvSpPr txBox="1"/>
          <p:nvPr/>
        </p:nvSpPr>
        <p:spPr>
          <a:xfrm>
            <a:off x="848676" y="4043104"/>
            <a:ext cx="10494648" cy="2800767"/>
          </a:xfrm>
          <a:prstGeom prst="rect">
            <a:avLst/>
          </a:prstGeom>
          <a:noFill/>
        </p:spPr>
        <p:txBody>
          <a:bodyPr wrap="square">
            <a:spAutoFit/>
          </a:bodyPr>
          <a:lstStyle/>
          <a:p>
            <a:r>
              <a:rPr lang="en-US" sz="8800" dirty="0">
                <a:solidFill>
                  <a:srgbClr val="FFFFFF"/>
                </a:solidFill>
                <a:latin typeface="Cascadia Code SemiBold" panose="020B0609020000020004" pitchFamily="49" charset="0"/>
                <a:ea typeface="Cascadia Code SemiBold" panose="020B0609020000020004" pitchFamily="49" charset="0"/>
                <a:cs typeface="Cascadia Code SemiBold" panose="020B0609020000020004" pitchFamily="49" charset="0"/>
              </a:rPr>
              <a:t>Recommendations </a:t>
            </a:r>
            <a:endParaRPr lang="en-US" sz="8800" dirty="0">
              <a:latin typeface="Cascadia Code SemiBold" panose="020B0609020000020004" pitchFamily="49" charset="0"/>
              <a:ea typeface="Cascadia Code SemiBold" panose="020B0609020000020004" pitchFamily="49" charset="0"/>
              <a:cs typeface="Cascadia Code SemiBold" panose="020B0609020000020004" pitchFamily="49" charset="0"/>
            </a:endParaRPr>
          </a:p>
        </p:txBody>
      </p:sp>
      <p:sp>
        <p:nvSpPr>
          <p:cNvPr id="7" name="TextBox 6">
            <a:extLst>
              <a:ext uri="{FF2B5EF4-FFF2-40B4-BE49-F238E27FC236}">
                <a16:creationId xmlns:a16="http://schemas.microsoft.com/office/drawing/2014/main" id="{1A69C2C3-33E1-DE6A-F60C-2C32953DB77A}"/>
              </a:ext>
            </a:extLst>
          </p:cNvPr>
          <p:cNvSpPr txBox="1"/>
          <p:nvPr/>
        </p:nvSpPr>
        <p:spPr>
          <a:xfrm>
            <a:off x="4859079" y="2712453"/>
            <a:ext cx="1087180" cy="1446550"/>
          </a:xfrm>
          <a:prstGeom prst="rect">
            <a:avLst/>
          </a:prstGeom>
          <a:noFill/>
        </p:spPr>
        <p:txBody>
          <a:bodyPr wrap="square">
            <a:spAutoFit/>
          </a:bodyPr>
          <a:lstStyle/>
          <a:p>
            <a:r>
              <a:rPr lang="en-US" sz="8800" b="0" i="0" dirty="0">
                <a:solidFill>
                  <a:srgbClr val="FFFFFF"/>
                </a:solidFill>
                <a:effectLst/>
                <a:latin typeface="Cascadia Code SemiBold" panose="020B0609020000020004" pitchFamily="49" charset="0"/>
                <a:ea typeface="Cascadia Code SemiBold" panose="020B0609020000020004" pitchFamily="49" charset="0"/>
                <a:cs typeface="Cascadia Code SemiBold" panose="020B0609020000020004" pitchFamily="49" charset="0"/>
              </a:rPr>
              <a:t>&amp;</a:t>
            </a:r>
            <a:endParaRPr lang="en-US" sz="8800" dirty="0">
              <a:latin typeface="Cascadia Code SemiBold" panose="020B0609020000020004" pitchFamily="49" charset="0"/>
              <a:ea typeface="Cascadia Code SemiBold" panose="020B0609020000020004" pitchFamily="49" charset="0"/>
              <a:cs typeface="Cascadia Code SemiBold" panose="020B0609020000020004" pitchFamily="49" charset="0"/>
            </a:endParaRPr>
          </a:p>
        </p:txBody>
      </p:sp>
      <p:sp>
        <p:nvSpPr>
          <p:cNvPr id="11" name="TextBox 10">
            <a:extLst>
              <a:ext uri="{FF2B5EF4-FFF2-40B4-BE49-F238E27FC236}">
                <a16:creationId xmlns:a16="http://schemas.microsoft.com/office/drawing/2014/main" id="{68B61C0C-263E-BF58-438B-2CCF7676FD30}"/>
              </a:ext>
            </a:extLst>
          </p:cNvPr>
          <p:cNvSpPr txBox="1"/>
          <p:nvPr/>
        </p:nvSpPr>
        <p:spPr>
          <a:xfrm>
            <a:off x="2093502" y="1583658"/>
            <a:ext cx="7683343" cy="1446550"/>
          </a:xfrm>
          <a:prstGeom prst="rect">
            <a:avLst/>
          </a:prstGeom>
          <a:noFill/>
        </p:spPr>
        <p:txBody>
          <a:bodyPr wrap="square">
            <a:spAutoFit/>
          </a:bodyPr>
          <a:lstStyle/>
          <a:p>
            <a:r>
              <a:rPr lang="en-US" sz="8800" dirty="0">
                <a:solidFill>
                  <a:srgbClr val="FFFFFF"/>
                </a:solidFill>
                <a:latin typeface="Cascadia Code SemiBold" panose="020B0609020000020004" pitchFamily="49" charset="0"/>
                <a:ea typeface="Cascadia Code SemiBold" panose="020B0609020000020004" pitchFamily="49" charset="0"/>
                <a:cs typeface="Cascadia Code SemiBold" panose="020B0609020000020004" pitchFamily="49" charset="0"/>
              </a:rPr>
              <a:t>Conclusion </a:t>
            </a:r>
            <a:endParaRPr lang="en-US" sz="8800" dirty="0">
              <a:latin typeface="Cascadia Code SemiBold" panose="020B0609020000020004" pitchFamily="49" charset="0"/>
              <a:ea typeface="Cascadia Code SemiBold" panose="020B0609020000020004" pitchFamily="49" charset="0"/>
              <a:cs typeface="Cascadia Code SemiBold" panose="020B0609020000020004" pitchFamily="49" charset="0"/>
            </a:endParaRPr>
          </a:p>
        </p:txBody>
      </p:sp>
      <p:grpSp>
        <p:nvGrpSpPr>
          <p:cNvPr id="2" name="Group 1">
            <a:extLst>
              <a:ext uri="{FF2B5EF4-FFF2-40B4-BE49-F238E27FC236}">
                <a16:creationId xmlns:a16="http://schemas.microsoft.com/office/drawing/2014/main" id="{1336F67B-66C0-050E-A7E9-FE7370BB7BB3}"/>
              </a:ext>
            </a:extLst>
          </p:cNvPr>
          <p:cNvGrpSpPr/>
          <p:nvPr/>
        </p:nvGrpSpPr>
        <p:grpSpPr>
          <a:xfrm>
            <a:off x="15737745" y="8555802"/>
            <a:ext cx="9260113" cy="4681552"/>
            <a:chOff x="1777220" y="1758367"/>
            <a:chExt cx="8865322" cy="4325870"/>
          </a:xfrm>
        </p:grpSpPr>
        <p:grpSp>
          <p:nvGrpSpPr>
            <p:cNvPr id="3" name="Group 2">
              <a:extLst>
                <a:ext uri="{FF2B5EF4-FFF2-40B4-BE49-F238E27FC236}">
                  <a16:creationId xmlns:a16="http://schemas.microsoft.com/office/drawing/2014/main" id="{EE749716-4E8E-CE7D-D240-214E4A966832}"/>
                </a:ext>
              </a:extLst>
            </p:cNvPr>
            <p:cNvGrpSpPr/>
            <p:nvPr/>
          </p:nvGrpSpPr>
          <p:grpSpPr>
            <a:xfrm>
              <a:off x="1777220" y="1758367"/>
              <a:ext cx="8865322" cy="1205473"/>
              <a:chOff x="1777220" y="1758367"/>
              <a:chExt cx="8865322" cy="1205473"/>
            </a:xfrm>
          </p:grpSpPr>
          <p:sp>
            <p:nvSpPr>
              <p:cNvPr id="24" name="Rectangle: Rounded Corners 23">
                <a:extLst>
                  <a:ext uri="{FF2B5EF4-FFF2-40B4-BE49-F238E27FC236}">
                    <a16:creationId xmlns:a16="http://schemas.microsoft.com/office/drawing/2014/main" id="{E1D700AA-FD9E-7A71-B289-BC4B5D99CD2A}"/>
                  </a:ext>
                </a:extLst>
              </p:cNvPr>
              <p:cNvSpPr/>
              <p:nvPr/>
            </p:nvSpPr>
            <p:spPr>
              <a:xfrm>
                <a:off x="1777220" y="1758367"/>
                <a:ext cx="8865322" cy="1205473"/>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5" name="TextBox 24">
                <a:extLst>
                  <a:ext uri="{FF2B5EF4-FFF2-40B4-BE49-F238E27FC236}">
                    <a16:creationId xmlns:a16="http://schemas.microsoft.com/office/drawing/2014/main" id="{04D5E1BB-7276-A7DF-0C23-3DEC67FDDAF6}"/>
                  </a:ext>
                </a:extLst>
              </p:cNvPr>
              <p:cNvSpPr txBox="1"/>
              <p:nvPr/>
            </p:nvSpPr>
            <p:spPr>
              <a:xfrm>
                <a:off x="2024558" y="1770937"/>
                <a:ext cx="8398522" cy="1019292"/>
              </a:xfrm>
              <a:prstGeom prst="rect">
                <a:avLst/>
              </a:prstGeom>
              <a:noFill/>
            </p:spPr>
            <p:txBody>
              <a:bodyPr wrap="square">
                <a:spAutoFit/>
              </a:bodyPr>
              <a:lstStyle/>
              <a:p>
                <a:pPr algn="just" rtl="0">
                  <a:spcBef>
                    <a:spcPts val="1200"/>
                  </a:spcBef>
                  <a:spcAft>
                    <a:spcPts val="1200"/>
                  </a:spcAft>
                  <a:buNone/>
                </a:pPr>
                <a:r>
                  <a:rPr lang="en-GB" sz="2200" dirty="0">
                    <a:solidFill>
                      <a:schemeClr val="bg1">
                        <a:lumMod val="95000"/>
                      </a:schemeClr>
                    </a:solidFill>
                    <a:effectLst/>
                    <a:latin typeface="Times New Roman" panose="02020603050405020304" pitchFamily="18" charset="0"/>
                    <a:ea typeface="Times New Roman" panose="02020603050405020304" pitchFamily="18" charset="0"/>
                  </a:rPr>
                  <a:t>Through the use of structured root-cause tools - such as Pareto analysis, I-MR charts, &amp; </a:t>
                </a:r>
                <a:r>
                  <a:rPr lang="en-GB" sz="2200" dirty="0">
                    <a:solidFill>
                      <a:schemeClr val="bg1">
                        <a:lumMod val="95000"/>
                      </a:schemeClr>
                    </a:solidFill>
                    <a:latin typeface="Times New Roman" panose="02020603050405020304" pitchFamily="18" charset="0"/>
                    <a:ea typeface="Times New Roman" panose="02020603050405020304" pitchFamily="18" charset="0"/>
                  </a:rPr>
                  <a:t>P</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rocess </a:t>
                </a:r>
                <a:r>
                  <a:rPr lang="en-GB" sz="2200" dirty="0">
                    <a:solidFill>
                      <a:schemeClr val="bg1">
                        <a:lumMod val="95000"/>
                      </a:schemeClr>
                    </a:solidFill>
                    <a:latin typeface="Times New Roman" panose="02020603050405020304" pitchFamily="18" charset="0"/>
                    <a:ea typeface="Times New Roman" panose="02020603050405020304" pitchFamily="18" charset="0"/>
                  </a:rPr>
                  <a:t>C</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apability studies - the sources of loss became clearer, enabling more precise and effective improvement intervention</a:t>
                </a:r>
                <a:endParaRPr lang="en-IL" sz="2200" dirty="0">
                  <a:solidFill>
                    <a:schemeClr val="bg1">
                      <a:lumMod val="95000"/>
                    </a:schemeClr>
                  </a:solidFill>
                  <a:effectLst/>
                  <a:latin typeface="Arial" panose="020B0604020202020204" pitchFamily="34" charset="0"/>
                  <a:ea typeface="Arial" panose="020B0604020202020204" pitchFamily="34" charset="0"/>
                </a:endParaRPr>
              </a:p>
            </p:txBody>
          </p:sp>
        </p:grpSp>
        <p:grpSp>
          <p:nvGrpSpPr>
            <p:cNvPr id="4" name="Group 3">
              <a:extLst>
                <a:ext uri="{FF2B5EF4-FFF2-40B4-BE49-F238E27FC236}">
                  <a16:creationId xmlns:a16="http://schemas.microsoft.com/office/drawing/2014/main" id="{FE8ADFAA-5E10-2A6C-0083-98CBB1506470}"/>
                </a:ext>
              </a:extLst>
            </p:cNvPr>
            <p:cNvGrpSpPr/>
            <p:nvPr/>
          </p:nvGrpSpPr>
          <p:grpSpPr>
            <a:xfrm>
              <a:off x="1777220" y="3277714"/>
              <a:ext cx="8865322" cy="1205474"/>
              <a:chOff x="1777220" y="3089032"/>
              <a:chExt cx="8865322" cy="1205474"/>
            </a:xfrm>
          </p:grpSpPr>
          <p:sp>
            <p:nvSpPr>
              <p:cNvPr id="10" name="Rectangle: Rounded Corners 9">
                <a:extLst>
                  <a:ext uri="{FF2B5EF4-FFF2-40B4-BE49-F238E27FC236}">
                    <a16:creationId xmlns:a16="http://schemas.microsoft.com/office/drawing/2014/main" id="{6DB175F7-29DA-B9C1-C234-964943FFBC8D}"/>
                  </a:ext>
                </a:extLst>
              </p:cNvPr>
              <p:cNvSpPr/>
              <p:nvPr/>
            </p:nvSpPr>
            <p:spPr>
              <a:xfrm>
                <a:off x="1777220" y="3089032"/>
                <a:ext cx="8865322" cy="1205474"/>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TextBox 11">
                <a:extLst>
                  <a:ext uri="{FF2B5EF4-FFF2-40B4-BE49-F238E27FC236}">
                    <a16:creationId xmlns:a16="http://schemas.microsoft.com/office/drawing/2014/main" id="{CA59BB85-5822-E26F-5064-C930E3ED9F0C}"/>
                  </a:ext>
                </a:extLst>
              </p:cNvPr>
              <p:cNvSpPr txBox="1"/>
              <p:nvPr/>
            </p:nvSpPr>
            <p:spPr>
              <a:xfrm>
                <a:off x="2038174" y="3137093"/>
                <a:ext cx="8604368" cy="1023815"/>
              </a:xfrm>
              <a:prstGeom prst="rect">
                <a:avLst/>
              </a:prstGeom>
              <a:noFill/>
            </p:spPr>
            <p:txBody>
              <a:bodyPr wrap="square">
                <a:spAutoFit/>
              </a:bodyPr>
              <a:lstStyle/>
              <a:p>
                <a:pPr algn="just" rtl="0"/>
                <a:r>
                  <a:rPr lang="en-GB" sz="2200" dirty="0">
                    <a:solidFill>
                      <a:schemeClr val="bg1">
                        <a:lumMod val="95000"/>
                      </a:schemeClr>
                    </a:solidFill>
                    <a:effectLst/>
                    <a:latin typeface="Times New Roman" panose="02020603050405020304" pitchFamily="18" charset="0"/>
                    <a:ea typeface="Times New Roman" panose="02020603050405020304" pitchFamily="18" charset="0"/>
                  </a:rPr>
                  <a:t>The introduction of </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standardized procedures (SOPs), SMED techniques, &amp; </a:t>
                </a:r>
                <a:r>
                  <a:rPr lang="en-GB" sz="2200" b="1" dirty="0">
                    <a:solidFill>
                      <a:schemeClr val="bg1">
                        <a:lumMod val="95000"/>
                      </a:schemeClr>
                    </a:solidFill>
                    <a:latin typeface="Times New Roman" panose="02020603050405020304" pitchFamily="18" charset="0"/>
                    <a:ea typeface="Times New Roman" panose="02020603050405020304" pitchFamily="18" charset="0"/>
                  </a:rPr>
                  <a:t>I</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mproved </a:t>
                </a:r>
                <a:r>
                  <a:rPr lang="en-GB" sz="2200" b="1" dirty="0">
                    <a:solidFill>
                      <a:schemeClr val="bg1">
                        <a:lumMod val="95000"/>
                      </a:schemeClr>
                    </a:solidFill>
                    <a:latin typeface="Times New Roman" panose="02020603050405020304" pitchFamily="18" charset="0"/>
                    <a:ea typeface="Times New Roman" panose="02020603050405020304" pitchFamily="18" charset="0"/>
                  </a:rPr>
                  <a:t>W</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orkflow </a:t>
                </a:r>
                <a:r>
                  <a:rPr lang="en-GB" sz="2200" b="1" dirty="0">
                    <a:solidFill>
                      <a:schemeClr val="bg1">
                        <a:lumMod val="95000"/>
                      </a:schemeClr>
                    </a:solidFill>
                    <a:latin typeface="Times New Roman" panose="02020603050405020304" pitchFamily="18" charset="0"/>
                    <a:ea typeface="Times New Roman" panose="02020603050405020304" pitchFamily="18" charset="0"/>
                  </a:rPr>
                  <a:t>O</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rganization</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 successfully eliminated non-value-added internal activities and accelerated setup progression</a:t>
                </a:r>
                <a:endParaRPr lang="en-IL" sz="2200" dirty="0">
                  <a:solidFill>
                    <a:schemeClr val="bg1">
                      <a:lumMod val="95000"/>
                    </a:schemeClr>
                  </a:solidFill>
                </a:endParaRPr>
              </a:p>
            </p:txBody>
          </p:sp>
        </p:grpSp>
        <p:grpSp>
          <p:nvGrpSpPr>
            <p:cNvPr id="6" name="Group 5">
              <a:extLst>
                <a:ext uri="{FF2B5EF4-FFF2-40B4-BE49-F238E27FC236}">
                  <a16:creationId xmlns:a16="http://schemas.microsoft.com/office/drawing/2014/main" id="{93D1FE56-5C74-8BA0-87E8-D1BC5C60F02E}"/>
                </a:ext>
              </a:extLst>
            </p:cNvPr>
            <p:cNvGrpSpPr/>
            <p:nvPr/>
          </p:nvGrpSpPr>
          <p:grpSpPr>
            <a:xfrm>
              <a:off x="1777220" y="4878764"/>
              <a:ext cx="8865322" cy="1205473"/>
              <a:chOff x="1777220" y="4762653"/>
              <a:chExt cx="8865322" cy="1205473"/>
            </a:xfrm>
          </p:grpSpPr>
          <p:sp>
            <p:nvSpPr>
              <p:cNvPr id="8" name="Rectangle: Rounded Corners 7">
                <a:extLst>
                  <a:ext uri="{FF2B5EF4-FFF2-40B4-BE49-F238E27FC236}">
                    <a16:creationId xmlns:a16="http://schemas.microsoft.com/office/drawing/2014/main" id="{0EE3D7C8-CD3C-59EA-A8D9-6AABDB80BC18}"/>
                  </a:ext>
                </a:extLst>
              </p:cNvPr>
              <p:cNvSpPr/>
              <p:nvPr/>
            </p:nvSpPr>
            <p:spPr>
              <a:xfrm>
                <a:off x="1777220" y="4762653"/>
                <a:ext cx="8865322" cy="1205473"/>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TextBox 8">
                <a:extLst>
                  <a:ext uri="{FF2B5EF4-FFF2-40B4-BE49-F238E27FC236}">
                    <a16:creationId xmlns:a16="http://schemas.microsoft.com/office/drawing/2014/main" id="{0A9A2C6F-1F87-D79F-9F96-61B5B81251DD}"/>
                  </a:ext>
                </a:extLst>
              </p:cNvPr>
              <p:cNvSpPr txBox="1"/>
              <p:nvPr/>
            </p:nvSpPr>
            <p:spPr>
              <a:xfrm>
                <a:off x="1982316" y="4853481"/>
                <a:ext cx="8483004" cy="1023816"/>
              </a:xfrm>
              <a:prstGeom prst="rect">
                <a:avLst/>
              </a:prstGeom>
              <a:noFill/>
            </p:spPr>
            <p:txBody>
              <a:bodyPr wrap="square">
                <a:spAutoFit/>
              </a:bodyPr>
              <a:lstStyle/>
              <a:p>
                <a:pPr algn="just" rtl="0"/>
                <a:r>
                  <a:rPr lang="en-GB" sz="2200" dirty="0">
                    <a:solidFill>
                      <a:schemeClr val="bg1"/>
                    </a:solidFill>
                    <a:latin typeface="Times New Roman" panose="02020603050405020304" pitchFamily="18" charset="0"/>
                    <a:ea typeface="Times New Roman" panose="02020603050405020304" pitchFamily="18" charset="0"/>
                  </a:rPr>
                  <a:t>I</a:t>
                </a:r>
                <a:r>
                  <a:rPr lang="en-GB" sz="2200" dirty="0">
                    <a:solidFill>
                      <a:schemeClr val="bg1"/>
                    </a:solidFill>
                    <a:effectLst/>
                    <a:latin typeface="Times New Roman" panose="02020603050405020304" pitchFamily="18" charset="0"/>
                    <a:ea typeface="Times New Roman" panose="02020603050405020304" pitchFamily="18" charset="0"/>
                  </a:rPr>
                  <a:t>ntegrating Lean Six Sigma into chocolate manufacturing environments can substantially enhance productivity, reduce waste, and strengthen operational reliability </a:t>
                </a:r>
                <a:endParaRPr lang="en-IL" sz="2200" dirty="0">
                  <a:solidFill>
                    <a:schemeClr val="bg1"/>
                  </a:solidFill>
                </a:endParaRPr>
              </a:p>
            </p:txBody>
          </p:sp>
        </p:grpSp>
      </p:grpSp>
      <p:sp>
        <p:nvSpPr>
          <p:cNvPr id="26" name="TextBox 25">
            <a:extLst>
              <a:ext uri="{FF2B5EF4-FFF2-40B4-BE49-F238E27FC236}">
                <a16:creationId xmlns:a16="http://schemas.microsoft.com/office/drawing/2014/main" id="{D247F5B6-65CE-1C80-DD09-828C92BA0787}"/>
              </a:ext>
            </a:extLst>
          </p:cNvPr>
          <p:cNvSpPr txBox="1"/>
          <p:nvPr/>
        </p:nvSpPr>
        <p:spPr>
          <a:xfrm>
            <a:off x="14086287" y="7057241"/>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Conclusion</a:t>
            </a:r>
          </a:p>
        </p:txBody>
      </p:sp>
      <p:cxnSp>
        <p:nvCxnSpPr>
          <p:cNvPr id="27" name="رابط مستقيم 1">
            <a:extLst>
              <a:ext uri="{FF2B5EF4-FFF2-40B4-BE49-F238E27FC236}">
                <a16:creationId xmlns:a16="http://schemas.microsoft.com/office/drawing/2014/main" id="{1842BA3B-FCED-6DAC-5A58-C489B976E30C}"/>
              </a:ext>
            </a:extLst>
          </p:cNvPr>
          <p:cNvCxnSpPr>
            <a:cxnSpLocks/>
          </p:cNvCxnSpPr>
          <p:nvPr/>
        </p:nvCxnSpPr>
        <p:spPr>
          <a:xfrm>
            <a:off x="14563350" y="7513802"/>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768C205-160C-78F7-9609-816E96C4B713}"/>
              </a:ext>
            </a:extLst>
          </p:cNvPr>
          <p:cNvGrpSpPr/>
          <p:nvPr/>
        </p:nvGrpSpPr>
        <p:grpSpPr>
          <a:xfrm>
            <a:off x="20016266" y="7031098"/>
            <a:ext cx="914400" cy="914400"/>
            <a:chOff x="9537525" y="3340293"/>
            <a:chExt cx="914400" cy="914400"/>
          </a:xfrm>
        </p:grpSpPr>
        <p:sp useBgFill="1">
          <p:nvSpPr>
            <p:cNvPr id="29" name="شكل بيضاوي 47">
              <a:extLst>
                <a:ext uri="{FF2B5EF4-FFF2-40B4-BE49-F238E27FC236}">
                  <a16:creationId xmlns:a16="http://schemas.microsoft.com/office/drawing/2014/main" id="{C3EE7AA2-A487-C343-2ED5-F0C77FB2677B}"/>
                </a:ext>
              </a:extLst>
            </p:cNvPr>
            <p:cNvSpPr/>
            <p:nvPr/>
          </p:nvSpPr>
          <p:spPr>
            <a:xfrm>
              <a:off x="9537525" y="3340293"/>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5" descr="conclusion Icon - Free PNG &amp; SVG 3681378 - Noun Project">
              <a:extLst>
                <a:ext uri="{FF2B5EF4-FFF2-40B4-BE49-F238E27FC236}">
                  <a16:creationId xmlns:a16="http://schemas.microsoft.com/office/drawing/2014/main" id="{B225AD2F-5E45-2909-6F4B-034D77E8FE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1394" y="3395833"/>
              <a:ext cx="820823" cy="820823"/>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TextBox 9">
            <a:extLst>
              <a:ext uri="{FF2B5EF4-FFF2-40B4-BE49-F238E27FC236}">
                <a16:creationId xmlns:a16="http://schemas.microsoft.com/office/drawing/2014/main" id="{3CFFD13F-E0FA-8967-B0AC-6B66BC9884E3}"/>
              </a:ext>
            </a:extLst>
          </p:cNvPr>
          <p:cNvSpPr txBox="1"/>
          <p:nvPr/>
        </p:nvSpPr>
        <p:spPr>
          <a:xfrm>
            <a:off x="25676262" y="7192401"/>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29</a:t>
            </a:r>
          </a:p>
        </p:txBody>
      </p:sp>
    </p:spTree>
    <p:extLst>
      <p:ext uri="{BB962C8B-B14F-4D97-AF65-F5344CB8AC3E}">
        <p14:creationId xmlns:p14="http://schemas.microsoft.com/office/powerpoint/2010/main" val="583418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med" p14:dur="700" advTm="0">
        <p159:morph option="byObject"/>
      </p:transition>
    </mc:Choice>
    <mc:Fallback xmlns="">
      <p:transition spd="med" advTm="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EE1F3B6-588D-4194-A9D6-FFAE316CAD45}"/>
              </a:ext>
            </a:extLst>
          </p:cNvPr>
          <p:cNvGrpSpPr/>
          <p:nvPr/>
        </p:nvGrpSpPr>
        <p:grpSpPr>
          <a:xfrm>
            <a:off x="1465943" y="1599194"/>
            <a:ext cx="9260113" cy="4681552"/>
            <a:chOff x="1777220" y="1758367"/>
            <a:chExt cx="8865322" cy="4325870"/>
          </a:xfrm>
        </p:grpSpPr>
        <p:grpSp>
          <p:nvGrpSpPr>
            <p:cNvPr id="9" name="Group 8">
              <a:extLst>
                <a:ext uri="{FF2B5EF4-FFF2-40B4-BE49-F238E27FC236}">
                  <a16:creationId xmlns:a16="http://schemas.microsoft.com/office/drawing/2014/main" id="{08E45057-3553-44E9-9900-9B0782A58AB4}"/>
                </a:ext>
              </a:extLst>
            </p:cNvPr>
            <p:cNvGrpSpPr/>
            <p:nvPr/>
          </p:nvGrpSpPr>
          <p:grpSpPr>
            <a:xfrm>
              <a:off x="1777220" y="1758367"/>
              <a:ext cx="8865322" cy="1205473"/>
              <a:chOff x="1777220" y="1758367"/>
              <a:chExt cx="8865322" cy="1205473"/>
            </a:xfrm>
          </p:grpSpPr>
          <p:sp>
            <p:nvSpPr>
              <p:cNvPr id="15" name="Rectangle: Rounded Corners 14">
                <a:extLst>
                  <a:ext uri="{FF2B5EF4-FFF2-40B4-BE49-F238E27FC236}">
                    <a16:creationId xmlns:a16="http://schemas.microsoft.com/office/drawing/2014/main" id="{40AAB818-7F0C-B70F-2992-E7B0B75D744E}"/>
                  </a:ext>
                </a:extLst>
              </p:cNvPr>
              <p:cNvSpPr/>
              <p:nvPr/>
            </p:nvSpPr>
            <p:spPr>
              <a:xfrm>
                <a:off x="1777220" y="1758367"/>
                <a:ext cx="8865322" cy="1205473"/>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TextBox 17">
                <a:extLst>
                  <a:ext uri="{FF2B5EF4-FFF2-40B4-BE49-F238E27FC236}">
                    <a16:creationId xmlns:a16="http://schemas.microsoft.com/office/drawing/2014/main" id="{145C4C53-D0BA-518B-8256-93D59ED0F30E}"/>
                  </a:ext>
                </a:extLst>
              </p:cNvPr>
              <p:cNvSpPr txBox="1"/>
              <p:nvPr/>
            </p:nvSpPr>
            <p:spPr>
              <a:xfrm>
                <a:off x="2024558" y="1770937"/>
                <a:ext cx="8398522" cy="1019292"/>
              </a:xfrm>
              <a:prstGeom prst="rect">
                <a:avLst/>
              </a:prstGeom>
              <a:noFill/>
            </p:spPr>
            <p:txBody>
              <a:bodyPr wrap="square">
                <a:spAutoFit/>
              </a:bodyPr>
              <a:lstStyle/>
              <a:p>
                <a:pPr algn="just" rtl="0">
                  <a:spcBef>
                    <a:spcPts val="1200"/>
                  </a:spcBef>
                  <a:spcAft>
                    <a:spcPts val="1200"/>
                  </a:spcAft>
                  <a:buNone/>
                </a:pPr>
                <a:r>
                  <a:rPr lang="en-GB" sz="2200" dirty="0">
                    <a:solidFill>
                      <a:schemeClr val="bg1">
                        <a:lumMod val="95000"/>
                      </a:schemeClr>
                    </a:solidFill>
                    <a:effectLst/>
                    <a:latin typeface="Times New Roman" panose="02020603050405020304" pitchFamily="18" charset="0"/>
                    <a:ea typeface="Times New Roman" panose="02020603050405020304" pitchFamily="18" charset="0"/>
                  </a:rPr>
                  <a:t>Through the use of structured root-cause tools - such as Pareto analysis, I-MR charts, &amp; </a:t>
                </a:r>
                <a:r>
                  <a:rPr lang="en-GB" sz="2200" dirty="0">
                    <a:solidFill>
                      <a:schemeClr val="bg1">
                        <a:lumMod val="95000"/>
                      </a:schemeClr>
                    </a:solidFill>
                    <a:latin typeface="Times New Roman" panose="02020603050405020304" pitchFamily="18" charset="0"/>
                    <a:ea typeface="Times New Roman" panose="02020603050405020304" pitchFamily="18" charset="0"/>
                  </a:rPr>
                  <a:t>P</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rocess </a:t>
                </a:r>
                <a:r>
                  <a:rPr lang="en-GB" sz="2200" dirty="0">
                    <a:solidFill>
                      <a:schemeClr val="bg1">
                        <a:lumMod val="95000"/>
                      </a:schemeClr>
                    </a:solidFill>
                    <a:latin typeface="Times New Roman" panose="02020603050405020304" pitchFamily="18" charset="0"/>
                    <a:ea typeface="Times New Roman" panose="02020603050405020304" pitchFamily="18" charset="0"/>
                  </a:rPr>
                  <a:t>C</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apability studies - the sources of loss became clearer, enabling more precise and effective improvement intervention</a:t>
                </a:r>
                <a:endParaRPr lang="en-IL" sz="2200" dirty="0">
                  <a:solidFill>
                    <a:schemeClr val="bg1">
                      <a:lumMod val="95000"/>
                    </a:schemeClr>
                  </a:solidFill>
                  <a:effectLst/>
                  <a:latin typeface="Arial" panose="020B0604020202020204" pitchFamily="34" charset="0"/>
                  <a:ea typeface="Arial" panose="020B0604020202020204" pitchFamily="34" charset="0"/>
                </a:endParaRPr>
              </a:p>
            </p:txBody>
          </p:sp>
        </p:grpSp>
        <p:grpSp>
          <p:nvGrpSpPr>
            <p:cNvPr id="8" name="Group 7">
              <a:extLst>
                <a:ext uri="{FF2B5EF4-FFF2-40B4-BE49-F238E27FC236}">
                  <a16:creationId xmlns:a16="http://schemas.microsoft.com/office/drawing/2014/main" id="{6310A56D-11E8-49F5-9551-41761F4289D4}"/>
                </a:ext>
              </a:extLst>
            </p:cNvPr>
            <p:cNvGrpSpPr/>
            <p:nvPr/>
          </p:nvGrpSpPr>
          <p:grpSpPr>
            <a:xfrm>
              <a:off x="1777220" y="3277714"/>
              <a:ext cx="8865322" cy="1205474"/>
              <a:chOff x="1777220" y="3089032"/>
              <a:chExt cx="8865322" cy="1205474"/>
            </a:xfrm>
          </p:grpSpPr>
          <p:sp>
            <p:nvSpPr>
              <p:cNvPr id="20" name="Rectangle: Rounded Corners 19">
                <a:extLst>
                  <a:ext uri="{FF2B5EF4-FFF2-40B4-BE49-F238E27FC236}">
                    <a16:creationId xmlns:a16="http://schemas.microsoft.com/office/drawing/2014/main" id="{D7B15292-C0D1-7B08-7093-34DA3DA827B1}"/>
                  </a:ext>
                </a:extLst>
              </p:cNvPr>
              <p:cNvSpPr/>
              <p:nvPr/>
            </p:nvSpPr>
            <p:spPr>
              <a:xfrm>
                <a:off x="1777220" y="3089032"/>
                <a:ext cx="8865322" cy="1205474"/>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TextBox 25">
                <a:extLst>
                  <a:ext uri="{FF2B5EF4-FFF2-40B4-BE49-F238E27FC236}">
                    <a16:creationId xmlns:a16="http://schemas.microsoft.com/office/drawing/2014/main" id="{74C9E4C1-8DA1-B9E8-1E24-65A47E21E1C4}"/>
                  </a:ext>
                </a:extLst>
              </p:cNvPr>
              <p:cNvSpPr txBox="1"/>
              <p:nvPr/>
            </p:nvSpPr>
            <p:spPr>
              <a:xfrm>
                <a:off x="2038174" y="3137093"/>
                <a:ext cx="8604368" cy="1023815"/>
              </a:xfrm>
              <a:prstGeom prst="rect">
                <a:avLst/>
              </a:prstGeom>
              <a:noFill/>
            </p:spPr>
            <p:txBody>
              <a:bodyPr wrap="square">
                <a:spAutoFit/>
              </a:bodyPr>
              <a:lstStyle/>
              <a:p>
                <a:pPr algn="just" rtl="0"/>
                <a:r>
                  <a:rPr lang="en-GB" sz="2200" dirty="0">
                    <a:solidFill>
                      <a:schemeClr val="bg1">
                        <a:lumMod val="95000"/>
                      </a:schemeClr>
                    </a:solidFill>
                    <a:effectLst/>
                    <a:latin typeface="Times New Roman" panose="02020603050405020304" pitchFamily="18" charset="0"/>
                    <a:ea typeface="Times New Roman" panose="02020603050405020304" pitchFamily="18" charset="0"/>
                  </a:rPr>
                  <a:t>The introduction of </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standardized procedures (SOPs), SMED techniques, &amp; </a:t>
                </a:r>
                <a:r>
                  <a:rPr lang="en-GB" sz="2200" b="1" dirty="0">
                    <a:solidFill>
                      <a:schemeClr val="bg1">
                        <a:lumMod val="95000"/>
                      </a:schemeClr>
                    </a:solidFill>
                    <a:latin typeface="Times New Roman" panose="02020603050405020304" pitchFamily="18" charset="0"/>
                    <a:ea typeface="Times New Roman" panose="02020603050405020304" pitchFamily="18" charset="0"/>
                  </a:rPr>
                  <a:t>I</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mproved </a:t>
                </a:r>
                <a:r>
                  <a:rPr lang="en-GB" sz="2200" b="1" dirty="0">
                    <a:solidFill>
                      <a:schemeClr val="bg1">
                        <a:lumMod val="95000"/>
                      </a:schemeClr>
                    </a:solidFill>
                    <a:latin typeface="Times New Roman" panose="02020603050405020304" pitchFamily="18" charset="0"/>
                    <a:ea typeface="Times New Roman" panose="02020603050405020304" pitchFamily="18" charset="0"/>
                  </a:rPr>
                  <a:t>W</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orkflow </a:t>
                </a:r>
                <a:r>
                  <a:rPr lang="en-GB" sz="2200" b="1" dirty="0">
                    <a:solidFill>
                      <a:schemeClr val="bg1">
                        <a:lumMod val="95000"/>
                      </a:schemeClr>
                    </a:solidFill>
                    <a:latin typeface="Times New Roman" panose="02020603050405020304" pitchFamily="18" charset="0"/>
                    <a:ea typeface="Times New Roman" panose="02020603050405020304" pitchFamily="18" charset="0"/>
                  </a:rPr>
                  <a:t>O</a:t>
                </a:r>
                <a:r>
                  <a:rPr lang="en-GB" sz="2200" b="1" dirty="0">
                    <a:solidFill>
                      <a:schemeClr val="bg1">
                        <a:lumMod val="95000"/>
                      </a:schemeClr>
                    </a:solidFill>
                    <a:effectLst/>
                    <a:latin typeface="Times New Roman" panose="02020603050405020304" pitchFamily="18" charset="0"/>
                    <a:ea typeface="Times New Roman" panose="02020603050405020304" pitchFamily="18" charset="0"/>
                  </a:rPr>
                  <a:t>rganization</a:t>
                </a:r>
                <a:r>
                  <a:rPr lang="en-GB" sz="2200" dirty="0">
                    <a:solidFill>
                      <a:schemeClr val="bg1">
                        <a:lumMod val="95000"/>
                      </a:schemeClr>
                    </a:solidFill>
                    <a:effectLst/>
                    <a:latin typeface="Times New Roman" panose="02020603050405020304" pitchFamily="18" charset="0"/>
                    <a:ea typeface="Times New Roman" panose="02020603050405020304" pitchFamily="18" charset="0"/>
                  </a:rPr>
                  <a:t> successfully eliminated non-value-added internal activities and accelerated setup progression</a:t>
                </a:r>
                <a:endParaRPr lang="en-IL" sz="2200" dirty="0">
                  <a:solidFill>
                    <a:schemeClr val="bg1">
                      <a:lumMod val="95000"/>
                    </a:schemeClr>
                  </a:solidFill>
                </a:endParaRPr>
              </a:p>
            </p:txBody>
          </p:sp>
        </p:grpSp>
        <p:grpSp>
          <p:nvGrpSpPr>
            <p:cNvPr id="6" name="Group 5">
              <a:extLst>
                <a:ext uri="{FF2B5EF4-FFF2-40B4-BE49-F238E27FC236}">
                  <a16:creationId xmlns:a16="http://schemas.microsoft.com/office/drawing/2014/main" id="{3EA8E2D4-24A0-4ADC-A00E-0CD4862E2BEC}"/>
                </a:ext>
              </a:extLst>
            </p:cNvPr>
            <p:cNvGrpSpPr/>
            <p:nvPr/>
          </p:nvGrpSpPr>
          <p:grpSpPr>
            <a:xfrm>
              <a:off x="1777220" y="4878764"/>
              <a:ext cx="8865322" cy="1205473"/>
              <a:chOff x="1777220" y="4762653"/>
              <a:chExt cx="8865322" cy="1205473"/>
            </a:xfrm>
          </p:grpSpPr>
          <p:sp>
            <p:nvSpPr>
              <p:cNvPr id="30" name="Rectangle: Rounded Corners 29">
                <a:extLst>
                  <a:ext uri="{FF2B5EF4-FFF2-40B4-BE49-F238E27FC236}">
                    <a16:creationId xmlns:a16="http://schemas.microsoft.com/office/drawing/2014/main" id="{63DBAEF8-67D6-339E-D698-C292B59CCBC6}"/>
                  </a:ext>
                </a:extLst>
              </p:cNvPr>
              <p:cNvSpPr/>
              <p:nvPr/>
            </p:nvSpPr>
            <p:spPr>
              <a:xfrm>
                <a:off x="1777220" y="4762653"/>
                <a:ext cx="8865322" cy="1205473"/>
              </a:xfrm>
              <a:prstGeom prst="roundRect">
                <a:avLst/>
              </a:prstGeom>
              <a:solidFill>
                <a:srgbClr val="371D1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3" name="TextBox 32">
                <a:extLst>
                  <a:ext uri="{FF2B5EF4-FFF2-40B4-BE49-F238E27FC236}">
                    <a16:creationId xmlns:a16="http://schemas.microsoft.com/office/drawing/2014/main" id="{214F25B2-3A13-C747-A632-1463C3800D17}"/>
                  </a:ext>
                </a:extLst>
              </p:cNvPr>
              <p:cNvSpPr txBox="1"/>
              <p:nvPr/>
            </p:nvSpPr>
            <p:spPr>
              <a:xfrm>
                <a:off x="1982316" y="4853481"/>
                <a:ext cx="8483004" cy="1023816"/>
              </a:xfrm>
              <a:prstGeom prst="rect">
                <a:avLst/>
              </a:prstGeom>
              <a:noFill/>
            </p:spPr>
            <p:txBody>
              <a:bodyPr wrap="square">
                <a:spAutoFit/>
              </a:bodyPr>
              <a:lstStyle/>
              <a:p>
                <a:pPr algn="just" rtl="0"/>
                <a:r>
                  <a:rPr lang="en-GB" sz="2200" dirty="0">
                    <a:solidFill>
                      <a:schemeClr val="bg1"/>
                    </a:solidFill>
                    <a:latin typeface="Times New Roman" panose="02020603050405020304" pitchFamily="18" charset="0"/>
                    <a:ea typeface="Times New Roman" panose="02020603050405020304" pitchFamily="18" charset="0"/>
                  </a:rPr>
                  <a:t>I</a:t>
                </a:r>
                <a:r>
                  <a:rPr lang="en-GB" sz="2200" dirty="0">
                    <a:solidFill>
                      <a:schemeClr val="bg1"/>
                    </a:solidFill>
                    <a:effectLst/>
                    <a:latin typeface="Times New Roman" panose="02020603050405020304" pitchFamily="18" charset="0"/>
                    <a:ea typeface="Times New Roman" panose="02020603050405020304" pitchFamily="18" charset="0"/>
                  </a:rPr>
                  <a:t>ntegrating Lean Six Sigma into chocolate manufacturing environments can substantially enhance productivity, reduce waste, and strengthen operational reliability </a:t>
                </a:r>
                <a:endParaRPr lang="en-IL" sz="2200" dirty="0">
                  <a:solidFill>
                    <a:schemeClr val="bg1"/>
                  </a:solidFill>
                </a:endParaRPr>
              </a:p>
            </p:txBody>
          </p:sp>
        </p:grpSp>
      </p:grpSp>
      <p:sp>
        <p:nvSpPr>
          <p:cNvPr id="22" name="TextBox 21">
            <a:extLst>
              <a:ext uri="{FF2B5EF4-FFF2-40B4-BE49-F238E27FC236}">
                <a16:creationId xmlns:a16="http://schemas.microsoft.com/office/drawing/2014/main" id="{A0123E41-64F2-4050-98E6-8023861F2D40}"/>
              </a:ext>
            </a:extLst>
          </p:cNvPr>
          <p:cNvSpPr txBox="1"/>
          <p:nvPr/>
        </p:nvSpPr>
        <p:spPr>
          <a:xfrm>
            <a:off x="-185515" y="100633"/>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Conclusion</a:t>
            </a:r>
          </a:p>
        </p:txBody>
      </p:sp>
      <p:cxnSp>
        <p:nvCxnSpPr>
          <p:cNvPr id="23" name="رابط مستقيم 1">
            <a:extLst>
              <a:ext uri="{FF2B5EF4-FFF2-40B4-BE49-F238E27FC236}">
                <a16:creationId xmlns:a16="http://schemas.microsoft.com/office/drawing/2014/main" id="{047998B7-53CC-4E25-9549-75396C8DD6A5}"/>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1B1FFC6C-E50A-46B4-AA9A-397639FED294}"/>
              </a:ext>
            </a:extLst>
          </p:cNvPr>
          <p:cNvGrpSpPr/>
          <p:nvPr/>
        </p:nvGrpSpPr>
        <p:grpSpPr>
          <a:xfrm>
            <a:off x="5744464" y="74490"/>
            <a:ext cx="914400" cy="914400"/>
            <a:chOff x="9537525" y="3340293"/>
            <a:chExt cx="914400" cy="914400"/>
          </a:xfrm>
        </p:grpSpPr>
        <p:sp useBgFill="1">
          <p:nvSpPr>
            <p:cNvPr id="32" name="شكل بيضاوي 47">
              <a:extLst>
                <a:ext uri="{FF2B5EF4-FFF2-40B4-BE49-F238E27FC236}">
                  <a16:creationId xmlns:a16="http://schemas.microsoft.com/office/drawing/2014/main" id="{788ABF02-DE6B-4E72-960F-D76F4EA23818}"/>
                </a:ext>
              </a:extLst>
            </p:cNvPr>
            <p:cNvSpPr/>
            <p:nvPr/>
          </p:nvSpPr>
          <p:spPr>
            <a:xfrm>
              <a:off x="9537525" y="3340293"/>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5" descr="conclusion Icon - Free PNG &amp; SVG 3681378 - Noun Project">
              <a:extLst>
                <a:ext uri="{FF2B5EF4-FFF2-40B4-BE49-F238E27FC236}">
                  <a16:creationId xmlns:a16="http://schemas.microsoft.com/office/drawing/2014/main" id="{6A577E34-2D26-4F54-8A4E-2BEFB9E39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1394" y="3395833"/>
              <a:ext cx="820823" cy="820823"/>
            </a:xfrm>
            <a:prstGeom prst="rect">
              <a:avLst/>
            </a:prstGeom>
            <a:noFill/>
            <a:extLst>
              <a:ext uri="{909E8E84-426E-40DD-AFC4-6F175D3DCCD1}">
                <a14:hiddenFill xmlns:a14="http://schemas.microsoft.com/office/drawing/2010/main">
                  <a:solidFill>
                    <a:srgbClr val="FFFFFF"/>
                  </a:solidFill>
                </a14:hiddenFill>
              </a:ext>
            </a:extLst>
          </p:spPr>
        </p:pic>
      </p:grpSp>
      <p:sp>
        <p:nvSpPr>
          <p:cNvPr id="38" name="TextBox 9">
            <a:extLst>
              <a:ext uri="{FF2B5EF4-FFF2-40B4-BE49-F238E27FC236}">
                <a16:creationId xmlns:a16="http://schemas.microsoft.com/office/drawing/2014/main" id="{6A4D82D0-DB00-4D65-9AEC-0563AF6E1F06}"/>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29</a:t>
            </a:r>
          </a:p>
        </p:txBody>
      </p:sp>
      <p:grpSp>
        <p:nvGrpSpPr>
          <p:cNvPr id="2" name="Group 1">
            <a:extLst>
              <a:ext uri="{FF2B5EF4-FFF2-40B4-BE49-F238E27FC236}">
                <a16:creationId xmlns:a16="http://schemas.microsoft.com/office/drawing/2014/main" id="{B158E312-C23F-C495-18F4-B195642EEFEB}"/>
              </a:ext>
            </a:extLst>
          </p:cNvPr>
          <p:cNvGrpSpPr/>
          <p:nvPr/>
        </p:nvGrpSpPr>
        <p:grpSpPr>
          <a:xfrm>
            <a:off x="1001948" y="-4295548"/>
            <a:ext cx="11496952" cy="2287501"/>
            <a:chOff x="451204" y="1610934"/>
            <a:chExt cx="11496952" cy="2287501"/>
          </a:xfrm>
        </p:grpSpPr>
        <p:grpSp>
          <p:nvGrpSpPr>
            <p:cNvPr id="3" name="Group 2">
              <a:extLst>
                <a:ext uri="{FF2B5EF4-FFF2-40B4-BE49-F238E27FC236}">
                  <a16:creationId xmlns:a16="http://schemas.microsoft.com/office/drawing/2014/main" id="{A11F6D97-650D-9C66-5B1F-5238BB0CE747}"/>
                </a:ext>
              </a:extLst>
            </p:cNvPr>
            <p:cNvGrpSpPr/>
            <p:nvPr/>
          </p:nvGrpSpPr>
          <p:grpSpPr>
            <a:xfrm>
              <a:off x="451205" y="1639493"/>
              <a:ext cx="5166398" cy="788072"/>
              <a:chOff x="451205" y="1639493"/>
              <a:chExt cx="4602146" cy="788072"/>
            </a:xfrm>
          </p:grpSpPr>
          <p:sp>
            <p:nvSpPr>
              <p:cNvPr id="19" name="Oval 18">
                <a:extLst>
                  <a:ext uri="{FF2B5EF4-FFF2-40B4-BE49-F238E27FC236}">
                    <a16:creationId xmlns:a16="http://schemas.microsoft.com/office/drawing/2014/main" id="{DD404D79-B408-162D-449A-504C06C9E887}"/>
                  </a:ext>
                </a:extLst>
              </p:cNvPr>
              <p:cNvSpPr/>
              <p:nvPr/>
            </p:nvSpPr>
            <p:spPr>
              <a:xfrm>
                <a:off x="451205" y="1639493"/>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1</a:t>
                </a:r>
              </a:p>
            </p:txBody>
          </p:sp>
          <p:sp>
            <p:nvSpPr>
              <p:cNvPr id="21" name="Rectangle: Rounded Corners 20">
                <a:extLst>
                  <a:ext uri="{FF2B5EF4-FFF2-40B4-BE49-F238E27FC236}">
                    <a16:creationId xmlns:a16="http://schemas.microsoft.com/office/drawing/2014/main" id="{09CB1BA9-07F5-D6CB-EA82-BA0C53E24978}"/>
                  </a:ext>
                </a:extLst>
              </p:cNvPr>
              <p:cNvSpPr/>
              <p:nvPr/>
            </p:nvSpPr>
            <p:spPr>
              <a:xfrm>
                <a:off x="1171178" y="1639493"/>
                <a:ext cx="3882173" cy="788072"/>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Strengthening Standardization &amp; Documentation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4" name="Group 3">
              <a:extLst>
                <a:ext uri="{FF2B5EF4-FFF2-40B4-BE49-F238E27FC236}">
                  <a16:creationId xmlns:a16="http://schemas.microsoft.com/office/drawing/2014/main" id="{9E31BA19-CFDF-41C8-EFD8-896572F79752}"/>
                </a:ext>
              </a:extLst>
            </p:cNvPr>
            <p:cNvGrpSpPr/>
            <p:nvPr/>
          </p:nvGrpSpPr>
          <p:grpSpPr>
            <a:xfrm>
              <a:off x="6553200" y="1610934"/>
              <a:ext cx="5347252" cy="783065"/>
              <a:chOff x="6553200" y="1610934"/>
              <a:chExt cx="5347252" cy="783065"/>
            </a:xfrm>
          </p:grpSpPr>
          <p:sp>
            <p:nvSpPr>
              <p:cNvPr id="16" name="Oval 15">
                <a:extLst>
                  <a:ext uri="{FF2B5EF4-FFF2-40B4-BE49-F238E27FC236}">
                    <a16:creationId xmlns:a16="http://schemas.microsoft.com/office/drawing/2014/main" id="{7822B571-D6EE-130D-47BB-5BBFD487B117}"/>
                  </a:ext>
                </a:extLst>
              </p:cNvPr>
              <p:cNvSpPr/>
              <p:nvPr/>
            </p:nvSpPr>
            <p:spPr>
              <a:xfrm>
                <a:off x="6553200" y="1662544"/>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2</a:t>
                </a:r>
              </a:p>
            </p:txBody>
          </p:sp>
          <p:sp>
            <p:nvSpPr>
              <p:cNvPr id="17" name="Rectangle: Rounded Corners 16">
                <a:extLst>
                  <a:ext uri="{FF2B5EF4-FFF2-40B4-BE49-F238E27FC236}">
                    <a16:creationId xmlns:a16="http://schemas.microsoft.com/office/drawing/2014/main" id="{60887CEF-DEA2-1F6E-4A81-3FD9830C6300}"/>
                  </a:ext>
                </a:extLst>
              </p:cNvPr>
              <p:cNvSpPr/>
              <p:nvPr/>
            </p:nvSpPr>
            <p:spPr>
              <a:xfrm>
                <a:off x="7399351" y="1610934"/>
                <a:ext cx="4501101" cy="783065"/>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Implementing Continuous SMED Development</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5" name="Group 4">
              <a:extLst>
                <a:ext uri="{FF2B5EF4-FFF2-40B4-BE49-F238E27FC236}">
                  <a16:creationId xmlns:a16="http://schemas.microsoft.com/office/drawing/2014/main" id="{CEDB815B-4C26-F4A7-431C-5B4E815E49B2}"/>
                </a:ext>
              </a:extLst>
            </p:cNvPr>
            <p:cNvGrpSpPr/>
            <p:nvPr/>
          </p:nvGrpSpPr>
          <p:grpSpPr>
            <a:xfrm>
              <a:off x="451204" y="3110363"/>
              <a:ext cx="5265495" cy="788072"/>
              <a:chOff x="451204" y="3110363"/>
              <a:chExt cx="5265495" cy="788072"/>
            </a:xfrm>
          </p:grpSpPr>
          <p:sp>
            <p:nvSpPr>
              <p:cNvPr id="13" name="Oval 12">
                <a:extLst>
                  <a:ext uri="{FF2B5EF4-FFF2-40B4-BE49-F238E27FC236}">
                    <a16:creationId xmlns:a16="http://schemas.microsoft.com/office/drawing/2014/main" id="{BE4C2362-2694-E46B-2744-78CB44DD2334}"/>
                  </a:ext>
                </a:extLst>
              </p:cNvPr>
              <p:cNvSpPr/>
              <p:nvPr/>
            </p:nvSpPr>
            <p:spPr>
              <a:xfrm>
                <a:off x="451204" y="3115369"/>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3</a:t>
                </a:r>
              </a:p>
            </p:txBody>
          </p:sp>
          <p:sp>
            <p:nvSpPr>
              <p:cNvPr id="14" name="Rectangle: Rounded Corners 13">
                <a:extLst>
                  <a:ext uri="{FF2B5EF4-FFF2-40B4-BE49-F238E27FC236}">
                    <a16:creationId xmlns:a16="http://schemas.microsoft.com/office/drawing/2014/main" id="{71511C10-C85C-A7FD-434F-179F45D8C865}"/>
                  </a:ext>
                </a:extLst>
              </p:cNvPr>
              <p:cNvSpPr/>
              <p:nvPr/>
            </p:nvSpPr>
            <p:spPr>
              <a:xfrm>
                <a:off x="1231687" y="3110363"/>
                <a:ext cx="4485012" cy="788072"/>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Improving Production Scheduling &amp; Communication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7" name="Group 6">
              <a:extLst>
                <a:ext uri="{FF2B5EF4-FFF2-40B4-BE49-F238E27FC236}">
                  <a16:creationId xmlns:a16="http://schemas.microsoft.com/office/drawing/2014/main" id="{D769ED98-0570-6CB4-ABB8-53F23005386C}"/>
                </a:ext>
              </a:extLst>
            </p:cNvPr>
            <p:cNvGrpSpPr/>
            <p:nvPr/>
          </p:nvGrpSpPr>
          <p:grpSpPr>
            <a:xfrm>
              <a:off x="6557914" y="3110363"/>
              <a:ext cx="5390242" cy="783059"/>
              <a:chOff x="6557914" y="3110363"/>
              <a:chExt cx="5390242" cy="783059"/>
            </a:xfrm>
          </p:grpSpPr>
          <p:sp>
            <p:nvSpPr>
              <p:cNvPr id="11" name="Oval 10">
                <a:extLst>
                  <a:ext uri="{FF2B5EF4-FFF2-40B4-BE49-F238E27FC236}">
                    <a16:creationId xmlns:a16="http://schemas.microsoft.com/office/drawing/2014/main" id="{68310F35-A5A9-2832-880B-AF8B711B2F5F}"/>
                  </a:ext>
                </a:extLst>
              </p:cNvPr>
              <p:cNvSpPr/>
              <p:nvPr/>
            </p:nvSpPr>
            <p:spPr>
              <a:xfrm>
                <a:off x="6557914" y="3133328"/>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4</a:t>
                </a:r>
              </a:p>
            </p:txBody>
          </p:sp>
          <p:sp>
            <p:nvSpPr>
              <p:cNvPr id="12" name="Rectangle: Rounded Corners 11">
                <a:extLst>
                  <a:ext uri="{FF2B5EF4-FFF2-40B4-BE49-F238E27FC236}">
                    <a16:creationId xmlns:a16="http://schemas.microsoft.com/office/drawing/2014/main" id="{A8C4C34D-A163-8E8B-E454-30B3E24C14E6}"/>
                  </a:ext>
                </a:extLst>
              </p:cNvPr>
              <p:cNvSpPr/>
              <p:nvPr/>
            </p:nvSpPr>
            <p:spPr>
              <a:xfrm>
                <a:off x="7399351" y="3110363"/>
                <a:ext cx="4548805" cy="783059"/>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Enhancing Worker Training &amp; Skill Utilization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grpSp>
        <p:nvGrpSpPr>
          <p:cNvPr id="24" name="Group 23">
            <a:extLst>
              <a:ext uri="{FF2B5EF4-FFF2-40B4-BE49-F238E27FC236}">
                <a16:creationId xmlns:a16="http://schemas.microsoft.com/office/drawing/2014/main" id="{81D52097-809C-321E-F0E7-5743ACDD9082}"/>
              </a:ext>
            </a:extLst>
          </p:cNvPr>
          <p:cNvGrpSpPr/>
          <p:nvPr/>
        </p:nvGrpSpPr>
        <p:grpSpPr>
          <a:xfrm>
            <a:off x="3880822" y="-1510915"/>
            <a:ext cx="5293261" cy="783065"/>
            <a:chOff x="451203" y="4751623"/>
            <a:chExt cx="5293261" cy="783065"/>
          </a:xfrm>
        </p:grpSpPr>
        <p:sp>
          <p:nvSpPr>
            <p:cNvPr id="25" name="Oval 24">
              <a:extLst>
                <a:ext uri="{FF2B5EF4-FFF2-40B4-BE49-F238E27FC236}">
                  <a16:creationId xmlns:a16="http://schemas.microsoft.com/office/drawing/2014/main" id="{3FF2A90A-7ECD-4003-6EE9-C4B6413ECCCE}"/>
                </a:ext>
              </a:extLst>
            </p:cNvPr>
            <p:cNvSpPr/>
            <p:nvPr/>
          </p:nvSpPr>
          <p:spPr>
            <a:xfrm>
              <a:off x="451203" y="4803233"/>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5</a:t>
              </a:r>
            </a:p>
          </p:txBody>
        </p:sp>
        <p:sp>
          <p:nvSpPr>
            <p:cNvPr id="27" name="Rectangle: Rounded Corners 26">
              <a:extLst>
                <a:ext uri="{FF2B5EF4-FFF2-40B4-BE49-F238E27FC236}">
                  <a16:creationId xmlns:a16="http://schemas.microsoft.com/office/drawing/2014/main" id="{1A293385-D3DC-AD64-99A8-B9B71F823C64}"/>
                </a:ext>
              </a:extLst>
            </p:cNvPr>
            <p:cNvSpPr/>
            <p:nvPr/>
          </p:nvSpPr>
          <p:spPr>
            <a:xfrm>
              <a:off x="1259451" y="4751623"/>
              <a:ext cx="4485013" cy="783065"/>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Keeping the Process Applying Control Charts</a:t>
              </a:r>
              <a:endParaRPr lang="en-US" sz="2200" dirty="0">
                <a:solidFill>
                  <a:schemeClr val="bg1"/>
                </a:solidFill>
                <a:latin typeface="Times New Roman" panose="02020603050405020304" pitchFamily="18" charset="0"/>
                <a:cs typeface="Times New Roman" panose="02020603050405020304" pitchFamily="18" charset="0"/>
              </a:endParaRPr>
            </a:p>
          </p:txBody>
        </p:sp>
      </p:grpSp>
      <p:cxnSp>
        <p:nvCxnSpPr>
          <p:cNvPr id="29" name="رابط مستقيم 1">
            <a:extLst>
              <a:ext uri="{FF2B5EF4-FFF2-40B4-BE49-F238E27FC236}">
                <a16:creationId xmlns:a16="http://schemas.microsoft.com/office/drawing/2014/main" id="{E228EE4D-0DB3-F8E0-24DB-B1A09B94FB0E}"/>
              </a:ext>
            </a:extLst>
          </p:cNvPr>
          <p:cNvCxnSpPr>
            <a:cxnSpLocks/>
          </p:cNvCxnSpPr>
          <p:nvPr/>
        </p:nvCxnSpPr>
        <p:spPr>
          <a:xfrm>
            <a:off x="945972" y="-5565696"/>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43BEC1C-6D63-740E-1A52-C9FD79D35B2F}"/>
              </a:ext>
            </a:extLst>
          </p:cNvPr>
          <p:cNvGrpSpPr/>
          <p:nvPr/>
        </p:nvGrpSpPr>
        <p:grpSpPr>
          <a:xfrm>
            <a:off x="6398888" y="-6048400"/>
            <a:ext cx="914400" cy="914400"/>
            <a:chOff x="9537525" y="3340293"/>
            <a:chExt cx="914400" cy="914400"/>
          </a:xfrm>
        </p:grpSpPr>
        <p:sp useBgFill="1">
          <p:nvSpPr>
            <p:cNvPr id="35" name="شكل بيضاوي 47">
              <a:extLst>
                <a:ext uri="{FF2B5EF4-FFF2-40B4-BE49-F238E27FC236}">
                  <a16:creationId xmlns:a16="http://schemas.microsoft.com/office/drawing/2014/main" id="{97D314ED-89F4-222B-C2F6-AA3D1E5F5E12}"/>
                </a:ext>
              </a:extLst>
            </p:cNvPr>
            <p:cNvSpPr/>
            <p:nvPr/>
          </p:nvSpPr>
          <p:spPr>
            <a:xfrm>
              <a:off x="9537525" y="3340293"/>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5" descr="conclusion Icon - Free PNG &amp; SVG 3681378 - Noun Project">
              <a:extLst>
                <a:ext uri="{FF2B5EF4-FFF2-40B4-BE49-F238E27FC236}">
                  <a16:creationId xmlns:a16="http://schemas.microsoft.com/office/drawing/2014/main" id="{4480034E-AA4B-6C05-1B26-D1FA1EEB08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1394" y="3395833"/>
              <a:ext cx="820823" cy="820823"/>
            </a:xfrm>
            <a:prstGeom prst="rect">
              <a:avLst/>
            </a:prstGeom>
            <a:noFill/>
            <a:extLst>
              <a:ext uri="{909E8E84-426E-40DD-AFC4-6F175D3DCCD1}">
                <a14:hiddenFill xmlns:a14="http://schemas.microsoft.com/office/drawing/2010/main">
                  <a:solidFill>
                    <a:srgbClr val="FFFFFF"/>
                  </a:solidFill>
                </a14:hiddenFill>
              </a:ext>
            </a:extLst>
          </p:spPr>
        </p:pic>
      </p:grpSp>
      <p:sp>
        <p:nvSpPr>
          <p:cNvPr id="37" name="TextBox 36">
            <a:extLst>
              <a:ext uri="{FF2B5EF4-FFF2-40B4-BE49-F238E27FC236}">
                <a16:creationId xmlns:a16="http://schemas.microsoft.com/office/drawing/2014/main" id="{0A003906-7BA8-A6A3-89BF-B95CC862CAB6}"/>
              </a:ext>
            </a:extLst>
          </p:cNvPr>
          <p:cNvSpPr txBox="1"/>
          <p:nvPr/>
        </p:nvSpPr>
        <p:spPr>
          <a:xfrm>
            <a:off x="798689" y="-6022257"/>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Recommendation</a:t>
            </a:r>
          </a:p>
        </p:txBody>
      </p:sp>
      <p:sp>
        <p:nvSpPr>
          <p:cNvPr id="39" name="TextBox 9">
            <a:extLst>
              <a:ext uri="{FF2B5EF4-FFF2-40B4-BE49-F238E27FC236}">
                <a16:creationId xmlns:a16="http://schemas.microsoft.com/office/drawing/2014/main" id="{2055EDE4-ACE5-AB78-38D3-C6A4A6BB369B}"/>
              </a:ext>
            </a:extLst>
          </p:cNvPr>
          <p:cNvSpPr txBox="1"/>
          <p:nvPr/>
        </p:nvSpPr>
        <p:spPr>
          <a:xfrm>
            <a:off x="12058884" y="-5887097"/>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30</a:t>
            </a:r>
          </a:p>
        </p:txBody>
      </p:sp>
    </p:spTree>
    <p:extLst>
      <p:ext uri="{BB962C8B-B14F-4D97-AF65-F5344CB8AC3E}">
        <p14:creationId xmlns:p14="http://schemas.microsoft.com/office/powerpoint/2010/main" val="147747639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9972F1A1-E57A-9EB3-E820-F1E3F2E9417F}"/>
              </a:ext>
            </a:extLst>
          </p:cNvPr>
          <p:cNvSpPr txBox="1"/>
          <p:nvPr/>
        </p:nvSpPr>
        <p:spPr>
          <a:xfrm rot="10800000" flipV="1">
            <a:off x="304248" y="176597"/>
            <a:ext cx="1058281" cy="400110"/>
          </a:xfrm>
          <a:prstGeom prst="rect">
            <a:avLst/>
          </a:prstGeom>
          <a:noFill/>
        </p:spPr>
        <p:txBody>
          <a:bodyPr wrap="square" rtlCol="0">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About</a:t>
            </a:r>
          </a:p>
        </p:txBody>
      </p:sp>
      <p:cxnSp>
        <p:nvCxnSpPr>
          <p:cNvPr id="5" name="رابط مستقيم 4">
            <a:extLst>
              <a:ext uri="{FF2B5EF4-FFF2-40B4-BE49-F238E27FC236}">
                <a16:creationId xmlns:a16="http://schemas.microsoft.com/office/drawing/2014/main" id="{C68341E1-8FB7-9B94-AF23-38677C866517}"/>
              </a:ext>
            </a:extLst>
          </p:cNvPr>
          <p:cNvCxnSpPr>
            <a:cxnSpLocks/>
          </p:cNvCxnSpPr>
          <p:nvPr/>
        </p:nvCxnSpPr>
        <p:spPr>
          <a:xfrm>
            <a:off x="4058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مربع نص 12">
            <a:extLst>
              <a:ext uri="{FF2B5EF4-FFF2-40B4-BE49-F238E27FC236}">
                <a16:creationId xmlns:a16="http://schemas.microsoft.com/office/drawing/2014/main" id="{454E4AC2-C7CF-A2DF-058E-A4E6069BB9A7}"/>
              </a:ext>
            </a:extLst>
          </p:cNvPr>
          <p:cNvSpPr txBox="1"/>
          <p:nvPr/>
        </p:nvSpPr>
        <p:spPr>
          <a:xfrm>
            <a:off x="656023" y="4068614"/>
            <a:ext cx="1897555" cy="523220"/>
          </a:xfrm>
          <a:prstGeom prst="rect">
            <a:avLst/>
          </a:prstGeom>
          <a:noFill/>
        </p:spPr>
        <p:txBody>
          <a:bodyPr wrap="square" rtlCol="0">
            <a:spAutoFit/>
          </a:bodyPr>
          <a:lstStyle/>
          <a:p>
            <a:r>
              <a:rPr lang="en-US" sz="2800" i="1" dirty="0">
                <a:solidFill>
                  <a:schemeClr val="bg1"/>
                </a:solidFill>
                <a:latin typeface="Times New Roman" panose="02020603050405020304" pitchFamily="18" charset="0"/>
                <a:cs typeface="Times New Roman" panose="02020603050405020304" pitchFamily="18" charset="0"/>
              </a:rPr>
              <a:t>Sara Masri</a:t>
            </a:r>
          </a:p>
        </p:txBody>
      </p:sp>
      <p:sp>
        <p:nvSpPr>
          <p:cNvPr id="23" name="مربع نص 22">
            <a:extLst>
              <a:ext uri="{FF2B5EF4-FFF2-40B4-BE49-F238E27FC236}">
                <a16:creationId xmlns:a16="http://schemas.microsoft.com/office/drawing/2014/main" id="{8551AA67-5D55-8091-2051-C458CC2B1188}"/>
              </a:ext>
            </a:extLst>
          </p:cNvPr>
          <p:cNvSpPr txBox="1"/>
          <p:nvPr/>
        </p:nvSpPr>
        <p:spPr>
          <a:xfrm>
            <a:off x="6244255" y="4068614"/>
            <a:ext cx="2577768" cy="523220"/>
          </a:xfrm>
          <a:prstGeom prst="rect">
            <a:avLst/>
          </a:prstGeom>
          <a:noFill/>
        </p:spPr>
        <p:txBody>
          <a:bodyPr wrap="square" rtlCol="0">
            <a:spAutoFit/>
          </a:bodyPr>
          <a:lstStyle/>
          <a:p>
            <a:r>
              <a:rPr lang="en-US" sz="2800" i="1" dirty="0">
                <a:solidFill>
                  <a:schemeClr val="bg1"/>
                </a:solidFill>
                <a:latin typeface="Times New Roman" panose="02020603050405020304" pitchFamily="18" charset="0"/>
                <a:cs typeface="Times New Roman" panose="02020603050405020304" pitchFamily="18" charset="0"/>
              </a:rPr>
              <a:t>Batool Almasri</a:t>
            </a:r>
          </a:p>
        </p:txBody>
      </p:sp>
      <p:sp>
        <p:nvSpPr>
          <p:cNvPr id="26" name="مربع نص 25">
            <a:extLst>
              <a:ext uri="{FF2B5EF4-FFF2-40B4-BE49-F238E27FC236}">
                <a16:creationId xmlns:a16="http://schemas.microsoft.com/office/drawing/2014/main" id="{93858822-8F84-97E5-759B-0C6B842A9B97}"/>
              </a:ext>
            </a:extLst>
          </p:cNvPr>
          <p:cNvSpPr txBox="1"/>
          <p:nvPr/>
        </p:nvSpPr>
        <p:spPr>
          <a:xfrm>
            <a:off x="3230287" y="6056590"/>
            <a:ext cx="2577769" cy="523220"/>
          </a:xfrm>
          <a:prstGeom prst="rect">
            <a:avLst/>
          </a:prstGeom>
          <a:noFill/>
        </p:spPr>
        <p:txBody>
          <a:bodyPr wrap="square" rtlCol="0">
            <a:spAutoFit/>
          </a:bodyPr>
          <a:lstStyle/>
          <a:p>
            <a:r>
              <a:rPr lang="en-US" sz="2800" i="1" dirty="0">
                <a:solidFill>
                  <a:schemeClr val="bg1"/>
                </a:solidFill>
                <a:latin typeface="Times New Roman" panose="02020603050405020304" pitchFamily="18" charset="0"/>
                <a:cs typeface="Times New Roman" panose="02020603050405020304" pitchFamily="18" charset="0"/>
              </a:rPr>
              <a:t>Nour Al-Asaad</a:t>
            </a:r>
          </a:p>
        </p:txBody>
      </p:sp>
      <p:sp>
        <p:nvSpPr>
          <p:cNvPr id="6" name="مربع نص 20">
            <a:extLst>
              <a:ext uri="{FF2B5EF4-FFF2-40B4-BE49-F238E27FC236}">
                <a16:creationId xmlns:a16="http://schemas.microsoft.com/office/drawing/2014/main" id="{5F6FC5EE-DC8C-17CB-1968-B380365D7860}"/>
              </a:ext>
            </a:extLst>
          </p:cNvPr>
          <p:cNvSpPr txBox="1"/>
          <p:nvPr/>
        </p:nvSpPr>
        <p:spPr>
          <a:xfrm>
            <a:off x="8822023" y="6056590"/>
            <a:ext cx="2692135" cy="523220"/>
          </a:xfrm>
          <a:prstGeom prst="rect">
            <a:avLst/>
          </a:prstGeom>
          <a:noFill/>
        </p:spPr>
        <p:txBody>
          <a:bodyPr wrap="square" rtlCol="0">
            <a:spAutoFit/>
          </a:bodyPr>
          <a:lstStyle/>
          <a:p>
            <a:r>
              <a:rPr lang="en-US" sz="2800" i="1" dirty="0">
                <a:solidFill>
                  <a:schemeClr val="bg1"/>
                </a:solidFill>
                <a:latin typeface="Times New Roman" panose="02020603050405020304" pitchFamily="18" charset="0"/>
                <a:cs typeface="Times New Roman" panose="02020603050405020304" pitchFamily="18" charset="0"/>
              </a:rPr>
              <a:t>Tuqa Daraghmeh</a:t>
            </a:r>
          </a:p>
        </p:txBody>
      </p:sp>
      <p:sp>
        <p:nvSpPr>
          <p:cNvPr id="25" name="TextBox 24">
            <a:extLst>
              <a:ext uri="{FF2B5EF4-FFF2-40B4-BE49-F238E27FC236}">
                <a16:creationId xmlns:a16="http://schemas.microsoft.com/office/drawing/2014/main" id="{F708998A-8800-43AB-9897-53C9A1EA32C8}"/>
              </a:ext>
            </a:extLst>
          </p:cNvPr>
          <p:cNvSpPr txBox="1"/>
          <p:nvPr/>
        </p:nvSpPr>
        <p:spPr>
          <a:xfrm>
            <a:off x="1198096" y="154736"/>
            <a:ext cx="61909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Us</a:t>
            </a:r>
            <a:endParaRPr lang="en-US" sz="2000" dirty="0"/>
          </a:p>
        </p:txBody>
      </p:sp>
      <p:pic>
        <p:nvPicPr>
          <p:cNvPr id="20" name="Picture 19">
            <a:extLst>
              <a:ext uri="{FF2B5EF4-FFF2-40B4-BE49-F238E27FC236}">
                <a16:creationId xmlns:a16="http://schemas.microsoft.com/office/drawing/2014/main" id="{434A2289-05B9-487B-9494-24354B239EBE}"/>
              </a:ext>
            </a:extLst>
          </p:cNvPr>
          <p:cNvPicPr>
            <a:picLocks noChangeAspect="1"/>
          </p:cNvPicPr>
          <p:nvPr/>
        </p:nvPicPr>
        <p:blipFill rotWithShape="1">
          <a:blip r:embed="rId2"/>
          <a:srcRect l="-888" t="11698" r="888" b="4415"/>
          <a:stretch>
            <a:fillRect/>
          </a:stretch>
        </p:blipFill>
        <p:spPr>
          <a:xfrm>
            <a:off x="278468" y="708046"/>
            <a:ext cx="2917299" cy="3301585"/>
          </a:xfrm>
          <a:prstGeom prst="ellipse">
            <a:avLst/>
          </a:prstGeom>
          <a:ln>
            <a:noFill/>
          </a:ln>
          <a:effectLst>
            <a:softEdge rad="112500"/>
          </a:effectLst>
        </p:spPr>
      </p:pic>
      <p:pic>
        <p:nvPicPr>
          <p:cNvPr id="22" name="Picture 21">
            <a:extLst>
              <a:ext uri="{FF2B5EF4-FFF2-40B4-BE49-F238E27FC236}">
                <a16:creationId xmlns:a16="http://schemas.microsoft.com/office/drawing/2014/main" id="{7A6D635E-5A29-4328-8902-19A7B00F5A12}"/>
              </a:ext>
            </a:extLst>
          </p:cNvPr>
          <p:cNvPicPr>
            <a:picLocks noChangeAspect="1"/>
          </p:cNvPicPr>
          <p:nvPr/>
        </p:nvPicPr>
        <p:blipFill rotWithShape="1">
          <a:blip r:embed="rId3">
            <a:extLst>
              <a:ext uri="{28A0092B-C50C-407E-A947-70E740481C1C}">
                <a14:useLocalDpi xmlns:a14="http://schemas.microsoft.com/office/drawing/2010/main" val="0"/>
              </a:ext>
            </a:extLst>
          </a:blip>
          <a:srcRect t="28069" b="10648"/>
          <a:stretch/>
        </p:blipFill>
        <p:spPr>
          <a:xfrm>
            <a:off x="6084600" y="695504"/>
            <a:ext cx="3108784" cy="3432991"/>
          </a:xfrm>
          <a:prstGeom prst="ellipse">
            <a:avLst/>
          </a:prstGeom>
          <a:ln>
            <a:noFill/>
          </a:ln>
          <a:effectLst>
            <a:softEdge rad="112500"/>
          </a:effectLst>
        </p:spPr>
      </p:pic>
      <p:pic>
        <p:nvPicPr>
          <p:cNvPr id="4" name="Picture 3">
            <a:extLst>
              <a:ext uri="{FF2B5EF4-FFF2-40B4-BE49-F238E27FC236}">
                <a16:creationId xmlns:a16="http://schemas.microsoft.com/office/drawing/2014/main" id="{25099683-5281-44BB-9E28-EE0443CFA164}"/>
              </a:ext>
            </a:extLst>
          </p:cNvPr>
          <p:cNvPicPr>
            <a:picLocks noChangeAspect="1"/>
          </p:cNvPicPr>
          <p:nvPr/>
        </p:nvPicPr>
        <p:blipFill rotWithShape="1">
          <a:blip r:embed="rId4"/>
          <a:srcRect l="18295" t="30844" r="445" b="14993"/>
          <a:stretch/>
        </p:blipFill>
        <p:spPr>
          <a:xfrm>
            <a:off x="2970419" y="2868838"/>
            <a:ext cx="3108784" cy="3306616"/>
          </a:xfrm>
          <a:prstGeom prst="ellipse">
            <a:avLst/>
          </a:prstGeom>
          <a:ln>
            <a:noFill/>
          </a:ln>
          <a:effectLst>
            <a:softEdge rad="112500"/>
          </a:effectLst>
        </p:spPr>
      </p:pic>
    </p:spTree>
    <p:extLst>
      <p:ext uri="{BB962C8B-B14F-4D97-AF65-F5344CB8AC3E}">
        <p14:creationId xmlns:p14="http://schemas.microsoft.com/office/powerpoint/2010/main" val="418880387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321F7A1-624D-4BB0-AA3E-036B93F10953}"/>
              </a:ext>
            </a:extLst>
          </p:cNvPr>
          <p:cNvGrpSpPr/>
          <p:nvPr/>
        </p:nvGrpSpPr>
        <p:grpSpPr>
          <a:xfrm>
            <a:off x="347524" y="1827342"/>
            <a:ext cx="11496952" cy="2287501"/>
            <a:chOff x="451204" y="1610934"/>
            <a:chExt cx="11496952" cy="2287501"/>
          </a:xfrm>
        </p:grpSpPr>
        <p:grpSp>
          <p:nvGrpSpPr>
            <p:cNvPr id="6" name="Group 5">
              <a:extLst>
                <a:ext uri="{FF2B5EF4-FFF2-40B4-BE49-F238E27FC236}">
                  <a16:creationId xmlns:a16="http://schemas.microsoft.com/office/drawing/2014/main" id="{EE63402A-ED89-4C36-823E-2C975E0A1F7B}"/>
                </a:ext>
              </a:extLst>
            </p:cNvPr>
            <p:cNvGrpSpPr/>
            <p:nvPr/>
          </p:nvGrpSpPr>
          <p:grpSpPr>
            <a:xfrm>
              <a:off x="451205" y="1639493"/>
              <a:ext cx="5166398" cy="788072"/>
              <a:chOff x="451205" y="1639493"/>
              <a:chExt cx="4602146" cy="788072"/>
            </a:xfrm>
          </p:grpSpPr>
          <p:sp>
            <p:nvSpPr>
              <p:cNvPr id="11" name="Oval 10">
                <a:extLst>
                  <a:ext uri="{FF2B5EF4-FFF2-40B4-BE49-F238E27FC236}">
                    <a16:creationId xmlns:a16="http://schemas.microsoft.com/office/drawing/2014/main" id="{5ABC219B-3AC7-1EDD-2DE2-429C1FDBA134}"/>
                  </a:ext>
                </a:extLst>
              </p:cNvPr>
              <p:cNvSpPr/>
              <p:nvPr/>
            </p:nvSpPr>
            <p:spPr>
              <a:xfrm>
                <a:off x="451205" y="1639493"/>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1</a:t>
                </a:r>
              </a:p>
            </p:txBody>
          </p:sp>
          <p:sp>
            <p:nvSpPr>
              <p:cNvPr id="17" name="Rectangle: Rounded Corners 16">
                <a:extLst>
                  <a:ext uri="{FF2B5EF4-FFF2-40B4-BE49-F238E27FC236}">
                    <a16:creationId xmlns:a16="http://schemas.microsoft.com/office/drawing/2014/main" id="{9DE9A4DF-CC6B-302A-A648-DA2F75500D65}"/>
                  </a:ext>
                </a:extLst>
              </p:cNvPr>
              <p:cNvSpPr/>
              <p:nvPr/>
            </p:nvSpPr>
            <p:spPr>
              <a:xfrm>
                <a:off x="1171178" y="1639493"/>
                <a:ext cx="3882173" cy="788072"/>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Strengthening Standardization &amp; Documentation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12" name="Group 11">
              <a:extLst>
                <a:ext uri="{FF2B5EF4-FFF2-40B4-BE49-F238E27FC236}">
                  <a16:creationId xmlns:a16="http://schemas.microsoft.com/office/drawing/2014/main" id="{C9489813-6CF7-47CC-BCC7-B1C01390DD09}"/>
                </a:ext>
              </a:extLst>
            </p:cNvPr>
            <p:cNvGrpSpPr/>
            <p:nvPr/>
          </p:nvGrpSpPr>
          <p:grpSpPr>
            <a:xfrm>
              <a:off x="6553200" y="1610934"/>
              <a:ext cx="5347252" cy="783065"/>
              <a:chOff x="6553200" y="1610934"/>
              <a:chExt cx="5347252" cy="783065"/>
            </a:xfrm>
          </p:grpSpPr>
          <p:sp>
            <p:nvSpPr>
              <p:cNvPr id="19" name="Oval 18">
                <a:extLst>
                  <a:ext uri="{FF2B5EF4-FFF2-40B4-BE49-F238E27FC236}">
                    <a16:creationId xmlns:a16="http://schemas.microsoft.com/office/drawing/2014/main" id="{98F00B5A-E7BC-713A-9272-8BBC19FE1763}"/>
                  </a:ext>
                </a:extLst>
              </p:cNvPr>
              <p:cNvSpPr/>
              <p:nvPr/>
            </p:nvSpPr>
            <p:spPr>
              <a:xfrm>
                <a:off x="6553200" y="1662544"/>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2</a:t>
                </a:r>
              </a:p>
            </p:txBody>
          </p:sp>
          <p:sp>
            <p:nvSpPr>
              <p:cNvPr id="20" name="Rectangle: Rounded Corners 19">
                <a:extLst>
                  <a:ext uri="{FF2B5EF4-FFF2-40B4-BE49-F238E27FC236}">
                    <a16:creationId xmlns:a16="http://schemas.microsoft.com/office/drawing/2014/main" id="{42BB8A44-A4F9-A2D2-B346-EBCF8534CC93}"/>
                  </a:ext>
                </a:extLst>
              </p:cNvPr>
              <p:cNvSpPr/>
              <p:nvPr/>
            </p:nvSpPr>
            <p:spPr>
              <a:xfrm>
                <a:off x="7399351" y="1610934"/>
                <a:ext cx="4501101" cy="783065"/>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Implementing Continuous SMED Development</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5" name="Group 4">
              <a:extLst>
                <a:ext uri="{FF2B5EF4-FFF2-40B4-BE49-F238E27FC236}">
                  <a16:creationId xmlns:a16="http://schemas.microsoft.com/office/drawing/2014/main" id="{84439B01-50A0-4D88-82FE-50CD6E818487}"/>
                </a:ext>
              </a:extLst>
            </p:cNvPr>
            <p:cNvGrpSpPr/>
            <p:nvPr/>
          </p:nvGrpSpPr>
          <p:grpSpPr>
            <a:xfrm>
              <a:off x="451204" y="3110363"/>
              <a:ext cx="5265495" cy="788072"/>
              <a:chOff x="451204" y="3110363"/>
              <a:chExt cx="5265495" cy="788072"/>
            </a:xfrm>
          </p:grpSpPr>
          <p:sp>
            <p:nvSpPr>
              <p:cNvPr id="21" name="Oval 20">
                <a:extLst>
                  <a:ext uri="{FF2B5EF4-FFF2-40B4-BE49-F238E27FC236}">
                    <a16:creationId xmlns:a16="http://schemas.microsoft.com/office/drawing/2014/main" id="{7F82D004-BDE3-B194-6449-90281987AAC1}"/>
                  </a:ext>
                </a:extLst>
              </p:cNvPr>
              <p:cNvSpPr/>
              <p:nvPr/>
            </p:nvSpPr>
            <p:spPr>
              <a:xfrm>
                <a:off x="451204" y="3115369"/>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3</a:t>
                </a:r>
              </a:p>
            </p:txBody>
          </p:sp>
          <p:sp>
            <p:nvSpPr>
              <p:cNvPr id="22" name="Rectangle: Rounded Corners 21">
                <a:extLst>
                  <a:ext uri="{FF2B5EF4-FFF2-40B4-BE49-F238E27FC236}">
                    <a16:creationId xmlns:a16="http://schemas.microsoft.com/office/drawing/2014/main" id="{18FA42C5-9117-DAB5-ECC7-DE9B6A441E4A}"/>
                  </a:ext>
                </a:extLst>
              </p:cNvPr>
              <p:cNvSpPr/>
              <p:nvPr/>
            </p:nvSpPr>
            <p:spPr>
              <a:xfrm>
                <a:off x="1231687" y="3110363"/>
                <a:ext cx="4485012" cy="788072"/>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Improving Production Scheduling &amp; Communication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nvGrpSpPr>
            <p:cNvPr id="13" name="Group 12">
              <a:extLst>
                <a:ext uri="{FF2B5EF4-FFF2-40B4-BE49-F238E27FC236}">
                  <a16:creationId xmlns:a16="http://schemas.microsoft.com/office/drawing/2014/main" id="{1EE0CFFF-8CAE-47E9-B5AC-EB231F82B37D}"/>
                </a:ext>
              </a:extLst>
            </p:cNvPr>
            <p:cNvGrpSpPr/>
            <p:nvPr/>
          </p:nvGrpSpPr>
          <p:grpSpPr>
            <a:xfrm>
              <a:off x="6557914" y="3110363"/>
              <a:ext cx="5390242" cy="783059"/>
              <a:chOff x="6557914" y="3110363"/>
              <a:chExt cx="5390242" cy="783059"/>
            </a:xfrm>
          </p:grpSpPr>
          <p:sp>
            <p:nvSpPr>
              <p:cNvPr id="23" name="Oval 22">
                <a:extLst>
                  <a:ext uri="{FF2B5EF4-FFF2-40B4-BE49-F238E27FC236}">
                    <a16:creationId xmlns:a16="http://schemas.microsoft.com/office/drawing/2014/main" id="{EED66179-8DE5-5FE9-0B88-419054B8A27F}"/>
                  </a:ext>
                </a:extLst>
              </p:cNvPr>
              <p:cNvSpPr/>
              <p:nvPr/>
            </p:nvSpPr>
            <p:spPr>
              <a:xfrm>
                <a:off x="6557914" y="3133328"/>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4</a:t>
                </a:r>
              </a:p>
            </p:txBody>
          </p:sp>
          <p:sp>
            <p:nvSpPr>
              <p:cNvPr id="24" name="Rectangle: Rounded Corners 23">
                <a:extLst>
                  <a:ext uri="{FF2B5EF4-FFF2-40B4-BE49-F238E27FC236}">
                    <a16:creationId xmlns:a16="http://schemas.microsoft.com/office/drawing/2014/main" id="{5D5247DC-E318-B28E-973F-D2AD07D0EF1E}"/>
                  </a:ext>
                </a:extLst>
              </p:cNvPr>
              <p:cNvSpPr/>
              <p:nvPr/>
            </p:nvSpPr>
            <p:spPr>
              <a:xfrm>
                <a:off x="7399351" y="3110363"/>
                <a:ext cx="4548805" cy="783059"/>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Enhancing Worker Training &amp; Skill Utilization</a:t>
                </a:r>
                <a:endParaRPr lang="en-US" sz="2200" dirty="0">
                  <a:solidFill>
                    <a:schemeClr val="bg1"/>
                  </a:solidFill>
                  <a:latin typeface="Times New Roman" panose="02020603050405020304" pitchFamily="18" charset="0"/>
                  <a:cs typeface="Times New Roman" panose="02020603050405020304" pitchFamily="18" charset="0"/>
                </a:endParaRPr>
              </a:p>
            </p:txBody>
          </p:sp>
        </p:grpSp>
      </p:grpSp>
      <p:grpSp>
        <p:nvGrpSpPr>
          <p:cNvPr id="7" name="Group 6">
            <a:extLst>
              <a:ext uri="{FF2B5EF4-FFF2-40B4-BE49-F238E27FC236}">
                <a16:creationId xmlns:a16="http://schemas.microsoft.com/office/drawing/2014/main" id="{0CEFB9DD-2DE8-44B8-95FE-27F586507674}"/>
              </a:ext>
            </a:extLst>
          </p:cNvPr>
          <p:cNvGrpSpPr/>
          <p:nvPr/>
        </p:nvGrpSpPr>
        <p:grpSpPr>
          <a:xfrm>
            <a:off x="3226398" y="4611975"/>
            <a:ext cx="5293261" cy="783065"/>
            <a:chOff x="451203" y="4751623"/>
            <a:chExt cx="5293261" cy="783065"/>
          </a:xfrm>
        </p:grpSpPr>
        <p:sp>
          <p:nvSpPr>
            <p:cNvPr id="25" name="Oval 24">
              <a:extLst>
                <a:ext uri="{FF2B5EF4-FFF2-40B4-BE49-F238E27FC236}">
                  <a16:creationId xmlns:a16="http://schemas.microsoft.com/office/drawing/2014/main" id="{EFB4EA9A-CAB4-0299-BD0F-75721D6FD19A}"/>
                </a:ext>
              </a:extLst>
            </p:cNvPr>
            <p:cNvSpPr/>
            <p:nvPr/>
          </p:nvSpPr>
          <p:spPr>
            <a:xfrm>
              <a:off x="451203" y="4803233"/>
              <a:ext cx="680909" cy="679846"/>
            </a:xfrm>
            <a:prstGeom prst="ellipse">
              <a:avLst/>
            </a:prstGeom>
            <a:solidFill>
              <a:srgbClr val="53281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5</a:t>
              </a:r>
            </a:p>
          </p:txBody>
        </p:sp>
        <p:sp>
          <p:nvSpPr>
            <p:cNvPr id="26" name="Rectangle: Rounded Corners 25">
              <a:extLst>
                <a:ext uri="{FF2B5EF4-FFF2-40B4-BE49-F238E27FC236}">
                  <a16:creationId xmlns:a16="http://schemas.microsoft.com/office/drawing/2014/main" id="{90961273-7E95-073B-1B12-9FA8C03B5937}"/>
                </a:ext>
              </a:extLst>
            </p:cNvPr>
            <p:cNvSpPr/>
            <p:nvPr/>
          </p:nvSpPr>
          <p:spPr>
            <a:xfrm>
              <a:off x="1259451" y="4751623"/>
              <a:ext cx="4485013" cy="783065"/>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200" dirty="0">
                  <a:latin typeface="Times New Roman" panose="02020603050405020304" pitchFamily="18" charset="0"/>
                  <a:cs typeface="Times New Roman" panose="02020603050405020304" pitchFamily="18" charset="0"/>
                </a:rPr>
                <a:t>Keeping the Process Applying Control Charts</a:t>
              </a:r>
              <a:endParaRPr lang="en-US" sz="2200" dirty="0">
                <a:solidFill>
                  <a:schemeClr val="bg1"/>
                </a:solidFill>
                <a:latin typeface="Times New Roman" panose="02020603050405020304" pitchFamily="18" charset="0"/>
                <a:cs typeface="Times New Roman" panose="02020603050405020304" pitchFamily="18" charset="0"/>
              </a:endParaRPr>
            </a:p>
          </p:txBody>
        </p:sp>
      </p:grpSp>
      <p:cxnSp>
        <p:nvCxnSpPr>
          <p:cNvPr id="27" name="رابط مستقيم 1">
            <a:extLst>
              <a:ext uri="{FF2B5EF4-FFF2-40B4-BE49-F238E27FC236}">
                <a16:creationId xmlns:a16="http://schemas.microsoft.com/office/drawing/2014/main" id="{091CA67A-FF8D-48DB-8E5D-ACF09FA7674D}"/>
              </a:ext>
            </a:extLst>
          </p:cNvPr>
          <p:cNvCxnSpPr>
            <a:cxnSpLocks/>
          </p:cNvCxnSpPr>
          <p:nvPr/>
        </p:nvCxnSpPr>
        <p:spPr>
          <a:xfrm>
            <a:off x="291548" y="557194"/>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4BA0CA4F-917E-471C-A46B-849D4B928CD6}"/>
              </a:ext>
            </a:extLst>
          </p:cNvPr>
          <p:cNvGrpSpPr/>
          <p:nvPr/>
        </p:nvGrpSpPr>
        <p:grpSpPr>
          <a:xfrm>
            <a:off x="5744464" y="74490"/>
            <a:ext cx="914400" cy="914400"/>
            <a:chOff x="9537525" y="3340293"/>
            <a:chExt cx="914400" cy="914400"/>
          </a:xfrm>
        </p:grpSpPr>
        <p:sp useBgFill="1">
          <p:nvSpPr>
            <p:cNvPr id="29" name="شكل بيضاوي 47">
              <a:extLst>
                <a:ext uri="{FF2B5EF4-FFF2-40B4-BE49-F238E27FC236}">
                  <a16:creationId xmlns:a16="http://schemas.microsoft.com/office/drawing/2014/main" id="{D37D5F05-2341-4187-B612-47DE800A53D4}"/>
                </a:ext>
              </a:extLst>
            </p:cNvPr>
            <p:cNvSpPr/>
            <p:nvPr/>
          </p:nvSpPr>
          <p:spPr>
            <a:xfrm>
              <a:off x="9537525" y="3340293"/>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5" descr="conclusion Icon - Free PNG &amp; SVG 3681378 - Noun Project">
              <a:extLst>
                <a:ext uri="{FF2B5EF4-FFF2-40B4-BE49-F238E27FC236}">
                  <a16:creationId xmlns:a16="http://schemas.microsoft.com/office/drawing/2014/main" id="{ECE7FC50-0B81-4C33-A443-1A8695BADA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1394" y="3395833"/>
              <a:ext cx="820823" cy="820823"/>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TextBox 30">
            <a:extLst>
              <a:ext uri="{FF2B5EF4-FFF2-40B4-BE49-F238E27FC236}">
                <a16:creationId xmlns:a16="http://schemas.microsoft.com/office/drawing/2014/main" id="{B4D00B1B-4E99-44BF-80A0-BEF7A8829FC5}"/>
              </a:ext>
            </a:extLst>
          </p:cNvPr>
          <p:cNvSpPr txBox="1"/>
          <p:nvPr/>
        </p:nvSpPr>
        <p:spPr>
          <a:xfrm>
            <a:off x="144265" y="100633"/>
            <a:ext cx="3082133" cy="400110"/>
          </a:xfrm>
          <a:prstGeom prst="rect">
            <a:avLst/>
          </a:prstGeom>
          <a:noFill/>
        </p:spPr>
        <p:txBody>
          <a:bodyPr wrap="square">
            <a:spAutoFit/>
          </a:bodyPr>
          <a:lstStyle>
            <a:defPPr>
              <a:defRPr lang="en-US"/>
            </a:defPPr>
            <a:lvl1pPr algn="ctr">
              <a:defRPr sz="960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defRPr>
            </a:lvl1pPr>
          </a:lstStyle>
          <a:p>
            <a:r>
              <a:rPr lang="en-US" sz="2000" dirty="0"/>
              <a:t>Recommendation</a:t>
            </a:r>
          </a:p>
        </p:txBody>
      </p:sp>
      <p:sp>
        <p:nvSpPr>
          <p:cNvPr id="34" name="TextBox 9">
            <a:extLst>
              <a:ext uri="{FF2B5EF4-FFF2-40B4-BE49-F238E27FC236}">
                <a16:creationId xmlns:a16="http://schemas.microsoft.com/office/drawing/2014/main" id="{4627D530-0E12-4ECA-A69E-5FD8FBC88E6B}"/>
              </a:ext>
            </a:extLst>
          </p:cNvPr>
          <p:cNvSpPr txBox="1"/>
          <p:nvPr/>
        </p:nvSpPr>
        <p:spPr>
          <a:xfrm>
            <a:off x="11404460" y="235793"/>
            <a:ext cx="360889" cy="285591"/>
          </a:xfrm>
          <a:prstGeom prst="rect">
            <a:avLst/>
          </a:prstGeom>
        </p:spPr>
        <p:txBody>
          <a:bodyPr lIns="0" tIns="0" rIns="0" bIns="0" rtlCol="0" anchor="t">
            <a:spAutoFit/>
          </a:bodyPr>
          <a:lstStyle/>
          <a:p>
            <a:pPr>
              <a:lnSpc>
                <a:spcPts val="2279"/>
              </a:lnSpc>
            </a:pPr>
            <a:r>
              <a:rPr lang="en-US" sz="1900" dirty="0">
                <a:solidFill>
                  <a:srgbClr val="FFFFFF"/>
                </a:solidFill>
                <a:latin typeface="Caladea"/>
                <a:ea typeface="Caladea"/>
                <a:cs typeface="Caladea"/>
                <a:sym typeface="Caladea"/>
              </a:rPr>
              <a:t>30</a:t>
            </a:r>
          </a:p>
        </p:txBody>
      </p:sp>
      <p:pic>
        <p:nvPicPr>
          <p:cNvPr id="2" name="Picture 2" descr="Thank You Icons - Free SVG &amp; PNG Thank You Images - Noun Project">
            <a:extLst>
              <a:ext uri="{FF2B5EF4-FFF2-40B4-BE49-F238E27FC236}">
                <a16:creationId xmlns:a16="http://schemas.microsoft.com/office/drawing/2014/main" id="{A62E453B-CAA2-D938-7BE9-F288AE1575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9460" y="7402834"/>
            <a:ext cx="5008897" cy="50088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BB80246-114A-3814-0F5C-6006856877B8}"/>
              </a:ext>
            </a:extLst>
          </p:cNvPr>
          <p:cNvSpPr txBox="1"/>
          <p:nvPr/>
        </p:nvSpPr>
        <p:spPr>
          <a:xfrm>
            <a:off x="5449159" y="10127688"/>
            <a:ext cx="5709684" cy="1015663"/>
          </a:xfrm>
          <a:prstGeom prst="rect">
            <a:avLst/>
          </a:prstGeom>
          <a:noFill/>
        </p:spPr>
        <p:txBody>
          <a:bodyPr wrap="square" rtlCol="0">
            <a:spAutoFit/>
          </a:bodyPr>
          <a:lstStyle/>
          <a:p>
            <a:r>
              <a:rPr lang="en-US" sz="6000" dirty="0">
                <a:solidFill>
                  <a:schemeClr val="bg1"/>
                </a:solidFill>
                <a:latin typeface="Broadway" panose="04040905080B02020502" pitchFamily="82" charset="0"/>
              </a:rPr>
              <a:t>Thank You !!</a:t>
            </a:r>
          </a:p>
        </p:txBody>
      </p:sp>
    </p:spTree>
    <p:extLst>
      <p:ext uri="{BB962C8B-B14F-4D97-AF65-F5344CB8AC3E}">
        <p14:creationId xmlns:p14="http://schemas.microsoft.com/office/powerpoint/2010/main" val="17570300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908B9-3091-DBD9-3F58-BAF9BA5CB7DE}"/>
            </a:ext>
          </a:extLst>
        </p:cNvPr>
        <p:cNvGrpSpPr/>
        <p:nvPr/>
      </p:nvGrpSpPr>
      <p:grpSpPr>
        <a:xfrm>
          <a:off x="0" y="0"/>
          <a:ext cx="0" cy="0"/>
          <a:chOff x="0" y="0"/>
          <a:chExt cx="0" cy="0"/>
        </a:xfrm>
      </p:grpSpPr>
      <p:pic>
        <p:nvPicPr>
          <p:cNvPr id="8194" name="Picture 2" descr="Thank You Icons - Free SVG &amp; PNG Thank You Images - Noun Project">
            <a:extLst>
              <a:ext uri="{FF2B5EF4-FFF2-40B4-BE49-F238E27FC236}">
                <a16:creationId xmlns:a16="http://schemas.microsoft.com/office/drawing/2014/main" id="{656415A8-0BAA-403D-6873-4B1D3B24BC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460" y="1002039"/>
            <a:ext cx="5008897" cy="500889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7EA26CC-4696-6019-7BE2-F801D94C512C}"/>
              </a:ext>
            </a:extLst>
          </p:cNvPr>
          <p:cNvSpPr txBox="1"/>
          <p:nvPr/>
        </p:nvSpPr>
        <p:spPr>
          <a:xfrm>
            <a:off x="5449159" y="3726893"/>
            <a:ext cx="5709684" cy="1015663"/>
          </a:xfrm>
          <a:prstGeom prst="rect">
            <a:avLst/>
          </a:prstGeom>
          <a:noFill/>
        </p:spPr>
        <p:txBody>
          <a:bodyPr wrap="square" rtlCol="0">
            <a:spAutoFit/>
          </a:bodyPr>
          <a:lstStyle/>
          <a:p>
            <a:r>
              <a:rPr lang="en-US" sz="6000" dirty="0">
                <a:solidFill>
                  <a:schemeClr val="bg1"/>
                </a:solidFill>
                <a:latin typeface="Broadway" panose="04040905080B02020502" pitchFamily="82" charset="0"/>
              </a:rPr>
              <a:t>Thank You !!</a:t>
            </a:r>
          </a:p>
        </p:txBody>
      </p:sp>
    </p:spTree>
    <p:extLst>
      <p:ext uri="{BB962C8B-B14F-4D97-AF65-F5344CB8AC3E}">
        <p14:creationId xmlns:p14="http://schemas.microsoft.com/office/powerpoint/2010/main" val="10499443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8">
            <a:extLst>
              <a:ext uri="{FF2B5EF4-FFF2-40B4-BE49-F238E27FC236}">
                <a16:creationId xmlns:a16="http://schemas.microsoft.com/office/drawing/2014/main" id="{A404B8BA-6F32-FE6F-8E4A-0BC34C54A797}"/>
              </a:ext>
            </a:extLst>
          </p:cNvPr>
          <p:cNvSpPr txBox="1"/>
          <p:nvPr/>
        </p:nvSpPr>
        <p:spPr>
          <a:xfrm>
            <a:off x="1588168" y="2443401"/>
            <a:ext cx="9015663" cy="1569660"/>
          </a:xfrm>
          <a:prstGeom prst="rect">
            <a:avLst/>
          </a:prstGeom>
          <a:noFill/>
        </p:spPr>
        <p:txBody>
          <a:bodyPr wrap="square">
            <a:spAutoFit/>
          </a:bodyPr>
          <a:lstStyle/>
          <a:p>
            <a:r>
              <a:rPr lang="en-US" sz="96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Introduction</a:t>
            </a:r>
          </a:p>
        </p:txBody>
      </p:sp>
    </p:spTree>
    <p:extLst>
      <p:ext uri="{BB962C8B-B14F-4D97-AF65-F5344CB8AC3E}">
        <p14:creationId xmlns:p14="http://schemas.microsoft.com/office/powerpoint/2010/main" val="37868350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a:extLst>
              <a:ext uri="{FF2B5EF4-FFF2-40B4-BE49-F238E27FC236}">
                <a16:creationId xmlns:a16="http://schemas.microsoft.com/office/drawing/2014/main" id="{82324237-F5EA-4BE2-2289-2F57DAB94798}"/>
              </a:ext>
            </a:extLst>
          </p:cNvPr>
          <p:cNvSpPr txBox="1"/>
          <p:nvPr/>
        </p:nvSpPr>
        <p:spPr>
          <a:xfrm>
            <a:off x="1588168" y="2443401"/>
            <a:ext cx="9015663" cy="1569660"/>
          </a:xfrm>
          <a:prstGeom prst="rect">
            <a:avLst/>
          </a:prstGeom>
          <a:noFill/>
        </p:spPr>
        <p:txBody>
          <a:bodyPr wrap="square">
            <a:spAutoFit/>
          </a:bodyPr>
          <a:lstStyle/>
          <a:p>
            <a:r>
              <a:rPr lang="en-US" sz="96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Introduction</a:t>
            </a:r>
          </a:p>
        </p:txBody>
      </p:sp>
      <p:cxnSp>
        <p:nvCxnSpPr>
          <p:cNvPr id="2" name="رابط مستقيم 1">
            <a:extLst>
              <a:ext uri="{FF2B5EF4-FFF2-40B4-BE49-F238E27FC236}">
                <a16:creationId xmlns:a16="http://schemas.microsoft.com/office/drawing/2014/main" id="{DBD9D917-1FBE-9C0C-FC2C-4C13B2F47DBF}"/>
              </a:ext>
            </a:extLst>
          </p:cNvPr>
          <p:cNvCxnSpPr>
            <a:cxnSpLocks/>
          </p:cNvCxnSpPr>
          <p:nvPr/>
        </p:nvCxnSpPr>
        <p:spPr>
          <a:xfrm>
            <a:off x="269776" y="9126962"/>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F0E36FA-FB69-52FC-0226-E6A1ED67F437}"/>
              </a:ext>
            </a:extLst>
          </p:cNvPr>
          <p:cNvSpPr txBox="1"/>
          <p:nvPr/>
        </p:nvSpPr>
        <p:spPr>
          <a:xfrm>
            <a:off x="-21771" y="9376399"/>
            <a:ext cx="9724767" cy="928844"/>
          </a:xfrm>
          <a:prstGeom prst="rect">
            <a:avLst/>
          </a:prstGeom>
        </p:spPr>
        <p:txBody>
          <a:bodyPr wrap="square" lIns="0" tIns="0" rIns="0" bIns="0" rtlCol="0" anchor="t">
            <a:spAutoFit/>
          </a:bodyPr>
          <a:lstStyle/>
          <a:p>
            <a:pPr algn="ctr" rtl="0">
              <a:lnSpc>
                <a:spcPts val="8235"/>
              </a:lnSpc>
            </a:pPr>
            <a:r>
              <a:rPr lang="en-US" sz="4000" b="1" dirty="0">
                <a:solidFill>
                  <a:schemeClr val="bg1"/>
                </a:solidFill>
                <a:latin typeface="Times New Roman" panose="02020603050405020304" pitchFamily="18" charset="0"/>
                <a:ea typeface="Alice Bold"/>
                <a:cs typeface="Times New Roman" panose="02020603050405020304" pitchFamily="18" charset="0"/>
                <a:sym typeface="Alice Bold"/>
              </a:rPr>
              <a:t>AL-Hijaz Chocolate Factory Overview </a:t>
            </a:r>
          </a:p>
        </p:txBody>
      </p:sp>
      <p:sp>
        <p:nvSpPr>
          <p:cNvPr id="4" name="TextBox 3">
            <a:extLst>
              <a:ext uri="{FF2B5EF4-FFF2-40B4-BE49-F238E27FC236}">
                <a16:creationId xmlns:a16="http://schemas.microsoft.com/office/drawing/2014/main" id="{14B27E33-A20B-0E6C-94B5-DAE29E533763}"/>
              </a:ext>
            </a:extLst>
          </p:cNvPr>
          <p:cNvSpPr txBox="1"/>
          <p:nvPr/>
        </p:nvSpPr>
        <p:spPr>
          <a:xfrm>
            <a:off x="500626" y="10224361"/>
            <a:ext cx="12841517" cy="1372492"/>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Established in 2005, ISO 22000 certified</a:t>
            </a:r>
          </a:p>
          <a:p>
            <a:pPr marL="755647" lvl="1" indent="-377824" algn="just" rtl="0">
              <a:lnSpc>
                <a:spcPct val="150000"/>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Their careful selection of ingredients - cocoa, sugar, cocoa butter, oil, &amp; milk </a:t>
            </a:r>
          </a:p>
        </p:txBody>
      </p:sp>
      <p:grpSp>
        <p:nvGrpSpPr>
          <p:cNvPr id="5" name="Group 4">
            <a:extLst>
              <a:ext uri="{FF2B5EF4-FFF2-40B4-BE49-F238E27FC236}">
                <a16:creationId xmlns:a16="http://schemas.microsoft.com/office/drawing/2014/main" id="{DC23D355-1A88-E514-DF5E-2E6C43C39FB9}"/>
              </a:ext>
            </a:extLst>
          </p:cNvPr>
          <p:cNvGrpSpPr/>
          <p:nvPr/>
        </p:nvGrpSpPr>
        <p:grpSpPr>
          <a:xfrm>
            <a:off x="1281108" y="12498940"/>
            <a:ext cx="4134907" cy="536748"/>
            <a:chOff x="1302880" y="4014972"/>
            <a:chExt cx="3837217" cy="536748"/>
          </a:xfrm>
        </p:grpSpPr>
        <p:sp>
          <p:nvSpPr>
            <p:cNvPr id="6" name="Rectangle: Rounded Corners 5">
              <a:extLst>
                <a:ext uri="{FF2B5EF4-FFF2-40B4-BE49-F238E27FC236}">
                  <a16:creationId xmlns:a16="http://schemas.microsoft.com/office/drawing/2014/main" id="{F3A1E34C-AB34-1308-B8D8-7D685CA20A51}"/>
                </a:ext>
              </a:extLst>
            </p:cNvPr>
            <p:cNvSpPr/>
            <p:nvPr/>
          </p:nvSpPr>
          <p:spPr>
            <a:xfrm>
              <a:off x="1531966" y="4014972"/>
              <a:ext cx="3608131" cy="536748"/>
            </a:xfrm>
            <a:prstGeom prst="roundRect">
              <a:avLst/>
            </a:prstGeom>
            <a:solidFill>
              <a:srgbClr val="371D10">
                <a:alpha val="6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991F2E0-5456-4DE1-6E08-9B86098D93F2}"/>
                </a:ext>
              </a:extLst>
            </p:cNvPr>
            <p:cNvSpPr/>
            <p:nvPr/>
          </p:nvSpPr>
          <p:spPr>
            <a:xfrm>
              <a:off x="1302880" y="4054746"/>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993300"/>
                  </a:solidFill>
                  <a:latin typeface="Times New Roman" panose="02020603050405020304" pitchFamily="18" charset="0"/>
                  <a:cs typeface="Times New Roman" panose="02020603050405020304" pitchFamily="18" charset="0"/>
                </a:rPr>
                <a:t>1</a:t>
              </a:r>
            </a:p>
          </p:txBody>
        </p:sp>
      </p:grpSp>
      <p:grpSp>
        <p:nvGrpSpPr>
          <p:cNvPr id="10" name="Group 9">
            <a:extLst>
              <a:ext uri="{FF2B5EF4-FFF2-40B4-BE49-F238E27FC236}">
                <a16:creationId xmlns:a16="http://schemas.microsoft.com/office/drawing/2014/main" id="{95384A0A-4B63-0739-3125-9F017D1F85DF}"/>
              </a:ext>
            </a:extLst>
          </p:cNvPr>
          <p:cNvGrpSpPr/>
          <p:nvPr/>
        </p:nvGrpSpPr>
        <p:grpSpPr>
          <a:xfrm>
            <a:off x="1281108" y="13185595"/>
            <a:ext cx="4134907" cy="536748"/>
            <a:chOff x="2271869" y="4166328"/>
            <a:chExt cx="3837217" cy="536748"/>
          </a:xfrm>
        </p:grpSpPr>
        <p:sp>
          <p:nvSpPr>
            <p:cNvPr id="12" name="Rectangle: Rounded Corners 11">
              <a:extLst>
                <a:ext uri="{FF2B5EF4-FFF2-40B4-BE49-F238E27FC236}">
                  <a16:creationId xmlns:a16="http://schemas.microsoft.com/office/drawing/2014/main" id="{B85B758F-A788-D682-8271-8A16B2544D8C}"/>
                </a:ext>
              </a:extLst>
            </p:cNvPr>
            <p:cNvSpPr/>
            <p:nvPr/>
          </p:nvSpPr>
          <p:spPr>
            <a:xfrm>
              <a:off x="2500955" y="4166328"/>
              <a:ext cx="3608131" cy="536748"/>
            </a:xfrm>
            <a:prstGeom prst="roundRect">
              <a:avLst/>
            </a:prstGeom>
            <a:solidFill>
              <a:srgbClr val="532815">
                <a:alpha val="5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08C7AFA2-A606-A760-F5B4-6B1E3FA98033}"/>
                </a:ext>
              </a:extLst>
            </p:cNvPr>
            <p:cNvSpPr/>
            <p:nvPr/>
          </p:nvSpPr>
          <p:spPr>
            <a:xfrm>
              <a:off x="2271869" y="4206102"/>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800" b="1" dirty="0">
                  <a:solidFill>
                    <a:srgbClr val="993300"/>
                  </a:solidFill>
                  <a:latin typeface="Times New Roman" panose="02020603050405020304" pitchFamily="18" charset="0"/>
                  <a:cs typeface="Times New Roman" panose="02020603050405020304" pitchFamily="18" charset="0"/>
                </a:rPr>
                <a:t>2</a:t>
              </a:r>
              <a:endParaRPr lang="en-US" sz="2800" b="1" dirty="0">
                <a:solidFill>
                  <a:srgbClr val="993300"/>
                </a:solidFill>
                <a:latin typeface="Times New Roman" panose="02020603050405020304" pitchFamily="18" charset="0"/>
                <a:cs typeface="Times New Roman" panose="02020603050405020304" pitchFamily="18" charset="0"/>
              </a:endParaRPr>
            </a:p>
          </p:txBody>
        </p:sp>
      </p:grpSp>
      <p:grpSp>
        <p:nvGrpSpPr>
          <p:cNvPr id="15" name="Group 14">
            <a:extLst>
              <a:ext uri="{FF2B5EF4-FFF2-40B4-BE49-F238E27FC236}">
                <a16:creationId xmlns:a16="http://schemas.microsoft.com/office/drawing/2014/main" id="{E730AD08-0B59-CB4A-033B-891137CDE08A}"/>
              </a:ext>
            </a:extLst>
          </p:cNvPr>
          <p:cNvGrpSpPr/>
          <p:nvPr/>
        </p:nvGrpSpPr>
        <p:grpSpPr>
          <a:xfrm>
            <a:off x="6646000" y="12498940"/>
            <a:ext cx="4134907" cy="536748"/>
            <a:chOff x="1302880" y="4014972"/>
            <a:chExt cx="3837217" cy="536748"/>
          </a:xfrm>
        </p:grpSpPr>
        <p:sp>
          <p:nvSpPr>
            <p:cNvPr id="16" name="Rectangle: Rounded Corners 15">
              <a:extLst>
                <a:ext uri="{FF2B5EF4-FFF2-40B4-BE49-F238E27FC236}">
                  <a16:creationId xmlns:a16="http://schemas.microsoft.com/office/drawing/2014/main" id="{CA60FC08-5E7C-138C-6104-32E8162A7DA2}"/>
                </a:ext>
              </a:extLst>
            </p:cNvPr>
            <p:cNvSpPr/>
            <p:nvPr/>
          </p:nvSpPr>
          <p:spPr>
            <a:xfrm>
              <a:off x="1531966" y="4014972"/>
              <a:ext cx="3608131" cy="536748"/>
            </a:xfrm>
            <a:prstGeom prst="roundRect">
              <a:avLst/>
            </a:prstGeom>
            <a:solidFill>
              <a:srgbClr val="371D10">
                <a:alpha val="6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45530B3-DB06-455C-A091-F8E06CECFB6E}"/>
                </a:ext>
              </a:extLst>
            </p:cNvPr>
            <p:cNvSpPr/>
            <p:nvPr/>
          </p:nvSpPr>
          <p:spPr>
            <a:xfrm>
              <a:off x="1302880" y="4054746"/>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800" b="1" dirty="0">
                  <a:solidFill>
                    <a:srgbClr val="993300"/>
                  </a:solidFill>
                  <a:latin typeface="Times New Roman" panose="02020603050405020304" pitchFamily="18" charset="0"/>
                  <a:cs typeface="Times New Roman" panose="02020603050405020304" pitchFamily="18" charset="0"/>
                </a:rPr>
                <a:t>4</a:t>
              </a:r>
              <a:endParaRPr lang="en-US" sz="2800" b="1" dirty="0">
                <a:solidFill>
                  <a:srgbClr val="993300"/>
                </a:solidFill>
                <a:latin typeface="Times New Roman" panose="02020603050405020304" pitchFamily="18" charset="0"/>
                <a:cs typeface="Times New Roman" panose="02020603050405020304" pitchFamily="18" charset="0"/>
              </a:endParaRPr>
            </a:p>
          </p:txBody>
        </p:sp>
      </p:grpSp>
      <p:sp>
        <p:nvSpPr>
          <p:cNvPr id="18" name="TextBox 23">
            <a:extLst>
              <a:ext uri="{FF2B5EF4-FFF2-40B4-BE49-F238E27FC236}">
                <a16:creationId xmlns:a16="http://schemas.microsoft.com/office/drawing/2014/main" id="{3D12AB92-DB60-47FE-DBCD-ACC60B0A5214}"/>
              </a:ext>
            </a:extLst>
          </p:cNvPr>
          <p:cNvSpPr txBox="1"/>
          <p:nvPr/>
        </p:nvSpPr>
        <p:spPr>
          <a:xfrm>
            <a:off x="1921355" y="12371098"/>
            <a:ext cx="4697221" cy="584263"/>
          </a:xfrm>
          <a:prstGeom prst="rect">
            <a:avLst/>
          </a:prstGeom>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Chocolate Cooking</a:t>
            </a:r>
          </a:p>
        </p:txBody>
      </p:sp>
      <p:grpSp>
        <p:nvGrpSpPr>
          <p:cNvPr id="19" name="Group 18">
            <a:extLst>
              <a:ext uri="{FF2B5EF4-FFF2-40B4-BE49-F238E27FC236}">
                <a16:creationId xmlns:a16="http://schemas.microsoft.com/office/drawing/2014/main" id="{FACFD1B8-83F4-B966-3DD5-02E780B6BB1E}"/>
              </a:ext>
            </a:extLst>
          </p:cNvPr>
          <p:cNvGrpSpPr/>
          <p:nvPr/>
        </p:nvGrpSpPr>
        <p:grpSpPr>
          <a:xfrm>
            <a:off x="1281108" y="13928576"/>
            <a:ext cx="4134907" cy="536748"/>
            <a:chOff x="1302880" y="4014972"/>
            <a:chExt cx="3837217" cy="536748"/>
          </a:xfrm>
        </p:grpSpPr>
        <p:sp>
          <p:nvSpPr>
            <p:cNvPr id="20" name="Rectangle: Rounded Corners 19">
              <a:extLst>
                <a:ext uri="{FF2B5EF4-FFF2-40B4-BE49-F238E27FC236}">
                  <a16:creationId xmlns:a16="http://schemas.microsoft.com/office/drawing/2014/main" id="{3B0753D5-00E5-F140-F54F-C591C6CBA80F}"/>
                </a:ext>
              </a:extLst>
            </p:cNvPr>
            <p:cNvSpPr/>
            <p:nvPr/>
          </p:nvSpPr>
          <p:spPr>
            <a:xfrm>
              <a:off x="1531966" y="4014972"/>
              <a:ext cx="3608131" cy="536748"/>
            </a:xfrm>
            <a:prstGeom prst="roundRect">
              <a:avLst/>
            </a:prstGeom>
            <a:solidFill>
              <a:srgbClr val="945B4B">
                <a:alpha val="6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F18F26AD-DAFF-8E5B-6612-B482A1EDD63A}"/>
                </a:ext>
              </a:extLst>
            </p:cNvPr>
            <p:cNvSpPr/>
            <p:nvPr/>
          </p:nvSpPr>
          <p:spPr>
            <a:xfrm>
              <a:off x="1302880" y="4054746"/>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800" b="1" dirty="0">
                  <a:solidFill>
                    <a:srgbClr val="993300"/>
                  </a:solidFill>
                  <a:latin typeface="Times New Roman" panose="02020603050405020304" pitchFamily="18" charset="0"/>
                  <a:cs typeface="Times New Roman" panose="02020603050405020304" pitchFamily="18" charset="0"/>
                </a:rPr>
                <a:t>3</a:t>
              </a:r>
              <a:endParaRPr lang="en-US" sz="2800" b="1" dirty="0">
                <a:solidFill>
                  <a:srgbClr val="993300"/>
                </a:solidFill>
                <a:latin typeface="Times New Roman" panose="02020603050405020304" pitchFamily="18" charset="0"/>
                <a:cs typeface="Times New Roman" panose="02020603050405020304" pitchFamily="18" charset="0"/>
              </a:endParaRPr>
            </a:p>
          </p:txBody>
        </p:sp>
      </p:grpSp>
      <p:sp>
        <p:nvSpPr>
          <p:cNvPr id="22" name="TextBox 24">
            <a:extLst>
              <a:ext uri="{FF2B5EF4-FFF2-40B4-BE49-F238E27FC236}">
                <a16:creationId xmlns:a16="http://schemas.microsoft.com/office/drawing/2014/main" id="{6741F59F-1369-EAB9-CBE0-CB4CD4A41365}"/>
              </a:ext>
            </a:extLst>
          </p:cNvPr>
          <p:cNvSpPr txBox="1"/>
          <p:nvPr/>
        </p:nvSpPr>
        <p:spPr>
          <a:xfrm>
            <a:off x="1921355" y="13055021"/>
            <a:ext cx="3061350" cy="572273"/>
          </a:xfrm>
          <a:prstGeom prst="rect">
            <a:avLst/>
          </a:prstGeom>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Manual</a:t>
            </a:r>
            <a:endParaRPr lang="en-US" sz="3744" spc="112" dirty="0">
              <a:solidFill>
                <a:schemeClr val="bg1"/>
              </a:solidFill>
              <a:latin typeface="Times New Roman" panose="02020603050405020304" pitchFamily="18" charset="0"/>
              <a:ea typeface="Alice"/>
              <a:cs typeface="Times New Roman" panose="02020603050405020304" pitchFamily="18" charset="0"/>
              <a:sym typeface="Alice"/>
            </a:endParaRPr>
          </a:p>
        </p:txBody>
      </p:sp>
      <p:grpSp>
        <p:nvGrpSpPr>
          <p:cNvPr id="23" name="Group 22">
            <a:extLst>
              <a:ext uri="{FF2B5EF4-FFF2-40B4-BE49-F238E27FC236}">
                <a16:creationId xmlns:a16="http://schemas.microsoft.com/office/drawing/2014/main" id="{4E6D3D2E-5F1D-6D06-8D43-AD53A849A29E}"/>
              </a:ext>
            </a:extLst>
          </p:cNvPr>
          <p:cNvGrpSpPr/>
          <p:nvPr/>
        </p:nvGrpSpPr>
        <p:grpSpPr>
          <a:xfrm>
            <a:off x="6646000" y="13185595"/>
            <a:ext cx="4134907" cy="536748"/>
            <a:chOff x="2271869" y="4166328"/>
            <a:chExt cx="3837217" cy="536748"/>
          </a:xfrm>
        </p:grpSpPr>
        <p:sp>
          <p:nvSpPr>
            <p:cNvPr id="24" name="Rectangle: Rounded Corners 23">
              <a:extLst>
                <a:ext uri="{FF2B5EF4-FFF2-40B4-BE49-F238E27FC236}">
                  <a16:creationId xmlns:a16="http://schemas.microsoft.com/office/drawing/2014/main" id="{AC4F0030-481F-E540-8D47-D05674D0EE65}"/>
                </a:ext>
              </a:extLst>
            </p:cNvPr>
            <p:cNvSpPr/>
            <p:nvPr/>
          </p:nvSpPr>
          <p:spPr>
            <a:xfrm>
              <a:off x="2500955" y="4166328"/>
              <a:ext cx="3608131" cy="536748"/>
            </a:xfrm>
            <a:prstGeom prst="roundRect">
              <a:avLst/>
            </a:prstGeom>
            <a:solidFill>
              <a:srgbClr val="532815">
                <a:alpha val="5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246265B3-7B42-A92F-9137-13B00E3C5855}"/>
                </a:ext>
              </a:extLst>
            </p:cNvPr>
            <p:cNvSpPr/>
            <p:nvPr/>
          </p:nvSpPr>
          <p:spPr>
            <a:xfrm>
              <a:off x="2271869" y="4206102"/>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800" b="1" dirty="0">
                  <a:solidFill>
                    <a:srgbClr val="993300"/>
                  </a:solidFill>
                  <a:latin typeface="Times New Roman" panose="02020603050405020304" pitchFamily="18" charset="0"/>
                  <a:cs typeface="Times New Roman" panose="02020603050405020304" pitchFamily="18" charset="0"/>
                </a:rPr>
                <a:t>5</a:t>
              </a:r>
              <a:endParaRPr lang="en-US" sz="2800" b="1" dirty="0">
                <a:solidFill>
                  <a:srgbClr val="993300"/>
                </a:solidFill>
                <a:latin typeface="Times New Roman" panose="02020603050405020304" pitchFamily="18" charset="0"/>
                <a:cs typeface="Times New Roman" panose="02020603050405020304" pitchFamily="18" charset="0"/>
              </a:endParaRPr>
            </a:p>
          </p:txBody>
        </p:sp>
      </p:grpSp>
      <p:sp>
        <p:nvSpPr>
          <p:cNvPr id="26" name="TextBox 25">
            <a:extLst>
              <a:ext uri="{FF2B5EF4-FFF2-40B4-BE49-F238E27FC236}">
                <a16:creationId xmlns:a16="http://schemas.microsoft.com/office/drawing/2014/main" id="{B83E82B0-FE89-A6AA-F69D-0D83D8D7C2C6}"/>
              </a:ext>
            </a:extLst>
          </p:cNvPr>
          <p:cNvSpPr txBox="1"/>
          <p:nvPr/>
        </p:nvSpPr>
        <p:spPr>
          <a:xfrm>
            <a:off x="1921355" y="13799384"/>
            <a:ext cx="3061350" cy="572273"/>
          </a:xfrm>
          <a:prstGeom prst="rect">
            <a:avLst/>
          </a:prstGeom>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cs typeface="Times New Roman" panose="02020603050405020304" pitchFamily="18" charset="0"/>
                <a:sym typeface="Alice"/>
              </a:rPr>
              <a:t>Dipping</a:t>
            </a:r>
          </a:p>
        </p:txBody>
      </p:sp>
      <p:grpSp>
        <p:nvGrpSpPr>
          <p:cNvPr id="27" name="Group 26">
            <a:extLst>
              <a:ext uri="{FF2B5EF4-FFF2-40B4-BE49-F238E27FC236}">
                <a16:creationId xmlns:a16="http://schemas.microsoft.com/office/drawing/2014/main" id="{D4B29EC6-4B70-A213-BB41-B37E4A02F109}"/>
              </a:ext>
            </a:extLst>
          </p:cNvPr>
          <p:cNvGrpSpPr/>
          <p:nvPr/>
        </p:nvGrpSpPr>
        <p:grpSpPr>
          <a:xfrm>
            <a:off x="6624051" y="13928576"/>
            <a:ext cx="4134907" cy="536748"/>
            <a:chOff x="1302880" y="4014972"/>
            <a:chExt cx="3837217" cy="536748"/>
          </a:xfrm>
        </p:grpSpPr>
        <p:sp>
          <p:nvSpPr>
            <p:cNvPr id="28" name="Rectangle: Rounded Corners 27">
              <a:extLst>
                <a:ext uri="{FF2B5EF4-FFF2-40B4-BE49-F238E27FC236}">
                  <a16:creationId xmlns:a16="http://schemas.microsoft.com/office/drawing/2014/main" id="{FCB6182C-D8E4-A2D2-C016-FC800669D04F}"/>
                </a:ext>
              </a:extLst>
            </p:cNvPr>
            <p:cNvSpPr/>
            <p:nvPr/>
          </p:nvSpPr>
          <p:spPr>
            <a:xfrm>
              <a:off x="1531966" y="4014972"/>
              <a:ext cx="3608131" cy="536748"/>
            </a:xfrm>
            <a:prstGeom prst="roundRect">
              <a:avLst/>
            </a:prstGeom>
            <a:solidFill>
              <a:srgbClr val="945B4B">
                <a:alpha val="6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D62E3D4-9A90-C80A-E85C-E779014DBD97}"/>
                </a:ext>
              </a:extLst>
            </p:cNvPr>
            <p:cNvSpPr/>
            <p:nvPr/>
          </p:nvSpPr>
          <p:spPr>
            <a:xfrm>
              <a:off x="1302880" y="4054746"/>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800" b="1" dirty="0">
                  <a:solidFill>
                    <a:srgbClr val="993300"/>
                  </a:solidFill>
                  <a:latin typeface="Times New Roman" panose="02020603050405020304" pitchFamily="18" charset="0"/>
                  <a:cs typeface="Times New Roman" panose="02020603050405020304" pitchFamily="18" charset="0"/>
                </a:rPr>
                <a:t>6</a:t>
              </a:r>
              <a:endParaRPr lang="en-US" sz="2800" b="1" dirty="0">
                <a:solidFill>
                  <a:srgbClr val="993300"/>
                </a:solidFill>
                <a:latin typeface="Times New Roman" panose="02020603050405020304" pitchFamily="18" charset="0"/>
                <a:cs typeface="Times New Roman" panose="02020603050405020304" pitchFamily="18" charset="0"/>
              </a:endParaRPr>
            </a:p>
          </p:txBody>
        </p:sp>
      </p:grpSp>
      <p:sp>
        <p:nvSpPr>
          <p:cNvPr id="30" name="TextBox 26">
            <a:extLst>
              <a:ext uri="{FF2B5EF4-FFF2-40B4-BE49-F238E27FC236}">
                <a16:creationId xmlns:a16="http://schemas.microsoft.com/office/drawing/2014/main" id="{6D5756DC-7C9F-CDE3-DB91-9A86179FEF16}"/>
              </a:ext>
            </a:extLst>
          </p:cNvPr>
          <p:cNvSpPr txBox="1"/>
          <p:nvPr/>
        </p:nvSpPr>
        <p:spPr>
          <a:xfrm>
            <a:off x="7258652" y="12365875"/>
            <a:ext cx="3202617" cy="581891"/>
          </a:xfrm>
          <a:prstGeom prst="rect">
            <a:avLst/>
          </a:prstGeom>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One Shot</a:t>
            </a:r>
          </a:p>
        </p:txBody>
      </p:sp>
      <p:sp>
        <p:nvSpPr>
          <p:cNvPr id="31" name="TextBox 27">
            <a:extLst>
              <a:ext uri="{FF2B5EF4-FFF2-40B4-BE49-F238E27FC236}">
                <a16:creationId xmlns:a16="http://schemas.microsoft.com/office/drawing/2014/main" id="{863A0365-6DEF-9D11-904A-A9C26CF45CCA}"/>
              </a:ext>
            </a:extLst>
          </p:cNvPr>
          <p:cNvSpPr txBox="1"/>
          <p:nvPr/>
        </p:nvSpPr>
        <p:spPr>
          <a:xfrm>
            <a:off x="7258651" y="13052542"/>
            <a:ext cx="3202617" cy="581891"/>
          </a:xfrm>
          <a:prstGeom prst="rect">
            <a:avLst/>
          </a:prstGeom>
        </p:spPr>
        <p:txBody>
          <a:bodyPr lIns="0" tIns="0" rIns="0" bIns="0" rtlCol="0" anchor="t">
            <a:spAutoFit/>
          </a:bodyPr>
          <a:lstStyle/>
          <a:p>
            <a:pPr algn="l" rtl="0">
              <a:lnSpc>
                <a:spcPts val="5242"/>
              </a:lnSpc>
            </a:pPr>
            <a:r>
              <a:rPr lang="en-US" sz="2400" spc="112" dirty="0" err="1">
                <a:solidFill>
                  <a:schemeClr val="bg1"/>
                </a:solidFill>
                <a:latin typeface="Times New Roman" panose="02020603050405020304" pitchFamily="18" charset="0"/>
                <a:ea typeface="Alice"/>
                <a:cs typeface="Times New Roman" panose="02020603050405020304" pitchFamily="18" charset="0"/>
                <a:sym typeface="Alice"/>
              </a:rPr>
              <a:t>Dragees</a:t>
            </a:r>
            <a:endParaRPr lang="en-US" sz="2400" spc="112" dirty="0">
              <a:solidFill>
                <a:schemeClr val="bg1"/>
              </a:solidFill>
              <a:latin typeface="Times New Roman" panose="02020603050405020304" pitchFamily="18" charset="0"/>
              <a:ea typeface="Alice"/>
              <a:cs typeface="Times New Roman" panose="02020603050405020304" pitchFamily="18" charset="0"/>
              <a:sym typeface="Alice"/>
            </a:endParaRPr>
          </a:p>
        </p:txBody>
      </p:sp>
      <p:sp>
        <p:nvSpPr>
          <p:cNvPr id="32" name="TextBox 28">
            <a:extLst>
              <a:ext uri="{FF2B5EF4-FFF2-40B4-BE49-F238E27FC236}">
                <a16:creationId xmlns:a16="http://schemas.microsoft.com/office/drawing/2014/main" id="{EDDCB217-6E82-643A-0D99-5262E4EF0913}"/>
              </a:ext>
            </a:extLst>
          </p:cNvPr>
          <p:cNvSpPr txBox="1"/>
          <p:nvPr/>
        </p:nvSpPr>
        <p:spPr>
          <a:xfrm>
            <a:off x="7165753" y="13800379"/>
            <a:ext cx="5621348" cy="584263"/>
          </a:xfrm>
          <a:prstGeom prst="rect">
            <a:avLst/>
          </a:prstGeom>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 Packaging &amp; Stickering</a:t>
            </a:r>
          </a:p>
        </p:txBody>
      </p:sp>
      <p:sp>
        <p:nvSpPr>
          <p:cNvPr id="33" name="TextBox 30">
            <a:extLst>
              <a:ext uri="{FF2B5EF4-FFF2-40B4-BE49-F238E27FC236}">
                <a16:creationId xmlns:a16="http://schemas.microsoft.com/office/drawing/2014/main" id="{5AF42A75-5CAE-5379-6F63-95BC51E3F20D}"/>
              </a:ext>
            </a:extLst>
          </p:cNvPr>
          <p:cNvSpPr txBox="1"/>
          <p:nvPr/>
        </p:nvSpPr>
        <p:spPr>
          <a:xfrm>
            <a:off x="500626" y="11553067"/>
            <a:ext cx="12841517" cy="735779"/>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5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6 production lines </a:t>
            </a:r>
          </a:p>
        </p:txBody>
      </p:sp>
    </p:spTree>
    <p:extLst>
      <p:ext uri="{BB962C8B-B14F-4D97-AF65-F5344CB8AC3E}">
        <p14:creationId xmlns:p14="http://schemas.microsoft.com/office/powerpoint/2010/main" val="1557761269"/>
      </p:ext>
    </p:extLst>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1FB47-EE30-FED5-8908-0B4755E5DBA0}"/>
            </a:ext>
          </a:extLst>
        </p:cNvPr>
        <p:cNvGrpSpPr/>
        <p:nvPr/>
      </p:nvGrpSpPr>
      <p:grpSpPr>
        <a:xfrm>
          <a:off x="0" y="0"/>
          <a:ext cx="0" cy="0"/>
          <a:chOff x="0" y="0"/>
          <a:chExt cx="0" cy="0"/>
        </a:xfrm>
      </p:grpSpPr>
      <p:sp>
        <p:nvSpPr>
          <p:cNvPr id="9" name="مربع نص 8">
            <a:extLst>
              <a:ext uri="{FF2B5EF4-FFF2-40B4-BE49-F238E27FC236}">
                <a16:creationId xmlns:a16="http://schemas.microsoft.com/office/drawing/2014/main" id="{0CFFC2CB-9CD7-7D39-3A99-268669C9E14E}"/>
              </a:ext>
            </a:extLst>
          </p:cNvPr>
          <p:cNvSpPr txBox="1"/>
          <p:nvPr/>
        </p:nvSpPr>
        <p:spPr>
          <a:xfrm>
            <a:off x="316262" y="195992"/>
            <a:ext cx="219216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Introduction</a:t>
            </a:r>
          </a:p>
        </p:txBody>
      </p:sp>
      <p:cxnSp>
        <p:nvCxnSpPr>
          <p:cNvPr id="2" name="رابط مستقيم 1">
            <a:extLst>
              <a:ext uri="{FF2B5EF4-FFF2-40B4-BE49-F238E27FC236}">
                <a16:creationId xmlns:a16="http://schemas.microsoft.com/office/drawing/2014/main" id="{7C8EC96A-6B9F-5D5E-B56B-1EB049CA1329}"/>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مجموعة 2">
            <a:extLst>
              <a:ext uri="{FF2B5EF4-FFF2-40B4-BE49-F238E27FC236}">
                <a16:creationId xmlns:a16="http://schemas.microsoft.com/office/drawing/2014/main" id="{A01E7EBC-D9C3-2E18-19BA-CC496F571559}"/>
              </a:ext>
            </a:extLst>
          </p:cNvPr>
          <p:cNvGrpSpPr/>
          <p:nvPr/>
        </p:nvGrpSpPr>
        <p:grpSpPr>
          <a:xfrm>
            <a:off x="5638800" y="178905"/>
            <a:ext cx="914400" cy="914400"/>
            <a:chOff x="2648582" y="3024114"/>
            <a:chExt cx="914400" cy="914400"/>
          </a:xfrm>
        </p:grpSpPr>
        <p:sp useBgFill="1">
          <p:nvSpPr>
            <p:cNvPr id="4" name="شكل بيضاوي 3">
              <a:extLst>
                <a:ext uri="{FF2B5EF4-FFF2-40B4-BE49-F238E27FC236}">
                  <a16:creationId xmlns:a16="http://schemas.microsoft.com/office/drawing/2014/main" id="{26863BDE-576A-395F-C699-2E64D9B81BF3}"/>
                </a:ext>
              </a:extLst>
            </p:cNvPr>
            <p:cNvSpPr/>
            <p:nvPr/>
          </p:nvSpPr>
          <p:spPr>
            <a:xfrm>
              <a:off x="2648582" y="3024114"/>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ree Information SVG, PNG Icon, Symbol. Download Image.">
              <a:extLst>
                <a:ext uri="{FF2B5EF4-FFF2-40B4-BE49-F238E27FC236}">
                  <a16:creationId xmlns:a16="http://schemas.microsoft.com/office/drawing/2014/main" id="{86CA023D-0B9B-17DA-FD67-AC5D59D127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0634" y="3051796"/>
              <a:ext cx="754409" cy="754409"/>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مربع نص 8">
            <a:extLst>
              <a:ext uri="{FF2B5EF4-FFF2-40B4-BE49-F238E27FC236}">
                <a16:creationId xmlns:a16="http://schemas.microsoft.com/office/drawing/2014/main" id="{F5BB5717-D21A-47BE-63F4-AB6D13C8351B}"/>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1</a:t>
            </a:r>
          </a:p>
        </p:txBody>
      </p:sp>
      <p:sp>
        <p:nvSpPr>
          <p:cNvPr id="70" name="TextBox 3">
            <a:extLst>
              <a:ext uri="{FF2B5EF4-FFF2-40B4-BE49-F238E27FC236}">
                <a16:creationId xmlns:a16="http://schemas.microsoft.com/office/drawing/2014/main" id="{8B87E6D5-D429-1E65-434E-21F86CE11B21}"/>
              </a:ext>
            </a:extLst>
          </p:cNvPr>
          <p:cNvSpPr txBox="1"/>
          <p:nvPr/>
        </p:nvSpPr>
        <p:spPr>
          <a:xfrm>
            <a:off x="518407" y="1994568"/>
            <a:ext cx="12841517" cy="735779"/>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500" dirty="0">
                <a:solidFill>
                  <a:schemeClr val="bg1"/>
                </a:solidFill>
                <a:latin typeface="Times New Roman" panose="02020603050405020304" pitchFamily="18" charset="0"/>
                <a:ea typeface="Montserrat Classic"/>
                <a:cs typeface="Times New Roman" panose="02020603050405020304" pitchFamily="18" charset="0"/>
                <a:sym typeface="Montserrat Classic"/>
              </a:rPr>
              <a:t>Established in 2005, ISO 22000 certified</a:t>
            </a:r>
          </a:p>
        </p:txBody>
      </p:sp>
      <p:sp>
        <p:nvSpPr>
          <p:cNvPr id="10" name="TextBox 46">
            <a:extLst>
              <a:ext uri="{FF2B5EF4-FFF2-40B4-BE49-F238E27FC236}">
                <a16:creationId xmlns:a16="http://schemas.microsoft.com/office/drawing/2014/main" id="{35A8D799-62C0-EBF1-F78B-6FE652DE46E6}"/>
              </a:ext>
            </a:extLst>
          </p:cNvPr>
          <p:cNvSpPr txBox="1"/>
          <p:nvPr/>
        </p:nvSpPr>
        <p:spPr>
          <a:xfrm>
            <a:off x="0" y="865561"/>
            <a:ext cx="12627571" cy="978666"/>
          </a:xfrm>
          <a:prstGeom prst="rect">
            <a:avLst/>
          </a:prstGeom>
        </p:spPr>
        <p:txBody>
          <a:bodyPr wrap="square" lIns="0" tIns="0" rIns="0" bIns="0" rtlCol="0" anchor="t">
            <a:spAutoFit/>
          </a:bodyPr>
          <a:lstStyle/>
          <a:p>
            <a:pPr algn="ctr">
              <a:lnSpc>
                <a:spcPts val="8844"/>
              </a:lnSpc>
              <a:spcBef>
                <a:spcPct val="0"/>
              </a:spcBef>
            </a:pPr>
            <a:r>
              <a:rPr lang="en-US" sz="44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AL-Hijaz Chocolate Factory Overview </a:t>
            </a:r>
          </a:p>
        </p:txBody>
      </p:sp>
      <p:cxnSp>
        <p:nvCxnSpPr>
          <p:cNvPr id="11" name="رابط مستقيم 1">
            <a:extLst>
              <a:ext uri="{FF2B5EF4-FFF2-40B4-BE49-F238E27FC236}">
                <a16:creationId xmlns:a16="http://schemas.microsoft.com/office/drawing/2014/main" id="{7F723EE2-1D2A-D10A-1F86-146E4E99CB24}"/>
              </a:ext>
            </a:extLst>
          </p:cNvPr>
          <p:cNvCxnSpPr>
            <a:cxnSpLocks/>
          </p:cNvCxnSpPr>
          <p:nvPr/>
        </p:nvCxnSpPr>
        <p:spPr>
          <a:xfrm>
            <a:off x="-228863" y="8277876"/>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رابط مستقيم 17">
            <a:extLst>
              <a:ext uri="{FF2B5EF4-FFF2-40B4-BE49-F238E27FC236}">
                <a16:creationId xmlns:a16="http://schemas.microsoft.com/office/drawing/2014/main" id="{A71870C8-CD91-FD3B-CC7B-CC1AD9A2E442}"/>
              </a:ext>
            </a:extLst>
          </p:cNvPr>
          <p:cNvCxnSpPr>
            <a:cxnSpLocks/>
          </p:cNvCxnSpPr>
          <p:nvPr/>
        </p:nvCxnSpPr>
        <p:spPr>
          <a:xfrm>
            <a:off x="1134716" y="15384529"/>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مربع نص 19">
            <a:extLst>
              <a:ext uri="{FF2B5EF4-FFF2-40B4-BE49-F238E27FC236}">
                <a16:creationId xmlns:a16="http://schemas.microsoft.com/office/drawing/2014/main" id="{4270219A-8BC5-7AE8-CEBF-F05622ACA388}"/>
              </a:ext>
            </a:extLst>
          </p:cNvPr>
          <p:cNvSpPr txBox="1"/>
          <p:nvPr/>
        </p:nvSpPr>
        <p:spPr>
          <a:xfrm>
            <a:off x="-2738805" y="15655426"/>
            <a:ext cx="6848398" cy="1077218"/>
          </a:xfrm>
          <a:prstGeom prst="rect">
            <a:avLst/>
          </a:prstGeom>
          <a:noFill/>
        </p:spPr>
        <p:txBody>
          <a:bodyPr wrap="square">
            <a:spAutoFit/>
          </a:bodyPr>
          <a:lstStyle/>
          <a:p>
            <a:pPr algn="ctr"/>
            <a:r>
              <a:rPr lang="en-US" sz="3200" b="1" dirty="0">
                <a:solidFill>
                  <a:schemeClr val="bg1"/>
                </a:solidFill>
                <a:latin typeface="Times New Roman" panose="02020603050405020304" pitchFamily="18" charset="0"/>
                <a:cs typeface="Times New Roman" panose="02020603050405020304" pitchFamily="18" charset="0"/>
              </a:rPr>
              <a:t>PTSD, CPTSD, and Trauma Definitions</a:t>
            </a:r>
          </a:p>
        </p:txBody>
      </p:sp>
      <p:sp>
        <p:nvSpPr>
          <p:cNvPr id="14" name="TextBox 46">
            <a:extLst>
              <a:ext uri="{FF2B5EF4-FFF2-40B4-BE49-F238E27FC236}">
                <a16:creationId xmlns:a16="http://schemas.microsoft.com/office/drawing/2014/main" id="{F1D79A0E-AE1D-7646-A6C0-C19D1FEADB87}"/>
              </a:ext>
            </a:extLst>
          </p:cNvPr>
          <p:cNvSpPr txBox="1"/>
          <p:nvPr/>
        </p:nvSpPr>
        <p:spPr>
          <a:xfrm>
            <a:off x="283185" y="8925054"/>
            <a:ext cx="10584808" cy="1035054"/>
          </a:xfrm>
          <a:prstGeom prst="rect">
            <a:avLst/>
          </a:prstGeom>
        </p:spPr>
        <p:txBody>
          <a:bodyPr lIns="0" tIns="0" rIns="0" bIns="0" rtlCol="0" anchor="t">
            <a:spAutoFit/>
          </a:bodyPr>
          <a:lstStyle/>
          <a:p>
            <a:pPr algn="ctr">
              <a:lnSpc>
                <a:spcPts val="8844"/>
              </a:lnSpc>
              <a:spcBef>
                <a:spcPct val="0"/>
              </a:spcBef>
            </a:pPr>
            <a:r>
              <a:rPr lang="en-US" sz="6099"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Chocolate Production Process</a:t>
            </a:r>
          </a:p>
        </p:txBody>
      </p:sp>
      <p:sp>
        <p:nvSpPr>
          <p:cNvPr id="15" name="TextBox 17">
            <a:extLst>
              <a:ext uri="{FF2B5EF4-FFF2-40B4-BE49-F238E27FC236}">
                <a16:creationId xmlns:a16="http://schemas.microsoft.com/office/drawing/2014/main" id="{857B6733-4A2E-5BFF-C4C3-4574A997FCCC}"/>
              </a:ext>
            </a:extLst>
          </p:cNvPr>
          <p:cNvSpPr txBox="1"/>
          <p:nvPr/>
        </p:nvSpPr>
        <p:spPr>
          <a:xfrm>
            <a:off x="-59745" y="11627505"/>
            <a:ext cx="2832738" cy="381130"/>
          </a:xfrm>
          <a:prstGeom prst="rect">
            <a:avLst/>
          </a:prstGeom>
        </p:spPr>
        <p:txBody>
          <a:bodyPr wrap="square" lIns="0" tIns="0" rIns="0" bIns="0" rtlCol="0" anchor="t">
            <a:spAutoFit/>
          </a:bodyPr>
          <a:lstStyle/>
          <a:p>
            <a:pPr marL="0" lvl="0" indent="0" algn="ctr">
              <a:lnSpc>
                <a:spcPts val="3403"/>
              </a:lnSpc>
              <a:spcBef>
                <a:spcPct val="0"/>
              </a:spcBef>
            </a:pPr>
            <a:r>
              <a:rPr lang="en-US" b="1" spc="102"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Receiving Raw Material </a:t>
            </a:r>
          </a:p>
        </p:txBody>
      </p:sp>
      <p:grpSp>
        <p:nvGrpSpPr>
          <p:cNvPr id="16" name="Group 15">
            <a:extLst>
              <a:ext uri="{FF2B5EF4-FFF2-40B4-BE49-F238E27FC236}">
                <a16:creationId xmlns:a16="http://schemas.microsoft.com/office/drawing/2014/main" id="{40849313-D3AF-620F-13A6-90F16ED7EF31}"/>
              </a:ext>
            </a:extLst>
          </p:cNvPr>
          <p:cNvGrpSpPr/>
          <p:nvPr/>
        </p:nvGrpSpPr>
        <p:grpSpPr>
          <a:xfrm>
            <a:off x="807115" y="10421688"/>
            <a:ext cx="1099019" cy="1024128"/>
            <a:chOff x="1327526" y="2799582"/>
            <a:chExt cx="1099019" cy="1053247"/>
          </a:xfrm>
        </p:grpSpPr>
        <p:sp>
          <p:nvSpPr>
            <p:cNvPr id="17" name="Oval 16">
              <a:extLst>
                <a:ext uri="{FF2B5EF4-FFF2-40B4-BE49-F238E27FC236}">
                  <a16:creationId xmlns:a16="http://schemas.microsoft.com/office/drawing/2014/main" id="{0E9BB2AE-C2EB-961C-DB8B-14D33E83457B}"/>
                </a:ext>
              </a:extLst>
            </p:cNvPr>
            <p:cNvSpPr/>
            <p:nvPr/>
          </p:nvSpPr>
          <p:spPr>
            <a:xfrm>
              <a:off x="1327526" y="2799582"/>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1CB6E3D2-CE54-0953-D6AE-CF2CFCE83589}"/>
                </a:ext>
              </a:extLst>
            </p:cNvPr>
            <p:cNvGrpSpPr/>
            <p:nvPr/>
          </p:nvGrpSpPr>
          <p:grpSpPr>
            <a:xfrm>
              <a:off x="1327526" y="2817115"/>
              <a:ext cx="1099019" cy="1022921"/>
              <a:chOff x="1373683" y="2821325"/>
              <a:chExt cx="1192707" cy="1182792"/>
            </a:xfrm>
          </p:grpSpPr>
          <p:sp>
            <p:nvSpPr>
              <p:cNvPr id="19" name="Freeform 20">
                <a:extLst>
                  <a:ext uri="{FF2B5EF4-FFF2-40B4-BE49-F238E27FC236}">
                    <a16:creationId xmlns:a16="http://schemas.microsoft.com/office/drawing/2014/main" id="{0144CE39-6450-B271-9196-A88568A2FFB8}"/>
                  </a:ext>
                </a:extLst>
              </p:cNvPr>
              <p:cNvSpPr/>
              <p:nvPr/>
            </p:nvSpPr>
            <p:spPr>
              <a:xfrm>
                <a:off x="1373683" y="2821325"/>
                <a:ext cx="1192707" cy="1182792"/>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5D3C30"/>
                </a:solidFill>
                <a:prstDash val="solid"/>
                <a:miter/>
              </a:ln>
            </p:spPr>
            <p:txBody>
              <a:bodyPr/>
              <a:lstStyle/>
              <a:p>
                <a:endParaRPr lang="en-US" dirty="0"/>
              </a:p>
            </p:txBody>
          </p:sp>
          <p:sp>
            <p:nvSpPr>
              <p:cNvPr id="20" name="Freeform 22">
                <a:extLst>
                  <a:ext uri="{FF2B5EF4-FFF2-40B4-BE49-F238E27FC236}">
                    <a16:creationId xmlns:a16="http://schemas.microsoft.com/office/drawing/2014/main" id="{32A0EFD3-02F9-5202-00E1-C5408572106C}"/>
                  </a:ext>
                </a:extLst>
              </p:cNvPr>
              <p:cNvSpPr/>
              <p:nvPr/>
            </p:nvSpPr>
            <p:spPr>
              <a:xfrm>
                <a:off x="1543745" y="3007113"/>
                <a:ext cx="852585" cy="859562"/>
              </a:xfrm>
              <a:custGeom>
                <a:avLst/>
                <a:gdLst/>
                <a:ahLst/>
                <a:cxnLst/>
                <a:rect l="l" t="t" r="r" b="b"/>
                <a:pathLst>
                  <a:path w="1736390" h="1765276">
                    <a:moveTo>
                      <a:pt x="0" y="0"/>
                    </a:moveTo>
                    <a:lnTo>
                      <a:pt x="1736390" y="0"/>
                    </a:lnTo>
                    <a:lnTo>
                      <a:pt x="1736390" y="1765276"/>
                    </a:lnTo>
                    <a:lnTo>
                      <a:pt x="0" y="17652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grpSp>
      <p:grpSp>
        <p:nvGrpSpPr>
          <p:cNvPr id="21" name="Group 20">
            <a:extLst>
              <a:ext uri="{FF2B5EF4-FFF2-40B4-BE49-F238E27FC236}">
                <a16:creationId xmlns:a16="http://schemas.microsoft.com/office/drawing/2014/main" id="{29F31911-2B4D-C10B-816D-76C0B2AE3852}"/>
              </a:ext>
            </a:extLst>
          </p:cNvPr>
          <p:cNvGrpSpPr/>
          <p:nvPr/>
        </p:nvGrpSpPr>
        <p:grpSpPr>
          <a:xfrm>
            <a:off x="4742738" y="10421688"/>
            <a:ext cx="1097280" cy="1024128"/>
            <a:chOff x="5546490" y="2779917"/>
            <a:chExt cx="1115322" cy="1061326"/>
          </a:xfrm>
        </p:grpSpPr>
        <p:sp>
          <p:nvSpPr>
            <p:cNvPr id="22" name="Oval 21">
              <a:extLst>
                <a:ext uri="{FF2B5EF4-FFF2-40B4-BE49-F238E27FC236}">
                  <a16:creationId xmlns:a16="http://schemas.microsoft.com/office/drawing/2014/main" id="{69DDE4CB-29CD-0896-48DC-B4D65BE6FCA1}"/>
                </a:ext>
              </a:extLst>
            </p:cNvPr>
            <p:cNvSpPr/>
            <p:nvPr/>
          </p:nvSpPr>
          <p:spPr>
            <a:xfrm>
              <a:off x="5546490" y="2779917"/>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5">
              <a:extLst>
                <a:ext uri="{FF2B5EF4-FFF2-40B4-BE49-F238E27FC236}">
                  <a16:creationId xmlns:a16="http://schemas.microsoft.com/office/drawing/2014/main" id="{65721DBD-EB4F-3292-693E-1846761A1389}"/>
                </a:ext>
              </a:extLst>
            </p:cNvPr>
            <p:cNvSpPr/>
            <p:nvPr/>
          </p:nvSpPr>
          <p:spPr>
            <a:xfrm>
              <a:off x="5564532" y="2817115"/>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24" name="Freeform 7">
              <a:extLst>
                <a:ext uri="{FF2B5EF4-FFF2-40B4-BE49-F238E27FC236}">
                  <a16:creationId xmlns:a16="http://schemas.microsoft.com/office/drawing/2014/main" id="{5602FCBB-1DED-44BA-E416-CAF507E07A8D}"/>
                </a:ext>
              </a:extLst>
            </p:cNvPr>
            <p:cNvSpPr/>
            <p:nvPr/>
          </p:nvSpPr>
          <p:spPr>
            <a:xfrm>
              <a:off x="5698890" y="2951982"/>
              <a:ext cx="766796" cy="754252"/>
            </a:xfrm>
            <a:custGeom>
              <a:avLst/>
              <a:gdLst/>
              <a:ahLst/>
              <a:cxnLst/>
              <a:rect l="l" t="t" r="r" b="b"/>
              <a:pathLst>
                <a:path w="1905940" h="1697839">
                  <a:moveTo>
                    <a:pt x="0" y="0"/>
                  </a:moveTo>
                  <a:lnTo>
                    <a:pt x="1905939" y="0"/>
                  </a:lnTo>
                  <a:lnTo>
                    <a:pt x="1905939" y="1697839"/>
                  </a:lnTo>
                  <a:lnTo>
                    <a:pt x="0" y="169783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sp>
        <p:nvSpPr>
          <p:cNvPr id="25" name="TextBox 8">
            <a:extLst>
              <a:ext uri="{FF2B5EF4-FFF2-40B4-BE49-F238E27FC236}">
                <a16:creationId xmlns:a16="http://schemas.microsoft.com/office/drawing/2014/main" id="{D355324B-E19B-50AB-6413-1555C2C61008}"/>
              </a:ext>
            </a:extLst>
          </p:cNvPr>
          <p:cNvSpPr txBox="1"/>
          <p:nvPr/>
        </p:nvSpPr>
        <p:spPr>
          <a:xfrm>
            <a:off x="3505671" y="11627505"/>
            <a:ext cx="3759337" cy="371512"/>
          </a:xfrm>
          <a:prstGeom prst="rect">
            <a:avLst/>
          </a:prstGeom>
        </p:spPr>
        <p:txBody>
          <a:bodyPr wrap="square" lIns="0" tIns="0" rIns="0" bIns="0" rtlCol="0" anchor="t">
            <a:spAutoFit/>
          </a:bodyPr>
          <a:lstStyle/>
          <a:p>
            <a:pPr marL="0" lvl="0" indent="0" algn="ctr">
              <a:lnSpc>
                <a:spcPts val="3293"/>
              </a:lnSpc>
              <a:spcBef>
                <a:spcPct val="0"/>
              </a:spcBef>
            </a:pPr>
            <a:r>
              <a:rPr lang="en-US" b="1" spc="98"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Cooking &amp; Preparation</a:t>
            </a:r>
          </a:p>
        </p:txBody>
      </p:sp>
      <p:sp>
        <p:nvSpPr>
          <p:cNvPr id="26" name="TextBox 10">
            <a:extLst>
              <a:ext uri="{FF2B5EF4-FFF2-40B4-BE49-F238E27FC236}">
                <a16:creationId xmlns:a16="http://schemas.microsoft.com/office/drawing/2014/main" id="{D2FB1CE0-0CE7-F3EF-0F66-F0145BDE31D3}"/>
              </a:ext>
            </a:extLst>
          </p:cNvPr>
          <p:cNvSpPr txBox="1"/>
          <p:nvPr/>
        </p:nvSpPr>
        <p:spPr>
          <a:xfrm>
            <a:off x="8304382" y="11627505"/>
            <a:ext cx="2049533" cy="371512"/>
          </a:xfrm>
          <a:prstGeom prst="rect">
            <a:avLst/>
          </a:prstGeom>
        </p:spPr>
        <p:txBody>
          <a:bodyPr wrap="square" lIns="0" tIns="0" rIns="0" bIns="0" rtlCol="0" anchor="t">
            <a:spAutoFit/>
          </a:bodyPr>
          <a:lstStyle/>
          <a:p>
            <a:pPr marL="0" lvl="0" indent="0" algn="ctr">
              <a:lnSpc>
                <a:spcPts val="3252"/>
              </a:lnSpc>
              <a:spcBef>
                <a:spcPct val="0"/>
              </a:spcBef>
            </a:pPr>
            <a:r>
              <a:rPr lang="en-US" b="1" spc="97"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Chocolate Fillings</a:t>
            </a:r>
          </a:p>
        </p:txBody>
      </p:sp>
      <p:grpSp>
        <p:nvGrpSpPr>
          <p:cNvPr id="27" name="Group 26">
            <a:extLst>
              <a:ext uri="{FF2B5EF4-FFF2-40B4-BE49-F238E27FC236}">
                <a16:creationId xmlns:a16="http://schemas.microsoft.com/office/drawing/2014/main" id="{52F15590-A309-8E99-F005-0E23BA8E2503}"/>
              </a:ext>
            </a:extLst>
          </p:cNvPr>
          <p:cNvGrpSpPr/>
          <p:nvPr/>
        </p:nvGrpSpPr>
        <p:grpSpPr>
          <a:xfrm>
            <a:off x="8694664" y="10421688"/>
            <a:ext cx="1099019" cy="1024128"/>
            <a:chOff x="9215075" y="2833703"/>
            <a:chExt cx="1099019" cy="1064862"/>
          </a:xfrm>
        </p:grpSpPr>
        <p:sp>
          <p:nvSpPr>
            <p:cNvPr id="28" name="Oval 27">
              <a:extLst>
                <a:ext uri="{FF2B5EF4-FFF2-40B4-BE49-F238E27FC236}">
                  <a16:creationId xmlns:a16="http://schemas.microsoft.com/office/drawing/2014/main" id="{87906B15-E39C-1F71-5E76-C582A53DCED6}"/>
                </a:ext>
              </a:extLst>
            </p:cNvPr>
            <p:cNvSpPr/>
            <p:nvPr/>
          </p:nvSpPr>
          <p:spPr>
            <a:xfrm>
              <a:off x="9215075" y="284531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13">
              <a:extLst>
                <a:ext uri="{FF2B5EF4-FFF2-40B4-BE49-F238E27FC236}">
                  <a16:creationId xmlns:a16="http://schemas.microsoft.com/office/drawing/2014/main" id="{598BA6E1-85C4-64C2-4E08-9DC6BDDA9F02}"/>
                </a:ext>
              </a:extLst>
            </p:cNvPr>
            <p:cNvSpPr/>
            <p:nvPr/>
          </p:nvSpPr>
          <p:spPr>
            <a:xfrm>
              <a:off x="9216814" y="2833703"/>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30" name="Freeform 15">
              <a:extLst>
                <a:ext uri="{FF2B5EF4-FFF2-40B4-BE49-F238E27FC236}">
                  <a16:creationId xmlns:a16="http://schemas.microsoft.com/office/drawing/2014/main" id="{CFF0E0CA-A7DD-D2BD-60D5-317C38D1C019}"/>
                </a:ext>
              </a:extLst>
            </p:cNvPr>
            <p:cNvSpPr/>
            <p:nvPr/>
          </p:nvSpPr>
          <p:spPr>
            <a:xfrm>
              <a:off x="9320990" y="2967646"/>
              <a:ext cx="891540" cy="732162"/>
            </a:xfrm>
            <a:custGeom>
              <a:avLst/>
              <a:gdLst/>
              <a:ahLst/>
              <a:cxnLst/>
              <a:rect l="l" t="t" r="r" b="b"/>
              <a:pathLst>
                <a:path w="2053115" h="1956258">
                  <a:moveTo>
                    <a:pt x="0" y="0"/>
                  </a:moveTo>
                  <a:lnTo>
                    <a:pt x="2053114" y="0"/>
                  </a:lnTo>
                  <a:lnTo>
                    <a:pt x="2053114" y="1956258"/>
                  </a:lnTo>
                  <a:lnTo>
                    <a:pt x="0" y="195625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grpSp>
      <p:sp>
        <p:nvSpPr>
          <p:cNvPr id="31" name="TextBox 31">
            <a:extLst>
              <a:ext uri="{FF2B5EF4-FFF2-40B4-BE49-F238E27FC236}">
                <a16:creationId xmlns:a16="http://schemas.microsoft.com/office/drawing/2014/main" id="{E65094DA-6C48-2E87-03A5-A998BF554726}"/>
              </a:ext>
            </a:extLst>
          </p:cNvPr>
          <p:cNvSpPr txBox="1"/>
          <p:nvPr/>
        </p:nvSpPr>
        <p:spPr>
          <a:xfrm>
            <a:off x="-43797" y="13776581"/>
            <a:ext cx="2832738" cy="458074"/>
          </a:xfrm>
          <a:prstGeom prst="rect">
            <a:avLst/>
          </a:prstGeom>
        </p:spPr>
        <p:txBody>
          <a:bodyPr wrap="square" lIns="0" tIns="0" rIns="0" bIns="0" rtlCol="0" anchor="t">
            <a:spAutoFit/>
          </a:bodyPr>
          <a:lstStyle/>
          <a:p>
            <a:pPr algn="ctr">
              <a:lnSpc>
                <a:spcPts val="4190"/>
              </a:lnSpc>
              <a:spcBef>
                <a:spcPct val="0"/>
              </a:spcBef>
            </a:pPr>
            <a:r>
              <a:rPr lang="en-US"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Several Production Lines</a:t>
            </a:r>
          </a:p>
        </p:txBody>
      </p:sp>
      <p:grpSp>
        <p:nvGrpSpPr>
          <p:cNvPr id="64" name="Group 63">
            <a:extLst>
              <a:ext uri="{FF2B5EF4-FFF2-40B4-BE49-F238E27FC236}">
                <a16:creationId xmlns:a16="http://schemas.microsoft.com/office/drawing/2014/main" id="{D41FDBFD-D255-CC1F-076A-EE38F419B4D8}"/>
              </a:ext>
            </a:extLst>
          </p:cNvPr>
          <p:cNvGrpSpPr/>
          <p:nvPr/>
        </p:nvGrpSpPr>
        <p:grpSpPr>
          <a:xfrm>
            <a:off x="851443" y="12710594"/>
            <a:ext cx="1099019" cy="1024128"/>
            <a:chOff x="1479926" y="4959344"/>
            <a:chExt cx="1099019" cy="1056076"/>
          </a:xfrm>
        </p:grpSpPr>
        <p:sp>
          <p:nvSpPr>
            <p:cNvPr id="65" name="Oval 64">
              <a:extLst>
                <a:ext uri="{FF2B5EF4-FFF2-40B4-BE49-F238E27FC236}">
                  <a16:creationId xmlns:a16="http://schemas.microsoft.com/office/drawing/2014/main" id="{6EEA9FA1-01B5-D00D-A3D4-7436B141BF2D}"/>
                </a:ext>
              </a:extLst>
            </p:cNvPr>
            <p:cNvSpPr/>
            <p:nvPr/>
          </p:nvSpPr>
          <p:spPr>
            <a:xfrm>
              <a:off x="1479926" y="4962173"/>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 name="Group 65">
              <a:extLst>
                <a:ext uri="{FF2B5EF4-FFF2-40B4-BE49-F238E27FC236}">
                  <a16:creationId xmlns:a16="http://schemas.microsoft.com/office/drawing/2014/main" id="{FCF812BB-E243-61D9-3DB3-0555F0A689AE}"/>
                </a:ext>
              </a:extLst>
            </p:cNvPr>
            <p:cNvGrpSpPr/>
            <p:nvPr/>
          </p:nvGrpSpPr>
          <p:grpSpPr>
            <a:xfrm>
              <a:off x="1479926" y="4959344"/>
              <a:ext cx="1097280" cy="1024128"/>
              <a:chOff x="4458955" y="5944841"/>
              <a:chExt cx="1097280" cy="1024128"/>
            </a:xfrm>
          </p:grpSpPr>
          <p:grpSp>
            <p:nvGrpSpPr>
              <p:cNvPr id="67" name="Group 33">
                <a:extLst>
                  <a:ext uri="{FF2B5EF4-FFF2-40B4-BE49-F238E27FC236}">
                    <a16:creationId xmlns:a16="http://schemas.microsoft.com/office/drawing/2014/main" id="{3FC22DB5-6807-35D4-142D-E99FB1103A77}"/>
                  </a:ext>
                </a:extLst>
              </p:cNvPr>
              <p:cNvGrpSpPr/>
              <p:nvPr/>
            </p:nvGrpSpPr>
            <p:grpSpPr>
              <a:xfrm>
                <a:off x="4458955" y="5944841"/>
                <a:ext cx="1097280" cy="1024128"/>
                <a:chOff x="34020" y="-33056"/>
                <a:chExt cx="812800" cy="812800"/>
              </a:xfrm>
              <a:effectLst/>
            </p:grpSpPr>
            <p:sp>
              <p:nvSpPr>
                <p:cNvPr id="71" name="Freeform 34">
                  <a:extLst>
                    <a:ext uri="{FF2B5EF4-FFF2-40B4-BE49-F238E27FC236}">
                      <a16:creationId xmlns:a16="http://schemas.microsoft.com/office/drawing/2014/main" id="{92D7E56F-54E6-99A3-3E75-5E50AD32BF11}"/>
                    </a:ext>
                  </a:extLst>
                </p:cNvPr>
                <p:cNvSpPr/>
                <p:nvPr/>
              </p:nvSpPr>
              <p:spPr>
                <a:xfrm>
                  <a:off x="34020" y="-33056"/>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72" name="TextBox 35">
                  <a:extLst>
                    <a:ext uri="{FF2B5EF4-FFF2-40B4-BE49-F238E27FC236}">
                      <a16:creationId xmlns:a16="http://schemas.microsoft.com/office/drawing/2014/main" id="{60C4E6FF-F0B5-5CC6-EC7E-05E4C8D26AE8}"/>
                    </a:ext>
                  </a:extLst>
                </p:cNvPr>
                <p:cNvSpPr txBox="1"/>
                <p:nvPr/>
              </p:nvSpPr>
              <p:spPr>
                <a:xfrm>
                  <a:off x="76200" y="38100"/>
                  <a:ext cx="660400" cy="698500"/>
                </a:xfrm>
                <a:prstGeom prst="rect">
                  <a:avLst/>
                </a:prstGeom>
              </p:spPr>
              <p:txBody>
                <a:bodyPr lIns="60583" tIns="60583" rIns="60583" bIns="60583" rtlCol="0" anchor="ctr"/>
                <a:lstStyle/>
                <a:p>
                  <a:pPr marL="0" lvl="0" indent="0" algn="ctr">
                    <a:lnSpc>
                      <a:spcPts val="3080"/>
                    </a:lnSpc>
                    <a:spcBef>
                      <a:spcPct val="0"/>
                    </a:spcBef>
                  </a:pPr>
                  <a:endParaRPr/>
                </a:p>
              </p:txBody>
            </p:sp>
          </p:grpSp>
          <p:sp>
            <p:nvSpPr>
              <p:cNvPr id="68" name="Freeform 36">
                <a:extLst>
                  <a:ext uri="{FF2B5EF4-FFF2-40B4-BE49-F238E27FC236}">
                    <a16:creationId xmlns:a16="http://schemas.microsoft.com/office/drawing/2014/main" id="{4415BA97-25D9-9971-D3F7-B9B320A185AA}"/>
                  </a:ext>
                </a:extLst>
              </p:cNvPr>
              <p:cNvSpPr/>
              <p:nvPr/>
            </p:nvSpPr>
            <p:spPr>
              <a:xfrm>
                <a:off x="4579850" y="6168856"/>
                <a:ext cx="855491" cy="443747"/>
              </a:xfrm>
              <a:custGeom>
                <a:avLst/>
                <a:gdLst/>
                <a:ahLst/>
                <a:cxnLst/>
                <a:rect l="l" t="t" r="r" b="b"/>
                <a:pathLst>
                  <a:path w="1776278" h="1369349">
                    <a:moveTo>
                      <a:pt x="0" y="0"/>
                    </a:moveTo>
                    <a:lnTo>
                      <a:pt x="1776278" y="0"/>
                    </a:lnTo>
                    <a:lnTo>
                      <a:pt x="1776278" y="1369349"/>
                    </a:lnTo>
                    <a:lnTo>
                      <a:pt x="0" y="136934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grpSp>
      <p:sp>
        <p:nvSpPr>
          <p:cNvPr id="73" name="TextBox 24">
            <a:extLst>
              <a:ext uri="{FF2B5EF4-FFF2-40B4-BE49-F238E27FC236}">
                <a16:creationId xmlns:a16="http://schemas.microsoft.com/office/drawing/2014/main" id="{7BC0EBFA-0DF6-C9BD-394F-4373D43AAAE1}"/>
              </a:ext>
            </a:extLst>
          </p:cNvPr>
          <p:cNvSpPr txBox="1"/>
          <p:nvPr/>
        </p:nvSpPr>
        <p:spPr>
          <a:xfrm>
            <a:off x="4041101" y="13754427"/>
            <a:ext cx="2898067" cy="448456"/>
          </a:xfrm>
          <a:prstGeom prst="rect">
            <a:avLst/>
          </a:prstGeom>
        </p:spPr>
        <p:txBody>
          <a:bodyPr wrap="square" lIns="0" tIns="0" rIns="0" bIns="0" rtlCol="0" anchor="t">
            <a:spAutoFit/>
          </a:bodyPr>
          <a:lstStyle/>
          <a:p>
            <a:pPr algn="ctr">
              <a:lnSpc>
                <a:spcPts val="4148"/>
              </a:lnSpc>
              <a:spcBef>
                <a:spcPct val="0"/>
              </a:spcBef>
            </a:pPr>
            <a:r>
              <a:rPr lang="en-US"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Manual Production Line</a:t>
            </a:r>
          </a:p>
        </p:txBody>
      </p:sp>
      <p:grpSp>
        <p:nvGrpSpPr>
          <p:cNvPr id="74" name="Group 73">
            <a:extLst>
              <a:ext uri="{FF2B5EF4-FFF2-40B4-BE49-F238E27FC236}">
                <a16:creationId xmlns:a16="http://schemas.microsoft.com/office/drawing/2014/main" id="{A128ADA2-8769-C523-F668-82F9DA8FCA39}"/>
              </a:ext>
            </a:extLst>
          </p:cNvPr>
          <p:cNvGrpSpPr/>
          <p:nvPr/>
        </p:nvGrpSpPr>
        <p:grpSpPr>
          <a:xfrm>
            <a:off x="4760780" y="12712009"/>
            <a:ext cx="1097280" cy="1024128"/>
            <a:chOff x="5281191" y="5070238"/>
            <a:chExt cx="1114264" cy="1053247"/>
          </a:xfrm>
        </p:grpSpPr>
        <p:sp>
          <p:nvSpPr>
            <p:cNvPr id="75" name="Oval 74">
              <a:extLst>
                <a:ext uri="{FF2B5EF4-FFF2-40B4-BE49-F238E27FC236}">
                  <a16:creationId xmlns:a16="http://schemas.microsoft.com/office/drawing/2014/main" id="{66006B54-3E8C-2913-2084-F564CF30A85F}"/>
                </a:ext>
              </a:extLst>
            </p:cNvPr>
            <p:cNvSpPr/>
            <p:nvPr/>
          </p:nvSpPr>
          <p:spPr>
            <a:xfrm>
              <a:off x="5281191" y="507023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6" name="Group 75">
              <a:extLst>
                <a:ext uri="{FF2B5EF4-FFF2-40B4-BE49-F238E27FC236}">
                  <a16:creationId xmlns:a16="http://schemas.microsoft.com/office/drawing/2014/main" id="{0C9A469E-7230-018C-D109-749F25598643}"/>
                </a:ext>
              </a:extLst>
            </p:cNvPr>
            <p:cNvGrpSpPr/>
            <p:nvPr/>
          </p:nvGrpSpPr>
          <p:grpSpPr>
            <a:xfrm>
              <a:off x="5298175" y="5088161"/>
              <a:ext cx="1097280" cy="1024128"/>
              <a:chOff x="4859232" y="5964055"/>
              <a:chExt cx="1097280" cy="1024128"/>
            </a:xfrm>
          </p:grpSpPr>
          <p:grpSp>
            <p:nvGrpSpPr>
              <p:cNvPr id="77" name="Group 26">
                <a:extLst>
                  <a:ext uri="{FF2B5EF4-FFF2-40B4-BE49-F238E27FC236}">
                    <a16:creationId xmlns:a16="http://schemas.microsoft.com/office/drawing/2014/main" id="{E07E3EF5-85AC-2A76-BC11-456150612A89}"/>
                  </a:ext>
                </a:extLst>
              </p:cNvPr>
              <p:cNvGrpSpPr/>
              <p:nvPr/>
            </p:nvGrpSpPr>
            <p:grpSpPr>
              <a:xfrm>
                <a:off x="4859232" y="5964055"/>
                <a:ext cx="1097280" cy="1024128"/>
                <a:chOff x="0" y="0"/>
                <a:chExt cx="812800" cy="812800"/>
              </a:xfrm>
            </p:grpSpPr>
            <p:sp>
              <p:nvSpPr>
                <p:cNvPr id="85" name="Freeform 27">
                  <a:extLst>
                    <a:ext uri="{FF2B5EF4-FFF2-40B4-BE49-F238E27FC236}">
                      <a16:creationId xmlns:a16="http://schemas.microsoft.com/office/drawing/2014/main" id="{28F4CE1D-0002-5FBC-9F57-5DC8D1A227F3}"/>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86" name="TextBox 28">
                  <a:extLst>
                    <a:ext uri="{FF2B5EF4-FFF2-40B4-BE49-F238E27FC236}">
                      <a16:creationId xmlns:a16="http://schemas.microsoft.com/office/drawing/2014/main" id="{A563D2FD-A0C3-B493-0823-9ED69FFB8DF5}"/>
                    </a:ext>
                  </a:extLst>
                </p:cNvPr>
                <p:cNvSpPr txBox="1"/>
                <p:nvPr/>
              </p:nvSpPr>
              <p:spPr>
                <a:xfrm>
                  <a:off x="76200" y="38100"/>
                  <a:ext cx="660400" cy="698500"/>
                </a:xfrm>
                <a:prstGeom prst="rect">
                  <a:avLst/>
                </a:prstGeom>
              </p:spPr>
              <p:txBody>
                <a:bodyPr lIns="64562" tIns="64562" rIns="64562" bIns="64562" rtlCol="0" anchor="ctr"/>
                <a:lstStyle/>
                <a:p>
                  <a:pPr marL="0" lvl="0" indent="0" algn="ctr">
                    <a:lnSpc>
                      <a:spcPts val="3079"/>
                    </a:lnSpc>
                    <a:spcBef>
                      <a:spcPct val="0"/>
                    </a:spcBef>
                  </a:pPr>
                  <a:endParaRPr/>
                </a:p>
              </p:txBody>
            </p:sp>
          </p:grpSp>
          <p:sp>
            <p:nvSpPr>
              <p:cNvPr id="84" name="Freeform 29">
                <a:extLst>
                  <a:ext uri="{FF2B5EF4-FFF2-40B4-BE49-F238E27FC236}">
                    <a16:creationId xmlns:a16="http://schemas.microsoft.com/office/drawing/2014/main" id="{AE153AF4-88EB-413F-4E1D-7120641CF2EA}"/>
                  </a:ext>
                </a:extLst>
              </p:cNvPr>
              <p:cNvSpPr/>
              <p:nvPr/>
            </p:nvSpPr>
            <p:spPr>
              <a:xfrm>
                <a:off x="5026038" y="6099132"/>
                <a:ext cx="699622" cy="693152"/>
              </a:xfrm>
              <a:custGeom>
                <a:avLst/>
                <a:gdLst/>
                <a:ahLst/>
                <a:cxnLst/>
                <a:rect l="l" t="t" r="r" b="b"/>
                <a:pathLst>
                  <a:path w="1822411" h="1756141">
                    <a:moveTo>
                      <a:pt x="0" y="0"/>
                    </a:moveTo>
                    <a:lnTo>
                      <a:pt x="1822411" y="0"/>
                    </a:lnTo>
                    <a:lnTo>
                      <a:pt x="1822411" y="1756141"/>
                    </a:lnTo>
                    <a:lnTo>
                      <a:pt x="0" y="175614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grpSp>
      </p:grpSp>
      <p:sp>
        <p:nvSpPr>
          <p:cNvPr id="87" name="TextBox 38">
            <a:extLst>
              <a:ext uri="{FF2B5EF4-FFF2-40B4-BE49-F238E27FC236}">
                <a16:creationId xmlns:a16="http://schemas.microsoft.com/office/drawing/2014/main" id="{9DAB81F8-021C-E0E9-7707-CA4E94E58D25}"/>
              </a:ext>
            </a:extLst>
          </p:cNvPr>
          <p:cNvSpPr txBox="1"/>
          <p:nvPr/>
        </p:nvSpPr>
        <p:spPr>
          <a:xfrm>
            <a:off x="8703336" y="13774446"/>
            <a:ext cx="1251624" cy="464038"/>
          </a:xfrm>
          <a:prstGeom prst="rect">
            <a:avLst/>
          </a:prstGeom>
        </p:spPr>
        <p:txBody>
          <a:bodyPr wrap="square" lIns="0" tIns="0" rIns="0" bIns="0" rtlCol="0" anchor="t">
            <a:spAutoFit/>
          </a:bodyPr>
          <a:lstStyle/>
          <a:p>
            <a:pPr algn="ctr">
              <a:lnSpc>
                <a:spcPts val="4152"/>
              </a:lnSpc>
              <a:spcBef>
                <a:spcPct val="0"/>
              </a:spcBef>
            </a:pPr>
            <a:r>
              <a:rPr lang="en-US"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Packaging </a:t>
            </a:r>
          </a:p>
        </p:txBody>
      </p:sp>
      <p:grpSp>
        <p:nvGrpSpPr>
          <p:cNvPr id="88" name="Group 87">
            <a:extLst>
              <a:ext uri="{FF2B5EF4-FFF2-40B4-BE49-F238E27FC236}">
                <a16:creationId xmlns:a16="http://schemas.microsoft.com/office/drawing/2014/main" id="{42604675-BCB8-BC0A-A8E1-7219F8A97E45}"/>
              </a:ext>
            </a:extLst>
          </p:cNvPr>
          <p:cNvGrpSpPr/>
          <p:nvPr/>
        </p:nvGrpSpPr>
        <p:grpSpPr>
          <a:xfrm>
            <a:off x="8714464" y="12707959"/>
            <a:ext cx="1097280" cy="1024128"/>
            <a:chOff x="9215074" y="5208875"/>
            <a:chExt cx="1112525" cy="1060941"/>
          </a:xfrm>
        </p:grpSpPr>
        <p:sp>
          <p:nvSpPr>
            <p:cNvPr id="89" name="Oval 88">
              <a:extLst>
                <a:ext uri="{FF2B5EF4-FFF2-40B4-BE49-F238E27FC236}">
                  <a16:creationId xmlns:a16="http://schemas.microsoft.com/office/drawing/2014/main" id="{ED131C58-7EA6-743C-FE29-D771C14C99F6}"/>
                </a:ext>
              </a:extLst>
            </p:cNvPr>
            <p:cNvSpPr/>
            <p:nvPr/>
          </p:nvSpPr>
          <p:spPr>
            <a:xfrm>
              <a:off x="9215074" y="5208875"/>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0" name="Group 89">
              <a:extLst>
                <a:ext uri="{FF2B5EF4-FFF2-40B4-BE49-F238E27FC236}">
                  <a16:creationId xmlns:a16="http://schemas.microsoft.com/office/drawing/2014/main" id="{22EFB710-C4FC-3DBC-1171-184A64C7F769}"/>
                </a:ext>
              </a:extLst>
            </p:cNvPr>
            <p:cNvGrpSpPr/>
            <p:nvPr/>
          </p:nvGrpSpPr>
          <p:grpSpPr>
            <a:xfrm>
              <a:off x="9230319" y="5245688"/>
              <a:ext cx="1097280" cy="1024128"/>
              <a:chOff x="11254365" y="4999454"/>
              <a:chExt cx="1057047" cy="894945"/>
            </a:xfrm>
          </p:grpSpPr>
          <p:sp>
            <p:nvSpPr>
              <p:cNvPr id="91" name="Freeform 41">
                <a:extLst>
                  <a:ext uri="{FF2B5EF4-FFF2-40B4-BE49-F238E27FC236}">
                    <a16:creationId xmlns:a16="http://schemas.microsoft.com/office/drawing/2014/main" id="{A5E2F870-6AA2-94ED-E1A4-9BC9805C8320}"/>
                  </a:ext>
                </a:extLst>
              </p:cNvPr>
              <p:cNvSpPr/>
              <p:nvPr/>
            </p:nvSpPr>
            <p:spPr>
              <a:xfrm>
                <a:off x="11254365" y="4999454"/>
                <a:ext cx="1057047" cy="89494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92" name="Freeform 43">
                <a:extLst>
                  <a:ext uri="{FF2B5EF4-FFF2-40B4-BE49-F238E27FC236}">
                    <a16:creationId xmlns:a16="http://schemas.microsoft.com/office/drawing/2014/main" id="{0A1837D0-44CB-3F8B-C891-25E73A2993C0}"/>
                  </a:ext>
                </a:extLst>
              </p:cNvPr>
              <p:cNvSpPr/>
              <p:nvPr/>
            </p:nvSpPr>
            <p:spPr>
              <a:xfrm>
                <a:off x="11375768" y="5266483"/>
                <a:ext cx="846258" cy="345470"/>
              </a:xfrm>
              <a:custGeom>
                <a:avLst/>
                <a:gdLst/>
                <a:ahLst/>
                <a:cxnLst/>
                <a:rect l="l" t="t" r="r" b="b"/>
                <a:pathLst>
                  <a:path w="2025087" h="976448">
                    <a:moveTo>
                      <a:pt x="0" y="0"/>
                    </a:moveTo>
                    <a:lnTo>
                      <a:pt x="2025086" y="0"/>
                    </a:lnTo>
                    <a:lnTo>
                      <a:pt x="2025086" y="976448"/>
                    </a:lnTo>
                    <a:lnTo>
                      <a:pt x="0" y="97644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grpSp>
      </p:grpSp>
      <p:grpSp>
        <p:nvGrpSpPr>
          <p:cNvPr id="7" name="Group 6">
            <a:extLst>
              <a:ext uri="{FF2B5EF4-FFF2-40B4-BE49-F238E27FC236}">
                <a16:creationId xmlns:a16="http://schemas.microsoft.com/office/drawing/2014/main" id="{0DDBF282-15E9-47F7-8900-1BFB2BD05905}"/>
              </a:ext>
            </a:extLst>
          </p:cNvPr>
          <p:cNvGrpSpPr/>
          <p:nvPr/>
        </p:nvGrpSpPr>
        <p:grpSpPr>
          <a:xfrm>
            <a:off x="518408" y="2816047"/>
            <a:ext cx="12841517" cy="2953353"/>
            <a:chOff x="518409" y="2846953"/>
            <a:chExt cx="12841517" cy="2953353"/>
          </a:xfrm>
        </p:grpSpPr>
        <p:grpSp>
          <p:nvGrpSpPr>
            <p:cNvPr id="6" name="Group 5">
              <a:extLst>
                <a:ext uri="{FF2B5EF4-FFF2-40B4-BE49-F238E27FC236}">
                  <a16:creationId xmlns:a16="http://schemas.microsoft.com/office/drawing/2014/main" id="{5D5E10B5-7694-4D21-826C-EEA055782AA8}"/>
                </a:ext>
              </a:extLst>
            </p:cNvPr>
            <p:cNvGrpSpPr/>
            <p:nvPr/>
          </p:nvGrpSpPr>
          <p:grpSpPr>
            <a:xfrm>
              <a:off x="518409" y="2846953"/>
              <a:ext cx="12841517" cy="2953353"/>
              <a:chOff x="532672" y="3021114"/>
              <a:chExt cx="12841517" cy="2953353"/>
            </a:xfrm>
          </p:grpSpPr>
          <p:grpSp>
            <p:nvGrpSpPr>
              <p:cNvPr id="102" name="Group 101">
                <a:extLst>
                  <a:ext uri="{FF2B5EF4-FFF2-40B4-BE49-F238E27FC236}">
                    <a16:creationId xmlns:a16="http://schemas.microsoft.com/office/drawing/2014/main" id="{1DB94F04-707E-31A0-4BCB-398E04AC6D69}"/>
                  </a:ext>
                </a:extLst>
              </p:cNvPr>
              <p:cNvGrpSpPr/>
              <p:nvPr/>
            </p:nvGrpSpPr>
            <p:grpSpPr>
              <a:xfrm>
                <a:off x="1302880" y="4008083"/>
                <a:ext cx="4134907" cy="536748"/>
                <a:chOff x="1302880" y="4014972"/>
                <a:chExt cx="3837217" cy="536748"/>
              </a:xfrm>
            </p:grpSpPr>
            <p:sp>
              <p:nvSpPr>
                <p:cNvPr id="98" name="Rectangle: Rounded Corners 97">
                  <a:extLst>
                    <a:ext uri="{FF2B5EF4-FFF2-40B4-BE49-F238E27FC236}">
                      <a16:creationId xmlns:a16="http://schemas.microsoft.com/office/drawing/2014/main" id="{3B345882-9071-60B6-4D30-1DA11E59D4A9}"/>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7" name="Oval 96">
                  <a:extLst>
                    <a:ext uri="{FF2B5EF4-FFF2-40B4-BE49-F238E27FC236}">
                      <a16:creationId xmlns:a16="http://schemas.microsoft.com/office/drawing/2014/main" id="{0E3357E3-C4BC-7F9C-67E9-7275F95BD453}"/>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Times New Roman" panose="02020603050405020304" pitchFamily="18" charset="0"/>
                      <a:cs typeface="Times New Roman" panose="02020603050405020304" pitchFamily="18" charset="0"/>
                    </a:rPr>
                    <a:t>1</a:t>
                  </a:r>
                </a:p>
              </p:txBody>
            </p:sp>
          </p:grpSp>
          <p:grpSp>
            <p:nvGrpSpPr>
              <p:cNvPr id="101" name="Group 100">
                <a:extLst>
                  <a:ext uri="{FF2B5EF4-FFF2-40B4-BE49-F238E27FC236}">
                    <a16:creationId xmlns:a16="http://schemas.microsoft.com/office/drawing/2014/main" id="{14A1DF19-DAB0-6C7D-2CD1-9FE65C5AB03D}"/>
                  </a:ext>
                </a:extLst>
              </p:cNvPr>
              <p:cNvGrpSpPr/>
              <p:nvPr/>
            </p:nvGrpSpPr>
            <p:grpSpPr>
              <a:xfrm>
                <a:off x="1302880" y="4694738"/>
                <a:ext cx="4134907" cy="536748"/>
                <a:chOff x="2271869" y="4166328"/>
                <a:chExt cx="3837217" cy="536748"/>
              </a:xfrm>
            </p:grpSpPr>
            <p:sp>
              <p:nvSpPr>
                <p:cNvPr id="99" name="Rectangle: Rounded Corners 98">
                  <a:extLst>
                    <a:ext uri="{FF2B5EF4-FFF2-40B4-BE49-F238E27FC236}">
                      <a16:creationId xmlns:a16="http://schemas.microsoft.com/office/drawing/2014/main" id="{9C811C9C-7E55-5C76-5F5F-7BCC79E930CD}"/>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0" name="Oval 99">
                  <a:extLst>
                    <a:ext uri="{FF2B5EF4-FFF2-40B4-BE49-F238E27FC236}">
                      <a16:creationId xmlns:a16="http://schemas.microsoft.com/office/drawing/2014/main" id="{D101BDAC-4E34-C937-C879-992FCD57C757}"/>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2</a:t>
                  </a:r>
                  <a:endParaRPr lang="en-US" sz="2400" b="1" dirty="0">
                    <a:solidFill>
                      <a:schemeClr val="bg1"/>
                    </a:solidFill>
                    <a:latin typeface="Times New Roman" panose="02020603050405020304" pitchFamily="18" charset="0"/>
                    <a:cs typeface="Times New Roman" panose="02020603050405020304" pitchFamily="18" charset="0"/>
                  </a:endParaRPr>
                </a:p>
              </p:txBody>
            </p:sp>
          </p:grpSp>
          <p:grpSp>
            <p:nvGrpSpPr>
              <p:cNvPr id="103" name="Group 102">
                <a:extLst>
                  <a:ext uri="{FF2B5EF4-FFF2-40B4-BE49-F238E27FC236}">
                    <a16:creationId xmlns:a16="http://schemas.microsoft.com/office/drawing/2014/main" id="{5059631E-4EB1-4ED8-6A9E-51C349F3F115}"/>
                  </a:ext>
                </a:extLst>
              </p:cNvPr>
              <p:cNvGrpSpPr/>
              <p:nvPr/>
            </p:nvGrpSpPr>
            <p:grpSpPr>
              <a:xfrm>
                <a:off x="6667772" y="4008083"/>
                <a:ext cx="4134907" cy="536748"/>
                <a:chOff x="1302880" y="4014972"/>
                <a:chExt cx="3837217" cy="536748"/>
              </a:xfrm>
            </p:grpSpPr>
            <p:sp>
              <p:nvSpPr>
                <p:cNvPr id="104" name="Rectangle: Rounded Corners 103">
                  <a:extLst>
                    <a:ext uri="{FF2B5EF4-FFF2-40B4-BE49-F238E27FC236}">
                      <a16:creationId xmlns:a16="http://schemas.microsoft.com/office/drawing/2014/main" id="{0CBEBA40-94AF-3270-8ACF-6467005B4A6D}"/>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5" name="Oval 104">
                  <a:extLst>
                    <a:ext uri="{FF2B5EF4-FFF2-40B4-BE49-F238E27FC236}">
                      <a16:creationId xmlns:a16="http://schemas.microsoft.com/office/drawing/2014/main" id="{1E7E4CCA-0D00-039F-1A1F-33C307E7B6E6}"/>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4</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78" name="TextBox 23">
                <a:extLst>
                  <a:ext uri="{FF2B5EF4-FFF2-40B4-BE49-F238E27FC236}">
                    <a16:creationId xmlns:a16="http://schemas.microsoft.com/office/drawing/2014/main" id="{CD8A7CD0-E499-2842-CC00-A434FC954CFB}"/>
                  </a:ext>
                </a:extLst>
              </p:cNvPr>
              <p:cNvSpPr txBox="1"/>
              <p:nvPr/>
            </p:nvSpPr>
            <p:spPr>
              <a:xfrm>
                <a:off x="1943127" y="3880241"/>
                <a:ext cx="4697221"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Chocolate Cooking</a:t>
                </a:r>
              </a:p>
            </p:txBody>
          </p:sp>
          <p:grpSp>
            <p:nvGrpSpPr>
              <p:cNvPr id="106" name="Group 105">
                <a:extLst>
                  <a:ext uri="{FF2B5EF4-FFF2-40B4-BE49-F238E27FC236}">
                    <a16:creationId xmlns:a16="http://schemas.microsoft.com/office/drawing/2014/main" id="{B89CE299-9A4C-B50D-B657-ED1D03EB6DD5}"/>
                  </a:ext>
                </a:extLst>
              </p:cNvPr>
              <p:cNvGrpSpPr/>
              <p:nvPr/>
            </p:nvGrpSpPr>
            <p:grpSpPr>
              <a:xfrm>
                <a:off x="1302880" y="5437719"/>
                <a:ext cx="4134907" cy="536748"/>
                <a:chOff x="1302880" y="4014972"/>
                <a:chExt cx="3837217" cy="536748"/>
              </a:xfrm>
            </p:grpSpPr>
            <p:sp>
              <p:nvSpPr>
                <p:cNvPr id="107" name="Rectangle: Rounded Corners 106">
                  <a:extLst>
                    <a:ext uri="{FF2B5EF4-FFF2-40B4-BE49-F238E27FC236}">
                      <a16:creationId xmlns:a16="http://schemas.microsoft.com/office/drawing/2014/main" id="{C174559C-855C-F571-292A-6CCEAFA16CB9}"/>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8" name="Oval 107">
                  <a:extLst>
                    <a:ext uri="{FF2B5EF4-FFF2-40B4-BE49-F238E27FC236}">
                      <a16:creationId xmlns:a16="http://schemas.microsoft.com/office/drawing/2014/main" id="{3FC52001-7041-106B-BBEB-C77A2A5092E5}"/>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3</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79" name="TextBox 24">
                <a:extLst>
                  <a:ext uri="{FF2B5EF4-FFF2-40B4-BE49-F238E27FC236}">
                    <a16:creationId xmlns:a16="http://schemas.microsoft.com/office/drawing/2014/main" id="{62219DFD-EB94-0395-F7BA-BA10A2BECF82}"/>
                  </a:ext>
                </a:extLst>
              </p:cNvPr>
              <p:cNvSpPr txBox="1"/>
              <p:nvPr/>
            </p:nvSpPr>
            <p:spPr>
              <a:xfrm>
                <a:off x="1943127" y="4564164"/>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Manual</a:t>
                </a:r>
                <a:endParaRPr lang="en-US" sz="3600" spc="112" dirty="0">
                  <a:solidFill>
                    <a:schemeClr val="bg1"/>
                  </a:solidFill>
                  <a:latin typeface="Times New Roman" panose="02020603050405020304" pitchFamily="18" charset="0"/>
                  <a:ea typeface="Alice"/>
                  <a:cs typeface="Times New Roman" panose="02020603050405020304" pitchFamily="18" charset="0"/>
                  <a:sym typeface="Alice"/>
                </a:endParaRPr>
              </a:p>
            </p:txBody>
          </p:sp>
          <p:grpSp>
            <p:nvGrpSpPr>
              <p:cNvPr id="109" name="Group 108">
                <a:extLst>
                  <a:ext uri="{FF2B5EF4-FFF2-40B4-BE49-F238E27FC236}">
                    <a16:creationId xmlns:a16="http://schemas.microsoft.com/office/drawing/2014/main" id="{407E3C89-6248-8E22-A2B3-105C1CB32DBE}"/>
                  </a:ext>
                </a:extLst>
              </p:cNvPr>
              <p:cNvGrpSpPr/>
              <p:nvPr/>
            </p:nvGrpSpPr>
            <p:grpSpPr>
              <a:xfrm>
                <a:off x="6667772" y="4694738"/>
                <a:ext cx="4134907" cy="536748"/>
                <a:chOff x="2271869" y="4166328"/>
                <a:chExt cx="3837217" cy="536748"/>
              </a:xfrm>
            </p:grpSpPr>
            <p:sp>
              <p:nvSpPr>
                <p:cNvPr id="110" name="Rectangle: Rounded Corners 109">
                  <a:extLst>
                    <a:ext uri="{FF2B5EF4-FFF2-40B4-BE49-F238E27FC236}">
                      <a16:creationId xmlns:a16="http://schemas.microsoft.com/office/drawing/2014/main" id="{A04669A8-1B32-E6F9-F6C1-A49F1852EE46}"/>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1" name="Oval 110">
                  <a:extLst>
                    <a:ext uri="{FF2B5EF4-FFF2-40B4-BE49-F238E27FC236}">
                      <a16:creationId xmlns:a16="http://schemas.microsoft.com/office/drawing/2014/main" id="{4B5833DA-95F2-BD5D-2257-3ED066D44116}"/>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5</a:t>
                  </a:r>
                  <a:endParaRPr lang="en-US" sz="2400" b="1" dirty="0">
                    <a:solidFill>
                      <a:schemeClr val="bg1"/>
                    </a:solidFill>
                    <a:latin typeface="Times New Roman" panose="02020603050405020304" pitchFamily="18" charset="0"/>
                    <a:cs typeface="Times New Roman" panose="02020603050405020304" pitchFamily="18" charset="0"/>
                  </a:endParaRPr>
                </a:p>
              </p:txBody>
            </p:sp>
          </p:grpSp>
          <p:grpSp>
            <p:nvGrpSpPr>
              <p:cNvPr id="112" name="Group 111">
                <a:extLst>
                  <a:ext uri="{FF2B5EF4-FFF2-40B4-BE49-F238E27FC236}">
                    <a16:creationId xmlns:a16="http://schemas.microsoft.com/office/drawing/2014/main" id="{5447AB57-2101-F6CE-79A9-64CFA1A8891B}"/>
                  </a:ext>
                </a:extLst>
              </p:cNvPr>
              <p:cNvGrpSpPr/>
              <p:nvPr/>
            </p:nvGrpSpPr>
            <p:grpSpPr>
              <a:xfrm>
                <a:off x="6645823" y="5437719"/>
                <a:ext cx="4134907" cy="536748"/>
                <a:chOff x="1302880" y="4014972"/>
                <a:chExt cx="3837217" cy="536748"/>
              </a:xfrm>
            </p:grpSpPr>
            <p:sp>
              <p:nvSpPr>
                <p:cNvPr id="113" name="Rectangle: Rounded Corners 112">
                  <a:extLst>
                    <a:ext uri="{FF2B5EF4-FFF2-40B4-BE49-F238E27FC236}">
                      <a16:creationId xmlns:a16="http://schemas.microsoft.com/office/drawing/2014/main" id="{B4E845D9-D153-E171-8C3D-5A4974281257}"/>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4" name="Oval 113">
                  <a:extLst>
                    <a:ext uri="{FF2B5EF4-FFF2-40B4-BE49-F238E27FC236}">
                      <a16:creationId xmlns:a16="http://schemas.microsoft.com/office/drawing/2014/main" id="{3C8DCBC2-EBCD-788E-D9DB-15C1138BB8C6}"/>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6</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81" name="TextBox 26">
                <a:extLst>
                  <a:ext uri="{FF2B5EF4-FFF2-40B4-BE49-F238E27FC236}">
                    <a16:creationId xmlns:a16="http://schemas.microsoft.com/office/drawing/2014/main" id="{78B77255-1239-45AE-F365-26A42EEBCCA9}"/>
                  </a:ext>
                </a:extLst>
              </p:cNvPr>
              <p:cNvSpPr txBox="1"/>
              <p:nvPr/>
            </p:nvSpPr>
            <p:spPr>
              <a:xfrm>
                <a:off x="7280424" y="3875018"/>
                <a:ext cx="3202617" cy="581891"/>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One Shot</a:t>
                </a:r>
              </a:p>
            </p:txBody>
          </p:sp>
          <p:sp>
            <p:nvSpPr>
              <p:cNvPr id="82" name="TextBox 27">
                <a:extLst>
                  <a:ext uri="{FF2B5EF4-FFF2-40B4-BE49-F238E27FC236}">
                    <a16:creationId xmlns:a16="http://schemas.microsoft.com/office/drawing/2014/main" id="{82CBF690-E264-D968-55AF-C98048927587}"/>
                  </a:ext>
                </a:extLst>
              </p:cNvPr>
              <p:cNvSpPr txBox="1"/>
              <p:nvPr/>
            </p:nvSpPr>
            <p:spPr>
              <a:xfrm>
                <a:off x="7280423" y="4561685"/>
                <a:ext cx="3202617" cy="572273"/>
              </a:xfrm>
              <a:prstGeom prst="rect">
                <a:avLst/>
              </a:prstGeom>
              <a:ln>
                <a:noFill/>
              </a:ln>
            </p:spPr>
            <p:txBody>
              <a:bodyPr lIns="0" tIns="0" rIns="0" bIns="0" rtlCol="0" anchor="t">
                <a:spAutoFit/>
              </a:bodyPr>
              <a:lstStyle/>
              <a:p>
                <a:pPr algn="l" rtl="0">
                  <a:lnSpc>
                    <a:spcPts val="5242"/>
                  </a:lnSpc>
                </a:pPr>
                <a:r>
                  <a:rPr lang="en-GB" sz="2400" spc="112" dirty="0">
                    <a:solidFill>
                      <a:schemeClr val="bg1"/>
                    </a:solidFill>
                    <a:latin typeface="Times New Roman" panose="02020603050405020304" pitchFamily="18" charset="0"/>
                    <a:cs typeface="Times New Roman" panose="02020603050405020304" pitchFamily="18" charset="0"/>
                  </a:rPr>
                  <a:t>Dragées</a:t>
                </a:r>
                <a:r>
                  <a:rPr lang="en-GB" sz="1800" dirty="0">
                    <a:effectLst/>
                    <a:latin typeface="Times New Roman" panose="02020603050405020304" pitchFamily="18" charset="0"/>
                    <a:ea typeface="Times New Roman" panose="02020603050405020304" pitchFamily="18" charset="0"/>
                  </a:rPr>
                  <a:t> </a:t>
                </a:r>
                <a:endParaRPr lang="en-US" sz="2400" spc="112" dirty="0">
                  <a:solidFill>
                    <a:schemeClr val="bg1"/>
                  </a:solidFill>
                  <a:latin typeface="Times New Roman" panose="02020603050405020304" pitchFamily="18" charset="0"/>
                  <a:ea typeface="Alice"/>
                  <a:cs typeface="Times New Roman" panose="02020603050405020304" pitchFamily="18" charset="0"/>
                  <a:sym typeface="Alice"/>
                </a:endParaRPr>
              </a:p>
            </p:txBody>
          </p:sp>
          <p:sp>
            <p:nvSpPr>
              <p:cNvPr id="83" name="TextBox 28">
                <a:extLst>
                  <a:ext uri="{FF2B5EF4-FFF2-40B4-BE49-F238E27FC236}">
                    <a16:creationId xmlns:a16="http://schemas.microsoft.com/office/drawing/2014/main" id="{CA17E528-4C15-C354-AEEF-69F3529843C5}"/>
                  </a:ext>
                </a:extLst>
              </p:cNvPr>
              <p:cNvSpPr txBox="1"/>
              <p:nvPr/>
            </p:nvSpPr>
            <p:spPr>
              <a:xfrm>
                <a:off x="7187525" y="5309522"/>
                <a:ext cx="5621348" cy="58426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 Packaging &amp; Stickering</a:t>
                </a:r>
              </a:p>
            </p:txBody>
          </p:sp>
          <p:sp>
            <p:nvSpPr>
              <p:cNvPr id="96" name="TextBox 30">
                <a:extLst>
                  <a:ext uri="{FF2B5EF4-FFF2-40B4-BE49-F238E27FC236}">
                    <a16:creationId xmlns:a16="http://schemas.microsoft.com/office/drawing/2014/main" id="{1FB2A64A-BBC7-5D4F-F789-3569B05C0132}"/>
                  </a:ext>
                </a:extLst>
              </p:cNvPr>
              <p:cNvSpPr txBox="1"/>
              <p:nvPr/>
            </p:nvSpPr>
            <p:spPr>
              <a:xfrm>
                <a:off x="532672" y="3021114"/>
                <a:ext cx="12841517" cy="735779"/>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5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6 Production Lines </a:t>
                </a:r>
              </a:p>
            </p:txBody>
          </p:sp>
        </p:grpSp>
        <p:sp>
          <p:nvSpPr>
            <p:cNvPr id="80" name="TextBox 25">
              <a:extLst>
                <a:ext uri="{FF2B5EF4-FFF2-40B4-BE49-F238E27FC236}">
                  <a16:creationId xmlns:a16="http://schemas.microsoft.com/office/drawing/2014/main" id="{9C21D5E1-6CCF-151A-CC67-C164E770CB4F}"/>
                </a:ext>
              </a:extLst>
            </p:cNvPr>
            <p:cNvSpPr txBox="1"/>
            <p:nvPr/>
          </p:nvSpPr>
          <p:spPr>
            <a:xfrm>
              <a:off x="1906134" y="5159450"/>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cs typeface="Times New Roman" panose="02020603050405020304" pitchFamily="18" charset="0"/>
                  <a:sym typeface="Alice"/>
                </a:rPr>
                <a:t>Dipping</a:t>
              </a:r>
            </a:p>
          </p:txBody>
        </p:sp>
      </p:grpSp>
    </p:spTree>
    <p:extLst>
      <p:ext uri="{BB962C8B-B14F-4D97-AF65-F5344CB8AC3E}">
        <p14:creationId xmlns:p14="http://schemas.microsoft.com/office/powerpoint/2010/main" val="103438649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1FB47-EE30-FED5-8908-0B4755E5DBA0}"/>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7C8EC96A-6B9F-5D5E-B56B-1EB049CA1329}"/>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مجموعة 2">
            <a:extLst>
              <a:ext uri="{FF2B5EF4-FFF2-40B4-BE49-F238E27FC236}">
                <a16:creationId xmlns:a16="http://schemas.microsoft.com/office/drawing/2014/main" id="{A01E7EBC-D9C3-2E18-19BA-CC496F571559}"/>
              </a:ext>
            </a:extLst>
          </p:cNvPr>
          <p:cNvGrpSpPr/>
          <p:nvPr/>
        </p:nvGrpSpPr>
        <p:grpSpPr>
          <a:xfrm>
            <a:off x="5638800" y="178905"/>
            <a:ext cx="914400" cy="914400"/>
            <a:chOff x="2648582" y="3024114"/>
            <a:chExt cx="914400" cy="914400"/>
          </a:xfrm>
        </p:grpSpPr>
        <p:sp useBgFill="1">
          <p:nvSpPr>
            <p:cNvPr id="4" name="شكل بيضاوي 3">
              <a:extLst>
                <a:ext uri="{FF2B5EF4-FFF2-40B4-BE49-F238E27FC236}">
                  <a16:creationId xmlns:a16="http://schemas.microsoft.com/office/drawing/2014/main" id="{26863BDE-576A-395F-C699-2E64D9B81BF3}"/>
                </a:ext>
              </a:extLst>
            </p:cNvPr>
            <p:cNvSpPr/>
            <p:nvPr/>
          </p:nvSpPr>
          <p:spPr>
            <a:xfrm>
              <a:off x="2648582" y="3024114"/>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ree Information SVG, PNG Icon, Symbol. Download Image.">
              <a:extLst>
                <a:ext uri="{FF2B5EF4-FFF2-40B4-BE49-F238E27FC236}">
                  <a16:creationId xmlns:a16="http://schemas.microsoft.com/office/drawing/2014/main" id="{86CA023D-0B9B-17DA-FD67-AC5D59D127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0634" y="3051796"/>
              <a:ext cx="754409" cy="754409"/>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مربع نص 22">
            <a:extLst>
              <a:ext uri="{FF2B5EF4-FFF2-40B4-BE49-F238E27FC236}">
                <a16:creationId xmlns:a16="http://schemas.microsoft.com/office/drawing/2014/main" id="{363FE973-DAE5-42A4-EFBD-D4AB0AFAA522}"/>
              </a:ext>
            </a:extLst>
          </p:cNvPr>
          <p:cNvSpPr txBox="1"/>
          <p:nvPr/>
        </p:nvSpPr>
        <p:spPr>
          <a:xfrm>
            <a:off x="-1724792" y="11871458"/>
            <a:ext cx="440044"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a:solidFill>
                  <a:schemeClr val="bg1"/>
                </a:solidFill>
              </a:rPr>
              <a:t>   </a:t>
            </a:r>
          </a:p>
        </p:txBody>
      </p:sp>
      <p:sp>
        <p:nvSpPr>
          <p:cNvPr id="6" name="مربع نص 8">
            <a:extLst>
              <a:ext uri="{FF2B5EF4-FFF2-40B4-BE49-F238E27FC236}">
                <a16:creationId xmlns:a16="http://schemas.microsoft.com/office/drawing/2014/main" id="{A21AA5A7-C232-F253-00B5-FC04E55B522F}"/>
              </a:ext>
            </a:extLst>
          </p:cNvPr>
          <p:cNvSpPr txBox="1"/>
          <p:nvPr/>
        </p:nvSpPr>
        <p:spPr>
          <a:xfrm>
            <a:off x="316262" y="195992"/>
            <a:ext cx="219216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Introduction</a:t>
            </a:r>
          </a:p>
        </p:txBody>
      </p:sp>
      <p:sp>
        <p:nvSpPr>
          <p:cNvPr id="15" name="مربع نص 8">
            <a:extLst>
              <a:ext uri="{FF2B5EF4-FFF2-40B4-BE49-F238E27FC236}">
                <a16:creationId xmlns:a16="http://schemas.microsoft.com/office/drawing/2014/main" id="{0FCF1663-AC64-1A8D-FB91-017886FBF5F3}"/>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2</a:t>
            </a:r>
          </a:p>
        </p:txBody>
      </p:sp>
      <p:sp>
        <p:nvSpPr>
          <p:cNvPr id="7" name="TextBox 46">
            <a:extLst>
              <a:ext uri="{FF2B5EF4-FFF2-40B4-BE49-F238E27FC236}">
                <a16:creationId xmlns:a16="http://schemas.microsoft.com/office/drawing/2014/main" id="{5610001D-DA83-0BA9-40D5-5E781F864FDB}"/>
              </a:ext>
            </a:extLst>
          </p:cNvPr>
          <p:cNvSpPr txBox="1"/>
          <p:nvPr/>
        </p:nvSpPr>
        <p:spPr>
          <a:xfrm>
            <a:off x="785652" y="1102550"/>
            <a:ext cx="10584808" cy="1035054"/>
          </a:xfrm>
          <a:prstGeom prst="rect">
            <a:avLst/>
          </a:prstGeom>
        </p:spPr>
        <p:txBody>
          <a:bodyPr lIns="0" tIns="0" rIns="0" bIns="0" rtlCol="0" anchor="t">
            <a:spAutoFit/>
          </a:bodyPr>
          <a:lstStyle/>
          <a:p>
            <a:pPr algn="ctr">
              <a:lnSpc>
                <a:spcPts val="8844"/>
              </a:lnSpc>
              <a:spcBef>
                <a:spcPct val="0"/>
              </a:spcBef>
            </a:pPr>
            <a:r>
              <a:rPr lang="en-US" sz="54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Chocolate Production </a:t>
            </a:r>
            <a:r>
              <a:rPr lang="en-US" sz="48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Process</a:t>
            </a:r>
            <a:endParaRPr lang="en-US" sz="54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endParaRPr>
          </a:p>
        </p:txBody>
      </p:sp>
      <p:grpSp>
        <p:nvGrpSpPr>
          <p:cNvPr id="8" name="Group 7">
            <a:extLst>
              <a:ext uri="{FF2B5EF4-FFF2-40B4-BE49-F238E27FC236}">
                <a16:creationId xmlns:a16="http://schemas.microsoft.com/office/drawing/2014/main" id="{FB855A6B-7D79-48D4-A17B-0BD7D8D10E2B}"/>
              </a:ext>
            </a:extLst>
          </p:cNvPr>
          <p:cNvGrpSpPr/>
          <p:nvPr/>
        </p:nvGrpSpPr>
        <p:grpSpPr>
          <a:xfrm>
            <a:off x="485739" y="2508315"/>
            <a:ext cx="11184633" cy="3977683"/>
            <a:chOff x="580861" y="2662435"/>
            <a:chExt cx="11184633" cy="3977683"/>
          </a:xfrm>
        </p:grpSpPr>
        <p:sp>
          <p:nvSpPr>
            <p:cNvPr id="62" name="TextBox 17">
              <a:extLst>
                <a:ext uri="{FF2B5EF4-FFF2-40B4-BE49-F238E27FC236}">
                  <a16:creationId xmlns:a16="http://schemas.microsoft.com/office/drawing/2014/main" id="{460142B0-464C-F6CF-6D54-633AD74ED963}"/>
                </a:ext>
              </a:extLst>
            </p:cNvPr>
            <p:cNvSpPr txBox="1"/>
            <p:nvPr/>
          </p:nvSpPr>
          <p:spPr>
            <a:xfrm>
              <a:off x="580861" y="3891807"/>
              <a:ext cx="3772771" cy="399148"/>
            </a:xfrm>
            <a:prstGeom prst="rect">
              <a:avLst/>
            </a:prstGeom>
          </p:spPr>
          <p:txBody>
            <a:bodyPr wrap="square" lIns="0" tIns="0" rIns="0" bIns="0" rtlCol="0" anchor="t">
              <a:spAutoFit/>
            </a:bodyPr>
            <a:lstStyle/>
            <a:p>
              <a:pPr marL="0" lvl="0" indent="0" algn="ctr">
                <a:lnSpc>
                  <a:spcPts val="3403"/>
                </a:lnSpc>
                <a:spcBef>
                  <a:spcPct val="0"/>
                </a:spcBef>
              </a:pPr>
              <a:r>
                <a:rPr lang="en-US" sz="2400" b="1" spc="102"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Receiving Raw Material </a:t>
              </a:r>
            </a:p>
          </p:txBody>
        </p:sp>
        <p:grpSp>
          <p:nvGrpSpPr>
            <p:cNvPr id="91" name="Group 90">
              <a:extLst>
                <a:ext uri="{FF2B5EF4-FFF2-40B4-BE49-F238E27FC236}">
                  <a16:creationId xmlns:a16="http://schemas.microsoft.com/office/drawing/2014/main" id="{C095B002-BFE8-54B8-C149-1D7EB6483788}"/>
                </a:ext>
              </a:extLst>
            </p:cNvPr>
            <p:cNvGrpSpPr/>
            <p:nvPr/>
          </p:nvGrpSpPr>
          <p:grpSpPr>
            <a:xfrm>
              <a:off x="1756030" y="2737385"/>
              <a:ext cx="1099019" cy="1024128"/>
              <a:chOff x="1327526" y="2799582"/>
              <a:chExt cx="1099019" cy="1053247"/>
            </a:xfrm>
          </p:grpSpPr>
          <p:sp>
            <p:nvSpPr>
              <p:cNvPr id="68" name="Oval 67">
                <a:extLst>
                  <a:ext uri="{FF2B5EF4-FFF2-40B4-BE49-F238E27FC236}">
                    <a16:creationId xmlns:a16="http://schemas.microsoft.com/office/drawing/2014/main" id="{6F78C9AB-12DA-FE8A-F4E8-7D26EBBEA207}"/>
                  </a:ext>
                </a:extLst>
              </p:cNvPr>
              <p:cNvSpPr/>
              <p:nvPr/>
            </p:nvSpPr>
            <p:spPr>
              <a:xfrm>
                <a:off x="1327526" y="2799582"/>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69">
                <a:extLst>
                  <a:ext uri="{FF2B5EF4-FFF2-40B4-BE49-F238E27FC236}">
                    <a16:creationId xmlns:a16="http://schemas.microsoft.com/office/drawing/2014/main" id="{6A894964-DCA6-F970-DB46-C84A2861A90C}"/>
                  </a:ext>
                </a:extLst>
              </p:cNvPr>
              <p:cNvGrpSpPr/>
              <p:nvPr/>
            </p:nvGrpSpPr>
            <p:grpSpPr>
              <a:xfrm>
                <a:off x="1327526" y="2817115"/>
                <a:ext cx="1099019" cy="1022921"/>
                <a:chOff x="1373683" y="2821325"/>
                <a:chExt cx="1192707" cy="1182792"/>
              </a:xfrm>
            </p:grpSpPr>
            <p:sp>
              <p:nvSpPr>
                <p:cNvPr id="66" name="Freeform 20">
                  <a:extLst>
                    <a:ext uri="{FF2B5EF4-FFF2-40B4-BE49-F238E27FC236}">
                      <a16:creationId xmlns:a16="http://schemas.microsoft.com/office/drawing/2014/main" id="{19AE4C22-B7B1-45E3-3097-EA7006573CB7}"/>
                    </a:ext>
                  </a:extLst>
                </p:cNvPr>
                <p:cNvSpPr/>
                <p:nvPr/>
              </p:nvSpPr>
              <p:spPr>
                <a:xfrm>
                  <a:off x="1373683" y="2821325"/>
                  <a:ext cx="1192707" cy="1182792"/>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5D3C30"/>
                  </a:solidFill>
                  <a:prstDash val="solid"/>
                  <a:miter/>
                </a:ln>
              </p:spPr>
              <p:txBody>
                <a:bodyPr/>
                <a:lstStyle/>
                <a:p>
                  <a:endParaRPr lang="en-US" dirty="0"/>
                </a:p>
              </p:txBody>
            </p:sp>
            <p:sp>
              <p:nvSpPr>
                <p:cNvPr id="65" name="Freeform 22">
                  <a:extLst>
                    <a:ext uri="{FF2B5EF4-FFF2-40B4-BE49-F238E27FC236}">
                      <a16:creationId xmlns:a16="http://schemas.microsoft.com/office/drawing/2014/main" id="{6A5C295D-F25C-0B3E-3AD1-11A6224BE6A9}"/>
                    </a:ext>
                  </a:extLst>
                </p:cNvPr>
                <p:cNvSpPr/>
                <p:nvPr/>
              </p:nvSpPr>
              <p:spPr>
                <a:xfrm>
                  <a:off x="1543745" y="3007113"/>
                  <a:ext cx="852585" cy="859562"/>
                </a:xfrm>
                <a:custGeom>
                  <a:avLst/>
                  <a:gdLst/>
                  <a:ahLst/>
                  <a:cxnLst/>
                  <a:rect l="l" t="t" r="r" b="b"/>
                  <a:pathLst>
                    <a:path w="1736390" h="1765276">
                      <a:moveTo>
                        <a:pt x="0" y="0"/>
                      </a:moveTo>
                      <a:lnTo>
                        <a:pt x="1736390" y="0"/>
                      </a:lnTo>
                      <a:lnTo>
                        <a:pt x="1736390" y="1765276"/>
                      </a:lnTo>
                      <a:lnTo>
                        <a:pt x="0" y="17652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grpSp>
        <p:grpSp>
          <p:nvGrpSpPr>
            <p:cNvPr id="90" name="Group 89">
              <a:extLst>
                <a:ext uri="{FF2B5EF4-FFF2-40B4-BE49-F238E27FC236}">
                  <a16:creationId xmlns:a16="http://schemas.microsoft.com/office/drawing/2014/main" id="{0ED69B7A-52DE-55A4-7031-4FFCE8A02BB5}"/>
                </a:ext>
              </a:extLst>
            </p:cNvPr>
            <p:cNvGrpSpPr/>
            <p:nvPr/>
          </p:nvGrpSpPr>
          <p:grpSpPr>
            <a:xfrm>
              <a:off x="5871533" y="2662435"/>
              <a:ext cx="1097280" cy="1024128"/>
              <a:chOff x="5546490" y="2779917"/>
              <a:chExt cx="1115322" cy="1061326"/>
            </a:xfrm>
          </p:grpSpPr>
          <p:sp>
            <p:nvSpPr>
              <p:cNvPr id="78" name="Oval 77">
                <a:extLst>
                  <a:ext uri="{FF2B5EF4-FFF2-40B4-BE49-F238E27FC236}">
                    <a16:creationId xmlns:a16="http://schemas.microsoft.com/office/drawing/2014/main" id="{926C1AA5-4C59-BE5F-172B-E937604CACFF}"/>
                  </a:ext>
                </a:extLst>
              </p:cNvPr>
              <p:cNvSpPr/>
              <p:nvPr/>
            </p:nvSpPr>
            <p:spPr>
              <a:xfrm>
                <a:off x="5546490" y="2779917"/>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Freeform 5">
                <a:extLst>
                  <a:ext uri="{FF2B5EF4-FFF2-40B4-BE49-F238E27FC236}">
                    <a16:creationId xmlns:a16="http://schemas.microsoft.com/office/drawing/2014/main" id="{612EE0F9-B66D-F350-4230-92A1AD1F3F2F}"/>
                  </a:ext>
                </a:extLst>
              </p:cNvPr>
              <p:cNvSpPr/>
              <p:nvPr/>
            </p:nvSpPr>
            <p:spPr>
              <a:xfrm>
                <a:off x="5564532" y="2817115"/>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74" name="Freeform 7">
                <a:extLst>
                  <a:ext uri="{FF2B5EF4-FFF2-40B4-BE49-F238E27FC236}">
                    <a16:creationId xmlns:a16="http://schemas.microsoft.com/office/drawing/2014/main" id="{06459FCD-7304-5551-25F6-B76422D2FA8E}"/>
                  </a:ext>
                </a:extLst>
              </p:cNvPr>
              <p:cNvSpPr/>
              <p:nvPr/>
            </p:nvSpPr>
            <p:spPr>
              <a:xfrm>
                <a:off x="5698890" y="2951982"/>
                <a:ext cx="766796" cy="754252"/>
              </a:xfrm>
              <a:custGeom>
                <a:avLst/>
                <a:gdLst/>
                <a:ahLst/>
                <a:cxnLst/>
                <a:rect l="l" t="t" r="r" b="b"/>
                <a:pathLst>
                  <a:path w="1905940" h="1697839">
                    <a:moveTo>
                      <a:pt x="0" y="0"/>
                    </a:moveTo>
                    <a:lnTo>
                      <a:pt x="1905939" y="0"/>
                    </a:lnTo>
                    <a:lnTo>
                      <a:pt x="1905939" y="1697839"/>
                    </a:lnTo>
                    <a:lnTo>
                      <a:pt x="0" y="169783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sp>
          <p:nvSpPr>
            <p:cNvPr id="75" name="TextBox 8">
              <a:extLst>
                <a:ext uri="{FF2B5EF4-FFF2-40B4-BE49-F238E27FC236}">
                  <a16:creationId xmlns:a16="http://schemas.microsoft.com/office/drawing/2014/main" id="{9938E261-6A6D-6B32-2178-A334E490EDA9}"/>
                </a:ext>
              </a:extLst>
            </p:cNvPr>
            <p:cNvSpPr txBox="1"/>
            <p:nvPr/>
          </p:nvSpPr>
          <p:spPr>
            <a:xfrm>
              <a:off x="4264281" y="3918852"/>
              <a:ext cx="4577837" cy="389530"/>
            </a:xfrm>
            <a:prstGeom prst="rect">
              <a:avLst/>
            </a:prstGeom>
          </p:spPr>
          <p:txBody>
            <a:bodyPr wrap="square" lIns="0" tIns="0" rIns="0" bIns="0" rtlCol="0" anchor="t">
              <a:spAutoFit/>
            </a:bodyPr>
            <a:lstStyle/>
            <a:p>
              <a:pPr marL="0" lvl="0" indent="0" algn="ctr">
                <a:lnSpc>
                  <a:spcPts val="3293"/>
                </a:lnSpc>
                <a:spcBef>
                  <a:spcPct val="0"/>
                </a:spcBef>
              </a:pPr>
              <a:r>
                <a:rPr lang="en-US" sz="2400" b="1" spc="98"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Cooking &amp; Preparation</a:t>
              </a:r>
            </a:p>
          </p:txBody>
        </p:sp>
        <p:sp>
          <p:nvSpPr>
            <p:cNvPr id="83" name="TextBox 10">
              <a:extLst>
                <a:ext uri="{FF2B5EF4-FFF2-40B4-BE49-F238E27FC236}">
                  <a16:creationId xmlns:a16="http://schemas.microsoft.com/office/drawing/2014/main" id="{16F17DD0-A572-7533-459C-052259065D94}"/>
                </a:ext>
              </a:extLst>
            </p:cNvPr>
            <p:cNvSpPr txBox="1"/>
            <p:nvPr/>
          </p:nvSpPr>
          <p:spPr>
            <a:xfrm>
              <a:off x="8886696" y="3942358"/>
              <a:ext cx="2878798" cy="389530"/>
            </a:xfrm>
            <a:prstGeom prst="rect">
              <a:avLst/>
            </a:prstGeom>
          </p:spPr>
          <p:txBody>
            <a:bodyPr wrap="square" lIns="0" tIns="0" rIns="0" bIns="0" rtlCol="0" anchor="t">
              <a:spAutoFit/>
            </a:bodyPr>
            <a:lstStyle/>
            <a:p>
              <a:pPr marL="0" lvl="0" indent="0" algn="ctr">
                <a:lnSpc>
                  <a:spcPts val="3252"/>
                </a:lnSpc>
                <a:spcBef>
                  <a:spcPct val="0"/>
                </a:spcBef>
              </a:pPr>
              <a:r>
                <a:rPr lang="en-US" sz="2400" b="1" spc="97"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Chocolate Fillings</a:t>
              </a:r>
            </a:p>
          </p:txBody>
        </p:sp>
        <p:grpSp>
          <p:nvGrpSpPr>
            <p:cNvPr id="89" name="Group 88">
              <a:extLst>
                <a:ext uri="{FF2B5EF4-FFF2-40B4-BE49-F238E27FC236}">
                  <a16:creationId xmlns:a16="http://schemas.microsoft.com/office/drawing/2014/main" id="{07FFC30F-0544-EAB9-9666-4184C0168479}"/>
                </a:ext>
              </a:extLst>
            </p:cNvPr>
            <p:cNvGrpSpPr/>
            <p:nvPr/>
          </p:nvGrpSpPr>
          <p:grpSpPr>
            <a:xfrm>
              <a:off x="9643579" y="2707405"/>
              <a:ext cx="1099019" cy="1024128"/>
              <a:chOff x="9215075" y="2833703"/>
              <a:chExt cx="1099019" cy="1064862"/>
            </a:xfrm>
          </p:grpSpPr>
          <p:sp>
            <p:nvSpPr>
              <p:cNvPr id="79" name="Oval 78">
                <a:extLst>
                  <a:ext uri="{FF2B5EF4-FFF2-40B4-BE49-F238E27FC236}">
                    <a16:creationId xmlns:a16="http://schemas.microsoft.com/office/drawing/2014/main" id="{DDF04283-361E-783B-CC6F-C613D4BC5ADB}"/>
                  </a:ext>
                </a:extLst>
              </p:cNvPr>
              <p:cNvSpPr/>
              <p:nvPr/>
            </p:nvSpPr>
            <p:spPr>
              <a:xfrm>
                <a:off x="9215075" y="284531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Freeform 13">
                <a:extLst>
                  <a:ext uri="{FF2B5EF4-FFF2-40B4-BE49-F238E27FC236}">
                    <a16:creationId xmlns:a16="http://schemas.microsoft.com/office/drawing/2014/main" id="{0C8FC237-8E82-B6D8-07FC-B66ACE2296B7}"/>
                  </a:ext>
                </a:extLst>
              </p:cNvPr>
              <p:cNvSpPr/>
              <p:nvPr/>
            </p:nvSpPr>
            <p:spPr>
              <a:xfrm>
                <a:off x="9216814" y="2833703"/>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86" name="Freeform 15">
                <a:extLst>
                  <a:ext uri="{FF2B5EF4-FFF2-40B4-BE49-F238E27FC236}">
                    <a16:creationId xmlns:a16="http://schemas.microsoft.com/office/drawing/2014/main" id="{CF5A0689-7B1B-9228-632B-CC1EA3539872}"/>
                  </a:ext>
                </a:extLst>
              </p:cNvPr>
              <p:cNvSpPr/>
              <p:nvPr/>
            </p:nvSpPr>
            <p:spPr>
              <a:xfrm>
                <a:off x="9320990" y="2967646"/>
                <a:ext cx="891540" cy="732162"/>
              </a:xfrm>
              <a:custGeom>
                <a:avLst/>
                <a:gdLst/>
                <a:ahLst/>
                <a:cxnLst/>
                <a:rect l="l" t="t" r="r" b="b"/>
                <a:pathLst>
                  <a:path w="2053115" h="1956258">
                    <a:moveTo>
                      <a:pt x="0" y="0"/>
                    </a:moveTo>
                    <a:lnTo>
                      <a:pt x="2053114" y="0"/>
                    </a:lnTo>
                    <a:lnTo>
                      <a:pt x="2053114" y="1956258"/>
                    </a:lnTo>
                    <a:lnTo>
                      <a:pt x="0" y="195625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grpSp>
        <p:sp>
          <p:nvSpPr>
            <p:cNvPr id="94" name="TextBox 31">
              <a:extLst>
                <a:ext uri="{FF2B5EF4-FFF2-40B4-BE49-F238E27FC236}">
                  <a16:creationId xmlns:a16="http://schemas.microsoft.com/office/drawing/2014/main" id="{734A0ACC-D377-04D7-1D59-517F158CA3C0}"/>
                </a:ext>
              </a:extLst>
            </p:cNvPr>
            <p:cNvSpPr txBox="1"/>
            <p:nvPr/>
          </p:nvSpPr>
          <p:spPr>
            <a:xfrm>
              <a:off x="742499" y="6111851"/>
              <a:ext cx="3449494" cy="476092"/>
            </a:xfrm>
            <a:prstGeom prst="rect">
              <a:avLst/>
            </a:prstGeom>
          </p:spPr>
          <p:txBody>
            <a:bodyPr wrap="square" lIns="0" tIns="0" rIns="0" bIns="0" rtlCol="0" anchor="t">
              <a:spAutoFit/>
            </a:bodyPr>
            <a:lstStyle/>
            <a:p>
              <a:pPr algn="ctr">
                <a:lnSpc>
                  <a:spcPts val="4190"/>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Several Production Lines</a:t>
              </a:r>
            </a:p>
          </p:txBody>
        </p:sp>
        <p:grpSp>
          <p:nvGrpSpPr>
            <p:cNvPr id="101" name="Group 100">
              <a:extLst>
                <a:ext uri="{FF2B5EF4-FFF2-40B4-BE49-F238E27FC236}">
                  <a16:creationId xmlns:a16="http://schemas.microsoft.com/office/drawing/2014/main" id="{7C17C600-5FB4-D9C4-856B-96082C94FD4C}"/>
                </a:ext>
              </a:extLst>
            </p:cNvPr>
            <p:cNvGrpSpPr/>
            <p:nvPr/>
          </p:nvGrpSpPr>
          <p:grpSpPr>
            <a:xfrm>
              <a:off x="1800358" y="5026291"/>
              <a:ext cx="1099019" cy="1024128"/>
              <a:chOff x="1479926" y="4959344"/>
              <a:chExt cx="1099019" cy="1056076"/>
            </a:xfrm>
          </p:grpSpPr>
          <p:sp>
            <p:nvSpPr>
              <p:cNvPr id="81" name="Oval 80">
                <a:extLst>
                  <a:ext uri="{FF2B5EF4-FFF2-40B4-BE49-F238E27FC236}">
                    <a16:creationId xmlns:a16="http://schemas.microsoft.com/office/drawing/2014/main" id="{55D2CD38-7ABF-4FB7-4357-A19C45C61A75}"/>
                  </a:ext>
                </a:extLst>
              </p:cNvPr>
              <p:cNvSpPr/>
              <p:nvPr/>
            </p:nvSpPr>
            <p:spPr>
              <a:xfrm>
                <a:off x="1479926" y="4962173"/>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0" name="Group 99">
                <a:extLst>
                  <a:ext uri="{FF2B5EF4-FFF2-40B4-BE49-F238E27FC236}">
                    <a16:creationId xmlns:a16="http://schemas.microsoft.com/office/drawing/2014/main" id="{2244A2BD-7A8F-62C0-2B56-4A338B27E40E}"/>
                  </a:ext>
                </a:extLst>
              </p:cNvPr>
              <p:cNvGrpSpPr/>
              <p:nvPr/>
            </p:nvGrpSpPr>
            <p:grpSpPr>
              <a:xfrm>
                <a:off x="1479926" y="4959344"/>
                <a:ext cx="1097280" cy="1024128"/>
                <a:chOff x="4458955" y="5944841"/>
                <a:chExt cx="1097280" cy="1024128"/>
              </a:xfrm>
            </p:grpSpPr>
            <p:grpSp>
              <p:nvGrpSpPr>
                <p:cNvPr id="96" name="Group 33">
                  <a:extLst>
                    <a:ext uri="{FF2B5EF4-FFF2-40B4-BE49-F238E27FC236}">
                      <a16:creationId xmlns:a16="http://schemas.microsoft.com/office/drawing/2014/main" id="{5FFCC33A-3100-16E0-A6F7-E1BFD2C16708}"/>
                    </a:ext>
                  </a:extLst>
                </p:cNvPr>
                <p:cNvGrpSpPr/>
                <p:nvPr/>
              </p:nvGrpSpPr>
              <p:grpSpPr>
                <a:xfrm>
                  <a:off x="4458955" y="5944841"/>
                  <a:ext cx="1097280" cy="1024128"/>
                  <a:chOff x="34020" y="-33056"/>
                  <a:chExt cx="812800" cy="812800"/>
                </a:xfrm>
                <a:effectLst/>
              </p:grpSpPr>
              <p:sp>
                <p:nvSpPr>
                  <p:cNvPr id="98" name="Freeform 34">
                    <a:extLst>
                      <a:ext uri="{FF2B5EF4-FFF2-40B4-BE49-F238E27FC236}">
                        <a16:creationId xmlns:a16="http://schemas.microsoft.com/office/drawing/2014/main" id="{DFCA7EEA-8225-58CD-BFE7-7585EEBA5098}"/>
                      </a:ext>
                    </a:extLst>
                  </p:cNvPr>
                  <p:cNvSpPr/>
                  <p:nvPr/>
                </p:nvSpPr>
                <p:spPr>
                  <a:xfrm>
                    <a:off x="34020" y="-33056"/>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99" name="TextBox 35">
                    <a:extLst>
                      <a:ext uri="{FF2B5EF4-FFF2-40B4-BE49-F238E27FC236}">
                        <a16:creationId xmlns:a16="http://schemas.microsoft.com/office/drawing/2014/main" id="{5C67CADF-F34E-7AEE-BBD7-C8D8920B630B}"/>
                      </a:ext>
                    </a:extLst>
                  </p:cNvPr>
                  <p:cNvSpPr txBox="1"/>
                  <p:nvPr/>
                </p:nvSpPr>
                <p:spPr>
                  <a:xfrm>
                    <a:off x="76200" y="38100"/>
                    <a:ext cx="660400" cy="698500"/>
                  </a:xfrm>
                  <a:prstGeom prst="rect">
                    <a:avLst/>
                  </a:prstGeom>
                </p:spPr>
                <p:txBody>
                  <a:bodyPr lIns="60583" tIns="60583" rIns="60583" bIns="60583" rtlCol="0" anchor="ctr"/>
                  <a:lstStyle/>
                  <a:p>
                    <a:pPr marL="0" lvl="0" indent="0" algn="ctr">
                      <a:lnSpc>
                        <a:spcPts val="3080"/>
                      </a:lnSpc>
                      <a:spcBef>
                        <a:spcPct val="0"/>
                      </a:spcBef>
                    </a:pPr>
                    <a:endParaRPr/>
                  </a:p>
                </p:txBody>
              </p:sp>
            </p:grpSp>
            <p:sp>
              <p:nvSpPr>
                <p:cNvPr id="97" name="Freeform 36">
                  <a:extLst>
                    <a:ext uri="{FF2B5EF4-FFF2-40B4-BE49-F238E27FC236}">
                      <a16:creationId xmlns:a16="http://schemas.microsoft.com/office/drawing/2014/main" id="{A0940621-147B-D2F4-4392-25B03C62AA3A}"/>
                    </a:ext>
                  </a:extLst>
                </p:cNvPr>
                <p:cNvSpPr/>
                <p:nvPr/>
              </p:nvSpPr>
              <p:spPr>
                <a:xfrm>
                  <a:off x="4579850" y="6168856"/>
                  <a:ext cx="855491" cy="443747"/>
                </a:xfrm>
                <a:custGeom>
                  <a:avLst/>
                  <a:gdLst/>
                  <a:ahLst/>
                  <a:cxnLst/>
                  <a:rect l="l" t="t" r="r" b="b"/>
                  <a:pathLst>
                    <a:path w="1776278" h="1369349">
                      <a:moveTo>
                        <a:pt x="0" y="0"/>
                      </a:moveTo>
                      <a:lnTo>
                        <a:pt x="1776278" y="0"/>
                      </a:lnTo>
                      <a:lnTo>
                        <a:pt x="1776278" y="1369349"/>
                      </a:lnTo>
                      <a:lnTo>
                        <a:pt x="0" y="136934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grpSp>
        <p:sp>
          <p:nvSpPr>
            <p:cNvPr id="103" name="TextBox 24">
              <a:extLst>
                <a:ext uri="{FF2B5EF4-FFF2-40B4-BE49-F238E27FC236}">
                  <a16:creationId xmlns:a16="http://schemas.microsoft.com/office/drawing/2014/main" id="{45DA7988-E30C-D421-78BC-DBAF5F226B20}"/>
                </a:ext>
              </a:extLst>
            </p:cNvPr>
            <p:cNvSpPr txBox="1"/>
            <p:nvPr/>
          </p:nvSpPr>
          <p:spPr>
            <a:xfrm>
              <a:off x="4664524" y="6155591"/>
              <a:ext cx="3529047" cy="466474"/>
            </a:xfrm>
            <a:prstGeom prst="rect">
              <a:avLst/>
            </a:prstGeom>
          </p:spPr>
          <p:txBody>
            <a:bodyPr wrap="square" lIns="0" tIns="0" rIns="0" bIns="0" rtlCol="0" anchor="t">
              <a:spAutoFit/>
            </a:bodyPr>
            <a:lstStyle/>
            <a:p>
              <a:pPr algn="ctr">
                <a:lnSpc>
                  <a:spcPts val="4148"/>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One Shot Production Line</a:t>
              </a:r>
            </a:p>
          </p:txBody>
        </p:sp>
        <p:grpSp>
          <p:nvGrpSpPr>
            <p:cNvPr id="119" name="Group 118">
              <a:extLst>
                <a:ext uri="{FF2B5EF4-FFF2-40B4-BE49-F238E27FC236}">
                  <a16:creationId xmlns:a16="http://schemas.microsoft.com/office/drawing/2014/main" id="{74670F92-989D-48B5-838F-5C03A27B93A0}"/>
                </a:ext>
              </a:extLst>
            </p:cNvPr>
            <p:cNvGrpSpPr/>
            <p:nvPr/>
          </p:nvGrpSpPr>
          <p:grpSpPr>
            <a:xfrm>
              <a:off x="5859595" y="5057686"/>
              <a:ext cx="1097280" cy="1024128"/>
              <a:chOff x="5281191" y="5070238"/>
              <a:chExt cx="1114264" cy="1053247"/>
            </a:xfrm>
          </p:grpSpPr>
          <p:sp>
            <p:nvSpPr>
              <p:cNvPr id="80" name="Oval 79">
                <a:extLst>
                  <a:ext uri="{FF2B5EF4-FFF2-40B4-BE49-F238E27FC236}">
                    <a16:creationId xmlns:a16="http://schemas.microsoft.com/office/drawing/2014/main" id="{20872E92-3F64-684B-CF44-C92AAA9E85BB}"/>
                  </a:ext>
                </a:extLst>
              </p:cNvPr>
              <p:cNvSpPr/>
              <p:nvPr/>
            </p:nvSpPr>
            <p:spPr>
              <a:xfrm>
                <a:off x="5281191" y="507023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9" name="Group 108">
                <a:extLst>
                  <a:ext uri="{FF2B5EF4-FFF2-40B4-BE49-F238E27FC236}">
                    <a16:creationId xmlns:a16="http://schemas.microsoft.com/office/drawing/2014/main" id="{4B87E2E0-0F3B-09A8-E4F0-3FBEF09D4FAF}"/>
                  </a:ext>
                </a:extLst>
              </p:cNvPr>
              <p:cNvGrpSpPr/>
              <p:nvPr/>
            </p:nvGrpSpPr>
            <p:grpSpPr>
              <a:xfrm>
                <a:off x="5298175" y="5088161"/>
                <a:ext cx="1097280" cy="1024128"/>
                <a:chOff x="4859232" y="5964055"/>
                <a:chExt cx="1097280" cy="1024128"/>
              </a:xfrm>
            </p:grpSpPr>
            <p:grpSp>
              <p:nvGrpSpPr>
                <p:cNvPr id="105" name="Group 26">
                  <a:extLst>
                    <a:ext uri="{FF2B5EF4-FFF2-40B4-BE49-F238E27FC236}">
                      <a16:creationId xmlns:a16="http://schemas.microsoft.com/office/drawing/2014/main" id="{ED5F75F2-3C85-CED0-6889-B95BE78C584F}"/>
                    </a:ext>
                  </a:extLst>
                </p:cNvPr>
                <p:cNvGrpSpPr/>
                <p:nvPr/>
              </p:nvGrpSpPr>
              <p:grpSpPr>
                <a:xfrm>
                  <a:off x="4859232" y="5964055"/>
                  <a:ext cx="1097280" cy="1024128"/>
                  <a:chOff x="0" y="0"/>
                  <a:chExt cx="812800" cy="812800"/>
                </a:xfrm>
              </p:grpSpPr>
              <p:sp>
                <p:nvSpPr>
                  <p:cNvPr id="107" name="Freeform 27">
                    <a:extLst>
                      <a:ext uri="{FF2B5EF4-FFF2-40B4-BE49-F238E27FC236}">
                        <a16:creationId xmlns:a16="http://schemas.microsoft.com/office/drawing/2014/main" id="{D17FEF6E-BCDF-4B7E-B393-B85D89768EC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108" name="TextBox 28">
                    <a:extLst>
                      <a:ext uri="{FF2B5EF4-FFF2-40B4-BE49-F238E27FC236}">
                        <a16:creationId xmlns:a16="http://schemas.microsoft.com/office/drawing/2014/main" id="{BCDCE006-901D-6833-201F-1C7881ED923C}"/>
                      </a:ext>
                    </a:extLst>
                  </p:cNvPr>
                  <p:cNvSpPr txBox="1"/>
                  <p:nvPr/>
                </p:nvSpPr>
                <p:spPr>
                  <a:xfrm>
                    <a:off x="76200" y="38100"/>
                    <a:ext cx="660400" cy="698500"/>
                  </a:xfrm>
                  <a:prstGeom prst="rect">
                    <a:avLst/>
                  </a:prstGeom>
                </p:spPr>
                <p:txBody>
                  <a:bodyPr lIns="64562" tIns="64562" rIns="64562" bIns="64562" rtlCol="0" anchor="ctr"/>
                  <a:lstStyle/>
                  <a:p>
                    <a:pPr marL="0" lvl="0" indent="0" algn="ctr">
                      <a:lnSpc>
                        <a:spcPts val="3079"/>
                      </a:lnSpc>
                      <a:spcBef>
                        <a:spcPct val="0"/>
                      </a:spcBef>
                    </a:pPr>
                    <a:endParaRPr/>
                  </a:p>
                </p:txBody>
              </p:sp>
            </p:grpSp>
            <p:sp>
              <p:nvSpPr>
                <p:cNvPr id="106" name="Freeform 29">
                  <a:extLst>
                    <a:ext uri="{FF2B5EF4-FFF2-40B4-BE49-F238E27FC236}">
                      <a16:creationId xmlns:a16="http://schemas.microsoft.com/office/drawing/2014/main" id="{4FE3BA80-9D79-5614-51D5-26EBFD31D28A}"/>
                    </a:ext>
                  </a:extLst>
                </p:cNvPr>
                <p:cNvSpPr/>
                <p:nvPr/>
              </p:nvSpPr>
              <p:spPr>
                <a:xfrm>
                  <a:off x="5026038" y="6099132"/>
                  <a:ext cx="699622" cy="693152"/>
                </a:xfrm>
                <a:custGeom>
                  <a:avLst/>
                  <a:gdLst/>
                  <a:ahLst/>
                  <a:cxnLst/>
                  <a:rect l="l" t="t" r="r" b="b"/>
                  <a:pathLst>
                    <a:path w="1822411" h="1756141">
                      <a:moveTo>
                        <a:pt x="0" y="0"/>
                      </a:moveTo>
                      <a:lnTo>
                        <a:pt x="1822411" y="0"/>
                      </a:lnTo>
                      <a:lnTo>
                        <a:pt x="1822411" y="1756141"/>
                      </a:lnTo>
                      <a:lnTo>
                        <a:pt x="0" y="175614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grpSp>
        </p:grpSp>
        <p:sp>
          <p:nvSpPr>
            <p:cNvPr id="111" name="TextBox 38">
              <a:extLst>
                <a:ext uri="{FF2B5EF4-FFF2-40B4-BE49-F238E27FC236}">
                  <a16:creationId xmlns:a16="http://schemas.microsoft.com/office/drawing/2014/main" id="{3B2E870D-43C8-D70E-B943-13D720FDBB93}"/>
                </a:ext>
              </a:extLst>
            </p:cNvPr>
            <p:cNvSpPr txBox="1"/>
            <p:nvPr/>
          </p:nvSpPr>
          <p:spPr>
            <a:xfrm>
              <a:off x="9547220" y="6164026"/>
              <a:ext cx="1524133" cy="476092"/>
            </a:xfrm>
            <a:prstGeom prst="rect">
              <a:avLst/>
            </a:prstGeom>
          </p:spPr>
          <p:txBody>
            <a:bodyPr wrap="square" lIns="0" tIns="0" rIns="0" bIns="0" rtlCol="0" anchor="t">
              <a:spAutoFit/>
            </a:bodyPr>
            <a:lstStyle/>
            <a:p>
              <a:pPr algn="ctr">
                <a:lnSpc>
                  <a:spcPts val="4152"/>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Packaging</a:t>
              </a:r>
              <a:r>
                <a:rPr lang="en-US" sz="20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 </a:t>
              </a:r>
            </a:p>
          </p:txBody>
        </p:sp>
        <p:grpSp>
          <p:nvGrpSpPr>
            <p:cNvPr id="118" name="Group 117">
              <a:extLst>
                <a:ext uri="{FF2B5EF4-FFF2-40B4-BE49-F238E27FC236}">
                  <a16:creationId xmlns:a16="http://schemas.microsoft.com/office/drawing/2014/main" id="{EC72F443-0EFE-6EDE-C675-2A8A8C08F414}"/>
                </a:ext>
              </a:extLst>
            </p:cNvPr>
            <p:cNvGrpSpPr/>
            <p:nvPr/>
          </p:nvGrpSpPr>
          <p:grpSpPr>
            <a:xfrm>
              <a:off x="9708349" y="5023656"/>
              <a:ext cx="1097280" cy="1024128"/>
              <a:chOff x="9215074" y="5208875"/>
              <a:chExt cx="1112525" cy="1060941"/>
            </a:xfrm>
          </p:grpSpPr>
          <p:sp>
            <p:nvSpPr>
              <p:cNvPr id="92" name="Oval 91">
                <a:extLst>
                  <a:ext uri="{FF2B5EF4-FFF2-40B4-BE49-F238E27FC236}">
                    <a16:creationId xmlns:a16="http://schemas.microsoft.com/office/drawing/2014/main" id="{BCA49615-0C1F-00F1-EDAE-A41A85731AD9}"/>
                  </a:ext>
                </a:extLst>
              </p:cNvPr>
              <p:cNvSpPr/>
              <p:nvPr/>
            </p:nvSpPr>
            <p:spPr>
              <a:xfrm>
                <a:off x="9215074" y="5208875"/>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7" name="Group 116">
                <a:extLst>
                  <a:ext uri="{FF2B5EF4-FFF2-40B4-BE49-F238E27FC236}">
                    <a16:creationId xmlns:a16="http://schemas.microsoft.com/office/drawing/2014/main" id="{60A9E451-45B2-386C-8D6A-8AA5B3601553}"/>
                  </a:ext>
                </a:extLst>
              </p:cNvPr>
              <p:cNvGrpSpPr/>
              <p:nvPr/>
            </p:nvGrpSpPr>
            <p:grpSpPr>
              <a:xfrm>
                <a:off x="9230319" y="5245688"/>
                <a:ext cx="1097280" cy="1024128"/>
                <a:chOff x="11254365" y="4999454"/>
                <a:chExt cx="1057047" cy="894945"/>
              </a:xfrm>
            </p:grpSpPr>
            <p:sp>
              <p:nvSpPr>
                <p:cNvPr id="115" name="Freeform 41">
                  <a:extLst>
                    <a:ext uri="{FF2B5EF4-FFF2-40B4-BE49-F238E27FC236}">
                      <a16:creationId xmlns:a16="http://schemas.microsoft.com/office/drawing/2014/main" id="{2794DC90-477D-BB1F-D239-17F43A9111F2}"/>
                    </a:ext>
                  </a:extLst>
                </p:cNvPr>
                <p:cNvSpPr/>
                <p:nvPr/>
              </p:nvSpPr>
              <p:spPr>
                <a:xfrm>
                  <a:off x="11254365" y="4999454"/>
                  <a:ext cx="1057047" cy="89494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114" name="Freeform 43">
                  <a:extLst>
                    <a:ext uri="{FF2B5EF4-FFF2-40B4-BE49-F238E27FC236}">
                      <a16:creationId xmlns:a16="http://schemas.microsoft.com/office/drawing/2014/main" id="{0F407E01-DBA8-BDDF-B9B2-463985D196D5}"/>
                    </a:ext>
                  </a:extLst>
                </p:cNvPr>
                <p:cNvSpPr/>
                <p:nvPr/>
              </p:nvSpPr>
              <p:spPr>
                <a:xfrm>
                  <a:off x="11375768" y="5266483"/>
                  <a:ext cx="846258" cy="345470"/>
                </a:xfrm>
                <a:custGeom>
                  <a:avLst/>
                  <a:gdLst/>
                  <a:ahLst/>
                  <a:cxnLst/>
                  <a:rect l="l" t="t" r="r" b="b"/>
                  <a:pathLst>
                    <a:path w="2025087" h="976448">
                      <a:moveTo>
                        <a:pt x="0" y="0"/>
                      </a:moveTo>
                      <a:lnTo>
                        <a:pt x="2025086" y="0"/>
                      </a:lnTo>
                      <a:lnTo>
                        <a:pt x="2025086" y="976448"/>
                      </a:lnTo>
                      <a:lnTo>
                        <a:pt x="0" y="97644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grpSp>
        </p:grpSp>
      </p:grpSp>
      <p:sp>
        <p:nvSpPr>
          <p:cNvPr id="120" name="TextBox 3">
            <a:extLst>
              <a:ext uri="{FF2B5EF4-FFF2-40B4-BE49-F238E27FC236}">
                <a16:creationId xmlns:a16="http://schemas.microsoft.com/office/drawing/2014/main" id="{4F7965D4-9BA2-8570-68D1-6378EC963E75}"/>
              </a:ext>
            </a:extLst>
          </p:cNvPr>
          <p:cNvSpPr txBox="1"/>
          <p:nvPr/>
        </p:nvSpPr>
        <p:spPr>
          <a:xfrm>
            <a:off x="13354178" y="-4396548"/>
            <a:ext cx="12841517" cy="1372492"/>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Established in 2005, ISO 22000 certified</a:t>
            </a:r>
          </a:p>
          <a:p>
            <a:pPr marL="755647" lvl="1" indent="-377824" algn="just" rtl="0">
              <a:lnSpc>
                <a:spcPct val="150000"/>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Their careful selection of ingredients - cocoa, sugar, cocoa butter, oil, &amp; milk </a:t>
            </a:r>
          </a:p>
        </p:txBody>
      </p:sp>
      <p:grpSp>
        <p:nvGrpSpPr>
          <p:cNvPr id="121" name="Group 120">
            <a:extLst>
              <a:ext uri="{FF2B5EF4-FFF2-40B4-BE49-F238E27FC236}">
                <a16:creationId xmlns:a16="http://schemas.microsoft.com/office/drawing/2014/main" id="{0DD6AC0B-6AC9-608B-42F0-7F753294EEAE}"/>
              </a:ext>
            </a:extLst>
          </p:cNvPr>
          <p:cNvGrpSpPr/>
          <p:nvPr/>
        </p:nvGrpSpPr>
        <p:grpSpPr>
          <a:xfrm>
            <a:off x="14134660" y="-2121969"/>
            <a:ext cx="4134907" cy="536748"/>
            <a:chOff x="1302880" y="4014972"/>
            <a:chExt cx="3837217" cy="536748"/>
          </a:xfrm>
        </p:grpSpPr>
        <p:sp>
          <p:nvSpPr>
            <p:cNvPr id="122" name="Rectangle: Rounded Corners 121">
              <a:extLst>
                <a:ext uri="{FF2B5EF4-FFF2-40B4-BE49-F238E27FC236}">
                  <a16:creationId xmlns:a16="http://schemas.microsoft.com/office/drawing/2014/main" id="{6CA9ED8F-227B-CA0A-EE7A-A022956FFA59}"/>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Oval 122">
              <a:extLst>
                <a:ext uri="{FF2B5EF4-FFF2-40B4-BE49-F238E27FC236}">
                  <a16:creationId xmlns:a16="http://schemas.microsoft.com/office/drawing/2014/main" id="{189F4994-6FD8-B790-19ED-321EED971337}"/>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Times New Roman" panose="02020603050405020304" pitchFamily="18" charset="0"/>
                  <a:cs typeface="Times New Roman" panose="02020603050405020304" pitchFamily="18" charset="0"/>
                </a:rPr>
                <a:t>1</a:t>
              </a:r>
            </a:p>
          </p:txBody>
        </p:sp>
      </p:grpSp>
      <p:grpSp>
        <p:nvGrpSpPr>
          <p:cNvPr id="124" name="Group 123">
            <a:extLst>
              <a:ext uri="{FF2B5EF4-FFF2-40B4-BE49-F238E27FC236}">
                <a16:creationId xmlns:a16="http://schemas.microsoft.com/office/drawing/2014/main" id="{F4839B9C-EA3F-E12C-F262-996D04713B58}"/>
              </a:ext>
            </a:extLst>
          </p:cNvPr>
          <p:cNvGrpSpPr/>
          <p:nvPr/>
        </p:nvGrpSpPr>
        <p:grpSpPr>
          <a:xfrm>
            <a:off x="14134660" y="-1435314"/>
            <a:ext cx="4134907" cy="536748"/>
            <a:chOff x="2271869" y="4166328"/>
            <a:chExt cx="3837217" cy="536748"/>
          </a:xfrm>
        </p:grpSpPr>
        <p:sp>
          <p:nvSpPr>
            <p:cNvPr id="125" name="Rectangle: Rounded Corners 124">
              <a:extLst>
                <a:ext uri="{FF2B5EF4-FFF2-40B4-BE49-F238E27FC236}">
                  <a16:creationId xmlns:a16="http://schemas.microsoft.com/office/drawing/2014/main" id="{B2555DC9-12EE-6E40-99A3-F55A267A5E33}"/>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6" name="Oval 125">
              <a:extLst>
                <a:ext uri="{FF2B5EF4-FFF2-40B4-BE49-F238E27FC236}">
                  <a16:creationId xmlns:a16="http://schemas.microsoft.com/office/drawing/2014/main" id="{6567875F-354A-4955-DEE0-304F84732A05}"/>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2</a:t>
              </a:r>
              <a:endParaRPr lang="en-US" sz="2400" b="1" dirty="0">
                <a:solidFill>
                  <a:schemeClr val="bg1"/>
                </a:solidFill>
                <a:latin typeface="Times New Roman" panose="02020603050405020304" pitchFamily="18" charset="0"/>
                <a:cs typeface="Times New Roman" panose="02020603050405020304" pitchFamily="18" charset="0"/>
              </a:endParaRPr>
            </a:p>
          </p:txBody>
        </p:sp>
      </p:grpSp>
      <p:grpSp>
        <p:nvGrpSpPr>
          <p:cNvPr id="127" name="Group 126">
            <a:extLst>
              <a:ext uri="{FF2B5EF4-FFF2-40B4-BE49-F238E27FC236}">
                <a16:creationId xmlns:a16="http://schemas.microsoft.com/office/drawing/2014/main" id="{64EF3A64-9C1C-6BFE-CC12-977C43B9987C}"/>
              </a:ext>
            </a:extLst>
          </p:cNvPr>
          <p:cNvGrpSpPr/>
          <p:nvPr/>
        </p:nvGrpSpPr>
        <p:grpSpPr>
          <a:xfrm>
            <a:off x="19499552" y="-2121969"/>
            <a:ext cx="4134907" cy="536748"/>
            <a:chOff x="1302880" y="4014972"/>
            <a:chExt cx="3837217" cy="536748"/>
          </a:xfrm>
        </p:grpSpPr>
        <p:sp>
          <p:nvSpPr>
            <p:cNvPr id="128" name="Rectangle: Rounded Corners 127">
              <a:extLst>
                <a:ext uri="{FF2B5EF4-FFF2-40B4-BE49-F238E27FC236}">
                  <a16:creationId xmlns:a16="http://schemas.microsoft.com/office/drawing/2014/main" id="{5FBAA74B-B91F-D3AD-7197-065C8D78C439}"/>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Oval 128">
              <a:extLst>
                <a:ext uri="{FF2B5EF4-FFF2-40B4-BE49-F238E27FC236}">
                  <a16:creationId xmlns:a16="http://schemas.microsoft.com/office/drawing/2014/main" id="{AA04716B-1530-83FB-457A-AAC373451520}"/>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4</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0" name="TextBox 23">
            <a:extLst>
              <a:ext uri="{FF2B5EF4-FFF2-40B4-BE49-F238E27FC236}">
                <a16:creationId xmlns:a16="http://schemas.microsoft.com/office/drawing/2014/main" id="{9E3D95BD-DD46-9C4A-AAAA-3B3FC303F3ED}"/>
              </a:ext>
            </a:extLst>
          </p:cNvPr>
          <p:cNvSpPr txBox="1"/>
          <p:nvPr/>
        </p:nvSpPr>
        <p:spPr>
          <a:xfrm>
            <a:off x="14774907" y="-2249811"/>
            <a:ext cx="4697221"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Chocolate Cooking</a:t>
            </a:r>
          </a:p>
        </p:txBody>
      </p:sp>
      <p:grpSp>
        <p:nvGrpSpPr>
          <p:cNvPr id="131" name="Group 130">
            <a:extLst>
              <a:ext uri="{FF2B5EF4-FFF2-40B4-BE49-F238E27FC236}">
                <a16:creationId xmlns:a16="http://schemas.microsoft.com/office/drawing/2014/main" id="{BCE5F488-3549-982F-4D51-749517E40390}"/>
              </a:ext>
            </a:extLst>
          </p:cNvPr>
          <p:cNvGrpSpPr/>
          <p:nvPr/>
        </p:nvGrpSpPr>
        <p:grpSpPr>
          <a:xfrm>
            <a:off x="14134660" y="-692333"/>
            <a:ext cx="4134907" cy="536748"/>
            <a:chOff x="1302880" y="4014972"/>
            <a:chExt cx="3837217" cy="536748"/>
          </a:xfrm>
        </p:grpSpPr>
        <p:sp>
          <p:nvSpPr>
            <p:cNvPr id="132" name="Rectangle: Rounded Corners 131">
              <a:extLst>
                <a:ext uri="{FF2B5EF4-FFF2-40B4-BE49-F238E27FC236}">
                  <a16:creationId xmlns:a16="http://schemas.microsoft.com/office/drawing/2014/main" id="{18C8C187-4C39-D04A-0EE2-AE8886E4B164}"/>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3" name="Oval 132">
              <a:extLst>
                <a:ext uri="{FF2B5EF4-FFF2-40B4-BE49-F238E27FC236}">
                  <a16:creationId xmlns:a16="http://schemas.microsoft.com/office/drawing/2014/main" id="{8E213C05-1610-E15B-3FB3-55AB3DBD9CC8}"/>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3</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4" name="TextBox 24">
            <a:extLst>
              <a:ext uri="{FF2B5EF4-FFF2-40B4-BE49-F238E27FC236}">
                <a16:creationId xmlns:a16="http://schemas.microsoft.com/office/drawing/2014/main" id="{AA5AB719-2D7A-0E6D-0C3D-2CD042C8A509}"/>
              </a:ext>
            </a:extLst>
          </p:cNvPr>
          <p:cNvSpPr txBox="1"/>
          <p:nvPr/>
        </p:nvSpPr>
        <p:spPr>
          <a:xfrm>
            <a:off x="14774907" y="-1565888"/>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Manual</a:t>
            </a:r>
            <a:endParaRPr lang="en-US" sz="3600" spc="112" dirty="0">
              <a:solidFill>
                <a:schemeClr val="bg1"/>
              </a:solidFill>
              <a:latin typeface="Times New Roman" panose="02020603050405020304" pitchFamily="18" charset="0"/>
              <a:ea typeface="Alice"/>
              <a:cs typeface="Times New Roman" panose="02020603050405020304" pitchFamily="18" charset="0"/>
              <a:sym typeface="Alice"/>
            </a:endParaRPr>
          </a:p>
        </p:txBody>
      </p:sp>
      <p:grpSp>
        <p:nvGrpSpPr>
          <p:cNvPr id="135" name="Group 134">
            <a:extLst>
              <a:ext uri="{FF2B5EF4-FFF2-40B4-BE49-F238E27FC236}">
                <a16:creationId xmlns:a16="http://schemas.microsoft.com/office/drawing/2014/main" id="{8586D4D2-4846-3BB7-3B79-59FFE80E1175}"/>
              </a:ext>
            </a:extLst>
          </p:cNvPr>
          <p:cNvGrpSpPr/>
          <p:nvPr/>
        </p:nvGrpSpPr>
        <p:grpSpPr>
          <a:xfrm>
            <a:off x="19499552" y="-1435314"/>
            <a:ext cx="4134907" cy="536748"/>
            <a:chOff x="2271869" y="4166328"/>
            <a:chExt cx="3837217" cy="536748"/>
          </a:xfrm>
        </p:grpSpPr>
        <p:sp>
          <p:nvSpPr>
            <p:cNvPr id="136" name="Rectangle: Rounded Corners 135">
              <a:extLst>
                <a:ext uri="{FF2B5EF4-FFF2-40B4-BE49-F238E27FC236}">
                  <a16:creationId xmlns:a16="http://schemas.microsoft.com/office/drawing/2014/main" id="{73C53573-4124-A140-10B8-D7FBA29DA3D8}"/>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7" name="Oval 136">
              <a:extLst>
                <a:ext uri="{FF2B5EF4-FFF2-40B4-BE49-F238E27FC236}">
                  <a16:creationId xmlns:a16="http://schemas.microsoft.com/office/drawing/2014/main" id="{F55A1445-5CF7-930F-F190-BE016C9722D7}"/>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5</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8" name="TextBox 25">
            <a:extLst>
              <a:ext uri="{FF2B5EF4-FFF2-40B4-BE49-F238E27FC236}">
                <a16:creationId xmlns:a16="http://schemas.microsoft.com/office/drawing/2014/main" id="{CE04F1D3-2D7F-3663-5047-84E148AA640F}"/>
              </a:ext>
            </a:extLst>
          </p:cNvPr>
          <p:cNvSpPr txBox="1"/>
          <p:nvPr/>
        </p:nvSpPr>
        <p:spPr>
          <a:xfrm>
            <a:off x="14774906" y="-814536"/>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cs typeface="Times New Roman" panose="02020603050405020304" pitchFamily="18" charset="0"/>
                <a:sym typeface="Alice"/>
              </a:rPr>
              <a:t>Dipping</a:t>
            </a:r>
          </a:p>
        </p:txBody>
      </p:sp>
      <p:grpSp>
        <p:nvGrpSpPr>
          <p:cNvPr id="139" name="Group 138">
            <a:extLst>
              <a:ext uri="{FF2B5EF4-FFF2-40B4-BE49-F238E27FC236}">
                <a16:creationId xmlns:a16="http://schemas.microsoft.com/office/drawing/2014/main" id="{52849715-6CA7-33CC-BCA6-7E7AE54C5E70}"/>
              </a:ext>
            </a:extLst>
          </p:cNvPr>
          <p:cNvGrpSpPr/>
          <p:nvPr/>
        </p:nvGrpSpPr>
        <p:grpSpPr>
          <a:xfrm>
            <a:off x="19477603" y="-692333"/>
            <a:ext cx="4134907" cy="536748"/>
            <a:chOff x="1302880" y="4014972"/>
            <a:chExt cx="3837217" cy="536748"/>
          </a:xfrm>
        </p:grpSpPr>
        <p:sp>
          <p:nvSpPr>
            <p:cNvPr id="140" name="Rectangle: Rounded Corners 139">
              <a:extLst>
                <a:ext uri="{FF2B5EF4-FFF2-40B4-BE49-F238E27FC236}">
                  <a16:creationId xmlns:a16="http://schemas.microsoft.com/office/drawing/2014/main" id="{36ECCE86-49CB-F953-5C05-84C5711BCDAB}"/>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1" name="Oval 140">
              <a:extLst>
                <a:ext uri="{FF2B5EF4-FFF2-40B4-BE49-F238E27FC236}">
                  <a16:creationId xmlns:a16="http://schemas.microsoft.com/office/drawing/2014/main" id="{22E18245-407D-B731-30C5-05B0F2E803EC}"/>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6</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42" name="TextBox 26">
            <a:extLst>
              <a:ext uri="{FF2B5EF4-FFF2-40B4-BE49-F238E27FC236}">
                <a16:creationId xmlns:a16="http://schemas.microsoft.com/office/drawing/2014/main" id="{EBD31FB0-FDA5-C02C-FD65-464927C9CCE8}"/>
              </a:ext>
            </a:extLst>
          </p:cNvPr>
          <p:cNvSpPr txBox="1"/>
          <p:nvPr/>
        </p:nvSpPr>
        <p:spPr>
          <a:xfrm>
            <a:off x="20112204" y="-2255034"/>
            <a:ext cx="3202617" cy="581891"/>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One Shot</a:t>
            </a:r>
          </a:p>
        </p:txBody>
      </p:sp>
      <p:sp>
        <p:nvSpPr>
          <p:cNvPr id="143" name="TextBox 27">
            <a:extLst>
              <a:ext uri="{FF2B5EF4-FFF2-40B4-BE49-F238E27FC236}">
                <a16:creationId xmlns:a16="http://schemas.microsoft.com/office/drawing/2014/main" id="{6EA99496-042B-ACBB-1339-C1C6D2E2F45A}"/>
              </a:ext>
            </a:extLst>
          </p:cNvPr>
          <p:cNvSpPr txBox="1"/>
          <p:nvPr/>
        </p:nvSpPr>
        <p:spPr>
          <a:xfrm>
            <a:off x="20112203" y="-1568367"/>
            <a:ext cx="3202617" cy="581891"/>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Dragees</a:t>
            </a:r>
          </a:p>
        </p:txBody>
      </p:sp>
      <p:sp>
        <p:nvSpPr>
          <p:cNvPr id="144" name="TextBox 28">
            <a:extLst>
              <a:ext uri="{FF2B5EF4-FFF2-40B4-BE49-F238E27FC236}">
                <a16:creationId xmlns:a16="http://schemas.microsoft.com/office/drawing/2014/main" id="{125804E1-055C-3C9A-442E-D5540747F89A}"/>
              </a:ext>
            </a:extLst>
          </p:cNvPr>
          <p:cNvSpPr txBox="1"/>
          <p:nvPr/>
        </p:nvSpPr>
        <p:spPr>
          <a:xfrm>
            <a:off x="20019305" y="-820530"/>
            <a:ext cx="5621348" cy="58426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 Packaging &amp; Stickering</a:t>
            </a:r>
          </a:p>
        </p:txBody>
      </p:sp>
      <p:sp>
        <p:nvSpPr>
          <p:cNvPr id="145" name="TextBox 30">
            <a:extLst>
              <a:ext uri="{FF2B5EF4-FFF2-40B4-BE49-F238E27FC236}">
                <a16:creationId xmlns:a16="http://schemas.microsoft.com/office/drawing/2014/main" id="{1E23B3DA-F865-2863-65E5-74085A70CEBA}"/>
              </a:ext>
            </a:extLst>
          </p:cNvPr>
          <p:cNvSpPr txBox="1"/>
          <p:nvPr/>
        </p:nvSpPr>
        <p:spPr>
          <a:xfrm>
            <a:off x="13364452" y="-3108938"/>
            <a:ext cx="12841517" cy="735779"/>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5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6 production lines </a:t>
            </a:r>
          </a:p>
        </p:txBody>
      </p:sp>
      <p:sp>
        <p:nvSpPr>
          <p:cNvPr id="146" name="TextBox 46">
            <a:extLst>
              <a:ext uri="{FF2B5EF4-FFF2-40B4-BE49-F238E27FC236}">
                <a16:creationId xmlns:a16="http://schemas.microsoft.com/office/drawing/2014/main" id="{A91ED415-B9ED-0A5B-AF5C-AB4020A9FBE4}"/>
              </a:ext>
            </a:extLst>
          </p:cNvPr>
          <p:cNvSpPr txBox="1"/>
          <p:nvPr/>
        </p:nvSpPr>
        <p:spPr>
          <a:xfrm>
            <a:off x="11303685" y="-5278835"/>
            <a:ext cx="12627571" cy="978666"/>
          </a:xfrm>
          <a:prstGeom prst="rect">
            <a:avLst/>
          </a:prstGeom>
        </p:spPr>
        <p:txBody>
          <a:bodyPr wrap="square" lIns="0" tIns="0" rIns="0" bIns="0" rtlCol="0" anchor="t">
            <a:spAutoFit/>
          </a:bodyPr>
          <a:lstStyle/>
          <a:p>
            <a:pPr algn="ctr">
              <a:lnSpc>
                <a:spcPts val="8844"/>
              </a:lnSpc>
              <a:spcBef>
                <a:spcPct val="0"/>
              </a:spcBef>
            </a:pPr>
            <a:r>
              <a:rPr lang="en-US" sz="40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AL-Hijaz Chocolate Factory Overview </a:t>
            </a:r>
          </a:p>
        </p:txBody>
      </p:sp>
    </p:spTree>
    <p:extLst>
      <p:ext uri="{BB962C8B-B14F-4D97-AF65-F5344CB8AC3E}">
        <p14:creationId xmlns:p14="http://schemas.microsoft.com/office/powerpoint/2010/main" val="27201646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1FB47-EE30-FED5-8908-0B4755E5DBA0}"/>
            </a:ext>
          </a:extLst>
        </p:cNvPr>
        <p:cNvGrpSpPr/>
        <p:nvPr/>
      </p:nvGrpSpPr>
      <p:grpSpPr>
        <a:xfrm>
          <a:off x="0" y="0"/>
          <a:ext cx="0" cy="0"/>
          <a:chOff x="0" y="0"/>
          <a:chExt cx="0" cy="0"/>
        </a:xfrm>
      </p:grpSpPr>
      <p:cxnSp>
        <p:nvCxnSpPr>
          <p:cNvPr id="2" name="رابط مستقيم 1">
            <a:extLst>
              <a:ext uri="{FF2B5EF4-FFF2-40B4-BE49-F238E27FC236}">
                <a16:creationId xmlns:a16="http://schemas.microsoft.com/office/drawing/2014/main" id="{7C8EC96A-6B9F-5D5E-B56B-1EB049CA1329}"/>
              </a:ext>
            </a:extLst>
          </p:cNvPr>
          <p:cNvCxnSpPr>
            <a:cxnSpLocks/>
          </p:cNvCxnSpPr>
          <p:nvPr/>
        </p:nvCxnSpPr>
        <p:spPr>
          <a:xfrm>
            <a:off x="291548" y="636105"/>
            <a:ext cx="116089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مجموعة 2">
            <a:extLst>
              <a:ext uri="{FF2B5EF4-FFF2-40B4-BE49-F238E27FC236}">
                <a16:creationId xmlns:a16="http://schemas.microsoft.com/office/drawing/2014/main" id="{A01E7EBC-D9C3-2E18-19BA-CC496F571559}"/>
              </a:ext>
            </a:extLst>
          </p:cNvPr>
          <p:cNvGrpSpPr/>
          <p:nvPr/>
        </p:nvGrpSpPr>
        <p:grpSpPr>
          <a:xfrm>
            <a:off x="5638800" y="178905"/>
            <a:ext cx="914400" cy="914400"/>
            <a:chOff x="2648582" y="3024114"/>
            <a:chExt cx="914400" cy="914400"/>
          </a:xfrm>
        </p:grpSpPr>
        <p:sp useBgFill="1">
          <p:nvSpPr>
            <p:cNvPr id="4" name="شكل بيضاوي 3">
              <a:extLst>
                <a:ext uri="{FF2B5EF4-FFF2-40B4-BE49-F238E27FC236}">
                  <a16:creationId xmlns:a16="http://schemas.microsoft.com/office/drawing/2014/main" id="{26863BDE-576A-395F-C699-2E64D9B81BF3}"/>
                </a:ext>
              </a:extLst>
            </p:cNvPr>
            <p:cNvSpPr/>
            <p:nvPr/>
          </p:nvSpPr>
          <p:spPr>
            <a:xfrm>
              <a:off x="2648582" y="3024114"/>
              <a:ext cx="914400" cy="914400"/>
            </a:xfrm>
            <a:prstGeom prst="ellipse">
              <a:avLst/>
            </a:prstGeom>
            <a:ln>
              <a:solidFill>
                <a:schemeClr val="bg1"/>
              </a:solidFill>
            </a:ln>
            <a:effectLst>
              <a:innerShdw blurRad="3175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ree Information SVG, PNG Icon, Symbol. Download Image.">
              <a:extLst>
                <a:ext uri="{FF2B5EF4-FFF2-40B4-BE49-F238E27FC236}">
                  <a16:creationId xmlns:a16="http://schemas.microsoft.com/office/drawing/2014/main" id="{86CA023D-0B9B-17DA-FD67-AC5D59D127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0634" y="3051796"/>
              <a:ext cx="754409" cy="754409"/>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مربع نص 22">
            <a:extLst>
              <a:ext uri="{FF2B5EF4-FFF2-40B4-BE49-F238E27FC236}">
                <a16:creationId xmlns:a16="http://schemas.microsoft.com/office/drawing/2014/main" id="{363FE973-DAE5-42A4-EFBD-D4AB0AFAA522}"/>
              </a:ext>
            </a:extLst>
          </p:cNvPr>
          <p:cNvSpPr txBox="1"/>
          <p:nvPr/>
        </p:nvSpPr>
        <p:spPr>
          <a:xfrm>
            <a:off x="-1724792" y="11871458"/>
            <a:ext cx="440044" cy="646331"/>
          </a:xfrm>
          <a:prstGeom prst="rect">
            <a:avLst/>
          </a:prstGeom>
          <a:noFill/>
        </p:spPr>
        <p:txBody>
          <a:bodyPr wrap="square" rtlCol="0">
            <a:spAutoFit/>
          </a:bodyPr>
          <a:lstStyle/>
          <a:p>
            <a:pPr marL="285750" indent="-285750">
              <a:buFont typeface="Wingdings" panose="05000000000000000000" pitchFamily="2" charset="2"/>
              <a:buChar char="v"/>
            </a:pPr>
            <a:r>
              <a:rPr lang="en-US" dirty="0">
                <a:solidFill>
                  <a:schemeClr val="bg1"/>
                </a:solidFill>
              </a:rPr>
              <a:t>   </a:t>
            </a:r>
          </a:p>
        </p:txBody>
      </p:sp>
      <p:sp>
        <p:nvSpPr>
          <p:cNvPr id="6" name="مربع نص 8">
            <a:extLst>
              <a:ext uri="{FF2B5EF4-FFF2-40B4-BE49-F238E27FC236}">
                <a16:creationId xmlns:a16="http://schemas.microsoft.com/office/drawing/2014/main" id="{A21AA5A7-C232-F253-00B5-FC04E55B522F}"/>
              </a:ext>
            </a:extLst>
          </p:cNvPr>
          <p:cNvSpPr txBox="1"/>
          <p:nvPr/>
        </p:nvSpPr>
        <p:spPr>
          <a:xfrm>
            <a:off x="316262" y="195992"/>
            <a:ext cx="2192160" cy="400110"/>
          </a:xfrm>
          <a:prstGeom prst="rect">
            <a:avLst/>
          </a:prstGeom>
          <a:noFill/>
        </p:spPr>
        <p:txBody>
          <a:bodyPr wrap="square">
            <a:spAutoFit/>
          </a:bodyPr>
          <a:lstStyle/>
          <a:p>
            <a:pPr algn="l"/>
            <a:r>
              <a:rPr lang="en-US" sz="2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Introduction</a:t>
            </a:r>
          </a:p>
        </p:txBody>
      </p:sp>
      <p:sp>
        <p:nvSpPr>
          <p:cNvPr id="15" name="مربع نص 8">
            <a:extLst>
              <a:ext uri="{FF2B5EF4-FFF2-40B4-BE49-F238E27FC236}">
                <a16:creationId xmlns:a16="http://schemas.microsoft.com/office/drawing/2014/main" id="{0FCF1663-AC64-1A8D-FB91-017886FBF5F3}"/>
              </a:ext>
            </a:extLst>
          </p:cNvPr>
          <p:cNvSpPr txBox="1"/>
          <p:nvPr/>
        </p:nvSpPr>
        <p:spPr>
          <a:xfrm>
            <a:off x="11343502" y="240690"/>
            <a:ext cx="482808" cy="384721"/>
          </a:xfrm>
          <a:prstGeom prst="rect">
            <a:avLst/>
          </a:prstGeom>
          <a:noFill/>
        </p:spPr>
        <p:txBody>
          <a:bodyPr wrap="square">
            <a:spAutoFit/>
          </a:bodyPr>
          <a:lstStyle/>
          <a:p>
            <a:r>
              <a:rPr lang="en-US" sz="1900" dirty="0">
                <a:solidFill>
                  <a:schemeClr val="bg1"/>
                </a:solidFill>
                <a:latin typeface="Caladea" panose="02040503050406030204" pitchFamily="18" charset="0"/>
                <a:ea typeface="Cascadia Code SemiBold" panose="020B0609020000020004" pitchFamily="49" charset="0"/>
                <a:cs typeface="Cascadia Code SemiBold" panose="020B0609020000020004" pitchFamily="49" charset="0"/>
              </a:rPr>
              <a:t>2</a:t>
            </a:r>
          </a:p>
        </p:txBody>
      </p:sp>
      <p:sp>
        <p:nvSpPr>
          <p:cNvPr id="7" name="TextBox 46">
            <a:extLst>
              <a:ext uri="{FF2B5EF4-FFF2-40B4-BE49-F238E27FC236}">
                <a16:creationId xmlns:a16="http://schemas.microsoft.com/office/drawing/2014/main" id="{5610001D-DA83-0BA9-40D5-5E781F864FDB}"/>
              </a:ext>
            </a:extLst>
          </p:cNvPr>
          <p:cNvSpPr txBox="1"/>
          <p:nvPr/>
        </p:nvSpPr>
        <p:spPr>
          <a:xfrm>
            <a:off x="785652" y="1102550"/>
            <a:ext cx="10584808" cy="1035054"/>
          </a:xfrm>
          <a:prstGeom prst="rect">
            <a:avLst/>
          </a:prstGeom>
        </p:spPr>
        <p:txBody>
          <a:bodyPr lIns="0" tIns="0" rIns="0" bIns="0" rtlCol="0" anchor="t">
            <a:spAutoFit/>
          </a:bodyPr>
          <a:lstStyle/>
          <a:p>
            <a:pPr algn="ctr">
              <a:lnSpc>
                <a:spcPts val="8844"/>
              </a:lnSpc>
              <a:spcBef>
                <a:spcPct val="0"/>
              </a:spcBef>
            </a:pPr>
            <a:r>
              <a:rPr lang="en-US" sz="54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Chocolate Production </a:t>
            </a:r>
            <a:r>
              <a:rPr lang="en-US" sz="48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Process</a:t>
            </a:r>
            <a:endParaRPr lang="en-US" sz="54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endParaRPr>
          </a:p>
        </p:txBody>
      </p:sp>
      <p:grpSp>
        <p:nvGrpSpPr>
          <p:cNvPr id="8" name="Group 7">
            <a:extLst>
              <a:ext uri="{FF2B5EF4-FFF2-40B4-BE49-F238E27FC236}">
                <a16:creationId xmlns:a16="http://schemas.microsoft.com/office/drawing/2014/main" id="{FB855A6B-7D79-48D4-A17B-0BD7D8D10E2B}"/>
              </a:ext>
            </a:extLst>
          </p:cNvPr>
          <p:cNvGrpSpPr/>
          <p:nvPr/>
        </p:nvGrpSpPr>
        <p:grpSpPr>
          <a:xfrm>
            <a:off x="485739" y="2508315"/>
            <a:ext cx="11184633" cy="3977683"/>
            <a:chOff x="580861" y="2662435"/>
            <a:chExt cx="11184633" cy="3977683"/>
          </a:xfrm>
        </p:grpSpPr>
        <p:sp>
          <p:nvSpPr>
            <p:cNvPr id="62" name="TextBox 17">
              <a:extLst>
                <a:ext uri="{FF2B5EF4-FFF2-40B4-BE49-F238E27FC236}">
                  <a16:creationId xmlns:a16="http://schemas.microsoft.com/office/drawing/2014/main" id="{460142B0-464C-F6CF-6D54-633AD74ED963}"/>
                </a:ext>
              </a:extLst>
            </p:cNvPr>
            <p:cNvSpPr txBox="1"/>
            <p:nvPr/>
          </p:nvSpPr>
          <p:spPr>
            <a:xfrm>
              <a:off x="580861" y="3891807"/>
              <a:ext cx="3772771" cy="399148"/>
            </a:xfrm>
            <a:prstGeom prst="rect">
              <a:avLst/>
            </a:prstGeom>
          </p:spPr>
          <p:txBody>
            <a:bodyPr wrap="square" lIns="0" tIns="0" rIns="0" bIns="0" rtlCol="0" anchor="t">
              <a:spAutoFit/>
            </a:bodyPr>
            <a:lstStyle/>
            <a:p>
              <a:pPr marL="0" lvl="0" indent="0" algn="ctr">
                <a:lnSpc>
                  <a:spcPts val="3403"/>
                </a:lnSpc>
                <a:spcBef>
                  <a:spcPct val="0"/>
                </a:spcBef>
              </a:pPr>
              <a:r>
                <a:rPr lang="en-US" sz="2400" b="1" spc="102"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Receiving Raw Material </a:t>
              </a:r>
            </a:p>
          </p:txBody>
        </p:sp>
        <p:grpSp>
          <p:nvGrpSpPr>
            <p:cNvPr id="91" name="Group 90">
              <a:extLst>
                <a:ext uri="{FF2B5EF4-FFF2-40B4-BE49-F238E27FC236}">
                  <a16:creationId xmlns:a16="http://schemas.microsoft.com/office/drawing/2014/main" id="{C095B002-BFE8-54B8-C149-1D7EB6483788}"/>
                </a:ext>
              </a:extLst>
            </p:cNvPr>
            <p:cNvGrpSpPr/>
            <p:nvPr/>
          </p:nvGrpSpPr>
          <p:grpSpPr>
            <a:xfrm>
              <a:off x="1756030" y="2737385"/>
              <a:ext cx="1099019" cy="1024128"/>
              <a:chOff x="1327526" y="2799582"/>
              <a:chExt cx="1099019" cy="1053247"/>
            </a:xfrm>
          </p:grpSpPr>
          <p:sp>
            <p:nvSpPr>
              <p:cNvPr id="68" name="Oval 67">
                <a:extLst>
                  <a:ext uri="{FF2B5EF4-FFF2-40B4-BE49-F238E27FC236}">
                    <a16:creationId xmlns:a16="http://schemas.microsoft.com/office/drawing/2014/main" id="{6F78C9AB-12DA-FE8A-F4E8-7D26EBBEA207}"/>
                  </a:ext>
                </a:extLst>
              </p:cNvPr>
              <p:cNvSpPr/>
              <p:nvPr/>
            </p:nvSpPr>
            <p:spPr>
              <a:xfrm>
                <a:off x="1327526" y="2799582"/>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69">
                <a:extLst>
                  <a:ext uri="{FF2B5EF4-FFF2-40B4-BE49-F238E27FC236}">
                    <a16:creationId xmlns:a16="http://schemas.microsoft.com/office/drawing/2014/main" id="{6A894964-DCA6-F970-DB46-C84A2861A90C}"/>
                  </a:ext>
                </a:extLst>
              </p:cNvPr>
              <p:cNvGrpSpPr/>
              <p:nvPr/>
            </p:nvGrpSpPr>
            <p:grpSpPr>
              <a:xfrm>
                <a:off x="1327526" y="2817115"/>
                <a:ext cx="1099019" cy="1022921"/>
                <a:chOff x="1373683" y="2821325"/>
                <a:chExt cx="1192707" cy="1182792"/>
              </a:xfrm>
            </p:grpSpPr>
            <p:sp>
              <p:nvSpPr>
                <p:cNvPr id="66" name="Freeform 20">
                  <a:extLst>
                    <a:ext uri="{FF2B5EF4-FFF2-40B4-BE49-F238E27FC236}">
                      <a16:creationId xmlns:a16="http://schemas.microsoft.com/office/drawing/2014/main" id="{19AE4C22-B7B1-45E3-3097-EA7006573CB7}"/>
                    </a:ext>
                  </a:extLst>
                </p:cNvPr>
                <p:cNvSpPr/>
                <p:nvPr/>
              </p:nvSpPr>
              <p:spPr>
                <a:xfrm>
                  <a:off x="1373683" y="2821325"/>
                  <a:ext cx="1192707" cy="1182792"/>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5D3C30"/>
                  </a:solidFill>
                  <a:prstDash val="solid"/>
                  <a:miter/>
                </a:ln>
              </p:spPr>
              <p:txBody>
                <a:bodyPr/>
                <a:lstStyle/>
                <a:p>
                  <a:endParaRPr lang="en-US" dirty="0"/>
                </a:p>
              </p:txBody>
            </p:sp>
            <p:sp>
              <p:nvSpPr>
                <p:cNvPr id="65" name="Freeform 22">
                  <a:extLst>
                    <a:ext uri="{FF2B5EF4-FFF2-40B4-BE49-F238E27FC236}">
                      <a16:creationId xmlns:a16="http://schemas.microsoft.com/office/drawing/2014/main" id="{6A5C295D-F25C-0B3E-3AD1-11A6224BE6A9}"/>
                    </a:ext>
                  </a:extLst>
                </p:cNvPr>
                <p:cNvSpPr/>
                <p:nvPr/>
              </p:nvSpPr>
              <p:spPr>
                <a:xfrm>
                  <a:off x="1543745" y="3007113"/>
                  <a:ext cx="852585" cy="859562"/>
                </a:xfrm>
                <a:custGeom>
                  <a:avLst/>
                  <a:gdLst/>
                  <a:ahLst/>
                  <a:cxnLst/>
                  <a:rect l="l" t="t" r="r" b="b"/>
                  <a:pathLst>
                    <a:path w="1736390" h="1765276">
                      <a:moveTo>
                        <a:pt x="0" y="0"/>
                      </a:moveTo>
                      <a:lnTo>
                        <a:pt x="1736390" y="0"/>
                      </a:lnTo>
                      <a:lnTo>
                        <a:pt x="1736390" y="1765276"/>
                      </a:lnTo>
                      <a:lnTo>
                        <a:pt x="0" y="17652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grpSp>
        <p:grpSp>
          <p:nvGrpSpPr>
            <p:cNvPr id="90" name="Group 89">
              <a:extLst>
                <a:ext uri="{FF2B5EF4-FFF2-40B4-BE49-F238E27FC236}">
                  <a16:creationId xmlns:a16="http://schemas.microsoft.com/office/drawing/2014/main" id="{0ED69B7A-52DE-55A4-7031-4FFCE8A02BB5}"/>
                </a:ext>
              </a:extLst>
            </p:cNvPr>
            <p:cNvGrpSpPr/>
            <p:nvPr/>
          </p:nvGrpSpPr>
          <p:grpSpPr>
            <a:xfrm>
              <a:off x="5871533" y="2662435"/>
              <a:ext cx="1097280" cy="1024128"/>
              <a:chOff x="5546490" y="2779917"/>
              <a:chExt cx="1115322" cy="1061326"/>
            </a:xfrm>
          </p:grpSpPr>
          <p:sp>
            <p:nvSpPr>
              <p:cNvPr id="78" name="Oval 77">
                <a:extLst>
                  <a:ext uri="{FF2B5EF4-FFF2-40B4-BE49-F238E27FC236}">
                    <a16:creationId xmlns:a16="http://schemas.microsoft.com/office/drawing/2014/main" id="{926C1AA5-4C59-BE5F-172B-E937604CACFF}"/>
                  </a:ext>
                </a:extLst>
              </p:cNvPr>
              <p:cNvSpPr/>
              <p:nvPr/>
            </p:nvSpPr>
            <p:spPr>
              <a:xfrm>
                <a:off x="5546490" y="2779917"/>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Freeform 5">
                <a:extLst>
                  <a:ext uri="{FF2B5EF4-FFF2-40B4-BE49-F238E27FC236}">
                    <a16:creationId xmlns:a16="http://schemas.microsoft.com/office/drawing/2014/main" id="{612EE0F9-B66D-F350-4230-92A1AD1F3F2F}"/>
                  </a:ext>
                </a:extLst>
              </p:cNvPr>
              <p:cNvSpPr/>
              <p:nvPr/>
            </p:nvSpPr>
            <p:spPr>
              <a:xfrm>
                <a:off x="5564532" y="2817115"/>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74" name="Freeform 7">
                <a:extLst>
                  <a:ext uri="{FF2B5EF4-FFF2-40B4-BE49-F238E27FC236}">
                    <a16:creationId xmlns:a16="http://schemas.microsoft.com/office/drawing/2014/main" id="{06459FCD-7304-5551-25F6-B76422D2FA8E}"/>
                  </a:ext>
                </a:extLst>
              </p:cNvPr>
              <p:cNvSpPr/>
              <p:nvPr/>
            </p:nvSpPr>
            <p:spPr>
              <a:xfrm>
                <a:off x="5698890" y="2951982"/>
                <a:ext cx="766796" cy="754252"/>
              </a:xfrm>
              <a:custGeom>
                <a:avLst/>
                <a:gdLst/>
                <a:ahLst/>
                <a:cxnLst/>
                <a:rect l="l" t="t" r="r" b="b"/>
                <a:pathLst>
                  <a:path w="1905940" h="1697839">
                    <a:moveTo>
                      <a:pt x="0" y="0"/>
                    </a:moveTo>
                    <a:lnTo>
                      <a:pt x="1905939" y="0"/>
                    </a:lnTo>
                    <a:lnTo>
                      <a:pt x="1905939" y="1697839"/>
                    </a:lnTo>
                    <a:lnTo>
                      <a:pt x="0" y="169783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sp>
          <p:nvSpPr>
            <p:cNvPr id="75" name="TextBox 8">
              <a:extLst>
                <a:ext uri="{FF2B5EF4-FFF2-40B4-BE49-F238E27FC236}">
                  <a16:creationId xmlns:a16="http://schemas.microsoft.com/office/drawing/2014/main" id="{9938E261-6A6D-6B32-2178-A334E490EDA9}"/>
                </a:ext>
              </a:extLst>
            </p:cNvPr>
            <p:cNvSpPr txBox="1"/>
            <p:nvPr/>
          </p:nvSpPr>
          <p:spPr>
            <a:xfrm>
              <a:off x="4264281" y="3918852"/>
              <a:ext cx="4577837" cy="389530"/>
            </a:xfrm>
            <a:prstGeom prst="rect">
              <a:avLst/>
            </a:prstGeom>
          </p:spPr>
          <p:txBody>
            <a:bodyPr wrap="square" lIns="0" tIns="0" rIns="0" bIns="0" rtlCol="0" anchor="t">
              <a:spAutoFit/>
            </a:bodyPr>
            <a:lstStyle/>
            <a:p>
              <a:pPr marL="0" lvl="0" indent="0" algn="ctr">
                <a:lnSpc>
                  <a:spcPts val="3293"/>
                </a:lnSpc>
                <a:spcBef>
                  <a:spcPct val="0"/>
                </a:spcBef>
              </a:pPr>
              <a:r>
                <a:rPr lang="en-US" sz="2400" b="1" spc="98"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Cooking &amp; Preparation</a:t>
              </a:r>
            </a:p>
          </p:txBody>
        </p:sp>
        <p:sp>
          <p:nvSpPr>
            <p:cNvPr id="83" name="TextBox 10">
              <a:extLst>
                <a:ext uri="{FF2B5EF4-FFF2-40B4-BE49-F238E27FC236}">
                  <a16:creationId xmlns:a16="http://schemas.microsoft.com/office/drawing/2014/main" id="{16F17DD0-A572-7533-459C-052259065D94}"/>
                </a:ext>
              </a:extLst>
            </p:cNvPr>
            <p:cNvSpPr txBox="1"/>
            <p:nvPr/>
          </p:nvSpPr>
          <p:spPr>
            <a:xfrm>
              <a:off x="8886696" y="3942358"/>
              <a:ext cx="2878798" cy="389530"/>
            </a:xfrm>
            <a:prstGeom prst="rect">
              <a:avLst/>
            </a:prstGeom>
          </p:spPr>
          <p:txBody>
            <a:bodyPr wrap="square" lIns="0" tIns="0" rIns="0" bIns="0" rtlCol="0" anchor="t">
              <a:spAutoFit/>
            </a:bodyPr>
            <a:lstStyle/>
            <a:p>
              <a:pPr marL="0" lvl="0" indent="0" algn="ctr">
                <a:lnSpc>
                  <a:spcPts val="3252"/>
                </a:lnSpc>
                <a:spcBef>
                  <a:spcPct val="0"/>
                </a:spcBef>
              </a:pPr>
              <a:r>
                <a:rPr lang="en-US" sz="2400" b="1" spc="97"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Chocolate Fillings</a:t>
              </a:r>
            </a:p>
          </p:txBody>
        </p:sp>
        <p:grpSp>
          <p:nvGrpSpPr>
            <p:cNvPr id="89" name="Group 88">
              <a:extLst>
                <a:ext uri="{FF2B5EF4-FFF2-40B4-BE49-F238E27FC236}">
                  <a16:creationId xmlns:a16="http://schemas.microsoft.com/office/drawing/2014/main" id="{07FFC30F-0544-EAB9-9666-4184C0168479}"/>
                </a:ext>
              </a:extLst>
            </p:cNvPr>
            <p:cNvGrpSpPr/>
            <p:nvPr/>
          </p:nvGrpSpPr>
          <p:grpSpPr>
            <a:xfrm>
              <a:off x="9643579" y="2707405"/>
              <a:ext cx="1099019" cy="1024128"/>
              <a:chOff x="9215075" y="2833703"/>
              <a:chExt cx="1099019" cy="1064862"/>
            </a:xfrm>
          </p:grpSpPr>
          <p:sp>
            <p:nvSpPr>
              <p:cNvPr id="79" name="Oval 78">
                <a:extLst>
                  <a:ext uri="{FF2B5EF4-FFF2-40B4-BE49-F238E27FC236}">
                    <a16:creationId xmlns:a16="http://schemas.microsoft.com/office/drawing/2014/main" id="{DDF04283-361E-783B-CC6F-C613D4BC5ADB}"/>
                  </a:ext>
                </a:extLst>
              </p:cNvPr>
              <p:cNvSpPr/>
              <p:nvPr/>
            </p:nvSpPr>
            <p:spPr>
              <a:xfrm>
                <a:off x="9215075" y="284531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Freeform 13">
                <a:extLst>
                  <a:ext uri="{FF2B5EF4-FFF2-40B4-BE49-F238E27FC236}">
                    <a16:creationId xmlns:a16="http://schemas.microsoft.com/office/drawing/2014/main" id="{0C8FC237-8E82-B6D8-07FC-B66ACE2296B7}"/>
                  </a:ext>
                </a:extLst>
              </p:cNvPr>
              <p:cNvSpPr/>
              <p:nvPr/>
            </p:nvSpPr>
            <p:spPr>
              <a:xfrm>
                <a:off x="9216814" y="2833703"/>
                <a:ext cx="1097280" cy="1024128"/>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txBody>
              <a:bodyPr/>
              <a:lstStyle/>
              <a:p>
                <a:endParaRPr lang="en-US" dirty="0"/>
              </a:p>
            </p:txBody>
          </p:sp>
          <p:sp>
            <p:nvSpPr>
              <p:cNvPr id="86" name="Freeform 15">
                <a:extLst>
                  <a:ext uri="{FF2B5EF4-FFF2-40B4-BE49-F238E27FC236}">
                    <a16:creationId xmlns:a16="http://schemas.microsoft.com/office/drawing/2014/main" id="{CF5A0689-7B1B-9228-632B-CC1EA3539872}"/>
                  </a:ext>
                </a:extLst>
              </p:cNvPr>
              <p:cNvSpPr/>
              <p:nvPr/>
            </p:nvSpPr>
            <p:spPr>
              <a:xfrm>
                <a:off x="9320990" y="2967646"/>
                <a:ext cx="891540" cy="732162"/>
              </a:xfrm>
              <a:custGeom>
                <a:avLst/>
                <a:gdLst/>
                <a:ahLst/>
                <a:cxnLst/>
                <a:rect l="l" t="t" r="r" b="b"/>
                <a:pathLst>
                  <a:path w="2053115" h="1956258">
                    <a:moveTo>
                      <a:pt x="0" y="0"/>
                    </a:moveTo>
                    <a:lnTo>
                      <a:pt x="2053114" y="0"/>
                    </a:lnTo>
                    <a:lnTo>
                      <a:pt x="2053114" y="1956258"/>
                    </a:lnTo>
                    <a:lnTo>
                      <a:pt x="0" y="195625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grpSp>
        <p:sp>
          <p:nvSpPr>
            <p:cNvPr id="94" name="TextBox 31">
              <a:extLst>
                <a:ext uri="{FF2B5EF4-FFF2-40B4-BE49-F238E27FC236}">
                  <a16:creationId xmlns:a16="http://schemas.microsoft.com/office/drawing/2014/main" id="{734A0ACC-D377-04D7-1D59-517F158CA3C0}"/>
                </a:ext>
              </a:extLst>
            </p:cNvPr>
            <p:cNvSpPr txBox="1"/>
            <p:nvPr/>
          </p:nvSpPr>
          <p:spPr>
            <a:xfrm>
              <a:off x="742499" y="6111851"/>
              <a:ext cx="3449494" cy="476092"/>
            </a:xfrm>
            <a:prstGeom prst="rect">
              <a:avLst/>
            </a:prstGeom>
          </p:spPr>
          <p:txBody>
            <a:bodyPr wrap="square" lIns="0" tIns="0" rIns="0" bIns="0" rtlCol="0" anchor="t">
              <a:spAutoFit/>
            </a:bodyPr>
            <a:lstStyle/>
            <a:p>
              <a:pPr algn="ctr">
                <a:lnSpc>
                  <a:spcPts val="4190"/>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Several Production Lines</a:t>
              </a:r>
            </a:p>
          </p:txBody>
        </p:sp>
        <p:grpSp>
          <p:nvGrpSpPr>
            <p:cNvPr id="101" name="Group 100">
              <a:extLst>
                <a:ext uri="{FF2B5EF4-FFF2-40B4-BE49-F238E27FC236}">
                  <a16:creationId xmlns:a16="http://schemas.microsoft.com/office/drawing/2014/main" id="{7C17C600-5FB4-D9C4-856B-96082C94FD4C}"/>
                </a:ext>
              </a:extLst>
            </p:cNvPr>
            <p:cNvGrpSpPr/>
            <p:nvPr/>
          </p:nvGrpSpPr>
          <p:grpSpPr>
            <a:xfrm>
              <a:off x="1800358" y="5026291"/>
              <a:ext cx="1099019" cy="1024128"/>
              <a:chOff x="1479926" y="4959344"/>
              <a:chExt cx="1099019" cy="1056076"/>
            </a:xfrm>
          </p:grpSpPr>
          <p:sp>
            <p:nvSpPr>
              <p:cNvPr id="81" name="Oval 80">
                <a:extLst>
                  <a:ext uri="{FF2B5EF4-FFF2-40B4-BE49-F238E27FC236}">
                    <a16:creationId xmlns:a16="http://schemas.microsoft.com/office/drawing/2014/main" id="{55D2CD38-7ABF-4FB7-4357-A19C45C61A75}"/>
                  </a:ext>
                </a:extLst>
              </p:cNvPr>
              <p:cNvSpPr/>
              <p:nvPr/>
            </p:nvSpPr>
            <p:spPr>
              <a:xfrm>
                <a:off x="1479926" y="4962173"/>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0" name="Group 99">
                <a:extLst>
                  <a:ext uri="{FF2B5EF4-FFF2-40B4-BE49-F238E27FC236}">
                    <a16:creationId xmlns:a16="http://schemas.microsoft.com/office/drawing/2014/main" id="{2244A2BD-7A8F-62C0-2B56-4A338B27E40E}"/>
                  </a:ext>
                </a:extLst>
              </p:cNvPr>
              <p:cNvGrpSpPr/>
              <p:nvPr/>
            </p:nvGrpSpPr>
            <p:grpSpPr>
              <a:xfrm>
                <a:off x="1479926" y="4959344"/>
                <a:ext cx="1097280" cy="1024128"/>
                <a:chOff x="4458955" y="5944841"/>
                <a:chExt cx="1097280" cy="1024128"/>
              </a:xfrm>
            </p:grpSpPr>
            <p:grpSp>
              <p:nvGrpSpPr>
                <p:cNvPr id="96" name="Group 33">
                  <a:extLst>
                    <a:ext uri="{FF2B5EF4-FFF2-40B4-BE49-F238E27FC236}">
                      <a16:creationId xmlns:a16="http://schemas.microsoft.com/office/drawing/2014/main" id="{5FFCC33A-3100-16E0-A6F7-E1BFD2C16708}"/>
                    </a:ext>
                  </a:extLst>
                </p:cNvPr>
                <p:cNvGrpSpPr/>
                <p:nvPr/>
              </p:nvGrpSpPr>
              <p:grpSpPr>
                <a:xfrm>
                  <a:off x="4458955" y="5944841"/>
                  <a:ext cx="1097280" cy="1024128"/>
                  <a:chOff x="34020" y="-33056"/>
                  <a:chExt cx="812800" cy="812800"/>
                </a:xfrm>
                <a:effectLst/>
              </p:grpSpPr>
              <p:sp>
                <p:nvSpPr>
                  <p:cNvPr id="98" name="Freeform 34">
                    <a:extLst>
                      <a:ext uri="{FF2B5EF4-FFF2-40B4-BE49-F238E27FC236}">
                        <a16:creationId xmlns:a16="http://schemas.microsoft.com/office/drawing/2014/main" id="{DFCA7EEA-8225-58CD-BFE7-7585EEBA5098}"/>
                      </a:ext>
                    </a:extLst>
                  </p:cNvPr>
                  <p:cNvSpPr/>
                  <p:nvPr/>
                </p:nvSpPr>
                <p:spPr>
                  <a:xfrm>
                    <a:off x="34020" y="-33056"/>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99" name="TextBox 35">
                    <a:extLst>
                      <a:ext uri="{FF2B5EF4-FFF2-40B4-BE49-F238E27FC236}">
                        <a16:creationId xmlns:a16="http://schemas.microsoft.com/office/drawing/2014/main" id="{5C67CADF-F34E-7AEE-BBD7-C8D8920B630B}"/>
                      </a:ext>
                    </a:extLst>
                  </p:cNvPr>
                  <p:cNvSpPr txBox="1"/>
                  <p:nvPr/>
                </p:nvSpPr>
                <p:spPr>
                  <a:xfrm>
                    <a:off x="76200" y="38100"/>
                    <a:ext cx="660400" cy="698500"/>
                  </a:xfrm>
                  <a:prstGeom prst="rect">
                    <a:avLst/>
                  </a:prstGeom>
                </p:spPr>
                <p:txBody>
                  <a:bodyPr lIns="60583" tIns="60583" rIns="60583" bIns="60583" rtlCol="0" anchor="ctr"/>
                  <a:lstStyle/>
                  <a:p>
                    <a:pPr marL="0" lvl="0" indent="0" algn="ctr">
                      <a:lnSpc>
                        <a:spcPts val="3080"/>
                      </a:lnSpc>
                      <a:spcBef>
                        <a:spcPct val="0"/>
                      </a:spcBef>
                    </a:pPr>
                    <a:endParaRPr/>
                  </a:p>
                </p:txBody>
              </p:sp>
            </p:grpSp>
            <p:sp>
              <p:nvSpPr>
                <p:cNvPr id="97" name="Freeform 36">
                  <a:extLst>
                    <a:ext uri="{FF2B5EF4-FFF2-40B4-BE49-F238E27FC236}">
                      <a16:creationId xmlns:a16="http://schemas.microsoft.com/office/drawing/2014/main" id="{A0940621-147B-D2F4-4392-25B03C62AA3A}"/>
                    </a:ext>
                  </a:extLst>
                </p:cNvPr>
                <p:cNvSpPr/>
                <p:nvPr/>
              </p:nvSpPr>
              <p:spPr>
                <a:xfrm>
                  <a:off x="4579850" y="6168856"/>
                  <a:ext cx="855491" cy="443747"/>
                </a:xfrm>
                <a:custGeom>
                  <a:avLst/>
                  <a:gdLst/>
                  <a:ahLst/>
                  <a:cxnLst/>
                  <a:rect l="l" t="t" r="r" b="b"/>
                  <a:pathLst>
                    <a:path w="1776278" h="1369349">
                      <a:moveTo>
                        <a:pt x="0" y="0"/>
                      </a:moveTo>
                      <a:lnTo>
                        <a:pt x="1776278" y="0"/>
                      </a:lnTo>
                      <a:lnTo>
                        <a:pt x="1776278" y="1369349"/>
                      </a:lnTo>
                      <a:lnTo>
                        <a:pt x="0" y="136934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grpSp>
        <p:sp>
          <p:nvSpPr>
            <p:cNvPr id="103" name="TextBox 24">
              <a:extLst>
                <a:ext uri="{FF2B5EF4-FFF2-40B4-BE49-F238E27FC236}">
                  <a16:creationId xmlns:a16="http://schemas.microsoft.com/office/drawing/2014/main" id="{45DA7988-E30C-D421-78BC-DBAF5F226B20}"/>
                </a:ext>
              </a:extLst>
            </p:cNvPr>
            <p:cNvSpPr txBox="1"/>
            <p:nvPr/>
          </p:nvSpPr>
          <p:spPr>
            <a:xfrm>
              <a:off x="4664524" y="6155591"/>
              <a:ext cx="3529047" cy="466474"/>
            </a:xfrm>
            <a:prstGeom prst="rect">
              <a:avLst/>
            </a:prstGeom>
          </p:spPr>
          <p:txBody>
            <a:bodyPr wrap="square" lIns="0" tIns="0" rIns="0" bIns="0" rtlCol="0" anchor="t">
              <a:spAutoFit/>
            </a:bodyPr>
            <a:lstStyle/>
            <a:p>
              <a:pPr algn="ctr">
                <a:lnSpc>
                  <a:spcPts val="4148"/>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One Shot Production Line</a:t>
              </a:r>
            </a:p>
          </p:txBody>
        </p:sp>
        <p:grpSp>
          <p:nvGrpSpPr>
            <p:cNvPr id="119" name="Group 118">
              <a:extLst>
                <a:ext uri="{FF2B5EF4-FFF2-40B4-BE49-F238E27FC236}">
                  <a16:creationId xmlns:a16="http://schemas.microsoft.com/office/drawing/2014/main" id="{74670F92-989D-48B5-838F-5C03A27B93A0}"/>
                </a:ext>
              </a:extLst>
            </p:cNvPr>
            <p:cNvGrpSpPr/>
            <p:nvPr/>
          </p:nvGrpSpPr>
          <p:grpSpPr>
            <a:xfrm>
              <a:off x="5859595" y="5057686"/>
              <a:ext cx="1097280" cy="1024128"/>
              <a:chOff x="5281191" y="5070238"/>
              <a:chExt cx="1114264" cy="1053247"/>
            </a:xfrm>
          </p:grpSpPr>
          <p:sp>
            <p:nvSpPr>
              <p:cNvPr id="80" name="Oval 79">
                <a:extLst>
                  <a:ext uri="{FF2B5EF4-FFF2-40B4-BE49-F238E27FC236}">
                    <a16:creationId xmlns:a16="http://schemas.microsoft.com/office/drawing/2014/main" id="{20872E92-3F64-684B-CF44-C92AAA9E85BB}"/>
                  </a:ext>
                </a:extLst>
              </p:cNvPr>
              <p:cNvSpPr/>
              <p:nvPr/>
            </p:nvSpPr>
            <p:spPr>
              <a:xfrm>
                <a:off x="5281191" y="5070238"/>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9" name="Group 108">
                <a:extLst>
                  <a:ext uri="{FF2B5EF4-FFF2-40B4-BE49-F238E27FC236}">
                    <a16:creationId xmlns:a16="http://schemas.microsoft.com/office/drawing/2014/main" id="{4B87E2E0-0F3B-09A8-E4F0-3FBEF09D4FAF}"/>
                  </a:ext>
                </a:extLst>
              </p:cNvPr>
              <p:cNvGrpSpPr/>
              <p:nvPr/>
            </p:nvGrpSpPr>
            <p:grpSpPr>
              <a:xfrm>
                <a:off x="5298175" y="5088161"/>
                <a:ext cx="1097280" cy="1024128"/>
                <a:chOff x="4859232" y="5964055"/>
                <a:chExt cx="1097280" cy="1024128"/>
              </a:xfrm>
            </p:grpSpPr>
            <p:grpSp>
              <p:nvGrpSpPr>
                <p:cNvPr id="105" name="Group 26">
                  <a:extLst>
                    <a:ext uri="{FF2B5EF4-FFF2-40B4-BE49-F238E27FC236}">
                      <a16:creationId xmlns:a16="http://schemas.microsoft.com/office/drawing/2014/main" id="{ED5F75F2-3C85-CED0-6889-B95BE78C584F}"/>
                    </a:ext>
                  </a:extLst>
                </p:cNvPr>
                <p:cNvGrpSpPr/>
                <p:nvPr/>
              </p:nvGrpSpPr>
              <p:grpSpPr>
                <a:xfrm>
                  <a:off x="4859232" y="5964055"/>
                  <a:ext cx="1097280" cy="1024128"/>
                  <a:chOff x="0" y="0"/>
                  <a:chExt cx="812800" cy="812800"/>
                </a:xfrm>
              </p:grpSpPr>
              <p:sp>
                <p:nvSpPr>
                  <p:cNvPr id="107" name="Freeform 27">
                    <a:extLst>
                      <a:ext uri="{FF2B5EF4-FFF2-40B4-BE49-F238E27FC236}">
                        <a16:creationId xmlns:a16="http://schemas.microsoft.com/office/drawing/2014/main" id="{D17FEF6E-BCDF-4B7E-B393-B85D89768EC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108" name="TextBox 28">
                    <a:extLst>
                      <a:ext uri="{FF2B5EF4-FFF2-40B4-BE49-F238E27FC236}">
                        <a16:creationId xmlns:a16="http://schemas.microsoft.com/office/drawing/2014/main" id="{BCDCE006-901D-6833-201F-1C7881ED923C}"/>
                      </a:ext>
                    </a:extLst>
                  </p:cNvPr>
                  <p:cNvSpPr txBox="1"/>
                  <p:nvPr/>
                </p:nvSpPr>
                <p:spPr>
                  <a:xfrm>
                    <a:off x="76200" y="38100"/>
                    <a:ext cx="660400" cy="698500"/>
                  </a:xfrm>
                  <a:prstGeom prst="rect">
                    <a:avLst/>
                  </a:prstGeom>
                </p:spPr>
                <p:txBody>
                  <a:bodyPr lIns="64562" tIns="64562" rIns="64562" bIns="64562" rtlCol="0" anchor="ctr"/>
                  <a:lstStyle/>
                  <a:p>
                    <a:pPr marL="0" lvl="0" indent="0" algn="ctr">
                      <a:lnSpc>
                        <a:spcPts val="3079"/>
                      </a:lnSpc>
                      <a:spcBef>
                        <a:spcPct val="0"/>
                      </a:spcBef>
                    </a:pPr>
                    <a:endParaRPr/>
                  </a:p>
                </p:txBody>
              </p:sp>
            </p:grpSp>
            <p:sp>
              <p:nvSpPr>
                <p:cNvPr id="106" name="Freeform 29">
                  <a:extLst>
                    <a:ext uri="{FF2B5EF4-FFF2-40B4-BE49-F238E27FC236}">
                      <a16:creationId xmlns:a16="http://schemas.microsoft.com/office/drawing/2014/main" id="{4FE3BA80-9D79-5614-51D5-26EBFD31D28A}"/>
                    </a:ext>
                  </a:extLst>
                </p:cNvPr>
                <p:cNvSpPr/>
                <p:nvPr/>
              </p:nvSpPr>
              <p:spPr>
                <a:xfrm>
                  <a:off x="5026038" y="6099132"/>
                  <a:ext cx="699622" cy="693152"/>
                </a:xfrm>
                <a:custGeom>
                  <a:avLst/>
                  <a:gdLst/>
                  <a:ahLst/>
                  <a:cxnLst/>
                  <a:rect l="l" t="t" r="r" b="b"/>
                  <a:pathLst>
                    <a:path w="1822411" h="1756141">
                      <a:moveTo>
                        <a:pt x="0" y="0"/>
                      </a:moveTo>
                      <a:lnTo>
                        <a:pt x="1822411" y="0"/>
                      </a:lnTo>
                      <a:lnTo>
                        <a:pt x="1822411" y="1756141"/>
                      </a:lnTo>
                      <a:lnTo>
                        <a:pt x="0" y="175614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grpSp>
        </p:grpSp>
        <p:sp>
          <p:nvSpPr>
            <p:cNvPr id="111" name="TextBox 38">
              <a:extLst>
                <a:ext uri="{FF2B5EF4-FFF2-40B4-BE49-F238E27FC236}">
                  <a16:creationId xmlns:a16="http://schemas.microsoft.com/office/drawing/2014/main" id="{3B2E870D-43C8-D70E-B943-13D720FDBB93}"/>
                </a:ext>
              </a:extLst>
            </p:cNvPr>
            <p:cNvSpPr txBox="1"/>
            <p:nvPr/>
          </p:nvSpPr>
          <p:spPr>
            <a:xfrm>
              <a:off x="9547220" y="6164026"/>
              <a:ext cx="1524133" cy="476092"/>
            </a:xfrm>
            <a:prstGeom prst="rect">
              <a:avLst/>
            </a:prstGeom>
          </p:spPr>
          <p:txBody>
            <a:bodyPr wrap="square" lIns="0" tIns="0" rIns="0" bIns="0" rtlCol="0" anchor="t">
              <a:spAutoFit/>
            </a:bodyPr>
            <a:lstStyle/>
            <a:p>
              <a:pPr algn="ctr">
                <a:lnSpc>
                  <a:spcPts val="4152"/>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Packaging</a:t>
              </a:r>
              <a:r>
                <a:rPr lang="en-US" sz="20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 </a:t>
              </a:r>
            </a:p>
          </p:txBody>
        </p:sp>
        <p:grpSp>
          <p:nvGrpSpPr>
            <p:cNvPr id="118" name="Group 117">
              <a:extLst>
                <a:ext uri="{FF2B5EF4-FFF2-40B4-BE49-F238E27FC236}">
                  <a16:creationId xmlns:a16="http://schemas.microsoft.com/office/drawing/2014/main" id="{EC72F443-0EFE-6EDE-C675-2A8A8C08F414}"/>
                </a:ext>
              </a:extLst>
            </p:cNvPr>
            <p:cNvGrpSpPr/>
            <p:nvPr/>
          </p:nvGrpSpPr>
          <p:grpSpPr>
            <a:xfrm>
              <a:off x="9708349" y="5023656"/>
              <a:ext cx="1097280" cy="1024128"/>
              <a:chOff x="9215074" y="5208875"/>
              <a:chExt cx="1112525" cy="1060941"/>
            </a:xfrm>
          </p:grpSpPr>
          <p:sp>
            <p:nvSpPr>
              <p:cNvPr id="92" name="Oval 91">
                <a:extLst>
                  <a:ext uri="{FF2B5EF4-FFF2-40B4-BE49-F238E27FC236}">
                    <a16:creationId xmlns:a16="http://schemas.microsoft.com/office/drawing/2014/main" id="{BCA49615-0C1F-00F1-EDAE-A41A85731AD9}"/>
                  </a:ext>
                </a:extLst>
              </p:cNvPr>
              <p:cNvSpPr/>
              <p:nvPr/>
            </p:nvSpPr>
            <p:spPr>
              <a:xfrm>
                <a:off x="9215074" y="5208875"/>
                <a:ext cx="1099019" cy="1053247"/>
              </a:xfrm>
              <a:prstGeom prst="ellipse">
                <a:avLst/>
              </a:prstGeom>
              <a:noFill/>
              <a:ln>
                <a:solidFill>
                  <a:schemeClr val="bg1"/>
                </a:solidFill>
              </a:ln>
              <a:effectLst>
                <a:glow rad="228600">
                  <a:schemeClr val="bg1">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7" name="Group 116">
                <a:extLst>
                  <a:ext uri="{FF2B5EF4-FFF2-40B4-BE49-F238E27FC236}">
                    <a16:creationId xmlns:a16="http://schemas.microsoft.com/office/drawing/2014/main" id="{60A9E451-45B2-386C-8D6A-8AA5B3601553}"/>
                  </a:ext>
                </a:extLst>
              </p:cNvPr>
              <p:cNvGrpSpPr/>
              <p:nvPr/>
            </p:nvGrpSpPr>
            <p:grpSpPr>
              <a:xfrm>
                <a:off x="9230319" y="5245688"/>
                <a:ext cx="1097280" cy="1024128"/>
                <a:chOff x="11254365" y="4999454"/>
                <a:chExt cx="1057047" cy="894945"/>
              </a:xfrm>
            </p:grpSpPr>
            <p:sp>
              <p:nvSpPr>
                <p:cNvPr id="115" name="Freeform 41">
                  <a:extLst>
                    <a:ext uri="{FF2B5EF4-FFF2-40B4-BE49-F238E27FC236}">
                      <a16:creationId xmlns:a16="http://schemas.microsoft.com/office/drawing/2014/main" id="{2794DC90-477D-BB1F-D239-17F43A9111F2}"/>
                    </a:ext>
                  </a:extLst>
                </p:cNvPr>
                <p:cNvSpPr/>
                <p:nvPr/>
              </p:nvSpPr>
              <p:spPr>
                <a:xfrm>
                  <a:off x="11254365" y="4999454"/>
                  <a:ext cx="1057047" cy="894945"/>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p:spPr>
            </p:sp>
            <p:sp>
              <p:nvSpPr>
                <p:cNvPr id="114" name="Freeform 43">
                  <a:extLst>
                    <a:ext uri="{FF2B5EF4-FFF2-40B4-BE49-F238E27FC236}">
                      <a16:creationId xmlns:a16="http://schemas.microsoft.com/office/drawing/2014/main" id="{0F407E01-DBA8-BDDF-B9B2-463985D196D5}"/>
                    </a:ext>
                  </a:extLst>
                </p:cNvPr>
                <p:cNvSpPr/>
                <p:nvPr/>
              </p:nvSpPr>
              <p:spPr>
                <a:xfrm>
                  <a:off x="11375768" y="5266483"/>
                  <a:ext cx="846258" cy="345470"/>
                </a:xfrm>
                <a:custGeom>
                  <a:avLst/>
                  <a:gdLst/>
                  <a:ahLst/>
                  <a:cxnLst/>
                  <a:rect l="l" t="t" r="r" b="b"/>
                  <a:pathLst>
                    <a:path w="2025087" h="976448">
                      <a:moveTo>
                        <a:pt x="0" y="0"/>
                      </a:moveTo>
                      <a:lnTo>
                        <a:pt x="2025086" y="0"/>
                      </a:lnTo>
                      <a:lnTo>
                        <a:pt x="2025086" y="976448"/>
                      </a:lnTo>
                      <a:lnTo>
                        <a:pt x="0" y="97644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grpSp>
        </p:grpSp>
      </p:grpSp>
      <p:sp>
        <p:nvSpPr>
          <p:cNvPr id="120" name="TextBox 3">
            <a:extLst>
              <a:ext uri="{FF2B5EF4-FFF2-40B4-BE49-F238E27FC236}">
                <a16:creationId xmlns:a16="http://schemas.microsoft.com/office/drawing/2014/main" id="{4F7965D4-9BA2-8570-68D1-6378EC963E75}"/>
              </a:ext>
            </a:extLst>
          </p:cNvPr>
          <p:cNvSpPr txBox="1"/>
          <p:nvPr/>
        </p:nvSpPr>
        <p:spPr>
          <a:xfrm>
            <a:off x="13354178" y="-4396548"/>
            <a:ext cx="12841517" cy="1372492"/>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Established in 2005, ISO 22000 certified</a:t>
            </a:r>
          </a:p>
          <a:p>
            <a:pPr marL="755647" lvl="1" indent="-377824" algn="just" rtl="0">
              <a:lnSpc>
                <a:spcPct val="150000"/>
              </a:lnSpc>
              <a:buFont typeface="Arial"/>
              <a:buChar char="•"/>
            </a:pPr>
            <a:r>
              <a:rPr lang="en-US" sz="2400" dirty="0">
                <a:solidFill>
                  <a:schemeClr val="bg1"/>
                </a:solidFill>
                <a:latin typeface="Times New Roman" panose="02020603050405020304" pitchFamily="18" charset="0"/>
                <a:ea typeface="Montserrat Classic"/>
                <a:cs typeface="Times New Roman" panose="02020603050405020304" pitchFamily="18" charset="0"/>
                <a:sym typeface="Montserrat Classic"/>
              </a:rPr>
              <a:t>Their careful selection of ingredients - cocoa, sugar, cocoa butter, oil, &amp; milk </a:t>
            </a:r>
          </a:p>
        </p:txBody>
      </p:sp>
      <p:grpSp>
        <p:nvGrpSpPr>
          <p:cNvPr id="121" name="Group 120">
            <a:extLst>
              <a:ext uri="{FF2B5EF4-FFF2-40B4-BE49-F238E27FC236}">
                <a16:creationId xmlns:a16="http://schemas.microsoft.com/office/drawing/2014/main" id="{0DD6AC0B-6AC9-608B-42F0-7F753294EEAE}"/>
              </a:ext>
            </a:extLst>
          </p:cNvPr>
          <p:cNvGrpSpPr/>
          <p:nvPr/>
        </p:nvGrpSpPr>
        <p:grpSpPr>
          <a:xfrm>
            <a:off x="14134660" y="-2121969"/>
            <a:ext cx="4134907" cy="536748"/>
            <a:chOff x="1302880" y="4014972"/>
            <a:chExt cx="3837217" cy="536748"/>
          </a:xfrm>
        </p:grpSpPr>
        <p:sp>
          <p:nvSpPr>
            <p:cNvPr id="122" name="Rectangle: Rounded Corners 121">
              <a:extLst>
                <a:ext uri="{FF2B5EF4-FFF2-40B4-BE49-F238E27FC236}">
                  <a16:creationId xmlns:a16="http://schemas.microsoft.com/office/drawing/2014/main" id="{6CA9ED8F-227B-CA0A-EE7A-A022956FFA59}"/>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Oval 122">
              <a:extLst>
                <a:ext uri="{FF2B5EF4-FFF2-40B4-BE49-F238E27FC236}">
                  <a16:creationId xmlns:a16="http://schemas.microsoft.com/office/drawing/2014/main" id="{189F4994-6FD8-B790-19ED-321EED971337}"/>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Times New Roman" panose="02020603050405020304" pitchFamily="18" charset="0"/>
                  <a:cs typeface="Times New Roman" panose="02020603050405020304" pitchFamily="18" charset="0"/>
                </a:rPr>
                <a:t>1</a:t>
              </a:r>
            </a:p>
          </p:txBody>
        </p:sp>
      </p:grpSp>
      <p:grpSp>
        <p:nvGrpSpPr>
          <p:cNvPr id="124" name="Group 123">
            <a:extLst>
              <a:ext uri="{FF2B5EF4-FFF2-40B4-BE49-F238E27FC236}">
                <a16:creationId xmlns:a16="http://schemas.microsoft.com/office/drawing/2014/main" id="{F4839B9C-EA3F-E12C-F262-996D04713B58}"/>
              </a:ext>
            </a:extLst>
          </p:cNvPr>
          <p:cNvGrpSpPr/>
          <p:nvPr/>
        </p:nvGrpSpPr>
        <p:grpSpPr>
          <a:xfrm>
            <a:off x="14134660" y="-1435314"/>
            <a:ext cx="4134907" cy="536748"/>
            <a:chOff x="2271869" y="4166328"/>
            <a:chExt cx="3837217" cy="536748"/>
          </a:xfrm>
        </p:grpSpPr>
        <p:sp>
          <p:nvSpPr>
            <p:cNvPr id="125" name="Rectangle: Rounded Corners 124">
              <a:extLst>
                <a:ext uri="{FF2B5EF4-FFF2-40B4-BE49-F238E27FC236}">
                  <a16:creationId xmlns:a16="http://schemas.microsoft.com/office/drawing/2014/main" id="{B2555DC9-12EE-6E40-99A3-F55A267A5E33}"/>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6" name="Oval 125">
              <a:extLst>
                <a:ext uri="{FF2B5EF4-FFF2-40B4-BE49-F238E27FC236}">
                  <a16:creationId xmlns:a16="http://schemas.microsoft.com/office/drawing/2014/main" id="{6567875F-354A-4955-DEE0-304F84732A05}"/>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2</a:t>
              </a:r>
              <a:endParaRPr lang="en-US" sz="2400" b="1" dirty="0">
                <a:solidFill>
                  <a:schemeClr val="bg1"/>
                </a:solidFill>
                <a:latin typeface="Times New Roman" panose="02020603050405020304" pitchFamily="18" charset="0"/>
                <a:cs typeface="Times New Roman" panose="02020603050405020304" pitchFamily="18" charset="0"/>
              </a:endParaRPr>
            </a:p>
          </p:txBody>
        </p:sp>
      </p:grpSp>
      <p:grpSp>
        <p:nvGrpSpPr>
          <p:cNvPr id="127" name="Group 126">
            <a:extLst>
              <a:ext uri="{FF2B5EF4-FFF2-40B4-BE49-F238E27FC236}">
                <a16:creationId xmlns:a16="http://schemas.microsoft.com/office/drawing/2014/main" id="{64EF3A64-9C1C-6BFE-CC12-977C43B9987C}"/>
              </a:ext>
            </a:extLst>
          </p:cNvPr>
          <p:cNvGrpSpPr/>
          <p:nvPr/>
        </p:nvGrpSpPr>
        <p:grpSpPr>
          <a:xfrm>
            <a:off x="19499552" y="-2121969"/>
            <a:ext cx="4134907" cy="536748"/>
            <a:chOff x="1302880" y="4014972"/>
            <a:chExt cx="3837217" cy="536748"/>
          </a:xfrm>
        </p:grpSpPr>
        <p:sp>
          <p:nvSpPr>
            <p:cNvPr id="128" name="Rectangle: Rounded Corners 127">
              <a:extLst>
                <a:ext uri="{FF2B5EF4-FFF2-40B4-BE49-F238E27FC236}">
                  <a16:creationId xmlns:a16="http://schemas.microsoft.com/office/drawing/2014/main" id="{5FBAA74B-B91F-D3AD-7197-065C8D78C439}"/>
                </a:ext>
              </a:extLst>
            </p:cNvPr>
            <p:cNvSpPr/>
            <p:nvPr/>
          </p:nvSpPr>
          <p:spPr>
            <a:xfrm>
              <a:off x="1531966" y="4014972"/>
              <a:ext cx="3608131" cy="536748"/>
            </a:xfrm>
            <a:prstGeom prst="roundRect">
              <a:avLst/>
            </a:prstGeom>
            <a:solidFill>
              <a:srgbClr val="371D10">
                <a:alpha val="6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Oval 128">
              <a:extLst>
                <a:ext uri="{FF2B5EF4-FFF2-40B4-BE49-F238E27FC236}">
                  <a16:creationId xmlns:a16="http://schemas.microsoft.com/office/drawing/2014/main" id="{AA04716B-1530-83FB-457A-AAC373451520}"/>
                </a:ext>
              </a:extLst>
            </p:cNvPr>
            <p:cNvSpPr/>
            <p:nvPr/>
          </p:nvSpPr>
          <p:spPr>
            <a:xfrm>
              <a:off x="1302880" y="4054746"/>
              <a:ext cx="457200" cy="457200"/>
            </a:xfrm>
            <a:prstGeom prst="ellipse">
              <a:avLst/>
            </a:prstGeom>
            <a:solidFill>
              <a:srgbClr val="9063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4</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0" name="TextBox 23">
            <a:extLst>
              <a:ext uri="{FF2B5EF4-FFF2-40B4-BE49-F238E27FC236}">
                <a16:creationId xmlns:a16="http://schemas.microsoft.com/office/drawing/2014/main" id="{9E3D95BD-DD46-9C4A-AAAA-3B3FC303F3ED}"/>
              </a:ext>
            </a:extLst>
          </p:cNvPr>
          <p:cNvSpPr txBox="1"/>
          <p:nvPr/>
        </p:nvSpPr>
        <p:spPr>
          <a:xfrm>
            <a:off x="14774907" y="-2249811"/>
            <a:ext cx="4697221"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Chocolate Cooking</a:t>
            </a:r>
          </a:p>
        </p:txBody>
      </p:sp>
      <p:grpSp>
        <p:nvGrpSpPr>
          <p:cNvPr id="131" name="Group 130">
            <a:extLst>
              <a:ext uri="{FF2B5EF4-FFF2-40B4-BE49-F238E27FC236}">
                <a16:creationId xmlns:a16="http://schemas.microsoft.com/office/drawing/2014/main" id="{BCE5F488-3549-982F-4D51-749517E40390}"/>
              </a:ext>
            </a:extLst>
          </p:cNvPr>
          <p:cNvGrpSpPr/>
          <p:nvPr/>
        </p:nvGrpSpPr>
        <p:grpSpPr>
          <a:xfrm>
            <a:off x="14134660" y="-692333"/>
            <a:ext cx="4134907" cy="536748"/>
            <a:chOff x="1302880" y="4014972"/>
            <a:chExt cx="3837217" cy="536748"/>
          </a:xfrm>
        </p:grpSpPr>
        <p:sp>
          <p:nvSpPr>
            <p:cNvPr id="132" name="Rectangle: Rounded Corners 131">
              <a:extLst>
                <a:ext uri="{FF2B5EF4-FFF2-40B4-BE49-F238E27FC236}">
                  <a16:creationId xmlns:a16="http://schemas.microsoft.com/office/drawing/2014/main" id="{18C8C187-4C39-D04A-0EE2-AE8886E4B164}"/>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3" name="Oval 132">
              <a:extLst>
                <a:ext uri="{FF2B5EF4-FFF2-40B4-BE49-F238E27FC236}">
                  <a16:creationId xmlns:a16="http://schemas.microsoft.com/office/drawing/2014/main" id="{8E213C05-1610-E15B-3FB3-55AB3DBD9CC8}"/>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3</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4" name="TextBox 24">
            <a:extLst>
              <a:ext uri="{FF2B5EF4-FFF2-40B4-BE49-F238E27FC236}">
                <a16:creationId xmlns:a16="http://schemas.microsoft.com/office/drawing/2014/main" id="{AA5AB719-2D7A-0E6D-0C3D-2CD042C8A509}"/>
              </a:ext>
            </a:extLst>
          </p:cNvPr>
          <p:cNvSpPr txBox="1"/>
          <p:nvPr/>
        </p:nvSpPr>
        <p:spPr>
          <a:xfrm>
            <a:off x="14774907" y="-1565888"/>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Manual</a:t>
            </a:r>
            <a:endParaRPr lang="en-US" sz="3600" spc="112" dirty="0">
              <a:solidFill>
                <a:schemeClr val="bg1"/>
              </a:solidFill>
              <a:latin typeface="Times New Roman" panose="02020603050405020304" pitchFamily="18" charset="0"/>
              <a:ea typeface="Alice"/>
              <a:cs typeface="Times New Roman" panose="02020603050405020304" pitchFamily="18" charset="0"/>
              <a:sym typeface="Alice"/>
            </a:endParaRPr>
          </a:p>
        </p:txBody>
      </p:sp>
      <p:grpSp>
        <p:nvGrpSpPr>
          <p:cNvPr id="135" name="Group 134">
            <a:extLst>
              <a:ext uri="{FF2B5EF4-FFF2-40B4-BE49-F238E27FC236}">
                <a16:creationId xmlns:a16="http://schemas.microsoft.com/office/drawing/2014/main" id="{8586D4D2-4846-3BB7-3B79-59FFE80E1175}"/>
              </a:ext>
            </a:extLst>
          </p:cNvPr>
          <p:cNvGrpSpPr/>
          <p:nvPr/>
        </p:nvGrpSpPr>
        <p:grpSpPr>
          <a:xfrm>
            <a:off x="19499552" y="-1435314"/>
            <a:ext cx="4134907" cy="536748"/>
            <a:chOff x="2271869" y="4166328"/>
            <a:chExt cx="3837217" cy="536748"/>
          </a:xfrm>
        </p:grpSpPr>
        <p:sp>
          <p:nvSpPr>
            <p:cNvPr id="136" name="Rectangle: Rounded Corners 135">
              <a:extLst>
                <a:ext uri="{FF2B5EF4-FFF2-40B4-BE49-F238E27FC236}">
                  <a16:creationId xmlns:a16="http://schemas.microsoft.com/office/drawing/2014/main" id="{73C53573-4124-A140-10B8-D7FBA29DA3D8}"/>
                </a:ext>
              </a:extLst>
            </p:cNvPr>
            <p:cNvSpPr/>
            <p:nvPr/>
          </p:nvSpPr>
          <p:spPr>
            <a:xfrm>
              <a:off x="2500955" y="4166328"/>
              <a:ext cx="3608131" cy="536748"/>
            </a:xfrm>
            <a:prstGeom prst="roundRect">
              <a:avLst/>
            </a:prstGeom>
            <a:solidFill>
              <a:srgbClr val="53281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7" name="Oval 136">
              <a:extLst>
                <a:ext uri="{FF2B5EF4-FFF2-40B4-BE49-F238E27FC236}">
                  <a16:creationId xmlns:a16="http://schemas.microsoft.com/office/drawing/2014/main" id="{F55A1445-5CF7-930F-F190-BE016C9722D7}"/>
                </a:ext>
              </a:extLst>
            </p:cNvPr>
            <p:cNvSpPr/>
            <p:nvPr/>
          </p:nvSpPr>
          <p:spPr>
            <a:xfrm>
              <a:off x="2271869" y="4206102"/>
              <a:ext cx="457200" cy="457200"/>
            </a:xfrm>
            <a:prstGeom prst="ellipse">
              <a:avLst/>
            </a:prstGeom>
            <a:solidFill>
              <a:srgbClr val="90594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5</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38" name="TextBox 25">
            <a:extLst>
              <a:ext uri="{FF2B5EF4-FFF2-40B4-BE49-F238E27FC236}">
                <a16:creationId xmlns:a16="http://schemas.microsoft.com/office/drawing/2014/main" id="{CE04F1D3-2D7F-3663-5047-84E148AA640F}"/>
              </a:ext>
            </a:extLst>
          </p:cNvPr>
          <p:cNvSpPr txBox="1"/>
          <p:nvPr/>
        </p:nvSpPr>
        <p:spPr>
          <a:xfrm>
            <a:off x="14774906" y="-814536"/>
            <a:ext cx="3061350" cy="57227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cs typeface="Times New Roman" panose="02020603050405020304" pitchFamily="18" charset="0"/>
                <a:sym typeface="Alice"/>
              </a:rPr>
              <a:t>Dipping</a:t>
            </a:r>
          </a:p>
        </p:txBody>
      </p:sp>
      <p:grpSp>
        <p:nvGrpSpPr>
          <p:cNvPr id="139" name="Group 138">
            <a:extLst>
              <a:ext uri="{FF2B5EF4-FFF2-40B4-BE49-F238E27FC236}">
                <a16:creationId xmlns:a16="http://schemas.microsoft.com/office/drawing/2014/main" id="{52849715-6CA7-33CC-BCA6-7E7AE54C5E70}"/>
              </a:ext>
            </a:extLst>
          </p:cNvPr>
          <p:cNvGrpSpPr/>
          <p:nvPr/>
        </p:nvGrpSpPr>
        <p:grpSpPr>
          <a:xfrm>
            <a:off x="19477603" y="-692333"/>
            <a:ext cx="4134907" cy="536748"/>
            <a:chOff x="1302880" y="4014972"/>
            <a:chExt cx="3837217" cy="536748"/>
          </a:xfrm>
        </p:grpSpPr>
        <p:sp>
          <p:nvSpPr>
            <p:cNvPr id="140" name="Rectangle: Rounded Corners 139">
              <a:extLst>
                <a:ext uri="{FF2B5EF4-FFF2-40B4-BE49-F238E27FC236}">
                  <a16:creationId xmlns:a16="http://schemas.microsoft.com/office/drawing/2014/main" id="{36ECCE86-49CB-F953-5C05-84C5711BCDAB}"/>
                </a:ext>
              </a:extLst>
            </p:cNvPr>
            <p:cNvSpPr/>
            <p:nvPr/>
          </p:nvSpPr>
          <p:spPr>
            <a:xfrm>
              <a:off x="1531966" y="4014972"/>
              <a:ext cx="3608131" cy="536748"/>
            </a:xfrm>
            <a:prstGeom prst="roundRect">
              <a:avLst/>
            </a:prstGeom>
            <a:solidFill>
              <a:srgbClr val="532815">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1" name="Oval 140">
              <a:extLst>
                <a:ext uri="{FF2B5EF4-FFF2-40B4-BE49-F238E27FC236}">
                  <a16:creationId xmlns:a16="http://schemas.microsoft.com/office/drawing/2014/main" id="{22E18245-407D-B731-30C5-05B0F2E803EC}"/>
                </a:ext>
              </a:extLst>
            </p:cNvPr>
            <p:cNvSpPr/>
            <p:nvPr/>
          </p:nvSpPr>
          <p:spPr>
            <a:xfrm>
              <a:off x="1302880" y="4054746"/>
              <a:ext cx="457200" cy="457200"/>
            </a:xfrm>
            <a:prstGeom prst="ellipse">
              <a:avLst/>
            </a:prstGeom>
            <a:solidFill>
              <a:srgbClr val="5D3C3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2400" b="1" dirty="0">
                  <a:solidFill>
                    <a:schemeClr val="bg1"/>
                  </a:solidFill>
                  <a:latin typeface="Times New Roman" panose="02020603050405020304" pitchFamily="18" charset="0"/>
                  <a:cs typeface="Times New Roman" panose="02020603050405020304" pitchFamily="18" charset="0"/>
                </a:rPr>
                <a:t>6</a:t>
              </a:r>
              <a:endParaRPr lang="en-US" sz="2400" b="1" dirty="0">
                <a:solidFill>
                  <a:schemeClr val="bg1"/>
                </a:solidFill>
                <a:latin typeface="Times New Roman" panose="02020603050405020304" pitchFamily="18" charset="0"/>
                <a:cs typeface="Times New Roman" panose="02020603050405020304" pitchFamily="18" charset="0"/>
              </a:endParaRPr>
            </a:p>
          </p:txBody>
        </p:sp>
      </p:grpSp>
      <p:sp>
        <p:nvSpPr>
          <p:cNvPr id="142" name="TextBox 26">
            <a:extLst>
              <a:ext uri="{FF2B5EF4-FFF2-40B4-BE49-F238E27FC236}">
                <a16:creationId xmlns:a16="http://schemas.microsoft.com/office/drawing/2014/main" id="{EBD31FB0-FDA5-C02C-FD65-464927C9CCE8}"/>
              </a:ext>
            </a:extLst>
          </p:cNvPr>
          <p:cNvSpPr txBox="1"/>
          <p:nvPr/>
        </p:nvSpPr>
        <p:spPr>
          <a:xfrm>
            <a:off x="20112204" y="-2255034"/>
            <a:ext cx="3202617" cy="581891"/>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One Shot</a:t>
            </a:r>
          </a:p>
        </p:txBody>
      </p:sp>
      <p:sp>
        <p:nvSpPr>
          <p:cNvPr id="143" name="TextBox 27">
            <a:extLst>
              <a:ext uri="{FF2B5EF4-FFF2-40B4-BE49-F238E27FC236}">
                <a16:creationId xmlns:a16="http://schemas.microsoft.com/office/drawing/2014/main" id="{6EA99496-042B-ACBB-1339-C1C6D2E2F45A}"/>
              </a:ext>
            </a:extLst>
          </p:cNvPr>
          <p:cNvSpPr txBox="1"/>
          <p:nvPr/>
        </p:nvSpPr>
        <p:spPr>
          <a:xfrm>
            <a:off x="20112203" y="-1568367"/>
            <a:ext cx="3202617" cy="581891"/>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Dragees</a:t>
            </a:r>
          </a:p>
        </p:txBody>
      </p:sp>
      <p:sp>
        <p:nvSpPr>
          <p:cNvPr id="144" name="TextBox 28">
            <a:extLst>
              <a:ext uri="{FF2B5EF4-FFF2-40B4-BE49-F238E27FC236}">
                <a16:creationId xmlns:a16="http://schemas.microsoft.com/office/drawing/2014/main" id="{125804E1-055C-3C9A-442E-D5540747F89A}"/>
              </a:ext>
            </a:extLst>
          </p:cNvPr>
          <p:cNvSpPr txBox="1"/>
          <p:nvPr/>
        </p:nvSpPr>
        <p:spPr>
          <a:xfrm>
            <a:off x="20019305" y="-820530"/>
            <a:ext cx="5621348" cy="584263"/>
          </a:xfrm>
          <a:prstGeom prst="rect">
            <a:avLst/>
          </a:prstGeom>
          <a:ln>
            <a:noFill/>
          </a:ln>
        </p:spPr>
        <p:txBody>
          <a:bodyPr lIns="0" tIns="0" rIns="0" bIns="0" rtlCol="0" anchor="t">
            <a:spAutoFit/>
          </a:bodyPr>
          <a:lstStyle/>
          <a:p>
            <a:pPr algn="l" rtl="0">
              <a:lnSpc>
                <a:spcPts val="5242"/>
              </a:lnSpc>
            </a:pPr>
            <a:r>
              <a:rPr lang="en-US" sz="2400" spc="112" dirty="0">
                <a:solidFill>
                  <a:schemeClr val="bg1"/>
                </a:solidFill>
                <a:latin typeface="Times New Roman" panose="02020603050405020304" pitchFamily="18" charset="0"/>
                <a:ea typeface="Alice"/>
                <a:cs typeface="Times New Roman" panose="02020603050405020304" pitchFamily="18" charset="0"/>
                <a:sym typeface="Alice"/>
              </a:rPr>
              <a:t> Packaging &amp; Stickering</a:t>
            </a:r>
          </a:p>
        </p:txBody>
      </p:sp>
      <p:sp>
        <p:nvSpPr>
          <p:cNvPr id="145" name="TextBox 30">
            <a:extLst>
              <a:ext uri="{FF2B5EF4-FFF2-40B4-BE49-F238E27FC236}">
                <a16:creationId xmlns:a16="http://schemas.microsoft.com/office/drawing/2014/main" id="{1E23B3DA-F865-2863-65E5-74085A70CEBA}"/>
              </a:ext>
            </a:extLst>
          </p:cNvPr>
          <p:cNvSpPr txBox="1"/>
          <p:nvPr/>
        </p:nvSpPr>
        <p:spPr>
          <a:xfrm>
            <a:off x="13364452" y="-3108938"/>
            <a:ext cx="12841517" cy="735779"/>
          </a:xfrm>
          <a:prstGeom prst="rect">
            <a:avLst/>
          </a:prstGeom>
        </p:spPr>
        <p:txBody>
          <a:bodyPr wrap="square" lIns="0" tIns="0" rIns="0" bIns="0" rtlCol="0" anchor="t">
            <a:spAutoFit/>
          </a:bodyPr>
          <a:lstStyle/>
          <a:p>
            <a:pPr marL="755647" lvl="1" indent="-377824" algn="just" rtl="0">
              <a:lnSpc>
                <a:spcPts val="6929"/>
              </a:lnSpc>
              <a:buFont typeface="Arial"/>
              <a:buChar char="•"/>
            </a:pPr>
            <a:r>
              <a:rPr lang="en-US" sz="25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6 production lines </a:t>
            </a:r>
          </a:p>
        </p:txBody>
      </p:sp>
      <p:sp>
        <p:nvSpPr>
          <p:cNvPr id="146" name="TextBox 46">
            <a:extLst>
              <a:ext uri="{FF2B5EF4-FFF2-40B4-BE49-F238E27FC236}">
                <a16:creationId xmlns:a16="http://schemas.microsoft.com/office/drawing/2014/main" id="{A91ED415-B9ED-0A5B-AF5C-AB4020A9FBE4}"/>
              </a:ext>
            </a:extLst>
          </p:cNvPr>
          <p:cNvSpPr txBox="1"/>
          <p:nvPr/>
        </p:nvSpPr>
        <p:spPr>
          <a:xfrm>
            <a:off x="11303685" y="-5278835"/>
            <a:ext cx="12627571" cy="978666"/>
          </a:xfrm>
          <a:prstGeom prst="rect">
            <a:avLst/>
          </a:prstGeom>
        </p:spPr>
        <p:txBody>
          <a:bodyPr wrap="square" lIns="0" tIns="0" rIns="0" bIns="0" rtlCol="0" anchor="t">
            <a:spAutoFit/>
          </a:bodyPr>
          <a:lstStyle/>
          <a:p>
            <a:pPr algn="ctr">
              <a:lnSpc>
                <a:spcPts val="8844"/>
              </a:lnSpc>
              <a:spcBef>
                <a:spcPct val="0"/>
              </a:spcBef>
            </a:pPr>
            <a:r>
              <a:rPr lang="en-US" sz="4000" dirty="0">
                <a:solidFill>
                  <a:schemeClr val="bg1"/>
                </a:solidFill>
                <a:effectLst>
                  <a:glow rad="101600">
                    <a:srgbClr val="5D3C30">
                      <a:alpha val="60000"/>
                    </a:srgbClr>
                  </a:glow>
                </a:effectLst>
                <a:latin typeface="Times New Roman" panose="02020603050405020304" pitchFamily="18" charset="0"/>
                <a:ea typeface="Alice Bold"/>
                <a:cs typeface="Times New Roman" panose="02020603050405020304" pitchFamily="18" charset="0"/>
                <a:sym typeface="Alice Bold"/>
              </a:rPr>
              <a:t>AL-Hijaz Chocolate Factory Overview </a:t>
            </a:r>
          </a:p>
        </p:txBody>
      </p:sp>
      <p:pic>
        <p:nvPicPr>
          <p:cNvPr id="11" name="Picture 10">
            <a:extLst>
              <a:ext uri="{FF2B5EF4-FFF2-40B4-BE49-F238E27FC236}">
                <a16:creationId xmlns:a16="http://schemas.microsoft.com/office/drawing/2014/main" id="{51183BE7-1409-49CF-B9A7-175E87D9BB5A}"/>
              </a:ext>
            </a:extLst>
          </p:cNvPr>
          <p:cNvPicPr>
            <a:picLocks noChangeAspect="1"/>
          </p:cNvPicPr>
          <p:nvPr/>
        </p:nvPicPr>
        <p:blipFill>
          <a:blip r:embed="rId15">
            <a:duotone>
              <a:prstClr val="black"/>
              <a:srgbClr val="A7796B">
                <a:tint val="45000"/>
                <a:satMod val="400000"/>
              </a:srgbClr>
            </a:duotone>
            <a:alphaModFix amt="85000"/>
            <a:extLst>
              <a:ext uri="{BEBA8EAE-BF5A-486C-A8C5-ECC9F3942E4B}">
                <a14:imgProps xmlns:a14="http://schemas.microsoft.com/office/drawing/2010/main">
                  <a14:imgLayer r:embed="rId16">
                    <a14:imgEffect>
                      <a14:artisticPhotocopy/>
                    </a14:imgEffect>
                  </a14:imgLayer>
                </a14:imgProps>
              </a:ext>
              <a:ext uri="{28A0092B-C50C-407E-A947-70E740481C1C}">
                <a14:useLocalDpi xmlns:a14="http://schemas.microsoft.com/office/drawing/2010/main" val="0"/>
              </a:ext>
            </a:extLst>
          </a:blip>
          <a:stretch>
            <a:fillRect/>
          </a:stretch>
        </p:blipFill>
        <p:spPr>
          <a:xfrm>
            <a:off x="-17944" y="10633"/>
            <a:ext cx="12209944" cy="6881991"/>
          </a:xfrm>
          <a:prstGeom prst="rect">
            <a:avLst/>
          </a:prstGeom>
        </p:spPr>
      </p:pic>
      <p:grpSp>
        <p:nvGrpSpPr>
          <p:cNvPr id="12" name="Group 11">
            <a:extLst>
              <a:ext uri="{FF2B5EF4-FFF2-40B4-BE49-F238E27FC236}">
                <a16:creationId xmlns:a16="http://schemas.microsoft.com/office/drawing/2014/main" id="{2AE87600-3CB3-4F41-94B4-231DFBD7DFA2}"/>
              </a:ext>
            </a:extLst>
          </p:cNvPr>
          <p:cNvGrpSpPr/>
          <p:nvPr/>
        </p:nvGrpSpPr>
        <p:grpSpPr>
          <a:xfrm>
            <a:off x="4584438" y="4936274"/>
            <a:ext cx="3510693" cy="1527609"/>
            <a:chOff x="4721802" y="5103373"/>
            <a:chExt cx="3529047" cy="1546952"/>
          </a:xfrm>
        </p:grpSpPr>
        <p:sp>
          <p:nvSpPr>
            <p:cNvPr id="82" name="TextBox 24">
              <a:extLst>
                <a:ext uri="{FF2B5EF4-FFF2-40B4-BE49-F238E27FC236}">
                  <a16:creationId xmlns:a16="http://schemas.microsoft.com/office/drawing/2014/main" id="{98748791-1992-4AD7-A004-C335603B7310}"/>
                </a:ext>
              </a:extLst>
            </p:cNvPr>
            <p:cNvSpPr txBox="1"/>
            <p:nvPr/>
          </p:nvSpPr>
          <p:spPr>
            <a:xfrm>
              <a:off x="4721802" y="6183851"/>
              <a:ext cx="3529047" cy="466474"/>
            </a:xfrm>
            <a:prstGeom prst="rect">
              <a:avLst/>
            </a:prstGeom>
          </p:spPr>
          <p:txBody>
            <a:bodyPr wrap="square" lIns="0" tIns="0" rIns="0" bIns="0" rtlCol="0" anchor="t">
              <a:spAutoFit/>
            </a:bodyPr>
            <a:lstStyle/>
            <a:p>
              <a:pPr algn="ctr">
                <a:lnSpc>
                  <a:spcPts val="4148"/>
                </a:lnSpc>
                <a:spcBef>
                  <a:spcPct val="0"/>
                </a:spcBef>
              </a:pPr>
              <a:r>
                <a:rPr lang="en-US" sz="2400" b="1" dirty="0">
                  <a:solidFill>
                    <a:schemeClr val="bg1"/>
                  </a:solidFill>
                  <a:latin typeface="Times New Roman" panose="02020603050405020304" pitchFamily="18" charset="0"/>
                  <a:ea typeface="Montserrat Classic Bold"/>
                  <a:cs typeface="Times New Roman" panose="02020603050405020304" pitchFamily="18" charset="0"/>
                  <a:sym typeface="Montserrat Classic Bold"/>
                </a:rPr>
                <a:t>One Shot Production Line</a:t>
              </a:r>
            </a:p>
          </p:txBody>
        </p:sp>
        <p:sp>
          <p:nvSpPr>
            <p:cNvPr id="84" name="Freeform 27">
              <a:extLst>
                <a:ext uri="{FF2B5EF4-FFF2-40B4-BE49-F238E27FC236}">
                  <a16:creationId xmlns:a16="http://schemas.microsoft.com/office/drawing/2014/main" id="{0CD1D6F5-D831-4869-A4A3-31B3DDDAD53B}"/>
                </a:ext>
              </a:extLst>
            </p:cNvPr>
            <p:cNvSpPr/>
            <p:nvPr/>
          </p:nvSpPr>
          <p:spPr>
            <a:xfrm>
              <a:off x="5933598" y="5103373"/>
              <a:ext cx="1080555" cy="995814"/>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6E8"/>
            </a:solidFill>
            <a:ln w="104775" cap="sq">
              <a:solidFill>
                <a:srgbClr val="63360F"/>
              </a:solidFill>
              <a:prstDash val="solid"/>
              <a:miter/>
            </a:ln>
            <a:effectLst>
              <a:glow rad="101600">
                <a:schemeClr val="bg1">
                  <a:alpha val="60000"/>
                </a:schemeClr>
              </a:glow>
            </a:effectLst>
          </p:spPr>
        </p:sp>
        <p:sp>
          <p:nvSpPr>
            <p:cNvPr id="85" name="Freeform 29">
              <a:extLst>
                <a:ext uri="{FF2B5EF4-FFF2-40B4-BE49-F238E27FC236}">
                  <a16:creationId xmlns:a16="http://schemas.microsoft.com/office/drawing/2014/main" id="{D3204E8D-EFB0-431C-87CB-5A5C4F6622D1}"/>
                </a:ext>
              </a:extLst>
            </p:cNvPr>
            <p:cNvSpPr/>
            <p:nvPr/>
          </p:nvSpPr>
          <p:spPr>
            <a:xfrm>
              <a:off x="6097862" y="5234716"/>
              <a:ext cx="688958" cy="673988"/>
            </a:xfrm>
            <a:custGeom>
              <a:avLst/>
              <a:gdLst/>
              <a:ahLst/>
              <a:cxnLst/>
              <a:rect l="l" t="t" r="r" b="b"/>
              <a:pathLst>
                <a:path w="1822411" h="1756141">
                  <a:moveTo>
                    <a:pt x="0" y="0"/>
                  </a:moveTo>
                  <a:lnTo>
                    <a:pt x="1822411" y="0"/>
                  </a:lnTo>
                  <a:lnTo>
                    <a:pt x="1822411" y="1756141"/>
                  </a:lnTo>
                  <a:lnTo>
                    <a:pt x="0" y="175614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grpSp>
    </p:spTree>
    <p:extLst>
      <p:ext uri="{BB962C8B-B14F-4D97-AF65-F5344CB8AC3E}">
        <p14:creationId xmlns:p14="http://schemas.microsoft.com/office/powerpoint/2010/main" val="33591662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3">
            <a:extLst>
              <a:ext uri="{FF2B5EF4-FFF2-40B4-BE49-F238E27FC236}">
                <a16:creationId xmlns:a16="http://schemas.microsoft.com/office/drawing/2014/main" id="{002D3697-44AC-B401-801F-C3FD9D252A38}"/>
              </a:ext>
            </a:extLst>
          </p:cNvPr>
          <p:cNvSpPr txBox="1"/>
          <p:nvPr/>
        </p:nvSpPr>
        <p:spPr>
          <a:xfrm rot="10800000" flipV="1">
            <a:off x="2202119" y="2012595"/>
            <a:ext cx="8470899" cy="3170099"/>
          </a:xfrm>
          <a:prstGeom prst="rect">
            <a:avLst/>
          </a:prstGeom>
          <a:noFill/>
        </p:spPr>
        <p:txBody>
          <a:bodyPr wrap="square" rtlCol="0">
            <a:spAutoFit/>
          </a:bodyPr>
          <a:lstStyle/>
          <a:p>
            <a:pPr algn="ctr"/>
            <a:r>
              <a:rPr lang="en-US" sz="10000"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Literature Review</a:t>
            </a:r>
          </a:p>
        </p:txBody>
      </p:sp>
    </p:spTree>
    <p:extLst>
      <p:ext uri="{BB962C8B-B14F-4D97-AF65-F5344CB8AC3E}">
        <p14:creationId xmlns:p14="http://schemas.microsoft.com/office/powerpoint/2010/main" val="20389000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14217</TotalTime>
  <Words>2841</Words>
  <Application>Microsoft Office PowerPoint</Application>
  <PresentationFormat>Widescreen</PresentationFormat>
  <Paragraphs>713</Paragraphs>
  <Slides>41</Slides>
  <Notes>21</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5" baseType="lpstr">
      <vt:lpstr>Arial</vt:lpstr>
      <vt:lpstr>Arial Black</vt:lpstr>
      <vt:lpstr>Bauhaus 93</vt:lpstr>
      <vt:lpstr>Broadway</vt:lpstr>
      <vt:lpstr>Caladea</vt:lpstr>
      <vt:lpstr>Calibri</vt:lpstr>
      <vt:lpstr>Calibri Light</vt:lpstr>
      <vt:lpstr>Cascadia Code SemiBold</vt:lpstr>
      <vt:lpstr>French Script MT</vt:lpstr>
      <vt:lpstr>Times New Roman</vt:lpstr>
      <vt:lpstr>Times New Roman Bold</vt:lpstr>
      <vt:lpstr>Wingdings</vt:lpstr>
      <vt:lpstr>نسق Office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Batool Almasri</cp:lastModifiedBy>
  <cp:revision>109</cp:revision>
  <dcterms:created xsi:type="dcterms:W3CDTF">2025-10-17T16:04:19Z</dcterms:created>
  <dcterms:modified xsi:type="dcterms:W3CDTF">2026-01-18T18:00:17Z</dcterms:modified>
</cp:coreProperties>
</file>