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5" r:id="rId1"/>
  </p:sldMasterIdLst>
  <p:notesMasterIdLst>
    <p:notesMasterId r:id="rId119"/>
  </p:notesMasterIdLst>
  <p:handoutMasterIdLst>
    <p:handoutMasterId r:id="rId120"/>
  </p:handoutMasterIdLst>
  <p:sldIdLst>
    <p:sldId id="256" r:id="rId2"/>
    <p:sldId id="620" r:id="rId3"/>
    <p:sldId id="366" r:id="rId4"/>
    <p:sldId id="367" r:id="rId5"/>
    <p:sldId id="838" r:id="rId6"/>
    <p:sldId id="621" r:id="rId7"/>
    <p:sldId id="638" r:id="rId8"/>
    <p:sldId id="639" r:id="rId9"/>
    <p:sldId id="640" r:id="rId10"/>
    <p:sldId id="641" r:id="rId11"/>
    <p:sldId id="642" r:id="rId12"/>
    <p:sldId id="644" r:id="rId13"/>
    <p:sldId id="845" r:id="rId14"/>
    <p:sldId id="846" r:id="rId15"/>
    <p:sldId id="847" r:id="rId16"/>
    <p:sldId id="848" r:id="rId17"/>
    <p:sldId id="849" r:id="rId18"/>
    <p:sldId id="850" r:id="rId19"/>
    <p:sldId id="646" r:id="rId20"/>
    <p:sldId id="648" r:id="rId21"/>
    <p:sldId id="539" r:id="rId22"/>
    <p:sldId id="533" r:id="rId23"/>
    <p:sldId id="535" r:id="rId24"/>
    <p:sldId id="865" r:id="rId25"/>
    <p:sldId id="866" r:id="rId26"/>
    <p:sldId id="867" r:id="rId27"/>
    <p:sldId id="868" r:id="rId28"/>
    <p:sldId id="869" r:id="rId29"/>
    <p:sldId id="870" r:id="rId30"/>
    <p:sldId id="783" r:id="rId31"/>
    <p:sldId id="856" r:id="rId32"/>
    <p:sldId id="858" r:id="rId33"/>
    <p:sldId id="789" r:id="rId34"/>
    <p:sldId id="860" r:id="rId35"/>
    <p:sldId id="793" r:id="rId36"/>
    <p:sldId id="864" r:id="rId37"/>
    <p:sldId id="769" r:id="rId38"/>
    <p:sldId id="771" r:id="rId39"/>
    <p:sldId id="773" r:id="rId40"/>
    <p:sldId id="775" r:id="rId41"/>
    <p:sldId id="563" r:id="rId42"/>
    <p:sldId id="650" r:id="rId43"/>
    <p:sldId id="656" r:id="rId44"/>
    <p:sldId id="652" r:id="rId45"/>
    <p:sldId id="661" r:id="rId46"/>
    <p:sldId id="663" r:id="rId47"/>
    <p:sldId id="664" r:id="rId48"/>
    <p:sldId id="675" r:id="rId49"/>
    <p:sldId id="676" r:id="rId50"/>
    <p:sldId id="677" r:id="rId51"/>
    <p:sldId id="678" r:id="rId52"/>
    <p:sldId id="681" r:id="rId53"/>
    <p:sldId id="683" r:id="rId54"/>
    <p:sldId id="685" r:id="rId55"/>
    <p:sldId id="687" r:id="rId56"/>
    <p:sldId id="688" r:id="rId57"/>
    <p:sldId id="689" r:id="rId58"/>
    <p:sldId id="691" r:id="rId59"/>
    <p:sldId id="693" r:id="rId60"/>
    <p:sldId id="695" r:id="rId61"/>
    <p:sldId id="697" r:id="rId62"/>
    <p:sldId id="699" r:id="rId63"/>
    <p:sldId id="701" r:id="rId64"/>
    <p:sldId id="703" r:id="rId65"/>
    <p:sldId id="705" r:id="rId66"/>
    <p:sldId id="707" r:id="rId67"/>
    <p:sldId id="709" r:id="rId68"/>
    <p:sldId id="711" r:id="rId69"/>
    <p:sldId id="713" r:id="rId70"/>
    <p:sldId id="715" r:id="rId71"/>
    <p:sldId id="717" r:id="rId72"/>
    <p:sldId id="719" r:id="rId73"/>
    <p:sldId id="721" r:id="rId74"/>
    <p:sldId id="723" r:id="rId75"/>
    <p:sldId id="725" r:id="rId76"/>
    <p:sldId id="727" r:id="rId77"/>
    <p:sldId id="729" r:id="rId78"/>
    <p:sldId id="736" r:id="rId79"/>
    <p:sldId id="738" r:id="rId80"/>
    <p:sldId id="740" r:id="rId81"/>
    <p:sldId id="741" r:id="rId82"/>
    <p:sldId id="743" r:id="rId83"/>
    <p:sldId id="745" r:id="rId84"/>
    <p:sldId id="747" r:id="rId85"/>
    <p:sldId id="749" r:id="rId86"/>
    <p:sldId id="751" r:id="rId87"/>
    <p:sldId id="753" r:id="rId88"/>
    <p:sldId id="755" r:id="rId89"/>
    <p:sldId id="757" r:id="rId90"/>
    <p:sldId id="759" r:id="rId91"/>
    <p:sldId id="761" r:id="rId92"/>
    <p:sldId id="763" r:id="rId93"/>
    <p:sldId id="765" r:id="rId94"/>
    <p:sldId id="767" r:id="rId95"/>
    <p:sldId id="837" r:id="rId96"/>
    <p:sldId id="803" r:id="rId97"/>
    <p:sldId id="804" r:id="rId98"/>
    <p:sldId id="805" r:id="rId99"/>
    <p:sldId id="806" r:id="rId100"/>
    <p:sldId id="807" r:id="rId101"/>
    <p:sldId id="862" r:id="rId102"/>
    <p:sldId id="813" r:id="rId103"/>
    <p:sldId id="814" r:id="rId104"/>
    <p:sldId id="815" r:id="rId105"/>
    <p:sldId id="821" r:id="rId106"/>
    <p:sldId id="822" r:id="rId107"/>
    <p:sldId id="823" r:id="rId108"/>
    <p:sldId id="824" r:id="rId109"/>
    <p:sldId id="825" r:id="rId110"/>
    <p:sldId id="829" r:id="rId111"/>
    <p:sldId id="830" r:id="rId112"/>
    <p:sldId id="834" r:id="rId113"/>
    <p:sldId id="835" r:id="rId114"/>
    <p:sldId id="777" r:id="rId115"/>
    <p:sldId id="852" r:id="rId116"/>
    <p:sldId id="854" r:id="rId117"/>
    <p:sldId id="836" r:id="rId1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8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8767" autoAdjust="0"/>
  </p:normalViewPr>
  <p:slideViewPr>
    <p:cSldViewPr snapToGrid="0">
      <p:cViewPr varScale="1">
        <p:scale>
          <a:sx n="74" d="100"/>
          <a:sy n="74" d="100"/>
        </p:scale>
        <p:origin x="564" y="90"/>
      </p:cViewPr>
      <p:guideLst>
        <p:guide orient="horz" pos="2184"/>
        <p:guide pos="3888"/>
      </p:guideLst>
    </p:cSldViewPr>
  </p:slideViewPr>
  <p:outlineViewPr>
    <p:cViewPr>
      <p:scale>
        <a:sx n="33" d="100"/>
        <a:sy n="33" d="100"/>
      </p:scale>
      <p:origin x="0" y="321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5" d="100"/>
          <a:sy n="55" d="100"/>
        </p:scale>
        <p:origin x="2796" y="7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tableStyles" Target="tableStyle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notesMaster" Target="notesMasters/notesMaster1.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presProps" Target="pres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manualLayout>
          <c:layoutTarget val="inner"/>
          <c:xMode val="edge"/>
          <c:yMode val="edge"/>
          <c:x val="9.1281126968503934E-2"/>
          <c:y val="0.11106806707269359"/>
          <c:w val="0.63909559547244121"/>
          <c:h val="0.87608056089998732"/>
        </c:manualLayout>
      </c:layout>
      <c:pieChart>
        <c:varyColors val="1"/>
        <c:ser>
          <c:idx val="0"/>
          <c:order val="0"/>
          <c:tx>
            <c:strRef>
              <c:f>Sheet1!$B$1</c:f>
              <c:strCache>
                <c:ptCount val="1"/>
                <c:pt idx="0">
                  <c:v>Sales</c:v>
                </c:pt>
              </c:strCache>
            </c:strRef>
          </c:tx>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2"/>
              </a:solidFill>
              <a:ln>
                <a:noFill/>
              </a:ln>
              <a:effectLst>
                <a:outerShdw blurRad="254000" sx="102000" sy="102000" algn="ctr" rotWithShape="0">
                  <a:prstClr val="black">
                    <a:alpha val="20000"/>
                  </a:prstClr>
                </a:outerShdw>
              </a:effectLst>
            </c:spPr>
          </c:dPt>
          <c:dPt>
            <c:idx val="2"/>
            <c:bubble3D val="0"/>
            <c:spPr>
              <a:solidFill>
                <a:schemeClr val="accent3"/>
              </a:solidFill>
              <a:ln>
                <a:noFill/>
              </a:ln>
              <a:effectLst>
                <a:outerShdw blurRad="254000" sx="102000" sy="102000" algn="ctr" rotWithShape="0">
                  <a:prstClr val="black">
                    <a:alpha val="20000"/>
                  </a:prstClr>
                </a:outerShdw>
              </a:effectLst>
            </c:spPr>
          </c:dPt>
          <c:dPt>
            <c:idx val="3"/>
            <c:bubble3D val="0"/>
            <c:spPr>
              <a:solidFill>
                <a:schemeClr val="accent4"/>
              </a:solidFill>
              <a:ln>
                <a:noFill/>
              </a:ln>
              <a:effectLst>
                <a:outerShdw blurRad="254000" sx="102000" sy="102000" algn="ctr" rotWithShape="0">
                  <a:prstClr val="black">
                    <a:alpha val="20000"/>
                  </a:prstClr>
                </a:outerShdw>
              </a:effectLst>
            </c:spPr>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Ref>
              <c:f>Sheet1!$A$2:$A$5</c:f>
              <c:strCache>
                <c:ptCount val="4"/>
                <c:pt idx="0">
                  <c:v>Structural work</c:v>
                </c:pt>
                <c:pt idx="1">
                  <c:v>Finishes work</c:v>
                </c:pt>
                <c:pt idx="2">
                  <c:v>Electrical work</c:v>
                </c:pt>
                <c:pt idx="3">
                  <c:v>Mechanical work</c:v>
                </c:pt>
              </c:strCache>
            </c:strRef>
          </c:cat>
          <c:val>
            <c:numRef>
              <c:f>Sheet1!$B$2:$B$5</c:f>
              <c:numCache>
                <c:formatCode>General</c:formatCode>
                <c:ptCount val="4"/>
                <c:pt idx="0">
                  <c:v>47</c:v>
                </c:pt>
                <c:pt idx="1">
                  <c:v>34</c:v>
                </c:pt>
                <c:pt idx="2">
                  <c:v>14</c:v>
                </c:pt>
                <c:pt idx="3">
                  <c:v>5</c:v>
                </c:pt>
              </c:numCache>
            </c:numRef>
          </c:val>
        </c:ser>
        <c:dLbls>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zero"/>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D933264-E149-4447-A6E6-B2614AEF251A}" type="datetimeFigureOut">
              <a:rPr lang="en-US" smtClean="0"/>
              <a:pPr/>
              <a:t>6/8/2020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2316A2F-7682-4D12-8F38-D96DC49EE81D}" type="slidenum">
              <a:rPr lang="en-US" smtClean="0"/>
              <a:pPr/>
              <a:t>‹#›</a:t>
            </a:fld>
            <a:endParaRPr lang="en-US"/>
          </a:p>
        </p:txBody>
      </p:sp>
    </p:spTree>
    <p:extLst>
      <p:ext uri="{BB962C8B-B14F-4D97-AF65-F5344CB8AC3E}">
        <p14:creationId xmlns:p14="http://schemas.microsoft.com/office/powerpoint/2010/main" val="3935666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757C8-1945-4AC1-9239-E72FB2947DE5}" type="datetimeFigureOut">
              <a:rPr lang="en-US" smtClean="0"/>
              <a:pPr/>
              <a:t>6/8/2020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2F604A-60B9-4D1D-9069-4D0B11056403}" type="slidenum">
              <a:rPr lang="en-US" smtClean="0"/>
              <a:pPr/>
              <a:t>‹#›</a:t>
            </a:fld>
            <a:endParaRPr lang="en-US"/>
          </a:p>
        </p:txBody>
      </p:sp>
    </p:spTree>
    <p:extLst>
      <p:ext uri="{BB962C8B-B14F-4D97-AF65-F5344CB8AC3E}">
        <p14:creationId xmlns:p14="http://schemas.microsoft.com/office/powerpoint/2010/main" val="1495673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92F604A-60B9-4D1D-9069-4D0B11056403}" type="slidenum">
              <a:rPr lang="en-US" smtClean="0"/>
              <a:pPr/>
              <a:t>20</a:t>
            </a:fld>
            <a:endParaRPr lang="en-US"/>
          </a:p>
        </p:txBody>
      </p:sp>
    </p:spTree>
    <p:extLst>
      <p:ext uri="{BB962C8B-B14F-4D97-AF65-F5344CB8AC3E}">
        <p14:creationId xmlns:p14="http://schemas.microsoft.com/office/powerpoint/2010/main" val="4050890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92F604A-60B9-4D1D-9069-4D0B11056403}" type="slidenum">
              <a:rPr lang="en-US" smtClean="0"/>
              <a:pPr/>
              <a:t>60</a:t>
            </a:fld>
            <a:endParaRPr lang="en-US"/>
          </a:p>
        </p:txBody>
      </p:sp>
    </p:spTree>
    <p:extLst>
      <p:ext uri="{BB962C8B-B14F-4D97-AF65-F5344CB8AC3E}">
        <p14:creationId xmlns:p14="http://schemas.microsoft.com/office/powerpoint/2010/main" val="2890525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6B8068BC-936F-446F-9DC0-26D3A15A7FE0}" type="slidenum">
              <a:rPr lang="en-US" smtClean="0"/>
              <a:pPr/>
              <a:t>91</a:t>
            </a:fld>
            <a:endParaRPr lang="en-US"/>
          </a:p>
        </p:txBody>
      </p:sp>
    </p:spTree>
    <p:extLst>
      <p:ext uri="{BB962C8B-B14F-4D97-AF65-F5344CB8AC3E}">
        <p14:creationId xmlns:p14="http://schemas.microsoft.com/office/powerpoint/2010/main" val="1985414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2C1B6E2-3EB0-4ECD-9AD0-D0836675EC68}" type="datetime1">
              <a:rPr lang="en-US" smtClean="0"/>
              <a:pPr/>
              <a:t>6/8/2020</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0DFCD8-5EA2-4596-8E7A-661E7F807F8D}" type="datetime1">
              <a:rPr lang="en-US" smtClean="0"/>
              <a:pPr/>
              <a:t>6/8/2020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1"/>
            <a:ext cx="27432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914401"/>
            <a:ext cx="80264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31E345-8662-4EB0-8D8D-784DB5FDA30C}" type="datetime1">
              <a:rPr lang="en-US" smtClean="0"/>
              <a:pPr/>
              <a:t>6/8/2020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823A8D-FFA5-4DEA-A0BD-2113FB4B1365}" type="datetime1">
              <a:rPr lang="en-US" smtClean="0"/>
              <a:pPr/>
              <a:t>6/8/2020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A0F2869-28C8-4676-9578-22E65ABEAE58}" type="datetime1">
              <a:rPr lang="en-US" smtClean="0"/>
              <a:pPr/>
              <a:t>6/8/2020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C11FD6-7215-4337-BBC4-8A189FDBA2D6}" type="datetime1">
              <a:rPr lang="en-US" smtClean="0"/>
              <a:pPr/>
              <a:t>6/8/2020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2112D46-64F4-4E53-8B34-72F70E418525}" type="datetime1">
              <a:rPr lang="en-US" smtClean="0"/>
              <a:pPr/>
              <a:t>6/8/2020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A2AF907-A300-4F0C-8F66-601AFC18F613}" type="datetime1">
              <a:rPr lang="en-US" smtClean="0"/>
              <a:pPr/>
              <a:t>6/8/2020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D5D57B-C855-4E7F-B208-5E9EBD64FB4E}" type="datetime1">
              <a:rPr lang="en-US" smtClean="0"/>
              <a:pPr/>
              <a:t>6/8/2020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AB9988-6DA8-4B8C-A395-55214A1707C4}" type="datetime1">
              <a:rPr lang="en-US" smtClean="0"/>
              <a:pPr/>
              <a:t>6/8/2020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63F3949-90E7-41E9-BD27-78CC7DB3D848}" type="datetime1">
              <a:rPr lang="en-US" smtClean="0"/>
              <a:pPr/>
              <a:t>6/8/2020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69600" y="6356351"/>
            <a:ext cx="812800" cy="365125"/>
          </a:xfrm>
        </p:spPr>
        <p:txBody>
          <a:bodyPr/>
          <a:lstStyle/>
          <a:p>
            <a:fld id="{D57F1E4F-1CFF-5643-939E-217C01CDF565}" type="slidenum">
              <a:rPr lang="en-US" smtClean="0"/>
              <a:pPr/>
              <a:t>‹#›</a:t>
            </a:fld>
            <a:endParaRPr lang="en-US" dirty="0"/>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5842000" y="-7143"/>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8E00425-D6D6-457B-88F6-D57CECA6F93D}" type="datetime1">
              <a:rPr lang="en-US" smtClean="0"/>
              <a:pPr/>
              <a:t>6/8/2020</a:t>
            </a:fld>
            <a:endParaRPr lang="en-US" dirty="0"/>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57F1E4F-1CFF-5643-939E-217C01CDF565}" type="slidenum">
              <a:rPr lang="en-US" smtClean="0"/>
              <a:pPr/>
              <a:t>‹#›</a:t>
            </a:fld>
            <a:endParaRPr lang="en-US" dirty="0"/>
          </a:p>
        </p:txBody>
      </p:sp>
      <p:grpSp>
        <p:nvGrpSpPr>
          <p:cNvPr id="2" name="Group 1"/>
          <p:cNvGrpSpPr/>
          <p:nvPr/>
        </p:nvGrpSpPr>
        <p:grpSpPr>
          <a:xfrm>
            <a:off x="-25356" y="202408"/>
            <a:ext cx="12240731"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image" Target="../media/image157.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1540.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164.jpeg"/><Relationship Id="rId2" Type="http://schemas.openxmlformats.org/officeDocument/2006/relationships/image" Target="../media/image163.png"/><Relationship Id="rId1" Type="http://schemas.openxmlformats.org/officeDocument/2006/relationships/slideLayout" Target="../slideLayouts/slideLayout2.xml"/><Relationship Id="rId6" Type="http://schemas.openxmlformats.org/officeDocument/2006/relationships/image" Target="../media/image167.png"/><Relationship Id="rId5" Type="http://schemas.openxmlformats.org/officeDocument/2006/relationships/image" Target="../media/image166.png"/><Relationship Id="rId4" Type="http://schemas.openxmlformats.org/officeDocument/2006/relationships/image" Target="../media/image165.jpeg"/></Relationships>
</file>

<file path=ppt/slides/_rels/slide111.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168.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2" Type="http://schemas.openxmlformats.org/officeDocument/2006/relationships/image" Target="../media/image17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6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7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image" Target="../media/image105.png"/><Relationship Id="rId1" Type="http://schemas.openxmlformats.org/officeDocument/2006/relationships/slideLayout" Target="../slideLayouts/slideLayout2.xml"/><Relationship Id="rId6" Type="http://schemas.openxmlformats.org/officeDocument/2006/relationships/image" Target="../media/image109.png"/><Relationship Id="rId11" Type="http://schemas.openxmlformats.org/officeDocument/2006/relationships/image" Target="../media/image114.png"/><Relationship Id="rId5" Type="http://schemas.openxmlformats.org/officeDocument/2006/relationships/image" Target="../media/image108.png"/><Relationship Id="rId10" Type="http://schemas.openxmlformats.org/officeDocument/2006/relationships/image" Target="../media/image113.png"/><Relationship Id="rId4" Type="http://schemas.openxmlformats.org/officeDocument/2006/relationships/image" Target="../media/image107.png"/><Relationship Id="rId9" Type="http://schemas.openxmlformats.org/officeDocument/2006/relationships/image" Target="../media/image112.png"/></Relationships>
</file>

<file path=ppt/slides/_rels/slide84.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png"/><Relationship Id="rId1" Type="http://schemas.openxmlformats.org/officeDocument/2006/relationships/slideLayout" Target="../slideLayouts/slideLayout2.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85.xml.rels><?xml version="1.0" encoding="UTF-8" standalone="yes"?>
<Relationships xmlns="http://schemas.openxmlformats.org/package/2006/relationships"><Relationship Id="rId3" Type="http://schemas.openxmlformats.org/officeDocument/2006/relationships/image" Target="../media/image121.jpeg"/><Relationship Id="rId7" Type="http://schemas.openxmlformats.org/officeDocument/2006/relationships/image" Target="../media/image125.jpeg"/><Relationship Id="rId2" Type="http://schemas.openxmlformats.org/officeDocument/2006/relationships/image" Target="../media/image120.png"/><Relationship Id="rId1" Type="http://schemas.openxmlformats.org/officeDocument/2006/relationships/slideLayout" Target="../slideLayouts/slideLayout2.xml"/><Relationship Id="rId6" Type="http://schemas.openxmlformats.org/officeDocument/2006/relationships/image" Target="../media/image124.jpeg"/><Relationship Id="rId5" Type="http://schemas.openxmlformats.org/officeDocument/2006/relationships/image" Target="../media/image123.jpeg"/><Relationship Id="rId4" Type="http://schemas.openxmlformats.org/officeDocument/2006/relationships/image" Target="../media/image122.jpeg"/></Relationships>
</file>

<file path=ppt/slides/_rels/slide86.xml.rels><?xml version="1.0" encoding="UTF-8" standalone="yes"?>
<Relationships xmlns="http://schemas.openxmlformats.org/package/2006/relationships"><Relationship Id="rId3" Type="http://schemas.openxmlformats.org/officeDocument/2006/relationships/image" Target="../media/image127.jpeg"/><Relationship Id="rId2" Type="http://schemas.openxmlformats.org/officeDocument/2006/relationships/image" Target="../media/image126.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2.xml"/><Relationship Id="rId5" Type="http://schemas.openxmlformats.org/officeDocument/2006/relationships/image" Target="../media/image131.png"/><Relationship Id="rId4" Type="http://schemas.openxmlformats.org/officeDocument/2006/relationships/image" Target="../media/image130.png"/></Relationships>
</file>

<file path=ppt/slides/_rels/slide88.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2.xml"/><Relationship Id="rId4" Type="http://schemas.openxmlformats.org/officeDocument/2006/relationships/image" Target="../media/image134.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7.png"/></Relationships>
</file>

<file path=ppt/slides/_rels/slide92.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2.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40.png"/></Relationships>
</file>

<file path=ppt/slides/_rels/slide93.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 Id="rId4" Type="http://schemas.openxmlformats.org/officeDocument/2006/relationships/image" Target="../media/image147.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50.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5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30758" y="513434"/>
            <a:ext cx="8053767" cy="2768600"/>
          </a:xfrm>
        </p:spPr>
        <p:txBody>
          <a:bodyPr>
            <a:normAutofit fontScale="90000"/>
          </a:bodyPr>
          <a:lstStyle/>
          <a:p>
            <a:pPr algn="ctr">
              <a:lnSpc>
                <a:spcPct val="150000"/>
              </a:lnSpc>
            </a:pPr>
            <a:r>
              <a:rPr lang="en-US" sz="4000" b="1" spc="3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 </a:t>
            </a:r>
            <a:r>
              <a:rPr lang="en-US" sz="4000" b="1" spc="3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a:t>
            </a:r>
            <a:r>
              <a:rPr lang="en-US" sz="4000" b="1" spc="300"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ntegration Design for  A Wedding Hall</a:t>
            </a:r>
            <a:r>
              <a:rPr lang="en-US" dirty="0">
                <a:solidFill>
                  <a:schemeClr val="bg1"/>
                </a:solidFill>
                <a:effectLst>
                  <a:outerShdw blurRad="38100" dist="38100" dir="2700000" algn="tl">
                    <a:srgbClr val="000000">
                      <a:alpha val="43137"/>
                    </a:srgbClr>
                  </a:outerShdw>
                </a:effectLst>
              </a:rPr>
              <a:t/>
            </a:r>
            <a:br>
              <a:rPr lang="en-US" dirty="0">
                <a:solidFill>
                  <a:schemeClr val="bg1"/>
                </a:solidFill>
                <a:effectLst>
                  <a:outerShdw blurRad="38100" dist="38100" dir="2700000" algn="tl">
                    <a:srgbClr val="000000">
                      <a:alpha val="43137"/>
                    </a:srgbClr>
                  </a:outerShdw>
                </a:effectLst>
              </a:rPr>
            </a:br>
            <a:endParaRPr lang="en-US" dirty="0">
              <a:solidFill>
                <a:schemeClr val="bg1"/>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3424179" y="3017520"/>
            <a:ext cx="4876800" cy="2011956"/>
          </a:xfrm>
        </p:spPr>
        <p:txBody>
          <a:bodyPr>
            <a:normAutofit/>
          </a:bodyPr>
          <a:lstStyle/>
          <a:p>
            <a:pPr marL="173038" algn="ctr"/>
            <a:r>
              <a:rPr lang="en-US" sz="2000" b="1" u="sng" dirty="0">
                <a:solidFill>
                  <a:schemeClr val="bg1"/>
                </a:solidFill>
                <a:latin typeface="Times New Roman" panose="02020603050405020304" pitchFamily="18" charset="0"/>
                <a:cs typeface="Times New Roman" panose="02020603050405020304" pitchFamily="18" charset="0"/>
              </a:rPr>
              <a:t>Prepared By</a:t>
            </a:r>
            <a:r>
              <a:rPr lang="en-US" sz="2000" b="1" u="sng" dirty="0" smtClean="0">
                <a:solidFill>
                  <a:schemeClr val="bg1"/>
                </a:solidFill>
                <a:latin typeface="Times New Roman" panose="02020603050405020304" pitchFamily="18" charset="0"/>
                <a:cs typeface="Times New Roman" panose="02020603050405020304" pitchFamily="18" charset="0"/>
              </a:rPr>
              <a:t>:</a:t>
            </a:r>
          </a:p>
          <a:p>
            <a:pPr marL="1776413" algn="l"/>
            <a:r>
              <a:rPr lang="en-US" sz="2400" b="1" dirty="0" smtClean="0">
                <a:solidFill>
                  <a:schemeClr val="bg1"/>
                </a:solidFill>
                <a:latin typeface="Times New Roman" panose="02020603050405020304" pitchFamily="18" charset="0"/>
                <a:cs typeface="Times New Roman" panose="02020603050405020304" pitchFamily="18" charset="0"/>
              </a:rPr>
              <a:t>Anan Fattouh</a:t>
            </a:r>
            <a:endParaRPr lang="en-US" sz="2400" b="1" dirty="0">
              <a:solidFill>
                <a:schemeClr val="bg1"/>
              </a:solidFill>
              <a:latin typeface="Times New Roman" panose="02020603050405020304" pitchFamily="18" charset="0"/>
              <a:cs typeface="Times New Roman" panose="02020603050405020304" pitchFamily="18" charset="0"/>
            </a:endParaRPr>
          </a:p>
          <a:p>
            <a:pPr marL="1776413" algn="l"/>
            <a:r>
              <a:rPr lang="en-US" sz="2400" b="1" dirty="0" smtClean="0">
                <a:solidFill>
                  <a:schemeClr val="bg1"/>
                </a:solidFill>
                <a:latin typeface="Times New Roman" panose="02020603050405020304" pitchFamily="18" charset="0"/>
                <a:cs typeface="Times New Roman" panose="02020603050405020304" pitchFamily="18" charset="0"/>
              </a:rPr>
              <a:t>Bahaa Shalhoub</a:t>
            </a:r>
            <a:endParaRPr lang="en-US" sz="2400" b="1" dirty="0">
              <a:solidFill>
                <a:schemeClr val="bg1"/>
              </a:solidFill>
              <a:latin typeface="Times New Roman" panose="02020603050405020304" pitchFamily="18" charset="0"/>
              <a:cs typeface="Times New Roman" panose="02020603050405020304" pitchFamily="18" charset="0"/>
            </a:endParaRPr>
          </a:p>
          <a:p>
            <a:pPr marL="1776413" algn="l"/>
            <a:r>
              <a:rPr lang="en-US" sz="2400" b="1" dirty="0" smtClean="0">
                <a:solidFill>
                  <a:schemeClr val="bg1"/>
                </a:solidFill>
                <a:latin typeface="Times New Roman" panose="02020603050405020304" pitchFamily="18" charset="0"/>
                <a:cs typeface="Times New Roman" panose="02020603050405020304" pitchFamily="18" charset="0"/>
              </a:rPr>
              <a:t>Haya Qtait</a:t>
            </a:r>
          </a:p>
          <a:p>
            <a:pPr marL="1776413" algn="l"/>
            <a:endParaRPr lang="en-US" sz="2400" b="1" dirty="0" smtClean="0">
              <a:solidFill>
                <a:schemeClr val="tx1"/>
              </a:solidFill>
              <a:latin typeface="Times New Roman" panose="02020603050405020304" pitchFamily="18" charset="0"/>
              <a:cs typeface="Times New Roman" panose="02020603050405020304" pitchFamily="18" charset="0"/>
            </a:endParaRPr>
          </a:p>
          <a:p>
            <a:pPr algn="ct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1</a:t>
            </a:fld>
            <a:endParaRPr lang="en-US" dirty="0"/>
          </a:p>
        </p:txBody>
      </p:sp>
      <p:sp>
        <p:nvSpPr>
          <p:cNvPr id="4" name="Rectangle 3"/>
          <p:cNvSpPr/>
          <p:nvPr/>
        </p:nvSpPr>
        <p:spPr>
          <a:xfrm>
            <a:off x="3703752" y="5262381"/>
            <a:ext cx="5244000" cy="579967"/>
          </a:xfrm>
          <a:prstGeom prst="rect">
            <a:avLst/>
          </a:prstGeom>
        </p:spPr>
        <p:txBody>
          <a:bodyPr wrap="none">
            <a:spAutoFit/>
          </a:bodyPr>
          <a:lstStyle/>
          <a:p>
            <a:pPr algn="ctr">
              <a:lnSpc>
                <a:spcPct val="150000"/>
              </a:lnSpc>
              <a:spcAft>
                <a:spcPts val="0"/>
              </a:spcAft>
            </a:pPr>
            <a:r>
              <a:rPr lang="en-US" sz="2400" b="1" u="sng"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Supervisor</a:t>
            </a:r>
            <a:r>
              <a:rPr lang="en-US" sz="24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2400" b="1" spc="100"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Dr. Ahmed Al Haj Saleh</a:t>
            </a:r>
            <a:endParaRPr lang="en-US" sz="24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056530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Box 4"/>
          <p:cNvSpPr txBox="1">
            <a:spLocks noChangeArrowheads="1"/>
          </p:cNvSpPr>
          <p:nvPr/>
        </p:nvSpPr>
        <p:spPr bwMode="auto">
          <a:xfrm>
            <a:off x="3619500" y="285751"/>
            <a:ext cx="4572000" cy="461963"/>
          </a:xfrm>
          <a:prstGeom prst="rect">
            <a:avLst/>
          </a:prstGeom>
          <a:noFill/>
          <a:ln w="9525">
            <a:noFill/>
            <a:miter lim="800000"/>
            <a:headEnd/>
            <a:tailEnd/>
          </a:ln>
        </p:spPr>
        <p:txBody>
          <a:bodyPr>
            <a:spAutoFit/>
          </a:bodyPr>
          <a:lstStyle/>
          <a:p>
            <a:pPr algn="ctr"/>
            <a:r>
              <a:rPr lang="en-US" sz="2400">
                <a:latin typeface="Times New Roman" pitchFamily="18" charset="0"/>
                <a:cs typeface="Times New Roman" pitchFamily="18" charset="0"/>
              </a:rPr>
              <a:t>Architectural Design</a:t>
            </a:r>
            <a:endParaRPr lang="en-GB" sz="2400"/>
          </a:p>
        </p:txBody>
      </p:sp>
      <p:sp>
        <p:nvSpPr>
          <p:cNvPr id="19460" name="TextBox 7"/>
          <p:cNvSpPr txBox="1">
            <a:spLocks noChangeArrowheads="1"/>
          </p:cNvSpPr>
          <p:nvPr/>
        </p:nvSpPr>
        <p:spPr bwMode="auto">
          <a:xfrm>
            <a:off x="705394" y="770710"/>
            <a:ext cx="3701714" cy="461665"/>
          </a:xfrm>
          <a:prstGeom prst="rect">
            <a:avLst/>
          </a:prstGeom>
          <a:noFill/>
          <a:ln w="9525">
            <a:noFill/>
            <a:miter lim="800000"/>
            <a:headEnd/>
            <a:tailEnd/>
          </a:ln>
        </p:spPr>
        <p:txBody>
          <a:bodyPr wrap="square">
            <a:spAutoFit/>
          </a:bodyPr>
          <a:lstStyle/>
          <a:p>
            <a:pPr>
              <a:buFont typeface="Arial" pitchFamily="34" charset="0"/>
              <a:buChar char="•"/>
            </a:pPr>
            <a:r>
              <a:rPr lang="en-US" sz="2400" dirty="0" smtClean="0"/>
              <a:t>First basement plan</a:t>
            </a:r>
            <a:endParaRPr lang="en-GB" sz="2400"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3075" name="Picture 3"/>
          <p:cNvPicPr>
            <a:picLocks noChangeAspect="1" noChangeArrowheads="1"/>
          </p:cNvPicPr>
          <p:nvPr/>
        </p:nvPicPr>
        <p:blipFill>
          <a:blip r:embed="rId2"/>
          <a:srcRect/>
          <a:stretch>
            <a:fillRect/>
          </a:stretch>
        </p:blipFill>
        <p:spPr bwMode="auto">
          <a:xfrm>
            <a:off x="1685108" y="1143000"/>
            <a:ext cx="8634549" cy="5715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100</a:t>
            </a:fld>
            <a:endParaRPr lang="en-US"/>
          </a:p>
        </p:txBody>
      </p:sp>
      <p:sp>
        <p:nvSpPr>
          <p:cNvPr id="7" name="مستطيل 6"/>
          <p:cNvSpPr/>
          <p:nvPr/>
        </p:nvSpPr>
        <p:spPr>
          <a:xfrm>
            <a:off x="203200" y="279401"/>
            <a:ext cx="6755219" cy="400105"/>
          </a:xfrm>
          <a:prstGeom prst="rect">
            <a:avLst/>
          </a:prstGeom>
        </p:spPr>
        <p:txBody>
          <a:bodyPr wrap="square" lIns="121917" tIns="60958" rIns="121917" bIns="60958">
            <a:spAutoFit/>
          </a:bodyPr>
          <a:lstStyle/>
          <a:p>
            <a:pPr marL="380990" indent="-380990">
              <a:buFont typeface="Wingdings" pitchFamily="2" charset="2"/>
              <a:buChar char="q"/>
            </a:pPr>
            <a:r>
              <a:rPr lang="en-US" b="1" dirty="0">
                <a:latin typeface="Times New Roman" pitchFamily="18" charset="0"/>
                <a:cs typeface="Times New Roman" pitchFamily="18" charset="0"/>
              </a:rPr>
              <a:t>The distribution of the ducts </a:t>
            </a:r>
            <a:r>
              <a:rPr lang="en-US" b="1" dirty="0" smtClean="0">
                <a:latin typeface="Times New Roman" pitchFamily="18" charset="0"/>
                <a:cs typeface="Times New Roman" pitchFamily="18" charset="0"/>
              </a:rPr>
              <a:t>and diffusers in </a:t>
            </a:r>
            <a:r>
              <a:rPr lang="en-US" b="1" dirty="0">
                <a:latin typeface="Times New Roman" pitchFamily="18" charset="0"/>
                <a:cs typeface="Times New Roman" pitchFamily="18" charset="0"/>
              </a:rPr>
              <a:t>the </a:t>
            </a:r>
            <a:r>
              <a:rPr lang="en-US" b="1" dirty="0" smtClean="0">
                <a:latin typeface="Times New Roman" pitchFamily="18" charset="0"/>
                <a:cs typeface="Times New Roman" pitchFamily="18" charset="0"/>
              </a:rPr>
              <a:t>ground floor .</a:t>
            </a:r>
            <a:endParaRPr lang="en-US" b="1" i="1" dirty="0">
              <a:latin typeface="Times New Roman" pitchFamily="18" charset="0"/>
              <a:cs typeface="Times New Roman" pitchFamily="18" charset="0"/>
            </a:endParaRPr>
          </a:p>
        </p:txBody>
      </p:sp>
      <p:pic>
        <p:nvPicPr>
          <p:cNvPr id="3" name="Picture 2"/>
          <p:cNvPicPr>
            <a:picLocks noChangeAspect="1"/>
          </p:cNvPicPr>
          <p:nvPr/>
        </p:nvPicPr>
        <p:blipFill>
          <a:blip r:embed="rId2"/>
          <a:stretch>
            <a:fillRect/>
          </a:stretch>
        </p:blipFill>
        <p:spPr>
          <a:xfrm>
            <a:off x="914400" y="648732"/>
            <a:ext cx="9423400" cy="6050517"/>
          </a:xfrm>
          <a:prstGeom prst="rect">
            <a:avLst/>
          </a:prstGeom>
        </p:spPr>
      </p:pic>
    </p:spTree>
    <p:extLst>
      <p:ext uri="{BB962C8B-B14F-4D97-AF65-F5344CB8AC3E}">
        <p14:creationId xmlns:p14="http://schemas.microsoft.com/office/powerpoint/2010/main" val="231115072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a:xfrm>
            <a:off x="10838688" y="5734051"/>
            <a:ext cx="812800" cy="521208"/>
          </a:xfrm>
          <a:prstGeom prst="rect">
            <a:avLst/>
          </a:prstGeom>
        </p:spPr>
        <p:txBody>
          <a:bodyPr lIns="121917" tIns="60958" rIns="121917" bIns="60958"/>
          <a:lstStyle/>
          <a:p>
            <a:fld id="{EC38771F-209D-4D88-AF00-213258C98BC7}" type="slidenum">
              <a:rPr lang="en-US" smtClean="0"/>
              <a:pPr/>
              <a:t>101</a:t>
            </a:fld>
            <a:endParaRPr lang="en-US"/>
          </a:p>
        </p:txBody>
      </p:sp>
      <p:sp>
        <p:nvSpPr>
          <p:cNvPr id="2" name="Rectangle 1"/>
          <p:cNvSpPr/>
          <p:nvPr/>
        </p:nvSpPr>
        <p:spPr>
          <a:xfrm>
            <a:off x="508000" y="770229"/>
            <a:ext cx="10330688" cy="452940"/>
          </a:xfrm>
          <a:prstGeom prst="rect">
            <a:avLst/>
          </a:prstGeom>
        </p:spPr>
        <p:txBody>
          <a:bodyPr wrap="square" lIns="121917" tIns="60958" rIns="121917" bIns="60958">
            <a:spAutoFit/>
          </a:bodyPr>
          <a:lstStyle/>
          <a:p>
            <a:pPr marL="228594" indent="-228594">
              <a:lnSpc>
                <a:spcPct val="150000"/>
              </a:lnSpc>
              <a:spcAft>
                <a:spcPts val="1067"/>
              </a:spcAft>
              <a:buFont typeface="Arial" panose="020B0604020202020204" pitchFamily="34" charset="0"/>
              <a:buChar char="•"/>
              <a:tabLst>
                <a:tab pos="806007" algn="l"/>
              </a:tabLst>
            </a:pPr>
            <a:r>
              <a:rPr lang="en-GB" sz="1600" b="1" dirty="0">
                <a:latin typeface="Times New Roman" panose="02020603050405020304" pitchFamily="18" charset="0"/>
                <a:ea typeface="Calibri" panose="020F0502020204030204" pitchFamily="34" charset="0"/>
                <a:cs typeface="Arial" panose="020B0604020202020204" pitchFamily="34" charset="0"/>
              </a:rPr>
              <a:t>Car parking ventilation </a:t>
            </a:r>
            <a:endParaRPr lang="en-GB" sz="1600" dirty="0">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860214" y="5604083"/>
            <a:ext cx="3244921" cy="492438"/>
          </a:xfrm>
          <a:prstGeom prst="rect">
            <a:avLst/>
          </a:prstGeom>
        </p:spPr>
        <p:txBody>
          <a:bodyPr wrap="square" lIns="121917" tIns="60958" rIns="121917" bIns="60958">
            <a:spAutoFit/>
          </a:bodyPr>
          <a:lstStyle/>
          <a:p>
            <a:pPr marL="228594" indent="-228594">
              <a:lnSpc>
                <a:spcPct val="150000"/>
              </a:lnSpc>
              <a:spcAft>
                <a:spcPts val="1067"/>
              </a:spcAft>
              <a:buFont typeface="Arial" panose="020B0604020202020204" pitchFamily="34" charset="0"/>
              <a:buChar char="•"/>
              <a:tabLst>
                <a:tab pos="806007" algn="l"/>
              </a:tabLst>
            </a:pPr>
            <a:r>
              <a:rPr lang="en-GB" sz="1600" b="1" dirty="0" smtClean="0">
                <a:latin typeface="Times New Roman" panose="02020603050405020304" pitchFamily="18" charset="0"/>
                <a:ea typeface="Calibri" panose="020F0502020204030204" pitchFamily="34" charset="0"/>
                <a:cs typeface="Arial" panose="020B0604020202020204" pitchFamily="34" charset="0"/>
              </a:rPr>
              <a:t>First basement floor ventilation</a:t>
            </a:r>
            <a:endParaRPr lang="en-GB" sz="1600" dirty="0">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6067092" y="5577840"/>
            <a:ext cx="4696702" cy="492438"/>
          </a:xfrm>
          <a:prstGeom prst="rect">
            <a:avLst/>
          </a:prstGeom>
        </p:spPr>
        <p:txBody>
          <a:bodyPr wrap="square" lIns="121917" tIns="60958" rIns="121917" bIns="60958">
            <a:spAutoFit/>
          </a:bodyPr>
          <a:lstStyle/>
          <a:p>
            <a:pPr marL="228594" indent="-228594">
              <a:lnSpc>
                <a:spcPct val="150000"/>
              </a:lnSpc>
              <a:spcAft>
                <a:spcPts val="1067"/>
              </a:spcAft>
              <a:buFont typeface="Arial" panose="020B0604020202020204" pitchFamily="34" charset="0"/>
              <a:buChar char="•"/>
              <a:tabLst>
                <a:tab pos="806007" algn="l"/>
              </a:tabLst>
            </a:pPr>
            <a:r>
              <a:rPr lang="en-GB" sz="1600" b="1" dirty="0" smtClean="0">
                <a:latin typeface="Times New Roman" panose="02020603050405020304" pitchFamily="18" charset="0"/>
                <a:ea typeface="Calibri" panose="020F0502020204030204" pitchFamily="34" charset="0"/>
                <a:cs typeface="Arial" panose="020B0604020202020204" pitchFamily="34" charset="0"/>
              </a:rPr>
              <a:t>Second and third basement floor ventilation</a:t>
            </a:r>
            <a:endParaRPr lang="en-GB" sz="1600" dirty="0">
              <a:latin typeface="Calibri" panose="020F0502020204030204" pitchFamily="34" charset="0"/>
              <a:ea typeface="Calibri" panose="020F0502020204030204" pitchFamily="34" charset="0"/>
              <a:cs typeface="Arial" panose="020B0604020202020204" pitchFamily="34" charset="0"/>
            </a:endParaRPr>
          </a:p>
        </p:txBody>
      </p:sp>
      <p:pic>
        <p:nvPicPr>
          <p:cNvPr id="2050" name="Picture 2" descr="https://scontent.fjrs11-1.fna.fbcdn.net/v/t1.15752-9/102829150_2366642923643160_6798588888770088714_n.png?_nc_cat=110&amp;_nc_sid=b96e70&amp;_nc_ohc=YCbXsIAxT5gAX_b8LvG&amp;_nc_ht=scontent.fjrs11-1.fna&amp;oh=2f9221d5da76d43b1784d58bb10fc5cb&amp;oe=5F0503F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4130" y="1818731"/>
            <a:ext cx="5329275" cy="34194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scontent.fjrs11-1.fna.fbcdn.net/v/t1.15752-9/101643925_1641446696009042_6229720119212789216_n.png?_nc_cat=104&amp;_nc_sid=b96e70&amp;_nc_ohc=ZSg823r_KtQAX-6WnFi&amp;_nc_ht=scontent.fjrs11-1.fna&amp;oh=be9d9f6d8778179b16041f72d0f54546&amp;oe=5F02F74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1818731"/>
            <a:ext cx="4931580" cy="28949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7064422"/>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307978" y="2616207"/>
            <a:ext cx="5627433" cy="1215681"/>
          </a:xfrm>
          <a:prstGeom prst="rect">
            <a:avLst/>
          </a:prstGeom>
          <a:noFill/>
        </p:spPr>
        <p:txBody>
          <a:bodyPr wrap="none" lIns="121886" tIns="60942" rIns="121886" bIns="60942" rtlCol="0">
            <a:spAutoFit/>
          </a:bodyPr>
          <a:lstStyle/>
          <a:p>
            <a:pPr lvl="0" algn="ctr"/>
            <a:r>
              <a:rPr lang="en-US" sz="53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Mechanical</a:t>
            </a:r>
            <a:r>
              <a:rPr lang="en-US" b="1" dirty="0" smtClean="0">
                <a:latin typeface="Times New Roman" panose="02020603050405020304" pitchFamily="18" charset="0"/>
                <a:cs typeface="Times New Roman" panose="02020603050405020304" pitchFamily="18" charset="0"/>
              </a:rPr>
              <a:t> </a:t>
            </a:r>
            <a:r>
              <a:rPr lang="en-US" sz="53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Design</a:t>
            </a:r>
          </a:p>
          <a:p>
            <a:pPr algn="ctr"/>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102</a:t>
            </a:fld>
            <a:endParaRPr lang="en-US" dirty="0"/>
          </a:p>
        </p:txBody>
      </p:sp>
    </p:spTree>
    <p:extLst>
      <p:ext uri="{BB962C8B-B14F-4D97-AF65-F5344CB8AC3E}">
        <p14:creationId xmlns:p14="http://schemas.microsoft.com/office/powerpoint/2010/main" val="236708884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103</a:t>
            </a:fld>
            <a:endParaRPr lang="en-US"/>
          </a:p>
        </p:txBody>
      </p:sp>
      <p:sp>
        <p:nvSpPr>
          <p:cNvPr id="8" name="مستطيل 7"/>
          <p:cNvSpPr/>
          <p:nvPr/>
        </p:nvSpPr>
        <p:spPr>
          <a:xfrm>
            <a:off x="364621" y="673577"/>
            <a:ext cx="2356667" cy="369296"/>
          </a:xfrm>
          <a:prstGeom prst="rect">
            <a:avLst/>
          </a:prstGeom>
        </p:spPr>
        <p:txBody>
          <a:bodyPr wrap="none" lIns="121886" tIns="60942" rIns="121886" bIns="60942">
            <a:spAutoFit/>
          </a:bodyPr>
          <a:lstStyle/>
          <a:p>
            <a:pPr marL="380990" indent="-380990">
              <a:buFont typeface="Wingdings" pitchFamily="2" charset="2"/>
              <a:buChar char="v"/>
            </a:pPr>
            <a:r>
              <a:rPr lang="en-US" sz="1600" b="1" dirty="0">
                <a:latin typeface="Times New Roman" pitchFamily="18" charset="0"/>
                <a:cs typeface="Times New Roman" pitchFamily="18" charset="0"/>
              </a:rPr>
              <a:t>Water consumption</a:t>
            </a:r>
            <a:endParaRPr lang="en-US" sz="1600" b="1" i="1" dirty="0">
              <a:latin typeface="Times New Roman" pitchFamily="18" charset="0"/>
              <a:cs typeface="Times New Roman" pitchFamily="18" charset="0"/>
            </a:endParaRPr>
          </a:p>
        </p:txBody>
      </p:sp>
      <p:sp>
        <p:nvSpPr>
          <p:cNvPr id="10" name="مستطيل 9"/>
          <p:cNvSpPr/>
          <p:nvPr/>
        </p:nvSpPr>
        <p:spPr>
          <a:xfrm>
            <a:off x="284628" y="206043"/>
            <a:ext cx="2764471" cy="430851"/>
          </a:xfrm>
          <a:prstGeom prst="rect">
            <a:avLst/>
          </a:prstGeom>
        </p:spPr>
        <p:txBody>
          <a:bodyPr wrap="none" lIns="121886" tIns="60942" rIns="121886" bIns="60942">
            <a:spAutoFit/>
          </a:bodyPr>
          <a:lstStyle/>
          <a:p>
            <a:pPr marL="380990" indent="-380990">
              <a:buFont typeface="Wingdings" pitchFamily="2" charset="2"/>
              <a:buChar char="q"/>
            </a:pPr>
            <a:r>
              <a:rPr lang="en-US" sz="2000" b="1" dirty="0" smtClean="0">
                <a:latin typeface="Times New Roman" pitchFamily="18" charset="0"/>
                <a:cs typeface="Times New Roman" pitchFamily="18" charset="0"/>
              </a:rPr>
              <a:t>Mechanical system </a:t>
            </a:r>
            <a:endParaRPr lang="en-US" sz="2000" b="1" i="1" dirty="0">
              <a:latin typeface="Times New Roman" pitchFamily="18" charset="0"/>
              <a:cs typeface="Times New Roman" pitchFamily="18" charset="0"/>
            </a:endParaRPr>
          </a:p>
        </p:txBody>
      </p:sp>
      <p:pic>
        <p:nvPicPr>
          <p:cNvPr id="12" name="Picture 11"/>
          <p:cNvPicPr/>
          <p:nvPr/>
        </p:nvPicPr>
        <p:blipFill>
          <a:blip r:embed="rId2"/>
          <a:stretch>
            <a:fillRect/>
          </a:stretch>
        </p:blipFill>
        <p:spPr>
          <a:xfrm>
            <a:off x="5270138" y="3038606"/>
            <a:ext cx="5036456" cy="3009497"/>
          </a:xfrm>
          <a:prstGeom prst="rect">
            <a:avLst/>
          </a:prstGeom>
        </p:spPr>
      </p:pic>
      <p:sp>
        <p:nvSpPr>
          <p:cNvPr id="5" name="Right Arrow 4"/>
          <p:cNvSpPr/>
          <p:nvPr/>
        </p:nvSpPr>
        <p:spPr>
          <a:xfrm>
            <a:off x="4540068" y="5749012"/>
            <a:ext cx="304800" cy="274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GB"/>
          </a:p>
        </p:txBody>
      </p:sp>
      <p:sp>
        <p:nvSpPr>
          <p:cNvPr id="6" name="Rectangle 5"/>
          <p:cNvSpPr/>
          <p:nvPr/>
        </p:nvSpPr>
        <p:spPr>
          <a:xfrm>
            <a:off x="567820" y="1139308"/>
            <a:ext cx="6096000" cy="1354213"/>
          </a:xfrm>
          <a:prstGeom prst="rect">
            <a:avLst/>
          </a:prstGeom>
        </p:spPr>
        <p:txBody>
          <a:bodyPr lIns="121917" tIns="60958" rIns="121917" bIns="60958">
            <a:spAutoFit/>
          </a:bodyPr>
          <a:lstStyle/>
          <a:p>
            <a:r>
              <a:rPr lang="en-GB" sz="1600" dirty="0">
                <a:latin typeface="Times New Roman" panose="02020603050405020304" pitchFamily="18" charset="0"/>
                <a:ea typeface="Calibri" panose="020F0502020204030204" pitchFamily="34" charset="0"/>
                <a:cs typeface="Times New Roman" panose="02020603050405020304" pitchFamily="18" charset="0"/>
              </a:rPr>
              <a:t>The daily Usage = total persons in the building *( Litres per head per day ,from the table</a:t>
            </a:r>
            <a:br>
              <a:rPr lang="en-GB" sz="1600" dirty="0">
                <a:latin typeface="Times New Roman" panose="02020603050405020304" pitchFamily="18" charset="0"/>
                <a:ea typeface="Calibri" panose="020F0502020204030204" pitchFamily="34" charset="0"/>
                <a:cs typeface="Times New Roman" panose="02020603050405020304" pitchFamily="18" charset="0"/>
              </a:rPr>
            </a:br>
            <a:r>
              <a:rPr lang="en-GB" sz="1600" dirty="0">
                <a:latin typeface="Times New Roman" panose="02020603050405020304" pitchFamily="18" charset="0"/>
                <a:ea typeface="Calibri" panose="020F0502020204030204" pitchFamily="34" charset="0"/>
                <a:cs typeface="Times New Roman" panose="02020603050405020304" pitchFamily="18" charset="0"/>
              </a:rPr>
              <a:t>= 520 * 15 = 7800 </a:t>
            </a:r>
            <a:r>
              <a:rPr lang="en-GB" sz="1600" dirty="0" err="1" smtClean="0">
                <a:latin typeface="Times New Roman" panose="02020603050405020304" pitchFamily="18" charset="0"/>
                <a:ea typeface="Calibri" panose="020F0502020204030204" pitchFamily="34" charset="0"/>
                <a:cs typeface="Times New Roman" panose="02020603050405020304" pitchFamily="18" charset="0"/>
              </a:rPr>
              <a:t>liter</a:t>
            </a:r>
            <a:r>
              <a:rPr lang="en-GB" sz="1600" dirty="0" smtClean="0">
                <a:latin typeface="Times New Roman" panose="02020603050405020304" pitchFamily="18" charset="0"/>
                <a:ea typeface="Calibri" panose="020F0502020204030204" pitchFamily="34" charset="0"/>
                <a:cs typeface="Times New Roman" panose="02020603050405020304" pitchFamily="18" charset="0"/>
              </a:rPr>
              <a:t>/day</a:t>
            </a:r>
            <a:r>
              <a:rPr lang="en-GB" sz="1600" dirty="0">
                <a:latin typeface="Times New Roman" panose="02020603050405020304" pitchFamily="18" charset="0"/>
                <a:ea typeface="Calibri" panose="020F0502020204030204" pitchFamily="34" charset="0"/>
                <a:cs typeface="Times New Roman" panose="02020603050405020304" pitchFamily="18" charset="0"/>
              </a:rPr>
              <a:t/>
            </a:r>
            <a:br>
              <a:rPr lang="en-GB" sz="1600" dirty="0">
                <a:latin typeface="Times New Roman" panose="02020603050405020304" pitchFamily="18" charset="0"/>
                <a:ea typeface="Calibri" panose="020F0502020204030204" pitchFamily="34" charset="0"/>
                <a:cs typeface="Times New Roman" panose="02020603050405020304" pitchFamily="18" charset="0"/>
              </a:rPr>
            </a:br>
            <a:r>
              <a:rPr lang="en-GB" sz="1600" dirty="0">
                <a:latin typeface="Times New Roman" panose="02020603050405020304" pitchFamily="18" charset="0"/>
                <a:ea typeface="Calibri" panose="020F0502020204030204" pitchFamily="34" charset="0"/>
                <a:cs typeface="Times New Roman" panose="02020603050405020304" pitchFamily="18" charset="0"/>
              </a:rPr>
              <a:t>. Assuming the water supply from Water Authority is every 5 days</a:t>
            </a:r>
            <a:br>
              <a:rPr lang="en-GB" sz="1600" dirty="0">
                <a:latin typeface="Times New Roman" panose="02020603050405020304" pitchFamily="18" charset="0"/>
                <a:ea typeface="Calibri" panose="020F0502020204030204" pitchFamily="34" charset="0"/>
                <a:cs typeface="Times New Roman" panose="02020603050405020304" pitchFamily="18" charset="0"/>
              </a:rPr>
            </a:br>
            <a:r>
              <a:rPr lang="ar-SA" sz="1600" dirty="0">
                <a:latin typeface="Times New Roman" panose="02020603050405020304" pitchFamily="18" charset="0"/>
                <a:ea typeface="Calibri" panose="020F0502020204030204" pitchFamily="34" charset="0"/>
                <a:cs typeface="Times New Roman" panose="02020603050405020304" pitchFamily="18" charset="0"/>
              </a:rPr>
              <a:t>5* 7800</a:t>
            </a:r>
            <a:r>
              <a:rPr lang="en-GB" sz="1600" dirty="0">
                <a:latin typeface="Times New Roman" panose="02020603050405020304" pitchFamily="18" charset="0"/>
                <a:ea typeface="Calibri" panose="020F0502020204030204" pitchFamily="34" charset="0"/>
                <a:cs typeface="Times New Roman" panose="02020603050405020304" pitchFamily="18" charset="0"/>
              </a:rPr>
              <a:t> =39000 </a:t>
            </a:r>
            <a:r>
              <a:rPr lang="en-GB" sz="1600" dirty="0" err="1">
                <a:latin typeface="Times New Roman" panose="02020603050405020304" pitchFamily="18" charset="0"/>
                <a:ea typeface="Calibri" panose="020F0502020204030204" pitchFamily="34" charset="0"/>
                <a:cs typeface="Times New Roman" panose="02020603050405020304" pitchFamily="18" charset="0"/>
              </a:rPr>
              <a:t>Liter</a:t>
            </a:r>
            <a:endParaRPr lang="en-GB" sz="1600" dirty="0">
              <a:latin typeface="Times New Roman" panose="02020603050405020304" pitchFamily="18" charset="0"/>
              <a:cs typeface="Times New Roman" panose="02020603050405020304" pitchFamily="18" charset="0"/>
            </a:endParaRPr>
          </a:p>
        </p:txBody>
      </p:sp>
      <p:sp>
        <p:nvSpPr>
          <p:cNvPr id="7" name="Rectangle 6"/>
          <p:cNvSpPr/>
          <p:nvPr/>
        </p:nvSpPr>
        <p:spPr>
          <a:xfrm>
            <a:off x="508000" y="2603959"/>
            <a:ext cx="6096000" cy="369332"/>
          </a:xfrm>
          <a:prstGeom prst="rect">
            <a:avLst/>
          </a:prstGeom>
        </p:spPr>
        <p:txBody>
          <a:bodyPr lIns="121917" tIns="60958" rIns="121917" bIns="60958">
            <a:spAutoFit/>
          </a:bodyPr>
          <a:lstStyle/>
          <a:p>
            <a:r>
              <a:rPr lang="en-GB" sz="1600" dirty="0" smtClean="0">
                <a:latin typeface="Times New Roman" panose="02020603050405020304" pitchFamily="18" charset="0"/>
                <a:ea typeface="Calibri" panose="020F0502020204030204" pitchFamily="34" charset="0"/>
              </a:rPr>
              <a:t>the </a:t>
            </a:r>
            <a:r>
              <a:rPr lang="en-GB" sz="1600" dirty="0">
                <a:latin typeface="Times New Roman" panose="02020603050405020304" pitchFamily="18" charset="0"/>
                <a:ea typeface="Calibri" panose="020F0502020204030204" pitchFamily="34" charset="0"/>
              </a:rPr>
              <a:t>total number of tanks needed is </a:t>
            </a:r>
            <a:r>
              <a:rPr lang="en-GB" sz="1600" b="1" dirty="0">
                <a:latin typeface="Times New Roman" panose="02020603050405020304" pitchFamily="18" charset="0"/>
                <a:ea typeface="Calibri" panose="020F0502020204030204" pitchFamily="34" charset="0"/>
              </a:rPr>
              <a:t>four tanks</a:t>
            </a:r>
            <a:r>
              <a:rPr lang="en-GB" sz="1600" dirty="0">
                <a:latin typeface="Times New Roman" panose="02020603050405020304" pitchFamily="18" charset="0"/>
                <a:ea typeface="Calibri" panose="020F0502020204030204" pitchFamily="34" charset="0"/>
              </a:rPr>
              <a:t>. </a:t>
            </a:r>
            <a:endParaRPr lang="en-GB" sz="1600" dirty="0"/>
          </a:p>
        </p:txBody>
      </p:sp>
      <p:sp>
        <p:nvSpPr>
          <p:cNvPr id="9" name="Rectangle 8"/>
          <p:cNvSpPr/>
          <p:nvPr/>
        </p:nvSpPr>
        <p:spPr>
          <a:xfrm>
            <a:off x="5486400" y="5977925"/>
            <a:ext cx="4224669" cy="369328"/>
          </a:xfrm>
          <a:prstGeom prst="rect">
            <a:avLst/>
          </a:prstGeom>
        </p:spPr>
        <p:txBody>
          <a:bodyPr wrap="square" lIns="121917" tIns="60958" rIns="121917" bIns="60958">
            <a:spAutoFit/>
          </a:bodyPr>
          <a:lstStyle/>
          <a:p>
            <a:pPr algn="ctr"/>
            <a:r>
              <a:rPr lang="en-GB" sz="1600" dirty="0">
                <a:latin typeface="Times New Roman" panose="02020603050405020304" pitchFamily="18" charset="0"/>
                <a:ea typeface="Calibri" panose="020F0502020204030204" pitchFamily="34" charset="0"/>
              </a:rPr>
              <a:t>manual water supply and treatment</a:t>
            </a:r>
            <a:endParaRPr lang="en-GB" sz="1600" dirty="0"/>
          </a:p>
        </p:txBody>
      </p:sp>
    </p:spTree>
    <p:extLst>
      <p:ext uri="{BB962C8B-B14F-4D97-AF65-F5344CB8AC3E}">
        <p14:creationId xmlns:p14="http://schemas.microsoft.com/office/powerpoint/2010/main" val="362498255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104</a:t>
            </a:fld>
            <a:endParaRPr lang="en-US"/>
          </a:p>
        </p:txBody>
      </p:sp>
      <p:sp>
        <p:nvSpPr>
          <p:cNvPr id="10" name="مستطيل 9"/>
          <p:cNvSpPr/>
          <p:nvPr/>
        </p:nvSpPr>
        <p:spPr>
          <a:xfrm>
            <a:off x="370559" y="3022601"/>
            <a:ext cx="6096000" cy="430887"/>
          </a:xfrm>
          <a:prstGeom prst="rect">
            <a:avLst/>
          </a:prstGeom>
        </p:spPr>
        <p:txBody>
          <a:bodyPr lIns="121917" tIns="60958" rIns="121917" bIns="60958">
            <a:spAutoFit/>
          </a:bodyPr>
          <a:lstStyle/>
          <a:p>
            <a:pPr>
              <a:buFont typeface="Wingdings" pitchFamily="2" charset="2"/>
              <a:buChar char="q"/>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Diameter of </a:t>
            </a:r>
            <a:r>
              <a:rPr lang="en-US" sz="2000" dirty="0">
                <a:latin typeface="Times New Roman" pitchFamily="18" charset="0"/>
                <a:cs typeface="Times New Roman" pitchFamily="18" charset="0"/>
              </a:rPr>
              <a:t>the pipes </a:t>
            </a:r>
            <a:r>
              <a:rPr lang="en-US" sz="2000" dirty="0" smtClean="0">
                <a:latin typeface="Times New Roman" pitchFamily="18" charset="0"/>
                <a:cs typeface="Times New Roman" pitchFamily="18" charset="0"/>
              </a:rPr>
              <a:t>for zone 1</a:t>
            </a:r>
            <a:endParaRPr lang="en-US" sz="2000" b="1" dirty="0"/>
          </a:p>
        </p:txBody>
      </p:sp>
      <p:graphicFrame>
        <p:nvGraphicFramePr>
          <p:cNvPr id="2" name="Table 1"/>
          <p:cNvGraphicFramePr>
            <a:graphicFrameLocks noGrp="1"/>
          </p:cNvGraphicFramePr>
          <p:nvPr>
            <p:extLst>
              <p:ext uri="{D42A27DB-BD31-4B8C-83A1-F6EECF244321}">
                <p14:modId xmlns:p14="http://schemas.microsoft.com/office/powerpoint/2010/main" val="3476199186"/>
              </p:ext>
            </p:extLst>
          </p:nvPr>
        </p:nvGraphicFramePr>
        <p:xfrm>
          <a:off x="399488" y="588002"/>
          <a:ext cx="7873677" cy="1826598"/>
        </p:xfrm>
        <a:graphic>
          <a:graphicData uri="http://schemas.openxmlformats.org/drawingml/2006/table">
            <a:tbl>
              <a:tblPr firstRow="1" firstCol="1" bandRow="1">
                <a:tableStyleId>{5C22544A-7EE6-4342-B048-85BDC9FD1C3A}</a:tableStyleId>
              </a:tblPr>
              <a:tblGrid>
                <a:gridCol w="1530912"/>
                <a:gridCol w="1016000"/>
                <a:gridCol w="1320800"/>
                <a:gridCol w="1219200"/>
                <a:gridCol w="964877"/>
                <a:gridCol w="1246875"/>
                <a:gridCol w="575013"/>
              </a:tblGrid>
              <a:tr h="521885">
                <a:tc>
                  <a:txBody>
                    <a:bodyPr/>
                    <a:lstStyle/>
                    <a:p>
                      <a:pPr algn="ctr">
                        <a:lnSpc>
                          <a:spcPct val="107000"/>
                        </a:lnSpc>
                        <a:spcAft>
                          <a:spcPts val="0"/>
                        </a:spcAft>
                      </a:pPr>
                      <a:r>
                        <a:rPr lang="en-GB" sz="1600" dirty="0">
                          <a:effectLst/>
                          <a:latin typeface="Times New Roman" pitchFamily="18" charset="0"/>
                          <a:cs typeface="Times New Roman" pitchFamily="18" charset="0"/>
                        </a:rPr>
                        <a:t>zone 1  (</a:t>
                      </a:r>
                      <a:r>
                        <a:rPr lang="en-GB" sz="1600" dirty="0" err="1">
                          <a:effectLst/>
                          <a:latin typeface="Times New Roman" pitchFamily="18" charset="0"/>
                          <a:cs typeface="Times New Roman" pitchFamily="18" charset="0"/>
                        </a:rPr>
                        <a:t>w.c</a:t>
                      </a:r>
                      <a:r>
                        <a:rPr lang="en-GB" sz="1600" dirty="0">
                          <a:effectLst/>
                          <a:latin typeface="Times New Roman" pitchFamily="18" charset="0"/>
                          <a:cs typeface="Times New Roman" pitchFamily="18" charset="0"/>
                        </a:rPr>
                        <a:t>)</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Fixture type</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occupancy</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type of supply</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smtClean="0">
                          <a:effectLst/>
                          <a:latin typeface="Times New Roman" pitchFamily="18" charset="0"/>
                          <a:cs typeface="Times New Roman" pitchFamily="18" charset="0"/>
                        </a:rPr>
                        <a:t>Number</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Fixture unit</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Total</a:t>
                      </a:r>
                      <a:endParaRPr lang="en-GB" sz="1500">
                        <a:effectLst/>
                        <a:latin typeface="Times New Roman" pitchFamily="18" charset="0"/>
                        <a:ea typeface="Calibri" panose="020F0502020204030204" pitchFamily="34" charset="0"/>
                        <a:cs typeface="Times New Roman" pitchFamily="18" charset="0"/>
                      </a:endParaRPr>
                    </a:p>
                  </a:txBody>
                  <a:tcPr marT="0" marB="0" anchor="b"/>
                </a:tc>
              </a:tr>
              <a:tr h="521885">
                <a:tc>
                  <a:txBody>
                    <a:bodyPr/>
                    <a:lstStyle/>
                    <a:p>
                      <a:pPr algn="ctr">
                        <a:lnSpc>
                          <a:spcPct val="107000"/>
                        </a:lnSpc>
                        <a:spcAft>
                          <a:spcPts val="0"/>
                        </a:spcAft>
                      </a:pPr>
                      <a:r>
                        <a:rPr lang="en-GB" sz="1600">
                          <a:effectLst/>
                          <a:latin typeface="Times New Roman" pitchFamily="18" charset="0"/>
                          <a:cs typeface="Times New Roman" pitchFamily="18" charset="0"/>
                        </a:rPr>
                        <a:t>Main hall floor</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err="1">
                          <a:effectLst/>
                          <a:latin typeface="Times New Roman" pitchFamily="18" charset="0"/>
                          <a:cs typeface="Times New Roman" pitchFamily="18" charset="0"/>
                        </a:rPr>
                        <a:t>w.c</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Public</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Flush tank</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5</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5</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25</a:t>
                      </a:r>
                      <a:endParaRPr lang="en-GB" sz="1500">
                        <a:effectLst/>
                        <a:latin typeface="Times New Roman" pitchFamily="18" charset="0"/>
                        <a:ea typeface="Calibri" panose="020F0502020204030204" pitchFamily="34" charset="0"/>
                        <a:cs typeface="Times New Roman" pitchFamily="18" charset="0"/>
                      </a:endParaRPr>
                    </a:p>
                  </a:txBody>
                  <a:tcPr marT="0" marB="0" anchor="b"/>
                </a:tc>
              </a:tr>
              <a:tr h="521885">
                <a:tc>
                  <a:txBody>
                    <a:bodyPr/>
                    <a:lstStyle/>
                    <a:p>
                      <a:pPr algn="ctr">
                        <a:lnSpc>
                          <a:spcPct val="107000"/>
                        </a:lnSpc>
                        <a:spcAft>
                          <a:spcPts val="0"/>
                        </a:spcAft>
                      </a:pPr>
                      <a:r>
                        <a:rPr lang="en-GB" sz="1600">
                          <a:effectLst/>
                          <a:latin typeface="Times New Roman" pitchFamily="18" charset="0"/>
                          <a:cs typeface="Times New Roman" pitchFamily="18" charset="0"/>
                        </a:rPr>
                        <a:t>Men's hall floor</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w.c</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Public</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Flush tank</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6</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5</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30</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r>
              <a:tr h="260943">
                <a:tc gridSpan="6">
                  <a:txBody>
                    <a:bodyPr/>
                    <a:lstStyle/>
                    <a:p>
                      <a:pPr algn="ctr">
                        <a:lnSpc>
                          <a:spcPct val="107000"/>
                        </a:lnSpc>
                        <a:spcAft>
                          <a:spcPts val="0"/>
                        </a:spcAft>
                      </a:pPr>
                      <a:r>
                        <a:rPr lang="en-GB" sz="1600" dirty="0">
                          <a:effectLst/>
                          <a:latin typeface="Times New Roman" pitchFamily="18" charset="0"/>
                          <a:cs typeface="Times New Roman" pitchFamily="18" charset="0"/>
                        </a:rPr>
                        <a:t>Total  (F.U)</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a:lnSpc>
                          <a:spcPct val="107000"/>
                        </a:lnSpc>
                        <a:spcAft>
                          <a:spcPts val="0"/>
                        </a:spcAft>
                      </a:pPr>
                      <a:r>
                        <a:rPr lang="en-GB" sz="1600" dirty="0">
                          <a:effectLst/>
                          <a:latin typeface="Times New Roman" pitchFamily="18" charset="0"/>
                          <a:cs typeface="Times New Roman" pitchFamily="18" charset="0"/>
                        </a:rPr>
                        <a:t>55</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r>
            </a:tbl>
          </a:graphicData>
        </a:graphic>
      </p:graphicFrame>
      <p:sp>
        <p:nvSpPr>
          <p:cNvPr id="4" name="Rectangle 1"/>
          <p:cNvSpPr>
            <a:spLocks noChangeArrowheads="1"/>
          </p:cNvSpPr>
          <p:nvPr/>
        </p:nvSpPr>
        <p:spPr bwMode="auto">
          <a:xfrm>
            <a:off x="315432" y="177801"/>
            <a:ext cx="1414677" cy="369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pPr algn="ctr" defTabSz="1219170" eaLnBrk="0" fontAlgn="base" hangingPunct="0">
              <a:spcBef>
                <a:spcPct val="0"/>
              </a:spcBef>
              <a:spcAft>
                <a:spcPct val="0"/>
              </a:spcAft>
            </a:pPr>
            <a:r>
              <a:rPr lang="en-GB" sz="1600" b="1" dirty="0" smtClean="0">
                <a:latin typeface="Times New Roman" panose="02020603050405020304" pitchFamily="18" charset="0"/>
                <a:ea typeface="Calibri" panose="020F0502020204030204" pitchFamily="34" charset="0"/>
                <a:cs typeface="Times New Roman" panose="02020603050405020304" pitchFamily="18" charset="0"/>
              </a:rPr>
              <a:t>Zone 1:- W.C</a:t>
            </a:r>
            <a:endParaRPr lang="en-GB" sz="1100" dirty="0" smtClean="0"/>
          </a:p>
        </p:txBody>
      </p:sp>
      <mc:AlternateContent xmlns:mc="http://schemas.openxmlformats.org/markup-compatibility/2006">
        <mc:Choice xmlns:a14="http://schemas.microsoft.com/office/drawing/2010/main" Requires="a14">
          <p:sp>
            <p:nvSpPr>
              <p:cNvPr id="6" name="Rectangle 5"/>
              <p:cNvSpPr/>
              <p:nvPr/>
            </p:nvSpPr>
            <p:spPr>
              <a:xfrm>
                <a:off x="522618" y="2490097"/>
                <a:ext cx="3025252" cy="276999"/>
              </a:xfrm>
              <a:prstGeom prst="rect">
                <a:avLst/>
              </a:prstGeom>
            </p:spPr>
            <p:txBody>
              <a:bodyPr wrap="none">
                <a:spAutoFit/>
              </a:bodyPr>
              <a:lstStyle/>
              <a:p>
                <a:r>
                  <a:rPr lang="en-GB" sz="1200" dirty="0">
                    <a:latin typeface="Times New Roman" panose="02020603050405020304" pitchFamily="18" charset="0"/>
                    <a:ea typeface="Calibri" panose="020F0502020204030204" pitchFamily="34" charset="0"/>
                    <a:cs typeface="Times New Roman" panose="02020603050405020304" pitchFamily="18" charset="0"/>
                  </a:rPr>
                  <a:t>Total number of F.U’s = 55 F.U </a:t>
                </a:r>
                <a14:m>
                  <m:oMath xmlns:m="http://schemas.openxmlformats.org/officeDocument/2006/math">
                    <m:r>
                      <a:rPr lang="en-GB" sz="1200" i="1">
                        <a:effectLst/>
                        <a:latin typeface="Cambria Math" panose="02040503050406030204" pitchFamily="18" charset="0"/>
                        <a:ea typeface="Calibri" panose="020F0502020204030204" pitchFamily="34" charset="0"/>
                        <a:cs typeface="Times New Roman" panose="02020603050405020304" pitchFamily="18" charset="0"/>
                      </a:rPr>
                      <m:t>→</m:t>
                    </m:r>
                    <m:r>
                      <a:rPr lang="en-GB" sz="1200" i="1">
                        <a:effectLst/>
                        <a:latin typeface="Cambria Math" panose="02040503050406030204" pitchFamily="18" charset="0"/>
                        <a:ea typeface="Calibri" panose="020F0502020204030204" pitchFamily="34" charset="0"/>
                        <a:cs typeface="Times New Roman" panose="02020603050405020304" pitchFamily="18" charset="0"/>
                      </a:rPr>
                      <m:t>𝐺𝑃𝑀</m:t>
                    </m:r>
                    <m:r>
                      <a:rPr lang="en-GB" sz="1200" i="1">
                        <a:effectLst/>
                        <a:latin typeface="Cambria Math" panose="02040503050406030204" pitchFamily="18" charset="0"/>
                        <a:ea typeface="Calibri" panose="020F0502020204030204" pitchFamily="34" charset="0"/>
                        <a:cs typeface="Times New Roman" panose="02020603050405020304" pitchFamily="18" charset="0"/>
                      </a:rPr>
                      <m:t>=30</m:t>
                    </m:r>
                  </m:oMath>
                </a14:m>
                <a:endParaRPr lang="en-GB" sz="1200" dirty="0">
                  <a:latin typeface="Times New Roman" panose="02020603050405020304" pitchFamily="18" charset="0"/>
                  <a:cs typeface="Times New Roman" panose="02020603050405020304" pitchFamily="18" charset="0"/>
                </a:endParaRPr>
              </a:p>
            </p:txBody>
          </p:sp>
        </mc:Choice>
        <mc:Fallback>
          <p:sp>
            <p:nvSpPr>
              <p:cNvPr id="6" name="Rectangle 5"/>
              <p:cNvSpPr>
                <a:spLocks noRot="1" noChangeAspect="1" noMove="1" noResize="1" noEditPoints="1" noAdjustHandles="1" noChangeArrowheads="1" noChangeShapeType="1" noTextEdit="1"/>
              </p:cNvSpPr>
              <p:nvPr/>
            </p:nvSpPr>
            <p:spPr>
              <a:xfrm>
                <a:off x="522618" y="2490097"/>
                <a:ext cx="3025252" cy="276999"/>
              </a:xfrm>
              <a:prstGeom prst="rect">
                <a:avLst/>
              </a:prstGeom>
              <a:blipFill rotWithShape="0">
                <a:blip r:embed="rId2"/>
                <a:stretch>
                  <a:fillRect l="-202" b="-15217"/>
                </a:stretch>
              </a:blipFill>
            </p:spPr>
            <p:txBody>
              <a:bodyPr/>
              <a:lstStyle/>
              <a:p>
                <a:r>
                  <a:rPr lang="en-GB">
                    <a:noFill/>
                  </a:rPr>
                  <a:t> </a:t>
                </a:r>
              </a:p>
            </p:txBody>
          </p:sp>
        </mc:Fallback>
      </mc:AlternateContent>
      <p:graphicFrame>
        <p:nvGraphicFramePr>
          <p:cNvPr id="7" name="Table 6"/>
          <p:cNvGraphicFramePr>
            <a:graphicFrameLocks noGrp="1"/>
          </p:cNvGraphicFramePr>
          <p:nvPr>
            <p:extLst>
              <p:ext uri="{D42A27DB-BD31-4B8C-83A1-F6EECF244321}">
                <p14:modId xmlns:p14="http://schemas.microsoft.com/office/powerpoint/2010/main" val="900697233"/>
              </p:ext>
            </p:extLst>
          </p:nvPr>
        </p:nvGraphicFramePr>
        <p:xfrm>
          <a:off x="406192" y="3847092"/>
          <a:ext cx="5720287" cy="2344701"/>
        </p:xfrm>
        <a:graphic>
          <a:graphicData uri="http://schemas.openxmlformats.org/drawingml/2006/table">
            <a:tbl>
              <a:tblPr firstRow="1" firstCol="1" bandRow="1">
                <a:tableStyleId>{5C22544A-7EE6-4342-B048-85BDC9FD1C3A}</a:tableStyleId>
              </a:tblPr>
              <a:tblGrid>
                <a:gridCol w="2250160"/>
                <a:gridCol w="1518180"/>
                <a:gridCol w="1951947"/>
              </a:tblGrid>
              <a:tr h="637302">
                <a:tc>
                  <a:txBody>
                    <a:bodyPr/>
                    <a:lstStyle/>
                    <a:p>
                      <a:pPr algn="ctr">
                        <a:lnSpc>
                          <a:spcPct val="107000"/>
                        </a:lnSpc>
                        <a:spcAft>
                          <a:spcPts val="0"/>
                        </a:spcAft>
                      </a:pPr>
                      <a:r>
                        <a:rPr lang="en-GB" sz="1600" dirty="0">
                          <a:effectLst/>
                          <a:latin typeface="Times New Roman" pitchFamily="18" charset="0"/>
                          <a:cs typeface="Times New Roman" pitchFamily="18" charset="0"/>
                        </a:rPr>
                        <a:t>Zone 1 (</a:t>
                      </a:r>
                      <a:r>
                        <a:rPr lang="en-GB" sz="1600" dirty="0" err="1">
                          <a:effectLst/>
                          <a:latin typeface="Times New Roman" pitchFamily="18" charset="0"/>
                          <a:cs typeface="Times New Roman" pitchFamily="18" charset="0"/>
                        </a:rPr>
                        <a:t>wc</a:t>
                      </a:r>
                      <a:r>
                        <a:rPr lang="en-GB" sz="1600" dirty="0">
                          <a:effectLst/>
                          <a:latin typeface="Times New Roman" pitchFamily="18" charset="0"/>
                          <a:cs typeface="Times New Roman" pitchFamily="18" charset="0"/>
                        </a:rPr>
                        <a:t>)</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Diameter</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losses</a:t>
                      </a:r>
                      <a:endParaRPr lang="en-GB" sz="1500">
                        <a:effectLst/>
                        <a:latin typeface="Times New Roman" pitchFamily="18" charset="0"/>
                        <a:ea typeface="Calibri" panose="020F0502020204030204" pitchFamily="34" charset="0"/>
                        <a:cs typeface="Times New Roman" pitchFamily="18" charset="0"/>
                      </a:endParaRPr>
                    </a:p>
                  </a:txBody>
                  <a:tcPr marT="0" marB="0" anchor="b"/>
                </a:tc>
              </a:tr>
              <a:tr h="356699">
                <a:tc>
                  <a:txBody>
                    <a:bodyPr/>
                    <a:lstStyle/>
                    <a:p>
                      <a:pPr algn="ctr">
                        <a:lnSpc>
                          <a:spcPct val="107000"/>
                        </a:lnSpc>
                        <a:spcAft>
                          <a:spcPts val="0"/>
                        </a:spcAft>
                      </a:pPr>
                      <a:r>
                        <a:rPr lang="en-GB" sz="1600" dirty="0">
                          <a:effectLst/>
                          <a:latin typeface="Times New Roman" pitchFamily="18" charset="0"/>
                          <a:cs typeface="Times New Roman" pitchFamily="18" charset="0"/>
                        </a:rPr>
                        <a:t>Vertical pipe</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2</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1.14</a:t>
                      </a:r>
                      <a:endParaRPr lang="en-GB" sz="1500">
                        <a:effectLst/>
                        <a:latin typeface="Times New Roman" pitchFamily="18" charset="0"/>
                        <a:ea typeface="Calibri" panose="020F0502020204030204" pitchFamily="34" charset="0"/>
                        <a:cs typeface="Times New Roman" pitchFamily="18" charset="0"/>
                      </a:endParaRPr>
                    </a:p>
                  </a:txBody>
                  <a:tcPr marT="0" marB="0" anchor="b"/>
                </a:tc>
              </a:tr>
              <a:tr h="637302">
                <a:tc>
                  <a:txBody>
                    <a:bodyPr/>
                    <a:lstStyle/>
                    <a:p>
                      <a:pPr algn="ctr">
                        <a:lnSpc>
                          <a:spcPct val="107000"/>
                        </a:lnSpc>
                        <a:spcAft>
                          <a:spcPts val="0"/>
                        </a:spcAft>
                      </a:pPr>
                      <a:r>
                        <a:rPr lang="en-GB" sz="1600">
                          <a:effectLst/>
                          <a:latin typeface="Times New Roman" pitchFamily="18" charset="0"/>
                          <a:cs typeface="Times New Roman" pitchFamily="18" charset="0"/>
                        </a:rPr>
                        <a:t>Horizontal pipe</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1</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3.16</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r>
              <a:tr h="356699">
                <a:tc>
                  <a:txBody>
                    <a:bodyPr/>
                    <a:lstStyle/>
                    <a:p>
                      <a:pPr algn="ctr">
                        <a:lnSpc>
                          <a:spcPct val="107000"/>
                        </a:lnSpc>
                        <a:spcAft>
                          <a:spcPts val="0"/>
                        </a:spcAft>
                      </a:pPr>
                      <a:r>
                        <a:rPr lang="en-GB" sz="1600">
                          <a:effectLst/>
                          <a:latin typeface="Times New Roman" pitchFamily="18" charset="0"/>
                          <a:cs typeface="Times New Roman" pitchFamily="18" charset="0"/>
                        </a:rPr>
                        <a:t>Branch pipe</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0.75</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0.746</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r>
              <a:tr h="356699">
                <a:tc gridSpan="2">
                  <a:txBody>
                    <a:bodyPr/>
                    <a:lstStyle/>
                    <a:p>
                      <a:pPr algn="ctr">
                        <a:lnSpc>
                          <a:spcPct val="107000"/>
                        </a:lnSpc>
                        <a:spcAft>
                          <a:spcPts val="0"/>
                        </a:spcAft>
                      </a:pPr>
                      <a:r>
                        <a:rPr lang="en-GB" sz="1600">
                          <a:effectLst/>
                          <a:latin typeface="Times New Roman" pitchFamily="18" charset="0"/>
                          <a:cs typeface="Times New Roman" pitchFamily="18" charset="0"/>
                        </a:rPr>
                        <a:t>Total loss</a:t>
                      </a:r>
                      <a:endParaRPr lang="en-GB" sz="1500">
                        <a:effectLst/>
                        <a:latin typeface="Times New Roman" pitchFamily="18" charset="0"/>
                        <a:ea typeface="Calibri" panose="020F0502020204030204" pitchFamily="34" charset="0"/>
                        <a:cs typeface="Times New Roman" pitchFamily="18" charset="0"/>
                      </a:endParaRPr>
                    </a:p>
                  </a:txBody>
                  <a:tcPr marT="0" marB="0" anchor="b"/>
                </a:tc>
                <a:tc hMerge="1">
                  <a:txBody>
                    <a:bodyPr/>
                    <a:lstStyle/>
                    <a:p>
                      <a:endParaRPr lang="en-GB"/>
                    </a:p>
                  </a:txBody>
                  <a:tcPr/>
                </a:tc>
                <a:tc>
                  <a:txBody>
                    <a:bodyPr/>
                    <a:lstStyle/>
                    <a:p>
                      <a:pPr algn="ctr">
                        <a:lnSpc>
                          <a:spcPct val="107000"/>
                        </a:lnSpc>
                        <a:spcAft>
                          <a:spcPts val="0"/>
                        </a:spcAft>
                      </a:pPr>
                      <a:r>
                        <a:rPr lang="en-GB" sz="1600" dirty="0">
                          <a:effectLst/>
                          <a:latin typeface="Times New Roman" pitchFamily="18" charset="0"/>
                          <a:cs typeface="Times New Roman" pitchFamily="18" charset="0"/>
                        </a:rPr>
                        <a:t>5.046 Psi</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r>
            </a:tbl>
          </a:graphicData>
        </a:graphic>
      </p:graphicFrame>
      <p:sp>
        <p:nvSpPr>
          <p:cNvPr id="9" name="Rectangle 8"/>
          <p:cNvSpPr/>
          <p:nvPr/>
        </p:nvSpPr>
        <p:spPr>
          <a:xfrm>
            <a:off x="3860801" y="-68422"/>
            <a:ext cx="2164176" cy="400105"/>
          </a:xfrm>
          <a:prstGeom prst="rect">
            <a:avLst/>
          </a:prstGeom>
        </p:spPr>
        <p:txBody>
          <a:bodyPr wrap="none" lIns="121917" tIns="60958" rIns="121917" bIns="60958">
            <a:spAutoFit/>
          </a:bodyPr>
          <a:lstStyle/>
          <a:p>
            <a:r>
              <a:rPr lang="en-GB" dirty="0">
                <a:solidFill>
                  <a:srgbClr val="2E74B5"/>
                </a:solidFill>
                <a:latin typeface="Times New Roman" panose="02020603050405020304" pitchFamily="18" charset="0"/>
                <a:ea typeface="Times New Roman" panose="02020603050405020304" pitchFamily="18" charset="0"/>
                <a:cs typeface="Times New Roman" panose="02020603050405020304" pitchFamily="18" charset="0"/>
              </a:rPr>
              <a:t>Water supply system</a:t>
            </a:r>
            <a:endParaRPr lang="en-GB" dirty="0"/>
          </a:p>
        </p:txBody>
      </p:sp>
    </p:spTree>
    <p:extLst>
      <p:ext uri="{BB962C8B-B14F-4D97-AF65-F5344CB8AC3E}">
        <p14:creationId xmlns:p14="http://schemas.microsoft.com/office/powerpoint/2010/main" val="392341205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105</a:t>
            </a:fld>
            <a:endParaRPr lang="en-US"/>
          </a:p>
        </p:txBody>
      </p:sp>
      <p:sp>
        <p:nvSpPr>
          <p:cNvPr id="10" name="مستطيل 9"/>
          <p:cNvSpPr/>
          <p:nvPr/>
        </p:nvSpPr>
        <p:spPr>
          <a:xfrm>
            <a:off x="318577" y="2274333"/>
            <a:ext cx="6096000" cy="430887"/>
          </a:xfrm>
          <a:prstGeom prst="rect">
            <a:avLst/>
          </a:prstGeom>
        </p:spPr>
        <p:txBody>
          <a:bodyPr lIns="121917" tIns="60958" rIns="121917" bIns="60958">
            <a:spAutoFit/>
          </a:bodyPr>
          <a:lstStyle/>
          <a:p>
            <a:pPr>
              <a:buFont typeface="Wingdings" pitchFamily="2" charset="2"/>
              <a:buChar char="q"/>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Diameter of </a:t>
            </a:r>
            <a:r>
              <a:rPr lang="en-US" sz="2000" dirty="0">
                <a:latin typeface="Times New Roman" pitchFamily="18" charset="0"/>
                <a:cs typeface="Times New Roman" pitchFamily="18" charset="0"/>
              </a:rPr>
              <a:t>the pipes </a:t>
            </a:r>
            <a:r>
              <a:rPr lang="en-US" sz="2000" dirty="0" smtClean="0">
                <a:latin typeface="Times New Roman" pitchFamily="18" charset="0"/>
                <a:cs typeface="Times New Roman" pitchFamily="18" charset="0"/>
              </a:rPr>
              <a:t>for zone 2</a:t>
            </a:r>
            <a:endParaRPr lang="en-US" sz="2000" b="1" dirty="0"/>
          </a:p>
        </p:txBody>
      </p:sp>
      <mc:AlternateContent xmlns:mc="http://schemas.openxmlformats.org/markup-compatibility/2006" xmlns:a14="http://schemas.microsoft.com/office/drawing/2010/main">
        <mc:Choice Requires="a14">
          <p:sp>
            <p:nvSpPr>
              <p:cNvPr id="6" name="Rectangle 5"/>
              <p:cNvSpPr/>
              <p:nvPr/>
            </p:nvSpPr>
            <p:spPr>
              <a:xfrm>
                <a:off x="258426" y="1428750"/>
                <a:ext cx="3063724" cy="276999"/>
              </a:xfrm>
              <a:prstGeom prst="rect">
                <a:avLst/>
              </a:prstGeom>
            </p:spPr>
            <p:txBody>
              <a:bodyPr wrap="none">
                <a:spAutoFit/>
              </a:bodyPr>
              <a:lstStyle/>
              <a:p>
                <a:r>
                  <a:rPr lang="en-GB" sz="1200" dirty="0" smtClean="0">
                    <a:latin typeface="Times New Roman" panose="02020603050405020304" pitchFamily="18" charset="0"/>
                    <a:ea typeface="Calibri" panose="020F0502020204030204" pitchFamily="34" charset="0"/>
                    <a:cs typeface="Times New Roman" panose="02020603050405020304" pitchFamily="18" charset="0"/>
                  </a:rPr>
                  <a:t>Total number of F.U’s = 36  </a:t>
                </a:r>
                <a:r>
                  <a:rPr lang="en-GB" sz="1200" dirty="0">
                    <a:latin typeface="Times New Roman" panose="02020603050405020304" pitchFamily="18" charset="0"/>
                    <a:ea typeface="Calibri" panose="020F0502020204030204" pitchFamily="34" charset="0"/>
                    <a:cs typeface="Times New Roman" panose="02020603050405020304" pitchFamily="18" charset="0"/>
                  </a:rPr>
                  <a:t>F.U </a:t>
                </a:r>
                <a14:m>
                  <m:oMath xmlns:m="http://schemas.openxmlformats.org/officeDocument/2006/math">
                    <m:r>
                      <a:rPr lang="en-GB" sz="1200" i="1">
                        <a:effectLst/>
                        <a:latin typeface="Cambria Math" panose="02040503050406030204" pitchFamily="18" charset="0"/>
                        <a:ea typeface="Calibri" panose="020F0502020204030204" pitchFamily="34" charset="0"/>
                        <a:cs typeface="Times New Roman" panose="02020603050405020304" pitchFamily="18" charset="0"/>
                      </a:rPr>
                      <m:t>→</m:t>
                    </m:r>
                    <m:r>
                      <a:rPr lang="en-GB" sz="1200" i="1">
                        <a:effectLst/>
                        <a:latin typeface="Cambria Math" panose="02040503050406030204" pitchFamily="18" charset="0"/>
                        <a:ea typeface="Calibri" panose="020F0502020204030204" pitchFamily="34" charset="0"/>
                        <a:cs typeface="Times New Roman" panose="02020603050405020304" pitchFamily="18" charset="0"/>
                      </a:rPr>
                      <m:t>𝐺𝑃𝑀</m:t>
                    </m:r>
                    <m:r>
                      <a:rPr lang="en-GB" sz="1200" i="1">
                        <a:effectLst/>
                        <a:latin typeface="Cambria Math" panose="02040503050406030204" pitchFamily="18" charset="0"/>
                        <a:ea typeface="Calibri" panose="020F0502020204030204" pitchFamily="34" charset="0"/>
                        <a:cs typeface="Times New Roman" panose="02020603050405020304" pitchFamily="18" charset="0"/>
                      </a:rPr>
                      <m:t>=23</m:t>
                    </m:r>
                  </m:oMath>
                </a14:m>
                <a:endParaRPr lang="en-GB" sz="1200" dirty="0">
                  <a:latin typeface="Times New Roman" panose="02020603050405020304" pitchFamily="18" charset="0"/>
                  <a:cs typeface="Times New Roman" panose="02020603050405020304" pitchFamily="18"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344568" y="1905001"/>
                <a:ext cx="4084965" cy="369332"/>
              </a:xfrm>
              <a:prstGeom prst="rect">
                <a:avLst/>
              </a:prstGeom>
              <a:blipFill rotWithShape="0">
                <a:blip r:embed="rId2"/>
                <a:stretch>
                  <a:fillRect b="-15217"/>
                </a:stretch>
              </a:blipFill>
            </p:spPr>
            <p:txBody>
              <a:bodyPr lIns="121917" tIns="60958" rIns="121917" bIns="60958"/>
              <a:lstStyle/>
              <a:p>
                <a:r>
                  <a:rPr lang="en-GB">
                    <a:noFill/>
                  </a:rPr>
                  <a:t> </a:t>
                </a:r>
              </a:p>
            </p:txBody>
          </p:sp>
        </mc:Fallback>
      </mc:AlternateContent>
      <p:pic>
        <p:nvPicPr>
          <p:cNvPr id="8" name="Picture 7"/>
          <p:cNvPicPr>
            <a:picLocks noChangeAspect="1"/>
          </p:cNvPicPr>
          <p:nvPr/>
        </p:nvPicPr>
        <p:blipFill>
          <a:blip r:embed="rId3"/>
          <a:stretch>
            <a:fillRect/>
          </a:stretch>
        </p:blipFill>
        <p:spPr>
          <a:xfrm>
            <a:off x="4522652" y="2669790"/>
            <a:ext cx="6096000" cy="3833336"/>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292477612"/>
              </p:ext>
            </p:extLst>
          </p:nvPr>
        </p:nvGraphicFramePr>
        <p:xfrm>
          <a:off x="361108" y="424218"/>
          <a:ext cx="8280401" cy="1304714"/>
        </p:xfrm>
        <a:graphic>
          <a:graphicData uri="http://schemas.openxmlformats.org/drawingml/2006/table">
            <a:tbl>
              <a:tblPr firstRow="1" firstCol="1" bandRow="1">
                <a:tableStyleId>{5C22544A-7EE6-4342-B048-85BDC9FD1C3A}</a:tableStyleId>
              </a:tblPr>
              <a:tblGrid>
                <a:gridCol w="1676400"/>
                <a:gridCol w="1202267"/>
                <a:gridCol w="1322775"/>
                <a:gridCol w="1234159"/>
                <a:gridCol w="1001041"/>
                <a:gridCol w="1030959"/>
                <a:gridCol w="812800"/>
              </a:tblGrid>
              <a:tr h="521885">
                <a:tc>
                  <a:txBody>
                    <a:bodyPr/>
                    <a:lstStyle/>
                    <a:p>
                      <a:pPr algn="ctr">
                        <a:lnSpc>
                          <a:spcPct val="107000"/>
                        </a:lnSpc>
                        <a:spcAft>
                          <a:spcPts val="0"/>
                        </a:spcAft>
                      </a:pPr>
                      <a:r>
                        <a:rPr lang="en-GB" sz="1600" dirty="0">
                          <a:effectLst/>
                          <a:latin typeface="Times New Roman" pitchFamily="18" charset="0"/>
                          <a:cs typeface="Times New Roman" pitchFamily="18" charset="0"/>
                        </a:rPr>
                        <a:t>zone 2  (Lavatory)</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Fixture type</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occupancy</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type of supply</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Number</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Fixture unit</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Total</a:t>
                      </a:r>
                      <a:endParaRPr lang="en-GB" sz="1500">
                        <a:effectLst/>
                        <a:latin typeface="Times New Roman" pitchFamily="18" charset="0"/>
                        <a:ea typeface="Calibri" panose="020F0502020204030204" pitchFamily="34" charset="0"/>
                        <a:cs typeface="Times New Roman" pitchFamily="18" charset="0"/>
                      </a:endParaRPr>
                    </a:p>
                  </a:txBody>
                  <a:tcPr marT="0" marB="0" anchor="b"/>
                </a:tc>
              </a:tr>
              <a:tr h="260943">
                <a:tc>
                  <a:txBody>
                    <a:bodyPr/>
                    <a:lstStyle/>
                    <a:p>
                      <a:pPr algn="ctr">
                        <a:lnSpc>
                          <a:spcPct val="107000"/>
                        </a:lnSpc>
                        <a:spcAft>
                          <a:spcPts val="0"/>
                        </a:spcAft>
                      </a:pPr>
                      <a:r>
                        <a:rPr lang="en-GB" sz="1600" dirty="0">
                          <a:effectLst/>
                          <a:latin typeface="Times New Roman" pitchFamily="18" charset="0"/>
                          <a:cs typeface="Times New Roman" pitchFamily="18" charset="0"/>
                        </a:rPr>
                        <a:t>Main hall floor</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Lavatory</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Public</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Faucet</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6</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2</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12</a:t>
                      </a:r>
                      <a:endParaRPr lang="en-GB" sz="1500">
                        <a:effectLst/>
                        <a:latin typeface="Times New Roman" pitchFamily="18" charset="0"/>
                        <a:ea typeface="Calibri" panose="020F0502020204030204" pitchFamily="34" charset="0"/>
                        <a:cs typeface="Times New Roman" pitchFamily="18" charset="0"/>
                      </a:endParaRPr>
                    </a:p>
                  </a:txBody>
                  <a:tcPr marT="0" marB="0" anchor="b"/>
                </a:tc>
              </a:tr>
              <a:tr h="260943">
                <a:tc>
                  <a:txBody>
                    <a:bodyPr/>
                    <a:lstStyle/>
                    <a:p>
                      <a:pPr algn="ctr">
                        <a:lnSpc>
                          <a:spcPct val="107000"/>
                        </a:lnSpc>
                        <a:spcAft>
                          <a:spcPts val="0"/>
                        </a:spcAft>
                      </a:pPr>
                      <a:r>
                        <a:rPr lang="en-GB" sz="1600" dirty="0">
                          <a:effectLst/>
                          <a:latin typeface="Times New Roman" pitchFamily="18" charset="0"/>
                          <a:cs typeface="Times New Roman" pitchFamily="18" charset="0"/>
                        </a:rPr>
                        <a:t>Men's hall floor</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Lavatory</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Public</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Faucet</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12</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2</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24</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r>
              <a:tr h="260943">
                <a:tc gridSpan="6">
                  <a:txBody>
                    <a:bodyPr/>
                    <a:lstStyle/>
                    <a:p>
                      <a:pPr algn="ctr">
                        <a:lnSpc>
                          <a:spcPct val="107000"/>
                        </a:lnSpc>
                        <a:spcAft>
                          <a:spcPts val="0"/>
                        </a:spcAft>
                      </a:pPr>
                      <a:r>
                        <a:rPr lang="en-GB" sz="1600">
                          <a:effectLst/>
                          <a:latin typeface="Times New Roman" pitchFamily="18" charset="0"/>
                          <a:cs typeface="Times New Roman" pitchFamily="18" charset="0"/>
                        </a:rPr>
                        <a:t>Total  (F.U)</a:t>
                      </a:r>
                      <a:endParaRPr lang="en-GB" sz="1500">
                        <a:effectLst/>
                        <a:latin typeface="Times New Roman" pitchFamily="18" charset="0"/>
                        <a:ea typeface="Calibri" panose="020F0502020204030204" pitchFamily="34" charset="0"/>
                        <a:cs typeface="Times New Roman" pitchFamily="18" charset="0"/>
                      </a:endParaRPr>
                    </a:p>
                  </a:txBody>
                  <a:tcPr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a:lnSpc>
                          <a:spcPct val="107000"/>
                        </a:lnSpc>
                        <a:spcAft>
                          <a:spcPts val="0"/>
                        </a:spcAft>
                      </a:pPr>
                      <a:r>
                        <a:rPr lang="en-GB" sz="1600" dirty="0">
                          <a:effectLst/>
                          <a:latin typeface="Times New Roman" pitchFamily="18" charset="0"/>
                          <a:cs typeface="Times New Roman" pitchFamily="18" charset="0"/>
                        </a:rPr>
                        <a:t>36</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r>
            </a:tbl>
          </a:graphicData>
        </a:graphic>
      </p:graphicFrame>
      <p:sp>
        <p:nvSpPr>
          <p:cNvPr id="9" name="Rectangle 1"/>
          <p:cNvSpPr>
            <a:spLocks noChangeArrowheads="1"/>
          </p:cNvSpPr>
          <p:nvPr/>
        </p:nvSpPr>
        <p:spPr bwMode="auto">
          <a:xfrm>
            <a:off x="508000" y="13849"/>
            <a:ext cx="1990282" cy="415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pPr defTabSz="1219170" eaLnBrk="0" fontAlgn="base" hangingPunct="0">
              <a:spcBef>
                <a:spcPct val="0"/>
              </a:spcBef>
              <a:spcAft>
                <a:spcPct val="0"/>
              </a:spcAft>
            </a:pPr>
            <a:r>
              <a:rPr lang="en-GB" sz="1900" b="1" dirty="0" smtClean="0">
                <a:latin typeface="Times New Roman" panose="02020603050405020304" pitchFamily="18" charset="0"/>
                <a:ea typeface="Calibri" panose="020F0502020204030204" pitchFamily="34" charset="0"/>
                <a:cs typeface="Times New Roman" panose="02020603050405020304" pitchFamily="18" charset="0"/>
              </a:rPr>
              <a:t>Zone 2:- </a:t>
            </a:r>
            <a:r>
              <a:rPr lang="en-GB" sz="1600" b="1" dirty="0" smtClean="0">
                <a:latin typeface="Times New Roman" panose="02020603050405020304" pitchFamily="18" charset="0"/>
                <a:ea typeface="Calibri" panose="020F0502020204030204" pitchFamily="34" charset="0"/>
                <a:cs typeface="Times New Roman" panose="02020603050405020304" pitchFamily="18" charset="0"/>
              </a:rPr>
              <a:t>Lavatory</a:t>
            </a:r>
            <a:endParaRPr lang="en-GB" sz="1100" dirty="0" smtClean="0"/>
          </a:p>
        </p:txBody>
      </p:sp>
      <p:graphicFrame>
        <p:nvGraphicFramePr>
          <p:cNvPr id="11" name="Table 10"/>
          <p:cNvGraphicFramePr>
            <a:graphicFrameLocks noGrp="1"/>
          </p:cNvGraphicFramePr>
          <p:nvPr>
            <p:extLst>
              <p:ext uri="{D42A27DB-BD31-4B8C-83A1-F6EECF244321}">
                <p14:modId xmlns:p14="http://schemas.microsoft.com/office/powerpoint/2010/main" val="619789496"/>
              </p:ext>
            </p:extLst>
          </p:nvPr>
        </p:nvGraphicFramePr>
        <p:xfrm>
          <a:off x="498550" y="2916534"/>
          <a:ext cx="3572933" cy="1920070"/>
        </p:xfrm>
        <a:graphic>
          <a:graphicData uri="http://schemas.openxmlformats.org/drawingml/2006/table">
            <a:tbl>
              <a:tblPr firstRow="1" firstCol="1" bandRow="1">
                <a:tableStyleId>{5C22544A-7EE6-4342-B048-85BDC9FD1C3A}</a:tableStyleId>
              </a:tblPr>
              <a:tblGrid>
                <a:gridCol w="1405467"/>
                <a:gridCol w="1134533"/>
                <a:gridCol w="1032933"/>
              </a:tblGrid>
              <a:tr h="292100">
                <a:tc>
                  <a:txBody>
                    <a:bodyPr/>
                    <a:lstStyle/>
                    <a:p>
                      <a:pPr algn="ctr">
                        <a:lnSpc>
                          <a:spcPct val="107000"/>
                        </a:lnSpc>
                        <a:spcAft>
                          <a:spcPts val="0"/>
                        </a:spcAft>
                      </a:pPr>
                      <a:r>
                        <a:rPr lang="en-GB" sz="1600" dirty="0">
                          <a:effectLst/>
                          <a:latin typeface="Times New Roman" pitchFamily="18" charset="0"/>
                          <a:cs typeface="Times New Roman" pitchFamily="18" charset="0"/>
                        </a:rPr>
                        <a:t>Zone </a:t>
                      </a:r>
                      <a:r>
                        <a:rPr lang="en-GB" sz="1600" dirty="0" smtClean="0">
                          <a:effectLst/>
                          <a:latin typeface="Times New Roman" pitchFamily="18" charset="0"/>
                          <a:cs typeface="Times New Roman" pitchFamily="18" charset="0"/>
                        </a:rPr>
                        <a:t>2 </a:t>
                      </a:r>
                      <a:r>
                        <a:rPr lang="en-GB" sz="1600" dirty="0">
                          <a:effectLst/>
                          <a:latin typeface="Times New Roman" pitchFamily="18" charset="0"/>
                          <a:cs typeface="Times New Roman" pitchFamily="18" charset="0"/>
                        </a:rPr>
                        <a:t>(</a:t>
                      </a:r>
                      <a:r>
                        <a:rPr lang="en-GB" sz="1600" dirty="0" err="1">
                          <a:effectLst/>
                          <a:latin typeface="Times New Roman" pitchFamily="18" charset="0"/>
                          <a:cs typeface="Times New Roman" pitchFamily="18" charset="0"/>
                        </a:rPr>
                        <a:t>wc</a:t>
                      </a:r>
                      <a:r>
                        <a:rPr lang="en-GB" sz="1600" dirty="0">
                          <a:effectLst/>
                          <a:latin typeface="Times New Roman" pitchFamily="18" charset="0"/>
                          <a:cs typeface="Times New Roman" pitchFamily="18" charset="0"/>
                        </a:rPr>
                        <a:t>)</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Diameter</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losses</a:t>
                      </a:r>
                      <a:endParaRPr lang="en-GB" sz="1500">
                        <a:effectLst/>
                        <a:latin typeface="Times New Roman" pitchFamily="18" charset="0"/>
                        <a:ea typeface="Calibri" panose="020F0502020204030204" pitchFamily="34" charset="0"/>
                        <a:cs typeface="Times New Roman" pitchFamily="18" charset="0"/>
                      </a:endParaRPr>
                    </a:p>
                  </a:txBody>
                  <a:tcPr marT="0" marB="0" anchor="b"/>
                </a:tc>
              </a:tr>
              <a:tr h="521885">
                <a:tc>
                  <a:txBody>
                    <a:bodyPr/>
                    <a:lstStyle/>
                    <a:p>
                      <a:pPr algn="ctr">
                        <a:lnSpc>
                          <a:spcPct val="107000"/>
                        </a:lnSpc>
                        <a:spcAft>
                          <a:spcPts val="0"/>
                        </a:spcAft>
                      </a:pPr>
                      <a:r>
                        <a:rPr lang="en-GB" sz="1600" dirty="0">
                          <a:effectLst/>
                          <a:latin typeface="Times New Roman" pitchFamily="18" charset="0"/>
                          <a:cs typeface="Times New Roman" pitchFamily="18" charset="0"/>
                        </a:rPr>
                        <a:t>Vertical pipe</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2</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1.26</a:t>
                      </a:r>
                      <a:endParaRPr lang="en-GB" sz="1500">
                        <a:effectLst/>
                        <a:latin typeface="Times New Roman" pitchFamily="18" charset="0"/>
                        <a:ea typeface="Calibri" panose="020F0502020204030204" pitchFamily="34" charset="0"/>
                        <a:cs typeface="Times New Roman" pitchFamily="18" charset="0"/>
                      </a:endParaRPr>
                    </a:p>
                  </a:txBody>
                  <a:tcPr marT="0" marB="0" anchor="b"/>
                </a:tc>
              </a:tr>
              <a:tr h="521885">
                <a:tc>
                  <a:txBody>
                    <a:bodyPr/>
                    <a:lstStyle/>
                    <a:p>
                      <a:pPr algn="ctr">
                        <a:lnSpc>
                          <a:spcPct val="107000"/>
                        </a:lnSpc>
                        <a:spcAft>
                          <a:spcPts val="0"/>
                        </a:spcAft>
                      </a:pPr>
                      <a:r>
                        <a:rPr lang="en-GB" sz="1600">
                          <a:effectLst/>
                          <a:latin typeface="Times New Roman" pitchFamily="18" charset="0"/>
                          <a:cs typeface="Times New Roman" pitchFamily="18" charset="0"/>
                        </a:rPr>
                        <a:t>Horizontal pipe</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1</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3.11</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r>
              <a:tr h="292100">
                <a:tc>
                  <a:txBody>
                    <a:bodyPr/>
                    <a:lstStyle/>
                    <a:p>
                      <a:pPr algn="ctr">
                        <a:lnSpc>
                          <a:spcPct val="107000"/>
                        </a:lnSpc>
                        <a:spcAft>
                          <a:spcPts val="0"/>
                        </a:spcAft>
                      </a:pPr>
                      <a:r>
                        <a:rPr lang="en-GB" sz="1600">
                          <a:effectLst/>
                          <a:latin typeface="Times New Roman" pitchFamily="18" charset="0"/>
                          <a:cs typeface="Times New Roman" pitchFamily="18" charset="0"/>
                        </a:rPr>
                        <a:t>Branch pipe</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a:effectLst/>
                          <a:latin typeface="Times New Roman" pitchFamily="18" charset="0"/>
                          <a:cs typeface="Times New Roman" pitchFamily="18" charset="0"/>
                        </a:rPr>
                        <a:t>0.5</a:t>
                      </a:r>
                      <a:endParaRPr lang="en-GB" sz="1500">
                        <a:effectLst/>
                        <a:latin typeface="Times New Roman" pitchFamily="18" charset="0"/>
                        <a:ea typeface="Calibri" panose="020F0502020204030204" pitchFamily="34" charset="0"/>
                        <a:cs typeface="Times New Roman" pitchFamily="18" charset="0"/>
                      </a:endParaRPr>
                    </a:p>
                  </a:txBody>
                  <a:tcPr marT="0" marB="0" anchor="b"/>
                </a:tc>
                <a:tc>
                  <a:txBody>
                    <a:bodyPr/>
                    <a:lstStyle/>
                    <a:p>
                      <a:pPr algn="ctr">
                        <a:lnSpc>
                          <a:spcPct val="107000"/>
                        </a:lnSpc>
                        <a:spcAft>
                          <a:spcPts val="0"/>
                        </a:spcAft>
                      </a:pPr>
                      <a:r>
                        <a:rPr lang="en-GB" sz="1600" dirty="0">
                          <a:effectLst/>
                          <a:latin typeface="Times New Roman" pitchFamily="18" charset="0"/>
                          <a:cs typeface="Times New Roman" pitchFamily="18" charset="0"/>
                        </a:rPr>
                        <a:t>0.8</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r>
              <a:tr h="292100">
                <a:tc gridSpan="2">
                  <a:txBody>
                    <a:bodyPr/>
                    <a:lstStyle/>
                    <a:p>
                      <a:pPr algn="ctr">
                        <a:lnSpc>
                          <a:spcPct val="107000"/>
                        </a:lnSpc>
                        <a:spcAft>
                          <a:spcPts val="0"/>
                        </a:spcAft>
                      </a:pPr>
                      <a:r>
                        <a:rPr lang="en-GB" sz="1600" dirty="0">
                          <a:effectLst/>
                          <a:latin typeface="Times New Roman" pitchFamily="18" charset="0"/>
                          <a:cs typeface="Times New Roman" pitchFamily="18" charset="0"/>
                        </a:rPr>
                        <a:t>Total loss</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c hMerge="1">
                  <a:txBody>
                    <a:bodyPr/>
                    <a:lstStyle/>
                    <a:p>
                      <a:endParaRPr lang="en-GB"/>
                    </a:p>
                  </a:txBody>
                  <a:tcPr/>
                </a:tc>
                <a:tc>
                  <a:txBody>
                    <a:bodyPr/>
                    <a:lstStyle/>
                    <a:p>
                      <a:pPr algn="ctr">
                        <a:lnSpc>
                          <a:spcPct val="107000"/>
                        </a:lnSpc>
                        <a:spcAft>
                          <a:spcPts val="0"/>
                        </a:spcAft>
                      </a:pPr>
                      <a:r>
                        <a:rPr lang="en-GB" sz="1600" dirty="0">
                          <a:effectLst/>
                          <a:latin typeface="Times New Roman" pitchFamily="18" charset="0"/>
                          <a:cs typeface="Times New Roman" pitchFamily="18" charset="0"/>
                        </a:rPr>
                        <a:t>5.17 Psi</a:t>
                      </a:r>
                      <a:endParaRPr lang="en-GB" sz="1500" dirty="0">
                        <a:effectLst/>
                        <a:latin typeface="Times New Roman" pitchFamily="18" charset="0"/>
                        <a:ea typeface="Calibri" panose="020F0502020204030204" pitchFamily="34" charset="0"/>
                        <a:cs typeface="Times New Roman" pitchFamily="18" charset="0"/>
                      </a:endParaRPr>
                    </a:p>
                  </a:txBody>
                  <a:tcPr marT="0" marB="0" anchor="b"/>
                </a:tc>
              </a:tr>
            </a:tbl>
          </a:graphicData>
        </a:graphic>
      </p:graphicFrame>
    </p:spTree>
    <p:extLst>
      <p:ext uri="{BB962C8B-B14F-4D97-AF65-F5344CB8AC3E}">
        <p14:creationId xmlns:p14="http://schemas.microsoft.com/office/powerpoint/2010/main" val="156527493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25009" y="742501"/>
            <a:ext cx="7304944" cy="1477291"/>
          </a:xfrm>
          <a:prstGeom prst="rect">
            <a:avLst/>
          </a:prstGeom>
        </p:spPr>
        <p:txBody>
          <a:bodyPr wrap="none" lIns="121886" tIns="60942" rIns="121886" bIns="60942">
            <a:spAutoFit/>
          </a:bodyPr>
          <a:lstStyle/>
          <a:p>
            <a:pPr marL="380893" indent="-380893">
              <a:buFont typeface="Wingdings" pitchFamily="2" charset="2"/>
              <a:buChar char="q"/>
            </a:pPr>
            <a:r>
              <a:rPr lang="en-GB" sz="1400" dirty="0"/>
              <a:t>6'' diameter pipes between manholes.</a:t>
            </a:r>
            <a:br>
              <a:rPr lang="en-GB" sz="1400" dirty="0"/>
            </a:br>
            <a:r>
              <a:rPr lang="en-GB" sz="1400" dirty="0"/>
              <a:t>2" diameter horizontal pipe for Kitchen Sink which connects the floor drain.</a:t>
            </a:r>
            <a:br>
              <a:rPr lang="en-GB" sz="1400" dirty="0"/>
            </a:br>
            <a:r>
              <a:rPr lang="en-GB" sz="1400" dirty="0"/>
              <a:t>2" diameter horizontal pipe for lavatory which connects the floor drain.</a:t>
            </a:r>
            <a:br>
              <a:rPr lang="en-GB" sz="1400" dirty="0"/>
            </a:br>
            <a:r>
              <a:rPr lang="en-GB" sz="1400" dirty="0"/>
              <a:t>4'' diameter for stacks.</a:t>
            </a:r>
            <a:br>
              <a:rPr lang="en-GB" sz="1400" dirty="0"/>
            </a:br>
            <a:r>
              <a:rPr lang="en-GB" sz="1400" dirty="0"/>
              <a:t>4" diameter horizontal pipe for Water closet (W.C) which connects the main drainage.</a:t>
            </a:r>
            <a:r>
              <a:rPr lang="en-GB" sz="1600" dirty="0"/>
              <a:t> </a:t>
            </a:r>
            <a:br>
              <a:rPr lang="en-GB" sz="1600" dirty="0"/>
            </a:br>
            <a:endParaRPr lang="en-US" sz="1600" i="1" dirty="0">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106</a:t>
            </a:fld>
            <a:endParaRPr lang="en-US"/>
          </a:p>
        </p:txBody>
      </p:sp>
      <p:sp>
        <p:nvSpPr>
          <p:cNvPr id="3" name="Rectangle 2"/>
          <p:cNvSpPr/>
          <p:nvPr/>
        </p:nvSpPr>
        <p:spPr>
          <a:xfrm>
            <a:off x="4177481" y="-65361"/>
            <a:ext cx="1881278" cy="419470"/>
          </a:xfrm>
          <a:prstGeom prst="rect">
            <a:avLst/>
          </a:prstGeom>
        </p:spPr>
        <p:txBody>
          <a:bodyPr wrap="none" lIns="121917" tIns="60958" rIns="121917" bIns="60958">
            <a:spAutoFit/>
          </a:bodyPr>
          <a:lstStyle/>
          <a:p>
            <a:pPr>
              <a:lnSpc>
                <a:spcPct val="107000"/>
              </a:lnSpc>
              <a:spcBef>
                <a:spcPts val="267"/>
              </a:spcBef>
              <a:spcAft>
                <a:spcPts val="1600"/>
              </a:spcAft>
            </a:pPr>
            <a:r>
              <a:rPr lang="en-GB" b="1" dirty="0" smtClean="0">
                <a:latin typeface="Times New Roman" panose="02020603050405020304" pitchFamily="18" charset="0"/>
                <a:ea typeface="Times New Roman" panose="02020603050405020304" pitchFamily="18" charset="0"/>
                <a:cs typeface="Times New Roman" panose="02020603050405020304" pitchFamily="18" charset="0"/>
              </a:rPr>
              <a:t>Drainage </a:t>
            </a:r>
            <a:r>
              <a:rPr lang="en-GB" b="1" dirty="0">
                <a:latin typeface="Times New Roman" panose="02020603050405020304" pitchFamily="18" charset="0"/>
                <a:ea typeface="Times New Roman" panose="02020603050405020304" pitchFamily="18" charset="0"/>
                <a:cs typeface="Times New Roman" panose="02020603050405020304" pitchFamily="18" charset="0"/>
              </a:rPr>
              <a:t>system</a:t>
            </a:r>
            <a:endParaRPr lang="en-GB" b="1" dirty="0">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961248" y="2107610"/>
            <a:ext cx="8858768" cy="4147649"/>
          </a:xfrm>
          <a:prstGeom prst="rect">
            <a:avLst/>
          </a:prstGeom>
        </p:spPr>
      </p:pic>
    </p:spTree>
    <p:extLst>
      <p:ext uri="{BB962C8B-B14F-4D97-AF65-F5344CB8AC3E}">
        <p14:creationId xmlns:p14="http://schemas.microsoft.com/office/powerpoint/2010/main" val="3949990437"/>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41300" y="787400"/>
            <a:ext cx="10566400" cy="5257800"/>
          </a:xfrm>
        </p:spPr>
        <p:txBody>
          <a:bodyPr>
            <a:normAutofit/>
          </a:bodyPr>
          <a:lstStyle/>
          <a:p>
            <a:pPr marL="109697" indent="0">
              <a:buNone/>
            </a:pP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endParaRPr lang="en-US" sz="2000" dirty="0">
              <a:latin typeface="Times New Roman" pitchFamily="18" charset="0"/>
              <a:cs typeface="Times New Roman" pitchFamily="18" charset="0"/>
            </a:endParaRPr>
          </a:p>
          <a:p>
            <a:endParaRPr lang="en-US" dirty="0"/>
          </a:p>
        </p:txBody>
      </p:sp>
      <p:sp>
        <p:nvSpPr>
          <p:cNvPr id="5" name="عنصر نائب لرقم الشريحة 4"/>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107</a:t>
            </a:fld>
            <a:endParaRPr lang="en-US"/>
          </a:p>
        </p:txBody>
      </p:sp>
      <p:sp>
        <p:nvSpPr>
          <p:cNvPr id="6" name="مربع نص 5"/>
          <p:cNvSpPr txBox="1"/>
          <p:nvPr/>
        </p:nvSpPr>
        <p:spPr>
          <a:xfrm>
            <a:off x="203200" y="177800"/>
            <a:ext cx="5892800" cy="400105"/>
          </a:xfrm>
          <a:prstGeom prst="rect">
            <a:avLst/>
          </a:prstGeom>
          <a:noFill/>
        </p:spPr>
        <p:txBody>
          <a:bodyPr wrap="square" lIns="121917" tIns="60958" rIns="121917" bIns="60958" rtlCol="0">
            <a:spAutoFit/>
          </a:bodyPr>
          <a:lstStyle/>
          <a:p>
            <a:pPr marL="380990" indent="-380990">
              <a:buFont typeface="Wingdings" pitchFamily="2" charset="2"/>
              <a:buChar char="q"/>
            </a:pPr>
            <a:r>
              <a:rPr lang="en-US" b="1" dirty="0" smtClean="0">
                <a:latin typeface="Times New Roman" pitchFamily="18" charset="0"/>
                <a:cs typeface="Times New Roman" pitchFamily="18" charset="0"/>
              </a:rPr>
              <a:t>Rain water on roof</a:t>
            </a:r>
            <a:endParaRPr lang="en-US" b="1" dirty="0">
              <a:latin typeface="Times New Roman" pitchFamily="18" charset="0"/>
              <a:cs typeface="Times New Roman" pitchFamily="18" charset="0"/>
            </a:endParaRPr>
          </a:p>
        </p:txBody>
      </p:sp>
      <p:pic>
        <p:nvPicPr>
          <p:cNvPr id="2" name="Picture 1"/>
          <p:cNvPicPr>
            <a:picLocks noChangeAspect="1"/>
          </p:cNvPicPr>
          <p:nvPr/>
        </p:nvPicPr>
        <p:blipFill>
          <a:blip r:embed="rId2"/>
          <a:stretch>
            <a:fillRect/>
          </a:stretch>
        </p:blipFill>
        <p:spPr>
          <a:xfrm>
            <a:off x="508000" y="990601"/>
            <a:ext cx="10160000" cy="5276849"/>
          </a:xfrm>
          <a:prstGeom prst="rect">
            <a:avLst/>
          </a:prstGeom>
        </p:spPr>
      </p:pic>
    </p:spTree>
    <p:extLst>
      <p:ext uri="{BB962C8B-B14F-4D97-AF65-F5344CB8AC3E}">
        <p14:creationId xmlns:p14="http://schemas.microsoft.com/office/powerpoint/2010/main" val="4225491818"/>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108</a:t>
            </a:fld>
            <a:endParaRPr lang="en-US"/>
          </a:p>
        </p:txBody>
      </p:sp>
      <p:sp>
        <p:nvSpPr>
          <p:cNvPr id="3" name="مربع نص 2"/>
          <p:cNvSpPr txBox="1"/>
          <p:nvPr/>
        </p:nvSpPr>
        <p:spPr>
          <a:xfrm>
            <a:off x="203200" y="191414"/>
            <a:ext cx="5217886" cy="738660"/>
          </a:xfrm>
          <a:prstGeom prst="rect">
            <a:avLst/>
          </a:prstGeom>
          <a:noFill/>
        </p:spPr>
        <p:txBody>
          <a:bodyPr wrap="square" lIns="121917" tIns="60958" rIns="121917" bIns="60958" rtlCol="0">
            <a:spAutoFit/>
          </a:bodyPr>
          <a:lstStyle/>
          <a:p>
            <a:pPr marL="380990" indent="-380990">
              <a:buFont typeface="Wingdings" pitchFamily="2" charset="2"/>
              <a:buChar char="q"/>
            </a:pPr>
            <a:r>
              <a:rPr lang="en-US" sz="2000" b="1" dirty="0" smtClean="0">
                <a:latin typeface="Times New Roman" pitchFamily="18" charset="0"/>
                <a:cs typeface="Times New Roman" pitchFamily="18" charset="0"/>
              </a:rPr>
              <a:t>Drainage pipes and manhole on the First floor </a:t>
            </a:r>
            <a:endParaRPr lang="en-US" sz="2000" b="1" dirty="0">
              <a:latin typeface="Times New Roman" pitchFamily="18" charset="0"/>
              <a:cs typeface="Times New Roman" pitchFamily="18" charset="0"/>
            </a:endParaRPr>
          </a:p>
        </p:txBody>
      </p:sp>
      <p:pic>
        <p:nvPicPr>
          <p:cNvPr id="4" name="Picture 3"/>
          <p:cNvPicPr>
            <a:picLocks noChangeAspect="1"/>
          </p:cNvPicPr>
          <p:nvPr/>
        </p:nvPicPr>
        <p:blipFill>
          <a:blip r:embed="rId2"/>
          <a:srcRect t="5968"/>
          <a:stretch>
            <a:fillRect/>
          </a:stretch>
        </p:blipFill>
        <p:spPr>
          <a:xfrm>
            <a:off x="812800" y="1711234"/>
            <a:ext cx="8636000" cy="4950824"/>
          </a:xfrm>
          <a:prstGeom prst="rect">
            <a:avLst/>
          </a:prstGeom>
        </p:spPr>
      </p:pic>
      <p:sp>
        <p:nvSpPr>
          <p:cNvPr id="5" name="Rectangle 4"/>
          <p:cNvSpPr/>
          <p:nvPr/>
        </p:nvSpPr>
        <p:spPr>
          <a:xfrm>
            <a:off x="5555488" y="191414"/>
            <a:ext cx="6096000" cy="1107992"/>
          </a:xfrm>
          <a:prstGeom prst="rect">
            <a:avLst/>
          </a:prstGeom>
        </p:spPr>
        <p:txBody>
          <a:bodyPr lIns="121917" tIns="60958" rIns="121917" bIns="60958">
            <a:spAutoFit/>
          </a:bodyPr>
          <a:lstStyle/>
          <a:p>
            <a:pPr>
              <a:spcAft>
                <a:spcPts val="1067"/>
              </a:spcAft>
            </a:pPr>
            <a:r>
              <a:rPr lang="en-GB" sz="1600" dirty="0">
                <a:latin typeface="Times New Roman" panose="02020603050405020304" pitchFamily="18" charset="0"/>
                <a:ea typeface="Calibri" panose="020F0502020204030204" pitchFamily="34" charset="0"/>
                <a:cs typeface="Times New Roman" panose="02020603050405020304" pitchFamily="18" charset="0"/>
              </a:rPr>
              <a:t>1- Storm water manhole: </a:t>
            </a:r>
            <a:r>
              <a:rPr lang="en-GB" sz="1600" dirty="0" smtClean="0">
                <a:latin typeface="Times New Roman" panose="02020603050405020304" pitchFamily="18" charset="0"/>
                <a:ea typeface="Calibri" panose="020F0502020204030204" pitchFamily="34" charset="0"/>
                <a:cs typeface="Times New Roman" panose="02020603050405020304" pitchFamily="18" charset="0"/>
              </a:rPr>
              <a:t>(</a:t>
            </a:r>
            <a:r>
              <a:rPr lang="en-GB" sz="1600" dirty="0">
                <a:latin typeface="Times New Roman" panose="02020603050405020304" pitchFamily="18" charset="0"/>
                <a:ea typeface="Calibri" panose="020F0502020204030204" pitchFamily="34" charset="0"/>
                <a:cs typeface="Times New Roman" panose="02020603050405020304" pitchFamily="18" charset="0"/>
              </a:rPr>
              <a:t>green).</a:t>
            </a:r>
            <a:br>
              <a:rPr lang="en-GB" sz="1600" dirty="0">
                <a:latin typeface="Times New Roman" panose="02020603050405020304" pitchFamily="18" charset="0"/>
                <a:ea typeface="Calibri" panose="020F0502020204030204" pitchFamily="34" charset="0"/>
                <a:cs typeface="Times New Roman" panose="02020603050405020304" pitchFamily="18" charset="0"/>
              </a:rPr>
            </a:br>
            <a:r>
              <a:rPr lang="en-GB" sz="1600" dirty="0">
                <a:latin typeface="Times New Roman" panose="02020603050405020304" pitchFamily="18" charset="0"/>
                <a:ea typeface="Calibri" panose="020F0502020204030204" pitchFamily="34" charset="0"/>
                <a:cs typeface="Times New Roman" panose="02020603050405020304" pitchFamily="18" charset="0"/>
              </a:rPr>
              <a:t>2- </a:t>
            </a:r>
            <a:r>
              <a:rPr lang="en-GB" sz="1600" dirty="0" err="1">
                <a:latin typeface="Times New Roman" panose="02020603050405020304" pitchFamily="18" charset="0"/>
                <a:ea typeface="Calibri" panose="020F0502020204030204" pitchFamily="34" charset="0"/>
                <a:cs typeface="Times New Roman" panose="02020603050405020304" pitchFamily="18" charset="0"/>
              </a:rPr>
              <a:t>Gray</a:t>
            </a:r>
            <a:r>
              <a:rPr lang="en-GB" sz="1600" dirty="0">
                <a:latin typeface="Times New Roman" panose="02020603050405020304" pitchFamily="18" charset="0"/>
                <a:ea typeface="Calibri" panose="020F0502020204030204" pitchFamily="34" charset="0"/>
                <a:cs typeface="Times New Roman" panose="02020603050405020304" pitchFamily="18" charset="0"/>
              </a:rPr>
              <a:t> water manhole: </a:t>
            </a:r>
            <a:r>
              <a:rPr lang="en-GB" sz="1600" dirty="0" smtClean="0">
                <a:latin typeface="Times New Roman" panose="02020603050405020304" pitchFamily="18" charset="0"/>
                <a:ea typeface="Calibri" panose="020F0502020204030204" pitchFamily="34" charset="0"/>
                <a:cs typeface="Times New Roman" panose="02020603050405020304" pitchFamily="18" charset="0"/>
              </a:rPr>
              <a:t>(</a:t>
            </a:r>
            <a:r>
              <a:rPr lang="en-GB" sz="1600" dirty="0">
                <a:latin typeface="Times New Roman" panose="02020603050405020304" pitchFamily="18" charset="0"/>
                <a:ea typeface="Calibri" panose="020F0502020204030204" pitchFamily="34" charset="0"/>
                <a:cs typeface="Times New Roman" panose="02020603050405020304" pitchFamily="18" charset="0"/>
              </a:rPr>
              <a:t>blue). </a:t>
            </a:r>
            <a:br>
              <a:rPr lang="en-GB" sz="1600" dirty="0">
                <a:latin typeface="Times New Roman" panose="02020603050405020304" pitchFamily="18" charset="0"/>
                <a:ea typeface="Calibri" panose="020F0502020204030204" pitchFamily="34" charset="0"/>
                <a:cs typeface="Times New Roman" panose="02020603050405020304" pitchFamily="18" charset="0"/>
              </a:rPr>
            </a:br>
            <a:r>
              <a:rPr lang="en-GB" sz="1600" dirty="0">
                <a:latin typeface="Times New Roman" panose="02020603050405020304" pitchFamily="18" charset="0"/>
                <a:ea typeface="Calibri" panose="020F0502020204030204" pitchFamily="34" charset="0"/>
                <a:cs typeface="Times New Roman" panose="02020603050405020304" pitchFamily="18" charset="0"/>
              </a:rPr>
              <a:t>3- Black water manhole: </a:t>
            </a:r>
            <a:r>
              <a:rPr lang="en-GB" sz="1600" dirty="0" smtClean="0">
                <a:latin typeface="Times New Roman" panose="02020603050405020304" pitchFamily="18" charset="0"/>
                <a:ea typeface="Calibri" panose="020F0502020204030204" pitchFamily="34" charset="0"/>
                <a:cs typeface="Times New Roman" panose="02020603050405020304" pitchFamily="18" charset="0"/>
              </a:rPr>
              <a:t>(</a:t>
            </a:r>
            <a:r>
              <a:rPr lang="en-GB" sz="1600" dirty="0">
                <a:latin typeface="Times New Roman" panose="02020603050405020304" pitchFamily="18" charset="0"/>
                <a:ea typeface="Calibri" panose="020F0502020204030204" pitchFamily="34" charset="0"/>
                <a:cs typeface="Times New Roman" panose="02020603050405020304" pitchFamily="18" charset="0"/>
              </a:rPr>
              <a:t>black). </a:t>
            </a:r>
            <a:br>
              <a:rPr lang="en-GB" sz="1600" dirty="0">
                <a:latin typeface="Times New Roman" panose="02020603050405020304" pitchFamily="18" charset="0"/>
                <a:ea typeface="Calibri" panose="020F0502020204030204" pitchFamily="34" charset="0"/>
                <a:cs typeface="Times New Roman" panose="02020603050405020304" pitchFamily="18" charset="0"/>
              </a:rPr>
            </a:br>
            <a:endParaRPr lang="en-GB" sz="16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7090384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04799" y="2603513"/>
            <a:ext cx="5440203" cy="738627"/>
          </a:xfrm>
          <a:prstGeom prst="rect">
            <a:avLst/>
          </a:prstGeom>
          <a:noFill/>
        </p:spPr>
        <p:txBody>
          <a:bodyPr wrap="none" lIns="121886" tIns="60942" rIns="121886" bIns="60942" rtlCol="0">
            <a:spAutoFit/>
          </a:bodyPr>
          <a:lstStyle>
            <a:defPPr>
              <a:defRPr lang="en-US"/>
            </a:defPPr>
            <a:lvl1pPr lvl="0" algn="ctr">
              <a:defRPr sz="40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dirty="0" smtClean="0"/>
              <a:t>Firefighting </a:t>
            </a:r>
            <a:r>
              <a:rPr lang="en-US" dirty="0"/>
              <a:t>and Safety </a:t>
            </a:r>
          </a:p>
        </p:txBody>
      </p:sp>
      <p:sp>
        <p:nvSpPr>
          <p:cNvPr id="3" name="Slide Number Placeholder 2"/>
          <p:cNvSpPr>
            <a:spLocks noGrp="1"/>
          </p:cNvSpPr>
          <p:nvPr>
            <p:ph type="sldNum" sz="quarter" idx="12"/>
          </p:nvPr>
        </p:nvSpPr>
        <p:spPr/>
        <p:txBody>
          <a:bodyPr/>
          <a:lstStyle/>
          <a:p>
            <a:fld id="{D57F1E4F-1CFF-5643-939E-217C01CDF565}" type="slidenum">
              <a:rPr lang="en-US" smtClean="0"/>
              <a:pPr/>
              <a:t>109</a:t>
            </a:fld>
            <a:endParaRPr lang="en-US" dirty="0"/>
          </a:p>
        </p:txBody>
      </p:sp>
    </p:spTree>
    <p:extLst>
      <p:ext uri="{BB962C8B-B14F-4D97-AF65-F5344CB8AC3E}">
        <p14:creationId xmlns:p14="http://schemas.microsoft.com/office/powerpoint/2010/main" val="6547561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Box 4"/>
          <p:cNvSpPr txBox="1">
            <a:spLocks noChangeArrowheads="1"/>
          </p:cNvSpPr>
          <p:nvPr/>
        </p:nvSpPr>
        <p:spPr bwMode="auto">
          <a:xfrm>
            <a:off x="3619500" y="285751"/>
            <a:ext cx="4572000" cy="461963"/>
          </a:xfrm>
          <a:prstGeom prst="rect">
            <a:avLst/>
          </a:prstGeom>
          <a:noFill/>
          <a:ln w="9525">
            <a:noFill/>
            <a:miter lim="800000"/>
            <a:headEnd/>
            <a:tailEnd/>
          </a:ln>
        </p:spPr>
        <p:txBody>
          <a:bodyPr>
            <a:spAutoFit/>
          </a:bodyPr>
          <a:lstStyle/>
          <a:p>
            <a:pPr algn="ctr"/>
            <a:r>
              <a:rPr lang="en-US" sz="2400">
                <a:latin typeface="Times New Roman" pitchFamily="18" charset="0"/>
                <a:cs typeface="Times New Roman" pitchFamily="18" charset="0"/>
              </a:rPr>
              <a:t>Architectural Design</a:t>
            </a:r>
            <a:endParaRPr lang="en-GB" sz="2400"/>
          </a:p>
        </p:txBody>
      </p:sp>
      <p:sp>
        <p:nvSpPr>
          <p:cNvPr id="19460" name="TextBox 7"/>
          <p:cNvSpPr txBox="1">
            <a:spLocks noChangeArrowheads="1"/>
          </p:cNvSpPr>
          <p:nvPr/>
        </p:nvSpPr>
        <p:spPr bwMode="auto">
          <a:xfrm>
            <a:off x="404949" y="731520"/>
            <a:ext cx="4391903" cy="461665"/>
          </a:xfrm>
          <a:prstGeom prst="rect">
            <a:avLst/>
          </a:prstGeom>
          <a:noFill/>
          <a:ln w="9525">
            <a:noFill/>
            <a:miter lim="800000"/>
            <a:headEnd/>
            <a:tailEnd/>
          </a:ln>
        </p:spPr>
        <p:txBody>
          <a:bodyPr wrap="square">
            <a:spAutoFit/>
          </a:bodyPr>
          <a:lstStyle/>
          <a:p>
            <a:pPr>
              <a:buFont typeface="Arial" pitchFamily="34" charset="0"/>
              <a:buChar char="•"/>
            </a:pPr>
            <a:r>
              <a:rPr lang="en-US" sz="2400" dirty="0" smtClean="0"/>
              <a:t>Second basement plan</a:t>
            </a:r>
            <a:endParaRPr lang="en-GB" sz="2400" dirty="0"/>
          </a:p>
        </p:txBody>
      </p:sp>
      <p:pic>
        <p:nvPicPr>
          <p:cNvPr id="4098" name="Picture 2"/>
          <p:cNvPicPr>
            <a:picLocks noGrp="1" noChangeAspect="1" noChangeArrowheads="1"/>
          </p:cNvPicPr>
          <p:nvPr>
            <p:ph idx="1"/>
          </p:nvPr>
        </p:nvPicPr>
        <p:blipFill>
          <a:blip r:embed="rId2"/>
          <a:srcRect t="3125"/>
          <a:stretch>
            <a:fillRect/>
          </a:stretch>
        </p:blipFill>
        <p:spPr bwMode="auto">
          <a:xfrm>
            <a:off x="1711234" y="1188720"/>
            <a:ext cx="9274629" cy="5512525"/>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D57F1E4F-1CFF-5643-939E-217C01CDF565}" type="slidenum">
              <a:rPr lang="en-US" smtClean="0"/>
              <a:pPr/>
              <a:t>11</a:t>
            </a:fld>
            <a:endParaRPr lang="en-US"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latin typeface="Times New Roman" pitchFamily="18" charset="0"/>
                <a:cs typeface="Times New Roman" pitchFamily="18" charset="0"/>
              </a:rPr>
              <a:pPr/>
              <a:t>110</a:t>
            </a:fld>
            <a:endParaRPr lang="en-US" dirty="0">
              <a:latin typeface="Times New Roman" pitchFamily="18" charset="0"/>
              <a:cs typeface="Times New Roman" pitchFamily="18" charset="0"/>
            </a:endParaRPr>
          </a:p>
        </p:txBody>
      </p:sp>
      <p:sp>
        <p:nvSpPr>
          <p:cNvPr id="3" name="Rectangle 2"/>
          <p:cNvSpPr/>
          <p:nvPr/>
        </p:nvSpPr>
        <p:spPr>
          <a:xfrm>
            <a:off x="300446" y="168922"/>
            <a:ext cx="4292543" cy="514881"/>
          </a:xfrm>
          <a:prstGeom prst="rect">
            <a:avLst/>
          </a:prstGeom>
        </p:spPr>
        <p:txBody>
          <a:bodyPr wrap="square" lIns="121917" tIns="60958" rIns="121917" bIns="60958">
            <a:spAutoFit/>
          </a:bodyPr>
          <a:lstStyle/>
          <a:p>
            <a:pPr algn="just">
              <a:lnSpc>
                <a:spcPct val="150000"/>
              </a:lnSpc>
              <a:spcBef>
                <a:spcPts val="267"/>
              </a:spcBef>
            </a:pPr>
            <a:r>
              <a:rPr lang="en-GB" sz="1900" b="1" dirty="0">
                <a:latin typeface="Times New Roman" panose="02020603050405020304" pitchFamily="18" charset="0"/>
                <a:ea typeface="Times New Roman" panose="02020603050405020304" pitchFamily="18" charset="0"/>
                <a:cs typeface="Times New Roman" panose="02020603050405020304" pitchFamily="18" charset="0"/>
              </a:rPr>
              <a:t>Components of </a:t>
            </a:r>
            <a:r>
              <a:rPr lang="en-GB" sz="1900" b="1" dirty="0" smtClean="0">
                <a:latin typeface="Times New Roman" panose="02020603050405020304" pitchFamily="18" charset="0"/>
                <a:ea typeface="Times New Roman" panose="02020603050405020304" pitchFamily="18" charset="0"/>
                <a:cs typeface="Times New Roman" panose="02020603050405020304" pitchFamily="18" charset="0"/>
              </a:rPr>
              <a:t>fire fighting </a:t>
            </a:r>
            <a:r>
              <a:rPr lang="en-GB" sz="1900" b="1" dirty="0">
                <a:latin typeface="Times New Roman" panose="02020603050405020304" pitchFamily="18" charset="0"/>
                <a:ea typeface="Times New Roman" panose="02020603050405020304" pitchFamily="18" charset="0"/>
                <a:cs typeface="Times New Roman" panose="02020603050405020304" pitchFamily="18" charset="0"/>
              </a:rPr>
              <a:t>system</a:t>
            </a:r>
            <a:endParaRPr lang="en-GB" sz="1900" b="1" dirty="0">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6" name="Rectangle 5"/>
          <p:cNvSpPr/>
          <p:nvPr/>
        </p:nvSpPr>
        <p:spPr>
          <a:xfrm>
            <a:off x="508000" y="824469"/>
            <a:ext cx="1579920" cy="369332"/>
          </a:xfrm>
          <a:prstGeom prst="rect">
            <a:avLst/>
          </a:prstGeom>
        </p:spPr>
        <p:txBody>
          <a:bodyPr wrap="none" lIns="121917" tIns="60958" rIns="121917" bIns="60958">
            <a:spAutoFit/>
          </a:bodyPr>
          <a:lstStyle/>
          <a:p>
            <a:r>
              <a:rPr lang="en-GB" sz="1600" b="1" dirty="0">
                <a:latin typeface="Times New Roman" panose="02020603050405020304" pitchFamily="18" charset="0"/>
                <a:ea typeface="Calibri" panose="020F0502020204030204" pitchFamily="34" charset="0"/>
              </a:rPr>
              <a:t>1. Extinguisher</a:t>
            </a:r>
            <a:endParaRPr lang="en-GB" sz="1600" dirty="0"/>
          </a:p>
        </p:txBody>
      </p:sp>
      <p:sp>
        <p:nvSpPr>
          <p:cNvPr id="7" name="Rectangle 6"/>
          <p:cNvSpPr/>
          <p:nvPr/>
        </p:nvSpPr>
        <p:spPr>
          <a:xfrm>
            <a:off x="503959" y="1193801"/>
            <a:ext cx="2001573" cy="369332"/>
          </a:xfrm>
          <a:prstGeom prst="rect">
            <a:avLst/>
          </a:prstGeom>
        </p:spPr>
        <p:txBody>
          <a:bodyPr wrap="none" lIns="121917" tIns="60958" rIns="121917" bIns="60958">
            <a:spAutoFit/>
          </a:bodyPr>
          <a:lstStyle/>
          <a:p>
            <a:r>
              <a:rPr lang="en-GB" sz="1600" b="1" dirty="0" smtClean="0">
                <a:latin typeface="Times New Roman" panose="02020603050405020304" pitchFamily="18" charset="0"/>
                <a:ea typeface="Calibri" panose="020F0502020204030204" pitchFamily="34" charset="0"/>
              </a:rPr>
              <a:t>2-Fire alarm system</a:t>
            </a:r>
            <a:endParaRPr lang="en-GB" sz="1600" dirty="0"/>
          </a:p>
        </p:txBody>
      </p:sp>
      <p:sp>
        <p:nvSpPr>
          <p:cNvPr id="8" name="Rectangle 7"/>
          <p:cNvSpPr/>
          <p:nvPr/>
        </p:nvSpPr>
        <p:spPr>
          <a:xfrm>
            <a:off x="508000" y="1615723"/>
            <a:ext cx="1879747" cy="369332"/>
          </a:xfrm>
          <a:prstGeom prst="rect">
            <a:avLst/>
          </a:prstGeom>
        </p:spPr>
        <p:txBody>
          <a:bodyPr wrap="none" lIns="121917" tIns="60958" rIns="121917" bIns="60958">
            <a:spAutoFit/>
          </a:bodyPr>
          <a:lstStyle/>
          <a:p>
            <a:r>
              <a:rPr lang="en-GB" sz="1600" b="1" dirty="0">
                <a:latin typeface="Times New Roman" panose="02020603050405020304" pitchFamily="18" charset="0"/>
                <a:ea typeface="Calibri" panose="020F0502020204030204" pitchFamily="34" charset="0"/>
              </a:rPr>
              <a:t>3- Smoke detector </a:t>
            </a:r>
            <a:endParaRPr lang="en-GB" sz="1600" dirty="0"/>
          </a:p>
        </p:txBody>
      </p:sp>
      <p:sp>
        <p:nvSpPr>
          <p:cNvPr id="12" name="Rectangle 11"/>
          <p:cNvSpPr/>
          <p:nvPr/>
        </p:nvSpPr>
        <p:spPr>
          <a:xfrm>
            <a:off x="492579" y="2017751"/>
            <a:ext cx="1545723" cy="369332"/>
          </a:xfrm>
          <a:prstGeom prst="rect">
            <a:avLst/>
          </a:prstGeom>
        </p:spPr>
        <p:txBody>
          <a:bodyPr wrap="none" lIns="121917" tIns="60958" rIns="121917" bIns="60958">
            <a:spAutoFit/>
          </a:bodyPr>
          <a:lstStyle/>
          <a:p>
            <a:r>
              <a:rPr lang="en-GB" sz="1600" b="1" dirty="0">
                <a:latin typeface="Times New Roman" panose="02020603050405020304" pitchFamily="18" charset="0"/>
                <a:ea typeface="Calibri" panose="020F0502020204030204" pitchFamily="34" charset="0"/>
              </a:rPr>
              <a:t>4- Hose station</a:t>
            </a:r>
            <a:endParaRPr lang="en-GB" sz="1600" dirty="0"/>
          </a:p>
        </p:txBody>
      </p:sp>
      <p:sp>
        <p:nvSpPr>
          <p:cNvPr id="13" name="Rectangle 12"/>
          <p:cNvSpPr/>
          <p:nvPr/>
        </p:nvSpPr>
        <p:spPr>
          <a:xfrm>
            <a:off x="471665" y="2387083"/>
            <a:ext cx="1952416" cy="369332"/>
          </a:xfrm>
          <a:prstGeom prst="rect">
            <a:avLst/>
          </a:prstGeom>
        </p:spPr>
        <p:txBody>
          <a:bodyPr wrap="none" lIns="121917" tIns="60958" rIns="121917" bIns="60958">
            <a:spAutoFit/>
          </a:bodyPr>
          <a:lstStyle/>
          <a:p>
            <a:r>
              <a:rPr lang="en-GB" sz="1600" b="1" dirty="0">
                <a:latin typeface="Times New Roman" panose="02020603050405020304" pitchFamily="18" charset="0"/>
                <a:ea typeface="Calibri" panose="020F0502020204030204" pitchFamily="34" charset="0"/>
              </a:rPr>
              <a:t>5- Sprinkler system</a:t>
            </a:r>
            <a:endParaRPr lang="en-GB" sz="1600" dirty="0"/>
          </a:p>
        </p:txBody>
      </p:sp>
      <p:pic>
        <p:nvPicPr>
          <p:cNvPr id="18" name="Picture 17"/>
          <p:cNvPicPr/>
          <p:nvPr/>
        </p:nvPicPr>
        <p:blipFill>
          <a:blip r:embed="rId2"/>
          <a:stretch>
            <a:fillRect/>
          </a:stretch>
        </p:blipFill>
        <p:spPr>
          <a:xfrm>
            <a:off x="553578" y="3211034"/>
            <a:ext cx="1681623" cy="2523017"/>
          </a:xfrm>
          <a:prstGeom prst="rect">
            <a:avLst/>
          </a:prstGeom>
        </p:spPr>
      </p:pic>
      <p:pic>
        <p:nvPicPr>
          <p:cNvPr id="19" name="Picture 18" descr="https://www.thesafetycentre.co.uk/media/catalog/product/cache/1/image/9df78eab33525d08d6e5fb8d27136e95/w/i/wireless_fire_alarm_system_builder_imag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98444" y="3361291"/>
            <a:ext cx="2033589" cy="2222500"/>
          </a:xfrm>
          <a:prstGeom prst="rect">
            <a:avLst/>
          </a:prstGeom>
          <a:noFill/>
          <a:ln>
            <a:noFill/>
          </a:ln>
        </p:spPr>
      </p:pic>
      <p:pic>
        <p:nvPicPr>
          <p:cNvPr id="20" name="Picture 19" descr="https://ashbusterscharleston.com/wp-content/uploads/2019/11/Depositphotos_64015179_s-2019-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95277" y="3937000"/>
            <a:ext cx="1605523" cy="1320800"/>
          </a:xfrm>
          <a:prstGeom prst="rect">
            <a:avLst/>
          </a:prstGeom>
          <a:noFill/>
          <a:ln>
            <a:noFill/>
          </a:ln>
        </p:spPr>
      </p:pic>
      <p:pic>
        <p:nvPicPr>
          <p:cNvPr id="21" name="Picture 20"/>
          <p:cNvPicPr/>
          <p:nvPr/>
        </p:nvPicPr>
        <p:blipFill>
          <a:blip r:embed="rId5"/>
          <a:stretch>
            <a:fillRect/>
          </a:stretch>
        </p:blipFill>
        <p:spPr>
          <a:xfrm>
            <a:off x="6664045" y="3937000"/>
            <a:ext cx="1870356" cy="1577715"/>
          </a:xfrm>
          <a:prstGeom prst="rect">
            <a:avLst/>
          </a:prstGeom>
        </p:spPr>
      </p:pic>
      <p:pic>
        <p:nvPicPr>
          <p:cNvPr id="22" name="Picture 21" descr="https://4.imimg.com/data4/BA/HW/MY-1184132/automatic-sprinkler-systems-500x500.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06688" y="3937000"/>
            <a:ext cx="1556512" cy="1577715"/>
          </a:xfrm>
          <a:prstGeom prst="rect">
            <a:avLst/>
          </a:prstGeom>
          <a:noFill/>
          <a:ln>
            <a:noFill/>
          </a:ln>
        </p:spPr>
      </p:pic>
    </p:spTree>
    <p:extLst>
      <p:ext uri="{BB962C8B-B14F-4D97-AF65-F5344CB8AC3E}">
        <p14:creationId xmlns:p14="http://schemas.microsoft.com/office/powerpoint/2010/main" val="354793479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111</a:t>
            </a:fld>
            <a:endParaRPr lang="en-US" dirty="0"/>
          </a:p>
        </p:txBody>
      </p:sp>
      <p:pic>
        <p:nvPicPr>
          <p:cNvPr id="5" name="Picture 4"/>
          <p:cNvPicPr>
            <a:picLocks noChangeAspect="1"/>
          </p:cNvPicPr>
          <p:nvPr/>
        </p:nvPicPr>
        <p:blipFill>
          <a:blip r:embed="rId2"/>
          <a:stretch>
            <a:fillRect/>
          </a:stretch>
        </p:blipFill>
        <p:spPr>
          <a:xfrm>
            <a:off x="5869577" y="1623424"/>
            <a:ext cx="5872101" cy="4152900"/>
          </a:xfrm>
          <a:prstGeom prst="rect">
            <a:avLst/>
          </a:prstGeom>
        </p:spPr>
      </p:pic>
      <p:pic>
        <p:nvPicPr>
          <p:cNvPr id="13" name="Picture 12"/>
          <p:cNvPicPr>
            <a:picLocks noChangeAspect="1"/>
          </p:cNvPicPr>
          <p:nvPr/>
        </p:nvPicPr>
        <p:blipFill>
          <a:blip r:embed="rId3"/>
          <a:stretch>
            <a:fillRect/>
          </a:stretch>
        </p:blipFill>
        <p:spPr>
          <a:xfrm>
            <a:off x="319989" y="1733700"/>
            <a:ext cx="5080000" cy="3657599"/>
          </a:xfrm>
          <a:prstGeom prst="rect">
            <a:avLst/>
          </a:prstGeom>
        </p:spPr>
      </p:pic>
    </p:spTree>
    <p:extLst>
      <p:ext uri="{BB962C8B-B14F-4D97-AF65-F5344CB8AC3E}">
        <p14:creationId xmlns:p14="http://schemas.microsoft.com/office/powerpoint/2010/main" val="160764302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112</a:t>
            </a:fld>
            <a:endParaRPr lang="en-US" dirty="0"/>
          </a:p>
        </p:txBody>
      </p:sp>
      <p:sp>
        <p:nvSpPr>
          <p:cNvPr id="3" name="مستطيل 2"/>
          <p:cNvSpPr/>
          <p:nvPr/>
        </p:nvSpPr>
        <p:spPr>
          <a:xfrm>
            <a:off x="304801" y="279401"/>
            <a:ext cx="4165943" cy="415494"/>
          </a:xfrm>
          <a:prstGeom prst="rect">
            <a:avLst/>
          </a:prstGeom>
        </p:spPr>
        <p:txBody>
          <a:bodyPr wrap="none" lIns="121917" tIns="60958" rIns="121917" bIns="60958">
            <a:spAutoFit/>
          </a:bodyPr>
          <a:lstStyle/>
          <a:p>
            <a:pPr marL="380990" indent="-380990">
              <a:buFont typeface="Wingdings" pitchFamily="2" charset="2"/>
              <a:buChar char="q"/>
            </a:pPr>
            <a:r>
              <a:rPr lang="en-US" sz="1900" b="1" dirty="0">
                <a:latin typeface="Times New Roman" pitchFamily="18" charset="0"/>
                <a:cs typeface="Times New Roman" pitchFamily="18" charset="0"/>
              </a:rPr>
              <a:t>The evacuation plan for </a:t>
            </a:r>
            <a:r>
              <a:rPr lang="en-US" sz="1900" b="1" dirty="0" smtClean="0">
                <a:latin typeface="Times New Roman" pitchFamily="18" charset="0"/>
                <a:cs typeface="Times New Roman" pitchFamily="18" charset="0"/>
              </a:rPr>
              <a:t>first floor</a:t>
            </a:r>
            <a:endParaRPr lang="en-US" sz="1900" b="1" i="1" dirty="0">
              <a:latin typeface="Times New Roman" pitchFamily="18" charset="0"/>
              <a:cs typeface="Times New Roman" pitchFamily="18" charset="0"/>
            </a:endParaRPr>
          </a:p>
        </p:txBody>
      </p:sp>
      <p:pic>
        <p:nvPicPr>
          <p:cNvPr id="4" name="Picture 3"/>
          <p:cNvPicPr>
            <a:picLocks noChangeAspect="1"/>
          </p:cNvPicPr>
          <p:nvPr/>
        </p:nvPicPr>
        <p:blipFill>
          <a:blip r:embed="rId2"/>
          <a:stretch>
            <a:fillRect/>
          </a:stretch>
        </p:blipFill>
        <p:spPr>
          <a:xfrm>
            <a:off x="1828801" y="1011867"/>
            <a:ext cx="8309377" cy="5012540"/>
          </a:xfrm>
          <a:prstGeom prst="rect">
            <a:avLst/>
          </a:prstGeom>
        </p:spPr>
      </p:pic>
    </p:spTree>
    <p:extLst>
      <p:ext uri="{BB962C8B-B14F-4D97-AF65-F5344CB8AC3E}">
        <p14:creationId xmlns:p14="http://schemas.microsoft.com/office/powerpoint/2010/main" val="291231739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113</a:t>
            </a:fld>
            <a:endParaRPr lang="en-US" dirty="0"/>
          </a:p>
        </p:txBody>
      </p:sp>
      <p:sp>
        <p:nvSpPr>
          <p:cNvPr id="3" name="مستطيل 2"/>
          <p:cNvSpPr/>
          <p:nvPr/>
        </p:nvSpPr>
        <p:spPr>
          <a:xfrm>
            <a:off x="304801" y="279401"/>
            <a:ext cx="4488530" cy="415494"/>
          </a:xfrm>
          <a:prstGeom prst="rect">
            <a:avLst/>
          </a:prstGeom>
        </p:spPr>
        <p:txBody>
          <a:bodyPr wrap="none" lIns="121917" tIns="60958" rIns="121917" bIns="60958">
            <a:spAutoFit/>
          </a:bodyPr>
          <a:lstStyle/>
          <a:p>
            <a:pPr marL="380990" indent="-380990">
              <a:buFont typeface="Wingdings" pitchFamily="2" charset="2"/>
              <a:buChar char="q"/>
            </a:pPr>
            <a:r>
              <a:rPr lang="en-US" sz="1900" b="1" dirty="0">
                <a:latin typeface="Times New Roman" pitchFamily="18" charset="0"/>
                <a:cs typeface="Times New Roman" pitchFamily="18" charset="0"/>
              </a:rPr>
              <a:t>The evacuation plan for </a:t>
            </a:r>
            <a:r>
              <a:rPr lang="en-US" sz="1900" b="1" dirty="0" smtClean="0">
                <a:latin typeface="Times New Roman" pitchFamily="18" charset="0"/>
                <a:cs typeface="Times New Roman" pitchFamily="18" charset="0"/>
              </a:rPr>
              <a:t>ground floor</a:t>
            </a:r>
            <a:endParaRPr lang="en-US" sz="1900" b="1" i="1" dirty="0">
              <a:latin typeface="Times New Roman" pitchFamily="18" charset="0"/>
              <a:cs typeface="Times New Roman" pitchFamily="18" charset="0"/>
            </a:endParaRPr>
          </a:p>
        </p:txBody>
      </p:sp>
      <p:pic>
        <p:nvPicPr>
          <p:cNvPr id="5" name="Picture 4"/>
          <p:cNvPicPr>
            <a:picLocks noChangeAspect="1"/>
          </p:cNvPicPr>
          <p:nvPr/>
        </p:nvPicPr>
        <p:blipFill>
          <a:blip r:embed="rId2"/>
          <a:stretch>
            <a:fillRect/>
          </a:stretch>
        </p:blipFill>
        <p:spPr>
          <a:xfrm>
            <a:off x="1117600" y="689770"/>
            <a:ext cx="9608293" cy="5684649"/>
          </a:xfrm>
          <a:prstGeom prst="rect">
            <a:avLst/>
          </a:prstGeom>
        </p:spPr>
      </p:pic>
    </p:spTree>
    <p:extLst>
      <p:ext uri="{BB962C8B-B14F-4D97-AF65-F5344CB8AC3E}">
        <p14:creationId xmlns:p14="http://schemas.microsoft.com/office/powerpoint/2010/main" val="94342160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17600" y="1905001"/>
            <a:ext cx="10160000" cy="1764425"/>
          </a:xfrm>
          <a:prstGeom prst="rect">
            <a:avLst/>
          </a:prstGeom>
          <a:noFill/>
        </p:spPr>
        <p:txBody>
          <a:bodyPr wrap="square" lIns="121889" tIns="60944" rIns="121889" bIns="60944" rtlCol="0">
            <a:spAutoFit/>
          </a:bodyPr>
          <a:lstStyle>
            <a:defPPr>
              <a:defRPr lang="en-US"/>
            </a:defPPr>
            <a:lvl1pPr lvl="0" algn="ctr">
              <a:defRPr sz="40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sz="5333" dirty="0"/>
              <a:t>Quantity Surveying and          Cost Estimation </a:t>
            </a:r>
          </a:p>
        </p:txBody>
      </p:sp>
      <p:sp>
        <p:nvSpPr>
          <p:cNvPr id="3" name="Slide Number Placeholder 2"/>
          <p:cNvSpPr>
            <a:spLocks noGrp="1"/>
          </p:cNvSpPr>
          <p:nvPr>
            <p:ph type="sldNum" sz="quarter" idx="12"/>
          </p:nvPr>
        </p:nvSpPr>
        <p:spPr/>
        <p:txBody>
          <a:bodyPr/>
          <a:lstStyle/>
          <a:p>
            <a:fld id="{D57F1E4F-1CFF-5643-939E-217C01CDF565}" type="slidenum">
              <a:rPr lang="en-US" smtClean="0"/>
              <a:pPr/>
              <a:t>114</a:t>
            </a:fld>
            <a:endParaRPr lang="en-US" dirty="0"/>
          </a:p>
        </p:txBody>
      </p:sp>
    </p:spTree>
    <p:extLst>
      <p:ext uri="{BB962C8B-B14F-4D97-AF65-F5344CB8AC3E}">
        <p14:creationId xmlns:p14="http://schemas.microsoft.com/office/powerpoint/2010/main" val="822083909"/>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EC38771F-209D-4D88-AF00-213258C98BC7}" type="slidenum">
              <a:rPr lang="en-US" smtClean="0"/>
              <a:pPr/>
              <a:t>115</a:t>
            </a:fld>
            <a:endParaRPr lang="en-US"/>
          </a:p>
        </p:txBody>
      </p:sp>
      <p:sp>
        <p:nvSpPr>
          <p:cNvPr id="5" name="TextBox 1"/>
          <p:cNvSpPr txBox="1"/>
          <p:nvPr/>
        </p:nvSpPr>
        <p:spPr>
          <a:xfrm>
            <a:off x="809897" y="1136468"/>
            <a:ext cx="11178903" cy="1229632"/>
          </a:xfrm>
          <a:prstGeom prst="rect">
            <a:avLst/>
          </a:prstGeom>
          <a:noFill/>
        </p:spPr>
        <p:txBody>
          <a:bodyPr wrap="square" rtlCol="0">
            <a:spAutoFit/>
          </a:bodyPr>
          <a:lstStyle/>
          <a:p>
            <a:pPr defTabSz="1218858">
              <a:lnSpc>
                <a:spcPct val="200000"/>
              </a:lnSpc>
            </a:pPr>
            <a:r>
              <a:rPr lang="en-US" sz="2000" dirty="0">
                <a:solidFill>
                  <a:prstClr val="black"/>
                </a:solidFill>
                <a:latin typeface="Times New Roman" pitchFamily="18" charset="0"/>
                <a:cs typeface="Times New Roman" pitchFamily="18" charset="0"/>
              </a:rPr>
              <a:t>The total cost of the faculty is 6</a:t>
            </a:r>
            <a:r>
              <a:rPr lang="en-US" sz="2000" dirty="0" smtClean="0">
                <a:solidFill>
                  <a:prstClr val="black"/>
                </a:solidFill>
                <a:latin typeface="Times New Roman" pitchFamily="18" charset="0"/>
                <a:cs typeface="Times New Roman" pitchFamily="18" charset="0"/>
              </a:rPr>
              <a:t>,</a:t>
            </a:r>
            <a:r>
              <a:rPr lang="ar-SA" sz="2000" dirty="0" smtClean="0">
                <a:solidFill>
                  <a:prstClr val="black"/>
                </a:solidFill>
                <a:latin typeface="Times New Roman" pitchFamily="18" charset="0"/>
                <a:cs typeface="Times New Roman" pitchFamily="18" charset="0"/>
              </a:rPr>
              <a:t>578</a:t>
            </a:r>
            <a:r>
              <a:rPr lang="en-US" sz="2000" dirty="0" smtClean="0">
                <a:solidFill>
                  <a:prstClr val="black"/>
                </a:solidFill>
                <a:latin typeface="Times New Roman" pitchFamily="18" charset="0"/>
                <a:cs typeface="Times New Roman" pitchFamily="18" charset="0"/>
              </a:rPr>
              <a:t>,</a:t>
            </a:r>
            <a:r>
              <a:rPr lang="ar-SA" sz="2000" dirty="0" smtClean="0">
                <a:solidFill>
                  <a:prstClr val="black"/>
                </a:solidFill>
                <a:latin typeface="Times New Roman" pitchFamily="18" charset="0"/>
                <a:cs typeface="Times New Roman" pitchFamily="18" charset="0"/>
              </a:rPr>
              <a:t>185</a:t>
            </a:r>
            <a:r>
              <a:rPr lang="en-US" sz="2000" dirty="0" smtClean="0">
                <a:solidFill>
                  <a:prstClr val="black"/>
                </a:solidFill>
                <a:latin typeface="Times New Roman" pitchFamily="18" charset="0"/>
                <a:cs typeface="Times New Roman" pitchFamily="18" charset="0"/>
              </a:rPr>
              <a:t> </a:t>
            </a:r>
            <a:r>
              <a:rPr lang="en-US" sz="2000" dirty="0">
                <a:solidFill>
                  <a:prstClr val="black"/>
                </a:solidFill>
                <a:latin typeface="Times New Roman" pitchFamily="18" charset="0"/>
                <a:cs typeface="Times New Roman" pitchFamily="18" charset="0"/>
              </a:rPr>
              <a:t>NIS</a:t>
            </a:r>
            <a:r>
              <a:rPr lang="en-US" sz="2000" b="1" dirty="0">
                <a:solidFill>
                  <a:prstClr val="black"/>
                </a:solidFill>
                <a:latin typeface="Times New Roman" pitchFamily="18" charset="0"/>
                <a:cs typeface="Times New Roman" pitchFamily="18" charset="0"/>
              </a:rPr>
              <a:t> </a:t>
            </a:r>
            <a:r>
              <a:rPr lang="en-US" sz="2000" dirty="0">
                <a:solidFill>
                  <a:prstClr val="black"/>
                </a:solidFill>
                <a:latin typeface="Times New Roman" pitchFamily="18" charset="0"/>
                <a:cs typeface="Times New Roman" pitchFamily="18" charset="0"/>
              </a:rPr>
              <a:t>and the total area of the </a:t>
            </a:r>
            <a:r>
              <a:rPr lang="en-US" sz="2000" dirty="0" smtClean="0">
                <a:solidFill>
                  <a:prstClr val="black"/>
                </a:solidFill>
                <a:latin typeface="Times New Roman" pitchFamily="18" charset="0"/>
                <a:cs typeface="Times New Roman" pitchFamily="18" charset="0"/>
              </a:rPr>
              <a:t>facility  </a:t>
            </a:r>
            <a:r>
              <a:rPr lang="en-US" sz="2000" dirty="0">
                <a:solidFill>
                  <a:prstClr val="black"/>
                </a:solidFill>
                <a:latin typeface="Times New Roman" pitchFamily="18" charset="0"/>
                <a:cs typeface="Times New Roman" pitchFamily="18" charset="0"/>
              </a:rPr>
              <a:t>building is </a:t>
            </a:r>
            <a:r>
              <a:rPr lang="en-US" sz="2000" dirty="0" smtClean="0">
                <a:solidFill>
                  <a:prstClr val="black"/>
                </a:solidFill>
                <a:latin typeface="Times New Roman" pitchFamily="18" charset="0"/>
                <a:cs typeface="Times New Roman" pitchFamily="18" charset="0"/>
              </a:rPr>
              <a:t>3790  </a:t>
            </a:r>
            <a:r>
              <a:rPr lang="en-US" sz="2000" dirty="0">
                <a:solidFill>
                  <a:prstClr val="black"/>
                </a:solidFill>
                <a:latin typeface="Times New Roman" pitchFamily="18" charset="0"/>
                <a:cs typeface="Times New Roman" pitchFamily="18" charset="0"/>
              </a:rPr>
              <a:t>m</a:t>
            </a:r>
            <a:r>
              <a:rPr lang="en-US" sz="2000" baseline="30000" dirty="0">
                <a:solidFill>
                  <a:prstClr val="black"/>
                </a:solidFill>
                <a:latin typeface="Times New Roman" pitchFamily="18" charset="0"/>
                <a:cs typeface="Times New Roman" pitchFamily="18" charset="0"/>
              </a:rPr>
              <a:t>2</a:t>
            </a:r>
            <a:r>
              <a:rPr lang="en-US" sz="2000" dirty="0">
                <a:solidFill>
                  <a:prstClr val="black"/>
                </a:solidFill>
                <a:latin typeface="Times New Roman" pitchFamily="18" charset="0"/>
                <a:cs typeface="Times New Roman" pitchFamily="18" charset="0"/>
              </a:rPr>
              <a:t> which means that the total unit cost per m</a:t>
            </a:r>
            <a:r>
              <a:rPr lang="en-US" sz="2000" baseline="30000" dirty="0">
                <a:solidFill>
                  <a:prstClr val="black"/>
                </a:solidFill>
                <a:latin typeface="Times New Roman" pitchFamily="18" charset="0"/>
                <a:cs typeface="Times New Roman" pitchFamily="18" charset="0"/>
              </a:rPr>
              <a:t>2 </a:t>
            </a:r>
            <a:r>
              <a:rPr lang="en-US" sz="2000" dirty="0">
                <a:solidFill>
                  <a:prstClr val="black"/>
                </a:solidFill>
                <a:latin typeface="Times New Roman" pitchFamily="18" charset="0"/>
                <a:cs typeface="Times New Roman" pitchFamily="18" charset="0"/>
              </a:rPr>
              <a:t>is </a:t>
            </a:r>
            <a:r>
              <a:rPr lang="en-US" sz="2000" dirty="0" smtClean="0">
                <a:solidFill>
                  <a:prstClr val="black"/>
                </a:solidFill>
                <a:latin typeface="Times New Roman" pitchFamily="18" charset="0"/>
                <a:cs typeface="Times New Roman" pitchFamily="18" charset="0"/>
              </a:rPr>
              <a:t>1736 </a:t>
            </a:r>
            <a:r>
              <a:rPr lang="en-US" sz="2000" dirty="0">
                <a:solidFill>
                  <a:prstClr val="black"/>
                </a:solidFill>
                <a:latin typeface="Times New Roman" pitchFamily="18" charset="0"/>
                <a:cs typeface="Times New Roman" pitchFamily="18" charset="0"/>
              </a:rPr>
              <a:t>NIS/ </a:t>
            </a:r>
            <a:r>
              <a:rPr lang="en-US" sz="2000" dirty="0" smtClean="0">
                <a:solidFill>
                  <a:prstClr val="black"/>
                </a:solidFill>
                <a:latin typeface="Times New Roman" pitchFamily="18" charset="0"/>
                <a:cs typeface="Times New Roman" pitchFamily="18" charset="0"/>
              </a:rPr>
              <a:t>m</a:t>
            </a:r>
            <a:r>
              <a:rPr lang="en-US" sz="2000" baseline="30000" dirty="0" smtClean="0">
                <a:solidFill>
                  <a:prstClr val="black"/>
                </a:solidFill>
                <a:latin typeface="Times New Roman" pitchFamily="18" charset="0"/>
                <a:cs typeface="Times New Roman" pitchFamily="18" charset="0"/>
              </a:rPr>
              <a:t>2</a:t>
            </a:r>
            <a:r>
              <a:rPr lang="en-US" sz="2000" dirty="0" smtClean="0">
                <a:solidFill>
                  <a:prstClr val="black"/>
                </a:solidFill>
                <a:latin typeface="Times New Roman" pitchFamily="18" charset="0"/>
                <a:cs typeface="Times New Roman" pitchFamily="18" charset="0"/>
              </a:rPr>
              <a:t>.</a:t>
            </a:r>
            <a:endParaRPr lang="en-US" sz="2000" dirty="0">
              <a:solidFill>
                <a:prstClr val="black"/>
              </a:solidFill>
              <a:latin typeface="Times New Roman" pitchFamily="18" charset="0"/>
              <a:cs typeface="Times New Roman" pitchFamily="18" charset="0"/>
            </a:endParaRPr>
          </a:p>
        </p:txBody>
      </p:sp>
      <p:sp>
        <p:nvSpPr>
          <p:cNvPr id="6" name="مستطيل 5"/>
          <p:cNvSpPr/>
          <p:nvPr/>
        </p:nvSpPr>
        <p:spPr>
          <a:xfrm>
            <a:off x="313509" y="209007"/>
            <a:ext cx="4389119" cy="830997"/>
          </a:xfrm>
          <a:prstGeom prst="rect">
            <a:avLst/>
          </a:prstGeom>
        </p:spPr>
        <p:txBody>
          <a:bodyPr wrap="square">
            <a:spAutoFit/>
          </a:bodyPr>
          <a:lstStyle/>
          <a:p>
            <a:pPr marL="380990" indent="-380990" defTabSz="1218858">
              <a:buFont typeface="Wingdings" pitchFamily="2" charset="2"/>
              <a:buChar char="q"/>
            </a:pPr>
            <a:r>
              <a:rPr lang="en-US" sz="2400" b="1" dirty="0">
                <a:solidFill>
                  <a:srgbClr val="2A3340">
                    <a:lumMod val="50000"/>
                  </a:srgbClr>
                </a:solidFill>
                <a:latin typeface="Times New Roman" pitchFamily="18" charset="0"/>
                <a:ea typeface="Lato" panose="020F0502020204030203" pitchFamily="34" charset="0"/>
                <a:cs typeface="Times New Roman" pitchFamily="18" charset="0"/>
              </a:rPr>
              <a:t>Quantity Surveying</a:t>
            </a:r>
          </a:p>
          <a:p>
            <a:pPr defTabSz="1218858"/>
            <a:endParaRPr lang="en-US" sz="2400" dirty="0">
              <a:solidFill>
                <a:prstClr val="white"/>
              </a:solidFill>
              <a:latin typeface="Times New Roman" pitchFamily="18" charset="0"/>
              <a:cs typeface="Times New Roman" pitchFamily="18" charset="0"/>
            </a:endParaRPr>
          </a:p>
        </p:txBody>
      </p:sp>
      <p:graphicFrame>
        <p:nvGraphicFramePr>
          <p:cNvPr id="8" name="Table 7"/>
          <p:cNvGraphicFramePr>
            <a:graphicFrameLocks noGrp="1"/>
          </p:cNvGraphicFramePr>
          <p:nvPr/>
        </p:nvGraphicFramePr>
        <p:xfrm>
          <a:off x="2769325" y="3069770"/>
          <a:ext cx="6596743" cy="2690950"/>
        </p:xfrm>
        <a:graphic>
          <a:graphicData uri="http://schemas.openxmlformats.org/drawingml/2006/table">
            <a:tbl>
              <a:tblPr firstRow="1" bandRow="1">
                <a:tableStyleId>{5940675A-B579-460E-94D1-54222C63F5DA}</a:tableStyleId>
              </a:tblPr>
              <a:tblGrid>
                <a:gridCol w="3291303"/>
                <a:gridCol w="3305440"/>
              </a:tblGrid>
              <a:tr h="553865">
                <a:tc>
                  <a:txBody>
                    <a:bodyPr/>
                    <a:lstStyle/>
                    <a:p>
                      <a:r>
                        <a:rPr lang="en-US" sz="2000" dirty="0" smtClean="0">
                          <a:solidFill>
                            <a:prstClr val="black"/>
                          </a:solidFill>
                          <a:latin typeface="Times New Roman" pitchFamily="18" charset="0"/>
                          <a:cs typeface="Times New Roman" pitchFamily="18" charset="0"/>
                        </a:rPr>
                        <a:t>Sub Structure  Work</a:t>
                      </a:r>
                      <a:endParaRPr lang="en-US" sz="2000" dirty="0"/>
                    </a:p>
                  </a:txBody>
                  <a:tcPr/>
                </a:tc>
                <a:tc>
                  <a:txBody>
                    <a:bodyPr/>
                    <a:lstStyle/>
                    <a:p>
                      <a:r>
                        <a:rPr lang="en-US" sz="2000" dirty="0" smtClean="0">
                          <a:solidFill>
                            <a:prstClr val="black"/>
                          </a:solidFill>
                          <a:latin typeface="Times New Roman" pitchFamily="18" charset="0"/>
                          <a:cs typeface="Times New Roman" pitchFamily="18" charset="0"/>
                        </a:rPr>
                        <a:t>1307402   NIS</a:t>
                      </a:r>
                      <a:endParaRPr lang="en-US" sz="2000" dirty="0"/>
                    </a:p>
                  </a:txBody>
                  <a:tcPr/>
                </a:tc>
              </a:tr>
              <a:tr h="553865">
                <a:tc>
                  <a:txBody>
                    <a:bodyPr/>
                    <a:lstStyle/>
                    <a:p>
                      <a:r>
                        <a:rPr lang="en-US" sz="2000" dirty="0" smtClean="0">
                          <a:solidFill>
                            <a:prstClr val="black"/>
                          </a:solidFill>
                          <a:latin typeface="Times New Roman" pitchFamily="18" charset="0"/>
                          <a:cs typeface="Times New Roman" pitchFamily="18" charset="0"/>
                        </a:rPr>
                        <a:t>Super Structure</a:t>
                      </a:r>
                      <a:endParaRPr lang="en-US" sz="2000" dirty="0"/>
                    </a:p>
                  </a:txBody>
                  <a:tcPr/>
                </a:tc>
                <a:tc>
                  <a:txBody>
                    <a:bodyPr/>
                    <a:lstStyle/>
                    <a:p>
                      <a:r>
                        <a:rPr lang="en-US" sz="2000" dirty="0" smtClean="0">
                          <a:solidFill>
                            <a:prstClr val="black"/>
                          </a:solidFill>
                          <a:latin typeface="Times New Roman" pitchFamily="18" charset="0"/>
                          <a:cs typeface="Times New Roman" pitchFamily="18" charset="0"/>
                        </a:rPr>
                        <a:t>1833400 NIS</a:t>
                      </a:r>
                      <a:endParaRPr lang="en-US" sz="2000" dirty="0"/>
                    </a:p>
                  </a:txBody>
                  <a:tcPr/>
                </a:tc>
              </a:tr>
              <a:tr h="553865">
                <a:tc>
                  <a:txBody>
                    <a:bodyPr/>
                    <a:lstStyle/>
                    <a:p>
                      <a:r>
                        <a:rPr lang="en-US" sz="2000" dirty="0" smtClean="0">
                          <a:solidFill>
                            <a:prstClr val="black"/>
                          </a:solidFill>
                          <a:latin typeface="Times New Roman" pitchFamily="18" charset="0"/>
                          <a:cs typeface="Times New Roman" pitchFamily="18" charset="0"/>
                        </a:rPr>
                        <a:t>Finishes Work</a:t>
                      </a:r>
                      <a:endParaRPr lang="en-US" sz="2000" dirty="0"/>
                    </a:p>
                  </a:txBody>
                  <a:tcPr/>
                </a:tc>
                <a:tc>
                  <a:txBody>
                    <a:bodyPr/>
                    <a:lstStyle/>
                    <a:p>
                      <a:r>
                        <a:rPr lang="en-US" sz="2000" dirty="0" smtClean="0">
                          <a:solidFill>
                            <a:prstClr val="black"/>
                          </a:solidFill>
                          <a:latin typeface="Times New Roman" pitchFamily="18" charset="0"/>
                          <a:cs typeface="Times New Roman" pitchFamily="18" charset="0"/>
                        </a:rPr>
                        <a:t>2273424 NIS</a:t>
                      </a:r>
                      <a:endParaRPr lang="en-US" sz="2000" dirty="0"/>
                    </a:p>
                  </a:txBody>
                  <a:tcPr/>
                </a:tc>
              </a:tr>
              <a:tr h="553865">
                <a:tc>
                  <a:txBody>
                    <a:bodyPr/>
                    <a:lstStyle/>
                    <a:p>
                      <a:r>
                        <a:rPr lang="en-US" sz="2000" dirty="0" smtClean="0">
                          <a:solidFill>
                            <a:prstClr val="black"/>
                          </a:solidFill>
                          <a:latin typeface="Times New Roman" pitchFamily="18" charset="0"/>
                          <a:cs typeface="Times New Roman" pitchFamily="18" charset="0"/>
                        </a:rPr>
                        <a:t>Electrical work</a:t>
                      </a:r>
                      <a:endParaRPr lang="en-US" sz="2000" dirty="0"/>
                    </a:p>
                  </a:txBody>
                  <a:tcPr/>
                </a:tc>
                <a:tc>
                  <a:txBody>
                    <a:bodyPr/>
                    <a:lstStyle/>
                    <a:p>
                      <a:r>
                        <a:rPr lang="en-US" sz="2000" dirty="0" smtClean="0">
                          <a:solidFill>
                            <a:prstClr val="black"/>
                          </a:solidFill>
                          <a:latin typeface="Times New Roman" pitchFamily="18" charset="0"/>
                          <a:cs typeface="Times New Roman" pitchFamily="18" charset="0"/>
                        </a:rPr>
                        <a:t>873564   NIS</a:t>
                      </a:r>
                      <a:endParaRPr lang="en-US" sz="2000" dirty="0"/>
                    </a:p>
                  </a:txBody>
                  <a:tcPr/>
                </a:tc>
              </a:tr>
              <a:tr h="475490">
                <a:tc>
                  <a:txBody>
                    <a:bodyPr/>
                    <a:lstStyle/>
                    <a:p>
                      <a:r>
                        <a:rPr lang="en-US" sz="2000" dirty="0" smtClean="0">
                          <a:solidFill>
                            <a:prstClr val="black"/>
                          </a:solidFill>
                          <a:latin typeface="Times New Roman" pitchFamily="18" charset="0"/>
                          <a:cs typeface="Times New Roman" pitchFamily="18" charset="0"/>
                        </a:rPr>
                        <a:t>Mechanical work</a:t>
                      </a:r>
                      <a:endParaRPr lang="en-US" sz="2000" dirty="0"/>
                    </a:p>
                  </a:txBody>
                  <a:tcPr/>
                </a:tc>
                <a:tc>
                  <a:txBody>
                    <a:bodyPr/>
                    <a:lstStyle/>
                    <a:p>
                      <a:r>
                        <a:rPr lang="en-US" sz="2000" dirty="0" smtClean="0">
                          <a:solidFill>
                            <a:prstClr val="black"/>
                          </a:solidFill>
                          <a:latin typeface="Times New Roman" pitchFamily="18" charset="0"/>
                          <a:cs typeface="Times New Roman" pitchFamily="18" charset="0"/>
                        </a:rPr>
                        <a:t>290395 NIS</a:t>
                      </a:r>
                      <a:endParaRPr lang="en-US" sz="2000" dirty="0"/>
                    </a:p>
                  </a:txBody>
                  <a:tcPr/>
                </a:tc>
              </a:tr>
            </a:tbl>
          </a:graphicData>
        </a:graphic>
      </p:graphicFrame>
    </p:spTree>
    <p:extLst>
      <p:ext uri="{BB962C8B-B14F-4D97-AF65-F5344CB8AC3E}">
        <p14:creationId xmlns:p14="http://schemas.microsoft.com/office/powerpoint/2010/main" val="408047324"/>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ربع نص 7"/>
          <p:cNvSpPr txBox="1"/>
          <p:nvPr/>
        </p:nvSpPr>
        <p:spPr>
          <a:xfrm>
            <a:off x="1841863" y="220131"/>
            <a:ext cx="7606937" cy="830997"/>
          </a:xfrm>
          <a:prstGeom prst="rect">
            <a:avLst/>
          </a:prstGeom>
          <a:noFill/>
        </p:spPr>
        <p:txBody>
          <a:bodyPr wrap="square" rtlCol="0">
            <a:spAutoFit/>
          </a:bodyPr>
          <a:lstStyle/>
          <a:p>
            <a:pPr marL="380990" indent="-380990" defTabSz="1218858">
              <a:buFont typeface="Wingdings" pitchFamily="2" charset="2"/>
              <a:buChar char="q"/>
            </a:pPr>
            <a:r>
              <a:rPr lang="en-US" sz="2400" b="1" dirty="0">
                <a:solidFill>
                  <a:schemeClr val="bg1"/>
                </a:solidFill>
                <a:latin typeface="Times New Roman" pitchFamily="18" charset="0"/>
                <a:cs typeface="Times New Roman" pitchFamily="18" charset="0"/>
              </a:rPr>
              <a:t>Percentage for each work from total cost of the </a:t>
            </a:r>
            <a:r>
              <a:rPr lang="en-US" sz="2400" b="1" dirty="0" smtClean="0">
                <a:solidFill>
                  <a:schemeClr val="bg1"/>
                </a:solidFill>
                <a:latin typeface="Times New Roman" pitchFamily="18" charset="0"/>
                <a:cs typeface="Times New Roman" pitchFamily="18" charset="0"/>
              </a:rPr>
              <a:t>facility </a:t>
            </a:r>
            <a:endParaRPr lang="en-US" sz="2400" b="1" dirty="0">
              <a:solidFill>
                <a:schemeClr val="bg1"/>
              </a:solidFill>
              <a:latin typeface="Times New Roman" pitchFamily="18" charset="0"/>
              <a:cs typeface="Times New Roman" pitchFamily="18" charset="0"/>
            </a:endParaRPr>
          </a:p>
        </p:txBody>
      </p:sp>
      <p:graphicFrame>
        <p:nvGraphicFramePr>
          <p:cNvPr id="43" name="Chart 42"/>
          <p:cNvGraphicFramePr/>
          <p:nvPr>
            <p:extLst>
              <p:ext uri="{D42A27DB-BD31-4B8C-83A1-F6EECF244321}">
                <p14:modId xmlns:p14="http://schemas.microsoft.com/office/powerpoint/2010/main" val="3663010667"/>
              </p:ext>
            </p:extLst>
          </p:nvPr>
        </p:nvGraphicFramePr>
        <p:xfrm>
          <a:off x="2032000" y="1051128"/>
          <a:ext cx="8128000" cy="5597866"/>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2"/>
          </p:nvPr>
        </p:nvSpPr>
        <p:spPr/>
        <p:txBody>
          <a:bodyPr/>
          <a:lstStyle/>
          <a:p>
            <a:fld id="{D57F1E4F-1CFF-5643-939E-217C01CDF565}" type="slidenum">
              <a:rPr lang="en-US" smtClean="0"/>
              <a:pPr/>
              <a:t>116</a:t>
            </a:fld>
            <a:endParaRPr lang="en-US" dirty="0"/>
          </a:p>
        </p:txBody>
      </p:sp>
    </p:spTree>
    <p:extLst>
      <p:ext uri="{BB962C8B-B14F-4D97-AF65-F5344CB8AC3E}">
        <p14:creationId xmlns:p14="http://schemas.microsoft.com/office/powerpoint/2010/main" val="1780872295"/>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479232" y="192024"/>
            <a:ext cx="9838077" cy="6557011"/>
          </a:xfrm>
          <a:prstGeom prst="rect">
            <a:avLst/>
          </a:prstGeom>
        </p:spPr>
      </p:pic>
      <p:sp>
        <p:nvSpPr>
          <p:cNvPr id="4" name="Slide Number Placeholder 3"/>
          <p:cNvSpPr>
            <a:spLocks noGrp="1"/>
          </p:cNvSpPr>
          <p:nvPr>
            <p:ph type="sldNum" sz="quarter" idx="12"/>
          </p:nvPr>
        </p:nvSpPr>
        <p:spPr/>
        <p:txBody>
          <a:bodyPr/>
          <a:lstStyle/>
          <a:p>
            <a:fld id="{D57F1E4F-1CFF-5643-939E-217C01CDF565}" type="slidenum">
              <a:rPr lang="en-US" smtClean="0"/>
              <a:pPr/>
              <a:t>117</a:t>
            </a:fld>
            <a:endParaRPr lang="en-US" dirty="0"/>
          </a:p>
        </p:txBody>
      </p:sp>
    </p:spTree>
    <p:extLst>
      <p:ext uri="{BB962C8B-B14F-4D97-AF65-F5344CB8AC3E}">
        <p14:creationId xmlns:p14="http://schemas.microsoft.com/office/powerpoint/2010/main" val="424974577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Box 4"/>
          <p:cNvSpPr txBox="1">
            <a:spLocks noChangeArrowheads="1"/>
          </p:cNvSpPr>
          <p:nvPr/>
        </p:nvSpPr>
        <p:spPr bwMode="auto">
          <a:xfrm>
            <a:off x="3619500" y="285751"/>
            <a:ext cx="4572000" cy="461963"/>
          </a:xfrm>
          <a:prstGeom prst="rect">
            <a:avLst/>
          </a:prstGeom>
          <a:noFill/>
          <a:ln w="9525">
            <a:noFill/>
            <a:miter lim="800000"/>
            <a:headEnd/>
            <a:tailEnd/>
          </a:ln>
        </p:spPr>
        <p:txBody>
          <a:bodyPr>
            <a:spAutoFit/>
          </a:bodyPr>
          <a:lstStyle/>
          <a:p>
            <a:pPr algn="ctr"/>
            <a:r>
              <a:rPr lang="en-US" sz="2400">
                <a:latin typeface="Times New Roman" pitchFamily="18" charset="0"/>
                <a:cs typeface="Times New Roman" pitchFamily="18" charset="0"/>
              </a:rPr>
              <a:t>Architectural Design</a:t>
            </a:r>
            <a:endParaRPr lang="en-GB" sz="2400"/>
          </a:p>
        </p:txBody>
      </p:sp>
      <p:sp>
        <p:nvSpPr>
          <p:cNvPr id="19460" name="TextBox 7"/>
          <p:cNvSpPr txBox="1">
            <a:spLocks noChangeArrowheads="1"/>
          </p:cNvSpPr>
          <p:nvPr/>
        </p:nvSpPr>
        <p:spPr bwMode="auto">
          <a:xfrm>
            <a:off x="627017" y="613954"/>
            <a:ext cx="4169835" cy="461665"/>
          </a:xfrm>
          <a:prstGeom prst="rect">
            <a:avLst/>
          </a:prstGeom>
          <a:noFill/>
          <a:ln w="9525">
            <a:noFill/>
            <a:miter lim="800000"/>
            <a:headEnd/>
            <a:tailEnd/>
          </a:ln>
        </p:spPr>
        <p:txBody>
          <a:bodyPr wrap="square">
            <a:spAutoFit/>
          </a:bodyPr>
          <a:lstStyle/>
          <a:p>
            <a:pPr>
              <a:buFont typeface="Arial" pitchFamily="34" charset="0"/>
              <a:buChar char="•"/>
            </a:pPr>
            <a:r>
              <a:rPr lang="en-US" sz="2400" dirty="0" smtClean="0"/>
              <a:t>Third basement plan</a:t>
            </a:r>
            <a:endParaRPr lang="en-US" sz="2400"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12</a:t>
            </a:fld>
            <a:endParaRPr lang="en-US" dirty="0"/>
          </a:p>
        </p:txBody>
      </p:sp>
      <p:pic>
        <p:nvPicPr>
          <p:cNvPr id="5122" name="Picture 2"/>
          <p:cNvPicPr>
            <a:picLocks noChangeAspect="1" noChangeArrowheads="1"/>
          </p:cNvPicPr>
          <p:nvPr/>
        </p:nvPicPr>
        <p:blipFill>
          <a:blip r:embed="rId2"/>
          <a:srcRect t="3052"/>
          <a:stretch>
            <a:fillRect/>
          </a:stretch>
        </p:blipFill>
        <p:spPr bwMode="auto">
          <a:xfrm>
            <a:off x="1371601" y="1084218"/>
            <a:ext cx="9562010" cy="56300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Box 8"/>
          <p:cNvSpPr txBox="1">
            <a:spLocks noChangeArrowheads="1"/>
          </p:cNvSpPr>
          <p:nvPr/>
        </p:nvSpPr>
        <p:spPr bwMode="auto">
          <a:xfrm>
            <a:off x="3905251" y="182881"/>
            <a:ext cx="4572000" cy="461665"/>
          </a:xfrm>
          <a:prstGeom prst="rect">
            <a:avLst/>
          </a:prstGeom>
          <a:noFill/>
          <a:ln w="9525">
            <a:noFill/>
            <a:miter lim="800000"/>
            <a:headEnd/>
            <a:tailEnd/>
          </a:ln>
        </p:spPr>
        <p:txBody>
          <a:bodyPr wrap="square">
            <a:spAutoFit/>
          </a:bodyPr>
          <a:lstStyle/>
          <a:p>
            <a:pPr algn="ctr"/>
            <a:r>
              <a:rPr lang="en-US" sz="2400" dirty="0">
                <a:latin typeface="Times New Roman" pitchFamily="18" charset="0"/>
                <a:cs typeface="Times New Roman" pitchFamily="18" charset="0"/>
              </a:rPr>
              <a:t>Architectural Design</a:t>
            </a:r>
            <a:endParaRPr lang="en-GB" sz="2400" dirty="0"/>
          </a:p>
        </p:txBody>
      </p:sp>
      <p:sp>
        <p:nvSpPr>
          <p:cNvPr id="15364" name="TextBox 9"/>
          <p:cNvSpPr txBox="1">
            <a:spLocks noChangeArrowheads="1"/>
          </p:cNvSpPr>
          <p:nvPr/>
        </p:nvSpPr>
        <p:spPr bwMode="auto">
          <a:xfrm>
            <a:off x="587829" y="535578"/>
            <a:ext cx="4568787" cy="461665"/>
          </a:xfrm>
          <a:prstGeom prst="rect">
            <a:avLst/>
          </a:prstGeom>
          <a:noFill/>
          <a:ln w="9525">
            <a:noFill/>
            <a:miter lim="800000"/>
            <a:headEnd/>
            <a:tailEnd/>
          </a:ln>
        </p:spPr>
        <p:txBody>
          <a:bodyPr wrap="square">
            <a:spAutoFit/>
          </a:bodyPr>
          <a:lstStyle/>
          <a:p>
            <a:pPr>
              <a:buFont typeface="Arial" pitchFamily="34" charset="0"/>
              <a:buChar char="•"/>
            </a:pPr>
            <a:r>
              <a:rPr lang="en-US" sz="2400" dirty="0" smtClean="0"/>
              <a:t>South east elevation</a:t>
            </a:r>
            <a:endParaRPr lang="en-GB" sz="2400"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1026" name="Picture 2"/>
          <p:cNvPicPr>
            <a:picLocks noChangeAspect="1" noChangeArrowheads="1"/>
          </p:cNvPicPr>
          <p:nvPr/>
        </p:nvPicPr>
        <p:blipFill>
          <a:blip r:embed="rId2"/>
          <a:srcRect r="1435"/>
          <a:stretch>
            <a:fillRect/>
          </a:stretch>
        </p:blipFill>
        <p:spPr bwMode="auto">
          <a:xfrm>
            <a:off x="1358538" y="940526"/>
            <a:ext cx="8974182" cy="59174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70263" y="640080"/>
            <a:ext cx="3562091" cy="444138"/>
          </a:xfrm>
        </p:spPr>
        <p:txBody>
          <a:bodyPr>
            <a:normAutofit/>
          </a:bodyPr>
          <a:lstStyle/>
          <a:p>
            <a:pPr algn="l">
              <a:buFont typeface="Arial" pitchFamily="34" charset="0"/>
              <a:buChar char="•"/>
            </a:pPr>
            <a:r>
              <a:rPr lang="en-US" sz="2400" dirty="0" smtClean="0">
                <a:solidFill>
                  <a:schemeClr val="tx1"/>
                </a:solidFill>
              </a:rPr>
              <a:t>South west elevation</a:t>
            </a:r>
            <a:endParaRPr lang="en-US" sz="2400" i="1" dirty="0">
              <a:solidFill>
                <a:schemeClr val="tx1"/>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14</a:t>
            </a:fld>
            <a:endParaRPr lang="en-US" dirty="0"/>
          </a:p>
        </p:txBody>
      </p:sp>
      <p:sp>
        <p:nvSpPr>
          <p:cNvPr id="16388" name="TextBox 5"/>
          <p:cNvSpPr txBox="1">
            <a:spLocks noChangeArrowheads="1"/>
          </p:cNvSpPr>
          <p:nvPr/>
        </p:nvSpPr>
        <p:spPr bwMode="auto">
          <a:xfrm>
            <a:off x="3905251" y="285751"/>
            <a:ext cx="4572000" cy="461963"/>
          </a:xfrm>
          <a:prstGeom prst="rect">
            <a:avLst/>
          </a:prstGeom>
          <a:noFill/>
          <a:ln w="9525">
            <a:noFill/>
            <a:miter lim="800000"/>
            <a:headEnd/>
            <a:tailEnd/>
          </a:ln>
        </p:spPr>
        <p:txBody>
          <a:bodyPr>
            <a:spAutoFit/>
          </a:bodyPr>
          <a:lstStyle/>
          <a:p>
            <a:pPr algn="ctr"/>
            <a:r>
              <a:rPr lang="en-US" sz="2400" dirty="0">
                <a:latin typeface="Times New Roman" pitchFamily="18" charset="0"/>
                <a:cs typeface="Times New Roman" pitchFamily="18" charset="0"/>
              </a:rPr>
              <a:t>Architectural Design</a:t>
            </a:r>
            <a:endParaRPr lang="en-GB" sz="2400" dirty="0"/>
          </a:p>
        </p:txBody>
      </p:sp>
      <p:pic>
        <p:nvPicPr>
          <p:cNvPr id="2050" name="Picture 2"/>
          <p:cNvPicPr>
            <a:picLocks noChangeAspect="1" noChangeArrowheads="1"/>
          </p:cNvPicPr>
          <p:nvPr/>
        </p:nvPicPr>
        <p:blipFill>
          <a:blip r:embed="rId2"/>
          <a:srcRect r="4005"/>
          <a:stretch>
            <a:fillRect/>
          </a:stretch>
        </p:blipFill>
        <p:spPr bwMode="auto">
          <a:xfrm>
            <a:off x="770708" y="1045029"/>
            <a:ext cx="10045337" cy="581297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571502" y="431075"/>
            <a:ext cx="3835606" cy="574765"/>
          </a:xfrm>
        </p:spPr>
        <p:txBody>
          <a:bodyPr>
            <a:normAutofit/>
          </a:bodyPr>
          <a:lstStyle/>
          <a:p>
            <a:pPr algn="l">
              <a:buFont typeface="Arial" pitchFamily="34" charset="0"/>
              <a:buChar char="•"/>
            </a:pPr>
            <a:r>
              <a:rPr lang="en-US" sz="2000" dirty="0" smtClean="0">
                <a:solidFill>
                  <a:schemeClr val="tx1"/>
                </a:solidFill>
                <a:latin typeface="Times New Roman" pitchFamily="18" charset="0"/>
                <a:cs typeface="Times New Roman" pitchFamily="18" charset="0"/>
              </a:rPr>
              <a:t>North western elevation</a:t>
            </a:r>
            <a:endParaRPr lang="en-US" sz="2000" i="1" dirty="0">
              <a:solidFill>
                <a:schemeClr val="tx1"/>
              </a:solidFill>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15</a:t>
            </a:fld>
            <a:endParaRPr lang="en-US" dirty="0"/>
          </a:p>
        </p:txBody>
      </p:sp>
      <p:sp>
        <p:nvSpPr>
          <p:cNvPr id="16388" name="TextBox 5"/>
          <p:cNvSpPr txBox="1">
            <a:spLocks noChangeArrowheads="1"/>
          </p:cNvSpPr>
          <p:nvPr/>
        </p:nvSpPr>
        <p:spPr bwMode="auto">
          <a:xfrm>
            <a:off x="3905251" y="285751"/>
            <a:ext cx="4572000" cy="461963"/>
          </a:xfrm>
          <a:prstGeom prst="rect">
            <a:avLst/>
          </a:prstGeom>
          <a:noFill/>
          <a:ln w="9525">
            <a:noFill/>
            <a:miter lim="800000"/>
            <a:headEnd/>
            <a:tailEnd/>
          </a:ln>
        </p:spPr>
        <p:txBody>
          <a:bodyPr>
            <a:spAutoFit/>
          </a:bodyPr>
          <a:lstStyle/>
          <a:p>
            <a:pPr algn="ctr"/>
            <a:r>
              <a:rPr lang="en-US" sz="2400" dirty="0">
                <a:latin typeface="Times New Roman" pitchFamily="18" charset="0"/>
                <a:cs typeface="Times New Roman" pitchFamily="18" charset="0"/>
              </a:rPr>
              <a:t>Architectural Design</a:t>
            </a:r>
            <a:endParaRPr lang="en-GB" sz="2400" dirty="0"/>
          </a:p>
        </p:txBody>
      </p:sp>
      <p:pic>
        <p:nvPicPr>
          <p:cNvPr id="3075" name="Picture 3"/>
          <p:cNvPicPr>
            <a:picLocks noChangeAspect="1" noChangeArrowheads="1"/>
          </p:cNvPicPr>
          <p:nvPr/>
        </p:nvPicPr>
        <p:blipFill>
          <a:blip r:embed="rId2"/>
          <a:srcRect/>
          <a:stretch>
            <a:fillRect/>
          </a:stretch>
        </p:blipFill>
        <p:spPr bwMode="auto">
          <a:xfrm>
            <a:off x="1959429" y="1123406"/>
            <a:ext cx="8464732" cy="57345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571502" y="600892"/>
            <a:ext cx="3835606" cy="470262"/>
          </a:xfrm>
        </p:spPr>
        <p:txBody>
          <a:bodyPr>
            <a:normAutofit/>
          </a:bodyPr>
          <a:lstStyle/>
          <a:p>
            <a:pPr algn="l">
              <a:buFont typeface="Arial" pitchFamily="34" charset="0"/>
              <a:buChar char="•"/>
            </a:pPr>
            <a:r>
              <a:rPr lang="en-US" sz="2400" dirty="0" smtClean="0">
                <a:solidFill>
                  <a:schemeClr val="tx1"/>
                </a:solidFill>
              </a:rPr>
              <a:t>North east elevation</a:t>
            </a:r>
            <a:endParaRPr lang="en-US" sz="2400" i="1" dirty="0">
              <a:solidFill>
                <a:schemeClr val="tx1"/>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16</a:t>
            </a:fld>
            <a:endParaRPr lang="en-US" dirty="0"/>
          </a:p>
        </p:txBody>
      </p:sp>
      <p:sp>
        <p:nvSpPr>
          <p:cNvPr id="16388" name="TextBox 5"/>
          <p:cNvSpPr txBox="1">
            <a:spLocks noChangeArrowheads="1"/>
          </p:cNvSpPr>
          <p:nvPr/>
        </p:nvSpPr>
        <p:spPr bwMode="auto">
          <a:xfrm>
            <a:off x="3905251" y="285751"/>
            <a:ext cx="4572000" cy="461963"/>
          </a:xfrm>
          <a:prstGeom prst="rect">
            <a:avLst/>
          </a:prstGeom>
          <a:noFill/>
          <a:ln w="9525">
            <a:noFill/>
            <a:miter lim="800000"/>
            <a:headEnd/>
            <a:tailEnd/>
          </a:ln>
        </p:spPr>
        <p:txBody>
          <a:bodyPr>
            <a:spAutoFit/>
          </a:bodyPr>
          <a:lstStyle/>
          <a:p>
            <a:pPr algn="ctr"/>
            <a:r>
              <a:rPr lang="en-US" sz="2400" dirty="0">
                <a:latin typeface="Times New Roman" pitchFamily="18" charset="0"/>
                <a:cs typeface="Times New Roman" pitchFamily="18" charset="0"/>
              </a:rPr>
              <a:t>Architectural Design</a:t>
            </a:r>
            <a:endParaRPr lang="en-GB" sz="2400" dirty="0"/>
          </a:p>
        </p:txBody>
      </p:sp>
      <p:pic>
        <p:nvPicPr>
          <p:cNvPr id="4098" name="Picture 2"/>
          <p:cNvPicPr>
            <a:picLocks noChangeAspect="1" noChangeArrowheads="1"/>
          </p:cNvPicPr>
          <p:nvPr/>
        </p:nvPicPr>
        <p:blipFill>
          <a:blip r:embed="rId2"/>
          <a:srcRect t="7519"/>
          <a:stretch>
            <a:fillRect/>
          </a:stretch>
        </p:blipFill>
        <p:spPr bwMode="auto">
          <a:xfrm>
            <a:off x="1136468" y="1136469"/>
            <a:ext cx="10149840" cy="57215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571502" y="561704"/>
            <a:ext cx="3835606" cy="587827"/>
          </a:xfrm>
        </p:spPr>
        <p:txBody>
          <a:bodyPr>
            <a:normAutofit/>
          </a:bodyPr>
          <a:lstStyle/>
          <a:p>
            <a:pPr algn="l">
              <a:buFont typeface="Arial" pitchFamily="34" charset="0"/>
              <a:buChar char="•"/>
            </a:pPr>
            <a:r>
              <a:rPr lang="en-US" sz="2400" dirty="0" smtClean="0">
                <a:solidFill>
                  <a:schemeClr val="tx1"/>
                </a:solidFill>
              </a:rPr>
              <a:t>Section A-A</a:t>
            </a:r>
            <a:endParaRPr lang="en-US" sz="2400" i="1" dirty="0">
              <a:solidFill>
                <a:schemeClr val="tx1"/>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17</a:t>
            </a:fld>
            <a:endParaRPr lang="en-US" dirty="0"/>
          </a:p>
        </p:txBody>
      </p:sp>
      <p:sp>
        <p:nvSpPr>
          <p:cNvPr id="16388" name="TextBox 5"/>
          <p:cNvSpPr txBox="1">
            <a:spLocks noChangeArrowheads="1"/>
          </p:cNvSpPr>
          <p:nvPr/>
        </p:nvSpPr>
        <p:spPr bwMode="auto">
          <a:xfrm>
            <a:off x="3905251" y="285751"/>
            <a:ext cx="4572000" cy="461963"/>
          </a:xfrm>
          <a:prstGeom prst="rect">
            <a:avLst/>
          </a:prstGeom>
          <a:noFill/>
          <a:ln w="9525">
            <a:noFill/>
            <a:miter lim="800000"/>
            <a:headEnd/>
            <a:tailEnd/>
          </a:ln>
        </p:spPr>
        <p:txBody>
          <a:bodyPr>
            <a:spAutoFit/>
          </a:bodyPr>
          <a:lstStyle/>
          <a:p>
            <a:pPr algn="ctr"/>
            <a:r>
              <a:rPr lang="en-US" sz="2400" dirty="0">
                <a:latin typeface="Times New Roman" pitchFamily="18" charset="0"/>
                <a:cs typeface="Times New Roman" pitchFamily="18" charset="0"/>
              </a:rPr>
              <a:t>Architectural Design</a:t>
            </a:r>
            <a:endParaRPr lang="en-GB" sz="2400" dirty="0"/>
          </a:p>
        </p:txBody>
      </p:sp>
      <p:pic>
        <p:nvPicPr>
          <p:cNvPr id="5122" name="Picture 2"/>
          <p:cNvPicPr>
            <a:picLocks noChangeAspect="1" noChangeArrowheads="1"/>
          </p:cNvPicPr>
          <p:nvPr/>
        </p:nvPicPr>
        <p:blipFill>
          <a:blip r:embed="rId2"/>
          <a:srcRect/>
          <a:stretch>
            <a:fillRect/>
          </a:stretch>
        </p:blipFill>
        <p:spPr bwMode="auto">
          <a:xfrm>
            <a:off x="300446" y="1071155"/>
            <a:ext cx="11573692" cy="54472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571502" y="391886"/>
            <a:ext cx="3835606" cy="587828"/>
          </a:xfrm>
        </p:spPr>
        <p:txBody>
          <a:bodyPr>
            <a:normAutofit/>
          </a:bodyPr>
          <a:lstStyle/>
          <a:p>
            <a:pPr algn="l">
              <a:buFont typeface="Arial" pitchFamily="34" charset="0"/>
              <a:buChar char="•"/>
            </a:pPr>
            <a:r>
              <a:rPr lang="en-US" sz="2400" dirty="0" smtClean="0">
                <a:solidFill>
                  <a:schemeClr val="tx1"/>
                </a:solidFill>
              </a:rPr>
              <a:t>Section B-B</a:t>
            </a:r>
            <a:endParaRPr lang="en-US" sz="2400" i="1" dirty="0">
              <a:solidFill>
                <a:schemeClr val="tx1"/>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18</a:t>
            </a:fld>
            <a:endParaRPr lang="en-US" dirty="0"/>
          </a:p>
        </p:txBody>
      </p:sp>
      <p:sp>
        <p:nvSpPr>
          <p:cNvPr id="16388" name="TextBox 5"/>
          <p:cNvSpPr txBox="1">
            <a:spLocks noChangeArrowheads="1"/>
          </p:cNvSpPr>
          <p:nvPr/>
        </p:nvSpPr>
        <p:spPr bwMode="auto">
          <a:xfrm>
            <a:off x="3905251" y="285751"/>
            <a:ext cx="4572000" cy="461963"/>
          </a:xfrm>
          <a:prstGeom prst="rect">
            <a:avLst/>
          </a:prstGeom>
          <a:noFill/>
          <a:ln w="9525">
            <a:noFill/>
            <a:miter lim="800000"/>
            <a:headEnd/>
            <a:tailEnd/>
          </a:ln>
        </p:spPr>
        <p:txBody>
          <a:bodyPr>
            <a:spAutoFit/>
          </a:bodyPr>
          <a:lstStyle/>
          <a:p>
            <a:pPr algn="ctr"/>
            <a:r>
              <a:rPr lang="en-US" sz="2400" dirty="0">
                <a:latin typeface="Times New Roman" pitchFamily="18" charset="0"/>
                <a:cs typeface="Times New Roman" pitchFamily="18" charset="0"/>
              </a:rPr>
              <a:t>Architectural Design</a:t>
            </a:r>
            <a:endParaRPr lang="en-GB" sz="2400" dirty="0"/>
          </a:p>
        </p:txBody>
      </p:sp>
      <p:pic>
        <p:nvPicPr>
          <p:cNvPr id="9" name="Picture 2"/>
          <p:cNvPicPr>
            <a:picLocks noChangeAspect="1" noChangeArrowheads="1"/>
          </p:cNvPicPr>
          <p:nvPr/>
        </p:nvPicPr>
        <p:blipFill>
          <a:blip r:embed="rId2"/>
          <a:srcRect r="2812"/>
          <a:stretch>
            <a:fillRect/>
          </a:stretch>
        </p:blipFill>
        <p:spPr bwMode="auto">
          <a:xfrm>
            <a:off x="1332410" y="901336"/>
            <a:ext cx="9588137" cy="59566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757647" y="624110"/>
            <a:ext cx="10746966" cy="394793"/>
          </a:xfrm>
        </p:spPr>
        <p:txBody>
          <a:bodyPr>
            <a:normAutofit/>
          </a:bodyPr>
          <a:lstStyle/>
          <a:p>
            <a:r>
              <a:rPr lang="en-GB" sz="1800" dirty="0" smtClean="0">
                <a:solidFill>
                  <a:schemeClr val="tx1"/>
                </a:solidFill>
                <a:latin typeface="Times New Roman" pitchFamily="18" charset="0"/>
                <a:cs typeface="Times New Roman" pitchFamily="18" charset="0"/>
              </a:rPr>
              <a:t>Comparison between old design and new design </a:t>
            </a:r>
            <a:endParaRPr lang="en-GB" sz="1800" dirty="0">
              <a:solidFill>
                <a:schemeClr val="tx1"/>
              </a:solidFill>
              <a:latin typeface="Times New Roman" pitchFamily="18" charset="0"/>
              <a:cs typeface="Times New Roman" pitchFamily="18" charset="0"/>
            </a:endParaRPr>
          </a:p>
        </p:txBody>
      </p:sp>
      <p:sp>
        <p:nvSpPr>
          <p:cNvPr id="17" name="Text Placeholder 9"/>
          <p:cNvSpPr>
            <a:spLocks noGrp="1"/>
          </p:cNvSpPr>
          <p:nvPr>
            <p:ph type="body" idx="1"/>
          </p:nvPr>
        </p:nvSpPr>
        <p:spPr>
          <a:xfrm>
            <a:off x="339634" y="1162594"/>
            <a:ext cx="4376057" cy="352697"/>
          </a:xfrm>
        </p:spPr>
        <p:txBody>
          <a:bodyPr>
            <a:normAutofit/>
          </a:bodyPr>
          <a:lstStyle/>
          <a:p>
            <a:pPr algn="ctr"/>
            <a:r>
              <a:rPr lang="en-US" sz="1800" dirty="0" smtClean="0">
                <a:solidFill>
                  <a:schemeClr val="tx1"/>
                </a:solidFill>
                <a:latin typeface="Times New Roman" pitchFamily="18" charset="0"/>
                <a:cs typeface="Times New Roman" pitchFamily="18" charset="0"/>
              </a:rPr>
              <a:t>Before modifications</a:t>
            </a:r>
            <a:endParaRPr lang="en-US" sz="1800" dirty="0">
              <a:solidFill>
                <a:schemeClr val="tx1"/>
              </a:solidFill>
              <a:latin typeface="Times New Roman" pitchFamily="18" charset="0"/>
              <a:cs typeface="Times New Roman" pitchFamily="18" charset="0"/>
            </a:endParaRPr>
          </a:p>
        </p:txBody>
      </p:sp>
      <p:sp>
        <p:nvSpPr>
          <p:cNvPr id="13" name="Text Placeholder 14"/>
          <p:cNvSpPr>
            <a:spLocks noGrp="1"/>
          </p:cNvSpPr>
          <p:nvPr>
            <p:ph type="body" sz="half" idx="3"/>
          </p:nvPr>
        </p:nvSpPr>
        <p:spPr>
          <a:xfrm>
            <a:off x="7136979" y="1254034"/>
            <a:ext cx="3999001" cy="365760"/>
          </a:xfrm>
        </p:spPr>
        <p:txBody>
          <a:bodyPr>
            <a:normAutofit/>
          </a:bodyPr>
          <a:lstStyle/>
          <a:p>
            <a:pPr algn="ctr"/>
            <a:r>
              <a:rPr lang="en-US" sz="1800" dirty="0" smtClean="0">
                <a:solidFill>
                  <a:schemeClr val="tx1"/>
                </a:solidFill>
                <a:latin typeface="Times New Roman" pitchFamily="18" charset="0"/>
                <a:cs typeface="Times New Roman" pitchFamily="18" charset="0"/>
              </a:rPr>
              <a:t>After modifications</a:t>
            </a:r>
          </a:p>
        </p:txBody>
      </p:sp>
      <p:pic>
        <p:nvPicPr>
          <p:cNvPr id="14" name="Content Placeholder 5"/>
          <p:cNvPicPr>
            <a:picLocks noGrp="1"/>
          </p:cNvPicPr>
          <p:nvPr>
            <p:ph sz="quarter" idx="2"/>
          </p:nvPr>
        </p:nvPicPr>
        <p:blipFill>
          <a:blip r:embed="rId2"/>
          <a:stretch>
            <a:fillRect/>
          </a:stretch>
        </p:blipFill>
        <p:spPr bwMode="auto">
          <a:xfrm>
            <a:off x="6021977" y="2090058"/>
            <a:ext cx="5786983" cy="3814354"/>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D57F1E4F-1CFF-5643-939E-217C01CDF565}" type="slidenum">
              <a:rPr lang="en-US" smtClean="0"/>
              <a:pPr/>
              <a:t>19</a:t>
            </a:fld>
            <a:endParaRPr lang="en-US" dirty="0"/>
          </a:p>
        </p:txBody>
      </p:sp>
      <p:sp>
        <p:nvSpPr>
          <p:cNvPr id="12" name="Rectangle 2">
            <a:extLst>
              <a:ext uri="{FF2B5EF4-FFF2-40B4-BE49-F238E27FC236}">
                <a16:creationId xmlns:a16="http://schemas.microsoft.com/office/drawing/2014/main" xmlns="" id="{A763CFEB-EA10-4DE3-A495-F206FBB592C0}"/>
              </a:ext>
            </a:extLst>
          </p:cNvPr>
          <p:cNvSpPr>
            <a:spLocks noChangeArrowheads="1"/>
          </p:cNvSpPr>
          <p:nvPr/>
        </p:nvSpPr>
        <p:spPr bwMode="auto">
          <a:xfrm>
            <a:off x="326571" y="365760"/>
            <a:ext cx="1998618" cy="31350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0" rIns="0" bIns="0" numCol="1" anchor="ctr" anchorCtr="0" compatLnSpc="1">
            <a:prstTxWarp prst="textNoShape">
              <a:avLst/>
            </a:prstTxWarp>
            <a:spAutoFit/>
          </a:bodyPr>
          <a:lstStyle/>
          <a:p>
            <a:pPr marL="342900" indent="-342900" defTabSz="914400" eaLnBrk="0" fontAlgn="base" hangingPunct="0">
              <a:spcBef>
                <a:spcPct val="0"/>
              </a:spcBef>
              <a:spcAft>
                <a:spcPct val="0"/>
              </a:spcAft>
              <a:buFont typeface="Wingdings" panose="05000000000000000000" pitchFamily="2" charset="2"/>
              <a:buChar char="Ø"/>
            </a:pPr>
            <a:r>
              <a:rPr lang="en-US" sz="2000" b="1" dirty="0" smtClean="0">
                <a:latin typeface="Times New Roman" pitchFamily="18" charset="0"/>
                <a:cs typeface="Times New Roman" pitchFamily="18" charset="0"/>
              </a:rPr>
              <a:t>main hall</a:t>
            </a:r>
          </a:p>
        </p:txBody>
      </p:sp>
      <p:pic>
        <p:nvPicPr>
          <p:cNvPr id="9221" name="Picture 5"/>
          <p:cNvPicPr>
            <a:picLocks noChangeAspect="1" noChangeArrowheads="1"/>
          </p:cNvPicPr>
          <p:nvPr/>
        </p:nvPicPr>
        <p:blipFill>
          <a:blip r:embed="rId3"/>
          <a:srcRect l="27832" t="30893" r="18341" b="23750"/>
          <a:stretch>
            <a:fillRect/>
          </a:stretch>
        </p:blipFill>
        <p:spPr bwMode="auto">
          <a:xfrm>
            <a:off x="182881" y="2076996"/>
            <a:ext cx="5603966" cy="3239588"/>
          </a:xfrm>
          <a:prstGeom prst="rect">
            <a:avLst/>
          </a:prstGeom>
          <a:noFill/>
          <a:ln w="9525">
            <a:noFill/>
            <a:miter lim="800000"/>
            <a:headEnd/>
            <a:tailEnd/>
          </a:ln>
          <a:effectLst/>
        </p:spPr>
      </p:pic>
    </p:spTree>
    <p:extLst>
      <p:ext uri="{BB962C8B-B14F-4D97-AF65-F5344CB8AC3E}">
        <p14:creationId xmlns:p14="http://schemas.microsoft.com/office/powerpoint/2010/main" val="4129698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27051" y="188914"/>
            <a:ext cx="10972800" cy="981075"/>
          </a:xfrm>
        </p:spPr>
        <p:txBody>
          <a:bodyPr/>
          <a:lstStyle/>
          <a:p>
            <a:pPr eaLnBrk="1" hangingPunct="1"/>
            <a:r>
              <a:rPr lang="en-US" sz="3200" b="1" dirty="0" smtClean="0">
                <a:solidFill>
                  <a:schemeClr val="tx1"/>
                </a:solidFill>
                <a:latin typeface="Times New Roman" pitchFamily="18" charset="0"/>
                <a:cs typeface="Times New Roman" pitchFamily="18" charset="0"/>
              </a:rPr>
              <a:t>Contents of presentation </a:t>
            </a:r>
          </a:p>
        </p:txBody>
      </p:sp>
      <p:sp>
        <p:nvSpPr>
          <p:cNvPr id="8195" name="Rectangle 3"/>
          <p:cNvSpPr>
            <a:spLocks noGrp="1" noChangeArrowheads="1"/>
          </p:cNvSpPr>
          <p:nvPr>
            <p:ph idx="1"/>
          </p:nvPr>
        </p:nvSpPr>
        <p:spPr>
          <a:xfrm>
            <a:off x="1428752" y="1714500"/>
            <a:ext cx="10153649" cy="4667250"/>
          </a:xfrm>
        </p:spPr>
        <p:txBody>
          <a:bodyPr/>
          <a:lstStyle/>
          <a:p>
            <a:pPr eaLnBrk="1" hangingPunct="1"/>
            <a:r>
              <a:rPr lang="en-US" sz="2400" dirty="0" smtClean="0">
                <a:solidFill>
                  <a:schemeClr val="tx1"/>
                </a:solidFill>
                <a:latin typeface="Times New Roman" pitchFamily="18" charset="0"/>
                <a:cs typeface="Times New Roman" pitchFamily="18" charset="0"/>
              </a:rPr>
              <a:t>Project Description</a:t>
            </a:r>
          </a:p>
          <a:p>
            <a:pPr eaLnBrk="1" hangingPunct="1"/>
            <a:r>
              <a:rPr lang="en-US" sz="2400" dirty="0" smtClean="0">
                <a:solidFill>
                  <a:schemeClr val="tx1"/>
                </a:solidFill>
                <a:latin typeface="Times New Roman" pitchFamily="18" charset="0"/>
                <a:cs typeface="Times New Roman" pitchFamily="18" charset="0"/>
              </a:rPr>
              <a:t>Architectural Design</a:t>
            </a:r>
          </a:p>
          <a:p>
            <a:r>
              <a:rPr lang="en-US" sz="2400" dirty="0" smtClean="0">
                <a:latin typeface="Times New Roman" pitchFamily="18" charset="0"/>
                <a:cs typeface="Times New Roman" pitchFamily="18" charset="0"/>
              </a:rPr>
              <a:t>Environmental Design </a:t>
            </a:r>
          </a:p>
          <a:p>
            <a:pPr eaLnBrk="1" hangingPunct="1"/>
            <a:r>
              <a:rPr lang="en-US" sz="2400" dirty="0" smtClean="0">
                <a:solidFill>
                  <a:schemeClr val="tx1"/>
                </a:solidFill>
                <a:latin typeface="Times New Roman" pitchFamily="18" charset="0"/>
                <a:cs typeface="Times New Roman" pitchFamily="18" charset="0"/>
              </a:rPr>
              <a:t>Structural Design </a:t>
            </a:r>
          </a:p>
          <a:p>
            <a:r>
              <a:rPr lang="en-US" sz="2400" dirty="0" smtClean="0">
                <a:solidFill>
                  <a:schemeClr val="tx1"/>
                </a:solidFill>
                <a:latin typeface="Times New Roman" pitchFamily="18" charset="0"/>
                <a:cs typeface="Times New Roman" pitchFamily="18" charset="0"/>
              </a:rPr>
              <a:t>Electrical Design </a:t>
            </a:r>
          </a:p>
          <a:p>
            <a:pPr eaLnBrk="1" hangingPunct="1"/>
            <a:r>
              <a:rPr lang="en-US" sz="2400" dirty="0" smtClean="0">
                <a:latin typeface="Times New Roman" pitchFamily="18" charset="0"/>
                <a:cs typeface="Times New Roman" pitchFamily="18" charset="0"/>
              </a:rPr>
              <a:t>Mechanical Design </a:t>
            </a:r>
          </a:p>
          <a:p>
            <a:pPr eaLnBrk="1" hangingPunct="1"/>
            <a:r>
              <a:rPr lang="en-US" sz="2400" dirty="0" smtClean="0">
                <a:solidFill>
                  <a:schemeClr val="tx1"/>
                </a:solidFill>
                <a:latin typeface="Times New Roman" pitchFamily="18" charset="0"/>
                <a:cs typeface="Times New Roman" pitchFamily="18" charset="0"/>
              </a:rPr>
              <a:t>Project Management &amp;Quantity Surveying</a:t>
            </a:r>
          </a:p>
          <a:p>
            <a:pPr eaLnBrk="1" hangingPunct="1">
              <a:buNone/>
            </a:pPr>
            <a:endParaRPr lang="en-US" dirty="0" smtClean="0">
              <a:solidFill>
                <a:srgbClr val="FF0000"/>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603948" y="624110"/>
            <a:ext cx="9900664" cy="486233"/>
          </a:xfrm>
        </p:spPr>
        <p:txBody>
          <a:bodyPr>
            <a:noAutofit/>
          </a:bodyPr>
          <a:lstStyle/>
          <a:p>
            <a:pPr>
              <a:lnSpc>
                <a:spcPct val="150000"/>
              </a:lnSpc>
            </a:pPr>
            <a:r>
              <a:rPr lang="en-GB" sz="1800" dirty="0" smtClean="0">
                <a:solidFill>
                  <a:schemeClr val="tx1"/>
                </a:solidFill>
                <a:latin typeface="Times New Roman" pitchFamily="18" charset="0"/>
                <a:cs typeface="Times New Roman" pitchFamily="18" charset="0"/>
              </a:rPr>
              <a:t>Comparison between old design and new design </a:t>
            </a:r>
            <a:endParaRPr lang="ar-SA" sz="1800" b="1" dirty="0">
              <a:solidFill>
                <a:schemeClr val="tx1"/>
              </a:solidFill>
              <a:latin typeface="Times New Roman" panose="02020603050405020304" pitchFamily="18" charset="0"/>
              <a:cs typeface="Times New Roman" panose="02020603050405020304" pitchFamily="18" charset="0"/>
            </a:endParaRPr>
          </a:p>
        </p:txBody>
      </p:sp>
      <p:sp>
        <p:nvSpPr>
          <p:cNvPr id="14" name="Text Placeholder 9"/>
          <p:cNvSpPr>
            <a:spLocks noGrp="1"/>
          </p:cNvSpPr>
          <p:nvPr>
            <p:ph type="body" idx="1"/>
          </p:nvPr>
        </p:nvSpPr>
        <p:spPr>
          <a:xfrm>
            <a:off x="653142" y="1293223"/>
            <a:ext cx="3095897" cy="352697"/>
          </a:xfrm>
        </p:spPr>
        <p:txBody>
          <a:bodyPr>
            <a:normAutofit/>
          </a:bodyPr>
          <a:lstStyle/>
          <a:p>
            <a:pPr algn="ctr"/>
            <a:r>
              <a:rPr lang="en-US" sz="1800" dirty="0" smtClean="0">
                <a:solidFill>
                  <a:schemeClr val="tx1"/>
                </a:solidFill>
                <a:latin typeface="Times New Roman" pitchFamily="18" charset="0"/>
                <a:cs typeface="Times New Roman" pitchFamily="18" charset="0"/>
              </a:rPr>
              <a:t>Before modifications</a:t>
            </a:r>
            <a:endParaRPr lang="en-US" sz="1800" dirty="0">
              <a:solidFill>
                <a:schemeClr val="tx1"/>
              </a:solidFill>
              <a:latin typeface="Times New Roman" pitchFamily="18" charset="0"/>
              <a:cs typeface="Times New Roman" pitchFamily="18" charset="0"/>
            </a:endParaRPr>
          </a:p>
        </p:txBody>
      </p:sp>
      <p:sp>
        <p:nvSpPr>
          <p:cNvPr id="15" name="Text Placeholder 14"/>
          <p:cNvSpPr>
            <a:spLocks noGrp="1"/>
          </p:cNvSpPr>
          <p:nvPr>
            <p:ph type="body" sz="half" idx="3"/>
          </p:nvPr>
        </p:nvSpPr>
        <p:spPr>
          <a:xfrm>
            <a:off x="7136979" y="1469036"/>
            <a:ext cx="3999001" cy="464695"/>
          </a:xfrm>
        </p:spPr>
        <p:txBody>
          <a:bodyPr/>
          <a:lstStyle/>
          <a:p>
            <a:pPr algn="ctr"/>
            <a:r>
              <a:rPr lang="en-US" sz="1800" dirty="0" smtClean="0">
                <a:solidFill>
                  <a:schemeClr val="tx1"/>
                </a:solidFill>
                <a:latin typeface="Times New Roman" pitchFamily="18" charset="0"/>
                <a:cs typeface="Times New Roman" pitchFamily="18" charset="0"/>
              </a:rPr>
              <a:t>After modifications</a:t>
            </a:r>
          </a:p>
        </p:txBody>
      </p:sp>
      <p:pic>
        <p:nvPicPr>
          <p:cNvPr id="10" name="Content Placeholder 6"/>
          <p:cNvPicPr>
            <a:picLocks noGrp="1"/>
          </p:cNvPicPr>
          <p:nvPr>
            <p:ph sz="quarter" idx="2"/>
          </p:nvPr>
        </p:nvPicPr>
        <p:blipFill>
          <a:blip r:embed="rId3"/>
          <a:stretch>
            <a:fillRect/>
          </a:stretch>
        </p:blipFill>
        <p:spPr bwMode="auto">
          <a:xfrm>
            <a:off x="5743302" y="2326639"/>
            <a:ext cx="5386388" cy="3386413"/>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D57F1E4F-1CFF-5643-939E-217C01CDF565}" type="slidenum">
              <a:rPr lang="en-US" smtClean="0"/>
              <a:pPr/>
              <a:t>20</a:t>
            </a:fld>
            <a:endParaRPr lang="en-US" dirty="0"/>
          </a:p>
        </p:txBody>
      </p:sp>
      <p:sp>
        <p:nvSpPr>
          <p:cNvPr id="12" name="Rectangle 2">
            <a:extLst>
              <a:ext uri="{FF2B5EF4-FFF2-40B4-BE49-F238E27FC236}">
                <a16:creationId xmlns:a16="http://schemas.microsoft.com/office/drawing/2014/main" xmlns="" id="{A763CFEB-EA10-4DE3-A495-F206FBB592C0}"/>
              </a:ext>
            </a:extLst>
          </p:cNvPr>
          <p:cNvSpPr>
            <a:spLocks noChangeArrowheads="1"/>
          </p:cNvSpPr>
          <p:nvPr/>
        </p:nvSpPr>
        <p:spPr bwMode="auto">
          <a:xfrm>
            <a:off x="352698" y="339634"/>
            <a:ext cx="2586446" cy="31350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0" rIns="0" bIns="0" numCol="1" anchor="ctr" anchorCtr="0" compatLnSpc="1">
            <a:prstTxWarp prst="textNoShape">
              <a:avLst/>
            </a:prstTxWarp>
            <a:spAutoFit/>
          </a:bodyPr>
          <a:lstStyle/>
          <a:p>
            <a:pPr marL="342900" indent="-342900" defTabSz="914400" eaLnBrk="0" fontAlgn="base" hangingPunct="0">
              <a:spcBef>
                <a:spcPct val="0"/>
              </a:spcBef>
              <a:spcAft>
                <a:spcPct val="0"/>
              </a:spcAft>
              <a:buFont typeface="Wingdings" panose="05000000000000000000" pitchFamily="2" charset="2"/>
              <a:buChar char="Ø"/>
            </a:pPr>
            <a:r>
              <a:rPr lang="en-US" sz="2000" b="1" dirty="0" smtClean="0">
                <a:latin typeface="Times New Roman" pitchFamily="18" charset="0"/>
                <a:cs typeface="Times New Roman" pitchFamily="18" charset="0"/>
              </a:rPr>
              <a:t>Hidden floor.</a:t>
            </a:r>
          </a:p>
        </p:txBody>
      </p:sp>
      <p:pic>
        <p:nvPicPr>
          <p:cNvPr id="12291" name="Picture 3"/>
          <p:cNvPicPr>
            <a:picLocks noChangeAspect="1" noChangeArrowheads="1"/>
          </p:cNvPicPr>
          <p:nvPr/>
        </p:nvPicPr>
        <p:blipFill>
          <a:blip r:embed="rId4"/>
          <a:srcRect l="40897" t="32143" r="13221" b="16607"/>
          <a:stretch>
            <a:fillRect/>
          </a:stretch>
        </p:blipFill>
        <p:spPr bwMode="auto">
          <a:xfrm>
            <a:off x="195943" y="2294139"/>
            <a:ext cx="5486400" cy="3531896"/>
          </a:xfrm>
          <a:prstGeom prst="rect">
            <a:avLst/>
          </a:prstGeom>
          <a:noFill/>
          <a:ln w="9525">
            <a:noFill/>
            <a:miter lim="800000"/>
            <a:headEnd/>
            <a:tailEnd/>
          </a:ln>
          <a:effectLst/>
        </p:spPr>
      </p:pic>
    </p:spTree>
    <p:extLst>
      <p:ext uri="{BB962C8B-B14F-4D97-AF65-F5344CB8AC3E}">
        <p14:creationId xmlns:p14="http://schemas.microsoft.com/office/powerpoint/2010/main" val="41296982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573968" y="613953"/>
            <a:ext cx="7021392" cy="561703"/>
          </a:xfrm>
        </p:spPr>
        <p:txBody>
          <a:bodyPr>
            <a:noAutofit/>
          </a:bodyPr>
          <a:lstStyle/>
          <a:p>
            <a:pPr>
              <a:lnSpc>
                <a:spcPct val="150000"/>
              </a:lnSpc>
            </a:pPr>
            <a:r>
              <a:rPr lang="en-GB" sz="1800" dirty="0" smtClean="0">
                <a:solidFill>
                  <a:schemeClr val="tx1"/>
                </a:solidFill>
                <a:latin typeface="Times New Roman" pitchFamily="18" charset="0"/>
                <a:cs typeface="Times New Roman" pitchFamily="18" charset="0"/>
              </a:rPr>
              <a:t>Comparison between old design and new design </a:t>
            </a:r>
            <a:endParaRPr lang="ar-SA" sz="1800" b="1" dirty="0">
              <a:solidFill>
                <a:schemeClr val="tx1"/>
              </a:solidFill>
              <a:latin typeface="Times New Roman" panose="02020603050405020304" pitchFamily="18" charset="0"/>
              <a:cs typeface="Times New Roman" panose="02020603050405020304" pitchFamily="18" charset="0"/>
            </a:endParaRPr>
          </a:p>
        </p:txBody>
      </p:sp>
      <p:sp>
        <p:nvSpPr>
          <p:cNvPr id="17" name="Text Placeholder 9"/>
          <p:cNvSpPr>
            <a:spLocks noGrp="1"/>
          </p:cNvSpPr>
          <p:nvPr>
            <p:ph type="body" idx="1"/>
          </p:nvPr>
        </p:nvSpPr>
        <p:spPr>
          <a:xfrm>
            <a:off x="953589" y="1149531"/>
            <a:ext cx="2390502" cy="457200"/>
          </a:xfrm>
        </p:spPr>
        <p:txBody>
          <a:bodyPr>
            <a:normAutofit/>
          </a:bodyPr>
          <a:lstStyle/>
          <a:p>
            <a:pPr algn="ctr"/>
            <a:r>
              <a:rPr lang="en-US" sz="1800" dirty="0" smtClean="0">
                <a:solidFill>
                  <a:schemeClr val="tx1"/>
                </a:solidFill>
                <a:latin typeface="Times New Roman" pitchFamily="18" charset="0"/>
                <a:cs typeface="Times New Roman" pitchFamily="18" charset="0"/>
              </a:rPr>
              <a:t>Before modifications</a:t>
            </a:r>
            <a:endParaRPr lang="en-US" sz="1800" dirty="0">
              <a:solidFill>
                <a:schemeClr val="tx1"/>
              </a:solidFill>
              <a:latin typeface="Times New Roman" pitchFamily="18" charset="0"/>
              <a:cs typeface="Times New Roman" pitchFamily="18" charset="0"/>
            </a:endParaRPr>
          </a:p>
        </p:txBody>
      </p:sp>
      <p:sp>
        <p:nvSpPr>
          <p:cNvPr id="13" name="Text Placeholder 14"/>
          <p:cNvSpPr>
            <a:spLocks noGrp="1"/>
          </p:cNvSpPr>
          <p:nvPr>
            <p:ph type="body" sz="half" idx="3"/>
          </p:nvPr>
        </p:nvSpPr>
        <p:spPr>
          <a:xfrm>
            <a:off x="7136979" y="1410789"/>
            <a:ext cx="3999001" cy="561702"/>
          </a:xfrm>
        </p:spPr>
        <p:txBody>
          <a:bodyPr>
            <a:normAutofit/>
          </a:bodyPr>
          <a:lstStyle/>
          <a:p>
            <a:pPr algn="ctr"/>
            <a:r>
              <a:rPr lang="en-US" sz="1800" dirty="0" smtClean="0">
                <a:solidFill>
                  <a:schemeClr val="tx1"/>
                </a:solidFill>
                <a:latin typeface="Times New Roman" pitchFamily="18" charset="0"/>
                <a:cs typeface="Times New Roman" pitchFamily="18" charset="0"/>
              </a:rPr>
              <a:t>After modifications</a:t>
            </a:r>
          </a:p>
        </p:txBody>
      </p:sp>
      <p:pic>
        <p:nvPicPr>
          <p:cNvPr id="11" name="Content Placeholder 5"/>
          <p:cNvPicPr>
            <a:picLocks noGrp="1"/>
          </p:cNvPicPr>
          <p:nvPr>
            <p:ph sz="quarter" idx="4"/>
          </p:nvPr>
        </p:nvPicPr>
        <p:blipFill>
          <a:blip r:embed="rId2"/>
          <a:stretch>
            <a:fillRect/>
          </a:stretch>
        </p:blipFill>
        <p:spPr bwMode="auto">
          <a:xfrm>
            <a:off x="6166712" y="2573383"/>
            <a:ext cx="5389562" cy="3344917"/>
          </a:xfrm>
          <a:prstGeom prst="rect">
            <a:avLst/>
          </a:prstGeom>
          <a:noFill/>
          <a:ln w="9525">
            <a:noFill/>
            <a:miter lim="800000"/>
            <a:headEnd/>
            <a:tailEnd/>
          </a:ln>
        </p:spPr>
      </p:pic>
      <p:sp>
        <p:nvSpPr>
          <p:cNvPr id="2" name="Slide Number Placeholder 1"/>
          <p:cNvSpPr>
            <a:spLocks noGrp="1"/>
          </p:cNvSpPr>
          <p:nvPr>
            <p:ph type="sldNum" sz="quarter" idx="12"/>
          </p:nvPr>
        </p:nvSpPr>
        <p:spPr>
          <a:xfrm>
            <a:off x="10933610" y="6356357"/>
            <a:ext cx="648789" cy="365125"/>
          </a:xfrm>
        </p:spPr>
        <p:txBody>
          <a:bodyPr/>
          <a:lstStyle/>
          <a:p>
            <a:fld id="{D57F1E4F-1CFF-5643-939E-217C01CDF565}" type="slidenum">
              <a:rPr lang="en-US" smtClean="0"/>
              <a:pPr/>
              <a:t>21</a:t>
            </a:fld>
            <a:endParaRPr lang="en-US" dirty="0"/>
          </a:p>
        </p:txBody>
      </p:sp>
      <p:sp>
        <p:nvSpPr>
          <p:cNvPr id="12" name="Rectangle 2">
            <a:extLst>
              <a:ext uri="{FF2B5EF4-FFF2-40B4-BE49-F238E27FC236}">
                <a16:creationId xmlns:a16="http://schemas.microsoft.com/office/drawing/2014/main" xmlns="" id="{A763CFEB-EA10-4DE3-A495-F206FBB592C0}"/>
              </a:ext>
            </a:extLst>
          </p:cNvPr>
          <p:cNvSpPr>
            <a:spLocks noChangeArrowheads="1"/>
          </p:cNvSpPr>
          <p:nvPr/>
        </p:nvSpPr>
        <p:spPr bwMode="auto">
          <a:xfrm>
            <a:off x="431074" y="195943"/>
            <a:ext cx="2808516"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0" rIns="0" bIns="0" numCol="1" anchor="ctr" anchorCtr="0" compatLnSpc="1">
            <a:prstTxWarp prst="textNoShape">
              <a:avLst/>
            </a:prstTxWarp>
            <a:spAutoFit/>
          </a:bodyPr>
          <a:lstStyle/>
          <a:p>
            <a:pPr marL="342900" indent="-342900" defTabSz="914400" eaLnBrk="0" fontAlgn="base" hangingPunct="0">
              <a:spcBef>
                <a:spcPct val="0"/>
              </a:spcBef>
              <a:spcAft>
                <a:spcPct val="0"/>
              </a:spcAft>
              <a:buFont typeface="Wingdings" panose="05000000000000000000" pitchFamily="2" charset="2"/>
              <a:buChar char="Ø"/>
            </a:pPr>
            <a:r>
              <a:rPr lang="en-US" sz="2000" b="1" dirty="0" smtClean="0">
                <a:latin typeface="Times New Roman" pitchFamily="18" charset="0"/>
                <a:cs typeface="Times New Roman" pitchFamily="18" charset="0"/>
              </a:rPr>
              <a:t>men hall</a:t>
            </a:r>
          </a:p>
        </p:txBody>
      </p:sp>
      <p:pic>
        <p:nvPicPr>
          <p:cNvPr id="10" name="Picture 3"/>
          <p:cNvPicPr>
            <a:picLocks noChangeAspect="1" noChangeArrowheads="1"/>
          </p:cNvPicPr>
          <p:nvPr/>
        </p:nvPicPr>
        <p:blipFill>
          <a:blip r:embed="rId3"/>
          <a:srcRect l="25847" t="36233" r="45862" b="30649"/>
          <a:stretch>
            <a:fillRect/>
          </a:stretch>
        </p:blipFill>
        <p:spPr bwMode="auto">
          <a:xfrm>
            <a:off x="352697" y="2481941"/>
            <a:ext cx="5564777" cy="3513909"/>
          </a:xfrm>
          <a:prstGeom prst="rect">
            <a:avLst/>
          </a:prstGeom>
          <a:noFill/>
          <a:ln w="9525">
            <a:noFill/>
            <a:miter lim="800000"/>
            <a:headEnd/>
            <a:tailEnd/>
          </a:ln>
          <a:effectLst/>
        </p:spPr>
      </p:pic>
    </p:spTree>
    <p:extLst>
      <p:ext uri="{BB962C8B-B14F-4D97-AF65-F5344CB8AC3E}">
        <p14:creationId xmlns:p14="http://schemas.microsoft.com/office/powerpoint/2010/main" val="4129698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794966" y="600892"/>
            <a:ext cx="6970211" cy="574766"/>
          </a:xfrm>
        </p:spPr>
        <p:txBody>
          <a:bodyPr>
            <a:normAutofit/>
          </a:bodyPr>
          <a:lstStyle/>
          <a:p>
            <a:pPr>
              <a:lnSpc>
                <a:spcPct val="150000"/>
              </a:lnSpc>
            </a:pPr>
            <a:r>
              <a:rPr lang="en-GB" sz="1800" dirty="0" smtClean="0">
                <a:solidFill>
                  <a:schemeClr val="tx1"/>
                </a:solidFill>
                <a:latin typeface="Times New Roman" pitchFamily="18" charset="0"/>
                <a:cs typeface="Times New Roman" pitchFamily="18" charset="0"/>
              </a:rPr>
              <a:t>Comparison between old design and new design </a:t>
            </a:r>
            <a:endParaRPr lang="ar-SA" sz="1800" b="1" dirty="0">
              <a:solidFill>
                <a:schemeClr val="tx1"/>
              </a:solidFill>
              <a:latin typeface="Times New Roman" panose="02020603050405020304" pitchFamily="18" charset="0"/>
              <a:cs typeface="Times New Roman" panose="02020603050405020304" pitchFamily="18" charset="0"/>
            </a:endParaRPr>
          </a:p>
        </p:txBody>
      </p:sp>
      <p:sp>
        <p:nvSpPr>
          <p:cNvPr id="17" name="Text Placeholder 9"/>
          <p:cNvSpPr>
            <a:spLocks noGrp="1"/>
          </p:cNvSpPr>
          <p:nvPr>
            <p:ph type="body" idx="1"/>
          </p:nvPr>
        </p:nvSpPr>
        <p:spPr>
          <a:xfrm>
            <a:off x="901336" y="1149532"/>
            <a:ext cx="3200401" cy="509452"/>
          </a:xfrm>
        </p:spPr>
        <p:txBody>
          <a:bodyPr>
            <a:normAutofit/>
          </a:bodyPr>
          <a:lstStyle/>
          <a:p>
            <a:pPr algn="ctr"/>
            <a:r>
              <a:rPr lang="en-US" sz="1800" dirty="0" smtClean="0">
                <a:solidFill>
                  <a:schemeClr val="tx1"/>
                </a:solidFill>
                <a:latin typeface="Times New Roman" pitchFamily="18" charset="0"/>
                <a:cs typeface="Times New Roman" pitchFamily="18" charset="0"/>
              </a:rPr>
              <a:t>Before modifications</a:t>
            </a:r>
            <a:endParaRPr lang="en-US" sz="1800" dirty="0">
              <a:solidFill>
                <a:schemeClr val="tx1"/>
              </a:solidFill>
              <a:latin typeface="Times New Roman" pitchFamily="18" charset="0"/>
              <a:cs typeface="Times New Roman" pitchFamily="18" charset="0"/>
            </a:endParaRPr>
          </a:p>
        </p:txBody>
      </p:sp>
      <p:sp>
        <p:nvSpPr>
          <p:cNvPr id="13" name="Text Placeholder 14"/>
          <p:cNvSpPr>
            <a:spLocks noGrp="1"/>
          </p:cNvSpPr>
          <p:nvPr>
            <p:ph type="body" sz="half" idx="3"/>
          </p:nvPr>
        </p:nvSpPr>
        <p:spPr>
          <a:xfrm>
            <a:off x="7136979" y="1319349"/>
            <a:ext cx="3999001" cy="326571"/>
          </a:xfrm>
        </p:spPr>
        <p:txBody>
          <a:bodyPr>
            <a:normAutofit/>
          </a:bodyPr>
          <a:lstStyle/>
          <a:p>
            <a:pPr algn="ctr"/>
            <a:r>
              <a:rPr lang="en-US" sz="1800" dirty="0" smtClean="0">
                <a:solidFill>
                  <a:schemeClr val="tx1"/>
                </a:solidFill>
                <a:latin typeface="Times New Roman" pitchFamily="18" charset="0"/>
                <a:cs typeface="Times New Roman" pitchFamily="18" charset="0"/>
              </a:rPr>
              <a:t>After modifications</a:t>
            </a:r>
          </a:p>
        </p:txBody>
      </p:sp>
      <p:pic>
        <p:nvPicPr>
          <p:cNvPr id="10242" name="Picture 2"/>
          <p:cNvPicPr>
            <a:picLocks noGrp="1" noChangeAspect="1" noChangeArrowheads="1"/>
          </p:cNvPicPr>
          <p:nvPr>
            <p:ph sz="quarter" idx="2"/>
          </p:nvPr>
        </p:nvPicPr>
        <p:blipFill>
          <a:blip r:embed="rId2"/>
          <a:srcRect l="23847" t="31464" r="31879" b="28579"/>
          <a:stretch>
            <a:fillRect/>
          </a:stretch>
        </p:blipFill>
        <p:spPr bwMode="auto">
          <a:xfrm>
            <a:off x="156755" y="1776549"/>
            <a:ext cx="5869292" cy="3487783"/>
          </a:xfrm>
          <a:prstGeom prst="rect">
            <a:avLst/>
          </a:prstGeom>
          <a:noFill/>
          <a:ln w="9525">
            <a:noFill/>
            <a:miter lim="800000"/>
            <a:headEnd/>
            <a:tailEnd/>
          </a:ln>
          <a:effectLst/>
        </p:spPr>
      </p:pic>
      <p:pic>
        <p:nvPicPr>
          <p:cNvPr id="14" name="Picture 3"/>
          <p:cNvPicPr>
            <a:picLocks noGrp="1" noChangeAspect="1" noChangeArrowheads="1"/>
          </p:cNvPicPr>
          <p:nvPr>
            <p:ph sz="quarter" idx="4"/>
          </p:nvPr>
        </p:nvPicPr>
        <p:blipFill>
          <a:blip r:embed="rId3"/>
          <a:stretch>
            <a:fillRect/>
          </a:stretch>
        </p:blipFill>
        <p:spPr bwMode="auto">
          <a:xfrm>
            <a:off x="6192838" y="1841863"/>
            <a:ext cx="5389562" cy="4278041"/>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fld id="{D57F1E4F-1CFF-5643-939E-217C01CDF565}" type="slidenum">
              <a:rPr lang="en-US" smtClean="0"/>
              <a:pPr/>
              <a:t>22</a:t>
            </a:fld>
            <a:endParaRPr lang="en-US" dirty="0"/>
          </a:p>
        </p:txBody>
      </p:sp>
      <p:sp>
        <p:nvSpPr>
          <p:cNvPr id="12" name="Rectangle 2">
            <a:extLst>
              <a:ext uri="{FF2B5EF4-FFF2-40B4-BE49-F238E27FC236}">
                <a16:creationId xmlns:a16="http://schemas.microsoft.com/office/drawing/2014/main" xmlns="" id="{A763CFEB-EA10-4DE3-A495-F206FBB592C0}"/>
              </a:ext>
            </a:extLst>
          </p:cNvPr>
          <p:cNvSpPr>
            <a:spLocks noChangeArrowheads="1"/>
          </p:cNvSpPr>
          <p:nvPr/>
        </p:nvSpPr>
        <p:spPr bwMode="auto">
          <a:xfrm>
            <a:off x="352697" y="235132"/>
            <a:ext cx="11456856"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0" rIns="0" bIns="0" numCol="1" anchor="ctr" anchorCtr="0" compatLnSpc="1">
            <a:prstTxWarp prst="textNoShape">
              <a:avLst/>
            </a:prstTxWarp>
            <a:spAutoFit/>
          </a:bodyPr>
          <a:lstStyle/>
          <a:p>
            <a:pPr marL="342900" indent="-342900" defTabSz="914400" eaLnBrk="0" fontAlgn="base" hangingPunct="0">
              <a:spcBef>
                <a:spcPct val="0"/>
              </a:spcBef>
              <a:spcAft>
                <a:spcPct val="0"/>
              </a:spcAft>
              <a:buFont typeface="Wingdings" panose="05000000000000000000" pitchFamily="2" charset="2"/>
              <a:buChar char="Ø"/>
            </a:pPr>
            <a:r>
              <a:rPr lang="en-US" sz="2000" b="1" dirty="0" smtClean="0">
                <a:latin typeface="Times New Roman" pitchFamily="18" charset="0"/>
                <a:cs typeface="Times New Roman" pitchFamily="18" charset="0"/>
              </a:rPr>
              <a:t>parking</a:t>
            </a:r>
          </a:p>
        </p:txBody>
      </p:sp>
    </p:spTree>
    <p:extLst>
      <p:ext uri="{BB962C8B-B14F-4D97-AF65-F5344CB8AC3E}">
        <p14:creationId xmlns:p14="http://schemas.microsoft.com/office/powerpoint/2010/main" val="41296982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4"/>
          <p:cNvSpPr>
            <a:spLocks noGrp="1"/>
          </p:cNvSpPr>
          <p:nvPr>
            <p:ph type="body" idx="1"/>
          </p:nvPr>
        </p:nvSpPr>
        <p:spPr>
          <a:xfrm>
            <a:off x="1149531" y="1528998"/>
            <a:ext cx="4630677" cy="434714"/>
          </a:xfrm>
        </p:spPr>
        <p:txBody>
          <a:bodyPr/>
          <a:lstStyle/>
          <a:p>
            <a:r>
              <a:rPr lang="en-US" sz="1800" dirty="0" smtClean="0">
                <a:solidFill>
                  <a:schemeClr val="tx1"/>
                </a:solidFill>
                <a:latin typeface="Times New Roman" pitchFamily="18" charset="0"/>
                <a:cs typeface="Times New Roman" pitchFamily="18" charset="0"/>
              </a:rPr>
              <a:t>The new parking: Second basement </a:t>
            </a:r>
          </a:p>
        </p:txBody>
      </p:sp>
      <p:sp>
        <p:nvSpPr>
          <p:cNvPr id="19" name="Text Placeholder 14"/>
          <p:cNvSpPr>
            <a:spLocks noGrp="1"/>
          </p:cNvSpPr>
          <p:nvPr>
            <p:ph type="body" sz="half" idx="3"/>
          </p:nvPr>
        </p:nvSpPr>
        <p:spPr>
          <a:xfrm>
            <a:off x="7028121" y="1603948"/>
            <a:ext cx="3999001" cy="344773"/>
          </a:xfrm>
        </p:spPr>
        <p:txBody>
          <a:bodyPr>
            <a:normAutofit/>
          </a:bodyPr>
          <a:lstStyle/>
          <a:p>
            <a:r>
              <a:rPr lang="en-US" sz="1800" dirty="0" smtClean="0">
                <a:solidFill>
                  <a:schemeClr val="tx1"/>
                </a:solidFill>
                <a:latin typeface="Times New Roman" pitchFamily="18" charset="0"/>
                <a:cs typeface="Times New Roman" pitchFamily="18" charset="0"/>
              </a:rPr>
              <a:t>The new parking: Third basement </a:t>
            </a:r>
          </a:p>
        </p:txBody>
      </p:sp>
      <p:sp>
        <p:nvSpPr>
          <p:cNvPr id="2" name="Slide Number Placeholder 1"/>
          <p:cNvSpPr>
            <a:spLocks noGrp="1"/>
          </p:cNvSpPr>
          <p:nvPr>
            <p:ph type="sldNum" sz="quarter" idx="12"/>
          </p:nvPr>
        </p:nvSpPr>
        <p:spPr/>
        <p:txBody>
          <a:bodyPr/>
          <a:lstStyle/>
          <a:p>
            <a:fld id="{D57F1E4F-1CFF-5643-939E-217C01CDF565}" type="slidenum">
              <a:rPr lang="en-US" smtClean="0"/>
              <a:pPr/>
              <a:t>23</a:t>
            </a:fld>
            <a:endParaRPr lang="en-US" dirty="0"/>
          </a:p>
        </p:txBody>
      </p:sp>
      <p:sp>
        <p:nvSpPr>
          <p:cNvPr id="12" name="Rectangle 2">
            <a:extLst>
              <a:ext uri="{FF2B5EF4-FFF2-40B4-BE49-F238E27FC236}">
                <a16:creationId xmlns:a16="http://schemas.microsoft.com/office/drawing/2014/main" xmlns="" id="{A763CFEB-EA10-4DE3-A495-F206FBB592C0}"/>
              </a:ext>
            </a:extLst>
          </p:cNvPr>
          <p:cNvSpPr>
            <a:spLocks noChangeArrowheads="1"/>
          </p:cNvSpPr>
          <p:nvPr/>
        </p:nvSpPr>
        <p:spPr bwMode="auto">
          <a:xfrm>
            <a:off x="404949" y="418011"/>
            <a:ext cx="11404605"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0" rIns="0" bIns="0" numCol="1" anchor="ctr" anchorCtr="0" compatLnSpc="1">
            <a:prstTxWarp prst="textNoShape">
              <a:avLst/>
            </a:prstTxWarp>
            <a:spAutoFit/>
          </a:bodyPr>
          <a:lstStyle/>
          <a:p>
            <a:pPr marL="342900" indent="-342900" defTabSz="914400" eaLnBrk="0" fontAlgn="base" hangingPunct="0">
              <a:spcBef>
                <a:spcPct val="0"/>
              </a:spcBef>
              <a:spcAft>
                <a:spcPct val="0"/>
              </a:spcAft>
              <a:buFont typeface="Wingdings" panose="05000000000000000000" pitchFamily="2" charset="2"/>
              <a:buChar char="Ø"/>
            </a:pPr>
            <a:r>
              <a:rPr lang="en-US" sz="2000" b="1" dirty="0" smtClean="0">
                <a:latin typeface="Times New Roman" pitchFamily="18" charset="0"/>
                <a:cs typeface="Times New Roman" pitchFamily="18" charset="0"/>
              </a:rPr>
              <a:t>parking</a:t>
            </a:r>
          </a:p>
        </p:txBody>
      </p:sp>
      <p:pic>
        <p:nvPicPr>
          <p:cNvPr id="13" name="Picture 2"/>
          <p:cNvPicPr>
            <a:picLocks noChangeAspect="1" noChangeArrowheads="1"/>
          </p:cNvPicPr>
          <p:nvPr/>
        </p:nvPicPr>
        <p:blipFill>
          <a:blip r:embed="rId2"/>
          <a:srcRect t="2844"/>
          <a:stretch>
            <a:fillRect/>
          </a:stretch>
        </p:blipFill>
        <p:spPr bwMode="auto">
          <a:xfrm>
            <a:off x="1" y="2011682"/>
            <a:ext cx="6100354" cy="4114800"/>
          </a:xfrm>
          <a:prstGeom prst="rect">
            <a:avLst/>
          </a:prstGeom>
          <a:noFill/>
          <a:ln w="9525">
            <a:noFill/>
            <a:miter lim="800000"/>
            <a:headEnd/>
            <a:tailEnd/>
          </a:ln>
          <a:effectLst/>
        </p:spPr>
      </p:pic>
      <p:pic>
        <p:nvPicPr>
          <p:cNvPr id="15" name="Picture 2"/>
          <p:cNvPicPr>
            <a:picLocks noChangeAspect="1" noChangeArrowheads="1"/>
          </p:cNvPicPr>
          <p:nvPr/>
        </p:nvPicPr>
        <p:blipFill>
          <a:blip r:embed="rId3"/>
          <a:srcRect t="3052"/>
          <a:stretch>
            <a:fillRect/>
          </a:stretch>
        </p:blipFill>
        <p:spPr bwMode="auto">
          <a:xfrm>
            <a:off x="6035040" y="2063930"/>
            <a:ext cx="6156960" cy="4297681"/>
          </a:xfrm>
          <a:prstGeom prst="rect">
            <a:avLst/>
          </a:prstGeom>
          <a:noFill/>
          <a:ln w="9525">
            <a:noFill/>
            <a:miter lim="800000"/>
            <a:headEnd/>
            <a:tailEnd/>
          </a:ln>
          <a:effectLst/>
        </p:spPr>
      </p:pic>
    </p:spTree>
    <p:extLst>
      <p:ext uri="{BB962C8B-B14F-4D97-AF65-F5344CB8AC3E}">
        <p14:creationId xmlns:p14="http://schemas.microsoft.com/office/powerpoint/2010/main" val="41296982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24</a:t>
            </a:fld>
            <a:endParaRPr lang="en-US" dirty="0"/>
          </a:p>
        </p:txBody>
      </p:sp>
      <p:sp>
        <p:nvSpPr>
          <p:cNvPr id="4" name="Text Placeholder 3"/>
          <p:cNvSpPr>
            <a:spLocks noGrp="1"/>
          </p:cNvSpPr>
          <p:nvPr>
            <p:ph type="body" sz="half" idx="3"/>
          </p:nvPr>
        </p:nvSpPr>
        <p:spPr>
          <a:xfrm>
            <a:off x="3785018" y="108231"/>
            <a:ext cx="5389033" cy="654843"/>
          </a:xfrm>
        </p:spPr>
        <p:txBody>
          <a:bodyPr/>
          <a:lstStyle/>
          <a:p>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8608036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25</a:t>
            </a:fld>
            <a:endParaRPr lang="en-US" dirty="0"/>
          </a:p>
        </p:txBody>
      </p:sp>
      <p:sp>
        <p:nvSpPr>
          <p:cNvPr id="4" name="Text Placeholder 3"/>
          <p:cNvSpPr>
            <a:spLocks noGrp="1"/>
          </p:cNvSpPr>
          <p:nvPr>
            <p:ph type="body" sz="half" idx="3"/>
          </p:nvPr>
        </p:nvSpPr>
        <p:spPr>
          <a:xfrm>
            <a:off x="3785018" y="108231"/>
            <a:ext cx="5389033" cy="654843"/>
          </a:xfrm>
        </p:spPr>
        <p:txBody>
          <a:bodyPr/>
          <a:lstStyle/>
          <a:p>
            <a:r>
              <a:rPr lang="en-GB" dirty="0" smtClean="0"/>
              <a:t>Render for the Wedding Hall</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9366360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26</a:t>
            </a:fld>
            <a:endParaRPr lang="en-US" dirty="0"/>
          </a:p>
        </p:txBody>
      </p:sp>
      <p:sp>
        <p:nvSpPr>
          <p:cNvPr id="4" name="Text Placeholder 3"/>
          <p:cNvSpPr>
            <a:spLocks noGrp="1"/>
          </p:cNvSpPr>
          <p:nvPr>
            <p:ph type="body" sz="half" idx="3"/>
          </p:nvPr>
        </p:nvSpPr>
        <p:spPr>
          <a:xfrm>
            <a:off x="3785018" y="108231"/>
            <a:ext cx="5389033" cy="654843"/>
          </a:xfrm>
        </p:spPr>
        <p:txBody>
          <a:bodyPr/>
          <a:lstStyle/>
          <a:p>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333871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27</a:t>
            </a:fld>
            <a:endParaRPr lang="en-US" dirty="0"/>
          </a:p>
        </p:txBody>
      </p:sp>
      <p:sp>
        <p:nvSpPr>
          <p:cNvPr id="4" name="Text Placeholder 3"/>
          <p:cNvSpPr>
            <a:spLocks noGrp="1"/>
          </p:cNvSpPr>
          <p:nvPr>
            <p:ph type="body" sz="half" idx="3"/>
          </p:nvPr>
        </p:nvSpPr>
        <p:spPr>
          <a:xfrm>
            <a:off x="3785018" y="108231"/>
            <a:ext cx="5389033" cy="654843"/>
          </a:xfrm>
        </p:spPr>
        <p:txBody>
          <a:bodyPr/>
          <a:lstStyle/>
          <a:p>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4891634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28</a:t>
            </a:fld>
            <a:endParaRPr lang="en-US" dirty="0"/>
          </a:p>
        </p:txBody>
      </p:sp>
      <p:sp>
        <p:nvSpPr>
          <p:cNvPr id="4" name="Text Placeholder 3"/>
          <p:cNvSpPr>
            <a:spLocks noGrp="1"/>
          </p:cNvSpPr>
          <p:nvPr>
            <p:ph type="body" sz="half" idx="3"/>
          </p:nvPr>
        </p:nvSpPr>
        <p:spPr>
          <a:xfrm>
            <a:off x="3785018" y="108231"/>
            <a:ext cx="5389033" cy="654843"/>
          </a:xfrm>
        </p:spPr>
        <p:txBody>
          <a:bodyPr/>
          <a:lstStyle/>
          <a:p>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555310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29</a:t>
            </a:fld>
            <a:endParaRPr lang="en-US" dirty="0"/>
          </a:p>
        </p:txBody>
      </p:sp>
      <p:sp>
        <p:nvSpPr>
          <p:cNvPr id="4" name="Text Placeholder 3"/>
          <p:cNvSpPr>
            <a:spLocks noGrp="1"/>
          </p:cNvSpPr>
          <p:nvPr>
            <p:ph type="body" sz="half" idx="3"/>
          </p:nvPr>
        </p:nvSpPr>
        <p:spPr>
          <a:xfrm>
            <a:off x="3785018" y="108231"/>
            <a:ext cx="5389033" cy="654843"/>
          </a:xfrm>
        </p:spPr>
        <p:txBody>
          <a:bodyPr/>
          <a:lstStyle/>
          <a:p>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1049659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169816"/>
            <a:ext cx="10720842" cy="1058093"/>
          </a:xfrm>
        </p:spPr>
        <p:txBody>
          <a:bodyPr>
            <a:noAutofit/>
          </a:bodyPr>
          <a:lstStyle/>
          <a:p>
            <a:r>
              <a:rPr lang="en-US" sz="3200" b="1" dirty="0" smtClean="0">
                <a:solidFill>
                  <a:schemeClr val="tx1"/>
                </a:solidFill>
                <a:latin typeface="Times New Roman" panose="02020603050405020304" pitchFamily="18" charset="0"/>
                <a:cs typeface="Times New Roman" panose="02020603050405020304" pitchFamily="18" charset="0"/>
              </a:rPr>
              <a:t>Project Site</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01784" y="1123407"/>
            <a:ext cx="10016030" cy="1436913"/>
          </a:xfrm>
        </p:spPr>
        <p:txBody>
          <a:bodyPr>
            <a:noAutofit/>
          </a:bodyPr>
          <a:lstStyle/>
          <a:p>
            <a:r>
              <a:rPr lang="en-US" sz="2000" dirty="0" smtClean="0"/>
              <a:t> </a:t>
            </a:r>
            <a:r>
              <a:rPr lang="en-US" sz="2000" dirty="0" smtClean="0">
                <a:latin typeface="Times New Roman" pitchFamily="18" charset="0"/>
                <a:cs typeface="Times New Roman" pitchFamily="18" charset="0"/>
              </a:rPr>
              <a:t>The project is a wedding hall with an area of 3790 square meters, the total area for land is 1477 m2, and is located in two different streets on BeitWazan road west of Nablus, where the hall is about 7 km from the city center.</a:t>
            </a:r>
            <a:r>
              <a:rPr lang="en-US" sz="2000" dirty="0" smtClean="0"/>
              <a:t> </a:t>
            </a:r>
          </a:p>
          <a:p>
            <a:endParaRPr lang="en-US" sz="2000" dirty="0">
              <a:solidFill>
                <a:schemeClr val="accent2"/>
              </a:solidFill>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1027" name="Picture 3"/>
          <p:cNvPicPr>
            <a:picLocks noChangeAspect="1" noChangeArrowheads="1"/>
          </p:cNvPicPr>
          <p:nvPr/>
        </p:nvPicPr>
        <p:blipFill>
          <a:blip r:embed="rId2"/>
          <a:srcRect/>
          <a:stretch>
            <a:fillRect/>
          </a:stretch>
        </p:blipFill>
        <p:spPr bwMode="auto">
          <a:xfrm>
            <a:off x="2037806" y="2076994"/>
            <a:ext cx="7746274" cy="4428309"/>
          </a:xfrm>
          <a:prstGeom prst="rect">
            <a:avLst/>
          </a:prstGeom>
          <a:noFill/>
          <a:ln w="9525">
            <a:noFill/>
            <a:miter lim="800000"/>
            <a:headEnd/>
            <a:tailEnd/>
          </a:ln>
          <a:effectLst/>
        </p:spPr>
      </p:pic>
    </p:spTree>
    <p:extLst>
      <p:ext uri="{BB962C8B-B14F-4D97-AF65-F5344CB8AC3E}">
        <p14:creationId xmlns:p14="http://schemas.microsoft.com/office/powerpoint/2010/main" val="35118952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336800" y="2616207"/>
            <a:ext cx="6748445" cy="1215681"/>
          </a:xfrm>
          <a:prstGeom prst="rect">
            <a:avLst/>
          </a:prstGeom>
          <a:noFill/>
        </p:spPr>
        <p:txBody>
          <a:bodyPr wrap="none" lIns="121886" tIns="60942" rIns="121886" bIns="60942" rtlCol="0">
            <a:spAutoFit/>
          </a:bodyPr>
          <a:lstStyle/>
          <a:p>
            <a:pPr lvl="0"/>
            <a:r>
              <a:rPr lang="en-US" sz="5300" b="1" dirty="0">
                <a:latin typeface="Times New Roman" panose="02020603050405020304" pitchFamily="18" charset="0"/>
                <a:cs typeface="Times New Roman" panose="02020603050405020304" pitchFamily="18" charset="0"/>
              </a:rPr>
              <a:t>Environmental Design</a:t>
            </a:r>
            <a:endParaRPr lang="en-US" sz="5300" dirty="0">
              <a:latin typeface="Times New Roman" panose="02020603050405020304" pitchFamily="18" charset="0"/>
              <a:cs typeface="Times New Roman" panose="02020603050405020304" pitchFamily="18" charset="0"/>
            </a:endParaRPr>
          </a:p>
          <a:p>
            <a:pPr algn="ctr"/>
            <a:endParaRPr lang="en-US" dirty="0">
              <a:solidFill>
                <a:prstClr val="black"/>
              </a:solidFill>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4546389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523240" y="439536"/>
            <a:ext cx="8737600" cy="415462"/>
          </a:xfrm>
          <a:prstGeom prst="rect">
            <a:avLst/>
          </a:prstGeom>
          <a:noFill/>
        </p:spPr>
        <p:txBody>
          <a:bodyPr wrap="square" lIns="121886" tIns="60942" rIns="121886" bIns="60942" rtlCol="0">
            <a:spAutoFit/>
          </a:bodyPr>
          <a:lstStyle/>
          <a:p>
            <a:pPr marL="380990" indent="-380990">
              <a:buFont typeface="Wingdings" pitchFamily="2" charset="2"/>
              <a:buChar char="v"/>
            </a:pPr>
            <a:r>
              <a:rPr lang="en-US" sz="1900" b="1" dirty="0">
                <a:latin typeface="Times New Roman" pitchFamily="18" charset="0"/>
                <a:cs typeface="Times New Roman" pitchFamily="18" charset="0"/>
              </a:rPr>
              <a:t>The </a:t>
            </a:r>
            <a:r>
              <a:rPr lang="en-US" sz="1900" b="1" dirty="0" smtClean="0">
                <a:latin typeface="Times New Roman" pitchFamily="18" charset="0"/>
                <a:cs typeface="Times New Roman" pitchFamily="18" charset="0"/>
              </a:rPr>
              <a:t>model </a:t>
            </a:r>
            <a:r>
              <a:rPr lang="en-US" sz="1900" b="1" dirty="0">
                <a:latin typeface="Times New Roman" pitchFamily="18" charset="0"/>
                <a:cs typeface="Times New Roman" pitchFamily="18" charset="0"/>
              </a:rPr>
              <a:t>of the </a:t>
            </a:r>
            <a:r>
              <a:rPr lang="en-US" sz="1900" b="1" dirty="0" smtClean="0">
                <a:latin typeface="Times New Roman" pitchFamily="18" charset="0"/>
                <a:cs typeface="Times New Roman" pitchFamily="18" charset="0"/>
              </a:rPr>
              <a:t>Hall from </a:t>
            </a:r>
            <a:r>
              <a:rPr lang="en-US" sz="1900" b="1" dirty="0">
                <a:latin typeface="Times New Roman" pitchFamily="18" charset="0"/>
                <a:cs typeface="Times New Roman" pitchFamily="18" charset="0"/>
              </a:rPr>
              <a:t>Design </a:t>
            </a:r>
            <a:r>
              <a:rPr lang="en-US" sz="1900" b="1" dirty="0" smtClean="0">
                <a:latin typeface="Times New Roman" pitchFamily="18" charset="0"/>
                <a:cs typeface="Times New Roman" pitchFamily="18" charset="0"/>
              </a:rPr>
              <a:t>Builder</a:t>
            </a:r>
            <a:endParaRPr lang="en-US" sz="1900" b="1"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a:xfrm>
            <a:off x="10769600" y="5598632"/>
            <a:ext cx="816864" cy="812800"/>
          </a:xfrm>
          <a:prstGeom prst="rect">
            <a:avLst/>
          </a:prstGeom>
        </p:spPr>
        <p:txBody>
          <a:bodyPr lIns="121917" tIns="60958" rIns="121917" bIns="60958"/>
          <a:lstStyle/>
          <a:p>
            <a:fld id="{EC38771F-209D-4D88-AF00-213258C98BC7}" type="slidenum">
              <a:rPr lang="en-US" smtClean="0"/>
              <a:pPr/>
              <a:t>31</a:t>
            </a:fld>
            <a:endParaRPr lang="en-US" dirty="0"/>
          </a:p>
        </p:txBody>
      </p:sp>
      <p:sp>
        <p:nvSpPr>
          <p:cNvPr id="2" name="مربع نص 1"/>
          <p:cNvSpPr txBox="1"/>
          <p:nvPr/>
        </p:nvSpPr>
        <p:spPr>
          <a:xfrm>
            <a:off x="344968" y="58470"/>
            <a:ext cx="2235200" cy="430887"/>
          </a:xfrm>
          <a:prstGeom prst="rect">
            <a:avLst/>
          </a:prstGeom>
          <a:noFill/>
        </p:spPr>
        <p:txBody>
          <a:bodyPr wrap="square" lIns="121917" tIns="60958" rIns="121917" bIns="60958" rtlCol="0">
            <a:spAutoFit/>
          </a:bodyPr>
          <a:lstStyle/>
          <a:p>
            <a:pPr marL="380990" indent="-380990">
              <a:buFont typeface="Wingdings" pitchFamily="2" charset="2"/>
              <a:buChar char="q"/>
            </a:pPr>
            <a:r>
              <a:rPr lang="en-US" sz="2000" dirty="0" smtClean="0">
                <a:latin typeface="Times New Roman" pitchFamily="18" charset="0"/>
                <a:cs typeface="Times New Roman" pitchFamily="18" charset="0"/>
              </a:rPr>
              <a:t>Design Builder</a:t>
            </a:r>
            <a:endParaRPr lang="en-US" sz="2000" dirty="0">
              <a:latin typeface="Times New Roman" pitchFamily="18" charset="0"/>
              <a:cs typeface="Times New Roman" pitchFamily="18" charset="0"/>
            </a:endParaRPr>
          </a:p>
        </p:txBody>
      </p:sp>
      <p:sp>
        <p:nvSpPr>
          <p:cNvPr id="8" name="مربع نص 7"/>
          <p:cNvSpPr txBox="1"/>
          <p:nvPr/>
        </p:nvSpPr>
        <p:spPr>
          <a:xfrm>
            <a:off x="7924800" y="4121889"/>
            <a:ext cx="3454400" cy="400105"/>
          </a:xfrm>
          <a:prstGeom prst="rect">
            <a:avLst/>
          </a:prstGeom>
          <a:noFill/>
        </p:spPr>
        <p:txBody>
          <a:bodyPr wrap="square" lIns="121917" tIns="60958" rIns="121917" bIns="60958" rtlCol="0">
            <a:spAutoFit/>
          </a:bodyPr>
          <a:lstStyle/>
          <a:p>
            <a:r>
              <a:rPr lang="en-US" dirty="0" smtClean="0"/>
              <a:t>After</a:t>
            </a:r>
            <a:endParaRPr lang="en-US" dirty="0"/>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1776549" y="1031967"/>
            <a:ext cx="8125097" cy="5185954"/>
          </a:xfrm>
          <a:prstGeom prst="rect">
            <a:avLst/>
          </a:prstGeom>
          <a:ln>
            <a:solidFill>
              <a:schemeClr val="tx1"/>
            </a:solidFill>
          </a:ln>
        </p:spPr>
      </p:pic>
    </p:spTree>
    <p:extLst>
      <p:ext uri="{BB962C8B-B14F-4D97-AF65-F5344CB8AC3E}">
        <p14:creationId xmlns:p14="http://schemas.microsoft.com/office/powerpoint/2010/main" val="3535508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41301" y="329267"/>
            <a:ext cx="8089900" cy="430855"/>
          </a:xfrm>
          <a:prstGeom prst="rect">
            <a:avLst/>
          </a:prstGeom>
        </p:spPr>
        <p:txBody>
          <a:bodyPr wrap="square" lIns="121886" tIns="60942" rIns="121886" bIns="60942">
            <a:spAutoFit/>
          </a:bodyPr>
          <a:lstStyle/>
          <a:p>
            <a:pPr marL="380893" indent="-380893" algn="just">
              <a:buFont typeface="Wingdings" pitchFamily="2" charset="2"/>
              <a:buChar char="q"/>
            </a:pPr>
            <a:r>
              <a:rPr lang="en-US" sz="2000" b="1" dirty="0">
                <a:latin typeface="Times New Roman" pitchFamily="18" charset="0"/>
                <a:cs typeface="Times New Roman" pitchFamily="18" charset="0"/>
              </a:rPr>
              <a:t> Daylight analysis </a:t>
            </a:r>
            <a:r>
              <a:rPr lang="en-US" sz="2000" b="1" dirty="0" smtClean="0">
                <a:latin typeface="Times New Roman" pitchFamily="18" charset="0"/>
                <a:cs typeface="Times New Roman" pitchFamily="18" charset="0"/>
              </a:rPr>
              <a:t>for the model </a:t>
            </a:r>
            <a:r>
              <a:rPr lang="en-US" sz="2000" b="1" dirty="0">
                <a:latin typeface="Times New Roman" pitchFamily="18" charset="0"/>
                <a:cs typeface="Times New Roman" pitchFamily="18" charset="0"/>
              </a:rPr>
              <a:t>for the </a:t>
            </a:r>
            <a:r>
              <a:rPr lang="en-US" sz="2000" b="1" dirty="0" smtClean="0">
                <a:latin typeface="Times New Roman" pitchFamily="18" charset="0"/>
                <a:cs typeface="Times New Roman" pitchFamily="18" charset="0"/>
              </a:rPr>
              <a:t>first </a:t>
            </a:r>
            <a:r>
              <a:rPr lang="en-US" sz="2000" b="1" dirty="0" smtClean="0">
                <a:latin typeface="Times New Roman" pitchFamily="18" charset="0"/>
                <a:cs typeface="Times New Roman" pitchFamily="18" charset="0"/>
              </a:rPr>
              <a:t>floor</a:t>
            </a:r>
            <a:endParaRPr lang="en-US" sz="2000" b="1" dirty="0">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a:xfrm>
            <a:off x="10838688" y="5734051"/>
            <a:ext cx="812800" cy="521208"/>
          </a:xfrm>
          <a:prstGeom prst="rect">
            <a:avLst/>
          </a:prstGeom>
        </p:spPr>
        <p:txBody>
          <a:bodyPr lIns="121917" tIns="60958" rIns="121917" bIns="60958"/>
          <a:lstStyle/>
          <a:p>
            <a:fld id="{EC38771F-209D-4D88-AF00-213258C98BC7}" type="slidenum">
              <a:rPr lang="en-US" smtClean="0"/>
              <a:pPr/>
              <a:t>32</a:t>
            </a:fld>
            <a:endParaRPr lang="en-US"/>
          </a:p>
        </p:txBody>
      </p:sp>
      <p:pic>
        <p:nvPicPr>
          <p:cNvPr id="7" name="Picture 2277"/>
          <p:cNvPicPr/>
          <p:nvPr/>
        </p:nvPicPr>
        <p:blipFill>
          <a:blip r:embed="rId2"/>
          <a:stretch>
            <a:fillRect/>
          </a:stretch>
        </p:blipFill>
        <p:spPr>
          <a:xfrm>
            <a:off x="10432288" y="2162401"/>
            <a:ext cx="1219200" cy="2641600"/>
          </a:xfrm>
          <a:prstGeom prst="rect">
            <a:avLst/>
          </a:prstGeom>
        </p:spPr>
      </p:pic>
      <p:sp>
        <p:nvSpPr>
          <p:cNvPr id="3" name="مربع نص 2"/>
          <p:cNvSpPr txBox="1"/>
          <p:nvPr/>
        </p:nvSpPr>
        <p:spPr>
          <a:xfrm>
            <a:off x="3962400" y="5522927"/>
            <a:ext cx="3454400" cy="400105"/>
          </a:xfrm>
          <a:prstGeom prst="rect">
            <a:avLst/>
          </a:prstGeom>
          <a:noFill/>
        </p:spPr>
        <p:txBody>
          <a:bodyPr wrap="square" lIns="121917" tIns="60958" rIns="121917" bIns="60958" rtlCol="0">
            <a:spAutoFit/>
          </a:bodyPr>
          <a:lstStyle/>
          <a:p>
            <a:r>
              <a:rPr lang="en-US" dirty="0" smtClean="0"/>
              <a:t>First Floor</a:t>
            </a:r>
            <a:endParaRPr lang="en-US" dirty="0"/>
          </a:p>
        </p:txBody>
      </p:sp>
      <p:pic>
        <p:nvPicPr>
          <p:cNvPr id="1026" name="Picture 2" descr="لا يتوفر وصف."/>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2854" y="1550294"/>
            <a:ext cx="7962900" cy="4533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5698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657600" y="2616203"/>
            <a:ext cx="3766347" cy="738627"/>
          </a:xfrm>
          <a:prstGeom prst="rect">
            <a:avLst/>
          </a:prstGeom>
          <a:noFill/>
        </p:spPr>
        <p:txBody>
          <a:bodyPr wrap="none" lIns="121886" tIns="60942" rIns="121886" bIns="60942" rtlCol="0">
            <a:spAutoFit/>
          </a:bodyPr>
          <a:lstStyle>
            <a:defPPr>
              <a:defRPr lang="en-US"/>
            </a:defPPr>
            <a:lvl1pPr lvl="0">
              <a:defRPr sz="4000" b="1">
                <a:latin typeface="Times New Roman" panose="02020603050405020304" pitchFamily="18" charset="0"/>
                <a:cs typeface="Times New Roman" panose="02020603050405020304" pitchFamily="18" charset="0"/>
              </a:defRPr>
            </a:lvl1pPr>
          </a:lstStyle>
          <a:p>
            <a:r>
              <a:rPr lang="en-US" dirty="0" smtClean="0"/>
              <a:t>Thermal </a:t>
            </a:r>
            <a:r>
              <a:rPr lang="en-US" dirty="0"/>
              <a:t>Design</a:t>
            </a:r>
          </a:p>
        </p:txBody>
      </p:sp>
      <p:sp>
        <p:nvSpPr>
          <p:cNvPr id="3" name="Slide Number Placeholder 2"/>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16165194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96339" y="157124"/>
            <a:ext cx="10363200" cy="415462"/>
          </a:xfrm>
          <a:prstGeom prst="rect">
            <a:avLst/>
          </a:prstGeom>
          <a:noFill/>
        </p:spPr>
        <p:txBody>
          <a:bodyPr wrap="square" lIns="121886" tIns="60942" rIns="121886" bIns="60942" rtlCol="0">
            <a:spAutoFit/>
          </a:bodyPr>
          <a:lstStyle/>
          <a:p>
            <a:pPr marL="380893" indent="-380893">
              <a:buFont typeface="Wingdings" pitchFamily="2" charset="2"/>
              <a:buChar char="q"/>
            </a:pPr>
            <a:r>
              <a:rPr lang="en-US" sz="1900" b="1" dirty="0">
                <a:latin typeface="Times New Roman" pitchFamily="18" charset="0"/>
                <a:cs typeface="Times New Roman" pitchFamily="18" charset="0"/>
              </a:rPr>
              <a:t>Summary for the materials that were used in the walls and slabs in the </a:t>
            </a:r>
            <a:r>
              <a:rPr lang="en-US" sz="1900" b="1" dirty="0" smtClean="0">
                <a:latin typeface="Times New Roman" pitchFamily="18" charset="0"/>
                <a:cs typeface="Times New Roman" pitchFamily="18" charset="0"/>
              </a:rPr>
              <a:t>Hall.</a:t>
            </a:r>
            <a:endParaRPr lang="en-US" sz="1900" b="1" dirty="0">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a:xfrm>
            <a:off x="10838688" y="5734051"/>
            <a:ext cx="812800" cy="521208"/>
          </a:xfrm>
          <a:prstGeom prst="rect">
            <a:avLst/>
          </a:prstGeom>
        </p:spPr>
        <p:txBody>
          <a:bodyPr lIns="121917" tIns="60958" rIns="121917" bIns="60958"/>
          <a:lstStyle/>
          <a:p>
            <a:fld id="{EC38771F-209D-4D88-AF00-213258C98BC7}" type="slidenum">
              <a:rPr lang="en-US" smtClean="0"/>
              <a:pPr/>
              <a:t>34</a:t>
            </a:fld>
            <a:endParaRPr lang="en-US" dirty="0"/>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483327" y="871033"/>
            <a:ext cx="3275876" cy="3008636"/>
          </a:xfrm>
          <a:prstGeom prst="rect">
            <a:avLst/>
          </a:prstGeom>
          <a:ln>
            <a:solidFill>
              <a:schemeClr val="tx1"/>
            </a:solidFill>
          </a:ln>
        </p:spPr>
      </p:pic>
      <p:pic>
        <p:nvPicPr>
          <p:cNvPr id="9" name="Picture 8"/>
          <p:cNvPicPr/>
          <p:nvPr/>
        </p:nvPicPr>
        <p:blipFill rotWithShape="1">
          <a:blip r:embed="rId3">
            <a:extLst>
              <a:ext uri="{28A0092B-C50C-407E-A947-70E740481C1C}">
                <a14:useLocalDpi xmlns:a14="http://schemas.microsoft.com/office/drawing/2010/main" val="0"/>
              </a:ext>
            </a:extLst>
          </a:blip>
          <a:srcRect t="48492" b="38905"/>
          <a:stretch/>
        </p:blipFill>
        <p:spPr bwMode="auto">
          <a:xfrm>
            <a:off x="509015" y="4180114"/>
            <a:ext cx="2988931" cy="953588"/>
          </a:xfrm>
          <a:prstGeom prst="rect">
            <a:avLst/>
          </a:prstGeom>
          <a:ln>
            <a:solidFill>
              <a:schemeClr val="tx1"/>
            </a:solidFill>
          </a:ln>
          <a:extLst>
            <a:ext uri="{53640926-AAD7-44D8-BBD7-CCE9431645EC}">
              <a14:shadowObscured xmlns:a14="http://schemas.microsoft.com/office/drawing/2010/main"/>
            </a:ext>
          </a:extLst>
        </p:spPr>
      </p:pic>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4064001" y="871032"/>
            <a:ext cx="2946400" cy="2995573"/>
          </a:xfrm>
          <a:prstGeom prst="rect">
            <a:avLst/>
          </a:prstGeom>
          <a:ln>
            <a:solidFill>
              <a:schemeClr val="tx1"/>
            </a:solidFill>
          </a:ln>
        </p:spPr>
      </p:pic>
      <p:pic>
        <p:nvPicPr>
          <p:cNvPr id="11" name="Picture 10"/>
          <p:cNvPicPr/>
          <p:nvPr/>
        </p:nvPicPr>
        <p:blipFill>
          <a:blip r:embed="rId5">
            <a:extLst>
              <a:ext uri="{28A0092B-C50C-407E-A947-70E740481C1C}">
                <a14:useLocalDpi xmlns:a14="http://schemas.microsoft.com/office/drawing/2010/main" val="0"/>
              </a:ext>
            </a:extLst>
          </a:blip>
          <a:stretch>
            <a:fillRect/>
          </a:stretch>
        </p:blipFill>
        <p:spPr>
          <a:xfrm>
            <a:off x="4001590" y="4271554"/>
            <a:ext cx="3048000" cy="902741"/>
          </a:xfrm>
          <a:prstGeom prst="rect">
            <a:avLst/>
          </a:prstGeom>
          <a:ln>
            <a:solidFill>
              <a:schemeClr val="tx1"/>
            </a:solidFill>
          </a:ln>
        </p:spPr>
      </p:pic>
      <p:sp>
        <p:nvSpPr>
          <p:cNvPr id="12" name="مربع نص 2"/>
          <p:cNvSpPr txBox="1"/>
          <p:nvPr/>
        </p:nvSpPr>
        <p:spPr>
          <a:xfrm>
            <a:off x="852968" y="5326677"/>
            <a:ext cx="3454400" cy="400105"/>
          </a:xfrm>
          <a:prstGeom prst="rect">
            <a:avLst/>
          </a:prstGeom>
          <a:noFill/>
        </p:spPr>
        <p:txBody>
          <a:bodyPr wrap="square" lIns="121917" tIns="60958" rIns="121917" bIns="60958" rtlCol="0">
            <a:spAutoFit/>
          </a:bodyPr>
          <a:lstStyle/>
          <a:p>
            <a:r>
              <a:rPr lang="en-US" dirty="0" smtClean="0"/>
              <a:t>External wall</a:t>
            </a:r>
            <a:endParaRPr lang="en-US" dirty="0"/>
          </a:p>
        </p:txBody>
      </p:sp>
      <p:sp>
        <p:nvSpPr>
          <p:cNvPr id="13" name="مربع نص 2"/>
          <p:cNvSpPr txBox="1"/>
          <p:nvPr/>
        </p:nvSpPr>
        <p:spPr>
          <a:xfrm>
            <a:off x="4673600" y="5326677"/>
            <a:ext cx="1625600" cy="400105"/>
          </a:xfrm>
          <a:prstGeom prst="rect">
            <a:avLst/>
          </a:prstGeom>
          <a:noFill/>
        </p:spPr>
        <p:txBody>
          <a:bodyPr wrap="square" lIns="121917" tIns="60958" rIns="121917" bIns="60958" rtlCol="0">
            <a:spAutoFit/>
          </a:bodyPr>
          <a:lstStyle/>
          <a:p>
            <a:r>
              <a:rPr lang="en-US" dirty="0" smtClean="0"/>
              <a:t>slabs</a:t>
            </a:r>
            <a:endParaRPr lang="en-US" dirty="0"/>
          </a:p>
        </p:txBody>
      </p:sp>
      <p:pic>
        <p:nvPicPr>
          <p:cNvPr id="14" name="Picture 13" descr="-Double glazed window (structure)  "/>
          <p:cNvPicPr/>
          <p:nvPr/>
        </p:nvPicPr>
        <p:blipFill>
          <a:blip r:embed="rId6">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7317564" y="871032"/>
            <a:ext cx="3642173" cy="3087013"/>
          </a:xfrm>
          <a:prstGeom prst="rect">
            <a:avLst/>
          </a:prstGeom>
          <a:noFill/>
          <a:ln>
            <a:noFill/>
          </a:ln>
        </p:spPr>
      </p:pic>
      <p:pic>
        <p:nvPicPr>
          <p:cNvPr id="15" name="Picture 14"/>
          <p:cNvPicPr/>
          <p:nvPr/>
        </p:nvPicPr>
        <p:blipFill>
          <a:blip r:embed="rId7">
            <a:extLst>
              <a:ext uri="{28A0092B-C50C-407E-A947-70E740481C1C}">
                <a14:useLocalDpi xmlns:a14="http://schemas.microsoft.com/office/drawing/2010/main" val="0"/>
              </a:ext>
            </a:extLst>
          </a:blip>
          <a:stretch>
            <a:fillRect/>
          </a:stretch>
        </p:blipFill>
        <p:spPr>
          <a:xfrm>
            <a:off x="7523505" y="4222979"/>
            <a:ext cx="3419687" cy="945067"/>
          </a:xfrm>
          <a:prstGeom prst="rect">
            <a:avLst/>
          </a:prstGeom>
          <a:ln>
            <a:solidFill>
              <a:schemeClr val="tx1"/>
            </a:solidFill>
          </a:ln>
        </p:spPr>
      </p:pic>
      <p:sp>
        <p:nvSpPr>
          <p:cNvPr id="16" name="مربع نص 2"/>
          <p:cNvSpPr txBox="1"/>
          <p:nvPr/>
        </p:nvSpPr>
        <p:spPr>
          <a:xfrm>
            <a:off x="8316044" y="5206457"/>
            <a:ext cx="1625600" cy="400105"/>
          </a:xfrm>
          <a:prstGeom prst="rect">
            <a:avLst/>
          </a:prstGeom>
          <a:noFill/>
        </p:spPr>
        <p:txBody>
          <a:bodyPr wrap="square" lIns="121917" tIns="60958" rIns="121917" bIns="60958" rtlCol="0">
            <a:spAutoFit/>
          </a:bodyPr>
          <a:lstStyle/>
          <a:p>
            <a:r>
              <a:rPr lang="en-US" dirty="0" smtClean="0"/>
              <a:t>Windows</a:t>
            </a:r>
            <a:endParaRPr lang="en-US" dirty="0"/>
          </a:p>
        </p:txBody>
      </p:sp>
    </p:spTree>
    <p:extLst>
      <p:ext uri="{BB962C8B-B14F-4D97-AF65-F5344CB8AC3E}">
        <p14:creationId xmlns:p14="http://schemas.microsoft.com/office/powerpoint/2010/main" val="1125843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04800" y="76200"/>
            <a:ext cx="6908800" cy="415462"/>
          </a:xfrm>
          <a:prstGeom prst="rect">
            <a:avLst/>
          </a:prstGeom>
          <a:noFill/>
        </p:spPr>
        <p:txBody>
          <a:bodyPr wrap="square" lIns="121886" tIns="60942" rIns="121886" bIns="60942" rtlCol="0">
            <a:spAutoFit/>
          </a:bodyPr>
          <a:lstStyle/>
          <a:p>
            <a:pPr marL="380893" indent="-380893">
              <a:buFont typeface="Wingdings" pitchFamily="2" charset="2"/>
              <a:buChar char="q"/>
            </a:pPr>
            <a:r>
              <a:rPr lang="en-US" sz="1900" b="1" dirty="0">
                <a:latin typeface="Times New Roman" pitchFamily="18" charset="0"/>
                <a:cs typeface="Times New Roman" pitchFamily="18" charset="0"/>
              </a:rPr>
              <a:t>The comfort graph for the faculty from Design Builder </a:t>
            </a:r>
          </a:p>
        </p:txBody>
      </p:sp>
      <p:sp>
        <p:nvSpPr>
          <p:cNvPr id="2" name="عنصر نائب لرقم الشريحة 1"/>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35</a:t>
            </a:fld>
            <a:endParaRPr lang="en-US" dirty="0"/>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1130662" y="901337"/>
            <a:ext cx="9933578" cy="5473338"/>
          </a:xfrm>
          <a:prstGeom prst="rect">
            <a:avLst/>
          </a:prstGeom>
          <a:ln>
            <a:solidFill>
              <a:schemeClr val="tx1"/>
            </a:solidFill>
          </a:ln>
        </p:spPr>
      </p:pic>
    </p:spTree>
    <p:extLst>
      <p:ext uri="{BB962C8B-B14F-4D97-AF65-F5344CB8AC3E}">
        <p14:creationId xmlns:p14="http://schemas.microsoft.com/office/powerpoint/2010/main" val="818727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4294967295"/>
          </p:nvPr>
        </p:nvSpPr>
        <p:spPr>
          <a:xfrm>
            <a:off x="10838688" y="5734051"/>
            <a:ext cx="812800" cy="521208"/>
          </a:xfrm>
          <a:prstGeom prst="rect">
            <a:avLst/>
          </a:prstGeom>
        </p:spPr>
        <p:txBody>
          <a:bodyPr lIns="121917" tIns="60958" rIns="121917" bIns="60958"/>
          <a:lstStyle/>
          <a:p>
            <a:fld id="{EC38771F-209D-4D88-AF00-213258C98BC7}" type="slidenum">
              <a:rPr lang="en-US" smtClean="0"/>
              <a:pPr/>
              <a:t>36</a:t>
            </a:fld>
            <a:endParaRPr lang="en-US"/>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016001" y="1358900"/>
            <a:ext cx="3688927" cy="1447800"/>
          </a:xfrm>
          <a:prstGeom prst="rect">
            <a:avLst/>
          </a:prstGeom>
          <a:ln>
            <a:solidFill>
              <a:schemeClr val="tx1"/>
            </a:solidFill>
          </a:ln>
        </p:spPr>
      </p:pic>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5283201" y="787400"/>
            <a:ext cx="3577167" cy="2590800"/>
          </a:xfrm>
          <a:prstGeom prst="rect">
            <a:avLst/>
          </a:prstGeom>
          <a:ln>
            <a:solidFill>
              <a:schemeClr val="tx1"/>
            </a:solidFill>
          </a:ln>
        </p:spPr>
      </p:pic>
      <p:sp>
        <p:nvSpPr>
          <p:cNvPr id="3" name="Rectangle 2"/>
          <p:cNvSpPr/>
          <p:nvPr/>
        </p:nvSpPr>
        <p:spPr>
          <a:xfrm>
            <a:off x="711200" y="4038601"/>
            <a:ext cx="9448800" cy="791110"/>
          </a:xfrm>
          <a:prstGeom prst="rect">
            <a:avLst/>
          </a:prstGeom>
        </p:spPr>
        <p:txBody>
          <a:bodyPr wrap="square" lIns="121917" tIns="60958" rIns="121917" bIns="60958">
            <a:spAutoFit/>
          </a:bodyPr>
          <a:lstStyle/>
          <a:p>
            <a:pPr>
              <a:lnSpc>
                <a:spcPct val="107000"/>
              </a:lnSpc>
              <a:spcAft>
                <a:spcPts val="1067"/>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According to “pierce PMV SET-the predicted mean vote” the value is = - 0.47 (between -0.5 &amp;0.5)</a:t>
            </a:r>
            <a:endParaRPr lang="en-GB" sz="16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1067"/>
              </a:spcAft>
            </a:pPr>
            <a:r>
              <a:rPr lang="en-US" sz="1600" dirty="0">
                <a:solidFill>
                  <a:srgbClr val="000000"/>
                </a:solidFill>
                <a:latin typeface="Arial" panose="020B0604020202020204" pitchFamily="34" charset="0"/>
                <a:ea typeface="Calibri" panose="020F0502020204030204" pitchFamily="34" charset="0"/>
                <a:cs typeface="Times New Roman" panose="02020603050405020304" pitchFamily="18" charset="0"/>
              </a:rPr>
              <a:t>% people dissatisfied (PPD) =9.47 &lt;10%</a:t>
            </a:r>
            <a:endParaRPr lang="en-GB" sz="16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362113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025549" y="2540007"/>
            <a:ext cx="7639529" cy="954075"/>
          </a:xfrm>
          <a:prstGeom prst="rect">
            <a:avLst/>
          </a:prstGeom>
          <a:noFill/>
        </p:spPr>
        <p:txBody>
          <a:bodyPr wrap="none" lIns="121889" tIns="60944" rIns="121889" bIns="60944" rtlCol="0">
            <a:spAutoFit/>
          </a:bodyPr>
          <a:lstStyle>
            <a:defPPr>
              <a:defRPr lang="en-US"/>
            </a:defPPr>
            <a:lvl1pPr lvl="0" algn="ctr">
              <a:defRPr sz="40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GB" sz="5400" dirty="0">
                <a:effectLst/>
              </a:rPr>
              <a:t>PV s analysis and design </a:t>
            </a:r>
            <a:endParaRPr lang="en-US" sz="5333"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37</a:t>
            </a:fld>
            <a:endParaRPr lang="en-US" dirty="0"/>
          </a:p>
        </p:txBody>
      </p:sp>
    </p:spTree>
    <p:extLst>
      <p:ext uri="{BB962C8B-B14F-4D97-AF65-F5344CB8AC3E}">
        <p14:creationId xmlns:p14="http://schemas.microsoft.com/office/powerpoint/2010/main" val="12367159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a:lstStyle/>
          <a:p>
            <a:fld id="{EC38771F-209D-4D88-AF00-213258C98BC7}" type="slidenum">
              <a:rPr lang="en-US" smtClean="0"/>
              <a:pPr/>
              <a:t>38</a:t>
            </a:fld>
            <a:endParaRPr lang="en-US"/>
          </a:p>
        </p:txBody>
      </p:sp>
      <p:sp>
        <p:nvSpPr>
          <p:cNvPr id="4" name="مستطيل 3"/>
          <p:cNvSpPr/>
          <p:nvPr/>
        </p:nvSpPr>
        <p:spPr>
          <a:xfrm>
            <a:off x="336945" y="210457"/>
            <a:ext cx="2712474" cy="420564"/>
          </a:xfrm>
          <a:prstGeom prst="rect">
            <a:avLst/>
          </a:prstGeom>
        </p:spPr>
        <p:txBody>
          <a:bodyPr wrap="none">
            <a:spAutoFit/>
          </a:bodyPr>
          <a:lstStyle/>
          <a:p>
            <a:r>
              <a:rPr lang="en-US" sz="2133" b="1" dirty="0" smtClean="0">
                <a:solidFill>
                  <a:schemeClr val="tx2">
                    <a:lumMod val="50000"/>
                  </a:schemeClr>
                </a:solidFill>
                <a:latin typeface="Times New Roman" pitchFamily="18" charset="0"/>
                <a:cs typeface="Times New Roman" pitchFamily="18" charset="0"/>
              </a:rPr>
              <a:t>The module are used:</a:t>
            </a:r>
            <a:endParaRPr lang="en-US" sz="2133" dirty="0"/>
          </a:p>
        </p:txBody>
      </p:sp>
      <p:sp>
        <p:nvSpPr>
          <p:cNvPr id="9" name="مستطيل 8"/>
          <p:cNvSpPr/>
          <p:nvPr/>
        </p:nvSpPr>
        <p:spPr>
          <a:xfrm>
            <a:off x="235132" y="1306286"/>
            <a:ext cx="4284618" cy="861774"/>
          </a:xfrm>
          <a:prstGeom prst="rect">
            <a:avLst/>
          </a:prstGeom>
        </p:spPr>
        <p:txBody>
          <a:bodyPr wrap="square">
            <a:spAutoFit/>
          </a:bodyPr>
          <a:lstStyle/>
          <a:p>
            <a:pPr marL="228594" indent="-228594">
              <a:buFont typeface="Wingdings" pitchFamily="2" charset="2"/>
              <a:buChar char="v"/>
            </a:pPr>
            <a:r>
              <a:rPr lang="en-US" b="1" dirty="0">
                <a:latin typeface="Times New Roman" pitchFamily="18" charset="0"/>
                <a:cs typeface="Times New Roman" pitchFamily="18" charset="0"/>
              </a:rPr>
              <a:t> </a:t>
            </a:r>
            <a:r>
              <a:rPr lang="en-US" b="1" dirty="0" smtClean="0">
                <a:latin typeface="Times New Roman" pitchFamily="18" charset="0"/>
                <a:cs typeface="Times New Roman" pitchFamily="18" charset="0"/>
              </a:rPr>
              <a:t>225W Photovoltaic module BP 3225T:</a:t>
            </a:r>
          </a:p>
          <a:p>
            <a:pPr lvl="0"/>
            <a:endParaRPr lang="en-US" sz="1600" dirty="0" smtClean="0"/>
          </a:p>
          <a:p>
            <a:r>
              <a:rPr lang="en-US"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p:txBody>
      </p:sp>
      <p:pic>
        <p:nvPicPr>
          <p:cNvPr id="13" name="Picture 12"/>
          <p:cNvPicPr/>
          <p:nvPr/>
        </p:nvPicPr>
        <p:blipFill>
          <a:blip r:embed="rId2"/>
          <a:stretch>
            <a:fillRect/>
          </a:stretch>
        </p:blipFill>
        <p:spPr>
          <a:xfrm>
            <a:off x="9705703" y="404949"/>
            <a:ext cx="2312126" cy="6296297"/>
          </a:xfrm>
          <a:prstGeom prst="rect">
            <a:avLst/>
          </a:prstGeom>
          <a:ln>
            <a:noFill/>
          </a:ln>
          <a:effectLst>
            <a:outerShdw blurRad="190500" algn="tl" rotWithShape="0">
              <a:srgbClr val="000000">
                <a:alpha val="70000"/>
              </a:srgbClr>
            </a:outerShdw>
          </a:effectLst>
        </p:spPr>
      </p:pic>
      <p:pic>
        <p:nvPicPr>
          <p:cNvPr id="17" name="Picture 16"/>
          <p:cNvPicPr/>
          <p:nvPr/>
        </p:nvPicPr>
        <p:blipFill>
          <a:blip r:embed="rId3"/>
          <a:stretch>
            <a:fillRect/>
          </a:stretch>
        </p:blipFill>
        <p:spPr>
          <a:xfrm>
            <a:off x="4415246" y="420739"/>
            <a:ext cx="5199018" cy="617600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091292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a:lstStyle/>
          <a:p>
            <a:fld id="{EC38771F-209D-4D88-AF00-213258C98BC7}" type="slidenum">
              <a:rPr lang="en-US" smtClean="0"/>
              <a:pPr/>
              <a:t>39</a:t>
            </a:fld>
            <a:endParaRPr lang="en-US"/>
          </a:p>
        </p:txBody>
      </p:sp>
      <p:sp>
        <p:nvSpPr>
          <p:cNvPr id="4" name="مستطيل 3"/>
          <p:cNvSpPr/>
          <p:nvPr/>
        </p:nvSpPr>
        <p:spPr>
          <a:xfrm>
            <a:off x="336945" y="210457"/>
            <a:ext cx="5097293" cy="789896"/>
          </a:xfrm>
          <a:prstGeom prst="rect">
            <a:avLst/>
          </a:prstGeom>
        </p:spPr>
        <p:txBody>
          <a:bodyPr wrap="none">
            <a:spAutoFit/>
          </a:bodyPr>
          <a:lstStyle/>
          <a:p>
            <a:pPr lvl="0"/>
            <a:r>
              <a:rPr lang="en-US" sz="2400" dirty="0" smtClean="0">
                <a:latin typeface="Times New Roman" pitchFamily="18" charset="0"/>
                <a:cs typeface="Times New Roman" pitchFamily="18" charset="0"/>
              </a:rPr>
              <a:t>Tilt portrait configuration: 100 modules</a:t>
            </a:r>
          </a:p>
          <a:p>
            <a:endParaRPr lang="en-US" sz="2133" dirty="0"/>
          </a:p>
        </p:txBody>
      </p:sp>
      <p:pic>
        <p:nvPicPr>
          <p:cNvPr id="11" name="Picture 10"/>
          <p:cNvPicPr/>
          <p:nvPr/>
        </p:nvPicPr>
        <p:blipFill>
          <a:blip r:embed="rId2"/>
          <a:srcRect t="5622" r="12990" b="20482"/>
          <a:stretch>
            <a:fillRect/>
          </a:stretch>
        </p:blipFill>
        <p:spPr>
          <a:xfrm>
            <a:off x="6977720" y="2181497"/>
            <a:ext cx="4915486" cy="3034060"/>
          </a:xfrm>
          <a:prstGeom prst="rect">
            <a:avLst/>
          </a:prstGeom>
          <a:ln>
            <a:noFill/>
          </a:ln>
          <a:effectLst>
            <a:outerShdw blurRad="190500" algn="tl" rotWithShape="0">
              <a:srgbClr val="000000">
                <a:alpha val="70000"/>
              </a:srgbClr>
            </a:outerShdw>
          </a:effectLst>
        </p:spPr>
      </p:pic>
      <p:sp>
        <p:nvSpPr>
          <p:cNvPr id="3" name="Rectangle 2"/>
          <p:cNvSpPr/>
          <p:nvPr/>
        </p:nvSpPr>
        <p:spPr>
          <a:xfrm>
            <a:off x="224404" y="1136519"/>
            <a:ext cx="8287590" cy="1200329"/>
          </a:xfrm>
          <a:prstGeom prst="rect">
            <a:avLst/>
          </a:prstGeom>
        </p:spPr>
        <p:txBody>
          <a:bodyPr wrap="none">
            <a:spAutoFit/>
          </a:bodyPr>
          <a:lstStyle/>
          <a:p>
            <a:pPr marL="228594" indent="-228594">
              <a:buFont typeface="Wingdings" pitchFamily="2" charset="2"/>
              <a:buChar char="v"/>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we will use 100 modules 5 strings each string with 20 modules</a:t>
            </a:r>
            <a:r>
              <a:rPr lang="en-US" dirty="0" smtClean="0">
                <a:latin typeface="Times New Roman" pitchFamily="18" charset="0"/>
                <a:cs typeface="Times New Roman" pitchFamily="18" charset="0"/>
              </a:rPr>
              <a:t>.</a:t>
            </a:r>
          </a:p>
          <a:p>
            <a:pPr marL="228594" indent="-228594"/>
            <a:endParaRPr lang="en-US" dirty="0" smtClean="0">
              <a:latin typeface="Times New Roman" pitchFamily="18" charset="0"/>
              <a:cs typeface="Times New Roman" pitchFamily="18" charset="0"/>
            </a:endParaRPr>
          </a:p>
          <a:p>
            <a:pPr marL="228594" indent="-228594">
              <a:buFont typeface="Wingdings" pitchFamily="2" charset="2"/>
              <a:buChar char="v"/>
            </a:pPr>
            <a:r>
              <a:rPr lang="en-US" dirty="0" smtClean="0">
                <a:latin typeface="Times New Roman" pitchFamily="18" charset="0"/>
                <a:cs typeface="Times New Roman" pitchFamily="18" charset="0"/>
              </a:rPr>
              <a:t> And </a:t>
            </a:r>
            <a:r>
              <a:rPr lang="en-US" dirty="0">
                <a:latin typeface="Times New Roman" pitchFamily="18" charset="0"/>
                <a:cs typeface="Times New Roman" pitchFamily="18" charset="0"/>
              </a:rPr>
              <a:t>using 5 inverters each with a capacity of 3.8kw (320V-630V) operating </a:t>
            </a:r>
            <a:r>
              <a:rPr lang="en-US" dirty="0" smtClean="0">
                <a:latin typeface="Times New Roman" pitchFamily="18" charset="0"/>
                <a:cs typeface="Times New Roman" pitchFamily="18" charset="0"/>
              </a:rPr>
              <a:t>voltage.</a:t>
            </a:r>
            <a:endParaRPr lang="en-US" dirty="0">
              <a:latin typeface="Times New Roman" pitchFamily="18" charset="0"/>
              <a:cs typeface="Times New Roman" pitchFamily="18" charset="0"/>
            </a:endParaRPr>
          </a:p>
          <a:p>
            <a:pPr marL="228594" lvl="0" indent="-228594">
              <a:buFont typeface="Wingdings" pitchFamily="2" charset="2"/>
              <a:buChar char="v"/>
            </a:pPr>
            <a:endParaRPr lang="en-US" dirty="0" smtClean="0"/>
          </a:p>
        </p:txBody>
      </p:sp>
      <p:graphicFrame>
        <p:nvGraphicFramePr>
          <p:cNvPr id="6" name="Table 5"/>
          <p:cNvGraphicFramePr>
            <a:graphicFrameLocks noGrp="1"/>
          </p:cNvGraphicFramePr>
          <p:nvPr>
            <p:extLst>
              <p:ext uri="{D42A27DB-BD31-4B8C-83A1-F6EECF244321}">
                <p14:modId xmlns:p14="http://schemas.microsoft.com/office/powerpoint/2010/main" val="1843461264"/>
              </p:ext>
            </p:extLst>
          </p:nvPr>
        </p:nvGraphicFramePr>
        <p:xfrm>
          <a:off x="496314" y="2181496"/>
          <a:ext cx="6048177" cy="2159328"/>
        </p:xfrm>
        <a:graphic>
          <a:graphicData uri="http://schemas.openxmlformats.org/drawingml/2006/table">
            <a:tbl>
              <a:tblPr firstRow="1" firstCol="1" bandRow="1">
                <a:tableStyleId>{5C22544A-7EE6-4342-B048-85BDC9FD1C3A}</a:tableStyleId>
              </a:tblPr>
              <a:tblGrid>
                <a:gridCol w="3338894"/>
                <a:gridCol w="2709283"/>
              </a:tblGrid>
              <a:tr h="364935">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Modules</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 </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r>
              <a:tr h="355617">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Number of modules used</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100</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r>
              <a:tr h="343971">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Area (m^2)</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147</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r>
              <a:tr h="364935">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Capacity</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22.9 </a:t>
                      </a:r>
                      <a:r>
                        <a:rPr lang="en-US" sz="1200" dirty="0" err="1">
                          <a:effectLst/>
                          <a:latin typeface="Times New Roman" pitchFamily="18" charset="0"/>
                          <a:cs typeface="Times New Roman" pitchFamily="18" charset="0"/>
                        </a:rPr>
                        <a:t>kwp</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r>
              <a:tr h="364935">
                <a:tc>
                  <a:txBody>
                    <a:bodyPr/>
                    <a:lstStyle/>
                    <a:p>
                      <a:pPr marL="0" marR="0" algn="ctr">
                        <a:lnSpc>
                          <a:spcPct val="150000"/>
                        </a:lnSpc>
                        <a:spcBef>
                          <a:spcPts val="0"/>
                        </a:spcBef>
                        <a:spcAft>
                          <a:spcPts val="0"/>
                        </a:spcAft>
                      </a:pPr>
                      <a:r>
                        <a:rPr lang="en-US" sz="1200">
                          <a:effectLst/>
                          <a:latin typeface="Times New Roman" pitchFamily="18" charset="0"/>
                          <a:cs typeface="Times New Roman" pitchFamily="18" charset="0"/>
                        </a:rPr>
                        <a:t>Produced energy</a:t>
                      </a:r>
                      <a:endParaRPr lang="en-US" sz="1200">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39.85 MWH/YEAR</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r>
              <a:tr h="364935">
                <a:tc>
                  <a:txBody>
                    <a:bodyPr/>
                    <a:lstStyle/>
                    <a:p>
                      <a:pPr marL="0" marR="0" algn="ctr">
                        <a:lnSpc>
                          <a:spcPct val="150000"/>
                        </a:lnSpc>
                        <a:spcBef>
                          <a:spcPts val="0"/>
                        </a:spcBef>
                        <a:spcAft>
                          <a:spcPts val="0"/>
                        </a:spcAft>
                      </a:pPr>
                      <a:r>
                        <a:rPr lang="en-US" sz="1200">
                          <a:effectLst/>
                          <a:latin typeface="Times New Roman" pitchFamily="18" charset="0"/>
                          <a:cs typeface="Times New Roman" pitchFamily="18" charset="0"/>
                        </a:rPr>
                        <a:t>Immp</a:t>
                      </a:r>
                      <a:endParaRPr lang="en-US" sz="1200">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41.6 A</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56087230"/>
              </p:ext>
            </p:extLst>
          </p:nvPr>
        </p:nvGraphicFramePr>
        <p:xfrm>
          <a:off x="437222" y="4532810"/>
          <a:ext cx="6081144" cy="1541418"/>
        </p:xfrm>
        <a:graphic>
          <a:graphicData uri="http://schemas.openxmlformats.org/drawingml/2006/table">
            <a:tbl>
              <a:tblPr firstRow="1" firstCol="1" bandRow="1">
                <a:tableStyleId>{5C22544A-7EE6-4342-B048-85BDC9FD1C3A}</a:tableStyleId>
              </a:tblPr>
              <a:tblGrid>
                <a:gridCol w="3040572"/>
                <a:gridCol w="3040572"/>
              </a:tblGrid>
              <a:tr h="506479">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Capacity</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3.8 </a:t>
                      </a:r>
                      <a:r>
                        <a:rPr lang="en-US" sz="1200" dirty="0" err="1">
                          <a:effectLst/>
                          <a:latin typeface="Times New Roman" pitchFamily="18" charset="0"/>
                          <a:cs typeface="Times New Roman" pitchFamily="18" charset="0"/>
                        </a:rPr>
                        <a:t>kw</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r>
              <a:tr h="506479">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Operating voltage</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320-630 volt</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r>
              <a:tr h="528460">
                <a:tc>
                  <a:txBody>
                    <a:bodyPr/>
                    <a:lstStyle/>
                    <a:p>
                      <a:pPr marL="0" marR="0" algn="ctr">
                        <a:lnSpc>
                          <a:spcPct val="150000"/>
                        </a:lnSpc>
                        <a:spcBef>
                          <a:spcPts val="0"/>
                        </a:spcBef>
                        <a:spcAft>
                          <a:spcPts val="0"/>
                        </a:spcAft>
                      </a:pPr>
                      <a:r>
                        <a:rPr lang="en-US" sz="1200">
                          <a:effectLst/>
                          <a:latin typeface="Times New Roman" pitchFamily="18" charset="0"/>
                          <a:cs typeface="Times New Roman" pitchFamily="18" charset="0"/>
                        </a:rPr>
                        <a:t>Number of inverters</a:t>
                      </a:r>
                      <a:endParaRPr lang="en-US" sz="1200">
                        <a:effectLst/>
                        <a:latin typeface="Times New Roman" pitchFamily="18" charset="0"/>
                        <a:ea typeface="Calibri" panose="020F0502020204030204" pitchFamily="34" charset="0"/>
                        <a:cs typeface="Times New Roman" pitchFamily="18" charset="0"/>
                      </a:endParaRPr>
                    </a:p>
                  </a:txBody>
                  <a:tcPr marL="68580" marR="68580" marT="0" marB="0"/>
                </a:tc>
                <a:tc>
                  <a:txBody>
                    <a:bodyPr/>
                    <a:lstStyle/>
                    <a:p>
                      <a:pPr marL="0" marR="0" algn="ctr">
                        <a:lnSpc>
                          <a:spcPct val="150000"/>
                        </a:lnSpc>
                        <a:spcBef>
                          <a:spcPts val="0"/>
                        </a:spcBef>
                        <a:spcAft>
                          <a:spcPts val="0"/>
                        </a:spcAft>
                      </a:pPr>
                      <a:r>
                        <a:rPr lang="en-US" sz="1200" dirty="0">
                          <a:effectLst/>
                          <a:latin typeface="Times New Roman" pitchFamily="18" charset="0"/>
                          <a:cs typeface="Times New Roman" pitchFamily="18" charset="0"/>
                        </a:rPr>
                        <a:t>5</a:t>
                      </a:r>
                      <a:endParaRPr lang="en-US" sz="1200" dirty="0">
                        <a:effectLst/>
                        <a:latin typeface="Times New Roman" pitchFamily="18" charset="0"/>
                        <a:ea typeface="Calibri" panose="020F0502020204030204" pitchFamily="34" charset="0"/>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1779969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75211" y="176700"/>
            <a:ext cx="10629402" cy="345814"/>
          </a:xfrm>
        </p:spPr>
        <p:txBody>
          <a:bodyPr>
            <a:noAutofit/>
          </a:bodyPr>
          <a:lstStyle/>
          <a:p>
            <a:r>
              <a:rPr lang="en-US" sz="2800" b="1" dirty="0" smtClean="0">
                <a:solidFill>
                  <a:schemeClr val="tx1"/>
                </a:solidFill>
                <a:latin typeface="Times New Roman" panose="02020603050405020304" pitchFamily="18" charset="0"/>
                <a:cs typeface="Times New Roman" panose="02020603050405020304" pitchFamily="18" charset="0"/>
              </a:rPr>
              <a:t>Project Description</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89166" y="940526"/>
            <a:ext cx="10028509" cy="1227908"/>
          </a:xfrm>
        </p:spPr>
        <p:txBody>
          <a:bodyPr>
            <a:noAutofit/>
          </a:bodyPr>
          <a:lstStyle/>
          <a:p>
            <a:r>
              <a:rPr lang="en-US" sz="2000" dirty="0" smtClean="0">
                <a:latin typeface="Times New Roman" pitchFamily="18" charset="0"/>
                <a:cs typeface="Times New Roman" pitchFamily="18" charset="0"/>
              </a:rPr>
              <a:t>It consisting of three floors: main hall, men's hall, parking and public services department, and the halls are designed to serve more than 500 people.  </a:t>
            </a:r>
          </a:p>
          <a:p>
            <a:pPr marL="0" indent="0" algn="just">
              <a:lnSpc>
                <a:spcPct val="150000"/>
              </a:lnSpc>
              <a:buNone/>
            </a:pP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D57F1E4F-1CFF-5643-939E-217C01CDF565}" type="slidenum">
              <a:rPr lang="en-US" smtClean="0"/>
              <a:pPr/>
              <a:t>4</a:t>
            </a:fld>
            <a:endParaRPr lang="en-US" dirty="0"/>
          </a:p>
        </p:txBody>
      </p:sp>
      <p:pic>
        <p:nvPicPr>
          <p:cNvPr id="1026" name="Picture 2"/>
          <p:cNvPicPr>
            <a:picLocks noChangeAspect="1" noChangeArrowheads="1"/>
          </p:cNvPicPr>
          <p:nvPr/>
        </p:nvPicPr>
        <p:blipFill>
          <a:blip r:embed="rId2"/>
          <a:srcRect r="15611"/>
          <a:stretch>
            <a:fillRect/>
          </a:stretch>
        </p:blipFill>
        <p:spPr bwMode="auto">
          <a:xfrm>
            <a:off x="5227674" y="1871330"/>
            <a:ext cx="6964326" cy="440188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140327" y="1924493"/>
            <a:ext cx="4899506" cy="4311614"/>
          </a:xfrm>
          <a:prstGeom prst="rect">
            <a:avLst/>
          </a:prstGeom>
          <a:noFill/>
          <a:ln w="9525">
            <a:noFill/>
            <a:miter lim="800000"/>
            <a:headEnd/>
            <a:tailEnd/>
          </a:ln>
          <a:effectLst/>
        </p:spPr>
      </p:pic>
    </p:spTree>
    <p:extLst>
      <p:ext uri="{BB962C8B-B14F-4D97-AF65-F5344CB8AC3E}">
        <p14:creationId xmlns:p14="http://schemas.microsoft.com/office/powerpoint/2010/main" val="12214904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a:lstStyle/>
          <a:p>
            <a:fld id="{EC38771F-209D-4D88-AF00-213258C98BC7}" type="slidenum">
              <a:rPr lang="en-US" smtClean="0"/>
              <a:pPr/>
              <a:t>40</a:t>
            </a:fld>
            <a:endParaRPr lang="en-US"/>
          </a:p>
        </p:txBody>
      </p:sp>
      <p:sp>
        <p:nvSpPr>
          <p:cNvPr id="4" name="مستطيل 3"/>
          <p:cNvSpPr/>
          <p:nvPr/>
        </p:nvSpPr>
        <p:spPr>
          <a:xfrm>
            <a:off x="336945" y="210457"/>
            <a:ext cx="2560829" cy="1159228"/>
          </a:xfrm>
          <a:prstGeom prst="rect">
            <a:avLst/>
          </a:prstGeom>
        </p:spPr>
        <p:txBody>
          <a:bodyPr wrap="none">
            <a:spAutoFit/>
          </a:bodyPr>
          <a:lstStyle/>
          <a:p>
            <a:r>
              <a:rPr lang="en-US" sz="2400" dirty="0"/>
              <a:t>Cash flow diagram:</a:t>
            </a:r>
          </a:p>
          <a:p>
            <a:pPr lvl="0"/>
            <a:endParaRPr lang="en-US" sz="2400" dirty="0" smtClean="0"/>
          </a:p>
          <a:p>
            <a:endParaRPr lang="en-US" sz="2133" dirty="0"/>
          </a:p>
        </p:txBody>
      </p:sp>
      <p:pic>
        <p:nvPicPr>
          <p:cNvPr id="8" name="Picture 7"/>
          <p:cNvPicPr/>
          <p:nvPr/>
        </p:nvPicPr>
        <p:blipFill>
          <a:blip r:embed="rId2"/>
          <a:stretch>
            <a:fillRect/>
          </a:stretch>
        </p:blipFill>
        <p:spPr>
          <a:xfrm>
            <a:off x="519825" y="1461125"/>
            <a:ext cx="5943600" cy="3986086"/>
          </a:xfrm>
          <a:prstGeom prst="rect">
            <a:avLst/>
          </a:prstGeom>
          <a:ln>
            <a:noFill/>
          </a:ln>
          <a:effectLst>
            <a:outerShdw blurRad="190500" algn="tl" rotWithShape="0">
              <a:srgbClr val="000000">
                <a:alpha val="70000"/>
              </a:srgbClr>
            </a:outerShdw>
          </a:effectLst>
        </p:spPr>
      </p:pic>
      <p:pic>
        <p:nvPicPr>
          <p:cNvPr id="9" name="Picture 8"/>
          <p:cNvPicPr/>
          <p:nvPr/>
        </p:nvPicPr>
        <p:blipFill>
          <a:blip r:embed="rId3"/>
          <a:srcRect/>
          <a:stretch>
            <a:fillRect/>
          </a:stretch>
        </p:blipFill>
        <p:spPr bwMode="auto">
          <a:xfrm>
            <a:off x="6817974" y="1476104"/>
            <a:ext cx="5003911" cy="399723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371266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1376" y="2323475"/>
            <a:ext cx="8786191" cy="1446550"/>
          </a:xfrm>
          <a:prstGeom prst="rect">
            <a:avLst/>
          </a:prstGeom>
        </p:spPr>
        <p:txBody>
          <a:bodyPr wrap="square">
            <a:spAutoFit/>
          </a:bodyPr>
          <a:lstStyle/>
          <a:p>
            <a:pPr algn="ctr"/>
            <a:r>
              <a:rPr lang="en-US" sz="4400" b="1" dirty="0" smtClean="0">
                <a:latin typeface="Times New Roman" panose="02020603050405020304" pitchFamily="18" charset="0"/>
                <a:ea typeface="Calibri" panose="020F0502020204030204" pitchFamily="34" charset="0"/>
              </a:rPr>
              <a:t>Structural  </a:t>
            </a:r>
            <a:endParaRPr lang="en-US" sz="4400" b="1" dirty="0">
              <a:latin typeface="Times New Roman" panose="02020603050405020304" pitchFamily="18" charset="0"/>
              <a:ea typeface="Calibri" panose="020F0502020204030204" pitchFamily="34" charset="0"/>
            </a:endParaRPr>
          </a:p>
          <a:p>
            <a:pPr algn="ctr"/>
            <a:r>
              <a:rPr lang="en-US" sz="4400" b="1" dirty="0">
                <a:latin typeface="Times New Roman" panose="02020603050405020304" pitchFamily="18" charset="0"/>
              </a:rPr>
              <a:t>D</a:t>
            </a:r>
            <a:r>
              <a:rPr lang="en-US" sz="4400" b="1" dirty="0" smtClean="0">
                <a:latin typeface="Times New Roman" panose="02020603050405020304" pitchFamily="18" charset="0"/>
              </a:rPr>
              <a:t>esign</a:t>
            </a:r>
            <a:endParaRPr lang="en-US" sz="4400" b="1"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23469649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Box 4"/>
          <p:cNvSpPr>
            <a:spLocks noGrp="1" noChangeArrowheads="1"/>
          </p:cNvSpPr>
          <p:nvPr>
            <p:ph type="title"/>
          </p:nvPr>
        </p:nvSpPr>
        <p:spPr>
          <a:xfrm>
            <a:off x="1219200" y="247650"/>
            <a:ext cx="10363200" cy="830997"/>
          </a:xfrm>
        </p:spPr>
        <p:txBody>
          <a:bodyPr>
            <a:spAutoFit/>
          </a:bodyPr>
          <a:lstStyle/>
          <a:p>
            <a:pPr algn="ctr"/>
            <a:r>
              <a:rPr lang="en-US" sz="2400" dirty="0" smtClean="0">
                <a:solidFill>
                  <a:schemeClr val="tx1"/>
                </a:solidFill>
                <a:latin typeface="Times New Roman" pitchFamily="18" charset="0"/>
                <a:cs typeface="Times New Roman" pitchFamily="18" charset="0"/>
              </a:rPr>
              <a:t/>
            </a:r>
            <a:br>
              <a:rPr lang="en-US" sz="2400" dirty="0" smtClean="0">
                <a:solidFill>
                  <a:schemeClr val="tx1"/>
                </a:solidFill>
                <a:latin typeface="Times New Roman" pitchFamily="18" charset="0"/>
                <a:cs typeface="Times New Roman" pitchFamily="18" charset="0"/>
              </a:rPr>
            </a:br>
            <a:r>
              <a:rPr lang="en-US" sz="2400" dirty="0" smtClean="0">
                <a:solidFill>
                  <a:schemeClr val="tx1"/>
                </a:solidFill>
                <a:latin typeface="Times New Roman" pitchFamily="18" charset="0"/>
                <a:cs typeface="Times New Roman" pitchFamily="18" charset="0"/>
              </a:rPr>
              <a:t>Structural Design</a:t>
            </a:r>
            <a:endParaRPr lang="en-GB" sz="2400" dirty="0" smtClean="0">
              <a:solidFill>
                <a:schemeClr val="tx1"/>
              </a:solidFill>
            </a:endParaRPr>
          </a:p>
        </p:txBody>
      </p:sp>
      <p:sp>
        <p:nvSpPr>
          <p:cNvPr id="31746" name="Content Placeholder 2"/>
          <p:cNvSpPr>
            <a:spLocks noGrp="1"/>
          </p:cNvSpPr>
          <p:nvPr>
            <p:ph idx="1"/>
          </p:nvPr>
        </p:nvSpPr>
        <p:spPr>
          <a:xfrm>
            <a:off x="719667" y="1447800"/>
            <a:ext cx="10862733" cy="4572000"/>
          </a:xfrm>
        </p:spPr>
        <p:txBody>
          <a:bodyPr/>
          <a:lstStyle/>
          <a:p>
            <a:r>
              <a:rPr lang="en-GB" sz="2400" dirty="0" smtClean="0">
                <a:solidFill>
                  <a:schemeClr val="tx1"/>
                </a:solidFill>
                <a:latin typeface="Times New Roman" pitchFamily="18" charset="0"/>
                <a:cs typeface="Times New Roman" pitchFamily="18" charset="0"/>
              </a:rPr>
              <a:t>This structural design </a:t>
            </a:r>
            <a:r>
              <a:rPr lang="en-GB" sz="2400" dirty="0" smtClean="0">
                <a:latin typeface="Times New Roman" pitchFamily="18" charset="0"/>
                <a:cs typeface="Times New Roman" pitchFamily="18" charset="0"/>
              </a:rPr>
              <a:t>was</a:t>
            </a:r>
            <a:r>
              <a:rPr lang="en-GB" sz="2400" dirty="0" smtClean="0">
                <a:solidFill>
                  <a:schemeClr val="tx1"/>
                </a:solidFill>
                <a:latin typeface="Times New Roman" pitchFamily="18" charset="0"/>
                <a:cs typeface="Times New Roman" pitchFamily="18" charset="0"/>
              </a:rPr>
              <a:t> done by using the following codes:</a:t>
            </a:r>
          </a:p>
          <a:p>
            <a:pPr>
              <a:buFont typeface="Wingdings 2" pitchFamily="18" charset="2"/>
              <a:buNone/>
            </a:pPr>
            <a:endParaRPr lang="en-US" sz="2400" dirty="0" smtClean="0">
              <a:solidFill>
                <a:srgbClr val="FF0000"/>
              </a:solidFill>
              <a:latin typeface="Times New Roman" pitchFamily="18" charset="0"/>
              <a:cs typeface="Times New Roman" pitchFamily="18" charset="0"/>
            </a:endParaRPr>
          </a:p>
          <a:p>
            <a:r>
              <a:rPr lang="en-GB" sz="2400" dirty="0" smtClean="0">
                <a:solidFill>
                  <a:schemeClr val="tx1"/>
                </a:solidFill>
                <a:latin typeface="Times New Roman" pitchFamily="18" charset="0"/>
                <a:cs typeface="Times New Roman" pitchFamily="18" charset="0"/>
              </a:rPr>
              <a:t>ACI-318R-14 for reinforced concrete structural design</a:t>
            </a:r>
            <a:endParaRPr lang="en-US" sz="2400" dirty="0" smtClean="0">
              <a:solidFill>
                <a:schemeClr val="tx1"/>
              </a:solidFill>
              <a:latin typeface="Times New Roman" pitchFamily="18" charset="0"/>
              <a:cs typeface="Times New Roman" pitchFamily="18" charset="0"/>
            </a:endParaRPr>
          </a:p>
          <a:p>
            <a:r>
              <a:rPr lang="en-GB" sz="2400" dirty="0" smtClean="0">
                <a:solidFill>
                  <a:schemeClr val="tx1"/>
                </a:solidFill>
                <a:latin typeface="Times New Roman" pitchFamily="18" charset="0"/>
                <a:cs typeface="Times New Roman" pitchFamily="18" charset="0"/>
              </a:rPr>
              <a:t>ASCE 7 2010 for load combinations</a:t>
            </a:r>
            <a:endParaRPr lang="en-US" sz="2400" dirty="0" smtClean="0">
              <a:solidFill>
                <a:schemeClr val="tx1"/>
              </a:solidFill>
              <a:latin typeface="Times New Roman" pitchFamily="18" charset="0"/>
              <a:cs typeface="Times New Roman" pitchFamily="18" charset="0"/>
            </a:endParaRPr>
          </a:p>
          <a:p>
            <a:r>
              <a:rPr lang="en-GB" sz="2400" dirty="0" smtClean="0">
                <a:solidFill>
                  <a:schemeClr val="tx1"/>
                </a:solidFill>
                <a:latin typeface="Times New Roman" pitchFamily="18" charset="0"/>
                <a:cs typeface="Times New Roman" pitchFamily="18" charset="0"/>
              </a:rPr>
              <a:t>UBC – 97 for earthquake design</a:t>
            </a:r>
            <a:endParaRPr lang="en-US" sz="2400" dirty="0" smtClean="0">
              <a:solidFill>
                <a:schemeClr val="tx1"/>
              </a:solidFill>
              <a:latin typeface="Times New Roman" pitchFamily="18" charset="0"/>
              <a:cs typeface="Times New Roman" pitchFamily="18" charset="0"/>
            </a:endParaRPr>
          </a:p>
          <a:p>
            <a:endParaRPr lang="en-US" dirty="0" smtClean="0"/>
          </a:p>
        </p:txBody>
      </p:sp>
      <p:sp>
        <p:nvSpPr>
          <p:cNvPr id="4" name="Slide Number Placeholder 3"/>
          <p:cNvSpPr>
            <a:spLocks noGrp="1"/>
          </p:cNvSpPr>
          <p:nvPr>
            <p:ph type="sldNum" sz="quarter" idx="12"/>
          </p:nvPr>
        </p:nvSpPr>
        <p:spPr/>
        <p:txBody>
          <a:bodyPr/>
          <a:lstStyle/>
          <a:p>
            <a:fld id="{D57F1E4F-1CFF-5643-939E-217C01CDF565}" type="slidenum">
              <a:rPr lang="en-US" smtClean="0"/>
              <a:pPr/>
              <a:t>42</a:t>
            </a:fld>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942413" y="624110"/>
            <a:ext cx="4601980" cy="560113"/>
          </a:xfrm>
        </p:spPr>
        <p:txBody>
          <a:bodyPr>
            <a:normAutofit fontScale="90000"/>
          </a:bodyPr>
          <a:lstStyle/>
          <a:p>
            <a:pPr algn="ctr">
              <a:lnSpc>
                <a:spcPct val="150000"/>
              </a:lnSpc>
            </a:pPr>
            <a:r>
              <a:rPr lang="en-US" sz="2400" dirty="0" smtClean="0">
                <a:solidFill>
                  <a:schemeClr val="tx1"/>
                </a:solidFill>
                <a:latin typeface="Times New Roman" pitchFamily="18" charset="0"/>
                <a:cs typeface="Times New Roman" pitchFamily="18" charset="0"/>
              </a:rPr>
              <a:t>Structural Design</a:t>
            </a:r>
            <a:br>
              <a:rPr lang="en-US" sz="2400" dirty="0" smtClean="0">
                <a:solidFill>
                  <a:schemeClr val="tx1"/>
                </a:solidFill>
                <a:latin typeface="Times New Roman" pitchFamily="18" charset="0"/>
                <a:cs typeface="Times New Roman" pitchFamily="18" charset="0"/>
              </a:rPr>
            </a:br>
            <a:r>
              <a:rPr lang="en-GB" sz="2400" dirty="0" smtClean="0">
                <a:solidFill>
                  <a:schemeClr val="tx1"/>
                </a:solidFill>
                <a:latin typeface="Times New Roman" pitchFamily="18" charset="0"/>
                <a:cs typeface="Times New Roman" pitchFamily="18" charset="0"/>
              </a:rPr>
              <a:t/>
            </a:r>
            <a:br>
              <a:rPr lang="en-GB" sz="2400" dirty="0" smtClean="0">
                <a:solidFill>
                  <a:schemeClr val="tx1"/>
                </a:solidFill>
                <a:latin typeface="Times New Roman" pitchFamily="18" charset="0"/>
                <a:cs typeface="Times New Roman" pitchFamily="18" charset="0"/>
              </a:rPr>
            </a:br>
            <a:endParaRPr lang="ar-SA" sz="2400" b="1" dirty="0">
              <a:solidFill>
                <a:schemeClr val="tx1"/>
              </a:solidFill>
              <a:latin typeface="Times New Roman" pitchFamily="18" charset="0"/>
              <a:cs typeface="Times New Roman" pitchFamily="18" charset="0"/>
            </a:endParaRPr>
          </a:p>
        </p:txBody>
      </p:sp>
      <p:sp>
        <p:nvSpPr>
          <p:cNvPr id="14" name="Text Placeholder 13"/>
          <p:cNvSpPr>
            <a:spLocks noGrp="1"/>
          </p:cNvSpPr>
          <p:nvPr>
            <p:ph type="body" idx="1"/>
          </p:nvPr>
        </p:nvSpPr>
        <p:spPr>
          <a:xfrm>
            <a:off x="496389" y="718457"/>
            <a:ext cx="10146627" cy="1018904"/>
          </a:xfrm>
        </p:spPr>
        <p:txBody>
          <a:bodyPr>
            <a:normAutofit/>
          </a:bodyPr>
          <a:lstStyle/>
          <a:p>
            <a:r>
              <a:rPr lang="en-US" b="0" dirty="0" smtClean="0">
                <a:solidFill>
                  <a:schemeClr val="tx1"/>
                </a:solidFill>
                <a:latin typeface="Times New Roman" pitchFamily="18" charset="0"/>
                <a:cs typeface="Times New Roman" pitchFamily="18" charset="0"/>
              </a:rPr>
              <a:t>The building consists of two blocks that were separated due to the difference in the levels of block.</a:t>
            </a:r>
          </a:p>
          <a:p>
            <a:endParaRPr lang="en-US" dirty="0"/>
          </a:p>
        </p:txBody>
      </p:sp>
      <p:sp>
        <p:nvSpPr>
          <p:cNvPr id="16" name="Text Placeholder 14"/>
          <p:cNvSpPr>
            <a:spLocks noGrp="1"/>
          </p:cNvSpPr>
          <p:nvPr>
            <p:ph type="body" sz="half" idx="3"/>
          </p:nvPr>
        </p:nvSpPr>
        <p:spPr>
          <a:xfrm rot="10800000" flipV="1">
            <a:off x="470263" y="1593668"/>
            <a:ext cx="1933303" cy="391885"/>
          </a:xfrm>
        </p:spPr>
        <p:txBody>
          <a:bodyPr>
            <a:normAutofit/>
          </a:bodyPr>
          <a:lstStyle/>
          <a:p>
            <a:pPr algn="ctr"/>
            <a:r>
              <a:rPr lang="en-US" sz="1800" dirty="0" smtClean="0">
                <a:solidFill>
                  <a:schemeClr val="tx1"/>
                </a:solidFill>
                <a:latin typeface="Times New Roman" pitchFamily="18" charset="0"/>
                <a:cs typeface="Times New Roman" pitchFamily="18" charset="0"/>
              </a:rPr>
              <a:t>Block 1</a:t>
            </a:r>
          </a:p>
        </p:txBody>
      </p:sp>
      <p:pic>
        <p:nvPicPr>
          <p:cNvPr id="17" name="Content Placeholder 6"/>
          <p:cNvPicPr>
            <a:picLocks noGrp="1"/>
          </p:cNvPicPr>
          <p:nvPr>
            <p:ph sz="quarter" idx="2"/>
          </p:nvPr>
        </p:nvPicPr>
        <p:blipFill>
          <a:blip r:embed="rId2"/>
          <a:stretch>
            <a:fillRect/>
          </a:stretch>
        </p:blipFill>
        <p:spPr bwMode="auto">
          <a:xfrm>
            <a:off x="6833791" y="2436224"/>
            <a:ext cx="4511699" cy="3846513"/>
          </a:xfrm>
          <a:prstGeom prst="rect">
            <a:avLst/>
          </a:prstGeom>
          <a:noFill/>
          <a:ln w="9525">
            <a:noFill/>
            <a:miter lim="800000"/>
            <a:headEnd/>
            <a:tailEnd/>
          </a:ln>
        </p:spPr>
      </p:pic>
      <p:sp>
        <p:nvSpPr>
          <p:cNvPr id="19" name="Text Placeholder 14"/>
          <p:cNvSpPr>
            <a:spLocks noGrp="1"/>
          </p:cNvSpPr>
          <p:nvPr>
            <p:ph sz="quarter" idx="4"/>
          </p:nvPr>
        </p:nvSpPr>
        <p:spPr>
          <a:xfrm>
            <a:off x="7028121" y="1698172"/>
            <a:ext cx="1658679" cy="418012"/>
          </a:xfrm>
        </p:spPr>
        <p:txBody>
          <a:bodyPr/>
          <a:lstStyle/>
          <a:p>
            <a:pPr>
              <a:buNone/>
            </a:pPr>
            <a:r>
              <a:rPr lang="en-US" sz="1800" dirty="0" smtClean="0">
                <a:latin typeface="Times New Roman" pitchFamily="18" charset="0"/>
                <a:cs typeface="Times New Roman" pitchFamily="18" charset="0"/>
              </a:rPr>
              <a:t>Block2</a:t>
            </a:r>
          </a:p>
        </p:txBody>
      </p:sp>
      <p:sp>
        <p:nvSpPr>
          <p:cNvPr id="2" name="Slide Number Placeholder 1"/>
          <p:cNvSpPr>
            <a:spLocks noGrp="1"/>
          </p:cNvSpPr>
          <p:nvPr>
            <p:ph type="sldNum" sz="quarter" idx="12"/>
          </p:nvPr>
        </p:nvSpPr>
        <p:spPr/>
        <p:txBody>
          <a:bodyPr/>
          <a:lstStyle/>
          <a:p>
            <a:fld id="{D57F1E4F-1CFF-5643-939E-217C01CDF565}" type="slidenum">
              <a:rPr lang="en-US" smtClean="0"/>
              <a:pPr/>
              <a:t>43</a:t>
            </a:fld>
            <a:endParaRPr lang="en-US" dirty="0"/>
          </a:p>
        </p:txBody>
      </p:sp>
      <p:pic>
        <p:nvPicPr>
          <p:cNvPr id="15" name="Content Placeholder 7"/>
          <p:cNvPicPr>
            <a:picLocks/>
          </p:cNvPicPr>
          <p:nvPr/>
        </p:nvPicPr>
        <p:blipFill>
          <a:blip r:embed="rId3"/>
          <a:srcRect l="53851" t="48529" r="25361" b="27534"/>
          <a:stretch>
            <a:fillRect/>
          </a:stretch>
        </p:blipFill>
        <p:spPr bwMode="auto">
          <a:xfrm>
            <a:off x="434070" y="2076994"/>
            <a:ext cx="5509529" cy="4486343"/>
          </a:xfrm>
          <a:prstGeom prst="rect">
            <a:avLst/>
          </a:prstGeom>
          <a:noFill/>
          <a:ln w="9525">
            <a:noFill/>
            <a:miter lim="800000"/>
            <a:headEnd/>
            <a:tailEnd/>
          </a:ln>
        </p:spPr>
      </p:pic>
    </p:spTree>
    <p:extLst>
      <p:ext uri="{BB962C8B-B14F-4D97-AF65-F5344CB8AC3E}">
        <p14:creationId xmlns:p14="http://schemas.microsoft.com/office/powerpoint/2010/main" val="41296982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Box 4"/>
          <p:cNvSpPr txBox="1">
            <a:spLocks noChangeArrowheads="1"/>
          </p:cNvSpPr>
          <p:nvPr/>
        </p:nvSpPr>
        <p:spPr bwMode="auto">
          <a:xfrm>
            <a:off x="4271434" y="6355830"/>
            <a:ext cx="4095751" cy="307777"/>
          </a:xfrm>
          <a:prstGeom prst="rect">
            <a:avLst/>
          </a:prstGeom>
          <a:noFill/>
          <a:ln w="9525">
            <a:noFill/>
            <a:miter lim="800000"/>
            <a:headEnd/>
            <a:tailEnd/>
          </a:ln>
        </p:spPr>
        <p:txBody>
          <a:bodyPr wrap="square">
            <a:spAutoFit/>
          </a:bodyPr>
          <a:lstStyle/>
          <a:p>
            <a:pPr algn="ctr"/>
            <a:r>
              <a:rPr lang="en-GB" sz="1400" dirty="0">
                <a:latin typeface="Times New Roman" pitchFamily="18" charset="0"/>
                <a:cs typeface="Times New Roman" pitchFamily="18" charset="0"/>
              </a:rPr>
              <a:t>3D Model in </a:t>
            </a:r>
            <a:r>
              <a:rPr lang="en-GB" sz="1400" dirty="0" err="1">
                <a:latin typeface="Times New Roman" pitchFamily="18" charset="0"/>
                <a:cs typeface="Times New Roman" pitchFamily="18" charset="0"/>
              </a:rPr>
              <a:t>Etabs</a:t>
            </a:r>
            <a:endParaRPr lang="en-GB" sz="1400" dirty="0">
              <a:latin typeface="Times New Roman" pitchFamily="18" charset="0"/>
              <a:cs typeface="Times New Roman" pitchFamily="18" charset="0"/>
            </a:endParaRPr>
          </a:p>
        </p:txBody>
      </p:sp>
      <p:sp>
        <p:nvSpPr>
          <p:cNvPr id="32772" name="Rectangle 4"/>
          <p:cNvSpPr>
            <a:spLocks noChangeArrowheads="1"/>
          </p:cNvSpPr>
          <p:nvPr/>
        </p:nvSpPr>
        <p:spPr bwMode="auto">
          <a:xfrm>
            <a:off x="912285" y="1045031"/>
            <a:ext cx="10079567" cy="1846659"/>
          </a:xfrm>
          <a:prstGeom prst="rect">
            <a:avLst/>
          </a:prstGeom>
          <a:noFill/>
          <a:ln w="9525">
            <a:noFill/>
            <a:miter lim="800000"/>
            <a:headEnd/>
            <a:tailEnd/>
          </a:ln>
        </p:spPr>
        <p:txBody>
          <a:bodyPr wrap="square">
            <a:spAutoFit/>
          </a:bodyPr>
          <a:lstStyle/>
          <a:p>
            <a:r>
              <a:rPr lang="en-US" sz="2400" dirty="0" smtClean="0">
                <a:latin typeface="Times New Roman" pitchFamily="18" charset="0"/>
                <a:cs typeface="Times New Roman" pitchFamily="18" charset="0"/>
              </a:rPr>
              <a:t>The Structural system used in this project is one way solid slab with dropped beams and some of spans are 2way solid slab.</a:t>
            </a:r>
          </a:p>
          <a:p>
            <a:endParaRPr lang="en-GB"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a:p>
            <a:endParaRPr lang="en-GB" dirty="0"/>
          </a:p>
        </p:txBody>
      </p:sp>
      <p:sp>
        <p:nvSpPr>
          <p:cNvPr id="32773" name="TextBox 4"/>
          <p:cNvSpPr txBox="1">
            <a:spLocks noChangeArrowheads="1"/>
          </p:cNvSpPr>
          <p:nvPr/>
        </p:nvSpPr>
        <p:spPr bwMode="auto">
          <a:xfrm>
            <a:off x="3619500" y="0"/>
            <a:ext cx="4572000" cy="830997"/>
          </a:xfrm>
          <a:prstGeom prst="rect">
            <a:avLst/>
          </a:prstGeom>
          <a:noFill/>
          <a:ln w="9525">
            <a:noFill/>
            <a:miter lim="800000"/>
            <a:headEnd/>
            <a:tailEnd/>
          </a:ln>
        </p:spPr>
        <p:txBody>
          <a:bodyPr wrap="square">
            <a:spAutoFit/>
          </a:bodyPr>
          <a:lstStyle/>
          <a:p>
            <a:pPr algn="ctr"/>
            <a:endParaRPr lang="en-US" sz="2400" dirty="0">
              <a:latin typeface="Times New Roman" pitchFamily="18" charset="0"/>
              <a:cs typeface="Times New Roman" pitchFamily="18" charset="0"/>
            </a:endParaRPr>
          </a:p>
          <a:p>
            <a:pPr algn="ctr"/>
            <a:r>
              <a:rPr lang="en-US" sz="2400" dirty="0">
                <a:latin typeface="Times New Roman" pitchFamily="18" charset="0"/>
                <a:cs typeface="Times New Roman" pitchFamily="18" charset="0"/>
              </a:rPr>
              <a:t>Structural Design</a:t>
            </a:r>
            <a:endParaRPr lang="en-GB" sz="2400"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44</a:t>
            </a:fld>
            <a:endParaRPr lang="en-US" dirty="0"/>
          </a:p>
        </p:txBody>
      </p:sp>
      <p:sp>
        <p:nvSpPr>
          <p:cNvPr id="9" name="Rectangle 2">
            <a:extLst>
              <a:ext uri="{FF2B5EF4-FFF2-40B4-BE49-F238E27FC236}">
                <a16:creationId xmlns:a16="http://schemas.microsoft.com/office/drawing/2014/main" xmlns="" id="{A763CFEB-EA10-4DE3-A495-F206FBB592C0}"/>
              </a:ext>
            </a:extLst>
          </p:cNvPr>
          <p:cNvSpPr>
            <a:spLocks noChangeArrowheads="1"/>
          </p:cNvSpPr>
          <p:nvPr/>
        </p:nvSpPr>
        <p:spPr bwMode="auto">
          <a:xfrm>
            <a:off x="182880" y="705394"/>
            <a:ext cx="1776549" cy="3077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0" rIns="0" bIns="0" numCol="1" anchor="ctr" anchorCtr="0" compatLnSpc="1">
            <a:prstTxWarp prst="textNoShape">
              <a:avLst/>
            </a:prstTxWarp>
            <a:spAutoFit/>
          </a:bodyPr>
          <a:lstStyle/>
          <a:p>
            <a:pPr marL="342900" indent="-342900" defTabSz="914400" eaLnBrk="0" fontAlgn="base" hangingPunct="0">
              <a:spcBef>
                <a:spcPct val="0"/>
              </a:spcBef>
              <a:spcAft>
                <a:spcPct val="0"/>
              </a:spcAft>
              <a:buFont typeface="Wingdings" panose="05000000000000000000" pitchFamily="2" charset="2"/>
              <a:buChar char="Ø"/>
            </a:pPr>
            <a:r>
              <a:rPr lang="en-US" sz="2000" b="1" dirty="0" smtClean="0">
                <a:latin typeface="Times New Roman" pitchFamily="18" charset="0"/>
                <a:cs typeface="Times New Roman" pitchFamily="18" charset="0"/>
              </a:rPr>
              <a:t>Block1:</a:t>
            </a:r>
          </a:p>
        </p:txBody>
      </p:sp>
      <p:pic>
        <p:nvPicPr>
          <p:cNvPr id="11" name="Content Placeholder 7"/>
          <p:cNvPicPr>
            <a:picLocks/>
          </p:cNvPicPr>
          <p:nvPr/>
        </p:nvPicPr>
        <p:blipFill>
          <a:blip r:embed="rId2"/>
          <a:srcRect l="53851" t="48529" r="25361" b="27534"/>
          <a:stretch>
            <a:fillRect/>
          </a:stretch>
        </p:blipFill>
        <p:spPr bwMode="auto">
          <a:xfrm>
            <a:off x="2772322" y="1972491"/>
            <a:ext cx="5509529" cy="43368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6835" y="261257"/>
            <a:ext cx="10452284" cy="783772"/>
          </a:xfrm>
        </p:spPr>
        <p:txBody>
          <a:bodyPr>
            <a:normAutofit/>
          </a:bodyPr>
          <a:lstStyle/>
          <a:p>
            <a:r>
              <a:rPr lang="en-US" sz="2800" b="1" dirty="0" smtClean="0">
                <a:solidFill>
                  <a:schemeClr val="tx1"/>
                </a:solidFill>
                <a:latin typeface="Times New Roman" panose="02020603050405020304" pitchFamily="18" charset="0"/>
                <a:cs typeface="Times New Roman" panose="02020603050405020304" pitchFamily="18" charset="0"/>
              </a:rPr>
              <a:t>Design data</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a:xfrm>
            <a:off x="609600" y="966652"/>
            <a:ext cx="10972800" cy="5159516"/>
          </a:xfrm>
        </p:spPr>
        <p:txBody>
          <a:bodyPr/>
          <a:lstStyle/>
          <a:p>
            <a:r>
              <a:rPr lang="en-US" sz="18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Loads</a:t>
            </a:r>
          </a:p>
          <a:p>
            <a:pPr marL="0" indent="0">
              <a:buNone/>
            </a:pPr>
            <a:endParaRPr lang="en-US" sz="3200" dirty="0" smtClean="0">
              <a:solidFill>
                <a:schemeClr val="tx1"/>
              </a:solidFill>
              <a:latin typeface="Times New Roman" pitchFamily="18" charset="0"/>
              <a:cs typeface="Times New Roman" pitchFamily="18" charset="0"/>
            </a:endParaRPr>
          </a:p>
          <a:p>
            <a:pPr marL="457200" lvl="1" indent="0">
              <a:buNone/>
            </a:pPr>
            <a:endParaRPr lang="en-US" sz="2400" dirty="0" smtClean="0">
              <a:solidFill>
                <a:schemeClr val="tx1"/>
              </a:solidFill>
              <a:latin typeface="Times New Roman" pitchFamily="18" charset="0"/>
              <a:cs typeface="Times New Roman" pitchFamily="18" charset="0"/>
            </a:endParaRPr>
          </a:p>
          <a:p>
            <a:pPr marL="0" lvl="0" indent="0">
              <a:buNone/>
            </a:pPr>
            <a:endParaRPr lang="en-US" dirty="0">
              <a:solidFill>
                <a:schemeClr val="tx2">
                  <a:lumMod val="75000"/>
                </a:schemeClr>
              </a:solidFill>
              <a:latin typeface="Times New Roman" pitchFamily="18" charset="0"/>
              <a:cs typeface="Times New Roman" pitchFamily="18" charset="0"/>
            </a:endParaRPr>
          </a:p>
          <a:p>
            <a:endParaRPr lang="en-US" sz="18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Materials used in this project:</a:t>
            </a:r>
            <a:endParaRPr lang="en-US" sz="2400" dirty="0" smtClean="0">
              <a:latin typeface="Times New Roman" pitchFamily="18" charset="0"/>
              <a:cs typeface="Times New Roman" pitchFamily="18" charset="0"/>
            </a:endParaRPr>
          </a:p>
          <a:p>
            <a:pPr>
              <a:buNone/>
            </a:pP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45</a:t>
            </a:fld>
            <a:endParaRPr lang="en-US" dirty="0"/>
          </a:p>
        </p:txBody>
      </p:sp>
      <p:pic>
        <p:nvPicPr>
          <p:cNvPr id="6" name="Picture 5"/>
          <p:cNvPicPr/>
          <p:nvPr/>
        </p:nvPicPr>
        <p:blipFill>
          <a:blip r:embed="rId2"/>
          <a:srcRect/>
          <a:stretch>
            <a:fillRect/>
          </a:stretch>
        </p:blipFill>
        <p:spPr bwMode="auto">
          <a:xfrm>
            <a:off x="866861" y="1573938"/>
            <a:ext cx="4410534" cy="1521960"/>
          </a:xfrm>
          <a:prstGeom prst="rect">
            <a:avLst/>
          </a:prstGeom>
          <a:noFill/>
          <a:ln w="9525">
            <a:noFill/>
            <a:miter lim="800000"/>
            <a:headEnd/>
            <a:tailEnd/>
          </a:ln>
        </p:spPr>
      </p:pic>
      <p:pic>
        <p:nvPicPr>
          <p:cNvPr id="1026" name="Picture 2"/>
          <p:cNvPicPr>
            <a:picLocks noChangeAspect="1" noChangeArrowheads="1"/>
          </p:cNvPicPr>
          <p:nvPr/>
        </p:nvPicPr>
        <p:blipFill>
          <a:blip r:embed="rId3"/>
          <a:srcRect/>
          <a:stretch>
            <a:fillRect/>
          </a:stretch>
        </p:blipFill>
        <p:spPr bwMode="auto">
          <a:xfrm>
            <a:off x="985839" y="4114800"/>
            <a:ext cx="7923030" cy="1463039"/>
          </a:xfrm>
          <a:prstGeom prst="rect">
            <a:avLst/>
          </a:prstGeom>
          <a:noFill/>
          <a:ln w="9525">
            <a:noFill/>
            <a:miter lim="800000"/>
            <a:headEnd/>
            <a:tailEnd/>
          </a:ln>
          <a:effectLst/>
        </p:spPr>
      </p:pic>
    </p:spTree>
    <p:extLst>
      <p:ext uri="{BB962C8B-B14F-4D97-AF65-F5344CB8AC3E}">
        <p14:creationId xmlns:p14="http://schemas.microsoft.com/office/powerpoint/2010/main" val="3468705612"/>
      </p:ext>
    </p:extLst>
  </p:cSld>
  <p:clrMapOvr>
    <a:masterClrMapping/>
  </p:clrMapOvr>
  <p:transition spd="slow">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966085" y="5876925"/>
            <a:ext cx="1761866" cy="448924"/>
          </a:xfrm>
        </p:spPr>
        <p:txBody>
          <a:bodyPr/>
          <a:lstStyle/>
          <a:p>
            <a:pPr algn="r" eaLnBrk="1" hangingPunct="1"/>
            <a:r>
              <a:rPr lang="en-GB" sz="1400" dirty="0" smtClean="0">
                <a:solidFill>
                  <a:schemeClr val="tx1"/>
                </a:solidFill>
                <a:latin typeface="Times New Roman" pitchFamily="18" charset="0"/>
                <a:cs typeface="Times New Roman" pitchFamily="18" charset="0"/>
              </a:rPr>
              <a:t>3D model in ETABS</a:t>
            </a:r>
          </a:p>
        </p:txBody>
      </p:sp>
      <p:sp>
        <p:nvSpPr>
          <p:cNvPr id="8" name="Slide Number Placeholder 7"/>
          <p:cNvSpPr>
            <a:spLocks noGrp="1"/>
          </p:cNvSpPr>
          <p:nvPr>
            <p:ph type="sldNum" sz="quarter" idx="12"/>
          </p:nvPr>
        </p:nvSpPr>
        <p:spPr/>
        <p:txBody>
          <a:bodyPr/>
          <a:lstStyle/>
          <a:p>
            <a:fld id="{D57F1E4F-1CFF-5643-939E-217C01CDF565}" type="slidenum">
              <a:rPr lang="en-US" smtClean="0"/>
              <a:pPr/>
              <a:t>46</a:t>
            </a:fld>
            <a:endParaRPr lang="en-US" dirty="0"/>
          </a:p>
        </p:txBody>
      </p:sp>
      <p:sp>
        <p:nvSpPr>
          <p:cNvPr id="33795" name="TextBox 4"/>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33796" name="TextBox 4"/>
          <p:cNvSpPr txBox="1">
            <a:spLocks noChangeArrowheads="1"/>
          </p:cNvSpPr>
          <p:nvPr/>
        </p:nvSpPr>
        <p:spPr bwMode="auto">
          <a:xfrm>
            <a:off x="334433" y="836614"/>
            <a:ext cx="3283978" cy="892552"/>
          </a:xfrm>
          <a:prstGeom prst="rect">
            <a:avLst/>
          </a:prstGeom>
          <a:noFill/>
          <a:ln w="9525">
            <a:noFill/>
            <a:miter lim="800000"/>
            <a:headEnd/>
            <a:tailEnd/>
          </a:ln>
        </p:spPr>
        <p:txBody>
          <a:bodyPr wrap="square">
            <a:spAutoFit/>
          </a:bodyPr>
          <a:lstStyle/>
          <a:p>
            <a:endParaRPr lang="en-US" sz="2400" dirty="0">
              <a:latin typeface="Times New Roman" pitchFamily="18" charset="0"/>
              <a:cs typeface="Times New Roman" pitchFamily="18" charset="0"/>
            </a:endParaRPr>
          </a:p>
          <a:p>
            <a:pPr>
              <a:buFont typeface="Arial" pitchFamily="34" charset="0"/>
              <a:buChar char="•"/>
            </a:pPr>
            <a:r>
              <a:rPr lang="en-US" sz="2800" dirty="0" err="1">
                <a:latin typeface="Times New Roman" pitchFamily="18" charset="0"/>
                <a:cs typeface="Times New Roman" pitchFamily="18" charset="0"/>
              </a:rPr>
              <a:t>Etabs</a:t>
            </a:r>
            <a:r>
              <a:rPr lang="en-US" sz="2800" dirty="0">
                <a:latin typeface="Times New Roman" pitchFamily="18" charset="0"/>
                <a:cs typeface="Times New Roman" pitchFamily="18" charset="0"/>
              </a:rPr>
              <a:t> checks:</a:t>
            </a:r>
          </a:p>
        </p:txBody>
      </p:sp>
      <p:sp>
        <p:nvSpPr>
          <p:cNvPr id="33798" name="Rectangle 4"/>
          <p:cNvSpPr>
            <a:spLocks noChangeArrowheads="1"/>
          </p:cNvSpPr>
          <p:nvPr/>
        </p:nvSpPr>
        <p:spPr bwMode="auto">
          <a:xfrm>
            <a:off x="814918" y="1783830"/>
            <a:ext cx="4606168" cy="461665"/>
          </a:xfrm>
          <a:prstGeom prst="rect">
            <a:avLst/>
          </a:prstGeom>
          <a:noFill/>
          <a:ln w="9525">
            <a:noFill/>
            <a:miter lim="800000"/>
            <a:headEnd/>
            <a:tailEnd/>
          </a:ln>
        </p:spPr>
        <p:txBody>
          <a:bodyPr wrap="square" anchor="ctr">
            <a:spAutoFit/>
          </a:bodyPr>
          <a:lstStyle/>
          <a:p>
            <a:pPr eaLnBrk="0" hangingPunct="0"/>
            <a:r>
              <a:rPr lang="en-GB" sz="2400" dirty="0">
                <a:latin typeface="Times New Roman" pitchFamily="18" charset="0"/>
                <a:cs typeface="Times New Roman" pitchFamily="18" charset="0"/>
              </a:rPr>
              <a:t>1.Compatibility check is ok.</a:t>
            </a:r>
          </a:p>
        </p:txBody>
      </p:sp>
      <p:pic>
        <p:nvPicPr>
          <p:cNvPr id="9" name="Picture 8"/>
          <p:cNvPicPr/>
          <p:nvPr/>
        </p:nvPicPr>
        <p:blipFill>
          <a:blip r:embed="rId2"/>
          <a:srcRect l="36264" t="19497" r="9377" b="12893"/>
          <a:stretch>
            <a:fillRect/>
          </a:stretch>
        </p:blipFill>
        <p:spPr bwMode="auto">
          <a:xfrm>
            <a:off x="796977" y="2364377"/>
            <a:ext cx="5214079" cy="3916502"/>
          </a:xfrm>
          <a:prstGeom prst="rect">
            <a:avLst/>
          </a:prstGeom>
          <a:noFill/>
          <a:ln w="9525">
            <a:noFill/>
            <a:miter lim="800000"/>
            <a:headEnd/>
            <a:tailEnd/>
          </a:ln>
        </p:spPr>
      </p:pic>
      <p:pic>
        <p:nvPicPr>
          <p:cNvPr id="10" name="Picture 9"/>
          <p:cNvPicPr/>
          <p:nvPr/>
        </p:nvPicPr>
        <p:blipFill>
          <a:blip r:embed="rId3"/>
          <a:srcRect l="22092" t="33482" r="11514" b="12103"/>
          <a:stretch>
            <a:fillRect/>
          </a:stretch>
        </p:blipFill>
        <p:spPr bwMode="auto">
          <a:xfrm>
            <a:off x="6557554" y="2416629"/>
            <a:ext cx="5238206" cy="34745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4"/>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34819" name="TextBox 4"/>
          <p:cNvSpPr txBox="1">
            <a:spLocks noChangeArrowheads="1"/>
          </p:cNvSpPr>
          <p:nvPr/>
        </p:nvSpPr>
        <p:spPr bwMode="auto">
          <a:xfrm>
            <a:off x="334433" y="496981"/>
            <a:ext cx="2382641" cy="892552"/>
          </a:xfrm>
          <a:prstGeom prst="rect">
            <a:avLst/>
          </a:prstGeom>
          <a:noFill/>
          <a:ln w="9525">
            <a:noFill/>
            <a:miter lim="800000"/>
            <a:headEnd/>
            <a:tailEnd/>
          </a:ln>
        </p:spPr>
        <p:txBody>
          <a:bodyPr wrap="square">
            <a:spAutoFit/>
          </a:bodyPr>
          <a:lstStyle/>
          <a:p>
            <a:pPr algn="ctr"/>
            <a:endParaRPr lang="en-US" sz="2400" dirty="0">
              <a:latin typeface="Times New Roman" pitchFamily="18" charset="0"/>
              <a:cs typeface="Times New Roman" pitchFamily="18" charset="0"/>
            </a:endParaRPr>
          </a:p>
          <a:p>
            <a:pPr>
              <a:buFont typeface="Arial" pitchFamily="34" charset="0"/>
              <a:buChar char="•"/>
            </a:pPr>
            <a:r>
              <a:rPr lang="en-US" sz="2800" dirty="0" err="1">
                <a:latin typeface="Times New Roman" pitchFamily="18" charset="0"/>
                <a:cs typeface="Times New Roman" pitchFamily="18" charset="0"/>
              </a:rPr>
              <a:t>Etabs</a:t>
            </a:r>
            <a:r>
              <a:rPr lang="en-US" sz="2800" dirty="0">
                <a:latin typeface="Times New Roman" pitchFamily="18" charset="0"/>
                <a:cs typeface="Times New Roman" pitchFamily="18" charset="0"/>
              </a:rPr>
              <a:t> checks:</a:t>
            </a:r>
          </a:p>
        </p:txBody>
      </p:sp>
      <p:sp>
        <p:nvSpPr>
          <p:cNvPr id="34820" name="Rectangle 4"/>
          <p:cNvSpPr>
            <a:spLocks noChangeArrowheads="1"/>
          </p:cNvSpPr>
          <p:nvPr/>
        </p:nvSpPr>
        <p:spPr bwMode="auto">
          <a:xfrm>
            <a:off x="300446" y="1423851"/>
            <a:ext cx="3970988" cy="461665"/>
          </a:xfrm>
          <a:prstGeom prst="rect">
            <a:avLst/>
          </a:prstGeom>
          <a:noFill/>
          <a:ln w="9525">
            <a:noFill/>
            <a:miter lim="800000"/>
            <a:headEnd/>
            <a:tailEnd/>
          </a:ln>
        </p:spPr>
        <p:txBody>
          <a:bodyPr wrap="square" anchor="ctr">
            <a:spAutoFit/>
          </a:bodyPr>
          <a:lstStyle/>
          <a:p>
            <a:pPr eaLnBrk="0" hangingPunct="0"/>
            <a:r>
              <a:rPr lang="en-GB" sz="2400" dirty="0">
                <a:latin typeface="Times New Roman" pitchFamily="18" charset="0"/>
                <a:cs typeface="Times New Roman" pitchFamily="18" charset="0"/>
              </a:rPr>
              <a:t>2. Equilibrium check is ok.</a:t>
            </a:r>
          </a:p>
        </p:txBody>
      </p:sp>
      <p:pic>
        <p:nvPicPr>
          <p:cNvPr id="6" name="Picture 5"/>
          <p:cNvPicPr/>
          <p:nvPr/>
        </p:nvPicPr>
        <p:blipFill>
          <a:blip r:embed="rId2"/>
          <a:srcRect/>
          <a:stretch>
            <a:fillRect/>
          </a:stretch>
        </p:blipFill>
        <p:spPr bwMode="auto">
          <a:xfrm>
            <a:off x="4899214" y="1561976"/>
            <a:ext cx="6175948" cy="5021705"/>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D57F1E4F-1CFF-5643-939E-217C01CDF565}" type="slidenum">
              <a:rPr lang="en-US" smtClean="0"/>
              <a:pPr/>
              <a:t>47</a:t>
            </a:fld>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4"/>
          <p:cNvSpPr txBox="1">
            <a:spLocks noChangeArrowheads="1"/>
          </p:cNvSpPr>
          <p:nvPr/>
        </p:nvSpPr>
        <p:spPr bwMode="auto">
          <a:xfrm>
            <a:off x="3695700" y="2"/>
            <a:ext cx="4572000" cy="830997"/>
          </a:xfrm>
          <a:prstGeom prst="rect">
            <a:avLst/>
          </a:prstGeom>
          <a:noFill/>
          <a:ln w="9525">
            <a:noFill/>
            <a:miter lim="800000"/>
            <a:headEnd/>
            <a:tailEnd/>
          </a:ln>
        </p:spPr>
        <p:txBody>
          <a:bodyPr wrap="square">
            <a:spAutoFit/>
          </a:bodyPr>
          <a:lstStyle/>
          <a:p>
            <a:pPr algn="ctr"/>
            <a:endParaRPr lang="en-US" sz="2400" dirty="0">
              <a:latin typeface="Times New Roman" pitchFamily="18" charset="0"/>
              <a:cs typeface="Times New Roman" pitchFamily="18" charset="0"/>
            </a:endParaRPr>
          </a:p>
          <a:p>
            <a:pPr algn="ctr"/>
            <a:r>
              <a:rPr lang="en-US" sz="2400" dirty="0">
                <a:latin typeface="Times New Roman" pitchFamily="18" charset="0"/>
                <a:cs typeface="Times New Roman" pitchFamily="18" charset="0"/>
              </a:rPr>
              <a:t>Structural Design</a:t>
            </a:r>
            <a:endParaRPr lang="en-GB" sz="2400" dirty="0"/>
          </a:p>
        </p:txBody>
      </p:sp>
      <p:sp>
        <p:nvSpPr>
          <p:cNvPr id="35843" name="TextBox 4"/>
          <p:cNvSpPr txBox="1">
            <a:spLocks noChangeArrowheads="1"/>
          </p:cNvSpPr>
          <p:nvPr/>
        </p:nvSpPr>
        <p:spPr bwMode="auto">
          <a:xfrm>
            <a:off x="334433" y="195943"/>
            <a:ext cx="2395704" cy="892552"/>
          </a:xfrm>
          <a:prstGeom prst="rect">
            <a:avLst/>
          </a:prstGeom>
          <a:noFill/>
          <a:ln w="9525">
            <a:noFill/>
            <a:miter lim="800000"/>
            <a:headEnd/>
            <a:tailEnd/>
          </a:ln>
        </p:spPr>
        <p:txBody>
          <a:bodyPr wrap="square">
            <a:spAutoFit/>
          </a:bodyPr>
          <a:lstStyle/>
          <a:p>
            <a:pPr algn="ctr"/>
            <a:endParaRPr lang="en-US" sz="2400" dirty="0">
              <a:latin typeface="Times New Roman" pitchFamily="18" charset="0"/>
              <a:cs typeface="Times New Roman" pitchFamily="18" charset="0"/>
            </a:endParaRPr>
          </a:p>
          <a:p>
            <a:pPr>
              <a:buFont typeface="Arial" pitchFamily="34" charset="0"/>
              <a:buChar char="•"/>
            </a:pPr>
            <a:r>
              <a:rPr lang="en-US" sz="2800" dirty="0" err="1">
                <a:latin typeface="Times New Roman" pitchFamily="18" charset="0"/>
                <a:cs typeface="Times New Roman" pitchFamily="18" charset="0"/>
              </a:rPr>
              <a:t>Etabs</a:t>
            </a:r>
            <a:r>
              <a:rPr lang="en-US" sz="2800" dirty="0">
                <a:latin typeface="Times New Roman" pitchFamily="18" charset="0"/>
                <a:cs typeface="Times New Roman" pitchFamily="18" charset="0"/>
              </a:rPr>
              <a:t> checks:</a:t>
            </a:r>
          </a:p>
        </p:txBody>
      </p:sp>
      <p:sp>
        <p:nvSpPr>
          <p:cNvPr id="35844" name="Rectangle 4"/>
          <p:cNvSpPr>
            <a:spLocks noChangeArrowheads="1"/>
          </p:cNvSpPr>
          <p:nvPr/>
        </p:nvSpPr>
        <p:spPr bwMode="auto">
          <a:xfrm>
            <a:off x="352696" y="1280161"/>
            <a:ext cx="4741817" cy="1200329"/>
          </a:xfrm>
          <a:prstGeom prst="rect">
            <a:avLst/>
          </a:prstGeom>
          <a:noFill/>
          <a:ln w="9525">
            <a:noFill/>
            <a:miter lim="800000"/>
            <a:headEnd/>
            <a:tailEnd/>
          </a:ln>
        </p:spPr>
        <p:txBody>
          <a:bodyPr wrap="square" anchor="ctr">
            <a:spAutoFit/>
          </a:bodyPr>
          <a:lstStyle/>
          <a:p>
            <a:pPr eaLnBrk="0" hangingPunct="0"/>
            <a:r>
              <a:rPr lang="en-GB" sz="2400" dirty="0">
                <a:latin typeface="Times New Roman" pitchFamily="18" charset="0"/>
                <a:cs typeface="Times New Roman" pitchFamily="18" charset="0"/>
              </a:rPr>
              <a:t>3. </a:t>
            </a:r>
            <a:r>
              <a:rPr lang="en-US" sz="2400" dirty="0" smtClean="0">
                <a:latin typeface="Times New Roman" pitchFamily="18" charset="0"/>
                <a:cs typeface="Times New Roman" pitchFamily="18" charset="0"/>
              </a:rPr>
              <a:t>Checks stress strain</a:t>
            </a:r>
            <a:endParaRPr lang="en-GB" sz="2400" dirty="0">
              <a:latin typeface="Times New Roman" pitchFamily="18" charset="0"/>
              <a:cs typeface="Times New Roman" pitchFamily="18" charset="0"/>
            </a:endParaRPr>
          </a:p>
          <a:p>
            <a:pPr eaLnBrk="0" hangingPunct="0"/>
            <a:r>
              <a:rPr lang="en-GB" sz="2400" dirty="0">
                <a:latin typeface="Times New Roman" pitchFamily="18" charset="0"/>
                <a:cs typeface="Times New Roman" pitchFamily="18" charset="0"/>
              </a:rPr>
              <a:t>Check is ok.</a:t>
            </a:r>
          </a:p>
          <a:p>
            <a:pPr eaLnBrk="0" hangingPunct="0"/>
            <a:endParaRPr lang="en-US" sz="24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srcRect l="2400" r="2133" b="3872"/>
          <a:stretch>
            <a:fillRect/>
          </a:stretch>
        </p:blipFill>
        <p:spPr bwMode="auto">
          <a:xfrm>
            <a:off x="5786203" y="764498"/>
            <a:ext cx="5636301" cy="2953063"/>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r="1326" b="3429"/>
          <a:stretch>
            <a:fillRect/>
          </a:stretch>
        </p:blipFill>
        <p:spPr bwMode="auto">
          <a:xfrm>
            <a:off x="447777" y="3560378"/>
            <a:ext cx="5321509" cy="3043003"/>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a:srcRect l="2105"/>
          <a:stretch>
            <a:fillRect/>
          </a:stretch>
        </p:blipFill>
        <p:spPr bwMode="auto">
          <a:xfrm>
            <a:off x="5784705" y="3753323"/>
            <a:ext cx="5576342" cy="2870616"/>
          </a:xfrm>
          <a:prstGeom prst="rect">
            <a:avLst/>
          </a:prstGeom>
          <a:noFill/>
          <a:ln w="9525">
            <a:noFill/>
            <a:miter lim="800000"/>
            <a:headEnd/>
            <a:tailEnd/>
          </a:ln>
          <a:effectLst/>
        </p:spPr>
      </p:pic>
      <p:sp>
        <p:nvSpPr>
          <p:cNvPr id="8" name="Slide Number Placeholder 7"/>
          <p:cNvSpPr>
            <a:spLocks noGrp="1"/>
          </p:cNvSpPr>
          <p:nvPr>
            <p:ph type="sldNum" sz="quarter" idx="12"/>
          </p:nvPr>
        </p:nvSpPr>
        <p:spPr/>
        <p:txBody>
          <a:bodyPr/>
          <a:lstStyle/>
          <a:p>
            <a:fld id="{D57F1E4F-1CFF-5643-939E-217C01CDF565}" type="slidenum">
              <a:rPr lang="en-US" smtClean="0"/>
              <a:pPr/>
              <a:t>48</a:t>
            </a:fld>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7431" y="222070"/>
            <a:ext cx="8911687" cy="862148"/>
          </a:xfrm>
        </p:spPr>
        <p:txBody>
          <a:bodyPr>
            <a:normAutofit/>
          </a:bodyPr>
          <a:lstStyle/>
          <a:p>
            <a:r>
              <a:rPr lang="en-US" sz="4000" b="1" dirty="0" smtClean="0">
                <a:solidFill>
                  <a:schemeClr val="tx1"/>
                </a:solidFill>
                <a:latin typeface="Times New Roman" panose="02020603050405020304" pitchFamily="18" charset="0"/>
                <a:cs typeface="Times New Roman" panose="02020603050405020304" pitchFamily="18" charset="0"/>
              </a:rPr>
              <a:t>Design data</a:t>
            </a:r>
            <a:endParaRPr lang="en-US" sz="4000" b="1" dirty="0">
              <a:solidFill>
                <a:schemeClr val="tx1"/>
              </a:solidFill>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a:xfrm>
            <a:off x="182880" y="1267098"/>
            <a:ext cx="3069771" cy="548640"/>
          </a:xfrm>
        </p:spPr>
        <p:txBody>
          <a:bodyPr>
            <a:normAutofit/>
          </a:bodyPr>
          <a:lstStyle/>
          <a:p>
            <a:r>
              <a:rPr lang="en-US" sz="2400" dirty="0" smtClean="0">
                <a:solidFill>
                  <a:schemeClr val="tx1"/>
                </a:solidFill>
                <a:latin typeface="Times New Roman" pitchFamily="18" charset="0"/>
                <a:cs typeface="Times New Roman" pitchFamily="18" charset="0"/>
              </a:rPr>
              <a:t> Seismic design data</a:t>
            </a:r>
          </a:p>
          <a:p>
            <a:pPr marL="0" indent="0">
              <a:buNone/>
            </a:pPr>
            <a:endParaRPr lang="en-US" sz="3200" dirty="0" smtClean="0">
              <a:solidFill>
                <a:schemeClr val="tx1"/>
              </a:solidFill>
              <a:latin typeface="Times New Roman" pitchFamily="18" charset="0"/>
              <a:cs typeface="Times New Roman" pitchFamily="18" charset="0"/>
            </a:endParaRPr>
          </a:p>
          <a:p>
            <a:pPr marL="0" indent="0">
              <a:buNone/>
            </a:pPr>
            <a:endParaRPr lang="en-US" sz="3200" dirty="0" smtClean="0">
              <a:solidFill>
                <a:schemeClr val="tx1"/>
              </a:solidFill>
              <a:latin typeface="Times New Roman" pitchFamily="18" charset="0"/>
              <a:cs typeface="Times New Roman" pitchFamily="18" charset="0"/>
            </a:endParaRPr>
          </a:p>
          <a:p>
            <a:pPr marL="0" indent="0">
              <a:buNone/>
            </a:pPr>
            <a:endParaRPr lang="en-US" sz="3200" dirty="0" smtClean="0">
              <a:solidFill>
                <a:schemeClr val="tx1"/>
              </a:solidFill>
              <a:latin typeface="Times New Roman" pitchFamily="18" charset="0"/>
              <a:cs typeface="Times New Roman" pitchFamily="18" charset="0"/>
            </a:endParaRPr>
          </a:p>
          <a:p>
            <a:pPr marL="0" indent="0">
              <a:buNone/>
            </a:pPr>
            <a:endParaRPr lang="en-US" sz="3200" dirty="0" smtClean="0">
              <a:solidFill>
                <a:schemeClr val="tx1"/>
              </a:solidFill>
              <a:latin typeface="Times New Roman" pitchFamily="18" charset="0"/>
              <a:cs typeface="Times New Roman" pitchFamily="18" charset="0"/>
            </a:endParaRPr>
          </a:p>
          <a:p>
            <a:pPr marL="457200" lvl="1" indent="0">
              <a:buNone/>
            </a:pPr>
            <a:endParaRPr lang="en-US" sz="2400" dirty="0" smtClean="0">
              <a:solidFill>
                <a:schemeClr val="tx1"/>
              </a:solidFill>
              <a:latin typeface="Times New Roman" pitchFamily="18" charset="0"/>
              <a:cs typeface="Times New Roman" pitchFamily="18" charset="0"/>
            </a:endParaRPr>
          </a:p>
          <a:p>
            <a:pPr marL="0" lvl="0" indent="0">
              <a:buNone/>
            </a:pPr>
            <a:endParaRPr lang="en-US" dirty="0">
              <a:solidFill>
                <a:schemeClr val="tx2">
                  <a:lumMod val="75000"/>
                </a:schemeClr>
              </a:solidFill>
              <a:latin typeface="Times New Roman" pitchFamily="18" charset="0"/>
              <a:cs typeface="Times New Roman" pitchFamily="18" charset="0"/>
            </a:endParaRPr>
          </a:p>
          <a:p>
            <a:endParaRPr lang="en-US" dirty="0" smtClean="0">
              <a:solidFill>
                <a:schemeClr val="tx2">
                  <a:lumMod val="75000"/>
                </a:schemeClr>
              </a:solidFill>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49</a:t>
            </a:fld>
            <a:endParaRPr lang="en-US" dirty="0"/>
          </a:p>
        </p:txBody>
      </p:sp>
      <p:pic>
        <p:nvPicPr>
          <p:cNvPr id="3075" name="Picture 3"/>
          <p:cNvPicPr>
            <a:picLocks noChangeAspect="1" noChangeArrowheads="1"/>
          </p:cNvPicPr>
          <p:nvPr/>
        </p:nvPicPr>
        <p:blipFill>
          <a:blip r:embed="rId2"/>
          <a:srcRect/>
          <a:stretch>
            <a:fillRect/>
          </a:stretch>
        </p:blipFill>
        <p:spPr bwMode="auto">
          <a:xfrm>
            <a:off x="2113613" y="1998618"/>
            <a:ext cx="8349520" cy="4493622"/>
          </a:xfrm>
          <a:prstGeom prst="rect">
            <a:avLst/>
          </a:prstGeom>
          <a:noFill/>
          <a:ln w="9525">
            <a:noFill/>
            <a:miter lim="800000"/>
            <a:headEnd/>
            <a:tailEnd/>
          </a:ln>
          <a:effectLst/>
        </p:spPr>
      </p:pic>
    </p:spTree>
    <p:extLst>
      <p:ext uri="{BB962C8B-B14F-4D97-AF65-F5344CB8AC3E}">
        <p14:creationId xmlns:p14="http://schemas.microsoft.com/office/powerpoint/2010/main" val="522887929"/>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95943"/>
            <a:ext cx="10972800" cy="718458"/>
          </a:xfrm>
        </p:spPr>
        <p:txBody>
          <a:bodyPr>
            <a:noAutofit/>
          </a:bodyPr>
          <a:lstStyle/>
          <a:p>
            <a:r>
              <a:rPr lang="en-US" sz="3200" b="1" dirty="0" smtClean="0">
                <a:solidFill>
                  <a:schemeClr val="tx1"/>
                </a:solidFill>
                <a:latin typeface="Times New Roman" panose="02020603050405020304" pitchFamily="18" charset="0"/>
                <a:cs typeface="Times New Roman" panose="02020603050405020304" pitchFamily="18" charset="0"/>
              </a:rPr>
              <a:t>Project Description</a:t>
            </a:r>
            <a:r>
              <a:rPr lang="en-US" sz="3200" b="1" dirty="0" smtClean="0">
                <a:solidFill>
                  <a:schemeClr val="tx1"/>
                </a:solidFill>
              </a:rPr>
              <a:t/>
            </a:r>
            <a:br>
              <a:rPr lang="en-US" sz="3200" b="1" dirty="0" smtClean="0">
                <a:solidFill>
                  <a:schemeClr val="tx1"/>
                </a:solidFill>
              </a:rPr>
            </a:br>
            <a:endParaRPr lang="en-US" sz="3200" dirty="0">
              <a:solidFill>
                <a:schemeClr val="tx1"/>
              </a:solidFill>
            </a:endParaRPr>
          </a:p>
        </p:txBody>
      </p:sp>
      <p:sp>
        <p:nvSpPr>
          <p:cNvPr id="3" name="Content Placeholder 2"/>
          <p:cNvSpPr>
            <a:spLocks noGrp="1"/>
          </p:cNvSpPr>
          <p:nvPr>
            <p:ph idx="1"/>
          </p:nvPr>
        </p:nvSpPr>
        <p:spPr>
          <a:xfrm>
            <a:off x="609600" y="1123406"/>
            <a:ext cx="10972800" cy="5002761"/>
          </a:xfrm>
        </p:spPr>
        <p:txBody>
          <a:bodyPr>
            <a:normAutofit/>
          </a:bodyPr>
          <a:lstStyle/>
          <a:p>
            <a:pPr>
              <a:buFont typeface="Wingdings" pitchFamily="2" charset="2"/>
              <a:buChar char="Ø"/>
            </a:pPr>
            <a:r>
              <a:rPr lang="en-US" sz="2000" b="1" dirty="0" smtClean="0">
                <a:latin typeface="Times New Roman" panose="02020603050405020304" pitchFamily="18" charset="0"/>
              </a:rPr>
              <a:t>Zones  in the building:</a:t>
            </a:r>
          </a:p>
          <a:p>
            <a:pPr>
              <a:buNone/>
            </a:pPr>
            <a:endParaRPr lang="en-US" sz="1800" b="1" dirty="0" smtClean="0"/>
          </a:p>
          <a:p>
            <a:pPr marL="457200" lvl="0" indent="-457200">
              <a:buFont typeface="+mj-lt"/>
              <a:buAutoNum type="arabicPeriod"/>
            </a:pPr>
            <a:r>
              <a:rPr lang="en-US" sz="1800" dirty="0" smtClean="0">
                <a:latin typeface="Times New Roman" pitchFamily="18" charset="0"/>
                <a:cs typeface="Times New Roman" pitchFamily="18" charset="0"/>
              </a:rPr>
              <a:t>Main hall.</a:t>
            </a:r>
          </a:p>
          <a:p>
            <a:pPr marL="457200" lvl="0" indent="-457200">
              <a:buFont typeface="+mj-lt"/>
              <a:buAutoNum type="arabicPeriod"/>
            </a:pPr>
            <a:r>
              <a:rPr lang="en-US" sz="1800" dirty="0" smtClean="0">
                <a:latin typeface="Times New Roman" pitchFamily="18" charset="0"/>
                <a:cs typeface="Times New Roman" pitchFamily="18" charset="0"/>
              </a:rPr>
              <a:t>Men hall.</a:t>
            </a:r>
          </a:p>
          <a:p>
            <a:pPr marL="457200" lvl="0" indent="-457200">
              <a:buFont typeface="+mj-lt"/>
              <a:buAutoNum type="arabicPeriod"/>
            </a:pPr>
            <a:r>
              <a:rPr lang="en-US" sz="1800" dirty="0" smtClean="0">
                <a:latin typeface="Times New Roman" pitchFamily="18" charset="0"/>
                <a:cs typeface="Times New Roman" pitchFamily="18" charset="0"/>
              </a:rPr>
              <a:t>Parking’s.</a:t>
            </a:r>
          </a:p>
          <a:p>
            <a:pPr marL="457200" lvl="0" indent="-457200">
              <a:buFont typeface="+mj-lt"/>
              <a:buAutoNum type="arabicPeriod"/>
            </a:pPr>
            <a:r>
              <a:rPr lang="en-US" sz="1800" dirty="0" smtClean="0">
                <a:latin typeface="Times New Roman" pitchFamily="18" charset="0"/>
                <a:cs typeface="Times New Roman" pitchFamily="18" charset="0"/>
              </a:rPr>
              <a:t>Administration room.</a:t>
            </a:r>
          </a:p>
          <a:p>
            <a:pPr marL="457200" lvl="0" indent="-457200">
              <a:buFont typeface="+mj-lt"/>
              <a:buAutoNum type="arabicPeriod"/>
            </a:pPr>
            <a:r>
              <a:rPr lang="en-US" sz="1800" dirty="0" smtClean="0">
                <a:latin typeface="Times New Roman" pitchFamily="18" charset="0"/>
                <a:cs typeface="Times New Roman" pitchFamily="18" charset="0"/>
              </a:rPr>
              <a:t>Kitchen.</a:t>
            </a:r>
          </a:p>
          <a:p>
            <a:pPr marL="457200" lvl="0" indent="-457200">
              <a:buFont typeface="+mj-lt"/>
              <a:buAutoNum type="arabicPeriod"/>
            </a:pPr>
            <a:r>
              <a:rPr lang="en-US" sz="1800" dirty="0" smtClean="0">
                <a:latin typeface="Times New Roman" pitchFamily="18" charset="0"/>
                <a:cs typeface="Times New Roman" pitchFamily="18" charset="0"/>
              </a:rPr>
              <a:t>Store.</a:t>
            </a:r>
          </a:p>
          <a:p>
            <a:pPr marL="457200" lvl="0" indent="-457200">
              <a:buFont typeface="+mj-lt"/>
              <a:buAutoNum type="arabicPeriod"/>
            </a:pPr>
            <a:r>
              <a:rPr lang="en-US" sz="1800" dirty="0" smtClean="0">
                <a:latin typeface="Times New Roman" pitchFamily="18" charset="0"/>
                <a:cs typeface="Times New Roman" pitchFamily="18" charset="0"/>
              </a:rPr>
              <a:t>Water closets.</a:t>
            </a:r>
          </a:p>
          <a:p>
            <a:pPr marL="457200" lvl="0" indent="-457200">
              <a:buFont typeface="+mj-lt"/>
              <a:buAutoNum type="arabicPeriod"/>
            </a:pPr>
            <a:r>
              <a:rPr lang="en-US" sz="1800" dirty="0" smtClean="0">
                <a:latin typeface="Times New Roman" pitchFamily="18" charset="0"/>
                <a:cs typeface="Times New Roman" pitchFamily="18" charset="0"/>
              </a:rPr>
              <a:t>Lobby, corridors and entrance.</a:t>
            </a:r>
          </a:p>
          <a:p>
            <a:pPr marL="457200" lvl="0" indent="-457200">
              <a:buFont typeface="+mj-lt"/>
              <a:buAutoNum type="arabicPeriod"/>
            </a:pPr>
            <a:r>
              <a:rPr lang="en-US" sz="1800" dirty="0" smtClean="0">
                <a:latin typeface="Times New Roman" pitchFamily="18" charset="0"/>
                <a:cs typeface="Times New Roman" pitchFamily="18" charset="0"/>
              </a:rPr>
              <a:t>Staircases.</a:t>
            </a:r>
          </a:p>
          <a:p>
            <a:pPr marL="457200" lvl="0" indent="-457200">
              <a:buFont typeface="+mj-lt"/>
              <a:buAutoNum type="arabicPeriod"/>
            </a:pPr>
            <a:r>
              <a:rPr lang="en-US" sz="1800" dirty="0" smtClean="0">
                <a:latin typeface="Times New Roman" pitchFamily="18" charset="0"/>
                <a:cs typeface="Times New Roman" pitchFamily="18" charset="0"/>
              </a:rPr>
              <a:t>Control room.</a:t>
            </a:r>
          </a:p>
          <a:p>
            <a:pPr marL="457200" lvl="0" indent="-457200">
              <a:buFont typeface="+mj-lt"/>
              <a:buAutoNum type="arabicPeriod"/>
            </a:pPr>
            <a:r>
              <a:rPr lang="en-US" sz="1800" dirty="0" smtClean="0">
                <a:latin typeface="Times New Roman" pitchFamily="18" charset="0"/>
                <a:cs typeface="Times New Roman" pitchFamily="18" charset="0"/>
              </a:rPr>
              <a:t>Service room.</a:t>
            </a:r>
          </a:p>
          <a:p>
            <a:pPr>
              <a:buNone/>
            </a:pP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2051" name="Picture 3"/>
          <p:cNvPicPr>
            <a:picLocks noChangeAspect="1" noChangeArrowheads="1"/>
          </p:cNvPicPr>
          <p:nvPr/>
        </p:nvPicPr>
        <p:blipFill>
          <a:blip r:embed="rId2"/>
          <a:srcRect/>
          <a:stretch>
            <a:fillRect/>
          </a:stretch>
        </p:blipFill>
        <p:spPr bwMode="auto">
          <a:xfrm>
            <a:off x="5917747" y="1749200"/>
            <a:ext cx="3696516" cy="32538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4"/>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36867" name="TextBox 4"/>
          <p:cNvSpPr txBox="1">
            <a:spLocks noChangeArrowheads="1"/>
          </p:cNvSpPr>
          <p:nvPr/>
        </p:nvSpPr>
        <p:spPr bwMode="auto">
          <a:xfrm>
            <a:off x="509451" y="836614"/>
            <a:ext cx="4396983" cy="892552"/>
          </a:xfrm>
          <a:prstGeom prst="rect">
            <a:avLst/>
          </a:prstGeom>
          <a:noFill/>
          <a:ln w="9525">
            <a:noFill/>
            <a:miter lim="800000"/>
            <a:headEnd/>
            <a:tailEnd/>
          </a:ln>
        </p:spPr>
        <p:txBody>
          <a:bodyPr wrap="square">
            <a:spAutoFit/>
          </a:bodyPr>
          <a:lstStyle/>
          <a:p>
            <a:pPr algn="ctr"/>
            <a:endParaRPr lang="en-US" sz="2400" dirty="0">
              <a:latin typeface="Times New Roman" pitchFamily="18" charset="0"/>
              <a:cs typeface="Times New Roman" pitchFamily="18" charset="0"/>
            </a:endParaRPr>
          </a:p>
          <a:p>
            <a:pPr>
              <a:buFont typeface="Arial" pitchFamily="34" charset="0"/>
              <a:buChar char="•"/>
            </a:pPr>
            <a:r>
              <a:rPr lang="en-US" sz="2800" dirty="0" err="1">
                <a:latin typeface="Times New Roman" pitchFamily="18" charset="0"/>
                <a:cs typeface="Times New Roman" pitchFamily="18" charset="0"/>
              </a:rPr>
              <a:t>Etabs</a:t>
            </a:r>
            <a:r>
              <a:rPr lang="en-US" sz="2800" dirty="0">
                <a:latin typeface="Times New Roman" pitchFamily="18" charset="0"/>
                <a:cs typeface="Times New Roman" pitchFamily="18" charset="0"/>
              </a:rPr>
              <a:t> checks:</a:t>
            </a:r>
          </a:p>
        </p:txBody>
      </p:sp>
      <p:sp>
        <p:nvSpPr>
          <p:cNvPr id="36872" name="Rectangle 7"/>
          <p:cNvSpPr>
            <a:spLocks noChangeArrowheads="1"/>
          </p:cNvSpPr>
          <p:nvPr/>
        </p:nvSpPr>
        <p:spPr bwMode="auto">
          <a:xfrm>
            <a:off x="749509" y="1663911"/>
            <a:ext cx="5153876" cy="1200329"/>
          </a:xfrm>
          <a:prstGeom prst="rect">
            <a:avLst/>
          </a:prstGeom>
          <a:noFill/>
          <a:ln w="9525">
            <a:noFill/>
            <a:miter lim="800000"/>
            <a:headEnd/>
            <a:tailEnd/>
          </a:ln>
        </p:spPr>
        <p:txBody>
          <a:bodyPr wrap="square">
            <a:spAutoFit/>
          </a:bodyPr>
          <a:lstStyle/>
          <a:p>
            <a:endParaRPr lang="en-GB" sz="2400" dirty="0">
              <a:latin typeface="Times New Roman" pitchFamily="18" charset="0"/>
              <a:cs typeface="Times New Roman" pitchFamily="18" charset="0"/>
            </a:endParaRPr>
          </a:p>
          <a:p>
            <a:r>
              <a:rPr lang="en-GB" sz="2400" dirty="0" smtClean="0">
                <a:latin typeface="Times New Roman" pitchFamily="18" charset="0"/>
                <a:cs typeface="Times New Roman" pitchFamily="18" charset="0"/>
              </a:rPr>
              <a:t>1. </a:t>
            </a:r>
            <a:r>
              <a:rPr lang="en-GB" sz="2400" dirty="0">
                <a:latin typeface="Times New Roman" pitchFamily="18" charset="0"/>
                <a:cs typeface="Times New Roman" pitchFamily="18" charset="0"/>
              </a:rPr>
              <a:t>Time period check</a:t>
            </a:r>
          </a:p>
          <a:p>
            <a:endParaRPr lang="en-US" sz="2400" dirty="0">
              <a:latin typeface="Times New Roman" pitchFamily="18" charset="0"/>
              <a:cs typeface="Times New Roman" pitchFamily="18" charset="0"/>
            </a:endParaRPr>
          </a:p>
        </p:txBody>
      </p:sp>
      <p:pic>
        <p:nvPicPr>
          <p:cNvPr id="4099" name="Picture 3"/>
          <p:cNvPicPr>
            <a:picLocks noChangeAspect="1" noChangeArrowheads="1"/>
          </p:cNvPicPr>
          <p:nvPr/>
        </p:nvPicPr>
        <p:blipFill>
          <a:blip r:embed="rId2"/>
          <a:srcRect t="29562"/>
          <a:stretch>
            <a:fillRect/>
          </a:stretch>
        </p:blipFill>
        <p:spPr bwMode="auto">
          <a:xfrm>
            <a:off x="1064302" y="2608287"/>
            <a:ext cx="4871803" cy="3642611"/>
          </a:xfrm>
          <a:prstGeom prst="rect">
            <a:avLst/>
          </a:prstGeom>
          <a:noFill/>
          <a:ln w="9525">
            <a:noFill/>
            <a:miter lim="800000"/>
            <a:headEnd/>
            <a:tailEnd/>
          </a:ln>
          <a:effectLst/>
        </p:spPr>
      </p:pic>
      <p:pic>
        <p:nvPicPr>
          <p:cNvPr id="11" name="Picture 10"/>
          <p:cNvPicPr/>
          <p:nvPr/>
        </p:nvPicPr>
        <p:blipFill>
          <a:blip r:embed="rId3"/>
          <a:srcRect l="13946"/>
          <a:stretch>
            <a:fillRect/>
          </a:stretch>
        </p:blipFill>
        <p:spPr bwMode="auto">
          <a:xfrm>
            <a:off x="6820525" y="1903751"/>
            <a:ext cx="4871803" cy="4332157"/>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D57F1E4F-1CFF-5643-939E-217C01CDF565}" type="slidenum">
              <a:rPr lang="en-US" smtClean="0"/>
              <a:pPr/>
              <a:t>50</a:t>
            </a:fld>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4"/>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37891" name="TextBox 4"/>
          <p:cNvSpPr txBox="1">
            <a:spLocks noChangeArrowheads="1"/>
          </p:cNvSpPr>
          <p:nvPr/>
        </p:nvSpPr>
        <p:spPr bwMode="auto">
          <a:xfrm>
            <a:off x="548640" y="836614"/>
            <a:ext cx="4357793" cy="892175"/>
          </a:xfrm>
          <a:prstGeom prst="rect">
            <a:avLst/>
          </a:prstGeom>
          <a:noFill/>
          <a:ln w="9525">
            <a:noFill/>
            <a:miter lim="800000"/>
            <a:headEnd/>
            <a:tailEnd/>
          </a:ln>
        </p:spPr>
        <p:txBody>
          <a:bodyPr wrap="square">
            <a:spAutoFit/>
          </a:bodyPr>
          <a:lstStyle/>
          <a:p>
            <a:pPr algn="ctr"/>
            <a:endParaRPr lang="en-US" sz="2400" dirty="0">
              <a:latin typeface="Times New Roman" pitchFamily="18" charset="0"/>
              <a:cs typeface="Times New Roman" pitchFamily="18" charset="0"/>
            </a:endParaRPr>
          </a:p>
          <a:p>
            <a:pPr>
              <a:buFont typeface="Arial" pitchFamily="34" charset="0"/>
              <a:buChar char="•"/>
            </a:pPr>
            <a:r>
              <a:rPr lang="en-US" sz="2800" dirty="0" err="1">
                <a:latin typeface="Times New Roman" pitchFamily="18" charset="0"/>
                <a:cs typeface="Times New Roman" pitchFamily="18" charset="0"/>
              </a:rPr>
              <a:t>Etabs</a:t>
            </a:r>
            <a:r>
              <a:rPr lang="en-US" sz="2800" dirty="0">
                <a:latin typeface="Times New Roman" pitchFamily="18" charset="0"/>
                <a:cs typeface="Times New Roman" pitchFamily="18" charset="0"/>
              </a:rPr>
              <a:t> checks:</a:t>
            </a:r>
          </a:p>
        </p:txBody>
      </p:sp>
      <p:sp>
        <p:nvSpPr>
          <p:cNvPr id="37892" name="Rectangle 4"/>
          <p:cNvSpPr>
            <a:spLocks noChangeArrowheads="1"/>
          </p:cNvSpPr>
          <p:nvPr/>
        </p:nvSpPr>
        <p:spPr bwMode="auto">
          <a:xfrm>
            <a:off x="814918" y="1985964"/>
            <a:ext cx="9505949" cy="2308225"/>
          </a:xfrm>
          <a:prstGeom prst="rect">
            <a:avLst/>
          </a:prstGeom>
          <a:noFill/>
          <a:ln w="9525">
            <a:noFill/>
            <a:miter lim="800000"/>
            <a:headEnd/>
            <a:tailEnd/>
          </a:ln>
        </p:spPr>
        <p:txBody>
          <a:bodyPr anchor="ctr">
            <a:spAutoFit/>
          </a:bodyPr>
          <a:lstStyle/>
          <a:p>
            <a:r>
              <a:rPr lang="en-GB" sz="2400" dirty="0" smtClean="0">
                <a:latin typeface="Times New Roman" pitchFamily="18" charset="0"/>
                <a:cs typeface="Times New Roman" pitchFamily="18" charset="0"/>
              </a:rPr>
              <a:t>2. </a:t>
            </a:r>
            <a:r>
              <a:rPr lang="en-GB" sz="2400" dirty="0">
                <a:latin typeface="Times New Roman" pitchFamily="18" charset="0"/>
                <a:cs typeface="Times New Roman" pitchFamily="18" charset="0"/>
              </a:rPr>
              <a:t>Base shear check</a:t>
            </a:r>
            <a:endParaRPr lang="en-US" sz="2400" dirty="0">
              <a:latin typeface="Times New Roman" pitchFamily="18" charset="0"/>
              <a:cs typeface="Times New Roman" pitchFamily="18" charset="0"/>
            </a:endParaRPr>
          </a:p>
          <a:p>
            <a:endParaRPr lang="en-GB" sz="2400" dirty="0"/>
          </a:p>
          <a:p>
            <a:endParaRPr lang="en-GB" sz="2400" dirty="0"/>
          </a:p>
          <a:p>
            <a:endParaRPr lang="en-GB" sz="2400" dirty="0"/>
          </a:p>
          <a:p>
            <a:endParaRPr lang="en-GB" sz="2400" dirty="0"/>
          </a:p>
          <a:p>
            <a:endParaRPr lang="en-US" sz="2400" dirty="0"/>
          </a:p>
        </p:txBody>
      </p:sp>
      <p:sp>
        <p:nvSpPr>
          <p:cNvPr id="37894" name="TextBox 9"/>
          <p:cNvSpPr txBox="1">
            <a:spLocks noChangeArrowheads="1"/>
          </p:cNvSpPr>
          <p:nvPr/>
        </p:nvSpPr>
        <p:spPr bwMode="auto">
          <a:xfrm>
            <a:off x="1139252" y="2698230"/>
            <a:ext cx="2398427" cy="954107"/>
          </a:xfrm>
          <a:prstGeom prst="rect">
            <a:avLst/>
          </a:prstGeom>
          <a:noFill/>
          <a:ln w="9525">
            <a:noFill/>
            <a:miter lim="800000"/>
            <a:headEnd/>
            <a:tailEnd/>
          </a:ln>
        </p:spPr>
        <p:txBody>
          <a:bodyPr wrap="square">
            <a:spAutoFit/>
          </a:bodyPr>
          <a:lstStyle/>
          <a:p>
            <a:r>
              <a:rPr lang="en-GB" sz="2000" dirty="0" smtClean="0">
                <a:latin typeface="Times New Roman" pitchFamily="18" charset="0"/>
                <a:cs typeface="Times New Roman" pitchFamily="18" charset="0"/>
              </a:rPr>
              <a:t>check </a:t>
            </a:r>
            <a:r>
              <a:rPr lang="en-GB" sz="2000" dirty="0">
                <a:latin typeface="Times New Roman" pitchFamily="18" charset="0"/>
                <a:cs typeface="Times New Roman" pitchFamily="18" charset="0"/>
              </a:rPr>
              <a:t>is OK</a:t>
            </a:r>
            <a:endParaRPr lang="en-US" sz="2000" dirty="0">
              <a:latin typeface="Times New Roman" pitchFamily="18" charset="0"/>
              <a:cs typeface="Times New Roman" pitchFamily="18" charset="0"/>
            </a:endParaRPr>
          </a:p>
          <a:p>
            <a:r>
              <a:rPr lang="en-GB" dirty="0"/>
              <a:t> </a:t>
            </a:r>
            <a:endParaRPr lang="en-US" dirty="0"/>
          </a:p>
          <a:p>
            <a:endParaRPr lang="en-US" dirty="0"/>
          </a:p>
        </p:txBody>
      </p:sp>
      <p:pic>
        <p:nvPicPr>
          <p:cNvPr id="5122" name="Picture 2"/>
          <p:cNvPicPr>
            <a:picLocks noChangeAspect="1" noChangeArrowheads="1"/>
          </p:cNvPicPr>
          <p:nvPr/>
        </p:nvPicPr>
        <p:blipFill>
          <a:blip r:embed="rId2"/>
          <a:srcRect/>
          <a:stretch>
            <a:fillRect/>
          </a:stretch>
        </p:blipFill>
        <p:spPr bwMode="auto">
          <a:xfrm>
            <a:off x="3117953" y="2758346"/>
            <a:ext cx="7465102" cy="2862966"/>
          </a:xfrm>
          <a:prstGeom prst="rect">
            <a:avLst/>
          </a:prstGeom>
          <a:noFill/>
          <a:ln w="9525">
            <a:noFill/>
            <a:miter lim="800000"/>
            <a:headEnd/>
            <a:tailEnd/>
          </a:ln>
          <a:effectLst/>
        </p:spPr>
      </p:pic>
      <p:sp>
        <p:nvSpPr>
          <p:cNvPr id="7" name="Slide Number Placeholder 6"/>
          <p:cNvSpPr>
            <a:spLocks noGrp="1"/>
          </p:cNvSpPr>
          <p:nvPr>
            <p:ph type="sldNum" sz="quarter" idx="12"/>
          </p:nvPr>
        </p:nvSpPr>
        <p:spPr/>
        <p:txBody>
          <a:bodyPr/>
          <a:lstStyle/>
          <a:p>
            <a:fld id="{D57F1E4F-1CFF-5643-939E-217C01CDF565}" type="slidenum">
              <a:rPr lang="en-US" smtClean="0"/>
              <a:pPr/>
              <a:t>51</a:t>
            </a:fld>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4"/>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dirty="0">
              <a:latin typeface="Times New Roman" pitchFamily="18" charset="0"/>
              <a:cs typeface="Times New Roman" pitchFamily="18" charset="0"/>
            </a:endParaRPr>
          </a:p>
          <a:p>
            <a:pPr algn="ctr"/>
            <a:r>
              <a:rPr lang="en-US" sz="2400" dirty="0">
                <a:latin typeface="Times New Roman" pitchFamily="18" charset="0"/>
                <a:cs typeface="Times New Roman" pitchFamily="18" charset="0"/>
              </a:rPr>
              <a:t>Structural Design</a:t>
            </a:r>
            <a:endParaRPr lang="en-GB" sz="2400" dirty="0"/>
          </a:p>
        </p:txBody>
      </p:sp>
      <p:sp>
        <p:nvSpPr>
          <p:cNvPr id="37891" name="TextBox 4"/>
          <p:cNvSpPr txBox="1">
            <a:spLocks noChangeArrowheads="1"/>
          </p:cNvSpPr>
          <p:nvPr/>
        </p:nvSpPr>
        <p:spPr bwMode="auto">
          <a:xfrm>
            <a:off x="483326" y="679270"/>
            <a:ext cx="4423107" cy="892552"/>
          </a:xfrm>
          <a:prstGeom prst="rect">
            <a:avLst/>
          </a:prstGeom>
          <a:noFill/>
          <a:ln w="9525">
            <a:noFill/>
            <a:miter lim="800000"/>
            <a:headEnd/>
            <a:tailEnd/>
          </a:ln>
        </p:spPr>
        <p:txBody>
          <a:bodyPr wrap="square">
            <a:spAutoFit/>
          </a:bodyPr>
          <a:lstStyle/>
          <a:p>
            <a:pPr algn="ctr"/>
            <a:endParaRPr lang="en-US" sz="2400" dirty="0">
              <a:latin typeface="Times New Roman" pitchFamily="18" charset="0"/>
              <a:cs typeface="Times New Roman" pitchFamily="18" charset="0"/>
            </a:endParaRPr>
          </a:p>
          <a:p>
            <a:pPr>
              <a:buFont typeface="Arial" pitchFamily="34" charset="0"/>
              <a:buChar char="•"/>
            </a:pPr>
            <a:r>
              <a:rPr lang="en-US" sz="2800" dirty="0" err="1">
                <a:latin typeface="Times New Roman" pitchFamily="18" charset="0"/>
                <a:cs typeface="Times New Roman" pitchFamily="18" charset="0"/>
              </a:rPr>
              <a:t>Etabs</a:t>
            </a:r>
            <a:r>
              <a:rPr lang="en-US" sz="2800" dirty="0">
                <a:latin typeface="Times New Roman" pitchFamily="18" charset="0"/>
                <a:cs typeface="Times New Roman" pitchFamily="18" charset="0"/>
              </a:rPr>
              <a:t> checks:</a:t>
            </a:r>
          </a:p>
        </p:txBody>
      </p:sp>
      <p:sp>
        <p:nvSpPr>
          <p:cNvPr id="37892" name="Rectangle 4"/>
          <p:cNvSpPr>
            <a:spLocks noChangeArrowheads="1"/>
          </p:cNvSpPr>
          <p:nvPr/>
        </p:nvSpPr>
        <p:spPr bwMode="auto">
          <a:xfrm>
            <a:off x="814918" y="1573967"/>
            <a:ext cx="4501665" cy="2308324"/>
          </a:xfrm>
          <a:prstGeom prst="rect">
            <a:avLst/>
          </a:prstGeom>
          <a:noFill/>
          <a:ln w="9525">
            <a:noFill/>
            <a:miter lim="800000"/>
            <a:headEnd/>
            <a:tailEnd/>
          </a:ln>
        </p:spPr>
        <p:txBody>
          <a:bodyPr wrap="square" anchor="ctr">
            <a:spAutoFit/>
          </a:bodyPr>
          <a:lstStyle/>
          <a:p>
            <a:r>
              <a:rPr lang="en-GB" sz="2400" dirty="0" smtClean="0">
                <a:latin typeface="Times New Roman" pitchFamily="18" charset="0"/>
                <a:cs typeface="Times New Roman" pitchFamily="18" charset="0"/>
              </a:rPr>
              <a:t>3. </a:t>
            </a:r>
            <a:r>
              <a:rPr lang="en-US" sz="2400" dirty="0" smtClean="0">
                <a:latin typeface="Times New Roman" pitchFamily="18" charset="0"/>
                <a:cs typeface="Times New Roman" pitchFamily="18" charset="0"/>
              </a:rPr>
              <a:t>Drift check</a:t>
            </a:r>
            <a:endParaRPr lang="en-US" sz="2400" dirty="0">
              <a:latin typeface="Times New Roman" pitchFamily="18" charset="0"/>
              <a:cs typeface="Times New Roman" pitchFamily="18" charset="0"/>
            </a:endParaRPr>
          </a:p>
          <a:p>
            <a:endParaRPr lang="en-GB" sz="2400" dirty="0"/>
          </a:p>
          <a:p>
            <a:endParaRPr lang="en-GB" sz="2400" dirty="0"/>
          </a:p>
          <a:p>
            <a:endParaRPr lang="en-GB" sz="2400" dirty="0"/>
          </a:p>
          <a:p>
            <a:endParaRPr lang="en-GB" sz="2400" dirty="0"/>
          </a:p>
          <a:p>
            <a:endParaRPr lang="en-US" sz="2400" dirty="0"/>
          </a:p>
        </p:txBody>
      </p:sp>
      <p:pic>
        <p:nvPicPr>
          <p:cNvPr id="6146" name="Picture 2"/>
          <p:cNvPicPr>
            <a:picLocks noChangeAspect="1" noChangeArrowheads="1"/>
          </p:cNvPicPr>
          <p:nvPr/>
        </p:nvPicPr>
        <p:blipFill>
          <a:blip r:embed="rId2"/>
          <a:srcRect/>
          <a:stretch>
            <a:fillRect/>
          </a:stretch>
        </p:blipFill>
        <p:spPr bwMode="auto">
          <a:xfrm>
            <a:off x="1054856" y="2158585"/>
            <a:ext cx="4971190" cy="4287186"/>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a:srcRect/>
          <a:stretch>
            <a:fillRect/>
          </a:stretch>
        </p:blipFill>
        <p:spPr bwMode="auto">
          <a:xfrm>
            <a:off x="6041037" y="1528997"/>
            <a:ext cx="5876144" cy="5066675"/>
          </a:xfrm>
          <a:prstGeom prst="rect">
            <a:avLst/>
          </a:prstGeom>
          <a:noFill/>
          <a:ln w="9525">
            <a:noFill/>
            <a:miter lim="800000"/>
            <a:headEnd/>
            <a:tailEnd/>
          </a:ln>
          <a:effectLst/>
        </p:spPr>
      </p:pic>
      <p:sp>
        <p:nvSpPr>
          <p:cNvPr id="7" name="Slide Number Placeholder 6"/>
          <p:cNvSpPr>
            <a:spLocks noGrp="1"/>
          </p:cNvSpPr>
          <p:nvPr>
            <p:ph type="sldNum" sz="quarter" idx="12"/>
          </p:nvPr>
        </p:nvSpPr>
        <p:spPr/>
        <p:txBody>
          <a:bodyPr/>
          <a:lstStyle/>
          <a:p>
            <a:fld id="{D57F1E4F-1CFF-5643-939E-217C01CDF565}" type="slidenum">
              <a:rPr lang="en-US" smtClean="0"/>
              <a:pPr/>
              <a:t>52</a:t>
            </a:fld>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Box 4"/>
          <p:cNvSpPr txBox="1">
            <a:spLocks noChangeArrowheads="1"/>
          </p:cNvSpPr>
          <p:nvPr/>
        </p:nvSpPr>
        <p:spPr bwMode="auto">
          <a:xfrm>
            <a:off x="869431" y="0"/>
            <a:ext cx="2997176" cy="892552"/>
          </a:xfrm>
          <a:prstGeom prst="rect">
            <a:avLst/>
          </a:prstGeom>
          <a:noFill/>
          <a:ln w="9525">
            <a:noFill/>
            <a:miter lim="800000"/>
            <a:headEnd/>
            <a:tailEnd/>
          </a:ln>
        </p:spPr>
        <p:txBody>
          <a:bodyPr wrap="square">
            <a:spAutoFit/>
          </a:bodyPr>
          <a:lstStyle/>
          <a:p>
            <a:pPr algn="ctr"/>
            <a:endParaRPr lang="en-US" sz="2400" dirty="0">
              <a:latin typeface="Times New Roman" pitchFamily="18" charset="0"/>
              <a:cs typeface="Times New Roman" pitchFamily="18" charset="0"/>
            </a:endParaRPr>
          </a:p>
          <a:p>
            <a:pPr>
              <a:buFont typeface="Arial" pitchFamily="34" charset="0"/>
              <a:buChar char="•"/>
            </a:pPr>
            <a:r>
              <a:rPr lang="en-US" sz="2800" dirty="0" err="1">
                <a:latin typeface="Times New Roman" pitchFamily="18" charset="0"/>
                <a:cs typeface="Times New Roman" pitchFamily="18" charset="0"/>
              </a:rPr>
              <a:t>Etabs</a:t>
            </a:r>
            <a:r>
              <a:rPr lang="en-US" sz="2800" dirty="0">
                <a:latin typeface="Times New Roman" pitchFamily="18" charset="0"/>
                <a:cs typeface="Times New Roman" pitchFamily="18" charset="0"/>
              </a:rPr>
              <a:t> checks:</a:t>
            </a:r>
          </a:p>
        </p:txBody>
      </p:sp>
      <p:sp>
        <p:nvSpPr>
          <p:cNvPr id="37892" name="Rectangle 4"/>
          <p:cNvSpPr>
            <a:spLocks noChangeArrowheads="1"/>
          </p:cNvSpPr>
          <p:nvPr/>
        </p:nvSpPr>
        <p:spPr bwMode="auto">
          <a:xfrm>
            <a:off x="814918" y="1005840"/>
            <a:ext cx="9505949" cy="2308324"/>
          </a:xfrm>
          <a:prstGeom prst="rect">
            <a:avLst/>
          </a:prstGeom>
          <a:noFill/>
          <a:ln w="9525">
            <a:noFill/>
            <a:miter lim="800000"/>
            <a:headEnd/>
            <a:tailEnd/>
          </a:ln>
        </p:spPr>
        <p:txBody>
          <a:bodyPr wrap="square" anchor="ctr">
            <a:spAutoFit/>
          </a:bodyPr>
          <a:lstStyle/>
          <a:p>
            <a:r>
              <a:rPr lang="en-GB" sz="2400" dirty="0" smtClean="0">
                <a:latin typeface="Times New Roman" pitchFamily="18" charset="0"/>
                <a:cs typeface="Times New Roman" pitchFamily="18" charset="0"/>
              </a:rPr>
              <a:t>4. </a:t>
            </a:r>
            <a:r>
              <a:rPr lang="en-US" sz="2400" dirty="0" smtClean="0">
                <a:latin typeface="Times New Roman" pitchFamily="18" charset="0"/>
                <a:cs typeface="Times New Roman" pitchFamily="18" charset="0"/>
              </a:rPr>
              <a:t>Deflection Check</a:t>
            </a:r>
            <a:endParaRPr lang="en-US" sz="2400" dirty="0">
              <a:latin typeface="Times New Roman" pitchFamily="18" charset="0"/>
              <a:cs typeface="Times New Roman" pitchFamily="18" charset="0"/>
            </a:endParaRPr>
          </a:p>
          <a:p>
            <a:endParaRPr lang="en-GB" sz="2400" dirty="0"/>
          </a:p>
          <a:p>
            <a:endParaRPr lang="en-GB" sz="2400" dirty="0"/>
          </a:p>
          <a:p>
            <a:endParaRPr lang="en-GB" sz="2400" dirty="0"/>
          </a:p>
          <a:p>
            <a:endParaRPr lang="en-GB" sz="2400" dirty="0"/>
          </a:p>
          <a:p>
            <a:endParaRPr lang="en-US" sz="2400" dirty="0"/>
          </a:p>
        </p:txBody>
      </p:sp>
      <p:pic>
        <p:nvPicPr>
          <p:cNvPr id="7170" name="Picture 2"/>
          <p:cNvPicPr>
            <a:picLocks noChangeAspect="1" noChangeArrowheads="1"/>
          </p:cNvPicPr>
          <p:nvPr/>
        </p:nvPicPr>
        <p:blipFill>
          <a:blip r:embed="rId2"/>
          <a:srcRect/>
          <a:stretch>
            <a:fillRect/>
          </a:stretch>
        </p:blipFill>
        <p:spPr bwMode="auto">
          <a:xfrm>
            <a:off x="1052274" y="1714018"/>
            <a:ext cx="5088769" cy="4542020"/>
          </a:xfrm>
          <a:prstGeom prst="rect">
            <a:avLst/>
          </a:prstGeom>
          <a:noFill/>
          <a:ln w="9525">
            <a:noFill/>
            <a:miter lim="800000"/>
            <a:headEnd/>
            <a:tailEnd/>
          </a:ln>
          <a:effectLst/>
        </p:spPr>
      </p:pic>
      <p:pic>
        <p:nvPicPr>
          <p:cNvPr id="8" name="Picture 7"/>
          <p:cNvPicPr/>
          <p:nvPr/>
        </p:nvPicPr>
        <p:blipFill>
          <a:blip r:embed="rId3"/>
          <a:srcRect l="25027" t="23080" r="10586" b="8696"/>
          <a:stretch>
            <a:fillRect/>
          </a:stretch>
        </p:blipFill>
        <p:spPr bwMode="auto">
          <a:xfrm>
            <a:off x="6495737" y="1955013"/>
            <a:ext cx="5471410" cy="3693709"/>
          </a:xfrm>
          <a:prstGeom prst="rect">
            <a:avLst/>
          </a:prstGeom>
          <a:noFill/>
          <a:ln w="9525">
            <a:noFill/>
            <a:miter lim="800000"/>
            <a:headEnd/>
            <a:tailEnd/>
          </a:ln>
        </p:spPr>
      </p:pic>
      <p:sp>
        <p:nvSpPr>
          <p:cNvPr id="9" name="Title 1"/>
          <p:cNvSpPr>
            <a:spLocks noGrp="1"/>
          </p:cNvSpPr>
          <p:nvPr>
            <p:ph type="title"/>
          </p:nvPr>
        </p:nvSpPr>
        <p:spPr>
          <a:xfrm>
            <a:off x="8004747" y="6250898"/>
            <a:ext cx="3192903" cy="374753"/>
          </a:xfrm>
        </p:spPr>
        <p:txBody>
          <a:bodyPr>
            <a:normAutofit/>
          </a:bodyPr>
          <a:lstStyle/>
          <a:p>
            <a:pPr algn="ctr"/>
            <a:r>
              <a:rPr lang="en-US" sz="1400" dirty="0" smtClean="0">
                <a:solidFill>
                  <a:schemeClr val="tx1"/>
                </a:solidFill>
                <a:latin typeface="Times New Roman" pitchFamily="18" charset="0"/>
                <a:cs typeface="Times New Roman" pitchFamily="18" charset="0"/>
              </a:rPr>
              <a:t>Slab and beams deflection in Sixth floor.</a:t>
            </a:r>
            <a:endParaRPr lang="en-GB" sz="1400" dirty="0" smtClean="0">
              <a:solidFill>
                <a:schemeClr val="tx1"/>
              </a:solidFill>
              <a:latin typeface="Times New Roman" pitchFamily="18" charset="0"/>
              <a:cs typeface="Times New Roman" pitchFamily="18" charset="0"/>
            </a:endParaRPr>
          </a:p>
        </p:txBody>
      </p:sp>
      <p:sp>
        <p:nvSpPr>
          <p:cNvPr id="10" name="Slide Number Placeholder 9"/>
          <p:cNvSpPr>
            <a:spLocks noGrp="1"/>
          </p:cNvSpPr>
          <p:nvPr>
            <p:ph type="sldNum" sz="quarter" idx="12"/>
          </p:nvPr>
        </p:nvSpPr>
        <p:spPr/>
        <p:txBody>
          <a:bodyPr/>
          <a:lstStyle/>
          <a:p>
            <a:fld id="{D57F1E4F-1CFF-5643-939E-217C01CDF565}" type="slidenum">
              <a:rPr lang="en-US" smtClean="0"/>
              <a:pPr/>
              <a:t>53</a:t>
            </a:fld>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extBox 4"/>
          <p:cNvSpPr txBox="1">
            <a:spLocks noChangeArrowheads="1"/>
          </p:cNvSpPr>
          <p:nvPr/>
        </p:nvSpPr>
        <p:spPr bwMode="auto">
          <a:xfrm>
            <a:off x="3290751" y="0"/>
            <a:ext cx="4572000" cy="830997"/>
          </a:xfrm>
          <a:prstGeom prst="rect">
            <a:avLst/>
          </a:prstGeom>
          <a:noFill/>
          <a:ln w="9525">
            <a:noFill/>
            <a:miter lim="800000"/>
            <a:headEnd/>
            <a:tailEnd/>
          </a:ln>
        </p:spPr>
        <p:txBody>
          <a:bodyPr wrap="square">
            <a:spAutoFit/>
          </a:bodyPr>
          <a:lstStyle/>
          <a:p>
            <a:pPr algn="ctr"/>
            <a:endParaRPr lang="en-US" sz="2400" dirty="0">
              <a:latin typeface="Times New Roman" pitchFamily="18" charset="0"/>
              <a:cs typeface="Times New Roman" pitchFamily="18" charset="0"/>
            </a:endParaRPr>
          </a:p>
          <a:p>
            <a:pPr algn="ctr"/>
            <a:r>
              <a:rPr lang="en-US" sz="2400" dirty="0" smtClean="0">
                <a:latin typeface="Times New Roman" pitchFamily="18" charset="0"/>
                <a:cs typeface="Times New Roman" pitchFamily="18" charset="0"/>
              </a:rPr>
              <a:t>Slab </a:t>
            </a:r>
            <a:r>
              <a:rPr lang="en-US" sz="2400" dirty="0">
                <a:latin typeface="Times New Roman" pitchFamily="18" charset="0"/>
                <a:cs typeface="Times New Roman" pitchFamily="18" charset="0"/>
              </a:rPr>
              <a:t>Design</a:t>
            </a:r>
            <a:endParaRPr lang="en-GB" sz="2400" dirty="0"/>
          </a:p>
        </p:txBody>
      </p:sp>
      <p:pic>
        <p:nvPicPr>
          <p:cNvPr id="9219" name="Picture 3"/>
          <p:cNvPicPr>
            <a:picLocks noChangeAspect="1" noChangeArrowheads="1"/>
          </p:cNvPicPr>
          <p:nvPr/>
        </p:nvPicPr>
        <p:blipFill>
          <a:blip r:embed="rId2"/>
          <a:srcRect/>
          <a:stretch>
            <a:fillRect/>
          </a:stretch>
        </p:blipFill>
        <p:spPr bwMode="auto">
          <a:xfrm>
            <a:off x="1449976" y="836023"/>
            <a:ext cx="8878245" cy="5122804"/>
          </a:xfrm>
          <a:prstGeom prst="rect">
            <a:avLst/>
          </a:prstGeom>
          <a:noFill/>
          <a:ln w="9525">
            <a:noFill/>
            <a:miter lim="800000"/>
            <a:headEnd/>
            <a:tailEnd/>
          </a:ln>
          <a:effectLst/>
        </p:spPr>
      </p:pic>
      <p:sp>
        <p:nvSpPr>
          <p:cNvPr id="10" name="Title 1"/>
          <p:cNvSpPr txBox="1">
            <a:spLocks/>
          </p:cNvSpPr>
          <p:nvPr/>
        </p:nvSpPr>
        <p:spPr>
          <a:xfrm>
            <a:off x="3957403" y="6220917"/>
            <a:ext cx="3207896" cy="389745"/>
          </a:xfrm>
          <a:prstGeom prst="rect">
            <a:avLst/>
          </a:prstGeom>
        </p:spPr>
        <p:txBody>
          <a:bodyPr vert="horz" lIns="91440" tIns="45720" rIns="91440" bIns="45720" rtlCol="0" anchor="t">
            <a:normAutofit/>
          </a:bodyPr>
          <a:lstStyle/>
          <a:p>
            <a:pPr lvl="0" algn="ctr">
              <a:spcBef>
                <a:spcPct val="0"/>
              </a:spcBef>
            </a:pPr>
            <a:r>
              <a:rPr lang="en-US" sz="1400" dirty="0" smtClean="0">
                <a:latin typeface="Times New Roman" pitchFamily="18" charset="0"/>
                <a:cs typeface="Times New Roman" pitchFamily="18" charset="0"/>
              </a:rPr>
              <a:t>Slab reinforcement for story6</a:t>
            </a:r>
            <a:endParaRPr kumimoji="0" lang="en-GB" sz="140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54</a:t>
            </a:fld>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extBox 4"/>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dirty="0">
              <a:latin typeface="Times New Roman" pitchFamily="18" charset="0"/>
              <a:cs typeface="Times New Roman" pitchFamily="18" charset="0"/>
            </a:endParaRPr>
          </a:p>
          <a:p>
            <a:pPr algn="ctr"/>
            <a:r>
              <a:rPr lang="en-US" sz="2400" dirty="0" smtClean="0">
                <a:latin typeface="Times New Roman" pitchFamily="18" charset="0"/>
                <a:cs typeface="Times New Roman" pitchFamily="18" charset="0"/>
              </a:rPr>
              <a:t>Slab  design</a:t>
            </a:r>
            <a:endParaRPr lang="en-GB" sz="2400" dirty="0"/>
          </a:p>
        </p:txBody>
      </p:sp>
      <p:sp>
        <p:nvSpPr>
          <p:cNvPr id="10" name="Title 1"/>
          <p:cNvSpPr txBox="1">
            <a:spLocks/>
          </p:cNvSpPr>
          <p:nvPr/>
        </p:nvSpPr>
        <p:spPr>
          <a:xfrm>
            <a:off x="3957403" y="6220917"/>
            <a:ext cx="3207896" cy="389745"/>
          </a:xfrm>
          <a:prstGeom prst="rect">
            <a:avLst/>
          </a:prstGeom>
        </p:spPr>
        <p:txBody>
          <a:bodyPr vert="horz" lIns="91440" tIns="45720" rIns="91440" bIns="45720" rtlCol="0" anchor="t">
            <a:normAutofit/>
          </a:bodyPr>
          <a:lstStyle/>
          <a:p>
            <a:pPr lvl="0" algn="ctr">
              <a:spcBef>
                <a:spcPct val="0"/>
              </a:spcBef>
            </a:pPr>
            <a:r>
              <a:rPr lang="en-US" sz="1400" dirty="0" smtClean="0">
                <a:latin typeface="Times New Roman" pitchFamily="18" charset="0"/>
                <a:cs typeface="Times New Roman" pitchFamily="18" charset="0"/>
              </a:rPr>
              <a:t>Slab reinforcement for story1, 2&amp;3</a:t>
            </a:r>
            <a:endParaRPr kumimoji="0" lang="en-GB" sz="140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pic>
        <p:nvPicPr>
          <p:cNvPr id="10242" name="Picture 2"/>
          <p:cNvPicPr>
            <a:picLocks noChangeAspect="1" noChangeArrowheads="1"/>
          </p:cNvPicPr>
          <p:nvPr/>
        </p:nvPicPr>
        <p:blipFill>
          <a:blip r:embed="rId2"/>
          <a:srcRect/>
          <a:stretch>
            <a:fillRect/>
          </a:stretch>
        </p:blipFill>
        <p:spPr bwMode="auto">
          <a:xfrm>
            <a:off x="2158583" y="989351"/>
            <a:ext cx="8334531" cy="5246557"/>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D57F1E4F-1CFF-5643-939E-217C01CDF565}" type="slidenum">
              <a:rPr lang="en-US" smtClean="0"/>
              <a:pPr/>
              <a:t>55</a:t>
            </a:fld>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04950" y="624110"/>
            <a:ext cx="1737360" cy="455182"/>
          </a:xfrm>
        </p:spPr>
        <p:txBody>
          <a:bodyPr>
            <a:normAutofit/>
          </a:bodyPr>
          <a:lstStyle/>
          <a:p>
            <a:pPr algn="l">
              <a:buFontTx/>
              <a:buChar char="•"/>
            </a:pPr>
            <a:r>
              <a:rPr lang="en-GB" sz="2400" dirty="0" smtClean="0">
                <a:solidFill>
                  <a:schemeClr val="tx1"/>
                </a:solidFill>
                <a:latin typeface="Times New Roman" pitchFamily="18" charset="0"/>
                <a:cs typeface="Times New Roman" pitchFamily="18" charset="0"/>
              </a:rPr>
              <a:t>Slab section:</a:t>
            </a:r>
          </a:p>
        </p:txBody>
      </p:sp>
      <p:sp>
        <p:nvSpPr>
          <p:cNvPr id="6" name="Slide Number Placeholder 5"/>
          <p:cNvSpPr>
            <a:spLocks noGrp="1"/>
          </p:cNvSpPr>
          <p:nvPr>
            <p:ph type="sldNum" sz="quarter" idx="12"/>
          </p:nvPr>
        </p:nvSpPr>
        <p:spPr/>
        <p:txBody>
          <a:bodyPr/>
          <a:lstStyle/>
          <a:p>
            <a:fld id="{D57F1E4F-1CFF-5643-939E-217C01CDF565}" type="slidenum">
              <a:rPr lang="en-US" smtClean="0"/>
              <a:pPr/>
              <a:t>56</a:t>
            </a:fld>
            <a:endParaRPr lang="en-US" dirty="0"/>
          </a:p>
        </p:txBody>
      </p:sp>
      <p:sp>
        <p:nvSpPr>
          <p:cNvPr id="41987" name="TextBox 4"/>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pic>
        <p:nvPicPr>
          <p:cNvPr id="11266" name="Picture 2"/>
          <p:cNvPicPr>
            <a:picLocks noChangeAspect="1" noChangeArrowheads="1"/>
          </p:cNvPicPr>
          <p:nvPr/>
        </p:nvPicPr>
        <p:blipFill>
          <a:blip r:embed="rId2"/>
          <a:srcRect/>
          <a:stretch>
            <a:fillRect/>
          </a:stretch>
        </p:blipFill>
        <p:spPr bwMode="auto">
          <a:xfrm>
            <a:off x="312225" y="2272295"/>
            <a:ext cx="6005669" cy="2713220"/>
          </a:xfrm>
          <a:prstGeom prst="rect">
            <a:avLst/>
          </a:prstGeom>
          <a:noFill/>
          <a:ln w="9525">
            <a:noFill/>
            <a:miter lim="800000"/>
            <a:headEnd/>
            <a:tailEnd/>
          </a:ln>
          <a:effectLst/>
        </p:spPr>
      </p:pic>
      <p:pic>
        <p:nvPicPr>
          <p:cNvPr id="11267" name="Picture 3"/>
          <p:cNvPicPr>
            <a:picLocks noChangeAspect="1" noChangeArrowheads="1"/>
          </p:cNvPicPr>
          <p:nvPr/>
        </p:nvPicPr>
        <p:blipFill>
          <a:blip r:embed="rId3"/>
          <a:srcRect/>
          <a:stretch>
            <a:fillRect/>
          </a:stretch>
        </p:blipFill>
        <p:spPr bwMode="auto">
          <a:xfrm>
            <a:off x="6819325" y="2191348"/>
            <a:ext cx="4781550" cy="24408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718457" y="974361"/>
            <a:ext cx="1841863" cy="597264"/>
          </a:xfrm>
        </p:spPr>
        <p:txBody>
          <a:bodyPr>
            <a:normAutofit/>
          </a:bodyPr>
          <a:lstStyle/>
          <a:p>
            <a:pPr algn="l" eaLnBrk="1" hangingPunct="1">
              <a:buFontTx/>
              <a:buChar char="•"/>
            </a:pPr>
            <a:r>
              <a:rPr lang="en-GB" sz="2400" dirty="0" smtClean="0">
                <a:solidFill>
                  <a:schemeClr val="tx1"/>
                </a:solidFill>
                <a:latin typeface="Times New Roman" pitchFamily="18" charset="0"/>
                <a:cs typeface="Times New Roman" pitchFamily="18" charset="0"/>
              </a:rPr>
              <a:t>Columns :</a:t>
            </a:r>
          </a:p>
        </p:txBody>
      </p:sp>
      <p:pic>
        <p:nvPicPr>
          <p:cNvPr id="8" name="Content Placeholder 7"/>
          <p:cNvPicPr>
            <a:picLocks noGrp="1"/>
          </p:cNvPicPr>
          <p:nvPr>
            <p:ph idx="1"/>
          </p:nvPr>
        </p:nvPicPr>
        <p:blipFill>
          <a:blip r:embed="rId2"/>
          <a:srcRect/>
          <a:stretch>
            <a:fillRect/>
          </a:stretch>
        </p:blipFill>
        <p:spPr bwMode="auto">
          <a:xfrm>
            <a:off x="224853" y="1798820"/>
            <a:ext cx="5981075" cy="3933148"/>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D57F1E4F-1CFF-5643-939E-217C01CDF565}" type="slidenum">
              <a:rPr lang="en-US" smtClean="0"/>
              <a:pPr/>
              <a:t>57</a:t>
            </a:fld>
            <a:endParaRPr lang="en-US" dirty="0"/>
          </a:p>
        </p:txBody>
      </p:sp>
      <p:sp>
        <p:nvSpPr>
          <p:cNvPr id="48132" name="TextBox 6"/>
          <p:cNvSpPr txBox="1">
            <a:spLocks noChangeArrowheads="1"/>
          </p:cNvSpPr>
          <p:nvPr/>
        </p:nvSpPr>
        <p:spPr bwMode="auto">
          <a:xfrm>
            <a:off x="36195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48134" name="TextBox 9"/>
          <p:cNvSpPr txBox="1">
            <a:spLocks noChangeArrowheads="1"/>
          </p:cNvSpPr>
          <p:nvPr/>
        </p:nvSpPr>
        <p:spPr bwMode="auto">
          <a:xfrm>
            <a:off x="4886792" y="6183789"/>
            <a:ext cx="3162925" cy="369332"/>
          </a:xfrm>
          <a:prstGeom prst="rect">
            <a:avLst/>
          </a:prstGeom>
          <a:noFill/>
          <a:ln w="9525">
            <a:noFill/>
            <a:miter lim="800000"/>
            <a:headEnd/>
            <a:tailEnd/>
          </a:ln>
        </p:spPr>
        <p:txBody>
          <a:bodyPr wrap="square">
            <a:spAutoFit/>
          </a:bodyPr>
          <a:lstStyle/>
          <a:p>
            <a:r>
              <a:rPr lang="en-GB" dirty="0">
                <a:latin typeface="Times New Roman" pitchFamily="18" charset="0"/>
                <a:cs typeface="Times New Roman" pitchFamily="18" charset="0"/>
              </a:rPr>
              <a:t>Columns centre lines </a:t>
            </a:r>
            <a:r>
              <a:rPr lang="en-GB" dirty="0" smtClean="0">
                <a:latin typeface="Times New Roman" pitchFamily="18" charset="0"/>
                <a:cs typeface="Times New Roman" pitchFamily="18" charset="0"/>
              </a:rPr>
              <a:t>plans </a:t>
            </a:r>
            <a:endParaRPr lang="en-GB" dirty="0">
              <a:latin typeface="Times New Roman" pitchFamily="18" charset="0"/>
              <a:cs typeface="Times New Roman" pitchFamily="18" charset="0"/>
            </a:endParaRPr>
          </a:p>
        </p:txBody>
      </p:sp>
      <p:pic>
        <p:nvPicPr>
          <p:cNvPr id="9" name="Picture 8"/>
          <p:cNvPicPr/>
          <p:nvPr/>
        </p:nvPicPr>
        <p:blipFill>
          <a:blip r:embed="rId3"/>
          <a:srcRect/>
          <a:stretch>
            <a:fillRect/>
          </a:stretch>
        </p:blipFill>
        <p:spPr bwMode="auto">
          <a:xfrm>
            <a:off x="6415790" y="1813811"/>
            <a:ext cx="5591331" cy="39274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770709" y="1154243"/>
            <a:ext cx="1358537" cy="417382"/>
          </a:xfrm>
        </p:spPr>
        <p:txBody>
          <a:bodyPr>
            <a:normAutofit/>
          </a:bodyPr>
          <a:lstStyle/>
          <a:p>
            <a:pPr algn="l" eaLnBrk="1" hangingPunct="1"/>
            <a:r>
              <a:rPr lang="en-GB" sz="2400" dirty="0" smtClean="0">
                <a:solidFill>
                  <a:schemeClr val="tx1"/>
                </a:solidFill>
                <a:latin typeface="Times New Roman" pitchFamily="18" charset="0"/>
                <a:cs typeface="Times New Roman" pitchFamily="18" charset="0"/>
              </a:rPr>
              <a:t>Columns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58</a:t>
            </a:fld>
            <a:endParaRPr lang="en-US" dirty="0"/>
          </a:p>
        </p:txBody>
      </p:sp>
      <p:sp>
        <p:nvSpPr>
          <p:cNvPr id="49155" name="TextBox 5"/>
          <p:cNvSpPr txBox="1">
            <a:spLocks noChangeArrowheads="1"/>
          </p:cNvSpPr>
          <p:nvPr/>
        </p:nvSpPr>
        <p:spPr bwMode="auto">
          <a:xfrm>
            <a:off x="4095751" y="5261548"/>
            <a:ext cx="3759095" cy="369332"/>
          </a:xfrm>
          <a:prstGeom prst="rect">
            <a:avLst/>
          </a:prstGeom>
          <a:noFill/>
          <a:ln w="9525">
            <a:noFill/>
            <a:miter lim="800000"/>
            <a:headEnd/>
            <a:tailEnd/>
          </a:ln>
        </p:spPr>
        <p:txBody>
          <a:bodyPr wrap="square">
            <a:spAutoFit/>
          </a:bodyPr>
          <a:lstStyle/>
          <a:p>
            <a:pPr algn="ctr"/>
            <a:r>
              <a:rPr lang="en-GB" dirty="0">
                <a:latin typeface="Times New Roman" pitchFamily="18" charset="0"/>
                <a:cs typeface="Times New Roman" pitchFamily="18" charset="0"/>
              </a:rPr>
              <a:t>Columns detailing  table </a:t>
            </a:r>
          </a:p>
        </p:txBody>
      </p:sp>
      <p:sp>
        <p:nvSpPr>
          <p:cNvPr id="49156" name="TextBox 6"/>
          <p:cNvSpPr txBox="1">
            <a:spLocks noChangeArrowheads="1"/>
          </p:cNvSpPr>
          <p:nvPr/>
        </p:nvSpPr>
        <p:spPr bwMode="auto">
          <a:xfrm>
            <a:off x="36195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pic>
        <p:nvPicPr>
          <p:cNvPr id="6" name="Picture 5"/>
          <p:cNvPicPr/>
          <p:nvPr/>
        </p:nvPicPr>
        <p:blipFill>
          <a:blip r:embed="rId2"/>
          <a:srcRect/>
          <a:stretch>
            <a:fillRect/>
          </a:stretch>
        </p:blipFill>
        <p:spPr bwMode="auto">
          <a:xfrm>
            <a:off x="2008682" y="1828800"/>
            <a:ext cx="8304551" cy="31089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666751" y="953589"/>
            <a:ext cx="1723752" cy="485467"/>
          </a:xfrm>
        </p:spPr>
        <p:txBody>
          <a:bodyPr>
            <a:normAutofit fontScale="90000"/>
          </a:bodyPr>
          <a:lstStyle/>
          <a:p>
            <a:pPr algn="l" eaLnBrk="1" hangingPunct="1">
              <a:buFont typeface="Arial" pitchFamily="34" charset="0"/>
              <a:buChar char="•"/>
              <a:defRPr/>
            </a:pPr>
            <a:r>
              <a:rPr lang="en-GB" sz="2400" dirty="0" smtClean="0">
                <a:solidFill>
                  <a:schemeClr val="tx1"/>
                </a:solidFill>
                <a:latin typeface="Times New Roman" pitchFamily="18" charset="0"/>
                <a:cs typeface="Times New Roman" pitchFamily="18" charset="0"/>
              </a:rPr>
              <a:t>Columns :</a:t>
            </a:r>
            <a:br>
              <a:rPr lang="en-GB" sz="2400" dirty="0" smtClean="0">
                <a:solidFill>
                  <a:schemeClr val="tx1"/>
                </a:solidFill>
                <a:latin typeface="Times New Roman" pitchFamily="18" charset="0"/>
                <a:cs typeface="Times New Roman" pitchFamily="18" charset="0"/>
              </a:rPr>
            </a:br>
            <a:endParaRPr lang="en-GB" sz="2400" dirty="0" smtClean="0">
              <a:solidFill>
                <a:schemeClr val="tx1"/>
              </a:solidFill>
              <a:latin typeface="Times New Roman" pitchFamily="18" charset="0"/>
              <a:cs typeface="Times New Roman" pitchFamily="18" charset="0"/>
            </a:endParaRPr>
          </a:p>
        </p:txBody>
      </p:sp>
      <p:sp>
        <p:nvSpPr>
          <p:cNvPr id="9" name="Slide Number Placeholder 8"/>
          <p:cNvSpPr>
            <a:spLocks noGrp="1"/>
          </p:cNvSpPr>
          <p:nvPr>
            <p:ph type="sldNum" sz="quarter" idx="12"/>
          </p:nvPr>
        </p:nvSpPr>
        <p:spPr/>
        <p:txBody>
          <a:bodyPr/>
          <a:lstStyle/>
          <a:p>
            <a:fld id="{D57F1E4F-1CFF-5643-939E-217C01CDF565}" type="slidenum">
              <a:rPr lang="en-US" smtClean="0"/>
              <a:pPr/>
              <a:t>59</a:t>
            </a:fld>
            <a:endParaRPr lang="en-US" dirty="0"/>
          </a:p>
        </p:txBody>
      </p:sp>
      <p:sp>
        <p:nvSpPr>
          <p:cNvPr id="50179" name="TextBox 3"/>
          <p:cNvSpPr txBox="1">
            <a:spLocks noChangeArrowheads="1"/>
          </p:cNvSpPr>
          <p:nvPr/>
        </p:nvSpPr>
        <p:spPr bwMode="auto">
          <a:xfrm>
            <a:off x="36195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pic>
        <p:nvPicPr>
          <p:cNvPr id="12290" name="Picture 2"/>
          <p:cNvPicPr>
            <a:picLocks noChangeAspect="1" noChangeArrowheads="1"/>
          </p:cNvPicPr>
          <p:nvPr/>
        </p:nvPicPr>
        <p:blipFill>
          <a:blip r:embed="rId2"/>
          <a:srcRect t="2412"/>
          <a:stretch>
            <a:fillRect/>
          </a:stretch>
        </p:blipFill>
        <p:spPr bwMode="auto">
          <a:xfrm>
            <a:off x="6555178" y="836023"/>
            <a:ext cx="2810889" cy="5133703"/>
          </a:xfrm>
          <a:prstGeom prst="rect">
            <a:avLst/>
          </a:prstGeom>
          <a:noFill/>
          <a:ln w="9525">
            <a:noFill/>
            <a:miter lim="800000"/>
            <a:headEnd/>
            <a:tailEnd/>
          </a:ln>
          <a:effectLst/>
        </p:spPr>
      </p:pic>
      <p:sp>
        <p:nvSpPr>
          <p:cNvPr id="10" name="Title 1"/>
          <p:cNvSpPr txBox="1">
            <a:spLocks/>
          </p:cNvSpPr>
          <p:nvPr/>
        </p:nvSpPr>
        <p:spPr>
          <a:xfrm>
            <a:off x="7249887" y="6074229"/>
            <a:ext cx="4428308" cy="536433"/>
          </a:xfrm>
          <a:prstGeom prst="rect">
            <a:avLst/>
          </a:prstGeom>
        </p:spPr>
        <p:txBody>
          <a:bodyPr vert="horz" lIns="91440" tIns="45720" rIns="91440" bIns="45720" rtlCol="0" anchor="t">
            <a:normAutofit/>
          </a:bodyPr>
          <a:lstStyle/>
          <a:p>
            <a:pPr algn="ctr"/>
            <a:r>
              <a:rPr lang="en-US" sz="1200" dirty="0" smtClean="0">
                <a:latin typeface="Times New Roman" pitchFamily="18" charset="0"/>
                <a:cs typeface="Times New Roman" pitchFamily="18" charset="0"/>
              </a:rPr>
              <a:t>Figure 148: Longitude &amp; horizontal Sections in column 90*90 cm.</a:t>
            </a:r>
            <a:endParaRPr lang="en-US" sz="1200" i="1" dirty="0">
              <a:latin typeface="Times New Roman" pitchFamily="18" charset="0"/>
              <a:cs typeface="Times New Roman" pitchFamily="18" charset="0"/>
            </a:endParaRPr>
          </a:p>
        </p:txBody>
      </p:sp>
      <p:pic>
        <p:nvPicPr>
          <p:cNvPr id="12291" name="Picture 3"/>
          <p:cNvPicPr>
            <a:picLocks noChangeAspect="1" noChangeArrowheads="1"/>
          </p:cNvPicPr>
          <p:nvPr/>
        </p:nvPicPr>
        <p:blipFill>
          <a:blip r:embed="rId3"/>
          <a:srcRect/>
          <a:stretch>
            <a:fillRect/>
          </a:stretch>
        </p:blipFill>
        <p:spPr bwMode="auto">
          <a:xfrm>
            <a:off x="9411516" y="978626"/>
            <a:ext cx="2466975" cy="4455524"/>
          </a:xfrm>
          <a:prstGeom prst="rect">
            <a:avLst/>
          </a:prstGeom>
          <a:noFill/>
          <a:ln w="9525">
            <a:noFill/>
            <a:miter lim="800000"/>
            <a:headEnd/>
            <a:tailEnd/>
          </a:ln>
          <a:effectLst/>
        </p:spPr>
      </p:pic>
      <p:pic>
        <p:nvPicPr>
          <p:cNvPr id="12292" name="Picture 4"/>
          <p:cNvPicPr>
            <a:picLocks noChangeAspect="1" noChangeArrowheads="1"/>
          </p:cNvPicPr>
          <p:nvPr/>
        </p:nvPicPr>
        <p:blipFill>
          <a:blip r:embed="rId4"/>
          <a:srcRect/>
          <a:stretch>
            <a:fillRect/>
          </a:stretch>
        </p:blipFill>
        <p:spPr bwMode="auto">
          <a:xfrm>
            <a:off x="1267099" y="2285998"/>
            <a:ext cx="4754878" cy="3187337"/>
          </a:xfrm>
          <a:prstGeom prst="rect">
            <a:avLst/>
          </a:prstGeom>
          <a:noFill/>
          <a:ln w="9525">
            <a:noFill/>
            <a:miter lim="800000"/>
            <a:headEnd/>
            <a:tailEnd/>
          </a:ln>
          <a:effectLst/>
        </p:spPr>
      </p:pic>
      <p:sp>
        <p:nvSpPr>
          <p:cNvPr id="14" name="Title 1"/>
          <p:cNvSpPr txBox="1">
            <a:spLocks/>
          </p:cNvSpPr>
          <p:nvPr/>
        </p:nvSpPr>
        <p:spPr>
          <a:xfrm>
            <a:off x="1005840" y="6113418"/>
            <a:ext cx="5812971" cy="365760"/>
          </a:xfrm>
          <a:prstGeom prst="rect">
            <a:avLst/>
          </a:prstGeom>
        </p:spPr>
        <p:txBody>
          <a:bodyPr vert="horz" lIns="91440" tIns="45720" rIns="91440" bIns="45720" rtlCol="0" anchor="t">
            <a:normAutofit/>
          </a:bodyPr>
          <a:lstStyle/>
          <a:p>
            <a:pPr algn="ctr"/>
            <a:r>
              <a:rPr lang="en-US" sz="1200" dirty="0" smtClean="0">
                <a:latin typeface="Times New Roman" pitchFamily="18" charset="0"/>
                <a:cs typeface="Times New Roman" pitchFamily="18" charset="0"/>
              </a:rPr>
              <a:t>Figure 147: Columns sections</a:t>
            </a:r>
            <a:endParaRPr lang="en-US"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idx="1"/>
          </p:nvPr>
        </p:nvSpPr>
        <p:spPr>
          <a:xfrm>
            <a:off x="857251" y="1143000"/>
            <a:ext cx="10629900" cy="4948238"/>
          </a:xfrm>
        </p:spPr>
        <p:txBody>
          <a:bodyPr/>
          <a:lstStyle/>
          <a:p>
            <a:pPr algn="ctr" eaLnBrk="1" hangingPunct="1"/>
            <a:endParaRPr lang="en-US" sz="2800" dirty="0" smtClean="0">
              <a:solidFill>
                <a:srgbClr val="FF0000"/>
              </a:solidFill>
              <a:latin typeface="Times New Roman" pitchFamily="18" charset="0"/>
              <a:cs typeface="Times New Roman" pitchFamily="18" charset="0"/>
            </a:endParaRPr>
          </a:p>
          <a:p>
            <a:pPr algn="ctr" eaLnBrk="1" hangingPunct="1"/>
            <a:endParaRPr lang="en-US" sz="2800" dirty="0" smtClean="0">
              <a:solidFill>
                <a:srgbClr val="FF0000"/>
              </a:solidFill>
              <a:latin typeface="Times New Roman" pitchFamily="18" charset="0"/>
              <a:cs typeface="Times New Roman" pitchFamily="18" charset="0"/>
            </a:endParaRPr>
          </a:p>
          <a:p>
            <a:pPr algn="ctr" eaLnBrk="1" hangingPunct="1"/>
            <a:endParaRPr lang="en-US" sz="2800" dirty="0" smtClean="0">
              <a:solidFill>
                <a:srgbClr val="FF0000"/>
              </a:solidFill>
              <a:latin typeface="Times New Roman" pitchFamily="18" charset="0"/>
              <a:cs typeface="Times New Roman" pitchFamily="18" charset="0"/>
            </a:endParaRPr>
          </a:p>
          <a:p>
            <a:pPr algn="ctr" eaLnBrk="1" hangingPunct="1">
              <a:buFont typeface="Wingdings 2" pitchFamily="18" charset="2"/>
              <a:buNone/>
            </a:pPr>
            <a:r>
              <a:rPr lang="en-US" sz="4000" b="1" dirty="0" smtClean="0">
                <a:solidFill>
                  <a:schemeClr val="tx1"/>
                </a:solidFill>
                <a:latin typeface="Times New Roman" pitchFamily="18" charset="0"/>
                <a:cs typeface="Times New Roman" pitchFamily="18" charset="0"/>
              </a:rPr>
              <a:t>Architectural design</a:t>
            </a:r>
          </a:p>
        </p:txBody>
      </p:sp>
      <p:sp>
        <p:nvSpPr>
          <p:cNvPr id="3" name="Slide Number Placeholder 2"/>
          <p:cNvSpPr>
            <a:spLocks noGrp="1"/>
          </p:cNvSpPr>
          <p:nvPr>
            <p:ph type="sldNum" sz="quarter" idx="12"/>
          </p:nvPr>
        </p:nvSpPr>
        <p:spPr/>
        <p:txBody>
          <a:bodyPr/>
          <a:lstStyle/>
          <a:p>
            <a:fld id="{D57F1E4F-1CFF-5643-939E-217C01CDF565}" type="slidenum">
              <a:rPr lang="en-US" smtClean="0"/>
              <a:pPr/>
              <a:t>6</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3"/>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45059" name="TextBox 4"/>
          <p:cNvSpPr txBox="1">
            <a:spLocks noChangeArrowheads="1"/>
          </p:cNvSpPr>
          <p:nvPr/>
        </p:nvSpPr>
        <p:spPr bwMode="auto">
          <a:xfrm>
            <a:off x="1058091" y="5982789"/>
            <a:ext cx="3291840" cy="369332"/>
          </a:xfrm>
          <a:prstGeom prst="rect">
            <a:avLst/>
          </a:prstGeom>
          <a:noFill/>
          <a:ln w="9525">
            <a:noFill/>
            <a:miter lim="800000"/>
            <a:headEnd/>
            <a:tailEnd/>
          </a:ln>
        </p:spPr>
        <p:txBody>
          <a:bodyPr wrap="square">
            <a:spAutoFit/>
          </a:bodyPr>
          <a:lstStyle/>
          <a:p>
            <a:pPr algn="ctr"/>
            <a:r>
              <a:rPr lang="en-GB" dirty="0" smtClean="0">
                <a:latin typeface="Times New Roman" pitchFamily="18" charset="0"/>
                <a:cs typeface="Times New Roman" pitchFamily="18" charset="0"/>
              </a:rPr>
              <a:t>First floor beams</a:t>
            </a:r>
            <a:endParaRPr lang="en-GB" dirty="0"/>
          </a:p>
        </p:txBody>
      </p:sp>
      <p:sp>
        <p:nvSpPr>
          <p:cNvPr id="8" name="Rectangle 7"/>
          <p:cNvSpPr/>
          <p:nvPr/>
        </p:nvSpPr>
        <p:spPr>
          <a:xfrm>
            <a:off x="719667" y="1227910"/>
            <a:ext cx="3048000" cy="1138773"/>
          </a:xfrm>
          <a:prstGeom prst="rect">
            <a:avLst/>
          </a:prstGeom>
        </p:spPr>
        <p:txBody>
          <a:bodyPr wrap="square">
            <a:spAutoFit/>
          </a:bodyPr>
          <a:lstStyle/>
          <a:p>
            <a:pPr>
              <a:buFont typeface="Arial" pitchFamily="34" charset="0"/>
              <a:buChar char="•"/>
              <a:defRPr/>
            </a:pPr>
            <a:r>
              <a:rPr lang="en-GB" sz="2400" dirty="0">
                <a:latin typeface="Times New Roman" pitchFamily="18" charset="0"/>
                <a:ea typeface="+mj-ea"/>
                <a:cs typeface="Times New Roman" pitchFamily="18" charset="0"/>
              </a:rPr>
              <a:t>Beams :</a:t>
            </a:r>
            <a:br>
              <a:rPr lang="en-GB" sz="2400" dirty="0">
                <a:latin typeface="Times New Roman" pitchFamily="18" charset="0"/>
                <a:ea typeface="+mj-ea"/>
                <a:cs typeface="Times New Roman" pitchFamily="18" charset="0"/>
              </a:rPr>
            </a:br>
            <a:r>
              <a:rPr lang="en-GB" sz="2400" dirty="0">
                <a:latin typeface="Times New Roman" pitchFamily="18" charset="0"/>
                <a:ea typeface="+mj-ea"/>
                <a:cs typeface="Times New Roman" pitchFamily="18" charset="0"/>
              </a:rPr>
              <a:t/>
            </a:r>
            <a:br>
              <a:rPr lang="en-GB" sz="2400" dirty="0">
                <a:latin typeface="Times New Roman" pitchFamily="18" charset="0"/>
                <a:ea typeface="+mj-ea"/>
                <a:cs typeface="Times New Roman" pitchFamily="18" charset="0"/>
              </a:rPr>
            </a:br>
            <a:endParaRPr lang="en-GB" sz="2000" dirty="0">
              <a:latin typeface="Times New Roman" pitchFamily="18" charset="0"/>
              <a:ea typeface="+mj-ea"/>
              <a:cs typeface="Times New Roman" pitchFamily="18" charset="0"/>
            </a:endParaRPr>
          </a:p>
        </p:txBody>
      </p:sp>
      <p:pic>
        <p:nvPicPr>
          <p:cNvPr id="13319" name="Picture 7"/>
          <p:cNvPicPr>
            <a:picLocks noChangeAspect="1" noChangeArrowheads="1"/>
          </p:cNvPicPr>
          <p:nvPr/>
        </p:nvPicPr>
        <p:blipFill>
          <a:blip r:embed="rId3"/>
          <a:srcRect/>
          <a:stretch>
            <a:fillRect/>
          </a:stretch>
        </p:blipFill>
        <p:spPr bwMode="auto">
          <a:xfrm>
            <a:off x="587829" y="1920239"/>
            <a:ext cx="5603965" cy="3592286"/>
          </a:xfrm>
          <a:prstGeom prst="rect">
            <a:avLst/>
          </a:prstGeom>
          <a:noFill/>
          <a:ln w="9525">
            <a:noFill/>
            <a:miter lim="800000"/>
            <a:headEnd/>
            <a:tailEnd/>
          </a:ln>
          <a:effectLst/>
        </p:spPr>
      </p:pic>
      <p:pic>
        <p:nvPicPr>
          <p:cNvPr id="13320" name="Picture 8"/>
          <p:cNvPicPr>
            <a:picLocks noChangeAspect="1" noChangeArrowheads="1"/>
          </p:cNvPicPr>
          <p:nvPr/>
        </p:nvPicPr>
        <p:blipFill>
          <a:blip r:embed="rId4"/>
          <a:srcRect/>
          <a:stretch>
            <a:fillRect/>
          </a:stretch>
        </p:blipFill>
        <p:spPr bwMode="auto">
          <a:xfrm>
            <a:off x="6490062" y="1786756"/>
            <a:ext cx="5344887" cy="3673518"/>
          </a:xfrm>
          <a:prstGeom prst="rect">
            <a:avLst/>
          </a:prstGeom>
          <a:noFill/>
          <a:ln w="9525">
            <a:noFill/>
            <a:miter lim="800000"/>
            <a:headEnd/>
            <a:tailEnd/>
          </a:ln>
          <a:effectLst/>
        </p:spPr>
      </p:pic>
      <p:sp>
        <p:nvSpPr>
          <p:cNvPr id="14" name="TextBox 4"/>
          <p:cNvSpPr txBox="1">
            <a:spLocks noChangeArrowheads="1"/>
          </p:cNvSpPr>
          <p:nvPr/>
        </p:nvSpPr>
        <p:spPr bwMode="auto">
          <a:xfrm>
            <a:off x="5525589" y="5995850"/>
            <a:ext cx="5773782" cy="369332"/>
          </a:xfrm>
          <a:prstGeom prst="rect">
            <a:avLst/>
          </a:prstGeom>
          <a:noFill/>
          <a:ln w="9525">
            <a:noFill/>
            <a:miter lim="800000"/>
            <a:headEnd/>
            <a:tailEnd/>
          </a:ln>
        </p:spPr>
        <p:txBody>
          <a:bodyPr wrap="square">
            <a:spAutoFit/>
          </a:bodyPr>
          <a:lstStyle/>
          <a:p>
            <a:pPr algn="ctr"/>
            <a:r>
              <a:rPr lang="en-GB" dirty="0" smtClean="0">
                <a:latin typeface="Times New Roman" pitchFamily="18" charset="0"/>
                <a:cs typeface="Times New Roman" pitchFamily="18" charset="0"/>
              </a:rPr>
              <a:t>Hidden floor beams</a:t>
            </a:r>
            <a:endParaRPr lang="en-GB"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60</a:t>
            </a:fld>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3"/>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45059" name="TextBox 4"/>
          <p:cNvSpPr txBox="1">
            <a:spLocks noChangeArrowheads="1"/>
          </p:cNvSpPr>
          <p:nvPr/>
        </p:nvSpPr>
        <p:spPr bwMode="auto">
          <a:xfrm>
            <a:off x="1058090" y="5982789"/>
            <a:ext cx="3696789" cy="369332"/>
          </a:xfrm>
          <a:prstGeom prst="rect">
            <a:avLst/>
          </a:prstGeom>
          <a:noFill/>
          <a:ln w="9525">
            <a:noFill/>
            <a:miter lim="800000"/>
            <a:headEnd/>
            <a:tailEnd/>
          </a:ln>
        </p:spPr>
        <p:txBody>
          <a:bodyPr wrap="square">
            <a:spAutoFit/>
          </a:bodyPr>
          <a:lstStyle/>
          <a:p>
            <a:pPr algn="ctr"/>
            <a:r>
              <a:rPr lang="en-GB" dirty="0" smtClean="0">
                <a:latin typeface="Times New Roman" pitchFamily="18" charset="0"/>
                <a:cs typeface="Times New Roman" pitchFamily="18" charset="0"/>
              </a:rPr>
              <a:t>Ground floor beams</a:t>
            </a:r>
            <a:endParaRPr lang="en-GB" dirty="0"/>
          </a:p>
        </p:txBody>
      </p:sp>
      <p:sp>
        <p:nvSpPr>
          <p:cNvPr id="8" name="Rectangle 7"/>
          <p:cNvSpPr/>
          <p:nvPr/>
        </p:nvSpPr>
        <p:spPr>
          <a:xfrm>
            <a:off x="719667" y="1227910"/>
            <a:ext cx="3048000" cy="1138773"/>
          </a:xfrm>
          <a:prstGeom prst="rect">
            <a:avLst/>
          </a:prstGeom>
        </p:spPr>
        <p:txBody>
          <a:bodyPr wrap="square">
            <a:spAutoFit/>
          </a:bodyPr>
          <a:lstStyle/>
          <a:p>
            <a:pPr>
              <a:buFont typeface="Arial" pitchFamily="34" charset="0"/>
              <a:buChar char="•"/>
              <a:defRPr/>
            </a:pPr>
            <a:r>
              <a:rPr lang="en-GB" sz="2400" dirty="0">
                <a:latin typeface="Times New Roman" pitchFamily="18" charset="0"/>
                <a:ea typeface="+mj-ea"/>
                <a:cs typeface="Times New Roman" pitchFamily="18" charset="0"/>
              </a:rPr>
              <a:t>Beams :</a:t>
            </a:r>
            <a:br>
              <a:rPr lang="en-GB" sz="2400" dirty="0">
                <a:latin typeface="Times New Roman" pitchFamily="18" charset="0"/>
                <a:ea typeface="+mj-ea"/>
                <a:cs typeface="Times New Roman" pitchFamily="18" charset="0"/>
              </a:rPr>
            </a:br>
            <a:r>
              <a:rPr lang="en-GB" sz="2400" dirty="0">
                <a:latin typeface="Times New Roman" pitchFamily="18" charset="0"/>
                <a:ea typeface="+mj-ea"/>
                <a:cs typeface="Times New Roman" pitchFamily="18" charset="0"/>
              </a:rPr>
              <a:t/>
            </a:r>
            <a:br>
              <a:rPr lang="en-GB" sz="2400" dirty="0">
                <a:latin typeface="Times New Roman" pitchFamily="18" charset="0"/>
                <a:ea typeface="+mj-ea"/>
                <a:cs typeface="Times New Roman" pitchFamily="18" charset="0"/>
              </a:rPr>
            </a:br>
            <a:endParaRPr lang="en-GB" sz="2000" dirty="0">
              <a:latin typeface="Times New Roman" pitchFamily="18" charset="0"/>
              <a:ea typeface="+mj-ea"/>
              <a:cs typeface="Times New Roman" pitchFamily="18" charset="0"/>
            </a:endParaRPr>
          </a:p>
        </p:txBody>
      </p:sp>
      <p:sp>
        <p:nvSpPr>
          <p:cNvPr id="14" name="TextBox 4"/>
          <p:cNvSpPr txBox="1">
            <a:spLocks noChangeArrowheads="1"/>
          </p:cNvSpPr>
          <p:nvPr/>
        </p:nvSpPr>
        <p:spPr bwMode="auto">
          <a:xfrm>
            <a:off x="5525589" y="5995850"/>
            <a:ext cx="5773782" cy="369332"/>
          </a:xfrm>
          <a:prstGeom prst="rect">
            <a:avLst/>
          </a:prstGeom>
          <a:noFill/>
          <a:ln w="9525">
            <a:noFill/>
            <a:miter lim="800000"/>
            <a:headEnd/>
            <a:tailEnd/>
          </a:ln>
        </p:spPr>
        <p:txBody>
          <a:bodyPr wrap="square">
            <a:spAutoFit/>
          </a:bodyPr>
          <a:lstStyle/>
          <a:p>
            <a:pPr algn="ctr"/>
            <a:r>
              <a:rPr lang="en-GB" dirty="0" smtClean="0">
                <a:latin typeface="Times New Roman" pitchFamily="18" charset="0"/>
                <a:cs typeface="Times New Roman" pitchFamily="18" charset="0"/>
              </a:rPr>
              <a:t>First basement beams</a:t>
            </a:r>
            <a:endParaRPr lang="en-GB" dirty="0"/>
          </a:p>
        </p:txBody>
      </p:sp>
      <p:pic>
        <p:nvPicPr>
          <p:cNvPr id="14338" name="Picture 2"/>
          <p:cNvPicPr>
            <a:picLocks noChangeAspect="1" noChangeArrowheads="1"/>
          </p:cNvPicPr>
          <p:nvPr/>
        </p:nvPicPr>
        <p:blipFill>
          <a:blip r:embed="rId2"/>
          <a:srcRect/>
          <a:stretch>
            <a:fillRect/>
          </a:stretch>
        </p:blipFill>
        <p:spPr bwMode="auto">
          <a:xfrm>
            <a:off x="522514" y="1986234"/>
            <a:ext cx="5264332" cy="3630795"/>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a:srcRect/>
          <a:stretch>
            <a:fillRect/>
          </a:stretch>
        </p:blipFill>
        <p:spPr bwMode="auto">
          <a:xfrm>
            <a:off x="6400800" y="2026648"/>
            <a:ext cx="5499463" cy="3525066"/>
          </a:xfrm>
          <a:prstGeom prst="rect">
            <a:avLst/>
          </a:prstGeom>
          <a:noFill/>
          <a:ln w="9525">
            <a:noFill/>
            <a:miter lim="800000"/>
            <a:headEnd/>
            <a:tailEnd/>
          </a:ln>
          <a:effectLst/>
        </p:spPr>
      </p:pic>
      <p:sp>
        <p:nvSpPr>
          <p:cNvPr id="9" name="Slide Number Placeholder 8"/>
          <p:cNvSpPr>
            <a:spLocks noGrp="1"/>
          </p:cNvSpPr>
          <p:nvPr>
            <p:ph type="sldNum" sz="quarter" idx="12"/>
          </p:nvPr>
        </p:nvSpPr>
        <p:spPr/>
        <p:txBody>
          <a:bodyPr/>
          <a:lstStyle/>
          <a:p>
            <a:fld id="{D57F1E4F-1CFF-5643-939E-217C01CDF565}" type="slidenum">
              <a:rPr lang="en-US" smtClean="0"/>
              <a:pPr/>
              <a:t>61</a:t>
            </a:fld>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3"/>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8" name="Rectangle 7"/>
          <p:cNvSpPr/>
          <p:nvPr/>
        </p:nvSpPr>
        <p:spPr>
          <a:xfrm>
            <a:off x="719667" y="1227910"/>
            <a:ext cx="3048000" cy="1138773"/>
          </a:xfrm>
          <a:prstGeom prst="rect">
            <a:avLst/>
          </a:prstGeom>
        </p:spPr>
        <p:txBody>
          <a:bodyPr wrap="square">
            <a:spAutoFit/>
          </a:bodyPr>
          <a:lstStyle/>
          <a:p>
            <a:pPr>
              <a:buFont typeface="Arial" pitchFamily="34" charset="0"/>
              <a:buChar char="•"/>
              <a:defRPr/>
            </a:pPr>
            <a:r>
              <a:rPr lang="en-GB" sz="2400" dirty="0">
                <a:latin typeface="Times New Roman" pitchFamily="18" charset="0"/>
                <a:ea typeface="+mj-ea"/>
                <a:cs typeface="Times New Roman" pitchFamily="18" charset="0"/>
              </a:rPr>
              <a:t>Beams :</a:t>
            </a:r>
            <a:br>
              <a:rPr lang="en-GB" sz="2400" dirty="0">
                <a:latin typeface="Times New Roman" pitchFamily="18" charset="0"/>
                <a:ea typeface="+mj-ea"/>
                <a:cs typeface="Times New Roman" pitchFamily="18" charset="0"/>
              </a:rPr>
            </a:br>
            <a:r>
              <a:rPr lang="en-GB" sz="2400" dirty="0">
                <a:latin typeface="Times New Roman" pitchFamily="18" charset="0"/>
                <a:ea typeface="+mj-ea"/>
                <a:cs typeface="Times New Roman" pitchFamily="18" charset="0"/>
              </a:rPr>
              <a:t/>
            </a:r>
            <a:br>
              <a:rPr lang="en-GB" sz="2400" dirty="0">
                <a:latin typeface="Times New Roman" pitchFamily="18" charset="0"/>
                <a:ea typeface="+mj-ea"/>
                <a:cs typeface="Times New Roman" pitchFamily="18" charset="0"/>
              </a:rPr>
            </a:br>
            <a:endParaRPr lang="en-GB" sz="2000" dirty="0">
              <a:latin typeface="Times New Roman" pitchFamily="18" charset="0"/>
              <a:ea typeface="+mj-ea"/>
              <a:cs typeface="Times New Roman" pitchFamily="18" charset="0"/>
            </a:endParaRPr>
          </a:p>
        </p:txBody>
      </p:sp>
      <p:sp>
        <p:nvSpPr>
          <p:cNvPr id="14" name="TextBox 4"/>
          <p:cNvSpPr txBox="1">
            <a:spLocks noChangeArrowheads="1"/>
          </p:cNvSpPr>
          <p:nvPr/>
        </p:nvSpPr>
        <p:spPr bwMode="auto">
          <a:xfrm>
            <a:off x="1162594" y="5995850"/>
            <a:ext cx="10136777" cy="369332"/>
          </a:xfrm>
          <a:prstGeom prst="rect">
            <a:avLst/>
          </a:prstGeom>
          <a:noFill/>
          <a:ln w="9525">
            <a:noFill/>
            <a:miter lim="800000"/>
            <a:headEnd/>
            <a:tailEnd/>
          </a:ln>
        </p:spPr>
        <p:txBody>
          <a:bodyPr wrap="square">
            <a:spAutoFit/>
          </a:bodyPr>
          <a:lstStyle/>
          <a:p>
            <a:pPr algn="ctr"/>
            <a:r>
              <a:rPr lang="en-GB" dirty="0" smtClean="0">
                <a:latin typeface="Times New Roman" pitchFamily="18" charset="0"/>
                <a:cs typeface="Times New Roman" pitchFamily="18" charset="0"/>
              </a:rPr>
              <a:t>basement 2&amp;3 beams</a:t>
            </a:r>
            <a:endParaRPr lang="en-GB" dirty="0"/>
          </a:p>
        </p:txBody>
      </p:sp>
      <p:pic>
        <p:nvPicPr>
          <p:cNvPr id="15362" name="Picture 2"/>
          <p:cNvPicPr>
            <a:picLocks noChangeAspect="1" noChangeArrowheads="1"/>
          </p:cNvPicPr>
          <p:nvPr/>
        </p:nvPicPr>
        <p:blipFill>
          <a:blip r:embed="rId2"/>
          <a:srcRect/>
          <a:stretch>
            <a:fillRect/>
          </a:stretch>
        </p:blipFill>
        <p:spPr bwMode="auto">
          <a:xfrm>
            <a:off x="2431052" y="1658983"/>
            <a:ext cx="7486650" cy="4312512"/>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D57F1E4F-1CFF-5643-939E-217C01CDF565}" type="slidenum">
              <a:rPr lang="en-US" smtClean="0"/>
              <a:pPr/>
              <a:t>62</a:t>
            </a:fld>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381000" y="1188720"/>
            <a:ext cx="2636520" cy="548640"/>
          </a:xfrm>
        </p:spPr>
        <p:txBody>
          <a:bodyPr>
            <a:normAutofit fontScale="90000"/>
          </a:bodyPr>
          <a:lstStyle/>
          <a:p>
            <a:pPr eaLnBrk="1" hangingPunct="1">
              <a:buFontTx/>
              <a:buChar char="•"/>
            </a:pPr>
            <a:r>
              <a:rPr lang="en-GB" sz="2400" dirty="0" smtClean="0">
                <a:solidFill>
                  <a:schemeClr val="tx1"/>
                </a:solidFill>
                <a:latin typeface="Times New Roman" pitchFamily="18" charset="0"/>
                <a:cs typeface="Times New Roman" pitchFamily="18" charset="0"/>
              </a:rPr>
              <a:t>Beams :</a:t>
            </a:r>
            <a:br>
              <a:rPr lang="en-GB" sz="2400" dirty="0" smtClean="0">
                <a:solidFill>
                  <a:schemeClr val="tx1"/>
                </a:solidFill>
                <a:latin typeface="Times New Roman" pitchFamily="18" charset="0"/>
                <a:cs typeface="Times New Roman" pitchFamily="18" charset="0"/>
              </a:rPr>
            </a:br>
            <a:r>
              <a:rPr lang="en-GB" sz="2400" dirty="0" smtClean="0">
                <a:solidFill>
                  <a:schemeClr val="tx1"/>
                </a:solidFill>
                <a:latin typeface="Times New Roman" pitchFamily="18" charset="0"/>
                <a:cs typeface="Times New Roman" pitchFamily="18" charset="0"/>
              </a:rPr>
              <a:t/>
            </a:r>
            <a:br>
              <a:rPr lang="en-GB" sz="2400" dirty="0" smtClean="0">
                <a:solidFill>
                  <a:schemeClr val="tx1"/>
                </a:solidFill>
                <a:latin typeface="Times New Roman" pitchFamily="18" charset="0"/>
                <a:cs typeface="Times New Roman" pitchFamily="18" charset="0"/>
              </a:rPr>
            </a:br>
            <a:endParaRPr lang="en-GB" sz="2000" dirty="0" smtClean="0">
              <a:solidFill>
                <a:schemeClr val="tx1"/>
              </a:solidFill>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pPr/>
              <a:t>63</a:t>
            </a:fld>
            <a:endParaRPr lang="en-US" dirty="0"/>
          </a:p>
        </p:txBody>
      </p:sp>
      <p:sp>
        <p:nvSpPr>
          <p:cNvPr id="46084" name="TextBox 3"/>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46085" name="TextBox 4"/>
          <p:cNvSpPr txBox="1">
            <a:spLocks noChangeArrowheads="1"/>
          </p:cNvSpPr>
          <p:nvPr/>
        </p:nvSpPr>
        <p:spPr bwMode="auto">
          <a:xfrm>
            <a:off x="3984171" y="6100354"/>
            <a:ext cx="5042263" cy="338554"/>
          </a:xfrm>
          <a:prstGeom prst="rect">
            <a:avLst/>
          </a:prstGeom>
          <a:noFill/>
          <a:ln w="9525">
            <a:noFill/>
            <a:miter lim="800000"/>
            <a:headEnd/>
            <a:tailEnd/>
          </a:ln>
        </p:spPr>
        <p:txBody>
          <a:bodyPr wrap="square">
            <a:spAutoFit/>
          </a:bodyPr>
          <a:lstStyle/>
          <a:p>
            <a:pPr algn="ctr"/>
            <a:r>
              <a:rPr lang="en-US" sz="1600" dirty="0" smtClean="0">
                <a:latin typeface="Times New Roman" pitchFamily="18" charset="0"/>
                <a:cs typeface="Times New Roman" pitchFamily="18" charset="0"/>
              </a:rPr>
              <a:t>Longitude &amp; Horizontal Sections in beam2.</a:t>
            </a:r>
            <a:endParaRPr lang="en-GB" sz="1600" dirty="0">
              <a:latin typeface="Times New Roman" pitchFamily="18" charset="0"/>
              <a:cs typeface="Times New Roman" pitchFamily="18" charset="0"/>
            </a:endParaRPr>
          </a:p>
        </p:txBody>
      </p:sp>
      <p:pic>
        <p:nvPicPr>
          <p:cNvPr id="16386" name="Picture 2"/>
          <p:cNvPicPr>
            <a:picLocks noChangeAspect="1" noChangeArrowheads="1"/>
          </p:cNvPicPr>
          <p:nvPr/>
        </p:nvPicPr>
        <p:blipFill>
          <a:blip r:embed="rId2"/>
          <a:srcRect t="12798"/>
          <a:stretch>
            <a:fillRect/>
          </a:stretch>
        </p:blipFill>
        <p:spPr bwMode="auto">
          <a:xfrm>
            <a:off x="1685110" y="1554481"/>
            <a:ext cx="9026434" cy="2547256"/>
          </a:xfrm>
          <a:prstGeom prst="rect">
            <a:avLst/>
          </a:prstGeom>
          <a:noFill/>
          <a:ln w="9525">
            <a:noFill/>
            <a:miter lim="800000"/>
            <a:headEnd/>
            <a:tailEnd/>
          </a:ln>
          <a:effectLst/>
        </p:spPr>
      </p:pic>
      <p:pic>
        <p:nvPicPr>
          <p:cNvPr id="16387" name="Picture 3"/>
          <p:cNvPicPr>
            <a:picLocks noChangeAspect="1" noChangeArrowheads="1"/>
          </p:cNvPicPr>
          <p:nvPr/>
        </p:nvPicPr>
        <p:blipFill>
          <a:blip r:embed="rId3"/>
          <a:srcRect t="8685" r="1520" b="16247"/>
          <a:stretch>
            <a:fillRect/>
          </a:stretch>
        </p:blipFill>
        <p:spPr bwMode="auto">
          <a:xfrm>
            <a:off x="1841864" y="4219303"/>
            <a:ext cx="8791302" cy="15806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76251" y="1110343"/>
            <a:ext cx="2423703" cy="404948"/>
          </a:xfrm>
        </p:spPr>
        <p:txBody>
          <a:bodyPr>
            <a:normAutofit fontScale="90000"/>
          </a:bodyPr>
          <a:lstStyle/>
          <a:p>
            <a:pPr algn="l" eaLnBrk="1" hangingPunct="1">
              <a:buFont typeface="Arial" pitchFamily="34" charset="0"/>
              <a:buChar char="•"/>
              <a:defRPr/>
            </a:pPr>
            <a:r>
              <a:rPr lang="en-GB" sz="2400" dirty="0" smtClean="0">
                <a:solidFill>
                  <a:schemeClr val="tx1"/>
                </a:solidFill>
                <a:latin typeface="Times New Roman" pitchFamily="18" charset="0"/>
                <a:cs typeface="Times New Roman" pitchFamily="18" charset="0"/>
              </a:rPr>
              <a:t>Beams :</a:t>
            </a:r>
            <a:br>
              <a:rPr lang="en-GB" sz="2400" dirty="0" smtClean="0">
                <a:solidFill>
                  <a:schemeClr val="tx1"/>
                </a:solidFill>
                <a:latin typeface="Times New Roman" pitchFamily="18" charset="0"/>
                <a:cs typeface="Times New Roman" pitchFamily="18" charset="0"/>
              </a:rPr>
            </a:br>
            <a:endParaRPr lang="en-GB" sz="2400" dirty="0" smtClean="0">
              <a:solidFill>
                <a:schemeClr val="tx1"/>
              </a:solidFill>
              <a:latin typeface="Times New Roman" pitchFamily="18" charset="0"/>
              <a:cs typeface="Times New Roman" pitchFamily="18" charset="0"/>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64</a:t>
            </a:fld>
            <a:endParaRPr lang="en-US" dirty="0"/>
          </a:p>
        </p:txBody>
      </p:sp>
      <p:sp>
        <p:nvSpPr>
          <p:cNvPr id="47107" name="TextBox 3"/>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pic>
        <p:nvPicPr>
          <p:cNvPr id="17410" name="Picture 2"/>
          <p:cNvPicPr>
            <a:picLocks noChangeAspect="1" noChangeArrowheads="1"/>
          </p:cNvPicPr>
          <p:nvPr/>
        </p:nvPicPr>
        <p:blipFill>
          <a:blip r:embed="rId2"/>
          <a:srcRect/>
          <a:stretch>
            <a:fillRect/>
          </a:stretch>
        </p:blipFill>
        <p:spPr bwMode="auto">
          <a:xfrm>
            <a:off x="1187086" y="1926093"/>
            <a:ext cx="10360479" cy="4004446"/>
          </a:xfrm>
          <a:prstGeom prst="rect">
            <a:avLst/>
          </a:prstGeom>
          <a:noFill/>
          <a:ln w="9525">
            <a:noFill/>
            <a:miter lim="800000"/>
            <a:headEnd/>
            <a:tailEnd/>
          </a:ln>
          <a:effectLst/>
        </p:spPr>
      </p:pic>
      <p:sp>
        <p:nvSpPr>
          <p:cNvPr id="9" name="TextBox 4"/>
          <p:cNvSpPr txBox="1">
            <a:spLocks noChangeArrowheads="1"/>
          </p:cNvSpPr>
          <p:nvPr/>
        </p:nvSpPr>
        <p:spPr bwMode="auto">
          <a:xfrm>
            <a:off x="3984171" y="6100354"/>
            <a:ext cx="5042263" cy="338554"/>
          </a:xfrm>
          <a:prstGeom prst="rect">
            <a:avLst/>
          </a:prstGeom>
          <a:noFill/>
          <a:ln w="9525">
            <a:noFill/>
            <a:miter lim="800000"/>
            <a:headEnd/>
            <a:tailEnd/>
          </a:ln>
        </p:spPr>
        <p:txBody>
          <a:bodyPr wrap="square">
            <a:spAutoFit/>
          </a:bodyPr>
          <a:lstStyle/>
          <a:p>
            <a:pPr algn="ctr"/>
            <a:r>
              <a:rPr lang="en-US" sz="1600" dirty="0" smtClean="0">
                <a:latin typeface="Times New Roman" pitchFamily="18" charset="0"/>
                <a:cs typeface="Times New Roman" pitchFamily="18" charset="0"/>
              </a:rPr>
              <a:t>Horizontal Sections in all beams</a:t>
            </a:r>
            <a:endParaRPr lang="en-GB"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3"/>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8" name="Rectangle 7"/>
          <p:cNvSpPr/>
          <p:nvPr/>
        </p:nvSpPr>
        <p:spPr>
          <a:xfrm>
            <a:off x="719667" y="1227910"/>
            <a:ext cx="3048000" cy="1138773"/>
          </a:xfrm>
          <a:prstGeom prst="rect">
            <a:avLst/>
          </a:prstGeom>
        </p:spPr>
        <p:txBody>
          <a:bodyPr wrap="square">
            <a:spAutoFit/>
          </a:bodyPr>
          <a:lstStyle/>
          <a:p>
            <a:pPr>
              <a:buFont typeface="Arial" pitchFamily="34" charset="0"/>
              <a:buChar char="•"/>
              <a:defRPr/>
            </a:pPr>
            <a:r>
              <a:rPr lang="en-US" sz="2400" dirty="0" smtClean="0">
                <a:latin typeface="Times New Roman" pitchFamily="18" charset="0"/>
                <a:cs typeface="Times New Roman" pitchFamily="18" charset="0"/>
              </a:rPr>
              <a:t>Shear walls </a:t>
            </a:r>
            <a:r>
              <a:rPr lang="en-GB" sz="2400" dirty="0" smtClean="0">
                <a:latin typeface="Times New Roman" pitchFamily="18" charset="0"/>
                <a:ea typeface="+mj-ea"/>
                <a:cs typeface="Times New Roman" pitchFamily="18" charset="0"/>
              </a:rPr>
              <a:t>:</a:t>
            </a:r>
            <a:r>
              <a:rPr lang="en-GB" sz="2400" dirty="0">
                <a:latin typeface="Times New Roman" pitchFamily="18" charset="0"/>
                <a:ea typeface="+mj-ea"/>
                <a:cs typeface="Times New Roman" pitchFamily="18" charset="0"/>
              </a:rPr>
              <a:t/>
            </a:r>
            <a:br>
              <a:rPr lang="en-GB" sz="2400" dirty="0">
                <a:latin typeface="Times New Roman" pitchFamily="18" charset="0"/>
                <a:ea typeface="+mj-ea"/>
                <a:cs typeface="Times New Roman" pitchFamily="18" charset="0"/>
              </a:rPr>
            </a:br>
            <a:r>
              <a:rPr lang="en-GB" sz="2400" dirty="0">
                <a:latin typeface="Times New Roman" pitchFamily="18" charset="0"/>
                <a:ea typeface="+mj-ea"/>
                <a:cs typeface="Times New Roman" pitchFamily="18" charset="0"/>
              </a:rPr>
              <a:t/>
            </a:r>
            <a:br>
              <a:rPr lang="en-GB" sz="2400" dirty="0">
                <a:latin typeface="Times New Roman" pitchFamily="18" charset="0"/>
                <a:ea typeface="+mj-ea"/>
                <a:cs typeface="Times New Roman" pitchFamily="18" charset="0"/>
              </a:rPr>
            </a:br>
            <a:endParaRPr lang="en-GB" sz="2000" dirty="0">
              <a:latin typeface="Times New Roman" pitchFamily="18" charset="0"/>
              <a:ea typeface="+mj-ea"/>
              <a:cs typeface="Times New Roman" pitchFamily="18" charset="0"/>
            </a:endParaRPr>
          </a:p>
        </p:txBody>
      </p:sp>
      <p:sp>
        <p:nvSpPr>
          <p:cNvPr id="14" name="TextBox 4"/>
          <p:cNvSpPr txBox="1">
            <a:spLocks noChangeArrowheads="1"/>
          </p:cNvSpPr>
          <p:nvPr/>
        </p:nvSpPr>
        <p:spPr bwMode="auto">
          <a:xfrm>
            <a:off x="2468879" y="5995850"/>
            <a:ext cx="8190411" cy="369332"/>
          </a:xfrm>
          <a:prstGeom prst="rect">
            <a:avLst/>
          </a:prstGeom>
          <a:noFill/>
          <a:ln w="9525">
            <a:noFill/>
            <a:miter lim="800000"/>
            <a:headEnd/>
            <a:tailEnd/>
          </a:ln>
        </p:spPr>
        <p:txBody>
          <a:bodyPr wrap="square">
            <a:spAutoFit/>
          </a:bodyPr>
          <a:lstStyle/>
          <a:p>
            <a:pPr algn="ctr"/>
            <a:r>
              <a:rPr lang="en-US" dirty="0" smtClean="0">
                <a:latin typeface="Times New Roman" pitchFamily="18" charset="0"/>
                <a:cs typeface="Times New Roman" pitchFamily="18" charset="0"/>
              </a:rPr>
              <a:t>Location of shear wall</a:t>
            </a:r>
            <a:endParaRPr lang="en-US" i="1" dirty="0">
              <a:latin typeface="Times New Roman" pitchFamily="18" charset="0"/>
              <a:cs typeface="Times New Roman" pitchFamily="18" charset="0"/>
            </a:endParaRPr>
          </a:p>
        </p:txBody>
      </p:sp>
      <p:pic>
        <p:nvPicPr>
          <p:cNvPr id="9" name="Picture 8"/>
          <p:cNvPicPr/>
          <p:nvPr/>
        </p:nvPicPr>
        <p:blipFill>
          <a:blip r:embed="rId2"/>
          <a:srcRect l="2512" r="5495" b="3753"/>
          <a:stretch>
            <a:fillRect/>
          </a:stretch>
        </p:blipFill>
        <p:spPr bwMode="auto">
          <a:xfrm>
            <a:off x="2529839" y="1554480"/>
            <a:ext cx="6588035" cy="3879669"/>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D57F1E4F-1CFF-5643-939E-217C01CDF565}" type="slidenum">
              <a:rPr lang="en-US" smtClean="0"/>
              <a:pPr/>
              <a:t>65</a:t>
            </a:fld>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3"/>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8" name="Rectangle 7"/>
          <p:cNvSpPr/>
          <p:nvPr/>
        </p:nvSpPr>
        <p:spPr>
          <a:xfrm>
            <a:off x="719667" y="1227910"/>
            <a:ext cx="3048000" cy="1138773"/>
          </a:xfrm>
          <a:prstGeom prst="rect">
            <a:avLst/>
          </a:prstGeom>
        </p:spPr>
        <p:txBody>
          <a:bodyPr wrap="square">
            <a:spAutoFit/>
          </a:bodyPr>
          <a:lstStyle/>
          <a:p>
            <a:pPr>
              <a:buFont typeface="Arial" pitchFamily="34" charset="0"/>
              <a:buChar char="•"/>
              <a:defRPr/>
            </a:pPr>
            <a:r>
              <a:rPr lang="en-US" sz="2400" dirty="0" smtClean="0">
                <a:latin typeface="Times New Roman" pitchFamily="18" charset="0"/>
                <a:cs typeface="Times New Roman" pitchFamily="18" charset="0"/>
              </a:rPr>
              <a:t>Shear walls </a:t>
            </a:r>
            <a:r>
              <a:rPr lang="en-GB" sz="2400" dirty="0" smtClean="0">
                <a:latin typeface="Times New Roman" pitchFamily="18" charset="0"/>
                <a:ea typeface="+mj-ea"/>
                <a:cs typeface="Times New Roman" pitchFamily="18" charset="0"/>
              </a:rPr>
              <a:t>:</a:t>
            </a:r>
            <a:r>
              <a:rPr lang="en-GB" sz="2400" dirty="0">
                <a:latin typeface="Times New Roman" pitchFamily="18" charset="0"/>
                <a:ea typeface="+mj-ea"/>
                <a:cs typeface="Times New Roman" pitchFamily="18" charset="0"/>
              </a:rPr>
              <a:t/>
            </a:r>
            <a:br>
              <a:rPr lang="en-GB" sz="2400" dirty="0">
                <a:latin typeface="Times New Roman" pitchFamily="18" charset="0"/>
                <a:ea typeface="+mj-ea"/>
                <a:cs typeface="Times New Roman" pitchFamily="18" charset="0"/>
              </a:rPr>
            </a:br>
            <a:r>
              <a:rPr lang="en-GB" sz="2400" dirty="0">
                <a:latin typeface="Times New Roman" pitchFamily="18" charset="0"/>
                <a:ea typeface="+mj-ea"/>
                <a:cs typeface="Times New Roman" pitchFamily="18" charset="0"/>
              </a:rPr>
              <a:t/>
            </a:r>
            <a:br>
              <a:rPr lang="en-GB" sz="2400" dirty="0">
                <a:latin typeface="Times New Roman" pitchFamily="18" charset="0"/>
                <a:ea typeface="+mj-ea"/>
                <a:cs typeface="Times New Roman" pitchFamily="18" charset="0"/>
              </a:rPr>
            </a:br>
            <a:endParaRPr lang="en-GB" sz="2000" dirty="0">
              <a:latin typeface="Times New Roman" pitchFamily="18" charset="0"/>
              <a:ea typeface="+mj-ea"/>
              <a:cs typeface="Times New Roman" pitchFamily="18" charset="0"/>
            </a:endParaRPr>
          </a:p>
        </p:txBody>
      </p:sp>
      <p:pic>
        <p:nvPicPr>
          <p:cNvPr id="18434" name="Picture 2"/>
          <p:cNvPicPr>
            <a:picLocks noChangeAspect="1" noChangeArrowheads="1"/>
          </p:cNvPicPr>
          <p:nvPr/>
        </p:nvPicPr>
        <p:blipFill>
          <a:blip r:embed="rId2"/>
          <a:srcRect t="2839"/>
          <a:stretch>
            <a:fillRect/>
          </a:stretch>
        </p:blipFill>
        <p:spPr bwMode="auto">
          <a:xfrm>
            <a:off x="2142308" y="1776549"/>
            <a:ext cx="8125097" cy="402336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D57F1E4F-1CFF-5643-939E-217C01CDF565}" type="slidenum">
              <a:rPr lang="en-US" smtClean="0"/>
              <a:pPr/>
              <a:t>66</a:t>
            </a:fld>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3"/>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8" name="Rectangle 7"/>
          <p:cNvSpPr/>
          <p:nvPr/>
        </p:nvSpPr>
        <p:spPr>
          <a:xfrm>
            <a:off x="719667" y="1227910"/>
            <a:ext cx="3048000" cy="1138773"/>
          </a:xfrm>
          <a:prstGeom prst="rect">
            <a:avLst/>
          </a:prstGeom>
        </p:spPr>
        <p:txBody>
          <a:bodyPr wrap="square">
            <a:spAutoFit/>
          </a:bodyPr>
          <a:lstStyle/>
          <a:p>
            <a:pPr>
              <a:buFont typeface="Arial" pitchFamily="34" charset="0"/>
              <a:buChar char="•"/>
              <a:defRPr/>
            </a:pPr>
            <a:r>
              <a:rPr lang="en-US" sz="2400" dirty="0" smtClean="0">
                <a:latin typeface="Times New Roman" pitchFamily="18" charset="0"/>
                <a:cs typeface="Times New Roman" pitchFamily="18" charset="0"/>
              </a:rPr>
              <a:t>Shear walls detailing </a:t>
            </a:r>
            <a:r>
              <a:rPr lang="en-GB" sz="2400" dirty="0" smtClean="0">
                <a:latin typeface="Times New Roman" pitchFamily="18" charset="0"/>
                <a:ea typeface="+mj-ea"/>
                <a:cs typeface="Times New Roman" pitchFamily="18" charset="0"/>
              </a:rPr>
              <a:t>:</a:t>
            </a:r>
            <a:r>
              <a:rPr lang="en-GB" sz="2400" dirty="0">
                <a:latin typeface="Times New Roman" pitchFamily="18" charset="0"/>
                <a:ea typeface="+mj-ea"/>
                <a:cs typeface="Times New Roman" pitchFamily="18" charset="0"/>
              </a:rPr>
              <a:t/>
            </a:r>
            <a:br>
              <a:rPr lang="en-GB" sz="2400" dirty="0">
                <a:latin typeface="Times New Roman" pitchFamily="18" charset="0"/>
                <a:ea typeface="+mj-ea"/>
                <a:cs typeface="Times New Roman" pitchFamily="18" charset="0"/>
              </a:rPr>
            </a:br>
            <a:r>
              <a:rPr lang="en-GB" sz="2400" dirty="0">
                <a:latin typeface="Times New Roman" pitchFamily="18" charset="0"/>
                <a:ea typeface="+mj-ea"/>
                <a:cs typeface="Times New Roman" pitchFamily="18" charset="0"/>
              </a:rPr>
              <a:t/>
            </a:r>
            <a:br>
              <a:rPr lang="en-GB" sz="2400" dirty="0">
                <a:latin typeface="Times New Roman" pitchFamily="18" charset="0"/>
                <a:ea typeface="+mj-ea"/>
                <a:cs typeface="Times New Roman" pitchFamily="18" charset="0"/>
              </a:rPr>
            </a:br>
            <a:endParaRPr lang="en-GB" sz="2000" dirty="0">
              <a:latin typeface="Times New Roman" pitchFamily="18" charset="0"/>
              <a:ea typeface="+mj-ea"/>
              <a:cs typeface="Times New Roman" pitchFamily="18" charset="0"/>
            </a:endParaRPr>
          </a:p>
        </p:txBody>
      </p:sp>
      <p:pic>
        <p:nvPicPr>
          <p:cNvPr id="5" name="Picture 4"/>
          <p:cNvPicPr/>
          <p:nvPr/>
        </p:nvPicPr>
        <p:blipFill>
          <a:blip r:embed="rId2"/>
          <a:srcRect l="2771" t="3768" r="2110" b="4058"/>
          <a:stretch>
            <a:fillRect/>
          </a:stretch>
        </p:blipFill>
        <p:spPr bwMode="auto">
          <a:xfrm>
            <a:off x="925829" y="1724297"/>
            <a:ext cx="5344342" cy="4010297"/>
          </a:xfrm>
          <a:prstGeom prst="rect">
            <a:avLst/>
          </a:prstGeom>
          <a:noFill/>
          <a:ln w="9525">
            <a:noFill/>
            <a:miter lim="800000"/>
            <a:headEnd/>
            <a:tailEnd/>
          </a:ln>
        </p:spPr>
      </p:pic>
      <p:pic>
        <p:nvPicPr>
          <p:cNvPr id="6" name="Picture 5"/>
          <p:cNvPicPr/>
          <p:nvPr/>
        </p:nvPicPr>
        <p:blipFill>
          <a:blip r:embed="rId3"/>
          <a:srcRect t="1275"/>
          <a:stretch>
            <a:fillRect/>
          </a:stretch>
        </p:blipFill>
        <p:spPr bwMode="auto">
          <a:xfrm>
            <a:off x="6387737" y="1306286"/>
            <a:ext cx="5630091" cy="4506685"/>
          </a:xfrm>
          <a:prstGeom prst="rect">
            <a:avLst/>
          </a:prstGeom>
          <a:noFill/>
          <a:ln w="9525">
            <a:noFill/>
            <a:miter lim="800000"/>
            <a:headEnd/>
            <a:tailEnd/>
          </a:ln>
        </p:spPr>
      </p:pic>
      <p:sp>
        <p:nvSpPr>
          <p:cNvPr id="7" name="TextBox 4"/>
          <p:cNvSpPr txBox="1">
            <a:spLocks noChangeArrowheads="1"/>
          </p:cNvSpPr>
          <p:nvPr/>
        </p:nvSpPr>
        <p:spPr bwMode="auto">
          <a:xfrm>
            <a:off x="1463039" y="5982789"/>
            <a:ext cx="3618411" cy="369332"/>
          </a:xfrm>
          <a:prstGeom prst="rect">
            <a:avLst/>
          </a:prstGeom>
          <a:noFill/>
          <a:ln w="9525">
            <a:noFill/>
            <a:miter lim="800000"/>
            <a:headEnd/>
            <a:tailEnd/>
          </a:ln>
        </p:spPr>
        <p:txBody>
          <a:bodyPr wrap="square">
            <a:spAutoFit/>
          </a:bodyPr>
          <a:lstStyle/>
          <a:p>
            <a:pPr algn="ctr"/>
            <a:r>
              <a:rPr lang="en-US" dirty="0" smtClean="0">
                <a:latin typeface="Times New Roman" pitchFamily="18" charset="0"/>
                <a:cs typeface="Times New Roman" pitchFamily="18" charset="0"/>
              </a:rPr>
              <a:t>Horizontal section in shear wall 1</a:t>
            </a:r>
            <a:endParaRPr lang="en-GB" dirty="0">
              <a:latin typeface="Times New Roman" pitchFamily="18" charset="0"/>
              <a:cs typeface="Times New Roman" pitchFamily="18" charset="0"/>
            </a:endParaRPr>
          </a:p>
        </p:txBody>
      </p:sp>
      <p:sp>
        <p:nvSpPr>
          <p:cNvPr id="9" name="TextBox 4"/>
          <p:cNvSpPr txBox="1">
            <a:spLocks noChangeArrowheads="1"/>
          </p:cNvSpPr>
          <p:nvPr/>
        </p:nvSpPr>
        <p:spPr bwMode="auto">
          <a:xfrm>
            <a:off x="6897189" y="5982789"/>
            <a:ext cx="4859381" cy="369332"/>
          </a:xfrm>
          <a:prstGeom prst="rect">
            <a:avLst/>
          </a:prstGeom>
          <a:noFill/>
          <a:ln w="9525">
            <a:noFill/>
            <a:miter lim="800000"/>
            <a:headEnd/>
            <a:tailEnd/>
          </a:ln>
        </p:spPr>
        <p:txBody>
          <a:bodyPr wrap="square">
            <a:spAutoFit/>
          </a:bodyPr>
          <a:lstStyle/>
          <a:p>
            <a:pPr algn="ctr"/>
            <a:r>
              <a:rPr lang="en-US" dirty="0" smtClean="0">
                <a:latin typeface="Times New Roman" pitchFamily="18" charset="0"/>
                <a:cs typeface="Times New Roman" pitchFamily="18" charset="0"/>
              </a:rPr>
              <a:t>Vertical section in the shear wall1&amp; mat footing</a:t>
            </a:r>
            <a:endParaRPr lang="en-GB" dirty="0">
              <a:latin typeface="Times New Roman" pitchFamily="18" charset="0"/>
              <a:cs typeface="Times New Roman" pitchFamily="18" charset="0"/>
            </a:endParaRPr>
          </a:p>
        </p:txBody>
      </p:sp>
      <p:sp>
        <p:nvSpPr>
          <p:cNvPr id="10" name="Slide Number Placeholder 9"/>
          <p:cNvSpPr>
            <a:spLocks noGrp="1"/>
          </p:cNvSpPr>
          <p:nvPr>
            <p:ph type="sldNum" sz="quarter" idx="12"/>
          </p:nvPr>
        </p:nvSpPr>
        <p:spPr/>
        <p:txBody>
          <a:bodyPr/>
          <a:lstStyle/>
          <a:p>
            <a:fld id="{D57F1E4F-1CFF-5643-939E-217C01CDF565}" type="slidenum">
              <a:rPr lang="en-US" smtClean="0"/>
              <a:pPr/>
              <a:t>67</a:t>
            </a:fld>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3"/>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8" name="Rectangle 7"/>
          <p:cNvSpPr/>
          <p:nvPr/>
        </p:nvSpPr>
        <p:spPr>
          <a:xfrm>
            <a:off x="719667" y="1227910"/>
            <a:ext cx="3048000" cy="461665"/>
          </a:xfrm>
          <a:prstGeom prst="rect">
            <a:avLst/>
          </a:prstGeom>
        </p:spPr>
        <p:txBody>
          <a:bodyPr wrap="square">
            <a:spAutoFit/>
          </a:bodyPr>
          <a:lstStyle/>
          <a:p>
            <a:pPr>
              <a:buFont typeface="Arial" pitchFamily="34" charset="0"/>
              <a:buChar char="•"/>
              <a:defRPr/>
            </a:pPr>
            <a:r>
              <a:rPr lang="en-US" sz="2400" dirty="0" smtClean="0">
                <a:latin typeface="Times New Roman" pitchFamily="18" charset="0"/>
                <a:cs typeface="Times New Roman" pitchFamily="18" charset="0"/>
              </a:rPr>
              <a:t>Basement wall design</a:t>
            </a:r>
            <a:endParaRPr lang="en-GB" sz="2000" dirty="0">
              <a:latin typeface="Times New Roman" pitchFamily="18" charset="0"/>
              <a:ea typeface="+mj-ea"/>
              <a:cs typeface="Times New Roman" pitchFamily="18" charset="0"/>
            </a:endParaRPr>
          </a:p>
        </p:txBody>
      </p:sp>
      <p:pic>
        <p:nvPicPr>
          <p:cNvPr id="19458" name="Picture 2"/>
          <p:cNvPicPr>
            <a:picLocks noChangeAspect="1" noChangeArrowheads="1"/>
          </p:cNvPicPr>
          <p:nvPr/>
        </p:nvPicPr>
        <p:blipFill>
          <a:blip r:embed="rId2"/>
          <a:srcRect/>
          <a:stretch>
            <a:fillRect/>
          </a:stretch>
        </p:blipFill>
        <p:spPr bwMode="auto">
          <a:xfrm>
            <a:off x="2495006" y="1737361"/>
            <a:ext cx="6505303" cy="444137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D57F1E4F-1CFF-5643-939E-217C01CDF565}" type="slidenum">
              <a:rPr lang="en-US" smtClean="0"/>
              <a:pPr/>
              <a:t>68</a:t>
            </a:fld>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3"/>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8" name="Rectangle 7"/>
          <p:cNvSpPr/>
          <p:nvPr/>
        </p:nvSpPr>
        <p:spPr>
          <a:xfrm>
            <a:off x="719667" y="1227910"/>
            <a:ext cx="3048000" cy="461665"/>
          </a:xfrm>
          <a:prstGeom prst="rect">
            <a:avLst/>
          </a:prstGeom>
        </p:spPr>
        <p:txBody>
          <a:bodyPr wrap="square">
            <a:spAutoFit/>
          </a:bodyPr>
          <a:lstStyle/>
          <a:p>
            <a:pPr>
              <a:buFont typeface="Arial" pitchFamily="34" charset="0"/>
              <a:buChar char="•"/>
              <a:defRPr/>
            </a:pPr>
            <a:r>
              <a:rPr lang="en-US" sz="2400" dirty="0" smtClean="0">
                <a:latin typeface="Times New Roman" pitchFamily="18" charset="0"/>
                <a:cs typeface="Times New Roman" pitchFamily="18" charset="0"/>
              </a:rPr>
              <a:t>Basement wall design</a:t>
            </a:r>
            <a:endParaRPr lang="en-GB" sz="2000" dirty="0">
              <a:latin typeface="Times New Roman" pitchFamily="18" charset="0"/>
              <a:ea typeface="+mj-ea"/>
              <a:cs typeface="Times New Roman" pitchFamily="18" charset="0"/>
            </a:endParaRPr>
          </a:p>
        </p:txBody>
      </p:sp>
      <p:pic>
        <p:nvPicPr>
          <p:cNvPr id="20482" name="Picture 2"/>
          <p:cNvPicPr>
            <a:picLocks noChangeAspect="1" noChangeArrowheads="1"/>
          </p:cNvPicPr>
          <p:nvPr/>
        </p:nvPicPr>
        <p:blipFill>
          <a:blip r:embed="rId2"/>
          <a:srcRect/>
          <a:stretch>
            <a:fillRect/>
          </a:stretch>
        </p:blipFill>
        <p:spPr bwMode="auto">
          <a:xfrm>
            <a:off x="2939143" y="1776549"/>
            <a:ext cx="6929029" cy="4754879"/>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D57F1E4F-1CFF-5643-939E-217C01CDF565}" type="slidenum">
              <a:rPr lang="en-US" smtClean="0"/>
              <a:pPr/>
              <a:t>69</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Box 4"/>
          <p:cNvSpPr txBox="1">
            <a:spLocks noChangeArrowheads="1"/>
          </p:cNvSpPr>
          <p:nvPr/>
        </p:nvSpPr>
        <p:spPr bwMode="auto">
          <a:xfrm>
            <a:off x="3619500" y="285751"/>
            <a:ext cx="4572000" cy="461963"/>
          </a:xfrm>
          <a:prstGeom prst="rect">
            <a:avLst/>
          </a:prstGeom>
          <a:noFill/>
          <a:ln w="9525">
            <a:noFill/>
            <a:miter lim="800000"/>
            <a:headEnd/>
            <a:tailEnd/>
          </a:ln>
        </p:spPr>
        <p:txBody>
          <a:bodyPr>
            <a:spAutoFit/>
          </a:bodyPr>
          <a:lstStyle/>
          <a:p>
            <a:pPr algn="ctr"/>
            <a:r>
              <a:rPr lang="en-US" sz="2400">
                <a:latin typeface="Times New Roman" pitchFamily="18" charset="0"/>
                <a:cs typeface="Times New Roman" pitchFamily="18" charset="0"/>
              </a:rPr>
              <a:t>Architectural Design</a:t>
            </a:r>
            <a:endParaRPr lang="en-GB" sz="2400"/>
          </a:p>
        </p:txBody>
      </p:sp>
      <p:sp>
        <p:nvSpPr>
          <p:cNvPr id="19460" name="TextBox 7"/>
          <p:cNvSpPr txBox="1">
            <a:spLocks noChangeArrowheads="1"/>
          </p:cNvSpPr>
          <p:nvPr/>
        </p:nvSpPr>
        <p:spPr bwMode="auto">
          <a:xfrm>
            <a:off x="561703" y="770709"/>
            <a:ext cx="4175189" cy="461665"/>
          </a:xfrm>
          <a:prstGeom prst="rect">
            <a:avLst/>
          </a:prstGeom>
          <a:noFill/>
          <a:ln w="9525">
            <a:noFill/>
            <a:miter lim="800000"/>
            <a:headEnd/>
            <a:tailEnd/>
          </a:ln>
        </p:spPr>
        <p:txBody>
          <a:bodyPr wrap="square">
            <a:spAutoFit/>
          </a:bodyPr>
          <a:lstStyle/>
          <a:p>
            <a:pPr>
              <a:buFont typeface="Arial" pitchFamily="34" charset="0"/>
              <a:buChar char="•"/>
            </a:pPr>
            <a:r>
              <a:rPr lang="en-US" sz="2400" dirty="0" smtClean="0"/>
              <a:t>First floor plan</a:t>
            </a:r>
            <a:endParaRPr lang="en-GB" sz="2400" dirty="0"/>
          </a:p>
        </p:txBody>
      </p:sp>
      <p:pic>
        <p:nvPicPr>
          <p:cNvPr id="6" name="Content Placeholder 5"/>
          <p:cNvPicPr>
            <a:picLocks noGrp="1"/>
          </p:cNvPicPr>
          <p:nvPr>
            <p:ph idx="1"/>
          </p:nvPr>
        </p:nvPicPr>
        <p:blipFill>
          <a:blip r:embed="rId2"/>
          <a:stretch>
            <a:fillRect/>
          </a:stretch>
        </p:blipFill>
        <p:spPr bwMode="auto">
          <a:xfrm>
            <a:off x="1881051" y="1423851"/>
            <a:ext cx="8543109" cy="527739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D57F1E4F-1CFF-5643-939E-217C01CDF565}" type="slidenum">
              <a:rPr lang="en-US" smtClean="0"/>
              <a:pPr/>
              <a:t>7</a:t>
            </a:fld>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3"/>
          <p:cNvSpPr txBox="1">
            <a:spLocks noChangeArrowheads="1"/>
          </p:cNvSpPr>
          <p:nvPr/>
        </p:nvSpPr>
        <p:spPr bwMode="auto">
          <a:xfrm>
            <a:off x="36957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8" name="Rectangle 7"/>
          <p:cNvSpPr/>
          <p:nvPr/>
        </p:nvSpPr>
        <p:spPr>
          <a:xfrm>
            <a:off x="719667" y="1188720"/>
            <a:ext cx="3048000" cy="369332"/>
          </a:xfrm>
          <a:prstGeom prst="rect">
            <a:avLst/>
          </a:prstGeom>
        </p:spPr>
        <p:txBody>
          <a:bodyPr wrap="square">
            <a:spAutoFit/>
          </a:bodyPr>
          <a:lstStyle/>
          <a:p>
            <a:pPr>
              <a:buFont typeface="Arial" pitchFamily="34" charset="0"/>
              <a:buChar char="•"/>
              <a:defRPr/>
            </a:pPr>
            <a:r>
              <a:rPr lang="en-US" dirty="0" smtClean="0">
                <a:latin typeface="Times New Roman" pitchFamily="18" charset="0"/>
                <a:cs typeface="Times New Roman" pitchFamily="18" charset="0"/>
              </a:rPr>
              <a:t>Basement wall detailing</a:t>
            </a:r>
            <a:endParaRPr lang="en-GB" dirty="0">
              <a:latin typeface="Times New Roman" pitchFamily="18" charset="0"/>
              <a:ea typeface="+mj-ea"/>
              <a:cs typeface="Times New Roman" pitchFamily="18" charset="0"/>
            </a:endParaRPr>
          </a:p>
        </p:txBody>
      </p:sp>
      <p:pic>
        <p:nvPicPr>
          <p:cNvPr id="21506" name="Picture 2"/>
          <p:cNvPicPr>
            <a:picLocks noChangeAspect="1" noChangeArrowheads="1"/>
          </p:cNvPicPr>
          <p:nvPr/>
        </p:nvPicPr>
        <p:blipFill>
          <a:blip r:embed="rId2"/>
          <a:srcRect/>
          <a:stretch>
            <a:fillRect/>
          </a:stretch>
        </p:blipFill>
        <p:spPr bwMode="auto">
          <a:xfrm>
            <a:off x="2468880" y="1502229"/>
            <a:ext cx="6962503" cy="475488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D57F1E4F-1CFF-5643-939E-217C01CDF565}" type="slidenum">
              <a:rPr lang="en-US" smtClean="0"/>
              <a:pPr/>
              <a:t>70</a:t>
            </a:fld>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Box 4"/>
          <p:cNvSpPr txBox="1">
            <a:spLocks noChangeArrowheads="1"/>
          </p:cNvSpPr>
          <p:nvPr/>
        </p:nvSpPr>
        <p:spPr bwMode="auto">
          <a:xfrm>
            <a:off x="36195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51204" name="Title 5"/>
          <p:cNvSpPr>
            <a:spLocks noGrp="1"/>
          </p:cNvSpPr>
          <p:nvPr>
            <p:ph type="title"/>
          </p:nvPr>
        </p:nvSpPr>
        <p:spPr>
          <a:xfrm>
            <a:off x="718457" y="1214846"/>
            <a:ext cx="10863944" cy="391885"/>
          </a:xfrm>
        </p:spPr>
        <p:txBody>
          <a:bodyPr>
            <a:normAutofit fontScale="90000"/>
          </a:bodyPr>
          <a:lstStyle/>
          <a:p>
            <a:pPr algn="l">
              <a:buFontTx/>
              <a:buChar char="•"/>
            </a:pPr>
            <a:r>
              <a:rPr lang="en-GB" sz="2800" dirty="0" smtClean="0">
                <a:solidFill>
                  <a:schemeClr val="tx1"/>
                </a:solidFill>
                <a:latin typeface="Times New Roman" pitchFamily="18" charset="0"/>
                <a:cs typeface="Times New Roman" pitchFamily="18" charset="0"/>
              </a:rPr>
              <a:t>Stairs design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71</a:t>
            </a:fld>
            <a:endParaRPr lang="en-US" dirty="0"/>
          </a:p>
        </p:txBody>
      </p:sp>
      <p:sp>
        <p:nvSpPr>
          <p:cNvPr id="51206" name="Rectangle 5"/>
          <p:cNvSpPr>
            <a:spLocks noChangeArrowheads="1"/>
          </p:cNvSpPr>
          <p:nvPr/>
        </p:nvSpPr>
        <p:spPr bwMode="auto">
          <a:xfrm>
            <a:off x="1583267" y="5445125"/>
            <a:ext cx="8736390" cy="338138"/>
          </a:xfrm>
          <a:prstGeom prst="rect">
            <a:avLst/>
          </a:prstGeom>
          <a:noFill/>
          <a:ln w="9525">
            <a:noFill/>
            <a:miter lim="800000"/>
            <a:headEnd/>
            <a:tailEnd/>
          </a:ln>
        </p:spPr>
        <p:txBody>
          <a:bodyPr wrap="square">
            <a:spAutoFit/>
          </a:bodyPr>
          <a:lstStyle/>
          <a:p>
            <a:pPr algn="ctr"/>
            <a:r>
              <a:rPr lang="en-GB" sz="1600" dirty="0">
                <a:latin typeface="Times New Roman" pitchFamily="18" charset="0"/>
                <a:cs typeface="Times New Roman" pitchFamily="18" charset="0"/>
              </a:rPr>
              <a:t>detailing of stair</a:t>
            </a:r>
            <a:endParaRPr lang="en-US" sz="1600" dirty="0"/>
          </a:p>
        </p:txBody>
      </p:sp>
      <p:pic>
        <p:nvPicPr>
          <p:cNvPr id="8" name="Picture 7"/>
          <p:cNvPicPr/>
          <p:nvPr/>
        </p:nvPicPr>
        <p:blipFill>
          <a:blip r:embed="rId2"/>
          <a:srcRect l="6950" t="13442" r="4453" b="6513"/>
          <a:stretch>
            <a:fillRect/>
          </a:stretch>
        </p:blipFill>
        <p:spPr bwMode="auto">
          <a:xfrm>
            <a:off x="948926" y="1759903"/>
            <a:ext cx="4929359" cy="3635057"/>
          </a:xfrm>
          <a:prstGeom prst="rect">
            <a:avLst/>
          </a:prstGeom>
          <a:noFill/>
          <a:ln w="9525">
            <a:noFill/>
            <a:miter lim="800000"/>
            <a:headEnd/>
            <a:tailEnd/>
          </a:ln>
        </p:spPr>
      </p:pic>
      <p:pic>
        <p:nvPicPr>
          <p:cNvPr id="9" name="Picture 8"/>
          <p:cNvPicPr/>
          <p:nvPr/>
        </p:nvPicPr>
        <p:blipFill>
          <a:blip r:embed="rId3"/>
          <a:srcRect/>
          <a:stretch>
            <a:fillRect/>
          </a:stretch>
        </p:blipFill>
        <p:spPr bwMode="auto">
          <a:xfrm>
            <a:off x="6840274" y="1752880"/>
            <a:ext cx="3658215" cy="31954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Box 3"/>
          <p:cNvSpPr txBox="1">
            <a:spLocks noChangeArrowheads="1"/>
          </p:cNvSpPr>
          <p:nvPr/>
        </p:nvSpPr>
        <p:spPr bwMode="auto">
          <a:xfrm>
            <a:off x="36195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5" name="Rectangle 4"/>
          <p:cNvSpPr/>
          <p:nvPr/>
        </p:nvSpPr>
        <p:spPr>
          <a:xfrm>
            <a:off x="1189567" y="1044576"/>
            <a:ext cx="1829347" cy="461665"/>
          </a:xfrm>
          <a:prstGeom prst="rect">
            <a:avLst/>
          </a:prstGeom>
        </p:spPr>
        <p:txBody>
          <a:bodyPr wrap="none">
            <a:spAutoFit/>
          </a:bodyPr>
          <a:lstStyle/>
          <a:p>
            <a:pPr>
              <a:buFont typeface="Arial" pitchFamily="34" charset="0"/>
              <a:buChar char="•"/>
              <a:defRPr/>
            </a:pPr>
            <a:r>
              <a:rPr lang="en-GB" sz="2400" dirty="0" smtClean="0">
                <a:latin typeface="Times New Roman" pitchFamily="18" charset="0"/>
                <a:ea typeface="+mj-ea"/>
                <a:cs typeface="Times New Roman" pitchFamily="18" charset="0"/>
              </a:rPr>
              <a:t>foundations:</a:t>
            </a:r>
            <a:endParaRPr lang="en-GB" dirty="0">
              <a:latin typeface="Times New Roman" pitchFamily="18" charset="0"/>
              <a:cs typeface="Times New Roman" pitchFamily="18" charset="0"/>
            </a:endParaRPr>
          </a:p>
        </p:txBody>
      </p:sp>
      <p:sp>
        <p:nvSpPr>
          <p:cNvPr id="52232" name="TextBox 7"/>
          <p:cNvSpPr txBox="1">
            <a:spLocks noChangeArrowheads="1"/>
          </p:cNvSpPr>
          <p:nvPr/>
        </p:nvSpPr>
        <p:spPr bwMode="auto">
          <a:xfrm>
            <a:off x="2259874" y="6008915"/>
            <a:ext cx="6544751" cy="307777"/>
          </a:xfrm>
          <a:prstGeom prst="rect">
            <a:avLst/>
          </a:prstGeom>
          <a:noFill/>
          <a:ln w="9525">
            <a:noFill/>
            <a:miter lim="800000"/>
            <a:headEnd/>
            <a:tailEnd/>
          </a:ln>
        </p:spPr>
        <p:txBody>
          <a:bodyPr wrap="square">
            <a:spAutoFit/>
          </a:bodyPr>
          <a:lstStyle/>
          <a:p>
            <a:pPr algn="ctr"/>
            <a:r>
              <a:rPr lang="en-GB" sz="1400" dirty="0" smtClean="0">
                <a:latin typeface="Times New Roman" pitchFamily="18" charset="0"/>
                <a:cs typeface="Times New Roman" pitchFamily="18" charset="0"/>
              </a:rPr>
              <a:t>Footing in block1</a:t>
            </a:r>
            <a:endParaRPr lang="en-GB" sz="1400" dirty="0">
              <a:latin typeface="Times New Roman" pitchFamily="18" charset="0"/>
              <a:cs typeface="Times New Roman" pitchFamily="18" charset="0"/>
            </a:endParaRPr>
          </a:p>
        </p:txBody>
      </p:sp>
      <p:pic>
        <p:nvPicPr>
          <p:cNvPr id="10" name="Picture 9"/>
          <p:cNvPicPr/>
          <p:nvPr/>
        </p:nvPicPr>
        <p:blipFill>
          <a:blip r:embed="rId2"/>
          <a:srcRect r="8192" b="-1152"/>
          <a:stretch>
            <a:fillRect/>
          </a:stretch>
        </p:blipFill>
        <p:spPr bwMode="auto">
          <a:xfrm>
            <a:off x="1204096" y="1663472"/>
            <a:ext cx="4924425" cy="3600859"/>
          </a:xfrm>
          <a:prstGeom prst="rect">
            <a:avLst/>
          </a:prstGeom>
          <a:noFill/>
          <a:ln w="9525">
            <a:noFill/>
            <a:miter lim="800000"/>
            <a:headEnd/>
            <a:tailEnd/>
          </a:ln>
        </p:spPr>
      </p:pic>
      <p:pic>
        <p:nvPicPr>
          <p:cNvPr id="11" name="Picture 10"/>
          <p:cNvPicPr/>
          <p:nvPr/>
        </p:nvPicPr>
        <p:blipFill>
          <a:blip r:embed="rId3"/>
          <a:srcRect/>
          <a:stretch>
            <a:fillRect/>
          </a:stretch>
        </p:blipFill>
        <p:spPr bwMode="auto">
          <a:xfrm>
            <a:off x="6553608" y="1815738"/>
            <a:ext cx="4257675" cy="338327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D57F1E4F-1CFF-5643-939E-217C01CDF565}" type="slidenum">
              <a:rPr lang="en-US" smtClean="0"/>
              <a:pPr/>
              <a:t>72</a:t>
            </a:fld>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Box 3"/>
          <p:cNvSpPr txBox="1">
            <a:spLocks noChangeArrowheads="1"/>
          </p:cNvSpPr>
          <p:nvPr/>
        </p:nvSpPr>
        <p:spPr bwMode="auto">
          <a:xfrm>
            <a:off x="36195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5" name="Rectangle 4"/>
          <p:cNvSpPr/>
          <p:nvPr/>
        </p:nvSpPr>
        <p:spPr>
          <a:xfrm>
            <a:off x="1189567" y="1044576"/>
            <a:ext cx="1829347" cy="461665"/>
          </a:xfrm>
          <a:prstGeom prst="rect">
            <a:avLst/>
          </a:prstGeom>
        </p:spPr>
        <p:txBody>
          <a:bodyPr wrap="none">
            <a:spAutoFit/>
          </a:bodyPr>
          <a:lstStyle/>
          <a:p>
            <a:pPr>
              <a:buFont typeface="Arial" pitchFamily="34" charset="0"/>
              <a:buChar char="•"/>
              <a:defRPr/>
            </a:pPr>
            <a:r>
              <a:rPr lang="en-GB" sz="2400" dirty="0" smtClean="0">
                <a:latin typeface="Times New Roman" pitchFamily="18" charset="0"/>
                <a:ea typeface="+mj-ea"/>
                <a:cs typeface="Times New Roman" pitchFamily="18" charset="0"/>
              </a:rPr>
              <a:t>foundations</a:t>
            </a:r>
            <a:r>
              <a:rPr lang="en-GB" sz="2400" dirty="0" smtClean="0">
                <a:solidFill>
                  <a:srgbClr val="FF0000"/>
                </a:solidFill>
                <a:latin typeface="Times New Roman" pitchFamily="18" charset="0"/>
                <a:ea typeface="+mj-ea"/>
                <a:cs typeface="Times New Roman" pitchFamily="18" charset="0"/>
              </a:rPr>
              <a:t>:</a:t>
            </a:r>
            <a:endParaRPr lang="en-GB" dirty="0">
              <a:latin typeface="Times New Roman" pitchFamily="18" charset="0"/>
              <a:cs typeface="Times New Roman" pitchFamily="18" charset="0"/>
            </a:endParaRPr>
          </a:p>
        </p:txBody>
      </p:sp>
      <p:pic>
        <p:nvPicPr>
          <p:cNvPr id="22530" name="Picture 2"/>
          <p:cNvPicPr>
            <a:picLocks noChangeAspect="1" noChangeArrowheads="1"/>
          </p:cNvPicPr>
          <p:nvPr/>
        </p:nvPicPr>
        <p:blipFill>
          <a:blip r:embed="rId2"/>
          <a:srcRect/>
          <a:stretch>
            <a:fillRect/>
          </a:stretch>
        </p:blipFill>
        <p:spPr bwMode="auto">
          <a:xfrm>
            <a:off x="2377440" y="2155371"/>
            <a:ext cx="7197633" cy="3722915"/>
          </a:xfrm>
          <a:prstGeom prst="rect">
            <a:avLst/>
          </a:prstGeom>
          <a:noFill/>
          <a:ln w="9525">
            <a:noFill/>
            <a:miter lim="800000"/>
            <a:headEnd/>
            <a:tailEnd/>
          </a:ln>
          <a:effectLst/>
        </p:spPr>
      </p:pic>
      <p:sp>
        <p:nvSpPr>
          <p:cNvPr id="8" name="Rectangle 7"/>
          <p:cNvSpPr/>
          <p:nvPr/>
        </p:nvSpPr>
        <p:spPr>
          <a:xfrm>
            <a:off x="1175657" y="1658983"/>
            <a:ext cx="1995657" cy="369332"/>
          </a:xfrm>
          <a:prstGeom prst="rect">
            <a:avLst/>
          </a:prstGeom>
        </p:spPr>
        <p:txBody>
          <a:bodyPr wrap="square">
            <a:spAutoFit/>
          </a:bodyPr>
          <a:lstStyle/>
          <a:p>
            <a:pPr>
              <a:buFont typeface="Wingdings" pitchFamily="2" charset="2"/>
              <a:buChar char="Ø"/>
              <a:defRPr/>
            </a:pPr>
            <a:r>
              <a:rPr lang="en-US" dirty="0" smtClean="0">
                <a:latin typeface="Times New Roman" pitchFamily="18" charset="0"/>
                <a:cs typeface="Times New Roman" pitchFamily="18" charset="0"/>
              </a:rPr>
              <a:t>Single footing </a:t>
            </a:r>
            <a:r>
              <a:rPr lang="en-GB" dirty="0" smtClean="0">
                <a:latin typeface="Times New Roman" pitchFamily="18" charset="0"/>
                <a:ea typeface="+mj-ea"/>
                <a:cs typeface="Times New Roman" pitchFamily="18" charset="0"/>
              </a:rPr>
              <a:t>:</a:t>
            </a:r>
            <a:endParaRPr lang="en-GB"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pPr/>
              <a:t>73</a:t>
            </a:fld>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Box 3"/>
          <p:cNvSpPr txBox="1">
            <a:spLocks noChangeArrowheads="1"/>
          </p:cNvSpPr>
          <p:nvPr/>
        </p:nvSpPr>
        <p:spPr bwMode="auto">
          <a:xfrm>
            <a:off x="36195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5" name="Rectangle 4"/>
          <p:cNvSpPr/>
          <p:nvPr/>
        </p:nvSpPr>
        <p:spPr>
          <a:xfrm>
            <a:off x="1189567" y="1044576"/>
            <a:ext cx="1829347" cy="461665"/>
          </a:xfrm>
          <a:prstGeom prst="rect">
            <a:avLst/>
          </a:prstGeom>
        </p:spPr>
        <p:txBody>
          <a:bodyPr wrap="none">
            <a:spAutoFit/>
          </a:bodyPr>
          <a:lstStyle/>
          <a:p>
            <a:pPr>
              <a:buFont typeface="Arial" pitchFamily="34" charset="0"/>
              <a:buChar char="•"/>
              <a:defRPr/>
            </a:pPr>
            <a:r>
              <a:rPr lang="en-GB" sz="2400" dirty="0" smtClean="0">
                <a:latin typeface="Times New Roman" pitchFamily="18" charset="0"/>
                <a:ea typeface="+mj-ea"/>
                <a:cs typeface="Times New Roman" pitchFamily="18" charset="0"/>
              </a:rPr>
              <a:t>foundations:</a:t>
            </a:r>
            <a:endParaRPr lang="en-GB" dirty="0">
              <a:latin typeface="Times New Roman" pitchFamily="18" charset="0"/>
              <a:cs typeface="Times New Roman" pitchFamily="18" charset="0"/>
            </a:endParaRPr>
          </a:p>
        </p:txBody>
      </p:sp>
      <p:sp>
        <p:nvSpPr>
          <p:cNvPr id="8" name="Rectangle 7"/>
          <p:cNvSpPr/>
          <p:nvPr/>
        </p:nvSpPr>
        <p:spPr>
          <a:xfrm>
            <a:off x="1175657" y="1658983"/>
            <a:ext cx="1995657" cy="369332"/>
          </a:xfrm>
          <a:prstGeom prst="rect">
            <a:avLst/>
          </a:prstGeom>
        </p:spPr>
        <p:txBody>
          <a:bodyPr wrap="square">
            <a:spAutoFit/>
          </a:bodyPr>
          <a:lstStyle/>
          <a:p>
            <a:pPr>
              <a:buFont typeface="Wingdings" pitchFamily="2" charset="2"/>
              <a:buChar char="Ø"/>
              <a:defRPr/>
            </a:pPr>
            <a:r>
              <a:rPr lang="en-US" dirty="0" smtClean="0">
                <a:latin typeface="Times New Roman" pitchFamily="18" charset="0"/>
                <a:cs typeface="Times New Roman" pitchFamily="18" charset="0"/>
              </a:rPr>
              <a:t>Single footing </a:t>
            </a:r>
            <a:r>
              <a:rPr lang="en-GB" dirty="0" smtClean="0">
                <a:latin typeface="Times New Roman" pitchFamily="18" charset="0"/>
                <a:ea typeface="+mj-ea"/>
                <a:cs typeface="Times New Roman" pitchFamily="18" charset="0"/>
              </a:rPr>
              <a:t>:</a:t>
            </a:r>
            <a:endParaRPr lang="en-GB" dirty="0">
              <a:latin typeface="Times New Roman" pitchFamily="18" charset="0"/>
              <a:cs typeface="Times New Roman" pitchFamily="18" charset="0"/>
            </a:endParaRPr>
          </a:p>
        </p:txBody>
      </p:sp>
      <p:pic>
        <p:nvPicPr>
          <p:cNvPr id="23554" name="Picture 2"/>
          <p:cNvPicPr>
            <a:picLocks noChangeAspect="1" noChangeArrowheads="1"/>
          </p:cNvPicPr>
          <p:nvPr/>
        </p:nvPicPr>
        <p:blipFill>
          <a:blip r:embed="rId2"/>
          <a:srcRect/>
          <a:stretch>
            <a:fillRect/>
          </a:stretch>
        </p:blipFill>
        <p:spPr bwMode="auto">
          <a:xfrm>
            <a:off x="1645920" y="2220279"/>
            <a:ext cx="4022543" cy="3514725"/>
          </a:xfrm>
          <a:prstGeom prst="rect">
            <a:avLst/>
          </a:prstGeom>
          <a:noFill/>
          <a:ln w="9525">
            <a:noFill/>
            <a:miter lim="800000"/>
            <a:headEnd/>
            <a:tailEnd/>
          </a:ln>
          <a:effectLst/>
        </p:spPr>
      </p:pic>
      <p:pic>
        <p:nvPicPr>
          <p:cNvPr id="23555" name="Picture 3"/>
          <p:cNvPicPr>
            <a:picLocks noChangeAspect="1" noChangeArrowheads="1"/>
          </p:cNvPicPr>
          <p:nvPr/>
        </p:nvPicPr>
        <p:blipFill>
          <a:blip r:embed="rId3"/>
          <a:srcRect/>
          <a:stretch>
            <a:fillRect/>
          </a:stretch>
        </p:blipFill>
        <p:spPr bwMode="auto">
          <a:xfrm>
            <a:off x="5992586" y="1358537"/>
            <a:ext cx="5562600" cy="3988526"/>
          </a:xfrm>
          <a:prstGeom prst="rect">
            <a:avLst/>
          </a:prstGeom>
          <a:noFill/>
          <a:ln w="9525">
            <a:noFill/>
            <a:miter lim="800000"/>
            <a:headEnd/>
            <a:tailEnd/>
          </a:ln>
          <a:effectLst/>
        </p:spPr>
      </p:pic>
      <p:sp>
        <p:nvSpPr>
          <p:cNvPr id="9" name="TextBox 7"/>
          <p:cNvSpPr txBox="1">
            <a:spLocks noChangeArrowheads="1"/>
          </p:cNvSpPr>
          <p:nvPr/>
        </p:nvSpPr>
        <p:spPr bwMode="auto">
          <a:xfrm>
            <a:off x="2508069" y="6008914"/>
            <a:ext cx="6766560" cy="307779"/>
          </a:xfrm>
          <a:prstGeom prst="rect">
            <a:avLst/>
          </a:prstGeom>
          <a:noFill/>
          <a:ln w="9525">
            <a:noFill/>
            <a:miter lim="800000"/>
            <a:headEnd/>
            <a:tailEnd/>
          </a:ln>
        </p:spPr>
        <p:txBody>
          <a:bodyPr wrap="square">
            <a:spAutoFit/>
          </a:bodyPr>
          <a:lstStyle/>
          <a:p>
            <a:pPr algn="ctr"/>
            <a:r>
              <a:rPr lang="en-US" sz="1400" dirty="0" smtClean="0">
                <a:latin typeface="Times New Roman" pitchFamily="18" charset="0"/>
                <a:cs typeface="Times New Roman" pitchFamily="18" charset="0"/>
              </a:rPr>
              <a:t>Horizontal  &amp; Vertical  section at F3</a:t>
            </a:r>
            <a:endParaRPr lang="en-GB" sz="1400" dirty="0">
              <a:latin typeface="Times New Roman" pitchFamily="18" charset="0"/>
              <a:cs typeface="Times New Roman" pitchFamily="18" charset="0"/>
            </a:endParaRPr>
          </a:p>
        </p:txBody>
      </p:sp>
      <p:sp>
        <p:nvSpPr>
          <p:cNvPr id="10" name="Slide Number Placeholder 9"/>
          <p:cNvSpPr>
            <a:spLocks noGrp="1"/>
          </p:cNvSpPr>
          <p:nvPr>
            <p:ph type="sldNum" sz="quarter" idx="12"/>
          </p:nvPr>
        </p:nvSpPr>
        <p:spPr/>
        <p:txBody>
          <a:bodyPr/>
          <a:lstStyle/>
          <a:p>
            <a:fld id="{D57F1E4F-1CFF-5643-939E-217C01CDF565}" type="slidenum">
              <a:rPr lang="en-US" smtClean="0"/>
              <a:pPr/>
              <a:t>74</a:t>
            </a:fld>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Box 3"/>
          <p:cNvSpPr txBox="1">
            <a:spLocks noChangeArrowheads="1"/>
          </p:cNvSpPr>
          <p:nvPr/>
        </p:nvSpPr>
        <p:spPr bwMode="auto">
          <a:xfrm>
            <a:off x="3619500" y="1"/>
            <a:ext cx="4572000" cy="830263"/>
          </a:xfrm>
          <a:prstGeom prst="rect">
            <a:avLst/>
          </a:prstGeom>
          <a:noFill/>
          <a:ln w="9525">
            <a:noFill/>
            <a:miter lim="800000"/>
            <a:headEnd/>
            <a:tailEnd/>
          </a:ln>
        </p:spPr>
        <p:txBody>
          <a:bodyPr>
            <a:spAutoFit/>
          </a:bodyPr>
          <a:lstStyle/>
          <a:p>
            <a:pPr algn="ctr"/>
            <a:endParaRPr lang="en-US" sz="2400">
              <a:latin typeface="Times New Roman" pitchFamily="18" charset="0"/>
              <a:cs typeface="Times New Roman" pitchFamily="18" charset="0"/>
            </a:endParaRPr>
          </a:p>
          <a:p>
            <a:pPr algn="ctr"/>
            <a:r>
              <a:rPr lang="en-US" sz="2400">
                <a:latin typeface="Times New Roman" pitchFamily="18" charset="0"/>
                <a:cs typeface="Times New Roman" pitchFamily="18" charset="0"/>
              </a:rPr>
              <a:t>Structural Design</a:t>
            </a:r>
            <a:endParaRPr lang="en-GB" sz="2400"/>
          </a:p>
        </p:txBody>
      </p:sp>
      <p:sp>
        <p:nvSpPr>
          <p:cNvPr id="5" name="Rectangle 4"/>
          <p:cNvSpPr/>
          <p:nvPr/>
        </p:nvSpPr>
        <p:spPr>
          <a:xfrm>
            <a:off x="1189567" y="1044576"/>
            <a:ext cx="1829347" cy="461665"/>
          </a:xfrm>
          <a:prstGeom prst="rect">
            <a:avLst/>
          </a:prstGeom>
        </p:spPr>
        <p:txBody>
          <a:bodyPr wrap="none">
            <a:spAutoFit/>
          </a:bodyPr>
          <a:lstStyle/>
          <a:p>
            <a:pPr>
              <a:buFont typeface="Arial" pitchFamily="34" charset="0"/>
              <a:buChar char="•"/>
              <a:defRPr/>
            </a:pPr>
            <a:r>
              <a:rPr lang="en-GB" sz="2400" dirty="0" smtClean="0">
                <a:latin typeface="Times New Roman" pitchFamily="18" charset="0"/>
                <a:ea typeface="+mj-ea"/>
                <a:cs typeface="Times New Roman" pitchFamily="18" charset="0"/>
              </a:rPr>
              <a:t>foundations:</a:t>
            </a:r>
            <a:endParaRPr lang="en-GB" dirty="0">
              <a:latin typeface="Times New Roman" pitchFamily="18" charset="0"/>
              <a:cs typeface="Times New Roman" pitchFamily="18" charset="0"/>
            </a:endParaRPr>
          </a:p>
        </p:txBody>
      </p:sp>
      <p:sp>
        <p:nvSpPr>
          <p:cNvPr id="8" name="Rectangle 7"/>
          <p:cNvSpPr/>
          <p:nvPr/>
        </p:nvSpPr>
        <p:spPr>
          <a:xfrm>
            <a:off x="1175657" y="1658983"/>
            <a:ext cx="1995657" cy="369332"/>
          </a:xfrm>
          <a:prstGeom prst="rect">
            <a:avLst/>
          </a:prstGeom>
        </p:spPr>
        <p:txBody>
          <a:bodyPr wrap="square">
            <a:spAutoFit/>
          </a:bodyPr>
          <a:lstStyle/>
          <a:p>
            <a:pPr>
              <a:buFont typeface="Wingdings" pitchFamily="2" charset="2"/>
              <a:buChar char="Ø"/>
              <a:defRPr/>
            </a:pPr>
            <a:r>
              <a:rPr lang="en-US" dirty="0" smtClean="0">
                <a:latin typeface="Times New Roman" pitchFamily="18" charset="0"/>
                <a:cs typeface="Times New Roman" pitchFamily="18" charset="0"/>
              </a:rPr>
              <a:t>Mat footing </a:t>
            </a:r>
            <a:r>
              <a:rPr lang="en-GB" dirty="0" smtClean="0">
                <a:latin typeface="Times New Roman" pitchFamily="18" charset="0"/>
                <a:ea typeface="+mj-ea"/>
                <a:cs typeface="Times New Roman" pitchFamily="18" charset="0"/>
              </a:rPr>
              <a:t>:</a:t>
            </a:r>
            <a:endParaRPr lang="en-GB" dirty="0">
              <a:latin typeface="Times New Roman" pitchFamily="18" charset="0"/>
              <a:cs typeface="Times New Roman" pitchFamily="18" charset="0"/>
            </a:endParaRPr>
          </a:p>
        </p:txBody>
      </p:sp>
      <p:pic>
        <p:nvPicPr>
          <p:cNvPr id="24578" name="Picture 2"/>
          <p:cNvPicPr>
            <a:picLocks noChangeAspect="1" noChangeArrowheads="1"/>
          </p:cNvPicPr>
          <p:nvPr/>
        </p:nvPicPr>
        <p:blipFill>
          <a:blip r:embed="rId2"/>
          <a:srcRect/>
          <a:stretch>
            <a:fillRect/>
          </a:stretch>
        </p:blipFill>
        <p:spPr bwMode="auto">
          <a:xfrm>
            <a:off x="3082835" y="2063931"/>
            <a:ext cx="6113416" cy="4349931"/>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D57F1E4F-1CFF-5643-939E-217C01CDF565}" type="slidenum">
              <a:rPr lang="en-US" smtClean="0"/>
              <a:pPr/>
              <a:t>75</a:t>
            </a:fld>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Box 3"/>
          <p:cNvSpPr txBox="1">
            <a:spLocks noChangeArrowheads="1"/>
          </p:cNvSpPr>
          <p:nvPr/>
        </p:nvSpPr>
        <p:spPr bwMode="auto">
          <a:xfrm>
            <a:off x="3619500" y="1"/>
            <a:ext cx="4572000" cy="830997"/>
          </a:xfrm>
          <a:prstGeom prst="rect">
            <a:avLst/>
          </a:prstGeom>
          <a:noFill/>
          <a:ln w="9525">
            <a:noFill/>
            <a:miter lim="800000"/>
            <a:headEnd/>
            <a:tailEnd/>
          </a:ln>
        </p:spPr>
        <p:txBody>
          <a:bodyPr wrap="square">
            <a:spAutoFit/>
          </a:bodyPr>
          <a:lstStyle/>
          <a:p>
            <a:pPr algn="ctr"/>
            <a:endParaRPr lang="en-US" sz="2400" dirty="0">
              <a:latin typeface="Times New Roman" pitchFamily="18" charset="0"/>
              <a:cs typeface="Times New Roman" pitchFamily="18" charset="0"/>
            </a:endParaRPr>
          </a:p>
          <a:p>
            <a:pPr algn="ctr"/>
            <a:r>
              <a:rPr lang="en-US" sz="2400" dirty="0" smtClean="0">
                <a:latin typeface="Times New Roman" pitchFamily="18" charset="0"/>
                <a:cs typeface="Times New Roman" pitchFamily="18" charset="0"/>
              </a:rPr>
              <a:t>Mat footing Checks:</a:t>
            </a:r>
            <a:endParaRPr lang="en-US" sz="2400" dirty="0">
              <a:latin typeface="Times New Roman" pitchFamily="18" charset="0"/>
              <a:cs typeface="Times New Roman" pitchFamily="18" charset="0"/>
            </a:endParaRPr>
          </a:p>
        </p:txBody>
      </p:sp>
      <p:pic>
        <p:nvPicPr>
          <p:cNvPr id="25602" name="Picture 2"/>
          <p:cNvPicPr>
            <a:picLocks noChangeAspect="1" noChangeArrowheads="1"/>
          </p:cNvPicPr>
          <p:nvPr/>
        </p:nvPicPr>
        <p:blipFill>
          <a:blip r:embed="rId2"/>
          <a:srcRect l="1967" t="5494" r="1603" b="2790"/>
          <a:stretch>
            <a:fillRect/>
          </a:stretch>
        </p:blipFill>
        <p:spPr bwMode="auto">
          <a:xfrm>
            <a:off x="1358537" y="901337"/>
            <a:ext cx="4519749" cy="2782389"/>
          </a:xfrm>
          <a:prstGeom prst="rect">
            <a:avLst/>
          </a:prstGeom>
          <a:noFill/>
          <a:ln w="9525">
            <a:noFill/>
            <a:miter lim="800000"/>
            <a:headEnd/>
            <a:tailEnd/>
          </a:ln>
          <a:effectLst/>
        </p:spPr>
      </p:pic>
      <p:pic>
        <p:nvPicPr>
          <p:cNvPr id="25603" name="Picture 3"/>
          <p:cNvPicPr>
            <a:picLocks noChangeAspect="1" noChangeArrowheads="1"/>
          </p:cNvPicPr>
          <p:nvPr/>
        </p:nvPicPr>
        <p:blipFill>
          <a:blip r:embed="rId3"/>
          <a:srcRect t="3960" r="5943"/>
          <a:stretch>
            <a:fillRect/>
          </a:stretch>
        </p:blipFill>
        <p:spPr bwMode="auto">
          <a:xfrm>
            <a:off x="6858000" y="849086"/>
            <a:ext cx="4807131" cy="2965267"/>
          </a:xfrm>
          <a:prstGeom prst="rect">
            <a:avLst/>
          </a:prstGeom>
          <a:noFill/>
          <a:ln w="9525">
            <a:noFill/>
            <a:miter lim="800000"/>
            <a:headEnd/>
            <a:tailEnd/>
          </a:ln>
          <a:effectLst/>
        </p:spPr>
      </p:pic>
      <p:pic>
        <p:nvPicPr>
          <p:cNvPr id="25604" name="Picture 4"/>
          <p:cNvPicPr>
            <a:picLocks noChangeAspect="1" noChangeArrowheads="1"/>
          </p:cNvPicPr>
          <p:nvPr/>
        </p:nvPicPr>
        <p:blipFill>
          <a:blip r:embed="rId4"/>
          <a:srcRect t="5392" r="1462"/>
          <a:stretch>
            <a:fillRect/>
          </a:stretch>
        </p:blipFill>
        <p:spPr bwMode="auto">
          <a:xfrm>
            <a:off x="3944983" y="3931920"/>
            <a:ext cx="4728754" cy="2926080"/>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D57F1E4F-1CFF-5643-939E-217C01CDF565}" type="slidenum">
              <a:rPr lang="en-US" smtClean="0"/>
              <a:pPr/>
              <a:t>76</a:t>
            </a:fld>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Box 3"/>
          <p:cNvSpPr txBox="1">
            <a:spLocks noChangeArrowheads="1"/>
          </p:cNvSpPr>
          <p:nvPr/>
        </p:nvSpPr>
        <p:spPr bwMode="auto">
          <a:xfrm>
            <a:off x="3619500" y="1"/>
            <a:ext cx="4572000" cy="830997"/>
          </a:xfrm>
          <a:prstGeom prst="rect">
            <a:avLst/>
          </a:prstGeom>
          <a:noFill/>
          <a:ln w="9525">
            <a:noFill/>
            <a:miter lim="800000"/>
            <a:headEnd/>
            <a:tailEnd/>
          </a:ln>
        </p:spPr>
        <p:txBody>
          <a:bodyPr wrap="square">
            <a:spAutoFit/>
          </a:bodyPr>
          <a:lstStyle/>
          <a:p>
            <a:pPr algn="ctr"/>
            <a:endParaRPr lang="en-US" sz="2400" dirty="0">
              <a:latin typeface="Times New Roman" pitchFamily="18" charset="0"/>
              <a:cs typeface="Times New Roman" pitchFamily="18" charset="0"/>
            </a:endParaRPr>
          </a:p>
          <a:p>
            <a:pPr algn="ctr"/>
            <a:r>
              <a:rPr lang="en-US" sz="2400" dirty="0" smtClean="0">
                <a:latin typeface="Times New Roman" pitchFamily="18" charset="0"/>
                <a:cs typeface="Times New Roman" pitchFamily="18" charset="0"/>
              </a:rPr>
              <a:t>Mat footing Checks:</a:t>
            </a:r>
            <a:endParaRPr lang="en-US" sz="2400" dirty="0">
              <a:latin typeface="Times New Roman" pitchFamily="18" charset="0"/>
              <a:cs typeface="Times New Roman" pitchFamily="18" charset="0"/>
            </a:endParaRPr>
          </a:p>
        </p:txBody>
      </p:sp>
      <p:pic>
        <p:nvPicPr>
          <p:cNvPr id="25606" name="Picture 6"/>
          <p:cNvPicPr>
            <a:picLocks noChangeAspect="1" noChangeArrowheads="1"/>
          </p:cNvPicPr>
          <p:nvPr/>
        </p:nvPicPr>
        <p:blipFill>
          <a:blip r:embed="rId2"/>
          <a:srcRect l="1272" t="3143" r="2276"/>
          <a:stretch>
            <a:fillRect/>
          </a:stretch>
        </p:blipFill>
        <p:spPr bwMode="auto">
          <a:xfrm>
            <a:off x="6583678" y="2076995"/>
            <a:ext cx="5094514" cy="3722914"/>
          </a:xfrm>
          <a:prstGeom prst="rect">
            <a:avLst/>
          </a:prstGeom>
          <a:noFill/>
          <a:ln w="9525">
            <a:noFill/>
            <a:miter lim="800000"/>
            <a:headEnd/>
            <a:tailEnd/>
          </a:ln>
          <a:effectLst/>
        </p:spPr>
      </p:pic>
      <p:pic>
        <p:nvPicPr>
          <p:cNvPr id="26626" name="Picture 2"/>
          <p:cNvPicPr>
            <a:picLocks noChangeAspect="1" noChangeArrowheads="1"/>
          </p:cNvPicPr>
          <p:nvPr/>
        </p:nvPicPr>
        <p:blipFill>
          <a:blip r:embed="rId3"/>
          <a:srcRect t="15063"/>
          <a:stretch>
            <a:fillRect/>
          </a:stretch>
        </p:blipFill>
        <p:spPr bwMode="auto">
          <a:xfrm>
            <a:off x="992778" y="2207623"/>
            <a:ext cx="4558936" cy="2142308"/>
          </a:xfrm>
          <a:prstGeom prst="rect">
            <a:avLst/>
          </a:prstGeom>
          <a:noFill/>
          <a:ln w="9525">
            <a:noFill/>
            <a:miter lim="800000"/>
            <a:headEnd/>
            <a:tailEnd/>
          </a:ln>
          <a:effectLst/>
        </p:spPr>
      </p:pic>
      <p:sp>
        <p:nvSpPr>
          <p:cNvPr id="8" name="Rectangle 7"/>
          <p:cNvSpPr/>
          <p:nvPr/>
        </p:nvSpPr>
        <p:spPr>
          <a:xfrm>
            <a:off x="6439989" y="1658983"/>
            <a:ext cx="3997233" cy="369332"/>
          </a:xfrm>
          <a:prstGeom prst="rect">
            <a:avLst/>
          </a:prstGeom>
        </p:spPr>
        <p:txBody>
          <a:bodyPr wrap="square">
            <a:spAutoFit/>
          </a:bodyPr>
          <a:lstStyle/>
          <a:p>
            <a:pPr algn="ctr">
              <a:buFont typeface="Arial" pitchFamily="34" charset="0"/>
              <a:buChar char="•"/>
              <a:defRPr/>
            </a:pPr>
            <a:r>
              <a:rPr lang="pt-BR" dirty="0" smtClean="0">
                <a:latin typeface="Times New Roman" pitchFamily="18" charset="0"/>
                <a:cs typeface="Times New Roman" pitchFamily="18" charset="0"/>
              </a:rPr>
              <a:t>Punching shear</a:t>
            </a:r>
            <a:r>
              <a:rPr lang="en-GB" dirty="0" smtClean="0">
                <a:latin typeface="Times New Roman" pitchFamily="18" charset="0"/>
                <a:ea typeface="+mj-ea"/>
                <a:cs typeface="Times New Roman" pitchFamily="18" charset="0"/>
              </a:rPr>
              <a:t> checks</a:t>
            </a:r>
            <a:endParaRPr lang="en-GB" dirty="0">
              <a:latin typeface="Times New Roman" pitchFamily="18" charset="0"/>
              <a:cs typeface="Times New Roman" pitchFamily="18" charset="0"/>
            </a:endParaRPr>
          </a:p>
        </p:txBody>
      </p:sp>
      <p:sp>
        <p:nvSpPr>
          <p:cNvPr id="9" name="Rectangle 8"/>
          <p:cNvSpPr/>
          <p:nvPr/>
        </p:nvSpPr>
        <p:spPr>
          <a:xfrm>
            <a:off x="1005841" y="1606731"/>
            <a:ext cx="4310742" cy="369332"/>
          </a:xfrm>
          <a:prstGeom prst="rect">
            <a:avLst/>
          </a:prstGeom>
        </p:spPr>
        <p:txBody>
          <a:bodyPr wrap="square">
            <a:spAutoFit/>
          </a:bodyPr>
          <a:lstStyle/>
          <a:p>
            <a:pPr>
              <a:buFont typeface="Arial" pitchFamily="34" charset="0"/>
              <a:buChar char="•"/>
              <a:defRPr/>
            </a:pPr>
            <a:r>
              <a:rPr lang="pt-BR" dirty="0" smtClean="0">
                <a:latin typeface="Times New Roman" pitchFamily="18" charset="0"/>
                <a:cs typeface="Times New Roman" pitchFamily="18" charset="0"/>
              </a:rPr>
              <a:t>Wide shear</a:t>
            </a:r>
            <a:r>
              <a:rPr lang="en-GB" dirty="0" smtClean="0">
                <a:latin typeface="Times New Roman" pitchFamily="18" charset="0"/>
                <a:ea typeface="+mj-ea"/>
                <a:cs typeface="Times New Roman" pitchFamily="18" charset="0"/>
              </a:rPr>
              <a:t> checks</a:t>
            </a:r>
            <a:endParaRPr lang="en-GB" dirty="0">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pPr/>
              <a:t>77</a:t>
            </a:fld>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Box 3"/>
          <p:cNvSpPr txBox="1">
            <a:spLocks noChangeArrowheads="1"/>
          </p:cNvSpPr>
          <p:nvPr/>
        </p:nvSpPr>
        <p:spPr bwMode="auto">
          <a:xfrm>
            <a:off x="1567544" y="1"/>
            <a:ext cx="3722914" cy="830997"/>
          </a:xfrm>
          <a:prstGeom prst="rect">
            <a:avLst/>
          </a:prstGeom>
          <a:noFill/>
          <a:ln w="9525">
            <a:noFill/>
            <a:miter lim="800000"/>
            <a:headEnd/>
            <a:tailEnd/>
          </a:ln>
        </p:spPr>
        <p:txBody>
          <a:bodyPr wrap="square">
            <a:spAutoFit/>
          </a:bodyPr>
          <a:lstStyle/>
          <a:p>
            <a:pPr algn="ctr">
              <a:buFont typeface="Arial" pitchFamily="34" charset="0"/>
              <a:buChar char="•"/>
            </a:pPr>
            <a:endParaRPr lang="en-US" sz="2400" dirty="0">
              <a:latin typeface="Times New Roman" pitchFamily="18" charset="0"/>
              <a:cs typeface="Times New Roman" pitchFamily="18" charset="0"/>
            </a:endParaRPr>
          </a:p>
          <a:p>
            <a:pPr>
              <a:buFont typeface="Arial" pitchFamily="34" charset="0"/>
              <a:buChar char="•"/>
              <a:defRPr/>
            </a:pPr>
            <a:r>
              <a:rPr lang="en-US" sz="2400" dirty="0" smtClean="0">
                <a:latin typeface="Times New Roman" pitchFamily="18" charset="0"/>
                <a:cs typeface="Times New Roman" pitchFamily="18" charset="0"/>
              </a:rPr>
              <a:t>Detailing for mat footing </a:t>
            </a:r>
            <a:r>
              <a:rPr lang="en-GB" sz="2400" dirty="0" smtClean="0">
                <a:latin typeface="Times New Roman" pitchFamily="18" charset="0"/>
                <a:cs typeface="Times New Roman" pitchFamily="18" charset="0"/>
              </a:rPr>
              <a:t>:</a:t>
            </a:r>
            <a:endParaRPr lang="en-GB" sz="2400" dirty="0">
              <a:latin typeface="Times New Roman" pitchFamily="18" charset="0"/>
              <a:cs typeface="Times New Roman" pitchFamily="18" charset="0"/>
            </a:endParaRPr>
          </a:p>
        </p:txBody>
      </p:sp>
      <p:pic>
        <p:nvPicPr>
          <p:cNvPr id="9" name="Picture 8"/>
          <p:cNvPicPr/>
          <p:nvPr/>
        </p:nvPicPr>
        <p:blipFill>
          <a:blip r:embed="rId2"/>
          <a:srcRect/>
          <a:stretch>
            <a:fillRect/>
          </a:stretch>
        </p:blipFill>
        <p:spPr bwMode="auto">
          <a:xfrm>
            <a:off x="1541418" y="862147"/>
            <a:ext cx="9522823" cy="5564779"/>
          </a:xfrm>
          <a:prstGeom prst="rect">
            <a:avLst/>
          </a:prstGeom>
          <a:noFill/>
          <a:ln w="9525">
            <a:noFill/>
            <a:miter lim="800000"/>
            <a:headEnd/>
            <a:tailEnd/>
          </a:ln>
        </p:spPr>
      </p:pic>
      <p:sp>
        <p:nvSpPr>
          <p:cNvPr id="10" name="Rectangle 5"/>
          <p:cNvSpPr>
            <a:spLocks noChangeArrowheads="1"/>
          </p:cNvSpPr>
          <p:nvPr/>
        </p:nvSpPr>
        <p:spPr bwMode="auto">
          <a:xfrm>
            <a:off x="1583267" y="6309359"/>
            <a:ext cx="8736390" cy="338554"/>
          </a:xfrm>
          <a:prstGeom prst="rect">
            <a:avLst/>
          </a:prstGeom>
          <a:noFill/>
          <a:ln w="9525">
            <a:noFill/>
            <a:miter lim="800000"/>
            <a:headEnd/>
            <a:tailEnd/>
          </a:ln>
        </p:spPr>
        <p:txBody>
          <a:bodyPr wrap="square">
            <a:spAutoFit/>
          </a:bodyPr>
          <a:lstStyle/>
          <a:p>
            <a:pPr algn="ctr"/>
            <a:r>
              <a:rPr lang="en-US" sz="1600" dirty="0" smtClean="0">
                <a:latin typeface="Times New Roman" pitchFamily="18" charset="0"/>
                <a:cs typeface="Times New Roman" pitchFamily="18" charset="0"/>
              </a:rPr>
              <a:t>The reinforcement in the mat footing in the X-direction</a:t>
            </a:r>
            <a:endParaRPr lang="en-US" sz="1600"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pPr/>
              <a:t>78</a:t>
            </a:fld>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Box 3"/>
          <p:cNvSpPr txBox="1">
            <a:spLocks noChangeArrowheads="1"/>
          </p:cNvSpPr>
          <p:nvPr/>
        </p:nvSpPr>
        <p:spPr bwMode="auto">
          <a:xfrm>
            <a:off x="1567544" y="1"/>
            <a:ext cx="3722914" cy="830997"/>
          </a:xfrm>
          <a:prstGeom prst="rect">
            <a:avLst/>
          </a:prstGeom>
          <a:noFill/>
          <a:ln w="9525">
            <a:noFill/>
            <a:miter lim="800000"/>
            <a:headEnd/>
            <a:tailEnd/>
          </a:ln>
        </p:spPr>
        <p:txBody>
          <a:bodyPr wrap="square">
            <a:spAutoFit/>
          </a:bodyPr>
          <a:lstStyle/>
          <a:p>
            <a:pPr algn="ctr">
              <a:buFont typeface="Arial" pitchFamily="34" charset="0"/>
              <a:buChar char="•"/>
            </a:pPr>
            <a:endParaRPr lang="en-US" sz="2400" dirty="0">
              <a:latin typeface="Times New Roman" pitchFamily="18" charset="0"/>
              <a:cs typeface="Times New Roman" pitchFamily="18" charset="0"/>
            </a:endParaRPr>
          </a:p>
          <a:p>
            <a:pPr>
              <a:buFont typeface="Arial" pitchFamily="34" charset="0"/>
              <a:buChar char="•"/>
              <a:defRPr/>
            </a:pPr>
            <a:r>
              <a:rPr lang="en-US" sz="2400" dirty="0" smtClean="0">
                <a:latin typeface="Times New Roman" pitchFamily="18" charset="0"/>
                <a:cs typeface="Times New Roman" pitchFamily="18" charset="0"/>
              </a:rPr>
              <a:t>Detailing for mat footing </a:t>
            </a:r>
            <a:r>
              <a:rPr lang="en-GB" sz="2400" dirty="0" smtClean="0">
                <a:latin typeface="Times New Roman" pitchFamily="18" charset="0"/>
                <a:cs typeface="Times New Roman" pitchFamily="18" charset="0"/>
              </a:rPr>
              <a:t>:</a:t>
            </a:r>
            <a:endParaRPr lang="en-GB" sz="2400" dirty="0">
              <a:latin typeface="Times New Roman" pitchFamily="18" charset="0"/>
              <a:cs typeface="Times New Roman" pitchFamily="18" charset="0"/>
            </a:endParaRPr>
          </a:p>
        </p:txBody>
      </p:sp>
      <p:sp>
        <p:nvSpPr>
          <p:cNvPr id="10" name="Rectangle 5"/>
          <p:cNvSpPr>
            <a:spLocks noChangeArrowheads="1"/>
          </p:cNvSpPr>
          <p:nvPr/>
        </p:nvSpPr>
        <p:spPr bwMode="auto">
          <a:xfrm>
            <a:off x="1583267" y="6309359"/>
            <a:ext cx="8736390" cy="338554"/>
          </a:xfrm>
          <a:prstGeom prst="rect">
            <a:avLst/>
          </a:prstGeom>
          <a:noFill/>
          <a:ln w="9525">
            <a:noFill/>
            <a:miter lim="800000"/>
            <a:headEnd/>
            <a:tailEnd/>
          </a:ln>
        </p:spPr>
        <p:txBody>
          <a:bodyPr wrap="square">
            <a:spAutoFit/>
          </a:bodyPr>
          <a:lstStyle/>
          <a:p>
            <a:pPr algn="ctr"/>
            <a:r>
              <a:rPr lang="en-US" sz="1600" dirty="0" smtClean="0">
                <a:latin typeface="Times New Roman" pitchFamily="18" charset="0"/>
                <a:cs typeface="Times New Roman" pitchFamily="18" charset="0"/>
              </a:rPr>
              <a:t>The reinforcement in the mat footing in the Y-direction</a:t>
            </a:r>
            <a:endParaRPr lang="en-US" sz="1600" dirty="0">
              <a:latin typeface="Times New Roman" pitchFamily="18" charset="0"/>
              <a:cs typeface="Times New Roman" pitchFamily="18" charset="0"/>
            </a:endParaRPr>
          </a:p>
        </p:txBody>
      </p:sp>
      <p:pic>
        <p:nvPicPr>
          <p:cNvPr id="5" name="Picture 4"/>
          <p:cNvPicPr/>
          <p:nvPr/>
        </p:nvPicPr>
        <p:blipFill>
          <a:blip r:embed="rId2"/>
          <a:srcRect l="1774"/>
          <a:stretch>
            <a:fillRect/>
          </a:stretch>
        </p:blipFill>
        <p:spPr bwMode="auto">
          <a:xfrm>
            <a:off x="1619794" y="796834"/>
            <a:ext cx="8895806" cy="5525589"/>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D57F1E4F-1CFF-5643-939E-217C01CDF565}" type="slidenum">
              <a:rPr lang="en-US" smtClean="0"/>
              <a:pPr/>
              <a:t>79</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Box 4"/>
          <p:cNvSpPr txBox="1">
            <a:spLocks noChangeArrowheads="1"/>
          </p:cNvSpPr>
          <p:nvPr/>
        </p:nvSpPr>
        <p:spPr bwMode="auto">
          <a:xfrm>
            <a:off x="3619500" y="285751"/>
            <a:ext cx="4572000" cy="461963"/>
          </a:xfrm>
          <a:prstGeom prst="rect">
            <a:avLst/>
          </a:prstGeom>
          <a:noFill/>
          <a:ln w="9525">
            <a:noFill/>
            <a:miter lim="800000"/>
            <a:headEnd/>
            <a:tailEnd/>
          </a:ln>
        </p:spPr>
        <p:txBody>
          <a:bodyPr>
            <a:spAutoFit/>
          </a:bodyPr>
          <a:lstStyle/>
          <a:p>
            <a:pPr algn="ctr"/>
            <a:r>
              <a:rPr lang="en-US" sz="2400">
                <a:latin typeface="Times New Roman" pitchFamily="18" charset="0"/>
                <a:cs typeface="Times New Roman" pitchFamily="18" charset="0"/>
              </a:rPr>
              <a:t>Architectural Design</a:t>
            </a:r>
            <a:endParaRPr lang="en-GB" sz="2400"/>
          </a:p>
        </p:txBody>
      </p:sp>
      <p:sp>
        <p:nvSpPr>
          <p:cNvPr id="19460" name="TextBox 7"/>
          <p:cNvSpPr txBox="1">
            <a:spLocks noChangeArrowheads="1"/>
          </p:cNvSpPr>
          <p:nvPr/>
        </p:nvSpPr>
        <p:spPr bwMode="auto">
          <a:xfrm>
            <a:off x="444137" y="718457"/>
            <a:ext cx="3962971" cy="461665"/>
          </a:xfrm>
          <a:prstGeom prst="rect">
            <a:avLst/>
          </a:prstGeom>
          <a:noFill/>
          <a:ln w="9525">
            <a:noFill/>
            <a:miter lim="800000"/>
            <a:headEnd/>
            <a:tailEnd/>
          </a:ln>
        </p:spPr>
        <p:txBody>
          <a:bodyPr wrap="square">
            <a:spAutoFit/>
          </a:bodyPr>
          <a:lstStyle/>
          <a:p>
            <a:pPr>
              <a:buFont typeface="Arial" pitchFamily="34" charset="0"/>
              <a:buChar char="•"/>
            </a:pPr>
            <a:r>
              <a:rPr lang="en-US" sz="2400" dirty="0" smtClean="0"/>
              <a:t>Hidden floor plan</a:t>
            </a:r>
            <a:endParaRPr lang="en-GB" sz="2400" dirty="0"/>
          </a:p>
        </p:txBody>
      </p:sp>
      <p:pic>
        <p:nvPicPr>
          <p:cNvPr id="7" name="Content Placeholder 6"/>
          <p:cNvPicPr>
            <a:picLocks noGrp="1"/>
          </p:cNvPicPr>
          <p:nvPr>
            <p:ph idx="1"/>
          </p:nvPr>
        </p:nvPicPr>
        <p:blipFill>
          <a:blip r:embed="rId2"/>
          <a:stretch>
            <a:fillRect/>
          </a:stretch>
        </p:blipFill>
        <p:spPr bwMode="auto">
          <a:xfrm>
            <a:off x="2011681" y="1319349"/>
            <a:ext cx="8464730" cy="5316582"/>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D57F1E4F-1CFF-5643-939E-217C01CDF565}" type="slidenum">
              <a:rPr lang="en-US" smtClean="0"/>
              <a:pPr/>
              <a:t>8</a:t>
            </a:fld>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Box 3"/>
          <p:cNvSpPr txBox="1">
            <a:spLocks noChangeArrowheads="1"/>
          </p:cNvSpPr>
          <p:nvPr/>
        </p:nvSpPr>
        <p:spPr bwMode="auto">
          <a:xfrm>
            <a:off x="1567544" y="1"/>
            <a:ext cx="3722914" cy="830997"/>
          </a:xfrm>
          <a:prstGeom prst="rect">
            <a:avLst/>
          </a:prstGeom>
          <a:noFill/>
          <a:ln w="9525">
            <a:noFill/>
            <a:miter lim="800000"/>
            <a:headEnd/>
            <a:tailEnd/>
          </a:ln>
        </p:spPr>
        <p:txBody>
          <a:bodyPr wrap="square">
            <a:spAutoFit/>
          </a:bodyPr>
          <a:lstStyle/>
          <a:p>
            <a:pPr algn="ctr">
              <a:buFont typeface="Arial" pitchFamily="34" charset="0"/>
              <a:buChar char="•"/>
            </a:pPr>
            <a:endParaRPr lang="en-US" sz="2400" dirty="0">
              <a:latin typeface="Times New Roman" pitchFamily="18" charset="0"/>
              <a:cs typeface="Times New Roman" pitchFamily="18" charset="0"/>
            </a:endParaRPr>
          </a:p>
          <a:p>
            <a:pPr>
              <a:buFont typeface="Arial" pitchFamily="34" charset="0"/>
              <a:buChar char="•"/>
              <a:defRPr/>
            </a:pPr>
            <a:r>
              <a:rPr lang="en-US" sz="2400" dirty="0" smtClean="0">
                <a:latin typeface="Times New Roman" pitchFamily="18" charset="0"/>
                <a:cs typeface="Times New Roman" pitchFamily="18" charset="0"/>
              </a:rPr>
              <a:t>Detailing for mat footing </a:t>
            </a:r>
            <a:r>
              <a:rPr lang="en-GB" sz="2400" dirty="0" smtClean="0">
                <a:latin typeface="Times New Roman" pitchFamily="18" charset="0"/>
                <a:cs typeface="Times New Roman" pitchFamily="18" charset="0"/>
              </a:rPr>
              <a:t>:</a:t>
            </a:r>
            <a:endParaRPr lang="en-GB" sz="2400" dirty="0">
              <a:latin typeface="Times New Roman" pitchFamily="18" charset="0"/>
              <a:cs typeface="Times New Roman" pitchFamily="18" charset="0"/>
            </a:endParaRPr>
          </a:p>
        </p:txBody>
      </p:sp>
      <p:sp>
        <p:nvSpPr>
          <p:cNvPr id="10" name="Rectangle 5"/>
          <p:cNvSpPr>
            <a:spLocks noChangeArrowheads="1"/>
          </p:cNvSpPr>
          <p:nvPr/>
        </p:nvSpPr>
        <p:spPr bwMode="auto">
          <a:xfrm>
            <a:off x="1583267" y="5055326"/>
            <a:ext cx="8736390" cy="338554"/>
          </a:xfrm>
          <a:prstGeom prst="rect">
            <a:avLst/>
          </a:prstGeom>
          <a:noFill/>
          <a:ln w="9525">
            <a:noFill/>
            <a:miter lim="800000"/>
            <a:headEnd/>
            <a:tailEnd/>
          </a:ln>
        </p:spPr>
        <p:txBody>
          <a:bodyPr wrap="square">
            <a:spAutoFit/>
          </a:bodyPr>
          <a:lstStyle/>
          <a:p>
            <a:pPr algn="ctr"/>
            <a:r>
              <a:rPr lang="en-US" sz="1600" dirty="0" smtClean="0">
                <a:latin typeface="Times New Roman" pitchFamily="18" charset="0"/>
                <a:cs typeface="Times New Roman" pitchFamily="18" charset="0"/>
              </a:rPr>
              <a:t>Longitudinal section in Raft</a:t>
            </a:r>
            <a:endParaRPr lang="en-US" sz="1600" dirty="0">
              <a:latin typeface="Times New Roman" pitchFamily="18" charset="0"/>
              <a:cs typeface="Times New Roman" pitchFamily="18" charset="0"/>
            </a:endParaRPr>
          </a:p>
        </p:txBody>
      </p:sp>
      <p:pic>
        <p:nvPicPr>
          <p:cNvPr id="29698" name="Picture 2"/>
          <p:cNvPicPr>
            <a:picLocks noChangeAspect="1" noChangeArrowheads="1"/>
          </p:cNvPicPr>
          <p:nvPr/>
        </p:nvPicPr>
        <p:blipFill>
          <a:blip r:embed="rId2"/>
          <a:srcRect l="1875" t="8359" r="2232" b="18687"/>
          <a:stretch>
            <a:fillRect/>
          </a:stretch>
        </p:blipFill>
        <p:spPr bwMode="auto">
          <a:xfrm>
            <a:off x="1946365" y="2090057"/>
            <a:ext cx="8739052" cy="2508069"/>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D57F1E4F-1CFF-5643-939E-217C01CDF565}" type="slidenum">
              <a:rPr lang="en-US" smtClean="0"/>
              <a:pPr/>
              <a:t>80</a:t>
            </a:fld>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1894113" y="940528"/>
            <a:ext cx="5303521" cy="4859382"/>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D57F1E4F-1CFF-5643-939E-217C01CDF565}" type="slidenum">
              <a:rPr lang="en-US" smtClean="0"/>
              <a:pPr/>
              <a:t>81</a:t>
            </a:fld>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311175" y="2616207"/>
            <a:ext cx="8017965" cy="1313084"/>
          </a:xfrm>
          <a:prstGeom prst="rect">
            <a:avLst/>
          </a:prstGeom>
          <a:noFill/>
        </p:spPr>
        <p:txBody>
          <a:bodyPr wrap="none" lIns="121889" tIns="60944" rIns="121889" bIns="60944" rtlCol="0">
            <a:spAutoFit/>
          </a:bodyPr>
          <a:lstStyle/>
          <a:p>
            <a:pPr lvl="0" algn="ctr"/>
            <a:r>
              <a:rPr lang="en-US" sz="5333"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Electro-Mechanical</a:t>
            </a:r>
            <a:r>
              <a:rPr lang="en-US" sz="2400" b="1" dirty="0">
                <a:latin typeface="Times New Roman" panose="02020603050405020304" pitchFamily="18" charset="0"/>
                <a:cs typeface="Times New Roman" panose="02020603050405020304" pitchFamily="18" charset="0"/>
              </a:rPr>
              <a:t> </a:t>
            </a:r>
            <a:r>
              <a:rPr lang="en-US" sz="5333"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Design</a:t>
            </a:r>
          </a:p>
          <a:p>
            <a:pPr algn="ctr"/>
            <a:endParaRPr lang="en-US" sz="2400"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82</a:t>
            </a:fld>
            <a:endParaRPr lang="en-US" dirty="0"/>
          </a:p>
        </p:txBody>
      </p:sp>
    </p:spTree>
    <p:extLst>
      <p:ext uri="{BB962C8B-B14F-4D97-AF65-F5344CB8AC3E}">
        <p14:creationId xmlns:p14="http://schemas.microsoft.com/office/powerpoint/2010/main" val="90579366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75DD0DA6-35A2-4840-85DB-EA0B7800F8A8}"/>
              </a:ext>
            </a:extLst>
          </p:cNvPr>
          <p:cNvSpPr>
            <a:spLocks noGrp="1"/>
          </p:cNvSpPr>
          <p:nvPr>
            <p:ph type="sldNum" sz="quarter" idx="12"/>
          </p:nvPr>
        </p:nvSpPr>
        <p:spPr>
          <a:prstGeom prst="rect">
            <a:avLst/>
          </a:prstGeom>
        </p:spPr>
        <p:txBody>
          <a:bodyPr/>
          <a:lstStyle/>
          <a:p>
            <a:fld id="{EC38771F-209D-4D88-AF00-213258C98BC7}" type="slidenum">
              <a:rPr lang="en-US" smtClean="0"/>
              <a:pPr/>
              <a:t>83</a:t>
            </a:fld>
            <a:endParaRPr lang="en-US"/>
          </a:p>
        </p:txBody>
      </p:sp>
      <p:sp>
        <p:nvSpPr>
          <p:cNvPr id="34" name="TextBox 33">
            <a:extLst>
              <a:ext uri="{FF2B5EF4-FFF2-40B4-BE49-F238E27FC236}">
                <a16:creationId xmlns="" xmlns:a16="http://schemas.microsoft.com/office/drawing/2014/main" id="{816C6990-C5A5-4545-A14B-1759D7A82BE3}"/>
              </a:ext>
            </a:extLst>
          </p:cNvPr>
          <p:cNvSpPr txBox="1"/>
          <p:nvPr/>
        </p:nvSpPr>
        <p:spPr>
          <a:xfrm>
            <a:off x="374929" y="644223"/>
            <a:ext cx="4745711" cy="369332"/>
          </a:xfrm>
          <a:prstGeom prst="rect">
            <a:avLst/>
          </a:prstGeom>
          <a:noFill/>
        </p:spPr>
        <p:txBody>
          <a:bodyPr wrap="square" rtlCol="0">
            <a:spAutoFit/>
          </a:bodyPr>
          <a:lstStyle/>
          <a:p>
            <a:pPr marL="1752590" lvl="3" indent="-380990">
              <a:buFont typeface="Wingdings" panose="05000000000000000000" pitchFamily="2" charset="2"/>
              <a:buChar char="v"/>
            </a:pPr>
            <a:r>
              <a:rPr lang="en-GB" b="1" dirty="0">
                <a:latin typeface="Times New Roman" panose="02020603050405020304" pitchFamily="18" charset="0"/>
                <a:cs typeface="Times New Roman" panose="02020603050405020304" pitchFamily="18" charset="0"/>
              </a:rPr>
              <a:t>The selected Luminaires</a:t>
            </a:r>
            <a:endParaRPr lang="en-US" b="1" dirty="0">
              <a:latin typeface="Times New Roman" panose="02020603050405020304" pitchFamily="18" charset="0"/>
              <a:cs typeface="Times New Roman" panose="02020603050405020304" pitchFamily="18" charset="0"/>
            </a:endParaRPr>
          </a:p>
        </p:txBody>
      </p:sp>
      <p:sp>
        <p:nvSpPr>
          <p:cNvPr id="2" name="مربع نص 1"/>
          <p:cNvSpPr txBox="1"/>
          <p:nvPr/>
        </p:nvSpPr>
        <p:spPr>
          <a:xfrm>
            <a:off x="3709850" y="169901"/>
            <a:ext cx="4127863" cy="461665"/>
          </a:xfrm>
          <a:prstGeom prst="rect">
            <a:avLst/>
          </a:prstGeom>
          <a:noFill/>
        </p:spPr>
        <p:txBody>
          <a:bodyPr wrap="square" rtlCol="0">
            <a:spAutoFit/>
          </a:bodyPr>
          <a:lstStyle/>
          <a:p>
            <a:pPr marL="380990" indent="-380990" algn="ctr"/>
            <a:r>
              <a:rPr lang="en-US" sz="2400" b="1" dirty="0">
                <a:latin typeface="Times New Roman" pitchFamily="18" charset="0"/>
                <a:cs typeface="Times New Roman" pitchFamily="18" charset="0"/>
              </a:rPr>
              <a:t>Artificial lighting </a:t>
            </a:r>
          </a:p>
        </p:txBody>
      </p:sp>
      <p:sp>
        <p:nvSpPr>
          <p:cNvPr id="20" name="مربع نص 19"/>
          <p:cNvSpPr txBox="1"/>
          <p:nvPr/>
        </p:nvSpPr>
        <p:spPr>
          <a:xfrm>
            <a:off x="5791200" y="644223"/>
            <a:ext cx="4876800" cy="369332"/>
          </a:xfrm>
          <a:prstGeom prst="rect">
            <a:avLst/>
          </a:prstGeom>
          <a:noFill/>
        </p:spPr>
        <p:txBody>
          <a:bodyPr wrap="square" rtlCol="0">
            <a:spAutoFit/>
          </a:bodyPr>
          <a:lstStyle/>
          <a:p>
            <a:pPr marL="1295390" lvl="2" indent="-380990">
              <a:buFont typeface="Wingdings" pitchFamily="2" charset="2"/>
              <a:buChar char="q"/>
            </a:pPr>
            <a:r>
              <a:rPr lang="en-US" b="1" dirty="0">
                <a:latin typeface="Times New Roman" pitchFamily="18" charset="0"/>
                <a:cs typeface="Times New Roman" pitchFamily="18" charset="0"/>
              </a:rPr>
              <a:t>Lighting with switches </a:t>
            </a:r>
          </a:p>
        </p:txBody>
      </p:sp>
      <p:pic>
        <p:nvPicPr>
          <p:cNvPr id="3" name="Picture 2"/>
          <p:cNvPicPr>
            <a:picLocks noChangeAspect="1"/>
          </p:cNvPicPr>
          <p:nvPr/>
        </p:nvPicPr>
        <p:blipFill>
          <a:blip r:embed="rId2"/>
          <a:stretch>
            <a:fillRect/>
          </a:stretch>
        </p:blipFill>
        <p:spPr>
          <a:xfrm>
            <a:off x="340584" y="1177089"/>
            <a:ext cx="1057275" cy="1028700"/>
          </a:xfrm>
          <a:prstGeom prst="rect">
            <a:avLst/>
          </a:prstGeom>
          <a:ln>
            <a:noFill/>
          </a:ln>
          <a:effectLst>
            <a:outerShdw blurRad="190500" algn="tl" rotWithShape="0">
              <a:srgbClr val="000000">
                <a:alpha val="70000"/>
              </a:srgbClr>
            </a:outerShdw>
          </a:effectLst>
        </p:spPr>
      </p:pic>
      <p:pic>
        <p:nvPicPr>
          <p:cNvPr id="5" name="Picture 4"/>
          <p:cNvPicPr>
            <a:picLocks noChangeAspect="1"/>
          </p:cNvPicPr>
          <p:nvPr/>
        </p:nvPicPr>
        <p:blipFill>
          <a:blip r:embed="rId3"/>
          <a:stretch>
            <a:fillRect/>
          </a:stretch>
        </p:blipFill>
        <p:spPr>
          <a:xfrm>
            <a:off x="369159" y="2288989"/>
            <a:ext cx="1028700" cy="1003021"/>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a:stretch>
            <a:fillRect/>
          </a:stretch>
        </p:blipFill>
        <p:spPr>
          <a:xfrm>
            <a:off x="2957333" y="2244261"/>
            <a:ext cx="1047750" cy="1047750"/>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a:blip r:embed="rId5"/>
          <a:stretch>
            <a:fillRect/>
          </a:stretch>
        </p:blipFill>
        <p:spPr>
          <a:xfrm>
            <a:off x="4195704" y="2290769"/>
            <a:ext cx="1225382" cy="1028700"/>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a:blip r:embed="rId6"/>
          <a:stretch>
            <a:fillRect/>
          </a:stretch>
        </p:blipFill>
        <p:spPr>
          <a:xfrm>
            <a:off x="1609491" y="1119939"/>
            <a:ext cx="1085850" cy="1085850"/>
          </a:xfrm>
          <a:prstGeom prst="rect">
            <a:avLst/>
          </a:prstGeom>
          <a:ln>
            <a:noFill/>
          </a:ln>
          <a:effectLst>
            <a:outerShdw blurRad="190500" algn="tl" rotWithShape="0">
              <a:srgbClr val="000000">
                <a:alpha val="70000"/>
              </a:srgbClr>
            </a:outerShdw>
          </a:effectLst>
        </p:spPr>
      </p:pic>
      <p:pic>
        <p:nvPicPr>
          <p:cNvPr id="9" name="Picture 8"/>
          <p:cNvPicPr>
            <a:picLocks noChangeAspect="1"/>
          </p:cNvPicPr>
          <p:nvPr/>
        </p:nvPicPr>
        <p:blipFill>
          <a:blip r:embed="rId7"/>
          <a:stretch>
            <a:fillRect/>
          </a:stretch>
        </p:blipFill>
        <p:spPr>
          <a:xfrm>
            <a:off x="1609491" y="2262194"/>
            <a:ext cx="1057275" cy="1047750"/>
          </a:xfrm>
          <a:prstGeom prst="rect">
            <a:avLst/>
          </a:prstGeom>
          <a:ln>
            <a:noFill/>
          </a:ln>
          <a:effectLst>
            <a:outerShdw blurRad="190500" algn="tl" rotWithShape="0">
              <a:srgbClr val="000000">
                <a:alpha val="70000"/>
              </a:srgbClr>
            </a:outerShdw>
          </a:effectLst>
        </p:spPr>
      </p:pic>
      <p:pic>
        <p:nvPicPr>
          <p:cNvPr id="10" name="Picture 9"/>
          <p:cNvPicPr>
            <a:picLocks noChangeAspect="1"/>
          </p:cNvPicPr>
          <p:nvPr/>
        </p:nvPicPr>
        <p:blipFill>
          <a:blip r:embed="rId8"/>
          <a:stretch>
            <a:fillRect/>
          </a:stretch>
        </p:blipFill>
        <p:spPr>
          <a:xfrm>
            <a:off x="4195703" y="1133024"/>
            <a:ext cx="1212319" cy="1019175"/>
          </a:xfrm>
          <a:prstGeom prst="rect">
            <a:avLst/>
          </a:prstGeom>
          <a:ln>
            <a:noFill/>
          </a:ln>
          <a:effectLst>
            <a:outerShdw blurRad="190500" algn="tl" rotWithShape="0">
              <a:srgbClr val="000000">
                <a:alpha val="70000"/>
              </a:srgbClr>
            </a:outerShdw>
          </a:effectLst>
        </p:spPr>
      </p:pic>
      <p:pic>
        <p:nvPicPr>
          <p:cNvPr id="11" name="Picture 10"/>
          <p:cNvPicPr>
            <a:picLocks noChangeAspect="1"/>
          </p:cNvPicPr>
          <p:nvPr/>
        </p:nvPicPr>
        <p:blipFill>
          <a:blip r:embed="rId9"/>
          <a:stretch>
            <a:fillRect/>
          </a:stretch>
        </p:blipFill>
        <p:spPr>
          <a:xfrm>
            <a:off x="2957333" y="1131244"/>
            <a:ext cx="1047750" cy="1047750"/>
          </a:xfrm>
          <a:prstGeom prst="rect">
            <a:avLst/>
          </a:prstGeom>
          <a:ln>
            <a:noFill/>
          </a:ln>
          <a:effectLst>
            <a:outerShdw blurRad="190500" algn="tl" rotWithShape="0">
              <a:srgbClr val="000000">
                <a:alpha val="70000"/>
              </a:srgbClr>
            </a:outerShdw>
          </a:effectLst>
        </p:spPr>
      </p:pic>
      <p:pic>
        <p:nvPicPr>
          <p:cNvPr id="12" name="Picture 11"/>
          <p:cNvPicPr>
            <a:picLocks noChangeAspect="1"/>
          </p:cNvPicPr>
          <p:nvPr/>
        </p:nvPicPr>
        <p:blipFill>
          <a:blip r:embed="rId10"/>
          <a:stretch>
            <a:fillRect/>
          </a:stretch>
        </p:blipFill>
        <p:spPr>
          <a:xfrm>
            <a:off x="257487" y="3458039"/>
            <a:ext cx="5173842" cy="3151767"/>
          </a:xfrm>
          <a:prstGeom prst="rect">
            <a:avLst/>
          </a:prstGeom>
          <a:ln>
            <a:noFill/>
          </a:ln>
          <a:effectLst>
            <a:outerShdw blurRad="190500" algn="tl" rotWithShape="0">
              <a:srgbClr val="000000">
                <a:alpha val="70000"/>
              </a:srgbClr>
            </a:outerShdw>
          </a:effectLst>
        </p:spPr>
      </p:pic>
      <p:pic>
        <p:nvPicPr>
          <p:cNvPr id="17" name="Picture 16"/>
          <p:cNvPicPr>
            <a:picLocks noChangeAspect="1"/>
          </p:cNvPicPr>
          <p:nvPr/>
        </p:nvPicPr>
        <p:blipFill>
          <a:blip r:embed="rId11"/>
          <a:stretch>
            <a:fillRect/>
          </a:stretch>
        </p:blipFill>
        <p:spPr>
          <a:xfrm>
            <a:off x="5481771" y="1201782"/>
            <a:ext cx="6470744" cy="435122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34865362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a:prstGeom prst="rect">
            <a:avLst/>
          </a:prstGeom>
        </p:spPr>
        <p:txBody>
          <a:bodyPr/>
          <a:lstStyle/>
          <a:p>
            <a:fld id="{EC38771F-209D-4D88-AF00-213258C98BC7}" type="slidenum">
              <a:rPr lang="en-US" smtClean="0"/>
              <a:pPr/>
              <a:t>84</a:t>
            </a:fld>
            <a:endParaRPr lang="en-US"/>
          </a:p>
        </p:txBody>
      </p:sp>
      <p:sp>
        <p:nvSpPr>
          <p:cNvPr id="5" name="مستطيل 4"/>
          <p:cNvSpPr/>
          <p:nvPr/>
        </p:nvSpPr>
        <p:spPr>
          <a:xfrm>
            <a:off x="304800" y="177800"/>
            <a:ext cx="6792875" cy="400110"/>
          </a:xfrm>
          <a:prstGeom prst="rect">
            <a:avLst/>
          </a:prstGeom>
        </p:spPr>
        <p:txBody>
          <a:bodyPr wrap="square">
            <a:spAutoFit/>
          </a:bodyPr>
          <a:lstStyle/>
          <a:p>
            <a:pPr marL="228594" indent="-228594">
              <a:buFont typeface="Wingdings" pitchFamily="2" charset="2"/>
              <a:buChar char="q"/>
            </a:pPr>
            <a:r>
              <a:rPr lang="en-US" sz="2000" b="1" dirty="0">
                <a:latin typeface="Times New Roman" pitchFamily="18" charset="0"/>
                <a:cs typeface="Times New Roman" pitchFamily="18" charset="0"/>
              </a:rPr>
              <a:t>  Illuminance result from DIALux evo for the </a:t>
            </a:r>
            <a:r>
              <a:rPr lang="en-US" sz="2000" b="1" dirty="0" smtClean="0">
                <a:latin typeface="Times New Roman" pitchFamily="18" charset="0"/>
                <a:cs typeface="Times New Roman" pitchFamily="18" charset="0"/>
              </a:rPr>
              <a:t>main hall </a:t>
            </a:r>
            <a:r>
              <a:rPr lang="en-US" sz="2000" b="1" dirty="0">
                <a:latin typeface="Times New Roman" pitchFamily="18" charset="0"/>
                <a:cs typeface="Times New Roman" pitchFamily="18" charset="0"/>
              </a:rPr>
              <a:t>.</a:t>
            </a:r>
          </a:p>
        </p:txBody>
      </p:sp>
      <p:pic>
        <p:nvPicPr>
          <p:cNvPr id="10" name="Picture 9"/>
          <p:cNvPicPr/>
          <p:nvPr/>
        </p:nvPicPr>
        <p:blipFill>
          <a:blip r:embed="rId2"/>
          <a:srcRect l="3269" b="5137"/>
          <a:stretch>
            <a:fillRect/>
          </a:stretch>
        </p:blipFill>
        <p:spPr>
          <a:xfrm>
            <a:off x="304800" y="705394"/>
            <a:ext cx="4858919" cy="3132511"/>
          </a:xfrm>
          <a:prstGeom prst="rect">
            <a:avLst/>
          </a:prstGeom>
          <a:ln>
            <a:noFill/>
          </a:ln>
          <a:effectLst>
            <a:outerShdw blurRad="190500" algn="tl" rotWithShape="0">
              <a:srgbClr val="000000">
                <a:alpha val="70000"/>
              </a:srgbClr>
            </a:outerShdw>
          </a:effectLst>
        </p:spPr>
      </p:pic>
      <p:pic>
        <p:nvPicPr>
          <p:cNvPr id="11" name="Picture 10" descr="D:\Documents\Downloads\Building 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799" y="3838575"/>
            <a:ext cx="4858919" cy="3019425"/>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a:blip r:embed="rId4"/>
          <a:stretch>
            <a:fillRect/>
          </a:stretch>
        </p:blipFill>
        <p:spPr>
          <a:xfrm>
            <a:off x="5246151" y="705394"/>
            <a:ext cx="6745552" cy="2495005"/>
          </a:xfrm>
          <a:prstGeom prst="rect">
            <a:avLst/>
          </a:prstGeom>
          <a:ln>
            <a:noFill/>
          </a:ln>
          <a:effectLst>
            <a:outerShdw blurRad="190500" algn="tl" rotWithShape="0">
              <a:srgbClr val="000000">
                <a:alpha val="70000"/>
              </a:srgbClr>
            </a:outerShdw>
          </a:effectLst>
        </p:spPr>
      </p:pic>
      <p:pic>
        <p:nvPicPr>
          <p:cNvPr id="14" name="Picture 13"/>
          <p:cNvPicPr/>
          <p:nvPr/>
        </p:nvPicPr>
        <p:blipFill>
          <a:blip r:embed="rId5"/>
          <a:stretch>
            <a:fillRect/>
          </a:stretch>
        </p:blipFill>
        <p:spPr>
          <a:xfrm>
            <a:off x="5360178" y="3370217"/>
            <a:ext cx="3692382" cy="3487784"/>
          </a:xfrm>
          <a:prstGeom prst="rect">
            <a:avLst/>
          </a:prstGeom>
          <a:ln>
            <a:noFill/>
          </a:ln>
          <a:effectLst>
            <a:outerShdw blurRad="190500" algn="tl" rotWithShape="0">
              <a:srgbClr val="000000">
                <a:alpha val="70000"/>
              </a:srgbClr>
            </a:outerShdw>
          </a:effectLst>
        </p:spPr>
      </p:pic>
      <p:pic>
        <p:nvPicPr>
          <p:cNvPr id="15" name="Picture 14"/>
          <p:cNvPicPr/>
          <p:nvPr/>
        </p:nvPicPr>
        <p:blipFill>
          <a:blip r:embed="rId6"/>
          <a:stretch>
            <a:fillRect/>
          </a:stretch>
        </p:blipFill>
        <p:spPr>
          <a:xfrm>
            <a:off x="9313817" y="3439069"/>
            <a:ext cx="2364378" cy="263516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81003814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a:prstGeom prst="rect">
            <a:avLst/>
          </a:prstGeom>
        </p:spPr>
        <p:txBody>
          <a:bodyPr/>
          <a:lstStyle/>
          <a:p>
            <a:fld id="{EC38771F-209D-4D88-AF00-213258C98BC7}" type="slidenum">
              <a:rPr lang="en-US" smtClean="0"/>
              <a:pPr/>
              <a:t>85</a:t>
            </a:fld>
            <a:endParaRPr lang="en-US"/>
          </a:p>
        </p:txBody>
      </p:sp>
      <p:sp>
        <p:nvSpPr>
          <p:cNvPr id="9" name="TextBox 8">
            <a:extLst>
              <a:ext uri="{FF2B5EF4-FFF2-40B4-BE49-F238E27FC236}">
                <a16:creationId xmlns="" xmlns:a16="http://schemas.microsoft.com/office/drawing/2014/main" id="{03499C75-2D04-4807-B0B3-FD9FBD5B6222}"/>
              </a:ext>
            </a:extLst>
          </p:cNvPr>
          <p:cNvSpPr txBox="1"/>
          <p:nvPr/>
        </p:nvSpPr>
        <p:spPr>
          <a:xfrm>
            <a:off x="5346349" y="5918403"/>
            <a:ext cx="1219200" cy="338554"/>
          </a:xfrm>
          <a:prstGeom prst="rect">
            <a:avLst/>
          </a:prstGeom>
          <a:noFill/>
        </p:spPr>
        <p:txBody>
          <a:bodyPr wrap="square" rtlCol="0">
            <a:spAutoFit/>
          </a:bodyPr>
          <a:lstStyle/>
          <a:p>
            <a:r>
              <a:rPr lang="en-GB" sz="1600" dirty="0" smtClean="0">
                <a:latin typeface="Times New Roman" panose="02020603050405020304" pitchFamily="18" charset="0"/>
                <a:cs typeface="Times New Roman" panose="02020603050405020304" pitchFamily="18" charset="0"/>
              </a:rPr>
              <a:t>Lobby   </a:t>
            </a:r>
            <a:endParaRPr lang="en-US" sz="16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 xmlns:a16="http://schemas.microsoft.com/office/drawing/2014/main" id="{03499C75-2D04-4807-B0B3-FD9FBD5B6222}"/>
              </a:ext>
            </a:extLst>
          </p:cNvPr>
          <p:cNvSpPr txBox="1"/>
          <p:nvPr/>
        </p:nvSpPr>
        <p:spPr>
          <a:xfrm>
            <a:off x="8916123" y="5850135"/>
            <a:ext cx="1219200" cy="338554"/>
          </a:xfrm>
          <a:prstGeom prst="rect">
            <a:avLst/>
          </a:prstGeom>
          <a:noFill/>
        </p:spPr>
        <p:txBody>
          <a:bodyPr wrap="square" rtlCol="0">
            <a:spAutoFit/>
          </a:bodyPr>
          <a:lstStyle/>
          <a:p>
            <a:r>
              <a:rPr lang="en-GB" sz="1600" dirty="0" smtClean="0">
                <a:latin typeface="Times New Roman" panose="02020603050405020304" pitchFamily="18" charset="0"/>
                <a:cs typeface="Times New Roman" panose="02020603050405020304" pitchFamily="18" charset="0"/>
              </a:rPr>
              <a:t>Men's hall</a:t>
            </a:r>
            <a:endParaRPr lang="en-US" sz="16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 xmlns:a16="http://schemas.microsoft.com/office/drawing/2014/main" id="{03499C75-2D04-4807-B0B3-FD9FBD5B6222}"/>
              </a:ext>
            </a:extLst>
          </p:cNvPr>
          <p:cNvSpPr txBox="1"/>
          <p:nvPr/>
        </p:nvSpPr>
        <p:spPr>
          <a:xfrm>
            <a:off x="6533652" y="2754867"/>
            <a:ext cx="1219200"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Kitchen</a:t>
            </a:r>
            <a:endParaRPr lang="en-US" sz="1600" dirty="0">
              <a:latin typeface="Times New Roman" pitchFamily="18" charset="0"/>
              <a:cs typeface="Times New Roman" pitchFamily="18" charset="0"/>
            </a:endParaRPr>
          </a:p>
        </p:txBody>
      </p:sp>
      <p:sp>
        <p:nvSpPr>
          <p:cNvPr id="15" name="TextBox 14">
            <a:extLst>
              <a:ext uri="{FF2B5EF4-FFF2-40B4-BE49-F238E27FC236}">
                <a16:creationId xmlns="" xmlns:a16="http://schemas.microsoft.com/office/drawing/2014/main" id="{03499C75-2D04-4807-B0B3-FD9FBD5B6222}"/>
              </a:ext>
            </a:extLst>
          </p:cNvPr>
          <p:cNvSpPr txBox="1"/>
          <p:nvPr/>
        </p:nvSpPr>
        <p:spPr>
          <a:xfrm>
            <a:off x="1505410" y="5925233"/>
            <a:ext cx="1219200" cy="338554"/>
          </a:xfrm>
          <a:prstGeom prst="rect">
            <a:avLst/>
          </a:prstGeom>
          <a:noFill/>
        </p:spPr>
        <p:txBody>
          <a:bodyPr wrap="square" rtlCol="0">
            <a:spAutoFit/>
          </a:bodyPr>
          <a:lstStyle/>
          <a:p>
            <a:r>
              <a:rPr lang="en-GB" sz="1600" dirty="0" smtClean="0">
                <a:latin typeface="Times New Roman" panose="02020603050405020304" pitchFamily="18" charset="0"/>
                <a:cs typeface="Times New Roman" panose="02020603050405020304" pitchFamily="18" charset="0"/>
              </a:rPr>
              <a:t>Lobby WC</a:t>
            </a:r>
            <a:endParaRPr lang="en-US" sz="1600" dirty="0">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 xmlns:a16="http://schemas.microsoft.com/office/drawing/2014/main" id="{03499C75-2D04-4807-B0B3-FD9FBD5B6222}"/>
              </a:ext>
            </a:extLst>
          </p:cNvPr>
          <p:cNvSpPr txBox="1"/>
          <p:nvPr/>
        </p:nvSpPr>
        <p:spPr>
          <a:xfrm>
            <a:off x="9753600" y="2754867"/>
            <a:ext cx="1219200"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Office</a:t>
            </a:r>
            <a:endParaRPr lang="en-US" sz="1600" dirty="0">
              <a:latin typeface="Times New Roman" pitchFamily="18" charset="0"/>
              <a:cs typeface="Times New Roman" pitchFamily="18" charset="0"/>
            </a:endParaRPr>
          </a:p>
        </p:txBody>
      </p:sp>
      <p:sp>
        <p:nvSpPr>
          <p:cNvPr id="17" name="مربع نص 16"/>
          <p:cNvSpPr txBox="1"/>
          <p:nvPr/>
        </p:nvSpPr>
        <p:spPr>
          <a:xfrm>
            <a:off x="406400" y="162453"/>
            <a:ext cx="6908800" cy="400110"/>
          </a:xfrm>
          <a:prstGeom prst="rect">
            <a:avLst/>
          </a:prstGeom>
          <a:noFill/>
        </p:spPr>
        <p:txBody>
          <a:bodyPr wrap="square" rtlCol="0">
            <a:spAutoFit/>
          </a:bodyPr>
          <a:lstStyle/>
          <a:p>
            <a:pPr marL="380990" indent="-380990">
              <a:buFont typeface="Wingdings" pitchFamily="2" charset="2"/>
              <a:buChar char="q"/>
            </a:pPr>
            <a:r>
              <a:rPr lang="en-US" sz="2000" b="1" dirty="0">
                <a:latin typeface="Times New Roman" pitchFamily="18" charset="0"/>
                <a:cs typeface="Times New Roman" pitchFamily="18" charset="0"/>
              </a:rPr>
              <a:t>Result from </a:t>
            </a:r>
            <a:r>
              <a:rPr lang="en-US" sz="2000" b="1" dirty="0" err="1">
                <a:latin typeface="Times New Roman" pitchFamily="18" charset="0"/>
                <a:cs typeface="Times New Roman" pitchFamily="18" charset="0"/>
              </a:rPr>
              <a:t>DIALux</a:t>
            </a:r>
            <a:r>
              <a:rPr lang="en-US" sz="2000" b="1" dirty="0">
                <a:latin typeface="Times New Roman" pitchFamily="18" charset="0"/>
                <a:cs typeface="Times New Roman" pitchFamily="18" charset="0"/>
              </a:rPr>
              <a:t> </a:t>
            </a:r>
            <a:r>
              <a:rPr lang="en-US" sz="2000" b="1" dirty="0" err="1">
                <a:latin typeface="Times New Roman" pitchFamily="18" charset="0"/>
                <a:cs typeface="Times New Roman" pitchFamily="18" charset="0"/>
              </a:rPr>
              <a:t>evo</a:t>
            </a:r>
            <a:r>
              <a:rPr lang="en-US" sz="2000" b="1" dirty="0">
                <a:latin typeface="Times New Roman" pitchFamily="18" charset="0"/>
                <a:cs typeface="Times New Roman" pitchFamily="18" charset="0"/>
              </a:rPr>
              <a:t> for the ground floor.</a:t>
            </a:r>
          </a:p>
        </p:txBody>
      </p:sp>
      <p:pic>
        <p:nvPicPr>
          <p:cNvPr id="2" name="Picture 1"/>
          <p:cNvPicPr>
            <a:picLocks noChangeAspect="1"/>
          </p:cNvPicPr>
          <p:nvPr/>
        </p:nvPicPr>
        <p:blipFill>
          <a:blip r:embed="rId2"/>
          <a:stretch>
            <a:fillRect/>
          </a:stretch>
        </p:blipFill>
        <p:spPr>
          <a:xfrm>
            <a:off x="180489" y="579554"/>
            <a:ext cx="5391278" cy="2646568"/>
          </a:xfrm>
          <a:prstGeom prst="rect">
            <a:avLst/>
          </a:prstGeom>
          <a:ln>
            <a:noFill/>
          </a:ln>
          <a:effectLst>
            <a:outerShdw blurRad="190500" algn="tl" rotWithShape="0">
              <a:srgbClr val="000000">
                <a:alpha val="70000"/>
              </a:srgbClr>
            </a:outerShdw>
          </a:effectLst>
        </p:spPr>
      </p:pic>
      <p:pic>
        <p:nvPicPr>
          <p:cNvPr id="19" name="Picture 18" descr="D:\Documents\Downloads\kitchen.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4903" y="628235"/>
            <a:ext cx="2831105" cy="2060959"/>
          </a:xfrm>
          <a:prstGeom prst="rect">
            <a:avLst/>
          </a:prstGeom>
          <a:ln>
            <a:noFill/>
          </a:ln>
          <a:effectLst>
            <a:outerShdw blurRad="190500" algn="tl" rotWithShape="0">
              <a:srgbClr val="000000">
                <a:alpha val="70000"/>
              </a:srgbClr>
            </a:outerShdw>
          </a:effectLst>
        </p:spPr>
      </p:pic>
      <p:pic>
        <p:nvPicPr>
          <p:cNvPr id="20" name="Picture 19" descr="D:\Documents\Downloads\lobby.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6509" y="3459461"/>
            <a:ext cx="3106591" cy="2322652"/>
          </a:xfrm>
          <a:prstGeom prst="rect">
            <a:avLst/>
          </a:prstGeom>
          <a:ln>
            <a:noFill/>
          </a:ln>
          <a:effectLst>
            <a:outerShdw blurRad="190500" algn="tl" rotWithShape="0">
              <a:srgbClr val="000000">
                <a:alpha val="70000"/>
              </a:srgbClr>
            </a:outerShdw>
          </a:effectLst>
        </p:spPr>
      </p:pic>
      <p:pic>
        <p:nvPicPr>
          <p:cNvPr id="21" name="Picture 20" descr="D:\Documents\Downloads\lobby wc.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5827" y="3490306"/>
            <a:ext cx="3638367" cy="2304294"/>
          </a:xfrm>
          <a:prstGeom prst="rect">
            <a:avLst/>
          </a:prstGeom>
          <a:ln>
            <a:noFill/>
          </a:ln>
          <a:effectLst>
            <a:outerShdw blurRad="190500" algn="tl" rotWithShape="0">
              <a:srgbClr val="000000">
                <a:alpha val="70000"/>
              </a:srgbClr>
            </a:outerShdw>
          </a:effectLst>
        </p:spPr>
      </p:pic>
      <p:pic>
        <p:nvPicPr>
          <p:cNvPr id="22" name="Picture 21" descr="D:\Documents\Downloads\office.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776206" y="610937"/>
            <a:ext cx="2905763" cy="2089566"/>
          </a:xfrm>
          <a:prstGeom prst="rect">
            <a:avLst/>
          </a:prstGeom>
          <a:ln>
            <a:noFill/>
          </a:ln>
          <a:effectLst>
            <a:outerShdw blurRad="190500" algn="tl" rotWithShape="0">
              <a:srgbClr val="000000">
                <a:alpha val="70000"/>
              </a:srgbClr>
            </a:outerShdw>
          </a:effectLst>
        </p:spPr>
      </p:pic>
      <p:pic>
        <p:nvPicPr>
          <p:cNvPr id="23" name="Picture 22" descr="D:\Documents\Downloads\Building 11.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51687" y="3164031"/>
            <a:ext cx="3930282" cy="254973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9925343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رقم الشريحة 2"/>
          <p:cNvSpPr>
            <a:spLocks noGrp="1"/>
          </p:cNvSpPr>
          <p:nvPr>
            <p:ph type="sldNum" sz="quarter" idx="12"/>
          </p:nvPr>
        </p:nvSpPr>
        <p:spPr>
          <a:prstGeom prst="rect">
            <a:avLst/>
          </a:prstGeom>
        </p:spPr>
        <p:txBody>
          <a:bodyPr/>
          <a:lstStyle/>
          <a:p>
            <a:fld id="{EC38771F-209D-4D88-AF00-213258C98BC7}" type="slidenum">
              <a:rPr lang="en-US" smtClean="0"/>
              <a:pPr/>
              <a:t>86</a:t>
            </a:fld>
            <a:endParaRPr lang="en-US"/>
          </a:p>
        </p:txBody>
      </p:sp>
      <p:sp>
        <p:nvSpPr>
          <p:cNvPr id="17" name="مربع نص 16"/>
          <p:cNvSpPr txBox="1"/>
          <p:nvPr/>
        </p:nvSpPr>
        <p:spPr>
          <a:xfrm>
            <a:off x="406400" y="162453"/>
            <a:ext cx="6908800" cy="400110"/>
          </a:xfrm>
          <a:prstGeom prst="rect">
            <a:avLst/>
          </a:prstGeom>
          <a:noFill/>
        </p:spPr>
        <p:txBody>
          <a:bodyPr wrap="square" rtlCol="0">
            <a:spAutoFit/>
          </a:bodyPr>
          <a:lstStyle/>
          <a:p>
            <a:pPr marL="380990" indent="-380990">
              <a:buFont typeface="Wingdings" pitchFamily="2" charset="2"/>
              <a:buChar char="q"/>
            </a:pPr>
            <a:r>
              <a:rPr lang="en-US" sz="2000" b="1" dirty="0">
                <a:latin typeface="Times New Roman" pitchFamily="18" charset="0"/>
                <a:cs typeface="Times New Roman" pitchFamily="18" charset="0"/>
              </a:rPr>
              <a:t>Result from </a:t>
            </a:r>
            <a:r>
              <a:rPr lang="en-US" sz="2000" b="1" dirty="0" err="1">
                <a:latin typeface="Times New Roman" pitchFamily="18" charset="0"/>
                <a:cs typeface="Times New Roman" pitchFamily="18" charset="0"/>
              </a:rPr>
              <a:t>DIALux</a:t>
            </a:r>
            <a:r>
              <a:rPr lang="en-US" sz="2000" b="1" dirty="0">
                <a:latin typeface="Times New Roman" pitchFamily="18" charset="0"/>
                <a:cs typeface="Times New Roman" pitchFamily="18" charset="0"/>
              </a:rPr>
              <a:t> </a:t>
            </a:r>
            <a:r>
              <a:rPr lang="en-US" sz="2000" b="1" dirty="0" err="1">
                <a:latin typeface="Times New Roman" pitchFamily="18" charset="0"/>
                <a:cs typeface="Times New Roman" pitchFamily="18" charset="0"/>
              </a:rPr>
              <a:t>evo</a:t>
            </a:r>
            <a:r>
              <a:rPr lang="en-US" sz="2000" b="1" dirty="0">
                <a:latin typeface="Times New Roman" pitchFamily="18" charset="0"/>
                <a:cs typeface="Times New Roman" pitchFamily="18" charset="0"/>
              </a:rPr>
              <a:t> for the </a:t>
            </a:r>
            <a:r>
              <a:rPr lang="en-US" sz="2000" b="1" dirty="0" smtClean="0">
                <a:latin typeface="Times New Roman" pitchFamily="18" charset="0"/>
                <a:cs typeface="Times New Roman" pitchFamily="18" charset="0"/>
              </a:rPr>
              <a:t>site.</a:t>
            </a:r>
            <a:endParaRPr lang="en-US" sz="2000" b="1" dirty="0">
              <a:latin typeface="Times New Roman" pitchFamily="18" charset="0"/>
              <a:cs typeface="Times New Roman" pitchFamily="18" charset="0"/>
            </a:endParaRPr>
          </a:p>
        </p:txBody>
      </p:sp>
      <p:pic>
        <p:nvPicPr>
          <p:cNvPr id="18" name="Picture 17" descr="D:\Documents\Downloads\1.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1886" y="1371599"/>
            <a:ext cx="5917473" cy="5055327"/>
          </a:xfrm>
          <a:prstGeom prst="rect">
            <a:avLst/>
          </a:prstGeom>
          <a:ln>
            <a:noFill/>
          </a:ln>
          <a:effectLst>
            <a:outerShdw blurRad="190500" algn="tl" rotWithShape="0">
              <a:srgbClr val="000000">
                <a:alpha val="70000"/>
              </a:srgbClr>
            </a:outerShdw>
          </a:effectLst>
        </p:spPr>
      </p:pic>
      <p:pic>
        <p:nvPicPr>
          <p:cNvPr id="24" name="Picture 23" descr="D:\Documents\Downloads\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9177" y="1358537"/>
            <a:ext cx="5525589" cy="505532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3778831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لمحتوى 2"/>
          <p:cNvSpPr>
            <a:spLocks noGrp="1"/>
          </p:cNvSpPr>
          <p:nvPr>
            <p:ph idx="1"/>
          </p:nvPr>
        </p:nvSpPr>
        <p:spPr>
          <a:xfrm>
            <a:off x="4349750" y="53831"/>
            <a:ext cx="10387584" cy="369300"/>
          </a:xfrm>
        </p:spPr>
        <p:txBody>
          <a:bodyPr vert="horz" wrap="square" lIns="121889" tIns="60944" rIns="121889" bIns="60944" rtlCol="0">
            <a:spAutoFit/>
          </a:bodyPr>
          <a:lstStyle/>
          <a:p>
            <a:pPr defTabSz="1218858">
              <a:buFont typeface="Wingdings" pitchFamily="2" charset="2"/>
              <a:buChar char="q"/>
            </a:pPr>
            <a:r>
              <a:rPr lang="en-US" sz="1600" b="1" dirty="0">
                <a:latin typeface="Times New Roman" pitchFamily="18" charset="0"/>
                <a:cs typeface="Times New Roman" pitchFamily="18" charset="0"/>
              </a:rPr>
              <a:t>The electrical load of power, lighting and loud speaker system in the ground floor</a:t>
            </a:r>
          </a:p>
        </p:txBody>
      </p:sp>
      <p:sp>
        <p:nvSpPr>
          <p:cNvPr id="3" name="عنصر نائب لرقم الشريحة 2"/>
          <p:cNvSpPr>
            <a:spLocks noGrp="1"/>
          </p:cNvSpPr>
          <p:nvPr>
            <p:ph type="sldNum" sz="quarter" idx="12"/>
          </p:nvPr>
        </p:nvSpPr>
        <p:spPr>
          <a:prstGeom prst="rect">
            <a:avLst/>
          </a:prstGeom>
        </p:spPr>
        <p:txBody>
          <a:bodyPr/>
          <a:lstStyle/>
          <a:p>
            <a:fld id="{EC38771F-209D-4D88-AF00-213258C98BC7}" type="slidenum">
              <a:rPr lang="en-US" smtClean="0"/>
              <a:pPr/>
              <a:t>87</a:t>
            </a:fld>
            <a:endParaRPr lang="en-US"/>
          </a:p>
        </p:txBody>
      </p:sp>
      <p:sp>
        <p:nvSpPr>
          <p:cNvPr id="5" name="مربع نص 4"/>
          <p:cNvSpPr txBox="1"/>
          <p:nvPr/>
        </p:nvSpPr>
        <p:spPr>
          <a:xfrm>
            <a:off x="203201" y="76200"/>
            <a:ext cx="5829300" cy="338554"/>
          </a:xfrm>
          <a:prstGeom prst="rect">
            <a:avLst/>
          </a:prstGeom>
          <a:noFill/>
        </p:spPr>
        <p:txBody>
          <a:bodyPr wrap="square" rtlCol="0">
            <a:spAutoFit/>
          </a:bodyPr>
          <a:lstStyle/>
          <a:p>
            <a:pPr marL="380990" indent="-380990">
              <a:buFont typeface="Wingdings" pitchFamily="2" charset="2"/>
              <a:buChar char="q"/>
            </a:pPr>
            <a:r>
              <a:rPr lang="en-US" sz="1600" b="1" dirty="0">
                <a:latin typeface="Times New Roman" pitchFamily="18" charset="0"/>
                <a:cs typeface="Times New Roman" pitchFamily="18" charset="0"/>
              </a:rPr>
              <a:t>Sockets plan for the </a:t>
            </a:r>
            <a:r>
              <a:rPr lang="en-US" sz="1600" b="1" dirty="0" smtClean="0">
                <a:latin typeface="Times New Roman" pitchFamily="18" charset="0"/>
                <a:cs typeface="Times New Roman" pitchFamily="18" charset="0"/>
              </a:rPr>
              <a:t>kitchen &amp; offices </a:t>
            </a:r>
            <a:endParaRPr lang="en-US" sz="1600" b="1" dirty="0">
              <a:latin typeface="Times New Roman" pitchFamily="18" charset="0"/>
              <a:cs typeface="Times New Roman" pitchFamily="18" charset="0"/>
            </a:endParaRPr>
          </a:p>
        </p:txBody>
      </p:sp>
      <p:sp>
        <p:nvSpPr>
          <p:cNvPr id="6" name="مربع نص 5"/>
          <p:cNvSpPr txBox="1"/>
          <p:nvPr/>
        </p:nvSpPr>
        <p:spPr>
          <a:xfrm>
            <a:off x="4454434" y="2521132"/>
            <a:ext cx="6924766" cy="338554"/>
          </a:xfrm>
          <a:prstGeom prst="rect">
            <a:avLst/>
          </a:prstGeom>
          <a:noFill/>
        </p:spPr>
        <p:txBody>
          <a:bodyPr wrap="square" rtlCol="0">
            <a:spAutoFit/>
          </a:bodyPr>
          <a:lstStyle/>
          <a:p>
            <a:pPr marL="838190" lvl="1" indent="-380990">
              <a:buFont typeface="Wingdings" pitchFamily="2" charset="2"/>
              <a:buChar char="q"/>
            </a:pPr>
            <a:r>
              <a:rPr lang="en-US" sz="1600" b="1" dirty="0">
                <a:latin typeface="Times New Roman" pitchFamily="18" charset="0"/>
                <a:cs typeface="Times New Roman" pitchFamily="18" charset="0"/>
              </a:rPr>
              <a:t>Distribution </a:t>
            </a:r>
            <a:r>
              <a:rPr lang="en-US" sz="1600" b="1" dirty="0" smtClean="0">
                <a:latin typeface="Times New Roman" pitchFamily="18" charset="0"/>
                <a:cs typeface="Times New Roman" pitchFamily="18" charset="0"/>
              </a:rPr>
              <a:t>boards in all floor of the building</a:t>
            </a:r>
            <a:endParaRPr lang="en-US" sz="1600" b="1" dirty="0">
              <a:latin typeface="Times New Roman" pitchFamily="18" charset="0"/>
              <a:cs typeface="Times New Roman" pitchFamily="18" charset="0"/>
            </a:endParaRPr>
          </a:p>
        </p:txBody>
      </p:sp>
      <p:pic>
        <p:nvPicPr>
          <p:cNvPr id="2" name="Picture 1"/>
          <p:cNvPicPr>
            <a:picLocks noChangeAspect="1"/>
          </p:cNvPicPr>
          <p:nvPr/>
        </p:nvPicPr>
        <p:blipFill>
          <a:blip r:embed="rId2"/>
          <a:stretch>
            <a:fillRect/>
          </a:stretch>
        </p:blipFill>
        <p:spPr>
          <a:xfrm>
            <a:off x="418011" y="3553097"/>
            <a:ext cx="4075611" cy="2991394"/>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3"/>
          <a:stretch>
            <a:fillRect/>
          </a:stretch>
        </p:blipFill>
        <p:spPr>
          <a:xfrm>
            <a:off x="319769" y="565057"/>
            <a:ext cx="4226106" cy="2935789"/>
          </a:xfrm>
          <a:prstGeom prst="rect">
            <a:avLst/>
          </a:prstGeom>
          <a:ln>
            <a:noFill/>
          </a:ln>
          <a:effectLst>
            <a:outerShdw blurRad="190500" algn="tl" rotWithShape="0">
              <a:srgbClr val="000000">
                <a:alpha val="70000"/>
              </a:srgbClr>
            </a:outerShdw>
          </a:effectLst>
        </p:spPr>
      </p:pic>
      <p:pic>
        <p:nvPicPr>
          <p:cNvPr id="11" name="Picture 10"/>
          <p:cNvPicPr>
            <a:picLocks noChangeAspect="1"/>
          </p:cNvPicPr>
          <p:nvPr/>
        </p:nvPicPr>
        <p:blipFill>
          <a:blip r:embed="rId4"/>
          <a:stretch>
            <a:fillRect/>
          </a:stretch>
        </p:blipFill>
        <p:spPr>
          <a:xfrm>
            <a:off x="4746861" y="560813"/>
            <a:ext cx="6826250" cy="1895004"/>
          </a:xfrm>
          <a:prstGeom prst="rect">
            <a:avLst/>
          </a:prstGeom>
          <a:ln>
            <a:noFill/>
          </a:ln>
          <a:effectLst>
            <a:outerShdw blurRad="190500" algn="tl" rotWithShape="0">
              <a:srgbClr val="000000">
                <a:alpha val="70000"/>
              </a:srgbClr>
            </a:outerShdw>
          </a:effectLst>
        </p:spPr>
      </p:pic>
      <p:pic>
        <p:nvPicPr>
          <p:cNvPr id="12" name="Picture 11"/>
          <p:cNvPicPr>
            <a:picLocks noChangeAspect="1"/>
          </p:cNvPicPr>
          <p:nvPr/>
        </p:nvPicPr>
        <p:blipFill>
          <a:blip r:embed="rId5"/>
          <a:stretch>
            <a:fillRect/>
          </a:stretch>
        </p:blipFill>
        <p:spPr>
          <a:xfrm>
            <a:off x="4663440" y="2834640"/>
            <a:ext cx="7067006" cy="370985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41007487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1600" y="0"/>
            <a:ext cx="10489184" cy="6248400"/>
          </a:xfrm>
        </p:spPr>
        <p:txBody>
          <a:bodyPr>
            <a:normAutofit/>
          </a:bodyPr>
          <a:lstStyle/>
          <a:p>
            <a:pPr>
              <a:buClr>
                <a:schemeClr val="tx1"/>
              </a:buClr>
              <a:buSzPct val="100000"/>
            </a:pPr>
            <a:r>
              <a:rPr lang="en-US" sz="1600" b="1" dirty="0" smtClean="0">
                <a:latin typeface="Times New Roman" pitchFamily="18" charset="0"/>
                <a:cs typeface="Times New Roman" pitchFamily="18" charset="0"/>
              </a:rPr>
              <a:t>The </a:t>
            </a:r>
            <a:r>
              <a:rPr lang="en-US" sz="1600" b="1" dirty="0">
                <a:latin typeface="Times New Roman" pitchFamily="18" charset="0"/>
                <a:cs typeface="Times New Roman" pitchFamily="18" charset="0"/>
              </a:rPr>
              <a:t>electrical load of power, lighting and loud speaker system in the main distribution board </a:t>
            </a:r>
            <a:r>
              <a:rPr lang="en-US" sz="1600" b="1" dirty="0" smtClean="0">
                <a:latin typeface="Times New Roman" pitchFamily="18" charset="0"/>
                <a:cs typeface="Times New Roman" pitchFamily="18" charset="0"/>
              </a:rPr>
              <a:t>1</a:t>
            </a:r>
            <a:endParaRPr lang="en-US" sz="1600" b="1" dirty="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a:p>
            <a:endParaRPr lang="en-US" sz="2133" dirty="0">
              <a:latin typeface="Times New Roman" pitchFamily="18" charset="0"/>
              <a:cs typeface="Times New Roman" pitchFamily="18" charset="0"/>
            </a:endParaRPr>
          </a:p>
          <a:p>
            <a:pPr>
              <a:buClr>
                <a:schemeClr val="tx1"/>
              </a:buClr>
              <a:buSzPct val="100000"/>
            </a:pPr>
            <a:endParaRPr lang="en-US" sz="1600" b="1" dirty="0" smtClean="0">
              <a:latin typeface="Times New Roman" pitchFamily="18" charset="0"/>
              <a:cs typeface="Times New Roman" pitchFamily="18" charset="0"/>
            </a:endParaRPr>
          </a:p>
          <a:p>
            <a:pPr>
              <a:buClr>
                <a:schemeClr val="tx1"/>
              </a:buClr>
              <a:buSzPct val="100000"/>
              <a:buNone/>
            </a:pPr>
            <a:endParaRPr lang="en-US" sz="1600" b="1" dirty="0" smtClean="0">
              <a:latin typeface="Times New Roman" pitchFamily="18" charset="0"/>
              <a:cs typeface="Times New Roman" pitchFamily="18" charset="0"/>
            </a:endParaRPr>
          </a:p>
          <a:p>
            <a:pPr>
              <a:buClr>
                <a:schemeClr val="tx1"/>
              </a:buClr>
              <a:buSzPct val="100000"/>
            </a:pPr>
            <a:r>
              <a:rPr lang="en-US" sz="1600" b="1" dirty="0" smtClean="0">
                <a:latin typeface="Times New Roman" pitchFamily="18" charset="0"/>
                <a:cs typeface="Times New Roman" pitchFamily="18" charset="0"/>
              </a:rPr>
              <a:t>The electrical load of elevators and  HVAC system in the main distribution board 2</a:t>
            </a:r>
          </a:p>
          <a:p>
            <a:endParaRPr lang="en-US" sz="2133" dirty="0">
              <a:latin typeface="Times New Roman" pitchFamily="18" charset="0"/>
              <a:cs typeface="Times New Roman" pitchFamily="18" charset="0"/>
            </a:endParaRPr>
          </a:p>
          <a:p>
            <a:endParaRPr lang="en-US" sz="2133" dirty="0">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a:prstGeom prst="rect">
            <a:avLst/>
          </a:prstGeom>
        </p:spPr>
        <p:txBody>
          <a:bodyPr/>
          <a:lstStyle/>
          <a:p>
            <a:fld id="{EC38771F-209D-4D88-AF00-213258C98BC7}" type="slidenum">
              <a:rPr lang="en-US" smtClean="0"/>
              <a:pPr/>
              <a:t>88</a:t>
            </a:fld>
            <a:endParaRPr lang="en-US" dirty="0"/>
          </a:p>
        </p:txBody>
      </p:sp>
      <p:pic>
        <p:nvPicPr>
          <p:cNvPr id="5" name="Picture 4"/>
          <p:cNvPicPr>
            <a:picLocks noChangeAspect="1"/>
          </p:cNvPicPr>
          <p:nvPr/>
        </p:nvPicPr>
        <p:blipFill>
          <a:blip r:embed="rId2"/>
          <a:stretch>
            <a:fillRect/>
          </a:stretch>
        </p:blipFill>
        <p:spPr>
          <a:xfrm>
            <a:off x="195942" y="3775166"/>
            <a:ext cx="7406641" cy="1841863"/>
          </a:xfrm>
          <a:prstGeom prst="rect">
            <a:avLst/>
          </a:prstGeom>
          <a:ln>
            <a:noFill/>
          </a:ln>
          <a:effectLst>
            <a:outerShdw blurRad="190500" algn="tl" rotWithShape="0">
              <a:srgbClr val="000000">
                <a:alpha val="70000"/>
              </a:srgbClr>
            </a:outerShdw>
          </a:effectLst>
        </p:spPr>
      </p:pic>
      <p:pic>
        <p:nvPicPr>
          <p:cNvPr id="9" name="Picture 8"/>
          <p:cNvPicPr>
            <a:picLocks noChangeAspect="1"/>
          </p:cNvPicPr>
          <p:nvPr/>
        </p:nvPicPr>
        <p:blipFill>
          <a:blip r:embed="rId3"/>
          <a:stretch>
            <a:fillRect/>
          </a:stretch>
        </p:blipFill>
        <p:spPr>
          <a:xfrm>
            <a:off x="7720149" y="548642"/>
            <a:ext cx="4292165" cy="3788228"/>
          </a:xfrm>
          <a:prstGeom prst="rect">
            <a:avLst/>
          </a:prstGeom>
          <a:ln>
            <a:noFill/>
          </a:ln>
          <a:effectLst>
            <a:outerShdw blurRad="190500" algn="tl" rotWithShape="0">
              <a:srgbClr val="000000">
                <a:alpha val="70000"/>
              </a:srgbClr>
            </a:outerShdw>
          </a:effectLst>
        </p:spPr>
      </p:pic>
      <p:pic>
        <p:nvPicPr>
          <p:cNvPr id="10" name="Picture 9"/>
          <p:cNvPicPr>
            <a:picLocks noChangeAspect="1"/>
          </p:cNvPicPr>
          <p:nvPr/>
        </p:nvPicPr>
        <p:blipFill>
          <a:blip r:embed="rId4"/>
          <a:stretch>
            <a:fillRect/>
          </a:stretch>
        </p:blipFill>
        <p:spPr>
          <a:xfrm>
            <a:off x="209007" y="509451"/>
            <a:ext cx="7380513" cy="160673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0725714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949081" y="2616207"/>
            <a:ext cx="5430270" cy="1764425"/>
          </a:xfrm>
          <a:prstGeom prst="rect">
            <a:avLst/>
          </a:prstGeom>
          <a:noFill/>
        </p:spPr>
        <p:txBody>
          <a:bodyPr wrap="none" lIns="121889" tIns="60944" rIns="121889" bIns="60944" rtlCol="0">
            <a:spAutoFit/>
          </a:bodyPr>
          <a:lstStyle>
            <a:defPPr>
              <a:defRPr lang="en-US"/>
            </a:defPPr>
            <a:lvl1pPr lvl="0" algn="ctr">
              <a:defRPr sz="40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defRPr>
            </a:lvl1pPr>
          </a:lstStyle>
          <a:p>
            <a:r>
              <a:rPr lang="en-US" sz="5333" dirty="0"/>
              <a:t>Acoustical Design</a:t>
            </a:r>
          </a:p>
          <a:p>
            <a:endParaRPr lang="en-US" sz="5333"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89</a:t>
            </a:fld>
            <a:endParaRPr lang="en-US" dirty="0"/>
          </a:p>
        </p:txBody>
      </p:sp>
    </p:spTree>
    <p:extLst>
      <p:ext uri="{BB962C8B-B14F-4D97-AF65-F5344CB8AC3E}">
        <p14:creationId xmlns:p14="http://schemas.microsoft.com/office/powerpoint/2010/main" val="29499989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Box 4"/>
          <p:cNvSpPr txBox="1">
            <a:spLocks noChangeArrowheads="1"/>
          </p:cNvSpPr>
          <p:nvPr/>
        </p:nvSpPr>
        <p:spPr bwMode="auto">
          <a:xfrm>
            <a:off x="3619500" y="285751"/>
            <a:ext cx="4572000" cy="461963"/>
          </a:xfrm>
          <a:prstGeom prst="rect">
            <a:avLst/>
          </a:prstGeom>
          <a:noFill/>
          <a:ln w="9525">
            <a:noFill/>
            <a:miter lim="800000"/>
            <a:headEnd/>
            <a:tailEnd/>
          </a:ln>
        </p:spPr>
        <p:txBody>
          <a:bodyPr>
            <a:spAutoFit/>
          </a:bodyPr>
          <a:lstStyle/>
          <a:p>
            <a:pPr algn="ctr"/>
            <a:r>
              <a:rPr lang="en-US" sz="2400">
                <a:latin typeface="Times New Roman" pitchFamily="18" charset="0"/>
                <a:cs typeface="Times New Roman" pitchFamily="18" charset="0"/>
              </a:rPr>
              <a:t>Architectural Design</a:t>
            </a:r>
            <a:endParaRPr lang="en-GB" sz="2400"/>
          </a:p>
        </p:txBody>
      </p:sp>
      <p:sp>
        <p:nvSpPr>
          <p:cNvPr id="19460" name="TextBox 7"/>
          <p:cNvSpPr txBox="1">
            <a:spLocks noChangeArrowheads="1"/>
          </p:cNvSpPr>
          <p:nvPr/>
        </p:nvSpPr>
        <p:spPr bwMode="auto">
          <a:xfrm>
            <a:off x="587829" y="679270"/>
            <a:ext cx="3819279" cy="461665"/>
          </a:xfrm>
          <a:prstGeom prst="rect">
            <a:avLst/>
          </a:prstGeom>
          <a:noFill/>
          <a:ln w="9525">
            <a:noFill/>
            <a:miter lim="800000"/>
            <a:headEnd/>
            <a:tailEnd/>
          </a:ln>
        </p:spPr>
        <p:txBody>
          <a:bodyPr wrap="square">
            <a:spAutoFit/>
          </a:bodyPr>
          <a:lstStyle/>
          <a:p>
            <a:pPr>
              <a:buFont typeface="Arial" pitchFamily="34" charset="0"/>
              <a:buChar char="•"/>
            </a:pPr>
            <a:r>
              <a:rPr lang="en-US" sz="2400" dirty="0" smtClean="0"/>
              <a:t>Ground floor plan</a:t>
            </a:r>
            <a:endParaRPr lang="en-GB" sz="2400" dirty="0"/>
          </a:p>
        </p:txBody>
      </p:sp>
      <p:pic>
        <p:nvPicPr>
          <p:cNvPr id="6" name="Content Placeholder 5"/>
          <p:cNvPicPr>
            <a:picLocks noGrp="1"/>
          </p:cNvPicPr>
          <p:nvPr>
            <p:ph idx="1"/>
          </p:nvPr>
        </p:nvPicPr>
        <p:blipFill>
          <a:blip r:embed="rId2"/>
          <a:stretch>
            <a:fillRect/>
          </a:stretch>
        </p:blipFill>
        <p:spPr bwMode="auto">
          <a:xfrm>
            <a:off x="1685108" y="1071154"/>
            <a:ext cx="8895805" cy="557784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D57F1E4F-1CFF-5643-939E-217C01CDF565}" type="slidenum">
              <a:rPr lang="en-US" smtClean="0"/>
              <a:pPr/>
              <a:t>9</a:t>
            </a:fld>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a:lstStyle/>
          <a:p>
            <a:fld id="{EC38771F-209D-4D88-AF00-213258C98BC7}" type="slidenum">
              <a:rPr lang="en-US" smtClean="0"/>
              <a:pPr/>
              <a:t>90</a:t>
            </a:fld>
            <a:endParaRPr lang="en-US"/>
          </a:p>
        </p:txBody>
      </p:sp>
      <p:sp>
        <p:nvSpPr>
          <p:cNvPr id="7" name="مستطيل 6"/>
          <p:cNvSpPr/>
          <p:nvPr/>
        </p:nvSpPr>
        <p:spPr>
          <a:xfrm>
            <a:off x="508001" y="1072691"/>
            <a:ext cx="9130145" cy="400110"/>
          </a:xfrm>
          <a:prstGeom prst="rect">
            <a:avLst/>
          </a:prstGeom>
        </p:spPr>
        <p:txBody>
          <a:bodyPr wrap="square">
            <a:spAutoFit/>
          </a:bodyPr>
          <a:lstStyle/>
          <a:p>
            <a:pPr marL="380990" indent="-380990">
              <a:buFont typeface="Arial" pitchFamily="34" charset="0"/>
              <a:buChar char="•"/>
            </a:pPr>
            <a:r>
              <a:rPr lang="en-US" sz="2000" dirty="0">
                <a:latin typeface="Times New Roman" pitchFamily="18" charset="0"/>
                <a:cs typeface="Times New Roman" pitchFamily="18" charset="0"/>
              </a:rPr>
              <a:t>The spaces that  were designed acoustically in the </a:t>
            </a:r>
            <a:r>
              <a:rPr lang="en-US" sz="2000" dirty="0" smtClean="0">
                <a:latin typeface="Times New Roman" pitchFamily="18" charset="0"/>
                <a:cs typeface="Times New Roman" pitchFamily="18" charset="0"/>
              </a:rPr>
              <a:t>facility </a:t>
            </a:r>
            <a:endParaRPr lang="en-US" sz="2000" dirty="0">
              <a:latin typeface="Times New Roman" pitchFamily="18" charset="0"/>
              <a:cs typeface="Times New Roman" pitchFamily="18" charset="0"/>
            </a:endParaRPr>
          </a:p>
        </p:txBody>
      </p:sp>
      <p:sp>
        <p:nvSpPr>
          <p:cNvPr id="9" name="مستطيل 8"/>
          <p:cNvSpPr/>
          <p:nvPr/>
        </p:nvSpPr>
        <p:spPr>
          <a:xfrm>
            <a:off x="508001" y="2536295"/>
            <a:ext cx="7620000" cy="400110"/>
          </a:xfrm>
          <a:prstGeom prst="rect">
            <a:avLst/>
          </a:prstGeom>
        </p:spPr>
        <p:txBody>
          <a:bodyPr wrap="square">
            <a:spAutoFit/>
          </a:bodyPr>
          <a:lstStyle/>
          <a:p>
            <a:pPr marL="380990" indent="-380990">
              <a:buFont typeface="Arial" pitchFamily="34" charset="0"/>
              <a:buChar char="•"/>
            </a:pPr>
            <a:r>
              <a:rPr lang="en-US" sz="2000" dirty="0">
                <a:latin typeface="Times New Roman" pitchFamily="18" charset="0"/>
                <a:cs typeface="Times New Roman" pitchFamily="18" charset="0"/>
              </a:rPr>
              <a:t>The absorption coefficient for the finished material </a:t>
            </a:r>
          </a:p>
        </p:txBody>
      </p:sp>
      <p:sp>
        <p:nvSpPr>
          <p:cNvPr id="8" name="مستطيل 7"/>
          <p:cNvSpPr/>
          <p:nvPr/>
        </p:nvSpPr>
        <p:spPr>
          <a:xfrm>
            <a:off x="1035465" y="1586087"/>
            <a:ext cx="1942866" cy="338530"/>
          </a:xfrm>
          <a:prstGeom prst="rect">
            <a:avLst/>
          </a:prstGeom>
        </p:spPr>
        <p:txBody>
          <a:bodyPr wrap="square" lIns="91417" tIns="45708" rIns="91417" bIns="45708">
            <a:spAutoFit/>
          </a:bodyPr>
          <a:lstStyle/>
          <a:p>
            <a:pPr marL="742950" lvl="1" indent="-285750">
              <a:buFont typeface="Wingdings" pitchFamily="2" charset="2"/>
              <a:buChar char="v"/>
            </a:pPr>
            <a:r>
              <a:rPr lang="en-US" sz="1600" dirty="0" smtClean="0">
                <a:latin typeface="Times New Roman" pitchFamily="18" charset="0"/>
                <a:cs typeface="Times New Roman" pitchFamily="18" charset="0"/>
              </a:rPr>
              <a:t>Main hall</a:t>
            </a:r>
            <a:endParaRPr lang="en-US" sz="1600" i="1" dirty="0">
              <a:latin typeface="Times New Roman" pitchFamily="18" charset="0"/>
              <a:cs typeface="Times New Roman" pitchFamily="18" charset="0"/>
            </a:endParaRPr>
          </a:p>
        </p:txBody>
      </p:sp>
      <p:sp>
        <p:nvSpPr>
          <p:cNvPr id="3" name="Rectangle 2"/>
          <p:cNvSpPr/>
          <p:nvPr/>
        </p:nvSpPr>
        <p:spPr>
          <a:xfrm>
            <a:off x="1035464" y="2243123"/>
            <a:ext cx="1916741" cy="369332"/>
          </a:xfrm>
          <a:prstGeom prst="rect">
            <a:avLst/>
          </a:prstGeom>
        </p:spPr>
        <p:txBody>
          <a:bodyPr wrap="square">
            <a:spAutoFit/>
          </a:bodyPr>
          <a:lstStyle/>
          <a:p>
            <a:pPr marL="742950" lvl="1" indent="-285750">
              <a:buFont typeface="Wingdings" pitchFamily="2" charset="2"/>
              <a:buChar char="v"/>
            </a:pPr>
            <a:r>
              <a:rPr lang="en-US" dirty="0" smtClean="0">
                <a:latin typeface="Times New Roman" pitchFamily="18" charset="0"/>
                <a:cs typeface="Times New Roman" pitchFamily="18" charset="0"/>
              </a:rPr>
              <a:t>Men's hall</a:t>
            </a:r>
            <a:endParaRPr lang="en-US" i="1" dirty="0">
              <a:latin typeface="Times New Roman" pitchFamily="18" charset="0"/>
              <a:cs typeface="Times New Roman" pitchFamily="18" charset="0"/>
            </a:endParaRPr>
          </a:p>
        </p:txBody>
      </p:sp>
      <p:pic>
        <p:nvPicPr>
          <p:cNvPr id="6" name="Picture 5"/>
          <p:cNvPicPr>
            <a:picLocks noChangeAspect="1"/>
          </p:cNvPicPr>
          <p:nvPr/>
        </p:nvPicPr>
        <p:blipFill>
          <a:blip r:embed="rId2"/>
          <a:stretch>
            <a:fillRect/>
          </a:stretch>
        </p:blipFill>
        <p:spPr>
          <a:xfrm>
            <a:off x="1035464" y="2974329"/>
            <a:ext cx="7533769" cy="290395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8329833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a:lstStyle/>
          <a:p>
            <a:fld id="{EC38771F-209D-4D88-AF00-213258C98BC7}" type="slidenum">
              <a:rPr lang="en-US" smtClean="0"/>
              <a:pPr/>
              <a:t>91</a:t>
            </a:fld>
            <a:endParaRPr lang="en-US"/>
          </a:p>
        </p:txBody>
      </p:sp>
      <p:sp>
        <p:nvSpPr>
          <p:cNvPr id="4" name="مستطيل 3"/>
          <p:cNvSpPr/>
          <p:nvPr/>
        </p:nvSpPr>
        <p:spPr>
          <a:xfrm>
            <a:off x="406401" y="32540"/>
            <a:ext cx="3373039" cy="420564"/>
          </a:xfrm>
          <a:prstGeom prst="rect">
            <a:avLst/>
          </a:prstGeom>
        </p:spPr>
        <p:txBody>
          <a:bodyPr wrap="none">
            <a:spAutoFit/>
          </a:bodyPr>
          <a:lstStyle/>
          <a:p>
            <a:r>
              <a:rPr lang="en-US" sz="2133" b="1" dirty="0">
                <a:latin typeface="Times New Roman" pitchFamily="18" charset="0"/>
                <a:cs typeface="Times New Roman" pitchFamily="18" charset="0"/>
              </a:rPr>
              <a:t>Reverberation time(RT60):</a:t>
            </a:r>
            <a:endParaRPr lang="en-US" sz="2133" b="1" dirty="0"/>
          </a:p>
        </p:txBody>
      </p:sp>
      <p:sp>
        <p:nvSpPr>
          <p:cNvPr id="5" name="مستطيل 4"/>
          <p:cNvSpPr/>
          <p:nvPr/>
        </p:nvSpPr>
        <p:spPr>
          <a:xfrm>
            <a:off x="609600" y="483946"/>
            <a:ext cx="5463805" cy="1200329"/>
          </a:xfrm>
          <a:prstGeom prst="rect">
            <a:avLst/>
          </a:prstGeom>
        </p:spPr>
        <p:txBody>
          <a:bodyPr wrap="square">
            <a:spAutoFit/>
          </a:bodyPr>
          <a:lstStyle/>
          <a:p>
            <a:pPr marL="380990" indent="-380990">
              <a:buFont typeface="Arial" pitchFamily="34" charset="0"/>
              <a:buChar char="•"/>
            </a:pPr>
            <a:r>
              <a:rPr lang="en-US" dirty="0">
                <a:latin typeface="Times New Roman" pitchFamily="18" charset="0"/>
                <a:cs typeface="Times New Roman" pitchFamily="18" charset="0"/>
              </a:rPr>
              <a:t> The reverberation time for the </a:t>
            </a:r>
            <a:r>
              <a:rPr lang="en-US" dirty="0" smtClean="0">
                <a:latin typeface="Times New Roman" pitchFamily="18" charset="0"/>
                <a:cs typeface="Times New Roman" pitchFamily="18" charset="0"/>
              </a:rPr>
              <a:t>main hall </a:t>
            </a:r>
            <a:r>
              <a:rPr lang="en-US" dirty="0">
                <a:latin typeface="Times New Roman" pitchFamily="18" charset="0"/>
                <a:cs typeface="Times New Roman" pitchFamily="18" charset="0"/>
              </a:rPr>
              <a:t>according </a:t>
            </a:r>
            <a:r>
              <a:rPr lang="en-US" dirty="0" smtClean="0">
                <a:latin typeface="Times New Roman" pitchFamily="18" charset="0"/>
                <a:cs typeface="Times New Roman" pitchFamily="18" charset="0"/>
              </a:rPr>
              <a:t>     to Sabine</a:t>
            </a:r>
            <a:endParaRPr lang="ar-SA" dirty="0" smtClean="0">
              <a:latin typeface="Times New Roman" pitchFamily="18" charset="0"/>
              <a:cs typeface="Times New Roman" pitchFamily="18" charset="0"/>
            </a:endParaRPr>
          </a:p>
          <a:p>
            <a:pPr marL="380990" indent="-380990">
              <a:buFont typeface="Arial" pitchFamily="34" charset="0"/>
              <a:buChar char="•"/>
            </a:pPr>
            <a:r>
              <a:rPr lang="en-US" dirty="0" smtClean="0">
                <a:latin typeface="Times New Roman" pitchFamily="18" charset="0"/>
                <a:cs typeface="Times New Roman" pitchFamily="18" charset="0"/>
              </a:rPr>
              <a:t>The limit of the reverberation time in the hall (1.5 - 2.5) </a:t>
            </a:r>
            <a:endParaRPr lang="en-US" dirty="0">
              <a:latin typeface="Times New Roman" pitchFamily="18" charset="0"/>
              <a:cs typeface="Times New Roman" pitchFamily="18" charset="0"/>
            </a:endParaRPr>
          </a:p>
        </p:txBody>
      </p:sp>
      <p:sp>
        <p:nvSpPr>
          <p:cNvPr id="14" name="مستطيل 13"/>
          <p:cNvSpPr/>
          <p:nvPr/>
        </p:nvSpPr>
        <p:spPr>
          <a:xfrm>
            <a:off x="6139543" y="511445"/>
            <a:ext cx="6052457" cy="923330"/>
          </a:xfrm>
          <a:prstGeom prst="rect">
            <a:avLst/>
          </a:prstGeom>
        </p:spPr>
        <p:txBody>
          <a:bodyPr wrap="square">
            <a:spAutoFit/>
          </a:bodyPr>
          <a:lstStyle/>
          <a:p>
            <a:pPr marL="380990" indent="-380990">
              <a:buFont typeface="Arial" pitchFamily="34" charset="0"/>
              <a:buChar char="•"/>
            </a:pPr>
            <a:r>
              <a:rPr lang="en-US" dirty="0">
                <a:latin typeface="Times New Roman" pitchFamily="18" charset="0"/>
                <a:cs typeface="Times New Roman" pitchFamily="18" charset="0"/>
              </a:rPr>
              <a:t> The reverberation time for the </a:t>
            </a:r>
            <a:r>
              <a:rPr lang="en-US" dirty="0" smtClean="0">
                <a:latin typeface="Times New Roman" pitchFamily="18" charset="0"/>
                <a:cs typeface="Times New Roman" pitchFamily="18" charset="0"/>
              </a:rPr>
              <a:t>men's hall </a:t>
            </a:r>
            <a:r>
              <a:rPr lang="en-US" dirty="0">
                <a:latin typeface="Times New Roman" pitchFamily="18" charset="0"/>
                <a:cs typeface="Times New Roman" pitchFamily="18" charset="0"/>
              </a:rPr>
              <a:t>according to </a:t>
            </a:r>
            <a:r>
              <a:rPr lang="en-US" dirty="0" smtClean="0">
                <a:latin typeface="Times New Roman" pitchFamily="18" charset="0"/>
                <a:cs typeface="Times New Roman" pitchFamily="18" charset="0"/>
              </a:rPr>
              <a:t>Sabine</a:t>
            </a:r>
          </a:p>
          <a:p>
            <a:pPr marL="380990" indent="-380990">
              <a:buFont typeface="Arial" pitchFamily="34" charset="0"/>
              <a:buChar char="•"/>
            </a:pPr>
            <a:r>
              <a:rPr lang="en-US" dirty="0" smtClean="0">
                <a:latin typeface="Times New Roman" pitchFamily="18" charset="0"/>
                <a:cs typeface="Times New Roman" pitchFamily="18" charset="0"/>
              </a:rPr>
              <a:t>The limit of the reverberation time in the hall (1.5 - 2.5) </a:t>
            </a:r>
          </a:p>
        </p:txBody>
      </p:sp>
      <p:pic>
        <p:nvPicPr>
          <p:cNvPr id="12" name="Picture 11"/>
          <p:cNvPicPr/>
          <p:nvPr/>
        </p:nvPicPr>
        <p:blipFill>
          <a:blip r:embed="rId3"/>
          <a:stretch>
            <a:fillRect/>
          </a:stretch>
        </p:blipFill>
        <p:spPr>
          <a:xfrm>
            <a:off x="499730" y="1894114"/>
            <a:ext cx="5741581" cy="4963885"/>
          </a:xfrm>
          <a:prstGeom prst="rect">
            <a:avLst/>
          </a:prstGeom>
          <a:ln>
            <a:noFill/>
          </a:ln>
          <a:effectLst>
            <a:outerShdw blurRad="190500" algn="tl" rotWithShape="0">
              <a:srgbClr val="000000">
                <a:alpha val="70000"/>
              </a:srgbClr>
            </a:outerShdw>
          </a:effec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3216" y="1822629"/>
            <a:ext cx="5314950" cy="489714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25532289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a:lstStyle/>
          <a:p>
            <a:fld id="{EC38771F-209D-4D88-AF00-213258C98BC7}" type="slidenum">
              <a:rPr lang="en-US" smtClean="0"/>
              <a:pPr/>
              <a:t>92</a:t>
            </a:fld>
            <a:endParaRPr lang="en-US"/>
          </a:p>
        </p:txBody>
      </p:sp>
      <p:sp>
        <p:nvSpPr>
          <p:cNvPr id="4" name="مستطيل 3"/>
          <p:cNvSpPr/>
          <p:nvPr/>
        </p:nvSpPr>
        <p:spPr>
          <a:xfrm>
            <a:off x="336945" y="210457"/>
            <a:ext cx="3934475" cy="420564"/>
          </a:xfrm>
          <a:prstGeom prst="rect">
            <a:avLst/>
          </a:prstGeom>
        </p:spPr>
        <p:txBody>
          <a:bodyPr wrap="none">
            <a:spAutoFit/>
          </a:bodyPr>
          <a:lstStyle/>
          <a:p>
            <a:r>
              <a:rPr lang="en-US" sz="2133" b="1" dirty="0">
                <a:latin typeface="Times New Roman" pitchFamily="18" charset="0"/>
                <a:cs typeface="Times New Roman" pitchFamily="18" charset="0"/>
              </a:rPr>
              <a:t>Sound Transmission Loss (STC)</a:t>
            </a:r>
            <a:endParaRPr lang="en-US" sz="2133" dirty="0"/>
          </a:p>
        </p:txBody>
      </p:sp>
      <p:pic>
        <p:nvPicPr>
          <p:cNvPr id="2457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631"/>
          <a:stretch/>
        </p:blipFill>
        <p:spPr bwMode="auto">
          <a:xfrm>
            <a:off x="9866659" y="631020"/>
            <a:ext cx="1944057" cy="337927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مستطيل 8"/>
          <p:cNvSpPr/>
          <p:nvPr/>
        </p:nvSpPr>
        <p:spPr>
          <a:xfrm>
            <a:off x="336945" y="820857"/>
            <a:ext cx="8933871" cy="646331"/>
          </a:xfrm>
          <a:prstGeom prst="rect">
            <a:avLst/>
          </a:prstGeom>
        </p:spPr>
        <p:txBody>
          <a:bodyPr wrap="square">
            <a:spAutoFit/>
          </a:bodyPr>
          <a:lstStyle/>
          <a:p>
            <a:pPr marL="228594" indent="-228594">
              <a:buFont typeface="Wingdings" pitchFamily="2" charset="2"/>
              <a:buChar char="v"/>
            </a:pPr>
            <a:r>
              <a:rPr lang="en-US" dirty="0" smtClean="0">
                <a:latin typeface="Times New Roman" pitchFamily="18" charset="0"/>
                <a:cs typeface="Times New Roman" pitchFamily="18" charset="0"/>
              </a:rPr>
              <a:t>The sound transmission loss (STC) for the internal walls between different spaces in the faculty is more than the limit = 45 dB  (Egan, </a:t>
            </a:r>
            <a:r>
              <a:rPr lang="en-US" dirty="0" err="1" smtClean="0">
                <a:latin typeface="Times New Roman" pitchFamily="18" charset="0"/>
                <a:cs typeface="Times New Roman" pitchFamily="18" charset="0"/>
              </a:rPr>
              <a:t>n.d.</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12" name="مستطيل 11"/>
          <p:cNvSpPr/>
          <p:nvPr/>
        </p:nvSpPr>
        <p:spPr>
          <a:xfrm>
            <a:off x="336945" y="3556255"/>
            <a:ext cx="7042737" cy="646331"/>
          </a:xfrm>
          <a:prstGeom prst="rect">
            <a:avLst/>
          </a:prstGeom>
        </p:spPr>
        <p:txBody>
          <a:bodyPr wrap="square">
            <a:spAutoFit/>
          </a:bodyPr>
          <a:lstStyle/>
          <a:p>
            <a:pPr marL="228594" indent="-228594">
              <a:buFont typeface="Wingdings" pitchFamily="2" charset="2"/>
              <a:buChar char="v"/>
            </a:pPr>
            <a:r>
              <a:rPr lang="en-US" dirty="0">
                <a:latin typeface="Times New Roman" pitchFamily="18" charset="0"/>
                <a:cs typeface="Times New Roman" pitchFamily="18" charset="0"/>
              </a:rPr>
              <a:t>The OITC for the external walls = </a:t>
            </a:r>
            <a:r>
              <a:rPr lang="en-US" dirty="0" smtClean="0">
                <a:latin typeface="Times New Roman" pitchFamily="18" charset="0"/>
                <a:cs typeface="Times New Roman" pitchFamily="18" charset="0"/>
              </a:rPr>
              <a:t>59dB </a:t>
            </a:r>
            <a:r>
              <a:rPr lang="en-US" dirty="0">
                <a:latin typeface="Times New Roman" pitchFamily="18" charset="0"/>
                <a:cs typeface="Times New Roman" pitchFamily="18" charset="0"/>
              </a:rPr>
              <a:t>more than the standard = </a:t>
            </a:r>
            <a:r>
              <a:rPr lang="en-US" dirty="0" smtClean="0">
                <a:latin typeface="Times New Roman" pitchFamily="18" charset="0"/>
                <a:cs typeface="Times New Roman" pitchFamily="18" charset="0"/>
              </a:rPr>
              <a:t>55 </a:t>
            </a:r>
            <a:r>
              <a:rPr lang="en-US" dirty="0">
                <a:latin typeface="Times New Roman" pitchFamily="18" charset="0"/>
                <a:cs typeface="Times New Roman" pitchFamily="18" charset="0"/>
              </a:rPr>
              <a:t>dB   (Egan, </a:t>
            </a:r>
            <a:r>
              <a:rPr lang="en-US" dirty="0" err="1">
                <a:latin typeface="Times New Roman" pitchFamily="18" charset="0"/>
                <a:cs typeface="Times New Roman" pitchFamily="18" charset="0"/>
              </a:rPr>
              <a:t>n.d.</a:t>
            </a:r>
            <a:r>
              <a:rPr lang="en-US" dirty="0">
                <a:latin typeface="Times New Roman" pitchFamily="18" charset="0"/>
                <a:cs typeface="Times New Roman" pitchFamily="18" charset="0"/>
              </a:rPr>
              <a:t>), so it is ok for the external walls</a:t>
            </a:r>
          </a:p>
        </p:txBody>
      </p:sp>
      <p:pic>
        <p:nvPicPr>
          <p:cNvPr id="14" name="Picture 13" descr="D:\Documents\Desktop\صوتية مشروع التخرج\wall 3.PNG"/>
          <p:cNvPicPr/>
          <p:nvPr/>
        </p:nvPicPr>
        <p:blipFill>
          <a:blip r:embed="rId3">
            <a:extLst>
              <a:ext uri="{28A0092B-C50C-407E-A947-70E740481C1C}">
                <a14:useLocalDpi xmlns:a14="http://schemas.microsoft.com/office/drawing/2010/main" val="0"/>
              </a:ext>
            </a:extLst>
          </a:blip>
          <a:srcRect/>
          <a:stretch>
            <a:fillRect/>
          </a:stretch>
        </p:blipFill>
        <p:spPr bwMode="auto">
          <a:xfrm>
            <a:off x="555351" y="1743609"/>
            <a:ext cx="5153117" cy="1587419"/>
          </a:xfrm>
          <a:prstGeom prst="rect">
            <a:avLst/>
          </a:prstGeom>
          <a:ln>
            <a:noFill/>
          </a:ln>
          <a:effectLst>
            <a:outerShdw blurRad="190500" algn="tl" rotWithShape="0">
              <a:srgbClr val="000000">
                <a:alpha val="70000"/>
              </a:srgbClr>
            </a:outerShdw>
          </a:effectLst>
        </p:spPr>
      </p:pic>
      <p:pic>
        <p:nvPicPr>
          <p:cNvPr id="15" name="Picture 14" descr="D:\Documents\Desktop\صوتية مشروع التخرج\wall 4.PNG"/>
          <p:cNvPicPr/>
          <p:nvPr/>
        </p:nvPicPr>
        <p:blipFill>
          <a:blip r:embed="rId4">
            <a:extLst>
              <a:ext uri="{28A0092B-C50C-407E-A947-70E740481C1C}">
                <a14:useLocalDpi xmlns:a14="http://schemas.microsoft.com/office/drawing/2010/main" val="0"/>
              </a:ext>
            </a:extLst>
          </a:blip>
          <a:srcRect/>
          <a:stretch>
            <a:fillRect/>
          </a:stretch>
        </p:blipFill>
        <p:spPr bwMode="auto">
          <a:xfrm>
            <a:off x="5992204" y="1227909"/>
            <a:ext cx="3674310" cy="2377440"/>
          </a:xfrm>
          <a:prstGeom prst="rect">
            <a:avLst/>
          </a:prstGeom>
          <a:ln>
            <a:noFill/>
          </a:ln>
          <a:effectLst>
            <a:outerShdw blurRad="190500" algn="tl" rotWithShape="0">
              <a:srgbClr val="000000">
                <a:alpha val="70000"/>
              </a:srgbClr>
            </a:outerShdw>
          </a:effectLst>
        </p:spPr>
      </p:pic>
      <p:pic>
        <p:nvPicPr>
          <p:cNvPr id="5" name="Picture 4"/>
          <p:cNvPicPr>
            <a:picLocks noChangeAspect="1"/>
          </p:cNvPicPr>
          <p:nvPr/>
        </p:nvPicPr>
        <p:blipFill>
          <a:blip r:embed="rId5"/>
          <a:stretch>
            <a:fillRect/>
          </a:stretch>
        </p:blipFill>
        <p:spPr>
          <a:xfrm>
            <a:off x="600891" y="4376867"/>
            <a:ext cx="5682345" cy="1762675"/>
          </a:xfrm>
          <a:prstGeom prst="rect">
            <a:avLst/>
          </a:prstGeom>
          <a:ln>
            <a:noFill/>
          </a:ln>
          <a:effectLst>
            <a:outerShdw blurRad="190500" algn="tl" rotWithShape="0">
              <a:srgbClr val="000000">
                <a:alpha val="70000"/>
              </a:srgbClr>
            </a:outerShdw>
          </a:effectLst>
        </p:spPr>
      </p:pic>
      <p:pic>
        <p:nvPicPr>
          <p:cNvPr id="16" name="Picture 15" descr="D:\Documents\Desktop\صوتية مشروع التخرج\new ew.PNG"/>
          <p:cNvPicPr/>
          <p:nvPr/>
        </p:nvPicPr>
        <p:blipFill>
          <a:blip r:embed="rId6">
            <a:extLst>
              <a:ext uri="{28A0092B-C50C-407E-A947-70E740481C1C}">
                <a14:useLocalDpi xmlns:a14="http://schemas.microsoft.com/office/drawing/2010/main" val="0"/>
              </a:ext>
            </a:extLst>
          </a:blip>
          <a:srcRect/>
          <a:stretch>
            <a:fillRect/>
          </a:stretch>
        </p:blipFill>
        <p:spPr bwMode="auto">
          <a:xfrm>
            <a:off x="6618542" y="4141030"/>
            <a:ext cx="5320909" cy="256021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92469199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a:lstStyle/>
          <a:p>
            <a:fld id="{EC38771F-209D-4D88-AF00-213258C98BC7}" type="slidenum">
              <a:rPr lang="en-US" smtClean="0"/>
              <a:pPr/>
              <a:t>93</a:t>
            </a:fld>
            <a:endParaRPr lang="en-US"/>
          </a:p>
        </p:txBody>
      </p:sp>
      <p:sp>
        <p:nvSpPr>
          <p:cNvPr id="4" name="مستطيل 3"/>
          <p:cNvSpPr/>
          <p:nvPr/>
        </p:nvSpPr>
        <p:spPr>
          <a:xfrm>
            <a:off x="609600" y="298076"/>
            <a:ext cx="3621504" cy="420564"/>
          </a:xfrm>
          <a:prstGeom prst="rect">
            <a:avLst/>
          </a:prstGeom>
        </p:spPr>
        <p:txBody>
          <a:bodyPr wrap="none">
            <a:spAutoFit/>
          </a:bodyPr>
          <a:lstStyle/>
          <a:p>
            <a:r>
              <a:rPr lang="en-US" sz="2133" b="1" dirty="0">
                <a:latin typeface="Times New Roman" pitchFamily="18" charset="0"/>
                <a:cs typeface="Times New Roman" pitchFamily="18" charset="0"/>
              </a:rPr>
              <a:t>Impact Insulation Class (IIC)</a:t>
            </a:r>
            <a:endParaRPr lang="en-US" sz="2133" dirty="0"/>
          </a:p>
        </p:txBody>
      </p:sp>
      <p:sp>
        <p:nvSpPr>
          <p:cNvPr id="5" name="مستطيل 4"/>
          <p:cNvSpPr/>
          <p:nvPr/>
        </p:nvSpPr>
        <p:spPr>
          <a:xfrm>
            <a:off x="609600" y="1306286"/>
            <a:ext cx="10972800" cy="646331"/>
          </a:xfrm>
          <a:prstGeom prst="rect">
            <a:avLst/>
          </a:prstGeom>
        </p:spPr>
        <p:txBody>
          <a:bodyPr wrap="square">
            <a:spAutoFit/>
          </a:bodyPr>
          <a:lstStyle/>
          <a:p>
            <a:pPr marL="380990" indent="-380990">
              <a:buFont typeface="Arial" pitchFamily="34" charset="0"/>
              <a:buChar char="•"/>
            </a:pPr>
            <a:r>
              <a:rPr lang="en-US" dirty="0">
                <a:latin typeface="Times New Roman" pitchFamily="18" charset="0"/>
                <a:cs typeface="Times New Roman" pitchFamily="18" charset="0"/>
              </a:rPr>
              <a:t>The Impact insulation class for the </a:t>
            </a:r>
            <a:r>
              <a:rPr lang="en-US" dirty="0" smtClean="0">
                <a:latin typeface="Times New Roman" pitchFamily="18" charset="0"/>
                <a:cs typeface="Times New Roman" pitchFamily="18" charset="0"/>
              </a:rPr>
              <a:t>floor </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60 </a:t>
            </a:r>
            <a:r>
              <a:rPr lang="en-US" dirty="0">
                <a:latin typeface="Times New Roman" pitchFamily="18" charset="0"/>
                <a:cs typeface="Times New Roman" pitchFamily="18" charset="0"/>
              </a:rPr>
              <a:t>dB </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and the calculated IIC for the </a:t>
            </a:r>
            <a:r>
              <a:rPr lang="en-US" dirty="0" smtClean="0">
                <a:latin typeface="Times New Roman" pitchFamily="18" charset="0"/>
                <a:cs typeface="Times New Roman" pitchFamily="18" charset="0"/>
              </a:rPr>
              <a:t>floor </a:t>
            </a:r>
            <a:r>
              <a:rPr lang="en-US" dirty="0">
                <a:latin typeface="Times New Roman" pitchFamily="18" charset="0"/>
                <a:cs typeface="Times New Roman" pitchFamily="18" charset="0"/>
              </a:rPr>
              <a:t>should be more than 50 dB, so it is ok.</a:t>
            </a:r>
          </a:p>
        </p:txBody>
      </p:sp>
      <p:pic>
        <p:nvPicPr>
          <p:cNvPr id="8" name="Picture 7" descr="D:\Documents\Desktop\صوتية مشروع التخرج\new floor.PNG"/>
          <p:cNvPicPr/>
          <p:nvPr/>
        </p:nvPicPr>
        <p:blipFill>
          <a:blip r:embed="rId2">
            <a:extLst>
              <a:ext uri="{28A0092B-C50C-407E-A947-70E740481C1C}">
                <a14:useLocalDpi xmlns:a14="http://schemas.microsoft.com/office/drawing/2010/main" val="0"/>
              </a:ext>
            </a:extLst>
          </a:blip>
          <a:srcRect/>
          <a:stretch>
            <a:fillRect/>
          </a:stretch>
        </p:blipFill>
        <p:spPr bwMode="auto">
          <a:xfrm>
            <a:off x="692332" y="2423554"/>
            <a:ext cx="5303520" cy="4089914"/>
          </a:xfrm>
          <a:prstGeom prst="rect">
            <a:avLst/>
          </a:prstGeom>
          <a:ln>
            <a:noFill/>
          </a:ln>
          <a:effectLst>
            <a:outerShdw blurRad="190500" algn="tl" rotWithShape="0">
              <a:srgbClr val="000000">
                <a:alpha val="70000"/>
              </a:srgbClr>
            </a:outerShdw>
          </a:effectLst>
        </p:spPr>
      </p:pic>
      <p:pic>
        <p:nvPicPr>
          <p:cNvPr id="10" name="Picture 9" descr="D:\Documents\Desktop\صوتية مشروع التخرج\new floorr.PNG"/>
          <p:cNvPicPr/>
          <p:nvPr/>
        </p:nvPicPr>
        <p:blipFill>
          <a:blip r:embed="rId3">
            <a:extLst>
              <a:ext uri="{28A0092B-C50C-407E-A947-70E740481C1C}">
                <a14:useLocalDpi xmlns:a14="http://schemas.microsoft.com/office/drawing/2010/main" val="0"/>
              </a:ext>
            </a:extLst>
          </a:blip>
          <a:srcRect/>
          <a:stretch>
            <a:fillRect/>
          </a:stretch>
        </p:blipFill>
        <p:spPr bwMode="auto">
          <a:xfrm>
            <a:off x="6320663" y="2368551"/>
            <a:ext cx="5070148" cy="395387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0719142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a:prstGeom prst="rect">
            <a:avLst/>
          </a:prstGeom>
        </p:spPr>
        <p:txBody>
          <a:bodyPr/>
          <a:lstStyle/>
          <a:p>
            <a:fld id="{EC38771F-209D-4D88-AF00-213258C98BC7}" type="slidenum">
              <a:rPr lang="en-US" smtClean="0"/>
              <a:pPr/>
              <a:t>94</a:t>
            </a:fld>
            <a:endParaRPr lang="en-US"/>
          </a:p>
        </p:txBody>
      </p:sp>
      <p:sp>
        <p:nvSpPr>
          <p:cNvPr id="15" name="مستطيل 14"/>
          <p:cNvSpPr/>
          <p:nvPr/>
        </p:nvSpPr>
        <p:spPr>
          <a:xfrm>
            <a:off x="368301" y="276356"/>
            <a:ext cx="1819729" cy="369332"/>
          </a:xfrm>
          <a:prstGeom prst="rect">
            <a:avLst/>
          </a:prstGeom>
        </p:spPr>
        <p:txBody>
          <a:bodyPr wrap="none">
            <a:spAutoFit/>
          </a:bodyPr>
          <a:lstStyle/>
          <a:p>
            <a:pPr marL="380990" indent="-380990">
              <a:buFont typeface="Arial" pitchFamily="34" charset="0"/>
              <a:buChar char="•"/>
            </a:pPr>
            <a:r>
              <a:rPr lang="en-US" dirty="0">
                <a:latin typeface="Times New Roman" pitchFamily="18" charset="0"/>
                <a:cs typeface="Times New Roman" pitchFamily="18" charset="0"/>
              </a:rPr>
              <a:t>Loud speaker</a:t>
            </a:r>
            <a:endParaRPr lang="en-US" i="1" dirty="0">
              <a:latin typeface="Times New Roman" pitchFamily="18" charset="0"/>
              <a:cs typeface="Times New Roman" pitchFamily="18" charset="0"/>
            </a:endParaRPr>
          </a:p>
        </p:txBody>
      </p:sp>
      <p:sp>
        <p:nvSpPr>
          <p:cNvPr id="3" name="مربع نص 2"/>
          <p:cNvSpPr txBox="1"/>
          <p:nvPr/>
        </p:nvSpPr>
        <p:spPr>
          <a:xfrm>
            <a:off x="481554" y="2220515"/>
            <a:ext cx="2940049" cy="379656"/>
          </a:xfrm>
          <a:prstGeom prst="rect">
            <a:avLst/>
          </a:prstGeom>
          <a:noFill/>
        </p:spPr>
        <p:txBody>
          <a:bodyPr wrap="square" rtlCol="0">
            <a:spAutoFit/>
          </a:bodyPr>
          <a:lstStyle/>
          <a:p>
            <a:pPr marL="380990" indent="-380990">
              <a:buFont typeface="Arial" pitchFamily="34" charset="0"/>
              <a:buChar char="•"/>
            </a:pPr>
            <a:r>
              <a:rPr lang="en-US" dirty="0" smtClean="0">
                <a:latin typeface="Times New Roman" pitchFamily="18" charset="0"/>
                <a:cs typeface="Times New Roman" pitchFamily="18" charset="0"/>
              </a:rPr>
              <a:t>Main hall </a:t>
            </a:r>
            <a:endParaRPr lang="en-US" dirty="0">
              <a:latin typeface="Times New Roman" pitchFamily="18" charset="0"/>
              <a:cs typeface="Times New Roman" pitchFamily="18" charset="0"/>
            </a:endParaRPr>
          </a:p>
        </p:txBody>
      </p:sp>
      <p:sp>
        <p:nvSpPr>
          <p:cNvPr id="6" name="مستطيل 5"/>
          <p:cNvSpPr/>
          <p:nvPr/>
        </p:nvSpPr>
        <p:spPr>
          <a:xfrm>
            <a:off x="7069475" y="1171891"/>
            <a:ext cx="6096000" cy="369332"/>
          </a:xfrm>
          <a:prstGeom prst="rect">
            <a:avLst/>
          </a:prstGeom>
        </p:spPr>
        <p:txBody>
          <a:bodyPr>
            <a:spAutoFit/>
          </a:bodyPr>
          <a:lstStyle/>
          <a:p>
            <a:pPr marL="228594" indent="-228594">
              <a:buFont typeface="Wingdings" pitchFamily="2" charset="2"/>
              <a:buChar char="v"/>
            </a:pPr>
            <a:r>
              <a:rPr lang="en-US" dirty="0">
                <a:latin typeface="Times New Roman" pitchFamily="18" charset="0"/>
                <a:cs typeface="Times New Roman" pitchFamily="18" charset="0"/>
              </a:rPr>
              <a:t>The direct SPL distribution in the </a:t>
            </a:r>
            <a:r>
              <a:rPr lang="en-US" dirty="0" smtClean="0">
                <a:latin typeface="Times New Roman" pitchFamily="18" charset="0"/>
                <a:cs typeface="Times New Roman" pitchFamily="18" charset="0"/>
              </a:rPr>
              <a:t>main hall</a:t>
            </a:r>
            <a:endParaRPr lang="en-US" i="1" dirty="0">
              <a:latin typeface="Times New Roman" pitchFamily="18" charset="0"/>
              <a:cs typeface="Times New Roman" pitchFamily="18" charset="0"/>
            </a:endParaRPr>
          </a:p>
        </p:txBody>
      </p:sp>
      <p:pic>
        <p:nvPicPr>
          <p:cNvPr id="10" name="Picture 9" descr="D:\Documents\Desktop\صوتية مشروع التخرج\3d.bmp"/>
          <p:cNvPicPr/>
          <p:nvPr/>
        </p:nvPicPr>
        <p:blipFill>
          <a:blip r:embed="rId2">
            <a:extLst>
              <a:ext uri="{28A0092B-C50C-407E-A947-70E740481C1C}">
                <a14:useLocalDpi xmlns:a14="http://schemas.microsoft.com/office/drawing/2010/main" val="0"/>
              </a:ext>
            </a:extLst>
          </a:blip>
          <a:srcRect/>
          <a:stretch>
            <a:fillRect/>
          </a:stretch>
        </p:blipFill>
        <p:spPr bwMode="auto">
          <a:xfrm>
            <a:off x="655685" y="2826067"/>
            <a:ext cx="5343525" cy="3715372"/>
          </a:xfrm>
          <a:prstGeom prst="rect">
            <a:avLst/>
          </a:prstGeom>
          <a:ln>
            <a:noFill/>
          </a:ln>
          <a:effectLst>
            <a:outerShdw blurRad="190500" algn="tl" rotWithShape="0">
              <a:srgbClr val="000000">
                <a:alpha val="70000"/>
              </a:srgbClr>
            </a:outerShdw>
          </a:effectLst>
        </p:spPr>
      </p:pic>
      <p:pic>
        <p:nvPicPr>
          <p:cNvPr id="11" name="Picture 10" descr="D:\Documents\Desktop\صوتية مشروع التخرج\direct spl.PNG"/>
          <p:cNvPicPr/>
          <p:nvPr/>
        </p:nvPicPr>
        <p:blipFill>
          <a:blip r:embed="rId3">
            <a:extLst>
              <a:ext uri="{28A0092B-C50C-407E-A947-70E740481C1C}">
                <a14:useLocalDpi xmlns:a14="http://schemas.microsoft.com/office/drawing/2010/main" val="0"/>
              </a:ext>
            </a:extLst>
          </a:blip>
          <a:srcRect/>
          <a:stretch>
            <a:fillRect/>
          </a:stretch>
        </p:blipFill>
        <p:spPr bwMode="auto">
          <a:xfrm>
            <a:off x="6570618" y="1764561"/>
            <a:ext cx="5349720" cy="4557861"/>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4"/>
          <a:stretch>
            <a:fillRect/>
          </a:stretch>
        </p:blipFill>
        <p:spPr>
          <a:xfrm>
            <a:off x="574765" y="721325"/>
            <a:ext cx="5434149" cy="139485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16310378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88274"/>
            <a:ext cx="10972800" cy="5436326"/>
          </a:xfrm>
        </p:spPr>
        <p:txBody>
          <a:bodyPr/>
          <a:lstStyle/>
          <a:p>
            <a:pPr>
              <a:buNone/>
            </a:pPr>
            <a:r>
              <a:rPr lang="en-US" dirty="0" smtClean="0">
                <a:latin typeface="Times New Roman" pitchFamily="18" charset="0"/>
                <a:cs typeface="Times New Roman" pitchFamily="18" charset="0"/>
              </a:rPr>
              <a:t>                                </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lgn="ctr">
              <a:buNone/>
            </a:pPr>
            <a:r>
              <a:rPr lang="en-US" sz="4400" b="1" dirty="0" smtClean="0">
                <a:latin typeface="Times New Roman" pitchFamily="18" charset="0"/>
                <a:cs typeface="Times New Roman" pitchFamily="18" charset="0"/>
              </a:rPr>
              <a:t>      HVAC system</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95</a:t>
            </a:fld>
            <a:endParaRPr lang="en-US"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96</a:t>
            </a:fld>
            <a:endParaRPr lang="en-US"/>
          </a:p>
        </p:txBody>
      </p:sp>
      <p:sp>
        <p:nvSpPr>
          <p:cNvPr id="5" name="TextBox 3"/>
          <p:cNvSpPr txBox="1"/>
          <p:nvPr/>
        </p:nvSpPr>
        <p:spPr>
          <a:xfrm>
            <a:off x="371129" y="4"/>
            <a:ext cx="2157572" cy="430883"/>
          </a:xfrm>
          <a:prstGeom prst="rect">
            <a:avLst/>
          </a:prstGeom>
          <a:noFill/>
        </p:spPr>
        <p:txBody>
          <a:bodyPr wrap="none" lIns="121917" tIns="60958" rIns="121917" bIns="60958" rtlCol="0">
            <a:spAutoFit/>
          </a:bodyPr>
          <a:lstStyle/>
          <a:p>
            <a:pPr marL="380990" indent="-380990">
              <a:buFont typeface="Wingdings" pitchFamily="2" charset="2"/>
              <a:buChar char="q"/>
            </a:pPr>
            <a:r>
              <a:rPr lang="en-US" sz="2000" b="1" dirty="0">
                <a:latin typeface="Times New Roman" pitchFamily="18" charset="0"/>
                <a:cs typeface="Times New Roman" pitchFamily="18" charset="0"/>
              </a:rPr>
              <a:t>HVAC system</a:t>
            </a:r>
          </a:p>
        </p:txBody>
      </p:sp>
      <p:sp>
        <p:nvSpPr>
          <p:cNvPr id="7" name="مستطيل 6"/>
          <p:cNvSpPr/>
          <p:nvPr/>
        </p:nvSpPr>
        <p:spPr>
          <a:xfrm>
            <a:off x="371128" y="430888"/>
            <a:ext cx="10769600" cy="615549"/>
          </a:xfrm>
          <a:prstGeom prst="rect">
            <a:avLst/>
          </a:prstGeom>
        </p:spPr>
        <p:txBody>
          <a:bodyPr wrap="square" lIns="121917" tIns="60958" rIns="121917" bIns="60958">
            <a:spAutoFit/>
          </a:bodyPr>
          <a:lstStyle/>
          <a:p>
            <a:pPr marL="380990" indent="-380990">
              <a:buFont typeface="Arial" pitchFamily="34" charset="0"/>
              <a:buChar char="•"/>
            </a:pPr>
            <a:r>
              <a:rPr lang="en-GB" sz="1600" dirty="0">
                <a:latin typeface="Times New Roman" panose="02020603050405020304" pitchFamily="18" charset="0"/>
                <a:cs typeface="Times New Roman" panose="02020603050405020304" pitchFamily="18" charset="0"/>
              </a:rPr>
              <a:t>Using VRF (Variable Refrigerant Flow) HVAC system </a:t>
            </a:r>
            <a:endParaRPr lang="en-GB" sz="1600" dirty="0" smtClean="0">
              <a:latin typeface="Times New Roman" panose="02020603050405020304" pitchFamily="18" charset="0"/>
              <a:cs typeface="Times New Roman" panose="02020603050405020304" pitchFamily="18" charset="0"/>
            </a:endParaRPr>
          </a:p>
          <a:p>
            <a:pPr marL="380990" indent="-380990">
              <a:buFont typeface="Arial" pitchFamily="34" charset="0"/>
              <a:buChar char="•"/>
            </a:pPr>
            <a:r>
              <a:rPr lang="en-US" sz="1600" dirty="0" smtClean="0">
                <a:latin typeface="Times New Roman" pitchFamily="18" charset="0"/>
                <a:cs typeface="Times New Roman" pitchFamily="18" charset="0"/>
              </a:rPr>
              <a:t>The components of this system is from Daikin company.</a:t>
            </a:r>
            <a:endParaRPr lang="en-US" sz="1600" dirty="0">
              <a:latin typeface="Times New Roman" pitchFamily="18" charset="0"/>
              <a:cs typeface="Times New Roman" pitchFamily="18" charset="0"/>
            </a:endParaRPr>
          </a:p>
        </p:txBody>
      </p:sp>
      <p:sp>
        <p:nvSpPr>
          <p:cNvPr id="6" name="Rectangle 5"/>
          <p:cNvSpPr/>
          <p:nvPr/>
        </p:nvSpPr>
        <p:spPr>
          <a:xfrm>
            <a:off x="613954" y="1106089"/>
            <a:ext cx="6193245" cy="1254698"/>
          </a:xfrm>
          <a:prstGeom prst="rect">
            <a:avLst/>
          </a:prstGeom>
        </p:spPr>
        <p:txBody>
          <a:bodyPr wrap="square" lIns="121917" tIns="60958" rIns="121917" bIns="60958">
            <a:spAutoFit/>
          </a:bodyPr>
          <a:lstStyle/>
          <a:p>
            <a:pPr algn="just">
              <a:lnSpc>
                <a:spcPct val="115000"/>
              </a:lnSpc>
              <a:spcAft>
                <a:spcPts val="1067"/>
              </a:spcAft>
            </a:pPr>
            <a:r>
              <a:rPr lang="en-GB" sz="1600" dirty="0">
                <a:latin typeface="Times New Roman" panose="02020603050405020304" pitchFamily="18" charset="0"/>
                <a:ea typeface="Calibri" panose="020F0502020204030204" pitchFamily="34" charset="0"/>
                <a:cs typeface="Times New Roman" panose="02020603050405020304" pitchFamily="18" charset="0"/>
              </a:rPr>
              <a:t>Form Design Builder program results for the building:</a:t>
            </a:r>
          </a:p>
          <a:p>
            <a:pPr algn="just">
              <a:lnSpc>
                <a:spcPct val="115000"/>
              </a:lnSpc>
              <a:spcAft>
                <a:spcPts val="1067"/>
              </a:spcAft>
            </a:pPr>
            <a:r>
              <a:rPr lang="en-GB" sz="1600" dirty="0">
                <a:latin typeface="Times New Roman" panose="02020603050405020304" pitchFamily="18" charset="0"/>
                <a:ea typeface="Calibri" panose="020F0502020204030204" pitchFamily="34" charset="0"/>
                <a:cs typeface="Times New Roman" panose="02020603050405020304" pitchFamily="18" charset="0"/>
              </a:rPr>
              <a:t>The total heating load capacity = </a:t>
            </a:r>
            <a:r>
              <a:rPr lang="ar-SA" sz="1600" dirty="0">
                <a:latin typeface="Times New Roman" panose="02020603050405020304" pitchFamily="18" charset="0"/>
                <a:ea typeface="Calibri" panose="020F0502020204030204" pitchFamily="34" charset="0"/>
                <a:cs typeface="Times New Roman" panose="02020603050405020304" pitchFamily="18" charset="0"/>
              </a:rPr>
              <a:t>54 </a:t>
            </a:r>
            <a:r>
              <a:rPr lang="en-GB" sz="1600" dirty="0">
                <a:latin typeface="Times New Roman" panose="02020603050405020304" pitchFamily="18" charset="0"/>
                <a:ea typeface="Calibri" panose="020F0502020204030204" pitchFamily="34" charset="0"/>
                <a:cs typeface="Times New Roman" panose="02020603050405020304" pitchFamily="18" charset="0"/>
              </a:rPr>
              <a:t>kW </a:t>
            </a:r>
          </a:p>
          <a:p>
            <a:pPr algn="just">
              <a:lnSpc>
                <a:spcPct val="115000"/>
              </a:lnSpc>
              <a:spcAft>
                <a:spcPts val="1067"/>
              </a:spcAft>
            </a:pPr>
            <a:r>
              <a:rPr lang="en-GB" sz="1600" dirty="0">
                <a:latin typeface="Times New Roman" panose="02020603050405020304" pitchFamily="18" charset="0"/>
                <a:ea typeface="Calibri" panose="020F0502020204030204" pitchFamily="34" charset="0"/>
                <a:cs typeface="Times New Roman" panose="02020603050405020304" pitchFamily="18" charset="0"/>
              </a:rPr>
              <a:t>The total cooling load capacity = 117 kW. </a:t>
            </a:r>
          </a:p>
        </p:txBody>
      </p:sp>
      <p:sp>
        <p:nvSpPr>
          <p:cNvPr id="9" name="Rectangle 8"/>
          <p:cNvSpPr/>
          <p:nvPr/>
        </p:nvSpPr>
        <p:spPr>
          <a:xfrm>
            <a:off x="549434" y="2369621"/>
            <a:ext cx="10412988" cy="861770"/>
          </a:xfrm>
          <a:prstGeom prst="rect">
            <a:avLst/>
          </a:prstGeom>
        </p:spPr>
        <p:txBody>
          <a:bodyPr wrap="square" lIns="121917" tIns="60958" rIns="121917" bIns="60958">
            <a:spAutoFit/>
          </a:bodyPr>
          <a:lstStyle/>
          <a:p>
            <a:pPr>
              <a:lnSpc>
                <a:spcPct val="150000"/>
              </a:lnSpc>
            </a:pPr>
            <a:r>
              <a:rPr lang="en-GB" sz="1600" dirty="0">
                <a:latin typeface="Times New Roman" panose="02020603050405020304" pitchFamily="18" charset="0"/>
                <a:ea typeface="Calibri" panose="020F0502020204030204" pitchFamily="34" charset="0"/>
              </a:rPr>
              <a:t>The outdoor unit will be chosen according to cooling load due to larger load than heating load. Using from Daikin company the outdoor unit VRV IVX(REYQ408XA) model with 34 (ton) capacity. </a:t>
            </a:r>
            <a:endParaRPr lang="en-GB" sz="1600" dirty="0"/>
          </a:p>
        </p:txBody>
      </p:sp>
      <p:pic>
        <p:nvPicPr>
          <p:cNvPr id="17" name="Picture 16"/>
          <p:cNvPicPr/>
          <p:nvPr/>
        </p:nvPicPr>
        <p:blipFill rotWithShape="1">
          <a:blip r:embed="rId2" cstate="print">
            <a:extLst>
              <a:ext uri="{28A0092B-C50C-407E-A947-70E740481C1C}">
                <a14:useLocalDpi xmlns:a14="http://schemas.microsoft.com/office/drawing/2010/main" val="0"/>
              </a:ext>
            </a:extLst>
          </a:blip>
          <a:srcRect l="34589" t="10052" r="5540" b="2670"/>
          <a:stretch/>
        </p:blipFill>
        <p:spPr bwMode="auto">
          <a:xfrm>
            <a:off x="627017" y="3174274"/>
            <a:ext cx="4480560" cy="3513909"/>
          </a:xfrm>
          <a:prstGeom prst="rect">
            <a:avLst/>
          </a:prstGeom>
          <a:ln>
            <a:noFill/>
          </a:ln>
          <a:extLst>
            <a:ext uri="{53640926-AAD7-44D8-BBD7-CCE9431645EC}">
              <a14:shadowObscured xmlns:a14="http://schemas.microsoft.com/office/drawing/2010/main"/>
            </a:ext>
          </a:extLst>
        </p:spPr>
      </p:pic>
      <p:pic>
        <p:nvPicPr>
          <p:cNvPr id="18" name="Picture 17"/>
          <p:cNvPicPr/>
          <p:nvPr/>
        </p:nvPicPr>
        <p:blipFill>
          <a:blip r:embed="rId3" cstate="print">
            <a:extLst>
              <a:ext uri="{28A0092B-C50C-407E-A947-70E740481C1C}">
                <a14:useLocalDpi xmlns:a14="http://schemas.microsoft.com/office/drawing/2010/main" val="0"/>
              </a:ext>
            </a:extLst>
          </a:blip>
          <a:stretch>
            <a:fillRect/>
          </a:stretch>
        </p:blipFill>
        <p:spPr>
          <a:xfrm>
            <a:off x="5531394" y="3291841"/>
            <a:ext cx="5297715" cy="3370216"/>
          </a:xfrm>
          <a:prstGeom prst="rect">
            <a:avLst/>
          </a:prstGeom>
          <a:ln w="3175">
            <a:solidFill>
              <a:schemeClr val="tx1"/>
            </a:solidFill>
          </a:ln>
        </p:spPr>
      </p:pic>
    </p:spTree>
    <p:extLst>
      <p:ext uri="{BB962C8B-B14F-4D97-AF65-F5344CB8AC3E}">
        <p14:creationId xmlns:p14="http://schemas.microsoft.com/office/powerpoint/2010/main" val="154633150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97</a:t>
            </a:fld>
            <a:endParaRPr lang="en-US"/>
          </a:p>
        </p:txBody>
      </p:sp>
      <p:graphicFrame>
        <p:nvGraphicFramePr>
          <p:cNvPr id="2" name="Table 1"/>
          <p:cNvGraphicFramePr>
            <a:graphicFrameLocks noGrp="1"/>
          </p:cNvGraphicFramePr>
          <p:nvPr>
            <p:extLst>
              <p:ext uri="{D42A27DB-BD31-4B8C-83A1-F6EECF244321}">
                <p14:modId xmlns:p14="http://schemas.microsoft.com/office/powerpoint/2010/main" val="388124955"/>
              </p:ext>
            </p:extLst>
          </p:nvPr>
        </p:nvGraphicFramePr>
        <p:xfrm>
          <a:off x="439480" y="1397001"/>
          <a:ext cx="6444647" cy="1565657"/>
        </p:xfrm>
        <a:graphic>
          <a:graphicData uri="http://schemas.openxmlformats.org/drawingml/2006/table">
            <a:tbl>
              <a:tblPr firstRow="1" firstCol="1" bandRow="1">
                <a:tableStyleId>{5C22544A-7EE6-4342-B048-85BDC9FD1C3A}</a:tableStyleId>
              </a:tblPr>
              <a:tblGrid>
                <a:gridCol w="2068209"/>
                <a:gridCol w="2188219"/>
                <a:gridCol w="2188219"/>
              </a:tblGrid>
              <a:tr h="521885">
                <a:tc>
                  <a:txBody>
                    <a:bodyPr/>
                    <a:lstStyle/>
                    <a:p>
                      <a:pPr algn="ctr">
                        <a:lnSpc>
                          <a:spcPct val="107000"/>
                        </a:lnSpc>
                        <a:spcAft>
                          <a:spcPts val="0"/>
                        </a:spcAft>
                      </a:pPr>
                      <a:r>
                        <a:rPr lang="en-US" sz="1600" dirty="0">
                          <a:effectLst/>
                          <a:latin typeface="Times New Roman" pitchFamily="18" charset="0"/>
                          <a:cs typeface="Times New Roman" pitchFamily="18" charset="0"/>
                        </a:rPr>
                        <a:t>Block</a:t>
                      </a:r>
                      <a:endParaRPr lang="en-GB" sz="1500" dirty="0">
                        <a:effectLst/>
                        <a:latin typeface="Times New Roman" pitchFamily="18" charset="0"/>
                        <a:ea typeface="Calibri" panose="020F0502020204030204" pitchFamily="34" charset="0"/>
                        <a:cs typeface="Times New Roman" pitchFamily="18" charset="0"/>
                      </a:endParaRPr>
                    </a:p>
                  </a:txBody>
                  <a:tcPr marT="0" marB="0"/>
                </a:tc>
                <a:tc>
                  <a:txBody>
                    <a:bodyPr/>
                    <a:lstStyle/>
                    <a:p>
                      <a:pPr algn="ctr">
                        <a:lnSpc>
                          <a:spcPct val="107000"/>
                        </a:lnSpc>
                        <a:spcAft>
                          <a:spcPts val="0"/>
                        </a:spcAft>
                      </a:pPr>
                      <a:r>
                        <a:rPr lang="en-US" sz="1600">
                          <a:effectLst/>
                          <a:latin typeface="Times New Roman" pitchFamily="18" charset="0"/>
                          <a:cs typeface="Times New Roman" pitchFamily="18" charset="0"/>
                        </a:rPr>
                        <a:t>Design capacity (kw)</a:t>
                      </a:r>
                      <a:endParaRPr lang="en-GB" sz="1500">
                        <a:effectLst/>
                        <a:latin typeface="Times New Roman" pitchFamily="18" charset="0"/>
                        <a:ea typeface="Calibri" panose="020F0502020204030204" pitchFamily="34" charset="0"/>
                        <a:cs typeface="Times New Roman" pitchFamily="18" charset="0"/>
                      </a:endParaRPr>
                    </a:p>
                  </a:txBody>
                  <a:tcPr marT="0" marB="0"/>
                </a:tc>
                <a:tc>
                  <a:txBody>
                    <a:bodyPr/>
                    <a:lstStyle/>
                    <a:p>
                      <a:pPr algn="ctr">
                        <a:lnSpc>
                          <a:spcPct val="107000"/>
                        </a:lnSpc>
                        <a:spcAft>
                          <a:spcPts val="0"/>
                        </a:spcAft>
                      </a:pPr>
                      <a:r>
                        <a:rPr lang="en-US" sz="1600">
                          <a:effectLst/>
                          <a:latin typeface="Times New Roman" pitchFamily="18" charset="0"/>
                          <a:cs typeface="Times New Roman" pitchFamily="18" charset="0"/>
                        </a:rPr>
                        <a:t>Flow rate (m</a:t>
                      </a:r>
                      <a:r>
                        <a:rPr lang="en-US" sz="1600" baseline="30000">
                          <a:effectLst/>
                          <a:latin typeface="Times New Roman" pitchFamily="18" charset="0"/>
                          <a:cs typeface="Times New Roman" pitchFamily="18" charset="0"/>
                        </a:rPr>
                        <a:t>3</a:t>
                      </a:r>
                      <a:r>
                        <a:rPr lang="en-US" sz="1600">
                          <a:effectLst/>
                          <a:latin typeface="Times New Roman" pitchFamily="18" charset="0"/>
                          <a:cs typeface="Times New Roman" pitchFamily="18" charset="0"/>
                        </a:rPr>
                        <a:t>/s)</a:t>
                      </a:r>
                      <a:endParaRPr lang="en-GB" sz="1500">
                        <a:effectLst/>
                        <a:latin typeface="Times New Roman" pitchFamily="18" charset="0"/>
                        <a:cs typeface="Times New Roman" pitchFamily="18" charset="0"/>
                      </a:endParaRPr>
                    </a:p>
                    <a:p>
                      <a:pPr algn="ctr">
                        <a:lnSpc>
                          <a:spcPct val="107000"/>
                        </a:lnSpc>
                        <a:spcAft>
                          <a:spcPts val="0"/>
                        </a:spcAft>
                      </a:pPr>
                      <a:r>
                        <a:rPr lang="en-US" sz="1600" baseline="30000">
                          <a:effectLst/>
                          <a:latin typeface="Times New Roman" pitchFamily="18" charset="0"/>
                          <a:cs typeface="Times New Roman" pitchFamily="18" charset="0"/>
                        </a:rPr>
                        <a:t> </a:t>
                      </a:r>
                      <a:endParaRPr lang="en-GB" sz="1500">
                        <a:effectLst/>
                        <a:latin typeface="Times New Roman" pitchFamily="18" charset="0"/>
                        <a:ea typeface="Calibri" panose="020F0502020204030204" pitchFamily="34" charset="0"/>
                        <a:cs typeface="Times New Roman" pitchFamily="18" charset="0"/>
                      </a:endParaRPr>
                    </a:p>
                  </a:txBody>
                  <a:tcPr marT="0" marB="0"/>
                </a:tc>
              </a:tr>
              <a:tr h="260943">
                <a:tc>
                  <a:txBody>
                    <a:bodyPr/>
                    <a:lstStyle/>
                    <a:p>
                      <a:pPr algn="ctr">
                        <a:lnSpc>
                          <a:spcPct val="107000"/>
                        </a:lnSpc>
                        <a:spcAft>
                          <a:spcPts val="0"/>
                        </a:spcAft>
                      </a:pPr>
                      <a:r>
                        <a:rPr lang="en-US" sz="1600" dirty="0">
                          <a:effectLst/>
                          <a:latin typeface="Times New Roman" pitchFamily="18" charset="0"/>
                          <a:cs typeface="Times New Roman" pitchFamily="18" charset="0"/>
                        </a:rPr>
                        <a:t>Men Hall</a:t>
                      </a:r>
                      <a:endParaRPr lang="en-GB" sz="1500" dirty="0">
                        <a:effectLst/>
                        <a:latin typeface="Times New Roman" pitchFamily="18" charset="0"/>
                        <a:ea typeface="Calibri" panose="020F0502020204030204" pitchFamily="34" charset="0"/>
                        <a:cs typeface="Times New Roman" pitchFamily="18" charset="0"/>
                      </a:endParaRPr>
                    </a:p>
                  </a:txBody>
                  <a:tcPr marT="0" marB="0"/>
                </a:tc>
                <a:tc>
                  <a:txBody>
                    <a:bodyPr/>
                    <a:lstStyle/>
                    <a:p>
                      <a:pPr algn="ctr">
                        <a:lnSpc>
                          <a:spcPct val="107000"/>
                        </a:lnSpc>
                        <a:spcAft>
                          <a:spcPts val="0"/>
                        </a:spcAft>
                      </a:pPr>
                      <a:r>
                        <a:rPr lang="en-US" sz="1600" dirty="0">
                          <a:effectLst/>
                          <a:latin typeface="Times New Roman" pitchFamily="18" charset="0"/>
                          <a:cs typeface="Times New Roman" pitchFamily="18" charset="0"/>
                        </a:rPr>
                        <a:t>20.87</a:t>
                      </a:r>
                      <a:endParaRPr lang="en-GB" sz="1500" dirty="0">
                        <a:effectLst/>
                        <a:latin typeface="Times New Roman" pitchFamily="18" charset="0"/>
                        <a:ea typeface="Calibri" panose="020F0502020204030204" pitchFamily="34" charset="0"/>
                        <a:cs typeface="Times New Roman" pitchFamily="18" charset="0"/>
                      </a:endParaRPr>
                    </a:p>
                  </a:txBody>
                  <a:tcPr marT="0" marB="0"/>
                </a:tc>
                <a:tc>
                  <a:txBody>
                    <a:bodyPr/>
                    <a:lstStyle/>
                    <a:p>
                      <a:pPr algn="ctr">
                        <a:lnSpc>
                          <a:spcPct val="107000"/>
                        </a:lnSpc>
                        <a:spcAft>
                          <a:spcPts val="0"/>
                        </a:spcAft>
                      </a:pPr>
                      <a:r>
                        <a:rPr lang="en-US" sz="1600">
                          <a:effectLst/>
                          <a:latin typeface="Times New Roman" pitchFamily="18" charset="0"/>
                          <a:cs typeface="Times New Roman" pitchFamily="18" charset="0"/>
                        </a:rPr>
                        <a:t>1.27</a:t>
                      </a:r>
                      <a:endParaRPr lang="en-GB" sz="1500">
                        <a:effectLst/>
                        <a:latin typeface="Times New Roman" pitchFamily="18" charset="0"/>
                        <a:ea typeface="Calibri" panose="020F0502020204030204" pitchFamily="34" charset="0"/>
                        <a:cs typeface="Times New Roman" pitchFamily="18" charset="0"/>
                      </a:endParaRPr>
                    </a:p>
                  </a:txBody>
                  <a:tcPr marT="0" marB="0"/>
                </a:tc>
              </a:tr>
              <a:tr h="260943">
                <a:tc>
                  <a:txBody>
                    <a:bodyPr/>
                    <a:lstStyle/>
                    <a:p>
                      <a:pPr algn="ctr">
                        <a:lnSpc>
                          <a:spcPct val="107000"/>
                        </a:lnSpc>
                        <a:spcAft>
                          <a:spcPts val="0"/>
                        </a:spcAft>
                      </a:pPr>
                      <a:r>
                        <a:rPr lang="en-US" sz="1600">
                          <a:effectLst/>
                          <a:latin typeface="Times New Roman" pitchFamily="18" charset="0"/>
                          <a:cs typeface="Times New Roman" pitchFamily="18" charset="0"/>
                        </a:rPr>
                        <a:t>Offices</a:t>
                      </a:r>
                      <a:endParaRPr lang="en-GB" sz="1500">
                        <a:effectLst/>
                        <a:latin typeface="Times New Roman" pitchFamily="18" charset="0"/>
                        <a:ea typeface="Calibri" panose="020F0502020204030204" pitchFamily="34" charset="0"/>
                        <a:cs typeface="Times New Roman" pitchFamily="18" charset="0"/>
                      </a:endParaRPr>
                    </a:p>
                  </a:txBody>
                  <a:tcPr marT="0" marB="0"/>
                </a:tc>
                <a:tc>
                  <a:txBody>
                    <a:bodyPr/>
                    <a:lstStyle/>
                    <a:p>
                      <a:pPr algn="ctr">
                        <a:lnSpc>
                          <a:spcPct val="107000"/>
                        </a:lnSpc>
                        <a:spcAft>
                          <a:spcPts val="0"/>
                        </a:spcAft>
                      </a:pPr>
                      <a:r>
                        <a:rPr lang="en-US" sz="1600" dirty="0">
                          <a:effectLst/>
                          <a:latin typeface="Times New Roman" pitchFamily="18" charset="0"/>
                          <a:cs typeface="Times New Roman" pitchFamily="18" charset="0"/>
                        </a:rPr>
                        <a:t>26.85</a:t>
                      </a:r>
                      <a:endParaRPr lang="en-GB" sz="1500" dirty="0">
                        <a:effectLst/>
                        <a:latin typeface="Times New Roman" pitchFamily="18" charset="0"/>
                        <a:ea typeface="Calibri" panose="020F0502020204030204" pitchFamily="34" charset="0"/>
                        <a:cs typeface="Times New Roman" pitchFamily="18" charset="0"/>
                      </a:endParaRPr>
                    </a:p>
                  </a:txBody>
                  <a:tcPr marT="0" marB="0"/>
                </a:tc>
                <a:tc>
                  <a:txBody>
                    <a:bodyPr/>
                    <a:lstStyle/>
                    <a:p>
                      <a:pPr algn="ctr">
                        <a:lnSpc>
                          <a:spcPct val="107000"/>
                        </a:lnSpc>
                        <a:spcAft>
                          <a:spcPts val="0"/>
                        </a:spcAft>
                      </a:pPr>
                      <a:r>
                        <a:rPr lang="en-US" sz="1600">
                          <a:effectLst/>
                          <a:latin typeface="Times New Roman" pitchFamily="18" charset="0"/>
                          <a:cs typeface="Times New Roman" pitchFamily="18" charset="0"/>
                        </a:rPr>
                        <a:t>1.07</a:t>
                      </a:r>
                      <a:endParaRPr lang="en-GB" sz="1500">
                        <a:effectLst/>
                        <a:latin typeface="Times New Roman" pitchFamily="18" charset="0"/>
                        <a:ea typeface="Calibri" panose="020F0502020204030204" pitchFamily="34" charset="0"/>
                        <a:cs typeface="Times New Roman" pitchFamily="18" charset="0"/>
                      </a:endParaRPr>
                    </a:p>
                  </a:txBody>
                  <a:tcPr marT="0" marB="0"/>
                </a:tc>
              </a:tr>
              <a:tr h="260943">
                <a:tc>
                  <a:txBody>
                    <a:bodyPr/>
                    <a:lstStyle/>
                    <a:p>
                      <a:pPr algn="ctr">
                        <a:lnSpc>
                          <a:spcPct val="107000"/>
                        </a:lnSpc>
                        <a:spcAft>
                          <a:spcPts val="0"/>
                        </a:spcAft>
                      </a:pPr>
                      <a:r>
                        <a:rPr lang="en-US" sz="1600">
                          <a:effectLst/>
                          <a:latin typeface="Times New Roman" pitchFamily="18" charset="0"/>
                          <a:cs typeface="Times New Roman" pitchFamily="18" charset="0"/>
                        </a:rPr>
                        <a:t>Main Hall</a:t>
                      </a:r>
                      <a:endParaRPr lang="en-GB" sz="1500">
                        <a:effectLst/>
                        <a:latin typeface="Times New Roman" pitchFamily="18" charset="0"/>
                        <a:ea typeface="Calibri" panose="020F0502020204030204" pitchFamily="34" charset="0"/>
                        <a:cs typeface="Times New Roman" pitchFamily="18" charset="0"/>
                      </a:endParaRPr>
                    </a:p>
                  </a:txBody>
                  <a:tcPr marT="0" marB="0"/>
                </a:tc>
                <a:tc>
                  <a:txBody>
                    <a:bodyPr/>
                    <a:lstStyle/>
                    <a:p>
                      <a:pPr algn="ctr">
                        <a:lnSpc>
                          <a:spcPct val="107000"/>
                        </a:lnSpc>
                        <a:spcAft>
                          <a:spcPts val="0"/>
                        </a:spcAft>
                      </a:pPr>
                      <a:r>
                        <a:rPr lang="en-US" sz="1600" dirty="0">
                          <a:effectLst/>
                          <a:latin typeface="Times New Roman" pitchFamily="18" charset="0"/>
                          <a:cs typeface="Times New Roman" pitchFamily="18" charset="0"/>
                        </a:rPr>
                        <a:t>69.94</a:t>
                      </a:r>
                      <a:endParaRPr lang="en-GB" sz="1500" dirty="0">
                        <a:effectLst/>
                        <a:latin typeface="Times New Roman" pitchFamily="18" charset="0"/>
                        <a:ea typeface="Calibri" panose="020F0502020204030204" pitchFamily="34" charset="0"/>
                        <a:cs typeface="Times New Roman" pitchFamily="18" charset="0"/>
                      </a:endParaRPr>
                    </a:p>
                  </a:txBody>
                  <a:tcPr marT="0" marB="0"/>
                </a:tc>
                <a:tc>
                  <a:txBody>
                    <a:bodyPr/>
                    <a:lstStyle/>
                    <a:p>
                      <a:pPr algn="ctr">
                        <a:lnSpc>
                          <a:spcPct val="107000"/>
                        </a:lnSpc>
                        <a:spcAft>
                          <a:spcPts val="0"/>
                        </a:spcAft>
                      </a:pPr>
                      <a:r>
                        <a:rPr lang="en-US" sz="1600" dirty="0">
                          <a:effectLst/>
                          <a:latin typeface="Times New Roman" pitchFamily="18" charset="0"/>
                          <a:cs typeface="Times New Roman" pitchFamily="18" charset="0"/>
                        </a:rPr>
                        <a:t>4.08</a:t>
                      </a:r>
                      <a:endParaRPr lang="en-GB" sz="1500" dirty="0">
                        <a:effectLst/>
                        <a:latin typeface="Times New Roman" pitchFamily="18" charset="0"/>
                        <a:ea typeface="Calibri" panose="020F0502020204030204" pitchFamily="34" charset="0"/>
                        <a:cs typeface="Times New Roman" pitchFamily="18" charset="0"/>
                      </a:endParaRPr>
                    </a:p>
                  </a:txBody>
                  <a:tcPr marT="0" marB="0"/>
                </a:tc>
              </a:tr>
              <a:tr h="260943">
                <a:tc>
                  <a:txBody>
                    <a:bodyPr/>
                    <a:lstStyle/>
                    <a:p>
                      <a:pPr algn="ctr">
                        <a:lnSpc>
                          <a:spcPct val="107000"/>
                        </a:lnSpc>
                        <a:spcAft>
                          <a:spcPts val="0"/>
                        </a:spcAft>
                      </a:pPr>
                      <a:r>
                        <a:rPr lang="en-US" sz="1600">
                          <a:effectLst/>
                          <a:latin typeface="Times New Roman" pitchFamily="18" charset="0"/>
                          <a:cs typeface="Times New Roman" pitchFamily="18" charset="0"/>
                        </a:rPr>
                        <a:t>Totals</a:t>
                      </a:r>
                      <a:endParaRPr lang="en-GB" sz="1500">
                        <a:effectLst/>
                        <a:latin typeface="Times New Roman" pitchFamily="18" charset="0"/>
                        <a:ea typeface="Calibri" panose="020F0502020204030204" pitchFamily="34" charset="0"/>
                        <a:cs typeface="Times New Roman" pitchFamily="18" charset="0"/>
                      </a:endParaRPr>
                    </a:p>
                  </a:txBody>
                  <a:tcPr marT="0" marB="0"/>
                </a:tc>
                <a:tc>
                  <a:txBody>
                    <a:bodyPr/>
                    <a:lstStyle/>
                    <a:p>
                      <a:pPr algn="ctr">
                        <a:lnSpc>
                          <a:spcPct val="107000"/>
                        </a:lnSpc>
                        <a:spcAft>
                          <a:spcPts val="0"/>
                        </a:spcAft>
                      </a:pPr>
                      <a:r>
                        <a:rPr lang="en-US" sz="1600" dirty="0">
                          <a:effectLst/>
                          <a:latin typeface="Times New Roman" pitchFamily="18" charset="0"/>
                          <a:cs typeface="Times New Roman" pitchFamily="18" charset="0"/>
                        </a:rPr>
                        <a:t>117.66</a:t>
                      </a:r>
                      <a:endParaRPr lang="en-GB" sz="1500" dirty="0">
                        <a:effectLst/>
                        <a:latin typeface="Times New Roman" pitchFamily="18" charset="0"/>
                        <a:ea typeface="Calibri" panose="020F0502020204030204" pitchFamily="34" charset="0"/>
                        <a:cs typeface="Times New Roman" pitchFamily="18" charset="0"/>
                      </a:endParaRPr>
                    </a:p>
                  </a:txBody>
                  <a:tcPr marT="0" marB="0"/>
                </a:tc>
                <a:tc>
                  <a:txBody>
                    <a:bodyPr/>
                    <a:lstStyle/>
                    <a:p>
                      <a:pPr algn="ctr">
                        <a:lnSpc>
                          <a:spcPct val="107000"/>
                        </a:lnSpc>
                        <a:spcAft>
                          <a:spcPts val="0"/>
                        </a:spcAft>
                      </a:pPr>
                      <a:r>
                        <a:rPr lang="en-US" sz="1600" dirty="0">
                          <a:effectLst/>
                          <a:latin typeface="Times New Roman" pitchFamily="18" charset="0"/>
                          <a:cs typeface="Times New Roman" pitchFamily="18" charset="0"/>
                        </a:rPr>
                        <a:t>6.42</a:t>
                      </a:r>
                      <a:endParaRPr lang="en-GB" sz="1500" dirty="0">
                        <a:effectLst/>
                        <a:latin typeface="Times New Roman" pitchFamily="18" charset="0"/>
                        <a:ea typeface="Calibri" panose="020F0502020204030204" pitchFamily="34" charset="0"/>
                        <a:cs typeface="Times New Roman" pitchFamily="18" charset="0"/>
                      </a:endParaRPr>
                    </a:p>
                  </a:txBody>
                  <a:tcPr marT="0" marB="0"/>
                </a:tc>
              </a:tr>
            </a:tbl>
          </a:graphicData>
        </a:graphic>
      </p:graphicFrame>
      <p:sp>
        <p:nvSpPr>
          <p:cNvPr id="3" name="Rectangle 1"/>
          <p:cNvSpPr>
            <a:spLocks noChangeArrowheads="1"/>
          </p:cNvSpPr>
          <p:nvPr/>
        </p:nvSpPr>
        <p:spPr bwMode="auto">
          <a:xfrm>
            <a:off x="457200" y="503651"/>
            <a:ext cx="10646228" cy="1231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defTabSz="1219170" eaLnBrk="0" fontAlgn="base" hangingPunct="0">
              <a:spcBef>
                <a:spcPct val="0"/>
              </a:spcBef>
              <a:spcAft>
                <a:spcPct val="0"/>
              </a:spcAft>
            </a:pPr>
            <a:r>
              <a:rPr lang="en-US" sz="1600" b="1" dirty="0" smtClean="0">
                <a:latin typeface="Times New Roman" panose="02020603050405020304" pitchFamily="18" charset="0"/>
                <a:ea typeface="Calibri" panose="020F0502020204030204" pitchFamily="34" charset="0"/>
                <a:cs typeface="Times New Roman" panose="02020603050405020304" pitchFamily="18" charset="0"/>
              </a:rPr>
              <a:t>Indoor unit selection </a:t>
            </a:r>
            <a:endParaRPr lang="en-GB" sz="1100" dirty="0" smtClean="0"/>
          </a:p>
          <a:p>
            <a:pPr defTabSz="1219170" eaLnBrk="0" fontAlgn="base" hangingPunct="0">
              <a:spcBef>
                <a:spcPct val="0"/>
              </a:spcBef>
              <a:spcAft>
                <a:spcPct val="0"/>
              </a:spcAft>
            </a:pPr>
            <a:r>
              <a:rPr lang="en-GB" sz="1600" dirty="0" smtClean="0">
                <a:latin typeface="Times New Roman" panose="02020603050405020304" pitchFamily="18" charset="0"/>
                <a:ea typeface="Calibri" panose="020F0502020204030204" pitchFamily="34" charset="0"/>
                <a:cs typeface="Times New Roman" panose="02020603050405020304" pitchFamily="18" charset="0"/>
              </a:rPr>
              <a:t>Fan coil units will be selected according to design capacity and volumetric </a:t>
            </a:r>
            <a:r>
              <a:rPr lang="en-GB" sz="1600" dirty="0" err="1" smtClean="0">
                <a:latin typeface="Times New Roman" panose="02020603050405020304" pitchFamily="18" charset="0"/>
                <a:ea typeface="Calibri" panose="020F0502020204030204" pitchFamily="34" charset="0"/>
                <a:cs typeface="Times New Roman" panose="02020603050405020304" pitchFamily="18" charset="0"/>
              </a:rPr>
              <a:t>flowrate</a:t>
            </a:r>
            <a:r>
              <a:rPr lang="en-GB" sz="1600" dirty="0" smtClean="0">
                <a:latin typeface="Times New Roman" panose="02020603050405020304" pitchFamily="18" charset="0"/>
                <a:ea typeface="Calibri" panose="020F0502020204030204" pitchFamily="34" charset="0"/>
                <a:cs typeface="Times New Roman" panose="02020603050405020304" pitchFamily="18" charset="0"/>
              </a:rPr>
              <a:t> for each space, which was obtained for Design builder program:-</a:t>
            </a:r>
            <a:endParaRPr lang="en-GB" sz="1100" dirty="0" smtClean="0"/>
          </a:p>
          <a:p>
            <a:pPr defTabSz="1219170" eaLnBrk="0" fontAlgn="base" hangingPunct="0">
              <a:spcBef>
                <a:spcPct val="0"/>
              </a:spcBef>
              <a:spcAft>
                <a:spcPct val="0"/>
              </a:spcAft>
            </a:pPr>
            <a:endParaRPr lang="en-GB" sz="2400" dirty="0" smtClean="0">
              <a:latin typeface="Arial" panose="020B0604020202020204" pitchFamily="34" charset="0"/>
            </a:endParaRPr>
          </a:p>
        </p:txBody>
      </p:sp>
      <p:sp>
        <p:nvSpPr>
          <p:cNvPr id="6" name="Rectangle 5"/>
          <p:cNvSpPr/>
          <p:nvPr/>
        </p:nvSpPr>
        <p:spPr>
          <a:xfrm>
            <a:off x="333153" y="2969106"/>
            <a:ext cx="10566400" cy="650046"/>
          </a:xfrm>
          <a:prstGeom prst="rect">
            <a:avLst/>
          </a:prstGeom>
        </p:spPr>
        <p:txBody>
          <a:bodyPr wrap="square" lIns="121917" tIns="60958" rIns="121917" bIns="60958">
            <a:spAutoFit/>
          </a:bodyPr>
          <a:lstStyle/>
          <a:p>
            <a:pPr algn="just">
              <a:lnSpc>
                <a:spcPct val="107000"/>
              </a:lnSpc>
              <a:spcAft>
                <a:spcPts val="1067"/>
              </a:spcAft>
            </a:pPr>
            <a:r>
              <a:rPr lang="en-GB" sz="1600" dirty="0">
                <a:latin typeface="Times New Roman" panose="02020603050405020304" pitchFamily="18" charset="0"/>
                <a:ea typeface="Calibri" panose="020F0502020204030204" pitchFamily="34" charset="0"/>
                <a:cs typeface="Arial" panose="020B0604020202020204" pitchFamily="34" charset="0"/>
              </a:rPr>
              <a:t>The Total volumetric flow rate is 6.42 m</a:t>
            </a:r>
            <a:r>
              <a:rPr lang="en-GB" sz="1600" baseline="30000" dirty="0">
                <a:latin typeface="Times New Roman" panose="02020603050405020304" pitchFamily="18" charset="0"/>
                <a:ea typeface="Calibri" panose="020F0502020204030204" pitchFamily="34" charset="0"/>
                <a:cs typeface="Arial" panose="020B0604020202020204" pitchFamily="34" charset="0"/>
              </a:rPr>
              <a:t>3</a:t>
            </a:r>
            <a:r>
              <a:rPr lang="en-GB" sz="1600" dirty="0">
                <a:latin typeface="Times New Roman" panose="02020603050405020304" pitchFamily="18" charset="0"/>
                <a:ea typeface="Calibri" panose="020F0502020204030204" pitchFamily="34" charset="0"/>
                <a:cs typeface="Arial" panose="020B0604020202020204" pitchFamily="34" charset="0"/>
              </a:rPr>
              <a:t>/s. Two indoor units used in Men hall with 4-Ton capacity and four for main hall with 6Ton capacity. The Fan coil selected from Daikin Company.</a:t>
            </a:r>
            <a:endParaRPr lang="en-GB" sz="1600" dirty="0">
              <a:latin typeface="Calibri" panose="020F0502020204030204" pitchFamily="34" charset="0"/>
              <a:ea typeface="Calibri" panose="020F0502020204030204" pitchFamily="34" charset="0"/>
              <a:cs typeface="Arial" panose="020B0604020202020204" pitchFamily="34" charset="0"/>
            </a:endParaRPr>
          </a:p>
        </p:txBody>
      </p:sp>
      <p:pic>
        <p:nvPicPr>
          <p:cNvPr id="11" name="Picture 10"/>
          <p:cNvPicPr/>
          <p:nvPr/>
        </p:nvPicPr>
        <p:blipFill>
          <a:blip r:embed="rId2" cstate="print">
            <a:extLst>
              <a:ext uri="{28A0092B-C50C-407E-A947-70E740481C1C}">
                <a14:useLocalDpi xmlns:a14="http://schemas.microsoft.com/office/drawing/2010/main" val="0"/>
              </a:ext>
            </a:extLst>
          </a:blip>
          <a:stretch>
            <a:fillRect/>
          </a:stretch>
        </p:blipFill>
        <p:spPr>
          <a:xfrm>
            <a:off x="3396343" y="3592286"/>
            <a:ext cx="4767943" cy="2246811"/>
          </a:xfrm>
          <a:prstGeom prst="rect">
            <a:avLst/>
          </a:prstGeom>
        </p:spPr>
      </p:pic>
      <p:sp>
        <p:nvSpPr>
          <p:cNvPr id="15" name="مستطيل 6"/>
          <p:cNvSpPr/>
          <p:nvPr/>
        </p:nvSpPr>
        <p:spPr>
          <a:xfrm>
            <a:off x="4651153" y="5809989"/>
            <a:ext cx="1930400" cy="369332"/>
          </a:xfrm>
          <a:prstGeom prst="rect">
            <a:avLst/>
          </a:prstGeom>
        </p:spPr>
        <p:txBody>
          <a:bodyPr wrap="square" lIns="121917" tIns="60958" rIns="121917" bIns="60958">
            <a:spAutoFit/>
          </a:bodyPr>
          <a:lstStyle/>
          <a:p>
            <a:r>
              <a:rPr lang="en-US" sz="1600" dirty="0" smtClean="0">
                <a:latin typeface="Times New Roman" pitchFamily="18" charset="0"/>
                <a:cs typeface="Times New Roman" pitchFamily="18" charset="0"/>
              </a:rPr>
              <a:t>Daikin Fan coil .</a:t>
            </a:r>
            <a:endParaRPr lang="en-US" sz="1600" i="1" dirty="0">
              <a:latin typeface="Times New Roman" pitchFamily="18" charset="0"/>
              <a:cs typeface="Times New Roman" pitchFamily="18" charset="0"/>
            </a:endParaRPr>
          </a:p>
        </p:txBody>
      </p:sp>
    </p:spTree>
    <p:extLst>
      <p:ext uri="{BB962C8B-B14F-4D97-AF65-F5344CB8AC3E}">
        <p14:creationId xmlns:p14="http://schemas.microsoft.com/office/powerpoint/2010/main" val="19568944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94704"/>
            <a:ext cx="10972800" cy="5229896"/>
          </a:xfrm>
        </p:spPr>
        <p:txBody>
          <a:bodyPr/>
          <a:lstStyle/>
          <a:p>
            <a:pPr marL="0" indent="0">
              <a:buNone/>
            </a:pPr>
            <a:r>
              <a:rPr lang="en-GB" sz="1600" b="1" dirty="0" smtClean="0">
                <a:latin typeface="Times New Roman" panose="02020603050405020304" pitchFamily="18" charset="0"/>
                <a:cs typeface="Times New Roman" panose="02020603050405020304" pitchFamily="18" charset="0"/>
              </a:rPr>
              <a:t>Diffuser</a:t>
            </a:r>
            <a:endParaRPr lang="en-GB" sz="16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prstGeom prst="rect">
            <a:avLst/>
          </a:prstGeom>
        </p:spPr>
        <p:txBody>
          <a:bodyPr lIns="121917" tIns="60958" rIns="121917" bIns="60958"/>
          <a:lstStyle/>
          <a:p>
            <a:fld id="{EE838B08-8788-4DCC-B9A6-0297BD2749A0}" type="slidenum">
              <a:rPr lang="en-US" smtClean="0">
                <a:solidFill>
                  <a:srgbClr val="1D4940"/>
                </a:solidFill>
              </a:rPr>
              <a:pPr/>
              <a:t>98</a:t>
            </a:fld>
            <a:endParaRPr lang="en-US">
              <a:solidFill>
                <a:srgbClr val="1D4940"/>
              </a:solidFill>
            </a:endParaRPr>
          </a:p>
        </p:txBody>
      </p:sp>
      <p:pic>
        <p:nvPicPr>
          <p:cNvPr id="2049" name="Picture 35" descr="DUCT | TEMP ENGINEERI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80907" y="2000287"/>
            <a:ext cx="4715691" cy="2690949"/>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50" name="Picture 3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109744"/>
            <a:ext cx="4931549" cy="2472037"/>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7" name="Text Box 38"/>
          <p:cNvSpPr txBox="1"/>
          <p:nvPr/>
        </p:nvSpPr>
        <p:spPr>
          <a:xfrm>
            <a:off x="872067" y="10709487"/>
            <a:ext cx="4165600" cy="230832"/>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spAutoFit/>
          </a:bodyPr>
          <a:lstStyle/>
          <a:p>
            <a:pPr>
              <a:spcAft>
                <a:spcPts val="1333"/>
              </a:spcAft>
            </a:pPr>
            <a:r>
              <a:rPr lang="en-GB" sz="1500" i="1" dirty="0">
                <a:solidFill>
                  <a:srgbClr val="44546A"/>
                </a:solidFill>
                <a:latin typeface="Times New Roman" panose="02020603050405020304" pitchFamily="18" charset="0"/>
                <a:ea typeface="Calibri" panose="020F0502020204030204" pitchFamily="34" charset="0"/>
                <a:cs typeface="Arial" panose="020B0604020202020204" pitchFamily="34" charset="0"/>
              </a:rPr>
              <a:t>Figure 14 : 3d model for linear diffuser</a:t>
            </a:r>
            <a:endParaRPr lang="en-GB" sz="1200" i="1" dirty="0">
              <a:solidFill>
                <a:srgbClr val="44546A"/>
              </a:solidFill>
              <a:latin typeface="Calibri" panose="020F0502020204030204" pitchFamily="34" charset="0"/>
              <a:ea typeface="Calibri" panose="020F0502020204030204" pitchFamily="34" charset="0"/>
              <a:cs typeface="Arial" panose="020B0604020202020204" pitchFamily="34" charset="0"/>
            </a:endParaRPr>
          </a:p>
        </p:txBody>
      </p:sp>
      <p:sp>
        <p:nvSpPr>
          <p:cNvPr id="8" name="Rectangle 7"/>
          <p:cNvSpPr/>
          <p:nvPr/>
        </p:nvSpPr>
        <p:spPr>
          <a:xfrm>
            <a:off x="609600" y="5122286"/>
            <a:ext cx="9652000" cy="1066955"/>
          </a:xfrm>
          <a:prstGeom prst="rect">
            <a:avLst/>
          </a:prstGeom>
        </p:spPr>
        <p:txBody>
          <a:bodyPr wrap="square" lIns="121917" tIns="60958" rIns="121917" bIns="60958">
            <a:spAutoFit/>
          </a:bodyPr>
          <a:lstStyle/>
          <a:p>
            <a:pPr>
              <a:spcBef>
                <a:spcPts val="267"/>
              </a:spcBef>
            </a:pPr>
            <a:r>
              <a:rPr lang="en-GB" sz="1600" b="1" dirty="0" smtClean="0">
                <a:latin typeface="Times New Roman" panose="02020603050405020304" pitchFamily="18" charset="0"/>
                <a:ea typeface="Times New Roman" panose="02020603050405020304" pitchFamily="18" charset="0"/>
                <a:cs typeface="Times New Roman" panose="02020603050405020304" pitchFamily="18" charset="0"/>
              </a:rPr>
              <a:t>Ducts </a:t>
            </a:r>
            <a:r>
              <a:rPr lang="en-GB" sz="1600" b="1" dirty="0">
                <a:latin typeface="Times New Roman" panose="02020603050405020304" pitchFamily="18" charset="0"/>
                <a:ea typeface="Times New Roman" panose="02020603050405020304" pitchFamily="18" charset="0"/>
                <a:cs typeface="Times New Roman" panose="02020603050405020304" pitchFamily="18" charset="0"/>
              </a:rPr>
              <a:t>sizing </a:t>
            </a:r>
          </a:p>
          <a:p>
            <a:pPr>
              <a:spcBef>
                <a:spcPts val="1600"/>
              </a:spcBef>
              <a:spcAft>
                <a:spcPts val="1067"/>
              </a:spcAft>
              <a:tabLst>
                <a:tab pos="806007" algn="l"/>
              </a:tabLst>
            </a:pPr>
            <a:r>
              <a:rPr lang="en-GB" sz="1600" dirty="0">
                <a:latin typeface="Times New Roman" panose="02020603050405020304" pitchFamily="18" charset="0"/>
                <a:ea typeface="Calibri" panose="020F0502020204030204" pitchFamily="34" charset="0"/>
                <a:cs typeface="Times New Roman" panose="02020603050405020304" pitchFamily="18" charset="0"/>
              </a:rPr>
              <a:t>By using Revit duct size will be calculated depending on airflow for each diffuser with maximum duct height is 45cm.</a:t>
            </a:r>
          </a:p>
        </p:txBody>
      </p:sp>
    </p:spTree>
    <p:extLst>
      <p:ext uri="{BB962C8B-B14F-4D97-AF65-F5344CB8AC3E}">
        <p14:creationId xmlns:p14="http://schemas.microsoft.com/office/powerpoint/2010/main" val="83660781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a:prstGeom prst="rect">
            <a:avLst/>
          </a:prstGeom>
        </p:spPr>
        <p:txBody>
          <a:bodyPr lIns="121917" tIns="60958" rIns="121917" bIns="60958"/>
          <a:lstStyle/>
          <a:p>
            <a:fld id="{EC38771F-209D-4D88-AF00-213258C98BC7}" type="slidenum">
              <a:rPr lang="en-US" smtClean="0"/>
              <a:pPr/>
              <a:t>99</a:t>
            </a:fld>
            <a:endParaRPr lang="en-US"/>
          </a:p>
        </p:txBody>
      </p:sp>
      <p:sp>
        <p:nvSpPr>
          <p:cNvPr id="7" name="مستطيل 6"/>
          <p:cNvSpPr/>
          <p:nvPr/>
        </p:nvSpPr>
        <p:spPr>
          <a:xfrm>
            <a:off x="203200" y="279401"/>
            <a:ext cx="6755219" cy="400105"/>
          </a:xfrm>
          <a:prstGeom prst="rect">
            <a:avLst/>
          </a:prstGeom>
        </p:spPr>
        <p:txBody>
          <a:bodyPr wrap="square" lIns="121917" tIns="60958" rIns="121917" bIns="60958">
            <a:spAutoFit/>
          </a:bodyPr>
          <a:lstStyle/>
          <a:p>
            <a:pPr marL="380990" indent="-380990">
              <a:buFont typeface="Wingdings" pitchFamily="2" charset="2"/>
              <a:buChar char="q"/>
            </a:pPr>
            <a:r>
              <a:rPr lang="en-US" b="1" dirty="0">
                <a:latin typeface="Times New Roman" pitchFamily="18" charset="0"/>
                <a:cs typeface="Times New Roman" pitchFamily="18" charset="0"/>
              </a:rPr>
              <a:t>The distribution of the ducts </a:t>
            </a:r>
            <a:r>
              <a:rPr lang="en-US" b="1" dirty="0" smtClean="0">
                <a:latin typeface="Times New Roman" pitchFamily="18" charset="0"/>
                <a:cs typeface="Times New Roman" pitchFamily="18" charset="0"/>
              </a:rPr>
              <a:t>and diffusers in </a:t>
            </a:r>
            <a:r>
              <a:rPr lang="en-US" b="1" dirty="0">
                <a:latin typeface="Times New Roman" pitchFamily="18" charset="0"/>
                <a:cs typeface="Times New Roman" pitchFamily="18" charset="0"/>
              </a:rPr>
              <a:t>the first </a:t>
            </a:r>
            <a:r>
              <a:rPr lang="en-US" b="1" dirty="0" smtClean="0">
                <a:latin typeface="Times New Roman" pitchFamily="18" charset="0"/>
                <a:cs typeface="Times New Roman" pitchFamily="18" charset="0"/>
              </a:rPr>
              <a:t>floor.</a:t>
            </a:r>
            <a:endParaRPr lang="en-US" b="1" i="1" dirty="0">
              <a:latin typeface="Times New Roman" pitchFamily="18" charset="0"/>
              <a:cs typeface="Times New Roman" pitchFamily="18" charset="0"/>
            </a:endParaRPr>
          </a:p>
        </p:txBody>
      </p:sp>
      <p:pic>
        <p:nvPicPr>
          <p:cNvPr id="2" name="Picture 1"/>
          <p:cNvPicPr>
            <a:picLocks noChangeAspect="1"/>
          </p:cNvPicPr>
          <p:nvPr/>
        </p:nvPicPr>
        <p:blipFill>
          <a:blip r:embed="rId2"/>
          <a:stretch>
            <a:fillRect/>
          </a:stretch>
        </p:blipFill>
        <p:spPr>
          <a:xfrm>
            <a:off x="94807" y="644597"/>
            <a:ext cx="10698988" cy="5934003"/>
          </a:xfrm>
          <a:prstGeom prst="rect">
            <a:avLst/>
          </a:prstGeom>
        </p:spPr>
      </p:pic>
    </p:spTree>
    <p:extLst>
      <p:ext uri="{BB962C8B-B14F-4D97-AF65-F5344CB8AC3E}">
        <p14:creationId xmlns:p14="http://schemas.microsoft.com/office/powerpoint/2010/main" val="35274739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1147720</TotalTime>
  <Words>1878</Words>
  <Application>Microsoft Office PowerPoint</Application>
  <PresentationFormat>Widescreen</PresentationFormat>
  <Paragraphs>622</Paragraphs>
  <Slides>117</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117</vt:i4>
      </vt:variant>
    </vt:vector>
  </HeadingPairs>
  <TitlesOfParts>
    <vt:vector size="127" baseType="lpstr">
      <vt:lpstr>Arial</vt:lpstr>
      <vt:lpstr>Calibri</vt:lpstr>
      <vt:lpstr>Calibri Light</vt:lpstr>
      <vt:lpstr>Cambria Math</vt:lpstr>
      <vt:lpstr>Constantia</vt:lpstr>
      <vt:lpstr>Lato</vt:lpstr>
      <vt:lpstr>Times New Roman</vt:lpstr>
      <vt:lpstr>Wingdings</vt:lpstr>
      <vt:lpstr>Wingdings 2</vt:lpstr>
      <vt:lpstr>Flow</vt:lpstr>
      <vt:lpstr>An Integration Design for  A Wedding Hall </vt:lpstr>
      <vt:lpstr>Contents of presentation </vt:lpstr>
      <vt:lpstr>Project Site</vt:lpstr>
      <vt:lpstr>Project Description</vt:lpstr>
      <vt:lpstr>Project Description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South west elevation</vt:lpstr>
      <vt:lpstr>North western elevation</vt:lpstr>
      <vt:lpstr>North east elevation</vt:lpstr>
      <vt:lpstr>Section A-A</vt:lpstr>
      <vt:lpstr>Section B-B</vt:lpstr>
      <vt:lpstr>Comparison between old design and new design </vt:lpstr>
      <vt:lpstr>Comparison between old design and new design </vt:lpstr>
      <vt:lpstr>Comparison between old design and new design </vt:lpstr>
      <vt:lpstr>Comparison between old design and new design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Structural Design</vt:lpstr>
      <vt:lpstr>Structural Design  </vt:lpstr>
      <vt:lpstr>PowerPoint Presentation</vt:lpstr>
      <vt:lpstr>Design data</vt:lpstr>
      <vt:lpstr>3D model in ETABS</vt:lpstr>
      <vt:lpstr>PowerPoint Presentation</vt:lpstr>
      <vt:lpstr>PowerPoint Presentation</vt:lpstr>
      <vt:lpstr>Design data</vt:lpstr>
      <vt:lpstr>PowerPoint Presentation</vt:lpstr>
      <vt:lpstr>PowerPoint Presentation</vt:lpstr>
      <vt:lpstr>PowerPoint Presentation</vt:lpstr>
      <vt:lpstr>Slab and beams deflection in Sixth floor.</vt:lpstr>
      <vt:lpstr>PowerPoint Presentation</vt:lpstr>
      <vt:lpstr>PowerPoint Presentation</vt:lpstr>
      <vt:lpstr>Slab section:</vt:lpstr>
      <vt:lpstr>Columns :</vt:lpstr>
      <vt:lpstr>Columns :</vt:lpstr>
      <vt:lpstr>Columns : </vt:lpstr>
      <vt:lpstr>PowerPoint Presentation</vt:lpstr>
      <vt:lpstr>PowerPoint Presentation</vt:lpstr>
      <vt:lpstr>PowerPoint Presentation</vt:lpstr>
      <vt:lpstr>Beams :  </vt:lpstr>
      <vt:lpstr>Beams : </vt:lpstr>
      <vt:lpstr>PowerPoint Presentation</vt:lpstr>
      <vt:lpstr>PowerPoint Presentation</vt:lpstr>
      <vt:lpstr>PowerPoint Presentation</vt:lpstr>
      <vt:lpstr>PowerPoint Presentation</vt:lpstr>
      <vt:lpstr>PowerPoint Presentation</vt:lpstr>
      <vt:lpstr>PowerPoint Presentation</vt:lpstr>
      <vt:lpstr>Stairs design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and Analysis for Directorate of Health in Nablus</dc:title>
  <dc:creator>اسامه خويرة</dc:creator>
  <cp:lastModifiedBy>bahaa shalhoub</cp:lastModifiedBy>
  <cp:revision>670</cp:revision>
  <dcterms:created xsi:type="dcterms:W3CDTF">2017-12-20T10:18:35Z</dcterms:created>
  <dcterms:modified xsi:type="dcterms:W3CDTF">2020-06-07T23:43:52Z</dcterms:modified>
</cp:coreProperties>
</file>