
<file path=[Content_Types].xml><?xml version="1.0" encoding="utf-8"?>
<Types xmlns="http://schemas.openxmlformats.org/package/2006/content-types">
  <Default Extension="png" ContentType="image/png"/>
  <Default Extension="emf" ContentType="image/x-emf"/>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79" r:id="rId1"/>
  </p:sldMasterIdLst>
  <p:sldIdLst>
    <p:sldId id="256" r:id="rId2"/>
    <p:sldId id="257" r:id="rId3"/>
    <p:sldId id="258" r:id="rId4"/>
    <p:sldId id="259" r:id="rId5"/>
    <p:sldId id="260" r:id="rId6"/>
    <p:sldId id="277" r:id="rId7"/>
    <p:sldId id="263" r:id="rId8"/>
    <p:sldId id="264" r:id="rId9"/>
    <p:sldId id="272" r:id="rId10"/>
    <p:sldId id="273" r:id="rId11"/>
    <p:sldId id="284" r:id="rId12"/>
    <p:sldId id="275" r:id="rId13"/>
    <p:sldId id="276" r:id="rId14"/>
    <p:sldId id="278" r:id="rId15"/>
    <p:sldId id="285" r:id="rId16"/>
    <p:sldId id="279" r:id="rId17"/>
    <p:sldId id="280" r:id="rId18"/>
    <p:sldId id="287" r:id="rId19"/>
    <p:sldId id="286" r:id="rId20"/>
    <p:sldId id="274" r:id="rId21"/>
    <p:sldId id="268" r:id="rId22"/>
    <p:sldId id="267" r:id="rId23"/>
    <p:sldId id="270" r:id="rId24"/>
    <p:sldId id="281" r:id="rId25"/>
    <p:sldId id="27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956" autoAdjust="0"/>
    <p:restoredTop sz="94660"/>
  </p:normalViewPr>
  <p:slideViewPr>
    <p:cSldViewPr>
      <p:cViewPr varScale="1">
        <p:scale>
          <a:sx n="72" d="100"/>
          <a:sy n="72" d="100"/>
        </p:scale>
        <p:origin x="13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2271754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33309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5" name="Footer Placeholder 4"/>
          <p:cNvSpPr>
            <a:spLocks noGrp="1"/>
          </p:cNvSpPr>
          <p:nvPr>
            <p:ph type="ftr" sz="quarter" idx="11"/>
          </p:nvPr>
        </p:nvSpPr>
        <p:spPr/>
        <p:txBody>
          <a:bodyPr/>
          <a:lstStyle/>
          <a:p>
            <a:endParaRPr lang="ar-SA"/>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17D00D2-7529-489C-93ED-C1BBBC7B8CE1}" type="slidenum">
              <a:rPr lang="ar-SA" smtClean="0"/>
              <a:pPr/>
              <a:t>‹#›</a:t>
            </a:fld>
            <a:endParaRPr lang="ar-SA"/>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53645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6" name="Footer Placeholder 5"/>
          <p:cNvSpPr>
            <a:spLocks noGrp="1"/>
          </p:cNvSpPr>
          <p:nvPr>
            <p:ph type="ftr" sz="quarter" idx="11"/>
          </p:nvPr>
        </p:nvSpPr>
        <p:spPr/>
        <p:txBody>
          <a:bodyPr/>
          <a:lstStyle/>
          <a:p>
            <a:endParaRPr lang="ar-SA"/>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1214536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6" name="Footer Placeholder 5"/>
          <p:cNvSpPr>
            <a:spLocks noGrp="1"/>
          </p:cNvSpPr>
          <p:nvPr>
            <p:ph type="ftr" sz="quarter" idx="11"/>
          </p:nvPr>
        </p:nvSpPr>
        <p:spPr/>
        <p:txBody>
          <a:bodyPr/>
          <a:lstStyle/>
          <a:p>
            <a:endParaRPr lang="ar-SA"/>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17D00D2-7529-489C-93ED-C1BBBC7B8CE1}" type="slidenum">
              <a:rPr lang="ar-SA" smtClean="0"/>
              <a:pPr/>
              <a:t>‹#›</a:t>
            </a:fld>
            <a:endParaRPr lang="ar-SA"/>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48926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480319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3680014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251670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270001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5" name="Footer Placeholder 4"/>
          <p:cNvSpPr>
            <a:spLocks noGrp="1"/>
          </p:cNvSpPr>
          <p:nvPr>
            <p:ph type="ftr" sz="quarter" idx="11"/>
          </p:nvPr>
        </p:nvSpPr>
        <p:spPr/>
        <p:txBody>
          <a:bodyPr/>
          <a:lstStyle/>
          <a:p>
            <a:endParaRPr lang="ar-SA"/>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343070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3834057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8" name="Footer Placeholder 7"/>
          <p:cNvSpPr>
            <a:spLocks noGrp="1"/>
          </p:cNvSpPr>
          <p:nvPr>
            <p:ph type="ftr" sz="quarter" idx="11"/>
          </p:nvPr>
        </p:nvSpPr>
        <p:spPr/>
        <p:txBody>
          <a:bodyPr/>
          <a:lstStyle/>
          <a:p>
            <a:endParaRPr lang="ar-SA"/>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1725502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4" name="Footer Placeholder 3"/>
          <p:cNvSpPr>
            <a:spLocks noGrp="1"/>
          </p:cNvSpPr>
          <p:nvPr>
            <p:ph type="ftr" sz="quarter" idx="11"/>
          </p:nvPr>
        </p:nvSpPr>
        <p:spPr/>
        <p:txBody>
          <a:bodyPr/>
          <a:lstStyle/>
          <a:p>
            <a:endParaRPr lang="ar-SA"/>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683651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3" name="Footer Placeholder 2"/>
          <p:cNvSpPr>
            <a:spLocks noGrp="1"/>
          </p:cNvSpPr>
          <p:nvPr>
            <p:ph type="ftr" sz="quarter" idx="11"/>
          </p:nvPr>
        </p:nvSpPr>
        <p:spPr/>
        <p:txBody>
          <a:bodyPr/>
          <a:lstStyle/>
          <a:p>
            <a:endParaRPr lang="ar-SA"/>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2268860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271085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9C91E62-D62C-4E44-9E37-6A55FD4D5FDC}" type="datetimeFigureOut">
              <a:rPr lang="ar-SA" smtClean="0"/>
              <a:pPr/>
              <a:t>27/08/1438</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17D00D2-7529-489C-93ED-C1BBBC7B8CE1}" type="slidenum">
              <a:rPr lang="ar-SA" smtClean="0"/>
              <a:pPr/>
              <a:t>‹#›</a:t>
            </a:fld>
            <a:endParaRPr lang="ar-SA"/>
          </a:p>
        </p:txBody>
      </p:sp>
    </p:spTree>
    <p:extLst>
      <p:ext uri="{BB962C8B-B14F-4D97-AF65-F5344CB8AC3E}">
        <p14:creationId xmlns:p14="http://schemas.microsoft.com/office/powerpoint/2010/main" val="2028173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89C91E62-D62C-4E44-9E37-6A55FD4D5FDC}" type="datetimeFigureOut">
              <a:rPr lang="ar-SA" smtClean="0"/>
              <a:pPr/>
              <a:t>27/08/1438</a:t>
            </a:fld>
            <a:endParaRPr lang="ar-SA"/>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17D00D2-7529-489C-93ED-C1BBBC7B8CE1}" type="slidenum">
              <a:rPr lang="ar-SA" smtClean="0"/>
              <a:pPr/>
              <a:t>‹#›</a:t>
            </a:fld>
            <a:endParaRPr lang="ar-SA"/>
          </a:p>
        </p:txBody>
      </p:sp>
    </p:spTree>
    <p:extLst>
      <p:ext uri="{BB962C8B-B14F-4D97-AF65-F5344CB8AC3E}">
        <p14:creationId xmlns:p14="http://schemas.microsoft.com/office/powerpoint/2010/main" val="2538139870"/>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678745" y="438853"/>
            <a:ext cx="6715172" cy="2143140"/>
          </a:xfrm>
        </p:spPr>
        <p:txBody>
          <a:bodyPr>
            <a:normAutofit fontScale="90000"/>
          </a:bodyPr>
          <a:lstStyle/>
          <a:p>
            <a:pPr algn="ctr"/>
            <a:r>
              <a:rPr lang="en-US" altLang="en-US" sz="2700" b="1" dirty="0">
                <a:solidFill>
                  <a:schemeClr val="tx2">
                    <a:lumMod val="75000"/>
                  </a:schemeClr>
                </a:solidFill>
                <a:effectLst/>
                <a:latin typeface="Times New Roman" panose="02020603050405020304" pitchFamily="18" charset="0"/>
                <a:cs typeface="Times New Roman" panose="02020603050405020304" pitchFamily="18" charset="0"/>
              </a:rPr>
              <a:t>An-</a:t>
            </a:r>
            <a:r>
              <a:rPr lang="en-US" altLang="en-US" sz="2700" b="1" dirty="0" err="1">
                <a:solidFill>
                  <a:schemeClr val="tx2">
                    <a:lumMod val="75000"/>
                  </a:schemeClr>
                </a:solidFill>
                <a:effectLst/>
                <a:latin typeface="Times New Roman" panose="02020603050405020304" pitchFamily="18" charset="0"/>
                <a:cs typeface="Times New Roman" panose="02020603050405020304" pitchFamily="18" charset="0"/>
              </a:rPr>
              <a:t>Najah</a:t>
            </a:r>
            <a:r>
              <a:rPr lang="en-US" altLang="en-US" sz="2700" b="1" dirty="0">
                <a:solidFill>
                  <a:schemeClr val="tx2">
                    <a:lumMod val="75000"/>
                  </a:schemeClr>
                </a:solidFill>
                <a:effectLst/>
                <a:latin typeface="Times New Roman" panose="02020603050405020304" pitchFamily="18" charset="0"/>
                <a:cs typeface="Times New Roman" panose="02020603050405020304" pitchFamily="18" charset="0"/>
              </a:rPr>
              <a:t> National University</a:t>
            </a:r>
            <a:br>
              <a:rPr lang="en-US" altLang="en-US" sz="2700" b="1" dirty="0">
                <a:solidFill>
                  <a:schemeClr val="tx2">
                    <a:lumMod val="75000"/>
                  </a:schemeClr>
                </a:solidFill>
                <a:effectLst/>
                <a:latin typeface="Times New Roman" panose="02020603050405020304" pitchFamily="18" charset="0"/>
                <a:cs typeface="Times New Roman" panose="02020603050405020304" pitchFamily="18" charset="0"/>
              </a:rPr>
            </a:br>
            <a:r>
              <a:rPr lang="en-US" altLang="en-US" sz="2700" b="1" dirty="0">
                <a:solidFill>
                  <a:schemeClr val="tx2">
                    <a:lumMod val="75000"/>
                  </a:schemeClr>
                </a:solidFill>
                <a:effectLst/>
                <a:latin typeface="Times New Roman" panose="02020603050405020304" pitchFamily="18" charset="0"/>
                <a:cs typeface="Times New Roman" panose="02020603050405020304" pitchFamily="18" charset="0"/>
              </a:rPr>
              <a:t>Faculty of Engineering</a:t>
            </a:r>
            <a:br>
              <a:rPr lang="en-US" altLang="en-US" sz="2700" b="1" dirty="0">
                <a:solidFill>
                  <a:schemeClr val="tx2">
                    <a:lumMod val="75000"/>
                  </a:schemeClr>
                </a:solidFill>
                <a:effectLst/>
                <a:latin typeface="Times New Roman" panose="02020603050405020304" pitchFamily="18" charset="0"/>
                <a:cs typeface="Times New Roman" panose="02020603050405020304" pitchFamily="18" charset="0"/>
              </a:rPr>
            </a:br>
            <a:r>
              <a:rPr lang="en-US" altLang="en-US" sz="2700" b="1" dirty="0">
                <a:solidFill>
                  <a:schemeClr val="tx2">
                    <a:lumMod val="75000"/>
                  </a:schemeClr>
                </a:solidFill>
                <a:effectLst/>
                <a:latin typeface="Times New Roman" panose="02020603050405020304" pitchFamily="18" charset="0"/>
                <a:cs typeface="Times New Roman" panose="02020603050405020304" pitchFamily="18" charset="0"/>
              </a:rPr>
              <a:t>Electrical &amp;</a:t>
            </a:r>
            <a:r>
              <a:rPr lang="en-US" sz="2700" b="1" dirty="0">
                <a:solidFill>
                  <a:schemeClr val="tx2">
                    <a:lumMod val="75000"/>
                  </a:schemeClr>
                </a:solidFill>
                <a:effectLst/>
                <a:latin typeface="Times New Roman" panose="02020603050405020304" pitchFamily="18" charset="0"/>
                <a:cs typeface="Times New Roman" panose="02020603050405020304" pitchFamily="18" charset="0"/>
              </a:rPr>
              <a:t>Telecommunication </a:t>
            </a:r>
            <a:r>
              <a:rPr lang="en-US" altLang="en-US" sz="2700" b="1" dirty="0">
                <a:solidFill>
                  <a:schemeClr val="tx2">
                    <a:lumMod val="75000"/>
                  </a:schemeClr>
                </a:solidFill>
                <a:effectLst/>
                <a:latin typeface="Times New Roman" panose="02020603050405020304" pitchFamily="18" charset="0"/>
                <a:cs typeface="Times New Roman" panose="02020603050405020304" pitchFamily="18" charset="0"/>
              </a:rPr>
              <a:t>Engineering Department</a:t>
            </a:r>
            <a:br>
              <a:rPr lang="en-US" sz="6600" b="1" dirty="0">
                <a:solidFill>
                  <a:schemeClr val="tx2">
                    <a:lumMod val="75000"/>
                  </a:schemeClr>
                </a:solidFill>
                <a:effectLst/>
                <a:latin typeface="Times New Roman" panose="02020603050405020304" pitchFamily="18" charset="0"/>
                <a:cs typeface="Times New Roman" panose="02020603050405020304" pitchFamily="18" charset="0"/>
              </a:rPr>
            </a:br>
            <a:endParaRPr lang="ar-SA" b="1" dirty="0">
              <a:solidFill>
                <a:schemeClr val="tx2">
                  <a:lumMod val="75000"/>
                </a:schemeClr>
              </a:solidFill>
              <a:effectLst/>
              <a:latin typeface="Times New Roman" panose="02020603050405020304" pitchFamily="18" charset="0"/>
              <a:cs typeface="Times New Roman" panose="02020603050405020304" pitchFamily="18" charset="0"/>
            </a:endParaRPr>
          </a:p>
        </p:txBody>
      </p:sp>
      <p:sp>
        <p:nvSpPr>
          <p:cNvPr id="3" name="عنوان فرعي 2"/>
          <p:cNvSpPr>
            <a:spLocks noGrp="1"/>
          </p:cNvSpPr>
          <p:nvPr>
            <p:ph type="subTitle" idx="1"/>
          </p:nvPr>
        </p:nvSpPr>
        <p:spPr>
          <a:xfrm>
            <a:off x="928662" y="2214554"/>
            <a:ext cx="8215338" cy="1371600"/>
          </a:xfrm>
        </p:spPr>
        <p:txBody>
          <a:bodyPr>
            <a:normAutofit fontScale="92500" lnSpcReduction="10000"/>
          </a:bodyPr>
          <a:lstStyle/>
          <a:p>
            <a:pPr algn="ctr"/>
            <a:r>
              <a:rPr lang="en-US" sz="3200" b="1" dirty="0">
                <a:solidFill>
                  <a:schemeClr val="accent1">
                    <a:lumMod val="50000"/>
                  </a:schemeClr>
                </a:solidFill>
                <a:latin typeface="Times New Roman" pitchFamily="18" charset="0"/>
                <a:cs typeface="+mj-cs"/>
              </a:rPr>
              <a:t>Distance Protection and Monitoring Of a prototype Power Substation Using GSM Technology</a:t>
            </a:r>
            <a:r>
              <a:rPr lang="en-US" sz="2800" b="1" dirty="0">
                <a:solidFill>
                  <a:schemeClr val="accent1">
                    <a:lumMod val="50000"/>
                  </a:schemeClr>
                </a:solidFill>
                <a:latin typeface="Times New Roman" pitchFamily="18" charset="0"/>
                <a:cs typeface="+mj-cs"/>
              </a:rPr>
              <a:t> </a:t>
            </a:r>
          </a:p>
          <a:p>
            <a:endParaRPr lang="ar-SA" dirty="0"/>
          </a:p>
        </p:txBody>
      </p:sp>
      <p:sp>
        <p:nvSpPr>
          <p:cNvPr id="4" name="مربع نص 4"/>
          <p:cNvSpPr txBox="1">
            <a:spLocks noChangeArrowheads="1"/>
          </p:cNvSpPr>
          <p:nvPr/>
        </p:nvSpPr>
        <p:spPr bwMode="auto">
          <a:xfrm>
            <a:off x="3829032" y="3871735"/>
            <a:ext cx="2414598" cy="954107"/>
          </a:xfrm>
          <a:prstGeom prst="rect">
            <a:avLst/>
          </a:prstGeom>
          <a:noFill/>
          <a:ln w="9525">
            <a:noFill/>
            <a:miter lim="800000"/>
            <a:headEnd/>
            <a:tailEnd/>
          </a:ln>
        </p:spPr>
        <p:txBody>
          <a:bodyPr wrap="square">
            <a:spAutoFit/>
          </a:bodyPr>
          <a:lstStyle/>
          <a:p>
            <a:pPr algn="ctr" rtl="1"/>
            <a:r>
              <a:rPr lang="en-US" sz="2800" b="1" dirty="0">
                <a:solidFill>
                  <a:schemeClr val="tx2">
                    <a:lumMod val="50000"/>
                  </a:schemeClr>
                </a:solidFill>
                <a:latin typeface="Times New Roman" panose="02020603050405020304" pitchFamily="18" charset="0"/>
                <a:cs typeface="Times New Roman" panose="02020603050405020304" pitchFamily="18" charset="0"/>
              </a:rPr>
              <a:t>Supervisor:</a:t>
            </a:r>
          </a:p>
          <a:p>
            <a:pPr algn="ctr" rtl="1"/>
            <a:r>
              <a:rPr lang="en-US" sz="2800" b="1" dirty="0">
                <a:solidFill>
                  <a:schemeClr val="tx2">
                    <a:lumMod val="50000"/>
                  </a:schemeClr>
                </a:solidFill>
                <a:latin typeface="Times New Roman" panose="02020603050405020304" pitchFamily="18" charset="0"/>
                <a:cs typeface="Times New Roman" panose="02020603050405020304" pitchFamily="18" charset="0"/>
              </a:rPr>
              <a:t> </a:t>
            </a:r>
            <a:r>
              <a:rPr lang="en-US" sz="2800" b="1" dirty="0" err="1">
                <a:solidFill>
                  <a:schemeClr val="tx2">
                    <a:lumMod val="50000"/>
                  </a:schemeClr>
                </a:solidFill>
                <a:latin typeface="Times New Roman" panose="02020603050405020304" pitchFamily="18" charset="0"/>
                <a:cs typeface="Times New Roman" panose="02020603050405020304" pitchFamily="18" charset="0"/>
              </a:rPr>
              <a:t>Dr.Kamel</a:t>
            </a:r>
            <a:endParaRPr lang="en-US" sz="2800"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5" name="مربع نص 3"/>
          <p:cNvSpPr txBox="1">
            <a:spLocks noChangeArrowheads="1"/>
          </p:cNvSpPr>
          <p:nvPr/>
        </p:nvSpPr>
        <p:spPr bwMode="auto">
          <a:xfrm>
            <a:off x="3643306" y="5072074"/>
            <a:ext cx="2786082" cy="1255728"/>
          </a:xfrm>
          <a:prstGeom prst="rect">
            <a:avLst/>
          </a:prstGeom>
          <a:noFill/>
          <a:ln w="9525">
            <a:noFill/>
            <a:miter lim="800000"/>
            <a:headEnd/>
            <a:tailEnd/>
          </a:ln>
        </p:spPr>
        <p:txBody>
          <a:bodyPr wrap="square">
            <a:spAutoFit/>
          </a:bodyPr>
          <a:lstStyle/>
          <a:p>
            <a:pPr algn="ctr">
              <a:lnSpc>
                <a:spcPct val="90000"/>
              </a:lnSpc>
            </a:pPr>
            <a:r>
              <a:rPr lang="en-US" altLang="en-US" b="1" dirty="0">
                <a:solidFill>
                  <a:schemeClr val="tx2">
                    <a:lumMod val="50000"/>
                  </a:schemeClr>
                </a:solidFill>
                <a:cs typeface="Times New Roman" pitchFamily="18" charset="0"/>
              </a:rPr>
              <a:t> </a:t>
            </a:r>
            <a:r>
              <a:rPr lang="en-US" altLang="en-US" sz="2800" b="1" dirty="0">
                <a:solidFill>
                  <a:schemeClr val="tx2">
                    <a:lumMod val="50000"/>
                  </a:schemeClr>
                </a:solidFill>
                <a:latin typeface="Times New Roman" pitchFamily="18" charset="0"/>
                <a:cs typeface="Times New Roman" pitchFamily="18" charset="0"/>
              </a:rPr>
              <a:t>by:</a:t>
            </a:r>
          </a:p>
          <a:p>
            <a:pPr algn="ctr">
              <a:lnSpc>
                <a:spcPct val="90000"/>
              </a:lnSpc>
            </a:pPr>
            <a:r>
              <a:rPr lang="en-US" altLang="en-US" sz="2800" b="1" dirty="0">
                <a:solidFill>
                  <a:schemeClr val="tx2">
                    <a:lumMod val="50000"/>
                  </a:schemeClr>
                </a:solidFill>
                <a:latin typeface="Times New Roman" pitchFamily="18" charset="0"/>
                <a:cs typeface="Times New Roman" pitchFamily="18" charset="0"/>
              </a:rPr>
              <a:t>Azhar </a:t>
            </a:r>
            <a:r>
              <a:rPr lang="en-US" altLang="en-US" sz="2800" b="1" dirty="0" err="1">
                <a:solidFill>
                  <a:schemeClr val="tx2">
                    <a:lumMod val="50000"/>
                  </a:schemeClr>
                </a:solidFill>
                <a:latin typeface="Times New Roman" pitchFamily="18" charset="0"/>
                <a:cs typeface="Times New Roman" pitchFamily="18" charset="0"/>
              </a:rPr>
              <a:t>Jaber</a:t>
            </a:r>
            <a:endParaRPr lang="en-US" altLang="en-US" sz="2800" b="1" dirty="0">
              <a:solidFill>
                <a:schemeClr val="tx2">
                  <a:lumMod val="50000"/>
                </a:schemeClr>
              </a:solidFill>
              <a:latin typeface="Times New Roman" pitchFamily="18" charset="0"/>
              <a:cs typeface="Times New Roman" pitchFamily="18" charset="0"/>
            </a:endParaRPr>
          </a:p>
          <a:p>
            <a:pPr algn="ctr">
              <a:lnSpc>
                <a:spcPct val="90000"/>
              </a:lnSpc>
            </a:pPr>
            <a:r>
              <a:rPr lang="en-US" altLang="en-US" sz="2800" b="1" dirty="0" err="1">
                <a:solidFill>
                  <a:schemeClr val="tx2">
                    <a:lumMod val="50000"/>
                  </a:schemeClr>
                </a:solidFill>
                <a:latin typeface="Times New Roman" pitchFamily="18" charset="0"/>
                <a:cs typeface="Times New Roman" pitchFamily="18" charset="0"/>
              </a:rPr>
              <a:t>Israa</a:t>
            </a:r>
            <a:r>
              <a:rPr lang="en-US" altLang="en-US" sz="2800" b="1" dirty="0">
                <a:solidFill>
                  <a:schemeClr val="tx2">
                    <a:lumMod val="50000"/>
                  </a:schemeClr>
                </a:solidFill>
                <a:latin typeface="Times New Roman" pitchFamily="18" charset="0"/>
                <a:cs typeface="Times New Roman" pitchFamily="18" charset="0"/>
              </a:rPr>
              <a:t> Salem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solidFill>
                  <a:schemeClr val="accent1">
                    <a:lumMod val="75000"/>
                  </a:schemeClr>
                </a:solidFill>
                <a:latin typeface="Times New Roman" pitchFamily="18" charset="0"/>
                <a:cs typeface="Times New Roman" pitchFamily="18" charset="0"/>
              </a:rPr>
              <a:t>Components</a:t>
            </a:r>
            <a:endParaRPr lang="en-US" sz="4400" dirty="0">
              <a:solidFill>
                <a:schemeClr val="accent1">
                  <a:lumMod val="75000"/>
                </a:schemeClr>
              </a:solidFill>
            </a:endParaRPr>
          </a:p>
        </p:txBody>
      </p:sp>
      <p:sp>
        <p:nvSpPr>
          <p:cNvPr id="3" name="Content Placeholder 2"/>
          <p:cNvSpPr>
            <a:spLocks noGrp="1"/>
          </p:cNvSpPr>
          <p:nvPr>
            <p:ph idx="1"/>
          </p:nvPr>
        </p:nvSpPr>
        <p:spPr>
          <a:xfrm>
            <a:off x="1475657" y="1484784"/>
            <a:ext cx="7058744" cy="4426438"/>
          </a:xfrm>
        </p:spPr>
        <p:txBody>
          <a:bodyPr/>
          <a:lstStyle/>
          <a:p>
            <a:pPr marL="0" indent="0">
              <a:buNone/>
            </a:pPr>
            <a:r>
              <a:rPr lang="en-US" sz="2800" dirty="0">
                <a:solidFill>
                  <a:schemeClr val="tx2">
                    <a:lumMod val="75000"/>
                  </a:schemeClr>
                </a:solidFill>
                <a:latin typeface="Times New Roman" pitchFamily="18" charset="0"/>
                <a:sym typeface="Symbol"/>
              </a:rPr>
              <a:t> </a:t>
            </a:r>
            <a:r>
              <a:rPr lang="en-US" sz="2800" b="1" dirty="0">
                <a:solidFill>
                  <a:schemeClr val="tx2">
                    <a:lumMod val="75000"/>
                  </a:schemeClr>
                </a:solidFill>
                <a:latin typeface="Times New Roman" pitchFamily="18" charset="0"/>
                <a:cs typeface="Times New Roman" pitchFamily="18" charset="0"/>
                <a:sym typeface="Symbol"/>
              </a:rPr>
              <a:t>Electrostatic Switch (Triac) </a:t>
            </a:r>
            <a:r>
              <a:rPr lang="en-US" sz="2800" b="1" dirty="0">
                <a:solidFill>
                  <a:schemeClr val="tx2">
                    <a:lumMod val="75000"/>
                  </a:schemeClr>
                </a:solidFill>
                <a:latin typeface="Times New Roman" pitchFamily="18" charset="0"/>
                <a:cs typeface="Times New Roman" pitchFamily="18" charset="0"/>
              </a:rPr>
              <a:t>:</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3914396"/>
            <a:ext cx="2857500" cy="2857500"/>
          </a:xfrm>
          <a:prstGeom prst="rect">
            <a:avLst/>
          </a:prstGeom>
        </p:spPr>
      </p:pic>
      <p:sp>
        <p:nvSpPr>
          <p:cNvPr id="4" name="Rectangle 3"/>
          <p:cNvSpPr/>
          <p:nvPr/>
        </p:nvSpPr>
        <p:spPr>
          <a:xfrm>
            <a:off x="359024" y="2222725"/>
            <a:ext cx="8784976" cy="830997"/>
          </a:xfrm>
          <a:prstGeom prst="rect">
            <a:avLst/>
          </a:prstGeom>
        </p:spPr>
        <p:txBody>
          <a:bodyPr wrap="square">
            <a:spAutoFit/>
          </a:bodyPr>
          <a:lstStyle/>
          <a:p>
            <a:pPr marL="342900" indent="-342900">
              <a:buFont typeface="Wingdings" panose="05000000000000000000" pitchFamily="2" charset="2"/>
              <a:buChar char="Ø"/>
            </a:pPr>
            <a:r>
              <a:rPr lang="en-US" sz="2400" dirty="0">
                <a:solidFill>
                  <a:schemeClr val="accent3">
                    <a:lumMod val="75000"/>
                  </a:schemeClr>
                </a:solidFill>
                <a:latin typeface="Times New Roman" panose="02020603050405020304" pitchFamily="18" charset="0"/>
                <a:ea typeface="Times New Roman" panose="02020603050405020304" pitchFamily="18" charset="0"/>
              </a:rPr>
              <a:t> Is a member of the THYRISTOR family can be used for protecting the transformer instead of using relays</a:t>
            </a:r>
            <a:endParaRPr lang="en-US" sz="2400" dirty="0">
              <a:solidFill>
                <a:schemeClr val="accent3">
                  <a:lumMod val="75000"/>
                </a:schemeClr>
              </a:solidFill>
            </a:endParaRPr>
          </a:p>
        </p:txBody>
      </p:sp>
    </p:spTree>
    <p:extLst>
      <p:ext uri="{BB962C8B-B14F-4D97-AF65-F5344CB8AC3E}">
        <p14:creationId xmlns:p14="http://schemas.microsoft.com/office/powerpoint/2010/main" val="695013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latin typeface="Times New Roman" panose="02020603050405020304" pitchFamily="18" charset="0"/>
                <a:cs typeface="Times New Roman" panose="02020603050405020304" pitchFamily="18" charset="0"/>
              </a:rPr>
              <a:t>Hardware</a:t>
            </a:r>
            <a:r>
              <a:rPr lang="en-US"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a:solidFill>
                  <a:schemeClr val="accent1">
                    <a:lumMod val="75000"/>
                  </a:schemeClr>
                </a:solidFill>
                <a:latin typeface="Times New Roman" panose="02020603050405020304" pitchFamily="18" charset="0"/>
                <a:cs typeface="Times New Roman" panose="02020603050405020304" pitchFamily="18" charset="0"/>
              </a:rPr>
              <a:t>Implementation</a:t>
            </a:r>
            <a:endParaRPr lang="en-US" dirty="0"/>
          </a:p>
        </p:txBody>
      </p:sp>
      <p:sp>
        <p:nvSpPr>
          <p:cNvPr id="3" name="Content Placeholder 2"/>
          <p:cNvSpPr>
            <a:spLocks noGrp="1"/>
          </p:cNvSpPr>
          <p:nvPr>
            <p:ph idx="1"/>
          </p:nvPr>
        </p:nvSpPr>
        <p:spPr>
          <a:xfrm>
            <a:off x="827584" y="1628800"/>
            <a:ext cx="7920879" cy="1295400"/>
          </a:xfrm>
        </p:spPr>
        <p:txBody>
          <a:bodyPr/>
          <a:lstStyle/>
          <a:p>
            <a:pPr>
              <a:buFont typeface="Wingdings" panose="05000000000000000000" pitchFamily="2" charset="2"/>
              <a:buChar char="Ø"/>
            </a:pPr>
            <a:r>
              <a:rPr lang="en-US" sz="2400" dirty="0">
                <a:latin typeface="Times New Roman" panose="02020603050405020304" pitchFamily="18" charset="0"/>
                <a:ea typeface="Calibri" panose="020F0502020204030204" pitchFamily="34" charset="0"/>
              </a:rPr>
              <a:t>As a first step of hardware system implementation we have built a zero-crossing circuit (as shown in figure) to give a pulse to the electrostatic switch (triac).</a:t>
            </a:r>
            <a:endParaRPr lang="en-US" sz="2400" dirty="0"/>
          </a:p>
          <a:p>
            <a:pPr marL="0" indent="0">
              <a:buNone/>
            </a:pPr>
            <a:endParaRPr lang="en-US" dirty="0"/>
          </a:p>
        </p:txBody>
      </p:sp>
      <p:pic>
        <p:nvPicPr>
          <p:cNvPr id="4" name="Picture 3" descr="http://pcbheaven.com/wikipages/images/dimmertheory_1236792153.jpg"/>
          <p:cNvPicPr/>
          <p:nvPr/>
        </p:nvPicPr>
        <p:blipFill>
          <a:blip r:embed="rId2"/>
          <a:srcRect/>
          <a:stretch>
            <a:fillRect/>
          </a:stretch>
        </p:blipFill>
        <p:spPr bwMode="auto">
          <a:xfrm>
            <a:off x="1296108" y="3212976"/>
            <a:ext cx="6983829" cy="2450920"/>
          </a:xfrm>
          <a:prstGeom prst="rect">
            <a:avLst/>
          </a:prstGeom>
          <a:noFill/>
          <a:ln w="9525">
            <a:noFill/>
            <a:miter lim="800000"/>
            <a:headEnd/>
            <a:tailEnd/>
          </a:ln>
        </p:spPr>
      </p:pic>
    </p:spTree>
    <p:extLst>
      <p:ext uri="{BB962C8B-B14F-4D97-AF65-F5344CB8AC3E}">
        <p14:creationId xmlns:p14="http://schemas.microsoft.com/office/powerpoint/2010/main" val="1368799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620688"/>
            <a:ext cx="6589199" cy="1280890"/>
          </a:xfrm>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Hardware</a:t>
            </a:r>
            <a:r>
              <a:rPr lang="en-US" sz="4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400" b="1" dirty="0">
                <a:solidFill>
                  <a:schemeClr val="accent1">
                    <a:lumMod val="75000"/>
                  </a:schemeClr>
                </a:solidFill>
                <a:latin typeface="Times New Roman" panose="02020603050405020304" pitchFamily="18" charset="0"/>
                <a:cs typeface="Times New Roman" panose="02020603050405020304" pitchFamily="18" charset="0"/>
              </a:rPr>
              <a:t>Implementation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2348880"/>
            <a:ext cx="7792537" cy="4039164"/>
          </a:xfrm>
          <a:prstGeom prst="rect">
            <a:avLst/>
          </a:prstGeom>
        </p:spPr>
      </p:pic>
    </p:spTree>
    <p:extLst>
      <p:ext uri="{BB962C8B-B14F-4D97-AF65-F5344CB8AC3E}">
        <p14:creationId xmlns:p14="http://schemas.microsoft.com/office/powerpoint/2010/main" val="2633279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556844"/>
            <a:ext cx="6589199" cy="1280890"/>
          </a:xfrm>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Software Implementation</a:t>
            </a:r>
          </a:p>
        </p:txBody>
      </p:sp>
      <p:pic>
        <p:nvPicPr>
          <p:cNvPr id="4" name="Content Placeholder 3"/>
          <p:cNvPicPr>
            <a:picLocks noGrp="1" noChangeAspect="1"/>
          </p:cNvPicPr>
          <p:nvPr>
            <p:ph idx="1"/>
          </p:nvPr>
        </p:nvPicPr>
        <p:blipFill>
          <a:blip r:embed="rId2"/>
          <a:stretch>
            <a:fillRect/>
          </a:stretch>
        </p:blipFill>
        <p:spPr>
          <a:xfrm>
            <a:off x="971600" y="1905000"/>
            <a:ext cx="3264035" cy="4686941"/>
          </a:xfrm>
          <a:prstGeom prst="rect">
            <a:avLst/>
          </a:prstGeom>
        </p:spPr>
      </p:pic>
      <p:pic>
        <p:nvPicPr>
          <p:cNvPr id="5" name="Picture 4"/>
          <p:cNvPicPr>
            <a:picLocks noChangeAspect="1"/>
          </p:cNvPicPr>
          <p:nvPr/>
        </p:nvPicPr>
        <p:blipFill>
          <a:blip r:embed="rId3"/>
          <a:stretch>
            <a:fillRect/>
          </a:stretch>
        </p:blipFill>
        <p:spPr>
          <a:xfrm>
            <a:off x="5113326" y="1837734"/>
            <a:ext cx="3275098" cy="4687610"/>
          </a:xfrm>
          <a:prstGeom prst="rect">
            <a:avLst/>
          </a:prstGeom>
        </p:spPr>
      </p:pic>
    </p:spTree>
    <p:extLst>
      <p:ext uri="{BB962C8B-B14F-4D97-AF65-F5344CB8AC3E}">
        <p14:creationId xmlns:p14="http://schemas.microsoft.com/office/powerpoint/2010/main" val="696933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2415" y="548680"/>
            <a:ext cx="6589199" cy="1280890"/>
          </a:xfrm>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Software Implementation </a:t>
            </a:r>
          </a:p>
        </p:txBody>
      </p:sp>
      <p:sp>
        <p:nvSpPr>
          <p:cNvPr id="3" name="Content Placeholder 2"/>
          <p:cNvSpPr>
            <a:spLocks noGrp="1"/>
          </p:cNvSpPr>
          <p:nvPr>
            <p:ph idx="1"/>
          </p:nvPr>
        </p:nvSpPr>
        <p:spPr>
          <a:xfrm>
            <a:off x="539552" y="1628800"/>
            <a:ext cx="8604448" cy="4210414"/>
          </a:xfrm>
        </p:spPr>
        <p:txBody>
          <a:bodyPr>
            <a:noAutofit/>
          </a:bodyPr>
          <a:lstStyle/>
          <a:p>
            <a:pPr>
              <a:buFont typeface="Wingdings" panose="05000000000000000000" pitchFamily="2" charset="2"/>
              <a:buChar char="Ø"/>
            </a:pPr>
            <a:r>
              <a:rPr lang="en-US" sz="2500" dirty="0">
                <a:latin typeface="Times New Roman" panose="02020603050405020304" pitchFamily="18" charset="0"/>
                <a:cs typeface="Times New Roman" panose="02020603050405020304" pitchFamily="18" charset="0"/>
              </a:rPr>
              <a:t>By entering a GSM modem number at transmitter side and click to view measurement icon on mobile application a list of options as current, voltage and power factor appeared.</a:t>
            </a:r>
          </a:p>
          <a:p>
            <a:pPr marL="0" indent="0">
              <a:buNone/>
            </a:pPr>
            <a:r>
              <a:rPr lang="en-US" sz="25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2500" dirty="0">
                <a:latin typeface="Times New Roman" panose="02020603050405020304" pitchFamily="18" charset="0"/>
                <a:cs typeface="Times New Roman" panose="02020603050405020304" pitchFamily="18" charset="0"/>
              </a:rPr>
              <a:t>This order sends to GSM modem that connect with Arduino microcontroller which take a reading values from sensors then it reply and send SMS message contain a reading values to mobile phone(transmitter).</a:t>
            </a:r>
          </a:p>
          <a:p>
            <a:pPr marL="0" indent="0">
              <a:buNone/>
            </a:pPr>
            <a:endParaRPr lang="en-US" sz="25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500" dirty="0">
                <a:latin typeface="Times New Roman" panose="02020603050405020304" pitchFamily="18" charset="0"/>
                <a:cs typeface="Times New Roman" panose="02020603050405020304" pitchFamily="18" charset="0"/>
              </a:rPr>
              <a:t>Then if the received value exceeds than threshold value the stand by generator turned on else don’t do something. </a:t>
            </a:r>
          </a:p>
        </p:txBody>
      </p:sp>
    </p:spTree>
    <p:extLst>
      <p:ext uri="{BB962C8B-B14F-4D97-AF65-F5344CB8AC3E}">
        <p14:creationId xmlns:p14="http://schemas.microsoft.com/office/powerpoint/2010/main" val="2660721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45201" y="624110"/>
            <a:ext cx="6589199" cy="1280890"/>
          </a:xfrm>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Result and Discussion</a:t>
            </a:r>
          </a:p>
        </p:txBody>
      </p:sp>
      <p:sp>
        <p:nvSpPr>
          <p:cNvPr id="5" name="Rectangle 4"/>
          <p:cNvSpPr/>
          <p:nvPr/>
        </p:nvSpPr>
        <p:spPr>
          <a:xfrm>
            <a:off x="760850" y="1484784"/>
            <a:ext cx="8280920" cy="1569660"/>
          </a:xfrm>
          <a:prstGeom prst="rect">
            <a:avLst/>
          </a:prstGeom>
        </p:spPr>
        <p:txBody>
          <a:bodyPr wrap="square">
            <a:spAutoFit/>
          </a:bodyPr>
          <a:lstStyle/>
          <a:p>
            <a:pPr algn="just"/>
            <a:r>
              <a:rPr lang="en-US" sz="2400" dirty="0">
                <a:solidFill>
                  <a:schemeClr val="bg2">
                    <a:lumMod val="25000"/>
                  </a:schemeClr>
                </a:solidFill>
                <a:latin typeface="Times New Roman" panose="02020603050405020304" pitchFamily="18" charset="0"/>
                <a:ea typeface="Calibri" panose="020F0502020204030204" pitchFamily="34" charset="0"/>
              </a:rPr>
              <a:t>We have built a zero-crossing circuit to give a pulse to the electrostatic switch (triac) which connected to the Arduino Uno. And the output of this circuit which appear on the oscilloscope as shown.</a:t>
            </a:r>
            <a:endParaRPr lang="en-US" sz="2400" dirty="0">
              <a:solidFill>
                <a:schemeClr val="bg2">
                  <a:lumMod val="25000"/>
                </a:schemeClr>
              </a:solidFill>
            </a:endParaRPr>
          </a:p>
        </p:txBody>
      </p:sp>
      <p:pic>
        <p:nvPicPr>
          <p:cNvPr id="6" name="Picture 5" descr="C:\Users\aaaa\AppData\Local\Microsoft\Windows\INetCache\Content.Word\IMG_1264.jpg"/>
          <p:cNvPicPr/>
          <p:nvPr/>
        </p:nvPicPr>
        <p:blipFill rotWithShape="1">
          <a:blip r:embed="rId2" cstate="print">
            <a:extLst>
              <a:ext uri="{28A0092B-C50C-407E-A947-70E740481C1C}">
                <a14:useLocalDpi xmlns:a14="http://schemas.microsoft.com/office/drawing/2010/main" val="0"/>
              </a:ext>
            </a:extLst>
          </a:blip>
          <a:srcRect t="10720" b="9091"/>
          <a:stretch/>
        </p:blipFill>
        <p:spPr bwMode="auto">
          <a:xfrm>
            <a:off x="539552" y="3501008"/>
            <a:ext cx="5045834" cy="2693026"/>
          </a:xfrm>
          <a:prstGeom prst="rect">
            <a:avLst/>
          </a:prstGeom>
          <a:noFill/>
          <a:ln>
            <a:noFill/>
          </a:ln>
          <a:extLst>
            <a:ext uri="{53640926-AAD7-44D8-BBD7-CCE9431645EC}">
              <a14:shadowObscured xmlns:a14="http://schemas.microsoft.com/office/drawing/2010/main"/>
            </a:ext>
          </a:extLst>
        </p:spPr>
      </p:pic>
      <p:pic>
        <p:nvPicPr>
          <p:cNvPr id="7" name="Picture 6" descr="C:\Users\aaaa\AppData\Local\Microsoft\Windows\INetCache\Content.Word\IMG_1262.jpg"/>
          <p:cNvPicPr/>
          <p:nvPr/>
        </p:nvPicPr>
        <p:blipFill>
          <a:blip r:embed="rId3">
            <a:extLst>
              <a:ext uri="{28A0092B-C50C-407E-A947-70E740481C1C}">
                <a14:useLocalDpi xmlns:a14="http://schemas.microsoft.com/office/drawing/2010/main" val="0"/>
              </a:ext>
            </a:extLst>
          </a:blip>
          <a:srcRect/>
          <a:stretch>
            <a:fillRect/>
          </a:stretch>
        </p:blipFill>
        <p:spPr bwMode="auto">
          <a:xfrm>
            <a:off x="5717097" y="3796298"/>
            <a:ext cx="3324673" cy="2102446"/>
          </a:xfrm>
          <a:prstGeom prst="rect">
            <a:avLst/>
          </a:prstGeom>
          <a:noFill/>
          <a:ln>
            <a:noFill/>
          </a:ln>
        </p:spPr>
      </p:pic>
    </p:spTree>
    <p:extLst>
      <p:ext uri="{BB962C8B-B14F-4D97-AF65-F5344CB8AC3E}">
        <p14:creationId xmlns:p14="http://schemas.microsoft.com/office/powerpoint/2010/main" val="4229267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45201" y="624110"/>
            <a:ext cx="6589199" cy="1280890"/>
          </a:xfrm>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Result and Discussion</a:t>
            </a:r>
          </a:p>
        </p:txBody>
      </p:sp>
      <p:sp>
        <p:nvSpPr>
          <p:cNvPr id="13" name="Rectangle 12"/>
          <p:cNvSpPr/>
          <p:nvPr/>
        </p:nvSpPr>
        <p:spPr>
          <a:xfrm>
            <a:off x="827584" y="1541934"/>
            <a:ext cx="8208912" cy="1938992"/>
          </a:xfrm>
          <a:prstGeom prst="rect">
            <a:avLst/>
          </a:prstGeom>
        </p:spPr>
        <p:txBody>
          <a:bodyPr wrap="square">
            <a:spAutoFit/>
          </a:bodyPr>
          <a:lstStyle/>
          <a:p>
            <a:pPr marL="342900" indent="-342900">
              <a:buFont typeface="Wingdings" panose="05000000000000000000" pitchFamily="2" charset="2"/>
              <a:buChar char="Ø"/>
            </a:pPr>
            <a:r>
              <a:rPr lang="en-US" sz="24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To emphasize that the current values measured by current sensor as the same we have received at phone. We applied </a:t>
            </a:r>
            <a:r>
              <a:rPr lang="en-US" sz="2400" dirty="0">
                <a:solidFill>
                  <a:schemeClr val="bg2">
                    <a:lumMod val="25000"/>
                  </a:schemeClr>
                </a:solidFill>
                <a:latin typeface="Times New Roman" panose="02020603050405020304" pitchFamily="18" charset="0"/>
                <a:cs typeface="Times New Roman" panose="02020603050405020304" pitchFamily="18" charset="0"/>
              </a:rPr>
              <a:t>a variable voltage source with resistance, the current sensor could read different values according to the trial test as shown it was almost the same </a:t>
            </a:r>
            <a:r>
              <a:rPr lang="en-US" sz="24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14" name="Content Placeholder 5"/>
          <p:cNvPicPr>
            <a:picLocks noChangeAspect="1"/>
          </p:cNvPicPr>
          <p:nvPr/>
        </p:nvPicPr>
        <p:blipFill>
          <a:blip r:embed="rId2"/>
          <a:stretch>
            <a:fillRect/>
          </a:stretch>
        </p:blipFill>
        <p:spPr>
          <a:xfrm>
            <a:off x="3995936" y="3310180"/>
            <a:ext cx="5040560" cy="3547820"/>
          </a:xfrm>
          <a:prstGeom prst="rect">
            <a:avLst/>
          </a:prstGeom>
        </p:spPr>
      </p:pic>
    </p:spTree>
    <p:extLst>
      <p:ext uri="{BB962C8B-B14F-4D97-AF65-F5344CB8AC3E}">
        <p14:creationId xmlns:p14="http://schemas.microsoft.com/office/powerpoint/2010/main" val="1413463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aaa\Downloads\18198189_1475782562484341_5056581533554441784_n.jpg"/>
          <p:cNvPicPr/>
          <p:nvPr/>
        </p:nvPicPr>
        <p:blipFill>
          <a:blip r:embed="rId2">
            <a:extLst>
              <a:ext uri="{28A0092B-C50C-407E-A947-70E740481C1C}">
                <a14:useLocalDpi xmlns:a14="http://schemas.microsoft.com/office/drawing/2010/main" val="0"/>
              </a:ext>
            </a:extLst>
          </a:blip>
          <a:srcRect/>
          <a:stretch>
            <a:fillRect/>
          </a:stretch>
        </p:blipFill>
        <p:spPr bwMode="auto">
          <a:xfrm>
            <a:off x="1950610" y="2465512"/>
            <a:ext cx="6770712" cy="4392488"/>
          </a:xfrm>
          <a:prstGeom prst="rect">
            <a:avLst/>
          </a:prstGeom>
          <a:noFill/>
          <a:ln>
            <a:noFill/>
          </a:ln>
        </p:spPr>
      </p:pic>
      <p:sp>
        <p:nvSpPr>
          <p:cNvPr id="5" name="Title 1"/>
          <p:cNvSpPr>
            <a:spLocks noGrp="1"/>
          </p:cNvSpPr>
          <p:nvPr>
            <p:ph type="title"/>
          </p:nvPr>
        </p:nvSpPr>
        <p:spPr>
          <a:xfrm>
            <a:off x="1945201" y="624110"/>
            <a:ext cx="6589199" cy="1280890"/>
          </a:xfrm>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Result and Discussion</a:t>
            </a:r>
          </a:p>
        </p:txBody>
      </p:sp>
      <p:sp>
        <p:nvSpPr>
          <p:cNvPr id="6" name="Rectangle 5"/>
          <p:cNvSpPr/>
          <p:nvPr/>
        </p:nvSpPr>
        <p:spPr>
          <a:xfrm>
            <a:off x="755576" y="1556792"/>
            <a:ext cx="8388424" cy="861774"/>
          </a:xfrm>
          <a:prstGeom prst="rect">
            <a:avLst/>
          </a:prstGeom>
        </p:spPr>
        <p:txBody>
          <a:bodyPr wrap="square">
            <a:spAutoFit/>
          </a:bodyPr>
          <a:lstStyle/>
          <a:p>
            <a:pPr marL="342900" indent="-342900">
              <a:buFont typeface="Wingdings" panose="05000000000000000000" pitchFamily="2" charset="2"/>
              <a:buChar char="Ø"/>
            </a:pPr>
            <a:r>
              <a:rPr lang="en-US" sz="2500" dirty="0">
                <a:solidFill>
                  <a:schemeClr val="bg2">
                    <a:lumMod val="25000"/>
                  </a:schemeClr>
                </a:solidFill>
                <a:latin typeface="Times New Roman" panose="02020603050405020304" pitchFamily="18" charset="0"/>
                <a:ea typeface="Calibri" panose="020F0502020204030204" pitchFamily="34" charset="0"/>
              </a:rPr>
              <a:t>The hardware model of the proposed system was built as shown:</a:t>
            </a:r>
            <a:endParaRPr lang="en-US" sz="2500" dirty="0">
              <a:solidFill>
                <a:schemeClr val="bg2">
                  <a:lumMod val="25000"/>
                </a:schemeClr>
              </a:solidFill>
            </a:endParaRPr>
          </a:p>
        </p:txBody>
      </p:sp>
    </p:spTree>
    <p:extLst>
      <p:ext uri="{BB962C8B-B14F-4D97-AF65-F5344CB8AC3E}">
        <p14:creationId xmlns:p14="http://schemas.microsoft.com/office/powerpoint/2010/main" val="441609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45201" y="624110"/>
            <a:ext cx="6589199" cy="1280890"/>
          </a:xfrm>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Result and Discussion</a:t>
            </a:r>
          </a:p>
        </p:txBody>
      </p:sp>
      <p:pic>
        <p:nvPicPr>
          <p:cNvPr id="5" name="Picture 4" descr="C:\Users\aaaa\Desktop\IMG_1249.JPG"/>
          <p:cNvPicPr/>
          <p:nvPr/>
        </p:nvPicPr>
        <p:blipFill rotWithShape="1">
          <a:blip r:embed="rId2" cstate="print">
            <a:extLst>
              <a:ext uri="{28A0092B-C50C-407E-A947-70E740481C1C}">
                <a14:useLocalDpi xmlns:a14="http://schemas.microsoft.com/office/drawing/2010/main" val="0"/>
              </a:ext>
            </a:extLst>
          </a:blip>
          <a:srcRect l="10902" t="15079" r="-610" b="8927"/>
          <a:stretch/>
        </p:blipFill>
        <p:spPr bwMode="auto">
          <a:xfrm rot="5400000">
            <a:off x="731177" y="2793098"/>
            <a:ext cx="4687610" cy="3486684"/>
          </a:xfrm>
          <a:prstGeom prst="rect">
            <a:avLst/>
          </a:prstGeom>
          <a:noFill/>
          <a:ln>
            <a:noFill/>
          </a:ln>
          <a:extLst>
            <a:ext uri="{53640926-AAD7-44D8-BBD7-CCE9431645EC}">
              <a14:shadowObscured xmlns:a14="http://schemas.microsoft.com/office/drawing/2010/main"/>
            </a:ext>
          </a:extLst>
        </p:spPr>
      </p:pic>
      <p:pic>
        <p:nvPicPr>
          <p:cNvPr id="6" name="Picture 5"/>
          <p:cNvPicPr>
            <a:picLocks noChangeAspect="1"/>
          </p:cNvPicPr>
          <p:nvPr/>
        </p:nvPicPr>
        <p:blipFill>
          <a:blip r:embed="rId3"/>
          <a:stretch>
            <a:fillRect/>
          </a:stretch>
        </p:blipFill>
        <p:spPr>
          <a:xfrm>
            <a:off x="5259302" y="2170390"/>
            <a:ext cx="3275098" cy="4687610"/>
          </a:xfrm>
          <a:prstGeom prst="rect">
            <a:avLst/>
          </a:prstGeom>
        </p:spPr>
      </p:pic>
      <p:sp>
        <p:nvSpPr>
          <p:cNvPr id="2" name="TextBox 1"/>
          <p:cNvSpPr txBox="1"/>
          <p:nvPr/>
        </p:nvSpPr>
        <p:spPr>
          <a:xfrm>
            <a:off x="1547664" y="1484784"/>
            <a:ext cx="5616624" cy="461665"/>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solidFill>
                  <a:schemeClr val="bg2">
                    <a:lumMod val="25000"/>
                  </a:schemeClr>
                </a:solidFill>
                <a:latin typeface="Times New Roman" panose="02020603050405020304" pitchFamily="18" charset="0"/>
                <a:cs typeface="Times New Roman" panose="02020603050405020304" pitchFamily="18" charset="0"/>
              </a:rPr>
              <a:t>The software part was implement:</a:t>
            </a:r>
          </a:p>
        </p:txBody>
      </p:sp>
    </p:spTree>
    <p:extLst>
      <p:ext uri="{BB962C8B-B14F-4D97-AF65-F5344CB8AC3E}">
        <p14:creationId xmlns:p14="http://schemas.microsoft.com/office/powerpoint/2010/main" val="1214561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45201" y="624110"/>
            <a:ext cx="6589199" cy="1280890"/>
          </a:xfrm>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Result and Discussion</a:t>
            </a:r>
          </a:p>
        </p:txBody>
      </p:sp>
      <p:sp>
        <p:nvSpPr>
          <p:cNvPr id="6" name="Rectangle 5"/>
          <p:cNvSpPr/>
          <p:nvPr/>
        </p:nvSpPr>
        <p:spPr>
          <a:xfrm>
            <a:off x="901552" y="1628800"/>
            <a:ext cx="7918920" cy="5078313"/>
          </a:xfrm>
          <a:prstGeom prst="rect">
            <a:avLst/>
          </a:prstGeom>
        </p:spPr>
        <p:txBody>
          <a:bodyPr wrap="square">
            <a:spAutoFit/>
          </a:bodyPr>
          <a:lstStyle/>
          <a:p>
            <a:pPr marL="342900" indent="-342900" algn="just">
              <a:lnSpc>
                <a:spcPct val="150000"/>
              </a:lnSpc>
              <a:buFont typeface="Wingdings" panose="05000000000000000000" pitchFamily="2" charset="2"/>
              <a:buChar char="Ø"/>
            </a:pPr>
            <a:r>
              <a:rPr lang="en-US" sz="24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By entering a GSM modem (SIM900) number at transmitter side (substation) and click to view measurement icon on mobile application a list of options will appear as current, voltage and power factor.</a:t>
            </a:r>
          </a:p>
          <a:p>
            <a:pPr marL="342900" indent="-342900" algn="just">
              <a:lnSpc>
                <a:spcPct val="150000"/>
              </a:lnSpc>
              <a:buFont typeface="Wingdings" panose="05000000000000000000" pitchFamily="2" charset="2"/>
              <a:buChar char="Ø"/>
            </a:pPr>
            <a:r>
              <a:rPr lang="en-US" sz="2400" dirty="0">
                <a:solidFill>
                  <a:schemeClr val="accent3">
                    <a:lumMod val="75000"/>
                  </a:schemeClr>
                </a:solidFill>
                <a:latin typeface="Times New Roman" panose="02020603050405020304" pitchFamily="18" charset="0"/>
                <a:ea typeface="Calibri" panose="020F0502020204030204" pitchFamily="34" charset="0"/>
                <a:cs typeface="Times New Roman" panose="02020603050405020304" pitchFamily="18" charset="0"/>
              </a:rPr>
              <a:t>By selecting an option from the list an order will be sent to GSM modem that is connected to the Arduino microcontroller which will take the reading value from sensors, then it reply and send a SMS message containing the reading to mobile phone (operator).</a:t>
            </a:r>
            <a:endParaRPr lang="en-US" sz="2400" dirty="0">
              <a:solidFill>
                <a:schemeClr val="accent3">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0634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79712" y="548680"/>
            <a:ext cx="6589199" cy="1280890"/>
          </a:xfrm>
        </p:spPr>
        <p:txBody>
          <a:bodyPr/>
          <a:lstStyle/>
          <a:p>
            <a:r>
              <a:rPr lang="en-US" sz="4400" b="1" dirty="0">
                <a:solidFill>
                  <a:schemeClr val="accent1">
                    <a:lumMod val="75000"/>
                  </a:schemeClr>
                </a:solidFill>
                <a:latin typeface="Times New Roman" pitchFamily="18" charset="0"/>
                <a:cs typeface="Times New Roman" pitchFamily="18" charset="0"/>
              </a:rPr>
              <a:t>Contents:</a:t>
            </a:r>
            <a:endParaRPr lang="ar-SA" dirty="0">
              <a:solidFill>
                <a:schemeClr val="accent1">
                  <a:lumMod val="75000"/>
                </a:schemeClr>
              </a:solidFill>
            </a:endParaRPr>
          </a:p>
        </p:txBody>
      </p:sp>
      <p:sp>
        <p:nvSpPr>
          <p:cNvPr id="3" name="عنصر نائب للمحتوى 2"/>
          <p:cNvSpPr>
            <a:spLocks noGrp="1"/>
          </p:cNvSpPr>
          <p:nvPr>
            <p:ph idx="1"/>
          </p:nvPr>
        </p:nvSpPr>
        <p:spPr>
          <a:xfrm>
            <a:off x="1403648" y="1412776"/>
            <a:ext cx="7328058" cy="5313040"/>
          </a:xfrm>
        </p:spPr>
        <p:txBody>
          <a:bodyPr>
            <a:normAutofit/>
          </a:bodyPr>
          <a:lstStyle/>
          <a:p>
            <a:pPr algn="l">
              <a:lnSpc>
                <a:spcPct val="90000"/>
              </a:lnSpc>
              <a:buNone/>
            </a:pPr>
            <a:r>
              <a:rPr lang="en-US" sz="2800" b="1" dirty="0">
                <a:solidFill>
                  <a:schemeClr val="tx2">
                    <a:lumMod val="75000"/>
                  </a:schemeClr>
                </a:solidFill>
                <a:latin typeface="Times New Roman" pitchFamily="18" charset="0"/>
                <a:cs typeface="Times New Roman" pitchFamily="18" charset="0"/>
                <a:sym typeface="Symbol"/>
              </a:rPr>
              <a:t></a:t>
            </a:r>
            <a:r>
              <a:rPr lang="en-US" sz="2800" b="1" dirty="0">
                <a:solidFill>
                  <a:schemeClr val="tx2">
                    <a:lumMod val="75000"/>
                  </a:schemeClr>
                </a:solidFill>
                <a:latin typeface="Times New Roman" pitchFamily="18" charset="0"/>
                <a:cs typeface="Times New Roman" pitchFamily="18" charset="0"/>
              </a:rPr>
              <a:t>Introduction.</a:t>
            </a:r>
          </a:p>
          <a:p>
            <a:pPr algn="l">
              <a:lnSpc>
                <a:spcPct val="90000"/>
              </a:lnSpc>
              <a:buNone/>
            </a:pPr>
            <a:r>
              <a:rPr lang="en-US" sz="2800" b="1" dirty="0">
                <a:solidFill>
                  <a:schemeClr val="tx2">
                    <a:lumMod val="75000"/>
                  </a:schemeClr>
                </a:solidFill>
                <a:latin typeface="Times New Roman" pitchFamily="18" charset="0"/>
                <a:cs typeface="Times New Roman" pitchFamily="18" charset="0"/>
                <a:sym typeface="Symbol"/>
              </a:rPr>
              <a:t> </a:t>
            </a:r>
            <a:r>
              <a:rPr lang="en-US" sz="2800" b="1" dirty="0">
                <a:solidFill>
                  <a:schemeClr val="tx2">
                    <a:lumMod val="75000"/>
                  </a:schemeClr>
                </a:solidFill>
                <a:latin typeface="Times New Roman" pitchFamily="18" charset="0"/>
                <a:cs typeface="Times New Roman" pitchFamily="18" charset="0"/>
              </a:rPr>
              <a:t>Existing Problems.</a:t>
            </a:r>
            <a:r>
              <a:rPr lang="en-US" sz="2800" b="1" dirty="0">
                <a:solidFill>
                  <a:schemeClr val="tx2">
                    <a:lumMod val="75000"/>
                  </a:schemeClr>
                </a:solidFill>
                <a:latin typeface="Times New Roman" pitchFamily="18" charset="0"/>
                <a:cs typeface="Times New Roman" pitchFamily="18" charset="0"/>
                <a:sym typeface="Symbol"/>
              </a:rPr>
              <a:t> </a:t>
            </a:r>
            <a:endParaRPr lang="en-US" sz="2800" b="1" dirty="0">
              <a:solidFill>
                <a:schemeClr val="tx2">
                  <a:lumMod val="75000"/>
                </a:schemeClr>
              </a:solidFill>
              <a:latin typeface="Times New Roman" pitchFamily="18" charset="0"/>
              <a:cs typeface="Times New Roman" pitchFamily="18" charset="0"/>
            </a:endParaRPr>
          </a:p>
          <a:p>
            <a:pPr algn="l">
              <a:lnSpc>
                <a:spcPct val="90000"/>
              </a:lnSpc>
              <a:buFont typeface="Symbol" panose="05050102010706020507" pitchFamily="18" charset="2"/>
              <a:buChar char="·"/>
            </a:pPr>
            <a:r>
              <a:rPr lang="en-US" sz="2800" b="1" dirty="0">
                <a:solidFill>
                  <a:schemeClr val="tx2">
                    <a:lumMod val="75000"/>
                  </a:schemeClr>
                </a:solidFill>
                <a:latin typeface="Times New Roman" pitchFamily="18" charset="0"/>
                <a:cs typeface="Times New Roman" pitchFamily="18" charset="0"/>
              </a:rPr>
              <a:t>Objectives.</a:t>
            </a:r>
          </a:p>
          <a:p>
            <a:pPr algn="l">
              <a:lnSpc>
                <a:spcPct val="90000"/>
              </a:lnSpc>
              <a:buFont typeface="Symbol" panose="05050102010706020507" pitchFamily="18" charset="2"/>
              <a:buChar char="·"/>
            </a:pPr>
            <a:r>
              <a:rPr lang="en-US" sz="2800" b="1" dirty="0">
                <a:solidFill>
                  <a:schemeClr val="tx2">
                    <a:lumMod val="75000"/>
                  </a:schemeClr>
                </a:solidFill>
                <a:latin typeface="Times New Roman" pitchFamily="18" charset="0"/>
                <a:cs typeface="Times New Roman" pitchFamily="18" charset="0"/>
              </a:rPr>
              <a:t>Methodology.</a:t>
            </a:r>
          </a:p>
          <a:p>
            <a:pPr algn="l">
              <a:lnSpc>
                <a:spcPct val="90000"/>
              </a:lnSpc>
              <a:buFont typeface="Wingdings" panose="05000000000000000000" pitchFamily="2" charset="2"/>
              <a:buChar char="Ø"/>
            </a:pPr>
            <a:r>
              <a:rPr lang="en-US" sz="2800" dirty="0">
                <a:solidFill>
                  <a:schemeClr val="accent3">
                    <a:lumMod val="75000"/>
                  </a:schemeClr>
                </a:solidFill>
                <a:latin typeface="Times New Roman" panose="02020603050405020304" pitchFamily="18" charset="0"/>
                <a:cs typeface="Times New Roman" pitchFamily="18" charset="0"/>
              </a:rPr>
              <a:t>Hardware Implementation.</a:t>
            </a:r>
          </a:p>
          <a:p>
            <a:pPr algn="l">
              <a:lnSpc>
                <a:spcPct val="90000"/>
              </a:lnSpc>
              <a:buFont typeface="Wingdings" panose="05000000000000000000" pitchFamily="2" charset="2"/>
              <a:buChar char="Ø"/>
            </a:pPr>
            <a:r>
              <a:rPr lang="en-US" sz="2800" dirty="0">
                <a:solidFill>
                  <a:schemeClr val="accent3">
                    <a:lumMod val="75000"/>
                  </a:schemeClr>
                </a:solidFill>
                <a:latin typeface="Times New Roman" panose="02020603050405020304" pitchFamily="18" charset="0"/>
                <a:cs typeface="Times New Roman" pitchFamily="18" charset="0"/>
              </a:rPr>
              <a:t>Software Implementation</a:t>
            </a:r>
            <a:r>
              <a:rPr lang="en-US" sz="3200" dirty="0">
                <a:solidFill>
                  <a:schemeClr val="accent3">
                    <a:lumMod val="75000"/>
                  </a:schemeClr>
                </a:solidFill>
                <a:latin typeface="Times New Roman" panose="02020603050405020304" pitchFamily="18" charset="0"/>
                <a:cs typeface="Times New Roman" pitchFamily="18" charset="0"/>
              </a:rPr>
              <a:t>.</a:t>
            </a:r>
          </a:p>
          <a:p>
            <a:pPr algn="l">
              <a:lnSpc>
                <a:spcPct val="90000"/>
              </a:lnSpc>
              <a:buFont typeface="Symbol" panose="05050102010706020507" pitchFamily="18" charset="2"/>
              <a:buChar char="·"/>
            </a:pPr>
            <a:r>
              <a:rPr lang="en-US" sz="2800" b="1" dirty="0">
                <a:solidFill>
                  <a:schemeClr val="tx2">
                    <a:lumMod val="75000"/>
                  </a:schemeClr>
                </a:solidFill>
                <a:latin typeface="Times New Roman" pitchFamily="18" charset="0"/>
                <a:cs typeface="Times New Roman" pitchFamily="18" charset="0"/>
              </a:rPr>
              <a:t>Result and Discussion.</a:t>
            </a:r>
          </a:p>
          <a:p>
            <a:pPr algn="l">
              <a:lnSpc>
                <a:spcPct val="90000"/>
              </a:lnSpc>
              <a:buNone/>
            </a:pPr>
            <a:r>
              <a:rPr lang="en-US" sz="2800" b="1" dirty="0">
                <a:solidFill>
                  <a:schemeClr val="tx2">
                    <a:lumMod val="75000"/>
                  </a:schemeClr>
                </a:solidFill>
                <a:latin typeface="Times New Roman" pitchFamily="18" charset="0"/>
                <a:cs typeface="Times New Roman" pitchFamily="18" charset="0"/>
                <a:sym typeface="Symbol"/>
              </a:rPr>
              <a:t> </a:t>
            </a:r>
            <a:r>
              <a:rPr lang="en-US" sz="2800" b="1" dirty="0">
                <a:solidFill>
                  <a:schemeClr val="tx2">
                    <a:lumMod val="75000"/>
                  </a:schemeClr>
                </a:solidFill>
                <a:latin typeface="Times New Roman" pitchFamily="18" charset="0"/>
                <a:cs typeface="Times New Roman" pitchFamily="18" charset="0"/>
              </a:rPr>
              <a:t>Advantages.</a:t>
            </a:r>
          </a:p>
          <a:p>
            <a:pPr algn="l">
              <a:lnSpc>
                <a:spcPct val="90000"/>
              </a:lnSpc>
              <a:buNone/>
            </a:pPr>
            <a:r>
              <a:rPr lang="en-US" sz="2800" b="1" dirty="0">
                <a:solidFill>
                  <a:schemeClr val="tx2">
                    <a:lumMod val="75000"/>
                  </a:schemeClr>
                </a:solidFill>
                <a:latin typeface="Times New Roman" pitchFamily="18" charset="0"/>
                <a:cs typeface="Times New Roman" pitchFamily="18" charset="0"/>
                <a:sym typeface="Symbol"/>
              </a:rPr>
              <a:t> </a:t>
            </a:r>
            <a:r>
              <a:rPr lang="en-US" sz="2800" b="1" dirty="0">
                <a:solidFill>
                  <a:schemeClr val="tx2">
                    <a:lumMod val="75000"/>
                  </a:schemeClr>
                </a:solidFill>
                <a:latin typeface="Times New Roman" pitchFamily="18" charset="0"/>
                <a:cs typeface="Times New Roman" pitchFamily="18" charset="0"/>
              </a:rPr>
              <a:t>Applications.</a:t>
            </a:r>
          </a:p>
          <a:p>
            <a:pPr algn="l">
              <a:lnSpc>
                <a:spcPct val="90000"/>
              </a:lnSpc>
              <a:buNone/>
            </a:pPr>
            <a:r>
              <a:rPr lang="en-US" sz="2800" b="1" dirty="0">
                <a:solidFill>
                  <a:schemeClr val="tx2">
                    <a:lumMod val="75000"/>
                  </a:schemeClr>
                </a:solidFill>
                <a:latin typeface="Times New Roman" pitchFamily="18" charset="0"/>
                <a:cs typeface="Times New Roman" pitchFamily="18" charset="0"/>
                <a:sym typeface="Symbol"/>
              </a:rPr>
              <a:t> </a:t>
            </a:r>
            <a:r>
              <a:rPr lang="en-US" sz="2800" b="1" dirty="0">
                <a:solidFill>
                  <a:schemeClr val="tx2">
                    <a:lumMod val="75000"/>
                  </a:schemeClr>
                </a:solidFill>
                <a:latin typeface="Times New Roman" pitchFamily="18" charset="0"/>
                <a:cs typeface="Times New Roman" pitchFamily="18" charset="0"/>
              </a:rPr>
              <a:t>Conclusion.</a:t>
            </a:r>
          </a:p>
          <a:p>
            <a:pPr>
              <a:buNone/>
            </a:pPr>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Result and Discussion</a:t>
            </a:r>
          </a:p>
        </p:txBody>
      </p:sp>
      <p:sp>
        <p:nvSpPr>
          <p:cNvPr id="7" name="Rectangle 6"/>
          <p:cNvSpPr/>
          <p:nvPr/>
        </p:nvSpPr>
        <p:spPr>
          <a:xfrm>
            <a:off x="827584" y="1556792"/>
            <a:ext cx="7890614" cy="4524315"/>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dirty="0">
                <a:solidFill>
                  <a:schemeClr val="bg2">
                    <a:lumMod val="25000"/>
                  </a:schemeClr>
                </a:solidFill>
                <a:latin typeface="Times New Roman" panose="02020603050405020304" pitchFamily="18" charset="0"/>
                <a:ea typeface="Calibri" panose="020F0502020204030204" pitchFamily="34" charset="0"/>
                <a:cs typeface="Arial" panose="020B0604020202020204" pitchFamily="34" charset="0"/>
              </a:rPr>
              <a:t> </a:t>
            </a:r>
            <a:r>
              <a:rPr lang="en-US" sz="2400" dirty="0">
                <a:solidFill>
                  <a:schemeClr val="bg2">
                    <a:lumMod val="25000"/>
                  </a:schemeClr>
                </a:solidFill>
                <a:latin typeface="Times New Roman" panose="02020603050405020304" pitchFamily="18" charset="0"/>
                <a:ea typeface="Calibri" panose="020F0502020204030204" pitchFamily="34" charset="0"/>
                <a:cs typeface="Arial" panose="020B0604020202020204" pitchFamily="34" charset="0"/>
              </a:rPr>
              <a:t>After we build the system we run the project and reading current values on mobile phone the first generator which is connected to the sensors was ON and the second one was OFF (the lamp have been used as generator).</a:t>
            </a:r>
          </a:p>
          <a:p>
            <a:pPr marL="285750" indent="-285750" algn="just">
              <a:lnSpc>
                <a:spcPct val="150000"/>
              </a:lnSpc>
              <a:buFont typeface="Wingdings" panose="05000000000000000000" pitchFamily="2" charset="2"/>
              <a:buChar char="Ø"/>
            </a:pPr>
            <a:endParaRPr lang="en-US" sz="2400" dirty="0">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150000"/>
              </a:lnSpc>
              <a:buFont typeface="Wingdings" panose="05000000000000000000" pitchFamily="2" charset="2"/>
              <a:buChar char="Ø"/>
            </a:pPr>
            <a:r>
              <a:rPr lang="en-US" sz="2400" dirty="0">
                <a:solidFill>
                  <a:schemeClr val="bg2">
                    <a:lumMod val="25000"/>
                  </a:schemeClr>
                </a:solidFill>
                <a:latin typeface="Times New Roman" panose="02020603050405020304" pitchFamily="18" charset="0"/>
                <a:ea typeface="Calibri" panose="020F0502020204030204" pitchFamily="34" charset="0"/>
                <a:cs typeface="Arial" panose="020B0604020202020204" pitchFamily="34" charset="0"/>
              </a:rPr>
              <a:t> when we received current value over than threshold we turn a second generator (Stand by generator) ON to share the load with the main generator. </a:t>
            </a:r>
            <a:endParaRPr lang="en-US" sz="2400" dirty="0">
              <a:solidFill>
                <a:schemeClr val="bg2">
                  <a:lumMod val="25000"/>
                </a:schemeClr>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9987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Application</a:t>
            </a:r>
            <a:endParaRPr lang="ar-SA"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755576" y="1447800"/>
            <a:ext cx="8143900" cy="5410200"/>
          </a:xfrm>
        </p:spPr>
        <p:txBody>
          <a:bodyPr>
            <a:normAutofit/>
          </a:bodyPr>
          <a:lstStyle/>
          <a:p>
            <a:pPr algn="just">
              <a:buNone/>
            </a:pPr>
            <a:r>
              <a:rPr lang="en-US" sz="2800" b="1" dirty="0">
                <a:solidFill>
                  <a:schemeClr val="accent3">
                    <a:lumMod val="75000"/>
                  </a:schemeClr>
                </a:solidFill>
                <a:latin typeface="Times New Roman" pitchFamily="18" charset="0"/>
                <a:cs typeface="Times New Roman" pitchFamily="18" charset="0"/>
                <a:sym typeface="Symbol"/>
              </a:rPr>
              <a:t> </a:t>
            </a:r>
            <a:r>
              <a:rPr lang="en-US" sz="2800" b="1" dirty="0">
                <a:solidFill>
                  <a:schemeClr val="accent3">
                    <a:lumMod val="75000"/>
                  </a:schemeClr>
                </a:solidFill>
                <a:latin typeface="Times New Roman" pitchFamily="18" charset="0"/>
                <a:cs typeface="Times New Roman" pitchFamily="18" charset="0"/>
              </a:rPr>
              <a:t>In industries to monitor different modules located at different places.                                                              </a:t>
            </a:r>
          </a:p>
          <a:p>
            <a:pPr algn="just">
              <a:buNone/>
            </a:pPr>
            <a:r>
              <a:rPr lang="en-US" sz="2800" b="1" dirty="0">
                <a:solidFill>
                  <a:schemeClr val="accent3">
                    <a:lumMod val="75000"/>
                  </a:schemeClr>
                </a:solidFill>
                <a:latin typeface="Times New Roman" pitchFamily="18" charset="0"/>
                <a:cs typeface="Times New Roman" pitchFamily="18" charset="0"/>
              </a:rPr>
              <a:t>                                                          </a:t>
            </a:r>
          </a:p>
          <a:p>
            <a:pPr algn="just">
              <a:buNone/>
            </a:pPr>
            <a:r>
              <a:rPr lang="en-US" sz="2800" b="1" dirty="0">
                <a:solidFill>
                  <a:schemeClr val="accent3">
                    <a:lumMod val="75000"/>
                  </a:schemeClr>
                </a:solidFill>
                <a:latin typeface="Times New Roman" pitchFamily="18" charset="0"/>
                <a:cs typeface="Times New Roman" pitchFamily="18" charset="0"/>
                <a:sym typeface="Symbol"/>
              </a:rPr>
              <a:t> </a:t>
            </a:r>
            <a:r>
              <a:rPr lang="en-US" sz="2800" b="1" dirty="0">
                <a:solidFill>
                  <a:schemeClr val="accent3">
                    <a:lumMod val="75000"/>
                  </a:schemeClr>
                </a:solidFill>
                <a:latin typeface="Times New Roman" pitchFamily="18" charset="0"/>
                <a:cs typeface="Times New Roman" pitchFamily="18" charset="0"/>
              </a:rPr>
              <a:t>Distribution Points (DP) where the huge amount of power distribution takes place.                                     </a:t>
            </a:r>
          </a:p>
          <a:p>
            <a:pPr algn="just">
              <a:buNone/>
            </a:pPr>
            <a:r>
              <a:rPr lang="en-US" sz="2800" b="1" dirty="0">
                <a:solidFill>
                  <a:schemeClr val="accent3">
                    <a:lumMod val="75000"/>
                  </a:schemeClr>
                </a:solidFill>
                <a:latin typeface="Times New Roman" pitchFamily="18" charset="0"/>
                <a:cs typeface="Times New Roman" pitchFamily="18" charset="0"/>
              </a:rPr>
              <a:t>         </a:t>
            </a:r>
          </a:p>
          <a:p>
            <a:pPr algn="just">
              <a:buNone/>
            </a:pPr>
            <a:r>
              <a:rPr lang="en-US" sz="2800" b="1" dirty="0">
                <a:solidFill>
                  <a:schemeClr val="accent3">
                    <a:lumMod val="75000"/>
                  </a:schemeClr>
                </a:solidFill>
                <a:latin typeface="Times New Roman" pitchFamily="18" charset="0"/>
                <a:cs typeface="Times New Roman" pitchFamily="18" charset="0"/>
                <a:sym typeface="Symbol"/>
              </a:rPr>
              <a:t> </a:t>
            </a:r>
            <a:r>
              <a:rPr lang="en-US" sz="2800" b="1" dirty="0">
                <a:solidFill>
                  <a:schemeClr val="accent3">
                    <a:lumMod val="75000"/>
                  </a:schemeClr>
                </a:solidFill>
                <a:latin typeface="Times New Roman" pitchFamily="18" charset="0"/>
                <a:cs typeface="Times New Roman" pitchFamily="18" charset="0"/>
              </a:rPr>
              <a:t>In the rural areas which are far away from the main stations.                                                                           </a:t>
            </a:r>
          </a:p>
          <a:p>
            <a:pPr algn="just">
              <a:buNone/>
            </a:pPr>
            <a:r>
              <a:rPr lang="en-US" sz="2800" b="1" dirty="0">
                <a:solidFill>
                  <a:schemeClr val="accent3">
                    <a:lumMod val="75000"/>
                  </a:schemeClr>
                </a:solidFill>
                <a:latin typeface="Times New Roman" pitchFamily="18" charset="0"/>
                <a:cs typeface="Times New Roman" pitchFamily="18" charset="0"/>
              </a:rPr>
              <a:t>                                                                     </a:t>
            </a:r>
          </a:p>
          <a:p>
            <a:pPr algn="just">
              <a:buNone/>
            </a:pPr>
            <a:r>
              <a:rPr lang="en-US" sz="2800" b="1" dirty="0">
                <a:solidFill>
                  <a:schemeClr val="accent3">
                    <a:lumMod val="75000"/>
                  </a:schemeClr>
                </a:solidFill>
                <a:latin typeface="Times New Roman" pitchFamily="18" charset="0"/>
                <a:cs typeface="Times New Roman" pitchFamily="18" charset="0"/>
                <a:sym typeface="Symbol"/>
              </a:rPr>
              <a:t> </a:t>
            </a:r>
            <a:r>
              <a:rPr lang="en-US" sz="2800" b="1" dirty="0">
                <a:solidFill>
                  <a:schemeClr val="accent3">
                    <a:lumMod val="75000"/>
                  </a:schemeClr>
                </a:solidFill>
                <a:latin typeface="Times New Roman" pitchFamily="18" charset="0"/>
                <a:cs typeface="Times New Roman" pitchFamily="18" charset="0"/>
              </a:rPr>
              <a:t>Monitoring and controlling the home appliances.                         </a:t>
            </a:r>
          </a:p>
          <a:p>
            <a:endParaRPr lang="ar-SA"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400" b="1" dirty="0">
                <a:solidFill>
                  <a:schemeClr val="accent1">
                    <a:lumMod val="75000"/>
                  </a:schemeClr>
                </a:solidFill>
                <a:latin typeface="Times New Roman" pitchFamily="18" charset="0"/>
                <a:cs typeface="Times New Roman" pitchFamily="18" charset="0"/>
              </a:rPr>
              <a:t>Advantages</a:t>
            </a:r>
            <a:endParaRPr lang="ar-SA" dirty="0">
              <a:solidFill>
                <a:schemeClr val="accent1">
                  <a:lumMod val="75000"/>
                </a:schemeClr>
              </a:solidFill>
            </a:endParaRPr>
          </a:p>
        </p:txBody>
      </p:sp>
      <p:sp>
        <p:nvSpPr>
          <p:cNvPr id="3" name="عنصر نائب للمحتوى 2"/>
          <p:cNvSpPr>
            <a:spLocks noGrp="1"/>
          </p:cNvSpPr>
          <p:nvPr>
            <p:ph idx="1"/>
          </p:nvPr>
        </p:nvSpPr>
        <p:spPr>
          <a:xfrm>
            <a:off x="971600" y="1628800"/>
            <a:ext cx="7862150" cy="4800600"/>
          </a:xfrm>
        </p:spPr>
        <p:txBody>
          <a:bodyPr/>
          <a:lstStyle/>
          <a:p>
            <a:pPr algn="just">
              <a:buFont typeface="Symbol" panose="05050102010706020507" pitchFamily="18" charset="2"/>
              <a:buChar char="¨"/>
            </a:pPr>
            <a:r>
              <a:rPr lang="en-US" sz="2800" b="1" dirty="0">
                <a:solidFill>
                  <a:schemeClr val="accent3">
                    <a:lumMod val="75000"/>
                  </a:schemeClr>
                </a:solidFill>
                <a:latin typeface="Times New Roman" pitchFamily="18" charset="0"/>
                <a:cs typeface="Times New Roman" pitchFamily="18" charset="0"/>
              </a:rPr>
              <a:t>The status of various devices can be monitored and controlled from anywhere.</a:t>
            </a:r>
          </a:p>
          <a:p>
            <a:pPr marL="0" indent="0" algn="just">
              <a:buNone/>
            </a:pPr>
            <a:endParaRPr lang="en-US" sz="2800" b="1" dirty="0">
              <a:solidFill>
                <a:schemeClr val="accent1">
                  <a:lumMod val="50000"/>
                </a:schemeClr>
              </a:solidFill>
              <a:latin typeface="Times New Roman" pitchFamily="18" charset="0"/>
              <a:cs typeface="Times New Roman" pitchFamily="18" charset="0"/>
            </a:endParaRPr>
          </a:p>
          <a:p>
            <a:pPr algn="just">
              <a:buNone/>
            </a:pPr>
            <a:r>
              <a:rPr lang="en-US" sz="2800" dirty="0">
                <a:solidFill>
                  <a:schemeClr val="accent3">
                    <a:lumMod val="75000"/>
                  </a:schemeClr>
                </a:solidFill>
                <a:latin typeface="Times New Roman" pitchFamily="18" charset="0"/>
                <a:sym typeface="Symbol"/>
              </a:rPr>
              <a:t> </a:t>
            </a:r>
            <a:r>
              <a:rPr lang="en-US" sz="2800" b="1" dirty="0">
                <a:solidFill>
                  <a:schemeClr val="accent3">
                    <a:lumMod val="75000"/>
                  </a:schemeClr>
                </a:solidFill>
                <a:latin typeface="Times New Roman" pitchFamily="18" charset="0"/>
                <a:cs typeface="Times New Roman" pitchFamily="18" charset="0"/>
              </a:rPr>
              <a:t>The operation of the system is very simple and can be used by anyone with a basic knowledge of operating mobile phones.                                                          </a:t>
            </a:r>
            <a:endParaRPr lang="ar-MA" sz="2800" b="1" dirty="0">
              <a:solidFill>
                <a:schemeClr val="accent3">
                  <a:lumMod val="75000"/>
                </a:schemeClr>
              </a:solidFill>
              <a:latin typeface="Times New Roman" pitchFamily="18" charset="0"/>
              <a:cs typeface="Times New Roman" pitchFamily="18" charset="0"/>
            </a:endParaRPr>
          </a:p>
          <a:p>
            <a:endParaRPr lang="ar-S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400" b="1" dirty="0">
                <a:solidFill>
                  <a:schemeClr val="accent1">
                    <a:lumMod val="75000"/>
                  </a:schemeClr>
                </a:solidFill>
                <a:latin typeface="Times New Roman" pitchFamily="18" charset="0"/>
                <a:cs typeface="Times New Roman" pitchFamily="18" charset="0"/>
              </a:rPr>
              <a:t>Conclusion</a:t>
            </a:r>
            <a:endParaRPr lang="ar-SA" dirty="0">
              <a:solidFill>
                <a:schemeClr val="accent1">
                  <a:lumMod val="75000"/>
                </a:schemeClr>
              </a:solidFill>
            </a:endParaRPr>
          </a:p>
        </p:txBody>
      </p:sp>
      <p:sp>
        <p:nvSpPr>
          <p:cNvPr id="3" name="عنصر نائب للمحتوى 2"/>
          <p:cNvSpPr>
            <a:spLocks noGrp="1"/>
          </p:cNvSpPr>
          <p:nvPr>
            <p:ph idx="1"/>
          </p:nvPr>
        </p:nvSpPr>
        <p:spPr>
          <a:xfrm>
            <a:off x="827584" y="1769675"/>
            <a:ext cx="8072462" cy="5072098"/>
          </a:xfrm>
        </p:spPr>
        <p:txBody>
          <a:bodyPr>
            <a:normAutofit/>
          </a:bodyPr>
          <a:lstStyle/>
          <a:p>
            <a:pPr algn="just">
              <a:lnSpc>
                <a:spcPct val="90000"/>
              </a:lnSpc>
              <a:buNone/>
            </a:pPr>
            <a:r>
              <a:rPr lang="en-US" sz="2800" dirty="0">
                <a:solidFill>
                  <a:schemeClr val="tx2">
                    <a:lumMod val="75000"/>
                  </a:schemeClr>
                </a:solidFill>
                <a:latin typeface="Times New Roman" pitchFamily="18" charset="0"/>
                <a:cs typeface="Times New Roman" pitchFamily="18" charset="0"/>
                <a:sym typeface="Symbol"/>
              </a:rPr>
              <a:t> </a:t>
            </a:r>
            <a:r>
              <a:rPr lang="en-US" sz="2800" b="1" dirty="0">
                <a:solidFill>
                  <a:schemeClr val="tx2">
                    <a:lumMod val="75000"/>
                  </a:schemeClr>
                </a:solidFill>
                <a:latin typeface="Times New Roman" pitchFamily="18" charset="0"/>
                <a:cs typeface="Times New Roman" pitchFamily="18" charset="0"/>
              </a:rPr>
              <a:t>The GSM based monitoring of substation is quite useful as compared to manual monitoring and also it is reliable as it is not possible to monitor always the load current or voltage manually.                                                                   </a:t>
            </a:r>
          </a:p>
          <a:p>
            <a:pPr algn="just">
              <a:lnSpc>
                <a:spcPct val="90000"/>
              </a:lnSpc>
              <a:buNone/>
            </a:pPr>
            <a:r>
              <a:rPr lang="en-US" sz="2800" b="1" dirty="0">
                <a:solidFill>
                  <a:schemeClr val="accent1">
                    <a:lumMod val="50000"/>
                  </a:schemeClr>
                </a:solidFill>
                <a:latin typeface="Times New Roman" pitchFamily="18" charset="0"/>
                <a:cs typeface="Times New Roman" pitchFamily="18" charset="0"/>
              </a:rPr>
              <a:t> </a:t>
            </a:r>
          </a:p>
          <a:p>
            <a:pPr algn="just">
              <a:lnSpc>
                <a:spcPct val="90000"/>
              </a:lnSpc>
              <a:buNone/>
            </a:pPr>
            <a:r>
              <a:rPr lang="en-US" sz="2800" b="1" dirty="0">
                <a:solidFill>
                  <a:schemeClr val="tx2">
                    <a:lumMod val="75000"/>
                  </a:schemeClr>
                </a:solidFill>
                <a:latin typeface="Times New Roman" pitchFamily="18" charset="0"/>
                <a:cs typeface="Times New Roman" pitchFamily="18" charset="0"/>
                <a:sym typeface="Symbol"/>
              </a:rPr>
              <a:t> </a:t>
            </a:r>
            <a:r>
              <a:rPr lang="en-US" sz="2800" b="1" dirty="0">
                <a:solidFill>
                  <a:schemeClr val="tx2">
                    <a:lumMod val="75000"/>
                  </a:schemeClr>
                </a:solidFill>
                <a:latin typeface="Times New Roman" pitchFamily="18" charset="0"/>
                <a:cs typeface="Times New Roman" pitchFamily="18" charset="0"/>
              </a:rPr>
              <a:t>After receiving of message of any abnormality we can take action immediately to prevent any catastrophic failures of substation equipments.     </a:t>
            </a:r>
          </a:p>
          <a:p>
            <a:pPr algn="just">
              <a:buNone/>
            </a:pPr>
            <a:endParaRPr lang="ar-SA" sz="2800" dirty="0">
              <a:solidFill>
                <a:schemeClr val="accent1">
                  <a:lumMod val="50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G_142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237312"/>
          </a:xfrm>
        </p:spPr>
      </p:pic>
    </p:spTree>
    <p:extLst>
      <p:ext uri="{BB962C8B-B14F-4D97-AF65-F5344CB8AC3E}">
        <p14:creationId xmlns:p14="http://schemas.microsoft.com/office/powerpoint/2010/main" val="35441445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0">
                <p:cTn id="7"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31640" y="2492896"/>
            <a:ext cx="7498080" cy="1143000"/>
          </a:xfrm>
        </p:spPr>
        <p:txBody>
          <a:bodyPr>
            <a:noAutofit/>
          </a:bodyPr>
          <a:lstStyle/>
          <a:p>
            <a:r>
              <a:rPr lang="en-US" sz="8800" b="1" dirty="0">
                <a:solidFill>
                  <a:schemeClr val="accent1">
                    <a:lumMod val="75000"/>
                  </a:schemeClr>
                </a:solidFill>
                <a:effectLst>
                  <a:outerShdw blurRad="38100" dist="38100" dir="2700000" algn="tl">
                    <a:srgbClr val="C0C0C0"/>
                  </a:outerShdw>
                </a:effectLst>
                <a:latin typeface="Monotype Corsiva" pitchFamily="66" charset="0"/>
              </a:rPr>
              <a:t>THANK YOU…</a:t>
            </a:r>
            <a:br>
              <a:rPr lang="en-US" sz="8800" b="1" dirty="0">
                <a:solidFill>
                  <a:schemeClr val="accent1">
                    <a:lumMod val="75000"/>
                  </a:schemeClr>
                </a:solidFill>
                <a:effectLst>
                  <a:outerShdw blurRad="38100" dist="38100" dir="2700000" algn="tl">
                    <a:srgbClr val="C0C0C0"/>
                  </a:outerShdw>
                </a:effectLst>
                <a:latin typeface="Monotype Corsiva" pitchFamily="66" charset="0"/>
              </a:rPr>
            </a:br>
            <a:endParaRPr lang="ar-SA" sz="8800" dirty="0">
              <a:solidFill>
                <a:schemeClr val="accent1">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835696" y="548680"/>
            <a:ext cx="7498080" cy="1143000"/>
          </a:xfrm>
        </p:spPr>
        <p:txBody>
          <a:bodyPr>
            <a:noAutofit/>
          </a:bodyPr>
          <a:lstStyle/>
          <a:p>
            <a:r>
              <a:rPr lang="en-US" sz="4400" b="1" dirty="0">
                <a:solidFill>
                  <a:schemeClr val="accent1">
                    <a:lumMod val="75000"/>
                  </a:schemeClr>
                </a:solidFill>
                <a:latin typeface="Times New Roman" pitchFamily="18" charset="0"/>
                <a:cs typeface="Times New Roman" pitchFamily="18" charset="0"/>
              </a:rPr>
              <a:t>Introduction</a:t>
            </a:r>
            <a:br>
              <a:rPr lang="ar-SA" sz="4400" dirty="0">
                <a:solidFill>
                  <a:schemeClr val="accent1">
                    <a:lumMod val="75000"/>
                  </a:schemeClr>
                </a:solidFill>
              </a:rPr>
            </a:br>
            <a:endParaRPr lang="ar-SA" sz="4400" dirty="0">
              <a:solidFill>
                <a:schemeClr val="accent1">
                  <a:lumMod val="75000"/>
                </a:schemeClr>
              </a:solidFill>
            </a:endParaRPr>
          </a:p>
        </p:txBody>
      </p:sp>
      <p:sp>
        <p:nvSpPr>
          <p:cNvPr id="3" name="عنصر نائب للمحتوى 2"/>
          <p:cNvSpPr>
            <a:spLocks noGrp="1"/>
          </p:cNvSpPr>
          <p:nvPr>
            <p:ph idx="1"/>
          </p:nvPr>
        </p:nvSpPr>
        <p:spPr>
          <a:xfrm>
            <a:off x="683568" y="1428728"/>
            <a:ext cx="8215338" cy="4891102"/>
          </a:xfrm>
        </p:spPr>
        <p:txBody>
          <a:bodyPr>
            <a:normAutofit fontScale="70000" lnSpcReduction="20000"/>
          </a:bodyPr>
          <a:lstStyle/>
          <a:p>
            <a:pPr algn="just">
              <a:buNone/>
              <a:defRPr/>
            </a:pPr>
            <a:r>
              <a:rPr lang="en-US" sz="4000" b="1" dirty="0">
                <a:solidFill>
                  <a:schemeClr val="tx2">
                    <a:lumMod val="75000"/>
                  </a:schemeClr>
                </a:solidFill>
                <a:latin typeface="Times New Roman" pitchFamily="18" charset="0"/>
                <a:sym typeface="Symbol"/>
              </a:rPr>
              <a:t></a:t>
            </a:r>
            <a:r>
              <a:rPr lang="en-US" sz="4000" b="1" dirty="0">
                <a:solidFill>
                  <a:schemeClr val="accent1">
                    <a:lumMod val="50000"/>
                  </a:schemeClr>
                </a:solidFill>
                <a:latin typeface="Times New Roman" pitchFamily="18" charset="0"/>
                <a:cs typeface="+mj-cs"/>
                <a:sym typeface="Symbol"/>
              </a:rPr>
              <a:t> </a:t>
            </a:r>
            <a:r>
              <a:rPr lang="en-US" sz="4000" b="1" dirty="0">
                <a:solidFill>
                  <a:schemeClr val="bg2">
                    <a:lumMod val="25000"/>
                  </a:schemeClr>
                </a:solidFill>
                <a:latin typeface="Times New Roman" pitchFamily="18" charset="0"/>
                <a:cs typeface="+mj-cs"/>
              </a:rPr>
              <a:t>Distance protection is one of the most important and sophisticated forms of substation protection.          </a:t>
            </a:r>
          </a:p>
          <a:p>
            <a:pPr algn="just">
              <a:buNone/>
              <a:defRPr/>
            </a:pPr>
            <a:endParaRPr lang="en-US" sz="4000" b="1" dirty="0">
              <a:solidFill>
                <a:schemeClr val="accent1">
                  <a:lumMod val="50000"/>
                </a:schemeClr>
              </a:solidFill>
              <a:latin typeface="Times New Roman" pitchFamily="18" charset="0"/>
              <a:cs typeface="+mj-cs"/>
            </a:endParaRPr>
          </a:p>
          <a:p>
            <a:pPr algn="just">
              <a:buNone/>
              <a:defRPr/>
            </a:pPr>
            <a:r>
              <a:rPr lang="en-US" sz="4000" b="1" dirty="0">
                <a:solidFill>
                  <a:schemeClr val="tx2">
                    <a:lumMod val="75000"/>
                  </a:schemeClr>
                </a:solidFill>
                <a:latin typeface="Times New Roman" pitchFamily="18" charset="0"/>
                <a:cs typeface="+mj-cs"/>
                <a:sym typeface="Symbol"/>
              </a:rPr>
              <a:t> </a:t>
            </a:r>
            <a:r>
              <a:rPr lang="en-US" sz="4000" b="1" dirty="0">
                <a:solidFill>
                  <a:schemeClr val="tx2">
                    <a:lumMod val="75000"/>
                  </a:schemeClr>
                </a:solidFill>
                <a:latin typeface="Times New Roman" pitchFamily="18" charset="0"/>
                <a:cs typeface="+mj-cs"/>
              </a:rPr>
              <a:t>A power system consists of different components such as generators, transmission lines, transformers (step up and step down), loads, switches and capacitor banks.                                   </a:t>
            </a:r>
          </a:p>
          <a:p>
            <a:pPr algn="just">
              <a:buNone/>
              <a:defRPr/>
            </a:pPr>
            <a:endParaRPr lang="en-US" sz="4000" b="1" dirty="0">
              <a:solidFill>
                <a:schemeClr val="accent1">
                  <a:lumMod val="50000"/>
                </a:schemeClr>
              </a:solidFill>
              <a:latin typeface="Times New Roman" pitchFamily="18" charset="0"/>
              <a:cs typeface="+mj-cs"/>
            </a:endParaRPr>
          </a:p>
          <a:p>
            <a:pPr algn="just">
              <a:buNone/>
              <a:defRPr/>
            </a:pPr>
            <a:r>
              <a:rPr lang="en-US" sz="4000" b="1" dirty="0">
                <a:solidFill>
                  <a:schemeClr val="bg2">
                    <a:lumMod val="25000"/>
                  </a:schemeClr>
                </a:solidFill>
                <a:latin typeface="Times New Roman" pitchFamily="18" charset="0"/>
                <a:cs typeface="+mj-cs"/>
                <a:sym typeface="Symbol"/>
              </a:rPr>
              <a:t> </a:t>
            </a:r>
            <a:r>
              <a:rPr lang="en-US" sz="4000" b="1" dirty="0">
                <a:solidFill>
                  <a:schemeClr val="bg2">
                    <a:lumMod val="25000"/>
                  </a:schemeClr>
                </a:solidFill>
                <a:latin typeface="Times New Roman" pitchFamily="18" charset="0"/>
                <a:cs typeface="+mj-cs"/>
              </a:rPr>
              <a:t>The degradation of the quality of the power supplied by the substation is quickly detected and a appropriate action is done to recover the quality of the power                                                                </a:t>
            </a:r>
          </a:p>
          <a:p>
            <a:pPr algn="just">
              <a:buNone/>
            </a:pP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63688" y="548680"/>
            <a:ext cx="7498080" cy="1143000"/>
          </a:xfrm>
        </p:spPr>
        <p:txBody>
          <a:bodyPr>
            <a:normAutofit fontScale="90000"/>
          </a:bodyPr>
          <a:lstStyle/>
          <a:p>
            <a:r>
              <a:rPr lang="en-US" sz="4400" b="1" dirty="0">
                <a:solidFill>
                  <a:schemeClr val="accent1">
                    <a:lumMod val="75000"/>
                  </a:schemeClr>
                </a:solidFill>
                <a:latin typeface="Times New Roman" pitchFamily="18" charset="0"/>
                <a:cs typeface="Times New Roman" pitchFamily="18" charset="0"/>
              </a:rPr>
              <a:t>Existing Problems</a:t>
            </a:r>
            <a:br>
              <a:rPr lang="en-US" sz="4400" dirty="0">
                <a:solidFill>
                  <a:schemeClr val="accent1">
                    <a:lumMod val="75000"/>
                  </a:schemeClr>
                </a:solidFill>
                <a:latin typeface="Times New Roman" pitchFamily="18" charset="0"/>
                <a:cs typeface="Times New Roman" pitchFamily="18" charset="0"/>
              </a:rPr>
            </a:br>
            <a:endParaRPr lang="ar-SA" dirty="0">
              <a:solidFill>
                <a:schemeClr val="accent1">
                  <a:lumMod val="75000"/>
                </a:schemeClr>
              </a:solidFill>
            </a:endParaRPr>
          </a:p>
        </p:txBody>
      </p:sp>
      <p:sp>
        <p:nvSpPr>
          <p:cNvPr id="3" name="عنصر نائب للمحتوى 2"/>
          <p:cNvSpPr>
            <a:spLocks noGrp="1"/>
          </p:cNvSpPr>
          <p:nvPr>
            <p:ph idx="1"/>
          </p:nvPr>
        </p:nvSpPr>
        <p:spPr>
          <a:xfrm>
            <a:off x="611560" y="1500166"/>
            <a:ext cx="8072462" cy="5053034"/>
          </a:xfrm>
        </p:spPr>
        <p:txBody>
          <a:bodyPr>
            <a:noAutofit/>
          </a:bodyPr>
          <a:lstStyle/>
          <a:p>
            <a:pPr algn="just">
              <a:buNone/>
            </a:pPr>
            <a:r>
              <a:rPr lang="en-US" sz="2500" b="1" dirty="0">
                <a:solidFill>
                  <a:schemeClr val="tx2">
                    <a:lumMod val="75000"/>
                  </a:schemeClr>
                </a:solidFill>
                <a:latin typeface="Times New Roman" pitchFamily="18" charset="0"/>
                <a:sym typeface="Symbol"/>
              </a:rPr>
              <a:t> </a:t>
            </a:r>
            <a:r>
              <a:rPr lang="en-US" sz="2500" b="1" dirty="0">
                <a:solidFill>
                  <a:schemeClr val="tx2">
                    <a:lumMod val="75000"/>
                  </a:schemeClr>
                </a:solidFill>
                <a:latin typeface="Times New Roman" pitchFamily="18" charset="0"/>
                <a:cs typeface="Times New Roman" pitchFamily="18" charset="0"/>
              </a:rPr>
              <a:t>Sometimes when the power substation site  far and need to monitor and control the equipment exist there.</a:t>
            </a:r>
          </a:p>
          <a:p>
            <a:pPr algn="just">
              <a:buNone/>
            </a:pPr>
            <a:endParaRPr lang="en-US" sz="2500" b="1" dirty="0">
              <a:solidFill>
                <a:schemeClr val="tx2">
                  <a:lumMod val="75000"/>
                </a:schemeClr>
              </a:solidFill>
              <a:latin typeface="Times New Roman" pitchFamily="18" charset="0"/>
              <a:cs typeface="Times New Roman" pitchFamily="18" charset="0"/>
            </a:endParaRPr>
          </a:p>
          <a:p>
            <a:pPr algn="just">
              <a:buNone/>
            </a:pPr>
            <a:r>
              <a:rPr lang="en-US" sz="2500" b="1" dirty="0">
                <a:solidFill>
                  <a:schemeClr val="tx2">
                    <a:lumMod val="75000"/>
                  </a:schemeClr>
                </a:solidFill>
                <a:latin typeface="Times New Roman" pitchFamily="18" charset="0"/>
                <a:cs typeface="Times New Roman" pitchFamily="18" charset="0"/>
              </a:rPr>
              <a:t> </a:t>
            </a:r>
            <a:r>
              <a:rPr lang="en-US" sz="2500" b="1" dirty="0">
                <a:solidFill>
                  <a:schemeClr val="tx2">
                    <a:lumMod val="75000"/>
                  </a:schemeClr>
                </a:solidFill>
                <a:latin typeface="Times New Roman" pitchFamily="18" charset="0"/>
                <a:sym typeface="Symbol"/>
              </a:rPr>
              <a:t> </a:t>
            </a:r>
            <a:r>
              <a:rPr lang="en-US" sz="2500" b="1" dirty="0">
                <a:solidFill>
                  <a:schemeClr val="tx2">
                    <a:lumMod val="75000"/>
                  </a:schemeClr>
                </a:solidFill>
                <a:latin typeface="Times New Roman" pitchFamily="18" charset="0"/>
                <a:cs typeface="Times New Roman" pitchFamily="18" charset="0"/>
                <a:sym typeface="Symbol"/>
              </a:rPr>
              <a:t>I</a:t>
            </a:r>
            <a:r>
              <a:rPr lang="en-US" sz="2500" b="1" dirty="0">
                <a:solidFill>
                  <a:schemeClr val="tx2">
                    <a:lumMod val="75000"/>
                  </a:schemeClr>
                </a:solidFill>
                <a:latin typeface="Times New Roman" pitchFamily="18" charset="0"/>
                <a:cs typeface="Times New Roman" pitchFamily="18" charset="0"/>
              </a:rPr>
              <a:t>f we had a sudden interrupt of this equipment maybe damage it. So we need something practical to monitor and control power substation equipment remotely.         </a:t>
            </a:r>
          </a:p>
          <a:p>
            <a:pPr algn="just">
              <a:buNone/>
            </a:pPr>
            <a:endParaRPr lang="en-US" sz="2500" b="1" dirty="0">
              <a:solidFill>
                <a:schemeClr val="tx2">
                  <a:lumMod val="75000"/>
                </a:schemeClr>
              </a:solidFill>
              <a:latin typeface="Times New Roman" pitchFamily="18" charset="0"/>
              <a:cs typeface="Times New Roman" pitchFamily="18" charset="0"/>
            </a:endParaRPr>
          </a:p>
          <a:p>
            <a:pPr algn="just">
              <a:buNone/>
            </a:pPr>
            <a:r>
              <a:rPr lang="en-US" sz="2500" b="1" dirty="0">
                <a:solidFill>
                  <a:schemeClr val="tx2">
                    <a:lumMod val="75000"/>
                  </a:schemeClr>
                </a:solidFill>
                <a:latin typeface="Times New Roman" pitchFamily="18" charset="0"/>
                <a:cs typeface="Times New Roman" pitchFamily="18" charset="0"/>
              </a:rPr>
              <a:t> </a:t>
            </a:r>
            <a:r>
              <a:rPr lang="en-US" sz="2500" b="1" dirty="0">
                <a:solidFill>
                  <a:schemeClr val="tx2">
                    <a:lumMod val="75000"/>
                  </a:schemeClr>
                </a:solidFill>
                <a:latin typeface="Times New Roman" pitchFamily="18" charset="0"/>
                <a:sym typeface="Symbol"/>
              </a:rPr>
              <a:t> </a:t>
            </a:r>
            <a:r>
              <a:rPr lang="en-US" sz="2500" b="1" dirty="0">
                <a:solidFill>
                  <a:schemeClr val="tx2">
                    <a:lumMod val="75000"/>
                  </a:schemeClr>
                </a:solidFill>
                <a:latin typeface="Times New Roman" pitchFamily="18" charset="0"/>
                <a:cs typeface="Times New Roman" pitchFamily="18" charset="0"/>
              </a:rPr>
              <a:t>In this project we decide to build a system which can provide a remote monitoring and control for the power substation by using GSM wireless communication.         </a:t>
            </a:r>
          </a:p>
          <a:p>
            <a:endParaRPr lang="ar-SA" sz="2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400" b="1" dirty="0">
                <a:solidFill>
                  <a:schemeClr val="accent1">
                    <a:lumMod val="75000"/>
                  </a:schemeClr>
                </a:solidFill>
                <a:latin typeface="Times New Roman" pitchFamily="18" charset="0"/>
                <a:cs typeface="Times New Roman" pitchFamily="18" charset="0"/>
              </a:rPr>
              <a:t>Objective</a:t>
            </a:r>
            <a:endParaRPr lang="ar-SA" dirty="0">
              <a:solidFill>
                <a:schemeClr val="accent1">
                  <a:lumMod val="75000"/>
                </a:schemeClr>
              </a:solidFill>
            </a:endParaRPr>
          </a:p>
        </p:txBody>
      </p:sp>
      <p:sp>
        <p:nvSpPr>
          <p:cNvPr id="3" name="عنصر نائب للمحتوى 2"/>
          <p:cNvSpPr>
            <a:spLocks noGrp="1"/>
          </p:cNvSpPr>
          <p:nvPr>
            <p:ph idx="1"/>
          </p:nvPr>
        </p:nvSpPr>
        <p:spPr>
          <a:xfrm>
            <a:off x="683568" y="1628800"/>
            <a:ext cx="8244408" cy="4619600"/>
          </a:xfrm>
        </p:spPr>
        <p:txBody>
          <a:bodyPr>
            <a:normAutofit/>
          </a:bodyPr>
          <a:lstStyle/>
          <a:p>
            <a:pPr algn="just">
              <a:buNone/>
              <a:defRPr/>
            </a:pPr>
            <a:r>
              <a:rPr lang="en-US" sz="2800" b="1" dirty="0">
                <a:solidFill>
                  <a:schemeClr val="bg2">
                    <a:lumMod val="25000"/>
                  </a:schemeClr>
                </a:solidFill>
                <a:latin typeface="Times New Roman" pitchFamily="18" charset="0"/>
                <a:sym typeface="Symbol"/>
              </a:rPr>
              <a:t> </a:t>
            </a:r>
            <a:r>
              <a:rPr lang="en-US" sz="2800" b="1" dirty="0">
                <a:solidFill>
                  <a:schemeClr val="bg2">
                    <a:lumMod val="25000"/>
                  </a:schemeClr>
                </a:solidFill>
                <a:latin typeface="Times New Roman" pitchFamily="18" charset="0"/>
                <a:cs typeface="Times New Roman" pitchFamily="18" charset="0"/>
              </a:rPr>
              <a:t>The objective of this project is to maintain the power quality of substation system by developing a wireless</a:t>
            </a:r>
            <a:r>
              <a:rPr lang="ar-MA" sz="2800" b="1" dirty="0">
                <a:solidFill>
                  <a:schemeClr val="bg2">
                    <a:lumMod val="25000"/>
                  </a:schemeClr>
                </a:solidFill>
                <a:latin typeface="Times New Roman" pitchFamily="18" charset="0"/>
                <a:cs typeface="Times New Roman" pitchFamily="18" charset="0"/>
              </a:rPr>
              <a:t> </a:t>
            </a:r>
            <a:r>
              <a:rPr lang="en-US" sz="2800" b="1" dirty="0">
                <a:solidFill>
                  <a:schemeClr val="bg2">
                    <a:lumMod val="25000"/>
                  </a:schemeClr>
                </a:solidFill>
                <a:latin typeface="Times New Roman" pitchFamily="18" charset="0"/>
                <a:cs typeface="Times New Roman" pitchFamily="18" charset="0"/>
              </a:rPr>
              <a:t>communication link to monitor and control equipment.                                                    </a:t>
            </a:r>
          </a:p>
          <a:p>
            <a:pPr algn="just">
              <a:buNone/>
              <a:defRPr/>
            </a:pPr>
            <a:endParaRPr lang="en-US" sz="2800" b="1" dirty="0">
              <a:solidFill>
                <a:schemeClr val="accent1">
                  <a:lumMod val="50000"/>
                </a:schemeClr>
              </a:solidFill>
              <a:latin typeface="Times New Roman" pitchFamily="18" charset="0"/>
              <a:cs typeface="Times New Roman" pitchFamily="18" charset="0"/>
            </a:endParaRPr>
          </a:p>
          <a:p>
            <a:pPr algn="just">
              <a:buNone/>
              <a:defRPr/>
            </a:pPr>
            <a:r>
              <a:rPr lang="en-US" sz="2800" b="1" dirty="0">
                <a:solidFill>
                  <a:schemeClr val="bg2">
                    <a:lumMod val="25000"/>
                  </a:schemeClr>
                </a:solidFill>
                <a:latin typeface="Times New Roman" pitchFamily="18" charset="0"/>
                <a:sym typeface="Symbol"/>
              </a:rPr>
              <a:t> </a:t>
            </a:r>
            <a:r>
              <a:rPr lang="en-US" sz="2800" b="1" dirty="0">
                <a:solidFill>
                  <a:schemeClr val="bg2">
                    <a:lumMod val="25000"/>
                  </a:schemeClr>
                </a:solidFill>
                <a:latin typeface="Times New Roman" pitchFamily="18" charset="0"/>
                <a:cs typeface="Times New Roman" pitchFamily="18" charset="0"/>
              </a:rPr>
              <a:t>To allow an accessible remote control of devices all over the world through the use of GSM modem that is attached and connected by a mobile phone                                                             </a:t>
            </a:r>
          </a:p>
          <a:p>
            <a:pPr>
              <a:buFont typeface="Wingdings" pitchFamily="2" charset="2"/>
              <a:buChar char="v"/>
              <a:defRPr/>
            </a:pPr>
            <a:endParaRPr lang="en-US" b="1" dirty="0">
              <a:latin typeface="Times New Roman" pitchFamily="18" charset="0"/>
              <a:cs typeface="Times New Roman" pitchFamily="18" charset="0"/>
            </a:endParaRPr>
          </a:p>
          <a:p>
            <a:endParaRPr lang="ar-S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aaaa\AppData\Local\Microsoft\Windows\INetCache\Content.Word\hg.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2708920"/>
            <a:ext cx="7416824" cy="3456384"/>
          </a:xfrm>
          <a:prstGeom prst="rect">
            <a:avLst/>
          </a:prstGeom>
          <a:noFill/>
          <a:ln>
            <a:noFill/>
          </a:ln>
        </p:spPr>
      </p:pic>
      <p:sp>
        <p:nvSpPr>
          <p:cNvPr id="5" name="TextBox 4"/>
          <p:cNvSpPr txBox="1"/>
          <p:nvPr/>
        </p:nvSpPr>
        <p:spPr>
          <a:xfrm>
            <a:off x="1187624" y="1607498"/>
            <a:ext cx="8424936" cy="1384995"/>
          </a:xfrm>
          <a:prstGeom prst="rect">
            <a:avLst/>
          </a:prstGeom>
          <a:noFill/>
        </p:spPr>
        <p:txBody>
          <a:bodyPr wrap="square" rtlCol="0">
            <a:spAutoFit/>
          </a:bodyPr>
          <a:lstStyle/>
          <a:p>
            <a:pPr marL="342900" indent="-342900">
              <a:buFont typeface="Wingdings" panose="05000000000000000000" pitchFamily="2" charset="2"/>
              <a:buChar char="Ø"/>
            </a:pPr>
            <a:r>
              <a:rPr lang="en-US" sz="2400" b="1" dirty="0">
                <a:solidFill>
                  <a:schemeClr val="tx2">
                    <a:lumMod val="75000"/>
                  </a:schemeClr>
                </a:solidFill>
                <a:latin typeface="Times New Roman" panose="02020603050405020304" pitchFamily="18" charset="0"/>
                <a:cs typeface="Times New Roman" panose="02020603050405020304" pitchFamily="18" charset="0"/>
              </a:rPr>
              <a:t>The system has to be inserted between the user and the substation it consist of transmitter and receiver.                                                                 </a:t>
            </a:r>
            <a:endParaRPr lang="en-US" sz="2400" dirty="0">
              <a:solidFill>
                <a:schemeClr val="tx2">
                  <a:lumMod val="75000"/>
                </a:schemeClr>
              </a:solidFill>
              <a:latin typeface="Times New Roman" panose="02020603050405020304" pitchFamily="18" charset="0"/>
              <a:cs typeface="Times New Roman" panose="02020603050405020304" pitchFamily="18" charset="0"/>
            </a:endParaRPr>
          </a:p>
          <a:p>
            <a:r>
              <a:rPr lang="en-US" b="1" dirty="0"/>
              <a:t>                                                                </a:t>
            </a:r>
            <a:endParaRPr lang="en-US" dirty="0"/>
          </a:p>
          <a:p>
            <a:endParaRPr lang="en-US" dirty="0"/>
          </a:p>
        </p:txBody>
      </p:sp>
      <p:sp>
        <p:nvSpPr>
          <p:cNvPr id="8" name="عنوان 1"/>
          <p:cNvSpPr>
            <a:spLocks noGrp="1"/>
          </p:cNvSpPr>
          <p:nvPr>
            <p:ph type="title"/>
          </p:nvPr>
        </p:nvSpPr>
        <p:spPr/>
        <p:txBody>
          <a:bodyPr>
            <a:noAutofit/>
          </a:bodyPr>
          <a:lstStyle/>
          <a:p>
            <a:r>
              <a:rPr lang="en-US" sz="4400" b="1" dirty="0">
                <a:solidFill>
                  <a:schemeClr val="accent1">
                    <a:lumMod val="75000"/>
                  </a:schemeClr>
                </a:solidFill>
                <a:latin typeface="Times New Roman" panose="02020603050405020304" pitchFamily="18" charset="0"/>
                <a:cs typeface="Times New Roman" panose="02020603050405020304" pitchFamily="18" charset="0"/>
              </a:rPr>
              <a:t>Methodology</a:t>
            </a:r>
            <a:endParaRPr lang="ar-SA" sz="4400" b="1"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9670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67744" y="645408"/>
            <a:ext cx="6589199" cy="1280890"/>
          </a:xfrm>
        </p:spPr>
        <p:txBody>
          <a:bodyPr/>
          <a:lstStyle/>
          <a:p>
            <a:r>
              <a:rPr lang="en-US" b="1" dirty="0">
                <a:solidFill>
                  <a:schemeClr val="accent1">
                    <a:lumMod val="75000"/>
                  </a:schemeClr>
                </a:solidFill>
                <a:latin typeface="Times New Roman" pitchFamily="18" charset="0"/>
                <a:cs typeface="Times New Roman" pitchFamily="18" charset="0"/>
              </a:rPr>
              <a:t>Components</a:t>
            </a:r>
            <a:endParaRPr lang="ar-SA" b="1" dirty="0">
              <a:solidFill>
                <a:schemeClr val="accent1">
                  <a:lumMod val="75000"/>
                </a:schemeClr>
              </a:solidFill>
              <a:latin typeface="Times New Roman" pitchFamily="18" charset="0"/>
              <a:cs typeface="Times New Roman" pitchFamily="18" charset="0"/>
            </a:endParaRPr>
          </a:p>
        </p:txBody>
      </p:sp>
      <p:sp>
        <p:nvSpPr>
          <p:cNvPr id="3" name="عنصر نائب للمحتوى 2"/>
          <p:cNvSpPr>
            <a:spLocks noGrp="1"/>
          </p:cNvSpPr>
          <p:nvPr>
            <p:ph idx="1"/>
          </p:nvPr>
        </p:nvSpPr>
        <p:spPr>
          <a:xfrm>
            <a:off x="611560" y="1285853"/>
            <a:ext cx="8316416" cy="5193954"/>
          </a:xfrm>
        </p:spPr>
        <p:txBody>
          <a:bodyPr/>
          <a:lstStyle/>
          <a:p>
            <a:pPr algn="l">
              <a:buNone/>
            </a:pPr>
            <a:r>
              <a:rPr lang="en-US" b="1" dirty="0">
                <a:solidFill>
                  <a:schemeClr val="tx2">
                    <a:lumMod val="75000"/>
                  </a:schemeClr>
                </a:solidFill>
                <a:latin typeface="Times New Roman" pitchFamily="18" charset="0"/>
                <a:sym typeface="Symbol"/>
              </a:rPr>
              <a:t> </a:t>
            </a:r>
            <a:r>
              <a:rPr lang="en-US" sz="2800" b="1" dirty="0" err="1">
                <a:solidFill>
                  <a:schemeClr val="tx2">
                    <a:lumMod val="75000"/>
                  </a:schemeClr>
                </a:solidFill>
                <a:latin typeface="Times New Roman" pitchFamily="18" charset="0"/>
                <a:cs typeface="Times New Roman" pitchFamily="18" charset="0"/>
              </a:rPr>
              <a:t>Arduino</a:t>
            </a:r>
            <a:r>
              <a:rPr lang="en-US" sz="2800" b="1" dirty="0">
                <a:solidFill>
                  <a:schemeClr val="tx2">
                    <a:lumMod val="75000"/>
                  </a:schemeClr>
                </a:solidFill>
                <a:latin typeface="Times New Roman" pitchFamily="18" charset="0"/>
                <a:cs typeface="Times New Roman" pitchFamily="18" charset="0"/>
              </a:rPr>
              <a:t> Uno: </a:t>
            </a:r>
          </a:p>
          <a:p>
            <a:pPr algn="just">
              <a:buNone/>
            </a:pPr>
            <a:r>
              <a:rPr lang="en-US" sz="2400" dirty="0">
                <a:solidFill>
                  <a:schemeClr val="accent3">
                    <a:lumMod val="75000"/>
                  </a:schemeClr>
                </a:solidFill>
                <a:latin typeface="Times New Roman" pitchFamily="18" charset="0"/>
                <a:cs typeface="Times New Roman" pitchFamily="18" charset="0"/>
              </a:rPr>
              <a:t>     The Arduino Uno is a microcontroller board based on the ATmega328, it has 14 digital input/output pins (of which 6 can be used as PWM outputs), 6 analog inputs, a 16 MHz ceramic resonator, a USB connection, a power jack, an ICSP header, and a reset button.</a:t>
            </a:r>
          </a:p>
          <a:p>
            <a:pPr algn="l">
              <a:buNone/>
            </a:pPr>
            <a:r>
              <a:rPr lang="en-US" dirty="0">
                <a:solidFill>
                  <a:schemeClr val="accent1">
                    <a:lumMod val="50000"/>
                  </a:schemeClr>
                </a:solidFill>
                <a:latin typeface="Times New Roman" pitchFamily="18" charset="0"/>
                <a:cs typeface="Times New Roman" pitchFamily="18" charset="0"/>
              </a:rPr>
              <a:t> </a:t>
            </a:r>
          </a:p>
          <a:p>
            <a:pPr algn="l">
              <a:buNone/>
            </a:pPr>
            <a:endParaRPr lang="en-US" dirty="0">
              <a:solidFill>
                <a:schemeClr val="accent1">
                  <a:lumMod val="50000"/>
                </a:schemeClr>
              </a:solidFill>
              <a:latin typeface="Times New Roman" pitchFamily="18" charset="0"/>
              <a:cs typeface="Times New Roman" pitchFamily="18" charset="0"/>
            </a:endParaRPr>
          </a:p>
          <a:p>
            <a:pPr algn="l">
              <a:buNone/>
            </a:pPr>
            <a:endParaRPr lang="ar-SA" dirty="0">
              <a:solidFill>
                <a:schemeClr val="accent1">
                  <a:lumMod val="50000"/>
                </a:schemeClr>
              </a:solidFill>
              <a:latin typeface="Times New Roman" pitchFamily="18" charset="0"/>
              <a:cs typeface="Times New Roman" pitchFamily="18" charset="0"/>
            </a:endParaRPr>
          </a:p>
        </p:txBody>
      </p:sp>
      <p:pic>
        <p:nvPicPr>
          <p:cNvPr id="4" name="صورة 3"/>
          <p:cNvPicPr>
            <a:picLocks noChangeAspect="1" noChangeArrowheads="1"/>
          </p:cNvPicPr>
          <p:nvPr/>
        </p:nvPicPr>
        <p:blipFill>
          <a:blip r:embed="rId2"/>
          <a:srcRect/>
          <a:stretch>
            <a:fillRect/>
          </a:stretch>
        </p:blipFill>
        <p:spPr bwMode="auto">
          <a:xfrm>
            <a:off x="3851920" y="3551304"/>
            <a:ext cx="5292080" cy="330653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4400" b="1" dirty="0">
                <a:solidFill>
                  <a:schemeClr val="accent1">
                    <a:lumMod val="75000"/>
                  </a:schemeClr>
                </a:solidFill>
                <a:latin typeface="Times New Roman" pitchFamily="18" charset="0"/>
                <a:cs typeface="Times New Roman" pitchFamily="18" charset="0"/>
              </a:rPr>
              <a:t>Components </a:t>
            </a:r>
            <a:endParaRPr lang="ar-SA" sz="4400" dirty="0">
              <a:solidFill>
                <a:schemeClr val="accent1">
                  <a:lumMod val="75000"/>
                </a:schemeClr>
              </a:solidFill>
            </a:endParaRPr>
          </a:p>
        </p:txBody>
      </p:sp>
      <p:sp>
        <p:nvSpPr>
          <p:cNvPr id="3" name="عنصر نائب للمحتوى 2"/>
          <p:cNvSpPr>
            <a:spLocks noGrp="1"/>
          </p:cNvSpPr>
          <p:nvPr>
            <p:ph idx="1"/>
          </p:nvPr>
        </p:nvSpPr>
        <p:spPr>
          <a:xfrm>
            <a:off x="1071538" y="1447800"/>
            <a:ext cx="7862150" cy="4800600"/>
          </a:xfrm>
        </p:spPr>
        <p:txBody>
          <a:bodyPr>
            <a:normAutofit/>
          </a:bodyPr>
          <a:lstStyle/>
          <a:p>
            <a:pPr algn="l">
              <a:buNone/>
            </a:pPr>
            <a:r>
              <a:rPr lang="en-US" sz="2800" dirty="0">
                <a:solidFill>
                  <a:schemeClr val="bg2">
                    <a:lumMod val="25000"/>
                  </a:schemeClr>
                </a:solidFill>
                <a:latin typeface="Times New Roman" pitchFamily="18" charset="0"/>
                <a:sym typeface="Symbol"/>
              </a:rPr>
              <a:t> </a:t>
            </a:r>
            <a:r>
              <a:rPr lang="en-US" sz="2800" b="1" dirty="0">
                <a:solidFill>
                  <a:schemeClr val="bg2">
                    <a:lumMod val="25000"/>
                  </a:schemeClr>
                </a:solidFill>
                <a:latin typeface="Times New Roman" pitchFamily="18" charset="0"/>
                <a:cs typeface="Times New Roman" pitchFamily="18" charset="0"/>
              </a:rPr>
              <a:t>GSM Modem (SIM 900) :</a:t>
            </a:r>
          </a:p>
          <a:p>
            <a:pPr algn="l">
              <a:buNone/>
            </a:pPr>
            <a:endParaRPr lang="ar-SA" dirty="0">
              <a:solidFill>
                <a:schemeClr val="accent1">
                  <a:lumMod val="50000"/>
                </a:schemeClr>
              </a:solidFill>
            </a:endParaRPr>
          </a:p>
        </p:txBody>
      </p:sp>
      <p:pic>
        <p:nvPicPr>
          <p:cNvPr id="4" name="صورة 3"/>
          <p:cNvPicPr/>
          <p:nvPr/>
        </p:nvPicPr>
        <p:blipFill>
          <a:blip r:embed="rId2" cstate="print"/>
          <a:srcRect/>
          <a:stretch>
            <a:fillRect/>
          </a:stretch>
        </p:blipFill>
        <p:spPr bwMode="auto">
          <a:xfrm>
            <a:off x="1428728" y="2214554"/>
            <a:ext cx="6929486" cy="442913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solidFill>
                  <a:schemeClr val="accent1">
                    <a:lumMod val="75000"/>
                  </a:schemeClr>
                </a:solidFill>
                <a:latin typeface="Times New Roman" pitchFamily="18" charset="0"/>
                <a:cs typeface="Times New Roman" pitchFamily="18" charset="0"/>
              </a:rPr>
              <a:t>Components </a:t>
            </a:r>
            <a:endParaRPr lang="en-US" sz="4400" dirty="0">
              <a:solidFill>
                <a:schemeClr val="accent1">
                  <a:lumMod val="75000"/>
                </a:schemeClr>
              </a:solidFill>
            </a:endParaRPr>
          </a:p>
        </p:txBody>
      </p:sp>
      <p:sp>
        <p:nvSpPr>
          <p:cNvPr id="3" name="Content Placeholder 2"/>
          <p:cNvSpPr>
            <a:spLocks noGrp="1"/>
          </p:cNvSpPr>
          <p:nvPr>
            <p:ph idx="1"/>
          </p:nvPr>
        </p:nvSpPr>
        <p:spPr>
          <a:xfrm>
            <a:off x="1187624" y="1412776"/>
            <a:ext cx="7346777" cy="4498446"/>
          </a:xfrm>
        </p:spPr>
        <p:txBody>
          <a:bodyPr/>
          <a:lstStyle/>
          <a:p>
            <a:pPr marL="0" indent="0">
              <a:buNone/>
            </a:pPr>
            <a:r>
              <a:rPr lang="en-US" sz="2800" b="1" dirty="0">
                <a:solidFill>
                  <a:schemeClr val="bg2">
                    <a:lumMod val="25000"/>
                  </a:schemeClr>
                </a:solidFill>
                <a:latin typeface="Times New Roman" panose="02020603050405020304" pitchFamily="18" charset="0"/>
                <a:cs typeface="Times New Roman" panose="02020603050405020304" pitchFamily="18" charset="0"/>
                <a:sym typeface="Symbol"/>
              </a:rPr>
              <a:t> </a:t>
            </a:r>
            <a:r>
              <a:rPr lang="en-US" sz="2800" b="1" dirty="0">
                <a:solidFill>
                  <a:schemeClr val="bg2">
                    <a:lumMod val="25000"/>
                  </a:schemeClr>
                </a:solidFill>
                <a:latin typeface="Times New Roman" panose="02020603050405020304" pitchFamily="18" charset="0"/>
                <a:cs typeface="Times New Roman" pitchFamily="18" charset="0"/>
              </a:rPr>
              <a:t>Current Sensor (</a:t>
            </a:r>
            <a:r>
              <a:rPr lang="en-US" sz="2800" b="1" dirty="0">
                <a:latin typeface="Times New Roman" panose="02020603050405020304" pitchFamily="18" charset="0"/>
                <a:cs typeface="Times New Roman" panose="02020603050405020304" pitchFamily="18" charset="0"/>
              </a:rPr>
              <a:t>ACS721 ):</a:t>
            </a:r>
            <a:endParaRPr lang="en-US" sz="2800" b="1" dirty="0">
              <a:solidFill>
                <a:schemeClr val="bg2">
                  <a:lumMod val="25000"/>
                </a:schemeClr>
              </a:solidFill>
              <a:latin typeface="Times New Roman" panose="02020603050405020304" pitchFamily="18" charset="0"/>
              <a:cs typeface="Times New Roman" pitchFamily="18" charset="0"/>
            </a:endParaRPr>
          </a:p>
          <a:p>
            <a:pPr marL="0" indent="0">
              <a:buNone/>
            </a:pPr>
            <a:endParaRPr lang="en-US" sz="2800" b="1" dirty="0">
              <a:solidFill>
                <a:schemeClr val="accent1">
                  <a:lumMod val="50000"/>
                </a:schemeClr>
              </a:solidFill>
              <a:latin typeface="Times New Roman" pitchFamily="18" charset="0"/>
              <a:cs typeface="Times New Roman" pitchFamily="18" charset="0"/>
            </a:endParaRPr>
          </a:p>
          <a:p>
            <a:endParaRPr lang="en-US" dirty="0"/>
          </a:p>
        </p:txBody>
      </p:sp>
      <p:pic>
        <p:nvPicPr>
          <p:cNvPr id="4" name="Picture 3"/>
          <p:cNvPicPr>
            <a:picLocks noChangeAspect="1"/>
          </p:cNvPicPr>
          <p:nvPr/>
        </p:nvPicPr>
        <p:blipFill>
          <a:blip r:embed="rId2"/>
          <a:stretch>
            <a:fillRect/>
          </a:stretch>
        </p:blipFill>
        <p:spPr>
          <a:xfrm>
            <a:off x="2267744" y="2333379"/>
            <a:ext cx="4176463" cy="3149464"/>
          </a:xfrm>
          <a:prstGeom prst="rect">
            <a:avLst/>
          </a:prstGeom>
        </p:spPr>
      </p:pic>
    </p:spTree>
    <p:extLst>
      <p:ext uri="{BB962C8B-B14F-4D97-AF65-F5344CB8AC3E}">
        <p14:creationId xmlns:p14="http://schemas.microsoft.com/office/powerpoint/2010/main" val="210046895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551</TotalTime>
  <Words>903</Words>
  <Application>Microsoft Office PowerPoint</Application>
  <PresentationFormat>On-screen Show (4:3)</PresentationFormat>
  <Paragraphs>90</Paragraphs>
  <Slides>25</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Calibri</vt:lpstr>
      <vt:lpstr>Century Gothic</vt:lpstr>
      <vt:lpstr>Monotype Corsiva</vt:lpstr>
      <vt:lpstr>Symbol</vt:lpstr>
      <vt:lpstr>Tahoma</vt:lpstr>
      <vt:lpstr>Times New Roman</vt:lpstr>
      <vt:lpstr>Wingdings</vt:lpstr>
      <vt:lpstr>Wingdings 3</vt:lpstr>
      <vt:lpstr>Wisp</vt:lpstr>
      <vt:lpstr>An-Najah National University Faculty of Engineering Electrical &amp;Telecommunication Engineering Department </vt:lpstr>
      <vt:lpstr>Contents:</vt:lpstr>
      <vt:lpstr>Introduction </vt:lpstr>
      <vt:lpstr>Existing Problems </vt:lpstr>
      <vt:lpstr>Objective</vt:lpstr>
      <vt:lpstr>Methodology</vt:lpstr>
      <vt:lpstr>Components</vt:lpstr>
      <vt:lpstr>Components </vt:lpstr>
      <vt:lpstr>Components </vt:lpstr>
      <vt:lpstr>Components</vt:lpstr>
      <vt:lpstr>Hardware Implementation</vt:lpstr>
      <vt:lpstr>Hardware Implementation</vt:lpstr>
      <vt:lpstr>Software Implementation</vt:lpstr>
      <vt:lpstr>Software Implementation </vt:lpstr>
      <vt:lpstr>Result and Discussion</vt:lpstr>
      <vt:lpstr>Result and Discussion</vt:lpstr>
      <vt:lpstr>Result and Discussion</vt:lpstr>
      <vt:lpstr>Result and Discussion</vt:lpstr>
      <vt:lpstr>Result and Discussion</vt:lpstr>
      <vt:lpstr>Result and Discussion</vt:lpstr>
      <vt:lpstr>Application</vt:lpstr>
      <vt:lpstr>Advantages</vt:lpstr>
      <vt:lpstr>Conclusion</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Faculty of Engineering Electrical &amp;Telecommunication Engineering Department</dc:title>
  <dc:creator>mega 2015</dc:creator>
  <cp:lastModifiedBy>Azhar Atawi</cp:lastModifiedBy>
  <cp:revision>58</cp:revision>
  <dcterms:created xsi:type="dcterms:W3CDTF">2016-12-23T21:01:45Z</dcterms:created>
  <dcterms:modified xsi:type="dcterms:W3CDTF">2017-05-23T16:00:50Z</dcterms:modified>
</cp:coreProperties>
</file>