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charts/chart7.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charts/chart6.xml" ContentType="application/vnd.openxmlformats-officedocument.drawingml.chart+xml"/>
  <Override PartName="/ppt/diagrams/data3.xml" ContentType="application/vnd.openxmlformats-officedocument.drawingml.diagramData+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321" r:id="rId5"/>
    <p:sldId id="268" r:id="rId6"/>
    <p:sldId id="322" r:id="rId7"/>
    <p:sldId id="323" r:id="rId8"/>
    <p:sldId id="324" r:id="rId9"/>
    <p:sldId id="325" r:id="rId10"/>
    <p:sldId id="326" r:id="rId11"/>
    <p:sldId id="327" r:id="rId12"/>
    <p:sldId id="328" r:id="rId13"/>
    <p:sldId id="329" r:id="rId14"/>
    <p:sldId id="330" r:id="rId15"/>
    <p:sldId id="331" r:id="rId16"/>
    <p:sldId id="273" r:id="rId17"/>
    <p:sldId id="333" r:id="rId18"/>
    <p:sldId id="334" r:id="rId19"/>
    <p:sldId id="335" r:id="rId20"/>
    <p:sldId id="336" r:id="rId21"/>
    <p:sldId id="337" r:id="rId22"/>
    <p:sldId id="296" r:id="rId23"/>
    <p:sldId id="297" r:id="rId24"/>
    <p:sldId id="298" r:id="rId25"/>
    <p:sldId id="301" r:id="rId26"/>
    <p:sldId id="314" r:id="rId27"/>
    <p:sldId id="302" r:id="rId28"/>
    <p:sldId id="310" r:id="rId29"/>
    <p:sldId id="290" r:id="rId30"/>
    <p:sldId id="291" r:id="rId31"/>
    <p:sldId id="338" r:id="rId32"/>
    <p:sldId id="305" r:id="rId33"/>
    <p:sldId id="308" r:id="rId34"/>
    <p:sldId id="315" r:id="rId35"/>
    <p:sldId id="339" r:id="rId36"/>
    <p:sldId id="340" r:id="rId37"/>
    <p:sldId id="341" r:id="rId38"/>
    <p:sldId id="342" r:id="rId39"/>
    <p:sldId id="306" r:id="rId40"/>
    <p:sldId id="309" r:id="rId41"/>
    <p:sldId id="307" r:id="rId42"/>
    <p:sldId id="316" r:id="rId43"/>
    <p:sldId id="317" r:id="rId44"/>
    <p:sldId id="318" r:id="rId45"/>
    <p:sldId id="319" r:id="rId46"/>
    <p:sldId id="312" r:id="rId47"/>
    <p:sldId id="311" r:id="rId48"/>
    <p:sldId id="332" r:id="rId49"/>
    <p:sldId id="313" r:id="rId50"/>
    <p:sldId id="320" r:id="rId51"/>
    <p:sldId id="303" r:id="rId52"/>
    <p:sldId id="304" r:id="rId53"/>
    <p:sldId id="300" r:id="rId54"/>
    <p:sldId id="29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varScale="1">
        <p:scale>
          <a:sx n="66" d="100"/>
          <a:sy n="66" d="100"/>
        </p:scale>
        <p:origin x="-151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605;&#1587;&#1578;&#1607;&#1604;&#1603;\&#1588;&#1575;&#1585;&#1578;&#1575;&#1578;%20&#1580;&#1575;&#1607;&#158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605;&#1587;&#1578;&#1607;&#1604;&#1603;\&#1588;&#1575;&#1585;&#1578;&#1575;&#1578;%20&#1580;&#1575;&#1607;&#158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605;&#1587;&#1578;&#1607;&#1604;&#1603;\&#1588;&#1575;&#1585;&#1578;&#1575;&#1578;%20&#1580;&#1575;&#1607;&#158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605;&#1587;&#1578;&#1607;&#1604;&#1603;\&#1588;&#1575;&#1585;&#1578;&#1575;&#1578;%20&#1580;&#1575;&#1607;&#158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587;&#1608;&#1576;&#1585;&#1605;&#1575;&#1585;&#1603;&#1578;\&#1575;&#1604;&#1588;&#1575;&#1585;&#1578;.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587;&#1608;&#1576;&#1585;&#1605;&#1575;&#1585;&#1603;&#1578;\&#1575;&#1604;&#1588;&#1575;&#1585;&#1578;.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587;&#1608;&#1576;&#1585;&#1605;&#1575;&#1585;&#1603;&#1578;\&#1575;&#1604;&#1588;&#1575;&#1585;&#1578;.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HP\Desktop\Engineering%20Courses\First%20Semester%202017-2018\Graduation%20project%201\&#1575;&#1587;&#1578;&#1576;&#1610;&#1575;&#1606;%20&#1575;&#1604;&#1587;&#1608;&#1576;&#1585;&#1605;&#1575;&#1585;&#1603;&#1578;\&#1575;&#1604;&#1588;&#1575;&#1585;&#157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explosion val="25"/>
          <c:dLbls>
            <c:dLblPos val="ctr"/>
            <c:showPercent val="1"/>
            <c:showLeaderLines val="1"/>
          </c:dLbls>
          <c:cat>
            <c:strRef>
              <c:f>[1]ورقة1!$A$7:$C$7</c:f>
              <c:strCache>
                <c:ptCount val="3"/>
                <c:pt idx="0">
                  <c:v>في حال تواجد منتجات اسرائيلية , هل تفضلها عن المنتج المحلي ؟   </c:v>
                </c:pt>
                <c:pt idx="1">
                  <c:v>نعم</c:v>
                </c:pt>
                <c:pt idx="2">
                  <c:v>لا</c:v>
                </c:pt>
              </c:strCache>
            </c:strRef>
          </c:cat>
          <c:val>
            <c:numRef>
              <c:f>[1]ورقة1!$A$8:$C$8</c:f>
              <c:numCache>
                <c:formatCode>General</c:formatCode>
                <c:ptCount val="3"/>
                <c:pt idx="1">
                  <c:v>49</c:v>
                </c:pt>
                <c:pt idx="2">
                  <c:v>62</c:v>
                </c:pt>
              </c:numCache>
            </c:numRef>
          </c:val>
        </c:ser>
        <c:firstSliceAng val="360"/>
      </c:pieChart>
    </c:plotArea>
    <c:legend>
      <c:legendPos val="l"/>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explosion val="25"/>
          <c:dLbls>
            <c:dLblPos val="ctr"/>
            <c:showPercent val="1"/>
            <c:showLeaderLines val="1"/>
          </c:dLbls>
          <c:cat>
            <c:strRef>
              <c:f>[1]ورقة1!$A$9:$C$9</c:f>
              <c:strCache>
                <c:ptCount val="3"/>
                <c:pt idx="0">
                  <c:v>اذا كانت اجابتك نعم , ما السبب ؟ </c:v>
                </c:pt>
                <c:pt idx="1">
                  <c:v>طعم  و جودة أفضل</c:v>
                </c:pt>
                <c:pt idx="2">
                  <c:v>نكهات غير موجودة في المنتجات المحلية</c:v>
                </c:pt>
              </c:strCache>
            </c:strRef>
          </c:cat>
          <c:val>
            <c:numRef>
              <c:f>[1]ورقة1!$A$10:$C$10</c:f>
              <c:numCache>
                <c:formatCode>General</c:formatCode>
                <c:ptCount val="3"/>
                <c:pt idx="1">
                  <c:v>40</c:v>
                </c:pt>
                <c:pt idx="2">
                  <c:v>9</c:v>
                </c:pt>
              </c:numCache>
            </c:numRef>
          </c:val>
        </c:ser>
        <c:firstSliceAng val="360"/>
      </c:pieChart>
    </c:plotArea>
    <c:legend>
      <c:legendPos val="l"/>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explosion val="25"/>
          <c:dLbls>
            <c:dLblPos val="ctr"/>
            <c:showPercent val="1"/>
            <c:showLeaderLines val="1"/>
          </c:dLbls>
          <c:cat>
            <c:strRef>
              <c:f>[1]ورقة1!$A$23:$C$23</c:f>
              <c:strCache>
                <c:ptCount val="3"/>
                <c:pt idx="0">
                  <c:v>هل تفضل تناول الأيسكريم في الصيف فقط ؟   </c:v>
                </c:pt>
                <c:pt idx="1">
                  <c:v>نعم</c:v>
                </c:pt>
                <c:pt idx="2">
                  <c:v>لا</c:v>
                </c:pt>
              </c:strCache>
            </c:strRef>
          </c:cat>
          <c:val>
            <c:numRef>
              <c:f>[1]ورقة1!$A$24:$C$24</c:f>
              <c:numCache>
                <c:formatCode>General</c:formatCode>
                <c:ptCount val="3"/>
                <c:pt idx="1">
                  <c:v>37</c:v>
                </c:pt>
                <c:pt idx="2">
                  <c:v>74</c:v>
                </c:pt>
              </c:numCache>
            </c:numRef>
          </c:val>
        </c:ser>
        <c:firstSliceAng val="360"/>
      </c:pieChart>
    </c:plotArea>
    <c:legend>
      <c:legendPos val="l"/>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explosion val="25"/>
          <c:dLbls>
            <c:dLblPos val="ctr"/>
            <c:showPercent val="1"/>
            <c:showLeaderLines val="1"/>
          </c:dLbls>
          <c:cat>
            <c:strRef>
              <c:f>[1]ورقة1!$A$29:$C$29</c:f>
              <c:strCache>
                <c:ptCount val="3"/>
                <c:pt idx="0">
                  <c:v>في حال وجود محل مختص في بيع  منتجات الأرز هل تود زيارته ؟   </c:v>
                </c:pt>
                <c:pt idx="1">
                  <c:v>نعم</c:v>
                </c:pt>
                <c:pt idx="2">
                  <c:v>لا</c:v>
                </c:pt>
              </c:strCache>
            </c:strRef>
          </c:cat>
          <c:val>
            <c:numRef>
              <c:f>[1]ورقة1!$A$30:$C$30</c:f>
              <c:numCache>
                <c:formatCode>General</c:formatCode>
                <c:ptCount val="3"/>
                <c:pt idx="1">
                  <c:v>99</c:v>
                </c:pt>
                <c:pt idx="2">
                  <c:v>12</c:v>
                </c:pt>
              </c:numCache>
            </c:numRef>
          </c:val>
        </c:ser>
        <c:firstSliceAng val="360"/>
      </c:pieChart>
    </c:plotArea>
    <c:legend>
      <c:legendPos val="l"/>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explosion val="25"/>
          <c:dLbls>
            <c:dLblPos val="ctr"/>
            <c:showPercent val="1"/>
            <c:showLeaderLines val="1"/>
          </c:dLbls>
          <c:cat>
            <c:strRef>
              <c:f>ورقة1!$A$1:$C$1</c:f>
              <c:strCache>
                <c:ptCount val="3"/>
                <c:pt idx="0">
                  <c:v>هل هي الاكثر طلبا لدى الزبائن</c:v>
                </c:pt>
                <c:pt idx="1">
                  <c:v>نعم</c:v>
                </c:pt>
                <c:pt idx="2">
                  <c:v>لا</c:v>
                </c:pt>
              </c:strCache>
            </c:strRef>
          </c:cat>
          <c:val>
            <c:numRef>
              <c:f>ورقة1!$A$2:$C$2</c:f>
              <c:numCache>
                <c:formatCode>General</c:formatCode>
                <c:ptCount val="3"/>
                <c:pt idx="1">
                  <c:v>97</c:v>
                </c:pt>
                <c:pt idx="2">
                  <c:v>23</c:v>
                </c:pt>
              </c:numCache>
            </c:numRef>
          </c:val>
        </c:ser>
        <c:firstSliceAng val="360"/>
      </c:pieChart>
    </c:plotArea>
    <c:legend>
      <c:legendPos val="l"/>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explosion val="25"/>
          <c:dLbls>
            <c:dLblPos val="ctr"/>
            <c:showPercent val="1"/>
            <c:showLeaderLines val="1"/>
          </c:dLbls>
          <c:cat>
            <c:strRef>
              <c:f>ورقة1!$A$3:$C$3</c:f>
              <c:strCache>
                <c:ptCount val="3"/>
                <c:pt idx="0">
                  <c:v>هل تتوفر لديك منتجات اسرائيلية</c:v>
                </c:pt>
                <c:pt idx="1">
                  <c:v>نعم</c:v>
                </c:pt>
                <c:pt idx="2">
                  <c:v>لا</c:v>
                </c:pt>
              </c:strCache>
            </c:strRef>
          </c:cat>
          <c:val>
            <c:numRef>
              <c:f>ورقة1!$A$4:$C$4</c:f>
              <c:numCache>
                <c:formatCode>General</c:formatCode>
                <c:ptCount val="3"/>
                <c:pt idx="1">
                  <c:v>83</c:v>
                </c:pt>
                <c:pt idx="2">
                  <c:v>37</c:v>
                </c:pt>
              </c:numCache>
            </c:numRef>
          </c:val>
        </c:ser>
        <c:firstSliceAng val="360"/>
      </c:pieChart>
    </c:plotArea>
    <c:legend>
      <c:legendPos val="l"/>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SA"/>
  <c:chart>
    <c:plotArea>
      <c:layout/>
      <c:pieChart>
        <c:varyColors val="1"/>
        <c:ser>
          <c:idx val="0"/>
          <c:order val="0"/>
          <c:dLbls>
            <c:dLblPos val="outEnd"/>
            <c:showPercent val="1"/>
            <c:showLeaderLines val="1"/>
          </c:dLbls>
          <c:cat>
            <c:strRef>
              <c:f>ورقة1!$A$52:$D$52</c:f>
              <c:strCache>
                <c:ptCount val="4"/>
                <c:pt idx="0">
                  <c:v>رتب المنتجات التالية حسب الأكثر  طلباً </c:v>
                </c:pt>
                <c:pt idx="1">
                  <c:v>الارز - الاسرائيلي - أخرى</c:v>
                </c:pt>
                <c:pt idx="2">
                  <c:v>الاسرائيلي - الارز - أخرى</c:v>
                </c:pt>
                <c:pt idx="3">
                  <c:v>أخرى</c:v>
                </c:pt>
              </c:strCache>
            </c:strRef>
          </c:cat>
          <c:val>
            <c:numRef>
              <c:f>ورقة1!$A$53:$D$53</c:f>
              <c:numCache>
                <c:formatCode>General</c:formatCode>
                <c:ptCount val="4"/>
                <c:pt idx="1">
                  <c:v>84</c:v>
                </c:pt>
                <c:pt idx="2">
                  <c:v>31</c:v>
                </c:pt>
                <c:pt idx="3">
                  <c:v>5</c:v>
                </c:pt>
              </c:numCache>
            </c:numRef>
          </c:val>
        </c:ser>
        <c:firstSliceAng val="360"/>
      </c:pieChart>
    </c:plotArea>
    <c:legend>
      <c:legendPos val="l"/>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SA"/>
  <c:chart>
    <c:plotArea>
      <c:layout/>
      <c:barChart>
        <c:barDir val="col"/>
        <c:grouping val="clustered"/>
        <c:ser>
          <c:idx val="0"/>
          <c:order val="0"/>
          <c:cat>
            <c:strRef>
              <c:f>ورقة1!$B$19:$G$19</c:f>
              <c:strCache>
                <c:ptCount val="6"/>
                <c:pt idx="0">
                  <c:v>لا يوجد</c:v>
                </c:pt>
                <c:pt idx="1">
                  <c:v>عدم وجود هامش ربح عالي</c:v>
                </c:pt>
                <c:pt idx="2">
                  <c:v>انقطاع أصناف محددة</c:v>
                </c:pt>
                <c:pt idx="3">
                  <c:v>توقف الانتاج في فترة الشتاء</c:v>
                </c:pt>
                <c:pt idx="4">
                  <c:v>عدم تنوع المنتجات </c:v>
                </c:pt>
                <c:pt idx="5">
                  <c:v>قلة الجودة</c:v>
                </c:pt>
              </c:strCache>
            </c:strRef>
          </c:cat>
          <c:val>
            <c:numRef>
              <c:f>ورقة1!$B$20:$G$20</c:f>
              <c:numCache>
                <c:formatCode>General</c:formatCode>
                <c:ptCount val="6"/>
                <c:pt idx="0">
                  <c:v>35</c:v>
                </c:pt>
                <c:pt idx="1">
                  <c:v>14</c:v>
                </c:pt>
                <c:pt idx="2">
                  <c:v>8</c:v>
                </c:pt>
                <c:pt idx="3">
                  <c:v>10</c:v>
                </c:pt>
                <c:pt idx="4">
                  <c:v>36</c:v>
                </c:pt>
                <c:pt idx="5">
                  <c:v>3</c:v>
                </c:pt>
              </c:numCache>
            </c:numRef>
          </c:val>
        </c:ser>
        <c:axId val="83370368"/>
        <c:axId val="83371904"/>
      </c:barChart>
      <c:catAx>
        <c:axId val="83370368"/>
        <c:scaling>
          <c:orientation val="maxMin"/>
        </c:scaling>
        <c:axPos val="b"/>
        <c:tickLblPos val="nextTo"/>
        <c:crossAx val="83371904"/>
        <c:crosses val="autoZero"/>
        <c:auto val="1"/>
        <c:lblAlgn val="ctr"/>
        <c:lblOffset val="100"/>
      </c:catAx>
      <c:valAx>
        <c:axId val="83371904"/>
        <c:scaling>
          <c:orientation val="minMax"/>
        </c:scaling>
        <c:axPos val="r"/>
        <c:majorGridlines/>
        <c:numFmt formatCode="General" sourceLinked="1"/>
        <c:tickLblPos val="nextTo"/>
        <c:crossAx val="83370368"/>
        <c:crosses val="autoZero"/>
        <c:crossBetween val="between"/>
      </c:valAx>
    </c:plotArea>
    <c:plotVisOnly val="1"/>
  </c:chart>
  <c:externalData r:id="rId1"/>
</c:chartSpace>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08C909-E125-4E9D-9C02-175B12E936A1}"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pPr rtl="1"/>
          <a:endParaRPr lang="ar-SA"/>
        </a:p>
      </dgm:t>
    </dgm:pt>
    <dgm:pt modelId="{1585C1E4-80EF-4182-AB99-54644A9ECE88}">
      <dgm:prSet phldrT="[نص]"/>
      <dgm:spPr/>
      <dgm:t>
        <a:bodyPr/>
        <a:lstStyle/>
        <a:p>
          <a:pPr rtl="1"/>
          <a:r>
            <a:rPr lang="en-US" dirty="0" smtClean="0"/>
            <a:t>1950</a:t>
          </a:r>
          <a:endParaRPr lang="ar-SA" dirty="0"/>
        </a:p>
      </dgm:t>
    </dgm:pt>
    <dgm:pt modelId="{7F5C8B39-DF0C-49AF-A420-ADCD0E036E44}" type="parTrans" cxnId="{179386ED-434F-45A8-AFF8-8CAAE9BA21B8}">
      <dgm:prSet/>
      <dgm:spPr/>
      <dgm:t>
        <a:bodyPr/>
        <a:lstStyle/>
        <a:p>
          <a:pPr rtl="1"/>
          <a:endParaRPr lang="ar-SA"/>
        </a:p>
      </dgm:t>
    </dgm:pt>
    <dgm:pt modelId="{B410FC00-89BD-433E-B948-04C22883F536}" type="sibTrans" cxnId="{179386ED-434F-45A8-AFF8-8CAAE9BA21B8}">
      <dgm:prSet/>
      <dgm:spPr/>
      <dgm:t>
        <a:bodyPr/>
        <a:lstStyle/>
        <a:p>
          <a:pPr rtl="1"/>
          <a:endParaRPr lang="ar-SA"/>
        </a:p>
      </dgm:t>
    </dgm:pt>
    <dgm:pt modelId="{706C34CD-D965-438D-88B5-ABD1C297BF13}">
      <dgm:prSet phldrT="[نص]" custT="1"/>
      <dgm:spPr/>
      <dgm:t>
        <a:bodyPr/>
        <a:lstStyle/>
        <a:p>
          <a:pPr rtl="0"/>
          <a:r>
            <a:rPr lang="en-US" sz="1800" dirty="0" smtClean="0"/>
            <a:t>humble beginning (B</a:t>
          </a:r>
          <a:r>
            <a:rPr lang="en-US" sz="1800" dirty="0" smtClean="0">
              <a:solidFill>
                <a:schemeClr val="tx2">
                  <a:lumMod val="75000"/>
                </a:schemeClr>
              </a:solidFill>
            </a:rPr>
            <a:t>y simply producing ice to cool water and store food.)</a:t>
          </a:r>
          <a:endParaRPr lang="ar-SA" sz="1800" dirty="0"/>
        </a:p>
      </dgm:t>
    </dgm:pt>
    <dgm:pt modelId="{73D037F2-9538-443A-AAE6-C118A5BA542D}" type="parTrans" cxnId="{755CC772-65CC-4E93-AA8F-10601DB2A397}">
      <dgm:prSet/>
      <dgm:spPr/>
      <dgm:t>
        <a:bodyPr/>
        <a:lstStyle/>
        <a:p>
          <a:pPr rtl="1"/>
          <a:endParaRPr lang="ar-SA"/>
        </a:p>
      </dgm:t>
    </dgm:pt>
    <dgm:pt modelId="{62176C14-B6CB-479B-8D17-45552F730FD1}" type="sibTrans" cxnId="{755CC772-65CC-4E93-AA8F-10601DB2A397}">
      <dgm:prSet/>
      <dgm:spPr/>
      <dgm:t>
        <a:bodyPr/>
        <a:lstStyle/>
        <a:p>
          <a:pPr rtl="1"/>
          <a:endParaRPr lang="ar-SA"/>
        </a:p>
      </dgm:t>
    </dgm:pt>
    <dgm:pt modelId="{4DD981DD-EFDF-4A42-866B-559E3D1645FC}">
      <dgm:prSet phldrT="[نص]" custT="1"/>
      <dgm:spPr/>
      <dgm:t>
        <a:bodyPr/>
        <a:lstStyle/>
        <a:p>
          <a:pPr rtl="0"/>
          <a:r>
            <a:rPr lang="en-US" sz="1800" dirty="0" smtClean="0"/>
            <a:t> Al </a:t>
          </a:r>
          <a:r>
            <a:rPr lang="en-US" sz="1800" dirty="0" err="1" smtClean="0"/>
            <a:t>Arz</a:t>
          </a:r>
          <a:r>
            <a:rPr lang="en-US" sz="1800" dirty="0" smtClean="0"/>
            <a:t> grew into a successful producer of high quality ice cream.</a:t>
          </a:r>
          <a:endParaRPr lang="ar-SA" sz="1800" dirty="0"/>
        </a:p>
      </dgm:t>
    </dgm:pt>
    <dgm:pt modelId="{1515FA35-3842-4CF2-8D16-E628CBBADCB3}" type="parTrans" cxnId="{8AD1F6BD-F818-463A-ABA7-3A1DE4AEF770}">
      <dgm:prSet/>
      <dgm:spPr/>
      <dgm:t>
        <a:bodyPr/>
        <a:lstStyle/>
        <a:p>
          <a:pPr rtl="1"/>
          <a:endParaRPr lang="ar-SA"/>
        </a:p>
      </dgm:t>
    </dgm:pt>
    <dgm:pt modelId="{A63A792F-0F7E-42B4-ACFF-DE9C3A7D2022}" type="sibTrans" cxnId="{8AD1F6BD-F818-463A-ABA7-3A1DE4AEF770}">
      <dgm:prSet/>
      <dgm:spPr/>
      <dgm:t>
        <a:bodyPr/>
        <a:lstStyle/>
        <a:p>
          <a:pPr rtl="1"/>
          <a:endParaRPr lang="ar-SA"/>
        </a:p>
      </dgm:t>
    </dgm:pt>
    <dgm:pt modelId="{61EE28A5-9CB7-4E53-AED1-EE0F8247BA90}">
      <dgm:prSet phldrT="[نص]"/>
      <dgm:spPr/>
      <dgm:t>
        <a:bodyPr/>
        <a:lstStyle/>
        <a:p>
          <a:pPr rtl="1"/>
          <a:r>
            <a:rPr lang="en-US" dirty="0" smtClean="0"/>
            <a:t>2007</a:t>
          </a:r>
          <a:endParaRPr lang="ar-SA" dirty="0"/>
        </a:p>
      </dgm:t>
    </dgm:pt>
    <dgm:pt modelId="{FCAF1644-B4B2-4330-9690-8018EB59FB4B}" type="parTrans" cxnId="{92546918-1AEE-4C7D-96C8-792042887C39}">
      <dgm:prSet/>
      <dgm:spPr/>
      <dgm:t>
        <a:bodyPr/>
        <a:lstStyle/>
        <a:p>
          <a:pPr rtl="1"/>
          <a:endParaRPr lang="ar-SA"/>
        </a:p>
      </dgm:t>
    </dgm:pt>
    <dgm:pt modelId="{F4910692-FEE9-4968-97A6-A6F07970EB70}" type="sibTrans" cxnId="{92546918-1AEE-4C7D-96C8-792042887C39}">
      <dgm:prSet/>
      <dgm:spPr/>
      <dgm:t>
        <a:bodyPr/>
        <a:lstStyle/>
        <a:p>
          <a:pPr rtl="1"/>
          <a:endParaRPr lang="ar-SA"/>
        </a:p>
      </dgm:t>
    </dgm:pt>
    <dgm:pt modelId="{6A5D7502-A144-4E29-B6B6-187483883537}">
      <dgm:prSet phldrT="[نص]"/>
      <dgm:spPr/>
      <dgm:t>
        <a:bodyPr/>
        <a:lstStyle/>
        <a:p>
          <a:pPr rtl="0"/>
          <a:r>
            <a:rPr lang="en-US" dirty="0" smtClean="0"/>
            <a:t>he first step towards exporting</a:t>
          </a:r>
          <a:endParaRPr lang="ar-SA" dirty="0"/>
        </a:p>
      </dgm:t>
    </dgm:pt>
    <dgm:pt modelId="{2DF50FC7-DD4C-485E-BFB9-ECB0D1DCEAC2}" type="parTrans" cxnId="{CD7617DB-FD44-4D32-8C95-0BF5E2657460}">
      <dgm:prSet/>
      <dgm:spPr/>
      <dgm:t>
        <a:bodyPr/>
        <a:lstStyle/>
        <a:p>
          <a:pPr rtl="1"/>
          <a:endParaRPr lang="ar-SA"/>
        </a:p>
      </dgm:t>
    </dgm:pt>
    <dgm:pt modelId="{6231E3E1-A1D6-4E3C-8D93-F8B8E3513920}" type="sibTrans" cxnId="{CD7617DB-FD44-4D32-8C95-0BF5E2657460}">
      <dgm:prSet/>
      <dgm:spPr/>
      <dgm:t>
        <a:bodyPr/>
        <a:lstStyle/>
        <a:p>
          <a:pPr rtl="1"/>
          <a:endParaRPr lang="ar-SA"/>
        </a:p>
      </dgm:t>
    </dgm:pt>
    <dgm:pt modelId="{BED41C3D-F359-4541-B12C-0C247B1EB0B9}">
      <dgm:prSet phldrT="[نص]"/>
      <dgm:spPr/>
      <dgm:t>
        <a:bodyPr/>
        <a:lstStyle/>
        <a:p>
          <a:pPr rtl="0"/>
          <a:r>
            <a:rPr lang="en-US" dirty="0" smtClean="0"/>
            <a:t>acquired HACCP certificate</a:t>
          </a:r>
          <a:endParaRPr lang="ar-SA" dirty="0"/>
        </a:p>
      </dgm:t>
    </dgm:pt>
    <dgm:pt modelId="{99F7044D-9806-4CE5-92D9-4F700F6A79B6}" type="parTrans" cxnId="{0948E0AD-C7EE-47A3-BE61-D74CB826598F}">
      <dgm:prSet/>
      <dgm:spPr/>
      <dgm:t>
        <a:bodyPr/>
        <a:lstStyle/>
        <a:p>
          <a:pPr rtl="1"/>
          <a:endParaRPr lang="ar-SA"/>
        </a:p>
      </dgm:t>
    </dgm:pt>
    <dgm:pt modelId="{5ED2CCCE-0A7E-4F3A-9BF3-571E3E32C1D4}" type="sibTrans" cxnId="{0948E0AD-C7EE-47A3-BE61-D74CB826598F}">
      <dgm:prSet/>
      <dgm:spPr/>
      <dgm:t>
        <a:bodyPr/>
        <a:lstStyle/>
        <a:p>
          <a:pPr rtl="1"/>
          <a:endParaRPr lang="ar-SA"/>
        </a:p>
      </dgm:t>
    </dgm:pt>
    <dgm:pt modelId="{950412B6-8874-4EB7-8756-416FC8435A39}">
      <dgm:prSet phldrT="[نص]" custT="1"/>
      <dgm:spPr/>
      <dgm:t>
        <a:bodyPr/>
        <a:lstStyle/>
        <a:p>
          <a:pPr rtl="1"/>
          <a:r>
            <a:rPr lang="en-US" sz="2400" dirty="0" smtClean="0"/>
            <a:t>Near Future</a:t>
          </a:r>
          <a:endParaRPr lang="ar-SA" sz="2400" dirty="0" smtClean="0"/>
        </a:p>
        <a:p>
          <a:pPr rtl="1"/>
          <a:endParaRPr lang="ar-SA" sz="1800" dirty="0"/>
        </a:p>
      </dgm:t>
    </dgm:pt>
    <dgm:pt modelId="{C9D90B2B-45EE-4CF0-9A1A-2A605E103CBA}" type="parTrans" cxnId="{7964BAA4-D28A-48A1-B703-0FA634133A44}">
      <dgm:prSet/>
      <dgm:spPr/>
      <dgm:t>
        <a:bodyPr/>
        <a:lstStyle/>
        <a:p>
          <a:pPr rtl="1"/>
          <a:endParaRPr lang="ar-SA"/>
        </a:p>
      </dgm:t>
    </dgm:pt>
    <dgm:pt modelId="{A9BF42DB-ED66-497C-B0AE-5B9C1447DCEB}" type="sibTrans" cxnId="{7964BAA4-D28A-48A1-B703-0FA634133A44}">
      <dgm:prSet/>
      <dgm:spPr/>
      <dgm:t>
        <a:bodyPr/>
        <a:lstStyle/>
        <a:p>
          <a:pPr rtl="1"/>
          <a:endParaRPr lang="ar-SA"/>
        </a:p>
      </dgm:t>
    </dgm:pt>
    <dgm:pt modelId="{B4089DAF-3863-480E-B856-0356255B3A3B}">
      <dgm:prSet phldrT="[نص]" custT="1"/>
      <dgm:spPr/>
      <dgm:t>
        <a:bodyPr/>
        <a:lstStyle/>
        <a:p>
          <a:pPr rtl="0"/>
          <a:r>
            <a:rPr lang="en-US" sz="2000" dirty="0" smtClean="0">
              <a:cs typeface="+mj-cs"/>
            </a:rPr>
            <a:t>Investment projects as an extension of the company.</a:t>
          </a:r>
          <a:endParaRPr lang="ar-SA" sz="2000" dirty="0">
            <a:cs typeface="+mj-cs"/>
          </a:endParaRPr>
        </a:p>
      </dgm:t>
    </dgm:pt>
    <dgm:pt modelId="{CF532F03-1467-45EA-8CB7-4C97F4E82B4A}" type="parTrans" cxnId="{70458E67-1160-4AFF-A762-205D7CF6A77C}">
      <dgm:prSet/>
      <dgm:spPr/>
      <dgm:t>
        <a:bodyPr/>
        <a:lstStyle/>
        <a:p>
          <a:pPr rtl="1"/>
          <a:endParaRPr lang="ar-SA"/>
        </a:p>
      </dgm:t>
    </dgm:pt>
    <dgm:pt modelId="{FEF173C0-1BCF-4267-AC43-8158944E1A48}" type="sibTrans" cxnId="{70458E67-1160-4AFF-A762-205D7CF6A77C}">
      <dgm:prSet/>
      <dgm:spPr/>
      <dgm:t>
        <a:bodyPr/>
        <a:lstStyle/>
        <a:p>
          <a:pPr rtl="1"/>
          <a:endParaRPr lang="ar-SA"/>
        </a:p>
      </dgm:t>
    </dgm:pt>
    <dgm:pt modelId="{2DBA3341-7747-4163-833F-0F5FCD025A84}">
      <dgm:prSet phldrT="[نص]" custT="1"/>
      <dgm:spPr/>
      <dgm:t>
        <a:bodyPr/>
        <a:lstStyle/>
        <a:p>
          <a:pPr rtl="0"/>
          <a:r>
            <a:rPr lang="en-US" sz="2000" dirty="0" smtClean="0">
              <a:cs typeface="+mj-cs"/>
            </a:rPr>
            <a:t>opening of the company's special selling store.</a:t>
          </a:r>
          <a:endParaRPr lang="ar-SA" sz="2000" dirty="0">
            <a:cs typeface="+mj-cs"/>
          </a:endParaRPr>
        </a:p>
      </dgm:t>
    </dgm:pt>
    <dgm:pt modelId="{24C60B33-14C2-42F7-8BC5-0C632AA1C8C1}" type="parTrans" cxnId="{2EA09B34-810D-47ED-BE35-F7C9E0EC3D0D}">
      <dgm:prSet/>
      <dgm:spPr/>
      <dgm:t>
        <a:bodyPr/>
        <a:lstStyle/>
        <a:p>
          <a:pPr rtl="1"/>
          <a:endParaRPr lang="ar-SA"/>
        </a:p>
      </dgm:t>
    </dgm:pt>
    <dgm:pt modelId="{49C8D519-A6C2-4DBD-BC3B-679BDB101258}" type="sibTrans" cxnId="{2EA09B34-810D-47ED-BE35-F7C9E0EC3D0D}">
      <dgm:prSet/>
      <dgm:spPr/>
      <dgm:t>
        <a:bodyPr/>
        <a:lstStyle/>
        <a:p>
          <a:pPr rtl="1"/>
          <a:endParaRPr lang="ar-SA"/>
        </a:p>
      </dgm:t>
    </dgm:pt>
    <dgm:pt modelId="{3EB2F475-A4A7-4B41-A278-E3B3B2A380BC}">
      <dgm:prSet/>
      <dgm:spPr/>
      <dgm:t>
        <a:bodyPr/>
        <a:lstStyle/>
        <a:p>
          <a:pPr rtl="1"/>
          <a:endParaRPr lang="ar-SA" sz="1500" dirty="0"/>
        </a:p>
      </dgm:t>
    </dgm:pt>
    <dgm:pt modelId="{5F9F0641-AFF1-4C8C-9C65-F2F544105E09}" type="parTrans" cxnId="{2C34220F-67F8-49A0-81CC-A7893194421E}">
      <dgm:prSet/>
      <dgm:spPr/>
      <dgm:t>
        <a:bodyPr/>
        <a:lstStyle/>
        <a:p>
          <a:pPr rtl="1"/>
          <a:endParaRPr lang="ar-SA"/>
        </a:p>
      </dgm:t>
    </dgm:pt>
    <dgm:pt modelId="{C50CE090-B690-4FD4-8261-D1A9C48A4976}" type="sibTrans" cxnId="{2C34220F-67F8-49A0-81CC-A7893194421E}">
      <dgm:prSet/>
      <dgm:spPr/>
      <dgm:t>
        <a:bodyPr/>
        <a:lstStyle/>
        <a:p>
          <a:pPr rtl="1"/>
          <a:endParaRPr lang="ar-SA"/>
        </a:p>
      </dgm:t>
    </dgm:pt>
    <dgm:pt modelId="{341CB932-301F-4177-AB7D-22DC5A5B4FD9}" type="pres">
      <dgm:prSet presAssocID="{1808C909-E125-4E9D-9C02-175B12E936A1}" presName="Name0" presStyleCnt="0">
        <dgm:presLayoutVars>
          <dgm:dir/>
          <dgm:animLvl val="lvl"/>
          <dgm:resizeHandles val="exact"/>
        </dgm:presLayoutVars>
      </dgm:prSet>
      <dgm:spPr/>
      <dgm:t>
        <a:bodyPr/>
        <a:lstStyle/>
        <a:p>
          <a:pPr rtl="1"/>
          <a:endParaRPr lang="ar-SA"/>
        </a:p>
      </dgm:t>
    </dgm:pt>
    <dgm:pt modelId="{52E2C2B6-1DF2-4DEE-B70A-007AA65FB766}" type="pres">
      <dgm:prSet presAssocID="{1808C909-E125-4E9D-9C02-175B12E936A1}" presName="tSp" presStyleCnt="0"/>
      <dgm:spPr/>
    </dgm:pt>
    <dgm:pt modelId="{F644230F-E84C-46E5-9450-1B3A2E299756}" type="pres">
      <dgm:prSet presAssocID="{1808C909-E125-4E9D-9C02-175B12E936A1}" presName="bSp" presStyleCnt="0"/>
      <dgm:spPr/>
    </dgm:pt>
    <dgm:pt modelId="{7D9F2025-5DC3-4372-91FD-1ED67E2F54FF}" type="pres">
      <dgm:prSet presAssocID="{1808C909-E125-4E9D-9C02-175B12E936A1}" presName="process" presStyleCnt="0"/>
      <dgm:spPr/>
    </dgm:pt>
    <dgm:pt modelId="{725F6A32-6595-4A06-8A7B-64E0B686579D}" type="pres">
      <dgm:prSet presAssocID="{1585C1E4-80EF-4182-AB99-54644A9ECE88}" presName="composite1" presStyleCnt="0"/>
      <dgm:spPr/>
    </dgm:pt>
    <dgm:pt modelId="{C1442DD9-B357-4BBD-B75C-93DBE3CAF096}" type="pres">
      <dgm:prSet presAssocID="{1585C1E4-80EF-4182-AB99-54644A9ECE88}" presName="dummyNode1" presStyleLbl="node1" presStyleIdx="0" presStyleCnt="3"/>
      <dgm:spPr/>
    </dgm:pt>
    <dgm:pt modelId="{C51B5A6F-F2F4-4C43-8D53-2DE5EB134470}" type="pres">
      <dgm:prSet presAssocID="{1585C1E4-80EF-4182-AB99-54644A9ECE88}" presName="childNode1" presStyleLbl="bgAcc1" presStyleIdx="0" presStyleCnt="3" custScaleX="147523" custScaleY="119368">
        <dgm:presLayoutVars>
          <dgm:bulletEnabled val="1"/>
        </dgm:presLayoutVars>
      </dgm:prSet>
      <dgm:spPr/>
      <dgm:t>
        <a:bodyPr/>
        <a:lstStyle/>
        <a:p>
          <a:pPr rtl="1"/>
          <a:endParaRPr lang="ar-SA"/>
        </a:p>
      </dgm:t>
    </dgm:pt>
    <dgm:pt modelId="{43AE2BAE-808B-4297-B5FB-D6200FCF5EEA}" type="pres">
      <dgm:prSet presAssocID="{1585C1E4-80EF-4182-AB99-54644A9ECE88}" presName="childNode1tx" presStyleLbl="bgAcc1" presStyleIdx="0" presStyleCnt="3">
        <dgm:presLayoutVars>
          <dgm:bulletEnabled val="1"/>
        </dgm:presLayoutVars>
      </dgm:prSet>
      <dgm:spPr/>
      <dgm:t>
        <a:bodyPr/>
        <a:lstStyle/>
        <a:p>
          <a:pPr rtl="1"/>
          <a:endParaRPr lang="ar-SA"/>
        </a:p>
      </dgm:t>
    </dgm:pt>
    <dgm:pt modelId="{48CF3E1A-3475-4D00-8D28-4976800638C5}" type="pres">
      <dgm:prSet presAssocID="{1585C1E4-80EF-4182-AB99-54644A9ECE88}" presName="parentNode1" presStyleLbl="node1" presStyleIdx="0" presStyleCnt="3" custLinFactNeighborX="13" custLinFactNeighborY="36731">
        <dgm:presLayoutVars>
          <dgm:chMax val="1"/>
          <dgm:bulletEnabled val="1"/>
        </dgm:presLayoutVars>
      </dgm:prSet>
      <dgm:spPr/>
      <dgm:t>
        <a:bodyPr/>
        <a:lstStyle/>
        <a:p>
          <a:pPr rtl="1"/>
          <a:endParaRPr lang="ar-SA"/>
        </a:p>
      </dgm:t>
    </dgm:pt>
    <dgm:pt modelId="{39E51390-DB2E-4229-BDCF-7042F1F7FEC4}" type="pres">
      <dgm:prSet presAssocID="{1585C1E4-80EF-4182-AB99-54644A9ECE88}" presName="connSite1" presStyleCnt="0"/>
      <dgm:spPr/>
    </dgm:pt>
    <dgm:pt modelId="{4CE3849F-C8E0-4091-B78C-89822D5F5ACA}" type="pres">
      <dgm:prSet presAssocID="{B410FC00-89BD-433E-B948-04C22883F536}" presName="Name9" presStyleLbl="sibTrans2D1" presStyleIdx="0" presStyleCnt="2"/>
      <dgm:spPr/>
      <dgm:t>
        <a:bodyPr/>
        <a:lstStyle/>
        <a:p>
          <a:pPr rtl="1"/>
          <a:endParaRPr lang="ar-SA"/>
        </a:p>
      </dgm:t>
    </dgm:pt>
    <dgm:pt modelId="{62E85E2C-794A-45DE-888E-2C9F40C86B27}" type="pres">
      <dgm:prSet presAssocID="{61EE28A5-9CB7-4E53-AED1-EE0F8247BA90}" presName="composite2" presStyleCnt="0"/>
      <dgm:spPr/>
    </dgm:pt>
    <dgm:pt modelId="{E6665883-DE7D-418E-991A-7688497768A2}" type="pres">
      <dgm:prSet presAssocID="{61EE28A5-9CB7-4E53-AED1-EE0F8247BA90}" presName="dummyNode2" presStyleLbl="node1" presStyleIdx="0" presStyleCnt="3"/>
      <dgm:spPr/>
    </dgm:pt>
    <dgm:pt modelId="{881EEBBD-4524-4459-83FB-31441308C321}" type="pres">
      <dgm:prSet presAssocID="{61EE28A5-9CB7-4E53-AED1-EE0F8247BA90}" presName="childNode2" presStyleLbl="bgAcc1" presStyleIdx="1" presStyleCnt="3" custScaleX="120582" custScaleY="122416">
        <dgm:presLayoutVars>
          <dgm:bulletEnabled val="1"/>
        </dgm:presLayoutVars>
      </dgm:prSet>
      <dgm:spPr/>
      <dgm:t>
        <a:bodyPr/>
        <a:lstStyle/>
        <a:p>
          <a:pPr rtl="1"/>
          <a:endParaRPr lang="ar-SA"/>
        </a:p>
      </dgm:t>
    </dgm:pt>
    <dgm:pt modelId="{F7280330-6943-4A80-883B-E7DE75522416}" type="pres">
      <dgm:prSet presAssocID="{61EE28A5-9CB7-4E53-AED1-EE0F8247BA90}" presName="childNode2tx" presStyleLbl="bgAcc1" presStyleIdx="1" presStyleCnt="3">
        <dgm:presLayoutVars>
          <dgm:bulletEnabled val="1"/>
        </dgm:presLayoutVars>
      </dgm:prSet>
      <dgm:spPr/>
      <dgm:t>
        <a:bodyPr/>
        <a:lstStyle/>
        <a:p>
          <a:pPr rtl="1"/>
          <a:endParaRPr lang="ar-SA"/>
        </a:p>
      </dgm:t>
    </dgm:pt>
    <dgm:pt modelId="{12C7C74F-32EB-4191-8BCD-225918FE55F0}" type="pres">
      <dgm:prSet presAssocID="{61EE28A5-9CB7-4E53-AED1-EE0F8247BA90}" presName="parentNode2" presStyleLbl="node1" presStyleIdx="1" presStyleCnt="3" custLinFactNeighborX="-12455" custLinFactNeighborY="-55362">
        <dgm:presLayoutVars>
          <dgm:chMax val="0"/>
          <dgm:bulletEnabled val="1"/>
        </dgm:presLayoutVars>
      </dgm:prSet>
      <dgm:spPr/>
      <dgm:t>
        <a:bodyPr/>
        <a:lstStyle/>
        <a:p>
          <a:pPr rtl="1"/>
          <a:endParaRPr lang="ar-SA"/>
        </a:p>
      </dgm:t>
    </dgm:pt>
    <dgm:pt modelId="{BA48CE28-B954-4CBE-B6D5-AD87C24AC2BB}" type="pres">
      <dgm:prSet presAssocID="{61EE28A5-9CB7-4E53-AED1-EE0F8247BA90}" presName="connSite2" presStyleCnt="0"/>
      <dgm:spPr/>
    </dgm:pt>
    <dgm:pt modelId="{55F8B292-CCE9-48EA-B9E7-ED7D0F927E6F}" type="pres">
      <dgm:prSet presAssocID="{F4910692-FEE9-4968-97A6-A6F07970EB70}" presName="Name18" presStyleLbl="sibTrans2D1" presStyleIdx="1" presStyleCnt="2"/>
      <dgm:spPr/>
      <dgm:t>
        <a:bodyPr/>
        <a:lstStyle/>
        <a:p>
          <a:pPr rtl="1"/>
          <a:endParaRPr lang="ar-SA"/>
        </a:p>
      </dgm:t>
    </dgm:pt>
    <dgm:pt modelId="{2247A018-08BB-4369-B94A-856E8B69576D}" type="pres">
      <dgm:prSet presAssocID="{950412B6-8874-4EB7-8756-416FC8435A39}" presName="composite1" presStyleCnt="0"/>
      <dgm:spPr/>
    </dgm:pt>
    <dgm:pt modelId="{F38E9F2B-891E-4B82-9F3A-B555B939D73B}" type="pres">
      <dgm:prSet presAssocID="{950412B6-8874-4EB7-8756-416FC8435A39}" presName="dummyNode1" presStyleLbl="node1" presStyleIdx="1" presStyleCnt="3"/>
      <dgm:spPr/>
    </dgm:pt>
    <dgm:pt modelId="{5E2D064A-F463-4D05-BBCF-5826D80A701A}" type="pres">
      <dgm:prSet presAssocID="{950412B6-8874-4EB7-8756-416FC8435A39}" presName="childNode1" presStyleLbl="bgAcc1" presStyleIdx="2" presStyleCnt="3" custScaleX="138418" custScaleY="135807">
        <dgm:presLayoutVars>
          <dgm:bulletEnabled val="1"/>
        </dgm:presLayoutVars>
      </dgm:prSet>
      <dgm:spPr/>
      <dgm:t>
        <a:bodyPr/>
        <a:lstStyle/>
        <a:p>
          <a:pPr rtl="1"/>
          <a:endParaRPr lang="ar-SA"/>
        </a:p>
      </dgm:t>
    </dgm:pt>
    <dgm:pt modelId="{2B9E3108-2A8F-4053-8CED-559196471770}" type="pres">
      <dgm:prSet presAssocID="{950412B6-8874-4EB7-8756-416FC8435A39}" presName="childNode1tx" presStyleLbl="bgAcc1" presStyleIdx="2" presStyleCnt="3">
        <dgm:presLayoutVars>
          <dgm:bulletEnabled val="1"/>
        </dgm:presLayoutVars>
      </dgm:prSet>
      <dgm:spPr/>
      <dgm:t>
        <a:bodyPr/>
        <a:lstStyle/>
        <a:p>
          <a:pPr rtl="1"/>
          <a:endParaRPr lang="ar-SA"/>
        </a:p>
      </dgm:t>
    </dgm:pt>
    <dgm:pt modelId="{05ECB65D-952A-45C8-818B-98C889193570}" type="pres">
      <dgm:prSet presAssocID="{950412B6-8874-4EB7-8756-416FC8435A39}" presName="parentNode1" presStyleLbl="node1" presStyleIdx="2" presStyleCnt="3" custLinFactNeighborX="268" custLinFactNeighborY="49272">
        <dgm:presLayoutVars>
          <dgm:chMax val="1"/>
          <dgm:bulletEnabled val="1"/>
        </dgm:presLayoutVars>
      </dgm:prSet>
      <dgm:spPr/>
      <dgm:t>
        <a:bodyPr/>
        <a:lstStyle/>
        <a:p>
          <a:pPr rtl="1"/>
          <a:endParaRPr lang="ar-SA"/>
        </a:p>
      </dgm:t>
    </dgm:pt>
    <dgm:pt modelId="{61CF1282-FB15-4D13-9A4C-2D200CF3DDB9}" type="pres">
      <dgm:prSet presAssocID="{950412B6-8874-4EB7-8756-416FC8435A39}" presName="connSite1" presStyleCnt="0"/>
      <dgm:spPr/>
    </dgm:pt>
  </dgm:ptLst>
  <dgm:cxnLst>
    <dgm:cxn modelId="{92546918-1AEE-4C7D-96C8-792042887C39}" srcId="{1808C909-E125-4E9D-9C02-175B12E936A1}" destId="{61EE28A5-9CB7-4E53-AED1-EE0F8247BA90}" srcOrd="1" destOrd="0" parTransId="{FCAF1644-B4B2-4330-9690-8018EB59FB4B}" sibTransId="{F4910692-FEE9-4968-97A6-A6F07970EB70}"/>
    <dgm:cxn modelId="{70458E67-1160-4AFF-A762-205D7CF6A77C}" srcId="{950412B6-8874-4EB7-8756-416FC8435A39}" destId="{B4089DAF-3863-480E-B856-0356255B3A3B}" srcOrd="0" destOrd="0" parTransId="{CF532F03-1467-45EA-8CB7-4C97F4E82B4A}" sibTransId="{FEF173C0-1BCF-4267-AC43-8158944E1A48}"/>
    <dgm:cxn modelId="{CD7617DB-FD44-4D32-8C95-0BF5E2657460}" srcId="{61EE28A5-9CB7-4E53-AED1-EE0F8247BA90}" destId="{6A5D7502-A144-4E29-B6B6-187483883537}" srcOrd="0" destOrd="0" parTransId="{2DF50FC7-DD4C-485E-BFB9-ECB0D1DCEAC2}" sibTransId="{6231E3E1-A1D6-4E3C-8D93-F8B8E3513920}"/>
    <dgm:cxn modelId="{6BA54652-EFCF-4380-BEAF-17BC3F239A14}" type="presOf" srcId="{2DBA3341-7747-4163-833F-0F5FCD025A84}" destId="{2B9E3108-2A8F-4053-8CED-559196471770}" srcOrd="1" destOrd="1" presId="urn:microsoft.com/office/officeart/2005/8/layout/hProcess4"/>
    <dgm:cxn modelId="{B387796D-8D1C-4E76-92F3-03904C06D7B7}" type="presOf" srcId="{B4089DAF-3863-480E-B856-0356255B3A3B}" destId="{5E2D064A-F463-4D05-BBCF-5826D80A701A}" srcOrd="0" destOrd="0" presId="urn:microsoft.com/office/officeart/2005/8/layout/hProcess4"/>
    <dgm:cxn modelId="{8EA6D0BB-8D47-4A43-B1DD-610794B34FAA}" type="presOf" srcId="{2DBA3341-7747-4163-833F-0F5FCD025A84}" destId="{5E2D064A-F463-4D05-BBCF-5826D80A701A}" srcOrd="0" destOrd="1" presId="urn:microsoft.com/office/officeart/2005/8/layout/hProcess4"/>
    <dgm:cxn modelId="{0948E0AD-C7EE-47A3-BE61-D74CB826598F}" srcId="{61EE28A5-9CB7-4E53-AED1-EE0F8247BA90}" destId="{BED41C3D-F359-4541-B12C-0C247B1EB0B9}" srcOrd="1" destOrd="0" parTransId="{99F7044D-9806-4CE5-92D9-4F700F6A79B6}" sibTransId="{5ED2CCCE-0A7E-4F3A-9BF3-571E3E32C1D4}"/>
    <dgm:cxn modelId="{838D1A35-9942-414F-BF3F-DC51ED502A49}" type="presOf" srcId="{3EB2F475-A4A7-4B41-A278-E3B3B2A380BC}" destId="{C51B5A6F-F2F4-4C43-8D53-2DE5EB134470}" srcOrd="0" destOrd="2" presId="urn:microsoft.com/office/officeart/2005/8/layout/hProcess4"/>
    <dgm:cxn modelId="{8AD1F6BD-F818-463A-ABA7-3A1DE4AEF770}" srcId="{1585C1E4-80EF-4182-AB99-54644A9ECE88}" destId="{4DD981DD-EFDF-4A42-866B-559E3D1645FC}" srcOrd="1" destOrd="0" parTransId="{1515FA35-3842-4CF2-8D16-E628CBBADCB3}" sibTransId="{A63A792F-0F7E-42B4-ACFF-DE9C3A7D2022}"/>
    <dgm:cxn modelId="{C470D438-BBC6-4584-8508-062FB3AD6918}" type="presOf" srcId="{1585C1E4-80EF-4182-AB99-54644A9ECE88}" destId="{48CF3E1A-3475-4D00-8D28-4976800638C5}" srcOrd="0" destOrd="0" presId="urn:microsoft.com/office/officeart/2005/8/layout/hProcess4"/>
    <dgm:cxn modelId="{2C34220F-67F8-49A0-81CC-A7893194421E}" srcId="{1585C1E4-80EF-4182-AB99-54644A9ECE88}" destId="{3EB2F475-A4A7-4B41-A278-E3B3B2A380BC}" srcOrd="2" destOrd="0" parTransId="{5F9F0641-AFF1-4C8C-9C65-F2F544105E09}" sibTransId="{C50CE090-B690-4FD4-8261-D1A9C48A4976}"/>
    <dgm:cxn modelId="{2EA09B34-810D-47ED-BE35-F7C9E0EC3D0D}" srcId="{950412B6-8874-4EB7-8756-416FC8435A39}" destId="{2DBA3341-7747-4163-833F-0F5FCD025A84}" srcOrd="1" destOrd="0" parTransId="{24C60B33-14C2-42F7-8BC5-0C632AA1C8C1}" sibTransId="{49C8D519-A6C2-4DBD-BC3B-679BDB101258}"/>
    <dgm:cxn modelId="{DE17EB46-9CFE-43D7-9CBC-58259E67DBD1}" type="presOf" srcId="{B410FC00-89BD-433E-B948-04C22883F536}" destId="{4CE3849F-C8E0-4091-B78C-89822D5F5ACA}" srcOrd="0" destOrd="0" presId="urn:microsoft.com/office/officeart/2005/8/layout/hProcess4"/>
    <dgm:cxn modelId="{27836B39-F249-4261-AEB7-E161B68E73C5}" type="presOf" srcId="{706C34CD-D965-438D-88B5-ABD1C297BF13}" destId="{C51B5A6F-F2F4-4C43-8D53-2DE5EB134470}" srcOrd="0" destOrd="0" presId="urn:microsoft.com/office/officeart/2005/8/layout/hProcess4"/>
    <dgm:cxn modelId="{755CC772-65CC-4E93-AA8F-10601DB2A397}" srcId="{1585C1E4-80EF-4182-AB99-54644A9ECE88}" destId="{706C34CD-D965-438D-88B5-ABD1C297BF13}" srcOrd="0" destOrd="0" parTransId="{73D037F2-9538-443A-AAE6-C118A5BA542D}" sibTransId="{62176C14-B6CB-479B-8D17-45552F730FD1}"/>
    <dgm:cxn modelId="{F8B91751-F7E6-461B-AAD9-5C90C2155891}" type="presOf" srcId="{1808C909-E125-4E9D-9C02-175B12E936A1}" destId="{341CB932-301F-4177-AB7D-22DC5A5B4FD9}" srcOrd="0" destOrd="0" presId="urn:microsoft.com/office/officeart/2005/8/layout/hProcess4"/>
    <dgm:cxn modelId="{C811D7A3-8415-40BF-B3F3-6436CC1037C8}" type="presOf" srcId="{3EB2F475-A4A7-4B41-A278-E3B3B2A380BC}" destId="{43AE2BAE-808B-4297-B5FB-D6200FCF5EEA}" srcOrd="1" destOrd="2" presId="urn:microsoft.com/office/officeart/2005/8/layout/hProcess4"/>
    <dgm:cxn modelId="{7964BAA4-D28A-48A1-B703-0FA634133A44}" srcId="{1808C909-E125-4E9D-9C02-175B12E936A1}" destId="{950412B6-8874-4EB7-8756-416FC8435A39}" srcOrd="2" destOrd="0" parTransId="{C9D90B2B-45EE-4CF0-9A1A-2A605E103CBA}" sibTransId="{A9BF42DB-ED66-497C-B0AE-5B9C1447DCEB}"/>
    <dgm:cxn modelId="{A2F36391-2D25-4026-8276-9C76DD1F63A9}" type="presOf" srcId="{61EE28A5-9CB7-4E53-AED1-EE0F8247BA90}" destId="{12C7C74F-32EB-4191-8BCD-225918FE55F0}" srcOrd="0" destOrd="0" presId="urn:microsoft.com/office/officeart/2005/8/layout/hProcess4"/>
    <dgm:cxn modelId="{3719D33A-DC5F-4819-9A14-527079811AF2}" type="presOf" srcId="{6A5D7502-A144-4E29-B6B6-187483883537}" destId="{881EEBBD-4524-4459-83FB-31441308C321}" srcOrd="0" destOrd="0" presId="urn:microsoft.com/office/officeart/2005/8/layout/hProcess4"/>
    <dgm:cxn modelId="{2418040C-CF40-4D18-8CC0-85098B93B68F}" type="presOf" srcId="{706C34CD-D965-438D-88B5-ABD1C297BF13}" destId="{43AE2BAE-808B-4297-B5FB-D6200FCF5EEA}" srcOrd="1" destOrd="0" presId="urn:microsoft.com/office/officeart/2005/8/layout/hProcess4"/>
    <dgm:cxn modelId="{E702135F-1517-4D08-AFBB-FB98417244D3}" type="presOf" srcId="{F4910692-FEE9-4968-97A6-A6F07970EB70}" destId="{55F8B292-CCE9-48EA-B9E7-ED7D0F927E6F}" srcOrd="0" destOrd="0" presId="urn:microsoft.com/office/officeart/2005/8/layout/hProcess4"/>
    <dgm:cxn modelId="{4A0591DD-BC30-40D3-B5B5-6B3FC9DFAE7C}" type="presOf" srcId="{BED41C3D-F359-4541-B12C-0C247B1EB0B9}" destId="{881EEBBD-4524-4459-83FB-31441308C321}" srcOrd="0" destOrd="1" presId="urn:microsoft.com/office/officeart/2005/8/layout/hProcess4"/>
    <dgm:cxn modelId="{179386ED-434F-45A8-AFF8-8CAAE9BA21B8}" srcId="{1808C909-E125-4E9D-9C02-175B12E936A1}" destId="{1585C1E4-80EF-4182-AB99-54644A9ECE88}" srcOrd="0" destOrd="0" parTransId="{7F5C8B39-DF0C-49AF-A420-ADCD0E036E44}" sibTransId="{B410FC00-89BD-433E-B948-04C22883F536}"/>
    <dgm:cxn modelId="{75F6EE32-2ECF-4752-B282-15E7AAFC021D}" type="presOf" srcId="{4DD981DD-EFDF-4A42-866B-559E3D1645FC}" destId="{43AE2BAE-808B-4297-B5FB-D6200FCF5EEA}" srcOrd="1" destOrd="1" presId="urn:microsoft.com/office/officeart/2005/8/layout/hProcess4"/>
    <dgm:cxn modelId="{DE18A903-639B-4AC3-A2B2-1959A79F5B3F}" type="presOf" srcId="{B4089DAF-3863-480E-B856-0356255B3A3B}" destId="{2B9E3108-2A8F-4053-8CED-559196471770}" srcOrd="1" destOrd="0" presId="urn:microsoft.com/office/officeart/2005/8/layout/hProcess4"/>
    <dgm:cxn modelId="{6012C0D9-AFA0-40C9-9182-7852393645EB}" type="presOf" srcId="{950412B6-8874-4EB7-8756-416FC8435A39}" destId="{05ECB65D-952A-45C8-818B-98C889193570}" srcOrd="0" destOrd="0" presId="urn:microsoft.com/office/officeart/2005/8/layout/hProcess4"/>
    <dgm:cxn modelId="{D995D9C5-36C2-4669-9D44-08CBBC003B10}" type="presOf" srcId="{BED41C3D-F359-4541-B12C-0C247B1EB0B9}" destId="{F7280330-6943-4A80-883B-E7DE75522416}" srcOrd="1" destOrd="1" presId="urn:microsoft.com/office/officeart/2005/8/layout/hProcess4"/>
    <dgm:cxn modelId="{A3191D38-DB96-4D31-B68D-4FEAADA6FA4A}" type="presOf" srcId="{6A5D7502-A144-4E29-B6B6-187483883537}" destId="{F7280330-6943-4A80-883B-E7DE75522416}" srcOrd="1" destOrd="0" presId="urn:microsoft.com/office/officeart/2005/8/layout/hProcess4"/>
    <dgm:cxn modelId="{3B791559-4445-44F0-8415-E1286237723C}" type="presOf" srcId="{4DD981DD-EFDF-4A42-866B-559E3D1645FC}" destId="{C51B5A6F-F2F4-4C43-8D53-2DE5EB134470}" srcOrd="0" destOrd="1" presId="urn:microsoft.com/office/officeart/2005/8/layout/hProcess4"/>
    <dgm:cxn modelId="{5B0003EC-30D5-4FA0-89AF-8FF30904E42D}" type="presParOf" srcId="{341CB932-301F-4177-AB7D-22DC5A5B4FD9}" destId="{52E2C2B6-1DF2-4DEE-B70A-007AA65FB766}" srcOrd="0" destOrd="0" presId="urn:microsoft.com/office/officeart/2005/8/layout/hProcess4"/>
    <dgm:cxn modelId="{910E351C-CDA8-44C1-89F7-1FB21DA6B951}" type="presParOf" srcId="{341CB932-301F-4177-AB7D-22DC5A5B4FD9}" destId="{F644230F-E84C-46E5-9450-1B3A2E299756}" srcOrd="1" destOrd="0" presId="urn:microsoft.com/office/officeart/2005/8/layout/hProcess4"/>
    <dgm:cxn modelId="{EF10FB56-CF35-497C-9B8E-59507554918A}" type="presParOf" srcId="{341CB932-301F-4177-AB7D-22DC5A5B4FD9}" destId="{7D9F2025-5DC3-4372-91FD-1ED67E2F54FF}" srcOrd="2" destOrd="0" presId="urn:microsoft.com/office/officeart/2005/8/layout/hProcess4"/>
    <dgm:cxn modelId="{A218E6ED-A5B5-4F84-8575-DB86405CFFB0}" type="presParOf" srcId="{7D9F2025-5DC3-4372-91FD-1ED67E2F54FF}" destId="{725F6A32-6595-4A06-8A7B-64E0B686579D}" srcOrd="0" destOrd="0" presId="urn:microsoft.com/office/officeart/2005/8/layout/hProcess4"/>
    <dgm:cxn modelId="{E5E82C20-6699-46BA-8C4E-133431668C11}" type="presParOf" srcId="{725F6A32-6595-4A06-8A7B-64E0B686579D}" destId="{C1442DD9-B357-4BBD-B75C-93DBE3CAF096}" srcOrd="0" destOrd="0" presId="urn:microsoft.com/office/officeart/2005/8/layout/hProcess4"/>
    <dgm:cxn modelId="{A7AEBDCD-A881-4047-B621-5547B2001A93}" type="presParOf" srcId="{725F6A32-6595-4A06-8A7B-64E0B686579D}" destId="{C51B5A6F-F2F4-4C43-8D53-2DE5EB134470}" srcOrd="1" destOrd="0" presId="urn:microsoft.com/office/officeart/2005/8/layout/hProcess4"/>
    <dgm:cxn modelId="{A7499902-6CFE-4910-8DAA-58C89DA46A7A}" type="presParOf" srcId="{725F6A32-6595-4A06-8A7B-64E0B686579D}" destId="{43AE2BAE-808B-4297-B5FB-D6200FCF5EEA}" srcOrd="2" destOrd="0" presId="urn:microsoft.com/office/officeart/2005/8/layout/hProcess4"/>
    <dgm:cxn modelId="{CAD25339-529A-4F7E-9BDC-DDA6C2029601}" type="presParOf" srcId="{725F6A32-6595-4A06-8A7B-64E0B686579D}" destId="{48CF3E1A-3475-4D00-8D28-4976800638C5}" srcOrd="3" destOrd="0" presId="urn:microsoft.com/office/officeart/2005/8/layout/hProcess4"/>
    <dgm:cxn modelId="{974F9EDF-29E0-4EFC-8F25-58A947D1410F}" type="presParOf" srcId="{725F6A32-6595-4A06-8A7B-64E0B686579D}" destId="{39E51390-DB2E-4229-BDCF-7042F1F7FEC4}" srcOrd="4" destOrd="0" presId="urn:microsoft.com/office/officeart/2005/8/layout/hProcess4"/>
    <dgm:cxn modelId="{FE1B6D91-0CAD-4396-AAE4-D01B164C5C4B}" type="presParOf" srcId="{7D9F2025-5DC3-4372-91FD-1ED67E2F54FF}" destId="{4CE3849F-C8E0-4091-B78C-89822D5F5ACA}" srcOrd="1" destOrd="0" presId="urn:microsoft.com/office/officeart/2005/8/layout/hProcess4"/>
    <dgm:cxn modelId="{889C906B-A9AA-4406-BFE8-251416335918}" type="presParOf" srcId="{7D9F2025-5DC3-4372-91FD-1ED67E2F54FF}" destId="{62E85E2C-794A-45DE-888E-2C9F40C86B27}" srcOrd="2" destOrd="0" presId="urn:microsoft.com/office/officeart/2005/8/layout/hProcess4"/>
    <dgm:cxn modelId="{7A49C09C-E819-466F-A697-6694577A4578}" type="presParOf" srcId="{62E85E2C-794A-45DE-888E-2C9F40C86B27}" destId="{E6665883-DE7D-418E-991A-7688497768A2}" srcOrd="0" destOrd="0" presId="urn:microsoft.com/office/officeart/2005/8/layout/hProcess4"/>
    <dgm:cxn modelId="{2755D738-419F-4FDD-AB65-F43AA727E457}" type="presParOf" srcId="{62E85E2C-794A-45DE-888E-2C9F40C86B27}" destId="{881EEBBD-4524-4459-83FB-31441308C321}" srcOrd="1" destOrd="0" presId="urn:microsoft.com/office/officeart/2005/8/layout/hProcess4"/>
    <dgm:cxn modelId="{92D43286-CFAF-4783-B51B-953158C50F64}" type="presParOf" srcId="{62E85E2C-794A-45DE-888E-2C9F40C86B27}" destId="{F7280330-6943-4A80-883B-E7DE75522416}" srcOrd="2" destOrd="0" presId="urn:microsoft.com/office/officeart/2005/8/layout/hProcess4"/>
    <dgm:cxn modelId="{FBE9CA46-4E46-48F7-ACC8-473488EC33C8}" type="presParOf" srcId="{62E85E2C-794A-45DE-888E-2C9F40C86B27}" destId="{12C7C74F-32EB-4191-8BCD-225918FE55F0}" srcOrd="3" destOrd="0" presId="urn:microsoft.com/office/officeart/2005/8/layout/hProcess4"/>
    <dgm:cxn modelId="{337464C3-39AE-4686-AE78-54C1548DF44D}" type="presParOf" srcId="{62E85E2C-794A-45DE-888E-2C9F40C86B27}" destId="{BA48CE28-B954-4CBE-B6D5-AD87C24AC2BB}" srcOrd="4" destOrd="0" presId="urn:microsoft.com/office/officeart/2005/8/layout/hProcess4"/>
    <dgm:cxn modelId="{99230817-7C21-422F-B27B-978CA734C429}" type="presParOf" srcId="{7D9F2025-5DC3-4372-91FD-1ED67E2F54FF}" destId="{55F8B292-CCE9-48EA-B9E7-ED7D0F927E6F}" srcOrd="3" destOrd="0" presId="urn:microsoft.com/office/officeart/2005/8/layout/hProcess4"/>
    <dgm:cxn modelId="{6331F2AF-41CF-4EB1-B274-D2D0B0608533}" type="presParOf" srcId="{7D9F2025-5DC3-4372-91FD-1ED67E2F54FF}" destId="{2247A018-08BB-4369-B94A-856E8B69576D}" srcOrd="4" destOrd="0" presId="urn:microsoft.com/office/officeart/2005/8/layout/hProcess4"/>
    <dgm:cxn modelId="{152AEA5C-DD6E-4870-A3CE-FB7A4E831F5B}" type="presParOf" srcId="{2247A018-08BB-4369-B94A-856E8B69576D}" destId="{F38E9F2B-891E-4B82-9F3A-B555B939D73B}" srcOrd="0" destOrd="0" presId="urn:microsoft.com/office/officeart/2005/8/layout/hProcess4"/>
    <dgm:cxn modelId="{31734495-B607-439B-BEE0-35AE7AEF06FB}" type="presParOf" srcId="{2247A018-08BB-4369-B94A-856E8B69576D}" destId="{5E2D064A-F463-4D05-BBCF-5826D80A701A}" srcOrd="1" destOrd="0" presId="urn:microsoft.com/office/officeart/2005/8/layout/hProcess4"/>
    <dgm:cxn modelId="{2F5AF82C-34A5-4E1C-BFA3-85AF4A8114FB}" type="presParOf" srcId="{2247A018-08BB-4369-B94A-856E8B69576D}" destId="{2B9E3108-2A8F-4053-8CED-559196471770}" srcOrd="2" destOrd="0" presId="urn:microsoft.com/office/officeart/2005/8/layout/hProcess4"/>
    <dgm:cxn modelId="{1483C02D-8CDB-49DA-9CBE-07ED27BD6602}" type="presParOf" srcId="{2247A018-08BB-4369-B94A-856E8B69576D}" destId="{05ECB65D-952A-45C8-818B-98C889193570}" srcOrd="3" destOrd="0" presId="urn:microsoft.com/office/officeart/2005/8/layout/hProcess4"/>
    <dgm:cxn modelId="{E2738F56-6581-4A19-8539-CF96AC85E4EA}" type="presParOf" srcId="{2247A018-08BB-4369-B94A-856E8B69576D}" destId="{61CF1282-FB15-4D13-9A4C-2D200CF3DDB9}" srcOrd="4" destOrd="0" presId="urn:microsoft.com/office/officeart/2005/8/layout/h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47C8C0-4762-486C-A15F-AAFBE416406D}"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AD345CA8-6338-4FA4-B765-BEA228F3CFE8}">
      <dgm:prSet phldrT="[نص]"/>
      <dgm:spPr/>
      <dgm:t>
        <a:bodyPr/>
        <a:lstStyle/>
        <a:p>
          <a:pPr rtl="1"/>
          <a:r>
            <a:rPr lang="en-US" dirty="0" smtClean="0"/>
            <a:t>Focused cost-leadership strategy.  </a:t>
          </a:r>
          <a:endParaRPr lang="ar-SA" dirty="0"/>
        </a:p>
      </dgm:t>
    </dgm:pt>
    <dgm:pt modelId="{7861B69A-B4AE-42B9-AB4D-5F1097F22384}" type="parTrans" cxnId="{B307376C-945B-45D6-BC9B-36D4396A2B64}">
      <dgm:prSet/>
      <dgm:spPr/>
      <dgm:t>
        <a:bodyPr/>
        <a:lstStyle/>
        <a:p>
          <a:pPr rtl="1"/>
          <a:endParaRPr lang="ar-SA"/>
        </a:p>
      </dgm:t>
    </dgm:pt>
    <dgm:pt modelId="{8F50084E-900A-49E8-84AC-1EFE8DEBC201}" type="sibTrans" cxnId="{B307376C-945B-45D6-BC9B-36D4396A2B64}">
      <dgm:prSet/>
      <dgm:spPr/>
      <dgm:t>
        <a:bodyPr/>
        <a:lstStyle/>
        <a:p>
          <a:pPr rtl="1"/>
          <a:endParaRPr lang="ar-SA"/>
        </a:p>
      </dgm:t>
    </dgm:pt>
    <dgm:pt modelId="{667BB471-77BC-4E83-8A7D-C6D83DD2B572}">
      <dgm:prSet phldrT="[نص]"/>
      <dgm:spPr/>
      <dgm:t>
        <a:bodyPr/>
        <a:lstStyle/>
        <a:p>
          <a:pPr rtl="1"/>
          <a:r>
            <a:rPr lang="en-US" dirty="0" smtClean="0"/>
            <a:t>Cost leadership strategy.</a:t>
          </a:r>
        </a:p>
      </dgm:t>
    </dgm:pt>
    <dgm:pt modelId="{EC8EEAAA-FF30-4160-B590-4924C5D6475B}" type="parTrans" cxnId="{1BF5A9CC-A2C8-4994-84FA-492BA0BBC05D}">
      <dgm:prSet/>
      <dgm:spPr/>
      <dgm:t>
        <a:bodyPr/>
        <a:lstStyle/>
        <a:p>
          <a:pPr rtl="1"/>
          <a:endParaRPr lang="ar-SA"/>
        </a:p>
      </dgm:t>
    </dgm:pt>
    <dgm:pt modelId="{A45E229E-0040-49F1-A013-F9F8064A4B09}" type="sibTrans" cxnId="{1BF5A9CC-A2C8-4994-84FA-492BA0BBC05D}">
      <dgm:prSet/>
      <dgm:spPr/>
      <dgm:t>
        <a:bodyPr/>
        <a:lstStyle/>
        <a:p>
          <a:pPr rtl="1"/>
          <a:endParaRPr lang="ar-SA"/>
        </a:p>
      </dgm:t>
    </dgm:pt>
    <dgm:pt modelId="{71F30D61-B6B9-4DD2-88AB-1064649B63E9}">
      <dgm:prSet phldrT="[نص]"/>
      <dgm:spPr/>
      <dgm:t>
        <a:bodyPr/>
        <a:lstStyle/>
        <a:p>
          <a:pPr rtl="1"/>
          <a:r>
            <a:rPr lang="en-US" dirty="0" smtClean="0"/>
            <a:t>Focused differentiation strategy.</a:t>
          </a:r>
          <a:endParaRPr lang="ar-SA" dirty="0"/>
        </a:p>
      </dgm:t>
    </dgm:pt>
    <dgm:pt modelId="{BBF5C167-E364-40A2-9AC3-037FF7815505}" type="parTrans" cxnId="{7F300F5C-EF88-4C1F-8CD6-5E75D97C0866}">
      <dgm:prSet/>
      <dgm:spPr/>
      <dgm:t>
        <a:bodyPr/>
        <a:lstStyle/>
        <a:p>
          <a:pPr rtl="1"/>
          <a:endParaRPr lang="ar-SA"/>
        </a:p>
      </dgm:t>
    </dgm:pt>
    <dgm:pt modelId="{F04FEB71-F6DB-40C5-84F8-2E79C4578804}" type="sibTrans" cxnId="{7F300F5C-EF88-4C1F-8CD6-5E75D97C0866}">
      <dgm:prSet/>
      <dgm:spPr/>
      <dgm:t>
        <a:bodyPr/>
        <a:lstStyle/>
        <a:p>
          <a:pPr rtl="1"/>
          <a:endParaRPr lang="ar-SA"/>
        </a:p>
      </dgm:t>
    </dgm:pt>
    <dgm:pt modelId="{8C0D8A4C-46CF-49AD-99D4-785FEEAEBBD2}">
      <dgm:prSet phldrT="[نص]"/>
      <dgm:spPr/>
      <dgm:t>
        <a:bodyPr/>
        <a:lstStyle/>
        <a:p>
          <a:pPr rtl="1"/>
          <a:r>
            <a:rPr lang="en-US" dirty="0" smtClean="0"/>
            <a:t>Differentiation strategy. </a:t>
          </a:r>
          <a:endParaRPr lang="ar-SA" dirty="0"/>
        </a:p>
      </dgm:t>
    </dgm:pt>
    <dgm:pt modelId="{AFFBCF40-820A-4144-8B44-7EA7828308D8}" type="parTrans" cxnId="{6BCF0E18-384C-4F7C-8D98-8550526B0CAB}">
      <dgm:prSet/>
      <dgm:spPr/>
      <dgm:t>
        <a:bodyPr/>
        <a:lstStyle/>
        <a:p>
          <a:pPr rtl="1"/>
          <a:endParaRPr lang="ar-SA"/>
        </a:p>
      </dgm:t>
    </dgm:pt>
    <dgm:pt modelId="{D72FEDE5-D532-4F7D-8F95-A5C8D0BDF24D}" type="sibTrans" cxnId="{6BCF0E18-384C-4F7C-8D98-8550526B0CAB}">
      <dgm:prSet/>
      <dgm:spPr/>
      <dgm:t>
        <a:bodyPr/>
        <a:lstStyle/>
        <a:p>
          <a:pPr rtl="1"/>
          <a:endParaRPr lang="ar-SA"/>
        </a:p>
      </dgm:t>
    </dgm:pt>
    <dgm:pt modelId="{433111C9-4BA6-4B13-A9AA-0E9A6A85FBC1}" type="pres">
      <dgm:prSet presAssocID="{E547C8C0-4762-486C-A15F-AAFBE416406D}" presName="diagram" presStyleCnt="0">
        <dgm:presLayoutVars>
          <dgm:dir/>
          <dgm:resizeHandles val="exact"/>
        </dgm:presLayoutVars>
      </dgm:prSet>
      <dgm:spPr/>
      <dgm:t>
        <a:bodyPr/>
        <a:lstStyle/>
        <a:p>
          <a:pPr rtl="1"/>
          <a:endParaRPr lang="ar-SA"/>
        </a:p>
      </dgm:t>
    </dgm:pt>
    <dgm:pt modelId="{4B9EF2ED-A6C1-419C-AFD9-61203F3ADEA5}" type="pres">
      <dgm:prSet presAssocID="{AD345CA8-6338-4FA4-B765-BEA228F3CFE8}" presName="node" presStyleLbl="node1" presStyleIdx="0" presStyleCnt="4">
        <dgm:presLayoutVars>
          <dgm:bulletEnabled val="1"/>
        </dgm:presLayoutVars>
      </dgm:prSet>
      <dgm:spPr/>
      <dgm:t>
        <a:bodyPr/>
        <a:lstStyle/>
        <a:p>
          <a:pPr rtl="1"/>
          <a:endParaRPr lang="ar-SA"/>
        </a:p>
      </dgm:t>
    </dgm:pt>
    <dgm:pt modelId="{9CEDF9FC-FCF7-408C-A194-D0D5DF2D7EAD}" type="pres">
      <dgm:prSet presAssocID="{8F50084E-900A-49E8-84AC-1EFE8DEBC201}" presName="sibTrans" presStyleCnt="0"/>
      <dgm:spPr/>
    </dgm:pt>
    <dgm:pt modelId="{8ECE1762-1499-46F0-BD37-A09D9F52DBF3}" type="pres">
      <dgm:prSet presAssocID="{667BB471-77BC-4E83-8A7D-C6D83DD2B572}" presName="node" presStyleLbl="node1" presStyleIdx="1" presStyleCnt="4">
        <dgm:presLayoutVars>
          <dgm:bulletEnabled val="1"/>
        </dgm:presLayoutVars>
      </dgm:prSet>
      <dgm:spPr/>
      <dgm:t>
        <a:bodyPr/>
        <a:lstStyle/>
        <a:p>
          <a:pPr rtl="1"/>
          <a:endParaRPr lang="ar-SA"/>
        </a:p>
      </dgm:t>
    </dgm:pt>
    <dgm:pt modelId="{89542ADD-09DE-4B49-89FC-5088977C58DF}" type="pres">
      <dgm:prSet presAssocID="{A45E229E-0040-49F1-A013-F9F8064A4B09}" presName="sibTrans" presStyleCnt="0"/>
      <dgm:spPr/>
    </dgm:pt>
    <dgm:pt modelId="{875B1C14-F697-4DE3-895F-3CAD6B0DE609}" type="pres">
      <dgm:prSet presAssocID="{71F30D61-B6B9-4DD2-88AB-1064649B63E9}" presName="node" presStyleLbl="node1" presStyleIdx="2" presStyleCnt="4">
        <dgm:presLayoutVars>
          <dgm:bulletEnabled val="1"/>
        </dgm:presLayoutVars>
      </dgm:prSet>
      <dgm:spPr/>
      <dgm:t>
        <a:bodyPr/>
        <a:lstStyle/>
        <a:p>
          <a:pPr rtl="1"/>
          <a:endParaRPr lang="ar-SA"/>
        </a:p>
      </dgm:t>
    </dgm:pt>
    <dgm:pt modelId="{AAE66475-F696-4391-B63B-B5F31D936562}" type="pres">
      <dgm:prSet presAssocID="{F04FEB71-F6DB-40C5-84F8-2E79C4578804}" presName="sibTrans" presStyleCnt="0"/>
      <dgm:spPr/>
    </dgm:pt>
    <dgm:pt modelId="{38CBEFE8-5172-4ADE-81DF-C8221B7F7737}" type="pres">
      <dgm:prSet presAssocID="{8C0D8A4C-46CF-49AD-99D4-785FEEAEBBD2}" presName="node" presStyleLbl="node1" presStyleIdx="3" presStyleCnt="4">
        <dgm:presLayoutVars>
          <dgm:bulletEnabled val="1"/>
        </dgm:presLayoutVars>
      </dgm:prSet>
      <dgm:spPr/>
      <dgm:t>
        <a:bodyPr/>
        <a:lstStyle/>
        <a:p>
          <a:pPr rtl="1"/>
          <a:endParaRPr lang="ar-SA"/>
        </a:p>
      </dgm:t>
    </dgm:pt>
  </dgm:ptLst>
  <dgm:cxnLst>
    <dgm:cxn modelId="{7C3972F3-C8C9-4CE5-99B0-D0596A63094F}" type="presOf" srcId="{71F30D61-B6B9-4DD2-88AB-1064649B63E9}" destId="{875B1C14-F697-4DE3-895F-3CAD6B0DE609}" srcOrd="0" destOrd="0" presId="urn:microsoft.com/office/officeart/2005/8/layout/default"/>
    <dgm:cxn modelId="{4F3F911A-246E-4B7C-8101-718D75281147}" type="presOf" srcId="{8C0D8A4C-46CF-49AD-99D4-785FEEAEBBD2}" destId="{38CBEFE8-5172-4ADE-81DF-C8221B7F7737}" srcOrd="0" destOrd="0" presId="urn:microsoft.com/office/officeart/2005/8/layout/default"/>
    <dgm:cxn modelId="{1BF5A9CC-A2C8-4994-84FA-492BA0BBC05D}" srcId="{E547C8C0-4762-486C-A15F-AAFBE416406D}" destId="{667BB471-77BC-4E83-8A7D-C6D83DD2B572}" srcOrd="1" destOrd="0" parTransId="{EC8EEAAA-FF30-4160-B590-4924C5D6475B}" sibTransId="{A45E229E-0040-49F1-A013-F9F8064A4B09}"/>
    <dgm:cxn modelId="{6BCF0E18-384C-4F7C-8D98-8550526B0CAB}" srcId="{E547C8C0-4762-486C-A15F-AAFBE416406D}" destId="{8C0D8A4C-46CF-49AD-99D4-785FEEAEBBD2}" srcOrd="3" destOrd="0" parTransId="{AFFBCF40-820A-4144-8B44-7EA7828308D8}" sibTransId="{D72FEDE5-D532-4F7D-8F95-A5C8D0BDF24D}"/>
    <dgm:cxn modelId="{30BE73CB-449F-4B0A-9748-EC27D967E0EF}" type="presOf" srcId="{667BB471-77BC-4E83-8A7D-C6D83DD2B572}" destId="{8ECE1762-1499-46F0-BD37-A09D9F52DBF3}" srcOrd="0" destOrd="0" presId="urn:microsoft.com/office/officeart/2005/8/layout/default"/>
    <dgm:cxn modelId="{F99AC663-318A-431A-8AD4-E52FB7752B29}" type="presOf" srcId="{AD345CA8-6338-4FA4-B765-BEA228F3CFE8}" destId="{4B9EF2ED-A6C1-419C-AFD9-61203F3ADEA5}" srcOrd="0" destOrd="0" presId="urn:microsoft.com/office/officeart/2005/8/layout/default"/>
    <dgm:cxn modelId="{B307376C-945B-45D6-BC9B-36D4396A2B64}" srcId="{E547C8C0-4762-486C-A15F-AAFBE416406D}" destId="{AD345CA8-6338-4FA4-B765-BEA228F3CFE8}" srcOrd="0" destOrd="0" parTransId="{7861B69A-B4AE-42B9-AB4D-5F1097F22384}" sibTransId="{8F50084E-900A-49E8-84AC-1EFE8DEBC201}"/>
    <dgm:cxn modelId="{7F300F5C-EF88-4C1F-8CD6-5E75D97C0866}" srcId="{E547C8C0-4762-486C-A15F-AAFBE416406D}" destId="{71F30D61-B6B9-4DD2-88AB-1064649B63E9}" srcOrd="2" destOrd="0" parTransId="{BBF5C167-E364-40A2-9AC3-037FF7815505}" sibTransId="{F04FEB71-F6DB-40C5-84F8-2E79C4578804}"/>
    <dgm:cxn modelId="{61A11368-01D9-4876-9A32-EE457B247D43}" type="presOf" srcId="{E547C8C0-4762-486C-A15F-AAFBE416406D}" destId="{433111C9-4BA6-4B13-A9AA-0E9A6A85FBC1}" srcOrd="0" destOrd="0" presId="urn:microsoft.com/office/officeart/2005/8/layout/default"/>
    <dgm:cxn modelId="{243968E8-3A97-43C9-905D-59B9143C6E18}" type="presParOf" srcId="{433111C9-4BA6-4B13-A9AA-0E9A6A85FBC1}" destId="{4B9EF2ED-A6C1-419C-AFD9-61203F3ADEA5}" srcOrd="0" destOrd="0" presId="urn:microsoft.com/office/officeart/2005/8/layout/default"/>
    <dgm:cxn modelId="{CD35CEE6-514E-400A-9422-3AC5B50F9460}" type="presParOf" srcId="{433111C9-4BA6-4B13-A9AA-0E9A6A85FBC1}" destId="{9CEDF9FC-FCF7-408C-A194-D0D5DF2D7EAD}" srcOrd="1" destOrd="0" presId="urn:microsoft.com/office/officeart/2005/8/layout/default"/>
    <dgm:cxn modelId="{6ECD512F-DAF6-44D4-BA37-643ACA53121A}" type="presParOf" srcId="{433111C9-4BA6-4B13-A9AA-0E9A6A85FBC1}" destId="{8ECE1762-1499-46F0-BD37-A09D9F52DBF3}" srcOrd="2" destOrd="0" presId="urn:microsoft.com/office/officeart/2005/8/layout/default"/>
    <dgm:cxn modelId="{1558ABDD-7E89-41F3-B23E-BCE222D150EE}" type="presParOf" srcId="{433111C9-4BA6-4B13-A9AA-0E9A6A85FBC1}" destId="{89542ADD-09DE-4B49-89FC-5088977C58DF}" srcOrd="3" destOrd="0" presId="urn:microsoft.com/office/officeart/2005/8/layout/default"/>
    <dgm:cxn modelId="{CCFD7519-6AF9-4796-810D-ACFC90D26837}" type="presParOf" srcId="{433111C9-4BA6-4B13-A9AA-0E9A6A85FBC1}" destId="{875B1C14-F697-4DE3-895F-3CAD6B0DE609}" srcOrd="4" destOrd="0" presId="urn:microsoft.com/office/officeart/2005/8/layout/default"/>
    <dgm:cxn modelId="{7AB1FEE4-4F9F-4888-95C5-3608D56122E2}" type="presParOf" srcId="{433111C9-4BA6-4B13-A9AA-0E9A6A85FBC1}" destId="{AAE66475-F696-4391-B63B-B5F31D936562}" srcOrd="5" destOrd="0" presId="urn:microsoft.com/office/officeart/2005/8/layout/default"/>
    <dgm:cxn modelId="{BD4A9EEF-1041-4A98-917F-BD033B20E8DA}" type="presParOf" srcId="{433111C9-4BA6-4B13-A9AA-0E9A6A85FBC1}" destId="{38CBEFE8-5172-4ADE-81DF-C8221B7F7737}" srcOrd="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6177FC-61BF-4180-A7F3-EF8B0C9479E3}" type="doc">
      <dgm:prSet loTypeId="urn:microsoft.com/office/officeart/2005/8/layout/pList2" loCatId="list" qsTypeId="urn:microsoft.com/office/officeart/2005/8/quickstyle/simple1" qsCatId="simple" csTypeId="urn:microsoft.com/office/officeart/2005/8/colors/accent1_2" csCatId="accent1" phldr="1"/>
      <dgm:spPr/>
    </dgm:pt>
    <dgm:pt modelId="{B8C87DC4-F8EF-4CF1-A875-D4BBE31E2CDB}">
      <dgm:prSet phldrT="[نص]"/>
      <dgm:spPr/>
      <dgm:t>
        <a:bodyPr/>
        <a:lstStyle/>
        <a:p>
          <a:pPr rtl="1"/>
          <a:r>
            <a:rPr lang="en-US" dirty="0" smtClean="0"/>
            <a:t>Mental</a:t>
          </a:r>
          <a:endParaRPr lang="ar-SA" dirty="0"/>
        </a:p>
      </dgm:t>
    </dgm:pt>
    <dgm:pt modelId="{80413FD7-EA81-4A16-9B2E-0F7747735821}" type="parTrans" cxnId="{71B8DA9D-5467-4C93-B2F0-BCAFE1905577}">
      <dgm:prSet/>
      <dgm:spPr/>
      <dgm:t>
        <a:bodyPr/>
        <a:lstStyle/>
        <a:p>
          <a:pPr rtl="1"/>
          <a:endParaRPr lang="ar-SA"/>
        </a:p>
      </dgm:t>
    </dgm:pt>
    <dgm:pt modelId="{AB80DB97-829E-490C-B8FC-2E9A1EB8B238}" type="sibTrans" cxnId="{71B8DA9D-5467-4C93-B2F0-BCAFE1905577}">
      <dgm:prSet/>
      <dgm:spPr/>
      <dgm:t>
        <a:bodyPr/>
        <a:lstStyle/>
        <a:p>
          <a:pPr rtl="1"/>
          <a:endParaRPr lang="ar-SA"/>
        </a:p>
      </dgm:t>
    </dgm:pt>
    <dgm:pt modelId="{B5519327-A8BB-4A8D-A122-36A16C57AF5E}">
      <dgm:prSet phldrT="[نص]"/>
      <dgm:spPr/>
      <dgm:t>
        <a:bodyPr/>
        <a:lstStyle/>
        <a:p>
          <a:pPr rtl="1"/>
          <a:r>
            <a:rPr lang="en-US" dirty="0" smtClean="0"/>
            <a:t>Magnum</a:t>
          </a:r>
          <a:endParaRPr lang="ar-SA" dirty="0"/>
        </a:p>
      </dgm:t>
    </dgm:pt>
    <dgm:pt modelId="{0DD86878-0DFD-499E-A18C-168A023BBB8D}" type="parTrans" cxnId="{F6283E8E-A92D-424A-A4D5-604BDC1E786B}">
      <dgm:prSet/>
      <dgm:spPr/>
      <dgm:t>
        <a:bodyPr/>
        <a:lstStyle/>
        <a:p>
          <a:pPr rtl="1"/>
          <a:endParaRPr lang="ar-SA"/>
        </a:p>
      </dgm:t>
    </dgm:pt>
    <dgm:pt modelId="{67EE30F4-2105-415C-A2A3-96E1EB7E1C52}" type="sibTrans" cxnId="{F6283E8E-A92D-424A-A4D5-604BDC1E786B}">
      <dgm:prSet/>
      <dgm:spPr/>
      <dgm:t>
        <a:bodyPr/>
        <a:lstStyle/>
        <a:p>
          <a:pPr rtl="1"/>
          <a:endParaRPr lang="ar-SA"/>
        </a:p>
      </dgm:t>
    </dgm:pt>
    <dgm:pt modelId="{D1FBF0AC-089F-405A-9961-E9D916782BE7}">
      <dgm:prSet phldrT="[نص]"/>
      <dgm:spPr/>
      <dgm:t>
        <a:bodyPr/>
        <a:lstStyle/>
        <a:p>
          <a:pPr rtl="1"/>
          <a:r>
            <a:rPr lang="en-US" dirty="0" err="1" smtClean="0"/>
            <a:t>Haagen</a:t>
          </a:r>
          <a:r>
            <a:rPr lang="en-US" dirty="0" smtClean="0"/>
            <a:t> </a:t>
          </a:r>
          <a:r>
            <a:rPr lang="en-US" dirty="0" err="1" smtClean="0"/>
            <a:t>Dazs</a:t>
          </a:r>
          <a:r>
            <a:rPr lang="en-US" dirty="0" smtClean="0"/>
            <a:t> </a:t>
          </a:r>
          <a:endParaRPr lang="ar-SA" dirty="0"/>
        </a:p>
      </dgm:t>
    </dgm:pt>
    <dgm:pt modelId="{EE9726C6-9CAA-4BAF-897B-58038832B420}" type="sibTrans" cxnId="{6B35E1D3-1114-41E7-B1BB-3195439262AE}">
      <dgm:prSet/>
      <dgm:spPr/>
      <dgm:t>
        <a:bodyPr/>
        <a:lstStyle/>
        <a:p>
          <a:pPr rtl="1"/>
          <a:endParaRPr lang="ar-SA"/>
        </a:p>
      </dgm:t>
    </dgm:pt>
    <dgm:pt modelId="{557F4F57-C3FD-4840-9BB5-A5AC97A7BCFC}" type="parTrans" cxnId="{6B35E1D3-1114-41E7-B1BB-3195439262AE}">
      <dgm:prSet/>
      <dgm:spPr/>
      <dgm:t>
        <a:bodyPr/>
        <a:lstStyle/>
        <a:p>
          <a:pPr rtl="1"/>
          <a:endParaRPr lang="ar-SA"/>
        </a:p>
      </dgm:t>
    </dgm:pt>
    <dgm:pt modelId="{78AF9F1E-789E-48EB-B670-70B4B118E8B3}" type="pres">
      <dgm:prSet presAssocID="{8E6177FC-61BF-4180-A7F3-EF8B0C9479E3}" presName="Name0" presStyleCnt="0">
        <dgm:presLayoutVars>
          <dgm:dir/>
          <dgm:resizeHandles val="exact"/>
        </dgm:presLayoutVars>
      </dgm:prSet>
      <dgm:spPr/>
    </dgm:pt>
    <dgm:pt modelId="{3D7BF894-80A0-4614-BE80-4785043EDA22}" type="pres">
      <dgm:prSet presAssocID="{8E6177FC-61BF-4180-A7F3-EF8B0C9479E3}" presName="bkgdShp" presStyleLbl="alignAccFollowNode1" presStyleIdx="0" presStyleCnt="1" custLinFactNeighborX="31893" custLinFactNeighborY="-90561"/>
      <dgm:spPr/>
    </dgm:pt>
    <dgm:pt modelId="{CB771C2B-A28B-4A5F-84FF-01C3B96AEB69}" type="pres">
      <dgm:prSet presAssocID="{8E6177FC-61BF-4180-A7F3-EF8B0C9479E3}" presName="linComp" presStyleCnt="0"/>
      <dgm:spPr/>
    </dgm:pt>
    <dgm:pt modelId="{2062CDAF-6C77-494F-9362-1F57870CFDCE}" type="pres">
      <dgm:prSet presAssocID="{D1FBF0AC-089F-405A-9961-E9D916782BE7}" presName="compNode" presStyleCnt="0"/>
      <dgm:spPr/>
    </dgm:pt>
    <dgm:pt modelId="{717FF691-9A11-4A57-B93F-32527CCCC2B7}" type="pres">
      <dgm:prSet presAssocID="{D1FBF0AC-089F-405A-9961-E9D916782BE7}" presName="node" presStyleLbl="node1" presStyleIdx="0" presStyleCnt="3" custScaleY="38918" custLinFactNeighborX="2756" custLinFactNeighborY="-7231">
        <dgm:presLayoutVars>
          <dgm:bulletEnabled val="1"/>
        </dgm:presLayoutVars>
      </dgm:prSet>
      <dgm:spPr/>
      <dgm:t>
        <a:bodyPr/>
        <a:lstStyle/>
        <a:p>
          <a:pPr rtl="1"/>
          <a:endParaRPr lang="ar-SA"/>
        </a:p>
      </dgm:t>
    </dgm:pt>
    <dgm:pt modelId="{4960E438-3C8E-4228-941D-976266390794}" type="pres">
      <dgm:prSet presAssocID="{D1FBF0AC-089F-405A-9961-E9D916782BE7}" presName="invisiNode" presStyleLbl="node1" presStyleIdx="0" presStyleCnt="3"/>
      <dgm:spPr/>
    </dgm:pt>
    <dgm:pt modelId="{DBEE36E0-7AD3-4C11-BA29-453B81578992}" type="pres">
      <dgm:prSet presAssocID="{D1FBF0AC-089F-405A-9961-E9D916782BE7}" presName="imagNode" presStyleLbl="fgImgPlace1" presStyleIdx="0" presStyleCnt="3"/>
      <dgm:spPr>
        <a:blipFill rotWithShape="0">
          <a:blip xmlns:r="http://schemas.openxmlformats.org/officeDocument/2006/relationships" r:embed="rId1"/>
          <a:stretch>
            <a:fillRect/>
          </a:stretch>
        </a:blipFill>
      </dgm:spPr>
    </dgm:pt>
    <dgm:pt modelId="{C030ABB8-B33D-4F03-8BCF-EBD4A51A94E5}" type="pres">
      <dgm:prSet presAssocID="{EE9726C6-9CAA-4BAF-897B-58038832B420}" presName="sibTrans" presStyleLbl="sibTrans2D1" presStyleIdx="0" presStyleCnt="0"/>
      <dgm:spPr/>
      <dgm:t>
        <a:bodyPr/>
        <a:lstStyle/>
        <a:p>
          <a:pPr rtl="1"/>
          <a:endParaRPr lang="ar-SA"/>
        </a:p>
      </dgm:t>
    </dgm:pt>
    <dgm:pt modelId="{444248CB-4503-498C-9F26-7602D68968F6}" type="pres">
      <dgm:prSet presAssocID="{B8C87DC4-F8EF-4CF1-A875-D4BBE31E2CDB}" presName="compNode" presStyleCnt="0"/>
      <dgm:spPr/>
    </dgm:pt>
    <dgm:pt modelId="{9D2398C7-69A9-470A-94C1-AD9A8B9F1918}" type="pres">
      <dgm:prSet presAssocID="{B8C87DC4-F8EF-4CF1-A875-D4BBE31E2CDB}" presName="node" presStyleLbl="node1" presStyleIdx="1" presStyleCnt="3" custScaleY="40909" custLinFactNeighborX="-253" custLinFactNeighborY="-5386">
        <dgm:presLayoutVars>
          <dgm:bulletEnabled val="1"/>
        </dgm:presLayoutVars>
      </dgm:prSet>
      <dgm:spPr/>
      <dgm:t>
        <a:bodyPr/>
        <a:lstStyle/>
        <a:p>
          <a:pPr rtl="1"/>
          <a:endParaRPr lang="ar-SA"/>
        </a:p>
      </dgm:t>
    </dgm:pt>
    <dgm:pt modelId="{53090874-CF9F-41BF-B11B-6656F5DD04E3}" type="pres">
      <dgm:prSet presAssocID="{B8C87DC4-F8EF-4CF1-A875-D4BBE31E2CDB}" presName="invisiNode" presStyleLbl="node1" presStyleIdx="1" presStyleCnt="3"/>
      <dgm:spPr/>
    </dgm:pt>
    <dgm:pt modelId="{613F7CE6-199F-4B2C-9ECB-0DDD6018D8D4}" type="pres">
      <dgm:prSet presAssocID="{B8C87DC4-F8EF-4CF1-A875-D4BBE31E2CDB}" presName="imagNode" presStyleLbl="fgImgPlace1" presStyleIdx="1" presStyleCnt="3"/>
      <dgm:spPr>
        <a:blipFill rotWithShape="0">
          <a:blip xmlns:r="http://schemas.openxmlformats.org/officeDocument/2006/relationships" r:embed="rId2"/>
          <a:stretch>
            <a:fillRect/>
          </a:stretch>
        </a:blipFill>
      </dgm:spPr>
    </dgm:pt>
    <dgm:pt modelId="{8793B9A8-8011-45F4-8F8D-A8A6D1F81866}" type="pres">
      <dgm:prSet presAssocID="{AB80DB97-829E-490C-B8FC-2E9A1EB8B238}" presName="sibTrans" presStyleLbl="sibTrans2D1" presStyleIdx="0" presStyleCnt="0"/>
      <dgm:spPr/>
      <dgm:t>
        <a:bodyPr/>
        <a:lstStyle/>
        <a:p>
          <a:pPr rtl="1"/>
          <a:endParaRPr lang="ar-SA"/>
        </a:p>
      </dgm:t>
    </dgm:pt>
    <dgm:pt modelId="{23EAE63E-7DB2-45FE-B2FE-0F833DCBF4A4}" type="pres">
      <dgm:prSet presAssocID="{B5519327-A8BB-4A8D-A122-36A16C57AF5E}" presName="compNode" presStyleCnt="0"/>
      <dgm:spPr/>
    </dgm:pt>
    <dgm:pt modelId="{3BE4FD01-8C62-4CF1-A5C3-337E10528215}" type="pres">
      <dgm:prSet presAssocID="{B5519327-A8BB-4A8D-A122-36A16C57AF5E}" presName="node" presStyleLbl="node1" presStyleIdx="2" presStyleCnt="3" custScaleY="40909" custLinFactNeighborX="-6505" custLinFactNeighborY="-5954">
        <dgm:presLayoutVars>
          <dgm:bulletEnabled val="1"/>
        </dgm:presLayoutVars>
      </dgm:prSet>
      <dgm:spPr/>
      <dgm:t>
        <a:bodyPr/>
        <a:lstStyle/>
        <a:p>
          <a:pPr rtl="1"/>
          <a:endParaRPr lang="ar-SA"/>
        </a:p>
      </dgm:t>
    </dgm:pt>
    <dgm:pt modelId="{96BF3C32-B1DE-43E1-B841-ABC5CA730F84}" type="pres">
      <dgm:prSet presAssocID="{B5519327-A8BB-4A8D-A122-36A16C57AF5E}" presName="invisiNode" presStyleLbl="node1" presStyleIdx="2" presStyleCnt="3"/>
      <dgm:spPr/>
    </dgm:pt>
    <dgm:pt modelId="{5CDADBCD-1970-4DA9-B8FD-F3576E4FC9BC}" type="pres">
      <dgm:prSet presAssocID="{B5519327-A8BB-4A8D-A122-36A16C57AF5E}" presName="imagNode" presStyleLbl="fgImgPlace1" presStyleIdx="2" presStyleCnt="3"/>
      <dgm:spPr>
        <a:blipFill rotWithShape="0">
          <a:blip xmlns:r="http://schemas.openxmlformats.org/officeDocument/2006/relationships" r:embed="rId3"/>
          <a:stretch>
            <a:fillRect/>
          </a:stretch>
        </a:blipFill>
      </dgm:spPr>
    </dgm:pt>
  </dgm:ptLst>
  <dgm:cxnLst>
    <dgm:cxn modelId="{30480D44-C9D1-4085-96A3-F9C6674715BA}" type="presOf" srcId="{B5519327-A8BB-4A8D-A122-36A16C57AF5E}" destId="{3BE4FD01-8C62-4CF1-A5C3-337E10528215}" srcOrd="0" destOrd="0" presId="urn:microsoft.com/office/officeart/2005/8/layout/pList2"/>
    <dgm:cxn modelId="{7538D12A-BAEC-46CE-8D4A-B478D393E847}" type="presOf" srcId="{EE9726C6-9CAA-4BAF-897B-58038832B420}" destId="{C030ABB8-B33D-4F03-8BCF-EBD4A51A94E5}" srcOrd="0" destOrd="0" presId="urn:microsoft.com/office/officeart/2005/8/layout/pList2"/>
    <dgm:cxn modelId="{1ABD6193-3B90-43A7-B6FB-D9D75A93C52A}" type="presOf" srcId="{AB80DB97-829E-490C-B8FC-2E9A1EB8B238}" destId="{8793B9A8-8011-45F4-8F8D-A8A6D1F81866}" srcOrd="0" destOrd="0" presId="urn:microsoft.com/office/officeart/2005/8/layout/pList2"/>
    <dgm:cxn modelId="{F6283E8E-A92D-424A-A4D5-604BDC1E786B}" srcId="{8E6177FC-61BF-4180-A7F3-EF8B0C9479E3}" destId="{B5519327-A8BB-4A8D-A122-36A16C57AF5E}" srcOrd="2" destOrd="0" parTransId="{0DD86878-0DFD-499E-A18C-168A023BBB8D}" sibTransId="{67EE30F4-2105-415C-A2A3-96E1EB7E1C52}"/>
    <dgm:cxn modelId="{4C3C936F-37AC-41A3-8980-CC496FC5299C}" type="presOf" srcId="{D1FBF0AC-089F-405A-9961-E9D916782BE7}" destId="{717FF691-9A11-4A57-B93F-32527CCCC2B7}" srcOrd="0" destOrd="0" presId="urn:microsoft.com/office/officeart/2005/8/layout/pList2"/>
    <dgm:cxn modelId="{62C0B460-21E8-4334-AAEF-4DEECF452546}" type="presOf" srcId="{8E6177FC-61BF-4180-A7F3-EF8B0C9479E3}" destId="{78AF9F1E-789E-48EB-B670-70B4B118E8B3}" srcOrd="0" destOrd="0" presId="urn:microsoft.com/office/officeart/2005/8/layout/pList2"/>
    <dgm:cxn modelId="{FD5BB15F-D072-4A2E-AE74-F612C2380102}" type="presOf" srcId="{B8C87DC4-F8EF-4CF1-A875-D4BBE31E2CDB}" destId="{9D2398C7-69A9-470A-94C1-AD9A8B9F1918}" srcOrd="0" destOrd="0" presId="urn:microsoft.com/office/officeart/2005/8/layout/pList2"/>
    <dgm:cxn modelId="{6B35E1D3-1114-41E7-B1BB-3195439262AE}" srcId="{8E6177FC-61BF-4180-A7F3-EF8B0C9479E3}" destId="{D1FBF0AC-089F-405A-9961-E9D916782BE7}" srcOrd="0" destOrd="0" parTransId="{557F4F57-C3FD-4840-9BB5-A5AC97A7BCFC}" sibTransId="{EE9726C6-9CAA-4BAF-897B-58038832B420}"/>
    <dgm:cxn modelId="{71B8DA9D-5467-4C93-B2F0-BCAFE1905577}" srcId="{8E6177FC-61BF-4180-A7F3-EF8B0C9479E3}" destId="{B8C87DC4-F8EF-4CF1-A875-D4BBE31E2CDB}" srcOrd="1" destOrd="0" parTransId="{80413FD7-EA81-4A16-9B2E-0F7747735821}" sibTransId="{AB80DB97-829E-490C-B8FC-2E9A1EB8B238}"/>
    <dgm:cxn modelId="{55C2262E-CAE2-4B31-80D9-0567B2BDB1E5}" type="presParOf" srcId="{78AF9F1E-789E-48EB-B670-70B4B118E8B3}" destId="{3D7BF894-80A0-4614-BE80-4785043EDA22}" srcOrd="0" destOrd="0" presId="urn:microsoft.com/office/officeart/2005/8/layout/pList2"/>
    <dgm:cxn modelId="{44AC20C5-85B6-4BBD-ADF2-A5B349503540}" type="presParOf" srcId="{78AF9F1E-789E-48EB-B670-70B4B118E8B3}" destId="{CB771C2B-A28B-4A5F-84FF-01C3B96AEB69}" srcOrd="1" destOrd="0" presId="urn:microsoft.com/office/officeart/2005/8/layout/pList2"/>
    <dgm:cxn modelId="{48E1ABB6-1C6A-4683-BCB9-DC3C96B13C7B}" type="presParOf" srcId="{CB771C2B-A28B-4A5F-84FF-01C3B96AEB69}" destId="{2062CDAF-6C77-494F-9362-1F57870CFDCE}" srcOrd="0" destOrd="0" presId="urn:microsoft.com/office/officeart/2005/8/layout/pList2"/>
    <dgm:cxn modelId="{65172A8E-0DE1-4A8C-BD6C-4729BBC19560}" type="presParOf" srcId="{2062CDAF-6C77-494F-9362-1F57870CFDCE}" destId="{717FF691-9A11-4A57-B93F-32527CCCC2B7}" srcOrd="0" destOrd="0" presId="urn:microsoft.com/office/officeart/2005/8/layout/pList2"/>
    <dgm:cxn modelId="{0051D8DF-01CE-40BC-8B95-7271CB858F24}" type="presParOf" srcId="{2062CDAF-6C77-494F-9362-1F57870CFDCE}" destId="{4960E438-3C8E-4228-941D-976266390794}" srcOrd="1" destOrd="0" presId="urn:microsoft.com/office/officeart/2005/8/layout/pList2"/>
    <dgm:cxn modelId="{E5BA8982-D22B-4BF4-BE5B-3959F7037814}" type="presParOf" srcId="{2062CDAF-6C77-494F-9362-1F57870CFDCE}" destId="{DBEE36E0-7AD3-4C11-BA29-453B81578992}" srcOrd="2" destOrd="0" presId="urn:microsoft.com/office/officeart/2005/8/layout/pList2"/>
    <dgm:cxn modelId="{C439081E-3304-4AE6-B777-E54688826A38}" type="presParOf" srcId="{CB771C2B-A28B-4A5F-84FF-01C3B96AEB69}" destId="{C030ABB8-B33D-4F03-8BCF-EBD4A51A94E5}" srcOrd="1" destOrd="0" presId="urn:microsoft.com/office/officeart/2005/8/layout/pList2"/>
    <dgm:cxn modelId="{CC52ECF6-5532-45B2-9D51-33EDEAB06917}" type="presParOf" srcId="{CB771C2B-A28B-4A5F-84FF-01C3B96AEB69}" destId="{444248CB-4503-498C-9F26-7602D68968F6}" srcOrd="2" destOrd="0" presId="urn:microsoft.com/office/officeart/2005/8/layout/pList2"/>
    <dgm:cxn modelId="{0FA81C64-2F74-4FD3-A1F9-7E3B0D419123}" type="presParOf" srcId="{444248CB-4503-498C-9F26-7602D68968F6}" destId="{9D2398C7-69A9-470A-94C1-AD9A8B9F1918}" srcOrd="0" destOrd="0" presId="urn:microsoft.com/office/officeart/2005/8/layout/pList2"/>
    <dgm:cxn modelId="{A8794A9F-9E38-492C-A48D-E05BB577B118}" type="presParOf" srcId="{444248CB-4503-498C-9F26-7602D68968F6}" destId="{53090874-CF9F-41BF-B11B-6656F5DD04E3}" srcOrd="1" destOrd="0" presId="urn:microsoft.com/office/officeart/2005/8/layout/pList2"/>
    <dgm:cxn modelId="{49FA4087-AD62-46FA-A47B-00B1C00EB986}" type="presParOf" srcId="{444248CB-4503-498C-9F26-7602D68968F6}" destId="{613F7CE6-199F-4B2C-9ECB-0DDD6018D8D4}" srcOrd="2" destOrd="0" presId="urn:microsoft.com/office/officeart/2005/8/layout/pList2"/>
    <dgm:cxn modelId="{9181B9FD-ADAC-48E8-9ECB-97799D8EA08B}" type="presParOf" srcId="{CB771C2B-A28B-4A5F-84FF-01C3B96AEB69}" destId="{8793B9A8-8011-45F4-8F8D-A8A6D1F81866}" srcOrd="3" destOrd="0" presId="urn:microsoft.com/office/officeart/2005/8/layout/pList2"/>
    <dgm:cxn modelId="{9D5C78FE-BF11-423A-8175-2BFA0627F80D}" type="presParOf" srcId="{CB771C2B-A28B-4A5F-84FF-01C3B96AEB69}" destId="{23EAE63E-7DB2-45FE-B2FE-0F833DCBF4A4}" srcOrd="4" destOrd="0" presId="urn:microsoft.com/office/officeart/2005/8/layout/pList2"/>
    <dgm:cxn modelId="{E4084FB1-6013-4C23-8164-69D65E739F50}" type="presParOf" srcId="{23EAE63E-7DB2-45FE-B2FE-0F833DCBF4A4}" destId="{3BE4FD01-8C62-4CF1-A5C3-337E10528215}" srcOrd="0" destOrd="0" presId="urn:microsoft.com/office/officeart/2005/8/layout/pList2"/>
    <dgm:cxn modelId="{F3AE1E02-379E-4DC0-B076-33EEB45C3DE2}" type="presParOf" srcId="{23EAE63E-7DB2-45FE-B2FE-0F833DCBF4A4}" destId="{96BF3C32-B1DE-43E1-B841-ABC5CA730F84}" srcOrd="1" destOrd="0" presId="urn:microsoft.com/office/officeart/2005/8/layout/pList2"/>
    <dgm:cxn modelId="{D48152C7-0CDA-41B4-BB26-AFE4D7C1C5C3}" type="presParOf" srcId="{23EAE63E-7DB2-45FE-B2FE-0F833DCBF4A4}" destId="{5CDADBCD-1970-4DA9-B8FD-F3576E4FC9BC}" srcOrd="2" destOrd="0" presId="urn:microsoft.com/office/officeart/2005/8/layout/p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1B5A6F-F2F4-4C43-8D53-2DE5EB134470}">
      <dsp:nvSpPr>
        <dsp:cNvPr id="0" name=""/>
        <dsp:cNvSpPr/>
      </dsp:nvSpPr>
      <dsp:spPr>
        <a:xfrm>
          <a:off x="5397" y="1562637"/>
          <a:ext cx="2873194" cy="19175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t>humble beginning (B</a:t>
          </a:r>
          <a:r>
            <a:rPr lang="en-US" sz="1800" kern="1200" dirty="0" smtClean="0">
              <a:solidFill>
                <a:schemeClr val="tx2">
                  <a:lumMod val="75000"/>
                </a:schemeClr>
              </a:solidFill>
            </a:rPr>
            <a:t>y simply producing ice to cool water and store food.)</a:t>
          </a:r>
          <a:endParaRPr lang="ar-SA" sz="1800" kern="1200" dirty="0"/>
        </a:p>
        <a:p>
          <a:pPr marL="171450" lvl="1" indent="-171450" algn="l" defTabSz="800100" rtl="0">
            <a:lnSpc>
              <a:spcPct val="90000"/>
            </a:lnSpc>
            <a:spcBef>
              <a:spcPct val="0"/>
            </a:spcBef>
            <a:spcAft>
              <a:spcPct val="15000"/>
            </a:spcAft>
            <a:buChar char="••"/>
          </a:pPr>
          <a:r>
            <a:rPr lang="en-US" sz="1800" kern="1200" dirty="0" smtClean="0"/>
            <a:t> Al </a:t>
          </a:r>
          <a:r>
            <a:rPr lang="en-US" sz="1800" kern="1200" dirty="0" err="1" smtClean="0"/>
            <a:t>Arz</a:t>
          </a:r>
          <a:r>
            <a:rPr lang="en-US" sz="1800" kern="1200" dirty="0" smtClean="0"/>
            <a:t> grew into a successful producer of high quality ice cream.</a:t>
          </a:r>
          <a:endParaRPr lang="ar-SA" sz="1800" kern="1200" dirty="0"/>
        </a:p>
        <a:p>
          <a:pPr marL="114300" lvl="1" indent="-114300" algn="r" defTabSz="666750" rtl="1">
            <a:lnSpc>
              <a:spcPct val="90000"/>
            </a:lnSpc>
            <a:spcBef>
              <a:spcPct val="0"/>
            </a:spcBef>
            <a:spcAft>
              <a:spcPct val="15000"/>
            </a:spcAft>
            <a:buChar char="••"/>
          </a:pPr>
          <a:endParaRPr lang="ar-SA" sz="1500" kern="1200" dirty="0"/>
        </a:p>
      </dsp:txBody>
      <dsp:txXfrm>
        <a:off x="5397" y="1562637"/>
        <a:ext cx="2873194" cy="1506612"/>
      </dsp:txXfrm>
    </dsp:sp>
    <dsp:sp modelId="{4CE3849F-C8E0-4091-B78C-89822D5F5ACA}">
      <dsp:nvSpPr>
        <dsp:cNvPr id="0" name=""/>
        <dsp:cNvSpPr/>
      </dsp:nvSpPr>
      <dsp:spPr>
        <a:xfrm>
          <a:off x="1463135" y="1885485"/>
          <a:ext cx="2604212" cy="2604212"/>
        </a:xfrm>
        <a:prstGeom prst="leftCircularArrow">
          <a:avLst>
            <a:gd name="adj1" fmla="val 2228"/>
            <a:gd name="adj2" fmla="val 268350"/>
            <a:gd name="adj3" fmla="val 1639854"/>
            <a:gd name="adj4" fmla="val 8620482"/>
            <a:gd name="adj5" fmla="val 26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8CF3E1A-3475-4D00-8D28-4976800638C5}">
      <dsp:nvSpPr>
        <dsp:cNvPr id="0" name=""/>
        <dsp:cNvSpPr/>
      </dsp:nvSpPr>
      <dsp:spPr>
        <a:xfrm>
          <a:off x="901213" y="3233232"/>
          <a:ext cx="1731222" cy="6884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295" tIns="49530" rIns="74295" bIns="49530" numCol="1" spcCol="1270" anchor="ctr" anchorCtr="0">
          <a:noAutofit/>
        </a:bodyPr>
        <a:lstStyle/>
        <a:p>
          <a:pPr lvl="0" algn="ctr" defTabSz="1733550" rtl="1">
            <a:lnSpc>
              <a:spcPct val="90000"/>
            </a:lnSpc>
            <a:spcBef>
              <a:spcPct val="0"/>
            </a:spcBef>
            <a:spcAft>
              <a:spcPct val="35000"/>
            </a:spcAft>
          </a:pPr>
          <a:r>
            <a:rPr lang="en-US" sz="3900" kern="1200" dirty="0" smtClean="0"/>
            <a:t>1950</a:t>
          </a:r>
          <a:endParaRPr lang="ar-SA" sz="3900" kern="1200" dirty="0"/>
        </a:p>
      </dsp:txBody>
      <dsp:txXfrm>
        <a:off x="901213" y="3233232"/>
        <a:ext cx="1731222" cy="688449"/>
      </dsp:txXfrm>
    </dsp:sp>
    <dsp:sp modelId="{881EEBBD-4524-4459-83FB-31441308C321}">
      <dsp:nvSpPr>
        <dsp:cNvPr id="0" name=""/>
        <dsp:cNvSpPr/>
      </dsp:nvSpPr>
      <dsp:spPr>
        <a:xfrm>
          <a:off x="3154908" y="1535758"/>
          <a:ext cx="2348484" cy="196647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rtl="0">
            <a:lnSpc>
              <a:spcPct val="90000"/>
            </a:lnSpc>
            <a:spcBef>
              <a:spcPct val="0"/>
            </a:spcBef>
            <a:spcAft>
              <a:spcPct val="15000"/>
            </a:spcAft>
            <a:buChar char="••"/>
          </a:pPr>
          <a:r>
            <a:rPr lang="en-US" sz="2000" kern="1200" dirty="0" smtClean="0"/>
            <a:t>he first step towards exporting</a:t>
          </a:r>
          <a:endParaRPr lang="ar-SA" sz="2000" kern="1200" dirty="0"/>
        </a:p>
        <a:p>
          <a:pPr marL="228600" lvl="1" indent="-228600" algn="l" defTabSz="889000" rtl="0">
            <a:lnSpc>
              <a:spcPct val="90000"/>
            </a:lnSpc>
            <a:spcBef>
              <a:spcPct val="0"/>
            </a:spcBef>
            <a:spcAft>
              <a:spcPct val="15000"/>
            </a:spcAft>
            <a:buChar char="••"/>
          </a:pPr>
          <a:r>
            <a:rPr lang="en-US" sz="2000" kern="1200" dirty="0" smtClean="0"/>
            <a:t>acquired HACCP certificate</a:t>
          </a:r>
          <a:endParaRPr lang="ar-SA" sz="2000" kern="1200" dirty="0"/>
        </a:p>
      </dsp:txBody>
      <dsp:txXfrm>
        <a:off x="3154908" y="1957145"/>
        <a:ext cx="2348484" cy="1545083"/>
      </dsp:txXfrm>
    </dsp:sp>
    <dsp:sp modelId="{55F8B292-CCE9-48EA-B9E7-ED7D0F927E6F}">
      <dsp:nvSpPr>
        <dsp:cNvPr id="0" name=""/>
        <dsp:cNvSpPr/>
      </dsp:nvSpPr>
      <dsp:spPr>
        <a:xfrm>
          <a:off x="4063228" y="373610"/>
          <a:ext cx="3033697" cy="3033697"/>
        </a:xfrm>
        <a:prstGeom prst="circularArrow">
          <a:avLst>
            <a:gd name="adj1" fmla="val 1913"/>
            <a:gd name="adj2" fmla="val 228701"/>
            <a:gd name="adj3" fmla="val 20114876"/>
            <a:gd name="adj4" fmla="val 13094598"/>
            <a:gd name="adj5" fmla="val 22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C7C74F-32EB-4191-8BCD-225918FE55F0}">
      <dsp:nvSpPr>
        <dsp:cNvPr id="0" name=""/>
        <dsp:cNvSpPr/>
      </dsp:nvSpPr>
      <dsp:spPr>
        <a:xfrm>
          <a:off x="3572520" y="990437"/>
          <a:ext cx="1731222" cy="6884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295" tIns="49530" rIns="74295" bIns="49530" numCol="1" spcCol="1270" anchor="ctr" anchorCtr="0">
          <a:noAutofit/>
        </a:bodyPr>
        <a:lstStyle/>
        <a:p>
          <a:pPr lvl="0" algn="ctr" defTabSz="1733550" rtl="1">
            <a:lnSpc>
              <a:spcPct val="90000"/>
            </a:lnSpc>
            <a:spcBef>
              <a:spcPct val="0"/>
            </a:spcBef>
            <a:spcAft>
              <a:spcPct val="35000"/>
            </a:spcAft>
          </a:pPr>
          <a:r>
            <a:rPr lang="en-US" sz="3900" kern="1200" dirty="0" smtClean="0"/>
            <a:t>2007</a:t>
          </a:r>
          <a:endParaRPr lang="ar-SA" sz="3900" kern="1200" dirty="0"/>
        </a:p>
      </dsp:txBody>
      <dsp:txXfrm>
        <a:off x="3572520" y="990437"/>
        <a:ext cx="1731222" cy="688449"/>
      </dsp:txXfrm>
    </dsp:sp>
    <dsp:sp modelId="{5E2D064A-F463-4D05-BBCF-5826D80A701A}">
      <dsp:nvSpPr>
        <dsp:cNvPr id="0" name=""/>
        <dsp:cNvSpPr/>
      </dsp:nvSpPr>
      <dsp:spPr>
        <a:xfrm>
          <a:off x="5795683" y="1431543"/>
          <a:ext cx="2695863" cy="21815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l" defTabSz="889000" rtl="0">
            <a:lnSpc>
              <a:spcPct val="90000"/>
            </a:lnSpc>
            <a:spcBef>
              <a:spcPct val="0"/>
            </a:spcBef>
            <a:spcAft>
              <a:spcPct val="15000"/>
            </a:spcAft>
            <a:buChar char="••"/>
          </a:pPr>
          <a:r>
            <a:rPr lang="en-US" sz="2000" kern="1200" dirty="0" smtClean="0">
              <a:cs typeface="+mj-cs"/>
            </a:rPr>
            <a:t>Investment projects as an extension of the company.</a:t>
          </a:r>
          <a:endParaRPr lang="ar-SA" sz="2000" kern="1200" dirty="0">
            <a:cs typeface="+mj-cs"/>
          </a:endParaRPr>
        </a:p>
        <a:p>
          <a:pPr marL="228600" lvl="1" indent="-228600" algn="l" defTabSz="889000" rtl="0">
            <a:lnSpc>
              <a:spcPct val="90000"/>
            </a:lnSpc>
            <a:spcBef>
              <a:spcPct val="0"/>
            </a:spcBef>
            <a:spcAft>
              <a:spcPct val="15000"/>
            </a:spcAft>
            <a:buChar char="••"/>
          </a:pPr>
          <a:r>
            <a:rPr lang="en-US" sz="2000" kern="1200" dirty="0" smtClean="0">
              <a:cs typeface="+mj-cs"/>
            </a:rPr>
            <a:t>opening of the company's special selling store.</a:t>
          </a:r>
          <a:endParaRPr lang="ar-SA" sz="2000" kern="1200" dirty="0">
            <a:cs typeface="+mj-cs"/>
          </a:endParaRPr>
        </a:p>
      </dsp:txBody>
      <dsp:txXfrm>
        <a:off x="5795683" y="1431543"/>
        <a:ext cx="2695863" cy="1714099"/>
      </dsp:txXfrm>
    </dsp:sp>
    <dsp:sp modelId="{05ECB65D-952A-45C8-818B-98C889193570}">
      <dsp:nvSpPr>
        <dsp:cNvPr id="0" name=""/>
        <dsp:cNvSpPr/>
      </dsp:nvSpPr>
      <dsp:spPr>
        <a:xfrm>
          <a:off x="6607247" y="3320513"/>
          <a:ext cx="1731222" cy="6884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en-US" sz="2400" kern="1200" dirty="0" smtClean="0"/>
            <a:t>Near Future</a:t>
          </a:r>
          <a:endParaRPr lang="ar-SA" sz="2400" kern="1200" dirty="0" smtClean="0"/>
        </a:p>
        <a:p>
          <a:pPr lvl="0" algn="ctr" defTabSz="1066800" rtl="1">
            <a:lnSpc>
              <a:spcPct val="90000"/>
            </a:lnSpc>
            <a:spcBef>
              <a:spcPct val="0"/>
            </a:spcBef>
            <a:spcAft>
              <a:spcPct val="35000"/>
            </a:spcAft>
          </a:pPr>
          <a:endParaRPr lang="ar-SA" sz="1800" kern="1200" dirty="0"/>
        </a:p>
      </dsp:txBody>
      <dsp:txXfrm>
        <a:off x="6607247" y="3320513"/>
        <a:ext cx="1731222" cy="68844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9EF2ED-A6C1-419C-AFD9-61203F3ADEA5}">
      <dsp:nvSpPr>
        <dsp:cNvPr id="0" name=""/>
        <dsp:cNvSpPr/>
      </dsp:nvSpPr>
      <dsp:spPr>
        <a:xfrm>
          <a:off x="354594" y="1999"/>
          <a:ext cx="2821852" cy="169311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en-US" sz="3400" kern="1200" dirty="0" smtClean="0"/>
            <a:t>Focused cost-leadership strategy.  </a:t>
          </a:r>
          <a:endParaRPr lang="ar-SA" sz="3400" kern="1200" dirty="0"/>
        </a:p>
      </dsp:txBody>
      <dsp:txXfrm>
        <a:off x="354594" y="1999"/>
        <a:ext cx="2821852" cy="1693111"/>
      </dsp:txXfrm>
    </dsp:sp>
    <dsp:sp modelId="{8ECE1762-1499-46F0-BD37-A09D9F52DBF3}">
      <dsp:nvSpPr>
        <dsp:cNvPr id="0" name=""/>
        <dsp:cNvSpPr/>
      </dsp:nvSpPr>
      <dsp:spPr>
        <a:xfrm>
          <a:off x="3458632" y="1999"/>
          <a:ext cx="2821852" cy="169311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en-US" sz="3400" kern="1200" dirty="0" smtClean="0"/>
            <a:t>Cost leadership strategy.</a:t>
          </a:r>
        </a:p>
      </dsp:txBody>
      <dsp:txXfrm>
        <a:off x="3458632" y="1999"/>
        <a:ext cx="2821852" cy="1693111"/>
      </dsp:txXfrm>
    </dsp:sp>
    <dsp:sp modelId="{875B1C14-F697-4DE3-895F-3CAD6B0DE609}">
      <dsp:nvSpPr>
        <dsp:cNvPr id="0" name=""/>
        <dsp:cNvSpPr/>
      </dsp:nvSpPr>
      <dsp:spPr>
        <a:xfrm>
          <a:off x="354594" y="1977296"/>
          <a:ext cx="2821852" cy="169311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en-US" sz="3400" kern="1200" dirty="0" smtClean="0"/>
            <a:t>Focused differentiation strategy.</a:t>
          </a:r>
          <a:endParaRPr lang="ar-SA" sz="3400" kern="1200" dirty="0"/>
        </a:p>
      </dsp:txBody>
      <dsp:txXfrm>
        <a:off x="354594" y="1977296"/>
        <a:ext cx="2821852" cy="1693111"/>
      </dsp:txXfrm>
    </dsp:sp>
    <dsp:sp modelId="{38CBEFE8-5172-4ADE-81DF-C8221B7F7737}">
      <dsp:nvSpPr>
        <dsp:cNvPr id="0" name=""/>
        <dsp:cNvSpPr/>
      </dsp:nvSpPr>
      <dsp:spPr>
        <a:xfrm>
          <a:off x="3458632" y="1977296"/>
          <a:ext cx="2821852" cy="169311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en-US" sz="3400" kern="1200" dirty="0" smtClean="0"/>
            <a:t>Differentiation strategy. </a:t>
          </a:r>
          <a:endParaRPr lang="ar-SA" sz="3400" kern="1200" dirty="0"/>
        </a:p>
      </dsp:txBody>
      <dsp:txXfrm>
        <a:off x="3458632" y="1977296"/>
        <a:ext cx="2821852" cy="169311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7BF894-80A0-4614-BE80-4785043EDA22}">
      <dsp:nvSpPr>
        <dsp:cNvPr id="0" name=""/>
        <dsp:cNvSpPr/>
      </dsp:nvSpPr>
      <dsp:spPr>
        <a:xfrm>
          <a:off x="0" y="0"/>
          <a:ext cx="6984776" cy="234538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EE36E0-7AD3-4C11-BA29-453B81578992}">
      <dsp:nvSpPr>
        <dsp:cNvPr id="0" name=""/>
        <dsp:cNvSpPr/>
      </dsp:nvSpPr>
      <dsp:spPr>
        <a:xfrm>
          <a:off x="209543" y="962194"/>
          <a:ext cx="2051777" cy="1719946"/>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7FF691-9A11-4A57-B93F-32527CCCC2B7}">
      <dsp:nvSpPr>
        <dsp:cNvPr id="0" name=""/>
        <dsp:cNvSpPr/>
      </dsp:nvSpPr>
      <dsp:spPr>
        <a:xfrm rot="10800000">
          <a:off x="266090" y="3663058"/>
          <a:ext cx="2051777" cy="1115614"/>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rtl="1">
            <a:lnSpc>
              <a:spcPct val="90000"/>
            </a:lnSpc>
            <a:spcBef>
              <a:spcPct val="0"/>
            </a:spcBef>
            <a:spcAft>
              <a:spcPct val="35000"/>
            </a:spcAft>
          </a:pPr>
          <a:r>
            <a:rPr lang="en-US" sz="2500" kern="1200" dirty="0" err="1" smtClean="0"/>
            <a:t>Haagen</a:t>
          </a:r>
          <a:r>
            <a:rPr lang="en-US" sz="2500" kern="1200" dirty="0" smtClean="0"/>
            <a:t> </a:t>
          </a:r>
          <a:r>
            <a:rPr lang="en-US" sz="2500" kern="1200" dirty="0" err="1" smtClean="0"/>
            <a:t>Dazs</a:t>
          </a:r>
          <a:r>
            <a:rPr lang="en-US" sz="2500" kern="1200" dirty="0" smtClean="0"/>
            <a:t> </a:t>
          </a:r>
          <a:endParaRPr lang="ar-SA" sz="2500" kern="1200" dirty="0"/>
        </a:p>
      </dsp:txBody>
      <dsp:txXfrm rot="10800000">
        <a:off x="266090" y="3663058"/>
        <a:ext cx="2051777" cy="1115614"/>
      </dsp:txXfrm>
    </dsp:sp>
    <dsp:sp modelId="{613F7CE6-199F-4B2C-9ECB-0DDD6018D8D4}">
      <dsp:nvSpPr>
        <dsp:cNvPr id="0" name=""/>
        <dsp:cNvSpPr/>
      </dsp:nvSpPr>
      <dsp:spPr>
        <a:xfrm>
          <a:off x="2466499" y="947926"/>
          <a:ext cx="2051777" cy="1719946"/>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2398C7-69A9-470A-94C1-AD9A8B9F1918}">
      <dsp:nvSpPr>
        <dsp:cNvPr id="0" name=""/>
        <dsp:cNvSpPr/>
      </dsp:nvSpPr>
      <dsp:spPr>
        <a:xfrm rot="10800000">
          <a:off x="2461308" y="3673141"/>
          <a:ext cx="2051777" cy="1172688"/>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rtl="1">
            <a:lnSpc>
              <a:spcPct val="90000"/>
            </a:lnSpc>
            <a:spcBef>
              <a:spcPct val="0"/>
            </a:spcBef>
            <a:spcAft>
              <a:spcPct val="35000"/>
            </a:spcAft>
          </a:pPr>
          <a:r>
            <a:rPr lang="en-US" sz="2500" kern="1200" dirty="0" smtClean="0"/>
            <a:t>Mental</a:t>
          </a:r>
          <a:endParaRPr lang="ar-SA" sz="2500" kern="1200" dirty="0"/>
        </a:p>
      </dsp:txBody>
      <dsp:txXfrm rot="10800000">
        <a:off x="2461308" y="3673141"/>
        <a:ext cx="2051777" cy="1172688"/>
      </dsp:txXfrm>
    </dsp:sp>
    <dsp:sp modelId="{5CDADBCD-1970-4DA9-B8FD-F3576E4FC9BC}">
      <dsp:nvSpPr>
        <dsp:cNvPr id="0" name=""/>
        <dsp:cNvSpPr/>
      </dsp:nvSpPr>
      <dsp:spPr>
        <a:xfrm>
          <a:off x="4723454" y="947926"/>
          <a:ext cx="2051777" cy="1719946"/>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E4FD01-8C62-4CF1-A5C3-337E10528215}">
      <dsp:nvSpPr>
        <dsp:cNvPr id="0" name=""/>
        <dsp:cNvSpPr/>
      </dsp:nvSpPr>
      <dsp:spPr>
        <a:xfrm rot="10800000">
          <a:off x="4589986" y="3656859"/>
          <a:ext cx="2051777" cy="1172688"/>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rtl="1">
            <a:lnSpc>
              <a:spcPct val="90000"/>
            </a:lnSpc>
            <a:spcBef>
              <a:spcPct val="0"/>
            </a:spcBef>
            <a:spcAft>
              <a:spcPct val="35000"/>
            </a:spcAft>
          </a:pPr>
          <a:r>
            <a:rPr lang="en-US" sz="2500" kern="1200" dirty="0" smtClean="0"/>
            <a:t>Magnum</a:t>
          </a:r>
          <a:endParaRPr lang="ar-SA" sz="2500" kern="1200" dirty="0"/>
        </a:p>
      </dsp:txBody>
      <dsp:txXfrm rot="10800000">
        <a:off x="4589986" y="3656859"/>
        <a:ext cx="2051777" cy="117268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307E072-91ED-466A-B3BC-DAD02683459E}" type="datetimeFigureOut">
              <a:rPr lang="en-US" smtClean="0"/>
              <a:pPr/>
              <a:t>5/5/2018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07E072-91ED-466A-B3BC-DAD02683459E}" type="datetimeFigureOut">
              <a:rPr lang="en-US" smtClean="0"/>
              <a:pPr/>
              <a:t>5/5/2018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07E072-91ED-466A-B3BC-DAD02683459E}" type="datetimeFigureOut">
              <a:rPr lang="en-US" smtClean="0"/>
              <a:pPr/>
              <a:t>5/5/2018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307E072-91ED-466A-B3BC-DAD02683459E}" type="datetimeFigureOut">
              <a:rPr lang="en-US" smtClean="0"/>
              <a:pPr/>
              <a:t>5/5/2018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307E072-91ED-466A-B3BC-DAD02683459E}" type="datetimeFigureOut">
              <a:rPr lang="en-US" smtClean="0"/>
              <a:pPr/>
              <a:t>5/5/2018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307E072-91ED-466A-B3BC-DAD02683459E}" type="datetimeFigureOut">
              <a:rPr lang="en-US" smtClean="0"/>
              <a:pPr/>
              <a:t>5/5/2018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307E072-91ED-466A-B3BC-DAD02683459E}" type="datetimeFigureOut">
              <a:rPr lang="en-US" smtClean="0"/>
              <a:pPr/>
              <a:t>5/5/2018</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307E072-91ED-466A-B3BC-DAD02683459E}" type="datetimeFigureOut">
              <a:rPr lang="en-US" smtClean="0"/>
              <a:pPr/>
              <a:t>5/5/2018</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307E072-91ED-466A-B3BC-DAD02683459E}" type="datetimeFigureOut">
              <a:rPr lang="en-US" smtClean="0"/>
              <a:pPr/>
              <a:t>5/5/2018</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307E072-91ED-466A-B3BC-DAD02683459E}" type="datetimeFigureOut">
              <a:rPr lang="en-US" smtClean="0"/>
              <a:pPr/>
              <a:t>5/5/2018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307E072-91ED-466A-B3BC-DAD02683459E}" type="datetimeFigureOut">
              <a:rPr lang="en-US" smtClean="0"/>
              <a:pPr/>
              <a:t>5/5/2018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C912997-E07D-40A9-A549-C01CBF9A2A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307E072-91ED-466A-B3BC-DAD02683459E}" type="datetimeFigureOut">
              <a:rPr lang="en-US" smtClean="0"/>
              <a:pPr/>
              <a:t>5/5/2018</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C912997-E07D-40A9-A549-C01CBF9A2A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مممممم.png"/>
          <p:cNvPicPr/>
          <p:nvPr/>
        </p:nvPicPr>
        <p:blipFill>
          <a:blip r:embed="rId2" cstate="print"/>
          <a:stretch>
            <a:fillRect/>
          </a:stretch>
        </p:blipFill>
        <p:spPr>
          <a:xfrm rot="17035017">
            <a:off x="4486055" y="2865341"/>
            <a:ext cx="3168352" cy="3637342"/>
          </a:xfrm>
          <a:prstGeom prst="rect">
            <a:avLst/>
          </a:prstGeom>
        </p:spPr>
      </p:pic>
      <p:sp>
        <p:nvSpPr>
          <p:cNvPr id="2" name="Title 1"/>
          <p:cNvSpPr>
            <a:spLocks noGrp="1"/>
          </p:cNvSpPr>
          <p:nvPr>
            <p:ph type="ctrTitle"/>
          </p:nvPr>
        </p:nvSpPr>
        <p:spPr>
          <a:xfrm>
            <a:off x="971600" y="332656"/>
            <a:ext cx="6660232" cy="1470025"/>
          </a:xfrm>
        </p:spPr>
        <p:txBody>
          <a:bodyPr>
            <a:noAutofit/>
          </a:bodyPr>
          <a:lstStyle/>
          <a:p>
            <a:r>
              <a:rPr lang="en-US" sz="5400" b="1" i="1" dirty="0">
                <a:solidFill>
                  <a:schemeClr val="tx2">
                    <a:lumMod val="75000"/>
                  </a:schemeClr>
                </a:solidFill>
                <a:latin typeface="Arial Narrow" pitchFamily="34" charset="0"/>
              </a:rPr>
              <a:t>Graduation project </a:t>
            </a:r>
            <a:r>
              <a:rPr lang="en-US" sz="5400" b="1" i="1" dirty="0" smtClean="0">
                <a:solidFill>
                  <a:schemeClr val="tx2">
                    <a:lumMod val="75000"/>
                  </a:schemeClr>
                </a:solidFill>
                <a:latin typeface="Arial Narrow" pitchFamily="34" charset="0"/>
              </a:rPr>
              <a:t>(2)</a:t>
            </a:r>
            <a:r>
              <a:rPr lang="en-US" sz="5400" b="1" dirty="0">
                <a:solidFill>
                  <a:schemeClr val="tx2">
                    <a:lumMod val="75000"/>
                  </a:schemeClr>
                </a:solidFill>
                <a:latin typeface="Arial Narrow" pitchFamily="34" charset="0"/>
              </a:rPr>
              <a:t/>
            </a:r>
            <a:br>
              <a:rPr lang="en-US" sz="5400" b="1" dirty="0">
                <a:solidFill>
                  <a:schemeClr val="tx2">
                    <a:lumMod val="75000"/>
                  </a:schemeClr>
                </a:solidFill>
                <a:latin typeface="Arial Narrow" pitchFamily="34" charset="0"/>
              </a:rPr>
            </a:br>
            <a:endParaRPr lang="en-US" sz="5400" b="1" dirty="0">
              <a:solidFill>
                <a:schemeClr val="tx2">
                  <a:lumMod val="75000"/>
                </a:schemeClr>
              </a:solidFill>
              <a:latin typeface="Arial Narrow" pitchFamily="34" charset="0"/>
            </a:endParaRPr>
          </a:p>
        </p:txBody>
      </p:sp>
      <p:sp>
        <p:nvSpPr>
          <p:cNvPr id="3" name="Subtitle 2"/>
          <p:cNvSpPr>
            <a:spLocks noGrp="1"/>
          </p:cNvSpPr>
          <p:nvPr>
            <p:ph type="subTitle" idx="1"/>
          </p:nvPr>
        </p:nvSpPr>
        <p:spPr>
          <a:xfrm>
            <a:off x="251520" y="1340768"/>
            <a:ext cx="8604448" cy="4464496"/>
          </a:xfrm>
        </p:spPr>
        <p:txBody>
          <a:bodyPr/>
          <a:lstStyle/>
          <a:p>
            <a:r>
              <a:rPr lang="en-US" sz="4800" dirty="0" smtClean="0">
                <a:solidFill>
                  <a:schemeClr val="tx2">
                    <a:lumMod val="60000"/>
                    <a:lumOff val="40000"/>
                  </a:schemeClr>
                </a:solidFill>
              </a:rPr>
              <a:t>“La MAGIE ARZ”</a:t>
            </a:r>
          </a:p>
          <a:p>
            <a:r>
              <a:rPr lang="en-US" sz="2400" b="1" dirty="0" smtClean="0">
                <a:solidFill>
                  <a:srgbClr val="0070C0"/>
                </a:solidFill>
                <a:cs typeface="Akhbar MT" pitchFamily="2" charset="-78"/>
              </a:rPr>
              <a:t>Network design for </a:t>
            </a:r>
            <a:r>
              <a:rPr lang="en-US" sz="2400" b="1" dirty="0" err="1" smtClean="0">
                <a:solidFill>
                  <a:srgbClr val="0070C0"/>
                </a:solidFill>
                <a:cs typeface="Akhbar MT" pitchFamily="2" charset="-78"/>
              </a:rPr>
              <a:t>Al_Arz</a:t>
            </a:r>
            <a:r>
              <a:rPr lang="en-US" sz="2400" b="1" dirty="0" smtClean="0">
                <a:solidFill>
                  <a:srgbClr val="0070C0"/>
                </a:solidFill>
                <a:cs typeface="Akhbar MT" pitchFamily="2" charset="-78"/>
              </a:rPr>
              <a:t> company</a:t>
            </a:r>
          </a:p>
          <a:p>
            <a:endParaRPr lang="en-US" dirty="0">
              <a:solidFill>
                <a:schemeClr val="tx2">
                  <a:lumMod val="60000"/>
                  <a:lumOff val="40000"/>
                </a:schemeClr>
              </a:solidFill>
            </a:endParaRPr>
          </a:p>
        </p:txBody>
      </p:sp>
      <p:pic>
        <p:nvPicPr>
          <p:cNvPr id="5" name="Picture 4"/>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755576" y="3501008"/>
            <a:ext cx="3600400" cy="295232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404664"/>
            <a:ext cx="7498080" cy="4800600"/>
          </a:xfrm>
        </p:spPr>
        <p:txBody>
          <a:bodyPr/>
          <a:lstStyle/>
          <a:p>
            <a:pPr algn="l" rtl="0">
              <a:buNone/>
            </a:pPr>
            <a:r>
              <a:rPr lang="en-US" sz="4400" b="1" dirty="0" smtClean="0">
                <a:solidFill>
                  <a:schemeClr val="tx2">
                    <a:lumMod val="60000"/>
                    <a:lumOff val="40000"/>
                  </a:schemeClr>
                </a:solidFill>
              </a:rPr>
              <a:t>Optimization models :</a:t>
            </a:r>
          </a:p>
          <a:p>
            <a:pPr algn="l" rtl="0">
              <a:buNone/>
            </a:pPr>
            <a:endParaRPr lang="en-US" dirty="0" smtClean="0"/>
          </a:p>
          <a:p>
            <a:pPr algn="l" rtl="0"/>
            <a:r>
              <a:rPr lang="en-US" sz="2800" dirty="0" smtClean="0"/>
              <a:t>Transportation model </a:t>
            </a:r>
          </a:p>
          <a:p>
            <a:pPr algn="l" rtl="0"/>
            <a:r>
              <a:rPr lang="en-US" sz="2800" dirty="0" smtClean="0"/>
              <a:t>Network Optimization Models </a:t>
            </a:r>
          </a:p>
          <a:p>
            <a:pPr>
              <a:buNone/>
            </a:pPr>
            <a:r>
              <a:rPr lang="en-US" dirty="0" smtClean="0"/>
              <a:t/>
            </a:r>
            <a:br>
              <a:rPr lang="en-US" dirty="0" smtClean="0"/>
            </a:br>
            <a:endParaRPr lang="ar-SA" dirty="0"/>
          </a:p>
        </p:txBody>
      </p:sp>
      <p:graphicFrame>
        <p:nvGraphicFramePr>
          <p:cNvPr id="4" name="جدول 3"/>
          <p:cNvGraphicFramePr>
            <a:graphicFrameLocks noGrp="1"/>
          </p:cNvGraphicFramePr>
          <p:nvPr/>
        </p:nvGraphicFramePr>
        <p:xfrm>
          <a:off x="971600" y="2996952"/>
          <a:ext cx="6408711" cy="3405976"/>
        </p:xfrm>
        <a:graphic>
          <a:graphicData uri="http://schemas.openxmlformats.org/drawingml/2006/table">
            <a:tbl>
              <a:tblPr rtl="1" firstRow="1" bandRow="1">
                <a:tableStyleId>{5C22544A-7EE6-4342-B048-85BDC9FD1C3A}</a:tableStyleId>
              </a:tblPr>
              <a:tblGrid>
                <a:gridCol w="1490758"/>
                <a:gridCol w="906646"/>
                <a:gridCol w="848590"/>
                <a:gridCol w="804484"/>
                <a:gridCol w="854405"/>
                <a:gridCol w="1503828"/>
              </a:tblGrid>
              <a:tr h="370840">
                <a:tc rowSpan="3">
                  <a:txBody>
                    <a:bodyPr/>
                    <a:lstStyle/>
                    <a:p>
                      <a:pPr rtl="1"/>
                      <a:r>
                        <a:rPr lang="en-US" sz="3600" dirty="0" smtClean="0"/>
                        <a:t>Supply </a:t>
                      </a:r>
                      <a:endParaRPr lang="ar-SA" sz="3600" dirty="0"/>
                    </a:p>
                  </a:txBody>
                  <a:tcPr/>
                </a:tc>
                <a:tc gridSpan="4">
                  <a:txBody>
                    <a:bodyPr/>
                    <a:lstStyle/>
                    <a:p>
                      <a:pPr algn="ctr" rtl="1"/>
                      <a:r>
                        <a:rPr lang="en-US" sz="2400" dirty="0" smtClean="0"/>
                        <a:t>Cost pre</a:t>
                      </a:r>
                      <a:r>
                        <a:rPr lang="en-US" sz="2400" baseline="0" dirty="0" smtClean="0"/>
                        <a:t> unite distributed </a:t>
                      </a:r>
                      <a:endParaRPr lang="ar-SA" sz="24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rowSpan="3">
                  <a:txBody>
                    <a:bodyPr/>
                    <a:lstStyle/>
                    <a:p>
                      <a:pPr algn="ctr" rtl="1"/>
                      <a:r>
                        <a:rPr lang="en-US" sz="3600" dirty="0" smtClean="0"/>
                        <a:t>Source </a:t>
                      </a:r>
                      <a:endParaRPr lang="ar-SA" sz="3600" dirty="0"/>
                    </a:p>
                  </a:txBody>
                  <a:tcPr/>
                </a:tc>
              </a:tr>
              <a:tr h="370840">
                <a:tc vMerge="1">
                  <a:txBody>
                    <a:bodyPr/>
                    <a:lstStyle/>
                    <a:p>
                      <a:pPr rtl="1"/>
                      <a:endParaRPr lang="ar-SA" dirty="0"/>
                    </a:p>
                  </a:txBody>
                  <a:tcPr/>
                </a:tc>
                <a:tc gridSpan="4">
                  <a:txBody>
                    <a:bodyPr/>
                    <a:lstStyle/>
                    <a:p>
                      <a:pPr algn="ctr" rtl="1"/>
                      <a:r>
                        <a:rPr lang="en-US" sz="3600" dirty="0" smtClean="0"/>
                        <a:t>Distention </a:t>
                      </a:r>
                      <a:endParaRPr lang="ar-SA" sz="36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vMerge="1">
                  <a:txBody>
                    <a:bodyPr/>
                    <a:lstStyle/>
                    <a:p>
                      <a:pPr rtl="1"/>
                      <a:endParaRPr lang="ar-SA" dirty="0"/>
                    </a:p>
                  </a:txBody>
                  <a:tcPr/>
                </a:tc>
              </a:tr>
              <a:tr h="370840">
                <a:tc vMerge="1">
                  <a:txBody>
                    <a:bodyPr/>
                    <a:lstStyle/>
                    <a:p>
                      <a:pPr rtl="1"/>
                      <a:endParaRPr lang="ar-SA" dirty="0"/>
                    </a:p>
                  </a:txBody>
                  <a:tcPr/>
                </a:tc>
                <a:tc gridSpan="4">
                  <a:txBody>
                    <a:bodyPr/>
                    <a:lstStyle/>
                    <a:p>
                      <a:pPr rtl="1"/>
                      <a:endParaRPr lang="ar-SA"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c vMerge="1">
                  <a:txBody>
                    <a:bodyPr/>
                    <a:lstStyle/>
                    <a:p>
                      <a:pPr rtl="1"/>
                      <a:endParaRPr lang="ar-SA" dirty="0"/>
                    </a:p>
                  </a:txBody>
                  <a:tcPr/>
                </a:tc>
              </a:tr>
              <a:tr h="370840">
                <a:tc>
                  <a:txBody>
                    <a:bodyPr/>
                    <a:lstStyle/>
                    <a:p>
                      <a:pPr algn="l" rtl="1"/>
                      <a:r>
                        <a:rPr lang="en-US" dirty="0" smtClean="0"/>
                        <a:t>S1</a:t>
                      </a:r>
                      <a:endParaRPr lang="ar-SA" dirty="0"/>
                    </a:p>
                  </a:txBody>
                  <a:tcPr/>
                </a:tc>
                <a:tc>
                  <a:txBody>
                    <a:bodyPr/>
                    <a:lstStyle/>
                    <a:p>
                      <a:pPr algn="l" rtl="1"/>
                      <a:r>
                        <a:rPr lang="en-US" dirty="0" smtClean="0"/>
                        <a:t>N</a:t>
                      </a:r>
                      <a:endParaRPr lang="ar-SA" dirty="0"/>
                    </a:p>
                  </a:txBody>
                  <a:tcPr/>
                </a:tc>
                <a:tc>
                  <a:txBody>
                    <a:bodyPr/>
                    <a:lstStyle/>
                    <a:p>
                      <a:pPr algn="l" rtl="1"/>
                      <a:r>
                        <a:rPr lang="en-US" dirty="0" smtClean="0"/>
                        <a:t>3</a:t>
                      </a:r>
                      <a:endParaRPr lang="ar-SA" dirty="0"/>
                    </a:p>
                  </a:txBody>
                  <a:tcPr/>
                </a:tc>
                <a:tc>
                  <a:txBody>
                    <a:bodyPr/>
                    <a:lstStyle/>
                    <a:p>
                      <a:pPr algn="l" rtl="1"/>
                      <a:r>
                        <a:rPr lang="en-US" dirty="0" smtClean="0"/>
                        <a:t>2</a:t>
                      </a:r>
                      <a:endParaRPr lang="ar-SA" dirty="0"/>
                    </a:p>
                  </a:txBody>
                  <a:tcPr/>
                </a:tc>
                <a:tc>
                  <a:txBody>
                    <a:bodyPr/>
                    <a:lstStyle/>
                    <a:p>
                      <a:pPr algn="l" rtl="1"/>
                      <a:r>
                        <a:rPr lang="en-US" dirty="0" smtClean="0"/>
                        <a:t>1</a:t>
                      </a:r>
                      <a:endParaRPr lang="ar-SA" dirty="0"/>
                    </a:p>
                  </a:txBody>
                  <a:tcPr/>
                </a:tc>
                <a:tc>
                  <a:txBody>
                    <a:bodyPr/>
                    <a:lstStyle/>
                    <a:p>
                      <a:pPr algn="l" rtl="1"/>
                      <a:r>
                        <a:rPr lang="en-US" dirty="0" smtClean="0"/>
                        <a:t>1</a:t>
                      </a:r>
                      <a:endParaRPr lang="ar-SA" dirty="0"/>
                    </a:p>
                  </a:txBody>
                  <a:tcPr/>
                </a:tc>
              </a:tr>
              <a:tr h="370840">
                <a:tc>
                  <a:txBody>
                    <a:bodyPr/>
                    <a:lstStyle/>
                    <a:p>
                      <a:pPr algn="l" rtl="1"/>
                      <a:r>
                        <a:rPr lang="en-US" dirty="0" smtClean="0"/>
                        <a:t>S2</a:t>
                      </a:r>
                      <a:endParaRPr lang="ar-SA" dirty="0"/>
                    </a:p>
                  </a:txBody>
                  <a:tcPr/>
                </a:tc>
                <a:tc>
                  <a:txBody>
                    <a:bodyPr/>
                    <a:lstStyle/>
                    <a:p>
                      <a:pPr algn="l" rtl="1"/>
                      <a:endParaRPr lang="ar-SA"/>
                    </a:p>
                  </a:txBody>
                  <a:tcPr/>
                </a:tc>
                <a:tc>
                  <a:txBody>
                    <a:bodyPr/>
                    <a:lstStyle/>
                    <a:p>
                      <a:pPr algn="l" rtl="1"/>
                      <a:endParaRPr lang="ar-SA"/>
                    </a:p>
                  </a:txBody>
                  <a:tcPr/>
                </a:tc>
                <a:tc>
                  <a:txBody>
                    <a:bodyPr/>
                    <a:lstStyle/>
                    <a:p>
                      <a:pPr algn="l" rtl="1"/>
                      <a:endParaRPr lang="ar-SA"/>
                    </a:p>
                  </a:txBody>
                  <a:tcPr/>
                </a:tc>
                <a:tc>
                  <a:txBody>
                    <a:bodyPr/>
                    <a:lstStyle/>
                    <a:p>
                      <a:pPr algn="l" rtl="1"/>
                      <a:endParaRPr lang="ar-SA" dirty="0"/>
                    </a:p>
                  </a:txBody>
                  <a:tcPr/>
                </a:tc>
                <a:tc>
                  <a:txBody>
                    <a:bodyPr/>
                    <a:lstStyle/>
                    <a:p>
                      <a:pPr algn="l" rtl="1"/>
                      <a:r>
                        <a:rPr lang="en-US" dirty="0" smtClean="0"/>
                        <a:t>2</a:t>
                      </a:r>
                      <a:endParaRPr lang="ar-SA" dirty="0"/>
                    </a:p>
                  </a:txBody>
                  <a:tcPr/>
                </a:tc>
              </a:tr>
              <a:tr h="454496">
                <a:tc>
                  <a:txBody>
                    <a:bodyPr/>
                    <a:lstStyle/>
                    <a:p>
                      <a:pPr algn="l" rtl="1"/>
                      <a:r>
                        <a:rPr lang="en-US" dirty="0" smtClean="0"/>
                        <a:t>S3</a:t>
                      </a:r>
                      <a:endParaRPr lang="ar-SA" dirty="0"/>
                    </a:p>
                  </a:txBody>
                  <a:tcPr/>
                </a:tc>
                <a:tc>
                  <a:txBody>
                    <a:bodyPr/>
                    <a:lstStyle/>
                    <a:p>
                      <a:pPr algn="l" rtl="1"/>
                      <a:endParaRPr lang="ar-SA"/>
                    </a:p>
                  </a:txBody>
                  <a:tcPr/>
                </a:tc>
                <a:tc>
                  <a:txBody>
                    <a:bodyPr/>
                    <a:lstStyle/>
                    <a:p>
                      <a:pPr algn="l" rtl="1"/>
                      <a:endParaRPr lang="ar-SA"/>
                    </a:p>
                  </a:txBody>
                  <a:tcPr/>
                </a:tc>
                <a:tc>
                  <a:txBody>
                    <a:bodyPr/>
                    <a:lstStyle/>
                    <a:p>
                      <a:pPr algn="l" rtl="1"/>
                      <a:endParaRPr lang="ar-SA"/>
                    </a:p>
                  </a:txBody>
                  <a:tcPr/>
                </a:tc>
                <a:tc>
                  <a:txBody>
                    <a:bodyPr/>
                    <a:lstStyle/>
                    <a:p>
                      <a:pPr algn="l" rtl="1"/>
                      <a:endParaRPr lang="ar-SA" dirty="0"/>
                    </a:p>
                  </a:txBody>
                  <a:tcPr/>
                </a:tc>
                <a:tc>
                  <a:txBody>
                    <a:bodyPr/>
                    <a:lstStyle/>
                    <a:p>
                      <a:pPr algn="l" rtl="1"/>
                      <a:r>
                        <a:rPr lang="en-US" dirty="0" smtClean="0"/>
                        <a:t>3</a:t>
                      </a:r>
                      <a:endParaRPr lang="ar-SA" dirty="0"/>
                    </a:p>
                  </a:txBody>
                  <a:tcPr/>
                </a:tc>
              </a:tr>
              <a:tr h="370840">
                <a:tc>
                  <a:txBody>
                    <a:bodyPr/>
                    <a:lstStyle/>
                    <a:p>
                      <a:pPr algn="l" rtl="1"/>
                      <a:r>
                        <a:rPr lang="en-US" dirty="0" err="1" smtClean="0"/>
                        <a:t>Sm</a:t>
                      </a:r>
                      <a:endParaRPr lang="ar-SA" dirty="0"/>
                    </a:p>
                  </a:txBody>
                  <a:tcPr/>
                </a:tc>
                <a:tc>
                  <a:txBody>
                    <a:bodyPr/>
                    <a:lstStyle/>
                    <a:p>
                      <a:pPr algn="l" rtl="1"/>
                      <a:endParaRPr lang="ar-SA"/>
                    </a:p>
                  </a:txBody>
                  <a:tcPr/>
                </a:tc>
                <a:tc>
                  <a:txBody>
                    <a:bodyPr/>
                    <a:lstStyle/>
                    <a:p>
                      <a:pPr algn="l" rtl="1"/>
                      <a:endParaRPr lang="ar-SA"/>
                    </a:p>
                  </a:txBody>
                  <a:tcPr/>
                </a:tc>
                <a:tc>
                  <a:txBody>
                    <a:bodyPr/>
                    <a:lstStyle/>
                    <a:p>
                      <a:pPr algn="l" rtl="1"/>
                      <a:endParaRPr lang="ar-SA"/>
                    </a:p>
                  </a:txBody>
                  <a:tcPr/>
                </a:tc>
                <a:tc>
                  <a:txBody>
                    <a:bodyPr/>
                    <a:lstStyle/>
                    <a:p>
                      <a:pPr algn="l" rtl="1"/>
                      <a:endParaRPr lang="ar-SA" dirty="0"/>
                    </a:p>
                  </a:txBody>
                  <a:tcPr/>
                </a:tc>
                <a:tc>
                  <a:txBody>
                    <a:bodyPr/>
                    <a:lstStyle/>
                    <a:p>
                      <a:pPr algn="l" rtl="1"/>
                      <a:r>
                        <a:rPr lang="en-US" dirty="0" smtClean="0"/>
                        <a:t>M</a:t>
                      </a:r>
                      <a:endParaRPr lang="ar-SA" dirty="0"/>
                    </a:p>
                  </a:txBody>
                  <a:tcPr/>
                </a:tc>
              </a:tr>
              <a:tr h="370840">
                <a:tc>
                  <a:txBody>
                    <a:bodyPr/>
                    <a:lstStyle/>
                    <a:p>
                      <a:pPr algn="l" rtl="1"/>
                      <a:endParaRPr lang="ar-SA"/>
                    </a:p>
                  </a:txBody>
                  <a:tcPr/>
                </a:tc>
                <a:tc>
                  <a:txBody>
                    <a:bodyPr/>
                    <a:lstStyle/>
                    <a:p>
                      <a:pPr algn="l" rtl="1"/>
                      <a:r>
                        <a:rPr lang="en-US" dirty="0" err="1" smtClean="0"/>
                        <a:t>Dn</a:t>
                      </a:r>
                      <a:endParaRPr lang="ar-SA" dirty="0"/>
                    </a:p>
                  </a:txBody>
                  <a:tcPr/>
                </a:tc>
                <a:tc>
                  <a:txBody>
                    <a:bodyPr/>
                    <a:lstStyle/>
                    <a:p>
                      <a:pPr algn="l" rtl="1"/>
                      <a:r>
                        <a:rPr lang="en-US" dirty="0" smtClean="0"/>
                        <a:t>D3</a:t>
                      </a:r>
                      <a:endParaRPr lang="ar-SA" dirty="0"/>
                    </a:p>
                  </a:txBody>
                  <a:tcPr/>
                </a:tc>
                <a:tc>
                  <a:txBody>
                    <a:bodyPr/>
                    <a:lstStyle/>
                    <a:p>
                      <a:pPr algn="l" rtl="1"/>
                      <a:r>
                        <a:rPr lang="en-US" dirty="0" smtClean="0"/>
                        <a:t>D2</a:t>
                      </a:r>
                      <a:endParaRPr lang="ar-SA" dirty="0"/>
                    </a:p>
                  </a:txBody>
                  <a:tcPr/>
                </a:tc>
                <a:tc>
                  <a:txBody>
                    <a:bodyPr/>
                    <a:lstStyle/>
                    <a:p>
                      <a:pPr algn="l" rtl="1"/>
                      <a:r>
                        <a:rPr lang="en-US" dirty="0" smtClean="0"/>
                        <a:t>D1</a:t>
                      </a:r>
                      <a:endParaRPr lang="ar-SA" dirty="0"/>
                    </a:p>
                  </a:txBody>
                  <a:tcPr/>
                </a:tc>
                <a:tc>
                  <a:txBody>
                    <a:bodyPr/>
                    <a:lstStyle/>
                    <a:p>
                      <a:pPr algn="ctr" rtl="1"/>
                      <a:r>
                        <a:rPr lang="en-US" dirty="0" smtClean="0"/>
                        <a:t>Demand</a:t>
                      </a:r>
                      <a:r>
                        <a:rPr lang="en-US" baseline="0" dirty="0" smtClean="0"/>
                        <a:t> </a:t>
                      </a:r>
                      <a:endParaRPr lang="ar-SA"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76672"/>
            <a:ext cx="8229600" cy="1143000"/>
          </a:xfrm>
        </p:spPr>
        <p:txBody>
          <a:bodyPr>
            <a:normAutofit fontScale="90000"/>
          </a:bodyPr>
          <a:lstStyle/>
          <a:p>
            <a:pPr algn="l"/>
            <a:r>
              <a:rPr lang="en-US" b="1" dirty="0" smtClean="0">
                <a:solidFill>
                  <a:schemeClr val="tx2">
                    <a:lumMod val="60000"/>
                    <a:lumOff val="40000"/>
                  </a:schemeClr>
                </a:solidFill>
                <a:effectLst>
                  <a:outerShdw blurRad="38100" dist="38100" dir="2700000" algn="tl">
                    <a:srgbClr val="000000">
                      <a:alpha val="43137"/>
                    </a:srgbClr>
                  </a:outerShdw>
                </a:effectLst>
              </a:rPr>
              <a:t>Market strategy:</a:t>
            </a:r>
            <a:br>
              <a:rPr lang="en-US" b="1" dirty="0" smtClean="0">
                <a:solidFill>
                  <a:schemeClr val="tx2">
                    <a:lumMod val="60000"/>
                    <a:lumOff val="40000"/>
                  </a:schemeClr>
                </a:solidFill>
                <a:effectLst>
                  <a:outerShdw blurRad="38100" dist="38100" dir="2700000" algn="tl">
                    <a:srgbClr val="000000">
                      <a:alpha val="43137"/>
                    </a:srgbClr>
                  </a:outerShdw>
                </a:effectLst>
              </a:rPr>
            </a:br>
            <a:endParaRPr lang="ar-SA" dirty="0">
              <a:solidFill>
                <a:schemeClr val="tx2">
                  <a:lumMod val="60000"/>
                  <a:lumOff val="40000"/>
                </a:schemeClr>
              </a:solidFill>
            </a:endParaRPr>
          </a:p>
        </p:txBody>
      </p:sp>
      <p:graphicFrame>
        <p:nvGraphicFramePr>
          <p:cNvPr id="5" name="عنصر نائب للمحتوى 4"/>
          <p:cNvGraphicFramePr>
            <a:graphicFrameLocks noGrp="1"/>
          </p:cNvGraphicFramePr>
          <p:nvPr>
            <p:ph idx="1"/>
          </p:nvPr>
        </p:nvGraphicFramePr>
        <p:xfrm>
          <a:off x="2267744" y="2924944"/>
          <a:ext cx="6635080"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5831632" y="1484784"/>
            <a:ext cx="3312368" cy="1384995"/>
          </a:xfrm>
          <a:prstGeom prst="rect">
            <a:avLst/>
          </a:prstGeom>
          <a:noFill/>
        </p:spPr>
        <p:txBody>
          <a:bodyPr wrap="square" rtlCol="1">
            <a:spAutoFit/>
          </a:bodyPr>
          <a:lstStyle/>
          <a:p>
            <a:r>
              <a:rPr lang="en-US" sz="2800" dirty="0" smtClean="0">
                <a:cs typeface="+mj-cs"/>
              </a:rPr>
              <a:t>Offers products to many kinds of customers </a:t>
            </a:r>
            <a:endParaRPr lang="ar-SA" sz="2800" dirty="0">
              <a:cs typeface="+mj-cs"/>
            </a:endParaRPr>
          </a:p>
        </p:txBody>
      </p:sp>
      <p:sp>
        <p:nvSpPr>
          <p:cNvPr id="7" name="مربع نص 6"/>
          <p:cNvSpPr txBox="1"/>
          <p:nvPr/>
        </p:nvSpPr>
        <p:spPr>
          <a:xfrm>
            <a:off x="2555776" y="1484784"/>
            <a:ext cx="2880320" cy="1384995"/>
          </a:xfrm>
          <a:prstGeom prst="rect">
            <a:avLst/>
          </a:prstGeom>
          <a:noFill/>
        </p:spPr>
        <p:txBody>
          <a:bodyPr wrap="square" rtlCol="1">
            <a:spAutoFit/>
          </a:bodyPr>
          <a:lstStyle/>
          <a:p>
            <a:r>
              <a:rPr lang="en-US" sz="2800" dirty="0" smtClean="0">
                <a:cs typeface="+mj-cs"/>
              </a:rPr>
              <a:t>Offers products to only one group of customers .</a:t>
            </a:r>
            <a:endParaRPr lang="ar-SA" sz="2800" dirty="0">
              <a:cs typeface="+mj-cs"/>
            </a:endParaRPr>
          </a:p>
        </p:txBody>
      </p:sp>
      <p:sp>
        <p:nvSpPr>
          <p:cNvPr id="8" name="مربع نص 7"/>
          <p:cNvSpPr txBox="1"/>
          <p:nvPr/>
        </p:nvSpPr>
        <p:spPr>
          <a:xfrm>
            <a:off x="611560" y="2852936"/>
            <a:ext cx="1872208" cy="1815882"/>
          </a:xfrm>
          <a:prstGeom prst="rect">
            <a:avLst/>
          </a:prstGeom>
          <a:noFill/>
        </p:spPr>
        <p:txBody>
          <a:bodyPr wrap="square" rtlCol="1">
            <a:spAutoFit/>
          </a:bodyPr>
          <a:lstStyle/>
          <a:p>
            <a:r>
              <a:rPr lang="en-US" sz="2800" dirty="0" smtClean="0">
                <a:cs typeface="+mj-cs"/>
              </a:rPr>
              <a:t>Offers low-price products to customers </a:t>
            </a:r>
            <a:endParaRPr lang="ar-SA" sz="2800" dirty="0">
              <a:cs typeface="+mj-cs"/>
            </a:endParaRPr>
          </a:p>
        </p:txBody>
      </p:sp>
      <p:sp>
        <p:nvSpPr>
          <p:cNvPr id="9" name="مربع نص 8"/>
          <p:cNvSpPr txBox="1"/>
          <p:nvPr/>
        </p:nvSpPr>
        <p:spPr>
          <a:xfrm>
            <a:off x="395536" y="4869160"/>
            <a:ext cx="2448272" cy="1815882"/>
          </a:xfrm>
          <a:prstGeom prst="rect">
            <a:avLst/>
          </a:prstGeom>
          <a:noFill/>
        </p:spPr>
        <p:txBody>
          <a:bodyPr wrap="square" rtlCol="1">
            <a:spAutoFit/>
          </a:bodyPr>
          <a:lstStyle/>
          <a:p>
            <a:r>
              <a:rPr lang="en-US" sz="2800" dirty="0" smtClean="0">
                <a:cs typeface="+mj-cs"/>
              </a:rPr>
              <a:t>Offers unique or distinctive products to customers </a:t>
            </a:r>
            <a:endParaRPr lang="ar-SA" sz="2800" dirty="0">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404664"/>
            <a:ext cx="7498080" cy="2016224"/>
          </a:xfrm>
        </p:spPr>
        <p:txBody>
          <a:bodyPr>
            <a:normAutofit/>
          </a:bodyPr>
          <a:lstStyle/>
          <a:p>
            <a:pPr algn="l">
              <a:buNone/>
            </a:pPr>
            <a:r>
              <a:rPr lang="en-US" sz="4000" b="1" u="sng" dirty="0" smtClean="0">
                <a:solidFill>
                  <a:schemeClr val="tx2">
                    <a:lumMod val="60000"/>
                    <a:lumOff val="40000"/>
                  </a:schemeClr>
                </a:solidFill>
                <a:effectLst>
                  <a:outerShdw blurRad="38100" dist="38100" dir="2700000" algn="tl">
                    <a:srgbClr val="000000">
                      <a:alpha val="43137"/>
                    </a:srgbClr>
                  </a:outerShdw>
                </a:effectLst>
              </a:rPr>
              <a:t>International Success Company:</a:t>
            </a:r>
            <a:endParaRPr lang="en-US" sz="4000" b="1" dirty="0" smtClean="0">
              <a:solidFill>
                <a:schemeClr val="tx2">
                  <a:lumMod val="60000"/>
                  <a:lumOff val="40000"/>
                </a:schemeClr>
              </a:solidFill>
            </a:endParaRPr>
          </a:p>
        </p:txBody>
      </p:sp>
      <p:graphicFrame>
        <p:nvGraphicFramePr>
          <p:cNvPr id="10" name="رسم تخطيطي 9"/>
          <p:cNvGraphicFramePr/>
          <p:nvPr/>
        </p:nvGraphicFramePr>
        <p:xfrm>
          <a:off x="1331640" y="1646040"/>
          <a:ext cx="6984776" cy="5211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4690864" cy="1143000"/>
          </a:xfrm>
        </p:spPr>
        <p:txBody>
          <a:bodyPr>
            <a:noAutofit/>
          </a:bodyPr>
          <a:lstStyle/>
          <a:p>
            <a:r>
              <a:rPr lang="en-US" b="1" u="sng" dirty="0" smtClean="0">
                <a:solidFill>
                  <a:schemeClr val="tx2">
                    <a:lumMod val="60000"/>
                    <a:lumOff val="40000"/>
                  </a:schemeClr>
                </a:solidFill>
              </a:rPr>
              <a:t>Methodology:</a:t>
            </a:r>
            <a:br>
              <a:rPr lang="en-US" b="1" u="sng" dirty="0" smtClean="0">
                <a:solidFill>
                  <a:schemeClr val="tx2">
                    <a:lumMod val="60000"/>
                    <a:lumOff val="40000"/>
                  </a:schemeClr>
                </a:solidFill>
              </a:rPr>
            </a:br>
            <a:endParaRPr lang="en-US" b="1" u="sng" dirty="0">
              <a:solidFill>
                <a:schemeClr val="tx2">
                  <a:lumMod val="60000"/>
                  <a:lumOff val="40000"/>
                </a:schemeClr>
              </a:solidFill>
            </a:endParaRPr>
          </a:p>
        </p:txBody>
      </p:sp>
      <p:sp>
        <p:nvSpPr>
          <p:cNvPr id="3" name="Content Placeholder 2"/>
          <p:cNvSpPr>
            <a:spLocks noGrp="1"/>
          </p:cNvSpPr>
          <p:nvPr>
            <p:ph idx="1"/>
          </p:nvPr>
        </p:nvSpPr>
        <p:spPr>
          <a:xfrm>
            <a:off x="539552" y="1628800"/>
            <a:ext cx="8352928" cy="5589240"/>
          </a:xfrm>
        </p:spPr>
        <p:txBody>
          <a:bodyPr>
            <a:normAutofit fontScale="92500" lnSpcReduction="20000"/>
          </a:bodyPr>
          <a:lstStyle/>
          <a:p>
            <a:pPr algn="l" rtl="0"/>
            <a:r>
              <a:rPr lang="en-US" dirty="0" smtClean="0"/>
              <a:t>Define the problem and scope the work effort of the project team.</a:t>
            </a:r>
          </a:p>
          <a:p>
            <a:pPr algn="l" rtl="0"/>
            <a:endParaRPr lang="en-US" dirty="0" smtClean="0"/>
          </a:p>
          <a:p>
            <a:pPr algn="l" rtl="0"/>
            <a:r>
              <a:rPr lang="en-US" dirty="0" smtClean="0"/>
              <a:t>Evaluate the current network .</a:t>
            </a:r>
          </a:p>
          <a:p>
            <a:pPr algn="l" rtl="0"/>
            <a:r>
              <a:rPr lang="en-US" dirty="0" smtClean="0"/>
              <a:t>Data gathering(Survey).</a:t>
            </a:r>
          </a:p>
          <a:p>
            <a:pPr algn="l" rtl="0"/>
            <a:r>
              <a:rPr lang="en-US" dirty="0" smtClean="0"/>
              <a:t>Optimization Model.</a:t>
            </a:r>
          </a:p>
          <a:p>
            <a:pPr algn="l" rtl="0"/>
            <a:r>
              <a:rPr lang="en-US" dirty="0" smtClean="0"/>
              <a:t>Business Plan</a:t>
            </a:r>
          </a:p>
          <a:p>
            <a:pPr algn="l" rtl="0">
              <a:buNone/>
            </a:pPr>
            <a:r>
              <a:rPr lang="en-US" dirty="0" smtClean="0"/>
              <a:t>    &amp; </a:t>
            </a:r>
          </a:p>
          <a:p>
            <a:pPr algn="l" rtl="0">
              <a:buNone/>
            </a:pPr>
            <a:r>
              <a:rPr lang="en-US" dirty="0" smtClean="0"/>
              <a:t>     layout design.</a:t>
            </a:r>
          </a:p>
          <a:p>
            <a:pPr algn="l" rtl="0"/>
            <a:r>
              <a:rPr lang="en-US" dirty="0" smtClean="0"/>
              <a:t>Feasibility Study .</a:t>
            </a:r>
          </a:p>
          <a:p>
            <a:pPr algn="l" rtl="0"/>
            <a:r>
              <a:rPr lang="en-US" dirty="0" smtClean="0"/>
              <a:t>Analysis .</a:t>
            </a:r>
          </a:p>
          <a:p>
            <a:pPr>
              <a:buNone/>
            </a:pPr>
            <a:r>
              <a:rPr lang="en-US" dirty="0" smtClean="0"/>
              <a:t> </a:t>
            </a:r>
          </a:p>
          <a:p>
            <a:endParaRPr lang="en-US" dirty="0" smtClean="0"/>
          </a:p>
          <a:p>
            <a:endParaRPr lang="en-US" dirty="0"/>
          </a:p>
        </p:txBody>
      </p:sp>
      <p:pic>
        <p:nvPicPr>
          <p:cNvPr id="27650" name="Picture 2" descr="نتيجة بحث الصور عن ‪Methodology‬‏"/>
          <p:cNvPicPr>
            <a:picLocks noChangeAspect="1" noChangeArrowheads="1"/>
          </p:cNvPicPr>
          <p:nvPr/>
        </p:nvPicPr>
        <p:blipFill>
          <a:blip r:embed="rId2" cstate="print"/>
          <a:srcRect/>
          <a:stretch>
            <a:fillRect/>
          </a:stretch>
        </p:blipFill>
        <p:spPr bwMode="auto">
          <a:xfrm>
            <a:off x="5004048" y="3717032"/>
            <a:ext cx="3810000" cy="28575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5410944" cy="1143000"/>
          </a:xfrm>
        </p:spPr>
        <p:txBody>
          <a:bodyPr>
            <a:noAutofit/>
          </a:bodyPr>
          <a:lstStyle/>
          <a:p>
            <a:pPr algn="l"/>
            <a:r>
              <a:rPr lang="en-US" b="1" dirty="0" smtClean="0">
                <a:solidFill>
                  <a:schemeClr val="tx2">
                    <a:lumMod val="60000"/>
                    <a:lumOff val="40000"/>
                  </a:schemeClr>
                </a:solidFill>
              </a:rPr>
              <a:t>Problem description: </a:t>
            </a:r>
            <a:br>
              <a:rPr lang="en-US" b="1" dirty="0" smtClean="0">
                <a:solidFill>
                  <a:schemeClr val="tx2">
                    <a:lumMod val="60000"/>
                    <a:lumOff val="40000"/>
                  </a:schemeClr>
                </a:solidFill>
              </a:rPr>
            </a:br>
            <a:endParaRPr lang="en-US" b="1" dirty="0">
              <a:solidFill>
                <a:schemeClr val="tx2">
                  <a:lumMod val="60000"/>
                  <a:lumOff val="40000"/>
                </a:schemeClr>
              </a:solidFill>
            </a:endParaRPr>
          </a:p>
        </p:txBody>
      </p:sp>
      <p:sp>
        <p:nvSpPr>
          <p:cNvPr id="3" name="Content Placeholder 2"/>
          <p:cNvSpPr>
            <a:spLocks noGrp="1"/>
          </p:cNvSpPr>
          <p:nvPr>
            <p:ph sz="quarter" idx="1"/>
          </p:nvPr>
        </p:nvSpPr>
        <p:spPr/>
        <p:txBody>
          <a:bodyPr/>
          <a:lstStyle/>
          <a:p>
            <a:pPr algn="l" rtl="0"/>
            <a:r>
              <a:rPr lang="en-US" dirty="0" smtClean="0"/>
              <a:t>Developing the company's distribution network to include </a:t>
            </a:r>
            <a:r>
              <a:rPr lang="en-US" u="sng" dirty="0" smtClean="0"/>
              <a:t>special sale points </a:t>
            </a:r>
            <a:r>
              <a:rPr lang="en-US" dirty="0" smtClean="0"/>
              <a:t>for the  consumers to get their satisfactions through the competitive advantages  , improving the level of reputation of al-</a:t>
            </a:r>
            <a:r>
              <a:rPr lang="en-US" dirty="0" err="1" smtClean="0"/>
              <a:t>Arz</a:t>
            </a:r>
            <a:r>
              <a:rPr lang="en-US" dirty="0" smtClean="0"/>
              <a:t> company , in addition to </a:t>
            </a:r>
            <a:r>
              <a:rPr lang="en-US" u="sng" dirty="0" smtClean="0"/>
              <a:t>increase the market share  </a:t>
            </a:r>
            <a:r>
              <a:rPr lang="en-US" dirty="0" smtClean="0"/>
              <a:t>and  so the results will be </a:t>
            </a:r>
            <a:r>
              <a:rPr lang="en-US" u="sng" dirty="0" smtClean="0"/>
              <a:t>more  profitable  </a:t>
            </a:r>
            <a:r>
              <a:rPr lang="en-US" dirty="0" smtClean="0"/>
              <a:t>.</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0"/>
            <a:ext cx="6131024" cy="1143000"/>
          </a:xfrm>
        </p:spPr>
        <p:txBody>
          <a:bodyPr>
            <a:normAutofit fontScale="90000"/>
          </a:bodyPr>
          <a:lstStyle/>
          <a:p>
            <a:r>
              <a:rPr lang="ar-SA" sz="4900" b="1" u="sng" dirty="0" smtClean="0">
                <a:solidFill>
                  <a:schemeClr val="tx2">
                    <a:lumMod val="60000"/>
                    <a:lumOff val="40000"/>
                  </a:schemeClr>
                </a:solidFill>
              </a:rPr>
              <a:t/>
            </a:r>
            <a:br>
              <a:rPr lang="ar-SA" sz="4900" b="1" u="sng" dirty="0" smtClean="0">
                <a:solidFill>
                  <a:schemeClr val="tx2">
                    <a:lumMod val="60000"/>
                    <a:lumOff val="40000"/>
                  </a:schemeClr>
                </a:solidFill>
              </a:rPr>
            </a:br>
            <a:r>
              <a:rPr lang="ar-SA" sz="4900" b="1" u="sng" dirty="0" smtClean="0">
                <a:solidFill>
                  <a:schemeClr val="tx2">
                    <a:lumMod val="60000"/>
                    <a:lumOff val="40000"/>
                  </a:schemeClr>
                </a:solidFill>
              </a:rPr>
              <a:t/>
            </a:r>
            <a:br>
              <a:rPr lang="ar-SA" sz="4900" b="1" u="sng" dirty="0" smtClean="0">
                <a:solidFill>
                  <a:schemeClr val="tx2">
                    <a:lumMod val="60000"/>
                    <a:lumOff val="40000"/>
                  </a:schemeClr>
                </a:solidFill>
              </a:rPr>
            </a:br>
            <a:r>
              <a:rPr lang="en-US" sz="4900" b="1" u="sng" dirty="0" smtClean="0">
                <a:solidFill>
                  <a:schemeClr val="tx2">
                    <a:lumMod val="60000"/>
                    <a:lumOff val="40000"/>
                  </a:schemeClr>
                </a:solidFill>
              </a:rPr>
              <a:t>Data gathering</a:t>
            </a:r>
            <a:r>
              <a:rPr lang="en-US" b="1" u="sng" dirty="0" smtClean="0">
                <a:solidFill>
                  <a:schemeClr val="tx2">
                    <a:lumMod val="60000"/>
                    <a:lumOff val="40000"/>
                  </a:schemeClr>
                </a:solidFill>
              </a:rPr>
              <a:t>:</a:t>
            </a:r>
            <a:r>
              <a:rPr lang="en-US" b="1" dirty="0" smtClean="0">
                <a:solidFill>
                  <a:schemeClr val="tx2">
                    <a:lumMod val="60000"/>
                    <a:lumOff val="40000"/>
                  </a:schemeClr>
                </a:solidFill>
              </a:rPr>
              <a:t/>
            </a:r>
            <a:br>
              <a:rPr lang="en-US" b="1" dirty="0" smtClean="0">
                <a:solidFill>
                  <a:schemeClr val="tx2">
                    <a:lumMod val="60000"/>
                    <a:lumOff val="40000"/>
                  </a:schemeClr>
                </a:solidFill>
              </a:rPr>
            </a:br>
            <a:r>
              <a:rPr lang="en-US" b="1" dirty="0" smtClean="0">
                <a:solidFill>
                  <a:schemeClr val="tx2">
                    <a:lumMod val="60000"/>
                    <a:lumOff val="40000"/>
                  </a:schemeClr>
                </a:solidFill>
              </a:rPr>
              <a:t>shipping cost :</a:t>
            </a:r>
            <a:br>
              <a:rPr lang="en-US" b="1" dirty="0" smtClean="0">
                <a:solidFill>
                  <a:schemeClr val="tx2">
                    <a:lumMod val="60000"/>
                    <a:lumOff val="40000"/>
                  </a:schemeClr>
                </a:solidFill>
              </a:rPr>
            </a:br>
            <a:endParaRPr lang="en-US" b="1" dirty="0">
              <a:solidFill>
                <a:schemeClr val="tx2">
                  <a:lumMod val="60000"/>
                  <a:lumOff val="40000"/>
                </a:schemeClr>
              </a:solidFill>
            </a:endParaRPr>
          </a:p>
        </p:txBody>
      </p:sp>
      <p:pic>
        <p:nvPicPr>
          <p:cNvPr id="4" name="Content Placeholder 3" descr="Screenshot_10.png"/>
          <p:cNvPicPr>
            <a:picLocks noGrp="1" noChangeAspect="1"/>
          </p:cNvPicPr>
          <p:nvPr>
            <p:ph idx="1"/>
          </p:nvPr>
        </p:nvPicPr>
        <p:blipFill>
          <a:blip r:embed="rId2" cstate="print"/>
          <a:stretch>
            <a:fillRect/>
          </a:stretch>
        </p:blipFill>
        <p:spPr>
          <a:xfrm>
            <a:off x="1475657" y="1772817"/>
            <a:ext cx="6724202" cy="460851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300022" y="332657"/>
          <a:ext cx="8232418" cy="6185871"/>
        </p:xfrm>
        <a:graphic>
          <a:graphicData uri="http://schemas.openxmlformats.org/drawingml/2006/table">
            <a:tbl>
              <a:tblPr rtl="1" firstRow="1" bandRow="1">
                <a:tableStyleId>{5C22544A-7EE6-4342-B048-85BDC9FD1C3A}</a:tableStyleId>
              </a:tblPr>
              <a:tblGrid>
                <a:gridCol w="4530442"/>
                <a:gridCol w="3701976"/>
              </a:tblGrid>
              <a:tr h="537310">
                <a:tc>
                  <a:txBody>
                    <a:bodyPr/>
                    <a:lstStyle/>
                    <a:p>
                      <a:pPr algn="l" rtl="1"/>
                      <a:r>
                        <a:rPr lang="en-US" sz="2400" dirty="0" smtClean="0">
                          <a:cs typeface="+mj-cs"/>
                        </a:rPr>
                        <a:t>Value </a:t>
                      </a:r>
                      <a:endParaRPr lang="ar-SA" sz="2400" dirty="0">
                        <a:cs typeface="+mj-cs"/>
                      </a:endParaRPr>
                    </a:p>
                  </a:txBody>
                  <a:tcPr/>
                </a:tc>
                <a:tc>
                  <a:txBody>
                    <a:bodyPr/>
                    <a:lstStyle/>
                    <a:p>
                      <a:pPr algn="l" rtl="1"/>
                      <a:r>
                        <a:rPr lang="en-US" sz="2400" dirty="0" smtClean="0">
                          <a:cs typeface="+mj-cs"/>
                        </a:rPr>
                        <a:t>Information </a:t>
                      </a:r>
                      <a:r>
                        <a:rPr lang="ar-SA" sz="2400" dirty="0" smtClean="0">
                          <a:cs typeface="+mj-cs"/>
                        </a:rPr>
                        <a:t> </a:t>
                      </a:r>
                      <a:endParaRPr lang="ar-SA" sz="2400" dirty="0">
                        <a:cs typeface="+mj-cs"/>
                      </a:endParaRPr>
                    </a:p>
                  </a:txBody>
                  <a:tcPr/>
                </a:tc>
              </a:tr>
              <a:tr h="927410">
                <a:tc>
                  <a:txBody>
                    <a:bodyPr/>
                    <a:lstStyle/>
                    <a:p>
                      <a:pPr algn="ctr" rtl="1"/>
                      <a:r>
                        <a:rPr lang="en-US" sz="2400" dirty="0" smtClean="0">
                          <a:cs typeface="+mj-cs"/>
                        </a:rPr>
                        <a:t>10 machines </a:t>
                      </a:r>
                      <a:endParaRPr lang="ar-SA" sz="2400" dirty="0">
                        <a:cs typeface="+mj-cs"/>
                      </a:endParaRPr>
                    </a:p>
                  </a:txBody>
                  <a:tcPr/>
                </a:tc>
                <a:tc>
                  <a:txBody>
                    <a:bodyPr/>
                    <a:lstStyle/>
                    <a:p>
                      <a:pPr algn="l" rtl="1"/>
                      <a:r>
                        <a:rPr lang="en-US" sz="2400" dirty="0" smtClean="0">
                          <a:cs typeface="+mj-cs"/>
                        </a:rPr>
                        <a:t>Number of machine in all factory </a:t>
                      </a:r>
                      <a:endParaRPr lang="ar-SA" sz="2400" dirty="0">
                        <a:cs typeface="+mj-cs"/>
                      </a:endParaRPr>
                    </a:p>
                  </a:txBody>
                  <a:tcPr/>
                </a:tc>
              </a:tr>
              <a:tr h="927410">
                <a:tc>
                  <a:txBody>
                    <a:bodyPr/>
                    <a:lstStyle/>
                    <a:p>
                      <a:pPr algn="ctr" rtl="1"/>
                      <a:r>
                        <a:rPr lang="en-US" sz="2400" dirty="0" smtClean="0">
                          <a:cs typeface="+mj-cs"/>
                        </a:rPr>
                        <a:t>8 million liter of ice cream per month </a:t>
                      </a:r>
                      <a:endParaRPr lang="ar-SA" sz="2400" dirty="0">
                        <a:cs typeface="+mj-cs"/>
                      </a:endParaRPr>
                    </a:p>
                  </a:txBody>
                  <a:tcPr/>
                </a:tc>
                <a:tc>
                  <a:txBody>
                    <a:bodyPr/>
                    <a:lstStyle/>
                    <a:p>
                      <a:pPr algn="l" rtl="1"/>
                      <a:r>
                        <a:rPr lang="en-US" sz="2400" dirty="0" smtClean="0">
                          <a:cs typeface="+mj-cs"/>
                        </a:rPr>
                        <a:t>Capacity of Factory.</a:t>
                      </a:r>
                      <a:endParaRPr lang="ar-SA" sz="2400" dirty="0">
                        <a:cs typeface="+mj-cs"/>
                      </a:endParaRPr>
                    </a:p>
                  </a:txBody>
                  <a:tcPr/>
                </a:tc>
              </a:tr>
              <a:tr h="776221">
                <a:tc>
                  <a:txBody>
                    <a:bodyPr/>
                    <a:lstStyle/>
                    <a:p>
                      <a:pPr algn="ctr" rtl="1"/>
                      <a:r>
                        <a:rPr lang="en-US" sz="2400" dirty="0" smtClean="0">
                          <a:cs typeface="+mj-cs"/>
                        </a:rPr>
                        <a:t>250 workers </a:t>
                      </a:r>
                      <a:endParaRPr lang="ar-SA" sz="2400" dirty="0">
                        <a:cs typeface="+mj-cs"/>
                      </a:endParaRPr>
                    </a:p>
                  </a:txBody>
                  <a:tcPr/>
                </a:tc>
                <a:tc>
                  <a:txBody>
                    <a:bodyPr/>
                    <a:lstStyle/>
                    <a:p>
                      <a:pPr algn="l" rtl="1"/>
                      <a:r>
                        <a:rPr lang="en-US" sz="2400" dirty="0" smtClean="0">
                          <a:cs typeface="+mj-cs"/>
                        </a:rPr>
                        <a:t>Number of worker </a:t>
                      </a:r>
                      <a:endParaRPr lang="ar-SA" sz="2400" dirty="0">
                        <a:cs typeface="+mj-cs"/>
                      </a:endParaRPr>
                    </a:p>
                  </a:txBody>
                  <a:tcPr/>
                </a:tc>
              </a:tr>
              <a:tr h="2797946">
                <a:tc>
                  <a:txBody>
                    <a:bodyPr/>
                    <a:lstStyle/>
                    <a:p>
                      <a:pPr algn="ctr" rtl="1"/>
                      <a:r>
                        <a:rPr lang="en-US" sz="2400" dirty="0" smtClean="0">
                          <a:cs typeface="+mj-cs"/>
                        </a:rPr>
                        <a:t>3 shifts ( at Summer ) , each shift 8 </a:t>
                      </a:r>
                    </a:p>
                    <a:p>
                      <a:pPr algn="ctr" rtl="1"/>
                      <a:r>
                        <a:rPr lang="ar-SA" sz="2400" dirty="0" err="1" smtClean="0">
                          <a:cs typeface="+mj-cs"/>
                        </a:rPr>
                        <a:t>:</a:t>
                      </a:r>
                      <a:r>
                        <a:rPr lang="ar-SA" sz="2400" dirty="0" smtClean="0">
                          <a:cs typeface="+mj-cs"/>
                        </a:rPr>
                        <a:t> </a:t>
                      </a:r>
                      <a:r>
                        <a:rPr lang="en-US" sz="2400" dirty="0" smtClean="0">
                          <a:cs typeface="+mj-cs"/>
                        </a:rPr>
                        <a:t> hours</a:t>
                      </a:r>
                    </a:p>
                    <a:p>
                      <a:pPr algn="ctr" rtl="1"/>
                      <a:endParaRPr lang="en-US" sz="2400" dirty="0" smtClean="0">
                        <a:cs typeface="+mj-cs"/>
                      </a:endParaRPr>
                    </a:p>
                    <a:p>
                      <a:pPr algn="l" rtl="0">
                        <a:buNone/>
                      </a:pPr>
                      <a:r>
                        <a:rPr lang="en-US" sz="2400" dirty="0" smtClean="0">
                          <a:cs typeface="+mj-cs"/>
                        </a:rPr>
                        <a:t>Morning shift : 8 </a:t>
                      </a:r>
                      <a:r>
                        <a:rPr lang="en-US" sz="2400" dirty="0" err="1" smtClean="0">
                          <a:cs typeface="+mj-cs"/>
                        </a:rPr>
                        <a:t>p.m</a:t>
                      </a:r>
                      <a:r>
                        <a:rPr lang="en-US" sz="2400" dirty="0" smtClean="0">
                          <a:cs typeface="+mj-cs"/>
                        </a:rPr>
                        <a:t> _4 </a:t>
                      </a:r>
                      <a:r>
                        <a:rPr lang="en-US" sz="2400" dirty="0" err="1" smtClean="0">
                          <a:cs typeface="+mj-cs"/>
                        </a:rPr>
                        <a:t>a.m</a:t>
                      </a:r>
                      <a:r>
                        <a:rPr lang="en-US" sz="2400" dirty="0" smtClean="0">
                          <a:cs typeface="+mj-cs"/>
                        </a:rPr>
                        <a:t> </a:t>
                      </a:r>
                    </a:p>
                    <a:p>
                      <a:pPr algn="l" rtl="0">
                        <a:buNone/>
                      </a:pPr>
                      <a:r>
                        <a:rPr lang="en-US" sz="2400" dirty="0" smtClean="0">
                          <a:cs typeface="+mj-cs"/>
                        </a:rPr>
                        <a:t>Evening shift :  4 a.m_12 </a:t>
                      </a:r>
                      <a:r>
                        <a:rPr lang="en-US" sz="2400" dirty="0" err="1" smtClean="0">
                          <a:cs typeface="+mj-cs"/>
                        </a:rPr>
                        <a:t>p.m</a:t>
                      </a:r>
                      <a:r>
                        <a:rPr lang="en-US" sz="2400" dirty="0" smtClean="0">
                          <a:cs typeface="+mj-cs"/>
                        </a:rPr>
                        <a:t> </a:t>
                      </a:r>
                    </a:p>
                    <a:p>
                      <a:pPr algn="l" rtl="0">
                        <a:buNone/>
                      </a:pPr>
                      <a:r>
                        <a:rPr lang="en-US" sz="2400" dirty="0" smtClean="0">
                          <a:cs typeface="+mj-cs"/>
                        </a:rPr>
                        <a:t>Night shift : 12 </a:t>
                      </a:r>
                      <a:r>
                        <a:rPr lang="en-US" sz="2400" dirty="0" err="1" smtClean="0">
                          <a:cs typeface="+mj-cs"/>
                        </a:rPr>
                        <a:t>p.m</a:t>
                      </a:r>
                      <a:r>
                        <a:rPr lang="en-US" sz="2400" dirty="0" smtClean="0">
                          <a:cs typeface="+mj-cs"/>
                        </a:rPr>
                        <a:t> _8 </a:t>
                      </a:r>
                      <a:r>
                        <a:rPr lang="en-US" sz="2400" dirty="0" err="1" smtClean="0">
                          <a:cs typeface="+mj-cs"/>
                        </a:rPr>
                        <a:t>p.m</a:t>
                      </a:r>
                      <a:endParaRPr lang="ar-SA" sz="2400" dirty="0" smtClean="0">
                        <a:cs typeface="+mj-cs"/>
                      </a:endParaRPr>
                    </a:p>
                    <a:p>
                      <a:pPr algn="ctr" rtl="1"/>
                      <a:endParaRPr lang="en-US" sz="2400" dirty="0" smtClean="0">
                        <a:cs typeface="+mj-cs"/>
                      </a:endParaRPr>
                    </a:p>
                    <a:p>
                      <a:pPr algn="ctr" rtl="1"/>
                      <a:r>
                        <a:rPr lang="en-US" sz="2400" dirty="0" smtClean="0">
                          <a:cs typeface="+mj-cs"/>
                        </a:rPr>
                        <a:t> </a:t>
                      </a:r>
                      <a:endParaRPr lang="ar-SA" sz="2400" dirty="0">
                        <a:cs typeface="+mj-cs"/>
                      </a:endParaRPr>
                    </a:p>
                  </a:txBody>
                  <a:tcPr/>
                </a:tc>
                <a:tc>
                  <a:txBody>
                    <a:bodyPr/>
                    <a:lstStyle/>
                    <a:p>
                      <a:pPr algn="l" rtl="1"/>
                      <a:r>
                        <a:rPr lang="en-US" sz="2400" dirty="0" smtClean="0">
                          <a:cs typeface="+mj-cs"/>
                        </a:rPr>
                        <a:t>Number of shifts</a:t>
                      </a:r>
                      <a:endParaRPr lang="ar-SA" sz="2400" dirty="0">
                        <a:cs typeface="+mj-cs"/>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Capacity of production lines</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600200"/>
          <a:ext cx="8229600" cy="3917032"/>
        </p:xfrm>
        <a:graphic>
          <a:graphicData uri="http://schemas.openxmlformats.org/drawingml/2006/table">
            <a:tbl>
              <a:tblPr rtl="1" firstRow="1" bandRow="1">
                <a:tableStyleId>{5C22544A-7EE6-4342-B048-85BDC9FD1C3A}</a:tableStyleId>
              </a:tblPr>
              <a:tblGrid>
                <a:gridCol w="4114800"/>
                <a:gridCol w="4114800"/>
              </a:tblGrid>
              <a:tr h="489629">
                <a:tc>
                  <a:txBody>
                    <a:bodyPr/>
                    <a:lstStyle/>
                    <a:p>
                      <a:pPr algn="ctr" rtl="0">
                        <a:lnSpc>
                          <a:spcPct val="115000"/>
                        </a:lnSpc>
                        <a:spcAft>
                          <a:spcPts val="0"/>
                        </a:spcAft>
                      </a:pPr>
                      <a:r>
                        <a:rPr lang="en-US" sz="2400" b="1">
                          <a:latin typeface="Times New Roman"/>
                          <a:ea typeface="Calibri"/>
                          <a:cs typeface="Arial"/>
                        </a:rPr>
                        <a:t>Capacity</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b="1">
                          <a:latin typeface="Times New Roman"/>
                          <a:ea typeface="Calibri"/>
                          <a:cs typeface="Arial"/>
                        </a:rPr>
                        <a:t>Section</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a:latin typeface="Times New Roman"/>
                          <a:ea typeface="Calibri"/>
                          <a:cs typeface="Arial"/>
                        </a:rPr>
                        <a:t>90.000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BTC</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a:latin typeface="Times New Roman"/>
                          <a:ea typeface="Calibri"/>
                          <a:cs typeface="Arial"/>
                        </a:rPr>
                        <a:t>45.000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GMF</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a:latin typeface="Times New Roman"/>
                          <a:ea typeface="Calibri"/>
                          <a:cs typeface="Arial"/>
                        </a:rPr>
                        <a:t>42.000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SLC</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a:latin typeface="Times New Roman"/>
                          <a:ea typeface="Calibri"/>
                          <a:cs typeface="Arial"/>
                        </a:rPr>
                        <a:t>48.000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Cups</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a:latin typeface="Times New Roman"/>
                          <a:ea typeface="Calibri"/>
                          <a:cs typeface="Arial"/>
                        </a:rPr>
                        <a:t>25.000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Icy</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a:latin typeface="Times New Roman"/>
                          <a:ea typeface="Calibri"/>
                          <a:cs typeface="Arial"/>
                        </a:rPr>
                        <a:t>43.000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Frola</a:t>
                      </a:r>
                      <a:endParaRPr lang="en-US" sz="1800">
                        <a:latin typeface="Calibri"/>
                        <a:ea typeface="Calibri"/>
                        <a:cs typeface="Arial"/>
                      </a:endParaRPr>
                    </a:p>
                  </a:txBody>
                  <a:tcPr marL="68580" marR="68580" marT="0" marB="0"/>
                </a:tc>
              </a:tr>
              <a:tr h="489629">
                <a:tc>
                  <a:txBody>
                    <a:bodyPr/>
                    <a:lstStyle/>
                    <a:p>
                      <a:pPr algn="ctr" rtl="0">
                        <a:lnSpc>
                          <a:spcPct val="115000"/>
                        </a:lnSpc>
                        <a:spcAft>
                          <a:spcPts val="0"/>
                        </a:spcAft>
                      </a:pPr>
                      <a:r>
                        <a:rPr lang="en-US" sz="2400" dirty="0">
                          <a:latin typeface="Times New Roman"/>
                          <a:ea typeface="Calibri"/>
                          <a:cs typeface="Arial"/>
                        </a:rPr>
                        <a:t>293.000</a:t>
                      </a:r>
                      <a:endParaRPr lang="en-US" sz="2000" dirty="0">
                        <a:latin typeface="Calibri"/>
                        <a:ea typeface="Calibri"/>
                        <a:cs typeface="Arial"/>
                      </a:endParaRPr>
                    </a:p>
                  </a:txBody>
                  <a:tcPr marL="68580" marR="68580" marT="0" marB="0"/>
                </a:tc>
                <a:tc>
                  <a:txBody>
                    <a:bodyPr/>
                    <a:lstStyle/>
                    <a:p>
                      <a:pPr algn="ctr" rtl="0">
                        <a:lnSpc>
                          <a:spcPct val="115000"/>
                        </a:lnSpc>
                        <a:spcAft>
                          <a:spcPts val="0"/>
                        </a:spcAft>
                      </a:pPr>
                      <a:r>
                        <a:rPr lang="en-US" sz="2000" dirty="0">
                          <a:latin typeface="Times New Roman"/>
                          <a:ea typeface="Calibri"/>
                          <a:cs typeface="Arial"/>
                        </a:rPr>
                        <a:t>Total</a:t>
                      </a:r>
                      <a:endParaRPr lang="en-US" sz="1800" dirty="0">
                        <a:latin typeface="Calibri"/>
                        <a:ea typeface="Calibri"/>
                        <a:cs typeface="Arial"/>
                      </a:endParaRPr>
                    </a:p>
                  </a:txBody>
                  <a:tcPr marL="68580" marR="68580" marT="0" marB="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Cities demand</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600200"/>
          <a:ext cx="8229600" cy="445008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algn="ctr" rtl="0">
                        <a:lnSpc>
                          <a:spcPct val="115000"/>
                        </a:lnSpc>
                        <a:spcAft>
                          <a:spcPts val="0"/>
                        </a:spcAft>
                      </a:pPr>
                      <a:r>
                        <a:rPr lang="en-US" sz="2000" b="1" dirty="0">
                          <a:latin typeface="Times New Roman"/>
                          <a:ea typeface="Calibri"/>
                          <a:cs typeface="Arial"/>
                        </a:rPr>
                        <a:t>Demand(unit)</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2000" b="1">
                          <a:latin typeface="Times New Roman"/>
                          <a:ea typeface="Calibri"/>
                          <a:cs typeface="Arial"/>
                        </a:rPr>
                        <a:t>Demand (%)</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b="1">
                          <a:latin typeface="Times New Roman"/>
                          <a:ea typeface="Calibri"/>
                          <a:cs typeface="Arial"/>
                        </a:rPr>
                        <a:t>City</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70320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24%</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Nablus</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38090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13%</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 Jenin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38090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13%</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Hebron</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64460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22%</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 Ramallah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14650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5%</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 Tulkarm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11720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4%</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 Qalqelia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11720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4%</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 Jericho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5860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2%</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Tubas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35160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12%</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Bethlehem  </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a:latin typeface="Times New Roman"/>
                          <a:ea typeface="Calibri"/>
                          <a:cs typeface="Arial"/>
                        </a:rPr>
                        <a:t>2930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1%</a:t>
                      </a:r>
                      <a:endParaRPr lang="en-US" sz="1800">
                        <a:latin typeface="Calibri"/>
                        <a:ea typeface="Calibri"/>
                        <a:cs typeface="Arial"/>
                      </a:endParaRPr>
                    </a:p>
                  </a:txBody>
                  <a:tcPr marL="68580" marR="68580" marT="0" marB="0"/>
                </a:tc>
                <a:tc>
                  <a:txBody>
                    <a:bodyPr/>
                    <a:lstStyle/>
                    <a:p>
                      <a:pPr marL="68580" algn="ctr" rtl="0">
                        <a:lnSpc>
                          <a:spcPct val="115000"/>
                        </a:lnSpc>
                        <a:spcAft>
                          <a:spcPts val="0"/>
                        </a:spcAft>
                      </a:pPr>
                      <a:r>
                        <a:rPr lang="en-US" sz="2000">
                          <a:latin typeface="Times New Roman"/>
                          <a:ea typeface="Calibri"/>
                          <a:cs typeface="Arial"/>
                        </a:rPr>
                        <a:t>Salfit</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dirty="0">
                          <a:latin typeface="Times New Roman"/>
                          <a:ea typeface="Calibri"/>
                          <a:cs typeface="Arial"/>
                        </a:rPr>
                        <a:t>293.000</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2000" dirty="0">
                          <a:latin typeface="Times New Roman"/>
                          <a:ea typeface="Calibri"/>
                          <a:cs typeface="Arial"/>
                        </a:rPr>
                        <a:t>100%</a:t>
                      </a:r>
                      <a:endParaRPr lang="en-US" sz="18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2000" dirty="0">
                          <a:latin typeface="Times New Roman"/>
                          <a:ea typeface="Calibri"/>
                          <a:cs typeface="Arial"/>
                        </a:rPr>
                        <a:t>Total</a:t>
                      </a:r>
                      <a:endParaRPr lang="en-US" sz="1800" dirty="0">
                        <a:latin typeface="Calibri"/>
                        <a:ea typeface="Calibri"/>
                        <a:cs typeface="Arial"/>
                      </a:endParaRPr>
                    </a:p>
                  </a:txBody>
                  <a:tcPr marL="68580" marR="68580" marT="0" marB="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Nablus demand</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600200"/>
          <a:ext cx="8229600" cy="2595880"/>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algn="ctr" rtl="0">
                        <a:lnSpc>
                          <a:spcPct val="115000"/>
                        </a:lnSpc>
                        <a:spcAft>
                          <a:spcPts val="0"/>
                        </a:spcAft>
                      </a:pPr>
                      <a:r>
                        <a:rPr lang="en-US" sz="1800" b="1">
                          <a:latin typeface="Times New Roman"/>
                          <a:ea typeface="Calibri"/>
                          <a:cs typeface="Arial"/>
                        </a:rPr>
                        <a:t>Demand(unit)</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2000" b="1">
                          <a:latin typeface="Times New Roman"/>
                          <a:ea typeface="Calibri"/>
                          <a:cs typeface="Arial"/>
                        </a:rPr>
                        <a:t>Demand (%)</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b="1">
                          <a:latin typeface="Times New Roman"/>
                          <a:ea typeface="Calibri"/>
                          <a:cs typeface="Arial"/>
                        </a:rPr>
                        <a:t>Region</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21096</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30%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Rafedia</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17580</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25%</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Al_Dowar</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7032</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10%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Sama Nablus</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14064</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20%</a:t>
                      </a:r>
                      <a:endParaRPr lang="en-US" sz="1800">
                        <a:latin typeface="Calibri"/>
                        <a:ea typeface="Calibri"/>
                        <a:cs typeface="Arial"/>
                      </a:endParaRPr>
                    </a:p>
                  </a:txBody>
                  <a:tcPr marL="68580" marR="68580" marT="0" marB="0"/>
                </a:tc>
                <a:tc>
                  <a:txBody>
                    <a:bodyPr/>
                    <a:lstStyle/>
                    <a:p>
                      <a:pPr marL="68580" algn="ctr" rtl="0">
                        <a:lnSpc>
                          <a:spcPct val="115000"/>
                        </a:lnSpc>
                        <a:spcAft>
                          <a:spcPts val="0"/>
                        </a:spcAft>
                      </a:pPr>
                      <a:r>
                        <a:rPr lang="en-US" sz="1600">
                          <a:latin typeface="Times New Roman"/>
                          <a:ea typeface="Calibri"/>
                          <a:cs typeface="Arial"/>
                        </a:rPr>
                        <a:t>Northern Mountain</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10548</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2000">
                          <a:latin typeface="Times New Roman"/>
                          <a:ea typeface="Calibri"/>
                          <a:cs typeface="Arial"/>
                        </a:rPr>
                        <a:t>15%</a:t>
                      </a:r>
                      <a:endParaRPr lang="en-US" sz="1800">
                        <a:latin typeface="Calibri"/>
                        <a:ea typeface="Calibri"/>
                        <a:cs typeface="Arial"/>
                      </a:endParaRPr>
                    </a:p>
                  </a:txBody>
                  <a:tcPr marL="68580" marR="68580" marT="0" marB="0"/>
                </a:tc>
                <a:tc>
                  <a:txBody>
                    <a:bodyPr/>
                    <a:lstStyle/>
                    <a:p>
                      <a:pPr marL="68580" algn="ctr" rtl="0">
                        <a:lnSpc>
                          <a:spcPct val="115000"/>
                        </a:lnSpc>
                        <a:spcAft>
                          <a:spcPts val="0"/>
                        </a:spcAft>
                      </a:pPr>
                      <a:r>
                        <a:rPr lang="en-US" sz="1600">
                          <a:latin typeface="Times New Roman"/>
                          <a:ea typeface="Calibri"/>
                          <a:cs typeface="Arial"/>
                        </a:rPr>
                        <a:t>Eastern region</a:t>
                      </a:r>
                      <a:endParaRPr lang="en-US" sz="1600">
                        <a:latin typeface="Calibri"/>
                        <a:ea typeface="Calibri"/>
                        <a:cs typeface="Arial"/>
                      </a:endParaRPr>
                    </a:p>
                  </a:txBody>
                  <a:tcPr marL="68580" marR="68580" marT="0" marB="0"/>
                </a:tc>
              </a:tr>
              <a:tr h="370840">
                <a:tc>
                  <a:txBody>
                    <a:bodyPr/>
                    <a:lstStyle/>
                    <a:p>
                      <a:pPr marL="68580" algn="ctr" rtl="0">
                        <a:lnSpc>
                          <a:spcPct val="115000"/>
                        </a:lnSpc>
                        <a:spcAft>
                          <a:spcPts val="0"/>
                        </a:spcAft>
                      </a:pPr>
                      <a:r>
                        <a:rPr lang="en-US" sz="1800" dirty="0">
                          <a:latin typeface="Times New Roman"/>
                          <a:ea typeface="Calibri"/>
                          <a:cs typeface="Arial"/>
                        </a:rPr>
                        <a:t>70320</a:t>
                      </a:r>
                      <a:endParaRPr lang="en-US" sz="16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2000" dirty="0">
                          <a:latin typeface="Times New Roman"/>
                          <a:ea typeface="Calibri"/>
                          <a:cs typeface="Arial"/>
                        </a:rPr>
                        <a:t>100%</a:t>
                      </a:r>
                      <a:endParaRPr lang="en-US" sz="18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1800" dirty="0">
                          <a:latin typeface="Times New Roman"/>
                          <a:ea typeface="Calibri"/>
                          <a:cs typeface="Arial"/>
                        </a:rPr>
                        <a:t>Total</a:t>
                      </a:r>
                      <a:endParaRPr lang="en-US" sz="1600" dirty="0">
                        <a:latin typeface="Calibri"/>
                        <a:ea typeface="Calibri"/>
                        <a:cs typeface="Arial"/>
                      </a:endParaRP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5004048" cy="1143000"/>
          </a:xfrm>
        </p:spPr>
        <p:txBody>
          <a:bodyPr/>
          <a:lstStyle/>
          <a:p>
            <a:r>
              <a:rPr lang="en-US" b="1" u="sng" dirty="0" smtClean="0">
                <a:solidFill>
                  <a:schemeClr val="tx2">
                    <a:lumMod val="60000"/>
                    <a:lumOff val="40000"/>
                  </a:schemeClr>
                </a:solidFill>
              </a:rPr>
              <a:t>Group members :</a:t>
            </a:r>
            <a:endParaRPr lang="en-US" b="1" u="sng" dirty="0">
              <a:solidFill>
                <a:schemeClr val="tx2">
                  <a:lumMod val="60000"/>
                  <a:lumOff val="40000"/>
                </a:schemeClr>
              </a:solidFill>
            </a:endParaRPr>
          </a:p>
        </p:txBody>
      </p:sp>
      <p:sp>
        <p:nvSpPr>
          <p:cNvPr id="3" name="Content Placeholder 2"/>
          <p:cNvSpPr>
            <a:spLocks noGrp="1"/>
          </p:cNvSpPr>
          <p:nvPr>
            <p:ph idx="1"/>
          </p:nvPr>
        </p:nvSpPr>
        <p:spPr/>
        <p:txBody>
          <a:bodyPr/>
          <a:lstStyle/>
          <a:p>
            <a:pPr algn="l" rtl="0"/>
            <a:r>
              <a:rPr lang="en-US" dirty="0" smtClean="0"/>
              <a:t>Raghad </a:t>
            </a:r>
            <a:r>
              <a:rPr lang="en-US" dirty="0" err="1" smtClean="0"/>
              <a:t>Bani</a:t>
            </a:r>
            <a:r>
              <a:rPr lang="en-US" dirty="0" smtClean="0"/>
              <a:t> </a:t>
            </a:r>
            <a:r>
              <a:rPr lang="en-US" dirty="0" err="1" smtClean="0"/>
              <a:t>Odeh</a:t>
            </a:r>
            <a:r>
              <a:rPr lang="en-US" dirty="0" smtClean="0"/>
              <a:t>. </a:t>
            </a:r>
          </a:p>
          <a:p>
            <a:pPr algn="l" rtl="0"/>
            <a:r>
              <a:rPr lang="en-US" dirty="0" err="1" smtClean="0"/>
              <a:t>Raghda</a:t>
            </a:r>
            <a:r>
              <a:rPr lang="en-US" dirty="0" smtClean="0"/>
              <a:t> Amer. </a:t>
            </a:r>
          </a:p>
          <a:p>
            <a:pPr algn="l" rtl="0"/>
            <a:r>
              <a:rPr lang="en-US" dirty="0" err="1" smtClean="0"/>
              <a:t>Baha</a:t>
            </a:r>
            <a:r>
              <a:rPr lang="en-US" dirty="0" smtClean="0"/>
              <a:t> </a:t>
            </a:r>
            <a:r>
              <a:rPr lang="en-US" dirty="0" err="1" smtClean="0"/>
              <a:t>Joudeh</a:t>
            </a:r>
            <a:r>
              <a:rPr lang="en-US" dirty="0" smtClean="0"/>
              <a:t>.</a:t>
            </a:r>
          </a:p>
        </p:txBody>
      </p:sp>
      <p:sp>
        <p:nvSpPr>
          <p:cNvPr id="5" name="Title 1"/>
          <p:cNvSpPr txBox="1">
            <a:spLocks/>
          </p:cNvSpPr>
          <p:nvPr/>
        </p:nvSpPr>
        <p:spPr>
          <a:xfrm>
            <a:off x="395536" y="3861048"/>
            <a:ext cx="4896544" cy="2295128"/>
          </a:xfrm>
          <a:prstGeom prst="rect">
            <a:avLst/>
          </a:prstGeom>
        </p:spPr>
        <p:txBody>
          <a:bodyPr anchor="ctr">
            <a:normAutofit/>
          </a:bodyPr>
          <a:lstStyle/>
          <a:p>
            <a:pPr>
              <a:spcBef>
                <a:spcPct val="0"/>
              </a:spcBef>
            </a:pPr>
            <a:r>
              <a:rPr lang="en-US" sz="3600" b="1" u="sng" dirty="0">
                <a:solidFill>
                  <a:schemeClr val="tx2">
                    <a:lumMod val="60000"/>
                    <a:lumOff val="40000"/>
                  </a:schemeClr>
                </a:solidFill>
                <a:effectLst>
                  <a:outerShdw blurRad="38100" dist="38100" dir="2700000" algn="tl">
                    <a:srgbClr val="000000">
                      <a:alpha val="43137"/>
                    </a:srgbClr>
                  </a:outerShdw>
                </a:effectLst>
              </a:rPr>
              <a:t>Supervised </a:t>
            </a:r>
            <a:r>
              <a:rPr lang="en-US" sz="3600" b="1" u="sng" dirty="0" smtClean="0">
                <a:solidFill>
                  <a:schemeClr val="tx2">
                    <a:lumMod val="60000"/>
                    <a:lumOff val="40000"/>
                  </a:schemeClr>
                </a:solidFill>
                <a:effectLst>
                  <a:outerShdw blurRad="38100" dist="38100" dir="2700000" algn="tl">
                    <a:srgbClr val="000000">
                      <a:alpha val="43137"/>
                    </a:srgbClr>
                  </a:outerShdw>
                </a:effectLst>
              </a:rPr>
              <a:t>by:</a:t>
            </a:r>
            <a:r>
              <a:rPr lang="en-US" sz="3600" dirty="0" smtClean="0">
                <a:solidFill>
                  <a:schemeClr val="tx2">
                    <a:lumMod val="60000"/>
                    <a:lumOff val="40000"/>
                  </a:schemeClr>
                </a:solidFill>
                <a:effectLst>
                  <a:outerShdw blurRad="38100" dist="38100" dir="2700000" algn="tl">
                    <a:srgbClr val="000000">
                      <a:alpha val="43137"/>
                    </a:srgbClr>
                  </a:outerShdw>
                </a:effectLst>
              </a:rPr>
              <a:t/>
            </a:r>
            <a:br>
              <a:rPr lang="en-US" sz="3600" dirty="0" smtClean="0">
                <a:solidFill>
                  <a:schemeClr val="tx2">
                    <a:lumMod val="60000"/>
                    <a:lumOff val="40000"/>
                  </a:schemeClr>
                </a:solidFill>
                <a:effectLst>
                  <a:outerShdw blurRad="38100" dist="38100" dir="2700000" algn="tl">
                    <a:srgbClr val="000000">
                      <a:alpha val="43137"/>
                    </a:srgbClr>
                  </a:outerShdw>
                </a:effectLst>
              </a:rPr>
            </a:br>
            <a:r>
              <a:rPr lang="en-US" sz="3600" dirty="0" smtClean="0"/>
              <a:t>Dr. Mohammad Othman</a:t>
            </a:r>
            <a:r>
              <a:rPr lang="en-US" sz="3000" dirty="0" smtClean="0"/>
              <a:t>.</a:t>
            </a:r>
          </a:p>
          <a:p>
            <a:pPr lvl="0">
              <a:spcBef>
                <a:spcPct val="0"/>
              </a:spcBef>
            </a:pPr>
            <a:endParaRPr kumimoji="0" lang="en-US" sz="4300" b="0" i="0" u="none" strike="noStrike" kern="1200" cap="none" spc="0" normalizeH="0" baseline="0" noProof="0" dirty="0">
              <a:ln>
                <a:noFill/>
              </a:ln>
              <a:solidFill>
                <a:schemeClr val="tx2">
                  <a:satMod val="130000"/>
                </a:schemeClr>
              </a:solidFill>
              <a:effectLst>
                <a:outerShdw blurRad="38100" dist="38100" dir="2700000" algn="tl">
                  <a:srgbClr val="000000">
                    <a:alpha val="43137"/>
                  </a:srgbClr>
                </a:outerShdw>
              </a:effectLst>
              <a:uLnTx/>
              <a:uFillTx/>
              <a:latin typeface="+mj-lt"/>
              <a:ea typeface="+mj-ea"/>
              <a:cs typeface="+mj-cs"/>
            </a:endParaRPr>
          </a:p>
        </p:txBody>
      </p:sp>
      <p:pic>
        <p:nvPicPr>
          <p:cNvPr id="6" name="صورة 5" descr="enhancedcomm.jpg"/>
          <p:cNvPicPr>
            <a:picLocks noChangeAspect="1"/>
          </p:cNvPicPr>
          <p:nvPr/>
        </p:nvPicPr>
        <p:blipFill>
          <a:blip r:embed="rId2" cstate="print"/>
          <a:stretch>
            <a:fillRect/>
          </a:stretch>
        </p:blipFill>
        <p:spPr>
          <a:xfrm rot="1150333">
            <a:off x="4317642" y="1847818"/>
            <a:ext cx="4464496" cy="295772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Coordinates of cities</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371064"/>
          <a:ext cx="8229600" cy="4023868"/>
        </p:xfrm>
        <a:graphic>
          <a:graphicData uri="http://schemas.openxmlformats.org/drawingml/2006/table">
            <a:tbl>
              <a:tblPr rtl="1" firstRow="1" bandRow="1">
                <a:tableStyleId>{5C22544A-7EE6-4342-B048-85BDC9FD1C3A}</a:tableStyleId>
              </a:tblPr>
              <a:tblGrid>
                <a:gridCol w="2743200"/>
                <a:gridCol w="2743200"/>
                <a:gridCol w="2743200"/>
              </a:tblGrid>
              <a:tr h="370840">
                <a:tc>
                  <a:txBody>
                    <a:bodyPr/>
                    <a:lstStyle/>
                    <a:p>
                      <a:pPr algn="ctr" rtl="0">
                        <a:lnSpc>
                          <a:spcPct val="115000"/>
                        </a:lnSpc>
                        <a:spcAft>
                          <a:spcPts val="0"/>
                        </a:spcAft>
                      </a:pPr>
                      <a:r>
                        <a:rPr lang="en-US" sz="1800" b="1">
                          <a:latin typeface="Times New Roman"/>
                          <a:ea typeface="Calibri"/>
                          <a:cs typeface="Arial"/>
                        </a:rPr>
                        <a:t>Vertical coordinate (Y)</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b="1">
                          <a:latin typeface="Times New Roman"/>
                          <a:ea typeface="Calibri"/>
                          <a:cs typeface="Arial"/>
                        </a:rPr>
                        <a:t>Horizontal coordinate (X)</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b="1">
                          <a:latin typeface="Times New Roman"/>
                          <a:ea typeface="Calibri"/>
                          <a:cs typeface="Arial"/>
                        </a:rPr>
                        <a:t>city</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750.89</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552.491</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Nablus</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811.388</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559.609</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 Jenin  </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565.836</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500.89</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Hebron</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658.363</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538.256</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 Ramallah  </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781.139</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502.669</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 Tulkarm  </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747.331</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493.772</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 Qalqelia  </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Times New Roman"/>
                          <a:ea typeface="Calibri"/>
                          <a:cs typeface="Arial"/>
                        </a:rPr>
                        <a:t>653.025</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582.74</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 Jericho  </a:t>
                      </a:r>
                      <a:endParaRPr lang="en-US" sz="1600">
                        <a:latin typeface="Calibri"/>
                        <a:ea typeface="Calibri"/>
                        <a:cs typeface="Arial"/>
                      </a:endParaRPr>
                    </a:p>
                  </a:txBody>
                  <a:tcPr marL="68580" marR="68580" marT="0" marB="0"/>
                </a:tc>
              </a:tr>
              <a:tr h="370840">
                <a:tc>
                  <a:txBody>
                    <a:bodyPr/>
                    <a:lstStyle/>
                    <a:p>
                      <a:pPr marL="68580" algn="ctr" rtl="0">
                        <a:lnSpc>
                          <a:spcPct val="115000"/>
                        </a:lnSpc>
                        <a:spcAft>
                          <a:spcPts val="0"/>
                        </a:spcAft>
                      </a:pPr>
                      <a:r>
                        <a:rPr lang="en-US" sz="1800">
                          <a:latin typeface="Times New Roman"/>
                          <a:ea typeface="Calibri"/>
                          <a:cs typeface="Arial"/>
                        </a:rPr>
                        <a:t>795.374</a:t>
                      </a:r>
                      <a:endParaRPr lang="en-US" sz="1800">
                        <a:latin typeface="Calibri"/>
                        <a:ea typeface="Calibri"/>
                        <a:cs typeface="Arial"/>
                      </a:endParaRPr>
                    </a:p>
                  </a:txBody>
                  <a:tcPr marL="68580" marR="68580" marT="0" marB="0"/>
                </a:tc>
                <a:tc>
                  <a:txBody>
                    <a:bodyPr/>
                    <a:lstStyle/>
                    <a:p>
                      <a:pPr marL="68580" algn="ctr" rtl="0">
                        <a:lnSpc>
                          <a:spcPct val="115000"/>
                        </a:lnSpc>
                        <a:spcAft>
                          <a:spcPts val="0"/>
                        </a:spcAft>
                      </a:pPr>
                      <a:r>
                        <a:rPr lang="en-US" sz="1800">
                          <a:latin typeface="Times New Roman"/>
                          <a:ea typeface="Calibri"/>
                          <a:cs typeface="Arial"/>
                        </a:rPr>
                        <a:t>591.637 </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Tubas  </a:t>
                      </a:r>
                      <a:endParaRPr lang="en-US" sz="1600">
                        <a:latin typeface="Calibri"/>
                        <a:ea typeface="Calibri"/>
                        <a:cs typeface="Arial"/>
                      </a:endParaRPr>
                    </a:p>
                  </a:txBody>
                  <a:tcPr marL="68580" marR="68580" marT="0" marB="0"/>
                </a:tc>
              </a:tr>
              <a:tr h="370840">
                <a:tc>
                  <a:txBody>
                    <a:bodyPr/>
                    <a:lstStyle/>
                    <a:p>
                      <a:pPr marL="68580" algn="ctr" rtl="0">
                        <a:lnSpc>
                          <a:spcPct val="115000"/>
                        </a:lnSpc>
                        <a:spcAft>
                          <a:spcPts val="0"/>
                        </a:spcAft>
                      </a:pPr>
                      <a:r>
                        <a:rPr lang="en-US" sz="1800">
                          <a:latin typeface="Times New Roman"/>
                          <a:ea typeface="Calibri"/>
                          <a:cs typeface="Arial"/>
                        </a:rPr>
                        <a:t>612.1</a:t>
                      </a:r>
                      <a:endParaRPr lang="en-US" sz="1800">
                        <a:latin typeface="Calibri"/>
                        <a:ea typeface="Calibri"/>
                        <a:cs typeface="Arial"/>
                      </a:endParaRPr>
                    </a:p>
                  </a:txBody>
                  <a:tcPr marL="68580" marR="68580" marT="0" marB="0"/>
                </a:tc>
                <a:tc>
                  <a:txBody>
                    <a:bodyPr/>
                    <a:lstStyle/>
                    <a:p>
                      <a:pPr marL="68580" algn="ctr" rtl="0">
                        <a:lnSpc>
                          <a:spcPct val="115000"/>
                        </a:lnSpc>
                        <a:spcAft>
                          <a:spcPts val="0"/>
                        </a:spcAft>
                      </a:pPr>
                      <a:r>
                        <a:rPr lang="en-US" sz="1800">
                          <a:latin typeface="Times New Roman"/>
                          <a:ea typeface="Calibri"/>
                          <a:cs typeface="Arial"/>
                        </a:rPr>
                        <a:t> 538.256 </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Bethlehem  </a:t>
                      </a:r>
                      <a:endParaRPr lang="en-US" sz="1600">
                        <a:latin typeface="Calibri"/>
                        <a:ea typeface="Calibri"/>
                        <a:cs typeface="Arial"/>
                      </a:endParaRPr>
                    </a:p>
                  </a:txBody>
                  <a:tcPr marL="68580" marR="68580" marT="0" marB="0"/>
                </a:tc>
              </a:tr>
              <a:tr h="136624">
                <a:tc>
                  <a:txBody>
                    <a:bodyPr/>
                    <a:lstStyle/>
                    <a:p>
                      <a:pPr marL="68580" algn="ctr" rtl="0">
                        <a:lnSpc>
                          <a:spcPct val="115000"/>
                        </a:lnSpc>
                        <a:spcAft>
                          <a:spcPts val="0"/>
                        </a:spcAft>
                      </a:pPr>
                      <a:r>
                        <a:rPr lang="en-US" sz="1800" dirty="0">
                          <a:latin typeface="Times New Roman"/>
                          <a:ea typeface="Calibri"/>
                          <a:cs typeface="Arial"/>
                        </a:rPr>
                        <a:t>713.525</a:t>
                      </a:r>
                      <a:endParaRPr lang="en-US" sz="18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1800" dirty="0">
                          <a:latin typeface="Times New Roman"/>
                          <a:ea typeface="Calibri"/>
                          <a:cs typeface="Arial"/>
                        </a:rPr>
                        <a:t>582.74</a:t>
                      </a:r>
                      <a:endParaRPr lang="en-US" sz="18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1600" dirty="0" err="1">
                          <a:latin typeface="Times New Roman"/>
                          <a:ea typeface="Calibri"/>
                          <a:cs typeface="Arial"/>
                        </a:rPr>
                        <a:t>Salfet</a:t>
                      </a:r>
                      <a:r>
                        <a:rPr lang="en-US" sz="1600" dirty="0">
                          <a:latin typeface="Times New Roman"/>
                          <a:ea typeface="Calibri"/>
                          <a:cs typeface="Arial"/>
                        </a:rPr>
                        <a:t>  </a:t>
                      </a:r>
                      <a:endParaRPr lang="en-US" sz="1600" dirty="0">
                        <a:latin typeface="Calibri"/>
                        <a:ea typeface="Calibri"/>
                        <a:cs typeface="Arial"/>
                      </a:endParaRPr>
                    </a:p>
                  </a:txBody>
                  <a:tcPr marL="68580" marR="68580" marT="0" marB="0"/>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Nablus coordination's</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600200"/>
          <a:ext cx="8229600" cy="3556992"/>
        </p:xfrm>
        <a:graphic>
          <a:graphicData uri="http://schemas.openxmlformats.org/drawingml/2006/table">
            <a:tbl>
              <a:tblPr rtl="1" firstRow="1" bandRow="1">
                <a:tableStyleId>{5C22544A-7EE6-4342-B048-85BDC9FD1C3A}</a:tableStyleId>
              </a:tblPr>
              <a:tblGrid>
                <a:gridCol w="2743200"/>
                <a:gridCol w="2743200"/>
                <a:gridCol w="2743200"/>
              </a:tblGrid>
              <a:tr h="592832">
                <a:tc>
                  <a:txBody>
                    <a:bodyPr/>
                    <a:lstStyle/>
                    <a:p>
                      <a:pPr algn="ctr" rtl="0">
                        <a:lnSpc>
                          <a:spcPct val="115000"/>
                        </a:lnSpc>
                        <a:spcAft>
                          <a:spcPts val="0"/>
                        </a:spcAft>
                      </a:pPr>
                      <a:r>
                        <a:rPr lang="en-US" sz="1800" b="1">
                          <a:latin typeface="Times New Roman"/>
                          <a:ea typeface="Calibri"/>
                          <a:cs typeface="Arial"/>
                        </a:rPr>
                        <a:t>Vertical coordinate (Y)</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b="1">
                          <a:latin typeface="Times New Roman"/>
                          <a:ea typeface="Calibri"/>
                          <a:cs typeface="Arial"/>
                        </a:rPr>
                        <a:t>Horizontal coordinate (X)</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800" b="1">
                          <a:latin typeface="Times New Roman"/>
                          <a:ea typeface="Calibri"/>
                          <a:cs typeface="Arial"/>
                        </a:rPr>
                        <a:t>Regions</a:t>
                      </a:r>
                      <a:endParaRPr lang="en-US" sz="1600">
                        <a:latin typeface="Calibri"/>
                        <a:ea typeface="Calibri"/>
                        <a:cs typeface="Arial"/>
                      </a:endParaRPr>
                    </a:p>
                  </a:txBody>
                  <a:tcPr marL="68580" marR="68580" marT="0" marB="0"/>
                </a:tc>
              </a:tr>
              <a:tr h="592832">
                <a:tc>
                  <a:txBody>
                    <a:bodyPr/>
                    <a:lstStyle/>
                    <a:p>
                      <a:pPr algn="ctr" rtl="0">
                        <a:lnSpc>
                          <a:spcPct val="115000"/>
                        </a:lnSpc>
                        <a:spcAft>
                          <a:spcPts val="0"/>
                        </a:spcAft>
                      </a:pPr>
                      <a:r>
                        <a:rPr lang="en-US" sz="1800">
                          <a:latin typeface="Times New Roman"/>
                          <a:ea typeface="Calibri"/>
                          <a:cs typeface="Arial"/>
                        </a:rPr>
                        <a:t>686.833</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502.669</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Rafedia</a:t>
                      </a:r>
                      <a:endParaRPr lang="en-US" sz="1600">
                        <a:latin typeface="Calibri"/>
                        <a:ea typeface="Calibri"/>
                        <a:cs typeface="Arial"/>
                      </a:endParaRPr>
                    </a:p>
                  </a:txBody>
                  <a:tcPr marL="68580" marR="68580" marT="0" marB="0"/>
                </a:tc>
              </a:tr>
              <a:tr h="592832">
                <a:tc>
                  <a:txBody>
                    <a:bodyPr/>
                    <a:lstStyle/>
                    <a:p>
                      <a:pPr algn="ctr" rtl="0">
                        <a:lnSpc>
                          <a:spcPct val="115000"/>
                        </a:lnSpc>
                        <a:spcAft>
                          <a:spcPts val="0"/>
                        </a:spcAft>
                      </a:pPr>
                      <a:r>
                        <a:rPr lang="en-US" sz="1800">
                          <a:latin typeface="Times New Roman"/>
                          <a:ea typeface="Calibri"/>
                          <a:cs typeface="Arial"/>
                        </a:rPr>
                        <a:t>588.968</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575.623</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Al_Dowar</a:t>
                      </a:r>
                      <a:endParaRPr lang="en-US" sz="1600">
                        <a:latin typeface="Calibri"/>
                        <a:ea typeface="Calibri"/>
                        <a:cs typeface="Arial"/>
                      </a:endParaRPr>
                    </a:p>
                  </a:txBody>
                  <a:tcPr marL="68580" marR="68580" marT="0" marB="0"/>
                </a:tc>
              </a:tr>
              <a:tr h="592832">
                <a:tc>
                  <a:txBody>
                    <a:bodyPr/>
                    <a:lstStyle/>
                    <a:p>
                      <a:pPr algn="ctr" rtl="0">
                        <a:lnSpc>
                          <a:spcPct val="115000"/>
                        </a:lnSpc>
                        <a:spcAft>
                          <a:spcPts val="0"/>
                        </a:spcAft>
                      </a:pPr>
                      <a:r>
                        <a:rPr lang="en-US" sz="1800">
                          <a:latin typeface="Times New Roman"/>
                          <a:ea typeface="Calibri"/>
                          <a:cs typeface="Arial"/>
                        </a:rPr>
                        <a:t>564.057</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725.089</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Sama Nablus</a:t>
                      </a:r>
                      <a:endParaRPr lang="en-US" sz="1600">
                        <a:latin typeface="Calibri"/>
                        <a:ea typeface="Calibri"/>
                        <a:cs typeface="Arial"/>
                      </a:endParaRPr>
                    </a:p>
                  </a:txBody>
                  <a:tcPr marL="68580" marR="68580" marT="0" marB="0"/>
                </a:tc>
              </a:tr>
              <a:tr h="592832">
                <a:tc>
                  <a:txBody>
                    <a:bodyPr/>
                    <a:lstStyle/>
                    <a:p>
                      <a:pPr algn="ctr" rtl="0">
                        <a:lnSpc>
                          <a:spcPct val="115000"/>
                        </a:lnSpc>
                        <a:spcAft>
                          <a:spcPts val="0"/>
                        </a:spcAft>
                      </a:pPr>
                      <a:r>
                        <a:rPr lang="en-US" sz="1800">
                          <a:latin typeface="Times New Roman"/>
                          <a:ea typeface="Calibri"/>
                          <a:cs typeface="Arial"/>
                        </a:rPr>
                        <a:t>464.413</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Times New Roman"/>
                          <a:ea typeface="Calibri"/>
                          <a:cs typeface="Arial"/>
                        </a:rPr>
                        <a:t>584.52</a:t>
                      </a:r>
                      <a:endParaRPr lang="en-US" sz="1600">
                        <a:latin typeface="Calibri"/>
                        <a:ea typeface="Calibri"/>
                        <a:cs typeface="Arial"/>
                      </a:endParaRPr>
                    </a:p>
                  </a:txBody>
                  <a:tcPr marL="68580" marR="68580" marT="0" marB="0"/>
                </a:tc>
                <a:tc>
                  <a:txBody>
                    <a:bodyPr/>
                    <a:lstStyle/>
                    <a:p>
                      <a:pPr marL="68580" algn="ctr" rtl="0">
                        <a:lnSpc>
                          <a:spcPct val="115000"/>
                        </a:lnSpc>
                        <a:spcAft>
                          <a:spcPts val="0"/>
                        </a:spcAft>
                      </a:pPr>
                      <a:r>
                        <a:rPr lang="en-US" sz="1600">
                          <a:latin typeface="Times New Roman"/>
                          <a:ea typeface="Calibri"/>
                          <a:cs typeface="Arial"/>
                        </a:rPr>
                        <a:t>Northern Mountain</a:t>
                      </a:r>
                      <a:endParaRPr lang="en-US" sz="1600">
                        <a:latin typeface="Calibri"/>
                        <a:ea typeface="Calibri"/>
                        <a:cs typeface="Arial"/>
                      </a:endParaRPr>
                    </a:p>
                  </a:txBody>
                  <a:tcPr marL="68580" marR="68580" marT="0" marB="0"/>
                </a:tc>
              </a:tr>
              <a:tr h="592832">
                <a:tc>
                  <a:txBody>
                    <a:bodyPr/>
                    <a:lstStyle/>
                    <a:p>
                      <a:pPr marL="68580" algn="ctr" rtl="0">
                        <a:lnSpc>
                          <a:spcPct val="115000"/>
                        </a:lnSpc>
                        <a:spcAft>
                          <a:spcPts val="0"/>
                        </a:spcAft>
                      </a:pPr>
                      <a:r>
                        <a:rPr lang="en-US" sz="1800" dirty="0">
                          <a:latin typeface="Times New Roman"/>
                          <a:ea typeface="Calibri"/>
                          <a:cs typeface="Arial"/>
                        </a:rPr>
                        <a:t>161.922</a:t>
                      </a:r>
                      <a:endParaRPr lang="en-US" sz="18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1600" dirty="0">
                          <a:latin typeface="Times New Roman"/>
                          <a:ea typeface="Calibri"/>
                          <a:cs typeface="Arial"/>
                        </a:rPr>
                        <a:t>483.096</a:t>
                      </a:r>
                      <a:endParaRPr lang="en-US" sz="16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1600" dirty="0">
                          <a:latin typeface="Times New Roman"/>
                          <a:ea typeface="Calibri"/>
                          <a:cs typeface="Arial"/>
                        </a:rPr>
                        <a:t>Eastern region</a:t>
                      </a:r>
                      <a:endParaRPr lang="en-US" sz="1600" dirty="0">
                        <a:latin typeface="Calibri"/>
                        <a:ea typeface="Calibri"/>
                        <a:cs typeface="Arial"/>
                      </a:endParaRPr>
                    </a:p>
                  </a:txBody>
                  <a:tcPr marL="68580" marR="68580" marT="0" marB="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p:spPr>
        <p:txBody>
          <a:bodyPr>
            <a:normAutofit fontScale="90000"/>
          </a:bodyPr>
          <a:lstStyle/>
          <a:p>
            <a:r>
              <a:rPr lang="en-US" b="1" dirty="0" smtClean="0">
                <a:solidFill>
                  <a:schemeClr val="accent6">
                    <a:lumMod val="75000"/>
                  </a:schemeClr>
                </a:solidFill>
              </a:rPr>
              <a:t>Evaluate the current network: </a:t>
            </a:r>
            <a:br>
              <a:rPr lang="en-US" b="1" dirty="0" smtClean="0">
                <a:solidFill>
                  <a:schemeClr val="accent6">
                    <a:lumMod val="75000"/>
                  </a:schemeClr>
                </a:solidFill>
              </a:rPr>
            </a:br>
            <a:endParaRPr lang="en-US" b="1" dirty="0">
              <a:solidFill>
                <a:schemeClr val="accent6">
                  <a:lumMod val="75000"/>
                </a:schemeClr>
              </a:solidFill>
            </a:endParaRPr>
          </a:p>
        </p:txBody>
      </p:sp>
      <p:sp>
        <p:nvSpPr>
          <p:cNvPr id="3" name="Content Placeholder 2"/>
          <p:cNvSpPr>
            <a:spLocks noGrp="1"/>
          </p:cNvSpPr>
          <p:nvPr>
            <p:ph sz="quarter" idx="1"/>
          </p:nvPr>
        </p:nvSpPr>
        <p:spPr/>
        <p:txBody>
          <a:bodyPr/>
          <a:lstStyle/>
          <a:p>
            <a:pPr algn="l" rtl="0"/>
            <a:r>
              <a:rPr lang="en-US" dirty="0" smtClean="0"/>
              <a:t>network from suppliers to the company :</a:t>
            </a:r>
          </a:p>
          <a:p>
            <a:endParaRPr lang="en-US" dirty="0"/>
          </a:p>
        </p:txBody>
      </p:sp>
      <p:pic>
        <p:nvPicPr>
          <p:cNvPr id="4" name="Picture 3" descr="Screenshot_4.png"/>
          <p:cNvPicPr/>
          <p:nvPr/>
        </p:nvPicPr>
        <p:blipFill>
          <a:blip r:embed="rId2" cstate="print"/>
          <a:stretch>
            <a:fillRect/>
          </a:stretch>
        </p:blipFill>
        <p:spPr>
          <a:xfrm>
            <a:off x="755576" y="2321496"/>
            <a:ext cx="7416824" cy="453650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8229600" cy="5433467"/>
          </a:xfrm>
        </p:spPr>
        <p:txBody>
          <a:bodyPr/>
          <a:lstStyle/>
          <a:p>
            <a:pPr algn="l" rtl="0"/>
            <a:r>
              <a:rPr lang="en-US" dirty="0" smtClean="0"/>
              <a:t>Network from company to customer in Nablus:</a:t>
            </a:r>
          </a:p>
          <a:p>
            <a:endParaRPr lang="en-US" dirty="0"/>
          </a:p>
        </p:txBody>
      </p:sp>
      <p:pic>
        <p:nvPicPr>
          <p:cNvPr id="4" name="Picture 3" descr="Screenshot_2.png"/>
          <p:cNvPicPr/>
          <p:nvPr/>
        </p:nvPicPr>
        <p:blipFill>
          <a:blip r:embed="rId2" cstate="print"/>
          <a:stretch>
            <a:fillRect/>
          </a:stretch>
        </p:blipFill>
        <p:spPr>
          <a:xfrm>
            <a:off x="611560" y="2060848"/>
            <a:ext cx="7344816" cy="453650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8229600" cy="5577483"/>
          </a:xfrm>
        </p:spPr>
        <p:txBody>
          <a:bodyPr/>
          <a:lstStyle/>
          <a:p>
            <a:pPr algn="l" rtl="0"/>
            <a:r>
              <a:rPr lang="en-US" dirty="0" smtClean="0"/>
              <a:t>Network from company to customer in other cities:</a:t>
            </a:r>
          </a:p>
          <a:p>
            <a:endParaRPr lang="en-US" dirty="0"/>
          </a:p>
        </p:txBody>
      </p:sp>
      <p:pic>
        <p:nvPicPr>
          <p:cNvPr id="4" name="Picture 3" descr="Screenshot_3.png"/>
          <p:cNvPicPr/>
          <p:nvPr/>
        </p:nvPicPr>
        <p:blipFill>
          <a:blip r:embed="rId2" cstate="print"/>
          <a:stretch>
            <a:fillRect/>
          </a:stretch>
        </p:blipFill>
        <p:spPr>
          <a:xfrm>
            <a:off x="539552" y="2086927"/>
            <a:ext cx="7848872" cy="4222393"/>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Survey</a:t>
            </a:r>
            <a:b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“Customers survey “</a:t>
            </a:r>
            <a:endParaRPr lang="ar-SA"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323528" y="1844825"/>
          <a:ext cx="3744416" cy="33123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179512" y="4511615"/>
          <a:ext cx="3690308" cy="23463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مخطط 5"/>
          <p:cNvGraphicFramePr/>
          <p:nvPr/>
        </p:nvGraphicFramePr>
        <p:xfrm>
          <a:off x="5004048" y="1988840"/>
          <a:ext cx="3647176" cy="268281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مخطط 6"/>
          <p:cNvGraphicFramePr/>
          <p:nvPr/>
        </p:nvGraphicFramePr>
        <p:xfrm>
          <a:off x="5462318" y="4235570"/>
          <a:ext cx="3681682" cy="262243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pPr algn="l">
              <a:buNone/>
            </a:pPr>
            <a:r>
              <a:rPr lang="en-US" dirty="0" smtClean="0"/>
              <a:t>The </a:t>
            </a:r>
            <a:r>
              <a:rPr lang="en-US" sz="4000" b="1" u="sng" dirty="0" smtClean="0">
                <a:solidFill>
                  <a:schemeClr val="tx2">
                    <a:lumMod val="60000"/>
                    <a:lumOff val="40000"/>
                  </a:schemeClr>
                </a:solidFill>
              </a:rPr>
              <a:t>prefer location </a:t>
            </a:r>
            <a:r>
              <a:rPr lang="en-US" dirty="0" smtClean="0"/>
              <a:t>for a new store  : </a:t>
            </a:r>
          </a:p>
          <a:p>
            <a:pPr lvl="0" algn="l" rtl="0">
              <a:buNone/>
            </a:pPr>
            <a:r>
              <a:rPr lang="en-US" dirty="0" smtClean="0"/>
              <a:t>59.2%  prefer </a:t>
            </a:r>
            <a:r>
              <a:rPr lang="en-US" dirty="0" err="1" smtClean="0"/>
              <a:t>Rafedia</a:t>
            </a:r>
            <a:r>
              <a:rPr lang="en-US" dirty="0" smtClean="0"/>
              <a:t> street for this store </a:t>
            </a:r>
          </a:p>
          <a:p>
            <a:pPr lvl="0" algn="l" rtl="0">
              <a:buNone/>
            </a:pPr>
            <a:r>
              <a:rPr lang="en-US" dirty="0" smtClean="0"/>
              <a:t>30.4 % prefer </a:t>
            </a:r>
            <a:r>
              <a:rPr lang="en-US" dirty="0" err="1" smtClean="0"/>
              <a:t>Al_dawar</a:t>
            </a:r>
            <a:r>
              <a:rPr lang="en-US" dirty="0" smtClean="0"/>
              <a:t> </a:t>
            </a:r>
          </a:p>
          <a:p>
            <a:pPr lvl="0" algn="l" rtl="0">
              <a:buNone/>
            </a:pPr>
            <a:r>
              <a:rPr lang="en-US" dirty="0" smtClean="0"/>
              <a:t>3.2% prefer </a:t>
            </a:r>
            <a:r>
              <a:rPr lang="en-US" dirty="0" err="1" smtClean="0"/>
              <a:t>Sama</a:t>
            </a:r>
            <a:r>
              <a:rPr lang="en-US" dirty="0" smtClean="0"/>
              <a:t> Nablus</a:t>
            </a:r>
          </a:p>
          <a:p>
            <a:pPr lvl="0" algn="l" rtl="0">
              <a:buNone/>
            </a:pPr>
            <a:r>
              <a:rPr lang="en-US" dirty="0" smtClean="0"/>
              <a:t>The remaining they don’t prefer exact location , their answer was "anywhere'</a:t>
            </a:r>
          </a:p>
          <a:p>
            <a:pPr algn="l">
              <a:buNone/>
            </a:pP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جندر.PNG"/>
          <p:cNvPicPr>
            <a:picLocks noGrp="1"/>
          </p:cNvPicPr>
          <p:nvPr>
            <p:ph idx="1"/>
          </p:nvPr>
        </p:nvPicPr>
        <p:blipFill>
          <a:blip r:embed="rId2" cstate="print"/>
          <a:stretch>
            <a:fillRect/>
          </a:stretch>
        </p:blipFill>
        <p:spPr>
          <a:xfrm>
            <a:off x="0" y="260648"/>
            <a:ext cx="4039164" cy="2429214"/>
          </a:xfrm>
          <a:prstGeom prst="rect">
            <a:avLst/>
          </a:prstGeom>
        </p:spPr>
      </p:pic>
      <p:pic>
        <p:nvPicPr>
          <p:cNvPr id="5" name="صورة 4" descr="عمر.PNG"/>
          <p:cNvPicPr/>
          <p:nvPr/>
        </p:nvPicPr>
        <p:blipFill>
          <a:blip r:embed="rId3" cstate="print"/>
          <a:stretch>
            <a:fillRect/>
          </a:stretch>
        </p:blipFill>
        <p:spPr>
          <a:xfrm>
            <a:off x="4752362" y="332656"/>
            <a:ext cx="4391638" cy="2210109"/>
          </a:xfrm>
          <a:prstGeom prst="rect">
            <a:avLst/>
          </a:prstGeom>
        </p:spPr>
      </p:pic>
      <p:pic>
        <p:nvPicPr>
          <p:cNvPr id="6" name="صورة 5" descr="زيارات.PNG"/>
          <p:cNvPicPr/>
          <p:nvPr/>
        </p:nvPicPr>
        <p:blipFill>
          <a:blip r:embed="rId4" cstate="print"/>
          <a:stretch>
            <a:fillRect/>
          </a:stretch>
        </p:blipFill>
        <p:spPr>
          <a:xfrm>
            <a:off x="251520" y="3068960"/>
            <a:ext cx="3562847" cy="1971950"/>
          </a:xfrm>
          <a:prstGeom prst="rect">
            <a:avLst/>
          </a:prstGeom>
        </p:spPr>
      </p:pic>
      <p:pic>
        <p:nvPicPr>
          <p:cNvPr id="7" name="صورة 6" descr="اسعار.PNG"/>
          <p:cNvPicPr/>
          <p:nvPr/>
        </p:nvPicPr>
        <p:blipFill>
          <a:blip r:embed="rId5" cstate="print"/>
          <a:stretch>
            <a:fillRect/>
          </a:stretch>
        </p:blipFill>
        <p:spPr>
          <a:xfrm>
            <a:off x="5057204" y="2780928"/>
            <a:ext cx="4086796" cy="2219635"/>
          </a:xfrm>
          <a:prstGeom prst="rect">
            <a:avLst/>
          </a:prstGeom>
        </p:spPr>
      </p:pic>
      <p:sp>
        <p:nvSpPr>
          <p:cNvPr id="8" name="مربع نص 7"/>
          <p:cNvSpPr txBox="1"/>
          <p:nvPr/>
        </p:nvSpPr>
        <p:spPr>
          <a:xfrm>
            <a:off x="611560" y="5301208"/>
            <a:ext cx="7992888" cy="523220"/>
          </a:xfrm>
          <a:prstGeom prst="rect">
            <a:avLst/>
          </a:prstGeom>
          <a:noFill/>
        </p:spPr>
        <p:txBody>
          <a:bodyPr wrap="square" rtlCol="1">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Customers survey for feasibility study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Supermarkets owners survey: </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251520" y="1412776"/>
          <a:ext cx="3672408" cy="28803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179512" y="4221088"/>
          <a:ext cx="3305480" cy="23298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مخطط 5"/>
          <p:cNvGraphicFramePr/>
          <p:nvPr/>
        </p:nvGraphicFramePr>
        <p:xfrm>
          <a:off x="5004048" y="1772816"/>
          <a:ext cx="3440142" cy="24757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مخطط 6"/>
          <p:cNvGraphicFramePr/>
          <p:nvPr/>
        </p:nvGraphicFramePr>
        <p:xfrm>
          <a:off x="4499992" y="4005064"/>
          <a:ext cx="4176464" cy="2592288"/>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6">
                    <a:lumMod val="50000"/>
                  </a:schemeClr>
                </a:solidFill>
              </a:rPr>
              <a:t>SWOT analysis</a:t>
            </a:r>
            <a:endParaRPr lang="en-US" b="1" u="sng" dirty="0">
              <a:solidFill>
                <a:schemeClr val="accent6">
                  <a:lumMod val="50000"/>
                </a:schemeClr>
              </a:solidFill>
            </a:endParaRPr>
          </a:p>
        </p:txBody>
      </p:sp>
      <p:sp>
        <p:nvSpPr>
          <p:cNvPr id="3" name="Content Placeholder 2"/>
          <p:cNvSpPr>
            <a:spLocks noGrp="1"/>
          </p:cNvSpPr>
          <p:nvPr>
            <p:ph idx="1"/>
          </p:nvPr>
        </p:nvSpPr>
        <p:spPr>
          <a:xfrm>
            <a:off x="179512" y="1196752"/>
            <a:ext cx="8712968" cy="5661248"/>
          </a:xfrm>
        </p:spPr>
        <p:txBody>
          <a:bodyPr>
            <a:normAutofit fontScale="70000" lnSpcReduction="20000"/>
          </a:bodyPr>
          <a:lstStyle/>
          <a:p>
            <a:pPr algn="l" rtl="0">
              <a:buNone/>
            </a:pPr>
            <a:r>
              <a:rPr lang="en-US" b="1" dirty="0" smtClean="0">
                <a:solidFill>
                  <a:schemeClr val="accent6">
                    <a:lumMod val="50000"/>
                  </a:schemeClr>
                </a:solidFill>
              </a:rPr>
              <a:t>Strengths(S):</a:t>
            </a:r>
            <a:endParaRPr lang="en-US" dirty="0" smtClean="0">
              <a:solidFill>
                <a:schemeClr val="accent6">
                  <a:lumMod val="50000"/>
                </a:schemeClr>
              </a:solidFill>
            </a:endParaRPr>
          </a:p>
          <a:p>
            <a:pPr lvl="0" algn="l" rtl="0"/>
            <a:r>
              <a:rPr lang="en-US" dirty="0" smtClean="0"/>
              <a:t>Customer base loyalty</a:t>
            </a:r>
          </a:p>
          <a:p>
            <a:pPr lvl="0" algn="l" rtl="0"/>
            <a:r>
              <a:rPr lang="en-US" dirty="0" smtClean="0"/>
              <a:t>Strong market position </a:t>
            </a:r>
          </a:p>
          <a:p>
            <a:pPr lvl="0" algn="l" rtl="0"/>
            <a:r>
              <a:rPr lang="en-US" dirty="0" smtClean="0"/>
              <a:t>Reach all cities in the West Bank </a:t>
            </a:r>
          </a:p>
          <a:p>
            <a:pPr lvl="0" algn="l" rtl="0"/>
            <a:r>
              <a:rPr lang="en-US" dirty="0" smtClean="0"/>
              <a:t>Summer and Winter products</a:t>
            </a:r>
          </a:p>
          <a:p>
            <a:pPr lvl="0" algn="l" rtl="0"/>
            <a:r>
              <a:rPr lang="en-US" dirty="0" smtClean="0"/>
              <a:t>Exported to many outside country </a:t>
            </a:r>
          </a:p>
          <a:p>
            <a:pPr lvl="0" algn="l" rtl="0"/>
            <a:r>
              <a:rPr lang="en-US" dirty="0" smtClean="0"/>
              <a:t>Variety in prices </a:t>
            </a:r>
          </a:p>
          <a:p>
            <a:pPr lvl="0" algn="l" rtl="0"/>
            <a:r>
              <a:rPr lang="en-US" dirty="0" smtClean="0"/>
              <a:t>Exported to many outside country </a:t>
            </a:r>
          </a:p>
          <a:p>
            <a:pPr algn="l" rtl="0">
              <a:buNone/>
            </a:pPr>
            <a:r>
              <a:rPr lang="ar-SA" dirty="0" smtClean="0"/>
              <a:t> </a:t>
            </a:r>
            <a:r>
              <a:rPr lang="en-US" dirty="0" smtClean="0"/>
              <a:t>	</a:t>
            </a:r>
          </a:p>
          <a:p>
            <a:pPr algn="l" rtl="0">
              <a:buNone/>
            </a:pPr>
            <a:r>
              <a:rPr lang="en-US" b="1" dirty="0" smtClean="0">
                <a:solidFill>
                  <a:schemeClr val="accent6">
                    <a:lumMod val="50000"/>
                  </a:schemeClr>
                </a:solidFill>
              </a:rPr>
              <a:t>Weakness (W):</a:t>
            </a:r>
            <a:endParaRPr lang="en-US" dirty="0" smtClean="0">
              <a:solidFill>
                <a:schemeClr val="accent6">
                  <a:lumMod val="50000"/>
                </a:schemeClr>
              </a:solidFill>
            </a:endParaRPr>
          </a:p>
          <a:p>
            <a:pPr lvl="0" algn="l" rtl="0"/>
            <a:r>
              <a:rPr lang="en-US" dirty="0" smtClean="0"/>
              <a:t>Ice-cream production stopped in winter period </a:t>
            </a:r>
          </a:p>
          <a:p>
            <a:pPr lvl="0" algn="l" rtl="0"/>
            <a:r>
              <a:rPr lang="en-US" dirty="0" smtClean="0"/>
              <a:t>High price for new products </a:t>
            </a:r>
          </a:p>
          <a:p>
            <a:pPr lvl="0" algn="l" rtl="0"/>
            <a:r>
              <a:rPr lang="en-US" dirty="0" smtClean="0"/>
              <a:t>Lack of sufficient diversity in their products</a:t>
            </a:r>
          </a:p>
          <a:p>
            <a:pPr lvl="0" algn="l" rtl="0"/>
            <a:r>
              <a:rPr lang="en-US" dirty="0" smtClean="0"/>
              <a:t>Lack of consideration feedback from customers</a:t>
            </a:r>
          </a:p>
          <a:p>
            <a:pPr lvl="0" algn="l" rtl="0"/>
            <a:r>
              <a:rPr lang="en-US" dirty="0" smtClean="0"/>
              <a:t>Other competitors have higher quality than their products </a:t>
            </a:r>
          </a:p>
          <a:p>
            <a:pPr lvl="0" algn="l" rtl="0"/>
            <a:r>
              <a:rPr lang="en-US" dirty="0" smtClean="0"/>
              <a:t>Weak marketing system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88640"/>
            <a:ext cx="2806080" cy="1470025"/>
          </a:xfrm>
        </p:spPr>
        <p:txBody>
          <a:bodyPr/>
          <a:lstStyle/>
          <a:p>
            <a:r>
              <a:rPr lang="en-US" b="1" u="sng" dirty="0" smtClean="0">
                <a:solidFill>
                  <a:schemeClr val="tx2">
                    <a:lumMod val="60000"/>
                    <a:lumOff val="40000"/>
                  </a:schemeClr>
                </a:solidFill>
              </a:rPr>
              <a:t>Out line:</a:t>
            </a:r>
            <a:endParaRPr lang="en-US" b="1" u="sng" dirty="0">
              <a:solidFill>
                <a:schemeClr val="tx2">
                  <a:lumMod val="60000"/>
                  <a:lumOff val="40000"/>
                </a:schemeClr>
              </a:solidFill>
            </a:endParaRPr>
          </a:p>
        </p:txBody>
      </p:sp>
      <p:sp>
        <p:nvSpPr>
          <p:cNvPr id="3" name="Subtitle 2"/>
          <p:cNvSpPr>
            <a:spLocks noGrp="1"/>
          </p:cNvSpPr>
          <p:nvPr>
            <p:ph type="subTitle" idx="1"/>
          </p:nvPr>
        </p:nvSpPr>
        <p:spPr>
          <a:xfrm>
            <a:off x="467544" y="1916832"/>
            <a:ext cx="7920880" cy="4464496"/>
          </a:xfrm>
        </p:spPr>
        <p:txBody>
          <a:bodyPr>
            <a:normAutofit fontScale="70000" lnSpcReduction="20000"/>
          </a:bodyPr>
          <a:lstStyle/>
          <a:p>
            <a:pPr algn="l" rtl="0">
              <a:buFont typeface="Arial" pitchFamily="34" charset="0"/>
              <a:buChar char="•"/>
            </a:pPr>
            <a:r>
              <a:rPr lang="en-US" sz="5700" dirty="0" smtClean="0">
                <a:solidFill>
                  <a:schemeClr val="tx2">
                    <a:lumMod val="50000"/>
                  </a:schemeClr>
                </a:solidFill>
              </a:rPr>
              <a:t>Introduction.</a:t>
            </a:r>
          </a:p>
          <a:p>
            <a:pPr algn="l" rtl="0">
              <a:buFont typeface="Arial" pitchFamily="34" charset="0"/>
              <a:buChar char="•"/>
            </a:pPr>
            <a:r>
              <a:rPr lang="en-US" sz="5700" dirty="0" smtClean="0">
                <a:solidFill>
                  <a:schemeClr val="tx2">
                    <a:lumMod val="50000"/>
                  </a:schemeClr>
                </a:solidFill>
              </a:rPr>
              <a:t>Literature Review</a:t>
            </a:r>
          </a:p>
          <a:p>
            <a:pPr algn="l" rtl="0">
              <a:buFont typeface="Arial" pitchFamily="34" charset="0"/>
              <a:buChar char="•"/>
            </a:pPr>
            <a:r>
              <a:rPr lang="en-US" sz="5700" dirty="0" smtClean="0">
                <a:solidFill>
                  <a:schemeClr val="tx2">
                    <a:lumMod val="50000"/>
                  </a:schemeClr>
                </a:solidFill>
              </a:rPr>
              <a:t>Methodology</a:t>
            </a:r>
          </a:p>
          <a:p>
            <a:pPr algn="l" rtl="0">
              <a:buFont typeface="Arial" pitchFamily="34" charset="0"/>
              <a:buChar char="•"/>
            </a:pPr>
            <a:r>
              <a:rPr lang="en-US" sz="5700" dirty="0" smtClean="0">
                <a:solidFill>
                  <a:schemeClr val="tx2">
                    <a:lumMod val="50000"/>
                  </a:schemeClr>
                </a:solidFill>
              </a:rPr>
              <a:t>Results and Analysis</a:t>
            </a:r>
          </a:p>
          <a:p>
            <a:pPr algn="l" rtl="0">
              <a:buFont typeface="Arial" pitchFamily="34" charset="0"/>
              <a:buChar char="•"/>
            </a:pPr>
            <a:r>
              <a:rPr lang="en-US" sz="5700" dirty="0" smtClean="0">
                <a:solidFill>
                  <a:schemeClr val="tx2">
                    <a:lumMod val="50000"/>
                  </a:schemeClr>
                </a:solidFill>
              </a:rPr>
              <a:t>Discussion</a:t>
            </a:r>
          </a:p>
          <a:p>
            <a:pPr algn="l" rtl="0">
              <a:buFont typeface="Arial" pitchFamily="34" charset="0"/>
              <a:buChar char="•"/>
            </a:pPr>
            <a:r>
              <a:rPr lang="en-US" sz="5700" dirty="0" smtClean="0">
                <a:solidFill>
                  <a:schemeClr val="tx2">
                    <a:lumMod val="50000"/>
                  </a:schemeClr>
                </a:solidFill>
              </a:rPr>
              <a:t>Conclusions and Recommendations</a:t>
            </a:r>
          </a:p>
          <a:p>
            <a:r>
              <a:rPr lang="en-US" dirty="0" smtClean="0"/>
              <a:t/>
            </a:r>
            <a:br>
              <a:rPr lang="en-US" dirty="0" smtClean="0"/>
            </a:br>
            <a:r>
              <a:rPr lang="en-US" dirty="0" smtClean="0"/>
              <a:t> </a:t>
            </a:r>
          </a:p>
          <a:p>
            <a:pPr>
              <a:buFont typeface="Arial" pitchFamily="34" charset="0"/>
              <a:buChar char="•"/>
            </a:pPr>
            <a:endParaRPr lang="en-US" dirty="0"/>
          </a:p>
        </p:txBody>
      </p:sp>
      <p:pic>
        <p:nvPicPr>
          <p:cNvPr id="4" name="صورة 3" descr="494562157.jpg"/>
          <p:cNvPicPr>
            <a:picLocks noChangeAspect="1"/>
          </p:cNvPicPr>
          <p:nvPr/>
        </p:nvPicPr>
        <p:blipFill>
          <a:blip r:embed="rId2" cstate="print"/>
          <a:stretch>
            <a:fillRect/>
          </a:stretch>
        </p:blipFill>
        <p:spPr>
          <a:xfrm>
            <a:off x="5725294" y="0"/>
            <a:ext cx="3418706" cy="268692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04664"/>
            <a:ext cx="8933688" cy="6453336"/>
          </a:xfrm>
        </p:spPr>
        <p:txBody>
          <a:bodyPr>
            <a:normAutofit fontScale="85000" lnSpcReduction="20000"/>
          </a:bodyPr>
          <a:lstStyle/>
          <a:p>
            <a:pPr algn="l" rtl="0">
              <a:buNone/>
            </a:pPr>
            <a:r>
              <a:rPr lang="en-US" b="1" dirty="0" smtClean="0">
                <a:solidFill>
                  <a:schemeClr val="accent6">
                    <a:lumMod val="50000"/>
                  </a:schemeClr>
                </a:solidFill>
              </a:rPr>
              <a:t>Opportunities (O):</a:t>
            </a:r>
            <a:endParaRPr lang="en-US" dirty="0" smtClean="0">
              <a:solidFill>
                <a:schemeClr val="accent6">
                  <a:lumMod val="50000"/>
                </a:schemeClr>
              </a:solidFill>
            </a:endParaRPr>
          </a:p>
          <a:p>
            <a:pPr lvl="0" algn="l" rtl="0"/>
            <a:r>
              <a:rPr lang="en-US" sz="2900" dirty="0" smtClean="0"/>
              <a:t>Increase the market share </a:t>
            </a:r>
          </a:p>
          <a:p>
            <a:pPr lvl="0" algn="l" rtl="0"/>
            <a:r>
              <a:rPr lang="en-US" sz="2900" dirty="0" smtClean="0"/>
              <a:t>New flavors</a:t>
            </a:r>
          </a:p>
          <a:p>
            <a:pPr lvl="0" algn="l" rtl="0"/>
            <a:r>
              <a:rPr lang="en-US" sz="2900" dirty="0" smtClean="0"/>
              <a:t>Products quality </a:t>
            </a:r>
          </a:p>
          <a:p>
            <a:pPr lvl="0" algn="l" rtl="0"/>
            <a:r>
              <a:rPr lang="en-US" sz="2900" b="1" dirty="0" smtClean="0"/>
              <a:t> </a:t>
            </a:r>
            <a:r>
              <a:rPr lang="en-US" sz="2900" dirty="0" smtClean="0"/>
              <a:t>More of using technology in customer services and distribution network  </a:t>
            </a:r>
          </a:p>
          <a:p>
            <a:pPr lvl="0" algn="l" rtl="0"/>
            <a:r>
              <a:rPr lang="en-US" sz="2900" dirty="0" smtClean="0"/>
              <a:t>Consumer loyalty </a:t>
            </a:r>
          </a:p>
          <a:p>
            <a:pPr lvl="0" algn="l" rtl="0"/>
            <a:r>
              <a:rPr lang="en-US" sz="2900" dirty="0" smtClean="0"/>
              <a:t>Consumer satisfaction </a:t>
            </a:r>
          </a:p>
          <a:p>
            <a:pPr lvl="0" algn="l" rtl="0"/>
            <a:r>
              <a:rPr lang="en-US" sz="2900" dirty="0" smtClean="0"/>
              <a:t>Top quality locally </a:t>
            </a:r>
          </a:p>
          <a:p>
            <a:pPr lvl="0" algn="l" rtl="0"/>
            <a:r>
              <a:rPr lang="en-US" sz="2900" dirty="0" smtClean="0"/>
              <a:t>Consumer desire for its products all the year </a:t>
            </a:r>
          </a:p>
          <a:p>
            <a:pPr algn="l" rtl="0">
              <a:buNone/>
            </a:pPr>
            <a:endParaRPr lang="en-US" dirty="0" smtClean="0"/>
          </a:p>
          <a:p>
            <a:pPr algn="l" rtl="0">
              <a:buNone/>
            </a:pPr>
            <a:r>
              <a:rPr lang="en-US" b="1" dirty="0" smtClean="0">
                <a:solidFill>
                  <a:schemeClr val="accent6">
                    <a:lumMod val="50000"/>
                  </a:schemeClr>
                </a:solidFill>
              </a:rPr>
              <a:t>Threats (T): </a:t>
            </a:r>
            <a:endParaRPr lang="en-US" dirty="0" smtClean="0">
              <a:solidFill>
                <a:schemeClr val="accent6">
                  <a:lumMod val="50000"/>
                </a:schemeClr>
              </a:solidFill>
            </a:endParaRPr>
          </a:p>
          <a:p>
            <a:pPr lvl="0" algn="l" rtl="0"/>
            <a:r>
              <a:rPr lang="en-US" sz="2600" dirty="0" smtClean="0"/>
              <a:t>Israeli products competition </a:t>
            </a:r>
          </a:p>
          <a:p>
            <a:pPr lvl="0" algn="l" rtl="0"/>
            <a:r>
              <a:rPr lang="en-US" sz="2600" dirty="0" smtClean="0"/>
              <a:t>some consumers will direct to the competing product because it is high quality </a:t>
            </a:r>
          </a:p>
          <a:p>
            <a:pPr lvl="0" algn="l" rtl="0"/>
            <a:r>
              <a:rPr lang="en-US" sz="2600" dirty="0" smtClean="0"/>
              <a:t> loss of the desired product from Al-</a:t>
            </a:r>
            <a:r>
              <a:rPr lang="en-US" sz="2600" dirty="0" err="1" smtClean="0"/>
              <a:t>Arz</a:t>
            </a:r>
            <a:r>
              <a:rPr lang="en-US" sz="2600" dirty="0" smtClean="0"/>
              <a:t> let consumer take  competing product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rPr>
              <a:t>Optimization Model :</a:t>
            </a:r>
            <a:endParaRPr lang="ar-SA" dirty="0"/>
          </a:p>
        </p:txBody>
      </p:sp>
      <p:sp>
        <p:nvSpPr>
          <p:cNvPr id="3" name="عنصر نائب للمحتوى 2"/>
          <p:cNvSpPr>
            <a:spLocks noGrp="1"/>
          </p:cNvSpPr>
          <p:nvPr>
            <p:ph idx="1"/>
          </p:nvPr>
        </p:nvSpPr>
        <p:spPr/>
        <p:txBody>
          <a:bodyPr>
            <a:normAutofit fontScale="85000" lnSpcReduction="10000"/>
          </a:bodyPr>
          <a:lstStyle/>
          <a:p>
            <a:pPr algn="l">
              <a:buNone/>
            </a:pPr>
            <a:r>
              <a:rPr lang="en-US" dirty="0" smtClean="0"/>
              <a:t>Excel model . we use the following variables:</a:t>
            </a:r>
          </a:p>
          <a:p>
            <a:pPr algn="l">
              <a:buNone/>
            </a:pPr>
            <a:r>
              <a:rPr lang="en-US" dirty="0" smtClean="0"/>
              <a:t>X: Horizontal coordinate</a:t>
            </a:r>
          </a:p>
          <a:p>
            <a:pPr algn="l">
              <a:buNone/>
            </a:pPr>
            <a:r>
              <a:rPr lang="en-US" dirty="0" smtClean="0"/>
              <a:t>Y:  Vertical coordinate</a:t>
            </a:r>
          </a:p>
          <a:p>
            <a:pPr algn="l">
              <a:buNone/>
            </a:pPr>
            <a:r>
              <a:rPr lang="en-US" dirty="0" smtClean="0"/>
              <a:t>D: Demand </a:t>
            </a:r>
          </a:p>
          <a:p>
            <a:pPr algn="l">
              <a:buNone/>
            </a:pPr>
            <a:r>
              <a:rPr lang="en-US" dirty="0" smtClean="0"/>
              <a:t>F: Transportation cost </a:t>
            </a:r>
          </a:p>
          <a:p>
            <a:pPr algn="l">
              <a:buNone/>
            </a:pPr>
            <a:r>
              <a:rPr lang="en-US" dirty="0" smtClean="0"/>
              <a:t>And d: distance  which equals : SQR ((a-X)^2+(b-Y)^2)</a:t>
            </a:r>
            <a:br>
              <a:rPr lang="en-US" dirty="0" smtClean="0"/>
            </a:br>
            <a:r>
              <a:rPr lang="en-US" dirty="0" smtClean="0"/>
              <a:t>while </a:t>
            </a:r>
            <a:r>
              <a:rPr lang="en-US" dirty="0" err="1" smtClean="0"/>
              <a:t>a,b</a:t>
            </a:r>
            <a:r>
              <a:rPr lang="en-US" dirty="0" smtClean="0"/>
              <a:t> : (Horizontal coordinate, Vertical coordinate) for new location </a:t>
            </a:r>
          </a:p>
          <a:p>
            <a:pPr algn="l">
              <a:buNone/>
            </a:pPr>
            <a:r>
              <a:rPr lang="en-US" dirty="0" smtClean="0"/>
              <a:t> the objective function we used was:</a:t>
            </a:r>
          </a:p>
          <a:p>
            <a:pPr algn="l">
              <a:buNone/>
            </a:pPr>
            <a:r>
              <a:rPr lang="en-US" dirty="0" smtClean="0"/>
              <a:t>MIN Z = (transportation cost  *distance*Demand) </a:t>
            </a:r>
          </a:p>
          <a:p>
            <a:pPr>
              <a:buNone/>
            </a:pP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التقاط.PNG"/>
          <p:cNvPicPr>
            <a:picLocks noGrp="1"/>
          </p:cNvPicPr>
          <p:nvPr>
            <p:ph idx="1"/>
          </p:nvPr>
        </p:nvPicPr>
        <p:blipFill>
          <a:blip r:embed="rId2" cstate="print"/>
          <a:stretch>
            <a:fillRect/>
          </a:stretch>
        </p:blipFill>
        <p:spPr>
          <a:xfrm>
            <a:off x="539552" y="1268760"/>
            <a:ext cx="7488832" cy="4780257"/>
          </a:xfrm>
          <a:prstGeom prst="rect">
            <a:avLst/>
          </a:prstGeom>
        </p:spPr>
      </p:pic>
      <p:sp>
        <p:nvSpPr>
          <p:cNvPr id="5" name="مربع نص 4"/>
          <p:cNvSpPr txBox="1"/>
          <p:nvPr/>
        </p:nvSpPr>
        <p:spPr>
          <a:xfrm>
            <a:off x="611560" y="476672"/>
            <a:ext cx="3024336" cy="523220"/>
          </a:xfrm>
          <a:prstGeom prst="rect">
            <a:avLst/>
          </a:prstGeom>
          <a:noFill/>
        </p:spPr>
        <p:txBody>
          <a:bodyPr wrap="square" rtlCol="1">
            <a:spAutoFit/>
          </a:bodyPr>
          <a:lstStyle/>
          <a:p>
            <a:r>
              <a:rPr lang="en-US" sz="2800" dirty="0" smtClean="0"/>
              <a:t>Cities model: </a:t>
            </a:r>
            <a:endParaRPr lang="ar-SA"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kk.PNG"/>
          <p:cNvPicPr>
            <a:picLocks noGrp="1"/>
          </p:cNvPicPr>
          <p:nvPr>
            <p:ph idx="1"/>
          </p:nvPr>
        </p:nvPicPr>
        <p:blipFill>
          <a:blip r:embed="rId2" cstate="print"/>
          <a:stretch>
            <a:fillRect/>
          </a:stretch>
        </p:blipFill>
        <p:spPr>
          <a:xfrm>
            <a:off x="395536" y="1268760"/>
            <a:ext cx="7992888" cy="5184576"/>
          </a:xfrm>
          <a:prstGeom prst="rect">
            <a:avLst/>
          </a:prstGeom>
        </p:spPr>
      </p:pic>
      <p:sp>
        <p:nvSpPr>
          <p:cNvPr id="5" name="مربع نص 4"/>
          <p:cNvSpPr txBox="1"/>
          <p:nvPr/>
        </p:nvSpPr>
        <p:spPr>
          <a:xfrm>
            <a:off x="827584" y="692696"/>
            <a:ext cx="3888432" cy="523220"/>
          </a:xfrm>
          <a:prstGeom prst="rect">
            <a:avLst/>
          </a:prstGeom>
          <a:noFill/>
        </p:spPr>
        <p:txBody>
          <a:bodyPr wrap="square" rtlCol="1">
            <a:spAutoFit/>
          </a:bodyPr>
          <a:lstStyle/>
          <a:p>
            <a:r>
              <a:rPr lang="en-US" sz="2800" dirty="0" smtClean="0"/>
              <a:t>Nablus  model : </a:t>
            </a:r>
            <a:endParaRPr lang="ar-SA"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rPr>
              <a:t>Biasness plan : </a:t>
            </a:r>
            <a:endParaRPr lang="ar-SA" b="1" dirty="0"/>
          </a:p>
        </p:txBody>
      </p:sp>
      <p:sp>
        <p:nvSpPr>
          <p:cNvPr id="6" name="مربع نص 5"/>
          <p:cNvSpPr txBox="1"/>
          <p:nvPr/>
        </p:nvSpPr>
        <p:spPr>
          <a:xfrm rot="19945392">
            <a:off x="222777" y="1497816"/>
            <a:ext cx="2300992" cy="523220"/>
          </a:xfrm>
          <a:prstGeom prst="rect">
            <a:avLst/>
          </a:prstGeom>
          <a:noFill/>
        </p:spPr>
        <p:txBody>
          <a:bodyPr wrap="square" rtlCol="1">
            <a:spAutoFit/>
          </a:bodyPr>
          <a:lstStyle/>
          <a:p>
            <a:r>
              <a:rPr lang="en-US" sz="2800" b="1" dirty="0" smtClean="0"/>
              <a:t>La </a:t>
            </a:r>
            <a:r>
              <a:rPr lang="en-US" sz="2800" b="1" dirty="0" err="1" smtClean="0"/>
              <a:t>magin</a:t>
            </a:r>
            <a:r>
              <a:rPr lang="en-US" sz="2800" b="1" dirty="0" smtClean="0"/>
              <a:t>  </a:t>
            </a:r>
            <a:r>
              <a:rPr lang="en-US" sz="2800" b="1" dirty="0" err="1" smtClean="0"/>
              <a:t>Arz</a:t>
            </a:r>
            <a:r>
              <a:rPr lang="en-US" sz="2800" b="1" dirty="0" smtClean="0"/>
              <a:t> </a:t>
            </a:r>
            <a:endParaRPr lang="ar-SA" sz="2800" dirty="0"/>
          </a:p>
        </p:txBody>
      </p:sp>
      <p:sp>
        <p:nvSpPr>
          <p:cNvPr id="7" name="مربع نص 6"/>
          <p:cNvSpPr txBox="1"/>
          <p:nvPr/>
        </p:nvSpPr>
        <p:spPr>
          <a:xfrm rot="540194">
            <a:off x="6590619" y="1725298"/>
            <a:ext cx="3168352" cy="1200329"/>
          </a:xfrm>
          <a:prstGeom prst="rect">
            <a:avLst/>
          </a:prstGeom>
          <a:noFill/>
        </p:spPr>
        <p:txBody>
          <a:bodyPr wrap="square" rtlCol="1">
            <a:spAutoFit/>
          </a:bodyPr>
          <a:lstStyle/>
          <a:p>
            <a:r>
              <a:rPr lang="en-US" b="1" dirty="0" smtClean="0">
                <a:solidFill>
                  <a:schemeClr val="accent1">
                    <a:lumMod val="75000"/>
                  </a:schemeClr>
                </a:solidFill>
              </a:rPr>
              <a:t>Products and Services:</a:t>
            </a:r>
          </a:p>
          <a:p>
            <a:r>
              <a:rPr lang="en-US" dirty="0" smtClean="0"/>
              <a:t>single-serve</a:t>
            </a:r>
            <a:br>
              <a:rPr lang="en-US" dirty="0" smtClean="0"/>
            </a:br>
            <a:r>
              <a:rPr lang="en-US" dirty="0" smtClean="0"/>
              <a:t>Take-home packs</a:t>
            </a:r>
          </a:p>
          <a:p>
            <a:r>
              <a:rPr lang="en-US" dirty="0" smtClean="0"/>
              <a:t>Catering packs</a:t>
            </a:r>
            <a:r>
              <a:rPr lang="en-US" b="1" dirty="0" smtClean="0"/>
              <a:t> </a:t>
            </a:r>
            <a:endParaRPr lang="ar-SA" dirty="0"/>
          </a:p>
        </p:txBody>
      </p:sp>
      <p:sp>
        <p:nvSpPr>
          <p:cNvPr id="8" name="مربع نص 7"/>
          <p:cNvSpPr txBox="1"/>
          <p:nvPr/>
        </p:nvSpPr>
        <p:spPr>
          <a:xfrm rot="21000415">
            <a:off x="108516" y="3066648"/>
            <a:ext cx="2592288" cy="1477328"/>
          </a:xfrm>
          <a:prstGeom prst="rect">
            <a:avLst/>
          </a:prstGeom>
          <a:noFill/>
        </p:spPr>
        <p:txBody>
          <a:bodyPr wrap="square" rtlCol="1">
            <a:spAutoFit/>
          </a:bodyPr>
          <a:lstStyle/>
          <a:p>
            <a:pPr rtl="1"/>
            <a:r>
              <a:rPr lang="en-US" u="sng" dirty="0" smtClean="0">
                <a:solidFill>
                  <a:schemeClr val="accent1">
                    <a:lumMod val="75000"/>
                  </a:schemeClr>
                </a:solidFill>
              </a:rPr>
              <a:t>Keys to Success:</a:t>
            </a:r>
            <a:endParaRPr lang="en-US" dirty="0" smtClean="0">
              <a:solidFill>
                <a:schemeClr val="accent1">
                  <a:lumMod val="75000"/>
                </a:schemeClr>
              </a:solidFill>
            </a:endParaRPr>
          </a:p>
          <a:p>
            <a:pPr rtl="1"/>
            <a:r>
              <a:rPr lang="en-US" dirty="0" smtClean="0"/>
              <a:t>1_ Provide top quality product</a:t>
            </a:r>
          </a:p>
          <a:p>
            <a:pPr rtl="1"/>
            <a:r>
              <a:rPr lang="en-US" dirty="0" smtClean="0"/>
              <a:t>2_ Competitive prices</a:t>
            </a:r>
          </a:p>
          <a:p>
            <a:endParaRPr lang="ar-SA" dirty="0"/>
          </a:p>
        </p:txBody>
      </p:sp>
      <p:sp>
        <p:nvSpPr>
          <p:cNvPr id="9" name="مربع نص 8"/>
          <p:cNvSpPr txBox="1"/>
          <p:nvPr/>
        </p:nvSpPr>
        <p:spPr>
          <a:xfrm>
            <a:off x="6767736" y="3717032"/>
            <a:ext cx="2376264" cy="1200329"/>
          </a:xfrm>
          <a:prstGeom prst="rect">
            <a:avLst/>
          </a:prstGeom>
          <a:noFill/>
        </p:spPr>
        <p:txBody>
          <a:bodyPr wrap="square" rtlCol="1">
            <a:spAutoFit/>
          </a:bodyPr>
          <a:lstStyle/>
          <a:p>
            <a:r>
              <a:rPr lang="en-US" b="1" dirty="0" smtClean="0">
                <a:solidFill>
                  <a:schemeClr val="accent1">
                    <a:lumMod val="75000"/>
                  </a:schemeClr>
                </a:solidFill>
              </a:rPr>
              <a:t>Sale mechanism:</a:t>
            </a:r>
            <a:endParaRPr lang="en-US" dirty="0" smtClean="0">
              <a:solidFill>
                <a:schemeClr val="accent1">
                  <a:lumMod val="75000"/>
                </a:schemeClr>
              </a:solidFill>
            </a:endParaRPr>
          </a:p>
          <a:p>
            <a:pPr lvl="0"/>
            <a:r>
              <a:rPr lang="en-US" dirty="0" smtClean="0"/>
              <a:t>_Direct selling </a:t>
            </a:r>
          </a:p>
          <a:p>
            <a:pPr lvl="0"/>
            <a:r>
              <a:rPr lang="en-US" dirty="0" smtClean="0"/>
              <a:t>_Delivery </a:t>
            </a:r>
          </a:p>
          <a:p>
            <a:endParaRPr lang="ar-SA" dirty="0"/>
          </a:p>
        </p:txBody>
      </p:sp>
      <p:sp>
        <p:nvSpPr>
          <p:cNvPr id="10" name="مربع نص 9"/>
          <p:cNvSpPr txBox="1"/>
          <p:nvPr/>
        </p:nvSpPr>
        <p:spPr>
          <a:xfrm>
            <a:off x="179512" y="5013176"/>
            <a:ext cx="8352928" cy="1200329"/>
          </a:xfrm>
          <a:prstGeom prst="rect">
            <a:avLst/>
          </a:prstGeom>
          <a:noFill/>
        </p:spPr>
        <p:txBody>
          <a:bodyPr wrap="square" rtlCol="1">
            <a:spAutoFit/>
          </a:bodyPr>
          <a:lstStyle/>
          <a:p>
            <a:r>
              <a:rPr lang="en-US" dirty="0" smtClean="0">
                <a:solidFill>
                  <a:schemeClr val="accent1">
                    <a:lumMod val="75000"/>
                  </a:schemeClr>
                </a:solidFill>
              </a:rPr>
              <a:t>Who will compete ? </a:t>
            </a:r>
          </a:p>
          <a:p>
            <a:r>
              <a:rPr lang="en-US" dirty="0" err="1" smtClean="0"/>
              <a:t>Israile</a:t>
            </a:r>
            <a:r>
              <a:rPr lang="en-US" dirty="0" smtClean="0"/>
              <a:t> products                 </a:t>
            </a:r>
            <a:r>
              <a:rPr lang="en-US" u="sng" dirty="0" smtClean="0"/>
              <a:t> </a:t>
            </a:r>
            <a:r>
              <a:rPr lang="en-US" dirty="0" err="1" smtClean="0"/>
              <a:t>Rukab's</a:t>
            </a:r>
            <a:r>
              <a:rPr lang="en-US" dirty="0" smtClean="0"/>
              <a:t> ice-cream in Ramallah               </a:t>
            </a:r>
            <a:r>
              <a:rPr lang="en-US" dirty="0" err="1" smtClean="0"/>
              <a:t>Stickhouse</a:t>
            </a:r>
            <a:r>
              <a:rPr lang="en-US" dirty="0" smtClean="0"/>
              <a:t> Palestine in </a:t>
            </a:r>
            <a:br>
              <a:rPr lang="en-US" dirty="0" smtClean="0"/>
            </a:br>
            <a:r>
              <a:rPr lang="en-US" dirty="0" smtClean="0"/>
              <a:t>Family Ice-Cream             </a:t>
            </a:r>
            <a:r>
              <a:rPr lang="en-US" dirty="0" err="1" smtClean="0"/>
              <a:t>Akher_Al</a:t>
            </a:r>
            <a:r>
              <a:rPr lang="en-US" dirty="0" smtClean="0"/>
              <a:t> </a:t>
            </a:r>
            <a:r>
              <a:rPr lang="en-US" dirty="0" err="1" smtClean="0"/>
              <a:t>meshwar</a:t>
            </a:r>
            <a:r>
              <a:rPr lang="en-US" dirty="0" smtClean="0"/>
              <a:t> ice-cream in Nablus       Ramallah</a:t>
            </a:r>
          </a:p>
          <a:p>
            <a:endParaRPr lang="ar-SA" dirty="0"/>
          </a:p>
        </p:txBody>
      </p:sp>
      <p:pic>
        <p:nvPicPr>
          <p:cNvPr id="11" name="صورة 10" descr="التقاط.PNG"/>
          <p:cNvPicPr>
            <a:picLocks noChangeAspect="1"/>
          </p:cNvPicPr>
          <p:nvPr/>
        </p:nvPicPr>
        <p:blipFill>
          <a:blip r:embed="rId2" cstate="print"/>
          <a:stretch>
            <a:fillRect/>
          </a:stretch>
        </p:blipFill>
        <p:spPr>
          <a:xfrm>
            <a:off x="2483768" y="1412776"/>
            <a:ext cx="4032448" cy="338437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1475656" y="980728"/>
            <a:ext cx="6220706" cy="5616624"/>
          </a:xfrm>
          <a:prstGeom prst="rect">
            <a:avLst/>
          </a:prstGeom>
          <a:noFill/>
          <a:ln w="9525">
            <a:noFill/>
            <a:miter lim="800000"/>
            <a:headEnd/>
            <a:tailEnd/>
          </a:ln>
        </p:spPr>
      </p:pic>
      <p:sp>
        <p:nvSpPr>
          <p:cNvPr id="5" name="مربع نص 4"/>
          <p:cNvSpPr txBox="1"/>
          <p:nvPr/>
        </p:nvSpPr>
        <p:spPr>
          <a:xfrm>
            <a:off x="467544" y="332656"/>
            <a:ext cx="7128792" cy="584775"/>
          </a:xfrm>
          <a:prstGeom prst="rect">
            <a:avLst/>
          </a:prstGeom>
          <a:noFill/>
        </p:spPr>
        <p:txBody>
          <a:bodyPr wrap="square" rtlCol="1">
            <a:spAutoFit/>
          </a:bodyPr>
          <a:lstStyle/>
          <a:p>
            <a:pPr algn="ct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Flow Chart (inside the shop):</a:t>
            </a:r>
            <a:endParaRPr lang="ar-SA"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539552" y="332656"/>
            <a:ext cx="7776864" cy="6525344"/>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Flow chart ( work between shop and factory )</a:t>
            </a:r>
            <a:endParaRPr lang="ar-SA"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عنصر نائب للمحتوى 3"/>
          <p:cNvPicPr>
            <a:picLocks noGrp="1"/>
          </p:cNvPicPr>
          <p:nvPr>
            <p:ph idx="1"/>
          </p:nvPr>
        </p:nvPicPr>
        <p:blipFill>
          <a:blip r:embed="rId2" cstate="print"/>
          <a:srcRect/>
          <a:stretch>
            <a:fillRect/>
          </a:stretch>
        </p:blipFill>
        <p:spPr bwMode="auto">
          <a:xfrm>
            <a:off x="1979712" y="1196752"/>
            <a:ext cx="5112568" cy="5661248"/>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2771800" y="188640"/>
            <a:ext cx="3888432" cy="6182147"/>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rPr>
              <a:t> </a:t>
            </a:r>
            <a:r>
              <a:rPr lang="ar-SA" b="1" dirty="0" err="1" smtClean="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rPr>
              <a:t>:</a:t>
            </a:r>
            <a:r>
              <a:rPr lang="en-US" b="1" dirty="0" smtClean="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rPr>
              <a:t>Feasibility study</a:t>
            </a:r>
            <a:endParaRPr lang="ar-SA" b="1" dirty="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03314" y="1600200"/>
          <a:ext cx="8283486" cy="4349080"/>
        </p:xfrm>
        <a:graphic>
          <a:graphicData uri="http://schemas.openxmlformats.org/drawingml/2006/table">
            <a:tbl>
              <a:tblPr rtl="1" firstRow="1" bandRow="1">
                <a:tableStyleId>{5C22544A-7EE6-4342-B048-85BDC9FD1C3A}</a:tableStyleId>
              </a:tblPr>
              <a:tblGrid>
                <a:gridCol w="4114800"/>
                <a:gridCol w="4168686"/>
              </a:tblGrid>
              <a:tr h="840328">
                <a:tc>
                  <a:txBody>
                    <a:bodyPr/>
                    <a:lstStyle/>
                    <a:p>
                      <a:pPr algn="l" rtl="0">
                        <a:lnSpc>
                          <a:spcPct val="115000"/>
                        </a:lnSpc>
                        <a:spcAft>
                          <a:spcPts val="0"/>
                        </a:spcAft>
                      </a:pPr>
                      <a:endParaRPr lang="en-US" sz="2000" dirty="0">
                        <a:latin typeface="+mn-lt"/>
                        <a:ea typeface="Calibri"/>
                        <a:cs typeface="+mj-cs"/>
                      </a:endParaRPr>
                    </a:p>
                    <a:p>
                      <a:pPr algn="l" rtl="0">
                        <a:lnSpc>
                          <a:spcPct val="115000"/>
                        </a:lnSpc>
                        <a:spcAft>
                          <a:spcPts val="0"/>
                        </a:spcAft>
                      </a:pPr>
                      <a:r>
                        <a:rPr lang="en-US" sz="2000" dirty="0">
                          <a:latin typeface="+mn-lt"/>
                          <a:ea typeface="Calibri"/>
                          <a:cs typeface="+mj-cs"/>
                        </a:rPr>
                        <a:t>la MAGIE ARZ </a:t>
                      </a:r>
                    </a:p>
                  </a:txBody>
                  <a:tcPr marL="68580" marR="68580" marT="0" marB="0"/>
                </a:tc>
                <a:tc>
                  <a:txBody>
                    <a:bodyPr/>
                    <a:lstStyle/>
                    <a:p>
                      <a:pPr algn="l" rtl="0">
                        <a:lnSpc>
                          <a:spcPct val="115000"/>
                        </a:lnSpc>
                        <a:spcAft>
                          <a:spcPts val="0"/>
                        </a:spcAft>
                      </a:pPr>
                      <a:endParaRPr lang="en-US" sz="2000" dirty="0">
                        <a:latin typeface="+mn-lt"/>
                        <a:ea typeface="Calibri"/>
                        <a:cs typeface="+mj-cs"/>
                      </a:endParaRPr>
                    </a:p>
                    <a:p>
                      <a:pPr algn="l" rtl="0">
                        <a:lnSpc>
                          <a:spcPct val="115000"/>
                        </a:lnSpc>
                        <a:spcAft>
                          <a:spcPts val="0"/>
                        </a:spcAft>
                      </a:pPr>
                      <a:r>
                        <a:rPr lang="en-US" sz="2000" b="1" dirty="0">
                          <a:latin typeface="+mn-lt"/>
                          <a:ea typeface="Calibri"/>
                          <a:cs typeface="+mj-cs"/>
                        </a:rPr>
                        <a:t>Project name </a:t>
                      </a:r>
                      <a:endParaRPr lang="en-US" sz="2000" dirty="0">
                        <a:latin typeface="+mn-lt"/>
                        <a:ea typeface="Calibri"/>
                        <a:cs typeface="+mj-cs"/>
                      </a:endParaRPr>
                    </a:p>
                  </a:txBody>
                  <a:tcPr marL="68580" marR="68580" marT="0" marB="0"/>
                </a:tc>
              </a:tr>
              <a:tr h="1273196">
                <a:tc>
                  <a:txBody>
                    <a:bodyPr/>
                    <a:lstStyle/>
                    <a:p>
                      <a:pPr algn="l" rtl="0">
                        <a:lnSpc>
                          <a:spcPct val="115000"/>
                        </a:lnSpc>
                        <a:spcAft>
                          <a:spcPts val="0"/>
                        </a:spcAft>
                      </a:pPr>
                      <a:r>
                        <a:rPr lang="en-US" sz="2000">
                          <a:latin typeface="+mn-lt"/>
                          <a:ea typeface="Calibri"/>
                          <a:cs typeface="+mj-cs"/>
                        </a:rPr>
                        <a:t>Refrigerator Storage, Display Refrigerators, Small stove and ice-cream filling machine</a:t>
                      </a:r>
                    </a:p>
                  </a:txBody>
                  <a:tcPr marL="68580" marR="68580" marT="0" marB="0"/>
                </a:tc>
                <a:tc>
                  <a:txBody>
                    <a:bodyPr/>
                    <a:lstStyle/>
                    <a:p>
                      <a:pPr algn="l" rtl="0">
                        <a:lnSpc>
                          <a:spcPct val="115000"/>
                        </a:lnSpc>
                        <a:spcAft>
                          <a:spcPts val="0"/>
                        </a:spcAft>
                      </a:pPr>
                      <a:r>
                        <a:rPr lang="en-US" sz="2000" b="1" dirty="0">
                          <a:latin typeface="+mn-lt"/>
                          <a:ea typeface="Calibri"/>
                          <a:cs typeface="+mj-cs"/>
                        </a:rPr>
                        <a:t>Machinery and equipment</a:t>
                      </a:r>
                      <a:endParaRPr lang="en-US" sz="2000" dirty="0">
                        <a:latin typeface="+mn-lt"/>
                        <a:ea typeface="Calibri"/>
                        <a:cs typeface="+mj-cs"/>
                      </a:endParaRPr>
                    </a:p>
                  </a:txBody>
                  <a:tcPr marL="68580" marR="68580" marT="0" marB="0"/>
                </a:tc>
              </a:tr>
              <a:tr h="558889">
                <a:tc>
                  <a:txBody>
                    <a:bodyPr/>
                    <a:lstStyle/>
                    <a:p>
                      <a:pPr algn="l" rtl="0">
                        <a:lnSpc>
                          <a:spcPct val="115000"/>
                        </a:lnSpc>
                        <a:spcAft>
                          <a:spcPts val="0"/>
                        </a:spcAft>
                      </a:pPr>
                      <a:r>
                        <a:rPr lang="en-US" sz="2000">
                          <a:latin typeface="+mn-lt"/>
                          <a:ea typeface="Calibri"/>
                          <a:cs typeface="+mj-cs"/>
                        </a:rPr>
                        <a:t>Rafedia street \Nablus\Palestine</a:t>
                      </a:r>
                    </a:p>
                  </a:txBody>
                  <a:tcPr marL="68580" marR="68580" marT="0" marB="0"/>
                </a:tc>
                <a:tc>
                  <a:txBody>
                    <a:bodyPr/>
                    <a:lstStyle/>
                    <a:p>
                      <a:pPr algn="l" rtl="0">
                        <a:lnSpc>
                          <a:spcPct val="115000"/>
                        </a:lnSpc>
                        <a:spcAft>
                          <a:spcPts val="0"/>
                        </a:spcAft>
                      </a:pPr>
                      <a:r>
                        <a:rPr lang="en-US" sz="2000" b="1" dirty="0">
                          <a:latin typeface="+mn-lt"/>
                          <a:ea typeface="Calibri"/>
                          <a:cs typeface="+mj-cs"/>
                        </a:rPr>
                        <a:t>Location </a:t>
                      </a:r>
                      <a:endParaRPr lang="en-US" sz="2000" dirty="0">
                        <a:latin typeface="+mn-lt"/>
                        <a:ea typeface="Calibri"/>
                        <a:cs typeface="+mj-cs"/>
                      </a:endParaRPr>
                    </a:p>
                  </a:txBody>
                  <a:tcPr marL="68580" marR="68580" marT="0" marB="0"/>
                </a:tc>
              </a:tr>
              <a:tr h="558889">
                <a:tc>
                  <a:txBody>
                    <a:bodyPr/>
                    <a:lstStyle/>
                    <a:p>
                      <a:pPr algn="l" rtl="0">
                        <a:lnSpc>
                          <a:spcPct val="115000"/>
                        </a:lnSpc>
                        <a:spcAft>
                          <a:spcPts val="0"/>
                        </a:spcAft>
                      </a:pPr>
                      <a:r>
                        <a:rPr lang="en-US" sz="2000">
                          <a:latin typeface="+mn-lt"/>
                          <a:ea typeface="Calibri"/>
                          <a:cs typeface="+mj-cs"/>
                        </a:rPr>
                        <a:t>5 </a:t>
                      </a:r>
                    </a:p>
                  </a:txBody>
                  <a:tcPr marL="68580" marR="68580" marT="0" marB="0"/>
                </a:tc>
                <a:tc>
                  <a:txBody>
                    <a:bodyPr/>
                    <a:lstStyle/>
                    <a:p>
                      <a:pPr algn="l" rtl="0">
                        <a:lnSpc>
                          <a:spcPct val="115000"/>
                        </a:lnSpc>
                        <a:spcAft>
                          <a:spcPts val="0"/>
                        </a:spcAft>
                      </a:pPr>
                      <a:r>
                        <a:rPr lang="en-US" sz="2000" b="1" dirty="0">
                          <a:latin typeface="+mn-lt"/>
                          <a:ea typeface="Calibri"/>
                          <a:cs typeface="+mj-cs"/>
                        </a:rPr>
                        <a:t>Man power</a:t>
                      </a:r>
                      <a:endParaRPr lang="en-US" sz="2000" dirty="0">
                        <a:latin typeface="+mn-lt"/>
                        <a:ea typeface="Calibri"/>
                        <a:cs typeface="+mj-cs"/>
                      </a:endParaRPr>
                    </a:p>
                  </a:txBody>
                  <a:tcPr marL="68580" marR="68580" marT="0" marB="0"/>
                </a:tc>
              </a:tr>
              <a:tr h="558889">
                <a:tc>
                  <a:txBody>
                    <a:bodyPr/>
                    <a:lstStyle/>
                    <a:p>
                      <a:pPr algn="l" rtl="0">
                        <a:lnSpc>
                          <a:spcPct val="115000"/>
                        </a:lnSpc>
                        <a:spcAft>
                          <a:spcPts val="0"/>
                        </a:spcAft>
                      </a:pPr>
                      <a:r>
                        <a:rPr lang="en-US" sz="2000">
                          <a:latin typeface="+mn-lt"/>
                          <a:ea typeface="Calibri"/>
                          <a:cs typeface="+mj-cs"/>
                        </a:rPr>
                        <a:t>Ice-Cream </a:t>
                      </a:r>
                    </a:p>
                  </a:txBody>
                  <a:tcPr marL="68580" marR="68580" marT="0" marB="0"/>
                </a:tc>
                <a:tc>
                  <a:txBody>
                    <a:bodyPr/>
                    <a:lstStyle/>
                    <a:p>
                      <a:pPr algn="l" rtl="0">
                        <a:lnSpc>
                          <a:spcPct val="115000"/>
                        </a:lnSpc>
                        <a:spcAft>
                          <a:spcPts val="0"/>
                        </a:spcAft>
                      </a:pPr>
                      <a:r>
                        <a:rPr lang="en-US" sz="2000" b="1" dirty="0">
                          <a:latin typeface="+mn-lt"/>
                          <a:ea typeface="Calibri"/>
                          <a:cs typeface="+mj-cs"/>
                        </a:rPr>
                        <a:t>Raw materials (Goods) </a:t>
                      </a:r>
                      <a:endParaRPr lang="en-US" sz="2000" dirty="0">
                        <a:latin typeface="+mn-lt"/>
                        <a:ea typeface="Calibri"/>
                        <a:cs typeface="+mj-cs"/>
                      </a:endParaRPr>
                    </a:p>
                  </a:txBody>
                  <a:tcPr marL="68580" marR="68580" marT="0" marB="0"/>
                </a:tc>
              </a:tr>
              <a:tr h="558889">
                <a:tc>
                  <a:txBody>
                    <a:bodyPr/>
                    <a:lstStyle/>
                    <a:p>
                      <a:pPr algn="l" rtl="0">
                        <a:lnSpc>
                          <a:spcPct val="115000"/>
                        </a:lnSpc>
                        <a:spcAft>
                          <a:spcPts val="0"/>
                        </a:spcAft>
                      </a:pPr>
                      <a:r>
                        <a:rPr lang="en-US" sz="2000" dirty="0">
                          <a:latin typeface="+mn-lt"/>
                          <a:ea typeface="Calibri"/>
                          <a:cs typeface="+mj-cs"/>
                        </a:rPr>
                        <a:t>Water , electricity </a:t>
                      </a:r>
                    </a:p>
                  </a:txBody>
                  <a:tcPr marL="68580" marR="68580" marT="0" marB="0"/>
                </a:tc>
                <a:tc>
                  <a:txBody>
                    <a:bodyPr/>
                    <a:lstStyle/>
                    <a:p>
                      <a:pPr algn="l" rtl="0">
                        <a:lnSpc>
                          <a:spcPct val="115000"/>
                        </a:lnSpc>
                        <a:spcAft>
                          <a:spcPts val="0"/>
                        </a:spcAft>
                      </a:pPr>
                      <a:r>
                        <a:rPr lang="en-US" sz="2000" b="1" dirty="0">
                          <a:latin typeface="+mn-lt"/>
                          <a:ea typeface="Calibri"/>
                          <a:cs typeface="+mj-cs"/>
                        </a:rPr>
                        <a:t>Facilities</a:t>
                      </a:r>
                      <a:endParaRPr lang="en-US" sz="2000" dirty="0">
                        <a:latin typeface="+mn-lt"/>
                        <a:ea typeface="Calibri"/>
                        <a:cs typeface="+mj-cs"/>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0"/>
            <a:ext cx="8856984" cy="1916832"/>
          </a:xfrm>
        </p:spPr>
        <p:txBody>
          <a:bodyPr>
            <a:normAutofit/>
          </a:bodyPr>
          <a:lstStyle/>
          <a:p>
            <a:pPr rtl="0"/>
            <a:r>
              <a:rPr lang="en-US" sz="4900" b="1" u="sng" dirty="0" smtClean="0">
                <a:solidFill>
                  <a:schemeClr val="tx2">
                    <a:lumMod val="60000"/>
                    <a:lumOff val="40000"/>
                  </a:schemeClr>
                </a:solidFill>
              </a:rPr>
              <a:t>Introduction </a:t>
            </a:r>
            <a:r>
              <a:rPr lang="en-US" sz="4900" b="1" dirty="0" smtClean="0">
                <a:solidFill>
                  <a:schemeClr val="tx2">
                    <a:lumMod val="60000"/>
                    <a:lumOff val="40000"/>
                  </a:schemeClr>
                </a:solidFill>
              </a:rPr>
              <a:t>: </a:t>
            </a:r>
            <a:r>
              <a:rPr lang="en-US" sz="2000" dirty="0" smtClean="0">
                <a:solidFill>
                  <a:schemeClr val="tx2">
                    <a:lumMod val="75000"/>
                  </a:schemeClr>
                </a:solidFill>
              </a:rPr>
              <a:t>Company Background</a:t>
            </a:r>
            <a:r>
              <a:rPr lang="ar-SA" sz="2000" dirty="0" smtClean="0">
                <a:solidFill>
                  <a:schemeClr val="tx2">
                    <a:lumMod val="75000"/>
                  </a:schemeClr>
                </a:solidFill>
              </a:rPr>
              <a:t/>
            </a:r>
            <a:br>
              <a:rPr lang="ar-SA" sz="2000" dirty="0" smtClean="0">
                <a:solidFill>
                  <a:schemeClr val="tx2">
                    <a:lumMod val="75000"/>
                  </a:schemeClr>
                </a:solidFill>
              </a:rPr>
            </a:br>
            <a:r>
              <a:rPr lang="en-US" sz="2000" dirty="0" smtClean="0">
                <a:solidFill>
                  <a:schemeClr val="tx2">
                    <a:lumMod val="75000"/>
                  </a:schemeClr>
                </a:solidFill>
              </a:rPr>
              <a:t> Al-</a:t>
            </a:r>
            <a:r>
              <a:rPr lang="en-US" sz="2000" dirty="0" err="1" smtClean="0">
                <a:solidFill>
                  <a:schemeClr val="tx2">
                    <a:lumMod val="75000"/>
                  </a:schemeClr>
                </a:solidFill>
              </a:rPr>
              <a:t>Arz</a:t>
            </a:r>
            <a:r>
              <a:rPr lang="en-US" sz="2000" dirty="0" smtClean="0">
                <a:solidFill>
                  <a:schemeClr val="tx2">
                    <a:lumMod val="75000"/>
                  </a:schemeClr>
                </a:solidFill>
              </a:rPr>
              <a:t> factory is one of the biggest  ice cream factories in Palestine</a:t>
            </a:r>
            <a:r>
              <a:rPr lang="en-US" sz="2400" dirty="0" smtClean="0">
                <a:solidFill>
                  <a:schemeClr val="tx2">
                    <a:lumMod val="75000"/>
                  </a:schemeClr>
                </a:solidFill>
              </a:rPr>
              <a:t>.</a:t>
            </a:r>
            <a:endParaRPr lang="en-US" sz="2400" dirty="0">
              <a:solidFill>
                <a:schemeClr val="tx2">
                  <a:lumMod val="60000"/>
                  <a:lumOff val="40000"/>
                </a:schemeClr>
              </a:solidFill>
            </a:endParaRPr>
          </a:p>
        </p:txBody>
      </p:sp>
      <p:graphicFrame>
        <p:nvGraphicFramePr>
          <p:cNvPr id="4" name="رسم تخطيطي 3"/>
          <p:cNvGraphicFramePr/>
          <p:nvPr/>
        </p:nvGraphicFramePr>
        <p:xfrm>
          <a:off x="179512" y="1628800"/>
          <a:ext cx="8496944"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67544" y="1124744"/>
          <a:ext cx="8229600" cy="3917032"/>
        </p:xfrm>
        <a:graphic>
          <a:graphicData uri="http://schemas.openxmlformats.org/drawingml/2006/table">
            <a:tbl>
              <a:tblPr rtl="1" firstRow="1" bandRow="1">
                <a:tableStyleId>{5C22544A-7EE6-4342-B048-85BDC9FD1C3A}</a:tableStyleId>
              </a:tblPr>
              <a:tblGrid>
                <a:gridCol w="4114800"/>
                <a:gridCol w="4114800"/>
              </a:tblGrid>
              <a:tr h="1450017">
                <a:tc>
                  <a:txBody>
                    <a:bodyPr/>
                    <a:lstStyle/>
                    <a:p>
                      <a:pPr algn="l" rtl="0">
                        <a:lnSpc>
                          <a:spcPct val="115000"/>
                        </a:lnSpc>
                        <a:spcAft>
                          <a:spcPts val="0"/>
                        </a:spcAft>
                      </a:pPr>
                      <a:r>
                        <a:rPr lang="en-US" sz="2000" dirty="0">
                          <a:latin typeface="Times New Roman"/>
                          <a:ea typeface="Calibri"/>
                          <a:cs typeface="Arial"/>
                        </a:rPr>
                        <a:t>Ice-Cream products </a:t>
                      </a:r>
                      <a:endParaRPr lang="en-US" sz="2000" dirty="0">
                        <a:latin typeface="Calibri"/>
                        <a:ea typeface="Calibri"/>
                        <a:cs typeface="Arial"/>
                      </a:endParaRPr>
                    </a:p>
                  </a:txBody>
                  <a:tcPr marL="68580" marR="68580" marT="0" marB="0"/>
                </a:tc>
                <a:tc>
                  <a:txBody>
                    <a:bodyPr/>
                    <a:lstStyle/>
                    <a:p>
                      <a:pPr algn="l" rtl="0">
                        <a:lnSpc>
                          <a:spcPct val="115000"/>
                        </a:lnSpc>
                        <a:spcAft>
                          <a:spcPts val="0"/>
                        </a:spcAft>
                      </a:pPr>
                      <a:r>
                        <a:rPr lang="en-US" sz="2000" b="1" dirty="0">
                          <a:latin typeface="Times New Roman"/>
                          <a:ea typeface="Calibri"/>
                          <a:cs typeface="Arial"/>
                        </a:rPr>
                        <a:t>Product / Service</a:t>
                      </a:r>
                      <a:endParaRPr lang="en-US" sz="2000" dirty="0">
                        <a:latin typeface="Calibri"/>
                        <a:ea typeface="Calibri"/>
                        <a:cs typeface="Arial"/>
                      </a:endParaRPr>
                    </a:p>
                  </a:txBody>
                  <a:tcPr marL="68580" marR="68580" marT="0" marB="0"/>
                </a:tc>
              </a:tr>
              <a:tr h="2467015">
                <a:tc>
                  <a:txBody>
                    <a:bodyPr/>
                    <a:lstStyle/>
                    <a:p>
                      <a:pPr algn="l" rtl="0">
                        <a:lnSpc>
                          <a:spcPct val="115000"/>
                        </a:lnSpc>
                        <a:spcAft>
                          <a:spcPts val="0"/>
                        </a:spcAft>
                      </a:pPr>
                      <a:r>
                        <a:rPr lang="en-US" sz="2000" dirty="0">
                          <a:latin typeface="Times New Roman"/>
                          <a:ea typeface="Calibri"/>
                          <a:cs typeface="Arial"/>
                        </a:rPr>
                        <a:t>Providing products directly to the consumer and facilitating the access of products to the local market, raising the name of the company in the local market and increase the market share .</a:t>
                      </a:r>
                      <a:endParaRPr lang="en-US" sz="2000" dirty="0">
                        <a:latin typeface="Calibri"/>
                        <a:ea typeface="Calibri"/>
                        <a:cs typeface="Arial"/>
                      </a:endParaRPr>
                    </a:p>
                  </a:txBody>
                  <a:tcPr marL="68580" marR="68580" marT="0" marB="0"/>
                </a:tc>
                <a:tc>
                  <a:txBody>
                    <a:bodyPr/>
                    <a:lstStyle/>
                    <a:p>
                      <a:pPr algn="l" rtl="0">
                        <a:lnSpc>
                          <a:spcPct val="115000"/>
                        </a:lnSpc>
                        <a:spcAft>
                          <a:spcPts val="0"/>
                        </a:spcAft>
                      </a:pPr>
                      <a:r>
                        <a:rPr lang="en-US" sz="2000" b="1" dirty="0">
                          <a:latin typeface="Times New Roman"/>
                          <a:ea typeface="Calibri"/>
                          <a:cs typeface="Arial"/>
                        </a:rPr>
                        <a:t>Social and economic benefits</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rPr>
              <a:t>Financial summary :</a:t>
            </a:r>
            <a:endParaRPr lang="ar-SA" b="1" dirty="0">
              <a:ln w="12700">
                <a:solidFill>
                  <a:schemeClr val="tx2">
                    <a:satMod val="155000"/>
                  </a:schemeClr>
                </a:solidFill>
                <a:prstDash val="solid"/>
              </a:ln>
              <a:solidFill>
                <a:schemeClr val="tx2">
                  <a:lumMod val="60000"/>
                  <a:lumOff val="40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600200"/>
          <a:ext cx="8229600" cy="4277070"/>
        </p:xfrm>
        <a:graphic>
          <a:graphicData uri="http://schemas.openxmlformats.org/drawingml/2006/table">
            <a:tbl>
              <a:tblPr rtl="1" firstRow="1" bandRow="1">
                <a:tableStyleId>{5C22544A-7EE6-4342-B048-85BDC9FD1C3A}</a:tableStyleId>
              </a:tblPr>
              <a:tblGrid>
                <a:gridCol w="4114800"/>
                <a:gridCol w="4114800"/>
              </a:tblGrid>
              <a:tr h="855414">
                <a:tc>
                  <a:txBody>
                    <a:bodyPr/>
                    <a:lstStyle/>
                    <a:p>
                      <a:pPr algn="ctr" rtl="0">
                        <a:lnSpc>
                          <a:spcPct val="115000"/>
                        </a:lnSpc>
                        <a:spcAft>
                          <a:spcPts val="0"/>
                        </a:spcAft>
                      </a:pPr>
                      <a:r>
                        <a:rPr lang="en-US" sz="2400" b="1" dirty="0">
                          <a:latin typeface="Times New Roman"/>
                          <a:ea typeface="Calibri"/>
                          <a:cs typeface="Arial"/>
                        </a:rPr>
                        <a:t>157,300</a:t>
                      </a:r>
                      <a:endParaRPr lang="en-US" sz="2400" dirty="0">
                        <a:latin typeface="Calibri"/>
                        <a:ea typeface="Calibri"/>
                        <a:cs typeface="Arial"/>
                      </a:endParaRPr>
                    </a:p>
                  </a:txBody>
                  <a:tcPr marL="68580" marR="68580" marT="0" marB="0"/>
                </a:tc>
                <a:tc>
                  <a:txBody>
                    <a:bodyPr/>
                    <a:lstStyle/>
                    <a:p>
                      <a:pPr algn="ctr" rtl="0">
                        <a:lnSpc>
                          <a:spcPct val="115000"/>
                        </a:lnSpc>
                        <a:spcAft>
                          <a:spcPts val="0"/>
                        </a:spcAft>
                      </a:pPr>
                      <a:r>
                        <a:rPr lang="en-US" sz="2400" b="1" dirty="0">
                          <a:latin typeface="Times New Roman"/>
                          <a:ea typeface="Calibri"/>
                          <a:cs typeface="Arial"/>
                        </a:rPr>
                        <a:t>The cost of the project</a:t>
                      </a:r>
                      <a:endParaRPr lang="en-US" sz="2400" dirty="0">
                        <a:latin typeface="Calibri"/>
                        <a:ea typeface="Calibri"/>
                        <a:cs typeface="Arial"/>
                      </a:endParaRPr>
                    </a:p>
                  </a:txBody>
                  <a:tcPr marL="68580" marR="68580" marT="0" marB="0"/>
                </a:tc>
              </a:tr>
              <a:tr h="855414">
                <a:tc>
                  <a:txBody>
                    <a:bodyPr/>
                    <a:lstStyle/>
                    <a:p>
                      <a:pPr algn="ctr" rtl="0">
                        <a:lnSpc>
                          <a:spcPct val="115000"/>
                        </a:lnSpc>
                        <a:spcAft>
                          <a:spcPts val="0"/>
                        </a:spcAft>
                      </a:pPr>
                      <a:r>
                        <a:rPr lang="en-US" sz="2400" b="1">
                          <a:latin typeface="Times New Roman"/>
                          <a:ea typeface="Calibri"/>
                          <a:cs typeface="Arial"/>
                        </a:rPr>
                        <a:t>200,000</a:t>
                      </a:r>
                      <a:endParaRPr lang="en-US" sz="2400">
                        <a:latin typeface="Calibri"/>
                        <a:ea typeface="Calibri"/>
                        <a:cs typeface="Arial"/>
                      </a:endParaRPr>
                    </a:p>
                  </a:txBody>
                  <a:tcPr marL="68580" marR="68580" marT="0" marB="0"/>
                </a:tc>
                <a:tc>
                  <a:txBody>
                    <a:bodyPr/>
                    <a:lstStyle/>
                    <a:p>
                      <a:pPr algn="ctr" rtl="0">
                        <a:lnSpc>
                          <a:spcPct val="115000"/>
                        </a:lnSpc>
                        <a:spcAft>
                          <a:spcPts val="0"/>
                        </a:spcAft>
                      </a:pPr>
                      <a:r>
                        <a:rPr lang="en-US" sz="2400" b="1" dirty="0">
                          <a:latin typeface="Times New Roman"/>
                          <a:ea typeface="Calibri"/>
                          <a:cs typeface="Arial"/>
                        </a:rPr>
                        <a:t>Working capital</a:t>
                      </a:r>
                      <a:endParaRPr lang="en-US" sz="2400" dirty="0">
                        <a:latin typeface="Calibri"/>
                        <a:ea typeface="Calibri"/>
                        <a:cs typeface="Arial"/>
                      </a:endParaRPr>
                    </a:p>
                  </a:txBody>
                  <a:tcPr marL="68580" marR="68580" marT="0" marB="0"/>
                </a:tc>
              </a:tr>
              <a:tr h="855414">
                <a:tc>
                  <a:txBody>
                    <a:bodyPr/>
                    <a:lstStyle/>
                    <a:p>
                      <a:pPr algn="ctr" rtl="0">
                        <a:lnSpc>
                          <a:spcPct val="115000"/>
                        </a:lnSpc>
                        <a:spcAft>
                          <a:spcPts val="0"/>
                        </a:spcAft>
                      </a:pPr>
                      <a:r>
                        <a:rPr lang="en-US" sz="2400" b="1">
                          <a:latin typeface="Times New Roman"/>
                          <a:ea typeface="Calibri"/>
                          <a:cs typeface="Arial"/>
                        </a:rPr>
                        <a:t>370,000</a:t>
                      </a:r>
                      <a:endParaRPr lang="en-US" sz="2400">
                        <a:latin typeface="Calibri"/>
                        <a:ea typeface="Calibri"/>
                        <a:cs typeface="Arial"/>
                      </a:endParaRPr>
                    </a:p>
                  </a:txBody>
                  <a:tcPr marL="68580" marR="68580" marT="0" marB="0"/>
                </a:tc>
                <a:tc>
                  <a:txBody>
                    <a:bodyPr/>
                    <a:lstStyle/>
                    <a:p>
                      <a:pPr algn="ctr" rtl="0">
                        <a:lnSpc>
                          <a:spcPct val="115000"/>
                        </a:lnSpc>
                        <a:spcAft>
                          <a:spcPts val="0"/>
                        </a:spcAft>
                      </a:pPr>
                      <a:r>
                        <a:rPr lang="en-US" sz="2400" b="1" dirty="0">
                          <a:latin typeface="Times New Roman"/>
                          <a:ea typeface="Calibri"/>
                          <a:cs typeface="Arial"/>
                        </a:rPr>
                        <a:t>Cost of fixed assets</a:t>
                      </a:r>
                      <a:endParaRPr lang="en-US" sz="2400" dirty="0">
                        <a:latin typeface="Calibri"/>
                        <a:ea typeface="Calibri"/>
                        <a:cs typeface="Arial"/>
                      </a:endParaRPr>
                    </a:p>
                  </a:txBody>
                  <a:tcPr marL="68580" marR="68580" marT="0" marB="0"/>
                </a:tc>
              </a:tr>
              <a:tr h="855414">
                <a:tc>
                  <a:txBody>
                    <a:bodyPr/>
                    <a:lstStyle/>
                    <a:p>
                      <a:pPr algn="ctr" rtl="0">
                        <a:lnSpc>
                          <a:spcPct val="115000"/>
                        </a:lnSpc>
                        <a:spcAft>
                          <a:spcPts val="0"/>
                        </a:spcAft>
                      </a:pPr>
                      <a:r>
                        <a:rPr lang="en-US" sz="2400" b="1">
                          <a:latin typeface="Times New Roman"/>
                          <a:ea typeface="Calibri"/>
                          <a:cs typeface="Arial"/>
                        </a:rPr>
                        <a:t>120,000</a:t>
                      </a:r>
                      <a:endParaRPr lang="en-US" sz="2400">
                        <a:latin typeface="Calibri"/>
                        <a:ea typeface="Calibri"/>
                        <a:cs typeface="Arial"/>
                      </a:endParaRPr>
                    </a:p>
                  </a:txBody>
                  <a:tcPr marL="68580" marR="68580" marT="0" marB="0"/>
                </a:tc>
                <a:tc>
                  <a:txBody>
                    <a:bodyPr/>
                    <a:lstStyle/>
                    <a:p>
                      <a:pPr algn="ctr" rtl="0">
                        <a:lnSpc>
                          <a:spcPct val="115000"/>
                        </a:lnSpc>
                        <a:spcAft>
                          <a:spcPts val="0"/>
                        </a:spcAft>
                      </a:pPr>
                      <a:r>
                        <a:rPr lang="en-US" sz="2400" b="1" dirty="0">
                          <a:latin typeface="Times New Roman"/>
                          <a:ea typeface="Calibri"/>
                          <a:cs typeface="Arial"/>
                        </a:rPr>
                        <a:t>Expenses of incorporation</a:t>
                      </a:r>
                      <a:endParaRPr lang="en-US" sz="2400" dirty="0">
                        <a:latin typeface="Calibri"/>
                        <a:ea typeface="Calibri"/>
                        <a:cs typeface="Arial"/>
                      </a:endParaRPr>
                    </a:p>
                  </a:txBody>
                  <a:tcPr marL="68580" marR="68580" marT="0" marB="0"/>
                </a:tc>
              </a:tr>
              <a:tr h="855414">
                <a:tc>
                  <a:txBody>
                    <a:bodyPr/>
                    <a:lstStyle/>
                    <a:p>
                      <a:pPr algn="ctr" rtl="0">
                        <a:lnSpc>
                          <a:spcPct val="115000"/>
                        </a:lnSpc>
                        <a:spcAft>
                          <a:spcPts val="0"/>
                        </a:spcAft>
                      </a:pPr>
                      <a:r>
                        <a:rPr lang="en-US" sz="2400" b="1" dirty="0">
                          <a:latin typeface="Times New Roman"/>
                          <a:ea typeface="Calibri"/>
                          <a:cs typeface="Arial"/>
                        </a:rPr>
                        <a:t>1,034,880</a:t>
                      </a:r>
                      <a:endParaRPr lang="en-US" sz="2400" dirty="0">
                        <a:latin typeface="Calibri"/>
                        <a:ea typeface="Calibri"/>
                        <a:cs typeface="Arial"/>
                      </a:endParaRPr>
                    </a:p>
                  </a:txBody>
                  <a:tcPr marL="68580" marR="68580" marT="0" marB="0"/>
                </a:tc>
                <a:tc>
                  <a:txBody>
                    <a:bodyPr/>
                    <a:lstStyle/>
                    <a:p>
                      <a:pPr algn="ctr" rtl="0">
                        <a:lnSpc>
                          <a:spcPct val="115000"/>
                        </a:lnSpc>
                        <a:spcAft>
                          <a:spcPts val="0"/>
                        </a:spcAft>
                      </a:pPr>
                      <a:r>
                        <a:rPr lang="en-US" sz="2400" b="1" dirty="0">
                          <a:latin typeface="Times New Roman"/>
                          <a:ea typeface="Calibri"/>
                          <a:cs typeface="Arial"/>
                        </a:rPr>
                        <a:t>Expected </a:t>
                      </a:r>
                      <a:r>
                        <a:rPr lang="en-US" sz="2400" b="1" dirty="0" smtClean="0">
                          <a:latin typeface="Times New Roman"/>
                          <a:ea typeface="Calibri"/>
                          <a:cs typeface="Arial"/>
                        </a:rPr>
                        <a:t>income </a:t>
                      </a:r>
                      <a:r>
                        <a:rPr lang="en-US" sz="2400" b="1" dirty="0">
                          <a:latin typeface="Times New Roman"/>
                          <a:ea typeface="Calibri"/>
                          <a:cs typeface="Arial"/>
                        </a:rPr>
                        <a:t>in the first year</a:t>
                      </a:r>
                      <a:endParaRPr lang="en-US" sz="24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Initial investment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1115616" y="1700808"/>
          <a:ext cx="7128792" cy="3645408"/>
        </p:xfrm>
        <a:graphic>
          <a:graphicData uri="http://schemas.openxmlformats.org/drawingml/2006/table">
            <a:tbl>
              <a:tblPr/>
              <a:tblGrid>
                <a:gridCol w="3563769"/>
                <a:gridCol w="3565023"/>
              </a:tblGrid>
              <a:tr h="403882">
                <a:tc>
                  <a:txBody>
                    <a:bodyPr/>
                    <a:lstStyle/>
                    <a:p>
                      <a:pPr algn="ctr" rtl="0">
                        <a:lnSpc>
                          <a:spcPct val="115000"/>
                        </a:lnSpc>
                        <a:spcAft>
                          <a:spcPts val="0"/>
                        </a:spcAft>
                      </a:pPr>
                      <a:r>
                        <a:rPr lang="en-US" sz="2400" b="1" dirty="0">
                          <a:latin typeface="Times New Roman"/>
                          <a:ea typeface="Calibri"/>
                          <a:cs typeface="Arial"/>
                        </a:rPr>
                        <a:t>Item</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pPr>
                      <a:r>
                        <a:rPr lang="en-US" sz="2800" b="1" dirty="0">
                          <a:latin typeface="Times New Roman"/>
                          <a:ea typeface="Calibri"/>
                          <a:cs typeface="Arial"/>
                        </a:rPr>
                        <a:t>Annual  cost</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403882">
                <a:tc>
                  <a:txBody>
                    <a:bodyPr/>
                    <a:lstStyle/>
                    <a:p>
                      <a:pPr algn="ctr" rtl="0">
                        <a:lnSpc>
                          <a:spcPct val="115000"/>
                        </a:lnSpc>
                        <a:spcAft>
                          <a:spcPts val="0"/>
                        </a:spcAft>
                      </a:pPr>
                      <a:r>
                        <a:rPr lang="en-US" sz="2400" dirty="0">
                          <a:latin typeface="Times New Roman"/>
                          <a:ea typeface="Calibri"/>
                          <a:cs typeface="Arial"/>
                        </a:rPr>
                        <a:t>machines and the equipments</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pPr>
                      <a:r>
                        <a:rPr lang="en-US" sz="2800" dirty="0">
                          <a:latin typeface="Times New Roman"/>
                          <a:ea typeface="Calibri"/>
                          <a:cs typeface="Arial"/>
                        </a:rPr>
                        <a:t>31,300</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403882">
                <a:tc>
                  <a:txBody>
                    <a:bodyPr/>
                    <a:lstStyle/>
                    <a:p>
                      <a:pPr algn="ctr" rtl="0">
                        <a:lnSpc>
                          <a:spcPct val="115000"/>
                        </a:lnSpc>
                        <a:spcAft>
                          <a:spcPts val="0"/>
                        </a:spcAft>
                      </a:pPr>
                      <a:r>
                        <a:rPr lang="en-US" sz="2400" dirty="0">
                          <a:latin typeface="Times New Roman"/>
                          <a:ea typeface="Calibri"/>
                          <a:cs typeface="Arial"/>
                        </a:rPr>
                        <a:t>Furniture</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pPr>
                      <a:r>
                        <a:rPr lang="en-US" sz="2800" dirty="0">
                          <a:latin typeface="Times New Roman"/>
                          <a:ea typeface="Calibri"/>
                          <a:cs typeface="Arial"/>
                        </a:rPr>
                        <a:t>3,000</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403882">
                <a:tc>
                  <a:txBody>
                    <a:bodyPr/>
                    <a:lstStyle/>
                    <a:p>
                      <a:pPr algn="ctr" rtl="0">
                        <a:lnSpc>
                          <a:spcPct val="115000"/>
                        </a:lnSpc>
                        <a:spcAft>
                          <a:spcPts val="0"/>
                        </a:spcAft>
                      </a:pPr>
                      <a:r>
                        <a:rPr lang="en-US" sz="2400" dirty="0">
                          <a:latin typeface="Times New Roman"/>
                          <a:ea typeface="Calibri"/>
                          <a:cs typeface="Arial"/>
                        </a:rPr>
                        <a:t>Decorative , painting costs and workers' wages</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pPr>
                      <a:r>
                        <a:rPr lang="en-US" sz="2800" dirty="0">
                          <a:latin typeface="Times New Roman"/>
                          <a:ea typeface="Calibri"/>
                          <a:cs typeface="Arial"/>
                        </a:rPr>
                        <a:t>120,000</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40656">
                <a:tc>
                  <a:txBody>
                    <a:bodyPr/>
                    <a:lstStyle/>
                    <a:p>
                      <a:pPr algn="ctr" rtl="0">
                        <a:lnSpc>
                          <a:spcPct val="115000"/>
                        </a:lnSpc>
                        <a:spcAft>
                          <a:spcPts val="0"/>
                        </a:spcAft>
                      </a:pPr>
                      <a:r>
                        <a:rPr lang="en-US" sz="2400" dirty="0">
                          <a:latin typeface="Times New Roman"/>
                          <a:ea typeface="Calibri"/>
                          <a:cs typeface="Arial"/>
                        </a:rPr>
                        <a:t>Banner</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pPr>
                      <a:r>
                        <a:rPr lang="en-US" sz="2800" dirty="0">
                          <a:latin typeface="Times New Roman"/>
                          <a:ea typeface="Calibri"/>
                          <a:cs typeface="Arial"/>
                        </a:rPr>
                        <a:t>3,000</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403882">
                <a:tc>
                  <a:txBody>
                    <a:bodyPr/>
                    <a:lstStyle/>
                    <a:p>
                      <a:pPr algn="ctr" rtl="0">
                        <a:lnSpc>
                          <a:spcPct val="115000"/>
                        </a:lnSpc>
                        <a:spcAft>
                          <a:spcPts val="0"/>
                        </a:spcAft>
                      </a:pPr>
                      <a:r>
                        <a:rPr lang="en-US" sz="2400" b="1" dirty="0">
                          <a:latin typeface="Times New Roman"/>
                          <a:ea typeface="Calibri"/>
                          <a:cs typeface="Arial"/>
                        </a:rPr>
                        <a:t>Total</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pPr>
                      <a:r>
                        <a:rPr lang="en-US" sz="2800" b="1" dirty="0">
                          <a:latin typeface="Times New Roman"/>
                          <a:ea typeface="Calibri"/>
                          <a:cs typeface="Arial"/>
                        </a:rPr>
                        <a:t>157,300</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Running cost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5" name="عنصر نائب للمحتوى 4"/>
          <p:cNvGraphicFramePr>
            <a:graphicFrameLocks noGrp="1"/>
          </p:cNvGraphicFramePr>
          <p:nvPr>
            <p:ph idx="1"/>
          </p:nvPr>
        </p:nvGraphicFramePr>
        <p:xfrm>
          <a:off x="457200" y="1600200"/>
          <a:ext cx="8229600" cy="5047488"/>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0">
                        <a:lnSpc>
                          <a:spcPct val="115000"/>
                        </a:lnSpc>
                        <a:spcAft>
                          <a:spcPts val="0"/>
                        </a:spcAft>
                      </a:pPr>
                      <a:r>
                        <a:rPr lang="en-US" sz="2400" b="1">
                          <a:latin typeface="Times New Roman"/>
                          <a:ea typeface="Calibri"/>
                          <a:cs typeface="Arial"/>
                        </a:rPr>
                        <a:t>Annual  cost</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b="1">
                          <a:latin typeface="Times New Roman"/>
                          <a:ea typeface="Calibri"/>
                          <a:cs typeface="Arial"/>
                        </a:rPr>
                        <a:t>Item</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60,000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Rental</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90,000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Man power (5)</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8,400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Water and electricity</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6,000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Telephone bill</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1,500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Internet bill</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1,320</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Gas cylinder(2 per month)</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3,456</a:t>
                      </a:r>
                      <a:endParaRPr lang="en-US" sz="20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Times New Roman"/>
                          <a:ea typeface="Calibri"/>
                          <a:cs typeface="Arial"/>
                        </a:rPr>
                        <a:t>Cleaning materials</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60,000</a:t>
                      </a:r>
                      <a:endParaRPr lang="en-US" sz="2000">
                        <a:latin typeface="Calibri"/>
                        <a:ea typeface="Calibri"/>
                        <a:cs typeface="Arial"/>
                      </a:endParaRPr>
                    </a:p>
                  </a:txBody>
                  <a:tcPr marL="68580" marR="68580" marT="0" marB="0"/>
                </a:tc>
                <a:tc>
                  <a:txBody>
                    <a:bodyPr/>
                    <a:lstStyle/>
                    <a:p>
                      <a:pPr marL="68580" algn="ctr" rtl="0">
                        <a:lnSpc>
                          <a:spcPct val="115000"/>
                        </a:lnSpc>
                        <a:spcAft>
                          <a:spcPts val="0"/>
                        </a:spcAft>
                      </a:pPr>
                      <a:r>
                        <a:rPr lang="en-US" sz="1800">
                          <a:latin typeface="Times New Roman"/>
                          <a:ea typeface="Calibri"/>
                          <a:cs typeface="Arial"/>
                        </a:rPr>
                        <a:t>Food expenses</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4,800</a:t>
                      </a:r>
                      <a:endParaRPr lang="en-US" sz="2000">
                        <a:latin typeface="Calibri"/>
                        <a:ea typeface="Calibri"/>
                        <a:cs typeface="Arial"/>
                      </a:endParaRPr>
                    </a:p>
                  </a:txBody>
                  <a:tcPr marL="68580" marR="68580" marT="0" marB="0"/>
                </a:tc>
                <a:tc>
                  <a:txBody>
                    <a:bodyPr/>
                    <a:lstStyle/>
                    <a:p>
                      <a:pPr marL="68580" algn="ctr" rtl="0">
                        <a:lnSpc>
                          <a:spcPct val="115000"/>
                        </a:lnSpc>
                        <a:spcAft>
                          <a:spcPts val="0"/>
                        </a:spcAft>
                      </a:pPr>
                      <a:r>
                        <a:rPr lang="en-US" sz="1800">
                          <a:latin typeface="Times New Roman"/>
                          <a:ea typeface="Calibri"/>
                          <a:cs typeface="Arial"/>
                        </a:rPr>
                        <a:t>General  maintenance</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a:latin typeface="Times New Roman"/>
                          <a:ea typeface="Calibri"/>
                          <a:cs typeface="Arial"/>
                        </a:rPr>
                        <a:t>60,000</a:t>
                      </a:r>
                      <a:endParaRPr lang="en-US" sz="2000">
                        <a:latin typeface="Calibri"/>
                        <a:ea typeface="Calibri"/>
                        <a:cs typeface="Arial"/>
                      </a:endParaRPr>
                    </a:p>
                  </a:txBody>
                  <a:tcPr marL="68580" marR="68580" marT="0" marB="0"/>
                </a:tc>
                <a:tc>
                  <a:txBody>
                    <a:bodyPr/>
                    <a:lstStyle/>
                    <a:p>
                      <a:pPr marL="68580" algn="ctr" rtl="0">
                        <a:lnSpc>
                          <a:spcPct val="115000"/>
                        </a:lnSpc>
                        <a:spcAft>
                          <a:spcPts val="0"/>
                        </a:spcAft>
                      </a:pPr>
                      <a:r>
                        <a:rPr lang="en-US" sz="1800">
                          <a:latin typeface="Times New Roman"/>
                          <a:ea typeface="Calibri"/>
                          <a:cs typeface="Arial"/>
                        </a:rPr>
                        <a:t>Advertising</a:t>
                      </a:r>
                      <a:endParaRPr lang="en-US" sz="16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400" b="1" dirty="0">
                          <a:latin typeface="Times New Roman"/>
                          <a:ea typeface="Calibri"/>
                          <a:cs typeface="Arial"/>
                        </a:rPr>
                        <a:t>295,476</a:t>
                      </a:r>
                      <a:endParaRPr lang="en-US" sz="2000" dirty="0">
                        <a:latin typeface="Calibri"/>
                        <a:ea typeface="Calibri"/>
                        <a:cs typeface="Arial"/>
                      </a:endParaRPr>
                    </a:p>
                  </a:txBody>
                  <a:tcPr marL="68580" marR="68580" marT="0" marB="0"/>
                </a:tc>
                <a:tc>
                  <a:txBody>
                    <a:bodyPr/>
                    <a:lstStyle/>
                    <a:p>
                      <a:pPr marL="68580" algn="ctr" rtl="0">
                        <a:lnSpc>
                          <a:spcPct val="115000"/>
                        </a:lnSpc>
                        <a:spcAft>
                          <a:spcPts val="0"/>
                        </a:spcAft>
                      </a:pPr>
                      <a:r>
                        <a:rPr lang="en-US" sz="1800" b="1" dirty="0">
                          <a:latin typeface="Times New Roman"/>
                          <a:ea typeface="Calibri"/>
                          <a:cs typeface="Arial"/>
                        </a:rPr>
                        <a:t>Total</a:t>
                      </a:r>
                      <a:endParaRPr lang="en-US" sz="1600" dirty="0">
                        <a:latin typeface="Calibri"/>
                        <a:ea typeface="Calibri"/>
                        <a:cs typeface="Arial"/>
                      </a:endParaRPr>
                    </a:p>
                  </a:txBody>
                  <a:tcPr marL="68580" marR="68580" marT="0" marB="0"/>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Net income calculations</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4" name="عنصر نائب للمحتوى 3"/>
          <p:cNvGraphicFramePr>
            <a:graphicFrameLocks noGrp="1"/>
          </p:cNvGraphicFramePr>
          <p:nvPr>
            <p:ph idx="1"/>
          </p:nvPr>
        </p:nvGraphicFramePr>
        <p:xfrm>
          <a:off x="457200" y="1600200"/>
          <a:ext cx="8229600" cy="3340970"/>
        </p:xfrm>
        <a:graphic>
          <a:graphicData uri="http://schemas.openxmlformats.org/drawingml/2006/table">
            <a:tbl>
              <a:tblPr rtl="1" firstRow="1" bandRow="1">
                <a:tableStyleId>{5C22544A-7EE6-4342-B048-85BDC9FD1C3A}</a:tableStyleId>
              </a:tblPr>
              <a:tblGrid>
                <a:gridCol w="4114800"/>
                <a:gridCol w="4114800"/>
              </a:tblGrid>
              <a:tr h="668194">
                <a:tc>
                  <a:txBody>
                    <a:bodyPr/>
                    <a:lstStyle/>
                    <a:p>
                      <a:pPr algn="ctr" rtl="0">
                        <a:lnSpc>
                          <a:spcPct val="115000"/>
                        </a:lnSpc>
                        <a:spcAft>
                          <a:spcPts val="0"/>
                        </a:spcAft>
                      </a:pPr>
                      <a:r>
                        <a:rPr lang="en-US" sz="1600" b="1">
                          <a:solidFill>
                            <a:srgbClr val="000000"/>
                          </a:solidFill>
                          <a:latin typeface="Times New Roman"/>
                          <a:ea typeface="Times New Roman"/>
                          <a:cs typeface="Arial"/>
                        </a:rPr>
                        <a:t>for first year</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800" b="1">
                          <a:latin typeface="Times New Roman"/>
                          <a:ea typeface="Calibri"/>
                          <a:cs typeface="Arial"/>
                        </a:rPr>
                        <a:t>Cost</a:t>
                      </a:r>
                      <a:endParaRPr lang="en-US" sz="1600">
                        <a:latin typeface="Calibri"/>
                        <a:ea typeface="Calibri"/>
                        <a:cs typeface="Arial"/>
                      </a:endParaRPr>
                    </a:p>
                  </a:txBody>
                  <a:tcPr marL="68580" marR="68580" marT="0" marB="0"/>
                </a:tc>
              </a:tr>
              <a:tr h="668194">
                <a:tc>
                  <a:txBody>
                    <a:bodyPr/>
                    <a:lstStyle/>
                    <a:p>
                      <a:pPr algn="ctr" rtl="0">
                        <a:lnSpc>
                          <a:spcPct val="115000"/>
                        </a:lnSpc>
                        <a:spcAft>
                          <a:spcPts val="0"/>
                        </a:spcAft>
                      </a:pPr>
                      <a:r>
                        <a:rPr lang="en-US" sz="1800">
                          <a:latin typeface="Times New Roman"/>
                          <a:ea typeface="Calibri"/>
                          <a:cs typeface="Arial"/>
                        </a:rPr>
                        <a:t>295,476</a:t>
                      </a: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en-US" sz="1600">
                          <a:solidFill>
                            <a:srgbClr val="000000"/>
                          </a:solidFill>
                          <a:latin typeface="Times New Roman"/>
                          <a:ea typeface="Times New Roman"/>
                          <a:cs typeface="Arial"/>
                        </a:rPr>
                        <a:t>Running cost</a:t>
                      </a:r>
                      <a:endParaRPr lang="en-US" sz="1600">
                        <a:latin typeface="Calibri"/>
                        <a:ea typeface="Calibri"/>
                        <a:cs typeface="Arial"/>
                      </a:endParaRPr>
                    </a:p>
                  </a:txBody>
                  <a:tcPr marL="68580" marR="68580" marT="0" marB="0" anchor="ctr"/>
                </a:tc>
              </a:tr>
              <a:tr h="668194">
                <a:tc>
                  <a:txBody>
                    <a:bodyPr/>
                    <a:lstStyle/>
                    <a:p>
                      <a:pPr algn="ctr" rtl="0">
                        <a:lnSpc>
                          <a:spcPct val="115000"/>
                        </a:lnSpc>
                        <a:spcAft>
                          <a:spcPts val="0"/>
                        </a:spcAft>
                      </a:pPr>
                      <a:r>
                        <a:rPr lang="en-US" sz="1800">
                          <a:latin typeface="Times New Roman"/>
                          <a:ea typeface="Calibri"/>
                          <a:cs typeface="Arial"/>
                        </a:rPr>
                        <a:t>3,875</a:t>
                      </a: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en-US" sz="1600">
                          <a:solidFill>
                            <a:srgbClr val="000000"/>
                          </a:solidFill>
                          <a:latin typeface="Times New Roman"/>
                          <a:ea typeface="Times New Roman"/>
                          <a:cs typeface="Arial"/>
                        </a:rPr>
                        <a:t>Depreciation</a:t>
                      </a:r>
                      <a:endParaRPr lang="en-US" sz="1600">
                        <a:latin typeface="Calibri"/>
                        <a:ea typeface="Calibri"/>
                        <a:cs typeface="Arial"/>
                      </a:endParaRPr>
                    </a:p>
                  </a:txBody>
                  <a:tcPr marL="68580" marR="68580" marT="0" marB="0" anchor="ctr"/>
                </a:tc>
              </a:tr>
              <a:tr h="668194">
                <a:tc>
                  <a:txBody>
                    <a:bodyPr/>
                    <a:lstStyle/>
                    <a:p>
                      <a:pPr algn="ctr" rtl="0">
                        <a:lnSpc>
                          <a:spcPct val="115000"/>
                        </a:lnSpc>
                        <a:spcAft>
                          <a:spcPts val="0"/>
                        </a:spcAft>
                      </a:pPr>
                      <a:r>
                        <a:rPr lang="en-US" sz="1800">
                          <a:latin typeface="Times New Roman"/>
                          <a:ea typeface="Calibri"/>
                          <a:cs typeface="Arial"/>
                        </a:rPr>
                        <a:t>1,034,880</a:t>
                      </a: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en-US" sz="1600">
                          <a:solidFill>
                            <a:srgbClr val="000000"/>
                          </a:solidFill>
                          <a:latin typeface="Times New Roman"/>
                          <a:ea typeface="Times New Roman"/>
                          <a:cs typeface="Arial"/>
                        </a:rPr>
                        <a:t>Yearly income</a:t>
                      </a:r>
                      <a:endParaRPr lang="en-US" sz="1600">
                        <a:latin typeface="Calibri"/>
                        <a:ea typeface="Calibri"/>
                        <a:cs typeface="Arial"/>
                      </a:endParaRPr>
                    </a:p>
                  </a:txBody>
                  <a:tcPr marL="68580" marR="68580" marT="0" marB="0" anchor="ctr"/>
                </a:tc>
              </a:tr>
              <a:tr h="668194">
                <a:tc>
                  <a:txBody>
                    <a:bodyPr/>
                    <a:lstStyle/>
                    <a:p>
                      <a:pPr algn="ctr" rtl="0">
                        <a:lnSpc>
                          <a:spcPct val="115000"/>
                        </a:lnSpc>
                        <a:spcAft>
                          <a:spcPts val="0"/>
                        </a:spcAft>
                      </a:pPr>
                      <a:r>
                        <a:rPr lang="en-US" sz="1800" dirty="0">
                          <a:latin typeface="Times New Roman"/>
                          <a:ea typeface="Calibri"/>
                          <a:cs typeface="Arial"/>
                        </a:rPr>
                        <a:t>735,529</a:t>
                      </a:r>
                      <a:endParaRPr lang="en-US" sz="1600" dirty="0">
                        <a:latin typeface="Calibri"/>
                        <a:ea typeface="Calibri"/>
                        <a:cs typeface="Arial"/>
                      </a:endParaRPr>
                    </a:p>
                  </a:txBody>
                  <a:tcPr marL="68580" marR="68580" marT="0" marB="0"/>
                </a:tc>
                <a:tc>
                  <a:txBody>
                    <a:bodyPr/>
                    <a:lstStyle/>
                    <a:p>
                      <a:pPr algn="ctr" rtl="1">
                        <a:lnSpc>
                          <a:spcPct val="115000"/>
                        </a:lnSpc>
                        <a:spcAft>
                          <a:spcPts val="0"/>
                        </a:spcAft>
                      </a:pPr>
                      <a:r>
                        <a:rPr lang="en-US" sz="1600" dirty="0">
                          <a:solidFill>
                            <a:srgbClr val="000000"/>
                          </a:solidFill>
                          <a:latin typeface="Times New Roman"/>
                          <a:ea typeface="Times New Roman"/>
                          <a:cs typeface="Arial"/>
                        </a:rPr>
                        <a:t>Yearly Net income</a:t>
                      </a:r>
                      <a:endParaRPr lang="en-US" sz="1600" dirty="0">
                        <a:latin typeface="Calibri"/>
                        <a:ea typeface="Calibri"/>
                        <a:cs typeface="Arial"/>
                      </a:endParaRPr>
                    </a:p>
                  </a:txBody>
                  <a:tcPr marL="68580" marR="68580" marT="0" marB="0" anchor="ct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908720"/>
            <a:ext cx="8229600" cy="4525963"/>
          </a:xfrm>
        </p:spPr>
        <p:txBody>
          <a:bodyPr/>
          <a:lstStyle/>
          <a:p>
            <a:pPr rtl="0">
              <a:buNone/>
            </a:pPr>
            <a:r>
              <a:rPr lang="en-US" b="1" dirty="0" smtClean="0"/>
              <a:t> </a:t>
            </a:r>
            <a:endParaRPr lang="en-US" dirty="0" smtClean="0"/>
          </a:p>
          <a:p>
            <a:pPr algn="l" rtl="0"/>
            <a:r>
              <a:rPr lang="en-US" b="1" dirty="0" smtClean="0"/>
              <a:t>Payback Period: </a:t>
            </a:r>
            <a:r>
              <a:rPr lang="en-US" dirty="0" smtClean="0"/>
              <a:t>1.21 years that equal ≈ 15 months </a:t>
            </a:r>
          </a:p>
          <a:p>
            <a:pPr algn="l" rtl="0"/>
            <a:r>
              <a:rPr lang="en-US" b="1" dirty="0" smtClean="0"/>
              <a:t>Rate of return (for the first year) " ROR" </a:t>
            </a:r>
            <a:r>
              <a:rPr lang="en-US" dirty="0" smtClean="0"/>
              <a:t>3.577 %</a:t>
            </a:r>
          </a:p>
          <a:p>
            <a:pPr algn="l" rtl="0">
              <a:buNone/>
            </a:pPr>
            <a:endParaRPr lang="en-US" dirty="0" smtClean="0"/>
          </a:p>
          <a:p>
            <a:pPr algn="l" rtl="0"/>
            <a:endParaRPr lang="en-US" dirty="0" smtClean="0"/>
          </a:p>
          <a:p>
            <a:endParaRPr lang="ar-S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Layout</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عنصر نائب للمحتوى 3" descr="30831462_610814122588214_1056697702_n.png"/>
          <p:cNvPicPr>
            <a:picLocks noGrp="1"/>
          </p:cNvPicPr>
          <p:nvPr>
            <p:ph idx="1"/>
          </p:nvPr>
        </p:nvPicPr>
        <p:blipFill>
          <a:blip r:embed="rId2" cstate="print"/>
          <a:stretch>
            <a:fillRect/>
          </a:stretch>
        </p:blipFill>
        <p:spPr>
          <a:xfrm>
            <a:off x="1547664" y="1268760"/>
            <a:ext cx="6654004" cy="5112568"/>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2.png"/>
          <p:cNvPicPr/>
          <p:nvPr/>
        </p:nvPicPr>
        <p:blipFill>
          <a:blip r:embed="rId2" cstate="print"/>
          <a:stretch>
            <a:fillRect/>
          </a:stretch>
        </p:blipFill>
        <p:spPr>
          <a:xfrm>
            <a:off x="1115616" y="1700808"/>
            <a:ext cx="6660232" cy="4464496"/>
          </a:xfrm>
          <a:prstGeom prst="rect">
            <a:avLst/>
          </a:prstGeom>
        </p:spPr>
      </p:pic>
      <p:sp>
        <p:nvSpPr>
          <p:cNvPr id="6" name="عنوان 5"/>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Suggested designs :</a:t>
            </a:r>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final final layout.png"/>
          <p:cNvPicPr>
            <a:picLocks noGrp="1" noChangeAspect="1"/>
          </p:cNvPicPr>
          <p:nvPr>
            <p:ph idx="1"/>
          </p:nvPr>
        </p:nvPicPr>
        <p:blipFill>
          <a:blip r:embed="rId2" cstate="print"/>
          <a:stretch>
            <a:fillRect/>
          </a:stretch>
        </p:blipFill>
        <p:spPr>
          <a:xfrm>
            <a:off x="1907704" y="908720"/>
            <a:ext cx="5048296" cy="5100126"/>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229200"/>
            <a:ext cx="8229600" cy="1143000"/>
          </a:xfrm>
        </p:spPr>
        <p:txBody>
          <a:bodyPr>
            <a:noAutofit/>
          </a:bodyPr>
          <a:lstStyle/>
          <a:p>
            <a:r>
              <a:rPr lang="en-US" sz="2400" dirty="0" smtClean="0"/>
              <a:t>The layout which has the highest total score is our layout , so that we will choose the new layout for our project . </a:t>
            </a:r>
            <a:br>
              <a:rPr lang="en-US" sz="2400" dirty="0" smtClean="0"/>
            </a:br>
            <a:endParaRPr lang="ar-SA" sz="2400" dirty="0"/>
          </a:p>
        </p:txBody>
      </p:sp>
      <p:pic>
        <p:nvPicPr>
          <p:cNvPr id="4" name="عنصر نائب للمحتوى 3" descr="التقاط.PNG"/>
          <p:cNvPicPr>
            <a:picLocks noGrp="1" noChangeAspect="1"/>
          </p:cNvPicPr>
          <p:nvPr>
            <p:ph idx="1"/>
          </p:nvPr>
        </p:nvPicPr>
        <p:blipFill>
          <a:blip r:embed="rId2" cstate="print"/>
          <a:stretch>
            <a:fillRect/>
          </a:stretch>
        </p:blipFill>
        <p:spPr>
          <a:xfrm>
            <a:off x="1547664" y="404664"/>
            <a:ext cx="5862110" cy="45259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7918948_1142216485890765_1789611314_n.jpg"/>
          <p:cNvPicPr>
            <a:picLocks noGrp="1" noChangeAspect="1"/>
          </p:cNvPicPr>
          <p:nvPr>
            <p:ph idx="1"/>
          </p:nvPr>
        </p:nvPicPr>
        <p:blipFill>
          <a:blip r:embed="rId2" cstate="print"/>
          <a:stretch>
            <a:fillRect/>
          </a:stretch>
        </p:blipFill>
        <p:spPr>
          <a:xfrm>
            <a:off x="251520" y="260648"/>
            <a:ext cx="4320480" cy="3082727"/>
          </a:xfrm>
        </p:spPr>
      </p:pic>
      <p:pic>
        <p:nvPicPr>
          <p:cNvPr id="5" name="Picture 4" descr="17888250_1142216179224129_405630135_n.jpg"/>
          <p:cNvPicPr>
            <a:picLocks noChangeAspect="1"/>
          </p:cNvPicPr>
          <p:nvPr/>
        </p:nvPicPr>
        <p:blipFill>
          <a:blip r:embed="rId3" cstate="print"/>
          <a:stretch>
            <a:fillRect/>
          </a:stretch>
        </p:blipFill>
        <p:spPr>
          <a:xfrm>
            <a:off x="4165766" y="3052099"/>
            <a:ext cx="4860032" cy="3645024"/>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Improvements plans </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عنصر نائب للمحتوى 2"/>
          <p:cNvSpPr>
            <a:spLocks noGrp="1"/>
          </p:cNvSpPr>
          <p:nvPr>
            <p:ph idx="1"/>
          </p:nvPr>
        </p:nvSpPr>
        <p:spPr/>
        <p:txBody>
          <a:bodyPr/>
          <a:lstStyle/>
          <a:p>
            <a:pPr algn="l" rtl="0"/>
            <a:r>
              <a:rPr lang="en-US" dirty="0" smtClean="0"/>
              <a:t>Marketing Plan </a:t>
            </a:r>
          </a:p>
          <a:p>
            <a:pPr algn="l" rtl="0"/>
            <a:r>
              <a:rPr lang="en-US" dirty="0" smtClean="0"/>
              <a:t>Quality assurance Plan</a:t>
            </a:r>
          </a:p>
          <a:p>
            <a:pPr algn="l" rtl="0"/>
            <a:r>
              <a:rPr lang="en-US" dirty="0" smtClean="0"/>
              <a:t>Principles of safety and health Conditions</a:t>
            </a:r>
          </a:p>
          <a:p>
            <a:pPr algn="l" rtl="0"/>
            <a:r>
              <a:rPr lang="en-US" dirty="0" smtClean="0"/>
              <a:t>Food Safety </a:t>
            </a:r>
          </a:p>
          <a:p>
            <a:pPr algn="l" rtl="0">
              <a:buNone/>
            </a:pPr>
            <a:endParaRPr lang="ar-SA"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u="sng" dirty="0" smtClean="0">
                <a:solidFill>
                  <a:schemeClr val="tx2">
                    <a:lumMod val="60000"/>
                    <a:lumOff val="40000"/>
                  </a:schemeClr>
                </a:solidFill>
              </a:rPr>
              <a:t>Recommendations : </a:t>
            </a:r>
            <a:endParaRPr lang="ar-SA" b="1" u="sng"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lnSpcReduction="10000"/>
          </a:bodyPr>
          <a:lstStyle/>
          <a:p>
            <a:pPr algn="l" rtl="0">
              <a:buFont typeface="Wingdings" pitchFamily="2" charset="2"/>
              <a:buChar char="Ø"/>
            </a:pPr>
            <a:r>
              <a:rPr lang="en-US" dirty="0" smtClean="0"/>
              <a:t>Provide new products, designs and </a:t>
            </a:r>
            <a:r>
              <a:rPr lang="en-US" dirty="0" err="1" smtClean="0"/>
              <a:t>flavers</a:t>
            </a:r>
            <a:r>
              <a:rPr lang="en-US" dirty="0" smtClean="0"/>
              <a:t> .</a:t>
            </a:r>
          </a:p>
          <a:p>
            <a:pPr algn="l" rtl="0">
              <a:buNone/>
            </a:pPr>
            <a:r>
              <a:rPr lang="en-US" dirty="0" smtClean="0"/>
              <a:t>       </a:t>
            </a:r>
            <a:r>
              <a:rPr lang="en-US" sz="1800" dirty="0" smtClean="0"/>
              <a:t>The target market includes ages  up to 35 , this age is characterized by his desire to experiment with everything that is new in form and taste.</a:t>
            </a:r>
          </a:p>
          <a:p>
            <a:pPr algn="l" rtl="0">
              <a:buNone/>
            </a:pPr>
            <a:endParaRPr lang="en-US" dirty="0" smtClean="0"/>
          </a:p>
          <a:p>
            <a:pPr algn="l" rtl="0">
              <a:buFont typeface="Wingdings" pitchFamily="2" charset="2"/>
              <a:buChar char="Ø"/>
            </a:pPr>
            <a:r>
              <a:rPr lang="en-US" dirty="0" smtClean="0"/>
              <a:t>It is advisable to re-examine the start and stop times of the production process.</a:t>
            </a:r>
          </a:p>
          <a:p>
            <a:pPr algn="l" rtl="0">
              <a:buFont typeface="Wingdings" pitchFamily="2" charset="2"/>
              <a:buChar char="Ø"/>
            </a:pPr>
            <a:r>
              <a:rPr lang="en-US" dirty="0" smtClean="0"/>
              <a:t> Applied safety factors inside the shop </a:t>
            </a:r>
          </a:p>
          <a:p>
            <a:pPr algn="l" rtl="0">
              <a:buFont typeface="Wingdings" pitchFamily="2" charset="2"/>
              <a:buChar char="Ø"/>
            </a:pPr>
            <a:r>
              <a:rPr lang="en-US" dirty="0" smtClean="0"/>
              <a:t>Adherence to the project development plans to achieve the objectives set and develop the idea to reach the extension of the project in all cities .</a:t>
            </a:r>
          </a:p>
          <a:p>
            <a:pPr algn="l" rtl="0">
              <a:buNone/>
            </a:pPr>
            <a:endParaRPr lang="en-US"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274638"/>
            <a:ext cx="7139136" cy="1143000"/>
          </a:xfrm>
        </p:spPr>
        <p:txBody>
          <a:bodyPr/>
          <a:lstStyle/>
          <a:p>
            <a:pPr algn="l"/>
            <a:r>
              <a:rPr lang="en-US" b="1" u="sng" dirty="0" smtClean="0">
                <a:solidFill>
                  <a:schemeClr val="tx2">
                    <a:lumMod val="60000"/>
                    <a:lumOff val="40000"/>
                  </a:schemeClr>
                </a:solidFill>
              </a:rPr>
              <a:t>Conclusion :</a:t>
            </a:r>
            <a:endParaRPr lang="ar-SA" b="1" u="sng"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lnSpcReduction="10000"/>
          </a:bodyPr>
          <a:lstStyle/>
          <a:p>
            <a:pPr algn="l" rtl="0">
              <a:buNone/>
            </a:pPr>
            <a:r>
              <a:rPr lang="en-US" dirty="0" smtClean="0"/>
              <a:t>The future vision is to create a chain of shops that includes all the governorates of the country,  aspire to add new services inspired by the experiences of previous companies and unique to serve the local market and achieve the greatest percentage of consumer satisfaction ,Our project idea will return  more profit and advantages to the company , it helps it to achieve their vision to become the  leader company in ice-cram industry in Palestine .</a:t>
            </a:r>
          </a:p>
          <a:p>
            <a:pPr>
              <a:buNone/>
            </a:pPr>
            <a:endParaRPr lang="ar-SA"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5266928" cy="1143000"/>
          </a:xfrm>
        </p:spPr>
        <p:txBody>
          <a:bodyPr/>
          <a:lstStyle/>
          <a:p>
            <a:r>
              <a:rPr lang="en-US" b="1" u="sng" dirty="0" smtClean="0">
                <a:solidFill>
                  <a:schemeClr val="tx2">
                    <a:lumMod val="60000"/>
                    <a:lumOff val="40000"/>
                  </a:schemeClr>
                </a:solidFill>
              </a:rPr>
              <a:t>Future Plan :</a:t>
            </a:r>
            <a:endParaRPr lang="ar-SA" b="1" u="sng" dirty="0">
              <a:solidFill>
                <a:schemeClr val="tx2">
                  <a:lumMod val="60000"/>
                  <a:lumOff val="40000"/>
                </a:schemeClr>
              </a:solidFill>
            </a:endParaRPr>
          </a:p>
        </p:txBody>
      </p:sp>
      <p:pic>
        <p:nvPicPr>
          <p:cNvPr id="1026" name="Picture 2" descr="نتيجة بحث الصور عن ‪next‬‏"/>
          <p:cNvPicPr>
            <a:picLocks noChangeAspect="1" noChangeArrowheads="1"/>
          </p:cNvPicPr>
          <p:nvPr/>
        </p:nvPicPr>
        <p:blipFill>
          <a:blip r:embed="rId2" cstate="print"/>
          <a:srcRect/>
          <a:stretch>
            <a:fillRect/>
          </a:stretch>
        </p:blipFill>
        <p:spPr bwMode="auto">
          <a:xfrm>
            <a:off x="3815408" y="4193704"/>
            <a:ext cx="5328592" cy="2664296"/>
          </a:xfrm>
          <a:prstGeom prst="rect">
            <a:avLst/>
          </a:prstGeom>
          <a:noFill/>
        </p:spPr>
      </p:pic>
      <p:sp>
        <p:nvSpPr>
          <p:cNvPr id="9" name="مستطيل 8"/>
          <p:cNvSpPr/>
          <p:nvPr/>
        </p:nvSpPr>
        <p:spPr>
          <a:xfrm>
            <a:off x="1331640" y="1556792"/>
            <a:ext cx="6408712" cy="2862322"/>
          </a:xfrm>
          <a:prstGeom prst="rect">
            <a:avLst/>
          </a:prstGeom>
          <a:noFill/>
        </p:spPr>
        <p:txBody>
          <a:bodyPr wrap="square" lIns="91440" tIns="45720" rIns="91440" bIns="45720">
            <a:spAutoFit/>
          </a:bodyPr>
          <a:lstStyle/>
          <a:p>
            <a:r>
              <a:rPr lang="en-US" sz="3600" dirty="0" smtClean="0">
                <a:cs typeface="+mj-cs"/>
              </a:rPr>
              <a:t> Finally , Belief that there are always opportunities for future development and growth although the  Current success , to be the top in the market  .</a:t>
            </a:r>
            <a:endParaRPr lang="en-US" sz="3600" dirty="0">
              <a:cs typeface="+mj-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eddd98c6d141069452ea0eb1f260d15e_free-animated-clip-art-thank-you-clipart-download-thank-you-for-listening-clipart-animated_535-250.jpeg"/>
          <p:cNvPicPr>
            <a:picLocks noGrp="1" noChangeAspect="1"/>
          </p:cNvPicPr>
          <p:nvPr>
            <p:ph idx="1"/>
          </p:nvPr>
        </p:nvPicPr>
        <p:blipFill>
          <a:blip r:embed="rId2" cstate="print"/>
          <a:stretch>
            <a:fillRect/>
          </a:stretch>
        </p:blipFill>
        <p:spPr>
          <a:xfrm>
            <a:off x="-1" y="2564904"/>
            <a:ext cx="9144001" cy="429309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260648"/>
            <a:ext cx="8538152" cy="5987752"/>
          </a:xfrm>
        </p:spPr>
        <p:txBody>
          <a:bodyPr>
            <a:normAutofit fontScale="92500" lnSpcReduction="20000"/>
          </a:bodyPr>
          <a:lstStyle/>
          <a:p>
            <a:pPr algn="l" rtl="0">
              <a:buNone/>
            </a:pPr>
            <a:r>
              <a:rPr lang="en-US" sz="4800" b="1" u="sng" dirty="0" smtClean="0">
                <a:solidFill>
                  <a:schemeClr val="tx2">
                    <a:lumMod val="60000"/>
                    <a:lumOff val="40000"/>
                  </a:schemeClr>
                </a:solidFill>
                <a:effectLst>
                  <a:outerShdw blurRad="38100" dist="38100" dir="2700000" algn="tl">
                    <a:srgbClr val="000000">
                      <a:alpha val="43137"/>
                    </a:srgbClr>
                  </a:outerShdw>
                </a:effectLst>
              </a:rPr>
              <a:t>Problem statement :</a:t>
            </a:r>
          </a:p>
          <a:p>
            <a:pPr algn="l" rtl="0">
              <a:buNone/>
            </a:pPr>
            <a:endParaRPr lang="en-US" sz="4800" b="1" u="sng" dirty="0" smtClean="0">
              <a:solidFill>
                <a:schemeClr val="accent6">
                  <a:lumMod val="75000"/>
                </a:schemeClr>
              </a:solidFill>
              <a:effectLst>
                <a:outerShdw blurRad="38100" dist="38100" dir="2700000" algn="tl">
                  <a:srgbClr val="000000">
                    <a:alpha val="43137"/>
                  </a:srgbClr>
                </a:outerShdw>
              </a:effectLst>
            </a:endParaRPr>
          </a:p>
          <a:p>
            <a:pPr algn="l" rtl="0"/>
            <a:r>
              <a:rPr lang="en-US" dirty="0" smtClean="0">
                <a:latin typeface="Bell MT" pitchFamily="18" charset="0"/>
              </a:rPr>
              <a:t>As one of the Palestinian products, Al-</a:t>
            </a:r>
            <a:r>
              <a:rPr lang="en-US" dirty="0" err="1" smtClean="0">
                <a:latin typeface="Bell MT" pitchFamily="18" charset="0"/>
              </a:rPr>
              <a:t>Arz</a:t>
            </a:r>
            <a:r>
              <a:rPr lang="en-US" dirty="0" smtClean="0">
                <a:latin typeface="Bell MT" pitchFamily="18" charset="0"/>
              </a:rPr>
              <a:t> products are facing stiff competition from other local and imported products in particular </a:t>
            </a:r>
            <a:r>
              <a:rPr lang="en-US" u="sng" dirty="0" smtClean="0">
                <a:latin typeface="Bell MT" pitchFamily="18" charset="0"/>
              </a:rPr>
              <a:t>"Israeli products"</a:t>
            </a:r>
            <a:r>
              <a:rPr lang="en-US" dirty="0" smtClean="0">
                <a:latin typeface="Bell MT" pitchFamily="18" charset="0"/>
              </a:rPr>
              <a:t>, which makes constant threats to all local products.</a:t>
            </a:r>
          </a:p>
          <a:p>
            <a:pPr algn="l" rtl="0"/>
            <a:endParaRPr lang="en-US" dirty="0" smtClean="0">
              <a:latin typeface="Bell MT" pitchFamily="18" charset="0"/>
            </a:endParaRPr>
          </a:p>
          <a:p>
            <a:pPr algn="l" rtl="0"/>
            <a:r>
              <a:rPr lang="en-US" dirty="0" smtClean="0">
                <a:latin typeface="Bell MT" pitchFamily="18" charset="0"/>
              </a:rPr>
              <a:t> While the company has a desire of establishment </a:t>
            </a:r>
            <a:r>
              <a:rPr lang="en-US" u="sng" dirty="0" smtClean="0">
                <a:latin typeface="Bell MT" pitchFamily="18" charset="0"/>
              </a:rPr>
              <a:t>entrepreneurial projects</a:t>
            </a:r>
            <a:r>
              <a:rPr lang="en-US" dirty="0" smtClean="0">
                <a:latin typeface="Bell MT" pitchFamily="18" charset="0"/>
              </a:rPr>
              <a:t> aim to raising the name of Al-</a:t>
            </a:r>
            <a:r>
              <a:rPr lang="en-US" dirty="0" err="1" smtClean="0">
                <a:latin typeface="Bell MT" pitchFamily="18" charset="0"/>
              </a:rPr>
              <a:t>Arz</a:t>
            </a:r>
            <a:r>
              <a:rPr lang="en-US" dirty="0" smtClean="0">
                <a:latin typeface="Bell MT" pitchFamily="18" charset="0"/>
              </a:rPr>
              <a:t> and encourage consumers to buy their products. And make them in direct contact with the consumer. </a:t>
            </a:r>
          </a:p>
          <a:p>
            <a:endParaRPr lang="ar-SA" dirty="0">
              <a:latin typeface="Bell MT"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260648"/>
            <a:ext cx="7498080" cy="5987752"/>
          </a:xfrm>
        </p:spPr>
        <p:txBody>
          <a:bodyPr>
            <a:normAutofit fontScale="92500"/>
          </a:bodyPr>
          <a:lstStyle/>
          <a:p>
            <a:pPr>
              <a:buNone/>
            </a:pPr>
            <a:endParaRPr lang="en-US" dirty="0" smtClean="0">
              <a:latin typeface="Bell MT" pitchFamily="18" charset="0"/>
            </a:endParaRPr>
          </a:p>
          <a:p>
            <a:pPr algn="l" rtl="0">
              <a:buNone/>
            </a:pPr>
            <a:r>
              <a:rPr lang="en-US" sz="4400" b="1" u="sng" dirty="0" smtClean="0">
                <a:solidFill>
                  <a:schemeClr val="tx2">
                    <a:lumMod val="60000"/>
                    <a:lumOff val="40000"/>
                  </a:schemeClr>
                </a:solidFill>
                <a:effectLst>
                  <a:outerShdw blurRad="38100" dist="38100" dir="2700000" algn="tl">
                    <a:srgbClr val="000000">
                      <a:alpha val="43137"/>
                    </a:srgbClr>
                  </a:outerShdw>
                </a:effectLst>
              </a:rPr>
              <a:t>Goal</a:t>
            </a:r>
            <a:r>
              <a:rPr lang="en-US" b="1" dirty="0" smtClean="0">
                <a:solidFill>
                  <a:schemeClr val="tx2">
                    <a:lumMod val="60000"/>
                    <a:lumOff val="40000"/>
                  </a:schemeClr>
                </a:solidFill>
                <a:effectLst>
                  <a:outerShdw blurRad="38100" dist="38100" dir="2700000" algn="tl">
                    <a:srgbClr val="000000">
                      <a:alpha val="43137"/>
                    </a:srgbClr>
                  </a:outerShdw>
                </a:effectLst>
              </a:rPr>
              <a:t> :</a:t>
            </a:r>
          </a:p>
          <a:p>
            <a:pPr algn="l" rtl="0">
              <a:buFont typeface="Wingdings" pitchFamily="2" charset="2"/>
              <a:buChar char="ü"/>
            </a:pPr>
            <a:r>
              <a:rPr lang="en-US" sz="2400" dirty="0" smtClean="0">
                <a:latin typeface="Bell MT" pitchFamily="18" charset="0"/>
              </a:rPr>
              <a:t>Is to develop a </a:t>
            </a:r>
            <a:r>
              <a:rPr lang="en-US" sz="2400" u="sng" dirty="0" smtClean="0">
                <a:latin typeface="Bell MT" pitchFamily="18" charset="0"/>
              </a:rPr>
              <a:t>model</a:t>
            </a:r>
            <a:r>
              <a:rPr lang="en-US" sz="2400" dirty="0" smtClean="0">
                <a:latin typeface="Bell MT" pitchFamily="18" charset="0"/>
              </a:rPr>
              <a:t> that helps to determine the </a:t>
            </a:r>
            <a:r>
              <a:rPr lang="en-US" sz="2400" u="sng" dirty="0" smtClean="0">
                <a:latin typeface="Bell MT" pitchFamily="18" charset="0"/>
              </a:rPr>
              <a:t>locations</a:t>
            </a:r>
            <a:r>
              <a:rPr lang="en-US" sz="2400" dirty="0" smtClean="0">
                <a:latin typeface="Bell MT" pitchFamily="18" charset="0"/>
              </a:rPr>
              <a:t> of distinctive selling points of Al-</a:t>
            </a:r>
            <a:r>
              <a:rPr lang="en-US" sz="2400" dirty="0" err="1" smtClean="0">
                <a:latin typeface="Bell MT" pitchFamily="18" charset="0"/>
              </a:rPr>
              <a:t>Arz</a:t>
            </a:r>
            <a:r>
              <a:rPr lang="en-US" sz="2400" dirty="0" smtClean="0">
                <a:latin typeface="Bell MT" pitchFamily="18" charset="0"/>
              </a:rPr>
              <a:t> company. </a:t>
            </a:r>
          </a:p>
          <a:p>
            <a:pPr algn="l" rtl="0">
              <a:buFont typeface="Wingdings" pitchFamily="2" charset="2"/>
              <a:buChar char="ü"/>
            </a:pPr>
            <a:r>
              <a:rPr lang="en-US" sz="2400" dirty="0" smtClean="0">
                <a:latin typeface="Bell MT" pitchFamily="18" charset="0"/>
              </a:rPr>
              <a:t>Subtract  a </a:t>
            </a:r>
            <a:r>
              <a:rPr lang="en-US" sz="2400" u="sng" dirty="0" smtClean="0">
                <a:latin typeface="Bell MT" pitchFamily="18" charset="0"/>
              </a:rPr>
              <a:t>business plan and marketing plan </a:t>
            </a:r>
            <a:r>
              <a:rPr lang="en-US" sz="2400" dirty="0" smtClean="0">
                <a:latin typeface="Bell MT" pitchFamily="18" charset="0"/>
              </a:rPr>
              <a:t>.</a:t>
            </a:r>
          </a:p>
          <a:p>
            <a:pPr algn="l" rtl="0">
              <a:buFont typeface="Wingdings" pitchFamily="2" charset="2"/>
              <a:buChar char="ü"/>
            </a:pPr>
            <a:r>
              <a:rPr lang="en-US" sz="2400" dirty="0" smtClean="0">
                <a:latin typeface="Bell MT" pitchFamily="18" charset="0"/>
              </a:rPr>
              <a:t>Suggest some </a:t>
            </a:r>
            <a:r>
              <a:rPr lang="en-US" sz="2400" u="sng" dirty="0" smtClean="0">
                <a:latin typeface="Bell MT" pitchFamily="18" charset="0"/>
              </a:rPr>
              <a:t>layout designs </a:t>
            </a:r>
            <a:r>
              <a:rPr lang="en-US" sz="2400" dirty="0" smtClean="0">
                <a:latin typeface="Bell MT" pitchFamily="18" charset="0"/>
              </a:rPr>
              <a:t>and internal division of the store .</a:t>
            </a:r>
            <a:endParaRPr lang="ar-SA" sz="2400" dirty="0" smtClean="0">
              <a:latin typeface="Bell MT" pitchFamily="18" charset="0"/>
            </a:endParaRPr>
          </a:p>
          <a:p>
            <a:pPr algn="l" rtl="0">
              <a:buFont typeface="Wingdings" pitchFamily="2" charset="2"/>
              <a:buChar char="ü"/>
            </a:pPr>
            <a:r>
              <a:rPr lang="en-US" sz="2400" dirty="0" smtClean="0">
                <a:latin typeface="Bell MT" pitchFamily="18" charset="0"/>
              </a:rPr>
              <a:t>Research in finance by conducting </a:t>
            </a:r>
            <a:r>
              <a:rPr lang="en-US" sz="2400" u="sng" dirty="0" smtClean="0">
                <a:latin typeface="Bell MT" pitchFamily="18" charset="0"/>
              </a:rPr>
              <a:t>feasibility study</a:t>
            </a:r>
            <a:r>
              <a:rPr lang="en-US" sz="2400" dirty="0" smtClean="0">
                <a:latin typeface="Bell MT" pitchFamily="18" charset="0"/>
              </a:rPr>
              <a:t>.</a:t>
            </a:r>
          </a:p>
          <a:p>
            <a:pPr algn="l" rtl="0">
              <a:buNone/>
            </a:pPr>
            <a:endParaRPr lang="en-US" dirty="0" smtClean="0">
              <a:latin typeface="Bell MT" pitchFamily="18" charset="0"/>
            </a:endParaRPr>
          </a:p>
          <a:p>
            <a:pPr algn="l" rtl="0">
              <a:buNone/>
            </a:pPr>
            <a:r>
              <a:rPr lang="en-US" sz="4400" b="1" u="sng" dirty="0" smtClean="0">
                <a:solidFill>
                  <a:schemeClr val="tx2">
                    <a:lumMod val="60000"/>
                    <a:lumOff val="40000"/>
                  </a:schemeClr>
                </a:solidFill>
                <a:effectLst>
                  <a:outerShdw blurRad="38100" dist="38100" dir="2700000" algn="tl">
                    <a:srgbClr val="000000">
                      <a:alpha val="43137"/>
                    </a:srgbClr>
                  </a:outerShdw>
                </a:effectLst>
              </a:rPr>
              <a:t>Output :</a:t>
            </a:r>
          </a:p>
          <a:p>
            <a:pPr algn="l" rtl="0">
              <a:buNone/>
            </a:pPr>
            <a:r>
              <a:rPr lang="en-US" sz="2400" dirty="0" smtClean="0">
                <a:latin typeface="Bell MT" pitchFamily="18" charset="0"/>
              </a:rPr>
              <a:t>The output of this model helps to add a new competitive advantage in distribution network so that the company has direct points of sale to the consumer with </a:t>
            </a:r>
            <a:r>
              <a:rPr lang="en-US" sz="2400" dirty="0" err="1" smtClean="0">
                <a:latin typeface="Bell MT" pitchFamily="18" charset="0"/>
              </a:rPr>
              <a:t>Al_Arz</a:t>
            </a:r>
            <a:r>
              <a:rPr lang="en-US" sz="2400" dirty="0" smtClean="0">
                <a:latin typeface="Bell MT" pitchFamily="18" charset="0"/>
              </a:rPr>
              <a:t> brand.</a:t>
            </a:r>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564904"/>
            <a:ext cx="8229600" cy="1143000"/>
          </a:xfrm>
        </p:spPr>
        <p:txBody>
          <a:bodyPr>
            <a:noAutofit/>
          </a:bodyPr>
          <a:lstStyle/>
          <a:p>
            <a:r>
              <a:rPr lang="en-US" sz="7200" b="1" u="sng" dirty="0" smtClean="0">
                <a:solidFill>
                  <a:schemeClr val="tx2">
                    <a:lumMod val="60000"/>
                    <a:lumOff val="40000"/>
                  </a:schemeClr>
                </a:solidFill>
              </a:rPr>
              <a:t>literature review</a:t>
            </a:r>
            <a:endParaRPr lang="ar-SA" sz="7200" dirty="0">
              <a:solidFill>
                <a:schemeClr val="tx2">
                  <a:lumMod val="60000"/>
                  <a:lumOff val="4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Grp="1" noChangeAspect="1" noChangeArrowheads="1"/>
          </p:cNvPicPr>
          <p:nvPr>
            <p:ph idx="1"/>
          </p:nvPr>
        </p:nvPicPr>
        <p:blipFill>
          <a:blip r:embed="rId2" cstate="print"/>
          <a:srcRect/>
          <a:stretch>
            <a:fillRect/>
          </a:stretch>
        </p:blipFill>
        <p:spPr bwMode="auto">
          <a:xfrm>
            <a:off x="1" y="3717032"/>
            <a:ext cx="9143999" cy="1944216"/>
          </a:xfrm>
          <a:prstGeom prst="rect">
            <a:avLst/>
          </a:prstGeom>
          <a:noFill/>
          <a:ln w="9525">
            <a:noFill/>
            <a:miter lim="800000"/>
            <a:headEnd/>
            <a:tailEnd/>
          </a:ln>
        </p:spPr>
      </p:pic>
      <p:sp>
        <p:nvSpPr>
          <p:cNvPr id="9" name="مربع نص 8"/>
          <p:cNvSpPr txBox="1"/>
          <p:nvPr/>
        </p:nvSpPr>
        <p:spPr>
          <a:xfrm>
            <a:off x="395536" y="692696"/>
            <a:ext cx="7920880" cy="2492990"/>
          </a:xfrm>
          <a:prstGeom prst="rect">
            <a:avLst/>
          </a:prstGeom>
          <a:noFill/>
        </p:spPr>
        <p:txBody>
          <a:bodyPr wrap="square" rtlCol="1">
            <a:spAutoFit/>
          </a:bodyPr>
          <a:lstStyle/>
          <a:p>
            <a:pPr algn="ctr"/>
            <a:r>
              <a:rPr lang="en-US" sz="4800" b="1" dirty="0" smtClean="0">
                <a:solidFill>
                  <a:schemeClr val="tx2">
                    <a:lumMod val="60000"/>
                    <a:lumOff val="40000"/>
                  </a:schemeClr>
                </a:solidFill>
                <a:effectLst>
                  <a:outerShdw blurRad="38100" dist="38100" dir="2700000" algn="tl">
                    <a:srgbClr val="000000">
                      <a:alpha val="43137"/>
                    </a:srgbClr>
                  </a:outerShdw>
                </a:effectLst>
              </a:rPr>
              <a:t> supply chain management and Network design:</a:t>
            </a:r>
          </a:p>
          <a:p>
            <a:endParaRPr lang="en-US" sz="2400" dirty="0" smtClean="0">
              <a:effectLst>
                <a:outerShdw blurRad="38100" dist="38100" dir="2700000" algn="tl">
                  <a:srgbClr val="000000">
                    <a:alpha val="43137"/>
                  </a:srgbClr>
                </a:outerShdw>
              </a:effectLst>
            </a:endParaRPr>
          </a:p>
          <a:p>
            <a:endParaRPr lang="en-US" dirty="0" smtClean="0"/>
          </a:p>
          <a:p>
            <a:pPr>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2993</TotalTime>
  <Words>1439</Words>
  <Application>Microsoft Office PowerPoint</Application>
  <PresentationFormat>عرض على الشاشة (3:4)‏</PresentationFormat>
  <Paragraphs>414</Paragraphs>
  <Slides>54</Slides>
  <Notes>0</Notes>
  <HiddenSlides>0</HiddenSlides>
  <MMClips>0</MMClips>
  <ScaleCrop>false</ScaleCrop>
  <HeadingPairs>
    <vt:vector size="4" baseType="variant">
      <vt:variant>
        <vt:lpstr>سمة</vt:lpstr>
      </vt:variant>
      <vt:variant>
        <vt:i4>1</vt:i4>
      </vt:variant>
      <vt:variant>
        <vt:lpstr>عناوين الشرائح</vt:lpstr>
      </vt:variant>
      <vt:variant>
        <vt:i4>54</vt:i4>
      </vt:variant>
    </vt:vector>
  </HeadingPairs>
  <TitlesOfParts>
    <vt:vector size="55" baseType="lpstr">
      <vt:lpstr>سمة Office</vt:lpstr>
      <vt:lpstr>Graduation project (2) </vt:lpstr>
      <vt:lpstr>Group members :</vt:lpstr>
      <vt:lpstr>Out line:</vt:lpstr>
      <vt:lpstr>Introduction : Company Background  Al-Arz factory is one of the biggest  ice cream factories in Palestine.</vt:lpstr>
      <vt:lpstr>الشريحة 5</vt:lpstr>
      <vt:lpstr>الشريحة 6</vt:lpstr>
      <vt:lpstr>الشريحة 7</vt:lpstr>
      <vt:lpstr>literature review</vt:lpstr>
      <vt:lpstr>الشريحة 9</vt:lpstr>
      <vt:lpstr>الشريحة 10</vt:lpstr>
      <vt:lpstr>Market strategy: </vt:lpstr>
      <vt:lpstr>الشريحة 12</vt:lpstr>
      <vt:lpstr>Methodology: </vt:lpstr>
      <vt:lpstr>Problem description:  </vt:lpstr>
      <vt:lpstr>  Data gathering: shipping cost : </vt:lpstr>
      <vt:lpstr>الشريحة 16</vt:lpstr>
      <vt:lpstr>Capacity of production lines</vt:lpstr>
      <vt:lpstr>Cities demand</vt:lpstr>
      <vt:lpstr>Nablus demand</vt:lpstr>
      <vt:lpstr>Coordinates of cities</vt:lpstr>
      <vt:lpstr>Nablus coordination's</vt:lpstr>
      <vt:lpstr>Evaluate the current network:  </vt:lpstr>
      <vt:lpstr>الشريحة 23</vt:lpstr>
      <vt:lpstr>الشريحة 24</vt:lpstr>
      <vt:lpstr>Survey “Customers survey “</vt:lpstr>
      <vt:lpstr>الشريحة 26</vt:lpstr>
      <vt:lpstr>الشريحة 27</vt:lpstr>
      <vt:lpstr>Supermarkets owners survey: </vt:lpstr>
      <vt:lpstr>SWOT analysis</vt:lpstr>
      <vt:lpstr>الشريحة 30</vt:lpstr>
      <vt:lpstr>Optimization Model :</vt:lpstr>
      <vt:lpstr>الشريحة 32</vt:lpstr>
      <vt:lpstr>الشريحة 33</vt:lpstr>
      <vt:lpstr>Biasness plan : </vt:lpstr>
      <vt:lpstr>الشريحة 35</vt:lpstr>
      <vt:lpstr>الشريحة 36</vt:lpstr>
      <vt:lpstr>Flow chart ( work between shop and factory )</vt:lpstr>
      <vt:lpstr>الشريحة 38</vt:lpstr>
      <vt:lpstr> :Feasibility study</vt:lpstr>
      <vt:lpstr>الشريحة 40</vt:lpstr>
      <vt:lpstr>Financial summary :</vt:lpstr>
      <vt:lpstr>Initial investment : </vt:lpstr>
      <vt:lpstr>Running cost : </vt:lpstr>
      <vt:lpstr>Net income calculations</vt:lpstr>
      <vt:lpstr>الشريحة 45</vt:lpstr>
      <vt:lpstr>Layout</vt:lpstr>
      <vt:lpstr>Suggested designs :</vt:lpstr>
      <vt:lpstr>الشريحة 48</vt:lpstr>
      <vt:lpstr>The layout which has the highest total score is our layout , so that we will choose the new layout for our project .  </vt:lpstr>
      <vt:lpstr>Improvements plans </vt:lpstr>
      <vt:lpstr>Recommendations : </vt:lpstr>
      <vt:lpstr>Conclusion :</vt:lpstr>
      <vt:lpstr>Future Plan :</vt:lpstr>
      <vt:lpstr>الشريحة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dc:title>
  <dc:creator>Golden Tech</dc:creator>
  <cp:lastModifiedBy>CRC</cp:lastModifiedBy>
  <cp:revision>143</cp:revision>
  <dcterms:created xsi:type="dcterms:W3CDTF">2017-12-16T12:58:00Z</dcterms:created>
  <dcterms:modified xsi:type="dcterms:W3CDTF">2018-05-05T16:08:04Z</dcterms:modified>
</cp:coreProperties>
</file>