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78" r:id="rId9"/>
    <p:sldId id="264" r:id="rId10"/>
    <p:sldId id="273" r:id="rId11"/>
    <p:sldId id="268" r:id="rId12"/>
    <p:sldId id="269" r:id="rId13"/>
    <p:sldId id="276" r:id="rId14"/>
    <p:sldId id="274" r:id="rId15"/>
    <p:sldId id="260" r:id="rId16"/>
    <p:sldId id="275" r:id="rId17"/>
    <p:sldId id="270" r:id="rId18"/>
    <p:sldId id="288" r:id="rId19"/>
    <p:sldId id="279" r:id="rId20"/>
    <p:sldId id="280" r:id="rId21"/>
    <p:sldId id="281" r:id="rId22"/>
    <p:sldId id="289" r:id="rId23"/>
    <p:sldId id="282" r:id="rId24"/>
    <p:sldId id="290" r:id="rId25"/>
    <p:sldId id="291" r:id="rId26"/>
    <p:sldId id="292" r:id="rId27"/>
    <p:sldId id="284" r:id="rId28"/>
    <p:sldId id="286" r:id="rId29"/>
    <p:sldId id="285" r:id="rId30"/>
    <p:sldId id="287" r:id="rId31"/>
    <p:sldId id="293" r:id="rId32"/>
    <p:sldId id="294" r:id="rId33"/>
    <p:sldId id="295" r:id="rId34"/>
    <p:sldId id="272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Sheet1!$A$1:$A$9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2049</c:v>
                </c:pt>
              </c:numCache>
            </c:numRef>
          </c:xVal>
          <c:yVal>
            <c:numRef>
              <c:f>Sheet1!$B$1:$B$9</c:f>
              <c:numCache>
                <c:formatCode>General</c:formatCode>
                <c:ptCount val="9"/>
                <c:pt idx="0">
                  <c:v>7556</c:v>
                </c:pt>
                <c:pt idx="1">
                  <c:v>7760.0119999999997</c:v>
                </c:pt>
                <c:pt idx="2">
                  <c:v>7969.5323239999989</c:v>
                </c:pt>
                <c:pt idx="3">
                  <c:v>8184.7096967479984</c:v>
                </c:pt>
                <c:pt idx="4">
                  <c:v>8405.6968585601935</c:v>
                </c:pt>
                <c:pt idx="5">
                  <c:v>8632.6506737413183</c:v>
                </c:pt>
                <c:pt idx="6">
                  <c:v>8865.7322419323318</c:v>
                </c:pt>
                <c:pt idx="7">
                  <c:v>9105.1070124645048</c:v>
                </c:pt>
                <c:pt idx="8">
                  <c:v>23133.991961300497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271338240"/>
        <c:axId val="-1271339872"/>
      </c:scatterChart>
      <c:valAx>
        <c:axId val="-127133824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Year</a:t>
                </a:r>
              </a:p>
            </c:rich>
          </c:tx>
          <c:layout>
            <c:manualLayout>
              <c:xMode val="edge"/>
              <c:yMode val="edge"/>
              <c:x val="0.53132547470570912"/>
              <c:y val="0.9128353930173336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1271339872"/>
        <c:crosses val="autoZero"/>
        <c:crossBetween val="midCat"/>
      </c:valAx>
      <c:valAx>
        <c:axId val="-127133987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population</a:t>
                </a:r>
              </a:p>
            </c:rich>
          </c:tx>
          <c:layout>
            <c:manualLayout>
              <c:xMode val="edge"/>
              <c:yMode val="edge"/>
              <c:x val="3.0555481758065529E-2"/>
              <c:y val="0.357261502534576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127133824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Sheet1!$A$1:$A$9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2049</c:v>
                </c:pt>
              </c:numCache>
            </c:numRef>
          </c:xVal>
          <c:yVal>
            <c:numRef>
              <c:f>Sheet1!$B$1:$B$9</c:f>
              <c:numCache>
                <c:formatCode>General</c:formatCode>
                <c:ptCount val="9"/>
                <c:pt idx="0">
                  <c:v>7556</c:v>
                </c:pt>
                <c:pt idx="1">
                  <c:v>7760.0119999999997</c:v>
                </c:pt>
                <c:pt idx="2">
                  <c:v>7969.5323239999989</c:v>
                </c:pt>
                <c:pt idx="3">
                  <c:v>8184.7096967479984</c:v>
                </c:pt>
                <c:pt idx="4">
                  <c:v>8405.6968585601935</c:v>
                </c:pt>
                <c:pt idx="5">
                  <c:v>8632.6506737413183</c:v>
                </c:pt>
                <c:pt idx="6">
                  <c:v>8865.7322419323318</c:v>
                </c:pt>
                <c:pt idx="7">
                  <c:v>9105.1070124645048</c:v>
                </c:pt>
                <c:pt idx="8">
                  <c:v>23133.991961300497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271332256"/>
        <c:axId val="-1271340416"/>
      </c:scatterChart>
      <c:valAx>
        <c:axId val="-127133225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Year</a:t>
                </a:r>
              </a:p>
            </c:rich>
          </c:tx>
          <c:layout>
            <c:manualLayout>
              <c:xMode val="edge"/>
              <c:yMode val="edge"/>
              <c:x val="0.53132547470570912"/>
              <c:y val="0.9128353930173336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1271340416"/>
        <c:crosses val="autoZero"/>
        <c:crossBetween val="midCat"/>
      </c:valAx>
      <c:valAx>
        <c:axId val="-127134041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population</a:t>
                </a:r>
              </a:p>
            </c:rich>
          </c:tx>
          <c:layout>
            <c:manualLayout>
              <c:xMode val="edge"/>
              <c:yMode val="edge"/>
              <c:x val="3.0555481758065529E-2"/>
              <c:y val="0.357261502534576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127133225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5D4E3-D8C3-4931-B13B-9D9218AB7F2D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2004AC9-6D00-4E3B-A8CD-6FDC1368ECC2}">
      <dgm:prSet phldrT="[نص]" custT="1"/>
      <dgm:spPr>
        <a:xfrm>
          <a:off x="648932" y="878928"/>
          <a:ext cx="4578846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Data Collection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B57BE280-7894-4C60-B7EC-7FCA1C081817}" type="parTrans" cxnId="{C29524B4-68F0-497D-9565-3FD28F840B4F}">
      <dgm:prSet/>
      <dgm:spPr/>
      <dgm:t>
        <a:bodyPr/>
        <a:lstStyle/>
        <a:p>
          <a:endParaRPr lang="en-US"/>
        </a:p>
      </dgm:t>
    </dgm:pt>
    <dgm:pt modelId="{94ACAFFD-1808-4665-8EAA-F9187B360021}" type="sibTrans" cxnId="{C29524B4-68F0-497D-9565-3FD28F840B4F}">
      <dgm:prSet/>
      <dgm:spPr/>
      <dgm:t>
        <a:bodyPr/>
        <a:lstStyle/>
        <a:p>
          <a:endParaRPr lang="en-US"/>
        </a:p>
      </dgm:t>
    </dgm:pt>
    <dgm:pt modelId="{50F28CB8-7A21-401F-8B60-CE5ADA0B8C61}">
      <dgm:prSet phldrT="[نص]" custT="1"/>
      <dgm:spPr>
        <a:xfrm>
          <a:off x="648932" y="2197426"/>
          <a:ext cx="4578846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/>
          <a:r>
            <a:rPr lang="en-US" sz="3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Designing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AB55A72F-82F7-4832-9174-FE40F6093A02}" type="parTrans" cxnId="{06FB42D1-F11A-4788-B611-C1D9B0CBF666}">
      <dgm:prSet/>
      <dgm:spPr/>
      <dgm:t>
        <a:bodyPr/>
        <a:lstStyle/>
        <a:p>
          <a:endParaRPr lang="en-US"/>
        </a:p>
      </dgm:t>
    </dgm:pt>
    <dgm:pt modelId="{5569F816-6F1A-4C7B-BC7E-7B25EECEC7D5}" type="sibTrans" cxnId="{06FB42D1-F11A-4788-B611-C1D9B0CBF666}">
      <dgm:prSet/>
      <dgm:spPr/>
      <dgm:t>
        <a:bodyPr/>
        <a:lstStyle/>
        <a:p>
          <a:endParaRPr lang="en-US"/>
        </a:p>
      </dgm:t>
    </dgm:pt>
    <dgm:pt modelId="{0CB42A6E-008A-4917-954B-D51C3341E386}">
      <dgm:prSet phldrT="[نص]" custT="1"/>
      <dgm:spPr>
        <a:xfrm>
          <a:off x="745622" y="1538177"/>
          <a:ext cx="4482156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Data analysis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1E8E020-3024-47EA-A6FA-1D7D68492BCC}" type="sibTrans" cxnId="{6DABD547-EF5F-48F9-9A50-B6577F6593A6}">
      <dgm:prSet/>
      <dgm:spPr/>
      <dgm:t>
        <a:bodyPr/>
        <a:lstStyle/>
        <a:p>
          <a:endParaRPr lang="en-US"/>
        </a:p>
      </dgm:t>
    </dgm:pt>
    <dgm:pt modelId="{353B9836-68A3-4DFA-9C52-E04624ECF217}" type="parTrans" cxnId="{6DABD547-EF5F-48F9-9A50-B6577F6593A6}">
      <dgm:prSet/>
      <dgm:spPr/>
      <dgm:t>
        <a:bodyPr/>
        <a:lstStyle/>
        <a:p>
          <a:endParaRPr lang="en-US"/>
        </a:p>
      </dgm:t>
    </dgm:pt>
    <dgm:pt modelId="{A1F5C656-10A7-4007-ADBE-58CBDFAE7EEF}">
      <dgm:prSet phldrT="[نص]" custT="1"/>
      <dgm:spPr>
        <a:xfrm>
          <a:off x="333899" y="219679"/>
          <a:ext cx="4893879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Selection of the study area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F6FB6DBA-A892-40D9-AA2A-F52A81202EED}" type="parTrans" cxnId="{3616817A-82CA-4251-8CA1-F29DDDC74B96}">
      <dgm:prSet/>
      <dgm:spPr/>
      <dgm:t>
        <a:bodyPr/>
        <a:lstStyle/>
        <a:p>
          <a:endParaRPr lang="en-US"/>
        </a:p>
      </dgm:t>
    </dgm:pt>
    <dgm:pt modelId="{90145E1B-4EB8-4530-9A0F-A6CD8923DEB5}" type="sibTrans" cxnId="{3616817A-82CA-4251-8CA1-F29DDDC74B96}">
      <dgm:prSet/>
      <dgm:spPr>
        <a:xfrm>
          <a:off x="-3974332" y="-610151"/>
          <a:ext cx="4736297" cy="4736297"/>
        </a:xfrm>
        <a:noFill/>
        <a:ln w="12700" cap="flat" cmpd="sng" algn="ctr">
          <a:solidFill>
            <a:srgbClr val="ED7D31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CE001EC-ADA6-42D8-90E0-FF9FD05A3A48}">
      <dgm:prSet phldrT="[نص]" custT="1"/>
      <dgm:spPr>
        <a:xfrm>
          <a:off x="333899" y="2856675"/>
          <a:ext cx="4893879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Giving recommendations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7AD7B359-69EC-46FB-AABC-8E6DD8E8A30A}" type="parTrans" cxnId="{3767E3CE-7CF2-4478-96A0-82AE7590B072}">
      <dgm:prSet/>
      <dgm:spPr/>
      <dgm:t>
        <a:bodyPr/>
        <a:lstStyle/>
        <a:p>
          <a:endParaRPr lang="en-US"/>
        </a:p>
      </dgm:t>
    </dgm:pt>
    <dgm:pt modelId="{34D8FD38-504F-4EAC-9B7E-2DA76153AB00}" type="sibTrans" cxnId="{3767E3CE-7CF2-4478-96A0-82AE7590B072}">
      <dgm:prSet/>
      <dgm:spPr/>
      <dgm:t>
        <a:bodyPr/>
        <a:lstStyle/>
        <a:p>
          <a:endParaRPr lang="en-US"/>
        </a:p>
      </dgm:t>
    </dgm:pt>
    <dgm:pt modelId="{94DDF196-98BC-4218-BC3E-FEDC8A66D9D8}" type="pres">
      <dgm:prSet presAssocID="{97C5D4E3-D8C3-4931-B13B-9D9218AB7F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4CD34A5-D57C-4BC9-AC6B-509CD9E20470}" type="pres">
      <dgm:prSet presAssocID="{97C5D4E3-D8C3-4931-B13B-9D9218AB7F2D}" presName="Name1" presStyleCnt="0"/>
      <dgm:spPr/>
    </dgm:pt>
    <dgm:pt modelId="{BDB60790-1A3B-4F9B-8B4A-15BA685407B9}" type="pres">
      <dgm:prSet presAssocID="{97C5D4E3-D8C3-4931-B13B-9D9218AB7F2D}" presName="cycle" presStyleCnt="0"/>
      <dgm:spPr/>
    </dgm:pt>
    <dgm:pt modelId="{C7DE029C-80C6-423F-A7B1-0AA79F97FF5E}" type="pres">
      <dgm:prSet presAssocID="{97C5D4E3-D8C3-4931-B13B-9D9218AB7F2D}" presName="srcNode" presStyleLbl="node1" presStyleIdx="0" presStyleCnt="5"/>
      <dgm:spPr/>
    </dgm:pt>
    <dgm:pt modelId="{43F6D94D-0FB4-4519-B72A-F13BBD99E451}" type="pres">
      <dgm:prSet presAssocID="{97C5D4E3-D8C3-4931-B13B-9D9218AB7F2D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456"/>
          </a:avLst>
        </a:prstGeom>
      </dgm:spPr>
      <dgm:t>
        <a:bodyPr/>
        <a:lstStyle/>
        <a:p>
          <a:endParaRPr lang="en-US"/>
        </a:p>
      </dgm:t>
    </dgm:pt>
    <dgm:pt modelId="{E47CC1D8-00CF-42E7-810D-D0A2814A5565}" type="pres">
      <dgm:prSet presAssocID="{97C5D4E3-D8C3-4931-B13B-9D9218AB7F2D}" presName="extraNode" presStyleLbl="node1" presStyleIdx="0" presStyleCnt="5"/>
      <dgm:spPr/>
    </dgm:pt>
    <dgm:pt modelId="{A26502A9-9F87-4E04-B157-B9E63E044B0B}" type="pres">
      <dgm:prSet presAssocID="{97C5D4E3-D8C3-4931-B13B-9D9218AB7F2D}" presName="dstNode" presStyleLbl="node1" presStyleIdx="0" presStyleCnt="5"/>
      <dgm:spPr/>
    </dgm:pt>
    <dgm:pt modelId="{F85AB59D-48D1-446E-82F9-FCE4D13E24B6}" type="pres">
      <dgm:prSet presAssocID="{A1F5C656-10A7-4007-ADBE-58CBDFAE7EEF}" presName="text_1" presStyleLbl="node1" presStyleIdx="0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5CD1B0F-D904-4252-AFDD-80F03FDF82C2}" type="pres">
      <dgm:prSet presAssocID="{A1F5C656-10A7-4007-ADBE-58CBDFAE7EEF}" presName="accent_1" presStyleCnt="0"/>
      <dgm:spPr/>
    </dgm:pt>
    <dgm:pt modelId="{D03BE1C4-021C-4C1E-8001-B71AE2D08AE8}" type="pres">
      <dgm:prSet presAssocID="{A1F5C656-10A7-4007-ADBE-58CBDFAE7EEF}" presName="accentRepeatNode" presStyleLbl="solidFgAcc1" presStyleIdx="0" presStyleCnt="5"/>
      <dgm:spPr>
        <a:xfrm>
          <a:off x="59124" y="164724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6A8C067-2B44-4543-9982-7A52633E977A}" type="pres">
      <dgm:prSet presAssocID="{C2004AC9-6D00-4E3B-A8CD-6FDC1368ECC2}" presName="text_2" presStyleLbl="node1" presStyleIdx="1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F713FA2-A4CC-4A1B-8BD6-07D6793CA70A}" type="pres">
      <dgm:prSet presAssocID="{C2004AC9-6D00-4E3B-A8CD-6FDC1368ECC2}" presName="accent_2" presStyleCnt="0"/>
      <dgm:spPr/>
    </dgm:pt>
    <dgm:pt modelId="{FF9125CB-104E-49F7-AF13-5CF9B113450E}" type="pres">
      <dgm:prSet presAssocID="{C2004AC9-6D00-4E3B-A8CD-6FDC1368ECC2}" presName="accentRepeatNode" presStyleLbl="solidFgAcc1" presStyleIdx="1" presStyleCnt="5"/>
      <dgm:spPr>
        <a:xfrm>
          <a:off x="374157" y="823973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508EB449-3CBA-4AA8-B9A0-71169B06D88E}" type="pres">
      <dgm:prSet presAssocID="{0CB42A6E-008A-4917-954B-D51C3341E386}" presName="text_3" presStyleLbl="node1" presStyleIdx="2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24E56112-0878-4998-8EF0-E7D557DB7FE4}" type="pres">
      <dgm:prSet presAssocID="{0CB42A6E-008A-4917-954B-D51C3341E386}" presName="accent_3" presStyleCnt="0"/>
      <dgm:spPr/>
    </dgm:pt>
    <dgm:pt modelId="{FD1CB1B8-D1D0-482B-85BC-71092598A464}" type="pres">
      <dgm:prSet presAssocID="{0CB42A6E-008A-4917-954B-D51C3341E386}" presName="accentRepeatNode" presStyleLbl="solidFgAcc1" presStyleIdx="2" presStyleCnt="5"/>
      <dgm:spPr>
        <a:xfrm>
          <a:off x="470847" y="1483222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765AB0A-9652-4C76-9AD7-B108BD7A978B}" type="pres">
      <dgm:prSet presAssocID="{50F28CB8-7A21-401F-8B60-CE5ADA0B8C61}" presName="text_4" presStyleLbl="node1" presStyleIdx="3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D014B89-8D15-42DA-99E3-9C7E8FC2C4BB}" type="pres">
      <dgm:prSet presAssocID="{50F28CB8-7A21-401F-8B60-CE5ADA0B8C61}" presName="accent_4" presStyleCnt="0"/>
      <dgm:spPr/>
    </dgm:pt>
    <dgm:pt modelId="{3C14099D-F68E-40EB-892A-171EC130226F}" type="pres">
      <dgm:prSet presAssocID="{50F28CB8-7A21-401F-8B60-CE5ADA0B8C61}" presName="accentRepeatNode" presStyleLbl="solidFgAcc1" presStyleIdx="3" presStyleCnt="5"/>
      <dgm:spPr>
        <a:xfrm>
          <a:off x="374157" y="2142471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B7ABFB97-18E1-4CCF-928D-FCC6EE9F178B}" type="pres">
      <dgm:prSet presAssocID="{8CE001EC-ADA6-42D8-90E0-FF9FD05A3A48}" presName="text_5" presStyleLbl="node1" presStyleIdx="4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ECDF425-3B0D-4246-888C-28E377F3E370}" type="pres">
      <dgm:prSet presAssocID="{8CE001EC-ADA6-42D8-90E0-FF9FD05A3A48}" presName="accent_5" presStyleCnt="0"/>
      <dgm:spPr/>
    </dgm:pt>
    <dgm:pt modelId="{C1443BB6-D1F5-4CA0-A8B3-E6194C47D8DB}" type="pres">
      <dgm:prSet presAssocID="{8CE001EC-ADA6-42D8-90E0-FF9FD05A3A48}" presName="accentRepeatNode" presStyleLbl="solidFgAcc1" presStyleIdx="4" presStyleCnt="5"/>
      <dgm:spPr>
        <a:xfrm>
          <a:off x="59124" y="2801720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</dgm:ptLst>
  <dgm:cxnLst>
    <dgm:cxn modelId="{06FB42D1-F11A-4788-B611-C1D9B0CBF666}" srcId="{97C5D4E3-D8C3-4931-B13B-9D9218AB7F2D}" destId="{50F28CB8-7A21-401F-8B60-CE5ADA0B8C61}" srcOrd="3" destOrd="0" parTransId="{AB55A72F-82F7-4832-9174-FE40F6093A02}" sibTransId="{5569F816-6F1A-4C7B-BC7E-7B25EECEC7D5}"/>
    <dgm:cxn modelId="{4024464F-525E-48CE-A7DE-B08DEE249D12}" type="presOf" srcId="{97C5D4E3-D8C3-4931-B13B-9D9218AB7F2D}" destId="{94DDF196-98BC-4218-BC3E-FEDC8A66D9D8}" srcOrd="0" destOrd="0" presId="urn:microsoft.com/office/officeart/2008/layout/VerticalCurvedList"/>
    <dgm:cxn modelId="{168330E4-B12F-44C7-AB05-6EA04FBDE538}" type="presOf" srcId="{0CB42A6E-008A-4917-954B-D51C3341E386}" destId="{508EB449-3CBA-4AA8-B9A0-71169B06D88E}" srcOrd="0" destOrd="0" presId="urn:microsoft.com/office/officeart/2008/layout/VerticalCurvedList"/>
    <dgm:cxn modelId="{C29524B4-68F0-497D-9565-3FD28F840B4F}" srcId="{97C5D4E3-D8C3-4931-B13B-9D9218AB7F2D}" destId="{C2004AC9-6D00-4E3B-A8CD-6FDC1368ECC2}" srcOrd="1" destOrd="0" parTransId="{B57BE280-7894-4C60-B7EC-7FCA1C081817}" sibTransId="{94ACAFFD-1808-4665-8EAA-F9187B360021}"/>
    <dgm:cxn modelId="{6DABD547-EF5F-48F9-9A50-B6577F6593A6}" srcId="{97C5D4E3-D8C3-4931-B13B-9D9218AB7F2D}" destId="{0CB42A6E-008A-4917-954B-D51C3341E386}" srcOrd="2" destOrd="0" parTransId="{353B9836-68A3-4DFA-9C52-E04624ECF217}" sibTransId="{31E8E020-3024-47EA-A6FA-1D7D68492BCC}"/>
    <dgm:cxn modelId="{3767E3CE-7CF2-4478-96A0-82AE7590B072}" srcId="{97C5D4E3-D8C3-4931-B13B-9D9218AB7F2D}" destId="{8CE001EC-ADA6-42D8-90E0-FF9FD05A3A48}" srcOrd="4" destOrd="0" parTransId="{7AD7B359-69EC-46FB-AABC-8E6DD8E8A30A}" sibTransId="{34D8FD38-504F-4EAC-9B7E-2DA76153AB00}"/>
    <dgm:cxn modelId="{529A1596-E9AF-4368-9185-CD34EEFDB91E}" type="presOf" srcId="{C2004AC9-6D00-4E3B-A8CD-6FDC1368ECC2}" destId="{46A8C067-2B44-4543-9982-7A52633E977A}" srcOrd="0" destOrd="0" presId="urn:microsoft.com/office/officeart/2008/layout/VerticalCurvedList"/>
    <dgm:cxn modelId="{1C635AFE-9BB9-4C55-8F02-61F533051963}" type="presOf" srcId="{A1F5C656-10A7-4007-ADBE-58CBDFAE7EEF}" destId="{F85AB59D-48D1-446E-82F9-FCE4D13E24B6}" srcOrd="0" destOrd="0" presId="urn:microsoft.com/office/officeart/2008/layout/VerticalCurvedList"/>
    <dgm:cxn modelId="{50C2A02E-5723-42DB-8116-71E99E4F971C}" type="presOf" srcId="{8CE001EC-ADA6-42D8-90E0-FF9FD05A3A48}" destId="{B7ABFB97-18E1-4CCF-928D-FCC6EE9F178B}" srcOrd="0" destOrd="0" presId="urn:microsoft.com/office/officeart/2008/layout/VerticalCurvedList"/>
    <dgm:cxn modelId="{3616817A-82CA-4251-8CA1-F29DDDC74B96}" srcId="{97C5D4E3-D8C3-4931-B13B-9D9218AB7F2D}" destId="{A1F5C656-10A7-4007-ADBE-58CBDFAE7EEF}" srcOrd="0" destOrd="0" parTransId="{F6FB6DBA-A892-40D9-AA2A-F52A81202EED}" sibTransId="{90145E1B-4EB8-4530-9A0F-A6CD8923DEB5}"/>
    <dgm:cxn modelId="{BAAB60AE-92DE-41B0-9E8B-404D4A30A1EB}" type="presOf" srcId="{50F28CB8-7A21-401F-8B60-CE5ADA0B8C61}" destId="{9765AB0A-9652-4C76-9AD7-B108BD7A978B}" srcOrd="0" destOrd="0" presId="urn:microsoft.com/office/officeart/2008/layout/VerticalCurvedList"/>
    <dgm:cxn modelId="{C212AE6A-159A-4426-9306-7BEBA1C4721F}" type="presOf" srcId="{90145E1B-4EB8-4530-9A0F-A6CD8923DEB5}" destId="{43F6D94D-0FB4-4519-B72A-F13BBD99E451}" srcOrd="0" destOrd="0" presId="urn:microsoft.com/office/officeart/2008/layout/VerticalCurvedList"/>
    <dgm:cxn modelId="{FDCC5E0D-1C4F-4087-8B8C-7CB8977C0426}" type="presParOf" srcId="{94DDF196-98BC-4218-BC3E-FEDC8A66D9D8}" destId="{94CD34A5-D57C-4BC9-AC6B-509CD9E20470}" srcOrd="0" destOrd="0" presId="urn:microsoft.com/office/officeart/2008/layout/VerticalCurvedList"/>
    <dgm:cxn modelId="{055F95FF-E2CB-4544-8E51-5A26DBCD39F8}" type="presParOf" srcId="{94CD34A5-D57C-4BC9-AC6B-509CD9E20470}" destId="{BDB60790-1A3B-4F9B-8B4A-15BA685407B9}" srcOrd="0" destOrd="0" presId="urn:microsoft.com/office/officeart/2008/layout/VerticalCurvedList"/>
    <dgm:cxn modelId="{C7C453B1-662D-476B-9301-9DC918CA8E56}" type="presParOf" srcId="{BDB60790-1A3B-4F9B-8B4A-15BA685407B9}" destId="{C7DE029C-80C6-423F-A7B1-0AA79F97FF5E}" srcOrd="0" destOrd="0" presId="urn:microsoft.com/office/officeart/2008/layout/VerticalCurvedList"/>
    <dgm:cxn modelId="{621C7659-C227-4F79-948F-343E920841E9}" type="presParOf" srcId="{BDB60790-1A3B-4F9B-8B4A-15BA685407B9}" destId="{43F6D94D-0FB4-4519-B72A-F13BBD99E451}" srcOrd="1" destOrd="0" presId="urn:microsoft.com/office/officeart/2008/layout/VerticalCurvedList"/>
    <dgm:cxn modelId="{AC44D343-2305-4DC5-9927-DD6F75168EB6}" type="presParOf" srcId="{BDB60790-1A3B-4F9B-8B4A-15BA685407B9}" destId="{E47CC1D8-00CF-42E7-810D-D0A2814A5565}" srcOrd="2" destOrd="0" presId="urn:microsoft.com/office/officeart/2008/layout/VerticalCurvedList"/>
    <dgm:cxn modelId="{62BE0781-43D4-42F4-AC5A-6A82E6C736EA}" type="presParOf" srcId="{BDB60790-1A3B-4F9B-8B4A-15BA685407B9}" destId="{A26502A9-9F87-4E04-B157-B9E63E044B0B}" srcOrd="3" destOrd="0" presId="urn:microsoft.com/office/officeart/2008/layout/VerticalCurvedList"/>
    <dgm:cxn modelId="{E7D79895-4D7A-46D3-B297-100447D95B12}" type="presParOf" srcId="{94CD34A5-D57C-4BC9-AC6B-509CD9E20470}" destId="{F85AB59D-48D1-446E-82F9-FCE4D13E24B6}" srcOrd="1" destOrd="0" presId="urn:microsoft.com/office/officeart/2008/layout/VerticalCurvedList"/>
    <dgm:cxn modelId="{9E4A1849-D085-43E2-ADC9-FDE963D4E4D5}" type="presParOf" srcId="{94CD34A5-D57C-4BC9-AC6B-509CD9E20470}" destId="{95CD1B0F-D904-4252-AFDD-80F03FDF82C2}" srcOrd="2" destOrd="0" presId="urn:microsoft.com/office/officeart/2008/layout/VerticalCurvedList"/>
    <dgm:cxn modelId="{FDFE5C5C-3DCE-48AA-B82C-47D451232484}" type="presParOf" srcId="{95CD1B0F-D904-4252-AFDD-80F03FDF82C2}" destId="{D03BE1C4-021C-4C1E-8001-B71AE2D08AE8}" srcOrd="0" destOrd="0" presId="urn:microsoft.com/office/officeart/2008/layout/VerticalCurvedList"/>
    <dgm:cxn modelId="{0A9841EC-F99D-4403-B736-B98885121BC7}" type="presParOf" srcId="{94CD34A5-D57C-4BC9-AC6B-509CD9E20470}" destId="{46A8C067-2B44-4543-9982-7A52633E977A}" srcOrd="3" destOrd="0" presId="urn:microsoft.com/office/officeart/2008/layout/VerticalCurvedList"/>
    <dgm:cxn modelId="{7D3544FB-25BA-42E8-B5DA-2ABDC016271D}" type="presParOf" srcId="{94CD34A5-D57C-4BC9-AC6B-509CD9E20470}" destId="{0F713FA2-A4CC-4A1B-8BD6-07D6793CA70A}" srcOrd="4" destOrd="0" presId="urn:microsoft.com/office/officeart/2008/layout/VerticalCurvedList"/>
    <dgm:cxn modelId="{D6B2A787-F802-4181-BA65-E09EC2D7D5A0}" type="presParOf" srcId="{0F713FA2-A4CC-4A1B-8BD6-07D6793CA70A}" destId="{FF9125CB-104E-49F7-AF13-5CF9B113450E}" srcOrd="0" destOrd="0" presId="urn:microsoft.com/office/officeart/2008/layout/VerticalCurvedList"/>
    <dgm:cxn modelId="{32D1D1DD-8FF7-40C3-8CAF-CADFC8E0EF51}" type="presParOf" srcId="{94CD34A5-D57C-4BC9-AC6B-509CD9E20470}" destId="{508EB449-3CBA-4AA8-B9A0-71169B06D88E}" srcOrd="5" destOrd="0" presId="urn:microsoft.com/office/officeart/2008/layout/VerticalCurvedList"/>
    <dgm:cxn modelId="{C604AFD6-D16F-498B-80B2-E64B0C366619}" type="presParOf" srcId="{94CD34A5-D57C-4BC9-AC6B-509CD9E20470}" destId="{24E56112-0878-4998-8EF0-E7D557DB7FE4}" srcOrd="6" destOrd="0" presId="urn:microsoft.com/office/officeart/2008/layout/VerticalCurvedList"/>
    <dgm:cxn modelId="{198E2443-3D06-4841-856F-971CAF88C774}" type="presParOf" srcId="{24E56112-0878-4998-8EF0-E7D557DB7FE4}" destId="{FD1CB1B8-D1D0-482B-85BC-71092598A464}" srcOrd="0" destOrd="0" presId="urn:microsoft.com/office/officeart/2008/layout/VerticalCurvedList"/>
    <dgm:cxn modelId="{B7BEA6C3-7752-4B52-95B7-915DE6805888}" type="presParOf" srcId="{94CD34A5-D57C-4BC9-AC6B-509CD9E20470}" destId="{9765AB0A-9652-4C76-9AD7-B108BD7A978B}" srcOrd="7" destOrd="0" presId="urn:microsoft.com/office/officeart/2008/layout/VerticalCurvedList"/>
    <dgm:cxn modelId="{6DB4509C-C0F3-4288-A2FC-6E6CFF73A60A}" type="presParOf" srcId="{94CD34A5-D57C-4BC9-AC6B-509CD9E20470}" destId="{4D014B89-8D15-42DA-99E3-9C7E8FC2C4BB}" srcOrd="8" destOrd="0" presId="urn:microsoft.com/office/officeart/2008/layout/VerticalCurvedList"/>
    <dgm:cxn modelId="{5DD36C63-ABC4-4A68-B436-3D167F103C27}" type="presParOf" srcId="{4D014B89-8D15-42DA-99E3-9C7E8FC2C4BB}" destId="{3C14099D-F68E-40EB-892A-171EC130226F}" srcOrd="0" destOrd="0" presId="urn:microsoft.com/office/officeart/2008/layout/VerticalCurvedList"/>
    <dgm:cxn modelId="{C6701E47-2564-4966-BC29-4A068248F57D}" type="presParOf" srcId="{94CD34A5-D57C-4BC9-AC6B-509CD9E20470}" destId="{B7ABFB97-18E1-4CCF-928D-FCC6EE9F178B}" srcOrd="9" destOrd="0" presId="urn:microsoft.com/office/officeart/2008/layout/VerticalCurvedList"/>
    <dgm:cxn modelId="{84F2805B-A5CA-4D04-9BE1-8A2E7B6E961B}" type="presParOf" srcId="{94CD34A5-D57C-4BC9-AC6B-509CD9E20470}" destId="{4ECDF425-3B0D-4246-888C-28E377F3E370}" srcOrd="10" destOrd="0" presId="urn:microsoft.com/office/officeart/2008/layout/VerticalCurvedList"/>
    <dgm:cxn modelId="{0FDFE858-CA88-4F68-88C6-A44DD8DB6025}" type="presParOf" srcId="{4ECDF425-3B0D-4246-888C-28E377F3E370}" destId="{C1443BB6-D1F5-4CA0-A8B3-E6194C47D8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F6D94D-0FB4-4519-B72A-F13BBD99E451}">
      <dsp:nvSpPr>
        <dsp:cNvPr id="0" name=""/>
        <dsp:cNvSpPr/>
      </dsp:nvSpPr>
      <dsp:spPr>
        <a:xfrm>
          <a:off x="-6025072" y="-921917"/>
          <a:ext cx="7172427" cy="7172427"/>
        </a:xfrm>
        <a:prstGeom prst="blockArc">
          <a:avLst>
            <a:gd name="adj1" fmla="val 18900000"/>
            <a:gd name="adj2" fmla="val 2700000"/>
            <a:gd name="adj3" fmla="val 456"/>
          </a:avLst>
        </a:prstGeom>
        <a:noFill/>
        <a:ln w="12700" cap="flat" cmpd="sng" algn="ctr">
          <a:solidFill>
            <a:srgbClr val="ED7D31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AB59D-48D1-446E-82F9-FCE4D13E24B6}">
      <dsp:nvSpPr>
        <dsp:cNvPr id="0" name=""/>
        <dsp:cNvSpPr/>
      </dsp:nvSpPr>
      <dsp:spPr>
        <a:xfrm>
          <a:off x="501394" y="332930"/>
          <a:ext cx="7704366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Selection of the study area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01394" y="332930"/>
        <a:ext cx="7704366" cy="666287"/>
      </dsp:txXfrm>
    </dsp:sp>
    <dsp:sp modelId="{D03BE1C4-021C-4C1E-8001-B71AE2D08AE8}">
      <dsp:nvSpPr>
        <dsp:cNvPr id="0" name=""/>
        <dsp:cNvSpPr/>
      </dsp:nvSpPr>
      <dsp:spPr>
        <a:xfrm>
          <a:off x="84964" y="249644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A8C067-2B44-4543-9982-7A52633E977A}">
      <dsp:nvSpPr>
        <dsp:cNvPr id="0" name=""/>
        <dsp:cNvSpPr/>
      </dsp:nvSpPr>
      <dsp:spPr>
        <a:xfrm>
          <a:off x="978836" y="1332041"/>
          <a:ext cx="7226924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Data Collection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978836" y="1332041"/>
        <a:ext cx="7226924" cy="666287"/>
      </dsp:txXfrm>
    </dsp:sp>
    <dsp:sp modelId="{FF9125CB-104E-49F7-AF13-5CF9B113450E}">
      <dsp:nvSpPr>
        <dsp:cNvPr id="0" name=""/>
        <dsp:cNvSpPr/>
      </dsp:nvSpPr>
      <dsp:spPr>
        <a:xfrm>
          <a:off x="562406" y="1248755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8EB449-3CBA-4AA8-B9A0-71169B06D88E}">
      <dsp:nvSpPr>
        <dsp:cNvPr id="0" name=""/>
        <dsp:cNvSpPr/>
      </dsp:nvSpPr>
      <dsp:spPr>
        <a:xfrm>
          <a:off x="1125372" y="2331152"/>
          <a:ext cx="7080388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Data analysis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1125372" y="2331152"/>
        <a:ext cx="7080388" cy="666287"/>
      </dsp:txXfrm>
    </dsp:sp>
    <dsp:sp modelId="{FD1CB1B8-D1D0-482B-85BC-71092598A464}">
      <dsp:nvSpPr>
        <dsp:cNvPr id="0" name=""/>
        <dsp:cNvSpPr/>
      </dsp:nvSpPr>
      <dsp:spPr>
        <a:xfrm>
          <a:off x="708942" y="2247866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65AB0A-9652-4C76-9AD7-B108BD7A978B}">
      <dsp:nvSpPr>
        <dsp:cNvPr id="0" name=""/>
        <dsp:cNvSpPr/>
      </dsp:nvSpPr>
      <dsp:spPr>
        <a:xfrm>
          <a:off x="978836" y="3330263"/>
          <a:ext cx="7226924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Designing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978836" y="3330263"/>
        <a:ext cx="7226924" cy="666287"/>
      </dsp:txXfrm>
    </dsp:sp>
    <dsp:sp modelId="{3C14099D-F68E-40EB-892A-171EC130226F}">
      <dsp:nvSpPr>
        <dsp:cNvPr id="0" name=""/>
        <dsp:cNvSpPr/>
      </dsp:nvSpPr>
      <dsp:spPr>
        <a:xfrm>
          <a:off x="562406" y="3246977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ABFB97-18E1-4CCF-928D-FCC6EE9F178B}">
      <dsp:nvSpPr>
        <dsp:cNvPr id="0" name=""/>
        <dsp:cNvSpPr/>
      </dsp:nvSpPr>
      <dsp:spPr>
        <a:xfrm>
          <a:off x="501394" y="4329374"/>
          <a:ext cx="7704366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Giving recommendations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01394" y="4329374"/>
        <a:ext cx="7704366" cy="666287"/>
      </dsp:txXfrm>
    </dsp:sp>
    <dsp:sp modelId="{C1443BB6-D1F5-4CA0-A8B3-E6194C47D8DB}">
      <dsp:nvSpPr>
        <dsp:cNvPr id="0" name=""/>
        <dsp:cNvSpPr/>
      </dsp:nvSpPr>
      <dsp:spPr>
        <a:xfrm>
          <a:off x="84964" y="4246088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2F12212-DBF9-46B7-B391-6505A3448327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D1BA3D-F507-4779-A1CD-805D2914F3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9489" y="18864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Design Of Water Distribution And WASTE WATER COLLECTION Networks For Asira Al-</a:t>
            </a:r>
            <a:r>
              <a:rPr lang="en-US" sz="3200" dirty="0" err="1" smtClean="0"/>
              <a:t>Shmaliya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938" y="2492896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Prepared By :</a:t>
            </a:r>
          </a:p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Bara’ Maher </a:t>
            </a:r>
            <a:r>
              <a:rPr lang="en-US" sz="3000" b="1" dirty="0" err="1" smtClean="0">
                <a:solidFill>
                  <a:schemeClr val="tx1"/>
                </a:solidFill>
              </a:rPr>
              <a:t>Milhim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Islam </a:t>
            </a:r>
            <a:r>
              <a:rPr lang="en-US" sz="3000" b="1" dirty="0" err="1" smtClean="0">
                <a:solidFill>
                  <a:schemeClr val="tx1"/>
                </a:solidFill>
              </a:rPr>
              <a:t>Majed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</a:rPr>
              <a:t>Hassoun</a:t>
            </a:r>
            <a:endParaRPr lang="ar-SA" sz="3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000" b="1" dirty="0">
                <a:solidFill>
                  <a:schemeClr val="tx1"/>
                </a:solidFill>
              </a:rPr>
              <a:t>Mohammad Khalid </a:t>
            </a:r>
            <a:r>
              <a:rPr lang="en-US" sz="3000" b="1" dirty="0" err="1">
                <a:solidFill>
                  <a:schemeClr val="tx1"/>
                </a:solidFill>
              </a:rPr>
              <a:t>Sawalha</a:t>
            </a:r>
            <a:endParaRPr lang="en-US" sz="3000" b="1" dirty="0">
              <a:solidFill>
                <a:schemeClr val="tx1"/>
              </a:solidFill>
            </a:endParaRPr>
          </a:p>
          <a:p>
            <a:pPr algn="ctr"/>
            <a:endParaRPr lang="en-US" sz="30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68058" y="4293096"/>
            <a:ext cx="5040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/>
              <a:t>Submitted to :</a:t>
            </a:r>
          </a:p>
          <a:p>
            <a:pPr algn="ctr"/>
            <a:r>
              <a:rPr lang="en-US" sz="2500" b="1" dirty="0" smtClean="0"/>
              <a:t>Dr. </a:t>
            </a:r>
            <a:r>
              <a:rPr lang="en-US" sz="2500" b="1" dirty="0" err="1" smtClean="0"/>
              <a:t>Abdelhaleem</a:t>
            </a:r>
            <a:r>
              <a:rPr lang="en-US" sz="2500" b="1" dirty="0" smtClean="0"/>
              <a:t> </a:t>
            </a:r>
            <a:r>
              <a:rPr lang="en-US" sz="2500" b="1" dirty="0" err="1" smtClean="0"/>
              <a:t>Khader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1469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Demand forecasting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Water demand for population in </a:t>
            </a:r>
            <a:r>
              <a:rPr lang="en-US" sz="2000" b="1" dirty="0" err="1">
                <a:solidFill>
                  <a:schemeClr val="tx1"/>
                </a:solidFill>
              </a:rPr>
              <a:t>Asira</a:t>
            </a:r>
            <a:r>
              <a:rPr lang="en-US" sz="2000" b="1" dirty="0">
                <a:solidFill>
                  <a:schemeClr val="tx1"/>
                </a:solidFill>
              </a:rPr>
              <a:t> al-</a:t>
            </a:r>
            <a:r>
              <a:rPr lang="en-US" sz="2000" b="1" dirty="0" err="1">
                <a:solidFill>
                  <a:schemeClr val="tx1"/>
                </a:solidFill>
              </a:rPr>
              <a:t>Shamaliya</a:t>
            </a:r>
            <a:r>
              <a:rPr lang="en-US" sz="2000" b="1" dirty="0">
                <a:solidFill>
                  <a:schemeClr val="tx1"/>
                </a:solidFill>
              </a:rPr>
              <a:t> is 4000 m</a:t>
            </a:r>
            <a:r>
              <a:rPr lang="en-US" sz="2000" b="1" baseline="30000" dirty="0">
                <a:solidFill>
                  <a:schemeClr val="tx1"/>
                </a:solidFill>
              </a:rPr>
              <a:t>3</a:t>
            </a:r>
            <a:r>
              <a:rPr lang="en-US" sz="2000" b="1" dirty="0">
                <a:solidFill>
                  <a:schemeClr val="tx1"/>
                </a:solidFill>
              </a:rPr>
              <a:t> per week and the population is 9105 person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demand per capita is 4000</a:t>
            </a:r>
            <a:r>
              <a:rPr lang="ar-SA" sz="2000" b="1" dirty="0">
                <a:solidFill>
                  <a:schemeClr val="tx1"/>
                </a:solidFill>
              </a:rPr>
              <a:t>×</a:t>
            </a:r>
            <a:r>
              <a:rPr lang="en-US" sz="2000" b="1" dirty="0">
                <a:solidFill>
                  <a:schemeClr val="tx1"/>
                </a:solidFill>
              </a:rPr>
              <a:t>1000 / 7</a:t>
            </a:r>
            <a:r>
              <a:rPr lang="ar-SA" sz="2000" b="1" dirty="0">
                <a:solidFill>
                  <a:schemeClr val="tx1"/>
                </a:solidFill>
              </a:rPr>
              <a:t>× </a:t>
            </a:r>
            <a:r>
              <a:rPr lang="en-US" sz="2000" b="1" dirty="0">
                <a:solidFill>
                  <a:schemeClr val="tx1"/>
                </a:solidFill>
              </a:rPr>
              <a:t>9105 = 63 </a:t>
            </a:r>
            <a:r>
              <a:rPr lang="en-US" sz="2000" b="1" dirty="0" smtClean="0">
                <a:solidFill>
                  <a:schemeClr val="tx1"/>
                </a:solidFill>
              </a:rPr>
              <a:t>L/c-d</a:t>
            </a: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The person consumption is less than 120 L/c-d, so the assumption is ok. 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       </a:t>
            </a:r>
            <a:r>
              <a:rPr lang="en-US" sz="2000" b="1" dirty="0" err="1">
                <a:solidFill>
                  <a:schemeClr val="tx1"/>
                </a:solidFill>
              </a:rPr>
              <a:t>Qd</a:t>
            </a:r>
            <a:r>
              <a:rPr lang="en-US" sz="2000" b="1" dirty="0">
                <a:solidFill>
                  <a:schemeClr val="tx1"/>
                </a:solidFill>
              </a:rPr>
              <a:t> = (Future population) * L/c-day * hourly factor 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                 = 23134 * 120 * 3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                = 8328.237 m³/day.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analyzing</a:t>
            </a:r>
          </a:p>
        </p:txBody>
      </p:sp>
    </p:spTree>
    <p:extLst>
      <p:ext uri="{BB962C8B-B14F-4D97-AF65-F5344CB8AC3E}">
        <p14:creationId xmlns:p14="http://schemas.microsoft.com/office/powerpoint/2010/main" val="322125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Design considerations 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</a:rPr>
              <a:t>Velocity : The </a:t>
            </a:r>
            <a:r>
              <a:rPr lang="en-US" sz="2600" b="1" dirty="0">
                <a:solidFill>
                  <a:schemeClr val="tx1"/>
                </a:solidFill>
              </a:rPr>
              <a:t>minimum and maximum allowable velocities are 0.3 and 3.0 m/s</a:t>
            </a:r>
          </a:p>
          <a:p>
            <a:r>
              <a:rPr lang="en-US" sz="2600" b="1" dirty="0" smtClean="0">
                <a:solidFill>
                  <a:schemeClr val="tx1"/>
                </a:solidFill>
              </a:rPr>
              <a:t>Pressure :The </a:t>
            </a:r>
            <a:r>
              <a:rPr lang="en-US" sz="2600" b="1" dirty="0">
                <a:solidFill>
                  <a:schemeClr val="tx1"/>
                </a:solidFill>
              </a:rPr>
              <a:t>value of the pressure on each </a:t>
            </a:r>
            <a:r>
              <a:rPr lang="en-US" sz="2600" b="1" dirty="0" smtClean="0">
                <a:solidFill>
                  <a:schemeClr val="tx1"/>
                </a:solidFill>
              </a:rPr>
              <a:t>junction </a:t>
            </a:r>
            <a:r>
              <a:rPr lang="en-US" sz="2600" b="1" dirty="0">
                <a:solidFill>
                  <a:schemeClr val="tx1"/>
                </a:solidFill>
              </a:rPr>
              <a:t>should be between “20 – 100” </a:t>
            </a:r>
            <a:r>
              <a:rPr lang="en-US" sz="2600" b="1" dirty="0" smtClean="0">
                <a:solidFill>
                  <a:schemeClr val="tx1"/>
                </a:solidFill>
              </a:rPr>
              <a:t>mH2O</a:t>
            </a:r>
          </a:p>
          <a:p>
            <a:r>
              <a:rPr lang="en-US" sz="2600" b="1" dirty="0" smtClean="0">
                <a:solidFill>
                  <a:schemeClr val="tx1"/>
                </a:solidFill>
              </a:rPr>
              <a:t>Cost : The design (from the designs meet the first tow consideration ) , with least cost.</a:t>
            </a:r>
            <a:endParaRPr lang="en-US" sz="2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11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860" y="1196752"/>
            <a:ext cx="8686800" cy="4525963"/>
          </a:xfrm>
        </p:spPr>
        <p:txBody>
          <a:bodyPr>
            <a:normAutofit/>
          </a:bodyPr>
          <a:lstStyle/>
          <a:p>
            <a:pPr lvl="0"/>
            <a:r>
              <a:rPr lang="en-US" sz="2400" dirty="0">
                <a:solidFill>
                  <a:schemeClr val="tx1"/>
                </a:solidFill>
              </a:rPr>
              <a:t>Inserting the data to </a:t>
            </a:r>
            <a:r>
              <a:rPr lang="en-US" sz="2400" dirty="0" err="1">
                <a:solidFill>
                  <a:schemeClr val="tx1"/>
                </a:solidFill>
              </a:rPr>
              <a:t>WaterCAD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Allocation of junctions and reservoir  </a:t>
            </a: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Drawing pipes </a:t>
            </a: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Add contour file to determine the elevations of junctions and reservoir and length of pipes using </a:t>
            </a:r>
            <a:r>
              <a:rPr lang="en-US" sz="2400" dirty="0" err="1">
                <a:solidFill>
                  <a:schemeClr val="tx1"/>
                </a:solidFill>
              </a:rPr>
              <a:t>TRex</a:t>
            </a:r>
            <a:r>
              <a:rPr lang="en-US" sz="2400" dirty="0">
                <a:solidFill>
                  <a:schemeClr val="tx1"/>
                </a:solidFill>
              </a:rPr>
              <a:t> tool.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pic>
        <p:nvPicPr>
          <p:cNvPr id="4" name="Picture 3" descr="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" y="3573016"/>
            <a:ext cx="9129967" cy="3284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660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>
                <a:solidFill>
                  <a:schemeClr val="tx1"/>
                </a:solidFill>
              </a:rPr>
              <a:t>Apply </a:t>
            </a:r>
            <a:r>
              <a:rPr lang="en-US" sz="2400" b="1" dirty="0" err="1">
                <a:solidFill>
                  <a:schemeClr val="tx1"/>
                </a:solidFill>
              </a:rPr>
              <a:t>Thiessen</a:t>
            </a:r>
            <a:r>
              <a:rPr lang="en-US" sz="2400" b="1" dirty="0">
                <a:solidFill>
                  <a:schemeClr val="tx1"/>
                </a:solidFill>
              </a:rPr>
              <a:t> polygon theory to determine the service area of each  junction  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Adding the total demand using load builder tool.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Run the model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</a:t>
            </a:r>
          </a:p>
        </p:txBody>
      </p:sp>
    </p:spTree>
    <p:extLst>
      <p:ext uri="{BB962C8B-B14F-4D97-AF65-F5344CB8AC3E}">
        <p14:creationId xmlns:p14="http://schemas.microsoft.com/office/powerpoint/2010/main" val="120713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PES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36" y="1586409"/>
            <a:ext cx="9144000" cy="52715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838200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124744"/>
            <a:ext cx="1334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gency FB" pitchFamily="34" charset="0"/>
              </a:rPr>
              <a:t>Pipes table</a:t>
            </a:r>
            <a:endParaRPr lang="en-US" sz="2400" b="1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85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Velocities 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872" y="2132856"/>
            <a:ext cx="5184575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11560" y="2348880"/>
            <a:ext cx="23762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problem of high velocity was solved by enlarging the pipe diameter .</a:t>
            </a:r>
          </a:p>
          <a:p>
            <a:endParaRPr lang="en-US" sz="2000" b="1" dirty="0"/>
          </a:p>
          <a:p>
            <a:r>
              <a:rPr lang="en-US" sz="2000" b="1" dirty="0" smtClean="0"/>
              <a:t>While decreasing the pipe diameters for those with </a:t>
            </a:r>
            <a:r>
              <a:rPr lang="en-US" sz="2000" b="1" dirty="0" smtClean="0"/>
              <a:t>lower </a:t>
            </a:r>
            <a:r>
              <a:rPr lang="en-US" sz="2000" b="1" dirty="0" smtClean="0"/>
              <a:t>velocities than </a:t>
            </a:r>
            <a:r>
              <a:rPr lang="en-US" sz="2000" b="1" dirty="0" smtClean="0"/>
              <a:t>0.3m/s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6150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32656"/>
            <a:ext cx="8686800" cy="8382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3" descr="JUN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124744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gency FB" pitchFamily="34" charset="0"/>
              </a:rPr>
              <a:t>Junctions table</a:t>
            </a:r>
            <a:endParaRPr lang="en-US" sz="2400" b="1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66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Pressures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1880" y="2327564"/>
            <a:ext cx="5184576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2480675"/>
            <a:ext cx="2736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 the case of high pressure ( higher than 100 mH2O ) we use </a:t>
            </a:r>
            <a:r>
              <a:rPr lang="en-US" sz="2000" b="1" dirty="0" smtClean="0"/>
              <a:t>PRV </a:t>
            </a:r>
            <a:r>
              <a:rPr lang="en-US" sz="2000" b="1" dirty="0" smtClean="0"/>
              <a:t>( </a:t>
            </a:r>
            <a:r>
              <a:rPr lang="en-US" sz="2000" b="1" dirty="0" smtClean="0"/>
              <a:t>pressure reducing valve 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3462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2492896"/>
            <a:ext cx="8458200" cy="129614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sz="6400" dirty="0" smtClean="0"/>
              <a:t>Wastewater Collection network </a:t>
            </a:r>
          </a:p>
          <a:p>
            <a:pPr algn="ctr"/>
            <a:r>
              <a:rPr lang="en-US" sz="3400" dirty="0"/>
              <a:t>(</a:t>
            </a:r>
            <a:r>
              <a:rPr lang="en-US" sz="3400" dirty="0" smtClean="0"/>
              <a:t>Analyzing , Designing and modeling)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03704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517232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chemeClr val="tx1"/>
                </a:solidFill>
              </a:rPr>
              <a:t>Population forecasting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tx1"/>
                </a:solidFill>
              </a:rPr>
              <a:t>           Our design period for wastewater network is 15 years. 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tx1"/>
                </a:solidFill>
              </a:rPr>
              <a:t>           We use this equation :   </a:t>
            </a:r>
            <a:r>
              <a:rPr lang="en-US" sz="2200" b="1" dirty="0" err="1" smtClean="0">
                <a:solidFill>
                  <a:schemeClr val="tx1"/>
                </a:solidFill>
              </a:rPr>
              <a:t>Pn</a:t>
            </a:r>
            <a:r>
              <a:rPr lang="en-US" sz="2200" b="1" dirty="0" smtClean="0">
                <a:solidFill>
                  <a:schemeClr val="tx1"/>
                </a:solidFill>
              </a:rPr>
              <a:t>=P(1+r) Where: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tx1"/>
                </a:solidFill>
              </a:rPr>
              <a:t>           Population      = 7556*(1+.027)</a:t>
            </a:r>
            <a:r>
              <a:rPr lang="en-US" sz="2200" b="1" baseline="30000" dirty="0" smtClean="0">
                <a:solidFill>
                  <a:schemeClr val="tx1"/>
                </a:solidFill>
              </a:rPr>
              <a:t>23</a:t>
            </a:r>
            <a:r>
              <a:rPr lang="en-US" sz="2200" b="1" dirty="0" smtClean="0">
                <a:solidFill>
                  <a:schemeClr val="tx1"/>
                </a:solidFill>
              </a:rPr>
              <a:t>    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tx1"/>
                </a:solidFill>
              </a:rPr>
              <a:t>                                    = 13945 persons</a:t>
            </a:r>
          </a:p>
          <a:p>
            <a:pPr marL="0" indent="0">
              <a:buNone/>
            </a:pPr>
            <a:endParaRPr lang="en-US" sz="2200" b="1" dirty="0" smtClean="0">
              <a:solidFill>
                <a:schemeClr val="tx1"/>
              </a:solidFill>
            </a:endParaRP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724942"/>
          </a:xfrm>
        </p:spPr>
        <p:txBody>
          <a:bodyPr>
            <a:normAutofit/>
          </a:bodyPr>
          <a:lstStyle/>
          <a:p>
            <a:r>
              <a:rPr lang="en-US" dirty="0" smtClean="0"/>
              <a:t>Data analyzing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535848"/>
              </p:ext>
            </p:extLst>
          </p:nvPr>
        </p:nvGraphicFramePr>
        <p:xfrm>
          <a:off x="1259632" y="3501008"/>
          <a:ext cx="6336704" cy="333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197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Objectives and significance of the project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Study area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Methodology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Modeling , Analyzing and design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Results and conclusions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2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estimation of the waste water generation per capita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dirty="0" smtClean="0"/>
              <a:t>Wastewater generation rate is 80%.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dirty="0" smtClean="0"/>
              <a:t>Peak factor is 4.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dirty="0" smtClean="0"/>
              <a:t>Infiltration rate is 20%  from consumed water.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We calculated the waste water generation per capita as follow.  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       </a:t>
            </a:r>
            <a:r>
              <a:rPr lang="en-US" sz="2000" b="1" dirty="0">
                <a:solidFill>
                  <a:schemeClr val="tx1"/>
                </a:solidFill>
              </a:rPr>
              <a:t>WWG/capita-day</a:t>
            </a:r>
            <a:r>
              <a:rPr lang="en-US" sz="2000" dirty="0"/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=  0.8* water consumption L/c-day </a:t>
            </a:r>
            <a:r>
              <a:rPr lang="en-US" sz="2000" b="1" dirty="0">
                <a:solidFill>
                  <a:schemeClr val="tx1"/>
                </a:solidFill>
              </a:rPr>
              <a:t>* </a:t>
            </a:r>
            <a:r>
              <a:rPr lang="en-US" sz="2000" b="1" dirty="0" smtClean="0">
                <a:solidFill>
                  <a:schemeClr val="tx1"/>
                </a:solidFill>
              </a:rPr>
              <a:t>(hourly </a:t>
            </a:r>
            <a:r>
              <a:rPr lang="en-US" sz="2000" b="1" dirty="0">
                <a:solidFill>
                  <a:schemeClr val="tx1"/>
                </a:solidFill>
              </a:rPr>
              <a:t>factor </a:t>
            </a:r>
            <a:r>
              <a:rPr lang="en-US" sz="2000" b="1" dirty="0" smtClean="0">
                <a:solidFill>
                  <a:schemeClr val="tx1"/>
                </a:solidFill>
              </a:rPr>
              <a:t>+ infiltration percent)</a:t>
            </a: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         WWG/capita-day =  0.8*120*(4+0.2)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                   = 403.2 L/capita-day. 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analyzing</a:t>
            </a:r>
          </a:p>
        </p:txBody>
      </p:sp>
    </p:spTree>
    <p:extLst>
      <p:ext uri="{BB962C8B-B14F-4D97-AF65-F5344CB8AC3E}">
        <p14:creationId xmlns:p14="http://schemas.microsoft.com/office/powerpoint/2010/main" val="5904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Design considerations </a:t>
            </a:r>
          </a:p>
          <a:p>
            <a:pPr lvl="0"/>
            <a:r>
              <a:rPr lang="en-US" sz="2800" dirty="0" smtClean="0"/>
              <a:t>The </a:t>
            </a:r>
            <a:r>
              <a:rPr lang="en-US" sz="2800" dirty="0"/>
              <a:t>least conduit diameter is 8 inch "203.2 mm".</a:t>
            </a:r>
          </a:p>
          <a:p>
            <a:pPr lvl="0"/>
            <a:r>
              <a:rPr lang="en-US" dirty="0" smtClean="0"/>
              <a:t>used conduit is a circular PVC conduit.</a:t>
            </a:r>
            <a:endParaRPr lang="en-US" dirty="0"/>
          </a:p>
          <a:p>
            <a:pPr lvl="0"/>
            <a:r>
              <a:rPr lang="en-US" dirty="0" smtClean="0"/>
              <a:t>partial </a:t>
            </a:r>
            <a:r>
              <a:rPr lang="en-US" dirty="0"/>
              <a:t>flow </a:t>
            </a:r>
            <a:r>
              <a:rPr lang="en-US" dirty="0" smtClean="0"/>
              <a:t>with a percentage of </a:t>
            </a:r>
            <a:r>
              <a:rPr lang="en-US" dirty="0"/>
              <a:t>75%.</a:t>
            </a:r>
          </a:p>
          <a:p>
            <a:pPr lvl="0"/>
            <a:r>
              <a:rPr lang="en-US" dirty="0"/>
              <a:t>Sump depth is zero.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70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Average velocity</a:t>
            </a:r>
            <a:endParaRPr lang="en-US" sz="2800" dirty="0"/>
          </a:p>
          <a:p>
            <a:pPr lvl="1"/>
            <a:r>
              <a:rPr lang="en-US" dirty="0" smtClean="0"/>
              <a:t>minimum velocity is </a:t>
            </a:r>
            <a:r>
              <a:rPr lang="en-US" dirty="0"/>
              <a:t>0.6 m/s </a:t>
            </a:r>
          </a:p>
          <a:p>
            <a:pPr lvl="1"/>
            <a:r>
              <a:rPr lang="en-US" dirty="0" smtClean="0"/>
              <a:t>maximum </a:t>
            </a:r>
            <a:r>
              <a:rPr lang="en-US" dirty="0"/>
              <a:t>velocity </a:t>
            </a:r>
            <a:r>
              <a:rPr lang="en-US" dirty="0" smtClean="0"/>
              <a:t>is </a:t>
            </a:r>
            <a:r>
              <a:rPr lang="en-US" dirty="0"/>
              <a:t>3 m/s </a:t>
            </a:r>
            <a:endParaRPr lang="en-US" dirty="0" smtClean="0"/>
          </a:p>
          <a:p>
            <a:r>
              <a:rPr lang="en-US" sz="2800" dirty="0" smtClean="0"/>
              <a:t>Slope</a:t>
            </a:r>
            <a:endParaRPr lang="en-US" sz="2800" dirty="0"/>
          </a:p>
          <a:p>
            <a:pPr lvl="1"/>
            <a:r>
              <a:rPr lang="en-US" dirty="0" smtClean="0"/>
              <a:t>minimum </a:t>
            </a:r>
            <a:r>
              <a:rPr lang="en-US" dirty="0"/>
              <a:t>slope </a:t>
            </a:r>
            <a:r>
              <a:rPr lang="en-US" dirty="0" smtClean="0"/>
              <a:t>is1</a:t>
            </a:r>
            <a:r>
              <a:rPr lang="en-US" dirty="0"/>
              <a:t>% </a:t>
            </a:r>
            <a:r>
              <a:rPr lang="en-US" dirty="0" smtClean="0"/>
              <a:t>. </a:t>
            </a:r>
            <a:endParaRPr lang="en-US" sz="2400" dirty="0"/>
          </a:p>
          <a:p>
            <a:pPr lvl="1"/>
            <a:r>
              <a:rPr lang="en-US" dirty="0" smtClean="0"/>
              <a:t>maximum slope is </a:t>
            </a:r>
            <a:r>
              <a:rPr lang="en-US" dirty="0"/>
              <a:t>15% </a:t>
            </a:r>
            <a:r>
              <a:rPr lang="en-US" dirty="0" smtClean="0"/>
              <a:t>. </a:t>
            </a:r>
            <a:endParaRPr lang="en-US" sz="2400" dirty="0"/>
          </a:p>
          <a:p>
            <a:pPr lvl="0"/>
            <a:r>
              <a:rPr lang="en-US" dirty="0"/>
              <a:t>Cover </a:t>
            </a:r>
            <a:endParaRPr lang="en-US" sz="2800" dirty="0"/>
          </a:p>
          <a:p>
            <a:pPr lvl="1"/>
            <a:r>
              <a:rPr lang="en-US" dirty="0"/>
              <a:t>The minimum cover should at least be 1 m.</a:t>
            </a:r>
            <a:endParaRPr lang="en-US" sz="2400" dirty="0"/>
          </a:p>
          <a:p>
            <a:pPr lvl="1"/>
            <a:r>
              <a:rPr lang="en-US" dirty="0"/>
              <a:t>The maximum cover should not exceed 5 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215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860" y="1196752"/>
            <a:ext cx="8686800" cy="4525963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solidFill>
                  <a:schemeClr val="tx1"/>
                </a:solidFill>
              </a:rPr>
              <a:t>Adding needed data to </a:t>
            </a:r>
            <a:r>
              <a:rPr lang="en-US" sz="2400" dirty="0" err="1" smtClean="0">
                <a:solidFill>
                  <a:schemeClr val="tx1"/>
                </a:solidFill>
              </a:rPr>
              <a:t>sewerCad</a:t>
            </a:r>
            <a:endParaRPr lang="en-US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Allocation </a:t>
            </a:r>
            <a:r>
              <a:rPr lang="en-US" sz="2400" dirty="0" smtClean="0">
                <a:solidFill>
                  <a:schemeClr val="tx1"/>
                </a:solidFill>
              </a:rPr>
              <a:t>of manholes and outfalls. </a:t>
            </a:r>
            <a:endParaRPr lang="en-US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Drawing </a:t>
            </a:r>
            <a:r>
              <a:rPr lang="en-US" sz="2400" dirty="0" smtClean="0">
                <a:solidFill>
                  <a:schemeClr val="tx1"/>
                </a:solidFill>
              </a:rPr>
              <a:t>Conduits.</a:t>
            </a:r>
            <a:endParaRPr lang="en-US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Add contour file to determine the elevations of </a:t>
            </a:r>
            <a:r>
              <a:rPr lang="en-US" sz="2400" dirty="0" smtClean="0">
                <a:solidFill>
                  <a:schemeClr val="tx1"/>
                </a:solidFill>
              </a:rPr>
              <a:t>Manholes and outfall </a:t>
            </a:r>
            <a:r>
              <a:rPr lang="en-US" sz="2400" dirty="0">
                <a:solidFill>
                  <a:schemeClr val="tx1"/>
                </a:solidFill>
              </a:rPr>
              <a:t>and length of </a:t>
            </a:r>
            <a:r>
              <a:rPr lang="en-US" sz="2400" dirty="0" smtClean="0">
                <a:solidFill>
                  <a:schemeClr val="tx1"/>
                </a:solidFill>
              </a:rPr>
              <a:t>Conduits using </a:t>
            </a:r>
            <a:r>
              <a:rPr lang="en-US" sz="2400" dirty="0" err="1">
                <a:solidFill>
                  <a:schemeClr val="tx1"/>
                </a:solidFill>
              </a:rPr>
              <a:t>TRex</a:t>
            </a:r>
            <a:r>
              <a:rPr lang="en-US" sz="2400" dirty="0">
                <a:solidFill>
                  <a:schemeClr val="tx1"/>
                </a:solidFill>
              </a:rPr>
              <a:t> tool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Exporting these data as </a:t>
            </a:r>
            <a:r>
              <a:rPr lang="en-US" sz="2400" dirty="0" err="1" smtClean="0">
                <a:solidFill>
                  <a:schemeClr val="tx1"/>
                </a:solidFill>
              </a:rPr>
              <a:t>shapefile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U</a:t>
            </a:r>
            <a:r>
              <a:rPr lang="en-US" sz="2400" dirty="0" smtClean="0">
                <a:solidFill>
                  <a:schemeClr val="tx1"/>
                </a:solidFill>
              </a:rPr>
              <a:t>sing </a:t>
            </a:r>
            <a:r>
              <a:rPr lang="en-US" sz="2400" dirty="0" err="1" smtClean="0">
                <a:solidFill>
                  <a:schemeClr val="tx1"/>
                </a:solidFill>
              </a:rPr>
              <a:t>ArcHydro</a:t>
            </a:r>
            <a:r>
              <a:rPr lang="en-US" sz="2400" dirty="0" smtClean="0">
                <a:solidFill>
                  <a:schemeClr val="tx1"/>
                </a:solidFill>
              </a:rPr>
              <a:t> tool to determine the served area by each manhole. 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Assigning </a:t>
            </a:r>
            <a:r>
              <a:rPr lang="en-US" sz="2400" dirty="0">
                <a:solidFill>
                  <a:schemeClr val="tx1"/>
                </a:solidFill>
              </a:rPr>
              <a:t>design load on </a:t>
            </a:r>
            <a:r>
              <a:rPr lang="en-US" sz="2400" dirty="0" smtClean="0">
                <a:solidFill>
                  <a:schemeClr val="tx1"/>
                </a:solidFill>
              </a:rPr>
              <a:t>each manhole.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Run the model.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45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determine the design load on each manhole we need the following data :</a:t>
            </a:r>
          </a:p>
          <a:p>
            <a:r>
              <a:rPr lang="en-US" dirty="0" smtClean="0"/>
              <a:t>Served area by each manhole </a:t>
            </a:r>
            <a:r>
              <a:rPr lang="en-US" sz="2000" dirty="0" smtClean="0"/>
              <a:t>(determined using </a:t>
            </a:r>
            <a:r>
              <a:rPr lang="en-US" sz="2000" dirty="0" err="1" smtClean="0"/>
              <a:t>ArcHydro</a:t>
            </a:r>
            <a:r>
              <a:rPr lang="en-US" sz="2000" dirty="0" smtClean="0"/>
              <a:t>).</a:t>
            </a:r>
          </a:p>
          <a:p>
            <a:r>
              <a:rPr lang="en-US" dirty="0" smtClean="0"/>
              <a:t>Population</a:t>
            </a:r>
            <a:r>
              <a:rPr lang="en-US" sz="2000" dirty="0" smtClean="0"/>
              <a:t> </a:t>
            </a:r>
            <a:r>
              <a:rPr lang="en-US" dirty="0"/>
              <a:t>density</a:t>
            </a:r>
            <a:r>
              <a:rPr lang="en-US" sz="2000" dirty="0" smtClean="0"/>
              <a:t> .</a:t>
            </a:r>
          </a:p>
          <a:p>
            <a:r>
              <a:rPr lang="en-US" dirty="0" smtClean="0"/>
              <a:t>WWG/capita-day</a:t>
            </a:r>
            <a:r>
              <a:rPr lang="en-US" sz="2000" dirty="0" smtClean="0"/>
              <a:t> .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Manhole design load Calculation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2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Served area for each manhole</a:t>
            </a:r>
          </a:p>
        </p:txBody>
      </p:sp>
    </p:spTree>
    <p:extLst>
      <p:ext uri="{BB962C8B-B14F-4D97-AF65-F5344CB8AC3E}">
        <p14:creationId xmlns:p14="http://schemas.microsoft.com/office/powerpoint/2010/main" val="122544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50255" cy="2088232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95536" y="3284984"/>
            <a:ext cx="8748464" cy="3039616"/>
          </a:xfrm>
          <a:gradFill>
            <a:gsLst>
              <a:gs pos="0">
                <a:schemeClr val="bg1">
                  <a:tint val="55000"/>
                  <a:satMod val="300000"/>
                </a:schemeClr>
              </a:gs>
              <a:gs pos="40000">
                <a:schemeClr val="bg1">
                  <a:tint val="65000"/>
                  <a:satMod val="300000"/>
                </a:schemeClr>
              </a:gs>
              <a:gs pos="100000">
                <a:schemeClr val="bg1">
                  <a:shade val="65000"/>
                  <a:satMod val="300000"/>
                </a:schemeClr>
              </a:gs>
            </a:gsLst>
            <a:path path="circle">
              <a:fillToRect l="65000" b="98000"/>
            </a:path>
          </a:gradFill>
        </p:spPr>
        <p:txBody>
          <a:bodyPr/>
          <a:lstStyle/>
          <a:p>
            <a:r>
              <a:rPr lang="en-US" sz="2000" dirty="0" smtClean="0"/>
              <a:t>Population density= 13945/3539379 = 0.004 capita/m</a:t>
            </a:r>
            <a:r>
              <a:rPr lang="en-US" sz="2000" baseline="30000" dirty="0" smtClean="0"/>
              <a:t>2</a:t>
            </a:r>
          </a:p>
          <a:p>
            <a:r>
              <a:rPr lang="en-US" dirty="0" smtClean="0"/>
              <a:t>WWG/capita-day =403.2</a:t>
            </a:r>
          </a:p>
          <a:p>
            <a:r>
              <a:rPr lang="en-US" dirty="0" smtClean="0"/>
              <a:t>Manhole </a:t>
            </a:r>
            <a:r>
              <a:rPr lang="en-US" dirty="0"/>
              <a:t>load</a:t>
            </a:r>
            <a:r>
              <a:rPr lang="en-US" sz="2400" dirty="0" smtClean="0"/>
              <a:t> = </a:t>
            </a:r>
            <a:r>
              <a:rPr lang="en-US" sz="2000" dirty="0" smtClean="0"/>
              <a:t>Population density*Area*WWG/capita-day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54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oham_000\Pictures\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14805"/>
            <a:ext cx="8424936" cy="574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838200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4849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oham_000\Pictures\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3808" y="750707"/>
            <a:ext cx="5112568" cy="612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32656"/>
            <a:ext cx="8686800" cy="8382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09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Velocities 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2050" name="Picture 2" descr="C:\Users\moham_000\Pictures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6035058" cy="367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64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Design efficient water distribution network for </a:t>
            </a:r>
            <a:r>
              <a:rPr lang="en-US" dirty="0" err="1">
                <a:solidFill>
                  <a:schemeClr val="tx1"/>
                </a:solidFill>
              </a:rPr>
              <a:t>Asira</a:t>
            </a:r>
            <a:r>
              <a:rPr lang="en-US" dirty="0">
                <a:solidFill>
                  <a:schemeClr val="tx1"/>
                </a:solidFill>
              </a:rPr>
              <a:t> Al-</a:t>
            </a:r>
            <a:r>
              <a:rPr lang="en-US" dirty="0" err="1">
                <a:solidFill>
                  <a:schemeClr val="tx1"/>
                </a:solidFill>
              </a:rPr>
              <a:t>Shamaliya</a:t>
            </a:r>
            <a:r>
              <a:rPr lang="en-US" dirty="0">
                <a:solidFill>
                  <a:schemeClr val="tx1"/>
                </a:solidFill>
              </a:rPr>
              <a:t> village.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Design waste </a:t>
            </a:r>
            <a:r>
              <a:rPr lang="en-US" dirty="0" smtClean="0">
                <a:solidFill>
                  <a:schemeClr val="tx1"/>
                </a:solidFill>
              </a:rPr>
              <a:t>water collection network </a:t>
            </a:r>
            <a:r>
              <a:rPr lang="en-US" dirty="0">
                <a:solidFill>
                  <a:schemeClr val="tx1"/>
                </a:solidFill>
              </a:rPr>
              <a:t>for Asira Al-Shamaliya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53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098" name="Picture 2" descr="C:\Users\moham_000\Pictures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438103" cy="416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19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806" y="1034250"/>
            <a:ext cx="5351586" cy="57487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685999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Conduit cover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4195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310232"/>
              </p:ext>
            </p:extLst>
          </p:nvPr>
        </p:nvGraphicFramePr>
        <p:xfrm>
          <a:off x="457200" y="1481138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($)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Excavation</a:t>
                      </a:r>
                      <a:endParaRPr lang="en-US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194898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Pipes</a:t>
                      </a:r>
                      <a:endParaRPr lang="en-US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99770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Manholes</a:t>
                      </a:r>
                      <a:endParaRPr lang="en-US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43271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Labor</a:t>
                      </a:r>
                      <a:endParaRPr lang="en-US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59580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Re-paving</a:t>
                      </a:r>
                      <a:endParaRPr lang="en-US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196860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 coarse</a:t>
                      </a:r>
                      <a:endParaRPr lang="en-US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29529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Sand </a:t>
                      </a: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66440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cost </a:t>
                      </a: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630548</a:t>
                      </a:r>
                      <a:endParaRPr lang="en-US" dirty="0"/>
                    </a:p>
                  </a:txBody>
                  <a:tcPr marL="86627" marR="866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Cost/1 m </a:t>
                      </a: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 marL="86627" marR="86627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BOQ for sewer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13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we recommend </a:t>
            </a:r>
            <a:r>
              <a:rPr lang="en-US" dirty="0" smtClean="0"/>
              <a:t>replacing the current water network and constructing a waste </a:t>
            </a:r>
            <a:r>
              <a:rPr lang="en-US" dirty="0"/>
              <a:t>water collection network because of the great damage caused by cesspits on the environment and groundwater, In addition to seepage problems and expenses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 and Recommendations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9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86800" cy="3672408"/>
          </a:xfrm>
        </p:spPr>
        <p:txBody>
          <a:bodyPr>
            <a:normAutofit/>
          </a:bodyPr>
          <a:lstStyle/>
          <a:p>
            <a:pPr algn="ctr"/>
            <a:r>
              <a:rPr lang="en-US" sz="10000" dirty="0" smtClean="0">
                <a:latin typeface="Showcard Gothic" pitchFamily="82" charset="0"/>
              </a:rPr>
              <a:t>Thank </a:t>
            </a:r>
            <a:r>
              <a:rPr lang="en-US" sz="10000" dirty="0" err="1" smtClean="0">
                <a:latin typeface="Showcard Gothic" pitchFamily="82" charset="0"/>
              </a:rPr>
              <a:t>YOu</a:t>
            </a:r>
            <a:endParaRPr lang="en-US" sz="10000" dirty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13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water network in Asira Al-Shamaliya doesn’t work efficiently or effectively, since it has high percentage of loss which reaches 35% of water supply </a:t>
            </a:r>
          </a:p>
          <a:p>
            <a:r>
              <a:rPr lang="en-US" dirty="0" smtClean="0"/>
              <a:t>This redesign </a:t>
            </a:r>
            <a:r>
              <a:rPr lang="en-US" dirty="0"/>
              <a:t>Asira's network to minimize the loss of water and improve its’ efficiency as much as possible. </a:t>
            </a:r>
          </a:p>
          <a:p>
            <a:r>
              <a:rPr lang="en-US" dirty="0"/>
              <a:t>The residents of Asira ash-Shamaliya dispose </a:t>
            </a:r>
            <a:r>
              <a:rPr lang="en-US" dirty="0" smtClean="0"/>
              <a:t>their </a:t>
            </a:r>
            <a:r>
              <a:rPr lang="en-US" dirty="0"/>
              <a:t>sewage using cesspits</a:t>
            </a:r>
            <a:r>
              <a:rPr lang="en-US" dirty="0" smtClean="0"/>
              <a:t>. Cesspits have many environmental problems. Accordingly, we have to design a wastewater collection network for Asira Ash-Shamaliya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 of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34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qdqw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6989" y="1484784"/>
            <a:ext cx="5085714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385916"/>
            <a:ext cx="7467600" cy="72494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Study area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1124"/>
            <a:ext cx="403244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 err="1"/>
              <a:t>Asira</a:t>
            </a:r>
            <a:r>
              <a:rPr lang="en-US" sz="2000" b="1" dirty="0"/>
              <a:t> </a:t>
            </a:r>
            <a:r>
              <a:rPr lang="en-US" sz="2000" b="1" dirty="0" smtClean="0"/>
              <a:t>Al-</a:t>
            </a:r>
            <a:r>
              <a:rPr lang="en-US" sz="2000" b="1" dirty="0" err="1" smtClean="0"/>
              <a:t>Shamaliya</a:t>
            </a:r>
            <a:r>
              <a:rPr lang="en-US" sz="2000" b="1" dirty="0" smtClean="0"/>
              <a:t> is </a:t>
            </a:r>
            <a:r>
              <a:rPr lang="en-US" sz="2000" b="1" dirty="0"/>
              <a:t>a Palestinian town in the Nablus Governorate, located six kilometers north of Nablus in the northern West Bank</a:t>
            </a:r>
          </a:p>
          <a:p>
            <a:endParaRPr lang="en-US" sz="20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/>
              <a:t>A </a:t>
            </a:r>
            <a:r>
              <a:rPr lang="en-US" sz="2000" b="1" dirty="0"/>
              <a:t>total urban area of the village about ​​39,000 </a:t>
            </a:r>
            <a:r>
              <a:rPr lang="en-US" sz="2000" b="1" dirty="0" err="1" smtClean="0"/>
              <a:t>donoms</a:t>
            </a:r>
            <a:endParaRPr lang="en-US" sz="2000" b="1" dirty="0" smtClean="0"/>
          </a:p>
          <a:p>
            <a:endParaRPr lang="en-US" sz="20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/>
              <a:t>Water resources : </a:t>
            </a:r>
            <a:r>
              <a:rPr lang="en-US" sz="2000" b="1" dirty="0" err="1" smtClean="0"/>
              <a:t>Asira</a:t>
            </a:r>
            <a:r>
              <a:rPr lang="en-US" sz="2000" b="1" dirty="0" smtClean="0"/>
              <a:t> doesn't has its own resource of water, so it gets its water from </a:t>
            </a:r>
            <a:r>
              <a:rPr lang="en-US" sz="2000" b="1" dirty="0" err="1" smtClean="0"/>
              <a:t>wadi</a:t>
            </a:r>
            <a:r>
              <a:rPr lang="en-US" sz="2000" b="1" dirty="0" smtClean="0"/>
              <a:t> El-</a:t>
            </a:r>
            <a:r>
              <a:rPr lang="en-US" sz="2000" b="1" dirty="0" err="1" smtClean="0"/>
              <a:t>bathan</a:t>
            </a:r>
            <a:r>
              <a:rPr lang="en-US" sz="2000" b="1" dirty="0" smtClean="0"/>
              <a:t> and </a:t>
            </a:r>
            <a:r>
              <a:rPr lang="en-US" sz="2000" b="1" dirty="0" err="1" smtClean="0"/>
              <a:t>Taloza</a:t>
            </a:r>
            <a:r>
              <a:rPr lang="en-US" sz="2000" b="1" dirty="0" smtClean="0"/>
              <a:t> wells.</a:t>
            </a:r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81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856"/>
            <a:ext cx="7467600" cy="1143000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6714113"/>
              </p:ext>
            </p:extLst>
          </p:nvPr>
        </p:nvGraphicFramePr>
        <p:xfrm>
          <a:off x="467544" y="1052736"/>
          <a:ext cx="828092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223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4699248" cy="4525963"/>
          </a:xfrm>
        </p:spPr>
        <p:txBody>
          <a:bodyPr>
            <a:normAutofit/>
          </a:bodyPr>
          <a:lstStyle/>
          <a:p>
            <a:pPr lvl="0"/>
            <a:r>
              <a:rPr lang="en-US" sz="2400" dirty="0">
                <a:solidFill>
                  <a:schemeClr val="tx1"/>
                </a:solidFill>
              </a:rPr>
              <a:t>Contour </a:t>
            </a:r>
            <a:r>
              <a:rPr lang="en-US" sz="2400" dirty="0" smtClean="0">
                <a:solidFill>
                  <a:schemeClr val="tx1"/>
                </a:solidFill>
              </a:rPr>
              <a:t>map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Road network</a:t>
            </a:r>
          </a:p>
          <a:p>
            <a:r>
              <a:rPr lang="en-US" sz="2400" dirty="0">
                <a:solidFill>
                  <a:schemeClr val="tx1"/>
                </a:solidFill>
              </a:rPr>
              <a:t>Structural plan (Houses distribution)</a:t>
            </a:r>
          </a:p>
          <a:p>
            <a:r>
              <a:rPr lang="en-US" sz="2400" dirty="0">
                <a:solidFill>
                  <a:schemeClr val="tx1"/>
                </a:solidFill>
              </a:rPr>
              <a:t>Boundary of study area (border of village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endParaRPr lang="en-US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Reservoir location</a:t>
            </a:r>
          </a:p>
          <a:p>
            <a:pPr lvl="0"/>
            <a:r>
              <a:rPr lang="en-US" sz="2400" dirty="0"/>
              <a:t>Population number and</a:t>
            </a:r>
          </a:p>
          <a:p>
            <a:pPr marL="0" lvl="0" indent="0">
              <a:buNone/>
            </a:pPr>
            <a:r>
              <a:rPr lang="en-US" sz="2400" dirty="0"/>
              <a:t>   the population growth </a:t>
            </a:r>
            <a:r>
              <a:rPr lang="en-US" sz="2400" dirty="0" smtClean="0"/>
              <a:t>rate</a:t>
            </a:r>
            <a:endParaRPr lang="en-US" sz="2400" dirty="0"/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Demand per capita </a:t>
            </a:r>
          </a:p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collection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588" y="1052736"/>
            <a:ext cx="457441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C:\Users\islam\Desktop\pro\road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21088"/>
            <a:ext cx="4254696" cy="26369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36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2492896"/>
            <a:ext cx="8458200" cy="129614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6400" dirty="0" smtClean="0"/>
              <a:t>Water Distribution network </a:t>
            </a:r>
          </a:p>
          <a:p>
            <a:pPr algn="ctr"/>
            <a:r>
              <a:rPr lang="en-US" sz="3400" dirty="0"/>
              <a:t>(</a:t>
            </a:r>
            <a:r>
              <a:rPr lang="en-US" sz="3400" dirty="0" smtClean="0"/>
              <a:t>Analyzing , Designing and modeling)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88870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517232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chemeClr val="tx1"/>
                </a:solidFill>
              </a:rPr>
              <a:t>Population forecasting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tx1"/>
                </a:solidFill>
              </a:rPr>
              <a:t>           Our design period is 35 years. 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tx1"/>
                </a:solidFill>
              </a:rPr>
              <a:t>           We use this equation :   </a:t>
            </a:r>
            <a:r>
              <a:rPr lang="en-US" sz="2200" b="1" dirty="0" err="1" smtClean="0">
                <a:solidFill>
                  <a:schemeClr val="tx1"/>
                </a:solidFill>
              </a:rPr>
              <a:t>Pn</a:t>
            </a:r>
            <a:r>
              <a:rPr lang="en-US" sz="2200" b="1" dirty="0" smtClean="0">
                <a:solidFill>
                  <a:schemeClr val="tx1"/>
                </a:solidFill>
              </a:rPr>
              <a:t>=P(1+r) </a:t>
            </a:r>
            <a:r>
              <a:rPr lang="en-US" sz="2200" b="1" baseline="30000" dirty="0" smtClean="0">
                <a:solidFill>
                  <a:schemeClr val="tx1"/>
                </a:solidFill>
              </a:rPr>
              <a:t>n</a:t>
            </a:r>
            <a:r>
              <a:rPr lang="en-US" sz="2200" b="1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tx1"/>
                </a:solidFill>
              </a:rPr>
              <a:t>           Population      = 7556*(1+.027)</a:t>
            </a:r>
            <a:r>
              <a:rPr lang="en-US" sz="2200" b="1" baseline="30000" dirty="0"/>
              <a:t>42</a:t>
            </a:r>
            <a:r>
              <a:rPr lang="en-US" sz="2200" b="1" dirty="0" smtClean="0">
                <a:solidFill>
                  <a:schemeClr val="tx1"/>
                </a:solidFill>
              </a:rPr>
              <a:t>    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tx1"/>
                </a:solidFill>
              </a:rPr>
              <a:t>                                    = 23134 persons</a:t>
            </a:r>
          </a:p>
          <a:p>
            <a:pPr marL="0" indent="0">
              <a:buNone/>
            </a:pPr>
            <a:endParaRPr lang="en-US" sz="2200" b="1" dirty="0" smtClean="0">
              <a:solidFill>
                <a:schemeClr val="tx1"/>
              </a:solidFill>
            </a:endParaRP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724942"/>
          </a:xfrm>
        </p:spPr>
        <p:txBody>
          <a:bodyPr>
            <a:normAutofit/>
          </a:bodyPr>
          <a:lstStyle/>
          <a:p>
            <a:r>
              <a:rPr lang="en-US" dirty="0" smtClean="0"/>
              <a:t>Data analyzing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772212"/>
              </p:ext>
            </p:extLst>
          </p:nvPr>
        </p:nvGraphicFramePr>
        <p:xfrm>
          <a:off x="971600" y="3164988"/>
          <a:ext cx="662473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012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1501</TotalTime>
  <Words>933</Words>
  <Application>Microsoft Office PowerPoint</Application>
  <PresentationFormat>On-screen Show (4:3)</PresentationFormat>
  <Paragraphs>177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Agency FB</vt:lpstr>
      <vt:lpstr>Arial</vt:lpstr>
      <vt:lpstr>Calibri</vt:lpstr>
      <vt:lpstr>Lucida Sans Unicode</vt:lpstr>
      <vt:lpstr>Showcard Gothic</vt:lpstr>
      <vt:lpstr>Verdana</vt:lpstr>
      <vt:lpstr>Wingdings</vt:lpstr>
      <vt:lpstr>Wingdings 2</vt:lpstr>
      <vt:lpstr>Wingdings 3</vt:lpstr>
      <vt:lpstr>Concourse</vt:lpstr>
      <vt:lpstr>Design Of Water Distribution And WASTE WATER COLLECTION Networks For Asira Al-Shmaliya</vt:lpstr>
      <vt:lpstr>Outline</vt:lpstr>
      <vt:lpstr>Objectives</vt:lpstr>
      <vt:lpstr>Significance of work</vt:lpstr>
      <vt:lpstr>Study area</vt:lpstr>
      <vt:lpstr>Methodology</vt:lpstr>
      <vt:lpstr>Data collection</vt:lpstr>
      <vt:lpstr>PowerPoint Presentation</vt:lpstr>
      <vt:lpstr>Data analyzing</vt:lpstr>
      <vt:lpstr>Data analyzing</vt:lpstr>
      <vt:lpstr>Designing</vt:lpstr>
      <vt:lpstr>Modeling</vt:lpstr>
      <vt:lpstr>Modeling</vt:lpstr>
      <vt:lpstr>Results</vt:lpstr>
      <vt:lpstr>Results</vt:lpstr>
      <vt:lpstr>Results</vt:lpstr>
      <vt:lpstr>Results</vt:lpstr>
      <vt:lpstr>PowerPoint Presentation</vt:lpstr>
      <vt:lpstr>Data analyzing</vt:lpstr>
      <vt:lpstr>Data analyzing</vt:lpstr>
      <vt:lpstr>Designing</vt:lpstr>
      <vt:lpstr>PowerPoint Presentation</vt:lpstr>
      <vt:lpstr>Modeling</vt:lpstr>
      <vt:lpstr>Manhole design load Calculation</vt:lpstr>
      <vt:lpstr>Served area for each manhole</vt:lpstr>
      <vt:lpstr>PowerPoint Presentation</vt:lpstr>
      <vt:lpstr>Results</vt:lpstr>
      <vt:lpstr>Results</vt:lpstr>
      <vt:lpstr>Results</vt:lpstr>
      <vt:lpstr>Results</vt:lpstr>
      <vt:lpstr>Results</vt:lpstr>
      <vt:lpstr>BOQ for sewer network</vt:lpstr>
      <vt:lpstr>Conclusion and Recommendations 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Water Distribution Network For Asira Al-Shmaliya</dc:title>
  <dc:creator>mohammed swalha</dc:creator>
  <cp:lastModifiedBy>islam hassoun</cp:lastModifiedBy>
  <cp:revision>52</cp:revision>
  <dcterms:created xsi:type="dcterms:W3CDTF">2014-12-19T13:23:29Z</dcterms:created>
  <dcterms:modified xsi:type="dcterms:W3CDTF">2015-05-14T05:40:51Z</dcterms:modified>
</cp:coreProperties>
</file>