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41"/>
  </p:notesMasterIdLst>
  <p:handoutMasterIdLst>
    <p:handoutMasterId r:id="rId42"/>
  </p:handoutMasterIdLst>
  <p:sldIdLst>
    <p:sldId id="256" r:id="rId2"/>
    <p:sldId id="370" r:id="rId3"/>
    <p:sldId id="259" r:id="rId4"/>
    <p:sldId id="371" r:id="rId5"/>
    <p:sldId id="260" r:id="rId6"/>
    <p:sldId id="261" r:id="rId7"/>
    <p:sldId id="262" r:id="rId8"/>
    <p:sldId id="30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352" r:id="rId17"/>
    <p:sldId id="351" r:id="rId18"/>
    <p:sldId id="306" r:id="rId19"/>
    <p:sldId id="358" r:id="rId20"/>
    <p:sldId id="309" r:id="rId21"/>
    <p:sldId id="357" r:id="rId22"/>
    <p:sldId id="273" r:id="rId23"/>
    <p:sldId id="350" r:id="rId24"/>
    <p:sldId id="359" r:id="rId25"/>
    <p:sldId id="303" r:id="rId26"/>
    <p:sldId id="307" r:id="rId27"/>
    <p:sldId id="361" r:id="rId28"/>
    <p:sldId id="362" r:id="rId29"/>
    <p:sldId id="363" r:id="rId30"/>
    <p:sldId id="364" r:id="rId31"/>
    <p:sldId id="365" r:id="rId32"/>
    <p:sldId id="312" r:id="rId33"/>
    <p:sldId id="366" r:id="rId34"/>
    <p:sldId id="367" r:id="rId35"/>
    <p:sldId id="315" r:id="rId36"/>
    <p:sldId id="333" r:id="rId37"/>
    <p:sldId id="369" r:id="rId38"/>
    <p:sldId id="334" r:id="rId39"/>
    <p:sldId id="275" r:id="rId40"/>
  </p:sldIdLst>
  <p:sldSz cx="9144000" cy="5143500" type="screen16x9"/>
  <p:notesSz cx="6858000" cy="9144000"/>
  <p:embeddedFontLst>
    <p:embeddedFont>
      <p:font typeface="Montserrat" panose="00000500000000000000" pitchFamily="2" charset="0"/>
      <p:regular r:id="rId43"/>
      <p:bold r:id="rId44"/>
      <p:italic r:id="rId45"/>
      <p:boldItalic r:id="rId46"/>
    </p:embeddedFont>
    <p:embeddedFont>
      <p:font typeface="Open Sans" panose="020B0606030504020204" pitchFamily="34" charset="0"/>
      <p:regular r:id="rId47"/>
      <p:bold r:id="rId48"/>
      <p:italic r:id="rId49"/>
      <p:boldItalic r:id="rId50"/>
    </p:embeddedFont>
    <p:embeddedFont>
      <p:font typeface="Raleway" pitchFamily="2" charset="0"/>
      <p:regular r:id="rId51"/>
      <p:bold r:id="rId52"/>
      <p:italic r:id="rId53"/>
      <p:boldItalic r:id="rId5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4C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4BEA3C-C5B3-4230-A2D8-B190B10C7348}">
  <a:tblStyle styleId="{8A4BEA3C-C5B3-4230-A2D8-B190B10C734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65043C7-5C6B-4007-8D9D-83BD8F1903D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2615" autoAdjust="0"/>
  </p:normalViewPr>
  <p:slideViewPr>
    <p:cSldViewPr snapToGrid="0">
      <p:cViewPr>
        <p:scale>
          <a:sx n="100" d="100"/>
          <a:sy n="100" d="100"/>
        </p:scale>
        <p:origin x="1914" y="678"/>
      </p:cViewPr>
      <p:guideLst/>
    </p:cSldViewPr>
  </p:slideViewPr>
  <p:notesTextViewPr>
    <p:cViewPr>
      <p:scale>
        <a:sx n="70" d="100"/>
        <a:sy n="70" d="100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font" Target="fonts/font11.fntdata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54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font" Target="fonts/font1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7CDB278-94C3-7EFC-3DC2-06ECEEE9B6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12AFA1-017D-AFA7-5CCB-C7BFF6BD95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2F9A7-515A-2A49-9269-B07904A6DE19}" type="datetimeFigureOut">
              <a:rPr lang="en-PS" smtClean="0"/>
              <a:t>01/27/2026</a:t>
            </a:fld>
            <a:endParaRPr lang="en-P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CB85AA-DBFD-820B-F417-6E37DDBBDA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08C3DE-8C25-CF19-22CE-A96E4B3B949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4C967-C7AB-C549-83DE-4D835D738510}" type="slidenum">
              <a:rPr lang="en-PS" smtClean="0"/>
              <a:t>‹#›</a:t>
            </a:fld>
            <a:endParaRPr lang="en-PS"/>
          </a:p>
        </p:txBody>
      </p:sp>
    </p:spTree>
    <p:extLst>
      <p:ext uri="{BB962C8B-B14F-4D97-AF65-F5344CB8AC3E}">
        <p14:creationId xmlns:p14="http://schemas.microsoft.com/office/powerpoint/2010/main" val="1721938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6" name="Google Shape;28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4" name="Google Shape;31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4" name="Google Shape;32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2" name="Google Shape;33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>
          <a:extLst>
            <a:ext uri="{FF2B5EF4-FFF2-40B4-BE49-F238E27FC236}">
              <a16:creationId xmlns:a16="http://schemas.microsoft.com/office/drawing/2014/main" id="{661B63DA-B962-9662-D4B3-89EE56EEC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0a3ae21fea_0_4:notes">
            <a:extLst>
              <a:ext uri="{FF2B5EF4-FFF2-40B4-BE49-F238E27FC236}">
                <a16:creationId xmlns:a16="http://schemas.microsoft.com/office/drawing/2014/main" id="{C6C47C9C-0F9F-E2F2-AC9D-E5B7DBF147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0a3ae21fea_0_4:notes">
            <a:extLst>
              <a:ext uri="{FF2B5EF4-FFF2-40B4-BE49-F238E27FC236}">
                <a16:creationId xmlns:a16="http://schemas.microsoft.com/office/drawing/2014/main" id="{1DFAAF12-9B04-9EC3-69B9-4F222124239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956224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>
          <a:extLst>
            <a:ext uri="{FF2B5EF4-FFF2-40B4-BE49-F238E27FC236}">
              <a16:creationId xmlns:a16="http://schemas.microsoft.com/office/drawing/2014/main" id="{8B73EA5E-C7DC-45B7-4855-DA57DD594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1258269c9b_0_226:notes">
            <a:extLst>
              <a:ext uri="{FF2B5EF4-FFF2-40B4-BE49-F238E27FC236}">
                <a16:creationId xmlns:a16="http://schemas.microsoft.com/office/drawing/2014/main" id="{38BF919E-BA80-75DA-3246-6C7412E75CB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21258269c9b_0_226:notes">
            <a:extLst>
              <a:ext uri="{FF2B5EF4-FFF2-40B4-BE49-F238E27FC236}">
                <a16:creationId xmlns:a16="http://schemas.microsoft.com/office/drawing/2014/main" id="{67B86C7D-1EF7-274C-3BC3-2D2B42279A8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4893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713616C2-6041-45BD-CF0C-946482A37D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140bdeeea4_0_0:notes">
            <a:extLst>
              <a:ext uri="{FF2B5EF4-FFF2-40B4-BE49-F238E27FC236}">
                <a16:creationId xmlns:a16="http://schemas.microsoft.com/office/drawing/2014/main" id="{B576542E-4FC6-B604-19E2-3E4D208C4DB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2140bdeeea4_0_0:notes">
            <a:extLst>
              <a:ext uri="{FF2B5EF4-FFF2-40B4-BE49-F238E27FC236}">
                <a16:creationId xmlns:a16="http://schemas.microsoft.com/office/drawing/2014/main" id="{526ECF2E-4C9A-C0EA-2C8B-839EA95EBF9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35824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87DE47D6-6ED9-D02D-01E8-1BDF4BE3D7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140bdeeea4_0_0:notes">
            <a:extLst>
              <a:ext uri="{FF2B5EF4-FFF2-40B4-BE49-F238E27FC236}">
                <a16:creationId xmlns:a16="http://schemas.microsoft.com/office/drawing/2014/main" id="{598DFE3B-D620-6B86-7EFD-8F87EE47608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2140bdeeea4_0_0:notes">
            <a:extLst>
              <a:ext uri="{FF2B5EF4-FFF2-40B4-BE49-F238E27FC236}">
                <a16:creationId xmlns:a16="http://schemas.microsoft.com/office/drawing/2014/main" id="{13852DAD-F6B2-4D9C-4DF9-640DBDCC5E7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6953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>
          <a:extLst>
            <a:ext uri="{FF2B5EF4-FFF2-40B4-BE49-F238E27FC236}">
              <a16:creationId xmlns:a16="http://schemas.microsoft.com/office/drawing/2014/main" id="{F5B1E714-B7D8-B6A9-9160-EA576E528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1722c30371_0_501:notes">
            <a:extLst>
              <a:ext uri="{FF2B5EF4-FFF2-40B4-BE49-F238E27FC236}">
                <a16:creationId xmlns:a16="http://schemas.microsoft.com/office/drawing/2014/main" id="{41D495FF-C0BB-CB57-3277-A7645DF2E8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21722c30371_0_501:notes">
            <a:extLst>
              <a:ext uri="{FF2B5EF4-FFF2-40B4-BE49-F238E27FC236}">
                <a16:creationId xmlns:a16="http://schemas.microsoft.com/office/drawing/2014/main" id="{8F16BEBC-B459-72AD-D54C-4C4657128F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26855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>
          <a:extLst>
            <a:ext uri="{FF2B5EF4-FFF2-40B4-BE49-F238E27FC236}">
              <a16:creationId xmlns:a16="http://schemas.microsoft.com/office/drawing/2014/main" id="{310225BC-B06E-B0DC-EBD1-91CB506AFC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1722c30371_0_501:notes">
            <a:extLst>
              <a:ext uri="{FF2B5EF4-FFF2-40B4-BE49-F238E27FC236}">
                <a16:creationId xmlns:a16="http://schemas.microsoft.com/office/drawing/2014/main" id="{F8C86AFD-6B13-4DBB-DD08-5D889D3ED4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21722c30371_0_501:notes">
            <a:extLst>
              <a:ext uri="{FF2B5EF4-FFF2-40B4-BE49-F238E27FC236}">
                <a16:creationId xmlns:a16="http://schemas.microsoft.com/office/drawing/2014/main" id="{F9B5BEC0-E1BD-40F6-EF9D-2B3542FA64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10968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118898af350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118898af350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>
          <a:extLst>
            <a:ext uri="{FF2B5EF4-FFF2-40B4-BE49-F238E27FC236}">
              <a16:creationId xmlns:a16="http://schemas.microsoft.com/office/drawing/2014/main" id="{B15DB574-3EAB-E623-3F9F-865FDBE46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1258269c9b_0_226:notes">
            <a:extLst>
              <a:ext uri="{FF2B5EF4-FFF2-40B4-BE49-F238E27FC236}">
                <a16:creationId xmlns:a16="http://schemas.microsoft.com/office/drawing/2014/main" id="{45CF0522-FBB5-EF5B-73B1-6EDD650AF5F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6" name="Google Shape;286;g21258269c9b_0_226:notes">
                <a:extLst>
                  <a:ext uri="{FF2B5EF4-FFF2-40B4-BE49-F238E27FC236}">
                    <a16:creationId xmlns:a16="http://schemas.microsoft.com/office/drawing/2014/main" id="{EE17E249-0B8A-7DD7-342D-96581468627A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685800" y="4343400"/>
                <a:ext cx="5486400" cy="4114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r>
                  <a:rPr lang="en-US" sz="1100" b="1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PREDICT: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(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State Prediction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) Projects the previous state estimate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SA" sz="1100" b="0" i="0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sSubPr>
                      <m:e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𝑥</m:t>
                        </m:r>
                      </m:e>
                      <m:sub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𝑒𝑠𝑡</m:t>
                        </m:r>
                      </m:sub>
                    </m:sSub>
                  </m:oMath>
                </a14:m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forward using the system model. For our quasi-static sun, this is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SA" sz="1100" b="0" i="0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sSubPr>
                      <m:e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𝑥</m:t>
                        </m:r>
                      </m:e>
                      <m:sub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𝑝𝑟𝑒𝑑</m:t>
                        </m:r>
                      </m:sub>
                    </m:sSub>
                    <m:r>
                      <a:rPr lang="ar-SA"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=</m:t>
                    </m:r>
                    <m:sSub>
                      <m:sSubPr>
                        <m:ctrlP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sSubPr>
                      <m:e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𝑥</m:t>
                        </m:r>
                      </m:e>
                      <m:sub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𝑒𝑠𝑡</m:t>
                        </m:r>
                      </m:sub>
                    </m:sSub>
                  </m:oMath>
                </a14:m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. 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Also, updates the 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error covariance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SA" sz="1100" b="0" i="0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sSubPr>
                      <m:e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𝑃</m:t>
                        </m:r>
                      </m:e>
                      <m:sub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𝑝𝑟𝑒𝑑</m:t>
                        </m:r>
                      </m:sub>
                    </m:sSub>
                    <m:r>
                      <a:rPr lang="ar-SA"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=</m:t>
                    </m:r>
                    <m:sSub>
                      <m:sSubPr>
                        <m:ctrlP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sSubPr>
                      <m:e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𝑃</m:t>
                        </m:r>
                      </m:e>
                      <m:sub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𝑒𝑠𝑡</m:t>
                        </m:r>
                      </m:sub>
                    </m:sSub>
                    <m:r>
                      <a:rPr lang="ar-SA"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+</m:t>
                    </m:r>
                    <m:r>
                      <a:rPr lang="ar-SA" sz="1100" b="0" i="1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𝑄</m:t>
                    </m:r>
                  </m:oMath>
                </a14:m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, 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where </a:t>
                </a:r>
                <a14:m>
                  <m:oMath xmlns:m="http://schemas.openxmlformats.org/officeDocument/2006/math">
                    <m:r>
                      <a:rPr lang="en-US" sz="1100" b="0" i="1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𝑄</m:t>
                    </m:r>
                  </m:oMath>
                </a14:m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is the 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process noise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, modeling uncertainty from time passing.</a:t>
                </a:r>
              </a:p>
              <a:p>
                <a:r>
                  <a:rPr lang="en-US" sz="1100" b="1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CALCULATE R: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(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Adaptive Measurement Noise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) Calculates the 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innovation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( </a:t>
                </a:r>
                <a14:m>
                  <m:oMath xmlns:m="http://schemas.openxmlformats.org/officeDocument/2006/math">
                    <m:r>
                      <a:rPr lang="en-US" sz="1100" b="0" i="1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𝑧</m:t>
                    </m:r>
                    <m:r>
                      <a:rPr lang="en-US"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−</m:t>
                    </m:r>
                    <m:sSub>
                      <m:sSubPr>
                        <m:ctrlP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sSubPr>
                      <m:e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𝑥</m:t>
                        </m:r>
                      </m:e>
                      <m:sub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𝑝𝑟𝑒𝑑</m:t>
                        </m:r>
                      </m:sub>
                    </m:sSub>
                  </m:oMath>
                </a14:m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) 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and dynamically scales the 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measurement noise covariance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14:m>
                  <m:oMath xmlns:m="http://schemas.openxmlformats.org/officeDocument/2006/math">
                    <m:r>
                      <a:rPr lang="en-US" sz="1100" b="0" i="1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𝑅</m:t>
                    </m:r>
                  </m:oMath>
                </a14:m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based on its magnitude. This adaptive step makes the filter robust to outliers.</a:t>
                </a:r>
              </a:p>
              <a:p>
                <a:r>
                  <a:rPr lang="en-US" sz="1100" b="1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COMPUTE GAIN: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(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Kalman Gain Calculation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) Computes the optimal weighting factor, the 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Kalman Gain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14:m>
                  <m:oMath xmlns:m="http://schemas.openxmlformats.org/officeDocument/2006/math">
                    <m:r>
                      <a:rPr lang="en-US" sz="1100" b="0" i="1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𝐾</m:t>
                    </m:r>
                    <m:r>
                      <a:rPr lang="en-US"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=</m:t>
                    </m:r>
                    <m:sSub>
                      <m:sSubPr>
                        <m:ctrlP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sSubPr>
                      <m:e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𝑃</m:t>
                        </m:r>
                      </m:e>
                      <m:sub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𝑝𝑟𝑒𝑑</m:t>
                        </m:r>
                      </m:sub>
                    </m:sSub>
                    <m:r>
                      <a:rPr lang="ar-SA"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/</m:t>
                    </m:r>
                    <m:d>
                      <m:dPr>
                        <m:ctrlP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ar-SA" sz="1100" b="0" i="1" u="none" strike="noStrike" cap="none">
                                <a:solidFill>
                                  <a:srgbClr val="000000"/>
                                </a:solid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lang="ar-SA" sz="1100" b="0" i="1" u="none" strike="noStrike" cap="none">
                                <a:solidFill>
                                  <a:srgbClr val="000000"/>
                                </a:solid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m:t>𝑃</m:t>
                            </m:r>
                          </m:e>
                          <m:sub>
                            <m:r>
                              <a:rPr lang="ar-SA" sz="1100" b="0" i="1" u="none" strike="noStrike" cap="none">
                                <a:solidFill>
                                  <a:srgbClr val="000000"/>
                                </a:solid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m:t>𝑝𝑟𝑒𝑑</m:t>
                            </m:r>
                          </m:sub>
                        </m:sSub>
                        <m:r>
                          <a:rPr lang="ar-SA" sz="1100" b="0" i="0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+</m:t>
                        </m:r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𝑅</m:t>
                        </m:r>
                      </m:e>
                    </m:d>
                  </m:oMath>
                </a14:m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. 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This gain dictates how much to trust the prediction vs. the new measurement.</a:t>
                </a:r>
              </a:p>
              <a:p>
                <a:r>
                  <a:rPr lang="en-US" sz="1100" b="1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UPDATE: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(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State Update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) Fuses the prediction and measurement: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SA" sz="1100" b="0" i="0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sSubPr>
                      <m:e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𝑥</m:t>
                        </m:r>
                      </m:e>
                      <m:sub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𝑒𝑠𝑡</m:t>
                        </m:r>
                      </m:sub>
                    </m:sSub>
                    <m:r>
                      <a:rPr lang="ar-SA"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=</m:t>
                    </m:r>
                    <m:sSub>
                      <m:sSubPr>
                        <m:ctrlP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sSubPr>
                      <m:e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𝑥</m:t>
                        </m:r>
                      </m:e>
                      <m:sub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𝑝𝑟𝑒𝑑</m:t>
                        </m:r>
                      </m:sub>
                    </m:sSub>
                    <m:r>
                      <a:rPr lang="ar-SA"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+</m:t>
                    </m:r>
                    <m:r>
                      <a:rPr lang="ar-SA" sz="1100" b="0" i="1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𝐾</m:t>
                    </m:r>
                    <m:r>
                      <a:rPr lang="ar-SA"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⋅</m:t>
                    </m:r>
                    <m:r>
                      <m:rPr>
                        <m:nor/>
                      </m:rPr>
                      <a:rPr lang="en-US" sz="1100" b="0" i="1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innovation</m:t>
                    </m:r>
                  </m:oMath>
                </a14:m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. This yields the new minimum mean-square error (MMSE) state estimate.</a:t>
                </a:r>
              </a:p>
              <a:p>
                <a:r>
                  <a:rPr lang="en-US" sz="1100" b="1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OUTPUT: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(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Covariance Update &amp; Output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) Updates the 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error covariance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for the next cycle: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SA" sz="1100" b="0" i="0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sSubPr>
                      <m:e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𝑃</m:t>
                        </m:r>
                      </m:e>
                      <m:sub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𝑒𝑠𝑡</m:t>
                        </m:r>
                      </m:sub>
                    </m:sSub>
                    <m:r>
                      <a:rPr lang="ar-SA"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=</m:t>
                    </m:r>
                    <m:d>
                      <m:dPr>
                        <m:ctrlP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dPr>
                      <m:e>
                        <m:r>
                          <a:rPr lang="ar-SA" sz="1100" b="0" i="0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1</m:t>
                        </m:r>
                        <m:r>
                          <a:rPr lang="ar-SA" sz="1100" b="0" i="0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−</m:t>
                        </m:r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𝐾</m:t>
                        </m:r>
                      </m:e>
                    </m:d>
                    <m:r>
                      <a:rPr lang="ar-SA"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m:t>⋅</m:t>
                    </m:r>
                    <m:sSub>
                      <m:sSubPr>
                        <m:ctrlP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sSubPr>
                      <m:e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𝑃</m:t>
                        </m:r>
                      </m:e>
                      <m:sub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𝑝𝑟𝑒𝑑</m:t>
                        </m:r>
                      </m:sub>
                    </m:sSub>
                  </m:oMath>
                </a14:m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. 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The new optimal estimate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SA" sz="1100" b="0" i="0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</m:ctrlPr>
                      </m:sSubPr>
                      <m:e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𝑥</m:t>
                        </m:r>
                      </m:e>
                      <m:sub>
                        <m:r>
                          <a:rPr lang="ar-SA" sz="1100" b="0" i="1" u="none" strike="noStrike" cap="none">
                            <a:solidFill>
                              <a:srgbClr val="00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m:t>𝑒𝑠𝑡</m:t>
                        </m:r>
                      </m:sub>
                    </m:sSub>
                  </m:oMath>
                </a14:m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is then output to the motor controller.</a:t>
                </a:r>
              </a:p>
            </p:txBody>
          </p:sp>
        </mc:Choice>
        <mc:Fallback>
          <p:sp>
            <p:nvSpPr>
              <p:cNvPr id="286" name="Google Shape;286;g21258269c9b_0_226:notes">
                <a:extLst>
                  <a:ext uri="{FF2B5EF4-FFF2-40B4-BE49-F238E27FC236}">
                    <a16:creationId xmlns:a16="http://schemas.microsoft.com/office/drawing/2014/main" id="{EE17E249-0B8A-7DD7-342D-96581468627A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685800" y="4343400"/>
                <a:ext cx="5486400" cy="41148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r>
                  <a:rPr lang="en-US" sz="1100" b="1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PREDICT: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(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State Prediction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) Projects the previous state estimate </a:t>
                </a:r>
                <a:r>
                  <a:rPr lang="ar-SA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𝑥_𝑒𝑠𝑡</a:t>
                </a:r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forward using the system model. For our quasi-static sun, this is </a:t>
                </a:r>
                <a:r>
                  <a:rPr lang="ar-SA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𝑥_𝑝𝑟𝑒𝑑=𝑥_𝑒𝑠𝑡</a:t>
                </a:r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. 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Also, updates the 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error covariance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:r>
                  <a:rPr lang="ar-SA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𝑃_𝑝𝑟𝑒𝑑=𝑃_𝑒𝑠𝑡+𝑄</a:t>
                </a:r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, 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where </a:t>
                </a:r>
                <a:r>
                  <a:rPr lang="en-US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𝑄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is the 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process noise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, modeling uncertainty from time passing.</a:t>
                </a:r>
              </a:p>
              <a:p>
                <a:r>
                  <a:rPr lang="en-US" sz="1100" b="1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CALCULATE R: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(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Adaptive Measurement Noise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) Calculates the 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innovation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( </a:t>
                </a:r>
                <a:r>
                  <a:rPr lang="en-US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𝑧−</a:t>
                </a:r>
                <a:r>
                  <a:rPr lang="ar-SA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𝑥_𝑝𝑟𝑒𝑑</a:t>
                </a:r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) 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and dynamically scales the 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measurement noise covariance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:r>
                  <a:rPr lang="en-US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𝑅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based on its magnitude. This adaptive step makes the filter robust to outliers.</a:t>
                </a:r>
              </a:p>
              <a:p>
                <a:r>
                  <a:rPr lang="en-US" sz="1100" b="1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COMPUTE GAIN: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(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Kalman Gain Calculation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) Computes the optimal weighting factor, the 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Kalman Gain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:r>
                  <a:rPr lang="en-US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𝐾=</a:t>
                </a:r>
                <a:r>
                  <a:rPr lang="ar-SA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𝑃_𝑝𝑟𝑒𝑑/</a:t>
                </a:r>
                <a:r>
                  <a:rPr lang="ar-SA" sz="1100" b="0" i="0" u="none" strike="noStrike" cap="none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(</a:t>
                </a:r>
                <a:r>
                  <a:rPr lang="ar-SA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𝑃_𝑝𝑟𝑒𝑑+𝑅)</a:t>
                </a:r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. 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This gain dictates how much to trust the prediction vs. the new measurement.</a:t>
                </a:r>
              </a:p>
              <a:p>
                <a:r>
                  <a:rPr lang="en-US" sz="1100" b="1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UPDATE: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(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State Update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) Fuses the prediction and measurement: </a:t>
                </a:r>
                <a:r>
                  <a:rPr lang="ar-SA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𝑥_𝑒𝑠𝑡=𝑥_𝑝𝑟𝑒𝑑+𝐾⋅</a:t>
                </a:r>
                <a:r>
                  <a:rPr lang="en-US" sz="1100" b="0" i="0" u="none" strike="noStrike" cap="none">
                    <a:solidFill>
                      <a:srgbClr val="000000"/>
                    </a:solidFill>
                    <a:latin typeface="Cambria Math" panose="02040503050406030204" pitchFamily="18" charset="0"/>
                    <a:ea typeface="Arial"/>
                    <a:cs typeface="Arial"/>
                    <a:sym typeface="Arial"/>
                  </a:rPr>
                  <a:t>"innovation</a:t>
                </a:r>
                <a:r>
                  <a:rPr lang="en-US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"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. This yields the new minimum mean-square error (MMSE) state estimate.</a:t>
                </a:r>
              </a:p>
              <a:p>
                <a:r>
                  <a:rPr lang="en-US" sz="1100" b="1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OUTPUT: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(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Covariance Update &amp; Output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) Updates the </a:t>
                </a:r>
                <a:r>
                  <a:rPr lang="en-US" sz="1100" b="0" i="1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error covariance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for the next cycle: </a:t>
                </a:r>
                <a:r>
                  <a:rPr lang="ar-SA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𝑃_𝑒𝑠𝑡=</a:t>
                </a:r>
                <a:r>
                  <a:rPr lang="ar-SA" sz="1100" b="0" i="0" u="none" strike="noStrike" cap="none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(</a:t>
                </a:r>
                <a:r>
                  <a:rPr lang="ar-SA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1−𝐾)⋅𝑃_𝑝𝑟𝑒𝑑</a:t>
                </a:r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. 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The new optimal estimate </a:t>
                </a:r>
                <a:r>
                  <a:rPr lang="ar-SA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𝑥_𝑒𝑠𝑡</a:t>
                </a:r>
                <a:r>
                  <a:rPr lang="ar-SA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:r>
                  <a:rPr lang="en-US" sz="1100" b="0" i="0" u="none" strike="noStrike" cap="none" dirty="0">
                    <a:solidFill>
                      <a:srgbClr val="000000"/>
                    </a:solidFill>
                    <a:effectLst/>
                    <a:latin typeface="Arial"/>
                    <a:ea typeface="Arial"/>
                    <a:cs typeface="Arial"/>
                    <a:sym typeface="Arial"/>
                  </a:rPr>
                  <a:t>is then output to the motor controller.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41228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>
          <a:extLst>
            <a:ext uri="{FF2B5EF4-FFF2-40B4-BE49-F238E27FC236}">
              <a16:creationId xmlns:a16="http://schemas.microsoft.com/office/drawing/2014/main" id="{F6AEB6FC-B6BE-7529-D80C-DAB98D057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118898af350_0_68:notes">
            <a:extLst>
              <a:ext uri="{FF2B5EF4-FFF2-40B4-BE49-F238E27FC236}">
                <a16:creationId xmlns:a16="http://schemas.microsoft.com/office/drawing/2014/main" id="{FCE30CAD-73E0-D3B0-D6C5-8E26F204E55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118898af350_0_68:notes">
            <a:extLst>
              <a:ext uri="{FF2B5EF4-FFF2-40B4-BE49-F238E27FC236}">
                <a16:creationId xmlns:a16="http://schemas.microsoft.com/office/drawing/2014/main" id="{33ACCFBE-753B-F560-E45B-ECD4C8DDF59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67120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>
          <a:extLst>
            <a:ext uri="{FF2B5EF4-FFF2-40B4-BE49-F238E27FC236}">
              <a16:creationId xmlns:a16="http://schemas.microsoft.com/office/drawing/2014/main" id="{0DBAAF50-0642-52F5-CB98-8FA41F93E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0a3ae21fea_0_4:notes">
            <a:extLst>
              <a:ext uri="{FF2B5EF4-FFF2-40B4-BE49-F238E27FC236}">
                <a16:creationId xmlns:a16="http://schemas.microsoft.com/office/drawing/2014/main" id="{A5427156-2E44-18B7-BBF6-94497DC7669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0a3ae21fea_0_4:notes">
            <a:extLst>
              <a:ext uri="{FF2B5EF4-FFF2-40B4-BE49-F238E27FC236}">
                <a16:creationId xmlns:a16="http://schemas.microsoft.com/office/drawing/2014/main" id="{92914AED-A476-A858-C032-10E9DFCE252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835133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>
          <a:extLst>
            <a:ext uri="{FF2B5EF4-FFF2-40B4-BE49-F238E27FC236}">
              <a16:creationId xmlns:a16="http://schemas.microsoft.com/office/drawing/2014/main" id="{887CFDAD-6AD4-6634-43F7-A26ACE1FA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1258269c9b_0_226:notes">
            <a:extLst>
              <a:ext uri="{FF2B5EF4-FFF2-40B4-BE49-F238E27FC236}">
                <a16:creationId xmlns:a16="http://schemas.microsoft.com/office/drawing/2014/main" id="{8E70E382-4F65-EFCA-0955-E5626C3379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21258269c9b_0_226:notes">
            <a:extLst>
              <a:ext uri="{FF2B5EF4-FFF2-40B4-BE49-F238E27FC236}">
                <a16:creationId xmlns:a16="http://schemas.microsoft.com/office/drawing/2014/main" id="{E549293E-AEAD-23D6-2486-C4B56E71AE2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082230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>
          <a:extLst>
            <a:ext uri="{FF2B5EF4-FFF2-40B4-BE49-F238E27FC236}">
              <a16:creationId xmlns:a16="http://schemas.microsoft.com/office/drawing/2014/main" id="{3F25DD37-E0B7-52EB-FD55-D5EAF9292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1258269c9b_0_103:notes">
            <a:extLst>
              <a:ext uri="{FF2B5EF4-FFF2-40B4-BE49-F238E27FC236}">
                <a16:creationId xmlns:a16="http://schemas.microsoft.com/office/drawing/2014/main" id="{FACC79E9-6D1F-B9FB-0ED7-57D4C608E0B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1258269c9b_0_103:notes">
            <a:extLst>
              <a:ext uri="{FF2B5EF4-FFF2-40B4-BE49-F238E27FC236}">
                <a16:creationId xmlns:a16="http://schemas.microsoft.com/office/drawing/2014/main" id="{6024C1BD-8AB0-070F-A37A-02E641A8B6D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03601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>
          <a:extLst>
            <a:ext uri="{FF2B5EF4-FFF2-40B4-BE49-F238E27FC236}">
              <a16:creationId xmlns:a16="http://schemas.microsoft.com/office/drawing/2014/main" id="{34F666CC-21EB-261E-2B71-4E84F7DA9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1258269c9b_0_226:notes">
            <a:extLst>
              <a:ext uri="{FF2B5EF4-FFF2-40B4-BE49-F238E27FC236}">
                <a16:creationId xmlns:a16="http://schemas.microsoft.com/office/drawing/2014/main" id="{514A7B7C-A1FF-85A3-46AD-B4DE51EF0F1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21258269c9b_0_226:notes">
            <a:extLst>
              <a:ext uri="{FF2B5EF4-FFF2-40B4-BE49-F238E27FC236}">
                <a16:creationId xmlns:a16="http://schemas.microsoft.com/office/drawing/2014/main" id="{56BCDF3E-16EC-FA55-01E3-4905AB1184E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97714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>
          <a:extLst>
            <a:ext uri="{FF2B5EF4-FFF2-40B4-BE49-F238E27FC236}">
              <a16:creationId xmlns:a16="http://schemas.microsoft.com/office/drawing/2014/main" id="{99173F0D-F5A7-0186-9BC8-64C728C58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1258269c9b_0_111:notes">
            <a:extLst>
              <a:ext uri="{FF2B5EF4-FFF2-40B4-BE49-F238E27FC236}">
                <a16:creationId xmlns:a16="http://schemas.microsoft.com/office/drawing/2014/main" id="{7D343B43-A5A3-9D9C-9E9A-71800340FEE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1258269c9b_0_111:notes">
            <a:extLst>
              <a:ext uri="{FF2B5EF4-FFF2-40B4-BE49-F238E27FC236}">
                <a16:creationId xmlns:a16="http://schemas.microsoft.com/office/drawing/2014/main" id="{332CA796-F857-FD0B-B5D2-44B4EE7E38D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35252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0a3ae21fea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0a3ae21fea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>
          <a:extLst>
            <a:ext uri="{FF2B5EF4-FFF2-40B4-BE49-F238E27FC236}">
              <a16:creationId xmlns:a16="http://schemas.microsoft.com/office/drawing/2014/main" id="{75D5E3DE-5C3E-7CB3-31EE-8FFAE294FB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0a3ae21fea_0_4:notes">
            <a:extLst>
              <a:ext uri="{FF2B5EF4-FFF2-40B4-BE49-F238E27FC236}">
                <a16:creationId xmlns:a16="http://schemas.microsoft.com/office/drawing/2014/main" id="{180836E9-B82C-E34E-F2AC-DB0D99115F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0a3ae21fea_0_4:notes">
            <a:extLst>
              <a:ext uri="{FF2B5EF4-FFF2-40B4-BE49-F238E27FC236}">
                <a16:creationId xmlns:a16="http://schemas.microsoft.com/office/drawing/2014/main" id="{9601A6E6-E06C-E6F7-B8D2-3CE840DF1DF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69332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>
          <a:extLst>
            <a:ext uri="{FF2B5EF4-FFF2-40B4-BE49-F238E27FC236}">
              <a16:creationId xmlns:a16="http://schemas.microsoft.com/office/drawing/2014/main" id="{65FD5D2B-875B-40E7-133F-816E64713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1258269c9b_0_103:notes">
            <a:extLst>
              <a:ext uri="{FF2B5EF4-FFF2-40B4-BE49-F238E27FC236}">
                <a16:creationId xmlns:a16="http://schemas.microsoft.com/office/drawing/2014/main" id="{95419384-A1AF-3AE6-6E9F-2D755042AD6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1258269c9b_0_103:notes">
            <a:extLst>
              <a:ext uri="{FF2B5EF4-FFF2-40B4-BE49-F238E27FC236}">
                <a16:creationId xmlns:a16="http://schemas.microsoft.com/office/drawing/2014/main" id="{5FB7D0C4-A96C-2F5C-6DED-A1712699FBD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889624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1105afc42a3_1_7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1105afc42a3_1_7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1" name="Google Shape;23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>
          <a:extLst>
            <a:ext uri="{FF2B5EF4-FFF2-40B4-BE49-F238E27FC236}">
              <a16:creationId xmlns:a16="http://schemas.microsoft.com/office/drawing/2014/main" id="{986B265B-BF93-62DA-7D9A-B081FA993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0a3ae21fea_0_4:notes">
            <a:extLst>
              <a:ext uri="{FF2B5EF4-FFF2-40B4-BE49-F238E27FC236}">
                <a16:creationId xmlns:a16="http://schemas.microsoft.com/office/drawing/2014/main" id="{BB5D4935-F1BF-23C5-D47A-DE7518064C0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0a3ae21fea_0_4:notes">
            <a:extLst>
              <a:ext uri="{FF2B5EF4-FFF2-40B4-BE49-F238E27FC236}">
                <a16:creationId xmlns:a16="http://schemas.microsoft.com/office/drawing/2014/main" id="{21C1C5F1-3B62-4D30-F7CD-1862A46E993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04088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863975" y="1624175"/>
            <a:ext cx="5416200" cy="153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392500" y="3109825"/>
            <a:ext cx="4359000" cy="40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 userDrawn="1"/>
        </p:nvGrpSpPr>
        <p:grpSpPr>
          <a:xfrm>
            <a:off x="0" y="0"/>
            <a:ext cx="9249575" cy="5651850"/>
            <a:chOff x="0" y="0"/>
            <a:chExt cx="9249575" cy="5651850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1680023" cy="1281926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 rot="10800000">
              <a:off x="6267177" y="3352475"/>
              <a:ext cx="2982398" cy="2299375"/>
            </a:xfrm>
            <a:custGeom>
              <a:avLst/>
              <a:gdLst/>
              <a:ahLst/>
              <a:cxnLst/>
              <a:rect l="l" t="t" r="r" b="b"/>
              <a:pathLst>
                <a:path w="1571" h="1213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1"/>
                  </a:cubicBezTo>
                  <a:cubicBezTo>
                    <a:pt x="622" y="467"/>
                    <a:pt x="846" y="830"/>
                    <a:pt x="451" y="830"/>
                  </a:cubicBezTo>
                  <a:cubicBezTo>
                    <a:pt x="127" y="830"/>
                    <a:pt x="419" y="1213"/>
                    <a:pt x="0" y="12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6040900" y="4740225"/>
              <a:ext cx="590700" cy="590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-548649" y="3473962"/>
            <a:ext cx="1391650" cy="1388725"/>
            <a:chOff x="422026" y="3262937"/>
            <a:chExt cx="1391650" cy="1388725"/>
          </a:xfrm>
        </p:grpSpPr>
        <p:sp>
          <p:nvSpPr>
            <p:cNvPr id="16" name="Google Shape;16;p2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40468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 idx="3" hasCustomPrompt="1"/>
          </p:nvPr>
        </p:nvSpPr>
        <p:spPr>
          <a:xfrm>
            <a:off x="720000" y="283809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5" name="Google Shape;85;p13"/>
          <p:cNvSpPr txBox="1">
            <a:spLocks noGrp="1"/>
          </p:cNvSpPr>
          <p:nvPr>
            <p:ph type="title" idx="4" hasCustomPrompt="1"/>
          </p:nvPr>
        </p:nvSpPr>
        <p:spPr>
          <a:xfrm>
            <a:off x="3419275" y="140468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 idx="5" hasCustomPrompt="1"/>
          </p:nvPr>
        </p:nvSpPr>
        <p:spPr>
          <a:xfrm>
            <a:off x="3419275" y="283809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7" name="Google Shape;87;p13"/>
          <p:cNvSpPr txBox="1">
            <a:spLocks noGrp="1"/>
          </p:cNvSpPr>
          <p:nvPr>
            <p:ph type="title" idx="6" hasCustomPrompt="1"/>
          </p:nvPr>
        </p:nvSpPr>
        <p:spPr>
          <a:xfrm>
            <a:off x="6118550" y="140468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8" name="Google Shape;88;p13"/>
          <p:cNvSpPr txBox="1">
            <a:spLocks noGrp="1"/>
          </p:cNvSpPr>
          <p:nvPr>
            <p:ph type="title" idx="7" hasCustomPrompt="1"/>
          </p:nvPr>
        </p:nvSpPr>
        <p:spPr>
          <a:xfrm>
            <a:off x="6118550" y="283809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720000" y="1827975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ubTitle" idx="8"/>
          </p:nvPr>
        </p:nvSpPr>
        <p:spPr>
          <a:xfrm>
            <a:off x="3419275" y="1827975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ubTitle" idx="9"/>
          </p:nvPr>
        </p:nvSpPr>
        <p:spPr>
          <a:xfrm>
            <a:off x="6118550" y="1827975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13"/>
          </p:nvPr>
        </p:nvSpPr>
        <p:spPr>
          <a:xfrm>
            <a:off x="720000" y="3261450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ubTitle" idx="14"/>
          </p:nvPr>
        </p:nvSpPr>
        <p:spPr>
          <a:xfrm>
            <a:off x="3419275" y="3261450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15"/>
          </p:nvPr>
        </p:nvSpPr>
        <p:spPr>
          <a:xfrm>
            <a:off x="6118550" y="3261450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95" name="Google Shape;95;p13"/>
          <p:cNvSpPr/>
          <p:nvPr/>
        </p:nvSpPr>
        <p:spPr>
          <a:xfrm rot="10800000">
            <a:off x="7359023" y="3756076"/>
            <a:ext cx="1915076" cy="1461274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6" name="Google Shape;96;p13"/>
          <p:cNvGrpSpPr/>
          <p:nvPr/>
        </p:nvGrpSpPr>
        <p:grpSpPr>
          <a:xfrm>
            <a:off x="6118542" y="4347056"/>
            <a:ext cx="999205" cy="997104"/>
            <a:chOff x="422026" y="3262937"/>
            <a:chExt cx="1391650" cy="1388725"/>
          </a:xfrm>
        </p:grpSpPr>
        <p:sp>
          <p:nvSpPr>
            <p:cNvPr id="97" name="Google Shape;97;p13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8"/>
          <p:cNvSpPr txBox="1">
            <a:spLocks noGrp="1"/>
          </p:cNvSpPr>
          <p:nvPr>
            <p:ph type="subTitle" idx="1"/>
          </p:nvPr>
        </p:nvSpPr>
        <p:spPr>
          <a:xfrm>
            <a:off x="748350" y="2043775"/>
            <a:ext cx="2425500" cy="17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8"/>
          <p:cNvSpPr txBox="1">
            <a:spLocks noGrp="1"/>
          </p:cNvSpPr>
          <p:nvPr>
            <p:ph type="subTitle" idx="2"/>
          </p:nvPr>
        </p:nvSpPr>
        <p:spPr>
          <a:xfrm>
            <a:off x="3359246" y="2043775"/>
            <a:ext cx="2425500" cy="17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8"/>
          <p:cNvSpPr txBox="1">
            <a:spLocks noGrp="1"/>
          </p:cNvSpPr>
          <p:nvPr>
            <p:ph type="subTitle" idx="3"/>
          </p:nvPr>
        </p:nvSpPr>
        <p:spPr>
          <a:xfrm>
            <a:off x="5970150" y="2043775"/>
            <a:ext cx="2425500" cy="17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subTitle" idx="4"/>
          </p:nvPr>
        </p:nvSpPr>
        <p:spPr>
          <a:xfrm>
            <a:off x="748350" y="1543625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28" name="Google Shape;128;p18"/>
          <p:cNvSpPr txBox="1">
            <a:spLocks noGrp="1"/>
          </p:cNvSpPr>
          <p:nvPr>
            <p:ph type="subTitle" idx="5"/>
          </p:nvPr>
        </p:nvSpPr>
        <p:spPr>
          <a:xfrm>
            <a:off x="3359250" y="1543625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29" name="Google Shape;129;p18"/>
          <p:cNvSpPr txBox="1">
            <a:spLocks noGrp="1"/>
          </p:cNvSpPr>
          <p:nvPr>
            <p:ph type="subTitle" idx="6"/>
          </p:nvPr>
        </p:nvSpPr>
        <p:spPr>
          <a:xfrm>
            <a:off x="5970150" y="1543625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grpSp>
        <p:nvGrpSpPr>
          <p:cNvPr id="130" name="Google Shape;130;p18"/>
          <p:cNvGrpSpPr/>
          <p:nvPr/>
        </p:nvGrpSpPr>
        <p:grpSpPr>
          <a:xfrm>
            <a:off x="6887550" y="3673025"/>
            <a:ext cx="2701700" cy="1834475"/>
            <a:chOff x="6887550" y="3673025"/>
            <a:chExt cx="2701700" cy="1834475"/>
          </a:xfrm>
        </p:grpSpPr>
        <p:sp>
          <p:nvSpPr>
            <p:cNvPr id="131" name="Google Shape;131;p18"/>
            <p:cNvSpPr/>
            <p:nvPr/>
          </p:nvSpPr>
          <p:spPr>
            <a:xfrm rot="10800000">
              <a:off x="7185074" y="3673025"/>
              <a:ext cx="2404176" cy="1834475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8"/>
            <p:cNvSpPr/>
            <p:nvPr/>
          </p:nvSpPr>
          <p:spPr>
            <a:xfrm>
              <a:off x="6887550" y="4771875"/>
              <a:ext cx="590700" cy="5907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ubTitle" idx="1"/>
          </p:nvPr>
        </p:nvSpPr>
        <p:spPr>
          <a:xfrm>
            <a:off x="1163725" y="1338127"/>
            <a:ext cx="2967000" cy="525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36" name="Google Shape;136;p19"/>
          <p:cNvSpPr txBox="1">
            <a:spLocks noGrp="1"/>
          </p:cNvSpPr>
          <p:nvPr>
            <p:ph type="subTitle" idx="2"/>
          </p:nvPr>
        </p:nvSpPr>
        <p:spPr>
          <a:xfrm>
            <a:off x="1163726" y="1832375"/>
            <a:ext cx="2967000" cy="1027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9"/>
          <p:cNvSpPr txBox="1">
            <a:spLocks noGrp="1"/>
          </p:cNvSpPr>
          <p:nvPr>
            <p:ph type="subTitle" idx="3"/>
          </p:nvPr>
        </p:nvSpPr>
        <p:spPr>
          <a:xfrm>
            <a:off x="5013252" y="1832375"/>
            <a:ext cx="2967000" cy="1027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9"/>
          <p:cNvSpPr txBox="1">
            <a:spLocks noGrp="1"/>
          </p:cNvSpPr>
          <p:nvPr>
            <p:ph type="subTitle" idx="4"/>
          </p:nvPr>
        </p:nvSpPr>
        <p:spPr>
          <a:xfrm>
            <a:off x="1163726" y="3580700"/>
            <a:ext cx="2967000" cy="1027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9"/>
          <p:cNvSpPr txBox="1">
            <a:spLocks noGrp="1"/>
          </p:cNvSpPr>
          <p:nvPr>
            <p:ph type="subTitle" idx="5"/>
          </p:nvPr>
        </p:nvSpPr>
        <p:spPr>
          <a:xfrm>
            <a:off x="5013252" y="3580700"/>
            <a:ext cx="2967000" cy="1027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9"/>
          <p:cNvSpPr txBox="1">
            <a:spLocks noGrp="1"/>
          </p:cNvSpPr>
          <p:nvPr>
            <p:ph type="subTitle" idx="6"/>
          </p:nvPr>
        </p:nvSpPr>
        <p:spPr>
          <a:xfrm>
            <a:off x="1163725" y="3086452"/>
            <a:ext cx="2967000" cy="525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41" name="Google Shape;141;p19"/>
          <p:cNvSpPr txBox="1">
            <a:spLocks noGrp="1"/>
          </p:cNvSpPr>
          <p:nvPr>
            <p:ph type="subTitle" idx="7"/>
          </p:nvPr>
        </p:nvSpPr>
        <p:spPr>
          <a:xfrm>
            <a:off x="5013250" y="1338127"/>
            <a:ext cx="2967000" cy="525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42" name="Google Shape;142;p19"/>
          <p:cNvSpPr txBox="1">
            <a:spLocks noGrp="1"/>
          </p:cNvSpPr>
          <p:nvPr>
            <p:ph type="subTitle" idx="8"/>
          </p:nvPr>
        </p:nvSpPr>
        <p:spPr>
          <a:xfrm>
            <a:off x="5013250" y="3086452"/>
            <a:ext cx="2967000" cy="525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grpSp>
        <p:nvGrpSpPr>
          <p:cNvPr id="143" name="Google Shape;143;p19"/>
          <p:cNvGrpSpPr/>
          <p:nvPr/>
        </p:nvGrpSpPr>
        <p:grpSpPr>
          <a:xfrm>
            <a:off x="-276973" y="-445250"/>
            <a:ext cx="11060324" cy="5646825"/>
            <a:chOff x="-276973" y="-445250"/>
            <a:chExt cx="11060324" cy="5646825"/>
          </a:xfrm>
        </p:grpSpPr>
        <p:sp>
          <p:nvSpPr>
            <p:cNvPr id="144" name="Google Shape;144;p19"/>
            <p:cNvSpPr/>
            <p:nvPr/>
          </p:nvSpPr>
          <p:spPr>
            <a:xfrm rot="10800000" flipH="1">
              <a:off x="-276973" y="4015424"/>
              <a:ext cx="1554501" cy="1186151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9"/>
            <p:cNvSpPr/>
            <p:nvPr/>
          </p:nvSpPr>
          <p:spPr>
            <a:xfrm flipH="1">
              <a:off x="8287626" y="-445250"/>
              <a:ext cx="2495724" cy="2165027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6" name="Google Shape;146;p19"/>
          <p:cNvGrpSpPr/>
          <p:nvPr/>
        </p:nvGrpSpPr>
        <p:grpSpPr>
          <a:xfrm flipH="1">
            <a:off x="477895" y="4325931"/>
            <a:ext cx="999205" cy="997104"/>
            <a:chOff x="422026" y="3262937"/>
            <a:chExt cx="1391650" cy="1388725"/>
          </a:xfrm>
        </p:grpSpPr>
        <p:sp>
          <p:nvSpPr>
            <p:cNvPr id="147" name="Google Shape;147;p19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19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0"/>
          <p:cNvSpPr txBox="1">
            <a:spLocks noGrp="1"/>
          </p:cNvSpPr>
          <p:nvPr>
            <p:ph type="subTitle" idx="1"/>
          </p:nvPr>
        </p:nvSpPr>
        <p:spPr>
          <a:xfrm>
            <a:off x="946150" y="1938757"/>
            <a:ext cx="21021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0"/>
          <p:cNvSpPr txBox="1">
            <a:spLocks noGrp="1"/>
          </p:cNvSpPr>
          <p:nvPr>
            <p:ph type="subTitle" idx="2"/>
          </p:nvPr>
        </p:nvSpPr>
        <p:spPr>
          <a:xfrm>
            <a:off x="3520500" y="1938750"/>
            <a:ext cx="21030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0"/>
          <p:cNvSpPr txBox="1">
            <a:spLocks noGrp="1"/>
          </p:cNvSpPr>
          <p:nvPr>
            <p:ph type="subTitle" idx="3"/>
          </p:nvPr>
        </p:nvSpPr>
        <p:spPr>
          <a:xfrm>
            <a:off x="946150" y="3511350"/>
            <a:ext cx="21030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subTitle" idx="4"/>
          </p:nvPr>
        </p:nvSpPr>
        <p:spPr>
          <a:xfrm>
            <a:off x="3520500" y="3511350"/>
            <a:ext cx="21030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0"/>
          <p:cNvSpPr txBox="1">
            <a:spLocks noGrp="1"/>
          </p:cNvSpPr>
          <p:nvPr>
            <p:ph type="subTitle" idx="5"/>
          </p:nvPr>
        </p:nvSpPr>
        <p:spPr>
          <a:xfrm>
            <a:off x="6094850" y="1938750"/>
            <a:ext cx="21030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0"/>
          <p:cNvSpPr txBox="1">
            <a:spLocks noGrp="1"/>
          </p:cNvSpPr>
          <p:nvPr>
            <p:ph type="subTitle" idx="6"/>
          </p:nvPr>
        </p:nvSpPr>
        <p:spPr>
          <a:xfrm>
            <a:off x="6094850" y="3511350"/>
            <a:ext cx="21030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0"/>
          <p:cNvSpPr txBox="1">
            <a:spLocks noGrp="1"/>
          </p:cNvSpPr>
          <p:nvPr>
            <p:ph type="subTitle" idx="7"/>
          </p:nvPr>
        </p:nvSpPr>
        <p:spPr>
          <a:xfrm>
            <a:off x="946150" y="1591252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58" name="Google Shape;158;p20"/>
          <p:cNvSpPr txBox="1">
            <a:spLocks noGrp="1"/>
          </p:cNvSpPr>
          <p:nvPr>
            <p:ph type="subTitle" idx="8"/>
          </p:nvPr>
        </p:nvSpPr>
        <p:spPr>
          <a:xfrm>
            <a:off x="3520500" y="1591252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59" name="Google Shape;159;p20"/>
          <p:cNvSpPr txBox="1">
            <a:spLocks noGrp="1"/>
          </p:cNvSpPr>
          <p:nvPr>
            <p:ph type="subTitle" idx="9"/>
          </p:nvPr>
        </p:nvSpPr>
        <p:spPr>
          <a:xfrm>
            <a:off x="6094849" y="1591252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60" name="Google Shape;160;p20"/>
          <p:cNvSpPr txBox="1">
            <a:spLocks noGrp="1"/>
          </p:cNvSpPr>
          <p:nvPr>
            <p:ph type="subTitle" idx="13"/>
          </p:nvPr>
        </p:nvSpPr>
        <p:spPr>
          <a:xfrm>
            <a:off x="946150" y="3160627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61" name="Google Shape;161;p20"/>
          <p:cNvSpPr txBox="1">
            <a:spLocks noGrp="1"/>
          </p:cNvSpPr>
          <p:nvPr>
            <p:ph type="subTitle" idx="14"/>
          </p:nvPr>
        </p:nvSpPr>
        <p:spPr>
          <a:xfrm>
            <a:off x="3520500" y="3160629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62" name="Google Shape;162;p20"/>
          <p:cNvSpPr txBox="1">
            <a:spLocks noGrp="1"/>
          </p:cNvSpPr>
          <p:nvPr>
            <p:ph type="subTitle" idx="15"/>
          </p:nvPr>
        </p:nvSpPr>
        <p:spPr>
          <a:xfrm>
            <a:off x="6094849" y="3160629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grpSp>
        <p:nvGrpSpPr>
          <p:cNvPr id="163" name="Google Shape;163;p20"/>
          <p:cNvGrpSpPr/>
          <p:nvPr/>
        </p:nvGrpSpPr>
        <p:grpSpPr>
          <a:xfrm>
            <a:off x="-1869459" y="0"/>
            <a:ext cx="11038084" cy="6577677"/>
            <a:chOff x="-1869459" y="0"/>
            <a:chExt cx="11038084" cy="6577677"/>
          </a:xfrm>
        </p:grpSpPr>
        <p:sp>
          <p:nvSpPr>
            <p:cNvPr id="164" name="Google Shape;164;p20"/>
            <p:cNvSpPr/>
            <p:nvPr/>
          </p:nvSpPr>
          <p:spPr>
            <a:xfrm flipH="1">
              <a:off x="7523175" y="0"/>
              <a:ext cx="1645450" cy="1255549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20"/>
            <p:cNvSpPr/>
            <p:nvPr/>
          </p:nvSpPr>
          <p:spPr>
            <a:xfrm>
              <a:off x="-1195882" y="4124326"/>
              <a:ext cx="2828102" cy="2453351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166;p20"/>
            <p:cNvSpPr/>
            <p:nvPr/>
          </p:nvSpPr>
          <p:spPr>
            <a:xfrm flipH="1">
              <a:off x="-1869459" y="2924876"/>
              <a:ext cx="2409843" cy="2090498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7" name="Google Shape;167;p20"/>
          <p:cNvGrpSpPr/>
          <p:nvPr/>
        </p:nvGrpSpPr>
        <p:grpSpPr>
          <a:xfrm>
            <a:off x="8040851" y="4330537"/>
            <a:ext cx="1391650" cy="1388725"/>
            <a:chOff x="422026" y="3262937"/>
            <a:chExt cx="1391650" cy="1388725"/>
          </a:xfrm>
        </p:grpSpPr>
        <p:sp>
          <p:nvSpPr>
            <p:cNvPr id="168" name="Google Shape;168;p20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20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>
            <a:spLocks noGrp="1"/>
          </p:cNvSpPr>
          <p:nvPr>
            <p:ph type="ctrTitle"/>
          </p:nvPr>
        </p:nvSpPr>
        <p:spPr>
          <a:xfrm>
            <a:off x="2429950" y="669825"/>
            <a:ext cx="4284000" cy="99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2" name="Google Shape;172;p21"/>
          <p:cNvSpPr txBox="1">
            <a:spLocks noGrp="1"/>
          </p:cNvSpPr>
          <p:nvPr>
            <p:ph type="subTitle" idx="1"/>
          </p:nvPr>
        </p:nvSpPr>
        <p:spPr>
          <a:xfrm>
            <a:off x="2815225" y="1628350"/>
            <a:ext cx="3513600" cy="11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74" name="Google Shape;174;p21"/>
          <p:cNvGrpSpPr/>
          <p:nvPr/>
        </p:nvGrpSpPr>
        <p:grpSpPr>
          <a:xfrm>
            <a:off x="-2060411" y="-1112025"/>
            <a:ext cx="13105806" cy="6811244"/>
            <a:chOff x="-2060411" y="-1112025"/>
            <a:chExt cx="13105806" cy="6811244"/>
          </a:xfrm>
        </p:grpSpPr>
        <p:sp>
          <p:nvSpPr>
            <p:cNvPr id="175" name="Google Shape;175;p21"/>
            <p:cNvSpPr/>
            <p:nvPr/>
          </p:nvSpPr>
          <p:spPr>
            <a:xfrm>
              <a:off x="8135150" y="-1112025"/>
              <a:ext cx="2910246" cy="2524597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76" name="Google Shape;176;p21"/>
            <p:cNvGrpSpPr/>
            <p:nvPr/>
          </p:nvGrpSpPr>
          <p:grpSpPr>
            <a:xfrm>
              <a:off x="-2060411" y="3174622"/>
              <a:ext cx="3491700" cy="2524597"/>
              <a:chOff x="-1912711" y="3164072"/>
              <a:chExt cx="3491700" cy="2524597"/>
            </a:xfrm>
          </p:grpSpPr>
          <p:sp>
            <p:nvSpPr>
              <p:cNvPr id="177" name="Google Shape;177;p21"/>
              <p:cNvSpPr/>
              <p:nvPr/>
            </p:nvSpPr>
            <p:spPr>
              <a:xfrm>
                <a:off x="-205894" y="4140305"/>
                <a:ext cx="1784883" cy="1548364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2818" extrusionOk="0">
                    <a:moveTo>
                      <a:pt x="1363" y="39"/>
                    </a:moveTo>
                    <a:cubicBezTo>
                      <a:pt x="1136" y="0"/>
                      <a:pt x="902" y="17"/>
                      <a:pt x="685" y="93"/>
                    </a:cubicBezTo>
                    <a:cubicBezTo>
                      <a:pt x="525" y="149"/>
                      <a:pt x="423" y="214"/>
                      <a:pt x="305" y="375"/>
                    </a:cubicBezTo>
                    <a:cubicBezTo>
                      <a:pt x="92" y="667"/>
                      <a:pt x="0" y="1153"/>
                      <a:pt x="34" y="1671"/>
                    </a:cubicBezTo>
                    <a:cubicBezTo>
                      <a:pt x="69" y="2190"/>
                      <a:pt x="458" y="2818"/>
                      <a:pt x="1109" y="2766"/>
                    </a:cubicBezTo>
                    <a:cubicBezTo>
                      <a:pt x="1759" y="2714"/>
                      <a:pt x="2551" y="2599"/>
                      <a:pt x="2776" y="2270"/>
                    </a:cubicBezTo>
                    <a:cubicBezTo>
                      <a:pt x="3242" y="1589"/>
                      <a:pt x="2586" y="502"/>
                      <a:pt x="2176" y="286"/>
                    </a:cubicBezTo>
                    <a:cubicBezTo>
                      <a:pt x="1909" y="146"/>
                      <a:pt x="1631" y="85"/>
                      <a:pt x="1363" y="3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8" name="Google Shape;178;p21"/>
              <p:cNvSpPr/>
              <p:nvPr/>
            </p:nvSpPr>
            <p:spPr>
              <a:xfrm flipH="1">
                <a:off x="-1912711" y="3164072"/>
                <a:ext cx="2739214" cy="2376236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2818" extrusionOk="0">
                    <a:moveTo>
                      <a:pt x="1363" y="39"/>
                    </a:moveTo>
                    <a:cubicBezTo>
                      <a:pt x="1136" y="0"/>
                      <a:pt x="902" y="17"/>
                      <a:pt x="685" y="93"/>
                    </a:cubicBezTo>
                    <a:cubicBezTo>
                      <a:pt x="525" y="149"/>
                      <a:pt x="423" y="214"/>
                      <a:pt x="305" y="375"/>
                    </a:cubicBezTo>
                    <a:cubicBezTo>
                      <a:pt x="92" y="667"/>
                      <a:pt x="0" y="1153"/>
                      <a:pt x="34" y="1671"/>
                    </a:cubicBezTo>
                    <a:cubicBezTo>
                      <a:pt x="69" y="2190"/>
                      <a:pt x="458" y="2818"/>
                      <a:pt x="1109" y="2766"/>
                    </a:cubicBezTo>
                    <a:cubicBezTo>
                      <a:pt x="1759" y="2714"/>
                      <a:pt x="2551" y="2599"/>
                      <a:pt x="2776" y="2270"/>
                    </a:cubicBezTo>
                    <a:cubicBezTo>
                      <a:pt x="3242" y="1589"/>
                      <a:pt x="2586" y="502"/>
                      <a:pt x="2176" y="286"/>
                    </a:cubicBezTo>
                    <a:cubicBezTo>
                      <a:pt x="1909" y="146"/>
                      <a:pt x="1631" y="85"/>
                      <a:pt x="1363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Google Shape;180;p22"/>
          <p:cNvGrpSpPr/>
          <p:nvPr/>
        </p:nvGrpSpPr>
        <p:grpSpPr>
          <a:xfrm flipH="1">
            <a:off x="-2060411" y="-1112025"/>
            <a:ext cx="13105806" cy="6811244"/>
            <a:chOff x="-2060411" y="-1112025"/>
            <a:chExt cx="13105806" cy="6811244"/>
          </a:xfrm>
        </p:grpSpPr>
        <p:sp>
          <p:nvSpPr>
            <p:cNvPr id="181" name="Google Shape;181;p22"/>
            <p:cNvSpPr/>
            <p:nvPr/>
          </p:nvSpPr>
          <p:spPr>
            <a:xfrm>
              <a:off x="8135150" y="-1112025"/>
              <a:ext cx="2910246" cy="2524597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82" name="Google Shape;182;p22"/>
            <p:cNvGrpSpPr/>
            <p:nvPr/>
          </p:nvGrpSpPr>
          <p:grpSpPr>
            <a:xfrm>
              <a:off x="-2060411" y="3174622"/>
              <a:ext cx="3491700" cy="2524597"/>
              <a:chOff x="-1912711" y="3164072"/>
              <a:chExt cx="3491700" cy="2524597"/>
            </a:xfrm>
          </p:grpSpPr>
          <p:sp>
            <p:nvSpPr>
              <p:cNvPr id="183" name="Google Shape;183;p22"/>
              <p:cNvSpPr/>
              <p:nvPr/>
            </p:nvSpPr>
            <p:spPr>
              <a:xfrm>
                <a:off x="-205894" y="4140305"/>
                <a:ext cx="1784883" cy="1548364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2818" extrusionOk="0">
                    <a:moveTo>
                      <a:pt x="1363" y="39"/>
                    </a:moveTo>
                    <a:cubicBezTo>
                      <a:pt x="1136" y="0"/>
                      <a:pt x="902" y="17"/>
                      <a:pt x="685" y="93"/>
                    </a:cubicBezTo>
                    <a:cubicBezTo>
                      <a:pt x="525" y="149"/>
                      <a:pt x="423" y="214"/>
                      <a:pt x="305" y="375"/>
                    </a:cubicBezTo>
                    <a:cubicBezTo>
                      <a:pt x="92" y="667"/>
                      <a:pt x="0" y="1153"/>
                      <a:pt x="34" y="1671"/>
                    </a:cubicBezTo>
                    <a:cubicBezTo>
                      <a:pt x="69" y="2190"/>
                      <a:pt x="458" y="2818"/>
                      <a:pt x="1109" y="2766"/>
                    </a:cubicBezTo>
                    <a:cubicBezTo>
                      <a:pt x="1759" y="2714"/>
                      <a:pt x="2551" y="2599"/>
                      <a:pt x="2776" y="2270"/>
                    </a:cubicBezTo>
                    <a:cubicBezTo>
                      <a:pt x="3242" y="1589"/>
                      <a:pt x="2586" y="502"/>
                      <a:pt x="2176" y="286"/>
                    </a:cubicBezTo>
                    <a:cubicBezTo>
                      <a:pt x="1909" y="146"/>
                      <a:pt x="1631" y="85"/>
                      <a:pt x="1363" y="3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" name="Google Shape;184;p22"/>
              <p:cNvSpPr/>
              <p:nvPr/>
            </p:nvSpPr>
            <p:spPr>
              <a:xfrm flipH="1">
                <a:off x="-1912711" y="3164072"/>
                <a:ext cx="2739214" cy="2376236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2818" extrusionOk="0">
                    <a:moveTo>
                      <a:pt x="1363" y="39"/>
                    </a:moveTo>
                    <a:cubicBezTo>
                      <a:pt x="1136" y="0"/>
                      <a:pt x="902" y="17"/>
                      <a:pt x="685" y="93"/>
                    </a:cubicBezTo>
                    <a:cubicBezTo>
                      <a:pt x="525" y="149"/>
                      <a:pt x="423" y="214"/>
                      <a:pt x="305" y="375"/>
                    </a:cubicBezTo>
                    <a:cubicBezTo>
                      <a:pt x="92" y="667"/>
                      <a:pt x="0" y="1153"/>
                      <a:pt x="34" y="1671"/>
                    </a:cubicBezTo>
                    <a:cubicBezTo>
                      <a:pt x="69" y="2190"/>
                      <a:pt x="458" y="2818"/>
                      <a:pt x="1109" y="2766"/>
                    </a:cubicBezTo>
                    <a:cubicBezTo>
                      <a:pt x="1759" y="2714"/>
                      <a:pt x="2551" y="2599"/>
                      <a:pt x="2776" y="2270"/>
                    </a:cubicBezTo>
                    <a:cubicBezTo>
                      <a:pt x="3242" y="1589"/>
                      <a:pt x="2586" y="502"/>
                      <a:pt x="2176" y="286"/>
                    </a:cubicBezTo>
                    <a:cubicBezTo>
                      <a:pt x="1909" y="146"/>
                      <a:pt x="1631" y="85"/>
                      <a:pt x="1363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oogle Shape;186;p23"/>
          <p:cNvGrpSpPr/>
          <p:nvPr/>
        </p:nvGrpSpPr>
        <p:grpSpPr>
          <a:xfrm>
            <a:off x="-36326" y="-261125"/>
            <a:ext cx="9255451" cy="5424915"/>
            <a:chOff x="-36326" y="-233125"/>
            <a:chExt cx="9255451" cy="5424915"/>
          </a:xfrm>
        </p:grpSpPr>
        <p:sp>
          <p:nvSpPr>
            <p:cNvPr id="187" name="Google Shape;187;p23"/>
            <p:cNvSpPr/>
            <p:nvPr/>
          </p:nvSpPr>
          <p:spPr>
            <a:xfrm rot="10800000">
              <a:off x="7480649" y="3865240"/>
              <a:ext cx="1738476" cy="1326550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3"/>
            <p:cNvSpPr/>
            <p:nvPr/>
          </p:nvSpPr>
          <p:spPr>
            <a:xfrm>
              <a:off x="-36326" y="-233125"/>
              <a:ext cx="1738476" cy="1326550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4119275" y="2041600"/>
            <a:ext cx="3603900" cy="17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2" hasCustomPrompt="1"/>
          </p:nvPr>
        </p:nvSpPr>
        <p:spPr>
          <a:xfrm>
            <a:off x="4119275" y="1096400"/>
            <a:ext cx="1117500" cy="841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>
            <a:spLocks noGrp="1"/>
          </p:cNvSpPr>
          <p:nvPr>
            <p:ph type="pic" idx="3"/>
          </p:nvPr>
        </p:nvSpPr>
        <p:spPr>
          <a:xfrm>
            <a:off x="379059" y="218787"/>
            <a:ext cx="3269400" cy="47091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22" name="Google Shape;22;p3"/>
          <p:cNvGrpSpPr/>
          <p:nvPr/>
        </p:nvGrpSpPr>
        <p:grpSpPr>
          <a:xfrm>
            <a:off x="0" y="0"/>
            <a:ext cx="11356551" cy="6405349"/>
            <a:chOff x="0" y="0"/>
            <a:chExt cx="11356551" cy="6405349"/>
          </a:xfrm>
        </p:grpSpPr>
        <p:sp>
          <p:nvSpPr>
            <p:cNvPr id="23" name="Google Shape;23;p3"/>
            <p:cNvSpPr/>
            <p:nvPr/>
          </p:nvSpPr>
          <p:spPr>
            <a:xfrm flipH="1">
              <a:off x="7347827" y="4288643"/>
              <a:ext cx="2440035" cy="2116705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4;p3"/>
            <p:cNvSpPr/>
            <p:nvPr/>
          </p:nvSpPr>
          <p:spPr>
            <a:xfrm>
              <a:off x="0" y="0"/>
              <a:ext cx="1436896" cy="1096400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8349191" y="3302374"/>
              <a:ext cx="3007360" cy="2608834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ubTitle" idx="1"/>
          </p:nvPr>
        </p:nvSpPr>
        <p:spPr>
          <a:xfrm>
            <a:off x="4885010" y="2303350"/>
            <a:ext cx="2786700" cy="157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2"/>
          </p:nvPr>
        </p:nvSpPr>
        <p:spPr>
          <a:xfrm>
            <a:off x="1472290" y="2303350"/>
            <a:ext cx="2786700" cy="157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ubTitle" idx="3"/>
          </p:nvPr>
        </p:nvSpPr>
        <p:spPr>
          <a:xfrm>
            <a:off x="1472290" y="1771900"/>
            <a:ext cx="27867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4"/>
          </p:nvPr>
        </p:nvSpPr>
        <p:spPr>
          <a:xfrm>
            <a:off x="4885006" y="1771900"/>
            <a:ext cx="27867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grpSp>
        <p:nvGrpSpPr>
          <p:cNvPr id="38" name="Google Shape;38;p5"/>
          <p:cNvGrpSpPr/>
          <p:nvPr/>
        </p:nvGrpSpPr>
        <p:grpSpPr>
          <a:xfrm>
            <a:off x="-228600" y="-360500"/>
            <a:ext cx="10717196" cy="5540950"/>
            <a:chOff x="-228600" y="-360500"/>
            <a:chExt cx="10717196" cy="5540950"/>
          </a:xfrm>
        </p:grpSpPr>
        <p:sp>
          <p:nvSpPr>
            <p:cNvPr id="39" name="Google Shape;39;p5"/>
            <p:cNvSpPr/>
            <p:nvPr/>
          </p:nvSpPr>
          <p:spPr>
            <a:xfrm>
              <a:off x="8424001" y="-360500"/>
              <a:ext cx="2064595" cy="1791001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40;p5"/>
            <p:cNvSpPr/>
            <p:nvPr/>
          </p:nvSpPr>
          <p:spPr>
            <a:xfrm rot="10800000" flipH="1">
              <a:off x="-228600" y="3882675"/>
              <a:ext cx="1700800" cy="1297775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" name="Google Shape;41;p5"/>
          <p:cNvGrpSpPr/>
          <p:nvPr/>
        </p:nvGrpSpPr>
        <p:grpSpPr>
          <a:xfrm>
            <a:off x="7505735" y="-435525"/>
            <a:ext cx="1123758" cy="1121395"/>
            <a:chOff x="422026" y="3262937"/>
            <a:chExt cx="1391650" cy="1388725"/>
          </a:xfrm>
        </p:grpSpPr>
        <p:sp>
          <p:nvSpPr>
            <p:cNvPr id="42" name="Google Shape;42;p5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/>
          <p:nvPr/>
        </p:nvSpPr>
        <p:spPr>
          <a:xfrm flipH="1">
            <a:off x="7523175" y="0"/>
            <a:ext cx="1645450" cy="1255549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2724150" y="1307100"/>
            <a:ext cx="36957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grpSp>
        <p:nvGrpSpPr>
          <p:cNvPr id="56" name="Google Shape;56;p8"/>
          <p:cNvGrpSpPr/>
          <p:nvPr/>
        </p:nvGrpSpPr>
        <p:grpSpPr>
          <a:xfrm>
            <a:off x="0" y="0"/>
            <a:ext cx="9249575" cy="5651850"/>
            <a:chOff x="0" y="0"/>
            <a:chExt cx="9249575" cy="5651850"/>
          </a:xfrm>
        </p:grpSpPr>
        <p:sp>
          <p:nvSpPr>
            <p:cNvPr id="57" name="Google Shape;57;p8"/>
            <p:cNvSpPr/>
            <p:nvPr/>
          </p:nvSpPr>
          <p:spPr>
            <a:xfrm>
              <a:off x="0" y="0"/>
              <a:ext cx="1680023" cy="1281926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58;p8"/>
            <p:cNvSpPr/>
            <p:nvPr/>
          </p:nvSpPr>
          <p:spPr>
            <a:xfrm rot="10800000">
              <a:off x="6267177" y="3352475"/>
              <a:ext cx="2982398" cy="2299375"/>
            </a:xfrm>
            <a:custGeom>
              <a:avLst/>
              <a:gdLst/>
              <a:ahLst/>
              <a:cxnLst/>
              <a:rect l="l" t="t" r="r" b="b"/>
              <a:pathLst>
                <a:path w="1571" h="1213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1"/>
                  </a:cubicBezTo>
                  <a:cubicBezTo>
                    <a:pt x="622" y="467"/>
                    <a:pt x="846" y="830"/>
                    <a:pt x="451" y="830"/>
                  </a:cubicBezTo>
                  <a:cubicBezTo>
                    <a:pt x="127" y="830"/>
                    <a:pt x="419" y="1213"/>
                    <a:pt x="0" y="12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8"/>
            <p:cNvSpPr/>
            <p:nvPr/>
          </p:nvSpPr>
          <p:spPr>
            <a:xfrm>
              <a:off x="6040900" y="4740225"/>
              <a:ext cx="590700" cy="590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>
            <a:spLocks noGrp="1"/>
          </p:cNvSpPr>
          <p:nvPr>
            <p:ph type="title"/>
          </p:nvPr>
        </p:nvSpPr>
        <p:spPr>
          <a:xfrm>
            <a:off x="2201850" y="1584874"/>
            <a:ext cx="47403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ubTitle" idx="1"/>
          </p:nvPr>
        </p:nvSpPr>
        <p:spPr>
          <a:xfrm>
            <a:off x="2201925" y="2427926"/>
            <a:ext cx="4740300" cy="11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 flipH="1">
            <a:off x="0" y="0"/>
            <a:ext cx="9249575" cy="5651850"/>
            <a:chOff x="0" y="0"/>
            <a:chExt cx="9249575" cy="5651850"/>
          </a:xfrm>
        </p:grpSpPr>
        <p:sp>
          <p:nvSpPr>
            <p:cNvPr id="64" name="Google Shape;64;p9"/>
            <p:cNvSpPr/>
            <p:nvPr/>
          </p:nvSpPr>
          <p:spPr>
            <a:xfrm>
              <a:off x="0" y="0"/>
              <a:ext cx="1680023" cy="1281926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9"/>
            <p:cNvSpPr/>
            <p:nvPr/>
          </p:nvSpPr>
          <p:spPr>
            <a:xfrm rot="10800000">
              <a:off x="6267177" y="3352475"/>
              <a:ext cx="2982398" cy="2299375"/>
            </a:xfrm>
            <a:custGeom>
              <a:avLst/>
              <a:gdLst/>
              <a:ahLst/>
              <a:cxnLst/>
              <a:rect l="l" t="t" r="r" b="b"/>
              <a:pathLst>
                <a:path w="1571" h="1213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1"/>
                  </a:cubicBezTo>
                  <a:cubicBezTo>
                    <a:pt x="622" y="467"/>
                    <a:pt x="846" y="830"/>
                    <a:pt x="451" y="830"/>
                  </a:cubicBezTo>
                  <a:cubicBezTo>
                    <a:pt x="127" y="830"/>
                    <a:pt x="419" y="1213"/>
                    <a:pt x="0" y="12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66;p9"/>
            <p:cNvSpPr/>
            <p:nvPr/>
          </p:nvSpPr>
          <p:spPr>
            <a:xfrm>
              <a:off x="6040900" y="4740225"/>
              <a:ext cx="590700" cy="590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>
            <a:spLocks noGrp="1"/>
          </p:cNvSpPr>
          <p:nvPr>
            <p:ph type="pic" idx="2"/>
          </p:nvPr>
        </p:nvSpPr>
        <p:spPr>
          <a:xfrm>
            <a:off x="-6875" y="0"/>
            <a:ext cx="9144000" cy="5157300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>
          <a:xfrm>
            <a:off x="720000" y="403800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>
            <a:spLocks noGrp="1"/>
          </p:cNvSpPr>
          <p:nvPr>
            <p:ph type="title" hasCustomPrompt="1"/>
          </p:nvPr>
        </p:nvSpPr>
        <p:spPr>
          <a:xfrm>
            <a:off x="1525500" y="1308475"/>
            <a:ext cx="60930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72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72" name="Google Shape;72;p11"/>
          <p:cNvSpPr txBox="1">
            <a:spLocks noGrp="1"/>
          </p:cNvSpPr>
          <p:nvPr>
            <p:ph type="subTitle" idx="1"/>
          </p:nvPr>
        </p:nvSpPr>
        <p:spPr>
          <a:xfrm>
            <a:off x="1525525" y="2589625"/>
            <a:ext cx="6093000" cy="115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73" name="Google Shape;73;p11"/>
          <p:cNvGrpSpPr/>
          <p:nvPr/>
        </p:nvGrpSpPr>
        <p:grpSpPr>
          <a:xfrm>
            <a:off x="-827428" y="-285498"/>
            <a:ext cx="9911628" cy="5682973"/>
            <a:chOff x="-827428" y="-285498"/>
            <a:chExt cx="9911628" cy="5682973"/>
          </a:xfrm>
        </p:grpSpPr>
        <p:sp>
          <p:nvSpPr>
            <p:cNvPr id="74" name="Google Shape;74;p11"/>
            <p:cNvSpPr/>
            <p:nvPr/>
          </p:nvSpPr>
          <p:spPr>
            <a:xfrm>
              <a:off x="-827428" y="485694"/>
              <a:ext cx="1572248" cy="1363912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75;p11"/>
            <p:cNvSpPr/>
            <p:nvPr/>
          </p:nvSpPr>
          <p:spPr>
            <a:xfrm>
              <a:off x="-309314" y="-285498"/>
              <a:ext cx="2048835" cy="1563356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76;p11"/>
            <p:cNvSpPr/>
            <p:nvPr/>
          </p:nvSpPr>
          <p:spPr>
            <a:xfrm>
              <a:off x="8493500" y="4806775"/>
              <a:ext cx="590700" cy="590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77" name="Google Shape;77;p11"/>
          <p:cNvGrpSpPr/>
          <p:nvPr/>
        </p:nvGrpSpPr>
        <p:grpSpPr>
          <a:xfrm rot="10800000">
            <a:off x="8084995" y="-64126"/>
            <a:ext cx="999205" cy="997104"/>
            <a:chOff x="422026" y="3262937"/>
            <a:chExt cx="1391650" cy="1388725"/>
          </a:xfrm>
        </p:grpSpPr>
        <p:sp>
          <p:nvSpPr>
            <p:cNvPr id="78" name="Google Shape;78;p11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79;p11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stamp/stamp.jsp?arnumber=8691444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7"/>
          <p:cNvSpPr txBox="1">
            <a:spLocks noGrp="1"/>
          </p:cNvSpPr>
          <p:nvPr>
            <p:ph type="ctrTitle"/>
          </p:nvPr>
        </p:nvSpPr>
        <p:spPr>
          <a:xfrm>
            <a:off x="0" y="1447542"/>
            <a:ext cx="9144000" cy="153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4400" dirty="0">
                <a:solidFill>
                  <a:srgbClr val="984CF6"/>
                </a:solidFill>
              </a:rPr>
              <a:t>ETHER: An Adaptive Solar Tracking System</a:t>
            </a:r>
            <a:endParaRPr sz="4400" dirty="0">
              <a:solidFill>
                <a:srgbClr val="984CF6"/>
              </a:solidFill>
            </a:endParaRPr>
          </a:p>
        </p:txBody>
      </p:sp>
      <p:sp>
        <p:nvSpPr>
          <p:cNvPr id="200" name="Google Shape;200;p27"/>
          <p:cNvSpPr txBox="1">
            <a:spLocks noGrp="1"/>
          </p:cNvSpPr>
          <p:nvPr>
            <p:ph type="subTitle" idx="1"/>
          </p:nvPr>
        </p:nvSpPr>
        <p:spPr>
          <a:xfrm>
            <a:off x="0" y="2980242"/>
            <a:ext cx="9143999" cy="10454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indent="0"/>
            <a:r>
              <a:rPr lang="en-US" dirty="0"/>
              <a:t>Mohammad Raed &amp; Mohammad Matar</a:t>
            </a:r>
          </a:p>
          <a:p>
            <a:pPr marL="152400" indent="0"/>
            <a:endParaRPr lang="en-US" dirty="0"/>
          </a:p>
          <a:p>
            <a:pPr marL="152400" indent="0"/>
            <a:endParaRPr lang="en-US" dirty="0"/>
          </a:p>
          <a:p>
            <a:pPr marL="152400" indent="0"/>
            <a:r>
              <a:rPr lang="en-US" dirty="0"/>
              <a:t>Supervisor: Dr. Suleiman Abu </a:t>
            </a:r>
            <a:r>
              <a:rPr lang="en-US" dirty="0" err="1"/>
              <a:t>Kharmeh</a:t>
            </a:r>
            <a:endParaRPr lang="en-US" dirty="0"/>
          </a:p>
          <a:p>
            <a:pPr marL="152400" indent="0"/>
            <a:endParaRPr lang="en-US" sz="5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71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Workflow &amp; Implementation</a:t>
            </a:r>
            <a:endParaRPr/>
          </a:p>
        </p:txBody>
      </p:sp>
      <p:sp>
        <p:nvSpPr>
          <p:cNvPr id="277" name="Google Shape;277;p27"/>
          <p:cNvSpPr txBox="1"/>
          <p:nvPr/>
        </p:nvSpPr>
        <p:spPr>
          <a:xfrm>
            <a:off x="720000" y="1230100"/>
            <a:ext cx="7954500" cy="37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938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en-US" sz="1200" b="1" i="1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Arduino Workflow</a:t>
            </a:r>
            <a:endParaRPr sz="1200" b="1" i="1">
              <a:solidFill>
                <a:schemeClr val="accent1"/>
              </a:solidFill>
            </a:endParaRPr>
          </a:p>
          <a:p>
            <a:pPr marL="7938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endParaRPr sz="1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6513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1)  Sensor Reading</a:t>
            </a:r>
            <a:br>
              <a:rPr lang="en-US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300" b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Reads 4 LDR sensors and Converts analog</a:t>
            </a:r>
            <a:br>
              <a:rPr lang="en-US" sz="13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300" b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values to</a:t>
            </a:r>
            <a:r>
              <a:rPr lang="en-US" sz="13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300" b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light intensity differences</a:t>
            </a:r>
            <a:endParaRPr sz="1300">
              <a:solidFill>
                <a:srgbClr val="666666"/>
              </a:solidFill>
            </a:endParaRPr>
          </a:p>
          <a:p>
            <a:pPr marL="46513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endParaRPr sz="1300"/>
          </a:p>
          <a:p>
            <a:pPr marL="46513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endParaRPr sz="1300"/>
          </a:p>
          <a:p>
            <a:pPr marL="46513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2)  PID Control</a:t>
            </a:r>
            <a:br>
              <a:rPr lang="en-US" sz="1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300" b="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Computes azimuth &amp; elevation errors and</a:t>
            </a:r>
            <a:r>
              <a:rPr lang="en-US" sz="13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300" b="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applies</a:t>
            </a:r>
            <a:br>
              <a:rPr lang="en-US" sz="1300" b="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300" b="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tuned</a:t>
            </a:r>
            <a:r>
              <a:rPr lang="en-US" sz="13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300" b="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PID gains to generate raw angle commands</a:t>
            </a:r>
            <a:endParaRPr sz="1300">
              <a:solidFill>
                <a:srgbClr val="666666"/>
              </a:solidFill>
            </a:endParaRPr>
          </a:p>
          <a:p>
            <a:pPr marL="46513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endParaRPr sz="13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65138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endParaRPr sz="13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6513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3)  Communication</a:t>
            </a:r>
            <a:br>
              <a:rPr lang="en-US" sz="1300"/>
            </a:br>
            <a:r>
              <a:rPr lang="en-US" sz="130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A) Sends raw angles to FPGA via UART</a:t>
            </a:r>
            <a:br>
              <a:rPr lang="en-US" sz="1300">
                <a:solidFill>
                  <a:srgbClr val="666666"/>
                </a:solidFill>
              </a:rPr>
            </a:br>
            <a:r>
              <a:rPr lang="en-US" sz="130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B) Receives filtered angles back</a:t>
            </a:r>
            <a:br>
              <a:rPr lang="en-US" sz="1300">
                <a:solidFill>
                  <a:srgbClr val="666666"/>
                </a:solidFill>
              </a:rPr>
            </a:br>
            <a:r>
              <a:rPr lang="en-US" sz="1300" i="0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C) Falls back to raw angles if FPGA times out</a:t>
            </a:r>
            <a:endParaRPr sz="1300">
              <a:solidFill>
                <a:srgbClr val="666666"/>
              </a:solidFill>
            </a:endParaRPr>
          </a:p>
        </p:txBody>
      </p:sp>
      <p:cxnSp>
        <p:nvCxnSpPr>
          <p:cNvPr id="278" name="Google Shape;278;p27"/>
          <p:cNvCxnSpPr/>
          <p:nvPr/>
        </p:nvCxnSpPr>
        <p:spPr>
          <a:xfrm rot="10800000" flipH="1">
            <a:off x="723296" y="2418000"/>
            <a:ext cx="4397700" cy="35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9" name="Google Shape;279;p27"/>
          <p:cNvCxnSpPr/>
          <p:nvPr/>
        </p:nvCxnSpPr>
        <p:spPr>
          <a:xfrm rot="10800000" flipH="1">
            <a:off x="723296" y="3547050"/>
            <a:ext cx="4397700" cy="35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80" name="Google Shape;28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8975" y="975375"/>
            <a:ext cx="3295525" cy="3295525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27"/>
          <p:cNvSpPr/>
          <p:nvPr/>
        </p:nvSpPr>
        <p:spPr>
          <a:xfrm>
            <a:off x="3717825" y="1623600"/>
            <a:ext cx="2160900" cy="794400"/>
          </a:xfrm>
          <a:prstGeom prst="arc">
            <a:avLst>
              <a:gd name="adj1" fmla="val 16200000"/>
              <a:gd name="adj2" fmla="val 0"/>
            </a:avLst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2" name="Google Shape;282;p27"/>
          <p:cNvSpPr/>
          <p:nvPr/>
        </p:nvSpPr>
        <p:spPr>
          <a:xfrm rot="6298773">
            <a:off x="4620102" y="2872421"/>
            <a:ext cx="1012093" cy="1542015"/>
          </a:xfrm>
          <a:prstGeom prst="arc">
            <a:avLst>
              <a:gd name="adj1" fmla="val 16200000"/>
              <a:gd name="adj2" fmla="val 0"/>
            </a:avLst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3" name="Google Shape;283;p27"/>
          <p:cNvSpPr/>
          <p:nvPr/>
        </p:nvSpPr>
        <p:spPr>
          <a:xfrm rot="-2700000">
            <a:off x="4703047" y="2569599"/>
            <a:ext cx="757736" cy="794222"/>
          </a:xfrm>
          <a:prstGeom prst="arc">
            <a:avLst>
              <a:gd name="adj1" fmla="val 16200000"/>
              <a:gd name="adj2" fmla="val 0"/>
            </a:avLst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7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Workflow &amp; Implementation</a:t>
            </a:r>
            <a:endParaRPr/>
          </a:p>
        </p:txBody>
      </p:sp>
      <p:sp>
        <p:nvSpPr>
          <p:cNvPr id="289" name="Google Shape;289;p28"/>
          <p:cNvSpPr txBox="1"/>
          <p:nvPr/>
        </p:nvSpPr>
        <p:spPr>
          <a:xfrm>
            <a:off x="720000" y="1159511"/>
            <a:ext cx="7954500" cy="34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938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en-US" sz="1300" b="1" i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ESP32 Dashboard &amp; IoT Features</a:t>
            </a:r>
            <a:endParaRPr sz="1300"/>
          </a:p>
          <a:p>
            <a:pPr marL="7938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endParaRPr sz="13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-3111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</a:pPr>
            <a:r>
              <a:rPr lang="en-US" sz="1600" b="1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Web-Based Interface</a:t>
            </a:r>
            <a:b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Hosted on ESP32 as a WiFi Access Point</a:t>
            </a:r>
            <a:endParaRPr sz="1300"/>
          </a:p>
          <a:p>
            <a:pPr marL="457200" marR="0" lvl="0" indent="-311150" algn="l" rtl="0">
              <a:lnSpc>
                <a:spcPct val="100000"/>
              </a:lnSpc>
              <a:spcBef>
                <a:spcPts val="165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</a:pPr>
            <a:r>
              <a:rPr lang="en-US" sz="1600" b="1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Real-Time Display</a:t>
            </a:r>
            <a:b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Shows raw vs. filtered angles, LDR values,</a:t>
            </a:r>
            <a:br>
              <a:rPr lang="en-US" sz="130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servo positions, power stats</a:t>
            </a:r>
            <a:endParaRPr sz="1300"/>
          </a:p>
          <a:p>
            <a:pPr marL="457200" marR="0" lvl="0" indent="-311150" algn="l" rtl="0">
              <a:lnSpc>
                <a:spcPct val="100000"/>
              </a:lnSpc>
              <a:spcBef>
                <a:spcPts val="165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</a:pPr>
            <a:r>
              <a:rPr lang="en-US" sz="1600" b="1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Interactive Controls</a:t>
            </a:r>
            <a:b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Manual servo positioning via sliders</a:t>
            </a:r>
            <a:endParaRPr sz="1300"/>
          </a:p>
          <a:p>
            <a:pPr marL="457200" marR="0" lvl="0" indent="-311150" algn="l" rtl="0">
              <a:lnSpc>
                <a:spcPct val="100000"/>
              </a:lnSpc>
              <a:spcBef>
                <a:spcPts val="1650"/>
              </a:spcBef>
              <a:spcAft>
                <a:spcPts val="1200"/>
              </a:spcAft>
              <a:buClr>
                <a:schemeClr val="dk1"/>
              </a:buClr>
              <a:buSzPts val="1300"/>
              <a:buFont typeface="Arial"/>
              <a:buChar char="•"/>
            </a:pPr>
            <a:r>
              <a:rPr lang="en-US" sz="1600" b="1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Multi-Client Support</a:t>
            </a:r>
            <a:b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Accessible from any device with a browser</a:t>
            </a:r>
            <a:endParaRPr sz="1300"/>
          </a:p>
        </p:txBody>
      </p:sp>
      <p:grpSp>
        <p:nvGrpSpPr>
          <p:cNvPr id="290" name="Google Shape;290;p28"/>
          <p:cNvGrpSpPr/>
          <p:nvPr/>
        </p:nvGrpSpPr>
        <p:grpSpPr>
          <a:xfrm>
            <a:off x="5650518" y="3185148"/>
            <a:ext cx="1787256" cy="1442655"/>
            <a:chOff x="4611795" y="980281"/>
            <a:chExt cx="4294224" cy="3466255"/>
          </a:xfrm>
        </p:grpSpPr>
        <p:grpSp>
          <p:nvGrpSpPr>
            <p:cNvPr id="291" name="Google Shape;291;p28"/>
            <p:cNvGrpSpPr/>
            <p:nvPr/>
          </p:nvGrpSpPr>
          <p:grpSpPr>
            <a:xfrm>
              <a:off x="4611795" y="980281"/>
              <a:ext cx="4294224" cy="3466255"/>
              <a:chOff x="2444748" y="555045"/>
              <a:chExt cx="7282048" cy="5727454"/>
            </a:xfrm>
          </p:grpSpPr>
          <p:sp>
            <p:nvSpPr>
              <p:cNvPr id="292" name="Google Shape;292;p28"/>
              <p:cNvSpPr/>
              <p:nvPr/>
            </p:nvSpPr>
            <p:spPr>
              <a:xfrm>
                <a:off x="4964693" y="5443837"/>
                <a:ext cx="2168250" cy="818207"/>
              </a:xfrm>
              <a:custGeom>
                <a:avLst/>
                <a:gdLst/>
                <a:ahLst/>
                <a:cxnLst/>
                <a:rect l="l" t="t" r="r" b="b"/>
                <a:pathLst>
                  <a:path w="2168250" h="818207" extrusionOk="0">
                    <a:moveTo>
                      <a:pt x="1941333" y="525699"/>
                    </a:moveTo>
                    <a:cubicBezTo>
                      <a:pt x="1789965" y="370239"/>
                      <a:pt x="1785874" y="30683"/>
                      <a:pt x="1785874" y="30683"/>
                    </a:cubicBezTo>
                    <a:lnTo>
                      <a:pt x="1114943" y="30683"/>
                    </a:lnTo>
                    <a:lnTo>
                      <a:pt x="1065851" y="30683"/>
                    </a:lnTo>
                    <a:lnTo>
                      <a:pt x="390830" y="30683"/>
                    </a:lnTo>
                    <a:cubicBezTo>
                      <a:pt x="390830" y="30683"/>
                      <a:pt x="386739" y="366148"/>
                      <a:pt x="235370" y="525699"/>
                    </a:cubicBezTo>
                    <a:cubicBezTo>
                      <a:pt x="84002" y="681158"/>
                      <a:pt x="-149188" y="816162"/>
                      <a:pt x="259916" y="816162"/>
                    </a:cubicBezTo>
                    <a:cubicBezTo>
                      <a:pt x="587199" y="816162"/>
                      <a:pt x="939029" y="816162"/>
                      <a:pt x="1065851" y="816162"/>
                    </a:cubicBezTo>
                    <a:cubicBezTo>
                      <a:pt x="1098579" y="816162"/>
                      <a:pt x="1114943" y="816162"/>
                      <a:pt x="1114943" y="816162"/>
                    </a:cubicBezTo>
                    <a:cubicBezTo>
                      <a:pt x="1245857" y="816162"/>
                      <a:pt x="1597686" y="816162"/>
                      <a:pt x="1920878" y="816162"/>
                    </a:cubicBezTo>
                    <a:cubicBezTo>
                      <a:pt x="2329982" y="816162"/>
                      <a:pt x="2092702" y="681158"/>
                      <a:pt x="1941333" y="525699"/>
                    </a:cubicBezTo>
                    <a:close/>
                  </a:path>
                </a:pathLst>
              </a:custGeom>
              <a:gradFill>
                <a:gsLst>
                  <a:gs pos="0">
                    <a:srgbClr val="BFBFBF"/>
                  </a:gs>
                  <a:gs pos="52999">
                    <a:srgbClr val="D8D8D8"/>
                  </a:gs>
                  <a:gs pos="83000">
                    <a:srgbClr val="BFBFBF"/>
                  </a:gs>
                  <a:gs pos="100000">
                    <a:srgbClr val="BFBFBF"/>
                  </a:gs>
                </a:gsLst>
                <a:lin ang="16200038" scaled="0"/>
              </a:gradFill>
              <a:ln>
                <a:noFill/>
              </a:ln>
            </p:spPr>
            <p:txBody>
              <a:bodyPr spcFirstLastPara="1" wrap="square" lIns="38050" tIns="19025" rIns="38050" bIns="190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82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" name="Google Shape;293;p28"/>
              <p:cNvSpPr/>
              <p:nvPr/>
            </p:nvSpPr>
            <p:spPr>
              <a:xfrm>
                <a:off x="2444748" y="555045"/>
                <a:ext cx="7282048" cy="4950157"/>
              </a:xfrm>
              <a:custGeom>
                <a:avLst/>
                <a:gdLst/>
                <a:ahLst/>
                <a:cxnLst/>
                <a:rect l="l" t="t" r="r" b="b"/>
                <a:pathLst>
                  <a:path w="7282048" h="4950157" extrusionOk="0">
                    <a:moveTo>
                      <a:pt x="7038632" y="30683"/>
                    </a:moveTo>
                    <a:lnTo>
                      <a:pt x="3704436" y="30683"/>
                    </a:lnTo>
                    <a:lnTo>
                      <a:pt x="3589886" y="30683"/>
                    </a:lnTo>
                    <a:lnTo>
                      <a:pt x="259781" y="30683"/>
                    </a:lnTo>
                    <a:cubicBezTo>
                      <a:pt x="141141" y="30683"/>
                      <a:pt x="30683" y="128868"/>
                      <a:pt x="30683" y="259781"/>
                    </a:cubicBezTo>
                    <a:lnTo>
                      <a:pt x="30683" y="4698558"/>
                    </a:lnTo>
                    <a:cubicBezTo>
                      <a:pt x="30683" y="4829472"/>
                      <a:pt x="124777" y="4931748"/>
                      <a:pt x="239326" y="4931748"/>
                    </a:cubicBezTo>
                    <a:lnTo>
                      <a:pt x="7042723" y="4931748"/>
                    </a:lnTo>
                    <a:cubicBezTo>
                      <a:pt x="7157272" y="4931748"/>
                      <a:pt x="7251366" y="4825380"/>
                      <a:pt x="7251366" y="4698558"/>
                    </a:cubicBezTo>
                    <a:lnTo>
                      <a:pt x="7251366" y="259781"/>
                    </a:lnTo>
                    <a:cubicBezTo>
                      <a:pt x="7251366" y="128868"/>
                      <a:pt x="7157272" y="30683"/>
                      <a:pt x="7038632" y="30683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38050" tIns="19025" rIns="38050" bIns="190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82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" name="Google Shape;294;p28"/>
              <p:cNvSpPr/>
              <p:nvPr/>
            </p:nvSpPr>
            <p:spPr>
              <a:xfrm>
                <a:off x="8706599" y="5435655"/>
                <a:ext cx="490924" cy="81820"/>
              </a:xfrm>
              <a:custGeom>
                <a:avLst/>
                <a:gdLst/>
                <a:ahLst/>
                <a:cxnLst/>
                <a:rect l="l" t="t" r="r" b="b"/>
                <a:pathLst>
                  <a:path w="490924" h="81820" extrusionOk="0">
                    <a:moveTo>
                      <a:pt x="32212" y="30683"/>
                    </a:moveTo>
                    <a:cubicBezTo>
                      <a:pt x="32212" y="30683"/>
                      <a:pt x="19938" y="67502"/>
                      <a:pt x="64939" y="71593"/>
                    </a:cubicBezTo>
                    <a:lnTo>
                      <a:pt x="461771" y="71593"/>
                    </a:lnTo>
                    <a:cubicBezTo>
                      <a:pt x="461771" y="71593"/>
                      <a:pt x="502681" y="75684"/>
                      <a:pt x="498590" y="30683"/>
                    </a:cubicBezTo>
                    <a:lnTo>
                      <a:pt x="32212" y="30683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</p:spPr>
            <p:txBody>
              <a:bodyPr spcFirstLastPara="1" wrap="square" lIns="38050" tIns="19025" rIns="38050" bIns="190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82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" name="Google Shape;295;p28"/>
              <p:cNvSpPr/>
              <p:nvPr/>
            </p:nvSpPr>
            <p:spPr>
              <a:xfrm>
                <a:off x="2481568" y="595956"/>
                <a:ext cx="7200227" cy="4336501"/>
              </a:xfrm>
              <a:custGeom>
                <a:avLst/>
                <a:gdLst/>
                <a:ahLst/>
                <a:cxnLst/>
                <a:rect l="l" t="t" r="r" b="b"/>
                <a:pathLst>
                  <a:path w="7200227" h="4336501" extrusionOk="0">
                    <a:moveTo>
                      <a:pt x="6973175" y="30683"/>
                    </a:moveTo>
                    <a:lnTo>
                      <a:pt x="3671707" y="30683"/>
                    </a:lnTo>
                    <a:lnTo>
                      <a:pt x="3561249" y="30683"/>
                    </a:lnTo>
                    <a:lnTo>
                      <a:pt x="259781" y="30683"/>
                    </a:lnTo>
                    <a:cubicBezTo>
                      <a:pt x="141141" y="30683"/>
                      <a:pt x="30683" y="112504"/>
                      <a:pt x="30683" y="231144"/>
                    </a:cubicBezTo>
                    <a:lnTo>
                      <a:pt x="30683" y="4330365"/>
                    </a:lnTo>
                    <a:lnTo>
                      <a:pt x="7185909" y="4330365"/>
                    </a:lnTo>
                    <a:lnTo>
                      <a:pt x="7185909" y="231144"/>
                    </a:lnTo>
                    <a:cubicBezTo>
                      <a:pt x="7185909" y="112504"/>
                      <a:pt x="7091815" y="30683"/>
                      <a:pt x="6973175" y="30683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spcFirstLastPara="1" wrap="square" lIns="38050" tIns="19025" rIns="38050" bIns="190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82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" name="Google Shape;296;p28"/>
              <p:cNvSpPr/>
              <p:nvPr/>
            </p:nvSpPr>
            <p:spPr>
              <a:xfrm>
                <a:off x="4968919" y="6159768"/>
                <a:ext cx="2168250" cy="122731"/>
              </a:xfrm>
              <a:custGeom>
                <a:avLst/>
                <a:gdLst/>
                <a:ahLst/>
                <a:cxnLst/>
                <a:rect l="l" t="t" r="r" b="b"/>
                <a:pathLst>
                  <a:path w="2168250" h="122731" extrusionOk="0">
                    <a:moveTo>
                      <a:pt x="30683" y="34774"/>
                    </a:moveTo>
                    <a:lnTo>
                      <a:pt x="30683" y="34774"/>
                    </a:lnTo>
                    <a:cubicBezTo>
                      <a:pt x="30683" y="38865"/>
                      <a:pt x="30683" y="38865"/>
                      <a:pt x="30683" y="38865"/>
                    </a:cubicBezTo>
                    <a:lnTo>
                      <a:pt x="30683" y="38865"/>
                    </a:lnTo>
                    <a:cubicBezTo>
                      <a:pt x="30683" y="79775"/>
                      <a:pt x="96139" y="96140"/>
                      <a:pt x="263872" y="96140"/>
                    </a:cubicBezTo>
                    <a:cubicBezTo>
                      <a:pt x="591155" y="96140"/>
                      <a:pt x="942984" y="96140"/>
                      <a:pt x="1069807" y="96140"/>
                    </a:cubicBezTo>
                    <a:cubicBezTo>
                      <a:pt x="1102535" y="96140"/>
                      <a:pt x="1118899" y="96140"/>
                      <a:pt x="1118899" y="96140"/>
                    </a:cubicBezTo>
                    <a:cubicBezTo>
                      <a:pt x="1249812" y="96140"/>
                      <a:pt x="1601642" y="96140"/>
                      <a:pt x="1924834" y="96140"/>
                    </a:cubicBezTo>
                    <a:cubicBezTo>
                      <a:pt x="2092566" y="96140"/>
                      <a:pt x="2149841" y="75684"/>
                      <a:pt x="2153932" y="30683"/>
                    </a:cubicBezTo>
                    <a:lnTo>
                      <a:pt x="2137568" y="30683"/>
                    </a:lnTo>
                    <a:lnTo>
                      <a:pt x="2137568" y="30683"/>
                    </a:lnTo>
                    <a:lnTo>
                      <a:pt x="30683" y="30683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spcFirstLastPara="1" wrap="square" lIns="38050" tIns="19025" rIns="38050" bIns="190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82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" name="Google Shape;297;p28"/>
              <p:cNvSpPr/>
              <p:nvPr/>
            </p:nvSpPr>
            <p:spPr>
              <a:xfrm>
                <a:off x="2481568" y="4903820"/>
                <a:ext cx="7200227" cy="572745"/>
              </a:xfrm>
              <a:custGeom>
                <a:avLst/>
                <a:gdLst/>
                <a:ahLst/>
                <a:cxnLst/>
                <a:rect l="l" t="t" r="r" b="b"/>
                <a:pathLst>
                  <a:path w="7200227" h="572745" extrusionOk="0">
                    <a:moveTo>
                      <a:pt x="30683" y="362057"/>
                    </a:moveTo>
                    <a:cubicBezTo>
                      <a:pt x="30683" y="464333"/>
                      <a:pt x="141141" y="562518"/>
                      <a:pt x="259781" y="562518"/>
                    </a:cubicBezTo>
                    <a:lnTo>
                      <a:pt x="3561249" y="562518"/>
                    </a:lnTo>
                    <a:lnTo>
                      <a:pt x="3671707" y="562518"/>
                    </a:lnTo>
                    <a:lnTo>
                      <a:pt x="6973175" y="562518"/>
                    </a:lnTo>
                    <a:cubicBezTo>
                      <a:pt x="7091815" y="562518"/>
                      <a:pt x="7185909" y="464333"/>
                      <a:pt x="7185909" y="362057"/>
                    </a:cubicBezTo>
                    <a:lnTo>
                      <a:pt x="7185909" y="30683"/>
                    </a:lnTo>
                    <a:lnTo>
                      <a:pt x="30683" y="30683"/>
                    </a:lnTo>
                    <a:lnTo>
                      <a:pt x="30683" y="362057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</p:spPr>
            <p:txBody>
              <a:bodyPr spcFirstLastPara="1" wrap="square" lIns="38050" tIns="19025" rIns="38050" bIns="190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82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" name="Google Shape;298;p28"/>
              <p:cNvSpPr/>
              <p:nvPr/>
            </p:nvSpPr>
            <p:spPr>
              <a:xfrm>
                <a:off x="2747713" y="1047347"/>
                <a:ext cx="6668903" cy="3763755"/>
              </a:xfrm>
              <a:custGeom>
                <a:avLst/>
                <a:gdLst/>
                <a:ahLst/>
                <a:cxnLst/>
                <a:rect l="l" t="t" r="r" b="b"/>
                <a:pathLst>
                  <a:path w="6586571" h="3763755" extrusionOk="0">
                    <a:moveTo>
                      <a:pt x="30683" y="30683"/>
                    </a:moveTo>
                    <a:lnTo>
                      <a:pt x="6564071" y="30683"/>
                    </a:lnTo>
                    <a:lnTo>
                      <a:pt x="6564071" y="3753528"/>
                    </a:lnTo>
                    <a:lnTo>
                      <a:pt x="30683" y="3753528"/>
                    </a:lnTo>
                    <a:close/>
                  </a:path>
                </a:pathLst>
              </a:custGeom>
              <a:blipFill rotWithShape="1">
                <a:blip r:embed="rId3">
                  <a:alphaModFix/>
                </a:blip>
                <a:stretch>
                  <a:fillRect l="-179" t="-23378" r="-44848" b="-40119"/>
                </a:stretch>
              </a:blipFill>
              <a:ln>
                <a:noFill/>
              </a:ln>
            </p:spPr>
            <p:txBody>
              <a:bodyPr spcFirstLastPara="1" wrap="square" lIns="38050" tIns="19025" rIns="38050" bIns="190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82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" name="Google Shape;299;p28"/>
              <p:cNvSpPr/>
              <p:nvPr/>
            </p:nvSpPr>
            <p:spPr>
              <a:xfrm>
                <a:off x="5654592" y="1075983"/>
                <a:ext cx="3767723" cy="3732623"/>
              </a:xfrm>
              <a:custGeom>
                <a:avLst/>
                <a:gdLst/>
                <a:ahLst/>
                <a:cxnLst/>
                <a:rect l="l" t="t" r="r" b="b"/>
                <a:pathLst>
                  <a:path w="3976489" h="4035268" extrusionOk="0">
                    <a:moveTo>
                      <a:pt x="2473335" y="0"/>
                    </a:moveTo>
                    <a:lnTo>
                      <a:pt x="3976489" y="10635"/>
                    </a:lnTo>
                    <a:cubicBezTo>
                      <a:pt x="3973762" y="1342950"/>
                      <a:pt x="3971034" y="2702953"/>
                      <a:pt x="3968307" y="4035268"/>
                    </a:cubicBezTo>
                    <a:lnTo>
                      <a:pt x="0" y="4035268"/>
                    </a:lnTo>
                  </a:path>
                </a:pathLst>
              </a:custGeom>
              <a:solidFill>
                <a:srgbClr val="999999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38050" tIns="19025" rIns="38050" bIns="190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82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300" name="Google Shape;300;p28"/>
            <p:cNvPicPr preferRelativeResize="0"/>
            <p:nvPr/>
          </p:nvPicPr>
          <p:blipFill rotWithShape="1">
            <a:blip r:embed="rId4">
              <a:alphaModFix/>
            </a:blip>
            <a:srcRect l="5258" t="17510" r="2490" b="5755"/>
            <a:stretch/>
          </p:blipFill>
          <p:spPr>
            <a:xfrm>
              <a:off x="4723338" y="1276143"/>
              <a:ext cx="4071154" cy="227780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01" name="Google Shape;301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52650" y="1325175"/>
            <a:ext cx="3516000" cy="185997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28"/>
          <p:cNvSpPr/>
          <p:nvPr/>
        </p:nvSpPr>
        <p:spPr>
          <a:xfrm rot="-9955322">
            <a:off x="5306953" y="1956231"/>
            <a:ext cx="699303" cy="1580290"/>
          </a:xfrm>
          <a:prstGeom prst="arc">
            <a:avLst>
              <a:gd name="adj1" fmla="val 16200000"/>
              <a:gd name="adj2" fmla="val 0"/>
            </a:avLst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9"/>
          <p:cNvSpPr/>
          <p:nvPr/>
        </p:nvSpPr>
        <p:spPr>
          <a:xfrm>
            <a:off x="0" y="-15300"/>
            <a:ext cx="9144000" cy="5174100"/>
          </a:xfrm>
          <a:prstGeom prst="rect">
            <a:avLst/>
          </a:prstGeom>
          <a:gradFill>
            <a:gsLst>
              <a:gs pos="0">
                <a:srgbClr val="696969"/>
              </a:gs>
              <a:gs pos="100000">
                <a:srgbClr val="1D1D1D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8" name="Google Shape;308;p29"/>
          <p:cNvSpPr txBox="1">
            <a:spLocks noGrp="1"/>
          </p:cNvSpPr>
          <p:nvPr>
            <p:ph type="title"/>
          </p:nvPr>
        </p:nvSpPr>
        <p:spPr>
          <a:xfrm>
            <a:off x="720000" y="92313"/>
            <a:ext cx="7704000" cy="7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chemeClr val="lt1"/>
                </a:solidFill>
              </a:rPr>
              <a:t>Dashboard </a:t>
            </a:r>
            <a:r>
              <a:rPr lang="en-US" sz="2100" b="0" i="1">
                <a:solidFill>
                  <a:schemeClr val="lt1"/>
                </a:solidFill>
              </a:rPr>
              <a:t>(Angle Monitoring Screen)</a:t>
            </a:r>
            <a:endParaRPr sz="2700" b="0" i="1">
              <a:solidFill>
                <a:schemeClr val="lt1"/>
              </a:solidFill>
            </a:endParaRPr>
          </a:p>
        </p:txBody>
      </p:sp>
      <p:pic>
        <p:nvPicPr>
          <p:cNvPr id="309" name="Google Shape;309;p29"/>
          <p:cNvPicPr preferRelativeResize="0"/>
          <p:nvPr/>
        </p:nvPicPr>
        <p:blipFill rotWithShape="1">
          <a:blip r:embed="rId3">
            <a:alphaModFix/>
          </a:blip>
          <a:srcRect l="3018" t="12814" r="1395" b="7970"/>
          <a:stretch/>
        </p:blipFill>
        <p:spPr>
          <a:xfrm>
            <a:off x="148683" y="1539433"/>
            <a:ext cx="5691474" cy="273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29"/>
          <p:cNvPicPr preferRelativeResize="0"/>
          <p:nvPr/>
        </p:nvPicPr>
        <p:blipFill rotWithShape="1">
          <a:blip r:embed="rId4">
            <a:alphaModFix/>
          </a:blip>
          <a:srcRect b="1987"/>
          <a:stretch/>
        </p:blipFill>
        <p:spPr>
          <a:xfrm>
            <a:off x="5942540" y="1320301"/>
            <a:ext cx="1475197" cy="3132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29"/>
          <p:cNvPicPr preferRelativeResize="0"/>
          <p:nvPr/>
        </p:nvPicPr>
        <p:blipFill rotWithShape="1">
          <a:blip r:embed="rId5">
            <a:alphaModFix/>
          </a:blip>
          <a:srcRect b="1987"/>
          <a:stretch/>
        </p:blipFill>
        <p:spPr>
          <a:xfrm>
            <a:off x="7566420" y="1320301"/>
            <a:ext cx="1475197" cy="31327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0"/>
          <p:cNvSpPr/>
          <p:nvPr/>
        </p:nvSpPr>
        <p:spPr>
          <a:xfrm>
            <a:off x="0" y="-15300"/>
            <a:ext cx="9144000" cy="5174100"/>
          </a:xfrm>
          <a:prstGeom prst="rect">
            <a:avLst/>
          </a:prstGeom>
          <a:gradFill>
            <a:gsLst>
              <a:gs pos="0">
                <a:srgbClr val="696969"/>
              </a:gs>
              <a:gs pos="100000">
                <a:srgbClr val="1D1D1D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7" name="Google Shape;317;p30"/>
          <p:cNvSpPr txBox="1">
            <a:spLocks noGrp="1"/>
          </p:cNvSpPr>
          <p:nvPr>
            <p:ph type="title"/>
          </p:nvPr>
        </p:nvSpPr>
        <p:spPr>
          <a:xfrm>
            <a:off x="720000" y="92250"/>
            <a:ext cx="7704000" cy="7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chemeClr val="lt1"/>
                </a:solidFill>
              </a:rPr>
              <a:t>Dashboard </a:t>
            </a:r>
            <a:r>
              <a:rPr lang="en-US" sz="2100" b="0" i="1">
                <a:solidFill>
                  <a:schemeClr val="lt1"/>
                </a:solidFill>
              </a:rPr>
              <a:t>(Sensor Dashboard)</a:t>
            </a:r>
            <a:endParaRPr sz="2100" b="0" i="1">
              <a:solidFill>
                <a:schemeClr val="lt1"/>
              </a:solidFill>
            </a:endParaRPr>
          </a:p>
        </p:txBody>
      </p:sp>
      <p:pic>
        <p:nvPicPr>
          <p:cNvPr id="318" name="Google Shape;318;p30"/>
          <p:cNvPicPr preferRelativeResize="0"/>
          <p:nvPr/>
        </p:nvPicPr>
        <p:blipFill rotWithShape="1">
          <a:blip r:embed="rId3">
            <a:alphaModFix/>
          </a:blip>
          <a:srcRect l="5259" t="17511" r="2493" b="5753"/>
          <a:stretch/>
        </p:blipFill>
        <p:spPr>
          <a:xfrm>
            <a:off x="520390" y="1265256"/>
            <a:ext cx="4185425" cy="2292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30"/>
          <p:cNvPicPr preferRelativeResize="0"/>
          <p:nvPr/>
        </p:nvPicPr>
        <p:blipFill rotWithShape="1">
          <a:blip r:embed="rId4">
            <a:alphaModFix/>
          </a:blip>
          <a:srcRect l="4792" t="42370" r="2503" b="5799"/>
          <a:stretch/>
        </p:blipFill>
        <p:spPr>
          <a:xfrm>
            <a:off x="520400" y="3375350"/>
            <a:ext cx="4185427" cy="1501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23894" y="1265256"/>
            <a:ext cx="1443968" cy="2997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30"/>
          <p:cNvPicPr preferRelativeResize="0"/>
          <p:nvPr/>
        </p:nvPicPr>
        <p:blipFill rotWithShape="1">
          <a:blip r:embed="rId6">
            <a:alphaModFix/>
          </a:blip>
          <a:srcRect t="181" b="43112"/>
          <a:stretch/>
        </p:blipFill>
        <p:spPr>
          <a:xfrm>
            <a:off x="7114475" y="1265256"/>
            <a:ext cx="1509135" cy="26564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1"/>
          <p:cNvSpPr/>
          <p:nvPr/>
        </p:nvSpPr>
        <p:spPr>
          <a:xfrm>
            <a:off x="0" y="-15300"/>
            <a:ext cx="9144000" cy="5174100"/>
          </a:xfrm>
          <a:prstGeom prst="rect">
            <a:avLst/>
          </a:prstGeom>
          <a:gradFill>
            <a:gsLst>
              <a:gs pos="0">
                <a:srgbClr val="696969"/>
              </a:gs>
              <a:gs pos="100000">
                <a:srgbClr val="1D1D1D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27" name="Google Shape;327;p31"/>
          <p:cNvPicPr preferRelativeResize="0"/>
          <p:nvPr/>
        </p:nvPicPr>
        <p:blipFill rotWithShape="1">
          <a:blip r:embed="rId3">
            <a:alphaModFix/>
          </a:blip>
          <a:srcRect l="3195" t="42697" r="1722" b="12133"/>
          <a:stretch/>
        </p:blipFill>
        <p:spPr>
          <a:xfrm>
            <a:off x="331576" y="1953672"/>
            <a:ext cx="5357408" cy="1431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31"/>
          <p:cNvPicPr preferRelativeResize="0"/>
          <p:nvPr/>
        </p:nvPicPr>
        <p:blipFill rotWithShape="1">
          <a:blip r:embed="rId4">
            <a:alphaModFix/>
          </a:blip>
          <a:srcRect b="1505"/>
          <a:stretch/>
        </p:blipFill>
        <p:spPr>
          <a:xfrm>
            <a:off x="6787183" y="1159497"/>
            <a:ext cx="1494457" cy="318922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31"/>
          <p:cNvSpPr txBox="1">
            <a:spLocks noGrp="1"/>
          </p:cNvSpPr>
          <p:nvPr>
            <p:ph type="title"/>
          </p:nvPr>
        </p:nvSpPr>
        <p:spPr>
          <a:xfrm>
            <a:off x="720000" y="92250"/>
            <a:ext cx="7704000" cy="7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chemeClr val="lt1"/>
                </a:solidFill>
              </a:rPr>
              <a:t>Dashboard </a:t>
            </a:r>
            <a:r>
              <a:rPr lang="en-US" sz="2100" b="0" i="1">
                <a:solidFill>
                  <a:schemeClr val="lt1"/>
                </a:solidFill>
              </a:rPr>
              <a:t>(Manual Control Panel)</a:t>
            </a:r>
            <a:endParaRPr sz="2100" b="0" i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2"/>
          <p:cNvSpPr/>
          <p:nvPr/>
        </p:nvSpPr>
        <p:spPr>
          <a:xfrm>
            <a:off x="1744200" y="1731225"/>
            <a:ext cx="2589900" cy="18186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5" name="Google Shape;335;p32"/>
          <p:cNvSpPr/>
          <p:nvPr/>
        </p:nvSpPr>
        <p:spPr>
          <a:xfrm>
            <a:off x="4937983" y="1731225"/>
            <a:ext cx="2589900" cy="18186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6" name="Google Shape;336;p3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71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Key Implementation Choices</a:t>
            </a:r>
            <a:endParaRPr/>
          </a:p>
        </p:txBody>
      </p:sp>
      <p:sp>
        <p:nvSpPr>
          <p:cNvPr id="337" name="Google Shape;337;p32"/>
          <p:cNvSpPr txBox="1"/>
          <p:nvPr/>
        </p:nvSpPr>
        <p:spPr>
          <a:xfrm>
            <a:off x="1815900" y="1816700"/>
            <a:ext cx="2393400" cy="18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None/>
            </a:pPr>
            <a:r>
              <a:rPr lang="en-US" sz="1900" b="1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Modular firmware</a:t>
            </a:r>
            <a:endParaRPr sz="1900" b="1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Each platform runs independent code, communicating via clean serial protocols</a:t>
            </a:r>
            <a:endParaRPr sz="1200"/>
          </a:p>
          <a:p>
            <a:pPr marL="0" marR="0" lvl="0" indent="0" algn="l" rtl="0">
              <a:lnSpc>
                <a:spcPct val="100000"/>
              </a:lnSpc>
              <a:spcBef>
                <a:spcPts val="165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338" name="Google Shape;338;p32"/>
          <p:cNvSpPr txBox="1"/>
          <p:nvPr/>
        </p:nvSpPr>
        <p:spPr>
          <a:xfrm>
            <a:off x="4990850" y="1816700"/>
            <a:ext cx="2649600" cy="18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65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 b="1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Fail-safe operation</a:t>
            </a:r>
            <a:br>
              <a:rPr lang="en-US" sz="180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60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System continues tracking even if FPGA or ESP32 fails</a:t>
            </a:r>
            <a:endParaRPr sz="1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>
          <a:extLst>
            <a:ext uri="{FF2B5EF4-FFF2-40B4-BE49-F238E27FC236}">
              <a16:creationId xmlns:a16="http://schemas.microsoft.com/office/drawing/2014/main" id="{7D87AAE9-E289-C62E-D82D-97AD30D57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0">
            <a:extLst>
              <a:ext uri="{FF2B5EF4-FFF2-40B4-BE49-F238E27FC236}">
                <a16:creationId xmlns:a16="http://schemas.microsoft.com/office/drawing/2014/main" id="{8F4CEBFF-4FF9-A526-D67C-AD21F84D159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" y="2316851"/>
            <a:ext cx="9144000" cy="17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/>
            <a:r>
              <a:rPr lang="en-US" sz="4800" dirty="0"/>
              <a:t>FPGA Kalman Filter</a:t>
            </a:r>
          </a:p>
        </p:txBody>
      </p:sp>
      <p:sp>
        <p:nvSpPr>
          <p:cNvPr id="232" name="Google Shape;232;p30">
            <a:extLst>
              <a:ext uri="{FF2B5EF4-FFF2-40B4-BE49-F238E27FC236}">
                <a16:creationId xmlns:a16="http://schemas.microsoft.com/office/drawing/2014/main" id="{804879D8-D28D-F2E9-3881-DD22089568A9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0" y="1343187"/>
            <a:ext cx="91440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grpSp>
        <p:nvGrpSpPr>
          <p:cNvPr id="235" name="Google Shape;235;p30">
            <a:extLst>
              <a:ext uri="{FF2B5EF4-FFF2-40B4-BE49-F238E27FC236}">
                <a16:creationId xmlns:a16="http://schemas.microsoft.com/office/drawing/2014/main" id="{F12A9C57-EF6F-59AE-B662-D42DEBCAD873}"/>
              </a:ext>
            </a:extLst>
          </p:cNvPr>
          <p:cNvGrpSpPr/>
          <p:nvPr/>
        </p:nvGrpSpPr>
        <p:grpSpPr>
          <a:xfrm>
            <a:off x="7955251" y="97712"/>
            <a:ext cx="1391650" cy="1388725"/>
            <a:chOff x="422026" y="3262937"/>
            <a:chExt cx="1391650" cy="1388725"/>
          </a:xfrm>
        </p:grpSpPr>
        <p:sp>
          <p:nvSpPr>
            <p:cNvPr id="236" name="Google Shape;236;p30">
              <a:extLst>
                <a:ext uri="{FF2B5EF4-FFF2-40B4-BE49-F238E27FC236}">
                  <a16:creationId xmlns:a16="http://schemas.microsoft.com/office/drawing/2014/main" id="{34333AF5-251B-0A5F-640B-278A704C6613}"/>
                </a:ext>
              </a:extLst>
            </p:cNvPr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30">
              <a:extLst>
                <a:ext uri="{FF2B5EF4-FFF2-40B4-BE49-F238E27FC236}">
                  <a16:creationId xmlns:a16="http://schemas.microsoft.com/office/drawing/2014/main" id="{883356B1-DBB9-47B7-6AD7-D683EE6C93E2}"/>
                </a:ext>
              </a:extLst>
            </p:cNvPr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p30">
            <a:extLst>
              <a:ext uri="{FF2B5EF4-FFF2-40B4-BE49-F238E27FC236}">
                <a16:creationId xmlns:a16="http://schemas.microsoft.com/office/drawing/2014/main" id="{EB0E76A9-D6A7-CAF0-1487-1E41F49DD831}"/>
              </a:ext>
            </a:extLst>
          </p:cNvPr>
          <p:cNvSpPr/>
          <p:nvPr/>
        </p:nvSpPr>
        <p:spPr>
          <a:xfrm>
            <a:off x="0" y="0"/>
            <a:ext cx="1436888" cy="1096400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0865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>
          <a:extLst>
            <a:ext uri="{FF2B5EF4-FFF2-40B4-BE49-F238E27FC236}">
              <a16:creationId xmlns:a16="http://schemas.microsoft.com/office/drawing/2014/main" id="{D775F626-97BC-3ED0-2C62-976B58E98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5">
            <a:extLst>
              <a:ext uri="{FF2B5EF4-FFF2-40B4-BE49-F238E27FC236}">
                <a16:creationId xmlns:a16="http://schemas.microsoft.com/office/drawing/2014/main" id="{7BC488A9-9B41-6399-6328-D581606B3E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The Problem</a:t>
            </a:r>
            <a:endParaRPr dirty="0"/>
          </a:p>
        </p:txBody>
      </p:sp>
      <p:sp>
        <p:nvSpPr>
          <p:cNvPr id="14" name="Google Shape;275;p34">
            <a:extLst>
              <a:ext uri="{FF2B5EF4-FFF2-40B4-BE49-F238E27FC236}">
                <a16:creationId xmlns:a16="http://schemas.microsoft.com/office/drawing/2014/main" id="{82FE9D7A-0C60-36AE-1BCA-497A53B34F7C}"/>
              </a:ext>
            </a:extLst>
          </p:cNvPr>
          <p:cNvSpPr txBox="1">
            <a:spLocks/>
          </p:cNvSpPr>
          <p:nvPr/>
        </p:nvSpPr>
        <p:spPr>
          <a:xfrm>
            <a:off x="720000" y="1222677"/>
            <a:ext cx="7954395" cy="3593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600" b="1" dirty="0"/>
          </a:p>
          <a:p>
            <a:pPr marL="293688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LDR </a:t>
            </a:r>
            <a:r>
              <a:rPr lang="en-US" sz="1800" b="1" dirty="0"/>
              <a:t>sensors</a:t>
            </a:r>
            <a:r>
              <a:rPr lang="en-US" sz="1800" dirty="0"/>
              <a:t> provide </a:t>
            </a:r>
            <a:r>
              <a:rPr lang="en-US" sz="1800" b="1" dirty="0"/>
              <a:t>noisy</a:t>
            </a:r>
            <a:r>
              <a:rPr lang="en-US" sz="1800" dirty="0"/>
              <a:t>, unreliable angle data.</a:t>
            </a:r>
          </a:p>
          <a:p>
            <a:pPr marL="293688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93688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93688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A standard </a:t>
            </a:r>
            <a:r>
              <a:rPr lang="en-US" sz="1800" b="1" dirty="0"/>
              <a:t>microcontroller</a:t>
            </a:r>
            <a:r>
              <a:rPr lang="en-US" sz="1800" dirty="0"/>
              <a:t> filtering this data is slow and </a:t>
            </a:r>
            <a:r>
              <a:rPr lang="en-US" sz="1800" b="1" dirty="0"/>
              <a:t>compromises system responsiveness</a:t>
            </a:r>
            <a:r>
              <a:rPr lang="en-US" sz="1800" dirty="0"/>
              <a:t>.</a:t>
            </a:r>
          </a:p>
          <a:p>
            <a:pPr marL="293688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93688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93688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We need real-time, high-speed filtering to provide clean signals to the motor controller.</a:t>
            </a:r>
          </a:p>
          <a:p>
            <a:pPr marL="7938" indent="0" algn="l"/>
            <a:endParaRPr lang="en-US" sz="1600" b="1" dirty="0"/>
          </a:p>
          <a:p>
            <a:pPr marL="7938" indent="0" algn="l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54137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>
          <a:extLst>
            <a:ext uri="{FF2B5EF4-FFF2-40B4-BE49-F238E27FC236}">
              <a16:creationId xmlns:a16="http://schemas.microsoft.com/office/drawing/2014/main" id="{E355D063-6BAE-AAC0-F9F0-53358D22E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4">
            <a:extLst>
              <a:ext uri="{FF2B5EF4-FFF2-40B4-BE49-F238E27FC236}">
                <a16:creationId xmlns:a16="http://schemas.microsoft.com/office/drawing/2014/main" id="{98DB65F8-BB14-23E1-44B0-9797767686E7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741031" y="1313061"/>
            <a:ext cx="7954395" cy="24923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93688" indent="-285750" algn="l">
              <a:buFont typeface="Arial" panose="020B0604020202020204" pitchFamily="34" charset="0"/>
              <a:buChar char="•"/>
            </a:pPr>
            <a:r>
              <a:rPr lang="en-US" sz="1800" b="1" dirty="0"/>
              <a:t>Implement an Adaptive Scalar Kalman Filter directly in FPGA hardware.</a:t>
            </a:r>
          </a:p>
          <a:p>
            <a:pPr marL="293688" indent="-285750" algn="l">
              <a:buFont typeface="Arial" panose="020B0604020202020204" pitchFamily="34" charset="0"/>
              <a:buChar char="•"/>
            </a:pPr>
            <a:endParaRPr lang="en-US" sz="1800" b="1" dirty="0"/>
          </a:p>
          <a:p>
            <a:pPr marL="293688" indent="-285750" algn="l">
              <a:buFont typeface="Arial" panose="020B0604020202020204" pitchFamily="34" charset="0"/>
              <a:buChar char="•"/>
            </a:pPr>
            <a:r>
              <a:rPr lang="en-US" sz="1800" b="1" dirty="0"/>
              <a:t>The filter predicts the sun's position and optimally fuses this prediction with new sensor data.</a:t>
            </a:r>
          </a:p>
          <a:p>
            <a:pPr marL="7938" indent="0" algn="l"/>
            <a:endParaRPr lang="en-US" sz="1600" b="1" dirty="0"/>
          </a:p>
          <a:p>
            <a:pPr marL="7938" indent="0" algn="l"/>
            <a:endParaRPr lang="en-US" sz="1600" b="1" dirty="0"/>
          </a:p>
        </p:txBody>
      </p:sp>
      <p:sp>
        <p:nvSpPr>
          <p:cNvPr id="279" name="Google Shape;279;p34">
            <a:extLst>
              <a:ext uri="{FF2B5EF4-FFF2-40B4-BE49-F238E27FC236}">
                <a16:creationId xmlns:a16="http://schemas.microsoft.com/office/drawing/2014/main" id="{BBB9438F-7718-F4B6-0BBA-FEEE0EDC4C8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999" y="445025"/>
            <a:ext cx="7975427" cy="8931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600" dirty="0"/>
              <a:t>The Solution</a:t>
            </a:r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val="94894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>
          <a:extLst>
            <a:ext uri="{FF2B5EF4-FFF2-40B4-BE49-F238E27FC236}">
              <a16:creationId xmlns:a16="http://schemas.microsoft.com/office/drawing/2014/main" id="{E6F1A0F1-FA3D-1ED2-A4E7-F66343EC1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2448AAD-C23C-48D4-5734-A76B786CDA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380" y="0"/>
            <a:ext cx="4587240" cy="5188011"/>
          </a:xfrm>
          <a:prstGeom prst="rect">
            <a:avLst/>
          </a:prstGeom>
        </p:spPr>
      </p:pic>
      <p:sp>
        <p:nvSpPr>
          <p:cNvPr id="7" name="Google Shape;288;p35">
            <a:extLst>
              <a:ext uri="{FF2B5EF4-FFF2-40B4-BE49-F238E27FC236}">
                <a16:creationId xmlns:a16="http://schemas.microsoft.com/office/drawing/2014/main" id="{1A44DFDC-A9B7-151C-CE57-1FB9E1F23964}"/>
              </a:ext>
            </a:extLst>
          </p:cNvPr>
          <p:cNvSpPr txBox="1">
            <a:spLocks/>
          </p:cNvSpPr>
          <p:nvPr/>
        </p:nvSpPr>
        <p:spPr>
          <a:xfrm>
            <a:off x="-837669" y="0"/>
            <a:ext cx="5028669" cy="1257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45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3200" dirty="0"/>
              <a:t>Top-Level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34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Table of contents</a:t>
            </a:r>
            <a:endParaRPr/>
          </a:p>
        </p:txBody>
      </p:sp>
      <p:sp>
        <p:nvSpPr>
          <p:cNvPr id="170" name="Google Shape;170;p20"/>
          <p:cNvSpPr txBox="1">
            <a:spLocks noGrp="1"/>
          </p:cNvSpPr>
          <p:nvPr>
            <p:ph type="title" idx="2"/>
          </p:nvPr>
        </p:nvSpPr>
        <p:spPr>
          <a:xfrm>
            <a:off x="720000" y="1654133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01</a:t>
            </a:r>
            <a:endParaRPr/>
          </a:p>
        </p:txBody>
      </p:sp>
      <p:sp>
        <p:nvSpPr>
          <p:cNvPr id="171" name="Google Shape;171;p20"/>
          <p:cNvSpPr txBox="1">
            <a:spLocks noGrp="1"/>
          </p:cNvSpPr>
          <p:nvPr>
            <p:ph type="title" idx="3"/>
          </p:nvPr>
        </p:nvSpPr>
        <p:spPr>
          <a:xfrm>
            <a:off x="720000" y="3050125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04</a:t>
            </a:r>
            <a:endParaRPr/>
          </a:p>
        </p:txBody>
      </p:sp>
      <p:sp>
        <p:nvSpPr>
          <p:cNvPr id="172" name="Google Shape;172;p20"/>
          <p:cNvSpPr txBox="1">
            <a:spLocks noGrp="1"/>
          </p:cNvSpPr>
          <p:nvPr>
            <p:ph type="title" idx="4"/>
          </p:nvPr>
        </p:nvSpPr>
        <p:spPr>
          <a:xfrm>
            <a:off x="3419275" y="1654133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02</a:t>
            </a:r>
            <a:endParaRPr/>
          </a:p>
        </p:txBody>
      </p:sp>
      <p:sp>
        <p:nvSpPr>
          <p:cNvPr id="173" name="Google Shape;173;p20"/>
          <p:cNvSpPr txBox="1">
            <a:spLocks noGrp="1"/>
          </p:cNvSpPr>
          <p:nvPr>
            <p:ph type="title" idx="5"/>
          </p:nvPr>
        </p:nvSpPr>
        <p:spPr>
          <a:xfrm>
            <a:off x="3419275" y="3050125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05</a:t>
            </a:r>
            <a:endParaRPr/>
          </a:p>
        </p:txBody>
      </p:sp>
      <p:sp>
        <p:nvSpPr>
          <p:cNvPr id="174" name="Google Shape;174;p20"/>
          <p:cNvSpPr txBox="1">
            <a:spLocks noGrp="1"/>
          </p:cNvSpPr>
          <p:nvPr>
            <p:ph type="title" idx="6"/>
          </p:nvPr>
        </p:nvSpPr>
        <p:spPr>
          <a:xfrm>
            <a:off x="6118550" y="1654133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03</a:t>
            </a:r>
            <a:endParaRPr/>
          </a:p>
        </p:txBody>
      </p:sp>
      <p:sp>
        <p:nvSpPr>
          <p:cNvPr id="175" name="Google Shape;175;p20"/>
          <p:cNvSpPr txBox="1">
            <a:spLocks noGrp="1"/>
          </p:cNvSpPr>
          <p:nvPr>
            <p:ph type="subTitle" idx="1"/>
          </p:nvPr>
        </p:nvSpPr>
        <p:spPr>
          <a:xfrm>
            <a:off x="720000" y="2077425"/>
            <a:ext cx="2305500" cy="63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176" name="Google Shape;176;p20"/>
          <p:cNvSpPr txBox="1">
            <a:spLocks noGrp="1"/>
          </p:cNvSpPr>
          <p:nvPr>
            <p:ph type="subTitle" idx="8"/>
          </p:nvPr>
        </p:nvSpPr>
        <p:spPr>
          <a:xfrm>
            <a:off x="3419275" y="2077425"/>
            <a:ext cx="2305500" cy="63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Workflow &amp; Implementation</a:t>
            </a:r>
            <a:endParaRPr dirty="0"/>
          </a:p>
        </p:txBody>
      </p:sp>
      <p:sp>
        <p:nvSpPr>
          <p:cNvPr id="177" name="Google Shape;177;p20"/>
          <p:cNvSpPr txBox="1">
            <a:spLocks noGrp="1"/>
          </p:cNvSpPr>
          <p:nvPr>
            <p:ph type="subTitle" idx="9"/>
          </p:nvPr>
        </p:nvSpPr>
        <p:spPr>
          <a:xfrm>
            <a:off x="6118550" y="2077425"/>
            <a:ext cx="2305500" cy="63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FPGA Kalman Filter</a:t>
            </a:r>
            <a:endParaRPr dirty="0"/>
          </a:p>
        </p:txBody>
      </p:sp>
      <p:sp>
        <p:nvSpPr>
          <p:cNvPr id="178" name="Google Shape;178;p20"/>
          <p:cNvSpPr txBox="1">
            <a:spLocks noGrp="1"/>
          </p:cNvSpPr>
          <p:nvPr>
            <p:ph type="subTitle" idx="13"/>
          </p:nvPr>
        </p:nvSpPr>
        <p:spPr>
          <a:xfrm>
            <a:off x="720000" y="3473484"/>
            <a:ext cx="2305500" cy="63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Analysis &amp; Results</a:t>
            </a:r>
            <a:endParaRPr dirty="0"/>
          </a:p>
        </p:txBody>
      </p:sp>
      <p:sp>
        <p:nvSpPr>
          <p:cNvPr id="179" name="Google Shape;179;p20"/>
          <p:cNvSpPr txBox="1">
            <a:spLocks noGrp="1"/>
          </p:cNvSpPr>
          <p:nvPr>
            <p:ph type="subTitle" idx="14"/>
          </p:nvPr>
        </p:nvSpPr>
        <p:spPr>
          <a:xfrm>
            <a:off x="3419274" y="3473484"/>
            <a:ext cx="2397063" cy="63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Conclusion &amp; Future Work</a:t>
            </a:r>
            <a:endParaRPr dirty="0"/>
          </a:p>
        </p:txBody>
      </p:sp>
      <p:cxnSp>
        <p:nvCxnSpPr>
          <p:cNvPr id="182" name="Google Shape;182;p20"/>
          <p:cNvCxnSpPr/>
          <p:nvPr/>
        </p:nvCxnSpPr>
        <p:spPr>
          <a:xfrm rot="10800000" flipH="1">
            <a:off x="770840" y="2793508"/>
            <a:ext cx="7697400" cy="35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3" name="Google Shape;183;p20"/>
          <p:cNvCxnSpPr/>
          <p:nvPr/>
        </p:nvCxnSpPr>
        <p:spPr>
          <a:xfrm rot="10800000" flipH="1">
            <a:off x="770840" y="4195208"/>
            <a:ext cx="7697400" cy="35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>
          <a:extLst>
            <a:ext uri="{FF2B5EF4-FFF2-40B4-BE49-F238E27FC236}">
              <a16:creationId xmlns:a16="http://schemas.microsoft.com/office/drawing/2014/main" id="{B04E0782-9A16-D2A6-B2C6-15B4CB5081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82A4D3B-99D0-C628-C61E-81BBC56CB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7583" y="340949"/>
            <a:ext cx="4246418" cy="4802552"/>
          </a:xfrm>
          <a:prstGeom prst="rect">
            <a:avLst/>
          </a:prstGeom>
        </p:spPr>
      </p:pic>
      <p:sp>
        <p:nvSpPr>
          <p:cNvPr id="8" name="Google Shape;288;p35">
            <a:extLst>
              <a:ext uri="{FF2B5EF4-FFF2-40B4-BE49-F238E27FC236}">
                <a16:creationId xmlns:a16="http://schemas.microsoft.com/office/drawing/2014/main" id="{DA2D4425-35D9-3586-A5A7-CB1C7B5ABB53}"/>
              </a:ext>
            </a:extLst>
          </p:cNvPr>
          <p:cNvSpPr txBox="1">
            <a:spLocks/>
          </p:cNvSpPr>
          <p:nvPr/>
        </p:nvSpPr>
        <p:spPr>
          <a:xfrm>
            <a:off x="555963" y="-117764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45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3200" dirty="0"/>
              <a:t>Top-Level Architecture</a:t>
            </a:r>
            <a:endParaRPr lang="en-US" dirty="0"/>
          </a:p>
        </p:txBody>
      </p:sp>
      <p:sp>
        <p:nvSpPr>
          <p:cNvPr id="10" name="Google Shape;275;p34">
            <a:extLst>
              <a:ext uri="{FF2B5EF4-FFF2-40B4-BE49-F238E27FC236}">
                <a16:creationId xmlns:a16="http://schemas.microsoft.com/office/drawing/2014/main" id="{0387592F-FF45-6A65-3E80-7A4550D606C5}"/>
              </a:ext>
            </a:extLst>
          </p:cNvPr>
          <p:cNvSpPr txBox="1">
            <a:spLocks/>
          </p:cNvSpPr>
          <p:nvPr/>
        </p:nvSpPr>
        <p:spPr>
          <a:xfrm>
            <a:off x="438199" y="665375"/>
            <a:ext cx="5013826" cy="3991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800" b="1" dirty="0"/>
              <a:t>Our Implementation in FPGA Hardware:</a:t>
            </a:r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r>
              <a:rPr lang="en-US" sz="1500" dirty="0"/>
              <a:t>Dual Kalman Filter Cores</a:t>
            </a:r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endParaRPr lang="en-US" sz="1500" dirty="0"/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r>
              <a:rPr lang="en-US" sz="1500" dirty="0"/>
              <a:t>Kalman-to-Avalon Bridge</a:t>
            </a:r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endParaRPr lang="en-US" sz="1500" dirty="0"/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r>
              <a:rPr lang="en-US" sz="1500" dirty="0"/>
              <a:t>UART Controller</a:t>
            </a:r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endParaRPr lang="en-US" sz="1500" dirty="0"/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r>
              <a:rPr lang="en-US" sz="1500" dirty="0"/>
              <a:t>Avalon-MM Interconnect connecting everything</a:t>
            </a:r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endParaRPr lang="en-US" sz="1500" dirty="0"/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r>
              <a:rPr lang="en-US" sz="1500" dirty="0"/>
              <a:t>PIO Ports enabling processor monitoring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6524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>
          <a:extLst>
            <a:ext uri="{FF2B5EF4-FFF2-40B4-BE49-F238E27FC236}">
              <a16:creationId xmlns:a16="http://schemas.microsoft.com/office/drawing/2014/main" id="{033A2E46-7383-153F-9CD4-6C52A7FE6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88;p35">
            <a:extLst>
              <a:ext uri="{FF2B5EF4-FFF2-40B4-BE49-F238E27FC236}">
                <a16:creationId xmlns:a16="http://schemas.microsoft.com/office/drawing/2014/main" id="{051BDB39-9C1D-012A-81E3-533697169C10}"/>
              </a:ext>
            </a:extLst>
          </p:cNvPr>
          <p:cNvSpPr txBox="1">
            <a:spLocks/>
          </p:cNvSpPr>
          <p:nvPr/>
        </p:nvSpPr>
        <p:spPr>
          <a:xfrm>
            <a:off x="1059180" y="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45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3200" dirty="0"/>
              <a:t>Top-Level Architecture –cont.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97AA2F-EE70-E525-A405-EF774DE1DA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408" y="512185"/>
            <a:ext cx="4095010" cy="4631315"/>
          </a:xfrm>
          <a:prstGeom prst="rect">
            <a:avLst/>
          </a:prstGeom>
        </p:spPr>
      </p:pic>
      <p:sp>
        <p:nvSpPr>
          <p:cNvPr id="2" name="Google Shape;275;p34">
            <a:extLst>
              <a:ext uri="{FF2B5EF4-FFF2-40B4-BE49-F238E27FC236}">
                <a16:creationId xmlns:a16="http://schemas.microsoft.com/office/drawing/2014/main" id="{289E3BC7-E839-46DE-703E-2D7553C22FE3}"/>
              </a:ext>
            </a:extLst>
          </p:cNvPr>
          <p:cNvSpPr txBox="1">
            <a:spLocks/>
          </p:cNvSpPr>
          <p:nvPr/>
        </p:nvSpPr>
        <p:spPr>
          <a:xfrm>
            <a:off x="611074" y="963247"/>
            <a:ext cx="4429859" cy="3521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600" b="1" dirty="0"/>
              <a:t>Key Principle</a:t>
            </a:r>
            <a:r>
              <a:rPr lang="en-US" sz="1600" dirty="0"/>
              <a:t>: All components communicate via the standard Avalon-MM bus, creating a </a:t>
            </a:r>
            <a:r>
              <a:rPr lang="en-US" sz="1600" b="1" dirty="0"/>
              <a:t>modular</a:t>
            </a:r>
            <a:r>
              <a:rPr lang="en-US" sz="1600" dirty="0"/>
              <a:t>, </a:t>
            </a:r>
            <a:r>
              <a:rPr lang="en-US" sz="1600" b="1" dirty="0"/>
              <a:t>integrated</a:t>
            </a:r>
            <a:r>
              <a:rPr lang="en-US" sz="1600" dirty="0"/>
              <a:t> hardware system where </a:t>
            </a:r>
            <a:r>
              <a:rPr lang="en-US" sz="1600" b="1" dirty="0"/>
              <a:t>each part has a specialized role.</a:t>
            </a:r>
          </a:p>
        </p:txBody>
      </p:sp>
    </p:spTree>
    <p:extLst>
      <p:ext uri="{BB962C8B-B14F-4D97-AF65-F5344CB8AC3E}">
        <p14:creationId xmlns:p14="http://schemas.microsoft.com/office/powerpoint/2010/main" val="39116319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12B8E3-6CE8-E545-7D1C-D38ABFE2D2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0455" y="948787"/>
            <a:ext cx="6085971" cy="3861889"/>
          </a:xfrm>
          <a:prstGeom prst="rect">
            <a:avLst/>
          </a:prstGeom>
        </p:spPr>
      </p:pic>
      <p:sp>
        <p:nvSpPr>
          <p:cNvPr id="2" name="Google Shape;275;p34">
            <a:extLst>
              <a:ext uri="{FF2B5EF4-FFF2-40B4-BE49-F238E27FC236}">
                <a16:creationId xmlns:a16="http://schemas.microsoft.com/office/drawing/2014/main" id="{D0A0F242-D1C8-0A15-E7D6-A3B2D6F58DC0}"/>
              </a:ext>
            </a:extLst>
          </p:cNvPr>
          <p:cNvSpPr txBox="1">
            <a:spLocks/>
          </p:cNvSpPr>
          <p:nvPr/>
        </p:nvSpPr>
        <p:spPr>
          <a:xfrm>
            <a:off x="74250" y="885008"/>
            <a:ext cx="3619500" cy="4258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600" dirty="0"/>
              <a:t>Core Design: Two independent, parallel filter cores</a:t>
            </a:r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5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5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5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5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5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500" b="1" dirty="0"/>
              <a:t>Key Design Choices:</a:t>
            </a:r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500" dirty="0"/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r>
              <a:rPr lang="en-US" sz="1500" dirty="0"/>
              <a:t>Fixed-Point Arithmetic (Q9.7)</a:t>
            </a:r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endParaRPr lang="en-US" sz="1500" dirty="0"/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r>
              <a:rPr lang="en-US" sz="1500" dirty="0"/>
              <a:t>Parallel &amp; Pipelined Execution</a:t>
            </a:r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endParaRPr lang="en-US" sz="1500" dirty="0"/>
          </a:p>
          <a:p>
            <a:pPr marL="750888" lvl="1" indent="-285750" algn="l">
              <a:buFont typeface="Wingdings" panose="05000000000000000000" pitchFamily="2" charset="2"/>
              <a:buChar char="§"/>
            </a:pPr>
            <a:r>
              <a:rPr lang="en-US" sz="1500" dirty="0"/>
              <a:t>Adaptive Noise Rejection</a:t>
            </a:r>
            <a:endParaRPr lang="en-US" sz="1500" b="1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49DD179-6BBC-2FF7-45A3-CD3040F6B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1287"/>
            <a:ext cx="7704000" cy="572700"/>
          </a:xfrm>
        </p:spPr>
        <p:txBody>
          <a:bodyPr/>
          <a:lstStyle/>
          <a:p>
            <a:r>
              <a:rPr lang="en-US" dirty="0"/>
              <a:t>The Kalman Filter Module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>
          <a:extLst>
            <a:ext uri="{FF2B5EF4-FFF2-40B4-BE49-F238E27FC236}">
              <a16:creationId xmlns:a16="http://schemas.microsoft.com/office/drawing/2014/main" id="{D5CE8946-D753-79E6-26F7-45B60C64F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75;p34">
            <a:extLst>
              <a:ext uri="{FF2B5EF4-FFF2-40B4-BE49-F238E27FC236}">
                <a16:creationId xmlns:a16="http://schemas.microsoft.com/office/drawing/2014/main" id="{EB35594A-1866-A5A0-0B88-2EAFB3690416}"/>
              </a:ext>
            </a:extLst>
          </p:cNvPr>
          <p:cNvSpPr txBox="1">
            <a:spLocks/>
          </p:cNvSpPr>
          <p:nvPr/>
        </p:nvSpPr>
        <p:spPr>
          <a:xfrm>
            <a:off x="567601" y="952912"/>
            <a:ext cx="6130380" cy="3593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600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dirty="0"/>
              <a:t>The filter's operation is orchestrated by a simple, </a:t>
            </a:r>
            <a:r>
              <a:rPr lang="en-US" sz="1600" b="1" dirty="0"/>
              <a:t>deterministic state machine</a:t>
            </a:r>
            <a:r>
              <a:rPr lang="en-US" sz="1600" dirty="0"/>
              <a:t> in hardware: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b="1" dirty="0"/>
              <a:t>PREDICT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b="1" dirty="0"/>
              <a:t>CALCULATE R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b="1" dirty="0"/>
              <a:t>COMPUTE GAIN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b="1" dirty="0"/>
              <a:t>UPDATE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b="1" dirty="0"/>
              <a:t>OUTPUT</a:t>
            </a:r>
            <a:endParaRPr lang="en-US" dirty="0"/>
          </a:p>
          <a:p>
            <a:pPr lvl="1" algn="l">
              <a:buFont typeface="Wingdings" panose="05000000000000000000" pitchFamily="2" charset="2"/>
              <a:buChar char="Ø"/>
            </a:pPr>
            <a:endParaRPr lang="en-US" dirty="0"/>
          </a:p>
          <a:p>
            <a:pPr lvl="1" algn="l">
              <a:buFont typeface="Wingdings" panose="05000000000000000000" pitchFamily="2" charset="2"/>
              <a:buChar char="ü"/>
            </a:pPr>
            <a:endParaRPr lang="en-US" sz="1600" dirty="0"/>
          </a:p>
          <a:p>
            <a:pPr algn="l">
              <a:buFont typeface="Wingdings" panose="05000000000000000000" pitchFamily="2" charset="2"/>
              <a:buChar char="ü"/>
            </a:pPr>
            <a:r>
              <a:rPr lang="en-US" sz="1600" dirty="0"/>
              <a:t>This hardware ASM ensures </a:t>
            </a:r>
            <a:r>
              <a:rPr lang="en-US" sz="1600" b="1" dirty="0"/>
              <a:t>precise, repeatable timing</a:t>
            </a:r>
            <a:r>
              <a:rPr lang="en-US" sz="1600" dirty="0"/>
              <a:t> (29 Cycles), which is critical for stable real-time control.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br>
              <a:rPr lang="en-US" sz="1600" dirty="0"/>
            </a:br>
            <a:endParaRPr lang="en-US" sz="16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1C1CA2-C36A-0389-16A4-01F4CCA13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6363" y="-192653"/>
            <a:ext cx="2537637" cy="5336153"/>
          </a:xfrm>
          <a:prstGeom prst="rect">
            <a:avLst/>
          </a:prstGeom>
        </p:spPr>
      </p:pic>
      <p:sp>
        <p:nvSpPr>
          <p:cNvPr id="9" name="Google Shape;288;p35">
            <a:extLst>
              <a:ext uri="{FF2B5EF4-FFF2-40B4-BE49-F238E27FC236}">
                <a16:creationId xmlns:a16="http://schemas.microsoft.com/office/drawing/2014/main" id="{7AC2C303-1ACB-8F7F-E93A-BB0768C5814E}"/>
              </a:ext>
            </a:extLst>
          </p:cNvPr>
          <p:cNvSpPr txBox="1">
            <a:spLocks/>
          </p:cNvSpPr>
          <p:nvPr/>
        </p:nvSpPr>
        <p:spPr>
          <a:xfrm>
            <a:off x="95160" y="69137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dirty="0"/>
              <a:t>How it Works: The Filter’s ASM</a:t>
            </a:r>
          </a:p>
        </p:txBody>
      </p:sp>
    </p:spTree>
    <p:extLst>
      <p:ext uri="{BB962C8B-B14F-4D97-AF65-F5344CB8AC3E}">
        <p14:creationId xmlns:p14="http://schemas.microsoft.com/office/powerpoint/2010/main" val="10921278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>
          <a:extLst>
            <a:ext uri="{FF2B5EF4-FFF2-40B4-BE49-F238E27FC236}">
              <a16:creationId xmlns:a16="http://schemas.microsoft.com/office/drawing/2014/main" id="{9C547632-ECE8-00C4-756B-10467F0C9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75;p34">
            <a:extLst>
              <a:ext uri="{FF2B5EF4-FFF2-40B4-BE49-F238E27FC236}">
                <a16:creationId xmlns:a16="http://schemas.microsoft.com/office/drawing/2014/main" id="{3843E069-47F7-064B-856F-641C38994C5B}"/>
              </a:ext>
            </a:extLst>
          </p:cNvPr>
          <p:cNvSpPr txBox="1">
            <a:spLocks/>
          </p:cNvSpPr>
          <p:nvPr/>
        </p:nvSpPr>
        <p:spPr>
          <a:xfrm>
            <a:off x="0" y="1281248"/>
            <a:ext cx="4678680" cy="4258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600" b="1" dirty="0"/>
              <a:t>Interfaces</a:t>
            </a:r>
            <a:r>
              <a:rPr lang="en-US" sz="1600" dirty="0"/>
              <a:t> Kalman filter with </a:t>
            </a:r>
            <a:r>
              <a:rPr lang="en-US" sz="1600" b="1" dirty="0"/>
              <a:t>Avalon-MM</a:t>
            </a:r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600" b="1" dirty="0"/>
              <a:t>Polls</a:t>
            </a:r>
            <a:r>
              <a:rPr lang="en-US" sz="1600" dirty="0"/>
              <a:t> UART, </a:t>
            </a:r>
            <a:r>
              <a:rPr lang="en-US" sz="1600" b="1" dirty="0"/>
              <a:t>assembles 4-byte angle data</a:t>
            </a:r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600" b="1" dirty="0"/>
              <a:t>Triggers</a:t>
            </a:r>
            <a:r>
              <a:rPr lang="en-US" sz="1600" dirty="0"/>
              <a:t> Kalman filter and </a:t>
            </a:r>
            <a:r>
              <a:rPr lang="en-US" sz="1600" b="1" dirty="0"/>
              <a:t>returns</a:t>
            </a:r>
            <a:r>
              <a:rPr lang="en-US" sz="1600" dirty="0"/>
              <a:t> results</a:t>
            </a:r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600" dirty="0"/>
              <a:t>Handles all bus timing and flow control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1E112FF-FC1A-F633-CAAA-AADDC30F1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60" y="0"/>
            <a:ext cx="5033100" cy="1041233"/>
          </a:xfrm>
        </p:spPr>
        <p:txBody>
          <a:bodyPr/>
          <a:lstStyle/>
          <a:p>
            <a:r>
              <a:rPr lang="en-US" dirty="0"/>
              <a:t>Data Transfer: The EBAB-Kalman Bridge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4E48C8-1810-77CF-209F-5C99CC0FB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968" y="0"/>
            <a:ext cx="467868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2605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>
          <a:extLst>
            <a:ext uri="{FF2B5EF4-FFF2-40B4-BE49-F238E27FC236}">
              <a16:creationId xmlns:a16="http://schemas.microsoft.com/office/drawing/2014/main" id="{450A6FC2-ED5B-69BC-17B5-F3EDB829A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0">
            <a:extLst>
              <a:ext uri="{FF2B5EF4-FFF2-40B4-BE49-F238E27FC236}">
                <a16:creationId xmlns:a16="http://schemas.microsoft.com/office/drawing/2014/main" id="{8C42FA3D-5584-A54D-B9B1-38378C300C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19275" y="2041600"/>
            <a:ext cx="3835976" cy="17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4000" dirty="0"/>
              <a:t>Analysis and Results</a:t>
            </a:r>
            <a:endParaRPr sz="4000" dirty="0"/>
          </a:p>
        </p:txBody>
      </p:sp>
      <p:sp>
        <p:nvSpPr>
          <p:cNvPr id="232" name="Google Shape;232;p30">
            <a:extLst>
              <a:ext uri="{FF2B5EF4-FFF2-40B4-BE49-F238E27FC236}">
                <a16:creationId xmlns:a16="http://schemas.microsoft.com/office/drawing/2014/main" id="{8913ABEA-3DCE-610E-5A9D-CA18C68A39DB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4119275" y="1096400"/>
            <a:ext cx="1621768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pic>
        <p:nvPicPr>
          <p:cNvPr id="233" name="Google Shape;233;p30">
            <a:extLst>
              <a:ext uri="{FF2B5EF4-FFF2-40B4-BE49-F238E27FC236}">
                <a16:creationId xmlns:a16="http://schemas.microsoft.com/office/drawing/2014/main" id="{382D042C-14B9-7755-CED5-E9297BC70411}"/>
              </a:ext>
            </a:extLst>
          </p:cNvPr>
          <p:cNvPicPr preferRelativeResize="0">
            <a:picLocks noGrp="1"/>
          </p:cNvPicPr>
          <p:nvPr>
            <p:ph type="pic" idx="3"/>
          </p:nvPr>
        </p:nvPicPr>
        <p:blipFill>
          <a:blip r:embed="rId3"/>
          <a:srcRect l="24677" t="-764" r="19785" b="764"/>
          <a:stretch>
            <a:fillRect/>
          </a:stretch>
        </p:blipFill>
        <p:spPr>
          <a:xfrm>
            <a:off x="379059" y="218787"/>
            <a:ext cx="3269279" cy="4709202"/>
          </a:xfrm>
          <a:prstGeom prst="rect">
            <a:avLst/>
          </a:prstGeom>
        </p:spPr>
      </p:pic>
      <p:sp>
        <p:nvSpPr>
          <p:cNvPr id="234" name="Google Shape;234;p30">
            <a:extLst>
              <a:ext uri="{FF2B5EF4-FFF2-40B4-BE49-F238E27FC236}">
                <a16:creationId xmlns:a16="http://schemas.microsoft.com/office/drawing/2014/main" id="{19C52B26-8040-A349-2727-84D28BB3F53E}"/>
              </a:ext>
            </a:extLst>
          </p:cNvPr>
          <p:cNvSpPr/>
          <p:nvPr/>
        </p:nvSpPr>
        <p:spPr>
          <a:xfrm>
            <a:off x="36475" y="52825"/>
            <a:ext cx="4036129" cy="4983879"/>
          </a:xfrm>
          <a:custGeom>
            <a:avLst/>
            <a:gdLst/>
            <a:ahLst/>
            <a:cxnLst/>
            <a:rect l="l" t="t" r="r" b="b"/>
            <a:pathLst>
              <a:path w="3733" h="3675" extrusionOk="0">
                <a:moveTo>
                  <a:pt x="0" y="0"/>
                </a:moveTo>
                <a:cubicBezTo>
                  <a:pt x="0" y="3675"/>
                  <a:pt x="0" y="3675"/>
                  <a:pt x="0" y="3675"/>
                </a:cubicBezTo>
                <a:cubicBezTo>
                  <a:pt x="3733" y="3675"/>
                  <a:pt x="3733" y="3675"/>
                  <a:pt x="3733" y="3675"/>
                </a:cubicBezTo>
                <a:cubicBezTo>
                  <a:pt x="3733" y="0"/>
                  <a:pt x="3733" y="0"/>
                  <a:pt x="3733" y="0"/>
                </a:cubicBezTo>
                <a:lnTo>
                  <a:pt x="0" y="0"/>
                </a:lnTo>
                <a:close/>
                <a:moveTo>
                  <a:pt x="3088" y="2708"/>
                </a:moveTo>
                <a:cubicBezTo>
                  <a:pt x="2863" y="3036"/>
                  <a:pt x="2071" y="3151"/>
                  <a:pt x="1420" y="3203"/>
                </a:cubicBezTo>
                <a:cubicBezTo>
                  <a:pt x="769" y="3255"/>
                  <a:pt x="380" y="2627"/>
                  <a:pt x="346" y="2109"/>
                </a:cubicBezTo>
                <a:cubicBezTo>
                  <a:pt x="311" y="1590"/>
                  <a:pt x="403" y="1104"/>
                  <a:pt x="617" y="813"/>
                </a:cubicBezTo>
                <a:cubicBezTo>
                  <a:pt x="735" y="651"/>
                  <a:pt x="836" y="586"/>
                  <a:pt x="996" y="530"/>
                </a:cubicBezTo>
                <a:cubicBezTo>
                  <a:pt x="1213" y="454"/>
                  <a:pt x="1447" y="437"/>
                  <a:pt x="1674" y="476"/>
                </a:cubicBezTo>
                <a:cubicBezTo>
                  <a:pt x="1943" y="522"/>
                  <a:pt x="2220" y="583"/>
                  <a:pt x="2487" y="723"/>
                </a:cubicBezTo>
                <a:cubicBezTo>
                  <a:pt x="2898" y="939"/>
                  <a:pt x="3554" y="2026"/>
                  <a:pt x="3088" y="2708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5" name="Google Shape;235;p30">
            <a:extLst>
              <a:ext uri="{FF2B5EF4-FFF2-40B4-BE49-F238E27FC236}">
                <a16:creationId xmlns:a16="http://schemas.microsoft.com/office/drawing/2014/main" id="{FFF82B7E-30CA-97D9-6C57-F36446F882E7}"/>
              </a:ext>
            </a:extLst>
          </p:cNvPr>
          <p:cNvGrpSpPr/>
          <p:nvPr/>
        </p:nvGrpSpPr>
        <p:grpSpPr>
          <a:xfrm>
            <a:off x="7955251" y="97712"/>
            <a:ext cx="1391650" cy="1388725"/>
            <a:chOff x="422026" y="3262937"/>
            <a:chExt cx="1391650" cy="1388725"/>
          </a:xfrm>
        </p:grpSpPr>
        <p:sp>
          <p:nvSpPr>
            <p:cNvPr id="236" name="Google Shape;236;p30">
              <a:extLst>
                <a:ext uri="{FF2B5EF4-FFF2-40B4-BE49-F238E27FC236}">
                  <a16:creationId xmlns:a16="http://schemas.microsoft.com/office/drawing/2014/main" id="{327357C0-8FD2-5FE4-684B-B75E9FB02601}"/>
                </a:ext>
              </a:extLst>
            </p:cNvPr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30">
              <a:extLst>
                <a:ext uri="{FF2B5EF4-FFF2-40B4-BE49-F238E27FC236}">
                  <a16:creationId xmlns:a16="http://schemas.microsoft.com/office/drawing/2014/main" id="{F800CF4C-EB9A-EBC5-1746-2AF71BD0A252}"/>
                </a:ext>
              </a:extLst>
            </p:cNvPr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p30">
            <a:extLst>
              <a:ext uri="{FF2B5EF4-FFF2-40B4-BE49-F238E27FC236}">
                <a16:creationId xmlns:a16="http://schemas.microsoft.com/office/drawing/2014/main" id="{1E3FC4D1-2E94-0896-6E26-8EED5BC5A7AE}"/>
              </a:ext>
            </a:extLst>
          </p:cNvPr>
          <p:cNvSpPr/>
          <p:nvPr/>
        </p:nvSpPr>
        <p:spPr>
          <a:xfrm>
            <a:off x="0" y="0"/>
            <a:ext cx="1436888" cy="1096400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30834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>
          <a:extLst>
            <a:ext uri="{FF2B5EF4-FFF2-40B4-BE49-F238E27FC236}">
              <a16:creationId xmlns:a16="http://schemas.microsoft.com/office/drawing/2014/main" id="{50E44AAC-4ACB-0230-3D41-5377E9C94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5">
            <a:extLst>
              <a:ext uri="{FF2B5EF4-FFF2-40B4-BE49-F238E27FC236}">
                <a16:creationId xmlns:a16="http://schemas.microsoft.com/office/drawing/2014/main" id="{77F5E159-0FA0-74F1-1F5B-098C3E9DA49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5680" y="140225"/>
            <a:ext cx="558936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Testing Methodology: Kalman Filter Verification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C1A8CA-024B-CAC5-8BC8-23D4C2532126}"/>
              </a:ext>
            </a:extLst>
          </p:cNvPr>
          <p:cNvSpPr txBox="1"/>
          <p:nvPr/>
        </p:nvSpPr>
        <p:spPr>
          <a:xfrm>
            <a:off x="8420986" y="448694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PS" dirty="0"/>
          </a:p>
        </p:txBody>
      </p:sp>
      <p:sp>
        <p:nvSpPr>
          <p:cNvPr id="34" name="Google Shape;275;p34">
            <a:extLst>
              <a:ext uri="{FF2B5EF4-FFF2-40B4-BE49-F238E27FC236}">
                <a16:creationId xmlns:a16="http://schemas.microsoft.com/office/drawing/2014/main" id="{42F6577A-B943-6638-2B4D-297ECA12DA57}"/>
              </a:ext>
            </a:extLst>
          </p:cNvPr>
          <p:cNvSpPr txBox="1">
            <a:spLocks/>
          </p:cNvSpPr>
          <p:nvPr/>
        </p:nvSpPr>
        <p:spPr>
          <a:xfrm>
            <a:off x="417060" y="1475407"/>
            <a:ext cx="7954395" cy="249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800" b="1" dirty="0"/>
              <a:t>Goal</a:t>
            </a:r>
            <a:r>
              <a:rPr lang="en-US" sz="1800" dirty="0"/>
              <a:t>: Prove the filter works correctly under various conditions.</a:t>
            </a:r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7938" indent="0" algn="l">
              <a:buSzPct val="100000"/>
            </a:pPr>
            <a:endParaRPr lang="en-US" sz="1800" dirty="0"/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800" b="1" dirty="0"/>
              <a:t>Method</a:t>
            </a:r>
            <a:r>
              <a:rPr lang="en-US" sz="1800" dirty="0"/>
              <a:t>: Comprehensive </a:t>
            </a:r>
            <a:r>
              <a:rPr lang="en-US" sz="1800" dirty="0" err="1"/>
              <a:t>SystemVerilog</a:t>
            </a:r>
            <a:r>
              <a:rPr lang="en-US" sz="1800" dirty="0"/>
              <a:t> simulation with 7 realistic test scenarios (5,000 samples each).</a:t>
            </a:r>
          </a:p>
        </p:txBody>
      </p:sp>
    </p:spTree>
    <p:extLst>
      <p:ext uri="{BB962C8B-B14F-4D97-AF65-F5344CB8AC3E}">
        <p14:creationId xmlns:p14="http://schemas.microsoft.com/office/powerpoint/2010/main" val="3641935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>
          <a:extLst>
            <a:ext uri="{FF2B5EF4-FFF2-40B4-BE49-F238E27FC236}">
              <a16:creationId xmlns:a16="http://schemas.microsoft.com/office/drawing/2014/main" id="{508842E6-E848-363E-D127-02764BC78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56;p32">
            <a:extLst>
              <a:ext uri="{FF2B5EF4-FFF2-40B4-BE49-F238E27FC236}">
                <a16:creationId xmlns:a16="http://schemas.microsoft.com/office/drawing/2014/main" id="{E5463E80-9FBA-FD29-0772-C8024A2B09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500" dirty="0"/>
              <a:t>Kalman Verification –cont.</a:t>
            </a:r>
            <a:endParaRPr sz="3500" dirty="0"/>
          </a:p>
        </p:txBody>
      </p:sp>
      <p:sp>
        <p:nvSpPr>
          <p:cNvPr id="4" name="Google Shape;275;p34">
            <a:extLst>
              <a:ext uri="{FF2B5EF4-FFF2-40B4-BE49-F238E27FC236}">
                <a16:creationId xmlns:a16="http://schemas.microsoft.com/office/drawing/2014/main" id="{971E6B71-A73C-9867-1848-8EF8BFC4EA83}"/>
              </a:ext>
            </a:extLst>
          </p:cNvPr>
          <p:cNvSpPr txBox="1">
            <a:spLocks/>
          </p:cNvSpPr>
          <p:nvPr/>
        </p:nvSpPr>
        <p:spPr>
          <a:xfrm>
            <a:off x="529500" y="1325593"/>
            <a:ext cx="5231219" cy="2392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800" b="1" dirty="0"/>
              <a:t>Test Scenarios Include:</a:t>
            </a:r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50888" lvl="1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Normal Tracking: With mild noise. </a:t>
            </a:r>
          </a:p>
          <a:p>
            <a:pPr marL="750888" lvl="1" indent="-285750" algn="l"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50888" lvl="1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Noise &amp; Spikes: With severe noise spikes.</a:t>
            </a:r>
          </a:p>
          <a:p>
            <a:pPr marL="750888" lvl="1" indent="-285750" algn="l"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50888" lvl="1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Sudden Changes.</a:t>
            </a:r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180056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841B2EB-E3D7-AE26-53FF-83FFC2647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2561"/>
            <a:ext cx="9144000" cy="3710940"/>
          </a:xfrm>
          <a:prstGeom prst="rect">
            <a:avLst/>
          </a:prstGeom>
        </p:spPr>
      </p:pic>
      <p:sp>
        <p:nvSpPr>
          <p:cNvPr id="17" name="Google Shape;256;p32">
            <a:extLst>
              <a:ext uri="{FF2B5EF4-FFF2-40B4-BE49-F238E27FC236}">
                <a16:creationId xmlns:a16="http://schemas.microsoft.com/office/drawing/2014/main" id="{1BA45702-054A-5EDA-A569-8145B4864D3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8980" y="2545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500" dirty="0"/>
              <a:t>Normal Incline/Decline</a:t>
            </a:r>
            <a:endParaRPr sz="3500" dirty="0"/>
          </a:p>
        </p:txBody>
      </p:sp>
    </p:spTree>
    <p:extLst>
      <p:ext uri="{BB962C8B-B14F-4D97-AF65-F5344CB8AC3E}">
        <p14:creationId xmlns:p14="http://schemas.microsoft.com/office/powerpoint/2010/main" val="37873431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1163F-83BE-C0AB-188D-D99DFB5F5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20" y="285005"/>
            <a:ext cx="7704000" cy="572700"/>
          </a:xfrm>
        </p:spPr>
        <p:txBody>
          <a:bodyPr/>
          <a:lstStyle/>
          <a:p>
            <a:r>
              <a:rPr lang="en-US" sz="3500" dirty="0"/>
              <a:t>Noisy Incline/Decline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33F2130-AF2A-0C06-B566-D1E53DA330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5880"/>
            <a:ext cx="9144000" cy="381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770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0"/>
          <p:cNvSpPr txBox="1">
            <a:spLocks noGrp="1"/>
          </p:cNvSpPr>
          <p:nvPr>
            <p:ph type="title"/>
          </p:nvPr>
        </p:nvSpPr>
        <p:spPr>
          <a:xfrm>
            <a:off x="4119275" y="2041600"/>
            <a:ext cx="3835976" cy="17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4000" dirty="0"/>
              <a:t>Introduction</a:t>
            </a:r>
            <a:endParaRPr sz="4000" dirty="0"/>
          </a:p>
        </p:txBody>
      </p:sp>
      <p:sp>
        <p:nvSpPr>
          <p:cNvPr id="232" name="Google Shape;232;p30"/>
          <p:cNvSpPr txBox="1">
            <a:spLocks noGrp="1"/>
          </p:cNvSpPr>
          <p:nvPr>
            <p:ph type="title" idx="2"/>
          </p:nvPr>
        </p:nvSpPr>
        <p:spPr>
          <a:xfrm>
            <a:off x="4119275" y="1096400"/>
            <a:ext cx="11175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234" name="Google Shape;234;p30"/>
          <p:cNvSpPr/>
          <p:nvPr/>
        </p:nvSpPr>
        <p:spPr>
          <a:xfrm>
            <a:off x="36475" y="52825"/>
            <a:ext cx="4036129" cy="4983879"/>
          </a:xfrm>
          <a:custGeom>
            <a:avLst/>
            <a:gdLst/>
            <a:ahLst/>
            <a:cxnLst/>
            <a:rect l="l" t="t" r="r" b="b"/>
            <a:pathLst>
              <a:path w="3733" h="3675" extrusionOk="0">
                <a:moveTo>
                  <a:pt x="0" y="0"/>
                </a:moveTo>
                <a:cubicBezTo>
                  <a:pt x="0" y="3675"/>
                  <a:pt x="0" y="3675"/>
                  <a:pt x="0" y="3675"/>
                </a:cubicBezTo>
                <a:cubicBezTo>
                  <a:pt x="3733" y="3675"/>
                  <a:pt x="3733" y="3675"/>
                  <a:pt x="3733" y="3675"/>
                </a:cubicBezTo>
                <a:cubicBezTo>
                  <a:pt x="3733" y="0"/>
                  <a:pt x="3733" y="0"/>
                  <a:pt x="3733" y="0"/>
                </a:cubicBezTo>
                <a:lnTo>
                  <a:pt x="0" y="0"/>
                </a:lnTo>
                <a:close/>
                <a:moveTo>
                  <a:pt x="3088" y="2708"/>
                </a:moveTo>
                <a:cubicBezTo>
                  <a:pt x="2863" y="3036"/>
                  <a:pt x="2071" y="3151"/>
                  <a:pt x="1420" y="3203"/>
                </a:cubicBezTo>
                <a:cubicBezTo>
                  <a:pt x="769" y="3255"/>
                  <a:pt x="380" y="2627"/>
                  <a:pt x="346" y="2109"/>
                </a:cubicBezTo>
                <a:cubicBezTo>
                  <a:pt x="311" y="1590"/>
                  <a:pt x="403" y="1104"/>
                  <a:pt x="617" y="813"/>
                </a:cubicBezTo>
                <a:cubicBezTo>
                  <a:pt x="735" y="651"/>
                  <a:pt x="836" y="586"/>
                  <a:pt x="996" y="530"/>
                </a:cubicBezTo>
                <a:cubicBezTo>
                  <a:pt x="1213" y="454"/>
                  <a:pt x="1447" y="437"/>
                  <a:pt x="1674" y="476"/>
                </a:cubicBezTo>
                <a:cubicBezTo>
                  <a:pt x="1943" y="522"/>
                  <a:pt x="2220" y="583"/>
                  <a:pt x="2487" y="723"/>
                </a:cubicBezTo>
                <a:cubicBezTo>
                  <a:pt x="2898" y="939"/>
                  <a:pt x="3554" y="2026"/>
                  <a:pt x="3088" y="2708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5" name="Google Shape;235;p30"/>
          <p:cNvGrpSpPr/>
          <p:nvPr/>
        </p:nvGrpSpPr>
        <p:grpSpPr>
          <a:xfrm>
            <a:off x="7955251" y="97712"/>
            <a:ext cx="1391650" cy="1388725"/>
            <a:chOff x="422026" y="3262937"/>
            <a:chExt cx="1391650" cy="1388725"/>
          </a:xfrm>
        </p:grpSpPr>
        <p:sp>
          <p:nvSpPr>
            <p:cNvPr id="236" name="Google Shape;236;p30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30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p30"/>
          <p:cNvSpPr/>
          <p:nvPr/>
        </p:nvSpPr>
        <p:spPr>
          <a:xfrm>
            <a:off x="0" y="0"/>
            <a:ext cx="1436888" cy="1096400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86D05A-D6D1-4D86-F90F-C620FC20437D}"/>
              </a:ext>
            </a:extLst>
          </p:cNvPr>
          <p:cNvSpPr>
            <a:spLocks noGrp="1"/>
          </p:cNvSpPr>
          <p:nvPr>
            <p:ph type="pic" idx="3"/>
          </p:nvPr>
        </p:nvSpPr>
        <p:spPr/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FBC863D1-0877-41A7-64E7-44BAEB86E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20" y="285005"/>
            <a:ext cx="7704000" cy="572700"/>
          </a:xfrm>
        </p:spPr>
        <p:txBody>
          <a:bodyPr/>
          <a:lstStyle/>
          <a:p>
            <a:r>
              <a:rPr lang="en-US" sz="3500" dirty="0"/>
              <a:t>Spike Rejection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12024A7-94AA-9B48-F8A8-EE7D4AB07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4921"/>
            <a:ext cx="9144000" cy="387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8106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BB7A91-15D2-D840-0FFC-870AF5AA20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3F6001F7-CF0D-AD8F-9034-2CD70FE7F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20" y="285005"/>
            <a:ext cx="7704000" cy="572700"/>
          </a:xfrm>
        </p:spPr>
        <p:txBody>
          <a:bodyPr/>
          <a:lstStyle/>
          <a:p>
            <a:r>
              <a:rPr lang="en-US" sz="3500" dirty="0"/>
              <a:t>Sudden Change Response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2512C0-38AD-CAA0-F771-012FD3DCC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8720"/>
            <a:ext cx="9144000" cy="395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0390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>
          <a:extLst>
            <a:ext uri="{FF2B5EF4-FFF2-40B4-BE49-F238E27FC236}">
              <a16:creationId xmlns:a16="http://schemas.microsoft.com/office/drawing/2014/main" id="{26301B52-625A-96B2-16AE-AF779E2CA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5">
            <a:extLst>
              <a:ext uri="{FF2B5EF4-FFF2-40B4-BE49-F238E27FC236}">
                <a16:creationId xmlns:a16="http://schemas.microsoft.com/office/drawing/2014/main" id="{7F964633-3EC4-008F-D55A-7EBE4CB81DF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500" dirty="0"/>
              <a:t>AI Track: RAG Fatawa Chatbot</a:t>
            </a:r>
            <a:endParaRPr sz="35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559B6B8-DF9D-B499-DEDB-425C6FAE3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1133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BDAF9-C4DD-DE33-2E91-09AA852F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F02744-5E1A-36E2-728A-96A1EE297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181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BFAA2-4DEC-4F65-01C5-F59FF26A5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45899A-F080-409D-CB6D-0D85E6A2B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9439"/>
            <a:ext cx="9144000" cy="388406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7322F8A-0849-6AEF-64E5-22A9D88A7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20" y="285005"/>
            <a:ext cx="7704000" cy="572700"/>
          </a:xfrm>
        </p:spPr>
        <p:txBody>
          <a:bodyPr/>
          <a:lstStyle/>
          <a:p>
            <a:r>
              <a:rPr lang="en-US" sz="3500" dirty="0"/>
              <a:t>Performance Summary</a:t>
            </a:r>
          </a:p>
        </p:txBody>
      </p:sp>
    </p:spTree>
    <p:extLst>
      <p:ext uri="{BB962C8B-B14F-4D97-AF65-F5344CB8AC3E}">
        <p14:creationId xmlns:p14="http://schemas.microsoft.com/office/powerpoint/2010/main" val="29560098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>
          <a:extLst>
            <a:ext uri="{FF2B5EF4-FFF2-40B4-BE49-F238E27FC236}">
              <a16:creationId xmlns:a16="http://schemas.microsoft.com/office/drawing/2014/main" id="{AA70CEFA-7DCB-7F9D-E675-B4961B91B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56;p32">
            <a:extLst>
              <a:ext uri="{FF2B5EF4-FFF2-40B4-BE49-F238E27FC236}">
                <a16:creationId xmlns:a16="http://schemas.microsoft.com/office/drawing/2014/main" id="{A868A7AE-3C1C-B0BB-7ED0-22ADD2AEC6E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12400" y="147845"/>
            <a:ext cx="811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200" dirty="0"/>
              <a:t>FPGA Utilization</a:t>
            </a:r>
            <a:br>
              <a:rPr lang="en-US" sz="3200" dirty="0"/>
            </a:br>
            <a:endParaRPr sz="3200" dirty="0"/>
          </a:p>
        </p:txBody>
      </p:sp>
      <p:sp>
        <p:nvSpPr>
          <p:cNvPr id="8" name="Google Shape;275;p34">
            <a:extLst>
              <a:ext uri="{FF2B5EF4-FFF2-40B4-BE49-F238E27FC236}">
                <a16:creationId xmlns:a16="http://schemas.microsoft.com/office/drawing/2014/main" id="{CD60C15F-06DC-AE26-F03C-E69601FF6525}"/>
              </a:ext>
            </a:extLst>
          </p:cNvPr>
          <p:cNvSpPr txBox="1">
            <a:spLocks/>
          </p:cNvSpPr>
          <p:nvPr/>
        </p:nvSpPr>
        <p:spPr>
          <a:xfrm>
            <a:off x="700065" y="1063927"/>
            <a:ext cx="8245461" cy="1900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800" dirty="0"/>
              <a:t>Logic Elements: 14%</a:t>
            </a:r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800" dirty="0"/>
              <a:t>DSP Blocks: 18%</a:t>
            </a:r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800" dirty="0"/>
              <a:t>Total block memory: 28%</a:t>
            </a:r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93688" indent="-285750" algn="l">
              <a:buSzPct val="100000"/>
              <a:buFont typeface="Wingdings" panose="05000000000000000000" pitchFamily="2" charset="2"/>
              <a:buChar char="ü"/>
            </a:pPr>
            <a:r>
              <a:rPr lang="en-US" sz="1800" dirty="0"/>
              <a:t>Available Headroom </a:t>
            </a:r>
            <a:r>
              <a:rPr lang="en-US" sz="1800" dirty="0">
                <a:sym typeface="Wingdings" panose="05000000000000000000" pitchFamily="2" charset="2"/>
              </a:rPr>
              <a:t> FPGA capacity is available for future upgrades</a:t>
            </a:r>
          </a:p>
          <a:p>
            <a:pPr marL="293688" indent="-285750" algn="l">
              <a:buSzPct val="100000"/>
              <a:buFont typeface="Wingdings" panose="05000000000000000000" pitchFamily="2" charset="2"/>
              <a:buChar char="ü"/>
            </a:pPr>
            <a:endParaRPr lang="en-US" sz="1600" dirty="0">
              <a:sym typeface="Wingdings" panose="05000000000000000000" pitchFamily="2" charset="2"/>
            </a:endParaRPr>
          </a:p>
          <a:p>
            <a:pPr marL="293688" indent="-285750" algn="l">
              <a:buSzPct val="100000"/>
              <a:buFont typeface="Wingdings" panose="05000000000000000000" pitchFamily="2" charset="2"/>
              <a:buChar char="ü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285746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>
          <a:extLst>
            <a:ext uri="{FF2B5EF4-FFF2-40B4-BE49-F238E27FC236}">
              <a16:creationId xmlns:a16="http://schemas.microsoft.com/office/drawing/2014/main" id="{21BF74D3-91B5-6517-BA51-47FAA0A6C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0">
            <a:extLst>
              <a:ext uri="{FF2B5EF4-FFF2-40B4-BE49-F238E27FC236}">
                <a16:creationId xmlns:a16="http://schemas.microsoft.com/office/drawing/2014/main" id="{4F79C327-417C-BF51-B94E-63BCCBEB6E2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" y="2070064"/>
            <a:ext cx="9144000" cy="17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/>
            <a:r>
              <a:rPr lang="en-US" sz="5400" dirty="0"/>
              <a:t>Conclusion &amp;</a:t>
            </a:r>
            <a:br>
              <a:rPr lang="en-US" sz="5400" dirty="0"/>
            </a:br>
            <a:r>
              <a:rPr lang="en-US" sz="5400" dirty="0"/>
              <a:t>Future Work</a:t>
            </a:r>
          </a:p>
        </p:txBody>
      </p:sp>
      <p:sp>
        <p:nvSpPr>
          <p:cNvPr id="232" name="Google Shape;232;p30">
            <a:extLst>
              <a:ext uri="{FF2B5EF4-FFF2-40B4-BE49-F238E27FC236}">
                <a16:creationId xmlns:a16="http://schemas.microsoft.com/office/drawing/2014/main" id="{8C05FFE1-1853-DB81-D765-BACE98076565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0" y="1343187"/>
            <a:ext cx="91440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grpSp>
        <p:nvGrpSpPr>
          <p:cNvPr id="235" name="Google Shape;235;p30">
            <a:extLst>
              <a:ext uri="{FF2B5EF4-FFF2-40B4-BE49-F238E27FC236}">
                <a16:creationId xmlns:a16="http://schemas.microsoft.com/office/drawing/2014/main" id="{EB8D91F5-15AA-FB92-377D-8B360667EC62}"/>
              </a:ext>
            </a:extLst>
          </p:cNvPr>
          <p:cNvGrpSpPr/>
          <p:nvPr/>
        </p:nvGrpSpPr>
        <p:grpSpPr>
          <a:xfrm>
            <a:off x="7955251" y="97712"/>
            <a:ext cx="1391650" cy="1388725"/>
            <a:chOff x="422026" y="3262937"/>
            <a:chExt cx="1391650" cy="1388725"/>
          </a:xfrm>
        </p:grpSpPr>
        <p:sp>
          <p:nvSpPr>
            <p:cNvPr id="236" name="Google Shape;236;p30">
              <a:extLst>
                <a:ext uri="{FF2B5EF4-FFF2-40B4-BE49-F238E27FC236}">
                  <a16:creationId xmlns:a16="http://schemas.microsoft.com/office/drawing/2014/main" id="{5744D72B-BF0C-3EE2-FDA7-F581D5B31193}"/>
                </a:ext>
              </a:extLst>
            </p:cNvPr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30">
              <a:extLst>
                <a:ext uri="{FF2B5EF4-FFF2-40B4-BE49-F238E27FC236}">
                  <a16:creationId xmlns:a16="http://schemas.microsoft.com/office/drawing/2014/main" id="{20C755FE-279E-B447-A1D4-D86160398415}"/>
                </a:ext>
              </a:extLst>
            </p:cNvPr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p30">
            <a:extLst>
              <a:ext uri="{FF2B5EF4-FFF2-40B4-BE49-F238E27FC236}">
                <a16:creationId xmlns:a16="http://schemas.microsoft.com/office/drawing/2014/main" id="{FEB6D261-BE2B-614B-CF96-02F6029B15F0}"/>
              </a:ext>
            </a:extLst>
          </p:cNvPr>
          <p:cNvSpPr/>
          <p:nvPr/>
        </p:nvSpPr>
        <p:spPr>
          <a:xfrm>
            <a:off x="0" y="0"/>
            <a:ext cx="1436888" cy="1096400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28514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575DD-1690-CA65-78DE-FA50BE017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9" name="Google Shape;275;p34">
            <a:extLst>
              <a:ext uri="{FF2B5EF4-FFF2-40B4-BE49-F238E27FC236}">
                <a16:creationId xmlns:a16="http://schemas.microsoft.com/office/drawing/2014/main" id="{640AC16E-D708-3C64-3C13-B866A39BCF5C}"/>
              </a:ext>
            </a:extLst>
          </p:cNvPr>
          <p:cNvSpPr txBox="1">
            <a:spLocks/>
          </p:cNvSpPr>
          <p:nvPr/>
        </p:nvSpPr>
        <p:spPr>
          <a:xfrm>
            <a:off x="720000" y="1621623"/>
            <a:ext cx="7377135" cy="2250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700" dirty="0"/>
              <a:t>Built a working </a:t>
            </a:r>
            <a:r>
              <a:rPr lang="en-US" sz="1700" b="1" dirty="0"/>
              <a:t>heterogeneous</a:t>
            </a:r>
            <a:r>
              <a:rPr lang="en-US" sz="1700" dirty="0"/>
              <a:t> solar tracker (Arduino, FPGA, ESP32)</a:t>
            </a:r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700" dirty="0"/>
              <a:t>FPGA Kalman filter reduced sensor noise by </a:t>
            </a:r>
            <a:r>
              <a:rPr lang="en-US" sz="1700" b="1" dirty="0"/>
              <a:t>51-74%</a:t>
            </a:r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700" dirty="0"/>
              <a:t>Proved that specialized, heterogeneous architecture works effectively</a:t>
            </a:r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700" dirty="0"/>
              <a:t>Created a blueprint for high-performance embedded systems</a:t>
            </a:r>
          </a:p>
        </p:txBody>
      </p:sp>
    </p:spTree>
    <p:extLst>
      <p:ext uri="{BB962C8B-B14F-4D97-AF65-F5344CB8AC3E}">
        <p14:creationId xmlns:p14="http://schemas.microsoft.com/office/powerpoint/2010/main" val="6985295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>
          <a:extLst>
            <a:ext uri="{FF2B5EF4-FFF2-40B4-BE49-F238E27FC236}">
              <a16:creationId xmlns:a16="http://schemas.microsoft.com/office/drawing/2014/main" id="{08B66B7A-2EC7-F795-70BB-2ACF38F7B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2">
            <a:extLst>
              <a:ext uri="{FF2B5EF4-FFF2-40B4-BE49-F238E27FC236}">
                <a16:creationId xmlns:a16="http://schemas.microsoft.com/office/drawing/2014/main" id="{75F73083-373A-6A21-AA63-1955553A71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4"/>
            <a:ext cx="7704000" cy="6888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dirty="0"/>
              <a:t>Future Work</a:t>
            </a:r>
            <a:endParaRPr sz="2800" dirty="0"/>
          </a:p>
        </p:txBody>
      </p:sp>
      <p:sp>
        <p:nvSpPr>
          <p:cNvPr id="10" name="Google Shape;259;p32">
            <a:extLst>
              <a:ext uri="{FF2B5EF4-FFF2-40B4-BE49-F238E27FC236}">
                <a16:creationId xmlns:a16="http://schemas.microsoft.com/office/drawing/2014/main" id="{3986F5E4-7FA7-4054-BF49-C02F8FE5DEA9}"/>
              </a:ext>
            </a:extLst>
          </p:cNvPr>
          <p:cNvSpPr txBox="1">
            <a:spLocks/>
          </p:cNvSpPr>
          <p:nvPr/>
        </p:nvSpPr>
        <p:spPr>
          <a:xfrm>
            <a:off x="375012" y="1438655"/>
            <a:ext cx="8104416" cy="267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495300" indent="-342900" algn="l">
              <a:buAutoNum type="arabicPeriod"/>
            </a:pPr>
            <a:r>
              <a:rPr lang="en-US" dirty="0"/>
              <a:t>Self-Optimizing Filter:</a:t>
            </a:r>
            <a:r>
              <a:rPr lang="en-US" b="0" dirty="0"/>
              <a:t> Use the on-chip ARM processor to dynamically adjust filter parameters.</a:t>
            </a:r>
          </a:p>
          <a:p>
            <a:pPr marL="495300" indent="-342900" algn="l">
              <a:buAutoNum type="arabicPeriod"/>
            </a:pPr>
            <a:endParaRPr lang="en-US" b="0" dirty="0"/>
          </a:p>
          <a:p>
            <a:pPr marL="495300" indent="-342900" algn="l">
              <a:buFont typeface="+mj-lt"/>
              <a:buAutoNum type="arabicPeriod"/>
            </a:pPr>
            <a:r>
              <a:rPr lang="en-US" dirty="0"/>
              <a:t>FPGA Power Optimization:</a:t>
            </a:r>
            <a:r>
              <a:rPr lang="en-US" b="0" dirty="0"/>
              <a:t> Implement advanced techniques like clock gating, dynamic frequency scaling, and low-duty-cycle operation during stable periods</a:t>
            </a:r>
          </a:p>
          <a:p>
            <a:pPr algn="l"/>
            <a:endParaRPr lang="en-US" b="0" dirty="0"/>
          </a:p>
          <a:p>
            <a:pPr algn="l"/>
            <a:r>
              <a:rPr lang="en-US" dirty="0"/>
              <a:t>3. Machine Learning Integration:</a:t>
            </a:r>
            <a:r>
              <a:rPr lang="en-US" b="0" dirty="0"/>
              <a:t> </a:t>
            </a:r>
            <a:r>
              <a:rPr lang="en-US" b="0" dirty="0">
                <a:hlinkClick r:id="rId3"/>
              </a:rPr>
              <a:t>Enhance existing monitoring capabilities to integrate a machine learning for fault detection and power degradation.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3556329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46"/>
          <p:cNvSpPr txBox="1">
            <a:spLocks noGrp="1"/>
          </p:cNvSpPr>
          <p:nvPr>
            <p:ph type="subTitle" idx="1"/>
          </p:nvPr>
        </p:nvSpPr>
        <p:spPr>
          <a:xfrm>
            <a:off x="2815225" y="2799296"/>
            <a:ext cx="3513600" cy="4415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Any questions?</a:t>
            </a:r>
            <a:endParaRPr dirty="0"/>
          </a:p>
        </p:txBody>
      </p:sp>
      <p:sp>
        <p:nvSpPr>
          <p:cNvPr id="451" name="Google Shape;451;p46"/>
          <p:cNvSpPr txBox="1">
            <a:spLocks noGrp="1"/>
          </p:cNvSpPr>
          <p:nvPr>
            <p:ph type="ctrTitle"/>
          </p:nvPr>
        </p:nvSpPr>
        <p:spPr>
          <a:xfrm>
            <a:off x="2429950" y="1773066"/>
            <a:ext cx="4284000" cy="124700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 dirty="0"/>
              <a:t>Thanks</a:t>
            </a:r>
            <a:endParaRPr sz="8000" dirty="0"/>
          </a:p>
        </p:txBody>
      </p:sp>
      <p:grpSp>
        <p:nvGrpSpPr>
          <p:cNvPr id="456" name="Google Shape;456;p46"/>
          <p:cNvGrpSpPr/>
          <p:nvPr/>
        </p:nvGrpSpPr>
        <p:grpSpPr>
          <a:xfrm>
            <a:off x="7691476" y="312112"/>
            <a:ext cx="1391650" cy="1388725"/>
            <a:chOff x="422026" y="3262937"/>
            <a:chExt cx="1391650" cy="1388725"/>
          </a:xfrm>
        </p:grpSpPr>
        <p:sp>
          <p:nvSpPr>
            <p:cNvPr id="457" name="Google Shape;457;p46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Google Shape;458;p46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2"/>
          <p:cNvSpPr txBox="1"/>
          <p:nvPr/>
        </p:nvSpPr>
        <p:spPr>
          <a:xfrm>
            <a:off x="875968" y="1282575"/>
            <a:ext cx="7954500" cy="35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937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endParaRPr sz="1800" b="1" dirty="0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-US" sz="1800" b="0" i="0" u="none" strike="noStrike" cap="none" dirty="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o </a:t>
            </a:r>
            <a:r>
              <a:rPr lang="en-US" sz="1800" b="1" i="0" u="none" strike="noStrike" cap="none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maximize</a:t>
            </a:r>
            <a:r>
              <a:rPr lang="en-US" sz="1800" b="0" i="0" u="none" strike="noStrike" cap="none" dirty="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 solar energy capture</a:t>
            </a:r>
            <a:endParaRPr sz="18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293688" marR="0" lvl="0" indent="-2095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endParaRPr sz="18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293688" marR="0" lvl="0" indent="-2095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</a:pPr>
            <a:endParaRPr sz="18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938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endParaRPr sz="18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1" name="Google Shape;201;p22"/>
          <p:cNvSpPr/>
          <p:nvPr/>
        </p:nvSpPr>
        <p:spPr>
          <a:xfrm>
            <a:off x="1859868" y="2045775"/>
            <a:ext cx="2617800" cy="8505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Google Shape;202;p22"/>
          <p:cNvSpPr/>
          <p:nvPr/>
        </p:nvSpPr>
        <p:spPr>
          <a:xfrm>
            <a:off x="4919518" y="2058375"/>
            <a:ext cx="2867400" cy="8505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3" name="Google Shape;203;p22"/>
          <p:cNvSpPr/>
          <p:nvPr/>
        </p:nvSpPr>
        <p:spPr>
          <a:xfrm>
            <a:off x="3573968" y="3092325"/>
            <a:ext cx="2340300" cy="7686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4" name="Google Shape;204;p22"/>
          <p:cNvSpPr txBox="1">
            <a:spLocks noGrp="1"/>
          </p:cNvSpPr>
          <p:nvPr>
            <p:ph type="title"/>
          </p:nvPr>
        </p:nvSpPr>
        <p:spPr>
          <a:xfrm>
            <a:off x="720000" y="445024"/>
            <a:ext cx="7704000" cy="705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What is </a:t>
            </a:r>
            <a:r>
              <a:rPr lang="en-US" i="1"/>
              <a:t>ETHER?</a:t>
            </a:r>
            <a:endParaRPr i="1"/>
          </a:p>
        </p:txBody>
      </p:sp>
      <p:sp>
        <p:nvSpPr>
          <p:cNvPr id="205" name="Google Shape;205;p22"/>
          <p:cNvSpPr txBox="1"/>
          <p:nvPr/>
        </p:nvSpPr>
        <p:spPr>
          <a:xfrm>
            <a:off x="1610318" y="225277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Embedded control</a:t>
            </a:r>
            <a:endParaRPr sz="1200" b="1" dirty="0"/>
          </a:p>
        </p:txBody>
      </p:sp>
      <p:sp>
        <p:nvSpPr>
          <p:cNvPr id="206" name="Google Shape;206;p22"/>
          <p:cNvSpPr txBox="1"/>
          <p:nvPr/>
        </p:nvSpPr>
        <p:spPr>
          <a:xfrm>
            <a:off x="3573968" y="3245775"/>
            <a:ext cx="2340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IoT monitoring</a:t>
            </a:r>
            <a:endParaRPr sz="1200" b="1"/>
          </a:p>
        </p:txBody>
      </p:sp>
      <p:sp>
        <p:nvSpPr>
          <p:cNvPr id="207" name="Google Shape;207;p22"/>
          <p:cNvSpPr txBox="1"/>
          <p:nvPr/>
        </p:nvSpPr>
        <p:spPr>
          <a:xfrm>
            <a:off x="4853218" y="2110050"/>
            <a:ext cx="3000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FPGA-accelerated filtering</a:t>
            </a:r>
            <a:endParaRPr sz="1200" b="1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b="1"/>
          </a:p>
        </p:txBody>
      </p:sp>
      <p:sp>
        <p:nvSpPr>
          <p:cNvPr id="208" name="Google Shape;208;p22"/>
          <p:cNvSpPr/>
          <p:nvPr/>
        </p:nvSpPr>
        <p:spPr>
          <a:xfrm>
            <a:off x="5914264" y="2908950"/>
            <a:ext cx="463200" cy="688200"/>
          </a:xfrm>
          <a:prstGeom prst="leftUpArrow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p22"/>
          <p:cNvSpPr/>
          <p:nvPr/>
        </p:nvSpPr>
        <p:spPr>
          <a:xfrm flipH="1">
            <a:off x="3110761" y="2908175"/>
            <a:ext cx="463200" cy="688200"/>
          </a:xfrm>
          <a:prstGeom prst="leftUpArrow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Google Shape;210;p22"/>
          <p:cNvSpPr/>
          <p:nvPr/>
        </p:nvSpPr>
        <p:spPr>
          <a:xfrm>
            <a:off x="4477718" y="2492475"/>
            <a:ext cx="441900" cy="225600"/>
          </a:xfrm>
          <a:prstGeom prst="leftRightArrow">
            <a:avLst>
              <a:gd name="adj1" fmla="val 24424"/>
              <a:gd name="adj2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2" name="Google Shape;212;p22"/>
          <p:cNvSpPr txBox="1"/>
          <p:nvPr/>
        </p:nvSpPr>
        <p:spPr>
          <a:xfrm>
            <a:off x="0" y="1088625"/>
            <a:ext cx="6472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ETHER</a:t>
            </a:r>
            <a:r>
              <a:rPr lang="en-US" sz="18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 is an intelligent dual-axis solar tracker.</a:t>
            </a:r>
            <a:endParaRPr sz="180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3"/>
          <p:cNvSpPr/>
          <p:nvPr/>
        </p:nvSpPr>
        <p:spPr>
          <a:xfrm>
            <a:off x="921925" y="1270000"/>
            <a:ext cx="2235300" cy="18186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8" name="Google Shape;218;p23"/>
          <p:cNvSpPr/>
          <p:nvPr/>
        </p:nvSpPr>
        <p:spPr>
          <a:xfrm>
            <a:off x="3418268" y="1935261"/>
            <a:ext cx="2235300" cy="18186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9" name="Google Shape;219;p23"/>
          <p:cNvSpPr/>
          <p:nvPr/>
        </p:nvSpPr>
        <p:spPr>
          <a:xfrm>
            <a:off x="5914624" y="2667670"/>
            <a:ext cx="2235300" cy="1818600"/>
          </a:xfrm>
          <a:prstGeom prst="rect">
            <a:avLst/>
          </a:prstGeom>
          <a:solidFill>
            <a:srgbClr val="D9D2E9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0" name="Google Shape;220;p2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7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Project Context &amp; Motivation</a:t>
            </a:r>
            <a:endParaRPr/>
          </a:p>
        </p:txBody>
      </p:sp>
      <p:sp>
        <p:nvSpPr>
          <p:cNvPr id="221" name="Google Shape;221;p23"/>
          <p:cNvSpPr txBox="1"/>
          <p:nvPr/>
        </p:nvSpPr>
        <p:spPr>
          <a:xfrm>
            <a:off x="921925" y="1270000"/>
            <a:ext cx="22353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26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Global</a:t>
            </a:r>
            <a:r>
              <a:rPr lang="en-US" sz="160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6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Need</a:t>
            </a:r>
            <a:endParaRPr sz="2600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2" name="Google Shape;222;p23"/>
          <p:cNvSpPr txBox="1"/>
          <p:nvPr/>
        </p:nvSpPr>
        <p:spPr>
          <a:xfrm>
            <a:off x="983375" y="2016625"/>
            <a:ext cx="20214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Rising demand for renewable energy, with solar as a key sustainable source.</a:t>
            </a:r>
            <a:endParaRPr sz="600"/>
          </a:p>
        </p:txBody>
      </p:sp>
      <p:sp>
        <p:nvSpPr>
          <p:cNvPr id="223" name="Google Shape;223;p23"/>
          <p:cNvSpPr txBox="1"/>
          <p:nvPr/>
        </p:nvSpPr>
        <p:spPr>
          <a:xfrm>
            <a:off x="3418250" y="1935250"/>
            <a:ext cx="22353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26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Problem</a:t>
            </a:r>
            <a:endParaRPr sz="2600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4" name="Google Shape;224;p23"/>
          <p:cNvSpPr txBox="1"/>
          <p:nvPr/>
        </p:nvSpPr>
        <p:spPr>
          <a:xfrm>
            <a:off x="3489390" y="2520250"/>
            <a:ext cx="21750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Fixed solar panels capture limited energy; traditional trackers are either simple but noisy, or advanced but impractical.</a:t>
            </a:r>
            <a:endParaRPr sz="600"/>
          </a:p>
        </p:txBody>
      </p:sp>
      <p:sp>
        <p:nvSpPr>
          <p:cNvPr id="225" name="Google Shape;225;p23"/>
          <p:cNvSpPr txBox="1"/>
          <p:nvPr/>
        </p:nvSpPr>
        <p:spPr>
          <a:xfrm>
            <a:off x="5914625" y="2667675"/>
            <a:ext cx="22353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26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Goal</a:t>
            </a:r>
            <a:endParaRPr sz="2600" b="1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6" name="Google Shape;226;p23"/>
          <p:cNvSpPr txBox="1"/>
          <p:nvPr/>
        </p:nvSpPr>
        <p:spPr>
          <a:xfrm>
            <a:off x="5996550" y="3252675"/>
            <a:ext cx="22353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Design a high-precision, adaptive solar tracker using a heterogeneous architecture that is both accurate and deployable.</a:t>
            </a:r>
            <a:endParaRPr sz="600"/>
          </a:p>
        </p:txBody>
      </p:sp>
      <p:sp>
        <p:nvSpPr>
          <p:cNvPr id="227" name="Google Shape;227;p23"/>
          <p:cNvSpPr/>
          <p:nvPr/>
        </p:nvSpPr>
        <p:spPr>
          <a:xfrm>
            <a:off x="3157225" y="2481750"/>
            <a:ext cx="261000" cy="180000"/>
          </a:xfrm>
          <a:prstGeom prst="leftRightArrow">
            <a:avLst>
              <a:gd name="adj1" fmla="val 24424"/>
              <a:gd name="adj2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8" name="Google Shape;228;p23"/>
          <p:cNvSpPr/>
          <p:nvPr/>
        </p:nvSpPr>
        <p:spPr>
          <a:xfrm>
            <a:off x="5653550" y="3183900"/>
            <a:ext cx="261000" cy="180000"/>
          </a:xfrm>
          <a:prstGeom prst="leftRightArrow">
            <a:avLst>
              <a:gd name="adj1" fmla="val 24424"/>
              <a:gd name="adj2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4"/>
          <p:cNvSpPr/>
          <p:nvPr/>
        </p:nvSpPr>
        <p:spPr>
          <a:xfrm>
            <a:off x="720000" y="1731225"/>
            <a:ext cx="2445900" cy="18186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4" name="Google Shape;234;p24"/>
          <p:cNvSpPr/>
          <p:nvPr/>
        </p:nvSpPr>
        <p:spPr>
          <a:xfrm>
            <a:off x="3501450" y="1731225"/>
            <a:ext cx="2445900" cy="18186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5" name="Google Shape;235;p24"/>
          <p:cNvSpPr/>
          <p:nvPr/>
        </p:nvSpPr>
        <p:spPr>
          <a:xfrm>
            <a:off x="6282900" y="1731225"/>
            <a:ext cx="2445900" cy="18186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6" name="Google Shape;236;p2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71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Why This Matters</a:t>
            </a:r>
            <a:endParaRPr/>
          </a:p>
        </p:txBody>
      </p:sp>
      <p:sp>
        <p:nvSpPr>
          <p:cNvPr id="237" name="Google Shape;237;p24"/>
          <p:cNvSpPr txBox="1"/>
          <p:nvPr/>
        </p:nvSpPr>
        <p:spPr>
          <a:xfrm>
            <a:off x="757367" y="1832475"/>
            <a:ext cx="2544300" cy="1554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Solar trackers can increase energy yield by</a:t>
            </a:r>
            <a:br>
              <a:rPr lang="en-US" sz="1600" dirty="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500" dirty="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a high margin</a:t>
            </a:r>
            <a:br>
              <a:rPr lang="en-US" sz="1600" dirty="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600" dirty="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compared to fixed panels.</a:t>
            </a:r>
            <a:endParaRPr sz="1600" dirty="0"/>
          </a:p>
        </p:txBody>
      </p:sp>
      <p:sp>
        <p:nvSpPr>
          <p:cNvPr id="238" name="Google Shape;238;p24"/>
          <p:cNvSpPr txBox="1"/>
          <p:nvPr/>
        </p:nvSpPr>
        <p:spPr>
          <a:xfrm>
            <a:off x="3655457" y="1832475"/>
            <a:ext cx="25443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65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Real-time filtering</a:t>
            </a:r>
            <a:r>
              <a:rPr lang="en-US" sz="1600" b="1" dirty="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 reduces mechanical wear and improves system lifespan.</a:t>
            </a:r>
            <a:endParaRPr sz="1600" b="1" dirty="0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9" name="Google Shape;239;p24"/>
          <p:cNvSpPr txBox="1"/>
          <p:nvPr/>
        </p:nvSpPr>
        <p:spPr>
          <a:xfrm>
            <a:off x="6384696" y="1832475"/>
            <a:ext cx="25443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65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Wireless monitoring </a:t>
            </a:r>
            <a:r>
              <a:rPr lang="en-US" sz="1600" b="1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enables remote operation and performance</a:t>
            </a:r>
            <a:br>
              <a:rPr lang="en-US" sz="1600" b="1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600" b="1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analytics.</a:t>
            </a:r>
            <a:endParaRPr sz="1600" b="1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0" name="Google Shape;240;p24"/>
          <p:cNvSpPr txBox="1"/>
          <p:nvPr/>
        </p:nvSpPr>
        <p:spPr>
          <a:xfrm>
            <a:off x="613100" y="1211288"/>
            <a:ext cx="405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sz="900"/>
          </a:p>
        </p:txBody>
      </p:sp>
      <p:sp>
        <p:nvSpPr>
          <p:cNvPr id="241" name="Google Shape;241;p24"/>
          <p:cNvSpPr txBox="1"/>
          <p:nvPr/>
        </p:nvSpPr>
        <p:spPr>
          <a:xfrm>
            <a:off x="3407975" y="1211288"/>
            <a:ext cx="405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sz="900"/>
          </a:p>
        </p:txBody>
      </p:sp>
      <p:sp>
        <p:nvSpPr>
          <p:cNvPr id="242" name="Google Shape;242;p24"/>
          <p:cNvSpPr txBox="1"/>
          <p:nvPr/>
        </p:nvSpPr>
        <p:spPr>
          <a:xfrm>
            <a:off x="6202850" y="1211288"/>
            <a:ext cx="405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sz="9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71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Key Features</a:t>
            </a:r>
            <a:endParaRPr/>
          </a:p>
        </p:txBody>
      </p:sp>
      <p:sp>
        <p:nvSpPr>
          <p:cNvPr id="248" name="Google Shape;248;p25"/>
          <p:cNvSpPr/>
          <p:nvPr/>
        </p:nvSpPr>
        <p:spPr>
          <a:xfrm>
            <a:off x="2605800" y="990600"/>
            <a:ext cx="3932400" cy="3932400"/>
          </a:xfrm>
          <a:prstGeom prst="flowChartOr">
            <a:avLst/>
          </a:prstGeom>
          <a:solidFill>
            <a:schemeClr val="dk2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9" name="Google Shape;249;p25"/>
          <p:cNvSpPr txBox="1"/>
          <p:nvPr/>
        </p:nvSpPr>
        <p:spPr>
          <a:xfrm>
            <a:off x="2691000" y="1803400"/>
            <a:ext cx="21477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FPGA-</a:t>
            </a:r>
            <a:b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Accelerated</a:t>
            </a:r>
            <a:b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Kalman Filter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50" name="Google Shape;250;p25"/>
          <p:cNvSpPr txBox="1"/>
          <p:nvPr/>
        </p:nvSpPr>
        <p:spPr>
          <a:xfrm>
            <a:off x="4327000" y="1799325"/>
            <a:ext cx="21477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IoT Dashboard with Live Monitoring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51" name="Google Shape;251;p25"/>
          <p:cNvSpPr txBox="1"/>
          <p:nvPr/>
        </p:nvSpPr>
        <p:spPr>
          <a:xfrm>
            <a:off x="2605800" y="3145525"/>
            <a:ext cx="21477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Adaptive</a:t>
            </a:r>
            <a:b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Dual-Axis Solar Tracking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52" name="Google Shape;252;p25"/>
          <p:cNvSpPr txBox="1"/>
          <p:nvPr/>
        </p:nvSpPr>
        <p:spPr>
          <a:xfrm>
            <a:off x="4548900" y="3145525"/>
            <a:ext cx="21477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Fail-Safe &amp; Modular</a:t>
            </a:r>
            <a:b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6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Design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53" name="Google Shape;253;p25"/>
          <p:cNvSpPr txBox="1"/>
          <p:nvPr/>
        </p:nvSpPr>
        <p:spPr>
          <a:xfrm>
            <a:off x="535800" y="1562100"/>
            <a:ext cx="19938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Real-time noise reduction with adaptive spike rejection.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54" name="Google Shape;254;p25"/>
          <p:cNvSpPr txBox="1"/>
          <p:nvPr/>
        </p:nvSpPr>
        <p:spPr>
          <a:xfrm>
            <a:off x="6614400" y="1562100"/>
            <a:ext cx="19938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65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Real-time data visualization &amp; remote control via web/mobile.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55" name="Google Shape;255;p25"/>
          <p:cNvSpPr txBox="1"/>
          <p:nvPr/>
        </p:nvSpPr>
        <p:spPr>
          <a:xfrm>
            <a:off x="535800" y="3510400"/>
            <a:ext cx="19938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165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Increases energy capture while reducing mechanical wear.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56" name="Google Shape;256;p25"/>
          <p:cNvSpPr txBox="1"/>
          <p:nvPr/>
        </p:nvSpPr>
        <p:spPr>
          <a:xfrm>
            <a:off x="6614400" y="3583700"/>
            <a:ext cx="17274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650"/>
              </a:spcBef>
              <a:spcAft>
                <a:spcPts val="1200"/>
              </a:spcAft>
              <a:buNone/>
            </a:pPr>
            <a:r>
              <a:rPr lang="en-US" sz="12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System remains operational even if FPGA or WiFi fails.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57" name="Google Shape;257;p25"/>
          <p:cNvSpPr txBox="1"/>
          <p:nvPr/>
        </p:nvSpPr>
        <p:spPr>
          <a:xfrm>
            <a:off x="3586375" y="1368213"/>
            <a:ext cx="405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sz="100"/>
          </a:p>
        </p:txBody>
      </p:sp>
      <p:sp>
        <p:nvSpPr>
          <p:cNvPr id="258" name="Google Shape;258;p25"/>
          <p:cNvSpPr txBox="1"/>
          <p:nvPr/>
        </p:nvSpPr>
        <p:spPr>
          <a:xfrm>
            <a:off x="5131950" y="1368213"/>
            <a:ext cx="405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sz="100"/>
          </a:p>
        </p:txBody>
      </p:sp>
      <p:sp>
        <p:nvSpPr>
          <p:cNvPr id="259" name="Google Shape;259;p25"/>
          <p:cNvSpPr txBox="1"/>
          <p:nvPr/>
        </p:nvSpPr>
        <p:spPr>
          <a:xfrm>
            <a:off x="3561900" y="4155513"/>
            <a:ext cx="405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sz="100"/>
          </a:p>
        </p:txBody>
      </p:sp>
      <p:sp>
        <p:nvSpPr>
          <p:cNvPr id="260" name="Google Shape;260;p25"/>
          <p:cNvSpPr txBox="1"/>
          <p:nvPr/>
        </p:nvSpPr>
        <p:spPr>
          <a:xfrm>
            <a:off x="5131950" y="4155513"/>
            <a:ext cx="405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4</a:t>
            </a:r>
            <a:endParaRPr sz="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>
          <a:extLst>
            <a:ext uri="{FF2B5EF4-FFF2-40B4-BE49-F238E27FC236}">
              <a16:creationId xmlns:a16="http://schemas.microsoft.com/office/drawing/2014/main" id="{0AE5182F-9CF5-8CDF-A131-0285C2A1EA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0">
            <a:extLst>
              <a:ext uri="{FF2B5EF4-FFF2-40B4-BE49-F238E27FC236}">
                <a16:creationId xmlns:a16="http://schemas.microsoft.com/office/drawing/2014/main" id="{733FB698-2C4F-B4B0-6899-864D6BBEAA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986512" y="2019298"/>
            <a:ext cx="4571755" cy="17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4000" dirty="0"/>
              <a:t>Workflow &amp; Implementation</a:t>
            </a:r>
            <a:endParaRPr sz="4000" dirty="0"/>
          </a:p>
        </p:txBody>
      </p:sp>
      <p:sp>
        <p:nvSpPr>
          <p:cNvPr id="232" name="Google Shape;232;p30">
            <a:extLst>
              <a:ext uri="{FF2B5EF4-FFF2-40B4-BE49-F238E27FC236}">
                <a16:creationId xmlns:a16="http://schemas.microsoft.com/office/drawing/2014/main" id="{FD77ACA3-D82B-A3D8-EE73-E80A4E1E0AD7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3971870" y="1065537"/>
            <a:ext cx="120026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grpSp>
        <p:nvGrpSpPr>
          <p:cNvPr id="235" name="Google Shape;235;p30">
            <a:extLst>
              <a:ext uri="{FF2B5EF4-FFF2-40B4-BE49-F238E27FC236}">
                <a16:creationId xmlns:a16="http://schemas.microsoft.com/office/drawing/2014/main" id="{FE1BA564-FC18-01F5-3C63-758826CA4AE6}"/>
              </a:ext>
            </a:extLst>
          </p:cNvPr>
          <p:cNvGrpSpPr/>
          <p:nvPr/>
        </p:nvGrpSpPr>
        <p:grpSpPr>
          <a:xfrm>
            <a:off x="7955251" y="97712"/>
            <a:ext cx="1391650" cy="1388725"/>
            <a:chOff x="422026" y="3262937"/>
            <a:chExt cx="1391650" cy="1388725"/>
          </a:xfrm>
        </p:grpSpPr>
        <p:sp>
          <p:nvSpPr>
            <p:cNvPr id="236" name="Google Shape;236;p30">
              <a:extLst>
                <a:ext uri="{FF2B5EF4-FFF2-40B4-BE49-F238E27FC236}">
                  <a16:creationId xmlns:a16="http://schemas.microsoft.com/office/drawing/2014/main" id="{0F59E509-0794-F823-08BC-4D2D92374E08}"/>
                </a:ext>
              </a:extLst>
            </p:cNvPr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30">
              <a:extLst>
                <a:ext uri="{FF2B5EF4-FFF2-40B4-BE49-F238E27FC236}">
                  <a16:creationId xmlns:a16="http://schemas.microsoft.com/office/drawing/2014/main" id="{53C03DB3-211B-4ADB-8FEF-5DE7C9FBE5A2}"/>
                </a:ext>
              </a:extLst>
            </p:cNvPr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p30">
            <a:extLst>
              <a:ext uri="{FF2B5EF4-FFF2-40B4-BE49-F238E27FC236}">
                <a16:creationId xmlns:a16="http://schemas.microsoft.com/office/drawing/2014/main" id="{7559EE25-0548-44D8-FAAF-F9892E04D514}"/>
              </a:ext>
            </a:extLst>
          </p:cNvPr>
          <p:cNvSpPr/>
          <p:nvPr/>
        </p:nvSpPr>
        <p:spPr>
          <a:xfrm>
            <a:off x="0" y="0"/>
            <a:ext cx="1436888" cy="1096400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0051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4400" y="337975"/>
            <a:ext cx="3365350" cy="4147975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26"/>
          <p:cNvSpPr/>
          <p:nvPr/>
        </p:nvSpPr>
        <p:spPr>
          <a:xfrm>
            <a:off x="720000" y="1577600"/>
            <a:ext cx="4124400" cy="9252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7" name="Google Shape;267;p26"/>
          <p:cNvSpPr/>
          <p:nvPr/>
        </p:nvSpPr>
        <p:spPr>
          <a:xfrm>
            <a:off x="720000" y="2502627"/>
            <a:ext cx="4124400" cy="9252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" name="Google Shape;268;p26"/>
          <p:cNvSpPr/>
          <p:nvPr/>
        </p:nvSpPr>
        <p:spPr>
          <a:xfrm>
            <a:off x="720000" y="3427655"/>
            <a:ext cx="4124400" cy="9252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Google Shape;269;p2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71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Architecture</a:t>
            </a:r>
            <a:br>
              <a:rPr lang="en-US"/>
            </a:br>
            <a:endParaRPr/>
          </a:p>
        </p:txBody>
      </p:sp>
      <p:sp>
        <p:nvSpPr>
          <p:cNvPr id="270" name="Google Shape;270;p26"/>
          <p:cNvSpPr txBox="1"/>
          <p:nvPr/>
        </p:nvSpPr>
        <p:spPr>
          <a:xfrm>
            <a:off x="691950" y="1099548"/>
            <a:ext cx="4180500" cy="3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ETHER is built on a </a:t>
            </a:r>
            <a:r>
              <a:rPr lang="en-US" sz="1300" i="1" u="none" strike="noStrike" cap="none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three-layer architecture:</a:t>
            </a:r>
            <a:endParaRPr sz="1100" i="1">
              <a:solidFill>
                <a:schemeClr val="accent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rPr lang="en-US" sz="1300" b="1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Arduino Mega 2560</a:t>
            </a:r>
            <a: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 – </a:t>
            </a:r>
            <a:r>
              <a:rPr lang="en-US" sz="1300" b="1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Sensor &amp; Actuation Layer</a:t>
            </a:r>
            <a:b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100" b="0" i="1" u="none" strike="noStrike" cap="none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Handles real-time sensor reading and motor control.</a:t>
            </a:r>
            <a:br>
              <a:rPr lang="en-US" sz="1100" i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sz="1100" b="0" i="0" u="none" strike="noStrike" cap="none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650"/>
              </a:spcBef>
              <a:spcAft>
                <a:spcPts val="0"/>
              </a:spcAft>
              <a:buNone/>
            </a:pPr>
            <a:r>
              <a:rPr lang="en-US" sz="1300" b="1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DE1-SoC FPGA</a:t>
            </a:r>
            <a: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 – </a:t>
            </a:r>
            <a:r>
              <a:rPr lang="en-US" sz="1300" b="1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Computation Layer</a:t>
            </a:r>
            <a:b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100" i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Accelerates the Kalman filter for noise reduction and predictive tracking.</a:t>
            </a:r>
            <a:br>
              <a:rPr lang="en-US" sz="1100" i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sz="1300" b="0" i="0" u="none" strike="noStrike" cap="none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650"/>
              </a:spcBef>
              <a:spcAft>
                <a:spcPts val="1200"/>
              </a:spcAft>
              <a:buNone/>
            </a:pPr>
            <a:r>
              <a:rPr lang="en-US" sz="1300" b="1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ESP32</a:t>
            </a:r>
            <a: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 – </a:t>
            </a:r>
            <a:r>
              <a:rPr lang="en-US" sz="1300" b="1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  <a:t>Communication Layer</a:t>
            </a:r>
            <a:br>
              <a:rPr lang="en-US" sz="1300" b="0" i="0" u="none" strike="noStrike" cap="none">
                <a:solidFill>
                  <a:srgbClr val="0F1115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100" i="1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Provides wireless connectivity and a real-time monitoring dashboard.</a:t>
            </a:r>
            <a:endParaRPr sz="1300" b="0" i="0" u="none" strike="noStrike" cap="none">
              <a:solidFill>
                <a:srgbClr val="0F111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1" name="Google Shape;271;p26"/>
          <p:cNvSpPr txBox="1"/>
          <p:nvPr/>
        </p:nvSpPr>
        <p:spPr>
          <a:xfrm>
            <a:off x="791708" y="1795376"/>
            <a:ext cx="405900" cy="23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sz="2800" b="1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sz="2800" b="1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sz="2800" b="1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hronic Atrial Fibrillation by Slidesgo">
  <a:themeElements>
    <a:clrScheme name="Custom 1">
      <a:dk1>
        <a:srgbClr val="000000"/>
      </a:dk1>
      <a:lt1>
        <a:srgbClr val="FFFFFF"/>
      </a:lt1>
      <a:dk2>
        <a:srgbClr val="EAE1F2"/>
      </a:dk2>
      <a:lt2>
        <a:srgbClr val="45267B"/>
      </a:lt2>
      <a:accent1>
        <a:srgbClr val="8C40C3"/>
      </a:accent1>
      <a:accent2>
        <a:srgbClr val="DD00FF"/>
      </a:accent2>
      <a:accent3>
        <a:srgbClr val="A181DA"/>
      </a:accent3>
      <a:accent4>
        <a:srgbClr val="CFAAEC"/>
      </a:accent4>
      <a:accent5>
        <a:srgbClr val="A0A6E6"/>
      </a:accent5>
      <a:accent6>
        <a:srgbClr val="FFFFFF"/>
      </a:accent6>
      <a:hlink>
        <a:srgbClr val="191919"/>
      </a:hlink>
      <a:folHlink>
        <a:srgbClr val="FA545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3318</TotalTime>
  <Words>1141</Words>
  <Application>Microsoft Office PowerPoint</Application>
  <PresentationFormat>On-screen Show (16:9)</PresentationFormat>
  <Paragraphs>218</Paragraphs>
  <Slides>39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Open Sans</vt:lpstr>
      <vt:lpstr>Calibri</vt:lpstr>
      <vt:lpstr>Montserrat</vt:lpstr>
      <vt:lpstr>Noto Sans Symbols</vt:lpstr>
      <vt:lpstr>Arial</vt:lpstr>
      <vt:lpstr>Wingdings</vt:lpstr>
      <vt:lpstr>Raleway</vt:lpstr>
      <vt:lpstr>Chronic Atrial Fibrillation by Slidesgo</vt:lpstr>
      <vt:lpstr>ETHER: An Adaptive Solar Tracking System</vt:lpstr>
      <vt:lpstr>Table of contents</vt:lpstr>
      <vt:lpstr>Introduction</vt:lpstr>
      <vt:lpstr>What is ETHER?</vt:lpstr>
      <vt:lpstr>Project Context &amp; Motivation</vt:lpstr>
      <vt:lpstr>Why This Matters</vt:lpstr>
      <vt:lpstr>Key Features</vt:lpstr>
      <vt:lpstr>Workflow &amp; Implementation</vt:lpstr>
      <vt:lpstr>Architecture </vt:lpstr>
      <vt:lpstr>Workflow &amp; Implementation</vt:lpstr>
      <vt:lpstr>Workflow &amp; Implementation</vt:lpstr>
      <vt:lpstr>Dashboard (Angle Monitoring Screen)</vt:lpstr>
      <vt:lpstr>Dashboard (Sensor Dashboard)</vt:lpstr>
      <vt:lpstr>Dashboard (Manual Control Panel)</vt:lpstr>
      <vt:lpstr>Key Implementation Choices</vt:lpstr>
      <vt:lpstr>FPGA Kalman Filter</vt:lpstr>
      <vt:lpstr>The Problem</vt:lpstr>
      <vt:lpstr>The Solution</vt:lpstr>
      <vt:lpstr>PowerPoint Presentation</vt:lpstr>
      <vt:lpstr>PowerPoint Presentation</vt:lpstr>
      <vt:lpstr>PowerPoint Presentation</vt:lpstr>
      <vt:lpstr>The Kalman Filter Module</vt:lpstr>
      <vt:lpstr>PowerPoint Presentation</vt:lpstr>
      <vt:lpstr>Data Transfer: The EBAB-Kalman Bridge</vt:lpstr>
      <vt:lpstr>Analysis and Results</vt:lpstr>
      <vt:lpstr>Testing Methodology: Kalman Filter Verification</vt:lpstr>
      <vt:lpstr>Kalman Verification –cont.</vt:lpstr>
      <vt:lpstr>Normal Incline/Decline</vt:lpstr>
      <vt:lpstr>Noisy Incline/Decline</vt:lpstr>
      <vt:lpstr>Spike Rejection</vt:lpstr>
      <vt:lpstr>Sudden Change Response</vt:lpstr>
      <vt:lpstr>AI Track: RAG Fatawa Chatbot</vt:lpstr>
      <vt:lpstr>PowerPoint Presentation</vt:lpstr>
      <vt:lpstr>Performance Summary</vt:lpstr>
      <vt:lpstr>FPGA Utilization </vt:lpstr>
      <vt:lpstr>Conclusion &amp; Future Work</vt:lpstr>
      <vt:lpstr>Conclusion</vt:lpstr>
      <vt:lpstr>Future Work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Zikr – An AI-Driven  Islamic Social Platform</dc:title>
  <dc:creator>Mo Matar</dc:creator>
  <cp:lastModifiedBy>Mohammad Matar</cp:lastModifiedBy>
  <cp:revision>39</cp:revision>
  <dcterms:modified xsi:type="dcterms:W3CDTF">2026-01-27T18:28:20Z</dcterms:modified>
</cp:coreProperties>
</file>