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2" r:id="rId6"/>
    <p:sldId id="261" r:id="rId7"/>
    <p:sldId id="263" r:id="rId8"/>
    <p:sldId id="273" r:id="rId9"/>
    <p:sldId id="264" r:id="rId10"/>
    <p:sldId id="265" r:id="rId11"/>
    <p:sldId id="266" r:id="rId12"/>
    <p:sldId id="267" r:id="rId13"/>
    <p:sldId id="268" r:id="rId14"/>
    <p:sldId id="269" r:id="rId15"/>
    <p:sldId id="274" r:id="rId16"/>
    <p:sldId id="275" r:id="rId17"/>
    <p:sldId id="276" r:id="rId18"/>
    <p:sldId id="277" r:id="rId19"/>
    <p:sldId id="270" r:id="rId20"/>
    <p:sldId id="271" r:id="rId21"/>
    <p:sldId id="272"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7" autoAdjust="0"/>
    <p:restoredTop sz="94660"/>
  </p:normalViewPr>
  <p:slideViewPr>
    <p:cSldViewPr snapToGrid="0">
      <p:cViewPr varScale="1">
        <p:scale>
          <a:sx n="75" d="100"/>
          <a:sy n="75" d="100"/>
        </p:scale>
        <p:origin x="41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12/29/2021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12/29/2021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12/29/2021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12/29/2021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2A54C80-263E-416B-A8E0-580EDEADCBDC}" type="datetimeFigureOut">
              <a:rPr lang="en-US" dirty="0"/>
              <a:t>12/29/2021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12/29/2021</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12/29/2021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480756" y="1447931"/>
            <a:ext cx="7766936" cy="1646302"/>
          </a:xfrm>
        </p:spPr>
        <p:txBody>
          <a:bodyPr/>
          <a:lstStyle/>
          <a:p>
            <a:pPr algn="ctr"/>
            <a:r>
              <a:rPr lang="en-US" sz="3200" dirty="0"/>
              <a:t>Liver Disease Prediction Using Machine Learning Algorithms</a:t>
            </a:r>
          </a:p>
        </p:txBody>
      </p:sp>
      <p:sp>
        <p:nvSpPr>
          <p:cNvPr id="3" name="عنوان فرعي 2"/>
          <p:cNvSpPr>
            <a:spLocks noGrp="1"/>
          </p:cNvSpPr>
          <p:nvPr>
            <p:ph type="subTitle" idx="1"/>
          </p:nvPr>
        </p:nvSpPr>
        <p:spPr>
          <a:xfrm>
            <a:off x="1507067" y="4050833"/>
            <a:ext cx="7766936" cy="1716921"/>
          </a:xfrm>
        </p:spPr>
        <p:txBody>
          <a:bodyPr>
            <a:normAutofit/>
          </a:bodyPr>
          <a:lstStyle/>
          <a:p>
            <a:pPr algn="l"/>
            <a:r>
              <a:rPr lang="en-US" b="1" dirty="0">
                <a:solidFill>
                  <a:schemeClr val="tx1"/>
                </a:solidFill>
              </a:rPr>
              <a:t>Proposed by </a:t>
            </a:r>
            <a:r>
              <a:rPr lang="en-US" b="1" dirty="0" smtClean="0">
                <a:solidFill>
                  <a:schemeClr val="tx1"/>
                </a:solidFill>
              </a:rPr>
              <a:t>:</a:t>
            </a:r>
          </a:p>
          <a:p>
            <a:pPr algn="l"/>
            <a:r>
              <a:rPr lang="en-US" b="1" dirty="0" err="1">
                <a:solidFill>
                  <a:schemeClr val="tx1"/>
                </a:solidFill>
              </a:rPr>
              <a:t>Worood</a:t>
            </a:r>
            <a:r>
              <a:rPr lang="en-US" b="1" dirty="0">
                <a:solidFill>
                  <a:schemeClr val="tx1"/>
                </a:solidFill>
              </a:rPr>
              <a:t> </a:t>
            </a:r>
            <a:r>
              <a:rPr lang="en-US" b="1" dirty="0" err="1">
                <a:solidFill>
                  <a:schemeClr val="tx1"/>
                </a:solidFill>
              </a:rPr>
              <a:t>Hanani</a:t>
            </a:r>
            <a:r>
              <a:rPr lang="en-US" b="1" dirty="0">
                <a:solidFill>
                  <a:schemeClr val="tx1"/>
                </a:solidFill>
              </a:rPr>
              <a:t>  </a:t>
            </a:r>
          </a:p>
          <a:p>
            <a:pPr algn="l"/>
            <a:r>
              <a:rPr lang="en-US" b="1" dirty="0" err="1">
                <a:solidFill>
                  <a:schemeClr val="tx1"/>
                </a:solidFill>
              </a:rPr>
              <a:t>Areej</a:t>
            </a:r>
            <a:r>
              <a:rPr lang="en-US" b="1" dirty="0">
                <a:solidFill>
                  <a:schemeClr val="tx1"/>
                </a:solidFill>
              </a:rPr>
              <a:t> </a:t>
            </a:r>
            <a:r>
              <a:rPr lang="en-US" b="1" dirty="0" err="1">
                <a:solidFill>
                  <a:schemeClr val="tx1"/>
                </a:solidFill>
              </a:rPr>
              <a:t>Awad</a:t>
            </a:r>
            <a:r>
              <a:rPr lang="en-US" b="1" dirty="0">
                <a:solidFill>
                  <a:schemeClr val="tx1"/>
                </a:solidFill>
              </a:rPr>
              <a:t> </a:t>
            </a:r>
            <a:endParaRPr lang="en-US" b="1" dirty="0" smtClean="0">
              <a:solidFill>
                <a:schemeClr val="tx1"/>
              </a:solidFill>
            </a:endParaRPr>
          </a:p>
          <a:p>
            <a:pPr algn="l"/>
            <a:r>
              <a:rPr lang="en-US" b="1" dirty="0">
                <a:solidFill>
                  <a:schemeClr val="tx1"/>
                </a:solidFill>
              </a:rPr>
              <a:t>Supervisor : Dr. </a:t>
            </a:r>
            <a:r>
              <a:rPr lang="en-US" b="1" dirty="0" err="1">
                <a:solidFill>
                  <a:schemeClr val="tx1"/>
                </a:solidFill>
              </a:rPr>
              <a:t>Saed</a:t>
            </a:r>
            <a:r>
              <a:rPr lang="en-US" b="1" dirty="0">
                <a:solidFill>
                  <a:schemeClr val="tx1"/>
                </a:solidFill>
              </a:rPr>
              <a:t> </a:t>
            </a:r>
            <a:r>
              <a:rPr lang="en-US" b="1" dirty="0" err="1">
                <a:solidFill>
                  <a:schemeClr val="tx1"/>
                </a:solidFill>
              </a:rPr>
              <a:t>Tarapiah</a:t>
            </a:r>
            <a:endParaRPr lang="en-US" b="1" dirty="0">
              <a:solidFill>
                <a:schemeClr val="tx1"/>
              </a:solidFill>
            </a:endParaRPr>
          </a:p>
        </p:txBody>
      </p:sp>
    </p:spTree>
    <p:extLst>
      <p:ext uri="{BB962C8B-B14F-4D97-AF65-F5344CB8AC3E}">
        <p14:creationId xmlns:p14="http://schemas.microsoft.com/office/powerpoint/2010/main" val="26612557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flipV="1">
            <a:off x="677334" y="563880"/>
            <a:ext cx="7369386" cy="280181"/>
          </a:xfrm>
        </p:spPr>
        <p:txBody>
          <a:bodyPr>
            <a:normAutofit fontScale="90000"/>
          </a:bodyPr>
          <a:lstStyle/>
          <a:p>
            <a:endParaRPr lang="en-US" dirty="0"/>
          </a:p>
        </p:txBody>
      </p:sp>
      <p:sp>
        <p:nvSpPr>
          <p:cNvPr id="3" name="عنصر نائب للمحتوى 2"/>
          <p:cNvSpPr>
            <a:spLocks noGrp="1"/>
          </p:cNvSpPr>
          <p:nvPr>
            <p:ph idx="1"/>
          </p:nvPr>
        </p:nvSpPr>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marL="0" indent="0">
              <a:buNone/>
            </a:pPr>
            <a:r>
              <a:rPr lang="en-US" b="1" dirty="0"/>
              <a:t>Figure (6): The number of </a:t>
            </a:r>
            <a:r>
              <a:rPr lang="en-US" b="1" dirty="0" smtClean="0"/>
              <a:t>patient </a:t>
            </a:r>
            <a:r>
              <a:rPr lang="en-US" b="1" dirty="0"/>
              <a:t>and non-patient( of SVM </a:t>
            </a:r>
            <a:r>
              <a:rPr lang="en-US" b="1" dirty="0" err="1"/>
              <a:t>algorithim</a:t>
            </a:r>
            <a:r>
              <a:rPr lang="en-US" b="1" dirty="0"/>
              <a:t>)</a:t>
            </a:r>
            <a:endParaRPr lang="en-US" dirty="0"/>
          </a:p>
          <a:p>
            <a:endParaRPr lang="en-US" dirty="0"/>
          </a:p>
          <a:p>
            <a:endParaRPr lang="en-US" dirty="0"/>
          </a:p>
        </p:txBody>
      </p:sp>
      <p:pic>
        <p:nvPicPr>
          <p:cNvPr id="4" name="صورة 3" descr="لا يتوفر وصف."/>
          <p:cNvPicPr/>
          <p:nvPr/>
        </p:nvPicPr>
        <p:blipFill>
          <a:blip r:embed="rId2">
            <a:extLst>
              <a:ext uri="{28A0092B-C50C-407E-A947-70E740481C1C}">
                <a14:useLocalDpi xmlns:a14="http://schemas.microsoft.com/office/drawing/2010/main" val="0"/>
              </a:ext>
            </a:extLst>
          </a:blip>
          <a:srcRect/>
          <a:stretch>
            <a:fillRect/>
          </a:stretch>
        </p:blipFill>
        <p:spPr bwMode="auto">
          <a:xfrm>
            <a:off x="677334" y="112542"/>
            <a:ext cx="7749214" cy="538792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901410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a:xfrm>
            <a:off x="677334" y="1252025"/>
            <a:ext cx="8596668" cy="5106572"/>
          </a:xfrm>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1" dirty="0"/>
              <a:t>Figure (7): The number of </a:t>
            </a:r>
            <a:r>
              <a:rPr lang="en-US" b="1" dirty="0" err="1" smtClean="0"/>
              <a:t>patientand</a:t>
            </a:r>
            <a:r>
              <a:rPr lang="en-US" b="1" dirty="0" smtClean="0"/>
              <a:t> </a:t>
            </a:r>
            <a:r>
              <a:rPr lang="en-US" b="1" dirty="0"/>
              <a:t>non-patient( of ANN </a:t>
            </a:r>
            <a:r>
              <a:rPr lang="en-US" b="1" dirty="0" err="1"/>
              <a:t>algorithim</a:t>
            </a:r>
            <a:r>
              <a:rPr lang="en-US" b="1" dirty="0"/>
              <a:t>)</a:t>
            </a:r>
            <a:endParaRPr lang="en-US" dirty="0"/>
          </a:p>
          <a:p>
            <a:pPr marL="0" indent="0">
              <a:buNone/>
            </a:pPr>
            <a:endParaRPr lang="en-US" dirty="0"/>
          </a:p>
          <a:p>
            <a:pPr marL="0" indent="0">
              <a:buNone/>
            </a:pPr>
            <a:endParaRPr lang="en-US" dirty="0"/>
          </a:p>
        </p:txBody>
      </p:sp>
      <p:pic>
        <p:nvPicPr>
          <p:cNvPr id="4" name="صورة 3" descr="لا يتوفر وصف."/>
          <p:cNvPicPr/>
          <p:nvPr/>
        </p:nvPicPr>
        <p:blipFill>
          <a:blip r:embed="rId2">
            <a:extLst>
              <a:ext uri="{28A0092B-C50C-407E-A947-70E740481C1C}">
                <a14:useLocalDpi xmlns:a14="http://schemas.microsoft.com/office/drawing/2010/main" val="0"/>
              </a:ext>
            </a:extLst>
          </a:blip>
          <a:srcRect/>
          <a:stretch>
            <a:fillRect/>
          </a:stretch>
        </p:blipFill>
        <p:spPr bwMode="auto">
          <a:xfrm>
            <a:off x="576775" y="609601"/>
            <a:ext cx="8876714" cy="477832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930399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a:xfrm>
            <a:off x="677334" y="609601"/>
            <a:ext cx="8596668" cy="5431762"/>
          </a:xfrm>
        </p:spPr>
        <p:txBody>
          <a:bodyPr>
            <a:normAutofit/>
          </a:bodyPr>
          <a:lstStyle/>
          <a:p>
            <a:endParaRPr lang="en-US" dirty="0" smtClean="0"/>
          </a:p>
          <a:p>
            <a:pPr marL="0" indent="0">
              <a:buNone/>
            </a:pPr>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buNone/>
            </a:pPr>
            <a:r>
              <a:rPr lang="en-US" b="1" dirty="0"/>
              <a:t>Figure (8): The number of </a:t>
            </a:r>
            <a:r>
              <a:rPr lang="en-US" b="1" dirty="0" err="1" smtClean="0"/>
              <a:t>patientand</a:t>
            </a:r>
            <a:r>
              <a:rPr lang="en-US" b="1" dirty="0" smtClean="0"/>
              <a:t> </a:t>
            </a:r>
            <a:r>
              <a:rPr lang="en-US" b="1" dirty="0"/>
              <a:t>non-patient( of CNN </a:t>
            </a:r>
            <a:r>
              <a:rPr lang="en-US" b="1" dirty="0" err="1"/>
              <a:t>algorithim</a:t>
            </a:r>
            <a:r>
              <a:rPr lang="en-US" b="1" dirty="0"/>
              <a:t>)</a:t>
            </a:r>
            <a:endParaRPr lang="en-US" dirty="0"/>
          </a:p>
          <a:p>
            <a:endParaRPr lang="en-US" dirty="0"/>
          </a:p>
        </p:txBody>
      </p:sp>
      <p:pic>
        <p:nvPicPr>
          <p:cNvPr id="4" name="صورة 3" descr="لا يتوفر وصف."/>
          <p:cNvPicPr/>
          <p:nvPr/>
        </p:nvPicPr>
        <p:blipFill rotWithShape="1">
          <a:blip r:embed="rId2">
            <a:extLst>
              <a:ext uri="{28A0092B-C50C-407E-A947-70E740481C1C}">
                <a14:useLocalDpi xmlns:a14="http://schemas.microsoft.com/office/drawing/2010/main" val="0"/>
              </a:ext>
            </a:extLst>
          </a:blip>
          <a:srcRect l="10788" t="5196" r="8746" b="5560"/>
          <a:stretch/>
        </p:blipFill>
        <p:spPr bwMode="auto">
          <a:xfrm>
            <a:off x="517253" y="609600"/>
            <a:ext cx="8756750" cy="4352216"/>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518345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a:xfrm>
            <a:off x="677334" y="609601"/>
            <a:ext cx="8596668" cy="5431762"/>
          </a:xfrm>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buNone/>
            </a:pPr>
            <a:r>
              <a:rPr lang="en-US" b="1" dirty="0"/>
              <a:t>Figure (9): Accuracy Comparison Graph</a:t>
            </a:r>
            <a:endParaRPr lang="en-US" dirty="0"/>
          </a:p>
          <a:p>
            <a:endParaRPr lang="en-US" dirty="0" smtClean="0"/>
          </a:p>
        </p:txBody>
      </p:sp>
      <p:pic>
        <p:nvPicPr>
          <p:cNvPr id="4" name="صورة 3"/>
          <p:cNvPicPr/>
          <p:nvPr/>
        </p:nvPicPr>
        <p:blipFill rotWithShape="1">
          <a:blip r:embed="rId2">
            <a:extLst>
              <a:ext uri="{28A0092B-C50C-407E-A947-70E740481C1C}">
                <a14:useLocalDpi xmlns:a14="http://schemas.microsoft.com/office/drawing/2010/main" val="0"/>
              </a:ext>
            </a:extLst>
          </a:blip>
          <a:srcRect l="6833" t="23249" r="17982" b="58361"/>
          <a:stretch/>
        </p:blipFill>
        <p:spPr bwMode="auto">
          <a:xfrm>
            <a:off x="677333" y="609600"/>
            <a:ext cx="8776155" cy="4175126"/>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1992921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a:xfrm>
            <a:off x="677334" y="609601"/>
            <a:ext cx="8596668" cy="5431762"/>
          </a:xfrm>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1" dirty="0"/>
              <a:t>Figure (10) : Time Comparison Graph</a:t>
            </a:r>
            <a:endParaRPr lang="en-US" dirty="0"/>
          </a:p>
          <a:p>
            <a:pPr marL="0" indent="0">
              <a:buNone/>
            </a:pPr>
            <a:endParaRPr lang="en-US" dirty="0"/>
          </a:p>
        </p:txBody>
      </p:sp>
      <p:pic>
        <p:nvPicPr>
          <p:cNvPr id="4" name="صورة 3" descr="لا يتوفر وصف."/>
          <p:cNvPicPr/>
          <p:nvPr/>
        </p:nvPicPr>
        <p:blipFill>
          <a:blip r:embed="rId2">
            <a:extLst>
              <a:ext uri="{28A0092B-C50C-407E-A947-70E740481C1C}">
                <a14:useLocalDpi xmlns:a14="http://schemas.microsoft.com/office/drawing/2010/main" val="0"/>
              </a:ext>
            </a:extLst>
          </a:blip>
          <a:srcRect/>
          <a:stretch>
            <a:fillRect/>
          </a:stretch>
        </p:blipFill>
        <p:spPr bwMode="auto">
          <a:xfrm>
            <a:off x="677334" y="609599"/>
            <a:ext cx="8762088" cy="458311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662021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a:t>Development of GUI:</a:t>
            </a:r>
          </a:p>
        </p:txBody>
      </p:sp>
      <p:sp>
        <p:nvSpPr>
          <p:cNvPr id="3" name="عنصر نائب للمحتوى 2"/>
          <p:cNvSpPr>
            <a:spLocks noGrp="1"/>
          </p:cNvSpPr>
          <p:nvPr>
            <p:ph idx="1"/>
          </p:nvPr>
        </p:nvSpPr>
        <p:spPr/>
        <p:txBody>
          <a:bodyPr/>
          <a:lstStyle/>
          <a:p>
            <a:r>
              <a:rPr lang="en-US"/>
              <a:t>A graphical user interface (GUI) is a visual way to interact with a computer. Items in the GUI that provide information, indicate Actions the user can take. The GUI is created using HTML, python The system will predict whether the patient has a disease or not coach model.</a:t>
            </a:r>
          </a:p>
          <a:p>
            <a:endParaRPr lang="en-US"/>
          </a:p>
        </p:txBody>
      </p:sp>
    </p:spTree>
    <p:extLst>
      <p:ext uri="{BB962C8B-B14F-4D97-AF65-F5344CB8AC3E}">
        <p14:creationId xmlns:p14="http://schemas.microsoft.com/office/powerpoint/2010/main" val="34246582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6434" y="4158456"/>
            <a:ext cx="8596668" cy="1320800"/>
          </a:xfrm>
        </p:spPr>
        <p:txBody>
          <a:bodyPr>
            <a:normAutofit/>
          </a:bodyPr>
          <a:lstStyle/>
          <a:p>
            <a:pPr algn="ctr"/>
            <a:r>
              <a:rPr lang="en-US" sz="2400" smtClean="0">
                <a:solidFill>
                  <a:schemeClr val="tx1"/>
                </a:solidFill>
              </a:rPr>
              <a:t>GUI </a:t>
            </a:r>
            <a:r>
              <a:rPr lang="en-US" sz="2400">
                <a:solidFill>
                  <a:schemeClr val="tx1"/>
                </a:solidFill>
              </a:rPr>
              <a:t>development using html and python.</a:t>
            </a:r>
          </a:p>
        </p:txBody>
      </p:sp>
      <p:pic>
        <p:nvPicPr>
          <p:cNvPr id="4" name="عنصر نائب للمحتوى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64634" y="319088"/>
            <a:ext cx="3907366" cy="3592512"/>
          </a:xfrm>
          <a:prstGeom prst="rect">
            <a:avLst/>
          </a:prstGeom>
        </p:spPr>
      </p:pic>
      <p:pic>
        <p:nvPicPr>
          <p:cNvPr id="7" name="صورة 6"/>
          <p:cNvPicPr/>
          <p:nvPr/>
        </p:nvPicPr>
        <p:blipFill>
          <a:blip r:embed="rId3">
            <a:extLst>
              <a:ext uri="{28A0092B-C50C-407E-A947-70E740481C1C}">
                <a14:useLocalDpi xmlns:a14="http://schemas.microsoft.com/office/drawing/2010/main" val="0"/>
              </a:ext>
            </a:extLst>
          </a:blip>
          <a:stretch>
            <a:fillRect/>
          </a:stretch>
        </p:blipFill>
        <p:spPr>
          <a:xfrm>
            <a:off x="5003800" y="319088"/>
            <a:ext cx="4000500" cy="3592512"/>
          </a:xfrm>
          <a:prstGeom prst="rect">
            <a:avLst/>
          </a:prstGeom>
        </p:spPr>
      </p:pic>
    </p:spTree>
    <p:extLst>
      <p:ext uri="{BB962C8B-B14F-4D97-AF65-F5344CB8AC3E}">
        <p14:creationId xmlns:p14="http://schemas.microsoft.com/office/powerpoint/2010/main" val="33700733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42434" y="5188269"/>
            <a:ext cx="8596668" cy="1320800"/>
          </a:xfrm>
        </p:spPr>
        <p:txBody>
          <a:bodyPr/>
          <a:lstStyle/>
          <a:p>
            <a:pPr algn="ctr"/>
            <a:r>
              <a:rPr lang="en-US" smtClean="0"/>
              <a:t>  </a:t>
            </a:r>
            <a:r>
              <a:rPr lang="en-US" sz="2800">
                <a:solidFill>
                  <a:schemeClr val="tx1"/>
                </a:solidFill>
              </a:rPr>
              <a:t>A sample result of do not have liver disease</a:t>
            </a:r>
          </a:p>
        </p:txBody>
      </p:sp>
      <p:pic>
        <p:nvPicPr>
          <p:cNvPr id="4" name="عنصر نائب للمحتوى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935711" y="0"/>
            <a:ext cx="3801389" cy="2805748"/>
          </a:xfrm>
          <a:prstGeom prst="rect">
            <a:avLst/>
          </a:prstGeom>
        </p:spPr>
      </p:pic>
      <p:pic>
        <p:nvPicPr>
          <p:cNvPr id="5" name="صورة 4"/>
          <p:cNvPicPr/>
          <p:nvPr/>
        </p:nvPicPr>
        <p:blipFill>
          <a:blip r:embed="rId3">
            <a:extLst>
              <a:ext uri="{28A0092B-C50C-407E-A947-70E740481C1C}">
                <a14:useLocalDpi xmlns:a14="http://schemas.microsoft.com/office/drawing/2010/main" val="0"/>
              </a:ext>
            </a:extLst>
          </a:blip>
          <a:stretch>
            <a:fillRect/>
          </a:stretch>
        </p:blipFill>
        <p:spPr>
          <a:xfrm>
            <a:off x="4737100" y="0"/>
            <a:ext cx="3746500" cy="2805748"/>
          </a:xfrm>
          <a:prstGeom prst="rect">
            <a:avLst/>
          </a:prstGeom>
        </p:spPr>
      </p:pic>
      <p:pic>
        <p:nvPicPr>
          <p:cNvPr id="6" name="صورة 5" descr="لا يتوفر وصف."/>
          <p:cNvPicPr/>
          <p:nvPr/>
        </p:nvPicPr>
        <p:blipFill>
          <a:blip r:embed="rId4">
            <a:extLst>
              <a:ext uri="{28A0092B-C50C-407E-A947-70E740481C1C}">
                <a14:useLocalDpi xmlns:a14="http://schemas.microsoft.com/office/drawing/2010/main" val="0"/>
              </a:ext>
            </a:extLst>
          </a:blip>
          <a:srcRect/>
          <a:stretch>
            <a:fillRect/>
          </a:stretch>
        </p:blipFill>
        <p:spPr bwMode="auto">
          <a:xfrm>
            <a:off x="1819275" y="2805748"/>
            <a:ext cx="5657850" cy="2540635"/>
          </a:xfrm>
          <a:prstGeom prst="rect">
            <a:avLst/>
          </a:prstGeom>
          <a:noFill/>
          <a:ln>
            <a:noFill/>
          </a:ln>
        </p:spPr>
      </p:pic>
    </p:spTree>
    <p:extLst>
      <p:ext uri="{BB962C8B-B14F-4D97-AF65-F5344CB8AC3E}">
        <p14:creationId xmlns:p14="http://schemas.microsoft.com/office/powerpoint/2010/main" val="3585492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6113780"/>
            <a:ext cx="8689802" cy="388620"/>
          </a:xfrm>
        </p:spPr>
        <p:txBody>
          <a:bodyPr>
            <a:normAutofit fontScale="90000"/>
          </a:bodyPr>
          <a:lstStyle/>
          <a:p>
            <a:pPr algn="ctr"/>
            <a:r>
              <a:rPr lang="en-US" sz="3100">
                <a:solidFill>
                  <a:schemeClr val="tx1"/>
                </a:solidFill>
              </a:rPr>
              <a:t>A sample result have liver disease</a:t>
            </a:r>
            <a:r>
              <a:rPr lang="en-US"/>
              <a:t/>
            </a:r>
            <a:br>
              <a:rPr lang="en-US"/>
            </a:br>
            <a:endParaRPr lang="en-US"/>
          </a:p>
        </p:txBody>
      </p:sp>
      <p:pic>
        <p:nvPicPr>
          <p:cNvPr id="4" name="عنصر نائب للمحتوى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27102" y="-1"/>
            <a:ext cx="3605298" cy="3327400"/>
          </a:xfrm>
          <a:prstGeom prst="rect">
            <a:avLst/>
          </a:prstGeom>
        </p:spPr>
      </p:pic>
      <p:pic>
        <p:nvPicPr>
          <p:cNvPr id="5" name="صورة 4"/>
          <p:cNvPicPr/>
          <p:nvPr/>
        </p:nvPicPr>
        <p:blipFill>
          <a:blip r:embed="rId3">
            <a:extLst>
              <a:ext uri="{28A0092B-C50C-407E-A947-70E740481C1C}">
                <a14:useLocalDpi xmlns:a14="http://schemas.microsoft.com/office/drawing/2010/main" val="0"/>
              </a:ext>
            </a:extLst>
          </a:blip>
          <a:stretch>
            <a:fillRect/>
          </a:stretch>
        </p:blipFill>
        <p:spPr>
          <a:xfrm>
            <a:off x="5232400" y="0"/>
            <a:ext cx="3388168" cy="3327399"/>
          </a:xfrm>
          <a:prstGeom prst="rect">
            <a:avLst/>
          </a:prstGeom>
        </p:spPr>
      </p:pic>
      <p:pic>
        <p:nvPicPr>
          <p:cNvPr id="6" name="صورة 5" descr="لا يتوفر وصف."/>
          <p:cNvPicPr/>
          <p:nvPr/>
        </p:nvPicPr>
        <p:blipFill>
          <a:blip r:embed="rId4">
            <a:extLst>
              <a:ext uri="{28A0092B-C50C-407E-A947-70E740481C1C}">
                <a14:useLocalDpi xmlns:a14="http://schemas.microsoft.com/office/drawing/2010/main" val="0"/>
              </a:ext>
            </a:extLst>
          </a:blip>
          <a:srcRect/>
          <a:stretch>
            <a:fillRect/>
          </a:stretch>
        </p:blipFill>
        <p:spPr bwMode="auto">
          <a:xfrm>
            <a:off x="2355850" y="3327399"/>
            <a:ext cx="5753100" cy="2758440"/>
          </a:xfrm>
          <a:prstGeom prst="rect">
            <a:avLst/>
          </a:prstGeom>
          <a:noFill/>
          <a:ln>
            <a:noFill/>
          </a:ln>
        </p:spPr>
      </p:pic>
    </p:spTree>
    <p:extLst>
      <p:ext uri="{BB962C8B-B14F-4D97-AF65-F5344CB8AC3E}">
        <p14:creationId xmlns:p14="http://schemas.microsoft.com/office/powerpoint/2010/main" val="7261613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3468" y="520700"/>
            <a:ext cx="8596668" cy="1320800"/>
          </a:xfrm>
        </p:spPr>
        <p:txBody>
          <a:bodyPr/>
          <a:lstStyle/>
          <a:p>
            <a:r>
              <a:rPr lang="en-US" b="1" dirty="0" smtClean="0"/>
              <a:t>Conclusion</a:t>
            </a:r>
            <a:r>
              <a:rPr lang="en-US" dirty="0" smtClean="0"/>
              <a:t>:</a:t>
            </a:r>
            <a:endParaRPr lang="en-US" dirty="0"/>
          </a:p>
        </p:txBody>
      </p:sp>
      <p:sp>
        <p:nvSpPr>
          <p:cNvPr id="3" name="عنصر نائب للمحتوى 2"/>
          <p:cNvSpPr>
            <a:spLocks noGrp="1"/>
          </p:cNvSpPr>
          <p:nvPr>
            <p:ph idx="1"/>
          </p:nvPr>
        </p:nvSpPr>
        <p:spPr>
          <a:xfrm>
            <a:off x="677334" y="1525589"/>
            <a:ext cx="8596668" cy="3880773"/>
          </a:xfrm>
        </p:spPr>
        <p:txBody>
          <a:bodyPr/>
          <a:lstStyle/>
          <a:p>
            <a:pPr marL="0" indent="0">
              <a:buNone/>
            </a:pPr>
            <a:endParaRPr lang="en-US" dirty="0"/>
          </a:p>
          <a:p>
            <a:pPr marL="0" indent="0" algn="just">
              <a:buNone/>
            </a:pPr>
            <a:r>
              <a:rPr lang="en-US"/>
              <a:t>In this project we classify the patient from healthy Individual. For classification we use different algorithm and implemented it in python and at the end its find out that Covliotinal neural network (CNN) predict high accuracy than other machine learning algorithm. The system predicts the result by using the parameter which helpful to find out the patient has liver disease or not. GUI is developed on html and python.</a:t>
            </a:r>
            <a:endParaRPr lang="en-US" dirty="0"/>
          </a:p>
        </p:txBody>
      </p:sp>
    </p:spTree>
    <p:extLst>
      <p:ext uri="{BB962C8B-B14F-4D97-AF65-F5344CB8AC3E}">
        <p14:creationId xmlns:p14="http://schemas.microsoft.com/office/powerpoint/2010/main" val="11714461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742950" marR="0" lvl="1" indent="-285750" rtl="0">
              <a:lnSpc>
                <a:spcPct val="107000"/>
              </a:lnSpc>
              <a:spcBef>
                <a:spcPts val="0"/>
              </a:spcBef>
              <a:spcAft>
                <a:spcPts val="800"/>
              </a:spcAft>
            </a:pPr>
            <a:r>
              <a:rPr lang="en-US" sz="3600" b="1" dirty="0" smtClean="0">
                <a:solidFill>
                  <a:srgbClr val="0070C0"/>
                </a:solidFill>
                <a:latin typeface="Times New Roman" panose="02020603050405020304" pitchFamily="18" charset="0"/>
                <a:ea typeface="Calibri" panose="020F0502020204030204" pitchFamily="34" charset="0"/>
                <a:cs typeface="Arial" panose="020B0604020202020204" pitchFamily="34" charset="0"/>
              </a:rPr>
              <a:t>Introduction:</a:t>
            </a:r>
            <a:r>
              <a:rPr lang="en-US" sz="3600" dirty="0">
                <a:solidFill>
                  <a:srgbClr val="0070C0"/>
                </a:solidFill>
                <a:latin typeface="Calibri" panose="020F0502020204030204" pitchFamily="34" charset="0"/>
                <a:ea typeface="Calibri" panose="020F0502020204030204" pitchFamily="34" charset="0"/>
                <a:cs typeface="Arial" panose="020B0604020202020204" pitchFamily="34" charset="0"/>
              </a:rPr>
              <a:t/>
            </a:r>
            <a:br>
              <a:rPr lang="en-US" sz="3600" dirty="0">
                <a:solidFill>
                  <a:srgbClr val="0070C0"/>
                </a:solidFill>
                <a:latin typeface="Calibri" panose="020F0502020204030204" pitchFamily="34" charset="0"/>
                <a:ea typeface="Calibri" panose="020F0502020204030204" pitchFamily="34" charset="0"/>
                <a:cs typeface="Arial" panose="020B0604020202020204" pitchFamily="34" charset="0"/>
              </a:rPr>
            </a:br>
            <a:endParaRPr lang="en-US" sz="3600" dirty="0">
              <a:solidFill>
                <a:srgbClr val="0070C0"/>
              </a:solidFill>
            </a:endParaRPr>
          </a:p>
        </p:txBody>
      </p:sp>
      <p:sp>
        <p:nvSpPr>
          <p:cNvPr id="3" name="عنصر نائب للمحتوى 2"/>
          <p:cNvSpPr>
            <a:spLocks noGrp="1"/>
          </p:cNvSpPr>
          <p:nvPr>
            <p:ph idx="1"/>
          </p:nvPr>
        </p:nvSpPr>
        <p:spPr>
          <a:xfrm>
            <a:off x="958688" y="1930400"/>
            <a:ext cx="8596668" cy="3880773"/>
          </a:xfrm>
        </p:spPr>
        <p:txBody>
          <a:bodyPr>
            <a:normAutofit/>
          </a:bodyPr>
          <a:lstStyle/>
          <a:p>
            <a:pPr algn="just"/>
            <a:endParaRPr lang="en-US" dirty="0">
              <a:solidFill>
                <a:schemeClr val="tx1"/>
              </a:solidFill>
            </a:endParaRPr>
          </a:p>
          <a:p>
            <a:pPr marL="0" indent="0" algn="just">
              <a:buNone/>
            </a:pPr>
            <a:r>
              <a:rPr lang="en-US" dirty="0"/>
              <a:t>Many people suffer from liver diseases but they have no idea about them .When the disease start spreading it is very difficult to determine it despite of issues that have been affected on the person and have been damaged it. the liver continues to work even if it a partial damage and therefore it is extremely necessary to detect the disease early and know the problem which reduces Life risks for patient life’s . This project shows an intelligent system that performs the task of detecting whether a person, has liver disease or </a:t>
            </a:r>
            <a:r>
              <a:rPr lang="en-US" dirty="0" smtClean="0"/>
              <a:t>not early </a:t>
            </a:r>
            <a:r>
              <a:rPr lang="en-US" dirty="0"/>
              <a:t>using machine learning algorithms.</a:t>
            </a:r>
          </a:p>
        </p:txBody>
      </p:sp>
    </p:spTree>
    <p:extLst>
      <p:ext uri="{BB962C8B-B14F-4D97-AF65-F5344CB8AC3E}">
        <p14:creationId xmlns:p14="http://schemas.microsoft.com/office/powerpoint/2010/main" val="39652861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mtClean="0"/>
              <a:t>Recommendations:</a:t>
            </a:r>
            <a:r>
              <a:rPr lang="en-US" dirty="0"/>
              <a:t/>
            </a:r>
            <a:br>
              <a:rPr lang="en-US" dirty="0"/>
            </a:br>
            <a:endParaRPr lang="en-US" dirty="0"/>
          </a:p>
        </p:txBody>
      </p:sp>
      <p:sp>
        <p:nvSpPr>
          <p:cNvPr id="3" name="عنصر نائب للمحتوى 2"/>
          <p:cNvSpPr>
            <a:spLocks noGrp="1"/>
          </p:cNvSpPr>
          <p:nvPr>
            <p:ph idx="1"/>
          </p:nvPr>
        </p:nvSpPr>
        <p:spPr/>
        <p:txBody>
          <a:bodyPr/>
          <a:lstStyle/>
          <a:p>
            <a:pPr marL="0" indent="0" algn="just">
              <a:buNone/>
            </a:pPr>
            <a:r>
              <a:rPr lang="en-US"/>
              <a:t>This project presented an overview of machine learning algorithms that help in detecting liver disease and comparing them, and found that the algorithm cnn is the best algorithm and building a model based on it to detect disease, and it is possible in the near future to add the following improvements:</a:t>
            </a:r>
          </a:p>
          <a:p>
            <a:pPr marL="0" indent="0" algn="just">
              <a:buNone/>
            </a:pPr>
            <a:endParaRPr lang="en-US"/>
          </a:p>
          <a:p>
            <a:pPr marL="0" indent="0" algn="just">
              <a:buNone/>
            </a:pPr>
            <a:r>
              <a:rPr lang="en-US"/>
              <a:t>•	First: Building a model on modern mobile phones using Java Android.</a:t>
            </a:r>
          </a:p>
          <a:p>
            <a:pPr marL="0" indent="0" algn="just">
              <a:buNone/>
            </a:pPr>
            <a:r>
              <a:rPr lang="en-US"/>
              <a:t>•	Second: the modification of the GUI to website , databases are included for each patient, whereby the examinations are constantly modified, it is possible to detect the disease in a much shorter time.</a:t>
            </a:r>
          </a:p>
          <a:p>
            <a:pPr marL="0" indent="0" algn="just">
              <a:buNone/>
            </a:pPr>
            <a:r>
              <a:rPr lang="en-US"/>
              <a:t>•	Third: More improvement in the images of the liver organ that the CNN algorithm relies on.</a:t>
            </a:r>
            <a:endParaRPr lang="en-US" dirty="0"/>
          </a:p>
        </p:txBody>
      </p:sp>
    </p:spTree>
    <p:extLst>
      <p:ext uri="{BB962C8B-B14F-4D97-AF65-F5344CB8AC3E}">
        <p14:creationId xmlns:p14="http://schemas.microsoft.com/office/powerpoint/2010/main" val="16991259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endParaRPr lang="en-US" dirty="0"/>
          </a:p>
        </p:txBody>
      </p:sp>
      <p:sp>
        <p:nvSpPr>
          <p:cNvPr id="3" name="عنصر نائب للمحتوى 2"/>
          <p:cNvSpPr>
            <a:spLocks noGrp="1"/>
          </p:cNvSpPr>
          <p:nvPr>
            <p:ph idx="1"/>
          </p:nvPr>
        </p:nvSpPr>
        <p:spPr>
          <a:xfrm>
            <a:off x="930552" y="2977227"/>
            <a:ext cx="8596668" cy="3880773"/>
          </a:xfrm>
        </p:spPr>
        <p:txBody>
          <a:bodyPr>
            <a:normAutofit/>
          </a:bodyPr>
          <a:lstStyle/>
          <a:p>
            <a:pPr marL="0" indent="0" algn="ctr">
              <a:buNone/>
            </a:pPr>
            <a:r>
              <a:rPr lang="en-US" sz="6000" dirty="0" smtClean="0">
                <a:solidFill>
                  <a:schemeClr val="accent1"/>
                </a:solidFill>
              </a:rPr>
              <a:t>Think You</a:t>
            </a:r>
            <a:endParaRPr lang="en-US" sz="6000" dirty="0">
              <a:solidFill>
                <a:schemeClr val="accent1"/>
              </a:solidFill>
            </a:endParaRPr>
          </a:p>
        </p:txBody>
      </p:sp>
    </p:spTree>
    <p:extLst>
      <p:ext uri="{BB962C8B-B14F-4D97-AF65-F5344CB8AC3E}">
        <p14:creationId xmlns:p14="http://schemas.microsoft.com/office/powerpoint/2010/main" val="2013874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Project </a:t>
            </a:r>
            <a:r>
              <a:rPr lang="en-US" b="1" dirty="0" smtClean="0"/>
              <a:t>Objectives:</a:t>
            </a:r>
            <a:endParaRPr lang="en-US" dirty="0"/>
          </a:p>
        </p:txBody>
      </p:sp>
      <p:sp>
        <p:nvSpPr>
          <p:cNvPr id="3" name="عنصر نائب للمحتوى 2"/>
          <p:cNvSpPr>
            <a:spLocks noGrp="1"/>
          </p:cNvSpPr>
          <p:nvPr>
            <p:ph idx="1"/>
          </p:nvPr>
        </p:nvSpPr>
        <p:spPr>
          <a:xfrm>
            <a:off x="677334" y="1499407"/>
            <a:ext cx="8596668" cy="3880773"/>
          </a:xfrm>
        </p:spPr>
        <p:txBody>
          <a:bodyPr/>
          <a:lstStyle/>
          <a:p>
            <a:pPr marL="0" indent="0" algn="just">
              <a:buNone/>
            </a:pPr>
            <a:r>
              <a:rPr lang="en-US" dirty="0"/>
              <a:t>This project aims to implement a system for early detection of disease, based on machine learning algorithms depends in a medical examinations and data for another patient in medical image processing. The system allows the results appear to the patient.</a:t>
            </a:r>
          </a:p>
        </p:txBody>
      </p:sp>
    </p:spTree>
    <p:extLst>
      <p:ext uri="{BB962C8B-B14F-4D97-AF65-F5344CB8AC3E}">
        <p14:creationId xmlns:p14="http://schemas.microsoft.com/office/powerpoint/2010/main" val="27532159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77334" y="468923"/>
            <a:ext cx="8596668" cy="1320800"/>
          </a:xfrm>
        </p:spPr>
        <p:txBody>
          <a:bodyPr/>
          <a:lstStyle/>
          <a:p>
            <a:r>
              <a:rPr lang="en-US" b="1" dirty="0"/>
              <a:t>K – Nearest </a:t>
            </a:r>
            <a:r>
              <a:rPr lang="en-US" b="1" dirty="0" smtClean="0"/>
              <a:t>Neighbor(KNN):</a:t>
            </a:r>
            <a:endParaRPr lang="en-US" dirty="0"/>
          </a:p>
        </p:txBody>
      </p:sp>
      <p:pic>
        <p:nvPicPr>
          <p:cNvPr id="1026" name="Picture 2" descr="لا يتوفر وصف."/>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7334" y="1227797"/>
            <a:ext cx="6274191" cy="534511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4009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Support-vector </a:t>
            </a:r>
            <a:r>
              <a:rPr lang="en-US" b="1" dirty="0" smtClean="0"/>
              <a:t>machine(</a:t>
            </a:r>
            <a:r>
              <a:rPr lang="en-US" b="1" dirty="0" err="1" smtClean="0"/>
              <a:t>svm</a:t>
            </a:r>
            <a:r>
              <a:rPr lang="en-US" b="1" dirty="0" smtClean="0"/>
              <a:t>):</a:t>
            </a:r>
            <a:r>
              <a:rPr lang="en-US" dirty="0"/>
              <a:t/>
            </a:r>
            <a:br>
              <a:rPr lang="en-US" dirty="0"/>
            </a:br>
            <a:endParaRPr lang="en-US" dirty="0"/>
          </a:p>
        </p:txBody>
      </p:sp>
      <p:pic>
        <p:nvPicPr>
          <p:cNvPr id="4" name="عنصر نائب للمحتوى 3"/>
          <p:cNvPicPr>
            <a:picLocks noGrp="1" noChangeAspect="1"/>
          </p:cNvPicPr>
          <p:nvPr>
            <p:ph idx="1"/>
          </p:nvPr>
        </p:nvPicPr>
        <p:blipFill>
          <a:blip r:embed="rId2"/>
          <a:stretch>
            <a:fillRect/>
          </a:stretch>
        </p:blipFill>
        <p:spPr>
          <a:xfrm>
            <a:off x="928468" y="1519311"/>
            <a:ext cx="6611815" cy="493775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716777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marL="0" marR="0">
              <a:lnSpc>
                <a:spcPct val="107000"/>
              </a:lnSpc>
              <a:spcBef>
                <a:spcPts val="0"/>
              </a:spcBef>
              <a:spcAft>
                <a:spcPts val="800"/>
              </a:spcAft>
            </a:pPr>
            <a:r>
              <a:rPr lang="en-US" b="1" dirty="0" smtClean="0">
                <a:solidFill>
                  <a:srgbClr val="002060"/>
                </a:solidFill>
                <a:latin typeface="Times New Roman" panose="02020603050405020304" pitchFamily="18" charset="0"/>
                <a:ea typeface="Calibri" panose="020F0502020204030204" pitchFamily="34" charset="0"/>
                <a:cs typeface="Arial" panose="020B0604020202020204" pitchFamily="34" charset="0"/>
              </a:rPr>
              <a:t> </a:t>
            </a:r>
            <a:r>
              <a:rPr lang="en-US" b="1" dirty="0">
                <a:solidFill>
                  <a:srgbClr val="00B0F0"/>
                </a:solidFill>
                <a:latin typeface="Times New Roman" panose="02020603050405020304" pitchFamily="18" charset="0"/>
                <a:ea typeface="Calibri" panose="020F0502020204030204" pitchFamily="34" charset="0"/>
                <a:cs typeface="Arial" panose="020B0604020202020204" pitchFamily="34" charset="0"/>
              </a:rPr>
              <a:t>Artificial neural </a:t>
            </a:r>
            <a:r>
              <a:rPr lang="en-US" b="1" dirty="0" smtClean="0">
                <a:solidFill>
                  <a:srgbClr val="00B0F0"/>
                </a:solidFill>
                <a:latin typeface="Times New Roman" panose="02020603050405020304" pitchFamily="18" charset="0"/>
                <a:ea typeface="Calibri" panose="020F0502020204030204" pitchFamily="34" charset="0"/>
                <a:cs typeface="Arial" panose="020B0604020202020204" pitchFamily="34" charset="0"/>
              </a:rPr>
              <a:t>network(ANN):</a:t>
            </a:r>
            <a:r>
              <a:rPr lang="en-US" sz="2800" dirty="0">
                <a:solidFill>
                  <a:srgbClr val="00B0F0"/>
                </a:solidFill>
                <a:latin typeface="Calibri" panose="020F0502020204030204" pitchFamily="34" charset="0"/>
                <a:ea typeface="Calibri" panose="020F0502020204030204" pitchFamily="34" charset="0"/>
                <a:cs typeface="Arial" panose="020B0604020202020204" pitchFamily="34" charset="0"/>
              </a:rPr>
              <a:t/>
            </a:r>
            <a:br>
              <a:rPr lang="en-US" sz="2800" dirty="0">
                <a:solidFill>
                  <a:srgbClr val="00B0F0"/>
                </a:solidFill>
                <a:latin typeface="Calibri" panose="020F0502020204030204" pitchFamily="34" charset="0"/>
                <a:ea typeface="Calibri" panose="020F0502020204030204" pitchFamily="34" charset="0"/>
                <a:cs typeface="Arial" panose="020B0604020202020204" pitchFamily="34" charset="0"/>
              </a:rPr>
            </a:br>
            <a:r>
              <a:rPr lang="en-US" sz="3200" dirty="0">
                <a:latin typeface="Times New Roman" panose="02020603050405020304" pitchFamily="18" charset="0"/>
                <a:ea typeface="Calibri" panose="020F0502020204030204" pitchFamily="34" charset="0"/>
                <a:cs typeface="Arial" panose="020B0604020202020204" pitchFamily="34" charset="0"/>
              </a:rPr>
              <a:t> </a:t>
            </a:r>
            <a:r>
              <a:rPr lang="en-US" sz="2800" dirty="0">
                <a:latin typeface="Calibri" panose="020F0502020204030204" pitchFamily="34" charset="0"/>
                <a:ea typeface="Calibri" panose="020F0502020204030204" pitchFamily="34" charset="0"/>
                <a:cs typeface="Arial" panose="020B0604020202020204" pitchFamily="34" charset="0"/>
              </a:rPr>
              <a:t/>
            </a:r>
            <a:br>
              <a:rPr lang="en-US" sz="2800" dirty="0">
                <a:latin typeface="Calibri" panose="020F0502020204030204" pitchFamily="34" charset="0"/>
                <a:ea typeface="Calibri" panose="020F0502020204030204" pitchFamily="34" charset="0"/>
                <a:cs typeface="Arial" panose="020B0604020202020204" pitchFamily="34" charset="0"/>
              </a:rPr>
            </a:br>
            <a:endParaRPr lang="en-US" dirty="0"/>
          </a:p>
        </p:txBody>
      </p:sp>
      <p:pic>
        <p:nvPicPr>
          <p:cNvPr id="4" name="عنصر نائب للمحتوى 3"/>
          <p:cNvPicPr>
            <a:picLocks noGrp="1" noChangeAspect="1"/>
          </p:cNvPicPr>
          <p:nvPr>
            <p:ph idx="1"/>
          </p:nvPr>
        </p:nvPicPr>
        <p:blipFill>
          <a:blip r:embed="rId2"/>
          <a:stretch>
            <a:fillRect/>
          </a:stretch>
        </p:blipFill>
        <p:spPr>
          <a:xfrm>
            <a:off x="492369" y="1168400"/>
            <a:ext cx="6436378" cy="5689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411426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Convolutional Neural </a:t>
            </a:r>
            <a:r>
              <a:rPr lang="en-US" b="1" dirty="0" smtClean="0"/>
              <a:t>Network(CNN):</a:t>
            </a:r>
            <a:endParaRPr lang="en-US" dirty="0"/>
          </a:p>
        </p:txBody>
      </p:sp>
      <p:pic>
        <p:nvPicPr>
          <p:cNvPr id="2050" name="Picture 2" descr="لا يتوفر وصف."/>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87791" y="1223963"/>
            <a:ext cx="7610621" cy="56340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8992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Data set:</a:t>
            </a:r>
            <a:r>
              <a:rPr lang="en-US" dirty="0"/>
              <a:t/>
            </a:r>
            <a:br>
              <a:rPr lang="en-US" dirty="0"/>
            </a:br>
            <a:endParaRPr lang="en-US" dirty="0"/>
          </a:p>
        </p:txBody>
      </p:sp>
      <p:sp>
        <p:nvSpPr>
          <p:cNvPr id="3" name="عنصر نائب للمحتوى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lgn="ctr">
              <a:buNone/>
            </a:pPr>
            <a:r>
              <a:rPr lang="en-US" b="1" dirty="0" err="1"/>
              <a:t>Tabel</a:t>
            </a:r>
            <a:r>
              <a:rPr lang="en-US" b="1" dirty="0"/>
              <a:t> 2: Parameters used to predicts </a:t>
            </a:r>
            <a:r>
              <a:rPr lang="en-US" b="1" dirty="0" err="1"/>
              <a:t>desease</a:t>
            </a:r>
            <a:endParaRPr lang="en-US" dirty="0"/>
          </a:p>
          <a:p>
            <a:endParaRPr lang="en-US" dirty="0"/>
          </a:p>
          <a:p>
            <a:pPr marL="0" indent="0">
              <a:buNone/>
            </a:pPr>
            <a:endParaRPr lang="en-US" dirty="0"/>
          </a:p>
        </p:txBody>
      </p:sp>
      <p:graphicFrame>
        <p:nvGraphicFramePr>
          <p:cNvPr id="7" name="جدول 6"/>
          <p:cNvGraphicFramePr>
            <a:graphicFrameLocks noGrp="1"/>
          </p:cNvGraphicFramePr>
          <p:nvPr>
            <p:extLst>
              <p:ext uri="{D42A27DB-BD31-4B8C-83A1-F6EECF244321}">
                <p14:modId xmlns:p14="http://schemas.microsoft.com/office/powerpoint/2010/main" val="469114659"/>
              </p:ext>
            </p:extLst>
          </p:nvPr>
        </p:nvGraphicFramePr>
        <p:xfrm>
          <a:off x="2250831" y="1814729"/>
          <a:ext cx="5486399" cy="3726758"/>
        </p:xfrm>
        <a:graphic>
          <a:graphicData uri="http://schemas.openxmlformats.org/drawingml/2006/table">
            <a:tbl>
              <a:tblPr firstRow="1" firstCol="1" bandRow="1">
                <a:tableStyleId>{5C22544A-7EE6-4342-B048-85BDC9FD1C3A}</a:tableStyleId>
              </a:tblPr>
              <a:tblGrid>
                <a:gridCol w="1964164"/>
                <a:gridCol w="1760741"/>
                <a:gridCol w="1761494"/>
              </a:tblGrid>
              <a:tr h="348345">
                <a:tc>
                  <a:txBody>
                    <a:bodyPr/>
                    <a:lstStyle/>
                    <a:p>
                      <a:pPr marL="0" marR="0">
                        <a:lnSpc>
                          <a:spcPct val="107000"/>
                        </a:lnSpc>
                        <a:spcBef>
                          <a:spcPts val="0"/>
                        </a:spcBef>
                        <a:spcAft>
                          <a:spcPts val="0"/>
                        </a:spcAft>
                      </a:pPr>
                      <a:r>
                        <a:rPr lang="en-US" sz="1800">
                          <a:effectLst/>
                        </a:rPr>
                        <a:t>No.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Attribute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800">
                          <a:effectLst/>
                        </a:rPr>
                        <a:t>Description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32283">
                <a:tc>
                  <a:txBody>
                    <a:bodyPr/>
                    <a:lstStyle/>
                    <a:p>
                      <a:pPr marL="0" marR="0">
                        <a:lnSpc>
                          <a:spcPct val="107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Age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Age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32283">
                <a:tc>
                  <a:txBody>
                    <a:bodyPr/>
                    <a:lstStyle/>
                    <a:p>
                      <a:pPr marL="0" marR="0">
                        <a:lnSpc>
                          <a:spcPct val="107000"/>
                        </a:lnSpc>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Gender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Meal , Femal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32283">
                <a:tc>
                  <a:txBody>
                    <a:bodyPr/>
                    <a:lstStyle/>
                    <a:p>
                      <a:pPr marL="0" marR="0">
                        <a:lnSpc>
                          <a:spcPct val="107000"/>
                        </a:lnSpc>
                        <a:spcBef>
                          <a:spcPts val="0"/>
                        </a:spcBef>
                        <a:spcAft>
                          <a:spcPts val="0"/>
                        </a:spcAft>
                      </a:pPr>
                      <a:r>
                        <a:rPr lang="en-US"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Total Bilirubin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32283">
                <a:tc>
                  <a:txBody>
                    <a:bodyPr/>
                    <a:lstStyle/>
                    <a:p>
                      <a:pPr marL="0" marR="0">
                        <a:lnSpc>
                          <a:spcPct val="107000"/>
                        </a:lnSpc>
                        <a:spcBef>
                          <a:spcPts val="0"/>
                        </a:spcBef>
                        <a:spcAft>
                          <a:spcPts val="0"/>
                        </a:spcAft>
                      </a:pPr>
                      <a:r>
                        <a:rPr lang="en-US"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DB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Direct Bilirubin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76782">
                <a:tc>
                  <a:txBody>
                    <a:bodyPr/>
                    <a:lstStyle/>
                    <a:p>
                      <a:pPr marL="0" marR="0">
                        <a:lnSpc>
                          <a:spcPct val="107000"/>
                        </a:lnSpc>
                        <a:spcBef>
                          <a:spcPts val="0"/>
                        </a:spcBef>
                        <a:spcAft>
                          <a:spcPts val="0"/>
                        </a:spcAft>
                      </a:pPr>
                      <a:r>
                        <a:rPr lang="en-US" sz="12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ALP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Alkaline phosphatase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76782">
                <a:tc>
                  <a:txBody>
                    <a:bodyPr/>
                    <a:lstStyle/>
                    <a:p>
                      <a:pPr marL="0" marR="0">
                        <a:lnSpc>
                          <a:spcPct val="107000"/>
                        </a:lnSpc>
                        <a:spcBef>
                          <a:spcPts val="0"/>
                        </a:spcBef>
                        <a:spcAft>
                          <a:spcPts val="0"/>
                        </a:spcAft>
                      </a:pPr>
                      <a:r>
                        <a:rPr lang="en-US" sz="12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Sgpt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Alamine</a:t>
                      </a:r>
                      <a:endParaRPr lang="en-US" sz="1100">
                        <a:effectLst/>
                      </a:endParaRPr>
                    </a:p>
                    <a:p>
                      <a:pPr marL="0" marR="0">
                        <a:lnSpc>
                          <a:spcPct val="107000"/>
                        </a:lnSpc>
                        <a:spcBef>
                          <a:spcPts val="0"/>
                        </a:spcBef>
                        <a:spcAft>
                          <a:spcPts val="0"/>
                        </a:spcAft>
                      </a:pPr>
                      <a:r>
                        <a:rPr lang="en-US" sz="1200">
                          <a:effectLst/>
                        </a:rPr>
                        <a:t>phosphatase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32283">
                <a:tc>
                  <a:txBody>
                    <a:bodyPr/>
                    <a:lstStyle/>
                    <a:p>
                      <a:pPr marL="0" marR="0">
                        <a:lnSpc>
                          <a:spcPct val="107000"/>
                        </a:lnSpc>
                        <a:spcBef>
                          <a:spcPts val="0"/>
                        </a:spcBef>
                        <a:spcAft>
                          <a:spcPts val="0"/>
                        </a:spcAft>
                      </a:pPr>
                      <a:r>
                        <a:rPr lang="en-US" sz="1200">
                          <a:effectLst/>
                        </a:rPr>
                        <a:t>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Sgot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Total proteins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32283">
                <a:tc>
                  <a:txBody>
                    <a:bodyPr/>
                    <a:lstStyle/>
                    <a:p>
                      <a:pPr marL="0" marR="0">
                        <a:lnSpc>
                          <a:spcPct val="107000"/>
                        </a:lnSpc>
                        <a:spcBef>
                          <a:spcPts val="0"/>
                        </a:spcBef>
                        <a:spcAft>
                          <a:spcPts val="0"/>
                        </a:spcAft>
                      </a:pPr>
                      <a:r>
                        <a:rPr lang="en-US" sz="1200">
                          <a:effectLst/>
                        </a:rPr>
                        <a:t>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Tp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Albumin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32283">
                <a:tc>
                  <a:txBody>
                    <a:bodyPr/>
                    <a:lstStyle/>
                    <a:p>
                      <a:pPr marL="0" marR="0">
                        <a:lnSpc>
                          <a:spcPct val="107000"/>
                        </a:lnSpc>
                        <a:spcBef>
                          <a:spcPts val="0"/>
                        </a:spcBef>
                        <a:spcAft>
                          <a:spcPts val="0"/>
                        </a:spcAft>
                      </a:pPr>
                      <a:r>
                        <a:rPr lang="en-US" sz="1200">
                          <a:effectLst/>
                        </a:rPr>
                        <a:t>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ALB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Albumin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798868">
                <a:tc>
                  <a:txBody>
                    <a:bodyPr/>
                    <a:lstStyle/>
                    <a:p>
                      <a:pPr marL="0" marR="0">
                        <a:lnSpc>
                          <a:spcPct val="107000"/>
                        </a:lnSpc>
                        <a:spcBef>
                          <a:spcPts val="0"/>
                        </a:spcBef>
                        <a:spcAft>
                          <a:spcPts val="0"/>
                        </a:spcAft>
                      </a:pPr>
                      <a:r>
                        <a:rPr lang="en-US" sz="1200">
                          <a:effectLst/>
                        </a:rPr>
                        <a:t>10.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A/G ratio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dirty="0">
                          <a:effectLst/>
                        </a:rPr>
                        <a:t>Albumin and Globulin </a:t>
                      </a:r>
                      <a:endParaRPr lang="en-US" sz="1100" dirty="0">
                        <a:effectLst/>
                      </a:endParaRPr>
                    </a:p>
                    <a:p>
                      <a:pPr marL="0" marR="0">
                        <a:lnSpc>
                          <a:spcPct val="107000"/>
                        </a:lnSpc>
                        <a:spcBef>
                          <a:spcPts val="0"/>
                        </a:spcBef>
                        <a:spcAft>
                          <a:spcPts val="0"/>
                        </a:spcAft>
                      </a:pPr>
                      <a:r>
                        <a:rPr lang="en-US" sz="1200" dirty="0">
                          <a:effectLst/>
                        </a:rPr>
                        <a:t>Ratio</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454916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err="1"/>
              <a:t>Ruselts</a:t>
            </a:r>
            <a:r>
              <a:rPr lang="en-US" b="1" dirty="0"/>
              <a:t> and </a:t>
            </a:r>
            <a:r>
              <a:rPr lang="en-US" b="1" dirty="0" smtClean="0"/>
              <a:t>Analysis:</a:t>
            </a:r>
            <a:endParaRPr lang="en-US" dirty="0"/>
          </a:p>
        </p:txBody>
      </p:sp>
      <p:sp>
        <p:nvSpPr>
          <p:cNvPr id="3" name="عنصر نائب للمحتوى 2"/>
          <p:cNvSpPr>
            <a:spLocks noGrp="1"/>
          </p:cNvSpPr>
          <p:nvPr>
            <p:ph idx="1"/>
          </p:nvPr>
        </p:nvSpPr>
        <p:spPr>
          <a:xfrm>
            <a:off x="677334" y="1294228"/>
            <a:ext cx="8596668" cy="5563771"/>
          </a:xfrm>
        </p:spPr>
        <p:txBody>
          <a:bodyPr>
            <a:norm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dirty="0"/>
          </a:p>
          <a:p>
            <a:pPr marL="0" indent="0">
              <a:buNone/>
            </a:pPr>
            <a:r>
              <a:rPr lang="en-US" b="1" dirty="0"/>
              <a:t>Figure (5): The number of patient and non-patient (KNN algorithm)</a:t>
            </a:r>
            <a:endParaRPr lang="en-US" dirty="0"/>
          </a:p>
          <a:p>
            <a:endParaRPr lang="en-US" dirty="0" smtClean="0"/>
          </a:p>
          <a:p>
            <a:endParaRPr lang="en-US" dirty="0" smtClean="0"/>
          </a:p>
          <a:p>
            <a:endParaRPr lang="en-US"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677335" y="1468803"/>
            <a:ext cx="6806678" cy="375158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48894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واجهة">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2006</TotalTime>
  <Words>548</Words>
  <Application>Microsoft Office PowerPoint</Application>
  <PresentationFormat>ملء الشاشة</PresentationFormat>
  <Paragraphs>151</Paragraphs>
  <Slides>21</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21</vt:i4>
      </vt:variant>
    </vt:vector>
  </HeadingPairs>
  <TitlesOfParts>
    <vt:vector size="28" baseType="lpstr">
      <vt:lpstr>Arial</vt:lpstr>
      <vt:lpstr>Calibri</vt:lpstr>
      <vt:lpstr>Tahoma</vt:lpstr>
      <vt:lpstr>Times New Roman</vt:lpstr>
      <vt:lpstr>Trebuchet MS</vt:lpstr>
      <vt:lpstr>Wingdings 3</vt:lpstr>
      <vt:lpstr>واجهة</vt:lpstr>
      <vt:lpstr>Liver Disease Prediction Using Machine Learning Algorithms</vt:lpstr>
      <vt:lpstr>Introduction: </vt:lpstr>
      <vt:lpstr>Project Objectives:</vt:lpstr>
      <vt:lpstr>K – Nearest Neighbor(KNN):</vt:lpstr>
      <vt:lpstr>Support-vector machine(svm): </vt:lpstr>
      <vt:lpstr> Artificial neural network(ANN):   </vt:lpstr>
      <vt:lpstr>Convolutional Neural Network(CNN):</vt:lpstr>
      <vt:lpstr>Data set: </vt:lpstr>
      <vt:lpstr>Ruselts and Analysis:</vt:lpstr>
      <vt:lpstr>عرض تقديمي في PowerPoint</vt:lpstr>
      <vt:lpstr>عرض تقديمي في PowerPoint</vt:lpstr>
      <vt:lpstr>عرض تقديمي في PowerPoint</vt:lpstr>
      <vt:lpstr>عرض تقديمي في PowerPoint</vt:lpstr>
      <vt:lpstr>عرض تقديمي في PowerPoint</vt:lpstr>
      <vt:lpstr>Development of GUI:</vt:lpstr>
      <vt:lpstr>GUI development using html and python.</vt:lpstr>
      <vt:lpstr>  A sample result of do not have liver disease</vt:lpstr>
      <vt:lpstr>A sample result have liver disease </vt:lpstr>
      <vt:lpstr>Conclusion:</vt:lpstr>
      <vt:lpstr>Recommendations: </vt:lpstr>
      <vt:lpstr>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Liver Disease Prediction Using Machine Learning Algorithms</dc:title>
  <dc:creator>hp</dc:creator>
  <cp:lastModifiedBy>hp</cp:lastModifiedBy>
  <cp:revision>16</cp:revision>
  <dcterms:created xsi:type="dcterms:W3CDTF">2021-06-02T16:07:13Z</dcterms:created>
  <dcterms:modified xsi:type="dcterms:W3CDTF">2021-12-29T08:51:10Z</dcterms:modified>
</cp:coreProperties>
</file>