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Lst>
  <p:sldSz cy="5143500" cx="9144000"/>
  <p:notesSz cx="6858000" cy="9144000"/>
  <p:embeddedFontLst>
    <p:embeddedFont>
      <p:font typeface="Lemonada"/>
      <p:regular r:id="rId42"/>
      <p:bold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pos="1587">
          <p15:clr>
            <a:srgbClr val="9AA0A6"/>
          </p15:clr>
        </p15:guide>
      </p15:sldGuideLst>
    </p:ext>
    <p:ext uri="http://customooxmlschemas.google.com/">
      <go:slidesCustomData xmlns:go="http://customooxmlschemas.google.com/" r:id="rId44" roundtripDataSignature="AMtx7mjvsa+IvOfgwXrEqXfqw1S73cet0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1587"/>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font" Target="fonts/Lemonada-regular.fntdata"/><Relationship Id="rId41" Type="http://schemas.openxmlformats.org/officeDocument/2006/relationships/slide" Target="slides/slide36.xml"/><Relationship Id="rId22" Type="http://schemas.openxmlformats.org/officeDocument/2006/relationships/slide" Target="slides/slide17.xml"/><Relationship Id="rId44" Type="http://customschemas.google.com/relationships/presentationmetadata" Target="metadata"/><Relationship Id="rId21" Type="http://schemas.openxmlformats.org/officeDocument/2006/relationships/slide" Target="slides/slide16.xml"/><Relationship Id="rId43" Type="http://schemas.openxmlformats.org/officeDocument/2006/relationships/font" Target="fonts/Lemonada-bold.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b2ab0c0147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b2ab0c0147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b2ab0c0147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b2ab0c0147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b2ab0c0147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b2ab0c0147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b2ab0c0147_0_2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b2ab0c0147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b2ab0c0147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b2ab0c0147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b2ab0c0147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b2ab0c0147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b2ab0c0147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b2ab0c0147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b2ab0c0147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b2ab0c0147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b2ab0c0147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b2ab0c0147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b2ab0c0147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b2ab0c0147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b2ab0c0147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b2ab0c0147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b2ab0c0147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b2ab0c0147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b2ab0c0147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b2ab0c0147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b2ab0c0147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b2ab0c0147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b2ab0c0147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b2ab0c0147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b2ab0c0147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b2ab0c0147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b2ab0c0147_0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b2ab0c0147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b2ab0c0147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b2ab0c0147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b2ab0c0147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b2ab0c0147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 name="Google Shape;6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b2ab0c0147_0_2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b2ab0c0147_0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b2ab0c0147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b2ab0c0147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b2ab0c0147_0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b2ab0c0147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b2ab0c0147_0_2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b2ab0c0147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7" name="Google Shape;267;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 name="Google Shape;7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 name="Google Shape;8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ar">
                <a:solidFill>
                  <a:schemeClr val="dk1"/>
                </a:solidFill>
              </a:rPr>
              <a:t>And This  platform consists of a robust waterproof enclosure with specific external sockets to connect the sensors, the solar panel, the antenna and even the USB cable in order to reprogram the node. It has been specially designed to be scalable, easy to deploy and maintain.</a:t>
            </a:r>
            <a:endParaRPr>
              <a:solidFill>
                <a:schemeClr val="dk1"/>
              </a:solidFill>
            </a:endParaRPr>
          </a:p>
          <a:p>
            <a:pPr indent="0" lvl="0" marL="0" rtl="0" algn="l">
              <a:lnSpc>
                <a:spcPct val="115000"/>
              </a:lnSpc>
              <a:spcBef>
                <a:spcPts val="1200"/>
              </a:spcBef>
              <a:spcAft>
                <a:spcPts val="1200"/>
              </a:spcAft>
              <a:buClr>
                <a:schemeClr val="dk1"/>
              </a:buClr>
              <a:buSzPts val="1100"/>
              <a:buFont typeface="Arial"/>
              <a:buNone/>
            </a:pPr>
            <a:r>
              <a:rPr lang="ar">
                <a:solidFill>
                  <a:schemeClr val="dk1"/>
                </a:solidFill>
              </a:rPr>
              <a:t>There are many models for it, some of which are specialized in </a:t>
            </a:r>
            <a:r>
              <a:rPr lang="ar" sz="1500">
                <a:solidFill>
                  <a:srgbClr val="211915"/>
                </a:solidFill>
                <a:highlight>
                  <a:srgbClr val="FFFFFF"/>
                </a:highlight>
              </a:rPr>
              <a:t>Smart Agriculture and Smart Agriculture Xtreme(2).</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 name="Google Shape;9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6" name="Google Shape;9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ar"/>
              <a:t>Block Diagram</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b2ab0c0147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b2ab0c0147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49"/>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49"/>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58"/>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58"/>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5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5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5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5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 name="Google Shape;16;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51"/>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52"/>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52"/>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5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54"/>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54"/>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55"/>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5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5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56"/>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56"/>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56"/>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5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57"/>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3" name="Google Shape;43;p5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6.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2.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3.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6.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ph type="ctrTitle"/>
          </p:nvPr>
        </p:nvSpPr>
        <p:spPr>
          <a:xfrm>
            <a:off x="311700" y="378225"/>
            <a:ext cx="8392800" cy="20526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SzPts val="5200"/>
              <a:buNone/>
            </a:pPr>
            <a:r>
              <a:rPr b="1" lang="ar" sz="3000">
                <a:highlight>
                  <a:srgbClr val="B7B7B7"/>
                </a:highlight>
                <a:latin typeface="Lemonada"/>
                <a:ea typeface="Lemonada"/>
                <a:cs typeface="Lemonada"/>
                <a:sym typeface="Lemonada"/>
              </a:rPr>
              <a:t>smart irrigation System Using Internet Of Things</a:t>
            </a:r>
            <a:endParaRPr b="1" sz="3000">
              <a:highlight>
                <a:srgbClr val="B7B7B7"/>
              </a:highlight>
              <a:latin typeface="Lemonada"/>
              <a:ea typeface="Lemonada"/>
              <a:cs typeface="Lemonada"/>
              <a:sym typeface="Lemonada"/>
            </a:endParaRPr>
          </a:p>
        </p:txBody>
      </p:sp>
      <p:sp>
        <p:nvSpPr>
          <p:cNvPr id="55" name="Google Shape;55;p1"/>
          <p:cNvSpPr txBox="1"/>
          <p:nvPr>
            <p:ph idx="1" type="subTitle"/>
          </p:nvPr>
        </p:nvSpPr>
        <p:spPr>
          <a:xfrm>
            <a:off x="311700" y="2834125"/>
            <a:ext cx="8520600" cy="1711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lang="ar"/>
              <a:t>MADE BY: Walaa Dwikat &amp; Ola Hantoli</a:t>
            </a:r>
            <a:endParaRPr/>
          </a:p>
          <a:p>
            <a:pPr indent="0" lvl="0" marL="0" rtl="0" algn="ctr">
              <a:lnSpc>
                <a:spcPct val="100000"/>
              </a:lnSpc>
              <a:spcBef>
                <a:spcPts val="0"/>
              </a:spcBef>
              <a:spcAft>
                <a:spcPts val="0"/>
              </a:spcAft>
              <a:buSzPts val="2800"/>
              <a:buNone/>
            </a:pPr>
            <a:r>
              <a:rPr lang="ar"/>
              <a:t>SUPERVISOR: Eng. Haya Samaneh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pic>
        <p:nvPicPr>
          <p:cNvPr id="115" name="Google Shape;115;gb2ab0c0147_0_14"/>
          <p:cNvPicPr preferRelativeResize="0"/>
          <p:nvPr/>
        </p:nvPicPr>
        <p:blipFill>
          <a:blip r:embed="rId3">
            <a:alphaModFix/>
          </a:blip>
          <a:stretch>
            <a:fillRect/>
          </a:stretch>
        </p:blipFill>
        <p:spPr>
          <a:xfrm>
            <a:off x="1359450" y="417330"/>
            <a:ext cx="6767149" cy="4595800"/>
          </a:xfrm>
          <a:prstGeom prst="rect">
            <a:avLst/>
          </a:prstGeom>
          <a:noFill/>
          <a:ln>
            <a:noFill/>
          </a:ln>
        </p:spPr>
      </p:pic>
      <p:sp>
        <p:nvSpPr>
          <p:cNvPr id="116" name="Google Shape;116;gb2ab0c0147_0_14"/>
          <p:cNvSpPr txBox="1"/>
          <p:nvPr/>
        </p:nvSpPr>
        <p:spPr>
          <a:xfrm>
            <a:off x="2836800" y="214900"/>
            <a:ext cx="2421300" cy="85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ar" sz="1600"/>
              <a:t>esp8266 WIFI Module</a:t>
            </a:r>
            <a:endParaRPr b="1" sz="1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pic>
        <p:nvPicPr>
          <p:cNvPr id="121" name="Google Shape;121;gb2ab0c0147_0_47"/>
          <p:cNvPicPr preferRelativeResize="0"/>
          <p:nvPr/>
        </p:nvPicPr>
        <p:blipFill rotWithShape="1">
          <a:blip r:embed="rId3">
            <a:alphaModFix/>
          </a:blip>
          <a:srcRect b="14671" l="2892" r="3500" t="3179"/>
          <a:stretch/>
        </p:blipFill>
        <p:spPr>
          <a:xfrm>
            <a:off x="114625" y="888300"/>
            <a:ext cx="8954550" cy="4097600"/>
          </a:xfrm>
          <a:prstGeom prst="rect">
            <a:avLst/>
          </a:prstGeom>
          <a:noFill/>
          <a:ln>
            <a:noFill/>
          </a:ln>
        </p:spPr>
      </p:pic>
      <p:sp>
        <p:nvSpPr>
          <p:cNvPr id="122" name="Google Shape;122;gb2ab0c0147_0_47"/>
          <p:cNvSpPr txBox="1"/>
          <p:nvPr/>
        </p:nvSpPr>
        <p:spPr>
          <a:xfrm>
            <a:off x="3309600" y="143275"/>
            <a:ext cx="2464200" cy="85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ar" sz="1800"/>
              <a:t>ThingSpeak Server</a:t>
            </a:r>
            <a:endParaRPr b="1" sz="18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pic>
        <p:nvPicPr>
          <p:cNvPr id="127" name="Google Shape;127;gb2ab0c0147_0_19"/>
          <p:cNvPicPr preferRelativeResize="0"/>
          <p:nvPr/>
        </p:nvPicPr>
        <p:blipFill>
          <a:blip r:embed="rId3">
            <a:alphaModFix/>
          </a:blip>
          <a:stretch>
            <a:fillRect/>
          </a:stretch>
        </p:blipFill>
        <p:spPr>
          <a:xfrm>
            <a:off x="82025" y="68975"/>
            <a:ext cx="8958501" cy="50745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5"/>
          <p:cNvSpPr txBox="1"/>
          <p:nvPr>
            <p:ph idx="1" type="body"/>
          </p:nvPr>
        </p:nvSpPr>
        <p:spPr>
          <a:xfrm>
            <a:off x="311700" y="507575"/>
            <a:ext cx="8520600" cy="406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b="1" lang="ar">
                <a:solidFill>
                  <a:srgbClr val="000000"/>
                </a:solidFill>
              </a:rPr>
              <a:t>2- Website</a:t>
            </a:r>
            <a:endParaRPr b="1">
              <a:solidFill>
                <a:srgbClr val="000000"/>
              </a:solidFill>
            </a:endParaRPr>
          </a:p>
          <a:p>
            <a:pPr indent="0" lvl="0" marL="0" rtl="0" algn="l">
              <a:lnSpc>
                <a:spcPct val="115000"/>
              </a:lnSpc>
              <a:spcBef>
                <a:spcPts val="1600"/>
              </a:spcBef>
              <a:spcAft>
                <a:spcPts val="0"/>
              </a:spcAft>
              <a:buSzPts val="1800"/>
              <a:buNone/>
            </a:pPr>
            <a:r>
              <a:t/>
            </a:r>
            <a:endParaRPr/>
          </a:p>
          <a:p>
            <a:pPr indent="0" lvl="0" marL="0" rtl="0" algn="l">
              <a:lnSpc>
                <a:spcPct val="115000"/>
              </a:lnSpc>
              <a:spcBef>
                <a:spcPts val="1600"/>
              </a:spcBef>
              <a:spcAft>
                <a:spcPts val="0"/>
              </a:spcAft>
              <a:buClr>
                <a:schemeClr val="dk1"/>
              </a:buClr>
              <a:buSzPts val="1100"/>
              <a:buFont typeface="Arial"/>
              <a:buNone/>
            </a:pPr>
            <a:r>
              <a:rPr lang="ar">
                <a:solidFill>
                  <a:srgbClr val="000000"/>
                </a:solidFill>
              </a:rPr>
              <a:t>We built a website so that the farmer would be able to monitor the greenhouse</a:t>
            </a:r>
            <a:endParaRPr>
              <a:solidFill>
                <a:srgbClr val="000000"/>
              </a:solidFill>
            </a:endParaRPr>
          </a:p>
          <a:p>
            <a:pPr indent="0" lvl="0" marL="0" rtl="0" algn="l">
              <a:lnSpc>
                <a:spcPct val="115000"/>
              </a:lnSpc>
              <a:spcBef>
                <a:spcPts val="1600"/>
              </a:spcBef>
              <a:spcAft>
                <a:spcPts val="0"/>
              </a:spcAft>
              <a:buClr>
                <a:schemeClr val="dk1"/>
              </a:buClr>
              <a:buSzPts val="1100"/>
              <a:buFont typeface="Arial"/>
              <a:buNone/>
            </a:pPr>
            <a:r>
              <a:rPr lang="ar">
                <a:solidFill>
                  <a:srgbClr val="000000"/>
                </a:solidFill>
              </a:rPr>
              <a:t>status and control it remotely.</a:t>
            </a:r>
            <a:endParaRPr>
              <a:solidFill>
                <a:srgbClr val="000000"/>
              </a:solidFill>
            </a:endParaRPr>
          </a:p>
          <a:p>
            <a:pPr indent="0" lvl="0" marL="0" rtl="0" algn="l">
              <a:lnSpc>
                <a:spcPct val="115000"/>
              </a:lnSpc>
              <a:spcBef>
                <a:spcPts val="1600"/>
              </a:spcBef>
              <a:spcAft>
                <a:spcPts val="1600"/>
              </a:spcAft>
              <a:buSzPts val="180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b2ab0c0147_0_25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Sign Up Page</a:t>
            </a:r>
            <a:endParaRPr/>
          </a:p>
        </p:txBody>
      </p:sp>
      <p:pic>
        <p:nvPicPr>
          <p:cNvPr id="138" name="Google Shape;138;gb2ab0c0147_0_252"/>
          <p:cNvPicPr preferRelativeResize="0"/>
          <p:nvPr/>
        </p:nvPicPr>
        <p:blipFill>
          <a:blip r:embed="rId3">
            <a:alphaModFix/>
          </a:blip>
          <a:stretch>
            <a:fillRect/>
          </a:stretch>
        </p:blipFill>
        <p:spPr>
          <a:xfrm>
            <a:off x="534250" y="1170125"/>
            <a:ext cx="7689626" cy="397337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gb2ab0c0147_0_68"/>
          <p:cNvSpPr txBox="1"/>
          <p:nvPr>
            <p:ph type="title"/>
          </p:nvPr>
        </p:nvSpPr>
        <p:spPr>
          <a:xfrm>
            <a:off x="678513" y="257925"/>
            <a:ext cx="8089800" cy="4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Log In Page</a:t>
            </a:r>
            <a:endParaRPr/>
          </a:p>
        </p:txBody>
      </p:sp>
      <p:pic>
        <p:nvPicPr>
          <p:cNvPr id="144" name="Google Shape;144;gb2ab0c0147_0_68"/>
          <p:cNvPicPr preferRelativeResize="0"/>
          <p:nvPr/>
        </p:nvPicPr>
        <p:blipFill>
          <a:blip r:embed="rId3">
            <a:alphaModFix/>
          </a:blip>
          <a:stretch>
            <a:fillRect/>
          </a:stretch>
        </p:blipFill>
        <p:spPr>
          <a:xfrm>
            <a:off x="678525" y="883650"/>
            <a:ext cx="8018150" cy="41217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gb2ab0c0147_0_11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Search for a crop Page</a:t>
            </a:r>
            <a:endParaRPr/>
          </a:p>
        </p:txBody>
      </p:sp>
      <p:pic>
        <p:nvPicPr>
          <p:cNvPr id="150" name="Google Shape;150;gb2ab0c0147_0_111"/>
          <p:cNvPicPr preferRelativeResize="0"/>
          <p:nvPr/>
        </p:nvPicPr>
        <p:blipFill>
          <a:blip r:embed="rId3">
            <a:alphaModFix/>
          </a:blip>
          <a:stretch>
            <a:fillRect/>
          </a:stretch>
        </p:blipFill>
        <p:spPr>
          <a:xfrm>
            <a:off x="868750" y="1213100"/>
            <a:ext cx="6745997" cy="38209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gb2ab0c0147_0_1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Add new crop page </a:t>
            </a:r>
            <a:endParaRPr/>
          </a:p>
        </p:txBody>
      </p:sp>
      <p:pic>
        <p:nvPicPr>
          <p:cNvPr id="156" name="Google Shape;156;gb2ab0c0147_0_116"/>
          <p:cNvPicPr preferRelativeResize="0"/>
          <p:nvPr/>
        </p:nvPicPr>
        <p:blipFill>
          <a:blip r:embed="rId3">
            <a:alphaModFix/>
          </a:blip>
          <a:stretch>
            <a:fillRect/>
          </a:stretch>
        </p:blipFill>
        <p:spPr>
          <a:xfrm>
            <a:off x="1170850" y="1155800"/>
            <a:ext cx="6802291" cy="38209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b2ab0c0147_0_1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Delete Specific Crop Page</a:t>
            </a:r>
            <a:endParaRPr/>
          </a:p>
        </p:txBody>
      </p:sp>
      <p:pic>
        <p:nvPicPr>
          <p:cNvPr id="162" name="Google Shape;162;gb2ab0c0147_0_121"/>
          <p:cNvPicPr preferRelativeResize="0"/>
          <p:nvPr/>
        </p:nvPicPr>
        <p:blipFill>
          <a:blip r:embed="rId3">
            <a:alphaModFix/>
          </a:blip>
          <a:stretch>
            <a:fillRect/>
          </a:stretch>
        </p:blipFill>
        <p:spPr>
          <a:xfrm>
            <a:off x="1441850" y="1227450"/>
            <a:ext cx="6821267" cy="38209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gb2ab0c0147_0_8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Monitoring Page</a:t>
            </a:r>
            <a:endParaRPr/>
          </a:p>
        </p:txBody>
      </p:sp>
      <p:pic>
        <p:nvPicPr>
          <p:cNvPr id="168" name="Google Shape;168;gb2ab0c0147_0_83"/>
          <p:cNvPicPr preferRelativeResize="0"/>
          <p:nvPr/>
        </p:nvPicPr>
        <p:blipFill>
          <a:blip r:embed="rId3">
            <a:alphaModFix/>
          </a:blip>
          <a:stretch>
            <a:fillRect/>
          </a:stretch>
        </p:blipFill>
        <p:spPr>
          <a:xfrm>
            <a:off x="1398875" y="1084175"/>
            <a:ext cx="6802291" cy="38209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Outline:</a:t>
            </a:r>
            <a:endParaRPr/>
          </a:p>
        </p:txBody>
      </p:sp>
      <p:sp>
        <p:nvSpPr>
          <p:cNvPr id="61" name="Google Shape;61;p2"/>
          <p:cNvSpPr txBox="1"/>
          <p:nvPr>
            <p:ph idx="1" type="body"/>
          </p:nvPr>
        </p:nvSpPr>
        <p:spPr>
          <a:xfrm>
            <a:off x="311700" y="1152475"/>
            <a:ext cx="8520600" cy="37089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chemeClr val="dk1"/>
              </a:buClr>
              <a:buSzPts val="1600"/>
              <a:buChar char="●"/>
            </a:pPr>
            <a:r>
              <a:rPr lang="ar" sz="1600">
                <a:solidFill>
                  <a:schemeClr val="dk1"/>
                </a:solidFill>
              </a:rPr>
              <a:t>Introduction</a:t>
            </a:r>
            <a:endParaRPr sz="1600">
              <a:solidFill>
                <a:schemeClr val="dk1"/>
              </a:solidFill>
            </a:endParaRPr>
          </a:p>
          <a:p>
            <a:pPr indent="-330200" lvl="0" marL="914400" rtl="0" algn="l">
              <a:lnSpc>
                <a:spcPct val="115000"/>
              </a:lnSpc>
              <a:spcBef>
                <a:spcPts val="0"/>
              </a:spcBef>
              <a:spcAft>
                <a:spcPts val="0"/>
              </a:spcAft>
              <a:buClr>
                <a:schemeClr val="dk1"/>
              </a:buClr>
              <a:buSzPts val="1600"/>
              <a:buAutoNum type="arabicPeriod"/>
            </a:pPr>
            <a:r>
              <a:rPr lang="ar" sz="1600">
                <a:solidFill>
                  <a:schemeClr val="dk1"/>
                </a:solidFill>
              </a:rPr>
              <a:t>Problem</a:t>
            </a:r>
            <a:endParaRPr sz="1600">
              <a:solidFill>
                <a:schemeClr val="dk1"/>
              </a:solidFill>
            </a:endParaRPr>
          </a:p>
          <a:p>
            <a:pPr indent="-330200" lvl="0" marL="914400" rtl="0" algn="l">
              <a:lnSpc>
                <a:spcPct val="115000"/>
              </a:lnSpc>
              <a:spcBef>
                <a:spcPts val="0"/>
              </a:spcBef>
              <a:spcAft>
                <a:spcPts val="0"/>
              </a:spcAft>
              <a:buClr>
                <a:schemeClr val="dk1"/>
              </a:buClr>
              <a:buSzPts val="1600"/>
              <a:buAutoNum type="arabicPeriod"/>
            </a:pPr>
            <a:r>
              <a:rPr lang="ar" sz="1600">
                <a:solidFill>
                  <a:schemeClr val="dk1"/>
                </a:solidFill>
              </a:rPr>
              <a:t>Project Description</a:t>
            </a:r>
            <a:endParaRPr sz="1600">
              <a:solidFill>
                <a:schemeClr val="dk1"/>
              </a:solidFill>
            </a:endParaRPr>
          </a:p>
          <a:p>
            <a:pPr indent="-330200" lvl="0" marL="914400" rtl="0" algn="l">
              <a:lnSpc>
                <a:spcPct val="115000"/>
              </a:lnSpc>
              <a:spcBef>
                <a:spcPts val="0"/>
              </a:spcBef>
              <a:spcAft>
                <a:spcPts val="0"/>
              </a:spcAft>
              <a:buClr>
                <a:schemeClr val="dk1"/>
              </a:buClr>
              <a:buSzPts val="1600"/>
              <a:buAutoNum type="arabicPeriod"/>
            </a:pPr>
            <a:r>
              <a:rPr lang="ar" sz="1600">
                <a:solidFill>
                  <a:schemeClr val="dk1"/>
                </a:solidFill>
              </a:rPr>
              <a:t>Objectives and Importance </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ar" sz="1600">
                <a:solidFill>
                  <a:schemeClr val="dk1"/>
                </a:solidFill>
              </a:rPr>
              <a:t>Literature Review</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ar" sz="1600">
                <a:solidFill>
                  <a:schemeClr val="dk1"/>
                </a:solidFill>
              </a:rPr>
              <a:t>Used Tools</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ar" sz="1600">
                <a:solidFill>
                  <a:schemeClr val="dk1"/>
                </a:solidFill>
              </a:rPr>
              <a:t>Project Sections</a:t>
            </a:r>
            <a:endParaRPr sz="1600">
              <a:solidFill>
                <a:schemeClr val="dk1"/>
              </a:solidFill>
            </a:endParaRPr>
          </a:p>
          <a:p>
            <a:pPr indent="-330200" lvl="0" marL="914400" rtl="0" algn="l">
              <a:lnSpc>
                <a:spcPct val="115000"/>
              </a:lnSpc>
              <a:spcBef>
                <a:spcPts val="0"/>
              </a:spcBef>
              <a:spcAft>
                <a:spcPts val="0"/>
              </a:spcAft>
              <a:buClr>
                <a:schemeClr val="dk1"/>
              </a:buClr>
              <a:buSzPts val="1600"/>
              <a:buAutoNum type="arabicPeriod"/>
            </a:pPr>
            <a:r>
              <a:rPr lang="ar" sz="1600">
                <a:solidFill>
                  <a:schemeClr val="dk1"/>
                </a:solidFill>
              </a:rPr>
              <a:t>Hardware part.</a:t>
            </a:r>
            <a:endParaRPr sz="1600">
              <a:solidFill>
                <a:schemeClr val="dk1"/>
              </a:solidFill>
            </a:endParaRPr>
          </a:p>
          <a:p>
            <a:pPr indent="-330200" lvl="0" marL="914400" rtl="0" algn="l">
              <a:lnSpc>
                <a:spcPct val="115000"/>
              </a:lnSpc>
              <a:spcBef>
                <a:spcPts val="0"/>
              </a:spcBef>
              <a:spcAft>
                <a:spcPts val="0"/>
              </a:spcAft>
              <a:buClr>
                <a:schemeClr val="dk1"/>
              </a:buClr>
              <a:buSzPts val="1600"/>
              <a:buAutoNum type="arabicPeriod"/>
            </a:pPr>
            <a:r>
              <a:rPr lang="ar" sz="1600">
                <a:solidFill>
                  <a:schemeClr val="dk1"/>
                </a:solidFill>
              </a:rPr>
              <a:t>Software part (website).</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ar" sz="1600">
                <a:solidFill>
                  <a:schemeClr val="dk1"/>
                </a:solidFill>
              </a:rPr>
              <a:t>Results and Discussion.</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ar" sz="1600">
                <a:solidFill>
                  <a:schemeClr val="dk1"/>
                </a:solidFill>
              </a:rPr>
              <a:t>Constraints.</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ar" sz="1600">
                <a:solidFill>
                  <a:schemeClr val="dk1"/>
                </a:solidFill>
              </a:rPr>
              <a:t>Conclusion and Future work.</a:t>
            </a:r>
            <a:endParaRPr sz="1600">
              <a:solidFill>
                <a:schemeClr val="dk1"/>
              </a:solidFill>
            </a:endParaRPr>
          </a:p>
          <a:p>
            <a:pPr indent="0" lvl="0" marL="0" rtl="0" algn="l">
              <a:lnSpc>
                <a:spcPct val="115000"/>
              </a:lnSpc>
              <a:spcBef>
                <a:spcPts val="1600"/>
              </a:spcBef>
              <a:spcAft>
                <a:spcPts val="0"/>
              </a:spcAft>
              <a:buSzPts val="1800"/>
              <a:buNone/>
            </a:pPr>
            <a:r>
              <a:t/>
            </a:r>
            <a:endParaRPr sz="1600"/>
          </a:p>
          <a:p>
            <a:pPr indent="0" lvl="0" marL="914400" rtl="0" algn="l">
              <a:lnSpc>
                <a:spcPct val="115000"/>
              </a:lnSpc>
              <a:spcBef>
                <a:spcPts val="1600"/>
              </a:spcBef>
              <a:spcAft>
                <a:spcPts val="1600"/>
              </a:spcAft>
              <a:buSzPts val="1800"/>
              <a:buNone/>
            </a:pPr>
            <a:r>
              <a:t/>
            </a:r>
            <a:endParaRPr sz="16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gb2ab0c0147_0_8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Planting a New Crop Page</a:t>
            </a:r>
            <a:endParaRPr/>
          </a:p>
        </p:txBody>
      </p:sp>
      <p:pic>
        <p:nvPicPr>
          <p:cNvPr id="174" name="Google Shape;174;gb2ab0c0147_0_88"/>
          <p:cNvPicPr preferRelativeResize="0"/>
          <p:nvPr/>
        </p:nvPicPr>
        <p:blipFill>
          <a:blip r:embed="rId3">
            <a:alphaModFix/>
          </a:blip>
          <a:stretch>
            <a:fillRect/>
          </a:stretch>
        </p:blipFill>
        <p:spPr>
          <a:xfrm>
            <a:off x="1031576" y="1127125"/>
            <a:ext cx="7441824" cy="38209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b2ab0c0147_0_9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Controlling Page</a:t>
            </a:r>
            <a:endParaRPr/>
          </a:p>
        </p:txBody>
      </p:sp>
      <p:pic>
        <p:nvPicPr>
          <p:cNvPr id="180" name="Google Shape;180;gb2ab0c0147_0_93"/>
          <p:cNvPicPr preferRelativeResize="0"/>
          <p:nvPr/>
        </p:nvPicPr>
        <p:blipFill>
          <a:blip r:embed="rId3">
            <a:alphaModFix/>
          </a:blip>
          <a:stretch>
            <a:fillRect/>
          </a:stretch>
        </p:blipFill>
        <p:spPr>
          <a:xfrm>
            <a:off x="1303776" y="1141450"/>
            <a:ext cx="7226925" cy="38209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gb2ab0c0147_0_1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Manual Controlling Page</a:t>
            </a:r>
            <a:endParaRPr/>
          </a:p>
        </p:txBody>
      </p:sp>
      <p:sp>
        <p:nvSpPr>
          <p:cNvPr id="186" name="Google Shape;186;gb2ab0c0147_0_13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87" name="Google Shape;187;gb2ab0c0147_0_132"/>
          <p:cNvPicPr preferRelativeResize="0"/>
          <p:nvPr/>
        </p:nvPicPr>
        <p:blipFill>
          <a:blip r:embed="rId3">
            <a:alphaModFix/>
          </a:blip>
          <a:stretch>
            <a:fillRect/>
          </a:stretch>
        </p:blipFill>
        <p:spPr>
          <a:xfrm>
            <a:off x="0" y="1152475"/>
            <a:ext cx="9144000" cy="39517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gb2ab0c0147_0_7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Profile Page</a:t>
            </a:r>
            <a:endParaRPr/>
          </a:p>
        </p:txBody>
      </p:sp>
      <p:pic>
        <p:nvPicPr>
          <p:cNvPr id="193" name="Google Shape;193;gb2ab0c0147_0_73"/>
          <p:cNvPicPr preferRelativeResize="0"/>
          <p:nvPr/>
        </p:nvPicPr>
        <p:blipFill>
          <a:blip r:embed="rId3">
            <a:alphaModFix/>
          </a:blip>
          <a:stretch>
            <a:fillRect/>
          </a:stretch>
        </p:blipFill>
        <p:spPr>
          <a:xfrm>
            <a:off x="1217825" y="1155800"/>
            <a:ext cx="7021776" cy="382097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b2ab0c0147_0_78"/>
          <p:cNvSpPr txBox="1"/>
          <p:nvPr>
            <p:ph type="title"/>
          </p:nvPr>
        </p:nvSpPr>
        <p:spPr>
          <a:xfrm>
            <a:off x="311700" y="3304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Change Password Page</a:t>
            </a:r>
            <a:endParaRPr/>
          </a:p>
        </p:txBody>
      </p:sp>
      <p:pic>
        <p:nvPicPr>
          <p:cNvPr id="199" name="Google Shape;199;gb2ab0c0147_0_78"/>
          <p:cNvPicPr preferRelativeResize="0"/>
          <p:nvPr/>
        </p:nvPicPr>
        <p:blipFill>
          <a:blip r:embed="rId3">
            <a:alphaModFix/>
          </a:blip>
          <a:stretch>
            <a:fillRect/>
          </a:stretch>
        </p:blipFill>
        <p:spPr>
          <a:xfrm>
            <a:off x="1088875" y="1127125"/>
            <a:ext cx="7215600" cy="39356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b2ab0c0147_0_9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ar" sz="2100">
                <a:solidFill>
                  <a:srgbClr val="000000"/>
                </a:solidFill>
              </a:rPr>
              <a:t>T</a:t>
            </a:r>
            <a:r>
              <a:rPr b="1" lang="ar" sz="2100">
                <a:solidFill>
                  <a:srgbClr val="000000"/>
                </a:solidFill>
              </a:rPr>
              <a:t>hingspeak server</a:t>
            </a:r>
            <a:endParaRPr b="1" sz="3100">
              <a:solidFill>
                <a:srgbClr val="000000"/>
              </a:solidFill>
            </a:endParaRPr>
          </a:p>
        </p:txBody>
      </p:sp>
      <p:sp>
        <p:nvSpPr>
          <p:cNvPr id="205" name="Google Shape;205;gb2ab0c0147_0_9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ar">
                <a:solidFill>
                  <a:srgbClr val="000000"/>
                </a:solidFill>
              </a:rPr>
              <a:t>We used this server to :</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1- First Channel used to write and read the sensor values</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we have these fields in this channel:</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temperature</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humidity</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soil moisture</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-light</a:t>
            </a:r>
            <a:endParaRPr>
              <a:solidFill>
                <a:srgbClr val="000000"/>
              </a:solidFill>
            </a:endParaRPr>
          </a:p>
          <a:p>
            <a:pPr indent="0" lvl="0" marL="0" rtl="0" algn="l">
              <a:spcBef>
                <a:spcPts val="0"/>
              </a:spcBef>
              <a:spcAft>
                <a:spcPts val="0"/>
              </a:spcAft>
              <a:buClr>
                <a:schemeClr val="dk1"/>
              </a:buClr>
              <a:buSzPts val="1100"/>
              <a:buFont typeface="Arial"/>
              <a:buNone/>
            </a:pPr>
            <a:r>
              <a:t/>
            </a:r>
            <a:endParaRPr>
              <a:solidFill>
                <a:srgbClr val="000000"/>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gb2ab0c0147_0_16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gb2ab0c0147_0_16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212" name="Google Shape;212;gb2ab0c0147_0_163"/>
          <p:cNvPicPr preferRelativeResize="0"/>
          <p:nvPr/>
        </p:nvPicPr>
        <p:blipFill>
          <a:blip r:embed="rId3">
            <a:alphaModFix/>
          </a:blip>
          <a:stretch>
            <a:fillRect/>
          </a:stretch>
        </p:blipFill>
        <p:spPr>
          <a:xfrm>
            <a:off x="0" y="3572"/>
            <a:ext cx="9144000" cy="5136356"/>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b2ab0c0147_0_2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ar" sz="1800"/>
              <a:t>T</a:t>
            </a:r>
            <a:r>
              <a:rPr lang="ar" sz="1800"/>
              <a:t>hingspeak</a:t>
            </a:r>
            <a:endParaRPr/>
          </a:p>
        </p:txBody>
      </p:sp>
      <p:sp>
        <p:nvSpPr>
          <p:cNvPr id="218" name="Google Shape;218;gb2ab0c0147_0_232"/>
          <p:cNvSpPr txBox="1"/>
          <p:nvPr>
            <p:ph idx="1" type="body"/>
          </p:nvPr>
        </p:nvSpPr>
        <p:spPr>
          <a:xfrm>
            <a:off x="311700" y="1152475"/>
            <a:ext cx="8520600" cy="361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ar">
                <a:solidFill>
                  <a:srgbClr val="000000"/>
                </a:solidFill>
              </a:rPr>
              <a:t>Second channel used to store the crop information to be planted, where this</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data is read inside the Arduino code, so that the greenhouse is automatically</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controlled according to these values compared to the current sensors values.</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we have these fields in this channel:</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ID of plant</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Minimum temperature</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Maximum temperature</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Humidity</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Soil moisture</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Light</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Controlling type id</a:t>
            </a:r>
            <a:endParaRPr>
              <a:solidFill>
                <a:srgbClr val="000000"/>
              </a:solidFill>
            </a:endParaRPr>
          </a:p>
          <a:p>
            <a:pPr indent="0" lvl="0" marL="0" rtl="0" algn="l">
              <a:spcBef>
                <a:spcPts val="0"/>
              </a:spcBef>
              <a:spcAft>
                <a:spcPts val="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gb2ab0c0147_0_16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gb2ab0c0147_0_16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225" name="Google Shape;225;gb2ab0c0147_0_168"/>
          <p:cNvPicPr preferRelativeResize="0"/>
          <p:nvPr/>
        </p:nvPicPr>
        <p:blipFill>
          <a:blip r:embed="rId3">
            <a:alphaModFix/>
          </a:blip>
          <a:stretch>
            <a:fillRect/>
          </a:stretch>
        </p:blipFill>
        <p:spPr>
          <a:xfrm>
            <a:off x="0" y="67866"/>
            <a:ext cx="9144000" cy="500776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gb2ab0c0147_0_17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gb2ab0c0147_0_17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232" name="Google Shape;232;gb2ab0c0147_0_173"/>
          <p:cNvPicPr preferRelativeResize="0"/>
          <p:nvPr/>
        </p:nvPicPr>
        <p:blipFill>
          <a:blip r:embed="rId3">
            <a:alphaModFix/>
          </a:blip>
          <a:stretch>
            <a:fillRect/>
          </a:stretch>
        </p:blipFill>
        <p:spPr>
          <a:xfrm>
            <a:off x="0" y="3572"/>
            <a:ext cx="9144000" cy="513635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Problem</a:t>
            </a:r>
            <a:endParaRPr/>
          </a:p>
        </p:txBody>
      </p:sp>
      <p:sp>
        <p:nvSpPr>
          <p:cNvPr id="67" name="Google Shape;67;p3"/>
          <p:cNvSpPr txBox="1"/>
          <p:nvPr>
            <p:ph idx="1" type="body"/>
          </p:nvPr>
        </p:nvSpPr>
        <p:spPr>
          <a:xfrm>
            <a:off x="311700" y="1152475"/>
            <a:ext cx="8520600" cy="3771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600"/>
              </a:spcBef>
              <a:spcAft>
                <a:spcPts val="0"/>
              </a:spcAft>
              <a:buClr>
                <a:schemeClr val="dk1"/>
              </a:buClr>
              <a:buSzPts val="1100"/>
              <a:buFont typeface="Arial"/>
              <a:buNone/>
            </a:pPr>
            <a:r>
              <a:rPr lang="ar">
                <a:solidFill>
                  <a:srgbClr val="000000"/>
                </a:solidFill>
              </a:rPr>
              <a:t>Greenhouse care requires a great deal of time and effort on the part of</a:t>
            </a:r>
            <a:endParaRPr>
              <a:solidFill>
                <a:srgbClr val="000000"/>
              </a:solidFill>
            </a:endParaRPr>
          </a:p>
          <a:p>
            <a:pPr indent="0" lvl="0" marL="0" rtl="0" algn="l">
              <a:lnSpc>
                <a:spcPct val="115000"/>
              </a:lnSpc>
              <a:spcBef>
                <a:spcPts val="1600"/>
              </a:spcBef>
              <a:spcAft>
                <a:spcPts val="0"/>
              </a:spcAft>
              <a:buClr>
                <a:schemeClr val="dk1"/>
              </a:buClr>
              <a:buSzPts val="1100"/>
              <a:buFont typeface="Arial"/>
              <a:buNone/>
            </a:pPr>
            <a:r>
              <a:rPr lang="ar">
                <a:solidFill>
                  <a:srgbClr val="000000"/>
                </a:solidFill>
              </a:rPr>
              <a:t>farms to take care of them in order for them to grow well.</a:t>
            </a:r>
            <a:endParaRPr>
              <a:solidFill>
                <a:srgbClr val="000000"/>
              </a:solidFill>
            </a:endParaRPr>
          </a:p>
          <a:p>
            <a:pPr indent="0" lvl="0" marL="0" rtl="0" algn="l">
              <a:lnSpc>
                <a:spcPct val="115000"/>
              </a:lnSpc>
              <a:spcBef>
                <a:spcPts val="1600"/>
              </a:spcBef>
              <a:spcAft>
                <a:spcPts val="0"/>
              </a:spcAft>
              <a:buClr>
                <a:schemeClr val="dk1"/>
              </a:buClr>
              <a:buSzPts val="1100"/>
              <a:buFont typeface="Arial"/>
              <a:buNone/>
            </a:pPr>
            <a:r>
              <a:t/>
            </a:r>
            <a:endParaRPr>
              <a:solidFill>
                <a:srgbClr val="000000"/>
              </a:solidFill>
            </a:endParaRPr>
          </a:p>
          <a:p>
            <a:pPr indent="0" lvl="0" marL="0" rtl="0" algn="l">
              <a:lnSpc>
                <a:spcPct val="115000"/>
              </a:lnSpc>
              <a:spcBef>
                <a:spcPts val="1600"/>
              </a:spcBef>
              <a:spcAft>
                <a:spcPts val="0"/>
              </a:spcAft>
              <a:buClr>
                <a:schemeClr val="dk1"/>
              </a:buClr>
              <a:buSzPts val="1100"/>
              <a:buFont typeface="Arial"/>
              <a:buNone/>
            </a:pPr>
            <a:r>
              <a:rPr lang="ar">
                <a:solidFill>
                  <a:srgbClr val="000000"/>
                </a:solidFill>
              </a:rPr>
              <a:t>The inability to monitor the greenhouse continuously and know the needs of</a:t>
            </a:r>
            <a:endParaRPr>
              <a:solidFill>
                <a:srgbClr val="000000"/>
              </a:solidFill>
            </a:endParaRPr>
          </a:p>
          <a:p>
            <a:pPr indent="0" lvl="0" marL="0" rtl="0" algn="l">
              <a:lnSpc>
                <a:spcPct val="115000"/>
              </a:lnSpc>
              <a:spcBef>
                <a:spcPts val="1600"/>
              </a:spcBef>
              <a:spcAft>
                <a:spcPts val="0"/>
              </a:spcAft>
              <a:buClr>
                <a:schemeClr val="dk1"/>
              </a:buClr>
              <a:buSzPts val="1100"/>
              <a:buFont typeface="Arial"/>
              <a:buNone/>
            </a:pPr>
            <a:r>
              <a:rPr lang="ar">
                <a:solidFill>
                  <a:srgbClr val="000000"/>
                </a:solidFill>
              </a:rPr>
              <a:t>cultivated plants and suitable environmental conditions so that they grow fully and</a:t>
            </a:r>
            <a:endParaRPr>
              <a:solidFill>
                <a:srgbClr val="000000"/>
              </a:solidFill>
            </a:endParaRPr>
          </a:p>
          <a:p>
            <a:pPr indent="0" lvl="0" marL="0" rtl="0" algn="l">
              <a:lnSpc>
                <a:spcPct val="115000"/>
              </a:lnSpc>
              <a:spcBef>
                <a:spcPts val="1600"/>
              </a:spcBef>
              <a:spcAft>
                <a:spcPts val="0"/>
              </a:spcAft>
              <a:buClr>
                <a:schemeClr val="dk1"/>
              </a:buClr>
              <a:buSzPts val="1100"/>
              <a:buFont typeface="Arial"/>
              <a:buNone/>
            </a:pPr>
            <a:r>
              <a:rPr lang="ar">
                <a:solidFill>
                  <a:srgbClr val="000000"/>
                </a:solidFill>
              </a:rPr>
              <a:t>mature fruits,</a:t>
            </a:r>
            <a:endParaRPr>
              <a:solidFill>
                <a:srgbClr val="000000"/>
              </a:solidFill>
            </a:endParaRPr>
          </a:p>
          <a:p>
            <a:pPr indent="0" lvl="0" marL="0" rtl="0" algn="l">
              <a:lnSpc>
                <a:spcPct val="115000"/>
              </a:lnSpc>
              <a:spcBef>
                <a:spcPts val="1600"/>
              </a:spcBef>
              <a:spcAft>
                <a:spcPts val="0"/>
              </a:spcAft>
              <a:buClr>
                <a:schemeClr val="dk1"/>
              </a:buClr>
              <a:buSzPts val="1100"/>
              <a:buFont typeface="Arial"/>
              <a:buNone/>
            </a:pPr>
            <a:r>
              <a:t/>
            </a:r>
            <a:endParaRPr/>
          </a:p>
          <a:p>
            <a:pPr indent="0" lvl="0" marL="0" rtl="0" algn="l">
              <a:lnSpc>
                <a:spcPct val="115000"/>
              </a:lnSpc>
              <a:spcBef>
                <a:spcPts val="1600"/>
              </a:spcBef>
              <a:spcAft>
                <a:spcPts val="0"/>
              </a:spcAft>
              <a:buClr>
                <a:schemeClr val="dk1"/>
              </a:buClr>
              <a:buSzPts val="1100"/>
              <a:buFont typeface="Arial"/>
              <a:buNone/>
            </a:pPr>
            <a:r>
              <a:t/>
            </a:r>
            <a:endParaRPr/>
          </a:p>
          <a:p>
            <a:pPr indent="0" lvl="0" marL="0" rtl="0" algn="l">
              <a:lnSpc>
                <a:spcPct val="115000"/>
              </a:lnSpc>
              <a:spcBef>
                <a:spcPts val="1600"/>
              </a:spcBef>
              <a:spcAft>
                <a:spcPts val="0"/>
              </a:spcAft>
              <a:buClr>
                <a:schemeClr val="dk1"/>
              </a:buClr>
              <a:buSzPts val="1100"/>
              <a:buFont typeface="Arial"/>
              <a:buNone/>
            </a:pPr>
            <a:r>
              <a:t/>
            </a:r>
            <a:endParaRPr/>
          </a:p>
          <a:p>
            <a:pPr indent="0" lvl="0" marL="0" rtl="0" algn="l">
              <a:lnSpc>
                <a:spcPct val="115000"/>
              </a:lnSpc>
              <a:spcBef>
                <a:spcPts val="1600"/>
              </a:spcBef>
              <a:spcAft>
                <a:spcPts val="0"/>
              </a:spcAft>
              <a:buClr>
                <a:schemeClr val="dk1"/>
              </a:buClr>
              <a:buSzPts val="1100"/>
              <a:buFont typeface="Arial"/>
              <a:buNone/>
            </a:pPr>
            <a:r>
              <a:t/>
            </a:r>
            <a:endParaRPr/>
          </a:p>
          <a:p>
            <a:pPr indent="0" lvl="0" marL="0" rtl="0" algn="l">
              <a:lnSpc>
                <a:spcPct val="115000"/>
              </a:lnSpc>
              <a:spcBef>
                <a:spcPts val="1600"/>
              </a:spcBef>
              <a:spcAft>
                <a:spcPts val="0"/>
              </a:spcAft>
              <a:buClr>
                <a:schemeClr val="dk1"/>
              </a:buClr>
              <a:buSzPts val="1100"/>
              <a:buFont typeface="Arial"/>
              <a:buNone/>
            </a:pPr>
            <a:r>
              <a:t/>
            </a:r>
            <a:endParaRPr/>
          </a:p>
          <a:p>
            <a:pPr indent="0" lvl="0" marL="0" rtl="0" algn="l">
              <a:lnSpc>
                <a:spcPct val="115000"/>
              </a:lnSpc>
              <a:spcBef>
                <a:spcPts val="1600"/>
              </a:spcBef>
              <a:spcAft>
                <a:spcPts val="1600"/>
              </a:spcAft>
              <a:buSzPts val="1800"/>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gb2ab0c0147_0_2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ar" sz="1800"/>
              <a:t>T</a:t>
            </a:r>
            <a:r>
              <a:rPr lang="ar" sz="1800"/>
              <a:t>hingspeak</a:t>
            </a:r>
            <a:endParaRPr/>
          </a:p>
        </p:txBody>
      </p:sp>
      <p:sp>
        <p:nvSpPr>
          <p:cNvPr id="238" name="Google Shape;238;gb2ab0c0147_0_23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ar">
                <a:solidFill>
                  <a:srgbClr val="000000"/>
                </a:solidFill>
              </a:rPr>
              <a:t>Third Channel it’s for the devices in the greenhouse to read and write their</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status when the farmer controls it manually.</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we have these fields in this channel:</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Ventilation system</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Heating system</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Lighting system</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Fertilization system</a:t>
            </a:r>
            <a:endParaRPr>
              <a:solidFill>
                <a:srgbClr val="000000"/>
              </a:solidFill>
            </a:endParaRPr>
          </a:p>
          <a:p>
            <a:pPr indent="0" lvl="0" marL="0" rtl="0" algn="l">
              <a:spcBef>
                <a:spcPts val="0"/>
              </a:spcBef>
              <a:spcAft>
                <a:spcPts val="0"/>
              </a:spcAft>
              <a:buClr>
                <a:schemeClr val="dk1"/>
              </a:buClr>
              <a:buSzPts val="1100"/>
              <a:buFont typeface="Arial"/>
              <a:buNone/>
            </a:pPr>
            <a:r>
              <a:rPr lang="ar">
                <a:solidFill>
                  <a:srgbClr val="000000"/>
                </a:solidFill>
              </a:rPr>
              <a:t>- Irrigation system</a:t>
            </a:r>
            <a:endParaRPr>
              <a:solidFill>
                <a:srgbClr val="000000"/>
              </a:solidFill>
            </a:endParaRPr>
          </a:p>
          <a:p>
            <a:pPr indent="0" lvl="0" marL="0" rtl="0" algn="l">
              <a:spcBef>
                <a:spcPts val="0"/>
              </a:spcBef>
              <a:spcAft>
                <a:spcPts val="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b2ab0c0147_0_14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gb2ab0c0147_0_14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245" name="Google Shape;245;gb2ab0c0147_0_149"/>
          <p:cNvPicPr preferRelativeResize="0"/>
          <p:nvPr/>
        </p:nvPicPr>
        <p:blipFill>
          <a:blip r:embed="rId3">
            <a:alphaModFix/>
          </a:blip>
          <a:stretch>
            <a:fillRect/>
          </a:stretch>
        </p:blipFill>
        <p:spPr>
          <a:xfrm>
            <a:off x="0" y="3572"/>
            <a:ext cx="9144000" cy="5136356"/>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b2ab0c0147_0_15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gb2ab0c0147_0_15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252" name="Google Shape;252;gb2ab0c0147_0_154"/>
          <p:cNvPicPr preferRelativeResize="0"/>
          <p:nvPr/>
        </p:nvPicPr>
        <p:blipFill>
          <a:blip r:embed="rId3">
            <a:alphaModFix/>
          </a:blip>
          <a:stretch>
            <a:fillRect/>
          </a:stretch>
        </p:blipFill>
        <p:spPr>
          <a:xfrm>
            <a:off x="0" y="3572"/>
            <a:ext cx="9144000" cy="5136356"/>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45"/>
          <p:cNvSpPr txBox="1"/>
          <p:nvPr>
            <p:ph type="title"/>
          </p:nvPr>
        </p:nvSpPr>
        <p:spPr>
          <a:xfrm>
            <a:off x="311700" y="402050"/>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Results and Discussion</a:t>
            </a:r>
            <a:endParaRPr/>
          </a:p>
        </p:txBody>
      </p:sp>
      <p:pic>
        <p:nvPicPr>
          <p:cNvPr id="258" name="Google Shape;258;p45"/>
          <p:cNvPicPr preferRelativeResize="0"/>
          <p:nvPr/>
        </p:nvPicPr>
        <p:blipFill>
          <a:blip r:embed="rId3">
            <a:alphaModFix/>
          </a:blip>
          <a:stretch>
            <a:fillRect/>
          </a:stretch>
        </p:blipFill>
        <p:spPr>
          <a:xfrm>
            <a:off x="110100" y="902625"/>
            <a:ext cx="8923800" cy="42408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gb2ab0c0147_0_2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2800"/>
              <a:buFont typeface="Arial"/>
              <a:buNone/>
            </a:pPr>
            <a:r>
              <a:rPr lang="ar"/>
              <a:t>Results and Discussion</a:t>
            </a:r>
            <a:endParaRPr/>
          </a:p>
        </p:txBody>
      </p:sp>
      <p:sp>
        <p:nvSpPr>
          <p:cNvPr id="264" name="Google Shape;264;gb2ab0c0147_0_2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ar" sz="1700">
                <a:solidFill>
                  <a:srgbClr val="000000"/>
                </a:solidFill>
              </a:rPr>
              <a:t>There are many benefits resulting from using such a project, including:</a:t>
            </a:r>
            <a:endParaRPr sz="1700">
              <a:solidFill>
                <a:srgbClr val="000000"/>
              </a:solidFill>
            </a:endParaRPr>
          </a:p>
          <a:p>
            <a:pPr indent="-336550" lvl="0" marL="457200" rtl="0" algn="l">
              <a:spcBef>
                <a:spcPts val="0"/>
              </a:spcBef>
              <a:spcAft>
                <a:spcPts val="0"/>
              </a:spcAft>
              <a:buClr>
                <a:srgbClr val="000000"/>
              </a:buClr>
              <a:buSzPts val="1700"/>
              <a:buChar char="●"/>
            </a:pPr>
            <a:r>
              <a:rPr lang="ar" sz="1700">
                <a:solidFill>
                  <a:srgbClr val="000000"/>
                </a:solidFill>
              </a:rPr>
              <a:t>To maintain food safety and quality and improve production.</a:t>
            </a:r>
            <a:endParaRPr sz="1700">
              <a:solidFill>
                <a:srgbClr val="000000"/>
              </a:solidFill>
            </a:endParaRPr>
          </a:p>
          <a:p>
            <a:pPr indent="-336550" lvl="0" marL="457200" rtl="0" algn="l">
              <a:spcBef>
                <a:spcPts val="0"/>
              </a:spcBef>
              <a:spcAft>
                <a:spcPts val="0"/>
              </a:spcAft>
              <a:buClr>
                <a:srgbClr val="000000"/>
              </a:buClr>
              <a:buSzPts val="1700"/>
              <a:buChar char="●"/>
            </a:pPr>
            <a:r>
              <a:rPr lang="ar" sz="1700">
                <a:solidFill>
                  <a:srgbClr val="000000"/>
                </a:solidFill>
              </a:rPr>
              <a:t>Avoid spreading the disease between crops and control the infection.</a:t>
            </a:r>
            <a:endParaRPr sz="1700">
              <a:solidFill>
                <a:srgbClr val="000000"/>
              </a:solidFill>
            </a:endParaRPr>
          </a:p>
          <a:p>
            <a:pPr indent="-336550" lvl="0" marL="457200" rtl="0" algn="l">
              <a:spcBef>
                <a:spcPts val="0"/>
              </a:spcBef>
              <a:spcAft>
                <a:spcPts val="0"/>
              </a:spcAft>
              <a:buClr>
                <a:srgbClr val="000000"/>
              </a:buClr>
              <a:buSzPts val="1700"/>
              <a:buChar char="●"/>
            </a:pPr>
            <a:r>
              <a:rPr lang="ar" sz="1700">
                <a:solidFill>
                  <a:srgbClr val="000000"/>
                </a:solidFill>
              </a:rPr>
              <a:t>Providing </a:t>
            </a:r>
            <a:r>
              <a:rPr lang="ar" sz="1700">
                <a:solidFill>
                  <a:srgbClr val="000000"/>
                </a:solidFill>
              </a:rPr>
              <a:t>automatically</a:t>
            </a:r>
            <a:r>
              <a:rPr lang="ar" sz="1700">
                <a:solidFill>
                  <a:srgbClr val="000000"/>
                </a:solidFill>
              </a:rPr>
              <a:t> irrigation and fertilization systems.</a:t>
            </a:r>
            <a:endParaRPr sz="1700">
              <a:solidFill>
                <a:srgbClr val="000000"/>
              </a:solidFill>
            </a:endParaRPr>
          </a:p>
          <a:p>
            <a:pPr indent="-336550" lvl="0" marL="457200" rtl="0" algn="l">
              <a:spcBef>
                <a:spcPts val="0"/>
              </a:spcBef>
              <a:spcAft>
                <a:spcPts val="0"/>
              </a:spcAft>
              <a:buClr>
                <a:srgbClr val="000000"/>
              </a:buClr>
              <a:buSzPts val="1700"/>
              <a:buChar char="●"/>
            </a:pPr>
            <a:r>
              <a:rPr lang="ar" sz="1700">
                <a:solidFill>
                  <a:srgbClr val="000000"/>
                </a:solidFill>
              </a:rPr>
              <a:t>Reducing manual Intervention and  </a:t>
            </a:r>
            <a:r>
              <a:rPr lang="ar" sz="1700">
                <a:solidFill>
                  <a:srgbClr val="000000"/>
                </a:solidFill>
              </a:rPr>
              <a:t>saving</a:t>
            </a:r>
            <a:r>
              <a:rPr lang="ar" sz="1700">
                <a:solidFill>
                  <a:srgbClr val="000000"/>
                </a:solidFill>
              </a:rPr>
              <a:t> time, manpower and effort on the farmer.</a:t>
            </a:r>
            <a:endParaRPr sz="1700">
              <a:solidFill>
                <a:srgbClr val="000000"/>
              </a:solidFill>
            </a:endParaRPr>
          </a:p>
          <a:p>
            <a:pPr indent="-336550" lvl="0" marL="457200" rtl="0" algn="l">
              <a:spcBef>
                <a:spcPts val="0"/>
              </a:spcBef>
              <a:spcAft>
                <a:spcPts val="0"/>
              </a:spcAft>
              <a:buClr>
                <a:srgbClr val="000000"/>
              </a:buClr>
              <a:buSzPts val="1700"/>
              <a:buChar char="●"/>
            </a:pPr>
            <a:r>
              <a:rPr lang="ar" sz="1700">
                <a:solidFill>
                  <a:srgbClr val="000000"/>
                </a:solidFill>
              </a:rPr>
              <a:t>Maintaining an ideal climate for plantings.</a:t>
            </a:r>
            <a:endParaRPr sz="1700">
              <a:solidFill>
                <a:srgbClr val="000000"/>
              </a:solidFill>
            </a:endParaRPr>
          </a:p>
          <a:p>
            <a:pPr indent="-336550" lvl="0" marL="457200" rtl="0" algn="l">
              <a:spcBef>
                <a:spcPts val="0"/>
              </a:spcBef>
              <a:spcAft>
                <a:spcPts val="0"/>
              </a:spcAft>
              <a:buClr>
                <a:srgbClr val="000000"/>
              </a:buClr>
              <a:buSzPts val="1700"/>
              <a:buChar char="●"/>
            </a:pPr>
            <a:r>
              <a:rPr lang="ar" sz="1700">
                <a:solidFill>
                  <a:srgbClr val="000000"/>
                </a:solidFill>
              </a:rPr>
              <a:t>Saving a large amount of water.</a:t>
            </a:r>
            <a:endParaRPr sz="1700">
              <a:solidFill>
                <a:srgbClr val="000000"/>
              </a:solidFill>
            </a:endParaRPr>
          </a:p>
          <a:p>
            <a:pPr indent="-336550" lvl="0" marL="457200" rtl="0" algn="l">
              <a:spcBef>
                <a:spcPts val="0"/>
              </a:spcBef>
              <a:spcAft>
                <a:spcPts val="0"/>
              </a:spcAft>
              <a:buClr>
                <a:srgbClr val="000000"/>
              </a:buClr>
              <a:buSzPts val="1700"/>
              <a:buChar char="●"/>
            </a:pPr>
            <a:r>
              <a:rPr lang="ar" sz="1700">
                <a:solidFill>
                  <a:srgbClr val="000000"/>
                </a:solidFill>
              </a:rPr>
              <a:t>Monitor &amp; control greenhouse conditions to develop new products in food growing.</a:t>
            </a:r>
            <a:endParaRPr sz="1700">
              <a:solidFill>
                <a:srgbClr val="000000"/>
              </a:solidFill>
            </a:endParaRPr>
          </a:p>
          <a:p>
            <a:pPr indent="0" lvl="0" marL="457200" rtl="0" algn="l">
              <a:spcBef>
                <a:spcPts val="0"/>
              </a:spcBef>
              <a:spcAft>
                <a:spcPts val="0"/>
              </a:spcAft>
              <a:buNone/>
            </a:pPr>
            <a:r>
              <a:t/>
            </a:r>
            <a:endParaRPr sz="1700">
              <a:solidFill>
                <a:srgbClr val="000000"/>
              </a:solidFill>
            </a:endParaRPr>
          </a:p>
          <a:p>
            <a:pPr indent="0" lvl="0" marL="0" rtl="0" algn="l">
              <a:spcBef>
                <a:spcPts val="0"/>
              </a:spcBef>
              <a:spcAft>
                <a:spcPts val="0"/>
              </a:spcAft>
              <a:buClr>
                <a:schemeClr val="dk1"/>
              </a:buClr>
              <a:buSzPts val="1100"/>
              <a:buFont typeface="Arial"/>
              <a:buNone/>
            </a:pPr>
            <a:r>
              <a:rPr lang="ar" sz="1700">
                <a:solidFill>
                  <a:srgbClr val="000000"/>
                </a:solidFill>
              </a:rPr>
              <a:t>Also, this system can be used to handle the hydroponic system easily.</a:t>
            </a:r>
            <a:endParaRPr sz="1700">
              <a:solidFill>
                <a:srgbClr val="000000"/>
              </a:solidFill>
            </a:endParaRPr>
          </a:p>
          <a:p>
            <a:pPr indent="0" lvl="0" marL="0" rtl="0" algn="l">
              <a:spcBef>
                <a:spcPts val="0"/>
              </a:spcBef>
              <a:spcAft>
                <a:spcPts val="0"/>
              </a:spcAft>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4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 Constraints</a:t>
            </a:r>
            <a:endParaRPr/>
          </a:p>
        </p:txBody>
      </p:sp>
      <p:sp>
        <p:nvSpPr>
          <p:cNvPr id="270" name="Google Shape;270;p46"/>
          <p:cNvSpPr txBox="1"/>
          <p:nvPr>
            <p:ph idx="1" type="body"/>
          </p:nvPr>
        </p:nvSpPr>
        <p:spPr>
          <a:xfrm>
            <a:off x="311700" y="1111000"/>
            <a:ext cx="8520600" cy="4032600"/>
          </a:xfrm>
          <a:prstGeom prst="rect">
            <a:avLst/>
          </a:prstGeom>
          <a:noFill/>
          <a:ln>
            <a:noFill/>
          </a:ln>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t/>
            </a:r>
            <a:endParaRPr>
              <a:solidFill>
                <a:srgbClr val="000000"/>
              </a:solidFill>
            </a:endParaRPr>
          </a:p>
          <a:p>
            <a:pPr indent="0" lvl="0" marL="457200" rtl="0" algn="l">
              <a:lnSpc>
                <a:spcPct val="115000"/>
              </a:lnSpc>
              <a:spcBef>
                <a:spcPts val="0"/>
              </a:spcBef>
              <a:spcAft>
                <a:spcPts val="0"/>
              </a:spcAft>
              <a:buNone/>
            </a:pPr>
            <a:r>
              <a:t/>
            </a:r>
            <a:endParaRPr>
              <a:solidFill>
                <a:srgbClr val="000000"/>
              </a:solidFill>
            </a:endParaRPr>
          </a:p>
          <a:p>
            <a:pPr indent="0" lvl="0" marL="457200" rtl="0" algn="l">
              <a:lnSpc>
                <a:spcPct val="115000"/>
              </a:lnSpc>
              <a:spcBef>
                <a:spcPts val="0"/>
              </a:spcBef>
              <a:spcAft>
                <a:spcPts val="0"/>
              </a:spcAft>
              <a:buNone/>
            </a:pPr>
            <a:r>
              <a:t/>
            </a:r>
            <a:endParaRPr>
              <a:solidFill>
                <a:srgbClr val="000000"/>
              </a:solidFill>
            </a:endParaRPr>
          </a:p>
          <a:p>
            <a:pPr indent="-342900" lvl="0" marL="457200" rtl="0" algn="l">
              <a:lnSpc>
                <a:spcPct val="115000"/>
              </a:lnSpc>
              <a:spcBef>
                <a:spcPts val="0"/>
              </a:spcBef>
              <a:spcAft>
                <a:spcPts val="0"/>
              </a:spcAft>
              <a:buClr>
                <a:srgbClr val="000000"/>
              </a:buClr>
              <a:buSzPts val="1800"/>
              <a:buChar char="●"/>
            </a:pPr>
            <a:r>
              <a:rPr lang="ar">
                <a:solidFill>
                  <a:srgbClr val="000000"/>
                </a:solidFill>
              </a:rPr>
              <a:t>The appearance of the Corona virus.</a:t>
            </a:r>
            <a:endParaRPr>
              <a:solidFill>
                <a:srgbClr val="000000"/>
              </a:solidFill>
            </a:endParaRPr>
          </a:p>
          <a:p>
            <a:pPr indent="-342900" lvl="0" marL="457200" rtl="0" algn="l">
              <a:lnSpc>
                <a:spcPct val="115000"/>
              </a:lnSpc>
              <a:spcBef>
                <a:spcPts val="0"/>
              </a:spcBef>
              <a:spcAft>
                <a:spcPts val="0"/>
              </a:spcAft>
              <a:buClr>
                <a:srgbClr val="000000"/>
              </a:buClr>
              <a:buSzPts val="1800"/>
              <a:buChar char="●"/>
            </a:pPr>
            <a:r>
              <a:rPr lang="ar">
                <a:solidFill>
                  <a:srgbClr val="000000"/>
                </a:solidFill>
              </a:rPr>
              <a:t>presence of all the electronic components was difficult</a:t>
            </a:r>
            <a:endParaRPr>
              <a:solidFill>
                <a:srgbClr val="000000"/>
              </a:solidFill>
            </a:endParaRPr>
          </a:p>
          <a:p>
            <a:pPr indent="-342900" lvl="0" marL="457200" rtl="0" algn="l">
              <a:spcBef>
                <a:spcPts val="0"/>
              </a:spcBef>
              <a:spcAft>
                <a:spcPts val="0"/>
              </a:spcAft>
              <a:buClr>
                <a:srgbClr val="000000"/>
              </a:buClr>
              <a:buSzPts val="1800"/>
              <a:buChar char="●"/>
            </a:pPr>
            <a:r>
              <a:rPr lang="ar">
                <a:solidFill>
                  <a:srgbClr val="000000"/>
                </a:solidFill>
              </a:rPr>
              <a:t>.did not have sufficient information about agriculture.</a:t>
            </a:r>
            <a:endParaRPr>
              <a:solidFill>
                <a:srgbClr val="000000"/>
              </a:solidFill>
            </a:endParaRPr>
          </a:p>
          <a:p>
            <a:pPr indent="-342900" lvl="0" marL="457200" rtl="0" algn="l">
              <a:spcBef>
                <a:spcPts val="0"/>
              </a:spcBef>
              <a:spcAft>
                <a:spcPts val="0"/>
              </a:spcAft>
              <a:buClr>
                <a:srgbClr val="000000"/>
              </a:buClr>
              <a:buSzPts val="1800"/>
              <a:buChar char="●"/>
            </a:pPr>
            <a:r>
              <a:rPr lang="ar">
                <a:solidFill>
                  <a:srgbClr val="000000"/>
                </a:solidFill>
              </a:rPr>
              <a:t>weakness of the Internet</a:t>
            </a:r>
            <a:endParaRPr>
              <a:solidFill>
                <a:srgbClr val="000000"/>
              </a:solidFill>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457200" rtl="0" algn="l">
              <a:spcBef>
                <a:spcPts val="1200"/>
              </a:spcBef>
              <a:spcAft>
                <a:spcPts val="0"/>
              </a:spcAft>
              <a:buNone/>
            </a:pPr>
            <a:r>
              <a:t/>
            </a:r>
            <a:endParaRPr/>
          </a:p>
          <a:p>
            <a:pPr indent="-342900" lvl="0" marL="457200" rtl="1" algn="r">
              <a:lnSpc>
                <a:spcPct val="115000"/>
              </a:lnSpc>
              <a:spcBef>
                <a:spcPts val="1200"/>
              </a:spcBef>
              <a:spcAft>
                <a:spcPts val="0"/>
              </a:spcAft>
              <a:buSzPts val="1800"/>
              <a:buChar char="●"/>
            </a:pPr>
            <a:r>
              <a:t/>
            </a:r>
            <a:endParaRPr/>
          </a:p>
          <a:p>
            <a:pPr indent="0" lvl="0" marL="457200" rtl="0" algn="l">
              <a:lnSpc>
                <a:spcPct val="115000"/>
              </a:lnSpc>
              <a:spcBef>
                <a:spcPts val="1600"/>
              </a:spcBef>
              <a:spcAft>
                <a:spcPts val="1600"/>
              </a:spcAft>
              <a:buSzPts val="1800"/>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7"/>
          <p:cNvSpPr txBox="1"/>
          <p:nvPr>
            <p:ph type="title"/>
          </p:nvPr>
        </p:nvSpPr>
        <p:spPr>
          <a:xfrm>
            <a:off x="311700" y="402050"/>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Conclusion and Future work</a:t>
            </a:r>
            <a:endParaRPr/>
          </a:p>
        </p:txBody>
      </p:sp>
      <p:sp>
        <p:nvSpPr>
          <p:cNvPr id="276" name="Google Shape;276;p47"/>
          <p:cNvSpPr txBox="1"/>
          <p:nvPr>
            <p:ph idx="1" type="body"/>
          </p:nvPr>
        </p:nvSpPr>
        <p:spPr>
          <a:xfrm>
            <a:off x="182750" y="974750"/>
            <a:ext cx="8520600" cy="4056600"/>
          </a:xfrm>
          <a:prstGeom prst="rect">
            <a:avLst/>
          </a:prstGeom>
          <a:noFill/>
          <a:ln>
            <a:noFill/>
          </a:ln>
        </p:spPr>
        <p:txBody>
          <a:bodyPr anchorCtr="0" anchor="t" bIns="91425" lIns="91425" spcFirstLastPara="1" rIns="91425" wrap="square" tIns="91425">
            <a:noAutofit/>
          </a:bodyPr>
          <a:lstStyle/>
          <a:p>
            <a:pPr indent="0" lvl="0" marL="457200" rtl="0" algn="l">
              <a:spcBef>
                <a:spcPts val="1200"/>
              </a:spcBef>
              <a:spcAft>
                <a:spcPts val="0"/>
              </a:spcAft>
              <a:buNone/>
            </a:pPr>
            <a:r>
              <a:rPr lang="ar" sz="1600">
                <a:solidFill>
                  <a:schemeClr val="dk1"/>
                </a:solidFill>
                <a:latin typeface="Times New Roman"/>
                <a:ea typeface="Times New Roman"/>
                <a:cs typeface="Times New Roman"/>
                <a:sym typeface="Times New Roman"/>
              </a:rPr>
              <a:t>By the end this project presented to help the Palestinian community,</a:t>
            </a:r>
            <a:r>
              <a:rPr lang="ar" sz="1500">
                <a:solidFill>
                  <a:schemeClr val="dk1"/>
                </a:solidFill>
              </a:rPr>
              <a:t>  it aims to help farmers  and to facilitate them by providing an automatic system to control the greenhouse and a remote control system as it aims to Improving agricultural productivity by preserving the environment and a suitable climate for crops inside the greenhouse.</a:t>
            </a:r>
            <a:endParaRPr sz="1100">
              <a:solidFill>
                <a:schemeClr val="dk1"/>
              </a:solidFill>
            </a:endParaRPr>
          </a:p>
          <a:p>
            <a:pPr indent="0" lvl="0" marL="457200" rtl="0" algn="l">
              <a:spcBef>
                <a:spcPts val="1800"/>
              </a:spcBef>
              <a:spcAft>
                <a:spcPts val="0"/>
              </a:spcAft>
              <a:buNone/>
            </a:pPr>
            <a:r>
              <a:rPr b="1" lang="ar" sz="1700">
                <a:solidFill>
                  <a:schemeClr val="dk1"/>
                </a:solidFill>
              </a:rPr>
              <a:t>Future work</a:t>
            </a:r>
            <a:r>
              <a:rPr lang="ar" sz="1100">
                <a:solidFill>
                  <a:schemeClr val="dk1"/>
                </a:solidFill>
              </a:rPr>
              <a:t> </a:t>
            </a:r>
            <a:endParaRPr sz="1100">
              <a:solidFill>
                <a:schemeClr val="dk1"/>
              </a:solidFill>
            </a:endParaRPr>
          </a:p>
          <a:p>
            <a:pPr indent="-361950" lvl="0" marL="457200" rtl="0" algn="l">
              <a:spcBef>
                <a:spcPts val="1200"/>
              </a:spcBef>
              <a:spcAft>
                <a:spcPts val="0"/>
              </a:spcAft>
              <a:buClr>
                <a:srgbClr val="000000"/>
              </a:buClr>
              <a:buSzPts val="2100"/>
              <a:buAutoNum type="arabicPeriod"/>
            </a:pPr>
            <a:r>
              <a:rPr lang="ar" sz="1400">
                <a:solidFill>
                  <a:srgbClr val="000000"/>
                </a:solidFill>
              </a:rPr>
              <a:t>add a simple circuit to determine the percentage of water in the tank.</a:t>
            </a:r>
            <a:endParaRPr sz="1400">
              <a:solidFill>
                <a:srgbClr val="000000"/>
              </a:solidFill>
            </a:endParaRPr>
          </a:p>
          <a:p>
            <a:pPr indent="-361950" lvl="0" marL="457200" rtl="0" algn="l">
              <a:spcBef>
                <a:spcPts val="0"/>
              </a:spcBef>
              <a:spcAft>
                <a:spcPts val="0"/>
              </a:spcAft>
              <a:buClr>
                <a:srgbClr val="000000"/>
              </a:buClr>
              <a:buSzPts val="2100"/>
              <a:buAutoNum type="arabicPeriod"/>
            </a:pPr>
            <a:r>
              <a:rPr lang="ar" sz="1400">
                <a:solidFill>
                  <a:srgbClr val="000000"/>
                </a:solidFill>
              </a:rPr>
              <a:t>And we could also add an Image Processing system with artificial intelligence to determine the stage of growth (maturity) of the agricultural crop inside the greenhouse.</a:t>
            </a:r>
            <a:endParaRPr sz="1400">
              <a:solidFill>
                <a:srgbClr val="000000"/>
              </a:solidFill>
            </a:endParaRPr>
          </a:p>
          <a:p>
            <a:pPr indent="-361950" lvl="0" marL="457200" rtl="0" algn="l">
              <a:spcBef>
                <a:spcPts val="0"/>
              </a:spcBef>
              <a:spcAft>
                <a:spcPts val="0"/>
              </a:spcAft>
              <a:buClr>
                <a:srgbClr val="000000"/>
              </a:buClr>
              <a:buSzPts val="2100"/>
              <a:buAutoNum type="arabicPeriod"/>
            </a:pPr>
            <a:r>
              <a:rPr lang="ar" sz="1400">
                <a:solidFill>
                  <a:srgbClr val="000000"/>
                </a:solidFill>
              </a:rPr>
              <a:t>Also, we can analyze the values ​​on the thing speak server to predict the diseases and infections that can be found in the agricultural crop according to the status in it.</a:t>
            </a:r>
            <a:endParaRPr sz="1400">
              <a:solidFill>
                <a:srgbClr val="000000"/>
              </a:solidFill>
            </a:endParaRPr>
          </a:p>
          <a:p>
            <a:pPr indent="0" lvl="0" marL="457200" rtl="0" algn="l">
              <a:lnSpc>
                <a:spcPct val="115000"/>
              </a:lnSpc>
              <a:spcBef>
                <a:spcPts val="12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Project Description</a:t>
            </a:r>
            <a:endParaRPr/>
          </a:p>
        </p:txBody>
      </p:sp>
      <p:sp>
        <p:nvSpPr>
          <p:cNvPr id="73" name="Google Shape;73;p4"/>
          <p:cNvSpPr txBox="1"/>
          <p:nvPr>
            <p:ph idx="1" type="body"/>
          </p:nvPr>
        </p:nvSpPr>
        <p:spPr>
          <a:xfrm>
            <a:off x="311700" y="1113200"/>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ar">
                <a:solidFill>
                  <a:srgbClr val="000000"/>
                </a:solidFill>
              </a:rPr>
              <a:t>it is a hardware project supported by a website .</a:t>
            </a:r>
            <a:endParaRPr>
              <a:solidFill>
                <a:srgbClr val="000000"/>
              </a:solidFill>
            </a:endParaRPr>
          </a:p>
          <a:p>
            <a:pPr indent="0" lvl="0" marL="0" rtl="0" algn="l">
              <a:lnSpc>
                <a:spcPct val="115000"/>
              </a:lnSpc>
              <a:spcBef>
                <a:spcPts val="0"/>
              </a:spcBef>
              <a:spcAft>
                <a:spcPts val="0"/>
              </a:spcAft>
              <a:buNone/>
            </a:pPr>
            <a:r>
              <a:rPr lang="ar" sz="1500">
                <a:solidFill>
                  <a:srgbClr val="000000"/>
                </a:solidFill>
              </a:rPr>
              <a:t>the main tasks :</a:t>
            </a:r>
            <a:endParaRPr sz="1500">
              <a:solidFill>
                <a:srgbClr val="000000"/>
              </a:solidFill>
            </a:endParaRPr>
          </a:p>
          <a:p>
            <a:pPr indent="0" lvl="0" marL="0" rtl="1" algn="l">
              <a:lnSpc>
                <a:spcPct val="115000"/>
              </a:lnSpc>
              <a:spcBef>
                <a:spcPts val="0"/>
              </a:spcBef>
              <a:spcAft>
                <a:spcPts val="0"/>
              </a:spcAft>
              <a:buNone/>
            </a:pPr>
            <a:r>
              <a:rPr lang="ar" sz="1500">
                <a:solidFill>
                  <a:srgbClr val="000000"/>
                </a:solidFill>
              </a:rPr>
              <a:t> </a:t>
            </a:r>
            <a:endParaRPr sz="1500">
              <a:solidFill>
                <a:srgbClr val="000000"/>
              </a:solidFill>
            </a:endParaRPr>
          </a:p>
          <a:p>
            <a:pPr indent="-323850" lvl="0" marL="457200" rtl="0" algn="l">
              <a:lnSpc>
                <a:spcPct val="115000"/>
              </a:lnSpc>
              <a:spcBef>
                <a:spcPts val="0"/>
              </a:spcBef>
              <a:spcAft>
                <a:spcPts val="0"/>
              </a:spcAft>
              <a:buClr>
                <a:srgbClr val="000000"/>
              </a:buClr>
              <a:buSzPts val="1500"/>
              <a:buChar char="●"/>
            </a:pPr>
            <a:r>
              <a:rPr lang="ar" sz="1500">
                <a:solidFill>
                  <a:srgbClr val="000000"/>
                </a:solidFill>
              </a:rPr>
              <a:t> Determining the type of crop to be grown in the greenhouse to provide suitable conditions for its growth , It also provides self-control in the event that the farmer wants to do so.</a:t>
            </a:r>
            <a:endParaRPr sz="1500">
              <a:solidFill>
                <a:srgbClr val="000000"/>
              </a:solidFill>
            </a:endParaRPr>
          </a:p>
          <a:p>
            <a:pPr indent="-323850" lvl="0" marL="457200" rtl="0" algn="l">
              <a:lnSpc>
                <a:spcPct val="115000"/>
              </a:lnSpc>
              <a:spcBef>
                <a:spcPts val="0"/>
              </a:spcBef>
              <a:spcAft>
                <a:spcPts val="0"/>
              </a:spcAft>
              <a:buClr>
                <a:srgbClr val="000000"/>
              </a:buClr>
              <a:buSzPts val="1500"/>
              <a:buChar char="●"/>
            </a:pPr>
            <a:r>
              <a:rPr lang="ar" sz="1500">
                <a:solidFill>
                  <a:srgbClr val="000000"/>
                </a:solidFill>
              </a:rPr>
              <a:t>being able to monitor the status of the greenhouse </a:t>
            </a:r>
            <a:endParaRPr sz="1500">
              <a:solidFill>
                <a:srgbClr val="000000"/>
              </a:solidFill>
            </a:endParaRPr>
          </a:p>
          <a:p>
            <a:pPr indent="0" lvl="0" marL="0" rtl="1" algn="l">
              <a:lnSpc>
                <a:spcPct val="115000"/>
              </a:lnSpc>
              <a:spcBef>
                <a:spcPts val="0"/>
              </a:spcBef>
              <a:spcAft>
                <a:spcPts val="0"/>
              </a:spcAft>
              <a:buNone/>
            </a:pPr>
            <a:r>
              <a:t/>
            </a:r>
            <a:endParaRPr/>
          </a:p>
          <a:p>
            <a:pPr indent="0" lvl="0" marL="0" rtl="1" algn="l">
              <a:lnSpc>
                <a:spcPct val="115000"/>
              </a:lnSpc>
              <a:spcBef>
                <a:spcPts val="0"/>
              </a:spcBef>
              <a:spcAft>
                <a:spcPts val="0"/>
              </a:spcAft>
              <a:buNone/>
            </a:pPr>
            <a:r>
              <a:t/>
            </a:r>
            <a:endParaRPr/>
          </a:p>
          <a:p>
            <a:pPr indent="0" lvl="0" marL="0" rtl="1" algn="l">
              <a:lnSpc>
                <a:spcPct val="115000"/>
              </a:lnSpc>
              <a:spcBef>
                <a:spcPts val="0"/>
              </a:spcBef>
              <a:spcAft>
                <a:spcPts val="0"/>
              </a:spcAft>
              <a:buNone/>
            </a:pPr>
            <a:r>
              <a:t/>
            </a:r>
            <a:endParaRPr/>
          </a:p>
          <a:p>
            <a:pPr indent="0" lvl="0" marL="0" rtl="1"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lang="ar"/>
              <a:t>  </a:t>
            </a:r>
            <a:endParaRPr/>
          </a:p>
          <a:p>
            <a:pPr indent="0" lvl="0" marL="0" rtl="0" algn="l">
              <a:lnSpc>
                <a:spcPct val="115000"/>
              </a:lnSpc>
              <a:spcBef>
                <a:spcPts val="0"/>
              </a:spcBef>
              <a:spcAft>
                <a:spcPts val="0"/>
              </a:spcAft>
              <a:buNone/>
            </a:pPr>
            <a:r>
              <a:t/>
            </a:r>
            <a:endParaRPr/>
          </a:p>
        </p:txBody>
      </p:sp>
      <p:pic>
        <p:nvPicPr>
          <p:cNvPr id="74" name="Google Shape;74;p4"/>
          <p:cNvPicPr preferRelativeResize="0"/>
          <p:nvPr/>
        </p:nvPicPr>
        <p:blipFill>
          <a:blip r:embed="rId3">
            <a:alphaModFix/>
          </a:blip>
          <a:stretch>
            <a:fillRect/>
          </a:stretch>
        </p:blipFill>
        <p:spPr>
          <a:xfrm>
            <a:off x="1288625" y="2806875"/>
            <a:ext cx="6751524" cy="229129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Objectives and Importance</a:t>
            </a:r>
            <a:endParaRPr/>
          </a:p>
        </p:txBody>
      </p:sp>
      <p:sp>
        <p:nvSpPr>
          <p:cNvPr id="80" name="Google Shape;80;p5"/>
          <p:cNvSpPr txBox="1"/>
          <p:nvPr>
            <p:ph idx="1" type="body"/>
          </p:nvPr>
        </p:nvSpPr>
        <p:spPr>
          <a:xfrm>
            <a:off x="311700" y="1152475"/>
            <a:ext cx="8520600" cy="3891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t/>
            </a:r>
            <a:endParaRPr/>
          </a:p>
          <a:p>
            <a:pPr indent="0" lvl="0" marL="0" rtl="0" algn="l">
              <a:lnSpc>
                <a:spcPct val="115000"/>
              </a:lnSpc>
              <a:spcBef>
                <a:spcPts val="1600"/>
              </a:spcBef>
              <a:spcAft>
                <a:spcPts val="0"/>
              </a:spcAft>
              <a:buClr>
                <a:schemeClr val="dk1"/>
              </a:buClr>
              <a:buSzPts val="1100"/>
              <a:buFont typeface="Arial"/>
              <a:buNone/>
            </a:pPr>
            <a:r>
              <a:t/>
            </a:r>
            <a:endParaRPr>
              <a:solidFill>
                <a:srgbClr val="000000"/>
              </a:solidFill>
            </a:endParaRPr>
          </a:p>
          <a:p>
            <a:pPr indent="0" lvl="0" marL="0" rtl="0" algn="l">
              <a:lnSpc>
                <a:spcPct val="115000"/>
              </a:lnSpc>
              <a:spcBef>
                <a:spcPts val="1600"/>
              </a:spcBef>
              <a:spcAft>
                <a:spcPts val="0"/>
              </a:spcAft>
              <a:buSzPts val="1100"/>
              <a:buNone/>
            </a:pPr>
            <a:r>
              <a:rPr lang="ar">
                <a:solidFill>
                  <a:srgbClr val="000000"/>
                </a:solidFill>
              </a:rPr>
              <a:t>Our project serves the Palestinian farmers to facilitate the farming process and its management, by starting some of them using technology in agriculture, we provide them with a system through which we look to their comfort and obtain agricultural products with the best health and food safety and avoid losses.</a:t>
            </a:r>
            <a:endParaRPr>
              <a:solidFill>
                <a:srgbClr val="000000"/>
              </a:solidFill>
            </a:endParaRPr>
          </a:p>
          <a:p>
            <a:pPr indent="0" lvl="0" marL="0" rtl="0" algn="l">
              <a:lnSpc>
                <a:spcPct val="115000"/>
              </a:lnSpc>
              <a:spcBef>
                <a:spcPts val="1600"/>
              </a:spcBef>
              <a:spcAft>
                <a:spcPts val="0"/>
              </a:spcAft>
              <a:buClr>
                <a:schemeClr val="dk1"/>
              </a:buClr>
              <a:buSzPts val="1100"/>
              <a:buFont typeface="Arial"/>
              <a:buNone/>
            </a:pPr>
            <a:r>
              <a:t/>
            </a:r>
            <a:endParaRPr/>
          </a:p>
          <a:p>
            <a:pPr indent="0" lvl="0" marL="0" rtl="0" algn="l">
              <a:lnSpc>
                <a:spcPct val="115000"/>
              </a:lnSpc>
              <a:spcBef>
                <a:spcPts val="1600"/>
              </a:spcBef>
              <a:spcAft>
                <a:spcPts val="0"/>
              </a:spcAft>
              <a:buClr>
                <a:schemeClr val="dk1"/>
              </a:buClr>
              <a:buSzPts val="1100"/>
              <a:buFont typeface="Arial"/>
              <a:buNone/>
            </a:pPr>
            <a:r>
              <a:t/>
            </a:r>
            <a:endParaRPr/>
          </a:p>
          <a:p>
            <a:pPr indent="0" lvl="0" marL="0" rtl="0" algn="l">
              <a:lnSpc>
                <a:spcPct val="115000"/>
              </a:lnSpc>
              <a:spcBef>
                <a:spcPts val="1600"/>
              </a:spcBef>
              <a:spcAft>
                <a:spcPts val="1600"/>
              </a:spcAft>
              <a:buSzPts val="18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Literature Review</a:t>
            </a:r>
            <a:endParaRPr/>
          </a:p>
        </p:txBody>
      </p:sp>
      <p:sp>
        <p:nvSpPr>
          <p:cNvPr id="86" name="Google Shape;86;p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ar" sz="1600">
                <a:solidFill>
                  <a:srgbClr val="000000"/>
                </a:solidFill>
              </a:rPr>
              <a:t>After researching, we found that this system in the form and method that we designed does not currently exist in Palestine, but there is something close to it.</a:t>
            </a:r>
            <a:endParaRPr sz="1600">
              <a:solidFill>
                <a:srgbClr val="000000"/>
              </a:solidFill>
            </a:endParaRPr>
          </a:p>
          <a:p>
            <a:pPr indent="0" lvl="0" marL="0" rtl="0" algn="l">
              <a:lnSpc>
                <a:spcPct val="115000"/>
              </a:lnSpc>
              <a:spcBef>
                <a:spcPts val="1600"/>
              </a:spcBef>
              <a:spcAft>
                <a:spcPts val="0"/>
              </a:spcAft>
              <a:buSzPts val="1100"/>
              <a:buNone/>
            </a:pPr>
            <a:r>
              <a:rPr lang="ar" sz="1600">
                <a:solidFill>
                  <a:srgbClr val="000000"/>
                </a:solidFill>
              </a:rPr>
              <a:t>As they only use a specific system to control the water pumps.</a:t>
            </a:r>
            <a:endParaRPr sz="1600">
              <a:solidFill>
                <a:srgbClr val="000000"/>
              </a:solidFill>
            </a:endParaRPr>
          </a:p>
          <a:p>
            <a:pPr indent="0" lvl="0" marL="0" rtl="0" algn="l">
              <a:spcBef>
                <a:spcPts val="1600"/>
              </a:spcBef>
              <a:spcAft>
                <a:spcPts val="0"/>
              </a:spcAft>
              <a:buSzPts val="1100"/>
              <a:buNone/>
            </a:pPr>
            <a:r>
              <a:rPr lang="ar" sz="1600">
                <a:solidFill>
                  <a:srgbClr val="000000"/>
                </a:solidFill>
              </a:rPr>
              <a:t>** this project is located outside Palestine in technologically countries. </a:t>
            </a:r>
            <a:endParaRPr sz="1600">
              <a:solidFill>
                <a:srgbClr val="000000"/>
              </a:solidFill>
            </a:endParaRPr>
          </a:p>
          <a:p>
            <a:pPr indent="0" lvl="0" marL="0" rtl="0" algn="l">
              <a:spcBef>
                <a:spcPts val="1200"/>
              </a:spcBef>
              <a:spcAft>
                <a:spcPts val="0"/>
              </a:spcAft>
              <a:buSzPts val="1100"/>
              <a:buNone/>
            </a:pPr>
            <a:r>
              <a:rPr lang="ar" sz="1600">
                <a:solidFill>
                  <a:srgbClr val="000000"/>
                </a:solidFill>
              </a:rPr>
              <a:t>Through research, we found a device that contains many sensors.</a:t>
            </a:r>
            <a:endParaRPr sz="1600">
              <a:solidFill>
                <a:srgbClr val="000000"/>
              </a:solidFill>
            </a:endParaRPr>
          </a:p>
          <a:p>
            <a:pPr indent="0" lvl="0" marL="0" rtl="0" algn="l">
              <a:spcBef>
                <a:spcPts val="1200"/>
              </a:spcBef>
              <a:spcAft>
                <a:spcPts val="0"/>
              </a:spcAft>
              <a:buSzPts val="1100"/>
              <a:buNone/>
            </a:pPr>
            <a:r>
              <a:rPr lang="ar" sz="1100">
                <a:solidFill>
                  <a:schemeClr val="dk1"/>
                </a:solidFill>
              </a:rPr>
              <a:t> </a:t>
            </a:r>
            <a:endParaRPr sz="1500">
              <a:solidFill>
                <a:srgbClr val="211915"/>
              </a:solidFill>
              <a:highlight>
                <a:srgbClr val="FFFFFF"/>
              </a:highlight>
            </a:endParaRPr>
          </a:p>
          <a:p>
            <a:pPr indent="0" lvl="0" marL="0" rtl="0" algn="l">
              <a:spcBef>
                <a:spcPts val="2400"/>
              </a:spcBef>
              <a:spcAft>
                <a:spcPts val="0"/>
              </a:spcAft>
              <a:buSzPts val="1100"/>
              <a:buNone/>
            </a:pPr>
            <a:r>
              <a:rPr b="1" lang="ar" sz="1700">
                <a:solidFill>
                  <a:schemeClr val="dk1"/>
                </a:solidFill>
              </a:rPr>
              <a:t> </a:t>
            </a:r>
            <a:endParaRPr b="1" sz="1700">
              <a:solidFill>
                <a:schemeClr val="dk1"/>
              </a:solidFill>
            </a:endParaRPr>
          </a:p>
          <a:p>
            <a:pPr indent="0" lvl="0" marL="0" rtl="0" algn="l">
              <a:lnSpc>
                <a:spcPct val="115000"/>
              </a:lnSpc>
              <a:spcBef>
                <a:spcPts val="600"/>
              </a:spcBef>
              <a:spcAft>
                <a:spcPts val="0"/>
              </a:spcAft>
              <a:buClr>
                <a:schemeClr val="dk1"/>
              </a:buClr>
              <a:buSzPts val="1100"/>
              <a:buFont typeface="Arial"/>
              <a:buNone/>
            </a:pPr>
            <a:r>
              <a:t/>
            </a:r>
            <a:endParaRPr/>
          </a:p>
          <a:p>
            <a:pPr indent="0" lvl="0" marL="0" rtl="0" algn="l">
              <a:lnSpc>
                <a:spcPct val="115000"/>
              </a:lnSpc>
              <a:spcBef>
                <a:spcPts val="1600"/>
              </a:spcBef>
              <a:spcAft>
                <a:spcPts val="1600"/>
              </a:spcAft>
              <a:buSzPts val="1800"/>
              <a:buNone/>
            </a:pPr>
            <a:r>
              <a:t/>
            </a:r>
            <a:endParaRPr/>
          </a:p>
        </p:txBody>
      </p:sp>
      <p:pic>
        <p:nvPicPr>
          <p:cNvPr id="87" name="Google Shape;87;p6"/>
          <p:cNvPicPr preferRelativeResize="0"/>
          <p:nvPr/>
        </p:nvPicPr>
        <p:blipFill>
          <a:blip r:embed="rId3">
            <a:alphaModFix/>
          </a:blip>
          <a:stretch>
            <a:fillRect/>
          </a:stretch>
        </p:blipFill>
        <p:spPr>
          <a:xfrm>
            <a:off x="6687925" y="1944198"/>
            <a:ext cx="2235450" cy="31993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Used Tools</a:t>
            </a:r>
            <a:endParaRPr/>
          </a:p>
        </p:txBody>
      </p:sp>
      <p:sp>
        <p:nvSpPr>
          <p:cNvPr id="93" name="Google Shape;93;p7"/>
          <p:cNvSpPr txBox="1"/>
          <p:nvPr>
            <p:ph idx="1" type="body"/>
          </p:nvPr>
        </p:nvSpPr>
        <p:spPr>
          <a:xfrm>
            <a:off x="311700" y="1152475"/>
            <a:ext cx="8520600" cy="3844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ar">
                <a:solidFill>
                  <a:schemeClr val="dk1"/>
                </a:solidFill>
              </a:rPr>
              <a:t>The software are developed  using:</a:t>
            </a:r>
            <a:endParaRPr/>
          </a:p>
          <a:p>
            <a:pPr indent="0" lvl="0" marL="457200" rtl="0" algn="l">
              <a:lnSpc>
                <a:spcPct val="90000"/>
              </a:lnSpc>
              <a:spcBef>
                <a:spcPts val="0"/>
              </a:spcBef>
              <a:spcAft>
                <a:spcPts val="0"/>
              </a:spcAft>
              <a:buNone/>
            </a:pPr>
            <a:r>
              <a:t/>
            </a:r>
            <a:endParaRPr sz="1600">
              <a:solidFill>
                <a:schemeClr val="dk1"/>
              </a:solidFill>
            </a:endParaRPr>
          </a:p>
          <a:p>
            <a:pPr indent="-330200" lvl="0" marL="457200" rtl="0" algn="l">
              <a:lnSpc>
                <a:spcPct val="90000"/>
              </a:lnSpc>
              <a:spcBef>
                <a:spcPts val="0"/>
              </a:spcBef>
              <a:spcAft>
                <a:spcPts val="0"/>
              </a:spcAft>
              <a:buSzPts val="1600"/>
              <a:buChar char="●"/>
            </a:pPr>
            <a:r>
              <a:rPr lang="ar" sz="1600">
                <a:solidFill>
                  <a:schemeClr val="dk1"/>
                </a:solidFill>
              </a:rPr>
              <a:t>phpstorm</a:t>
            </a:r>
            <a:endParaRPr sz="1600">
              <a:solidFill>
                <a:schemeClr val="dk1"/>
              </a:solidFill>
            </a:endParaRPr>
          </a:p>
          <a:p>
            <a:pPr indent="-330200" lvl="0" marL="457200" rtl="0" algn="l">
              <a:lnSpc>
                <a:spcPct val="90000"/>
              </a:lnSpc>
              <a:spcBef>
                <a:spcPts val="0"/>
              </a:spcBef>
              <a:spcAft>
                <a:spcPts val="0"/>
              </a:spcAft>
              <a:buClr>
                <a:schemeClr val="dk1"/>
              </a:buClr>
              <a:buSzPts val="1600"/>
              <a:buChar char="●"/>
            </a:pPr>
            <a:r>
              <a:rPr lang="ar" sz="1600">
                <a:solidFill>
                  <a:schemeClr val="dk1"/>
                </a:solidFill>
              </a:rPr>
              <a:t>sql Database</a:t>
            </a:r>
            <a:endParaRPr sz="1600">
              <a:solidFill>
                <a:schemeClr val="dk1"/>
              </a:solidFill>
            </a:endParaRPr>
          </a:p>
          <a:p>
            <a:pPr indent="-330200" lvl="0" marL="457200" rtl="0" algn="l">
              <a:lnSpc>
                <a:spcPct val="90000"/>
              </a:lnSpc>
              <a:spcBef>
                <a:spcPts val="0"/>
              </a:spcBef>
              <a:spcAft>
                <a:spcPts val="0"/>
              </a:spcAft>
              <a:buClr>
                <a:schemeClr val="dk1"/>
              </a:buClr>
              <a:buSzPts val="1600"/>
              <a:buChar char="●"/>
            </a:pPr>
            <a:r>
              <a:rPr lang="ar" sz="1600">
                <a:solidFill>
                  <a:schemeClr val="dk1"/>
                </a:solidFill>
              </a:rPr>
              <a:t>Thingspeak server .</a:t>
            </a:r>
            <a:endParaRPr sz="1600">
              <a:solidFill>
                <a:schemeClr val="dk1"/>
              </a:solidFill>
            </a:endParaRPr>
          </a:p>
          <a:p>
            <a:pPr indent="-330200" lvl="0" marL="457200" rtl="0" algn="l">
              <a:lnSpc>
                <a:spcPct val="90000"/>
              </a:lnSpc>
              <a:spcBef>
                <a:spcPts val="0"/>
              </a:spcBef>
              <a:spcAft>
                <a:spcPts val="0"/>
              </a:spcAft>
              <a:buClr>
                <a:schemeClr val="dk1"/>
              </a:buClr>
              <a:buSzPts val="1600"/>
              <a:buChar char="●"/>
            </a:pPr>
            <a:r>
              <a:rPr lang="ar" sz="1600">
                <a:solidFill>
                  <a:schemeClr val="dk1"/>
                </a:solidFill>
              </a:rPr>
              <a:t>Arduino IDE</a:t>
            </a:r>
            <a:endParaRPr sz="1600">
              <a:solidFill>
                <a:schemeClr val="dk1"/>
              </a:solidFill>
            </a:endParaRPr>
          </a:p>
          <a:p>
            <a:pPr indent="0" lvl="0" marL="457200" rtl="0" algn="l">
              <a:lnSpc>
                <a:spcPct val="90000"/>
              </a:lnSpc>
              <a:spcBef>
                <a:spcPts val="0"/>
              </a:spcBef>
              <a:spcAft>
                <a:spcPts val="0"/>
              </a:spcAft>
              <a:buNone/>
            </a:pPr>
            <a:r>
              <a:rPr lang="ar" sz="1600">
                <a:solidFill>
                  <a:schemeClr val="dk1"/>
                </a:solidFill>
              </a:rPr>
              <a:t> </a:t>
            </a:r>
            <a:endParaRPr sz="1600">
              <a:solidFill>
                <a:schemeClr val="dk1"/>
              </a:solidFill>
            </a:endParaRPr>
          </a:p>
          <a:p>
            <a:pPr indent="0" lvl="0" marL="457200" rtl="0" algn="l">
              <a:lnSpc>
                <a:spcPct val="90000"/>
              </a:lnSpc>
              <a:spcBef>
                <a:spcPts val="0"/>
              </a:spcBef>
              <a:spcAft>
                <a:spcPts val="0"/>
              </a:spcAft>
              <a:buNone/>
            </a:pPr>
            <a:r>
              <a:t/>
            </a:r>
            <a:endParaRPr sz="1600">
              <a:solidFill>
                <a:schemeClr val="dk1"/>
              </a:solidFill>
            </a:endParaRPr>
          </a:p>
          <a:p>
            <a:pPr indent="0" lvl="0" marL="0" rtl="0" algn="l">
              <a:lnSpc>
                <a:spcPct val="90000"/>
              </a:lnSpc>
              <a:spcBef>
                <a:spcPts val="0"/>
              </a:spcBef>
              <a:spcAft>
                <a:spcPts val="0"/>
              </a:spcAft>
              <a:buNone/>
            </a:pPr>
            <a:r>
              <a:rPr lang="ar">
                <a:solidFill>
                  <a:schemeClr val="dk1"/>
                </a:solidFill>
              </a:rPr>
              <a:t>Hardware components:</a:t>
            </a:r>
            <a:endParaRPr>
              <a:solidFill>
                <a:schemeClr val="dk1"/>
              </a:solidFill>
            </a:endParaRPr>
          </a:p>
          <a:p>
            <a:pPr indent="0" lvl="0" marL="0" rtl="0" algn="l">
              <a:lnSpc>
                <a:spcPct val="90000"/>
              </a:lnSpc>
              <a:spcBef>
                <a:spcPts val="0"/>
              </a:spcBef>
              <a:spcAft>
                <a:spcPts val="0"/>
              </a:spcAft>
              <a:buNone/>
            </a:pPr>
            <a:r>
              <a:t/>
            </a:r>
            <a:endParaRPr sz="1600">
              <a:solidFill>
                <a:schemeClr val="dk1"/>
              </a:solidFill>
            </a:endParaRPr>
          </a:p>
          <a:p>
            <a:pPr indent="-330200" lvl="0" marL="457200" rtl="0" algn="l">
              <a:lnSpc>
                <a:spcPct val="90000"/>
              </a:lnSpc>
              <a:spcBef>
                <a:spcPts val="0"/>
              </a:spcBef>
              <a:spcAft>
                <a:spcPts val="0"/>
              </a:spcAft>
              <a:buClr>
                <a:schemeClr val="dk1"/>
              </a:buClr>
              <a:buSzPts val="1600"/>
              <a:buChar char="●"/>
            </a:pPr>
            <a:r>
              <a:rPr lang="ar" sz="1600">
                <a:solidFill>
                  <a:schemeClr val="dk1"/>
                </a:solidFill>
              </a:rPr>
              <a:t>Arduino uno</a:t>
            </a:r>
            <a:endParaRPr sz="1600">
              <a:solidFill>
                <a:schemeClr val="dk1"/>
              </a:solidFill>
            </a:endParaRPr>
          </a:p>
          <a:p>
            <a:pPr indent="-330200" lvl="0" marL="457200" rtl="0" algn="l">
              <a:lnSpc>
                <a:spcPct val="90000"/>
              </a:lnSpc>
              <a:spcBef>
                <a:spcPts val="0"/>
              </a:spcBef>
              <a:spcAft>
                <a:spcPts val="0"/>
              </a:spcAft>
              <a:buClr>
                <a:schemeClr val="dk1"/>
              </a:buClr>
              <a:buSzPts val="1600"/>
              <a:buChar char="●"/>
            </a:pPr>
            <a:r>
              <a:rPr lang="ar" sz="1600">
                <a:solidFill>
                  <a:schemeClr val="dk1"/>
                </a:solidFill>
              </a:rPr>
              <a:t>esp8266</a:t>
            </a:r>
            <a:endParaRPr sz="1600">
              <a:solidFill>
                <a:schemeClr val="dk1"/>
              </a:solidFill>
            </a:endParaRPr>
          </a:p>
          <a:p>
            <a:pPr indent="-330200" lvl="0" marL="457200" rtl="0" algn="l">
              <a:lnSpc>
                <a:spcPct val="90000"/>
              </a:lnSpc>
              <a:spcBef>
                <a:spcPts val="0"/>
              </a:spcBef>
              <a:spcAft>
                <a:spcPts val="0"/>
              </a:spcAft>
              <a:buClr>
                <a:schemeClr val="dk1"/>
              </a:buClr>
              <a:buSzPts val="1600"/>
              <a:buChar char="●"/>
            </a:pPr>
            <a:r>
              <a:rPr lang="ar" sz="1600">
                <a:solidFill>
                  <a:schemeClr val="dk1"/>
                </a:solidFill>
              </a:rPr>
              <a:t>sensors(DHT22 , soil moisture , LDR )</a:t>
            </a:r>
            <a:endParaRPr sz="1600">
              <a:solidFill>
                <a:schemeClr val="dk1"/>
              </a:solidFill>
            </a:endParaRPr>
          </a:p>
          <a:p>
            <a:pPr indent="-330200" lvl="0" marL="457200" rtl="0" algn="l">
              <a:lnSpc>
                <a:spcPct val="90000"/>
              </a:lnSpc>
              <a:spcBef>
                <a:spcPts val="0"/>
              </a:spcBef>
              <a:spcAft>
                <a:spcPts val="0"/>
              </a:spcAft>
              <a:buClr>
                <a:schemeClr val="dk1"/>
              </a:buClr>
              <a:buSzPts val="1600"/>
              <a:buChar char="●"/>
            </a:pPr>
            <a:r>
              <a:rPr lang="ar" sz="1600">
                <a:solidFill>
                  <a:schemeClr val="dk1"/>
                </a:solidFill>
              </a:rPr>
              <a:t>fans , peltier  module , pumps , LEDs</a:t>
            </a:r>
            <a:endParaRPr sz="1600">
              <a:solidFill>
                <a:schemeClr val="dk1"/>
              </a:solidFill>
            </a:endParaRPr>
          </a:p>
          <a:p>
            <a:pPr indent="-330200" lvl="0" marL="457200" rtl="0" algn="l">
              <a:lnSpc>
                <a:spcPct val="90000"/>
              </a:lnSpc>
              <a:spcBef>
                <a:spcPts val="0"/>
              </a:spcBef>
              <a:spcAft>
                <a:spcPts val="0"/>
              </a:spcAft>
              <a:buClr>
                <a:schemeClr val="dk1"/>
              </a:buClr>
              <a:buSzPts val="1600"/>
              <a:buChar char="●"/>
            </a:pPr>
            <a:r>
              <a:rPr lang="ar" sz="1600">
                <a:solidFill>
                  <a:schemeClr val="dk1"/>
                </a:solidFill>
              </a:rPr>
              <a:t>relays ,wires</a:t>
            </a:r>
            <a:endParaRPr sz="1600">
              <a:solidFill>
                <a:schemeClr val="dk1"/>
              </a:solidFill>
            </a:endParaRPr>
          </a:p>
          <a:p>
            <a:pPr indent="0" lvl="0" marL="457200" rtl="0" algn="l">
              <a:lnSpc>
                <a:spcPct val="90000"/>
              </a:lnSpc>
              <a:spcBef>
                <a:spcPts val="0"/>
              </a:spcBef>
              <a:spcAft>
                <a:spcPts val="0"/>
              </a:spcAft>
              <a:buNone/>
            </a:pPr>
            <a:r>
              <a:t/>
            </a:r>
            <a:endParaRPr sz="1600">
              <a:solidFill>
                <a:schemeClr val="dk1"/>
              </a:solidFill>
            </a:endParaRPr>
          </a:p>
          <a:p>
            <a:pPr indent="0" lvl="0" marL="0" rtl="0" algn="l">
              <a:lnSpc>
                <a:spcPct val="90000"/>
              </a:lnSpc>
              <a:spcBef>
                <a:spcPts val="0"/>
              </a:spcBef>
              <a:spcAft>
                <a:spcPts val="0"/>
              </a:spcAft>
              <a:buNone/>
            </a:pPr>
            <a:r>
              <a:t/>
            </a:r>
            <a:endParaRPr sz="1600">
              <a:solidFill>
                <a:schemeClr val="dk1"/>
              </a:solidFill>
            </a:endParaRPr>
          </a:p>
          <a:p>
            <a:pPr indent="0" lvl="0" marL="0" rtl="0" algn="l">
              <a:lnSpc>
                <a:spcPct val="90000"/>
              </a:lnSpc>
              <a:spcBef>
                <a:spcPts val="0"/>
              </a:spcBef>
              <a:spcAft>
                <a:spcPts val="0"/>
              </a:spcAft>
              <a:buNone/>
            </a:pPr>
            <a:r>
              <a:rPr lang="ar" sz="1600">
                <a:solidFill>
                  <a:schemeClr val="dk1"/>
                </a:solidFill>
              </a:rPr>
              <a:t> </a:t>
            </a:r>
            <a:endParaRPr sz="1600">
              <a:solidFill>
                <a:schemeClr val="dk1"/>
              </a:solidFill>
            </a:endParaRPr>
          </a:p>
          <a:p>
            <a:pPr indent="0" lvl="0" marL="457200" rtl="0" algn="l">
              <a:lnSpc>
                <a:spcPct val="115000"/>
              </a:lnSpc>
              <a:spcBef>
                <a:spcPts val="0"/>
              </a:spcBef>
              <a:spcAft>
                <a:spcPts val="1600"/>
              </a:spcAft>
              <a:buSzPts val="18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Project Sections</a:t>
            </a:r>
            <a:endParaRPr/>
          </a:p>
        </p:txBody>
      </p:sp>
      <p:sp>
        <p:nvSpPr>
          <p:cNvPr id="99" name="Google Shape;99;p8"/>
          <p:cNvSpPr txBox="1"/>
          <p:nvPr>
            <p:ph idx="1" type="body"/>
          </p:nvPr>
        </p:nvSpPr>
        <p:spPr>
          <a:xfrm>
            <a:off x="311700" y="1152475"/>
            <a:ext cx="8520600" cy="379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ar"/>
              <a:t>1-</a:t>
            </a:r>
            <a:r>
              <a:rPr lang="ar">
                <a:solidFill>
                  <a:srgbClr val="000000"/>
                </a:solidFill>
              </a:rPr>
              <a:t> Hardware part</a:t>
            </a:r>
            <a:endParaRPr>
              <a:solidFill>
                <a:srgbClr val="000000"/>
              </a:solidFill>
            </a:endParaRPr>
          </a:p>
          <a:p>
            <a:pPr indent="0" lvl="0" marL="0" rtl="0" algn="l">
              <a:lnSpc>
                <a:spcPct val="115000"/>
              </a:lnSpc>
              <a:spcBef>
                <a:spcPts val="1600"/>
              </a:spcBef>
              <a:spcAft>
                <a:spcPts val="0"/>
              </a:spcAft>
              <a:buSzPts val="1800"/>
              <a:buNone/>
            </a:pPr>
            <a:r>
              <a:t/>
            </a:r>
            <a:endParaRPr/>
          </a:p>
          <a:p>
            <a:pPr indent="0" lvl="0" marL="0" rtl="0" algn="l">
              <a:lnSpc>
                <a:spcPct val="115000"/>
              </a:lnSpc>
              <a:spcBef>
                <a:spcPts val="0"/>
              </a:spcBef>
              <a:spcAft>
                <a:spcPts val="0"/>
              </a:spcAft>
              <a:buNone/>
            </a:pPr>
            <a:r>
              <a:t/>
            </a:r>
            <a:endParaRPr/>
          </a:p>
        </p:txBody>
      </p:sp>
      <p:pic>
        <p:nvPicPr>
          <p:cNvPr id="100" name="Google Shape;100;p8"/>
          <p:cNvPicPr preferRelativeResize="0"/>
          <p:nvPr/>
        </p:nvPicPr>
        <p:blipFill>
          <a:blip r:embed="rId3">
            <a:alphaModFix/>
          </a:blip>
          <a:stretch>
            <a:fillRect/>
          </a:stretch>
        </p:blipFill>
        <p:spPr>
          <a:xfrm>
            <a:off x="3006125" y="203025"/>
            <a:ext cx="6053600" cy="49404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pic>
        <p:nvPicPr>
          <p:cNvPr id="105" name="Google Shape;105;gb2ab0c0147_0_9"/>
          <p:cNvPicPr preferRelativeResize="0"/>
          <p:nvPr/>
        </p:nvPicPr>
        <p:blipFill>
          <a:blip r:embed="rId3">
            <a:alphaModFix/>
          </a:blip>
          <a:stretch>
            <a:fillRect/>
          </a:stretch>
        </p:blipFill>
        <p:spPr>
          <a:xfrm>
            <a:off x="297900" y="127880"/>
            <a:ext cx="3847275" cy="2384775"/>
          </a:xfrm>
          <a:prstGeom prst="rect">
            <a:avLst/>
          </a:prstGeom>
          <a:noFill/>
          <a:ln>
            <a:noFill/>
          </a:ln>
        </p:spPr>
      </p:pic>
      <p:pic>
        <p:nvPicPr>
          <p:cNvPr id="106" name="Google Shape;106;gb2ab0c0147_0_9"/>
          <p:cNvPicPr preferRelativeResize="0"/>
          <p:nvPr/>
        </p:nvPicPr>
        <p:blipFill>
          <a:blip r:embed="rId4">
            <a:alphaModFix/>
          </a:blip>
          <a:stretch>
            <a:fillRect/>
          </a:stretch>
        </p:blipFill>
        <p:spPr>
          <a:xfrm>
            <a:off x="2519375" y="2358013"/>
            <a:ext cx="3981450" cy="2552700"/>
          </a:xfrm>
          <a:prstGeom prst="rect">
            <a:avLst/>
          </a:prstGeom>
          <a:noFill/>
          <a:ln>
            <a:noFill/>
          </a:ln>
        </p:spPr>
      </p:pic>
      <p:pic>
        <p:nvPicPr>
          <p:cNvPr id="107" name="Google Shape;107;gb2ab0c0147_0_9"/>
          <p:cNvPicPr preferRelativeResize="0"/>
          <p:nvPr/>
        </p:nvPicPr>
        <p:blipFill>
          <a:blip r:embed="rId5">
            <a:alphaModFix/>
          </a:blip>
          <a:stretch>
            <a:fillRect/>
          </a:stretch>
        </p:blipFill>
        <p:spPr>
          <a:xfrm>
            <a:off x="5676675" y="0"/>
            <a:ext cx="3543300" cy="3009900"/>
          </a:xfrm>
          <a:prstGeom prst="rect">
            <a:avLst/>
          </a:prstGeom>
          <a:noFill/>
          <a:ln>
            <a:noFill/>
          </a:ln>
        </p:spPr>
      </p:pic>
      <p:sp>
        <p:nvSpPr>
          <p:cNvPr id="108" name="Google Shape;108;gb2ab0c0147_0_9"/>
          <p:cNvSpPr txBox="1"/>
          <p:nvPr/>
        </p:nvSpPr>
        <p:spPr>
          <a:xfrm>
            <a:off x="1074550" y="2358025"/>
            <a:ext cx="1518000" cy="85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ar" sz="1600"/>
              <a:t>light sensor</a:t>
            </a:r>
            <a:endParaRPr b="1" sz="1600"/>
          </a:p>
        </p:txBody>
      </p:sp>
      <p:sp>
        <p:nvSpPr>
          <p:cNvPr id="109" name="Google Shape;109;gb2ab0c0147_0_9"/>
          <p:cNvSpPr txBox="1"/>
          <p:nvPr/>
        </p:nvSpPr>
        <p:spPr>
          <a:xfrm>
            <a:off x="6905750" y="2937175"/>
            <a:ext cx="1740300" cy="85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ar" sz="1600"/>
              <a:t>DHT22 sensoe</a:t>
            </a:r>
            <a:endParaRPr b="1" sz="1600"/>
          </a:p>
        </p:txBody>
      </p:sp>
      <p:sp>
        <p:nvSpPr>
          <p:cNvPr id="110" name="Google Shape;110;gb2ab0c0147_0_9"/>
          <p:cNvSpPr txBox="1"/>
          <p:nvPr/>
        </p:nvSpPr>
        <p:spPr>
          <a:xfrm>
            <a:off x="3352600" y="4357475"/>
            <a:ext cx="1832100" cy="85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ar" sz="1600"/>
              <a:t>soil moisture sensor</a:t>
            </a:r>
            <a:endParaRPr b="1" sz="16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