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sldIdLst>
    <p:sldId id="258" r:id="rId2"/>
    <p:sldId id="285" r:id="rId3"/>
    <p:sldId id="312" r:id="rId4"/>
    <p:sldId id="286" r:id="rId5"/>
    <p:sldId id="287" r:id="rId6"/>
    <p:sldId id="291" r:id="rId7"/>
    <p:sldId id="289" r:id="rId8"/>
    <p:sldId id="288" r:id="rId9"/>
    <p:sldId id="290" r:id="rId10"/>
    <p:sldId id="292" r:id="rId11"/>
    <p:sldId id="293" r:id="rId12"/>
    <p:sldId id="294" r:id="rId13"/>
    <p:sldId id="297" r:id="rId14"/>
    <p:sldId id="298" r:id="rId15"/>
    <p:sldId id="299" r:id="rId16"/>
    <p:sldId id="300" r:id="rId17"/>
    <p:sldId id="304" r:id="rId18"/>
    <p:sldId id="311" r:id="rId19"/>
    <p:sldId id="301" r:id="rId20"/>
    <p:sldId id="302" r:id="rId21"/>
    <p:sldId id="303" r:id="rId22"/>
    <p:sldId id="305" r:id="rId23"/>
    <p:sldId id="307" r:id="rId24"/>
    <p:sldId id="306" r:id="rId25"/>
    <p:sldId id="308" r:id="rId26"/>
    <p:sldId id="309" r:id="rId27"/>
    <p:sldId id="310"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p:scale>
          <a:sx n="120" d="100"/>
          <a:sy n="120" d="100"/>
        </p:scale>
        <p:origin x="-672" y="25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E5D75D2F-EFF2-4412-9494-D94A380485F9}" type="datetimeFigureOut">
              <a:rPr lang="x-none" smtClean="0"/>
              <a:t>1/21/2023</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7E3E3871-F675-455A-BB83-41AA34114D9A}" type="slidenum">
              <a:rPr lang="x-none" smtClean="0"/>
              <a:t>‹#›</a:t>
            </a:fld>
            <a:endParaRPr lang="x-none"/>
          </a:p>
        </p:txBody>
      </p:sp>
    </p:spTree>
    <p:extLst>
      <p:ext uri="{BB962C8B-B14F-4D97-AF65-F5344CB8AC3E}">
        <p14:creationId xmlns:p14="http://schemas.microsoft.com/office/powerpoint/2010/main" val="17159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E5D75D2F-EFF2-4412-9494-D94A380485F9}" type="datetimeFigureOut">
              <a:rPr lang="x-none" smtClean="0"/>
              <a:t>1/21/2023</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7E3E3871-F675-455A-BB83-41AA34114D9A}" type="slidenum">
              <a:rPr lang="x-none" smtClean="0"/>
              <a:t>‹#›</a:t>
            </a:fld>
            <a:endParaRPr lang="x-none"/>
          </a:p>
        </p:txBody>
      </p:sp>
    </p:spTree>
    <p:extLst>
      <p:ext uri="{BB962C8B-B14F-4D97-AF65-F5344CB8AC3E}">
        <p14:creationId xmlns:p14="http://schemas.microsoft.com/office/powerpoint/2010/main" val="4128640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E5D75D2F-EFF2-4412-9494-D94A380485F9}" type="datetimeFigureOut">
              <a:rPr lang="x-none" smtClean="0"/>
              <a:t>1/21/2023</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7E3E3871-F675-455A-BB83-41AA34114D9A}" type="slidenum">
              <a:rPr lang="x-none" smtClean="0"/>
              <a:t>‹#›</a:t>
            </a:fld>
            <a:endParaRPr lang="x-none"/>
          </a:p>
        </p:txBody>
      </p:sp>
    </p:spTree>
    <p:extLst>
      <p:ext uri="{BB962C8B-B14F-4D97-AF65-F5344CB8AC3E}">
        <p14:creationId xmlns:p14="http://schemas.microsoft.com/office/powerpoint/2010/main" val="21183352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E5D75D2F-EFF2-4412-9494-D94A380485F9}" type="datetimeFigureOut">
              <a:rPr lang="x-none" smtClean="0"/>
              <a:t>1/21/2023</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7E3E3871-F675-455A-BB83-41AA34114D9A}" type="slidenum">
              <a:rPr lang="x-none" smtClean="0"/>
              <a:t>‹#›</a:t>
            </a:fld>
            <a:endParaRPr lang="x-none"/>
          </a:p>
        </p:txBody>
      </p:sp>
    </p:spTree>
    <p:extLst>
      <p:ext uri="{BB962C8B-B14F-4D97-AF65-F5344CB8AC3E}">
        <p14:creationId xmlns:p14="http://schemas.microsoft.com/office/powerpoint/2010/main" val="1538866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E5D75D2F-EFF2-4412-9494-D94A380485F9}" type="datetimeFigureOut">
              <a:rPr lang="x-none" smtClean="0"/>
              <a:t>1/21/2023</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7E3E3871-F675-455A-BB83-41AA34114D9A}" type="slidenum">
              <a:rPr lang="x-none" smtClean="0"/>
              <a:t>‹#›</a:t>
            </a:fld>
            <a:endParaRPr lang="x-none"/>
          </a:p>
        </p:txBody>
      </p:sp>
    </p:spTree>
    <p:extLst>
      <p:ext uri="{BB962C8B-B14F-4D97-AF65-F5344CB8AC3E}">
        <p14:creationId xmlns:p14="http://schemas.microsoft.com/office/powerpoint/2010/main" val="4224521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E5D75D2F-EFF2-4412-9494-D94A380485F9}" type="datetimeFigureOut">
              <a:rPr lang="x-none" smtClean="0"/>
              <a:t>1/21/2023</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7E3E3871-F675-455A-BB83-41AA34114D9A}" type="slidenum">
              <a:rPr lang="x-none" smtClean="0"/>
              <a:t>‹#›</a:t>
            </a:fld>
            <a:endParaRPr lang="x-none"/>
          </a:p>
        </p:txBody>
      </p:sp>
    </p:spTree>
    <p:extLst>
      <p:ext uri="{BB962C8B-B14F-4D97-AF65-F5344CB8AC3E}">
        <p14:creationId xmlns:p14="http://schemas.microsoft.com/office/powerpoint/2010/main" val="27992813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629842" y="2505075"/>
            <a:ext cx="3868340" cy="368458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4629150" y="2505075"/>
            <a:ext cx="3887391" cy="368458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E5D75D2F-EFF2-4412-9494-D94A380485F9}" type="datetimeFigureOut">
              <a:rPr lang="x-none" smtClean="0"/>
              <a:t>1/21/2023</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7E3E3871-F675-455A-BB83-41AA34114D9A}" type="slidenum">
              <a:rPr lang="x-none" smtClean="0"/>
              <a:t>‹#›</a:t>
            </a:fld>
            <a:endParaRPr lang="x-none"/>
          </a:p>
        </p:txBody>
      </p:sp>
    </p:spTree>
    <p:extLst>
      <p:ext uri="{BB962C8B-B14F-4D97-AF65-F5344CB8AC3E}">
        <p14:creationId xmlns:p14="http://schemas.microsoft.com/office/powerpoint/2010/main" val="4135157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E5D75D2F-EFF2-4412-9494-D94A380485F9}" type="datetimeFigureOut">
              <a:rPr lang="x-none" smtClean="0"/>
              <a:t>1/21/2023</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7E3E3871-F675-455A-BB83-41AA34114D9A}" type="slidenum">
              <a:rPr lang="x-none" smtClean="0"/>
              <a:t>‹#›</a:t>
            </a:fld>
            <a:endParaRPr lang="x-none"/>
          </a:p>
        </p:txBody>
      </p:sp>
    </p:spTree>
    <p:extLst>
      <p:ext uri="{BB962C8B-B14F-4D97-AF65-F5344CB8AC3E}">
        <p14:creationId xmlns:p14="http://schemas.microsoft.com/office/powerpoint/2010/main" val="7661384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D75D2F-EFF2-4412-9494-D94A380485F9}" type="datetimeFigureOut">
              <a:rPr lang="x-none" smtClean="0"/>
              <a:t>1/21/2023</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7E3E3871-F675-455A-BB83-41AA34114D9A}" type="slidenum">
              <a:rPr lang="x-none" smtClean="0"/>
              <a:t>‹#›</a:t>
            </a:fld>
            <a:endParaRPr lang="x-none"/>
          </a:p>
        </p:txBody>
      </p:sp>
    </p:spTree>
    <p:extLst>
      <p:ext uri="{BB962C8B-B14F-4D97-AF65-F5344CB8AC3E}">
        <p14:creationId xmlns:p14="http://schemas.microsoft.com/office/powerpoint/2010/main" val="34505848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E5D75D2F-EFF2-4412-9494-D94A380485F9}" type="datetimeFigureOut">
              <a:rPr lang="x-none" smtClean="0"/>
              <a:t>1/21/2023</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7E3E3871-F675-455A-BB83-41AA34114D9A}" type="slidenum">
              <a:rPr lang="x-none" smtClean="0"/>
              <a:t>‹#›</a:t>
            </a:fld>
            <a:endParaRPr lang="x-none"/>
          </a:p>
        </p:txBody>
      </p:sp>
    </p:spTree>
    <p:extLst>
      <p:ext uri="{BB962C8B-B14F-4D97-AF65-F5344CB8AC3E}">
        <p14:creationId xmlns:p14="http://schemas.microsoft.com/office/powerpoint/2010/main" val="2481205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dirty="0"/>
              <a:t>انقر فوق الأيقونة لإضافة صورة</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E5D75D2F-EFF2-4412-9494-D94A380485F9}" type="datetimeFigureOut">
              <a:rPr lang="x-none" smtClean="0"/>
              <a:t>1/21/2023</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7E3E3871-F675-455A-BB83-41AA34114D9A}" type="slidenum">
              <a:rPr lang="x-none" smtClean="0"/>
              <a:t>‹#›</a:t>
            </a:fld>
            <a:endParaRPr lang="x-none"/>
          </a:p>
        </p:txBody>
      </p:sp>
    </p:spTree>
    <p:extLst>
      <p:ext uri="{BB962C8B-B14F-4D97-AF65-F5344CB8AC3E}">
        <p14:creationId xmlns:p14="http://schemas.microsoft.com/office/powerpoint/2010/main" val="28739572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D75D2F-EFF2-4412-9494-D94A380485F9}" type="datetimeFigureOut">
              <a:rPr lang="x-none" smtClean="0"/>
              <a:t>1/21/2023</a:t>
            </a:fld>
            <a:endParaRPr lang="x-none"/>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3E3871-F675-455A-BB83-41AA34114D9A}" type="slidenum">
              <a:rPr lang="x-none" smtClean="0"/>
              <a:t>‹#›</a:t>
            </a:fld>
            <a:endParaRPr lang="x-none"/>
          </a:p>
        </p:txBody>
      </p:sp>
    </p:spTree>
    <p:extLst>
      <p:ext uri="{BB962C8B-B14F-4D97-AF65-F5344CB8AC3E}">
        <p14:creationId xmlns:p14="http://schemas.microsoft.com/office/powerpoint/2010/main" val="25140339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6.xml"/><Relationship Id="rId5" Type="http://schemas.openxmlformats.org/officeDocument/2006/relationships/image" Target="../media/image30.jpeg"/><Relationship Id="rId4" Type="http://schemas.openxmlformats.org/officeDocument/2006/relationships/image" Target="../media/image29.jpeg"/></Relationships>
</file>

<file path=ppt/slides/_rels/slide1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xml"/><Relationship Id="rId5" Type="http://schemas.openxmlformats.org/officeDocument/2006/relationships/image" Target="../media/image44.png"/><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4000" cy="6893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ربع نص 1"/>
          <p:cNvSpPr txBox="1"/>
          <p:nvPr/>
        </p:nvSpPr>
        <p:spPr>
          <a:xfrm>
            <a:off x="62145" y="1142999"/>
            <a:ext cx="8939812" cy="954107"/>
          </a:xfrm>
          <a:prstGeom prst="rect">
            <a:avLst/>
          </a:prstGeom>
          <a:noFill/>
        </p:spPr>
        <p:txBody>
          <a:bodyPr wrap="square" rtlCol="0">
            <a:spAutoFit/>
          </a:bodyPr>
          <a:lstStyle/>
          <a:p>
            <a:pPr algn="ctr"/>
            <a:r>
              <a:rPr lang="en-US" sz="2800" b="1" i="0" dirty="0">
                <a:solidFill>
                  <a:srgbClr val="050505"/>
                </a:solidFill>
                <a:effectLst/>
                <a:latin typeface="Segoe UI Historic" panose="020B0502040204020203" pitchFamily="34" charset="0"/>
              </a:rPr>
              <a:t>The Effectiveness </a:t>
            </a:r>
            <a:r>
              <a:rPr lang="en-US" sz="2800" b="1" dirty="0">
                <a:solidFill>
                  <a:srgbClr val="050505"/>
                </a:solidFill>
                <a:latin typeface="Segoe UI Historic" panose="020B0502040204020203" pitchFamily="34" charset="0"/>
              </a:rPr>
              <a:t>O</a:t>
            </a:r>
            <a:r>
              <a:rPr lang="en-US" sz="2800" b="1" i="0" dirty="0">
                <a:solidFill>
                  <a:srgbClr val="050505"/>
                </a:solidFill>
                <a:effectLst/>
                <a:latin typeface="Segoe UI Historic" panose="020B0502040204020203" pitchFamily="34" charset="0"/>
              </a:rPr>
              <a:t>f </a:t>
            </a:r>
            <a:r>
              <a:rPr lang="en-US" sz="2800" b="1" dirty="0">
                <a:solidFill>
                  <a:srgbClr val="050505"/>
                </a:solidFill>
                <a:latin typeface="Segoe UI Historic" panose="020B0502040204020203" pitchFamily="34" charset="0"/>
              </a:rPr>
              <a:t>G</a:t>
            </a:r>
            <a:r>
              <a:rPr lang="en-US" sz="2800" b="1" i="0" dirty="0">
                <a:solidFill>
                  <a:srgbClr val="050505"/>
                </a:solidFill>
                <a:effectLst/>
                <a:latin typeface="Segoe UI Historic" panose="020B0502040204020203" pitchFamily="34" charset="0"/>
              </a:rPr>
              <a:t>reen </a:t>
            </a:r>
            <a:r>
              <a:rPr lang="en-US" sz="2800" b="1" dirty="0">
                <a:solidFill>
                  <a:srgbClr val="050505"/>
                </a:solidFill>
                <a:latin typeface="Segoe UI Historic" panose="020B0502040204020203" pitchFamily="34" charset="0"/>
              </a:rPr>
              <a:t>F</a:t>
            </a:r>
            <a:r>
              <a:rPr lang="en-US" sz="2800" b="1" i="0" dirty="0">
                <a:solidFill>
                  <a:srgbClr val="050505"/>
                </a:solidFill>
                <a:effectLst/>
                <a:latin typeface="Segoe UI Historic" panose="020B0502040204020203" pitchFamily="34" charset="0"/>
              </a:rPr>
              <a:t>eatures On </a:t>
            </a:r>
            <a:r>
              <a:rPr lang="en-US" sz="2800" b="1" dirty="0">
                <a:solidFill>
                  <a:srgbClr val="050505"/>
                </a:solidFill>
                <a:latin typeface="Segoe UI Historic" panose="020B0502040204020203" pitchFamily="34" charset="0"/>
              </a:rPr>
              <a:t>L</a:t>
            </a:r>
            <a:r>
              <a:rPr lang="en-US" sz="2800" b="1" i="0" dirty="0">
                <a:solidFill>
                  <a:srgbClr val="050505"/>
                </a:solidFill>
                <a:effectLst/>
                <a:latin typeface="Segoe UI Historic" panose="020B0502040204020203" pitchFamily="34" charset="0"/>
              </a:rPr>
              <a:t>ife </a:t>
            </a:r>
            <a:r>
              <a:rPr lang="en-US" sz="2800" b="1" dirty="0">
                <a:solidFill>
                  <a:srgbClr val="050505"/>
                </a:solidFill>
                <a:latin typeface="Segoe UI Historic" panose="020B0502040204020203" pitchFamily="34" charset="0"/>
              </a:rPr>
              <a:t>C</a:t>
            </a:r>
            <a:r>
              <a:rPr lang="en-US" sz="2800" b="1" i="0" dirty="0">
                <a:solidFill>
                  <a:srgbClr val="050505"/>
                </a:solidFill>
                <a:effectLst/>
                <a:latin typeface="Segoe UI Historic" panose="020B0502040204020203" pitchFamily="34" charset="0"/>
              </a:rPr>
              <a:t>ycle </a:t>
            </a:r>
            <a:r>
              <a:rPr lang="en-US" sz="2800" b="1" dirty="0">
                <a:solidFill>
                  <a:srgbClr val="050505"/>
                </a:solidFill>
                <a:latin typeface="Segoe UI Historic" panose="020B0502040204020203" pitchFamily="34" charset="0"/>
              </a:rPr>
              <a:t>C</a:t>
            </a:r>
            <a:r>
              <a:rPr lang="en-US" sz="2800" b="1" i="0" dirty="0">
                <a:solidFill>
                  <a:srgbClr val="050505"/>
                </a:solidFill>
                <a:effectLst/>
                <a:latin typeface="Segoe UI Historic" panose="020B0502040204020203" pitchFamily="34" charset="0"/>
              </a:rPr>
              <a:t>ost - Aqqaba Green </a:t>
            </a:r>
            <a:r>
              <a:rPr lang="en-US" sz="2800" b="1" dirty="0">
                <a:solidFill>
                  <a:srgbClr val="050505"/>
                </a:solidFill>
                <a:latin typeface="Segoe UI Historic" panose="020B0502040204020203" pitchFamily="34" charset="0"/>
              </a:rPr>
              <a:t>S</a:t>
            </a:r>
            <a:r>
              <a:rPr lang="en-US" sz="2800" b="1" i="0" dirty="0">
                <a:solidFill>
                  <a:srgbClr val="050505"/>
                </a:solidFill>
                <a:effectLst/>
                <a:latin typeface="Segoe UI Historic" panose="020B0502040204020203" pitchFamily="34" charset="0"/>
              </a:rPr>
              <a:t>chool</a:t>
            </a:r>
            <a:endParaRPr lang="en-US" sz="2800" b="1" dirty="0"/>
          </a:p>
        </p:txBody>
      </p:sp>
      <p:sp>
        <p:nvSpPr>
          <p:cNvPr id="3" name="مربع نص 2"/>
          <p:cNvSpPr txBox="1"/>
          <p:nvPr/>
        </p:nvSpPr>
        <p:spPr>
          <a:xfrm>
            <a:off x="2590801" y="3248026"/>
            <a:ext cx="3962400" cy="1569660"/>
          </a:xfrm>
          <a:prstGeom prst="rect">
            <a:avLst/>
          </a:prstGeom>
          <a:noFill/>
        </p:spPr>
        <p:txBody>
          <a:bodyPr wrap="square" rtlCol="0">
            <a:spAutoFit/>
          </a:bodyPr>
          <a:lstStyle/>
          <a:p>
            <a:pPr algn="ctr"/>
            <a:r>
              <a:rPr lang="en-US" sz="2400" b="1" dirty="0"/>
              <a:t>BY </a:t>
            </a:r>
          </a:p>
          <a:p>
            <a:pPr algn="ctr"/>
            <a:r>
              <a:rPr lang="en-US" sz="2400" b="1" dirty="0"/>
              <a:t>Abeer Barham </a:t>
            </a:r>
          </a:p>
          <a:p>
            <a:pPr algn="ctr"/>
            <a:r>
              <a:rPr lang="en-US" sz="2400" b="1" dirty="0"/>
              <a:t>Laila Abu-Waar</a:t>
            </a:r>
          </a:p>
          <a:p>
            <a:pPr algn="ctr"/>
            <a:r>
              <a:rPr lang="en-US" sz="2400" b="1" dirty="0"/>
              <a:t>Ru’a Deeb </a:t>
            </a:r>
          </a:p>
        </p:txBody>
      </p:sp>
      <p:sp>
        <p:nvSpPr>
          <p:cNvPr id="4" name="مربع نص 3"/>
          <p:cNvSpPr txBox="1"/>
          <p:nvPr/>
        </p:nvSpPr>
        <p:spPr>
          <a:xfrm>
            <a:off x="2152650" y="5753100"/>
            <a:ext cx="5219700" cy="400110"/>
          </a:xfrm>
          <a:prstGeom prst="rect">
            <a:avLst/>
          </a:prstGeom>
          <a:noFill/>
        </p:spPr>
        <p:txBody>
          <a:bodyPr wrap="square" rtlCol="0">
            <a:spAutoFit/>
          </a:bodyPr>
          <a:lstStyle/>
          <a:p>
            <a:r>
              <a:rPr lang="en-US" sz="2000" b="1" dirty="0"/>
              <a:t>Under supervision of </a:t>
            </a:r>
            <a:r>
              <a:rPr lang="en-US" sz="2000" b="1" dirty="0" smtClean="0"/>
              <a:t>:</a:t>
            </a:r>
            <a:r>
              <a:rPr lang="en-US" sz="2000" b="1" dirty="0"/>
              <a:t>E</a:t>
            </a:r>
            <a:r>
              <a:rPr lang="en-US" sz="2000" b="1" dirty="0" smtClean="0"/>
              <a:t>ng. </a:t>
            </a:r>
            <a:r>
              <a:rPr lang="en-US" sz="2000" b="1" dirty="0"/>
              <a:t>Reema Nassar </a:t>
            </a:r>
          </a:p>
        </p:txBody>
      </p:sp>
    </p:spTree>
    <p:extLst>
      <p:ext uri="{BB962C8B-B14F-4D97-AF65-F5344CB8AC3E}">
        <p14:creationId xmlns:p14="http://schemas.microsoft.com/office/powerpoint/2010/main" val="41100632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0B2587B-1510-AFFA-E082-D0B3320C901C}"/>
              </a:ext>
            </a:extLst>
          </p:cNvPr>
          <p:cNvSpPr>
            <a:spLocks noGrp="1"/>
          </p:cNvSpPr>
          <p:nvPr>
            <p:ph type="title"/>
          </p:nvPr>
        </p:nvSpPr>
        <p:spPr>
          <a:xfrm>
            <a:off x="566506" y="560435"/>
            <a:ext cx="7886700" cy="1325563"/>
          </a:xfrm>
        </p:spPr>
        <p:txBody>
          <a:bodyPr>
            <a:normAutofit/>
          </a:bodyPr>
          <a:lstStyle/>
          <a:p>
            <a:r>
              <a:rPr lang="en-US" sz="2400" b="1" dirty="0">
                <a:ln>
                  <a:noFill/>
                </a:ln>
                <a:solidFill>
                  <a:srgbClr val="000000"/>
                </a:solidFill>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rPr>
              <a:t>Structural Model</a:t>
            </a:r>
            <a:r>
              <a:rPr lang="en-US" sz="2400" dirty="0">
                <a:effectLst/>
                <a:latin typeface="Calibri" panose="020F0502020204030204" pitchFamily="34" charset="0"/>
                <a:ea typeface="Calibri" panose="020F0502020204030204" pitchFamily="34" charset="0"/>
                <a:cs typeface="Arial" panose="020B0604020202020204" pitchFamily="34" charset="0"/>
              </a:rPr>
              <a:t/>
            </a:r>
            <a:br>
              <a:rPr lang="en-US" sz="2400" dirty="0">
                <a:effectLst/>
                <a:latin typeface="Calibri" panose="020F0502020204030204" pitchFamily="34" charset="0"/>
                <a:ea typeface="Calibri" panose="020F0502020204030204" pitchFamily="34" charset="0"/>
                <a:cs typeface="Arial" panose="020B0604020202020204" pitchFamily="34" charset="0"/>
              </a:rPr>
            </a:br>
            <a:endParaRPr lang="en-US" sz="5400" dirty="0"/>
          </a:p>
        </p:txBody>
      </p:sp>
      <p:pic>
        <p:nvPicPr>
          <p:cNvPr id="3" name="Picture 2" descr="لا يتوفر وصف.">
            <a:extLst>
              <a:ext uri="{FF2B5EF4-FFF2-40B4-BE49-F238E27FC236}">
                <a16:creationId xmlns:a16="http://schemas.microsoft.com/office/drawing/2014/main" xmlns="" id="{E994DA05-1717-0872-A500-C2ABA7C5BE1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36858" y="1027907"/>
            <a:ext cx="7032992" cy="2987335"/>
          </a:xfrm>
          <a:prstGeom prst="rect">
            <a:avLst/>
          </a:prstGeom>
          <a:noFill/>
          <a:ln>
            <a:noFill/>
          </a:ln>
        </p:spPr>
      </p:pic>
      <p:pic>
        <p:nvPicPr>
          <p:cNvPr id="6" name="Picture 5">
            <a:extLst>
              <a:ext uri="{FF2B5EF4-FFF2-40B4-BE49-F238E27FC236}">
                <a16:creationId xmlns:a16="http://schemas.microsoft.com/office/drawing/2014/main" xmlns="" id="{A89E4279-9B1C-08E7-CCE1-489B036F002A}"/>
              </a:ext>
            </a:extLst>
          </p:cNvPr>
          <p:cNvPicPr>
            <a:picLocks noChangeAspect="1"/>
          </p:cNvPicPr>
          <p:nvPr/>
        </p:nvPicPr>
        <p:blipFill>
          <a:blip r:embed="rId3"/>
          <a:stretch>
            <a:fillRect/>
          </a:stretch>
        </p:blipFill>
        <p:spPr>
          <a:xfrm>
            <a:off x="922597" y="3917588"/>
            <a:ext cx="7461513" cy="2614514"/>
          </a:xfrm>
          <a:prstGeom prst="rect">
            <a:avLst/>
          </a:prstGeom>
        </p:spPr>
      </p:pic>
    </p:spTree>
    <p:extLst>
      <p:ext uri="{BB962C8B-B14F-4D97-AF65-F5344CB8AC3E}">
        <p14:creationId xmlns:p14="http://schemas.microsoft.com/office/powerpoint/2010/main" val="5039255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E1D9F01-A3BA-F039-C6D0-718E68CCE21C}"/>
              </a:ext>
            </a:extLst>
          </p:cNvPr>
          <p:cNvSpPr>
            <a:spLocks noGrp="1"/>
          </p:cNvSpPr>
          <p:nvPr>
            <p:ph type="title"/>
          </p:nvPr>
        </p:nvSpPr>
        <p:spPr>
          <a:xfrm>
            <a:off x="106532" y="56055"/>
            <a:ext cx="7886700" cy="1325563"/>
          </a:xfrm>
        </p:spPr>
        <p:txBody>
          <a:bodyPr/>
          <a:lstStyle/>
          <a:p>
            <a:r>
              <a:rPr lang="en-US" sz="1800" b="1" dirty="0">
                <a:ln>
                  <a:noFill/>
                </a:ln>
                <a:solidFill>
                  <a:srgbClr val="000000"/>
                </a:solidFill>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rPr>
              <a:t>Footing</a:t>
            </a:r>
            <a:r>
              <a:rPr lang="en-US" sz="1800" dirty="0">
                <a:effectLst/>
                <a:latin typeface="Calibri" panose="020F0502020204030204" pitchFamily="34" charset="0"/>
                <a:ea typeface="Calibri" panose="020F0502020204030204" pitchFamily="34" charset="0"/>
                <a:cs typeface="Arial" panose="020B0604020202020204" pitchFamily="34" charset="0"/>
              </a:rPr>
              <a:t/>
            </a:r>
            <a:br>
              <a:rPr lang="en-US" sz="1800" dirty="0">
                <a:effectLst/>
                <a:latin typeface="Calibri" panose="020F0502020204030204" pitchFamily="34" charset="0"/>
                <a:ea typeface="Calibri" panose="020F0502020204030204" pitchFamily="34" charset="0"/>
                <a:cs typeface="Arial" panose="020B0604020202020204" pitchFamily="34" charset="0"/>
              </a:rPr>
            </a:br>
            <a:endParaRPr lang="en-US" dirty="0"/>
          </a:p>
        </p:txBody>
      </p:sp>
      <p:pic>
        <p:nvPicPr>
          <p:cNvPr id="7" name="Picture 6">
            <a:extLst>
              <a:ext uri="{FF2B5EF4-FFF2-40B4-BE49-F238E27FC236}">
                <a16:creationId xmlns:a16="http://schemas.microsoft.com/office/drawing/2014/main" xmlns="" id="{B643D74A-668D-E35B-941D-C183320C8C4E}"/>
              </a:ext>
            </a:extLst>
          </p:cNvPr>
          <p:cNvPicPr>
            <a:picLocks noChangeAspect="1"/>
          </p:cNvPicPr>
          <p:nvPr/>
        </p:nvPicPr>
        <p:blipFill>
          <a:blip r:embed="rId2"/>
          <a:stretch>
            <a:fillRect/>
          </a:stretch>
        </p:blipFill>
        <p:spPr>
          <a:xfrm>
            <a:off x="0" y="718837"/>
            <a:ext cx="3537996" cy="2430685"/>
          </a:xfrm>
          <a:prstGeom prst="rect">
            <a:avLst/>
          </a:prstGeom>
        </p:spPr>
      </p:pic>
      <p:sp>
        <p:nvSpPr>
          <p:cNvPr id="9" name="TextBox 8">
            <a:extLst>
              <a:ext uri="{FF2B5EF4-FFF2-40B4-BE49-F238E27FC236}">
                <a16:creationId xmlns:a16="http://schemas.microsoft.com/office/drawing/2014/main" xmlns="" id="{37848699-ADD8-E820-03D2-7E0C90214328}"/>
              </a:ext>
            </a:extLst>
          </p:cNvPr>
          <p:cNvSpPr txBox="1"/>
          <p:nvPr/>
        </p:nvSpPr>
        <p:spPr>
          <a:xfrm>
            <a:off x="-232145" y="4076133"/>
            <a:ext cx="4598632" cy="390684"/>
          </a:xfrm>
          <a:prstGeom prst="rect">
            <a:avLst/>
          </a:prstGeom>
          <a:noFill/>
        </p:spPr>
        <p:txBody>
          <a:bodyPr wrap="square">
            <a:spAutoFit/>
          </a:bodyPr>
          <a:lstStyle/>
          <a:p>
            <a:pPr marL="457200" marR="0" algn="just">
              <a:lnSpc>
                <a:spcPct val="115000"/>
              </a:lnSpc>
              <a:spcBef>
                <a:spcPts val="0"/>
              </a:spcBef>
              <a:spcAft>
                <a:spcPts val="1000"/>
              </a:spcAft>
            </a:pPr>
            <a:r>
              <a:rPr lang="en-US" sz="1800" b="1" dirty="0">
                <a:ln>
                  <a:noFill/>
                </a:ln>
                <a:solidFill>
                  <a:srgbClr val="000000"/>
                </a:solidFill>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rPr>
              <a:t>Ground beam</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0" name="Picture 9" descr="لا يتوفر وصف.">
            <a:extLst>
              <a:ext uri="{FF2B5EF4-FFF2-40B4-BE49-F238E27FC236}">
                <a16:creationId xmlns:a16="http://schemas.microsoft.com/office/drawing/2014/main" xmlns="" id="{0284BF62-DE7E-00C6-0EBF-E49BF884368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4713141"/>
            <a:ext cx="4136733" cy="1691450"/>
          </a:xfrm>
          <a:prstGeom prst="rect">
            <a:avLst/>
          </a:prstGeom>
          <a:noFill/>
          <a:ln>
            <a:noFill/>
          </a:ln>
        </p:spPr>
      </p:pic>
      <p:sp>
        <p:nvSpPr>
          <p:cNvPr id="12" name="TextBox 11">
            <a:extLst>
              <a:ext uri="{FF2B5EF4-FFF2-40B4-BE49-F238E27FC236}">
                <a16:creationId xmlns:a16="http://schemas.microsoft.com/office/drawing/2014/main" xmlns="" id="{E3368392-4265-09C7-8F4F-65A444099870}"/>
              </a:ext>
            </a:extLst>
          </p:cNvPr>
          <p:cNvSpPr txBox="1"/>
          <p:nvPr/>
        </p:nvSpPr>
        <p:spPr>
          <a:xfrm>
            <a:off x="4049882" y="248149"/>
            <a:ext cx="4722920" cy="369332"/>
          </a:xfrm>
          <a:prstGeom prst="rect">
            <a:avLst/>
          </a:prstGeom>
          <a:noFill/>
        </p:spPr>
        <p:txBody>
          <a:bodyPr wrap="square">
            <a:spAutoFit/>
          </a:bodyPr>
          <a:lstStyle/>
          <a:p>
            <a:r>
              <a:rPr lang="en-US" sz="1800" b="1" dirty="0">
                <a:ln>
                  <a:noFill/>
                </a:ln>
                <a:solidFill>
                  <a:srgbClr val="000000"/>
                </a:solidFill>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rPr>
              <a:t>Column</a:t>
            </a:r>
            <a:endParaRPr lang="en-US" dirty="0"/>
          </a:p>
        </p:txBody>
      </p:sp>
      <p:pic>
        <p:nvPicPr>
          <p:cNvPr id="16" name="Picture 15">
            <a:extLst>
              <a:ext uri="{FF2B5EF4-FFF2-40B4-BE49-F238E27FC236}">
                <a16:creationId xmlns:a16="http://schemas.microsoft.com/office/drawing/2014/main" xmlns="" id="{A93D60B7-326D-6DE8-CC2F-DE379293B37D}"/>
              </a:ext>
            </a:extLst>
          </p:cNvPr>
          <p:cNvPicPr>
            <a:picLocks noChangeAspect="1"/>
          </p:cNvPicPr>
          <p:nvPr/>
        </p:nvPicPr>
        <p:blipFill>
          <a:blip r:embed="rId4"/>
          <a:stretch>
            <a:fillRect/>
          </a:stretch>
        </p:blipFill>
        <p:spPr>
          <a:xfrm>
            <a:off x="3881680" y="923134"/>
            <a:ext cx="1543910" cy="4452776"/>
          </a:xfrm>
          <a:prstGeom prst="rect">
            <a:avLst/>
          </a:prstGeom>
        </p:spPr>
      </p:pic>
      <p:sp>
        <p:nvSpPr>
          <p:cNvPr id="19" name="TextBox 18">
            <a:extLst>
              <a:ext uri="{FF2B5EF4-FFF2-40B4-BE49-F238E27FC236}">
                <a16:creationId xmlns:a16="http://schemas.microsoft.com/office/drawing/2014/main" xmlns="" id="{22EE2FE5-09F0-1AEA-16E4-A3A7B85854FB}"/>
              </a:ext>
            </a:extLst>
          </p:cNvPr>
          <p:cNvSpPr txBox="1"/>
          <p:nvPr/>
        </p:nvSpPr>
        <p:spPr>
          <a:xfrm>
            <a:off x="6666062" y="226797"/>
            <a:ext cx="4722920" cy="390684"/>
          </a:xfrm>
          <a:prstGeom prst="rect">
            <a:avLst/>
          </a:prstGeom>
          <a:noFill/>
        </p:spPr>
        <p:txBody>
          <a:bodyPr wrap="square">
            <a:spAutoFit/>
          </a:bodyPr>
          <a:lstStyle/>
          <a:p>
            <a:pPr marL="0" marR="0" algn="just">
              <a:lnSpc>
                <a:spcPct val="115000"/>
              </a:lnSpc>
              <a:spcBef>
                <a:spcPts val="0"/>
              </a:spcBef>
              <a:spcAft>
                <a:spcPts val="1000"/>
              </a:spcAft>
            </a:pPr>
            <a:r>
              <a:rPr lang="en-US" sz="1800" b="1" dirty="0">
                <a:ln>
                  <a:noFill/>
                </a:ln>
                <a:solidFill>
                  <a:srgbClr val="000000"/>
                </a:solidFill>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rPr>
              <a:t>Shear Wall</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2050" name="Picture 2" descr="لا يتوفر وصف.">
            <a:extLst>
              <a:ext uri="{FF2B5EF4-FFF2-40B4-BE49-F238E27FC236}">
                <a16:creationId xmlns:a16="http://schemas.microsoft.com/office/drawing/2014/main" xmlns="" id="{ECA01837-D5AE-0B9E-CB7F-BA6BEA3A979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90654" y="653902"/>
            <a:ext cx="2356957" cy="338274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descr="لا يتوفر وصف.">
            <a:extLst>
              <a:ext uri="{FF2B5EF4-FFF2-40B4-BE49-F238E27FC236}">
                <a16:creationId xmlns:a16="http://schemas.microsoft.com/office/drawing/2014/main" xmlns="" id="{F822B734-CDA0-8AA4-A9F0-D1516AAA560D}"/>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20844" y="4553732"/>
            <a:ext cx="3467117" cy="2009130"/>
          </a:xfrm>
          <a:prstGeom prst="rect">
            <a:avLst/>
          </a:prstGeom>
          <a:noFill/>
          <a:ln>
            <a:noFill/>
          </a:ln>
        </p:spPr>
      </p:pic>
      <p:sp>
        <p:nvSpPr>
          <p:cNvPr id="22" name="TextBox 21">
            <a:extLst>
              <a:ext uri="{FF2B5EF4-FFF2-40B4-BE49-F238E27FC236}">
                <a16:creationId xmlns:a16="http://schemas.microsoft.com/office/drawing/2014/main" xmlns="" id="{50DBBBA9-6DBC-5C8A-87BA-D17E4313D814}"/>
              </a:ext>
            </a:extLst>
          </p:cNvPr>
          <p:cNvSpPr txBox="1"/>
          <p:nvPr/>
        </p:nvSpPr>
        <p:spPr>
          <a:xfrm>
            <a:off x="5520844" y="4036645"/>
            <a:ext cx="5868138" cy="369332"/>
          </a:xfrm>
          <a:prstGeom prst="rect">
            <a:avLst/>
          </a:prstGeom>
          <a:noFill/>
        </p:spPr>
        <p:txBody>
          <a:bodyPr wrap="square">
            <a:spAutoFit/>
          </a:bodyPr>
          <a:lstStyle/>
          <a:p>
            <a:r>
              <a:rPr lang="en-US" sz="1800" b="1" dirty="0">
                <a:ln>
                  <a:noFill/>
                </a:ln>
                <a:solidFill>
                  <a:srgbClr val="000000"/>
                </a:solidFill>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rPr>
              <a:t>Slab</a:t>
            </a:r>
            <a:endParaRPr lang="en-US" dirty="0"/>
          </a:p>
        </p:txBody>
      </p:sp>
    </p:spTree>
    <p:extLst>
      <p:ext uri="{BB962C8B-B14F-4D97-AF65-F5344CB8AC3E}">
        <p14:creationId xmlns:p14="http://schemas.microsoft.com/office/powerpoint/2010/main" val="7774631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1BB975C-58AC-E210-BE0C-95B39735B9E7}"/>
              </a:ext>
            </a:extLst>
          </p:cNvPr>
          <p:cNvSpPr txBox="1"/>
          <p:nvPr/>
        </p:nvSpPr>
        <p:spPr>
          <a:xfrm>
            <a:off x="466078" y="359038"/>
            <a:ext cx="4572000" cy="369332"/>
          </a:xfrm>
          <a:prstGeom prst="rect">
            <a:avLst/>
          </a:prstGeom>
          <a:noFill/>
        </p:spPr>
        <p:txBody>
          <a:bodyPr wrap="square">
            <a:spAutoFit/>
          </a:bodyPr>
          <a:lstStyle/>
          <a:p>
            <a:r>
              <a:rPr lang="en-US" sz="1800" b="1" dirty="0">
                <a:ln>
                  <a:noFill/>
                </a:ln>
                <a:solidFill>
                  <a:srgbClr val="000000"/>
                </a:solidFill>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rPr>
              <a:t>Stair</a:t>
            </a:r>
            <a:endParaRPr lang="en-US" dirty="0"/>
          </a:p>
        </p:txBody>
      </p:sp>
      <p:pic>
        <p:nvPicPr>
          <p:cNvPr id="6" name="Picture 5">
            <a:extLst>
              <a:ext uri="{FF2B5EF4-FFF2-40B4-BE49-F238E27FC236}">
                <a16:creationId xmlns:a16="http://schemas.microsoft.com/office/drawing/2014/main" xmlns="" id="{0DE77CE3-F33C-C8E4-6F12-F8891ED708F2}"/>
              </a:ext>
            </a:extLst>
          </p:cNvPr>
          <p:cNvPicPr>
            <a:picLocks noChangeAspect="1"/>
          </p:cNvPicPr>
          <p:nvPr/>
        </p:nvPicPr>
        <p:blipFill>
          <a:blip r:embed="rId2"/>
          <a:stretch>
            <a:fillRect/>
          </a:stretch>
        </p:blipFill>
        <p:spPr>
          <a:xfrm>
            <a:off x="1920328" y="3852909"/>
            <a:ext cx="5303343" cy="3005091"/>
          </a:xfrm>
          <a:prstGeom prst="rect">
            <a:avLst/>
          </a:prstGeom>
        </p:spPr>
      </p:pic>
      <p:pic>
        <p:nvPicPr>
          <p:cNvPr id="8" name="Picture 7">
            <a:extLst>
              <a:ext uri="{FF2B5EF4-FFF2-40B4-BE49-F238E27FC236}">
                <a16:creationId xmlns:a16="http://schemas.microsoft.com/office/drawing/2014/main" xmlns="" id="{0751BCE8-3C01-B80F-D2DF-8CA060DF7BE6}"/>
              </a:ext>
            </a:extLst>
          </p:cNvPr>
          <p:cNvPicPr>
            <a:picLocks noChangeAspect="1"/>
          </p:cNvPicPr>
          <p:nvPr/>
        </p:nvPicPr>
        <p:blipFill>
          <a:blip r:embed="rId3"/>
          <a:stretch>
            <a:fillRect/>
          </a:stretch>
        </p:blipFill>
        <p:spPr>
          <a:xfrm>
            <a:off x="2104615" y="941434"/>
            <a:ext cx="4655577" cy="3164405"/>
          </a:xfrm>
          <a:prstGeom prst="rect">
            <a:avLst/>
          </a:prstGeom>
        </p:spPr>
      </p:pic>
    </p:spTree>
    <p:extLst>
      <p:ext uri="{BB962C8B-B14F-4D97-AF65-F5344CB8AC3E}">
        <p14:creationId xmlns:p14="http://schemas.microsoft.com/office/powerpoint/2010/main" val="2207847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4028C4A-8BA2-6A3F-CB17-F334EA9BD5F9}"/>
              </a:ext>
            </a:extLst>
          </p:cNvPr>
          <p:cNvSpPr>
            <a:spLocks noGrp="1"/>
          </p:cNvSpPr>
          <p:nvPr>
            <p:ph type="title"/>
          </p:nvPr>
        </p:nvSpPr>
        <p:spPr>
          <a:xfrm>
            <a:off x="175433" y="91060"/>
            <a:ext cx="7886700" cy="1325563"/>
          </a:xfrm>
        </p:spPr>
        <p:txBody>
          <a:bodyPr>
            <a:normAutofit/>
          </a:bodyPr>
          <a:lstStyle/>
          <a:p>
            <a:r>
              <a:rPr lang="en-US" sz="2000" b="1" dirty="0">
                <a:latin typeface="Times New Roman" panose="02020603050405020304" pitchFamily="18" charset="0"/>
                <a:cs typeface="Times New Roman" panose="02020603050405020304" pitchFamily="18" charset="0"/>
              </a:rPr>
              <a:t>Construction total cost</a:t>
            </a:r>
          </a:p>
        </p:txBody>
      </p:sp>
      <p:pic>
        <p:nvPicPr>
          <p:cNvPr id="4" name="Picture 3">
            <a:extLst>
              <a:ext uri="{FF2B5EF4-FFF2-40B4-BE49-F238E27FC236}">
                <a16:creationId xmlns:a16="http://schemas.microsoft.com/office/drawing/2014/main" xmlns="" id="{277FE51E-33EC-92CF-DCEB-0604DFC2EE55}"/>
              </a:ext>
            </a:extLst>
          </p:cNvPr>
          <p:cNvPicPr>
            <a:picLocks noChangeAspect="1"/>
          </p:cNvPicPr>
          <p:nvPr/>
        </p:nvPicPr>
        <p:blipFill>
          <a:blip r:embed="rId2"/>
          <a:stretch>
            <a:fillRect/>
          </a:stretch>
        </p:blipFill>
        <p:spPr>
          <a:xfrm>
            <a:off x="2207851" y="4289110"/>
            <a:ext cx="4886960" cy="561975"/>
          </a:xfrm>
          <a:prstGeom prst="rect">
            <a:avLst/>
          </a:prstGeom>
        </p:spPr>
      </p:pic>
      <p:sp>
        <p:nvSpPr>
          <p:cNvPr id="7" name="TextBox 6">
            <a:extLst>
              <a:ext uri="{FF2B5EF4-FFF2-40B4-BE49-F238E27FC236}">
                <a16:creationId xmlns:a16="http://schemas.microsoft.com/office/drawing/2014/main" xmlns="" id="{4065A98C-5A2F-3EDD-B383-4686C9F6968E}"/>
              </a:ext>
            </a:extLst>
          </p:cNvPr>
          <p:cNvSpPr txBox="1"/>
          <p:nvPr/>
        </p:nvSpPr>
        <p:spPr>
          <a:xfrm>
            <a:off x="2607346" y="5205719"/>
            <a:ext cx="5542553" cy="1180323"/>
          </a:xfrm>
          <a:prstGeom prst="rect">
            <a:avLst/>
          </a:prstGeom>
          <a:noFill/>
        </p:spPr>
        <p:txBody>
          <a:bodyPr wrap="square">
            <a:spAutoFit/>
          </a:bodyPr>
          <a:lstStyle/>
          <a:p>
            <a:pPr marL="0" marR="0" algn="just">
              <a:lnSpc>
                <a:spcPct val="115000"/>
              </a:lnSpc>
              <a:spcBef>
                <a:spcPts val="0"/>
              </a:spcBef>
              <a:spcAft>
                <a:spcPts val="1000"/>
              </a:spcAft>
            </a:pPr>
            <a:r>
              <a:rPr lang="en-US" sz="1600" dirty="0">
                <a:latin typeface="Times New Roman" panose="02020603050405020304" pitchFamily="18" charset="0"/>
                <a:ea typeface="Calibri" panose="020F0502020204030204" pitchFamily="34" charset="0"/>
                <a:cs typeface="Arial" panose="020B0604020202020204" pitchFamily="34" charset="0"/>
              </a:rPr>
              <a:t>Total cost = 1,551,221</a:t>
            </a:r>
            <a:r>
              <a:rPr lang="he-IL" sz="1600" dirty="0">
                <a:effectLst/>
                <a:latin typeface="Calibri" panose="020F0502020204030204" pitchFamily="34" charset="0"/>
                <a:ea typeface="Calibri" panose="020F0502020204030204" pitchFamily="34" charset="0"/>
                <a:cs typeface="Times New Roman" panose="02020603050405020304" pitchFamily="18" charset="0"/>
              </a:rPr>
              <a:t> ₪</a:t>
            </a:r>
            <a:r>
              <a:rPr lang="en-US" sz="16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a:lnSpc>
                <a:spcPct val="115000"/>
              </a:lnSpc>
              <a:spcBef>
                <a:spcPts val="0"/>
              </a:spcBef>
              <a:spcAft>
                <a:spcPts val="10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Additional cost due to green features = 120,000 </a:t>
            </a:r>
            <a:r>
              <a:rPr lang="he-IL" sz="16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15000"/>
              </a:lnSpc>
              <a:spcBef>
                <a:spcPts val="0"/>
              </a:spcBef>
              <a:spcAft>
                <a:spcPts val="10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 The total cost of the project =1,671,221 </a:t>
            </a:r>
            <a:r>
              <a:rPr lang="he-IL" sz="16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1553" y="1126293"/>
            <a:ext cx="6263236" cy="1478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1552" y="2741612"/>
            <a:ext cx="6254327" cy="1395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64761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952FC3EC-471E-B6AA-CD26-ED09ECABD3EB}"/>
              </a:ext>
            </a:extLst>
          </p:cNvPr>
          <p:cNvSpPr txBox="1"/>
          <p:nvPr/>
        </p:nvSpPr>
        <p:spPr>
          <a:xfrm>
            <a:off x="270769" y="368389"/>
            <a:ext cx="4572000" cy="390684"/>
          </a:xfrm>
          <a:prstGeom prst="rect">
            <a:avLst/>
          </a:prstGeom>
          <a:noFill/>
        </p:spPr>
        <p:txBody>
          <a:bodyPr wrap="square">
            <a:spAutoFit/>
          </a:bodyPr>
          <a:lstStyle/>
          <a:p>
            <a:pPr marL="228600" marR="0" algn="just">
              <a:lnSpc>
                <a:spcPct val="115000"/>
              </a:lnSpc>
              <a:spcBef>
                <a:spcPts val="0"/>
              </a:spcBef>
              <a:spcAft>
                <a:spcPts val="1000"/>
              </a:spcAft>
              <a:tabLst>
                <a:tab pos="3390265" algn="l"/>
              </a:tabLst>
            </a:pPr>
            <a:r>
              <a:rPr lang="en-US" sz="1800" b="1" dirty="0">
                <a:ln>
                  <a:noFill/>
                </a:ln>
                <a:solidFill>
                  <a:srgbClr val="000000"/>
                </a:solidFill>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rPr>
              <a:t>Lumion 12.</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5" name="صورة 6">
            <a:extLst>
              <a:ext uri="{FF2B5EF4-FFF2-40B4-BE49-F238E27FC236}">
                <a16:creationId xmlns:a16="http://schemas.microsoft.com/office/drawing/2014/main" xmlns="" id="{1049FFF1-19D3-BFF1-E6DA-B94A77CB5E1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489" y="1373522"/>
            <a:ext cx="4323503" cy="2431762"/>
          </a:xfrm>
          <a:prstGeom prst="rect">
            <a:avLst/>
          </a:prstGeom>
        </p:spPr>
      </p:pic>
      <p:pic>
        <p:nvPicPr>
          <p:cNvPr id="6" name="صورة 99">
            <a:extLst>
              <a:ext uri="{FF2B5EF4-FFF2-40B4-BE49-F238E27FC236}">
                <a16:creationId xmlns:a16="http://schemas.microsoft.com/office/drawing/2014/main" xmlns="" id="{43D81536-153D-B690-EDE0-7639D48A30D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88" y="3963881"/>
            <a:ext cx="4323503" cy="2431762"/>
          </a:xfrm>
          <a:prstGeom prst="rect">
            <a:avLst/>
          </a:prstGeom>
        </p:spPr>
      </p:pic>
      <p:pic>
        <p:nvPicPr>
          <p:cNvPr id="7" name="صورة 102">
            <a:extLst>
              <a:ext uri="{FF2B5EF4-FFF2-40B4-BE49-F238E27FC236}">
                <a16:creationId xmlns:a16="http://schemas.microsoft.com/office/drawing/2014/main" xmlns="" id="{9142E60D-21AB-41B2-42EF-4F5A8368A60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1373522"/>
            <a:ext cx="4351861" cy="2447712"/>
          </a:xfrm>
          <a:prstGeom prst="rect">
            <a:avLst/>
          </a:prstGeom>
        </p:spPr>
      </p:pic>
      <p:pic>
        <p:nvPicPr>
          <p:cNvPr id="8" name="صورة 55">
            <a:extLst>
              <a:ext uri="{FF2B5EF4-FFF2-40B4-BE49-F238E27FC236}">
                <a16:creationId xmlns:a16="http://schemas.microsoft.com/office/drawing/2014/main" xmlns="" id="{1EE12410-1F21-B3A6-36A1-BE3DB66A88A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3642" y="3963881"/>
            <a:ext cx="4351861" cy="2447712"/>
          </a:xfrm>
          <a:prstGeom prst="rect">
            <a:avLst/>
          </a:prstGeom>
        </p:spPr>
      </p:pic>
    </p:spTree>
    <p:extLst>
      <p:ext uri="{BB962C8B-B14F-4D97-AF65-F5344CB8AC3E}">
        <p14:creationId xmlns:p14="http://schemas.microsoft.com/office/powerpoint/2010/main" val="38230500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109">
            <a:extLst>
              <a:ext uri="{FF2B5EF4-FFF2-40B4-BE49-F238E27FC236}">
                <a16:creationId xmlns:a16="http://schemas.microsoft.com/office/drawing/2014/main" xmlns="" id="{D2DCA05B-7F66-48C2-8E4D-120E32CBBC5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3301" y="248576"/>
            <a:ext cx="5546489" cy="3119632"/>
          </a:xfrm>
          <a:prstGeom prst="rect">
            <a:avLst/>
          </a:prstGeom>
        </p:spPr>
      </p:pic>
      <p:pic>
        <p:nvPicPr>
          <p:cNvPr id="4" name="صورة 111">
            <a:extLst>
              <a:ext uri="{FF2B5EF4-FFF2-40B4-BE49-F238E27FC236}">
                <a16:creationId xmlns:a16="http://schemas.microsoft.com/office/drawing/2014/main" xmlns="" id="{8C886FC6-E46C-A41F-EEE2-3E0FF8718C2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3301" y="3579823"/>
            <a:ext cx="5546490" cy="3119633"/>
          </a:xfrm>
          <a:prstGeom prst="rect">
            <a:avLst/>
          </a:prstGeom>
        </p:spPr>
      </p:pic>
    </p:spTree>
    <p:extLst>
      <p:ext uri="{BB962C8B-B14F-4D97-AF65-F5344CB8AC3E}">
        <p14:creationId xmlns:p14="http://schemas.microsoft.com/office/powerpoint/2010/main" val="42820519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F7DE78A8-6FC4-91BE-8225-2C4AA52E76C8}"/>
              </a:ext>
            </a:extLst>
          </p:cNvPr>
          <p:cNvSpPr txBox="1"/>
          <p:nvPr/>
        </p:nvSpPr>
        <p:spPr>
          <a:xfrm>
            <a:off x="395057" y="539667"/>
            <a:ext cx="4572000" cy="369332"/>
          </a:xfrm>
          <a:prstGeom prst="rect">
            <a:avLst/>
          </a:prstGeom>
          <a:noFill/>
        </p:spPr>
        <p:txBody>
          <a:bodyPr wrap="square">
            <a:spAutoFit/>
          </a:bodyPr>
          <a:lstStyle/>
          <a:p>
            <a:r>
              <a:rPr lang="en-US" sz="1800" b="1" dirty="0">
                <a:effectLst/>
                <a:latin typeface="Times New Roman" panose="02020603050405020304" pitchFamily="18" charset="0"/>
                <a:ea typeface="Calibri" panose="020F0502020204030204" pitchFamily="34" charset="0"/>
              </a:rPr>
              <a:t>Life cycle cost calculations: </a:t>
            </a:r>
            <a:endParaRPr lang="en-US" dirty="0"/>
          </a:p>
        </p:txBody>
      </p:sp>
      <p:pic>
        <p:nvPicPr>
          <p:cNvPr id="10" name="Picture 9">
            <a:extLst>
              <a:ext uri="{FF2B5EF4-FFF2-40B4-BE49-F238E27FC236}">
                <a16:creationId xmlns:a16="http://schemas.microsoft.com/office/drawing/2014/main" xmlns="" id="{80BF41BD-B6CC-5CAA-AF49-7B6CC0830F0C}"/>
              </a:ext>
            </a:extLst>
          </p:cNvPr>
          <p:cNvPicPr>
            <a:picLocks noChangeAspect="1"/>
          </p:cNvPicPr>
          <p:nvPr/>
        </p:nvPicPr>
        <p:blipFill>
          <a:blip r:embed="rId2"/>
          <a:stretch>
            <a:fillRect/>
          </a:stretch>
        </p:blipFill>
        <p:spPr>
          <a:xfrm>
            <a:off x="1043913" y="1374168"/>
            <a:ext cx="7278116" cy="4944165"/>
          </a:xfrm>
          <a:prstGeom prst="rect">
            <a:avLst/>
          </a:prstGeom>
        </p:spPr>
      </p:pic>
    </p:spTree>
    <p:extLst>
      <p:ext uri="{BB962C8B-B14F-4D97-AF65-F5344CB8AC3E}">
        <p14:creationId xmlns:p14="http://schemas.microsoft.com/office/powerpoint/2010/main" val="24119947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4E750DE6-7E48-0916-C111-6C0BDDA3F2CD}"/>
              </a:ext>
            </a:extLst>
          </p:cNvPr>
          <p:cNvSpPr txBox="1"/>
          <p:nvPr/>
        </p:nvSpPr>
        <p:spPr>
          <a:xfrm>
            <a:off x="408373" y="1808332"/>
            <a:ext cx="8398276" cy="2310056"/>
          </a:xfrm>
          <a:prstGeom prst="rect">
            <a:avLst/>
          </a:prstGeom>
          <a:noFill/>
        </p:spPr>
        <p:txBody>
          <a:bodyPr wrap="square">
            <a:spAutoFit/>
          </a:bodyPr>
          <a:lstStyle/>
          <a:p>
            <a:pPr>
              <a:lnSpc>
                <a:spcPct val="150000"/>
              </a:lnSpc>
            </a:pPr>
            <a:r>
              <a:rPr lang="en-US" sz="1600" dirty="0"/>
              <a:t>A report by the Monetary Authority showed that Palestine is experiencing relatively high inflation rates due to rising in prices of commodities  in the world markets, especially energy, where inflation rates reach to 3.7% . This value has been adopted in our project .</a:t>
            </a:r>
            <a:endParaRPr lang="ar-SA" sz="1600" dirty="0"/>
          </a:p>
          <a:p>
            <a:pPr>
              <a:lnSpc>
                <a:spcPct val="150000"/>
              </a:lnSpc>
            </a:pPr>
            <a:endParaRPr lang="ar-SA" sz="1600" dirty="0"/>
          </a:p>
          <a:p>
            <a:pPr>
              <a:lnSpc>
                <a:spcPct val="150000"/>
              </a:lnSpc>
            </a:pPr>
            <a:endParaRPr lang="ar-SA" sz="1600" dirty="0"/>
          </a:p>
          <a:p>
            <a:pPr>
              <a:lnSpc>
                <a:spcPct val="150000"/>
              </a:lnSpc>
            </a:pPr>
            <a:r>
              <a:rPr lang="en-US" sz="1600" dirty="0">
                <a:effectLst/>
                <a:latin typeface="Times New Roman" panose="02020603050405020304" pitchFamily="18" charset="0"/>
                <a:ea typeface="Calibri" panose="020F0502020204030204" pitchFamily="34" charset="0"/>
              </a:rPr>
              <a:t>Once the inflation rate is determined, the change in cost can be calculated using equation</a:t>
            </a:r>
            <a:endParaRPr lang="en-US" sz="1600" dirty="0"/>
          </a:p>
        </p:txBody>
      </p:sp>
      <p:sp>
        <p:nvSpPr>
          <p:cNvPr id="8" name="TextBox 7">
            <a:extLst>
              <a:ext uri="{FF2B5EF4-FFF2-40B4-BE49-F238E27FC236}">
                <a16:creationId xmlns:a16="http://schemas.microsoft.com/office/drawing/2014/main" xmlns="" id="{E73FF848-1207-1EFC-FA46-BAB5DCAAF504}"/>
              </a:ext>
            </a:extLst>
          </p:cNvPr>
          <p:cNvSpPr txBox="1"/>
          <p:nvPr/>
        </p:nvSpPr>
        <p:spPr>
          <a:xfrm>
            <a:off x="337352" y="1023819"/>
            <a:ext cx="4572000" cy="369332"/>
          </a:xfrm>
          <a:prstGeom prst="rect">
            <a:avLst/>
          </a:prstGeom>
          <a:noFill/>
        </p:spPr>
        <p:txBody>
          <a:bodyPr wrap="square">
            <a:spAutoFit/>
          </a:bodyPr>
          <a:lstStyle/>
          <a:p>
            <a:r>
              <a:rPr lang="en-US" sz="1800" b="1" dirty="0">
                <a:effectLst/>
                <a:latin typeface="Times New Roman" panose="02020603050405020304" pitchFamily="18" charset="0"/>
                <a:ea typeface="Calibri" panose="020F0502020204030204" pitchFamily="34" charset="0"/>
              </a:rPr>
              <a:t>Inflation Rate</a:t>
            </a:r>
            <a:endParaRPr lang="en-US" sz="1800" dirty="0"/>
          </a:p>
        </p:txBody>
      </p:sp>
      <p:pic>
        <p:nvPicPr>
          <p:cNvPr id="4100" name="صورة 97">
            <a:extLst>
              <a:ext uri="{FF2B5EF4-FFF2-40B4-BE49-F238E27FC236}">
                <a16:creationId xmlns:a16="http://schemas.microsoft.com/office/drawing/2014/main" xmlns="" id="{7E816578-829C-4E29-F204-FEDBF4E0E9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1474" y="4533569"/>
            <a:ext cx="2379212" cy="777537"/>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6">
            <a:extLst>
              <a:ext uri="{FF2B5EF4-FFF2-40B4-BE49-F238E27FC236}">
                <a16:creationId xmlns:a16="http://schemas.microsoft.com/office/drawing/2014/main" xmlns="" id="{E43AE74F-0C18-3CB7-2517-44F84CBCA48F}"/>
              </a:ext>
            </a:extLst>
          </p:cNvPr>
          <p:cNvSpPr>
            <a:spLocks noChangeArrowheads="1"/>
          </p:cNvSpPr>
          <p:nvPr/>
        </p:nvSpPr>
        <p:spPr bwMode="auto">
          <a:xfrm>
            <a:off x="1313895" y="609173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Tree>
    <p:extLst>
      <p:ext uri="{BB962C8B-B14F-4D97-AF65-F5344CB8AC3E}">
        <p14:creationId xmlns:p14="http://schemas.microsoft.com/office/powerpoint/2010/main" val="17957471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552262" y="1003197"/>
            <a:ext cx="5350598"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Life cycle cost includes </a:t>
            </a:r>
            <a:r>
              <a:rPr lang="en-US" dirty="0" smtClean="0"/>
              <a:t>:</a:t>
            </a:r>
            <a:endParaRPr lang="en-US" dirty="0"/>
          </a:p>
        </p:txBody>
      </p:sp>
      <p:sp>
        <p:nvSpPr>
          <p:cNvPr id="4" name="مربع نص 3"/>
          <p:cNvSpPr txBox="1"/>
          <p:nvPr/>
        </p:nvSpPr>
        <p:spPr>
          <a:xfrm>
            <a:off x="463989" y="2159679"/>
            <a:ext cx="4422618" cy="1477328"/>
          </a:xfrm>
          <a:prstGeom prst="rect">
            <a:avLst/>
          </a:prstGeom>
          <a:noFill/>
        </p:spPr>
        <p:txBody>
          <a:bodyPr wrap="square" rtlCol="0">
            <a:spAutoFit/>
          </a:bodyPr>
          <a:lstStyle/>
          <a:p>
            <a:r>
              <a:rPr lang="en-US" dirty="0" smtClean="0">
                <a:latin typeface="Times New Roman" pitchFamily="18" charset="0"/>
                <a:cs typeface="Times New Roman" pitchFamily="18" charset="0"/>
              </a:rPr>
              <a:t>Construction cost :</a:t>
            </a:r>
          </a:p>
          <a:p>
            <a:endParaRPr lang="en-US" dirty="0"/>
          </a:p>
          <a:p>
            <a:endParaRPr lang="en-US" dirty="0" smtClean="0"/>
          </a:p>
          <a:p>
            <a:endParaRPr lang="en-US" dirty="0" smtClean="0"/>
          </a:p>
          <a:p>
            <a:endParaRPr lang="en-US" dirty="0"/>
          </a:p>
        </p:txBody>
      </p:sp>
      <p:sp>
        <p:nvSpPr>
          <p:cNvPr id="5" name="مربع نص 4"/>
          <p:cNvSpPr txBox="1"/>
          <p:nvPr/>
        </p:nvSpPr>
        <p:spPr>
          <a:xfrm>
            <a:off x="6047714" y="2222624"/>
            <a:ext cx="2340321" cy="2539157"/>
          </a:xfrm>
          <a:prstGeom prst="rect">
            <a:avLst/>
          </a:prstGeom>
          <a:noFill/>
        </p:spPr>
        <p:txBody>
          <a:bodyPr wrap="square" rtlCol="0">
            <a:spAutoFit/>
          </a:bodyPr>
          <a:lstStyle/>
          <a:p>
            <a:r>
              <a:rPr lang="en-US" dirty="0" smtClean="0">
                <a:latin typeface="Times New Roman" pitchFamily="18" charset="0"/>
                <a:cs typeface="Times New Roman" pitchFamily="18" charset="0"/>
              </a:rPr>
              <a:t>Operating cost :</a:t>
            </a:r>
          </a:p>
          <a:p>
            <a:endParaRPr lang="en-US" dirty="0"/>
          </a:p>
          <a:p>
            <a:endParaRPr lang="en-US" dirty="0" smtClean="0"/>
          </a:p>
          <a:p>
            <a:endParaRPr lang="en-US" dirty="0" smtClean="0"/>
          </a:p>
          <a:p>
            <a:pPr>
              <a:lnSpc>
                <a:spcPct val="150000"/>
              </a:lnSpc>
            </a:pPr>
            <a:r>
              <a:rPr lang="en-US" sz="1400" b="1" dirty="0" smtClean="0">
                <a:latin typeface="Times New Roman" pitchFamily="18" charset="0"/>
                <a:cs typeface="Times New Roman" pitchFamily="18" charset="0"/>
              </a:rPr>
              <a:t>-Energy cost </a:t>
            </a:r>
          </a:p>
          <a:p>
            <a:pPr>
              <a:lnSpc>
                <a:spcPct val="150000"/>
              </a:lnSpc>
            </a:pPr>
            <a:r>
              <a:rPr lang="en-US" sz="1400" b="1" dirty="0" smtClean="0">
                <a:latin typeface="Times New Roman" pitchFamily="18" charset="0"/>
                <a:cs typeface="Times New Roman" pitchFamily="18" charset="0"/>
              </a:rPr>
              <a:t>-Water cost </a:t>
            </a:r>
          </a:p>
          <a:p>
            <a:pPr>
              <a:lnSpc>
                <a:spcPct val="150000"/>
              </a:lnSpc>
            </a:pPr>
            <a:r>
              <a:rPr lang="en-US" sz="1400" b="1" dirty="0" smtClean="0">
                <a:latin typeface="Times New Roman" pitchFamily="18" charset="0"/>
                <a:cs typeface="Times New Roman" pitchFamily="18" charset="0"/>
              </a:rPr>
              <a:t>-Maintenance</a:t>
            </a:r>
            <a:r>
              <a:rPr lang="en-US" b="1" dirty="0" smtClean="0">
                <a:latin typeface="Times New Roman" pitchFamily="18" charset="0"/>
                <a:cs typeface="Times New Roman" pitchFamily="18" charset="0"/>
              </a:rPr>
              <a:t>  </a:t>
            </a:r>
          </a:p>
          <a:p>
            <a:endParaRPr lang="en-US" dirty="0"/>
          </a:p>
        </p:txBody>
      </p:sp>
      <p:pic>
        <p:nvPicPr>
          <p:cNvPr id="6150"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3989" y="3372416"/>
            <a:ext cx="3917752" cy="2454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30796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8A6C4EF8-2F45-AAB7-8C6B-29F2C3F13290}"/>
              </a:ext>
            </a:extLst>
          </p:cNvPr>
          <p:cNvSpPr txBox="1"/>
          <p:nvPr/>
        </p:nvSpPr>
        <p:spPr>
          <a:xfrm>
            <a:off x="743131" y="3820428"/>
            <a:ext cx="6724834" cy="324384"/>
          </a:xfrm>
          <a:prstGeom prst="rect">
            <a:avLst/>
          </a:prstGeom>
          <a:noFill/>
        </p:spPr>
        <p:txBody>
          <a:bodyPr wrap="square">
            <a:spAutoFit/>
          </a:bodyPr>
          <a:lstStyle/>
          <a:p>
            <a:pPr marL="0" marR="0" algn="just">
              <a:lnSpc>
                <a:spcPct val="115000"/>
              </a:lnSpc>
              <a:spcBef>
                <a:spcPts val="0"/>
              </a:spcBef>
              <a:spcAft>
                <a:spcPts val="10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Estimated life cycle energy cost for the case study </a:t>
            </a:r>
            <a:endParaRPr lang="en-US" sz="1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TextBox 6">
            <a:extLst>
              <a:ext uri="{FF2B5EF4-FFF2-40B4-BE49-F238E27FC236}">
                <a16:creationId xmlns:a16="http://schemas.microsoft.com/office/drawing/2014/main" xmlns="" id="{5EC68324-BFFD-3741-EF88-E83028096EEE}"/>
              </a:ext>
            </a:extLst>
          </p:cNvPr>
          <p:cNvSpPr txBox="1"/>
          <p:nvPr/>
        </p:nvSpPr>
        <p:spPr>
          <a:xfrm>
            <a:off x="672645" y="582766"/>
            <a:ext cx="8740373" cy="307777"/>
          </a:xfrm>
          <a:prstGeom prst="rect">
            <a:avLst/>
          </a:prstGeom>
          <a:noFill/>
        </p:spPr>
        <p:txBody>
          <a:bodyPr wrap="square">
            <a:spAutoFit/>
          </a:bodyPr>
          <a:lstStyle/>
          <a:p>
            <a:r>
              <a:rPr lang="en-US" sz="1400" dirty="0">
                <a:latin typeface="Times New Roman" pitchFamily="18" charset="0"/>
                <a:cs typeface="Times New Roman" pitchFamily="18" charset="0"/>
              </a:rPr>
              <a:t>Estimated life cycle energy cost for the case </a:t>
            </a:r>
            <a:r>
              <a:rPr lang="en-US" sz="1400" dirty="0" smtClean="0">
                <a:latin typeface="Times New Roman" pitchFamily="18" charset="0"/>
                <a:cs typeface="Times New Roman" pitchFamily="18" charset="0"/>
              </a:rPr>
              <a:t>study without considering </a:t>
            </a:r>
            <a:r>
              <a:rPr lang="en-US" sz="1400" dirty="0">
                <a:latin typeface="Times New Roman" pitchFamily="18" charset="0"/>
                <a:cs typeface="Times New Roman" pitchFamily="18" charset="0"/>
              </a:rPr>
              <a:t>pv structure production</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6918" y="1021832"/>
            <a:ext cx="7577137" cy="223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645" y="4275610"/>
            <a:ext cx="7570787" cy="2270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0380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EE744BF5-4F0A-448E-AECD-609C76E225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9144000" cy="6858000"/>
          </a:xfrm>
          <a:prstGeom prst="rect">
            <a:avLst/>
          </a:prstGeom>
        </p:spPr>
      </p:pic>
    </p:spTree>
    <p:extLst>
      <p:ext uri="{BB962C8B-B14F-4D97-AF65-F5344CB8AC3E}">
        <p14:creationId xmlns:p14="http://schemas.microsoft.com/office/powerpoint/2010/main" val="10104931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xmlns="" id="{A8DE7123-439C-5B6D-ADDE-E3559B4571D9}"/>
              </a:ext>
            </a:extLst>
          </p:cNvPr>
          <p:cNvSpPr>
            <a:spLocks noChangeArrowheads="1"/>
          </p:cNvSpPr>
          <p:nvPr/>
        </p:nvSpPr>
        <p:spPr bwMode="auto">
          <a:xfrm>
            <a:off x="381740" y="3804301"/>
            <a:ext cx="427903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Estimated life cycle water cost for the case study </a:t>
            </a:r>
            <a:endParaRPr kumimoji="0" lang="en-US" altLang="en-US" sz="7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Rectangle 4">
            <a:extLst>
              <a:ext uri="{FF2B5EF4-FFF2-40B4-BE49-F238E27FC236}">
                <a16:creationId xmlns:a16="http://schemas.microsoft.com/office/drawing/2014/main" xmlns="" id="{859EE41B-E072-27F2-DDCC-811154C2D807}"/>
              </a:ext>
            </a:extLst>
          </p:cNvPr>
          <p:cNvSpPr>
            <a:spLocks noChangeArrowheads="1"/>
          </p:cNvSpPr>
          <p:nvPr/>
        </p:nvSpPr>
        <p:spPr bwMode="auto">
          <a:xfrm>
            <a:off x="381740" y="527590"/>
            <a:ext cx="392248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Estimated life cycle water cost for Deir-istia school </a:t>
            </a:r>
            <a:endParaRPr kumimoji="0" lang="en-US" altLang="en-US" sz="7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 name="Rectangle 5">
            <a:extLst>
              <a:ext uri="{FF2B5EF4-FFF2-40B4-BE49-F238E27FC236}">
                <a16:creationId xmlns:a16="http://schemas.microsoft.com/office/drawing/2014/main" xmlns="" id="{AC3F9B76-FA2F-BAF7-BAB4-98FC558FE780}"/>
              </a:ext>
            </a:extLst>
          </p:cNvPr>
          <p:cNvSpPr>
            <a:spLocks noChangeArrowheads="1"/>
          </p:cNvSpPr>
          <p:nvPr/>
        </p:nvSpPr>
        <p:spPr bwMode="auto">
          <a:xfrm>
            <a:off x="0" y="4321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5549" y="4288608"/>
            <a:ext cx="7588250" cy="217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740" y="1112365"/>
            <a:ext cx="7559675" cy="223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11456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798C3A24-13E3-7CAB-C56B-EC93F7C1EA09}"/>
              </a:ext>
            </a:extLst>
          </p:cNvPr>
          <p:cNvSpPr txBox="1"/>
          <p:nvPr/>
        </p:nvSpPr>
        <p:spPr>
          <a:xfrm>
            <a:off x="947691" y="1665287"/>
            <a:ext cx="6316462" cy="307777"/>
          </a:xfrm>
          <a:prstGeom prst="rect">
            <a:avLst/>
          </a:prstGeom>
          <a:noFill/>
        </p:spPr>
        <p:txBody>
          <a:bodyPr wrap="square">
            <a:spAutoFit/>
          </a:bodyPr>
          <a:lstStyle/>
          <a:p>
            <a:r>
              <a:rPr lang="en-US" sz="1400" dirty="0">
                <a:latin typeface="Times New Roman" pitchFamily="18" charset="0"/>
                <a:cs typeface="Times New Roman" pitchFamily="18" charset="0"/>
              </a:rPr>
              <a:t>Estimated maintenance life cycle cost for the case study</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638" y="2290763"/>
            <a:ext cx="7577137" cy="2263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29367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897393E8-5280-05DE-9F19-37E378E91461}"/>
              </a:ext>
            </a:extLst>
          </p:cNvPr>
          <p:cNvSpPr txBox="1"/>
          <p:nvPr/>
        </p:nvSpPr>
        <p:spPr>
          <a:xfrm>
            <a:off x="1316030" y="552553"/>
            <a:ext cx="5304408" cy="324384"/>
          </a:xfrm>
          <a:prstGeom prst="rect">
            <a:avLst/>
          </a:prstGeom>
          <a:noFill/>
        </p:spPr>
        <p:txBody>
          <a:bodyPr wrap="square">
            <a:spAutoFit/>
          </a:bodyPr>
          <a:lstStyle/>
          <a:p>
            <a:pPr marL="0" marR="0" algn="just">
              <a:lnSpc>
                <a:spcPct val="115000"/>
              </a:lnSpc>
              <a:spcBef>
                <a:spcPts val="0"/>
              </a:spcBef>
              <a:spcAft>
                <a:spcPts val="10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Life cycle cost for Aqqaba school if it was without green features</a:t>
            </a:r>
            <a:endParaRPr lang="en-US" sz="12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56175AAD-955A-A1D3-BB42-C5850DF1BA9F}"/>
              </a:ext>
            </a:extLst>
          </p:cNvPr>
          <p:cNvPicPr>
            <a:picLocks noChangeAspect="1"/>
          </p:cNvPicPr>
          <p:nvPr/>
        </p:nvPicPr>
        <p:blipFill>
          <a:blip r:embed="rId2"/>
          <a:stretch>
            <a:fillRect/>
          </a:stretch>
        </p:blipFill>
        <p:spPr>
          <a:xfrm>
            <a:off x="1316033" y="1016448"/>
            <a:ext cx="6511933" cy="894839"/>
          </a:xfrm>
          <a:prstGeom prst="rect">
            <a:avLst/>
          </a:prstGeom>
        </p:spPr>
      </p:pic>
      <p:sp>
        <p:nvSpPr>
          <p:cNvPr id="7" name="TextBox 6">
            <a:extLst>
              <a:ext uri="{FF2B5EF4-FFF2-40B4-BE49-F238E27FC236}">
                <a16:creationId xmlns:a16="http://schemas.microsoft.com/office/drawing/2014/main" xmlns="" id="{D6B73054-3C27-E42C-646D-ACABB65484A1}"/>
              </a:ext>
            </a:extLst>
          </p:cNvPr>
          <p:cNvSpPr txBox="1"/>
          <p:nvPr/>
        </p:nvSpPr>
        <p:spPr>
          <a:xfrm>
            <a:off x="1316030" y="3508169"/>
            <a:ext cx="4572000" cy="307777"/>
          </a:xfrm>
          <a:prstGeom prst="rect">
            <a:avLst/>
          </a:prstGeom>
          <a:noFill/>
        </p:spPr>
        <p:txBody>
          <a:bodyPr wrap="square">
            <a:spAutoFit/>
          </a:bodyPr>
          <a:lstStyle/>
          <a:p>
            <a:r>
              <a:rPr lang="en-US" sz="1400" dirty="0">
                <a:effectLst/>
                <a:latin typeface="Times New Roman" panose="02020603050405020304" pitchFamily="18" charset="0"/>
                <a:ea typeface="Calibri" panose="020F0502020204030204" pitchFamily="34" charset="0"/>
              </a:rPr>
              <a:t>Life cycle cost for Aqqaba green school</a:t>
            </a:r>
            <a:endParaRPr lang="en-US" sz="1400" dirty="0"/>
          </a:p>
        </p:txBody>
      </p:sp>
      <p:pic>
        <p:nvPicPr>
          <p:cNvPr id="8" name="Picture 7">
            <a:extLst>
              <a:ext uri="{FF2B5EF4-FFF2-40B4-BE49-F238E27FC236}">
                <a16:creationId xmlns:a16="http://schemas.microsoft.com/office/drawing/2014/main" xmlns="" id="{5D984FEA-B7CD-3374-17CB-FEEBB9AAA83A}"/>
              </a:ext>
            </a:extLst>
          </p:cNvPr>
          <p:cNvPicPr>
            <a:picLocks noChangeAspect="1"/>
          </p:cNvPicPr>
          <p:nvPr/>
        </p:nvPicPr>
        <p:blipFill>
          <a:blip r:embed="rId3"/>
          <a:stretch>
            <a:fillRect/>
          </a:stretch>
        </p:blipFill>
        <p:spPr>
          <a:xfrm>
            <a:off x="1316032" y="2077283"/>
            <a:ext cx="6511933" cy="966991"/>
          </a:xfrm>
          <a:prstGeom prst="rect">
            <a:avLst/>
          </a:prstGeom>
        </p:spPr>
      </p:pic>
      <p:pic>
        <p:nvPicPr>
          <p:cNvPr id="9" name="Picture 8">
            <a:extLst>
              <a:ext uri="{FF2B5EF4-FFF2-40B4-BE49-F238E27FC236}">
                <a16:creationId xmlns:a16="http://schemas.microsoft.com/office/drawing/2014/main" xmlns="" id="{722C8626-4A37-84F2-57F4-1AB43B861EA0}"/>
              </a:ext>
            </a:extLst>
          </p:cNvPr>
          <p:cNvPicPr>
            <a:picLocks noChangeAspect="1"/>
          </p:cNvPicPr>
          <p:nvPr/>
        </p:nvPicPr>
        <p:blipFill>
          <a:blip r:embed="rId4"/>
          <a:stretch>
            <a:fillRect/>
          </a:stretch>
        </p:blipFill>
        <p:spPr>
          <a:xfrm>
            <a:off x="1316030" y="3941802"/>
            <a:ext cx="6511933" cy="865707"/>
          </a:xfrm>
          <a:prstGeom prst="rect">
            <a:avLst/>
          </a:prstGeom>
        </p:spPr>
      </p:pic>
      <p:pic>
        <p:nvPicPr>
          <p:cNvPr id="10" name="Picture 9">
            <a:extLst>
              <a:ext uri="{FF2B5EF4-FFF2-40B4-BE49-F238E27FC236}">
                <a16:creationId xmlns:a16="http://schemas.microsoft.com/office/drawing/2014/main" xmlns="" id="{0DF60BB7-F6F3-49CE-5CA1-39E0E693404E}"/>
              </a:ext>
            </a:extLst>
          </p:cNvPr>
          <p:cNvPicPr>
            <a:picLocks noChangeAspect="1"/>
          </p:cNvPicPr>
          <p:nvPr/>
        </p:nvPicPr>
        <p:blipFill>
          <a:blip r:embed="rId5"/>
          <a:stretch>
            <a:fillRect/>
          </a:stretch>
        </p:blipFill>
        <p:spPr>
          <a:xfrm>
            <a:off x="1316031" y="4966521"/>
            <a:ext cx="6511933" cy="964731"/>
          </a:xfrm>
          <a:prstGeom prst="rect">
            <a:avLst/>
          </a:prstGeom>
        </p:spPr>
      </p:pic>
    </p:spTree>
    <p:extLst>
      <p:ext uri="{BB962C8B-B14F-4D97-AF65-F5344CB8AC3E}">
        <p14:creationId xmlns:p14="http://schemas.microsoft.com/office/powerpoint/2010/main" val="14945729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F16C7E41-A591-BA46-B4F2-4DE64CFA058C}"/>
              </a:ext>
            </a:extLst>
          </p:cNvPr>
          <p:cNvPicPr>
            <a:picLocks noChangeAspect="1"/>
          </p:cNvPicPr>
          <p:nvPr/>
        </p:nvPicPr>
        <p:blipFill>
          <a:blip r:embed="rId2"/>
          <a:stretch>
            <a:fillRect/>
          </a:stretch>
        </p:blipFill>
        <p:spPr>
          <a:xfrm>
            <a:off x="1289510" y="1144349"/>
            <a:ext cx="7446117" cy="3319090"/>
          </a:xfrm>
          <a:prstGeom prst="rect">
            <a:avLst/>
          </a:prstGeom>
        </p:spPr>
      </p:pic>
      <p:sp>
        <p:nvSpPr>
          <p:cNvPr id="5" name="TextBox 4">
            <a:extLst>
              <a:ext uri="{FF2B5EF4-FFF2-40B4-BE49-F238E27FC236}">
                <a16:creationId xmlns:a16="http://schemas.microsoft.com/office/drawing/2014/main" xmlns="" id="{F04F4D64-CD4D-B28C-B38E-69FE757921B9}"/>
              </a:ext>
            </a:extLst>
          </p:cNvPr>
          <p:cNvSpPr txBox="1"/>
          <p:nvPr/>
        </p:nvSpPr>
        <p:spPr>
          <a:xfrm>
            <a:off x="1413797" y="4750423"/>
            <a:ext cx="8242917" cy="307777"/>
          </a:xfrm>
          <a:prstGeom prst="rect">
            <a:avLst/>
          </a:prstGeom>
          <a:noFill/>
        </p:spPr>
        <p:txBody>
          <a:bodyPr wrap="square">
            <a:spAutoFit/>
          </a:bodyPr>
          <a:lstStyle/>
          <a:p>
            <a:r>
              <a:rPr lang="en-US" sz="1400" dirty="0"/>
              <a:t>cumulative life cycle cost for Aqqaba school if it was without green features</a:t>
            </a:r>
          </a:p>
        </p:txBody>
      </p:sp>
    </p:spTree>
    <p:extLst>
      <p:ext uri="{BB962C8B-B14F-4D97-AF65-F5344CB8AC3E}">
        <p14:creationId xmlns:p14="http://schemas.microsoft.com/office/powerpoint/2010/main" val="18105338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0FEFFE8F-D5E1-BB7C-3A62-205B570B14D3}"/>
              </a:ext>
            </a:extLst>
          </p:cNvPr>
          <p:cNvSpPr txBox="1"/>
          <p:nvPr/>
        </p:nvSpPr>
        <p:spPr>
          <a:xfrm>
            <a:off x="1353843" y="4762843"/>
            <a:ext cx="6866878" cy="584775"/>
          </a:xfrm>
          <a:prstGeom prst="rect">
            <a:avLst/>
          </a:prstGeom>
          <a:noFill/>
        </p:spPr>
        <p:txBody>
          <a:bodyPr wrap="square">
            <a:spAutoFit/>
          </a:bodyPr>
          <a:lstStyle/>
          <a:p>
            <a:r>
              <a:rPr lang="en-US" sz="1400" dirty="0"/>
              <a:t>cumulative life cycle cost for Aqqaba green school </a:t>
            </a:r>
          </a:p>
          <a:p>
            <a:endParaRPr lang="en-US" dirty="0"/>
          </a:p>
        </p:txBody>
      </p:sp>
      <p:pic>
        <p:nvPicPr>
          <p:cNvPr id="5" name="Picture 4">
            <a:extLst>
              <a:ext uri="{FF2B5EF4-FFF2-40B4-BE49-F238E27FC236}">
                <a16:creationId xmlns:a16="http://schemas.microsoft.com/office/drawing/2014/main" xmlns="" id="{D1EB8CA6-BF74-953C-64F1-64CE22900F31}"/>
              </a:ext>
            </a:extLst>
          </p:cNvPr>
          <p:cNvPicPr>
            <a:picLocks noChangeAspect="1"/>
          </p:cNvPicPr>
          <p:nvPr/>
        </p:nvPicPr>
        <p:blipFill>
          <a:blip r:embed="rId2"/>
          <a:stretch>
            <a:fillRect/>
          </a:stretch>
        </p:blipFill>
        <p:spPr>
          <a:xfrm>
            <a:off x="1211994" y="1066674"/>
            <a:ext cx="7008727" cy="3522906"/>
          </a:xfrm>
          <a:prstGeom prst="rect">
            <a:avLst/>
          </a:prstGeom>
        </p:spPr>
      </p:pic>
    </p:spTree>
    <p:extLst>
      <p:ext uri="{BB962C8B-B14F-4D97-AF65-F5344CB8AC3E}">
        <p14:creationId xmlns:p14="http://schemas.microsoft.com/office/powerpoint/2010/main" val="22252373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39A7632A-2ACB-8576-4578-1D41269A9259}"/>
              </a:ext>
            </a:extLst>
          </p:cNvPr>
          <p:cNvSpPr txBox="1"/>
          <p:nvPr/>
        </p:nvSpPr>
        <p:spPr>
          <a:xfrm>
            <a:off x="421689" y="636518"/>
            <a:ext cx="4572000" cy="400110"/>
          </a:xfrm>
          <a:prstGeom prst="rect">
            <a:avLst/>
          </a:prstGeom>
          <a:noFill/>
        </p:spPr>
        <p:txBody>
          <a:bodyPr wrap="square">
            <a:spAutoFit/>
          </a:bodyPr>
          <a:lstStyle/>
          <a:p>
            <a:r>
              <a:rPr lang="en-US" sz="2000" b="1" dirty="0">
                <a:latin typeface="Times New Roman" panose="02020603050405020304" pitchFamily="18" charset="0"/>
                <a:ea typeface="Calibri" panose="020F0502020204030204" pitchFamily="34" charset="0"/>
              </a:rPr>
              <a:t>R</a:t>
            </a:r>
            <a:r>
              <a:rPr lang="en-US" sz="2000" b="1" dirty="0">
                <a:effectLst/>
                <a:latin typeface="Times New Roman" panose="02020603050405020304" pitchFamily="18" charset="0"/>
                <a:ea typeface="Calibri" panose="020F0502020204030204" pitchFamily="34" charset="0"/>
              </a:rPr>
              <a:t>esults</a:t>
            </a:r>
            <a:r>
              <a:rPr lang="en-US" sz="1800" b="1" dirty="0">
                <a:effectLst/>
                <a:latin typeface="Times New Roman" panose="02020603050405020304" pitchFamily="18" charset="0"/>
                <a:ea typeface="Calibri" panose="020F0502020204030204" pitchFamily="34" charset="0"/>
              </a:rPr>
              <a:t> </a:t>
            </a:r>
            <a:endParaRPr lang="en-US" dirty="0"/>
          </a:p>
        </p:txBody>
      </p:sp>
      <p:pic>
        <p:nvPicPr>
          <p:cNvPr id="5" name="Picture 4">
            <a:extLst>
              <a:ext uri="{FF2B5EF4-FFF2-40B4-BE49-F238E27FC236}">
                <a16:creationId xmlns:a16="http://schemas.microsoft.com/office/drawing/2014/main" xmlns="" id="{9E838338-E491-E4F3-CDBB-FE79E5CC1864}"/>
              </a:ext>
            </a:extLst>
          </p:cNvPr>
          <p:cNvPicPr>
            <a:picLocks noChangeAspect="1"/>
          </p:cNvPicPr>
          <p:nvPr/>
        </p:nvPicPr>
        <p:blipFill>
          <a:blip r:embed="rId2"/>
          <a:stretch>
            <a:fillRect/>
          </a:stretch>
        </p:blipFill>
        <p:spPr>
          <a:xfrm>
            <a:off x="1367070" y="2017516"/>
            <a:ext cx="6085972" cy="1494933"/>
          </a:xfrm>
          <a:prstGeom prst="rect">
            <a:avLst/>
          </a:prstGeom>
        </p:spPr>
      </p:pic>
      <p:sp>
        <p:nvSpPr>
          <p:cNvPr id="7" name="TextBox 6">
            <a:extLst>
              <a:ext uri="{FF2B5EF4-FFF2-40B4-BE49-F238E27FC236}">
                <a16:creationId xmlns:a16="http://schemas.microsoft.com/office/drawing/2014/main" xmlns="" id="{8FE852F8-DE84-A934-737A-CD5710A60DC2}"/>
              </a:ext>
            </a:extLst>
          </p:cNvPr>
          <p:cNvSpPr txBox="1"/>
          <p:nvPr/>
        </p:nvSpPr>
        <p:spPr>
          <a:xfrm>
            <a:off x="1367070" y="1669110"/>
            <a:ext cx="6378606" cy="307777"/>
          </a:xfrm>
          <a:prstGeom prst="rect">
            <a:avLst/>
          </a:prstGeom>
          <a:noFill/>
        </p:spPr>
        <p:txBody>
          <a:bodyPr wrap="square">
            <a:spAutoFit/>
          </a:bodyPr>
          <a:lstStyle/>
          <a:p>
            <a:r>
              <a:rPr lang="en-US" sz="1400" dirty="0">
                <a:effectLst/>
                <a:latin typeface="Times New Roman" panose="02020603050405020304" pitchFamily="18" charset="0"/>
                <a:ea typeface="Calibri" panose="020F0502020204030204" pitchFamily="34" charset="0"/>
              </a:rPr>
              <a:t>Total life cycle budget summary for the case study</a:t>
            </a:r>
            <a:endParaRPr lang="en-US" sz="1400" dirty="0"/>
          </a:p>
        </p:txBody>
      </p:sp>
      <p:sp>
        <p:nvSpPr>
          <p:cNvPr id="9" name="TextBox 8">
            <a:extLst>
              <a:ext uri="{FF2B5EF4-FFF2-40B4-BE49-F238E27FC236}">
                <a16:creationId xmlns:a16="http://schemas.microsoft.com/office/drawing/2014/main" xmlns="" id="{5D6186D7-4FE3-232B-6D1E-D6B50E8E2FA3}"/>
              </a:ext>
            </a:extLst>
          </p:cNvPr>
          <p:cNvSpPr txBox="1"/>
          <p:nvPr/>
        </p:nvSpPr>
        <p:spPr>
          <a:xfrm>
            <a:off x="1367070" y="4144931"/>
            <a:ext cx="7168718" cy="307777"/>
          </a:xfrm>
          <a:prstGeom prst="rect">
            <a:avLst/>
          </a:prstGeom>
          <a:noFill/>
        </p:spPr>
        <p:txBody>
          <a:bodyPr wrap="square">
            <a:spAutoFit/>
          </a:bodyPr>
          <a:lstStyle/>
          <a:p>
            <a:r>
              <a:rPr lang="en-US" sz="1400" dirty="0">
                <a:effectLst/>
                <a:latin typeface="Times New Roman" panose="02020603050405020304" pitchFamily="18" charset="0"/>
                <a:ea typeface="Calibri" panose="020F0502020204030204" pitchFamily="34" charset="0"/>
              </a:rPr>
              <a:t>Total life cycle budget summary for the case study without green features</a:t>
            </a:r>
            <a:endParaRPr lang="en-US" sz="1400" dirty="0"/>
          </a:p>
        </p:txBody>
      </p:sp>
      <p:pic>
        <p:nvPicPr>
          <p:cNvPr id="10" name="صورة 130">
            <a:extLst>
              <a:ext uri="{FF2B5EF4-FFF2-40B4-BE49-F238E27FC236}">
                <a16:creationId xmlns:a16="http://schemas.microsoft.com/office/drawing/2014/main" xmlns="" id="{F0167E5E-701C-1459-0E90-9C523B7002F0}"/>
              </a:ext>
            </a:extLst>
          </p:cNvPr>
          <p:cNvPicPr>
            <a:picLocks noChangeAspect="1"/>
          </p:cNvPicPr>
          <p:nvPr/>
        </p:nvPicPr>
        <p:blipFill>
          <a:blip r:embed="rId3"/>
          <a:stretch>
            <a:fillRect/>
          </a:stretch>
        </p:blipFill>
        <p:spPr>
          <a:xfrm>
            <a:off x="1367070" y="4452708"/>
            <a:ext cx="6088004" cy="1620462"/>
          </a:xfrm>
          <a:prstGeom prst="rect">
            <a:avLst/>
          </a:prstGeom>
        </p:spPr>
      </p:pic>
    </p:spTree>
    <p:extLst>
      <p:ext uri="{BB962C8B-B14F-4D97-AF65-F5344CB8AC3E}">
        <p14:creationId xmlns:p14="http://schemas.microsoft.com/office/powerpoint/2010/main" val="5262530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AE8D026-C776-A912-E994-7CCEA183B29B}"/>
              </a:ext>
            </a:extLst>
          </p:cNvPr>
          <p:cNvSpPr txBox="1"/>
          <p:nvPr/>
        </p:nvSpPr>
        <p:spPr>
          <a:xfrm>
            <a:off x="119849" y="1090777"/>
            <a:ext cx="4572000" cy="369332"/>
          </a:xfrm>
          <a:prstGeom prst="rect">
            <a:avLst/>
          </a:prstGeom>
          <a:noFill/>
        </p:spPr>
        <p:txBody>
          <a:bodyPr wrap="square">
            <a:spAutoFit/>
          </a:bodyPr>
          <a:lstStyle/>
          <a:p>
            <a:r>
              <a:rPr lang="en-US" sz="1800" b="1" dirty="0">
                <a:effectLst/>
                <a:latin typeface="Times New Roman" panose="02020603050405020304" pitchFamily="18" charset="0"/>
                <a:ea typeface="Calibri" panose="020F0502020204030204" pitchFamily="34" charset="0"/>
              </a:rPr>
              <a:t>Conclusion</a:t>
            </a:r>
            <a:endParaRPr lang="en-US" dirty="0"/>
          </a:p>
        </p:txBody>
      </p:sp>
      <p:sp>
        <p:nvSpPr>
          <p:cNvPr id="6" name="TextBox 5">
            <a:extLst>
              <a:ext uri="{FF2B5EF4-FFF2-40B4-BE49-F238E27FC236}">
                <a16:creationId xmlns:a16="http://schemas.microsoft.com/office/drawing/2014/main" xmlns="" id="{8D8CBA6F-B4D8-4477-C2ED-554B9A14B22A}"/>
              </a:ext>
            </a:extLst>
          </p:cNvPr>
          <p:cNvSpPr txBox="1"/>
          <p:nvPr/>
        </p:nvSpPr>
        <p:spPr>
          <a:xfrm>
            <a:off x="40741" y="1740050"/>
            <a:ext cx="9144000" cy="2831544"/>
          </a:xfrm>
          <a:prstGeom prst="rect">
            <a:avLst/>
          </a:prstGeom>
          <a:noFill/>
        </p:spPr>
        <p:txBody>
          <a:bodyPr wrap="square">
            <a:spAutoFit/>
          </a:bodyPr>
          <a:lstStyle/>
          <a:p>
            <a:r>
              <a:rPr lang="en-US" dirty="0" smtClean="0"/>
              <a:t> -</a:t>
            </a:r>
            <a:r>
              <a:rPr lang="en-US" sz="1600" dirty="0" smtClean="0"/>
              <a:t>The </a:t>
            </a:r>
            <a:r>
              <a:rPr lang="en-US" sz="1600" dirty="0"/>
              <a:t>construction cost in the green buildings exceeded the traditional building by 12%, , it is noted that an amount of 1,622,460 has been saved, which covers almost the entire construction cost of the building.</a:t>
            </a:r>
          </a:p>
          <a:p>
            <a:endParaRPr lang="en-US" sz="1600" dirty="0"/>
          </a:p>
          <a:p>
            <a:r>
              <a:rPr lang="en-US" sz="1600" dirty="0" smtClean="0"/>
              <a:t>-The </a:t>
            </a:r>
            <a:r>
              <a:rPr lang="en-US" sz="1600" dirty="0"/>
              <a:t>energy consumption cost constitutes  the greatest percent in traditional buildings which  has a negative impact on the environment and human beings, while in green buildings it is approximately fifty percent less.</a:t>
            </a:r>
          </a:p>
          <a:p>
            <a:endParaRPr lang="en-US" sz="1600" dirty="0"/>
          </a:p>
          <a:p>
            <a:r>
              <a:rPr lang="en-US" sz="1600" dirty="0"/>
              <a:t> </a:t>
            </a:r>
            <a:r>
              <a:rPr lang="en-US" sz="1600" dirty="0" smtClean="0"/>
              <a:t>-In </a:t>
            </a:r>
            <a:r>
              <a:rPr lang="en-US" sz="1600" dirty="0"/>
              <a:t>green buildings water consumption has been reduced by about 6%</a:t>
            </a:r>
          </a:p>
          <a:p>
            <a:r>
              <a:rPr lang="en-US" sz="1600" dirty="0"/>
              <a:t> </a:t>
            </a:r>
          </a:p>
          <a:p>
            <a:r>
              <a:rPr lang="en-US" sz="1600" dirty="0" smtClean="0"/>
              <a:t>-It </a:t>
            </a:r>
            <a:r>
              <a:rPr lang="en-US" sz="1600" dirty="0"/>
              <a:t>was found  that the percent  of life cycle cost is 2.9 times more than construction cost of traditional building while is was  1.7 times less in  green buildings , which is normal, because the construction cost of  green building is </a:t>
            </a:r>
            <a:r>
              <a:rPr lang="en-US" sz="1600" dirty="0" smtClean="0"/>
              <a:t>greater.</a:t>
            </a:r>
            <a:endParaRPr lang="en-US" sz="1600" dirty="0"/>
          </a:p>
        </p:txBody>
      </p:sp>
    </p:spTree>
    <p:extLst>
      <p:ext uri="{BB962C8B-B14F-4D97-AF65-F5344CB8AC3E}">
        <p14:creationId xmlns:p14="http://schemas.microsoft.com/office/powerpoint/2010/main" val="13095931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4542" y="1589622"/>
            <a:ext cx="7962900" cy="119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542" y="2978149"/>
            <a:ext cx="7985125" cy="1241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579422" y="769545"/>
            <a:ext cx="7627544" cy="615553"/>
          </a:xfrm>
          <a:prstGeom prst="rect">
            <a:avLst/>
          </a:prstGeom>
          <a:noFill/>
        </p:spPr>
        <p:txBody>
          <a:bodyPr wrap="square" rtlCol="0">
            <a:spAutoFit/>
          </a:bodyPr>
          <a:lstStyle/>
          <a:p>
            <a:r>
              <a:rPr lang="en-US" dirty="0"/>
              <a:t>-</a:t>
            </a:r>
            <a:r>
              <a:rPr lang="en-US" sz="1600" dirty="0" smtClean="0"/>
              <a:t>20 </a:t>
            </a:r>
            <a:r>
              <a:rPr lang="en-US" sz="1600" dirty="0"/>
              <a:t>years later , the difference in cumulative total Cost in both cases covers the additional initial construction cost due to green features</a:t>
            </a:r>
            <a:endParaRPr lang="en-US" sz="1600" dirty="0"/>
          </a:p>
        </p:txBody>
      </p:sp>
    </p:spTree>
    <p:extLst>
      <p:ext uri="{BB962C8B-B14F-4D97-AF65-F5344CB8AC3E}">
        <p14:creationId xmlns:p14="http://schemas.microsoft.com/office/powerpoint/2010/main" val="3133015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457200" y="869132"/>
            <a:ext cx="8039477" cy="1754326"/>
          </a:xfrm>
          <a:prstGeom prst="rect">
            <a:avLst/>
          </a:prstGeom>
          <a:noFill/>
        </p:spPr>
        <p:txBody>
          <a:bodyPr wrap="square" rtlCol="0">
            <a:spAutoFit/>
          </a:bodyPr>
          <a:lstStyle/>
          <a:p>
            <a:r>
              <a:rPr lang="en-US" dirty="0"/>
              <a:t>Thus, green building forms an efficient  application for this principle which can be defined as the  building that takes into account environmental considerations from planning, design, construction, operation and  maintenance to the demolition of the building itself , by maximizing  the use of sustainable resources that causing less pollution and waste.</a:t>
            </a:r>
            <a:br>
              <a:rPr lang="en-US" dirty="0"/>
            </a:br>
            <a:endParaRPr lang="en-US" dirty="0"/>
          </a:p>
        </p:txBody>
      </p:sp>
      <p:pic>
        <p:nvPicPr>
          <p:cNvPr id="7170" name="Picture 2" descr="GREEN BUILDING – THE MODERN NATURE-MAN-SPIRIT COMPLEX - Venkatesh Buildcon  Pvt. Lt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3223" y="3130187"/>
            <a:ext cx="5226710" cy="3397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4400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71A80F4F-E40D-5D87-DEB6-97ECDFD691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Tree>
    <p:extLst>
      <p:ext uri="{BB962C8B-B14F-4D97-AF65-F5344CB8AC3E}">
        <p14:creationId xmlns:p14="http://schemas.microsoft.com/office/powerpoint/2010/main" val="1899696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780D1A-041A-2A95-2F86-CD9D3DACA7A7}"/>
              </a:ext>
            </a:extLst>
          </p:cNvPr>
          <p:cNvSpPr>
            <a:spLocks noGrp="1"/>
          </p:cNvSpPr>
          <p:nvPr>
            <p:ph type="title"/>
          </p:nvPr>
        </p:nvSpPr>
        <p:spPr>
          <a:xfrm>
            <a:off x="661463" y="1035136"/>
            <a:ext cx="7886700" cy="833106"/>
          </a:xfrm>
        </p:spPr>
        <p:txBody>
          <a:bodyPr>
            <a:noAutofit/>
          </a:bodyPr>
          <a:lstStyle/>
          <a:p>
            <a:r>
              <a:rPr lang="en-US" sz="2400" b="1" dirty="0">
                <a:ln>
                  <a:noFill/>
                </a:ln>
                <a:solidFill>
                  <a:srgbClr val="000000"/>
                </a:solidFill>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Arial" panose="020B0604020202020204" pitchFamily="34" charset="0"/>
              </a:rPr>
              <a:t> Architectural model.</a:t>
            </a:r>
            <a:r>
              <a:rPr lang="en-US" sz="2400" dirty="0">
                <a:effectLst/>
                <a:latin typeface="Calibri" panose="020F0502020204030204" pitchFamily="34" charset="0"/>
                <a:ea typeface="Calibri" panose="020F0502020204030204" pitchFamily="34" charset="0"/>
                <a:cs typeface="Arial" panose="020B0604020202020204" pitchFamily="34" charset="0"/>
              </a:rPr>
              <a:t/>
            </a:r>
            <a:br>
              <a:rPr lang="en-US" sz="2400" dirty="0">
                <a:effectLst/>
                <a:latin typeface="Calibri" panose="020F0502020204030204" pitchFamily="34" charset="0"/>
                <a:ea typeface="Calibri" panose="020F0502020204030204" pitchFamily="34" charset="0"/>
                <a:cs typeface="Arial" panose="020B0604020202020204" pitchFamily="34" charset="0"/>
              </a:rPr>
            </a:br>
            <a:endParaRPr lang="en-US" sz="4800" dirty="0"/>
          </a:p>
        </p:txBody>
      </p:sp>
      <p:pic>
        <p:nvPicPr>
          <p:cNvPr id="4" name="صورة 11">
            <a:extLst>
              <a:ext uri="{FF2B5EF4-FFF2-40B4-BE49-F238E27FC236}">
                <a16:creationId xmlns:a16="http://schemas.microsoft.com/office/drawing/2014/main" xmlns="" id="{51EFC69E-2706-BB7E-C675-B1050C096581}"/>
              </a:ext>
            </a:extLst>
          </p:cNvPr>
          <p:cNvPicPr>
            <a:picLocks noChangeAspect="1"/>
          </p:cNvPicPr>
          <p:nvPr/>
        </p:nvPicPr>
        <p:blipFill>
          <a:blip r:embed="rId2"/>
          <a:stretch>
            <a:fillRect/>
          </a:stretch>
        </p:blipFill>
        <p:spPr>
          <a:xfrm>
            <a:off x="555096" y="2385808"/>
            <a:ext cx="8051914" cy="3496914"/>
          </a:xfrm>
          <a:prstGeom prst="rect">
            <a:avLst/>
          </a:prstGeom>
        </p:spPr>
      </p:pic>
    </p:spTree>
    <p:extLst>
      <p:ext uri="{BB962C8B-B14F-4D97-AF65-F5344CB8AC3E}">
        <p14:creationId xmlns:p14="http://schemas.microsoft.com/office/powerpoint/2010/main" val="16813143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6C5DBA8-2F7E-D0F4-6291-D819DC13A77C}"/>
              </a:ext>
            </a:extLst>
          </p:cNvPr>
          <p:cNvSpPr>
            <a:spLocks noGrp="1"/>
          </p:cNvSpPr>
          <p:nvPr>
            <p:ph type="title"/>
          </p:nvPr>
        </p:nvSpPr>
        <p:spPr>
          <a:xfrm>
            <a:off x="459974" y="255834"/>
            <a:ext cx="7886700" cy="1325563"/>
          </a:xfrm>
        </p:spPr>
        <p:txBody>
          <a:bodyPr>
            <a:normAutofit/>
          </a:bodyPr>
          <a:lstStyle/>
          <a:p>
            <a:r>
              <a:rPr lang="en-US" sz="3200" b="1" dirty="0"/>
              <a:t>Ramps</a:t>
            </a:r>
            <a:endParaRPr lang="en-US" sz="5400" b="1" dirty="0"/>
          </a:p>
        </p:txBody>
      </p:sp>
      <p:pic>
        <p:nvPicPr>
          <p:cNvPr id="6" name="Picture 5">
            <a:extLst>
              <a:ext uri="{FF2B5EF4-FFF2-40B4-BE49-F238E27FC236}">
                <a16:creationId xmlns:a16="http://schemas.microsoft.com/office/drawing/2014/main" xmlns="" id="{1F2B6B94-CB96-B4DA-D599-1920E920E90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05519" y="2558203"/>
            <a:ext cx="5950394" cy="3381181"/>
          </a:xfrm>
          <a:prstGeom prst="rect">
            <a:avLst/>
          </a:prstGeom>
        </p:spPr>
      </p:pic>
      <p:pic>
        <p:nvPicPr>
          <p:cNvPr id="8" name="Picture 7">
            <a:extLst>
              <a:ext uri="{FF2B5EF4-FFF2-40B4-BE49-F238E27FC236}">
                <a16:creationId xmlns:a16="http://schemas.microsoft.com/office/drawing/2014/main" xmlns="" id="{B43BF44A-94A6-CA44-321D-F2396B15373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4619" y="2558202"/>
            <a:ext cx="2798604" cy="3381181"/>
          </a:xfrm>
          <a:prstGeom prst="rect">
            <a:avLst/>
          </a:prstGeom>
        </p:spPr>
      </p:pic>
    </p:spTree>
    <p:extLst>
      <p:ext uri="{BB962C8B-B14F-4D97-AF65-F5344CB8AC3E}">
        <p14:creationId xmlns:p14="http://schemas.microsoft.com/office/powerpoint/2010/main" val="22261448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7927726-4582-7C8A-B77D-7C1BE0523DC6}"/>
              </a:ext>
            </a:extLst>
          </p:cNvPr>
          <p:cNvSpPr>
            <a:spLocks noGrp="1"/>
          </p:cNvSpPr>
          <p:nvPr>
            <p:ph type="title"/>
          </p:nvPr>
        </p:nvSpPr>
        <p:spPr/>
        <p:txBody>
          <a:bodyPr>
            <a:normAutofit/>
          </a:bodyPr>
          <a:lstStyle/>
          <a:p>
            <a:r>
              <a:rPr lang="en-US" sz="2400" b="1" dirty="0">
                <a:ln>
                  <a:noFill/>
                </a:ln>
                <a:solidFill>
                  <a:srgbClr val="000000"/>
                </a:solidFill>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rPr>
              <a:t>Site Modeling</a:t>
            </a:r>
            <a:endParaRPr lang="en-US" sz="5400" dirty="0"/>
          </a:p>
        </p:txBody>
      </p:sp>
      <p:pic>
        <p:nvPicPr>
          <p:cNvPr id="3" name="Picture 2">
            <a:extLst>
              <a:ext uri="{FF2B5EF4-FFF2-40B4-BE49-F238E27FC236}">
                <a16:creationId xmlns:a16="http://schemas.microsoft.com/office/drawing/2014/main" xmlns="" id="{3E7CDFAC-7F0D-061C-556E-B0D1F35720D1}"/>
              </a:ext>
            </a:extLst>
          </p:cNvPr>
          <p:cNvPicPr>
            <a:picLocks noChangeAspect="1"/>
          </p:cNvPicPr>
          <p:nvPr/>
        </p:nvPicPr>
        <p:blipFill>
          <a:blip r:embed="rId2"/>
          <a:stretch>
            <a:fillRect/>
          </a:stretch>
        </p:blipFill>
        <p:spPr>
          <a:xfrm>
            <a:off x="561809" y="1843327"/>
            <a:ext cx="7886700" cy="4363647"/>
          </a:xfrm>
          <a:prstGeom prst="rect">
            <a:avLst/>
          </a:prstGeom>
        </p:spPr>
      </p:pic>
    </p:spTree>
    <p:extLst>
      <p:ext uri="{BB962C8B-B14F-4D97-AF65-F5344CB8AC3E}">
        <p14:creationId xmlns:p14="http://schemas.microsoft.com/office/powerpoint/2010/main" val="3632606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9C83AAC-8C02-4FCD-E723-761A2C9535EC}"/>
              </a:ext>
            </a:extLst>
          </p:cNvPr>
          <p:cNvSpPr>
            <a:spLocks noGrp="1"/>
          </p:cNvSpPr>
          <p:nvPr>
            <p:ph type="title"/>
          </p:nvPr>
        </p:nvSpPr>
        <p:spPr>
          <a:xfrm>
            <a:off x="88701" y="0"/>
            <a:ext cx="7886700" cy="1325563"/>
          </a:xfrm>
        </p:spPr>
        <p:txBody>
          <a:bodyPr/>
          <a:lstStyle/>
          <a:p>
            <a:r>
              <a:rPr lang="en-US" sz="2400" b="1" dirty="0">
                <a:ln>
                  <a:noFill/>
                </a:ln>
                <a:solidFill>
                  <a:srgbClr val="000000"/>
                </a:solidFill>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rPr>
              <a:t>Levels</a:t>
            </a:r>
            <a:endParaRPr lang="en-US" dirty="0"/>
          </a:p>
        </p:txBody>
      </p:sp>
      <p:pic>
        <p:nvPicPr>
          <p:cNvPr id="4" name="Picture 3">
            <a:extLst>
              <a:ext uri="{FF2B5EF4-FFF2-40B4-BE49-F238E27FC236}">
                <a16:creationId xmlns:a16="http://schemas.microsoft.com/office/drawing/2014/main" xmlns="" id="{D4C4AC1E-218D-B1EE-50F6-2373284C5E17}"/>
              </a:ext>
            </a:extLst>
          </p:cNvPr>
          <p:cNvPicPr>
            <a:picLocks noChangeAspect="1"/>
          </p:cNvPicPr>
          <p:nvPr/>
        </p:nvPicPr>
        <p:blipFill>
          <a:blip r:embed="rId2"/>
          <a:stretch>
            <a:fillRect/>
          </a:stretch>
        </p:blipFill>
        <p:spPr>
          <a:xfrm>
            <a:off x="2423605" y="1057354"/>
            <a:ext cx="3506680" cy="3176250"/>
          </a:xfrm>
          <a:prstGeom prst="rect">
            <a:avLst/>
          </a:prstGeom>
        </p:spPr>
      </p:pic>
      <p:pic>
        <p:nvPicPr>
          <p:cNvPr id="6" name="Picture 5">
            <a:extLst>
              <a:ext uri="{FF2B5EF4-FFF2-40B4-BE49-F238E27FC236}">
                <a16:creationId xmlns:a16="http://schemas.microsoft.com/office/drawing/2014/main" xmlns="" id="{2FA38BC3-2F05-F13B-D8E5-6823515234C6}"/>
              </a:ext>
            </a:extLst>
          </p:cNvPr>
          <p:cNvPicPr>
            <a:picLocks noChangeAspect="1"/>
          </p:cNvPicPr>
          <p:nvPr/>
        </p:nvPicPr>
        <p:blipFill>
          <a:blip r:embed="rId3"/>
          <a:stretch>
            <a:fillRect/>
          </a:stretch>
        </p:blipFill>
        <p:spPr>
          <a:xfrm>
            <a:off x="88701" y="4233604"/>
            <a:ext cx="8966597" cy="2277026"/>
          </a:xfrm>
          <a:prstGeom prst="rect">
            <a:avLst/>
          </a:prstGeom>
        </p:spPr>
      </p:pic>
    </p:spTree>
    <p:extLst>
      <p:ext uri="{BB962C8B-B14F-4D97-AF65-F5344CB8AC3E}">
        <p14:creationId xmlns:p14="http://schemas.microsoft.com/office/powerpoint/2010/main" val="3296537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1142746-E22F-08FA-5774-4BD781BB604B}"/>
              </a:ext>
            </a:extLst>
          </p:cNvPr>
          <p:cNvSpPr>
            <a:spLocks noGrp="1"/>
          </p:cNvSpPr>
          <p:nvPr>
            <p:ph type="title"/>
          </p:nvPr>
        </p:nvSpPr>
        <p:spPr>
          <a:xfrm>
            <a:off x="-18181" y="-82686"/>
            <a:ext cx="7886700" cy="1325563"/>
          </a:xfrm>
        </p:spPr>
        <p:txBody>
          <a:bodyPr/>
          <a:lstStyle/>
          <a:p>
            <a:r>
              <a:rPr lang="en-US" sz="2400" b="1" dirty="0">
                <a:ln>
                  <a:noFill/>
                </a:ln>
                <a:solidFill>
                  <a:srgbClr val="000000"/>
                </a:solidFill>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rPr>
              <a:t>Walls</a:t>
            </a:r>
            <a:endParaRPr lang="en-US" dirty="0"/>
          </a:p>
        </p:txBody>
      </p:sp>
      <p:sp>
        <p:nvSpPr>
          <p:cNvPr id="3" name="Title 1">
            <a:extLst>
              <a:ext uri="{FF2B5EF4-FFF2-40B4-BE49-F238E27FC236}">
                <a16:creationId xmlns:a16="http://schemas.microsoft.com/office/drawing/2014/main" xmlns="" id="{60DF7C22-9283-AC8E-8A42-B25879173D41}"/>
              </a:ext>
            </a:extLst>
          </p:cNvPr>
          <p:cNvSpPr txBox="1">
            <a:spLocks/>
          </p:cNvSpPr>
          <p:nvPr/>
        </p:nvSpPr>
        <p:spPr>
          <a:xfrm>
            <a:off x="628650" y="347371"/>
            <a:ext cx="7886700" cy="1325563"/>
          </a:xfrm>
          <a:prstGeom prst="rect">
            <a:avLst/>
          </a:prstGeom>
        </p:spPr>
        <p:txBody>
          <a:bodyPr vert="horz" lIns="91440" tIns="45720" rIns="91440" bIns="45720" rtlCol="0" anchor="ctr">
            <a:normAutofit/>
          </a:bodyPr>
          <a:lstStyle>
            <a:lvl1pPr algn="l" defTabSz="914400" rtl="1"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p>
        </p:txBody>
      </p:sp>
      <p:pic>
        <p:nvPicPr>
          <p:cNvPr id="5" name="Picture 4" descr="لا يتوفر وصف.">
            <a:extLst>
              <a:ext uri="{FF2B5EF4-FFF2-40B4-BE49-F238E27FC236}">
                <a16:creationId xmlns:a16="http://schemas.microsoft.com/office/drawing/2014/main" xmlns="" id="{575CBE35-9223-C371-5493-2A4CEAEFA4A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36921"/>
            <a:ext cx="3625294" cy="2994119"/>
          </a:xfrm>
          <a:prstGeom prst="rect">
            <a:avLst/>
          </a:prstGeom>
          <a:noFill/>
          <a:ln>
            <a:noFill/>
          </a:ln>
        </p:spPr>
      </p:pic>
      <p:pic>
        <p:nvPicPr>
          <p:cNvPr id="8" name="Picture 7">
            <a:extLst>
              <a:ext uri="{FF2B5EF4-FFF2-40B4-BE49-F238E27FC236}">
                <a16:creationId xmlns:a16="http://schemas.microsoft.com/office/drawing/2014/main" xmlns="" id="{2B9800B3-AD87-E0AF-7484-1987498B2BB1}"/>
              </a:ext>
            </a:extLst>
          </p:cNvPr>
          <p:cNvPicPr>
            <a:picLocks noChangeAspect="1"/>
          </p:cNvPicPr>
          <p:nvPr/>
        </p:nvPicPr>
        <p:blipFill>
          <a:blip r:embed="rId3"/>
          <a:stretch>
            <a:fillRect/>
          </a:stretch>
        </p:blipFill>
        <p:spPr>
          <a:xfrm>
            <a:off x="3827515" y="641324"/>
            <a:ext cx="5218831" cy="2581235"/>
          </a:xfrm>
          <a:prstGeom prst="rect">
            <a:avLst/>
          </a:prstGeom>
        </p:spPr>
      </p:pic>
      <p:pic>
        <p:nvPicPr>
          <p:cNvPr id="4" name="Picture 3">
            <a:extLst>
              <a:ext uri="{FF2B5EF4-FFF2-40B4-BE49-F238E27FC236}">
                <a16:creationId xmlns:a16="http://schemas.microsoft.com/office/drawing/2014/main" xmlns="" id="{3C3D8A1A-2354-63CC-2582-C9E7172CE7C4}"/>
              </a:ext>
            </a:extLst>
          </p:cNvPr>
          <p:cNvPicPr>
            <a:picLocks noChangeAspect="1"/>
          </p:cNvPicPr>
          <p:nvPr/>
        </p:nvPicPr>
        <p:blipFill>
          <a:blip r:embed="rId4"/>
          <a:stretch>
            <a:fillRect/>
          </a:stretch>
        </p:blipFill>
        <p:spPr>
          <a:xfrm>
            <a:off x="0" y="4057096"/>
            <a:ext cx="3629022" cy="2561436"/>
          </a:xfrm>
          <a:prstGeom prst="rect">
            <a:avLst/>
          </a:prstGeom>
        </p:spPr>
      </p:pic>
      <p:pic>
        <p:nvPicPr>
          <p:cNvPr id="6" name="Picture 5">
            <a:extLst>
              <a:ext uri="{FF2B5EF4-FFF2-40B4-BE49-F238E27FC236}">
                <a16:creationId xmlns:a16="http://schemas.microsoft.com/office/drawing/2014/main" xmlns="" id="{1DCC41AB-4408-2E66-0E55-7FCED0E02272}"/>
              </a:ext>
            </a:extLst>
          </p:cNvPr>
          <p:cNvPicPr>
            <a:picLocks noChangeAspect="1"/>
          </p:cNvPicPr>
          <p:nvPr/>
        </p:nvPicPr>
        <p:blipFill>
          <a:blip r:embed="rId5"/>
          <a:stretch>
            <a:fillRect/>
          </a:stretch>
        </p:blipFill>
        <p:spPr>
          <a:xfrm>
            <a:off x="3714495" y="4223651"/>
            <a:ext cx="5308032" cy="1797428"/>
          </a:xfrm>
          <a:prstGeom prst="rect">
            <a:avLst/>
          </a:prstGeom>
        </p:spPr>
      </p:pic>
    </p:spTree>
    <p:extLst>
      <p:ext uri="{BB962C8B-B14F-4D97-AF65-F5344CB8AC3E}">
        <p14:creationId xmlns:p14="http://schemas.microsoft.com/office/powerpoint/2010/main" val="559437904"/>
      </p:ext>
    </p:extLst>
  </p:cSld>
  <p:clrMapOvr>
    <a:masterClrMapping/>
  </p:clrMapOvr>
</p:sld>
</file>

<file path=ppt/theme/theme1.xml><?xml version="1.0" encoding="utf-8"?>
<a:theme xmlns:a="http://schemas.openxmlformats.org/drawingml/2006/main" name="نسق Office">
  <a:themeElements>
    <a:clrScheme name="نسق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نسق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نسق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1326</TotalTime>
  <Words>493</Words>
  <Application>Microsoft Office PowerPoint</Application>
  <PresentationFormat>عرض على الشاشة (3:4)‏</PresentationFormat>
  <Paragraphs>62</Paragraphs>
  <Slides>27</Slides>
  <Notes>0</Notes>
  <HiddenSlides>0</HiddenSlides>
  <MMClips>0</MMClips>
  <ScaleCrop>false</ScaleCrop>
  <HeadingPairs>
    <vt:vector size="4" baseType="variant">
      <vt:variant>
        <vt:lpstr>نسق</vt:lpstr>
      </vt:variant>
      <vt:variant>
        <vt:i4>1</vt:i4>
      </vt:variant>
      <vt:variant>
        <vt:lpstr>عناوين الشرائح</vt:lpstr>
      </vt:variant>
      <vt:variant>
        <vt:i4>27</vt:i4>
      </vt:variant>
    </vt:vector>
  </HeadingPairs>
  <TitlesOfParts>
    <vt:vector size="28" baseType="lpstr">
      <vt:lpstr>نسق Office</vt:lpstr>
      <vt:lpstr>عرض تقديمي في PowerPoint</vt:lpstr>
      <vt:lpstr>عرض تقديمي في PowerPoint</vt:lpstr>
      <vt:lpstr>عرض تقديمي في PowerPoint</vt:lpstr>
      <vt:lpstr>عرض تقديمي في PowerPoint</vt:lpstr>
      <vt:lpstr> Architectural model. </vt:lpstr>
      <vt:lpstr>Ramps</vt:lpstr>
      <vt:lpstr>Site Modeling</vt:lpstr>
      <vt:lpstr>Levels</vt:lpstr>
      <vt:lpstr>Walls</vt:lpstr>
      <vt:lpstr>Structural Model </vt:lpstr>
      <vt:lpstr>Footing </vt:lpstr>
      <vt:lpstr>عرض تقديمي في PowerPoint</vt:lpstr>
      <vt:lpstr>Construction total cost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c:title>
  <dc:creator>لؤي فهيم ذيب ذيب</dc:creator>
  <cp:lastModifiedBy>Google Tech</cp:lastModifiedBy>
  <cp:revision>81</cp:revision>
  <dcterms:created xsi:type="dcterms:W3CDTF">2022-06-06T12:11:51Z</dcterms:created>
  <dcterms:modified xsi:type="dcterms:W3CDTF">2023-01-21T21:37:35Z</dcterms:modified>
</cp:coreProperties>
</file>