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1" r:id="rId3"/>
    <p:sldId id="260" r:id="rId4"/>
    <p:sldId id="274" r:id="rId5"/>
    <p:sldId id="262" r:id="rId6"/>
    <p:sldId id="276" r:id="rId7"/>
    <p:sldId id="263" r:id="rId8"/>
    <p:sldId id="282" r:id="rId9"/>
    <p:sldId id="264" r:id="rId10"/>
    <p:sldId id="280" r:id="rId11"/>
    <p:sldId id="258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7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CD1D"/>
    <a:srgbClr val="6BC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58" y="110"/>
      </p:cViewPr>
      <p:guideLst>
        <p:guide orient="horz" pos="211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300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926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8160-E7C7-4079-A989-F010C81911FF}" type="datetimeFigureOut">
              <a:rPr lang="zh-CN" altLang="en-US" smtClean="0"/>
              <a:t>2023/6/3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F0E4-ADBF-4FBC-993C-75A8CC339D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8160-E7C7-4079-A989-F010C81911FF}" type="datetimeFigureOut">
              <a:rPr lang="zh-CN" altLang="en-US" smtClean="0"/>
              <a:t>2023/6/3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F0E4-ADBF-4FBC-993C-75A8CC339D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8160-E7C7-4079-A989-F010C81911FF}" type="datetimeFigureOut">
              <a:rPr lang="zh-CN" altLang="en-US" smtClean="0"/>
              <a:t>2023/6/3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F0E4-ADBF-4FBC-993C-75A8CC339D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8160-E7C7-4079-A989-F010C81911FF}" type="datetimeFigureOut">
              <a:rPr lang="zh-CN" altLang="en-US" smtClean="0"/>
              <a:t>2023/6/3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F0E4-ADBF-4FBC-993C-75A8CC339D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8160-E7C7-4079-A989-F010C81911FF}" type="datetimeFigureOut">
              <a:rPr lang="zh-CN" altLang="en-US" smtClean="0"/>
              <a:t>2023/6/3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F0E4-ADBF-4FBC-993C-75A8CC339D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8160-E7C7-4079-A989-F010C81911FF}" type="datetimeFigureOut">
              <a:rPr lang="zh-CN" altLang="en-US" smtClean="0"/>
              <a:t>2023/6/3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F0E4-ADBF-4FBC-993C-75A8CC339D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8160-E7C7-4079-A989-F010C81911FF}" type="datetimeFigureOut">
              <a:rPr lang="zh-CN" altLang="en-US" smtClean="0"/>
              <a:t>2023/6/3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F0E4-ADBF-4FBC-993C-75A8CC339D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8160-E7C7-4079-A989-F010C81911FF}" type="datetimeFigureOut">
              <a:rPr lang="zh-CN" altLang="en-US" smtClean="0"/>
              <a:t>2023/6/3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F0E4-ADBF-4FBC-993C-75A8CC339D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8160-E7C7-4079-A989-F010C81911FF}" type="datetimeFigureOut">
              <a:rPr lang="zh-CN" altLang="en-US" smtClean="0"/>
              <a:t>2023/6/3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F0E4-ADBF-4FBC-993C-75A8CC339D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8160-E7C7-4079-A989-F010C81911FF}" type="datetimeFigureOut">
              <a:rPr lang="zh-CN" altLang="en-US" smtClean="0"/>
              <a:t>2023/6/3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F0E4-ADBF-4FBC-993C-75A8CC339D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8160-E7C7-4079-A989-F010C81911FF}" type="datetimeFigureOut">
              <a:rPr lang="zh-CN" altLang="en-US" smtClean="0"/>
              <a:t>2023/6/3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F0E4-ADBF-4FBC-993C-75A8CC339D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98160-E7C7-4079-A989-F010C81911FF}" type="datetimeFigureOut">
              <a:rPr lang="zh-CN" altLang="en-US" smtClean="0"/>
              <a:t>2023/6/3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EF0E4-ADBF-4FBC-993C-75A8CC339D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" t="23731" r="-1" b="10075"/>
          <a:stretch>
            <a:fillRect/>
          </a:stretch>
        </p:blipFill>
        <p:spPr>
          <a:xfrm>
            <a:off x="0" y="790957"/>
            <a:ext cx="12192000" cy="610325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99013" y="2039804"/>
            <a:ext cx="7125077" cy="3289797"/>
            <a:chOff x="3683268" y="309208"/>
            <a:chExt cx="7125077" cy="3279136"/>
          </a:xfrm>
        </p:grpSpPr>
        <p:sp>
          <p:nvSpPr>
            <p:cNvPr id="6" name="文本框 5"/>
            <p:cNvSpPr txBox="1"/>
            <p:nvPr/>
          </p:nvSpPr>
          <p:spPr>
            <a:xfrm>
              <a:off x="3683268" y="309208"/>
              <a:ext cx="7125077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6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lsie" panose="02000000000000000000" charset="0"/>
                  <a:ea typeface="Elsie" panose="02000000000000000000" charset="0"/>
                </a:rPr>
                <a:t>Grass Cutting Robot</a:t>
              </a:r>
              <a:endParaRPr lang="zh-CN" altLang="en-US" sz="6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Elsie" panose="02000000000000000000" charset="0"/>
                <a:ea typeface="Elsie" panose="02000000000000000000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818856" y="1591116"/>
              <a:ext cx="48641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lsie" panose="02000000000000000000" charset="0"/>
                  <a:ea typeface="Elsie" panose="02000000000000000000" charset="0"/>
                </a:rPr>
                <a:t>Prepared by : </a:t>
              </a:r>
              <a:r>
                <a:rPr lang="en-US" sz="16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lsie" panose="02000000000000000000" charset="0"/>
                  <a:ea typeface="Elsie" panose="02000000000000000000" charset="0"/>
                </a:rPr>
                <a:t>Haneen</a:t>
              </a:r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lsie" panose="02000000000000000000" charset="0"/>
                  <a:ea typeface="Elsie" panose="02000000000000000000" charset="0"/>
                </a:rPr>
                <a:t> </a:t>
              </a:r>
              <a:r>
                <a:rPr lang="en-US" sz="16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lsie" panose="02000000000000000000" charset="0"/>
                  <a:ea typeface="Elsie" panose="02000000000000000000" charset="0"/>
                </a:rPr>
                <a:t>Yaqoub</a:t>
              </a:r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lsie" panose="02000000000000000000" charset="0"/>
                  <a:ea typeface="Elsie" panose="02000000000000000000" charset="0"/>
                </a:rPr>
                <a:t> &amp; </a:t>
              </a:r>
              <a:r>
                <a:rPr lang="en-US" sz="16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lsie" panose="02000000000000000000" charset="0"/>
                  <a:ea typeface="Elsie" panose="02000000000000000000" charset="0"/>
                </a:rPr>
                <a:t>Rana</a:t>
              </a:r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lsie" panose="02000000000000000000" charset="0"/>
                  <a:ea typeface="Elsie" panose="02000000000000000000" charset="0"/>
                </a:rPr>
                <a:t> </a:t>
              </a:r>
              <a:r>
                <a:rPr lang="en-US" sz="16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lsie" panose="02000000000000000000" charset="0"/>
                  <a:ea typeface="Elsie" panose="02000000000000000000" charset="0"/>
                </a:rPr>
                <a:t>Mara’beh</a:t>
              </a:r>
              <a:endPara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lsie" panose="02000000000000000000" charset="0"/>
                <a:ea typeface="Elsie" panose="02000000000000000000" charset="0"/>
              </a:endParaRPr>
            </a:p>
            <a:p>
              <a:pPr algn="l"/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Elsie" panose="02000000000000000000" charset="0"/>
                <a:ea typeface="Elsie" panose="02000000000000000000" charset="0"/>
              </a:endParaRPr>
            </a:p>
            <a:p>
              <a:pPr algn="l"/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lsie" panose="02000000000000000000" charset="0"/>
                  <a:ea typeface="Elsie" panose="02000000000000000000" charset="0"/>
                </a:rPr>
                <a:t>Supervised by: Dr. Abdullah </a:t>
              </a:r>
              <a:r>
                <a:rPr lang="en-US" sz="16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Elsie" panose="02000000000000000000" charset="0"/>
                  <a:ea typeface="Elsie" panose="02000000000000000000" charset="0"/>
                </a:rPr>
                <a:t>Rashed</a:t>
              </a:r>
              <a:endParaRPr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lsie" panose="02000000000000000000" charset="0"/>
                <a:ea typeface="Elsie" panose="02000000000000000000" charset="0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4818856" y="3588344"/>
              <a:ext cx="3921458" cy="0"/>
            </a:xfrm>
            <a:prstGeom prst="line">
              <a:avLst/>
            </a:prstGeom>
            <a:ln w="31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9754" y="223705"/>
            <a:ext cx="1096327" cy="7357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455959" y="47505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b="1" dirty="0">
                <a:solidFill>
                  <a:srgbClr val="000000"/>
                </a:solidFill>
                <a:latin typeface="Arial Rounded"/>
              </a:rPr>
              <a:t>Faculty of Engineering </a:t>
            </a:r>
            <a:endParaRPr lang="en-US" dirty="0"/>
          </a:p>
          <a:p>
            <a:pPr algn="just"/>
            <a:r>
              <a:rPr lang="en-US" b="1" dirty="0">
                <a:solidFill>
                  <a:srgbClr val="000000"/>
                </a:solidFill>
                <a:latin typeface="Arial Rounded"/>
              </a:rPr>
              <a:t>and Information Technology</a:t>
            </a: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455959" y="223705"/>
            <a:ext cx="3352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Arial Rounded"/>
              </a:rPr>
              <a:t>An-</a:t>
            </a:r>
            <a:r>
              <a:rPr lang="en-US" b="1" dirty="0" err="1">
                <a:solidFill>
                  <a:srgbClr val="000000"/>
                </a:solidFill>
                <a:latin typeface="Arial Rounded"/>
              </a:rPr>
              <a:t>Najah</a:t>
            </a:r>
            <a:r>
              <a:rPr lang="en-US" b="1" dirty="0">
                <a:solidFill>
                  <a:srgbClr val="000000"/>
                </a:solidFill>
                <a:latin typeface="Arial Rounded"/>
              </a:rPr>
              <a:t> National University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350206" y="322665"/>
            <a:ext cx="2454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Arial Rounded"/>
              </a:rPr>
              <a:t>Graduation Project </a:t>
            </a:r>
            <a:r>
              <a:rPr lang="en-US" b="1" dirty="0" smtClean="0">
                <a:solidFill>
                  <a:srgbClr val="000000"/>
                </a:solidFill>
                <a:latin typeface="Arial Rounded"/>
              </a:rPr>
              <a:t>2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13" y="223705"/>
            <a:ext cx="956946" cy="9526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7040"/>
            <a:ext cx="203200" cy="528320"/>
          </a:xfrm>
          <a:prstGeom prst="rect">
            <a:avLst/>
          </a:prstGeom>
          <a:solidFill>
            <a:srgbClr val="A5C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84480" y="511145"/>
            <a:ext cx="3317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Elsie" panose="02000000000000000000" charset="0"/>
                <a:ea typeface="Elsie" panose="02000000000000000000" charset="0"/>
              </a:rPr>
              <a:t>Tools and </a:t>
            </a:r>
            <a:r>
              <a:rPr lang="en-US" altLang="zh-CN" sz="2000" b="1" dirty="0" err="1" smtClean="0">
                <a:latin typeface="Elsie" panose="02000000000000000000" charset="0"/>
                <a:ea typeface="Elsie" panose="02000000000000000000" charset="0"/>
              </a:rPr>
              <a:t>equipments</a:t>
            </a:r>
            <a:endParaRPr lang="zh-CN" altLang="en-US" sz="2000" b="1" dirty="0"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35701" y="2559262"/>
            <a:ext cx="1960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err="1" smtClean="0">
                <a:solidFill>
                  <a:prstClr val="black"/>
                </a:solidFill>
                <a:latin typeface="Elsie" panose="02000000000000000000" charset="0"/>
                <a:ea typeface="Elsie" panose="02000000000000000000" charset="0"/>
              </a:rPr>
              <a:t>Arduino</a:t>
            </a:r>
            <a:r>
              <a:rPr lang="en-US" altLang="zh-CN" sz="1200" b="1" dirty="0" smtClean="0">
                <a:solidFill>
                  <a:prstClr val="black"/>
                </a:solidFill>
                <a:latin typeface="Elsie" panose="02000000000000000000" charset="0"/>
                <a:ea typeface="Elsie" panose="02000000000000000000" charset="0"/>
              </a:rPr>
              <a:t> car</a:t>
            </a:r>
            <a:endParaRPr lang="zh-CN" altLang="en-US" sz="1200" dirty="0">
              <a:solidFill>
                <a:prstClr val="black"/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6482211"/>
            <a:ext cx="12192000" cy="375789"/>
          </a:xfrm>
          <a:prstGeom prst="rect">
            <a:avLst/>
          </a:prstGeom>
          <a:solidFill>
            <a:srgbClr val="6BCF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928176" y="2568836"/>
            <a:ext cx="1960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err="1" smtClean="0">
                <a:solidFill>
                  <a:prstClr val="black"/>
                </a:solidFill>
                <a:latin typeface="Elsie" panose="02000000000000000000" charset="0"/>
                <a:ea typeface="Elsie" panose="02000000000000000000" charset="0"/>
              </a:rPr>
              <a:t>Arduino</a:t>
            </a:r>
            <a:r>
              <a:rPr lang="en-US" altLang="zh-CN" sz="1200" b="1" dirty="0" smtClean="0">
                <a:solidFill>
                  <a:prstClr val="black"/>
                </a:solidFill>
                <a:latin typeface="Elsie" panose="02000000000000000000" charset="0"/>
                <a:ea typeface="Elsie" panose="02000000000000000000" charset="0"/>
              </a:rPr>
              <a:t> </a:t>
            </a:r>
            <a:r>
              <a:rPr lang="en-US" altLang="zh-CN" sz="1200" b="1" dirty="0" err="1" smtClean="0">
                <a:solidFill>
                  <a:prstClr val="black"/>
                </a:solidFill>
                <a:latin typeface="Elsie" panose="02000000000000000000" charset="0"/>
                <a:ea typeface="Elsie" panose="02000000000000000000" charset="0"/>
              </a:rPr>
              <a:t>uno</a:t>
            </a:r>
            <a:endParaRPr lang="zh-CN" altLang="en-US" sz="1200" dirty="0">
              <a:solidFill>
                <a:prstClr val="black"/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520651" y="2556194"/>
            <a:ext cx="1960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prstClr val="black"/>
                </a:solidFill>
                <a:latin typeface="Elsie" panose="02000000000000000000" charset="0"/>
                <a:ea typeface="Elsie" panose="02000000000000000000" charset="0"/>
              </a:rPr>
              <a:t>H Bridge</a:t>
            </a:r>
            <a:endParaRPr lang="zh-CN" altLang="en-US" sz="1200" dirty="0">
              <a:solidFill>
                <a:prstClr val="black"/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113126" y="2541650"/>
            <a:ext cx="1960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prstClr val="black"/>
                </a:solidFill>
                <a:latin typeface="Elsie" panose="02000000000000000000" charset="0"/>
                <a:ea typeface="Elsie" panose="02000000000000000000" charset="0"/>
              </a:rPr>
              <a:t>Bluetooth HC-05</a:t>
            </a:r>
            <a:endParaRPr lang="zh-CN" altLang="en-US" sz="1200" dirty="0">
              <a:solidFill>
                <a:prstClr val="black"/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195024" y="4699303"/>
            <a:ext cx="1960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prstClr val="black"/>
                </a:solidFill>
                <a:latin typeface="Elsie" panose="02000000000000000000" charset="0"/>
                <a:ea typeface="Elsie" panose="02000000000000000000" charset="0"/>
              </a:rPr>
              <a:t>Ultrasonic sensor</a:t>
            </a:r>
            <a:endParaRPr lang="zh-CN" altLang="en-US" sz="1200" dirty="0">
              <a:solidFill>
                <a:prstClr val="black"/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787499" y="4708877"/>
            <a:ext cx="1960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prstClr val="black"/>
                </a:solidFill>
                <a:latin typeface="Elsie" panose="02000000000000000000" charset="0"/>
                <a:ea typeface="Elsie" panose="02000000000000000000" charset="0"/>
              </a:rPr>
              <a:t>Water pump</a:t>
            </a:r>
            <a:endParaRPr lang="zh-CN" altLang="en-US" sz="1200" dirty="0">
              <a:solidFill>
                <a:prstClr val="black"/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379974" y="4696235"/>
            <a:ext cx="1960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prstClr val="black"/>
                </a:solidFill>
                <a:latin typeface="Elsie" panose="02000000000000000000" charset="0"/>
                <a:ea typeface="Elsie" panose="02000000000000000000" charset="0"/>
              </a:rPr>
              <a:t>DC motor</a:t>
            </a:r>
            <a:endParaRPr lang="zh-CN" altLang="en-US" sz="1200" dirty="0">
              <a:solidFill>
                <a:prstClr val="black"/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972449" y="4681691"/>
            <a:ext cx="1960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prstClr val="black"/>
                </a:solidFill>
                <a:latin typeface="Elsie" panose="02000000000000000000" charset="0"/>
                <a:ea typeface="Elsie" panose="02000000000000000000" charset="0"/>
              </a:rPr>
              <a:t>Servo motor</a:t>
            </a:r>
            <a:endParaRPr lang="zh-CN" altLang="en-US" sz="1200" dirty="0">
              <a:solidFill>
                <a:prstClr val="black"/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441" y="957196"/>
            <a:ext cx="2395820" cy="16596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7421" y="817460"/>
            <a:ext cx="2275341" cy="176338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9035" y="750279"/>
            <a:ext cx="2283934" cy="1769059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0377" y="3006456"/>
            <a:ext cx="2381250" cy="154305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7934" y="2806436"/>
            <a:ext cx="2614120" cy="1671432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328" y="2954128"/>
            <a:ext cx="3524250" cy="17907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98230" y="2883846"/>
            <a:ext cx="1420594" cy="1807629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83959" y="713918"/>
            <a:ext cx="1860130" cy="18054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CD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图片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0" t="23731" b="10075"/>
          <a:stretch>
            <a:fillRect/>
          </a:stretch>
        </p:blipFill>
        <p:spPr>
          <a:xfrm rot="16200000" flipH="1">
            <a:off x="5766531" y="345422"/>
            <a:ext cx="6878318" cy="6103257"/>
          </a:xfrm>
          <a:prstGeom prst="rect">
            <a:avLst/>
          </a:prstGeom>
        </p:spPr>
      </p:pic>
      <p:pic>
        <p:nvPicPr>
          <p:cNvPr id="272" name="图片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0" t="23731" b="10075"/>
          <a:stretch>
            <a:fillRect/>
          </a:stretch>
        </p:blipFill>
        <p:spPr>
          <a:xfrm rot="5400000">
            <a:off x="-387530" y="387527"/>
            <a:ext cx="6878318" cy="6103257"/>
          </a:xfrm>
          <a:prstGeom prst="rect">
            <a:avLst/>
          </a:prstGeom>
        </p:spPr>
      </p:pic>
      <p:sp>
        <p:nvSpPr>
          <p:cNvPr id="271" name="文本框 270"/>
          <p:cNvSpPr txBox="1"/>
          <p:nvPr/>
        </p:nvSpPr>
        <p:spPr>
          <a:xfrm>
            <a:off x="3051629" y="2216476"/>
            <a:ext cx="73792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  <a:latin typeface="Elsie" panose="02000000000000000000" charset="0"/>
                <a:ea typeface="Elsie" panose="02000000000000000000" charset="0"/>
              </a:rPr>
              <a:t>Thank You</a:t>
            </a:r>
            <a:endParaRPr lang="zh-CN" altLang="en-US" sz="9600" b="1" dirty="0" smtClean="0">
              <a:solidFill>
                <a:schemeClr val="bg1"/>
              </a:solidFill>
              <a:latin typeface="Elsie" panose="02000000000000000000" charset="0"/>
              <a:ea typeface="Elsie" panose="02000000000000000000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" t="23731" r="-1" b="22747"/>
          <a:stretch>
            <a:fillRect/>
          </a:stretch>
        </p:blipFill>
        <p:spPr>
          <a:xfrm rot="10800000">
            <a:off x="0" y="0"/>
            <a:ext cx="12192000" cy="4934857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7000240" y="3255005"/>
            <a:ext cx="4860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Elsie" panose="02000000000000000000" charset="0"/>
                <a:ea typeface="Elsie" panose="02000000000000000000" charset="0"/>
              </a:rPr>
              <a:t>Background of the </a:t>
            </a:r>
            <a:r>
              <a:rPr lang="en-US" altLang="zh-CN" sz="2800" dirty="0" smtClean="0">
                <a:latin typeface="Elsie" panose="02000000000000000000" charset="0"/>
                <a:ea typeface="Elsie" panose="02000000000000000000" charset="0"/>
              </a:rPr>
              <a:t>project</a:t>
            </a:r>
            <a:endParaRPr lang="zh-CN" altLang="en-US" sz="2800" dirty="0" smtClean="0"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000247" y="4069268"/>
            <a:ext cx="3194959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Elsie" panose="02000000000000000000" charset="0"/>
                <a:ea typeface="Elsie" panose="02000000000000000000" charset="0"/>
              </a:rPr>
              <a:t>Features</a:t>
            </a:r>
            <a:endParaRPr lang="zh-CN" altLang="en-US" sz="2800" dirty="0" smtClean="0"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000240" y="4650105"/>
            <a:ext cx="50895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Elsie" panose="02000000000000000000" charset="0"/>
                <a:ea typeface="Elsie" panose="02000000000000000000" charset="0"/>
              </a:rPr>
              <a:t>Goals</a:t>
            </a:r>
            <a:endParaRPr lang="zh-CN" altLang="en-US" sz="2800" dirty="0" smtClean="0"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000240" y="5430520"/>
            <a:ext cx="4860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Elsie" panose="02000000000000000000" charset="0"/>
                <a:ea typeface="Elsie" panose="02000000000000000000" charset="0"/>
              </a:rPr>
              <a:t>Tools and </a:t>
            </a:r>
            <a:r>
              <a:rPr lang="en-US" altLang="zh-CN" sz="2800" dirty="0" err="1" smtClean="0">
                <a:latin typeface="Elsie" panose="02000000000000000000" charset="0"/>
                <a:ea typeface="Elsie" panose="02000000000000000000" charset="0"/>
              </a:rPr>
              <a:t>equipments</a:t>
            </a:r>
            <a:endParaRPr lang="zh-CN" altLang="en-US" sz="2800" dirty="0" smtClean="0"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085848" y="3231971"/>
            <a:ext cx="688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Elsie" panose="02000000000000000000" charset="0"/>
                <a:ea typeface="Elsie" panose="02000000000000000000" charset="0"/>
              </a:rPr>
              <a:t>01</a:t>
            </a:r>
            <a:endParaRPr lang="zh-CN" altLang="en-US" sz="2800" dirty="0"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085848" y="4029263"/>
            <a:ext cx="688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Elsie" panose="02000000000000000000" charset="0"/>
                <a:ea typeface="Elsie" panose="02000000000000000000" charset="0"/>
              </a:rPr>
              <a:t>02</a:t>
            </a:r>
            <a:endParaRPr lang="zh-CN" altLang="en-US" sz="2800" dirty="0"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085848" y="4650212"/>
            <a:ext cx="688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Elsie" panose="02000000000000000000" charset="0"/>
                <a:ea typeface="Elsie" panose="02000000000000000000" charset="0"/>
              </a:rPr>
              <a:t>03</a:t>
            </a:r>
            <a:endParaRPr lang="zh-CN" altLang="en-US" sz="2800" dirty="0"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085848" y="5430545"/>
            <a:ext cx="688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Elsie" panose="02000000000000000000" charset="0"/>
                <a:ea typeface="Elsie" panose="02000000000000000000" charset="0"/>
              </a:rPr>
              <a:t>04</a:t>
            </a:r>
            <a:endParaRPr lang="zh-CN" altLang="en-US" sz="2800" dirty="0"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654165" y="668020"/>
            <a:ext cx="34213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latin typeface="Elsie" panose="02000000000000000000" charset="0"/>
                <a:ea typeface="Elsie" panose="02000000000000000000" charset="0"/>
              </a:rPr>
              <a:t>contents</a:t>
            </a:r>
            <a:endParaRPr lang="zh-CN" altLang="en-US" sz="4800" b="1" dirty="0">
              <a:latin typeface="Elsie" panose="02000000000000000000" charset="0"/>
              <a:ea typeface="Elsie" panose="02000000000000000000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0467975" y="5373370"/>
            <a:ext cx="1895475" cy="1552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0" t="23731" b="10075"/>
          <a:stretch>
            <a:fillRect/>
          </a:stretch>
        </p:blipFill>
        <p:spPr>
          <a:xfrm rot="5400000">
            <a:off x="-387531" y="367210"/>
            <a:ext cx="6878318" cy="6103257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647358" y="2661001"/>
            <a:ext cx="51069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Background </a:t>
            </a:r>
            <a:endParaRPr lang="en-US" altLang="zh-CN" sz="3200" b="1" dirty="0" smtClean="0">
              <a:solidFill>
                <a:schemeClr val="tx1">
                  <a:lumMod val="95000"/>
                  <a:lumOff val="5000"/>
                </a:schemeClr>
              </a:solidFill>
              <a:latin typeface="Elsie" panose="02000000000000000000" charset="0"/>
              <a:ea typeface="Elsie" panose="02000000000000000000" charset="0"/>
            </a:endParaRPr>
          </a:p>
          <a:p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 </a:t>
            </a:r>
            <a:r>
              <a:rPr lang="en-US" altLang="zh-CN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   </a:t>
            </a:r>
            <a:r>
              <a:rPr lang="zh-CN" alt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of the </a:t>
            </a:r>
            <a:r>
              <a:rPr lang="en-US" altLang="zh-CN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project</a:t>
            </a:r>
            <a:endParaRPr lang="zh-CN" altLang="en-US" sz="3200" b="1" dirty="0" smtClean="0">
              <a:solidFill>
                <a:schemeClr val="tx1">
                  <a:lumMod val="95000"/>
                  <a:lumOff val="5000"/>
                </a:schemeClr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637549" y="2672362"/>
            <a:ext cx="14620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01</a:t>
            </a:r>
            <a:endParaRPr lang="zh-CN" altLang="en-US" sz="6600" dirty="0">
              <a:solidFill>
                <a:schemeClr val="tx1">
                  <a:lumMod val="95000"/>
                  <a:lumOff val="5000"/>
                </a:schemeClr>
              </a:solidFill>
              <a:latin typeface="Elsie" panose="02000000000000000000" charset="0"/>
              <a:ea typeface="Elsie" panose="0200000000000000000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7040"/>
            <a:ext cx="203200" cy="528320"/>
          </a:xfrm>
          <a:prstGeom prst="rect">
            <a:avLst/>
          </a:prstGeom>
          <a:solidFill>
            <a:srgbClr val="A5C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84479" y="511145"/>
            <a:ext cx="3261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Background </a:t>
            </a:r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of 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the </a:t>
            </a: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project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6" name="Rectangle 27"/>
          <p:cNvSpPr/>
          <p:nvPr/>
        </p:nvSpPr>
        <p:spPr>
          <a:xfrm>
            <a:off x="855557" y="3237071"/>
            <a:ext cx="2560320" cy="406347"/>
          </a:xfrm>
          <a:prstGeom prst="rect">
            <a:avLst/>
          </a:prstGeom>
          <a:solidFill>
            <a:srgbClr val="A5C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4195"/>
            <a:endParaRPr lang="en-US" sz="1850" dirty="0">
              <a:solidFill>
                <a:prstClr val="white"/>
              </a:solidFill>
              <a:latin typeface="Elsie" panose="02000000000000000000" charset="0"/>
              <a:ea typeface="Elsie" panose="02000000000000000000" charset="0"/>
              <a:cs typeface="Roboto Light"/>
            </a:endParaRPr>
          </a:p>
        </p:txBody>
      </p:sp>
      <p:sp>
        <p:nvSpPr>
          <p:cNvPr id="7" name="Rectangle 29"/>
          <p:cNvSpPr/>
          <p:nvPr/>
        </p:nvSpPr>
        <p:spPr>
          <a:xfrm>
            <a:off x="3659717" y="3237071"/>
            <a:ext cx="2560320" cy="406347"/>
          </a:xfrm>
          <a:prstGeom prst="rect">
            <a:avLst/>
          </a:prstGeom>
          <a:solidFill>
            <a:srgbClr val="A5C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4195"/>
            <a:endParaRPr lang="en-US" altLang="zh-CN" sz="1850" dirty="0">
              <a:solidFill>
                <a:prstClr val="white"/>
              </a:solidFill>
              <a:latin typeface="Elsie" panose="02000000000000000000" charset="0"/>
              <a:ea typeface="Elsie" panose="02000000000000000000" charset="0"/>
              <a:cs typeface="Roboto Light"/>
            </a:endParaRPr>
          </a:p>
        </p:txBody>
      </p:sp>
      <p:sp>
        <p:nvSpPr>
          <p:cNvPr id="8" name="Rectangle 27"/>
          <p:cNvSpPr/>
          <p:nvPr/>
        </p:nvSpPr>
        <p:spPr>
          <a:xfrm>
            <a:off x="855557" y="5941162"/>
            <a:ext cx="2560320" cy="406347"/>
          </a:xfrm>
          <a:prstGeom prst="rect">
            <a:avLst/>
          </a:prstGeom>
          <a:solidFill>
            <a:srgbClr val="A5C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4195"/>
            <a:endParaRPr lang="en-US" altLang="zh-CN" sz="1850" dirty="0">
              <a:solidFill>
                <a:prstClr val="white"/>
              </a:solidFill>
              <a:latin typeface="Elsie" panose="02000000000000000000" charset="0"/>
              <a:ea typeface="Elsie" panose="02000000000000000000" charset="0"/>
              <a:cs typeface="Roboto Light"/>
            </a:endParaRPr>
          </a:p>
        </p:txBody>
      </p:sp>
      <p:sp>
        <p:nvSpPr>
          <p:cNvPr id="9" name="Rectangle 29"/>
          <p:cNvSpPr/>
          <p:nvPr/>
        </p:nvSpPr>
        <p:spPr>
          <a:xfrm>
            <a:off x="3659717" y="5941162"/>
            <a:ext cx="2560320" cy="406347"/>
          </a:xfrm>
          <a:prstGeom prst="rect">
            <a:avLst/>
          </a:prstGeom>
          <a:solidFill>
            <a:srgbClr val="A5C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4195"/>
            <a:endParaRPr lang="en-US" altLang="zh-CN" sz="1850" dirty="0">
              <a:solidFill>
                <a:prstClr val="white"/>
              </a:solidFill>
              <a:latin typeface="Elsie" panose="02000000000000000000" charset="0"/>
              <a:ea typeface="Elsie" panose="02000000000000000000" charset="0"/>
              <a:cs typeface="Roboto Light"/>
            </a:endParaRPr>
          </a:p>
        </p:txBody>
      </p:sp>
      <p:sp>
        <p:nvSpPr>
          <p:cNvPr id="10" name="Oval 15"/>
          <p:cNvSpPr/>
          <p:nvPr/>
        </p:nvSpPr>
        <p:spPr>
          <a:xfrm>
            <a:off x="6833417" y="1915063"/>
            <a:ext cx="848046" cy="847936"/>
          </a:xfrm>
          <a:prstGeom prst="ellipse">
            <a:avLst/>
          </a:prstGeom>
          <a:solidFill>
            <a:srgbClr val="A5CD1D"/>
          </a:solidFill>
          <a:ln w="25400" cap="flat" cmpd="sng" algn="ctr">
            <a:noFill/>
            <a:prstDash val="solid"/>
          </a:ln>
          <a:effectLst/>
        </p:spPr>
        <p:txBody>
          <a:bodyPr lIns="91433" tIns="45717" rIns="91433" bIns="45717" rtlCol="0" anchor="ctr"/>
          <a:lstStyle/>
          <a:p>
            <a:pPr algn="ctr" defTabSz="544195">
              <a:defRPr/>
            </a:pPr>
            <a:endParaRPr lang="id-ID" sz="2150" kern="0" dirty="0" smtClean="0">
              <a:solidFill>
                <a:prstClr val="white"/>
              </a:solidFill>
              <a:latin typeface="Roboto Light"/>
              <a:cs typeface="Roboto Light"/>
            </a:endParaRPr>
          </a:p>
        </p:txBody>
      </p:sp>
      <p:sp>
        <p:nvSpPr>
          <p:cNvPr id="11" name="Oval 18"/>
          <p:cNvSpPr/>
          <p:nvPr/>
        </p:nvSpPr>
        <p:spPr>
          <a:xfrm>
            <a:off x="6833417" y="3115279"/>
            <a:ext cx="848046" cy="847936"/>
          </a:xfrm>
          <a:prstGeom prst="ellipse">
            <a:avLst/>
          </a:prstGeom>
          <a:solidFill>
            <a:srgbClr val="A5CD1D"/>
          </a:solidFill>
          <a:ln w="25400" cap="flat" cmpd="sng" algn="ctr">
            <a:noFill/>
            <a:prstDash val="solid"/>
          </a:ln>
          <a:effectLst/>
        </p:spPr>
        <p:txBody>
          <a:bodyPr lIns="91433" tIns="45717" rIns="91433" bIns="45717" rtlCol="0" anchor="ctr"/>
          <a:lstStyle/>
          <a:p>
            <a:pPr algn="ctr" defTabSz="544195">
              <a:defRPr/>
            </a:pPr>
            <a:endParaRPr lang="id-ID" sz="2150" kern="0" dirty="0" smtClean="0">
              <a:solidFill>
                <a:prstClr val="white"/>
              </a:solidFill>
              <a:latin typeface="Roboto Light"/>
              <a:cs typeface="Roboto Light"/>
            </a:endParaRPr>
          </a:p>
        </p:txBody>
      </p:sp>
      <p:sp>
        <p:nvSpPr>
          <p:cNvPr id="12" name="Oval 19"/>
          <p:cNvSpPr/>
          <p:nvPr/>
        </p:nvSpPr>
        <p:spPr>
          <a:xfrm>
            <a:off x="6833417" y="4314305"/>
            <a:ext cx="848046" cy="847936"/>
          </a:xfrm>
          <a:prstGeom prst="ellipse">
            <a:avLst/>
          </a:prstGeom>
          <a:solidFill>
            <a:srgbClr val="A5CD1D"/>
          </a:solidFill>
          <a:ln w="25400" cap="flat" cmpd="sng" algn="ctr">
            <a:noFill/>
            <a:prstDash val="solid"/>
          </a:ln>
          <a:effectLst/>
        </p:spPr>
        <p:txBody>
          <a:bodyPr lIns="91433" tIns="45717" rIns="91433" bIns="45717" rtlCol="0" anchor="ctr"/>
          <a:lstStyle/>
          <a:p>
            <a:pPr algn="ctr" defTabSz="544195">
              <a:defRPr/>
            </a:pPr>
            <a:endParaRPr lang="id-ID" sz="2150" kern="0" dirty="0" smtClean="0">
              <a:solidFill>
                <a:prstClr val="white"/>
              </a:solidFill>
              <a:latin typeface="Roboto Light"/>
              <a:cs typeface="Roboto Light"/>
            </a:endParaRPr>
          </a:p>
        </p:txBody>
      </p:sp>
      <p:sp>
        <p:nvSpPr>
          <p:cNvPr id="16" name="Oval 36"/>
          <p:cNvSpPr/>
          <p:nvPr/>
        </p:nvSpPr>
        <p:spPr>
          <a:xfrm>
            <a:off x="6833417" y="5382888"/>
            <a:ext cx="848046" cy="847936"/>
          </a:xfrm>
          <a:prstGeom prst="ellipse">
            <a:avLst/>
          </a:prstGeom>
          <a:solidFill>
            <a:srgbClr val="A5CD1D"/>
          </a:solidFill>
          <a:ln w="25400" cap="flat" cmpd="sng" algn="ctr">
            <a:noFill/>
            <a:prstDash val="solid"/>
          </a:ln>
          <a:effectLst/>
        </p:spPr>
        <p:txBody>
          <a:bodyPr lIns="91433" tIns="45717" rIns="91433" bIns="45717" rtlCol="0" anchor="ctr"/>
          <a:lstStyle/>
          <a:p>
            <a:pPr algn="ctr" defTabSz="544195">
              <a:defRPr/>
            </a:pPr>
            <a:endParaRPr lang="id-ID" sz="2150" kern="0" dirty="0" smtClean="0">
              <a:solidFill>
                <a:prstClr val="white"/>
              </a:solidFill>
              <a:latin typeface="Roboto Light"/>
              <a:cs typeface="Roboto Ligh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56" b="24668"/>
          <a:stretch/>
        </p:blipFill>
        <p:spPr>
          <a:xfrm>
            <a:off x="855557" y="1490262"/>
            <a:ext cx="2560320" cy="175933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717" y="1490262"/>
            <a:ext cx="2560320" cy="174680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5" r="17219"/>
          <a:stretch/>
        </p:blipFill>
        <p:spPr>
          <a:xfrm>
            <a:off x="855557" y="4398472"/>
            <a:ext cx="2560320" cy="154268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717" y="4398472"/>
            <a:ext cx="2560320" cy="1542689"/>
          </a:xfrm>
          <a:prstGeom prst="rect">
            <a:avLst/>
          </a:prstGeom>
        </p:spPr>
      </p:pic>
      <p:sp>
        <p:nvSpPr>
          <p:cNvPr id="22" name="TextBox 35"/>
          <p:cNvSpPr txBox="1"/>
          <p:nvPr/>
        </p:nvSpPr>
        <p:spPr>
          <a:xfrm>
            <a:off x="7976779" y="2137773"/>
            <a:ext cx="365664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Elsie" panose="02000000000000000000" charset="0"/>
                <a:ea typeface="Elsie" panose="02000000000000000000" charset="0"/>
              </a:rPr>
              <a:t>Grass cutting robot that helped the gardener caring the garden</a:t>
            </a:r>
            <a:endParaRPr lang="zh-CN" altLang="en-US" sz="1400" dirty="0"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23" name="TextBox 35"/>
          <p:cNvSpPr txBox="1"/>
          <p:nvPr/>
        </p:nvSpPr>
        <p:spPr>
          <a:xfrm>
            <a:off x="7976779" y="3277637"/>
            <a:ext cx="3656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prstClr val="black"/>
                </a:solidFill>
                <a:latin typeface="Elsie" panose="02000000000000000000" charset="0"/>
                <a:ea typeface="Elsie" panose="02000000000000000000" charset="0"/>
              </a:rPr>
              <a:t>It includes cutter connected over a dc motor </a:t>
            </a:r>
            <a:endParaRPr lang="en-US" altLang="zh-CN" sz="1400" dirty="0">
              <a:solidFill>
                <a:prstClr val="black"/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24" name="TextBox 35"/>
          <p:cNvSpPr txBox="1"/>
          <p:nvPr/>
        </p:nvSpPr>
        <p:spPr>
          <a:xfrm>
            <a:off x="7976779" y="4476663"/>
            <a:ext cx="36566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prstClr val="black"/>
                </a:solidFill>
                <a:latin typeface="Elsie" panose="02000000000000000000" charset="0"/>
                <a:ea typeface="Elsie" panose="02000000000000000000" charset="0"/>
              </a:rPr>
              <a:t>It includes a water pump that pumping water due to </a:t>
            </a:r>
            <a:r>
              <a:rPr lang="en-US" altLang="zh-CN" sz="1400" dirty="0">
                <a:solidFill>
                  <a:prstClr val="black"/>
                </a:solidFill>
                <a:latin typeface="Elsie" panose="02000000000000000000" charset="0"/>
                <a:ea typeface="Elsie" panose="02000000000000000000" charset="0"/>
              </a:rPr>
              <a:t>the soil moisture</a:t>
            </a:r>
            <a:endParaRPr lang="en-US" altLang="zh-CN" sz="1400" dirty="0">
              <a:solidFill>
                <a:prstClr val="black"/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25" name="TextBox 35"/>
          <p:cNvSpPr txBox="1"/>
          <p:nvPr/>
        </p:nvSpPr>
        <p:spPr>
          <a:xfrm>
            <a:off x="7976779" y="5545245"/>
            <a:ext cx="36566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prstClr val="black"/>
                </a:solidFill>
                <a:latin typeface="Elsie" panose="02000000000000000000" charset="0"/>
                <a:ea typeface="Elsie" panose="02000000000000000000" charset="0"/>
              </a:rPr>
              <a:t>We control the movement using the Bluetooth RC Controller App</a:t>
            </a:r>
            <a:endParaRPr lang="en-US" altLang="zh-CN" sz="1400" dirty="0">
              <a:solidFill>
                <a:prstClr val="black"/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grpSp>
        <p:nvGrpSpPr>
          <p:cNvPr id="26" name="组合 205"/>
          <p:cNvGrpSpPr/>
          <p:nvPr/>
        </p:nvGrpSpPr>
        <p:grpSpPr>
          <a:xfrm>
            <a:off x="7090344" y="2134000"/>
            <a:ext cx="334191" cy="410062"/>
            <a:chOff x="10815097" y="1950038"/>
            <a:chExt cx="334191" cy="410062"/>
          </a:xfrm>
        </p:grpSpPr>
        <p:sp>
          <p:nvSpPr>
            <p:cNvPr id="27" name="Freeform 189"/>
            <p:cNvSpPr/>
            <p:nvPr/>
          </p:nvSpPr>
          <p:spPr bwMode="auto">
            <a:xfrm>
              <a:off x="10905419" y="2325777"/>
              <a:ext cx="153548" cy="34323"/>
            </a:xfrm>
            <a:custGeom>
              <a:avLst/>
              <a:gdLst>
                <a:gd name="T0" fmla="*/ 9 w 85"/>
                <a:gd name="T1" fmla="*/ 19 h 19"/>
                <a:gd name="T2" fmla="*/ 76 w 85"/>
                <a:gd name="T3" fmla="*/ 19 h 19"/>
                <a:gd name="T4" fmla="*/ 85 w 85"/>
                <a:gd name="T5" fmla="*/ 0 h 19"/>
                <a:gd name="T6" fmla="*/ 0 w 85"/>
                <a:gd name="T7" fmla="*/ 0 h 19"/>
                <a:gd name="T8" fmla="*/ 9 w 85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9">
                  <a:moveTo>
                    <a:pt x="9" y="19"/>
                  </a:moveTo>
                  <a:lnTo>
                    <a:pt x="76" y="19"/>
                  </a:lnTo>
                  <a:lnTo>
                    <a:pt x="85" y="0"/>
                  </a:lnTo>
                  <a:lnTo>
                    <a:pt x="0" y="0"/>
                  </a:lnTo>
                  <a:lnTo>
                    <a:pt x="9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90"/>
            <p:cNvSpPr>
              <a:spLocks noEditPoints="1"/>
            </p:cNvSpPr>
            <p:nvPr/>
          </p:nvSpPr>
          <p:spPr bwMode="auto">
            <a:xfrm>
              <a:off x="10815097" y="1950038"/>
              <a:ext cx="334191" cy="341417"/>
            </a:xfrm>
            <a:custGeom>
              <a:avLst/>
              <a:gdLst>
                <a:gd name="T0" fmla="*/ 64 w 78"/>
                <a:gd name="T1" fmla="*/ 11 h 80"/>
                <a:gd name="T2" fmla="*/ 39 w 78"/>
                <a:gd name="T3" fmla="*/ 0 h 80"/>
                <a:gd name="T4" fmla="*/ 14 w 78"/>
                <a:gd name="T5" fmla="*/ 11 h 80"/>
                <a:gd name="T6" fmla="*/ 14 w 78"/>
                <a:gd name="T7" fmla="*/ 61 h 80"/>
                <a:gd name="T8" fmla="*/ 14 w 78"/>
                <a:gd name="T9" fmla="*/ 62 h 80"/>
                <a:gd name="T10" fmla="*/ 21 w 78"/>
                <a:gd name="T11" fmla="*/ 78 h 80"/>
                <a:gd name="T12" fmla="*/ 21 w 78"/>
                <a:gd name="T13" fmla="*/ 80 h 80"/>
                <a:gd name="T14" fmla="*/ 55 w 78"/>
                <a:gd name="T15" fmla="*/ 80 h 80"/>
                <a:gd name="T16" fmla="*/ 57 w 78"/>
                <a:gd name="T17" fmla="*/ 80 h 80"/>
                <a:gd name="T18" fmla="*/ 57 w 78"/>
                <a:gd name="T19" fmla="*/ 78 h 80"/>
                <a:gd name="T20" fmla="*/ 64 w 78"/>
                <a:gd name="T21" fmla="*/ 61 h 80"/>
                <a:gd name="T22" fmla="*/ 64 w 78"/>
                <a:gd name="T23" fmla="*/ 11 h 80"/>
                <a:gd name="T24" fmla="*/ 62 w 78"/>
                <a:gd name="T25" fmla="*/ 59 h 80"/>
                <a:gd name="T26" fmla="*/ 53 w 78"/>
                <a:gd name="T27" fmla="*/ 76 h 80"/>
                <a:gd name="T28" fmla="*/ 25 w 78"/>
                <a:gd name="T29" fmla="*/ 76 h 80"/>
                <a:gd name="T30" fmla="*/ 16 w 78"/>
                <a:gd name="T31" fmla="*/ 59 h 80"/>
                <a:gd name="T32" fmla="*/ 16 w 78"/>
                <a:gd name="T33" fmla="*/ 58 h 80"/>
                <a:gd name="T34" fmla="*/ 16 w 78"/>
                <a:gd name="T35" fmla="*/ 58 h 80"/>
                <a:gd name="T36" fmla="*/ 16 w 78"/>
                <a:gd name="T37" fmla="*/ 13 h 80"/>
                <a:gd name="T38" fmla="*/ 39 w 78"/>
                <a:gd name="T39" fmla="*/ 4 h 80"/>
                <a:gd name="T40" fmla="*/ 62 w 78"/>
                <a:gd name="T41" fmla="*/ 13 h 80"/>
                <a:gd name="T42" fmla="*/ 62 w 78"/>
                <a:gd name="T43" fmla="*/ 5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80">
                  <a:moveTo>
                    <a:pt x="64" y="11"/>
                  </a:moveTo>
                  <a:cubicBezTo>
                    <a:pt x="58" y="4"/>
                    <a:pt x="49" y="0"/>
                    <a:pt x="39" y="0"/>
                  </a:cubicBezTo>
                  <a:cubicBezTo>
                    <a:pt x="29" y="0"/>
                    <a:pt x="20" y="4"/>
                    <a:pt x="14" y="11"/>
                  </a:cubicBezTo>
                  <a:cubicBezTo>
                    <a:pt x="0" y="25"/>
                    <a:pt x="0" y="47"/>
                    <a:pt x="14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21" y="69"/>
                    <a:pt x="21" y="78"/>
                    <a:pt x="21" y="78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7" y="80"/>
                    <a:pt x="57" y="80"/>
                    <a:pt x="57" y="80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57" y="78"/>
                    <a:pt x="57" y="69"/>
                    <a:pt x="64" y="61"/>
                  </a:cubicBezTo>
                  <a:cubicBezTo>
                    <a:pt x="78" y="47"/>
                    <a:pt x="78" y="25"/>
                    <a:pt x="64" y="11"/>
                  </a:cubicBezTo>
                  <a:close/>
                  <a:moveTo>
                    <a:pt x="62" y="59"/>
                  </a:moveTo>
                  <a:cubicBezTo>
                    <a:pt x="55" y="65"/>
                    <a:pt x="54" y="72"/>
                    <a:pt x="53" y="76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4" y="72"/>
                    <a:pt x="23" y="65"/>
                    <a:pt x="16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4" y="46"/>
                    <a:pt x="4" y="26"/>
                    <a:pt x="16" y="13"/>
                  </a:cubicBezTo>
                  <a:cubicBezTo>
                    <a:pt x="22" y="7"/>
                    <a:pt x="30" y="4"/>
                    <a:pt x="39" y="4"/>
                  </a:cubicBezTo>
                  <a:cubicBezTo>
                    <a:pt x="48" y="4"/>
                    <a:pt x="56" y="7"/>
                    <a:pt x="62" y="13"/>
                  </a:cubicBezTo>
                  <a:cubicBezTo>
                    <a:pt x="74" y="26"/>
                    <a:pt x="74" y="46"/>
                    <a:pt x="62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91"/>
            <p:cNvSpPr/>
            <p:nvPr/>
          </p:nvSpPr>
          <p:spPr bwMode="auto">
            <a:xfrm>
              <a:off x="10901806" y="2107198"/>
              <a:ext cx="162579" cy="77677"/>
            </a:xfrm>
            <a:custGeom>
              <a:avLst/>
              <a:gdLst>
                <a:gd name="T0" fmla="*/ 59 w 90"/>
                <a:gd name="T1" fmla="*/ 29 h 43"/>
                <a:gd name="T2" fmla="*/ 30 w 90"/>
                <a:gd name="T3" fmla="*/ 0 h 43"/>
                <a:gd name="T4" fmla="*/ 0 w 90"/>
                <a:gd name="T5" fmla="*/ 33 h 43"/>
                <a:gd name="T6" fmla="*/ 4 w 90"/>
                <a:gd name="T7" fmla="*/ 38 h 43"/>
                <a:gd name="T8" fmla="*/ 30 w 90"/>
                <a:gd name="T9" fmla="*/ 14 h 43"/>
                <a:gd name="T10" fmla="*/ 59 w 90"/>
                <a:gd name="T11" fmla="*/ 43 h 43"/>
                <a:gd name="T12" fmla="*/ 90 w 90"/>
                <a:gd name="T13" fmla="*/ 10 h 43"/>
                <a:gd name="T14" fmla="*/ 85 w 90"/>
                <a:gd name="T15" fmla="*/ 5 h 43"/>
                <a:gd name="T16" fmla="*/ 59 w 90"/>
                <a:gd name="T17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43">
                  <a:moveTo>
                    <a:pt x="59" y="29"/>
                  </a:moveTo>
                  <a:lnTo>
                    <a:pt x="30" y="0"/>
                  </a:lnTo>
                  <a:lnTo>
                    <a:pt x="0" y="33"/>
                  </a:lnTo>
                  <a:lnTo>
                    <a:pt x="4" y="38"/>
                  </a:lnTo>
                  <a:lnTo>
                    <a:pt x="30" y="14"/>
                  </a:lnTo>
                  <a:lnTo>
                    <a:pt x="59" y="43"/>
                  </a:lnTo>
                  <a:lnTo>
                    <a:pt x="90" y="10"/>
                  </a:lnTo>
                  <a:lnTo>
                    <a:pt x="85" y="5"/>
                  </a:lnTo>
                  <a:lnTo>
                    <a:pt x="59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0" name="组合 205"/>
          <p:cNvGrpSpPr/>
          <p:nvPr/>
        </p:nvGrpSpPr>
        <p:grpSpPr>
          <a:xfrm>
            <a:off x="7090344" y="3334216"/>
            <a:ext cx="334191" cy="410062"/>
            <a:chOff x="10815097" y="1950038"/>
            <a:chExt cx="334191" cy="410062"/>
          </a:xfrm>
        </p:grpSpPr>
        <p:sp>
          <p:nvSpPr>
            <p:cNvPr id="31" name="Freeform 189"/>
            <p:cNvSpPr/>
            <p:nvPr/>
          </p:nvSpPr>
          <p:spPr bwMode="auto">
            <a:xfrm>
              <a:off x="10905419" y="2325777"/>
              <a:ext cx="153548" cy="34323"/>
            </a:xfrm>
            <a:custGeom>
              <a:avLst/>
              <a:gdLst>
                <a:gd name="T0" fmla="*/ 9 w 85"/>
                <a:gd name="T1" fmla="*/ 19 h 19"/>
                <a:gd name="T2" fmla="*/ 76 w 85"/>
                <a:gd name="T3" fmla="*/ 19 h 19"/>
                <a:gd name="T4" fmla="*/ 85 w 85"/>
                <a:gd name="T5" fmla="*/ 0 h 19"/>
                <a:gd name="T6" fmla="*/ 0 w 85"/>
                <a:gd name="T7" fmla="*/ 0 h 19"/>
                <a:gd name="T8" fmla="*/ 9 w 85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9">
                  <a:moveTo>
                    <a:pt x="9" y="19"/>
                  </a:moveTo>
                  <a:lnTo>
                    <a:pt x="76" y="19"/>
                  </a:lnTo>
                  <a:lnTo>
                    <a:pt x="85" y="0"/>
                  </a:lnTo>
                  <a:lnTo>
                    <a:pt x="0" y="0"/>
                  </a:lnTo>
                  <a:lnTo>
                    <a:pt x="9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90"/>
            <p:cNvSpPr>
              <a:spLocks noEditPoints="1"/>
            </p:cNvSpPr>
            <p:nvPr/>
          </p:nvSpPr>
          <p:spPr bwMode="auto">
            <a:xfrm>
              <a:off x="10815097" y="1950038"/>
              <a:ext cx="334191" cy="341417"/>
            </a:xfrm>
            <a:custGeom>
              <a:avLst/>
              <a:gdLst>
                <a:gd name="T0" fmla="*/ 64 w 78"/>
                <a:gd name="T1" fmla="*/ 11 h 80"/>
                <a:gd name="T2" fmla="*/ 39 w 78"/>
                <a:gd name="T3" fmla="*/ 0 h 80"/>
                <a:gd name="T4" fmla="*/ 14 w 78"/>
                <a:gd name="T5" fmla="*/ 11 h 80"/>
                <a:gd name="T6" fmla="*/ 14 w 78"/>
                <a:gd name="T7" fmla="*/ 61 h 80"/>
                <a:gd name="T8" fmla="*/ 14 w 78"/>
                <a:gd name="T9" fmla="*/ 62 h 80"/>
                <a:gd name="T10" fmla="*/ 21 w 78"/>
                <a:gd name="T11" fmla="*/ 78 h 80"/>
                <a:gd name="T12" fmla="*/ 21 w 78"/>
                <a:gd name="T13" fmla="*/ 80 h 80"/>
                <a:gd name="T14" fmla="*/ 55 w 78"/>
                <a:gd name="T15" fmla="*/ 80 h 80"/>
                <a:gd name="T16" fmla="*/ 57 w 78"/>
                <a:gd name="T17" fmla="*/ 80 h 80"/>
                <a:gd name="T18" fmla="*/ 57 w 78"/>
                <a:gd name="T19" fmla="*/ 78 h 80"/>
                <a:gd name="T20" fmla="*/ 64 w 78"/>
                <a:gd name="T21" fmla="*/ 61 h 80"/>
                <a:gd name="T22" fmla="*/ 64 w 78"/>
                <a:gd name="T23" fmla="*/ 11 h 80"/>
                <a:gd name="T24" fmla="*/ 62 w 78"/>
                <a:gd name="T25" fmla="*/ 59 h 80"/>
                <a:gd name="T26" fmla="*/ 53 w 78"/>
                <a:gd name="T27" fmla="*/ 76 h 80"/>
                <a:gd name="T28" fmla="*/ 25 w 78"/>
                <a:gd name="T29" fmla="*/ 76 h 80"/>
                <a:gd name="T30" fmla="*/ 16 w 78"/>
                <a:gd name="T31" fmla="*/ 59 h 80"/>
                <a:gd name="T32" fmla="*/ 16 w 78"/>
                <a:gd name="T33" fmla="*/ 58 h 80"/>
                <a:gd name="T34" fmla="*/ 16 w 78"/>
                <a:gd name="T35" fmla="*/ 58 h 80"/>
                <a:gd name="T36" fmla="*/ 16 w 78"/>
                <a:gd name="T37" fmla="*/ 13 h 80"/>
                <a:gd name="T38" fmla="*/ 39 w 78"/>
                <a:gd name="T39" fmla="*/ 4 h 80"/>
                <a:gd name="T40" fmla="*/ 62 w 78"/>
                <a:gd name="T41" fmla="*/ 13 h 80"/>
                <a:gd name="T42" fmla="*/ 62 w 78"/>
                <a:gd name="T43" fmla="*/ 5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80">
                  <a:moveTo>
                    <a:pt x="64" y="11"/>
                  </a:moveTo>
                  <a:cubicBezTo>
                    <a:pt x="58" y="4"/>
                    <a:pt x="49" y="0"/>
                    <a:pt x="39" y="0"/>
                  </a:cubicBezTo>
                  <a:cubicBezTo>
                    <a:pt x="29" y="0"/>
                    <a:pt x="20" y="4"/>
                    <a:pt x="14" y="11"/>
                  </a:cubicBezTo>
                  <a:cubicBezTo>
                    <a:pt x="0" y="25"/>
                    <a:pt x="0" y="47"/>
                    <a:pt x="14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21" y="69"/>
                    <a:pt x="21" y="78"/>
                    <a:pt x="21" y="78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7" y="80"/>
                    <a:pt x="57" y="80"/>
                    <a:pt x="57" y="80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57" y="78"/>
                    <a:pt x="57" y="69"/>
                    <a:pt x="64" y="61"/>
                  </a:cubicBezTo>
                  <a:cubicBezTo>
                    <a:pt x="78" y="47"/>
                    <a:pt x="78" y="25"/>
                    <a:pt x="64" y="11"/>
                  </a:cubicBezTo>
                  <a:close/>
                  <a:moveTo>
                    <a:pt x="62" y="59"/>
                  </a:moveTo>
                  <a:cubicBezTo>
                    <a:pt x="55" y="65"/>
                    <a:pt x="54" y="72"/>
                    <a:pt x="53" y="76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4" y="72"/>
                    <a:pt x="23" y="65"/>
                    <a:pt x="16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4" y="46"/>
                    <a:pt x="4" y="26"/>
                    <a:pt x="16" y="13"/>
                  </a:cubicBezTo>
                  <a:cubicBezTo>
                    <a:pt x="22" y="7"/>
                    <a:pt x="30" y="4"/>
                    <a:pt x="39" y="4"/>
                  </a:cubicBezTo>
                  <a:cubicBezTo>
                    <a:pt x="48" y="4"/>
                    <a:pt x="56" y="7"/>
                    <a:pt x="62" y="13"/>
                  </a:cubicBezTo>
                  <a:cubicBezTo>
                    <a:pt x="74" y="26"/>
                    <a:pt x="74" y="46"/>
                    <a:pt x="62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91"/>
            <p:cNvSpPr/>
            <p:nvPr/>
          </p:nvSpPr>
          <p:spPr bwMode="auto">
            <a:xfrm>
              <a:off x="10901806" y="2107198"/>
              <a:ext cx="162579" cy="77677"/>
            </a:xfrm>
            <a:custGeom>
              <a:avLst/>
              <a:gdLst>
                <a:gd name="T0" fmla="*/ 59 w 90"/>
                <a:gd name="T1" fmla="*/ 29 h 43"/>
                <a:gd name="T2" fmla="*/ 30 w 90"/>
                <a:gd name="T3" fmla="*/ 0 h 43"/>
                <a:gd name="T4" fmla="*/ 0 w 90"/>
                <a:gd name="T5" fmla="*/ 33 h 43"/>
                <a:gd name="T6" fmla="*/ 4 w 90"/>
                <a:gd name="T7" fmla="*/ 38 h 43"/>
                <a:gd name="T8" fmla="*/ 30 w 90"/>
                <a:gd name="T9" fmla="*/ 14 h 43"/>
                <a:gd name="T10" fmla="*/ 59 w 90"/>
                <a:gd name="T11" fmla="*/ 43 h 43"/>
                <a:gd name="T12" fmla="*/ 90 w 90"/>
                <a:gd name="T13" fmla="*/ 10 h 43"/>
                <a:gd name="T14" fmla="*/ 85 w 90"/>
                <a:gd name="T15" fmla="*/ 5 h 43"/>
                <a:gd name="T16" fmla="*/ 59 w 90"/>
                <a:gd name="T17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43">
                  <a:moveTo>
                    <a:pt x="59" y="29"/>
                  </a:moveTo>
                  <a:lnTo>
                    <a:pt x="30" y="0"/>
                  </a:lnTo>
                  <a:lnTo>
                    <a:pt x="0" y="33"/>
                  </a:lnTo>
                  <a:lnTo>
                    <a:pt x="4" y="38"/>
                  </a:lnTo>
                  <a:lnTo>
                    <a:pt x="30" y="14"/>
                  </a:lnTo>
                  <a:lnTo>
                    <a:pt x="59" y="43"/>
                  </a:lnTo>
                  <a:lnTo>
                    <a:pt x="90" y="10"/>
                  </a:lnTo>
                  <a:lnTo>
                    <a:pt x="85" y="5"/>
                  </a:lnTo>
                  <a:lnTo>
                    <a:pt x="59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4" name="组合 205"/>
          <p:cNvGrpSpPr/>
          <p:nvPr/>
        </p:nvGrpSpPr>
        <p:grpSpPr>
          <a:xfrm>
            <a:off x="7090344" y="4476663"/>
            <a:ext cx="334191" cy="410062"/>
            <a:chOff x="10815097" y="1950038"/>
            <a:chExt cx="334191" cy="410062"/>
          </a:xfrm>
        </p:grpSpPr>
        <p:sp>
          <p:nvSpPr>
            <p:cNvPr id="35" name="Freeform 189"/>
            <p:cNvSpPr/>
            <p:nvPr/>
          </p:nvSpPr>
          <p:spPr bwMode="auto">
            <a:xfrm>
              <a:off x="10905419" y="2325777"/>
              <a:ext cx="153548" cy="34323"/>
            </a:xfrm>
            <a:custGeom>
              <a:avLst/>
              <a:gdLst>
                <a:gd name="T0" fmla="*/ 9 w 85"/>
                <a:gd name="T1" fmla="*/ 19 h 19"/>
                <a:gd name="T2" fmla="*/ 76 w 85"/>
                <a:gd name="T3" fmla="*/ 19 h 19"/>
                <a:gd name="T4" fmla="*/ 85 w 85"/>
                <a:gd name="T5" fmla="*/ 0 h 19"/>
                <a:gd name="T6" fmla="*/ 0 w 85"/>
                <a:gd name="T7" fmla="*/ 0 h 19"/>
                <a:gd name="T8" fmla="*/ 9 w 85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9">
                  <a:moveTo>
                    <a:pt x="9" y="19"/>
                  </a:moveTo>
                  <a:lnTo>
                    <a:pt x="76" y="19"/>
                  </a:lnTo>
                  <a:lnTo>
                    <a:pt x="85" y="0"/>
                  </a:lnTo>
                  <a:lnTo>
                    <a:pt x="0" y="0"/>
                  </a:lnTo>
                  <a:lnTo>
                    <a:pt x="9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90"/>
            <p:cNvSpPr>
              <a:spLocks noEditPoints="1"/>
            </p:cNvSpPr>
            <p:nvPr/>
          </p:nvSpPr>
          <p:spPr bwMode="auto">
            <a:xfrm>
              <a:off x="10815097" y="1950038"/>
              <a:ext cx="334191" cy="341417"/>
            </a:xfrm>
            <a:custGeom>
              <a:avLst/>
              <a:gdLst>
                <a:gd name="T0" fmla="*/ 64 w 78"/>
                <a:gd name="T1" fmla="*/ 11 h 80"/>
                <a:gd name="T2" fmla="*/ 39 w 78"/>
                <a:gd name="T3" fmla="*/ 0 h 80"/>
                <a:gd name="T4" fmla="*/ 14 w 78"/>
                <a:gd name="T5" fmla="*/ 11 h 80"/>
                <a:gd name="T6" fmla="*/ 14 w 78"/>
                <a:gd name="T7" fmla="*/ 61 h 80"/>
                <a:gd name="T8" fmla="*/ 14 w 78"/>
                <a:gd name="T9" fmla="*/ 62 h 80"/>
                <a:gd name="T10" fmla="*/ 21 w 78"/>
                <a:gd name="T11" fmla="*/ 78 h 80"/>
                <a:gd name="T12" fmla="*/ 21 w 78"/>
                <a:gd name="T13" fmla="*/ 80 h 80"/>
                <a:gd name="T14" fmla="*/ 55 w 78"/>
                <a:gd name="T15" fmla="*/ 80 h 80"/>
                <a:gd name="T16" fmla="*/ 57 w 78"/>
                <a:gd name="T17" fmla="*/ 80 h 80"/>
                <a:gd name="T18" fmla="*/ 57 w 78"/>
                <a:gd name="T19" fmla="*/ 78 h 80"/>
                <a:gd name="T20" fmla="*/ 64 w 78"/>
                <a:gd name="T21" fmla="*/ 61 h 80"/>
                <a:gd name="T22" fmla="*/ 64 w 78"/>
                <a:gd name="T23" fmla="*/ 11 h 80"/>
                <a:gd name="T24" fmla="*/ 62 w 78"/>
                <a:gd name="T25" fmla="*/ 59 h 80"/>
                <a:gd name="T26" fmla="*/ 53 w 78"/>
                <a:gd name="T27" fmla="*/ 76 h 80"/>
                <a:gd name="T28" fmla="*/ 25 w 78"/>
                <a:gd name="T29" fmla="*/ 76 h 80"/>
                <a:gd name="T30" fmla="*/ 16 w 78"/>
                <a:gd name="T31" fmla="*/ 59 h 80"/>
                <a:gd name="T32" fmla="*/ 16 w 78"/>
                <a:gd name="T33" fmla="*/ 58 h 80"/>
                <a:gd name="T34" fmla="*/ 16 w 78"/>
                <a:gd name="T35" fmla="*/ 58 h 80"/>
                <a:gd name="T36" fmla="*/ 16 w 78"/>
                <a:gd name="T37" fmla="*/ 13 h 80"/>
                <a:gd name="T38" fmla="*/ 39 w 78"/>
                <a:gd name="T39" fmla="*/ 4 h 80"/>
                <a:gd name="T40" fmla="*/ 62 w 78"/>
                <a:gd name="T41" fmla="*/ 13 h 80"/>
                <a:gd name="T42" fmla="*/ 62 w 78"/>
                <a:gd name="T43" fmla="*/ 5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80">
                  <a:moveTo>
                    <a:pt x="64" y="11"/>
                  </a:moveTo>
                  <a:cubicBezTo>
                    <a:pt x="58" y="4"/>
                    <a:pt x="49" y="0"/>
                    <a:pt x="39" y="0"/>
                  </a:cubicBezTo>
                  <a:cubicBezTo>
                    <a:pt x="29" y="0"/>
                    <a:pt x="20" y="4"/>
                    <a:pt x="14" y="11"/>
                  </a:cubicBezTo>
                  <a:cubicBezTo>
                    <a:pt x="0" y="25"/>
                    <a:pt x="0" y="47"/>
                    <a:pt x="14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21" y="69"/>
                    <a:pt x="21" y="78"/>
                    <a:pt x="21" y="78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7" y="80"/>
                    <a:pt x="57" y="80"/>
                    <a:pt x="57" y="80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57" y="78"/>
                    <a:pt x="57" y="69"/>
                    <a:pt x="64" y="61"/>
                  </a:cubicBezTo>
                  <a:cubicBezTo>
                    <a:pt x="78" y="47"/>
                    <a:pt x="78" y="25"/>
                    <a:pt x="64" y="11"/>
                  </a:cubicBezTo>
                  <a:close/>
                  <a:moveTo>
                    <a:pt x="62" y="59"/>
                  </a:moveTo>
                  <a:cubicBezTo>
                    <a:pt x="55" y="65"/>
                    <a:pt x="54" y="72"/>
                    <a:pt x="53" y="76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4" y="72"/>
                    <a:pt x="23" y="65"/>
                    <a:pt x="16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4" y="46"/>
                    <a:pt x="4" y="26"/>
                    <a:pt x="16" y="13"/>
                  </a:cubicBezTo>
                  <a:cubicBezTo>
                    <a:pt x="22" y="7"/>
                    <a:pt x="30" y="4"/>
                    <a:pt x="39" y="4"/>
                  </a:cubicBezTo>
                  <a:cubicBezTo>
                    <a:pt x="48" y="4"/>
                    <a:pt x="56" y="7"/>
                    <a:pt x="62" y="13"/>
                  </a:cubicBezTo>
                  <a:cubicBezTo>
                    <a:pt x="74" y="26"/>
                    <a:pt x="74" y="46"/>
                    <a:pt x="62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191"/>
            <p:cNvSpPr/>
            <p:nvPr/>
          </p:nvSpPr>
          <p:spPr bwMode="auto">
            <a:xfrm>
              <a:off x="10901806" y="2107198"/>
              <a:ext cx="162579" cy="77677"/>
            </a:xfrm>
            <a:custGeom>
              <a:avLst/>
              <a:gdLst>
                <a:gd name="T0" fmla="*/ 59 w 90"/>
                <a:gd name="T1" fmla="*/ 29 h 43"/>
                <a:gd name="T2" fmla="*/ 30 w 90"/>
                <a:gd name="T3" fmla="*/ 0 h 43"/>
                <a:gd name="T4" fmla="*/ 0 w 90"/>
                <a:gd name="T5" fmla="*/ 33 h 43"/>
                <a:gd name="T6" fmla="*/ 4 w 90"/>
                <a:gd name="T7" fmla="*/ 38 h 43"/>
                <a:gd name="T8" fmla="*/ 30 w 90"/>
                <a:gd name="T9" fmla="*/ 14 h 43"/>
                <a:gd name="T10" fmla="*/ 59 w 90"/>
                <a:gd name="T11" fmla="*/ 43 h 43"/>
                <a:gd name="T12" fmla="*/ 90 w 90"/>
                <a:gd name="T13" fmla="*/ 10 h 43"/>
                <a:gd name="T14" fmla="*/ 85 w 90"/>
                <a:gd name="T15" fmla="*/ 5 h 43"/>
                <a:gd name="T16" fmla="*/ 59 w 90"/>
                <a:gd name="T17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43">
                  <a:moveTo>
                    <a:pt x="59" y="29"/>
                  </a:moveTo>
                  <a:lnTo>
                    <a:pt x="30" y="0"/>
                  </a:lnTo>
                  <a:lnTo>
                    <a:pt x="0" y="33"/>
                  </a:lnTo>
                  <a:lnTo>
                    <a:pt x="4" y="38"/>
                  </a:lnTo>
                  <a:lnTo>
                    <a:pt x="30" y="14"/>
                  </a:lnTo>
                  <a:lnTo>
                    <a:pt x="59" y="43"/>
                  </a:lnTo>
                  <a:lnTo>
                    <a:pt x="90" y="10"/>
                  </a:lnTo>
                  <a:lnTo>
                    <a:pt x="85" y="5"/>
                  </a:lnTo>
                  <a:lnTo>
                    <a:pt x="59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8" name="组合 205"/>
          <p:cNvGrpSpPr/>
          <p:nvPr/>
        </p:nvGrpSpPr>
        <p:grpSpPr>
          <a:xfrm>
            <a:off x="7090344" y="5601824"/>
            <a:ext cx="334191" cy="410062"/>
            <a:chOff x="10815097" y="1950038"/>
            <a:chExt cx="334191" cy="410062"/>
          </a:xfrm>
        </p:grpSpPr>
        <p:sp>
          <p:nvSpPr>
            <p:cNvPr id="39" name="Freeform 189"/>
            <p:cNvSpPr/>
            <p:nvPr/>
          </p:nvSpPr>
          <p:spPr bwMode="auto">
            <a:xfrm>
              <a:off x="10905419" y="2325777"/>
              <a:ext cx="153548" cy="34323"/>
            </a:xfrm>
            <a:custGeom>
              <a:avLst/>
              <a:gdLst>
                <a:gd name="T0" fmla="*/ 9 w 85"/>
                <a:gd name="T1" fmla="*/ 19 h 19"/>
                <a:gd name="T2" fmla="*/ 76 w 85"/>
                <a:gd name="T3" fmla="*/ 19 h 19"/>
                <a:gd name="T4" fmla="*/ 85 w 85"/>
                <a:gd name="T5" fmla="*/ 0 h 19"/>
                <a:gd name="T6" fmla="*/ 0 w 85"/>
                <a:gd name="T7" fmla="*/ 0 h 19"/>
                <a:gd name="T8" fmla="*/ 9 w 85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9">
                  <a:moveTo>
                    <a:pt x="9" y="19"/>
                  </a:moveTo>
                  <a:lnTo>
                    <a:pt x="76" y="19"/>
                  </a:lnTo>
                  <a:lnTo>
                    <a:pt x="85" y="0"/>
                  </a:lnTo>
                  <a:lnTo>
                    <a:pt x="0" y="0"/>
                  </a:lnTo>
                  <a:lnTo>
                    <a:pt x="9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90"/>
            <p:cNvSpPr>
              <a:spLocks noEditPoints="1"/>
            </p:cNvSpPr>
            <p:nvPr/>
          </p:nvSpPr>
          <p:spPr bwMode="auto">
            <a:xfrm>
              <a:off x="10815097" y="1950038"/>
              <a:ext cx="334191" cy="341417"/>
            </a:xfrm>
            <a:custGeom>
              <a:avLst/>
              <a:gdLst>
                <a:gd name="T0" fmla="*/ 64 w 78"/>
                <a:gd name="T1" fmla="*/ 11 h 80"/>
                <a:gd name="T2" fmla="*/ 39 w 78"/>
                <a:gd name="T3" fmla="*/ 0 h 80"/>
                <a:gd name="T4" fmla="*/ 14 w 78"/>
                <a:gd name="T5" fmla="*/ 11 h 80"/>
                <a:gd name="T6" fmla="*/ 14 w 78"/>
                <a:gd name="T7" fmla="*/ 61 h 80"/>
                <a:gd name="T8" fmla="*/ 14 w 78"/>
                <a:gd name="T9" fmla="*/ 62 h 80"/>
                <a:gd name="T10" fmla="*/ 21 w 78"/>
                <a:gd name="T11" fmla="*/ 78 h 80"/>
                <a:gd name="T12" fmla="*/ 21 w 78"/>
                <a:gd name="T13" fmla="*/ 80 h 80"/>
                <a:gd name="T14" fmla="*/ 55 w 78"/>
                <a:gd name="T15" fmla="*/ 80 h 80"/>
                <a:gd name="T16" fmla="*/ 57 w 78"/>
                <a:gd name="T17" fmla="*/ 80 h 80"/>
                <a:gd name="T18" fmla="*/ 57 w 78"/>
                <a:gd name="T19" fmla="*/ 78 h 80"/>
                <a:gd name="T20" fmla="*/ 64 w 78"/>
                <a:gd name="T21" fmla="*/ 61 h 80"/>
                <a:gd name="T22" fmla="*/ 64 w 78"/>
                <a:gd name="T23" fmla="*/ 11 h 80"/>
                <a:gd name="T24" fmla="*/ 62 w 78"/>
                <a:gd name="T25" fmla="*/ 59 h 80"/>
                <a:gd name="T26" fmla="*/ 53 w 78"/>
                <a:gd name="T27" fmla="*/ 76 h 80"/>
                <a:gd name="T28" fmla="*/ 25 w 78"/>
                <a:gd name="T29" fmla="*/ 76 h 80"/>
                <a:gd name="T30" fmla="*/ 16 w 78"/>
                <a:gd name="T31" fmla="*/ 59 h 80"/>
                <a:gd name="T32" fmla="*/ 16 w 78"/>
                <a:gd name="T33" fmla="*/ 58 h 80"/>
                <a:gd name="T34" fmla="*/ 16 w 78"/>
                <a:gd name="T35" fmla="*/ 58 h 80"/>
                <a:gd name="T36" fmla="*/ 16 w 78"/>
                <a:gd name="T37" fmla="*/ 13 h 80"/>
                <a:gd name="T38" fmla="*/ 39 w 78"/>
                <a:gd name="T39" fmla="*/ 4 h 80"/>
                <a:gd name="T40" fmla="*/ 62 w 78"/>
                <a:gd name="T41" fmla="*/ 13 h 80"/>
                <a:gd name="T42" fmla="*/ 62 w 78"/>
                <a:gd name="T43" fmla="*/ 5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80">
                  <a:moveTo>
                    <a:pt x="64" y="11"/>
                  </a:moveTo>
                  <a:cubicBezTo>
                    <a:pt x="58" y="4"/>
                    <a:pt x="49" y="0"/>
                    <a:pt x="39" y="0"/>
                  </a:cubicBezTo>
                  <a:cubicBezTo>
                    <a:pt x="29" y="0"/>
                    <a:pt x="20" y="4"/>
                    <a:pt x="14" y="11"/>
                  </a:cubicBezTo>
                  <a:cubicBezTo>
                    <a:pt x="0" y="25"/>
                    <a:pt x="0" y="47"/>
                    <a:pt x="14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21" y="69"/>
                    <a:pt x="21" y="78"/>
                    <a:pt x="21" y="78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7" y="80"/>
                    <a:pt x="57" y="80"/>
                    <a:pt x="57" y="80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57" y="78"/>
                    <a:pt x="57" y="69"/>
                    <a:pt x="64" y="61"/>
                  </a:cubicBezTo>
                  <a:cubicBezTo>
                    <a:pt x="78" y="47"/>
                    <a:pt x="78" y="25"/>
                    <a:pt x="64" y="11"/>
                  </a:cubicBezTo>
                  <a:close/>
                  <a:moveTo>
                    <a:pt x="62" y="59"/>
                  </a:moveTo>
                  <a:cubicBezTo>
                    <a:pt x="55" y="65"/>
                    <a:pt x="54" y="72"/>
                    <a:pt x="53" y="76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4" y="72"/>
                    <a:pt x="23" y="65"/>
                    <a:pt x="16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4" y="46"/>
                    <a:pt x="4" y="26"/>
                    <a:pt x="16" y="13"/>
                  </a:cubicBezTo>
                  <a:cubicBezTo>
                    <a:pt x="22" y="7"/>
                    <a:pt x="30" y="4"/>
                    <a:pt x="39" y="4"/>
                  </a:cubicBezTo>
                  <a:cubicBezTo>
                    <a:pt x="48" y="4"/>
                    <a:pt x="56" y="7"/>
                    <a:pt x="62" y="13"/>
                  </a:cubicBezTo>
                  <a:cubicBezTo>
                    <a:pt x="74" y="26"/>
                    <a:pt x="74" y="46"/>
                    <a:pt x="62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91"/>
            <p:cNvSpPr/>
            <p:nvPr/>
          </p:nvSpPr>
          <p:spPr bwMode="auto">
            <a:xfrm>
              <a:off x="10901806" y="2107198"/>
              <a:ext cx="162579" cy="77677"/>
            </a:xfrm>
            <a:custGeom>
              <a:avLst/>
              <a:gdLst>
                <a:gd name="T0" fmla="*/ 59 w 90"/>
                <a:gd name="T1" fmla="*/ 29 h 43"/>
                <a:gd name="T2" fmla="*/ 30 w 90"/>
                <a:gd name="T3" fmla="*/ 0 h 43"/>
                <a:gd name="T4" fmla="*/ 0 w 90"/>
                <a:gd name="T5" fmla="*/ 33 h 43"/>
                <a:gd name="T6" fmla="*/ 4 w 90"/>
                <a:gd name="T7" fmla="*/ 38 h 43"/>
                <a:gd name="T8" fmla="*/ 30 w 90"/>
                <a:gd name="T9" fmla="*/ 14 h 43"/>
                <a:gd name="T10" fmla="*/ 59 w 90"/>
                <a:gd name="T11" fmla="*/ 43 h 43"/>
                <a:gd name="T12" fmla="*/ 90 w 90"/>
                <a:gd name="T13" fmla="*/ 10 h 43"/>
                <a:gd name="T14" fmla="*/ 85 w 90"/>
                <a:gd name="T15" fmla="*/ 5 h 43"/>
                <a:gd name="T16" fmla="*/ 59 w 90"/>
                <a:gd name="T17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43">
                  <a:moveTo>
                    <a:pt x="59" y="29"/>
                  </a:moveTo>
                  <a:lnTo>
                    <a:pt x="30" y="0"/>
                  </a:lnTo>
                  <a:lnTo>
                    <a:pt x="0" y="33"/>
                  </a:lnTo>
                  <a:lnTo>
                    <a:pt x="4" y="38"/>
                  </a:lnTo>
                  <a:lnTo>
                    <a:pt x="30" y="14"/>
                  </a:lnTo>
                  <a:lnTo>
                    <a:pt x="59" y="43"/>
                  </a:lnTo>
                  <a:lnTo>
                    <a:pt x="90" y="10"/>
                  </a:lnTo>
                  <a:lnTo>
                    <a:pt x="85" y="5"/>
                  </a:lnTo>
                  <a:lnTo>
                    <a:pt x="59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0" t="23731" b="10075"/>
          <a:stretch>
            <a:fillRect/>
          </a:stretch>
        </p:blipFill>
        <p:spPr>
          <a:xfrm rot="16200000" flipH="1">
            <a:off x="5710544" y="345420"/>
            <a:ext cx="6878318" cy="6103257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537097" y="2614578"/>
            <a:ext cx="51069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latin typeface="Elsie" panose="02000000000000000000" charset="0"/>
                <a:ea typeface="Elsie" panose="02000000000000000000" charset="0"/>
              </a:rPr>
              <a:t>Features</a:t>
            </a:r>
            <a:endParaRPr lang="zh-CN" altLang="en-US" sz="4800" dirty="0"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52053" y="2491467"/>
            <a:ext cx="14620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02</a:t>
            </a:r>
            <a:endParaRPr lang="zh-CN" altLang="en-US" sz="6600" dirty="0">
              <a:solidFill>
                <a:schemeClr val="tx1">
                  <a:lumMod val="95000"/>
                  <a:lumOff val="5000"/>
                </a:schemeClr>
              </a:solidFill>
              <a:latin typeface="Elsie" panose="02000000000000000000" charset="0"/>
              <a:ea typeface="Elsie" panose="02000000000000000000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7040"/>
            <a:ext cx="203200" cy="528320"/>
          </a:xfrm>
          <a:prstGeom prst="rect">
            <a:avLst/>
          </a:prstGeom>
          <a:solidFill>
            <a:srgbClr val="A5C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84480" y="511145"/>
            <a:ext cx="254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Elsie" panose="02000000000000000000" charset="0"/>
                <a:ea typeface="Elsie" panose="02000000000000000000" charset="0"/>
              </a:rPr>
              <a:t>Features</a:t>
            </a:r>
            <a:endParaRPr lang="zh-CN" altLang="en-US" sz="2000" dirty="0">
              <a:latin typeface="Elsie" panose="02000000000000000000" charset="0"/>
              <a:ea typeface="Elsie" panose="02000000000000000000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15984" y="1570472"/>
            <a:ext cx="2351319" cy="2351319"/>
            <a:chOff x="1059526" y="1570472"/>
            <a:chExt cx="2351319" cy="2351319"/>
          </a:xfrm>
        </p:grpSpPr>
        <p:grpSp>
          <p:nvGrpSpPr>
            <p:cNvPr id="7" name="组合 6"/>
            <p:cNvGrpSpPr/>
            <p:nvPr/>
          </p:nvGrpSpPr>
          <p:grpSpPr>
            <a:xfrm>
              <a:off x="1159002" y="1664570"/>
              <a:ext cx="2165118" cy="2169281"/>
              <a:chOff x="1054774" y="1934261"/>
              <a:chExt cx="2550415" cy="2555319"/>
            </a:xfrm>
          </p:grpSpPr>
          <p:sp>
            <p:nvSpPr>
              <p:cNvPr id="9" name="同心圆 8"/>
              <p:cNvSpPr/>
              <p:nvPr/>
            </p:nvSpPr>
            <p:spPr>
              <a:xfrm>
                <a:off x="1057275" y="1943101"/>
                <a:ext cx="2546479" cy="2546479"/>
              </a:xfrm>
              <a:prstGeom prst="donut">
                <a:avLst>
                  <a:gd name="adj" fmla="val 7547"/>
                </a:avLst>
              </a:prstGeom>
              <a:solidFill>
                <a:srgbClr val="A0A0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空心弧 9"/>
              <p:cNvSpPr/>
              <p:nvPr/>
            </p:nvSpPr>
            <p:spPr>
              <a:xfrm rot="1217137">
                <a:off x="1054774" y="1934261"/>
                <a:ext cx="2545200" cy="2545200"/>
              </a:xfrm>
              <a:prstGeom prst="blockArc">
                <a:avLst>
                  <a:gd name="adj1" fmla="val 8786607"/>
                  <a:gd name="adj2" fmla="val 4117111"/>
                  <a:gd name="adj3" fmla="val 7022"/>
                </a:avLst>
              </a:prstGeom>
              <a:solidFill>
                <a:srgbClr val="A5CD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空心弧 10"/>
              <p:cNvSpPr/>
              <p:nvPr/>
            </p:nvSpPr>
            <p:spPr>
              <a:xfrm rot="1217137">
                <a:off x="1059989" y="1938988"/>
                <a:ext cx="2545200" cy="2545200"/>
              </a:xfrm>
              <a:prstGeom prst="blockArc">
                <a:avLst>
                  <a:gd name="adj1" fmla="val 8874563"/>
                  <a:gd name="adj2" fmla="val 4038659"/>
                  <a:gd name="adj3" fmla="val 7370"/>
                </a:avLst>
              </a:prstGeom>
              <a:solidFill>
                <a:srgbClr val="A5CD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" name="椭圆 7"/>
            <p:cNvSpPr/>
            <p:nvPr/>
          </p:nvSpPr>
          <p:spPr>
            <a:xfrm>
              <a:off x="1059526" y="1570472"/>
              <a:ext cx="2351319" cy="2351319"/>
            </a:xfrm>
            <a:prstGeom prst="ellipse">
              <a:avLst/>
            </a:prstGeom>
            <a:noFill/>
            <a:ln>
              <a:solidFill>
                <a:srgbClr val="7E7E7D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2" name="TextBox 135"/>
          <p:cNvSpPr txBox="1"/>
          <p:nvPr/>
        </p:nvSpPr>
        <p:spPr>
          <a:xfrm>
            <a:off x="1119031" y="4131229"/>
            <a:ext cx="2245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spcBef>
                <a:spcPct val="0"/>
              </a:spcBef>
              <a:defRPr/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cutting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595276" y="1570472"/>
            <a:ext cx="2351319" cy="2351319"/>
            <a:chOff x="1059526" y="1570472"/>
            <a:chExt cx="2351319" cy="2351319"/>
          </a:xfrm>
        </p:grpSpPr>
        <p:grpSp>
          <p:nvGrpSpPr>
            <p:cNvPr id="14" name="组合 13"/>
            <p:cNvGrpSpPr/>
            <p:nvPr/>
          </p:nvGrpSpPr>
          <p:grpSpPr>
            <a:xfrm>
              <a:off x="1159002" y="1664570"/>
              <a:ext cx="2165118" cy="2169281"/>
              <a:chOff x="1054774" y="1934261"/>
              <a:chExt cx="2550415" cy="2555319"/>
            </a:xfrm>
          </p:grpSpPr>
          <p:sp>
            <p:nvSpPr>
              <p:cNvPr id="16" name="同心圆 15"/>
              <p:cNvSpPr/>
              <p:nvPr/>
            </p:nvSpPr>
            <p:spPr>
              <a:xfrm>
                <a:off x="1057275" y="1943101"/>
                <a:ext cx="2546479" cy="2546479"/>
              </a:xfrm>
              <a:prstGeom prst="donut">
                <a:avLst>
                  <a:gd name="adj" fmla="val 7547"/>
                </a:avLst>
              </a:prstGeom>
              <a:solidFill>
                <a:srgbClr val="A0A0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空心弧 16"/>
              <p:cNvSpPr/>
              <p:nvPr/>
            </p:nvSpPr>
            <p:spPr>
              <a:xfrm rot="1217137">
                <a:off x="1054774" y="1934261"/>
                <a:ext cx="2545200" cy="2545200"/>
              </a:xfrm>
              <a:prstGeom prst="blockArc">
                <a:avLst>
                  <a:gd name="adj1" fmla="val 15013071"/>
                  <a:gd name="adj2" fmla="val 20431980"/>
                  <a:gd name="adj3" fmla="val 74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空心弧 17"/>
              <p:cNvSpPr/>
              <p:nvPr/>
            </p:nvSpPr>
            <p:spPr>
              <a:xfrm rot="1217137">
                <a:off x="1059989" y="1938988"/>
                <a:ext cx="2545200" cy="2545200"/>
              </a:xfrm>
              <a:prstGeom prst="blockArc">
                <a:avLst>
                  <a:gd name="adj1" fmla="val 15062692"/>
                  <a:gd name="adj2" fmla="val 20337101"/>
                  <a:gd name="adj3" fmla="val 7400"/>
                </a:avLst>
              </a:prstGeom>
              <a:solidFill>
                <a:srgbClr val="A5CD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1059526" y="1570472"/>
              <a:ext cx="2351319" cy="2351319"/>
            </a:xfrm>
            <a:prstGeom prst="ellipse">
              <a:avLst/>
            </a:prstGeom>
            <a:noFill/>
            <a:ln>
              <a:solidFill>
                <a:srgbClr val="7E7E7D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rot="5400000">
            <a:off x="6174568" y="1570472"/>
            <a:ext cx="2351319" cy="2351319"/>
            <a:chOff x="1059526" y="1570472"/>
            <a:chExt cx="2351319" cy="2351319"/>
          </a:xfrm>
        </p:grpSpPr>
        <p:grpSp>
          <p:nvGrpSpPr>
            <p:cNvPr id="20" name="组合 19"/>
            <p:cNvGrpSpPr/>
            <p:nvPr/>
          </p:nvGrpSpPr>
          <p:grpSpPr>
            <a:xfrm>
              <a:off x="1159002" y="1664570"/>
              <a:ext cx="2165118" cy="2169281"/>
              <a:chOff x="1054774" y="1934261"/>
              <a:chExt cx="2550415" cy="2555319"/>
            </a:xfrm>
          </p:grpSpPr>
          <p:sp>
            <p:nvSpPr>
              <p:cNvPr id="22" name="同心圆 21"/>
              <p:cNvSpPr/>
              <p:nvPr/>
            </p:nvSpPr>
            <p:spPr>
              <a:xfrm>
                <a:off x="1057275" y="1943101"/>
                <a:ext cx="2546479" cy="2546479"/>
              </a:xfrm>
              <a:prstGeom prst="donut">
                <a:avLst>
                  <a:gd name="adj" fmla="val 7547"/>
                </a:avLst>
              </a:prstGeom>
              <a:solidFill>
                <a:srgbClr val="A0A0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空心弧 22"/>
              <p:cNvSpPr/>
              <p:nvPr/>
            </p:nvSpPr>
            <p:spPr>
              <a:xfrm rot="1217137">
                <a:off x="1054774" y="1934261"/>
                <a:ext cx="2545200" cy="2545200"/>
              </a:xfrm>
              <a:prstGeom prst="blockArc">
                <a:avLst>
                  <a:gd name="adj1" fmla="val 5934912"/>
                  <a:gd name="adj2" fmla="val 20431980"/>
                  <a:gd name="adj3" fmla="val 74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空心弧 23"/>
              <p:cNvSpPr/>
              <p:nvPr/>
            </p:nvSpPr>
            <p:spPr>
              <a:xfrm rot="1217137">
                <a:off x="1059989" y="1938988"/>
                <a:ext cx="2545200" cy="2545200"/>
              </a:xfrm>
              <a:prstGeom prst="blockArc">
                <a:avLst>
                  <a:gd name="adj1" fmla="val 6025369"/>
                  <a:gd name="adj2" fmla="val 20337101"/>
                  <a:gd name="adj3" fmla="val 7400"/>
                </a:avLst>
              </a:prstGeom>
              <a:solidFill>
                <a:srgbClr val="A5CD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1" name="椭圆 20"/>
            <p:cNvSpPr/>
            <p:nvPr/>
          </p:nvSpPr>
          <p:spPr>
            <a:xfrm>
              <a:off x="1059526" y="1570472"/>
              <a:ext cx="2351319" cy="2351319"/>
            </a:xfrm>
            <a:prstGeom prst="ellipse">
              <a:avLst/>
            </a:prstGeom>
            <a:noFill/>
            <a:ln>
              <a:solidFill>
                <a:srgbClr val="7E7E7D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753860" y="1570472"/>
            <a:ext cx="2351319" cy="2351319"/>
            <a:chOff x="1059526" y="1570472"/>
            <a:chExt cx="2351319" cy="2351319"/>
          </a:xfrm>
        </p:grpSpPr>
        <p:grpSp>
          <p:nvGrpSpPr>
            <p:cNvPr id="26" name="组合 25"/>
            <p:cNvGrpSpPr/>
            <p:nvPr/>
          </p:nvGrpSpPr>
          <p:grpSpPr>
            <a:xfrm>
              <a:off x="1159002" y="1664570"/>
              <a:ext cx="2165118" cy="2169281"/>
              <a:chOff x="1054774" y="1934261"/>
              <a:chExt cx="2550415" cy="2555319"/>
            </a:xfrm>
          </p:grpSpPr>
          <p:sp>
            <p:nvSpPr>
              <p:cNvPr id="28" name="同心圆 27"/>
              <p:cNvSpPr/>
              <p:nvPr/>
            </p:nvSpPr>
            <p:spPr>
              <a:xfrm>
                <a:off x="1057275" y="1943101"/>
                <a:ext cx="2546479" cy="2546479"/>
              </a:xfrm>
              <a:prstGeom prst="donut">
                <a:avLst>
                  <a:gd name="adj" fmla="val 7547"/>
                </a:avLst>
              </a:prstGeom>
              <a:solidFill>
                <a:srgbClr val="A0A0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空心弧 28"/>
              <p:cNvSpPr/>
              <p:nvPr/>
            </p:nvSpPr>
            <p:spPr>
              <a:xfrm rot="1217137">
                <a:off x="1054774" y="1934261"/>
                <a:ext cx="2545200" cy="2545200"/>
              </a:xfrm>
              <a:prstGeom prst="blockArc">
                <a:avLst>
                  <a:gd name="adj1" fmla="val 15013071"/>
                  <a:gd name="adj2" fmla="val 18429769"/>
                  <a:gd name="adj3" fmla="val 743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空心弧 29"/>
              <p:cNvSpPr/>
              <p:nvPr/>
            </p:nvSpPr>
            <p:spPr>
              <a:xfrm rot="1217137">
                <a:off x="1059989" y="1938988"/>
                <a:ext cx="2545200" cy="2545200"/>
              </a:xfrm>
              <a:prstGeom prst="blockArc">
                <a:avLst>
                  <a:gd name="adj1" fmla="val 15062692"/>
                  <a:gd name="adj2" fmla="val 18320773"/>
                  <a:gd name="adj3" fmla="val 7347"/>
                </a:avLst>
              </a:prstGeom>
              <a:solidFill>
                <a:srgbClr val="A5CD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7" name="椭圆 26"/>
            <p:cNvSpPr/>
            <p:nvPr/>
          </p:nvSpPr>
          <p:spPr>
            <a:xfrm>
              <a:off x="1059526" y="1570472"/>
              <a:ext cx="2351319" cy="2351319"/>
            </a:xfrm>
            <a:prstGeom prst="ellipse">
              <a:avLst/>
            </a:prstGeom>
            <a:noFill/>
            <a:ln>
              <a:solidFill>
                <a:srgbClr val="7E7E7D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TextBox 135"/>
          <p:cNvSpPr txBox="1"/>
          <p:nvPr/>
        </p:nvSpPr>
        <p:spPr>
          <a:xfrm>
            <a:off x="3645158" y="4131229"/>
            <a:ext cx="2245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spcBef>
                <a:spcPct val="0"/>
              </a:spcBef>
              <a:defRPr/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Avoiding obstacles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32" name="TextBox 135"/>
          <p:cNvSpPr txBox="1"/>
          <p:nvPr/>
        </p:nvSpPr>
        <p:spPr>
          <a:xfrm>
            <a:off x="6220023" y="4131229"/>
            <a:ext cx="22459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spcBef>
                <a:spcPct val="0"/>
              </a:spcBef>
              <a:defRPr/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Pumping due to Soil </a:t>
            </a:r>
            <a:r>
              <a:rPr lang="en-US" altLang="zh-CN" dirty="0">
                <a:solidFill>
                  <a:prstClr val="black"/>
                </a:solidFill>
                <a:latin typeface="Elsie" panose="02000000000000000000" charset="0"/>
                <a:ea typeface="Elsie" panose="02000000000000000000" charset="0"/>
              </a:rPr>
              <a:t>moisture</a:t>
            </a:r>
          </a:p>
          <a:p>
            <a:pPr algn="ctr" defTabSz="457200">
              <a:spcBef>
                <a:spcPct val="0"/>
              </a:spcBef>
              <a:defRPr/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  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33" name="TextBox 135"/>
          <p:cNvSpPr txBox="1"/>
          <p:nvPr/>
        </p:nvSpPr>
        <p:spPr>
          <a:xfrm>
            <a:off x="8803742" y="4131229"/>
            <a:ext cx="2245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spcBef>
                <a:spcPct val="0"/>
              </a:spcBef>
              <a:defRPr/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Automatic movement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23781" y="2202225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498646" y="2202225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075142" y="2169153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665819" y="2164073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" t="23731" r="-1" b="22747"/>
          <a:stretch>
            <a:fillRect/>
          </a:stretch>
        </p:blipFill>
        <p:spPr>
          <a:xfrm rot="10800000">
            <a:off x="0" y="0"/>
            <a:ext cx="12192000" cy="493485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298993" y="3148895"/>
            <a:ext cx="51069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Goals</a:t>
            </a:r>
            <a:endParaRPr lang="zh-CN" alt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29973" y="3303642"/>
            <a:ext cx="14620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03</a:t>
            </a:r>
            <a:endParaRPr lang="zh-CN" altLang="en-US" sz="6600" dirty="0">
              <a:solidFill>
                <a:schemeClr val="tx1">
                  <a:lumMod val="95000"/>
                  <a:lumOff val="5000"/>
                </a:schemeClr>
              </a:solidFill>
              <a:latin typeface="Elsie" panose="02000000000000000000" charset="0"/>
              <a:ea typeface="Elsie" panose="02000000000000000000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7040"/>
            <a:ext cx="203200" cy="528320"/>
          </a:xfrm>
          <a:prstGeom prst="rect">
            <a:avLst/>
          </a:prstGeom>
          <a:solidFill>
            <a:srgbClr val="A5CD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84480" y="511145"/>
            <a:ext cx="25400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Elsie" panose="02000000000000000000" charset="0"/>
                <a:ea typeface="Elsie" panose="02000000000000000000" charset="0"/>
              </a:rPr>
              <a:t>Goals</a:t>
            </a:r>
            <a:endParaRPr lang="zh-CN" altLang="en-US" sz="2000" b="1" dirty="0">
              <a:latin typeface="Elsie" panose="02000000000000000000" charset="0"/>
              <a:ea typeface="Elsie" panose="02000000000000000000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048256" y="1443282"/>
            <a:ext cx="8220456" cy="4654598"/>
            <a:chOff x="669849" y="484304"/>
            <a:chExt cx="10898438" cy="6170929"/>
          </a:xfrm>
        </p:grpSpPr>
        <p:sp>
          <p:nvSpPr>
            <p:cNvPr id="7" name="任意多边形 6"/>
            <p:cNvSpPr/>
            <p:nvPr/>
          </p:nvSpPr>
          <p:spPr>
            <a:xfrm>
              <a:off x="4603582" y="484304"/>
              <a:ext cx="1578484" cy="1835150"/>
            </a:xfrm>
            <a:custGeom>
              <a:avLst/>
              <a:gdLst>
                <a:gd name="connsiteX0" fmla="*/ 300037 w 585787"/>
                <a:gd name="connsiteY0" fmla="*/ 0 h 681038"/>
                <a:gd name="connsiteX1" fmla="*/ 4762 w 585787"/>
                <a:gd name="connsiteY1" fmla="*/ 176213 h 681038"/>
                <a:gd name="connsiteX2" fmla="*/ 0 w 585787"/>
                <a:gd name="connsiteY2" fmla="*/ 521494 h 681038"/>
                <a:gd name="connsiteX3" fmla="*/ 297656 w 585787"/>
                <a:gd name="connsiteY3" fmla="*/ 681038 h 681038"/>
                <a:gd name="connsiteX4" fmla="*/ 585787 w 585787"/>
                <a:gd name="connsiteY4" fmla="*/ 519113 h 681038"/>
                <a:gd name="connsiteX5" fmla="*/ 585787 w 585787"/>
                <a:gd name="connsiteY5" fmla="*/ 178594 h 681038"/>
                <a:gd name="connsiteX6" fmla="*/ 300037 w 585787"/>
                <a:gd name="connsiteY6" fmla="*/ 0 h 6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5787" h="681038">
                  <a:moveTo>
                    <a:pt x="300037" y="0"/>
                  </a:moveTo>
                  <a:lnTo>
                    <a:pt x="4762" y="176213"/>
                  </a:lnTo>
                  <a:cubicBezTo>
                    <a:pt x="3175" y="291307"/>
                    <a:pt x="1587" y="406400"/>
                    <a:pt x="0" y="521494"/>
                  </a:cubicBezTo>
                  <a:lnTo>
                    <a:pt x="297656" y="681038"/>
                  </a:lnTo>
                  <a:lnTo>
                    <a:pt x="585787" y="519113"/>
                  </a:lnTo>
                  <a:lnTo>
                    <a:pt x="585787" y="178594"/>
                  </a:lnTo>
                  <a:lnTo>
                    <a:pt x="300037" y="0"/>
                  </a:lnTo>
                  <a:close/>
                </a:path>
              </a:pathLst>
            </a:custGeom>
            <a:solidFill>
              <a:srgbClr val="A5CD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 rot="3775767">
              <a:off x="4619775" y="3450579"/>
              <a:ext cx="1578484" cy="1835150"/>
            </a:xfrm>
            <a:custGeom>
              <a:avLst/>
              <a:gdLst>
                <a:gd name="connsiteX0" fmla="*/ 300037 w 585787"/>
                <a:gd name="connsiteY0" fmla="*/ 0 h 681038"/>
                <a:gd name="connsiteX1" fmla="*/ 4762 w 585787"/>
                <a:gd name="connsiteY1" fmla="*/ 176213 h 681038"/>
                <a:gd name="connsiteX2" fmla="*/ 0 w 585787"/>
                <a:gd name="connsiteY2" fmla="*/ 521494 h 681038"/>
                <a:gd name="connsiteX3" fmla="*/ 297656 w 585787"/>
                <a:gd name="connsiteY3" fmla="*/ 681038 h 681038"/>
                <a:gd name="connsiteX4" fmla="*/ 585787 w 585787"/>
                <a:gd name="connsiteY4" fmla="*/ 519113 h 681038"/>
                <a:gd name="connsiteX5" fmla="*/ 585787 w 585787"/>
                <a:gd name="connsiteY5" fmla="*/ 178594 h 681038"/>
                <a:gd name="connsiteX6" fmla="*/ 300037 w 585787"/>
                <a:gd name="connsiteY6" fmla="*/ 0 h 6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5787" h="681038">
                  <a:moveTo>
                    <a:pt x="300037" y="0"/>
                  </a:moveTo>
                  <a:lnTo>
                    <a:pt x="4762" y="176213"/>
                  </a:lnTo>
                  <a:cubicBezTo>
                    <a:pt x="3175" y="291307"/>
                    <a:pt x="1587" y="406400"/>
                    <a:pt x="0" y="521494"/>
                  </a:cubicBezTo>
                  <a:lnTo>
                    <a:pt x="297656" y="681038"/>
                  </a:lnTo>
                  <a:lnTo>
                    <a:pt x="585787" y="519113"/>
                  </a:lnTo>
                  <a:lnTo>
                    <a:pt x="585787" y="178594"/>
                  </a:lnTo>
                  <a:lnTo>
                    <a:pt x="300037" y="0"/>
                  </a:lnTo>
                  <a:close/>
                </a:path>
              </a:pathLst>
            </a:custGeom>
            <a:solidFill>
              <a:srgbClr val="A5CD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 rot="10800000">
              <a:off x="5473093" y="1988905"/>
              <a:ext cx="1566029" cy="1835150"/>
            </a:xfrm>
            <a:custGeom>
              <a:avLst/>
              <a:gdLst>
                <a:gd name="connsiteX0" fmla="*/ 300037 w 585787"/>
                <a:gd name="connsiteY0" fmla="*/ 0 h 681038"/>
                <a:gd name="connsiteX1" fmla="*/ 4762 w 585787"/>
                <a:gd name="connsiteY1" fmla="*/ 176213 h 681038"/>
                <a:gd name="connsiteX2" fmla="*/ 0 w 585787"/>
                <a:gd name="connsiteY2" fmla="*/ 521494 h 681038"/>
                <a:gd name="connsiteX3" fmla="*/ 297656 w 585787"/>
                <a:gd name="connsiteY3" fmla="*/ 681038 h 681038"/>
                <a:gd name="connsiteX4" fmla="*/ 585787 w 585787"/>
                <a:gd name="connsiteY4" fmla="*/ 519113 h 681038"/>
                <a:gd name="connsiteX5" fmla="*/ 585787 w 585787"/>
                <a:gd name="connsiteY5" fmla="*/ 178594 h 681038"/>
                <a:gd name="connsiteX6" fmla="*/ 300037 w 585787"/>
                <a:gd name="connsiteY6" fmla="*/ 0 h 681038"/>
                <a:gd name="connsiteX0-1" fmla="*/ 295415 w 581165"/>
                <a:gd name="connsiteY0-2" fmla="*/ 0 h 681038"/>
                <a:gd name="connsiteX1-3" fmla="*/ 140 w 581165"/>
                <a:gd name="connsiteY1-4" fmla="*/ 176213 h 681038"/>
                <a:gd name="connsiteX2-5" fmla="*/ 9517 w 581165"/>
                <a:gd name="connsiteY2-6" fmla="*/ 526207 h 681038"/>
                <a:gd name="connsiteX3-7" fmla="*/ 293034 w 581165"/>
                <a:gd name="connsiteY3-8" fmla="*/ 681038 h 681038"/>
                <a:gd name="connsiteX4-9" fmla="*/ 581165 w 581165"/>
                <a:gd name="connsiteY4-10" fmla="*/ 519113 h 681038"/>
                <a:gd name="connsiteX5-11" fmla="*/ 581165 w 581165"/>
                <a:gd name="connsiteY5-12" fmla="*/ 178594 h 681038"/>
                <a:gd name="connsiteX6-13" fmla="*/ 295415 w 581165"/>
                <a:gd name="connsiteY6-14" fmla="*/ 0 h 6810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81165" h="681038">
                  <a:moveTo>
                    <a:pt x="295415" y="0"/>
                  </a:moveTo>
                  <a:lnTo>
                    <a:pt x="140" y="176213"/>
                  </a:lnTo>
                  <a:cubicBezTo>
                    <a:pt x="-1447" y="291307"/>
                    <a:pt x="11104" y="411113"/>
                    <a:pt x="9517" y="526207"/>
                  </a:cubicBezTo>
                  <a:lnTo>
                    <a:pt x="293034" y="681038"/>
                  </a:lnTo>
                  <a:lnTo>
                    <a:pt x="581165" y="519113"/>
                  </a:lnTo>
                  <a:lnTo>
                    <a:pt x="581165" y="178594"/>
                  </a:lnTo>
                  <a:lnTo>
                    <a:pt x="295415" y="0"/>
                  </a:lnTo>
                  <a:close/>
                </a:path>
              </a:pathLst>
            </a:custGeom>
            <a:solidFill>
              <a:srgbClr val="A5CD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7285810" y="867547"/>
              <a:ext cx="4282477" cy="1014545"/>
              <a:chOff x="813225" y="1316853"/>
              <a:chExt cx="3972988" cy="1014545"/>
            </a:xfrm>
          </p:grpSpPr>
          <p:sp>
            <p:nvSpPr>
              <p:cNvPr id="38" name="Freeform 412"/>
              <p:cNvSpPr/>
              <p:nvPr/>
            </p:nvSpPr>
            <p:spPr bwMode="auto">
              <a:xfrm>
                <a:off x="4744563" y="2264759"/>
                <a:ext cx="41650" cy="66639"/>
              </a:xfrm>
              <a:custGeom>
                <a:avLst/>
                <a:gdLst>
                  <a:gd name="T0" fmla="*/ 0 w 15"/>
                  <a:gd name="T1" fmla="*/ 11 h 24"/>
                  <a:gd name="T2" fmla="*/ 2 w 15"/>
                  <a:gd name="T3" fmla="*/ 24 h 24"/>
                  <a:gd name="T4" fmla="*/ 15 w 15"/>
                  <a:gd name="T5" fmla="*/ 11 h 24"/>
                  <a:gd name="T6" fmla="*/ 11 w 15"/>
                  <a:gd name="T7" fmla="*/ 0 h 24"/>
                  <a:gd name="T8" fmla="*/ 0 w 15"/>
                  <a:gd name="T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4">
                    <a:moveTo>
                      <a:pt x="0" y="11"/>
                    </a:moveTo>
                    <a:lnTo>
                      <a:pt x="2" y="24"/>
                    </a:lnTo>
                    <a:lnTo>
                      <a:pt x="15" y="11"/>
                    </a:lnTo>
                    <a:lnTo>
                      <a:pt x="11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813225" y="1316853"/>
                <a:ext cx="1947171" cy="447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lsie" panose="02000000000000000000" charset="0"/>
                    <a:ea typeface="Elsie" panose="02000000000000000000" charset="0"/>
                  </a:rPr>
                  <a:t>Less Work</a:t>
                </a:r>
                <a:endPara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lsie" panose="02000000000000000000" charset="0"/>
                  <a:ea typeface="Elsie" panose="02000000000000000000" charset="0"/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6234514" y="692718"/>
              <a:ext cx="1730594" cy="1243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lsie" panose="02000000000000000000" charset="0"/>
                  <a:ea typeface="Elsie" panose="02000000000000000000" charset="0"/>
                </a:rPr>
                <a:t>01</a:t>
              </a:r>
              <a:endPara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Elsie" panose="02000000000000000000" charset="0"/>
                <a:ea typeface="Elsie" panose="02000000000000000000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922323" y="5168814"/>
              <a:ext cx="1730594" cy="1243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lsie" panose="02000000000000000000" charset="0"/>
                  <a:ea typeface="Elsie" panose="02000000000000000000" charset="0"/>
                </a:rPr>
                <a:t>04</a:t>
              </a:r>
              <a:endPara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Elsie" panose="02000000000000000000" charset="0"/>
                <a:ea typeface="Elsie" panose="02000000000000000000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286378" y="3759525"/>
              <a:ext cx="1730594" cy="1243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lsie" panose="02000000000000000000" charset="0"/>
                  <a:ea typeface="Elsie" panose="02000000000000000000" charset="0"/>
                </a:rPr>
                <a:t>03</a:t>
              </a:r>
              <a:endPara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Elsie" panose="02000000000000000000" charset="0"/>
                <a:ea typeface="Elsie" panose="02000000000000000000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857776" y="2328513"/>
              <a:ext cx="1730595" cy="1243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lsie" panose="02000000000000000000" charset="0"/>
                  <a:ea typeface="Elsie" panose="02000000000000000000" charset="0"/>
                </a:rPr>
                <a:t>02</a:t>
              </a:r>
              <a:endPara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Elsie" panose="02000000000000000000" charset="0"/>
                <a:ea typeface="Elsie" panose="02000000000000000000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677489" y="5356308"/>
              <a:ext cx="3966834" cy="788081"/>
              <a:chOff x="1120829" y="1543317"/>
              <a:chExt cx="3680156" cy="788081"/>
            </a:xfrm>
          </p:grpSpPr>
          <p:sp>
            <p:nvSpPr>
              <p:cNvPr id="35" name="Freeform 412"/>
              <p:cNvSpPr/>
              <p:nvPr/>
            </p:nvSpPr>
            <p:spPr bwMode="auto">
              <a:xfrm>
                <a:off x="4744563" y="2264759"/>
                <a:ext cx="41650" cy="66639"/>
              </a:xfrm>
              <a:custGeom>
                <a:avLst/>
                <a:gdLst>
                  <a:gd name="T0" fmla="*/ 0 w 15"/>
                  <a:gd name="T1" fmla="*/ 11 h 24"/>
                  <a:gd name="T2" fmla="*/ 2 w 15"/>
                  <a:gd name="T3" fmla="*/ 24 h 24"/>
                  <a:gd name="T4" fmla="*/ 15 w 15"/>
                  <a:gd name="T5" fmla="*/ 11 h 24"/>
                  <a:gd name="T6" fmla="*/ 11 w 15"/>
                  <a:gd name="T7" fmla="*/ 0 h 24"/>
                  <a:gd name="T8" fmla="*/ 0 w 15"/>
                  <a:gd name="T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4">
                    <a:moveTo>
                      <a:pt x="0" y="11"/>
                    </a:moveTo>
                    <a:lnTo>
                      <a:pt x="2" y="24"/>
                    </a:lnTo>
                    <a:lnTo>
                      <a:pt x="15" y="11"/>
                    </a:lnTo>
                    <a:lnTo>
                      <a:pt x="11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1120829" y="1722713"/>
                <a:ext cx="3139900" cy="4080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1400" dirty="0">
                  <a:solidFill>
                    <a:prstClr val="black"/>
                  </a:solidFill>
                  <a:latin typeface="Elsie" panose="02000000000000000000" charset="0"/>
                  <a:ea typeface="Elsie" panose="02000000000000000000" charset="0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2854196" y="1543317"/>
                <a:ext cx="1946789" cy="447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lsie" panose="02000000000000000000" charset="0"/>
                    <a:ea typeface="Elsie" panose="02000000000000000000" charset="0"/>
                  </a:rPr>
                  <a:t>Less Water</a:t>
                </a:r>
                <a:endPara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lsie" panose="02000000000000000000" charset="0"/>
                  <a:ea typeface="Elsie" panose="02000000000000000000" charset="0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7338665" y="3889561"/>
              <a:ext cx="4207175" cy="1004678"/>
              <a:chOff x="883085" y="1326720"/>
              <a:chExt cx="3903128" cy="1004678"/>
            </a:xfrm>
          </p:grpSpPr>
          <p:sp>
            <p:nvSpPr>
              <p:cNvPr id="32" name="Freeform 412"/>
              <p:cNvSpPr/>
              <p:nvPr/>
            </p:nvSpPr>
            <p:spPr bwMode="auto">
              <a:xfrm>
                <a:off x="4744563" y="2264759"/>
                <a:ext cx="41650" cy="66639"/>
              </a:xfrm>
              <a:custGeom>
                <a:avLst/>
                <a:gdLst>
                  <a:gd name="T0" fmla="*/ 0 w 15"/>
                  <a:gd name="T1" fmla="*/ 11 h 24"/>
                  <a:gd name="T2" fmla="*/ 2 w 15"/>
                  <a:gd name="T3" fmla="*/ 24 h 24"/>
                  <a:gd name="T4" fmla="*/ 15 w 15"/>
                  <a:gd name="T5" fmla="*/ 11 h 24"/>
                  <a:gd name="T6" fmla="*/ 11 w 15"/>
                  <a:gd name="T7" fmla="*/ 0 h 24"/>
                  <a:gd name="T8" fmla="*/ 0 w 15"/>
                  <a:gd name="T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4">
                    <a:moveTo>
                      <a:pt x="0" y="11"/>
                    </a:moveTo>
                    <a:lnTo>
                      <a:pt x="2" y="24"/>
                    </a:lnTo>
                    <a:lnTo>
                      <a:pt x="15" y="11"/>
                    </a:lnTo>
                    <a:lnTo>
                      <a:pt x="11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1208263" y="1592733"/>
                <a:ext cx="3139899" cy="4080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1400" dirty="0">
                  <a:solidFill>
                    <a:prstClr val="black"/>
                  </a:solidFill>
                  <a:latin typeface="Elsie" panose="02000000000000000000" charset="0"/>
                  <a:ea typeface="Elsie" panose="02000000000000000000" charset="0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883085" y="1326720"/>
                <a:ext cx="1967997" cy="447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lsie" panose="02000000000000000000" charset="0"/>
                    <a:ea typeface="Elsie" panose="02000000000000000000" charset="0"/>
                  </a:rPr>
                  <a:t>Less Gardeners</a:t>
                </a:r>
                <a:endPara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lsie" panose="02000000000000000000" charset="0"/>
                  <a:ea typeface="Elsie" panose="02000000000000000000" charset="0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669849" y="2506148"/>
              <a:ext cx="4003754" cy="799231"/>
              <a:chOff x="1208263" y="1532167"/>
              <a:chExt cx="3714408" cy="799231"/>
            </a:xfrm>
          </p:grpSpPr>
          <p:sp>
            <p:nvSpPr>
              <p:cNvPr id="29" name="Freeform 412"/>
              <p:cNvSpPr/>
              <p:nvPr/>
            </p:nvSpPr>
            <p:spPr bwMode="auto">
              <a:xfrm>
                <a:off x="4744563" y="2264759"/>
                <a:ext cx="41650" cy="66639"/>
              </a:xfrm>
              <a:custGeom>
                <a:avLst/>
                <a:gdLst>
                  <a:gd name="T0" fmla="*/ 0 w 15"/>
                  <a:gd name="T1" fmla="*/ 11 h 24"/>
                  <a:gd name="T2" fmla="*/ 2 w 15"/>
                  <a:gd name="T3" fmla="*/ 24 h 24"/>
                  <a:gd name="T4" fmla="*/ 15 w 15"/>
                  <a:gd name="T5" fmla="*/ 11 h 24"/>
                  <a:gd name="T6" fmla="*/ 11 w 15"/>
                  <a:gd name="T7" fmla="*/ 0 h 24"/>
                  <a:gd name="T8" fmla="*/ 0 w 15"/>
                  <a:gd name="T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4">
                    <a:moveTo>
                      <a:pt x="0" y="11"/>
                    </a:moveTo>
                    <a:lnTo>
                      <a:pt x="2" y="24"/>
                    </a:lnTo>
                    <a:lnTo>
                      <a:pt x="15" y="11"/>
                    </a:lnTo>
                    <a:lnTo>
                      <a:pt x="11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208263" y="1726799"/>
                <a:ext cx="3139899" cy="4080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altLang="en-US" sz="1400" dirty="0">
                  <a:solidFill>
                    <a:prstClr val="black"/>
                  </a:solidFill>
                  <a:latin typeface="Elsie" panose="02000000000000000000" charset="0"/>
                  <a:ea typeface="Elsie" panose="02000000000000000000" charset="0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2937873" y="1532167"/>
                <a:ext cx="1984798" cy="447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Elsie" panose="02000000000000000000" charset="0"/>
                    <a:ea typeface="Elsie" panose="02000000000000000000" charset="0"/>
                  </a:rPr>
                  <a:t>Less Time</a:t>
                </a:r>
                <a:endPara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Elsie" panose="02000000000000000000" charset="0"/>
                  <a:ea typeface="Elsie" panose="02000000000000000000" charset="0"/>
                </a:endParaRPr>
              </a:p>
            </p:txBody>
          </p:sp>
        </p:grpSp>
        <p:sp>
          <p:nvSpPr>
            <p:cNvPr id="20" name="Freeform 186"/>
            <p:cNvSpPr/>
            <p:nvPr/>
          </p:nvSpPr>
          <p:spPr bwMode="auto">
            <a:xfrm>
              <a:off x="5119102" y="1024890"/>
              <a:ext cx="579829" cy="792101"/>
            </a:xfrm>
            <a:custGeom>
              <a:avLst/>
              <a:gdLst>
                <a:gd name="T0" fmla="*/ 116 w 160"/>
                <a:gd name="T1" fmla="*/ 188 h 288"/>
                <a:gd name="T2" fmla="*/ 149 w 160"/>
                <a:gd name="T3" fmla="*/ 95 h 288"/>
                <a:gd name="T4" fmla="*/ 149 w 160"/>
                <a:gd name="T5" fmla="*/ 95 h 288"/>
                <a:gd name="T6" fmla="*/ 149 w 160"/>
                <a:gd name="T7" fmla="*/ 95 h 288"/>
                <a:gd name="T8" fmla="*/ 149 w 160"/>
                <a:gd name="T9" fmla="*/ 95 h 288"/>
                <a:gd name="T10" fmla="*/ 62 w 160"/>
                <a:gd name="T11" fmla="*/ 95 h 288"/>
                <a:gd name="T12" fmla="*/ 94 w 160"/>
                <a:gd name="T13" fmla="*/ 0 h 288"/>
                <a:gd name="T14" fmla="*/ 45 w 160"/>
                <a:gd name="T15" fmla="*/ 0 h 288"/>
                <a:gd name="T16" fmla="*/ 0 w 160"/>
                <a:gd name="T17" fmla="*/ 128 h 288"/>
                <a:gd name="T18" fmla="*/ 0 w 160"/>
                <a:gd name="T19" fmla="*/ 128 h 288"/>
                <a:gd name="T20" fmla="*/ 0 w 160"/>
                <a:gd name="T21" fmla="*/ 128 h 288"/>
                <a:gd name="T22" fmla="*/ 0 w 160"/>
                <a:gd name="T23" fmla="*/ 128 h 288"/>
                <a:gd name="T24" fmla="*/ 87 w 160"/>
                <a:gd name="T25" fmla="*/ 128 h 288"/>
                <a:gd name="T26" fmla="*/ 66 w 160"/>
                <a:gd name="T27" fmla="*/ 188 h 288"/>
                <a:gd name="T28" fmla="*/ 25 w 160"/>
                <a:gd name="T29" fmla="*/ 188 h 288"/>
                <a:gd name="T30" fmla="*/ 63 w 160"/>
                <a:gd name="T31" fmla="*/ 288 h 288"/>
                <a:gd name="T32" fmla="*/ 160 w 160"/>
                <a:gd name="T33" fmla="*/ 188 h 288"/>
                <a:gd name="T34" fmla="*/ 116 w 160"/>
                <a:gd name="T35" fmla="*/ 1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0" h="288">
                  <a:moveTo>
                    <a:pt x="116" y="188"/>
                  </a:move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3" y="93"/>
                    <a:pt x="83" y="37"/>
                    <a:pt x="9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87" y="128"/>
                    <a:pt x="87" y="128"/>
                    <a:pt x="87" y="128"/>
                  </a:cubicBezTo>
                  <a:cubicBezTo>
                    <a:pt x="87" y="129"/>
                    <a:pt x="76" y="158"/>
                    <a:pt x="66" y="188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63" y="288"/>
                    <a:pt x="63" y="288"/>
                    <a:pt x="63" y="288"/>
                  </a:cubicBezTo>
                  <a:cubicBezTo>
                    <a:pt x="160" y="188"/>
                    <a:pt x="160" y="188"/>
                    <a:pt x="160" y="188"/>
                  </a:cubicBezTo>
                  <a:lnTo>
                    <a:pt x="116" y="1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5883208" y="5488513"/>
              <a:ext cx="550714" cy="461479"/>
              <a:chOff x="784225" y="5676900"/>
              <a:chExt cx="342900" cy="287338"/>
            </a:xfrm>
          </p:grpSpPr>
          <p:sp>
            <p:nvSpPr>
              <p:cNvPr id="25" name="Line 92"/>
              <p:cNvSpPr>
                <a:spLocks noChangeShapeType="1"/>
              </p:cNvSpPr>
              <p:nvPr/>
            </p:nvSpPr>
            <p:spPr bwMode="auto">
              <a:xfrm>
                <a:off x="803275" y="5748338"/>
                <a:ext cx="142875" cy="0"/>
              </a:xfrm>
              <a:prstGeom prst="line">
                <a:avLst/>
              </a:prstGeom>
              <a:noFill/>
              <a:ln w="30163" cap="rnd">
                <a:solidFill>
                  <a:srgbClr val="FFFFFF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80296" tIns="40148" rIns="80296" bIns="40148"/>
              <a:lstStyle/>
              <a:p>
                <a:pPr>
                  <a:defRPr/>
                </a:pPr>
                <a:endParaRPr lang="zh-CN" altLang="en-US" sz="158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93"/>
              <p:cNvSpPr/>
              <p:nvPr/>
            </p:nvSpPr>
            <p:spPr bwMode="auto">
              <a:xfrm>
                <a:off x="946150" y="5748338"/>
                <a:ext cx="19050" cy="198437"/>
              </a:xfrm>
              <a:custGeom>
                <a:avLst/>
                <a:gdLst>
                  <a:gd name="T0" fmla="*/ 0 w 8"/>
                  <a:gd name="T1" fmla="*/ 0 h 88"/>
                  <a:gd name="T2" fmla="*/ 8 w 8"/>
                  <a:gd name="T3" fmla="*/ 8 h 88"/>
                  <a:gd name="T4" fmla="*/ 8 w 8"/>
                  <a:gd name="T5" fmla="*/ 88 h 88"/>
                  <a:gd name="T6" fmla="*/ 0 w 8"/>
                  <a:gd name="T7" fmla="*/ 8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88">
                    <a:moveTo>
                      <a:pt x="0" y="0"/>
                    </a:moveTo>
                    <a:cubicBezTo>
                      <a:pt x="5" y="0"/>
                      <a:pt x="8" y="3"/>
                      <a:pt x="8" y="8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8" y="83"/>
                      <a:pt x="5" y="80"/>
                      <a:pt x="0" y="80"/>
                    </a:cubicBezTo>
                  </a:path>
                </a:pathLst>
              </a:custGeom>
              <a:noFill/>
              <a:ln w="30163" cap="rnd">
                <a:solidFill>
                  <a:srgbClr val="FFFFFF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pPr>
                  <a:defRPr/>
                </a:pPr>
                <a:endParaRPr lang="zh-CN" altLang="en-US" sz="158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94"/>
              <p:cNvSpPr/>
              <p:nvPr/>
            </p:nvSpPr>
            <p:spPr bwMode="auto">
              <a:xfrm>
                <a:off x="965200" y="5784850"/>
                <a:ext cx="161925" cy="179388"/>
              </a:xfrm>
              <a:custGeom>
                <a:avLst/>
                <a:gdLst>
                  <a:gd name="T0" fmla="*/ 0 w 171"/>
                  <a:gd name="T1" fmla="*/ 0 h 189"/>
                  <a:gd name="T2" fmla="*/ 171 w 171"/>
                  <a:gd name="T3" fmla="*/ 0 h 189"/>
                  <a:gd name="T4" fmla="*/ 171 w 171"/>
                  <a:gd name="T5" fmla="*/ 189 h 189"/>
                  <a:gd name="T6" fmla="*/ 0 w 171"/>
                  <a:gd name="T7" fmla="*/ 189 h 189"/>
                  <a:gd name="T8" fmla="*/ 0 w 171"/>
                  <a:gd name="T9" fmla="*/ 15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89">
                    <a:moveTo>
                      <a:pt x="0" y="0"/>
                    </a:moveTo>
                    <a:lnTo>
                      <a:pt x="171" y="0"/>
                    </a:lnTo>
                    <a:lnTo>
                      <a:pt x="171" y="189"/>
                    </a:lnTo>
                    <a:lnTo>
                      <a:pt x="0" y="189"/>
                    </a:lnTo>
                    <a:lnTo>
                      <a:pt x="0" y="151"/>
                    </a:lnTo>
                  </a:path>
                </a:pathLst>
              </a:custGeom>
              <a:noFill/>
              <a:ln w="30163" cap="rnd">
                <a:solidFill>
                  <a:srgbClr val="FFFFFF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pPr>
                  <a:defRPr/>
                </a:pPr>
                <a:endParaRPr lang="zh-CN" altLang="en-US" sz="158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Oval 95"/>
              <p:cNvSpPr>
                <a:spLocks noChangeArrowheads="1"/>
              </p:cNvSpPr>
              <p:nvPr/>
            </p:nvSpPr>
            <p:spPr bwMode="auto">
              <a:xfrm>
                <a:off x="784225" y="5676900"/>
                <a:ext cx="36513" cy="34925"/>
              </a:xfrm>
              <a:prstGeom prst="ellipse">
                <a:avLst/>
              </a:prstGeom>
              <a:noFill/>
              <a:ln w="30163" cap="rnd">
                <a:solidFill>
                  <a:srgbClr val="FFFFFF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80296" tIns="40148" rIns="80296" bIns="40148"/>
              <a:lstStyle/>
              <a:p>
                <a:pPr>
                  <a:defRPr/>
                </a:pPr>
                <a:endParaRPr lang="zh-CN" altLang="en-US" sz="158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4" name="任意多边形 7"/>
            <p:cNvSpPr/>
            <p:nvPr/>
          </p:nvSpPr>
          <p:spPr>
            <a:xfrm rot="3775767">
              <a:off x="5429437" y="4948416"/>
              <a:ext cx="1578484" cy="1835150"/>
            </a:xfrm>
            <a:custGeom>
              <a:avLst/>
              <a:gdLst>
                <a:gd name="connsiteX0" fmla="*/ 300037 w 585787"/>
                <a:gd name="connsiteY0" fmla="*/ 0 h 681038"/>
                <a:gd name="connsiteX1" fmla="*/ 4762 w 585787"/>
                <a:gd name="connsiteY1" fmla="*/ 176213 h 681038"/>
                <a:gd name="connsiteX2" fmla="*/ 0 w 585787"/>
                <a:gd name="connsiteY2" fmla="*/ 521494 h 681038"/>
                <a:gd name="connsiteX3" fmla="*/ 297656 w 585787"/>
                <a:gd name="connsiteY3" fmla="*/ 681038 h 681038"/>
                <a:gd name="connsiteX4" fmla="*/ 585787 w 585787"/>
                <a:gd name="connsiteY4" fmla="*/ 519113 h 681038"/>
                <a:gd name="connsiteX5" fmla="*/ 585787 w 585787"/>
                <a:gd name="connsiteY5" fmla="*/ 178594 h 681038"/>
                <a:gd name="connsiteX6" fmla="*/ 300037 w 585787"/>
                <a:gd name="connsiteY6" fmla="*/ 0 h 6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5787" h="681038">
                  <a:moveTo>
                    <a:pt x="300037" y="0"/>
                  </a:moveTo>
                  <a:lnTo>
                    <a:pt x="4762" y="176213"/>
                  </a:lnTo>
                  <a:cubicBezTo>
                    <a:pt x="3175" y="291307"/>
                    <a:pt x="1587" y="406400"/>
                    <a:pt x="0" y="521494"/>
                  </a:cubicBezTo>
                  <a:lnTo>
                    <a:pt x="297656" y="681038"/>
                  </a:lnTo>
                  <a:lnTo>
                    <a:pt x="585787" y="519113"/>
                  </a:lnTo>
                  <a:lnTo>
                    <a:pt x="585787" y="178594"/>
                  </a:lnTo>
                  <a:lnTo>
                    <a:pt x="300037" y="0"/>
                  </a:lnTo>
                  <a:close/>
                </a:path>
              </a:pathLst>
            </a:custGeom>
            <a:solidFill>
              <a:srgbClr val="A5CD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1" name="Freeform 186"/>
          <p:cNvSpPr/>
          <p:nvPr/>
        </p:nvSpPr>
        <p:spPr bwMode="auto">
          <a:xfrm>
            <a:off x="6058697" y="2962853"/>
            <a:ext cx="437352" cy="597465"/>
          </a:xfrm>
          <a:custGeom>
            <a:avLst/>
            <a:gdLst>
              <a:gd name="T0" fmla="*/ 116 w 160"/>
              <a:gd name="T1" fmla="*/ 188 h 288"/>
              <a:gd name="T2" fmla="*/ 149 w 160"/>
              <a:gd name="T3" fmla="*/ 95 h 288"/>
              <a:gd name="T4" fmla="*/ 149 w 160"/>
              <a:gd name="T5" fmla="*/ 95 h 288"/>
              <a:gd name="T6" fmla="*/ 149 w 160"/>
              <a:gd name="T7" fmla="*/ 95 h 288"/>
              <a:gd name="T8" fmla="*/ 149 w 160"/>
              <a:gd name="T9" fmla="*/ 95 h 288"/>
              <a:gd name="T10" fmla="*/ 62 w 160"/>
              <a:gd name="T11" fmla="*/ 95 h 288"/>
              <a:gd name="T12" fmla="*/ 94 w 160"/>
              <a:gd name="T13" fmla="*/ 0 h 288"/>
              <a:gd name="T14" fmla="*/ 45 w 160"/>
              <a:gd name="T15" fmla="*/ 0 h 288"/>
              <a:gd name="T16" fmla="*/ 0 w 160"/>
              <a:gd name="T17" fmla="*/ 128 h 288"/>
              <a:gd name="T18" fmla="*/ 0 w 160"/>
              <a:gd name="T19" fmla="*/ 128 h 288"/>
              <a:gd name="T20" fmla="*/ 0 w 160"/>
              <a:gd name="T21" fmla="*/ 128 h 288"/>
              <a:gd name="T22" fmla="*/ 0 w 160"/>
              <a:gd name="T23" fmla="*/ 128 h 288"/>
              <a:gd name="T24" fmla="*/ 87 w 160"/>
              <a:gd name="T25" fmla="*/ 128 h 288"/>
              <a:gd name="T26" fmla="*/ 66 w 160"/>
              <a:gd name="T27" fmla="*/ 188 h 288"/>
              <a:gd name="T28" fmla="*/ 25 w 160"/>
              <a:gd name="T29" fmla="*/ 188 h 288"/>
              <a:gd name="T30" fmla="*/ 63 w 160"/>
              <a:gd name="T31" fmla="*/ 288 h 288"/>
              <a:gd name="T32" fmla="*/ 160 w 160"/>
              <a:gd name="T33" fmla="*/ 188 h 288"/>
              <a:gd name="T34" fmla="*/ 116 w 160"/>
              <a:gd name="T35" fmla="*/ 1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288">
                <a:moveTo>
                  <a:pt x="116" y="188"/>
                </a:move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62" y="95"/>
                  <a:pt x="62" y="95"/>
                  <a:pt x="62" y="95"/>
                </a:cubicBezTo>
                <a:cubicBezTo>
                  <a:pt x="63" y="93"/>
                  <a:pt x="83" y="37"/>
                  <a:pt x="9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87" y="128"/>
                  <a:pt x="87" y="128"/>
                  <a:pt x="87" y="128"/>
                </a:cubicBezTo>
                <a:cubicBezTo>
                  <a:pt x="87" y="129"/>
                  <a:pt x="76" y="158"/>
                  <a:pt x="66" y="188"/>
                </a:cubicBezTo>
                <a:cubicBezTo>
                  <a:pt x="25" y="188"/>
                  <a:pt x="25" y="188"/>
                  <a:pt x="25" y="1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160" y="188"/>
                  <a:pt x="160" y="188"/>
                  <a:pt x="160" y="188"/>
                </a:cubicBezTo>
                <a:lnTo>
                  <a:pt x="116" y="1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2" name="Freeform 186"/>
          <p:cNvSpPr/>
          <p:nvPr/>
        </p:nvSpPr>
        <p:spPr bwMode="auto">
          <a:xfrm>
            <a:off x="5416015" y="4065149"/>
            <a:ext cx="437352" cy="597465"/>
          </a:xfrm>
          <a:custGeom>
            <a:avLst/>
            <a:gdLst>
              <a:gd name="T0" fmla="*/ 116 w 160"/>
              <a:gd name="T1" fmla="*/ 188 h 288"/>
              <a:gd name="T2" fmla="*/ 149 w 160"/>
              <a:gd name="T3" fmla="*/ 95 h 288"/>
              <a:gd name="T4" fmla="*/ 149 w 160"/>
              <a:gd name="T5" fmla="*/ 95 h 288"/>
              <a:gd name="T6" fmla="*/ 149 w 160"/>
              <a:gd name="T7" fmla="*/ 95 h 288"/>
              <a:gd name="T8" fmla="*/ 149 w 160"/>
              <a:gd name="T9" fmla="*/ 95 h 288"/>
              <a:gd name="T10" fmla="*/ 62 w 160"/>
              <a:gd name="T11" fmla="*/ 95 h 288"/>
              <a:gd name="T12" fmla="*/ 94 w 160"/>
              <a:gd name="T13" fmla="*/ 0 h 288"/>
              <a:gd name="T14" fmla="*/ 45 w 160"/>
              <a:gd name="T15" fmla="*/ 0 h 288"/>
              <a:gd name="T16" fmla="*/ 0 w 160"/>
              <a:gd name="T17" fmla="*/ 128 h 288"/>
              <a:gd name="T18" fmla="*/ 0 w 160"/>
              <a:gd name="T19" fmla="*/ 128 h 288"/>
              <a:gd name="T20" fmla="*/ 0 w 160"/>
              <a:gd name="T21" fmla="*/ 128 h 288"/>
              <a:gd name="T22" fmla="*/ 0 w 160"/>
              <a:gd name="T23" fmla="*/ 128 h 288"/>
              <a:gd name="T24" fmla="*/ 87 w 160"/>
              <a:gd name="T25" fmla="*/ 128 h 288"/>
              <a:gd name="T26" fmla="*/ 66 w 160"/>
              <a:gd name="T27" fmla="*/ 188 h 288"/>
              <a:gd name="T28" fmla="*/ 25 w 160"/>
              <a:gd name="T29" fmla="*/ 188 h 288"/>
              <a:gd name="T30" fmla="*/ 63 w 160"/>
              <a:gd name="T31" fmla="*/ 288 h 288"/>
              <a:gd name="T32" fmla="*/ 160 w 160"/>
              <a:gd name="T33" fmla="*/ 188 h 288"/>
              <a:gd name="T34" fmla="*/ 116 w 160"/>
              <a:gd name="T35" fmla="*/ 1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288">
                <a:moveTo>
                  <a:pt x="116" y="188"/>
                </a:move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62" y="95"/>
                  <a:pt x="62" y="95"/>
                  <a:pt x="62" y="95"/>
                </a:cubicBezTo>
                <a:cubicBezTo>
                  <a:pt x="63" y="93"/>
                  <a:pt x="83" y="37"/>
                  <a:pt x="9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87" y="128"/>
                  <a:pt x="87" y="128"/>
                  <a:pt x="87" y="128"/>
                </a:cubicBezTo>
                <a:cubicBezTo>
                  <a:pt x="87" y="129"/>
                  <a:pt x="76" y="158"/>
                  <a:pt x="66" y="188"/>
                </a:cubicBezTo>
                <a:cubicBezTo>
                  <a:pt x="25" y="188"/>
                  <a:pt x="25" y="188"/>
                  <a:pt x="25" y="1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160" y="188"/>
                  <a:pt x="160" y="188"/>
                  <a:pt x="160" y="188"/>
                </a:cubicBezTo>
                <a:lnTo>
                  <a:pt x="116" y="1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6" name="Freeform 186"/>
          <p:cNvSpPr/>
          <p:nvPr/>
        </p:nvSpPr>
        <p:spPr bwMode="auto">
          <a:xfrm>
            <a:off x="6025258" y="5173965"/>
            <a:ext cx="437352" cy="597465"/>
          </a:xfrm>
          <a:custGeom>
            <a:avLst/>
            <a:gdLst>
              <a:gd name="T0" fmla="*/ 116 w 160"/>
              <a:gd name="T1" fmla="*/ 188 h 288"/>
              <a:gd name="T2" fmla="*/ 149 w 160"/>
              <a:gd name="T3" fmla="*/ 95 h 288"/>
              <a:gd name="T4" fmla="*/ 149 w 160"/>
              <a:gd name="T5" fmla="*/ 95 h 288"/>
              <a:gd name="T6" fmla="*/ 149 w 160"/>
              <a:gd name="T7" fmla="*/ 95 h 288"/>
              <a:gd name="T8" fmla="*/ 149 w 160"/>
              <a:gd name="T9" fmla="*/ 95 h 288"/>
              <a:gd name="T10" fmla="*/ 62 w 160"/>
              <a:gd name="T11" fmla="*/ 95 h 288"/>
              <a:gd name="T12" fmla="*/ 94 w 160"/>
              <a:gd name="T13" fmla="*/ 0 h 288"/>
              <a:gd name="T14" fmla="*/ 45 w 160"/>
              <a:gd name="T15" fmla="*/ 0 h 288"/>
              <a:gd name="T16" fmla="*/ 0 w 160"/>
              <a:gd name="T17" fmla="*/ 128 h 288"/>
              <a:gd name="T18" fmla="*/ 0 w 160"/>
              <a:gd name="T19" fmla="*/ 128 h 288"/>
              <a:gd name="T20" fmla="*/ 0 w 160"/>
              <a:gd name="T21" fmla="*/ 128 h 288"/>
              <a:gd name="T22" fmla="*/ 0 w 160"/>
              <a:gd name="T23" fmla="*/ 128 h 288"/>
              <a:gd name="T24" fmla="*/ 87 w 160"/>
              <a:gd name="T25" fmla="*/ 128 h 288"/>
              <a:gd name="T26" fmla="*/ 66 w 160"/>
              <a:gd name="T27" fmla="*/ 188 h 288"/>
              <a:gd name="T28" fmla="*/ 25 w 160"/>
              <a:gd name="T29" fmla="*/ 188 h 288"/>
              <a:gd name="T30" fmla="*/ 63 w 160"/>
              <a:gd name="T31" fmla="*/ 288 h 288"/>
              <a:gd name="T32" fmla="*/ 160 w 160"/>
              <a:gd name="T33" fmla="*/ 188 h 288"/>
              <a:gd name="T34" fmla="*/ 116 w 160"/>
              <a:gd name="T35" fmla="*/ 1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288">
                <a:moveTo>
                  <a:pt x="116" y="188"/>
                </a:move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62" y="95"/>
                  <a:pt x="62" y="95"/>
                  <a:pt x="62" y="95"/>
                </a:cubicBezTo>
                <a:cubicBezTo>
                  <a:pt x="63" y="93"/>
                  <a:pt x="83" y="37"/>
                  <a:pt x="9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87" y="128"/>
                  <a:pt x="87" y="128"/>
                  <a:pt x="87" y="128"/>
                </a:cubicBezTo>
                <a:cubicBezTo>
                  <a:pt x="87" y="129"/>
                  <a:pt x="76" y="158"/>
                  <a:pt x="66" y="188"/>
                </a:cubicBezTo>
                <a:cubicBezTo>
                  <a:pt x="25" y="188"/>
                  <a:pt x="25" y="188"/>
                  <a:pt x="25" y="1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160" y="188"/>
                  <a:pt x="160" y="188"/>
                  <a:pt x="160" y="188"/>
                </a:cubicBezTo>
                <a:lnTo>
                  <a:pt x="116" y="1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0" t="23731" b="10075"/>
          <a:stretch>
            <a:fillRect/>
          </a:stretch>
        </p:blipFill>
        <p:spPr>
          <a:xfrm rot="5400000">
            <a:off x="-406387" y="377370"/>
            <a:ext cx="6878318" cy="6103257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255385" y="2060575"/>
            <a:ext cx="59455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Tools and</a:t>
            </a:r>
          </a:p>
          <a:p>
            <a:r>
              <a:rPr lang="en-US" altLang="zh-CN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 </a:t>
            </a:r>
            <a:r>
              <a:rPr lang="en-US" altLang="zh-CN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  </a:t>
            </a:r>
            <a:r>
              <a:rPr lang="en-US" altLang="zh-CN" sz="4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equipments</a:t>
            </a:r>
            <a:endParaRPr lang="zh-CN" altLang="en-US" sz="4800" b="1" dirty="0" smtClean="0">
              <a:solidFill>
                <a:schemeClr val="tx1">
                  <a:lumMod val="95000"/>
                  <a:lumOff val="5000"/>
                </a:schemeClr>
              </a:solidFill>
              <a:latin typeface="Elsie" panose="02000000000000000000" charset="0"/>
              <a:ea typeface="Elsie" panose="02000000000000000000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365228" y="2440032"/>
            <a:ext cx="14620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lsie" panose="02000000000000000000" charset="0"/>
                <a:ea typeface="Elsie" panose="02000000000000000000" charset="0"/>
              </a:rPr>
              <a:t>04</a:t>
            </a:r>
            <a:endParaRPr lang="zh-CN" altLang="en-US" sz="6600" dirty="0">
              <a:solidFill>
                <a:schemeClr val="tx1">
                  <a:lumMod val="95000"/>
                  <a:lumOff val="5000"/>
                </a:schemeClr>
              </a:solidFill>
              <a:latin typeface="Elsie" panose="02000000000000000000" charset="0"/>
              <a:ea typeface="Elsie" panose="0200000000000000000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151</Words>
  <Application>Microsoft Office PowerPoint</Application>
  <PresentationFormat>Widescreen</PresentationFormat>
  <Paragraphs>62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宋体</vt:lpstr>
      <vt:lpstr>Arial</vt:lpstr>
      <vt:lpstr>Arial Rounded</vt:lpstr>
      <vt:lpstr>Calibri</vt:lpstr>
      <vt:lpstr>Calibri Light</vt:lpstr>
      <vt:lpstr>Elsie</vt:lpstr>
      <vt:lpstr>Roboto Light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丫丫精饰</dc:title>
  <dc:subject>丫丫精饰</dc:subject>
  <dc:creator>丫丫精饰</dc:creator>
  <cp:keywords>https:/cyppt.taobao.com</cp:keywords>
  <dc:description>https://cyppt.taobao.com</dc:description>
  <cp:lastModifiedBy>h y</cp:lastModifiedBy>
  <cp:revision>56</cp:revision>
  <dcterms:created xsi:type="dcterms:W3CDTF">2016-04-28T08:09:00Z</dcterms:created>
  <dcterms:modified xsi:type="dcterms:W3CDTF">2023-06-02T22:56:20Z</dcterms:modified>
  <cp:category>https://cyppt.taobao.com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8AF18A67E159459EB97A140105D2FEED</vt:lpwstr>
  </property>
</Properties>
</file>