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0" r:id="rId1"/>
  </p:sldMasterIdLst>
  <p:notesMasterIdLst>
    <p:notesMasterId r:id="rId51"/>
  </p:notesMasterIdLst>
  <p:sldIdLst>
    <p:sldId id="258" r:id="rId2"/>
    <p:sldId id="256" r:id="rId3"/>
    <p:sldId id="344" r:id="rId4"/>
    <p:sldId id="345" r:id="rId5"/>
    <p:sldId id="346" r:id="rId6"/>
    <p:sldId id="260" r:id="rId7"/>
    <p:sldId id="262" r:id="rId8"/>
    <p:sldId id="348" r:id="rId9"/>
    <p:sldId id="347" r:id="rId10"/>
    <p:sldId id="350" r:id="rId11"/>
    <p:sldId id="351" r:id="rId12"/>
    <p:sldId id="352" r:id="rId13"/>
    <p:sldId id="314" r:id="rId14"/>
    <p:sldId id="315" r:id="rId15"/>
    <p:sldId id="316" r:id="rId16"/>
    <p:sldId id="317" r:id="rId17"/>
    <p:sldId id="360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38" r:id="rId30"/>
    <p:sldId id="336" r:id="rId31"/>
    <p:sldId id="329" r:id="rId32"/>
    <p:sldId id="337" r:id="rId33"/>
    <p:sldId id="353" r:id="rId34"/>
    <p:sldId id="330" r:id="rId35"/>
    <p:sldId id="331" r:id="rId36"/>
    <p:sldId id="333" r:id="rId37"/>
    <p:sldId id="335" r:id="rId38"/>
    <p:sldId id="339" r:id="rId39"/>
    <p:sldId id="340" r:id="rId40"/>
    <p:sldId id="341" r:id="rId41"/>
    <p:sldId id="342" r:id="rId42"/>
    <p:sldId id="343" r:id="rId43"/>
    <p:sldId id="354" r:id="rId44"/>
    <p:sldId id="355" r:id="rId45"/>
    <p:sldId id="358" r:id="rId46"/>
    <p:sldId id="359" r:id="rId47"/>
    <p:sldId id="357" r:id="rId48"/>
    <p:sldId id="356" r:id="rId49"/>
    <p:sldId id="290" r:id="rId50"/>
  </p:sldIdLst>
  <p:sldSz cx="9144000" cy="5143500" type="screen16x9"/>
  <p:notesSz cx="6858000" cy="9144000"/>
  <p:embeddedFontLst>
    <p:embeddedFont>
      <p:font typeface="Poppins" panose="020B0604020202020204" charset="0"/>
      <p:regular r:id="rId52"/>
      <p:bold r:id="rId53"/>
      <p:italic r:id="rId54"/>
      <p:boldItalic r:id="rId55"/>
    </p:embeddedFont>
    <p:embeddedFont>
      <p:font typeface="Montserrat" panose="020B0604020202020204" charset="0"/>
      <p:regular r:id="rId56"/>
      <p:bold r:id="rId57"/>
      <p:italic r:id="rId58"/>
      <p:boldItalic r:id="rId59"/>
    </p:embeddedFont>
    <p:embeddedFont>
      <p:font typeface="Nunito" panose="020B0604020202020204" charset="0"/>
      <p:regular r:id="rId60"/>
      <p:bold r:id="rId61"/>
      <p:italic r:id="rId62"/>
      <p:boldItalic r:id="rId6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463D0E9-9133-4270-B30F-981BC3FF389E}">
  <a:tblStyle styleId="{3463D0E9-9133-4270-B30F-981BC3FF389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78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4.fntdata"/><Relationship Id="rId63" Type="http://schemas.openxmlformats.org/officeDocument/2006/relationships/font" Target="fonts/font1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10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5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8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62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6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Relationship Id="rId60" Type="http://schemas.openxmlformats.org/officeDocument/2006/relationships/font" Target="fonts/font9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9fdb49d4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9fdb49d4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3221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fdb49d4fd_0_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fdb49d4fd_0_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792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1" name="Google Shape;1711;ga758fcdf9b_0_14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2" name="Google Shape;1712;ga758fcdf9b_0_14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8726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4661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8211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5631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2538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2017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4631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238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8929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5091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36965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27645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04123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602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38017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94084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15619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0351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fdb49d4fd_0_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fdb49d4fd_0_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4302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7076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31932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37358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1" name="Google Shape;1711;ga758fcdf9b_0_14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2" name="Google Shape;1712;ga758fcdf9b_0_14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38441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56145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37145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79785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0912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0861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5111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39742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02359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39495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ga758fcdf9b_0_17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6" name="Google Shape;1916;ga758fcdf9b_0_17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37984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1" name="Google Shape;1711;ga758fcdf9b_0_14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2" name="Google Shape;1712;ga758fcdf9b_0_14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80271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ga758fcdf9b_0_6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6" name="Google Shape;1726;ga758fcdf9b_0_6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437807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fdb49d4fd_0_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fdb49d4fd_0_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60421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80936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fdb49d4fd_0_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fdb49d4fd_0_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89261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95450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3" name="Google Shape;1923;ga758fcdf9b_0_4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4" name="Google Shape;1924;ga758fcdf9b_0_45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0270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9fdb49d4fd_0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g9fdb49d4fd_0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fdb49d4fd_0_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fdb49d4fd_0_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627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a7387b1acf_0_6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a7387b1acf_0_6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330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ies.freepik.com/" TargetMode="External"/><Relationship Id="rId4" Type="http://schemas.openxmlformats.org/officeDocument/2006/relationships/hyperlink" Target="https://slack-redir.net/link?url=https%3A%2F%2Fwww.freepik.com%2F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2385175" y="-1640950"/>
            <a:ext cx="7263300" cy="72633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03000" y="1016666"/>
            <a:ext cx="4045200" cy="21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38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603000" y="3046891"/>
            <a:ext cx="2571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1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218850" y="-2201550"/>
            <a:ext cx="3375000" cy="3375000"/>
          </a:xfrm>
          <a:prstGeom prst="ellipse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7_2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>
            <a:spLocks noGrp="1"/>
          </p:cNvSpPr>
          <p:nvPr>
            <p:ph type="title"/>
          </p:nvPr>
        </p:nvSpPr>
        <p:spPr>
          <a:xfrm>
            <a:off x="855250" y="2024345"/>
            <a:ext cx="2656500" cy="6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26" name="Google Shape;226;p35"/>
          <p:cNvSpPr txBox="1">
            <a:spLocks noGrp="1"/>
          </p:cNvSpPr>
          <p:nvPr>
            <p:ph type="subTitle" idx="1"/>
          </p:nvPr>
        </p:nvSpPr>
        <p:spPr>
          <a:xfrm>
            <a:off x="855250" y="2575500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35"/>
          <p:cNvSpPr/>
          <p:nvPr/>
        </p:nvSpPr>
        <p:spPr>
          <a:xfrm flipH="1">
            <a:off x="5775298" y="-1385800"/>
            <a:ext cx="8122200" cy="8122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1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 txBox="1">
            <a:spLocks noGrp="1"/>
          </p:cNvSpPr>
          <p:nvPr>
            <p:ph type="title"/>
          </p:nvPr>
        </p:nvSpPr>
        <p:spPr>
          <a:xfrm>
            <a:off x="1797696" y="901975"/>
            <a:ext cx="5548500" cy="9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4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44" name="Google Shape;244;p37"/>
          <p:cNvSpPr txBox="1"/>
          <p:nvPr/>
        </p:nvSpPr>
        <p:spPr>
          <a:xfrm>
            <a:off x="1684975" y="3508775"/>
            <a:ext cx="57741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, </a:t>
            </a: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lang="en" sz="1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and illustrations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Stories</a:t>
            </a:r>
            <a:endParaRPr sz="1200" b="1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5" name="Google Shape;245;p37"/>
          <p:cNvSpPr txBox="1">
            <a:spLocks noGrp="1"/>
          </p:cNvSpPr>
          <p:nvPr>
            <p:ph type="subTitle" idx="1"/>
          </p:nvPr>
        </p:nvSpPr>
        <p:spPr>
          <a:xfrm>
            <a:off x="840025" y="1881475"/>
            <a:ext cx="7464000" cy="9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37"/>
          <p:cNvSpPr/>
          <p:nvPr/>
        </p:nvSpPr>
        <p:spPr>
          <a:xfrm flipH="1">
            <a:off x="7856126" y="4259050"/>
            <a:ext cx="1771500" cy="1771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7"/>
          <p:cNvSpPr/>
          <p:nvPr/>
        </p:nvSpPr>
        <p:spPr>
          <a:xfrm flipH="1">
            <a:off x="-567099" y="-619150"/>
            <a:ext cx="1771500" cy="1771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1">
  <p:cSld name="CUSTOM_30_2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/>
          <p:nvPr/>
        </p:nvSpPr>
        <p:spPr>
          <a:xfrm flipH="1">
            <a:off x="-3490515" y="-1385800"/>
            <a:ext cx="8122200" cy="8122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39"/>
          <p:cNvSpPr/>
          <p:nvPr/>
        </p:nvSpPr>
        <p:spPr>
          <a:xfrm flipH="1">
            <a:off x="2609506" y="-2402950"/>
            <a:ext cx="3379800" cy="3379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9"/>
          <p:cNvSpPr/>
          <p:nvPr/>
        </p:nvSpPr>
        <p:spPr>
          <a:xfrm flipH="1">
            <a:off x="7732059" y="4117100"/>
            <a:ext cx="2248500" cy="22485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30_1_2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/>
          <p:nvPr/>
        </p:nvSpPr>
        <p:spPr>
          <a:xfrm>
            <a:off x="-678200" y="4249800"/>
            <a:ext cx="2549100" cy="25491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40"/>
          <p:cNvSpPr/>
          <p:nvPr/>
        </p:nvSpPr>
        <p:spPr>
          <a:xfrm>
            <a:off x="4184850" y="-3250300"/>
            <a:ext cx="6024900" cy="6024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30_1_1_2">
    <p:bg>
      <p:bgPr>
        <a:solidFill>
          <a:schemeClr val="dk1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30_1_1_1_1">
    <p:bg>
      <p:bgPr>
        <a:solidFill>
          <a:schemeClr val="dk2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4864700" y="-1385800"/>
            <a:ext cx="8122200" cy="8122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hasCustomPrompt="1"/>
          </p:nvPr>
        </p:nvSpPr>
        <p:spPr>
          <a:xfrm>
            <a:off x="606002" y="651273"/>
            <a:ext cx="1580100" cy="11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900"/>
              <a:buNone/>
              <a:defRPr sz="6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/>
          </p:nvPr>
        </p:nvSpPr>
        <p:spPr>
          <a:xfrm>
            <a:off x="605993" y="1883025"/>
            <a:ext cx="3805500" cy="85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4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605993" y="2803675"/>
            <a:ext cx="2762400" cy="71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3205754" y="3770175"/>
            <a:ext cx="3379800" cy="3379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7622300" y="-1245750"/>
            <a:ext cx="2149800" cy="2149800"/>
          </a:xfrm>
          <a:prstGeom prst="ellipse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785499" y="4117100"/>
            <a:ext cx="2248500" cy="22485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2688800" y="1613550"/>
            <a:ext cx="3766500" cy="10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2936725" y="2625000"/>
            <a:ext cx="3270600" cy="10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/>
          <p:nvPr/>
        </p:nvSpPr>
        <p:spPr>
          <a:xfrm>
            <a:off x="-1489621" y="-1469975"/>
            <a:ext cx="3379800" cy="3379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7"/>
          <p:cNvSpPr/>
          <p:nvPr/>
        </p:nvSpPr>
        <p:spPr>
          <a:xfrm>
            <a:off x="2882104" y="4196225"/>
            <a:ext cx="3379800" cy="3379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7"/>
          <p:cNvSpPr/>
          <p:nvPr/>
        </p:nvSpPr>
        <p:spPr>
          <a:xfrm>
            <a:off x="-1004400" y="686425"/>
            <a:ext cx="2071800" cy="2071800"/>
          </a:xfrm>
          <a:prstGeom prst="ellipse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7"/>
          <p:cNvSpPr/>
          <p:nvPr/>
        </p:nvSpPr>
        <p:spPr>
          <a:xfrm>
            <a:off x="7765525" y="-882575"/>
            <a:ext cx="2071800" cy="2071800"/>
          </a:xfrm>
          <a:prstGeom prst="ellipse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 hasCustomPrompt="1"/>
          </p:nvPr>
        </p:nvSpPr>
        <p:spPr>
          <a:xfrm>
            <a:off x="1098600" y="1620175"/>
            <a:ext cx="6946800" cy="13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2874100" y="2847425"/>
            <a:ext cx="3395700" cy="7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00"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/>
          <p:nvPr/>
        </p:nvSpPr>
        <p:spPr>
          <a:xfrm flipH="1">
            <a:off x="7750075" y="-1376600"/>
            <a:ext cx="3379800" cy="3379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/>
          <p:nvPr/>
        </p:nvSpPr>
        <p:spPr>
          <a:xfrm flipH="1">
            <a:off x="586800" y="4137900"/>
            <a:ext cx="3379800" cy="3379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1"/>
          <p:cNvSpPr/>
          <p:nvPr/>
        </p:nvSpPr>
        <p:spPr>
          <a:xfrm flipH="1">
            <a:off x="8371504" y="1143175"/>
            <a:ext cx="2071800" cy="2071800"/>
          </a:xfrm>
          <a:prstGeom prst="ellipse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1"/>
          <p:cNvSpPr/>
          <p:nvPr/>
        </p:nvSpPr>
        <p:spPr>
          <a:xfrm flipH="1">
            <a:off x="-380996" y="4227500"/>
            <a:ext cx="2071800" cy="2071800"/>
          </a:xfrm>
          <a:prstGeom prst="ellipse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/>
          <p:nvPr/>
        </p:nvSpPr>
        <p:spPr>
          <a:xfrm flipH="1">
            <a:off x="-891996" y="-882575"/>
            <a:ext cx="2071800" cy="2071800"/>
          </a:xfrm>
          <a:prstGeom prst="ellipse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0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subTitle" idx="1"/>
          </p:nvPr>
        </p:nvSpPr>
        <p:spPr>
          <a:xfrm>
            <a:off x="699716" y="1620125"/>
            <a:ext cx="232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1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2"/>
          </p:nvPr>
        </p:nvSpPr>
        <p:spPr>
          <a:xfrm>
            <a:off x="1252916" y="2089238"/>
            <a:ext cx="1771500" cy="7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3"/>
          </p:nvPr>
        </p:nvSpPr>
        <p:spPr>
          <a:xfrm>
            <a:off x="6119575" y="1620113"/>
            <a:ext cx="232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1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4"/>
          </p:nvPr>
        </p:nvSpPr>
        <p:spPr>
          <a:xfrm>
            <a:off x="6119575" y="2089238"/>
            <a:ext cx="1771500" cy="7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5"/>
          </p:nvPr>
        </p:nvSpPr>
        <p:spPr>
          <a:xfrm>
            <a:off x="699716" y="3210675"/>
            <a:ext cx="232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1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6"/>
          </p:nvPr>
        </p:nvSpPr>
        <p:spPr>
          <a:xfrm>
            <a:off x="1252916" y="3679788"/>
            <a:ext cx="1771500" cy="7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hasCustomPrompt="1"/>
          </p:nvPr>
        </p:nvSpPr>
        <p:spPr>
          <a:xfrm>
            <a:off x="3219813" y="1838722"/>
            <a:ext cx="1167000" cy="714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7" hasCustomPrompt="1"/>
          </p:nvPr>
        </p:nvSpPr>
        <p:spPr>
          <a:xfrm>
            <a:off x="4757113" y="1838768"/>
            <a:ext cx="1167000" cy="714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8" hasCustomPrompt="1"/>
          </p:nvPr>
        </p:nvSpPr>
        <p:spPr>
          <a:xfrm>
            <a:off x="3219863" y="3429272"/>
            <a:ext cx="1167000" cy="714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/>
          <p:nvPr/>
        </p:nvSpPr>
        <p:spPr>
          <a:xfrm>
            <a:off x="-429400" y="-1000150"/>
            <a:ext cx="1645200" cy="1645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/>
          <p:nvPr/>
        </p:nvSpPr>
        <p:spPr>
          <a:xfrm>
            <a:off x="7821776" y="4407975"/>
            <a:ext cx="1771500" cy="1771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9"/>
          </p:nvPr>
        </p:nvSpPr>
        <p:spPr>
          <a:xfrm>
            <a:off x="6119575" y="3194700"/>
            <a:ext cx="232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21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13"/>
          </p:nvPr>
        </p:nvSpPr>
        <p:spPr>
          <a:xfrm>
            <a:off x="6119575" y="3663825"/>
            <a:ext cx="1771500" cy="7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14" hasCustomPrompt="1"/>
          </p:nvPr>
        </p:nvSpPr>
        <p:spPr>
          <a:xfrm>
            <a:off x="4757113" y="3429268"/>
            <a:ext cx="1167000" cy="714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15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SECTION_TITLE_AND_DESCRIPTION_2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>
            <a:spLocks noGrp="1"/>
          </p:cNvSpPr>
          <p:nvPr>
            <p:ph type="body" idx="1"/>
          </p:nvPr>
        </p:nvSpPr>
        <p:spPr>
          <a:xfrm>
            <a:off x="4430350" y="1700450"/>
            <a:ext cx="3414300" cy="22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5" name="Google Shape;145;p20"/>
          <p:cNvSpPr/>
          <p:nvPr/>
        </p:nvSpPr>
        <p:spPr>
          <a:xfrm flipH="1">
            <a:off x="-414699" y="-619150"/>
            <a:ext cx="1771500" cy="1771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/>
          <p:cNvSpPr/>
          <p:nvPr/>
        </p:nvSpPr>
        <p:spPr>
          <a:xfrm flipH="1">
            <a:off x="8008526" y="4259050"/>
            <a:ext cx="1771500" cy="1771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ONE_COLUMN_TEXT_1_1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>
            <a:spLocks noGrp="1"/>
          </p:cNvSpPr>
          <p:nvPr>
            <p:ph type="body" idx="1"/>
          </p:nvPr>
        </p:nvSpPr>
        <p:spPr>
          <a:xfrm>
            <a:off x="1604375" y="1540650"/>
            <a:ext cx="5935200" cy="23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1" name="Google Shape;191;p29"/>
          <p:cNvSpPr/>
          <p:nvPr/>
        </p:nvSpPr>
        <p:spPr>
          <a:xfrm>
            <a:off x="-429400" y="-1000150"/>
            <a:ext cx="1645200" cy="1645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9"/>
          <p:cNvSpPr/>
          <p:nvPr/>
        </p:nvSpPr>
        <p:spPr>
          <a:xfrm>
            <a:off x="7355304" y="2997550"/>
            <a:ext cx="3732300" cy="3732300"/>
          </a:xfrm>
          <a:prstGeom prst="ellipse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9"/>
          <p:cNvSpPr/>
          <p:nvPr/>
        </p:nvSpPr>
        <p:spPr>
          <a:xfrm>
            <a:off x="-1130426" y="3727500"/>
            <a:ext cx="2734800" cy="2734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9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4">
  <p:cSld name="CUSTOM_14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2"/>
          <p:cNvSpPr txBox="1">
            <a:spLocks noGrp="1"/>
          </p:cNvSpPr>
          <p:nvPr>
            <p:ph type="subTitle" idx="1"/>
          </p:nvPr>
        </p:nvSpPr>
        <p:spPr>
          <a:xfrm>
            <a:off x="1548275" y="2818525"/>
            <a:ext cx="15681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2"/>
          <p:cNvSpPr txBox="1">
            <a:spLocks noGrp="1"/>
          </p:cNvSpPr>
          <p:nvPr>
            <p:ph type="subTitle" idx="2"/>
          </p:nvPr>
        </p:nvSpPr>
        <p:spPr>
          <a:xfrm>
            <a:off x="3765000" y="2818525"/>
            <a:ext cx="15681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2"/>
          <p:cNvSpPr txBox="1">
            <a:spLocks noGrp="1"/>
          </p:cNvSpPr>
          <p:nvPr>
            <p:ph type="subTitle" idx="3"/>
          </p:nvPr>
        </p:nvSpPr>
        <p:spPr>
          <a:xfrm>
            <a:off x="6084625" y="2818525"/>
            <a:ext cx="14082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2"/>
          <p:cNvSpPr txBox="1">
            <a:spLocks noGrp="1"/>
          </p:cNvSpPr>
          <p:nvPr>
            <p:ph type="subTitle" idx="4"/>
          </p:nvPr>
        </p:nvSpPr>
        <p:spPr>
          <a:xfrm>
            <a:off x="1343825" y="3310114"/>
            <a:ext cx="1977000" cy="9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2"/>
          <p:cNvSpPr txBox="1">
            <a:spLocks noGrp="1"/>
          </p:cNvSpPr>
          <p:nvPr>
            <p:ph type="subTitle" idx="5"/>
          </p:nvPr>
        </p:nvSpPr>
        <p:spPr>
          <a:xfrm>
            <a:off x="3568500" y="3310114"/>
            <a:ext cx="1961100" cy="9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subTitle" idx="6"/>
          </p:nvPr>
        </p:nvSpPr>
        <p:spPr>
          <a:xfrm>
            <a:off x="5777275" y="3310114"/>
            <a:ext cx="2022900" cy="9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2"/>
          <p:cNvSpPr/>
          <p:nvPr/>
        </p:nvSpPr>
        <p:spPr>
          <a:xfrm flipH="1">
            <a:off x="-414699" y="-619150"/>
            <a:ext cx="1771500" cy="1771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32"/>
          <p:cNvSpPr/>
          <p:nvPr/>
        </p:nvSpPr>
        <p:spPr>
          <a:xfrm flipH="1">
            <a:off x="8008526" y="4259050"/>
            <a:ext cx="1771500" cy="1771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2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○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■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○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■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○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Nunito"/>
              <a:buChar char="■"/>
              <a:defRPr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7" r:id="rId4"/>
    <p:sldLayoutId id="2147483658" r:id="rId5"/>
    <p:sldLayoutId id="2147483659" r:id="rId6"/>
    <p:sldLayoutId id="2147483666" r:id="rId7"/>
    <p:sldLayoutId id="2147483675" r:id="rId8"/>
    <p:sldLayoutId id="2147483678" r:id="rId9"/>
    <p:sldLayoutId id="2147483681" r:id="rId10"/>
    <p:sldLayoutId id="2147483683" r:id="rId11"/>
    <p:sldLayoutId id="2147483685" r:id="rId12"/>
    <p:sldLayoutId id="2147483686" r:id="rId13"/>
    <p:sldLayoutId id="2147483687" r:id="rId14"/>
    <p:sldLayoutId id="2147483688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2.mp4"/><Relationship Id="rId1" Type="http://schemas.microsoft.com/office/2007/relationships/media" Target="../media/media12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6.mp4"/><Relationship Id="rId1" Type="http://schemas.microsoft.com/office/2007/relationships/media" Target="../media/media16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7.mp4"/><Relationship Id="rId1" Type="http://schemas.microsoft.com/office/2007/relationships/media" Target="../media/media17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microsoft.com/office/2007/relationships/media" Target="../media/media18.mp4"/><Relationship Id="rId1" Type="http://schemas.openxmlformats.org/officeDocument/2006/relationships/video" Target="NULL" TargetMode="Externa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microsoft.com/office/2007/relationships/media" Target="../media/media19.mp4"/><Relationship Id="rId1" Type="http://schemas.openxmlformats.org/officeDocument/2006/relationships/video" Target="NULL" TargetMode="Externa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0.mp4"/><Relationship Id="rId1" Type="http://schemas.microsoft.com/office/2007/relationships/media" Target="../media/media20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1.mp4"/><Relationship Id="rId1" Type="http://schemas.microsoft.com/office/2007/relationships/media" Target="../media/media21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2.mp4"/><Relationship Id="rId1" Type="http://schemas.microsoft.com/office/2007/relationships/media" Target="../media/media22.mp4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3.mp4"/><Relationship Id="rId1" Type="http://schemas.microsoft.com/office/2007/relationships/media" Target="../media/media23.mp4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4.mp4"/><Relationship Id="rId1" Type="http://schemas.microsoft.com/office/2007/relationships/media" Target="../media/media24.mp4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5.mp4"/><Relationship Id="rId1" Type="http://schemas.microsoft.com/office/2007/relationships/media" Target="../media/media25.mp4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6.mp4"/><Relationship Id="rId1" Type="http://schemas.microsoft.com/office/2007/relationships/media" Target="../media/media26.mp4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7.mp4"/><Relationship Id="rId1" Type="http://schemas.microsoft.com/office/2007/relationships/media" Target="../media/media27.mp4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8.mp4"/><Relationship Id="rId1" Type="http://schemas.microsoft.com/office/2007/relationships/media" Target="../media/media28.mp4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9.mp4"/><Relationship Id="rId1" Type="http://schemas.microsoft.com/office/2007/relationships/media" Target="../media/media29.mp4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30.mp4"/><Relationship Id="rId1" Type="http://schemas.openxmlformats.org/officeDocument/2006/relationships/video" Target="NULL" TargetMode="External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7"/>
          <p:cNvSpPr/>
          <p:nvPr/>
        </p:nvSpPr>
        <p:spPr>
          <a:xfrm>
            <a:off x="4727860" y="1598925"/>
            <a:ext cx="1225500" cy="1225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47"/>
          <p:cNvSpPr txBox="1">
            <a:spLocks noGrp="1"/>
          </p:cNvSpPr>
          <p:nvPr>
            <p:ph type="title" idx="15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</a:t>
            </a: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Contents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1" name="Google Shape;591;p47"/>
          <p:cNvSpPr/>
          <p:nvPr/>
        </p:nvSpPr>
        <p:spPr>
          <a:xfrm>
            <a:off x="3190585" y="3189475"/>
            <a:ext cx="1225500" cy="1225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47"/>
          <p:cNvSpPr/>
          <p:nvPr/>
        </p:nvSpPr>
        <p:spPr>
          <a:xfrm>
            <a:off x="3190585" y="1598925"/>
            <a:ext cx="1225500" cy="1225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47"/>
          <p:cNvSpPr txBox="1">
            <a:spLocks noGrp="1"/>
          </p:cNvSpPr>
          <p:nvPr>
            <p:ph type="title" idx="7"/>
          </p:nvPr>
        </p:nvSpPr>
        <p:spPr>
          <a:xfrm>
            <a:off x="4757113" y="1838768"/>
            <a:ext cx="1167000" cy="7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94" name="Google Shape;594;p47"/>
          <p:cNvSpPr txBox="1">
            <a:spLocks noGrp="1"/>
          </p:cNvSpPr>
          <p:nvPr>
            <p:ph type="title" idx="8"/>
          </p:nvPr>
        </p:nvSpPr>
        <p:spPr>
          <a:xfrm>
            <a:off x="3219863" y="3429272"/>
            <a:ext cx="1167000" cy="7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595" name="Google Shape;595;p47"/>
          <p:cNvSpPr txBox="1">
            <a:spLocks noGrp="1"/>
          </p:cNvSpPr>
          <p:nvPr>
            <p:ph type="title"/>
          </p:nvPr>
        </p:nvSpPr>
        <p:spPr>
          <a:xfrm>
            <a:off x="3219813" y="1838722"/>
            <a:ext cx="1167000" cy="7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596" name="Google Shape;596;p47"/>
          <p:cNvSpPr txBox="1">
            <a:spLocks noGrp="1"/>
          </p:cNvSpPr>
          <p:nvPr>
            <p:ph type="subTitle" idx="1"/>
          </p:nvPr>
        </p:nvSpPr>
        <p:spPr>
          <a:xfrm>
            <a:off x="699716" y="1620125"/>
            <a:ext cx="232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598" name="Google Shape;598;p47"/>
          <p:cNvSpPr txBox="1">
            <a:spLocks noGrp="1"/>
          </p:cNvSpPr>
          <p:nvPr>
            <p:ph type="subTitle" idx="3"/>
          </p:nvPr>
        </p:nvSpPr>
        <p:spPr>
          <a:xfrm>
            <a:off x="6119574" y="1620113"/>
            <a:ext cx="2590085" cy="572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Project Execution</a:t>
            </a:r>
            <a:endParaRPr dirty="0"/>
          </a:p>
        </p:txBody>
      </p:sp>
      <p:sp>
        <p:nvSpPr>
          <p:cNvPr id="600" name="Google Shape;600;p47"/>
          <p:cNvSpPr txBox="1">
            <a:spLocks noGrp="1"/>
          </p:cNvSpPr>
          <p:nvPr>
            <p:ph type="subTitle" idx="5"/>
          </p:nvPr>
        </p:nvSpPr>
        <p:spPr>
          <a:xfrm>
            <a:off x="562800" y="3210675"/>
            <a:ext cx="2461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UniTrade</a:t>
            </a:r>
            <a:r>
              <a:rPr lang="en-US" dirty="0" smtClean="0"/>
              <a:t> feature</a:t>
            </a:r>
            <a:endParaRPr dirty="0"/>
          </a:p>
        </p:txBody>
      </p:sp>
      <p:sp>
        <p:nvSpPr>
          <p:cNvPr id="602" name="Google Shape;602;p47"/>
          <p:cNvSpPr txBox="1">
            <a:spLocks noGrp="1"/>
          </p:cNvSpPr>
          <p:nvPr>
            <p:ph type="subTitle" idx="9"/>
          </p:nvPr>
        </p:nvSpPr>
        <p:spPr>
          <a:xfrm>
            <a:off x="6119575" y="3194700"/>
            <a:ext cx="232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b="0" dirty="0"/>
              <a:t>Constraints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04" name="Google Shape;604;p47"/>
          <p:cNvSpPr/>
          <p:nvPr/>
        </p:nvSpPr>
        <p:spPr>
          <a:xfrm>
            <a:off x="4727860" y="3189475"/>
            <a:ext cx="1225500" cy="1225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605;p47"/>
          <p:cNvSpPr txBox="1">
            <a:spLocks noGrp="1"/>
          </p:cNvSpPr>
          <p:nvPr>
            <p:ph type="title" idx="14"/>
          </p:nvPr>
        </p:nvSpPr>
        <p:spPr>
          <a:xfrm>
            <a:off x="4757113" y="3429268"/>
            <a:ext cx="1167000" cy="7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Technologies used</a:t>
            </a:r>
            <a:endParaRPr dirty="0"/>
          </a:p>
        </p:txBody>
      </p:sp>
      <p:sp>
        <p:nvSpPr>
          <p:cNvPr id="1082" name="Google Shape;1082;p55"/>
          <p:cNvSpPr txBox="1">
            <a:spLocks noGrp="1"/>
          </p:cNvSpPr>
          <p:nvPr>
            <p:ph type="body" idx="1"/>
          </p:nvPr>
        </p:nvSpPr>
        <p:spPr>
          <a:xfrm>
            <a:off x="1536441" y="1146833"/>
            <a:ext cx="6562530" cy="3132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800" b="1" dirty="0" smtClean="0"/>
              <a:t>Backend: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Node.js.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Express </a:t>
            </a:r>
            <a:r>
              <a:rPr lang="en-US" dirty="0" smtClean="0"/>
              <a:t>framework.</a:t>
            </a:r>
          </a:p>
          <a:p>
            <a:r>
              <a:rPr lang="en-US" sz="1800" b="1" dirty="0"/>
              <a:t>Database</a:t>
            </a:r>
            <a:r>
              <a:rPr lang="en-US" dirty="0" smtClean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MYSQL workbench.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Firebase.</a:t>
            </a:r>
          </a:p>
          <a:p>
            <a:r>
              <a:rPr lang="en-US" sz="1800" b="1" dirty="0"/>
              <a:t>Backend and Database: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err="1"/>
              <a:t>Nodemon</a:t>
            </a:r>
            <a:r>
              <a:rPr lang="en-US" dirty="0"/>
              <a:t>: automatically restarting the node application when the file changes.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Firebase Storage: to store images</a:t>
            </a:r>
            <a:r>
              <a:rPr lang="en-US" dirty="0" smtClean="0"/>
              <a:t>.</a:t>
            </a:r>
          </a:p>
          <a:p>
            <a:r>
              <a:rPr lang="en-US" sz="1800" b="1" dirty="0" smtClean="0"/>
              <a:t>For Frontend:</a:t>
            </a:r>
          </a:p>
          <a:p>
            <a:pPr lvl="1"/>
            <a:r>
              <a:rPr lang="en-US" dirty="0"/>
              <a:t>Flutter framework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endParaRPr lang="en-US" sz="1800" b="1" dirty="0" smtClean="0"/>
          </a:p>
          <a:p>
            <a:pPr marL="596900" lvl="1" indent="0">
              <a:buNone/>
            </a:pPr>
            <a:endParaRPr lang="en-US" sz="1800" b="1" dirty="0" smtClean="0"/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05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1"/>
          <p:cNvSpPr txBox="1">
            <a:spLocks noGrp="1"/>
          </p:cNvSpPr>
          <p:nvPr>
            <p:ph type="title"/>
          </p:nvPr>
        </p:nvSpPr>
        <p:spPr>
          <a:xfrm>
            <a:off x="606002" y="651273"/>
            <a:ext cx="1580100" cy="11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658" name="Google Shape;658;p51"/>
          <p:cNvSpPr txBox="1">
            <a:spLocks noGrp="1"/>
          </p:cNvSpPr>
          <p:nvPr>
            <p:ph type="title" idx="2"/>
          </p:nvPr>
        </p:nvSpPr>
        <p:spPr>
          <a:xfrm>
            <a:off x="605992" y="1883025"/>
            <a:ext cx="4523257" cy="11726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UniTrade Features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4" name="Google Shape;1714;p71"/>
          <p:cNvSpPr txBox="1">
            <a:spLocks noGrp="1"/>
          </p:cNvSpPr>
          <p:nvPr>
            <p:ph type="title"/>
          </p:nvPr>
        </p:nvSpPr>
        <p:spPr>
          <a:xfrm>
            <a:off x="1098600" y="1620175"/>
            <a:ext cx="7429580" cy="13096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Mobile Application</a:t>
            </a:r>
            <a:endParaRPr dirty="0"/>
          </a:p>
        </p:txBody>
      </p:sp>
      <p:sp>
        <p:nvSpPr>
          <p:cNvPr id="1715" name="Google Shape;1715;p71"/>
          <p:cNvSpPr txBox="1">
            <a:spLocks noGrp="1"/>
          </p:cNvSpPr>
          <p:nvPr>
            <p:ph type="body" idx="1"/>
          </p:nvPr>
        </p:nvSpPr>
        <p:spPr>
          <a:xfrm>
            <a:off x="2892761" y="3450804"/>
            <a:ext cx="3395700" cy="7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 smtClean="0"/>
              <a:t>User side</a:t>
            </a:r>
            <a:endParaRPr sz="4000" b="1" dirty="0"/>
          </a:p>
        </p:txBody>
      </p:sp>
    </p:spTree>
    <p:extLst>
      <p:ext uri="{BB962C8B-B14F-4D97-AF65-F5344CB8AC3E}">
        <p14:creationId xmlns:p14="http://schemas.microsoft.com/office/powerpoint/2010/main" val="24160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855250" y="2575500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50" y="2024345"/>
            <a:ext cx="2656500" cy="6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Sign up page</a:t>
            </a:r>
            <a:endParaRPr dirty="0"/>
          </a:p>
        </p:txBody>
      </p:sp>
      <p:pic>
        <p:nvPicPr>
          <p:cNvPr id="2" name="signu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36546" y="3750"/>
            <a:ext cx="2328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3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2979559" cy="6337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Edit user profile</a:t>
            </a:r>
            <a:endParaRPr dirty="0"/>
          </a:p>
        </p:txBody>
      </p:sp>
      <p:pic>
        <p:nvPicPr>
          <p:cNvPr id="3" name="edit_profil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14960" y="0"/>
            <a:ext cx="2328862" cy="5143500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52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50" y="2024345"/>
            <a:ext cx="2656500" cy="6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Upload item</a:t>
            </a:r>
            <a:endParaRPr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upload_item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69080" y="0"/>
            <a:ext cx="22447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2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50" y="2024345"/>
            <a:ext cx="2656500" cy="6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Delete Item</a:t>
            </a:r>
            <a:endParaRPr dirty="0"/>
          </a:p>
        </p:txBody>
      </p:sp>
      <p:pic>
        <p:nvPicPr>
          <p:cNvPr id="2" name="delete_ite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04299" y="0"/>
            <a:ext cx="2328862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5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50" y="2024344"/>
            <a:ext cx="2858334" cy="8992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Add Item</a:t>
            </a:r>
            <a:r>
              <a:rPr lang="en-US" dirty="0" smtClean="0"/>
              <a:t> to Favorite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250" y="3203761"/>
            <a:ext cx="3152100" cy="1122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favorite_ite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15402" y="0"/>
            <a:ext cx="2286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8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50" y="2024345"/>
            <a:ext cx="2656500" cy="6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Chatting and Reserve an Item</a:t>
            </a:r>
            <a:endParaRPr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55250" y="3309508"/>
            <a:ext cx="3152100" cy="1122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hatting_reserv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64775" y="74195"/>
            <a:ext cx="22447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3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50" y="2024345"/>
            <a:ext cx="2656500" cy="6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Report Item</a:t>
            </a:r>
            <a:endParaRPr dirty="0"/>
          </a:p>
        </p:txBody>
      </p:sp>
      <p:pic>
        <p:nvPicPr>
          <p:cNvPr id="2" name="report_issu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42552" y="3750"/>
            <a:ext cx="2328862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6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5"/>
          <p:cNvSpPr txBox="1">
            <a:spLocks noGrp="1"/>
          </p:cNvSpPr>
          <p:nvPr>
            <p:ph type="ctrTitle"/>
          </p:nvPr>
        </p:nvSpPr>
        <p:spPr>
          <a:xfrm>
            <a:off x="496497" y="1664537"/>
            <a:ext cx="4045200" cy="21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UniTrade</a:t>
            </a:r>
            <a:endParaRPr sz="4800" dirty="0"/>
          </a:p>
        </p:txBody>
      </p:sp>
      <p:sp>
        <p:nvSpPr>
          <p:cNvPr id="278" name="Google Shape;278;p45"/>
          <p:cNvSpPr txBox="1">
            <a:spLocks noGrp="1"/>
          </p:cNvSpPr>
          <p:nvPr>
            <p:ph type="subTitle" idx="1"/>
          </p:nvPr>
        </p:nvSpPr>
        <p:spPr>
          <a:xfrm>
            <a:off x="603000" y="3046891"/>
            <a:ext cx="2571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Software project</a:t>
            </a:r>
            <a:endParaRPr dirty="0"/>
          </a:p>
        </p:txBody>
      </p:sp>
      <p:sp>
        <p:nvSpPr>
          <p:cNvPr id="279" name="Google Shape;279;p45"/>
          <p:cNvSpPr/>
          <p:nvPr/>
        </p:nvSpPr>
        <p:spPr>
          <a:xfrm>
            <a:off x="2424050" y="3544000"/>
            <a:ext cx="3169200" cy="3169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45"/>
          <p:cNvSpPr/>
          <p:nvPr/>
        </p:nvSpPr>
        <p:spPr>
          <a:xfrm>
            <a:off x="1725597" y="4447800"/>
            <a:ext cx="1587000" cy="1587000"/>
          </a:xfrm>
          <a:prstGeom prst="ellipse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17537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See Reserved Notification</a:t>
            </a:r>
            <a:endParaRPr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84624" y="3216652"/>
            <a:ext cx="3152100" cy="1122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reserved_notification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08902" y="0"/>
            <a:ext cx="22447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2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Decline reservation</a:t>
            </a:r>
            <a:endParaRPr dirty="0"/>
          </a:p>
        </p:txBody>
      </p:sp>
      <p:pic>
        <p:nvPicPr>
          <p:cNvPr id="2" name="declin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65674" y="6220"/>
            <a:ext cx="2328863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7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Accept reservation</a:t>
            </a:r>
            <a:endParaRPr dirty="0"/>
          </a:p>
        </p:txBody>
      </p:sp>
      <p:pic>
        <p:nvPicPr>
          <p:cNvPr id="3" name="accept_reserv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42219" y="6220"/>
            <a:ext cx="2328863" cy="5143500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7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Paypal payment</a:t>
            </a:r>
            <a:endParaRPr dirty="0"/>
          </a:p>
        </p:txBody>
      </p:sp>
      <p:pic>
        <p:nvPicPr>
          <p:cNvPr id="3" name="paypa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65674" y="0"/>
            <a:ext cx="2328863" cy="5143500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7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HomeMade meals</a:t>
            </a:r>
            <a:endParaRPr dirty="0"/>
          </a:p>
        </p:txBody>
      </p:sp>
      <p:pic>
        <p:nvPicPr>
          <p:cNvPr id="2" name="homemad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62512" y="0"/>
            <a:ext cx="2328862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3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4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Preview slides</a:t>
            </a:r>
            <a:endParaRPr dirty="0"/>
          </a:p>
        </p:txBody>
      </p:sp>
      <p:pic>
        <p:nvPicPr>
          <p:cNvPr id="2" name="preview_Slide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0895" y="0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9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Download slides</a:t>
            </a:r>
            <a:endParaRPr dirty="0"/>
          </a:p>
        </p:txBody>
      </p:sp>
      <p:pic>
        <p:nvPicPr>
          <p:cNvPr id="3" name="download_slide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69834" y="157273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9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Search items</a:t>
            </a:r>
            <a:endParaRPr dirty="0"/>
          </a:p>
        </p:txBody>
      </p:sp>
      <p:pic>
        <p:nvPicPr>
          <p:cNvPr id="2" name="search_item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1250" y="0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8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Offers</a:t>
            </a:r>
            <a:endParaRPr dirty="0"/>
          </a:p>
        </p:txBody>
      </p:sp>
      <p:pic>
        <p:nvPicPr>
          <p:cNvPr id="3" name="offer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41864" y="56190"/>
            <a:ext cx="2328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63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Podcast page</a:t>
            </a:r>
            <a:endParaRPr dirty="0"/>
          </a:p>
        </p:txBody>
      </p:sp>
      <p:pic>
        <p:nvPicPr>
          <p:cNvPr id="2" name="podcast_pag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06237" y="0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3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1"/>
          <p:cNvSpPr txBox="1">
            <a:spLocks noGrp="1"/>
          </p:cNvSpPr>
          <p:nvPr>
            <p:ph type="title"/>
          </p:nvPr>
        </p:nvSpPr>
        <p:spPr>
          <a:xfrm>
            <a:off x="606002" y="651273"/>
            <a:ext cx="1580100" cy="11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58" name="Google Shape;658;p51"/>
          <p:cNvSpPr txBox="1">
            <a:spLocks noGrp="1"/>
          </p:cNvSpPr>
          <p:nvPr>
            <p:ph type="title" idx="2"/>
          </p:nvPr>
        </p:nvSpPr>
        <p:spPr>
          <a:xfrm>
            <a:off x="605993" y="1883025"/>
            <a:ext cx="3805500" cy="85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39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Loyality point</a:t>
            </a:r>
            <a:endParaRPr dirty="0"/>
          </a:p>
        </p:txBody>
      </p:sp>
      <p:pic>
        <p:nvPicPr>
          <p:cNvPr id="2" name="loyality_point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754.333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29469" y="0"/>
            <a:ext cx="22447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26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Help page</a:t>
            </a:r>
            <a:endParaRPr dirty="0"/>
          </a:p>
        </p:txBody>
      </p:sp>
      <p:pic>
        <p:nvPicPr>
          <p:cNvPr id="2" name="help_page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54.408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1224" y="0"/>
            <a:ext cx="22447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08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Setting page</a:t>
            </a:r>
            <a:endParaRPr dirty="0"/>
          </a:p>
        </p:txBody>
      </p:sp>
      <p:pic>
        <p:nvPicPr>
          <p:cNvPr id="2" name="settings_page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03465" y="-49055"/>
            <a:ext cx="22447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4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4" name="Google Shape;1714;p71"/>
          <p:cNvSpPr txBox="1">
            <a:spLocks noGrp="1"/>
          </p:cNvSpPr>
          <p:nvPr>
            <p:ph type="title"/>
          </p:nvPr>
        </p:nvSpPr>
        <p:spPr>
          <a:xfrm>
            <a:off x="1098600" y="1620175"/>
            <a:ext cx="7429580" cy="13096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Mobile Application</a:t>
            </a:r>
            <a:endParaRPr dirty="0"/>
          </a:p>
        </p:txBody>
      </p:sp>
      <p:sp>
        <p:nvSpPr>
          <p:cNvPr id="1715" name="Google Shape;1715;p71"/>
          <p:cNvSpPr txBox="1">
            <a:spLocks noGrp="1"/>
          </p:cNvSpPr>
          <p:nvPr>
            <p:ph type="body" idx="1"/>
          </p:nvPr>
        </p:nvSpPr>
        <p:spPr>
          <a:xfrm>
            <a:off x="2892761" y="3450804"/>
            <a:ext cx="3395700" cy="7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 smtClean="0"/>
              <a:t>Admin side</a:t>
            </a:r>
            <a:endParaRPr sz="4000" b="1" dirty="0"/>
          </a:p>
        </p:txBody>
      </p:sp>
    </p:spTree>
    <p:extLst>
      <p:ext uri="{BB962C8B-B14F-4D97-AF65-F5344CB8AC3E}">
        <p14:creationId xmlns:p14="http://schemas.microsoft.com/office/powerpoint/2010/main" val="28846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Home page</a:t>
            </a:r>
            <a:endParaRPr dirty="0"/>
          </a:p>
        </p:txBody>
      </p:sp>
      <p:pic>
        <p:nvPicPr>
          <p:cNvPr id="2" name="home_admi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05289" y="0"/>
            <a:ext cx="2328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2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Search pages</a:t>
            </a:r>
            <a:endParaRPr dirty="0"/>
          </a:p>
        </p:txBody>
      </p:sp>
      <p:pic>
        <p:nvPicPr>
          <p:cNvPr id="3" name="search_admin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35354" y="0"/>
            <a:ext cx="2328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7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User page</a:t>
            </a:r>
            <a:endParaRPr dirty="0"/>
          </a:p>
        </p:txBody>
      </p:sp>
      <p:pic>
        <p:nvPicPr>
          <p:cNvPr id="3" name="user_pag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4126" y="0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5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Offer page</a:t>
            </a:r>
            <a:endParaRPr dirty="0"/>
          </a:p>
        </p:txBody>
      </p:sp>
      <p:pic>
        <p:nvPicPr>
          <p:cNvPr id="2" name="offer_admin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97201" y="-120639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0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Meal page</a:t>
            </a:r>
            <a:endParaRPr dirty="0"/>
          </a:p>
        </p:txBody>
      </p:sp>
      <p:pic>
        <p:nvPicPr>
          <p:cNvPr id="3" name="meals_admin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561" y="0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1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Item page</a:t>
            </a:r>
            <a:endParaRPr dirty="0"/>
          </a:p>
        </p:txBody>
      </p:sp>
      <p:pic>
        <p:nvPicPr>
          <p:cNvPr id="2" name="item_pag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08931" y="0"/>
            <a:ext cx="2328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4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Problem</a:t>
            </a:r>
            <a:endParaRPr dirty="0"/>
          </a:p>
        </p:txBody>
      </p:sp>
      <p:sp>
        <p:nvSpPr>
          <p:cNvPr id="1082" name="Google Shape;1082;p55"/>
          <p:cNvSpPr txBox="1">
            <a:spLocks noGrp="1"/>
          </p:cNvSpPr>
          <p:nvPr>
            <p:ph type="body" idx="1"/>
          </p:nvPr>
        </p:nvSpPr>
        <p:spPr>
          <a:xfrm>
            <a:off x="1536441" y="1146834"/>
            <a:ext cx="6195526" cy="22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800" dirty="0" smtClean="0"/>
              <a:t>University students purchase so many items each semester. However, students need change </a:t>
            </a:r>
            <a:r>
              <a:rPr lang="en-US" sz="1800" dirty="0"/>
              <a:t>every </a:t>
            </a:r>
            <a:r>
              <a:rPr lang="en-US" sz="1800" dirty="0" smtClean="0"/>
              <a:t>semester, so they find themselves with unwanted items.</a:t>
            </a:r>
          </a:p>
          <a:p>
            <a:pPr lvl="0"/>
            <a:r>
              <a:rPr lang="en-US" sz="1800" dirty="0" smtClean="0"/>
              <a:t>Students use platforms like Facebook to conduct these searches, but their posts often get lost among other unrelated posts.</a:t>
            </a:r>
            <a:endParaRPr sz="1800" dirty="0"/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814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Rate page</a:t>
            </a:r>
            <a:endParaRPr dirty="0"/>
          </a:p>
        </p:txBody>
      </p:sp>
      <p:pic>
        <p:nvPicPr>
          <p:cNvPr id="2" name="Rate_pag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1932" y="-120639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1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Feedback page</a:t>
            </a:r>
            <a:endParaRPr dirty="0"/>
          </a:p>
        </p:txBody>
      </p:sp>
      <p:pic>
        <p:nvPicPr>
          <p:cNvPr id="2" name="FeedbackPag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53800" y="0"/>
            <a:ext cx="2328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2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p78"/>
          <p:cNvSpPr txBox="1">
            <a:spLocks noGrp="1"/>
          </p:cNvSpPr>
          <p:nvPr>
            <p:ph type="subTitle" idx="1"/>
          </p:nvPr>
        </p:nvSpPr>
        <p:spPr>
          <a:xfrm>
            <a:off x="784624" y="2972449"/>
            <a:ext cx="3152100" cy="11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19" name="Google Shape;1919;p78"/>
          <p:cNvSpPr txBox="1">
            <a:spLocks noGrp="1"/>
          </p:cNvSpPr>
          <p:nvPr>
            <p:ph type="title"/>
          </p:nvPr>
        </p:nvSpPr>
        <p:spPr>
          <a:xfrm>
            <a:off x="855249" y="2024344"/>
            <a:ext cx="3610425" cy="8535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Admin Chat page</a:t>
            </a:r>
            <a:endParaRPr dirty="0"/>
          </a:p>
        </p:txBody>
      </p:sp>
      <p:pic>
        <p:nvPicPr>
          <p:cNvPr id="2" name="chat_pag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04981" y="0"/>
            <a:ext cx="23288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4" name="Google Shape;1714;p71"/>
          <p:cNvSpPr txBox="1">
            <a:spLocks noGrp="1"/>
          </p:cNvSpPr>
          <p:nvPr>
            <p:ph type="title"/>
          </p:nvPr>
        </p:nvSpPr>
        <p:spPr>
          <a:xfrm>
            <a:off x="1098600" y="1620175"/>
            <a:ext cx="7429580" cy="13096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Website</a:t>
            </a:r>
            <a:endParaRPr dirty="0"/>
          </a:p>
        </p:txBody>
      </p:sp>
      <p:sp>
        <p:nvSpPr>
          <p:cNvPr id="1715" name="Google Shape;1715;p71"/>
          <p:cNvSpPr txBox="1">
            <a:spLocks noGrp="1"/>
          </p:cNvSpPr>
          <p:nvPr>
            <p:ph type="body" idx="1"/>
          </p:nvPr>
        </p:nvSpPr>
        <p:spPr>
          <a:xfrm>
            <a:off x="2892761" y="3450804"/>
            <a:ext cx="3395700" cy="7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 smtClean="0"/>
              <a:t>User &amp; Admin side</a:t>
            </a:r>
            <a:endParaRPr sz="4000" b="1" dirty="0"/>
          </a:p>
        </p:txBody>
      </p:sp>
    </p:spTree>
    <p:extLst>
      <p:ext uri="{BB962C8B-B14F-4D97-AF65-F5344CB8AC3E}">
        <p14:creationId xmlns:p14="http://schemas.microsoft.com/office/powerpoint/2010/main" val="395908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ebsite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580.843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05995" y="622041"/>
            <a:ext cx="6984212" cy="395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34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1"/>
          <p:cNvSpPr txBox="1">
            <a:spLocks noGrp="1"/>
          </p:cNvSpPr>
          <p:nvPr>
            <p:ph type="title"/>
          </p:nvPr>
        </p:nvSpPr>
        <p:spPr>
          <a:xfrm>
            <a:off x="606002" y="651273"/>
            <a:ext cx="1580100" cy="11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658" name="Google Shape;658;p51"/>
          <p:cNvSpPr txBox="1">
            <a:spLocks noGrp="1"/>
          </p:cNvSpPr>
          <p:nvPr>
            <p:ph type="title" idx="2"/>
          </p:nvPr>
        </p:nvSpPr>
        <p:spPr>
          <a:xfrm>
            <a:off x="605992" y="1883025"/>
            <a:ext cx="4523257" cy="11726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0" dirty="0"/>
              <a:t>Constraints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550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0" dirty="0"/>
              <a:t>Constraints</a:t>
            </a:r>
            <a:endParaRPr lang="en-US" dirty="0"/>
          </a:p>
        </p:txBody>
      </p:sp>
      <p:sp>
        <p:nvSpPr>
          <p:cNvPr id="1082" name="Google Shape;1082;p55"/>
          <p:cNvSpPr txBox="1">
            <a:spLocks noGrp="1"/>
          </p:cNvSpPr>
          <p:nvPr>
            <p:ph type="body" idx="1"/>
          </p:nvPr>
        </p:nvSpPr>
        <p:spPr>
          <a:xfrm>
            <a:off x="1544061" y="1019806"/>
            <a:ext cx="6562530" cy="3132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dirty="0"/>
              <a:t>Connecting the applications that we used to develop </a:t>
            </a:r>
            <a:r>
              <a:rPr lang="en-US" sz="2000" dirty="0" err="1"/>
              <a:t>UniTrade</a:t>
            </a:r>
            <a:r>
              <a:rPr lang="en-US" sz="2000" dirty="0"/>
              <a:t> and making the emulator work was challenging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Understanding the causes of exceptions and errors in the code has not always been </a:t>
            </a:r>
            <a:r>
              <a:rPr lang="en-US" sz="2000" dirty="0" smtClean="0"/>
              <a:t>straightforward.</a:t>
            </a:r>
          </a:p>
          <a:p>
            <a:r>
              <a:rPr lang="en-US" sz="2000" dirty="0"/>
              <a:t>As new dependencies were added and frequent updates occurred, it sometimes clashed with our existing infrastructure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Find </a:t>
            </a:r>
            <a:r>
              <a:rPr lang="en-US" sz="2000" dirty="0"/>
              <a:t>a way to download a PDF file and upload pictures from code to a cloud to show them in </a:t>
            </a:r>
            <a:r>
              <a:rPr lang="en-US" sz="2000" dirty="0" smtClean="0"/>
              <a:t>the </a:t>
            </a:r>
            <a:r>
              <a:rPr lang="en-US" sz="2000" dirty="0" err="1" smtClean="0"/>
              <a:t>UniTrade</a:t>
            </a:r>
            <a:r>
              <a:rPr lang="en-US" sz="2000" dirty="0" smtClean="0"/>
              <a:t> application and website</a:t>
            </a:r>
            <a:r>
              <a:rPr lang="en-US" sz="2000" dirty="0"/>
              <a:t>.</a:t>
            </a:r>
            <a:r>
              <a:rPr lang="en-US" dirty="0" smtClean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1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1"/>
          <p:cNvSpPr txBox="1">
            <a:spLocks noGrp="1"/>
          </p:cNvSpPr>
          <p:nvPr>
            <p:ph type="title"/>
          </p:nvPr>
        </p:nvSpPr>
        <p:spPr>
          <a:xfrm>
            <a:off x="606002" y="651273"/>
            <a:ext cx="1580100" cy="11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  <p:sp>
        <p:nvSpPr>
          <p:cNvPr id="658" name="Google Shape;658;p51"/>
          <p:cNvSpPr txBox="1">
            <a:spLocks noGrp="1"/>
          </p:cNvSpPr>
          <p:nvPr>
            <p:ph type="title" idx="2"/>
          </p:nvPr>
        </p:nvSpPr>
        <p:spPr>
          <a:xfrm>
            <a:off x="605992" y="1883025"/>
            <a:ext cx="4523257" cy="11726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Future work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58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 smtClean="0"/>
              <a:t>Future work</a:t>
            </a:r>
            <a:endParaRPr dirty="0"/>
          </a:p>
        </p:txBody>
      </p:sp>
      <p:sp>
        <p:nvSpPr>
          <p:cNvPr id="1082" name="Google Shape;1082;p55"/>
          <p:cNvSpPr txBox="1">
            <a:spLocks noGrp="1"/>
          </p:cNvSpPr>
          <p:nvPr>
            <p:ph type="body" idx="1"/>
          </p:nvPr>
        </p:nvSpPr>
        <p:spPr>
          <a:xfrm>
            <a:off x="1536441" y="1146833"/>
            <a:ext cx="6562530" cy="3132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dirty="0" smtClean="0"/>
              <a:t>Improve the chat system.</a:t>
            </a:r>
          </a:p>
          <a:p>
            <a:r>
              <a:rPr lang="en-US" sz="2000" dirty="0" smtClean="0"/>
              <a:t>Add a recommendation system.</a:t>
            </a:r>
          </a:p>
          <a:p>
            <a:r>
              <a:rPr lang="en-US" sz="2000" dirty="0" smtClean="0"/>
              <a:t>Enable users to upload multiple images and videos for items.</a:t>
            </a:r>
          </a:p>
          <a:p>
            <a:r>
              <a:rPr lang="en-US" sz="2000" dirty="0" smtClean="0"/>
              <a:t>Improve the delivery mechanism.</a:t>
            </a:r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smtClean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896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Google Shape;1926;p79"/>
          <p:cNvSpPr txBox="1">
            <a:spLocks noGrp="1"/>
          </p:cNvSpPr>
          <p:nvPr>
            <p:ph type="subTitle" idx="1"/>
          </p:nvPr>
        </p:nvSpPr>
        <p:spPr>
          <a:xfrm>
            <a:off x="840025" y="1881475"/>
            <a:ext cx="7464000" cy="9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800" b="1" dirty="0"/>
              <a:t>Do you have any </a:t>
            </a:r>
            <a:r>
              <a:rPr lang="en" sz="1800" b="1" dirty="0" smtClean="0"/>
              <a:t>questions?</a:t>
            </a:r>
          </a:p>
        </p:txBody>
      </p:sp>
      <p:sp>
        <p:nvSpPr>
          <p:cNvPr id="1927" name="Google Shape;1927;p79"/>
          <p:cNvSpPr txBox="1">
            <a:spLocks noGrp="1"/>
          </p:cNvSpPr>
          <p:nvPr>
            <p:ph type="title"/>
          </p:nvPr>
        </p:nvSpPr>
        <p:spPr>
          <a:xfrm>
            <a:off x="1797696" y="901975"/>
            <a:ext cx="5548500" cy="9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1517780" y="3439886"/>
            <a:ext cx="6033796" cy="77755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objective</a:t>
            </a:r>
            <a:endParaRPr dirty="0"/>
          </a:p>
        </p:txBody>
      </p:sp>
      <p:sp>
        <p:nvSpPr>
          <p:cNvPr id="1082" name="Google Shape;1082;p55"/>
          <p:cNvSpPr txBox="1">
            <a:spLocks noGrp="1"/>
          </p:cNvSpPr>
          <p:nvPr>
            <p:ph type="body" idx="1"/>
          </p:nvPr>
        </p:nvSpPr>
        <p:spPr>
          <a:xfrm>
            <a:off x="1536441" y="1146834"/>
            <a:ext cx="6195526" cy="22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800" dirty="0" smtClean="0"/>
              <a:t>Time saving.</a:t>
            </a:r>
          </a:p>
          <a:p>
            <a:pPr lvl="0"/>
            <a:r>
              <a:rPr lang="en-US" sz="1800" dirty="0" smtClean="0"/>
              <a:t>Create a beneficial exchange among university students.</a:t>
            </a:r>
          </a:p>
          <a:p>
            <a:pPr lvl="0"/>
            <a:r>
              <a:rPr lang="en-US" sz="1800" dirty="0" smtClean="0"/>
              <a:t>Money saving. </a:t>
            </a:r>
          </a:p>
          <a:p>
            <a:pPr lvl="0"/>
            <a:r>
              <a:rPr lang="en-US" sz="1800" dirty="0" smtClean="0"/>
              <a:t>Efficient Goods exchange.</a:t>
            </a:r>
          </a:p>
          <a:p>
            <a:pPr lvl="0"/>
            <a:r>
              <a:rPr lang="en-US" sz="1800" dirty="0" smtClean="0"/>
              <a:t>Innovative services.</a:t>
            </a:r>
          </a:p>
          <a:p>
            <a:pPr marL="139700" lvl="0" indent="0">
              <a:buNone/>
            </a:pPr>
            <a:endParaRPr sz="1800" dirty="0" smtClean="0"/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648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49"/>
          <p:cNvSpPr txBox="1">
            <a:spLocks noGrp="1"/>
          </p:cNvSpPr>
          <p:nvPr>
            <p:ph type="title"/>
          </p:nvPr>
        </p:nvSpPr>
        <p:spPr>
          <a:xfrm>
            <a:off x="2688800" y="1613550"/>
            <a:ext cx="3766500" cy="10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dirty="0" smtClean="0"/>
              <a:t>UniTrade</a:t>
            </a:r>
            <a:endParaRPr dirty="0"/>
          </a:p>
        </p:txBody>
      </p:sp>
      <p:sp>
        <p:nvSpPr>
          <p:cNvPr id="617" name="Google Shape;617;p49"/>
          <p:cNvSpPr txBox="1">
            <a:spLocks noGrp="1"/>
          </p:cNvSpPr>
          <p:nvPr>
            <p:ph type="body" idx="1"/>
          </p:nvPr>
        </p:nvSpPr>
        <p:spPr>
          <a:xfrm>
            <a:off x="2589273" y="2660249"/>
            <a:ext cx="4458449" cy="11715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US" sz="1800" dirty="0" smtClean="0"/>
              <a:t>Is a </a:t>
            </a:r>
            <a:r>
              <a:rPr lang="en-US" sz="1800" dirty="0"/>
              <a:t>platform for university students to sell their unwanted items to their peers, creating a beneficial exchange among students.</a:t>
            </a: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1"/>
          <p:cNvSpPr txBox="1">
            <a:spLocks noGrp="1"/>
          </p:cNvSpPr>
          <p:nvPr>
            <p:ph type="title"/>
          </p:nvPr>
        </p:nvSpPr>
        <p:spPr>
          <a:xfrm>
            <a:off x="606002" y="651273"/>
            <a:ext cx="1580100" cy="11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658" name="Google Shape;658;p51"/>
          <p:cNvSpPr txBox="1">
            <a:spLocks noGrp="1"/>
          </p:cNvSpPr>
          <p:nvPr>
            <p:ph type="title" idx="2"/>
          </p:nvPr>
        </p:nvSpPr>
        <p:spPr>
          <a:xfrm>
            <a:off x="605992" y="1883025"/>
            <a:ext cx="4523257" cy="11726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Project Execution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System Architecture 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2942253" y="1162534"/>
            <a:ext cx="3010678" cy="3614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Presentation Layer (Frontend)</a:t>
            </a:r>
          </a:p>
        </p:txBody>
      </p:sp>
      <p:sp>
        <p:nvSpPr>
          <p:cNvPr id="5" name="Rectangle 4"/>
          <p:cNvSpPr/>
          <p:nvPr/>
        </p:nvSpPr>
        <p:spPr>
          <a:xfrm>
            <a:off x="2942253" y="1754269"/>
            <a:ext cx="3010678" cy="3614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Business Logic Layer (Backend)</a:t>
            </a:r>
          </a:p>
        </p:txBody>
      </p:sp>
      <p:sp>
        <p:nvSpPr>
          <p:cNvPr id="6" name="Rectangle 5"/>
          <p:cNvSpPr/>
          <p:nvPr/>
        </p:nvSpPr>
        <p:spPr>
          <a:xfrm>
            <a:off x="2942253" y="2346004"/>
            <a:ext cx="3010678" cy="3280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Data Access Layer</a:t>
            </a:r>
          </a:p>
        </p:txBody>
      </p:sp>
      <p:sp>
        <p:nvSpPr>
          <p:cNvPr id="7" name="Rectangle 6"/>
          <p:cNvSpPr/>
          <p:nvPr/>
        </p:nvSpPr>
        <p:spPr>
          <a:xfrm>
            <a:off x="2942253" y="2904285"/>
            <a:ext cx="3010678" cy="3614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Database Layer</a:t>
            </a:r>
          </a:p>
        </p:txBody>
      </p:sp>
      <p:sp>
        <p:nvSpPr>
          <p:cNvPr id="9" name="Rectangle 8"/>
          <p:cNvSpPr/>
          <p:nvPr/>
        </p:nvSpPr>
        <p:spPr>
          <a:xfrm>
            <a:off x="2942253" y="3471175"/>
            <a:ext cx="3010678" cy="3614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External Services Layer</a:t>
            </a:r>
          </a:p>
        </p:txBody>
      </p:sp>
      <p:cxnSp>
        <p:nvCxnSpPr>
          <p:cNvPr id="8" name="Straight Arrow Connector 7"/>
          <p:cNvCxnSpPr>
            <a:stCxn id="2" idx="2"/>
            <a:endCxn id="5" idx="0"/>
          </p:cNvCxnSpPr>
          <p:nvPr/>
        </p:nvCxnSpPr>
        <p:spPr>
          <a:xfrm>
            <a:off x="4447592" y="1524000"/>
            <a:ext cx="0" cy="2302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47592" y="2115735"/>
            <a:ext cx="0" cy="2302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47592" y="2674016"/>
            <a:ext cx="0" cy="2302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47592" y="3265751"/>
            <a:ext cx="0" cy="2302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6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55"/>
          <p:cNvSpPr txBox="1">
            <a:spLocks noGrp="1"/>
          </p:cNvSpPr>
          <p:nvPr>
            <p:ph type="title"/>
          </p:nvPr>
        </p:nvSpPr>
        <p:spPr>
          <a:xfrm>
            <a:off x="311700" y="44710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System Architecture </a:t>
            </a:r>
            <a:endParaRPr dirty="0"/>
          </a:p>
        </p:txBody>
      </p:sp>
      <p:sp>
        <p:nvSpPr>
          <p:cNvPr id="1082" name="Google Shape;1082;p55"/>
          <p:cNvSpPr txBox="1">
            <a:spLocks noGrp="1"/>
          </p:cNvSpPr>
          <p:nvPr>
            <p:ph type="body" idx="1"/>
          </p:nvPr>
        </p:nvSpPr>
        <p:spPr>
          <a:xfrm>
            <a:off x="1536441" y="1146833"/>
            <a:ext cx="6562530" cy="3132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800" b="1" dirty="0" smtClean="0"/>
              <a:t>A layered Architecture approach was used: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Presentation </a:t>
            </a:r>
            <a:r>
              <a:rPr lang="en-US" b="1" dirty="0" smtClean="0"/>
              <a:t>Layer</a:t>
            </a:r>
            <a:r>
              <a:rPr lang="en-US" b="1" dirty="0"/>
              <a:t>: </a:t>
            </a:r>
            <a:r>
              <a:rPr lang="en-US" dirty="0"/>
              <a:t>Manages user interface and user experience</a:t>
            </a:r>
            <a:r>
              <a:rPr lang="en-US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Business Logic Layer</a:t>
            </a:r>
            <a:r>
              <a:rPr lang="en-US" b="1" dirty="0" smtClean="0"/>
              <a:t>: </a:t>
            </a:r>
            <a:r>
              <a:rPr lang="en-US" dirty="0" smtClean="0"/>
              <a:t>Core </a:t>
            </a:r>
            <a:r>
              <a:rPr lang="en-US" dirty="0"/>
              <a:t>processing of the application</a:t>
            </a:r>
            <a:r>
              <a:rPr lang="en-US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Data Access </a:t>
            </a:r>
            <a:r>
              <a:rPr lang="en-US" b="1" dirty="0" smtClean="0"/>
              <a:t>Layer</a:t>
            </a:r>
            <a:r>
              <a:rPr lang="en-US" b="1" dirty="0"/>
              <a:t>: </a:t>
            </a:r>
            <a:r>
              <a:rPr lang="en-US" dirty="0"/>
              <a:t>Manages data transactions and communication with the database</a:t>
            </a:r>
            <a:r>
              <a:rPr lang="en-US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Database Layer: </a:t>
            </a:r>
            <a:r>
              <a:rPr lang="en-US" dirty="0"/>
              <a:t>Data storage and management</a:t>
            </a:r>
            <a:r>
              <a:rPr lang="en-US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External Services Layer:  </a:t>
            </a:r>
            <a:r>
              <a:rPr lang="en-US" dirty="0"/>
              <a:t>Integration with external services.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800" b="1" dirty="0"/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221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ver Patient Care Breakthrough by Slidesgo">
  <a:themeElements>
    <a:clrScheme name="Simple Light">
      <a:dk1>
        <a:srgbClr val="91BA4F"/>
      </a:dk1>
      <a:lt1>
        <a:srgbClr val="F0F0F0"/>
      </a:lt1>
      <a:dk2>
        <a:srgbClr val="396336"/>
      </a:dk2>
      <a:lt2>
        <a:srgbClr val="6A8F2E"/>
      </a:lt2>
      <a:accent1>
        <a:srgbClr val="283730"/>
      </a:accent1>
      <a:accent2>
        <a:srgbClr val="FFFFFF"/>
      </a:accent2>
      <a:accent3>
        <a:srgbClr val="F4F8EE"/>
      </a:accent3>
      <a:accent4>
        <a:srgbClr val="D9EAD3"/>
      </a:accent4>
      <a:accent5>
        <a:srgbClr val="93C47D"/>
      </a:accent5>
      <a:accent6>
        <a:srgbClr val="74953F"/>
      </a:accent6>
      <a:hlink>
        <a:srgbClr val="28323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449</Words>
  <Application>Microsoft Office PowerPoint</Application>
  <PresentationFormat>On-screen Show (16:9)</PresentationFormat>
  <Paragraphs>107</Paragraphs>
  <Slides>49</Slides>
  <Notes>49</Notes>
  <HiddenSlides>0</HiddenSlides>
  <MMClips>30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Arial</vt:lpstr>
      <vt:lpstr>Poppins</vt:lpstr>
      <vt:lpstr>Courier New</vt:lpstr>
      <vt:lpstr>Montserrat</vt:lpstr>
      <vt:lpstr>Nunito</vt:lpstr>
      <vt:lpstr>Priver Patient Care Breakthrough by Slidesgo</vt:lpstr>
      <vt:lpstr>Table of Contents</vt:lpstr>
      <vt:lpstr> UniTrade</vt:lpstr>
      <vt:lpstr>01</vt:lpstr>
      <vt:lpstr>Problem</vt:lpstr>
      <vt:lpstr>objective</vt:lpstr>
      <vt:lpstr>UniTrade</vt:lpstr>
      <vt:lpstr>02</vt:lpstr>
      <vt:lpstr>System Architecture </vt:lpstr>
      <vt:lpstr>System Architecture </vt:lpstr>
      <vt:lpstr>Technologies used</vt:lpstr>
      <vt:lpstr>03</vt:lpstr>
      <vt:lpstr>Mobile Application</vt:lpstr>
      <vt:lpstr>Sign up page</vt:lpstr>
      <vt:lpstr>Edit user profile</vt:lpstr>
      <vt:lpstr>Upload item</vt:lpstr>
      <vt:lpstr>Delete Item</vt:lpstr>
      <vt:lpstr>Add Item to Favorite</vt:lpstr>
      <vt:lpstr>Chatting and Reserve an Item</vt:lpstr>
      <vt:lpstr>Report Item</vt:lpstr>
      <vt:lpstr>See Reserved Notification</vt:lpstr>
      <vt:lpstr>Decline reservation</vt:lpstr>
      <vt:lpstr>Accept reservation</vt:lpstr>
      <vt:lpstr>Paypal payment</vt:lpstr>
      <vt:lpstr>HomeMade meals</vt:lpstr>
      <vt:lpstr>Preview slides</vt:lpstr>
      <vt:lpstr>Download slides</vt:lpstr>
      <vt:lpstr>Search items</vt:lpstr>
      <vt:lpstr>Offers</vt:lpstr>
      <vt:lpstr>Podcast page</vt:lpstr>
      <vt:lpstr>Loyality point</vt:lpstr>
      <vt:lpstr>Help page</vt:lpstr>
      <vt:lpstr>Setting page</vt:lpstr>
      <vt:lpstr>Mobile Application</vt:lpstr>
      <vt:lpstr>Admin Home page</vt:lpstr>
      <vt:lpstr>Admin Search pages</vt:lpstr>
      <vt:lpstr>Admin User page</vt:lpstr>
      <vt:lpstr>Admin Offer page</vt:lpstr>
      <vt:lpstr>Admin Meal page</vt:lpstr>
      <vt:lpstr>Admin Item page</vt:lpstr>
      <vt:lpstr>Admin Rate page</vt:lpstr>
      <vt:lpstr>Admin Feedback page</vt:lpstr>
      <vt:lpstr>Admin Chat page</vt:lpstr>
      <vt:lpstr>Website</vt:lpstr>
      <vt:lpstr>PowerPoint Presentation</vt:lpstr>
      <vt:lpstr>04</vt:lpstr>
      <vt:lpstr>Constraints</vt:lpstr>
      <vt:lpstr>05</vt:lpstr>
      <vt:lpstr>Future work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UniTrade</dc:title>
  <dc:creator>raghaadd</dc:creator>
  <cp:lastModifiedBy>Msys</cp:lastModifiedBy>
  <cp:revision>53</cp:revision>
  <dcterms:modified xsi:type="dcterms:W3CDTF">2024-01-29T22:26:11Z</dcterms:modified>
</cp:coreProperties>
</file>