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4">
  <p:sldMasterIdLst>
    <p:sldMasterId id="2147483648" r:id="rId1"/>
  </p:sldMasterIdLst>
  <p:notesMasterIdLst>
    <p:notesMasterId r:id="rId19"/>
  </p:notesMasterIdLst>
  <p:handoutMasterIdLst>
    <p:handoutMasterId r:id="rId87"/>
  </p:handoutMasterIdLst>
  <p:sldIdLst>
    <p:sldId id="256" r:id="rId3"/>
    <p:sldId id="699" r:id="rId4"/>
    <p:sldId id="390" r:id="rId5"/>
    <p:sldId id="450" r:id="rId6"/>
    <p:sldId id="260" r:id="rId7"/>
    <p:sldId id="261" r:id="rId8"/>
    <p:sldId id="262" r:id="rId9"/>
    <p:sldId id="455" r:id="rId10"/>
    <p:sldId id="263" r:id="rId11"/>
    <p:sldId id="264" r:id="rId12"/>
    <p:sldId id="265" r:id="rId13"/>
    <p:sldId id="451" r:id="rId14"/>
    <p:sldId id="266" r:id="rId15"/>
    <p:sldId id="283" r:id="rId16"/>
    <p:sldId id="399" r:id="rId17"/>
    <p:sldId id="454" r:id="rId18"/>
    <p:sldId id="514" r:id="rId20"/>
    <p:sldId id="468" r:id="rId21"/>
    <p:sldId id="515" r:id="rId22"/>
    <p:sldId id="516" r:id="rId23"/>
    <p:sldId id="517" r:id="rId24"/>
    <p:sldId id="518" r:id="rId25"/>
    <p:sldId id="519" r:id="rId26"/>
    <p:sldId id="521" r:id="rId27"/>
    <p:sldId id="520" r:id="rId28"/>
    <p:sldId id="631" r:id="rId29"/>
    <p:sldId id="523" r:id="rId30"/>
    <p:sldId id="539" r:id="rId31"/>
    <p:sldId id="540" r:id="rId32"/>
    <p:sldId id="541" r:id="rId33"/>
    <p:sldId id="524" r:id="rId34"/>
    <p:sldId id="528" r:id="rId35"/>
    <p:sldId id="704" r:id="rId36"/>
    <p:sldId id="572" r:id="rId37"/>
    <p:sldId id="529" r:id="rId38"/>
    <p:sldId id="573" r:id="rId39"/>
    <p:sldId id="574" r:id="rId40"/>
    <p:sldId id="576" r:id="rId41"/>
    <p:sldId id="583" r:id="rId42"/>
    <p:sldId id="585" r:id="rId43"/>
    <p:sldId id="587" r:id="rId44"/>
    <p:sldId id="577" r:id="rId45"/>
    <p:sldId id="579" r:id="rId46"/>
    <p:sldId id="581" r:id="rId47"/>
    <p:sldId id="525" r:id="rId48"/>
    <p:sldId id="526" r:id="rId49"/>
    <p:sldId id="527" r:id="rId50"/>
    <p:sldId id="530" r:id="rId51"/>
    <p:sldId id="701" r:id="rId52"/>
    <p:sldId id="535" r:id="rId53"/>
    <p:sldId id="537" r:id="rId54"/>
    <p:sldId id="538" r:id="rId55"/>
    <p:sldId id="702" r:id="rId56"/>
    <p:sldId id="531" r:id="rId57"/>
    <p:sldId id="532" r:id="rId58"/>
    <p:sldId id="542" r:id="rId59"/>
    <p:sldId id="543" r:id="rId60"/>
    <p:sldId id="544" r:id="rId61"/>
    <p:sldId id="545" r:id="rId62"/>
    <p:sldId id="546" r:id="rId63"/>
    <p:sldId id="703" r:id="rId64"/>
    <p:sldId id="547" r:id="rId65"/>
    <p:sldId id="548" r:id="rId66"/>
    <p:sldId id="549" r:id="rId67"/>
    <p:sldId id="550" r:id="rId68"/>
    <p:sldId id="551" r:id="rId69"/>
    <p:sldId id="552" r:id="rId70"/>
    <p:sldId id="553" r:id="rId71"/>
    <p:sldId id="554" r:id="rId72"/>
    <p:sldId id="555" r:id="rId73"/>
    <p:sldId id="556" r:id="rId74"/>
    <p:sldId id="557" r:id="rId75"/>
    <p:sldId id="558" r:id="rId76"/>
    <p:sldId id="559" r:id="rId77"/>
    <p:sldId id="560" r:id="rId78"/>
    <p:sldId id="561" r:id="rId79"/>
    <p:sldId id="563" r:id="rId80"/>
    <p:sldId id="565" r:id="rId81"/>
    <p:sldId id="566" r:id="rId82"/>
    <p:sldId id="567" r:id="rId83"/>
    <p:sldId id="534" r:id="rId84"/>
    <p:sldId id="705" r:id="rId85"/>
    <p:sldId id="427" r:id="rId8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063DBF1-4134-472F-B934-07A7E8DA065D}">
          <p14:sldIdLst>
            <p14:sldId id="390"/>
            <p14:sldId id="261"/>
            <p14:sldId id="263"/>
            <p14:sldId id="264"/>
            <p14:sldId id="265"/>
            <p14:sldId id="451"/>
            <p14:sldId id="266"/>
            <p14:sldId id="283"/>
            <p14:sldId id="399"/>
            <p14:sldId id="454"/>
            <p14:sldId id="514"/>
            <p14:sldId id="516"/>
            <p14:sldId id="519"/>
            <p14:sldId id="539"/>
            <p14:sldId id="540"/>
            <p14:sldId id="541"/>
            <p14:sldId id="524"/>
            <p14:sldId id="528"/>
            <p14:sldId id="704"/>
            <p14:sldId id="572"/>
            <p14:sldId id="529"/>
            <p14:sldId id="573"/>
            <p14:sldId id="574"/>
            <p14:sldId id="576"/>
            <p14:sldId id="583"/>
            <p14:sldId id="585"/>
            <p14:sldId id="587"/>
            <p14:sldId id="577"/>
            <p14:sldId id="579"/>
            <p14:sldId id="581"/>
            <p14:sldId id="527"/>
            <p14:sldId id="538"/>
            <p14:sldId id="702"/>
            <p14:sldId id="532"/>
            <p14:sldId id="542"/>
            <p14:sldId id="543"/>
            <p14:sldId id="544"/>
            <p14:sldId id="545"/>
            <p14:sldId id="546"/>
            <p14:sldId id="703"/>
            <p14:sldId id="547"/>
            <p14:sldId id="548"/>
            <p14:sldId id="549"/>
            <p14:sldId id="550"/>
            <p14:sldId id="551"/>
            <p14:sldId id="552"/>
            <p14:sldId id="553"/>
            <p14:sldId id="554"/>
            <p14:sldId id="555"/>
            <p14:sldId id="556"/>
            <p14:sldId id="557"/>
            <p14:sldId id="558"/>
            <p14:sldId id="559"/>
            <p14:sldId id="560"/>
            <p14:sldId id="561"/>
            <p14:sldId id="563"/>
            <p14:sldId id="565"/>
            <p14:sldId id="566"/>
            <p14:sldId id="567"/>
            <p14:sldId id="534"/>
            <p14:sldId id="705"/>
            <p14:sldId id="468"/>
            <p14:sldId id="523"/>
            <p14:sldId id="701"/>
            <p14:sldId id="699"/>
            <p14:sldId id="517"/>
            <p14:sldId id="535"/>
            <p14:sldId id="531"/>
            <p14:sldId id="450"/>
            <p14:sldId id="455"/>
            <p14:sldId id="515"/>
            <p14:sldId id="520"/>
            <p14:sldId id="521"/>
            <p14:sldId id="631"/>
            <p14:sldId id="525"/>
            <p14:sldId id="260"/>
            <p14:sldId id="262"/>
            <p14:sldId id="518"/>
            <p14:sldId id="526"/>
            <p14:sldId id="530"/>
            <p14:sldId id="537"/>
            <p14:sldId id="256"/>
          </p14:sldIdLst>
        </p14:section>
        <p14:section name="Untitled Section" id="{20DAF3E3-86BA-4196-9C00-B2BB8F22AC02}">
          <p14:sldIdLst>
            <p14:sldId id="427"/>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9110" autoAdjust="0"/>
  </p:normalViewPr>
  <p:slideViewPr>
    <p:cSldViewPr snapToGrid="0">
      <p:cViewPr>
        <p:scale>
          <a:sx n="81" d="100"/>
          <a:sy n="81" d="100"/>
        </p:scale>
        <p:origin x="-270" y="-72"/>
      </p:cViewPr>
      <p:guideLst>
        <p:guide orient="horz" pos="2063"/>
        <p:guide pos="3747"/>
      </p:guideLst>
    </p:cSldViewPr>
  </p:slideViewPr>
  <p:notesTextViewPr>
    <p:cViewPr>
      <p:scale>
        <a:sx n="1" d="1"/>
        <a:sy n="1" d="1"/>
      </p:scale>
      <p:origin x="0" y="0"/>
    </p:cViewPr>
  </p:notesTextViewPr>
  <p:notesViewPr>
    <p:cSldViewPr snapToGrid="0">
      <p:cViewPr varScale="1">
        <p:scale>
          <a:sx n="56" d="100"/>
          <a:sy n="56" d="100"/>
        </p:scale>
        <p:origin x="-2886" y="-84"/>
      </p:cViewPr>
      <p:guideLst>
        <p:guide orient="horz" pos="2750"/>
        <p:guide pos="2108"/>
      </p:guideLst>
    </p:cSldViewPr>
  </p:notesViewPr>
  <p:gridSpacing cx="76200" cy="76200"/>
</p:viewPr>
</file>

<file path=ppt/_rels/presentation.xml.rels><?xml version="1.0" encoding="UTF-8" standalone="yes"?>
<Relationships xmlns="http://schemas.openxmlformats.org/package/2006/relationships"><Relationship Id="rId91" Type="http://schemas.openxmlformats.org/officeDocument/2006/relationships/commentAuthors" Target="commentAuthors.xml"/><Relationship Id="rId90" Type="http://schemas.openxmlformats.org/officeDocument/2006/relationships/tableStyles" Target="tableStyles.xml"/><Relationship Id="rId9" Type="http://schemas.openxmlformats.org/officeDocument/2006/relationships/slide" Target="slides/slide7.xml"/><Relationship Id="rId89" Type="http://schemas.openxmlformats.org/officeDocument/2006/relationships/viewProps" Target="viewProps.xml"/><Relationship Id="rId88" Type="http://schemas.openxmlformats.org/officeDocument/2006/relationships/presProps" Target="presProps.xml"/><Relationship Id="rId87" Type="http://schemas.openxmlformats.org/officeDocument/2006/relationships/handoutMaster" Target="handoutMasters/handoutMaster1.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_rels/data1.xml.rels><?xml version="1.0" encoding="UTF-8" standalone="yes"?>
<Relationships xmlns="http://schemas.openxmlformats.org/package/2006/relationships"><Relationship Id="rId6" Type="http://schemas.openxmlformats.org/officeDocument/2006/relationships/image" Target="../media/image136.png"/><Relationship Id="rId5" Type="http://schemas.openxmlformats.org/officeDocument/2006/relationships/image" Target="../media/image135.jpeg"/><Relationship Id="rId4" Type="http://schemas.openxmlformats.org/officeDocument/2006/relationships/image" Target="../media/image134.png"/><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image" Target="../media/image131.png"/></Relationships>
</file>

<file path=ppt/diagrams/_rels/data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image" Target="../media/image137.png"/></Relationships>
</file>

<file path=ppt/diagrams/_rels/drawing1.xml.rels><?xml version="1.0" encoding="UTF-8" standalone="yes"?>
<Relationships xmlns="http://schemas.openxmlformats.org/package/2006/relationships"><Relationship Id="rId6" Type="http://schemas.openxmlformats.org/officeDocument/2006/relationships/image" Target="../media/image136.png"/><Relationship Id="rId5" Type="http://schemas.openxmlformats.org/officeDocument/2006/relationships/image" Target="../media/image135.jpeg"/><Relationship Id="rId4" Type="http://schemas.openxmlformats.org/officeDocument/2006/relationships/image" Target="../media/image134.png"/><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image" Target="../media/image13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image" Target="../media/image137.pn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AB598FE8-993E-4951-8D53-993763902D5B}" type="doc">
      <dgm:prSet loTypeId="urn:microsoft.com/office/officeart/2008/layout/AccentedPicture#1" loCatId="picture" qsTypeId="urn:microsoft.com/office/officeart/2005/8/quickstyle/simple1#1" qsCatId="simple" csTypeId="urn:microsoft.com/office/officeart/2005/8/colors/accent1_2#1" csCatId="accent1" phldr="1"/>
      <dgm:spPr/>
      <dgm:t>
        <a:bodyPr/>
        <a:lstStyle/>
        <a:p>
          <a:endParaRPr lang="en-US"/>
        </a:p>
      </dgm:t>
    </dgm:pt>
    <dgm:pt modelId="{6E104495-197C-4C29-B50A-CF1FE6BB90B5}">
      <dgm:prSet phldrT="[Text]" custT="1"/>
      <dgm:spPr/>
      <dgm:t>
        <a:bodyPr/>
        <a:lstStyle/>
        <a:p>
          <a:r>
            <a:rPr lang="en-US" sz="1800" dirty="0"/>
            <a:t>Water system </a:t>
          </a:r>
        </a:p>
      </dgm:t>
    </dgm:pt>
    <dgm:pt modelId="{F5DD4E7D-81D8-40C0-AA62-F54CE17FD319}" cxnId="{D7BD1DE8-87B1-48B0-A703-BB064A268E43}" type="parTrans">
      <dgm:prSet/>
      <dgm:spPr/>
      <dgm:t>
        <a:bodyPr/>
        <a:lstStyle/>
        <a:p>
          <a:endParaRPr lang="en-US"/>
        </a:p>
      </dgm:t>
    </dgm:pt>
    <dgm:pt modelId="{0FA8F0E2-058E-40D4-A516-CA524853399E}" cxnId="{D7BD1DE8-87B1-48B0-A703-BB064A268E43}" type="sibTrans">
      <dgm:prSet/>
      <dgm:spPr/>
      <dgm:t>
        <a:bodyPr/>
        <a:lstStyle/>
        <a:p>
          <a:endParaRPr lang="en-US"/>
        </a:p>
      </dgm:t>
    </dgm:pt>
    <dgm:pt modelId="{7D548B95-0A61-43AB-B06F-532C0E0680FB}">
      <dgm:prSet phldrT="[Text]" custT="1"/>
      <dgm:spPr/>
      <dgm:t>
        <a:bodyPr/>
        <a:lstStyle/>
        <a:p>
          <a:r>
            <a:rPr lang="en-US" sz="2000" dirty="0"/>
            <a:t>Drainage system </a:t>
          </a:r>
        </a:p>
      </dgm:t>
    </dgm:pt>
    <dgm:pt modelId="{2D422D0D-A356-4B8B-866C-F1062DF4858E}" cxnId="{E885FACF-1907-46A0-A59F-ED1D878D059F}" type="parTrans">
      <dgm:prSet/>
      <dgm:spPr/>
      <dgm:t>
        <a:bodyPr/>
        <a:lstStyle/>
        <a:p>
          <a:endParaRPr lang="en-US"/>
        </a:p>
      </dgm:t>
    </dgm:pt>
    <dgm:pt modelId="{76363C35-C443-48E3-8FA8-3F3A75D41FE8}" cxnId="{E885FACF-1907-46A0-A59F-ED1D878D059F}" type="sibTrans">
      <dgm:prSet/>
      <dgm:spPr/>
      <dgm:t>
        <a:bodyPr/>
        <a:lstStyle/>
        <a:p>
          <a:endParaRPr lang="en-US"/>
        </a:p>
      </dgm:t>
    </dgm:pt>
    <dgm:pt modelId="{E516C7A8-7C00-41E0-BABA-331594FECBF3}">
      <dgm:prSet phldrT="[Text]" custT="1"/>
      <dgm:spPr/>
      <dgm:t>
        <a:bodyPr/>
        <a:lstStyle/>
        <a:p>
          <a:r>
            <a:rPr lang="en-US" sz="2000" dirty="0"/>
            <a:t>Fire </a:t>
          </a:r>
          <a:r>
            <a:rPr lang="en-US" sz="2000" dirty="0" err="1"/>
            <a:t>Figting</a:t>
          </a:r>
          <a:r>
            <a:rPr lang="en-US" sz="2000" dirty="0"/>
            <a:t> </a:t>
          </a:r>
        </a:p>
      </dgm:t>
    </dgm:pt>
    <dgm:pt modelId="{FA4EC4A5-B4FE-4836-BD41-2739D7511644}" cxnId="{CD25F2FE-8A5D-4E94-A826-FBB423E2B00D}" type="parTrans">
      <dgm:prSet/>
      <dgm:spPr/>
      <dgm:t>
        <a:bodyPr/>
        <a:lstStyle/>
        <a:p>
          <a:endParaRPr lang="en-US"/>
        </a:p>
      </dgm:t>
    </dgm:pt>
    <dgm:pt modelId="{909E22A2-691A-4128-A438-22DC789D337A}" cxnId="{CD25F2FE-8A5D-4E94-A826-FBB423E2B00D}" type="sibTrans">
      <dgm:prSet/>
      <dgm:spPr/>
      <dgm:t>
        <a:bodyPr/>
        <a:lstStyle/>
        <a:p>
          <a:endParaRPr lang="en-US"/>
        </a:p>
      </dgm:t>
    </dgm:pt>
    <dgm:pt modelId="{7A15C880-A463-4C20-8CD0-8E16E654B62A}">
      <dgm:prSet custT="1"/>
      <dgm:spPr/>
      <dgm:t>
        <a:bodyPr/>
        <a:lstStyle/>
        <a:p>
          <a:r>
            <a:rPr lang="en-US" sz="2000" dirty="0"/>
            <a:t>HVAC system</a:t>
          </a:r>
          <a:endParaRPr lang="en-GB" sz="2000" dirty="0"/>
        </a:p>
      </dgm:t>
    </dgm:pt>
    <dgm:pt modelId="{DB4E17EE-FF2A-461B-B0E9-64FA59839518}" cxnId="{2814BD29-8372-4481-9156-D64ED7CB01A8}" type="parTrans">
      <dgm:prSet/>
      <dgm:spPr/>
      <dgm:t>
        <a:bodyPr/>
        <a:lstStyle/>
        <a:p>
          <a:endParaRPr lang="en-GB"/>
        </a:p>
      </dgm:t>
    </dgm:pt>
    <dgm:pt modelId="{AC6BAF16-8F05-455C-B817-1B3296BE289B}" cxnId="{2814BD29-8372-4481-9156-D64ED7CB01A8}" type="sibTrans">
      <dgm:prSet/>
      <dgm:spPr/>
      <dgm:t>
        <a:bodyPr/>
        <a:lstStyle/>
        <a:p>
          <a:endParaRPr lang="en-GB"/>
        </a:p>
      </dgm:t>
    </dgm:pt>
    <dgm:pt modelId="{34E2B666-E7D8-4B13-87FB-1F41DE8BB635}">
      <dgm:prSet/>
      <dgm:spPr/>
      <dgm:t>
        <a:bodyPr/>
        <a:lstStyle/>
        <a:p>
          <a:endParaRPr lang="en-US"/>
        </a:p>
      </dgm:t>
    </dgm:pt>
    <dgm:pt modelId="{A2F7E373-7E72-4859-9B5F-6E6B3364AA37}" cxnId="{CD7B6420-0224-4846-A90A-2A53435E02DF}" type="parTrans">
      <dgm:prSet/>
      <dgm:spPr/>
      <dgm:t>
        <a:bodyPr/>
        <a:lstStyle/>
        <a:p>
          <a:endParaRPr lang="en-US"/>
        </a:p>
      </dgm:t>
    </dgm:pt>
    <dgm:pt modelId="{CAE37FCB-E4C9-486F-8AAE-049CA13982EF}" cxnId="{CD7B6420-0224-4846-A90A-2A53435E02DF}" type="sibTrans">
      <dgm:prSet/>
      <dgm:spPr/>
      <dgm:t>
        <a:bodyPr/>
        <a:lstStyle/>
        <a:p>
          <a:endParaRPr lang="en-US"/>
        </a:p>
      </dgm:t>
    </dgm:pt>
    <dgm:pt modelId="{5ED68472-6CF9-40F0-B09E-24A387BFD13A}">
      <dgm:prSet phldrT="[Text]" custT="1"/>
      <dgm:spPr/>
      <dgm:t>
        <a:bodyPr/>
        <a:lstStyle/>
        <a:p>
          <a:r>
            <a:rPr lang="en-US" sz="1800" dirty="0"/>
            <a:t>Elevators</a:t>
          </a:r>
          <a:r>
            <a:rPr lang="en-US" sz="4200" dirty="0"/>
            <a:t> </a:t>
          </a:r>
        </a:p>
      </dgm:t>
    </dgm:pt>
    <dgm:pt modelId="{114CF184-9125-43E9-B933-B98A467772A8}" cxnId="{81A0EDF3-8CC5-4479-B3D4-E77172863099}" type="parTrans">
      <dgm:prSet/>
      <dgm:spPr/>
      <dgm:t>
        <a:bodyPr/>
        <a:lstStyle/>
        <a:p>
          <a:endParaRPr lang="en-US"/>
        </a:p>
      </dgm:t>
    </dgm:pt>
    <dgm:pt modelId="{74C708CA-4C5E-4182-9481-9276F1ACDAA3}" cxnId="{81A0EDF3-8CC5-4479-B3D4-E77172863099}" type="sibTrans">
      <dgm:prSet/>
      <dgm:spPr/>
      <dgm:t>
        <a:bodyPr/>
        <a:lstStyle/>
        <a:p>
          <a:endParaRPr lang="en-US"/>
        </a:p>
      </dgm:t>
    </dgm:pt>
    <dgm:pt modelId="{3B055C96-C943-44CC-A758-090798E3D98B}">
      <dgm:prSet phldrT="[Text]" phldr="1"/>
      <dgm:spPr/>
      <dgm:t>
        <a:bodyPr/>
        <a:lstStyle/>
        <a:p>
          <a:endParaRPr lang="en-US" dirty="0"/>
        </a:p>
      </dgm:t>
    </dgm:pt>
    <dgm:pt modelId="{8462FC64-E17C-4330-9C06-FCC002760187}" cxnId="{A59B9D54-6FD5-4C98-99AA-C907F4FAB571}" type="sibTran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t>
        <a:bodyPr/>
        <a:lstStyle/>
        <a:p>
          <a:endParaRPr lang="en-US"/>
        </a:p>
      </dgm:t>
    </dgm:pt>
    <dgm:pt modelId="{32B92392-D137-412D-86A9-D84F2BBBE4E9}" cxnId="{A59B9D54-6FD5-4C98-99AA-C907F4FAB571}" type="parTrans">
      <dgm:prSet/>
      <dgm:spPr/>
      <dgm:t>
        <a:bodyPr/>
        <a:lstStyle/>
        <a:p>
          <a:endParaRPr lang="en-US"/>
        </a:p>
      </dgm:t>
    </dgm:pt>
    <dgm:pt modelId="{E857BFD7-F33A-4C10-87BF-3A33C83527FE}" type="pres">
      <dgm:prSet presAssocID="{AB598FE8-993E-4951-8D53-993763902D5B}" presName="Name0" presStyleCnt="0">
        <dgm:presLayoutVars>
          <dgm:dir/>
        </dgm:presLayoutVars>
      </dgm:prSet>
      <dgm:spPr/>
      <dgm:t>
        <a:bodyPr/>
        <a:lstStyle/>
        <a:p>
          <a:pPr rtl="1"/>
          <a:endParaRPr lang="ar-SA"/>
        </a:p>
      </dgm:t>
    </dgm:pt>
    <dgm:pt modelId="{B762CF36-2CF0-427A-B0BB-FCD00281B0CB}" type="pres">
      <dgm:prSet presAssocID="{8462FC64-E17C-4330-9C06-FCC002760187}" presName="picture_1" presStyleLbl="bgImgPlace1" presStyleIdx="0" presStyleCnt="1" custScaleX="85725" custScaleY="86008" custLinFactNeighborX="-26310" custLinFactNeighborY="-4125"/>
      <dgm:spPr/>
      <dgm:t>
        <a:bodyPr/>
        <a:lstStyle/>
        <a:p>
          <a:pPr rtl="1"/>
          <a:endParaRPr lang="ar-SA"/>
        </a:p>
      </dgm:t>
    </dgm:pt>
    <dgm:pt modelId="{93F26DE3-6E0D-4BCC-8282-67BDA71EDBA6}" type="pres">
      <dgm:prSet presAssocID="{3B055C96-C943-44CC-A758-090798E3D98B}" presName="text_1" presStyleLbl="node1" presStyleIdx="0" presStyleCnt="0">
        <dgm:presLayoutVars>
          <dgm:bulletEnabled val="1"/>
        </dgm:presLayoutVars>
      </dgm:prSet>
      <dgm:spPr/>
      <dgm:t>
        <a:bodyPr/>
        <a:lstStyle/>
        <a:p>
          <a:pPr rtl="1"/>
          <a:endParaRPr lang="ar-SA"/>
        </a:p>
      </dgm:t>
    </dgm:pt>
    <dgm:pt modelId="{7AF08139-259E-40E5-A8C0-02084803EB23}" type="pres">
      <dgm:prSet presAssocID="{AB598FE8-993E-4951-8D53-993763902D5B}" presName="linV" presStyleCnt="0"/>
      <dgm:spPr/>
    </dgm:pt>
    <dgm:pt modelId="{72566737-FF55-48AC-96DF-A89B42C9155B}" type="pres">
      <dgm:prSet presAssocID="{6E104495-197C-4C29-B50A-CF1FE6BB90B5}" presName="pair" presStyleCnt="0"/>
      <dgm:spPr/>
    </dgm:pt>
    <dgm:pt modelId="{8FD80386-67F9-46B2-81F4-E3D38AFD72B8}" type="pres">
      <dgm:prSet presAssocID="{6E104495-197C-4C29-B50A-CF1FE6BB90B5}" presName="spaceH" presStyleLbl="node1" presStyleIdx="0" presStyleCnt="0"/>
      <dgm:spPr/>
    </dgm:pt>
    <dgm:pt modelId="{E5A2F0EA-E74E-4051-8F85-D75B90C33EBE}" type="pres">
      <dgm:prSet presAssocID="{6E104495-197C-4C29-B50A-CF1FE6BB90B5}" presName="desPictures" presStyleLbl="alignImgPlace1" presStyleIdx="0" presStyleCnt="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6ACA8A2E-C7D1-4BFF-B82D-215789DE1B84}" type="pres">
      <dgm:prSet presAssocID="{6E104495-197C-4C29-B50A-CF1FE6BB90B5}" presName="desTextWrapper" presStyleCnt="0"/>
      <dgm:spPr/>
    </dgm:pt>
    <dgm:pt modelId="{E8F3E058-17C7-4C64-B389-7ED426E00F93}" type="pres">
      <dgm:prSet presAssocID="{6E104495-197C-4C29-B50A-CF1FE6BB90B5}" presName="desText" presStyleLbl="revTx" presStyleIdx="0" presStyleCnt="6" custScaleX="114877" custScaleY="105389">
        <dgm:presLayoutVars>
          <dgm:bulletEnabled val="1"/>
        </dgm:presLayoutVars>
      </dgm:prSet>
      <dgm:spPr/>
      <dgm:t>
        <a:bodyPr/>
        <a:lstStyle/>
        <a:p>
          <a:pPr rtl="1"/>
          <a:endParaRPr lang="ar-SA"/>
        </a:p>
      </dgm:t>
    </dgm:pt>
    <dgm:pt modelId="{60639865-00AD-4CE9-831C-7681834E41B7}" type="pres">
      <dgm:prSet presAssocID="{0FA8F0E2-058E-40D4-A516-CA524853399E}" presName="spaceV" presStyleCnt="0"/>
      <dgm:spPr/>
    </dgm:pt>
    <dgm:pt modelId="{F951ED97-F644-4F1E-A38E-8FB83316069F}" type="pres">
      <dgm:prSet presAssocID="{7D548B95-0A61-43AB-B06F-532C0E0680FB}" presName="pair" presStyleCnt="0"/>
      <dgm:spPr/>
    </dgm:pt>
    <dgm:pt modelId="{AABE158E-5E2E-47AF-BAA8-5E8A1B426DB8}" type="pres">
      <dgm:prSet presAssocID="{7D548B95-0A61-43AB-B06F-532C0E0680FB}" presName="spaceH" presStyleLbl="node1" presStyleIdx="0" presStyleCnt="0"/>
      <dgm:spPr/>
    </dgm:pt>
    <dgm:pt modelId="{24C223C2-5CD5-4AA9-B685-180F30411C2E}" type="pres">
      <dgm:prSet presAssocID="{7D548B95-0A61-43AB-B06F-532C0E0680FB}" presName="desPictures" presStyleLbl="alignImgPlace1" presStyleIdx="1" presStyleCnt="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49ED1234-AA6C-411F-B7AA-6639D9A01CBD}" type="pres">
      <dgm:prSet presAssocID="{7D548B95-0A61-43AB-B06F-532C0E0680FB}" presName="desTextWrapper" presStyleCnt="0"/>
      <dgm:spPr/>
    </dgm:pt>
    <dgm:pt modelId="{26A97847-36D3-4BD0-9F53-94990A1011F1}" type="pres">
      <dgm:prSet presAssocID="{7D548B95-0A61-43AB-B06F-532C0E0680FB}" presName="desText" presStyleLbl="revTx" presStyleIdx="1" presStyleCnt="6">
        <dgm:presLayoutVars>
          <dgm:bulletEnabled val="1"/>
        </dgm:presLayoutVars>
      </dgm:prSet>
      <dgm:spPr/>
      <dgm:t>
        <a:bodyPr/>
        <a:lstStyle/>
        <a:p>
          <a:pPr rtl="1"/>
          <a:endParaRPr lang="ar-SA"/>
        </a:p>
      </dgm:t>
    </dgm:pt>
    <dgm:pt modelId="{BC51B066-8C49-4252-B121-9A7C8AA1A6A5}" type="pres">
      <dgm:prSet presAssocID="{76363C35-C443-48E3-8FA8-3F3A75D41FE8}" presName="spaceV" presStyleCnt="0"/>
      <dgm:spPr/>
    </dgm:pt>
    <dgm:pt modelId="{6174A467-D604-48EB-9E57-974E3C35F723}" type="pres">
      <dgm:prSet presAssocID="{E516C7A8-7C00-41E0-BABA-331594FECBF3}" presName="pair" presStyleCnt="0"/>
      <dgm:spPr/>
    </dgm:pt>
    <dgm:pt modelId="{FB49DB2D-143B-4A4B-8286-7C90005FBDBD}" type="pres">
      <dgm:prSet presAssocID="{E516C7A8-7C00-41E0-BABA-331594FECBF3}" presName="spaceH" presStyleLbl="node1" presStyleIdx="0" presStyleCnt="0"/>
      <dgm:spPr/>
    </dgm:pt>
    <dgm:pt modelId="{6D862928-BF90-427B-8835-A909F536AD15}" type="pres">
      <dgm:prSet presAssocID="{E516C7A8-7C00-41E0-BABA-331594FECBF3}" presName="desPictures" presStyleLbl="alignImgPlace1" presStyleIdx="2" presStyleCnt="6" custLinFactY="54527" custLinFactNeighborX="4165" custLinFactNeighborY="10000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pt>
    <dgm:pt modelId="{874C29C3-4DE4-4B6F-A275-6C5646D1B9F5}" type="pres">
      <dgm:prSet presAssocID="{E516C7A8-7C00-41E0-BABA-331594FECBF3}" presName="desTextWrapper" presStyleCnt="0"/>
      <dgm:spPr/>
    </dgm:pt>
    <dgm:pt modelId="{A57C7115-56E8-4656-9F1B-9BEE7628612D}" type="pres">
      <dgm:prSet presAssocID="{E516C7A8-7C00-41E0-BABA-331594FECBF3}" presName="desText" presStyleLbl="revTx" presStyleIdx="2" presStyleCnt="6" custScaleX="192883" custLinFactY="75959" custLinFactNeighborX="11633" custLinFactNeighborY="100000">
        <dgm:presLayoutVars>
          <dgm:bulletEnabled val="1"/>
        </dgm:presLayoutVars>
      </dgm:prSet>
      <dgm:spPr/>
      <dgm:t>
        <a:bodyPr/>
        <a:lstStyle/>
        <a:p>
          <a:pPr rtl="1"/>
          <a:endParaRPr lang="ar-SA"/>
        </a:p>
      </dgm:t>
    </dgm:pt>
    <dgm:pt modelId="{3492D89A-3192-428D-A430-BC0E392BC19E}" type="pres">
      <dgm:prSet presAssocID="{909E22A2-691A-4128-A438-22DC789D337A}" presName="spaceV" presStyleCnt="0"/>
      <dgm:spPr/>
    </dgm:pt>
    <dgm:pt modelId="{823A711E-0700-406C-8F56-3D49CAAED58A}" type="pres">
      <dgm:prSet presAssocID="{5ED68472-6CF9-40F0-B09E-24A387BFD13A}" presName="pair" presStyleCnt="0"/>
      <dgm:spPr/>
    </dgm:pt>
    <dgm:pt modelId="{3B0FADFC-F734-4FD4-B12B-3D4B8865ADA3}" type="pres">
      <dgm:prSet presAssocID="{5ED68472-6CF9-40F0-B09E-24A387BFD13A}" presName="spaceH" presStyleLbl="node1" presStyleIdx="0" presStyleCnt="0"/>
      <dgm:spPr/>
    </dgm:pt>
    <dgm:pt modelId="{010C2F29-18C7-496E-AC38-634F26369F32}" type="pres">
      <dgm:prSet presAssocID="{5ED68472-6CF9-40F0-B09E-24A387BFD13A}" presName="desPictures" presStyleLbl="alignImgPlace1" presStyleIdx="3" presStyleCnt="6" custLinFactY="-2780" custLinFactNeighborX="14881" custLinFactNeighborY="-100000"/>
      <dgm:spPr/>
    </dgm:pt>
    <dgm:pt modelId="{FDDF3C24-8588-4C8B-9AEB-1C7E0A59C3A7}" type="pres">
      <dgm:prSet presAssocID="{5ED68472-6CF9-40F0-B09E-24A387BFD13A}" presName="desTextWrapper" presStyleCnt="0"/>
      <dgm:spPr/>
    </dgm:pt>
    <dgm:pt modelId="{9964FF57-5527-49D9-871F-71C28BEC1123}" type="pres">
      <dgm:prSet presAssocID="{5ED68472-6CF9-40F0-B09E-24A387BFD13A}" presName="desText" presStyleLbl="revTx" presStyleIdx="3" presStyleCnt="6" custScaleX="192883" custLinFactY="100000" custLinFactNeighborX="22946" custLinFactNeighborY="107983">
        <dgm:presLayoutVars>
          <dgm:bulletEnabled val="1"/>
        </dgm:presLayoutVars>
      </dgm:prSet>
      <dgm:spPr/>
      <dgm:t>
        <a:bodyPr/>
        <a:lstStyle/>
        <a:p>
          <a:pPr rtl="1"/>
          <a:endParaRPr lang="ar-SA"/>
        </a:p>
      </dgm:t>
    </dgm:pt>
    <dgm:pt modelId="{3109751C-7B4C-4E27-88B1-8853C8E38FDF}" type="pres">
      <dgm:prSet presAssocID="{74C708CA-4C5E-4182-9481-9276F1ACDAA3}" presName="spaceV" presStyleCnt="0"/>
      <dgm:spPr/>
    </dgm:pt>
    <dgm:pt modelId="{1CA85E4C-FDCD-406C-B604-34A0EBF1A73A}" type="pres">
      <dgm:prSet presAssocID="{7A15C880-A463-4C20-8CD0-8E16E654B62A}" presName="pair" presStyleCnt="0"/>
      <dgm:spPr/>
    </dgm:pt>
    <dgm:pt modelId="{E63B4BAD-BE20-4C7F-88BE-199A1C74E68B}" type="pres">
      <dgm:prSet presAssocID="{7A15C880-A463-4C20-8CD0-8E16E654B62A}" presName="spaceH" presStyleLbl="node1" presStyleIdx="0" presStyleCnt="0"/>
      <dgm:spPr/>
    </dgm:pt>
    <dgm:pt modelId="{F52FC174-103A-43F6-9C77-0EB9571D367E}" type="pres">
      <dgm:prSet presAssocID="{7A15C880-A463-4C20-8CD0-8E16E654B62A}" presName="desPictures" presStyleLbl="alignImgPlace1" presStyleIdx="4" presStyleCnt="6" custLinFactY="-100000" custLinFactNeighborX="14881" custLinFactNeighborY="-120780"/>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pt>
    <dgm:pt modelId="{0BFF422F-194D-40C8-B1AD-247B4688A7CA}" type="pres">
      <dgm:prSet presAssocID="{7A15C880-A463-4C20-8CD0-8E16E654B62A}" presName="desTextWrapper" presStyleCnt="0"/>
      <dgm:spPr/>
    </dgm:pt>
    <dgm:pt modelId="{45002CA3-509A-4DA7-9F5D-CD465F9F63EC}" type="pres">
      <dgm:prSet presAssocID="{7A15C880-A463-4C20-8CD0-8E16E654B62A}" presName="desText" presStyleLbl="revTx" presStyleIdx="4" presStyleCnt="6" custScaleX="171488" custLinFactY="-100000" custLinFactNeighborX="22946" custLinFactNeighborY="-131496">
        <dgm:presLayoutVars>
          <dgm:bulletEnabled val="1"/>
        </dgm:presLayoutVars>
      </dgm:prSet>
      <dgm:spPr/>
      <dgm:t>
        <a:bodyPr/>
        <a:lstStyle/>
        <a:p>
          <a:pPr rtl="1"/>
          <a:endParaRPr lang="ar-SA"/>
        </a:p>
      </dgm:t>
    </dgm:pt>
    <dgm:pt modelId="{7E519A58-35DD-4668-B89D-483691FF0638}" type="pres">
      <dgm:prSet presAssocID="{AC6BAF16-8F05-455C-B817-1B3296BE289B}" presName="spaceV" presStyleCnt="0"/>
      <dgm:spPr/>
    </dgm:pt>
    <dgm:pt modelId="{B787CD7E-6D6F-484B-BEF3-9AEE189A4C4B}" type="pres">
      <dgm:prSet presAssocID="{34E2B666-E7D8-4B13-87FB-1F41DE8BB635}" presName="pair" presStyleCnt="0"/>
      <dgm:spPr/>
    </dgm:pt>
    <dgm:pt modelId="{54A8AEED-0B50-445D-A202-4C8C0DB83CE7}" type="pres">
      <dgm:prSet presAssocID="{34E2B666-E7D8-4B13-87FB-1F41DE8BB635}" presName="spaceH" presStyleLbl="node1" presStyleIdx="0" presStyleCnt="0"/>
      <dgm:spPr/>
    </dgm:pt>
    <dgm:pt modelId="{52F044C3-5778-4A34-8864-C5B139338A57}" type="pres">
      <dgm:prSet presAssocID="{34E2B666-E7D8-4B13-87FB-1F41DE8BB635}" presName="desPictures" presStyleLbl="alignImgPlace1" presStyleIdx="5" presStyleCnt="6" custLinFactNeighborX="4165" custLinFactNeighborY="-49449"/>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dgm:spPr>
    </dgm:pt>
    <dgm:pt modelId="{F64DD605-EF42-4C61-A804-31D46ED9E3CA}" type="pres">
      <dgm:prSet presAssocID="{34E2B666-E7D8-4B13-87FB-1F41DE8BB635}" presName="desTextWrapper" presStyleCnt="0"/>
      <dgm:spPr/>
    </dgm:pt>
    <dgm:pt modelId="{16FFA86D-FB45-491F-BAE3-F963691AD811}" type="pres">
      <dgm:prSet presAssocID="{34E2B666-E7D8-4B13-87FB-1F41DE8BB635}" presName="desText" presStyleLbl="revTx" presStyleIdx="5" presStyleCnt="6">
        <dgm:presLayoutVars>
          <dgm:bulletEnabled val="1"/>
        </dgm:presLayoutVars>
      </dgm:prSet>
      <dgm:spPr/>
      <dgm:t>
        <a:bodyPr/>
        <a:lstStyle/>
        <a:p>
          <a:pPr rtl="1"/>
          <a:endParaRPr lang="ar-SA"/>
        </a:p>
      </dgm:t>
    </dgm:pt>
    <dgm:pt modelId="{BFF3E63F-5747-48AB-A7FD-6D007988BAB6}" type="pres">
      <dgm:prSet presAssocID="{AB598FE8-993E-4951-8D53-993763902D5B}" presName="maxNode" presStyleCnt="0"/>
      <dgm:spPr/>
    </dgm:pt>
    <dgm:pt modelId="{4CDE1403-E5D0-4991-B855-31AFDCBDA172}" type="pres">
      <dgm:prSet presAssocID="{AB598FE8-993E-4951-8D53-993763902D5B}" presName="Name33" presStyleCnt="0"/>
      <dgm:spPr/>
    </dgm:pt>
  </dgm:ptLst>
  <dgm:cxnLst>
    <dgm:cxn modelId="{F65BA2DB-FA0C-4074-99D7-8D657B36C695}" type="presOf" srcId="{8462FC64-E17C-4330-9C06-FCC002760187}" destId="{B762CF36-2CF0-427A-B0BB-FCD00281B0CB}" srcOrd="0" destOrd="0" presId="urn:microsoft.com/office/officeart/2008/layout/AccentedPicture#1"/>
    <dgm:cxn modelId="{2DD56DEA-171F-4CEB-BAC5-4DE9907AF8BA}" type="presOf" srcId="{E516C7A8-7C00-41E0-BABA-331594FECBF3}" destId="{A57C7115-56E8-4656-9F1B-9BEE7628612D}" srcOrd="0" destOrd="0" presId="urn:microsoft.com/office/officeart/2008/layout/AccentedPicture#1"/>
    <dgm:cxn modelId="{9B7B519D-6E72-442C-AE59-865E442B648B}" type="presOf" srcId="{34E2B666-E7D8-4B13-87FB-1F41DE8BB635}" destId="{16FFA86D-FB45-491F-BAE3-F963691AD811}" srcOrd="0" destOrd="0" presId="urn:microsoft.com/office/officeart/2008/layout/AccentedPicture#1"/>
    <dgm:cxn modelId="{81A0EDF3-8CC5-4479-B3D4-E77172863099}" srcId="{AB598FE8-993E-4951-8D53-993763902D5B}" destId="{5ED68472-6CF9-40F0-B09E-24A387BFD13A}" srcOrd="4" destOrd="0" parTransId="{114CF184-9125-43E9-B933-B98A467772A8}" sibTransId="{74C708CA-4C5E-4182-9481-9276F1ACDAA3}"/>
    <dgm:cxn modelId="{6E9CEAD5-1C38-40DB-9D20-833C32950525}" type="presOf" srcId="{5ED68472-6CF9-40F0-B09E-24A387BFD13A}" destId="{9964FF57-5527-49D9-871F-71C28BEC1123}" srcOrd="0" destOrd="0" presId="urn:microsoft.com/office/officeart/2008/layout/AccentedPicture#1"/>
    <dgm:cxn modelId="{CD25F2FE-8A5D-4E94-A826-FBB423E2B00D}" srcId="{AB598FE8-993E-4951-8D53-993763902D5B}" destId="{E516C7A8-7C00-41E0-BABA-331594FECBF3}" srcOrd="3" destOrd="0" parTransId="{FA4EC4A5-B4FE-4836-BD41-2739D7511644}" sibTransId="{909E22A2-691A-4128-A438-22DC789D337A}"/>
    <dgm:cxn modelId="{9A9E812D-32BD-4105-AB55-E15EA29EE53E}" type="presOf" srcId="{3B055C96-C943-44CC-A758-090798E3D98B}" destId="{93F26DE3-6E0D-4BCC-8282-67BDA71EDBA6}" srcOrd="0" destOrd="0" presId="urn:microsoft.com/office/officeart/2008/layout/AccentedPicture#1"/>
    <dgm:cxn modelId="{3D5F242A-79CD-45F3-8E4B-41C7E05630C2}" type="presOf" srcId="{7D548B95-0A61-43AB-B06F-532C0E0680FB}" destId="{26A97847-36D3-4BD0-9F53-94990A1011F1}" srcOrd="0" destOrd="0" presId="urn:microsoft.com/office/officeart/2008/layout/AccentedPicture#1"/>
    <dgm:cxn modelId="{90C43CD9-2AE7-4C12-A20B-212E5E0E1DA7}" type="presOf" srcId="{AB598FE8-993E-4951-8D53-993763902D5B}" destId="{E857BFD7-F33A-4C10-87BF-3A33C83527FE}" srcOrd="0" destOrd="0" presId="urn:microsoft.com/office/officeart/2008/layout/AccentedPicture#1"/>
    <dgm:cxn modelId="{D7BD1DE8-87B1-48B0-A703-BB064A268E43}" srcId="{AB598FE8-993E-4951-8D53-993763902D5B}" destId="{6E104495-197C-4C29-B50A-CF1FE6BB90B5}" srcOrd="1" destOrd="0" parTransId="{F5DD4E7D-81D8-40C0-AA62-F54CE17FD319}" sibTransId="{0FA8F0E2-058E-40D4-A516-CA524853399E}"/>
    <dgm:cxn modelId="{E885FACF-1907-46A0-A59F-ED1D878D059F}" srcId="{AB598FE8-993E-4951-8D53-993763902D5B}" destId="{7D548B95-0A61-43AB-B06F-532C0E0680FB}" srcOrd="2" destOrd="0" parTransId="{2D422D0D-A356-4B8B-866C-F1062DF4858E}" sibTransId="{76363C35-C443-48E3-8FA8-3F3A75D41FE8}"/>
    <dgm:cxn modelId="{2814BD29-8372-4481-9156-D64ED7CB01A8}" srcId="{AB598FE8-993E-4951-8D53-993763902D5B}" destId="{7A15C880-A463-4C20-8CD0-8E16E654B62A}" srcOrd="5" destOrd="0" parTransId="{DB4E17EE-FF2A-461B-B0E9-64FA59839518}" sibTransId="{AC6BAF16-8F05-455C-B817-1B3296BE289B}"/>
    <dgm:cxn modelId="{A59B9D54-6FD5-4C98-99AA-C907F4FAB571}" srcId="{AB598FE8-993E-4951-8D53-993763902D5B}" destId="{3B055C96-C943-44CC-A758-090798E3D98B}" srcOrd="0" destOrd="0" parTransId="{32B92392-D137-412D-86A9-D84F2BBBE4E9}" sibTransId="{8462FC64-E17C-4330-9C06-FCC002760187}"/>
    <dgm:cxn modelId="{612B46E5-A688-4F16-8921-0EEE390B9C2A}" type="presOf" srcId="{6E104495-197C-4C29-B50A-CF1FE6BB90B5}" destId="{E8F3E058-17C7-4C64-B389-7ED426E00F93}" srcOrd="0" destOrd="0" presId="urn:microsoft.com/office/officeart/2008/layout/AccentedPicture#1"/>
    <dgm:cxn modelId="{CD7B6420-0224-4846-A90A-2A53435E02DF}" srcId="{AB598FE8-993E-4951-8D53-993763902D5B}" destId="{34E2B666-E7D8-4B13-87FB-1F41DE8BB635}" srcOrd="6" destOrd="0" parTransId="{A2F7E373-7E72-4859-9B5F-6E6B3364AA37}" sibTransId="{CAE37FCB-E4C9-486F-8AAE-049CA13982EF}"/>
    <dgm:cxn modelId="{7E39DB3B-07F5-4FA9-A0D6-386F8DAA7D57}" type="presOf" srcId="{7A15C880-A463-4C20-8CD0-8E16E654B62A}" destId="{45002CA3-509A-4DA7-9F5D-CD465F9F63EC}" srcOrd="0" destOrd="0" presId="urn:microsoft.com/office/officeart/2008/layout/AccentedPicture#1"/>
    <dgm:cxn modelId="{1B5A3B6F-2A3E-48DB-A71E-5F9242E3BFF8}" type="presParOf" srcId="{E857BFD7-F33A-4C10-87BF-3A33C83527FE}" destId="{B762CF36-2CF0-427A-B0BB-FCD00281B0CB}" srcOrd="0" destOrd="0" presId="urn:microsoft.com/office/officeart/2008/layout/AccentedPicture#1"/>
    <dgm:cxn modelId="{C86F33CA-54B2-4FDA-901C-EDA7A755CE0C}" type="presParOf" srcId="{E857BFD7-F33A-4C10-87BF-3A33C83527FE}" destId="{93F26DE3-6E0D-4BCC-8282-67BDA71EDBA6}" srcOrd="1" destOrd="0" presId="urn:microsoft.com/office/officeart/2008/layout/AccentedPicture#1"/>
    <dgm:cxn modelId="{D0DB727B-AAC9-4CD6-9237-87AB313D9BDD}" type="presParOf" srcId="{E857BFD7-F33A-4C10-87BF-3A33C83527FE}" destId="{7AF08139-259E-40E5-A8C0-02084803EB23}" srcOrd="2" destOrd="0" presId="urn:microsoft.com/office/officeart/2008/layout/AccentedPicture#1"/>
    <dgm:cxn modelId="{C1F8680D-70A0-4157-ACA5-B802D7837B89}" type="presParOf" srcId="{7AF08139-259E-40E5-A8C0-02084803EB23}" destId="{72566737-FF55-48AC-96DF-A89B42C9155B}" srcOrd="0" destOrd="0" presId="urn:microsoft.com/office/officeart/2008/layout/AccentedPicture#1"/>
    <dgm:cxn modelId="{8C81BB86-CA44-4BB4-93A9-FA4FC5CD8079}" type="presParOf" srcId="{72566737-FF55-48AC-96DF-A89B42C9155B}" destId="{8FD80386-67F9-46B2-81F4-E3D38AFD72B8}" srcOrd="0" destOrd="0" presId="urn:microsoft.com/office/officeart/2008/layout/AccentedPicture#1"/>
    <dgm:cxn modelId="{76C13FCF-EE8E-4ACD-9E3F-861F4C7A13F0}" type="presParOf" srcId="{72566737-FF55-48AC-96DF-A89B42C9155B}" destId="{E5A2F0EA-E74E-4051-8F85-D75B90C33EBE}" srcOrd="1" destOrd="0" presId="urn:microsoft.com/office/officeart/2008/layout/AccentedPicture#1"/>
    <dgm:cxn modelId="{47E9AB48-8C1D-428D-BA91-D28B50C5C751}" type="presParOf" srcId="{72566737-FF55-48AC-96DF-A89B42C9155B}" destId="{6ACA8A2E-C7D1-4BFF-B82D-215789DE1B84}" srcOrd="2" destOrd="0" presId="urn:microsoft.com/office/officeart/2008/layout/AccentedPicture#1"/>
    <dgm:cxn modelId="{31B25E24-23A9-4F7F-81F3-C0D722CDABE0}" type="presParOf" srcId="{6ACA8A2E-C7D1-4BFF-B82D-215789DE1B84}" destId="{E8F3E058-17C7-4C64-B389-7ED426E00F93}" srcOrd="0" destOrd="0" presId="urn:microsoft.com/office/officeart/2008/layout/AccentedPicture#1"/>
    <dgm:cxn modelId="{84E64AAC-210E-4EB6-95F1-81686C9E02CE}" type="presParOf" srcId="{7AF08139-259E-40E5-A8C0-02084803EB23}" destId="{60639865-00AD-4CE9-831C-7681834E41B7}" srcOrd="1" destOrd="0" presId="urn:microsoft.com/office/officeart/2008/layout/AccentedPicture#1"/>
    <dgm:cxn modelId="{0E1C811B-77B2-45D9-B01C-688F137AF482}" type="presParOf" srcId="{7AF08139-259E-40E5-A8C0-02084803EB23}" destId="{F951ED97-F644-4F1E-A38E-8FB83316069F}" srcOrd="2" destOrd="0" presId="urn:microsoft.com/office/officeart/2008/layout/AccentedPicture#1"/>
    <dgm:cxn modelId="{FCE60F4D-0629-4A04-8DB8-F21BC0D295A1}" type="presParOf" srcId="{F951ED97-F644-4F1E-A38E-8FB83316069F}" destId="{AABE158E-5E2E-47AF-BAA8-5E8A1B426DB8}" srcOrd="0" destOrd="0" presId="urn:microsoft.com/office/officeart/2008/layout/AccentedPicture#1"/>
    <dgm:cxn modelId="{5DDE2ACE-1C7E-48A7-BE79-4ED7672CCD12}" type="presParOf" srcId="{F951ED97-F644-4F1E-A38E-8FB83316069F}" destId="{24C223C2-5CD5-4AA9-B685-180F30411C2E}" srcOrd="1" destOrd="0" presId="urn:microsoft.com/office/officeart/2008/layout/AccentedPicture#1"/>
    <dgm:cxn modelId="{477376BD-A2CC-43AA-AE64-A51ABBF24794}" type="presParOf" srcId="{F951ED97-F644-4F1E-A38E-8FB83316069F}" destId="{49ED1234-AA6C-411F-B7AA-6639D9A01CBD}" srcOrd="2" destOrd="0" presId="urn:microsoft.com/office/officeart/2008/layout/AccentedPicture#1"/>
    <dgm:cxn modelId="{308E02F0-5D72-4049-9A67-9871540E0D91}" type="presParOf" srcId="{49ED1234-AA6C-411F-B7AA-6639D9A01CBD}" destId="{26A97847-36D3-4BD0-9F53-94990A1011F1}" srcOrd="0" destOrd="0" presId="urn:microsoft.com/office/officeart/2008/layout/AccentedPicture#1"/>
    <dgm:cxn modelId="{A02C3D88-6440-4205-A291-16F6B9136D0B}" type="presParOf" srcId="{7AF08139-259E-40E5-A8C0-02084803EB23}" destId="{BC51B066-8C49-4252-B121-9A7C8AA1A6A5}" srcOrd="3" destOrd="0" presId="urn:microsoft.com/office/officeart/2008/layout/AccentedPicture#1"/>
    <dgm:cxn modelId="{C62619DF-80BF-4895-A2AF-6672A3D08084}" type="presParOf" srcId="{7AF08139-259E-40E5-A8C0-02084803EB23}" destId="{6174A467-D604-48EB-9E57-974E3C35F723}" srcOrd="4" destOrd="0" presId="urn:microsoft.com/office/officeart/2008/layout/AccentedPicture#1"/>
    <dgm:cxn modelId="{4AC3A8C9-47A8-4E8F-92F0-09DF712980CE}" type="presParOf" srcId="{6174A467-D604-48EB-9E57-974E3C35F723}" destId="{FB49DB2D-143B-4A4B-8286-7C90005FBDBD}" srcOrd="0" destOrd="0" presId="urn:microsoft.com/office/officeart/2008/layout/AccentedPicture#1"/>
    <dgm:cxn modelId="{D8FE74D7-C9C4-4740-B94E-A1B3A879449A}" type="presParOf" srcId="{6174A467-D604-48EB-9E57-974E3C35F723}" destId="{6D862928-BF90-427B-8835-A909F536AD15}" srcOrd="1" destOrd="0" presId="urn:microsoft.com/office/officeart/2008/layout/AccentedPicture#1"/>
    <dgm:cxn modelId="{50467B81-CB23-4CFC-8CCE-7496276333AA}" type="presParOf" srcId="{6174A467-D604-48EB-9E57-974E3C35F723}" destId="{874C29C3-4DE4-4B6F-A275-6C5646D1B9F5}" srcOrd="2" destOrd="0" presId="urn:microsoft.com/office/officeart/2008/layout/AccentedPicture#1"/>
    <dgm:cxn modelId="{DFA17DCF-172E-417D-A2C3-BBBEB4B9BB6A}" type="presParOf" srcId="{874C29C3-4DE4-4B6F-A275-6C5646D1B9F5}" destId="{A57C7115-56E8-4656-9F1B-9BEE7628612D}" srcOrd="0" destOrd="0" presId="urn:microsoft.com/office/officeart/2008/layout/AccentedPicture#1"/>
    <dgm:cxn modelId="{BE145636-B46B-4FE6-96BC-066B4754D9CC}" type="presParOf" srcId="{7AF08139-259E-40E5-A8C0-02084803EB23}" destId="{3492D89A-3192-428D-A430-BC0E392BC19E}" srcOrd="5" destOrd="0" presId="urn:microsoft.com/office/officeart/2008/layout/AccentedPicture#1"/>
    <dgm:cxn modelId="{CFB3A146-B987-42EC-B56A-D2A4419B6F13}" type="presParOf" srcId="{7AF08139-259E-40E5-A8C0-02084803EB23}" destId="{823A711E-0700-406C-8F56-3D49CAAED58A}" srcOrd="6" destOrd="0" presId="urn:microsoft.com/office/officeart/2008/layout/AccentedPicture#1"/>
    <dgm:cxn modelId="{217D6221-BA35-44D0-95DE-EA75CAF3F9E8}" type="presParOf" srcId="{823A711E-0700-406C-8F56-3D49CAAED58A}" destId="{3B0FADFC-F734-4FD4-B12B-3D4B8865ADA3}" srcOrd="0" destOrd="0" presId="urn:microsoft.com/office/officeart/2008/layout/AccentedPicture#1"/>
    <dgm:cxn modelId="{1AAA5A26-58A4-4979-AD1D-B4EC986C0A25}" type="presParOf" srcId="{823A711E-0700-406C-8F56-3D49CAAED58A}" destId="{010C2F29-18C7-496E-AC38-634F26369F32}" srcOrd="1" destOrd="0" presId="urn:microsoft.com/office/officeart/2008/layout/AccentedPicture#1"/>
    <dgm:cxn modelId="{D9F93079-DC0E-4D78-B7F6-B095463DFF32}" type="presParOf" srcId="{823A711E-0700-406C-8F56-3D49CAAED58A}" destId="{FDDF3C24-8588-4C8B-9AEB-1C7E0A59C3A7}" srcOrd="2" destOrd="0" presId="urn:microsoft.com/office/officeart/2008/layout/AccentedPicture#1"/>
    <dgm:cxn modelId="{B23E2CC0-ECC7-45F0-87DC-1E2E1A26F942}" type="presParOf" srcId="{FDDF3C24-8588-4C8B-9AEB-1C7E0A59C3A7}" destId="{9964FF57-5527-49D9-871F-71C28BEC1123}" srcOrd="0" destOrd="0" presId="urn:microsoft.com/office/officeart/2008/layout/AccentedPicture#1"/>
    <dgm:cxn modelId="{C904CB92-BBC9-4A5E-B352-4CE359A7C95F}" type="presParOf" srcId="{7AF08139-259E-40E5-A8C0-02084803EB23}" destId="{3109751C-7B4C-4E27-88B1-8853C8E38FDF}" srcOrd="7" destOrd="0" presId="urn:microsoft.com/office/officeart/2008/layout/AccentedPicture#1"/>
    <dgm:cxn modelId="{F6AF6536-7933-4673-A268-19152FC46B0A}" type="presParOf" srcId="{7AF08139-259E-40E5-A8C0-02084803EB23}" destId="{1CA85E4C-FDCD-406C-B604-34A0EBF1A73A}" srcOrd="8" destOrd="0" presId="urn:microsoft.com/office/officeart/2008/layout/AccentedPicture#1"/>
    <dgm:cxn modelId="{9BE2D247-1288-4F31-B2DC-015FD5E14F92}" type="presParOf" srcId="{1CA85E4C-FDCD-406C-B604-34A0EBF1A73A}" destId="{E63B4BAD-BE20-4C7F-88BE-199A1C74E68B}" srcOrd="0" destOrd="0" presId="urn:microsoft.com/office/officeart/2008/layout/AccentedPicture#1"/>
    <dgm:cxn modelId="{27101C39-D06B-4E66-A7D7-14D9B81EC628}" type="presParOf" srcId="{1CA85E4C-FDCD-406C-B604-34A0EBF1A73A}" destId="{F52FC174-103A-43F6-9C77-0EB9571D367E}" srcOrd="1" destOrd="0" presId="urn:microsoft.com/office/officeart/2008/layout/AccentedPicture#1"/>
    <dgm:cxn modelId="{570693AB-29C9-4FEB-97ED-A6A67F9D43C6}" type="presParOf" srcId="{1CA85E4C-FDCD-406C-B604-34A0EBF1A73A}" destId="{0BFF422F-194D-40C8-B1AD-247B4688A7CA}" srcOrd="2" destOrd="0" presId="urn:microsoft.com/office/officeart/2008/layout/AccentedPicture#1"/>
    <dgm:cxn modelId="{4E60FBCB-FA48-45DA-8C62-D9BEFF8FB6A3}" type="presParOf" srcId="{0BFF422F-194D-40C8-B1AD-247B4688A7CA}" destId="{45002CA3-509A-4DA7-9F5D-CD465F9F63EC}" srcOrd="0" destOrd="0" presId="urn:microsoft.com/office/officeart/2008/layout/AccentedPicture#1"/>
    <dgm:cxn modelId="{2FBCEC27-4238-4EA9-8985-F6C58183F330}" type="presParOf" srcId="{7AF08139-259E-40E5-A8C0-02084803EB23}" destId="{7E519A58-35DD-4668-B89D-483691FF0638}" srcOrd="9" destOrd="0" presId="urn:microsoft.com/office/officeart/2008/layout/AccentedPicture#1"/>
    <dgm:cxn modelId="{CB453EF0-519F-457C-AB16-0C637D93F17A}" type="presParOf" srcId="{7AF08139-259E-40E5-A8C0-02084803EB23}" destId="{B787CD7E-6D6F-484B-BEF3-9AEE189A4C4B}" srcOrd="10" destOrd="0" presId="urn:microsoft.com/office/officeart/2008/layout/AccentedPicture#1"/>
    <dgm:cxn modelId="{69578840-FD00-4551-8F14-15CBC4A2CCCB}" type="presParOf" srcId="{B787CD7E-6D6F-484B-BEF3-9AEE189A4C4B}" destId="{54A8AEED-0B50-445D-A202-4C8C0DB83CE7}" srcOrd="0" destOrd="0" presId="urn:microsoft.com/office/officeart/2008/layout/AccentedPicture#1"/>
    <dgm:cxn modelId="{2C246D13-F152-47F7-8C89-A542BC139A24}" type="presParOf" srcId="{B787CD7E-6D6F-484B-BEF3-9AEE189A4C4B}" destId="{52F044C3-5778-4A34-8864-C5B139338A57}" srcOrd="1" destOrd="0" presId="urn:microsoft.com/office/officeart/2008/layout/AccentedPicture#1"/>
    <dgm:cxn modelId="{903E285E-1D1A-4219-BB98-9973BFFBD612}" type="presParOf" srcId="{B787CD7E-6D6F-484B-BEF3-9AEE189A4C4B}" destId="{F64DD605-EF42-4C61-A804-31D46ED9E3CA}" srcOrd="2" destOrd="0" presId="urn:microsoft.com/office/officeart/2008/layout/AccentedPicture#1"/>
    <dgm:cxn modelId="{2CABB420-C52B-42EC-939C-946E67C29EEC}" type="presParOf" srcId="{F64DD605-EF42-4C61-A804-31D46ED9E3CA}" destId="{16FFA86D-FB45-491F-BAE3-F963691AD811}" srcOrd="0" destOrd="0" presId="urn:microsoft.com/office/officeart/2008/layout/AccentedPicture#1"/>
    <dgm:cxn modelId="{7FC3550A-1750-4C38-A017-3068842F07B5}" type="presParOf" srcId="{E857BFD7-F33A-4C10-87BF-3A33C83527FE}" destId="{BFF3E63F-5747-48AB-A7FD-6D007988BAB6}" srcOrd="3" destOrd="0" presId="urn:microsoft.com/office/officeart/2008/layout/AccentedPicture#1"/>
    <dgm:cxn modelId="{BBF6D90A-7DBB-4E8A-888B-B665466C96EB}" type="presParOf" srcId="{BFF3E63F-5747-48AB-A7FD-6D007988BAB6}" destId="{4CDE1403-E5D0-4991-B855-31AFDCBDA172}" srcOrd="0" destOrd="0" presId="urn:microsoft.com/office/officeart/2008/layout/AccentedPicture#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598FE8-993E-4951-8D53-993763902D5B}" type="doc">
      <dgm:prSet loTypeId="urn:microsoft.com/office/officeart/2008/layout/AccentedPicture#2" loCatId="picture" qsTypeId="urn:microsoft.com/office/officeart/2005/8/quickstyle/simple1#2" qsCatId="simple" csTypeId="urn:microsoft.com/office/officeart/2005/8/colors/accent1_2#2" csCatId="accent1" phldr="1"/>
      <dgm:spPr/>
      <dgm:t>
        <a:bodyPr/>
        <a:lstStyle/>
        <a:p>
          <a:endParaRPr lang="en-US"/>
        </a:p>
      </dgm:t>
    </dgm:pt>
    <dgm:pt modelId="{6E104495-197C-4C29-B50A-CF1FE6BB90B5}">
      <dgm:prSet phldrT="[Text]" custT="1"/>
      <dgm:spPr/>
      <dgm:t>
        <a:bodyPr/>
        <a:lstStyle/>
        <a:p>
          <a:r>
            <a:rPr lang="en-US" sz="1800" dirty="0"/>
            <a:t>Socket distribution </a:t>
          </a:r>
        </a:p>
      </dgm:t>
    </dgm:pt>
    <dgm:pt modelId="{F5DD4E7D-81D8-40C0-AA62-F54CE17FD319}" cxnId="{D7BD1DE8-87B1-48B0-A703-BB064A268E43}" type="parTrans">
      <dgm:prSet/>
      <dgm:spPr/>
      <dgm:t>
        <a:bodyPr/>
        <a:lstStyle/>
        <a:p>
          <a:endParaRPr lang="en-US"/>
        </a:p>
      </dgm:t>
    </dgm:pt>
    <dgm:pt modelId="{0FA8F0E2-058E-40D4-A516-CA524853399E}" cxnId="{D7BD1DE8-87B1-48B0-A703-BB064A268E43}" type="sibTrans">
      <dgm:prSet/>
      <dgm:spPr/>
      <dgm:t>
        <a:bodyPr/>
        <a:lstStyle/>
        <a:p>
          <a:endParaRPr lang="en-US"/>
        </a:p>
      </dgm:t>
    </dgm:pt>
    <dgm:pt modelId="{7D548B95-0A61-43AB-B06F-532C0E0680FB}">
      <dgm:prSet phldrT="[Text]" custT="1"/>
      <dgm:spPr/>
      <dgm:t>
        <a:bodyPr/>
        <a:lstStyle/>
        <a:p>
          <a:r>
            <a:rPr lang="en-US" sz="2000" dirty="0"/>
            <a:t>Artificial lighting </a:t>
          </a:r>
        </a:p>
      </dgm:t>
    </dgm:pt>
    <dgm:pt modelId="{2D422D0D-A356-4B8B-866C-F1062DF4858E}" cxnId="{E885FACF-1907-46A0-A59F-ED1D878D059F}" type="parTrans">
      <dgm:prSet/>
      <dgm:spPr/>
      <dgm:t>
        <a:bodyPr/>
        <a:lstStyle/>
        <a:p>
          <a:endParaRPr lang="en-US"/>
        </a:p>
      </dgm:t>
    </dgm:pt>
    <dgm:pt modelId="{76363C35-C443-48E3-8FA8-3F3A75D41FE8}" cxnId="{E885FACF-1907-46A0-A59F-ED1D878D059F}" type="sibTrans">
      <dgm:prSet/>
      <dgm:spPr/>
      <dgm:t>
        <a:bodyPr/>
        <a:lstStyle/>
        <a:p>
          <a:endParaRPr lang="en-US"/>
        </a:p>
      </dgm:t>
    </dgm:pt>
    <dgm:pt modelId="{3B055C96-C943-44CC-A758-090798E3D98B}">
      <dgm:prSet phldrT="[Text]" phldr="1"/>
      <dgm:spPr/>
      <dgm:t>
        <a:bodyPr/>
        <a:lstStyle/>
        <a:p>
          <a:endParaRPr lang="en-US" dirty="0"/>
        </a:p>
      </dgm:t>
    </dgm:pt>
    <dgm:pt modelId="{8462FC64-E17C-4330-9C06-FCC002760187}" cxnId="{A59B9D54-6FD5-4C98-99AA-C907F4FAB571}" type="sibTran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en-US"/>
        </a:p>
      </dgm:t>
    </dgm:pt>
    <dgm:pt modelId="{32B92392-D137-412D-86A9-D84F2BBBE4E9}" cxnId="{A59B9D54-6FD5-4C98-99AA-C907F4FAB571}" type="parTrans">
      <dgm:prSet/>
      <dgm:spPr/>
      <dgm:t>
        <a:bodyPr/>
        <a:lstStyle/>
        <a:p>
          <a:endParaRPr lang="en-US"/>
        </a:p>
      </dgm:t>
    </dgm:pt>
    <dgm:pt modelId="{E857BFD7-F33A-4C10-87BF-3A33C83527FE}" type="pres">
      <dgm:prSet presAssocID="{AB598FE8-993E-4951-8D53-993763902D5B}" presName="Name0" presStyleCnt="0">
        <dgm:presLayoutVars>
          <dgm:dir/>
        </dgm:presLayoutVars>
      </dgm:prSet>
      <dgm:spPr/>
      <dgm:t>
        <a:bodyPr/>
        <a:lstStyle/>
        <a:p>
          <a:pPr rtl="1"/>
          <a:endParaRPr lang="ar-SA"/>
        </a:p>
      </dgm:t>
    </dgm:pt>
    <dgm:pt modelId="{B762CF36-2CF0-427A-B0BB-FCD00281B0CB}" type="pres">
      <dgm:prSet presAssocID="{8462FC64-E17C-4330-9C06-FCC002760187}" presName="picture_1" presStyleLbl="bgImgPlace1" presStyleIdx="0" presStyleCnt="1" custScaleX="85725" custScaleY="86008" custLinFactNeighborX="-29065" custLinFactNeighborY="-14118"/>
      <dgm:spPr/>
      <dgm:t>
        <a:bodyPr/>
        <a:lstStyle/>
        <a:p>
          <a:pPr rtl="1"/>
          <a:endParaRPr lang="ar-SA"/>
        </a:p>
      </dgm:t>
    </dgm:pt>
    <dgm:pt modelId="{93F26DE3-6E0D-4BCC-8282-67BDA71EDBA6}" type="pres">
      <dgm:prSet presAssocID="{3B055C96-C943-44CC-A758-090798E3D98B}" presName="text_1" presStyleLbl="node1" presStyleIdx="0" presStyleCnt="0" custFlipVert="1" custScaleX="16999" custScaleY="23676">
        <dgm:presLayoutVars>
          <dgm:bulletEnabled val="1"/>
        </dgm:presLayoutVars>
      </dgm:prSet>
      <dgm:spPr/>
      <dgm:t>
        <a:bodyPr/>
        <a:lstStyle/>
        <a:p>
          <a:pPr rtl="1"/>
          <a:endParaRPr lang="ar-SA"/>
        </a:p>
      </dgm:t>
    </dgm:pt>
    <dgm:pt modelId="{7AF08139-259E-40E5-A8C0-02084803EB23}" type="pres">
      <dgm:prSet presAssocID="{AB598FE8-993E-4951-8D53-993763902D5B}" presName="linV" presStyleCnt="0"/>
      <dgm:spPr/>
    </dgm:pt>
    <dgm:pt modelId="{72566737-FF55-48AC-96DF-A89B42C9155B}" type="pres">
      <dgm:prSet presAssocID="{6E104495-197C-4C29-B50A-CF1FE6BB90B5}" presName="pair" presStyleCnt="0"/>
      <dgm:spPr/>
    </dgm:pt>
    <dgm:pt modelId="{8FD80386-67F9-46B2-81F4-E3D38AFD72B8}" type="pres">
      <dgm:prSet presAssocID="{6E104495-197C-4C29-B50A-CF1FE6BB90B5}" presName="spaceH" presStyleLbl="node1" presStyleIdx="0" presStyleCnt="0"/>
      <dgm:spPr/>
    </dgm:pt>
    <dgm:pt modelId="{E5A2F0EA-E74E-4051-8F85-D75B90C33EBE}" type="pres">
      <dgm:prSet presAssocID="{6E104495-197C-4C29-B50A-CF1FE6BB90B5}" presName="desPictures" presStyleLbl="alignImgPlace1" presStyleIdx="0" presStyleCnt="2" custLinFactNeighborX="-1075" custLinFactNeighborY="3653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6ACA8A2E-C7D1-4BFF-B82D-215789DE1B84}" type="pres">
      <dgm:prSet presAssocID="{6E104495-197C-4C29-B50A-CF1FE6BB90B5}" presName="desTextWrapper" presStyleCnt="0"/>
      <dgm:spPr/>
    </dgm:pt>
    <dgm:pt modelId="{E8F3E058-17C7-4C64-B389-7ED426E00F93}" type="pres">
      <dgm:prSet presAssocID="{6E104495-197C-4C29-B50A-CF1FE6BB90B5}" presName="desText" presStyleLbl="revTx" presStyleIdx="0" presStyleCnt="2" custScaleX="214198" custScaleY="105389" custLinFactNeighborX="8372" custLinFactNeighborY="41909">
        <dgm:presLayoutVars>
          <dgm:bulletEnabled val="1"/>
        </dgm:presLayoutVars>
      </dgm:prSet>
      <dgm:spPr/>
      <dgm:t>
        <a:bodyPr/>
        <a:lstStyle/>
        <a:p>
          <a:pPr rtl="1"/>
          <a:endParaRPr lang="ar-SA"/>
        </a:p>
      </dgm:t>
    </dgm:pt>
    <dgm:pt modelId="{60639865-00AD-4CE9-831C-7681834E41B7}" type="pres">
      <dgm:prSet presAssocID="{0FA8F0E2-058E-40D4-A516-CA524853399E}" presName="spaceV" presStyleCnt="0"/>
      <dgm:spPr/>
    </dgm:pt>
    <dgm:pt modelId="{F951ED97-F644-4F1E-A38E-8FB83316069F}" type="pres">
      <dgm:prSet presAssocID="{7D548B95-0A61-43AB-B06F-532C0E0680FB}" presName="pair" presStyleCnt="0"/>
      <dgm:spPr/>
    </dgm:pt>
    <dgm:pt modelId="{AABE158E-5E2E-47AF-BAA8-5E8A1B426DB8}" type="pres">
      <dgm:prSet presAssocID="{7D548B95-0A61-43AB-B06F-532C0E0680FB}" presName="spaceH" presStyleLbl="node1" presStyleIdx="0" presStyleCnt="0"/>
      <dgm:spPr/>
    </dgm:pt>
    <dgm:pt modelId="{24C223C2-5CD5-4AA9-B685-180F30411C2E}" type="pres">
      <dgm:prSet presAssocID="{7D548B95-0A61-43AB-B06F-532C0E0680FB}" presName="desPictures" presStyleLbl="alignImgPlace1" presStyleIdx="1" presStyleCnt="2" custLinFactNeighborX="-5373" custLinFactNeighborY="6984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pt>
    <dgm:pt modelId="{49ED1234-AA6C-411F-B7AA-6639D9A01CBD}" type="pres">
      <dgm:prSet presAssocID="{7D548B95-0A61-43AB-B06F-532C0E0680FB}" presName="desTextWrapper" presStyleCnt="0"/>
      <dgm:spPr/>
    </dgm:pt>
    <dgm:pt modelId="{26A97847-36D3-4BD0-9F53-94990A1011F1}" type="pres">
      <dgm:prSet presAssocID="{7D548B95-0A61-43AB-B06F-532C0E0680FB}" presName="desText" presStyleLbl="revTx" presStyleIdx="1" presStyleCnt="2" custScaleX="190436" custLinFactNeighborX="8372" custLinFactNeighborY="56953">
        <dgm:presLayoutVars>
          <dgm:bulletEnabled val="1"/>
        </dgm:presLayoutVars>
      </dgm:prSet>
      <dgm:spPr/>
      <dgm:t>
        <a:bodyPr/>
        <a:lstStyle/>
        <a:p>
          <a:pPr rtl="1"/>
          <a:endParaRPr lang="ar-SA"/>
        </a:p>
      </dgm:t>
    </dgm:pt>
    <dgm:pt modelId="{BFF3E63F-5747-48AB-A7FD-6D007988BAB6}" type="pres">
      <dgm:prSet presAssocID="{AB598FE8-993E-4951-8D53-993763902D5B}" presName="maxNode" presStyleCnt="0"/>
      <dgm:spPr/>
    </dgm:pt>
    <dgm:pt modelId="{4CDE1403-E5D0-4991-B855-31AFDCBDA172}" type="pres">
      <dgm:prSet presAssocID="{AB598FE8-993E-4951-8D53-993763902D5B}" presName="Name33" presStyleCnt="0"/>
      <dgm:spPr/>
    </dgm:pt>
  </dgm:ptLst>
  <dgm:cxnLst>
    <dgm:cxn modelId="{4A643FC2-C3AB-4755-989E-F3F2D0FC0C97}" type="presOf" srcId="{8462FC64-E17C-4330-9C06-FCC002760187}" destId="{B762CF36-2CF0-427A-B0BB-FCD00281B0CB}" srcOrd="0" destOrd="0" presId="urn:microsoft.com/office/officeart/2008/layout/AccentedPicture#2"/>
    <dgm:cxn modelId="{A59B9D54-6FD5-4C98-99AA-C907F4FAB571}" srcId="{AB598FE8-993E-4951-8D53-993763902D5B}" destId="{3B055C96-C943-44CC-A758-090798E3D98B}" srcOrd="0" destOrd="0" parTransId="{32B92392-D137-412D-86A9-D84F2BBBE4E9}" sibTransId="{8462FC64-E17C-4330-9C06-FCC002760187}"/>
    <dgm:cxn modelId="{E885FACF-1907-46A0-A59F-ED1D878D059F}" srcId="{AB598FE8-993E-4951-8D53-993763902D5B}" destId="{7D548B95-0A61-43AB-B06F-532C0E0680FB}" srcOrd="2" destOrd="0" parTransId="{2D422D0D-A356-4B8B-866C-F1062DF4858E}" sibTransId="{76363C35-C443-48E3-8FA8-3F3A75D41FE8}"/>
    <dgm:cxn modelId="{695CA937-059E-492D-9A1B-36EB1345D30C}" type="presOf" srcId="{AB598FE8-993E-4951-8D53-993763902D5B}" destId="{E857BFD7-F33A-4C10-87BF-3A33C83527FE}" srcOrd="0" destOrd="0" presId="urn:microsoft.com/office/officeart/2008/layout/AccentedPicture#2"/>
    <dgm:cxn modelId="{D7BD1DE8-87B1-48B0-A703-BB064A268E43}" srcId="{AB598FE8-993E-4951-8D53-993763902D5B}" destId="{6E104495-197C-4C29-B50A-CF1FE6BB90B5}" srcOrd="1" destOrd="0" parTransId="{F5DD4E7D-81D8-40C0-AA62-F54CE17FD319}" sibTransId="{0FA8F0E2-058E-40D4-A516-CA524853399E}"/>
    <dgm:cxn modelId="{E1BF052D-693F-44FA-8674-B106C77EA42E}" type="presOf" srcId="{3B055C96-C943-44CC-A758-090798E3D98B}" destId="{93F26DE3-6E0D-4BCC-8282-67BDA71EDBA6}" srcOrd="0" destOrd="0" presId="urn:microsoft.com/office/officeart/2008/layout/AccentedPicture#2"/>
    <dgm:cxn modelId="{F96A8E23-E7B6-4C20-AF8A-C272E247D0BA}" type="presOf" srcId="{7D548B95-0A61-43AB-B06F-532C0E0680FB}" destId="{26A97847-36D3-4BD0-9F53-94990A1011F1}" srcOrd="0" destOrd="0" presId="urn:microsoft.com/office/officeart/2008/layout/AccentedPicture#2"/>
    <dgm:cxn modelId="{AE42E4CD-E368-4DCF-9D0E-32DEDD19D87F}" type="presOf" srcId="{6E104495-197C-4C29-B50A-CF1FE6BB90B5}" destId="{E8F3E058-17C7-4C64-B389-7ED426E00F93}" srcOrd="0" destOrd="0" presId="urn:microsoft.com/office/officeart/2008/layout/AccentedPicture#2"/>
    <dgm:cxn modelId="{B9BAC2E3-69A8-463E-AF79-DE5AE7E24185}" type="presParOf" srcId="{E857BFD7-F33A-4C10-87BF-3A33C83527FE}" destId="{B762CF36-2CF0-427A-B0BB-FCD00281B0CB}" srcOrd="0" destOrd="0" presId="urn:microsoft.com/office/officeart/2008/layout/AccentedPicture#2"/>
    <dgm:cxn modelId="{5DBABAE6-4187-401C-A98E-3B49A6572A8E}" type="presParOf" srcId="{E857BFD7-F33A-4C10-87BF-3A33C83527FE}" destId="{93F26DE3-6E0D-4BCC-8282-67BDA71EDBA6}" srcOrd="1" destOrd="0" presId="urn:microsoft.com/office/officeart/2008/layout/AccentedPicture#2"/>
    <dgm:cxn modelId="{D674E22C-78BA-48D8-9518-E4E2C52A8396}" type="presParOf" srcId="{E857BFD7-F33A-4C10-87BF-3A33C83527FE}" destId="{7AF08139-259E-40E5-A8C0-02084803EB23}" srcOrd="2" destOrd="0" presId="urn:microsoft.com/office/officeart/2008/layout/AccentedPicture#2"/>
    <dgm:cxn modelId="{30F6589B-9448-4BDE-BA71-9753EA4DB3F1}" type="presParOf" srcId="{7AF08139-259E-40E5-A8C0-02084803EB23}" destId="{72566737-FF55-48AC-96DF-A89B42C9155B}" srcOrd="0" destOrd="0" presId="urn:microsoft.com/office/officeart/2008/layout/AccentedPicture#2"/>
    <dgm:cxn modelId="{1DE8F8E5-92B3-4FC2-B16E-567D51846442}" type="presParOf" srcId="{72566737-FF55-48AC-96DF-A89B42C9155B}" destId="{8FD80386-67F9-46B2-81F4-E3D38AFD72B8}" srcOrd="0" destOrd="0" presId="urn:microsoft.com/office/officeart/2008/layout/AccentedPicture#2"/>
    <dgm:cxn modelId="{420ECF1F-D030-4FF3-9A1D-39EDE8418254}" type="presParOf" srcId="{72566737-FF55-48AC-96DF-A89B42C9155B}" destId="{E5A2F0EA-E74E-4051-8F85-D75B90C33EBE}" srcOrd="1" destOrd="0" presId="urn:microsoft.com/office/officeart/2008/layout/AccentedPicture#2"/>
    <dgm:cxn modelId="{DC6E9F17-C1B2-4872-B5DF-9816CC866C55}" type="presParOf" srcId="{72566737-FF55-48AC-96DF-A89B42C9155B}" destId="{6ACA8A2E-C7D1-4BFF-B82D-215789DE1B84}" srcOrd="2" destOrd="0" presId="urn:microsoft.com/office/officeart/2008/layout/AccentedPicture#2"/>
    <dgm:cxn modelId="{E9F08508-30C4-4AC3-9591-B06BB9BA5D50}" type="presParOf" srcId="{6ACA8A2E-C7D1-4BFF-B82D-215789DE1B84}" destId="{E8F3E058-17C7-4C64-B389-7ED426E00F93}" srcOrd="0" destOrd="0" presId="urn:microsoft.com/office/officeart/2008/layout/AccentedPicture#2"/>
    <dgm:cxn modelId="{B657FC08-29DD-49FD-8691-7DE48E90EF8E}" type="presParOf" srcId="{7AF08139-259E-40E5-A8C0-02084803EB23}" destId="{60639865-00AD-4CE9-831C-7681834E41B7}" srcOrd="1" destOrd="0" presId="urn:microsoft.com/office/officeart/2008/layout/AccentedPicture#2"/>
    <dgm:cxn modelId="{A0172BC9-B930-4650-A409-9FE4A47B4B85}" type="presParOf" srcId="{7AF08139-259E-40E5-A8C0-02084803EB23}" destId="{F951ED97-F644-4F1E-A38E-8FB83316069F}" srcOrd="2" destOrd="0" presId="urn:microsoft.com/office/officeart/2008/layout/AccentedPicture#2"/>
    <dgm:cxn modelId="{F6AD6EE4-B3BF-46CF-811D-F9D5655BFA57}" type="presParOf" srcId="{F951ED97-F644-4F1E-A38E-8FB83316069F}" destId="{AABE158E-5E2E-47AF-BAA8-5E8A1B426DB8}" srcOrd="0" destOrd="0" presId="urn:microsoft.com/office/officeart/2008/layout/AccentedPicture#2"/>
    <dgm:cxn modelId="{704344CE-24C4-4307-B45B-E1B0A5DEB63F}" type="presParOf" srcId="{F951ED97-F644-4F1E-A38E-8FB83316069F}" destId="{24C223C2-5CD5-4AA9-B685-180F30411C2E}" srcOrd="1" destOrd="0" presId="urn:microsoft.com/office/officeart/2008/layout/AccentedPicture#2"/>
    <dgm:cxn modelId="{B1EEC2AA-4EA7-4A3E-BC7E-BC1FF5B8F408}" type="presParOf" srcId="{F951ED97-F644-4F1E-A38E-8FB83316069F}" destId="{49ED1234-AA6C-411F-B7AA-6639D9A01CBD}" srcOrd="2" destOrd="0" presId="urn:microsoft.com/office/officeart/2008/layout/AccentedPicture#2"/>
    <dgm:cxn modelId="{ECBC49FE-7E17-4166-8F3F-D45D6328DE7F}" type="presParOf" srcId="{49ED1234-AA6C-411F-B7AA-6639D9A01CBD}" destId="{26A97847-36D3-4BD0-9F53-94990A1011F1}" srcOrd="0" destOrd="0" presId="urn:microsoft.com/office/officeart/2008/layout/AccentedPicture#2"/>
    <dgm:cxn modelId="{DAD009E0-1FE8-424B-AAB4-3F1DBA898CAC}" type="presParOf" srcId="{E857BFD7-F33A-4C10-87BF-3A33C83527FE}" destId="{BFF3E63F-5747-48AB-A7FD-6D007988BAB6}" srcOrd="3" destOrd="0" presId="urn:microsoft.com/office/officeart/2008/layout/AccentedPicture#2"/>
    <dgm:cxn modelId="{8EAA2C5B-3A8D-4084-9FB1-F66B613C58FA}" type="presParOf" srcId="{BFF3E63F-5747-48AB-A7FD-6D007988BAB6}" destId="{4CDE1403-E5D0-4991-B855-31AFDCBDA172}" srcOrd="0" destOrd="0" presId="urn:microsoft.com/office/officeart/2008/layout/AccentedPictur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2CF36-2CF0-427A-B0BB-FCD00281B0CB}">
      <dsp:nvSpPr>
        <dsp:cNvPr id="0" name=""/>
        <dsp:cNvSpPr/>
      </dsp:nvSpPr>
      <dsp:spPr>
        <a:xfrm>
          <a:off x="522804" y="358463"/>
          <a:ext cx="3025908" cy="3872318"/>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F26DE3-6E0D-4BCC-8282-67BDA71EDBA6}">
      <dsp:nvSpPr>
        <dsp:cNvPr id="0" name=""/>
        <dsp:cNvSpPr/>
      </dsp:nvSpPr>
      <dsp:spPr>
        <a:xfrm>
          <a:off x="1340744" y="1850022"/>
          <a:ext cx="2717934" cy="2701366"/>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b" anchorCtr="0">
          <a:noAutofit/>
        </a:bodyPr>
        <a:lstStyle/>
        <a:p>
          <a:pPr lvl="0" algn="l" defTabSz="2889250">
            <a:lnSpc>
              <a:spcPct val="90000"/>
            </a:lnSpc>
            <a:spcBef>
              <a:spcPct val="0"/>
            </a:spcBef>
            <a:spcAft>
              <a:spcPct val="35000"/>
            </a:spcAft>
          </a:pPr>
          <a:endParaRPr lang="en-US" sz="6500" kern="1200" dirty="0"/>
        </a:p>
      </dsp:txBody>
      <dsp:txXfrm>
        <a:off x="1340744" y="1850022"/>
        <a:ext cx="2717934" cy="2701366"/>
      </dsp:txXfrm>
    </dsp:sp>
    <dsp:sp modelId="{E5A2F0EA-E74E-4051-8F85-D75B90C33EBE}">
      <dsp:nvSpPr>
        <dsp:cNvPr id="0" name=""/>
        <dsp:cNvSpPr/>
      </dsp:nvSpPr>
      <dsp:spPr>
        <a:xfrm>
          <a:off x="4373794" y="23249"/>
          <a:ext cx="711087" cy="71108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F3E058-17C7-4C64-B389-7ED426E00F93}">
      <dsp:nvSpPr>
        <dsp:cNvPr id="0" name=""/>
        <dsp:cNvSpPr/>
      </dsp:nvSpPr>
      <dsp:spPr>
        <a:xfrm>
          <a:off x="5084881" y="4089"/>
          <a:ext cx="1294648" cy="74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n-US" sz="1800" kern="1200" dirty="0"/>
            <a:t>Water system </a:t>
          </a:r>
        </a:p>
      </dsp:txBody>
      <dsp:txXfrm>
        <a:off x="5084881" y="4089"/>
        <a:ext cx="1294648" cy="749407"/>
      </dsp:txXfrm>
    </dsp:sp>
    <dsp:sp modelId="{24C223C2-5CD5-4AA9-B685-180F30411C2E}">
      <dsp:nvSpPr>
        <dsp:cNvPr id="0" name=""/>
        <dsp:cNvSpPr/>
      </dsp:nvSpPr>
      <dsp:spPr>
        <a:xfrm>
          <a:off x="4373794" y="881492"/>
          <a:ext cx="711087" cy="711087"/>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97847-36D3-4BD0-9F53-94990A1011F1}">
      <dsp:nvSpPr>
        <dsp:cNvPr id="0" name=""/>
        <dsp:cNvSpPr/>
      </dsp:nvSpPr>
      <dsp:spPr>
        <a:xfrm>
          <a:off x="5084881" y="881492"/>
          <a:ext cx="1126986" cy="711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25400" rIns="50800" bIns="25400" numCol="1" spcCol="1270" anchor="ctr" anchorCtr="0">
          <a:noAutofit/>
        </a:bodyPr>
        <a:lstStyle/>
        <a:p>
          <a:pPr lvl="0" algn="l" defTabSz="889000">
            <a:lnSpc>
              <a:spcPct val="90000"/>
            </a:lnSpc>
            <a:spcBef>
              <a:spcPct val="0"/>
            </a:spcBef>
            <a:spcAft>
              <a:spcPct val="35000"/>
            </a:spcAft>
          </a:pPr>
          <a:r>
            <a:rPr lang="en-US" sz="2000" kern="1200" dirty="0"/>
            <a:t>Drainage system </a:t>
          </a:r>
        </a:p>
      </dsp:txBody>
      <dsp:txXfrm>
        <a:off x="5084881" y="881492"/>
        <a:ext cx="1126986" cy="711087"/>
      </dsp:txXfrm>
    </dsp:sp>
    <dsp:sp modelId="{6D862928-BF90-427B-8835-A909F536AD15}">
      <dsp:nvSpPr>
        <dsp:cNvPr id="0" name=""/>
        <dsp:cNvSpPr/>
      </dsp:nvSpPr>
      <dsp:spPr>
        <a:xfrm>
          <a:off x="4403411" y="2819396"/>
          <a:ext cx="711087" cy="711087"/>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7C7115-56E8-4656-9F1B-9BEE7628612D}">
      <dsp:nvSpPr>
        <dsp:cNvPr id="0" name=""/>
        <dsp:cNvSpPr/>
      </dsp:nvSpPr>
      <dsp:spPr>
        <a:xfrm>
          <a:off x="5215983" y="2971797"/>
          <a:ext cx="2173765" cy="711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25400" rIns="50800" bIns="25400" numCol="1" spcCol="1270" anchor="ctr" anchorCtr="0">
          <a:noAutofit/>
        </a:bodyPr>
        <a:lstStyle/>
        <a:p>
          <a:pPr lvl="0" algn="l" defTabSz="889000">
            <a:lnSpc>
              <a:spcPct val="90000"/>
            </a:lnSpc>
            <a:spcBef>
              <a:spcPct val="0"/>
            </a:spcBef>
            <a:spcAft>
              <a:spcPct val="35000"/>
            </a:spcAft>
          </a:pPr>
          <a:r>
            <a:rPr lang="en-US" sz="2000" kern="1200" dirty="0"/>
            <a:t>Fire </a:t>
          </a:r>
          <a:r>
            <a:rPr lang="en-US" sz="2000" kern="1200" dirty="0" err="1"/>
            <a:t>Figting</a:t>
          </a:r>
          <a:r>
            <a:rPr lang="en-US" sz="2000" kern="1200" dirty="0"/>
            <a:t> </a:t>
          </a:r>
        </a:p>
      </dsp:txBody>
      <dsp:txXfrm>
        <a:off x="5215983" y="2971797"/>
        <a:ext cx="2173765" cy="711087"/>
      </dsp:txXfrm>
    </dsp:sp>
    <dsp:sp modelId="{010C2F29-18C7-496E-AC38-634F26369F32}">
      <dsp:nvSpPr>
        <dsp:cNvPr id="0" name=""/>
        <dsp:cNvSpPr/>
      </dsp:nvSpPr>
      <dsp:spPr>
        <a:xfrm>
          <a:off x="4479611" y="1828802"/>
          <a:ext cx="711087" cy="71108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64FF57-5527-49D9-871F-71C28BEC1123}">
      <dsp:nvSpPr>
        <dsp:cNvPr id="0" name=""/>
        <dsp:cNvSpPr/>
      </dsp:nvSpPr>
      <dsp:spPr>
        <a:xfrm>
          <a:off x="5343479" y="4038598"/>
          <a:ext cx="2173765" cy="711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n-US" sz="1800" kern="1200" dirty="0"/>
            <a:t>Elevators</a:t>
          </a:r>
          <a:r>
            <a:rPr lang="en-US" sz="4200" kern="1200" dirty="0"/>
            <a:t> </a:t>
          </a:r>
        </a:p>
      </dsp:txBody>
      <dsp:txXfrm>
        <a:off x="5343479" y="4038598"/>
        <a:ext cx="2173765" cy="711087"/>
      </dsp:txXfrm>
    </dsp:sp>
    <dsp:sp modelId="{F52FC174-103A-43F6-9C77-0EB9571D367E}">
      <dsp:nvSpPr>
        <dsp:cNvPr id="0" name=""/>
        <dsp:cNvSpPr/>
      </dsp:nvSpPr>
      <dsp:spPr>
        <a:xfrm>
          <a:off x="4479611" y="1828802"/>
          <a:ext cx="711087" cy="711087"/>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002CA3-509A-4DA7-9F5D-CD465F9F63EC}">
      <dsp:nvSpPr>
        <dsp:cNvPr id="0" name=""/>
        <dsp:cNvSpPr/>
      </dsp:nvSpPr>
      <dsp:spPr>
        <a:xfrm>
          <a:off x="5343479" y="1752602"/>
          <a:ext cx="1932646" cy="711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25400" rIns="50800" bIns="25400" numCol="1" spcCol="1270" anchor="ctr" anchorCtr="0">
          <a:noAutofit/>
        </a:bodyPr>
        <a:lstStyle/>
        <a:p>
          <a:pPr lvl="0" algn="l" defTabSz="889000">
            <a:lnSpc>
              <a:spcPct val="90000"/>
            </a:lnSpc>
            <a:spcBef>
              <a:spcPct val="0"/>
            </a:spcBef>
            <a:spcAft>
              <a:spcPct val="35000"/>
            </a:spcAft>
          </a:pPr>
          <a:r>
            <a:rPr lang="en-US" sz="2000" kern="1200" dirty="0"/>
            <a:t>HVAC system</a:t>
          </a:r>
          <a:endParaRPr lang="en-GB" sz="2000" kern="1200" dirty="0"/>
        </a:p>
      </dsp:txBody>
      <dsp:txXfrm>
        <a:off x="5343479" y="1752602"/>
        <a:ext cx="1932646" cy="711087"/>
      </dsp:txXfrm>
    </dsp:sp>
    <dsp:sp modelId="{52F044C3-5778-4A34-8864-C5B139338A57}">
      <dsp:nvSpPr>
        <dsp:cNvPr id="0" name=""/>
        <dsp:cNvSpPr/>
      </dsp:nvSpPr>
      <dsp:spPr>
        <a:xfrm>
          <a:off x="4403411" y="3886198"/>
          <a:ext cx="711087" cy="711087"/>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FFA86D-FB45-491F-BAE3-F963691AD811}">
      <dsp:nvSpPr>
        <dsp:cNvPr id="0" name=""/>
        <dsp:cNvSpPr/>
      </dsp:nvSpPr>
      <dsp:spPr>
        <a:xfrm>
          <a:off x="5084881" y="4237823"/>
          <a:ext cx="1126986" cy="711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220" tIns="54610" rIns="109220" bIns="54610" numCol="1" spcCol="1270" anchor="ctr" anchorCtr="0">
          <a:noAutofit/>
        </a:bodyPr>
        <a:lstStyle/>
        <a:p>
          <a:pPr lvl="0" algn="l" defTabSz="1911350">
            <a:lnSpc>
              <a:spcPct val="90000"/>
            </a:lnSpc>
            <a:spcBef>
              <a:spcPct val="0"/>
            </a:spcBef>
            <a:spcAft>
              <a:spcPct val="35000"/>
            </a:spcAft>
          </a:pPr>
          <a:endParaRPr lang="en-US" sz="4300" kern="1200"/>
        </a:p>
      </dsp:txBody>
      <dsp:txXfrm>
        <a:off x="5084881" y="4237823"/>
        <a:ext cx="1126986" cy="7110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2CF36-2CF0-427A-B0BB-FCD00281B0CB}">
      <dsp:nvSpPr>
        <dsp:cNvPr id="0" name=""/>
        <dsp:cNvSpPr/>
      </dsp:nvSpPr>
      <dsp:spPr>
        <a:xfrm>
          <a:off x="710134" y="143236"/>
          <a:ext cx="2480156" cy="3173907"/>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F26DE3-6E0D-4BCC-8282-67BDA71EDBA6}">
      <dsp:nvSpPr>
        <dsp:cNvPr id="0" name=""/>
        <dsp:cNvSpPr/>
      </dsp:nvSpPr>
      <dsp:spPr>
        <a:xfrm flipV="1">
          <a:off x="2384775" y="2579508"/>
          <a:ext cx="378691" cy="524221"/>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b" anchorCtr="0">
          <a:noAutofit/>
        </a:bodyPr>
        <a:lstStyle/>
        <a:p>
          <a:pPr lvl="0" algn="l" defTabSz="444500">
            <a:lnSpc>
              <a:spcPct val="90000"/>
            </a:lnSpc>
            <a:spcBef>
              <a:spcPct val="0"/>
            </a:spcBef>
            <a:spcAft>
              <a:spcPct val="35000"/>
            </a:spcAft>
          </a:pPr>
          <a:endParaRPr lang="en-US" sz="1000" kern="1200" dirty="0"/>
        </a:p>
      </dsp:txBody>
      <dsp:txXfrm rot="10800000">
        <a:off x="2384775" y="2579508"/>
        <a:ext cx="378691" cy="524221"/>
      </dsp:txXfrm>
    </dsp:sp>
    <dsp:sp modelId="{E5A2F0EA-E74E-4051-8F85-D75B90C33EBE}">
      <dsp:nvSpPr>
        <dsp:cNvPr id="0" name=""/>
        <dsp:cNvSpPr/>
      </dsp:nvSpPr>
      <dsp:spPr>
        <a:xfrm>
          <a:off x="3728790" y="612423"/>
          <a:ext cx="996366" cy="996366"/>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F3E058-17C7-4C64-B389-7ED426E00F93}">
      <dsp:nvSpPr>
        <dsp:cNvPr id="0" name=""/>
        <dsp:cNvSpPr/>
      </dsp:nvSpPr>
      <dsp:spPr>
        <a:xfrm>
          <a:off x="4847657" y="639111"/>
          <a:ext cx="2860131" cy="1050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n-US" sz="1800" kern="1200" dirty="0"/>
            <a:t>Socket distribution </a:t>
          </a:r>
        </a:p>
      </dsp:txBody>
      <dsp:txXfrm>
        <a:off x="4847657" y="639111"/>
        <a:ext cx="2860131" cy="1050060"/>
      </dsp:txXfrm>
    </dsp:sp>
    <dsp:sp modelId="{24C223C2-5CD5-4AA9-B685-180F30411C2E}">
      <dsp:nvSpPr>
        <dsp:cNvPr id="0" name=""/>
        <dsp:cNvSpPr/>
      </dsp:nvSpPr>
      <dsp:spPr>
        <a:xfrm>
          <a:off x="3685966" y="2146893"/>
          <a:ext cx="996366" cy="996366"/>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97847-36D3-4BD0-9F53-94990A1011F1}">
      <dsp:nvSpPr>
        <dsp:cNvPr id="0" name=""/>
        <dsp:cNvSpPr/>
      </dsp:nvSpPr>
      <dsp:spPr>
        <a:xfrm>
          <a:off x="4847657" y="2018411"/>
          <a:ext cx="2542843" cy="996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25400" rIns="50800" bIns="25400" numCol="1" spcCol="1270" anchor="ctr" anchorCtr="0">
          <a:noAutofit/>
        </a:bodyPr>
        <a:lstStyle/>
        <a:p>
          <a:pPr lvl="0" algn="l" defTabSz="889000">
            <a:lnSpc>
              <a:spcPct val="90000"/>
            </a:lnSpc>
            <a:spcBef>
              <a:spcPct val="0"/>
            </a:spcBef>
            <a:spcAft>
              <a:spcPct val="35000"/>
            </a:spcAft>
          </a:pPr>
          <a:r>
            <a:rPr lang="en-US" sz="2000" kern="1200" dirty="0"/>
            <a:t>Artificial lighting </a:t>
          </a:r>
        </a:p>
      </dsp:txBody>
      <dsp:txXfrm>
        <a:off x="4847657" y="2018411"/>
        <a:ext cx="2542843" cy="996366"/>
      </dsp:txXfrm>
    </dsp:sp>
  </dsp:spTree>
</dsp:drawing>
</file>

<file path=ppt/diagrams/layout1.xml><?xml version="1.0" encoding="utf-8"?>
<dgm:layoutDef xmlns:dgm="http://schemas.openxmlformats.org/drawingml/2006/diagram" xmlns:a="http://schemas.openxmlformats.org/drawingml/2006/main" uniqueId="urn:microsoft.com/office/officeart/2008/layout/AccentedPicture#1">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parTxLTRAlign" val="l"/>
              <dgm:param type="parTxRTLAlign" val="l"/>
              <dgm:param type="shpTxLTRAlignCh" val="l"/>
              <dgm:param type="shpTxRTLAlignCh" val="l"/>
              <dgm:param type="txAnchorVert" val="b"/>
            </dgm:alg>
          </dgm:if>
          <dgm:else name="Name15">
            <dgm:alg type="tx">
              <dgm:param type="parTxLTRAlign" val="r"/>
              <dgm:param type="parTxRTLAlign" val="r"/>
              <dgm:param type="shpTxLTRAlignCh" val="r"/>
              <dgm:param type="shpTxRTLAlignCh" val="r"/>
              <dgm:param type="txAnchorVert" val="b"/>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nodeHorzAlign" val="l"/>
                <dgm:param type="horzAlign" val="l"/>
                <dgm:param type="fallback" val="1D"/>
              </dgm:alg>
            </dgm:if>
            <dgm:else name="Name20">
              <dgm:alg type="lin">
                <dgm:param type="linDir" val="fromT"/>
                <dgm:param type="vertAlign" val="t"/>
                <dgm:param type="nodeHorzAlign" val="r"/>
                <dgm:param type="horzAlign" val="r"/>
                <dgm:param type="fallback" val="1D"/>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parTxRTLAlign" val="r"/>
                        <dgm:param type="shpTxLTRAlignCh" val="l"/>
                        <dgm:param type="shpTxRTLAlignCh" val="r"/>
                      </dgm:alg>
                    </dgm:if>
                    <dgm:else name="Name30">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8/layout/AccentedPicture#2">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parTxLTRAlign" val="l"/>
              <dgm:param type="parTxRTLAlign" val="l"/>
              <dgm:param type="shpTxLTRAlignCh" val="l"/>
              <dgm:param type="shpTxRTLAlignCh" val="l"/>
              <dgm:param type="txAnchorVert" val="b"/>
            </dgm:alg>
          </dgm:if>
          <dgm:else name="Name15">
            <dgm:alg type="tx">
              <dgm:param type="parTxLTRAlign" val="r"/>
              <dgm:param type="parTxRTLAlign" val="r"/>
              <dgm:param type="shpTxLTRAlignCh" val="r"/>
              <dgm:param type="shpTxRTLAlignCh" val="r"/>
              <dgm:param type="txAnchorVert" val="b"/>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nodeHorzAlign" val="l"/>
                <dgm:param type="horzAlign" val="l"/>
                <dgm:param type="fallback" val="1D"/>
              </dgm:alg>
            </dgm:if>
            <dgm:else name="Name20">
              <dgm:alg type="lin">
                <dgm:param type="linDir" val="fromT"/>
                <dgm:param type="vertAlign" val="t"/>
                <dgm:param type="nodeHorzAlign" val="r"/>
                <dgm:param type="horzAlign" val="r"/>
                <dgm:param type="fallback" val="1D"/>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parTxRTLAlign" val="r"/>
                        <dgm:param type="shpTxLTRAlignCh" val="l"/>
                        <dgm:param type="shpTxRTLAlignCh" val="r"/>
                      </dgm:alg>
                    </dgm:if>
                    <dgm:else name="Name30">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ADF68B-D996-4A4A-8C10-6D5ADD2D1008}" type="datetimeFigureOut">
              <a:rPr lang="en-US" smtClean="0"/>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F98AE3-CD02-41C7-8066-910B7A885FD9}" type="slidenum">
              <a:rPr lang="en-US" smtClean="0"/>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20E588-1BD0-413D-BE1C-74671FBFF556}" type="datetimeFigureOut">
              <a:rPr lang="en-GB" smtClean="0"/>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E3BE9C-5954-4FA4-9068-CB2C7515DD27}" type="slidenum">
              <a:rPr lang="en-GB" smtClean="0"/>
            </a:fld>
            <a:endParaRPr lang="en-GB"/>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3BE9C-5954-4FA4-9068-CB2C7515DD27}" type="slidenum">
              <a:rPr lang="en-GB" smtClean="0"/>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5255EDF-20FD-4929-B64E-741E259CDBE5}" type="datetime1">
              <a:rPr lang="en-GB" smtClean="0"/>
            </a:fld>
            <a:endParaRPr lang="en-GB"/>
          </a:p>
        </p:txBody>
      </p:sp>
      <p:sp>
        <p:nvSpPr>
          <p:cNvPr id="5" name="Footer Placeholder 4"/>
          <p:cNvSpPr>
            <a:spLocks noGrp="1"/>
          </p:cNvSpPr>
          <p:nvPr>
            <p:ph type="ftr" sz="quarter" idx="11"/>
          </p:nvPr>
        </p:nvSpPr>
        <p:spPr>
          <a:xfrm>
            <a:off x="5332412" y="5883275"/>
            <a:ext cx="4324044" cy="365125"/>
          </a:xfrm>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endParaRPr lang="en-US"/>
          </a:p>
        </p:txBody>
      </p:sp>
      <p:sp>
        <p:nvSpPr>
          <p:cNvPr id="5" name="Date Placeholder 4"/>
          <p:cNvSpPr>
            <a:spLocks noGrp="1"/>
          </p:cNvSpPr>
          <p:nvPr>
            <p:ph type="dt" sz="half" idx="10"/>
          </p:nvPr>
        </p:nvSpPr>
        <p:spPr/>
        <p:txBody>
          <a:bodyPr/>
          <a:lstStyle/>
          <a:p>
            <a:fld id="{BED6DB30-110D-4950-B4D7-496B121406C4}" type="datetime1">
              <a:rPr lang="en-GB" smtClean="0"/>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endParaRPr lang="en-US"/>
          </a:p>
        </p:txBody>
      </p:sp>
      <p:sp>
        <p:nvSpPr>
          <p:cNvPr id="4" name="Date Placeholder 3"/>
          <p:cNvSpPr>
            <a:spLocks noGrp="1"/>
          </p:cNvSpPr>
          <p:nvPr>
            <p:ph type="dt" sz="half" idx="10"/>
          </p:nvPr>
        </p:nvSpPr>
        <p:spPr/>
        <p:txBody>
          <a:bodyPr/>
          <a:lstStyle/>
          <a:p>
            <a:fld id="{51A2F394-9771-4FFD-AE77-FF03EA5049E5}"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endParaRPr lang="en-US"/>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endParaRPr lang="en-US"/>
          </a:p>
        </p:txBody>
      </p:sp>
      <p:sp>
        <p:nvSpPr>
          <p:cNvPr id="4" name="Date Placeholder 3"/>
          <p:cNvSpPr>
            <a:spLocks noGrp="1"/>
          </p:cNvSpPr>
          <p:nvPr>
            <p:ph type="dt" sz="half" idx="10"/>
          </p:nvPr>
        </p:nvSpPr>
        <p:spPr/>
        <p:txBody>
          <a:bodyPr/>
          <a:lstStyle/>
          <a:p>
            <a:fld id="{BA992C10-FAF9-4F82-9DC2-4D821C010ADE}"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endParaRPr lang="en-US"/>
          </a:p>
        </p:txBody>
      </p:sp>
      <p:sp>
        <p:nvSpPr>
          <p:cNvPr id="4" name="Date Placeholder 3"/>
          <p:cNvSpPr>
            <a:spLocks noGrp="1"/>
          </p:cNvSpPr>
          <p:nvPr>
            <p:ph type="dt" sz="half" idx="10"/>
          </p:nvPr>
        </p:nvSpPr>
        <p:spPr/>
        <p:txBody>
          <a:bodyPr/>
          <a:lstStyle/>
          <a:p>
            <a:fld id="{2065AECD-A9B8-4090-8C26-B27D0FAFD9A4}"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endParaRPr lang="en-US"/>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endParaRPr lang="en-US"/>
          </a:p>
        </p:txBody>
      </p:sp>
      <p:sp>
        <p:nvSpPr>
          <p:cNvPr id="4" name="Date Placeholder 3"/>
          <p:cNvSpPr>
            <a:spLocks noGrp="1"/>
          </p:cNvSpPr>
          <p:nvPr>
            <p:ph type="dt" sz="half" idx="10"/>
          </p:nvPr>
        </p:nvSpPr>
        <p:spPr/>
        <p:txBody>
          <a:bodyPr/>
          <a:lstStyle/>
          <a:p>
            <a:fld id="{25AD7FC5-9962-4FB5-ADC9-11E5930EE9FF}"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endParaRPr lang="en-US"/>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endParaRPr lang="en-US"/>
          </a:p>
        </p:txBody>
      </p:sp>
      <p:sp>
        <p:nvSpPr>
          <p:cNvPr id="4" name="Date Placeholder 3"/>
          <p:cNvSpPr>
            <a:spLocks noGrp="1"/>
          </p:cNvSpPr>
          <p:nvPr>
            <p:ph type="dt" sz="half" idx="10"/>
          </p:nvPr>
        </p:nvSpPr>
        <p:spPr/>
        <p:txBody>
          <a:bodyPr/>
          <a:lstStyle/>
          <a:p>
            <a:fld id="{0D649CF7-75C9-4606-879A-2E383111F502}"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D414A920-7F92-45A1-A94D-D88623DD0E8F}"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2F4D7F1D-7816-47F7-A24B-9E5A5DD5E2E2}"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2C70AFBB-015C-4D78-A9B2-08E83E4FFD70}"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951856" y="5867131"/>
            <a:ext cx="551167" cy="365125"/>
          </a:xfrm>
        </p:spPr>
        <p:txBody>
          <a:bodyPr/>
          <a:lstStyle/>
          <a:p>
            <a:fld id="{19C66E0F-FE8B-4D58-9714-30462E1F5B85}" type="slidenum">
              <a:rPr lang="en-GB" smtClean="0"/>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endParaRPr lang="en-US"/>
          </a:p>
        </p:txBody>
      </p:sp>
      <p:sp>
        <p:nvSpPr>
          <p:cNvPr id="4" name="Date Placeholder 3"/>
          <p:cNvSpPr>
            <a:spLocks noGrp="1"/>
          </p:cNvSpPr>
          <p:nvPr>
            <p:ph type="dt" sz="half" idx="10"/>
          </p:nvPr>
        </p:nvSpPr>
        <p:spPr/>
        <p:txBody>
          <a:bodyPr/>
          <a:lstStyle/>
          <a:p>
            <a:fld id="{F7E9F37E-3A4B-4155-9B5E-924C34420DDC}" type="datetime1">
              <a:rPr lang="en-GB" smtClean="0"/>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Date Placeholder 4"/>
          <p:cNvSpPr>
            <a:spLocks noGrp="1"/>
          </p:cNvSpPr>
          <p:nvPr>
            <p:ph type="dt" sz="half" idx="10"/>
          </p:nvPr>
        </p:nvSpPr>
        <p:spPr/>
        <p:txBody>
          <a:bodyPr/>
          <a:lstStyle/>
          <a:p>
            <a:fld id="{5B6FCFE3-8883-4F9D-9B6A-EAEAD46D2BFE}" type="datetime1">
              <a:rPr lang="en-GB" smtClean="0"/>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endParaRPr lang="en-US"/>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endParaRPr lang="en-US"/>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49B06A73-B662-4176-B6F4-1E77E788F13F}" type="datetime1">
              <a:rPr lang="en-GB" smtClean="0"/>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B58199-94E8-4B02-891D-57619AA6D11C}" type="datetime1">
              <a:rPr lang="en-GB" smtClean="0"/>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CA1EA0-A353-4854-9C23-5E7B0A50D1E6}" type="datetime1">
              <a:rPr lang="en-GB" smtClean="0"/>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endParaRPr lang="en-US"/>
          </a:p>
        </p:txBody>
      </p:sp>
      <p:sp>
        <p:nvSpPr>
          <p:cNvPr id="5" name="Date Placeholder 4"/>
          <p:cNvSpPr>
            <a:spLocks noGrp="1"/>
          </p:cNvSpPr>
          <p:nvPr>
            <p:ph type="dt" sz="half" idx="10"/>
          </p:nvPr>
        </p:nvSpPr>
        <p:spPr/>
        <p:txBody>
          <a:bodyPr/>
          <a:lstStyle/>
          <a:p>
            <a:fld id="{3A35F2CA-7024-4D8D-B4FD-C123C7372CF1}" type="datetime1">
              <a:rPr lang="en-GB" smtClean="0"/>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endParaRPr lang="en-US"/>
          </a:p>
        </p:txBody>
      </p:sp>
      <p:sp>
        <p:nvSpPr>
          <p:cNvPr id="5" name="Date Placeholder 4"/>
          <p:cNvSpPr>
            <a:spLocks noGrp="1"/>
          </p:cNvSpPr>
          <p:nvPr>
            <p:ph type="dt" sz="half" idx="10"/>
          </p:nvPr>
        </p:nvSpPr>
        <p:spPr/>
        <p:txBody>
          <a:bodyPr/>
          <a:lstStyle/>
          <a:p>
            <a:fld id="{56111DCC-2612-4E08-AF05-AA6504BE3275}" type="datetime1">
              <a:rPr lang="en-GB" smtClean="0"/>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975F747-A2B3-4115-B22D-6A7636A0CC54}" type="datetime1">
              <a:rPr lang="en-GB" smtClean="0"/>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9C66E0F-FE8B-4D58-9714-30462E1F5B85}" type="slidenum">
              <a:rPr lang="en-GB" smtClean="0"/>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5.png"/><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6.jpeg"/><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8.jpeg"/><Relationship Id="rId1" Type="http://schemas.openxmlformats.org/officeDocument/2006/relationships/image" Target="../media/image27.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3.png"/><Relationship Id="rId1"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8.png"/><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0.png"/></Relationships>
</file>

<file path=ppt/slides/_rels/slide31.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5.png"/><Relationship Id="rId1" Type="http://schemas.openxmlformats.org/officeDocument/2006/relationships/image" Target="../media/image5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65.png"/><Relationship Id="rId1"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67.png"/><Relationship Id="rId1"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69.png"/><Relationship Id="rId1" Type="http://schemas.openxmlformats.org/officeDocument/2006/relationships/image" Target="../media/image68.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0.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1.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3.png"/><Relationship Id="rId1" Type="http://schemas.openxmlformats.org/officeDocument/2006/relationships/image" Target="../media/image7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9" Type="http://schemas.openxmlformats.org/officeDocument/2006/relationships/image" Target="../media/image82.jpeg"/><Relationship Id="rId8" Type="http://schemas.openxmlformats.org/officeDocument/2006/relationships/image" Target="../media/image81.jpeg"/><Relationship Id="rId7" Type="http://schemas.openxmlformats.org/officeDocument/2006/relationships/image" Target="../media/image80.jpeg"/><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 Id="rId3" Type="http://schemas.openxmlformats.org/officeDocument/2006/relationships/image" Target="../media/image76.jpeg"/><Relationship Id="rId2" Type="http://schemas.openxmlformats.org/officeDocument/2006/relationships/image" Target="../media/image75.png"/><Relationship Id="rId10" Type="http://schemas.openxmlformats.org/officeDocument/2006/relationships/slideLayout" Target="../slideLayouts/slideLayout4.xml"/><Relationship Id="rId1" Type="http://schemas.openxmlformats.org/officeDocument/2006/relationships/image" Target="../media/image7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4.png"/><Relationship Id="rId1" Type="http://schemas.openxmlformats.org/officeDocument/2006/relationships/image" Target="../media/image8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6.png"/><Relationship Id="rId1" Type="http://schemas.openxmlformats.org/officeDocument/2006/relationships/image" Target="../media/image85.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7.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8.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9.png"/></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png"/><Relationship Id="rId1" Type="http://schemas.openxmlformats.org/officeDocument/2006/relationships/image" Target="../media/image6.png"/></Relationships>
</file>

<file path=ppt/slides/_rels/slide60.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image" Target="../media/image92.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image" Target="../media/image9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10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2.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4.png"/></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9.png"/><Relationship Id="rId1" Type="http://schemas.openxmlformats.org/officeDocument/2006/relationships/image" Target="../media/image8.png"/></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6.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7.pn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09.png"/><Relationship Id="rId1" Type="http://schemas.openxmlformats.org/officeDocument/2006/relationships/image" Target="../media/image108.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1.png"/><Relationship Id="rId1" Type="http://schemas.openxmlformats.org/officeDocument/2006/relationships/image" Target="../media/image110.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3.png"/><Relationship Id="rId1" Type="http://schemas.openxmlformats.org/officeDocument/2006/relationships/image" Target="../media/image112.png"/></Relationships>
</file>

<file path=ppt/slides/_rels/slide75.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image" Target="../media/image114.png"/></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7.png"/><Relationship Id="rId1" Type="http://schemas.openxmlformats.org/officeDocument/2006/relationships/image" Target="../media/image114.png"/></Relationships>
</file>

<file path=ppt/slides/_rels/slide77.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121.png"/><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image" Target="../media/image118.png"/></Relationships>
</file>

<file path=ppt/slides/_rels/slide78.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125.png"/><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image" Target="../media/image122.pn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27.png"/><Relationship Id="rId1" Type="http://schemas.openxmlformats.org/officeDocument/2006/relationships/image" Target="../media/image12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28.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29.png"/></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5575" y="3731895"/>
            <a:ext cx="10659110" cy="840105"/>
          </a:xfrm>
        </p:spPr>
        <p:txBody>
          <a:bodyPr>
            <a:normAutofit/>
          </a:bodyPr>
          <a:lstStyle/>
          <a:p>
            <a:pPr algn="ctr"/>
            <a:r>
              <a:rPr lang="en-GB" sz="2220" b="1" dirty="0">
                <a:latin typeface="Times New Roman" panose="02020603050405020304" pitchFamily="18" charset="0"/>
                <a:cs typeface="Times New Roman" panose="02020603050405020304" pitchFamily="18" charset="0"/>
              </a:rPr>
              <a:t> Redesign of the Building of the Faculty of Architecture </a:t>
            </a:r>
            <a:br>
              <a:rPr lang="en-GB" sz="2220" b="1" dirty="0">
                <a:latin typeface="Times New Roman" panose="02020603050405020304" pitchFamily="18" charset="0"/>
                <a:cs typeface="Times New Roman" panose="02020603050405020304" pitchFamily="18" charset="0"/>
              </a:rPr>
            </a:br>
            <a:r>
              <a:rPr lang="en-GB" sz="2220" b="1" dirty="0">
                <a:latin typeface="Times New Roman" panose="02020603050405020304" pitchFamily="18" charset="0"/>
                <a:cs typeface="Times New Roman" panose="02020603050405020304" pitchFamily="18" charset="0"/>
              </a:rPr>
              <a:t>in Nablus City </a:t>
            </a:r>
            <a:endParaRPr lang="en-GB" sz="222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102354" y="3078209"/>
            <a:ext cx="6987645" cy="853686"/>
          </a:xfrm>
        </p:spPr>
        <p:txBody>
          <a:bodyPr>
            <a:normAutofit/>
          </a:bodyPr>
          <a:lstStyle/>
          <a:p>
            <a:pPr algn="ctr"/>
            <a:r>
              <a:rPr lang="en-GB" sz="2400" b="1" dirty="0">
                <a:latin typeface="Times New Roman" panose="02020603050405020304" pitchFamily="18" charset="0"/>
                <a:cs typeface="Times New Roman" panose="02020603050405020304" pitchFamily="18" charset="0"/>
              </a:rPr>
              <a:t>Graduation Project-</a:t>
            </a:r>
            <a:r>
              <a:rPr lang="ar-SA" sz="2400" b="1" dirty="0">
                <a:latin typeface="Times New Roman" panose="02020603050405020304" pitchFamily="18" charset="0"/>
                <a:cs typeface="Times New Roman" panose="02020603050405020304" pitchFamily="18" charset="0"/>
              </a:rPr>
              <a:t>2</a:t>
            </a:r>
            <a:endParaRPr lang="ar-SA" sz="2400" b="1" dirty="0">
              <a:latin typeface="Times New Roman" panose="02020603050405020304" pitchFamily="18" charset="0"/>
              <a:cs typeface="Times New Roman" panose="02020603050405020304" pitchFamily="18" charset="0"/>
            </a:endParaRPr>
          </a:p>
        </p:txBody>
      </p:sp>
      <p:sp>
        <p:nvSpPr>
          <p:cNvPr id="8" name="Slide Number Placeholder 7"/>
          <p:cNvSpPr>
            <a:spLocks noGrp="1"/>
          </p:cNvSpPr>
          <p:nvPr>
            <p:ph type="sldNum" sz="quarter" idx="12"/>
          </p:nvPr>
        </p:nvSpPr>
        <p:spPr>
          <a:xfrm>
            <a:off x="11640833" y="6492875"/>
            <a:ext cx="551167" cy="365125"/>
          </a:xfrm>
        </p:spPr>
        <p:style>
          <a:lnRef idx="2">
            <a:schemeClr val="accent3"/>
          </a:lnRef>
          <a:fillRef idx="1">
            <a:schemeClr val="lt1"/>
          </a:fillRef>
          <a:effectRef idx="0">
            <a:schemeClr val="accent3"/>
          </a:effectRef>
          <a:fontRef idx="minor">
            <a:schemeClr val="dk1"/>
          </a:fontRef>
        </p:style>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295420" y="4708743"/>
            <a:ext cx="2826068" cy="1938020"/>
          </a:xfrm>
          <a:prstGeom prst="rect">
            <a:avLst/>
          </a:prstGeom>
          <a:noFill/>
        </p:spPr>
        <p:txBody>
          <a:bodyPr wrap="square" rtlCol="0">
            <a:spAutoFit/>
          </a:bodyPr>
          <a:lstStyle/>
          <a:p>
            <a:pPr marL="341630" indent="-341630"/>
            <a:r>
              <a:rPr lang="en-GB" sz="2400" b="1" dirty="0">
                <a:latin typeface="Times New Roman" panose="02020603050405020304" pitchFamily="18" charset="0"/>
                <a:cs typeface="Times New Roman" panose="02020603050405020304" pitchFamily="18" charset="0"/>
              </a:rPr>
              <a:t>Prepared by:</a:t>
            </a:r>
            <a:br>
              <a:rPr lang="en-GB" sz="2400" dirty="0">
                <a:latin typeface="Times New Roman" panose="02020603050405020304" pitchFamily="18" charset="0"/>
                <a:cs typeface="Times New Roman" panose="02020603050405020304" pitchFamily="18" charset="0"/>
              </a:rPr>
            </a:br>
            <a:r>
              <a:rPr lang="en-GB" sz="2400" dirty="0">
                <a:latin typeface="Times New Roman" panose="02020603050405020304" pitchFamily="18" charset="0"/>
                <a:cs typeface="Times New Roman" panose="02020603050405020304" pitchFamily="18" charset="0"/>
              </a:rPr>
              <a:t>Diala Nairat</a:t>
            </a:r>
            <a:endParaRPr lang="en-GB" sz="2400" dirty="0">
              <a:latin typeface="Times New Roman" panose="02020603050405020304" pitchFamily="18" charset="0"/>
              <a:cs typeface="Times New Roman" panose="02020603050405020304" pitchFamily="18" charset="0"/>
            </a:endParaRPr>
          </a:p>
          <a:p>
            <a:pPr marL="341630" indent="-341630"/>
            <a:r>
              <a:rPr lang="en-US" altLang="en-GB" sz="2400" dirty="0">
                <a:latin typeface="Times New Roman" panose="02020603050405020304" pitchFamily="18" charset="0"/>
                <a:cs typeface="Times New Roman" panose="02020603050405020304" pitchFamily="18" charset="0"/>
              </a:rPr>
              <a:t>    Doaa Nabeel</a:t>
            </a:r>
            <a:endParaRPr lang="en-US" altLang="en-GB" sz="2400" dirty="0">
              <a:latin typeface="Times New Roman" panose="02020603050405020304" pitchFamily="18" charset="0"/>
              <a:cs typeface="Times New Roman" panose="02020603050405020304" pitchFamily="18" charset="0"/>
            </a:endParaRPr>
          </a:p>
          <a:p>
            <a:pPr marL="341630" indent="-341630"/>
            <a:r>
              <a:rPr lang="en-US" altLang="en-GB" sz="2400"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Olfat Dweikat</a:t>
            </a:r>
            <a:r>
              <a:rPr lang="en-US" altLang="en-GB" sz="2400"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Wara’ Tubaileh</a:t>
            </a:r>
            <a:endParaRPr lang="en-GB" sz="24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4484150" y="4962407"/>
            <a:ext cx="2948108" cy="1200329"/>
          </a:xfrm>
          <a:prstGeom prst="rect">
            <a:avLst/>
          </a:prstGeom>
          <a:noFill/>
        </p:spPr>
        <p:txBody>
          <a:bodyPr wrap="square" rtlCol="0">
            <a:spAutoFit/>
          </a:bodyPr>
          <a:lstStyle/>
          <a:p>
            <a:r>
              <a:rPr lang="en-GB" sz="2400" b="1" dirty="0">
                <a:latin typeface="Times New Roman" panose="02020603050405020304" pitchFamily="18" charset="0"/>
                <a:cs typeface="Times New Roman" panose="02020603050405020304" pitchFamily="18" charset="0"/>
              </a:rPr>
              <a:t>Supervisor</a:t>
            </a:r>
            <a:r>
              <a:rPr lang="en-GB" b="1" dirty="0"/>
              <a:t> :</a:t>
            </a:r>
            <a:endParaRPr lang="en-GB" b="1" dirty="0"/>
          </a:p>
          <a:p>
            <a:pPr marL="287655"/>
            <a:r>
              <a:rPr lang="en-GB" sz="2400" dirty="0">
                <a:latin typeface="Times New Roman" panose="02020603050405020304" pitchFamily="18" charset="0"/>
                <a:cs typeface="Times New Roman" panose="02020603050405020304" pitchFamily="18" charset="0"/>
              </a:rPr>
              <a:t>Dr. Mutasim Babaa</a:t>
            </a:r>
            <a:endParaRPr lang="en-GB" sz="2400" dirty="0">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548356" y="229880"/>
            <a:ext cx="1883194" cy="188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4632960" y="2047240"/>
            <a:ext cx="4079875" cy="922020"/>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An-</a:t>
            </a:r>
            <a:r>
              <a:rPr lang="en-US" b="1" dirty="0" err="1">
                <a:latin typeface="Times New Roman" panose="02020603050405020304" pitchFamily="18" charset="0"/>
                <a:cs typeface="Times New Roman" panose="02020603050405020304" pitchFamily="18" charset="0"/>
              </a:rPr>
              <a:t>Najah</a:t>
            </a:r>
            <a:r>
              <a:rPr lang="en-US" b="1" dirty="0">
                <a:latin typeface="Times New Roman" panose="02020603050405020304" pitchFamily="18" charset="0"/>
                <a:cs typeface="Times New Roman" panose="02020603050405020304" pitchFamily="18" charset="0"/>
              </a:rPr>
              <a:t> National University</a:t>
            </a:r>
            <a:endParaRPr lang="en-US" b="1" dirty="0">
              <a:latin typeface="Times New Roman" panose="02020603050405020304" pitchFamily="18" charset="0"/>
              <a:cs typeface="Times New Roman" panose="02020603050405020304" pitchFamily="18" charset="0"/>
            </a:endParaRPr>
          </a:p>
          <a:p>
            <a:pPr algn="ctr"/>
            <a:r>
              <a:rPr lang="en-US" b="1" dirty="0">
                <a:latin typeface="Times New Roman" panose="02020603050405020304" pitchFamily="18" charset="0"/>
                <a:cs typeface="Times New Roman" panose="02020603050405020304" pitchFamily="18" charset="0"/>
              </a:rPr>
              <a:t>Faculty of Engineering</a:t>
            </a:r>
            <a:endParaRPr lang="en-US" b="1" dirty="0">
              <a:latin typeface="Times New Roman" panose="02020603050405020304" pitchFamily="18" charset="0"/>
              <a:cs typeface="Times New Roman" panose="02020603050405020304" pitchFamily="18" charset="0"/>
            </a:endParaRPr>
          </a:p>
          <a:p>
            <a:pPr algn="ctr"/>
            <a:r>
              <a:rPr lang="en-US" b="1" dirty="0">
                <a:latin typeface="Times New Roman" panose="02020603050405020304" pitchFamily="18" charset="0"/>
                <a:cs typeface="Times New Roman" panose="02020603050405020304" pitchFamily="18" charset="0"/>
              </a:rPr>
              <a:t>Building Engineering Department</a:t>
            </a:r>
            <a:endParaRPr lang="en-US" b="1" dirty="0">
              <a:latin typeface="Times New Roman" panose="02020603050405020304" pitchFamily="18" charset="0"/>
              <a:cs typeface="Times New Roman" panose="02020603050405020304" pitchFamily="18" charset="0"/>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866900" y="588645"/>
            <a:ext cx="7598410" cy="3124200"/>
          </a:xfrm>
        </p:spPr>
        <p:txBody>
          <a:bodyPr>
            <a:normAutofit fontScale="55000" lnSpcReduction="20000"/>
          </a:bodyPr>
          <a:lstStyle/>
          <a:p>
            <a:pPr marL="0" indent="0">
              <a:buNone/>
            </a:pPr>
            <a:endParaRPr lang="en-GB" sz="3200"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lgn="ctr">
              <a:buNone/>
            </a:pPr>
            <a:endParaRPr lang="en-GB" sz="6400" b="1" dirty="0">
              <a:latin typeface="Times New Roman" panose="02020603050405020304" pitchFamily="18" charset="0"/>
              <a:cs typeface="Times New Roman" panose="02020603050405020304" pitchFamily="18" charset="0"/>
            </a:endParaRPr>
          </a:p>
          <a:p>
            <a:pPr marL="0" indent="0" algn="ctr">
              <a:buNone/>
            </a:pPr>
            <a:r>
              <a:rPr lang="en-US" altLang="en-GB" sz="6400" b="1" dirty="0">
                <a:latin typeface="Times New Roman" panose="02020603050405020304" pitchFamily="18" charset="0"/>
                <a:cs typeface="Times New Roman" panose="02020603050405020304" pitchFamily="18" charset="0"/>
              </a:rPr>
              <a:t>                  </a:t>
            </a:r>
            <a:r>
              <a:rPr lang="en-GB" sz="6400" b="1" dirty="0">
                <a:latin typeface="Times New Roman" panose="02020603050405020304" pitchFamily="18" charset="0"/>
                <a:cs typeface="Times New Roman" panose="02020603050405020304" pitchFamily="18" charset="0"/>
              </a:rPr>
              <a:t>Architectural Design </a:t>
            </a:r>
            <a:endParaRPr lang="en-GB" sz="6400" dirty="0">
              <a:latin typeface="Times New Roman" panose="02020603050405020304" pitchFamily="18" charset="0"/>
              <a:cs typeface="Times New Roman" panose="02020603050405020304" pitchFamily="18" charset="0"/>
            </a:endParaRPr>
          </a:p>
          <a:p>
            <a:pPr marL="0" indent="0">
              <a:buNone/>
            </a:pPr>
            <a:r>
              <a:rPr lang="en-GB" sz="6000" b="1" dirty="0">
                <a:latin typeface="Times New Roman" panose="02020603050405020304" pitchFamily="18" charset="0"/>
                <a:cs typeface="Times New Roman" panose="02020603050405020304" pitchFamily="18" charset="0"/>
              </a:rPr>
              <a:t>Second floor:</a:t>
            </a:r>
            <a:endParaRPr lang="en-GB" sz="6000" b="1" dirty="0">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endParaRPr lang="en-GB" sz="51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145738" y="5970316"/>
            <a:ext cx="2637692"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Old building</a:t>
            </a:r>
            <a:endParaRPr lang="en-GB"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212965" y="6057265"/>
            <a:ext cx="2943225" cy="368300"/>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 New building</a:t>
            </a:r>
            <a:endParaRPr lang="en-GB" dirty="0">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1"/>
          <a:stretch>
            <a:fillRect/>
          </a:stretch>
        </p:blipFill>
        <p:spPr>
          <a:xfrm>
            <a:off x="1866265" y="2406015"/>
            <a:ext cx="4131310" cy="3232785"/>
          </a:xfrm>
          <a:prstGeom prst="rect">
            <a:avLst/>
          </a:prstGeom>
          <a:ln w="38100">
            <a:solidFill>
              <a:schemeClr val="tx1"/>
            </a:solidFill>
          </a:ln>
        </p:spPr>
      </p:pic>
      <p:sp>
        <p:nvSpPr>
          <p:cNvPr id="13" name="Rectangle 12"/>
          <p:cNvSpPr/>
          <p:nvPr/>
        </p:nvSpPr>
        <p:spPr>
          <a:xfrm>
            <a:off x="6960013" y="2406015"/>
            <a:ext cx="394914" cy="808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10"/>
          <p:cNvPicPr>
            <a:picLocks noGrp="1" noChangeAspect="1"/>
          </p:cNvPicPr>
          <p:nvPr>
            <p:ph sz="half" idx="2"/>
          </p:nvPr>
        </p:nvPicPr>
        <p:blipFill>
          <a:blip r:embed="rId2"/>
          <a:stretch>
            <a:fillRect/>
          </a:stretch>
        </p:blipFill>
        <p:spPr>
          <a:xfrm>
            <a:off x="6635750" y="2406015"/>
            <a:ext cx="4466590" cy="3219450"/>
          </a:xfrm>
          <a:prstGeom prst="rect">
            <a:avLst/>
          </a:prstGeom>
          <a:ln w="38100">
            <a:solidFill>
              <a:schemeClr val="tx1"/>
            </a:solidFill>
          </a:ln>
        </p:spPr>
      </p:pic>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83995" y="1062355"/>
            <a:ext cx="10019030" cy="4728845"/>
          </a:xfrm>
        </p:spPr>
        <p:txBody>
          <a:bodyPr>
            <a:normAutofit/>
          </a:bodyPr>
          <a:lstStyle/>
          <a:p>
            <a:pPr marL="0" indent="0" algn="ctr">
              <a:buNone/>
            </a:pPr>
            <a:r>
              <a:rPr lang="en-GB" sz="3200" b="1" dirty="0">
                <a:latin typeface="Times New Roman" panose="02020603050405020304" pitchFamily="18" charset="0"/>
                <a:cs typeface="Times New Roman" panose="02020603050405020304" pitchFamily="18" charset="0"/>
              </a:rPr>
              <a:t>Architectural Design </a:t>
            </a:r>
            <a:endParaRPr lang="en-GB" sz="3200" b="1" dirty="0">
              <a:latin typeface="Times New Roman" panose="02020603050405020304" pitchFamily="18" charset="0"/>
              <a:cs typeface="Times New Roman" panose="02020603050405020304" pitchFamily="18" charset="0"/>
            </a:endParaRPr>
          </a:p>
          <a:p>
            <a:pPr marL="0" indent="0">
              <a:buNone/>
            </a:pPr>
            <a:r>
              <a:rPr lang="en-US" altLang="en-GB" sz="24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en-GB" sz="24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Third floor:</a:t>
            </a:r>
            <a:endParaRPr lang="en-GB" sz="24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503025" y="6339309"/>
            <a:ext cx="551167" cy="365125"/>
          </a:xfrm>
        </p:spPr>
        <p:style>
          <a:lnRef idx="2">
            <a:schemeClr val="accent6">
              <a:shade val="50000"/>
            </a:schemeClr>
          </a:lnRef>
          <a:fillRef idx="1">
            <a:schemeClr val="accent6"/>
          </a:fillRef>
          <a:effectRef idx="0">
            <a:schemeClr val="accent6"/>
          </a:effectRef>
          <a:fontRef idx="minor">
            <a:schemeClr val="lt1"/>
          </a:fontRef>
        </p:style>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7816655" y="5969977"/>
            <a:ext cx="3039604"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 Modified Design</a:t>
            </a:r>
            <a:endParaRPr lang="en-GB" dirty="0">
              <a:latin typeface="Times New Roman" panose="02020603050405020304" pitchFamily="18" charset="0"/>
              <a:cs typeface="Times New Roman" panose="02020603050405020304" pitchFamily="18" charset="0"/>
            </a:endParaRPr>
          </a:p>
        </p:txBody>
      </p:sp>
      <p:sp>
        <p:nvSpPr>
          <p:cNvPr id="9" name="TextBox 8"/>
          <p:cNvSpPr txBox="1"/>
          <p:nvPr/>
        </p:nvSpPr>
        <p:spPr>
          <a:xfrm>
            <a:off x="2808558" y="5969977"/>
            <a:ext cx="2505807"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 Original Design</a:t>
            </a:r>
            <a:endParaRPr lang="en-GB"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1"/>
          <a:stretch>
            <a:fillRect/>
          </a:stretch>
        </p:blipFill>
        <p:spPr>
          <a:xfrm>
            <a:off x="1483995" y="1831078"/>
            <a:ext cx="4836123" cy="3876938"/>
          </a:xfrm>
          <a:prstGeom prst="rect">
            <a:avLst/>
          </a:prstGeom>
          <a:ln w="38100">
            <a:solidFill>
              <a:schemeClr val="tx1"/>
            </a:solidFill>
          </a:ln>
        </p:spPr>
      </p:pic>
      <p:sp>
        <p:nvSpPr>
          <p:cNvPr id="11" name="Rectangle 10"/>
          <p:cNvSpPr/>
          <p:nvPr/>
        </p:nvSpPr>
        <p:spPr>
          <a:xfrm>
            <a:off x="7029450" y="2665730"/>
            <a:ext cx="394914" cy="808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029450" y="1976120"/>
            <a:ext cx="394914" cy="808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p:cNvPicPr>
            <a:picLocks noGrp="1" noChangeAspect="1"/>
          </p:cNvPicPr>
          <p:nvPr>
            <p:ph sz="half" idx="2"/>
          </p:nvPr>
        </p:nvPicPr>
        <p:blipFill>
          <a:blip r:embed="rId2"/>
          <a:stretch>
            <a:fillRect/>
          </a:stretch>
        </p:blipFill>
        <p:spPr>
          <a:xfrm>
            <a:off x="6887210" y="1831340"/>
            <a:ext cx="4899025" cy="3959860"/>
          </a:xfrm>
          <a:prstGeom prst="rect">
            <a:avLst/>
          </a:prstGeom>
          <a:ln w="38100">
            <a:solidFill>
              <a:schemeClr val="tx1"/>
            </a:solidFill>
          </a:ln>
        </p:spPr>
      </p:pic>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7620"/>
            <a:ext cx="10018713" cy="2430780"/>
          </a:xfrm>
        </p:spPr>
        <p:txBody>
          <a:bodyPr>
            <a:normAutofit/>
          </a:bodyPr>
          <a:lstStyle/>
          <a:p>
            <a:pPr algn="l"/>
            <a:r>
              <a:rPr lang="en-GB" b="1" dirty="0">
                <a:latin typeface="Times New Roman" panose="02020603050405020304" pitchFamily="18" charset="0"/>
                <a:cs typeface="Times New Roman" panose="02020603050405020304" pitchFamily="18" charset="0"/>
                <a:sym typeface="+mn-ea"/>
              </a:rPr>
              <a:t>                        Architectural Design </a:t>
            </a:r>
            <a:br>
              <a:rPr lang="en-GB" b="1" dirty="0">
                <a:latin typeface="Times New Roman" panose="02020603050405020304" pitchFamily="18" charset="0"/>
                <a:cs typeface="Times New Roman" panose="02020603050405020304" pitchFamily="18" charset="0"/>
                <a:sym typeface="+mn-ea"/>
              </a:rPr>
            </a:br>
            <a:r>
              <a:rPr lang="en-US" altLang="en-GB" b="1" dirty="0">
                <a:latin typeface="Times New Roman" panose="02020603050405020304" pitchFamily="18" charset="0"/>
                <a:cs typeface="Times New Roman" panose="02020603050405020304" pitchFamily="18" charset="0"/>
                <a:sym typeface="+mn-ea"/>
              </a:rPr>
              <a:t>  </a:t>
            </a:r>
            <a:r>
              <a:rPr lang="en-GB" sz="2665" b="1" dirty="0">
                <a:latin typeface="Times New Roman" panose="02020603050405020304" pitchFamily="18" charset="0"/>
                <a:cs typeface="Times New Roman" panose="02020603050405020304" pitchFamily="18" charset="0"/>
                <a:sym typeface="+mn-ea"/>
              </a:rPr>
              <a:t>Forth floor:</a:t>
            </a:r>
            <a:br>
              <a:rPr lang="en-GB" sz="2665" dirty="0">
                <a:latin typeface="Times New Roman" panose="02020603050405020304" pitchFamily="18" charset="0"/>
                <a:cs typeface="Times New Roman" panose="02020603050405020304" pitchFamily="18" charset="0"/>
              </a:rPr>
            </a:br>
            <a:endParaRPr lang="en-US" sz="2665" dirty="0"/>
          </a:p>
        </p:txBody>
      </p:sp>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pic>
        <p:nvPicPr>
          <p:cNvPr id="6" name="Content Placeholder 5"/>
          <p:cNvPicPr>
            <a:picLocks noGrp="1" noChangeAspect="1"/>
          </p:cNvPicPr>
          <p:nvPr>
            <p:ph sz="half" idx="2"/>
          </p:nvPr>
        </p:nvPicPr>
        <p:blipFill>
          <a:blip r:embed="rId1"/>
          <a:stretch>
            <a:fillRect/>
          </a:stretch>
        </p:blipFill>
        <p:spPr>
          <a:xfrm>
            <a:off x="1668631" y="1863951"/>
            <a:ext cx="4410859" cy="3939949"/>
          </a:xfrm>
          <a:prstGeom prst="rect">
            <a:avLst/>
          </a:prstGeom>
          <a:ln w="38100">
            <a:solidFill>
              <a:schemeClr val="tx1"/>
            </a:solidFill>
          </a:ln>
        </p:spPr>
      </p:pic>
      <p:sp>
        <p:nvSpPr>
          <p:cNvPr id="7" name="Text Box 6"/>
          <p:cNvSpPr txBox="1"/>
          <p:nvPr/>
        </p:nvSpPr>
        <p:spPr>
          <a:xfrm>
            <a:off x="8439785" y="5878830"/>
            <a:ext cx="1490980" cy="368300"/>
          </a:xfrm>
          <a:prstGeom prst="rect">
            <a:avLst/>
          </a:prstGeom>
          <a:noFill/>
        </p:spPr>
        <p:txBody>
          <a:bodyPr wrap="none" rtlCol="0" anchor="t">
            <a:spAutoFit/>
          </a:bodyPr>
          <a:lstStyle/>
          <a:p>
            <a:pPr algn="ctr"/>
            <a:r>
              <a:rPr lang="en-GB" dirty="0">
                <a:latin typeface="Times New Roman" panose="02020603050405020304" pitchFamily="18" charset="0"/>
                <a:cs typeface="Times New Roman" panose="02020603050405020304" pitchFamily="18" charset="0"/>
                <a:sym typeface="+mn-ea"/>
              </a:rPr>
              <a:t> New building</a:t>
            </a:r>
            <a:endParaRPr lang="en-US"/>
          </a:p>
        </p:txBody>
      </p:sp>
      <p:sp>
        <p:nvSpPr>
          <p:cNvPr id="8" name="TextBox 7"/>
          <p:cNvSpPr txBox="1"/>
          <p:nvPr/>
        </p:nvSpPr>
        <p:spPr>
          <a:xfrm>
            <a:off x="2776928" y="5878876"/>
            <a:ext cx="2637692"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Old building</a:t>
            </a:r>
            <a:endParaRPr lang="en-GB" dirty="0">
              <a:latin typeface="Times New Roman" panose="02020603050405020304" pitchFamily="18" charset="0"/>
              <a:cs typeface="Times New Roman" panose="02020603050405020304" pitchFamily="18" charset="0"/>
            </a:endParaRPr>
          </a:p>
        </p:txBody>
      </p:sp>
      <p:sp>
        <p:nvSpPr>
          <p:cNvPr id="11" name="Rectangle 10"/>
          <p:cNvSpPr/>
          <p:nvPr/>
        </p:nvSpPr>
        <p:spPr>
          <a:xfrm>
            <a:off x="7253605" y="2432367"/>
            <a:ext cx="394914" cy="808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056148" y="1863725"/>
            <a:ext cx="394914" cy="808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p:cNvPicPr>
            <a:picLocks noGrp="1" noChangeAspect="1"/>
          </p:cNvPicPr>
          <p:nvPr>
            <p:ph sz="half" idx="1"/>
          </p:nvPr>
        </p:nvPicPr>
        <p:blipFill>
          <a:blip r:embed="rId2"/>
          <a:stretch>
            <a:fillRect/>
          </a:stretch>
        </p:blipFill>
        <p:spPr>
          <a:xfrm>
            <a:off x="6554470" y="1863725"/>
            <a:ext cx="4757420" cy="3940175"/>
          </a:xfrm>
          <a:prstGeom prst="rect">
            <a:avLst/>
          </a:prstGeom>
          <a:ln w="38100">
            <a:solidFill>
              <a:schemeClr val="tx1"/>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59560" y="-69850"/>
            <a:ext cx="10337165" cy="4908550"/>
          </a:xfrm>
        </p:spPr>
        <p:txBody>
          <a:bodyPr>
            <a:normAutofit/>
          </a:bodyPr>
          <a:lstStyle/>
          <a:p>
            <a:pPr marL="0" indent="0" algn="ctr">
              <a:buNone/>
            </a:pPr>
            <a:endParaRPr lang="en-GB" sz="3200" b="1" dirty="0">
              <a:latin typeface="Times New Roman" panose="02020603050405020304" pitchFamily="18" charset="0"/>
              <a:cs typeface="Times New Roman" panose="02020603050405020304" pitchFamily="18" charset="0"/>
            </a:endParaRPr>
          </a:p>
          <a:p>
            <a:pPr marL="0" indent="0" algn="ctr">
              <a:buNone/>
            </a:pPr>
            <a:endParaRPr lang="en-GB" sz="3200" b="1" dirty="0">
              <a:latin typeface="Times New Roman" panose="02020603050405020304" pitchFamily="18" charset="0"/>
              <a:cs typeface="Times New Roman" panose="02020603050405020304" pitchFamily="18" charset="0"/>
            </a:endParaRPr>
          </a:p>
          <a:p>
            <a:pPr marL="0" indent="0" algn="ctr">
              <a:buNone/>
            </a:pPr>
            <a:endParaRPr lang="en-GB" sz="3200" b="1" dirty="0">
              <a:latin typeface="Times New Roman" panose="02020603050405020304" pitchFamily="18" charset="0"/>
              <a:cs typeface="Times New Roman" panose="02020603050405020304" pitchFamily="18" charset="0"/>
            </a:endParaRPr>
          </a:p>
          <a:p>
            <a:pPr marL="0" indent="0" algn="ctr">
              <a:buNone/>
            </a:pPr>
            <a:endParaRPr lang="en-GB" sz="3200" b="1" dirty="0">
              <a:latin typeface="Times New Roman" panose="02020603050405020304" pitchFamily="18" charset="0"/>
              <a:cs typeface="Times New Roman" panose="02020603050405020304" pitchFamily="18" charset="0"/>
            </a:endParaRPr>
          </a:p>
          <a:p>
            <a:pPr marL="0" indent="0">
              <a:buNone/>
            </a:pPr>
            <a:r>
              <a:rPr lang="en-US" altLang="en-GB" sz="3200" b="1" dirty="0">
                <a:latin typeface="Times New Roman" panose="02020603050405020304" pitchFamily="18" charset="0"/>
                <a:cs typeface="Times New Roman" panose="02020603050405020304" pitchFamily="18" charset="0"/>
              </a:rPr>
              <a:t>                            </a:t>
            </a:r>
            <a:r>
              <a:rPr lang="en-GB" sz="3200" b="1" dirty="0">
                <a:latin typeface="Times New Roman" panose="02020603050405020304" pitchFamily="18" charset="0"/>
                <a:cs typeface="Times New Roman" panose="02020603050405020304" pitchFamily="18" charset="0"/>
              </a:rPr>
              <a:t>Architectural Design </a:t>
            </a:r>
            <a:endParaRPr lang="en-GB" sz="3200" b="1" dirty="0">
              <a:latin typeface="Times New Roman" panose="02020603050405020304" pitchFamily="18" charset="0"/>
              <a:cs typeface="Times New Roman" panose="02020603050405020304" pitchFamily="18" charset="0"/>
            </a:endParaRPr>
          </a:p>
          <a:p>
            <a:pPr marL="0" indent="0">
              <a:buNone/>
            </a:pPr>
            <a:r>
              <a:rPr lang="en-GB" sz="3200" b="1" dirty="0">
                <a:latin typeface="Times New Roman" panose="02020603050405020304" pitchFamily="18" charset="0"/>
                <a:cs typeface="Times New Roman" panose="02020603050405020304" pitchFamily="18" charset="0"/>
              </a:rPr>
              <a:t> </a:t>
            </a:r>
            <a:r>
              <a:rPr lang="en-US" altLang="en-GB" sz="3200" b="1" dirty="0">
                <a:latin typeface="Times New Roman" panose="02020603050405020304" pitchFamily="18" charset="0"/>
                <a:cs typeface="Times New Roman" panose="02020603050405020304" pitchFamily="18" charset="0"/>
              </a:rPr>
              <a:t>                                  </a:t>
            </a:r>
            <a:r>
              <a:rPr lang="en-GB" b="1" dirty="0">
                <a:latin typeface="Times New Roman" panose="02020603050405020304" pitchFamily="18" charset="0"/>
                <a:cs typeface="Times New Roman" panose="02020603050405020304" pitchFamily="18" charset="0"/>
              </a:rPr>
              <a:t>   North Elevation:</a:t>
            </a:r>
            <a:endParaRPr lang="en-GB" sz="3200" b="1" dirty="0">
              <a:latin typeface="Times New Roman" panose="02020603050405020304" pitchFamily="18" charset="0"/>
              <a:cs typeface="Times New Roman" panose="02020603050405020304" pitchFamily="18" charset="0"/>
            </a:endParaRPr>
          </a:p>
          <a:p>
            <a:pPr marL="0" indent="0">
              <a:buNone/>
            </a:pPr>
            <a:endParaRPr lang="en-GB" sz="51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076144" y="6291647"/>
            <a:ext cx="551167" cy="365125"/>
          </a:xfrm>
        </p:spPr>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1"/>
          <a:stretch>
            <a:fillRect/>
          </a:stretch>
        </p:blipFill>
        <p:spPr>
          <a:xfrm>
            <a:off x="2935605" y="2072640"/>
            <a:ext cx="7382510" cy="4476115"/>
          </a:xfrm>
          <a:prstGeom prst="rect">
            <a:avLst/>
          </a:prstGeom>
          <a:ln>
            <a:solidFill>
              <a:schemeClr val="tx1"/>
            </a:solidFill>
          </a:ln>
        </p:spPr>
      </p:pic>
      <p:sp>
        <p:nvSpPr>
          <p:cNvPr id="4" name="Content Placeholder 3"/>
          <p:cNvSpPr>
            <a:spLocks noGrp="1"/>
          </p:cNvSpPr>
          <p:nvPr>
            <p:ph sz="half" idx="2"/>
          </p:nvPr>
        </p:nvSpPr>
        <p:spPr/>
        <p:txBody>
          <a:bodyPr>
            <a:normAutofit/>
          </a:bodyPr>
          <a:lstStyle/>
          <a:p>
            <a:endParaRPr lang="en-US"/>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56995" y="342900"/>
            <a:ext cx="9478010" cy="3124200"/>
          </a:xfrm>
        </p:spPr>
        <p:txBody>
          <a:bodyPr>
            <a:normAutofit fontScale="45000" lnSpcReduction="20000"/>
          </a:bodyPr>
          <a:lstStyle/>
          <a:p>
            <a:pPr marL="0" indent="0">
              <a:buNone/>
            </a:pPr>
            <a:endParaRPr lang="en-GB" sz="3200" dirty="0">
              <a:latin typeface="Times New Roman" panose="02020603050405020304" pitchFamily="18" charset="0"/>
              <a:cs typeface="Times New Roman" panose="02020603050405020304" pitchFamily="18" charset="0"/>
            </a:endParaRPr>
          </a:p>
          <a:p>
            <a:pPr marL="0" indent="0">
              <a:buNone/>
            </a:pPr>
            <a:r>
              <a:rPr lang="en-GB" sz="3200" b="1" dirty="0">
                <a:latin typeface="Times New Roman" panose="02020603050405020304" pitchFamily="18" charset="0"/>
                <a:cs typeface="Times New Roman" panose="02020603050405020304" pitchFamily="18" charset="0"/>
              </a:rPr>
              <a:t>                              </a:t>
            </a:r>
            <a:endParaRPr lang="en-GB" sz="3200" b="1" dirty="0">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r>
              <a:rPr lang="en-US" altLang="en-GB" sz="3200" b="1" dirty="0">
                <a:latin typeface="Times New Roman" panose="02020603050405020304" pitchFamily="18" charset="0"/>
                <a:cs typeface="Times New Roman" panose="02020603050405020304" pitchFamily="18" charset="0"/>
              </a:rPr>
              <a:t>                                                           </a:t>
            </a:r>
            <a:r>
              <a:rPr lang="en-US" altLang="en-GB" sz="5600" b="1" dirty="0">
                <a:latin typeface="Times New Roman" panose="02020603050405020304" pitchFamily="18" charset="0"/>
                <a:cs typeface="Times New Roman" panose="02020603050405020304" pitchFamily="18" charset="0"/>
              </a:rPr>
              <a:t>    </a:t>
            </a:r>
            <a:r>
              <a:rPr lang="en-US" altLang="en-GB" sz="8000" b="1" dirty="0">
                <a:latin typeface="Times New Roman" panose="02020603050405020304" pitchFamily="18" charset="0"/>
                <a:cs typeface="Times New Roman" panose="02020603050405020304" pitchFamily="18" charset="0"/>
              </a:rPr>
              <a:t>                      </a:t>
            </a:r>
            <a:r>
              <a:rPr lang="en-GB" sz="8000" b="1" dirty="0">
                <a:latin typeface="Times New Roman" panose="02020603050405020304" pitchFamily="18" charset="0"/>
                <a:cs typeface="Times New Roman" panose="02020603050405020304" pitchFamily="18" charset="0"/>
              </a:rPr>
              <a:t>Architectural Design</a:t>
            </a:r>
            <a:r>
              <a:rPr lang="en-GB" sz="5600" b="1" dirty="0">
                <a:latin typeface="Times New Roman" panose="02020603050405020304" pitchFamily="18" charset="0"/>
                <a:cs typeface="Times New Roman" panose="02020603050405020304" pitchFamily="18" charset="0"/>
              </a:rPr>
              <a:t> </a:t>
            </a:r>
            <a:endParaRPr lang="en-GB" sz="3200" b="1"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buNone/>
            </a:pPr>
            <a:r>
              <a:rPr lang="en-US" altLang="en-GB" sz="6000" dirty="0">
                <a:latin typeface="Times New Roman" panose="02020603050405020304" pitchFamily="18" charset="0"/>
                <a:cs typeface="Times New Roman" panose="02020603050405020304" pitchFamily="18" charset="0"/>
              </a:rPr>
              <a:t>                                                                         </a:t>
            </a:r>
            <a:r>
              <a:rPr lang="en-US" altLang="en-GB" sz="6000" b="1" dirty="0">
                <a:latin typeface="Times New Roman" panose="02020603050405020304" pitchFamily="18" charset="0"/>
                <a:cs typeface="Times New Roman" panose="02020603050405020304" pitchFamily="18" charset="0"/>
              </a:rPr>
              <a:t>    </a:t>
            </a:r>
            <a:r>
              <a:rPr lang="en-GB" sz="6000" b="1" dirty="0">
                <a:latin typeface="Times New Roman" panose="02020603050405020304" pitchFamily="18" charset="0"/>
                <a:cs typeface="Times New Roman" panose="02020603050405020304" pitchFamily="18" charset="0"/>
              </a:rPr>
              <a:t>East Elevation:-   </a:t>
            </a:r>
            <a:r>
              <a:rPr lang="en-GB" sz="6000" dirty="0">
                <a:latin typeface="Times New Roman" panose="02020603050405020304" pitchFamily="18" charset="0"/>
                <a:cs typeface="Times New Roman" panose="02020603050405020304" pitchFamily="18" charset="0"/>
              </a:rPr>
              <a:t>                                                                   </a:t>
            </a:r>
            <a:r>
              <a:rPr lang="en-US" altLang="en-GB" sz="6000" dirty="0">
                <a:latin typeface="Times New Roman" panose="02020603050405020304" pitchFamily="18" charset="0"/>
                <a:cs typeface="Times New Roman" panose="02020603050405020304" pitchFamily="18" charset="0"/>
              </a:rPr>
              <a:t>                                                                                                                                                         </a:t>
            </a:r>
            <a:r>
              <a:rPr lang="en-GB" sz="6000" dirty="0">
                <a:latin typeface="Times New Roman" panose="02020603050405020304" pitchFamily="18" charset="0"/>
                <a:cs typeface="Times New Roman" panose="02020603050405020304" pitchFamily="18" charset="0"/>
              </a:rPr>
              <a:t>  </a:t>
            </a:r>
            <a:endParaRPr lang="en-GB" dirty="0">
              <a:solidFill>
                <a:prstClr val="black"/>
              </a:solidFill>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endParaRPr lang="en-GB" sz="51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p:txBody>
      </p:sp>
      <p:sp>
        <p:nvSpPr>
          <p:cNvPr id="4" name="Slide Number Placeholder 1"/>
          <p:cNvSpPr txBox="1"/>
          <p:nvPr/>
        </p:nvSpPr>
        <p:spPr>
          <a:xfrm>
            <a:off x="11104256" y="6019531"/>
            <a:ext cx="551167" cy="365125"/>
          </a:xfrm>
          <a:prstGeom prst="rect">
            <a:avLst/>
          </a:prstGeom>
        </p:spPr>
        <p:txBody>
          <a:bodyPr vert="horz" lIns="91440" tIns="45720" rIns="91440" bIns="45720" rtlCol="0" anchor="ctr"/>
          <a:lstStyle>
            <a:defPPr>
              <a:defRPr lang="en-US"/>
            </a:defPPr>
            <a:lvl1pPr marL="0" algn="r" defTabSz="457200" rtl="0" eaLnBrk="1" latinLnBrk="0" hangingPunct="1">
              <a:defRPr sz="1000" b="0" i="0" kern="1200">
                <a:solidFill>
                  <a:schemeClr val="tx1"/>
                </a:solidFill>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1"/>
          <a:stretch>
            <a:fillRect/>
          </a:stretch>
        </p:blipFill>
        <p:spPr>
          <a:xfrm>
            <a:off x="2954020" y="2229485"/>
            <a:ext cx="7433310" cy="4544695"/>
          </a:xfrm>
          <a:prstGeom prst="rect">
            <a:avLst/>
          </a:prstGeom>
          <a:ln>
            <a:solidFill>
              <a:schemeClr val="tx1"/>
            </a:solidFill>
          </a:ln>
        </p:spPr>
      </p:pic>
      <p:sp>
        <p:nvSpPr>
          <p:cNvPr id="2" name="Content Placeholder 1"/>
          <p:cNvSpPr>
            <a:spLocks noGrp="1"/>
          </p:cNvSpPr>
          <p:nvPr>
            <p:ph sz="half" idx="2"/>
          </p:nvPr>
        </p:nvSpPr>
        <p:spPr/>
        <p:txBody>
          <a:bodyPr>
            <a:normAutofit fontScale="45000" lnSpcReduction="20000"/>
          </a:bodyPr>
          <a:lstStyle/>
          <a:p>
            <a:endParaRPr lang="en-US"/>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09172" y="-509953"/>
            <a:ext cx="10018713" cy="1752599"/>
          </a:xfrm>
        </p:spPr>
        <p:txBody>
          <a:bodyPr/>
          <a:lstStyle/>
          <a:p>
            <a:pPr algn="l"/>
            <a:r>
              <a:rPr lang="en-GB" sz="2400" dirty="0">
                <a:ln>
                  <a:noFill/>
                </a:ln>
                <a:solidFill>
                  <a:prstClr val="black"/>
                </a:solidFill>
                <a:latin typeface="Times New Roman" panose="02020603050405020304" pitchFamily="18" charset="0"/>
                <a:ea typeface="+mn-ea"/>
                <a:cs typeface="Times New Roman" panose="02020603050405020304" pitchFamily="18" charset="0"/>
              </a:rPr>
              <a:t>       </a:t>
            </a:r>
            <a:r>
              <a:rPr lang="en-GB" sz="2400" b="1" dirty="0">
                <a:ln>
                  <a:noFill/>
                </a:ln>
                <a:solidFill>
                  <a:prstClr val="black"/>
                </a:solidFill>
                <a:latin typeface="Times New Roman" panose="02020603050405020304" pitchFamily="18" charset="0"/>
                <a:ea typeface="+mn-ea"/>
                <a:cs typeface="Times New Roman" panose="02020603050405020304" pitchFamily="18" charset="0"/>
              </a:rPr>
              <a:t> </a:t>
            </a:r>
            <a:r>
              <a:rPr lang="en-GB" sz="2800" b="1" dirty="0">
                <a:ln>
                  <a:noFill/>
                </a:ln>
                <a:solidFill>
                  <a:prstClr val="black"/>
                </a:solidFill>
                <a:latin typeface="Times New Roman" panose="02020603050405020304" pitchFamily="18" charset="0"/>
                <a:ea typeface="+mn-ea"/>
                <a:cs typeface="Times New Roman" panose="02020603050405020304" pitchFamily="18" charset="0"/>
              </a:rPr>
              <a:t> Sections:-</a:t>
            </a:r>
            <a:endParaRPr lang="ar-SA" sz="2800" b="1" dirty="0"/>
          </a:p>
        </p:txBody>
      </p:sp>
      <p:sp>
        <p:nvSpPr>
          <p:cNvPr id="4" name="عنصر نائب لرقم الشريحة 3"/>
          <p:cNvSpPr>
            <a:spLocks noGrp="1"/>
          </p:cNvSpPr>
          <p:nvPr>
            <p:ph type="sldNum" sz="quarter" idx="12"/>
          </p:nvPr>
        </p:nvSpPr>
        <p:spPr/>
        <p:txBody>
          <a:bodyPr/>
          <a:lstStyle/>
          <a:p>
            <a:fld id="{19C66E0F-FE8B-4D58-9714-30462E1F5B85}" type="slidenum">
              <a:rPr lang="en-GB" smtClean="0"/>
            </a:fld>
            <a:endParaRPr lang="en-GB"/>
          </a:p>
        </p:txBody>
      </p:sp>
      <p:pic>
        <p:nvPicPr>
          <p:cNvPr id="7" name="Content Placeholder 6"/>
          <p:cNvPicPr>
            <a:picLocks noGrp="1" noChangeAspect="1"/>
          </p:cNvPicPr>
          <p:nvPr>
            <p:ph idx="1"/>
          </p:nvPr>
        </p:nvPicPr>
        <p:blipFill>
          <a:blip r:embed="rId1"/>
          <a:stretch>
            <a:fillRect/>
          </a:stretch>
        </p:blipFill>
        <p:spPr>
          <a:xfrm>
            <a:off x="1929130" y="906780"/>
            <a:ext cx="9680575" cy="4960620"/>
          </a:xfrm>
          <a:prstGeom prst="rect">
            <a:avLst/>
          </a:prstGeom>
          <a:ln>
            <a:solidFill>
              <a:schemeClr val="tx1"/>
            </a:solidFill>
          </a:ln>
        </p:spPr>
      </p:pic>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pic>
        <p:nvPicPr>
          <p:cNvPr id="5" name="Content Placeholder 4"/>
          <p:cNvPicPr>
            <a:picLocks noGrp="1" noChangeAspect="1"/>
          </p:cNvPicPr>
          <p:nvPr>
            <p:ph idx="1"/>
          </p:nvPr>
        </p:nvPicPr>
        <p:blipFill>
          <a:blip r:embed="rId1"/>
          <a:stretch>
            <a:fillRect/>
          </a:stretch>
        </p:blipFill>
        <p:spPr>
          <a:xfrm>
            <a:off x="2216785" y="0"/>
            <a:ext cx="8888730" cy="648462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94615"/>
            <a:ext cx="10018713" cy="1752599"/>
          </a:xfrm>
        </p:spPr>
        <p:txBody>
          <a:bodyPr/>
          <a:lstStyle/>
          <a:p>
            <a:pPr algn="l"/>
            <a:r>
              <a:rPr lang="en-GB" b="1" dirty="0">
                <a:latin typeface="Times New Roman" panose="02020603050405020304" pitchFamily="18" charset="0"/>
                <a:cs typeface="Times New Roman" panose="02020603050405020304" pitchFamily="18" charset="0"/>
                <a:sym typeface="+mn-ea"/>
              </a:rPr>
              <a:t>Environmental </a:t>
            </a:r>
            <a:r>
              <a:rPr lang="en-US" altLang="en-GB" b="1" dirty="0">
                <a:latin typeface="Times New Roman" panose="02020603050405020304" pitchFamily="18" charset="0"/>
                <a:cs typeface="Times New Roman" panose="02020603050405020304" pitchFamily="18" charset="0"/>
                <a:sym typeface="+mn-ea"/>
              </a:rPr>
              <a:t>Design:</a:t>
            </a:r>
            <a:endParaRPr lang="en-US"/>
          </a:p>
        </p:txBody>
      </p:sp>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pic>
        <p:nvPicPr>
          <p:cNvPr id="32" name="Picture 32"/>
          <p:cNvPicPr>
            <a:picLocks noGrp="1" noChangeAspect="1"/>
          </p:cNvPicPr>
          <p:nvPr>
            <p:ph sz="half" idx="1"/>
          </p:nvPr>
        </p:nvPicPr>
        <p:blipFill>
          <a:blip r:embed="rId1"/>
          <a:srcRect t="1969"/>
          <a:stretch>
            <a:fillRect/>
          </a:stretch>
        </p:blipFill>
        <p:spPr>
          <a:xfrm>
            <a:off x="3154045" y="1239520"/>
            <a:ext cx="6926580" cy="5129530"/>
          </a:xfrm>
          <a:prstGeom prst="rect">
            <a:avLst/>
          </a:prstGeom>
          <a:noFill/>
          <a:ln>
            <a:noFill/>
          </a:ln>
        </p:spPr>
      </p:pic>
      <p:pic>
        <p:nvPicPr>
          <p:cNvPr id="9" name="Content Placeholder 8"/>
          <p:cNvPicPr>
            <a:picLocks noGrp="1" noChangeAspect="1"/>
          </p:cNvPicPr>
          <p:nvPr>
            <p:ph sz="half" idx="2"/>
          </p:nvPr>
        </p:nvPicPr>
        <p:blipFill>
          <a:blip r:embed="rId2"/>
          <a:srcRect l="17539" t="28102" r="4955" b="34028"/>
          <a:stretch>
            <a:fillRect/>
          </a:stretch>
        </p:blipFill>
        <p:spPr>
          <a:xfrm>
            <a:off x="3505200" y="6017260"/>
            <a:ext cx="1748155" cy="519430"/>
          </a:xfrm>
          <a:prstGeom prst="rect">
            <a:avLst/>
          </a:prstGeom>
        </p:spPr>
      </p:pic>
      <p:cxnSp>
        <p:nvCxnSpPr>
          <p:cNvPr id="10" name="Straight Connector 9"/>
          <p:cNvCxnSpPr/>
          <p:nvPr/>
        </p:nvCxnSpPr>
        <p:spPr>
          <a:xfrm>
            <a:off x="3275330" y="1517650"/>
            <a:ext cx="30480" cy="4756785"/>
          </a:xfrm>
          <a:prstGeom prst="line">
            <a:avLst/>
          </a:prstGeom>
        </p:spPr>
        <p:style>
          <a:lnRef idx="3">
            <a:schemeClr val="accent3"/>
          </a:lnRef>
          <a:fillRef idx="0">
            <a:schemeClr val="accent3"/>
          </a:fillRef>
          <a:effectRef idx="2">
            <a:schemeClr val="accent3"/>
          </a:effectRef>
          <a:fontRef idx="minor">
            <a:schemeClr val="tx1"/>
          </a:fontRef>
        </p:style>
      </p:cxnSp>
      <p:cxnSp>
        <p:nvCxnSpPr>
          <p:cNvPr id="11" name="Straight Arrow Connector 10"/>
          <p:cNvCxnSpPr/>
          <p:nvPr/>
        </p:nvCxnSpPr>
        <p:spPr>
          <a:xfrm>
            <a:off x="3305810" y="6274435"/>
            <a:ext cx="405765" cy="12700"/>
          </a:xfrm>
          <a:prstGeom prst="straightConnector1">
            <a:avLst/>
          </a:prstGeom>
          <a:ln>
            <a:tailEnd type="arrow" w="med" len="med"/>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sp>
        <p:nvSpPr>
          <p:cNvPr id="9" name="Content Placeholder 8"/>
          <p:cNvSpPr>
            <a:spLocks noGrp="1"/>
          </p:cNvSpPr>
          <p:nvPr>
            <p:ph idx="1"/>
          </p:nvPr>
        </p:nvSpPr>
        <p:spPr>
          <a:xfrm>
            <a:off x="1596070" y="511353"/>
            <a:ext cx="10018713" cy="584775"/>
          </a:xfrm>
        </p:spPr>
        <p:txBody>
          <a:bodyPr>
            <a:noAutofit/>
          </a:bodyPr>
          <a:lstStyle/>
          <a:p>
            <a:pPr marL="0" indent="0">
              <a:buNone/>
            </a:pPr>
            <a:r>
              <a:rPr lang="en-US" sz="4000" b="1" dirty="0"/>
              <a:t>Building orientation:</a:t>
            </a:r>
            <a:endParaRPr lang="en-US" sz="4000" b="1" dirty="0"/>
          </a:p>
        </p:txBody>
      </p:sp>
      <p:pic>
        <p:nvPicPr>
          <p:cNvPr id="13" name="Picture 12"/>
          <p:cNvPicPr>
            <a:picLocks noChangeAspect="1"/>
          </p:cNvPicPr>
          <p:nvPr/>
        </p:nvPicPr>
        <p:blipFill>
          <a:blip r:embed="rId1"/>
          <a:stretch>
            <a:fillRect/>
          </a:stretch>
        </p:blipFill>
        <p:spPr>
          <a:xfrm>
            <a:off x="2585720" y="1520190"/>
            <a:ext cx="8038465" cy="418338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19075"/>
            <a:ext cx="10018713" cy="1752599"/>
          </a:xfrm>
        </p:spPr>
        <p:txBody>
          <a:bodyPr/>
          <a:lstStyle/>
          <a:p>
            <a:pPr algn="l"/>
            <a:r>
              <a:rPr lang="en-US" cap="all" dirty="0">
                <a:solidFill>
                  <a:schemeClr val="tx1"/>
                </a:solidFill>
                <a:effectLst>
                  <a:outerShdw blurRad="38100" dist="19050" dir="2700000" algn="tl" rotWithShape="0">
                    <a:schemeClr val="dk1">
                      <a:alpha val="40000"/>
                    </a:schemeClr>
                  </a:outerShdw>
                </a:effectLst>
                <a:sym typeface="+mn-ea"/>
              </a:rPr>
              <a:t>Shading system:</a:t>
            </a:r>
            <a:endParaRPr lang="en-US" cap="all" dirty="0">
              <a:solidFill>
                <a:schemeClr val="tx1"/>
              </a:solidFill>
              <a:effectLst>
                <a:outerShdw blurRad="38100" dist="19050" dir="2700000" algn="tl" rotWithShape="0">
                  <a:schemeClr val="dk1">
                    <a:alpha val="40000"/>
                  </a:schemeClr>
                </a:outerShdw>
              </a:effectLst>
              <a:sym typeface="+mn-ea"/>
            </a:endParaRPr>
          </a:p>
        </p:txBody>
      </p:sp>
      <p:sp>
        <p:nvSpPr>
          <p:cNvPr id="3" name="Content Placeholder 2"/>
          <p:cNvSpPr>
            <a:spLocks noGrp="1"/>
          </p:cNvSpPr>
          <p:nvPr>
            <p:ph sz="half" idx="1"/>
          </p:nvPr>
        </p:nvSpPr>
        <p:spPr>
          <a:xfrm>
            <a:off x="1616392" y="1449704"/>
            <a:ext cx="4895055" cy="3124201"/>
          </a:xfrm>
        </p:spPr>
        <p:txBody>
          <a:bodyPr>
            <a:normAutofit fontScale="55000" lnSpcReduction="20000"/>
          </a:bodyPr>
          <a:lstStyle/>
          <a:p>
            <a:pPr marL="109855" indent="0" algn="l">
              <a:buNone/>
            </a:pPr>
            <a:endParaRPr lang="en-US" sz="4800" b="1" dirty="0">
              <a:ln w="0"/>
              <a:effectLst>
                <a:outerShdw blurRad="38100" dist="19050" dir="2700000" algn="tl" rotWithShape="0">
                  <a:schemeClr val="dk1">
                    <a:alpha val="40000"/>
                  </a:schemeClr>
                </a:outerShdw>
              </a:effectLst>
              <a:sym typeface="+mn-ea"/>
            </a:endParaRPr>
          </a:p>
          <a:p>
            <a:pPr marL="109855" indent="0" algn="l">
              <a:buNone/>
            </a:pPr>
            <a:r>
              <a:rPr lang="en-US" sz="4800" b="1" dirty="0">
                <a:solidFill>
                  <a:schemeClr val="tx1"/>
                </a:solidFill>
                <a:effectLst>
                  <a:outerShdw blurRad="38100" dist="19050" dir="2700000" algn="tl" rotWithShape="0">
                    <a:schemeClr val="dk1">
                      <a:alpha val="40000"/>
                    </a:schemeClr>
                  </a:outerShdw>
                </a:effectLst>
                <a:sym typeface="+mn-ea"/>
              </a:rPr>
              <a:t>In Summer Day</a:t>
            </a:r>
            <a:endParaRPr lang="en-US" sz="4800" b="1" dirty="0">
              <a:solidFill>
                <a:schemeClr val="tx1"/>
              </a:solidFill>
              <a:effectLst>
                <a:outerShdw blurRad="38100" dist="19050" dir="2700000" algn="tl" rotWithShape="0">
                  <a:schemeClr val="dk1">
                    <a:alpha val="40000"/>
                  </a:schemeClr>
                </a:outerShdw>
              </a:effectLst>
              <a:sym typeface="+mn-ea"/>
            </a:endParaRPr>
          </a:p>
          <a:p>
            <a:pPr marL="109855" indent="0" algn="l">
              <a:buNone/>
            </a:pPr>
            <a:endParaRPr lang="en-US" b="1" dirty="0">
              <a:solidFill>
                <a:schemeClr val="tx1"/>
              </a:solidFill>
              <a:effectLst>
                <a:outerShdw blurRad="38100" dist="19050" dir="2700000" algn="tl" rotWithShape="0">
                  <a:schemeClr val="dk1">
                    <a:alpha val="40000"/>
                  </a:schemeClr>
                </a:outerShdw>
              </a:effectLst>
              <a:sym typeface="+mn-ea"/>
            </a:endParaRPr>
          </a:p>
          <a:p>
            <a:pPr marL="109855" indent="0" algn="l">
              <a:buNone/>
            </a:pPr>
            <a:endParaRPr lang="en-US" b="1" dirty="0">
              <a:solidFill>
                <a:schemeClr val="tx1"/>
              </a:solidFill>
              <a:effectLst>
                <a:outerShdw blurRad="38100" dist="19050" dir="2700000" algn="tl" rotWithShape="0">
                  <a:schemeClr val="dk1">
                    <a:alpha val="40000"/>
                  </a:schemeClr>
                </a:outerShdw>
              </a:effectLst>
            </a:endParaRPr>
          </a:p>
          <a:p>
            <a:pPr marL="109855" indent="0" algn="ctr">
              <a:buNone/>
            </a:pPr>
            <a:r>
              <a:rPr lang="en-US" sz="3600" b="1" dirty="0">
                <a:ln w="0"/>
                <a:effectLst>
                  <a:outerShdw blurRad="38100" dist="19050" dir="2700000" algn="tl" rotWithShape="0">
                    <a:schemeClr val="dk1">
                      <a:alpha val="40000"/>
                    </a:schemeClr>
                  </a:outerShdw>
                </a:effectLst>
                <a:sym typeface="+mn-ea"/>
              </a:rPr>
              <a:t>at 8:00 A.M  </a:t>
            </a:r>
            <a:r>
              <a:rPr lang="en-US" sz="2665" b="1" dirty="0">
                <a:ln w="0"/>
                <a:effectLst>
                  <a:outerShdw blurRad="38100" dist="19050" dir="2700000" algn="tl" rotWithShape="0">
                    <a:schemeClr val="dk1">
                      <a:alpha val="40000"/>
                    </a:schemeClr>
                  </a:outerShdw>
                </a:effectLst>
                <a:sym typeface="+mn-ea"/>
              </a:rPr>
              <a:t>  </a:t>
            </a:r>
            <a:r>
              <a:rPr lang="en-US" sz="2665" dirty="0">
                <a:ln w="0"/>
                <a:effectLst>
                  <a:outerShdw blurRad="38100" dist="19050" dir="2700000" algn="tl" rotWithShape="0">
                    <a:schemeClr val="dk1">
                      <a:alpha val="40000"/>
                    </a:schemeClr>
                  </a:outerShdw>
                </a:effectLst>
                <a:sym typeface="+mn-ea"/>
              </a:rPr>
              <a:t>       </a:t>
            </a:r>
            <a:r>
              <a:rPr lang="en-US" dirty="0">
                <a:ln w="0"/>
                <a:effectLst>
                  <a:outerShdw blurRad="38100" dist="19050" dir="2700000" algn="tl" rotWithShape="0">
                    <a:schemeClr val="dk1">
                      <a:alpha val="40000"/>
                    </a:schemeClr>
                  </a:outerShdw>
                </a:effectLst>
                <a:sym typeface="+mn-ea"/>
              </a:rPr>
              <a:t>                                                                                    </a:t>
            </a:r>
            <a:endParaRPr lang="en-US" dirty="0">
              <a:ln w="0"/>
              <a:effectLst>
                <a:outerShdw blurRad="38100" dist="19050" dir="2700000" algn="tl" rotWithShape="0">
                  <a:schemeClr val="dk1">
                    <a:alpha val="40000"/>
                  </a:schemeClr>
                </a:outerShdw>
              </a:effectLst>
              <a:sym typeface="+mn-ea"/>
            </a:endParaRPr>
          </a:p>
          <a:p>
            <a:pPr marL="109855" indent="0" algn="l">
              <a:buNone/>
            </a:pPr>
            <a:endParaRPr lang="en-US" dirty="0">
              <a:ln w="0"/>
              <a:effectLst>
                <a:outerShdw blurRad="38100" dist="19050" dir="2700000" algn="tl" rotWithShape="0">
                  <a:schemeClr val="dk1">
                    <a:alpha val="40000"/>
                  </a:schemeClr>
                </a:outerShdw>
              </a:effectLst>
              <a:sym typeface="+mn-ea"/>
            </a:endParaRPr>
          </a:p>
          <a:p>
            <a:pPr marL="109855" indent="0" algn="l">
              <a:buNone/>
            </a:pPr>
            <a:endParaRPr lang="en-US" dirty="0">
              <a:ln w="0"/>
              <a:effectLst>
                <a:outerShdw blurRad="38100" dist="19050" dir="2700000" algn="tl" rotWithShape="0">
                  <a:schemeClr val="dk1">
                    <a:alpha val="40000"/>
                  </a:schemeClr>
                </a:outerShdw>
              </a:effectLst>
              <a:sym typeface="+mn-ea"/>
            </a:endParaRPr>
          </a:p>
          <a:p>
            <a:pPr marL="109855" indent="0" algn="l">
              <a:buNone/>
            </a:pPr>
            <a:endParaRPr lang="en-US" dirty="0">
              <a:ln w="0"/>
              <a:effectLst>
                <a:outerShdw blurRad="38100" dist="19050" dir="2700000" algn="tl" rotWithShape="0">
                  <a:schemeClr val="dk1">
                    <a:alpha val="40000"/>
                  </a:schemeClr>
                </a:outerShdw>
              </a:effectLst>
              <a:sym typeface="+mn-ea"/>
            </a:endParaRPr>
          </a:p>
          <a:p>
            <a:pPr marL="109855" indent="0" algn="l">
              <a:buNone/>
            </a:pPr>
            <a:endParaRPr lang="en-US" dirty="0">
              <a:ln w="0"/>
              <a:effectLst>
                <a:outerShdw blurRad="38100" dist="19050" dir="2700000" algn="tl" rotWithShape="0">
                  <a:schemeClr val="dk1">
                    <a:alpha val="40000"/>
                  </a:schemeClr>
                </a:outerShdw>
              </a:effectLst>
              <a:sym typeface="+mn-ea"/>
            </a:endParaRPr>
          </a:p>
          <a:p>
            <a:pPr marL="109855" indent="0" algn="l">
              <a:buNone/>
            </a:pPr>
            <a:endParaRPr lang="en-US" dirty="0">
              <a:ln w="0"/>
              <a:effectLst>
                <a:outerShdw blurRad="38100" dist="19050" dir="2700000" algn="tl" rotWithShape="0">
                  <a:schemeClr val="dk1">
                    <a:alpha val="40000"/>
                  </a:schemeClr>
                </a:outerShdw>
              </a:effectLst>
              <a:sym typeface="+mn-ea"/>
            </a:endParaRPr>
          </a:p>
          <a:p>
            <a:pPr marL="109855" indent="0" algn="l">
              <a:buNone/>
            </a:pPr>
            <a:r>
              <a:rPr lang="en-US" dirty="0">
                <a:ln w="0"/>
                <a:effectLst>
                  <a:outerShdw blurRad="38100" dist="19050" dir="2700000" algn="tl" rotWithShape="0">
                    <a:schemeClr val="dk1">
                      <a:alpha val="40000"/>
                    </a:schemeClr>
                  </a:outerShdw>
                </a:effectLst>
                <a:sym typeface="+mn-ea"/>
              </a:rPr>
              <a:t> </a:t>
            </a:r>
            <a:endParaRPr lang="en-US"/>
          </a:p>
        </p:txBody>
      </p:sp>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pic>
        <p:nvPicPr>
          <p:cNvPr id="63" name="Picture 63" descr="shadow in winter at 8"/>
          <p:cNvPicPr>
            <a:picLocks noGrp="1" noChangeAspect="1"/>
          </p:cNvPicPr>
          <p:nvPr>
            <p:ph sz="half" idx="2"/>
          </p:nvPr>
        </p:nvPicPr>
        <p:blipFill>
          <a:blip r:embed="rId1"/>
          <a:srcRect l="19418" r="10126"/>
          <a:stretch>
            <a:fillRect/>
          </a:stretch>
        </p:blipFill>
        <p:spPr>
          <a:xfrm>
            <a:off x="2147570" y="3427095"/>
            <a:ext cx="4237355" cy="3011805"/>
          </a:xfrm>
          <a:prstGeom prst="rect">
            <a:avLst/>
          </a:prstGeom>
          <a:ln w="38100">
            <a:solidFill>
              <a:schemeClr val="tx1"/>
            </a:solidFill>
          </a:ln>
        </p:spPr>
      </p:pic>
      <p:pic>
        <p:nvPicPr>
          <p:cNvPr id="64" name="Picture 64" descr="shading in winter at12"/>
          <p:cNvPicPr>
            <a:picLocks noChangeAspect="1"/>
          </p:cNvPicPr>
          <p:nvPr/>
        </p:nvPicPr>
        <p:blipFill>
          <a:blip r:embed="rId2"/>
          <a:srcRect r="12476"/>
          <a:stretch>
            <a:fillRect/>
          </a:stretch>
        </p:blipFill>
        <p:spPr>
          <a:xfrm>
            <a:off x="6777355" y="3427095"/>
            <a:ext cx="4441190" cy="3011170"/>
          </a:xfrm>
          <a:prstGeom prst="rect">
            <a:avLst/>
          </a:prstGeom>
          <a:ln w="38100">
            <a:solidFill>
              <a:schemeClr val="tx1"/>
            </a:solidFill>
          </a:ln>
        </p:spPr>
      </p:pic>
      <p:sp>
        <p:nvSpPr>
          <p:cNvPr id="5" name="Text Box 4"/>
          <p:cNvSpPr txBox="1"/>
          <p:nvPr/>
        </p:nvSpPr>
        <p:spPr>
          <a:xfrm>
            <a:off x="8373110" y="2646680"/>
            <a:ext cx="1754505" cy="368300"/>
          </a:xfrm>
          <a:prstGeom prst="rect">
            <a:avLst/>
          </a:prstGeom>
          <a:noFill/>
        </p:spPr>
        <p:txBody>
          <a:bodyPr wrap="square" rtlCol="0" anchor="t">
            <a:spAutoFit/>
          </a:bodyPr>
          <a:lstStyle/>
          <a:p>
            <a:pPr marL="109855" indent="0" algn="ctr">
              <a:buNone/>
            </a:pPr>
            <a:r>
              <a:rPr lang="en-US" b="1" dirty="0">
                <a:ln w="0"/>
                <a:effectLst>
                  <a:outerShdw blurRad="38100" dist="19050" dir="2700000" algn="tl" rotWithShape="0">
                    <a:schemeClr val="dk1">
                      <a:alpha val="40000"/>
                    </a:schemeClr>
                  </a:outerShdw>
                </a:effectLst>
                <a:sym typeface="+mn-ea"/>
              </a:rPr>
              <a:t>at 12:00 P.M</a:t>
            </a:r>
            <a:endParaRPr lang="en-US" b="1" dirty="0">
              <a:ln w="0"/>
              <a:effectLst>
                <a:outerShdw blurRad="38100" dist="19050" dir="2700000" algn="tl" rotWithShape="0">
                  <a:schemeClr val="dk1">
                    <a:alpha val="40000"/>
                  </a:schemeClr>
                </a:outerShdw>
              </a:effectLst>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7196" y="-196215"/>
            <a:ext cx="10018713" cy="1752599"/>
          </a:xfrm>
        </p:spPr>
        <p:txBody>
          <a:bodyPr/>
          <a:lstStyle/>
          <a:p>
            <a:pPr algn="l"/>
            <a:r>
              <a:rPr lang="en-US"/>
              <a:t>CONTENTS: </a:t>
            </a:r>
            <a:endParaRPr lang="en-US"/>
          </a:p>
        </p:txBody>
      </p:sp>
      <p:sp>
        <p:nvSpPr>
          <p:cNvPr id="3" name="Content Placeholder 2"/>
          <p:cNvSpPr>
            <a:spLocks noGrp="1"/>
          </p:cNvSpPr>
          <p:nvPr>
            <p:ph idx="1"/>
          </p:nvPr>
        </p:nvSpPr>
        <p:spPr>
          <a:xfrm>
            <a:off x="1869755" y="2459354"/>
            <a:ext cx="10018713" cy="3124201"/>
          </a:xfrm>
        </p:spPr>
        <p:txBody>
          <a:bodyPr>
            <a:noAutofit/>
          </a:bodyPr>
          <a:lstStyle/>
          <a:p>
            <a:r>
              <a:rPr lang="en-US" sz="1600" b="1"/>
              <a:t>Architectural</a:t>
            </a:r>
            <a:endParaRPr lang="en-US" sz="1600" b="1"/>
          </a:p>
          <a:p>
            <a:pPr marL="0" indent="0">
              <a:buNone/>
            </a:pPr>
            <a:endParaRPr lang="en-US" sz="1600" b="1"/>
          </a:p>
          <a:p>
            <a:r>
              <a:rPr lang="en-US" sz="1600" b="1"/>
              <a:t>Site and location</a:t>
            </a:r>
            <a:endParaRPr lang="en-US" sz="1600" b="1"/>
          </a:p>
          <a:p>
            <a:pPr marL="0" indent="0">
              <a:buNone/>
            </a:pPr>
            <a:endParaRPr lang="en-US" sz="1600" b="1"/>
          </a:p>
          <a:p>
            <a:r>
              <a:rPr lang="en-US" sz="1600" b="1"/>
              <a:t>Environmental design</a:t>
            </a:r>
            <a:endParaRPr lang="en-US" sz="1600" b="1"/>
          </a:p>
          <a:p>
            <a:endParaRPr lang="en-US" sz="1600" b="1"/>
          </a:p>
          <a:p>
            <a:r>
              <a:rPr lang="en-US" sz="1600" b="1"/>
              <a:t>Mechanical Design</a:t>
            </a:r>
            <a:endParaRPr lang="en-US" sz="1600" b="1"/>
          </a:p>
          <a:p>
            <a:pPr marL="0" indent="0">
              <a:buNone/>
            </a:pPr>
            <a:endParaRPr lang="en-US" sz="1600" b="1"/>
          </a:p>
          <a:p>
            <a:pPr>
              <a:buFont typeface="Arial" panose="020B0604020202020204" pitchFamily="34" charset="0"/>
              <a:buChar char="•"/>
            </a:pPr>
            <a:r>
              <a:rPr lang="en-US" sz="1600" b="1"/>
              <a:t>Electrical Design</a:t>
            </a:r>
            <a:endParaRPr lang="en-US" sz="1600" b="1"/>
          </a:p>
          <a:p>
            <a:endParaRPr lang="en-US" sz="1600" b="1"/>
          </a:p>
          <a:p>
            <a:r>
              <a:rPr lang="en-US" sz="1600" b="1"/>
              <a:t>Structural Design</a:t>
            </a:r>
            <a:endParaRPr lang="en-US" sz="1600" b="1"/>
          </a:p>
          <a:p>
            <a:pPr marL="0" indent="0">
              <a:buNone/>
            </a:pPr>
            <a:endParaRPr lang="en-US" sz="1600" b="1"/>
          </a:p>
          <a:p>
            <a:r>
              <a:rPr lang="en-US" sz="1600" b="1"/>
              <a:t>BOQ</a:t>
            </a:r>
            <a:endParaRPr lang="en-US" sz="1600" b="1"/>
          </a:p>
          <a:p>
            <a:endParaRPr lang="en-US" sz="1600" b="1"/>
          </a:p>
        </p:txBody>
      </p:sp>
      <p:sp>
        <p:nvSpPr>
          <p:cNvPr id="4" name="Slide Number Placeholder 3"/>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2911" y="432435"/>
            <a:ext cx="10018713" cy="1752599"/>
          </a:xfrm>
        </p:spPr>
        <p:txBody>
          <a:bodyPr/>
          <a:lstStyle/>
          <a:p>
            <a:pPr algn="l"/>
            <a:r>
              <a:rPr lang="en-US" b="1" cap="all" dirty="0">
                <a:effectLst>
                  <a:outerShdw blurRad="38100" dist="19050" dir="2700000" algn="tl" rotWithShape="0">
                    <a:schemeClr val="dk1">
                      <a:alpha val="40000"/>
                    </a:schemeClr>
                  </a:outerShdw>
                </a:effectLst>
                <a:sym typeface="+mn-ea"/>
              </a:rPr>
              <a:t>Shading system:</a:t>
            </a:r>
            <a:br>
              <a:rPr lang="en-US" cap="all" dirty="0">
                <a:solidFill>
                  <a:schemeClr val="tx1"/>
                </a:solidFill>
                <a:effectLst>
                  <a:outerShdw blurRad="38100" dist="19050" dir="2700000" algn="tl" rotWithShape="0">
                    <a:schemeClr val="dk1">
                      <a:alpha val="40000"/>
                    </a:schemeClr>
                  </a:outerShdw>
                </a:effectLst>
                <a:sym typeface="+mn-ea"/>
              </a:rPr>
            </a:br>
            <a:endParaRPr lang="en-US"/>
          </a:p>
        </p:txBody>
      </p:sp>
      <p:sp>
        <p:nvSpPr>
          <p:cNvPr id="3" name="Content Placeholder 2"/>
          <p:cNvSpPr>
            <a:spLocks noGrp="1"/>
          </p:cNvSpPr>
          <p:nvPr>
            <p:ph sz="half" idx="1"/>
          </p:nvPr>
        </p:nvSpPr>
        <p:spPr>
          <a:xfrm>
            <a:off x="1712912" y="2585719"/>
            <a:ext cx="4895055" cy="3124201"/>
          </a:xfrm>
        </p:spPr>
        <p:txBody>
          <a:bodyPr/>
          <a:lstStyle/>
          <a:p>
            <a:pPr marL="0" indent="0">
              <a:buNone/>
            </a:pPr>
            <a:r>
              <a:rPr lang="en-US" dirty="0">
                <a:ln w="0"/>
                <a:effectLst>
                  <a:outerShdw blurRad="38100" dist="19050" dir="2700000" algn="tl" rotWithShape="0">
                    <a:schemeClr val="dk1">
                      <a:alpha val="40000"/>
                    </a:schemeClr>
                  </a:outerShdw>
                </a:effectLst>
                <a:sym typeface="+mn-ea"/>
              </a:rPr>
              <a:t>                     </a:t>
            </a:r>
            <a:r>
              <a:rPr lang="en-US" b="1" dirty="0">
                <a:ln w="0"/>
                <a:effectLst>
                  <a:outerShdw blurRad="38100" dist="19050" dir="2700000" algn="tl" rotWithShape="0">
                    <a:schemeClr val="dk1">
                      <a:alpha val="40000"/>
                    </a:schemeClr>
                  </a:outerShdw>
                </a:effectLst>
                <a:sym typeface="+mn-ea"/>
              </a:rPr>
              <a:t>      at 8:00 A.M </a:t>
            </a:r>
            <a:r>
              <a:rPr lang="en-US" dirty="0">
                <a:ln w="0"/>
                <a:effectLst>
                  <a:outerShdw blurRad="38100" dist="19050" dir="2700000" algn="tl" rotWithShape="0">
                    <a:schemeClr val="dk1">
                      <a:alpha val="40000"/>
                    </a:schemeClr>
                  </a:outerShdw>
                </a:effectLst>
                <a:sym typeface="+mn-ea"/>
              </a:rPr>
              <a:t>   </a:t>
            </a:r>
            <a:endParaRPr lang="en-US" dirty="0">
              <a:ln w="0"/>
              <a:effectLst>
                <a:outerShdw blurRad="38100" dist="19050" dir="2700000" algn="tl" rotWithShape="0">
                  <a:schemeClr val="dk1">
                    <a:alpha val="40000"/>
                  </a:schemeClr>
                </a:outerShdw>
              </a:effectLst>
              <a:sym typeface="+mn-ea"/>
            </a:endParaRPr>
          </a:p>
          <a:p>
            <a:endParaRPr lang="en-US"/>
          </a:p>
          <a:p>
            <a:endParaRPr lang="en-US"/>
          </a:p>
          <a:p>
            <a:endParaRPr lang="en-US"/>
          </a:p>
          <a:p>
            <a:endParaRPr lang="en-US"/>
          </a:p>
          <a:p>
            <a:endParaRPr lang="en-US"/>
          </a:p>
          <a:p>
            <a:endParaRPr lang="en-US"/>
          </a:p>
        </p:txBody>
      </p:sp>
      <p:sp>
        <p:nvSpPr>
          <p:cNvPr id="4" name="Content Placeholder 3"/>
          <p:cNvSpPr>
            <a:spLocks noGrp="1"/>
          </p:cNvSpPr>
          <p:nvPr>
            <p:ph sz="half" idx="2"/>
          </p:nvPr>
        </p:nvSpPr>
        <p:spPr>
          <a:xfrm>
            <a:off x="6871492" y="2291715"/>
            <a:ext cx="4895056" cy="3124200"/>
          </a:xfrm>
        </p:spPr>
        <p:txBody>
          <a:bodyPr/>
          <a:lstStyle/>
          <a:p>
            <a:pPr marL="0" indent="0">
              <a:buNone/>
            </a:pPr>
            <a:r>
              <a:rPr lang="en-US" b="1" dirty="0">
                <a:ln w="0"/>
                <a:effectLst>
                  <a:outerShdw blurRad="38100" dist="19050" dir="2700000" algn="tl" rotWithShape="0">
                    <a:schemeClr val="dk1">
                      <a:alpha val="40000"/>
                    </a:schemeClr>
                  </a:outerShdw>
                </a:effectLst>
                <a:sym typeface="+mn-ea"/>
              </a:rPr>
              <a:t>             at 12:00 P.M</a:t>
            </a:r>
            <a:endParaRPr lang="en-US" b="1"/>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Text Box 5"/>
          <p:cNvSpPr txBox="1"/>
          <p:nvPr/>
        </p:nvSpPr>
        <p:spPr>
          <a:xfrm>
            <a:off x="1744345" y="2070100"/>
            <a:ext cx="2046605" cy="460375"/>
          </a:xfrm>
          <a:prstGeom prst="rect">
            <a:avLst/>
          </a:prstGeom>
          <a:noFill/>
        </p:spPr>
        <p:txBody>
          <a:bodyPr wrap="none" rtlCol="0" anchor="t">
            <a:spAutoFit/>
          </a:bodyPr>
          <a:lstStyle/>
          <a:p>
            <a:pPr marL="109855" indent="0" algn="l">
              <a:buNone/>
            </a:pPr>
            <a:r>
              <a:rPr lang="en-US" sz="2400" b="1" dirty="0">
                <a:effectLst>
                  <a:outerShdw blurRad="38100" dist="19050" dir="2700000" algn="tl" rotWithShape="0">
                    <a:schemeClr val="dk1">
                      <a:alpha val="40000"/>
                    </a:schemeClr>
                  </a:outerShdw>
                </a:effectLst>
                <a:sym typeface="+mn-ea"/>
              </a:rPr>
              <a:t>In winter Day</a:t>
            </a:r>
            <a:endParaRPr lang="en-US" sz="2400" b="1" dirty="0">
              <a:effectLst>
                <a:outerShdw blurRad="38100" dist="19050" dir="2700000" algn="tl" rotWithShape="0">
                  <a:schemeClr val="dk1">
                    <a:alpha val="40000"/>
                  </a:schemeClr>
                </a:outerShdw>
              </a:effectLst>
              <a:sym typeface="+mn-ea"/>
            </a:endParaRPr>
          </a:p>
        </p:txBody>
      </p:sp>
      <p:pic>
        <p:nvPicPr>
          <p:cNvPr id="57" name="Picture 57" descr="shading in summer at 8"/>
          <p:cNvPicPr>
            <a:picLocks noChangeAspect="1"/>
          </p:cNvPicPr>
          <p:nvPr/>
        </p:nvPicPr>
        <p:blipFill>
          <a:blip r:embed="rId1"/>
          <a:stretch>
            <a:fillRect/>
          </a:stretch>
        </p:blipFill>
        <p:spPr>
          <a:xfrm>
            <a:off x="1744345" y="3274695"/>
            <a:ext cx="4445000" cy="2865120"/>
          </a:xfrm>
          <a:prstGeom prst="rect">
            <a:avLst/>
          </a:prstGeom>
          <a:ln w="38100">
            <a:solidFill>
              <a:schemeClr val="tx1"/>
            </a:solidFill>
          </a:ln>
        </p:spPr>
      </p:pic>
      <p:pic>
        <p:nvPicPr>
          <p:cNvPr id="60" name="Picture 60" descr="shading in summer at 12"/>
          <p:cNvPicPr>
            <a:picLocks noChangeAspect="1"/>
          </p:cNvPicPr>
          <p:nvPr/>
        </p:nvPicPr>
        <p:blipFill>
          <a:blip r:embed="rId2"/>
          <a:stretch>
            <a:fillRect/>
          </a:stretch>
        </p:blipFill>
        <p:spPr>
          <a:xfrm>
            <a:off x="6347778" y="3274378"/>
            <a:ext cx="4364355" cy="2864485"/>
          </a:xfrm>
          <a:prstGeom prst="rect">
            <a:avLst/>
          </a:prstGeom>
          <a:ln w="38100">
            <a:solidFill>
              <a:schemeClr val="tx1"/>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826" y="-269240"/>
            <a:ext cx="10018713" cy="1752599"/>
          </a:xfrm>
        </p:spPr>
        <p:txBody>
          <a:bodyPr/>
          <a:lstStyle/>
          <a:p>
            <a:pPr algn="l"/>
            <a:r>
              <a:rPr lang="en-US" b="1" dirty="0">
                <a:latin typeface="Times New Roman" panose="02020603050405020304" pitchFamily="18" charset="0"/>
                <a:cs typeface="Times New Roman" panose="02020603050405020304" pitchFamily="18" charset="0"/>
                <a:sym typeface="+mn-ea"/>
              </a:rPr>
              <a:t>Day lighting analysis:</a:t>
            </a:r>
            <a:br>
              <a:rPr lang="en-US" dirty="0">
                <a:latin typeface="Times New Roman" panose="02020603050405020304" pitchFamily="18" charset="0"/>
                <a:cs typeface="Times New Roman" panose="02020603050405020304" pitchFamily="18" charset="0"/>
              </a:rPr>
            </a:b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163" name="Picture 19"/>
          <p:cNvPicPr>
            <a:picLocks noGrp="1" noChangeAspect="1"/>
          </p:cNvPicPr>
          <p:nvPr>
            <p:ph sz="half" idx="2"/>
          </p:nvPr>
        </p:nvPicPr>
        <p:blipFill>
          <a:blip r:embed="rId1"/>
          <a:srcRect t="-302" r="2858" b="10076"/>
          <a:stretch>
            <a:fillRect/>
          </a:stretch>
        </p:blipFill>
        <p:spPr>
          <a:xfrm>
            <a:off x="7186930" y="1544955"/>
            <a:ext cx="3998595" cy="3024505"/>
          </a:xfrm>
          <a:prstGeom prst="rect">
            <a:avLst/>
          </a:prstGeom>
          <a:noFill/>
          <a:ln w="38100">
            <a:solidFill>
              <a:schemeClr val="tx1"/>
            </a:solidFill>
          </a:ln>
        </p:spPr>
      </p:pic>
      <p:pic>
        <p:nvPicPr>
          <p:cNvPr id="13" name="Content Placeholder 12"/>
          <p:cNvPicPr>
            <a:picLocks noGrp="1" noChangeAspect="1"/>
          </p:cNvPicPr>
          <p:nvPr>
            <p:ph sz="half" idx="1"/>
          </p:nvPr>
        </p:nvPicPr>
        <p:blipFill>
          <a:blip r:embed="rId2"/>
          <a:srcRect l="4823" t="23400" r="44062" b="9963"/>
          <a:stretch>
            <a:fillRect/>
          </a:stretch>
        </p:blipFill>
        <p:spPr>
          <a:xfrm>
            <a:off x="2769235" y="1544955"/>
            <a:ext cx="3938270" cy="2999105"/>
          </a:xfrm>
          <a:prstGeom prst="rect">
            <a:avLst/>
          </a:prstGeom>
          <a:ln w="38100">
            <a:solidFill>
              <a:schemeClr val="tx1"/>
            </a:solidFill>
          </a:ln>
        </p:spPr>
      </p:pic>
      <p:sp>
        <p:nvSpPr>
          <p:cNvPr id="9" name="Down Arrow 8"/>
          <p:cNvSpPr/>
          <p:nvPr/>
        </p:nvSpPr>
        <p:spPr>
          <a:xfrm>
            <a:off x="8386445" y="847725"/>
            <a:ext cx="1739900" cy="6972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AFTER</a:t>
            </a:r>
            <a:endParaRPr lang="en-US" dirty="0"/>
          </a:p>
        </p:txBody>
      </p:sp>
      <p:sp>
        <p:nvSpPr>
          <p:cNvPr id="10" name="Down Arrow 9"/>
          <p:cNvSpPr/>
          <p:nvPr/>
        </p:nvSpPr>
        <p:spPr>
          <a:xfrm>
            <a:off x="3559810" y="847725"/>
            <a:ext cx="1932940" cy="6972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Before</a:t>
            </a:r>
            <a:endParaRPr lang="en-US" dirty="0"/>
          </a:p>
        </p:txBody>
      </p:sp>
      <p:pic>
        <p:nvPicPr>
          <p:cNvPr id="164" name="Picture 23"/>
          <p:cNvPicPr>
            <a:picLocks noChangeAspect="1"/>
          </p:cNvPicPr>
          <p:nvPr/>
        </p:nvPicPr>
        <p:blipFill>
          <a:blip r:embed="rId3"/>
          <a:srcRect l="3341" r="6377" b="7150"/>
          <a:stretch>
            <a:fillRect/>
          </a:stretch>
        </p:blipFill>
        <p:spPr>
          <a:xfrm>
            <a:off x="5168265" y="4585970"/>
            <a:ext cx="3974465" cy="2272030"/>
          </a:xfrm>
          <a:prstGeom prst="rect">
            <a:avLst/>
          </a:prstGeom>
          <a:noFill/>
          <a:ln w="38100">
            <a:solidFill>
              <a:schemeClr val="tx1"/>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27635"/>
            <a:ext cx="10018713" cy="1752599"/>
          </a:xfrm>
        </p:spPr>
        <p:txBody>
          <a:bodyPr>
            <a:normAutofit fontScale="90000"/>
          </a:bodyPr>
          <a:lstStyle/>
          <a:p>
            <a:r>
              <a:rPr lang="en-US" b="1" dirty="0">
                <a:latin typeface="Times New Roman" panose="02020603050405020304" pitchFamily="18" charset="0"/>
                <a:cs typeface="Times New Roman" panose="02020603050405020304" pitchFamily="18" charset="0"/>
                <a:sym typeface="+mn-ea"/>
              </a:rPr>
              <a:t>Environmental Modifications :</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endParaRPr lang="en-US"/>
          </a:p>
        </p:txBody>
      </p:sp>
      <p:sp>
        <p:nvSpPr>
          <p:cNvPr id="3" name="Content Placeholder 2"/>
          <p:cNvSpPr>
            <a:spLocks noGrp="1"/>
          </p:cNvSpPr>
          <p:nvPr>
            <p:ph sz="half" idx="1"/>
          </p:nvPr>
        </p:nvSpPr>
        <p:spPr>
          <a:xfrm>
            <a:off x="1991042" y="127634"/>
            <a:ext cx="4895055" cy="3124201"/>
          </a:xfrm>
        </p:spPr>
        <p:txBody>
          <a:bodyPr/>
          <a:lstStyle/>
          <a:p>
            <a:pPr marL="0" indent="0">
              <a:buNone/>
            </a:pPr>
            <a:r>
              <a:rPr lang="en-US" b="1" dirty="0">
                <a:latin typeface="Times New Roman" panose="02020603050405020304" pitchFamily="18" charset="0"/>
                <a:cs typeface="Times New Roman" panose="02020603050405020304" pitchFamily="18" charset="0"/>
                <a:sym typeface="+mn-ea"/>
              </a:rPr>
              <a:t>Main modification for day lighting:</a:t>
            </a:r>
            <a:endParaRPr lang="en-US" b="1" dirty="0">
              <a:latin typeface="Times New Roman" panose="02020603050405020304" pitchFamily="18" charset="0"/>
              <a:cs typeface="Times New Roman" panose="02020603050405020304" pitchFamily="18" charset="0"/>
              <a:sym typeface="+mn-ea"/>
            </a:endParaRPr>
          </a:p>
          <a:p>
            <a:pPr marL="0" indent="0">
              <a:buNone/>
            </a:pPr>
            <a:r>
              <a:rPr lang="en-US" dirty="0">
                <a:latin typeface="Times New Roman" panose="02020603050405020304" pitchFamily="18" charset="0"/>
                <a:cs typeface="Times New Roman" panose="02020603050405020304" pitchFamily="18" charset="0"/>
                <a:sym typeface="+mn-ea"/>
              </a:rPr>
              <a:t> Horizontal louvers on the southern façade </a:t>
            </a:r>
            <a:endParaRPr lang="en-US" dirty="0">
              <a:latin typeface="Times New Roman" panose="02020603050405020304" pitchFamily="18" charset="0"/>
              <a:cs typeface="Times New Roman" panose="02020603050405020304" pitchFamily="18" charset="0"/>
              <a:sym typeface="+mn-ea"/>
            </a:endParaRPr>
          </a:p>
          <a:p>
            <a:pPr marL="0" indent="0">
              <a:buNone/>
            </a:pPr>
            <a:r>
              <a:rPr lang="en-US" dirty="0">
                <a:latin typeface="Times New Roman" panose="02020603050405020304" pitchFamily="18" charset="0"/>
                <a:cs typeface="Times New Roman" panose="02020603050405020304" pitchFamily="18" charset="0"/>
                <a:sym typeface="+mn-ea"/>
              </a:rPr>
              <a:t>Vertical louvers  on the eastern facade</a:t>
            </a:r>
            <a:endParaRPr lang="en-US" dirty="0">
              <a:latin typeface="Times New Roman" panose="02020603050405020304" pitchFamily="18" charset="0"/>
              <a:cs typeface="Times New Roman" panose="02020603050405020304" pitchFamily="18" charset="0"/>
              <a:sym typeface="+mn-ea"/>
            </a:endParaRPr>
          </a:p>
          <a:p>
            <a:pPr marL="0" indent="0">
              <a:buNone/>
            </a:pP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Content Placeholder 5"/>
          <p:cNvPicPr>
            <a:picLocks noGrp="1" noChangeAspect="1"/>
          </p:cNvPicPr>
          <p:nvPr>
            <p:ph sz="half" idx="2"/>
          </p:nvPr>
        </p:nvPicPr>
        <p:blipFill>
          <a:blip r:embed="rId1"/>
          <a:stretch>
            <a:fillRect/>
          </a:stretch>
        </p:blipFill>
        <p:spPr>
          <a:xfrm>
            <a:off x="7038340" y="3107690"/>
            <a:ext cx="4615815" cy="3529965"/>
          </a:xfrm>
          <a:prstGeom prst="rect">
            <a:avLst/>
          </a:prstGeom>
          <a:ln w="38100">
            <a:solidFill>
              <a:schemeClr val="tx1"/>
            </a:solidFill>
          </a:ln>
        </p:spPr>
      </p:pic>
      <p:pic>
        <p:nvPicPr>
          <p:cNvPr id="4" name="Picture 3"/>
          <p:cNvPicPr>
            <a:picLocks noChangeAspect="1"/>
          </p:cNvPicPr>
          <p:nvPr/>
        </p:nvPicPr>
        <p:blipFill>
          <a:blip r:embed="rId2"/>
          <a:srcRect l="21767" r="5061"/>
          <a:stretch>
            <a:fillRect/>
          </a:stretch>
        </p:blipFill>
        <p:spPr>
          <a:xfrm>
            <a:off x="2199640" y="3107690"/>
            <a:ext cx="4614545" cy="3503295"/>
          </a:xfrm>
          <a:prstGeom prst="rect">
            <a:avLst/>
          </a:prstGeom>
          <a:ln w="38100">
            <a:solidFill>
              <a:schemeClr val="tx1"/>
            </a:solidFill>
          </a:ln>
        </p:spPr>
      </p:pic>
      <p:sp>
        <p:nvSpPr>
          <p:cNvPr id="10" name="Down Arrow 9"/>
          <p:cNvSpPr/>
          <p:nvPr/>
        </p:nvSpPr>
        <p:spPr>
          <a:xfrm>
            <a:off x="3471545" y="2410460"/>
            <a:ext cx="1932940" cy="6972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Before</a:t>
            </a:r>
            <a:endParaRPr lang="en-US" dirty="0"/>
          </a:p>
        </p:txBody>
      </p:sp>
      <p:sp>
        <p:nvSpPr>
          <p:cNvPr id="9" name="Down Arrow 8"/>
          <p:cNvSpPr/>
          <p:nvPr/>
        </p:nvSpPr>
        <p:spPr>
          <a:xfrm>
            <a:off x="8476615" y="2410460"/>
            <a:ext cx="1739900" cy="6972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AFTER</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3675" y="594995"/>
            <a:ext cx="10039350" cy="3081020"/>
          </a:xfrm>
        </p:spPr>
        <p:txBody>
          <a:bodyPr>
            <a:normAutofit/>
          </a:bodyPr>
          <a:lstStyle/>
          <a:p>
            <a:pPr algn="l"/>
            <a:r>
              <a:rPr lang="en-US" b="1" dirty="0">
                <a:ln w="0"/>
                <a:effectLst>
                  <a:outerShdw blurRad="38100" dist="19050" dir="2700000" algn="tl" rotWithShape="0">
                    <a:schemeClr val="dk1">
                      <a:alpha val="40000"/>
                    </a:schemeClr>
                  </a:outerShdw>
                </a:effectLst>
                <a:sym typeface="+mn-ea"/>
              </a:rPr>
              <a:t>MATERIAL Properties</a:t>
            </a:r>
            <a:r>
              <a:rPr lang="en-US" b="1" dirty="0">
                <a:sym typeface="+mn-ea"/>
              </a:rPr>
              <a:t> :</a:t>
            </a:r>
            <a:br>
              <a:rPr lang="en-US" b="1" dirty="0">
                <a:sym typeface="+mn-ea"/>
              </a:rPr>
            </a:br>
            <a:br>
              <a:rPr lang="en-US" b="1" dirty="0">
                <a:sym typeface="+mn-ea"/>
              </a:rPr>
            </a:br>
            <a:r>
              <a:rPr lang="en-US" dirty="0">
                <a:ln w="0"/>
                <a:effectLst>
                  <a:outerShdw blurRad="38100" dist="19050" dir="2700000" algn="tl" rotWithShape="0">
                    <a:schemeClr val="dk1">
                      <a:alpha val="40000"/>
                    </a:schemeClr>
                  </a:outerShdw>
                </a:effectLst>
                <a:sym typeface="+mn-ea"/>
              </a:rPr>
              <a:t>U-value for Building envelope </a:t>
            </a:r>
            <a:br>
              <a:rPr lang="en-US" dirty="0">
                <a:ln w="0"/>
                <a:solidFill>
                  <a:schemeClr val="tx1"/>
                </a:solidFill>
                <a:effectLst>
                  <a:outerShdw blurRad="38100" dist="19050" dir="2700000" algn="tl" rotWithShape="0">
                    <a:schemeClr val="dk1">
                      <a:alpha val="40000"/>
                    </a:schemeClr>
                  </a:outerShdw>
                </a:effectLst>
              </a:rPr>
            </a:br>
            <a:endParaRPr lang="en-US" b="1" dirty="0">
              <a:sym typeface="+mn-ea"/>
            </a:endParaRPr>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186" name="Picture 21"/>
          <p:cNvPicPr>
            <a:picLocks noGrp="1" noChangeAspect="1"/>
          </p:cNvPicPr>
          <p:nvPr>
            <p:ph sz="half" idx="1"/>
          </p:nvPr>
        </p:nvPicPr>
        <p:blipFill>
          <a:blip r:embed="rId1"/>
          <a:stretch>
            <a:fillRect/>
          </a:stretch>
        </p:blipFill>
        <p:spPr>
          <a:xfrm>
            <a:off x="3627755" y="3419475"/>
            <a:ext cx="5854700" cy="2463800"/>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ym typeface="+mn-ea"/>
              </a:rPr>
              <a:t>Heating and cooling loads:</a:t>
            </a:r>
            <a:br>
              <a:rPr lang="en-US" dirty="0"/>
            </a:b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graphicFrame>
        <p:nvGraphicFramePr>
          <p:cNvPr id="6" name="Content Placeholder 5"/>
          <p:cNvGraphicFramePr>
            <a:graphicFrameLocks noGrp="1"/>
          </p:cNvGraphicFramePr>
          <p:nvPr>
            <p:ph sz="half" idx="1"/>
          </p:nvPr>
        </p:nvGraphicFramePr>
        <p:xfrm>
          <a:off x="1484312" y="2666999"/>
          <a:ext cx="4894580" cy="2037080"/>
        </p:xfrm>
        <a:graphic>
          <a:graphicData uri="http://schemas.openxmlformats.org/drawingml/2006/table">
            <a:tbl>
              <a:tblPr firstRow="1" bandRow="1">
                <a:tableStyleId>{5940675A-B579-460E-94D1-54222C63F5DA}</a:tableStyleId>
              </a:tblPr>
              <a:tblGrid>
                <a:gridCol w="1910715"/>
                <a:gridCol w="2983865"/>
              </a:tblGrid>
              <a:tr h="301625">
                <a:tc>
                  <a:txBody>
                    <a:bodyPr/>
                    <a:lstStyle/>
                    <a:p>
                      <a:pPr indent="0" algn="ctr">
                        <a:buNone/>
                      </a:pPr>
                      <a:r>
                        <a:rPr lang="en-US" sz="1200" b="0">
                          <a:latin typeface="Calibri" panose="020F0502020204030204" charset="0"/>
                          <a:cs typeface="Calibri" panose="020F0502020204030204" charset="0"/>
                        </a:rPr>
                        <a:t>Floor</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latin typeface="Calibri" panose="020F0502020204030204" charset="0"/>
                          <a:cs typeface="Calibri" panose="020F0502020204030204" charset="0"/>
                        </a:rPr>
                        <a:t>Heating design load (KW)</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9560">
                <a:tc>
                  <a:txBody>
                    <a:bodyPr/>
                    <a:lstStyle/>
                    <a:p>
                      <a:pPr indent="0" algn="ctr">
                        <a:buNone/>
                      </a:pPr>
                      <a:r>
                        <a:rPr lang="en-US" sz="1200" b="0">
                          <a:latin typeface="Calibri" panose="020F0502020204030204" charset="0"/>
                          <a:cs typeface="Calibri" panose="020F0502020204030204" charset="0"/>
                        </a:rPr>
                        <a:t>Ground Floor</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latin typeface="Calibri" panose="020F0502020204030204" charset="0"/>
                          <a:cs typeface="Calibri" panose="020F0502020204030204" charset="0"/>
                        </a:rPr>
                        <a:t>133.34</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8925">
                <a:tc>
                  <a:txBody>
                    <a:bodyPr/>
                    <a:lstStyle/>
                    <a:p>
                      <a:pPr indent="0" algn="ctr">
                        <a:buNone/>
                      </a:pPr>
                      <a:r>
                        <a:rPr lang="en-US" sz="1200" b="0">
                          <a:latin typeface="Calibri" panose="020F0502020204030204" charset="0"/>
                          <a:cs typeface="Calibri" panose="020F0502020204030204" charset="0"/>
                        </a:rPr>
                        <a:t>1st Floor</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latin typeface="Calibri" panose="020F0502020204030204" charset="0"/>
                          <a:cs typeface="Calibri" panose="020F0502020204030204" charset="0"/>
                        </a:rPr>
                        <a:t>155.28</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9560">
                <a:tc>
                  <a:txBody>
                    <a:bodyPr/>
                    <a:lstStyle/>
                    <a:p>
                      <a:pPr indent="0" algn="ctr">
                        <a:buNone/>
                      </a:pPr>
                      <a:r>
                        <a:rPr lang="en-US" sz="1200" b="0">
                          <a:latin typeface="Calibri" panose="020F0502020204030204" charset="0"/>
                          <a:cs typeface="Calibri" panose="020F0502020204030204" charset="0"/>
                        </a:rPr>
                        <a:t>2nd Floor</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latin typeface="Calibri" panose="020F0502020204030204" charset="0"/>
                          <a:cs typeface="Calibri" panose="020F0502020204030204" charset="0"/>
                        </a:rPr>
                        <a:t>80.02</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8925">
                <a:tc>
                  <a:txBody>
                    <a:bodyPr/>
                    <a:lstStyle/>
                    <a:p>
                      <a:pPr indent="0" algn="ctr">
                        <a:buNone/>
                      </a:pPr>
                      <a:r>
                        <a:rPr lang="en-US" sz="1200" b="0">
                          <a:latin typeface="Calibri" panose="020F0502020204030204" charset="0"/>
                          <a:cs typeface="Calibri" panose="020F0502020204030204" charset="0"/>
                        </a:rPr>
                        <a:t>3rd Floor</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latin typeface="Calibri" panose="020F0502020204030204" charset="0"/>
                          <a:cs typeface="Calibri" panose="020F0502020204030204" charset="0"/>
                        </a:rPr>
                        <a:t>103.81</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9560">
                <a:tc>
                  <a:txBody>
                    <a:bodyPr/>
                    <a:lstStyle/>
                    <a:p>
                      <a:pPr indent="0" algn="ctr">
                        <a:buNone/>
                      </a:pPr>
                      <a:r>
                        <a:rPr lang="en-US" sz="1200" b="0">
                          <a:latin typeface="Calibri" panose="020F0502020204030204" charset="0"/>
                          <a:cs typeface="Calibri" panose="020F0502020204030204" charset="0"/>
                        </a:rPr>
                        <a:t>4th Floor</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latin typeface="Calibri" panose="020F0502020204030204" charset="0"/>
                          <a:cs typeface="Calibri" panose="020F0502020204030204" charset="0"/>
                        </a:rPr>
                        <a:t>107.58</a:t>
                      </a:r>
                      <a:endParaRPr lang="en-US" sz="12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8925">
                <a:tc>
                  <a:txBody>
                    <a:bodyPr/>
                    <a:lstStyle/>
                    <a:p>
                      <a:pPr indent="0" algn="ctr">
                        <a:buNone/>
                      </a:pPr>
                      <a:r>
                        <a:rPr lang="en-US" sz="1100" b="0">
                          <a:latin typeface="Calibri" panose="020F0502020204030204" charset="0"/>
                          <a:cs typeface="Calibri" panose="020F0502020204030204" charset="0"/>
                        </a:rPr>
                        <a:t>total</a:t>
                      </a:r>
                      <a:endParaRPr lang="en-US" sz="11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100" b="0">
                          <a:latin typeface="Calibri" panose="020F0502020204030204" charset="0"/>
                          <a:cs typeface="Calibri" panose="020F0502020204030204" charset="0"/>
                        </a:rPr>
                        <a:t>580.66</a:t>
                      </a:r>
                      <a:endParaRPr lang="en-US" sz="1100" b="0">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graphicFrame>
        <p:nvGraphicFramePr>
          <p:cNvPr id="8" name="Content Placeholder 7"/>
          <p:cNvGraphicFramePr>
            <a:graphicFrameLocks noGrp="1"/>
          </p:cNvGraphicFramePr>
          <p:nvPr>
            <p:ph sz="half" idx="2"/>
          </p:nvPr>
        </p:nvGraphicFramePr>
        <p:xfrm>
          <a:off x="6608602" y="3285490"/>
          <a:ext cx="4894580" cy="800100"/>
        </p:xfrm>
        <a:graphic>
          <a:graphicData uri="http://schemas.openxmlformats.org/drawingml/2006/table">
            <a:tbl>
              <a:tblPr firstRow="1" bandRow="1">
                <a:tableStyleId>{5940675A-B579-460E-94D1-54222C63F5DA}</a:tableStyleId>
              </a:tblPr>
              <a:tblGrid>
                <a:gridCol w="3672205"/>
                <a:gridCol w="1222375"/>
              </a:tblGrid>
              <a:tr h="800100">
                <a:tc>
                  <a:txBody>
                    <a:bodyPr/>
                    <a:lstStyle/>
                    <a:p>
                      <a:pPr indent="0" algn="ctr">
                        <a:buNone/>
                      </a:pPr>
                      <a:r>
                        <a:rPr lang="en-US" sz="1200" b="0">
                          <a:solidFill>
                            <a:srgbClr val="000000"/>
                          </a:solidFill>
                          <a:latin typeface="Calibri" panose="020F0502020204030204" charset="0"/>
                          <a:cs typeface="Calibri" panose="020F0502020204030204" charset="0"/>
                        </a:rPr>
                        <a:t>cooling design load (KW)</a:t>
                      </a:r>
                      <a:endParaRPr 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100" b="0">
                          <a:solidFill>
                            <a:srgbClr val="000000"/>
                          </a:solidFill>
                          <a:latin typeface="Calibri" panose="020F0502020204030204" charset="0"/>
                          <a:cs typeface="Calibri" panose="020F0502020204030204" charset="0"/>
                        </a:rPr>
                        <a:t>631.56</a:t>
                      </a:r>
                      <a:endParaRPr lang="en-US" sz="1100" b="0">
                        <a:solidFill>
                          <a:srgbClr val="000000"/>
                        </a:solidFill>
                        <a:latin typeface="Calibri" panose="020F0502020204030204" charset="0"/>
                        <a:ea typeface="Calibri" panose="020F0502020204030204" charset="0"/>
                        <a:cs typeface="Calibri" panose="020F0502020204030204"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445" b="1" dirty="0">
                <a:sym typeface="+mn-ea"/>
              </a:rPr>
              <a:t>Thermal comfort:</a:t>
            </a:r>
            <a:br>
              <a:rPr lang="en-US" dirty="0">
                <a:sym typeface="+mn-ea"/>
              </a:rPr>
            </a:br>
            <a:br>
              <a:rPr lang="en-US" dirty="0"/>
            </a:br>
            <a:r>
              <a:rPr lang="en-US" dirty="0">
                <a:sym typeface="+mn-ea"/>
              </a:rPr>
              <a:t>Comfort PMV-set</a:t>
            </a:r>
            <a:br>
              <a:rPr lang="en-US" dirty="0"/>
            </a:b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9" name="Content Placeholder 8"/>
          <p:cNvPicPr>
            <a:picLocks noGrp="1" noChangeAspect="1"/>
          </p:cNvPicPr>
          <p:nvPr>
            <p:ph sz="half" idx="1"/>
          </p:nvPr>
        </p:nvPicPr>
        <p:blipFill>
          <a:blip r:embed="rId1"/>
          <a:srcRect l="1322" b="5876"/>
          <a:stretch>
            <a:fillRect/>
          </a:stretch>
        </p:blipFill>
        <p:spPr>
          <a:xfrm>
            <a:off x="2054225" y="2702560"/>
            <a:ext cx="9580880" cy="267335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271" y="0"/>
            <a:ext cx="10018713" cy="1752599"/>
          </a:xfrm>
        </p:spPr>
        <p:txBody>
          <a:bodyPr/>
          <a:lstStyle/>
          <a:p>
            <a:pPr algn="l"/>
            <a:r>
              <a:rPr lang="en-US" b="1" dirty="0">
                <a:sym typeface="+mn-ea"/>
              </a:rPr>
              <a:t>Thermal comfort:</a:t>
            </a: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191" name="Picture 4"/>
          <p:cNvPicPr>
            <a:picLocks noGrp="1" noChangeAspect="1"/>
          </p:cNvPicPr>
          <p:nvPr>
            <p:ph sz="half" idx="1"/>
          </p:nvPr>
        </p:nvPicPr>
        <p:blipFill>
          <a:blip r:embed="rId1"/>
          <a:srcRect l="6665" r="12139" b="23768"/>
          <a:stretch>
            <a:fillRect/>
          </a:stretch>
        </p:blipFill>
        <p:spPr>
          <a:xfrm>
            <a:off x="1556385" y="2094865"/>
            <a:ext cx="9395460" cy="2117090"/>
          </a:xfrm>
          <a:prstGeom prst="rect">
            <a:avLst/>
          </a:prstGeom>
          <a:noFill/>
          <a:ln>
            <a:noFill/>
          </a:ln>
        </p:spPr>
      </p:pic>
      <p:sp>
        <p:nvSpPr>
          <p:cNvPr id="100" name="Text Box 99"/>
          <p:cNvSpPr txBox="1"/>
          <p:nvPr/>
        </p:nvSpPr>
        <p:spPr>
          <a:xfrm>
            <a:off x="2247265" y="4918075"/>
            <a:ext cx="8836025" cy="1198880"/>
          </a:xfrm>
          <a:prstGeom prst="rect">
            <a:avLst/>
          </a:prstGeom>
          <a:noFill/>
          <a:ln w="9525">
            <a:noFill/>
          </a:ln>
        </p:spPr>
        <p:txBody>
          <a:bodyPr wrap="square">
            <a:spAutoFit/>
          </a:bodyPr>
          <a:lstStyle/>
          <a:p>
            <a:pPr indent="0"/>
            <a:r>
              <a:rPr lang="en-US" sz="2400" b="0">
                <a:latin typeface="Calibri" panose="020F0502020204030204" charset="0"/>
                <a:cs typeface="Arial" panose="020B0604020202020204" pitchFamily="34" charset="0"/>
              </a:rPr>
              <a:t> the faculty's site and source energy is 64.83 kWh/m2, while the The site and source energy  is 411.7 (Portfolio Manager, n.d.), so the faculty is in good shape.</a:t>
            </a:r>
            <a:endParaRPr lang="en-US" sz="2400" b="0">
              <a:latin typeface="Calibri" panose="020F050202020403020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7031" y="412115"/>
            <a:ext cx="10018713" cy="1752599"/>
          </a:xfrm>
        </p:spPr>
        <p:txBody>
          <a:bodyPr/>
          <a:lstStyle/>
          <a:p>
            <a:pPr algn="l"/>
            <a:r>
              <a:rPr lang="en-US" b="1" dirty="0">
                <a:sym typeface="+mn-ea"/>
              </a:rPr>
              <a:t>Acoustical Design:</a:t>
            </a:r>
            <a:br>
              <a:rPr lang="ar-SA" dirty="0"/>
            </a:br>
            <a:r>
              <a:rPr lang="en-US" dirty="0"/>
              <a:t>Absorption Coefficient. </a:t>
            </a:r>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11" name="Picture 10"/>
          <p:cNvPicPr>
            <a:picLocks noChangeAspect="1"/>
          </p:cNvPicPr>
          <p:nvPr/>
        </p:nvPicPr>
        <p:blipFill>
          <a:blip r:embed="rId1"/>
          <a:stretch>
            <a:fillRect/>
          </a:stretch>
        </p:blipFill>
        <p:spPr>
          <a:xfrm>
            <a:off x="1484311" y="2276574"/>
            <a:ext cx="8840434" cy="1371791"/>
          </a:xfrm>
          <a:prstGeom prst="rect">
            <a:avLst/>
          </a:prstGeom>
        </p:spPr>
      </p:pic>
      <p:sp>
        <p:nvSpPr>
          <p:cNvPr id="18" name="Content Placeholder 17"/>
          <p:cNvSpPr>
            <a:spLocks noGrp="1"/>
          </p:cNvSpPr>
          <p:nvPr>
            <p:ph sz="half" idx="1"/>
          </p:nvPr>
        </p:nvSpPr>
        <p:spPr/>
        <p:txBody>
          <a:bodyPr>
            <a:normAutofit/>
          </a:bodyPr>
          <a:lstStyle/>
          <a:p>
            <a:r>
              <a:rPr lang="en-US" sz="4000" dirty="0"/>
              <a:t>RT60</a:t>
            </a:r>
            <a:endParaRPr lang="en-US" sz="4000" dirty="0"/>
          </a:p>
        </p:txBody>
      </p:sp>
      <p:pic>
        <p:nvPicPr>
          <p:cNvPr id="22" name="Picture 21"/>
          <p:cNvPicPr>
            <a:picLocks noChangeAspect="1"/>
          </p:cNvPicPr>
          <p:nvPr/>
        </p:nvPicPr>
        <p:blipFill>
          <a:blip r:embed="rId2"/>
          <a:stretch>
            <a:fillRect/>
          </a:stretch>
        </p:blipFill>
        <p:spPr>
          <a:xfrm>
            <a:off x="1484311" y="4624230"/>
            <a:ext cx="7030431" cy="80021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0"/>
            <a:ext cx="10018713" cy="1752599"/>
          </a:xfrm>
        </p:spPr>
        <p:txBody>
          <a:bodyPr/>
          <a:lstStyle/>
          <a:p>
            <a:pPr algn="l"/>
            <a:r>
              <a:rPr lang="en-US" b="1" dirty="0">
                <a:sym typeface="+mn-ea"/>
              </a:rPr>
              <a:t>Acoustical Design:</a:t>
            </a:r>
            <a:endParaRPr lang="en-US" dirty="0"/>
          </a:p>
        </p:txBody>
      </p:sp>
      <p:sp>
        <p:nvSpPr>
          <p:cNvPr id="3" name="Content Placeholder 2"/>
          <p:cNvSpPr>
            <a:spLocks noGrp="1"/>
          </p:cNvSpPr>
          <p:nvPr>
            <p:ph sz="half" idx="1"/>
          </p:nvPr>
        </p:nvSpPr>
        <p:spPr>
          <a:xfrm>
            <a:off x="1484312" y="1247141"/>
            <a:ext cx="4611687" cy="805395"/>
          </a:xfrm>
        </p:spPr>
        <p:txBody>
          <a:bodyPr>
            <a:normAutofit fontScale="92500"/>
          </a:bodyPr>
          <a:lstStyle/>
          <a:p>
            <a:r>
              <a:rPr lang="en-US" sz="2500" dirty="0"/>
              <a:t>Sound Transmission Class (STC):</a:t>
            </a:r>
            <a:endParaRPr lang="en-US" sz="2500" dirty="0"/>
          </a:p>
          <a:p>
            <a:endParaRPr lang="en-US" dirty="0"/>
          </a:p>
        </p:txBody>
      </p:sp>
      <p:graphicFrame>
        <p:nvGraphicFramePr>
          <p:cNvPr id="6" name="Table 6"/>
          <p:cNvGraphicFramePr>
            <a:graphicFrameLocks noGrp="1"/>
          </p:cNvGraphicFramePr>
          <p:nvPr>
            <p:ph sz="half" idx="2"/>
          </p:nvPr>
        </p:nvGraphicFramePr>
        <p:xfrm>
          <a:off x="1693019" y="1752599"/>
          <a:ext cx="4895850" cy="1381760"/>
        </p:xfrm>
        <a:graphic>
          <a:graphicData uri="http://schemas.openxmlformats.org/drawingml/2006/table">
            <a:tbl>
              <a:tblPr firstRow="1" bandRow="1">
                <a:tableStyleId>{5C22544A-7EE6-4342-B048-85BDC9FD1C3A}</a:tableStyleId>
              </a:tblPr>
              <a:tblGrid>
                <a:gridCol w="1631950"/>
                <a:gridCol w="1631950"/>
                <a:gridCol w="1631950"/>
              </a:tblGrid>
              <a:tr h="370840">
                <a:tc>
                  <a:txBody>
                    <a:bodyPr/>
                    <a:lstStyle/>
                    <a:p>
                      <a:endParaRPr lang="en-US" dirty="0"/>
                    </a:p>
                  </a:txBody>
                  <a:tcPr/>
                </a:tc>
                <a:tc>
                  <a:txBody>
                    <a:bodyPr/>
                    <a:lstStyle/>
                    <a:p>
                      <a:r>
                        <a:rPr lang="en-US" dirty="0"/>
                        <a:t>Accepted Value (dB)</a:t>
                      </a:r>
                      <a:endParaRPr lang="en-US" dirty="0"/>
                    </a:p>
                  </a:txBody>
                  <a:tcPr/>
                </a:tc>
                <a:tc>
                  <a:txBody>
                    <a:bodyPr/>
                    <a:lstStyle/>
                    <a:p>
                      <a:r>
                        <a:rPr lang="en-US" dirty="0"/>
                        <a:t>Achieved Value (dB)</a:t>
                      </a:r>
                      <a:endParaRPr lang="en-US" dirty="0"/>
                    </a:p>
                  </a:txBody>
                  <a:tcPr/>
                </a:tc>
              </a:tr>
              <a:tr h="370840">
                <a:tc>
                  <a:txBody>
                    <a:bodyPr/>
                    <a:lstStyle/>
                    <a:p>
                      <a:r>
                        <a:rPr lang="en-US" dirty="0"/>
                        <a:t>Walls</a:t>
                      </a:r>
                      <a:endParaRPr lang="en-US" dirty="0"/>
                    </a:p>
                  </a:txBody>
                  <a:tcPr/>
                </a:tc>
                <a:tc>
                  <a:txBody>
                    <a:bodyPr/>
                    <a:lstStyle/>
                    <a:p>
                      <a:r>
                        <a:rPr lang="en-US" dirty="0"/>
                        <a:t>50</a:t>
                      </a:r>
                      <a:endParaRPr lang="en-US" dirty="0"/>
                    </a:p>
                  </a:txBody>
                  <a:tcPr/>
                </a:tc>
                <a:tc>
                  <a:txBody>
                    <a:bodyPr/>
                    <a:lstStyle/>
                    <a:p>
                      <a:r>
                        <a:rPr lang="en-US" dirty="0"/>
                        <a:t>53</a:t>
                      </a:r>
                      <a:endParaRPr lang="en-US" dirty="0"/>
                    </a:p>
                  </a:txBody>
                  <a:tcPr/>
                </a:tc>
              </a:tr>
              <a:tr h="370840">
                <a:tc>
                  <a:txBody>
                    <a:bodyPr/>
                    <a:lstStyle/>
                    <a:p>
                      <a:r>
                        <a:rPr lang="en-US" dirty="0"/>
                        <a:t>Ceiling</a:t>
                      </a:r>
                      <a:endParaRPr lang="en-US" dirty="0"/>
                    </a:p>
                  </a:txBody>
                  <a:tcPr/>
                </a:tc>
                <a:tc>
                  <a:txBody>
                    <a:bodyPr/>
                    <a:lstStyle/>
                    <a:p>
                      <a:r>
                        <a:rPr lang="en-US" dirty="0"/>
                        <a:t>50</a:t>
                      </a:r>
                      <a:endParaRPr lang="en-US" dirty="0"/>
                    </a:p>
                  </a:txBody>
                  <a:tcPr/>
                </a:tc>
                <a:tc>
                  <a:txBody>
                    <a:bodyPr/>
                    <a:lstStyle/>
                    <a:p>
                      <a:r>
                        <a:rPr lang="en-US" dirty="0"/>
                        <a:t>72</a:t>
                      </a:r>
                      <a:endParaRPr lang="en-US" dirty="0"/>
                    </a:p>
                  </a:txBody>
                  <a:tcPr/>
                </a:tc>
              </a:tr>
            </a:tbl>
          </a:graphicData>
        </a:graphic>
      </p:graphicFrame>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8" name="TextBox 7"/>
          <p:cNvSpPr txBox="1"/>
          <p:nvPr/>
        </p:nvSpPr>
        <p:spPr>
          <a:xfrm>
            <a:off x="1693019" y="3455151"/>
            <a:ext cx="6094378" cy="477054"/>
          </a:xfrm>
          <a:prstGeom prst="rect">
            <a:avLst/>
          </a:prstGeom>
          <a:noFill/>
        </p:spPr>
        <p:txBody>
          <a:bodyPr wrap="square">
            <a:spAutoFit/>
          </a:bodyPr>
          <a:lstStyle/>
          <a:p>
            <a:pPr marL="285750" indent="-285750">
              <a:buFont typeface="Arial" panose="020B0604020202020204" pitchFamily="34" charset="0"/>
              <a:buChar char="•"/>
            </a:pPr>
            <a:r>
              <a:rPr lang="en-US" sz="2500" dirty="0"/>
              <a:t>Impact Insulation Class (IIC):</a:t>
            </a:r>
            <a:endParaRPr lang="en-US" sz="2500" dirty="0"/>
          </a:p>
        </p:txBody>
      </p:sp>
      <p:graphicFrame>
        <p:nvGraphicFramePr>
          <p:cNvPr id="9" name="Table 6"/>
          <p:cNvGraphicFramePr/>
          <p:nvPr/>
        </p:nvGraphicFramePr>
        <p:xfrm>
          <a:off x="1693019" y="3966823"/>
          <a:ext cx="4895850" cy="1010920"/>
        </p:xfrm>
        <a:graphic>
          <a:graphicData uri="http://schemas.openxmlformats.org/drawingml/2006/table">
            <a:tbl>
              <a:tblPr firstRow="1" bandRow="1">
                <a:tableStyleId>{5C22544A-7EE6-4342-B048-85BDC9FD1C3A}</a:tableStyleId>
              </a:tblPr>
              <a:tblGrid>
                <a:gridCol w="1631950"/>
                <a:gridCol w="1631950"/>
                <a:gridCol w="1631950"/>
              </a:tblGrid>
              <a:tr h="370840">
                <a:tc>
                  <a:txBody>
                    <a:bodyPr/>
                    <a:lstStyle/>
                    <a:p>
                      <a:endParaRPr lang="en-US" dirty="0"/>
                    </a:p>
                  </a:txBody>
                  <a:tcPr/>
                </a:tc>
                <a:tc>
                  <a:txBody>
                    <a:bodyPr/>
                    <a:lstStyle/>
                    <a:p>
                      <a:r>
                        <a:rPr lang="en-US" dirty="0"/>
                        <a:t>Accepted Value (dB)</a:t>
                      </a:r>
                      <a:endParaRPr lang="en-US" dirty="0"/>
                    </a:p>
                  </a:txBody>
                  <a:tcPr/>
                </a:tc>
                <a:tc>
                  <a:txBody>
                    <a:bodyPr/>
                    <a:lstStyle/>
                    <a:p>
                      <a:r>
                        <a:rPr lang="en-US" dirty="0"/>
                        <a:t>Achieved Value (dB)</a:t>
                      </a:r>
                      <a:endParaRPr lang="en-US" dirty="0"/>
                    </a:p>
                  </a:txBody>
                  <a:tcPr/>
                </a:tc>
              </a:tr>
              <a:tr h="370840">
                <a:tc>
                  <a:txBody>
                    <a:bodyPr/>
                    <a:lstStyle/>
                    <a:p>
                      <a:r>
                        <a:rPr lang="en-US" dirty="0"/>
                        <a:t>Floor</a:t>
                      </a:r>
                      <a:endParaRPr lang="en-US" dirty="0"/>
                    </a:p>
                  </a:txBody>
                  <a:tcPr/>
                </a:tc>
                <a:tc>
                  <a:txBody>
                    <a:bodyPr/>
                    <a:lstStyle/>
                    <a:p>
                      <a:r>
                        <a:rPr lang="en-US" dirty="0"/>
                        <a:t>60</a:t>
                      </a:r>
                      <a:endParaRPr lang="en-US" dirty="0"/>
                    </a:p>
                  </a:txBody>
                  <a:tcPr/>
                </a:tc>
                <a:tc>
                  <a:txBody>
                    <a:bodyPr/>
                    <a:lstStyle/>
                    <a:p>
                      <a:r>
                        <a:rPr lang="en-US" dirty="0"/>
                        <a:t>61</a:t>
                      </a:r>
                      <a:endParaRPr lang="en-US" dirty="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ym typeface="+mn-ea"/>
              </a:rPr>
              <a:t>Acoustical Design:</a:t>
            </a:r>
            <a:br>
              <a:rPr lang="en-US" b="1" dirty="0">
                <a:sym typeface="+mn-ea"/>
              </a:rPr>
            </a:br>
            <a:endParaRPr lang="en-US" dirty="0"/>
          </a:p>
        </p:txBody>
      </p:sp>
      <p:sp>
        <p:nvSpPr>
          <p:cNvPr id="3" name="Content Placeholder 2"/>
          <p:cNvSpPr>
            <a:spLocks noGrp="1"/>
          </p:cNvSpPr>
          <p:nvPr>
            <p:ph sz="half" idx="1"/>
          </p:nvPr>
        </p:nvSpPr>
        <p:spPr>
          <a:xfrm>
            <a:off x="1484311" y="1742871"/>
            <a:ext cx="4371739" cy="1097605"/>
          </a:xfrm>
        </p:spPr>
        <p:txBody>
          <a:bodyPr/>
          <a:lstStyle/>
          <a:p>
            <a:r>
              <a:rPr lang="en-US" dirty="0"/>
              <a:t>Loud Speakers</a:t>
            </a:r>
            <a:endParaRPr lang="en-US" dirty="0"/>
          </a:p>
          <a:p>
            <a:r>
              <a:rPr lang="en-US" dirty="0"/>
              <a:t>Used type: </a:t>
            </a:r>
            <a:r>
              <a:rPr lang="en-US" b="0" i="0" dirty="0">
                <a:solidFill>
                  <a:srgbClr val="575757"/>
                </a:solidFill>
                <a:effectLst/>
                <a:latin typeface="Helvetica Neue"/>
              </a:rPr>
              <a:t>Control 16C/T</a:t>
            </a:r>
            <a:endParaRPr lang="en-US" b="0" i="0" dirty="0">
              <a:solidFill>
                <a:srgbClr val="575757"/>
              </a:solidFill>
              <a:effectLst/>
              <a:latin typeface="Helvetica Neue"/>
            </a:endParaRPr>
          </a:p>
          <a:p>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Picture 5"/>
          <p:cNvPicPr/>
          <p:nvPr/>
        </p:nvPicPr>
        <p:blipFill>
          <a:blip r:embed="rId1" cstate="print">
            <a:extLst>
              <a:ext uri="{28A0092B-C50C-407E-A947-70E740481C1C}">
                <a14:useLocalDpi xmlns:a14="http://schemas.microsoft.com/office/drawing/2010/main" val="0"/>
              </a:ext>
            </a:extLst>
          </a:blip>
          <a:srcRect/>
          <a:stretch>
            <a:fillRect/>
          </a:stretch>
        </p:blipFill>
        <p:spPr>
          <a:xfrm>
            <a:off x="1527967" y="2618105"/>
            <a:ext cx="4965700" cy="326517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txBox="1"/>
          <p:nvPr/>
        </p:nvSpPr>
        <p:spPr>
          <a:xfrm>
            <a:off x="11104256" y="6019531"/>
            <a:ext cx="551167" cy="365125"/>
          </a:xfrm>
          <a:prstGeom prst="rect">
            <a:avLst/>
          </a:prstGeom>
        </p:spPr>
        <p:txBody>
          <a:bodyPr vert="horz" lIns="91440" tIns="45720" rIns="91440" bIns="45720" rtlCol="0" anchor="ctr"/>
          <a:lstStyle>
            <a:defPPr>
              <a:defRPr lang="en-US"/>
            </a:defPPr>
            <a:lvl1pPr marL="0" algn="r" defTabSz="457200" rtl="0" eaLnBrk="1" latinLnBrk="0" hangingPunct="1">
              <a:defRPr sz="1000" b="0" i="0" kern="1200">
                <a:solidFill>
                  <a:schemeClr val="tx1"/>
                </a:solidFill>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sp>
        <p:nvSpPr>
          <p:cNvPr id="2" name="Content Placeholder 1"/>
          <p:cNvSpPr>
            <a:spLocks noGrp="1"/>
          </p:cNvSpPr>
          <p:nvPr>
            <p:ph sz="half" idx="1"/>
          </p:nvPr>
        </p:nvSpPr>
        <p:spPr>
          <a:xfrm>
            <a:off x="1450431" y="1855693"/>
            <a:ext cx="10293333" cy="4762911"/>
          </a:xfrm>
        </p:spPr>
        <p:txBody>
          <a:bodyPr>
            <a:normAutofit/>
          </a:bodyPr>
          <a:lstStyle/>
          <a:p>
            <a:pPr algn="just">
              <a:lnSpc>
                <a:spcPct val="100000"/>
              </a:lnSpc>
              <a:buClr>
                <a:schemeClr val="bg2">
                  <a:lumMod val="10000"/>
                </a:schemeClr>
              </a:buClr>
              <a:buFont typeface="Wingdings" panose="05000000000000000000" charset="0"/>
              <a:buChar char="§"/>
            </a:pPr>
            <a:r>
              <a:rPr lang="en-US" sz="3295" b="1" dirty="0">
                <a:solidFill>
                  <a:srgbClr val="FF0000"/>
                </a:solidFill>
                <a:latin typeface="Times New Roman" panose="02020603050405020304" pitchFamily="18" charset="0"/>
                <a:cs typeface="Times New Roman" panose="02020603050405020304" pitchFamily="18" charset="0"/>
                <a:sym typeface="+mn-ea"/>
              </a:rPr>
              <a:t>Location:</a:t>
            </a:r>
            <a:r>
              <a:rPr lang="en-US" sz="2825" b="1" dirty="0">
                <a:latin typeface="Times New Roman" panose="02020603050405020304" pitchFamily="18" charset="0"/>
                <a:cs typeface="Times New Roman" panose="02020603050405020304" pitchFamily="18" charset="0"/>
                <a:sym typeface="+mn-ea"/>
              </a:rPr>
              <a:t> </a:t>
            </a:r>
            <a:r>
              <a:rPr lang="en-US" sz="2400" dirty="0">
                <a:solidFill>
                  <a:prstClr val="black"/>
                </a:solidFill>
                <a:latin typeface="Times New Roman" panose="02020603050405020304" pitchFamily="18" charset="0"/>
                <a:cs typeface="Times New Roman" panose="02020603050405020304" pitchFamily="18" charset="0"/>
                <a:sym typeface="+mn-ea"/>
              </a:rPr>
              <a:t>The location is situated  </a:t>
            </a:r>
            <a:r>
              <a:rPr lang="en-GB" altLang="en-US" sz="2400" dirty="0">
                <a:solidFill>
                  <a:prstClr val="black"/>
                </a:solidFill>
                <a:latin typeface="Times New Roman" panose="02020603050405020304" pitchFamily="18" charset="0"/>
                <a:cs typeface="Times New Roman" panose="02020603050405020304" pitchFamily="18" charset="0"/>
                <a:sym typeface="+mn-ea"/>
              </a:rPr>
              <a:t>at </a:t>
            </a:r>
            <a:r>
              <a:rPr lang="en-US" sz="2400" dirty="0">
                <a:solidFill>
                  <a:prstClr val="black"/>
                </a:solidFill>
                <a:latin typeface="Times New Roman" panose="02020603050405020304" pitchFamily="18" charset="0"/>
                <a:cs typeface="Times New Roman" panose="02020603050405020304" pitchFamily="18" charset="0"/>
                <a:sym typeface="+mn-ea"/>
              </a:rPr>
              <a:t>An-Najah National University New Campus near the College of Sports .</a:t>
            </a:r>
            <a:endParaRPr lang="en-US" sz="2825" b="1" dirty="0">
              <a:latin typeface="Times New Roman" panose="02020603050405020304" pitchFamily="18" charset="0"/>
              <a:cs typeface="Times New Roman" panose="02020603050405020304" pitchFamily="18" charset="0"/>
              <a:sym typeface="+mn-ea"/>
            </a:endParaRPr>
          </a:p>
          <a:p>
            <a:pPr marL="341630" indent="0" algn="just">
              <a:lnSpc>
                <a:spcPct val="100000"/>
              </a:lnSpc>
              <a:buClr>
                <a:schemeClr val="bg2">
                  <a:lumMod val="10000"/>
                </a:schemeClr>
              </a:buClr>
              <a:buNone/>
            </a:pPr>
            <a:r>
              <a:rPr lang="en-US" sz="2355" dirty="0">
                <a:latin typeface="Times New Roman" panose="02020603050405020304" pitchFamily="18" charset="0"/>
                <a:cs typeface="Times New Roman" panose="02020603050405020304" pitchFamily="18" charset="0"/>
                <a:sym typeface="+mn-ea"/>
              </a:rPr>
              <a:t>The project is located in western of Nablus city in Palestine, which is located about 30 miles north of Jerusalem on the north west bank; Nablus is about 565 m above sea level..</a:t>
            </a:r>
            <a:endParaRPr lang="en-US" sz="2355" b="1" dirty="0">
              <a:latin typeface="Times New Roman" panose="02020603050405020304" pitchFamily="18" charset="0"/>
              <a:cs typeface="Times New Roman" panose="02020603050405020304" pitchFamily="18" charset="0"/>
              <a:sym typeface="+mn-ea"/>
            </a:endParaRPr>
          </a:p>
          <a:p>
            <a:pPr>
              <a:buClr>
                <a:schemeClr val="bg2">
                  <a:lumMod val="10000"/>
                </a:schemeClr>
              </a:buClr>
              <a:buFont typeface="Wingdings" panose="05000000000000000000" pitchFamily="2" charset="2"/>
              <a:buChar char="§"/>
            </a:pPr>
            <a:endParaRPr lang="en-US" b="1" dirty="0">
              <a:solidFill>
                <a:srgbClr val="FF0000"/>
              </a:solidFill>
              <a:latin typeface="Times New Roman" panose="02020603050405020304" pitchFamily="18" charset="0"/>
              <a:cs typeface="Times New Roman" panose="02020603050405020304" pitchFamily="18" charset="0"/>
              <a:sym typeface="+mn-ea"/>
            </a:endParaRPr>
          </a:p>
          <a:p>
            <a:pPr>
              <a:buClr>
                <a:schemeClr val="bg2">
                  <a:lumMod val="10000"/>
                </a:schemeClr>
              </a:buClr>
              <a:buFont typeface="Wingdings" panose="05000000000000000000" pitchFamily="2" charset="2"/>
              <a:buChar char="§"/>
            </a:pPr>
            <a:endParaRPr lang="en-US" b="1" dirty="0">
              <a:solidFill>
                <a:srgbClr val="FF0000"/>
              </a:solidFill>
              <a:latin typeface="Times New Roman" panose="02020603050405020304" pitchFamily="18" charset="0"/>
              <a:cs typeface="Times New Roman" panose="02020603050405020304" pitchFamily="18" charset="0"/>
              <a:sym typeface="+mn-ea"/>
            </a:endParaRPr>
          </a:p>
          <a:p>
            <a:pPr>
              <a:buClr>
                <a:schemeClr val="bg2">
                  <a:lumMod val="10000"/>
                </a:schemeClr>
              </a:buClr>
              <a:buFont typeface="Wingdings" panose="05000000000000000000" pitchFamily="2" charset="2"/>
              <a:buChar char="§"/>
            </a:pPr>
            <a:endParaRPr lang="en-US" sz="7145" b="1" dirty="0">
              <a:solidFill>
                <a:srgbClr val="FF0000"/>
              </a:solidFill>
              <a:latin typeface="Times New Roman" panose="02020603050405020304" pitchFamily="18" charset="0"/>
              <a:cs typeface="Times New Roman" panose="02020603050405020304" pitchFamily="18" charset="0"/>
            </a:endParaRPr>
          </a:p>
          <a:p>
            <a:pPr marL="82550" indent="0">
              <a:buNone/>
            </a:pPr>
            <a:endParaRPr lang="en-US" b="1" dirty="0">
              <a:solidFill>
                <a:schemeClr val="tx1">
                  <a:lumMod val="85000"/>
                  <a:lumOff val="15000"/>
                </a:schemeClr>
              </a:solidFill>
              <a:latin typeface="Times New Roman" panose="02020603050405020304" pitchFamily="18" charset="0"/>
              <a:cs typeface="Times New Roman" panose="02020603050405020304" pitchFamily="18" charset="0"/>
            </a:endParaRPr>
          </a:p>
          <a:p>
            <a:pPr marL="68580" indent="0">
              <a:buNone/>
            </a:pPr>
            <a:endParaRPr lang="ar-SA" sz="7145" b="1" dirty="0">
              <a:latin typeface="Times New Roman" panose="02020603050405020304" pitchFamily="18" charset="0"/>
              <a:cs typeface="Times New Roman" panose="02020603050405020304" pitchFamily="18" charset="0"/>
            </a:endParaRPr>
          </a:p>
          <a:p>
            <a:pPr marL="82550" indent="0">
              <a:buNone/>
            </a:pPr>
            <a:endParaRPr lang="en-US" dirty="0">
              <a:latin typeface="Times New Roman" panose="02020603050405020304" pitchFamily="18" charset="0"/>
              <a:cs typeface="Times New Roman" panose="02020603050405020304" pitchFamily="18" charset="0"/>
            </a:endParaRPr>
          </a:p>
          <a:p>
            <a:pPr marL="0" indent="0">
              <a:buNone/>
            </a:pPr>
            <a:endParaRPr lang="en-GB" altLang="en-US" dirty="0"/>
          </a:p>
        </p:txBody>
      </p:sp>
      <p:sp>
        <p:nvSpPr>
          <p:cNvPr id="6" name="Title 1"/>
          <p:cNvSpPr txBox="1"/>
          <p:nvPr/>
        </p:nvSpPr>
        <p:spPr>
          <a:xfrm>
            <a:off x="1694328" y="-358553"/>
            <a:ext cx="8785803" cy="1739118"/>
          </a:xfrm>
          <a:prstGeom prst="rect">
            <a:avLst/>
          </a:prstGeom>
        </p:spPr>
        <p:txBody>
          <a:bodyPr vert="horz" lIns="91440" tIns="45720" rIns="91440" bIns="45720" rtlCol="0" anchor="ctr">
            <a:normAutofit/>
            <a:scene3d>
              <a:camera prst="orthographicFront"/>
              <a:lightRig rig="threePt" dir="t"/>
            </a:scene3d>
          </a:bodyPr>
          <a:lst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a:lstStyle>
          <a:p>
            <a:r>
              <a:rPr lang="en-US" sz="3600" b="1" dirty="0">
                <a:solidFill>
                  <a:srgbClr val="7030A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a:t>
            </a:r>
            <a:r>
              <a:rPr lang="en-GB" altLang="en-US" sz="3600" b="1" dirty="0">
                <a:solidFill>
                  <a:srgbClr val="7030A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endParaRPr lang="en-GB" altLang="en-US" sz="3600"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0" name="Content Placeholder 9"/>
          <p:cNvPicPr>
            <a:picLocks noGrp="1" noChangeAspect="1"/>
          </p:cNvPicPr>
          <p:nvPr>
            <p:ph sz="half" idx="2"/>
          </p:nvPr>
        </p:nvPicPr>
        <p:blipFill>
          <a:blip r:embed="rId1"/>
          <a:stretch>
            <a:fillRect/>
          </a:stretch>
        </p:blipFill>
        <p:spPr>
          <a:xfrm>
            <a:off x="3732530" y="2964815"/>
            <a:ext cx="5452110" cy="3653790"/>
          </a:xfrm>
          <a:prstGeom prst="rect">
            <a:avLst/>
          </a:prstGeom>
        </p:spPr>
      </p:pic>
    </p:spTree>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ym typeface="+mn-ea"/>
              </a:rPr>
              <a:t>Acoustical Design:</a:t>
            </a:r>
            <a:endParaRPr lang="en-US" dirty="0"/>
          </a:p>
        </p:txBody>
      </p:sp>
      <p:sp>
        <p:nvSpPr>
          <p:cNvPr id="4" name="Content Placeholder 3"/>
          <p:cNvSpPr>
            <a:spLocks noGrp="1"/>
          </p:cNvSpPr>
          <p:nvPr>
            <p:ph sz="half" idx="2"/>
          </p:nvPr>
        </p:nvSpPr>
        <p:spPr>
          <a:xfrm>
            <a:off x="1413397" y="1809335"/>
            <a:ext cx="4802578" cy="562583"/>
          </a:xfrm>
        </p:spPr>
        <p:txBody>
          <a:bodyPr/>
          <a:lstStyle/>
          <a:p>
            <a:r>
              <a:rPr lang="en-US" dirty="0"/>
              <a:t>Speakers distribution in an auditorium:</a:t>
            </a:r>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7" name="Picture 6"/>
          <p:cNvPicPr>
            <a:picLocks noChangeAspect="1"/>
          </p:cNvPicPr>
          <p:nvPr/>
        </p:nvPicPr>
        <p:blipFill>
          <a:blip r:embed="rId1"/>
          <a:stretch>
            <a:fillRect/>
          </a:stretch>
        </p:blipFill>
        <p:spPr>
          <a:xfrm>
            <a:off x="2573753" y="2290158"/>
            <a:ext cx="8561022" cy="416832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7671" y="138430"/>
            <a:ext cx="10018713" cy="1752599"/>
          </a:xfrm>
        </p:spPr>
        <p:txBody>
          <a:bodyPr/>
          <a:lstStyle/>
          <a:p>
            <a:pPr algn="l"/>
            <a:r>
              <a:rPr lang="en-US" b="1" dirty="0">
                <a:solidFill>
                  <a:schemeClr val="tx1"/>
                </a:solidFill>
                <a:effectLst>
                  <a:outerShdw blurRad="38100" dist="19050" dir="2700000" algn="tl" rotWithShape="0">
                    <a:schemeClr val="dk1">
                      <a:alpha val="40000"/>
                    </a:schemeClr>
                  </a:outerShdw>
                </a:effectLst>
                <a:sym typeface="+mn-ea"/>
              </a:rPr>
              <a:t>Mechanical</a:t>
            </a:r>
            <a:r>
              <a:rPr lang="en-US" dirty="0">
                <a:solidFill>
                  <a:schemeClr val="tx1"/>
                </a:solidFill>
                <a:effectLst>
                  <a:outerShdw blurRad="38100" dist="19050" dir="2700000" algn="tl" rotWithShape="0">
                    <a:schemeClr val="dk1">
                      <a:alpha val="40000"/>
                    </a:schemeClr>
                  </a:outerShdw>
                </a:effectLst>
                <a:sym typeface="+mn-ea"/>
              </a:rPr>
              <a:t> </a:t>
            </a:r>
            <a:r>
              <a:rPr lang="en-US" b="1" dirty="0">
                <a:solidFill>
                  <a:schemeClr val="tx1"/>
                </a:solidFill>
                <a:effectLst>
                  <a:outerShdw blurRad="38100" dist="19050" dir="2700000" algn="tl" rotWithShape="0">
                    <a:schemeClr val="dk1">
                      <a:alpha val="40000"/>
                    </a:schemeClr>
                  </a:outerShdw>
                </a:effectLst>
                <a:sym typeface="+mn-ea"/>
              </a:rPr>
              <a:t>design:</a:t>
            </a:r>
            <a:endParaRPr lang="en-US" b="1" dirty="0">
              <a:solidFill>
                <a:schemeClr val="tx1"/>
              </a:solidFill>
              <a:effectLst>
                <a:outerShdw blurRad="38100" dist="19050" dir="2700000" algn="tl" rotWithShape="0">
                  <a:schemeClr val="dk1">
                    <a:alpha val="40000"/>
                  </a:schemeClr>
                </a:outerShdw>
              </a:effectLst>
              <a:sym typeface="+mn-ea"/>
            </a:endParaRPr>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graphicFrame>
        <p:nvGraphicFramePr>
          <p:cNvPr id="6" name="Diagram 5"/>
          <p:cNvGraphicFramePr>
            <a:graphicFrameLocks noGrp="1"/>
          </p:cNvGraphicFramePr>
          <p:nvPr/>
        </p:nvGraphicFramePr>
        <p:xfrm>
          <a:off x="2618740" y="1520190"/>
          <a:ext cx="8458200" cy="4953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7" name="مستطيل 6"/>
          <p:cNvSpPr/>
          <p:nvPr/>
        </p:nvSpPr>
        <p:spPr>
          <a:xfrm>
            <a:off x="1390820" y="839113"/>
            <a:ext cx="3903633" cy="707886"/>
          </a:xfrm>
          <a:prstGeom prst="rect">
            <a:avLst/>
          </a:prstGeom>
        </p:spPr>
        <p:txBody>
          <a:bodyPr wrap="none">
            <a:spAutoFit/>
          </a:bodyPr>
          <a:lstStyle/>
          <a:p>
            <a:r>
              <a:rPr lang="en-US" sz="4000" b="1" dirty="0"/>
              <a:t>Drainage system</a:t>
            </a:r>
            <a:endParaRPr lang="ar-SA" sz="4000" b="1" dirty="0"/>
          </a:p>
        </p:txBody>
      </p:sp>
      <p:sp>
        <p:nvSpPr>
          <p:cNvPr id="2" name="Rectangle 2"/>
          <p:cNvSpPr>
            <a:spLocks noChangeArrowheads="1"/>
          </p:cNvSpPr>
          <p:nvPr/>
        </p:nvSpPr>
        <p:spPr bwMode="auto">
          <a:xfrm>
            <a:off x="0" y="161881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justLow" defTabSz="914400" rtl="0" eaLnBrk="0" fontAlgn="base" latinLnBrk="0" hangingPunct="0">
              <a:lnSpc>
                <a:spcPct val="100000"/>
              </a:lnSpc>
              <a:spcBef>
                <a:spcPct val="0"/>
              </a:spcBef>
              <a:spcAft>
                <a:spcPct val="0"/>
              </a:spcAft>
              <a:buClrTx/>
              <a:buSzTx/>
              <a:buFontTx/>
              <a:buNone/>
            </a:pPr>
            <a:r>
              <a:rPr kumimoji="0" lang="en-US" altLang="ar-SA" sz="1200" b="0" i="0" u="none" strike="noStrike" cap="none" normalizeH="0" baseline="0">
                <a:ln>
                  <a:noFill/>
                </a:ln>
                <a:solidFill>
                  <a:schemeClr val="tx1"/>
                </a:solidFill>
                <a:effectLst/>
                <a:latin typeface="Times New Roman" panose="02020603050405020304" pitchFamily="18" charset="0"/>
                <a:ea typeface="Calibri" panose="020F0502020204030204" charset="0"/>
                <a:cs typeface="Times New Roman" panose="02020603050405020304" pitchFamily="18" charset="0"/>
              </a:rPr>
              <a:t>                         </a:t>
            </a:r>
            <a:endParaRPr kumimoji="0" lang="en-US" altLang="ar-SA" sz="1800" b="0" i="0" u="none" strike="noStrike" cap="none" normalizeH="0" baseline="0">
              <a:ln>
                <a:noFill/>
              </a:ln>
              <a:solidFill>
                <a:schemeClr val="tx1"/>
              </a:solidFill>
              <a:effectLst/>
              <a:latin typeface="Arial" panose="020B0604020202020204" pitchFamily="34" charset="0"/>
            </a:endParaRPr>
          </a:p>
        </p:txBody>
      </p:sp>
      <p:sp>
        <p:nvSpPr>
          <p:cNvPr id="3" name="Rectangle 3"/>
          <p:cNvSpPr>
            <a:spLocks noChangeArrowheads="1"/>
          </p:cNvSpPr>
          <p:nvPr/>
        </p:nvSpPr>
        <p:spPr bwMode="auto">
          <a:xfrm>
            <a:off x="1298570" y="2219653"/>
            <a:ext cx="9594859"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pPr>
            <a:r>
              <a:rPr kumimoji="0" lang="en-US" altLang="ar-SA" sz="2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 diameter</a:t>
            </a:r>
            <a:r>
              <a:rPr kumimoji="0" lang="en-US" altLang="ar-SA" sz="2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The branch diameter connects the lavatory to the floor drain.</a:t>
            </a:r>
            <a:endParaRPr kumimoji="0" lang="en-US" altLang="ar-SA"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pPr>
            <a:r>
              <a:rPr kumimoji="0" lang="en-US" altLang="ar-SA" sz="2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4" diameter</a:t>
            </a:r>
            <a:r>
              <a:rPr kumimoji="0" lang="en-US" altLang="ar-SA" sz="2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the main stacks line's.</a:t>
            </a:r>
            <a:endParaRPr kumimoji="0" lang="en-US" altLang="ar-SA"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pPr>
            <a:r>
              <a:rPr kumimoji="0" lang="en-US" altLang="ar-SA" sz="2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4" diameter: water closet (WC) to the main stack.</a:t>
            </a:r>
            <a:endParaRPr kumimoji="0" lang="en-US" altLang="ar-SA"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pPr>
            <a:r>
              <a:rPr kumimoji="0" lang="en-US" altLang="ar-SA" sz="24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6" diameter: between manholes.</a:t>
            </a:r>
            <a:endParaRPr kumimoji="0" lang="en-US" altLang="ar-SA"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ar-SA" sz="36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19C66E0F-FE8B-4D58-9714-30462E1F5B85}" type="slidenum">
              <a:rPr lang="en-GB" smtClean="0"/>
            </a:fld>
            <a:endParaRPr lang="en-GB"/>
          </a:p>
        </p:txBody>
      </p:sp>
      <p:graphicFrame>
        <p:nvGraphicFramePr>
          <p:cNvPr id="6" name="جدول 5"/>
          <p:cNvGraphicFramePr>
            <a:graphicFrameLocks noGrp="1"/>
          </p:cNvGraphicFramePr>
          <p:nvPr/>
        </p:nvGraphicFramePr>
        <p:xfrm>
          <a:off x="77684" y="1332692"/>
          <a:ext cx="3412978" cy="2261854"/>
        </p:xfrm>
        <a:graphic>
          <a:graphicData uri="http://schemas.openxmlformats.org/drawingml/2006/table">
            <a:tbl>
              <a:tblPr firstRow="1" firstCol="1" bandRow="1">
                <a:tableStyleId>{5C22544A-7EE6-4342-B048-85BDC9FD1C3A}</a:tableStyleId>
              </a:tblPr>
              <a:tblGrid>
                <a:gridCol w="1160275"/>
                <a:gridCol w="793622"/>
                <a:gridCol w="850074"/>
                <a:gridCol w="609007"/>
              </a:tblGrid>
              <a:tr h="268814">
                <a:tc>
                  <a:txBody>
                    <a:bodyPr/>
                    <a:lstStyle/>
                    <a:p>
                      <a:pPr marL="0" marR="0" algn="ctr">
                        <a:lnSpc>
                          <a:spcPct val="150000"/>
                        </a:lnSpc>
                        <a:spcBef>
                          <a:spcPts val="0"/>
                        </a:spcBef>
                        <a:spcAft>
                          <a:spcPts val="0"/>
                        </a:spcAft>
                      </a:pPr>
                      <a:r>
                        <a:rPr lang="en-US" sz="1050" b="1" dirty="0">
                          <a:effectLst/>
                        </a:rPr>
                        <a:t>Ground Floor</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050" b="1" dirty="0">
                          <a:effectLst/>
                        </a:rPr>
                        <a:t> </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hMerge="1">
                  <a:tcPr/>
                </a:tc>
              </a:tr>
              <a:tr h="917784">
                <a:tc>
                  <a:txBody>
                    <a:bodyPr/>
                    <a:lstStyle/>
                    <a:p>
                      <a:pPr marL="0" marR="0" algn="ctr">
                        <a:lnSpc>
                          <a:spcPct val="150000"/>
                        </a:lnSpc>
                        <a:spcBef>
                          <a:spcPts val="0"/>
                        </a:spcBef>
                        <a:spcAft>
                          <a:spcPts val="0"/>
                        </a:spcAft>
                      </a:pPr>
                      <a:r>
                        <a:rPr lang="en-US" sz="1050" b="1" dirty="0">
                          <a:effectLst/>
                        </a:rPr>
                        <a:t>Fixture Type</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Number of functions</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Weight of fixtures in unit</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Total number</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68814">
                <a:tc>
                  <a:txBody>
                    <a:bodyPr/>
                    <a:lstStyle/>
                    <a:p>
                      <a:pPr marL="0" marR="0" algn="ctr">
                        <a:lnSpc>
                          <a:spcPct val="150000"/>
                        </a:lnSpc>
                        <a:spcBef>
                          <a:spcPts val="0"/>
                        </a:spcBef>
                        <a:spcAft>
                          <a:spcPts val="0"/>
                        </a:spcAft>
                      </a:pPr>
                      <a:r>
                        <a:rPr lang="en-US" sz="1050" b="1">
                          <a:effectLst/>
                        </a:rPr>
                        <a:t>W.C</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8</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4</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32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8814">
                <a:tc>
                  <a:txBody>
                    <a:bodyPr/>
                    <a:lstStyle/>
                    <a:p>
                      <a:pPr marL="0" marR="0" algn="ctr">
                        <a:lnSpc>
                          <a:spcPct val="150000"/>
                        </a:lnSpc>
                        <a:spcBef>
                          <a:spcPts val="0"/>
                        </a:spcBef>
                        <a:spcAft>
                          <a:spcPts val="0"/>
                        </a:spcAft>
                      </a:pPr>
                      <a:r>
                        <a:rPr lang="en-US" sz="1050" b="1">
                          <a:effectLst/>
                        </a:rPr>
                        <a:t>Lavatory</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9</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2</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18</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8814">
                <a:tc>
                  <a:txBody>
                    <a:bodyPr/>
                    <a:lstStyle/>
                    <a:p>
                      <a:pPr marL="0" marR="0" algn="ctr">
                        <a:lnSpc>
                          <a:spcPct val="150000"/>
                        </a:lnSpc>
                        <a:spcBef>
                          <a:spcPts val="0"/>
                        </a:spcBef>
                        <a:spcAft>
                          <a:spcPts val="0"/>
                        </a:spcAft>
                      </a:pPr>
                      <a:r>
                        <a:rPr lang="en-US" sz="1050" b="1">
                          <a:effectLst/>
                        </a:rPr>
                        <a:t>Kitchen sink</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rtl="1">
                        <a:lnSpc>
                          <a:spcPct val="150000"/>
                        </a:lnSpc>
                        <a:spcBef>
                          <a:spcPts val="0"/>
                        </a:spcBef>
                        <a:spcAft>
                          <a:spcPts val="0"/>
                        </a:spcAft>
                      </a:pPr>
                      <a:r>
                        <a:rPr lang="he-IL" sz="1050" b="1">
                          <a:effectLst/>
                        </a:rPr>
                        <a:t>3</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rtl="1">
                        <a:lnSpc>
                          <a:spcPct val="150000"/>
                        </a:lnSpc>
                        <a:spcBef>
                          <a:spcPts val="0"/>
                        </a:spcBef>
                        <a:spcAft>
                          <a:spcPts val="0"/>
                        </a:spcAft>
                      </a:pPr>
                      <a:r>
                        <a:rPr lang="he-IL" sz="1050" b="1">
                          <a:effectLst/>
                        </a:rPr>
                        <a:t>6</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8814">
                <a:tc>
                  <a:txBody>
                    <a:bodyPr/>
                    <a:lstStyle/>
                    <a:p>
                      <a:pPr marL="0" marR="0" algn="ctr">
                        <a:lnSpc>
                          <a:spcPct val="150000"/>
                        </a:lnSpc>
                        <a:spcBef>
                          <a:spcPts val="0"/>
                        </a:spcBef>
                        <a:spcAft>
                          <a:spcPts val="0"/>
                        </a:spcAft>
                      </a:pPr>
                      <a:r>
                        <a:rPr lang="en-US" sz="1050" b="1">
                          <a:effectLst/>
                        </a:rPr>
                        <a:t> </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0"/>
                        </a:spcAft>
                      </a:pPr>
                      <a:r>
                        <a:rPr lang="en-US" sz="1050" b="1">
                          <a:effectLst/>
                        </a:rPr>
                        <a:t>Total</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a:txBody>
                    <a:bodyPr/>
                    <a:lstStyle/>
                    <a:p>
                      <a:pPr marL="0" marR="0" algn="ctr">
                        <a:lnSpc>
                          <a:spcPct val="150000"/>
                        </a:lnSpc>
                        <a:spcBef>
                          <a:spcPts val="0"/>
                        </a:spcBef>
                        <a:spcAft>
                          <a:spcPts val="0"/>
                        </a:spcAft>
                      </a:pPr>
                      <a:r>
                        <a:rPr lang="en-US" sz="1050" b="1" dirty="0">
                          <a:effectLst/>
                        </a:rPr>
                        <a:t>56</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pic>
        <p:nvPicPr>
          <p:cNvPr id="7" name="صورة 6"/>
          <p:cNvPicPr/>
          <p:nvPr/>
        </p:nvPicPr>
        <p:blipFill>
          <a:blip r:embed="rId1" cstate="print">
            <a:extLst>
              <a:ext uri="{28A0092B-C50C-407E-A947-70E740481C1C}">
                <a14:useLocalDpi xmlns:a14="http://schemas.microsoft.com/office/drawing/2010/main" val="0"/>
              </a:ext>
            </a:extLst>
          </a:blip>
          <a:stretch>
            <a:fillRect/>
          </a:stretch>
        </p:blipFill>
        <p:spPr>
          <a:xfrm>
            <a:off x="3810076" y="1307933"/>
            <a:ext cx="2225823" cy="2253436"/>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graphicFrame>
        <p:nvGraphicFramePr>
          <p:cNvPr id="8" name="جدول 7"/>
          <p:cNvGraphicFramePr>
            <a:graphicFrameLocks noGrp="1"/>
          </p:cNvGraphicFramePr>
          <p:nvPr/>
        </p:nvGraphicFramePr>
        <p:xfrm>
          <a:off x="77684" y="3675575"/>
          <a:ext cx="3374188" cy="2308179"/>
        </p:xfrm>
        <a:graphic>
          <a:graphicData uri="http://schemas.openxmlformats.org/drawingml/2006/table">
            <a:tbl>
              <a:tblPr firstRow="1" firstCol="1" bandRow="1">
                <a:tableStyleId>{5C22544A-7EE6-4342-B048-85BDC9FD1C3A}</a:tableStyleId>
              </a:tblPr>
              <a:tblGrid>
                <a:gridCol w="1017431"/>
                <a:gridCol w="711492"/>
                <a:gridCol w="836575"/>
                <a:gridCol w="808690"/>
              </a:tblGrid>
              <a:tr h="315334">
                <a:tc>
                  <a:txBody>
                    <a:bodyPr/>
                    <a:lstStyle/>
                    <a:p>
                      <a:pPr marL="0" marR="0" algn="ctr">
                        <a:lnSpc>
                          <a:spcPct val="150000"/>
                        </a:lnSpc>
                        <a:spcBef>
                          <a:spcPts val="0"/>
                        </a:spcBef>
                        <a:spcAft>
                          <a:spcPts val="0"/>
                        </a:spcAft>
                      </a:pPr>
                      <a:r>
                        <a:rPr lang="en-US" sz="1050" b="1">
                          <a:effectLst/>
                        </a:rPr>
                        <a:t>First Floor</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050" b="1" dirty="0">
                          <a:effectLst/>
                        </a:rPr>
                        <a:t> </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hMerge="1">
                  <a:tcPr/>
                </a:tc>
              </a:tr>
              <a:tr h="1046843">
                <a:tc>
                  <a:txBody>
                    <a:bodyPr/>
                    <a:lstStyle/>
                    <a:p>
                      <a:pPr marL="0" marR="0" algn="ctr">
                        <a:lnSpc>
                          <a:spcPct val="150000"/>
                        </a:lnSpc>
                        <a:spcBef>
                          <a:spcPts val="0"/>
                        </a:spcBef>
                        <a:spcAft>
                          <a:spcPts val="0"/>
                        </a:spcAft>
                      </a:pPr>
                      <a:r>
                        <a:rPr lang="en-US" sz="1050" b="1" dirty="0">
                          <a:effectLst/>
                        </a:rPr>
                        <a:t>Fixture Type</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Number of functions</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Weight of fixtures in unit</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Total number</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315334">
                <a:tc>
                  <a:txBody>
                    <a:bodyPr/>
                    <a:lstStyle/>
                    <a:p>
                      <a:pPr marL="0" marR="0" algn="ctr">
                        <a:lnSpc>
                          <a:spcPct val="150000"/>
                        </a:lnSpc>
                        <a:spcBef>
                          <a:spcPts val="0"/>
                        </a:spcBef>
                        <a:spcAft>
                          <a:spcPts val="0"/>
                        </a:spcAft>
                      </a:pPr>
                      <a:r>
                        <a:rPr lang="en-US" sz="1050" b="1">
                          <a:effectLst/>
                        </a:rPr>
                        <a:t>W.C</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10</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4</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40</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315334">
                <a:tc>
                  <a:txBody>
                    <a:bodyPr/>
                    <a:lstStyle/>
                    <a:p>
                      <a:pPr marL="0" marR="0" algn="ctr">
                        <a:lnSpc>
                          <a:spcPct val="150000"/>
                        </a:lnSpc>
                        <a:spcBef>
                          <a:spcPts val="0"/>
                        </a:spcBef>
                        <a:spcAft>
                          <a:spcPts val="0"/>
                        </a:spcAft>
                      </a:pPr>
                      <a:r>
                        <a:rPr lang="en-US" sz="1050" b="1">
                          <a:effectLst/>
                        </a:rPr>
                        <a:t>Lavatory</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10</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20</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315334">
                <a:tc>
                  <a:txBody>
                    <a:bodyPr/>
                    <a:lstStyle/>
                    <a:p>
                      <a:pPr marL="0" marR="0" algn="ctr">
                        <a:lnSpc>
                          <a:spcPct val="150000"/>
                        </a:lnSpc>
                        <a:spcBef>
                          <a:spcPts val="0"/>
                        </a:spcBef>
                        <a:spcAft>
                          <a:spcPts val="0"/>
                        </a:spcAft>
                      </a:pPr>
                      <a:r>
                        <a:rPr lang="en-US" sz="1050" b="1">
                          <a:effectLst/>
                        </a:rPr>
                        <a:t> </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0"/>
                        </a:spcAft>
                      </a:pPr>
                      <a:r>
                        <a:rPr lang="en-US" sz="1050" b="1" dirty="0">
                          <a:effectLst/>
                        </a:rPr>
                        <a:t>Total</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a:txBody>
                    <a:bodyPr/>
                    <a:lstStyle/>
                    <a:p>
                      <a:pPr marL="0" marR="0" algn="ctr">
                        <a:lnSpc>
                          <a:spcPct val="150000"/>
                        </a:lnSpc>
                        <a:spcBef>
                          <a:spcPts val="0"/>
                        </a:spcBef>
                        <a:spcAft>
                          <a:spcPts val="0"/>
                        </a:spcAft>
                      </a:pPr>
                      <a:r>
                        <a:rPr lang="en-US" sz="1050" b="1" dirty="0">
                          <a:effectLst/>
                        </a:rPr>
                        <a:t>60</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pic>
        <p:nvPicPr>
          <p:cNvPr id="9" name="صورة 8"/>
          <p:cNvPicPr/>
          <p:nvPr/>
        </p:nvPicPr>
        <p:blipFill>
          <a:blip r:embed="rId2" cstate="print">
            <a:extLst>
              <a:ext uri="{28A0092B-C50C-407E-A947-70E740481C1C}">
                <a14:useLocalDpi xmlns:a14="http://schemas.microsoft.com/office/drawing/2010/main" val="0"/>
              </a:ext>
            </a:extLst>
          </a:blip>
          <a:stretch>
            <a:fillRect/>
          </a:stretch>
        </p:blipFill>
        <p:spPr>
          <a:xfrm>
            <a:off x="3810076" y="3675575"/>
            <a:ext cx="2225823" cy="2142127"/>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graphicFrame>
        <p:nvGraphicFramePr>
          <p:cNvPr id="10" name="جدول 9"/>
          <p:cNvGraphicFramePr>
            <a:graphicFrameLocks noGrp="1"/>
          </p:cNvGraphicFramePr>
          <p:nvPr/>
        </p:nvGraphicFramePr>
        <p:xfrm>
          <a:off x="6168718" y="4704563"/>
          <a:ext cx="3412978" cy="2153436"/>
        </p:xfrm>
        <a:graphic>
          <a:graphicData uri="http://schemas.openxmlformats.org/drawingml/2006/table">
            <a:tbl>
              <a:tblPr firstRow="1" firstCol="1" bandRow="1">
                <a:tableStyleId>{5C22544A-7EE6-4342-B048-85BDC9FD1C3A}</a:tableStyleId>
              </a:tblPr>
              <a:tblGrid>
                <a:gridCol w="1133341"/>
                <a:gridCol w="820557"/>
                <a:gridCol w="850073"/>
                <a:gridCol w="609007"/>
              </a:tblGrid>
              <a:tr h="298568">
                <a:tc>
                  <a:txBody>
                    <a:bodyPr/>
                    <a:lstStyle/>
                    <a:p>
                      <a:pPr marL="0" marR="0" algn="ctr">
                        <a:lnSpc>
                          <a:spcPct val="150000"/>
                        </a:lnSpc>
                        <a:spcBef>
                          <a:spcPts val="0"/>
                        </a:spcBef>
                        <a:spcAft>
                          <a:spcPts val="0"/>
                        </a:spcAft>
                      </a:pPr>
                      <a:r>
                        <a:rPr lang="en-US" sz="1050" b="1">
                          <a:effectLst/>
                        </a:rPr>
                        <a:t>Second Floor</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050" b="1" dirty="0">
                          <a:effectLst/>
                        </a:rPr>
                        <a:t> </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hMerge="1">
                  <a:tcPr/>
                </a:tc>
              </a:tr>
              <a:tr h="959164">
                <a:tc>
                  <a:txBody>
                    <a:bodyPr/>
                    <a:lstStyle/>
                    <a:p>
                      <a:pPr marL="0" marR="0" algn="ctr">
                        <a:lnSpc>
                          <a:spcPct val="150000"/>
                        </a:lnSpc>
                        <a:spcBef>
                          <a:spcPts val="0"/>
                        </a:spcBef>
                        <a:spcAft>
                          <a:spcPts val="0"/>
                        </a:spcAft>
                      </a:pPr>
                      <a:r>
                        <a:rPr lang="en-US" sz="1050" b="1" dirty="0">
                          <a:effectLst/>
                        </a:rPr>
                        <a:t>Fixture Type</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Number of functions</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Weight of fixtures in unit</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Total number</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98568">
                <a:tc>
                  <a:txBody>
                    <a:bodyPr/>
                    <a:lstStyle/>
                    <a:p>
                      <a:pPr marL="0" marR="0" algn="ctr">
                        <a:lnSpc>
                          <a:spcPct val="150000"/>
                        </a:lnSpc>
                        <a:spcBef>
                          <a:spcPts val="0"/>
                        </a:spcBef>
                        <a:spcAft>
                          <a:spcPts val="0"/>
                        </a:spcAft>
                      </a:pPr>
                      <a:r>
                        <a:rPr lang="en-US" sz="1050" b="1">
                          <a:effectLst/>
                        </a:rPr>
                        <a:t>W.C</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13</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4</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52</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98568">
                <a:tc>
                  <a:txBody>
                    <a:bodyPr/>
                    <a:lstStyle/>
                    <a:p>
                      <a:pPr marL="0" marR="0" algn="ctr">
                        <a:lnSpc>
                          <a:spcPct val="150000"/>
                        </a:lnSpc>
                        <a:spcBef>
                          <a:spcPts val="0"/>
                        </a:spcBef>
                        <a:spcAft>
                          <a:spcPts val="0"/>
                        </a:spcAft>
                      </a:pPr>
                      <a:r>
                        <a:rPr lang="en-US" sz="1050" b="1">
                          <a:effectLst/>
                        </a:rPr>
                        <a:t>Lavatory</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24</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98568">
                <a:tc>
                  <a:txBody>
                    <a:bodyPr/>
                    <a:lstStyle/>
                    <a:p>
                      <a:pPr marL="0" marR="0" algn="ctr">
                        <a:lnSpc>
                          <a:spcPct val="150000"/>
                        </a:lnSpc>
                        <a:spcBef>
                          <a:spcPts val="0"/>
                        </a:spcBef>
                        <a:spcAft>
                          <a:spcPts val="0"/>
                        </a:spcAft>
                      </a:pPr>
                      <a:r>
                        <a:rPr lang="en-US" sz="1050" b="1">
                          <a:effectLst/>
                        </a:rPr>
                        <a:t> </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0"/>
                        </a:spcAft>
                      </a:pPr>
                      <a:r>
                        <a:rPr lang="en-US" sz="1050" b="1" dirty="0">
                          <a:effectLst/>
                        </a:rPr>
                        <a:t>Total</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a:txBody>
                    <a:bodyPr/>
                    <a:lstStyle/>
                    <a:p>
                      <a:pPr marL="0" marR="0" algn="ctr">
                        <a:lnSpc>
                          <a:spcPct val="150000"/>
                        </a:lnSpc>
                        <a:spcBef>
                          <a:spcPts val="0"/>
                        </a:spcBef>
                        <a:spcAft>
                          <a:spcPts val="0"/>
                        </a:spcAft>
                      </a:pPr>
                      <a:r>
                        <a:rPr lang="en-US" sz="1050" b="1" dirty="0">
                          <a:effectLst/>
                        </a:rPr>
                        <a:t>76</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pic>
        <p:nvPicPr>
          <p:cNvPr id="11" name="صورة 10"/>
          <p:cNvPicPr/>
          <p:nvPr/>
        </p:nvPicPr>
        <p:blipFill>
          <a:blip r:embed="rId3">
            <a:extLst>
              <a:ext uri="{28A0092B-C50C-407E-A947-70E740481C1C}">
                <a14:useLocalDpi xmlns:a14="http://schemas.microsoft.com/office/drawing/2010/main" val="0"/>
              </a:ext>
            </a:extLst>
          </a:blip>
          <a:stretch>
            <a:fillRect/>
          </a:stretch>
        </p:blipFill>
        <p:spPr>
          <a:xfrm>
            <a:off x="9792200" y="4719952"/>
            <a:ext cx="2308950" cy="2138047"/>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graphicFrame>
        <p:nvGraphicFramePr>
          <p:cNvPr id="12" name="جدول 11"/>
          <p:cNvGraphicFramePr>
            <a:graphicFrameLocks noGrp="1"/>
          </p:cNvGraphicFramePr>
          <p:nvPr/>
        </p:nvGraphicFramePr>
        <p:xfrm>
          <a:off x="6143222" y="167319"/>
          <a:ext cx="3463973" cy="2138263"/>
        </p:xfrm>
        <a:graphic>
          <a:graphicData uri="http://schemas.openxmlformats.org/drawingml/2006/table">
            <a:tbl>
              <a:tblPr firstRow="1" firstCol="1" bandRow="1">
                <a:tableStyleId>{5C22544A-7EE6-4342-B048-85BDC9FD1C3A}</a:tableStyleId>
              </a:tblPr>
              <a:tblGrid>
                <a:gridCol w="1171978"/>
                <a:gridCol w="888642"/>
                <a:gridCol w="708338"/>
                <a:gridCol w="695015"/>
              </a:tblGrid>
              <a:tr h="234528">
                <a:tc>
                  <a:txBody>
                    <a:bodyPr/>
                    <a:lstStyle/>
                    <a:p>
                      <a:pPr marL="0" marR="0" algn="ctr">
                        <a:lnSpc>
                          <a:spcPct val="150000"/>
                        </a:lnSpc>
                        <a:spcBef>
                          <a:spcPts val="0"/>
                        </a:spcBef>
                        <a:spcAft>
                          <a:spcPts val="0"/>
                        </a:spcAft>
                      </a:pPr>
                      <a:r>
                        <a:rPr lang="en-US" sz="1050" b="1">
                          <a:effectLst/>
                        </a:rPr>
                        <a:t>Third Floor</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050" b="1" dirty="0">
                          <a:effectLst/>
                        </a:rPr>
                        <a:t> </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hMerge="1">
                  <a:tcPr/>
                </a:tc>
              </a:tr>
              <a:tr h="938113">
                <a:tc>
                  <a:txBody>
                    <a:bodyPr/>
                    <a:lstStyle/>
                    <a:p>
                      <a:pPr marL="0" marR="0" algn="ctr">
                        <a:lnSpc>
                          <a:spcPct val="150000"/>
                        </a:lnSpc>
                        <a:spcBef>
                          <a:spcPts val="0"/>
                        </a:spcBef>
                        <a:spcAft>
                          <a:spcPts val="0"/>
                        </a:spcAft>
                      </a:pPr>
                      <a:r>
                        <a:rPr lang="en-US" sz="1050" b="1" dirty="0">
                          <a:effectLst/>
                        </a:rPr>
                        <a:t>Fixture Type</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Number of functions</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Weight of fixtures in unit</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Total number</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34528">
                <a:tc>
                  <a:txBody>
                    <a:bodyPr/>
                    <a:lstStyle/>
                    <a:p>
                      <a:pPr marL="0" marR="0" algn="ctr">
                        <a:lnSpc>
                          <a:spcPct val="150000"/>
                        </a:lnSpc>
                        <a:spcBef>
                          <a:spcPts val="0"/>
                        </a:spcBef>
                        <a:spcAft>
                          <a:spcPts val="0"/>
                        </a:spcAft>
                      </a:pPr>
                      <a:r>
                        <a:rPr lang="en-US" sz="1050" b="1">
                          <a:effectLst/>
                        </a:rPr>
                        <a:t>W.C</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4</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48</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34528">
                <a:tc>
                  <a:txBody>
                    <a:bodyPr/>
                    <a:lstStyle/>
                    <a:p>
                      <a:pPr marL="0" marR="0" algn="ctr">
                        <a:lnSpc>
                          <a:spcPct val="150000"/>
                        </a:lnSpc>
                        <a:spcBef>
                          <a:spcPts val="0"/>
                        </a:spcBef>
                        <a:spcAft>
                          <a:spcPts val="0"/>
                        </a:spcAft>
                      </a:pPr>
                      <a:r>
                        <a:rPr lang="en-US" sz="1050" b="1">
                          <a:effectLst/>
                        </a:rPr>
                        <a:t>Lavatory</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10</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20</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34528">
                <a:tc>
                  <a:txBody>
                    <a:bodyPr/>
                    <a:lstStyle/>
                    <a:p>
                      <a:pPr marL="0" marR="0" algn="ctr">
                        <a:lnSpc>
                          <a:spcPct val="150000"/>
                        </a:lnSpc>
                        <a:spcBef>
                          <a:spcPts val="0"/>
                        </a:spcBef>
                        <a:spcAft>
                          <a:spcPts val="0"/>
                        </a:spcAft>
                      </a:pPr>
                      <a:r>
                        <a:rPr lang="en-US" sz="1050" b="1">
                          <a:effectLst/>
                        </a:rPr>
                        <a:t>Kitchen sink</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2</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r h="234528">
                <a:tc>
                  <a:txBody>
                    <a:bodyPr/>
                    <a:lstStyle/>
                    <a:p>
                      <a:pPr marL="0" marR="0" algn="ctr">
                        <a:lnSpc>
                          <a:spcPct val="150000"/>
                        </a:lnSpc>
                        <a:spcBef>
                          <a:spcPts val="0"/>
                        </a:spcBef>
                        <a:spcAft>
                          <a:spcPts val="0"/>
                        </a:spcAft>
                      </a:pPr>
                      <a:r>
                        <a:rPr lang="en-US" sz="1050" b="1">
                          <a:effectLst/>
                        </a:rPr>
                        <a:t> </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0"/>
                        </a:spcAft>
                      </a:pPr>
                      <a:r>
                        <a:rPr lang="en-US" sz="1050" b="1">
                          <a:effectLst/>
                        </a:rPr>
                        <a:t>Total</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a:txBody>
                    <a:bodyPr/>
                    <a:lstStyle/>
                    <a:p>
                      <a:pPr marL="0" marR="0" algn="ctr">
                        <a:lnSpc>
                          <a:spcPct val="150000"/>
                        </a:lnSpc>
                        <a:spcBef>
                          <a:spcPts val="0"/>
                        </a:spcBef>
                        <a:spcAft>
                          <a:spcPts val="0"/>
                        </a:spcAft>
                      </a:pPr>
                      <a:r>
                        <a:rPr lang="en-US" sz="1050" b="1" dirty="0">
                          <a:effectLst/>
                        </a:rPr>
                        <a:t>70</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pic>
        <p:nvPicPr>
          <p:cNvPr id="13" name="صورة 12"/>
          <p:cNvPicPr/>
          <p:nvPr/>
        </p:nvPicPr>
        <p:blipFill>
          <a:blip r:embed="rId4" cstate="print">
            <a:extLst>
              <a:ext uri="{28A0092B-C50C-407E-A947-70E740481C1C}">
                <a14:useLocalDpi xmlns:a14="http://schemas.microsoft.com/office/drawing/2010/main" val="0"/>
              </a:ext>
            </a:extLst>
          </a:blip>
          <a:stretch>
            <a:fillRect/>
          </a:stretch>
        </p:blipFill>
        <p:spPr>
          <a:xfrm>
            <a:off x="9768291" y="95977"/>
            <a:ext cx="2319307" cy="2099256"/>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graphicFrame>
        <p:nvGraphicFramePr>
          <p:cNvPr id="14" name="جدول 13"/>
          <p:cNvGraphicFramePr>
            <a:graphicFrameLocks noGrp="1"/>
          </p:cNvGraphicFramePr>
          <p:nvPr/>
        </p:nvGraphicFramePr>
        <p:xfrm>
          <a:off x="6143221" y="2463619"/>
          <a:ext cx="3463973" cy="2095504"/>
        </p:xfrm>
        <a:graphic>
          <a:graphicData uri="http://schemas.openxmlformats.org/drawingml/2006/table">
            <a:tbl>
              <a:tblPr firstRow="1" firstCol="1" bandRow="1">
                <a:tableStyleId>{5C22544A-7EE6-4342-B048-85BDC9FD1C3A}</a:tableStyleId>
              </a:tblPr>
              <a:tblGrid>
                <a:gridCol w="1113933"/>
                <a:gridCol w="869158"/>
                <a:gridCol w="862775"/>
                <a:gridCol w="618107"/>
              </a:tblGrid>
              <a:tr h="261938">
                <a:tc>
                  <a:txBody>
                    <a:bodyPr/>
                    <a:lstStyle/>
                    <a:p>
                      <a:pPr marL="0" marR="0" algn="ctr">
                        <a:lnSpc>
                          <a:spcPct val="150000"/>
                        </a:lnSpc>
                        <a:spcBef>
                          <a:spcPts val="0"/>
                        </a:spcBef>
                        <a:spcAft>
                          <a:spcPts val="0"/>
                        </a:spcAft>
                      </a:pPr>
                      <a:r>
                        <a:rPr lang="en-US" sz="1050" b="1">
                          <a:effectLst/>
                        </a:rPr>
                        <a:t>Fourth Floor</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3">
                  <a:txBody>
                    <a:bodyPr/>
                    <a:lstStyle/>
                    <a:p>
                      <a:pPr marL="0" marR="0" algn="ctr">
                        <a:lnSpc>
                          <a:spcPct val="150000"/>
                        </a:lnSpc>
                        <a:spcBef>
                          <a:spcPts val="0"/>
                        </a:spcBef>
                        <a:spcAft>
                          <a:spcPts val="0"/>
                        </a:spcAft>
                      </a:pPr>
                      <a:r>
                        <a:rPr lang="en-US" sz="1050" b="1" dirty="0">
                          <a:effectLst/>
                        </a:rPr>
                        <a:t> </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hMerge="1">
                  <a:tcPr/>
                </a:tc>
              </a:tr>
              <a:tr h="785814">
                <a:tc>
                  <a:txBody>
                    <a:bodyPr/>
                    <a:lstStyle/>
                    <a:p>
                      <a:pPr marL="0" marR="0" algn="ctr">
                        <a:lnSpc>
                          <a:spcPct val="150000"/>
                        </a:lnSpc>
                        <a:spcBef>
                          <a:spcPts val="0"/>
                        </a:spcBef>
                        <a:spcAft>
                          <a:spcPts val="0"/>
                        </a:spcAft>
                      </a:pPr>
                      <a:r>
                        <a:rPr lang="en-US" sz="1050" b="1" dirty="0">
                          <a:effectLst/>
                        </a:rPr>
                        <a:t>Fixture Type</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Number of functions</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dirty="0">
                          <a:effectLst/>
                        </a:rPr>
                        <a:t>Weight of fixtures in unit</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Total number</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1938">
                <a:tc>
                  <a:txBody>
                    <a:bodyPr/>
                    <a:lstStyle/>
                    <a:p>
                      <a:pPr marL="0" marR="0" algn="ctr">
                        <a:lnSpc>
                          <a:spcPct val="150000"/>
                        </a:lnSpc>
                        <a:spcBef>
                          <a:spcPts val="0"/>
                        </a:spcBef>
                        <a:spcAft>
                          <a:spcPts val="0"/>
                        </a:spcAft>
                      </a:pPr>
                      <a:r>
                        <a:rPr lang="en-US" sz="1050" b="1">
                          <a:effectLst/>
                        </a:rPr>
                        <a:t>W.C</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4</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48</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1938">
                <a:tc>
                  <a:txBody>
                    <a:bodyPr/>
                    <a:lstStyle/>
                    <a:p>
                      <a:pPr marL="0" marR="0" algn="ctr">
                        <a:lnSpc>
                          <a:spcPct val="150000"/>
                        </a:lnSpc>
                        <a:spcBef>
                          <a:spcPts val="0"/>
                        </a:spcBef>
                        <a:spcAft>
                          <a:spcPts val="0"/>
                        </a:spcAft>
                      </a:pPr>
                      <a:r>
                        <a:rPr lang="en-US" sz="1050" b="1">
                          <a:effectLst/>
                        </a:rPr>
                        <a:t>Lavatory</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10</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20</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1938">
                <a:tc>
                  <a:txBody>
                    <a:bodyPr/>
                    <a:lstStyle/>
                    <a:p>
                      <a:pPr marL="0" marR="0" algn="ctr">
                        <a:lnSpc>
                          <a:spcPct val="150000"/>
                        </a:lnSpc>
                        <a:spcBef>
                          <a:spcPts val="0"/>
                        </a:spcBef>
                        <a:spcAft>
                          <a:spcPts val="0"/>
                        </a:spcAft>
                      </a:pPr>
                      <a:r>
                        <a:rPr lang="en-US" sz="1050" b="1">
                          <a:effectLst/>
                        </a:rPr>
                        <a:t>Kitchen sink</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1</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050" b="1">
                          <a:effectLst/>
                        </a:rPr>
                        <a:t>2</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r>
              <a:tr h="261938">
                <a:tc>
                  <a:txBody>
                    <a:bodyPr/>
                    <a:lstStyle/>
                    <a:p>
                      <a:pPr marL="0" marR="0" algn="ctr">
                        <a:lnSpc>
                          <a:spcPct val="150000"/>
                        </a:lnSpc>
                        <a:spcBef>
                          <a:spcPts val="0"/>
                        </a:spcBef>
                        <a:spcAft>
                          <a:spcPts val="0"/>
                        </a:spcAft>
                      </a:pPr>
                      <a:r>
                        <a:rPr lang="en-US" sz="1050" b="1">
                          <a:effectLst/>
                        </a:rPr>
                        <a:t> </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0"/>
                        </a:spcAft>
                      </a:pPr>
                      <a:r>
                        <a:rPr lang="en-US" sz="1050" b="1">
                          <a:effectLst/>
                        </a:rPr>
                        <a:t>Total</a:t>
                      </a:r>
                      <a:endParaRPr lang="en-US" sz="1000" b="1">
                        <a:effectLst/>
                        <a:latin typeface="Calibri" panose="020F0502020204030204" charset="0"/>
                        <a:ea typeface="Calibri" panose="020F0502020204030204" charset="0"/>
                        <a:cs typeface="Arial" panose="020B0604020202020204" pitchFamily="34" charset="0"/>
                      </a:endParaRPr>
                    </a:p>
                  </a:txBody>
                  <a:tcPr marL="68580" marR="68580" marT="0" marB="0"/>
                </a:tc>
                <a:tc hMerge="1">
                  <a:tcPr/>
                </a:tc>
                <a:tc>
                  <a:txBody>
                    <a:bodyPr/>
                    <a:lstStyle/>
                    <a:p>
                      <a:pPr marL="0" marR="0" algn="ctr">
                        <a:lnSpc>
                          <a:spcPct val="150000"/>
                        </a:lnSpc>
                        <a:spcBef>
                          <a:spcPts val="0"/>
                        </a:spcBef>
                        <a:spcAft>
                          <a:spcPts val="0"/>
                        </a:spcAft>
                      </a:pPr>
                      <a:r>
                        <a:rPr lang="en-US" sz="1050" b="1" dirty="0">
                          <a:effectLst/>
                        </a:rPr>
                        <a:t>70</a:t>
                      </a:r>
                      <a:endParaRPr lang="en-US" sz="1000" b="1"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pic>
        <p:nvPicPr>
          <p:cNvPr id="15" name="صورة 14"/>
          <p:cNvPicPr/>
          <p:nvPr/>
        </p:nvPicPr>
        <p:blipFill>
          <a:blip r:embed="rId5" cstate="print">
            <a:extLst>
              <a:ext uri="{28A0092B-C50C-407E-A947-70E740481C1C}">
                <a14:useLocalDpi xmlns:a14="http://schemas.microsoft.com/office/drawing/2010/main" val="0"/>
              </a:ext>
            </a:extLst>
          </a:blip>
          <a:stretch>
            <a:fillRect/>
          </a:stretch>
        </p:blipFill>
        <p:spPr>
          <a:xfrm>
            <a:off x="9792200" y="2358326"/>
            <a:ext cx="2308950" cy="2198533"/>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16" name="مستطيل 15"/>
          <p:cNvSpPr/>
          <p:nvPr/>
        </p:nvSpPr>
        <p:spPr>
          <a:xfrm>
            <a:off x="1107583" y="606579"/>
            <a:ext cx="6035899" cy="587148"/>
          </a:xfrm>
          <a:prstGeom prst="rect">
            <a:avLst/>
          </a:prstGeom>
        </p:spPr>
        <p:txBody>
          <a:bodyPr wrap="square">
            <a:spAutoFit/>
          </a:bodyPr>
          <a:lstStyle/>
          <a:p>
            <a:pPr>
              <a:lnSpc>
                <a:spcPct val="150000"/>
              </a:lnSpc>
              <a:spcAft>
                <a:spcPts val="800"/>
              </a:spcAft>
            </a:pPr>
            <a:r>
              <a:rPr lang="en-US" sz="2400" dirty="0">
                <a:latin typeface="Times New Roman" panose="02020603050405020304" pitchFamily="18" charset="0"/>
                <a:ea typeface="Calibri" panose="020F0502020204030204" charset="0"/>
                <a:cs typeface="Arial" panose="020B0604020202020204" pitchFamily="34" charset="0"/>
              </a:rPr>
              <a:t>The total fixture units for </a:t>
            </a:r>
            <a:r>
              <a:rPr lang="en-US" sz="2400" dirty="0" smtClean="0">
                <a:latin typeface="Times New Roman" panose="02020603050405020304" pitchFamily="18" charset="0"/>
                <a:ea typeface="Calibri" panose="020F0502020204030204" charset="0"/>
                <a:cs typeface="Arial" panose="020B0604020202020204" pitchFamily="34" charset="0"/>
              </a:rPr>
              <a:t>the all floors.</a:t>
            </a:r>
            <a:endParaRPr lang="en-US" sz="2000" dirty="0">
              <a:effectLst/>
              <a:latin typeface="Calibri" panose="020F0502020204030204" charset="0"/>
              <a:ea typeface="Calibri" panose="020F050202020403020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مستطيل 5"/>
          <p:cNvSpPr/>
          <p:nvPr/>
        </p:nvSpPr>
        <p:spPr>
          <a:xfrm>
            <a:off x="1522243" y="266585"/>
            <a:ext cx="10307782" cy="882678"/>
          </a:xfrm>
          <a:prstGeom prst="rect">
            <a:avLst/>
          </a:prstGeom>
        </p:spPr>
        <p:txBody>
          <a:bodyPr wrap="square">
            <a:spAutoFit/>
          </a:bodyPr>
          <a:lstStyle/>
          <a:p>
            <a:pPr algn="l">
              <a:lnSpc>
                <a:spcPct val="107000"/>
              </a:lnSpc>
              <a:spcAft>
                <a:spcPts val="800"/>
              </a:spcAft>
            </a:pPr>
            <a:r>
              <a:rPr lang="en-US" sz="2400" dirty="0">
                <a:latin typeface="Times New Roman" panose="02020603050405020304" pitchFamily="18" charset="0"/>
                <a:ea typeface="Calibri" panose="020F0502020204030204" charset="0"/>
                <a:cs typeface="Arial" panose="020B0604020202020204" pitchFamily="34" charset="0"/>
              </a:rPr>
              <a:t>The diameters that would be used in the faculty for vent, stack, drainage, and sewer are seen in the table below.</a:t>
            </a:r>
            <a:r>
              <a:rPr lang="en-US" sz="2400" i="1" dirty="0">
                <a:latin typeface="Times New Roman" panose="02020603050405020304" pitchFamily="18" charset="0"/>
                <a:ea typeface="Calibri" panose="020F0502020204030204" charset="0"/>
                <a:cs typeface="Arial" panose="020B0604020202020204" pitchFamily="34" charset="0"/>
              </a:rPr>
              <a:t> </a:t>
            </a:r>
            <a:endParaRPr lang="en-US" sz="2000" dirty="0">
              <a:effectLst/>
              <a:latin typeface="Calibri" panose="020F0502020204030204" charset="0"/>
              <a:ea typeface="Calibri" panose="020F0502020204030204" charset="0"/>
              <a:cs typeface="Arial" panose="020B0604020202020204" pitchFamily="34" charset="0"/>
            </a:endParaRPr>
          </a:p>
        </p:txBody>
      </p:sp>
      <p:graphicFrame>
        <p:nvGraphicFramePr>
          <p:cNvPr id="7" name="جدول 6"/>
          <p:cNvGraphicFramePr>
            <a:graphicFrameLocks noGrp="1"/>
          </p:cNvGraphicFramePr>
          <p:nvPr/>
        </p:nvGraphicFramePr>
        <p:xfrm>
          <a:off x="1522243" y="2114912"/>
          <a:ext cx="10145614" cy="3268458"/>
        </p:xfrm>
        <a:graphic>
          <a:graphicData uri="http://schemas.openxmlformats.org/drawingml/2006/table">
            <a:tbl>
              <a:tblPr firstRow="1" firstCol="1" bandRow="1">
                <a:tableStyleId>{5C22544A-7EE6-4342-B048-85BDC9FD1C3A}</a:tableStyleId>
              </a:tblPr>
              <a:tblGrid>
                <a:gridCol w="3412616"/>
                <a:gridCol w="1659106"/>
                <a:gridCol w="2536946"/>
                <a:gridCol w="2536946"/>
              </a:tblGrid>
              <a:tr h="544743">
                <a:tc>
                  <a:txBody>
                    <a:bodyPr/>
                    <a:lstStyle/>
                    <a:p>
                      <a:pPr marL="0" marR="0" algn="ctr">
                        <a:lnSpc>
                          <a:spcPct val="107000"/>
                        </a:lnSpc>
                        <a:spcBef>
                          <a:spcPts val="0"/>
                        </a:spcBef>
                        <a:spcAft>
                          <a:spcPts val="0"/>
                        </a:spcAft>
                        <a:tabLst>
                          <a:tab pos="647700" algn="l"/>
                        </a:tabLst>
                      </a:pPr>
                      <a:r>
                        <a:rPr lang="en-US" sz="1800">
                          <a:effectLst/>
                        </a:rPr>
                        <a:t>Fixture</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Diameter</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Slope</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Pipe type</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r>
              <a:tr h="544743">
                <a:tc>
                  <a:txBody>
                    <a:bodyPr/>
                    <a:lstStyle/>
                    <a:p>
                      <a:pPr marL="0" marR="0" algn="ctr">
                        <a:lnSpc>
                          <a:spcPct val="107000"/>
                        </a:lnSpc>
                        <a:spcBef>
                          <a:spcPts val="0"/>
                        </a:spcBef>
                        <a:spcAft>
                          <a:spcPts val="0"/>
                        </a:spcAft>
                        <a:tabLst>
                          <a:tab pos="647700" algn="l"/>
                        </a:tabLst>
                      </a:pPr>
                      <a:r>
                        <a:rPr lang="en-US" sz="1800" dirty="0">
                          <a:effectLst/>
                        </a:rPr>
                        <a:t>Vent</a:t>
                      </a:r>
                      <a:endParaRPr lang="en-US" sz="1600" dirty="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4”</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0%</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PVC</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r>
              <a:tr h="544743">
                <a:tc>
                  <a:txBody>
                    <a:bodyPr/>
                    <a:lstStyle/>
                    <a:p>
                      <a:pPr marL="0" marR="0" algn="ctr">
                        <a:lnSpc>
                          <a:spcPct val="107000"/>
                        </a:lnSpc>
                        <a:spcBef>
                          <a:spcPts val="0"/>
                        </a:spcBef>
                        <a:spcAft>
                          <a:spcPts val="0"/>
                        </a:spcAft>
                        <a:tabLst>
                          <a:tab pos="647700" algn="l"/>
                        </a:tabLst>
                      </a:pPr>
                      <a:r>
                        <a:rPr lang="en-US" sz="1800">
                          <a:effectLst/>
                        </a:rPr>
                        <a:t>Stack</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4”</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0%</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PVC</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r>
              <a:tr h="544743">
                <a:tc>
                  <a:txBody>
                    <a:bodyPr/>
                    <a:lstStyle/>
                    <a:p>
                      <a:pPr marL="0" marR="0" algn="ctr">
                        <a:lnSpc>
                          <a:spcPct val="107000"/>
                        </a:lnSpc>
                        <a:spcBef>
                          <a:spcPts val="0"/>
                        </a:spcBef>
                        <a:spcAft>
                          <a:spcPts val="0"/>
                        </a:spcAft>
                        <a:tabLst>
                          <a:tab pos="647700" algn="l"/>
                        </a:tabLst>
                      </a:pPr>
                      <a:r>
                        <a:rPr lang="en-US" sz="1800">
                          <a:effectLst/>
                        </a:rPr>
                        <a:t>Drainage</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4”</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1%</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PVC</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r>
              <a:tr h="544743">
                <a:tc>
                  <a:txBody>
                    <a:bodyPr/>
                    <a:lstStyle/>
                    <a:p>
                      <a:pPr marL="0" marR="0" algn="ctr">
                        <a:lnSpc>
                          <a:spcPct val="107000"/>
                        </a:lnSpc>
                        <a:spcBef>
                          <a:spcPts val="0"/>
                        </a:spcBef>
                        <a:spcAft>
                          <a:spcPts val="0"/>
                        </a:spcAft>
                        <a:tabLst>
                          <a:tab pos="647700" algn="l"/>
                        </a:tabLst>
                      </a:pPr>
                      <a:r>
                        <a:rPr lang="en-US" sz="1800">
                          <a:effectLst/>
                        </a:rPr>
                        <a:t>Sewer</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2”</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2%</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PVC</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r>
              <a:tr h="544743">
                <a:tc>
                  <a:txBody>
                    <a:bodyPr/>
                    <a:lstStyle/>
                    <a:p>
                      <a:pPr marL="0" marR="0" algn="ctr">
                        <a:lnSpc>
                          <a:spcPct val="107000"/>
                        </a:lnSpc>
                        <a:spcBef>
                          <a:spcPts val="0"/>
                        </a:spcBef>
                        <a:spcAft>
                          <a:spcPts val="0"/>
                        </a:spcAft>
                        <a:tabLst>
                          <a:tab pos="647700" algn="l"/>
                        </a:tabLst>
                      </a:pPr>
                      <a:r>
                        <a:rPr lang="en-US" sz="1800">
                          <a:effectLst/>
                        </a:rPr>
                        <a:t>Drainage between Manholes</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6”</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a:effectLst/>
                        </a:rPr>
                        <a:t>1%</a:t>
                      </a:r>
                      <a:endParaRPr lang="en-US" sz="16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647700" algn="l"/>
                        </a:tabLst>
                      </a:pPr>
                      <a:r>
                        <a:rPr lang="en-US" sz="1800" dirty="0">
                          <a:effectLst/>
                        </a:rPr>
                        <a:t>PVC</a:t>
                      </a:r>
                      <a:endParaRPr lang="en-US" sz="1600"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مستطيل 5"/>
          <p:cNvSpPr/>
          <p:nvPr/>
        </p:nvSpPr>
        <p:spPr>
          <a:xfrm>
            <a:off x="1514048" y="0"/>
            <a:ext cx="10307782" cy="721736"/>
          </a:xfrm>
          <a:prstGeom prst="rect">
            <a:avLst/>
          </a:prstGeom>
        </p:spPr>
        <p:txBody>
          <a:bodyPr wrap="square">
            <a:spAutoFit/>
          </a:bodyPr>
          <a:lstStyle/>
          <a:p>
            <a:pPr algn="l">
              <a:lnSpc>
                <a:spcPct val="107000"/>
              </a:lnSpc>
              <a:spcAft>
                <a:spcPts val="800"/>
              </a:spcAft>
            </a:pPr>
            <a:r>
              <a:rPr lang="en-US" sz="4000" dirty="0">
                <a:effectLst/>
                <a:latin typeface="Calibri" panose="020F0502020204030204" charset="0"/>
                <a:ea typeface="Calibri" panose="020F0502020204030204" charset="0"/>
              </a:rPr>
              <a:t>Manholes plan</a:t>
            </a:r>
            <a:endParaRPr lang="en-US" sz="4000" dirty="0">
              <a:effectLst/>
              <a:latin typeface="Calibri" panose="020F0502020204030204" charset="0"/>
              <a:ea typeface="Calibri" panose="020F0502020204030204" charset="0"/>
            </a:endParaRPr>
          </a:p>
        </p:txBody>
      </p:sp>
      <p:pic>
        <p:nvPicPr>
          <p:cNvPr id="7" name="صورة 6"/>
          <p:cNvPicPr>
            <a:picLocks noChangeAspect="1"/>
          </p:cNvPicPr>
          <p:nvPr/>
        </p:nvPicPr>
        <p:blipFill>
          <a:blip r:embed="rId1"/>
          <a:stretch>
            <a:fillRect/>
          </a:stretch>
        </p:blipFill>
        <p:spPr>
          <a:xfrm>
            <a:off x="579550" y="721736"/>
            <a:ext cx="10508185" cy="594881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60427"/>
            <a:ext cx="10018713" cy="1318666"/>
          </a:xfrm>
        </p:spPr>
        <p:txBody>
          <a:bodyPr/>
          <a:lstStyle/>
          <a:p>
            <a:pPr algn="l"/>
            <a:r>
              <a:rPr lang="en-US" b="1" dirty="0"/>
              <a:t>HVAC system</a:t>
            </a:r>
            <a:endParaRPr lang="en-US" b="1"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4" name="مستطيل 3"/>
          <p:cNvSpPr/>
          <p:nvPr/>
        </p:nvSpPr>
        <p:spPr>
          <a:xfrm>
            <a:off x="1289309" y="602055"/>
            <a:ext cx="8922327" cy="1200329"/>
          </a:xfrm>
          <a:prstGeom prst="rect">
            <a:avLst/>
          </a:prstGeom>
        </p:spPr>
        <p:txBody>
          <a:bodyPr wrap="square">
            <a:spAutoFit/>
          </a:bodyPr>
          <a:lstStyle/>
          <a:p>
            <a:pPr marL="109855" indent="0" algn="l">
              <a:buNone/>
            </a:pPr>
            <a:r>
              <a:rPr lang="en-US" sz="2400" dirty="0"/>
              <a:t>Total cooling load is </a:t>
            </a:r>
            <a:r>
              <a:rPr lang="en-US" dirty="0">
                <a:latin typeface="Arial" panose="020B0604020202020204" pitchFamily="34" charset="0"/>
                <a:cs typeface="Arial" panose="020B0604020202020204" pitchFamily="34" charset="0"/>
              </a:rPr>
              <a:t>631.56</a:t>
            </a:r>
            <a:r>
              <a:rPr lang="en-US" dirty="0"/>
              <a:t> </a:t>
            </a:r>
            <a:r>
              <a:rPr lang="en-US" sz="2400" b="1" dirty="0"/>
              <a:t> Kw</a:t>
            </a:r>
            <a:endParaRPr lang="en-US" sz="2400" b="1" dirty="0"/>
          </a:p>
          <a:p>
            <a:pPr marL="109855" indent="0" algn="l">
              <a:buNone/>
            </a:pPr>
            <a:r>
              <a:rPr lang="en-US" sz="2400" dirty="0"/>
              <a:t>Total Heating load is </a:t>
            </a:r>
            <a:r>
              <a:rPr lang="en-US" dirty="0">
                <a:latin typeface="Arial" panose="020B0604020202020204" pitchFamily="34" charset="0"/>
                <a:cs typeface="Arial" panose="020B0604020202020204" pitchFamily="34" charset="0"/>
              </a:rPr>
              <a:t>580.66</a:t>
            </a:r>
            <a:r>
              <a:rPr lang="en-US" dirty="0"/>
              <a:t> </a:t>
            </a:r>
            <a:r>
              <a:rPr lang="en-US" sz="2400" b="1" dirty="0"/>
              <a:t> Kw</a:t>
            </a:r>
            <a:endParaRPr lang="en-US" sz="2400" b="1" dirty="0"/>
          </a:p>
          <a:p>
            <a:pPr marL="109855" indent="0" algn="l">
              <a:buNone/>
            </a:pPr>
            <a:r>
              <a:rPr lang="en-US" sz="2400" dirty="0"/>
              <a:t>System used is </a:t>
            </a:r>
            <a:r>
              <a:rPr lang="en-US" sz="2400" b="1" dirty="0" smtClean="0"/>
              <a:t>VRF</a:t>
            </a:r>
            <a:endParaRPr lang="en-US" sz="2400" dirty="0"/>
          </a:p>
        </p:txBody>
      </p:sp>
      <p:sp>
        <p:nvSpPr>
          <p:cNvPr id="18" name="مستطيل 17"/>
          <p:cNvSpPr/>
          <p:nvPr/>
        </p:nvSpPr>
        <p:spPr>
          <a:xfrm>
            <a:off x="2941268" y="4069576"/>
            <a:ext cx="5499769" cy="760614"/>
          </a:xfrm>
          <a:prstGeom prst="rect">
            <a:avLst/>
          </a:prstGeom>
          <a:noFill/>
          <a:ln>
            <a:noFill/>
          </a:ln>
          <a:scene3d>
            <a:camera prst="orthographicFront"/>
            <a:lightRig rig="flat" dir="t"/>
          </a:scene3d>
          <a:sp3d/>
        </p:spPr>
        <p:style>
          <a:lnRef idx="1">
            <a:scrgbClr r="0" g="0" b="0"/>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21" name="مستطيل 20"/>
          <p:cNvSpPr/>
          <p:nvPr/>
        </p:nvSpPr>
        <p:spPr>
          <a:xfrm>
            <a:off x="3154060" y="4778923"/>
            <a:ext cx="5626588" cy="593451"/>
          </a:xfrm>
          <a:prstGeom prst="rect">
            <a:avLst/>
          </a:prstGeom>
          <a:noFill/>
          <a:ln>
            <a:noFill/>
          </a:ln>
          <a:scene3d>
            <a:camera prst="orthographicFront"/>
            <a:lightRig rig="flat" dir="t"/>
          </a:scene3d>
          <a:sp3d/>
        </p:spPr>
        <p:style>
          <a:lnRef idx="1">
            <a:scrgbClr r="0" g="0" b="0"/>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3" name="مستطيل 2"/>
          <p:cNvSpPr/>
          <p:nvPr/>
        </p:nvSpPr>
        <p:spPr>
          <a:xfrm>
            <a:off x="1289309" y="2036884"/>
            <a:ext cx="9040969" cy="400110"/>
          </a:xfrm>
          <a:prstGeom prst="rect">
            <a:avLst/>
          </a:prstGeom>
        </p:spPr>
        <p:txBody>
          <a:bodyPr wrap="square">
            <a:spAutoFit/>
          </a:bodyPr>
          <a:lstStyle/>
          <a:p>
            <a:pPr marL="342900" indent="-342900">
              <a:buFont typeface="Arial" panose="020B0604020202020204" pitchFamily="34" charset="0"/>
              <a:buChar char="•"/>
            </a:pPr>
            <a:r>
              <a:rPr lang="ar-SA" sz="2000" dirty="0"/>
              <a:t>The components of this system is from TROX</a:t>
            </a:r>
            <a:r>
              <a:rPr lang="en-US" sz="2000" dirty="0"/>
              <a:t> ,TOSHIBA</a:t>
            </a:r>
            <a:r>
              <a:rPr lang="ar-SA" sz="2000" dirty="0"/>
              <a:t> and Samsung company.</a:t>
            </a:r>
            <a:endParaRPr lang="ar-SA" sz="2000" dirty="0"/>
          </a:p>
        </p:txBody>
      </p:sp>
      <p:pic>
        <p:nvPicPr>
          <p:cNvPr id="26" name="Picture 39"/>
          <p:cNvPicPr/>
          <p:nvPr/>
        </p:nvPicPr>
        <p:blipFill>
          <a:blip r:embed="rId1"/>
          <a:stretch>
            <a:fillRect/>
          </a:stretch>
        </p:blipFill>
        <p:spPr>
          <a:xfrm>
            <a:off x="759854" y="4220522"/>
            <a:ext cx="2051228" cy="2528008"/>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27" name="مستطيل 26"/>
          <p:cNvSpPr/>
          <p:nvPr/>
        </p:nvSpPr>
        <p:spPr>
          <a:xfrm>
            <a:off x="1041878" y="2561835"/>
            <a:ext cx="2112182" cy="1200329"/>
          </a:xfrm>
          <a:prstGeom prst="rect">
            <a:avLst/>
          </a:prstGeom>
        </p:spPr>
        <p:txBody>
          <a:bodyPr wrap="square">
            <a:spAutoFit/>
          </a:bodyPr>
          <a:lstStyle/>
          <a:p>
            <a:pPr lvl="0"/>
            <a:r>
              <a:rPr lang="en-US" b="1" dirty="0">
                <a:latin typeface="Arial" panose="020B0604020202020204" pitchFamily="34" charset="0"/>
                <a:cs typeface="Arial" panose="020B0604020202020204" pitchFamily="34" charset="0"/>
              </a:rPr>
              <a:t>Outdoor unit:</a:t>
            </a:r>
            <a:endParaRPr lang="en-US" b="1"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10 unit with a capacity of 67</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kw for each unit.</a:t>
            </a:r>
            <a:endParaRPr lang="ar-SA" dirty="0">
              <a:latin typeface="Arial" panose="020B0604020202020204" pitchFamily="34" charset="0"/>
              <a:cs typeface="Arial" panose="020B0604020202020204" pitchFamily="34" charset="0"/>
            </a:endParaRPr>
          </a:p>
        </p:txBody>
      </p:sp>
      <p:sp>
        <p:nvSpPr>
          <p:cNvPr id="28" name="مستطيل 27"/>
          <p:cNvSpPr/>
          <p:nvPr/>
        </p:nvSpPr>
        <p:spPr>
          <a:xfrm>
            <a:off x="3023094" y="2527788"/>
            <a:ext cx="1467068" cy="383823"/>
          </a:xfrm>
          <a:prstGeom prst="rect">
            <a:avLst/>
          </a:prstGeom>
        </p:spPr>
        <p:txBody>
          <a:bodyPr wrap="none">
            <a:spAutoFit/>
          </a:bodyPr>
          <a:lstStyle/>
          <a:p>
            <a:pPr lvl="0">
              <a:lnSpc>
                <a:spcPct val="115000"/>
              </a:lnSpc>
              <a:spcAft>
                <a:spcPts val="1000"/>
              </a:spcAft>
            </a:pPr>
            <a:r>
              <a:rPr lang="en-US" b="1" dirty="0">
                <a:latin typeface="Arial" panose="020B0604020202020204" pitchFamily="34" charset="0"/>
                <a:ea typeface="Calibri" panose="020F0502020204030204" charset="0"/>
                <a:cs typeface="Arial" panose="020B0604020202020204" pitchFamily="34" charset="0"/>
              </a:rPr>
              <a:t>Indoor unit:</a:t>
            </a:r>
            <a:endParaRPr lang="en-US" sz="1600" b="1" dirty="0">
              <a:effectLst/>
              <a:latin typeface="Arial" panose="020B0604020202020204" pitchFamily="34" charset="0"/>
              <a:ea typeface="Calibri" panose="020F0502020204030204" charset="0"/>
              <a:cs typeface="Arial" panose="020B0604020202020204" pitchFamily="34" charset="0"/>
            </a:endParaRPr>
          </a:p>
        </p:txBody>
      </p:sp>
      <p:sp>
        <p:nvSpPr>
          <p:cNvPr id="29" name="مستطيل 28"/>
          <p:cNvSpPr/>
          <p:nvPr/>
        </p:nvSpPr>
        <p:spPr>
          <a:xfrm>
            <a:off x="3154060" y="2965902"/>
            <a:ext cx="2847495" cy="1200329"/>
          </a:xfrm>
          <a:prstGeom prst="rect">
            <a:avLst/>
          </a:prstGeom>
        </p:spPr>
        <p:txBody>
          <a:bodyPr wrap="square">
            <a:spAutoFit/>
          </a:bodyPr>
          <a:lstStyle/>
          <a:p>
            <a:r>
              <a:rPr lang="en-US" dirty="0"/>
              <a:t> </a:t>
            </a:r>
            <a:r>
              <a:rPr lang="en-US" dirty="0">
                <a:latin typeface="Arial" panose="020B0604020202020204" pitchFamily="34" charset="0"/>
                <a:cs typeface="Arial" panose="020B0604020202020204" pitchFamily="34" charset="0"/>
              </a:rPr>
              <a:t>Fan coli: </a:t>
            </a:r>
            <a:r>
              <a:rPr lang="ar-SA" dirty="0">
                <a:latin typeface="Arial" panose="020B0604020202020204" pitchFamily="34" charset="0"/>
                <a:cs typeface="Arial" panose="020B0604020202020204" pitchFamily="34" charset="0"/>
              </a:rPr>
              <a:t>From TROX Company</a:t>
            </a:r>
            <a:endParaRPr lang="ar-SA" dirty="0">
              <a:latin typeface="Arial" panose="020B0604020202020204" pitchFamily="34" charset="0"/>
              <a:cs typeface="Arial" panose="020B0604020202020204" pitchFamily="34" charset="0"/>
            </a:endParaRPr>
          </a:p>
          <a:p>
            <a:r>
              <a:rPr lang="ar-SA" dirty="0">
                <a:latin typeface="Arial" panose="020B0604020202020204" pitchFamily="34" charset="0"/>
                <a:cs typeface="Arial" panose="020B0604020202020204" pitchFamily="34" charset="0"/>
              </a:rPr>
              <a:t>with flow rate of</a:t>
            </a:r>
            <a:r>
              <a:rPr lang="en-US" dirty="0">
                <a:latin typeface="Arial" panose="020B0604020202020204" pitchFamily="34" charset="0"/>
                <a:cs typeface="Arial" panose="020B0604020202020204" pitchFamily="34" charset="0"/>
              </a:rPr>
              <a:t> 0.84 m</a:t>
            </a:r>
            <a:r>
              <a:rPr lang="en-US" baseline="30000" dirty="0">
                <a:latin typeface="Arial" panose="020B0604020202020204" pitchFamily="34" charset="0"/>
                <a:cs typeface="Arial" panose="020B0604020202020204" pitchFamily="34" charset="0"/>
              </a:rPr>
              <a:t>3</a:t>
            </a:r>
            <a:r>
              <a:rPr lang="en-US" dirty="0">
                <a:latin typeface="Arial" panose="020B0604020202020204" pitchFamily="34" charset="0"/>
                <a:cs typeface="Arial" panose="020B0604020202020204" pitchFamily="34" charset="0"/>
              </a:rPr>
              <a:t>/s (FWD18AF).</a:t>
            </a:r>
            <a:endParaRPr lang="ar-SA" dirty="0">
              <a:latin typeface="Arial" panose="020B0604020202020204" pitchFamily="34" charset="0"/>
              <a:cs typeface="Arial" panose="020B0604020202020204" pitchFamily="34" charset="0"/>
            </a:endParaRPr>
          </a:p>
        </p:txBody>
      </p:sp>
      <p:sp>
        <p:nvSpPr>
          <p:cNvPr id="30" name="مستطيل 29"/>
          <p:cNvSpPr/>
          <p:nvPr/>
        </p:nvSpPr>
        <p:spPr>
          <a:xfrm>
            <a:off x="6001555" y="2874735"/>
            <a:ext cx="3722634" cy="923330"/>
          </a:xfrm>
          <a:prstGeom prst="rect">
            <a:avLst/>
          </a:prstGeom>
        </p:spPr>
        <p:txBody>
          <a:bodyPr wrap="square">
            <a:spAutoFit/>
          </a:bodyPr>
          <a:lstStyle/>
          <a:p>
            <a:r>
              <a:rPr lang="en-US" dirty="0">
                <a:latin typeface="Arial" panose="020B0604020202020204" pitchFamily="34" charset="0"/>
                <a:cs typeface="Arial" panose="020B0604020202020204" pitchFamily="34" charset="0"/>
              </a:rPr>
              <a:t>Split unit:</a:t>
            </a:r>
            <a:r>
              <a:rPr lang="ar-SA" dirty="0">
                <a:latin typeface="Arial" panose="020B0604020202020204" pitchFamily="34" charset="0"/>
                <a:cs typeface="Arial" panose="020B0604020202020204" pitchFamily="34" charset="0"/>
              </a:rPr>
              <a:t>From Samsung Company with flow</a:t>
            </a:r>
            <a:endParaRPr lang="ar-SA" dirty="0">
              <a:latin typeface="Arial" panose="020B0604020202020204" pitchFamily="34" charset="0"/>
              <a:cs typeface="Arial" panose="020B0604020202020204" pitchFamily="34" charset="0"/>
            </a:endParaRPr>
          </a:p>
          <a:p>
            <a:r>
              <a:rPr lang="ar-SA" dirty="0">
                <a:latin typeface="Arial" panose="020B0604020202020204" pitchFamily="34" charset="0"/>
                <a:cs typeface="Arial" panose="020B0604020202020204" pitchFamily="34" charset="0"/>
              </a:rPr>
              <a:t>rate of 0.</a:t>
            </a:r>
            <a:r>
              <a:rPr lang="en-US" dirty="0">
                <a:latin typeface="Arial" panose="020B0604020202020204" pitchFamily="34" charset="0"/>
                <a:cs typeface="Arial" panose="020B0604020202020204" pitchFamily="34" charset="0"/>
              </a:rPr>
              <a:t>1 m</a:t>
            </a:r>
            <a:r>
              <a:rPr lang="en-US" baseline="30000" dirty="0">
                <a:latin typeface="Arial" panose="020B0604020202020204" pitchFamily="34" charset="0"/>
                <a:cs typeface="Arial" panose="020B0604020202020204" pitchFamily="34" charset="0"/>
              </a:rPr>
              <a:t>3</a:t>
            </a:r>
            <a:r>
              <a:rPr lang="en-US" dirty="0">
                <a:latin typeface="Arial" panose="020B0604020202020204" pitchFamily="34" charset="0"/>
                <a:cs typeface="Arial" panose="020B0604020202020204" pitchFamily="34" charset="0"/>
              </a:rPr>
              <a:t>/s </a:t>
            </a:r>
            <a:endParaRPr lang="ar-SA" dirty="0">
              <a:latin typeface="Arial" panose="020B0604020202020204" pitchFamily="34" charset="0"/>
              <a:cs typeface="Arial" panose="020B0604020202020204" pitchFamily="34" charset="0"/>
            </a:endParaRPr>
          </a:p>
        </p:txBody>
      </p:sp>
      <p:pic>
        <p:nvPicPr>
          <p:cNvPr id="31" name="Picture 48"/>
          <p:cNvPicPr/>
          <p:nvPr/>
        </p:nvPicPr>
        <p:blipFill>
          <a:blip r:embed="rId2"/>
          <a:stretch>
            <a:fillRect/>
          </a:stretch>
        </p:blipFill>
        <p:spPr>
          <a:xfrm>
            <a:off x="3201640" y="4220522"/>
            <a:ext cx="2752333" cy="2052730"/>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32" name="صورة 31"/>
          <p:cNvPicPr/>
          <p:nvPr/>
        </p:nvPicPr>
        <p:blipFill>
          <a:blip r:embed="rId3">
            <a:extLst>
              <a:ext uri="{28A0092B-C50C-407E-A947-70E740481C1C}">
                <a14:useLocalDpi xmlns:a14="http://schemas.microsoft.com/office/drawing/2010/main" val="0"/>
              </a:ext>
            </a:extLst>
          </a:blip>
          <a:srcRect/>
          <a:stretch>
            <a:fillRect/>
          </a:stretch>
        </p:blipFill>
        <p:spPr bwMode="auto">
          <a:xfrm>
            <a:off x="6214345" y="4220522"/>
            <a:ext cx="3168015" cy="1300480"/>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33" name="مستطيل 32"/>
          <p:cNvSpPr/>
          <p:nvPr/>
        </p:nvSpPr>
        <p:spPr>
          <a:xfrm>
            <a:off x="9382360" y="2679831"/>
            <a:ext cx="3071044" cy="1685077"/>
          </a:xfrm>
          <a:prstGeom prst="rect">
            <a:avLst/>
          </a:prstGeom>
        </p:spPr>
        <p:txBody>
          <a:bodyPr wrap="square">
            <a:spAutoFit/>
          </a:bodyPr>
          <a:lstStyle/>
          <a:p>
            <a:pPr lvl="0">
              <a:lnSpc>
                <a:spcPct val="115000"/>
              </a:lnSpc>
              <a:spcAft>
                <a:spcPts val="1000"/>
              </a:spcAft>
            </a:pPr>
            <a:r>
              <a:rPr lang="en-US" dirty="0">
                <a:latin typeface="Arial" panose="020B0604020202020204" pitchFamily="34" charset="0"/>
                <a:ea typeface="Calibri" panose="020F0502020204030204" charset="0"/>
                <a:cs typeface="Arial" panose="020B0604020202020204" pitchFamily="34" charset="0"/>
              </a:rPr>
              <a:t>Diffusers (60*60): TROX Company will be used with flow rate 0.25 m</a:t>
            </a:r>
            <a:r>
              <a:rPr lang="en-US" baseline="30000" dirty="0">
                <a:latin typeface="Arial" panose="020B0604020202020204" pitchFamily="34" charset="0"/>
                <a:ea typeface="Calibri" panose="020F0502020204030204" charset="0"/>
                <a:cs typeface="Arial" panose="020B0604020202020204" pitchFamily="34" charset="0"/>
              </a:rPr>
              <a:t>3</a:t>
            </a:r>
            <a:r>
              <a:rPr lang="en-US" dirty="0">
                <a:latin typeface="Arial" panose="020B0604020202020204" pitchFamily="34" charset="0"/>
                <a:ea typeface="Calibri" panose="020F0502020204030204" charset="0"/>
                <a:cs typeface="Arial" panose="020B0604020202020204" pitchFamily="34" charset="0"/>
              </a:rPr>
              <a:t>/s, 0.20 m</a:t>
            </a:r>
            <a:r>
              <a:rPr lang="en-US" baseline="30000" dirty="0">
                <a:latin typeface="Arial" panose="020B0604020202020204" pitchFamily="34" charset="0"/>
                <a:ea typeface="Calibri" panose="020F0502020204030204" charset="0"/>
                <a:cs typeface="Arial" panose="020B0604020202020204" pitchFamily="34" charset="0"/>
              </a:rPr>
              <a:t>3</a:t>
            </a:r>
            <a:r>
              <a:rPr lang="en-US" dirty="0">
                <a:latin typeface="Arial" panose="020B0604020202020204" pitchFamily="34" charset="0"/>
                <a:ea typeface="Calibri" panose="020F0502020204030204" charset="0"/>
                <a:cs typeface="Arial" panose="020B0604020202020204" pitchFamily="34" charset="0"/>
              </a:rPr>
              <a:t>/s and 0.16 m</a:t>
            </a:r>
            <a:r>
              <a:rPr lang="en-US" baseline="30000" dirty="0">
                <a:latin typeface="Arial" panose="020B0604020202020204" pitchFamily="34" charset="0"/>
                <a:ea typeface="Calibri" panose="020F0502020204030204" charset="0"/>
                <a:cs typeface="Arial" panose="020B0604020202020204" pitchFamily="34" charset="0"/>
              </a:rPr>
              <a:t>3</a:t>
            </a:r>
            <a:r>
              <a:rPr lang="en-US" dirty="0">
                <a:latin typeface="Arial" panose="020B0604020202020204" pitchFamily="34" charset="0"/>
                <a:ea typeface="Calibri" panose="020F0502020204030204" charset="0"/>
                <a:cs typeface="Arial" panose="020B0604020202020204" pitchFamily="34" charset="0"/>
              </a:rPr>
              <a:t>/s (ADTT/375).</a:t>
            </a:r>
            <a:endParaRPr lang="en-US" sz="1600" dirty="0">
              <a:effectLst/>
              <a:latin typeface="Arial" panose="020B0604020202020204" pitchFamily="34" charset="0"/>
              <a:ea typeface="Calibri" panose="020F0502020204030204" charset="0"/>
              <a:cs typeface="Arial" panose="020B0604020202020204" pitchFamily="34" charset="0"/>
            </a:endParaRPr>
          </a:p>
        </p:txBody>
      </p:sp>
      <p:pic>
        <p:nvPicPr>
          <p:cNvPr id="34" name="Picture 97"/>
          <p:cNvPicPr/>
          <p:nvPr/>
        </p:nvPicPr>
        <p:blipFill>
          <a:blip r:embed="rId4"/>
          <a:stretch>
            <a:fillRect/>
          </a:stretch>
        </p:blipFill>
        <p:spPr>
          <a:xfrm>
            <a:off x="9724189" y="4607746"/>
            <a:ext cx="1595755" cy="1581150"/>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26" name="صورة 25"/>
          <p:cNvPicPr/>
          <p:nvPr/>
        </p:nvPicPr>
        <p:blipFill>
          <a:blip r:embed="rId1">
            <a:extLst>
              <a:ext uri="{28A0092B-C50C-407E-A947-70E740481C1C}">
                <a14:useLocalDpi xmlns:a14="http://schemas.microsoft.com/office/drawing/2010/main" val="0"/>
              </a:ext>
            </a:extLst>
          </a:blip>
          <a:stretch>
            <a:fillRect/>
          </a:stretch>
        </p:blipFill>
        <p:spPr>
          <a:xfrm>
            <a:off x="1560066" y="2785864"/>
            <a:ext cx="8023169" cy="1553596"/>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27" name="صورة 26"/>
          <p:cNvPicPr/>
          <p:nvPr/>
        </p:nvPicPr>
        <p:blipFill>
          <a:blip r:embed="rId2">
            <a:extLst>
              <a:ext uri="{28A0092B-C50C-407E-A947-70E740481C1C}">
                <a14:useLocalDpi xmlns:a14="http://schemas.microsoft.com/office/drawing/2010/main" val="0"/>
              </a:ext>
            </a:extLst>
          </a:blip>
          <a:stretch>
            <a:fillRect/>
          </a:stretch>
        </p:blipFill>
        <p:spPr>
          <a:xfrm>
            <a:off x="1533421" y="433217"/>
            <a:ext cx="8049813" cy="1775851"/>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30" name="Rectangle 37"/>
          <p:cNvSpPr>
            <a:spLocks noChangeArrowheads="1"/>
          </p:cNvSpPr>
          <p:nvPr/>
        </p:nvSpPr>
        <p:spPr bwMode="auto">
          <a:xfrm>
            <a:off x="1449180" y="67958"/>
            <a:ext cx="848629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ar-SA"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The number of fan coils, diffuser and split units that was used in the ground floor</a:t>
            </a:r>
            <a:endParaRPr kumimoji="0" lang="en-US" altLang="ar-SA" sz="2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ar-SA" sz="4000" b="0" i="0" u="none" strike="noStrike" cap="none" normalizeH="0" baseline="0" dirty="0">
              <a:ln>
                <a:noFill/>
              </a:ln>
              <a:solidFill>
                <a:schemeClr val="tx1"/>
              </a:solidFill>
              <a:effectLst/>
              <a:latin typeface="Arial" panose="020B0604020202020204" pitchFamily="34" charset="0"/>
            </a:endParaRPr>
          </a:p>
        </p:txBody>
      </p:sp>
      <p:sp>
        <p:nvSpPr>
          <p:cNvPr id="31" name="Rectangle 40"/>
          <p:cNvSpPr>
            <a:spLocks noChangeArrowheads="1"/>
          </p:cNvSpPr>
          <p:nvPr/>
        </p:nvSpPr>
        <p:spPr bwMode="auto">
          <a:xfrm>
            <a:off x="792162" y="4128654"/>
            <a:ext cx="12192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ar-SA"/>
          </a:p>
        </p:txBody>
      </p:sp>
      <p:sp>
        <p:nvSpPr>
          <p:cNvPr id="32" name="Rectangle 41"/>
          <p:cNvSpPr>
            <a:spLocks noChangeArrowheads="1"/>
          </p:cNvSpPr>
          <p:nvPr/>
        </p:nvSpPr>
        <p:spPr bwMode="auto">
          <a:xfrm>
            <a:off x="1346149" y="1907643"/>
            <a:ext cx="12192000"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en-US" altLang="ar-SA" sz="2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pPr>
            <a:r>
              <a:rPr kumimoji="0" lang="en-US" altLang="ar-SA"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The number of fan coils, diffuser and split units that was used in the first floor </a:t>
            </a:r>
            <a:endParaRPr kumimoji="0" lang="en-US" altLang="ar-SA" sz="4000" b="0" i="0" u="none" strike="noStrike" cap="none" normalizeH="0" baseline="0" dirty="0">
              <a:ln>
                <a:noFill/>
              </a:ln>
              <a:solidFill>
                <a:schemeClr val="tx1"/>
              </a:solidFill>
              <a:effectLst/>
              <a:latin typeface="Arial" panose="020B0604020202020204" pitchFamily="34" charset="0"/>
            </a:endParaRPr>
          </a:p>
        </p:txBody>
      </p:sp>
      <p:sp>
        <p:nvSpPr>
          <p:cNvPr id="14" name="مستطيل 13"/>
          <p:cNvSpPr/>
          <p:nvPr/>
        </p:nvSpPr>
        <p:spPr>
          <a:xfrm>
            <a:off x="1449180" y="4417462"/>
            <a:ext cx="8437418"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number of fan coils, diffuser and split units that was used in the second floor</a:t>
            </a:r>
            <a:endParaRPr lang="ar-SA" dirty="0"/>
          </a:p>
        </p:txBody>
      </p:sp>
      <p:pic>
        <p:nvPicPr>
          <p:cNvPr id="15" name="صورة 14"/>
          <p:cNvPicPr/>
          <p:nvPr/>
        </p:nvPicPr>
        <p:blipFill>
          <a:blip r:embed="rId3">
            <a:extLst>
              <a:ext uri="{28A0092B-C50C-407E-A947-70E740481C1C}">
                <a14:useLocalDpi xmlns:a14="http://schemas.microsoft.com/office/drawing/2010/main" val="0"/>
              </a:ext>
            </a:extLst>
          </a:blip>
          <a:stretch>
            <a:fillRect/>
          </a:stretch>
        </p:blipFill>
        <p:spPr>
          <a:xfrm>
            <a:off x="1560066" y="4824824"/>
            <a:ext cx="8023170" cy="1870855"/>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3" name="مستطيل 2"/>
          <p:cNvSpPr/>
          <p:nvPr/>
        </p:nvSpPr>
        <p:spPr>
          <a:xfrm>
            <a:off x="1443214" y="129145"/>
            <a:ext cx="8562109" cy="458074"/>
          </a:xfrm>
          <a:prstGeom prst="rect">
            <a:avLst/>
          </a:prstGeom>
        </p:spPr>
        <p:txBody>
          <a:bodyPr wrap="square">
            <a:spAutoFit/>
          </a:bodyPr>
          <a:lstStyle/>
          <a:p>
            <a:pPr>
              <a:lnSpc>
                <a:spcPct val="150000"/>
              </a:lnSpc>
              <a:spcAft>
                <a:spcPts val="1000"/>
              </a:spcAft>
            </a:pPr>
            <a:r>
              <a:rPr lang="en-US" dirty="0">
                <a:latin typeface="Times New Roman" panose="02020603050405020304" pitchFamily="18" charset="0"/>
                <a:ea typeface="Times New Roman" panose="02020603050405020304" pitchFamily="18" charset="0"/>
              </a:rPr>
              <a:t>The number of fan coils, diffuser and split units that was used in the</a:t>
            </a:r>
            <a:r>
              <a:rPr lang="en-US" i="1"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third floor</a:t>
            </a:r>
            <a:endParaRPr lang="en-US" sz="1600" i="1" dirty="0">
              <a:effectLst/>
              <a:latin typeface="Times New Roman" panose="02020603050405020304" pitchFamily="18" charset="0"/>
              <a:ea typeface="Times New Roman" panose="02020603050405020304" pitchFamily="18" charset="0"/>
            </a:endParaRPr>
          </a:p>
        </p:txBody>
      </p:sp>
      <p:pic>
        <p:nvPicPr>
          <p:cNvPr id="4" name="صورة 3"/>
          <p:cNvPicPr/>
          <p:nvPr/>
        </p:nvPicPr>
        <p:blipFill>
          <a:blip r:embed="rId1">
            <a:extLst>
              <a:ext uri="{28A0092B-C50C-407E-A947-70E740481C1C}">
                <a14:useLocalDpi xmlns:a14="http://schemas.microsoft.com/office/drawing/2010/main" val="0"/>
              </a:ext>
            </a:extLst>
          </a:blip>
          <a:stretch>
            <a:fillRect/>
          </a:stretch>
        </p:blipFill>
        <p:spPr>
          <a:xfrm>
            <a:off x="1443214" y="586345"/>
            <a:ext cx="10352810" cy="2627861"/>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6"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ar-SA"/>
          </a:p>
        </p:txBody>
      </p:sp>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1443214" y="3961786"/>
            <a:ext cx="10352810" cy="2786743"/>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8" name="Rectangle 3"/>
          <p:cNvSpPr>
            <a:spLocks noChangeArrowheads="1"/>
          </p:cNvSpPr>
          <p:nvPr/>
        </p:nvSpPr>
        <p:spPr bwMode="auto">
          <a:xfrm>
            <a:off x="1443214" y="3403330"/>
            <a:ext cx="114463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ar-SA"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number of fan coils, diffuser and split units that was used in the fourth floor</a:t>
            </a:r>
            <a:endParaRPr kumimoji="0" lang="en-US" altLang="ar-SA" sz="4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19C66E0F-FE8B-4D58-9714-30462E1F5B85}" type="slidenum">
              <a:rPr lang="en-GB" smtClean="0"/>
            </a:fld>
            <a:endParaRPr lang="en-GB"/>
          </a:p>
        </p:txBody>
      </p:sp>
      <p:sp>
        <p:nvSpPr>
          <p:cNvPr id="6" name="مستطيل 5"/>
          <p:cNvSpPr/>
          <p:nvPr/>
        </p:nvSpPr>
        <p:spPr>
          <a:xfrm>
            <a:off x="1528550" y="157919"/>
            <a:ext cx="7574507"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Table : The diameter for the duct in the theater 1 in the ground floor</a:t>
            </a:r>
            <a:endParaRPr lang="ar-SA" dirty="0"/>
          </a:p>
        </p:txBody>
      </p:sp>
      <p:pic>
        <p:nvPicPr>
          <p:cNvPr id="7" name="صورة 6"/>
          <p:cNvPicPr/>
          <p:nvPr/>
        </p:nvPicPr>
        <p:blipFill>
          <a:blip r:embed="rId1">
            <a:extLst>
              <a:ext uri="{28A0092B-C50C-407E-A947-70E740481C1C}">
                <a14:useLocalDpi xmlns:a14="http://schemas.microsoft.com/office/drawing/2010/main" val="0"/>
              </a:ext>
            </a:extLst>
          </a:blip>
          <a:stretch>
            <a:fillRect/>
          </a:stretch>
        </p:blipFill>
        <p:spPr>
          <a:xfrm>
            <a:off x="1747490" y="527251"/>
            <a:ext cx="3957851" cy="1765188"/>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8" name="صورة 7"/>
          <p:cNvPicPr/>
          <p:nvPr/>
        </p:nvPicPr>
        <p:blipFill>
          <a:blip r:embed="rId2" cstate="print">
            <a:extLst>
              <a:ext uri="{28A0092B-C50C-407E-A947-70E740481C1C}">
                <a14:useLocalDpi xmlns:a14="http://schemas.microsoft.com/office/drawing/2010/main" val="0"/>
              </a:ext>
            </a:extLst>
          </a:blip>
          <a:stretch>
            <a:fillRect/>
          </a:stretch>
        </p:blipFill>
        <p:spPr>
          <a:xfrm>
            <a:off x="6151605" y="527251"/>
            <a:ext cx="3170392" cy="1765188"/>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9" name="مستطيل 8"/>
          <p:cNvSpPr/>
          <p:nvPr/>
        </p:nvSpPr>
        <p:spPr>
          <a:xfrm>
            <a:off x="1438397" y="2384772"/>
            <a:ext cx="5808065"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The diameter for the duct in the theater 2 in the ground floor.</a:t>
            </a:r>
            <a:endParaRPr lang="ar-SA" dirty="0"/>
          </a:p>
        </p:txBody>
      </p:sp>
      <p:pic>
        <p:nvPicPr>
          <p:cNvPr id="10" name="صورة 9"/>
          <p:cNvPicPr/>
          <p:nvPr/>
        </p:nvPicPr>
        <p:blipFill>
          <a:blip r:embed="rId3">
            <a:extLst>
              <a:ext uri="{28A0092B-C50C-407E-A947-70E740481C1C}">
                <a14:useLocalDpi xmlns:a14="http://schemas.microsoft.com/office/drawing/2010/main" val="0"/>
              </a:ext>
            </a:extLst>
          </a:blip>
          <a:stretch>
            <a:fillRect/>
          </a:stretch>
        </p:blipFill>
        <p:spPr>
          <a:xfrm>
            <a:off x="1747490" y="2846437"/>
            <a:ext cx="3957851" cy="194985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11" name="صورة 10"/>
          <p:cNvPicPr/>
          <p:nvPr/>
        </p:nvPicPr>
        <p:blipFill>
          <a:blip r:embed="rId4" cstate="print">
            <a:extLst>
              <a:ext uri="{28A0092B-C50C-407E-A947-70E740481C1C}">
                <a14:useLocalDpi xmlns:a14="http://schemas.microsoft.com/office/drawing/2010/main" val="0"/>
              </a:ext>
            </a:extLst>
          </a:blip>
          <a:stretch>
            <a:fillRect/>
          </a:stretch>
        </p:blipFill>
        <p:spPr>
          <a:xfrm>
            <a:off x="6151605" y="2846437"/>
            <a:ext cx="3170392" cy="194985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91" y="-120015"/>
            <a:ext cx="10018713" cy="1752599"/>
          </a:xfrm>
        </p:spPr>
        <p:txBody>
          <a:bodyPr/>
          <a:lstStyle/>
          <a:p>
            <a:r>
              <a:rPr lang="en-US" sz="3200" dirty="0">
                <a:latin typeface="Times New Roman" panose="02020603050405020304" pitchFamily="18" charset="0"/>
                <a:cs typeface="Times New Roman" panose="02020603050405020304" pitchFamily="18" charset="0"/>
                <a:sym typeface="+mn-ea"/>
              </a:rPr>
              <a:t>The 3D model for the original architectural plan.</a:t>
            </a:r>
            <a:br>
              <a:rPr lang="en-US" dirty="0">
                <a:latin typeface="Times New Roman" panose="02020603050405020304" pitchFamily="18" charset="0"/>
                <a:cs typeface="Times New Roman" panose="02020603050405020304" pitchFamily="18" charset="0"/>
              </a:rPr>
            </a:br>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Picture 1" descr="IMG_256"/>
          <p:cNvPicPr>
            <a:picLocks noGrp="1" noChangeAspect="1"/>
          </p:cNvPicPr>
          <p:nvPr>
            <p:ph sz="half" idx="1"/>
          </p:nvPr>
        </p:nvPicPr>
        <p:blipFill>
          <a:blip r:embed="rId1"/>
          <a:stretch>
            <a:fillRect/>
          </a:stretch>
        </p:blipFill>
        <p:spPr>
          <a:xfrm>
            <a:off x="2571115" y="877570"/>
            <a:ext cx="8456930" cy="5980430"/>
          </a:xfrm>
          <a:prstGeom prst="rect">
            <a:avLst/>
          </a:prstGeom>
          <a:noFill/>
          <a:ln w="9525">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19C66E0F-FE8B-4D58-9714-30462E1F5B85}" type="slidenum">
              <a:rPr lang="en-GB" smtClean="0"/>
            </a:fld>
            <a:endParaRPr lang="en-GB"/>
          </a:p>
        </p:txBody>
      </p:sp>
      <p:sp>
        <p:nvSpPr>
          <p:cNvPr id="2" name="مستطيل 1"/>
          <p:cNvSpPr/>
          <p:nvPr/>
        </p:nvSpPr>
        <p:spPr>
          <a:xfrm>
            <a:off x="1569493" y="0"/>
            <a:ext cx="7438030" cy="507831"/>
          </a:xfrm>
          <a:prstGeom prst="rect">
            <a:avLst/>
          </a:prstGeom>
        </p:spPr>
        <p:txBody>
          <a:bodyPr wrap="square">
            <a:spAutoFit/>
          </a:bodyPr>
          <a:lstStyle/>
          <a:p>
            <a:pPr>
              <a:lnSpc>
                <a:spcPct val="150000"/>
              </a:lnSpc>
              <a:spcAft>
                <a:spcPts val="1000"/>
              </a:spcAft>
            </a:pPr>
            <a:r>
              <a:rPr lang="en-US" dirty="0">
                <a:solidFill>
                  <a:srgbClr val="000000"/>
                </a:solidFill>
                <a:latin typeface="Times New Roman" panose="02020603050405020304" pitchFamily="18" charset="0"/>
                <a:ea typeface="Times New Roman" panose="02020603050405020304" pitchFamily="18" charset="0"/>
              </a:rPr>
              <a:t>The diameter for the duct in the Entrance loopy in the ground floor.</a:t>
            </a:r>
            <a:endParaRPr lang="en-US" sz="1600" i="1" dirty="0">
              <a:solidFill>
                <a:srgbClr val="44546A"/>
              </a:solidFill>
              <a:effectLst/>
              <a:latin typeface="Times New Roman" panose="02020603050405020304" pitchFamily="18" charset="0"/>
              <a:ea typeface="Times New Roman" panose="02020603050405020304" pitchFamily="18" charset="0"/>
            </a:endParaRPr>
          </a:p>
        </p:txBody>
      </p:sp>
      <p:pic>
        <p:nvPicPr>
          <p:cNvPr id="4" name="صورة 3"/>
          <p:cNvPicPr/>
          <p:nvPr/>
        </p:nvPicPr>
        <p:blipFill>
          <a:blip r:embed="rId1">
            <a:extLst>
              <a:ext uri="{28A0092B-C50C-407E-A947-70E740481C1C}">
                <a14:useLocalDpi xmlns:a14="http://schemas.microsoft.com/office/drawing/2010/main" val="0"/>
              </a:ext>
            </a:extLst>
          </a:blip>
          <a:stretch>
            <a:fillRect/>
          </a:stretch>
        </p:blipFill>
        <p:spPr>
          <a:xfrm>
            <a:off x="1700011" y="552023"/>
            <a:ext cx="5640947" cy="263461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7837034" y="552023"/>
            <a:ext cx="4072985" cy="263461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7" name="مستطيل 6"/>
          <p:cNvSpPr/>
          <p:nvPr/>
        </p:nvSpPr>
        <p:spPr>
          <a:xfrm>
            <a:off x="1569493" y="3186637"/>
            <a:ext cx="5513112"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The diameter for the duct in Cafeteria in the ground floor.</a:t>
            </a:r>
            <a:endParaRPr lang="ar-SA" dirty="0"/>
          </a:p>
        </p:txBody>
      </p:sp>
      <p:pic>
        <p:nvPicPr>
          <p:cNvPr id="8" name="صورة 7"/>
          <p:cNvPicPr/>
          <p:nvPr/>
        </p:nvPicPr>
        <p:blipFill>
          <a:blip r:embed="rId3">
            <a:extLst>
              <a:ext uri="{28A0092B-C50C-407E-A947-70E740481C1C}">
                <a14:useLocalDpi xmlns:a14="http://schemas.microsoft.com/office/drawing/2010/main" val="0"/>
              </a:ext>
            </a:extLst>
          </a:blip>
          <a:stretch>
            <a:fillRect/>
          </a:stretch>
        </p:blipFill>
        <p:spPr>
          <a:xfrm>
            <a:off x="1700011" y="3654639"/>
            <a:ext cx="5640947" cy="253594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9" name="صورة 8"/>
          <p:cNvPicPr/>
          <p:nvPr/>
        </p:nvPicPr>
        <p:blipFill>
          <a:blip r:embed="rId4" cstate="print">
            <a:extLst>
              <a:ext uri="{28A0092B-C50C-407E-A947-70E740481C1C}">
                <a14:useLocalDpi xmlns:a14="http://schemas.microsoft.com/office/drawing/2010/main" val="0"/>
              </a:ext>
            </a:extLst>
          </a:blip>
          <a:stretch>
            <a:fillRect/>
          </a:stretch>
        </p:blipFill>
        <p:spPr>
          <a:xfrm>
            <a:off x="7882350" y="3654640"/>
            <a:ext cx="4027669" cy="253594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19C66E0F-FE8B-4D58-9714-30462E1F5B85}" type="slidenum">
              <a:rPr lang="en-GB" smtClean="0"/>
            </a:fld>
            <a:endParaRPr lang="en-GB"/>
          </a:p>
        </p:txBody>
      </p:sp>
      <p:sp>
        <p:nvSpPr>
          <p:cNvPr id="8" name="مستطيل 7"/>
          <p:cNvSpPr/>
          <p:nvPr/>
        </p:nvSpPr>
        <p:spPr>
          <a:xfrm>
            <a:off x="1465283" y="0"/>
            <a:ext cx="5412764"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 The diameter for the duct in Gallery in the ground floor.</a:t>
            </a:r>
            <a:endParaRPr lang="ar-SA" dirty="0"/>
          </a:p>
        </p:txBody>
      </p:sp>
      <p:pic>
        <p:nvPicPr>
          <p:cNvPr id="9" name="صورة 8"/>
          <p:cNvPicPr/>
          <p:nvPr/>
        </p:nvPicPr>
        <p:blipFill>
          <a:blip r:embed="rId1">
            <a:extLst>
              <a:ext uri="{28A0092B-C50C-407E-A947-70E740481C1C}">
                <a14:useLocalDpi xmlns:a14="http://schemas.microsoft.com/office/drawing/2010/main" val="0"/>
              </a:ext>
            </a:extLst>
          </a:blip>
          <a:stretch>
            <a:fillRect/>
          </a:stretch>
        </p:blipFill>
        <p:spPr>
          <a:xfrm>
            <a:off x="108045" y="654631"/>
            <a:ext cx="6033448" cy="5228643"/>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pic>
        <p:nvPicPr>
          <p:cNvPr id="10" name="صورة 9"/>
          <p:cNvPicPr/>
          <p:nvPr/>
        </p:nvPicPr>
        <p:blipFill>
          <a:blip r:embed="rId2">
            <a:extLst>
              <a:ext uri="{28A0092B-C50C-407E-A947-70E740481C1C}">
                <a14:useLocalDpi xmlns:a14="http://schemas.microsoft.com/office/drawing/2010/main" val="0"/>
              </a:ext>
            </a:extLst>
          </a:blip>
          <a:stretch>
            <a:fillRect/>
          </a:stretch>
        </p:blipFill>
        <p:spPr>
          <a:xfrm>
            <a:off x="6248400" y="1350668"/>
            <a:ext cx="5775278" cy="2402466"/>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3" name="Rectangle 1"/>
          <p:cNvSpPr>
            <a:spLocks noChangeArrowheads="1"/>
          </p:cNvSpPr>
          <p:nvPr/>
        </p:nvSpPr>
        <p:spPr bwMode="auto">
          <a:xfrm>
            <a:off x="1527902" y="182547"/>
            <a:ext cx="10073848"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ar-SA" sz="2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Figure, shows the distribution of the ducts and the fresh air ducts for the Ground floor.</a:t>
            </a:r>
            <a:endParaRPr kumimoji="0" lang="en-US" altLang="ar-SA"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ar-SA" sz="3200" b="0" i="0" u="none" strike="noStrike" cap="none" normalizeH="0" baseline="0" dirty="0">
              <a:ln>
                <a:noFill/>
              </a:ln>
              <a:solidFill>
                <a:schemeClr val="tx1"/>
              </a:solidFill>
              <a:effectLst/>
              <a:latin typeface="Arial" panose="020B0604020202020204" pitchFamily="34" charset="0"/>
            </a:endParaRPr>
          </a:p>
        </p:txBody>
      </p:sp>
      <p:pic>
        <p:nvPicPr>
          <p:cNvPr id="4" name="صورة 3"/>
          <p:cNvPicPr/>
          <p:nvPr/>
        </p:nvPicPr>
        <p:blipFill rotWithShape="1">
          <a:blip r:embed="rId1">
            <a:extLst>
              <a:ext uri="{28A0092B-C50C-407E-A947-70E740481C1C}">
                <a14:useLocalDpi xmlns:a14="http://schemas.microsoft.com/office/drawing/2010/main" val="0"/>
              </a:ext>
            </a:extLst>
          </a:blip>
          <a:srcRect r="18070"/>
          <a:stretch>
            <a:fillRect/>
          </a:stretch>
        </p:blipFill>
        <p:spPr>
          <a:xfrm>
            <a:off x="2630488" y="644036"/>
            <a:ext cx="3481200" cy="2421608"/>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6" name="Rectangle 1"/>
          <p:cNvSpPr>
            <a:spLocks noChangeArrowheads="1"/>
          </p:cNvSpPr>
          <p:nvPr/>
        </p:nvSpPr>
        <p:spPr bwMode="auto">
          <a:xfrm>
            <a:off x="1420986" y="3294521"/>
            <a:ext cx="88281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justLow" defTabSz="914400" rtl="0" eaLnBrk="0" fontAlgn="base" latinLnBrk="0" hangingPunct="0">
              <a:lnSpc>
                <a:spcPct val="100000"/>
              </a:lnSpc>
              <a:spcBef>
                <a:spcPct val="0"/>
              </a:spcBef>
              <a:spcAft>
                <a:spcPct val="0"/>
              </a:spcAft>
              <a:buClrTx/>
              <a:buSzTx/>
              <a:buFontTx/>
              <a:buNone/>
            </a:pPr>
            <a:r>
              <a:rPr kumimoji="0" lang="en-US" altLang="ar-SA"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Figure, shows the distribution of the ducts and the fresh air ducts for the first floor.</a:t>
            </a:r>
            <a:endParaRPr kumimoji="0" lang="en-US" altLang="ar-SA" sz="2800" b="0" i="0" u="none" strike="noStrike" cap="none" normalizeH="0" baseline="0" dirty="0">
              <a:ln>
                <a:noFill/>
              </a:ln>
              <a:solidFill>
                <a:schemeClr val="tx1"/>
              </a:solidFill>
              <a:effectLst/>
              <a:latin typeface="Arial" panose="020B0604020202020204" pitchFamily="34" charset="0"/>
            </a:endParaRPr>
          </a:p>
        </p:txBody>
      </p:sp>
      <p:pic>
        <p:nvPicPr>
          <p:cNvPr id="7" name="صورة 6"/>
          <p:cNvPicPr/>
          <p:nvPr/>
        </p:nvPicPr>
        <p:blipFill rotWithShape="1">
          <a:blip r:embed="rId2">
            <a:extLst>
              <a:ext uri="{28A0092B-C50C-407E-A947-70E740481C1C}">
                <a14:useLocalDpi xmlns:a14="http://schemas.microsoft.com/office/drawing/2010/main" val="0"/>
              </a:ext>
            </a:extLst>
          </a:blip>
          <a:srcRect r="17778"/>
          <a:stretch>
            <a:fillRect/>
          </a:stretch>
        </p:blipFill>
        <p:spPr>
          <a:xfrm>
            <a:off x="2677553" y="3892730"/>
            <a:ext cx="3387070" cy="283903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3" name="Rectangle 1"/>
          <p:cNvSpPr>
            <a:spLocks noChangeArrowheads="1"/>
          </p:cNvSpPr>
          <p:nvPr/>
        </p:nvSpPr>
        <p:spPr bwMode="auto">
          <a:xfrm>
            <a:off x="1496291" y="161667"/>
            <a:ext cx="10213502"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ar-SA" sz="2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Figure, shows the distribution of the ducts and the fresh air ducts for the Second floor.</a:t>
            </a:r>
            <a:endParaRPr kumimoji="0" lang="en-US" altLang="ar-SA"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ar-SA" sz="3200" b="0" i="0" u="none" strike="noStrike" cap="none" normalizeH="0" baseline="0" dirty="0">
              <a:ln>
                <a:noFill/>
              </a:ln>
              <a:solidFill>
                <a:schemeClr val="tx1"/>
              </a:solidFill>
              <a:effectLst/>
              <a:latin typeface="Arial" panose="020B0604020202020204" pitchFamily="34" charset="0"/>
            </a:endParaRPr>
          </a:p>
        </p:txBody>
      </p:sp>
      <p:pic>
        <p:nvPicPr>
          <p:cNvPr id="4" name="صورة 3"/>
          <p:cNvPicPr/>
          <p:nvPr/>
        </p:nvPicPr>
        <p:blipFill rotWithShape="1">
          <a:blip r:embed="rId1">
            <a:extLst>
              <a:ext uri="{28A0092B-C50C-407E-A947-70E740481C1C}">
                <a14:useLocalDpi xmlns:a14="http://schemas.microsoft.com/office/drawing/2010/main" val="0"/>
              </a:ext>
            </a:extLst>
          </a:blip>
          <a:srcRect r="17808"/>
          <a:stretch>
            <a:fillRect/>
          </a:stretch>
        </p:blipFill>
        <p:spPr>
          <a:xfrm>
            <a:off x="2356835" y="669701"/>
            <a:ext cx="3928055" cy="2730322"/>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6" name="مستطيل 5"/>
          <p:cNvSpPr/>
          <p:nvPr/>
        </p:nvSpPr>
        <p:spPr>
          <a:xfrm>
            <a:off x="1421944" y="3507947"/>
            <a:ext cx="9725891" cy="800219"/>
          </a:xfrm>
          <a:prstGeom prst="rect">
            <a:avLst/>
          </a:prstGeom>
        </p:spPr>
        <p:txBody>
          <a:bodyPr wrap="square">
            <a:spAutoFit/>
          </a:bodyPr>
          <a:lstStyle/>
          <a:p>
            <a:pPr lvl="0" algn="l" rtl="0" eaLnBrk="0" fontAlgn="base" hangingPunct="0">
              <a:spcBef>
                <a:spcPct val="0"/>
              </a:spcBef>
              <a:spcAft>
                <a:spcPct val="0"/>
              </a:spcAft>
            </a:pPr>
            <a:r>
              <a:rPr lang="en-US" altLang="ar-SA" dirty="0">
                <a:latin typeface="Arial" panose="020B0604020202020204" pitchFamily="34" charset="0"/>
                <a:ea typeface="Times New Roman" panose="02020603050405020304" pitchFamily="18" charset="0"/>
              </a:rPr>
              <a:t>Figure, shows the distribution of the ducts and the fresh air ducts for the Third floor.</a:t>
            </a:r>
            <a:endParaRPr lang="en-US" altLang="ar-SA" dirty="0">
              <a:latin typeface="Arial" panose="020B0604020202020204" pitchFamily="34" charset="0"/>
            </a:endParaRPr>
          </a:p>
          <a:p>
            <a:pPr lvl="0" algn="l" rtl="0" eaLnBrk="0" fontAlgn="base" hangingPunct="0">
              <a:spcBef>
                <a:spcPct val="0"/>
              </a:spcBef>
              <a:spcAft>
                <a:spcPct val="0"/>
              </a:spcAft>
            </a:pPr>
            <a:endParaRPr lang="en-US" altLang="ar-SA" sz="2800" dirty="0">
              <a:latin typeface="Arial" panose="020B0604020202020204" pitchFamily="34" charset="0"/>
            </a:endParaRPr>
          </a:p>
        </p:txBody>
      </p:sp>
      <p:pic>
        <p:nvPicPr>
          <p:cNvPr id="7" name="صورة 6"/>
          <p:cNvPicPr/>
          <p:nvPr/>
        </p:nvPicPr>
        <p:blipFill rotWithShape="1">
          <a:blip r:embed="rId2">
            <a:extLst>
              <a:ext uri="{28A0092B-C50C-407E-A947-70E740481C1C}">
                <a14:useLocalDpi xmlns:a14="http://schemas.microsoft.com/office/drawing/2010/main" val="0"/>
              </a:ext>
            </a:extLst>
          </a:blip>
          <a:srcRect r="17979"/>
          <a:stretch>
            <a:fillRect/>
          </a:stretch>
        </p:blipFill>
        <p:spPr>
          <a:xfrm>
            <a:off x="2356835" y="3908056"/>
            <a:ext cx="3928055" cy="2853838"/>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3" name="مستطيل 2"/>
          <p:cNvSpPr/>
          <p:nvPr/>
        </p:nvSpPr>
        <p:spPr>
          <a:xfrm>
            <a:off x="1516910" y="149532"/>
            <a:ext cx="9434946" cy="800219"/>
          </a:xfrm>
          <a:prstGeom prst="rect">
            <a:avLst/>
          </a:prstGeom>
        </p:spPr>
        <p:txBody>
          <a:bodyPr wrap="square">
            <a:spAutoFit/>
          </a:bodyPr>
          <a:lstStyle/>
          <a:p>
            <a:pPr lvl="0" algn="l" rtl="0" eaLnBrk="0" fontAlgn="base" hangingPunct="0">
              <a:spcBef>
                <a:spcPct val="0"/>
              </a:spcBef>
              <a:spcAft>
                <a:spcPct val="0"/>
              </a:spcAft>
            </a:pPr>
            <a:r>
              <a:rPr lang="en-US" altLang="ar-SA" dirty="0">
                <a:latin typeface="Arial" panose="020B0604020202020204" pitchFamily="34" charset="0"/>
                <a:ea typeface="Times New Roman" panose="02020603050405020304" pitchFamily="18" charset="0"/>
              </a:rPr>
              <a:t>Figure, shows the distribution of the ducts and the fresh air ducts for the Fourth floor.</a:t>
            </a:r>
            <a:endParaRPr lang="en-US" altLang="ar-SA" dirty="0">
              <a:latin typeface="Arial" panose="020B0604020202020204" pitchFamily="34" charset="0"/>
            </a:endParaRPr>
          </a:p>
          <a:p>
            <a:pPr lvl="0" algn="l" rtl="0" eaLnBrk="0" fontAlgn="base" hangingPunct="0">
              <a:spcBef>
                <a:spcPct val="0"/>
              </a:spcBef>
              <a:spcAft>
                <a:spcPct val="0"/>
              </a:spcAft>
            </a:pPr>
            <a:endParaRPr lang="en-US" altLang="ar-SA" sz="2800" dirty="0">
              <a:latin typeface="Arial" panose="020B0604020202020204" pitchFamily="34" charset="0"/>
            </a:endParaRPr>
          </a:p>
        </p:txBody>
      </p:sp>
      <p:pic>
        <p:nvPicPr>
          <p:cNvPr id="4" name="صورة 3"/>
          <p:cNvPicPr/>
          <p:nvPr/>
        </p:nvPicPr>
        <p:blipFill rotWithShape="1">
          <a:blip r:embed="rId1">
            <a:extLst>
              <a:ext uri="{28A0092B-C50C-407E-A947-70E740481C1C}">
                <a14:useLocalDpi xmlns:a14="http://schemas.microsoft.com/office/drawing/2010/main" val="0"/>
              </a:ext>
            </a:extLst>
          </a:blip>
          <a:srcRect r="18080"/>
          <a:stretch>
            <a:fillRect/>
          </a:stretch>
        </p:blipFill>
        <p:spPr>
          <a:xfrm>
            <a:off x="2614412" y="795205"/>
            <a:ext cx="7282542" cy="5717354"/>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ym typeface="+mn-ea"/>
              </a:rPr>
              <a:t>Water  supply system:</a:t>
            </a:r>
            <a:br>
              <a:rPr lang="ar-SA" dirty="0"/>
            </a:br>
            <a:endParaRPr lang="en-US"/>
          </a:p>
        </p:txBody>
      </p:sp>
      <p:sp>
        <p:nvSpPr>
          <p:cNvPr id="3" name="Content Placeholder 2"/>
          <p:cNvSpPr>
            <a:spLocks noGrp="1"/>
          </p:cNvSpPr>
          <p:nvPr>
            <p:ph sz="half" idx="1"/>
          </p:nvPr>
        </p:nvSpPr>
        <p:spPr>
          <a:xfrm>
            <a:off x="1483995" y="1866900"/>
            <a:ext cx="10019665" cy="3124200"/>
          </a:xfrm>
        </p:spPr>
        <p:txBody>
          <a:bodyPr/>
          <a:lstStyle/>
          <a:p>
            <a:r>
              <a:rPr lang="en-US"/>
              <a:t>the faculty will be designed for 600 persons with 15 liters for each per day.</a:t>
            </a:r>
            <a:endParaRPr lang="en-US"/>
          </a:p>
          <a:p>
            <a:r>
              <a:rPr lang="en-US"/>
              <a:t>The total number of people consuming water in the faculty=600+50=650 persons</a:t>
            </a:r>
            <a:endParaRPr lang="en-US"/>
          </a:p>
          <a:p>
            <a:r>
              <a:rPr lang="en-US"/>
              <a:t>consuming water in the faculty=650*15=9750 liters/day=9.75 m3/ day</a:t>
            </a: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396" name="Picture 13"/>
          <p:cNvPicPr>
            <a:picLocks noGrp="1" noChangeAspect="1"/>
          </p:cNvPicPr>
          <p:nvPr>
            <p:ph sz="half" idx="2"/>
          </p:nvPr>
        </p:nvPicPr>
        <p:blipFill>
          <a:blip r:embed="rId1"/>
          <a:stretch>
            <a:fillRect/>
          </a:stretch>
        </p:blipFill>
        <p:spPr>
          <a:xfrm>
            <a:off x="3450590" y="4403090"/>
            <a:ext cx="5290820" cy="1758315"/>
          </a:xfrm>
          <a:prstGeom prst="rect">
            <a:avLst/>
          </a:prstGeom>
          <a:noFill/>
          <a:ln>
            <a:noFill/>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04520"/>
            <a:ext cx="10018713" cy="1752599"/>
          </a:xfrm>
        </p:spPr>
        <p:txBody>
          <a:bodyPr>
            <a:normAutofit fontScale="90000"/>
          </a:bodyPr>
          <a:lstStyle/>
          <a:p>
            <a:pPr marL="571500" indent="-571500" algn="l">
              <a:buFont typeface="Arial" panose="020B0604020202020204" pitchFamily="34" charset="0"/>
              <a:buChar char="•"/>
            </a:pPr>
            <a:r>
              <a:rPr lang="en-US" b="1" dirty="0">
                <a:sym typeface="+mn-ea"/>
              </a:rPr>
              <a:t>Water supply system:</a:t>
            </a:r>
            <a:br>
              <a:rPr lang="en-US" b="1" dirty="0">
                <a:sym typeface="+mn-ea"/>
              </a:rPr>
            </a:br>
            <a:br>
              <a:rPr lang="en-US" b="1" dirty="0">
                <a:sym typeface="+mn-ea"/>
              </a:rPr>
            </a:br>
            <a:r>
              <a:rPr lang="en-US" b="1" dirty="0">
                <a:sym typeface="+mn-ea"/>
              </a:rPr>
              <a:t>Number of tanks =  7tank.</a:t>
            </a:r>
            <a:br>
              <a:rPr lang="en-US" b="1" dirty="0">
                <a:sym typeface="+mn-ea"/>
              </a:rPr>
            </a:br>
            <a:br>
              <a:rPr lang="ar-SA" dirty="0"/>
            </a:br>
            <a:endParaRPr lang="en-US"/>
          </a:p>
        </p:txBody>
      </p:sp>
      <p:sp>
        <p:nvSpPr>
          <p:cNvPr id="3" name="Content Placeholder 2"/>
          <p:cNvSpPr>
            <a:spLocks noGrp="1"/>
          </p:cNvSpPr>
          <p:nvPr>
            <p:ph sz="half" idx="1"/>
          </p:nvPr>
        </p:nvSpPr>
        <p:spPr>
          <a:xfrm>
            <a:off x="2062480" y="539750"/>
            <a:ext cx="5678170" cy="3659505"/>
          </a:xfrm>
        </p:spPr>
        <p:txBody>
          <a:bodyPr/>
          <a:lstStyle/>
          <a:p>
            <a:r>
              <a:rPr lang="en-US" dirty="0">
                <a:sym typeface="+mn-ea"/>
              </a:rPr>
              <a:t>Pipes Diameter and losses</a:t>
            </a:r>
            <a:endParaRPr lang="en-US" dirty="0"/>
          </a:p>
          <a:p>
            <a:pPr marL="0" indent="0">
              <a:buNone/>
            </a:pP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graphicFrame>
        <p:nvGraphicFramePr>
          <p:cNvPr id="11" name="Content Placeholder 10"/>
          <p:cNvGraphicFramePr>
            <a:graphicFrameLocks noGrp="1"/>
          </p:cNvGraphicFramePr>
          <p:nvPr>
            <p:ph sz="half" idx="2"/>
          </p:nvPr>
        </p:nvGraphicFramePr>
        <p:xfrm>
          <a:off x="3559175" y="2825750"/>
          <a:ext cx="6659245" cy="2565400"/>
        </p:xfrm>
        <a:graphic>
          <a:graphicData uri="http://schemas.openxmlformats.org/drawingml/2006/table">
            <a:tbl>
              <a:tblPr firstRow="1" bandRow="1">
                <a:tableStyleId>{5C22544A-7EE6-4342-B048-85BDC9FD1C3A}</a:tableStyleId>
              </a:tblPr>
              <a:tblGrid>
                <a:gridCol w="1978660"/>
                <a:gridCol w="779780"/>
                <a:gridCol w="780415"/>
                <a:gridCol w="779780"/>
                <a:gridCol w="780415"/>
                <a:gridCol w="779780"/>
                <a:gridCol w="780415"/>
              </a:tblGrid>
              <a:tr h="513080">
                <a:tc gridSpan="4">
                  <a:txBody>
                    <a:bodyPr/>
                    <a:lstStyle/>
                    <a:p>
                      <a:pPr indent="0" algn="ctr">
                        <a:buNone/>
                      </a:pPr>
                      <a:r>
                        <a:rPr lang="en-US" sz="1200" b="1">
                          <a:solidFill>
                            <a:srgbClr val="000000"/>
                          </a:solidFill>
                          <a:latin typeface="Calibri" panose="020F0502020204030204" charset="-122"/>
                        </a:rPr>
                        <a:t>selection of Diameters(inch)</a:t>
                      </a:r>
                      <a:endParaRPr lang="en-US" sz="1200" b="1">
                        <a:solidFill>
                          <a:srgbClr val="000000"/>
                        </a:solidFill>
                        <a:latin typeface="Calibri" panose="020F0502020204030204" charset="-122"/>
                      </a:endParaRPr>
                    </a:p>
                  </a:txBody>
                  <a:tcPr marL="12700" marR="12700" marT="12700" anchor="ctr">
                    <a:lnL w="1270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808080"/>
                    </a:solidFill>
                  </a:tcPr>
                </a:tc>
                <a:tc hMerge="1">
                  <a:tcP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lstStyle/>
                    <a:p>
                      <a:pPr indent="0" algn="ctr">
                        <a:buNone/>
                      </a:pPr>
                      <a:r>
                        <a:rPr lang="en-US" sz="1200" b="1">
                          <a:solidFill>
                            <a:srgbClr val="000000"/>
                          </a:solidFill>
                          <a:latin typeface="Calibri" panose="020F0502020204030204" charset="-122"/>
                        </a:rPr>
                        <a:t>losses(psi)</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808080"/>
                    </a:solidFill>
                  </a:tcPr>
                </a:tc>
                <a:tc hMerge="1">
                  <a:tcP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13080">
                <a:tc>
                  <a:txBody>
                    <a:bodyPr/>
                    <a:lstStyle/>
                    <a:p>
                      <a:pPr indent="0" algn="ctr">
                        <a:buNone/>
                      </a:pPr>
                      <a:r>
                        <a:rPr lang="en-US" sz="1200" b="0">
                          <a:solidFill>
                            <a:srgbClr val="000000"/>
                          </a:solidFill>
                          <a:latin typeface="Calibri" panose="020F0502020204030204" charset="-122"/>
                        </a:rPr>
                        <a:t>pipes</a:t>
                      </a:r>
                      <a:endParaRPr lang="en-US" sz="1200" b="0">
                        <a:solidFill>
                          <a:srgbClr val="000000"/>
                        </a:solidFill>
                        <a:latin typeface="Calibri" panose="020F0502020204030204" charset="-122"/>
                      </a:endParaRPr>
                    </a:p>
                  </a:txBody>
                  <a:tcPr marL="12700" marR="12700" marT="12700" anchor="ctr">
                    <a:lnL w="1270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CBAD"/>
                    </a:solidFill>
                  </a:tcPr>
                </a:tc>
                <a:tc>
                  <a:txBody>
                    <a:bodyPr/>
                    <a:lstStyle/>
                    <a:p>
                      <a:pPr indent="0" algn="ctr">
                        <a:buNone/>
                      </a:pPr>
                      <a:r>
                        <a:rPr lang="en-US" sz="1200" b="1">
                          <a:solidFill>
                            <a:srgbClr val="000000"/>
                          </a:solidFill>
                          <a:latin typeface="Calibri" panose="020F0502020204030204" charset="-122"/>
                        </a:rPr>
                        <a:t>zone1</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DDEBF7"/>
                    </a:solidFill>
                  </a:tcPr>
                </a:tc>
                <a:tc>
                  <a:txBody>
                    <a:bodyPr/>
                    <a:lstStyle/>
                    <a:p>
                      <a:pPr indent="0" algn="ctr">
                        <a:buNone/>
                      </a:pPr>
                      <a:r>
                        <a:rPr lang="en-US" sz="1200" b="1">
                          <a:solidFill>
                            <a:srgbClr val="000000"/>
                          </a:solidFill>
                          <a:latin typeface="Calibri" panose="020F0502020204030204" charset="-122"/>
                        </a:rPr>
                        <a:t>zone2</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DDEBF7"/>
                    </a:solidFill>
                  </a:tcPr>
                </a:tc>
                <a:tc>
                  <a:txBody>
                    <a:bodyPr/>
                    <a:lstStyle/>
                    <a:p>
                      <a:pPr indent="0" algn="ctr">
                        <a:buNone/>
                      </a:pPr>
                      <a:r>
                        <a:rPr lang="en-US" sz="1200" b="1">
                          <a:solidFill>
                            <a:srgbClr val="000000"/>
                          </a:solidFill>
                          <a:latin typeface="Calibri" panose="020F0502020204030204" charset="-122"/>
                        </a:rPr>
                        <a:t>zone3</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DDEBF7"/>
                    </a:solidFill>
                  </a:tcPr>
                </a:tc>
                <a:tc>
                  <a:txBody>
                    <a:bodyPr/>
                    <a:lstStyle/>
                    <a:p>
                      <a:pPr indent="0" algn="ctr">
                        <a:buNone/>
                      </a:pPr>
                      <a:r>
                        <a:rPr lang="en-US" sz="1200" b="1">
                          <a:solidFill>
                            <a:srgbClr val="000000"/>
                          </a:solidFill>
                          <a:latin typeface="Calibri" panose="020F0502020204030204" charset="-122"/>
                        </a:rPr>
                        <a:t>zone1</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DDEBF7"/>
                    </a:solidFill>
                  </a:tcPr>
                </a:tc>
                <a:tc>
                  <a:txBody>
                    <a:bodyPr/>
                    <a:lstStyle/>
                    <a:p>
                      <a:pPr indent="0" algn="ctr">
                        <a:buNone/>
                      </a:pPr>
                      <a:r>
                        <a:rPr lang="en-US" sz="1200" b="1">
                          <a:solidFill>
                            <a:srgbClr val="000000"/>
                          </a:solidFill>
                          <a:latin typeface="Calibri" panose="020F0502020204030204" charset="-122"/>
                        </a:rPr>
                        <a:t>zone2</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DDEBF7"/>
                    </a:solidFill>
                  </a:tcPr>
                </a:tc>
                <a:tc>
                  <a:txBody>
                    <a:bodyPr/>
                    <a:lstStyle/>
                    <a:p>
                      <a:pPr indent="0" algn="ctr">
                        <a:buNone/>
                      </a:pPr>
                      <a:r>
                        <a:rPr lang="en-US" sz="1200" b="1">
                          <a:solidFill>
                            <a:srgbClr val="000000"/>
                          </a:solidFill>
                          <a:latin typeface="Calibri" panose="020F0502020204030204" charset="-122"/>
                        </a:rPr>
                        <a:t>zone3</a:t>
                      </a:r>
                      <a:endParaRPr lang="en-US" sz="1200" b="1">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DDEBF7"/>
                    </a:solidFill>
                  </a:tcPr>
                </a:tc>
              </a:tr>
              <a:tr h="513080">
                <a:tc>
                  <a:txBody>
                    <a:bodyPr/>
                    <a:lstStyle/>
                    <a:p>
                      <a:pPr indent="0" algn="ctr">
                        <a:buNone/>
                      </a:pPr>
                      <a:r>
                        <a:rPr lang="en-US" sz="1200" b="1">
                          <a:solidFill>
                            <a:srgbClr val="000000"/>
                          </a:solidFill>
                          <a:latin typeface="Calibri" panose="020F0502020204030204" charset="-122"/>
                        </a:rPr>
                        <a:t>vertical pipes</a:t>
                      </a:r>
                      <a:endParaRPr lang="en-US" sz="1200" b="1">
                        <a:solidFill>
                          <a:srgbClr val="000000"/>
                        </a:solidFill>
                        <a:latin typeface="Calibri" panose="020F0502020204030204" charset="-122"/>
                      </a:endParaRPr>
                    </a:p>
                  </a:txBody>
                  <a:tcPr marL="12700" marR="12700" marT="12700" anchor="ctr">
                    <a:lnL w="1270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CE4D6"/>
                    </a:solidFill>
                  </a:tcPr>
                </a:tc>
                <a:tc>
                  <a:txBody>
                    <a:bodyPr/>
                    <a:lstStyle/>
                    <a:p>
                      <a:pPr indent="0" algn="ctr">
                        <a:buNone/>
                      </a:pPr>
                      <a:r>
                        <a:rPr lang="en-US" sz="1200" b="0">
                          <a:solidFill>
                            <a:srgbClr val="000000"/>
                          </a:solidFill>
                          <a:latin typeface="Calibri" panose="020F0502020204030204" charset="-122"/>
                        </a:rPr>
                        <a:t>2</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solidFill>
                            <a:srgbClr val="000000"/>
                          </a:solidFill>
                          <a:latin typeface="Calibri" panose="020F0502020204030204" charset="-122"/>
                        </a:rPr>
                        <a:t>2</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solidFill>
                            <a:srgbClr val="000000"/>
                          </a:solidFill>
                          <a:latin typeface="Calibri" panose="020F0502020204030204" charset="-122"/>
                        </a:rPr>
                        <a:t>2</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6.75</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6.75</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1.3</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r>
              <a:tr h="513080">
                <a:tc>
                  <a:txBody>
                    <a:bodyPr/>
                    <a:lstStyle/>
                    <a:p>
                      <a:pPr indent="0" algn="ctr">
                        <a:buNone/>
                      </a:pPr>
                      <a:r>
                        <a:rPr lang="en-US" sz="1200" b="1">
                          <a:solidFill>
                            <a:srgbClr val="000000"/>
                          </a:solidFill>
                          <a:latin typeface="Calibri" panose="020F0502020204030204" charset="-122"/>
                        </a:rPr>
                        <a:t>horizontal pipes</a:t>
                      </a:r>
                      <a:endParaRPr lang="en-US" sz="1200" b="1">
                        <a:solidFill>
                          <a:srgbClr val="000000"/>
                        </a:solidFill>
                        <a:latin typeface="Calibri" panose="020F0502020204030204" charset="-122"/>
                      </a:endParaRPr>
                    </a:p>
                  </a:txBody>
                  <a:tcPr marL="12700" marR="12700" marT="12700" anchor="ctr">
                    <a:lnL w="1270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CE4D6"/>
                    </a:solidFill>
                  </a:tcPr>
                </a:tc>
                <a:tc>
                  <a:txBody>
                    <a:bodyPr/>
                    <a:lstStyle/>
                    <a:p>
                      <a:pPr indent="0" algn="ctr">
                        <a:buNone/>
                      </a:pPr>
                      <a:r>
                        <a:rPr lang="en-US" sz="1200" b="0">
                          <a:solidFill>
                            <a:srgbClr val="000000"/>
                          </a:solidFill>
                          <a:latin typeface="Calibri" panose="020F0502020204030204" charset="-122"/>
                        </a:rPr>
                        <a:t>1.5</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solidFill>
                            <a:srgbClr val="000000"/>
                          </a:solidFill>
                          <a:latin typeface="Calibri" panose="020F0502020204030204" charset="-122"/>
                        </a:rPr>
                        <a:t>1.5</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solidFill>
                            <a:srgbClr val="000000"/>
                          </a:solidFill>
                          <a:latin typeface="Calibri" panose="020F0502020204030204" charset="-122"/>
                        </a:rPr>
                        <a:t>1.5</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0.15</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0.06</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0.43</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FFFF"/>
                    </a:solidFill>
                  </a:tcPr>
                </a:tc>
              </a:tr>
              <a:tr h="513080">
                <a:tc>
                  <a:txBody>
                    <a:bodyPr/>
                    <a:lstStyle/>
                    <a:p>
                      <a:pPr indent="0" algn="ctr">
                        <a:buNone/>
                      </a:pPr>
                      <a:r>
                        <a:rPr lang="en-US" sz="1200" b="1">
                          <a:solidFill>
                            <a:srgbClr val="000000"/>
                          </a:solidFill>
                          <a:latin typeface="Calibri" panose="020F0502020204030204" charset="-122"/>
                        </a:rPr>
                        <a:t>branch pipes</a:t>
                      </a:r>
                      <a:endParaRPr lang="en-US" sz="1200" b="1">
                        <a:solidFill>
                          <a:srgbClr val="000000"/>
                        </a:solidFill>
                        <a:latin typeface="Calibri" panose="020F0502020204030204" charset="-122"/>
                      </a:endParaRPr>
                    </a:p>
                  </a:txBody>
                  <a:tcPr marL="12700" marR="12700" marT="12700" anchor="ctr">
                    <a:lnL w="1270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CE4D6"/>
                    </a:solidFill>
                  </a:tcPr>
                </a:tc>
                <a:tc>
                  <a:txBody>
                    <a:bodyPr/>
                    <a:lstStyle/>
                    <a:p>
                      <a:pPr indent="0" algn="ctr">
                        <a:buNone/>
                      </a:pPr>
                      <a:r>
                        <a:rPr lang="en-US" sz="1200" b="0">
                          <a:solidFill>
                            <a:srgbClr val="000000"/>
                          </a:solidFill>
                          <a:latin typeface="Calibri" panose="020F0502020204030204" charset="-122"/>
                        </a:rPr>
                        <a:t>3/4</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solidFill>
                            <a:srgbClr val="000000"/>
                          </a:solidFill>
                          <a:latin typeface="Calibri" panose="020F0502020204030204" charset="-122"/>
                        </a:rPr>
                        <a:t>3/4</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1200" b="0">
                          <a:solidFill>
                            <a:srgbClr val="000000"/>
                          </a:solidFill>
                          <a:latin typeface="Calibri" panose="020F0502020204030204" charset="-122"/>
                        </a:rPr>
                        <a:t>3/4</a:t>
                      </a:r>
                      <a:endParaRPr lang="en-US" sz="12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2.54</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10.91</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100" b="0">
                          <a:solidFill>
                            <a:srgbClr val="000000"/>
                          </a:solidFill>
                          <a:latin typeface="Calibri" panose="020F0502020204030204" charset="-122"/>
                        </a:rPr>
                        <a:t>3.13</a:t>
                      </a:r>
                      <a:endParaRPr lang="en-US" sz="1100" b="0">
                        <a:solidFill>
                          <a:srgbClr val="000000"/>
                        </a:solidFill>
                        <a:latin typeface="Calibri" panose="020F05020202040302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445" b="1" dirty="0">
                <a:sym typeface="+mn-ea"/>
              </a:rPr>
              <a:t>Water supply system:</a:t>
            </a:r>
            <a:br>
              <a:rPr lang="en-US" dirty="0">
                <a:sym typeface="+mn-ea"/>
              </a:rPr>
            </a:br>
            <a:br>
              <a:rPr lang="ar-SA" dirty="0"/>
            </a:br>
            <a:r>
              <a:rPr lang="en-US" dirty="0">
                <a:sym typeface="+mn-ea"/>
              </a:rPr>
              <a:t>Water supply system plan {ground floor}</a:t>
            </a:r>
            <a:br>
              <a:rPr lang="en-US" dirty="0"/>
            </a:br>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dirty="0"/>
          </a:p>
        </p:txBody>
      </p:sp>
      <p:pic>
        <p:nvPicPr>
          <p:cNvPr id="387" name="Picture 2"/>
          <p:cNvPicPr>
            <a:picLocks noGrp="1" noChangeAspect="1"/>
          </p:cNvPicPr>
          <p:nvPr>
            <p:ph sz="half" idx="1"/>
          </p:nvPr>
        </p:nvPicPr>
        <p:blipFill>
          <a:blip r:embed="rId1"/>
          <a:srcRect l="3782" t="5178" b="6472"/>
          <a:stretch>
            <a:fillRect/>
          </a:stretch>
        </p:blipFill>
        <p:spPr>
          <a:xfrm>
            <a:off x="3329940" y="2709545"/>
            <a:ext cx="2887345" cy="3143250"/>
          </a:xfrm>
          <a:prstGeom prst="rect">
            <a:avLst/>
          </a:prstGeom>
          <a:noFill/>
          <a:ln w="38100">
            <a:solidFill>
              <a:schemeClr val="tx1"/>
            </a:solidFill>
          </a:ln>
        </p:spPr>
      </p:pic>
      <p:pic>
        <p:nvPicPr>
          <p:cNvPr id="388" name="Picture 3"/>
          <p:cNvPicPr>
            <a:picLocks noGrp="1" noChangeAspect="1"/>
          </p:cNvPicPr>
          <p:nvPr>
            <p:ph sz="half" idx="2"/>
          </p:nvPr>
        </p:nvPicPr>
        <p:blipFill>
          <a:blip r:embed="rId2"/>
          <a:stretch>
            <a:fillRect/>
          </a:stretch>
        </p:blipFill>
        <p:spPr>
          <a:xfrm>
            <a:off x="7145020" y="2708910"/>
            <a:ext cx="3083560" cy="3138805"/>
          </a:xfrm>
          <a:prstGeom prst="rect">
            <a:avLst/>
          </a:prstGeom>
          <a:noFill/>
          <a:ln w="38100">
            <a:solidFill>
              <a:schemeClr val="tx1"/>
            </a:solid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6485" y="2319020"/>
            <a:ext cx="8944610" cy="1052830"/>
          </a:xfrm>
        </p:spPr>
        <p:txBody>
          <a:bodyPr>
            <a:normAutofit fontScale="90000"/>
          </a:bodyPr>
          <a:lstStyle/>
          <a:p>
            <a:pPr algn="l"/>
            <a:br>
              <a:rPr lang="en-US"/>
            </a:br>
            <a:br>
              <a:rPr lang="en-US"/>
            </a:br>
            <a:br>
              <a:rPr lang="en-US"/>
            </a:br>
            <a:br>
              <a:rPr lang="en-US"/>
            </a:br>
            <a:br>
              <a:rPr lang="en-US"/>
            </a:br>
            <a:br>
              <a:rPr lang="en-US"/>
            </a:br>
            <a:br>
              <a:rPr lang="en-US"/>
            </a:br>
            <a:br>
              <a:rPr lang="en-US"/>
            </a:br>
            <a:r>
              <a:rPr lang="en-US"/>
              <a:t>         </a:t>
            </a:r>
            <a:r>
              <a:rPr lang="en-US" sz="4445" b="1">
                <a:sym typeface="+mn-ea"/>
              </a:rPr>
              <a:t>Fire system:</a:t>
            </a:r>
            <a:br>
              <a:rPr lang="en-US"/>
            </a:br>
            <a:br>
              <a:rPr lang="en-US"/>
            </a:br>
            <a:r>
              <a:rPr lang="en-US"/>
              <a:t>   </a:t>
            </a:r>
            <a:r>
              <a:rPr lang="en-US" b="1" u="sng" dirty="0">
                <a:sym typeface="+mn-ea"/>
              </a:rPr>
              <a:t>The firefighting systems that we used:</a:t>
            </a:r>
            <a:br>
              <a:rPr lang="en-US" dirty="0">
                <a:sym typeface="+mn-ea"/>
              </a:rPr>
            </a:br>
            <a:br>
              <a:rPr lang="en-US" dirty="0">
                <a:sym typeface="+mn-ea"/>
              </a:rPr>
            </a:br>
            <a:r>
              <a:rPr lang="en-US" dirty="0">
                <a:sym typeface="+mn-ea"/>
              </a:rPr>
              <a:t>1: Detection and notification system. </a:t>
            </a:r>
            <a:br>
              <a:rPr lang="en-US" dirty="0">
                <a:sym typeface="+mn-ea"/>
              </a:rPr>
            </a:br>
            <a:r>
              <a:rPr lang="en-US" dirty="0">
                <a:sym typeface="+mn-ea"/>
              </a:rPr>
              <a:t>2: Suppression System.</a:t>
            </a:r>
            <a:br>
              <a:rPr lang="en-US" dirty="0">
                <a:sym typeface="+mn-ea"/>
              </a:rPr>
            </a:br>
            <a:r>
              <a:rPr lang="en-US" dirty="0">
                <a:sym typeface="+mn-ea"/>
              </a:rPr>
              <a:t>3: Emergency signs and Exist. </a:t>
            </a:r>
            <a:br>
              <a:rPr lang="en-US" dirty="0">
                <a:sym typeface="+mn-ea"/>
              </a:rPr>
            </a:br>
            <a:r>
              <a:rPr lang="en-US" dirty="0">
                <a:sym typeface="+mn-ea"/>
              </a:rPr>
              <a:t>4: Evacuation plans .</a:t>
            </a:r>
            <a:br>
              <a:rPr lang="en-US" dirty="0">
                <a:sym typeface="+mn-ea"/>
              </a:rPr>
            </a:br>
            <a:br>
              <a:rPr lang="en-US" dirty="0">
                <a:sym typeface="+mn-ea"/>
              </a:rPr>
            </a:br>
            <a:br>
              <a:rPr lang="en-US" dirty="0">
                <a:sym typeface="+mn-ea"/>
              </a:rPr>
            </a:br>
            <a:br>
              <a:rPr lang="en-US" dirty="0">
                <a:sym typeface="+mn-ea"/>
              </a:rPr>
            </a:br>
            <a:br>
              <a:rPr lang="en-US" dirty="0">
                <a:sym typeface="+mn-ea"/>
              </a:rPr>
            </a:br>
            <a:br>
              <a:rPr lang="en-US" dirty="0">
                <a:sym typeface="+mn-ea"/>
              </a:rPr>
            </a:br>
            <a:br>
              <a:rPr lang="en-US" dirty="0">
                <a:sym typeface="+mn-ea"/>
              </a:rPr>
            </a:br>
            <a:endParaRPr lang="en-US" dirty="0">
              <a:sym typeface="+mn-ea"/>
            </a:endParaRPr>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57680" y="410210"/>
            <a:ext cx="4895215" cy="771525"/>
          </a:xfrm>
        </p:spPr>
        <p:txBody>
          <a:bodyPr/>
          <a:lstStyle/>
          <a:p>
            <a:r>
              <a:rPr lang="en-US"/>
              <a:t>The different types of sprinkler in the faculty</a:t>
            </a:r>
            <a:endParaRPr lang="en-US"/>
          </a:p>
        </p:txBody>
      </p:sp>
      <p:sp>
        <p:nvSpPr>
          <p:cNvPr id="4" name="Content Placeholder 3"/>
          <p:cNvSpPr>
            <a:spLocks noGrp="1"/>
          </p:cNvSpPr>
          <p:nvPr>
            <p:ph sz="half" idx="2"/>
          </p:nvPr>
        </p:nvSpPr>
        <p:spPr>
          <a:xfrm>
            <a:off x="7296785" y="294005"/>
            <a:ext cx="4895215" cy="1004570"/>
          </a:xfrm>
        </p:spPr>
        <p:txBody>
          <a:bodyPr/>
          <a:lstStyle/>
          <a:p>
            <a:r>
              <a:rPr lang="en-US"/>
              <a:t>The different types of the extinguisher</a:t>
            </a: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Picture 5"/>
          <p:cNvPicPr>
            <a:picLocks noChangeAspect="1"/>
          </p:cNvPicPr>
          <p:nvPr/>
        </p:nvPicPr>
        <p:blipFill>
          <a:blip r:embed="rId1"/>
          <a:stretch>
            <a:fillRect/>
          </a:stretch>
        </p:blipFill>
        <p:spPr>
          <a:xfrm>
            <a:off x="2167255" y="884555"/>
            <a:ext cx="3694430" cy="2994025"/>
          </a:xfrm>
          <a:prstGeom prst="rect">
            <a:avLst/>
          </a:prstGeom>
          <a:ln>
            <a:solidFill>
              <a:schemeClr val="tx1"/>
            </a:solidFill>
          </a:ln>
        </p:spPr>
      </p:pic>
      <p:pic>
        <p:nvPicPr>
          <p:cNvPr id="7" name="Picture 6"/>
          <p:cNvPicPr>
            <a:picLocks noChangeAspect="1"/>
          </p:cNvPicPr>
          <p:nvPr/>
        </p:nvPicPr>
        <p:blipFill>
          <a:blip r:embed="rId2"/>
          <a:stretch>
            <a:fillRect/>
          </a:stretch>
        </p:blipFill>
        <p:spPr>
          <a:xfrm>
            <a:off x="7526655" y="953135"/>
            <a:ext cx="3976370" cy="2202815"/>
          </a:xfrm>
          <a:prstGeom prst="rect">
            <a:avLst/>
          </a:prstGeom>
          <a:ln>
            <a:solidFill>
              <a:schemeClr val="tx1"/>
            </a:solidFill>
          </a:ln>
        </p:spPr>
      </p:pic>
      <p:grpSp>
        <p:nvGrpSpPr>
          <p:cNvPr id="568" name="Group 568"/>
          <p:cNvGrpSpPr/>
          <p:nvPr/>
        </p:nvGrpSpPr>
        <p:grpSpPr>
          <a:xfrm>
            <a:off x="918845" y="4301490"/>
            <a:ext cx="1414145" cy="1248410"/>
            <a:chOff x="4044" y="161"/>
            <a:chExt cx="3744" cy="3392"/>
          </a:xfrm>
        </p:grpSpPr>
        <p:pic>
          <p:nvPicPr>
            <p:cNvPr id="572" name="Picture 6"/>
            <p:cNvPicPr>
              <a:picLocks noChangeAspect="1"/>
            </p:cNvPicPr>
            <p:nvPr/>
          </p:nvPicPr>
          <p:blipFill>
            <a:blip r:embed="rId3"/>
            <a:stretch>
              <a:fillRect/>
            </a:stretch>
          </p:blipFill>
          <p:spPr>
            <a:xfrm>
              <a:off x="4429" y="361"/>
              <a:ext cx="3123" cy="3096"/>
            </a:xfrm>
            <a:prstGeom prst="rect">
              <a:avLst/>
            </a:prstGeom>
            <a:noFill/>
            <a:ln>
              <a:noFill/>
            </a:ln>
          </p:spPr>
        </p:pic>
        <p:sp>
          <p:nvSpPr>
            <p:cNvPr id="573" name="Freeform 56"/>
            <p:cNvSpPr/>
            <p:nvPr/>
          </p:nvSpPr>
          <p:spPr>
            <a:xfrm>
              <a:off x="4044" y="161"/>
              <a:ext cx="3744" cy="3392"/>
            </a:xfrm>
            <a:custGeom>
              <a:avLst/>
              <a:gdLst/>
              <a:ahLst/>
              <a:cxnLst/>
              <a:rect l="0" t="0" r="0" b="0"/>
              <a:pathLst>
                <a:path w="3744" h="3392">
                  <a:moveTo>
                    <a:pt x="3714" y="3391"/>
                  </a:moveTo>
                  <a:lnTo>
                    <a:pt x="30" y="3391"/>
                  </a:lnTo>
                  <a:lnTo>
                    <a:pt x="25" y="3391"/>
                  </a:lnTo>
                  <a:lnTo>
                    <a:pt x="20" y="3389"/>
                  </a:lnTo>
                  <a:lnTo>
                    <a:pt x="15" y="3387"/>
                  </a:lnTo>
                  <a:lnTo>
                    <a:pt x="11" y="3384"/>
                  </a:lnTo>
                  <a:lnTo>
                    <a:pt x="7" y="3381"/>
                  </a:lnTo>
                  <a:lnTo>
                    <a:pt x="4" y="3376"/>
                  </a:lnTo>
                  <a:lnTo>
                    <a:pt x="2" y="3371"/>
                  </a:lnTo>
                  <a:lnTo>
                    <a:pt x="0" y="3366"/>
                  </a:lnTo>
                  <a:lnTo>
                    <a:pt x="0" y="3361"/>
                  </a:lnTo>
                  <a:lnTo>
                    <a:pt x="0" y="30"/>
                  </a:lnTo>
                  <a:lnTo>
                    <a:pt x="0" y="25"/>
                  </a:lnTo>
                  <a:lnTo>
                    <a:pt x="2" y="20"/>
                  </a:lnTo>
                  <a:lnTo>
                    <a:pt x="4" y="15"/>
                  </a:lnTo>
                  <a:lnTo>
                    <a:pt x="7" y="11"/>
                  </a:lnTo>
                  <a:lnTo>
                    <a:pt x="11" y="7"/>
                  </a:lnTo>
                  <a:lnTo>
                    <a:pt x="15" y="4"/>
                  </a:lnTo>
                  <a:lnTo>
                    <a:pt x="20" y="2"/>
                  </a:lnTo>
                  <a:lnTo>
                    <a:pt x="25" y="0"/>
                  </a:lnTo>
                  <a:lnTo>
                    <a:pt x="30" y="0"/>
                  </a:lnTo>
                  <a:lnTo>
                    <a:pt x="3714" y="0"/>
                  </a:lnTo>
                  <a:lnTo>
                    <a:pt x="3719" y="0"/>
                  </a:lnTo>
                  <a:lnTo>
                    <a:pt x="3724" y="2"/>
                  </a:lnTo>
                  <a:lnTo>
                    <a:pt x="3729" y="4"/>
                  </a:lnTo>
                  <a:lnTo>
                    <a:pt x="3733" y="7"/>
                  </a:lnTo>
                  <a:lnTo>
                    <a:pt x="3737" y="11"/>
                  </a:lnTo>
                  <a:lnTo>
                    <a:pt x="3740" y="15"/>
                  </a:lnTo>
                  <a:lnTo>
                    <a:pt x="3742" y="20"/>
                  </a:lnTo>
                  <a:lnTo>
                    <a:pt x="3744" y="25"/>
                  </a:lnTo>
                  <a:lnTo>
                    <a:pt x="3744" y="30"/>
                  </a:lnTo>
                  <a:lnTo>
                    <a:pt x="60" y="30"/>
                  </a:lnTo>
                  <a:lnTo>
                    <a:pt x="30" y="60"/>
                  </a:lnTo>
                  <a:lnTo>
                    <a:pt x="60" y="60"/>
                  </a:lnTo>
                  <a:lnTo>
                    <a:pt x="60" y="3331"/>
                  </a:lnTo>
                  <a:lnTo>
                    <a:pt x="30" y="3331"/>
                  </a:lnTo>
                  <a:lnTo>
                    <a:pt x="60" y="3361"/>
                  </a:lnTo>
                  <a:lnTo>
                    <a:pt x="3744" y="3361"/>
                  </a:lnTo>
                  <a:lnTo>
                    <a:pt x="3744" y="3366"/>
                  </a:lnTo>
                  <a:lnTo>
                    <a:pt x="3742" y="3371"/>
                  </a:lnTo>
                  <a:lnTo>
                    <a:pt x="3740" y="3376"/>
                  </a:lnTo>
                  <a:lnTo>
                    <a:pt x="3737" y="3381"/>
                  </a:lnTo>
                  <a:lnTo>
                    <a:pt x="3733" y="3384"/>
                  </a:lnTo>
                  <a:lnTo>
                    <a:pt x="3729" y="3387"/>
                  </a:lnTo>
                  <a:lnTo>
                    <a:pt x="3724" y="3389"/>
                  </a:lnTo>
                  <a:lnTo>
                    <a:pt x="3719" y="3391"/>
                  </a:lnTo>
                  <a:lnTo>
                    <a:pt x="3714" y="3391"/>
                  </a:lnTo>
                  <a:close/>
                  <a:moveTo>
                    <a:pt x="60" y="60"/>
                  </a:moveTo>
                  <a:lnTo>
                    <a:pt x="30" y="60"/>
                  </a:lnTo>
                  <a:lnTo>
                    <a:pt x="60" y="30"/>
                  </a:lnTo>
                  <a:lnTo>
                    <a:pt x="60" y="60"/>
                  </a:lnTo>
                  <a:close/>
                  <a:moveTo>
                    <a:pt x="3684" y="60"/>
                  </a:moveTo>
                  <a:lnTo>
                    <a:pt x="60" y="60"/>
                  </a:lnTo>
                  <a:lnTo>
                    <a:pt x="60" y="30"/>
                  </a:lnTo>
                  <a:lnTo>
                    <a:pt x="3684" y="30"/>
                  </a:lnTo>
                  <a:lnTo>
                    <a:pt x="3684" y="60"/>
                  </a:lnTo>
                  <a:close/>
                  <a:moveTo>
                    <a:pt x="3684" y="3361"/>
                  </a:moveTo>
                  <a:lnTo>
                    <a:pt x="3684" y="30"/>
                  </a:lnTo>
                  <a:lnTo>
                    <a:pt x="3714" y="60"/>
                  </a:lnTo>
                  <a:lnTo>
                    <a:pt x="3744" y="60"/>
                  </a:lnTo>
                  <a:lnTo>
                    <a:pt x="3744" y="3331"/>
                  </a:lnTo>
                  <a:lnTo>
                    <a:pt x="3714" y="3331"/>
                  </a:lnTo>
                  <a:lnTo>
                    <a:pt x="3684" y="3361"/>
                  </a:lnTo>
                  <a:close/>
                  <a:moveTo>
                    <a:pt x="3744" y="60"/>
                  </a:moveTo>
                  <a:lnTo>
                    <a:pt x="3714" y="60"/>
                  </a:lnTo>
                  <a:lnTo>
                    <a:pt x="3684" y="30"/>
                  </a:lnTo>
                  <a:lnTo>
                    <a:pt x="3744" y="30"/>
                  </a:lnTo>
                  <a:lnTo>
                    <a:pt x="3744" y="60"/>
                  </a:lnTo>
                  <a:close/>
                  <a:moveTo>
                    <a:pt x="60" y="3361"/>
                  </a:moveTo>
                  <a:lnTo>
                    <a:pt x="30" y="3331"/>
                  </a:lnTo>
                  <a:lnTo>
                    <a:pt x="60" y="3331"/>
                  </a:lnTo>
                  <a:lnTo>
                    <a:pt x="60" y="3361"/>
                  </a:lnTo>
                  <a:close/>
                  <a:moveTo>
                    <a:pt x="3684" y="3361"/>
                  </a:moveTo>
                  <a:lnTo>
                    <a:pt x="60" y="3361"/>
                  </a:lnTo>
                  <a:lnTo>
                    <a:pt x="60" y="3331"/>
                  </a:lnTo>
                  <a:lnTo>
                    <a:pt x="3684" y="3331"/>
                  </a:lnTo>
                  <a:lnTo>
                    <a:pt x="3684" y="3361"/>
                  </a:lnTo>
                  <a:close/>
                  <a:moveTo>
                    <a:pt x="3744" y="3361"/>
                  </a:moveTo>
                  <a:lnTo>
                    <a:pt x="3684" y="3361"/>
                  </a:lnTo>
                  <a:lnTo>
                    <a:pt x="3714" y="3331"/>
                  </a:lnTo>
                  <a:lnTo>
                    <a:pt x="3744" y="3331"/>
                  </a:lnTo>
                  <a:lnTo>
                    <a:pt x="3744" y="3361"/>
                  </a:lnTo>
                  <a:close/>
                </a:path>
              </a:pathLst>
            </a:custGeom>
            <a:solidFill>
              <a:srgbClr val="000000"/>
            </a:solidFill>
            <a:ln>
              <a:noFill/>
            </a:ln>
          </p:spPr>
        </p:sp>
      </p:grpSp>
      <p:grpSp>
        <p:nvGrpSpPr>
          <p:cNvPr id="564" name="Group 564"/>
          <p:cNvGrpSpPr/>
          <p:nvPr/>
        </p:nvGrpSpPr>
        <p:grpSpPr>
          <a:xfrm>
            <a:off x="2494280" y="4301490"/>
            <a:ext cx="1350010" cy="1213485"/>
            <a:chOff x="2940" y="2187"/>
            <a:chExt cx="3603" cy="3188"/>
          </a:xfrm>
        </p:grpSpPr>
        <p:pic>
          <p:nvPicPr>
            <p:cNvPr id="565" name="Picture 3"/>
            <p:cNvPicPr>
              <a:picLocks noChangeAspect="1"/>
            </p:cNvPicPr>
            <p:nvPr/>
          </p:nvPicPr>
          <p:blipFill>
            <a:blip r:embed="rId4"/>
            <a:stretch>
              <a:fillRect/>
            </a:stretch>
          </p:blipFill>
          <p:spPr>
            <a:xfrm>
              <a:off x="3122" y="2509"/>
              <a:ext cx="3148" cy="2757"/>
            </a:xfrm>
            <a:prstGeom prst="rect">
              <a:avLst/>
            </a:prstGeom>
            <a:noFill/>
            <a:ln>
              <a:noFill/>
            </a:ln>
          </p:spPr>
        </p:pic>
        <p:sp>
          <p:nvSpPr>
            <p:cNvPr id="567" name="Freeform 62"/>
            <p:cNvSpPr/>
            <p:nvPr/>
          </p:nvSpPr>
          <p:spPr>
            <a:xfrm>
              <a:off x="2940" y="2187"/>
              <a:ext cx="3603" cy="3188"/>
            </a:xfrm>
            <a:custGeom>
              <a:avLst/>
              <a:gdLst/>
              <a:ahLst/>
              <a:cxnLst/>
              <a:rect l="0" t="0" r="0" b="0"/>
              <a:pathLst>
                <a:path w="3603" h="3188">
                  <a:moveTo>
                    <a:pt x="3572" y="3188"/>
                  </a:moveTo>
                  <a:lnTo>
                    <a:pt x="30" y="3188"/>
                  </a:lnTo>
                  <a:lnTo>
                    <a:pt x="25" y="3187"/>
                  </a:lnTo>
                  <a:lnTo>
                    <a:pt x="20" y="3186"/>
                  </a:lnTo>
                  <a:lnTo>
                    <a:pt x="15" y="3184"/>
                  </a:lnTo>
                  <a:lnTo>
                    <a:pt x="11" y="3181"/>
                  </a:lnTo>
                  <a:lnTo>
                    <a:pt x="7" y="3177"/>
                  </a:lnTo>
                  <a:lnTo>
                    <a:pt x="4" y="3173"/>
                  </a:lnTo>
                  <a:lnTo>
                    <a:pt x="2" y="3168"/>
                  </a:lnTo>
                  <a:lnTo>
                    <a:pt x="0" y="3163"/>
                  </a:lnTo>
                  <a:lnTo>
                    <a:pt x="0" y="3158"/>
                  </a:lnTo>
                  <a:lnTo>
                    <a:pt x="0" y="30"/>
                  </a:lnTo>
                  <a:lnTo>
                    <a:pt x="0" y="25"/>
                  </a:lnTo>
                  <a:lnTo>
                    <a:pt x="2" y="20"/>
                  </a:lnTo>
                  <a:lnTo>
                    <a:pt x="4" y="15"/>
                  </a:lnTo>
                  <a:lnTo>
                    <a:pt x="7" y="11"/>
                  </a:lnTo>
                  <a:lnTo>
                    <a:pt x="11" y="7"/>
                  </a:lnTo>
                  <a:lnTo>
                    <a:pt x="15" y="4"/>
                  </a:lnTo>
                  <a:lnTo>
                    <a:pt x="20" y="2"/>
                  </a:lnTo>
                  <a:lnTo>
                    <a:pt x="25" y="1"/>
                  </a:lnTo>
                  <a:lnTo>
                    <a:pt x="30" y="0"/>
                  </a:lnTo>
                  <a:lnTo>
                    <a:pt x="3572" y="0"/>
                  </a:lnTo>
                  <a:lnTo>
                    <a:pt x="3578" y="1"/>
                  </a:lnTo>
                  <a:lnTo>
                    <a:pt x="3583" y="2"/>
                  </a:lnTo>
                  <a:lnTo>
                    <a:pt x="3587" y="4"/>
                  </a:lnTo>
                  <a:lnTo>
                    <a:pt x="3592" y="7"/>
                  </a:lnTo>
                  <a:lnTo>
                    <a:pt x="3595" y="11"/>
                  </a:lnTo>
                  <a:lnTo>
                    <a:pt x="3598" y="15"/>
                  </a:lnTo>
                  <a:lnTo>
                    <a:pt x="3601" y="20"/>
                  </a:lnTo>
                  <a:lnTo>
                    <a:pt x="3602" y="25"/>
                  </a:lnTo>
                  <a:lnTo>
                    <a:pt x="3602" y="30"/>
                  </a:lnTo>
                  <a:lnTo>
                    <a:pt x="60" y="30"/>
                  </a:lnTo>
                  <a:lnTo>
                    <a:pt x="30" y="60"/>
                  </a:lnTo>
                  <a:lnTo>
                    <a:pt x="60" y="60"/>
                  </a:lnTo>
                  <a:lnTo>
                    <a:pt x="60" y="3128"/>
                  </a:lnTo>
                  <a:lnTo>
                    <a:pt x="30" y="3128"/>
                  </a:lnTo>
                  <a:lnTo>
                    <a:pt x="60" y="3158"/>
                  </a:lnTo>
                  <a:lnTo>
                    <a:pt x="3602" y="3158"/>
                  </a:lnTo>
                  <a:lnTo>
                    <a:pt x="3602" y="3163"/>
                  </a:lnTo>
                  <a:lnTo>
                    <a:pt x="3601" y="3168"/>
                  </a:lnTo>
                  <a:lnTo>
                    <a:pt x="3598" y="3173"/>
                  </a:lnTo>
                  <a:lnTo>
                    <a:pt x="3595" y="3177"/>
                  </a:lnTo>
                  <a:lnTo>
                    <a:pt x="3592" y="3181"/>
                  </a:lnTo>
                  <a:lnTo>
                    <a:pt x="3587" y="3184"/>
                  </a:lnTo>
                  <a:lnTo>
                    <a:pt x="3583" y="3186"/>
                  </a:lnTo>
                  <a:lnTo>
                    <a:pt x="3578" y="3187"/>
                  </a:lnTo>
                  <a:lnTo>
                    <a:pt x="3572" y="3188"/>
                  </a:lnTo>
                  <a:close/>
                  <a:moveTo>
                    <a:pt x="60" y="60"/>
                  </a:moveTo>
                  <a:lnTo>
                    <a:pt x="30" y="60"/>
                  </a:lnTo>
                  <a:lnTo>
                    <a:pt x="60" y="30"/>
                  </a:lnTo>
                  <a:lnTo>
                    <a:pt x="60" y="60"/>
                  </a:lnTo>
                  <a:close/>
                  <a:moveTo>
                    <a:pt x="3542" y="60"/>
                  </a:moveTo>
                  <a:lnTo>
                    <a:pt x="60" y="60"/>
                  </a:lnTo>
                  <a:lnTo>
                    <a:pt x="60" y="30"/>
                  </a:lnTo>
                  <a:lnTo>
                    <a:pt x="3542" y="30"/>
                  </a:lnTo>
                  <a:lnTo>
                    <a:pt x="3542" y="60"/>
                  </a:lnTo>
                  <a:close/>
                  <a:moveTo>
                    <a:pt x="3542" y="3158"/>
                  </a:moveTo>
                  <a:lnTo>
                    <a:pt x="3542" y="30"/>
                  </a:lnTo>
                  <a:lnTo>
                    <a:pt x="3572" y="60"/>
                  </a:lnTo>
                  <a:lnTo>
                    <a:pt x="3602" y="60"/>
                  </a:lnTo>
                  <a:lnTo>
                    <a:pt x="3602" y="3128"/>
                  </a:lnTo>
                  <a:lnTo>
                    <a:pt x="3572" y="3128"/>
                  </a:lnTo>
                  <a:lnTo>
                    <a:pt x="3542" y="3158"/>
                  </a:lnTo>
                  <a:close/>
                  <a:moveTo>
                    <a:pt x="3602" y="60"/>
                  </a:moveTo>
                  <a:lnTo>
                    <a:pt x="3572" y="60"/>
                  </a:lnTo>
                  <a:lnTo>
                    <a:pt x="3542" y="30"/>
                  </a:lnTo>
                  <a:lnTo>
                    <a:pt x="3602" y="30"/>
                  </a:lnTo>
                  <a:lnTo>
                    <a:pt x="3602" y="60"/>
                  </a:lnTo>
                  <a:close/>
                  <a:moveTo>
                    <a:pt x="60" y="3158"/>
                  </a:moveTo>
                  <a:lnTo>
                    <a:pt x="30" y="3128"/>
                  </a:lnTo>
                  <a:lnTo>
                    <a:pt x="60" y="3128"/>
                  </a:lnTo>
                  <a:lnTo>
                    <a:pt x="60" y="3158"/>
                  </a:lnTo>
                  <a:close/>
                  <a:moveTo>
                    <a:pt x="3542" y="3158"/>
                  </a:moveTo>
                  <a:lnTo>
                    <a:pt x="60" y="3158"/>
                  </a:lnTo>
                  <a:lnTo>
                    <a:pt x="60" y="3128"/>
                  </a:lnTo>
                  <a:lnTo>
                    <a:pt x="3542" y="3128"/>
                  </a:lnTo>
                  <a:lnTo>
                    <a:pt x="3542" y="3158"/>
                  </a:lnTo>
                  <a:close/>
                  <a:moveTo>
                    <a:pt x="3602" y="3158"/>
                  </a:moveTo>
                  <a:lnTo>
                    <a:pt x="3542" y="3158"/>
                  </a:lnTo>
                  <a:lnTo>
                    <a:pt x="3572" y="3128"/>
                  </a:lnTo>
                  <a:lnTo>
                    <a:pt x="3602" y="3128"/>
                  </a:lnTo>
                  <a:lnTo>
                    <a:pt x="3602" y="3158"/>
                  </a:lnTo>
                  <a:close/>
                </a:path>
              </a:pathLst>
            </a:custGeom>
            <a:solidFill>
              <a:srgbClr val="000000"/>
            </a:solidFill>
            <a:ln>
              <a:noFill/>
            </a:ln>
          </p:spPr>
        </p:sp>
      </p:grpSp>
      <p:grpSp>
        <p:nvGrpSpPr>
          <p:cNvPr id="574" name="Group 574"/>
          <p:cNvGrpSpPr/>
          <p:nvPr/>
        </p:nvGrpSpPr>
        <p:grpSpPr>
          <a:xfrm>
            <a:off x="3992880" y="4283710"/>
            <a:ext cx="1292860" cy="1229995"/>
            <a:chOff x="2368" y="367"/>
            <a:chExt cx="6027" cy="5854"/>
          </a:xfrm>
        </p:grpSpPr>
        <p:pic>
          <p:nvPicPr>
            <p:cNvPr id="575" name="Picture 9"/>
            <p:cNvPicPr>
              <a:picLocks noChangeAspect="1"/>
            </p:cNvPicPr>
            <p:nvPr/>
          </p:nvPicPr>
          <p:blipFill>
            <a:blip r:embed="rId5"/>
            <a:stretch>
              <a:fillRect/>
            </a:stretch>
          </p:blipFill>
          <p:spPr>
            <a:xfrm>
              <a:off x="2430" y="456"/>
              <a:ext cx="5907" cy="5705"/>
            </a:xfrm>
            <a:prstGeom prst="rect">
              <a:avLst/>
            </a:prstGeom>
            <a:noFill/>
            <a:ln w="19050">
              <a:solidFill>
                <a:schemeClr val="tx1"/>
              </a:solidFill>
            </a:ln>
          </p:spPr>
        </p:pic>
        <p:sp>
          <p:nvSpPr>
            <p:cNvPr id="576" name="Freeform 59"/>
            <p:cNvSpPr/>
            <p:nvPr/>
          </p:nvSpPr>
          <p:spPr>
            <a:xfrm>
              <a:off x="2368" y="367"/>
              <a:ext cx="6027" cy="5854"/>
            </a:xfrm>
            <a:custGeom>
              <a:avLst/>
              <a:gdLst/>
              <a:ahLst/>
              <a:cxnLst/>
              <a:rect l="0" t="0" r="0" b="0"/>
              <a:pathLst>
                <a:path w="6027" h="5854">
                  <a:moveTo>
                    <a:pt x="5996" y="5854"/>
                  </a:moveTo>
                  <a:lnTo>
                    <a:pt x="30" y="5854"/>
                  </a:lnTo>
                  <a:lnTo>
                    <a:pt x="25" y="5853"/>
                  </a:lnTo>
                  <a:lnTo>
                    <a:pt x="20" y="5852"/>
                  </a:lnTo>
                  <a:lnTo>
                    <a:pt x="15" y="5850"/>
                  </a:lnTo>
                  <a:lnTo>
                    <a:pt x="11" y="5847"/>
                  </a:lnTo>
                  <a:lnTo>
                    <a:pt x="7" y="5843"/>
                  </a:lnTo>
                  <a:lnTo>
                    <a:pt x="4" y="5839"/>
                  </a:lnTo>
                  <a:lnTo>
                    <a:pt x="2" y="5834"/>
                  </a:lnTo>
                  <a:lnTo>
                    <a:pt x="0" y="5829"/>
                  </a:lnTo>
                  <a:lnTo>
                    <a:pt x="0" y="5824"/>
                  </a:lnTo>
                  <a:lnTo>
                    <a:pt x="0" y="30"/>
                  </a:lnTo>
                  <a:lnTo>
                    <a:pt x="0" y="25"/>
                  </a:lnTo>
                  <a:lnTo>
                    <a:pt x="2" y="20"/>
                  </a:lnTo>
                  <a:lnTo>
                    <a:pt x="4" y="15"/>
                  </a:lnTo>
                  <a:lnTo>
                    <a:pt x="7" y="11"/>
                  </a:lnTo>
                  <a:lnTo>
                    <a:pt x="11" y="7"/>
                  </a:lnTo>
                  <a:lnTo>
                    <a:pt x="15" y="4"/>
                  </a:lnTo>
                  <a:lnTo>
                    <a:pt x="20" y="2"/>
                  </a:lnTo>
                  <a:lnTo>
                    <a:pt x="25" y="1"/>
                  </a:lnTo>
                  <a:lnTo>
                    <a:pt x="30" y="0"/>
                  </a:lnTo>
                  <a:lnTo>
                    <a:pt x="5996" y="0"/>
                  </a:lnTo>
                  <a:lnTo>
                    <a:pt x="6001" y="1"/>
                  </a:lnTo>
                  <a:lnTo>
                    <a:pt x="6006" y="2"/>
                  </a:lnTo>
                  <a:lnTo>
                    <a:pt x="6011" y="4"/>
                  </a:lnTo>
                  <a:lnTo>
                    <a:pt x="6015" y="7"/>
                  </a:lnTo>
                  <a:lnTo>
                    <a:pt x="6019" y="11"/>
                  </a:lnTo>
                  <a:lnTo>
                    <a:pt x="6022" y="15"/>
                  </a:lnTo>
                  <a:lnTo>
                    <a:pt x="6024" y="20"/>
                  </a:lnTo>
                  <a:lnTo>
                    <a:pt x="6026" y="25"/>
                  </a:lnTo>
                  <a:lnTo>
                    <a:pt x="6026" y="30"/>
                  </a:lnTo>
                  <a:lnTo>
                    <a:pt x="60" y="30"/>
                  </a:lnTo>
                  <a:lnTo>
                    <a:pt x="30" y="60"/>
                  </a:lnTo>
                  <a:lnTo>
                    <a:pt x="60" y="60"/>
                  </a:lnTo>
                  <a:lnTo>
                    <a:pt x="60" y="5794"/>
                  </a:lnTo>
                  <a:lnTo>
                    <a:pt x="30" y="5794"/>
                  </a:lnTo>
                  <a:lnTo>
                    <a:pt x="60" y="5824"/>
                  </a:lnTo>
                  <a:lnTo>
                    <a:pt x="6026" y="5824"/>
                  </a:lnTo>
                  <a:lnTo>
                    <a:pt x="6026" y="5829"/>
                  </a:lnTo>
                  <a:lnTo>
                    <a:pt x="6024" y="5834"/>
                  </a:lnTo>
                  <a:lnTo>
                    <a:pt x="6022" y="5839"/>
                  </a:lnTo>
                  <a:lnTo>
                    <a:pt x="6019" y="5843"/>
                  </a:lnTo>
                  <a:lnTo>
                    <a:pt x="6015" y="5847"/>
                  </a:lnTo>
                  <a:lnTo>
                    <a:pt x="6011" y="5850"/>
                  </a:lnTo>
                  <a:lnTo>
                    <a:pt x="6006" y="5852"/>
                  </a:lnTo>
                  <a:lnTo>
                    <a:pt x="6001" y="5853"/>
                  </a:lnTo>
                  <a:lnTo>
                    <a:pt x="5996" y="5854"/>
                  </a:lnTo>
                  <a:close/>
                  <a:moveTo>
                    <a:pt x="60" y="60"/>
                  </a:moveTo>
                  <a:lnTo>
                    <a:pt x="30" y="60"/>
                  </a:lnTo>
                  <a:lnTo>
                    <a:pt x="60" y="30"/>
                  </a:lnTo>
                  <a:lnTo>
                    <a:pt x="60" y="60"/>
                  </a:lnTo>
                  <a:close/>
                  <a:moveTo>
                    <a:pt x="5966" y="60"/>
                  </a:moveTo>
                  <a:lnTo>
                    <a:pt x="60" y="60"/>
                  </a:lnTo>
                  <a:lnTo>
                    <a:pt x="60" y="30"/>
                  </a:lnTo>
                  <a:lnTo>
                    <a:pt x="5966" y="30"/>
                  </a:lnTo>
                  <a:lnTo>
                    <a:pt x="5966" y="60"/>
                  </a:lnTo>
                  <a:close/>
                  <a:moveTo>
                    <a:pt x="5966" y="5824"/>
                  </a:moveTo>
                  <a:lnTo>
                    <a:pt x="5966" y="30"/>
                  </a:lnTo>
                  <a:lnTo>
                    <a:pt x="5996" y="60"/>
                  </a:lnTo>
                  <a:lnTo>
                    <a:pt x="6026" y="60"/>
                  </a:lnTo>
                  <a:lnTo>
                    <a:pt x="6026" y="5794"/>
                  </a:lnTo>
                  <a:lnTo>
                    <a:pt x="5996" y="5794"/>
                  </a:lnTo>
                  <a:lnTo>
                    <a:pt x="5966" y="5824"/>
                  </a:lnTo>
                  <a:close/>
                  <a:moveTo>
                    <a:pt x="6026" y="60"/>
                  </a:moveTo>
                  <a:lnTo>
                    <a:pt x="5996" y="60"/>
                  </a:lnTo>
                  <a:lnTo>
                    <a:pt x="5966" y="30"/>
                  </a:lnTo>
                  <a:lnTo>
                    <a:pt x="6026" y="30"/>
                  </a:lnTo>
                  <a:lnTo>
                    <a:pt x="6026" y="60"/>
                  </a:lnTo>
                  <a:close/>
                  <a:moveTo>
                    <a:pt x="60" y="5824"/>
                  </a:moveTo>
                  <a:lnTo>
                    <a:pt x="30" y="5794"/>
                  </a:lnTo>
                  <a:lnTo>
                    <a:pt x="60" y="5794"/>
                  </a:lnTo>
                  <a:lnTo>
                    <a:pt x="60" y="5824"/>
                  </a:lnTo>
                  <a:close/>
                  <a:moveTo>
                    <a:pt x="5966" y="5824"/>
                  </a:moveTo>
                  <a:lnTo>
                    <a:pt x="60" y="5824"/>
                  </a:lnTo>
                  <a:lnTo>
                    <a:pt x="60" y="5794"/>
                  </a:lnTo>
                  <a:lnTo>
                    <a:pt x="5966" y="5794"/>
                  </a:lnTo>
                  <a:lnTo>
                    <a:pt x="5966" y="5824"/>
                  </a:lnTo>
                  <a:close/>
                  <a:moveTo>
                    <a:pt x="6026" y="5824"/>
                  </a:moveTo>
                  <a:lnTo>
                    <a:pt x="5966" y="5824"/>
                  </a:lnTo>
                  <a:lnTo>
                    <a:pt x="5996" y="5794"/>
                  </a:lnTo>
                  <a:lnTo>
                    <a:pt x="6026" y="5794"/>
                  </a:lnTo>
                  <a:lnTo>
                    <a:pt x="6026" y="5824"/>
                  </a:lnTo>
                  <a:close/>
                </a:path>
              </a:pathLst>
            </a:custGeom>
            <a:solidFill>
              <a:srgbClr val="000000"/>
            </a:solidFill>
            <a:ln w="19050">
              <a:solidFill>
                <a:schemeClr val="tx1"/>
              </a:solidFill>
            </a:ln>
          </p:spPr>
        </p:sp>
      </p:grpSp>
      <p:pic>
        <p:nvPicPr>
          <p:cNvPr id="581" name="image27.jpeg"/>
          <p:cNvPicPr>
            <a:picLocks noChangeAspect="1"/>
          </p:cNvPicPr>
          <p:nvPr/>
        </p:nvPicPr>
        <p:blipFill>
          <a:blip r:embed="rId6" cstate="print"/>
          <a:stretch>
            <a:fillRect/>
          </a:stretch>
        </p:blipFill>
        <p:spPr>
          <a:xfrm>
            <a:off x="8960485" y="4283710"/>
            <a:ext cx="1360170" cy="1158240"/>
          </a:xfrm>
          <a:prstGeom prst="rect">
            <a:avLst/>
          </a:prstGeom>
          <a:ln w="38100">
            <a:solidFill>
              <a:schemeClr val="tx1"/>
            </a:solidFill>
          </a:ln>
        </p:spPr>
      </p:pic>
      <p:grpSp>
        <p:nvGrpSpPr>
          <p:cNvPr id="598" name="Group 598"/>
          <p:cNvGrpSpPr/>
          <p:nvPr/>
        </p:nvGrpSpPr>
        <p:grpSpPr>
          <a:xfrm>
            <a:off x="6869430" y="4253865"/>
            <a:ext cx="1969770" cy="1227455"/>
            <a:chOff x="0" y="0"/>
            <a:chExt cx="7520" cy="6394"/>
          </a:xfrm>
        </p:grpSpPr>
        <p:pic>
          <p:nvPicPr>
            <p:cNvPr id="599" name="Picture 29"/>
            <p:cNvPicPr>
              <a:picLocks noChangeAspect="1"/>
            </p:cNvPicPr>
            <p:nvPr/>
          </p:nvPicPr>
          <p:blipFill>
            <a:blip r:embed="rId7"/>
            <a:stretch>
              <a:fillRect/>
            </a:stretch>
          </p:blipFill>
          <p:spPr>
            <a:xfrm>
              <a:off x="60" y="60"/>
              <a:ext cx="7400" cy="6274"/>
            </a:xfrm>
            <a:prstGeom prst="rect">
              <a:avLst/>
            </a:prstGeom>
            <a:noFill/>
            <a:ln>
              <a:noFill/>
            </a:ln>
          </p:spPr>
        </p:pic>
        <p:sp>
          <p:nvSpPr>
            <p:cNvPr id="600" name="Freeform 79"/>
            <p:cNvSpPr/>
            <p:nvPr/>
          </p:nvSpPr>
          <p:spPr>
            <a:xfrm>
              <a:off x="0" y="0"/>
              <a:ext cx="7520" cy="6394"/>
            </a:xfrm>
            <a:custGeom>
              <a:avLst/>
              <a:gdLst/>
              <a:ahLst/>
              <a:cxnLst/>
              <a:rect l="0" t="0" r="0" b="0"/>
              <a:pathLst>
                <a:path w="7520" h="6394">
                  <a:moveTo>
                    <a:pt x="7489" y="6394"/>
                  </a:moveTo>
                  <a:lnTo>
                    <a:pt x="30" y="6394"/>
                  </a:lnTo>
                  <a:lnTo>
                    <a:pt x="25" y="6393"/>
                  </a:lnTo>
                  <a:lnTo>
                    <a:pt x="20" y="6392"/>
                  </a:lnTo>
                  <a:lnTo>
                    <a:pt x="15" y="6390"/>
                  </a:lnTo>
                  <a:lnTo>
                    <a:pt x="11" y="6387"/>
                  </a:lnTo>
                  <a:lnTo>
                    <a:pt x="7" y="6383"/>
                  </a:lnTo>
                  <a:lnTo>
                    <a:pt x="4" y="6379"/>
                  </a:lnTo>
                  <a:lnTo>
                    <a:pt x="2" y="6374"/>
                  </a:lnTo>
                  <a:lnTo>
                    <a:pt x="0" y="6369"/>
                  </a:lnTo>
                  <a:lnTo>
                    <a:pt x="0" y="6364"/>
                  </a:lnTo>
                  <a:lnTo>
                    <a:pt x="0" y="30"/>
                  </a:lnTo>
                  <a:lnTo>
                    <a:pt x="0" y="25"/>
                  </a:lnTo>
                  <a:lnTo>
                    <a:pt x="2" y="20"/>
                  </a:lnTo>
                  <a:lnTo>
                    <a:pt x="4" y="15"/>
                  </a:lnTo>
                  <a:lnTo>
                    <a:pt x="7" y="11"/>
                  </a:lnTo>
                  <a:lnTo>
                    <a:pt x="11" y="7"/>
                  </a:lnTo>
                  <a:lnTo>
                    <a:pt x="15" y="4"/>
                  </a:lnTo>
                  <a:lnTo>
                    <a:pt x="20" y="2"/>
                  </a:lnTo>
                  <a:lnTo>
                    <a:pt x="25" y="0"/>
                  </a:lnTo>
                  <a:lnTo>
                    <a:pt x="30" y="0"/>
                  </a:lnTo>
                  <a:lnTo>
                    <a:pt x="7489" y="0"/>
                  </a:lnTo>
                  <a:lnTo>
                    <a:pt x="7494" y="0"/>
                  </a:lnTo>
                  <a:lnTo>
                    <a:pt x="7499" y="2"/>
                  </a:lnTo>
                  <a:lnTo>
                    <a:pt x="7504" y="4"/>
                  </a:lnTo>
                  <a:lnTo>
                    <a:pt x="7508" y="7"/>
                  </a:lnTo>
                  <a:lnTo>
                    <a:pt x="7512" y="11"/>
                  </a:lnTo>
                  <a:lnTo>
                    <a:pt x="7515" y="15"/>
                  </a:lnTo>
                  <a:lnTo>
                    <a:pt x="7517" y="20"/>
                  </a:lnTo>
                  <a:lnTo>
                    <a:pt x="7519" y="25"/>
                  </a:lnTo>
                  <a:lnTo>
                    <a:pt x="7519" y="30"/>
                  </a:lnTo>
                  <a:lnTo>
                    <a:pt x="60" y="30"/>
                  </a:lnTo>
                  <a:lnTo>
                    <a:pt x="30" y="60"/>
                  </a:lnTo>
                  <a:lnTo>
                    <a:pt x="60" y="60"/>
                  </a:lnTo>
                  <a:lnTo>
                    <a:pt x="60" y="6334"/>
                  </a:lnTo>
                  <a:lnTo>
                    <a:pt x="30" y="6334"/>
                  </a:lnTo>
                  <a:lnTo>
                    <a:pt x="60" y="6364"/>
                  </a:lnTo>
                  <a:lnTo>
                    <a:pt x="7519" y="6364"/>
                  </a:lnTo>
                  <a:lnTo>
                    <a:pt x="7519" y="6369"/>
                  </a:lnTo>
                  <a:lnTo>
                    <a:pt x="7517" y="6374"/>
                  </a:lnTo>
                  <a:lnTo>
                    <a:pt x="7515" y="6379"/>
                  </a:lnTo>
                  <a:lnTo>
                    <a:pt x="7512" y="6383"/>
                  </a:lnTo>
                  <a:lnTo>
                    <a:pt x="7508" y="6387"/>
                  </a:lnTo>
                  <a:lnTo>
                    <a:pt x="7504" y="6390"/>
                  </a:lnTo>
                  <a:lnTo>
                    <a:pt x="7499" y="6392"/>
                  </a:lnTo>
                  <a:lnTo>
                    <a:pt x="7494" y="6393"/>
                  </a:lnTo>
                  <a:lnTo>
                    <a:pt x="7489" y="6394"/>
                  </a:lnTo>
                  <a:close/>
                  <a:moveTo>
                    <a:pt x="60" y="60"/>
                  </a:moveTo>
                  <a:lnTo>
                    <a:pt x="30" y="60"/>
                  </a:lnTo>
                  <a:lnTo>
                    <a:pt x="60" y="30"/>
                  </a:lnTo>
                  <a:lnTo>
                    <a:pt x="60" y="60"/>
                  </a:lnTo>
                  <a:close/>
                  <a:moveTo>
                    <a:pt x="7459" y="60"/>
                  </a:moveTo>
                  <a:lnTo>
                    <a:pt x="60" y="60"/>
                  </a:lnTo>
                  <a:lnTo>
                    <a:pt x="60" y="30"/>
                  </a:lnTo>
                  <a:lnTo>
                    <a:pt x="7459" y="30"/>
                  </a:lnTo>
                  <a:lnTo>
                    <a:pt x="7459" y="60"/>
                  </a:lnTo>
                  <a:close/>
                  <a:moveTo>
                    <a:pt x="7459" y="6364"/>
                  </a:moveTo>
                  <a:lnTo>
                    <a:pt x="7459" y="30"/>
                  </a:lnTo>
                  <a:lnTo>
                    <a:pt x="7489" y="60"/>
                  </a:lnTo>
                  <a:lnTo>
                    <a:pt x="7519" y="60"/>
                  </a:lnTo>
                  <a:lnTo>
                    <a:pt x="7519" y="6334"/>
                  </a:lnTo>
                  <a:lnTo>
                    <a:pt x="7489" y="6334"/>
                  </a:lnTo>
                  <a:lnTo>
                    <a:pt x="7459" y="6364"/>
                  </a:lnTo>
                  <a:close/>
                  <a:moveTo>
                    <a:pt x="7519" y="60"/>
                  </a:moveTo>
                  <a:lnTo>
                    <a:pt x="7489" y="60"/>
                  </a:lnTo>
                  <a:lnTo>
                    <a:pt x="7459" y="30"/>
                  </a:lnTo>
                  <a:lnTo>
                    <a:pt x="7519" y="30"/>
                  </a:lnTo>
                  <a:lnTo>
                    <a:pt x="7519" y="60"/>
                  </a:lnTo>
                  <a:close/>
                  <a:moveTo>
                    <a:pt x="60" y="6364"/>
                  </a:moveTo>
                  <a:lnTo>
                    <a:pt x="30" y="6334"/>
                  </a:lnTo>
                  <a:lnTo>
                    <a:pt x="60" y="6334"/>
                  </a:lnTo>
                  <a:lnTo>
                    <a:pt x="60" y="6364"/>
                  </a:lnTo>
                  <a:close/>
                  <a:moveTo>
                    <a:pt x="7459" y="6364"/>
                  </a:moveTo>
                  <a:lnTo>
                    <a:pt x="60" y="6364"/>
                  </a:lnTo>
                  <a:lnTo>
                    <a:pt x="60" y="6334"/>
                  </a:lnTo>
                  <a:lnTo>
                    <a:pt x="7459" y="6334"/>
                  </a:lnTo>
                  <a:lnTo>
                    <a:pt x="7459" y="6364"/>
                  </a:lnTo>
                  <a:close/>
                  <a:moveTo>
                    <a:pt x="7519" y="6364"/>
                  </a:moveTo>
                  <a:lnTo>
                    <a:pt x="7459" y="6364"/>
                  </a:lnTo>
                  <a:lnTo>
                    <a:pt x="7489" y="6334"/>
                  </a:lnTo>
                  <a:lnTo>
                    <a:pt x="7519" y="6334"/>
                  </a:lnTo>
                  <a:lnTo>
                    <a:pt x="7519" y="6364"/>
                  </a:lnTo>
                  <a:close/>
                </a:path>
              </a:pathLst>
            </a:custGeom>
            <a:solidFill>
              <a:srgbClr val="000000"/>
            </a:solidFill>
            <a:ln>
              <a:noFill/>
            </a:ln>
          </p:spPr>
        </p:sp>
      </p:grpSp>
      <p:grpSp>
        <p:nvGrpSpPr>
          <p:cNvPr id="618" name="Group 618"/>
          <p:cNvGrpSpPr/>
          <p:nvPr/>
        </p:nvGrpSpPr>
        <p:grpSpPr>
          <a:xfrm>
            <a:off x="5477510" y="4265295"/>
            <a:ext cx="1225550" cy="1247775"/>
            <a:chOff x="4256" y="189"/>
            <a:chExt cx="3315" cy="3224"/>
          </a:xfrm>
        </p:grpSpPr>
        <p:pic>
          <p:nvPicPr>
            <p:cNvPr id="619" name="Picture 44"/>
            <p:cNvPicPr>
              <a:picLocks noChangeAspect="1"/>
            </p:cNvPicPr>
            <p:nvPr/>
          </p:nvPicPr>
          <p:blipFill>
            <a:blip r:embed="rId8"/>
            <a:stretch>
              <a:fillRect/>
            </a:stretch>
          </p:blipFill>
          <p:spPr>
            <a:xfrm>
              <a:off x="4451" y="279"/>
              <a:ext cx="3024" cy="3044"/>
            </a:xfrm>
            <a:prstGeom prst="rect">
              <a:avLst/>
            </a:prstGeom>
            <a:noFill/>
            <a:ln>
              <a:noFill/>
            </a:ln>
          </p:spPr>
        </p:pic>
        <p:sp>
          <p:nvSpPr>
            <p:cNvPr id="620" name="Freeform 98"/>
            <p:cNvSpPr/>
            <p:nvPr/>
          </p:nvSpPr>
          <p:spPr>
            <a:xfrm>
              <a:off x="4256" y="189"/>
              <a:ext cx="3315" cy="3224"/>
            </a:xfrm>
            <a:custGeom>
              <a:avLst/>
              <a:gdLst/>
              <a:ahLst/>
              <a:cxnLst/>
              <a:rect l="0" t="0" r="0" b="0"/>
              <a:pathLst>
                <a:path w="3315" h="3224">
                  <a:moveTo>
                    <a:pt x="3270" y="3224"/>
                  </a:moveTo>
                  <a:lnTo>
                    <a:pt x="45" y="3224"/>
                  </a:lnTo>
                  <a:lnTo>
                    <a:pt x="39" y="3223"/>
                  </a:lnTo>
                  <a:lnTo>
                    <a:pt x="33" y="3222"/>
                  </a:lnTo>
                  <a:lnTo>
                    <a:pt x="27" y="3219"/>
                  </a:lnTo>
                  <a:lnTo>
                    <a:pt x="21" y="3216"/>
                  </a:lnTo>
                  <a:lnTo>
                    <a:pt x="16" y="3213"/>
                  </a:lnTo>
                  <a:lnTo>
                    <a:pt x="11" y="3208"/>
                  </a:lnTo>
                  <a:lnTo>
                    <a:pt x="8" y="3203"/>
                  </a:lnTo>
                  <a:lnTo>
                    <a:pt x="4" y="3197"/>
                  </a:lnTo>
                  <a:lnTo>
                    <a:pt x="2" y="3191"/>
                  </a:lnTo>
                  <a:lnTo>
                    <a:pt x="1" y="3185"/>
                  </a:lnTo>
                  <a:lnTo>
                    <a:pt x="0" y="3179"/>
                  </a:lnTo>
                  <a:lnTo>
                    <a:pt x="0" y="45"/>
                  </a:lnTo>
                  <a:lnTo>
                    <a:pt x="1" y="39"/>
                  </a:lnTo>
                  <a:lnTo>
                    <a:pt x="2" y="33"/>
                  </a:lnTo>
                  <a:lnTo>
                    <a:pt x="4" y="27"/>
                  </a:lnTo>
                  <a:lnTo>
                    <a:pt x="8" y="21"/>
                  </a:lnTo>
                  <a:lnTo>
                    <a:pt x="11" y="16"/>
                  </a:lnTo>
                  <a:lnTo>
                    <a:pt x="16" y="11"/>
                  </a:lnTo>
                  <a:lnTo>
                    <a:pt x="21" y="7"/>
                  </a:lnTo>
                  <a:lnTo>
                    <a:pt x="27" y="4"/>
                  </a:lnTo>
                  <a:lnTo>
                    <a:pt x="33" y="2"/>
                  </a:lnTo>
                  <a:lnTo>
                    <a:pt x="39" y="1"/>
                  </a:lnTo>
                  <a:lnTo>
                    <a:pt x="45" y="0"/>
                  </a:lnTo>
                  <a:lnTo>
                    <a:pt x="3270" y="0"/>
                  </a:lnTo>
                  <a:lnTo>
                    <a:pt x="3276" y="1"/>
                  </a:lnTo>
                  <a:lnTo>
                    <a:pt x="3282" y="2"/>
                  </a:lnTo>
                  <a:lnTo>
                    <a:pt x="3289" y="4"/>
                  </a:lnTo>
                  <a:lnTo>
                    <a:pt x="3294" y="7"/>
                  </a:lnTo>
                  <a:lnTo>
                    <a:pt x="3299" y="11"/>
                  </a:lnTo>
                  <a:lnTo>
                    <a:pt x="3304" y="16"/>
                  </a:lnTo>
                  <a:lnTo>
                    <a:pt x="3308" y="21"/>
                  </a:lnTo>
                  <a:lnTo>
                    <a:pt x="3311" y="27"/>
                  </a:lnTo>
                  <a:lnTo>
                    <a:pt x="3313" y="33"/>
                  </a:lnTo>
                  <a:lnTo>
                    <a:pt x="3314" y="39"/>
                  </a:lnTo>
                  <a:lnTo>
                    <a:pt x="3315" y="45"/>
                  </a:lnTo>
                  <a:lnTo>
                    <a:pt x="90" y="45"/>
                  </a:lnTo>
                  <a:lnTo>
                    <a:pt x="45" y="90"/>
                  </a:lnTo>
                  <a:lnTo>
                    <a:pt x="90" y="90"/>
                  </a:lnTo>
                  <a:lnTo>
                    <a:pt x="90" y="3134"/>
                  </a:lnTo>
                  <a:lnTo>
                    <a:pt x="45" y="3134"/>
                  </a:lnTo>
                  <a:lnTo>
                    <a:pt x="90" y="3179"/>
                  </a:lnTo>
                  <a:lnTo>
                    <a:pt x="3315" y="3179"/>
                  </a:lnTo>
                  <a:lnTo>
                    <a:pt x="3314" y="3185"/>
                  </a:lnTo>
                  <a:lnTo>
                    <a:pt x="3313" y="3191"/>
                  </a:lnTo>
                  <a:lnTo>
                    <a:pt x="3311" y="3197"/>
                  </a:lnTo>
                  <a:lnTo>
                    <a:pt x="3308" y="3203"/>
                  </a:lnTo>
                  <a:lnTo>
                    <a:pt x="3304" y="3208"/>
                  </a:lnTo>
                  <a:lnTo>
                    <a:pt x="3299" y="3213"/>
                  </a:lnTo>
                  <a:lnTo>
                    <a:pt x="3294" y="3216"/>
                  </a:lnTo>
                  <a:lnTo>
                    <a:pt x="3289" y="3219"/>
                  </a:lnTo>
                  <a:lnTo>
                    <a:pt x="3282" y="3222"/>
                  </a:lnTo>
                  <a:lnTo>
                    <a:pt x="3276" y="3223"/>
                  </a:lnTo>
                  <a:lnTo>
                    <a:pt x="3270" y="3224"/>
                  </a:lnTo>
                  <a:close/>
                  <a:moveTo>
                    <a:pt x="90" y="90"/>
                  </a:moveTo>
                  <a:lnTo>
                    <a:pt x="45" y="90"/>
                  </a:lnTo>
                  <a:lnTo>
                    <a:pt x="90" y="45"/>
                  </a:lnTo>
                  <a:lnTo>
                    <a:pt x="90" y="90"/>
                  </a:lnTo>
                  <a:close/>
                  <a:moveTo>
                    <a:pt x="3225" y="90"/>
                  </a:moveTo>
                  <a:lnTo>
                    <a:pt x="90" y="90"/>
                  </a:lnTo>
                  <a:lnTo>
                    <a:pt x="90" y="45"/>
                  </a:lnTo>
                  <a:lnTo>
                    <a:pt x="3225" y="45"/>
                  </a:lnTo>
                  <a:lnTo>
                    <a:pt x="3225" y="90"/>
                  </a:lnTo>
                  <a:close/>
                  <a:moveTo>
                    <a:pt x="3225" y="3179"/>
                  </a:moveTo>
                  <a:lnTo>
                    <a:pt x="3225" y="45"/>
                  </a:lnTo>
                  <a:lnTo>
                    <a:pt x="3270" y="90"/>
                  </a:lnTo>
                  <a:lnTo>
                    <a:pt x="3315" y="90"/>
                  </a:lnTo>
                  <a:lnTo>
                    <a:pt x="3315" y="3134"/>
                  </a:lnTo>
                  <a:lnTo>
                    <a:pt x="3270" y="3134"/>
                  </a:lnTo>
                  <a:lnTo>
                    <a:pt x="3225" y="3179"/>
                  </a:lnTo>
                  <a:close/>
                  <a:moveTo>
                    <a:pt x="3315" y="90"/>
                  </a:moveTo>
                  <a:lnTo>
                    <a:pt x="3270" y="90"/>
                  </a:lnTo>
                  <a:lnTo>
                    <a:pt x="3225" y="45"/>
                  </a:lnTo>
                  <a:lnTo>
                    <a:pt x="3315" y="45"/>
                  </a:lnTo>
                  <a:lnTo>
                    <a:pt x="3315" y="90"/>
                  </a:lnTo>
                  <a:close/>
                  <a:moveTo>
                    <a:pt x="90" y="3179"/>
                  </a:moveTo>
                  <a:lnTo>
                    <a:pt x="45" y="3134"/>
                  </a:lnTo>
                  <a:lnTo>
                    <a:pt x="90" y="3134"/>
                  </a:lnTo>
                  <a:lnTo>
                    <a:pt x="90" y="3179"/>
                  </a:lnTo>
                  <a:close/>
                  <a:moveTo>
                    <a:pt x="3225" y="3179"/>
                  </a:moveTo>
                  <a:lnTo>
                    <a:pt x="90" y="3179"/>
                  </a:lnTo>
                  <a:lnTo>
                    <a:pt x="90" y="3134"/>
                  </a:lnTo>
                  <a:lnTo>
                    <a:pt x="3225" y="3134"/>
                  </a:lnTo>
                  <a:lnTo>
                    <a:pt x="3225" y="3179"/>
                  </a:lnTo>
                  <a:close/>
                  <a:moveTo>
                    <a:pt x="3315" y="3179"/>
                  </a:moveTo>
                  <a:lnTo>
                    <a:pt x="3225" y="3179"/>
                  </a:lnTo>
                  <a:lnTo>
                    <a:pt x="3270" y="3134"/>
                  </a:lnTo>
                  <a:lnTo>
                    <a:pt x="3315" y="3134"/>
                  </a:lnTo>
                  <a:lnTo>
                    <a:pt x="3315" y="3179"/>
                  </a:lnTo>
                  <a:close/>
                </a:path>
              </a:pathLst>
            </a:custGeom>
            <a:solidFill>
              <a:srgbClr val="000000"/>
            </a:solidFill>
            <a:ln>
              <a:noFill/>
            </a:ln>
          </p:spPr>
        </p:sp>
      </p:grpSp>
      <p:pic>
        <p:nvPicPr>
          <p:cNvPr id="605" name="image37.jpeg"/>
          <p:cNvPicPr>
            <a:picLocks noChangeAspect="1"/>
          </p:cNvPicPr>
          <p:nvPr/>
        </p:nvPicPr>
        <p:blipFill>
          <a:blip r:embed="rId9" cstate="print"/>
          <a:stretch>
            <a:fillRect/>
          </a:stretch>
        </p:blipFill>
        <p:spPr>
          <a:xfrm>
            <a:off x="10704830" y="4251325"/>
            <a:ext cx="980440" cy="1216025"/>
          </a:xfrm>
          <a:prstGeom prst="rect">
            <a:avLst/>
          </a:prstGeom>
          <a:ln w="28575">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64310" y="2403475"/>
            <a:ext cx="7328535" cy="3438525"/>
          </a:xfrm>
        </p:spPr>
        <p:txBody>
          <a:bodyPr>
            <a:normAutofit/>
          </a:bodyPr>
          <a:lstStyle/>
          <a:p>
            <a:pPr marL="0" indent="0" algn="ctr">
              <a:buNone/>
            </a:pPr>
            <a:endParaRPr lang="en-GB" sz="3200" dirty="0">
              <a:latin typeface="Times New Roman" panose="02020603050405020304" pitchFamily="18" charset="0"/>
              <a:cs typeface="Times New Roman" panose="02020603050405020304" pitchFamily="18" charset="0"/>
            </a:endParaRPr>
          </a:p>
          <a:p>
            <a:pPr marL="0" indent="0" algn="ctr">
              <a:buNone/>
            </a:pPr>
            <a:r>
              <a:rPr lang="en-US" altLang="en-GB" sz="3200" b="1" dirty="0">
                <a:latin typeface="Times New Roman" panose="02020603050405020304" pitchFamily="18" charset="0"/>
                <a:cs typeface="Times New Roman" panose="02020603050405020304" pitchFamily="18" charset="0"/>
              </a:rPr>
              <a:t>             </a:t>
            </a:r>
            <a:r>
              <a:rPr lang="en-GB" sz="3200" b="1" dirty="0">
                <a:latin typeface="Times New Roman" panose="02020603050405020304" pitchFamily="18" charset="0"/>
                <a:cs typeface="Times New Roman" panose="02020603050405020304" pitchFamily="18" charset="0"/>
              </a:rPr>
              <a:t>Architectural</a:t>
            </a:r>
            <a:r>
              <a:rPr lang="en-US" altLang="en-GB" sz="3200" b="1" dirty="0">
                <a:latin typeface="Times New Roman" panose="02020603050405020304" pitchFamily="18" charset="0"/>
                <a:cs typeface="Times New Roman" panose="02020603050405020304" pitchFamily="18" charset="0"/>
              </a:rPr>
              <a:t> </a:t>
            </a:r>
            <a:r>
              <a:rPr lang="en-GB" sz="3200" b="1" dirty="0">
                <a:latin typeface="Times New Roman" panose="02020603050405020304" pitchFamily="18" charset="0"/>
                <a:cs typeface="Times New Roman" panose="02020603050405020304" pitchFamily="18" charset="0"/>
              </a:rPr>
              <a:t>Design </a:t>
            </a:r>
            <a:endParaRPr lang="en-GB" sz="3200" b="1" dirty="0">
              <a:latin typeface="Times New Roman" panose="02020603050405020304" pitchFamily="18" charset="0"/>
              <a:cs typeface="Times New Roman" panose="02020603050405020304" pitchFamily="18" charset="0"/>
            </a:endParaRPr>
          </a:p>
          <a:p>
            <a:pPr marL="0" indent="0" algn="l">
              <a:buNone/>
            </a:pPr>
            <a:r>
              <a:rPr lang="en-GB" sz="2595" dirty="0">
                <a:latin typeface="Times New Roman" panose="02020603050405020304" pitchFamily="18" charset="0"/>
                <a:cs typeface="Times New Roman" panose="02020603050405020304" pitchFamily="18" charset="0"/>
              </a:rPr>
              <a:t>      </a:t>
            </a:r>
            <a:r>
              <a:rPr lang="en-GB" sz="2595" b="1" dirty="0">
                <a:latin typeface="Times New Roman" panose="02020603050405020304" pitchFamily="18" charset="0"/>
                <a:cs typeface="Times New Roman" panose="02020603050405020304" pitchFamily="18" charset="0"/>
              </a:rPr>
              <a:t>  Site plan</a:t>
            </a:r>
            <a:endParaRPr lang="en-GB" sz="2595" dirty="0">
              <a:latin typeface="Times New Roman" panose="02020603050405020304" pitchFamily="18" charset="0"/>
              <a:cs typeface="Times New Roman" panose="02020603050405020304" pitchFamily="18" charset="0"/>
            </a:endParaRPr>
          </a:p>
          <a:p>
            <a:pPr marL="0" indent="0" algn="ctr">
              <a:buNone/>
            </a:pPr>
            <a:endParaRPr lang="en-GB" sz="3200" b="1" dirty="0">
              <a:latin typeface="Times New Roman" panose="02020603050405020304" pitchFamily="18" charset="0"/>
              <a:cs typeface="Times New Roman" panose="02020603050405020304" pitchFamily="18" charset="0"/>
            </a:endParaRPr>
          </a:p>
          <a:p>
            <a:pPr marL="0" indent="0" algn="ctr">
              <a:buNone/>
            </a:pPr>
            <a:endParaRPr lang="en-GB" sz="3200" b="1" dirty="0">
              <a:latin typeface="Times New Roman" panose="02020603050405020304" pitchFamily="18" charset="0"/>
              <a:cs typeface="Times New Roman" panose="02020603050405020304" pitchFamily="18" charset="0"/>
            </a:endParaRPr>
          </a:p>
          <a:p>
            <a:pPr marL="0" indent="0" algn="ctr">
              <a:buNone/>
            </a:pPr>
            <a:endParaRPr lang="en-GB" sz="3200" b="1" dirty="0">
              <a:latin typeface="Times New Roman" panose="02020603050405020304" pitchFamily="18" charset="0"/>
              <a:cs typeface="Times New Roman" panose="02020603050405020304" pitchFamily="18" charset="0"/>
            </a:endParaRPr>
          </a:p>
          <a:p>
            <a:pPr marL="0" indent="0" algn="ctr">
              <a:buNone/>
            </a:pPr>
            <a:endParaRPr lang="en-GB" sz="5100" dirty="0">
              <a:latin typeface="Times New Roman" panose="02020603050405020304" pitchFamily="18" charset="0"/>
              <a:cs typeface="Times New Roman" panose="02020603050405020304" pitchFamily="18" charset="0"/>
            </a:endParaRPr>
          </a:p>
          <a:p>
            <a:pPr algn="ct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lgn="ct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lgn="ctr"/>
            <a:endParaRPr lang="en-GB" sz="3200" dirty="0">
              <a:latin typeface="Times New Roman" panose="02020603050405020304" pitchFamily="18" charset="0"/>
              <a:cs typeface="Times New Roman" panose="02020603050405020304" pitchFamily="18" charset="0"/>
            </a:endParaRPr>
          </a:p>
          <a:p>
            <a:pPr algn="ctr"/>
            <a:endParaRPr lang="en-GB" sz="3200" dirty="0">
              <a:latin typeface="Times New Roman" panose="02020603050405020304" pitchFamily="18" charset="0"/>
              <a:cs typeface="Times New Roman" panose="02020603050405020304" pitchFamily="18" charset="0"/>
            </a:endParaRPr>
          </a:p>
          <a:p>
            <a:pPr algn="ctr"/>
            <a:endParaRPr lang="en-GB" sz="3200" dirty="0">
              <a:latin typeface="Times New Roman" panose="02020603050405020304" pitchFamily="18" charset="0"/>
              <a:cs typeface="Times New Roman" panose="02020603050405020304" pitchFamily="18" charset="0"/>
            </a:endParaRPr>
          </a:p>
          <a:p>
            <a:pPr algn="ctr"/>
            <a:endParaRPr lang="en-GB" sz="3200" dirty="0">
              <a:latin typeface="Times New Roman" panose="02020603050405020304" pitchFamily="18" charset="0"/>
              <a:cs typeface="Times New Roman" panose="02020603050405020304" pitchFamily="18" charset="0"/>
            </a:endParaRPr>
          </a:p>
          <a:p>
            <a:pPr algn="ctr"/>
            <a:endParaRPr lang="en-GB" sz="3200" dirty="0">
              <a:latin typeface="Times New Roman" panose="02020603050405020304" pitchFamily="18" charset="0"/>
              <a:cs typeface="Times New Roman" panose="02020603050405020304" pitchFamily="18" charset="0"/>
            </a:endParaRPr>
          </a:p>
          <a:p>
            <a:pPr algn="ctr"/>
            <a:endParaRPr lang="en-GB" sz="32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534562" y="6412193"/>
            <a:ext cx="551167" cy="365125"/>
          </a:xfrm>
        </p:spPr>
        <p:style>
          <a:lnRef idx="3">
            <a:schemeClr val="lt1"/>
          </a:lnRef>
          <a:fillRef idx="1">
            <a:schemeClr val="accent6"/>
          </a:fillRef>
          <a:effectRef idx="1">
            <a:schemeClr val="accent6"/>
          </a:effectRef>
          <a:fontRef idx="minor">
            <a:schemeClr val="lt1"/>
          </a:fontRef>
        </p:style>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sz="28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sz="half" idx="2"/>
          </p:nvPr>
        </p:nvPicPr>
        <p:blipFill>
          <a:blip r:embed="rId1"/>
          <a:stretch>
            <a:fillRect/>
          </a:stretch>
        </p:blipFill>
        <p:spPr>
          <a:xfrm>
            <a:off x="1948815" y="1697990"/>
            <a:ext cx="9585960" cy="4714240"/>
          </a:xfrm>
          <a:prstGeom prst="rect">
            <a:avLst/>
          </a:prstGeom>
        </p:spPr>
      </p:pic>
    </p:spTree>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08915"/>
            <a:ext cx="10018713" cy="1752599"/>
          </a:xfrm>
        </p:spPr>
        <p:txBody>
          <a:bodyPr>
            <a:normAutofit/>
          </a:bodyPr>
          <a:lstStyle/>
          <a:p>
            <a:r>
              <a:rPr lang="en-US" b="1" u="sng" dirty="0">
                <a:sym typeface="+mn-ea"/>
              </a:rPr>
              <a:t> DistrebutionThe fire fighting systems </a:t>
            </a: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Content Placeholder 5"/>
          <p:cNvPicPr>
            <a:picLocks noGrp="1" noChangeAspect="1"/>
          </p:cNvPicPr>
          <p:nvPr>
            <p:ph sz="half" idx="1"/>
          </p:nvPr>
        </p:nvPicPr>
        <p:blipFill>
          <a:blip r:embed="rId1"/>
          <a:stretch>
            <a:fillRect/>
          </a:stretch>
        </p:blipFill>
        <p:spPr>
          <a:xfrm>
            <a:off x="6832600" y="2908935"/>
            <a:ext cx="4669790" cy="3339465"/>
          </a:xfrm>
          <a:prstGeom prst="rect">
            <a:avLst/>
          </a:prstGeom>
          <a:ln>
            <a:solidFill>
              <a:schemeClr val="tx1"/>
            </a:solidFill>
          </a:ln>
        </p:spPr>
      </p:pic>
      <p:pic>
        <p:nvPicPr>
          <p:cNvPr id="3" name="Content Placeholder 2"/>
          <p:cNvPicPr>
            <a:picLocks noGrp="1" noChangeAspect="1"/>
          </p:cNvPicPr>
          <p:nvPr>
            <p:ph sz="half" idx="2"/>
          </p:nvPr>
        </p:nvPicPr>
        <p:blipFill>
          <a:blip r:embed="rId2"/>
          <a:stretch>
            <a:fillRect/>
          </a:stretch>
        </p:blipFill>
        <p:spPr>
          <a:xfrm>
            <a:off x="1717040" y="2908935"/>
            <a:ext cx="4918710" cy="3339465"/>
          </a:xfrm>
          <a:prstGeom prst="rect">
            <a:avLst/>
          </a:prstGeom>
          <a:ln>
            <a:solidFill>
              <a:schemeClr val="tx1"/>
            </a:solidFill>
          </a:ln>
        </p:spPr>
      </p:pic>
      <p:sp>
        <p:nvSpPr>
          <p:cNvPr id="4" name="Text Box 3"/>
          <p:cNvSpPr txBox="1"/>
          <p:nvPr/>
        </p:nvSpPr>
        <p:spPr>
          <a:xfrm>
            <a:off x="3475355" y="2207895"/>
            <a:ext cx="2414905" cy="368300"/>
          </a:xfrm>
          <a:prstGeom prst="rect">
            <a:avLst/>
          </a:prstGeom>
          <a:noFill/>
        </p:spPr>
        <p:txBody>
          <a:bodyPr wrap="square" rtlCol="0" anchor="t">
            <a:spAutoFit/>
          </a:bodyPr>
          <a:lstStyle/>
          <a:p>
            <a:r>
              <a:rPr lang="en-US" b="1" u="sng" dirty="0">
                <a:sym typeface="+mn-ea"/>
              </a:rPr>
              <a:t>Ground floor</a:t>
            </a:r>
            <a:endParaRPr lang="en-US"/>
          </a:p>
        </p:txBody>
      </p:sp>
      <p:sp>
        <p:nvSpPr>
          <p:cNvPr id="7" name="Text Box 6"/>
          <p:cNvSpPr txBox="1"/>
          <p:nvPr/>
        </p:nvSpPr>
        <p:spPr>
          <a:xfrm>
            <a:off x="7995285" y="2207895"/>
            <a:ext cx="1030605" cy="368300"/>
          </a:xfrm>
          <a:prstGeom prst="rect">
            <a:avLst/>
          </a:prstGeom>
          <a:noFill/>
        </p:spPr>
        <p:txBody>
          <a:bodyPr wrap="none" rtlCol="0" anchor="t">
            <a:spAutoFit/>
          </a:bodyPr>
          <a:lstStyle/>
          <a:p>
            <a:r>
              <a:rPr lang="en-US" b="1" u="sng" dirty="0">
                <a:sym typeface="+mn-ea"/>
              </a:rPr>
              <a:t>4th floor</a:t>
            </a: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440" b="1" u="sng" dirty="0">
                <a:solidFill>
                  <a:sysClr val="windowText" lastClr="000000"/>
                </a:solidFill>
                <a:latin typeface="Lucida Sans Unicode" panose="020B0602030504020204" charset="0"/>
                <a:ea typeface="+mn-ea"/>
                <a:cs typeface="+mn-ea"/>
                <a:sym typeface="+mn-ea"/>
              </a:rPr>
              <a:t>Evacuation </a:t>
            </a:r>
            <a:r>
              <a:rPr lang="en-US" sz="4445" b="1" u="sng" dirty="0">
                <a:solidFill>
                  <a:sysClr val="windowText" lastClr="000000"/>
                </a:solidFill>
                <a:latin typeface="Lucida Sans Unicode" panose="020B0602030504020204" charset="0"/>
                <a:ea typeface="+mn-ea"/>
                <a:cs typeface="+mn-ea"/>
                <a:sym typeface="+mn-ea"/>
              </a:rPr>
              <a:t>plans:</a:t>
            </a:r>
            <a:br>
              <a:rPr lang="en-US" sz="4000" b="1" u="sng" dirty="0"/>
            </a:br>
            <a:br>
              <a:rPr lang="en-US" dirty="0">
                <a:sym typeface="+mn-ea"/>
              </a:rPr>
            </a:br>
            <a:r>
              <a:rPr lang="en-US" dirty="0">
                <a:sym typeface="+mn-ea"/>
              </a:rPr>
              <a:t>                    </a:t>
            </a:r>
            <a:br>
              <a:rPr lang="en-US" dirty="0"/>
            </a:br>
            <a:r>
              <a:rPr lang="en-US" dirty="0">
                <a:sym typeface="+mn-ea"/>
              </a:rPr>
              <a:t>        for Ground floor:</a:t>
            </a:r>
            <a:r>
              <a:rPr lang="en-US" altLang="ar-SA" dirty="0"/>
              <a:t>                      for basement:</a:t>
            </a:r>
            <a:endParaRPr lang="en-US" altLang="ar-SA"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Content Placeholder 5"/>
          <p:cNvPicPr>
            <a:picLocks noGrp="1" noChangeAspect="1"/>
          </p:cNvPicPr>
          <p:nvPr>
            <p:ph sz="half" idx="1"/>
          </p:nvPr>
        </p:nvPicPr>
        <p:blipFill>
          <a:blip r:embed="rId1"/>
          <a:stretch>
            <a:fillRect/>
          </a:stretch>
        </p:blipFill>
        <p:spPr>
          <a:xfrm>
            <a:off x="2185670" y="2981960"/>
            <a:ext cx="4219575" cy="3731895"/>
          </a:xfrm>
          <a:prstGeom prst="rect">
            <a:avLst/>
          </a:prstGeom>
          <a:ln>
            <a:solidFill>
              <a:schemeClr val="tx1"/>
            </a:solidFill>
          </a:ln>
        </p:spPr>
      </p:pic>
      <p:pic>
        <p:nvPicPr>
          <p:cNvPr id="7" name="Content Placeholder 6"/>
          <p:cNvPicPr>
            <a:picLocks noGrp="1" noChangeAspect="1"/>
          </p:cNvPicPr>
          <p:nvPr>
            <p:ph sz="half" idx="2"/>
          </p:nvPr>
        </p:nvPicPr>
        <p:blipFill>
          <a:blip r:embed="rId2"/>
          <a:stretch>
            <a:fillRect/>
          </a:stretch>
        </p:blipFill>
        <p:spPr>
          <a:xfrm>
            <a:off x="6870065" y="2981325"/>
            <a:ext cx="3688715" cy="373253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120" y="300990"/>
            <a:ext cx="9907905" cy="2573020"/>
          </a:xfrm>
        </p:spPr>
        <p:txBody>
          <a:bodyPr>
            <a:normAutofit/>
          </a:bodyPr>
          <a:lstStyle/>
          <a:p>
            <a:pPr algn="l"/>
            <a:r>
              <a:rPr lang="en-US" b="1" u="sng" dirty="0">
                <a:solidFill>
                  <a:sysClr val="windowText" lastClr="000000"/>
                </a:solidFill>
                <a:latin typeface="Lucida Sans Unicode" panose="020B0602030504020204" charset="0"/>
                <a:ea typeface="+mn-ea"/>
                <a:cs typeface="+mn-ea"/>
                <a:sym typeface="+mn-ea"/>
              </a:rPr>
              <a:t>Evacuation plans:</a:t>
            </a:r>
            <a:br>
              <a:rPr lang="en-US" b="1" u="sng" dirty="0">
                <a:solidFill>
                  <a:sysClr val="windowText" lastClr="000000"/>
                </a:solidFill>
                <a:latin typeface="Lucida Sans Unicode" panose="020B0602030504020204" charset="0"/>
                <a:ea typeface="+mn-ea"/>
                <a:cs typeface="+mn-ea"/>
                <a:sym typeface="+mn-ea"/>
              </a:rPr>
            </a:br>
            <a:br>
              <a:rPr lang="en-US" b="1" u="sng" dirty="0">
                <a:solidFill>
                  <a:sysClr val="windowText" lastClr="000000"/>
                </a:solidFill>
                <a:latin typeface="Lucida Sans Unicode" panose="020B0602030504020204" charset="0"/>
                <a:ea typeface="+mn-ea"/>
                <a:cs typeface="+mn-ea"/>
                <a:sym typeface="+mn-ea"/>
              </a:rPr>
            </a:br>
            <a:r>
              <a:rPr lang="en-US" dirty="0">
                <a:sym typeface="+mn-ea"/>
              </a:rPr>
              <a:t>for forth floor:</a:t>
            </a:r>
            <a:r>
              <a:rPr lang="en-US" altLang="ar-SA" dirty="0">
                <a:sym typeface="+mn-ea"/>
              </a:rPr>
              <a:t>   </a:t>
            </a: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Content Placeholder 5"/>
          <p:cNvPicPr>
            <a:picLocks noGrp="1" noChangeAspect="1"/>
          </p:cNvPicPr>
          <p:nvPr>
            <p:ph sz="half" idx="1"/>
          </p:nvPr>
        </p:nvPicPr>
        <p:blipFill>
          <a:blip r:embed="rId1"/>
          <a:stretch>
            <a:fillRect/>
          </a:stretch>
        </p:blipFill>
        <p:spPr>
          <a:xfrm>
            <a:off x="3707765" y="2501265"/>
            <a:ext cx="5683250" cy="4205605"/>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4276" y="106680"/>
            <a:ext cx="10018713" cy="1752599"/>
          </a:xfrm>
        </p:spPr>
        <p:txBody>
          <a:bodyPr/>
          <a:lstStyle/>
          <a:p>
            <a:r>
              <a:rPr lang="en-US"/>
              <a:t>the overlab between systems in the false ceiling for ground floor</a:t>
            </a:r>
            <a:endParaRPr lang="en-US"/>
          </a:p>
        </p:txBody>
      </p:sp>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Content Placeholder 5"/>
          <p:cNvPicPr>
            <a:picLocks noGrp="1" noChangeAspect="1"/>
          </p:cNvPicPr>
          <p:nvPr>
            <p:ph sz="half" idx="1"/>
          </p:nvPr>
        </p:nvPicPr>
        <p:blipFill>
          <a:blip r:embed="rId1"/>
          <a:stretch>
            <a:fillRect/>
          </a:stretch>
        </p:blipFill>
        <p:spPr>
          <a:xfrm>
            <a:off x="3138170" y="1994535"/>
            <a:ext cx="6150610" cy="4469765"/>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8795" y="767715"/>
            <a:ext cx="9815195" cy="1251585"/>
          </a:xfrm>
        </p:spPr>
        <p:txBody>
          <a:bodyPr>
            <a:normAutofit fontScale="90000"/>
          </a:bodyPr>
          <a:lstStyle/>
          <a:p>
            <a:pPr algn="l"/>
            <a:r>
              <a:rPr lang="en-US" b="1"/>
              <a:t>Elevator Design:</a:t>
            </a:r>
            <a:br>
              <a:rPr lang="en-US"/>
            </a:br>
            <a:endParaRPr lang="en-US"/>
          </a:p>
        </p:txBody>
      </p:sp>
      <p:sp>
        <p:nvSpPr>
          <p:cNvPr id="3" name="Content Placeholder 2"/>
          <p:cNvSpPr>
            <a:spLocks noGrp="1"/>
          </p:cNvSpPr>
          <p:nvPr>
            <p:ph sz="half" idx="1"/>
          </p:nvPr>
        </p:nvSpPr>
        <p:spPr>
          <a:xfrm>
            <a:off x="1421130" y="1448435"/>
            <a:ext cx="9530715" cy="2171065"/>
          </a:xfrm>
        </p:spPr>
        <p:txBody>
          <a:bodyPr/>
          <a:lstStyle/>
          <a:p>
            <a:r>
              <a:rPr lang="en-US"/>
              <a:t>The assessment on the number of elevators will depend on the distribution of the elevators and if the number is enough or not by engineering sense. The distribution of the elevators is good and the number is enough for all the student and stuff.</a:t>
            </a:r>
            <a:endParaRPr lang="en-US"/>
          </a:p>
          <a:p>
            <a:pPr marL="0" indent="0">
              <a:buNone/>
            </a:pPr>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385" name="Picture 10"/>
          <p:cNvPicPr>
            <a:picLocks noGrp="1" noChangeAspect="1"/>
          </p:cNvPicPr>
          <p:nvPr>
            <p:ph sz="half" idx="2"/>
          </p:nvPr>
        </p:nvPicPr>
        <p:blipFill>
          <a:blip r:embed="rId1"/>
          <a:stretch>
            <a:fillRect/>
          </a:stretch>
        </p:blipFill>
        <p:spPr>
          <a:xfrm>
            <a:off x="3467100" y="3217545"/>
            <a:ext cx="5895975" cy="3417570"/>
          </a:xfrm>
          <a:prstGeom prst="rect">
            <a:avLst/>
          </a:prstGeom>
          <a:noFill/>
          <a:ln w="38100">
            <a:solidFill>
              <a:schemeClr val="tx1"/>
            </a:solid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Electrical Design:</a:t>
            </a:r>
            <a:endParaRPr lang="en-US" b="1"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graphicFrame>
        <p:nvGraphicFramePr>
          <p:cNvPr id="6" name="Content Placeholder 3"/>
          <p:cNvGraphicFramePr/>
          <p:nvPr/>
        </p:nvGraphicFramePr>
        <p:xfrm>
          <a:off x="1866900" y="2188722"/>
          <a:ext cx="8940530" cy="405967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995" y="242570"/>
            <a:ext cx="10019030" cy="1510030"/>
          </a:xfrm>
        </p:spPr>
        <p:txBody>
          <a:bodyPr>
            <a:normAutofit fontScale="90000"/>
          </a:bodyPr>
          <a:lstStyle/>
          <a:p>
            <a:pPr algn="l"/>
            <a:r>
              <a:rPr lang="en-US" b="1" dirty="0"/>
              <a:t>Electrical Design:</a:t>
            </a:r>
            <a:br>
              <a:rPr lang="en-US" b="1" dirty="0"/>
            </a:br>
            <a:br>
              <a:rPr lang="en-US" b="1" dirty="0"/>
            </a:br>
            <a:r>
              <a:rPr lang="en-US" b="1" dirty="0"/>
              <a:t>Power plan for first floor:</a:t>
            </a:r>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7" name="Picture 6"/>
          <p:cNvPicPr>
            <a:picLocks noChangeAspect="1"/>
          </p:cNvPicPr>
          <p:nvPr/>
        </p:nvPicPr>
        <p:blipFill>
          <a:blip r:embed="rId1"/>
          <a:stretch>
            <a:fillRect/>
          </a:stretch>
        </p:blipFill>
        <p:spPr>
          <a:xfrm>
            <a:off x="4038671" y="1846191"/>
            <a:ext cx="6505248" cy="4928890"/>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Artificial Lighting</a:t>
            </a:r>
            <a:endParaRPr lang="en-US" dirty="0"/>
          </a:p>
        </p:txBody>
      </p:sp>
      <p:sp>
        <p:nvSpPr>
          <p:cNvPr id="3" name="Content Placeholder 2"/>
          <p:cNvSpPr>
            <a:spLocks noGrp="1"/>
          </p:cNvSpPr>
          <p:nvPr>
            <p:ph sz="half" idx="1"/>
          </p:nvPr>
        </p:nvSpPr>
        <p:spPr>
          <a:xfrm>
            <a:off x="1484312" y="1916349"/>
            <a:ext cx="9731679" cy="3874851"/>
          </a:xfrm>
        </p:spPr>
        <p:txBody>
          <a:bodyPr>
            <a:normAutofit/>
          </a:bodyPr>
          <a:lstStyle/>
          <a:p>
            <a:r>
              <a:rPr lang="en-US" sz="1800" dirty="0">
                <a:effectLst/>
                <a:latin typeface="Times New Roman" panose="02020603050405020304" pitchFamily="18" charset="0"/>
                <a:ea typeface="Calibri" panose="020F0502020204030204" charset="0"/>
              </a:rPr>
              <a:t>One of the important parts of building design is visual comfort, so we should make spaces appropriate and convenient for the spectators. </a:t>
            </a:r>
            <a:endParaRPr lang="en-US" sz="1800" dirty="0">
              <a:effectLst/>
              <a:latin typeface="Times New Roman" panose="02020603050405020304" pitchFamily="18" charset="0"/>
              <a:ea typeface="Calibri" panose="020F0502020204030204" charset="0"/>
            </a:endParaRPr>
          </a:p>
          <a:p>
            <a:pPr algn="l" rtl="0">
              <a:lnSpc>
                <a:spcPct val="150000"/>
              </a:lnSpc>
              <a:spcAft>
                <a:spcPts val="800"/>
              </a:spcAft>
            </a:pPr>
            <a:r>
              <a:rPr lang="en-US" sz="1800" dirty="0">
                <a:effectLst/>
                <a:latin typeface="Times New Roman" panose="02020603050405020304" pitchFamily="18" charset="0"/>
                <a:ea typeface="Calibri" panose="020F0502020204030204" charset="0"/>
                <a:cs typeface="Arial" panose="020B0604020202020204" pitchFamily="34" charset="0"/>
              </a:rPr>
              <a:t>Project goals for artificial lighting:</a:t>
            </a:r>
            <a:endParaRPr lang="en-US" sz="1800" dirty="0">
              <a:effectLst/>
              <a:latin typeface="Calibri" panose="020F0502020204030204" charset="0"/>
              <a:ea typeface="Calibri" panose="020F0502020204030204" charset="0"/>
              <a:cs typeface="Arial" panose="020B0604020202020204" pitchFamily="34" charset="0"/>
            </a:endParaRPr>
          </a:p>
          <a:p>
            <a:pPr marL="342900" lvl="0" indent="-342900" algn="l" rtl="0">
              <a:lnSpc>
                <a:spcPct val="150000"/>
              </a:lnSpc>
              <a:spcAft>
                <a:spcPts val="800"/>
              </a:spcAft>
              <a:buFont typeface="+mj-lt"/>
              <a:buAutoNum type="arabicPeriod"/>
            </a:pPr>
            <a:r>
              <a:rPr lang="en-US" sz="1800" dirty="0">
                <a:effectLst/>
                <a:latin typeface="Times New Roman" panose="02020603050405020304" pitchFamily="18" charset="0"/>
                <a:ea typeface="Calibri" panose="020F0502020204030204" charset="0"/>
                <a:cs typeface="Arial" panose="020B0604020202020204" pitchFamily="34" charset="0"/>
              </a:rPr>
              <a:t>Have the highest standards of performance.</a:t>
            </a:r>
            <a:endParaRPr lang="en-US" sz="1800" dirty="0">
              <a:effectLst/>
              <a:latin typeface="Calibri" panose="020F0502020204030204" charset="0"/>
              <a:ea typeface="Calibri" panose="020F0502020204030204" charset="0"/>
              <a:cs typeface="Arial" panose="020B0604020202020204" pitchFamily="34" charset="0"/>
            </a:endParaRPr>
          </a:p>
          <a:p>
            <a:pPr marL="342900" lvl="0" indent="-342900" algn="l" rtl="0">
              <a:lnSpc>
                <a:spcPct val="150000"/>
              </a:lnSpc>
              <a:spcAft>
                <a:spcPts val="800"/>
              </a:spcAft>
              <a:buFont typeface="+mj-lt"/>
              <a:buAutoNum type="arabicPeriod"/>
            </a:pPr>
            <a:r>
              <a:rPr lang="en-US" sz="1800" dirty="0">
                <a:effectLst/>
                <a:latin typeface="Times New Roman" panose="02020603050405020304" pitchFamily="18" charset="0"/>
                <a:ea typeface="Calibri" panose="020F0502020204030204" charset="0"/>
                <a:cs typeface="Arial" panose="020B0604020202020204" pitchFamily="34" charset="0"/>
              </a:rPr>
              <a:t>Satisfy illumination requirements for each selected space.</a:t>
            </a:r>
            <a:endParaRPr lang="en-US" sz="1800" dirty="0">
              <a:effectLst/>
              <a:latin typeface="Calibri" panose="020F0502020204030204" charset="0"/>
              <a:ea typeface="Calibri" panose="020F0502020204030204" charset="0"/>
              <a:cs typeface="Arial" panose="020B0604020202020204" pitchFamily="34" charset="0"/>
            </a:endParaRPr>
          </a:p>
          <a:p>
            <a:pPr marL="342900" lvl="0" indent="-342900" algn="l" rtl="0">
              <a:lnSpc>
                <a:spcPct val="150000"/>
              </a:lnSpc>
              <a:spcAft>
                <a:spcPts val="800"/>
              </a:spcAft>
              <a:buFont typeface="+mj-lt"/>
              <a:buAutoNum type="arabicPeriod"/>
            </a:pPr>
            <a:r>
              <a:rPr lang="en-US" sz="1800" dirty="0">
                <a:effectLst/>
                <a:latin typeface="Times New Roman" panose="02020603050405020304" pitchFamily="18" charset="0"/>
                <a:ea typeface="Calibri" panose="020F0502020204030204" charset="0"/>
                <a:cs typeface="Arial" panose="020B0604020202020204" pitchFamily="34" charset="0"/>
              </a:rPr>
              <a:t>Ensure maximum visual satisfaction.</a:t>
            </a:r>
            <a:endParaRPr lang="en-US" sz="1800" dirty="0">
              <a:effectLst/>
              <a:latin typeface="Calibri" panose="020F0502020204030204" charset="0"/>
              <a:ea typeface="Calibri" panose="020F0502020204030204" charset="0"/>
              <a:cs typeface="Arial" panose="020B0604020202020204" pitchFamily="34" charset="0"/>
            </a:endParaRPr>
          </a:p>
          <a:p>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2815315" cy="1752599"/>
          </a:xfrm>
        </p:spPr>
        <p:txBody>
          <a:bodyPr>
            <a:normAutofit fontScale="90000"/>
          </a:bodyPr>
          <a:lstStyle/>
          <a:p>
            <a:pPr algn="l"/>
            <a:r>
              <a:rPr lang="en-US" dirty="0"/>
              <a:t>Lighting Plan for First Floor:</a:t>
            </a:r>
            <a:endParaRPr lang="en-US" dirty="0"/>
          </a:p>
        </p:txBody>
      </p:sp>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7" name="Picture 6"/>
          <p:cNvPicPr>
            <a:picLocks noChangeAspect="1"/>
          </p:cNvPicPr>
          <p:nvPr/>
        </p:nvPicPr>
        <p:blipFill>
          <a:blip r:embed="rId1"/>
          <a:stretch>
            <a:fillRect/>
          </a:stretch>
        </p:blipFill>
        <p:spPr>
          <a:xfrm>
            <a:off x="4523305" y="204337"/>
            <a:ext cx="7668695" cy="6449325"/>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Illuminance and Glare</a:t>
            </a:r>
            <a:endParaRPr lang="en-US" dirty="0"/>
          </a:p>
        </p:txBody>
      </p:sp>
      <p:graphicFrame>
        <p:nvGraphicFramePr>
          <p:cNvPr id="6" name="Table 6"/>
          <p:cNvGraphicFramePr>
            <a:graphicFrameLocks noGrp="1"/>
          </p:cNvGraphicFramePr>
          <p:nvPr>
            <p:ph sz="half" idx="1"/>
          </p:nvPr>
        </p:nvGraphicFramePr>
        <p:xfrm>
          <a:off x="1484313" y="2667000"/>
          <a:ext cx="4894260" cy="3235960"/>
        </p:xfrm>
        <a:graphic>
          <a:graphicData uri="http://schemas.openxmlformats.org/drawingml/2006/table">
            <a:tbl>
              <a:tblPr firstRow="1" bandRow="1">
                <a:tableStyleId>{5C22544A-7EE6-4342-B048-85BDC9FD1C3A}</a:tableStyleId>
              </a:tblPr>
              <a:tblGrid>
                <a:gridCol w="1631420"/>
                <a:gridCol w="1631420"/>
                <a:gridCol w="1631420"/>
              </a:tblGrid>
              <a:tr h="370840">
                <a:tc gridSpan="3">
                  <a:txBody>
                    <a:bodyPr/>
                    <a:lstStyle/>
                    <a:p>
                      <a:r>
                        <a:rPr lang="en-US" dirty="0"/>
                        <a:t>Illuminance (lux)</a:t>
                      </a:r>
                      <a:endParaRPr lang="en-US" dirty="0"/>
                    </a:p>
                  </a:txBody>
                  <a:tcPr/>
                </a:tc>
                <a:tc hMerge="1">
                  <a:tcPr/>
                </a:tc>
                <a:tc hMerge="1">
                  <a:tcPr/>
                </a:tc>
              </a:tr>
              <a:tr h="370840">
                <a:tc>
                  <a:txBody>
                    <a:bodyPr/>
                    <a:lstStyle/>
                    <a:p>
                      <a:endParaRPr lang="en-US" dirty="0"/>
                    </a:p>
                  </a:txBody>
                  <a:tcPr/>
                </a:tc>
                <a:tc>
                  <a:txBody>
                    <a:bodyPr/>
                    <a:lstStyle/>
                    <a:p>
                      <a:r>
                        <a:rPr lang="en-US" dirty="0"/>
                        <a:t>Recommended </a:t>
                      </a:r>
                      <a:endParaRPr lang="en-US" dirty="0"/>
                    </a:p>
                  </a:txBody>
                  <a:tcPr/>
                </a:tc>
                <a:tc>
                  <a:txBody>
                    <a:bodyPr/>
                    <a:lstStyle/>
                    <a:p>
                      <a:r>
                        <a:rPr lang="en-US" dirty="0"/>
                        <a:t>Achieved</a:t>
                      </a:r>
                      <a:endParaRPr lang="en-US" dirty="0"/>
                    </a:p>
                  </a:txBody>
                  <a:tcPr/>
                </a:tc>
              </a:tr>
              <a:tr h="370840">
                <a:tc>
                  <a:txBody>
                    <a:bodyPr/>
                    <a:lstStyle/>
                    <a:p>
                      <a:r>
                        <a:rPr lang="en-US" dirty="0"/>
                        <a:t>Studio</a:t>
                      </a:r>
                      <a:endParaRPr lang="en-US" dirty="0"/>
                    </a:p>
                  </a:txBody>
                  <a:tcPr/>
                </a:tc>
                <a:tc>
                  <a:txBody>
                    <a:bodyPr/>
                    <a:lstStyle/>
                    <a:p>
                      <a:r>
                        <a:rPr lang="en-US" dirty="0"/>
                        <a:t>400</a:t>
                      </a:r>
                      <a:endParaRPr lang="en-US" dirty="0"/>
                    </a:p>
                  </a:txBody>
                  <a:tcPr/>
                </a:tc>
                <a:tc>
                  <a:txBody>
                    <a:bodyPr/>
                    <a:lstStyle/>
                    <a:p>
                      <a:r>
                        <a:rPr lang="en-US" dirty="0"/>
                        <a:t>400</a:t>
                      </a:r>
                      <a:endParaRPr lang="en-US" dirty="0"/>
                    </a:p>
                  </a:txBody>
                  <a:tcPr/>
                </a:tc>
              </a:tr>
              <a:tr h="370840">
                <a:tc>
                  <a:txBody>
                    <a:bodyPr/>
                    <a:lstStyle/>
                    <a:p>
                      <a:r>
                        <a:rPr lang="en-US" dirty="0"/>
                        <a:t>Jury</a:t>
                      </a:r>
                      <a:endParaRPr lang="en-US" dirty="0"/>
                    </a:p>
                  </a:txBody>
                  <a:tcPr/>
                </a:tc>
                <a:tc>
                  <a:txBody>
                    <a:bodyPr/>
                    <a:lstStyle/>
                    <a:p>
                      <a:r>
                        <a:rPr lang="en-US" dirty="0"/>
                        <a:t>200</a:t>
                      </a:r>
                      <a:endParaRPr lang="en-US" dirty="0"/>
                    </a:p>
                  </a:txBody>
                  <a:tcPr/>
                </a:tc>
                <a:tc>
                  <a:txBody>
                    <a:bodyPr/>
                    <a:lstStyle/>
                    <a:p>
                      <a:r>
                        <a:rPr lang="en-US" dirty="0"/>
                        <a:t>262</a:t>
                      </a:r>
                      <a:endParaRPr lang="en-US" dirty="0"/>
                    </a:p>
                  </a:txBody>
                  <a:tcPr/>
                </a:tc>
              </a:tr>
              <a:tr h="370840">
                <a:tc>
                  <a:txBody>
                    <a:bodyPr/>
                    <a:lstStyle/>
                    <a:p>
                      <a:r>
                        <a:rPr lang="en-US" dirty="0"/>
                        <a:t>Auditorium</a:t>
                      </a:r>
                      <a:endParaRPr lang="en-US" dirty="0"/>
                    </a:p>
                  </a:txBody>
                  <a:tcPr/>
                </a:tc>
                <a:tc>
                  <a:txBody>
                    <a:bodyPr/>
                    <a:lstStyle/>
                    <a:p>
                      <a:r>
                        <a:rPr lang="en-US" dirty="0"/>
                        <a:t>500</a:t>
                      </a:r>
                      <a:endParaRPr lang="en-US" dirty="0"/>
                    </a:p>
                  </a:txBody>
                  <a:tcPr/>
                </a:tc>
                <a:tc>
                  <a:txBody>
                    <a:bodyPr/>
                    <a:lstStyle/>
                    <a:p>
                      <a:r>
                        <a:rPr lang="en-US" dirty="0"/>
                        <a:t>502</a:t>
                      </a:r>
                      <a:endParaRPr lang="en-US" dirty="0"/>
                    </a:p>
                  </a:txBody>
                  <a:tcPr/>
                </a:tc>
              </a:tr>
              <a:tr h="370840">
                <a:tc>
                  <a:txBody>
                    <a:bodyPr/>
                    <a:lstStyle/>
                    <a:p>
                      <a:r>
                        <a:rPr lang="en-US" dirty="0"/>
                        <a:t>Head of department</a:t>
                      </a:r>
                      <a:endParaRPr lang="en-US" dirty="0"/>
                    </a:p>
                  </a:txBody>
                  <a:tcPr/>
                </a:tc>
                <a:tc>
                  <a:txBody>
                    <a:bodyPr/>
                    <a:lstStyle/>
                    <a:p>
                      <a:r>
                        <a:rPr lang="en-US" dirty="0"/>
                        <a:t>150</a:t>
                      </a:r>
                      <a:endParaRPr lang="en-US" dirty="0"/>
                    </a:p>
                  </a:txBody>
                  <a:tcPr/>
                </a:tc>
                <a:tc>
                  <a:txBody>
                    <a:bodyPr/>
                    <a:lstStyle/>
                    <a:p>
                      <a:r>
                        <a:rPr lang="en-US" dirty="0"/>
                        <a:t>158</a:t>
                      </a:r>
                      <a:endParaRPr lang="en-US" dirty="0"/>
                    </a:p>
                  </a:txBody>
                  <a:tcPr/>
                </a:tc>
              </a:tr>
              <a:tr h="370840">
                <a:tc>
                  <a:txBody>
                    <a:bodyPr/>
                    <a:lstStyle/>
                    <a:p>
                      <a:r>
                        <a:rPr lang="en-US" dirty="0"/>
                        <a:t>Kitchen</a:t>
                      </a:r>
                      <a:endParaRPr lang="en-US" dirty="0"/>
                    </a:p>
                  </a:txBody>
                  <a:tcPr/>
                </a:tc>
                <a:tc>
                  <a:txBody>
                    <a:bodyPr/>
                    <a:lstStyle/>
                    <a:p>
                      <a:r>
                        <a:rPr lang="en-US" dirty="0"/>
                        <a:t>500</a:t>
                      </a:r>
                      <a:endParaRPr lang="en-US" dirty="0"/>
                    </a:p>
                  </a:txBody>
                  <a:tcPr/>
                </a:tc>
                <a:tc>
                  <a:txBody>
                    <a:bodyPr/>
                    <a:lstStyle/>
                    <a:p>
                      <a:r>
                        <a:rPr lang="en-US" dirty="0"/>
                        <a:t>523</a:t>
                      </a:r>
                      <a:endParaRPr lang="en-US" dirty="0"/>
                    </a:p>
                  </a:txBody>
                  <a:tcPr/>
                </a:tc>
              </a:tr>
              <a:tr h="370840">
                <a:tc>
                  <a:txBody>
                    <a:bodyPr/>
                    <a:lstStyle/>
                    <a:p>
                      <a:r>
                        <a:rPr lang="en-US" dirty="0"/>
                        <a:t>Library</a:t>
                      </a:r>
                      <a:endParaRPr lang="en-US" dirty="0"/>
                    </a:p>
                  </a:txBody>
                  <a:tcPr/>
                </a:tc>
                <a:tc>
                  <a:txBody>
                    <a:bodyPr/>
                    <a:lstStyle/>
                    <a:p>
                      <a:r>
                        <a:rPr lang="en-US" dirty="0"/>
                        <a:t>100</a:t>
                      </a:r>
                      <a:endParaRPr lang="en-US" dirty="0"/>
                    </a:p>
                  </a:txBody>
                  <a:tcPr/>
                </a:tc>
                <a:tc>
                  <a:txBody>
                    <a:bodyPr/>
                    <a:lstStyle/>
                    <a:p>
                      <a:r>
                        <a:rPr lang="en-US" dirty="0"/>
                        <a:t>116</a:t>
                      </a:r>
                      <a:endParaRPr lang="en-US" dirty="0"/>
                    </a:p>
                  </a:txBody>
                  <a:tcPr/>
                </a:tc>
              </a:tr>
            </a:tbl>
          </a:graphicData>
        </a:graphic>
      </p:graphicFrame>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graphicFrame>
        <p:nvGraphicFramePr>
          <p:cNvPr id="7" name="Table 6"/>
          <p:cNvGraphicFramePr/>
          <p:nvPr/>
        </p:nvGraphicFramePr>
        <p:xfrm>
          <a:off x="6608763" y="2667000"/>
          <a:ext cx="4894260" cy="3235960"/>
        </p:xfrm>
        <a:graphic>
          <a:graphicData uri="http://schemas.openxmlformats.org/drawingml/2006/table">
            <a:tbl>
              <a:tblPr firstRow="1" bandRow="1">
                <a:tableStyleId>{5C22544A-7EE6-4342-B048-85BDC9FD1C3A}</a:tableStyleId>
              </a:tblPr>
              <a:tblGrid>
                <a:gridCol w="1631420"/>
                <a:gridCol w="1631420"/>
                <a:gridCol w="1631420"/>
              </a:tblGrid>
              <a:tr h="370840">
                <a:tc gridSpan="3">
                  <a:txBody>
                    <a:bodyPr/>
                    <a:lstStyle/>
                    <a:p>
                      <a:r>
                        <a:rPr lang="en-US" dirty="0"/>
                        <a:t>Glare </a:t>
                      </a:r>
                      <a:endParaRPr lang="en-US" dirty="0"/>
                    </a:p>
                  </a:txBody>
                  <a:tcPr/>
                </a:tc>
                <a:tc hMerge="1">
                  <a:tcPr/>
                </a:tc>
                <a:tc hMerge="1">
                  <a:tcPr/>
                </a:tc>
              </a:tr>
              <a:tr h="370840">
                <a:tc>
                  <a:txBody>
                    <a:bodyPr/>
                    <a:lstStyle/>
                    <a:p>
                      <a:endParaRPr lang="en-US" dirty="0"/>
                    </a:p>
                  </a:txBody>
                  <a:tcPr/>
                </a:tc>
                <a:tc>
                  <a:txBody>
                    <a:bodyPr/>
                    <a:lstStyle/>
                    <a:p>
                      <a:r>
                        <a:rPr lang="en-US" dirty="0"/>
                        <a:t>Recommended </a:t>
                      </a:r>
                      <a:endParaRPr lang="en-US" dirty="0"/>
                    </a:p>
                  </a:txBody>
                  <a:tcPr/>
                </a:tc>
                <a:tc>
                  <a:txBody>
                    <a:bodyPr/>
                    <a:lstStyle/>
                    <a:p>
                      <a:r>
                        <a:rPr lang="en-US" dirty="0"/>
                        <a:t>Achieved</a:t>
                      </a:r>
                      <a:endParaRPr lang="en-US" dirty="0"/>
                    </a:p>
                  </a:txBody>
                  <a:tcPr/>
                </a:tc>
              </a:tr>
              <a:tr h="370840">
                <a:tc>
                  <a:txBody>
                    <a:bodyPr/>
                    <a:lstStyle/>
                    <a:p>
                      <a:r>
                        <a:rPr lang="en-US" dirty="0"/>
                        <a:t>Studio</a:t>
                      </a:r>
                      <a:endParaRPr lang="en-US" dirty="0"/>
                    </a:p>
                  </a:txBody>
                  <a:tcPr/>
                </a:tc>
                <a:tc>
                  <a:txBody>
                    <a:bodyPr/>
                    <a:lstStyle/>
                    <a:p>
                      <a:r>
                        <a:rPr lang="en-US" dirty="0"/>
                        <a:t>14.8</a:t>
                      </a:r>
                      <a:endParaRPr lang="en-US" dirty="0"/>
                    </a:p>
                  </a:txBody>
                  <a:tcPr/>
                </a:tc>
                <a:tc>
                  <a:txBody>
                    <a:bodyPr/>
                    <a:lstStyle/>
                    <a:p>
                      <a:r>
                        <a:rPr lang="en-US" dirty="0"/>
                        <a:t>&lt;10</a:t>
                      </a:r>
                      <a:endParaRPr lang="en-US" dirty="0"/>
                    </a:p>
                  </a:txBody>
                  <a:tcPr/>
                </a:tc>
              </a:tr>
              <a:tr h="370840">
                <a:tc>
                  <a:txBody>
                    <a:bodyPr/>
                    <a:lstStyle/>
                    <a:p>
                      <a:r>
                        <a:rPr lang="en-US" dirty="0"/>
                        <a:t>Jury</a:t>
                      </a:r>
                      <a:endParaRPr lang="en-US" dirty="0"/>
                    </a:p>
                  </a:txBody>
                  <a:tcPr/>
                </a:tc>
                <a:tc>
                  <a:txBody>
                    <a:bodyPr/>
                    <a:lstStyle/>
                    <a:p>
                      <a:r>
                        <a:rPr lang="en-US" dirty="0"/>
                        <a:t>&lt;10</a:t>
                      </a:r>
                      <a:endParaRPr lang="en-US" dirty="0"/>
                    </a:p>
                  </a:txBody>
                  <a:tcPr/>
                </a:tc>
                <a:tc>
                  <a:txBody>
                    <a:bodyPr/>
                    <a:lstStyle/>
                    <a:p>
                      <a:r>
                        <a:rPr lang="en-US" dirty="0"/>
                        <a:t>&lt;10</a:t>
                      </a:r>
                      <a:endParaRPr lang="en-US" dirty="0"/>
                    </a:p>
                  </a:txBody>
                  <a:tcPr/>
                </a:tc>
              </a:tr>
              <a:tr h="370840">
                <a:tc>
                  <a:txBody>
                    <a:bodyPr/>
                    <a:lstStyle/>
                    <a:p>
                      <a:r>
                        <a:rPr lang="en-US" dirty="0"/>
                        <a:t>Auditorium</a:t>
                      </a:r>
                      <a:endParaRPr lang="en-US" dirty="0"/>
                    </a:p>
                  </a:txBody>
                  <a:tcPr/>
                </a:tc>
                <a:tc>
                  <a:txBody>
                    <a:bodyPr/>
                    <a:lstStyle/>
                    <a:p>
                      <a:r>
                        <a:rPr lang="en-US" dirty="0"/>
                        <a:t>18.2</a:t>
                      </a:r>
                      <a:endParaRPr lang="en-US" dirty="0"/>
                    </a:p>
                  </a:txBody>
                  <a:tcPr/>
                </a:tc>
                <a:tc>
                  <a:txBody>
                    <a:bodyPr/>
                    <a:lstStyle/>
                    <a:p>
                      <a:r>
                        <a:rPr lang="en-US" dirty="0"/>
                        <a:t>&lt;10</a:t>
                      </a:r>
                      <a:endParaRPr lang="en-US" dirty="0"/>
                    </a:p>
                  </a:txBody>
                  <a:tcPr/>
                </a:tc>
              </a:tr>
              <a:tr h="370840">
                <a:tc>
                  <a:txBody>
                    <a:bodyPr/>
                    <a:lstStyle/>
                    <a:p>
                      <a:r>
                        <a:rPr lang="en-US" dirty="0"/>
                        <a:t>Head of department</a:t>
                      </a:r>
                      <a:endParaRPr lang="en-US" dirty="0"/>
                    </a:p>
                  </a:txBody>
                  <a:tcPr/>
                </a:tc>
                <a:tc>
                  <a:txBody>
                    <a:bodyPr/>
                    <a:lstStyle/>
                    <a:p>
                      <a:r>
                        <a:rPr lang="en-US" dirty="0"/>
                        <a:t>13</a:t>
                      </a:r>
                      <a:endParaRPr lang="en-US" dirty="0"/>
                    </a:p>
                  </a:txBody>
                  <a:tcPr/>
                </a:tc>
                <a:tc>
                  <a:txBody>
                    <a:bodyPr/>
                    <a:lstStyle/>
                    <a:p>
                      <a:r>
                        <a:rPr lang="en-US" dirty="0"/>
                        <a:t>&lt;10</a:t>
                      </a:r>
                      <a:endParaRPr lang="en-US" dirty="0"/>
                    </a:p>
                  </a:txBody>
                  <a:tcPr/>
                </a:tc>
              </a:tr>
              <a:tr h="370840">
                <a:tc>
                  <a:txBody>
                    <a:bodyPr/>
                    <a:lstStyle/>
                    <a:p>
                      <a:r>
                        <a:rPr lang="en-US" dirty="0"/>
                        <a:t>Kitchen</a:t>
                      </a:r>
                      <a:endParaRPr lang="en-US" dirty="0"/>
                    </a:p>
                  </a:txBody>
                  <a:tcPr/>
                </a:tc>
                <a:tc>
                  <a:txBody>
                    <a:bodyPr/>
                    <a:lstStyle/>
                    <a:p>
                      <a:r>
                        <a:rPr lang="en-US" dirty="0"/>
                        <a:t>&lt;10</a:t>
                      </a:r>
                      <a:endParaRPr lang="en-US" dirty="0"/>
                    </a:p>
                  </a:txBody>
                  <a:tcPr/>
                </a:tc>
                <a:tc>
                  <a:txBody>
                    <a:bodyPr/>
                    <a:lstStyle/>
                    <a:p>
                      <a:r>
                        <a:rPr lang="en-US" dirty="0"/>
                        <a:t>&lt;10</a:t>
                      </a:r>
                      <a:endParaRPr lang="en-US" dirty="0"/>
                    </a:p>
                  </a:txBody>
                  <a:tcPr/>
                </a:tc>
              </a:tr>
              <a:tr h="370840">
                <a:tc>
                  <a:txBody>
                    <a:bodyPr/>
                    <a:lstStyle/>
                    <a:p>
                      <a:r>
                        <a:rPr lang="en-US" dirty="0"/>
                        <a:t>Library</a:t>
                      </a:r>
                      <a:endParaRPr lang="en-US" dirty="0"/>
                    </a:p>
                  </a:txBody>
                  <a:tcPr/>
                </a:tc>
                <a:tc>
                  <a:txBody>
                    <a:bodyPr/>
                    <a:lstStyle/>
                    <a:p>
                      <a:r>
                        <a:rPr lang="en-US" dirty="0"/>
                        <a:t>19.7</a:t>
                      </a:r>
                      <a:endParaRPr lang="en-US" dirty="0"/>
                    </a:p>
                  </a:txBody>
                  <a:tcPr/>
                </a:tc>
                <a:tc>
                  <a:txBody>
                    <a:bodyPr/>
                    <a:lstStyle/>
                    <a:p>
                      <a:r>
                        <a:rPr lang="en-US" dirty="0"/>
                        <a:t>&lt;10</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12192000" cy="1619250"/>
          </a:xfrm>
        </p:spPr>
        <p:style>
          <a:lnRef idx="1">
            <a:schemeClr val="accent1"/>
          </a:lnRef>
          <a:fillRef idx="2">
            <a:schemeClr val="accent1"/>
          </a:fillRef>
          <a:effectRef idx="1">
            <a:schemeClr val="accent1"/>
          </a:effectRef>
          <a:fontRef idx="minor">
            <a:schemeClr val="dk1"/>
          </a:fontRef>
        </p:style>
        <p:txBody>
          <a:bodyPr>
            <a:normAutofit fontScale="25000" lnSpcReduction="20000"/>
          </a:bodyPr>
          <a:lstStyle/>
          <a:p>
            <a:endParaRPr lang="en-GB" sz="3200" dirty="0">
              <a:latin typeface="Times New Roman" panose="02020603050405020304" pitchFamily="18" charset="0"/>
              <a:cs typeface="Times New Roman" panose="02020603050405020304" pitchFamily="18" charset="0"/>
            </a:endParaRPr>
          </a:p>
          <a:p>
            <a:pPr marL="1998980" lvl="0" indent="0">
              <a:buClr>
                <a:srgbClr val="F07F09">
                  <a:lumMod val="75000"/>
                </a:srgbClr>
              </a:buClr>
              <a:buNone/>
            </a:pPr>
            <a:r>
              <a:rPr lang="en-US" altLang="en-GB" sz="11200" b="1" dirty="0">
                <a:solidFill>
                  <a:prstClr val="black"/>
                </a:solidFill>
                <a:latin typeface="Times New Roman" panose="02020603050405020304" pitchFamily="18" charset="0"/>
                <a:cs typeface="Times New Roman" panose="02020603050405020304" pitchFamily="18" charset="0"/>
              </a:rPr>
              <a:t>                       </a:t>
            </a:r>
            <a:r>
              <a:rPr lang="en-GB" sz="11200" b="1" dirty="0">
                <a:solidFill>
                  <a:prstClr val="black"/>
                </a:solidFill>
                <a:latin typeface="Times New Roman" panose="02020603050405020304" pitchFamily="18" charset="0"/>
                <a:cs typeface="Times New Roman" panose="02020603050405020304" pitchFamily="18" charset="0"/>
              </a:rPr>
              <a:t>Architectural Design</a:t>
            </a:r>
            <a:endParaRPr lang="en-GB" sz="11200" b="1" dirty="0">
              <a:solidFill>
                <a:prstClr val="black"/>
              </a:solidFill>
              <a:latin typeface="Times New Roman" panose="02020603050405020304" pitchFamily="18" charset="0"/>
              <a:cs typeface="Times New Roman" panose="02020603050405020304" pitchFamily="18" charset="0"/>
            </a:endParaRPr>
          </a:p>
          <a:p>
            <a:pPr marL="1998980" lvl="0" indent="0">
              <a:buClr>
                <a:srgbClr val="F07F09">
                  <a:lumMod val="75000"/>
                </a:srgbClr>
              </a:buClr>
              <a:buNone/>
            </a:pPr>
            <a:r>
              <a:rPr lang="en-GB" sz="7200" b="1" dirty="0">
                <a:solidFill>
                  <a:prstClr val="black"/>
                </a:solidFill>
                <a:latin typeface="Times New Roman" panose="02020603050405020304" pitchFamily="18" charset="0"/>
                <a:cs typeface="Times New Roman" panose="02020603050405020304" pitchFamily="18" charset="0"/>
              </a:rPr>
              <a:t> </a:t>
            </a:r>
            <a:endParaRPr lang="en-GB" sz="7200" b="1" dirty="0">
              <a:solidFill>
                <a:prstClr val="black"/>
              </a:solidFill>
              <a:latin typeface="Times New Roman" panose="02020603050405020304" pitchFamily="18" charset="0"/>
              <a:cs typeface="Times New Roman" panose="02020603050405020304" pitchFamily="18" charset="0"/>
            </a:endParaRPr>
          </a:p>
          <a:p>
            <a:pPr marL="1998980" lvl="0" indent="0">
              <a:buClr>
                <a:srgbClr val="F07F09">
                  <a:lumMod val="75000"/>
                </a:srgbClr>
              </a:buClr>
              <a:buNone/>
            </a:pPr>
            <a:r>
              <a:rPr lang="en-US" sz="9600" b="1" dirty="0">
                <a:solidFill>
                  <a:prstClr val="black"/>
                </a:solidFill>
                <a:latin typeface="Times New Roman" panose="02020603050405020304" pitchFamily="18" charset="0"/>
                <a:cs typeface="Times New Roman" panose="02020603050405020304" pitchFamily="18" charset="0"/>
                <a:sym typeface="+mn-ea"/>
              </a:rPr>
              <a:t>   Basement floor with the site</a:t>
            </a:r>
            <a:endParaRPr lang="en-GB" sz="9600" b="1" dirty="0">
              <a:latin typeface="Times New Roman" panose="02020603050405020304" pitchFamily="18" charset="0"/>
              <a:cs typeface="Times New Roman" panose="02020603050405020304" pitchFamily="18" charset="0"/>
            </a:endParaRPr>
          </a:p>
          <a:p>
            <a:endParaRPr lang="en-GB" sz="96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11423356" y="6322546"/>
            <a:ext cx="551167" cy="365125"/>
          </a:xfrm>
        </p:spPr>
        <p:style>
          <a:lnRef idx="1">
            <a:schemeClr val="accent2"/>
          </a:lnRef>
          <a:fillRef idx="2">
            <a:schemeClr val="accent2"/>
          </a:fillRef>
          <a:effectRef idx="1">
            <a:schemeClr val="accent2"/>
          </a:effectRef>
          <a:fontRef idx="minor">
            <a:schemeClr val="dk1"/>
          </a:fontRef>
        </p:style>
        <p:txBody>
          <a:bodyPr/>
          <a:lstStyle/>
          <a:p>
            <a:fld id="{19C66E0F-FE8B-4D58-9714-30462E1F5B85}" type="slidenum">
              <a:rPr lang="en-GB" sz="2800" b="1" smtClean="0">
                <a:latin typeface="Times New Roman" panose="02020603050405020304" pitchFamily="18" charset="0"/>
                <a:cs typeface="Times New Roman" panose="02020603050405020304" pitchFamily="18" charset="0"/>
              </a:rPr>
            </a:fld>
            <a:endParaRPr lang="en-GB" sz="28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504513" y="1852260"/>
            <a:ext cx="2637692" cy="368300"/>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Old car parking</a:t>
            </a:r>
            <a:endParaRPr lang="en-GB"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042864" y="1852641"/>
            <a:ext cx="2505807" cy="368300"/>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 New car parking</a:t>
            </a:r>
            <a:endParaRPr lang="en-GB" b="1" dirty="0">
              <a:latin typeface="Times New Roman" panose="02020603050405020304" pitchFamily="18" charset="0"/>
              <a:cs typeface="Times New Roman" panose="02020603050405020304" pitchFamily="18" charset="0"/>
            </a:endParaRPr>
          </a:p>
        </p:txBody>
      </p:sp>
      <p:pic>
        <p:nvPicPr>
          <p:cNvPr id="52" name="Picture 4"/>
          <p:cNvPicPr>
            <a:picLocks noChangeAspect="1"/>
          </p:cNvPicPr>
          <p:nvPr/>
        </p:nvPicPr>
        <p:blipFill>
          <a:blip r:embed="rId1"/>
          <a:stretch>
            <a:fillRect/>
          </a:stretch>
        </p:blipFill>
        <p:spPr>
          <a:xfrm>
            <a:off x="1605915" y="2382520"/>
            <a:ext cx="5215890" cy="3538220"/>
          </a:xfrm>
          <a:prstGeom prst="rect">
            <a:avLst/>
          </a:prstGeom>
          <a:noFill/>
          <a:ln w="38100">
            <a:solidFill>
              <a:schemeClr val="tx1"/>
            </a:solidFill>
          </a:ln>
        </p:spPr>
      </p:pic>
      <p:pic>
        <p:nvPicPr>
          <p:cNvPr id="26" name="Content Placeholder 25"/>
          <p:cNvPicPr>
            <a:picLocks noGrp="1" noChangeAspect="1"/>
          </p:cNvPicPr>
          <p:nvPr>
            <p:ph sz="half" idx="2"/>
          </p:nvPr>
        </p:nvPicPr>
        <p:blipFill>
          <a:blip r:embed="rId2"/>
          <a:stretch>
            <a:fillRect/>
          </a:stretch>
        </p:blipFill>
        <p:spPr>
          <a:xfrm>
            <a:off x="7058660" y="2382520"/>
            <a:ext cx="4713605" cy="3538220"/>
          </a:xfrm>
          <a:prstGeom prst="rect">
            <a:avLst/>
          </a:prstGeom>
          <a:ln w="38100">
            <a:solidFill>
              <a:schemeClr val="tx1"/>
            </a:solidFill>
          </a:ln>
        </p:spPr>
      </p:pic>
    </p:spTree>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6" name="Picture 5"/>
          <p:cNvPicPr/>
          <p:nvPr/>
        </p:nvPicPr>
        <p:blipFill>
          <a:blip r:embed="rId1"/>
          <a:stretch>
            <a:fillRect/>
          </a:stretch>
        </p:blipFill>
        <p:spPr>
          <a:xfrm>
            <a:off x="0" y="34693"/>
            <a:ext cx="4388862" cy="3774332"/>
          </a:xfrm>
          <a:prstGeom prst="rect">
            <a:avLst/>
          </a:prstGeom>
        </p:spPr>
      </p:pic>
      <p:pic>
        <p:nvPicPr>
          <p:cNvPr id="7" name="Picture 6"/>
          <p:cNvPicPr/>
          <p:nvPr/>
        </p:nvPicPr>
        <p:blipFill>
          <a:blip r:embed="rId2"/>
          <a:stretch>
            <a:fillRect/>
          </a:stretch>
        </p:blipFill>
        <p:spPr>
          <a:xfrm>
            <a:off x="4388862" y="0"/>
            <a:ext cx="4735683" cy="3429000"/>
          </a:xfrm>
          <a:prstGeom prst="rect">
            <a:avLst/>
          </a:prstGeom>
        </p:spPr>
      </p:pic>
      <p:pic>
        <p:nvPicPr>
          <p:cNvPr id="8" name="Picture 7"/>
          <p:cNvPicPr/>
          <p:nvPr/>
        </p:nvPicPr>
        <p:blipFill>
          <a:blip r:embed="rId3"/>
          <a:stretch>
            <a:fillRect/>
          </a:stretch>
        </p:blipFill>
        <p:spPr>
          <a:xfrm>
            <a:off x="7704305" y="3719855"/>
            <a:ext cx="4572001" cy="3124200"/>
          </a:xfrm>
          <a:prstGeom prst="rect">
            <a:avLst/>
          </a:prstGeom>
        </p:spPr>
      </p:pic>
      <p:pic>
        <p:nvPicPr>
          <p:cNvPr id="9" name="Picture 8"/>
          <p:cNvPicPr/>
          <p:nvPr/>
        </p:nvPicPr>
        <p:blipFill>
          <a:blip r:embed="rId4"/>
          <a:stretch>
            <a:fillRect/>
          </a:stretch>
        </p:blipFill>
        <p:spPr>
          <a:xfrm>
            <a:off x="8408073" y="-174076"/>
            <a:ext cx="3936328" cy="3637769"/>
          </a:xfrm>
          <a:prstGeom prst="rect">
            <a:avLst/>
          </a:prstGeom>
        </p:spPr>
      </p:pic>
      <p:pic>
        <p:nvPicPr>
          <p:cNvPr id="10" name="Picture 9"/>
          <p:cNvPicPr/>
          <p:nvPr/>
        </p:nvPicPr>
        <p:blipFill>
          <a:blip r:embed="rId5"/>
          <a:stretch>
            <a:fillRect/>
          </a:stretch>
        </p:blipFill>
        <p:spPr>
          <a:xfrm>
            <a:off x="0" y="3706238"/>
            <a:ext cx="3227921" cy="3391514"/>
          </a:xfrm>
          <a:prstGeom prst="rect">
            <a:avLst/>
          </a:prstGeom>
        </p:spPr>
      </p:pic>
      <p:pic>
        <p:nvPicPr>
          <p:cNvPr id="11" name="Picture 10"/>
          <p:cNvPicPr/>
          <p:nvPr/>
        </p:nvPicPr>
        <p:blipFill>
          <a:blip r:embed="rId6"/>
          <a:stretch>
            <a:fillRect/>
          </a:stretch>
        </p:blipFill>
        <p:spPr>
          <a:xfrm>
            <a:off x="3227921" y="3463693"/>
            <a:ext cx="4406867" cy="3486298"/>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117" y="1570932"/>
            <a:ext cx="3750908" cy="875213"/>
          </a:xfrm>
        </p:spPr>
        <p:txBody>
          <a:bodyPr>
            <a:normAutofit/>
          </a:bodyPr>
          <a:lstStyle/>
          <a:p>
            <a:r>
              <a:rPr lang="en-US" sz="2000" dirty="0"/>
              <a:t>Socket plan for a computer lab:</a:t>
            </a:r>
            <a:endParaRPr lang="en-US" sz="2000" dirty="0"/>
          </a:p>
        </p:txBody>
      </p:sp>
      <p:sp>
        <p:nvSpPr>
          <p:cNvPr id="3" name="Content Placeholder 2"/>
          <p:cNvSpPr>
            <a:spLocks noGrp="1"/>
          </p:cNvSpPr>
          <p:nvPr>
            <p:ph sz="half" idx="1"/>
          </p:nvPr>
        </p:nvSpPr>
        <p:spPr/>
        <p:txBody>
          <a:bodyPr>
            <a:normAutofit fontScale="92500" lnSpcReduction="20000"/>
          </a:bodyPr>
          <a:lstStyle/>
          <a:p>
            <a:endParaRPr lang="en-US"/>
          </a:p>
        </p:txBody>
      </p:sp>
      <p:sp>
        <p:nvSpPr>
          <p:cNvPr id="4" name="Content Placeholder 3"/>
          <p:cNvSpPr>
            <a:spLocks noGrp="1"/>
          </p:cNvSpPr>
          <p:nvPr>
            <p:ph sz="half" idx="2"/>
          </p:nvPr>
        </p:nvSpPr>
        <p:spPr>
          <a:xfrm>
            <a:off x="6505570" y="3492851"/>
            <a:ext cx="5285117" cy="524069"/>
          </a:xfrm>
        </p:spPr>
        <p:txBody>
          <a:bodyPr>
            <a:normAutofit fontScale="92500" lnSpcReduction="20000"/>
          </a:bodyPr>
          <a:lstStyle/>
          <a:p>
            <a:r>
              <a:rPr lang="en-US" dirty="0"/>
              <a:t>Main distribution board of circuit breaker in the fourth floor:</a:t>
            </a:r>
            <a:endParaRPr lang="en-US"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pic>
        <p:nvPicPr>
          <p:cNvPr id="7" name="Picture 6"/>
          <p:cNvPicPr>
            <a:picLocks noChangeAspect="1"/>
          </p:cNvPicPr>
          <p:nvPr/>
        </p:nvPicPr>
        <p:blipFill>
          <a:blip r:embed="rId1"/>
          <a:stretch>
            <a:fillRect/>
          </a:stretch>
        </p:blipFill>
        <p:spPr>
          <a:xfrm>
            <a:off x="183780" y="2525428"/>
            <a:ext cx="5470302" cy="2882267"/>
          </a:xfrm>
          <a:prstGeom prst="rect">
            <a:avLst/>
          </a:prstGeom>
        </p:spPr>
      </p:pic>
      <p:pic>
        <p:nvPicPr>
          <p:cNvPr id="9" name="Picture 8"/>
          <p:cNvPicPr>
            <a:picLocks noChangeAspect="1"/>
          </p:cNvPicPr>
          <p:nvPr/>
        </p:nvPicPr>
        <p:blipFill>
          <a:blip r:embed="rId2"/>
          <a:stretch>
            <a:fillRect/>
          </a:stretch>
        </p:blipFill>
        <p:spPr>
          <a:xfrm>
            <a:off x="6047936" y="334245"/>
            <a:ext cx="5845148" cy="3090993"/>
          </a:xfrm>
          <a:prstGeom prst="rect">
            <a:avLst/>
          </a:prstGeom>
        </p:spPr>
      </p:pic>
      <p:pic>
        <p:nvPicPr>
          <p:cNvPr id="11" name="Picture 10"/>
          <p:cNvPicPr>
            <a:picLocks noChangeAspect="1"/>
          </p:cNvPicPr>
          <p:nvPr/>
        </p:nvPicPr>
        <p:blipFill>
          <a:blip r:embed="rId3"/>
          <a:stretch>
            <a:fillRect/>
          </a:stretch>
        </p:blipFill>
        <p:spPr>
          <a:xfrm>
            <a:off x="6773682" y="3940910"/>
            <a:ext cx="4729341" cy="2917090"/>
          </a:xfrm>
          <a:prstGeom prst="rect">
            <a:avLst/>
          </a:prstGeom>
        </p:spPr>
      </p:pic>
      <p:sp>
        <p:nvSpPr>
          <p:cNvPr id="13" name="TextBox 12"/>
          <p:cNvSpPr txBox="1"/>
          <p:nvPr/>
        </p:nvSpPr>
        <p:spPr>
          <a:xfrm>
            <a:off x="5921733" y="0"/>
            <a:ext cx="6097554" cy="369332"/>
          </a:xfrm>
          <a:prstGeom prst="rect">
            <a:avLst/>
          </a:prstGeom>
          <a:noFill/>
        </p:spPr>
        <p:txBody>
          <a:bodyPr wrap="square">
            <a:spAutoFit/>
          </a:bodyPr>
          <a:lstStyle/>
          <a:p>
            <a:r>
              <a:rPr lang="en-US"/>
              <a:t>The electrical load of power and lighting for the building:</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Uniformity and Reflection Factor</a:t>
            </a:r>
            <a:endParaRPr lang="en-US" dirty="0"/>
          </a:p>
        </p:txBody>
      </p:sp>
      <p:sp>
        <p:nvSpPr>
          <p:cNvPr id="3" name="Content Placeholder 2"/>
          <p:cNvSpPr>
            <a:spLocks noGrp="1"/>
          </p:cNvSpPr>
          <p:nvPr>
            <p:ph sz="half" idx="1"/>
          </p:nvPr>
        </p:nvSpPr>
        <p:spPr>
          <a:xfrm>
            <a:off x="1484312" y="1935805"/>
            <a:ext cx="9683041" cy="2159540"/>
          </a:xfrm>
        </p:spPr>
        <p:txBody>
          <a:bodyPr/>
          <a:lstStyle/>
          <a:p>
            <a:r>
              <a:rPr lang="en-US" dirty="0"/>
              <a:t>Uniformity:</a:t>
            </a:r>
            <a:endParaRPr lang="en-US" dirty="0"/>
          </a:p>
          <a:p>
            <a:pPr marL="0" indent="0">
              <a:buNone/>
            </a:pPr>
            <a:r>
              <a:rPr lang="en-US" dirty="0"/>
              <a:t>It denotes the ratio of minimum to average illuminance.</a:t>
            </a:r>
            <a:endParaRPr lang="en-US" dirty="0"/>
          </a:p>
          <a:p>
            <a:r>
              <a:rPr lang="en-US" dirty="0"/>
              <a:t>Reelection Factor:</a:t>
            </a:r>
            <a:endParaRPr lang="en-US" dirty="0"/>
          </a:p>
          <a:p>
            <a:pPr marL="0" indent="0">
              <a:buNone/>
            </a:pPr>
            <a:r>
              <a:rPr lang="en-US" dirty="0"/>
              <a:t>The reflection is defined as the ratio of the luminous flux reflected by the surface to the luminous flux emitted by </a:t>
            </a:r>
            <a:r>
              <a:rPr lang="en-US"/>
              <a:t>the lamp, the </a:t>
            </a:r>
            <a:r>
              <a:rPr lang="en-US" dirty="0"/>
              <a:t>reflection factors for building surfaces are provided in table.</a:t>
            </a:r>
            <a:endParaRPr lang="en-US" dirty="0"/>
          </a:p>
        </p:txBody>
      </p:sp>
      <p:graphicFrame>
        <p:nvGraphicFramePr>
          <p:cNvPr id="6" name="Content Placeholder 5"/>
          <p:cNvGraphicFramePr>
            <a:graphicFrameLocks noGrp="1"/>
          </p:cNvGraphicFramePr>
          <p:nvPr>
            <p:ph sz="half" idx="2"/>
          </p:nvPr>
        </p:nvGraphicFramePr>
        <p:xfrm>
          <a:off x="3330331" y="4139120"/>
          <a:ext cx="4189150" cy="2033080"/>
        </p:xfrm>
        <a:graphic>
          <a:graphicData uri="http://schemas.openxmlformats.org/drawingml/2006/table">
            <a:tbl>
              <a:tblPr firstRow="1" firstCol="1" bandRow="1">
                <a:tableStyleId>{5C22544A-7EE6-4342-B048-85BDC9FD1C3A}</a:tableStyleId>
              </a:tblPr>
              <a:tblGrid>
                <a:gridCol w="2094575"/>
                <a:gridCol w="2094575"/>
              </a:tblGrid>
              <a:tr h="508270">
                <a:tc>
                  <a:txBody>
                    <a:bodyPr/>
                    <a:lstStyle/>
                    <a:p>
                      <a:pPr algn="l" rtl="0">
                        <a:lnSpc>
                          <a:spcPct val="150000"/>
                        </a:lnSpc>
                        <a:spcAft>
                          <a:spcPts val="800"/>
                        </a:spcAft>
                      </a:pPr>
                      <a:r>
                        <a:rPr lang="en-US" sz="1200">
                          <a:effectLst/>
                        </a:rPr>
                        <a:t> </a:t>
                      </a:r>
                      <a:endParaRPr lang="en-US" sz="11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algn="l" rtl="0">
                        <a:lnSpc>
                          <a:spcPct val="150000"/>
                        </a:lnSpc>
                        <a:spcAft>
                          <a:spcPts val="800"/>
                        </a:spcAft>
                      </a:pPr>
                      <a:r>
                        <a:rPr lang="en-US" sz="1200" dirty="0">
                          <a:effectLst/>
                        </a:rPr>
                        <a:t>Reflection factor (%)</a:t>
                      </a:r>
                      <a:endParaRPr lang="en-US" sz="1100" dirty="0">
                        <a:effectLst/>
                        <a:latin typeface="Calibri" panose="020F0502020204030204" charset="0"/>
                        <a:ea typeface="Calibri" panose="020F0502020204030204" charset="0"/>
                        <a:cs typeface="Arial" panose="020B0604020202020204" pitchFamily="34" charset="0"/>
                      </a:endParaRPr>
                    </a:p>
                  </a:txBody>
                  <a:tcPr marL="68580" marR="68580" marT="0" marB="0"/>
                </a:tc>
              </a:tr>
              <a:tr h="508270">
                <a:tc>
                  <a:txBody>
                    <a:bodyPr/>
                    <a:lstStyle/>
                    <a:p>
                      <a:pPr algn="l" rtl="0">
                        <a:lnSpc>
                          <a:spcPct val="150000"/>
                        </a:lnSpc>
                        <a:spcAft>
                          <a:spcPts val="800"/>
                        </a:spcAft>
                      </a:pPr>
                      <a:r>
                        <a:rPr lang="en-US" sz="1200">
                          <a:effectLst/>
                        </a:rPr>
                        <a:t>Ceiling</a:t>
                      </a:r>
                      <a:endParaRPr lang="en-US" sz="11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algn="l" rtl="0">
                        <a:lnSpc>
                          <a:spcPct val="150000"/>
                        </a:lnSpc>
                        <a:spcAft>
                          <a:spcPts val="800"/>
                        </a:spcAft>
                      </a:pPr>
                      <a:r>
                        <a:rPr lang="en-US" sz="1200">
                          <a:effectLst/>
                        </a:rPr>
                        <a:t>50</a:t>
                      </a:r>
                      <a:endParaRPr lang="en-US" sz="1100">
                        <a:effectLst/>
                        <a:latin typeface="Calibri" panose="020F0502020204030204" charset="0"/>
                        <a:ea typeface="Calibri" panose="020F0502020204030204" charset="0"/>
                        <a:cs typeface="Arial" panose="020B0604020202020204" pitchFamily="34" charset="0"/>
                      </a:endParaRPr>
                    </a:p>
                  </a:txBody>
                  <a:tcPr marL="68580" marR="68580" marT="0" marB="0"/>
                </a:tc>
              </a:tr>
              <a:tr h="508270">
                <a:tc>
                  <a:txBody>
                    <a:bodyPr/>
                    <a:lstStyle/>
                    <a:p>
                      <a:pPr algn="l" rtl="0">
                        <a:lnSpc>
                          <a:spcPct val="150000"/>
                        </a:lnSpc>
                        <a:spcAft>
                          <a:spcPts val="800"/>
                        </a:spcAft>
                      </a:pPr>
                      <a:r>
                        <a:rPr lang="en-US" sz="1200">
                          <a:effectLst/>
                        </a:rPr>
                        <a:t>Wall</a:t>
                      </a:r>
                      <a:endParaRPr lang="en-US" sz="11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algn="l" rtl="0">
                        <a:lnSpc>
                          <a:spcPct val="150000"/>
                        </a:lnSpc>
                        <a:spcAft>
                          <a:spcPts val="800"/>
                        </a:spcAft>
                      </a:pPr>
                      <a:r>
                        <a:rPr lang="en-US" sz="1200" dirty="0">
                          <a:effectLst/>
                        </a:rPr>
                        <a:t>88</a:t>
                      </a:r>
                      <a:endParaRPr lang="en-US" sz="1100" dirty="0">
                        <a:effectLst/>
                        <a:latin typeface="Calibri" panose="020F0502020204030204" charset="0"/>
                        <a:ea typeface="Calibri" panose="020F0502020204030204" charset="0"/>
                        <a:cs typeface="Arial" panose="020B0604020202020204" pitchFamily="34" charset="0"/>
                      </a:endParaRPr>
                    </a:p>
                  </a:txBody>
                  <a:tcPr marL="68580" marR="68580" marT="0" marB="0"/>
                </a:tc>
              </a:tr>
              <a:tr h="508270">
                <a:tc>
                  <a:txBody>
                    <a:bodyPr/>
                    <a:lstStyle/>
                    <a:p>
                      <a:pPr algn="l" rtl="0">
                        <a:lnSpc>
                          <a:spcPct val="150000"/>
                        </a:lnSpc>
                        <a:spcAft>
                          <a:spcPts val="800"/>
                        </a:spcAft>
                      </a:pPr>
                      <a:r>
                        <a:rPr lang="en-US" sz="1200">
                          <a:effectLst/>
                        </a:rPr>
                        <a:t>Floor</a:t>
                      </a:r>
                      <a:endParaRPr lang="en-US" sz="1100">
                        <a:effectLst/>
                        <a:latin typeface="Calibri" panose="020F0502020204030204" charset="0"/>
                        <a:ea typeface="Calibri" panose="020F0502020204030204" charset="0"/>
                        <a:cs typeface="Arial" panose="020B0604020202020204" pitchFamily="34" charset="0"/>
                      </a:endParaRPr>
                    </a:p>
                  </a:txBody>
                  <a:tcPr marL="68580" marR="68580" marT="0" marB="0"/>
                </a:tc>
                <a:tc>
                  <a:txBody>
                    <a:bodyPr/>
                    <a:lstStyle/>
                    <a:p>
                      <a:pPr algn="l" rtl="0">
                        <a:lnSpc>
                          <a:spcPct val="150000"/>
                        </a:lnSpc>
                        <a:spcAft>
                          <a:spcPts val="800"/>
                        </a:spcAft>
                      </a:pPr>
                      <a:r>
                        <a:rPr lang="en-US" sz="1200" dirty="0">
                          <a:effectLst/>
                        </a:rPr>
                        <a:t>25</a:t>
                      </a:r>
                      <a:endParaRPr lang="en-US" sz="1100" dirty="0">
                        <a:effectLst/>
                        <a:latin typeface="Calibri" panose="020F0502020204030204" charset="0"/>
                        <a:ea typeface="Calibri" panose="020F0502020204030204" charset="0"/>
                        <a:cs typeface="Arial" panose="020B0604020202020204" pitchFamily="34" charset="0"/>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5357" y="381000"/>
            <a:ext cx="10018713" cy="1752599"/>
          </a:xfrm>
        </p:spPr>
        <p:txBody>
          <a:bodyPr/>
          <a:lstStyle/>
          <a:p>
            <a:pPr algn="l"/>
            <a:r>
              <a:rPr lang="en-US" b="1" dirty="0"/>
              <a:t>Structural Design</a:t>
            </a:r>
            <a:endParaRPr lang="en-US" b="1" dirty="0"/>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7" name="Content Placeholder 2"/>
          <p:cNvSpPr>
            <a:spLocks noGrp="1"/>
          </p:cNvSpPr>
          <p:nvPr>
            <p:ph sz="half" idx="1"/>
          </p:nvPr>
        </p:nvSpPr>
        <p:spPr>
          <a:xfrm>
            <a:off x="1437102" y="1336432"/>
            <a:ext cx="9530715" cy="1101969"/>
          </a:xfrm>
        </p:spPr>
        <p:txBody>
          <a:bodyPr>
            <a:normAutofit/>
          </a:bodyPr>
          <a:lstStyle/>
          <a:p>
            <a:pPr marL="0" indent="0">
              <a:buNone/>
            </a:pPr>
            <a:r>
              <a:rPr lang="en-US" sz="2000" b="1" dirty="0"/>
              <a:t>Codes  and Loads</a:t>
            </a:r>
            <a:endParaRPr lang="en-US" sz="2000" b="1" dirty="0"/>
          </a:p>
        </p:txBody>
      </p:sp>
      <mc:AlternateContent xmlns:mc="http://schemas.openxmlformats.org/markup-compatibility/2006">
        <mc:Choice xmlns:a14="http://schemas.microsoft.com/office/drawing/2010/main" Requires="a14">
          <p:sp>
            <p:nvSpPr>
              <p:cNvPr id="8" name="Content Placeholder 2"/>
              <p:cNvSpPr>
                <a:spLocks noGrp="1"/>
              </p:cNvSpPr>
              <p:nvPr>
                <p:ph idx="1"/>
              </p:nvPr>
            </p:nvSpPr>
            <p:spPr>
              <a:xfrm>
                <a:off x="1793631" y="2100775"/>
                <a:ext cx="5379076" cy="4389120"/>
              </a:xfrm>
            </p:spPr>
            <p:txBody>
              <a:bodyPr>
                <a:normAutofit/>
              </a:bodyPr>
              <a:lstStyle/>
              <a:p>
                <a:r>
                  <a:rPr lang="en-US" b="1" dirty="0"/>
                  <a:t>Loads </a:t>
                </a:r>
                <a:endParaRPr lang="en-US" b="1" dirty="0"/>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Live Load = 5 kN/</a:t>
                </a:r>
                <a14:m>
                  <m:oMath xmlns:m="http://schemas.openxmlformats.org/officeDocument/2006/math">
                    <m:sSup>
                      <m:sSupPr>
                        <m:ctrlPr>
                          <a:rPr lang="en-US" i="1" dirty="0" smtClean="0">
                            <a:latin typeface="Cambria Math" panose="02040503050406030204"/>
                          </a:rPr>
                        </m:ctrlPr>
                      </m:sSupPr>
                      <m:e>
                        <m:r>
                          <a:rPr lang="en-US" b="0" i="1" dirty="0" smtClean="0">
                            <a:latin typeface="Cambria Math" panose="02040503050406030204" pitchFamily="18" charset="0"/>
                          </a:rPr>
                          <m:t>𝑚</m:t>
                        </m:r>
                      </m:e>
                      <m:sup>
                        <m:r>
                          <a:rPr lang="en-US" b="0" i="1" dirty="0" smtClean="0">
                            <a:latin typeface="Cambria Math" panose="02040503050406030204" pitchFamily="18" charset="0"/>
                          </a:rPr>
                          <m:t>2</m:t>
                        </m:r>
                      </m:sup>
                    </m:sSup>
                  </m:oMath>
                </a14:m>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SID = 4 kN/</a:t>
                </a:r>
                <a14:m>
                  <m:oMath xmlns:m="http://schemas.openxmlformats.org/officeDocument/2006/math">
                    <m:sSup>
                      <m:sSupPr>
                        <m:ctrlPr>
                          <a:rPr lang="en-US" i="1" dirty="0">
                            <a:latin typeface="Cambria Math" panose="02040503050406030204"/>
                          </a:rPr>
                        </m:ctrlPr>
                      </m:sSupPr>
                      <m:e>
                        <m:r>
                          <a:rPr lang="en-US" b="0" i="1" dirty="0">
                            <a:latin typeface="Cambria Math" panose="02040503050406030204" pitchFamily="18" charset="0"/>
                          </a:rPr>
                          <m:t>𝑚</m:t>
                        </m:r>
                      </m:e>
                      <m:sup>
                        <m:r>
                          <a:rPr lang="en-US" b="0" i="1" dirty="0">
                            <a:latin typeface="Cambria Math" panose="02040503050406030204" pitchFamily="18" charset="0"/>
                          </a:rPr>
                          <m:t>2</m:t>
                        </m:r>
                      </m:sup>
                    </m:sSup>
                  </m:oMath>
                </a14:m>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Eq Load coefficients (UBC-97) </a:t>
                </a:r>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 = 5.5       , I = 1</a:t>
                </a:r>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Z = 2B (Nablus) ,  </a:t>
                </a:r>
                <a:r>
                  <a:rPr lang="en-US" dirty="0" err="1">
                    <a:latin typeface="Times New Roman" panose="02020603050405020304" pitchFamily="18" charset="0"/>
                    <a:cs typeface="Times New Roman" panose="02020603050405020304" pitchFamily="18" charset="0"/>
                  </a:rPr>
                  <a:t>Cv</a:t>
                </a:r>
                <a:r>
                  <a:rPr lang="en-US" dirty="0">
                    <a:latin typeface="Times New Roman" panose="02020603050405020304" pitchFamily="18" charset="0"/>
                    <a:cs typeface="Times New Roman" panose="02020603050405020304" pitchFamily="18" charset="0"/>
                  </a:rPr>
                  <a:t>= 0.2  ,    </a:t>
                </a:r>
                <a:r>
                  <a:rPr lang="en-US" dirty="0" err="1">
                    <a:latin typeface="Times New Roman" panose="02020603050405020304" pitchFamily="18" charset="0"/>
                    <a:cs typeface="Times New Roman" panose="02020603050405020304" pitchFamily="18" charset="0"/>
                  </a:rPr>
                  <a:t>Ca</a:t>
                </a:r>
                <a:r>
                  <a:rPr lang="en-US" dirty="0">
                    <a:latin typeface="Times New Roman" panose="02020603050405020304" pitchFamily="18" charset="0"/>
                    <a:cs typeface="Times New Roman" panose="02020603050405020304" pitchFamily="18" charset="0"/>
                  </a:rPr>
                  <a:t> = 0.2 </a:t>
                </a:r>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Soil Profile (SB)</a:t>
                </a:r>
                <a:endParaRPr lang="en-US" dirty="0">
                  <a:latin typeface="Times New Roman" panose="02020603050405020304" pitchFamily="18" charset="0"/>
                  <a:cs typeface="Times New Roman" panose="02020603050405020304" pitchFamily="18" charset="0"/>
                </a:endParaRPr>
              </a:p>
            </p:txBody>
          </p:sp>
        </mc:Choice>
        <mc:Fallback>
          <p:sp>
            <p:nvSpPr>
              <p:cNvPr id="8" name="Content Placeholder 2"/>
              <p:cNvSpPr>
                <a:spLocks noRot="1" noChangeAspect="1" noMove="1" noResize="1" noEditPoints="1" noAdjustHandles="1" noChangeArrowheads="1" noChangeShapeType="1" noTextEdit="1"/>
              </p:cNvSpPr>
              <p:nvPr>
                <p:ph idx="1"/>
              </p:nvPr>
            </p:nvSpPr>
            <p:spPr>
              <a:xfrm>
                <a:off x="1793631" y="2100775"/>
                <a:ext cx="5379076" cy="4389120"/>
              </a:xfrm>
              <a:blipFill rotWithShape="1">
                <a:blip r:embed="rId1"/>
                <a:stretch>
                  <a:fillRect l="-7" t="-4" r="7" b="4"/>
                </a:stretch>
              </a:blipFill>
            </p:spPr>
            <p:txBody>
              <a:bodyPr/>
              <a:lstStyle/>
              <a:p>
                <a:r>
                  <a:rPr lang="en-US" altLang="en-US">
                    <a:noFill/>
                  </a:rPr>
                  <a:t> </a:t>
                </a:r>
              </a:p>
            </p:txBody>
          </p:sp>
        </mc:Fallback>
      </mc:AlternateContent>
      <p:sp>
        <p:nvSpPr>
          <p:cNvPr id="9" name="Content Placeholder 2"/>
          <p:cNvSpPr txBox="1"/>
          <p:nvPr/>
        </p:nvSpPr>
        <p:spPr>
          <a:xfrm>
            <a:off x="6318738" y="2099603"/>
            <a:ext cx="5379076" cy="4389120"/>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r>
              <a:rPr lang="en-US" sz="1800" b="1" dirty="0"/>
              <a:t>Codes</a:t>
            </a:r>
            <a:endParaRPr lang="en-US" sz="1800" b="1" dirty="0"/>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UBC-97 for Earthquake design</a:t>
            </a: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ACI 318-14 for RC structure design</a:t>
            </a: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ASCE-7 For load combinations</a:t>
            </a: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AISC 360-10 Code for Steel Design</a:t>
            </a: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z="1050" smtClean="0"/>
            </a:fld>
            <a:endParaRPr lang="en-GB" dirty="0"/>
          </a:p>
        </p:txBody>
      </p:sp>
      <p:sp>
        <p:nvSpPr>
          <p:cNvPr id="6" name="Content Placeholder 2"/>
          <p:cNvSpPr>
            <a:spLocks noGrp="1"/>
          </p:cNvSpPr>
          <p:nvPr>
            <p:ph idx="1"/>
          </p:nvPr>
        </p:nvSpPr>
        <p:spPr>
          <a:xfrm>
            <a:off x="1758955" y="2163831"/>
            <a:ext cx="3539875" cy="1845461"/>
          </a:xfrm>
        </p:spPr>
        <p:txBody>
          <a:bodyPr>
            <a:normAutofit fontScale="92500" lnSpcReduction="10000"/>
          </a:bodyPr>
          <a:lstStyle/>
          <a:p>
            <a:pPr marL="0" indent="0">
              <a:buNone/>
            </a:pPr>
            <a:r>
              <a:rPr lang="en-US" b="1" dirty="0"/>
              <a:t>Materials </a:t>
            </a:r>
            <a:endParaRPr lang="en-US" b="1" dirty="0"/>
          </a:p>
          <a:p>
            <a:pPr marL="0" indent="0">
              <a:lnSpc>
                <a:spcPct val="150000"/>
              </a:lnSpc>
              <a:buNone/>
            </a:pPr>
            <a:r>
              <a:rPr lang="en-US" dirty="0">
                <a:latin typeface="Times New Roman" panose="02020603050405020304" pitchFamily="18" charset="0"/>
                <a:cs typeface="Times New Roman" panose="02020603050405020304" pitchFamily="18" charset="0"/>
              </a:rPr>
              <a:t>  Concrete B350 fc= 28Mpa</a:t>
            </a:r>
            <a:endParaRPr lang="en-US" dirty="0">
              <a:latin typeface="Times New Roman" panose="02020603050405020304" pitchFamily="18" charset="0"/>
              <a:cs typeface="Times New Roman" panose="02020603050405020304" pitchFamily="18" charset="0"/>
            </a:endParaRPr>
          </a:p>
          <a:p>
            <a:pPr marL="0" indent="0">
              <a:lnSpc>
                <a:spcPct val="150000"/>
              </a:lnSpc>
              <a:buNone/>
            </a:pPr>
            <a:r>
              <a:rPr lang="en-US" dirty="0">
                <a:latin typeface="Times New Roman" panose="02020603050405020304" pitchFamily="18" charset="0"/>
                <a:cs typeface="Times New Roman" panose="02020603050405020304" pitchFamily="18" charset="0"/>
              </a:rPr>
              <a:t> Reinforcing Steel  fy = 420 </a:t>
            </a:r>
            <a:r>
              <a:rPr lang="en-US" dirty="0" err="1">
                <a:latin typeface="Times New Roman" panose="02020603050405020304" pitchFamily="18" charset="0"/>
                <a:cs typeface="Times New Roman" panose="02020603050405020304" pitchFamily="18" charset="0"/>
              </a:rPr>
              <a:t>Mpa</a:t>
            </a:r>
            <a:endParaRPr lang="en-US" dirty="0">
              <a:latin typeface="Times New Roman" panose="02020603050405020304" pitchFamily="18" charset="0"/>
              <a:cs typeface="Times New Roman" panose="02020603050405020304" pitchFamily="18" charset="0"/>
            </a:endParaRPr>
          </a:p>
          <a:p>
            <a:pPr marL="0" indent="0">
              <a:lnSpc>
                <a:spcPct val="150000"/>
              </a:lnSpc>
              <a:buNone/>
            </a:pPr>
            <a:r>
              <a:rPr lang="en-US" dirty="0">
                <a:latin typeface="Times New Roman" panose="02020603050405020304" pitchFamily="18" charset="0"/>
                <a:cs typeface="Times New Roman" panose="02020603050405020304" pitchFamily="18" charset="0"/>
              </a:rPr>
              <a:t>Steel Section Grade 50 (A992)</a:t>
            </a:r>
            <a:endParaRPr lang="en-US" dirty="0">
              <a:latin typeface="Times New Roman" panose="02020603050405020304" pitchFamily="18" charset="0"/>
              <a:cs typeface="Times New Roman" panose="02020603050405020304" pitchFamily="18" charset="0"/>
            </a:endParaRPr>
          </a:p>
        </p:txBody>
      </p:sp>
      <p:sp>
        <p:nvSpPr>
          <p:cNvPr id="8" name="Content Placeholder 2"/>
          <p:cNvSpPr txBox="1"/>
          <p:nvPr/>
        </p:nvSpPr>
        <p:spPr>
          <a:xfrm>
            <a:off x="1629508" y="4308162"/>
            <a:ext cx="4041984" cy="1260299"/>
          </a:xfrm>
          <a:prstGeom prst="rect">
            <a:avLst/>
          </a:prstGeom>
        </p:spPr>
        <p:txBody>
          <a:bodyPr vert="horz">
            <a:normAutofit fontScale="77500" lnSpcReduction="20000"/>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Font typeface="Wingdings 2" panose="05020102010507070707"/>
              <a:buNone/>
            </a:pPr>
            <a:r>
              <a:rPr lang="en-US" b="1" dirty="0"/>
              <a:t>Structural System</a:t>
            </a:r>
            <a:endParaRPr lang="en-US" b="1" dirty="0"/>
          </a:p>
          <a:p>
            <a:pPr marL="0" indent="0">
              <a:lnSpc>
                <a:spcPct val="150000"/>
              </a:lnSpc>
              <a:buFont typeface="Wingdings 2" panose="05020102010507070707"/>
              <a:buNone/>
            </a:pPr>
            <a:r>
              <a:rPr lang="en-US" dirty="0">
                <a:latin typeface="Times New Roman" panose="02020603050405020304" pitchFamily="18" charset="0"/>
                <a:cs typeface="Times New Roman" panose="02020603050405020304" pitchFamily="18" charset="0"/>
              </a:rPr>
              <a:t>U-Boot Slab </a:t>
            </a:r>
            <a:endParaRPr lang="en-US" dirty="0">
              <a:latin typeface="Times New Roman" panose="02020603050405020304" pitchFamily="18" charset="0"/>
              <a:cs typeface="Times New Roman" panose="02020603050405020304" pitchFamily="18" charset="0"/>
            </a:endParaRPr>
          </a:p>
          <a:p>
            <a:pPr marL="0" indent="0">
              <a:lnSpc>
                <a:spcPct val="150000"/>
              </a:lnSpc>
              <a:buFont typeface="Wingdings 2" panose="05020102010507070707"/>
              <a:buNone/>
            </a:pPr>
            <a:r>
              <a:rPr lang="en-US" dirty="0">
                <a:latin typeface="Times New Roman" panose="02020603050405020304" pitchFamily="18" charset="0"/>
                <a:cs typeface="Times New Roman" panose="02020603050405020304" pitchFamily="18" charset="0"/>
              </a:rPr>
              <a:t>Solid Slabs with steel system</a:t>
            </a:r>
            <a:endParaRPr lang="en-US" dirty="0">
              <a:latin typeface="Times New Roman" panose="02020603050405020304" pitchFamily="18" charset="0"/>
              <a:cs typeface="Times New Roman" panose="02020603050405020304" pitchFamily="18" charset="0"/>
            </a:endParaRPr>
          </a:p>
        </p:txBody>
      </p:sp>
      <p:sp>
        <p:nvSpPr>
          <p:cNvPr id="13" name="Content Placeholder 2"/>
          <p:cNvSpPr txBox="1"/>
          <p:nvPr/>
        </p:nvSpPr>
        <p:spPr>
          <a:xfrm>
            <a:off x="5121499" y="2119358"/>
            <a:ext cx="6314940" cy="585441"/>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buFont typeface="Wingdings 2" panose="05020102010507070707"/>
              <a:buNone/>
            </a:pPr>
            <a:r>
              <a:rPr lang="en-US" sz="2000" b="1" dirty="0"/>
              <a:t>Final Design Sections</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14" name="Content Placeholder 2"/>
          <p:cNvSpPr txBox="1"/>
          <p:nvPr/>
        </p:nvSpPr>
        <p:spPr>
          <a:xfrm>
            <a:off x="5299658" y="2768657"/>
            <a:ext cx="6314940" cy="2799804"/>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1800" dirty="0"/>
              <a:t> U-Boots Slab with Thickness 50 cm</a:t>
            </a:r>
            <a:endParaRPr lang="en-US" sz="1800" dirty="0"/>
          </a:p>
          <a:p>
            <a:pPr>
              <a:lnSpc>
                <a:spcPct val="150000"/>
              </a:lnSpc>
              <a:buFont typeface="Wingdings" panose="05000000000000000000" pitchFamily="2" charset="2"/>
              <a:buChar char="Ø"/>
            </a:pPr>
            <a:r>
              <a:rPr lang="en-US" sz="1800" dirty="0"/>
              <a:t>Solid slabs with Thickness 15 cm</a:t>
            </a:r>
            <a:endParaRPr lang="en-US" sz="1800" dirty="0"/>
          </a:p>
          <a:p>
            <a:pPr>
              <a:lnSpc>
                <a:spcPct val="150000"/>
              </a:lnSpc>
              <a:buFont typeface="Wingdings" panose="05000000000000000000" pitchFamily="2" charset="2"/>
              <a:buChar char="Ø"/>
            </a:pPr>
            <a:r>
              <a:rPr lang="en-US" sz="1800" dirty="0"/>
              <a:t>Different Dimensions of Steel Sections</a:t>
            </a:r>
            <a:endParaRPr lang="en-US" sz="1800" dirty="0"/>
          </a:p>
          <a:p>
            <a:pPr>
              <a:lnSpc>
                <a:spcPct val="150000"/>
              </a:lnSpc>
              <a:buFont typeface="Wingdings" panose="05000000000000000000" pitchFamily="2" charset="2"/>
              <a:buChar char="Ø"/>
            </a:pPr>
            <a:r>
              <a:rPr lang="en-US" sz="1800" dirty="0"/>
              <a:t>Column Dimensions ( 70*70 , 80*50 , 100*70 cm)</a:t>
            </a:r>
            <a:endParaRPr lang="en-US" sz="1800" dirty="0"/>
          </a:p>
          <a:p>
            <a:pPr>
              <a:lnSpc>
                <a:spcPct val="150000"/>
              </a:lnSpc>
              <a:buFont typeface="Wingdings" panose="05000000000000000000" pitchFamily="2" charset="2"/>
              <a:buChar char="Ø"/>
            </a:pPr>
            <a:r>
              <a:rPr lang="en-US" sz="1800" dirty="0"/>
              <a:t>Walls Thickness 30 cm</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9" name="Title 1"/>
          <p:cNvSpPr txBox="1"/>
          <p:nvPr/>
        </p:nvSpPr>
        <p:spPr>
          <a:xfrm>
            <a:off x="1355357" y="381000"/>
            <a:ext cx="10018713"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b="1" dirty="0"/>
              <a:t>Structural Design</a:t>
            </a:r>
            <a:endParaRPr lang="en-US" b="1"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0916686" y="5871552"/>
            <a:ext cx="551167" cy="365125"/>
          </a:xfrm>
        </p:spPr>
        <p:txBody>
          <a:bodyPr/>
          <a:lstStyle/>
          <a:p>
            <a:fld id="{19C66E0F-FE8B-4D58-9714-30462E1F5B85}" type="slidenum">
              <a:rPr lang="en-GB" smtClean="0"/>
            </a:fld>
            <a:endParaRPr lang="en-GB" dirty="0"/>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86281" y="61199"/>
            <a:ext cx="7715675" cy="6304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0916686" y="5871552"/>
            <a:ext cx="551167" cy="365125"/>
          </a:xfrm>
        </p:spPr>
        <p:txBody>
          <a:bodyPr/>
          <a:lstStyle/>
          <a:p>
            <a:fld id="{19C66E0F-FE8B-4D58-9714-30462E1F5B85}" type="slidenum">
              <a:rPr lang="en-GB" smtClean="0"/>
            </a:fld>
            <a:endParaRPr lang="en-GB" dirty="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6609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0916686" y="5871552"/>
            <a:ext cx="551167" cy="365125"/>
          </a:xfrm>
        </p:spPr>
        <p:txBody>
          <a:bodyPr/>
          <a:lstStyle/>
          <a:p>
            <a:fld id="{19C66E0F-FE8B-4D58-9714-30462E1F5B85}" type="slidenum">
              <a:rPr lang="en-GB" smtClean="0"/>
            </a:fld>
            <a:endParaRPr lang="en-GB" dirty="0"/>
          </a:p>
        </p:txBody>
      </p:sp>
      <p:sp>
        <p:nvSpPr>
          <p:cNvPr id="4" name="Title 1"/>
          <p:cNvSpPr txBox="1"/>
          <p:nvPr/>
        </p:nvSpPr>
        <p:spPr>
          <a:xfrm>
            <a:off x="1355357" y="381001"/>
            <a:ext cx="10018713" cy="990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200" b="1" dirty="0"/>
              <a:t>Models Checks </a:t>
            </a:r>
            <a:endParaRPr lang="en-US" sz="3200" b="1" dirty="0"/>
          </a:p>
        </p:txBody>
      </p:sp>
      <p:sp>
        <p:nvSpPr>
          <p:cNvPr id="6" name="Content Placeholder 2"/>
          <p:cNvSpPr txBox="1"/>
          <p:nvPr/>
        </p:nvSpPr>
        <p:spPr>
          <a:xfrm>
            <a:off x="1501381" y="1371601"/>
            <a:ext cx="6314940" cy="1617784"/>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1800" dirty="0"/>
              <a:t>Compatibility  Check  </a:t>
            </a:r>
            <a:endParaRPr lang="en-US" sz="1800" dirty="0"/>
          </a:p>
          <a:p>
            <a:pPr>
              <a:lnSpc>
                <a:spcPct val="150000"/>
              </a:lnSpc>
              <a:buFont typeface="Wingdings" panose="05000000000000000000" pitchFamily="2" charset="2"/>
              <a:buChar char="Ø"/>
            </a:pPr>
            <a:r>
              <a:rPr lang="en-US" sz="1800" dirty="0"/>
              <a:t>Equilibrium  Check</a:t>
            </a:r>
            <a:endParaRPr lang="en-US" sz="1800" dirty="0"/>
          </a:p>
          <a:p>
            <a:pPr>
              <a:lnSpc>
                <a:spcPct val="150000"/>
              </a:lnSpc>
              <a:buFont typeface="Wingdings" panose="05000000000000000000" pitchFamily="2" charset="2"/>
              <a:buChar char="Ø"/>
            </a:pPr>
            <a:r>
              <a:rPr lang="en-US" sz="1800" dirty="0"/>
              <a:t>Internal  Forces  Check</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7" name="Title 1"/>
          <p:cNvSpPr txBox="1"/>
          <p:nvPr/>
        </p:nvSpPr>
        <p:spPr>
          <a:xfrm>
            <a:off x="1179511" y="2878016"/>
            <a:ext cx="10018713" cy="990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200" b="1" dirty="0"/>
              <a:t>Seismic design Checks</a:t>
            </a:r>
            <a:endParaRPr lang="en-US" sz="3200" b="1" dirty="0"/>
          </a:p>
        </p:txBody>
      </p:sp>
      <p:sp>
        <p:nvSpPr>
          <p:cNvPr id="8" name="Content Placeholder 2"/>
          <p:cNvSpPr txBox="1"/>
          <p:nvPr/>
        </p:nvSpPr>
        <p:spPr>
          <a:xfrm>
            <a:off x="1501381" y="3727939"/>
            <a:ext cx="6314940" cy="2098430"/>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1800" dirty="0"/>
              <a:t>Period  Check</a:t>
            </a:r>
            <a:endParaRPr lang="en-US" sz="1800" dirty="0"/>
          </a:p>
          <a:p>
            <a:pPr>
              <a:lnSpc>
                <a:spcPct val="150000"/>
              </a:lnSpc>
              <a:buFont typeface="Wingdings" panose="05000000000000000000" pitchFamily="2" charset="2"/>
              <a:buChar char="Ø"/>
            </a:pPr>
            <a:r>
              <a:rPr lang="en-US" sz="1800" dirty="0"/>
              <a:t>Modal Mass participation ratio (MMPR)  </a:t>
            </a:r>
            <a:endParaRPr lang="en-US" sz="1800" dirty="0"/>
          </a:p>
          <a:p>
            <a:pPr>
              <a:lnSpc>
                <a:spcPct val="150000"/>
              </a:lnSpc>
              <a:buFont typeface="Wingdings" panose="05000000000000000000" pitchFamily="2" charset="2"/>
              <a:buChar char="Ø"/>
            </a:pPr>
            <a:r>
              <a:rPr lang="en-US" sz="1800" dirty="0"/>
              <a:t>Base Shear Check</a:t>
            </a:r>
            <a:endParaRPr lang="en-US" sz="1800" dirty="0"/>
          </a:p>
          <a:p>
            <a:pPr>
              <a:lnSpc>
                <a:spcPct val="150000"/>
              </a:lnSpc>
              <a:buFont typeface="Wingdings" panose="05000000000000000000" pitchFamily="2" charset="2"/>
              <a:buChar char="Ø"/>
            </a:pPr>
            <a:r>
              <a:rPr lang="en-US" sz="1800" dirty="0"/>
              <a:t>Drift Check</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0916686" y="5871552"/>
            <a:ext cx="551167" cy="365125"/>
          </a:xfrm>
        </p:spPr>
        <p:txBody>
          <a:bodyPr/>
          <a:lstStyle/>
          <a:p>
            <a:fld id="{19C66E0F-FE8B-4D58-9714-30462E1F5B85}" type="slidenum">
              <a:rPr lang="en-GB" smtClean="0"/>
            </a:fld>
            <a:endParaRPr lang="en-GB" dirty="0"/>
          </a:p>
        </p:txBody>
      </p:sp>
      <p:sp>
        <p:nvSpPr>
          <p:cNvPr id="7" name="Title 1"/>
          <p:cNvSpPr txBox="1"/>
          <p:nvPr/>
        </p:nvSpPr>
        <p:spPr>
          <a:xfrm>
            <a:off x="1742218" y="5862"/>
            <a:ext cx="10018713" cy="990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200" b="1" dirty="0"/>
              <a:t>Seismic design Checks for block 1</a:t>
            </a:r>
            <a:endParaRPr lang="en-US" sz="3200" b="1" dirty="0"/>
          </a:p>
        </p:txBody>
      </p:sp>
      <p:sp>
        <p:nvSpPr>
          <p:cNvPr id="8" name="Content Placeholder 2"/>
          <p:cNvSpPr txBox="1"/>
          <p:nvPr/>
        </p:nvSpPr>
        <p:spPr>
          <a:xfrm>
            <a:off x="1424110" y="826477"/>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1800" b="1" dirty="0"/>
              <a:t>Period  Check</a:t>
            </a:r>
            <a:endParaRPr lang="en-US" sz="18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9" name="Content Placeholder 2"/>
          <p:cNvSpPr txBox="1"/>
          <p:nvPr/>
        </p:nvSpPr>
        <p:spPr>
          <a:xfrm>
            <a:off x="1424110" y="1295399"/>
            <a:ext cx="879148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None/>
            </a:pPr>
            <a:r>
              <a:rPr lang="en-US" sz="1800" dirty="0"/>
              <a:t>T</a:t>
            </a:r>
            <a:r>
              <a:rPr lang="en-US" sz="1600" dirty="0"/>
              <a:t>a</a:t>
            </a:r>
            <a:r>
              <a:rPr lang="en-US" sz="1400" dirty="0"/>
              <a:t> = 0.562 sec  , </a:t>
            </a:r>
            <a:r>
              <a:rPr lang="en-US" sz="1800" dirty="0"/>
              <a:t>T</a:t>
            </a:r>
            <a:r>
              <a:rPr lang="en-US" sz="1600" dirty="0"/>
              <a:t>(from ETABS) = 0.75 sec , T (Limit) = 0.78 so the check is ok  </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2" name="Rectangle 1"/>
          <p:cNvSpPr/>
          <p:nvPr/>
        </p:nvSpPr>
        <p:spPr>
          <a:xfrm>
            <a:off x="1424110" y="1731178"/>
            <a:ext cx="4365106" cy="464871"/>
          </a:xfrm>
          <a:prstGeom prst="rect">
            <a:avLst/>
          </a:prstGeom>
        </p:spPr>
        <p:txBody>
          <a:bodyPr wrap="none">
            <a:spAutoFit/>
          </a:bodyPr>
          <a:lstStyle/>
          <a:p>
            <a:pPr>
              <a:lnSpc>
                <a:spcPct val="150000"/>
              </a:lnSpc>
              <a:buFont typeface="Wingdings" panose="05000000000000000000" pitchFamily="2" charset="2"/>
              <a:buChar char="Ø"/>
            </a:pPr>
            <a:r>
              <a:rPr lang="en-US" b="1" dirty="0"/>
              <a:t>  Modal Mass participation ratio (MMPR)  </a:t>
            </a:r>
            <a:endParaRPr lang="en-US" b="1" dirty="0"/>
          </a:p>
        </p:txBody>
      </p:sp>
      <p:sp>
        <p:nvSpPr>
          <p:cNvPr id="10" name="Content Placeholder 2"/>
          <p:cNvSpPr txBox="1"/>
          <p:nvPr/>
        </p:nvSpPr>
        <p:spPr>
          <a:xfrm>
            <a:off x="1424110" y="2213634"/>
            <a:ext cx="9447972"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None/>
            </a:pPr>
            <a:r>
              <a:rPr lang="en-US" sz="1800" dirty="0"/>
              <a:t>The summation of mass is greater than  90% for first 15 modes so the check is ok</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1440824" y="2649413"/>
            <a:ext cx="2140073" cy="464871"/>
          </a:xfrm>
          <a:prstGeom prst="rect">
            <a:avLst/>
          </a:prstGeom>
        </p:spPr>
        <p:txBody>
          <a:bodyPr wrap="none">
            <a:spAutoFit/>
          </a:bodyPr>
          <a:lstStyle/>
          <a:p>
            <a:pPr>
              <a:lnSpc>
                <a:spcPct val="150000"/>
              </a:lnSpc>
              <a:buFont typeface="Wingdings" panose="05000000000000000000" pitchFamily="2" charset="2"/>
              <a:buChar char="Ø"/>
            </a:pPr>
            <a:r>
              <a:rPr lang="en-US" b="1" dirty="0"/>
              <a:t>  Base Shear Check</a:t>
            </a:r>
            <a:endParaRPr lang="en-US" b="1" dirty="0"/>
          </a:p>
        </p:txBody>
      </p:sp>
      <p:sp>
        <p:nvSpPr>
          <p:cNvPr id="12" name="Content Placeholder 2"/>
          <p:cNvSpPr txBox="1"/>
          <p:nvPr/>
        </p:nvSpPr>
        <p:spPr>
          <a:xfrm>
            <a:off x="1440824" y="3091632"/>
            <a:ext cx="9447972" cy="908758"/>
          </a:xfrm>
          <a:prstGeom prst="rect">
            <a:avLst/>
          </a:prstGeom>
        </p:spPr>
        <p:txBody>
          <a:bodyPr vert="horz">
            <a:normAutofit fontScale="92500" lnSpcReduction="10000"/>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None/>
            </a:pPr>
            <a:r>
              <a:rPr lang="en-US" sz="1800" dirty="0"/>
              <a:t>Shear results from ETABS are greeter than results from manual calculation so the check is ok</a:t>
            </a:r>
            <a:endParaRPr lang="en-US" sz="1800" dirty="0"/>
          </a:p>
          <a:p>
            <a:pPr marL="0" indent="0">
              <a:lnSpc>
                <a:spcPct val="150000"/>
              </a:lnSpc>
              <a:buNone/>
            </a:pPr>
            <a:r>
              <a:rPr lang="en-US" sz="1800" dirty="0" err="1"/>
              <a:t>Vx</a:t>
            </a:r>
            <a:r>
              <a:rPr lang="en-US" sz="1800" dirty="0"/>
              <a:t> = 3782 kN , </a:t>
            </a:r>
            <a:r>
              <a:rPr lang="en-US" sz="1800" dirty="0" err="1"/>
              <a:t>Vy</a:t>
            </a:r>
            <a:r>
              <a:rPr lang="en-US" sz="1800" dirty="0"/>
              <a:t> = 5362 kN</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13" name="Rectangle 12"/>
          <p:cNvSpPr/>
          <p:nvPr/>
        </p:nvSpPr>
        <p:spPr>
          <a:xfrm>
            <a:off x="1424109" y="3962400"/>
            <a:ext cx="1546193" cy="464871"/>
          </a:xfrm>
          <a:prstGeom prst="rect">
            <a:avLst/>
          </a:prstGeom>
        </p:spPr>
        <p:txBody>
          <a:bodyPr wrap="none">
            <a:spAutoFit/>
          </a:bodyPr>
          <a:lstStyle/>
          <a:p>
            <a:pPr>
              <a:lnSpc>
                <a:spcPct val="150000"/>
              </a:lnSpc>
              <a:buFont typeface="Wingdings" panose="05000000000000000000" pitchFamily="2" charset="2"/>
              <a:buChar char="Ø"/>
            </a:pPr>
            <a:r>
              <a:rPr lang="en-US" b="1" dirty="0"/>
              <a:t>   Drift Check</a:t>
            </a:r>
            <a:endParaRPr lang="en-US" b="1" dirty="0"/>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59273" y="4194835"/>
            <a:ext cx="5178341" cy="250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0916686" y="5871552"/>
            <a:ext cx="551167" cy="365125"/>
          </a:xfrm>
        </p:spPr>
        <p:txBody>
          <a:bodyPr/>
          <a:lstStyle/>
          <a:p>
            <a:fld id="{19C66E0F-FE8B-4D58-9714-30462E1F5B85}" type="slidenum">
              <a:rPr lang="en-GB" smtClean="0"/>
            </a:fld>
            <a:endParaRPr lang="en-GB" dirty="0"/>
          </a:p>
        </p:txBody>
      </p:sp>
      <p:sp>
        <p:nvSpPr>
          <p:cNvPr id="7" name="Title 1"/>
          <p:cNvSpPr txBox="1"/>
          <p:nvPr/>
        </p:nvSpPr>
        <p:spPr>
          <a:xfrm>
            <a:off x="1742218" y="5862"/>
            <a:ext cx="10018713" cy="990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200" b="1" dirty="0"/>
              <a:t>Seismic design Checks for block 2</a:t>
            </a:r>
            <a:endParaRPr lang="en-US" sz="3200" b="1" dirty="0"/>
          </a:p>
        </p:txBody>
      </p:sp>
      <p:sp>
        <p:nvSpPr>
          <p:cNvPr id="8" name="Content Placeholder 2"/>
          <p:cNvSpPr txBox="1"/>
          <p:nvPr/>
        </p:nvSpPr>
        <p:spPr>
          <a:xfrm>
            <a:off x="1424110" y="826477"/>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1800" b="1" dirty="0"/>
              <a:t>Period  Check</a:t>
            </a:r>
            <a:endParaRPr lang="en-US" sz="18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9" name="Content Placeholder 2"/>
          <p:cNvSpPr txBox="1"/>
          <p:nvPr/>
        </p:nvSpPr>
        <p:spPr>
          <a:xfrm>
            <a:off x="1424110" y="1295399"/>
            <a:ext cx="879148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None/>
            </a:pPr>
            <a:r>
              <a:rPr lang="en-US" sz="1800" dirty="0"/>
              <a:t>T</a:t>
            </a:r>
            <a:r>
              <a:rPr lang="en-US" sz="1600" dirty="0"/>
              <a:t>a</a:t>
            </a:r>
            <a:r>
              <a:rPr lang="en-US" sz="1400" dirty="0"/>
              <a:t> = 0.50 sec  , </a:t>
            </a:r>
            <a:r>
              <a:rPr lang="en-US" sz="1800" dirty="0"/>
              <a:t>T</a:t>
            </a:r>
            <a:r>
              <a:rPr lang="en-US" sz="1600" dirty="0"/>
              <a:t>(from ETABS) = 0.66 sec , T (Limit) = 0.70 so the check is ok  </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2" name="Rectangle 1"/>
          <p:cNvSpPr/>
          <p:nvPr/>
        </p:nvSpPr>
        <p:spPr>
          <a:xfrm>
            <a:off x="1424110" y="1731178"/>
            <a:ext cx="4365106" cy="464871"/>
          </a:xfrm>
          <a:prstGeom prst="rect">
            <a:avLst/>
          </a:prstGeom>
        </p:spPr>
        <p:txBody>
          <a:bodyPr wrap="none">
            <a:spAutoFit/>
          </a:bodyPr>
          <a:lstStyle/>
          <a:p>
            <a:pPr>
              <a:lnSpc>
                <a:spcPct val="150000"/>
              </a:lnSpc>
              <a:buFont typeface="Wingdings" panose="05000000000000000000" pitchFamily="2" charset="2"/>
              <a:buChar char="Ø"/>
            </a:pPr>
            <a:r>
              <a:rPr lang="en-US" b="1" dirty="0"/>
              <a:t>  Modal Mass participation ratio (MMPR)  </a:t>
            </a:r>
            <a:endParaRPr lang="en-US" b="1" dirty="0"/>
          </a:p>
        </p:txBody>
      </p:sp>
      <p:sp>
        <p:nvSpPr>
          <p:cNvPr id="10" name="Content Placeholder 2"/>
          <p:cNvSpPr txBox="1"/>
          <p:nvPr/>
        </p:nvSpPr>
        <p:spPr>
          <a:xfrm>
            <a:off x="1424110" y="2213634"/>
            <a:ext cx="9447972"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None/>
            </a:pPr>
            <a:r>
              <a:rPr lang="en-US" sz="1800" dirty="0"/>
              <a:t>The summation of mass is greater than  90% for first 16 modes so the check is ok</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1440824" y="2649413"/>
            <a:ext cx="2140073" cy="464871"/>
          </a:xfrm>
          <a:prstGeom prst="rect">
            <a:avLst/>
          </a:prstGeom>
        </p:spPr>
        <p:txBody>
          <a:bodyPr wrap="none">
            <a:spAutoFit/>
          </a:bodyPr>
          <a:lstStyle/>
          <a:p>
            <a:pPr>
              <a:lnSpc>
                <a:spcPct val="150000"/>
              </a:lnSpc>
              <a:buFont typeface="Wingdings" panose="05000000000000000000" pitchFamily="2" charset="2"/>
              <a:buChar char="Ø"/>
            </a:pPr>
            <a:r>
              <a:rPr lang="en-US" b="1" dirty="0"/>
              <a:t>  Base Shear Check</a:t>
            </a:r>
            <a:endParaRPr lang="en-US" b="1" dirty="0"/>
          </a:p>
        </p:txBody>
      </p:sp>
      <p:sp>
        <p:nvSpPr>
          <p:cNvPr id="12" name="Content Placeholder 2"/>
          <p:cNvSpPr txBox="1"/>
          <p:nvPr/>
        </p:nvSpPr>
        <p:spPr>
          <a:xfrm>
            <a:off x="1440824" y="3091632"/>
            <a:ext cx="9447972" cy="908758"/>
          </a:xfrm>
          <a:prstGeom prst="rect">
            <a:avLst/>
          </a:prstGeom>
        </p:spPr>
        <p:txBody>
          <a:bodyPr vert="horz">
            <a:normAutofit fontScale="92500" lnSpcReduction="10000"/>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None/>
            </a:pPr>
            <a:r>
              <a:rPr lang="en-US" sz="1800" dirty="0"/>
              <a:t>Shear results from ETABS are greeter than results from manual calculation so the check is ok</a:t>
            </a:r>
            <a:endParaRPr lang="en-US" sz="1800" dirty="0"/>
          </a:p>
          <a:p>
            <a:pPr marL="0" indent="0">
              <a:lnSpc>
                <a:spcPct val="150000"/>
              </a:lnSpc>
              <a:buNone/>
            </a:pPr>
            <a:r>
              <a:rPr lang="en-US" sz="1800" dirty="0" err="1"/>
              <a:t>Vx</a:t>
            </a:r>
            <a:r>
              <a:rPr lang="en-US" sz="1800" dirty="0"/>
              <a:t> = 5260 kN , </a:t>
            </a:r>
            <a:r>
              <a:rPr lang="en-US" sz="1800" dirty="0" err="1"/>
              <a:t>Vy</a:t>
            </a:r>
            <a:r>
              <a:rPr lang="en-US" sz="1800" dirty="0"/>
              <a:t> = 6311 kN</a:t>
            </a:r>
            <a:endParaRPr lang="en-US" sz="1800"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13" name="Rectangle 12"/>
          <p:cNvSpPr/>
          <p:nvPr/>
        </p:nvSpPr>
        <p:spPr>
          <a:xfrm>
            <a:off x="1424109" y="3962400"/>
            <a:ext cx="1546193" cy="464871"/>
          </a:xfrm>
          <a:prstGeom prst="rect">
            <a:avLst/>
          </a:prstGeom>
        </p:spPr>
        <p:txBody>
          <a:bodyPr wrap="none">
            <a:spAutoFit/>
          </a:bodyPr>
          <a:lstStyle/>
          <a:p>
            <a:pPr>
              <a:lnSpc>
                <a:spcPct val="150000"/>
              </a:lnSpc>
              <a:buFont typeface="Wingdings" panose="05000000000000000000" pitchFamily="2" charset="2"/>
              <a:buChar char="Ø"/>
            </a:pPr>
            <a:r>
              <a:rPr lang="en-US" b="1" dirty="0"/>
              <a:t>   Drift Check</a:t>
            </a:r>
            <a:endParaRPr lang="en-US" b="1" dirty="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948846" y="4029478"/>
            <a:ext cx="6029325"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94155" y="1617345"/>
            <a:ext cx="7505065" cy="3369945"/>
          </a:xfrm>
        </p:spPr>
        <p:txBody>
          <a:bodyPr>
            <a:normAutofit/>
          </a:bodyPr>
          <a:lstStyle/>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lgn="l">
              <a:buNone/>
            </a:pPr>
            <a:r>
              <a:rPr lang="en-GB" sz="3200" b="1" dirty="0">
                <a:latin typeface="Times New Roman" panose="02020603050405020304" pitchFamily="18" charset="0"/>
                <a:cs typeface="Times New Roman" panose="02020603050405020304" pitchFamily="18" charset="0"/>
              </a:rPr>
              <a:t> </a:t>
            </a:r>
            <a:r>
              <a:rPr lang="en-US" altLang="en-GB" sz="3200" b="1" dirty="0">
                <a:latin typeface="Times New Roman" panose="02020603050405020304" pitchFamily="18" charset="0"/>
                <a:cs typeface="Times New Roman" panose="02020603050405020304" pitchFamily="18" charset="0"/>
              </a:rPr>
              <a:t>                         </a:t>
            </a:r>
            <a:r>
              <a:rPr lang="en-GB" sz="3200" b="1" dirty="0">
                <a:latin typeface="Times New Roman" panose="02020603050405020304" pitchFamily="18" charset="0"/>
                <a:cs typeface="Times New Roman" panose="02020603050405020304" pitchFamily="18" charset="0"/>
              </a:rPr>
              <a:t>Architectural Design </a:t>
            </a:r>
            <a:endParaRPr lang="en-GB" sz="3200" b="1" dirty="0">
              <a:latin typeface="Times New Roman" panose="02020603050405020304" pitchFamily="18" charset="0"/>
              <a:cs typeface="Times New Roman" panose="02020603050405020304" pitchFamily="18" charset="0"/>
            </a:endParaRPr>
          </a:p>
          <a:p>
            <a:pPr marL="0" indent="0">
              <a:buNone/>
            </a:pPr>
            <a:r>
              <a:rPr lang="en-GB" sz="2400" b="1" dirty="0">
                <a:latin typeface="Times New Roman" panose="02020603050405020304" pitchFamily="18" charset="0"/>
                <a:cs typeface="Times New Roman" panose="02020603050405020304" pitchFamily="18" charset="0"/>
              </a:rPr>
              <a:t>Ground floor with site</a:t>
            </a:r>
            <a:r>
              <a:rPr lang="en-US" altLang="en-GB" sz="2400" b="1" dirty="0">
                <a:latin typeface="Times New Roman" panose="02020603050405020304" pitchFamily="18" charset="0"/>
                <a:cs typeface="Times New Roman" panose="02020603050405020304" pitchFamily="18" charset="0"/>
              </a:rPr>
              <a:t>:</a:t>
            </a:r>
            <a:endParaRPr lang="en-GB" sz="2400" b="1" dirty="0">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endParaRPr lang="en-GB" sz="51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699971" y="6110532"/>
            <a:ext cx="2637692"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Old building</a:t>
            </a:r>
            <a:endParaRPr lang="en-GB"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354375" y="6110630"/>
            <a:ext cx="2505807"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 New building</a:t>
            </a:r>
            <a:endParaRPr lang="en-GB" dirty="0">
              <a:latin typeface="Times New Roman" panose="02020603050405020304" pitchFamily="18" charset="0"/>
              <a:cs typeface="Times New Roman" panose="02020603050405020304" pitchFamily="18" charset="0"/>
            </a:endParaRPr>
          </a:p>
        </p:txBody>
      </p:sp>
      <p:pic>
        <p:nvPicPr>
          <p:cNvPr id="11" name="Content Placeholder 10"/>
          <p:cNvPicPr>
            <a:picLocks noGrp="1" noChangeAspect="1"/>
          </p:cNvPicPr>
          <p:nvPr>
            <p:ph sz="half" idx="2"/>
          </p:nvPr>
        </p:nvPicPr>
        <p:blipFill>
          <a:blip r:embed="rId1"/>
          <a:stretch>
            <a:fillRect/>
          </a:stretch>
        </p:blipFill>
        <p:spPr>
          <a:xfrm>
            <a:off x="1632585" y="2012950"/>
            <a:ext cx="4773295" cy="3809365"/>
          </a:xfrm>
          <a:prstGeom prst="rect">
            <a:avLst/>
          </a:prstGeom>
          <a:ln w="38100">
            <a:solidFill>
              <a:schemeClr val="tx1"/>
            </a:solidFill>
          </a:ln>
        </p:spPr>
      </p:pic>
      <p:pic>
        <p:nvPicPr>
          <p:cNvPr id="14" name="Picture 13"/>
          <p:cNvPicPr>
            <a:picLocks noChangeAspect="1"/>
          </p:cNvPicPr>
          <p:nvPr/>
        </p:nvPicPr>
        <p:blipFill>
          <a:blip r:embed="rId2"/>
          <a:stretch>
            <a:fillRect/>
          </a:stretch>
        </p:blipFill>
        <p:spPr>
          <a:xfrm>
            <a:off x="6926580" y="1970405"/>
            <a:ext cx="4869815" cy="3893820"/>
          </a:xfrm>
          <a:prstGeom prst="rect">
            <a:avLst/>
          </a:prstGeom>
          <a:ln w="38100">
            <a:solidFill>
              <a:schemeClr val="tx1"/>
            </a:solidFill>
          </a:ln>
        </p:spPr>
      </p:pic>
    </p:spTree>
  </p:cSld>
  <p:clrMapOvr>
    <a:masterClrMapping/>
  </p:clrMapOvr>
  <p:transition spd="slow">
    <p:wip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Footing Layout</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307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4680" y="744414"/>
            <a:ext cx="11819196" cy="523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Slabs</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239108" y="797237"/>
            <a:ext cx="7971692" cy="5799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Slabs</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27876" y="1072074"/>
            <a:ext cx="5974739" cy="2517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964" y="3460507"/>
            <a:ext cx="10317409" cy="2412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Columns Sections</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4082" y="943707"/>
            <a:ext cx="7989642" cy="5171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3724" y="1496583"/>
            <a:ext cx="3519121" cy="364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Drop Beams Section</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09550" y="1343025"/>
            <a:ext cx="11982450" cy="20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2214" y="3429000"/>
            <a:ext cx="4776775" cy="2729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Steel Design</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438330" y="924078"/>
            <a:ext cx="3143250"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1580" y="275492"/>
            <a:ext cx="7111567" cy="2934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2557" y="3391906"/>
            <a:ext cx="9465285" cy="327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Steel Design</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48638" y="1722345"/>
            <a:ext cx="3143250"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1888" y="1343909"/>
            <a:ext cx="3854276" cy="2938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Steel Connections C1</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115907" y="943707"/>
            <a:ext cx="3456497" cy="2917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887" y="767298"/>
            <a:ext cx="4410020" cy="2917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888" y="3684342"/>
            <a:ext cx="4410020" cy="2835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5909" y="3907894"/>
            <a:ext cx="3456496" cy="2611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Steel Connections SPCA</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1331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67707" y="704287"/>
            <a:ext cx="4152900" cy="2917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930" y="1494692"/>
            <a:ext cx="4305300" cy="20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930" y="3580667"/>
            <a:ext cx="4338777" cy="234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7707" y="3621331"/>
            <a:ext cx="2818860" cy="2301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Retaining Wall Design</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1433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4015" y="1092079"/>
            <a:ext cx="5724525"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a:xfrm>
            <a:off x="5898540" y="2989385"/>
            <a:ext cx="947737" cy="3458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6857" y="1092079"/>
            <a:ext cx="4846695"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8" name="Rounded Rectangle 7"/>
          <p:cNvSpPr/>
          <p:nvPr/>
        </p:nvSpPr>
        <p:spPr>
          <a:xfrm>
            <a:off x="5433695" y="6534150"/>
            <a:ext cx="2511425" cy="3238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altLang="en-US"/>
              <a:t>The main entrance</a:t>
            </a:r>
            <a:endParaRPr lang="en-GB" altLang="en-US"/>
          </a:p>
        </p:txBody>
      </p:sp>
      <p:cxnSp>
        <p:nvCxnSpPr>
          <p:cNvPr id="9" name="Straight Arrow Connector 8"/>
          <p:cNvCxnSpPr/>
          <p:nvPr/>
        </p:nvCxnSpPr>
        <p:spPr>
          <a:xfrm>
            <a:off x="6569710" y="3130550"/>
            <a:ext cx="480695" cy="597535"/>
          </a:xfrm>
          <a:prstGeom prst="straightConnector1">
            <a:avLst/>
          </a:prstGeom>
          <a:ln w="57150">
            <a:solidFill>
              <a:schemeClr val="accent4">
                <a:lumMod val="75000"/>
                <a:alpha val="94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 Box 16"/>
          <p:cNvSpPr txBox="1"/>
          <p:nvPr/>
        </p:nvSpPr>
        <p:spPr>
          <a:xfrm>
            <a:off x="2112645" y="1234440"/>
            <a:ext cx="2014220" cy="460375"/>
          </a:xfrm>
          <a:prstGeom prst="rect">
            <a:avLst/>
          </a:prstGeom>
          <a:noFill/>
        </p:spPr>
        <p:txBody>
          <a:bodyPr wrap="none" rtlCol="0" anchor="t">
            <a:spAutoFit/>
          </a:bodyPr>
          <a:lstStyle/>
          <a:p>
            <a:pPr marL="0" indent="0">
              <a:buNone/>
            </a:pPr>
            <a:r>
              <a:rPr lang="en-GB" sz="2400" b="1" dirty="0">
                <a:latin typeface="Times New Roman" panose="02020603050405020304" pitchFamily="18" charset="0"/>
                <a:cs typeface="Times New Roman" panose="02020603050405020304" pitchFamily="18" charset="0"/>
                <a:sym typeface="+mn-ea"/>
              </a:rPr>
              <a:t>Ground floor:</a:t>
            </a:r>
            <a:endParaRPr lang="en-GB" sz="2400" b="1" dirty="0">
              <a:latin typeface="Times New Roman" panose="02020603050405020304" pitchFamily="18" charset="0"/>
              <a:cs typeface="Times New Roman" panose="02020603050405020304" pitchFamily="18" charset="0"/>
              <a:sym typeface="+mn-ea"/>
            </a:endParaRPr>
          </a:p>
        </p:txBody>
      </p:sp>
      <p:pic>
        <p:nvPicPr>
          <p:cNvPr id="19" name="Content Placeholder 18"/>
          <p:cNvPicPr>
            <a:picLocks noGrp="1" noChangeAspect="1"/>
          </p:cNvPicPr>
          <p:nvPr>
            <p:ph sz="half" idx="1"/>
          </p:nvPr>
        </p:nvPicPr>
        <p:blipFill>
          <a:blip r:embed="rId1"/>
          <a:stretch>
            <a:fillRect/>
          </a:stretch>
        </p:blipFill>
        <p:spPr>
          <a:xfrm>
            <a:off x="3444240" y="1776095"/>
            <a:ext cx="6205220" cy="4676140"/>
          </a:xfrm>
          <a:prstGeom prst="rect">
            <a:avLst/>
          </a:prstGeom>
          <a:ln w="38100">
            <a:solidFill>
              <a:schemeClr val="tx1"/>
            </a:solidFill>
          </a:ln>
        </p:spPr>
      </p:pic>
      <p:cxnSp>
        <p:nvCxnSpPr>
          <p:cNvPr id="20" name="Straight Arrow Connector 19"/>
          <p:cNvCxnSpPr/>
          <p:nvPr/>
        </p:nvCxnSpPr>
        <p:spPr>
          <a:xfrm flipH="1" flipV="1">
            <a:off x="6337935" y="5993130"/>
            <a:ext cx="447675" cy="688340"/>
          </a:xfrm>
          <a:prstGeom prst="straightConnector1">
            <a:avLst/>
          </a:prstGeom>
          <a:ln>
            <a:tailEnd type="arrow" w="med" len="med"/>
          </a:ln>
        </p:spPr>
        <p:style>
          <a:lnRef idx="3">
            <a:schemeClr val="accent2"/>
          </a:lnRef>
          <a:fillRef idx="0">
            <a:schemeClr val="accent2"/>
          </a:fillRef>
          <a:effectRef idx="2">
            <a:schemeClr val="accent2"/>
          </a:effectRef>
          <a:fontRef idx="minor">
            <a:schemeClr val="tx1"/>
          </a:fontRef>
        </p:style>
      </p:cxnSp>
      <p:sp>
        <p:nvSpPr>
          <p:cNvPr id="2" name="Text Box 1"/>
          <p:cNvSpPr txBox="1"/>
          <p:nvPr/>
        </p:nvSpPr>
        <p:spPr>
          <a:xfrm>
            <a:off x="4662170" y="384810"/>
            <a:ext cx="4467225" cy="491490"/>
          </a:xfrm>
          <a:prstGeom prst="rect">
            <a:avLst/>
          </a:prstGeom>
          <a:noFill/>
        </p:spPr>
        <p:txBody>
          <a:bodyPr wrap="square" rtlCol="0" anchor="t">
            <a:spAutoFit/>
          </a:bodyPr>
          <a:lstStyle/>
          <a:p>
            <a:r>
              <a:rPr lang="en-US" altLang="en-GB" sz="2600" b="1" dirty="0">
                <a:latin typeface="Times New Roman" panose="02020603050405020304" pitchFamily="18" charset="0"/>
                <a:cs typeface="Times New Roman" panose="02020603050405020304" pitchFamily="18" charset="0"/>
                <a:sym typeface="+mn-ea"/>
              </a:rPr>
              <a:t>  </a:t>
            </a:r>
            <a:r>
              <a:rPr lang="en-GB" sz="2600" b="1" dirty="0">
                <a:latin typeface="Times New Roman" panose="02020603050405020304" pitchFamily="18" charset="0"/>
                <a:cs typeface="Times New Roman" panose="02020603050405020304" pitchFamily="18" charset="0"/>
                <a:sym typeface="+mn-ea"/>
              </a:rPr>
              <a:t>Architectural Design </a:t>
            </a:r>
            <a:endParaRPr lang="en-US" sz="260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275492"/>
            <a:ext cx="6314940"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Ø"/>
            </a:pPr>
            <a:r>
              <a:rPr lang="en-US" sz="2000" b="1" dirty="0"/>
              <a:t>Stair Design</a:t>
            </a:r>
            <a:endParaRPr lang="en-US" sz="2000" b="1" dirty="0"/>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1536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944566" y="1145564"/>
            <a:ext cx="8724900"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757" y="123092"/>
            <a:ext cx="10018713" cy="1752599"/>
          </a:xfrm>
        </p:spPr>
        <p:txBody>
          <a:bodyPr/>
          <a:lstStyle/>
          <a:p>
            <a:pPr algn="l"/>
            <a:r>
              <a:rPr lang="en-GB" altLang="en-US" b="1" u="sng" dirty="0">
                <a:latin typeface="Times New Roman" panose="02020603050405020304" pitchFamily="18" charset="0"/>
                <a:cs typeface="Times New Roman" panose="02020603050405020304" pitchFamily="18" charset="0"/>
                <a:sym typeface="+mn-ea"/>
              </a:rPr>
              <a:t>Quantity surveying</a:t>
            </a:r>
            <a:r>
              <a:rPr lang="en-US" altLang="en-GB" b="1" u="sng" dirty="0">
                <a:latin typeface="Times New Roman" panose="02020603050405020304" pitchFamily="18" charset="0"/>
                <a:cs typeface="Times New Roman" panose="02020603050405020304" pitchFamily="18" charset="0"/>
                <a:sym typeface="+mn-ea"/>
              </a:rPr>
              <a:t>:</a:t>
            </a:r>
            <a:endParaRPr lang="en-US" altLang="en-GB" b="1" u="sng" dirty="0">
              <a:latin typeface="Times New Roman" panose="02020603050405020304" pitchFamily="18" charset="0"/>
              <a:cs typeface="Times New Roman" panose="02020603050405020304" pitchFamily="18" charset="0"/>
              <a:sym typeface="+mn-ea"/>
            </a:endParaRPr>
          </a:p>
        </p:txBody>
      </p:sp>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424110" y="1545419"/>
            <a:ext cx="9447972"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q"/>
            </a:pPr>
            <a:r>
              <a:rPr lang="en-US" sz="1800" dirty="0" smtClean="0">
                <a:latin typeface="Times New Roman" panose="02020603050405020304" pitchFamily="18" charset="0"/>
                <a:cs typeface="Times New Roman" panose="02020603050405020304" pitchFamily="18" charset="0"/>
              </a:rPr>
              <a:t>The total cost of the project  = 24,030,279 Nis , with total are a of the building = 9000 m</a:t>
            </a:r>
            <a:r>
              <a:rPr lang="en-US" sz="1800" baseline="30000" dirty="0" smtClean="0">
                <a:latin typeface="Times New Roman" panose="02020603050405020304" pitchFamily="18" charset="0"/>
                <a:cs typeface="Times New Roman" panose="02020603050405020304" pitchFamily="18" charset="0"/>
              </a:rPr>
              <a:t>2</a:t>
            </a:r>
            <a:endParaRPr lang="en-US" sz="1800" dirty="0">
              <a:latin typeface="Times New Roman" panose="02020603050405020304" pitchFamily="18" charset="0"/>
              <a:cs typeface="Times New Roman" panose="02020603050405020304" pitchFamily="18" charset="0"/>
            </a:endParaRPr>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7" name="Content Placeholder 2"/>
          <p:cNvSpPr txBox="1"/>
          <p:nvPr/>
        </p:nvSpPr>
        <p:spPr>
          <a:xfrm>
            <a:off x="1424110" y="2213634"/>
            <a:ext cx="9447972"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q"/>
            </a:pPr>
            <a:r>
              <a:rPr lang="en-US" sz="1800" dirty="0" smtClean="0">
                <a:latin typeface="Times New Roman" panose="02020603050405020304" pitchFamily="18" charset="0"/>
                <a:cs typeface="Times New Roman" panose="02020603050405020304" pitchFamily="18" charset="0"/>
              </a:rPr>
              <a:t>The unit cost of the project = 2670 Nis</a:t>
            </a:r>
            <a:endParaRPr lang="en-US" sz="1800" dirty="0">
              <a:latin typeface="Times New Roman" panose="02020603050405020304" pitchFamily="18" charset="0"/>
              <a:cs typeface="Times New Roman" panose="02020603050405020304" pitchFamily="18" charset="0"/>
            </a:endParaRPr>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
        <p:nvSpPr>
          <p:cNvPr id="8" name="Content Placeholder 2"/>
          <p:cNvSpPr txBox="1"/>
          <p:nvPr/>
        </p:nvSpPr>
        <p:spPr>
          <a:xfrm>
            <a:off x="1424110" y="2897183"/>
            <a:ext cx="9447972" cy="2969994"/>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Earthwork work                            = 1,095,000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Foundation work                          = 772,648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Structural</a:t>
            </a:r>
            <a:r>
              <a:rPr lang="en-US" sz="1600" dirty="0" smtClean="0">
                <a:latin typeface="Times New Roman" panose="02020603050405020304" pitchFamily="18" charset="0"/>
                <a:cs typeface="Times New Roman" panose="02020603050405020304" pitchFamily="18" charset="0"/>
              </a:rPr>
              <a:t> work                            = 10,436,498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Finishes work                               = 7,096,913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Electrical work                             =  377,700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Mechanical and Safety work        = 2,137,200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r>
              <a:rPr lang="en-US" sz="1600" dirty="0" smtClean="0">
                <a:latin typeface="Times New Roman" panose="02020603050405020304" pitchFamily="18" charset="0"/>
                <a:cs typeface="Times New Roman" panose="02020603050405020304" pitchFamily="18" charset="0"/>
              </a:rPr>
              <a:t>Site work                                      = 2,114,320      Nis</a:t>
            </a: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endParaRPr lang="en-US" sz="1600" dirty="0" smtClean="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v"/>
            </a:pPr>
            <a:endParaRPr lang="en-US" sz="1600" dirty="0">
              <a:latin typeface="Times New Roman" panose="02020603050405020304" pitchFamily="18" charset="0"/>
              <a:cs typeface="Times New Roman" panose="02020603050405020304" pitchFamily="18" charset="0"/>
            </a:endParaRPr>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C66E0F-FE8B-4D58-9714-30462E1F5B85}" type="slidenum">
              <a:rPr lang="en-GB" smtClean="0"/>
            </a:fld>
            <a:endParaRPr lang="en-GB"/>
          </a:p>
        </p:txBody>
      </p:sp>
      <p:sp>
        <p:nvSpPr>
          <p:cNvPr id="6" name="Content Placeholder 2"/>
          <p:cNvSpPr txBox="1"/>
          <p:nvPr/>
        </p:nvSpPr>
        <p:spPr>
          <a:xfrm>
            <a:off x="1670294" y="689634"/>
            <a:ext cx="9447972" cy="668215"/>
          </a:xfrm>
          <a:prstGeom prst="rect">
            <a:avLst/>
          </a:prstGeom>
        </p:spPr>
        <p:txBody>
          <a:bodyPr vert="horz">
            <a:normAutofit/>
          </a:bodyPr>
          <a:lstStyle>
            <a:lvl1pPr marL="274320" indent="-274320" algn="l" rtl="0" eaLnBrk="1" latinLnBrk="0" hangingPunct="1">
              <a:spcBef>
                <a:spcPct val="20000"/>
              </a:spcBef>
              <a:buClr>
                <a:schemeClr val="accent3">
                  <a:lumMod val="50000"/>
                </a:schemeClr>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lumMod val="50000"/>
                </a:schemeClr>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lumMod val="50000"/>
                </a:schemeClr>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lumMod val="50000"/>
                </a:schemeClr>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lumMod val="75000"/>
                </a:schemeClr>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lumMod val="50000"/>
                </a:schemeClr>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nSpc>
                <a:spcPct val="150000"/>
              </a:lnSpc>
              <a:buFont typeface="Wingdings" panose="05000000000000000000" pitchFamily="2" charset="2"/>
              <a:buChar char="q"/>
            </a:pPr>
            <a:r>
              <a:rPr lang="en-US" sz="1800" dirty="0" smtClean="0">
                <a:latin typeface="Times New Roman" panose="02020603050405020304" pitchFamily="18" charset="0"/>
                <a:cs typeface="Times New Roman" panose="02020603050405020304" pitchFamily="18" charset="0"/>
              </a:rPr>
              <a:t>Percentage of Activates cost for the project</a:t>
            </a:r>
            <a:endParaRPr lang="en-US" sz="1800" dirty="0">
              <a:latin typeface="Times New Roman" panose="02020603050405020304" pitchFamily="18" charset="0"/>
              <a:cs typeface="Times New Roman" panose="02020603050405020304" pitchFamily="18" charset="0"/>
            </a:endParaRPr>
          </a:p>
          <a:p>
            <a:pPr marL="0" indent="0">
              <a:lnSpc>
                <a:spcPct val="150000"/>
              </a:lnSpc>
              <a:buFont typeface="Wingdings 2" panose="05020102010507070707"/>
              <a:buNone/>
            </a:pPr>
            <a:endParaRPr lang="en-US"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87415" y="1686095"/>
            <a:ext cx="8534400" cy="417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622425" y="826135"/>
            <a:ext cx="8947150" cy="3124200"/>
          </a:xfrm>
        </p:spPr>
        <p:txBody>
          <a:bodyPr>
            <a:normAutofit fontScale="82500" lnSpcReduction="20000"/>
          </a:bodyPr>
          <a:lstStyle/>
          <a:p>
            <a:pPr marL="0" indent="0">
              <a:buNone/>
            </a:pPr>
            <a:endParaRPr lang="en-GB" sz="3200"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lgn="ctr">
              <a:buNone/>
            </a:pPr>
            <a:r>
              <a:rPr lang="en-GB" sz="3200" b="1" dirty="0">
                <a:latin typeface="Times New Roman" panose="02020603050405020304" pitchFamily="18" charset="0"/>
                <a:cs typeface="Times New Roman" panose="02020603050405020304" pitchFamily="18" charset="0"/>
              </a:rPr>
              <a:t>                         </a:t>
            </a:r>
            <a:endParaRPr lang="en-GB" sz="3200" b="1" dirty="0">
              <a:latin typeface="Times New Roman" panose="02020603050405020304" pitchFamily="18" charset="0"/>
              <a:cs typeface="Times New Roman" panose="02020603050405020304" pitchFamily="18" charset="0"/>
            </a:endParaRPr>
          </a:p>
          <a:p>
            <a:pPr marL="0" indent="0" algn="ctr">
              <a:buNone/>
            </a:pPr>
            <a:r>
              <a:rPr lang="en-GB" sz="5780" b="1" dirty="0">
                <a:latin typeface="Times New Roman" panose="02020603050405020304" pitchFamily="18" charset="0"/>
                <a:cs typeface="Times New Roman" panose="02020603050405020304" pitchFamily="18" charset="0"/>
              </a:rPr>
              <a:t>Architectural Design </a:t>
            </a:r>
            <a:endParaRPr lang="en-GB" sz="5780" b="1" dirty="0">
              <a:latin typeface="Times New Roman" panose="02020603050405020304" pitchFamily="18" charset="0"/>
              <a:cs typeface="Times New Roman" panose="02020603050405020304" pitchFamily="18" charset="0"/>
            </a:endParaRPr>
          </a:p>
          <a:p>
            <a:pPr marL="0" indent="0">
              <a:buNone/>
            </a:pPr>
            <a:r>
              <a:rPr lang="en-GB" sz="5335" b="1" dirty="0">
                <a:latin typeface="Times New Roman" panose="02020603050405020304" pitchFamily="18" charset="0"/>
                <a:cs typeface="Times New Roman" panose="02020603050405020304" pitchFamily="18" charset="0"/>
              </a:rPr>
              <a:t>First floor:</a:t>
            </a:r>
            <a:endParaRPr lang="en-GB" sz="5335" b="1" dirty="0">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endParaRPr lang="en-GB" sz="3200" b="1" dirty="0">
              <a:latin typeface="Times New Roman" panose="02020603050405020304" pitchFamily="18" charset="0"/>
              <a:cs typeface="Times New Roman" panose="02020603050405020304" pitchFamily="18" charset="0"/>
            </a:endParaRPr>
          </a:p>
          <a:p>
            <a:pPr marL="0" indent="0">
              <a:buNone/>
            </a:pPr>
            <a:endParaRPr lang="en-GB" sz="51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pPr marL="0" indent="0">
              <a:buNone/>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19C66E0F-FE8B-4D58-9714-30462E1F5B85}" type="slidenum">
              <a:rPr lang="en-GB" sz="2800" smtClean="0">
                <a:latin typeface="Times New Roman" panose="02020603050405020304" pitchFamily="18" charset="0"/>
                <a:cs typeface="Times New Roman" panose="02020603050405020304" pitchFamily="18" charset="0"/>
              </a:rPr>
            </a:fld>
            <a:endParaRPr lang="en-GB"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466413" y="5878876"/>
            <a:ext cx="2637692"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Old building</a:t>
            </a:r>
            <a:endParaRPr lang="en-GB"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925875" y="5882982"/>
            <a:ext cx="2505807" cy="369332"/>
          </a:xfrm>
          <a:prstGeom prst="rect">
            <a:avLst/>
          </a:prstGeom>
          <a:no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 New building</a:t>
            </a:r>
            <a:endParaRPr lang="en-GB" dirty="0">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1"/>
          <a:stretch>
            <a:fillRect/>
          </a:stretch>
        </p:blipFill>
        <p:spPr>
          <a:xfrm>
            <a:off x="1622425" y="1743710"/>
            <a:ext cx="4857750" cy="4077970"/>
          </a:xfrm>
          <a:prstGeom prst="rect">
            <a:avLst/>
          </a:prstGeom>
          <a:ln w="38100">
            <a:solidFill>
              <a:schemeClr val="tx1"/>
            </a:solidFill>
          </a:ln>
        </p:spPr>
      </p:pic>
      <p:sp>
        <p:nvSpPr>
          <p:cNvPr id="4" name="Rectangle 3"/>
          <p:cNvSpPr/>
          <p:nvPr/>
        </p:nvSpPr>
        <p:spPr>
          <a:xfrm>
            <a:off x="7270813" y="2508885"/>
            <a:ext cx="372862" cy="808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p:cNvPicPr>
            <a:picLocks noGrp="1" noChangeAspect="1"/>
          </p:cNvPicPr>
          <p:nvPr>
            <p:ph sz="half" idx="2"/>
          </p:nvPr>
        </p:nvPicPr>
        <p:blipFill>
          <a:blip r:embed="rId2"/>
          <a:stretch>
            <a:fillRect/>
          </a:stretch>
        </p:blipFill>
        <p:spPr>
          <a:xfrm>
            <a:off x="7098665" y="1733550"/>
            <a:ext cx="4920615" cy="4097655"/>
          </a:xfrm>
          <a:prstGeom prst="rect">
            <a:avLst/>
          </a:prstGeom>
          <a:ln w="38100">
            <a:solidFill>
              <a:schemeClr val="tx1"/>
            </a:solidFill>
          </a:ln>
        </p:spPr>
      </p:pic>
    </p:spTree>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0</TotalTime>
  <Words>11219</Words>
  <Application>WPS Presentation</Application>
  <PresentationFormat>Custom</PresentationFormat>
  <Paragraphs>1244</Paragraphs>
  <Slides>83</Slides>
  <Notes>5</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83</vt:i4>
      </vt:variant>
    </vt:vector>
  </HeadingPairs>
  <TitlesOfParts>
    <vt:vector size="101" baseType="lpstr">
      <vt:lpstr>Arial</vt:lpstr>
      <vt:lpstr>SimSun</vt:lpstr>
      <vt:lpstr>Wingdings</vt:lpstr>
      <vt:lpstr>Arial</vt:lpstr>
      <vt:lpstr>Times New Roman</vt:lpstr>
      <vt:lpstr>Wingdings</vt:lpstr>
      <vt:lpstr>Corbel</vt:lpstr>
      <vt:lpstr>Microsoft YaHei</vt:lpstr>
      <vt:lpstr>Arial Unicode MS</vt:lpstr>
      <vt:lpstr>Calibri</vt:lpstr>
      <vt:lpstr>Helvetica Neue</vt:lpstr>
      <vt:lpstr>Calibri</vt:lpstr>
      <vt:lpstr>Lucida Sans Unicode</vt:lpstr>
      <vt:lpstr>Cambria Math</vt:lpstr>
      <vt:lpstr>Cambria Math</vt:lpstr>
      <vt:lpstr>Wingdings 2</vt:lpstr>
      <vt:lpstr>Tahoma</vt:lpstr>
      <vt:lpstr>Parallax</vt:lpstr>
      <vt:lpstr> Redesign of the Building of the Faculty of Architecture  in Nablus City </vt:lpstr>
      <vt:lpstr>CONTENTS: </vt:lpstr>
      <vt:lpstr>PowerPoint 演示文稿</vt:lpstr>
      <vt:lpstr>The 3D model for the original architectural plan.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Architectural Design    Forth floor: </vt:lpstr>
      <vt:lpstr>PowerPoint 演示文稿</vt:lpstr>
      <vt:lpstr>PowerPoint 演示文稿</vt:lpstr>
      <vt:lpstr>         Sections:-</vt:lpstr>
      <vt:lpstr>PowerPoint 演示文稿</vt:lpstr>
      <vt:lpstr>Environmental Design:</vt:lpstr>
      <vt:lpstr>PowerPoint 演示文稿</vt:lpstr>
      <vt:lpstr>Shading system:</vt:lpstr>
      <vt:lpstr>Shading system: </vt:lpstr>
      <vt:lpstr>Day lighting analysis: </vt:lpstr>
      <vt:lpstr>Environmental Modifications :  </vt:lpstr>
      <vt:lpstr>MATERIAL Properties :  U-value for Building envelope  </vt:lpstr>
      <vt:lpstr>Heating and cooling loads: </vt:lpstr>
      <vt:lpstr>Thermal comfort:  Comfort PMV-set </vt:lpstr>
      <vt:lpstr>Thermal comfort:</vt:lpstr>
      <vt:lpstr>Acoustical Design: Absorption Coefficient. </vt:lpstr>
      <vt:lpstr>Acoustical Design:</vt:lpstr>
      <vt:lpstr>Acoustical Design: </vt:lpstr>
      <vt:lpstr>Acoustical Design:</vt:lpstr>
      <vt:lpstr>Mechanical design:</vt:lpstr>
      <vt:lpstr>PowerPoint 演示文稿</vt:lpstr>
      <vt:lpstr>PowerPoint 演示文稿</vt:lpstr>
      <vt:lpstr>PowerPoint 演示文稿</vt:lpstr>
      <vt:lpstr>PowerPoint 演示文稿</vt:lpstr>
      <vt:lpstr>HVAC system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Water  supply system: </vt:lpstr>
      <vt:lpstr>Water supply system:  Number of tanks =  7tank.  </vt:lpstr>
      <vt:lpstr>Water supply system:  Water supply system plan {ground floor} </vt:lpstr>
      <vt:lpstr>                 Fire system:     The firefighting systems that we used:  1: Detection and notification system.  2: Suppression System. 3: Emergency signs and Exist.  4: Evacuation plans .       </vt:lpstr>
      <vt:lpstr>PowerPoint 演示文稿</vt:lpstr>
      <vt:lpstr> DistrebutionThe fire fighting systems </vt:lpstr>
      <vt:lpstr>Evacuation plans:                           for Ground floor:                      for basement:</vt:lpstr>
      <vt:lpstr>Evacuation plans:  for forth floor:   </vt:lpstr>
      <vt:lpstr>the overlab between systems in the false ceiling for ground floor</vt:lpstr>
      <vt:lpstr>Elevator Design: </vt:lpstr>
      <vt:lpstr>Electrical Design:</vt:lpstr>
      <vt:lpstr>Electrical Design:  Power plan for first floor:</vt:lpstr>
      <vt:lpstr>Artificial Lighting</vt:lpstr>
      <vt:lpstr>Lighting Plan for First Floor:</vt:lpstr>
      <vt:lpstr>Illuminance and Glare</vt:lpstr>
      <vt:lpstr>PowerPoint 演示文稿</vt:lpstr>
      <vt:lpstr>Socket plan for a computer lab:</vt:lpstr>
      <vt:lpstr>Uniformity and Reflection Factor</vt:lpstr>
      <vt:lpstr>Structural Design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Quantity surveying:</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Ahlam Damra</dc:creator>
  <cp:lastModifiedBy>Diala Nairat</cp:lastModifiedBy>
  <cp:revision>336</cp:revision>
  <dcterms:created xsi:type="dcterms:W3CDTF">2018-05-10T11:35:00Z</dcterms:created>
  <dcterms:modified xsi:type="dcterms:W3CDTF">2021-06-03T04:06:17Z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1033-11.2.0.10094</vt:lpwstr>
  </property>
</Properties>
</file>