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8288000" cy="10287000"/>
  <p:notesSz cx="6858000" cy="9144000"/>
  <p:embeddedFontLst>
    <p:embeddedFont>
      <p:font typeface="Canva Sans Bold" panose="020B0604020202020204" charset="0"/>
      <p:regular r:id="rId11"/>
    </p:embeddedFont>
    <p:embeddedFont>
      <p:font typeface="Codec Pro" panose="020B0604020202020204" charset="0"/>
      <p:regular r:id="rId12"/>
    </p:embeddedFont>
    <p:embeddedFont>
      <p:font typeface="Canva Sans" panose="020B0604020202020204" charset="0"/>
      <p:regular r:id="rId13"/>
    </p:embeddedFont>
    <p:embeddedFont>
      <p:font typeface="Calibri" panose="020F0502020204030204" pitchFamily="34" charset="0"/>
      <p:regular r:id="rId14"/>
      <p:bold r:id="rId15"/>
      <p:italic r:id="rId16"/>
      <p:boldItalic r:id="rId17"/>
    </p:embeddedFont>
    <p:embeddedFont>
      <p:font typeface="Codec Pro Bold" panose="020B0604020202020204" charset="0"/>
      <p:regular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7" d="100"/>
          <a:sy n="47" d="100"/>
        </p:scale>
        <p:origin x="69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rot="-10800000">
            <a:off x="15098571" y="0"/>
            <a:ext cx="3460475" cy="3460475"/>
          </a:xfrm>
          <a:custGeom>
            <a:avLst/>
            <a:gdLst/>
            <a:ahLst/>
            <a:cxnLst/>
            <a:rect l="l" t="t" r="r" b="b"/>
            <a:pathLst>
              <a:path w="3460475" h="3460475">
                <a:moveTo>
                  <a:pt x="0" y="0"/>
                </a:moveTo>
                <a:lnTo>
                  <a:pt x="3460475" y="0"/>
                </a:lnTo>
                <a:lnTo>
                  <a:pt x="3460475" y="3460475"/>
                </a:lnTo>
                <a:lnTo>
                  <a:pt x="0" y="346047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3821239" y="3460475"/>
            <a:ext cx="9617166" cy="3703008"/>
          </a:xfrm>
          <a:custGeom>
            <a:avLst/>
            <a:gdLst/>
            <a:ahLst/>
            <a:cxnLst/>
            <a:rect l="l" t="t" r="r" b="b"/>
            <a:pathLst>
              <a:path w="9617166" h="3703008">
                <a:moveTo>
                  <a:pt x="0" y="0"/>
                </a:moveTo>
                <a:lnTo>
                  <a:pt x="9617166" y="0"/>
                </a:lnTo>
                <a:lnTo>
                  <a:pt x="9617166" y="3703009"/>
                </a:lnTo>
                <a:lnTo>
                  <a:pt x="0" y="3703009"/>
                </a:lnTo>
                <a:lnTo>
                  <a:pt x="0" y="0"/>
                </a:lnTo>
                <a:close/>
              </a:path>
            </a:pathLst>
          </a:custGeom>
          <a:blipFill>
            <a:blip r:embed="rId4"/>
            <a:stretch>
              <a:fillRect/>
            </a:stretch>
          </a:blipFill>
        </p:spPr>
      </p:sp>
      <p:sp>
        <p:nvSpPr>
          <p:cNvPr id="4" name="TextBox 4"/>
          <p:cNvSpPr txBox="1"/>
          <p:nvPr/>
        </p:nvSpPr>
        <p:spPr>
          <a:xfrm>
            <a:off x="3821239" y="1549263"/>
            <a:ext cx="8379380" cy="947538"/>
          </a:xfrm>
          <a:prstGeom prst="rect">
            <a:avLst/>
          </a:prstGeom>
        </p:spPr>
        <p:txBody>
          <a:bodyPr lIns="0" tIns="0" rIns="0" bIns="0" rtlCol="0" anchor="t">
            <a:spAutoFit/>
          </a:bodyPr>
          <a:lstStyle/>
          <a:p>
            <a:pPr>
              <a:lnSpc>
                <a:spcPts val="7098"/>
              </a:lnSpc>
            </a:pPr>
            <a:r>
              <a:rPr lang="en-US" sz="5070">
                <a:solidFill>
                  <a:srgbClr val="000000"/>
                </a:solidFill>
                <a:latin typeface="Codec Pro Bold"/>
              </a:rPr>
              <a:t>Captive Club application</a:t>
            </a:r>
          </a:p>
        </p:txBody>
      </p:sp>
      <p:sp>
        <p:nvSpPr>
          <p:cNvPr id="5" name="TextBox 5"/>
          <p:cNvSpPr txBox="1"/>
          <p:nvPr/>
        </p:nvSpPr>
        <p:spPr>
          <a:xfrm>
            <a:off x="198441" y="7905751"/>
            <a:ext cx="4149219" cy="2114549"/>
          </a:xfrm>
          <a:prstGeom prst="rect">
            <a:avLst/>
          </a:prstGeom>
        </p:spPr>
        <p:txBody>
          <a:bodyPr lIns="0" tIns="0" rIns="0" bIns="0" rtlCol="0" anchor="t">
            <a:spAutoFit/>
          </a:bodyPr>
          <a:lstStyle/>
          <a:p>
            <a:pPr algn="ctr">
              <a:lnSpc>
                <a:spcPts val="4200"/>
              </a:lnSpc>
              <a:spcBef>
                <a:spcPct val="0"/>
              </a:spcBef>
            </a:pPr>
            <a:r>
              <a:rPr lang="en-US" sz="3000">
                <a:solidFill>
                  <a:srgbClr val="000000"/>
                </a:solidFill>
                <a:latin typeface="Canva Sans Bold"/>
              </a:rPr>
              <a:t>Group Member:</a:t>
            </a:r>
          </a:p>
          <a:p>
            <a:pPr algn="ctr">
              <a:lnSpc>
                <a:spcPts val="4200"/>
              </a:lnSpc>
              <a:spcBef>
                <a:spcPct val="0"/>
              </a:spcBef>
            </a:pPr>
            <a:r>
              <a:rPr lang="en-US" sz="3000">
                <a:solidFill>
                  <a:srgbClr val="000000"/>
                </a:solidFill>
                <a:latin typeface="Canva Sans Bold"/>
              </a:rPr>
              <a:t>Eman Naser</a:t>
            </a:r>
          </a:p>
          <a:p>
            <a:pPr algn="ctr">
              <a:lnSpc>
                <a:spcPts val="4200"/>
              </a:lnSpc>
              <a:spcBef>
                <a:spcPct val="0"/>
              </a:spcBef>
            </a:pPr>
            <a:r>
              <a:rPr lang="en-US" sz="3000">
                <a:solidFill>
                  <a:srgbClr val="000000"/>
                </a:solidFill>
                <a:latin typeface="Canva Sans Bold"/>
              </a:rPr>
              <a:t>Sundos Dela</a:t>
            </a:r>
          </a:p>
          <a:p>
            <a:pPr algn="ctr">
              <a:lnSpc>
                <a:spcPts val="4200"/>
              </a:lnSpc>
              <a:spcBef>
                <a:spcPct val="0"/>
              </a:spcBef>
            </a:pPr>
            <a:r>
              <a:rPr lang="en-US" sz="3000">
                <a:solidFill>
                  <a:srgbClr val="000000"/>
                </a:solidFill>
                <a:latin typeface="Canva Sans Bold"/>
              </a:rPr>
              <a:t>Akram Emad</a:t>
            </a:r>
          </a:p>
        </p:txBody>
      </p:sp>
      <p:sp>
        <p:nvSpPr>
          <p:cNvPr id="6" name="TextBox 6"/>
          <p:cNvSpPr txBox="1"/>
          <p:nvPr/>
        </p:nvSpPr>
        <p:spPr>
          <a:xfrm>
            <a:off x="12625211" y="8172451"/>
            <a:ext cx="5322605" cy="1581149"/>
          </a:xfrm>
          <a:prstGeom prst="rect">
            <a:avLst/>
          </a:prstGeom>
        </p:spPr>
        <p:txBody>
          <a:bodyPr lIns="0" tIns="0" rIns="0" bIns="0" rtlCol="0" anchor="t">
            <a:spAutoFit/>
          </a:bodyPr>
          <a:lstStyle/>
          <a:p>
            <a:pPr algn="ctr">
              <a:lnSpc>
                <a:spcPts val="4200"/>
              </a:lnSpc>
              <a:spcBef>
                <a:spcPct val="0"/>
              </a:spcBef>
            </a:pPr>
            <a:r>
              <a:rPr lang="en-US" sz="3000">
                <a:solidFill>
                  <a:srgbClr val="000000"/>
                </a:solidFill>
                <a:latin typeface="Canva Sans Bold"/>
              </a:rPr>
              <a:t>Project Supervisor :</a:t>
            </a:r>
          </a:p>
          <a:p>
            <a:pPr algn="ctr">
              <a:lnSpc>
                <a:spcPts val="4200"/>
              </a:lnSpc>
              <a:spcBef>
                <a:spcPct val="0"/>
              </a:spcBef>
            </a:pPr>
            <a:r>
              <a:rPr lang="en-US" sz="3000">
                <a:solidFill>
                  <a:srgbClr val="000000"/>
                </a:solidFill>
                <a:latin typeface="Canva Sans Bold"/>
              </a:rPr>
              <a:t>Dr. Mohammed Dwikat</a:t>
            </a:r>
          </a:p>
          <a:p>
            <a:pPr algn="ctr">
              <a:lnSpc>
                <a:spcPts val="4200"/>
              </a:lnSpc>
              <a:spcBef>
                <a:spcPct val="0"/>
              </a:spcBef>
            </a:pPr>
            <a:r>
              <a:rPr lang="en-US" sz="3000">
                <a:solidFill>
                  <a:srgbClr val="000000"/>
                </a:solidFill>
                <a:latin typeface="Canva Sans Bold"/>
              </a:rPr>
              <a:t>2022/2023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782800" y="-614883"/>
            <a:ext cx="6315810" cy="11788746"/>
            <a:chOff x="0" y="0"/>
            <a:chExt cx="1663423" cy="3104855"/>
          </a:xfrm>
        </p:grpSpPr>
        <p:sp>
          <p:nvSpPr>
            <p:cNvPr id="3" name="Freeform 3"/>
            <p:cNvSpPr/>
            <p:nvPr/>
          </p:nvSpPr>
          <p:spPr>
            <a:xfrm>
              <a:off x="0" y="0"/>
              <a:ext cx="1663423" cy="3104855"/>
            </a:xfrm>
            <a:custGeom>
              <a:avLst/>
              <a:gdLst/>
              <a:ahLst/>
              <a:cxnLst/>
              <a:rect l="l" t="t" r="r" b="b"/>
              <a:pathLst>
                <a:path w="1663423" h="3104855">
                  <a:moveTo>
                    <a:pt x="0" y="0"/>
                  </a:moveTo>
                  <a:lnTo>
                    <a:pt x="1663423" y="0"/>
                  </a:lnTo>
                  <a:lnTo>
                    <a:pt x="1663423" y="3104855"/>
                  </a:lnTo>
                  <a:lnTo>
                    <a:pt x="0" y="3104855"/>
                  </a:lnTo>
                  <a:close/>
                </a:path>
              </a:pathLst>
            </a:custGeom>
            <a:solidFill>
              <a:srgbClr val="000000"/>
            </a:solidFill>
          </p:spPr>
        </p:sp>
        <p:sp>
          <p:nvSpPr>
            <p:cNvPr id="4"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5" name="Freeform 5"/>
          <p:cNvSpPr/>
          <p:nvPr/>
        </p:nvSpPr>
        <p:spPr>
          <a:xfrm>
            <a:off x="0" y="0"/>
            <a:ext cx="5124796" cy="10287000"/>
          </a:xfrm>
          <a:custGeom>
            <a:avLst/>
            <a:gdLst/>
            <a:ahLst/>
            <a:cxnLst/>
            <a:rect l="l" t="t" r="r" b="b"/>
            <a:pathLst>
              <a:path w="5124796" h="10287000">
                <a:moveTo>
                  <a:pt x="0" y="0"/>
                </a:moveTo>
                <a:lnTo>
                  <a:pt x="5124796" y="0"/>
                </a:lnTo>
                <a:lnTo>
                  <a:pt x="5124796" y="10287000"/>
                </a:lnTo>
                <a:lnTo>
                  <a:pt x="0" y="1028700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6" name="TextBox 6"/>
          <p:cNvSpPr txBox="1"/>
          <p:nvPr/>
        </p:nvSpPr>
        <p:spPr>
          <a:xfrm>
            <a:off x="6350698" y="3262486"/>
            <a:ext cx="10431520" cy="4304188"/>
          </a:xfrm>
          <a:prstGeom prst="rect">
            <a:avLst/>
          </a:prstGeom>
        </p:spPr>
        <p:txBody>
          <a:bodyPr lIns="0" tIns="0" rIns="0" bIns="0" rtlCol="0" anchor="t">
            <a:spAutoFit/>
          </a:bodyPr>
          <a:lstStyle/>
          <a:p>
            <a:pPr>
              <a:lnSpc>
                <a:spcPts val="4261"/>
              </a:lnSpc>
            </a:pPr>
            <a:r>
              <a:rPr lang="en-US" sz="3043">
                <a:solidFill>
                  <a:srgbClr val="000000"/>
                </a:solidFill>
                <a:latin typeface="Codec Pro"/>
              </a:rPr>
              <a:t>About company</a:t>
            </a:r>
          </a:p>
          <a:p>
            <a:pPr>
              <a:lnSpc>
                <a:spcPts val="4261"/>
              </a:lnSpc>
            </a:pPr>
            <a:r>
              <a:rPr lang="en-US" sz="3043">
                <a:solidFill>
                  <a:srgbClr val="000000"/>
                </a:solidFill>
                <a:latin typeface="Codec Pro"/>
              </a:rPr>
              <a:t>How to use management information systems in the Palestinian Prisoners Club</a:t>
            </a:r>
          </a:p>
          <a:p>
            <a:pPr>
              <a:lnSpc>
                <a:spcPts val="4261"/>
              </a:lnSpc>
            </a:pPr>
            <a:r>
              <a:rPr lang="en-US" sz="3043">
                <a:solidFill>
                  <a:srgbClr val="000000"/>
                </a:solidFill>
                <a:latin typeface="Codec Pro"/>
              </a:rPr>
              <a:t>Background on the project</a:t>
            </a:r>
          </a:p>
          <a:p>
            <a:pPr>
              <a:lnSpc>
                <a:spcPts val="4261"/>
              </a:lnSpc>
            </a:pPr>
            <a:r>
              <a:rPr lang="en-US" sz="3043">
                <a:solidFill>
                  <a:srgbClr val="000000"/>
                </a:solidFill>
                <a:latin typeface="Codec Pro"/>
              </a:rPr>
              <a:t>Project goals:</a:t>
            </a:r>
          </a:p>
          <a:p>
            <a:pPr>
              <a:lnSpc>
                <a:spcPts val="4261"/>
              </a:lnSpc>
            </a:pPr>
            <a:r>
              <a:rPr lang="en-US" sz="3043">
                <a:solidFill>
                  <a:srgbClr val="000000"/>
                </a:solidFill>
                <a:latin typeface="Codec Pro"/>
              </a:rPr>
              <a:t>Show the problem</a:t>
            </a:r>
          </a:p>
          <a:p>
            <a:pPr>
              <a:lnSpc>
                <a:spcPts val="4261"/>
              </a:lnSpc>
            </a:pPr>
            <a:r>
              <a:rPr lang="en-US" sz="3043">
                <a:solidFill>
                  <a:srgbClr val="000000"/>
                </a:solidFill>
                <a:latin typeface="Codec Pro"/>
              </a:rPr>
              <a:t>How to communicate with the captive's family</a:t>
            </a:r>
          </a:p>
          <a:p>
            <a:pPr>
              <a:lnSpc>
                <a:spcPts val="4261"/>
              </a:lnSpc>
            </a:pPr>
            <a:r>
              <a:rPr lang="en-US" sz="3043">
                <a:solidFill>
                  <a:srgbClr val="000000"/>
                </a:solidFill>
                <a:latin typeface="Codec Pro"/>
              </a:rPr>
              <a:t>Use figma to design the application</a:t>
            </a:r>
          </a:p>
        </p:txBody>
      </p:sp>
      <p:sp>
        <p:nvSpPr>
          <p:cNvPr id="7" name="TextBox 7"/>
          <p:cNvSpPr txBox="1"/>
          <p:nvPr/>
        </p:nvSpPr>
        <p:spPr>
          <a:xfrm>
            <a:off x="6350698" y="1549573"/>
            <a:ext cx="4676714" cy="838467"/>
          </a:xfrm>
          <a:prstGeom prst="rect">
            <a:avLst/>
          </a:prstGeom>
        </p:spPr>
        <p:txBody>
          <a:bodyPr lIns="0" tIns="0" rIns="0" bIns="0" rtlCol="0" anchor="t">
            <a:spAutoFit/>
          </a:bodyPr>
          <a:lstStyle/>
          <a:p>
            <a:pPr>
              <a:lnSpc>
                <a:spcPts val="6285"/>
              </a:lnSpc>
            </a:pPr>
            <a:r>
              <a:rPr lang="en-US" sz="4489">
                <a:solidFill>
                  <a:srgbClr val="000000"/>
                </a:solidFill>
                <a:latin typeface="Codec Pro Bold"/>
              </a:rPr>
              <a:t>Content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1393054" y="3402460"/>
            <a:ext cx="10824360" cy="5257850"/>
          </a:xfrm>
          <a:prstGeom prst="rect">
            <a:avLst/>
          </a:prstGeom>
        </p:spPr>
        <p:txBody>
          <a:bodyPr lIns="0" tIns="0" rIns="0" bIns="0" rtlCol="0" anchor="t">
            <a:spAutoFit/>
          </a:bodyPr>
          <a:lstStyle/>
          <a:p>
            <a:pPr>
              <a:lnSpc>
                <a:spcPts val="4066"/>
              </a:lnSpc>
            </a:pPr>
            <a:r>
              <a:rPr lang="en-US" sz="3600" dirty="0">
                <a:solidFill>
                  <a:srgbClr val="000000"/>
                </a:solidFill>
                <a:latin typeface="Canva Sans"/>
              </a:rPr>
              <a:t>The Palestinian Prisoners Club is a Palestinian governmental organization located in the city of Nablus. It has several branches. It was established in 1993 with the purpose of supporting Palestinian prisoners held in Israeli prisons. It works to collect material and moral support for them and their families. The club consists of a working team that works permanently to help prisoners and detainees and improve their conditions. and release them.</a:t>
            </a:r>
          </a:p>
        </p:txBody>
      </p:sp>
      <p:sp>
        <p:nvSpPr>
          <p:cNvPr id="3" name="Freeform 3"/>
          <p:cNvSpPr/>
          <p:nvPr/>
        </p:nvSpPr>
        <p:spPr>
          <a:xfrm>
            <a:off x="13570735" y="15663"/>
            <a:ext cx="4717265" cy="3916349"/>
          </a:xfrm>
          <a:custGeom>
            <a:avLst/>
            <a:gdLst/>
            <a:ahLst/>
            <a:cxnLst/>
            <a:rect l="l" t="t" r="r" b="b"/>
            <a:pathLst>
              <a:path w="4717265" h="3916349">
                <a:moveTo>
                  <a:pt x="0" y="0"/>
                </a:moveTo>
                <a:lnTo>
                  <a:pt x="4717265" y="0"/>
                </a:lnTo>
                <a:lnTo>
                  <a:pt x="4717265" y="3916350"/>
                </a:lnTo>
                <a:lnTo>
                  <a:pt x="0" y="3916350"/>
                </a:lnTo>
                <a:lnTo>
                  <a:pt x="0" y="0"/>
                </a:lnTo>
                <a:close/>
              </a:path>
            </a:pathLst>
          </a:custGeom>
          <a:blipFill>
            <a:blip r:embed="rId2"/>
            <a:stretch>
              <a:fillRect l="-15978" b="-15283"/>
            </a:stretch>
          </a:blipFill>
        </p:spPr>
      </p:sp>
      <p:sp>
        <p:nvSpPr>
          <p:cNvPr id="4" name="TextBox 4"/>
          <p:cNvSpPr txBox="1"/>
          <p:nvPr/>
        </p:nvSpPr>
        <p:spPr>
          <a:xfrm>
            <a:off x="1737417" y="1830963"/>
            <a:ext cx="8488012" cy="746358"/>
          </a:xfrm>
          <a:prstGeom prst="rect">
            <a:avLst/>
          </a:prstGeom>
        </p:spPr>
        <p:txBody>
          <a:bodyPr lIns="0" tIns="0" rIns="0" bIns="0" rtlCol="0" anchor="t">
            <a:spAutoFit/>
          </a:bodyPr>
          <a:lstStyle/>
          <a:p>
            <a:pPr algn="ctr">
              <a:lnSpc>
                <a:spcPts val="6205"/>
              </a:lnSpc>
            </a:pPr>
            <a:r>
              <a:rPr lang="en-US" sz="4432" b="1" dirty="0">
                <a:solidFill>
                  <a:srgbClr val="000000"/>
                </a:solidFill>
                <a:latin typeface="Madani Arabic Bold"/>
              </a:rPr>
              <a:t>About company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1430001" y="0"/>
            <a:ext cx="6858000" cy="4838700"/>
          </a:xfrm>
          <a:custGeom>
            <a:avLst/>
            <a:gdLst/>
            <a:ahLst/>
            <a:cxnLst/>
            <a:rect l="l" t="t" r="r" b="b"/>
            <a:pathLst>
              <a:path w="4082931" h="3369409">
                <a:moveTo>
                  <a:pt x="0" y="0"/>
                </a:moveTo>
                <a:lnTo>
                  <a:pt x="4082931" y="0"/>
                </a:lnTo>
                <a:lnTo>
                  <a:pt x="4082931" y="3369409"/>
                </a:lnTo>
                <a:lnTo>
                  <a:pt x="0" y="3369409"/>
                </a:lnTo>
                <a:lnTo>
                  <a:pt x="0" y="0"/>
                </a:lnTo>
                <a:close/>
              </a:path>
            </a:pathLst>
          </a:custGeom>
          <a:blipFill>
            <a:blip r:embed="rId2"/>
            <a:stretch>
              <a:fillRect/>
            </a:stretch>
          </a:blipFill>
        </p:spPr>
      </p:sp>
      <p:sp>
        <p:nvSpPr>
          <p:cNvPr id="3" name="TextBox 3"/>
          <p:cNvSpPr txBox="1"/>
          <p:nvPr/>
        </p:nvSpPr>
        <p:spPr>
          <a:xfrm>
            <a:off x="1334425" y="4100897"/>
            <a:ext cx="14286575" cy="4706545"/>
          </a:xfrm>
          <a:prstGeom prst="rect">
            <a:avLst/>
          </a:prstGeom>
        </p:spPr>
        <p:txBody>
          <a:bodyPr wrap="square" lIns="0" tIns="0" rIns="0" bIns="0" rtlCol="0" anchor="t">
            <a:spAutoFit/>
          </a:bodyPr>
          <a:lstStyle/>
          <a:p>
            <a:pPr>
              <a:lnSpc>
                <a:spcPts val="4060"/>
              </a:lnSpc>
              <a:spcBef>
                <a:spcPct val="0"/>
              </a:spcBef>
            </a:pPr>
            <a:r>
              <a:rPr lang="en-US" sz="3200" dirty="0">
                <a:solidFill>
                  <a:srgbClr val="000000"/>
                </a:solidFill>
                <a:latin typeface="Canva Sans"/>
              </a:rPr>
              <a:t>Employing the issue of the Palestinian Prisoners Club in the administrative information systems represents an opportunity to improve the management and follow-up of the cases of prisoners and their families, through the collection and analysis of data and information on detained prisoners and the careful follow-up of their cases. The management information system can provide the necessary logistical and administrative support for the club's business and give management a better ability to take the necessary decisions and coordinate appropriately with the supporting organizations</a:t>
            </a:r>
          </a:p>
        </p:txBody>
      </p:sp>
      <p:sp>
        <p:nvSpPr>
          <p:cNvPr id="4" name="TextBox 4"/>
          <p:cNvSpPr txBox="1"/>
          <p:nvPr/>
        </p:nvSpPr>
        <p:spPr>
          <a:xfrm>
            <a:off x="1334425" y="865348"/>
            <a:ext cx="11004890" cy="2370201"/>
          </a:xfrm>
          <a:prstGeom prst="rect">
            <a:avLst/>
          </a:prstGeom>
        </p:spPr>
        <p:txBody>
          <a:bodyPr lIns="0" tIns="0" rIns="0" bIns="0" rtlCol="0" anchor="t">
            <a:spAutoFit/>
          </a:bodyPr>
          <a:lstStyle/>
          <a:p>
            <a:pPr>
              <a:lnSpc>
                <a:spcPts val="6277"/>
              </a:lnSpc>
              <a:spcBef>
                <a:spcPct val="0"/>
              </a:spcBef>
            </a:pPr>
            <a:r>
              <a:rPr lang="en-US" sz="4483" dirty="0">
                <a:solidFill>
                  <a:srgbClr val="000000"/>
                </a:solidFill>
                <a:latin typeface="Canva Sans Bold"/>
              </a:rPr>
              <a:t>How to use management information systems in the Palestinian Prisoners Club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1371601" y="3777621"/>
            <a:ext cx="11963400" cy="5783635"/>
          </a:xfrm>
          <a:prstGeom prst="rect">
            <a:avLst/>
          </a:prstGeom>
        </p:spPr>
        <p:txBody>
          <a:bodyPr wrap="square" lIns="0" tIns="0" rIns="0" bIns="0" rtlCol="0" anchor="t">
            <a:spAutoFit/>
          </a:bodyPr>
          <a:lstStyle/>
          <a:p>
            <a:pPr>
              <a:lnSpc>
                <a:spcPts val="4060"/>
              </a:lnSpc>
              <a:spcBef>
                <a:spcPct val="0"/>
              </a:spcBef>
            </a:pPr>
            <a:r>
              <a:rPr lang="en-US" sz="3600" dirty="0">
                <a:solidFill>
                  <a:srgbClr val="000000"/>
                </a:solidFill>
                <a:latin typeface="Canva Sans"/>
              </a:rPr>
              <a:t>Based on a study conducted with the owner of the club, we analyzed the current situation based on the analyzes that showed us that there are several problems in the process of registering new prisoners, amending their data, and communicating with their families, and this leads to confusion in the registration process, so we followed ways to improve, develop, and reduce problems in the registration process, and we were able to Reaching results that show the extent of improvement and solving previous problems in the process of registering a new prisoner.</a:t>
            </a:r>
          </a:p>
        </p:txBody>
      </p:sp>
      <p:sp>
        <p:nvSpPr>
          <p:cNvPr id="3" name="Freeform 3"/>
          <p:cNvSpPr/>
          <p:nvPr/>
        </p:nvSpPr>
        <p:spPr>
          <a:xfrm>
            <a:off x="11887201" y="0"/>
            <a:ext cx="6400800" cy="5257850"/>
          </a:xfrm>
          <a:custGeom>
            <a:avLst/>
            <a:gdLst/>
            <a:ahLst/>
            <a:cxnLst/>
            <a:rect l="l" t="t" r="r" b="b"/>
            <a:pathLst>
              <a:path w="3845827" h="3173741">
                <a:moveTo>
                  <a:pt x="0" y="0"/>
                </a:moveTo>
                <a:lnTo>
                  <a:pt x="3845827" y="0"/>
                </a:lnTo>
                <a:lnTo>
                  <a:pt x="3845827" y="3173741"/>
                </a:lnTo>
                <a:lnTo>
                  <a:pt x="0" y="3173741"/>
                </a:lnTo>
                <a:lnTo>
                  <a:pt x="0" y="0"/>
                </a:lnTo>
                <a:close/>
              </a:path>
            </a:pathLst>
          </a:custGeom>
          <a:blipFill>
            <a:blip r:embed="rId2"/>
            <a:stretch>
              <a:fillRect/>
            </a:stretch>
          </a:blipFill>
        </p:spPr>
      </p:sp>
      <p:sp>
        <p:nvSpPr>
          <p:cNvPr id="4" name="TextBox 4"/>
          <p:cNvSpPr txBox="1"/>
          <p:nvPr/>
        </p:nvSpPr>
        <p:spPr>
          <a:xfrm>
            <a:off x="838200" y="1227445"/>
            <a:ext cx="8631605" cy="2550176"/>
          </a:xfrm>
          <a:prstGeom prst="rect">
            <a:avLst/>
          </a:prstGeom>
        </p:spPr>
        <p:txBody>
          <a:bodyPr lIns="0" tIns="0" rIns="0" bIns="0" rtlCol="0" anchor="t">
            <a:spAutoFit/>
          </a:bodyPr>
          <a:lstStyle/>
          <a:p>
            <a:pPr algn="ctr">
              <a:lnSpc>
                <a:spcPts val="5677"/>
              </a:lnSpc>
            </a:pPr>
            <a:endParaRPr dirty="0"/>
          </a:p>
          <a:p>
            <a:pPr algn="ctr">
              <a:lnSpc>
                <a:spcPts val="6237"/>
              </a:lnSpc>
            </a:pPr>
            <a:r>
              <a:rPr lang="en-US" sz="5400" b="1" dirty="0">
                <a:solidFill>
                  <a:srgbClr val="000000"/>
                </a:solidFill>
                <a:latin typeface="Madani Arabic Bold"/>
              </a:rPr>
              <a:t>Background on the project</a:t>
            </a:r>
          </a:p>
          <a:p>
            <a:pPr algn="ctr">
              <a:lnSpc>
                <a:spcPts val="8250"/>
              </a:lnSpc>
            </a:pPr>
            <a:endParaRPr lang="en-US" sz="4455" dirty="0">
              <a:solidFill>
                <a:srgbClr val="000000"/>
              </a:solidFill>
              <a:latin typeface="Madani Arabic Bo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1984335" y="2996365"/>
            <a:ext cx="11409049" cy="6474336"/>
          </a:xfrm>
          <a:prstGeom prst="rect">
            <a:avLst/>
          </a:prstGeom>
        </p:spPr>
        <p:txBody>
          <a:bodyPr lIns="0" tIns="0" rIns="0" bIns="0" rtlCol="0" anchor="t">
            <a:spAutoFit/>
          </a:bodyPr>
          <a:lstStyle/>
          <a:p>
            <a:pPr marL="640604" lvl="1" indent="-320302">
              <a:lnSpc>
                <a:spcPts val="4153"/>
              </a:lnSpc>
              <a:buFont typeface="Arial"/>
              <a:buChar char="•"/>
            </a:pPr>
            <a:r>
              <a:rPr lang="en-US" sz="4400" dirty="0">
                <a:solidFill>
                  <a:srgbClr val="000000"/>
                </a:solidFill>
                <a:latin typeface="Canva Sans"/>
              </a:rPr>
              <a:t>Taking care of the affairs of prisoners inside Israeli prisons, detention centers, and detention and investigation centers.</a:t>
            </a:r>
          </a:p>
          <a:p>
            <a:pPr marL="641516" lvl="1" indent="-320758">
              <a:lnSpc>
                <a:spcPts val="4159"/>
              </a:lnSpc>
              <a:buFont typeface="Arial"/>
              <a:buChar char="•"/>
            </a:pPr>
            <a:r>
              <a:rPr lang="en-US" sz="4400" dirty="0">
                <a:solidFill>
                  <a:srgbClr val="000000"/>
                </a:solidFill>
                <a:latin typeface="Canva Sans"/>
              </a:rPr>
              <a:t>Supporting released prisoners and assisting them in</a:t>
            </a:r>
            <a:r>
              <a:rPr lang="en-US" sz="4400" dirty="0">
                <a:solidFill>
                  <a:srgbClr val="000000"/>
                </a:solidFill>
                <a:latin typeface="Canva Sans Bold"/>
              </a:rPr>
              <a:t> </a:t>
            </a:r>
            <a:r>
              <a:rPr lang="en-US" sz="4400" dirty="0">
                <a:solidFill>
                  <a:srgbClr val="000000"/>
                </a:solidFill>
                <a:latin typeface="Canva Sans"/>
              </a:rPr>
              <a:t>community rehabilitation.</a:t>
            </a:r>
          </a:p>
          <a:p>
            <a:pPr marL="640604" lvl="1" indent="-320302">
              <a:lnSpc>
                <a:spcPts val="4153"/>
              </a:lnSpc>
              <a:buFont typeface="Arial"/>
              <a:buChar char="•"/>
            </a:pPr>
            <a:r>
              <a:rPr lang="en-US" sz="4400" dirty="0">
                <a:solidFill>
                  <a:srgbClr val="000000"/>
                </a:solidFill>
                <a:latin typeface="Canva Sans"/>
              </a:rPr>
              <a:t>Supporting the families of prisoners and their children from the social, economic and health aspects.</a:t>
            </a:r>
          </a:p>
          <a:p>
            <a:pPr marL="640604" lvl="1" indent="-320302">
              <a:lnSpc>
                <a:spcPts val="4153"/>
              </a:lnSpc>
              <a:buFont typeface="Arial"/>
              <a:buChar char="•"/>
            </a:pPr>
            <a:r>
              <a:rPr lang="en-US" sz="4400" dirty="0">
                <a:solidFill>
                  <a:srgbClr val="000000"/>
                </a:solidFill>
                <a:latin typeface="Canva Sans"/>
              </a:rPr>
              <a:t>Legal and judicial follow-up of prisoners' files in Israeli courts</a:t>
            </a:r>
            <a:r>
              <a:rPr lang="en-US" sz="4400" dirty="0">
                <a:solidFill>
                  <a:srgbClr val="000000"/>
                </a:solidFill>
                <a:latin typeface="Canva Sans Bold"/>
              </a:rPr>
              <a:t>.</a:t>
            </a:r>
          </a:p>
        </p:txBody>
      </p:sp>
      <p:sp>
        <p:nvSpPr>
          <p:cNvPr id="3" name="Freeform 3"/>
          <p:cNvSpPr/>
          <p:nvPr/>
        </p:nvSpPr>
        <p:spPr>
          <a:xfrm>
            <a:off x="15132359" y="14693"/>
            <a:ext cx="3155641" cy="2604169"/>
          </a:xfrm>
          <a:custGeom>
            <a:avLst/>
            <a:gdLst/>
            <a:ahLst/>
            <a:cxnLst/>
            <a:rect l="l" t="t" r="r" b="b"/>
            <a:pathLst>
              <a:path w="3155641" h="2604169">
                <a:moveTo>
                  <a:pt x="0" y="0"/>
                </a:moveTo>
                <a:lnTo>
                  <a:pt x="3155641" y="0"/>
                </a:lnTo>
                <a:lnTo>
                  <a:pt x="3155641" y="2604170"/>
                </a:lnTo>
                <a:lnTo>
                  <a:pt x="0" y="2604170"/>
                </a:lnTo>
                <a:lnTo>
                  <a:pt x="0" y="0"/>
                </a:lnTo>
                <a:close/>
              </a:path>
            </a:pathLst>
          </a:custGeom>
          <a:blipFill>
            <a:blip r:embed="rId2"/>
            <a:stretch>
              <a:fillRect/>
            </a:stretch>
          </a:blipFill>
        </p:spPr>
      </p:sp>
      <p:sp>
        <p:nvSpPr>
          <p:cNvPr id="4" name="TextBox 4"/>
          <p:cNvSpPr txBox="1"/>
          <p:nvPr/>
        </p:nvSpPr>
        <p:spPr>
          <a:xfrm>
            <a:off x="1502407" y="1221528"/>
            <a:ext cx="5913116" cy="763748"/>
          </a:xfrm>
          <a:prstGeom prst="rect">
            <a:avLst/>
          </a:prstGeom>
        </p:spPr>
        <p:txBody>
          <a:bodyPr lIns="0" tIns="0" rIns="0" bIns="0" rtlCol="0" anchor="t">
            <a:spAutoFit/>
          </a:bodyPr>
          <a:lstStyle/>
          <a:p>
            <a:pPr algn="ctr">
              <a:lnSpc>
                <a:spcPts val="6203"/>
              </a:lnSpc>
            </a:pPr>
            <a:r>
              <a:rPr lang="en-US" sz="4431" dirty="0">
                <a:solidFill>
                  <a:srgbClr val="000000"/>
                </a:solidFill>
                <a:latin typeface="Canva Sans Bold"/>
              </a:rPr>
              <a:t>Project goal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1197864" y="1358159"/>
            <a:ext cx="10849705" cy="8589018"/>
          </a:xfrm>
          <a:prstGeom prst="rect">
            <a:avLst/>
          </a:prstGeom>
        </p:spPr>
        <p:txBody>
          <a:bodyPr lIns="0" tIns="0" rIns="0" bIns="0" rtlCol="0" anchor="t">
            <a:spAutoFit/>
          </a:bodyPr>
          <a:lstStyle/>
          <a:p>
            <a:pPr>
              <a:lnSpc>
                <a:spcPts val="4191"/>
              </a:lnSpc>
            </a:pPr>
            <a:r>
              <a:rPr lang="en-US" sz="3200" spc="167" dirty="0">
                <a:solidFill>
                  <a:srgbClr val="000000"/>
                </a:solidFill>
                <a:latin typeface="Canva Sans"/>
              </a:rPr>
              <a:t>The problem of applying the Palestinian Prisoners Club represents the urgent need for effective management of the data of Palestinian prisoners. These prisoners need support and documentation of the violations they are subject to, and this requires obtaining accurate and updated information about their condition and place of detention.</a:t>
            </a:r>
          </a:p>
          <a:p>
            <a:pPr>
              <a:lnSpc>
                <a:spcPts val="4191"/>
              </a:lnSpc>
            </a:pPr>
            <a:endParaRPr lang="en-US" sz="3200" spc="167" dirty="0">
              <a:solidFill>
                <a:srgbClr val="000000"/>
              </a:solidFill>
              <a:latin typeface="Canva Sans"/>
            </a:endParaRPr>
          </a:p>
          <a:p>
            <a:pPr>
              <a:lnSpc>
                <a:spcPts val="4191"/>
              </a:lnSpc>
            </a:pPr>
            <a:r>
              <a:rPr lang="en-US" sz="3200" spc="167" dirty="0">
                <a:solidFill>
                  <a:srgbClr val="000000"/>
                </a:solidFill>
                <a:latin typeface="Canva Sans"/>
              </a:rPr>
              <a:t>Providing legal, social and psychological advice, and organizing solidarity, awareness and support campaigns for them and their cause. </a:t>
            </a:r>
          </a:p>
          <a:p>
            <a:pPr>
              <a:lnSpc>
                <a:spcPts val="4191"/>
              </a:lnSpc>
            </a:pPr>
            <a:endParaRPr lang="en-US" sz="3200" spc="167" dirty="0">
              <a:solidFill>
                <a:srgbClr val="000000"/>
              </a:solidFill>
              <a:latin typeface="Canva Sans"/>
            </a:endParaRPr>
          </a:p>
          <a:p>
            <a:pPr>
              <a:lnSpc>
                <a:spcPts val="4191"/>
              </a:lnSpc>
            </a:pPr>
            <a:r>
              <a:rPr lang="en-US" sz="3200" spc="167" dirty="0">
                <a:solidFill>
                  <a:srgbClr val="000000"/>
                </a:solidFill>
                <a:latin typeface="Canva Sans"/>
              </a:rPr>
              <a:t>The application allows users to access important information about the rights of international and local prisoners and the laws related to them                                                                                                   </a:t>
            </a:r>
          </a:p>
        </p:txBody>
      </p:sp>
      <p:sp>
        <p:nvSpPr>
          <p:cNvPr id="3" name="Freeform 3"/>
          <p:cNvSpPr/>
          <p:nvPr/>
        </p:nvSpPr>
        <p:spPr>
          <a:xfrm>
            <a:off x="12047569" y="0"/>
            <a:ext cx="6240431" cy="5143500"/>
          </a:xfrm>
          <a:custGeom>
            <a:avLst/>
            <a:gdLst/>
            <a:ahLst/>
            <a:cxnLst/>
            <a:rect l="l" t="t" r="r" b="b"/>
            <a:pathLst>
              <a:path w="3302705" h="2694982">
                <a:moveTo>
                  <a:pt x="0" y="0"/>
                </a:moveTo>
                <a:lnTo>
                  <a:pt x="3302705" y="0"/>
                </a:lnTo>
                <a:lnTo>
                  <a:pt x="3302705" y="2694982"/>
                </a:lnTo>
                <a:lnTo>
                  <a:pt x="0" y="2694982"/>
                </a:lnTo>
                <a:lnTo>
                  <a:pt x="0" y="0"/>
                </a:lnTo>
                <a:close/>
              </a:path>
            </a:pathLst>
          </a:custGeom>
          <a:blipFill>
            <a:blip r:embed="rId2"/>
            <a:stretch>
              <a:fillRect l="-1889" r="-1889" b="-4954"/>
            </a:stretch>
          </a:blipFill>
        </p:spPr>
      </p:sp>
      <p:sp>
        <p:nvSpPr>
          <p:cNvPr id="4" name="TextBox 4"/>
          <p:cNvSpPr txBox="1"/>
          <p:nvPr/>
        </p:nvSpPr>
        <p:spPr>
          <a:xfrm>
            <a:off x="1219200" y="592476"/>
            <a:ext cx="4989165" cy="755015"/>
          </a:xfrm>
          <a:prstGeom prst="rect">
            <a:avLst/>
          </a:prstGeom>
        </p:spPr>
        <p:txBody>
          <a:bodyPr lIns="0" tIns="0" rIns="0" bIns="0" rtlCol="0" anchor="t">
            <a:spAutoFit/>
          </a:bodyPr>
          <a:lstStyle/>
          <a:p>
            <a:pPr algn="ctr">
              <a:lnSpc>
                <a:spcPts val="6160"/>
              </a:lnSpc>
              <a:spcBef>
                <a:spcPct val="0"/>
              </a:spcBef>
            </a:pPr>
            <a:r>
              <a:rPr lang="en-US" sz="4400" dirty="0">
                <a:solidFill>
                  <a:srgbClr val="000000"/>
                </a:solidFill>
                <a:latin typeface="Canva Sans Bold"/>
              </a:rPr>
              <a:t>Show the problem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990600" y="2838991"/>
            <a:ext cx="12048692" cy="6835204"/>
          </a:xfrm>
          <a:prstGeom prst="rect">
            <a:avLst/>
          </a:prstGeom>
        </p:spPr>
        <p:txBody>
          <a:bodyPr wrap="square" lIns="0" tIns="0" rIns="0" bIns="0" rtlCol="0" anchor="t">
            <a:spAutoFit/>
          </a:bodyPr>
          <a:lstStyle/>
          <a:p>
            <a:pPr>
              <a:lnSpc>
                <a:spcPts val="4060"/>
              </a:lnSpc>
              <a:spcBef>
                <a:spcPct val="0"/>
              </a:spcBef>
            </a:pPr>
            <a:r>
              <a:rPr lang="en-US" sz="3600" dirty="0">
                <a:solidFill>
                  <a:srgbClr val="000000"/>
                </a:solidFill>
                <a:latin typeface="Canva Sans"/>
              </a:rPr>
              <a:t>The club reviews the indictment and communicates with his family through the phone number. Which is obtained by the prisoners, and in the event that his family number is not available, it is searched for by the club, and a copy of the identity card is requested for the bachelor and the marriage contract for the married. Communication with the prisoner's relatives is done through the mother and father of the single prisoner. As for the married prisoner, the priority right is given to his wife, and communication with them continues. Until the verdict is completed and after the verdict is issued while he is inside the prison until his sentence ends</a:t>
            </a:r>
          </a:p>
        </p:txBody>
      </p:sp>
      <p:sp>
        <p:nvSpPr>
          <p:cNvPr id="3" name="Freeform 3"/>
          <p:cNvSpPr/>
          <p:nvPr/>
        </p:nvSpPr>
        <p:spPr>
          <a:xfrm>
            <a:off x="11430000" y="0"/>
            <a:ext cx="6858000" cy="5143500"/>
          </a:xfrm>
          <a:custGeom>
            <a:avLst/>
            <a:gdLst/>
            <a:ahLst/>
            <a:cxnLst/>
            <a:rect l="l" t="t" r="r" b="b"/>
            <a:pathLst>
              <a:path w="3928582" h="3242034">
                <a:moveTo>
                  <a:pt x="0" y="0"/>
                </a:moveTo>
                <a:lnTo>
                  <a:pt x="3928582" y="0"/>
                </a:lnTo>
                <a:lnTo>
                  <a:pt x="3928582" y="3242034"/>
                </a:lnTo>
                <a:lnTo>
                  <a:pt x="0" y="3242034"/>
                </a:lnTo>
                <a:lnTo>
                  <a:pt x="0" y="0"/>
                </a:lnTo>
                <a:close/>
              </a:path>
            </a:pathLst>
          </a:custGeom>
          <a:blipFill>
            <a:blip r:embed="rId2"/>
            <a:stretch>
              <a:fillRect/>
            </a:stretch>
          </a:blipFill>
        </p:spPr>
      </p:sp>
      <p:sp>
        <p:nvSpPr>
          <p:cNvPr id="4" name="TextBox 4"/>
          <p:cNvSpPr txBox="1"/>
          <p:nvPr/>
        </p:nvSpPr>
        <p:spPr>
          <a:xfrm>
            <a:off x="963168" y="745276"/>
            <a:ext cx="11666290" cy="2593256"/>
          </a:xfrm>
          <a:prstGeom prst="rect">
            <a:avLst/>
          </a:prstGeom>
        </p:spPr>
        <p:txBody>
          <a:bodyPr lIns="0" tIns="0" rIns="0" bIns="0" rtlCol="0" anchor="t">
            <a:spAutoFit/>
          </a:bodyPr>
          <a:lstStyle/>
          <a:p>
            <a:pPr>
              <a:lnSpc>
                <a:spcPts val="7024"/>
              </a:lnSpc>
            </a:pPr>
            <a:r>
              <a:rPr lang="en-US" sz="5017" b="1" dirty="0">
                <a:solidFill>
                  <a:srgbClr val="000000"/>
                </a:solidFill>
                <a:latin typeface="Madani Arabic Bold"/>
              </a:rPr>
              <a:t>How to communicate with the captive's family  </a:t>
            </a:r>
          </a:p>
          <a:p>
            <a:pPr algn="ctr">
              <a:lnSpc>
                <a:spcPts val="6354"/>
              </a:lnSpc>
            </a:pPr>
            <a:endParaRPr lang="en-US" sz="5017" dirty="0">
              <a:solidFill>
                <a:srgbClr val="000000"/>
              </a:solidFill>
              <a:latin typeface="Madani Arabic Bo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A6A6">
                <a:alpha val="100000"/>
              </a:srgbClr>
            </a:gs>
            <a:gs pos="100000">
              <a:srgbClr val="FFFF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5669811" y="4584594"/>
            <a:ext cx="7176412" cy="4778481"/>
          </a:xfrm>
          <a:custGeom>
            <a:avLst/>
            <a:gdLst/>
            <a:ahLst/>
            <a:cxnLst/>
            <a:rect l="l" t="t" r="r" b="b"/>
            <a:pathLst>
              <a:path w="7176412" h="4778481">
                <a:moveTo>
                  <a:pt x="0" y="0"/>
                </a:moveTo>
                <a:lnTo>
                  <a:pt x="7176412" y="0"/>
                </a:lnTo>
                <a:lnTo>
                  <a:pt x="7176412" y="4778481"/>
                </a:lnTo>
                <a:lnTo>
                  <a:pt x="0" y="4778481"/>
                </a:lnTo>
                <a:lnTo>
                  <a:pt x="0" y="0"/>
                </a:lnTo>
                <a:close/>
              </a:path>
            </a:pathLst>
          </a:custGeom>
          <a:blipFill>
            <a:blip r:embed="rId2"/>
            <a:stretch>
              <a:fillRect l="-771" r="-771"/>
            </a:stretch>
          </a:blipFill>
        </p:spPr>
      </p:sp>
      <p:sp>
        <p:nvSpPr>
          <p:cNvPr id="3" name="Freeform 3"/>
          <p:cNvSpPr/>
          <p:nvPr/>
        </p:nvSpPr>
        <p:spPr>
          <a:xfrm>
            <a:off x="-457200" y="8162353"/>
            <a:ext cx="3429000" cy="2401443"/>
          </a:xfrm>
          <a:custGeom>
            <a:avLst/>
            <a:gdLst/>
            <a:ahLst/>
            <a:cxnLst/>
            <a:rect l="l" t="t" r="r" b="b"/>
            <a:pathLst>
              <a:path w="3498066" h="2886754">
                <a:moveTo>
                  <a:pt x="0" y="0"/>
                </a:moveTo>
                <a:lnTo>
                  <a:pt x="3498066" y="0"/>
                </a:lnTo>
                <a:lnTo>
                  <a:pt x="3498066" y="2886754"/>
                </a:lnTo>
                <a:lnTo>
                  <a:pt x="0" y="2886754"/>
                </a:lnTo>
                <a:lnTo>
                  <a:pt x="0" y="0"/>
                </a:lnTo>
                <a:close/>
              </a:path>
            </a:pathLst>
          </a:custGeom>
          <a:blipFill>
            <a:blip r:embed="rId3"/>
            <a:stretch>
              <a:fillRect/>
            </a:stretch>
          </a:blipFill>
        </p:spPr>
      </p:sp>
      <p:sp>
        <p:nvSpPr>
          <p:cNvPr id="4" name="TextBox 4"/>
          <p:cNvSpPr txBox="1"/>
          <p:nvPr/>
        </p:nvSpPr>
        <p:spPr>
          <a:xfrm>
            <a:off x="4114800" y="1443377"/>
            <a:ext cx="10914608" cy="863600"/>
          </a:xfrm>
          <a:prstGeom prst="rect">
            <a:avLst/>
          </a:prstGeom>
        </p:spPr>
        <p:txBody>
          <a:bodyPr lIns="0" tIns="0" rIns="0" bIns="0" rtlCol="0" anchor="t">
            <a:spAutoFit/>
          </a:bodyPr>
          <a:lstStyle/>
          <a:p>
            <a:pPr algn="ctr">
              <a:lnSpc>
                <a:spcPts val="7000"/>
              </a:lnSpc>
              <a:spcBef>
                <a:spcPct val="0"/>
              </a:spcBef>
            </a:pPr>
            <a:r>
              <a:rPr lang="en-US" sz="5000" dirty="0">
                <a:solidFill>
                  <a:srgbClr val="000000"/>
                </a:solidFill>
                <a:latin typeface="Canva Sans Bold"/>
              </a:rPr>
              <a:t>Use </a:t>
            </a:r>
            <a:r>
              <a:rPr lang="en-US" sz="5000" dirty="0" err="1">
                <a:solidFill>
                  <a:srgbClr val="000000"/>
                </a:solidFill>
                <a:latin typeface="Canva Sans Bold"/>
              </a:rPr>
              <a:t>figma</a:t>
            </a:r>
            <a:r>
              <a:rPr lang="en-US" sz="5000" dirty="0">
                <a:solidFill>
                  <a:srgbClr val="000000"/>
                </a:solidFill>
                <a:latin typeface="Canva Sans Bold"/>
              </a:rPr>
              <a:t> to design the application</a:t>
            </a:r>
          </a:p>
        </p:txBody>
      </p:sp>
      <p:sp>
        <p:nvSpPr>
          <p:cNvPr id="5" name="TextBox 5"/>
          <p:cNvSpPr txBox="1"/>
          <p:nvPr/>
        </p:nvSpPr>
        <p:spPr>
          <a:xfrm>
            <a:off x="4629098" y="2543705"/>
            <a:ext cx="9257838" cy="2040889"/>
          </a:xfrm>
          <a:prstGeom prst="rect">
            <a:avLst/>
          </a:prstGeom>
        </p:spPr>
        <p:txBody>
          <a:bodyPr lIns="0" tIns="0" rIns="0" bIns="0" rtlCol="0" anchor="t">
            <a:spAutoFit/>
          </a:bodyPr>
          <a:lstStyle/>
          <a:p>
            <a:pPr algn="ctr">
              <a:lnSpc>
                <a:spcPts val="4060"/>
              </a:lnSpc>
              <a:spcBef>
                <a:spcPct val="0"/>
              </a:spcBef>
            </a:pPr>
            <a:r>
              <a:rPr lang="en-US" sz="2900" dirty="0">
                <a:solidFill>
                  <a:srgbClr val="000000"/>
                </a:solidFill>
                <a:latin typeface="Canva Sans"/>
              </a:rPr>
              <a:t>Teamwork feature (or Collaboration Work), as it allows several designers to work on a specific project at the same time.</a:t>
            </a:r>
          </a:p>
          <a:p>
            <a:pPr>
              <a:lnSpc>
                <a:spcPts val="4060"/>
              </a:lnSpc>
              <a:spcBef>
                <a:spcPct val="0"/>
              </a:spcBef>
            </a:pPr>
            <a:endParaRPr lang="en-US" sz="2900" dirty="0">
              <a:solidFill>
                <a:srgbClr val="000000"/>
              </a:solidFill>
              <a:latin typeface="Canva San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652</Words>
  <Application>Microsoft Office PowerPoint</Application>
  <PresentationFormat>Custom</PresentationFormat>
  <Paragraphs>38</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Canva Sans Bold</vt:lpstr>
      <vt:lpstr>Codec Pro</vt:lpstr>
      <vt:lpstr>Canva Sans</vt:lpstr>
      <vt:lpstr>Calibri</vt:lpstr>
      <vt:lpstr>Codec Pro Bold</vt:lpstr>
      <vt:lpstr>Madani Arabic Bold</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Captive Club application</dc:title>
  <dc:creator>Mr Computer</dc:creator>
  <cp:lastModifiedBy>Mr Computer</cp:lastModifiedBy>
  <cp:revision>4</cp:revision>
  <dcterms:created xsi:type="dcterms:W3CDTF">2006-08-16T00:00:00Z</dcterms:created>
  <dcterms:modified xsi:type="dcterms:W3CDTF">2023-06-05T07:37:13Z</dcterms:modified>
  <dc:identifier>DAFkrNOR9e8</dc:identifier>
</cp:coreProperties>
</file>