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0" r:id="rId2"/>
    <p:sldId id="292" r:id="rId3"/>
    <p:sldId id="309" r:id="rId4"/>
    <p:sldId id="300" r:id="rId5"/>
    <p:sldId id="310" r:id="rId6"/>
    <p:sldId id="307" r:id="rId7"/>
    <p:sldId id="295" r:id="rId8"/>
    <p:sldId id="278" r:id="rId9"/>
    <p:sldId id="312" r:id="rId10"/>
    <p:sldId id="313" r:id="rId11"/>
    <p:sldId id="314" r:id="rId12"/>
    <p:sldId id="315" r:id="rId13"/>
    <p:sldId id="316" r:id="rId14"/>
    <p:sldId id="317" r:id="rId15"/>
    <p:sldId id="318" r:id="rId16"/>
    <p:sldId id="319" r:id="rId17"/>
    <p:sldId id="320" r:id="rId18"/>
    <p:sldId id="311" r:id="rId19"/>
    <p:sldId id="28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4444"/>
    <a:srgbClr val="6A5ACD"/>
    <a:srgbClr val="0000FF"/>
    <a:srgbClr val="0D0296"/>
    <a:srgbClr val="FF8637"/>
    <a:srgbClr val="3A3A3A"/>
    <a:srgbClr val="F5CA46"/>
    <a:srgbClr val="B8AE8D"/>
    <a:srgbClr val="AAA688"/>
    <a:srgbClr val="E18E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8" autoAdjust="0"/>
    <p:restoredTop sz="94692" autoAdjust="0"/>
  </p:normalViewPr>
  <p:slideViewPr>
    <p:cSldViewPr snapToGrid="0">
      <p:cViewPr>
        <p:scale>
          <a:sx n="84" d="100"/>
          <a:sy n="84" d="100"/>
        </p:scale>
        <p:origin x="-708"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532A3A-E1C2-42EA-BDD6-305DAB1834E8}" type="datetimeFigureOut">
              <a:rPr lang="en-US" smtClean="0"/>
              <a:t>5/24/2016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8A03FD-669F-475F-B08E-D2CB64605A77}" type="slidenum">
              <a:rPr lang="en-US" smtClean="0"/>
              <a:t>‹#›</a:t>
            </a:fld>
            <a:endParaRPr lang="en-US"/>
          </a:p>
        </p:txBody>
      </p:sp>
    </p:spTree>
    <p:extLst>
      <p:ext uri="{BB962C8B-B14F-4D97-AF65-F5344CB8AC3E}">
        <p14:creationId xmlns:p14="http://schemas.microsoft.com/office/powerpoint/2010/main" val="1931871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2</a:t>
            </a:fld>
            <a:endParaRPr lang="en-US"/>
          </a:p>
        </p:txBody>
      </p:sp>
    </p:spTree>
    <p:extLst>
      <p:ext uri="{BB962C8B-B14F-4D97-AF65-F5344CB8AC3E}">
        <p14:creationId xmlns:p14="http://schemas.microsoft.com/office/powerpoint/2010/main" val="4123534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BBFFC7-5AFF-4374-B478-E246B74FFF84}"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4118667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FFC7-5AFF-4374-B478-E246B74FFF84}"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757768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FFC7-5AFF-4374-B478-E246B74FFF84}"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36069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FFC7-5AFF-4374-B478-E246B74FFF84}"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3315536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BBFFC7-5AFF-4374-B478-E246B74FFF84}"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3622649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BBFFC7-5AFF-4374-B478-E246B74FFF84}"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516970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BBFFC7-5AFF-4374-B478-E246B74FFF84}" type="datetimeFigureOut">
              <a:rPr lang="en-US" smtClean="0"/>
              <a:t>5/24/2016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643237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BBFFC7-5AFF-4374-B478-E246B74FFF84}" type="datetimeFigureOut">
              <a:rPr lang="en-US" smtClean="0"/>
              <a:t>5/24/2016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255790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BFFC7-5AFF-4374-B478-E246B74FFF84}" type="datetimeFigureOut">
              <a:rPr lang="en-US" smtClean="0"/>
              <a:t>5/24/2016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464888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BBFFC7-5AFF-4374-B478-E246B74FFF84}"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89481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BBFFC7-5AFF-4374-B478-E246B74FFF84}"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877991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BBFFC7-5AFF-4374-B478-E246B74FFF84}" type="datetimeFigureOut">
              <a:rPr lang="en-US" smtClean="0"/>
              <a:t>5/24/2016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403D9-1EF9-4D83-8F99-27C64A2CC18F}" type="slidenum">
              <a:rPr lang="en-US" smtClean="0"/>
              <a:t>‹#›</a:t>
            </a:fld>
            <a:endParaRPr lang="en-US"/>
          </a:p>
        </p:txBody>
      </p:sp>
    </p:spTree>
    <p:extLst>
      <p:ext uri="{BB962C8B-B14F-4D97-AF65-F5344CB8AC3E}">
        <p14:creationId xmlns:p14="http://schemas.microsoft.com/office/powerpoint/2010/main" val="1089781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1.jp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powerpoint.sage-fox.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powerpoint.sage-fox.com/" TargetMode="Externa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powerpoint.sage-fox.com/" TargetMode="External"/><Relationship Id="rId7" Type="http://schemas.openxmlformats.org/officeDocument/2006/relationships/image" Target="../media/image11.jpe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15" name="Rectangle 14"/>
          <p:cNvSpPr/>
          <p:nvPr/>
        </p:nvSpPr>
        <p:spPr>
          <a:xfrm>
            <a:off x="2278064" y="1071126"/>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114800" y="2792627"/>
            <a:ext cx="7377777" cy="3163329"/>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12" name="TextBox 11"/>
          <p:cNvSpPr txBox="1"/>
          <p:nvPr/>
        </p:nvSpPr>
        <p:spPr>
          <a:xfrm>
            <a:off x="4274020" y="2797522"/>
            <a:ext cx="7097613" cy="861774"/>
          </a:xfrm>
          <a:prstGeom prst="rect">
            <a:avLst/>
          </a:prstGeom>
          <a:noFill/>
        </p:spPr>
        <p:txBody>
          <a:bodyPr wrap="square" rtlCol="0">
            <a:spAutoFit/>
          </a:bodyPr>
          <a:lstStyle/>
          <a:p>
            <a:pPr algn="ctr"/>
            <a:r>
              <a:rPr lang="en-US" sz="5000" dirty="0" smtClean="0">
                <a:solidFill>
                  <a:schemeClr val="bg1"/>
                </a:solidFill>
                <a:latin typeface="Gill Sans MT" panose="020B0502020104020203" pitchFamily="34" charset="0"/>
                <a:ea typeface="DejaVu Serif" panose="02060603050605020204" pitchFamily="18" charset="0"/>
                <a:cs typeface="Microsoft Sans Serif" panose="020B0604020202020204" pitchFamily="34" charset="0"/>
              </a:rPr>
              <a:t>License Plate Recognition</a:t>
            </a:r>
            <a:endParaRPr lang="en-US" sz="5000" dirty="0">
              <a:solidFill>
                <a:schemeClr val="bg1"/>
              </a:solidFill>
              <a:latin typeface="Gill Sans MT" panose="020B0502020104020203" pitchFamily="34" charset="0"/>
              <a:ea typeface="DejaVu Serif" panose="02060603050605020204" pitchFamily="18" charset="0"/>
              <a:cs typeface="Microsoft Sans Serif" panose="020B0604020202020204" pitchFamily="34" charset="0"/>
            </a:endParaRPr>
          </a:p>
        </p:txBody>
      </p:sp>
      <p:sp>
        <p:nvSpPr>
          <p:cNvPr id="13" name="TextBox 12"/>
          <p:cNvSpPr txBox="1"/>
          <p:nvPr/>
        </p:nvSpPr>
        <p:spPr>
          <a:xfrm>
            <a:off x="4274020" y="3553825"/>
            <a:ext cx="4100044" cy="523220"/>
          </a:xfrm>
          <a:prstGeom prst="rect">
            <a:avLst/>
          </a:prstGeom>
          <a:noFill/>
        </p:spPr>
        <p:txBody>
          <a:bodyPr wrap="square" rtlCol="0">
            <a:spAutoFit/>
          </a:bodyPr>
          <a:lstStyle/>
          <a:p>
            <a:pPr algn="ctr"/>
            <a:r>
              <a:rPr lang="en-US" sz="2800" dirty="0" smtClean="0">
                <a:solidFill>
                  <a:schemeClr val="bg1"/>
                </a:solidFill>
                <a:latin typeface="Gill Sans MT" panose="020B0502020104020203" pitchFamily="34" charset="0"/>
                <a:cs typeface="Estrangelo Edessa" panose="03080600000000000000" pitchFamily="66" charset="0"/>
              </a:rPr>
              <a:t>Prepared By:  </a:t>
            </a:r>
            <a:endParaRPr lang="en-US" sz="2800" dirty="0">
              <a:solidFill>
                <a:schemeClr val="bg1"/>
              </a:solidFill>
              <a:latin typeface="Gill Sans MT" panose="020B0502020104020203" pitchFamily="34" charset="0"/>
              <a:cs typeface="Estrangelo Edessa" panose="03080600000000000000" pitchFamily="66" charset="0"/>
            </a:endParaRPr>
          </a:p>
        </p:txBody>
      </p:sp>
      <p:sp>
        <p:nvSpPr>
          <p:cNvPr id="16" name="TextBox 15"/>
          <p:cNvSpPr txBox="1"/>
          <p:nvPr/>
        </p:nvSpPr>
        <p:spPr>
          <a:xfrm>
            <a:off x="8591995" y="5955956"/>
            <a:ext cx="3145976" cy="400110"/>
          </a:xfrm>
          <a:prstGeom prst="rect">
            <a:avLst/>
          </a:prstGeom>
          <a:noFill/>
        </p:spPr>
        <p:txBody>
          <a:bodyPr wrap="square" rtlCol="0">
            <a:spAutoFit/>
          </a:bodyPr>
          <a:lstStyle/>
          <a:p>
            <a:pPr algn="ctr"/>
            <a:r>
              <a:rPr lang="en-US" sz="2000" i="1" dirty="0" smtClean="0">
                <a:solidFill>
                  <a:schemeClr val="bg1">
                    <a:lumMod val="85000"/>
                  </a:schemeClr>
                </a:solidFill>
                <a:latin typeface="Candara" panose="020E0502030303020204" pitchFamily="34" charset="0"/>
                <a:cs typeface="Estrangelo Edessa" panose="03080600000000000000" pitchFamily="66" charset="0"/>
              </a:rPr>
              <a:t>MAY 2016</a:t>
            </a:r>
            <a:endParaRPr lang="en-US" sz="2000" i="1" dirty="0">
              <a:solidFill>
                <a:schemeClr val="bg1">
                  <a:lumMod val="85000"/>
                </a:schemeClr>
              </a:solidFill>
              <a:latin typeface="Candara" panose="020E0502030303020204" pitchFamily="34" charset="0"/>
              <a:cs typeface="Estrangelo Edessa" panose="03080600000000000000" pitchFamily="66" charset="0"/>
            </a:endParaRPr>
          </a:p>
        </p:txBody>
      </p:sp>
      <p:sp>
        <p:nvSpPr>
          <p:cNvPr id="10" name="TextBox 9"/>
          <p:cNvSpPr txBox="1"/>
          <p:nvPr/>
        </p:nvSpPr>
        <p:spPr>
          <a:xfrm>
            <a:off x="7271589" y="3553825"/>
            <a:ext cx="4100044" cy="1384995"/>
          </a:xfrm>
          <a:prstGeom prst="rect">
            <a:avLst/>
          </a:prstGeom>
          <a:noFill/>
        </p:spPr>
        <p:txBody>
          <a:bodyPr wrap="square" rtlCol="0">
            <a:spAutoFit/>
          </a:bodyPr>
          <a:lstStyle/>
          <a:p>
            <a:pPr marL="457200" indent="-457200">
              <a:buFont typeface="Arial" pitchFamily="34" charset="0"/>
              <a:buChar char="•"/>
            </a:pPr>
            <a:r>
              <a:rPr lang="en-US" sz="2800" dirty="0" err="1" smtClean="0">
                <a:solidFill>
                  <a:schemeClr val="bg1"/>
                </a:solidFill>
                <a:latin typeface="Gill Sans MT" panose="020B0502020104020203" pitchFamily="34" charset="0"/>
                <a:cs typeface="Estrangelo Edessa" panose="03080600000000000000" pitchFamily="66" charset="0"/>
              </a:rPr>
              <a:t>Abdalaffu</a:t>
            </a:r>
            <a:r>
              <a:rPr lang="en-US" sz="2800" dirty="0" smtClean="0">
                <a:solidFill>
                  <a:schemeClr val="bg1"/>
                </a:solidFill>
                <a:latin typeface="Gill Sans MT" panose="020B0502020104020203" pitchFamily="34" charset="0"/>
                <a:cs typeface="Estrangelo Edessa" panose="03080600000000000000" pitchFamily="66" charset="0"/>
              </a:rPr>
              <a:t> </a:t>
            </a:r>
            <a:r>
              <a:rPr lang="en-US" sz="2800" dirty="0" err="1" smtClean="0">
                <a:solidFill>
                  <a:schemeClr val="bg1"/>
                </a:solidFill>
                <a:latin typeface="Gill Sans MT" panose="020B0502020104020203" pitchFamily="34" charset="0"/>
                <a:cs typeface="Estrangelo Edessa" panose="03080600000000000000" pitchFamily="66" charset="0"/>
              </a:rPr>
              <a:t>Badran</a:t>
            </a:r>
            <a:r>
              <a:rPr lang="en-US" sz="2800" dirty="0" smtClean="0">
                <a:solidFill>
                  <a:schemeClr val="bg1"/>
                </a:solidFill>
                <a:latin typeface="Gill Sans MT" panose="020B0502020104020203" pitchFamily="34" charset="0"/>
                <a:cs typeface="Estrangelo Edessa" panose="03080600000000000000" pitchFamily="66" charset="0"/>
              </a:rPr>
              <a:t>	</a:t>
            </a:r>
          </a:p>
          <a:p>
            <a:pPr marL="457200" indent="-457200">
              <a:buFont typeface="Arial" pitchFamily="34" charset="0"/>
              <a:buChar char="•"/>
            </a:pPr>
            <a:r>
              <a:rPr lang="en-US" sz="2800" dirty="0" smtClean="0">
                <a:solidFill>
                  <a:schemeClr val="bg1"/>
                </a:solidFill>
                <a:latin typeface="Gill Sans MT" panose="020B0502020104020203" pitchFamily="34" charset="0"/>
                <a:cs typeface="Estrangelo Edessa" panose="03080600000000000000" pitchFamily="66" charset="0"/>
              </a:rPr>
              <a:t>Mohammad </a:t>
            </a:r>
            <a:r>
              <a:rPr lang="en-US" sz="2800" dirty="0" err="1" smtClean="0">
                <a:solidFill>
                  <a:schemeClr val="bg1"/>
                </a:solidFill>
                <a:latin typeface="Gill Sans MT" panose="020B0502020104020203" pitchFamily="34" charset="0"/>
                <a:cs typeface="Estrangelo Edessa" panose="03080600000000000000" pitchFamily="66" charset="0"/>
              </a:rPr>
              <a:t>Asaad</a:t>
            </a:r>
            <a:endParaRPr lang="en-US" sz="2800" dirty="0" smtClean="0">
              <a:solidFill>
                <a:schemeClr val="bg1"/>
              </a:solidFill>
              <a:latin typeface="Gill Sans MT" panose="020B0502020104020203" pitchFamily="34" charset="0"/>
              <a:cs typeface="Estrangelo Edessa" panose="03080600000000000000" pitchFamily="66" charset="0"/>
            </a:endParaRPr>
          </a:p>
          <a:p>
            <a:pPr marL="457200" indent="-457200">
              <a:buFont typeface="Arial" pitchFamily="34" charset="0"/>
              <a:buChar char="•"/>
            </a:pPr>
            <a:r>
              <a:rPr lang="en-US" sz="2800" dirty="0" err="1" smtClean="0">
                <a:solidFill>
                  <a:schemeClr val="bg1"/>
                </a:solidFill>
                <a:latin typeface="Gill Sans MT" panose="020B0502020104020203" pitchFamily="34" charset="0"/>
                <a:cs typeface="Estrangelo Edessa" panose="03080600000000000000" pitchFamily="66" charset="0"/>
              </a:rPr>
              <a:t>Mohannad</a:t>
            </a:r>
            <a:r>
              <a:rPr lang="en-US" sz="2800" dirty="0" smtClean="0">
                <a:solidFill>
                  <a:schemeClr val="bg1"/>
                </a:solidFill>
                <a:latin typeface="Gill Sans MT" panose="020B0502020104020203" pitchFamily="34" charset="0"/>
                <a:cs typeface="Estrangelo Edessa" panose="03080600000000000000" pitchFamily="66" charset="0"/>
              </a:rPr>
              <a:t> Jamal</a:t>
            </a:r>
            <a:endParaRPr lang="en-US" sz="2800" dirty="0">
              <a:solidFill>
                <a:schemeClr val="bg1"/>
              </a:solidFill>
              <a:latin typeface="Gill Sans MT" panose="020B0502020104020203" pitchFamily="34" charset="0"/>
              <a:cs typeface="Estrangelo Edessa" panose="03080600000000000000" pitchFamily="66" charset="0"/>
            </a:endParaRPr>
          </a:p>
        </p:txBody>
      </p:sp>
      <p:sp>
        <p:nvSpPr>
          <p:cNvPr id="11" name="TextBox 10"/>
          <p:cNvSpPr txBox="1"/>
          <p:nvPr/>
        </p:nvSpPr>
        <p:spPr>
          <a:xfrm>
            <a:off x="4274020" y="5064900"/>
            <a:ext cx="4100044" cy="523220"/>
          </a:xfrm>
          <a:prstGeom prst="rect">
            <a:avLst/>
          </a:prstGeom>
          <a:noFill/>
        </p:spPr>
        <p:txBody>
          <a:bodyPr wrap="square" rtlCol="0">
            <a:spAutoFit/>
          </a:bodyPr>
          <a:lstStyle/>
          <a:p>
            <a:pPr algn="ctr"/>
            <a:r>
              <a:rPr lang="en-US" sz="2800" dirty="0" smtClean="0">
                <a:solidFill>
                  <a:schemeClr val="bg1"/>
                </a:solidFill>
                <a:latin typeface="Gill Sans MT" panose="020B0502020104020203" pitchFamily="34" charset="0"/>
                <a:cs typeface="Estrangelo Edessa" panose="03080600000000000000" pitchFamily="66" charset="0"/>
              </a:rPr>
              <a:t>Dr. Jamal </a:t>
            </a:r>
            <a:r>
              <a:rPr lang="en-US" sz="2800" dirty="0" err="1" smtClean="0">
                <a:solidFill>
                  <a:schemeClr val="bg1"/>
                </a:solidFill>
                <a:latin typeface="Gill Sans MT" panose="020B0502020104020203" pitchFamily="34" charset="0"/>
                <a:cs typeface="Estrangelo Edessa" panose="03080600000000000000" pitchFamily="66" charset="0"/>
              </a:rPr>
              <a:t>Kharwsheh</a:t>
            </a:r>
            <a:endParaRPr lang="en-US" sz="2800" dirty="0">
              <a:solidFill>
                <a:schemeClr val="bg1"/>
              </a:solidFill>
              <a:latin typeface="Gill Sans MT" panose="020B0502020104020203" pitchFamily="34" charset="0"/>
              <a:cs typeface="Estrangelo Edessa" panose="03080600000000000000" pitchFamily="66" charset="0"/>
            </a:endParaRPr>
          </a:p>
        </p:txBody>
      </p:sp>
    </p:spTree>
    <p:extLst>
      <p:ext uri="{BB962C8B-B14F-4D97-AF65-F5344CB8AC3E}">
        <p14:creationId xmlns:p14="http://schemas.microsoft.com/office/powerpoint/2010/main" val="3720222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8" name="TextBox 7"/>
          <p:cNvSpPr txBox="1"/>
          <p:nvPr/>
        </p:nvSpPr>
        <p:spPr>
          <a:xfrm>
            <a:off x="12212875"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12" name="Rounded Rectangle 11"/>
          <p:cNvSpPr/>
          <p:nvPr/>
        </p:nvSpPr>
        <p:spPr>
          <a:xfrm>
            <a:off x="1125391" y="229007"/>
            <a:ext cx="2334427" cy="471626"/>
          </a:xfrm>
          <a:prstGeom prst="round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8584469" y="1832582"/>
            <a:ext cx="3660091" cy="411805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72882" y="1828214"/>
            <a:ext cx="3660091" cy="412242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219425" y="3479734"/>
            <a:ext cx="2770133" cy="461665"/>
          </a:xfrm>
          <a:prstGeom prst="rect">
            <a:avLst/>
          </a:prstGeom>
          <a:noFill/>
        </p:spPr>
        <p:txBody>
          <a:bodyPr wrap="square" rtlCol="0">
            <a:spAutoFit/>
          </a:bodyPr>
          <a:lstStyle/>
          <a:p>
            <a:pPr algn="ctr"/>
            <a:r>
              <a:rPr lang="en-US" sz="2400" dirty="0">
                <a:solidFill>
                  <a:schemeClr val="bg1"/>
                </a:solidFill>
                <a:latin typeface="Candara" panose="020E0502030303020204" pitchFamily="34" charset="0"/>
                <a:cs typeface="Browallia New" panose="020B0604020202020204" pitchFamily="34" charset="-34"/>
              </a:rPr>
              <a:t>Photo</a:t>
            </a:r>
            <a:endParaRPr lang="en-US" sz="2000" dirty="0">
              <a:solidFill>
                <a:schemeClr val="bg1"/>
              </a:solidFill>
              <a:latin typeface="Candara" panose="020E0502030303020204" pitchFamily="34" charset="0"/>
              <a:cs typeface="Browallia New" panose="020B0604020202020204" pitchFamily="34" charset="-34"/>
            </a:endParaRPr>
          </a:p>
        </p:txBody>
      </p:sp>
      <p:sp>
        <p:nvSpPr>
          <p:cNvPr id="27" name="Rounded Rectangle 26"/>
          <p:cNvSpPr/>
          <p:nvPr/>
        </p:nvSpPr>
        <p:spPr>
          <a:xfrm>
            <a:off x="4747432" y="1828213"/>
            <a:ext cx="3660091" cy="4122421"/>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19423" y="4159291"/>
            <a:ext cx="2967003" cy="830997"/>
          </a:xfrm>
          <a:prstGeom prst="rect">
            <a:avLst/>
          </a:prstGeom>
          <a:noFill/>
        </p:spPr>
        <p:txBody>
          <a:bodyPr wrap="square" rtlCol="0">
            <a:spAutoFit/>
          </a:bodyPr>
          <a:lstStyle/>
          <a:p>
            <a:pPr algn="just"/>
            <a:r>
              <a:rPr lang="en-US" sz="1600" dirty="0">
                <a:solidFill>
                  <a:schemeClr val="bg1"/>
                </a:solidFill>
                <a:latin typeface="Candara" panose="020E0502030303020204" pitchFamily="34" charset="0"/>
              </a:rPr>
              <a:t>R</a:t>
            </a:r>
            <a:r>
              <a:rPr lang="en-US" sz="1600" dirty="0" smtClean="0">
                <a:solidFill>
                  <a:schemeClr val="bg1"/>
                </a:solidFill>
                <a:latin typeface="Candara" panose="020E0502030303020204" pitchFamily="34" charset="0"/>
              </a:rPr>
              <a:t>epresents the input to the C++ code that </a:t>
            </a:r>
            <a:r>
              <a:rPr lang="en-US" sz="1600" dirty="0">
                <a:solidFill>
                  <a:schemeClr val="bg1"/>
                </a:solidFill>
                <a:latin typeface="Candara" panose="020E0502030303020204" pitchFamily="34" charset="0"/>
              </a:rPr>
              <a:t>contains </a:t>
            </a:r>
            <a:r>
              <a:rPr lang="en-US" sz="1600" dirty="0" smtClean="0">
                <a:solidFill>
                  <a:schemeClr val="bg1"/>
                </a:solidFill>
                <a:latin typeface="Candara" panose="020E0502030303020204" pitchFamily="34" charset="0"/>
              </a:rPr>
              <a:t>the best </a:t>
            </a:r>
            <a:r>
              <a:rPr lang="en-US" sz="1600" dirty="0">
                <a:solidFill>
                  <a:schemeClr val="bg1"/>
                </a:solidFill>
                <a:latin typeface="Candara" panose="020E0502030303020204" pitchFamily="34" charset="0"/>
              </a:rPr>
              <a:t>phase of </a:t>
            </a:r>
            <a:r>
              <a:rPr lang="en-US" sz="1600" dirty="0" smtClean="0">
                <a:solidFill>
                  <a:schemeClr val="bg1"/>
                </a:solidFill>
                <a:latin typeface="Candara" panose="020E0502030303020204" pitchFamily="34" charset="0"/>
              </a:rPr>
              <a:t>license </a:t>
            </a:r>
            <a:r>
              <a:rPr lang="en-US" sz="1600" dirty="0">
                <a:solidFill>
                  <a:schemeClr val="bg1"/>
                </a:solidFill>
                <a:latin typeface="Candara" panose="020E0502030303020204" pitchFamily="34" charset="0"/>
              </a:rPr>
              <a:t>plate</a:t>
            </a:r>
            <a:endParaRPr lang="en-US" sz="1600" dirty="0">
              <a:solidFill>
                <a:schemeClr val="bg1"/>
              </a:solidFill>
              <a:latin typeface="Candara" panose="020E0502030303020204" pitchFamily="34" charset="0"/>
              <a:cs typeface="Browallia New" panose="020B0604020202020204" pitchFamily="34" charset="-34"/>
            </a:endParaRPr>
          </a:p>
        </p:txBody>
      </p:sp>
      <p:cxnSp>
        <p:nvCxnSpPr>
          <p:cNvPr id="3" name="Straight Connector 2"/>
          <p:cNvCxnSpPr/>
          <p:nvPr/>
        </p:nvCxnSpPr>
        <p:spPr>
          <a:xfrm flipV="1">
            <a:off x="1472345" y="3975382"/>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66620" y="3477460"/>
            <a:ext cx="2770133" cy="461665"/>
          </a:xfrm>
          <a:prstGeom prst="rect">
            <a:avLst/>
          </a:prstGeom>
          <a:noFill/>
        </p:spPr>
        <p:txBody>
          <a:bodyPr wrap="square" rtlCol="0">
            <a:spAutoFit/>
          </a:bodyPr>
          <a:lstStyle/>
          <a:p>
            <a:pPr algn="ctr"/>
            <a:r>
              <a:rPr lang="en-US" sz="2400" dirty="0" smtClean="0">
                <a:latin typeface="Candara" panose="020E0502030303020204" pitchFamily="34" charset="0"/>
                <a:cs typeface="Browallia New" panose="020B0604020202020204" pitchFamily="34" charset="-34"/>
              </a:rPr>
              <a:t>Process</a:t>
            </a:r>
            <a:endParaRPr lang="en-US" sz="2000" dirty="0">
              <a:latin typeface="Candara" panose="020E0502030303020204" pitchFamily="34" charset="0"/>
              <a:cs typeface="Browallia New" panose="020B0604020202020204" pitchFamily="34" charset="-34"/>
            </a:endParaRPr>
          </a:p>
        </p:txBody>
      </p:sp>
      <p:sp>
        <p:nvSpPr>
          <p:cNvPr id="29" name="TextBox 28"/>
          <p:cNvSpPr txBox="1"/>
          <p:nvPr/>
        </p:nvSpPr>
        <p:spPr>
          <a:xfrm>
            <a:off x="9029446" y="3477460"/>
            <a:ext cx="2770133" cy="461665"/>
          </a:xfrm>
          <a:prstGeom prst="rect">
            <a:avLst/>
          </a:prstGeom>
          <a:noFill/>
        </p:spPr>
        <p:txBody>
          <a:bodyPr wrap="square" rtlCol="0">
            <a:spAutoFit/>
          </a:bodyPr>
          <a:lstStyle/>
          <a:p>
            <a:pPr algn="ctr"/>
            <a:r>
              <a:rPr lang="en-US" sz="2400" dirty="0" smtClean="0">
                <a:solidFill>
                  <a:schemeClr val="bg1"/>
                </a:solidFill>
                <a:latin typeface="Candara" panose="020E0502030303020204" pitchFamily="34" charset="0"/>
                <a:cs typeface="Browallia New" panose="020B0604020202020204" pitchFamily="34" charset="-34"/>
              </a:rPr>
              <a:t>Text Document</a:t>
            </a:r>
            <a:endParaRPr lang="en-US" sz="2000" dirty="0">
              <a:solidFill>
                <a:schemeClr val="bg1"/>
              </a:solidFill>
              <a:latin typeface="Candara" panose="020E0502030303020204" pitchFamily="34" charset="0"/>
              <a:cs typeface="Browallia New" panose="020B0604020202020204" pitchFamily="34" charset="-34"/>
            </a:endParaRPr>
          </a:p>
        </p:txBody>
      </p:sp>
      <p:cxnSp>
        <p:nvCxnSpPr>
          <p:cNvPr id="30" name="Straight Connector 29"/>
          <p:cNvCxnSpPr/>
          <p:nvPr/>
        </p:nvCxnSpPr>
        <p:spPr>
          <a:xfrm flipV="1">
            <a:off x="5346894" y="3955096"/>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9183931" y="3962130"/>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140904" y="4159291"/>
            <a:ext cx="2967003" cy="584775"/>
          </a:xfrm>
          <a:prstGeom prst="rect">
            <a:avLst/>
          </a:prstGeom>
          <a:noFill/>
        </p:spPr>
        <p:txBody>
          <a:bodyPr wrap="square" rtlCol="0">
            <a:spAutoFit/>
          </a:bodyPr>
          <a:lstStyle/>
          <a:p>
            <a:pPr marL="342900" indent="-342900" algn="just">
              <a:buFont typeface="+mj-lt"/>
              <a:buAutoNum type="arabicPeriod"/>
            </a:pPr>
            <a:r>
              <a:rPr lang="en-US" sz="1600" dirty="0" smtClean="0">
                <a:latin typeface="Candara" panose="020E0502030303020204" pitchFamily="34" charset="0"/>
                <a:cs typeface="Browallia New" panose="020B0604020202020204" pitchFamily="34" charset="-34"/>
              </a:rPr>
              <a:t>Finding Plate.</a:t>
            </a:r>
            <a:endParaRPr lang="en-US" sz="1600" dirty="0">
              <a:latin typeface="Candara" panose="020E0502030303020204" pitchFamily="34" charset="0"/>
              <a:cs typeface="Browallia New" panose="020B0604020202020204" pitchFamily="34" charset="-34"/>
            </a:endParaRPr>
          </a:p>
          <a:p>
            <a:pPr marL="342900" indent="-342900" algn="just">
              <a:buFont typeface="+mj-lt"/>
              <a:buAutoNum type="arabicPeriod"/>
            </a:pPr>
            <a:r>
              <a:rPr lang="en-US" sz="1600" dirty="0" smtClean="0">
                <a:latin typeface="Candara" panose="020E0502030303020204" pitchFamily="34" charset="0"/>
                <a:cs typeface="Browallia New" panose="020B0604020202020204" pitchFamily="34" charset="-34"/>
              </a:rPr>
              <a:t>Character Recognition. </a:t>
            </a:r>
            <a:endParaRPr lang="en-US" sz="1600" dirty="0">
              <a:latin typeface="Candara" panose="020E0502030303020204" pitchFamily="34" charset="0"/>
              <a:cs typeface="Browallia New" panose="020B0604020202020204" pitchFamily="34" charset="-34"/>
            </a:endParaRPr>
          </a:p>
        </p:txBody>
      </p:sp>
      <p:sp>
        <p:nvSpPr>
          <p:cNvPr id="33" name="TextBox 32"/>
          <p:cNvSpPr txBox="1"/>
          <p:nvPr/>
        </p:nvSpPr>
        <p:spPr>
          <a:xfrm>
            <a:off x="8931012" y="4159291"/>
            <a:ext cx="2967003" cy="830997"/>
          </a:xfrm>
          <a:prstGeom prst="rect">
            <a:avLst/>
          </a:prstGeom>
          <a:noFill/>
        </p:spPr>
        <p:txBody>
          <a:bodyPr wrap="square" rtlCol="0">
            <a:spAutoFit/>
          </a:bodyPr>
          <a:lstStyle/>
          <a:p>
            <a:pPr algn="just"/>
            <a:r>
              <a:rPr lang="en-US" sz="1600" dirty="0" smtClean="0">
                <a:solidFill>
                  <a:schemeClr val="bg1"/>
                </a:solidFill>
                <a:latin typeface="Candara" panose="020E0502030303020204" pitchFamily="34" charset="0"/>
                <a:cs typeface="Browallia New" panose="020B0604020202020204" pitchFamily="34" charset="-34"/>
              </a:rPr>
              <a:t>Compare the output with database contents, then extract the car owner phone number.</a:t>
            </a:r>
            <a:endParaRPr lang="en-US" sz="1600" dirty="0">
              <a:solidFill>
                <a:schemeClr val="bg1"/>
              </a:solidFill>
              <a:latin typeface="Candara" panose="020E0502030303020204" pitchFamily="34" charset="0"/>
              <a:cs typeface="Browallia New" panose="020B0604020202020204" pitchFamily="34" charset="-34"/>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1100" y="2034543"/>
            <a:ext cx="1917278"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5334" y="2034543"/>
            <a:ext cx="1938144"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47723" y="2034544"/>
            <a:ext cx="1933575"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4" name="Group 33"/>
          <p:cNvGrpSpPr/>
          <p:nvPr/>
        </p:nvGrpSpPr>
        <p:grpSpPr>
          <a:xfrm>
            <a:off x="872882" y="229006"/>
            <a:ext cx="5380158" cy="1047288"/>
            <a:chOff x="872882" y="229006"/>
            <a:chExt cx="5380158" cy="1047288"/>
          </a:xfrm>
        </p:grpSpPr>
        <p:sp>
          <p:nvSpPr>
            <p:cNvPr id="35" name="Rounded Rectangle 34"/>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C++</a:t>
              </a:r>
              <a:endParaRPr lang="en-US" sz="36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23569648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166076" y="-78674"/>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894736" y="1868955"/>
            <a:ext cx="2899018" cy="2248790"/>
            <a:chOff x="3349382" y="730402"/>
            <a:chExt cx="8702918" cy="1515373"/>
          </a:xfrm>
        </p:grpSpPr>
        <p:sp>
          <p:nvSpPr>
            <p:cNvPr id="14" name="Rounded Rectangle 1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400178" y="730402"/>
              <a:ext cx="8368516" cy="461665"/>
            </a:xfrm>
            <a:prstGeom prst="rect">
              <a:avLst/>
            </a:prstGeom>
            <a:noFill/>
          </p:spPr>
          <p:txBody>
            <a:bodyPr wrap="square" rtlCol="0">
              <a:spAutoFit/>
            </a:bodyPr>
            <a:lstStyle/>
            <a:p>
              <a:pPr algn="ctr"/>
              <a:endParaRPr lang="en-US" sz="2400" dirty="0">
                <a:solidFill>
                  <a:schemeClr val="bg1"/>
                </a:solidFill>
                <a:latin typeface="Candara" panose="020E0502030303020204" pitchFamily="34" charset="0"/>
                <a:cs typeface="Estrangelo Edessa" panose="03080600000000000000" pitchFamily="66" charset="0"/>
              </a:endParaRPr>
            </a:p>
          </p:txBody>
        </p:sp>
      </p:gr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C++</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pic>
        <p:nvPicPr>
          <p:cNvPr id="22" name="صورة 33" descr="C:\Users\Abd\Desktop\result\Code\1.JPG"/>
          <p:cNvPicPr/>
          <p:nvPr/>
        </p:nvPicPr>
        <p:blipFill>
          <a:blip r:embed="rId3" cstate="print"/>
          <a:srcRect/>
          <a:stretch>
            <a:fillRect/>
          </a:stretch>
        </p:blipFill>
        <p:spPr bwMode="auto">
          <a:xfrm>
            <a:off x="1064602" y="2554059"/>
            <a:ext cx="2515577" cy="1516028"/>
          </a:xfrm>
          <a:prstGeom prst="rect">
            <a:avLst/>
          </a:prstGeom>
          <a:noFill/>
          <a:ln w="9525">
            <a:solidFill>
              <a:schemeClr val="tx1"/>
            </a:solidFill>
            <a:miter lim="800000"/>
            <a:headEnd/>
            <a:tailEnd/>
          </a:ln>
        </p:spPr>
      </p:pic>
      <p:grpSp>
        <p:nvGrpSpPr>
          <p:cNvPr id="31" name="Group 30"/>
          <p:cNvGrpSpPr/>
          <p:nvPr/>
        </p:nvGrpSpPr>
        <p:grpSpPr>
          <a:xfrm>
            <a:off x="4538961" y="1997175"/>
            <a:ext cx="2899018" cy="2120570"/>
            <a:chOff x="3349382" y="730402"/>
            <a:chExt cx="8702918" cy="1515373"/>
          </a:xfrm>
        </p:grpSpPr>
        <p:sp>
          <p:nvSpPr>
            <p:cNvPr id="32" name="Rounded Rectangle 31"/>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3400179" y="730402"/>
              <a:ext cx="8368517" cy="311098"/>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Gray Scale</a:t>
              </a:r>
              <a:endParaRPr lang="en-US" sz="2400" dirty="0">
                <a:latin typeface="Candara" panose="020E0502030303020204" pitchFamily="34" charset="0"/>
                <a:cs typeface="Estrangelo Edessa" panose="03080600000000000000" pitchFamily="66" charset="0"/>
              </a:endParaRPr>
            </a:p>
          </p:txBody>
        </p:sp>
      </p:grpSp>
      <p:grpSp>
        <p:nvGrpSpPr>
          <p:cNvPr id="34" name="Group 33"/>
          <p:cNvGrpSpPr/>
          <p:nvPr/>
        </p:nvGrpSpPr>
        <p:grpSpPr>
          <a:xfrm>
            <a:off x="8385711" y="2037456"/>
            <a:ext cx="2899018" cy="2080289"/>
            <a:chOff x="3349382" y="730402"/>
            <a:chExt cx="8702918" cy="1515373"/>
          </a:xfrm>
        </p:grpSpPr>
        <p:sp>
          <p:nvSpPr>
            <p:cNvPr id="35" name="Rounded Rectangle 34"/>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400179" y="730402"/>
              <a:ext cx="8368517" cy="336297"/>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Threshold</a:t>
              </a:r>
              <a:endParaRPr lang="en-US" sz="2400" dirty="0">
                <a:latin typeface="Candara" panose="020E0502030303020204" pitchFamily="34" charset="0"/>
                <a:cs typeface="Estrangelo Edessa" panose="03080600000000000000" pitchFamily="66" charset="0"/>
              </a:endParaRPr>
            </a:p>
          </p:txBody>
        </p:sp>
      </p:grpSp>
      <p:grpSp>
        <p:nvGrpSpPr>
          <p:cNvPr id="37" name="Group 36"/>
          <p:cNvGrpSpPr/>
          <p:nvPr/>
        </p:nvGrpSpPr>
        <p:grpSpPr>
          <a:xfrm>
            <a:off x="872882" y="4814833"/>
            <a:ext cx="2899018" cy="2248790"/>
            <a:chOff x="3349382" y="730402"/>
            <a:chExt cx="8702918" cy="1515373"/>
          </a:xfrm>
        </p:grpSpPr>
        <p:sp>
          <p:nvSpPr>
            <p:cNvPr id="38" name="Rounded Rectangle 37"/>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3400179" y="730402"/>
              <a:ext cx="8368517" cy="311098"/>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Possible Characters</a:t>
              </a:r>
              <a:endParaRPr lang="en-US" sz="2400" dirty="0">
                <a:solidFill>
                  <a:schemeClr val="bg1"/>
                </a:solidFill>
                <a:latin typeface="Candara" panose="020E0502030303020204" pitchFamily="34" charset="0"/>
                <a:cs typeface="Estrangelo Edessa" panose="03080600000000000000" pitchFamily="66" charset="0"/>
              </a:endParaRPr>
            </a:p>
          </p:txBody>
        </p:sp>
      </p:grpSp>
      <p:grpSp>
        <p:nvGrpSpPr>
          <p:cNvPr id="40" name="Group 39"/>
          <p:cNvGrpSpPr/>
          <p:nvPr/>
        </p:nvGrpSpPr>
        <p:grpSpPr>
          <a:xfrm>
            <a:off x="4555882" y="4895396"/>
            <a:ext cx="2899018" cy="2248790"/>
            <a:chOff x="3349382" y="730402"/>
            <a:chExt cx="8702918" cy="1515373"/>
          </a:xfrm>
        </p:grpSpPr>
        <p:sp>
          <p:nvSpPr>
            <p:cNvPr id="41" name="Rounded Rectangle 40"/>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400179" y="730402"/>
              <a:ext cx="8368517" cy="228139"/>
            </a:xfrm>
            <a:prstGeom prst="rect">
              <a:avLst/>
            </a:prstGeom>
            <a:solidFill>
              <a:schemeClr val="bg2"/>
            </a:solidFill>
          </p:spPr>
          <p:txBody>
            <a:bodyPr wrap="square" rtlCol="0">
              <a:spAutoFit/>
            </a:bodyPr>
            <a:lstStyle/>
            <a:p>
              <a:pPr algn="ctr"/>
              <a:r>
                <a:rPr lang="en-US" sz="1600" dirty="0" smtClean="0">
                  <a:latin typeface="Candara" panose="020E0502030303020204" pitchFamily="34" charset="0"/>
                  <a:cs typeface="Estrangelo Edessa" panose="03080600000000000000" pitchFamily="66" charset="0"/>
                </a:rPr>
                <a:t>Vector </a:t>
              </a:r>
              <a:r>
                <a:rPr lang="en-US" sz="1600" dirty="0">
                  <a:latin typeface="Candara" panose="020E0502030303020204" pitchFamily="34" charset="0"/>
                  <a:cs typeface="Estrangelo Edessa" panose="03080600000000000000" pitchFamily="66" charset="0"/>
                </a:rPr>
                <a:t>of </a:t>
              </a:r>
              <a:r>
                <a:rPr lang="en-US" sz="1600" dirty="0" smtClean="0">
                  <a:latin typeface="Candara" panose="020E0502030303020204" pitchFamily="34" charset="0"/>
                  <a:cs typeface="Estrangelo Edessa" panose="03080600000000000000" pitchFamily="66" charset="0"/>
                </a:rPr>
                <a:t>Possible </a:t>
              </a:r>
              <a:r>
                <a:rPr lang="en-US" sz="1600" dirty="0">
                  <a:latin typeface="Candara" panose="020E0502030303020204" pitchFamily="34" charset="0"/>
                  <a:cs typeface="Estrangelo Edessa" panose="03080600000000000000" pitchFamily="66" charset="0"/>
                </a:rPr>
                <a:t>Characters </a:t>
              </a:r>
            </a:p>
          </p:txBody>
        </p:sp>
      </p:grpSp>
      <p:grpSp>
        <p:nvGrpSpPr>
          <p:cNvPr id="43" name="Group 42"/>
          <p:cNvGrpSpPr/>
          <p:nvPr/>
        </p:nvGrpSpPr>
        <p:grpSpPr>
          <a:xfrm>
            <a:off x="8434653" y="4814833"/>
            <a:ext cx="2899018" cy="2248790"/>
            <a:chOff x="3349382" y="730402"/>
            <a:chExt cx="8702918" cy="1515373"/>
          </a:xfrm>
        </p:grpSpPr>
        <p:sp>
          <p:nvSpPr>
            <p:cNvPr id="44" name="Rounded Rectangle 4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3400179" y="730402"/>
              <a:ext cx="8368517" cy="269619"/>
            </a:xfrm>
            <a:prstGeom prst="rect">
              <a:avLst/>
            </a:prstGeom>
            <a:solidFill>
              <a:schemeClr val="bg2"/>
            </a:solidFill>
          </p:spPr>
          <p:txBody>
            <a:bodyPr wrap="square" rtlCol="0">
              <a:spAutoFit/>
            </a:bodyPr>
            <a:lstStyle/>
            <a:p>
              <a:pPr algn="ctr"/>
              <a:r>
                <a:rPr lang="en-US" sz="2000" dirty="0" smtClean="0">
                  <a:latin typeface="Candara" panose="020E0502030303020204" pitchFamily="34" charset="0"/>
                  <a:cs typeface="Estrangelo Edessa" panose="03080600000000000000" pitchFamily="66" charset="0"/>
                </a:rPr>
                <a:t>Extract Plate Number</a:t>
              </a:r>
              <a:endParaRPr lang="en-US" sz="2000" dirty="0">
                <a:latin typeface="Candara" panose="020E0502030303020204" pitchFamily="34" charset="0"/>
                <a:cs typeface="Estrangelo Edessa" panose="03080600000000000000" pitchFamily="66" charset="0"/>
              </a:endParaRPr>
            </a:p>
          </p:txBody>
        </p:sp>
      </p:grpSp>
      <p:sp>
        <p:nvSpPr>
          <p:cNvPr id="68" name="TextBox 67"/>
          <p:cNvSpPr txBox="1"/>
          <p:nvPr/>
        </p:nvSpPr>
        <p:spPr>
          <a:xfrm>
            <a:off x="950431" y="2016005"/>
            <a:ext cx="2787626" cy="461665"/>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Original Image</a:t>
            </a:r>
            <a:endParaRPr lang="en-US" sz="2400" dirty="0">
              <a:latin typeface="Candara" panose="020E0502030303020204" pitchFamily="34" charset="0"/>
              <a:cs typeface="Estrangelo Edessa" panose="03080600000000000000" pitchFamily="66" charset="0"/>
            </a:endParaRPr>
          </a:p>
        </p:txBody>
      </p:sp>
      <p:pic>
        <p:nvPicPr>
          <p:cNvPr id="69" name="صورة 34" descr="C:\Users\Abd\Desktop\result\Code\2.JPG"/>
          <p:cNvPicPr/>
          <p:nvPr/>
        </p:nvPicPr>
        <p:blipFill>
          <a:blip r:embed="rId4" cstate="print"/>
          <a:srcRect/>
          <a:stretch>
            <a:fillRect/>
          </a:stretch>
        </p:blipFill>
        <p:spPr bwMode="auto">
          <a:xfrm>
            <a:off x="4731170" y="2499122"/>
            <a:ext cx="2514600" cy="1570966"/>
          </a:xfrm>
          <a:prstGeom prst="rect">
            <a:avLst/>
          </a:prstGeom>
          <a:noFill/>
          <a:ln w="9525">
            <a:solidFill>
              <a:schemeClr val="tx1"/>
            </a:solidFill>
            <a:miter lim="800000"/>
            <a:headEnd/>
            <a:tailEnd/>
          </a:ln>
        </p:spPr>
      </p:pic>
      <p:pic>
        <p:nvPicPr>
          <p:cNvPr id="70" name="صورة 35" descr="C:\Users\Abd\Desktop\result\Code\3.JPG"/>
          <p:cNvPicPr/>
          <p:nvPr/>
        </p:nvPicPr>
        <p:blipFill>
          <a:blip r:embed="rId5" cstate="print"/>
          <a:srcRect/>
          <a:stretch>
            <a:fillRect/>
          </a:stretch>
        </p:blipFill>
        <p:spPr bwMode="auto">
          <a:xfrm>
            <a:off x="8556066" y="2554060"/>
            <a:ext cx="2514600" cy="1516028"/>
          </a:xfrm>
          <a:prstGeom prst="rect">
            <a:avLst/>
          </a:prstGeom>
          <a:noFill/>
          <a:ln w="9525">
            <a:solidFill>
              <a:schemeClr val="tx1"/>
            </a:solidFill>
            <a:miter lim="800000"/>
            <a:headEnd/>
            <a:tailEnd/>
          </a:ln>
        </p:spPr>
      </p:pic>
      <p:pic>
        <p:nvPicPr>
          <p:cNvPr id="71" name="صورة 36" descr="C:\Users\Abd\Desktop\result\Code\4.JPG"/>
          <p:cNvPicPr/>
          <p:nvPr/>
        </p:nvPicPr>
        <p:blipFill>
          <a:blip r:embed="rId6" cstate="print"/>
          <a:srcRect/>
          <a:stretch>
            <a:fillRect/>
          </a:stretch>
        </p:blipFill>
        <p:spPr bwMode="auto">
          <a:xfrm>
            <a:off x="1047681" y="5296832"/>
            <a:ext cx="2515577" cy="1526480"/>
          </a:xfrm>
          <a:prstGeom prst="rect">
            <a:avLst/>
          </a:prstGeom>
          <a:noFill/>
          <a:ln w="9525">
            <a:solidFill>
              <a:schemeClr val="tx1"/>
            </a:solidFill>
            <a:miter lim="800000"/>
            <a:headEnd/>
            <a:tailEnd/>
          </a:ln>
        </p:spPr>
      </p:pic>
      <p:pic>
        <p:nvPicPr>
          <p:cNvPr id="72" name="صورة 37" descr="C:\Users\Abd\Desktop\result\Code\5.JPG"/>
          <p:cNvPicPr/>
          <p:nvPr/>
        </p:nvPicPr>
        <p:blipFill>
          <a:blip r:embed="rId7" cstate="print"/>
          <a:srcRect/>
          <a:stretch>
            <a:fillRect/>
          </a:stretch>
        </p:blipFill>
        <p:spPr bwMode="auto">
          <a:xfrm>
            <a:off x="4731170" y="5307285"/>
            <a:ext cx="2514600" cy="1516027"/>
          </a:xfrm>
          <a:prstGeom prst="rect">
            <a:avLst/>
          </a:prstGeom>
          <a:noFill/>
          <a:ln w="9525">
            <a:solidFill>
              <a:schemeClr val="tx1"/>
            </a:solidFill>
            <a:miter lim="800000"/>
            <a:headEnd/>
            <a:tailEnd/>
          </a:ln>
        </p:spPr>
      </p:pic>
      <p:pic>
        <p:nvPicPr>
          <p:cNvPr id="73" name="صورة 39" descr="C:\Users\Abd\Desktop\result\Code\7.JPG"/>
          <p:cNvPicPr/>
          <p:nvPr/>
        </p:nvPicPr>
        <p:blipFill>
          <a:blip r:embed="rId8" cstate="print"/>
          <a:srcRect/>
          <a:stretch>
            <a:fillRect/>
          </a:stretch>
        </p:blipFill>
        <p:spPr bwMode="auto">
          <a:xfrm>
            <a:off x="8577920" y="5307285"/>
            <a:ext cx="2514600" cy="1576740"/>
          </a:xfrm>
          <a:prstGeom prst="rect">
            <a:avLst/>
          </a:prstGeom>
          <a:noFill/>
          <a:ln w="9525">
            <a:solidFill>
              <a:schemeClr val="tx1"/>
            </a:solidFill>
            <a:miter lim="800000"/>
            <a:headEnd/>
            <a:tailEnd/>
          </a:ln>
        </p:spPr>
      </p:pic>
      <p:grpSp>
        <p:nvGrpSpPr>
          <p:cNvPr id="75" name="Group 74"/>
          <p:cNvGrpSpPr/>
          <p:nvPr/>
        </p:nvGrpSpPr>
        <p:grpSpPr>
          <a:xfrm>
            <a:off x="872883" y="990168"/>
            <a:ext cx="2352918" cy="677955"/>
            <a:chOff x="872882" y="229006"/>
            <a:chExt cx="4351460" cy="677955"/>
          </a:xfrm>
        </p:grpSpPr>
        <p:sp>
          <p:nvSpPr>
            <p:cNvPr id="76" name="Rounded Rectangle 75"/>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990992" y="260631"/>
              <a:ext cx="4233350" cy="523220"/>
            </a:xfrm>
            <a:prstGeom prst="rect">
              <a:avLst/>
            </a:prstGeom>
            <a:noFill/>
          </p:spPr>
          <p:txBody>
            <a:bodyPr wrap="square" rtlCol="0">
              <a:spAutoFit/>
            </a:bodyPr>
            <a:lstStyle/>
            <a:p>
              <a:r>
                <a:rPr lang="en-US" sz="2800" dirty="0" smtClean="0">
                  <a:solidFill>
                    <a:schemeClr val="bg1"/>
                  </a:solidFill>
                  <a:latin typeface="Candara" panose="020E0502030303020204" pitchFamily="34" charset="0"/>
                  <a:cs typeface="Browallia New" panose="020B0604020202020204" pitchFamily="34" charset="-34"/>
                </a:rPr>
                <a:t>Finding Plates</a:t>
              </a:r>
              <a:endParaRPr lang="en-US"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10284733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166076" y="-78674"/>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919171" y="1894366"/>
            <a:ext cx="2899018" cy="1612004"/>
            <a:chOff x="3349382" y="730402"/>
            <a:chExt cx="8702918" cy="1515373"/>
          </a:xfrm>
        </p:grpSpPr>
        <p:sp>
          <p:nvSpPr>
            <p:cNvPr id="14" name="Rounded Rectangle 1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400178" y="730402"/>
              <a:ext cx="8368516" cy="461665"/>
            </a:xfrm>
            <a:prstGeom prst="rect">
              <a:avLst/>
            </a:prstGeom>
            <a:noFill/>
          </p:spPr>
          <p:txBody>
            <a:bodyPr wrap="square" rtlCol="0">
              <a:spAutoFit/>
            </a:bodyPr>
            <a:lstStyle/>
            <a:p>
              <a:pPr algn="ctr"/>
              <a:endParaRPr lang="en-US" sz="2400" dirty="0">
                <a:solidFill>
                  <a:schemeClr val="bg1"/>
                </a:solidFill>
                <a:latin typeface="Candara" panose="020E0502030303020204" pitchFamily="34" charset="0"/>
                <a:cs typeface="Estrangelo Edessa" panose="03080600000000000000" pitchFamily="66" charset="0"/>
              </a:endParaRPr>
            </a:p>
          </p:txBody>
        </p:sp>
      </p:gr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C++</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grpSp>
        <p:nvGrpSpPr>
          <p:cNvPr id="31" name="Group 30"/>
          <p:cNvGrpSpPr/>
          <p:nvPr/>
        </p:nvGrpSpPr>
        <p:grpSpPr>
          <a:xfrm>
            <a:off x="4563396" y="2022586"/>
            <a:ext cx="2899018" cy="1483784"/>
            <a:chOff x="3349382" y="730402"/>
            <a:chExt cx="8702918" cy="1515373"/>
          </a:xfrm>
        </p:grpSpPr>
        <p:sp>
          <p:nvSpPr>
            <p:cNvPr id="32" name="Rounded Rectangle 31"/>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3400179" y="730402"/>
              <a:ext cx="8368517" cy="471494"/>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Gray Scale</a:t>
              </a:r>
            </a:p>
          </p:txBody>
        </p:sp>
      </p:grpSp>
      <p:sp>
        <p:nvSpPr>
          <p:cNvPr id="35" name="Rounded Rectangle 34"/>
          <p:cNvSpPr/>
          <p:nvPr/>
        </p:nvSpPr>
        <p:spPr>
          <a:xfrm>
            <a:off x="8410146" y="2114580"/>
            <a:ext cx="2899018" cy="139179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897317" y="4840244"/>
            <a:ext cx="2899018" cy="1358526"/>
            <a:chOff x="3349382" y="730402"/>
            <a:chExt cx="8702918" cy="1515373"/>
          </a:xfrm>
        </p:grpSpPr>
        <p:sp>
          <p:nvSpPr>
            <p:cNvPr id="38" name="Rounded Rectangle 37"/>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3400179" y="730402"/>
              <a:ext cx="8368517" cy="514966"/>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Possible Characters</a:t>
              </a:r>
            </a:p>
          </p:txBody>
        </p:sp>
      </p:grpSp>
      <p:grpSp>
        <p:nvGrpSpPr>
          <p:cNvPr id="40" name="Group 39"/>
          <p:cNvGrpSpPr/>
          <p:nvPr/>
        </p:nvGrpSpPr>
        <p:grpSpPr>
          <a:xfrm>
            <a:off x="4580317" y="4920806"/>
            <a:ext cx="2899018" cy="1277963"/>
            <a:chOff x="3349382" y="730402"/>
            <a:chExt cx="8702918" cy="1515373"/>
          </a:xfrm>
        </p:grpSpPr>
        <p:sp>
          <p:nvSpPr>
            <p:cNvPr id="41" name="Rounded Rectangle 40"/>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400179" y="730402"/>
              <a:ext cx="8368517" cy="401448"/>
            </a:xfrm>
            <a:prstGeom prst="rect">
              <a:avLst/>
            </a:prstGeom>
            <a:solidFill>
              <a:schemeClr val="bg2"/>
            </a:solidFill>
          </p:spPr>
          <p:txBody>
            <a:bodyPr wrap="square" rtlCol="0">
              <a:spAutoFit/>
            </a:bodyPr>
            <a:lstStyle/>
            <a:p>
              <a:pPr algn="ctr"/>
              <a:r>
                <a:rPr lang="en-US" sz="1600" dirty="0" smtClean="0">
                  <a:latin typeface="Candara" panose="020E0502030303020204" pitchFamily="34" charset="0"/>
                  <a:cs typeface="Estrangelo Edessa" panose="03080600000000000000" pitchFamily="66" charset="0"/>
                </a:rPr>
                <a:t>Vector </a:t>
              </a:r>
              <a:r>
                <a:rPr lang="en-US" sz="1600" dirty="0">
                  <a:latin typeface="Candara" panose="020E0502030303020204" pitchFamily="34" charset="0"/>
                  <a:cs typeface="Estrangelo Edessa" panose="03080600000000000000" pitchFamily="66" charset="0"/>
                </a:rPr>
                <a:t>of </a:t>
              </a:r>
              <a:r>
                <a:rPr lang="en-US" sz="1600" dirty="0" smtClean="0">
                  <a:latin typeface="Candara" panose="020E0502030303020204" pitchFamily="34" charset="0"/>
                  <a:cs typeface="Estrangelo Edessa" panose="03080600000000000000" pitchFamily="66" charset="0"/>
                </a:rPr>
                <a:t>Possible Characters </a:t>
              </a:r>
              <a:endParaRPr lang="en-US" sz="1600" dirty="0">
                <a:latin typeface="Candara" panose="020E0502030303020204" pitchFamily="34" charset="0"/>
                <a:cs typeface="Estrangelo Edessa" panose="03080600000000000000" pitchFamily="66" charset="0"/>
              </a:endParaRPr>
            </a:p>
          </p:txBody>
        </p:sp>
      </p:grpSp>
      <p:grpSp>
        <p:nvGrpSpPr>
          <p:cNvPr id="43" name="Group 42"/>
          <p:cNvGrpSpPr/>
          <p:nvPr/>
        </p:nvGrpSpPr>
        <p:grpSpPr>
          <a:xfrm>
            <a:off x="8459088" y="4840244"/>
            <a:ext cx="2899018" cy="1358526"/>
            <a:chOff x="3349382" y="730402"/>
            <a:chExt cx="8702918" cy="1515373"/>
          </a:xfrm>
        </p:grpSpPr>
        <p:sp>
          <p:nvSpPr>
            <p:cNvPr id="44" name="Rounded Rectangle 4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3400179" y="730402"/>
              <a:ext cx="8368517" cy="446304"/>
            </a:xfrm>
            <a:prstGeom prst="rect">
              <a:avLst/>
            </a:prstGeom>
            <a:solidFill>
              <a:schemeClr val="bg2"/>
            </a:solidFill>
          </p:spPr>
          <p:txBody>
            <a:bodyPr wrap="square" rtlCol="0">
              <a:spAutoFit/>
            </a:bodyPr>
            <a:lstStyle/>
            <a:p>
              <a:pPr algn="ctr"/>
              <a:r>
                <a:rPr lang="en-US" sz="2000" dirty="0" smtClean="0">
                  <a:latin typeface="Candara" panose="020E0502030303020204" pitchFamily="34" charset="0"/>
                  <a:cs typeface="Estrangelo Edessa" panose="03080600000000000000" pitchFamily="66" charset="0"/>
                </a:rPr>
                <a:t>Character recognition</a:t>
              </a:r>
            </a:p>
          </p:txBody>
        </p:sp>
      </p:grpSp>
      <p:sp>
        <p:nvSpPr>
          <p:cNvPr id="68" name="TextBox 67"/>
          <p:cNvSpPr txBox="1"/>
          <p:nvPr/>
        </p:nvSpPr>
        <p:spPr>
          <a:xfrm>
            <a:off x="974866" y="2041416"/>
            <a:ext cx="2787626" cy="461665"/>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Original Image</a:t>
            </a:r>
            <a:endParaRPr lang="en-US" sz="2400" dirty="0">
              <a:latin typeface="Candara" panose="020E0502030303020204" pitchFamily="34" charset="0"/>
              <a:cs typeface="Estrangelo Edessa" panose="03080600000000000000" pitchFamily="66" charset="0"/>
            </a:endParaRPr>
          </a:p>
        </p:txBody>
      </p:sp>
      <p:pic>
        <p:nvPicPr>
          <p:cNvPr id="5123" name="صورة 24" descr="Description: C:\Users\Abd\Desktop\result\Code\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090" y="2567087"/>
            <a:ext cx="2907792" cy="691914"/>
          </a:xfrm>
          <a:prstGeom prst="rect">
            <a:avLst/>
          </a:prstGeom>
          <a:noFill/>
          <a:extLst>
            <a:ext uri="{909E8E84-426E-40DD-AFC4-6F175D3DCCD1}">
              <a14:hiddenFill xmlns:a14="http://schemas.microsoft.com/office/drawing/2010/main">
                <a:solidFill>
                  <a:srgbClr val="FFFFFF"/>
                </a:solidFill>
              </a14:hiddenFill>
            </a:ext>
          </a:extLst>
        </p:spPr>
      </p:pic>
      <p:pic>
        <p:nvPicPr>
          <p:cNvPr id="5122" name="صورة 26" descr="Description: C:\Users\Abd\Desktop\result\Code\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7067" y="2573201"/>
            <a:ext cx="2896667" cy="685800"/>
          </a:xfrm>
          <a:prstGeom prst="rect">
            <a:avLst/>
          </a:prstGeom>
          <a:noFill/>
          <a:extLst>
            <a:ext uri="{909E8E84-426E-40DD-AFC4-6F175D3DCCD1}">
              <a14:hiddenFill xmlns:a14="http://schemas.microsoft.com/office/drawing/2010/main">
                <a:solidFill>
                  <a:srgbClr val="FFFFFF"/>
                </a:solidFill>
              </a14:hiddenFill>
            </a:ext>
          </a:extLst>
        </p:spPr>
      </p:pic>
      <p:pic>
        <p:nvPicPr>
          <p:cNvPr id="5121" name="صورة 25" descr="Description: C:\Users\Abd\Desktop\result\Code\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3396" y="2567087"/>
            <a:ext cx="2914650" cy="6858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0" y="1143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6" name="TextBox 35"/>
          <p:cNvSpPr txBox="1"/>
          <p:nvPr/>
        </p:nvSpPr>
        <p:spPr>
          <a:xfrm>
            <a:off x="8427067" y="2062867"/>
            <a:ext cx="2787626" cy="461665"/>
          </a:xfrm>
          <a:prstGeom prst="rect">
            <a:avLst/>
          </a:prstGeom>
          <a:solidFill>
            <a:schemeClr val="bg2"/>
          </a:solidFill>
        </p:spPr>
        <p:txBody>
          <a:bodyPr wrap="square" rtlCol="0">
            <a:spAutoFit/>
          </a:bodyPr>
          <a:lstStyle/>
          <a:p>
            <a:pPr algn="ctr"/>
            <a:r>
              <a:rPr lang="en-US" sz="2400" dirty="0" smtClean="0">
                <a:latin typeface="Candara" panose="020E0502030303020204" pitchFamily="34" charset="0"/>
                <a:cs typeface="Estrangelo Edessa" panose="03080600000000000000" pitchFamily="66" charset="0"/>
              </a:rPr>
              <a:t>Threshold</a:t>
            </a:r>
          </a:p>
        </p:txBody>
      </p:sp>
      <p:pic>
        <p:nvPicPr>
          <p:cNvPr id="46" name="صورة 28" descr="C:\Users\Abd\Desktop\result\Code\13.JPG"/>
          <p:cNvPicPr/>
          <p:nvPr/>
        </p:nvPicPr>
        <p:blipFill>
          <a:blip r:embed="rId6" cstate="print"/>
          <a:srcRect/>
          <a:stretch>
            <a:fillRect/>
          </a:stretch>
        </p:blipFill>
        <p:spPr bwMode="auto">
          <a:xfrm>
            <a:off x="4563395" y="5301909"/>
            <a:ext cx="2915939" cy="691914"/>
          </a:xfrm>
          <a:prstGeom prst="rect">
            <a:avLst/>
          </a:prstGeom>
          <a:noFill/>
          <a:ln w="9525">
            <a:noFill/>
            <a:miter lim="800000"/>
            <a:headEnd/>
            <a:tailEnd/>
          </a:ln>
        </p:spPr>
      </p:pic>
      <p:pic>
        <p:nvPicPr>
          <p:cNvPr id="47" name="صورة 27" descr="C:\Users\Abd\Desktop\result\Code\12.JPG"/>
          <p:cNvPicPr/>
          <p:nvPr/>
        </p:nvPicPr>
        <p:blipFill>
          <a:blip r:embed="rId7" cstate="print"/>
          <a:srcRect/>
          <a:stretch>
            <a:fillRect/>
          </a:stretch>
        </p:blipFill>
        <p:spPr bwMode="auto">
          <a:xfrm>
            <a:off x="871935" y="5314137"/>
            <a:ext cx="2915940" cy="679686"/>
          </a:xfrm>
          <a:prstGeom prst="rect">
            <a:avLst/>
          </a:prstGeom>
          <a:noFill/>
          <a:ln w="9525">
            <a:noFill/>
            <a:miter lim="800000"/>
            <a:headEnd/>
            <a:tailEnd/>
          </a:ln>
        </p:spPr>
      </p:pic>
      <p:pic>
        <p:nvPicPr>
          <p:cNvPr id="48" name="صورة 31" descr="C:\Users\Abd\Desktop\result\Code\16.JPG"/>
          <p:cNvPicPr/>
          <p:nvPr/>
        </p:nvPicPr>
        <p:blipFill>
          <a:blip r:embed="rId8" cstate="print"/>
          <a:srcRect/>
          <a:stretch>
            <a:fillRect/>
          </a:stretch>
        </p:blipFill>
        <p:spPr bwMode="auto">
          <a:xfrm>
            <a:off x="8427067" y="5301909"/>
            <a:ext cx="2915939" cy="685800"/>
          </a:xfrm>
          <a:prstGeom prst="rect">
            <a:avLst/>
          </a:prstGeom>
          <a:noFill/>
          <a:ln w="9525">
            <a:noFill/>
            <a:miter lim="800000"/>
            <a:headEnd/>
            <a:tailEnd/>
          </a:ln>
        </p:spPr>
      </p:pic>
      <p:grpSp>
        <p:nvGrpSpPr>
          <p:cNvPr id="49" name="Group 48"/>
          <p:cNvGrpSpPr/>
          <p:nvPr/>
        </p:nvGrpSpPr>
        <p:grpSpPr>
          <a:xfrm>
            <a:off x="872882" y="990168"/>
            <a:ext cx="3724356" cy="677955"/>
            <a:chOff x="872882" y="229006"/>
            <a:chExt cx="4351460" cy="677955"/>
          </a:xfrm>
        </p:grpSpPr>
        <p:sp>
          <p:nvSpPr>
            <p:cNvPr id="50" name="Rounded Rectangle 49"/>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990992" y="260631"/>
              <a:ext cx="4233350" cy="523220"/>
            </a:xfrm>
            <a:prstGeom prst="rect">
              <a:avLst/>
            </a:prstGeom>
            <a:noFill/>
          </p:spPr>
          <p:txBody>
            <a:bodyPr wrap="square" rtlCol="0">
              <a:spAutoFit/>
            </a:bodyPr>
            <a:lstStyle/>
            <a:p>
              <a:r>
                <a:rPr lang="en-US" sz="2800" dirty="0" smtClean="0">
                  <a:solidFill>
                    <a:schemeClr val="bg1"/>
                  </a:solidFill>
                  <a:latin typeface="Candara" panose="020E0502030303020204" pitchFamily="34" charset="0"/>
                  <a:cs typeface="Browallia New" panose="020B0604020202020204" pitchFamily="34" charset="-34"/>
                </a:rPr>
                <a:t>Character Recognition</a:t>
              </a:r>
              <a:endParaRPr lang="en-US"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17508669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166076" y="-136268"/>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C++</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0" y="1143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49" name="Group 48"/>
          <p:cNvGrpSpPr/>
          <p:nvPr/>
        </p:nvGrpSpPr>
        <p:grpSpPr>
          <a:xfrm>
            <a:off x="872882" y="990169"/>
            <a:ext cx="3724356" cy="610032"/>
            <a:chOff x="872882" y="229006"/>
            <a:chExt cx="4351460" cy="677955"/>
          </a:xfrm>
        </p:grpSpPr>
        <p:sp>
          <p:nvSpPr>
            <p:cNvPr id="50" name="Rounded Rectangle 49"/>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990992" y="260631"/>
              <a:ext cx="4233350" cy="523220"/>
            </a:xfrm>
            <a:prstGeom prst="rect">
              <a:avLst/>
            </a:prstGeom>
            <a:noFill/>
          </p:spPr>
          <p:txBody>
            <a:bodyPr wrap="square" rtlCol="0">
              <a:spAutoFit/>
            </a:bodyPr>
            <a:lstStyle/>
            <a:p>
              <a:r>
                <a:rPr lang="en-US" sz="2800" dirty="0" smtClean="0">
                  <a:solidFill>
                    <a:schemeClr val="bg1"/>
                  </a:solidFill>
                  <a:latin typeface="Candara" panose="020E0502030303020204" pitchFamily="34" charset="0"/>
                  <a:cs typeface="Browallia New" panose="020B0604020202020204" pitchFamily="34" charset="-34"/>
                </a:rPr>
                <a:t>Plate Extraction</a:t>
              </a:r>
              <a:endParaRPr lang="en-US" dirty="0">
                <a:solidFill>
                  <a:schemeClr val="bg1"/>
                </a:solidFill>
                <a:latin typeface="Candara" panose="020E0502030303020204" pitchFamily="34" charset="0"/>
                <a:cs typeface="Browallia New" panose="020B0604020202020204" pitchFamily="34" charset="-34"/>
              </a:endParaRPr>
            </a:p>
          </p:txBody>
        </p:sp>
      </p:grpSp>
      <p:grpSp>
        <p:nvGrpSpPr>
          <p:cNvPr id="8" name="Group 7"/>
          <p:cNvGrpSpPr/>
          <p:nvPr/>
        </p:nvGrpSpPr>
        <p:grpSpPr>
          <a:xfrm>
            <a:off x="333216" y="3394332"/>
            <a:ext cx="11193415" cy="3201418"/>
            <a:chOff x="571500" y="1813565"/>
            <a:chExt cx="11193415" cy="3201418"/>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3040" y="1813565"/>
              <a:ext cx="5511875" cy="3201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 y="1813566"/>
              <a:ext cx="5524500" cy="3201417"/>
            </a:xfrm>
            <a:prstGeom prst="rect">
              <a:avLst/>
            </a:prstGeom>
          </p:spPr>
        </p:pic>
      </p:grpSp>
      <p:sp>
        <p:nvSpPr>
          <p:cNvPr id="55" name="Rounded Rectangle 54"/>
          <p:cNvSpPr/>
          <p:nvPr/>
        </p:nvSpPr>
        <p:spPr>
          <a:xfrm>
            <a:off x="1302707" y="1649758"/>
            <a:ext cx="9900666" cy="147444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1294731" y="1756447"/>
            <a:ext cx="9908641" cy="1384995"/>
          </a:xfrm>
          <a:prstGeom prst="rect">
            <a:avLst/>
          </a:prstGeom>
          <a:noFill/>
        </p:spPr>
        <p:txBody>
          <a:bodyPr wrap="square" rtlCol="0">
            <a:spAutoFit/>
          </a:bodyPr>
          <a:lstStyle/>
          <a:p>
            <a:r>
              <a:rPr lang="en-US" sz="2800" dirty="0" smtClean="0">
                <a:solidFill>
                  <a:schemeClr val="bg1"/>
                </a:solidFill>
                <a:latin typeface="Candara" panose="020E0502030303020204" pitchFamily="34" charset="0"/>
                <a:cs typeface="Browallia New" panose="020B0604020202020204" pitchFamily="34" charset="-34"/>
              </a:rPr>
              <a:t>The program find the number of possible plates in the picture and the plate number if exist then compare the database entries  to determine the driver phone number as shown.</a:t>
            </a:r>
            <a:endParaRPr lang="en-US" dirty="0">
              <a:solidFill>
                <a:schemeClr val="bg1"/>
              </a:solidFill>
              <a:latin typeface="Candara" panose="020E0502030303020204" pitchFamily="34" charset="0"/>
              <a:cs typeface="Browallia New" panose="020B0604020202020204" pitchFamily="34" charset="-34"/>
            </a:endParaRPr>
          </a:p>
        </p:txBody>
      </p:sp>
    </p:spTree>
    <p:extLst>
      <p:ext uri="{BB962C8B-B14F-4D97-AF65-F5344CB8AC3E}">
        <p14:creationId xmlns:p14="http://schemas.microsoft.com/office/powerpoint/2010/main" val="4479748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pic>
        <p:nvPicPr>
          <p:cNvPr id="17" name="صورة 3"/>
          <p:cNvPicPr/>
          <p:nvPr/>
        </p:nvPicPr>
        <p:blipFill>
          <a:blip r:embed="rId3" cstate="print"/>
          <a:srcRect/>
          <a:stretch>
            <a:fillRect/>
          </a:stretch>
        </p:blipFill>
        <p:spPr bwMode="auto">
          <a:xfrm>
            <a:off x="872882" y="1600200"/>
            <a:ext cx="10274618" cy="5208242"/>
          </a:xfrm>
          <a:prstGeom prst="rect">
            <a:avLst/>
          </a:prstGeom>
          <a:noFill/>
          <a:ln w="9525">
            <a:noFill/>
            <a:miter lim="800000"/>
            <a:headEnd/>
            <a:tailEnd/>
          </a:ln>
        </p:spPr>
      </p:pic>
      <p:sp>
        <p:nvSpPr>
          <p:cNvPr id="6" name="Rectangle 5"/>
          <p:cNvSpPr/>
          <p:nvPr/>
        </p:nvSpPr>
        <p:spPr>
          <a:xfrm>
            <a:off x="-166076" y="-136268"/>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C++</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0" y="1143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49" name="Group 48"/>
          <p:cNvGrpSpPr/>
          <p:nvPr/>
        </p:nvGrpSpPr>
        <p:grpSpPr>
          <a:xfrm>
            <a:off x="872882" y="990169"/>
            <a:ext cx="4118218" cy="982563"/>
            <a:chOff x="872882" y="229006"/>
            <a:chExt cx="4351460" cy="1091965"/>
          </a:xfrm>
        </p:grpSpPr>
        <p:sp>
          <p:nvSpPr>
            <p:cNvPr id="50" name="Rounded Rectangle 49"/>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990992" y="260631"/>
              <a:ext cx="4233350" cy="1060340"/>
            </a:xfrm>
            <a:prstGeom prst="rect">
              <a:avLst/>
            </a:prstGeom>
            <a:noFill/>
          </p:spPr>
          <p:txBody>
            <a:bodyPr wrap="square" rtlCol="0">
              <a:spAutoFit/>
            </a:bodyPr>
            <a:lstStyle/>
            <a:p>
              <a:r>
                <a:rPr lang="en-US" sz="2800" dirty="0" smtClean="0">
                  <a:solidFill>
                    <a:schemeClr val="bg1"/>
                  </a:solidFill>
                  <a:latin typeface="Candara" panose="020E0502030303020204" pitchFamily="34" charset="0"/>
                  <a:cs typeface="Browallia New" panose="020B0604020202020204" pitchFamily="34" charset="-34"/>
                </a:rPr>
                <a:t>Output (Phone Number)</a:t>
              </a:r>
              <a:endParaRPr lang="en-US" dirty="0">
                <a:solidFill>
                  <a:schemeClr val="bg1"/>
                </a:solidFill>
                <a:latin typeface="Candara" panose="020E0502030303020204" pitchFamily="34" charset="0"/>
                <a:cs typeface="Browallia New" panose="020B0604020202020204" pitchFamily="34" charset="-34"/>
              </a:endParaRPr>
            </a:p>
          </p:txBody>
        </p:sp>
      </p:grpSp>
      <p:sp>
        <p:nvSpPr>
          <p:cNvPr id="55" name="Rounded Rectangle 54"/>
          <p:cNvSpPr/>
          <p:nvPr/>
        </p:nvSpPr>
        <p:spPr>
          <a:xfrm>
            <a:off x="936559" y="1694481"/>
            <a:ext cx="10147263" cy="1023319"/>
          </a:xfrm>
          <a:prstGeom prst="round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990992" y="1739205"/>
            <a:ext cx="10502508" cy="523220"/>
          </a:xfrm>
          <a:prstGeom prst="rect">
            <a:avLst/>
          </a:prstGeom>
          <a:noFill/>
        </p:spPr>
        <p:txBody>
          <a:bodyPr wrap="square" rtlCol="0">
            <a:spAutoFit/>
          </a:bodyPr>
          <a:lstStyle/>
          <a:p>
            <a:r>
              <a:rPr lang="en-US" sz="2750" dirty="0" smtClean="0">
                <a:solidFill>
                  <a:schemeClr val="bg1"/>
                </a:solidFill>
                <a:latin typeface="Candara" panose="020E0502030303020204" pitchFamily="34" charset="0"/>
                <a:cs typeface="Browallia New" panose="020B0604020202020204" pitchFamily="34" charset="-34"/>
              </a:rPr>
              <a:t>The program save the car owner phone number in a text document.</a:t>
            </a:r>
            <a:endParaRPr lang="en-US" sz="2750" dirty="0">
              <a:solidFill>
                <a:schemeClr val="bg1"/>
              </a:solidFill>
              <a:latin typeface="Candara" panose="020E0502030303020204" pitchFamily="34" charset="0"/>
              <a:cs typeface="Browallia New" panose="020B0604020202020204" pitchFamily="34" charset="-34"/>
            </a:endParaRPr>
          </a:p>
        </p:txBody>
      </p:sp>
    </p:spTree>
    <p:extLst>
      <p:ext uri="{BB962C8B-B14F-4D97-AF65-F5344CB8AC3E}">
        <p14:creationId xmlns:p14="http://schemas.microsoft.com/office/powerpoint/2010/main" val="406642877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pic>
        <p:nvPicPr>
          <p:cNvPr id="11" name="صورة 1"/>
          <p:cNvPicPr/>
          <p:nvPr/>
        </p:nvPicPr>
        <p:blipFill>
          <a:blip r:embed="rId3" cstate="print"/>
          <a:srcRect/>
          <a:stretch>
            <a:fillRect/>
          </a:stretch>
        </p:blipFill>
        <p:spPr bwMode="auto">
          <a:xfrm>
            <a:off x="914000" y="2003423"/>
            <a:ext cx="10084200" cy="4627973"/>
          </a:xfrm>
          <a:prstGeom prst="rect">
            <a:avLst/>
          </a:prstGeom>
          <a:noFill/>
          <a:ln w="9525">
            <a:noFill/>
            <a:miter lim="800000"/>
            <a:headEnd/>
            <a:tailEnd/>
          </a:ln>
        </p:spPr>
      </p:pic>
      <p:sp>
        <p:nvSpPr>
          <p:cNvPr id="6" name="Rectangle 5"/>
          <p:cNvSpPr/>
          <p:nvPr/>
        </p:nvSpPr>
        <p:spPr>
          <a:xfrm>
            <a:off x="-12700" y="-18871"/>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77591" y="1460147"/>
            <a:ext cx="9757018" cy="1296702"/>
          </a:xfrm>
          <a:prstGeom prst="roundRect">
            <a:avLst/>
          </a:prstGeom>
          <a:solidFill>
            <a:schemeClr val="tx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28299" y="1640014"/>
            <a:ext cx="9313859" cy="830997"/>
          </a:xfrm>
          <a:prstGeom prst="rect">
            <a:avLst/>
          </a:prstGeom>
        </p:spPr>
        <p:txBody>
          <a:bodyPr wrap="square">
            <a:spAutoFit/>
          </a:bodyPr>
          <a:lstStyle/>
          <a:p>
            <a:r>
              <a:rPr lang="en-US" sz="2400" dirty="0" smtClean="0">
                <a:solidFill>
                  <a:schemeClr val="bg1"/>
                </a:solidFill>
                <a:latin typeface="Candara" pitchFamily="34" charset="0"/>
              </a:rPr>
              <a:t>The Processing program takes the text document that contains the driver phone number and send it Serially to the Arduino.</a:t>
            </a:r>
            <a:endParaRPr lang="en-US" sz="2400" dirty="0">
              <a:solidFill>
                <a:schemeClr val="bg1"/>
              </a:solidFill>
              <a:latin typeface="Candara" pitchFamily="34" charset="0"/>
            </a:endParaRPr>
          </a:p>
        </p:txBody>
      </p:sp>
      <p:grpSp>
        <p:nvGrpSpPr>
          <p:cNvPr id="18" name="Group 17"/>
          <p:cNvGrpSpPr/>
          <p:nvPr/>
        </p:nvGrpSpPr>
        <p:grpSpPr>
          <a:xfrm>
            <a:off x="872882" y="229006"/>
            <a:ext cx="5210418" cy="1047288"/>
            <a:chOff x="872882" y="229006"/>
            <a:chExt cx="5527918" cy="1047288"/>
          </a:xfrm>
        </p:grpSpPr>
        <p:sp>
          <p:nvSpPr>
            <p:cNvPr id="19" name="Rounded Rectangle 18"/>
            <p:cNvSpPr/>
            <p:nvPr/>
          </p:nvSpPr>
          <p:spPr>
            <a:xfrm>
              <a:off x="872882" y="229006"/>
              <a:ext cx="5527918"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09230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24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P</a:t>
              </a:r>
              <a:r>
                <a:rPr lang="en-US" sz="2400" dirty="0" smtClean="0">
                  <a:solidFill>
                    <a:schemeClr val="bg1"/>
                  </a:solidFill>
                  <a:latin typeface="Candara" panose="020E0502030303020204" pitchFamily="34" charset="0"/>
                  <a:cs typeface="Browallia New" panose="020B0604020202020204" pitchFamily="34" charset="-34"/>
                </a:rPr>
                <a:t>ROCESSING</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195847370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4208" y="1819699"/>
            <a:ext cx="10058400" cy="4960811"/>
          </a:xfrm>
          <a:prstGeom prst="rect">
            <a:avLst/>
          </a:prstGeom>
        </p:spPr>
      </p:pic>
      <p:sp>
        <p:nvSpPr>
          <p:cNvPr id="6" name="Rectangle 5"/>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77591" y="1460147"/>
            <a:ext cx="9757018" cy="1296702"/>
          </a:xfrm>
          <a:prstGeom prst="roundRect">
            <a:avLst/>
          </a:prstGeom>
          <a:solidFill>
            <a:schemeClr val="tx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28299" y="1640014"/>
            <a:ext cx="9313859" cy="1200329"/>
          </a:xfrm>
          <a:prstGeom prst="rect">
            <a:avLst/>
          </a:prstGeom>
        </p:spPr>
        <p:txBody>
          <a:bodyPr wrap="square">
            <a:spAutoFit/>
          </a:bodyPr>
          <a:lstStyle/>
          <a:p>
            <a:r>
              <a:rPr lang="en-US" sz="2400" dirty="0" smtClean="0">
                <a:solidFill>
                  <a:schemeClr val="bg1"/>
                </a:solidFill>
                <a:latin typeface="Candara" pitchFamily="34" charset="0"/>
              </a:rPr>
              <a:t>The Processing program takes the text document that contains the driver phone number (from the Visual studio C++ directory) and send it Serially to the Arduino.</a:t>
            </a:r>
            <a:endParaRPr lang="en-US" sz="2400" dirty="0">
              <a:solidFill>
                <a:schemeClr val="bg1"/>
              </a:solidFill>
              <a:latin typeface="Candara" pitchFamily="34" charset="0"/>
            </a:endParaRPr>
          </a:p>
        </p:txBody>
      </p:sp>
      <p:grpSp>
        <p:nvGrpSpPr>
          <p:cNvPr id="18" name="Group 17"/>
          <p:cNvGrpSpPr/>
          <p:nvPr/>
        </p:nvGrpSpPr>
        <p:grpSpPr>
          <a:xfrm>
            <a:off x="872882" y="229006"/>
            <a:ext cx="5210418" cy="1047288"/>
            <a:chOff x="872882" y="229006"/>
            <a:chExt cx="5527918" cy="1047288"/>
          </a:xfrm>
        </p:grpSpPr>
        <p:sp>
          <p:nvSpPr>
            <p:cNvPr id="19" name="Rounded Rectangle 18"/>
            <p:cNvSpPr/>
            <p:nvPr/>
          </p:nvSpPr>
          <p:spPr>
            <a:xfrm>
              <a:off x="872882" y="229006"/>
              <a:ext cx="5527918"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09230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24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P</a:t>
              </a:r>
              <a:r>
                <a:rPr lang="en-US" sz="2400" dirty="0" smtClean="0">
                  <a:solidFill>
                    <a:schemeClr val="bg1"/>
                  </a:solidFill>
                  <a:latin typeface="Candara" panose="020E0502030303020204" pitchFamily="34" charset="0"/>
                  <a:cs typeface="Browallia New" panose="020B0604020202020204" pitchFamily="34" charset="-34"/>
                </a:rPr>
                <a:t>ROCESSING</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26905103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8145" y="1573622"/>
            <a:ext cx="9703558" cy="5057775"/>
          </a:xfrm>
          <a:prstGeom prst="rect">
            <a:avLst/>
          </a:prstGeom>
        </p:spPr>
      </p:pic>
      <p:sp>
        <p:nvSpPr>
          <p:cNvPr id="6" name="Rectangle 5"/>
          <p:cNvSpPr/>
          <p:nvPr/>
        </p:nvSpPr>
        <p:spPr>
          <a:xfrm>
            <a:off x="-166076" y="-226603"/>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1221159" y="815935"/>
            <a:ext cx="9417530" cy="1515373"/>
            <a:chOff x="3349382" y="730402"/>
            <a:chExt cx="8702918" cy="1515373"/>
          </a:xfrm>
        </p:grpSpPr>
        <p:sp>
          <p:nvSpPr>
            <p:cNvPr id="14" name="Rounded Rectangle 1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400178" y="730402"/>
              <a:ext cx="8368516" cy="461665"/>
            </a:xfrm>
            <a:prstGeom prst="rect">
              <a:avLst/>
            </a:prstGeom>
            <a:noFill/>
          </p:spPr>
          <p:txBody>
            <a:bodyPr wrap="square" rtlCol="0">
              <a:spAutoFit/>
            </a:bodyPr>
            <a:lstStyle/>
            <a:p>
              <a:pPr algn="ctr"/>
              <a:endParaRPr lang="en-US" sz="2400" dirty="0">
                <a:solidFill>
                  <a:schemeClr val="bg1"/>
                </a:solidFill>
                <a:latin typeface="Candara" panose="020E0502030303020204" pitchFamily="34" charset="0"/>
                <a:cs typeface="Estrangelo Edessa" panose="03080600000000000000" pitchFamily="66" charset="0"/>
              </a:endParaRPr>
            </a:p>
          </p:txBody>
        </p:sp>
      </p:grpSp>
      <p:sp>
        <p:nvSpPr>
          <p:cNvPr id="5" name="Rectangle 4"/>
          <p:cNvSpPr/>
          <p:nvPr/>
        </p:nvSpPr>
        <p:spPr>
          <a:xfrm>
            <a:off x="1437421" y="1154035"/>
            <a:ext cx="9026465" cy="830997"/>
          </a:xfrm>
          <a:prstGeom prst="rect">
            <a:avLst/>
          </a:prstGeom>
        </p:spPr>
        <p:txBody>
          <a:bodyPr wrap="square">
            <a:spAutoFit/>
          </a:bodyPr>
          <a:lstStyle/>
          <a:p>
            <a:r>
              <a:rPr lang="en-US" sz="2400" dirty="0" smtClean="0">
                <a:solidFill>
                  <a:schemeClr val="bg1"/>
                </a:solidFill>
                <a:latin typeface="Candara" pitchFamily="34" charset="0"/>
              </a:rPr>
              <a:t>Arduino have a fixed context  and variable number serially from the Processing program   </a:t>
            </a:r>
            <a:endParaRPr lang="en-US" sz="2400" dirty="0">
              <a:solidFill>
                <a:schemeClr val="bg1"/>
              </a:solidFill>
              <a:latin typeface="Candara" pitchFamily="34" charset="0"/>
            </a:endParaRPr>
          </a:p>
        </p:txBody>
      </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24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A</a:t>
              </a:r>
              <a:r>
                <a:rPr lang="en-US" sz="2400" dirty="0" smtClean="0">
                  <a:solidFill>
                    <a:schemeClr val="bg1"/>
                  </a:solidFill>
                  <a:latin typeface="Candara" panose="020E0502030303020204" pitchFamily="34" charset="0"/>
                  <a:cs typeface="Browallia New" panose="020B0604020202020204" pitchFamily="34" charset="-34"/>
                </a:rPr>
                <a:t>RDUINO</a:t>
              </a:r>
              <a:endParaRPr lang="en-US" sz="2400" dirty="0">
                <a:solidFill>
                  <a:schemeClr val="bg1"/>
                </a:solidFill>
                <a:latin typeface="Candara" panose="020E0502030303020204" pitchFamily="34" charset="0"/>
                <a:cs typeface="Browallia New" panose="020B0604020202020204" pitchFamily="34" charset="-34"/>
              </a:endParaRPr>
            </a:p>
            <a:p>
              <a:endParaRPr lang="en-US" sz="2400"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3682036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4" name="TextBox 3"/>
          <p:cNvSpPr txBox="1"/>
          <p:nvPr/>
        </p:nvSpPr>
        <p:spPr>
          <a:xfrm>
            <a:off x="2274862" y="4048062"/>
            <a:ext cx="7642275" cy="769441"/>
          </a:xfrm>
          <a:prstGeom prst="rect">
            <a:avLst/>
          </a:prstGeom>
          <a:noFill/>
        </p:spPr>
        <p:txBody>
          <a:bodyPr wrap="square" rtlCol="0">
            <a:spAutoFit/>
          </a:bodyPr>
          <a:lstStyle/>
          <a:p>
            <a:pPr algn="ctr"/>
            <a:r>
              <a:rPr lang="en-US" sz="4400" dirty="0" smtClean="0">
                <a:solidFill>
                  <a:schemeClr val="bg1"/>
                </a:solidFill>
                <a:latin typeface="Candara" panose="020E0502030303020204" pitchFamily="34" charset="0"/>
                <a:cs typeface="Estrangelo Edessa" panose="03080600000000000000" pitchFamily="66" charset="0"/>
              </a:rPr>
              <a:t>Topic and Topic Comparison</a:t>
            </a:r>
            <a:endParaRPr lang="en-US" sz="4400" dirty="0">
              <a:solidFill>
                <a:schemeClr val="bg1"/>
              </a:solidFill>
              <a:latin typeface="Candara" panose="020E0502030303020204" pitchFamily="34" charset="0"/>
              <a:cs typeface="Estrangelo Edessa" panose="03080600000000000000" pitchFamily="66" charset="0"/>
            </a:endParaRPr>
          </a:p>
        </p:txBody>
      </p:sp>
      <p:sp>
        <p:nvSpPr>
          <p:cNvPr id="2" name="Oval 1"/>
          <p:cNvSpPr/>
          <p:nvPr/>
        </p:nvSpPr>
        <p:spPr>
          <a:xfrm>
            <a:off x="2202534" y="1348615"/>
            <a:ext cx="2743200" cy="2583543"/>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064823" y="1350015"/>
            <a:ext cx="2743200" cy="2583543"/>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981769" y="1973844"/>
            <a:ext cx="2141368" cy="1569660"/>
          </a:xfrm>
          <a:prstGeom prst="rect">
            <a:avLst/>
          </a:prstGeom>
          <a:noFill/>
        </p:spPr>
        <p:txBody>
          <a:bodyPr wrap="square" rtlCol="0">
            <a:spAutoFit/>
          </a:bodyPr>
          <a:lstStyle/>
          <a:p>
            <a:pPr algn="ctr"/>
            <a:r>
              <a:rPr lang="en-US" sz="9600" dirty="0" smtClean="0">
                <a:solidFill>
                  <a:schemeClr val="bg1"/>
                </a:solidFill>
                <a:latin typeface="Calibri" panose="020F0502020204030204" pitchFamily="34" charset="0"/>
                <a:cs typeface="Estrangelo Edessa" panose="03080600000000000000" pitchFamily="66" charset="0"/>
              </a:rPr>
              <a:t>VS</a:t>
            </a:r>
            <a:endParaRPr lang="en-US" sz="9600" dirty="0">
              <a:solidFill>
                <a:schemeClr val="bg1"/>
              </a:solidFill>
              <a:latin typeface="Calibri" panose="020F0502020204030204" pitchFamily="34" charset="0"/>
              <a:cs typeface="Estrangelo Edessa" panose="03080600000000000000" pitchFamily="66" charset="0"/>
            </a:endParaRPr>
          </a:p>
        </p:txBody>
      </p:sp>
      <p:sp>
        <p:nvSpPr>
          <p:cNvPr id="17" name="TextBox 16"/>
          <p:cNvSpPr txBox="1"/>
          <p:nvPr/>
        </p:nvSpPr>
        <p:spPr>
          <a:xfrm>
            <a:off x="2636145" y="2287843"/>
            <a:ext cx="1875977" cy="707886"/>
          </a:xfrm>
          <a:prstGeom prst="rect">
            <a:avLst/>
          </a:prstGeom>
          <a:noFill/>
        </p:spPr>
        <p:txBody>
          <a:bodyPr wrap="square" rtlCol="0">
            <a:spAutoFit/>
          </a:bodyPr>
          <a:lstStyle/>
          <a:p>
            <a:pPr algn="ctr"/>
            <a:r>
              <a:rPr lang="en-US" sz="4000" b="1" dirty="0" smtClean="0">
                <a:solidFill>
                  <a:schemeClr val="bg1"/>
                </a:solidFill>
                <a:latin typeface="Candara" panose="020E0502030303020204" pitchFamily="34" charset="0"/>
                <a:cs typeface="Estrangelo Edessa" panose="03080600000000000000" pitchFamily="66" charset="0"/>
              </a:rPr>
              <a:t>TOPIC</a:t>
            </a:r>
            <a:endParaRPr lang="en-US" sz="4000" b="1" dirty="0">
              <a:solidFill>
                <a:schemeClr val="bg1"/>
              </a:solidFill>
              <a:latin typeface="Candara" panose="020E0502030303020204" pitchFamily="34" charset="0"/>
              <a:cs typeface="Estrangelo Edessa" panose="03080600000000000000" pitchFamily="66" charset="0"/>
            </a:endParaRPr>
          </a:p>
        </p:txBody>
      </p:sp>
      <p:sp>
        <p:nvSpPr>
          <p:cNvPr id="18" name="TextBox 17"/>
          <p:cNvSpPr txBox="1"/>
          <p:nvPr/>
        </p:nvSpPr>
        <p:spPr>
          <a:xfrm>
            <a:off x="7498434" y="2280189"/>
            <a:ext cx="1875977" cy="707886"/>
          </a:xfrm>
          <a:prstGeom prst="rect">
            <a:avLst/>
          </a:prstGeom>
          <a:noFill/>
        </p:spPr>
        <p:txBody>
          <a:bodyPr wrap="square" rtlCol="0">
            <a:spAutoFit/>
          </a:bodyPr>
          <a:lstStyle/>
          <a:p>
            <a:pPr algn="ctr"/>
            <a:r>
              <a:rPr lang="en-US" sz="4000" b="1" dirty="0" smtClean="0">
                <a:latin typeface="Candara" panose="020E0502030303020204" pitchFamily="34" charset="0"/>
                <a:cs typeface="Estrangelo Edessa" panose="03080600000000000000" pitchFamily="66" charset="0"/>
              </a:rPr>
              <a:t>TOPIC</a:t>
            </a:r>
            <a:endParaRPr lang="en-US" sz="4000" b="1" dirty="0">
              <a:latin typeface="Candara" panose="020E0502030303020204" pitchFamily="34" charset="0"/>
              <a:cs typeface="Estrangelo Edessa" panose="03080600000000000000" pitchFamily="66" charset="0"/>
            </a:endParaRPr>
          </a:p>
        </p:txBody>
      </p:sp>
      <p:sp>
        <p:nvSpPr>
          <p:cNvPr id="20" name="Rounded Rectangle 19"/>
          <p:cNvSpPr/>
          <p:nvPr/>
        </p:nvSpPr>
        <p:spPr>
          <a:xfrm>
            <a:off x="872882" y="229007"/>
            <a:ext cx="2251314" cy="471626"/>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90992" y="260631"/>
            <a:ext cx="2015093" cy="461665"/>
          </a:xfrm>
          <a:prstGeom prst="rect">
            <a:avLst/>
          </a:prstGeom>
          <a:noFill/>
        </p:spPr>
        <p:txBody>
          <a:bodyPr wrap="square" rtlCol="0">
            <a:spAutoFit/>
          </a:bodyPr>
          <a:lstStyle/>
          <a:p>
            <a:r>
              <a:rPr lang="en-US" sz="2400" dirty="0" smtClean="0">
                <a:solidFill>
                  <a:schemeClr val="bg1"/>
                </a:solidFill>
                <a:latin typeface="Candara" panose="020E0502030303020204" pitchFamily="34" charset="0"/>
                <a:cs typeface="Browallia New" panose="020B0604020202020204" pitchFamily="34" charset="-34"/>
              </a:rPr>
              <a:t>Comparison</a:t>
            </a:r>
            <a:endParaRPr lang="en-US" sz="2400" dirty="0">
              <a:solidFill>
                <a:schemeClr val="bg1"/>
              </a:solidFill>
              <a:latin typeface="Candara" panose="020E0502030303020204" pitchFamily="34" charset="0"/>
              <a:cs typeface="Browallia New" panose="020B0604020202020204" pitchFamily="34" charset="-34"/>
            </a:endParaRPr>
          </a:p>
        </p:txBody>
      </p:sp>
      <p:sp>
        <p:nvSpPr>
          <p:cNvPr id="19" name="Rounded Rectangle 18"/>
          <p:cNvSpPr/>
          <p:nvPr/>
        </p:nvSpPr>
        <p:spPr>
          <a:xfrm>
            <a:off x="1509482" y="5024846"/>
            <a:ext cx="9269354" cy="1098881"/>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509482" y="5046510"/>
            <a:ext cx="9085943" cy="1077218"/>
          </a:xfrm>
          <a:prstGeom prst="rect">
            <a:avLst/>
          </a:prstGeom>
          <a:noFill/>
        </p:spPr>
        <p:txBody>
          <a:bodyPr wrap="square" rtlCol="0">
            <a:spAutoFit/>
          </a:bodyPr>
          <a:lstStyle/>
          <a:p>
            <a:pPr algn="ctr"/>
            <a:r>
              <a:rPr lang="en-US" sz="1600" dirty="0">
                <a:solidFill>
                  <a:schemeClr val="bg1"/>
                </a:solidFill>
                <a:latin typeface="Candara" panose="020E0502030303020204" pitchFamily="34" charset="0"/>
              </a:rPr>
              <a:t>Lorem ipsum dolor sit amet, urna scelerisque, lacus wisi, congue suspendisse eget scelerisque in porta est, ipsum cras. Ornare sit elit, litora lacus ea sed fermentum inceptos. Dolor aliquam maecenas elit sed amet, tellus vivamus mattis. Augue metus feugiat vivamus pellentesque qui. Vestibulum sit massa quis a, mattis vestibulum ac viverra vel. Venenatis ultrices metus sed</a:t>
            </a:r>
            <a:endParaRPr lang="en-US" sz="1600" dirty="0">
              <a:solidFill>
                <a:schemeClr val="bg1"/>
              </a:solidFill>
              <a:latin typeface="Candara" panose="020E0502030303020204" pitchFamily="34" charset="0"/>
              <a:cs typeface="Estrangelo Edessa" panose="03080600000000000000" pitchFamily="66" charset="0"/>
            </a:endParaRPr>
          </a:p>
        </p:txBody>
      </p:sp>
    </p:spTree>
    <p:extLst>
      <p:ext uri="{BB962C8B-B14F-4D97-AF65-F5344CB8AC3E}">
        <p14:creationId xmlns:p14="http://schemas.microsoft.com/office/powerpoint/2010/main" val="38969808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0" y="0"/>
            <a:ext cx="12191999"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19578" y="2390786"/>
            <a:ext cx="11152842" cy="2544357"/>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577" y="1585468"/>
            <a:ext cx="1059704" cy="962293"/>
          </a:xfrm>
          <a:prstGeom prst="rect">
            <a:avLst/>
          </a:prstGeom>
          <a:noFill/>
        </p:spPr>
      </p:pic>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4"/>
              </a:rPr>
              <a:t>Free PowerPoint Templates</a:t>
            </a:r>
            <a:endParaRPr lang="en-US" sz="100" dirty="0">
              <a:solidFill>
                <a:schemeClr val="bg1">
                  <a:lumMod val="75000"/>
                </a:schemeClr>
              </a:solidFill>
            </a:endParaRPr>
          </a:p>
        </p:txBody>
      </p:sp>
      <p:sp>
        <p:nvSpPr>
          <p:cNvPr id="14" name="TextBox 13"/>
          <p:cNvSpPr txBox="1"/>
          <p:nvPr/>
        </p:nvSpPr>
        <p:spPr>
          <a:xfrm>
            <a:off x="1411515" y="2547761"/>
            <a:ext cx="9347926" cy="1200329"/>
          </a:xfrm>
          <a:prstGeom prst="rect">
            <a:avLst/>
          </a:prstGeom>
          <a:noFill/>
        </p:spPr>
        <p:txBody>
          <a:bodyPr wrap="square" rtlCol="0">
            <a:spAutoFit/>
          </a:bodyPr>
          <a:lstStyle/>
          <a:p>
            <a:r>
              <a:rPr lang="en-US" sz="3600" dirty="0">
                <a:solidFill>
                  <a:schemeClr val="bg1"/>
                </a:solidFill>
              </a:rPr>
              <a:t>Education is the most powerful weapon which you can use to change the world</a:t>
            </a:r>
            <a:r>
              <a:rPr lang="en-US" sz="3600" dirty="0" smtClean="0">
                <a:solidFill>
                  <a:schemeClr val="bg1"/>
                </a:solidFill>
              </a:rPr>
              <a:t>.</a:t>
            </a:r>
            <a:endParaRPr lang="en-US" sz="3600" dirty="0">
              <a:solidFill>
                <a:schemeClr val="bg1"/>
              </a:solidFill>
            </a:endParaRPr>
          </a:p>
        </p:txBody>
      </p:sp>
      <p:sp>
        <p:nvSpPr>
          <p:cNvPr id="4" name="TextBox 3"/>
          <p:cNvSpPr txBox="1"/>
          <p:nvPr/>
        </p:nvSpPr>
        <p:spPr>
          <a:xfrm>
            <a:off x="7601803" y="4086643"/>
            <a:ext cx="3980597" cy="646331"/>
          </a:xfrm>
          <a:prstGeom prst="rect">
            <a:avLst/>
          </a:prstGeom>
          <a:noFill/>
        </p:spPr>
        <p:txBody>
          <a:bodyPr wrap="square" rtlCol="0">
            <a:spAutoFit/>
          </a:bodyPr>
          <a:lstStyle/>
          <a:p>
            <a:r>
              <a:rPr lang="en-US" sz="3600" dirty="0" smtClean="0">
                <a:solidFill>
                  <a:schemeClr val="bg1"/>
                </a:solidFill>
                <a:latin typeface="Candara" panose="020E0502030303020204" pitchFamily="34" charset="0"/>
              </a:rPr>
              <a:t>-- Nelson Mandela</a:t>
            </a:r>
            <a:endParaRPr lang="en-US" sz="3600" dirty="0">
              <a:solidFill>
                <a:schemeClr val="bg1"/>
              </a:solidFill>
              <a:latin typeface="Candara" panose="020E0502030303020204" pitchFamily="34" charset="0"/>
            </a:endParaRPr>
          </a:p>
        </p:txBody>
      </p:sp>
    </p:spTree>
    <p:extLst>
      <p:ext uri="{BB962C8B-B14F-4D97-AF65-F5344CB8AC3E}">
        <p14:creationId xmlns:p14="http://schemas.microsoft.com/office/powerpoint/2010/main" val="20397855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4"/>
              </a:rPr>
              <a:t>Free PowerPoint Templates</a:t>
            </a:r>
            <a:endParaRPr lang="en-US" sz="100" dirty="0">
              <a:solidFill>
                <a:schemeClr val="bg1">
                  <a:lumMod val="75000"/>
                </a:schemeClr>
              </a:solidFill>
            </a:endParaRPr>
          </a:p>
        </p:txBody>
      </p:sp>
      <p:sp>
        <p:nvSpPr>
          <p:cNvPr id="17" name="TextBox 16"/>
          <p:cNvSpPr txBox="1"/>
          <p:nvPr/>
        </p:nvSpPr>
        <p:spPr>
          <a:xfrm>
            <a:off x="11763082" y="6682340"/>
            <a:ext cx="329610" cy="107722"/>
          </a:xfrm>
          <a:prstGeom prst="rect">
            <a:avLst/>
          </a:prstGeom>
          <a:noFill/>
        </p:spPr>
        <p:txBody>
          <a:bodyPr wrap="square" rtlCol="0">
            <a:spAutoFit/>
          </a:bodyPr>
          <a:lstStyle/>
          <a:p>
            <a:r>
              <a:rPr lang="en-US" sz="100" dirty="0" smtClean="0">
                <a:solidFill>
                  <a:schemeClr val="bg1">
                    <a:lumMod val="75000"/>
                  </a:schemeClr>
                </a:solidFill>
                <a:hlinkClick r:id="rId4"/>
              </a:rPr>
              <a:t>Free PowerPoint Templates</a:t>
            </a:r>
            <a:endParaRPr lang="en-US" sz="100" dirty="0">
              <a:solidFill>
                <a:schemeClr val="bg1">
                  <a:lumMod val="75000"/>
                </a:schemeClr>
              </a:solidFill>
            </a:endParaRPr>
          </a:p>
        </p:txBody>
      </p:sp>
      <p:grpSp>
        <p:nvGrpSpPr>
          <p:cNvPr id="26" name="Group 25"/>
          <p:cNvGrpSpPr/>
          <p:nvPr/>
        </p:nvGrpSpPr>
        <p:grpSpPr>
          <a:xfrm>
            <a:off x="0" y="0"/>
            <a:ext cx="12192000" cy="6858000"/>
            <a:chOff x="0" y="0"/>
            <a:chExt cx="12192000" cy="6858000"/>
          </a:xfrm>
        </p:grpSpPr>
        <p:sp>
          <p:nvSpPr>
            <p:cNvPr id="6" name="Rectangle 5"/>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872882" y="229007"/>
              <a:ext cx="2251314" cy="471626"/>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90992" y="141654"/>
              <a:ext cx="2015093" cy="646331"/>
            </a:xfrm>
            <a:prstGeom prst="rect">
              <a:avLst/>
            </a:prstGeom>
            <a:noFill/>
          </p:spPr>
          <p:txBody>
            <a:bodyPr wrap="square" rtlCol="0">
              <a:spAutoFit/>
            </a:bodyPr>
            <a:lstStyle/>
            <a:p>
              <a:r>
                <a:rPr lang="en-US" sz="3600" dirty="0" smtClean="0">
                  <a:solidFill>
                    <a:schemeClr val="bg1"/>
                  </a:solidFill>
                  <a:latin typeface="Candara" panose="020E0502030303020204" pitchFamily="34" charset="0"/>
                  <a:cs typeface="Browallia New" panose="020B0604020202020204" pitchFamily="34" charset="-34"/>
                </a:rPr>
                <a:t>C</a:t>
              </a:r>
              <a:r>
                <a:rPr lang="en-US" sz="2400" dirty="0" smtClean="0">
                  <a:solidFill>
                    <a:schemeClr val="bg1"/>
                  </a:solidFill>
                  <a:latin typeface="Candara" panose="020E0502030303020204" pitchFamily="34" charset="0"/>
                  <a:cs typeface="Browallia New" panose="020B0604020202020204" pitchFamily="34" charset="-34"/>
                </a:rPr>
                <a:t>ONTENTS</a:t>
              </a:r>
              <a:endParaRPr lang="en-US" sz="2400" dirty="0">
                <a:solidFill>
                  <a:schemeClr val="bg1"/>
                </a:solidFill>
                <a:latin typeface="Candara" panose="020E0502030303020204" pitchFamily="34" charset="0"/>
                <a:cs typeface="Browallia New" panose="020B0604020202020204" pitchFamily="34" charset="-34"/>
              </a:endParaRPr>
            </a:p>
          </p:txBody>
        </p:sp>
      </p:grpSp>
      <p:sp>
        <p:nvSpPr>
          <p:cNvPr id="19" name="Rounded Rectangle 18"/>
          <p:cNvSpPr/>
          <p:nvPr/>
        </p:nvSpPr>
        <p:spPr>
          <a:xfrm>
            <a:off x="6360973" y="3323041"/>
            <a:ext cx="5089324" cy="760608"/>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706461" y="4263672"/>
            <a:ext cx="5089324" cy="776421"/>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7553700" y="3403707"/>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rPr>
              <a:t>Conclusion</a:t>
            </a:r>
            <a:endParaRPr lang="en-US" sz="2400" dirty="0">
              <a:solidFill>
                <a:schemeClr val="bg1"/>
              </a:solidFill>
              <a:latin typeface="Gill Sans MT" panose="020B0502020104020203" pitchFamily="34" charset="0"/>
              <a:cs typeface="Browallia New" panose="020B0604020202020204" pitchFamily="34" charset="-34"/>
            </a:endParaRPr>
          </a:p>
        </p:txBody>
      </p:sp>
      <p:sp>
        <p:nvSpPr>
          <p:cNvPr id="33" name="TextBox 32"/>
          <p:cNvSpPr txBox="1"/>
          <p:nvPr/>
        </p:nvSpPr>
        <p:spPr>
          <a:xfrm>
            <a:off x="1873865" y="4416013"/>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rPr>
              <a:t>Sample Test</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23937" y="3404094"/>
            <a:ext cx="464233" cy="510482"/>
          </a:xfrm>
          <a:prstGeom prst="rect">
            <a:avLst/>
          </a:prstGeom>
        </p:spPr>
      </p:pic>
      <p:sp>
        <p:nvSpPr>
          <p:cNvPr id="20" name="Rounded Rectangle 19"/>
          <p:cNvSpPr/>
          <p:nvPr/>
        </p:nvSpPr>
        <p:spPr>
          <a:xfrm>
            <a:off x="706461" y="3323041"/>
            <a:ext cx="5089324" cy="760608"/>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836579" y="3404094"/>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cs typeface="Browallia New" panose="020B0604020202020204" pitchFamily="34" charset="-34"/>
              </a:rPr>
              <a:t>How It Works?</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0450" y="3492113"/>
            <a:ext cx="422463" cy="422463"/>
          </a:xfrm>
          <a:prstGeom prst="rect">
            <a:avLst/>
          </a:prstGeom>
        </p:spPr>
      </p:pic>
      <p:grpSp>
        <p:nvGrpSpPr>
          <p:cNvPr id="10" name="Group 9"/>
          <p:cNvGrpSpPr/>
          <p:nvPr/>
        </p:nvGrpSpPr>
        <p:grpSpPr>
          <a:xfrm>
            <a:off x="706461" y="1262294"/>
            <a:ext cx="5089324" cy="812157"/>
            <a:chOff x="576345" y="4864743"/>
            <a:chExt cx="5089324" cy="812157"/>
          </a:xfrm>
        </p:grpSpPr>
        <p:sp>
          <p:nvSpPr>
            <p:cNvPr id="21" name="Rounded Rectangle 20"/>
            <p:cNvSpPr/>
            <p:nvPr/>
          </p:nvSpPr>
          <p:spPr>
            <a:xfrm>
              <a:off x="576345" y="4864743"/>
              <a:ext cx="5089324" cy="812157"/>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830889" y="5027201"/>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rPr>
                <a:t>Introduction</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5831" y="4997395"/>
              <a:ext cx="491471" cy="491471"/>
            </a:xfrm>
            <a:prstGeom prst="rect">
              <a:avLst/>
            </a:prstGeom>
          </p:spPr>
        </p:pic>
      </p:grpSp>
      <p:pic>
        <p:nvPicPr>
          <p:cNvPr id="7" name="Picture 6"/>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953468" y="4421051"/>
            <a:ext cx="416426" cy="461665"/>
          </a:xfrm>
          <a:prstGeom prst="rect">
            <a:avLst/>
          </a:prstGeom>
        </p:spPr>
      </p:pic>
      <p:sp>
        <p:nvSpPr>
          <p:cNvPr id="23" name="Rounded Rectangle 22"/>
          <p:cNvSpPr/>
          <p:nvPr/>
        </p:nvSpPr>
        <p:spPr>
          <a:xfrm>
            <a:off x="706461" y="2264344"/>
            <a:ext cx="5089324" cy="824994"/>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873865" y="2426802"/>
            <a:ext cx="3708966" cy="461665"/>
          </a:xfrm>
          <a:prstGeom prst="rect">
            <a:avLst/>
          </a:prstGeom>
          <a:noFill/>
        </p:spPr>
        <p:txBody>
          <a:bodyPr wrap="square" rtlCol="0">
            <a:spAutoFit/>
          </a:bodyPr>
          <a:lstStyle/>
          <a:p>
            <a:r>
              <a:rPr lang="en" sz="2400" dirty="0">
                <a:solidFill>
                  <a:schemeClr val="bg1"/>
                </a:solidFill>
              </a:rPr>
              <a:t>Why </a:t>
            </a:r>
            <a:r>
              <a:rPr lang="en" sz="2400" dirty="0" smtClean="0">
                <a:solidFill>
                  <a:schemeClr val="bg1"/>
                </a:solidFill>
              </a:rPr>
              <a:t>ALPR Camera</a:t>
            </a:r>
            <a:r>
              <a:rPr lang="en" sz="2400" dirty="0">
                <a:solidFill>
                  <a:schemeClr val="bg1"/>
                </a:solidFill>
              </a:rPr>
              <a:t>?</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4909" y="2426802"/>
            <a:ext cx="443484" cy="443484"/>
          </a:xfrm>
          <a:prstGeom prst="rect">
            <a:avLst/>
          </a:prstGeom>
        </p:spPr>
      </p:pic>
      <p:grpSp>
        <p:nvGrpSpPr>
          <p:cNvPr id="18" name="Group 17"/>
          <p:cNvGrpSpPr/>
          <p:nvPr/>
        </p:nvGrpSpPr>
        <p:grpSpPr>
          <a:xfrm>
            <a:off x="6360973" y="1202532"/>
            <a:ext cx="5089324" cy="683885"/>
            <a:chOff x="6360973" y="1202532"/>
            <a:chExt cx="5089324" cy="683885"/>
          </a:xfrm>
        </p:grpSpPr>
        <p:sp>
          <p:nvSpPr>
            <p:cNvPr id="14" name="Rounded Rectangle 13"/>
            <p:cNvSpPr/>
            <p:nvPr/>
          </p:nvSpPr>
          <p:spPr>
            <a:xfrm>
              <a:off x="6360973" y="1202532"/>
              <a:ext cx="5089324" cy="6838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553700" y="1297553"/>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rPr>
                <a:t>Problems We Faced</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28" name="Picture 2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523938" y="1294787"/>
              <a:ext cx="464232" cy="464232"/>
            </a:xfrm>
            <a:prstGeom prst="rect">
              <a:avLst/>
            </a:prstGeom>
          </p:spPr>
        </p:pic>
      </p:grpSp>
      <p:sp>
        <p:nvSpPr>
          <p:cNvPr id="37" name="Rounded Rectangle 36"/>
          <p:cNvSpPr/>
          <p:nvPr/>
        </p:nvSpPr>
        <p:spPr>
          <a:xfrm>
            <a:off x="6360973" y="2264345"/>
            <a:ext cx="5089324" cy="824994"/>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551576" y="2380363"/>
            <a:ext cx="3708966" cy="461665"/>
          </a:xfrm>
          <a:prstGeom prst="rect">
            <a:avLst/>
          </a:prstGeom>
          <a:noFill/>
        </p:spPr>
        <p:txBody>
          <a:bodyPr wrap="square" rtlCol="0">
            <a:spAutoFit/>
          </a:bodyPr>
          <a:lstStyle/>
          <a:p>
            <a:r>
              <a:rPr lang="en-US" sz="2400" dirty="0" smtClean="0">
                <a:solidFill>
                  <a:schemeClr val="bg1"/>
                </a:solidFill>
                <a:latin typeface="Gill Sans MT" panose="020B0502020104020203" pitchFamily="34" charset="0"/>
              </a:rPr>
              <a:t>SWOT Analysis</a:t>
            </a:r>
            <a:endParaRPr lang="en-US" sz="2400" dirty="0">
              <a:solidFill>
                <a:schemeClr val="bg1"/>
              </a:solidFill>
              <a:latin typeface="Gill Sans MT" panose="020B0502020104020203" pitchFamily="34" charset="0"/>
              <a:cs typeface="Browallia New" panose="020B0604020202020204" pitchFamily="34" charset="-34"/>
            </a:endParaRPr>
          </a:p>
        </p:txBody>
      </p:sp>
      <p:pic>
        <p:nvPicPr>
          <p:cNvPr id="2" name="Picture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23939" y="2426802"/>
            <a:ext cx="464232" cy="461666"/>
          </a:xfrm>
          <a:prstGeom prst="rect">
            <a:avLst/>
          </a:prstGeom>
        </p:spPr>
      </p:pic>
    </p:spTree>
    <p:extLst>
      <p:ext uri="{BB962C8B-B14F-4D97-AF65-F5344CB8AC3E}">
        <p14:creationId xmlns:p14="http://schemas.microsoft.com/office/powerpoint/2010/main" val="17138764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p:cNvSpPr/>
          <p:nvPr/>
        </p:nvSpPr>
        <p:spPr>
          <a:xfrm>
            <a:off x="6680661" y="1097121"/>
            <a:ext cx="4572000" cy="4572000"/>
          </a:xfrm>
          <a:prstGeom prst="diamond">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4273199"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12" name="Rounded Rectangle 11"/>
          <p:cNvSpPr/>
          <p:nvPr/>
        </p:nvSpPr>
        <p:spPr>
          <a:xfrm>
            <a:off x="872882" y="229006"/>
            <a:ext cx="2848218"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90992" y="260631"/>
            <a:ext cx="2331158" cy="646331"/>
          </a:xfrm>
          <a:prstGeom prst="rect">
            <a:avLst/>
          </a:prstGeom>
          <a:noFill/>
        </p:spPr>
        <p:txBody>
          <a:bodyPr wrap="square" rtlCol="0">
            <a:spAutoFit/>
          </a:bodyPr>
          <a:lstStyle/>
          <a:p>
            <a:r>
              <a:rPr lang="en-US" sz="3600" dirty="0" smtClean="0">
                <a:solidFill>
                  <a:schemeClr val="bg1"/>
                </a:solidFill>
                <a:latin typeface="Candara" panose="020E0502030303020204" pitchFamily="34" charset="0"/>
                <a:cs typeface="Browallia New" panose="020B0604020202020204" pitchFamily="34" charset="-34"/>
              </a:rPr>
              <a:t>I</a:t>
            </a:r>
            <a:r>
              <a:rPr lang="en-US" sz="2400" dirty="0" smtClean="0">
                <a:solidFill>
                  <a:schemeClr val="bg1"/>
                </a:solidFill>
                <a:latin typeface="Candara" panose="020E0502030303020204" pitchFamily="34" charset="0"/>
                <a:cs typeface="Browallia New" panose="020B0604020202020204" pitchFamily="34" charset="-34"/>
              </a:rPr>
              <a:t>NTRODUCTION</a:t>
            </a:r>
            <a:endParaRPr lang="en-US" sz="2800" dirty="0">
              <a:solidFill>
                <a:schemeClr val="bg1"/>
              </a:solidFill>
              <a:latin typeface="Candara" panose="020E0502030303020204" pitchFamily="34" charset="0"/>
              <a:cs typeface="Browallia New" panose="020B0604020202020204" pitchFamily="34" charset="-34"/>
            </a:endParaRPr>
          </a:p>
        </p:txBody>
      </p:sp>
      <p:sp>
        <p:nvSpPr>
          <p:cNvPr id="34" name="Diamond 33"/>
          <p:cNvSpPr/>
          <p:nvPr/>
        </p:nvSpPr>
        <p:spPr>
          <a:xfrm>
            <a:off x="9072249" y="260631"/>
            <a:ext cx="3017520" cy="3017520"/>
          </a:xfrm>
          <a:prstGeom prst="diamond">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iamond 34"/>
          <p:cNvSpPr/>
          <p:nvPr/>
        </p:nvSpPr>
        <p:spPr>
          <a:xfrm>
            <a:off x="9072249" y="3488091"/>
            <a:ext cx="3017520" cy="3017520"/>
          </a:xfrm>
          <a:prstGeom prst="diamond">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iamond 35"/>
          <p:cNvSpPr/>
          <p:nvPr/>
        </p:nvSpPr>
        <p:spPr>
          <a:xfrm>
            <a:off x="5863952" y="3488091"/>
            <a:ext cx="3017520" cy="3017520"/>
          </a:xfrm>
          <a:prstGeom prst="diamond">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iamond 24"/>
          <p:cNvSpPr/>
          <p:nvPr/>
        </p:nvSpPr>
        <p:spPr>
          <a:xfrm>
            <a:off x="7472049" y="1866520"/>
            <a:ext cx="3017520" cy="3017520"/>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iamond 1"/>
          <p:cNvSpPr/>
          <p:nvPr/>
        </p:nvSpPr>
        <p:spPr>
          <a:xfrm>
            <a:off x="5843552" y="260631"/>
            <a:ext cx="3017520" cy="3017520"/>
          </a:xfrm>
          <a:prstGeom prst="diamond">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595742" y="3202087"/>
            <a:ext cx="2770133" cy="369332"/>
          </a:xfrm>
          <a:prstGeom prst="rect">
            <a:avLst/>
          </a:prstGeom>
          <a:noFill/>
        </p:spPr>
        <p:txBody>
          <a:bodyPr wrap="square" rtlCol="0">
            <a:spAutoFit/>
          </a:bodyPr>
          <a:lstStyle/>
          <a:p>
            <a:pPr algn="ctr"/>
            <a:r>
              <a:rPr lang="en-US" dirty="0" smtClean="0">
                <a:latin typeface="Candara" panose="020E0502030303020204" pitchFamily="34" charset="0"/>
                <a:cs typeface="Browallia New" panose="020B0604020202020204" pitchFamily="34" charset="-34"/>
              </a:rPr>
              <a:t>License Plate Recognition</a:t>
            </a:r>
            <a:endParaRPr lang="en-US" dirty="0">
              <a:latin typeface="Candara" panose="020E0502030303020204" pitchFamily="34" charset="0"/>
              <a:cs typeface="Browallia New" panose="020B0604020202020204" pitchFamily="34" charset="-34"/>
            </a:endParaRPr>
          </a:p>
        </p:txBody>
      </p:sp>
      <p:sp>
        <p:nvSpPr>
          <p:cNvPr id="33" name="TextBox 32"/>
          <p:cNvSpPr txBox="1"/>
          <p:nvPr/>
        </p:nvSpPr>
        <p:spPr>
          <a:xfrm>
            <a:off x="8111190" y="3661039"/>
            <a:ext cx="1788004" cy="307777"/>
          </a:xfrm>
          <a:prstGeom prst="rect">
            <a:avLst/>
          </a:prstGeom>
          <a:noFill/>
        </p:spPr>
        <p:txBody>
          <a:bodyPr wrap="square" rtlCol="0">
            <a:spAutoFit/>
          </a:bodyPr>
          <a:lstStyle/>
          <a:p>
            <a:pPr algn="ctr"/>
            <a:r>
              <a:rPr lang="en-US" sz="1400" b="1" dirty="0" smtClean="0">
                <a:latin typeface="Candara" panose="020E0502030303020204" pitchFamily="34" charset="0"/>
              </a:rPr>
              <a:t>Speed detection</a:t>
            </a:r>
            <a:endParaRPr lang="en-US" sz="1400" dirty="0">
              <a:latin typeface="Candara" panose="020E0502030303020204" pitchFamily="34" charset="0"/>
              <a:cs typeface="Browallia New" panose="020B0604020202020204" pitchFamily="34" charset="-34"/>
            </a:endParaRPr>
          </a:p>
        </p:txBody>
      </p:sp>
      <p:sp>
        <p:nvSpPr>
          <p:cNvPr id="42" name="TextBox 41"/>
          <p:cNvSpPr txBox="1"/>
          <p:nvPr/>
        </p:nvSpPr>
        <p:spPr>
          <a:xfrm>
            <a:off x="5906422" y="1584725"/>
            <a:ext cx="2770133" cy="369332"/>
          </a:xfrm>
          <a:prstGeom prst="rect">
            <a:avLst/>
          </a:prstGeom>
          <a:noFill/>
        </p:spPr>
        <p:txBody>
          <a:bodyPr wrap="square" rtlCol="0">
            <a:spAutoFit/>
          </a:bodyPr>
          <a:lstStyle/>
          <a:p>
            <a:pPr algn="ctr"/>
            <a:r>
              <a:rPr lang="en-US" dirty="0" smtClean="0">
                <a:solidFill>
                  <a:schemeClr val="bg1"/>
                </a:solidFill>
                <a:latin typeface="Candara" panose="020E0502030303020204" pitchFamily="34" charset="0"/>
                <a:cs typeface="Browallia New" panose="020B0604020202020204" pitchFamily="34" charset="-34"/>
              </a:rPr>
              <a:t>Capturing</a:t>
            </a:r>
            <a:endParaRPr lang="en-US" dirty="0">
              <a:solidFill>
                <a:schemeClr val="bg1"/>
              </a:solidFill>
              <a:latin typeface="Candara" panose="020E0502030303020204" pitchFamily="34" charset="0"/>
              <a:cs typeface="Browallia New" panose="020B0604020202020204" pitchFamily="34" charset="-34"/>
            </a:endParaRPr>
          </a:p>
        </p:txBody>
      </p:sp>
      <p:sp>
        <p:nvSpPr>
          <p:cNvPr id="43" name="TextBox 42"/>
          <p:cNvSpPr txBox="1"/>
          <p:nvPr/>
        </p:nvSpPr>
        <p:spPr>
          <a:xfrm>
            <a:off x="9256586" y="1579484"/>
            <a:ext cx="2770133" cy="369332"/>
          </a:xfrm>
          <a:prstGeom prst="rect">
            <a:avLst/>
          </a:prstGeom>
          <a:noFill/>
        </p:spPr>
        <p:txBody>
          <a:bodyPr wrap="square" rtlCol="0">
            <a:spAutoFit/>
          </a:bodyPr>
          <a:lstStyle/>
          <a:p>
            <a:pPr algn="ctr"/>
            <a:r>
              <a:rPr lang="en-US" dirty="0" smtClean="0">
                <a:solidFill>
                  <a:schemeClr val="bg1"/>
                </a:solidFill>
                <a:latin typeface="Candara" panose="020E0502030303020204" pitchFamily="34" charset="0"/>
                <a:cs typeface="Browallia New" panose="020B0604020202020204" pitchFamily="34" charset="-34"/>
              </a:rPr>
              <a:t>Identification</a:t>
            </a:r>
            <a:endParaRPr lang="en-US" dirty="0">
              <a:solidFill>
                <a:schemeClr val="bg1"/>
              </a:solidFill>
              <a:latin typeface="Candara" panose="020E0502030303020204" pitchFamily="34" charset="0"/>
              <a:cs typeface="Browallia New" panose="020B0604020202020204" pitchFamily="34" charset="-34"/>
            </a:endParaRPr>
          </a:p>
        </p:txBody>
      </p:sp>
      <p:sp>
        <p:nvSpPr>
          <p:cNvPr id="44" name="TextBox 43"/>
          <p:cNvSpPr txBox="1"/>
          <p:nvPr/>
        </p:nvSpPr>
        <p:spPr>
          <a:xfrm>
            <a:off x="5914996" y="4806481"/>
            <a:ext cx="2770133" cy="369332"/>
          </a:xfrm>
          <a:prstGeom prst="rect">
            <a:avLst/>
          </a:prstGeom>
          <a:noFill/>
        </p:spPr>
        <p:txBody>
          <a:bodyPr wrap="square" rtlCol="0">
            <a:spAutoFit/>
          </a:bodyPr>
          <a:lstStyle/>
          <a:p>
            <a:pPr algn="ctr"/>
            <a:r>
              <a:rPr lang="en-US" dirty="0" smtClean="0">
                <a:solidFill>
                  <a:schemeClr val="bg1"/>
                </a:solidFill>
                <a:latin typeface="Candara" panose="020E0502030303020204" pitchFamily="34" charset="0"/>
                <a:cs typeface="Browallia New" panose="020B0604020202020204" pitchFamily="34" charset="-34"/>
              </a:rPr>
              <a:t>Extraction</a:t>
            </a:r>
            <a:endParaRPr lang="en-US" dirty="0">
              <a:solidFill>
                <a:schemeClr val="bg1"/>
              </a:solidFill>
              <a:latin typeface="Candara" panose="020E0502030303020204" pitchFamily="34" charset="0"/>
              <a:cs typeface="Browallia New" panose="020B0604020202020204" pitchFamily="34" charset="-34"/>
            </a:endParaRPr>
          </a:p>
        </p:txBody>
      </p:sp>
      <p:sp>
        <p:nvSpPr>
          <p:cNvPr id="45" name="TextBox 44"/>
          <p:cNvSpPr txBox="1"/>
          <p:nvPr/>
        </p:nvSpPr>
        <p:spPr>
          <a:xfrm>
            <a:off x="9195942" y="4805307"/>
            <a:ext cx="2770133" cy="369332"/>
          </a:xfrm>
          <a:prstGeom prst="rect">
            <a:avLst/>
          </a:prstGeom>
          <a:noFill/>
        </p:spPr>
        <p:txBody>
          <a:bodyPr wrap="square" rtlCol="0">
            <a:spAutoFit/>
          </a:bodyPr>
          <a:lstStyle/>
          <a:p>
            <a:pPr algn="ctr"/>
            <a:r>
              <a:rPr lang="en-US" dirty="0" smtClean="0">
                <a:solidFill>
                  <a:schemeClr val="bg1"/>
                </a:solidFill>
                <a:latin typeface="Candara" pitchFamily="34" charset="0"/>
              </a:rPr>
              <a:t>prosecution</a:t>
            </a:r>
            <a:endParaRPr lang="en-US" dirty="0">
              <a:solidFill>
                <a:schemeClr val="bg1"/>
              </a:solidFill>
              <a:latin typeface="Candara" panose="020E0502030303020204" pitchFamily="34" charset="0"/>
              <a:cs typeface="Browallia New" panose="020B0604020202020204" pitchFamily="34" charset="-34"/>
            </a:endParaRPr>
          </a:p>
        </p:txBody>
      </p:sp>
      <p:sp>
        <p:nvSpPr>
          <p:cNvPr id="46" name="TextBox 45"/>
          <p:cNvSpPr txBox="1"/>
          <p:nvPr/>
        </p:nvSpPr>
        <p:spPr>
          <a:xfrm>
            <a:off x="6413103" y="1921923"/>
            <a:ext cx="1788004" cy="738664"/>
          </a:xfrm>
          <a:prstGeom prst="rect">
            <a:avLst/>
          </a:prstGeom>
          <a:noFill/>
        </p:spPr>
        <p:txBody>
          <a:bodyPr wrap="square" rtlCol="0">
            <a:spAutoFit/>
          </a:bodyPr>
          <a:lstStyle/>
          <a:p>
            <a:pPr algn="ctr"/>
            <a:r>
              <a:rPr lang="en-US" sz="1400" b="1" dirty="0" smtClean="0">
                <a:solidFill>
                  <a:schemeClr val="bg1"/>
                </a:solidFill>
                <a:latin typeface="Candara" panose="020E0502030303020204" pitchFamily="34" charset="0"/>
              </a:rPr>
              <a:t>Supervise the traffic and detect the crimes</a:t>
            </a:r>
            <a:endParaRPr lang="en-US" sz="1400" dirty="0">
              <a:solidFill>
                <a:schemeClr val="bg1"/>
              </a:solidFill>
              <a:latin typeface="Candara" panose="020E0502030303020204" pitchFamily="34" charset="0"/>
              <a:cs typeface="Browallia New" panose="020B0604020202020204" pitchFamily="34" charset="-34"/>
            </a:endParaRPr>
          </a:p>
        </p:txBody>
      </p:sp>
      <p:sp>
        <p:nvSpPr>
          <p:cNvPr id="47" name="TextBox 46"/>
          <p:cNvSpPr txBox="1"/>
          <p:nvPr/>
        </p:nvSpPr>
        <p:spPr>
          <a:xfrm>
            <a:off x="9717250" y="1921923"/>
            <a:ext cx="1788004" cy="738664"/>
          </a:xfrm>
          <a:prstGeom prst="rect">
            <a:avLst/>
          </a:prstGeom>
          <a:noFill/>
        </p:spPr>
        <p:txBody>
          <a:bodyPr wrap="square" rtlCol="0">
            <a:spAutoFit/>
          </a:bodyPr>
          <a:lstStyle/>
          <a:p>
            <a:pPr algn="ctr"/>
            <a:r>
              <a:rPr lang="en-US" sz="1400" b="1" dirty="0">
                <a:solidFill>
                  <a:schemeClr val="bg1"/>
                </a:solidFill>
                <a:latin typeface="Candara" panose="020E0502030303020204" pitchFamily="34" charset="0"/>
              </a:rPr>
              <a:t>detect the Contrary  car to </a:t>
            </a:r>
            <a:r>
              <a:rPr lang="en-US" sz="1400" b="1" dirty="0" smtClean="0">
                <a:solidFill>
                  <a:schemeClr val="bg1"/>
                </a:solidFill>
                <a:latin typeface="Candara" panose="020E0502030303020204" pitchFamily="34" charset="0"/>
              </a:rPr>
              <a:t>traffic</a:t>
            </a:r>
          </a:p>
          <a:p>
            <a:pPr algn="ctr"/>
            <a:r>
              <a:rPr lang="en-US" sz="1400" b="1" dirty="0" smtClean="0">
                <a:solidFill>
                  <a:schemeClr val="bg1"/>
                </a:solidFill>
                <a:latin typeface="Candara" panose="020E0502030303020204" pitchFamily="34" charset="0"/>
              </a:rPr>
              <a:t> </a:t>
            </a:r>
            <a:r>
              <a:rPr lang="en-US" sz="1400" b="1" dirty="0">
                <a:solidFill>
                  <a:schemeClr val="bg1"/>
                </a:solidFill>
                <a:latin typeface="Candara" panose="020E0502030303020204" pitchFamily="34" charset="0"/>
              </a:rPr>
              <a:t>laws  </a:t>
            </a:r>
            <a:endParaRPr lang="en-US" sz="1400" dirty="0">
              <a:solidFill>
                <a:schemeClr val="bg1"/>
              </a:solidFill>
              <a:latin typeface="Candara" panose="020E0502030303020204" pitchFamily="34" charset="0"/>
              <a:cs typeface="Browallia New" panose="020B0604020202020204" pitchFamily="34" charset="-34"/>
            </a:endParaRPr>
          </a:p>
        </p:txBody>
      </p:sp>
      <p:sp>
        <p:nvSpPr>
          <p:cNvPr id="48" name="TextBox 47"/>
          <p:cNvSpPr txBox="1"/>
          <p:nvPr/>
        </p:nvSpPr>
        <p:spPr>
          <a:xfrm>
            <a:off x="6421677" y="5154040"/>
            <a:ext cx="1788004" cy="523220"/>
          </a:xfrm>
          <a:prstGeom prst="rect">
            <a:avLst/>
          </a:prstGeom>
          <a:noFill/>
        </p:spPr>
        <p:txBody>
          <a:bodyPr wrap="square" rtlCol="0">
            <a:spAutoFit/>
          </a:bodyPr>
          <a:lstStyle/>
          <a:p>
            <a:pPr algn="ctr"/>
            <a:r>
              <a:rPr lang="en-US" sz="1400" b="1" dirty="0" smtClean="0">
                <a:solidFill>
                  <a:schemeClr val="bg1"/>
                </a:solidFill>
                <a:latin typeface="Candara" panose="020E0502030303020204" pitchFamily="34" charset="0"/>
              </a:rPr>
              <a:t>Extract the license  plate number</a:t>
            </a:r>
            <a:endParaRPr lang="en-US" sz="1400" dirty="0">
              <a:solidFill>
                <a:schemeClr val="bg1"/>
              </a:solidFill>
              <a:latin typeface="Candara" panose="020E0502030303020204" pitchFamily="34" charset="0"/>
              <a:cs typeface="Browallia New" panose="020B0604020202020204" pitchFamily="34" charset="-34"/>
            </a:endParaRPr>
          </a:p>
        </p:txBody>
      </p:sp>
      <p:sp>
        <p:nvSpPr>
          <p:cNvPr id="49" name="TextBox 48"/>
          <p:cNvSpPr txBox="1"/>
          <p:nvPr/>
        </p:nvSpPr>
        <p:spPr>
          <a:xfrm>
            <a:off x="9588500" y="5139719"/>
            <a:ext cx="1913200" cy="1077218"/>
          </a:xfrm>
          <a:prstGeom prst="rect">
            <a:avLst/>
          </a:prstGeom>
          <a:noFill/>
        </p:spPr>
        <p:txBody>
          <a:bodyPr wrap="square" rtlCol="0">
            <a:spAutoFit/>
          </a:bodyPr>
          <a:lstStyle/>
          <a:p>
            <a:pPr algn="ctr"/>
            <a:r>
              <a:rPr lang="en-US" sz="1400" dirty="0" smtClean="0">
                <a:solidFill>
                  <a:schemeClr val="bg1"/>
                </a:solidFill>
                <a:latin typeface="Candara" pitchFamily="34" charset="0"/>
              </a:rPr>
              <a:t>Prosecute</a:t>
            </a:r>
            <a:r>
              <a:rPr lang="en-US" sz="1400" b="1" dirty="0" smtClean="0">
                <a:solidFill>
                  <a:schemeClr val="bg1"/>
                </a:solidFill>
                <a:latin typeface="Candara" pitchFamily="34" charset="0"/>
              </a:rPr>
              <a:t> </a:t>
            </a:r>
            <a:r>
              <a:rPr lang="en-US" sz="1400" dirty="0">
                <a:solidFill>
                  <a:schemeClr val="bg1"/>
                </a:solidFill>
                <a:latin typeface="Candara" pitchFamily="34" charset="0"/>
              </a:rPr>
              <a:t>drivers that pass </a:t>
            </a:r>
            <a:r>
              <a:rPr lang="en-US" sz="1400" dirty="0" smtClean="0">
                <a:solidFill>
                  <a:schemeClr val="bg1"/>
                </a:solidFill>
                <a:latin typeface="Candara" pitchFamily="34" charset="0"/>
              </a:rPr>
              <a:t>the </a:t>
            </a:r>
            <a:r>
              <a:rPr lang="en-US" sz="1400" dirty="0">
                <a:solidFill>
                  <a:schemeClr val="bg1"/>
                </a:solidFill>
                <a:latin typeface="Candara" pitchFamily="34" charset="0"/>
              </a:rPr>
              <a:t>stipulated speed limit</a:t>
            </a:r>
            <a:r>
              <a:rPr lang="en-US" dirty="0">
                <a:solidFill>
                  <a:schemeClr val="bg1"/>
                </a:solidFill>
                <a:latin typeface="Candara" pitchFamily="34" charset="0"/>
              </a:rPr>
              <a:t>.</a:t>
            </a:r>
          </a:p>
          <a:p>
            <a:pPr algn="ctr"/>
            <a:endParaRPr lang="en-US" dirty="0">
              <a:solidFill>
                <a:schemeClr val="bg1"/>
              </a:solidFill>
              <a:latin typeface="Candara" panose="020E0502030303020204" pitchFamily="34" charset="0"/>
              <a:cs typeface="Browallia New" panose="020B0604020202020204" pitchFamily="34" charset="-34"/>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1070" y="598125"/>
            <a:ext cx="914400" cy="914400"/>
          </a:xfrm>
          <a:prstGeom prst="rect">
            <a:avLst/>
          </a:prstGeom>
        </p:spPr>
      </p:pic>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84452" y="567983"/>
            <a:ext cx="914400" cy="914400"/>
          </a:xfrm>
          <a:prstGeom prst="rect">
            <a:avLst/>
          </a:prstGeom>
        </p:spPr>
      </p:pic>
      <p:pic>
        <p:nvPicPr>
          <p:cNvPr id="54" name="Picture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54052" y="3814928"/>
            <a:ext cx="914400" cy="914400"/>
          </a:xfrm>
          <a:prstGeom prst="rect">
            <a:avLst/>
          </a:prstGeom>
        </p:spPr>
      </p:pic>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15512" y="3846174"/>
            <a:ext cx="914400" cy="914400"/>
          </a:xfrm>
          <a:prstGeom prst="rect">
            <a:avLst/>
          </a:prstGeom>
        </p:spPr>
      </p:pic>
      <p:pic>
        <p:nvPicPr>
          <p:cNvPr id="4" name="Picture 3"/>
          <p:cNvPicPr>
            <a:picLocks noChangeAspect="1"/>
          </p:cNvPicPr>
          <p:nvPr/>
        </p:nvPicPr>
        <p:blipFill>
          <a:blip r:embed="rId5">
            <a:extLst>
              <a:ext uri="{BEBA8EAE-BF5A-486C-A8C5-ECC9F3942E4B}">
                <a14:imgProps xmlns:a14="http://schemas.microsoft.com/office/drawing/2010/main">
                  <a14:imgLayer r:embed="rId6">
                    <a14:imgEffect>
                      <a14:sharpenSoften amount="100000"/>
                    </a14:imgEffect>
                    <a14:imgEffect>
                      <a14:colorTemperature colorTemp="6400"/>
                    </a14:imgEffect>
                    <a14:imgEffect>
                      <a14:brightnessContrast contrast="-56000"/>
                    </a14:imgEffect>
                  </a14:imgLayer>
                </a14:imgProps>
              </a:ext>
              <a:ext uri="{28A0092B-C50C-407E-A947-70E740481C1C}">
                <a14:useLocalDpi xmlns:a14="http://schemas.microsoft.com/office/drawing/2010/main" val="0"/>
              </a:ext>
            </a:extLst>
          </a:blip>
          <a:stretch>
            <a:fillRect/>
          </a:stretch>
        </p:blipFill>
        <p:spPr>
          <a:xfrm>
            <a:off x="872883" y="1482383"/>
            <a:ext cx="4130918" cy="3825578"/>
          </a:xfrm>
          <a:prstGeom prst="rect">
            <a:avLst/>
          </a:prstGeom>
        </p:spPr>
      </p:pic>
      <p:pic>
        <p:nvPicPr>
          <p:cNvPr id="56" name="صورة 6" descr="https://upload.wikimedia.org/wikipedia/commons/thumb/a/a4/Public_vehicle_plate_palestine.jpg/200px-Public_vehicle_plate_palestine.jpg"/>
          <p:cNvPicPr/>
          <p:nvPr/>
        </p:nvPicPr>
        <p:blipFill>
          <a:blip r:embed="rId7" cstate="print"/>
          <a:srcRect/>
          <a:stretch>
            <a:fillRect/>
          </a:stretch>
        </p:blipFill>
        <p:spPr bwMode="auto">
          <a:xfrm>
            <a:off x="8077247" y="2681288"/>
            <a:ext cx="1778826" cy="42862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16643277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2" name="Oval 1"/>
          <p:cNvSpPr/>
          <p:nvPr/>
        </p:nvSpPr>
        <p:spPr>
          <a:xfrm>
            <a:off x="342893" y="1556809"/>
            <a:ext cx="3657600" cy="3657600"/>
          </a:xfrm>
          <a:prstGeom prst="ellipse">
            <a:avLst/>
          </a:prstGeom>
          <a:solidFill>
            <a:schemeClr val="tx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212605" y="3527409"/>
            <a:ext cx="1875977" cy="830997"/>
          </a:xfrm>
          <a:prstGeom prst="rect">
            <a:avLst/>
          </a:prstGeom>
          <a:noFill/>
        </p:spPr>
        <p:txBody>
          <a:bodyPr wrap="square" rtlCol="0">
            <a:spAutoFit/>
          </a:bodyPr>
          <a:lstStyle/>
          <a:p>
            <a:pPr algn="ctr"/>
            <a:r>
              <a:rPr lang="en-US" sz="4800" b="1" dirty="0" smtClean="0">
                <a:solidFill>
                  <a:schemeClr val="bg1"/>
                </a:solidFill>
                <a:latin typeface="Candara" panose="020E0502030303020204" pitchFamily="34" charset="0"/>
                <a:cs typeface="Estrangelo Edessa" panose="03080600000000000000" pitchFamily="66" charset="0"/>
              </a:rPr>
              <a:t>7,694</a:t>
            </a:r>
            <a:endParaRPr lang="en-US" sz="4800" b="1" dirty="0">
              <a:solidFill>
                <a:schemeClr val="bg1"/>
              </a:solidFill>
              <a:latin typeface="Candara" panose="020E0502030303020204" pitchFamily="34" charset="0"/>
              <a:cs typeface="Estrangelo Edessa" panose="03080600000000000000" pitchFamily="66" charset="0"/>
            </a:endParaRPr>
          </a:p>
        </p:txBody>
      </p:sp>
      <p:sp>
        <p:nvSpPr>
          <p:cNvPr id="23" name="Oval 22"/>
          <p:cNvSpPr/>
          <p:nvPr/>
        </p:nvSpPr>
        <p:spPr>
          <a:xfrm>
            <a:off x="8254985" y="1600290"/>
            <a:ext cx="3657600" cy="3657600"/>
          </a:xfrm>
          <a:prstGeom prst="ellipse">
            <a:avLst/>
          </a:prstGeom>
          <a:solidFill>
            <a:schemeClr val="tx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269602" y="1600290"/>
            <a:ext cx="3657600" cy="3657600"/>
          </a:xfrm>
          <a:prstGeom prst="ellipse">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160413" y="3404299"/>
            <a:ext cx="1875977" cy="830997"/>
          </a:xfrm>
          <a:prstGeom prst="rect">
            <a:avLst/>
          </a:prstGeom>
          <a:noFill/>
        </p:spPr>
        <p:txBody>
          <a:bodyPr wrap="square" rtlCol="0">
            <a:spAutoFit/>
          </a:bodyPr>
          <a:lstStyle/>
          <a:p>
            <a:pPr algn="ctr"/>
            <a:r>
              <a:rPr lang="en-US" sz="4800" b="1" dirty="0" smtClean="0">
                <a:latin typeface="Candara" panose="020E0502030303020204" pitchFamily="34" charset="0"/>
                <a:cs typeface="Estrangelo Edessa" panose="03080600000000000000" pitchFamily="66" charset="0"/>
              </a:rPr>
              <a:t>7,257</a:t>
            </a:r>
            <a:endParaRPr lang="en-US" sz="4800" b="1" dirty="0">
              <a:latin typeface="Candara" panose="020E0502030303020204" pitchFamily="34" charset="0"/>
              <a:cs typeface="Estrangelo Edessa" panose="03080600000000000000" pitchFamily="66" charset="0"/>
            </a:endParaRPr>
          </a:p>
        </p:txBody>
      </p:sp>
      <p:sp>
        <p:nvSpPr>
          <p:cNvPr id="22" name="TextBox 21"/>
          <p:cNvSpPr txBox="1"/>
          <p:nvPr/>
        </p:nvSpPr>
        <p:spPr>
          <a:xfrm>
            <a:off x="9145795" y="3527408"/>
            <a:ext cx="1875977" cy="830997"/>
          </a:xfrm>
          <a:prstGeom prst="rect">
            <a:avLst/>
          </a:prstGeom>
          <a:noFill/>
        </p:spPr>
        <p:txBody>
          <a:bodyPr wrap="square" rtlCol="0">
            <a:spAutoFit/>
          </a:bodyPr>
          <a:lstStyle/>
          <a:p>
            <a:pPr algn="ctr"/>
            <a:r>
              <a:rPr lang="en-US" sz="4800" b="1" dirty="0" smtClean="0">
                <a:solidFill>
                  <a:schemeClr val="bg1"/>
                </a:solidFill>
                <a:latin typeface="Candara" panose="020E0502030303020204" pitchFamily="34" charset="0"/>
                <a:cs typeface="Estrangelo Edessa" panose="03080600000000000000" pitchFamily="66" charset="0"/>
              </a:rPr>
              <a:t>101</a:t>
            </a:r>
            <a:endParaRPr lang="en-US" sz="4800" b="1" dirty="0">
              <a:solidFill>
                <a:schemeClr val="bg1"/>
              </a:solidFill>
              <a:latin typeface="Candara" panose="020E0502030303020204" pitchFamily="34" charset="0"/>
              <a:cs typeface="Estrangelo Edessa" panose="03080600000000000000" pitchFamily="66" charset="0"/>
            </a:endParaRPr>
          </a:p>
        </p:txBody>
      </p:sp>
      <p:sp>
        <p:nvSpPr>
          <p:cNvPr id="10" name="TextBox 9"/>
          <p:cNvSpPr txBox="1"/>
          <p:nvPr/>
        </p:nvSpPr>
        <p:spPr>
          <a:xfrm>
            <a:off x="978060" y="2452188"/>
            <a:ext cx="2345066" cy="400110"/>
          </a:xfrm>
          <a:prstGeom prst="rect">
            <a:avLst/>
          </a:prstGeom>
          <a:noFill/>
        </p:spPr>
        <p:txBody>
          <a:bodyPr wrap="square" rtlCol="0">
            <a:spAutoFit/>
          </a:bodyPr>
          <a:lstStyle/>
          <a:p>
            <a:pPr algn="ctr"/>
            <a:r>
              <a:rPr lang="en-US" sz="2000" dirty="0" smtClean="0">
                <a:solidFill>
                  <a:schemeClr val="bg1"/>
                </a:solidFill>
                <a:latin typeface="Candara" panose="020E0502030303020204" pitchFamily="34" charset="0"/>
              </a:rPr>
              <a:t>Traffic Accidents</a:t>
            </a:r>
            <a:endParaRPr lang="en-US" sz="2000" dirty="0">
              <a:solidFill>
                <a:schemeClr val="bg1"/>
              </a:solidFill>
              <a:latin typeface="Candara" panose="020E0502030303020204" pitchFamily="34" charset="0"/>
              <a:cs typeface="Estrangelo Edessa" panose="03080600000000000000" pitchFamily="66" charset="0"/>
            </a:endParaRPr>
          </a:p>
        </p:txBody>
      </p:sp>
      <p:sp>
        <p:nvSpPr>
          <p:cNvPr id="26" name="TextBox 25"/>
          <p:cNvSpPr txBox="1"/>
          <p:nvPr/>
        </p:nvSpPr>
        <p:spPr>
          <a:xfrm>
            <a:off x="8733577" y="2452188"/>
            <a:ext cx="2700411" cy="400110"/>
          </a:xfrm>
          <a:prstGeom prst="rect">
            <a:avLst/>
          </a:prstGeom>
          <a:noFill/>
        </p:spPr>
        <p:txBody>
          <a:bodyPr wrap="square" rtlCol="0">
            <a:spAutoFit/>
          </a:bodyPr>
          <a:lstStyle/>
          <a:p>
            <a:pPr algn="ctr"/>
            <a:r>
              <a:rPr lang="en-US" sz="2000" dirty="0" smtClean="0">
                <a:solidFill>
                  <a:schemeClr val="bg1"/>
                </a:solidFill>
                <a:latin typeface="Candara" panose="020E0502030303020204" pitchFamily="34" charset="0"/>
              </a:rPr>
              <a:t>Deaths</a:t>
            </a:r>
            <a:endParaRPr lang="en-US" sz="2000" dirty="0">
              <a:solidFill>
                <a:schemeClr val="bg1"/>
              </a:solidFill>
              <a:latin typeface="Candara" panose="020E0502030303020204" pitchFamily="34" charset="0"/>
              <a:cs typeface="Estrangelo Edessa" panose="03080600000000000000" pitchFamily="66" charset="0"/>
            </a:endParaRPr>
          </a:p>
        </p:txBody>
      </p:sp>
      <p:sp>
        <p:nvSpPr>
          <p:cNvPr id="29" name="TextBox 28"/>
          <p:cNvSpPr txBox="1"/>
          <p:nvPr/>
        </p:nvSpPr>
        <p:spPr>
          <a:xfrm>
            <a:off x="4925869" y="2329078"/>
            <a:ext cx="2345066" cy="707886"/>
          </a:xfrm>
          <a:prstGeom prst="rect">
            <a:avLst/>
          </a:prstGeom>
          <a:noFill/>
        </p:spPr>
        <p:txBody>
          <a:bodyPr wrap="square" rtlCol="0">
            <a:spAutoFit/>
          </a:bodyPr>
          <a:lstStyle/>
          <a:p>
            <a:pPr algn="ctr"/>
            <a:r>
              <a:rPr lang="en-US" sz="2000" dirty="0" smtClean="0">
                <a:latin typeface="Candara" panose="020E0502030303020204" pitchFamily="34" charset="0"/>
              </a:rPr>
              <a:t>The number of road traffic injuries</a:t>
            </a:r>
            <a:endParaRPr lang="en-US" sz="2000" dirty="0">
              <a:latin typeface="Candara" panose="020E0502030303020204" pitchFamily="34" charset="0"/>
              <a:cs typeface="Estrangelo Edessa" panose="03080600000000000000" pitchFamily="66" charset="0"/>
            </a:endParaRPr>
          </a:p>
        </p:txBody>
      </p:sp>
      <p:sp>
        <p:nvSpPr>
          <p:cNvPr id="31" name="Rounded Rectangle 30"/>
          <p:cNvSpPr/>
          <p:nvPr/>
        </p:nvSpPr>
        <p:spPr>
          <a:xfrm>
            <a:off x="872880" y="260630"/>
            <a:ext cx="2873619" cy="62837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90992" y="260631"/>
            <a:ext cx="2509808" cy="646331"/>
          </a:xfrm>
          <a:prstGeom prst="rect">
            <a:avLst/>
          </a:prstGeom>
          <a:noFill/>
        </p:spPr>
        <p:txBody>
          <a:bodyPr wrap="square" rtlCol="0">
            <a:spAutoFit/>
          </a:bodyPr>
          <a:lstStyle/>
          <a:p>
            <a:pPr lvl="0">
              <a:defRPr/>
            </a:pPr>
            <a:r>
              <a:rPr lang="en" sz="3600" kern="0" dirty="0">
                <a:solidFill>
                  <a:schemeClr val="bg1"/>
                </a:solidFill>
                <a:latin typeface="Candara" pitchFamily="34" charset="0"/>
                <a:sym typeface="Arial"/>
              </a:rPr>
              <a:t>P</a:t>
            </a:r>
            <a:r>
              <a:rPr lang="en" sz="2400" kern="0" dirty="0">
                <a:solidFill>
                  <a:schemeClr val="bg1"/>
                </a:solidFill>
                <a:latin typeface="Candara" pitchFamily="34" charset="0"/>
                <a:sym typeface="Arial"/>
              </a:rPr>
              <a:t>alestine </a:t>
            </a:r>
            <a:r>
              <a:rPr lang="en" sz="3600" kern="0" dirty="0" smtClean="0">
                <a:solidFill>
                  <a:schemeClr val="bg1"/>
                </a:solidFill>
                <a:latin typeface="Candara" pitchFamily="34" charset="0"/>
                <a:sym typeface="Arial"/>
              </a:rPr>
              <a:t>2015</a:t>
            </a:r>
            <a:endParaRPr lang="en-US" sz="3600" kern="0" dirty="0">
              <a:solidFill>
                <a:schemeClr val="bg1"/>
              </a:solidFill>
              <a:latin typeface="Candara" pitchFamily="34" charset="0"/>
              <a:sym typeface="Arial"/>
            </a:endParaRPr>
          </a:p>
        </p:txBody>
      </p:sp>
    </p:spTree>
    <p:extLst>
      <p:ext uri="{BB962C8B-B14F-4D97-AF65-F5344CB8AC3E}">
        <p14:creationId xmlns:p14="http://schemas.microsoft.com/office/powerpoint/2010/main" val="14708993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2" name="Oval 1"/>
          <p:cNvSpPr/>
          <p:nvPr/>
        </p:nvSpPr>
        <p:spPr>
          <a:xfrm>
            <a:off x="4495800" y="1828800"/>
            <a:ext cx="3200400" cy="3200400"/>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3333" y="2276333"/>
            <a:ext cx="2305334" cy="2305334"/>
          </a:xfrm>
          <a:prstGeom prst="rect">
            <a:avLst/>
          </a:prstGeom>
        </p:spPr>
      </p:pic>
      <p:cxnSp>
        <p:nvCxnSpPr>
          <p:cNvPr id="7" name="Straight Connector 6"/>
          <p:cNvCxnSpPr>
            <a:stCxn id="2" idx="7"/>
            <a:endCxn id="5" idx="3"/>
          </p:cNvCxnSpPr>
          <p:nvPr/>
        </p:nvCxnSpPr>
        <p:spPr>
          <a:xfrm flipV="1">
            <a:off x="7227512" y="1597437"/>
            <a:ext cx="727569" cy="70005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 idx="6"/>
            <a:endCxn id="17" idx="2"/>
          </p:cNvCxnSpPr>
          <p:nvPr/>
        </p:nvCxnSpPr>
        <p:spPr>
          <a:xfrm flipV="1">
            <a:off x="7696200" y="3304300"/>
            <a:ext cx="898280" cy="1247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9" idx="1"/>
            <a:endCxn id="2" idx="5"/>
          </p:cNvCxnSpPr>
          <p:nvPr/>
        </p:nvCxnSpPr>
        <p:spPr>
          <a:xfrm flipH="1" flipV="1">
            <a:off x="7227512" y="4560512"/>
            <a:ext cx="223802" cy="5412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 idx="1"/>
            <a:endCxn id="20" idx="5"/>
          </p:cNvCxnSpPr>
          <p:nvPr/>
        </p:nvCxnSpPr>
        <p:spPr>
          <a:xfrm flipH="1" flipV="1">
            <a:off x="3607595" y="2195729"/>
            <a:ext cx="1356893" cy="10175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1" idx="5"/>
            <a:endCxn id="2" idx="2"/>
          </p:cNvCxnSpPr>
          <p:nvPr/>
        </p:nvCxnSpPr>
        <p:spPr>
          <a:xfrm flipV="1">
            <a:off x="2866708" y="3429000"/>
            <a:ext cx="1629092" cy="76944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2" idx="7"/>
            <a:endCxn id="2" idx="3"/>
          </p:cNvCxnSpPr>
          <p:nvPr/>
        </p:nvCxnSpPr>
        <p:spPr>
          <a:xfrm flipH="1" flipV="1">
            <a:off x="4964488" y="4560512"/>
            <a:ext cx="16640" cy="785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075889" y="877389"/>
            <a:ext cx="2603654" cy="369332"/>
          </a:xfrm>
          <a:prstGeom prst="rect">
            <a:avLst/>
          </a:prstGeom>
          <a:solidFill>
            <a:schemeClr val="tx1">
              <a:alpha val="50000"/>
            </a:schemeClr>
          </a:solidFill>
          <a:ln>
            <a:noFill/>
          </a:ln>
        </p:spPr>
        <p:txBody>
          <a:bodyPr wrap="square" rtlCol="0">
            <a:spAutoFit/>
          </a:bodyPr>
          <a:lstStyle/>
          <a:p>
            <a:r>
              <a:rPr lang="en-US" dirty="0" smtClean="0">
                <a:solidFill>
                  <a:schemeClr val="bg1"/>
                </a:solidFill>
                <a:latin typeface="Gill Sans MT" panose="020B0502020104020203" pitchFamily="34" charset="0"/>
              </a:rPr>
              <a:t>License Plate Extraction</a:t>
            </a:r>
            <a:endParaRPr lang="en-US" dirty="0">
              <a:solidFill>
                <a:schemeClr val="bg1"/>
              </a:solidFill>
              <a:latin typeface="Gill Sans MT" panose="020B0502020104020203" pitchFamily="34" charset="0"/>
              <a:cs typeface="Browallia New" panose="020B0604020202020204" pitchFamily="34" charset="-34"/>
            </a:endParaRPr>
          </a:p>
        </p:txBody>
      </p:sp>
      <p:cxnSp>
        <p:nvCxnSpPr>
          <p:cNvPr id="52" name="Straight Connector 51"/>
          <p:cNvCxnSpPr>
            <a:stCxn id="20" idx="7"/>
            <a:endCxn id="50" idx="1"/>
          </p:cNvCxnSpPr>
          <p:nvPr/>
        </p:nvCxnSpPr>
        <p:spPr>
          <a:xfrm flipV="1">
            <a:off x="3607595" y="1062055"/>
            <a:ext cx="468294" cy="5517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45133" y="2316004"/>
            <a:ext cx="2603654" cy="369332"/>
          </a:xfrm>
          <a:prstGeom prst="rect">
            <a:avLst/>
          </a:prstGeom>
          <a:solidFill>
            <a:schemeClr val="tx1">
              <a:alpha val="50000"/>
            </a:schemeClr>
          </a:solidFill>
          <a:ln>
            <a:noFill/>
          </a:ln>
        </p:spPr>
        <p:txBody>
          <a:bodyPr wrap="square" rtlCol="0">
            <a:spAutoFit/>
          </a:bodyPr>
          <a:lstStyle/>
          <a:p>
            <a:r>
              <a:rPr lang="en-US" dirty="0" smtClean="0">
                <a:solidFill>
                  <a:schemeClr val="bg1"/>
                </a:solidFill>
                <a:latin typeface="Gill Sans MT" panose="020B0502020104020203" pitchFamily="34" charset="0"/>
              </a:rPr>
              <a:t>Cost Effective</a:t>
            </a:r>
            <a:endParaRPr lang="en-US" dirty="0">
              <a:solidFill>
                <a:schemeClr val="bg1"/>
              </a:solidFill>
              <a:latin typeface="Gill Sans MT" panose="020B0502020104020203" pitchFamily="34" charset="0"/>
              <a:cs typeface="Browallia New" panose="020B0604020202020204" pitchFamily="34" charset="-34"/>
            </a:endParaRPr>
          </a:p>
        </p:txBody>
      </p:sp>
      <p:sp>
        <p:nvSpPr>
          <p:cNvPr id="57" name="TextBox 56"/>
          <p:cNvSpPr txBox="1"/>
          <p:nvPr/>
        </p:nvSpPr>
        <p:spPr>
          <a:xfrm>
            <a:off x="8879226" y="1664846"/>
            <a:ext cx="2603654" cy="923330"/>
          </a:xfrm>
          <a:prstGeom prst="rect">
            <a:avLst/>
          </a:prstGeom>
          <a:solidFill>
            <a:schemeClr val="tx1">
              <a:alpha val="50000"/>
            </a:schemeClr>
          </a:solidFill>
          <a:ln>
            <a:noFill/>
          </a:ln>
        </p:spPr>
        <p:txBody>
          <a:bodyPr wrap="square" rtlCol="0">
            <a:spAutoFit/>
          </a:bodyPr>
          <a:lstStyle/>
          <a:p>
            <a:r>
              <a:rPr lang="en-US" dirty="0">
                <a:solidFill>
                  <a:schemeClr val="bg1"/>
                </a:solidFill>
                <a:latin typeface="Gill Sans MT" panose="020B0502020104020203" pitchFamily="34" charset="0"/>
              </a:rPr>
              <a:t>More features according to image processing technique</a:t>
            </a:r>
            <a:endParaRPr lang="en-US" dirty="0">
              <a:solidFill>
                <a:schemeClr val="bg1"/>
              </a:solidFill>
              <a:latin typeface="Gill Sans MT" panose="020B0502020104020203" pitchFamily="34" charset="0"/>
              <a:cs typeface="Browallia New" panose="020B0604020202020204" pitchFamily="34" charset="-34"/>
            </a:endParaRPr>
          </a:p>
        </p:txBody>
      </p:sp>
      <p:sp>
        <p:nvSpPr>
          <p:cNvPr id="58" name="TextBox 57"/>
          <p:cNvSpPr txBox="1"/>
          <p:nvPr/>
        </p:nvSpPr>
        <p:spPr>
          <a:xfrm>
            <a:off x="9108736" y="5428677"/>
            <a:ext cx="2603654" cy="369332"/>
          </a:xfrm>
          <a:prstGeom prst="rect">
            <a:avLst/>
          </a:prstGeom>
          <a:solidFill>
            <a:schemeClr val="tx1">
              <a:alpha val="50000"/>
            </a:schemeClr>
          </a:solidFill>
          <a:ln>
            <a:noFill/>
          </a:ln>
        </p:spPr>
        <p:txBody>
          <a:bodyPr wrap="square" rtlCol="0">
            <a:spAutoFit/>
          </a:bodyPr>
          <a:lstStyle/>
          <a:p>
            <a:r>
              <a:rPr lang="en-US" dirty="0" smtClean="0">
                <a:solidFill>
                  <a:schemeClr val="bg1"/>
                </a:solidFill>
                <a:latin typeface="Gill Sans MT" panose="020B0502020104020203" pitchFamily="34" charset="0"/>
              </a:rPr>
              <a:t>No Human Resources</a:t>
            </a:r>
            <a:endParaRPr lang="en-US" dirty="0">
              <a:solidFill>
                <a:schemeClr val="bg1"/>
              </a:solidFill>
              <a:latin typeface="Gill Sans MT" panose="020B0502020104020203" pitchFamily="34" charset="0"/>
              <a:cs typeface="Browallia New" panose="020B0604020202020204" pitchFamily="34" charset="-34"/>
            </a:endParaRPr>
          </a:p>
        </p:txBody>
      </p:sp>
      <p:sp>
        <p:nvSpPr>
          <p:cNvPr id="59" name="TextBox 58"/>
          <p:cNvSpPr txBox="1"/>
          <p:nvPr/>
        </p:nvSpPr>
        <p:spPr>
          <a:xfrm>
            <a:off x="553579" y="5102774"/>
            <a:ext cx="2603654" cy="369332"/>
          </a:xfrm>
          <a:prstGeom prst="rect">
            <a:avLst/>
          </a:prstGeom>
          <a:solidFill>
            <a:schemeClr val="tx1">
              <a:alpha val="50000"/>
            </a:schemeClr>
          </a:solidFill>
          <a:ln>
            <a:noFill/>
          </a:ln>
        </p:spPr>
        <p:txBody>
          <a:bodyPr wrap="square" rtlCol="0">
            <a:spAutoFit/>
          </a:bodyPr>
          <a:lstStyle/>
          <a:p>
            <a:r>
              <a:rPr lang="en-US" dirty="0" smtClean="0">
                <a:solidFill>
                  <a:schemeClr val="bg1"/>
                </a:solidFill>
                <a:latin typeface="Gill Sans MT" panose="020B0502020104020203" pitchFamily="34" charset="0"/>
              </a:rPr>
              <a:t>?????????????????</a:t>
            </a:r>
            <a:endParaRPr lang="en-US" dirty="0">
              <a:solidFill>
                <a:schemeClr val="bg1"/>
              </a:solidFill>
              <a:latin typeface="Gill Sans MT" panose="020B0502020104020203" pitchFamily="34" charset="0"/>
              <a:cs typeface="Browallia New" panose="020B0604020202020204" pitchFamily="34" charset="-34"/>
            </a:endParaRPr>
          </a:p>
        </p:txBody>
      </p:sp>
      <p:sp>
        <p:nvSpPr>
          <p:cNvPr id="60" name="TextBox 59"/>
          <p:cNvSpPr txBox="1"/>
          <p:nvPr/>
        </p:nvSpPr>
        <p:spPr>
          <a:xfrm>
            <a:off x="9108736" y="337870"/>
            <a:ext cx="2603654" cy="369332"/>
          </a:xfrm>
          <a:prstGeom prst="rect">
            <a:avLst/>
          </a:prstGeom>
          <a:solidFill>
            <a:schemeClr val="tx1">
              <a:alpha val="50000"/>
            </a:schemeClr>
          </a:solidFill>
          <a:ln>
            <a:noFill/>
          </a:ln>
        </p:spPr>
        <p:txBody>
          <a:bodyPr wrap="square" rtlCol="0">
            <a:spAutoFit/>
          </a:bodyPr>
          <a:lstStyle/>
          <a:p>
            <a:r>
              <a:rPr lang="en-US" dirty="0" smtClean="0">
                <a:solidFill>
                  <a:schemeClr val="bg1"/>
                </a:solidFill>
                <a:latin typeface="Gill Sans MT" panose="020B0502020104020203" pitchFamily="34" charset="0"/>
              </a:rPr>
              <a:t>Higher Accuracy</a:t>
            </a:r>
            <a:endParaRPr lang="en-US" dirty="0">
              <a:solidFill>
                <a:schemeClr val="bg1"/>
              </a:solidFill>
              <a:latin typeface="Gill Sans MT" panose="020B0502020104020203" pitchFamily="34" charset="0"/>
              <a:cs typeface="Browallia New" panose="020B0604020202020204" pitchFamily="34" charset="-34"/>
            </a:endParaRPr>
          </a:p>
        </p:txBody>
      </p:sp>
      <p:cxnSp>
        <p:nvCxnSpPr>
          <p:cNvPr id="61" name="Straight Connector 60"/>
          <p:cNvCxnSpPr>
            <a:stCxn id="21" idx="0"/>
            <a:endCxn id="56" idx="2"/>
          </p:cNvCxnSpPr>
          <p:nvPr/>
        </p:nvCxnSpPr>
        <p:spPr>
          <a:xfrm flipH="1" flipV="1">
            <a:off x="1446960" y="2685336"/>
            <a:ext cx="1135720" cy="8184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59" idx="3"/>
            <a:endCxn id="22" idx="2"/>
          </p:cNvCxnSpPr>
          <p:nvPr/>
        </p:nvCxnSpPr>
        <p:spPr>
          <a:xfrm>
            <a:off x="3157233" y="5287440"/>
            <a:ext cx="1121455" cy="349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5" idx="6"/>
            <a:endCxn id="60" idx="1"/>
          </p:cNvCxnSpPr>
          <p:nvPr/>
        </p:nvCxnSpPr>
        <p:spPr>
          <a:xfrm flipV="1">
            <a:off x="8649716" y="522536"/>
            <a:ext cx="459020" cy="7871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7" idx="7"/>
            <a:endCxn id="57" idx="2"/>
          </p:cNvCxnSpPr>
          <p:nvPr/>
        </p:nvCxnSpPr>
        <p:spPr>
          <a:xfrm flipV="1">
            <a:off x="9296920" y="2588176"/>
            <a:ext cx="884133" cy="4251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19" idx="6"/>
            <a:endCxn id="58" idx="1"/>
          </p:cNvCxnSpPr>
          <p:nvPr/>
        </p:nvCxnSpPr>
        <p:spPr>
          <a:xfrm>
            <a:off x="8145340" y="5389516"/>
            <a:ext cx="963396" cy="22382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276225" y="219868"/>
            <a:ext cx="3480346" cy="60275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276226" y="229829"/>
            <a:ext cx="3565516" cy="646331"/>
          </a:xfrm>
          <a:prstGeom prst="rect">
            <a:avLst/>
          </a:prstGeom>
          <a:noFill/>
        </p:spPr>
        <p:txBody>
          <a:bodyPr wrap="square" rtlCol="0">
            <a:spAutoFit/>
          </a:bodyPr>
          <a:lstStyle/>
          <a:p>
            <a:r>
              <a:rPr lang="en-US" sz="3600" dirty="0" smtClean="0">
                <a:solidFill>
                  <a:schemeClr val="bg1"/>
                </a:solidFill>
                <a:latin typeface="Candara" panose="020E0502030303020204" pitchFamily="34" charset="0"/>
                <a:cs typeface="Browallia New" panose="020B0604020202020204" pitchFamily="34" charset="-34"/>
              </a:rPr>
              <a:t>W</a:t>
            </a:r>
            <a:r>
              <a:rPr lang="en-US" sz="2400" dirty="0" smtClean="0">
                <a:solidFill>
                  <a:schemeClr val="bg1"/>
                </a:solidFill>
                <a:latin typeface="Candara" panose="020E0502030303020204" pitchFamily="34" charset="0"/>
                <a:cs typeface="Browallia New" panose="020B0604020202020204" pitchFamily="34" charset="-34"/>
              </a:rPr>
              <a:t>HY </a:t>
            </a:r>
            <a:r>
              <a:rPr lang="en-US" sz="3600" dirty="0" smtClean="0">
                <a:solidFill>
                  <a:schemeClr val="bg1"/>
                </a:solidFill>
                <a:latin typeface="Candara" panose="020E0502030303020204" pitchFamily="34" charset="0"/>
                <a:cs typeface="Browallia New" panose="020B0604020202020204" pitchFamily="34" charset="-34"/>
              </a:rPr>
              <a:t>A</a:t>
            </a:r>
            <a:r>
              <a:rPr lang="en-US" sz="2400" dirty="0" smtClean="0">
                <a:solidFill>
                  <a:schemeClr val="bg1"/>
                </a:solidFill>
                <a:latin typeface="Candara" panose="020E0502030303020204" pitchFamily="34" charset="0"/>
                <a:cs typeface="Browallia New" panose="020B0604020202020204" pitchFamily="34" charset="-34"/>
              </a:rPr>
              <a:t>LPR </a:t>
            </a:r>
            <a:r>
              <a:rPr lang="en-US" sz="3600" dirty="0" smtClean="0">
                <a:solidFill>
                  <a:schemeClr val="bg1"/>
                </a:solidFill>
                <a:latin typeface="Candara" panose="020E0502030303020204" pitchFamily="34" charset="0"/>
                <a:cs typeface="Browallia New" panose="020B0604020202020204" pitchFamily="34" charset="-34"/>
              </a:rPr>
              <a:t>C</a:t>
            </a:r>
            <a:r>
              <a:rPr lang="en-US" sz="2400" dirty="0" smtClean="0">
                <a:solidFill>
                  <a:schemeClr val="bg1"/>
                </a:solidFill>
                <a:latin typeface="Candara" panose="020E0502030303020204" pitchFamily="34" charset="0"/>
                <a:cs typeface="Browallia New" panose="020B0604020202020204" pitchFamily="34" charset="-34"/>
              </a:rPr>
              <a:t>AMEERA </a:t>
            </a:r>
            <a:r>
              <a:rPr lang="en-US" sz="3600" dirty="0" smtClean="0">
                <a:solidFill>
                  <a:schemeClr val="bg1"/>
                </a:solidFill>
                <a:latin typeface="Candara" panose="020E0502030303020204" pitchFamily="34" charset="0"/>
                <a:cs typeface="Browallia New" panose="020B0604020202020204" pitchFamily="34" charset="-34"/>
              </a:rPr>
              <a:t>?</a:t>
            </a:r>
            <a:endParaRPr lang="en-US" sz="3600" dirty="0">
              <a:solidFill>
                <a:schemeClr val="bg1"/>
              </a:solidFill>
              <a:latin typeface="Candara" panose="020E0502030303020204" pitchFamily="34" charset="0"/>
              <a:cs typeface="Browallia New" panose="020B0604020202020204" pitchFamily="34" charset="-34"/>
            </a:endParaRPr>
          </a:p>
        </p:txBody>
      </p:sp>
      <p:grpSp>
        <p:nvGrpSpPr>
          <p:cNvPr id="68" name="Group 67"/>
          <p:cNvGrpSpPr/>
          <p:nvPr/>
        </p:nvGrpSpPr>
        <p:grpSpPr>
          <a:xfrm>
            <a:off x="2181003" y="3503810"/>
            <a:ext cx="803353" cy="813816"/>
            <a:chOff x="2146299" y="3578620"/>
            <a:chExt cx="803353" cy="813816"/>
          </a:xfrm>
        </p:grpSpPr>
        <p:sp>
          <p:nvSpPr>
            <p:cNvPr id="21" name="Oval 20"/>
            <p:cNvSpPr/>
            <p:nvPr/>
          </p:nvSpPr>
          <p:spPr>
            <a:xfrm>
              <a:off x="2146299" y="3578620"/>
              <a:ext cx="803353" cy="813816"/>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26233" y="3776673"/>
              <a:ext cx="443484" cy="443484"/>
            </a:xfrm>
            <a:prstGeom prst="rect">
              <a:avLst/>
            </a:prstGeom>
          </p:spPr>
        </p:pic>
      </p:grpSp>
      <p:grpSp>
        <p:nvGrpSpPr>
          <p:cNvPr id="77" name="Group 76"/>
          <p:cNvGrpSpPr/>
          <p:nvPr/>
        </p:nvGrpSpPr>
        <p:grpSpPr>
          <a:xfrm>
            <a:off x="7835900" y="902802"/>
            <a:ext cx="813816" cy="813816"/>
            <a:chOff x="7835900" y="876160"/>
            <a:chExt cx="813816" cy="813816"/>
          </a:xfrm>
        </p:grpSpPr>
        <p:sp>
          <p:nvSpPr>
            <p:cNvPr id="5" name="Oval 4"/>
            <p:cNvSpPr/>
            <p:nvPr/>
          </p:nvSpPr>
          <p:spPr>
            <a:xfrm>
              <a:off x="7835900" y="876160"/>
              <a:ext cx="813816" cy="813816"/>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18038" y="1049805"/>
              <a:ext cx="443484" cy="443484"/>
            </a:xfrm>
            <a:prstGeom prst="rect">
              <a:avLst/>
            </a:prstGeom>
          </p:spPr>
        </p:pic>
      </p:grpSp>
      <p:grpSp>
        <p:nvGrpSpPr>
          <p:cNvPr id="78" name="Group 77"/>
          <p:cNvGrpSpPr/>
          <p:nvPr/>
        </p:nvGrpSpPr>
        <p:grpSpPr>
          <a:xfrm>
            <a:off x="7332238" y="4982608"/>
            <a:ext cx="813102" cy="813816"/>
            <a:chOff x="7332238" y="4982608"/>
            <a:chExt cx="813102" cy="813816"/>
          </a:xfrm>
        </p:grpSpPr>
        <p:sp>
          <p:nvSpPr>
            <p:cNvPr id="19" name="Oval 18"/>
            <p:cNvSpPr/>
            <p:nvPr/>
          </p:nvSpPr>
          <p:spPr>
            <a:xfrm>
              <a:off x="7332238" y="4982608"/>
              <a:ext cx="813102" cy="813816"/>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7047" y="5167774"/>
              <a:ext cx="443484" cy="443484"/>
            </a:xfrm>
            <a:prstGeom prst="rect">
              <a:avLst/>
            </a:prstGeom>
          </p:spPr>
        </p:pic>
      </p:grpSp>
      <p:grpSp>
        <p:nvGrpSpPr>
          <p:cNvPr id="76" name="Group 75"/>
          <p:cNvGrpSpPr/>
          <p:nvPr/>
        </p:nvGrpSpPr>
        <p:grpSpPr>
          <a:xfrm>
            <a:off x="8594480" y="2892820"/>
            <a:ext cx="822960" cy="822960"/>
            <a:chOff x="8594480" y="2892820"/>
            <a:chExt cx="822960" cy="822960"/>
          </a:xfrm>
        </p:grpSpPr>
        <p:sp>
          <p:nvSpPr>
            <p:cNvPr id="17" name="Oval 16"/>
            <p:cNvSpPr/>
            <p:nvPr/>
          </p:nvSpPr>
          <p:spPr>
            <a:xfrm>
              <a:off x="8594480" y="2892820"/>
              <a:ext cx="822960" cy="822960"/>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Picture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84218" y="3082558"/>
              <a:ext cx="443484" cy="443484"/>
            </a:xfrm>
            <a:prstGeom prst="rect">
              <a:avLst/>
            </a:prstGeom>
          </p:spPr>
        </p:pic>
      </p:grpSp>
      <p:grpSp>
        <p:nvGrpSpPr>
          <p:cNvPr id="81" name="Group 80"/>
          <p:cNvGrpSpPr/>
          <p:nvPr/>
        </p:nvGrpSpPr>
        <p:grpSpPr>
          <a:xfrm>
            <a:off x="4278688" y="5225074"/>
            <a:ext cx="822960" cy="822960"/>
            <a:chOff x="4278688" y="5225074"/>
            <a:chExt cx="822960" cy="822960"/>
          </a:xfrm>
        </p:grpSpPr>
        <p:sp>
          <p:nvSpPr>
            <p:cNvPr id="22" name="Oval 21"/>
            <p:cNvSpPr/>
            <p:nvPr/>
          </p:nvSpPr>
          <p:spPr>
            <a:xfrm>
              <a:off x="4278688" y="5225074"/>
              <a:ext cx="822960" cy="822960"/>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68426" y="5425939"/>
              <a:ext cx="443484" cy="443484"/>
            </a:xfrm>
            <a:prstGeom prst="rect">
              <a:avLst/>
            </a:prstGeom>
          </p:spPr>
        </p:pic>
      </p:grpSp>
      <p:grpSp>
        <p:nvGrpSpPr>
          <p:cNvPr id="82" name="Group 81"/>
          <p:cNvGrpSpPr/>
          <p:nvPr/>
        </p:nvGrpSpPr>
        <p:grpSpPr>
          <a:xfrm>
            <a:off x="2905155" y="1493289"/>
            <a:ext cx="822960" cy="822960"/>
            <a:chOff x="2905155" y="1493289"/>
            <a:chExt cx="822960" cy="822960"/>
          </a:xfrm>
        </p:grpSpPr>
        <p:sp>
          <p:nvSpPr>
            <p:cNvPr id="20" name="Oval 19"/>
            <p:cNvSpPr/>
            <p:nvPr/>
          </p:nvSpPr>
          <p:spPr>
            <a:xfrm>
              <a:off x="2905155" y="1493289"/>
              <a:ext cx="822960" cy="822960"/>
            </a:xfrm>
            <a:prstGeom prst="ellipse">
              <a:avLst/>
            </a:prstGeom>
            <a:solidFill>
              <a:schemeClr val="tx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94893" y="1683027"/>
              <a:ext cx="443484" cy="443484"/>
            </a:xfrm>
            <a:prstGeom prst="rect">
              <a:avLst/>
            </a:prstGeom>
          </p:spPr>
        </p:pic>
      </p:grpSp>
    </p:spTree>
    <p:extLst>
      <p:ext uri="{BB962C8B-B14F-4D97-AF65-F5344CB8AC3E}">
        <p14:creationId xmlns:p14="http://schemas.microsoft.com/office/powerpoint/2010/main" val="221229212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3941392" y="5855757"/>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31" name="Rounded Rectangle 30"/>
          <p:cNvSpPr/>
          <p:nvPr/>
        </p:nvSpPr>
        <p:spPr>
          <a:xfrm>
            <a:off x="872880" y="260630"/>
            <a:ext cx="2845407" cy="6463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90991" y="260631"/>
            <a:ext cx="2803769" cy="646331"/>
          </a:xfrm>
          <a:prstGeom prst="rect">
            <a:avLst/>
          </a:prstGeom>
          <a:noFill/>
        </p:spPr>
        <p:txBody>
          <a:bodyPr wrap="square" rtlCol="0">
            <a:spAutoFit/>
          </a:bodyPr>
          <a:lstStyle/>
          <a:p>
            <a:r>
              <a:rPr lang="en-US" sz="3600" dirty="0" smtClean="0">
                <a:solidFill>
                  <a:schemeClr val="bg1"/>
                </a:solidFill>
                <a:latin typeface="Candara" panose="020E0502030303020204" pitchFamily="34" charset="0"/>
                <a:cs typeface="Browallia New" panose="020B0604020202020204" pitchFamily="34" charset="-34"/>
              </a:rPr>
              <a:t>H</a:t>
            </a:r>
            <a:r>
              <a:rPr lang="en-US" sz="2400" dirty="0" smtClean="0">
                <a:solidFill>
                  <a:schemeClr val="bg1"/>
                </a:solidFill>
                <a:latin typeface="Candara" panose="020E0502030303020204" pitchFamily="34" charset="0"/>
                <a:cs typeface="Browallia New" panose="020B0604020202020204" pitchFamily="34" charset="-34"/>
              </a:rPr>
              <a:t>OW </a:t>
            </a:r>
            <a:r>
              <a:rPr lang="en-US" sz="3600" dirty="0" smtClean="0">
                <a:solidFill>
                  <a:schemeClr val="bg1"/>
                </a:solidFill>
                <a:latin typeface="Candara" panose="020E0502030303020204" pitchFamily="34" charset="0"/>
                <a:cs typeface="Browallia New" panose="020B0604020202020204" pitchFamily="34" charset="-34"/>
              </a:rPr>
              <a:t>I</a:t>
            </a:r>
            <a:r>
              <a:rPr lang="en-US" sz="2400" dirty="0" smtClean="0">
                <a:solidFill>
                  <a:schemeClr val="bg1"/>
                </a:solidFill>
                <a:latin typeface="Candara" panose="020E0502030303020204" pitchFamily="34" charset="0"/>
                <a:cs typeface="Browallia New" panose="020B0604020202020204" pitchFamily="34" charset="-34"/>
              </a:rPr>
              <a:t>T </a:t>
            </a:r>
            <a:r>
              <a:rPr lang="en-US" sz="3600" dirty="0" smtClean="0">
                <a:solidFill>
                  <a:schemeClr val="bg1"/>
                </a:solidFill>
                <a:latin typeface="Candara" panose="020E0502030303020204" pitchFamily="34" charset="0"/>
                <a:cs typeface="Browallia New" panose="020B0604020202020204" pitchFamily="34" charset="-34"/>
              </a:rPr>
              <a:t>W</a:t>
            </a:r>
            <a:r>
              <a:rPr lang="en-US" sz="2400" dirty="0" smtClean="0">
                <a:solidFill>
                  <a:schemeClr val="bg1"/>
                </a:solidFill>
                <a:latin typeface="Candara" panose="020E0502030303020204" pitchFamily="34" charset="0"/>
                <a:cs typeface="Browallia New" panose="020B0604020202020204" pitchFamily="34" charset="-34"/>
              </a:rPr>
              <a:t>ORKS </a:t>
            </a:r>
            <a:r>
              <a:rPr lang="en-US" sz="3600" dirty="0" smtClean="0">
                <a:solidFill>
                  <a:schemeClr val="bg1"/>
                </a:solidFill>
                <a:latin typeface="Candara" panose="020E0502030303020204" pitchFamily="34" charset="0"/>
                <a:cs typeface="Browallia New" panose="020B0604020202020204" pitchFamily="34" charset="-34"/>
              </a:rPr>
              <a:t>?</a:t>
            </a:r>
            <a:endParaRPr lang="en-US" sz="3600" dirty="0">
              <a:solidFill>
                <a:schemeClr val="bg1"/>
              </a:solidFill>
              <a:latin typeface="Candara" panose="020E0502030303020204" pitchFamily="34" charset="0"/>
              <a:cs typeface="Browallia New" panose="020B0604020202020204" pitchFamily="34" charset="-34"/>
            </a:endParaRPr>
          </a:p>
        </p:txBody>
      </p:sp>
      <p:sp>
        <p:nvSpPr>
          <p:cNvPr id="37" name="Oval 36"/>
          <p:cNvSpPr/>
          <p:nvPr/>
        </p:nvSpPr>
        <p:spPr>
          <a:xfrm>
            <a:off x="8656515" y="1767846"/>
            <a:ext cx="1371600" cy="1371600"/>
          </a:xfrm>
          <a:prstGeom prst="ellipse">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6507675" y="1767846"/>
            <a:ext cx="1554480" cy="1371600"/>
          </a:xfrm>
          <a:prstGeom prst="ellipse">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484315" y="1767846"/>
            <a:ext cx="1371600" cy="1371600"/>
          </a:xfrm>
          <a:prstGeom prst="ellipse">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4541715" y="1767846"/>
            <a:ext cx="1371600" cy="1371600"/>
          </a:xfrm>
          <a:prstGeom prst="ellipse">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612288" y="2195180"/>
            <a:ext cx="1105999" cy="461665"/>
          </a:xfrm>
          <a:prstGeom prst="rect">
            <a:avLst/>
          </a:prstGeom>
          <a:noFill/>
        </p:spPr>
        <p:txBody>
          <a:bodyPr wrap="square" rtlCol="0">
            <a:spAutoFit/>
          </a:bodyPr>
          <a:lstStyle/>
          <a:p>
            <a:pPr algn="ctr"/>
            <a:r>
              <a:rPr lang="en-US" sz="2400" dirty="0" smtClean="0">
                <a:solidFill>
                  <a:schemeClr val="bg1"/>
                </a:solidFill>
                <a:latin typeface="Candara" panose="020E0502030303020204" pitchFamily="34" charset="0"/>
              </a:rPr>
              <a:t>Matlab</a:t>
            </a:r>
            <a:endParaRPr lang="en-US" sz="2400" dirty="0">
              <a:solidFill>
                <a:schemeClr val="bg1"/>
              </a:solidFill>
              <a:latin typeface="Candara" panose="020E0502030303020204" pitchFamily="34" charset="0"/>
              <a:cs typeface="Estrangelo Edessa" panose="03080600000000000000" pitchFamily="66" charset="0"/>
            </a:endParaRPr>
          </a:p>
        </p:txBody>
      </p:sp>
      <p:sp>
        <p:nvSpPr>
          <p:cNvPr id="43" name="TextBox 42"/>
          <p:cNvSpPr txBox="1"/>
          <p:nvPr/>
        </p:nvSpPr>
        <p:spPr>
          <a:xfrm>
            <a:off x="4674515" y="2222813"/>
            <a:ext cx="1105999" cy="461665"/>
          </a:xfrm>
          <a:prstGeom prst="rect">
            <a:avLst/>
          </a:prstGeom>
          <a:noFill/>
        </p:spPr>
        <p:txBody>
          <a:bodyPr wrap="square" rtlCol="0">
            <a:spAutoFit/>
          </a:bodyPr>
          <a:lstStyle/>
          <a:p>
            <a:pPr algn="ctr"/>
            <a:r>
              <a:rPr lang="en-US" sz="2400" dirty="0" smtClean="0">
                <a:latin typeface="Candara" panose="020E0502030303020204" pitchFamily="34" charset="0"/>
              </a:rPr>
              <a:t>C++</a:t>
            </a:r>
            <a:endParaRPr lang="en-US" sz="2400" dirty="0">
              <a:latin typeface="Candara" panose="020E0502030303020204" pitchFamily="34" charset="0"/>
              <a:cs typeface="Estrangelo Edessa" panose="03080600000000000000" pitchFamily="66" charset="0"/>
            </a:endParaRPr>
          </a:p>
        </p:txBody>
      </p:sp>
      <p:sp>
        <p:nvSpPr>
          <p:cNvPr id="44" name="TextBox 43"/>
          <p:cNvSpPr txBox="1"/>
          <p:nvPr/>
        </p:nvSpPr>
        <p:spPr>
          <a:xfrm>
            <a:off x="6507675" y="2238202"/>
            <a:ext cx="1463040" cy="430887"/>
          </a:xfrm>
          <a:prstGeom prst="rect">
            <a:avLst/>
          </a:prstGeom>
          <a:noFill/>
        </p:spPr>
        <p:txBody>
          <a:bodyPr wrap="square" rtlCol="0">
            <a:spAutoFit/>
          </a:bodyPr>
          <a:lstStyle/>
          <a:p>
            <a:pPr algn="ctr"/>
            <a:r>
              <a:rPr lang="en-US" sz="2200" dirty="0" smtClean="0">
                <a:solidFill>
                  <a:schemeClr val="bg1"/>
                </a:solidFill>
                <a:latin typeface="Candara" panose="020E0502030303020204" pitchFamily="34" charset="0"/>
              </a:rPr>
              <a:t>Processing</a:t>
            </a:r>
            <a:endParaRPr lang="en-US" sz="2200" dirty="0">
              <a:solidFill>
                <a:schemeClr val="bg1"/>
              </a:solidFill>
              <a:latin typeface="Candara" panose="020E0502030303020204" pitchFamily="34" charset="0"/>
              <a:cs typeface="Estrangelo Edessa" panose="03080600000000000000" pitchFamily="66" charset="0"/>
            </a:endParaRPr>
          </a:p>
        </p:txBody>
      </p:sp>
      <p:sp>
        <p:nvSpPr>
          <p:cNvPr id="45" name="TextBox 44"/>
          <p:cNvSpPr txBox="1"/>
          <p:nvPr/>
        </p:nvSpPr>
        <p:spPr>
          <a:xfrm>
            <a:off x="8631843" y="2238202"/>
            <a:ext cx="1371600" cy="461665"/>
          </a:xfrm>
          <a:prstGeom prst="rect">
            <a:avLst/>
          </a:prstGeom>
          <a:noFill/>
        </p:spPr>
        <p:txBody>
          <a:bodyPr wrap="square" rtlCol="0">
            <a:spAutoFit/>
          </a:bodyPr>
          <a:lstStyle/>
          <a:p>
            <a:pPr algn="ctr"/>
            <a:r>
              <a:rPr lang="en-US" sz="2400" dirty="0" smtClean="0">
                <a:latin typeface="Candara" panose="020E0502030303020204" pitchFamily="34" charset="0"/>
              </a:rPr>
              <a:t>Arduino</a:t>
            </a:r>
            <a:endParaRPr lang="en-US" sz="2400" dirty="0">
              <a:latin typeface="Candara" panose="020E0502030303020204" pitchFamily="34" charset="0"/>
              <a:cs typeface="Estrangelo Edessa" panose="03080600000000000000" pitchFamily="66" charset="0"/>
            </a:endParaRPr>
          </a:p>
        </p:txBody>
      </p:sp>
      <p:sp>
        <p:nvSpPr>
          <p:cNvPr id="14" name="Up Arrow Callout 13"/>
          <p:cNvSpPr/>
          <p:nvPr/>
        </p:nvSpPr>
        <p:spPr>
          <a:xfrm>
            <a:off x="2392875" y="3352283"/>
            <a:ext cx="1554480" cy="2196581"/>
          </a:xfrm>
          <a:prstGeom prst="upArrowCallout">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343531" y="4264238"/>
            <a:ext cx="1603824" cy="1200329"/>
          </a:xfrm>
          <a:prstGeom prst="rect">
            <a:avLst/>
          </a:prstGeom>
          <a:noFill/>
        </p:spPr>
        <p:txBody>
          <a:bodyPr wrap="square" rtlCol="0">
            <a:spAutoFit/>
          </a:bodyPr>
          <a:lstStyle/>
          <a:p>
            <a:pPr marL="285750" indent="-285750">
              <a:buFont typeface="Arial" pitchFamily="34" charset="0"/>
              <a:buChar char="•"/>
            </a:pPr>
            <a:r>
              <a:rPr lang="en-US" sz="1400" dirty="0" smtClean="0">
                <a:solidFill>
                  <a:schemeClr val="bg1"/>
                </a:solidFill>
                <a:latin typeface="Candara" panose="020E0502030303020204" pitchFamily="34" charset="0"/>
              </a:rPr>
              <a:t>Fragmentation</a:t>
            </a:r>
          </a:p>
          <a:p>
            <a:pPr marL="285750" indent="-285750">
              <a:buFont typeface="Arial" pitchFamily="34" charset="0"/>
              <a:buChar char="•"/>
            </a:pPr>
            <a:r>
              <a:rPr lang="en-US" sz="1400" dirty="0" smtClean="0">
                <a:solidFill>
                  <a:schemeClr val="bg1"/>
                </a:solidFill>
                <a:latin typeface="Candara" panose="020E0502030303020204" pitchFamily="34" charset="0"/>
              </a:rPr>
              <a:t>Analyzing</a:t>
            </a:r>
          </a:p>
          <a:p>
            <a:pPr marL="285750" indent="-285750">
              <a:buFont typeface="Arial" pitchFamily="34" charset="0"/>
              <a:buChar char="•"/>
            </a:pPr>
            <a:r>
              <a:rPr lang="en-US" sz="1400" dirty="0" smtClean="0">
                <a:solidFill>
                  <a:schemeClr val="bg1"/>
                </a:solidFill>
                <a:latin typeface="Candara" panose="020E0502030303020204" pitchFamily="34" charset="0"/>
              </a:rPr>
              <a:t>Calculating  the speed</a:t>
            </a:r>
          </a:p>
          <a:p>
            <a:pPr algn="ctr"/>
            <a:r>
              <a:rPr lang="en-US" sz="1600" dirty="0" smtClean="0">
                <a:solidFill>
                  <a:schemeClr val="bg1"/>
                </a:solidFill>
                <a:latin typeface="Candara" panose="020E0502030303020204" pitchFamily="34" charset="0"/>
              </a:rPr>
              <a:t> </a:t>
            </a:r>
            <a:endParaRPr lang="en-US" sz="1600" dirty="0">
              <a:solidFill>
                <a:schemeClr val="bg1"/>
              </a:solidFill>
              <a:latin typeface="Candara" panose="020E0502030303020204" pitchFamily="34" charset="0"/>
              <a:cs typeface="Estrangelo Edessa" panose="03080600000000000000" pitchFamily="66" charset="0"/>
            </a:endParaRPr>
          </a:p>
        </p:txBody>
      </p:sp>
      <p:sp>
        <p:nvSpPr>
          <p:cNvPr id="48" name="Up Arrow Callout 47"/>
          <p:cNvSpPr/>
          <p:nvPr/>
        </p:nvSpPr>
        <p:spPr>
          <a:xfrm>
            <a:off x="4450275" y="3352282"/>
            <a:ext cx="1554480" cy="2196581"/>
          </a:xfrm>
          <a:prstGeom prst="upArrowCallou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40" idx="6"/>
            <a:endCxn id="41" idx="2"/>
          </p:cNvCxnSpPr>
          <p:nvPr/>
        </p:nvCxnSpPr>
        <p:spPr>
          <a:xfrm>
            <a:off x="3855915" y="2453646"/>
            <a:ext cx="685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41" idx="6"/>
            <a:endCxn id="39" idx="2"/>
          </p:cNvCxnSpPr>
          <p:nvPr/>
        </p:nvCxnSpPr>
        <p:spPr>
          <a:xfrm>
            <a:off x="5913315" y="2453646"/>
            <a:ext cx="59436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endCxn id="37" idx="2"/>
          </p:cNvCxnSpPr>
          <p:nvPr/>
        </p:nvCxnSpPr>
        <p:spPr>
          <a:xfrm>
            <a:off x="8062155" y="2453645"/>
            <a:ext cx="594360" cy="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4" name="Up Arrow Callout 63"/>
          <p:cNvSpPr/>
          <p:nvPr/>
        </p:nvSpPr>
        <p:spPr>
          <a:xfrm>
            <a:off x="8565075" y="3352280"/>
            <a:ext cx="1554480" cy="2196581"/>
          </a:xfrm>
          <a:prstGeom prst="upArrowCallou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Up Arrow Callout 65"/>
          <p:cNvSpPr/>
          <p:nvPr/>
        </p:nvSpPr>
        <p:spPr>
          <a:xfrm>
            <a:off x="6507675" y="3333159"/>
            <a:ext cx="1554480" cy="2196581"/>
          </a:xfrm>
          <a:prstGeom prst="upArrowCallout">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4450275" y="4265719"/>
            <a:ext cx="1554480" cy="954107"/>
          </a:xfrm>
          <a:prstGeom prst="rect">
            <a:avLst/>
          </a:prstGeom>
          <a:noFill/>
        </p:spPr>
        <p:txBody>
          <a:bodyPr wrap="square" rtlCol="0">
            <a:spAutoFit/>
          </a:bodyPr>
          <a:lstStyle/>
          <a:p>
            <a:pPr marL="285750" indent="-285750">
              <a:buFont typeface="Arial" pitchFamily="34" charset="0"/>
              <a:buChar char="•"/>
            </a:pPr>
            <a:r>
              <a:rPr lang="en-US" sz="1400" dirty="0" smtClean="0">
                <a:latin typeface="Candara" panose="020E0502030303020204" pitchFamily="34" charset="0"/>
              </a:rPr>
              <a:t>Gray scale</a:t>
            </a:r>
          </a:p>
          <a:p>
            <a:pPr marL="285750" indent="-285750">
              <a:buFont typeface="Arial" pitchFamily="34" charset="0"/>
              <a:buChar char="•"/>
            </a:pPr>
            <a:r>
              <a:rPr lang="en-US" sz="1400" dirty="0" smtClean="0">
                <a:latin typeface="Candara" panose="020E0502030303020204" pitchFamily="34" charset="0"/>
              </a:rPr>
              <a:t>Threshold</a:t>
            </a:r>
            <a:endParaRPr lang="en-US" sz="1400" dirty="0">
              <a:latin typeface="Candara" panose="020E0502030303020204" pitchFamily="34" charset="0"/>
            </a:endParaRPr>
          </a:p>
          <a:p>
            <a:pPr marL="285750" indent="-285750">
              <a:buFont typeface="Arial" pitchFamily="34" charset="0"/>
              <a:buChar char="•"/>
            </a:pPr>
            <a:r>
              <a:rPr lang="en-US" sz="1400" dirty="0" smtClean="0">
                <a:latin typeface="Candara" panose="020E0502030303020204" pitchFamily="34" charset="0"/>
              </a:rPr>
              <a:t>Extracting the plate number</a:t>
            </a:r>
            <a:endParaRPr lang="en-US" sz="1400" dirty="0">
              <a:latin typeface="Candara" panose="020E0502030303020204" pitchFamily="34" charset="0"/>
              <a:cs typeface="Estrangelo Edessa" panose="03080600000000000000" pitchFamily="66" charset="0"/>
            </a:endParaRPr>
          </a:p>
        </p:txBody>
      </p:sp>
      <p:sp>
        <p:nvSpPr>
          <p:cNvPr id="69" name="TextBox 68"/>
          <p:cNvSpPr txBox="1"/>
          <p:nvPr/>
        </p:nvSpPr>
        <p:spPr>
          <a:xfrm>
            <a:off x="6549771" y="4264618"/>
            <a:ext cx="1420944" cy="830997"/>
          </a:xfrm>
          <a:prstGeom prst="rect">
            <a:avLst/>
          </a:prstGeom>
          <a:noFill/>
        </p:spPr>
        <p:txBody>
          <a:bodyPr wrap="square" rtlCol="0">
            <a:spAutoFit/>
          </a:bodyPr>
          <a:lstStyle/>
          <a:p>
            <a:pPr algn="ctr"/>
            <a:r>
              <a:rPr lang="en-US" sz="1600" dirty="0" smtClean="0">
                <a:solidFill>
                  <a:schemeClr val="bg1"/>
                </a:solidFill>
                <a:latin typeface="Candara" panose="020E0502030303020204" pitchFamily="34" charset="0"/>
              </a:rPr>
              <a:t>Mediator program</a:t>
            </a:r>
          </a:p>
          <a:p>
            <a:pPr algn="ctr"/>
            <a:r>
              <a:rPr lang="en-US" sz="1600" dirty="0" smtClean="0">
                <a:solidFill>
                  <a:schemeClr val="bg1"/>
                </a:solidFill>
                <a:latin typeface="Candara" panose="020E0502030303020204" pitchFamily="34" charset="0"/>
              </a:rPr>
              <a:t>(to serial) </a:t>
            </a:r>
            <a:endParaRPr lang="en-US" sz="1600" dirty="0">
              <a:solidFill>
                <a:schemeClr val="bg1"/>
              </a:solidFill>
              <a:latin typeface="Candara" panose="020E0502030303020204" pitchFamily="34" charset="0"/>
              <a:cs typeface="Estrangelo Edessa" panose="03080600000000000000" pitchFamily="66" charset="0"/>
            </a:endParaRPr>
          </a:p>
        </p:txBody>
      </p:sp>
      <p:sp>
        <p:nvSpPr>
          <p:cNvPr id="70" name="TextBox 69"/>
          <p:cNvSpPr txBox="1"/>
          <p:nvPr/>
        </p:nvSpPr>
        <p:spPr>
          <a:xfrm>
            <a:off x="8565075" y="4264618"/>
            <a:ext cx="1554480" cy="1323439"/>
          </a:xfrm>
          <a:prstGeom prst="rect">
            <a:avLst/>
          </a:prstGeom>
          <a:noFill/>
        </p:spPr>
        <p:txBody>
          <a:bodyPr wrap="square" rtlCol="0">
            <a:spAutoFit/>
          </a:bodyPr>
          <a:lstStyle/>
          <a:p>
            <a:pPr algn="ctr"/>
            <a:r>
              <a:rPr lang="en-US" sz="1600" dirty="0" smtClean="0">
                <a:latin typeface="Candara" panose="020E0502030303020204" pitchFamily="34" charset="0"/>
              </a:rPr>
              <a:t>send SMS Message to </a:t>
            </a:r>
          </a:p>
          <a:p>
            <a:pPr algn="ctr"/>
            <a:r>
              <a:rPr lang="en-US" sz="1600" dirty="0" smtClean="0">
                <a:latin typeface="Candara" panose="020E0502030303020204" pitchFamily="34" charset="0"/>
              </a:rPr>
              <a:t> variable Phone number </a:t>
            </a:r>
          </a:p>
          <a:p>
            <a:pPr algn="ctr"/>
            <a:endParaRPr lang="en-US" sz="1600" dirty="0">
              <a:latin typeface="Candara" panose="020E0502030303020204" pitchFamily="34" charset="0"/>
              <a:cs typeface="Estrangelo Edessa" panose="03080600000000000000" pitchFamily="66" charset="0"/>
            </a:endParaRPr>
          </a:p>
        </p:txBody>
      </p:sp>
    </p:spTree>
    <p:extLst>
      <p:ext uri="{BB962C8B-B14F-4D97-AF65-F5344CB8AC3E}">
        <p14:creationId xmlns:p14="http://schemas.microsoft.com/office/powerpoint/2010/main" val="23021454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4736725" y="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731397" y="6704111"/>
            <a:ext cx="329610" cy="107722"/>
          </a:xfrm>
          <a:prstGeom prst="rect">
            <a:avLst/>
          </a:prstGeom>
          <a:noFill/>
        </p:spPr>
        <p:txBody>
          <a:bodyPr wrap="square" rtlCol="0">
            <a:spAutoFit/>
          </a:bodyPr>
          <a:lstStyle/>
          <a:p>
            <a:r>
              <a:rPr lang="en-US" sz="100" dirty="0" smtClean="0">
                <a:solidFill>
                  <a:schemeClr val="bg1">
                    <a:lumMod val="75000"/>
                  </a:schemeClr>
                </a:solidFill>
                <a:hlinkClick r:id="rId3"/>
              </a:rPr>
              <a:t>Free PowerPoint Templates</a:t>
            </a:r>
            <a:endParaRPr lang="en-US" sz="100" dirty="0">
              <a:solidFill>
                <a:schemeClr val="bg1">
                  <a:lumMod val="75000"/>
                </a:schemeClr>
              </a:solidFill>
            </a:endParaRPr>
          </a:p>
        </p:txBody>
      </p:sp>
      <p:sp>
        <p:nvSpPr>
          <p:cNvPr id="12" name="Rounded Rectangle 11"/>
          <p:cNvSpPr/>
          <p:nvPr/>
        </p:nvSpPr>
        <p:spPr>
          <a:xfrm>
            <a:off x="1125391" y="229007"/>
            <a:ext cx="2334427" cy="471626"/>
          </a:xfrm>
          <a:prstGeom prst="round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8102991" y="1832582"/>
            <a:ext cx="3660091" cy="411805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391404" y="1828214"/>
            <a:ext cx="3660091" cy="412242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37947" y="3479734"/>
            <a:ext cx="2770133" cy="461665"/>
          </a:xfrm>
          <a:prstGeom prst="rect">
            <a:avLst/>
          </a:prstGeom>
          <a:noFill/>
        </p:spPr>
        <p:txBody>
          <a:bodyPr wrap="square" rtlCol="0">
            <a:spAutoFit/>
          </a:bodyPr>
          <a:lstStyle/>
          <a:p>
            <a:pPr algn="ctr"/>
            <a:r>
              <a:rPr lang="en-US" sz="2400" dirty="0" smtClean="0">
                <a:solidFill>
                  <a:schemeClr val="bg1"/>
                </a:solidFill>
                <a:latin typeface="Candara" panose="020E0502030303020204" pitchFamily="34" charset="0"/>
                <a:cs typeface="Browallia New" panose="020B0604020202020204" pitchFamily="34" charset="-34"/>
              </a:rPr>
              <a:t>Video</a:t>
            </a:r>
            <a:endParaRPr lang="en-US" sz="2000" dirty="0">
              <a:solidFill>
                <a:schemeClr val="bg1"/>
              </a:solidFill>
              <a:latin typeface="Candara" panose="020E0502030303020204" pitchFamily="34" charset="0"/>
              <a:cs typeface="Browallia New" panose="020B0604020202020204" pitchFamily="34" charset="-34"/>
            </a:endParaRPr>
          </a:p>
        </p:txBody>
      </p:sp>
      <p:sp>
        <p:nvSpPr>
          <p:cNvPr id="27" name="Rounded Rectangle 26"/>
          <p:cNvSpPr/>
          <p:nvPr/>
        </p:nvSpPr>
        <p:spPr>
          <a:xfrm>
            <a:off x="4265954" y="1828213"/>
            <a:ext cx="3660091" cy="4122421"/>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37944" y="4113125"/>
            <a:ext cx="2967003" cy="830997"/>
          </a:xfrm>
          <a:prstGeom prst="rect">
            <a:avLst/>
          </a:prstGeom>
          <a:noFill/>
        </p:spPr>
        <p:txBody>
          <a:bodyPr wrap="square" rtlCol="0">
            <a:spAutoFit/>
          </a:bodyPr>
          <a:lstStyle/>
          <a:p>
            <a:pPr algn="just"/>
            <a:r>
              <a:rPr lang="en-US" sz="1600" dirty="0" smtClean="0">
                <a:solidFill>
                  <a:schemeClr val="bg1"/>
                </a:solidFill>
                <a:latin typeface="Candara" panose="020E0502030303020204" pitchFamily="34" charset="0"/>
              </a:rPr>
              <a:t>It represents the input to the matlab code that contains the car entrance intersection. </a:t>
            </a:r>
            <a:endParaRPr lang="en-US" sz="1600" dirty="0">
              <a:solidFill>
                <a:schemeClr val="bg1"/>
              </a:solidFill>
              <a:latin typeface="Candara" panose="020E0502030303020204" pitchFamily="34" charset="0"/>
              <a:cs typeface="Browallia New" panose="020B0604020202020204" pitchFamily="34" charset="-34"/>
            </a:endParaRPr>
          </a:p>
        </p:txBody>
      </p:sp>
      <p:cxnSp>
        <p:nvCxnSpPr>
          <p:cNvPr id="3" name="Straight Connector 2"/>
          <p:cNvCxnSpPr/>
          <p:nvPr/>
        </p:nvCxnSpPr>
        <p:spPr>
          <a:xfrm flipV="1">
            <a:off x="990867" y="3975382"/>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685142" y="3477460"/>
            <a:ext cx="2770133" cy="461665"/>
          </a:xfrm>
          <a:prstGeom prst="rect">
            <a:avLst/>
          </a:prstGeom>
          <a:noFill/>
        </p:spPr>
        <p:txBody>
          <a:bodyPr wrap="square" rtlCol="0">
            <a:spAutoFit/>
          </a:bodyPr>
          <a:lstStyle/>
          <a:p>
            <a:pPr algn="ctr"/>
            <a:r>
              <a:rPr lang="en-US" sz="2400" dirty="0" smtClean="0">
                <a:latin typeface="Candara" panose="020E0502030303020204" pitchFamily="34" charset="0"/>
                <a:cs typeface="Browallia New" panose="020B0604020202020204" pitchFamily="34" charset="-34"/>
              </a:rPr>
              <a:t>Process</a:t>
            </a:r>
            <a:endParaRPr lang="en-US" sz="2000" dirty="0">
              <a:latin typeface="Candara" panose="020E0502030303020204" pitchFamily="34" charset="0"/>
              <a:cs typeface="Browallia New" panose="020B0604020202020204" pitchFamily="34" charset="-34"/>
            </a:endParaRPr>
          </a:p>
        </p:txBody>
      </p:sp>
      <p:sp>
        <p:nvSpPr>
          <p:cNvPr id="29" name="TextBox 28"/>
          <p:cNvSpPr txBox="1"/>
          <p:nvPr/>
        </p:nvSpPr>
        <p:spPr>
          <a:xfrm>
            <a:off x="8547968" y="3477460"/>
            <a:ext cx="2770133" cy="461665"/>
          </a:xfrm>
          <a:prstGeom prst="rect">
            <a:avLst/>
          </a:prstGeom>
          <a:noFill/>
        </p:spPr>
        <p:txBody>
          <a:bodyPr wrap="square" rtlCol="0">
            <a:spAutoFit/>
          </a:bodyPr>
          <a:lstStyle/>
          <a:p>
            <a:pPr algn="ctr"/>
            <a:r>
              <a:rPr lang="en-US" sz="2400" dirty="0" smtClean="0">
                <a:solidFill>
                  <a:schemeClr val="bg1"/>
                </a:solidFill>
                <a:latin typeface="Candara" panose="020E0502030303020204" pitchFamily="34" charset="0"/>
                <a:cs typeface="Browallia New" panose="020B0604020202020204" pitchFamily="34" charset="-34"/>
              </a:rPr>
              <a:t>Photo</a:t>
            </a:r>
            <a:endParaRPr lang="en-US" sz="2000" dirty="0">
              <a:solidFill>
                <a:schemeClr val="bg1"/>
              </a:solidFill>
              <a:latin typeface="Candara" panose="020E0502030303020204" pitchFamily="34" charset="0"/>
              <a:cs typeface="Browallia New" panose="020B0604020202020204" pitchFamily="34" charset="-34"/>
            </a:endParaRPr>
          </a:p>
        </p:txBody>
      </p:sp>
      <p:cxnSp>
        <p:nvCxnSpPr>
          <p:cNvPr id="30" name="Straight Connector 29"/>
          <p:cNvCxnSpPr/>
          <p:nvPr/>
        </p:nvCxnSpPr>
        <p:spPr>
          <a:xfrm flipV="1">
            <a:off x="4865416" y="3955096"/>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8702453" y="3962130"/>
            <a:ext cx="2461161" cy="140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612496" y="4113125"/>
            <a:ext cx="2967003" cy="1077218"/>
          </a:xfrm>
          <a:prstGeom prst="rect">
            <a:avLst/>
          </a:prstGeom>
          <a:noFill/>
        </p:spPr>
        <p:txBody>
          <a:bodyPr wrap="square" rtlCol="0">
            <a:spAutoFit/>
          </a:bodyPr>
          <a:lstStyle/>
          <a:p>
            <a:pPr algn="just"/>
            <a:r>
              <a:rPr lang="en-US" sz="1600" dirty="0" smtClean="0">
                <a:latin typeface="Candara" panose="020E0502030303020204" pitchFamily="34" charset="0"/>
              </a:rPr>
              <a:t>Converts the video into frames and analyze it to calculate the speed by detecting the entry and exits moments.</a:t>
            </a:r>
            <a:endParaRPr lang="en-US" sz="1600" dirty="0">
              <a:latin typeface="Candara" panose="020E0502030303020204" pitchFamily="34" charset="0"/>
              <a:cs typeface="Browallia New" panose="020B0604020202020204" pitchFamily="34" charset="-34"/>
            </a:endParaRPr>
          </a:p>
        </p:txBody>
      </p:sp>
      <p:sp>
        <p:nvSpPr>
          <p:cNvPr id="33" name="TextBox 32"/>
          <p:cNvSpPr txBox="1"/>
          <p:nvPr/>
        </p:nvSpPr>
        <p:spPr>
          <a:xfrm>
            <a:off x="8547968" y="4113124"/>
            <a:ext cx="2967003" cy="1323439"/>
          </a:xfrm>
          <a:prstGeom prst="rect">
            <a:avLst/>
          </a:prstGeom>
          <a:noFill/>
        </p:spPr>
        <p:txBody>
          <a:bodyPr wrap="square" rtlCol="0">
            <a:spAutoFit/>
          </a:bodyPr>
          <a:lstStyle/>
          <a:p>
            <a:pPr algn="just"/>
            <a:r>
              <a:rPr lang="en-US" sz="1600" dirty="0" smtClean="0">
                <a:solidFill>
                  <a:schemeClr val="bg1"/>
                </a:solidFill>
                <a:latin typeface="Candara" panose="020E0502030303020204" pitchFamily="34" charset="0"/>
              </a:rPr>
              <a:t>The code choose the frame that contains the best phase of the license plate and send it to C++ directory as the output of the code.</a:t>
            </a:r>
            <a:endParaRPr lang="en-US" sz="1600" dirty="0">
              <a:solidFill>
                <a:schemeClr val="bg1"/>
              </a:solidFill>
              <a:latin typeface="Candara" panose="020E0502030303020204" pitchFamily="34" charset="0"/>
              <a:cs typeface="Browallia New" panose="020B0604020202020204" pitchFamily="34" charset="-34"/>
            </a:endParaRPr>
          </a:p>
        </p:txBody>
      </p:sp>
      <p:sp>
        <p:nvSpPr>
          <p:cNvPr id="22" name="Rounded Rectangle 21"/>
          <p:cNvSpPr/>
          <p:nvPr/>
        </p:nvSpPr>
        <p:spPr>
          <a:xfrm>
            <a:off x="936252" y="309440"/>
            <a:ext cx="4677148" cy="628370"/>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90991" y="260631"/>
            <a:ext cx="6935053" cy="646331"/>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W</a:t>
            </a:r>
            <a:r>
              <a:rPr lang="en-US" sz="2400" dirty="0" smtClean="0">
                <a:solidFill>
                  <a:schemeClr val="bg1"/>
                </a:solidFill>
                <a:latin typeface="Candara" panose="020E0502030303020204" pitchFamily="34" charset="0"/>
                <a:cs typeface="Browallia New" panose="020B0604020202020204" pitchFamily="34" charset="-34"/>
              </a:rPr>
              <a:t>ORKS</a:t>
            </a:r>
            <a:r>
              <a:rPr lang="en-US" sz="3600" dirty="0" smtClean="0">
                <a:solidFill>
                  <a:schemeClr val="bg1"/>
                </a:solidFill>
                <a:latin typeface="Candara" panose="020E0502030303020204" pitchFamily="34" charset="0"/>
                <a:cs typeface="Browallia New" panose="020B0604020202020204" pitchFamily="34" charset="-34"/>
              </a:rPr>
              <a:t> -</a:t>
            </a:r>
            <a:r>
              <a:rPr lang="en-US" sz="2400" dirty="0" smtClean="0">
                <a:solidFill>
                  <a:schemeClr val="bg1"/>
                </a:solidFill>
                <a:latin typeface="Candara" panose="020E0502030303020204" pitchFamily="34" charset="0"/>
                <a:cs typeface="Browallia New" panose="020B0604020202020204" pitchFamily="34" charset="-34"/>
              </a:rPr>
              <a:t> </a:t>
            </a:r>
            <a:r>
              <a:rPr lang="en-US" sz="3600" dirty="0" smtClean="0">
                <a:solidFill>
                  <a:schemeClr val="bg1"/>
                </a:solidFill>
                <a:latin typeface="Candara" panose="020E0502030303020204" pitchFamily="34" charset="0"/>
                <a:cs typeface="Browallia New" panose="020B0604020202020204" pitchFamily="34" charset="-34"/>
              </a:rPr>
              <a:t>M</a:t>
            </a:r>
            <a:r>
              <a:rPr lang="en-US" sz="2400" dirty="0" smtClean="0">
                <a:solidFill>
                  <a:schemeClr val="bg1"/>
                </a:solidFill>
                <a:latin typeface="Candara" panose="020E0502030303020204" pitchFamily="34" charset="0"/>
                <a:cs typeface="Browallia New" panose="020B0604020202020204" pitchFamily="34" charset="-34"/>
              </a:rPr>
              <a:t>ATLAB</a:t>
            </a:r>
            <a:endParaRPr lang="en-US" sz="2400" dirty="0">
              <a:solidFill>
                <a:schemeClr val="bg1"/>
              </a:solidFill>
              <a:latin typeface="Candara" panose="020E0502030303020204" pitchFamily="34" charset="0"/>
              <a:cs typeface="Browallia New" panose="020B0604020202020204" pitchFamily="34" charset="-34"/>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3066" y="1918254"/>
            <a:ext cx="1619894" cy="1596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1209" y="2086810"/>
            <a:ext cx="2003648"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3857" y="1943343"/>
            <a:ext cx="1792701" cy="1571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93169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190500" y="-101600"/>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872882" y="1247615"/>
            <a:ext cx="8702918" cy="161077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23678" y="1343017"/>
            <a:ext cx="8368516" cy="1569660"/>
          </a:xfrm>
          <a:prstGeom prst="rect">
            <a:avLst/>
          </a:prstGeom>
          <a:noFill/>
        </p:spPr>
        <p:txBody>
          <a:bodyPr wrap="square" rtlCol="0">
            <a:spAutoFit/>
          </a:bodyPr>
          <a:lstStyle/>
          <a:p>
            <a:pPr algn="just"/>
            <a:r>
              <a:rPr lang="en-US" sz="2400" b="1" dirty="0">
                <a:solidFill>
                  <a:schemeClr val="bg1"/>
                </a:solidFill>
                <a:latin typeface="Candara" pitchFamily="34" charset="0"/>
              </a:rPr>
              <a:t>At the beginning</a:t>
            </a:r>
            <a:r>
              <a:rPr lang="en-US" sz="2400" dirty="0">
                <a:solidFill>
                  <a:schemeClr val="bg1"/>
                </a:solidFill>
                <a:latin typeface="Candara" pitchFamily="34" charset="0"/>
              </a:rPr>
              <a:t>, the code makes an object contains the details of the video which are the height, the width, frame rate and the number of frames. Then segment the video into number of frames based on the previous data</a:t>
            </a:r>
            <a:endParaRPr lang="en-US" sz="2400" dirty="0">
              <a:solidFill>
                <a:schemeClr val="bg1"/>
              </a:solidFill>
              <a:latin typeface="Candara" panose="020E0502030303020204" pitchFamily="34" charset="0"/>
              <a:cs typeface="Estrangelo Edessa" panose="03080600000000000000" pitchFamily="66" charset="0"/>
            </a:endParaRPr>
          </a:p>
        </p:txBody>
      </p:sp>
      <p:grpSp>
        <p:nvGrpSpPr>
          <p:cNvPr id="5" name="Group 4"/>
          <p:cNvGrpSpPr/>
          <p:nvPr/>
        </p:nvGrpSpPr>
        <p:grpSpPr>
          <a:xfrm>
            <a:off x="872882" y="229006"/>
            <a:ext cx="5380158" cy="1047288"/>
            <a:chOff x="872882" y="229006"/>
            <a:chExt cx="5380158" cy="1047288"/>
          </a:xfrm>
        </p:grpSpPr>
        <p:sp>
          <p:nvSpPr>
            <p:cNvPr id="20" name="Rounded Rectangle 19"/>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2400" dirty="0">
                  <a:solidFill>
                    <a:schemeClr val="bg1"/>
                  </a:solidFill>
                  <a:latin typeface="Candara" panose="020E0502030303020204" pitchFamily="34" charset="0"/>
                  <a:cs typeface="Browallia New" panose="020B0604020202020204" pitchFamily="34" charset="-34"/>
                </a:rPr>
                <a:t> </a:t>
              </a:r>
              <a:r>
                <a:rPr lang="en-US" sz="3600" dirty="0">
                  <a:solidFill>
                    <a:schemeClr val="bg1"/>
                  </a:solidFill>
                  <a:latin typeface="Candara" panose="020E0502030303020204" pitchFamily="34" charset="0"/>
                  <a:cs typeface="Browallia New" panose="020B0604020202020204" pitchFamily="34" charset="-34"/>
                </a:rPr>
                <a:t>M</a:t>
              </a:r>
              <a:r>
                <a:rPr lang="en-US" sz="2400" dirty="0">
                  <a:solidFill>
                    <a:schemeClr val="bg1"/>
                  </a:solidFill>
                  <a:latin typeface="Candara" panose="020E0502030303020204" pitchFamily="34" charset="0"/>
                  <a:cs typeface="Browallia New" panose="020B0604020202020204" pitchFamily="34" charset="-34"/>
                </a:rPr>
                <a:t>ATLAB</a:t>
              </a:r>
            </a:p>
            <a:p>
              <a:endParaRPr lang="en-US" sz="2400" dirty="0">
                <a:solidFill>
                  <a:schemeClr val="bg1"/>
                </a:solidFill>
                <a:latin typeface="Candara" panose="020E0502030303020204" pitchFamily="34" charset="0"/>
                <a:cs typeface="Browallia New" panose="020B0604020202020204" pitchFamily="34" charset="-34"/>
              </a:endParaRPr>
            </a:p>
          </p:txBody>
        </p:sp>
      </p:grpSp>
      <p:pic>
        <p:nvPicPr>
          <p:cNvPr id="16" name="صورة 3"/>
          <p:cNvPicPr/>
          <p:nvPr/>
        </p:nvPicPr>
        <p:blipFill>
          <a:blip r:embed="rId3" cstate="print"/>
          <a:srcRect/>
          <a:stretch>
            <a:fillRect/>
          </a:stretch>
        </p:blipFill>
        <p:spPr bwMode="auto">
          <a:xfrm>
            <a:off x="872882" y="3149600"/>
            <a:ext cx="10760318" cy="3380197"/>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87437119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6" name="Rectangle 5"/>
          <p:cNvSpPr/>
          <p:nvPr/>
        </p:nvSpPr>
        <p:spPr>
          <a:xfrm>
            <a:off x="-166076" y="-226603"/>
            <a:ext cx="12192000" cy="6858000"/>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872882" y="1021714"/>
            <a:ext cx="7044835" cy="1515373"/>
            <a:chOff x="3349382" y="730402"/>
            <a:chExt cx="8702918" cy="1515373"/>
          </a:xfrm>
        </p:grpSpPr>
        <p:sp>
          <p:nvSpPr>
            <p:cNvPr id="14" name="Rounded Rectangle 13"/>
            <p:cNvSpPr/>
            <p:nvPr/>
          </p:nvSpPr>
          <p:spPr>
            <a:xfrm>
              <a:off x="3349382" y="784690"/>
              <a:ext cx="8702918" cy="146108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400178" y="730402"/>
              <a:ext cx="8368516" cy="461665"/>
            </a:xfrm>
            <a:prstGeom prst="rect">
              <a:avLst/>
            </a:prstGeom>
            <a:noFill/>
          </p:spPr>
          <p:txBody>
            <a:bodyPr wrap="square" rtlCol="0">
              <a:spAutoFit/>
            </a:bodyPr>
            <a:lstStyle/>
            <a:p>
              <a:pPr algn="ctr"/>
              <a:endParaRPr lang="en-US" sz="2400" dirty="0">
                <a:solidFill>
                  <a:schemeClr val="bg1"/>
                </a:solidFill>
                <a:latin typeface="Candara" panose="020E0502030303020204" pitchFamily="34" charset="0"/>
                <a:cs typeface="Estrangelo Edessa" panose="03080600000000000000" pitchFamily="66" charset="0"/>
              </a:endParaRPr>
            </a:p>
          </p:txBody>
        </p:sp>
      </p:grpSp>
      <p:pic>
        <p:nvPicPr>
          <p:cNvPr id="9" name="صورة 2" descr="E:\matlab111\frame91.jpg"/>
          <p:cNvPicPr/>
          <p:nvPr/>
        </p:nvPicPr>
        <p:blipFill>
          <a:blip r:embed="rId3" cstate="print"/>
          <a:srcRect/>
          <a:stretch>
            <a:fillRect/>
          </a:stretch>
        </p:blipFill>
        <p:spPr bwMode="auto">
          <a:xfrm>
            <a:off x="882679" y="2783737"/>
            <a:ext cx="7272159" cy="3695260"/>
          </a:xfrm>
          <a:prstGeom prst="rect">
            <a:avLst/>
          </a:prstGeom>
          <a:noFill/>
          <a:ln w="9525">
            <a:solidFill>
              <a:schemeClr val="tx1"/>
            </a:solidFill>
            <a:miter lim="800000"/>
            <a:headEnd/>
            <a:tailEnd/>
          </a:ln>
          <a:effectLst>
            <a:outerShdw blurRad="50800" algn="ctr" rotWithShape="0">
              <a:srgbClr val="000000">
                <a:alpha val="0"/>
              </a:srgbClr>
            </a:outerShdw>
          </a:effectLst>
        </p:spPr>
      </p:pic>
      <p:sp>
        <p:nvSpPr>
          <p:cNvPr id="5" name="Rectangle 4"/>
          <p:cNvSpPr/>
          <p:nvPr/>
        </p:nvSpPr>
        <p:spPr>
          <a:xfrm>
            <a:off x="990992" y="1284414"/>
            <a:ext cx="6661487" cy="1200329"/>
          </a:xfrm>
          <a:prstGeom prst="rect">
            <a:avLst/>
          </a:prstGeom>
        </p:spPr>
        <p:txBody>
          <a:bodyPr wrap="square">
            <a:spAutoFit/>
          </a:bodyPr>
          <a:lstStyle/>
          <a:p>
            <a:r>
              <a:rPr lang="en-US" sz="2400" dirty="0" smtClean="0">
                <a:solidFill>
                  <a:schemeClr val="bg1"/>
                </a:solidFill>
                <a:latin typeface="Candara" pitchFamily="34" charset="0"/>
              </a:rPr>
              <a:t>According to the entry and exit moments; the </a:t>
            </a:r>
            <a:r>
              <a:rPr lang="en-US" sz="2400" dirty="0">
                <a:solidFill>
                  <a:schemeClr val="bg1"/>
                </a:solidFill>
                <a:latin typeface="Candara" pitchFamily="34" charset="0"/>
              </a:rPr>
              <a:t>code choose the middle frame and save it in a specific directory (Visual Basic Workspace)</a:t>
            </a:r>
          </a:p>
        </p:txBody>
      </p:sp>
      <p:grpSp>
        <p:nvGrpSpPr>
          <p:cNvPr id="18" name="Group 17"/>
          <p:cNvGrpSpPr/>
          <p:nvPr/>
        </p:nvGrpSpPr>
        <p:grpSpPr>
          <a:xfrm>
            <a:off x="872882" y="229006"/>
            <a:ext cx="5380158" cy="1047288"/>
            <a:chOff x="872882" y="229006"/>
            <a:chExt cx="5380158" cy="1047288"/>
          </a:xfrm>
        </p:grpSpPr>
        <p:sp>
          <p:nvSpPr>
            <p:cNvPr id="19" name="Rounded Rectangle 18"/>
            <p:cNvSpPr/>
            <p:nvPr/>
          </p:nvSpPr>
          <p:spPr>
            <a:xfrm>
              <a:off x="872882" y="229006"/>
              <a:ext cx="4351460" cy="677955"/>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90992" y="260631"/>
              <a:ext cx="5262048" cy="1015663"/>
            </a:xfrm>
            <a:prstGeom prst="rect">
              <a:avLst/>
            </a:prstGeom>
            <a:noFill/>
          </p:spPr>
          <p:txBody>
            <a:bodyPr wrap="square" rtlCol="0">
              <a:spAutoFit/>
            </a:bodyPr>
            <a:lstStyle/>
            <a:p>
              <a:r>
                <a:rPr lang="en-US" sz="3600" dirty="0">
                  <a:solidFill>
                    <a:schemeClr val="bg1"/>
                  </a:solidFill>
                  <a:latin typeface="Candara" panose="020E0502030303020204" pitchFamily="34" charset="0"/>
                  <a:cs typeface="Browallia New" panose="020B0604020202020204" pitchFamily="34" charset="-34"/>
                </a:rPr>
                <a:t>H</a:t>
              </a:r>
              <a:r>
                <a:rPr lang="en-US" sz="2400" dirty="0">
                  <a:solidFill>
                    <a:schemeClr val="bg1"/>
                  </a:solidFill>
                  <a:latin typeface="Candara" panose="020E0502030303020204" pitchFamily="34" charset="0"/>
                  <a:cs typeface="Browallia New" panose="020B0604020202020204" pitchFamily="34" charset="-34"/>
                </a:rPr>
                <a:t>OW</a:t>
              </a:r>
              <a:r>
                <a:rPr lang="en-US" sz="3600" dirty="0">
                  <a:solidFill>
                    <a:schemeClr val="bg1"/>
                  </a:solidFill>
                  <a:latin typeface="Candara" panose="020E0502030303020204" pitchFamily="34" charset="0"/>
                  <a:cs typeface="Browallia New" panose="020B0604020202020204" pitchFamily="34" charset="-34"/>
                </a:rPr>
                <a:t> I</a:t>
              </a:r>
              <a:r>
                <a:rPr lang="en-US" sz="2400" dirty="0">
                  <a:solidFill>
                    <a:schemeClr val="bg1"/>
                  </a:solidFill>
                  <a:latin typeface="Candara" panose="020E0502030303020204" pitchFamily="34" charset="0"/>
                  <a:cs typeface="Browallia New" panose="020B0604020202020204" pitchFamily="34" charset="-34"/>
                </a:rPr>
                <a:t>T</a:t>
              </a:r>
              <a:r>
                <a:rPr lang="en-US" sz="3600" dirty="0">
                  <a:solidFill>
                    <a:schemeClr val="bg1"/>
                  </a:solidFill>
                  <a:latin typeface="Candara" panose="020E0502030303020204" pitchFamily="34" charset="0"/>
                  <a:cs typeface="Browallia New" panose="020B0604020202020204" pitchFamily="34" charset="-34"/>
                </a:rPr>
                <a:t> W</a:t>
              </a:r>
              <a:r>
                <a:rPr lang="en-US" sz="2400" dirty="0">
                  <a:solidFill>
                    <a:schemeClr val="bg1"/>
                  </a:solidFill>
                  <a:latin typeface="Candara" panose="020E0502030303020204" pitchFamily="34" charset="0"/>
                  <a:cs typeface="Browallia New" panose="020B0604020202020204" pitchFamily="34" charset="-34"/>
                </a:rPr>
                <a:t>ORKS</a:t>
              </a:r>
              <a:r>
                <a:rPr lang="en-US" sz="3600" dirty="0">
                  <a:solidFill>
                    <a:schemeClr val="bg1"/>
                  </a:solidFill>
                  <a:latin typeface="Candara" panose="020E0502030303020204" pitchFamily="34" charset="0"/>
                  <a:cs typeface="Browallia New" panose="020B0604020202020204" pitchFamily="34" charset="-34"/>
                </a:rPr>
                <a:t> -</a:t>
              </a:r>
              <a:r>
                <a:rPr lang="en-US" sz="2400" dirty="0">
                  <a:solidFill>
                    <a:schemeClr val="bg1"/>
                  </a:solidFill>
                  <a:latin typeface="Candara" panose="020E0502030303020204" pitchFamily="34" charset="0"/>
                  <a:cs typeface="Browallia New" panose="020B0604020202020204" pitchFamily="34" charset="-34"/>
                </a:rPr>
                <a:t> </a:t>
              </a:r>
              <a:r>
                <a:rPr lang="en-US" sz="3600" dirty="0">
                  <a:solidFill>
                    <a:schemeClr val="bg1"/>
                  </a:solidFill>
                  <a:latin typeface="Candara" panose="020E0502030303020204" pitchFamily="34" charset="0"/>
                  <a:cs typeface="Browallia New" panose="020B0604020202020204" pitchFamily="34" charset="-34"/>
                </a:rPr>
                <a:t>M</a:t>
              </a:r>
              <a:r>
                <a:rPr lang="en-US" sz="2400" dirty="0">
                  <a:solidFill>
                    <a:schemeClr val="bg1"/>
                  </a:solidFill>
                  <a:latin typeface="Candara" panose="020E0502030303020204" pitchFamily="34" charset="0"/>
                  <a:cs typeface="Browallia New" panose="020B0604020202020204" pitchFamily="34" charset="-34"/>
                </a:rPr>
                <a:t>ATLAB</a:t>
              </a:r>
            </a:p>
            <a:p>
              <a:endParaRPr lang="en-US" sz="2400" dirty="0">
                <a:solidFill>
                  <a:schemeClr val="bg1"/>
                </a:solidFill>
                <a:latin typeface="Candara" panose="020E0502030303020204" pitchFamily="34" charset="0"/>
                <a:cs typeface="Browallia New" panose="020B0604020202020204" pitchFamily="34" charset="-34"/>
              </a:endParaRPr>
            </a:p>
          </p:txBody>
        </p:sp>
      </p:grpSp>
    </p:spTree>
    <p:extLst>
      <p:ext uri="{BB962C8B-B14F-4D97-AF65-F5344CB8AC3E}">
        <p14:creationId xmlns:p14="http://schemas.microsoft.com/office/powerpoint/2010/main" val="3191239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4405</TotalTime>
  <Words>654</Words>
  <Application>Microsoft Office PowerPoint</Application>
  <PresentationFormat>Custom</PresentationFormat>
  <Paragraphs>124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james sager;sage-fox.com</dc:creator>
  <cp:lastModifiedBy>fast 2</cp:lastModifiedBy>
  <cp:revision>1179</cp:revision>
  <dcterms:created xsi:type="dcterms:W3CDTF">2015-12-31T02:20:12Z</dcterms:created>
  <dcterms:modified xsi:type="dcterms:W3CDTF">2016-05-24T09:10:33Z</dcterms:modified>
</cp:coreProperties>
</file>