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2"/>
  </p:notes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18288000" cy="10287000"/>
  <p:notesSz cx="6858000" cy="9144000"/>
  <p:embeddedFontLst>
    <p:embeddedFont>
      <p:font typeface="Garet" panose="020B0604020202020204" charset="0"/>
      <p:regular r:id="rId33"/>
    </p:embeddedFont>
    <p:embeddedFont>
      <p:font typeface="Barlow Bold Bold" panose="020B0604020202020204" charset="0"/>
      <p:regular r:id="rId34"/>
    </p:embeddedFont>
    <p:embeddedFont>
      <p:font typeface="Canva Sans 2" panose="020B0604020202020204" charset="0"/>
      <p:regular r:id="rId35"/>
    </p:embeddedFont>
    <p:embeddedFont>
      <p:font typeface="Montserrat Extra-Bold" panose="020B0604020202020204" charset="0"/>
      <p:regular r:id="rId36"/>
    </p:embeddedFont>
    <p:embeddedFont>
      <p:font typeface="Calibri" panose="020F0502020204030204" pitchFamily="34" charset="0"/>
      <p:regular r:id="rId37"/>
      <p:bold r:id="rId38"/>
    </p:embeddedFont>
    <p:embeddedFont>
      <p:font typeface="Poppins ExtraBold" panose="020B0604020202020204" charset="0"/>
      <p:regular r:id="rId39"/>
    </p:embeddedFont>
    <p:embeddedFont>
      <p:font typeface="Open Sans Bold" panose="020B0806030504020204" pitchFamily="34" charset="0"/>
      <p:bold r:id="rId40"/>
    </p:embeddedFont>
    <p:embeddedFont>
      <p:font typeface="Poppins ExtraBold Bold" panose="020B0604020202020204" charset="0"/>
      <p:regular r:id="rId41"/>
    </p:embeddedFont>
    <p:embeddedFont>
      <p:font typeface="Open Sans" panose="020B0606030504020204" pitchFamily="34" charset="0"/>
      <p:regular r:id="rId42"/>
      <p:bold r:id="rId43"/>
      <p:italic r:id="rId44"/>
      <p:boldItalic r:id="rId45"/>
    </p:embeddedFont>
    <p:embeddedFont>
      <p:font typeface="Poppins Bold" panose="020B0604020202020204" charset="0"/>
      <p:regular r:id="rId46"/>
    </p:embeddedFont>
    <p:embeddedFont>
      <p:font typeface="Garet Bold" panose="020B0604020202020204" charset="0"/>
      <p:regular r:id="rId47"/>
    </p:embeddedFont>
    <p:embeddedFont>
      <p:font typeface="Poppins Bold Italics" panose="020B0604020202020204" charset="0"/>
      <p:regular r:id="rId48"/>
    </p:embeddedFont>
    <p:embeddedFont>
      <p:font typeface="Poppins" panose="020B0604020202020204" charset="0"/>
      <p:regular r:id="rId4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4" d="100"/>
          <a:sy n="54" d="100"/>
        </p:scale>
        <p:origin x="75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font" Target="fonts/font15.fntdata"/><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font" Target="fonts/font13.fntdata"/><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2.fntdata"/><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font" Target="fonts/font16.fntdata"/><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font" Target="fonts/font14.fntdata"/><Relationship Id="rId20" Type="http://schemas.openxmlformats.org/officeDocument/2006/relationships/slide" Target="slides/slide19.xml"/><Relationship Id="rId4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49" Type="http://schemas.openxmlformats.org/officeDocument/2006/relationships/font" Target="fonts/font1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F41850-75C3-450C-95CC-8B9C08E6B094}" type="datetimeFigureOut">
              <a:rPr lang="en-US" smtClean="0"/>
              <a:t>5/31/2023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F85E3A-07A5-4D7A-B7DE-BF7650BAB1D3}" type="slidenum">
              <a:rPr lang="en-US" smtClean="0"/>
              <a:t>‹#›</a:t>
            </a:fld>
            <a:endParaRPr lang="en-US"/>
          </a:p>
        </p:txBody>
      </p:sp>
    </p:spTree>
    <p:extLst>
      <p:ext uri="{BB962C8B-B14F-4D97-AF65-F5344CB8AC3E}">
        <p14:creationId xmlns:p14="http://schemas.microsoft.com/office/powerpoint/2010/main" val="2522473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shifted to the practical part</a:t>
            </a:r>
            <a:endParaRPr lang="en-US" dirty="0"/>
          </a:p>
        </p:txBody>
      </p:sp>
      <p:sp>
        <p:nvSpPr>
          <p:cNvPr id="4" name="Slide Number Placeholder 3"/>
          <p:cNvSpPr>
            <a:spLocks noGrp="1"/>
          </p:cNvSpPr>
          <p:nvPr>
            <p:ph type="sldNum" sz="quarter" idx="10"/>
          </p:nvPr>
        </p:nvSpPr>
        <p:spPr/>
        <p:txBody>
          <a:bodyPr/>
          <a:lstStyle/>
          <a:p>
            <a:fld id="{3CF85E3A-07A5-4D7A-B7DE-BF7650BAB1D3}" type="slidenum">
              <a:rPr lang="en-US" smtClean="0"/>
              <a:t>22</a:t>
            </a:fld>
            <a:endParaRPr lang="en-US"/>
          </a:p>
        </p:txBody>
      </p:sp>
    </p:spTree>
    <p:extLst>
      <p:ext uri="{BB962C8B-B14F-4D97-AF65-F5344CB8AC3E}">
        <p14:creationId xmlns:p14="http://schemas.microsoft.com/office/powerpoint/2010/main" val="2079318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5/31/2023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5/31/2023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5/31/2023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5/31/2023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image" Target="../media/image32.svg"/><Relationship Id="rId5" Type="http://schemas.openxmlformats.org/officeDocument/2006/relationships/image" Target="../media/image20.png"/><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gif"/><Relationship Id="rId1" Type="http://schemas.openxmlformats.org/officeDocument/2006/relationships/slideLayout" Target="../slideLayouts/slideLayout7.xml"/><Relationship Id="rId4" Type="http://schemas.openxmlformats.org/officeDocument/2006/relationships/image" Target="../media/image35.svg"/></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2.sv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2.svg"/></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6.svg"/><Relationship Id="rId5" Type="http://schemas.openxmlformats.org/officeDocument/2006/relationships/image" Target="../media/image40.png"/><Relationship Id="rId4" Type="http://schemas.openxmlformats.org/officeDocument/2006/relationships/image" Target="../media/image54.svg"/></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image" Target="../media/image56.svg"/><Relationship Id="rId5" Type="http://schemas.openxmlformats.org/officeDocument/2006/relationships/image" Target="../media/image40.png"/><Relationship Id="rId4" Type="http://schemas.openxmlformats.org/officeDocument/2006/relationships/image" Target="../media/image59.svg"/></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7.svg"/></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64.svg"/></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9.png"/><Relationship Id="rId7" Type="http://schemas.openxmlformats.org/officeDocument/2006/relationships/image" Target="../media/image11.png"/><Relationship Id="rId12" Type="http://schemas.openxmlformats.org/officeDocument/2006/relationships/image" Target="../media/image20.svg"/><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image" Target="../media/image14.svg"/><Relationship Id="rId11" Type="http://schemas.openxmlformats.org/officeDocument/2006/relationships/image" Target="../media/image13.png"/><Relationship Id="rId5" Type="http://schemas.openxmlformats.org/officeDocument/2006/relationships/image" Target="../media/image10.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29.svg"/><Relationship Id="rId5" Type="http://schemas.openxmlformats.org/officeDocument/2006/relationships/image" Target="../media/image18.png"/><Relationship Id="rId4" Type="http://schemas.openxmlformats.org/officeDocument/2006/relationships/image" Target="../media/image2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3999"/>
          </a:blip>
          <a:srcRect/>
          <a:stretch>
            <a:fillRect/>
          </a:stretch>
        </p:blipFill>
        <p:spPr>
          <a:xfrm flipH="1">
            <a:off x="0" y="0"/>
            <a:ext cx="18288000" cy="10287000"/>
          </a:xfrm>
          <a:prstGeom prst="rect">
            <a:avLst/>
          </a:prstGeom>
        </p:spPr>
      </p:pic>
      <p:sp>
        <p:nvSpPr>
          <p:cNvPr id="3" name="Freeform 3"/>
          <p:cNvSpPr/>
          <p:nvPr/>
        </p:nvSpPr>
        <p:spPr>
          <a:xfrm>
            <a:off x="6608977" y="0"/>
            <a:ext cx="4643095" cy="4643095"/>
          </a:xfrm>
          <a:custGeom>
            <a:avLst/>
            <a:gdLst/>
            <a:ahLst/>
            <a:cxnLst/>
            <a:rect l="l" t="t" r="r" b="b"/>
            <a:pathLst>
              <a:path w="4643095" h="4643095">
                <a:moveTo>
                  <a:pt x="0" y="0"/>
                </a:moveTo>
                <a:lnTo>
                  <a:pt x="4643095" y="0"/>
                </a:lnTo>
                <a:lnTo>
                  <a:pt x="4643095" y="4643095"/>
                </a:lnTo>
                <a:lnTo>
                  <a:pt x="0" y="4643095"/>
                </a:lnTo>
                <a:lnTo>
                  <a:pt x="0" y="0"/>
                </a:lnTo>
                <a:close/>
              </a:path>
            </a:pathLst>
          </a:custGeom>
          <a:blipFill>
            <a:blip r:embed="rId3"/>
            <a:stretch>
              <a:fillRect/>
            </a:stretch>
          </a:blipFill>
        </p:spPr>
      </p:sp>
      <p:sp>
        <p:nvSpPr>
          <p:cNvPr id="4" name="TextBox 4"/>
          <p:cNvSpPr txBox="1"/>
          <p:nvPr/>
        </p:nvSpPr>
        <p:spPr>
          <a:xfrm>
            <a:off x="1787590" y="4556344"/>
            <a:ext cx="14712819" cy="1428118"/>
          </a:xfrm>
          <a:prstGeom prst="rect">
            <a:avLst/>
          </a:prstGeom>
        </p:spPr>
        <p:txBody>
          <a:bodyPr lIns="0" tIns="0" rIns="0" bIns="0" rtlCol="0" anchor="t">
            <a:spAutoFit/>
          </a:bodyPr>
          <a:lstStyle/>
          <a:p>
            <a:pPr algn="ctr">
              <a:lnSpc>
                <a:spcPts val="11059"/>
              </a:lnSpc>
            </a:pPr>
            <a:r>
              <a:rPr lang="en-US" sz="7899">
                <a:solidFill>
                  <a:srgbClr val="0A4C86"/>
                </a:solidFill>
                <a:latin typeface="Poppins ExtraBold Bold"/>
              </a:rPr>
              <a:t>e-Knowledge Point System</a:t>
            </a:r>
          </a:p>
        </p:txBody>
      </p:sp>
      <p:sp>
        <p:nvSpPr>
          <p:cNvPr id="5" name="TextBox 5"/>
          <p:cNvSpPr txBox="1"/>
          <p:nvPr/>
        </p:nvSpPr>
        <p:spPr>
          <a:xfrm>
            <a:off x="7018211" y="6316810"/>
            <a:ext cx="4251579" cy="2513509"/>
          </a:xfrm>
          <a:prstGeom prst="rect">
            <a:avLst/>
          </a:prstGeom>
        </p:spPr>
        <p:txBody>
          <a:bodyPr lIns="0" tIns="0" rIns="0" bIns="0" rtlCol="0" anchor="t">
            <a:spAutoFit/>
          </a:bodyPr>
          <a:lstStyle/>
          <a:p>
            <a:pPr algn="ctr">
              <a:lnSpc>
                <a:spcPts val="4869"/>
              </a:lnSpc>
            </a:pPr>
            <a:r>
              <a:rPr lang="en-US" sz="3478" dirty="0">
                <a:solidFill>
                  <a:srgbClr val="010440"/>
                </a:solidFill>
                <a:latin typeface="Poppins"/>
              </a:rPr>
              <a:t> </a:t>
            </a:r>
          </a:p>
          <a:p>
            <a:pPr algn="ctr">
              <a:lnSpc>
                <a:spcPts val="4869"/>
              </a:lnSpc>
            </a:pPr>
            <a:r>
              <a:rPr lang="en-US" sz="3478" dirty="0" smtClean="0">
                <a:solidFill>
                  <a:srgbClr val="010440"/>
                </a:solidFill>
                <a:latin typeface="Poppins"/>
              </a:rPr>
              <a:t>Laith AboShamat</a:t>
            </a:r>
          </a:p>
          <a:p>
            <a:pPr algn="ctr">
              <a:lnSpc>
                <a:spcPts val="4869"/>
              </a:lnSpc>
            </a:pPr>
            <a:r>
              <a:rPr lang="en-US" sz="3478" dirty="0">
                <a:solidFill>
                  <a:srgbClr val="010440"/>
                </a:solidFill>
                <a:latin typeface="Poppins"/>
              </a:rPr>
              <a:t>Zainab Nassif </a:t>
            </a:r>
          </a:p>
          <a:p>
            <a:pPr algn="ctr">
              <a:lnSpc>
                <a:spcPts val="4869"/>
              </a:lnSpc>
            </a:pPr>
            <a:endParaRPr lang="en-US" sz="3478" dirty="0">
              <a:solidFill>
                <a:srgbClr val="010440"/>
              </a:solidFill>
              <a:latin typeface="Poppins"/>
            </a:endParaRPr>
          </a:p>
        </p:txBody>
      </p:sp>
      <p:sp>
        <p:nvSpPr>
          <p:cNvPr id="6" name="TextBox 6"/>
          <p:cNvSpPr txBox="1"/>
          <p:nvPr/>
        </p:nvSpPr>
        <p:spPr>
          <a:xfrm>
            <a:off x="5983546" y="5983435"/>
            <a:ext cx="5893956" cy="934720"/>
          </a:xfrm>
          <a:prstGeom prst="rect">
            <a:avLst/>
          </a:prstGeom>
        </p:spPr>
        <p:txBody>
          <a:bodyPr lIns="0" tIns="0" rIns="0" bIns="0" rtlCol="0" anchor="t">
            <a:spAutoFit/>
          </a:bodyPr>
          <a:lstStyle/>
          <a:p>
            <a:pPr algn="ctr">
              <a:lnSpc>
                <a:spcPts val="7279"/>
              </a:lnSpc>
            </a:pPr>
            <a:r>
              <a:rPr lang="en-US" sz="5199">
                <a:solidFill>
                  <a:srgbClr val="010440"/>
                </a:solidFill>
                <a:latin typeface="Poppins Bold"/>
              </a:rPr>
              <a:t>Team Members</a:t>
            </a:r>
          </a:p>
        </p:txBody>
      </p:sp>
      <p:sp>
        <p:nvSpPr>
          <p:cNvPr id="7" name="TextBox 7"/>
          <p:cNvSpPr txBox="1"/>
          <p:nvPr/>
        </p:nvSpPr>
        <p:spPr>
          <a:xfrm>
            <a:off x="5983546" y="8230889"/>
            <a:ext cx="6320908" cy="816610"/>
          </a:xfrm>
          <a:prstGeom prst="rect">
            <a:avLst/>
          </a:prstGeom>
        </p:spPr>
        <p:txBody>
          <a:bodyPr lIns="0" tIns="0" rIns="0" bIns="0" rtlCol="0" anchor="t">
            <a:spAutoFit/>
          </a:bodyPr>
          <a:lstStyle/>
          <a:p>
            <a:pPr algn="ctr">
              <a:lnSpc>
                <a:spcPts val="6440"/>
              </a:lnSpc>
            </a:pPr>
            <a:r>
              <a:rPr lang="en-US" sz="4600">
                <a:solidFill>
                  <a:srgbClr val="010440"/>
                </a:solidFill>
                <a:latin typeface="Poppins Bold"/>
              </a:rPr>
              <a:t>Supervisor </a:t>
            </a:r>
          </a:p>
        </p:txBody>
      </p:sp>
      <p:sp>
        <p:nvSpPr>
          <p:cNvPr id="8" name="TextBox 8"/>
          <p:cNvSpPr txBox="1"/>
          <p:nvPr/>
        </p:nvSpPr>
        <p:spPr>
          <a:xfrm>
            <a:off x="6725096" y="9144000"/>
            <a:ext cx="4837807" cy="767079"/>
          </a:xfrm>
          <a:prstGeom prst="rect">
            <a:avLst/>
          </a:prstGeom>
        </p:spPr>
        <p:txBody>
          <a:bodyPr lIns="0" tIns="0" rIns="0" bIns="0" rtlCol="0" anchor="t">
            <a:spAutoFit/>
          </a:bodyPr>
          <a:lstStyle/>
          <a:p>
            <a:pPr algn="ctr">
              <a:lnSpc>
                <a:spcPts val="6020"/>
              </a:lnSpc>
            </a:pPr>
            <a:r>
              <a:rPr lang="en-US" sz="4300">
                <a:solidFill>
                  <a:srgbClr val="010440"/>
                </a:solidFill>
                <a:latin typeface="Poppins"/>
              </a:rPr>
              <a:t>Safa'a AbuJarour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924579" y="1855630"/>
            <a:ext cx="18356632" cy="8431370"/>
            <a:chOff x="0" y="0"/>
            <a:chExt cx="4834669" cy="2220608"/>
          </a:xfrm>
        </p:grpSpPr>
        <p:sp>
          <p:nvSpPr>
            <p:cNvPr id="3" name="Freeform 3"/>
            <p:cNvSpPr/>
            <p:nvPr/>
          </p:nvSpPr>
          <p:spPr>
            <a:xfrm>
              <a:off x="0" y="0"/>
              <a:ext cx="4834668" cy="2220608"/>
            </a:xfrm>
            <a:custGeom>
              <a:avLst/>
              <a:gdLst/>
              <a:ahLst/>
              <a:cxnLst/>
              <a:rect l="l" t="t" r="r" b="b"/>
              <a:pathLst>
                <a:path w="4834668" h="2220608">
                  <a:moveTo>
                    <a:pt x="0" y="0"/>
                  </a:moveTo>
                  <a:lnTo>
                    <a:pt x="4834668" y="0"/>
                  </a:lnTo>
                  <a:lnTo>
                    <a:pt x="4834668" y="2220608"/>
                  </a:lnTo>
                  <a:lnTo>
                    <a:pt x="0" y="2220608"/>
                  </a:lnTo>
                  <a:close/>
                </a:path>
              </a:pathLst>
            </a:custGeom>
            <a:solidFill>
              <a:srgbClr val="082055"/>
            </a:solidFill>
          </p:spPr>
        </p:sp>
        <p:sp>
          <p:nvSpPr>
            <p:cNvPr id="4" name="TextBox 4"/>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974516" y="0"/>
            <a:ext cx="7313484" cy="10287000"/>
            <a:chOff x="0" y="0"/>
            <a:chExt cx="9751312" cy="13716000"/>
          </a:xfrm>
        </p:grpSpPr>
        <p:pic>
          <p:nvPicPr>
            <p:cNvPr id="6" name="Picture 6">
              <a:hlinkClick r:id="" action="ppaction://media"/>
            </p:cNvPr>
            <p:cNvPicPr>
              <a:picLocks noChangeAspect="1"/>
            </p:cNvPicPr>
            <p:nvPr>
              <a:videoFile r:link="rId1"/>
              <p:extLst>
                <p:ext uri="{DAA4B4D4-6D71-4841-9C94-3DE7FCFB9230}">
                  <p14:media xmlns:p14="http://schemas.microsoft.com/office/powerpoint/2010/main" r:embed="rId2">
                    <p14:trim end="5677.3333"/>
                  </p14:media>
                </p:ext>
              </p:extLst>
            </p:nvPr>
          </p:nvPicPr>
          <p:blipFill>
            <a:blip r:embed="rId4"/>
            <a:srcRect l="29738" r="29738"/>
            <a:stretch>
              <a:fillRect/>
            </a:stretch>
          </p:blipFill>
          <p:spPr>
            <a:xfrm>
              <a:off x="0" y="0"/>
              <a:ext cx="9751312" cy="13716000"/>
            </a:xfrm>
            <a:prstGeom prst="rect">
              <a:avLst/>
            </a:prstGeom>
          </p:spPr>
        </p:pic>
      </p:grpSp>
      <p:grpSp>
        <p:nvGrpSpPr>
          <p:cNvPr id="7" name="Group 7"/>
          <p:cNvGrpSpPr/>
          <p:nvPr/>
        </p:nvGrpSpPr>
        <p:grpSpPr>
          <a:xfrm>
            <a:off x="1552358" y="2412651"/>
            <a:ext cx="5754306" cy="971318"/>
            <a:chOff x="0" y="0"/>
            <a:chExt cx="5361786" cy="905061"/>
          </a:xfrm>
        </p:grpSpPr>
        <p:sp>
          <p:nvSpPr>
            <p:cNvPr id="8" name="Freeform 8"/>
            <p:cNvSpPr/>
            <p:nvPr/>
          </p:nvSpPr>
          <p:spPr>
            <a:xfrm>
              <a:off x="0" y="0"/>
              <a:ext cx="5361786" cy="905061"/>
            </a:xfrm>
            <a:custGeom>
              <a:avLst/>
              <a:gdLst/>
              <a:ahLst/>
              <a:cxnLst/>
              <a:rect l="l" t="t" r="r" b="b"/>
              <a:pathLst>
                <a:path w="5361786" h="905061">
                  <a:moveTo>
                    <a:pt x="5158586" y="0"/>
                  </a:moveTo>
                  <a:lnTo>
                    <a:pt x="0" y="0"/>
                  </a:lnTo>
                  <a:lnTo>
                    <a:pt x="203200" y="905061"/>
                  </a:lnTo>
                  <a:lnTo>
                    <a:pt x="5361786" y="905061"/>
                  </a:lnTo>
                  <a:lnTo>
                    <a:pt x="5158586" y="0"/>
                  </a:lnTo>
                  <a:close/>
                </a:path>
              </a:pathLst>
            </a:custGeom>
            <a:solidFill>
              <a:srgbClr val="0C5B9A"/>
            </a:solidFill>
          </p:spPr>
        </p:sp>
        <p:sp>
          <p:nvSpPr>
            <p:cNvPr id="9" name="TextBox 9"/>
            <p:cNvSpPr txBox="1"/>
            <p:nvPr/>
          </p:nvSpPr>
          <p:spPr>
            <a:xfrm>
              <a:off x="282747" y="100549"/>
              <a:ext cx="2626559" cy="714375"/>
            </a:xfrm>
            <a:prstGeom prst="rect">
              <a:avLst/>
            </a:prstGeom>
          </p:spPr>
          <p:txBody>
            <a:bodyPr lIns="50800" tIns="50800" rIns="50800" bIns="50800" rtlCol="0" anchor="ctr"/>
            <a:lstStyle/>
            <a:p>
              <a:pPr algn="ctr">
                <a:lnSpc>
                  <a:spcPts val="5039"/>
                </a:lnSpc>
              </a:pPr>
              <a:r>
                <a:rPr lang="en-US" sz="3599" dirty="0">
                  <a:solidFill>
                    <a:srgbClr val="FFFFFF"/>
                  </a:solidFill>
                  <a:latin typeface="Poppins Bold"/>
                </a:rPr>
                <a:t>Students</a:t>
              </a:r>
            </a:p>
          </p:txBody>
        </p:sp>
      </p:grpSp>
      <p:grpSp>
        <p:nvGrpSpPr>
          <p:cNvPr id="10" name="Group 10"/>
          <p:cNvGrpSpPr/>
          <p:nvPr/>
        </p:nvGrpSpPr>
        <p:grpSpPr>
          <a:xfrm>
            <a:off x="1003852" y="2349804"/>
            <a:ext cx="1097012" cy="1097012"/>
            <a:chOff x="0" y="0"/>
            <a:chExt cx="812800" cy="812800"/>
          </a:xfrm>
        </p:grpSpPr>
        <p:sp>
          <p:nvSpPr>
            <p:cNvPr id="11" name="Freeform 11"/>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C5B9A"/>
            </a:solidFill>
          </p:spPr>
        </p:sp>
        <p:sp>
          <p:nvSpPr>
            <p:cNvPr id="12" name="TextBox 12"/>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13" name="AutoShape 13"/>
          <p:cNvSpPr/>
          <p:nvPr/>
        </p:nvSpPr>
        <p:spPr>
          <a:xfrm>
            <a:off x="-5029713" y="441524"/>
            <a:ext cx="10059425" cy="0"/>
          </a:xfrm>
          <a:prstGeom prst="line">
            <a:avLst/>
          </a:prstGeom>
          <a:ln w="76200" cap="flat">
            <a:solidFill>
              <a:srgbClr val="082055"/>
            </a:solidFill>
            <a:prstDash val="solid"/>
            <a:headEnd type="none" w="sm" len="sm"/>
            <a:tailEnd type="oval" w="lg" len="lg"/>
          </a:ln>
        </p:spPr>
      </p:sp>
      <p:sp>
        <p:nvSpPr>
          <p:cNvPr id="14" name="Freeform 14"/>
          <p:cNvSpPr/>
          <p:nvPr/>
        </p:nvSpPr>
        <p:spPr>
          <a:xfrm>
            <a:off x="1320082" y="2505453"/>
            <a:ext cx="464553" cy="785714"/>
          </a:xfrm>
          <a:custGeom>
            <a:avLst/>
            <a:gdLst/>
            <a:ahLst/>
            <a:cxnLst/>
            <a:rect l="l" t="t" r="r" b="b"/>
            <a:pathLst>
              <a:path w="464553" h="785714">
                <a:moveTo>
                  <a:pt x="0" y="0"/>
                </a:moveTo>
                <a:lnTo>
                  <a:pt x="464553" y="0"/>
                </a:lnTo>
                <a:lnTo>
                  <a:pt x="464553" y="785714"/>
                </a:lnTo>
                <a:lnTo>
                  <a:pt x="0" y="78571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15" name="TextBox 15"/>
          <p:cNvSpPr txBox="1"/>
          <p:nvPr/>
        </p:nvSpPr>
        <p:spPr>
          <a:xfrm>
            <a:off x="1028700" y="613808"/>
            <a:ext cx="7992295" cy="714375"/>
          </a:xfrm>
          <a:prstGeom prst="rect">
            <a:avLst/>
          </a:prstGeom>
        </p:spPr>
        <p:txBody>
          <a:bodyPr lIns="0" tIns="0" rIns="0" bIns="0" rtlCol="0" anchor="t">
            <a:spAutoFit/>
          </a:bodyPr>
          <a:lstStyle/>
          <a:p>
            <a:pPr>
              <a:lnSpc>
                <a:spcPts val="5399"/>
              </a:lnSpc>
            </a:pPr>
            <a:r>
              <a:rPr lang="en-US" sz="4499" spc="35">
                <a:solidFill>
                  <a:srgbClr val="000000"/>
                </a:solidFill>
                <a:latin typeface="Poppins Bold"/>
              </a:rPr>
              <a:t>Results from focus groups </a:t>
            </a:r>
          </a:p>
        </p:txBody>
      </p:sp>
      <p:sp>
        <p:nvSpPr>
          <p:cNvPr id="16" name="TextBox 16"/>
          <p:cNvSpPr txBox="1"/>
          <p:nvPr/>
        </p:nvSpPr>
        <p:spPr>
          <a:xfrm>
            <a:off x="381222" y="3838150"/>
            <a:ext cx="9625388" cy="5943539"/>
          </a:xfrm>
          <a:prstGeom prst="rect">
            <a:avLst/>
          </a:prstGeom>
        </p:spPr>
        <p:txBody>
          <a:bodyPr lIns="0" tIns="0" rIns="0" bIns="0" rtlCol="0" anchor="t">
            <a:spAutoFit/>
          </a:bodyPr>
          <a:lstStyle/>
          <a:p>
            <a:pPr>
              <a:lnSpc>
                <a:spcPts val="4798"/>
              </a:lnSpc>
            </a:pPr>
            <a:r>
              <a:rPr lang="en-US" sz="3427">
                <a:solidFill>
                  <a:srgbClr val="FFFFFF"/>
                </a:solidFill>
                <a:latin typeface="Poppins"/>
              </a:rPr>
              <a:t>A few students also suggested additional </a:t>
            </a:r>
            <a:r>
              <a:rPr lang="en-US" sz="3427">
                <a:solidFill>
                  <a:srgbClr val="FFFFFF"/>
                </a:solidFill>
                <a:latin typeface="Poppins Bold"/>
              </a:rPr>
              <a:t>security measures.</a:t>
            </a:r>
          </a:p>
          <a:p>
            <a:pPr>
              <a:lnSpc>
                <a:spcPts val="4658"/>
              </a:lnSpc>
            </a:pPr>
            <a:endParaRPr lang="en-US" sz="3427">
              <a:solidFill>
                <a:srgbClr val="FFFFFF"/>
              </a:solidFill>
              <a:latin typeface="Poppins Bold"/>
            </a:endParaRPr>
          </a:p>
          <a:p>
            <a:pPr>
              <a:lnSpc>
                <a:spcPts val="4658"/>
              </a:lnSpc>
            </a:pPr>
            <a:r>
              <a:rPr lang="en-US" sz="3327">
                <a:solidFill>
                  <a:srgbClr val="FFFFFF"/>
                </a:solidFill>
                <a:latin typeface="Poppins"/>
              </a:rPr>
              <a:t>Overall, the students saw many potential benefits such as easier access to course materials and resources and a more streamlined grading process, they also appreciated the flexibility of the system and to enhance their learning and improve their academic performance.</a:t>
            </a:r>
          </a:p>
        </p:txBody>
      </p:sp>
      <p:sp>
        <p:nvSpPr>
          <p:cNvPr id="17" name="TextBox 17"/>
          <p:cNvSpPr txBox="1"/>
          <p:nvPr/>
        </p:nvSpPr>
        <p:spPr>
          <a:xfrm>
            <a:off x="9139238" y="4652327"/>
            <a:ext cx="9525" cy="887095"/>
          </a:xfrm>
          <a:prstGeom prst="rect">
            <a:avLst/>
          </a:prstGeom>
        </p:spPr>
        <p:txBody>
          <a:bodyPr lIns="0" tIns="0" rIns="0" bIns="0" rtlCol="0" anchor="t">
            <a:spAutoFit/>
          </a:bodyPr>
          <a:lstStyle/>
          <a:p>
            <a:pPr algn="ctr">
              <a:lnSpc>
                <a:spcPts val="7279"/>
              </a:lnSpc>
            </a:pPr>
            <a:endParaRPr/>
          </a:p>
        </p:txBody>
      </p:sp>
    </p:spTree>
  </p:cSld>
  <p:clrMapOvr>
    <a:masterClrMapping/>
  </p:clrMapOvr>
  <p:timing>
    <p:tnLst>
      <p:par>
        <p:cTn id="1" dur="indefinite" restart="never" nodeType="tmRoot">
          <p:childTnLst>
            <p:video>
              <p:cMediaNode vol="100000" mute="1">
                <p:cTn id="2" fill="hold" display="0">
                  <p:stCondLst>
                    <p:cond delay="indefinite"/>
                  </p:stCondLst>
                </p:cTn>
                <p:tgtEl>
                  <p:spTgt spid="6"/>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8157" y="1711564"/>
            <a:ext cx="18356632" cy="8497168"/>
            <a:chOff x="0" y="0"/>
            <a:chExt cx="4834669" cy="2237937"/>
          </a:xfrm>
        </p:grpSpPr>
        <p:sp>
          <p:nvSpPr>
            <p:cNvPr id="3" name="Freeform 3"/>
            <p:cNvSpPr/>
            <p:nvPr/>
          </p:nvSpPr>
          <p:spPr>
            <a:xfrm>
              <a:off x="0" y="0"/>
              <a:ext cx="4834668" cy="2237937"/>
            </a:xfrm>
            <a:custGeom>
              <a:avLst/>
              <a:gdLst/>
              <a:ahLst/>
              <a:cxnLst/>
              <a:rect l="l" t="t" r="r" b="b"/>
              <a:pathLst>
                <a:path w="4834668" h="2237937">
                  <a:moveTo>
                    <a:pt x="0" y="0"/>
                  </a:moveTo>
                  <a:lnTo>
                    <a:pt x="4834668" y="0"/>
                  </a:lnTo>
                  <a:lnTo>
                    <a:pt x="4834668" y="2237937"/>
                  </a:lnTo>
                  <a:lnTo>
                    <a:pt x="0" y="2237937"/>
                  </a:lnTo>
                  <a:close/>
                </a:path>
              </a:pathLst>
            </a:custGeom>
            <a:solidFill>
              <a:srgbClr val="082055"/>
            </a:solidFill>
          </p:spPr>
        </p:sp>
        <p:sp>
          <p:nvSpPr>
            <p:cNvPr id="4" name="TextBox 4"/>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629348" y="1976602"/>
            <a:ext cx="5754306" cy="997505"/>
            <a:chOff x="0" y="0"/>
            <a:chExt cx="5361786" cy="929462"/>
          </a:xfrm>
        </p:grpSpPr>
        <p:sp>
          <p:nvSpPr>
            <p:cNvPr id="6" name="Freeform 6"/>
            <p:cNvSpPr/>
            <p:nvPr/>
          </p:nvSpPr>
          <p:spPr>
            <a:xfrm>
              <a:off x="0" y="0"/>
              <a:ext cx="5361786" cy="929462"/>
            </a:xfrm>
            <a:custGeom>
              <a:avLst/>
              <a:gdLst/>
              <a:ahLst/>
              <a:cxnLst/>
              <a:rect l="l" t="t" r="r" b="b"/>
              <a:pathLst>
                <a:path w="5361786" h="929462">
                  <a:moveTo>
                    <a:pt x="5158586" y="0"/>
                  </a:moveTo>
                  <a:lnTo>
                    <a:pt x="0" y="0"/>
                  </a:lnTo>
                  <a:lnTo>
                    <a:pt x="203200" y="929462"/>
                  </a:lnTo>
                  <a:lnTo>
                    <a:pt x="5361786" y="929462"/>
                  </a:lnTo>
                  <a:lnTo>
                    <a:pt x="5158586" y="0"/>
                  </a:lnTo>
                  <a:close/>
                </a:path>
              </a:pathLst>
            </a:custGeom>
            <a:solidFill>
              <a:srgbClr val="0C5B9A"/>
            </a:solidFill>
          </p:spPr>
        </p:sp>
        <p:sp>
          <p:nvSpPr>
            <p:cNvPr id="7" name="TextBox 7"/>
            <p:cNvSpPr txBox="1"/>
            <p:nvPr/>
          </p:nvSpPr>
          <p:spPr>
            <a:xfrm>
              <a:off x="163719" y="57415"/>
              <a:ext cx="3634354" cy="723900"/>
            </a:xfrm>
            <a:prstGeom prst="rect">
              <a:avLst/>
            </a:prstGeom>
          </p:spPr>
          <p:txBody>
            <a:bodyPr lIns="50800" tIns="50800" rIns="50800" bIns="50800" rtlCol="0" anchor="ctr"/>
            <a:lstStyle/>
            <a:p>
              <a:pPr algn="ctr">
                <a:lnSpc>
                  <a:spcPts val="5179"/>
                </a:lnSpc>
              </a:pPr>
              <a:r>
                <a:rPr lang="en-US" sz="3699" dirty="0">
                  <a:solidFill>
                    <a:srgbClr val="FFFFFF"/>
                  </a:solidFill>
                  <a:latin typeface="Poppins Bold"/>
                </a:rPr>
                <a:t>Educators</a:t>
              </a:r>
            </a:p>
          </p:txBody>
        </p:sp>
      </p:grpSp>
      <p:grpSp>
        <p:nvGrpSpPr>
          <p:cNvPr id="8" name="Group 8"/>
          <p:cNvGrpSpPr/>
          <p:nvPr/>
        </p:nvGrpSpPr>
        <p:grpSpPr>
          <a:xfrm>
            <a:off x="1028700" y="1892704"/>
            <a:ext cx="1201296" cy="1201296"/>
            <a:chOff x="0" y="0"/>
            <a:chExt cx="812800" cy="812800"/>
          </a:xfrm>
        </p:grpSpPr>
        <p:sp>
          <p:nvSpPr>
            <p:cNvPr id="9" name="Freeform 9"/>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C5B9A"/>
            </a:solidFill>
          </p:spPr>
        </p:sp>
        <p:sp>
          <p:nvSpPr>
            <p:cNvPr id="10" name="TextBox 10"/>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a:off x="-5029713" y="441524"/>
            <a:ext cx="10059425" cy="0"/>
          </a:xfrm>
          <a:prstGeom prst="line">
            <a:avLst/>
          </a:prstGeom>
          <a:ln w="76200" cap="flat">
            <a:solidFill>
              <a:srgbClr val="082055"/>
            </a:solidFill>
            <a:prstDash val="solid"/>
            <a:headEnd type="none" w="sm" len="sm"/>
            <a:tailEnd type="oval" w="lg" len="lg"/>
          </a:ln>
        </p:spPr>
      </p:sp>
      <p:pic>
        <p:nvPicPr>
          <p:cNvPr id="12" name="Picture 12"/>
          <p:cNvPicPr>
            <a:picLocks noChangeAspect="1"/>
          </p:cNvPicPr>
          <p:nvPr/>
        </p:nvPicPr>
        <p:blipFill>
          <a:blip r:embed="rId2"/>
          <a:srcRect/>
          <a:stretch>
            <a:fillRect/>
          </a:stretch>
        </p:blipFill>
        <p:spPr>
          <a:xfrm>
            <a:off x="10376532" y="3919115"/>
            <a:ext cx="7911468" cy="6289617"/>
          </a:xfrm>
          <a:prstGeom prst="rect">
            <a:avLst/>
          </a:prstGeom>
        </p:spPr>
      </p:pic>
      <p:sp>
        <p:nvSpPr>
          <p:cNvPr id="13" name="TextBox 13"/>
          <p:cNvSpPr txBox="1"/>
          <p:nvPr/>
        </p:nvSpPr>
        <p:spPr>
          <a:xfrm>
            <a:off x="1028700" y="613808"/>
            <a:ext cx="7224342" cy="714375"/>
          </a:xfrm>
          <a:prstGeom prst="rect">
            <a:avLst/>
          </a:prstGeom>
        </p:spPr>
        <p:txBody>
          <a:bodyPr lIns="0" tIns="0" rIns="0" bIns="0" rtlCol="0" anchor="t">
            <a:spAutoFit/>
          </a:bodyPr>
          <a:lstStyle/>
          <a:p>
            <a:pPr>
              <a:lnSpc>
                <a:spcPts val="5399"/>
              </a:lnSpc>
            </a:pPr>
            <a:r>
              <a:rPr lang="en-US" sz="4499" spc="35">
                <a:solidFill>
                  <a:srgbClr val="000000"/>
                </a:solidFill>
                <a:latin typeface="Poppins Bold"/>
              </a:rPr>
              <a:t>Results from Interviews</a:t>
            </a:r>
          </a:p>
        </p:txBody>
      </p:sp>
      <p:sp>
        <p:nvSpPr>
          <p:cNvPr id="14" name="TextBox 14"/>
          <p:cNvSpPr txBox="1"/>
          <p:nvPr/>
        </p:nvSpPr>
        <p:spPr>
          <a:xfrm>
            <a:off x="9139238" y="4652327"/>
            <a:ext cx="9525" cy="887095"/>
          </a:xfrm>
          <a:prstGeom prst="rect">
            <a:avLst/>
          </a:prstGeom>
        </p:spPr>
        <p:txBody>
          <a:bodyPr lIns="0" tIns="0" rIns="0" bIns="0" rtlCol="0" anchor="t">
            <a:spAutoFit/>
          </a:bodyPr>
          <a:lstStyle/>
          <a:p>
            <a:pPr algn="ctr">
              <a:lnSpc>
                <a:spcPts val="7279"/>
              </a:lnSpc>
            </a:pPr>
            <a:endParaRPr/>
          </a:p>
        </p:txBody>
      </p:sp>
      <p:sp>
        <p:nvSpPr>
          <p:cNvPr id="15" name="TextBox 15"/>
          <p:cNvSpPr txBox="1"/>
          <p:nvPr/>
        </p:nvSpPr>
        <p:spPr>
          <a:xfrm>
            <a:off x="294458" y="3482039"/>
            <a:ext cx="10082074" cy="5935012"/>
          </a:xfrm>
          <a:prstGeom prst="rect">
            <a:avLst/>
          </a:prstGeom>
        </p:spPr>
        <p:txBody>
          <a:bodyPr lIns="0" tIns="0" rIns="0" bIns="0" rtlCol="0" anchor="t">
            <a:spAutoFit/>
          </a:bodyPr>
          <a:lstStyle/>
          <a:p>
            <a:pPr>
              <a:lnSpc>
                <a:spcPts val="5198"/>
              </a:lnSpc>
            </a:pPr>
            <a:r>
              <a:rPr lang="en-US" sz="3713">
                <a:solidFill>
                  <a:srgbClr val="FFFFFF"/>
                </a:solidFill>
                <a:latin typeface="Poppins"/>
              </a:rPr>
              <a:t>Overall, the teachers were optimistic about the potential of the e-knowledge point system. However, they highlighted the importance of thorough implementation planning, training, ongoing support, and alignment with existing curricula to ensure successful adoption and integration into their teaching practice.</a:t>
            </a:r>
          </a:p>
        </p:txBody>
      </p:sp>
      <p:sp>
        <p:nvSpPr>
          <p:cNvPr id="16" name="Freeform 16"/>
          <p:cNvSpPr/>
          <p:nvPr/>
        </p:nvSpPr>
        <p:spPr>
          <a:xfrm>
            <a:off x="1247545" y="2096400"/>
            <a:ext cx="763606" cy="877708"/>
          </a:xfrm>
          <a:custGeom>
            <a:avLst/>
            <a:gdLst/>
            <a:ahLst/>
            <a:cxnLst/>
            <a:rect l="l" t="t" r="r" b="b"/>
            <a:pathLst>
              <a:path w="763606" h="877708">
                <a:moveTo>
                  <a:pt x="0" y="0"/>
                </a:moveTo>
                <a:lnTo>
                  <a:pt x="763606" y="0"/>
                </a:lnTo>
                <a:lnTo>
                  <a:pt x="763606" y="877707"/>
                </a:lnTo>
                <a:lnTo>
                  <a:pt x="0" y="877707"/>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470"/>
          <a:stretch>
            <a:fillRect/>
          </a:stretch>
        </p:blipFill>
        <p:spPr>
          <a:xfrm>
            <a:off x="0" y="0"/>
            <a:ext cx="18288000" cy="10287000"/>
          </a:xfrm>
          <a:prstGeom prst="rect">
            <a:avLst/>
          </a:prstGeom>
        </p:spPr>
      </p:pic>
      <p:sp>
        <p:nvSpPr>
          <p:cNvPr id="3" name="TextBox 3"/>
          <p:cNvSpPr txBox="1"/>
          <p:nvPr/>
        </p:nvSpPr>
        <p:spPr>
          <a:xfrm>
            <a:off x="0" y="-142875"/>
            <a:ext cx="5424934" cy="934720"/>
          </a:xfrm>
          <a:prstGeom prst="rect">
            <a:avLst/>
          </a:prstGeom>
        </p:spPr>
        <p:txBody>
          <a:bodyPr lIns="0" tIns="0" rIns="0" bIns="0" rtlCol="0" anchor="t">
            <a:spAutoFit/>
          </a:bodyPr>
          <a:lstStyle/>
          <a:p>
            <a:pPr algn="ctr">
              <a:lnSpc>
                <a:spcPts val="7279"/>
              </a:lnSpc>
            </a:pPr>
            <a:r>
              <a:rPr lang="en-US" sz="5199">
                <a:solidFill>
                  <a:srgbClr val="000000"/>
                </a:solidFill>
                <a:latin typeface="Poppins Bold"/>
              </a:rPr>
              <a:t>Proposed Model</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3999"/>
          </a:blip>
          <a:srcRect/>
          <a:stretch>
            <a:fillRect/>
          </a:stretch>
        </p:blipFill>
        <p:spPr>
          <a:xfrm flipH="1">
            <a:off x="0" y="0"/>
            <a:ext cx="18288000" cy="10287000"/>
          </a:xfrm>
          <a:prstGeom prst="rect">
            <a:avLst/>
          </a:prstGeom>
        </p:spPr>
      </p:pic>
      <p:sp>
        <p:nvSpPr>
          <p:cNvPr id="3" name="Freeform 3"/>
          <p:cNvSpPr/>
          <p:nvPr/>
        </p:nvSpPr>
        <p:spPr>
          <a:xfrm>
            <a:off x="0" y="738188"/>
            <a:ext cx="18288000" cy="8810625"/>
          </a:xfrm>
          <a:custGeom>
            <a:avLst/>
            <a:gdLst/>
            <a:ahLst/>
            <a:cxnLst/>
            <a:rect l="l" t="t" r="r" b="b"/>
            <a:pathLst>
              <a:path w="18288000" h="8810625">
                <a:moveTo>
                  <a:pt x="0" y="0"/>
                </a:moveTo>
                <a:lnTo>
                  <a:pt x="18288000" y="0"/>
                </a:lnTo>
                <a:lnTo>
                  <a:pt x="18288000" y="8810624"/>
                </a:lnTo>
                <a:lnTo>
                  <a:pt x="0" y="8810624"/>
                </a:lnTo>
                <a:lnTo>
                  <a:pt x="0" y="0"/>
                </a:lnTo>
                <a:close/>
              </a:path>
            </a:pathLst>
          </a:custGeom>
          <a:blipFill>
            <a:blip r:embed="rId3"/>
            <a:stretch>
              <a:fillRect/>
            </a:stretch>
          </a:blipFill>
        </p:spPr>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72000"/>
          </a:blip>
          <a:srcRect/>
          <a:stretch>
            <a:fillRect/>
          </a:stretch>
        </p:blipFill>
        <p:spPr>
          <a:xfrm>
            <a:off x="0" y="0"/>
            <a:ext cx="18288000" cy="10287000"/>
          </a:xfrm>
          <a:prstGeom prst="rect">
            <a:avLst/>
          </a:prstGeom>
        </p:spPr>
      </p:pic>
      <p:grpSp>
        <p:nvGrpSpPr>
          <p:cNvPr id="3" name="Group 3"/>
          <p:cNvGrpSpPr/>
          <p:nvPr/>
        </p:nvGrpSpPr>
        <p:grpSpPr>
          <a:xfrm>
            <a:off x="1028700" y="1198827"/>
            <a:ext cx="16230600" cy="8229600"/>
            <a:chOff x="0" y="0"/>
            <a:chExt cx="4274726" cy="2167467"/>
          </a:xfrm>
        </p:grpSpPr>
        <p:sp>
          <p:nvSpPr>
            <p:cNvPr id="4" name="Freeform 4"/>
            <p:cNvSpPr/>
            <p:nvPr/>
          </p:nvSpPr>
          <p:spPr>
            <a:xfrm>
              <a:off x="0" y="0"/>
              <a:ext cx="4274726" cy="2167467"/>
            </a:xfrm>
            <a:custGeom>
              <a:avLst/>
              <a:gdLst/>
              <a:ahLst/>
              <a:cxnLst/>
              <a:rect l="l" t="t" r="r" b="b"/>
              <a:pathLst>
                <a:path w="4274726" h="2167467">
                  <a:moveTo>
                    <a:pt x="24327" y="0"/>
                  </a:moveTo>
                  <a:lnTo>
                    <a:pt x="4250399" y="0"/>
                  </a:lnTo>
                  <a:cubicBezTo>
                    <a:pt x="4263834" y="0"/>
                    <a:pt x="4274726" y="10891"/>
                    <a:pt x="4274726" y="24327"/>
                  </a:cubicBezTo>
                  <a:lnTo>
                    <a:pt x="4274726" y="2143140"/>
                  </a:lnTo>
                  <a:cubicBezTo>
                    <a:pt x="4274726" y="2156575"/>
                    <a:pt x="4263834" y="2167467"/>
                    <a:pt x="4250399" y="2167467"/>
                  </a:cubicBezTo>
                  <a:lnTo>
                    <a:pt x="24327" y="2167467"/>
                  </a:lnTo>
                  <a:cubicBezTo>
                    <a:pt x="10891" y="2167467"/>
                    <a:pt x="0" y="2156575"/>
                    <a:pt x="0" y="2143140"/>
                  </a:cubicBezTo>
                  <a:lnTo>
                    <a:pt x="0" y="24327"/>
                  </a:lnTo>
                  <a:cubicBezTo>
                    <a:pt x="0" y="10891"/>
                    <a:pt x="10891" y="0"/>
                    <a:pt x="24327" y="0"/>
                  </a:cubicBezTo>
                  <a:close/>
                </a:path>
              </a:pathLst>
            </a:custGeom>
            <a:solidFill>
              <a:srgbClr val="FBFBFB">
                <a:alpha val="89804"/>
              </a:srgbClr>
            </a:solidFill>
          </p:spPr>
        </p:sp>
        <p:sp>
          <p:nvSpPr>
            <p:cNvPr id="5" name="TextBox 5"/>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a:off x="11425286" y="908050"/>
            <a:ext cx="7163655" cy="1217823"/>
            <a:chOff x="0" y="0"/>
            <a:chExt cx="1886724" cy="320744"/>
          </a:xfrm>
        </p:grpSpPr>
        <p:sp>
          <p:nvSpPr>
            <p:cNvPr id="7" name="Freeform 7"/>
            <p:cNvSpPr/>
            <p:nvPr/>
          </p:nvSpPr>
          <p:spPr>
            <a:xfrm>
              <a:off x="0" y="0"/>
              <a:ext cx="1886724" cy="320744"/>
            </a:xfrm>
            <a:custGeom>
              <a:avLst/>
              <a:gdLst/>
              <a:ahLst/>
              <a:cxnLst/>
              <a:rect l="l" t="t" r="r" b="b"/>
              <a:pathLst>
                <a:path w="1886724" h="320744">
                  <a:moveTo>
                    <a:pt x="55117" y="0"/>
                  </a:moveTo>
                  <a:lnTo>
                    <a:pt x="1831607" y="0"/>
                  </a:lnTo>
                  <a:cubicBezTo>
                    <a:pt x="1862047" y="0"/>
                    <a:pt x="1886724" y="24677"/>
                    <a:pt x="1886724" y="55117"/>
                  </a:cubicBezTo>
                  <a:lnTo>
                    <a:pt x="1886724" y="265627"/>
                  </a:lnTo>
                  <a:cubicBezTo>
                    <a:pt x="1886724" y="280245"/>
                    <a:pt x="1880917" y="294264"/>
                    <a:pt x="1870581" y="304600"/>
                  </a:cubicBezTo>
                  <a:cubicBezTo>
                    <a:pt x="1860244" y="314937"/>
                    <a:pt x="1846225" y="320744"/>
                    <a:pt x="1831607" y="320744"/>
                  </a:cubicBezTo>
                  <a:lnTo>
                    <a:pt x="55117" y="320744"/>
                  </a:lnTo>
                  <a:cubicBezTo>
                    <a:pt x="40499" y="320744"/>
                    <a:pt x="26480" y="314937"/>
                    <a:pt x="16143" y="304600"/>
                  </a:cubicBezTo>
                  <a:cubicBezTo>
                    <a:pt x="5807" y="294264"/>
                    <a:pt x="0" y="280245"/>
                    <a:pt x="0" y="265627"/>
                  </a:cubicBezTo>
                  <a:lnTo>
                    <a:pt x="0" y="55117"/>
                  </a:lnTo>
                  <a:cubicBezTo>
                    <a:pt x="0" y="40499"/>
                    <a:pt x="5807" y="26480"/>
                    <a:pt x="16143" y="16143"/>
                  </a:cubicBezTo>
                  <a:cubicBezTo>
                    <a:pt x="26480" y="5807"/>
                    <a:pt x="40499" y="0"/>
                    <a:pt x="55117" y="0"/>
                  </a:cubicBezTo>
                  <a:close/>
                </a:path>
              </a:pathLst>
            </a:custGeom>
            <a:solidFill>
              <a:srgbClr val="0D0F68"/>
            </a:solidFill>
          </p:spPr>
        </p:sp>
        <p:sp>
          <p:nvSpPr>
            <p:cNvPr id="8" name="TextBox 8"/>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9" name="TextBox 9"/>
          <p:cNvSpPr txBox="1"/>
          <p:nvPr/>
        </p:nvSpPr>
        <p:spPr>
          <a:xfrm>
            <a:off x="11760772" y="1075002"/>
            <a:ext cx="6492683" cy="809625"/>
          </a:xfrm>
          <a:prstGeom prst="rect">
            <a:avLst/>
          </a:prstGeom>
        </p:spPr>
        <p:txBody>
          <a:bodyPr lIns="0" tIns="0" rIns="0" bIns="0" rtlCol="0" anchor="t">
            <a:spAutoFit/>
          </a:bodyPr>
          <a:lstStyle/>
          <a:p>
            <a:pPr algn="ctr">
              <a:lnSpc>
                <a:spcPts val="6299"/>
              </a:lnSpc>
            </a:pPr>
            <a:r>
              <a:rPr lang="en-US" sz="4500">
                <a:solidFill>
                  <a:srgbClr val="FFFFFF"/>
                </a:solidFill>
                <a:latin typeface="Poppins Bold"/>
              </a:rPr>
              <a:t> Methodology</a:t>
            </a:r>
          </a:p>
        </p:txBody>
      </p:sp>
      <p:sp>
        <p:nvSpPr>
          <p:cNvPr id="10" name="TextBox 10"/>
          <p:cNvSpPr txBox="1"/>
          <p:nvPr/>
        </p:nvSpPr>
        <p:spPr>
          <a:xfrm>
            <a:off x="1775924" y="2968823"/>
            <a:ext cx="16109547" cy="3648710"/>
          </a:xfrm>
          <a:prstGeom prst="rect">
            <a:avLst/>
          </a:prstGeom>
        </p:spPr>
        <p:txBody>
          <a:bodyPr lIns="0" tIns="0" rIns="0" bIns="0" rtlCol="0" anchor="t">
            <a:spAutoFit/>
          </a:bodyPr>
          <a:lstStyle/>
          <a:p>
            <a:pPr marL="755647" lvl="1" indent="-377824">
              <a:lnSpc>
                <a:spcPts val="4899"/>
              </a:lnSpc>
              <a:buFont typeface="Arial"/>
              <a:buChar char="•"/>
            </a:pPr>
            <a:r>
              <a:rPr lang="en-US" sz="3499">
                <a:solidFill>
                  <a:srgbClr val="0D0F68"/>
                </a:solidFill>
                <a:latin typeface="Poppins"/>
              </a:rPr>
              <a:t>Our targeted sample was </a:t>
            </a:r>
            <a:r>
              <a:rPr lang="en-US" sz="3499">
                <a:solidFill>
                  <a:srgbClr val="0D0F68"/>
                </a:solidFill>
                <a:latin typeface="Poppins Bold"/>
              </a:rPr>
              <a:t>An-Najah Students</a:t>
            </a:r>
            <a:r>
              <a:rPr lang="en-US" sz="3499">
                <a:solidFill>
                  <a:srgbClr val="0D0F68"/>
                </a:solidFill>
                <a:latin typeface="Poppins"/>
              </a:rPr>
              <a:t>.</a:t>
            </a:r>
          </a:p>
          <a:p>
            <a:pPr marL="755647" lvl="1" indent="-377824">
              <a:lnSpc>
                <a:spcPts val="4899"/>
              </a:lnSpc>
              <a:buFont typeface="Arial"/>
              <a:buChar char="•"/>
            </a:pPr>
            <a:r>
              <a:rPr lang="en-US" sz="3499">
                <a:solidFill>
                  <a:srgbClr val="0D0F68"/>
                </a:solidFill>
                <a:latin typeface="Poppins"/>
              </a:rPr>
              <a:t>The survey was launched on the </a:t>
            </a:r>
            <a:r>
              <a:rPr lang="en-US" sz="3499">
                <a:solidFill>
                  <a:srgbClr val="0D0F68"/>
                </a:solidFill>
                <a:latin typeface="Poppins Bold"/>
              </a:rPr>
              <a:t>28th of April, 2023, till now</a:t>
            </a:r>
            <a:r>
              <a:rPr lang="en-US" sz="3499">
                <a:solidFill>
                  <a:srgbClr val="0D0F68"/>
                </a:solidFill>
                <a:latin typeface="Poppins"/>
              </a:rPr>
              <a:t>.</a:t>
            </a:r>
          </a:p>
          <a:p>
            <a:pPr marL="777237" lvl="1" indent="-388618">
              <a:lnSpc>
                <a:spcPts val="5039"/>
              </a:lnSpc>
              <a:buFont typeface="Arial"/>
              <a:buChar char="•"/>
            </a:pPr>
            <a:r>
              <a:rPr lang="en-US" sz="3599">
                <a:solidFill>
                  <a:srgbClr val="0D0F68"/>
                </a:solidFill>
                <a:latin typeface="Poppins"/>
              </a:rPr>
              <a:t>We have successfully collected a total of </a:t>
            </a:r>
            <a:r>
              <a:rPr lang="en-US" sz="3599">
                <a:solidFill>
                  <a:srgbClr val="0D0F68"/>
                </a:solidFill>
                <a:latin typeface="Poppins Bold"/>
              </a:rPr>
              <a:t>30</a:t>
            </a:r>
            <a:r>
              <a:rPr lang="en-US" sz="3599">
                <a:solidFill>
                  <a:srgbClr val="0D0F68"/>
                </a:solidFill>
                <a:latin typeface="Poppins"/>
              </a:rPr>
              <a:t> responses (</a:t>
            </a:r>
            <a:r>
              <a:rPr lang="en-US" sz="3599">
                <a:solidFill>
                  <a:srgbClr val="0D0F68"/>
                </a:solidFill>
                <a:latin typeface="Poppins Bold"/>
              </a:rPr>
              <a:t>56% Females</a:t>
            </a:r>
            <a:r>
              <a:rPr lang="en-US" sz="3599">
                <a:solidFill>
                  <a:srgbClr val="0D0F68"/>
                </a:solidFill>
                <a:latin typeface="Poppins"/>
              </a:rPr>
              <a:t> and </a:t>
            </a:r>
            <a:r>
              <a:rPr lang="en-US" sz="3599">
                <a:solidFill>
                  <a:srgbClr val="0D0F68"/>
                </a:solidFill>
                <a:latin typeface="Poppins Bold"/>
              </a:rPr>
              <a:t>43% Males</a:t>
            </a:r>
            <a:r>
              <a:rPr lang="en-US" sz="3599">
                <a:solidFill>
                  <a:srgbClr val="0D0F68"/>
                </a:solidFill>
                <a:latin typeface="Poppins"/>
              </a:rPr>
              <a:t>)</a:t>
            </a:r>
          </a:p>
          <a:p>
            <a:pPr>
              <a:lnSpc>
                <a:spcPts val="4479"/>
              </a:lnSpc>
            </a:pPr>
            <a:endParaRPr lang="en-US" sz="3599">
              <a:solidFill>
                <a:srgbClr val="0D0F68"/>
              </a:solidFill>
              <a:latin typeface="Poppins"/>
            </a:endParaRPr>
          </a:p>
          <a:p>
            <a:pPr>
              <a:lnSpc>
                <a:spcPts val="4479"/>
              </a:lnSpc>
            </a:pPr>
            <a:endParaRPr lang="en-US" sz="3599">
              <a:solidFill>
                <a:srgbClr val="0D0F68"/>
              </a:solidFill>
              <a:latin typeface="Poppins"/>
            </a:endParaRPr>
          </a:p>
        </p:txBody>
      </p:sp>
      <p:sp>
        <p:nvSpPr>
          <p:cNvPr id="11" name="TextBox 11"/>
          <p:cNvSpPr txBox="1"/>
          <p:nvPr/>
        </p:nvSpPr>
        <p:spPr>
          <a:xfrm>
            <a:off x="1965908" y="5883473"/>
            <a:ext cx="3940920" cy="734060"/>
          </a:xfrm>
          <a:prstGeom prst="rect">
            <a:avLst/>
          </a:prstGeom>
        </p:spPr>
        <p:txBody>
          <a:bodyPr lIns="0" tIns="0" rIns="0" bIns="0" rtlCol="0" anchor="t">
            <a:spAutoFit/>
          </a:bodyPr>
          <a:lstStyle/>
          <a:p>
            <a:pPr>
              <a:lnSpc>
                <a:spcPts val="5739"/>
              </a:lnSpc>
            </a:pPr>
            <a:r>
              <a:rPr lang="en-US" sz="4099">
                <a:solidFill>
                  <a:srgbClr val="0D0F68"/>
                </a:solidFill>
                <a:latin typeface="Poppins Bold"/>
              </a:rPr>
              <a:t>Analysis</a:t>
            </a:r>
          </a:p>
        </p:txBody>
      </p:sp>
      <p:sp>
        <p:nvSpPr>
          <p:cNvPr id="12" name="TextBox 12"/>
          <p:cNvSpPr txBox="1"/>
          <p:nvPr/>
        </p:nvSpPr>
        <p:spPr>
          <a:xfrm>
            <a:off x="1965908" y="6817558"/>
            <a:ext cx="14935580" cy="1144905"/>
          </a:xfrm>
          <a:prstGeom prst="rect">
            <a:avLst/>
          </a:prstGeom>
        </p:spPr>
        <p:txBody>
          <a:bodyPr lIns="0" tIns="0" rIns="0" bIns="0" rtlCol="0" anchor="t">
            <a:spAutoFit/>
          </a:bodyPr>
          <a:lstStyle/>
          <a:p>
            <a:pPr>
              <a:lnSpc>
                <a:spcPts val="4619"/>
              </a:lnSpc>
            </a:pPr>
            <a:r>
              <a:rPr lang="en-US" sz="3299">
                <a:solidFill>
                  <a:srgbClr val="0D0F68"/>
                </a:solidFill>
                <a:latin typeface="Garet"/>
              </a:rPr>
              <a:t>Data was collected from a form filled out by students and analyzed by </a:t>
            </a:r>
            <a:r>
              <a:rPr lang="en-US" sz="3299">
                <a:solidFill>
                  <a:srgbClr val="0D0F68"/>
                </a:solidFill>
                <a:latin typeface="Garet Bold"/>
              </a:rPr>
              <a:t>SPSS</a:t>
            </a:r>
          </a:p>
        </p:txBody>
      </p:sp>
      <p:sp>
        <p:nvSpPr>
          <p:cNvPr id="13" name="TextBox 13"/>
          <p:cNvSpPr txBox="1"/>
          <p:nvPr/>
        </p:nvSpPr>
        <p:spPr>
          <a:xfrm>
            <a:off x="1775924" y="2002048"/>
            <a:ext cx="6780560" cy="793115"/>
          </a:xfrm>
          <a:prstGeom prst="rect">
            <a:avLst/>
          </a:prstGeom>
        </p:spPr>
        <p:txBody>
          <a:bodyPr lIns="0" tIns="0" rIns="0" bIns="0" rtlCol="0" anchor="t">
            <a:spAutoFit/>
          </a:bodyPr>
          <a:lstStyle/>
          <a:p>
            <a:pPr algn="ctr">
              <a:lnSpc>
                <a:spcPts val="6159"/>
              </a:lnSpc>
            </a:pPr>
            <a:r>
              <a:rPr lang="en-US" sz="4399">
                <a:solidFill>
                  <a:srgbClr val="0D0F68"/>
                </a:solidFill>
                <a:latin typeface="Poppins Bold"/>
              </a:rPr>
              <a:t>Quantitative (Survey)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0" y="0"/>
            <a:ext cx="18288000" cy="10287000"/>
          </a:xfrm>
          <a:prstGeom prst="rect">
            <a:avLst/>
          </a:prstGeom>
        </p:spPr>
      </p:pic>
      <p:grpSp>
        <p:nvGrpSpPr>
          <p:cNvPr id="3" name="Group 3"/>
          <p:cNvGrpSpPr/>
          <p:nvPr/>
        </p:nvGrpSpPr>
        <p:grpSpPr>
          <a:xfrm>
            <a:off x="1028700" y="1028700"/>
            <a:ext cx="16230600" cy="8229600"/>
            <a:chOff x="0" y="0"/>
            <a:chExt cx="4274726" cy="2167467"/>
          </a:xfrm>
        </p:grpSpPr>
        <p:sp>
          <p:nvSpPr>
            <p:cNvPr id="4" name="Freeform 4"/>
            <p:cNvSpPr/>
            <p:nvPr/>
          </p:nvSpPr>
          <p:spPr>
            <a:xfrm>
              <a:off x="0" y="0"/>
              <a:ext cx="4274726" cy="2167467"/>
            </a:xfrm>
            <a:custGeom>
              <a:avLst/>
              <a:gdLst/>
              <a:ahLst/>
              <a:cxnLst/>
              <a:rect l="l" t="t" r="r" b="b"/>
              <a:pathLst>
                <a:path w="4274726" h="2167467">
                  <a:moveTo>
                    <a:pt x="24327" y="0"/>
                  </a:moveTo>
                  <a:lnTo>
                    <a:pt x="4250399" y="0"/>
                  </a:lnTo>
                  <a:cubicBezTo>
                    <a:pt x="4263834" y="0"/>
                    <a:pt x="4274726" y="10891"/>
                    <a:pt x="4274726" y="24327"/>
                  </a:cubicBezTo>
                  <a:lnTo>
                    <a:pt x="4274726" y="2143140"/>
                  </a:lnTo>
                  <a:cubicBezTo>
                    <a:pt x="4274726" y="2156575"/>
                    <a:pt x="4263834" y="2167467"/>
                    <a:pt x="4250399" y="2167467"/>
                  </a:cubicBezTo>
                  <a:lnTo>
                    <a:pt x="24327" y="2167467"/>
                  </a:lnTo>
                  <a:cubicBezTo>
                    <a:pt x="10891" y="2167467"/>
                    <a:pt x="0" y="2156575"/>
                    <a:pt x="0" y="2143140"/>
                  </a:cubicBezTo>
                  <a:lnTo>
                    <a:pt x="0" y="24327"/>
                  </a:lnTo>
                  <a:cubicBezTo>
                    <a:pt x="0" y="10891"/>
                    <a:pt x="10891" y="0"/>
                    <a:pt x="24327" y="0"/>
                  </a:cubicBezTo>
                  <a:close/>
                </a:path>
              </a:pathLst>
            </a:custGeom>
            <a:solidFill>
              <a:srgbClr val="FBFBFB">
                <a:alpha val="89804"/>
              </a:srgbClr>
            </a:solidFill>
          </p:spPr>
        </p:sp>
        <p:sp>
          <p:nvSpPr>
            <p:cNvPr id="5" name="TextBox 5"/>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a:off x="11601846" y="419788"/>
            <a:ext cx="7163655" cy="1217823"/>
            <a:chOff x="0" y="0"/>
            <a:chExt cx="1886724" cy="320744"/>
          </a:xfrm>
        </p:grpSpPr>
        <p:sp>
          <p:nvSpPr>
            <p:cNvPr id="7" name="Freeform 7"/>
            <p:cNvSpPr/>
            <p:nvPr/>
          </p:nvSpPr>
          <p:spPr>
            <a:xfrm>
              <a:off x="0" y="0"/>
              <a:ext cx="1886724" cy="320744"/>
            </a:xfrm>
            <a:custGeom>
              <a:avLst/>
              <a:gdLst/>
              <a:ahLst/>
              <a:cxnLst/>
              <a:rect l="l" t="t" r="r" b="b"/>
              <a:pathLst>
                <a:path w="1886724" h="320744">
                  <a:moveTo>
                    <a:pt x="55117" y="0"/>
                  </a:moveTo>
                  <a:lnTo>
                    <a:pt x="1831607" y="0"/>
                  </a:lnTo>
                  <a:cubicBezTo>
                    <a:pt x="1862047" y="0"/>
                    <a:pt x="1886724" y="24677"/>
                    <a:pt x="1886724" y="55117"/>
                  </a:cubicBezTo>
                  <a:lnTo>
                    <a:pt x="1886724" y="265627"/>
                  </a:lnTo>
                  <a:cubicBezTo>
                    <a:pt x="1886724" y="280245"/>
                    <a:pt x="1880917" y="294264"/>
                    <a:pt x="1870581" y="304600"/>
                  </a:cubicBezTo>
                  <a:cubicBezTo>
                    <a:pt x="1860244" y="314937"/>
                    <a:pt x="1846225" y="320744"/>
                    <a:pt x="1831607" y="320744"/>
                  </a:cubicBezTo>
                  <a:lnTo>
                    <a:pt x="55117" y="320744"/>
                  </a:lnTo>
                  <a:cubicBezTo>
                    <a:pt x="40499" y="320744"/>
                    <a:pt x="26480" y="314937"/>
                    <a:pt x="16143" y="304600"/>
                  </a:cubicBezTo>
                  <a:cubicBezTo>
                    <a:pt x="5807" y="294264"/>
                    <a:pt x="0" y="280245"/>
                    <a:pt x="0" y="265627"/>
                  </a:cubicBezTo>
                  <a:lnTo>
                    <a:pt x="0" y="55117"/>
                  </a:lnTo>
                  <a:cubicBezTo>
                    <a:pt x="0" y="40499"/>
                    <a:pt x="5807" y="26480"/>
                    <a:pt x="16143" y="16143"/>
                  </a:cubicBezTo>
                  <a:cubicBezTo>
                    <a:pt x="26480" y="5807"/>
                    <a:pt x="40499" y="0"/>
                    <a:pt x="55117" y="0"/>
                  </a:cubicBezTo>
                  <a:close/>
                </a:path>
              </a:pathLst>
            </a:custGeom>
            <a:solidFill>
              <a:srgbClr val="0D0F68"/>
            </a:solidFill>
          </p:spPr>
        </p:sp>
        <p:sp>
          <p:nvSpPr>
            <p:cNvPr id="8" name="TextBox 8"/>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9" name="TextBox 9"/>
          <p:cNvSpPr txBox="1"/>
          <p:nvPr/>
        </p:nvSpPr>
        <p:spPr>
          <a:xfrm>
            <a:off x="12446545" y="561975"/>
            <a:ext cx="5474256" cy="809625"/>
          </a:xfrm>
          <a:prstGeom prst="rect">
            <a:avLst/>
          </a:prstGeom>
        </p:spPr>
        <p:txBody>
          <a:bodyPr lIns="0" tIns="0" rIns="0" bIns="0" rtlCol="0" anchor="t">
            <a:spAutoFit/>
          </a:bodyPr>
          <a:lstStyle/>
          <a:p>
            <a:pPr algn="ctr">
              <a:lnSpc>
                <a:spcPts val="6299"/>
              </a:lnSpc>
            </a:pPr>
            <a:r>
              <a:rPr lang="en-US" sz="4500">
                <a:solidFill>
                  <a:srgbClr val="FFFFFF"/>
                </a:solidFill>
                <a:latin typeface="Poppins Bold"/>
              </a:rPr>
              <a:t>Statistics</a:t>
            </a:r>
          </a:p>
        </p:txBody>
      </p:sp>
      <p:sp>
        <p:nvSpPr>
          <p:cNvPr id="10" name="TextBox 10"/>
          <p:cNvSpPr txBox="1"/>
          <p:nvPr/>
        </p:nvSpPr>
        <p:spPr>
          <a:xfrm>
            <a:off x="1028700" y="1228725"/>
            <a:ext cx="9921896" cy="934720"/>
          </a:xfrm>
          <a:prstGeom prst="rect">
            <a:avLst/>
          </a:prstGeom>
        </p:spPr>
        <p:txBody>
          <a:bodyPr lIns="0" tIns="0" rIns="0" bIns="0" rtlCol="0" anchor="t">
            <a:spAutoFit/>
          </a:bodyPr>
          <a:lstStyle/>
          <a:p>
            <a:pPr algn="ctr">
              <a:lnSpc>
                <a:spcPts val="7279"/>
              </a:lnSpc>
            </a:pPr>
            <a:r>
              <a:rPr lang="en-US" sz="5199">
                <a:solidFill>
                  <a:srgbClr val="010440"/>
                </a:solidFill>
                <a:latin typeface="Poppins Bold"/>
              </a:rPr>
              <a:t>We analyzed the data by </a:t>
            </a:r>
          </a:p>
        </p:txBody>
      </p:sp>
      <p:sp>
        <p:nvSpPr>
          <p:cNvPr id="11" name="TextBox 11"/>
          <p:cNvSpPr txBox="1"/>
          <p:nvPr/>
        </p:nvSpPr>
        <p:spPr>
          <a:xfrm>
            <a:off x="1471226" y="2399030"/>
            <a:ext cx="14334907" cy="8871585"/>
          </a:xfrm>
          <a:prstGeom prst="rect">
            <a:avLst/>
          </a:prstGeom>
        </p:spPr>
        <p:txBody>
          <a:bodyPr lIns="0" tIns="0" rIns="0" bIns="0" rtlCol="0" anchor="t">
            <a:spAutoFit/>
          </a:bodyPr>
          <a:lstStyle/>
          <a:p>
            <a:pPr marL="1079501" lvl="1" indent="-539750" algn="just">
              <a:lnSpc>
                <a:spcPts val="7000"/>
              </a:lnSpc>
              <a:buFont typeface="Arial"/>
              <a:buChar char="•"/>
            </a:pPr>
            <a:r>
              <a:rPr lang="en-US" sz="5000">
                <a:solidFill>
                  <a:srgbClr val="010440"/>
                </a:solidFill>
                <a:latin typeface="Open Sans"/>
              </a:rPr>
              <a:t>Descriptive Statistics</a:t>
            </a:r>
          </a:p>
          <a:p>
            <a:pPr algn="just">
              <a:lnSpc>
                <a:spcPts val="7000"/>
              </a:lnSpc>
            </a:pPr>
            <a:endParaRPr lang="en-US" sz="5000">
              <a:solidFill>
                <a:srgbClr val="010440"/>
              </a:solidFill>
              <a:latin typeface="Open Sans"/>
            </a:endParaRPr>
          </a:p>
          <a:p>
            <a:pPr marL="1079501" lvl="1" indent="-539750" algn="just">
              <a:lnSpc>
                <a:spcPts val="7000"/>
              </a:lnSpc>
              <a:buFont typeface="Arial"/>
              <a:buChar char="•"/>
            </a:pPr>
            <a:r>
              <a:rPr lang="en-US" sz="5000">
                <a:solidFill>
                  <a:srgbClr val="010440"/>
                </a:solidFill>
                <a:latin typeface="Open Sans"/>
              </a:rPr>
              <a:t>Comparative  Analysis by ANOVA Test</a:t>
            </a:r>
          </a:p>
          <a:p>
            <a:pPr algn="just">
              <a:lnSpc>
                <a:spcPts val="7000"/>
              </a:lnSpc>
            </a:pPr>
            <a:endParaRPr lang="en-US" sz="5000">
              <a:solidFill>
                <a:srgbClr val="010440"/>
              </a:solidFill>
              <a:latin typeface="Open Sans"/>
            </a:endParaRPr>
          </a:p>
          <a:p>
            <a:pPr marL="1079501" lvl="1" indent="-539750" algn="just">
              <a:lnSpc>
                <a:spcPts val="7000"/>
              </a:lnSpc>
              <a:buFont typeface="Arial"/>
              <a:buChar char="•"/>
            </a:pPr>
            <a:r>
              <a:rPr lang="en-US" sz="5000">
                <a:solidFill>
                  <a:srgbClr val="010440"/>
                </a:solidFill>
                <a:latin typeface="Open Sans"/>
              </a:rPr>
              <a:t>Correlation Analysis</a:t>
            </a:r>
          </a:p>
          <a:p>
            <a:pPr algn="just">
              <a:lnSpc>
                <a:spcPts val="7000"/>
              </a:lnSpc>
            </a:pPr>
            <a:endParaRPr lang="en-US" sz="5000">
              <a:solidFill>
                <a:srgbClr val="010440"/>
              </a:solidFill>
              <a:latin typeface="Open Sans"/>
            </a:endParaRPr>
          </a:p>
          <a:p>
            <a:pPr marL="1079501" lvl="1" indent="-539750" algn="just">
              <a:lnSpc>
                <a:spcPts val="7000"/>
              </a:lnSpc>
              <a:buFont typeface="Arial"/>
              <a:buChar char="•"/>
            </a:pPr>
            <a:r>
              <a:rPr lang="en-US" sz="5000">
                <a:solidFill>
                  <a:srgbClr val="010440"/>
                </a:solidFill>
                <a:latin typeface="Open Sans"/>
              </a:rPr>
              <a:t>Reliability Test</a:t>
            </a:r>
          </a:p>
          <a:p>
            <a:pPr algn="just">
              <a:lnSpc>
                <a:spcPts val="7279"/>
              </a:lnSpc>
            </a:pPr>
            <a:endParaRPr lang="en-US" sz="5000">
              <a:solidFill>
                <a:srgbClr val="010440"/>
              </a:solidFill>
              <a:latin typeface="Open Sans"/>
            </a:endParaRPr>
          </a:p>
          <a:p>
            <a:pPr algn="just">
              <a:lnSpc>
                <a:spcPts val="6720"/>
              </a:lnSpc>
            </a:pPr>
            <a:endParaRPr lang="en-US" sz="5000">
              <a:solidFill>
                <a:srgbClr val="010440"/>
              </a:solidFill>
              <a:latin typeface="Open Sans"/>
            </a:endParaRPr>
          </a:p>
          <a:p>
            <a:pPr algn="just">
              <a:lnSpc>
                <a:spcPts val="7279"/>
              </a:lnSpc>
            </a:pPr>
            <a:endParaRPr lang="en-US" sz="5000">
              <a:solidFill>
                <a:srgbClr val="010440"/>
              </a:solidFill>
              <a:latin typeface="Open San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flipH="1">
            <a:off x="0" y="0"/>
            <a:ext cx="18288000" cy="10287000"/>
          </a:xfrm>
          <a:prstGeom prst="rect">
            <a:avLst/>
          </a:prstGeom>
        </p:spPr>
      </p:pic>
      <p:sp>
        <p:nvSpPr>
          <p:cNvPr id="3" name="Freeform 3"/>
          <p:cNvSpPr/>
          <p:nvPr/>
        </p:nvSpPr>
        <p:spPr>
          <a:xfrm>
            <a:off x="602085" y="359745"/>
            <a:ext cx="17083829" cy="9344567"/>
          </a:xfrm>
          <a:custGeom>
            <a:avLst/>
            <a:gdLst/>
            <a:ahLst/>
            <a:cxnLst/>
            <a:rect l="l" t="t" r="r" b="b"/>
            <a:pathLst>
              <a:path w="17083829" h="9344567">
                <a:moveTo>
                  <a:pt x="0" y="0"/>
                </a:moveTo>
                <a:lnTo>
                  <a:pt x="17083830" y="0"/>
                </a:lnTo>
                <a:lnTo>
                  <a:pt x="17083830" y="9344568"/>
                </a:lnTo>
                <a:lnTo>
                  <a:pt x="0" y="9344568"/>
                </a:lnTo>
                <a:lnTo>
                  <a:pt x="0" y="0"/>
                </a:lnTo>
                <a:close/>
              </a:path>
            </a:pathLst>
          </a:custGeom>
          <a:blipFill>
            <a:blip r:embed="rId3"/>
            <a:stretch>
              <a:fillRect/>
            </a:stretch>
          </a:blipFill>
        </p:spPr>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3999"/>
          </a:blip>
          <a:srcRect/>
          <a:stretch>
            <a:fillRect/>
          </a:stretch>
        </p:blipFill>
        <p:spPr>
          <a:xfrm flipH="1">
            <a:off x="0" y="0"/>
            <a:ext cx="18288000" cy="10287000"/>
          </a:xfrm>
          <a:prstGeom prst="rect">
            <a:avLst/>
          </a:prstGeom>
        </p:spPr>
      </p:pic>
      <p:sp>
        <p:nvSpPr>
          <p:cNvPr id="3" name="Freeform 3"/>
          <p:cNvSpPr/>
          <p:nvPr/>
        </p:nvSpPr>
        <p:spPr>
          <a:xfrm>
            <a:off x="1203356" y="1634145"/>
            <a:ext cx="15881289" cy="6525766"/>
          </a:xfrm>
          <a:custGeom>
            <a:avLst/>
            <a:gdLst/>
            <a:ahLst/>
            <a:cxnLst/>
            <a:rect l="l" t="t" r="r" b="b"/>
            <a:pathLst>
              <a:path w="15881289" h="6525766">
                <a:moveTo>
                  <a:pt x="0" y="0"/>
                </a:moveTo>
                <a:lnTo>
                  <a:pt x="15881288" y="0"/>
                </a:lnTo>
                <a:lnTo>
                  <a:pt x="15881288" y="6525765"/>
                </a:lnTo>
                <a:lnTo>
                  <a:pt x="0" y="6525765"/>
                </a:lnTo>
                <a:lnTo>
                  <a:pt x="0" y="0"/>
                </a:lnTo>
                <a:close/>
              </a:path>
            </a:pathLst>
          </a:custGeom>
          <a:blipFill>
            <a:blip r:embed="rId3"/>
            <a:stretch>
              <a:fillRect/>
            </a:stretch>
          </a:blipFill>
        </p:spPr>
      </p:sp>
      <p:sp>
        <p:nvSpPr>
          <p:cNvPr id="4" name="Freeform 4"/>
          <p:cNvSpPr/>
          <p:nvPr/>
        </p:nvSpPr>
        <p:spPr>
          <a:xfrm>
            <a:off x="14961770" y="5885293"/>
            <a:ext cx="714652" cy="714652"/>
          </a:xfrm>
          <a:custGeom>
            <a:avLst/>
            <a:gdLst/>
            <a:ahLst/>
            <a:cxnLst/>
            <a:rect l="l" t="t" r="r" b="b"/>
            <a:pathLst>
              <a:path w="714652" h="714652">
                <a:moveTo>
                  <a:pt x="0" y="0"/>
                </a:moveTo>
                <a:lnTo>
                  <a:pt x="714652" y="0"/>
                </a:lnTo>
                <a:lnTo>
                  <a:pt x="714652" y="714652"/>
                </a:lnTo>
                <a:lnTo>
                  <a:pt x="0" y="714652"/>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5" name="Freeform 5"/>
          <p:cNvSpPr/>
          <p:nvPr/>
        </p:nvSpPr>
        <p:spPr>
          <a:xfrm>
            <a:off x="11723729" y="4182375"/>
            <a:ext cx="714652" cy="714652"/>
          </a:xfrm>
          <a:custGeom>
            <a:avLst/>
            <a:gdLst/>
            <a:ahLst/>
            <a:cxnLst/>
            <a:rect l="l" t="t" r="r" b="b"/>
            <a:pathLst>
              <a:path w="714652" h="714652">
                <a:moveTo>
                  <a:pt x="0" y="0"/>
                </a:moveTo>
                <a:lnTo>
                  <a:pt x="714653" y="0"/>
                </a:lnTo>
                <a:lnTo>
                  <a:pt x="714653" y="714652"/>
                </a:lnTo>
                <a:lnTo>
                  <a:pt x="0" y="714652"/>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6" name="TextBox 6"/>
          <p:cNvSpPr txBox="1"/>
          <p:nvPr/>
        </p:nvSpPr>
        <p:spPr>
          <a:xfrm>
            <a:off x="2483198" y="7553486"/>
            <a:ext cx="9928473" cy="516890"/>
          </a:xfrm>
          <a:prstGeom prst="rect">
            <a:avLst/>
          </a:prstGeom>
        </p:spPr>
        <p:txBody>
          <a:bodyPr lIns="0" tIns="0" rIns="0" bIns="0" rtlCol="0" anchor="t">
            <a:spAutoFit/>
          </a:bodyPr>
          <a:lstStyle/>
          <a:p>
            <a:pPr algn="ctr">
              <a:lnSpc>
                <a:spcPts val="4060"/>
              </a:lnSpc>
              <a:spcBef>
                <a:spcPct val="0"/>
              </a:spcBef>
            </a:pPr>
            <a:r>
              <a:rPr lang="en-US" sz="2900">
                <a:solidFill>
                  <a:srgbClr val="000000"/>
                </a:solidFill>
                <a:latin typeface="Poppins"/>
              </a:rPr>
              <a:t>**.Correlation is significant at the 0.01 level (1-tailed).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3999"/>
          </a:blip>
          <a:srcRect/>
          <a:stretch>
            <a:fillRect/>
          </a:stretch>
        </p:blipFill>
        <p:spPr>
          <a:xfrm flipH="1">
            <a:off x="0" y="0"/>
            <a:ext cx="18288000" cy="10287000"/>
          </a:xfrm>
          <a:prstGeom prst="rect">
            <a:avLst/>
          </a:prstGeom>
        </p:spPr>
      </p:pic>
      <p:sp>
        <p:nvSpPr>
          <p:cNvPr id="3" name="Freeform 3"/>
          <p:cNvSpPr/>
          <p:nvPr/>
        </p:nvSpPr>
        <p:spPr>
          <a:xfrm>
            <a:off x="507470" y="2661578"/>
            <a:ext cx="17547471" cy="4963844"/>
          </a:xfrm>
          <a:custGeom>
            <a:avLst/>
            <a:gdLst/>
            <a:ahLst/>
            <a:cxnLst/>
            <a:rect l="l" t="t" r="r" b="b"/>
            <a:pathLst>
              <a:path w="17547471" h="4963844">
                <a:moveTo>
                  <a:pt x="0" y="0"/>
                </a:moveTo>
                <a:lnTo>
                  <a:pt x="17547471" y="0"/>
                </a:lnTo>
                <a:lnTo>
                  <a:pt x="17547471" y="4963844"/>
                </a:lnTo>
                <a:lnTo>
                  <a:pt x="0" y="4963844"/>
                </a:lnTo>
                <a:lnTo>
                  <a:pt x="0" y="0"/>
                </a:lnTo>
                <a:close/>
              </a:path>
            </a:pathLst>
          </a:custGeom>
          <a:blipFill>
            <a:blip r:embed="rId3"/>
            <a:stretch>
              <a:fillRect t="-2438"/>
            </a:stretch>
          </a:blipFill>
        </p:spPr>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4999"/>
          </a:blip>
          <a:srcRect/>
          <a:stretch>
            <a:fillRect/>
          </a:stretch>
        </p:blipFill>
        <p:spPr>
          <a:xfrm flipH="1">
            <a:off x="0" y="0"/>
            <a:ext cx="18288000" cy="10287000"/>
          </a:xfrm>
          <a:prstGeom prst="rect">
            <a:avLst/>
          </a:prstGeom>
        </p:spPr>
      </p:pic>
      <p:sp>
        <p:nvSpPr>
          <p:cNvPr id="3" name="Freeform 3"/>
          <p:cNvSpPr/>
          <p:nvPr/>
        </p:nvSpPr>
        <p:spPr>
          <a:xfrm>
            <a:off x="0" y="1732359"/>
            <a:ext cx="11076762" cy="5489306"/>
          </a:xfrm>
          <a:custGeom>
            <a:avLst/>
            <a:gdLst/>
            <a:ahLst/>
            <a:cxnLst/>
            <a:rect l="l" t="t" r="r" b="b"/>
            <a:pathLst>
              <a:path w="11076762" h="5489306">
                <a:moveTo>
                  <a:pt x="0" y="0"/>
                </a:moveTo>
                <a:lnTo>
                  <a:pt x="11076762" y="0"/>
                </a:lnTo>
                <a:lnTo>
                  <a:pt x="11076762" y="5489306"/>
                </a:lnTo>
                <a:lnTo>
                  <a:pt x="0" y="5489306"/>
                </a:lnTo>
                <a:lnTo>
                  <a:pt x="0" y="0"/>
                </a:lnTo>
                <a:close/>
              </a:path>
            </a:pathLst>
          </a:custGeom>
          <a:blipFill>
            <a:blip r:embed="rId3"/>
            <a:stretch>
              <a:fillRect t="-1492" b="-1492"/>
            </a:stretch>
          </a:blipFill>
        </p:spPr>
      </p:sp>
      <p:sp>
        <p:nvSpPr>
          <p:cNvPr id="4" name="Freeform 4"/>
          <p:cNvSpPr/>
          <p:nvPr/>
        </p:nvSpPr>
        <p:spPr>
          <a:xfrm>
            <a:off x="10945093" y="2173976"/>
            <a:ext cx="7342907" cy="5047689"/>
          </a:xfrm>
          <a:custGeom>
            <a:avLst/>
            <a:gdLst/>
            <a:ahLst/>
            <a:cxnLst/>
            <a:rect l="l" t="t" r="r" b="b"/>
            <a:pathLst>
              <a:path w="7342907" h="5047689">
                <a:moveTo>
                  <a:pt x="0" y="0"/>
                </a:moveTo>
                <a:lnTo>
                  <a:pt x="7342907" y="0"/>
                </a:lnTo>
                <a:lnTo>
                  <a:pt x="7342907" y="5047689"/>
                </a:lnTo>
                <a:lnTo>
                  <a:pt x="0" y="5047689"/>
                </a:lnTo>
                <a:lnTo>
                  <a:pt x="0" y="0"/>
                </a:lnTo>
                <a:close/>
              </a:path>
            </a:pathLst>
          </a:custGeom>
          <a:blipFill>
            <a:blip r:embed="rId4"/>
            <a:stretch>
              <a:fillRect l="-40975" t="-11248" r="-2270"/>
            </a:stretch>
          </a:blipFill>
        </p:spPr>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2018710" y="-1582715"/>
            <a:ext cx="11137053" cy="11137053"/>
            <a:chOff x="0" y="0"/>
            <a:chExt cx="812800" cy="812800"/>
          </a:xfrm>
        </p:grpSpPr>
        <p:sp>
          <p:nvSpPr>
            <p:cNvPr id="3" name="Freeform 3"/>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82055"/>
            </a:solidFill>
          </p:spPr>
        </p:sp>
        <p:sp>
          <p:nvSpPr>
            <p:cNvPr id="4" name="TextBox 4"/>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9882920" y="1988963"/>
            <a:ext cx="7177693" cy="7209910"/>
            <a:chOff x="0" y="0"/>
            <a:chExt cx="812800" cy="816448"/>
          </a:xfrm>
        </p:grpSpPr>
        <p:sp>
          <p:nvSpPr>
            <p:cNvPr id="6" name="Freeform 6"/>
            <p:cNvSpPr/>
            <p:nvPr/>
          </p:nvSpPr>
          <p:spPr>
            <a:xfrm>
              <a:off x="-3" y="0"/>
              <a:ext cx="812805" cy="816448"/>
            </a:xfrm>
            <a:custGeom>
              <a:avLst/>
              <a:gdLst/>
              <a:ahLst/>
              <a:cxnLst/>
              <a:rect l="l" t="t" r="r" b="b"/>
              <a:pathLst>
                <a:path w="812805" h="816448">
                  <a:moveTo>
                    <a:pt x="406403" y="0"/>
                  </a:moveTo>
                  <a:cubicBezTo>
                    <a:pt x="631146" y="1005"/>
                    <a:pt x="812806" y="183479"/>
                    <a:pt x="812806" y="408224"/>
                  </a:cubicBezTo>
                  <a:cubicBezTo>
                    <a:pt x="812806" y="632970"/>
                    <a:pt x="631146" y="815443"/>
                    <a:pt x="406403" y="816448"/>
                  </a:cubicBezTo>
                  <a:cubicBezTo>
                    <a:pt x="181660" y="815443"/>
                    <a:pt x="0" y="632970"/>
                    <a:pt x="0" y="408224"/>
                  </a:cubicBezTo>
                  <a:cubicBezTo>
                    <a:pt x="0" y="183479"/>
                    <a:pt x="181660" y="1005"/>
                    <a:pt x="406403" y="0"/>
                  </a:cubicBezTo>
                  <a:close/>
                </a:path>
              </a:pathLst>
            </a:custGeom>
            <a:solidFill>
              <a:srgbClr val="0C5B9A"/>
            </a:solidFill>
          </p:spPr>
        </p:sp>
        <p:sp>
          <p:nvSpPr>
            <p:cNvPr id="7" name="TextBox 7"/>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362010" y="2545452"/>
            <a:ext cx="7178821" cy="771525"/>
            <a:chOff x="0" y="0"/>
            <a:chExt cx="3781436" cy="406400"/>
          </a:xfrm>
        </p:grpSpPr>
        <p:sp>
          <p:nvSpPr>
            <p:cNvPr id="9" name="Freeform 9"/>
            <p:cNvSpPr/>
            <p:nvPr/>
          </p:nvSpPr>
          <p:spPr>
            <a:xfrm>
              <a:off x="203200" y="-326"/>
              <a:ext cx="3375037" cy="407051"/>
            </a:xfrm>
            <a:custGeom>
              <a:avLst/>
              <a:gdLst/>
              <a:ahLst/>
              <a:cxnLst/>
              <a:rect l="l" t="t" r="r" b="b"/>
              <a:pathLst>
                <a:path w="3375037" h="407051">
                  <a:moveTo>
                    <a:pt x="3375037" y="326"/>
                  </a:moveTo>
                  <a:cubicBezTo>
                    <a:pt x="3302224" y="0"/>
                    <a:pt x="3234802" y="38659"/>
                    <a:pt x="3198301" y="101663"/>
                  </a:cubicBezTo>
                  <a:cubicBezTo>
                    <a:pt x="3161801" y="164667"/>
                    <a:pt x="3161801" y="242385"/>
                    <a:pt x="3198301" y="305389"/>
                  </a:cubicBezTo>
                  <a:cubicBezTo>
                    <a:pt x="3234802" y="368393"/>
                    <a:pt x="3302224" y="407052"/>
                    <a:pt x="3375037" y="406726"/>
                  </a:cubicBezTo>
                  <a:lnTo>
                    <a:pt x="0" y="406726"/>
                  </a:lnTo>
                  <a:cubicBezTo>
                    <a:pt x="72813" y="407052"/>
                    <a:pt x="140234" y="368393"/>
                    <a:pt x="176735" y="305389"/>
                  </a:cubicBezTo>
                  <a:cubicBezTo>
                    <a:pt x="213236" y="242385"/>
                    <a:pt x="213236" y="164667"/>
                    <a:pt x="176735" y="101663"/>
                  </a:cubicBezTo>
                  <a:cubicBezTo>
                    <a:pt x="140234" y="38659"/>
                    <a:pt x="72813" y="0"/>
                    <a:pt x="0" y="326"/>
                  </a:cubicBezTo>
                  <a:close/>
                </a:path>
              </a:pathLst>
            </a:custGeom>
            <a:solidFill>
              <a:srgbClr val="082055"/>
            </a:solidFill>
          </p:spPr>
        </p:sp>
        <p:sp>
          <p:nvSpPr>
            <p:cNvPr id="10" name="TextBox 10"/>
            <p:cNvSpPr txBox="1"/>
            <p:nvPr/>
          </p:nvSpPr>
          <p:spPr>
            <a:xfrm>
              <a:off x="0" y="-38100"/>
              <a:ext cx="812800" cy="444500"/>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1028700" y="2374996"/>
            <a:ext cx="972544" cy="972544"/>
            <a:chOff x="0" y="0"/>
            <a:chExt cx="812800" cy="812800"/>
          </a:xfrm>
        </p:grpSpPr>
        <p:sp>
          <p:nvSpPr>
            <p:cNvPr id="12" name="Freeform 12"/>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C5B9A"/>
            </a:solidFill>
          </p:spPr>
        </p:sp>
        <p:sp>
          <p:nvSpPr>
            <p:cNvPr id="13" name="TextBox 13"/>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14" name="Group 14"/>
          <p:cNvGrpSpPr/>
          <p:nvPr/>
        </p:nvGrpSpPr>
        <p:grpSpPr>
          <a:xfrm>
            <a:off x="1287466" y="3756121"/>
            <a:ext cx="7178821" cy="771525"/>
            <a:chOff x="0" y="0"/>
            <a:chExt cx="3781436" cy="406400"/>
          </a:xfrm>
        </p:grpSpPr>
        <p:sp>
          <p:nvSpPr>
            <p:cNvPr id="15" name="Freeform 15"/>
            <p:cNvSpPr/>
            <p:nvPr/>
          </p:nvSpPr>
          <p:spPr>
            <a:xfrm>
              <a:off x="203200" y="-326"/>
              <a:ext cx="3375037" cy="407051"/>
            </a:xfrm>
            <a:custGeom>
              <a:avLst/>
              <a:gdLst/>
              <a:ahLst/>
              <a:cxnLst/>
              <a:rect l="l" t="t" r="r" b="b"/>
              <a:pathLst>
                <a:path w="3375037" h="407051">
                  <a:moveTo>
                    <a:pt x="3375037" y="326"/>
                  </a:moveTo>
                  <a:cubicBezTo>
                    <a:pt x="3302224" y="0"/>
                    <a:pt x="3234802" y="38659"/>
                    <a:pt x="3198301" y="101663"/>
                  </a:cubicBezTo>
                  <a:cubicBezTo>
                    <a:pt x="3161801" y="164667"/>
                    <a:pt x="3161801" y="242385"/>
                    <a:pt x="3198301" y="305389"/>
                  </a:cubicBezTo>
                  <a:cubicBezTo>
                    <a:pt x="3234802" y="368393"/>
                    <a:pt x="3302224" y="407052"/>
                    <a:pt x="3375037" y="406726"/>
                  </a:cubicBezTo>
                  <a:lnTo>
                    <a:pt x="0" y="406726"/>
                  </a:lnTo>
                  <a:cubicBezTo>
                    <a:pt x="72813" y="407052"/>
                    <a:pt x="140234" y="368393"/>
                    <a:pt x="176735" y="305389"/>
                  </a:cubicBezTo>
                  <a:cubicBezTo>
                    <a:pt x="213236" y="242385"/>
                    <a:pt x="213236" y="164667"/>
                    <a:pt x="176735" y="101663"/>
                  </a:cubicBezTo>
                  <a:cubicBezTo>
                    <a:pt x="140234" y="38659"/>
                    <a:pt x="72813" y="0"/>
                    <a:pt x="0" y="326"/>
                  </a:cubicBezTo>
                  <a:close/>
                </a:path>
              </a:pathLst>
            </a:custGeom>
            <a:solidFill>
              <a:srgbClr val="082055"/>
            </a:solidFill>
          </p:spPr>
        </p:sp>
        <p:sp>
          <p:nvSpPr>
            <p:cNvPr id="16" name="TextBox 16"/>
            <p:cNvSpPr txBox="1"/>
            <p:nvPr/>
          </p:nvSpPr>
          <p:spPr>
            <a:xfrm>
              <a:off x="0" y="-38100"/>
              <a:ext cx="812800" cy="444500"/>
            </a:xfrm>
            <a:prstGeom prst="rect">
              <a:avLst/>
            </a:prstGeom>
          </p:spPr>
          <p:txBody>
            <a:bodyPr lIns="50800" tIns="50800" rIns="50800" bIns="50800" rtlCol="0" anchor="ctr"/>
            <a:lstStyle/>
            <a:p>
              <a:pPr algn="ctr">
                <a:lnSpc>
                  <a:spcPts val="2659"/>
                </a:lnSpc>
              </a:pPr>
              <a:endParaRPr/>
            </a:p>
          </p:txBody>
        </p:sp>
      </p:grpSp>
      <p:grpSp>
        <p:nvGrpSpPr>
          <p:cNvPr id="17" name="Group 17"/>
          <p:cNvGrpSpPr/>
          <p:nvPr/>
        </p:nvGrpSpPr>
        <p:grpSpPr>
          <a:xfrm>
            <a:off x="1028700" y="3555102"/>
            <a:ext cx="972544" cy="972544"/>
            <a:chOff x="0" y="0"/>
            <a:chExt cx="812800" cy="812800"/>
          </a:xfrm>
        </p:grpSpPr>
        <p:sp>
          <p:nvSpPr>
            <p:cNvPr id="18" name="Freeform 18"/>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C5B9A"/>
            </a:solidFill>
          </p:spPr>
        </p:sp>
        <p:sp>
          <p:nvSpPr>
            <p:cNvPr id="19" name="TextBox 19"/>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20" name="Group 20"/>
          <p:cNvGrpSpPr/>
          <p:nvPr/>
        </p:nvGrpSpPr>
        <p:grpSpPr>
          <a:xfrm>
            <a:off x="1287466" y="5051521"/>
            <a:ext cx="7178821" cy="771525"/>
            <a:chOff x="0" y="0"/>
            <a:chExt cx="3781436" cy="406400"/>
          </a:xfrm>
        </p:grpSpPr>
        <p:sp>
          <p:nvSpPr>
            <p:cNvPr id="21" name="Freeform 21"/>
            <p:cNvSpPr/>
            <p:nvPr/>
          </p:nvSpPr>
          <p:spPr>
            <a:xfrm>
              <a:off x="203200" y="-326"/>
              <a:ext cx="3375037" cy="407051"/>
            </a:xfrm>
            <a:custGeom>
              <a:avLst/>
              <a:gdLst/>
              <a:ahLst/>
              <a:cxnLst/>
              <a:rect l="l" t="t" r="r" b="b"/>
              <a:pathLst>
                <a:path w="3375037" h="407051">
                  <a:moveTo>
                    <a:pt x="3375037" y="326"/>
                  </a:moveTo>
                  <a:cubicBezTo>
                    <a:pt x="3302224" y="0"/>
                    <a:pt x="3234802" y="38659"/>
                    <a:pt x="3198301" y="101663"/>
                  </a:cubicBezTo>
                  <a:cubicBezTo>
                    <a:pt x="3161801" y="164667"/>
                    <a:pt x="3161801" y="242385"/>
                    <a:pt x="3198301" y="305389"/>
                  </a:cubicBezTo>
                  <a:cubicBezTo>
                    <a:pt x="3234802" y="368393"/>
                    <a:pt x="3302224" y="407052"/>
                    <a:pt x="3375037" y="406726"/>
                  </a:cubicBezTo>
                  <a:lnTo>
                    <a:pt x="0" y="406726"/>
                  </a:lnTo>
                  <a:cubicBezTo>
                    <a:pt x="72813" y="407052"/>
                    <a:pt x="140234" y="368393"/>
                    <a:pt x="176735" y="305389"/>
                  </a:cubicBezTo>
                  <a:cubicBezTo>
                    <a:pt x="213236" y="242385"/>
                    <a:pt x="213236" y="164667"/>
                    <a:pt x="176735" y="101663"/>
                  </a:cubicBezTo>
                  <a:cubicBezTo>
                    <a:pt x="140234" y="38659"/>
                    <a:pt x="72813" y="0"/>
                    <a:pt x="0" y="326"/>
                  </a:cubicBezTo>
                  <a:close/>
                </a:path>
              </a:pathLst>
            </a:custGeom>
            <a:solidFill>
              <a:srgbClr val="082055"/>
            </a:solidFill>
          </p:spPr>
        </p:sp>
        <p:sp>
          <p:nvSpPr>
            <p:cNvPr id="22" name="TextBox 22"/>
            <p:cNvSpPr txBox="1"/>
            <p:nvPr/>
          </p:nvSpPr>
          <p:spPr>
            <a:xfrm>
              <a:off x="0" y="-38100"/>
              <a:ext cx="812800" cy="444500"/>
            </a:xfrm>
            <a:prstGeom prst="rect">
              <a:avLst/>
            </a:prstGeom>
          </p:spPr>
          <p:txBody>
            <a:bodyPr lIns="50800" tIns="50800" rIns="50800" bIns="50800" rtlCol="0" anchor="ctr"/>
            <a:lstStyle/>
            <a:p>
              <a:pPr algn="ctr">
                <a:lnSpc>
                  <a:spcPts val="2659"/>
                </a:lnSpc>
              </a:pPr>
              <a:endParaRPr/>
            </a:p>
          </p:txBody>
        </p:sp>
      </p:grpSp>
      <p:grpSp>
        <p:nvGrpSpPr>
          <p:cNvPr id="23" name="Group 23"/>
          <p:cNvGrpSpPr/>
          <p:nvPr/>
        </p:nvGrpSpPr>
        <p:grpSpPr>
          <a:xfrm>
            <a:off x="1028700" y="4850502"/>
            <a:ext cx="972544" cy="972544"/>
            <a:chOff x="0" y="0"/>
            <a:chExt cx="812800" cy="812800"/>
          </a:xfrm>
        </p:grpSpPr>
        <p:sp>
          <p:nvSpPr>
            <p:cNvPr id="24" name="Freeform 24"/>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C5B9A"/>
            </a:solidFill>
          </p:spPr>
        </p:sp>
        <p:sp>
          <p:nvSpPr>
            <p:cNvPr id="25" name="TextBox 25"/>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26" name="Group 26"/>
          <p:cNvGrpSpPr/>
          <p:nvPr/>
        </p:nvGrpSpPr>
        <p:grpSpPr>
          <a:xfrm>
            <a:off x="1287466" y="6318346"/>
            <a:ext cx="7178821" cy="771525"/>
            <a:chOff x="0" y="0"/>
            <a:chExt cx="3781436" cy="406400"/>
          </a:xfrm>
        </p:grpSpPr>
        <p:sp>
          <p:nvSpPr>
            <p:cNvPr id="27" name="Freeform 27"/>
            <p:cNvSpPr/>
            <p:nvPr/>
          </p:nvSpPr>
          <p:spPr>
            <a:xfrm>
              <a:off x="203200" y="-326"/>
              <a:ext cx="3375037" cy="407051"/>
            </a:xfrm>
            <a:custGeom>
              <a:avLst/>
              <a:gdLst/>
              <a:ahLst/>
              <a:cxnLst/>
              <a:rect l="l" t="t" r="r" b="b"/>
              <a:pathLst>
                <a:path w="3375037" h="407051">
                  <a:moveTo>
                    <a:pt x="3375037" y="326"/>
                  </a:moveTo>
                  <a:cubicBezTo>
                    <a:pt x="3302224" y="0"/>
                    <a:pt x="3234802" y="38659"/>
                    <a:pt x="3198301" y="101663"/>
                  </a:cubicBezTo>
                  <a:cubicBezTo>
                    <a:pt x="3161801" y="164667"/>
                    <a:pt x="3161801" y="242385"/>
                    <a:pt x="3198301" y="305389"/>
                  </a:cubicBezTo>
                  <a:cubicBezTo>
                    <a:pt x="3234802" y="368393"/>
                    <a:pt x="3302224" y="407052"/>
                    <a:pt x="3375037" y="406726"/>
                  </a:cubicBezTo>
                  <a:lnTo>
                    <a:pt x="0" y="406726"/>
                  </a:lnTo>
                  <a:cubicBezTo>
                    <a:pt x="72813" y="407052"/>
                    <a:pt x="140234" y="368393"/>
                    <a:pt x="176735" y="305389"/>
                  </a:cubicBezTo>
                  <a:cubicBezTo>
                    <a:pt x="213236" y="242385"/>
                    <a:pt x="213236" y="164667"/>
                    <a:pt x="176735" y="101663"/>
                  </a:cubicBezTo>
                  <a:cubicBezTo>
                    <a:pt x="140234" y="38659"/>
                    <a:pt x="72813" y="0"/>
                    <a:pt x="0" y="326"/>
                  </a:cubicBezTo>
                  <a:close/>
                </a:path>
              </a:pathLst>
            </a:custGeom>
            <a:solidFill>
              <a:srgbClr val="082055"/>
            </a:solidFill>
          </p:spPr>
        </p:sp>
        <p:sp>
          <p:nvSpPr>
            <p:cNvPr id="28" name="TextBox 28"/>
            <p:cNvSpPr txBox="1"/>
            <p:nvPr/>
          </p:nvSpPr>
          <p:spPr>
            <a:xfrm>
              <a:off x="0" y="-38100"/>
              <a:ext cx="812800" cy="444500"/>
            </a:xfrm>
            <a:prstGeom prst="rect">
              <a:avLst/>
            </a:prstGeom>
          </p:spPr>
          <p:txBody>
            <a:bodyPr lIns="50800" tIns="50800" rIns="50800" bIns="50800" rtlCol="0" anchor="ctr"/>
            <a:lstStyle/>
            <a:p>
              <a:pPr algn="ctr">
                <a:lnSpc>
                  <a:spcPts val="2659"/>
                </a:lnSpc>
              </a:pPr>
              <a:endParaRPr/>
            </a:p>
          </p:txBody>
        </p:sp>
      </p:grpSp>
      <p:grpSp>
        <p:nvGrpSpPr>
          <p:cNvPr id="29" name="Group 29"/>
          <p:cNvGrpSpPr/>
          <p:nvPr/>
        </p:nvGrpSpPr>
        <p:grpSpPr>
          <a:xfrm>
            <a:off x="1028700" y="6117327"/>
            <a:ext cx="972544" cy="972544"/>
            <a:chOff x="0" y="0"/>
            <a:chExt cx="812800" cy="812800"/>
          </a:xfrm>
        </p:grpSpPr>
        <p:sp>
          <p:nvSpPr>
            <p:cNvPr id="30" name="Freeform 30"/>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C5B9A"/>
            </a:solidFill>
          </p:spPr>
        </p:sp>
        <p:sp>
          <p:nvSpPr>
            <p:cNvPr id="31" name="TextBox 31"/>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32" name="Group 32"/>
          <p:cNvGrpSpPr/>
          <p:nvPr/>
        </p:nvGrpSpPr>
        <p:grpSpPr>
          <a:xfrm>
            <a:off x="1287466" y="7651846"/>
            <a:ext cx="7178821" cy="771525"/>
            <a:chOff x="0" y="0"/>
            <a:chExt cx="3781436" cy="406400"/>
          </a:xfrm>
        </p:grpSpPr>
        <p:sp>
          <p:nvSpPr>
            <p:cNvPr id="33" name="Freeform 33"/>
            <p:cNvSpPr/>
            <p:nvPr/>
          </p:nvSpPr>
          <p:spPr>
            <a:xfrm>
              <a:off x="203200" y="-326"/>
              <a:ext cx="3375037" cy="407051"/>
            </a:xfrm>
            <a:custGeom>
              <a:avLst/>
              <a:gdLst/>
              <a:ahLst/>
              <a:cxnLst/>
              <a:rect l="l" t="t" r="r" b="b"/>
              <a:pathLst>
                <a:path w="3375037" h="407051">
                  <a:moveTo>
                    <a:pt x="3375037" y="326"/>
                  </a:moveTo>
                  <a:cubicBezTo>
                    <a:pt x="3302224" y="0"/>
                    <a:pt x="3234802" y="38659"/>
                    <a:pt x="3198301" y="101663"/>
                  </a:cubicBezTo>
                  <a:cubicBezTo>
                    <a:pt x="3161801" y="164667"/>
                    <a:pt x="3161801" y="242385"/>
                    <a:pt x="3198301" y="305389"/>
                  </a:cubicBezTo>
                  <a:cubicBezTo>
                    <a:pt x="3234802" y="368393"/>
                    <a:pt x="3302224" y="407052"/>
                    <a:pt x="3375037" y="406726"/>
                  </a:cubicBezTo>
                  <a:lnTo>
                    <a:pt x="0" y="406726"/>
                  </a:lnTo>
                  <a:cubicBezTo>
                    <a:pt x="72813" y="407052"/>
                    <a:pt x="140234" y="368393"/>
                    <a:pt x="176735" y="305389"/>
                  </a:cubicBezTo>
                  <a:cubicBezTo>
                    <a:pt x="213236" y="242385"/>
                    <a:pt x="213236" y="164667"/>
                    <a:pt x="176735" y="101663"/>
                  </a:cubicBezTo>
                  <a:cubicBezTo>
                    <a:pt x="140234" y="38659"/>
                    <a:pt x="72813" y="0"/>
                    <a:pt x="0" y="326"/>
                  </a:cubicBezTo>
                  <a:close/>
                </a:path>
              </a:pathLst>
            </a:custGeom>
            <a:solidFill>
              <a:srgbClr val="082055"/>
            </a:solidFill>
          </p:spPr>
        </p:sp>
        <p:sp>
          <p:nvSpPr>
            <p:cNvPr id="34" name="TextBox 34"/>
            <p:cNvSpPr txBox="1"/>
            <p:nvPr/>
          </p:nvSpPr>
          <p:spPr>
            <a:xfrm>
              <a:off x="0" y="-38100"/>
              <a:ext cx="812800" cy="444500"/>
            </a:xfrm>
            <a:prstGeom prst="rect">
              <a:avLst/>
            </a:prstGeom>
          </p:spPr>
          <p:txBody>
            <a:bodyPr lIns="50800" tIns="50800" rIns="50800" bIns="50800" rtlCol="0" anchor="ctr"/>
            <a:lstStyle/>
            <a:p>
              <a:pPr algn="ctr">
                <a:lnSpc>
                  <a:spcPts val="2659"/>
                </a:lnSpc>
              </a:pPr>
              <a:endParaRPr/>
            </a:p>
          </p:txBody>
        </p:sp>
      </p:grpSp>
      <p:grpSp>
        <p:nvGrpSpPr>
          <p:cNvPr id="35" name="Group 35"/>
          <p:cNvGrpSpPr/>
          <p:nvPr/>
        </p:nvGrpSpPr>
        <p:grpSpPr>
          <a:xfrm>
            <a:off x="1028700" y="7508971"/>
            <a:ext cx="972544" cy="972544"/>
            <a:chOff x="0" y="0"/>
            <a:chExt cx="812800" cy="812800"/>
          </a:xfrm>
        </p:grpSpPr>
        <p:sp>
          <p:nvSpPr>
            <p:cNvPr id="36" name="Freeform 36"/>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C5B9A"/>
            </a:solidFill>
          </p:spPr>
        </p:sp>
        <p:sp>
          <p:nvSpPr>
            <p:cNvPr id="37" name="TextBox 37"/>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38" name="AutoShape 38"/>
          <p:cNvSpPr/>
          <p:nvPr/>
        </p:nvSpPr>
        <p:spPr>
          <a:xfrm>
            <a:off x="-1258396" y="479457"/>
            <a:ext cx="9391267" cy="0"/>
          </a:xfrm>
          <a:prstGeom prst="line">
            <a:avLst/>
          </a:prstGeom>
          <a:ln w="76200" cap="flat">
            <a:solidFill>
              <a:srgbClr val="082055"/>
            </a:solidFill>
            <a:prstDash val="solid"/>
            <a:headEnd type="none" w="sm" len="sm"/>
            <a:tailEnd type="oval" w="lg" len="lg"/>
          </a:ln>
        </p:spPr>
      </p:sp>
      <p:sp>
        <p:nvSpPr>
          <p:cNvPr id="39" name="AutoShape 39"/>
          <p:cNvSpPr/>
          <p:nvPr/>
        </p:nvSpPr>
        <p:spPr>
          <a:xfrm>
            <a:off x="9882920" y="9744838"/>
            <a:ext cx="10488994" cy="0"/>
          </a:xfrm>
          <a:prstGeom prst="line">
            <a:avLst/>
          </a:prstGeom>
          <a:ln w="95250" cap="flat">
            <a:solidFill>
              <a:srgbClr val="082055"/>
            </a:solidFill>
            <a:prstDash val="solid"/>
            <a:headEnd type="oval" w="lg" len="lg"/>
            <a:tailEnd type="none" w="sm" len="sm"/>
          </a:ln>
        </p:spPr>
      </p:sp>
      <p:sp>
        <p:nvSpPr>
          <p:cNvPr id="40" name="Freeform 40"/>
          <p:cNvSpPr/>
          <p:nvPr/>
        </p:nvSpPr>
        <p:spPr>
          <a:xfrm>
            <a:off x="10509368" y="2804098"/>
            <a:ext cx="5812481" cy="5422231"/>
          </a:xfrm>
          <a:custGeom>
            <a:avLst/>
            <a:gdLst/>
            <a:ahLst/>
            <a:cxnLst/>
            <a:rect l="l" t="t" r="r" b="b"/>
            <a:pathLst>
              <a:path w="5812481" h="5422231">
                <a:moveTo>
                  <a:pt x="0" y="0"/>
                </a:moveTo>
                <a:lnTo>
                  <a:pt x="5812482" y="0"/>
                </a:lnTo>
                <a:lnTo>
                  <a:pt x="5812482" y="5422231"/>
                </a:lnTo>
                <a:lnTo>
                  <a:pt x="0" y="5422231"/>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41" name="TextBox 41"/>
          <p:cNvSpPr txBox="1"/>
          <p:nvPr/>
        </p:nvSpPr>
        <p:spPr>
          <a:xfrm>
            <a:off x="1028700" y="990600"/>
            <a:ext cx="8854220" cy="1371600"/>
          </a:xfrm>
          <a:prstGeom prst="rect">
            <a:avLst/>
          </a:prstGeom>
        </p:spPr>
        <p:txBody>
          <a:bodyPr lIns="0" tIns="0" rIns="0" bIns="0" rtlCol="0" anchor="t">
            <a:spAutoFit/>
          </a:bodyPr>
          <a:lstStyle/>
          <a:p>
            <a:pPr>
              <a:lnSpc>
                <a:spcPts val="5279"/>
              </a:lnSpc>
            </a:pPr>
            <a:r>
              <a:rPr lang="en-US" sz="4399" spc="35">
                <a:solidFill>
                  <a:srgbClr val="010440"/>
                </a:solidFill>
                <a:latin typeface="Poppins Bold"/>
              </a:rPr>
              <a:t>What's scheduled for today?</a:t>
            </a:r>
          </a:p>
          <a:p>
            <a:pPr>
              <a:lnSpc>
                <a:spcPts val="5279"/>
              </a:lnSpc>
            </a:pPr>
            <a:endParaRPr lang="en-US" sz="4399" spc="35">
              <a:solidFill>
                <a:srgbClr val="010440"/>
              </a:solidFill>
              <a:latin typeface="Poppins Bold"/>
            </a:endParaRPr>
          </a:p>
        </p:txBody>
      </p:sp>
      <p:sp>
        <p:nvSpPr>
          <p:cNvPr id="42" name="TextBox 42"/>
          <p:cNvSpPr txBox="1"/>
          <p:nvPr/>
        </p:nvSpPr>
        <p:spPr>
          <a:xfrm>
            <a:off x="2362736" y="2723156"/>
            <a:ext cx="5770135" cy="438150"/>
          </a:xfrm>
          <a:prstGeom prst="rect">
            <a:avLst/>
          </a:prstGeom>
        </p:spPr>
        <p:txBody>
          <a:bodyPr lIns="0" tIns="0" rIns="0" bIns="0" rtlCol="0" anchor="t">
            <a:spAutoFit/>
          </a:bodyPr>
          <a:lstStyle/>
          <a:p>
            <a:pPr>
              <a:lnSpc>
                <a:spcPts val="3239"/>
              </a:lnSpc>
            </a:pPr>
            <a:r>
              <a:rPr lang="en-US" sz="2699" spc="21">
                <a:solidFill>
                  <a:srgbClr val="FFFFFF"/>
                </a:solidFill>
                <a:latin typeface="Poppins Bold"/>
              </a:rPr>
              <a:t>Focus group and interviews</a:t>
            </a:r>
          </a:p>
        </p:txBody>
      </p:sp>
      <p:sp>
        <p:nvSpPr>
          <p:cNvPr id="43" name="TextBox 43"/>
          <p:cNvSpPr txBox="1"/>
          <p:nvPr/>
        </p:nvSpPr>
        <p:spPr>
          <a:xfrm>
            <a:off x="2362736" y="3957237"/>
            <a:ext cx="5770135" cy="438150"/>
          </a:xfrm>
          <a:prstGeom prst="rect">
            <a:avLst/>
          </a:prstGeom>
        </p:spPr>
        <p:txBody>
          <a:bodyPr lIns="0" tIns="0" rIns="0" bIns="0" rtlCol="0" anchor="t">
            <a:spAutoFit/>
          </a:bodyPr>
          <a:lstStyle/>
          <a:p>
            <a:pPr>
              <a:lnSpc>
                <a:spcPts val="3239"/>
              </a:lnSpc>
            </a:pPr>
            <a:r>
              <a:rPr lang="en-US" sz="2699" spc="21">
                <a:solidFill>
                  <a:srgbClr val="FFFFFF"/>
                </a:solidFill>
                <a:latin typeface="Poppins Bold"/>
              </a:rPr>
              <a:t>Literature review</a:t>
            </a:r>
          </a:p>
        </p:txBody>
      </p:sp>
      <p:sp>
        <p:nvSpPr>
          <p:cNvPr id="44" name="TextBox 44"/>
          <p:cNvSpPr txBox="1"/>
          <p:nvPr/>
        </p:nvSpPr>
        <p:spPr>
          <a:xfrm>
            <a:off x="2362736" y="6499321"/>
            <a:ext cx="4766609" cy="447675"/>
          </a:xfrm>
          <a:prstGeom prst="rect">
            <a:avLst/>
          </a:prstGeom>
        </p:spPr>
        <p:txBody>
          <a:bodyPr lIns="0" tIns="0" rIns="0" bIns="0" rtlCol="0" anchor="t">
            <a:spAutoFit/>
          </a:bodyPr>
          <a:lstStyle/>
          <a:p>
            <a:pPr>
              <a:lnSpc>
                <a:spcPts val="3359"/>
              </a:lnSpc>
            </a:pPr>
            <a:r>
              <a:rPr lang="en-US" sz="2799" spc="22">
                <a:solidFill>
                  <a:srgbClr val="FFFFFF"/>
                </a:solidFill>
                <a:latin typeface="Poppins Bold"/>
              </a:rPr>
              <a:t>Methedology </a:t>
            </a:r>
          </a:p>
        </p:txBody>
      </p:sp>
      <p:sp>
        <p:nvSpPr>
          <p:cNvPr id="45" name="TextBox 45"/>
          <p:cNvSpPr txBox="1"/>
          <p:nvPr/>
        </p:nvSpPr>
        <p:spPr>
          <a:xfrm>
            <a:off x="2362736" y="5232496"/>
            <a:ext cx="5770135" cy="457200"/>
          </a:xfrm>
          <a:prstGeom prst="rect">
            <a:avLst/>
          </a:prstGeom>
        </p:spPr>
        <p:txBody>
          <a:bodyPr lIns="0" tIns="0" rIns="0" bIns="0" rtlCol="0" anchor="t">
            <a:spAutoFit/>
          </a:bodyPr>
          <a:lstStyle/>
          <a:p>
            <a:pPr>
              <a:lnSpc>
                <a:spcPts val="3479"/>
              </a:lnSpc>
            </a:pPr>
            <a:r>
              <a:rPr lang="en-US" sz="2899" spc="23">
                <a:solidFill>
                  <a:srgbClr val="FFFFFF"/>
                </a:solidFill>
                <a:latin typeface="Poppins Bold"/>
              </a:rPr>
              <a:t>Use case </a:t>
            </a:r>
          </a:p>
        </p:txBody>
      </p:sp>
      <p:sp>
        <p:nvSpPr>
          <p:cNvPr id="46" name="TextBox 46"/>
          <p:cNvSpPr txBox="1"/>
          <p:nvPr/>
        </p:nvSpPr>
        <p:spPr>
          <a:xfrm>
            <a:off x="2362736" y="7869831"/>
            <a:ext cx="5770135" cy="457200"/>
          </a:xfrm>
          <a:prstGeom prst="rect">
            <a:avLst/>
          </a:prstGeom>
        </p:spPr>
        <p:txBody>
          <a:bodyPr lIns="0" tIns="0" rIns="0" bIns="0" rtlCol="0" anchor="t">
            <a:spAutoFit/>
          </a:bodyPr>
          <a:lstStyle/>
          <a:p>
            <a:pPr>
              <a:lnSpc>
                <a:spcPts val="3479"/>
              </a:lnSpc>
            </a:pPr>
            <a:r>
              <a:rPr lang="en-US" sz="2899" spc="23">
                <a:solidFill>
                  <a:srgbClr val="FFFFFF"/>
                </a:solidFill>
                <a:latin typeface="Poppins Bold"/>
              </a:rPr>
              <a:t>Discussion</a:t>
            </a:r>
          </a:p>
        </p:txBody>
      </p:sp>
      <p:sp>
        <p:nvSpPr>
          <p:cNvPr id="47" name="TextBox 47"/>
          <p:cNvSpPr txBox="1"/>
          <p:nvPr/>
        </p:nvSpPr>
        <p:spPr>
          <a:xfrm>
            <a:off x="1134693" y="2540096"/>
            <a:ext cx="760558" cy="635000"/>
          </a:xfrm>
          <a:prstGeom prst="rect">
            <a:avLst/>
          </a:prstGeom>
        </p:spPr>
        <p:txBody>
          <a:bodyPr lIns="0" tIns="0" rIns="0" bIns="0" rtlCol="0" anchor="t">
            <a:spAutoFit/>
          </a:bodyPr>
          <a:lstStyle/>
          <a:p>
            <a:pPr algn="ctr">
              <a:lnSpc>
                <a:spcPts val="4900"/>
              </a:lnSpc>
            </a:pPr>
            <a:r>
              <a:rPr lang="en-US" sz="3500">
                <a:solidFill>
                  <a:srgbClr val="FFFFFF"/>
                </a:solidFill>
                <a:latin typeface="Poppins Bold"/>
              </a:rPr>
              <a:t>01</a:t>
            </a:r>
          </a:p>
        </p:txBody>
      </p:sp>
      <p:sp>
        <p:nvSpPr>
          <p:cNvPr id="48" name="TextBox 48"/>
          <p:cNvSpPr txBox="1"/>
          <p:nvPr/>
        </p:nvSpPr>
        <p:spPr>
          <a:xfrm>
            <a:off x="1134693" y="3671487"/>
            <a:ext cx="760558" cy="635000"/>
          </a:xfrm>
          <a:prstGeom prst="rect">
            <a:avLst/>
          </a:prstGeom>
        </p:spPr>
        <p:txBody>
          <a:bodyPr lIns="0" tIns="0" rIns="0" bIns="0" rtlCol="0" anchor="t">
            <a:spAutoFit/>
          </a:bodyPr>
          <a:lstStyle/>
          <a:p>
            <a:pPr algn="ctr">
              <a:lnSpc>
                <a:spcPts val="4900"/>
              </a:lnSpc>
            </a:pPr>
            <a:r>
              <a:rPr lang="en-US" sz="3500">
                <a:solidFill>
                  <a:srgbClr val="FFFFFF"/>
                </a:solidFill>
                <a:latin typeface="Poppins Bold"/>
              </a:rPr>
              <a:t>02</a:t>
            </a:r>
          </a:p>
        </p:txBody>
      </p:sp>
      <p:sp>
        <p:nvSpPr>
          <p:cNvPr id="49" name="TextBox 49"/>
          <p:cNvSpPr txBox="1"/>
          <p:nvPr/>
        </p:nvSpPr>
        <p:spPr>
          <a:xfrm>
            <a:off x="1134693" y="4946746"/>
            <a:ext cx="760558" cy="635000"/>
          </a:xfrm>
          <a:prstGeom prst="rect">
            <a:avLst/>
          </a:prstGeom>
        </p:spPr>
        <p:txBody>
          <a:bodyPr lIns="0" tIns="0" rIns="0" bIns="0" rtlCol="0" anchor="t">
            <a:spAutoFit/>
          </a:bodyPr>
          <a:lstStyle/>
          <a:p>
            <a:pPr algn="ctr">
              <a:lnSpc>
                <a:spcPts val="4900"/>
              </a:lnSpc>
            </a:pPr>
            <a:r>
              <a:rPr lang="en-US" sz="3500">
                <a:solidFill>
                  <a:srgbClr val="FFFFFF"/>
                </a:solidFill>
                <a:latin typeface="Poppins Bold"/>
              </a:rPr>
              <a:t>03</a:t>
            </a:r>
          </a:p>
        </p:txBody>
      </p:sp>
      <p:sp>
        <p:nvSpPr>
          <p:cNvPr id="50" name="TextBox 50"/>
          <p:cNvSpPr txBox="1"/>
          <p:nvPr/>
        </p:nvSpPr>
        <p:spPr>
          <a:xfrm>
            <a:off x="1134693" y="6283421"/>
            <a:ext cx="760558" cy="635000"/>
          </a:xfrm>
          <a:prstGeom prst="rect">
            <a:avLst/>
          </a:prstGeom>
        </p:spPr>
        <p:txBody>
          <a:bodyPr lIns="0" tIns="0" rIns="0" bIns="0" rtlCol="0" anchor="t">
            <a:spAutoFit/>
          </a:bodyPr>
          <a:lstStyle/>
          <a:p>
            <a:pPr algn="ctr">
              <a:lnSpc>
                <a:spcPts val="4900"/>
              </a:lnSpc>
            </a:pPr>
            <a:r>
              <a:rPr lang="en-US" sz="3500">
                <a:solidFill>
                  <a:srgbClr val="FFFFFF"/>
                </a:solidFill>
                <a:latin typeface="Poppins Bold"/>
              </a:rPr>
              <a:t>04</a:t>
            </a:r>
          </a:p>
        </p:txBody>
      </p:sp>
      <p:sp>
        <p:nvSpPr>
          <p:cNvPr id="51" name="TextBox 51"/>
          <p:cNvSpPr txBox="1"/>
          <p:nvPr/>
        </p:nvSpPr>
        <p:spPr>
          <a:xfrm>
            <a:off x="1134693" y="7625356"/>
            <a:ext cx="760558" cy="635000"/>
          </a:xfrm>
          <a:prstGeom prst="rect">
            <a:avLst/>
          </a:prstGeom>
        </p:spPr>
        <p:txBody>
          <a:bodyPr lIns="0" tIns="0" rIns="0" bIns="0" rtlCol="0" anchor="t">
            <a:spAutoFit/>
          </a:bodyPr>
          <a:lstStyle/>
          <a:p>
            <a:pPr algn="ctr">
              <a:lnSpc>
                <a:spcPts val="4900"/>
              </a:lnSpc>
            </a:pPr>
            <a:r>
              <a:rPr lang="en-US" sz="3500">
                <a:solidFill>
                  <a:srgbClr val="FFFFFF"/>
                </a:solidFill>
                <a:latin typeface="Poppins Bold"/>
              </a:rPr>
              <a:t>05</a:t>
            </a:r>
          </a:p>
        </p:txBody>
      </p:sp>
      <p:grpSp>
        <p:nvGrpSpPr>
          <p:cNvPr id="52" name="Group 52"/>
          <p:cNvGrpSpPr/>
          <p:nvPr/>
        </p:nvGrpSpPr>
        <p:grpSpPr>
          <a:xfrm>
            <a:off x="1156630" y="8872538"/>
            <a:ext cx="7178821" cy="771525"/>
            <a:chOff x="0" y="0"/>
            <a:chExt cx="3781436" cy="406400"/>
          </a:xfrm>
        </p:grpSpPr>
        <p:sp>
          <p:nvSpPr>
            <p:cNvPr id="53" name="Freeform 53"/>
            <p:cNvSpPr/>
            <p:nvPr/>
          </p:nvSpPr>
          <p:spPr>
            <a:xfrm>
              <a:off x="203200" y="-326"/>
              <a:ext cx="3375037" cy="407051"/>
            </a:xfrm>
            <a:custGeom>
              <a:avLst/>
              <a:gdLst/>
              <a:ahLst/>
              <a:cxnLst/>
              <a:rect l="l" t="t" r="r" b="b"/>
              <a:pathLst>
                <a:path w="3375037" h="407051">
                  <a:moveTo>
                    <a:pt x="3375037" y="326"/>
                  </a:moveTo>
                  <a:cubicBezTo>
                    <a:pt x="3302224" y="0"/>
                    <a:pt x="3234802" y="38659"/>
                    <a:pt x="3198301" y="101663"/>
                  </a:cubicBezTo>
                  <a:cubicBezTo>
                    <a:pt x="3161801" y="164667"/>
                    <a:pt x="3161801" y="242385"/>
                    <a:pt x="3198301" y="305389"/>
                  </a:cubicBezTo>
                  <a:cubicBezTo>
                    <a:pt x="3234802" y="368393"/>
                    <a:pt x="3302224" y="407052"/>
                    <a:pt x="3375037" y="406726"/>
                  </a:cubicBezTo>
                  <a:lnTo>
                    <a:pt x="0" y="406726"/>
                  </a:lnTo>
                  <a:cubicBezTo>
                    <a:pt x="72813" y="407052"/>
                    <a:pt x="140234" y="368393"/>
                    <a:pt x="176735" y="305389"/>
                  </a:cubicBezTo>
                  <a:cubicBezTo>
                    <a:pt x="213236" y="242385"/>
                    <a:pt x="213236" y="164667"/>
                    <a:pt x="176735" y="101663"/>
                  </a:cubicBezTo>
                  <a:cubicBezTo>
                    <a:pt x="140234" y="38659"/>
                    <a:pt x="72813" y="0"/>
                    <a:pt x="0" y="326"/>
                  </a:cubicBezTo>
                  <a:close/>
                </a:path>
              </a:pathLst>
            </a:custGeom>
            <a:solidFill>
              <a:srgbClr val="082055"/>
            </a:solidFill>
          </p:spPr>
        </p:sp>
        <p:sp>
          <p:nvSpPr>
            <p:cNvPr id="54" name="TextBox 54"/>
            <p:cNvSpPr txBox="1"/>
            <p:nvPr/>
          </p:nvSpPr>
          <p:spPr>
            <a:xfrm>
              <a:off x="0" y="-38100"/>
              <a:ext cx="812800" cy="444500"/>
            </a:xfrm>
            <a:prstGeom prst="rect">
              <a:avLst/>
            </a:prstGeom>
          </p:spPr>
          <p:txBody>
            <a:bodyPr lIns="50800" tIns="50800" rIns="50800" bIns="50800" rtlCol="0" anchor="ctr"/>
            <a:lstStyle/>
            <a:p>
              <a:pPr algn="ctr">
                <a:lnSpc>
                  <a:spcPts val="2659"/>
                </a:lnSpc>
              </a:pPr>
              <a:endParaRPr/>
            </a:p>
          </p:txBody>
        </p:sp>
      </p:grpSp>
      <p:grpSp>
        <p:nvGrpSpPr>
          <p:cNvPr id="55" name="Group 55"/>
          <p:cNvGrpSpPr/>
          <p:nvPr/>
        </p:nvGrpSpPr>
        <p:grpSpPr>
          <a:xfrm>
            <a:off x="1028700" y="8772028"/>
            <a:ext cx="972544" cy="972544"/>
            <a:chOff x="0" y="0"/>
            <a:chExt cx="812800" cy="812800"/>
          </a:xfrm>
        </p:grpSpPr>
        <p:sp>
          <p:nvSpPr>
            <p:cNvPr id="56" name="Freeform 56"/>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C5B9A"/>
            </a:solidFill>
          </p:spPr>
        </p:sp>
        <p:sp>
          <p:nvSpPr>
            <p:cNvPr id="57" name="TextBox 57"/>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58" name="TextBox 58"/>
          <p:cNvSpPr txBox="1"/>
          <p:nvPr/>
        </p:nvSpPr>
        <p:spPr>
          <a:xfrm>
            <a:off x="1134693" y="8958181"/>
            <a:ext cx="760558" cy="635000"/>
          </a:xfrm>
          <a:prstGeom prst="rect">
            <a:avLst/>
          </a:prstGeom>
        </p:spPr>
        <p:txBody>
          <a:bodyPr lIns="0" tIns="0" rIns="0" bIns="0" rtlCol="0" anchor="t">
            <a:spAutoFit/>
          </a:bodyPr>
          <a:lstStyle/>
          <a:p>
            <a:pPr algn="ctr">
              <a:lnSpc>
                <a:spcPts val="4900"/>
              </a:lnSpc>
            </a:pPr>
            <a:r>
              <a:rPr lang="en-US" sz="3500" dirty="0">
                <a:solidFill>
                  <a:srgbClr val="FFFFFF"/>
                </a:solidFill>
                <a:latin typeface="Poppins Bold"/>
              </a:rPr>
              <a:t>06</a:t>
            </a:r>
          </a:p>
        </p:txBody>
      </p:sp>
      <p:sp>
        <p:nvSpPr>
          <p:cNvPr id="59" name="TextBox 59"/>
          <p:cNvSpPr txBox="1"/>
          <p:nvPr/>
        </p:nvSpPr>
        <p:spPr>
          <a:xfrm>
            <a:off x="2362736" y="9097465"/>
            <a:ext cx="4766609" cy="466725"/>
          </a:xfrm>
          <a:prstGeom prst="rect">
            <a:avLst/>
          </a:prstGeom>
        </p:spPr>
        <p:txBody>
          <a:bodyPr lIns="0" tIns="0" rIns="0" bIns="0" rtlCol="0" anchor="t">
            <a:spAutoFit/>
          </a:bodyPr>
          <a:lstStyle/>
          <a:p>
            <a:pPr>
              <a:lnSpc>
                <a:spcPts val="3599"/>
              </a:lnSpc>
            </a:pPr>
            <a:r>
              <a:rPr lang="en-US" sz="2999" spc="23">
                <a:solidFill>
                  <a:srgbClr val="FFFFFF"/>
                </a:solidFill>
                <a:latin typeface="Poppins Bold"/>
              </a:rPr>
              <a:t>Recommendations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3999"/>
          </a:blip>
          <a:srcRect/>
          <a:stretch>
            <a:fillRect/>
          </a:stretch>
        </p:blipFill>
        <p:spPr>
          <a:xfrm flipH="1">
            <a:off x="0" y="0"/>
            <a:ext cx="18288000" cy="10287000"/>
          </a:xfrm>
          <a:prstGeom prst="rect">
            <a:avLst/>
          </a:prstGeom>
        </p:spPr>
      </p:pic>
      <p:sp>
        <p:nvSpPr>
          <p:cNvPr id="3" name="Freeform 3"/>
          <p:cNvSpPr/>
          <p:nvPr/>
        </p:nvSpPr>
        <p:spPr>
          <a:xfrm>
            <a:off x="3424762" y="2958579"/>
            <a:ext cx="11921032" cy="4629129"/>
          </a:xfrm>
          <a:custGeom>
            <a:avLst/>
            <a:gdLst/>
            <a:ahLst/>
            <a:cxnLst/>
            <a:rect l="l" t="t" r="r" b="b"/>
            <a:pathLst>
              <a:path w="11921032" h="4629129">
                <a:moveTo>
                  <a:pt x="0" y="0"/>
                </a:moveTo>
                <a:lnTo>
                  <a:pt x="11921032" y="0"/>
                </a:lnTo>
                <a:lnTo>
                  <a:pt x="11921032" y="4629129"/>
                </a:lnTo>
                <a:lnTo>
                  <a:pt x="0" y="4629129"/>
                </a:lnTo>
                <a:lnTo>
                  <a:pt x="0" y="0"/>
                </a:lnTo>
                <a:close/>
              </a:path>
            </a:pathLst>
          </a:custGeom>
          <a:blipFill>
            <a:blip r:embed="rId3"/>
            <a:stretch>
              <a:fillRect/>
            </a:stretch>
          </a:blipFill>
        </p:spPr>
      </p:sp>
      <p:sp>
        <p:nvSpPr>
          <p:cNvPr id="4" name="TextBox 4"/>
          <p:cNvSpPr txBox="1"/>
          <p:nvPr/>
        </p:nvSpPr>
        <p:spPr>
          <a:xfrm>
            <a:off x="3484341" y="7106379"/>
            <a:ext cx="11861453" cy="481329"/>
          </a:xfrm>
          <a:prstGeom prst="rect">
            <a:avLst/>
          </a:prstGeom>
        </p:spPr>
        <p:txBody>
          <a:bodyPr lIns="0" tIns="0" rIns="0" bIns="0" rtlCol="0" anchor="t">
            <a:spAutoFit/>
          </a:bodyPr>
          <a:lstStyle/>
          <a:p>
            <a:pPr>
              <a:lnSpc>
                <a:spcPts val="3920"/>
              </a:lnSpc>
              <a:spcBef>
                <a:spcPct val="0"/>
              </a:spcBef>
            </a:pPr>
            <a:r>
              <a:rPr lang="en-US" sz="2800">
                <a:solidFill>
                  <a:srgbClr val="000000"/>
                </a:solidFill>
                <a:latin typeface="Canva Sans 2"/>
              </a:rPr>
              <a:t>The acceptable value for the reliability analysis &gt; 0.7</a:t>
            </a:r>
          </a:p>
        </p:txBody>
      </p:sp>
      <p:sp>
        <p:nvSpPr>
          <p:cNvPr id="5" name="TextBox 5"/>
          <p:cNvSpPr txBox="1"/>
          <p:nvPr/>
        </p:nvSpPr>
        <p:spPr>
          <a:xfrm>
            <a:off x="3484341" y="7710190"/>
            <a:ext cx="11861453" cy="464819"/>
          </a:xfrm>
          <a:prstGeom prst="rect">
            <a:avLst/>
          </a:prstGeom>
        </p:spPr>
        <p:txBody>
          <a:bodyPr lIns="0" tIns="0" rIns="0" bIns="0" rtlCol="0" anchor="t">
            <a:spAutoFit/>
          </a:bodyPr>
          <a:lstStyle/>
          <a:p>
            <a:pPr>
              <a:lnSpc>
                <a:spcPts val="3780"/>
              </a:lnSpc>
              <a:spcBef>
                <a:spcPct val="0"/>
              </a:spcBef>
            </a:pPr>
            <a:r>
              <a:rPr lang="en-US" sz="2700">
                <a:solidFill>
                  <a:srgbClr val="000000"/>
                </a:solidFill>
                <a:latin typeface="Canva Sans 2"/>
              </a:rPr>
              <a:t>(StaticHero)</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36000"/>
          </a:blip>
          <a:srcRect/>
          <a:stretch>
            <a:fillRect/>
          </a:stretch>
        </p:blipFill>
        <p:spPr>
          <a:xfrm flipH="1">
            <a:off x="0" y="0"/>
            <a:ext cx="18288000" cy="10287000"/>
          </a:xfrm>
          <a:prstGeom prst="rect">
            <a:avLst/>
          </a:prstGeom>
        </p:spPr>
      </p:pic>
      <p:grpSp>
        <p:nvGrpSpPr>
          <p:cNvPr id="3" name="Group 3"/>
          <p:cNvGrpSpPr/>
          <p:nvPr/>
        </p:nvGrpSpPr>
        <p:grpSpPr>
          <a:xfrm rot="929048">
            <a:off x="6384756" y="3795342"/>
            <a:ext cx="2468586" cy="700328"/>
            <a:chOff x="0" y="0"/>
            <a:chExt cx="650163" cy="184449"/>
          </a:xfrm>
        </p:grpSpPr>
        <p:sp>
          <p:nvSpPr>
            <p:cNvPr id="4" name="Freeform 4"/>
            <p:cNvSpPr/>
            <p:nvPr/>
          </p:nvSpPr>
          <p:spPr>
            <a:xfrm>
              <a:off x="0" y="0"/>
              <a:ext cx="650163" cy="184449"/>
            </a:xfrm>
            <a:custGeom>
              <a:avLst/>
              <a:gdLst/>
              <a:ahLst/>
              <a:cxnLst/>
              <a:rect l="l" t="t" r="r" b="b"/>
              <a:pathLst>
                <a:path w="650163" h="184449">
                  <a:moveTo>
                    <a:pt x="0" y="0"/>
                  </a:moveTo>
                  <a:lnTo>
                    <a:pt x="650163" y="0"/>
                  </a:lnTo>
                  <a:lnTo>
                    <a:pt x="650163" y="184449"/>
                  </a:lnTo>
                  <a:lnTo>
                    <a:pt x="0" y="184449"/>
                  </a:lnTo>
                  <a:close/>
                </a:path>
              </a:pathLst>
            </a:custGeom>
            <a:solidFill>
              <a:srgbClr val="0063C8"/>
            </a:solidFill>
          </p:spPr>
        </p:sp>
        <p:sp>
          <p:nvSpPr>
            <p:cNvPr id="5" name="TextBox 5"/>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a:off x="6433441" y="5178656"/>
            <a:ext cx="2468586" cy="700328"/>
            <a:chOff x="0" y="0"/>
            <a:chExt cx="650163" cy="184449"/>
          </a:xfrm>
        </p:grpSpPr>
        <p:sp>
          <p:nvSpPr>
            <p:cNvPr id="7" name="Freeform 7"/>
            <p:cNvSpPr/>
            <p:nvPr/>
          </p:nvSpPr>
          <p:spPr>
            <a:xfrm>
              <a:off x="0" y="0"/>
              <a:ext cx="650163" cy="184449"/>
            </a:xfrm>
            <a:custGeom>
              <a:avLst/>
              <a:gdLst/>
              <a:ahLst/>
              <a:cxnLst/>
              <a:rect l="l" t="t" r="r" b="b"/>
              <a:pathLst>
                <a:path w="650163" h="184449">
                  <a:moveTo>
                    <a:pt x="0" y="0"/>
                  </a:moveTo>
                  <a:lnTo>
                    <a:pt x="650163" y="0"/>
                  </a:lnTo>
                  <a:lnTo>
                    <a:pt x="650163" y="184449"/>
                  </a:lnTo>
                  <a:lnTo>
                    <a:pt x="0" y="184449"/>
                  </a:lnTo>
                  <a:close/>
                </a:path>
              </a:pathLst>
            </a:custGeom>
            <a:solidFill>
              <a:srgbClr val="0063C8"/>
            </a:solidFill>
          </p:spPr>
        </p:sp>
        <p:sp>
          <p:nvSpPr>
            <p:cNvPr id="8" name="TextBox 8"/>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rot="-1164105">
            <a:off x="6334675" y="6498499"/>
            <a:ext cx="2468586" cy="700328"/>
            <a:chOff x="0" y="0"/>
            <a:chExt cx="650163" cy="184449"/>
          </a:xfrm>
        </p:grpSpPr>
        <p:sp>
          <p:nvSpPr>
            <p:cNvPr id="10" name="Freeform 10"/>
            <p:cNvSpPr/>
            <p:nvPr/>
          </p:nvSpPr>
          <p:spPr>
            <a:xfrm>
              <a:off x="0" y="0"/>
              <a:ext cx="650163" cy="184449"/>
            </a:xfrm>
            <a:custGeom>
              <a:avLst/>
              <a:gdLst/>
              <a:ahLst/>
              <a:cxnLst/>
              <a:rect l="l" t="t" r="r" b="b"/>
              <a:pathLst>
                <a:path w="650163" h="184449">
                  <a:moveTo>
                    <a:pt x="0" y="0"/>
                  </a:moveTo>
                  <a:lnTo>
                    <a:pt x="650163" y="0"/>
                  </a:lnTo>
                  <a:lnTo>
                    <a:pt x="650163" y="184449"/>
                  </a:lnTo>
                  <a:lnTo>
                    <a:pt x="0" y="184449"/>
                  </a:lnTo>
                  <a:close/>
                </a:path>
              </a:pathLst>
            </a:custGeom>
            <a:solidFill>
              <a:srgbClr val="0063C8"/>
            </a:solidFill>
          </p:spPr>
        </p:sp>
        <p:sp>
          <p:nvSpPr>
            <p:cNvPr id="11" name="TextBox 11"/>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12" name="Group 12"/>
          <p:cNvGrpSpPr/>
          <p:nvPr/>
        </p:nvGrpSpPr>
        <p:grpSpPr>
          <a:xfrm rot="-1164105">
            <a:off x="9487736" y="3878190"/>
            <a:ext cx="2468586" cy="700328"/>
            <a:chOff x="0" y="0"/>
            <a:chExt cx="650163" cy="184449"/>
          </a:xfrm>
        </p:grpSpPr>
        <p:sp>
          <p:nvSpPr>
            <p:cNvPr id="13" name="Freeform 13"/>
            <p:cNvSpPr/>
            <p:nvPr/>
          </p:nvSpPr>
          <p:spPr>
            <a:xfrm>
              <a:off x="0" y="0"/>
              <a:ext cx="650163" cy="184449"/>
            </a:xfrm>
            <a:custGeom>
              <a:avLst/>
              <a:gdLst/>
              <a:ahLst/>
              <a:cxnLst/>
              <a:rect l="l" t="t" r="r" b="b"/>
              <a:pathLst>
                <a:path w="650163" h="184449">
                  <a:moveTo>
                    <a:pt x="0" y="0"/>
                  </a:moveTo>
                  <a:lnTo>
                    <a:pt x="650163" y="0"/>
                  </a:lnTo>
                  <a:lnTo>
                    <a:pt x="650163" y="184449"/>
                  </a:lnTo>
                  <a:lnTo>
                    <a:pt x="0" y="184449"/>
                  </a:lnTo>
                  <a:close/>
                </a:path>
              </a:pathLst>
            </a:custGeom>
            <a:solidFill>
              <a:srgbClr val="0063C8"/>
            </a:solidFill>
          </p:spPr>
        </p:sp>
        <p:sp>
          <p:nvSpPr>
            <p:cNvPr id="14" name="TextBox 14"/>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15" name="Group 15"/>
          <p:cNvGrpSpPr/>
          <p:nvPr/>
        </p:nvGrpSpPr>
        <p:grpSpPr>
          <a:xfrm rot="929048">
            <a:off x="9421061" y="6574083"/>
            <a:ext cx="2468586" cy="707727"/>
            <a:chOff x="0" y="0"/>
            <a:chExt cx="650163" cy="186397"/>
          </a:xfrm>
        </p:grpSpPr>
        <p:sp>
          <p:nvSpPr>
            <p:cNvPr id="16" name="Freeform 16"/>
            <p:cNvSpPr/>
            <p:nvPr/>
          </p:nvSpPr>
          <p:spPr>
            <a:xfrm>
              <a:off x="0" y="0"/>
              <a:ext cx="650163" cy="186397"/>
            </a:xfrm>
            <a:custGeom>
              <a:avLst/>
              <a:gdLst/>
              <a:ahLst/>
              <a:cxnLst/>
              <a:rect l="l" t="t" r="r" b="b"/>
              <a:pathLst>
                <a:path w="650163" h="186397">
                  <a:moveTo>
                    <a:pt x="0" y="0"/>
                  </a:moveTo>
                  <a:lnTo>
                    <a:pt x="650163" y="0"/>
                  </a:lnTo>
                  <a:lnTo>
                    <a:pt x="650163" y="186397"/>
                  </a:lnTo>
                  <a:lnTo>
                    <a:pt x="0" y="186397"/>
                  </a:lnTo>
                  <a:close/>
                </a:path>
              </a:pathLst>
            </a:custGeom>
            <a:solidFill>
              <a:srgbClr val="0063C8"/>
            </a:solidFill>
          </p:spPr>
        </p:sp>
        <p:sp>
          <p:nvSpPr>
            <p:cNvPr id="17" name="TextBox 17"/>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a:off x="10032084" y="5289512"/>
            <a:ext cx="2468586" cy="700328"/>
            <a:chOff x="0" y="0"/>
            <a:chExt cx="650163" cy="184449"/>
          </a:xfrm>
        </p:grpSpPr>
        <p:sp>
          <p:nvSpPr>
            <p:cNvPr id="19" name="Freeform 19"/>
            <p:cNvSpPr/>
            <p:nvPr/>
          </p:nvSpPr>
          <p:spPr>
            <a:xfrm>
              <a:off x="0" y="0"/>
              <a:ext cx="650163" cy="184449"/>
            </a:xfrm>
            <a:custGeom>
              <a:avLst/>
              <a:gdLst/>
              <a:ahLst/>
              <a:cxnLst/>
              <a:rect l="l" t="t" r="r" b="b"/>
              <a:pathLst>
                <a:path w="650163" h="184449">
                  <a:moveTo>
                    <a:pt x="0" y="0"/>
                  </a:moveTo>
                  <a:lnTo>
                    <a:pt x="650163" y="0"/>
                  </a:lnTo>
                  <a:lnTo>
                    <a:pt x="650163" y="184449"/>
                  </a:lnTo>
                  <a:lnTo>
                    <a:pt x="0" y="184449"/>
                  </a:lnTo>
                  <a:close/>
                </a:path>
              </a:pathLst>
            </a:custGeom>
            <a:solidFill>
              <a:srgbClr val="0063C8"/>
            </a:solidFill>
          </p:spPr>
        </p:sp>
        <p:sp>
          <p:nvSpPr>
            <p:cNvPr id="20" name="TextBox 20"/>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21" name="Group 21"/>
          <p:cNvGrpSpPr/>
          <p:nvPr/>
        </p:nvGrpSpPr>
        <p:grpSpPr>
          <a:xfrm>
            <a:off x="7222895" y="3459480"/>
            <a:ext cx="3842210" cy="3842210"/>
            <a:chOff x="0" y="0"/>
            <a:chExt cx="812800" cy="812800"/>
          </a:xfrm>
        </p:grpSpPr>
        <p:sp>
          <p:nvSpPr>
            <p:cNvPr id="22" name="Freeform 22"/>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E4D8D"/>
            </a:solidFill>
          </p:spPr>
        </p:sp>
        <p:sp>
          <p:nvSpPr>
            <p:cNvPr id="23" name="TextBox 23"/>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24" name="Group 24"/>
          <p:cNvGrpSpPr/>
          <p:nvPr/>
        </p:nvGrpSpPr>
        <p:grpSpPr>
          <a:xfrm>
            <a:off x="1031417" y="3459480"/>
            <a:ext cx="5530163" cy="700328"/>
            <a:chOff x="0" y="0"/>
            <a:chExt cx="1456504" cy="184449"/>
          </a:xfrm>
        </p:grpSpPr>
        <p:sp>
          <p:nvSpPr>
            <p:cNvPr id="25" name="Freeform 25"/>
            <p:cNvSpPr/>
            <p:nvPr/>
          </p:nvSpPr>
          <p:spPr>
            <a:xfrm>
              <a:off x="0" y="0"/>
              <a:ext cx="1456504" cy="184449"/>
            </a:xfrm>
            <a:custGeom>
              <a:avLst/>
              <a:gdLst/>
              <a:ahLst/>
              <a:cxnLst/>
              <a:rect l="l" t="t" r="r" b="b"/>
              <a:pathLst>
                <a:path w="1456504" h="184449">
                  <a:moveTo>
                    <a:pt x="0" y="0"/>
                  </a:moveTo>
                  <a:lnTo>
                    <a:pt x="1456504" y="0"/>
                  </a:lnTo>
                  <a:lnTo>
                    <a:pt x="1456504" y="184449"/>
                  </a:lnTo>
                  <a:lnTo>
                    <a:pt x="0" y="184449"/>
                  </a:lnTo>
                  <a:close/>
                </a:path>
              </a:pathLst>
            </a:custGeom>
            <a:solidFill>
              <a:srgbClr val="308CFF"/>
            </a:solidFill>
          </p:spPr>
        </p:sp>
        <p:sp>
          <p:nvSpPr>
            <p:cNvPr id="26" name="TextBox 26"/>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27" name="Group 27"/>
          <p:cNvGrpSpPr/>
          <p:nvPr/>
        </p:nvGrpSpPr>
        <p:grpSpPr>
          <a:xfrm>
            <a:off x="1028700" y="5178656"/>
            <a:ext cx="5530163" cy="700328"/>
            <a:chOff x="0" y="0"/>
            <a:chExt cx="1456504" cy="184449"/>
          </a:xfrm>
        </p:grpSpPr>
        <p:sp>
          <p:nvSpPr>
            <p:cNvPr id="28" name="Freeform 28"/>
            <p:cNvSpPr/>
            <p:nvPr/>
          </p:nvSpPr>
          <p:spPr>
            <a:xfrm>
              <a:off x="0" y="0"/>
              <a:ext cx="1456504" cy="184449"/>
            </a:xfrm>
            <a:custGeom>
              <a:avLst/>
              <a:gdLst/>
              <a:ahLst/>
              <a:cxnLst/>
              <a:rect l="l" t="t" r="r" b="b"/>
              <a:pathLst>
                <a:path w="1456504" h="184449">
                  <a:moveTo>
                    <a:pt x="0" y="0"/>
                  </a:moveTo>
                  <a:lnTo>
                    <a:pt x="1456504" y="0"/>
                  </a:lnTo>
                  <a:lnTo>
                    <a:pt x="1456504" y="184449"/>
                  </a:lnTo>
                  <a:lnTo>
                    <a:pt x="0" y="184449"/>
                  </a:lnTo>
                  <a:close/>
                </a:path>
              </a:pathLst>
            </a:custGeom>
            <a:solidFill>
              <a:srgbClr val="308CFF"/>
            </a:solidFill>
          </p:spPr>
        </p:sp>
        <p:sp>
          <p:nvSpPr>
            <p:cNvPr id="29" name="TextBox 29"/>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30" name="Group 30"/>
          <p:cNvGrpSpPr/>
          <p:nvPr/>
        </p:nvGrpSpPr>
        <p:grpSpPr>
          <a:xfrm>
            <a:off x="1028700" y="6869584"/>
            <a:ext cx="5530163" cy="700328"/>
            <a:chOff x="0" y="0"/>
            <a:chExt cx="1456504" cy="184449"/>
          </a:xfrm>
        </p:grpSpPr>
        <p:sp>
          <p:nvSpPr>
            <p:cNvPr id="31" name="Freeform 31"/>
            <p:cNvSpPr/>
            <p:nvPr/>
          </p:nvSpPr>
          <p:spPr>
            <a:xfrm>
              <a:off x="0" y="0"/>
              <a:ext cx="1456504" cy="184449"/>
            </a:xfrm>
            <a:custGeom>
              <a:avLst/>
              <a:gdLst/>
              <a:ahLst/>
              <a:cxnLst/>
              <a:rect l="l" t="t" r="r" b="b"/>
              <a:pathLst>
                <a:path w="1456504" h="184449">
                  <a:moveTo>
                    <a:pt x="0" y="0"/>
                  </a:moveTo>
                  <a:lnTo>
                    <a:pt x="1456504" y="0"/>
                  </a:lnTo>
                  <a:lnTo>
                    <a:pt x="1456504" y="184449"/>
                  </a:lnTo>
                  <a:lnTo>
                    <a:pt x="0" y="184449"/>
                  </a:lnTo>
                  <a:close/>
                </a:path>
              </a:pathLst>
            </a:custGeom>
            <a:solidFill>
              <a:srgbClr val="308CFF"/>
            </a:solidFill>
          </p:spPr>
        </p:sp>
        <p:sp>
          <p:nvSpPr>
            <p:cNvPr id="32" name="TextBox 32"/>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33" name="Group 33"/>
          <p:cNvGrpSpPr/>
          <p:nvPr/>
        </p:nvGrpSpPr>
        <p:grpSpPr>
          <a:xfrm>
            <a:off x="11731855" y="3497580"/>
            <a:ext cx="5530163" cy="700328"/>
            <a:chOff x="0" y="0"/>
            <a:chExt cx="1456504" cy="184449"/>
          </a:xfrm>
        </p:grpSpPr>
        <p:sp>
          <p:nvSpPr>
            <p:cNvPr id="34" name="Freeform 34"/>
            <p:cNvSpPr/>
            <p:nvPr/>
          </p:nvSpPr>
          <p:spPr>
            <a:xfrm>
              <a:off x="0" y="0"/>
              <a:ext cx="1456504" cy="184449"/>
            </a:xfrm>
            <a:custGeom>
              <a:avLst/>
              <a:gdLst/>
              <a:ahLst/>
              <a:cxnLst/>
              <a:rect l="l" t="t" r="r" b="b"/>
              <a:pathLst>
                <a:path w="1456504" h="184449">
                  <a:moveTo>
                    <a:pt x="0" y="0"/>
                  </a:moveTo>
                  <a:lnTo>
                    <a:pt x="1456504" y="0"/>
                  </a:lnTo>
                  <a:lnTo>
                    <a:pt x="1456504" y="184449"/>
                  </a:lnTo>
                  <a:lnTo>
                    <a:pt x="0" y="184449"/>
                  </a:lnTo>
                  <a:close/>
                </a:path>
              </a:pathLst>
            </a:custGeom>
            <a:solidFill>
              <a:srgbClr val="308CFF"/>
            </a:solidFill>
          </p:spPr>
        </p:sp>
        <p:sp>
          <p:nvSpPr>
            <p:cNvPr id="35" name="TextBox 35"/>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36" name="Group 36"/>
          <p:cNvGrpSpPr/>
          <p:nvPr/>
        </p:nvGrpSpPr>
        <p:grpSpPr>
          <a:xfrm>
            <a:off x="11731855" y="6879109"/>
            <a:ext cx="5530163" cy="700328"/>
            <a:chOff x="0" y="0"/>
            <a:chExt cx="1456504" cy="184449"/>
          </a:xfrm>
        </p:grpSpPr>
        <p:sp>
          <p:nvSpPr>
            <p:cNvPr id="37" name="Freeform 37"/>
            <p:cNvSpPr/>
            <p:nvPr/>
          </p:nvSpPr>
          <p:spPr>
            <a:xfrm>
              <a:off x="0" y="0"/>
              <a:ext cx="1456504" cy="184449"/>
            </a:xfrm>
            <a:custGeom>
              <a:avLst/>
              <a:gdLst/>
              <a:ahLst/>
              <a:cxnLst/>
              <a:rect l="l" t="t" r="r" b="b"/>
              <a:pathLst>
                <a:path w="1456504" h="184449">
                  <a:moveTo>
                    <a:pt x="0" y="0"/>
                  </a:moveTo>
                  <a:lnTo>
                    <a:pt x="1456504" y="0"/>
                  </a:lnTo>
                  <a:lnTo>
                    <a:pt x="1456504" y="184449"/>
                  </a:lnTo>
                  <a:lnTo>
                    <a:pt x="0" y="184449"/>
                  </a:lnTo>
                  <a:close/>
                </a:path>
              </a:pathLst>
            </a:custGeom>
            <a:solidFill>
              <a:srgbClr val="308CFF"/>
            </a:solidFill>
          </p:spPr>
        </p:sp>
        <p:sp>
          <p:nvSpPr>
            <p:cNvPr id="38" name="TextBox 38"/>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39" name="Group 39"/>
          <p:cNvGrpSpPr/>
          <p:nvPr/>
        </p:nvGrpSpPr>
        <p:grpSpPr>
          <a:xfrm>
            <a:off x="11731855" y="5289512"/>
            <a:ext cx="5530163" cy="700328"/>
            <a:chOff x="0" y="0"/>
            <a:chExt cx="1456504" cy="184449"/>
          </a:xfrm>
        </p:grpSpPr>
        <p:sp>
          <p:nvSpPr>
            <p:cNvPr id="40" name="Freeform 40"/>
            <p:cNvSpPr/>
            <p:nvPr/>
          </p:nvSpPr>
          <p:spPr>
            <a:xfrm>
              <a:off x="0" y="0"/>
              <a:ext cx="1456504" cy="184449"/>
            </a:xfrm>
            <a:custGeom>
              <a:avLst/>
              <a:gdLst/>
              <a:ahLst/>
              <a:cxnLst/>
              <a:rect l="l" t="t" r="r" b="b"/>
              <a:pathLst>
                <a:path w="1456504" h="184449">
                  <a:moveTo>
                    <a:pt x="0" y="0"/>
                  </a:moveTo>
                  <a:lnTo>
                    <a:pt x="1456504" y="0"/>
                  </a:lnTo>
                  <a:lnTo>
                    <a:pt x="1456504" y="184449"/>
                  </a:lnTo>
                  <a:lnTo>
                    <a:pt x="0" y="184449"/>
                  </a:lnTo>
                  <a:close/>
                </a:path>
              </a:pathLst>
            </a:custGeom>
            <a:solidFill>
              <a:srgbClr val="308CFF"/>
            </a:solidFill>
          </p:spPr>
        </p:sp>
        <p:sp>
          <p:nvSpPr>
            <p:cNvPr id="41" name="TextBox 41"/>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sp>
        <p:nvSpPr>
          <p:cNvPr id="42" name="Freeform 42"/>
          <p:cNvSpPr/>
          <p:nvPr/>
        </p:nvSpPr>
        <p:spPr>
          <a:xfrm>
            <a:off x="7619049" y="4228354"/>
            <a:ext cx="3107468" cy="2252914"/>
          </a:xfrm>
          <a:custGeom>
            <a:avLst/>
            <a:gdLst/>
            <a:ahLst/>
            <a:cxnLst/>
            <a:rect l="l" t="t" r="r" b="b"/>
            <a:pathLst>
              <a:path w="3107468" h="2252914">
                <a:moveTo>
                  <a:pt x="0" y="0"/>
                </a:moveTo>
                <a:lnTo>
                  <a:pt x="3107468" y="0"/>
                </a:lnTo>
                <a:lnTo>
                  <a:pt x="3107468" y="2252915"/>
                </a:lnTo>
                <a:lnTo>
                  <a:pt x="0" y="2252915"/>
                </a:lnTo>
                <a:lnTo>
                  <a:pt x="0" y="0"/>
                </a:lnTo>
                <a:close/>
              </a:path>
            </a:pathLst>
          </a:custGeom>
          <a:blipFill>
            <a:blip r:embed="rId3"/>
            <a:stretch>
              <a:fillRect/>
            </a:stretch>
          </a:blipFill>
        </p:spPr>
      </p:sp>
      <p:sp>
        <p:nvSpPr>
          <p:cNvPr id="43" name="TextBox 43"/>
          <p:cNvSpPr txBox="1"/>
          <p:nvPr/>
        </p:nvSpPr>
        <p:spPr>
          <a:xfrm>
            <a:off x="1028700" y="838200"/>
            <a:ext cx="16230600" cy="1202816"/>
          </a:xfrm>
          <a:prstGeom prst="rect">
            <a:avLst/>
          </a:prstGeom>
        </p:spPr>
        <p:txBody>
          <a:bodyPr lIns="0" tIns="0" rIns="0" bIns="0" rtlCol="0" anchor="t">
            <a:spAutoFit/>
          </a:bodyPr>
          <a:lstStyle/>
          <a:p>
            <a:pPr algn="ctr">
              <a:lnSpc>
                <a:spcPts val="9303"/>
              </a:lnSpc>
              <a:spcBef>
                <a:spcPct val="0"/>
              </a:spcBef>
            </a:pPr>
            <a:endParaRPr/>
          </a:p>
        </p:txBody>
      </p:sp>
      <p:sp>
        <p:nvSpPr>
          <p:cNvPr id="44" name="TextBox 44"/>
          <p:cNvSpPr txBox="1"/>
          <p:nvPr/>
        </p:nvSpPr>
        <p:spPr>
          <a:xfrm>
            <a:off x="1575031" y="3483572"/>
            <a:ext cx="7568969" cy="566421"/>
          </a:xfrm>
          <a:prstGeom prst="rect">
            <a:avLst/>
          </a:prstGeom>
        </p:spPr>
        <p:txBody>
          <a:bodyPr lIns="0" tIns="0" rIns="0" bIns="0" rtlCol="0" anchor="t">
            <a:spAutoFit/>
          </a:bodyPr>
          <a:lstStyle/>
          <a:p>
            <a:pPr algn="just">
              <a:lnSpc>
                <a:spcPts val="4479"/>
              </a:lnSpc>
              <a:spcBef>
                <a:spcPct val="0"/>
              </a:spcBef>
            </a:pPr>
            <a:r>
              <a:rPr lang="en-US" sz="3199">
                <a:solidFill>
                  <a:srgbClr val="010440"/>
                </a:solidFill>
                <a:latin typeface="Poppins Bold"/>
              </a:rPr>
              <a:t>Define Objectives</a:t>
            </a:r>
          </a:p>
        </p:txBody>
      </p:sp>
      <p:sp>
        <p:nvSpPr>
          <p:cNvPr id="45" name="TextBox 45"/>
          <p:cNvSpPr txBox="1"/>
          <p:nvPr/>
        </p:nvSpPr>
        <p:spPr>
          <a:xfrm>
            <a:off x="569763" y="5213312"/>
            <a:ext cx="5766309" cy="524182"/>
          </a:xfrm>
          <a:prstGeom prst="rect">
            <a:avLst/>
          </a:prstGeom>
        </p:spPr>
        <p:txBody>
          <a:bodyPr lIns="0" tIns="0" rIns="0" bIns="0" rtlCol="0" anchor="t">
            <a:spAutoFit/>
          </a:bodyPr>
          <a:lstStyle/>
          <a:p>
            <a:pPr algn="r">
              <a:lnSpc>
                <a:spcPts val="4183"/>
              </a:lnSpc>
              <a:spcBef>
                <a:spcPct val="0"/>
              </a:spcBef>
            </a:pPr>
            <a:r>
              <a:rPr lang="en-US" sz="2987">
                <a:solidFill>
                  <a:srgbClr val="010440"/>
                </a:solidFill>
                <a:latin typeface="Poppins ExtraBold Bold"/>
              </a:rPr>
              <a:t>Communication Channels</a:t>
            </a:r>
          </a:p>
        </p:txBody>
      </p:sp>
      <p:sp>
        <p:nvSpPr>
          <p:cNvPr id="46" name="TextBox 46"/>
          <p:cNvSpPr txBox="1"/>
          <p:nvPr/>
        </p:nvSpPr>
        <p:spPr>
          <a:xfrm>
            <a:off x="1376088" y="6904198"/>
            <a:ext cx="4245609" cy="566727"/>
          </a:xfrm>
          <a:prstGeom prst="rect">
            <a:avLst/>
          </a:prstGeom>
        </p:spPr>
        <p:txBody>
          <a:bodyPr lIns="0" tIns="0" rIns="0" bIns="0" rtlCol="0" anchor="t">
            <a:spAutoFit/>
          </a:bodyPr>
          <a:lstStyle/>
          <a:p>
            <a:pPr algn="r">
              <a:lnSpc>
                <a:spcPts val="4463"/>
              </a:lnSpc>
              <a:spcBef>
                <a:spcPct val="0"/>
              </a:spcBef>
            </a:pPr>
            <a:r>
              <a:rPr lang="en-US" sz="3187">
                <a:solidFill>
                  <a:srgbClr val="010440"/>
                </a:solidFill>
                <a:latin typeface="Poppins ExtraBold Bold"/>
              </a:rPr>
              <a:t>Content Marketing</a:t>
            </a:r>
          </a:p>
        </p:txBody>
      </p:sp>
      <p:sp>
        <p:nvSpPr>
          <p:cNvPr id="47" name="TextBox 47"/>
          <p:cNvSpPr txBox="1"/>
          <p:nvPr/>
        </p:nvSpPr>
        <p:spPr>
          <a:xfrm>
            <a:off x="12545475" y="3464522"/>
            <a:ext cx="4244951" cy="618797"/>
          </a:xfrm>
          <a:prstGeom prst="rect">
            <a:avLst/>
          </a:prstGeom>
        </p:spPr>
        <p:txBody>
          <a:bodyPr lIns="0" tIns="0" rIns="0" bIns="0" rtlCol="0" anchor="t">
            <a:spAutoFit/>
          </a:bodyPr>
          <a:lstStyle/>
          <a:p>
            <a:pPr algn="ctr">
              <a:lnSpc>
                <a:spcPts val="4743"/>
              </a:lnSpc>
              <a:spcBef>
                <a:spcPct val="0"/>
              </a:spcBef>
            </a:pPr>
            <a:r>
              <a:rPr lang="en-US" sz="3387">
                <a:solidFill>
                  <a:srgbClr val="010440"/>
                </a:solidFill>
                <a:latin typeface="Poppins Bold"/>
              </a:rPr>
              <a:t>Survey Design</a:t>
            </a:r>
          </a:p>
        </p:txBody>
      </p:sp>
      <p:sp>
        <p:nvSpPr>
          <p:cNvPr id="48" name="TextBox 48"/>
          <p:cNvSpPr txBox="1"/>
          <p:nvPr/>
        </p:nvSpPr>
        <p:spPr>
          <a:xfrm>
            <a:off x="12083932" y="6903121"/>
            <a:ext cx="5561403" cy="524182"/>
          </a:xfrm>
          <a:prstGeom prst="rect">
            <a:avLst/>
          </a:prstGeom>
        </p:spPr>
        <p:txBody>
          <a:bodyPr lIns="0" tIns="0" rIns="0" bIns="0" rtlCol="0" anchor="t">
            <a:spAutoFit/>
          </a:bodyPr>
          <a:lstStyle/>
          <a:p>
            <a:pPr>
              <a:lnSpc>
                <a:spcPts val="4183"/>
              </a:lnSpc>
              <a:spcBef>
                <a:spcPct val="0"/>
              </a:spcBef>
            </a:pPr>
            <a:r>
              <a:rPr lang="en-US" sz="2987">
                <a:solidFill>
                  <a:srgbClr val="010440"/>
                </a:solidFill>
                <a:latin typeface="Poppins ExtraBold Bold"/>
              </a:rPr>
              <a:t>Continuous Improvement</a:t>
            </a:r>
          </a:p>
        </p:txBody>
      </p:sp>
      <p:sp>
        <p:nvSpPr>
          <p:cNvPr id="49" name="TextBox 49"/>
          <p:cNvSpPr txBox="1"/>
          <p:nvPr/>
        </p:nvSpPr>
        <p:spPr>
          <a:xfrm>
            <a:off x="11814943" y="5304385"/>
            <a:ext cx="5706016" cy="871527"/>
          </a:xfrm>
          <a:prstGeom prst="rect">
            <a:avLst/>
          </a:prstGeom>
        </p:spPr>
        <p:txBody>
          <a:bodyPr lIns="0" tIns="0" rIns="0" bIns="0" rtlCol="0" anchor="t">
            <a:spAutoFit/>
          </a:bodyPr>
          <a:lstStyle/>
          <a:p>
            <a:pPr algn="just">
              <a:lnSpc>
                <a:spcPts val="4183"/>
              </a:lnSpc>
            </a:pPr>
            <a:r>
              <a:rPr lang="en-US" sz="2987">
                <a:solidFill>
                  <a:srgbClr val="010440"/>
                </a:solidFill>
                <a:latin typeface="Poppins ExtraBold Bold"/>
              </a:rPr>
              <a:t>Follow-ups and Thank You</a:t>
            </a:r>
          </a:p>
          <a:p>
            <a:pPr>
              <a:lnSpc>
                <a:spcPts val="2643"/>
              </a:lnSpc>
              <a:spcBef>
                <a:spcPct val="0"/>
              </a:spcBef>
            </a:pPr>
            <a:endParaRPr lang="en-US" sz="2987">
              <a:solidFill>
                <a:srgbClr val="010440"/>
              </a:solidFill>
              <a:latin typeface="Poppins ExtraBold Bold"/>
            </a:endParaRPr>
          </a:p>
        </p:txBody>
      </p:sp>
      <p:sp>
        <p:nvSpPr>
          <p:cNvPr id="50" name="TextBox 50"/>
          <p:cNvSpPr txBox="1"/>
          <p:nvPr/>
        </p:nvSpPr>
        <p:spPr>
          <a:xfrm>
            <a:off x="1031417" y="986281"/>
            <a:ext cx="16230600" cy="1226821"/>
          </a:xfrm>
          <a:prstGeom prst="rect">
            <a:avLst/>
          </a:prstGeom>
        </p:spPr>
        <p:txBody>
          <a:bodyPr lIns="0" tIns="0" rIns="0" bIns="0" rtlCol="0" anchor="t">
            <a:spAutoFit/>
          </a:bodyPr>
          <a:lstStyle/>
          <a:p>
            <a:pPr algn="ctr">
              <a:lnSpc>
                <a:spcPts val="10079"/>
              </a:lnSpc>
            </a:pPr>
            <a:r>
              <a:rPr lang="en-US" sz="7199">
                <a:solidFill>
                  <a:srgbClr val="010440"/>
                </a:solidFill>
                <a:latin typeface="Open Sans Bold"/>
              </a:rPr>
              <a:t>Marketing Plan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82055"/>
        </a:solidFill>
        <a:effectLst/>
      </p:bgPr>
    </p:bg>
    <p:spTree>
      <p:nvGrpSpPr>
        <p:cNvPr id="1" name=""/>
        <p:cNvGrpSpPr/>
        <p:nvPr/>
      </p:nvGrpSpPr>
      <p:grpSpPr>
        <a:xfrm>
          <a:off x="0" y="0"/>
          <a:ext cx="0" cy="0"/>
          <a:chOff x="0" y="0"/>
          <a:chExt cx="0" cy="0"/>
        </a:xfrm>
      </p:grpSpPr>
      <p:sp>
        <p:nvSpPr>
          <p:cNvPr id="2" name="TextBox 2"/>
          <p:cNvSpPr txBox="1"/>
          <p:nvPr/>
        </p:nvSpPr>
        <p:spPr>
          <a:xfrm>
            <a:off x="309950" y="2665900"/>
            <a:ext cx="8757850" cy="4719241"/>
          </a:xfrm>
          <a:prstGeom prst="rect">
            <a:avLst/>
          </a:prstGeom>
        </p:spPr>
        <p:txBody>
          <a:bodyPr wrap="square" lIns="0" tIns="0" rIns="0" bIns="0" rtlCol="0" anchor="t">
            <a:spAutoFit/>
          </a:bodyPr>
          <a:lstStyle/>
          <a:p>
            <a:pPr algn="ctr">
              <a:lnSpc>
                <a:spcPts val="4624"/>
              </a:lnSpc>
            </a:pPr>
            <a:r>
              <a:rPr lang="en-US" sz="4166" dirty="0">
                <a:solidFill>
                  <a:srgbClr val="FFFFFF"/>
                </a:solidFill>
                <a:latin typeface="Poppins Bold"/>
              </a:rPr>
              <a:t>"Let's shift gears from theory to practice and embark on an exciting journey of hands-on exploration, where we'll unleash our potential, turn ideas into actions, and witness the transformative power of putting knowledge into motion."</a:t>
            </a:r>
          </a:p>
        </p:txBody>
      </p:sp>
      <p:pic>
        <p:nvPicPr>
          <p:cNvPr id="5" name="Picture 4"/>
          <p:cNvPicPr>
            <a:picLocks noChangeAspect="1"/>
          </p:cNvPicPr>
          <p:nvPr/>
        </p:nvPicPr>
        <p:blipFill>
          <a:blip r:embed="rId3"/>
          <a:stretch>
            <a:fillRect/>
          </a:stretch>
        </p:blipFill>
        <p:spPr>
          <a:xfrm>
            <a:off x="9067800" y="1688737"/>
            <a:ext cx="9220200" cy="8598263"/>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3000"/>
          </a:blip>
          <a:srcRect/>
          <a:stretch>
            <a:fillRect/>
          </a:stretch>
        </p:blipFill>
        <p:spPr>
          <a:xfrm flipH="1">
            <a:off x="0" y="0"/>
            <a:ext cx="18288000" cy="10287000"/>
          </a:xfrm>
          <a:prstGeom prst="rect">
            <a:avLst/>
          </a:prstGeom>
        </p:spPr>
      </p:pic>
      <p:sp>
        <p:nvSpPr>
          <p:cNvPr id="3" name="AutoShape 3"/>
          <p:cNvSpPr/>
          <p:nvPr/>
        </p:nvSpPr>
        <p:spPr>
          <a:xfrm rot="-1753206">
            <a:off x="-1113304" y="4354356"/>
            <a:ext cx="25783492" cy="9586163"/>
          </a:xfrm>
          <a:prstGeom prst="rect">
            <a:avLst/>
          </a:prstGeom>
          <a:solidFill>
            <a:srgbClr val="545454">
              <a:alpha val="4706"/>
            </a:srgbClr>
          </a:solidFill>
        </p:spPr>
      </p:sp>
      <p:sp>
        <p:nvSpPr>
          <p:cNvPr id="4" name="AutoShape 4"/>
          <p:cNvSpPr/>
          <p:nvPr/>
        </p:nvSpPr>
        <p:spPr>
          <a:xfrm>
            <a:off x="78" y="5286675"/>
            <a:ext cx="18287860" cy="23812"/>
          </a:xfrm>
          <a:prstGeom prst="line">
            <a:avLst/>
          </a:prstGeom>
          <a:ln w="95250" cap="rnd">
            <a:solidFill>
              <a:srgbClr val="5C6C7D"/>
            </a:solidFill>
            <a:prstDash val="solid"/>
            <a:headEnd type="none" w="sm" len="sm"/>
            <a:tailEnd type="none" w="sm" len="sm"/>
          </a:ln>
        </p:spPr>
      </p:sp>
      <p:grpSp>
        <p:nvGrpSpPr>
          <p:cNvPr id="5" name="Group 5"/>
          <p:cNvGrpSpPr/>
          <p:nvPr/>
        </p:nvGrpSpPr>
        <p:grpSpPr>
          <a:xfrm>
            <a:off x="1536574" y="5042890"/>
            <a:ext cx="511382" cy="511382"/>
            <a:chOff x="0" y="0"/>
            <a:chExt cx="6350000" cy="6350000"/>
          </a:xfrm>
        </p:grpSpPr>
        <p:sp>
          <p:nvSpPr>
            <p:cNvPr id="6" name="Freeform 6"/>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263F6B"/>
            </a:solidFill>
          </p:spPr>
        </p:sp>
      </p:grpSp>
      <p:grpSp>
        <p:nvGrpSpPr>
          <p:cNvPr id="7" name="Group 7"/>
          <p:cNvGrpSpPr/>
          <p:nvPr/>
        </p:nvGrpSpPr>
        <p:grpSpPr>
          <a:xfrm>
            <a:off x="7213130" y="1830449"/>
            <a:ext cx="3513600" cy="2480152"/>
            <a:chOff x="0" y="0"/>
            <a:chExt cx="1500474" cy="1059142"/>
          </a:xfrm>
        </p:grpSpPr>
        <p:sp>
          <p:nvSpPr>
            <p:cNvPr id="8" name="Freeform 8"/>
            <p:cNvSpPr/>
            <p:nvPr/>
          </p:nvSpPr>
          <p:spPr>
            <a:xfrm>
              <a:off x="0" y="0"/>
              <a:ext cx="1500474" cy="1059143"/>
            </a:xfrm>
            <a:custGeom>
              <a:avLst/>
              <a:gdLst/>
              <a:ahLst/>
              <a:cxnLst/>
              <a:rect l="l" t="t" r="r" b="b"/>
              <a:pathLst>
                <a:path w="1500474" h="1059143">
                  <a:moveTo>
                    <a:pt x="1376013" y="1059142"/>
                  </a:moveTo>
                  <a:lnTo>
                    <a:pt x="124460" y="1059142"/>
                  </a:lnTo>
                  <a:cubicBezTo>
                    <a:pt x="55880" y="1059142"/>
                    <a:pt x="0" y="1003262"/>
                    <a:pt x="0" y="934682"/>
                  </a:cubicBezTo>
                  <a:lnTo>
                    <a:pt x="0" y="124460"/>
                  </a:lnTo>
                  <a:cubicBezTo>
                    <a:pt x="0" y="55880"/>
                    <a:pt x="55880" y="0"/>
                    <a:pt x="124460" y="0"/>
                  </a:cubicBezTo>
                  <a:lnTo>
                    <a:pt x="1376014" y="0"/>
                  </a:lnTo>
                  <a:cubicBezTo>
                    <a:pt x="1444594" y="0"/>
                    <a:pt x="1500474" y="55880"/>
                    <a:pt x="1500474" y="124460"/>
                  </a:cubicBezTo>
                  <a:lnTo>
                    <a:pt x="1500474" y="934682"/>
                  </a:lnTo>
                  <a:cubicBezTo>
                    <a:pt x="1500474" y="1003263"/>
                    <a:pt x="1444594" y="1059143"/>
                    <a:pt x="1376014" y="1059143"/>
                  </a:cubicBezTo>
                  <a:close/>
                </a:path>
              </a:pathLst>
            </a:custGeom>
            <a:solidFill>
              <a:srgbClr val="43B0F1"/>
            </a:solidFill>
          </p:spPr>
        </p:sp>
      </p:grpSp>
      <p:grpSp>
        <p:nvGrpSpPr>
          <p:cNvPr id="9" name="Group 9"/>
          <p:cNvGrpSpPr/>
          <p:nvPr/>
        </p:nvGrpSpPr>
        <p:grpSpPr>
          <a:xfrm>
            <a:off x="3887013" y="5044331"/>
            <a:ext cx="511382" cy="511382"/>
            <a:chOff x="0" y="0"/>
            <a:chExt cx="6350000" cy="6350000"/>
          </a:xfrm>
        </p:grpSpPr>
        <p:sp>
          <p:nvSpPr>
            <p:cNvPr id="10" name="Freeform 10"/>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43B0F1"/>
            </a:solidFill>
          </p:spPr>
        </p:sp>
      </p:grpSp>
      <p:grpSp>
        <p:nvGrpSpPr>
          <p:cNvPr id="11" name="Group 11"/>
          <p:cNvGrpSpPr/>
          <p:nvPr/>
        </p:nvGrpSpPr>
        <p:grpSpPr>
          <a:xfrm>
            <a:off x="8714239" y="5110701"/>
            <a:ext cx="511382" cy="511382"/>
            <a:chOff x="0" y="0"/>
            <a:chExt cx="6350000" cy="6350000"/>
          </a:xfrm>
        </p:grpSpPr>
        <p:sp>
          <p:nvSpPr>
            <p:cNvPr id="12" name="Freeform 12"/>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43B0F1"/>
            </a:solidFill>
          </p:spPr>
        </p:sp>
      </p:grpSp>
      <p:grpSp>
        <p:nvGrpSpPr>
          <p:cNvPr id="13" name="Group 13"/>
          <p:cNvGrpSpPr/>
          <p:nvPr/>
        </p:nvGrpSpPr>
        <p:grpSpPr>
          <a:xfrm>
            <a:off x="6540794" y="5102421"/>
            <a:ext cx="511382" cy="511382"/>
            <a:chOff x="0" y="0"/>
            <a:chExt cx="6350000" cy="6350000"/>
          </a:xfrm>
        </p:grpSpPr>
        <p:sp>
          <p:nvSpPr>
            <p:cNvPr id="14" name="Freeform 14"/>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263F6B"/>
            </a:solidFill>
          </p:spPr>
        </p:sp>
      </p:grpSp>
      <p:grpSp>
        <p:nvGrpSpPr>
          <p:cNvPr id="15" name="Group 15"/>
          <p:cNvGrpSpPr/>
          <p:nvPr/>
        </p:nvGrpSpPr>
        <p:grpSpPr>
          <a:xfrm>
            <a:off x="11297358" y="5102421"/>
            <a:ext cx="511382" cy="511382"/>
            <a:chOff x="0" y="0"/>
            <a:chExt cx="6350000" cy="6350000"/>
          </a:xfrm>
        </p:grpSpPr>
        <p:sp>
          <p:nvSpPr>
            <p:cNvPr id="16" name="Freeform 16"/>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263F6B"/>
            </a:solidFill>
          </p:spPr>
        </p:sp>
      </p:grpSp>
      <p:sp>
        <p:nvSpPr>
          <p:cNvPr id="17" name="TextBox 17"/>
          <p:cNvSpPr txBox="1"/>
          <p:nvPr/>
        </p:nvSpPr>
        <p:spPr>
          <a:xfrm>
            <a:off x="765342" y="7207250"/>
            <a:ext cx="3241123" cy="396875"/>
          </a:xfrm>
          <a:prstGeom prst="rect">
            <a:avLst/>
          </a:prstGeom>
        </p:spPr>
        <p:txBody>
          <a:bodyPr lIns="0" tIns="0" rIns="0" bIns="0" rtlCol="0" anchor="t">
            <a:spAutoFit/>
          </a:bodyPr>
          <a:lstStyle/>
          <a:p>
            <a:pPr algn="ctr">
              <a:lnSpc>
                <a:spcPts val="3250"/>
              </a:lnSpc>
            </a:pPr>
            <a:r>
              <a:rPr lang="en-US" sz="2500" spc="50">
                <a:solidFill>
                  <a:srgbClr val="FFFFFF"/>
                </a:solidFill>
                <a:latin typeface="Montserrat Extra-Bold"/>
              </a:rPr>
              <a:t>Start and release</a:t>
            </a:r>
          </a:p>
        </p:txBody>
      </p:sp>
      <p:sp>
        <p:nvSpPr>
          <p:cNvPr id="18" name="TextBox 18"/>
          <p:cNvSpPr txBox="1"/>
          <p:nvPr/>
        </p:nvSpPr>
        <p:spPr>
          <a:xfrm>
            <a:off x="2522142" y="3289136"/>
            <a:ext cx="3241123" cy="396875"/>
          </a:xfrm>
          <a:prstGeom prst="rect">
            <a:avLst/>
          </a:prstGeom>
        </p:spPr>
        <p:txBody>
          <a:bodyPr lIns="0" tIns="0" rIns="0" bIns="0" rtlCol="0" anchor="t">
            <a:spAutoFit/>
          </a:bodyPr>
          <a:lstStyle/>
          <a:p>
            <a:pPr algn="ctr">
              <a:lnSpc>
                <a:spcPts val="3250"/>
              </a:lnSpc>
            </a:pPr>
            <a:r>
              <a:rPr lang="en-US" sz="2500" spc="50">
                <a:solidFill>
                  <a:srgbClr val="FFFFFF"/>
                </a:solidFill>
                <a:latin typeface="Montserrat Extra-Bold"/>
              </a:rPr>
              <a:t>Key milestones</a:t>
            </a:r>
          </a:p>
        </p:txBody>
      </p:sp>
      <p:sp>
        <p:nvSpPr>
          <p:cNvPr id="19" name="TextBox 19"/>
          <p:cNvSpPr txBox="1"/>
          <p:nvPr/>
        </p:nvSpPr>
        <p:spPr>
          <a:xfrm>
            <a:off x="2385903" y="3387216"/>
            <a:ext cx="3241123" cy="396875"/>
          </a:xfrm>
          <a:prstGeom prst="rect">
            <a:avLst/>
          </a:prstGeom>
        </p:spPr>
        <p:txBody>
          <a:bodyPr lIns="0" tIns="0" rIns="0" bIns="0" rtlCol="0" anchor="t">
            <a:spAutoFit/>
          </a:bodyPr>
          <a:lstStyle/>
          <a:p>
            <a:pPr algn="ctr">
              <a:lnSpc>
                <a:spcPts val="3250"/>
              </a:lnSpc>
            </a:pPr>
            <a:r>
              <a:rPr lang="en-US" sz="2500" spc="50">
                <a:solidFill>
                  <a:srgbClr val="FFFFFF"/>
                </a:solidFill>
                <a:latin typeface="Montserrat Extra-Bold"/>
              </a:rPr>
              <a:t>Awards</a:t>
            </a:r>
          </a:p>
        </p:txBody>
      </p:sp>
      <p:sp>
        <p:nvSpPr>
          <p:cNvPr id="20" name="TextBox 20"/>
          <p:cNvSpPr txBox="1"/>
          <p:nvPr/>
        </p:nvSpPr>
        <p:spPr>
          <a:xfrm>
            <a:off x="7349369" y="2014837"/>
            <a:ext cx="3241123" cy="2063750"/>
          </a:xfrm>
          <a:prstGeom prst="rect">
            <a:avLst/>
          </a:prstGeom>
        </p:spPr>
        <p:txBody>
          <a:bodyPr lIns="0" tIns="0" rIns="0" bIns="0" rtlCol="0" anchor="t">
            <a:spAutoFit/>
          </a:bodyPr>
          <a:lstStyle/>
          <a:p>
            <a:pPr algn="ctr">
              <a:lnSpc>
                <a:spcPts val="3250"/>
              </a:lnSpc>
            </a:pPr>
            <a:r>
              <a:rPr lang="en-US" sz="2500" spc="50">
                <a:solidFill>
                  <a:srgbClr val="FFFFFF"/>
                </a:solidFill>
                <a:latin typeface="Poppins Bold"/>
              </a:rPr>
              <a:t>Encourages knowledge sharing and learning from each other</a:t>
            </a:r>
          </a:p>
        </p:txBody>
      </p:sp>
      <p:grpSp>
        <p:nvGrpSpPr>
          <p:cNvPr id="21" name="Group 21"/>
          <p:cNvGrpSpPr/>
          <p:nvPr/>
        </p:nvGrpSpPr>
        <p:grpSpPr>
          <a:xfrm>
            <a:off x="2385903" y="1852912"/>
            <a:ext cx="3513600" cy="2480152"/>
            <a:chOff x="0" y="0"/>
            <a:chExt cx="1500474" cy="1059142"/>
          </a:xfrm>
        </p:grpSpPr>
        <p:sp>
          <p:nvSpPr>
            <p:cNvPr id="22" name="Freeform 22"/>
            <p:cNvSpPr/>
            <p:nvPr/>
          </p:nvSpPr>
          <p:spPr>
            <a:xfrm>
              <a:off x="0" y="0"/>
              <a:ext cx="1500474" cy="1059143"/>
            </a:xfrm>
            <a:custGeom>
              <a:avLst/>
              <a:gdLst/>
              <a:ahLst/>
              <a:cxnLst/>
              <a:rect l="l" t="t" r="r" b="b"/>
              <a:pathLst>
                <a:path w="1500474" h="1059143">
                  <a:moveTo>
                    <a:pt x="1376013" y="1059142"/>
                  </a:moveTo>
                  <a:lnTo>
                    <a:pt x="124460" y="1059142"/>
                  </a:lnTo>
                  <a:cubicBezTo>
                    <a:pt x="55880" y="1059142"/>
                    <a:pt x="0" y="1003262"/>
                    <a:pt x="0" y="934682"/>
                  </a:cubicBezTo>
                  <a:lnTo>
                    <a:pt x="0" y="124460"/>
                  </a:lnTo>
                  <a:cubicBezTo>
                    <a:pt x="0" y="55880"/>
                    <a:pt x="55880" y="0"/>
                    <a:pt x="124460" y="0"/>
                  </a:cubicBezTo>
                  <a:lnTo>
                    <a:pt x="1376014" y="0"/>
                  </a:lnTo>
                  <a:cubicBezTo>
                    <a:pt x="1444594" y="0"/>
                    <a:pt x="1500474" y="55880"/>
                    <a:pt x="1500474" y="124460"/>
                  </a:cubicBezTo>
                  <a:lnTo>
                    <a:pt x="1500474" y="934682"/>
                  </a:lnTo>
                  <a:cubicBezTo>
                    <a:pt x="1500474" y="1003263"/>
                    <a:pt x="1444594" y="1059143"/>
                    <a:pt x="1376014" y="1059143"/>
                  </a:cubicBezTo>
                  <a:close/>
                </a:path>
              </a:pathLst>
            </a:custGeom>
            <a:solidFill>
              <a:srgbClr val="43B0F1"/>
            </a:solidFill>
          </p:spPr>
        </p:sp>
      </p:grpSp>
      <p:sp>
        <p:nvSpPr>
          <p:cNvPr id="23" name="TextBox 23"/>
          <p:cNvSpPr txBox="1"/>
          <p:nvPr/>
        </p:nvSpPr>
        <p:spPr>
          <a:xfrm>
            <a:off x="0" y="157460"/>
            <a:ext cx="6540794" cy="1076328"/>
          </a:xfrm>
          <a:prstGeom prst="rect">
            <a:avLst/>
          </a:prstGeom>
        </p:spPr>
        <p:txBody>
          <a:bodyPr lIns="0" tIns="0" rIns="0" bIns="0" rtlCol="0" anchor="t">
            <a:spAutoFit/>
          </a:bodyPr>
          <a:lstStyle/>
          <a:p>
            <a:pPr algn="ctr">
              <a:lnSpc>
                <a:spcPts val="8399"/>
              </a:lnSpc>
              <a:spcBef>
                <a:spcPct val="0"/>
              </a:spcBef>
            </a:pPr>
            <a:r>
              <a:rPr lang="en-US" sz="5999">
                <a:solidFill>
                  <a:srgbClr val="43B0F1"/>
                </a:solidFill>
                <a:latin typeface="Poppins Bold Italics"/>
              </a:rPr>
              <a:t> Added values</a:t>
            </a:r>
          </a:p>
        </p:txBody>
      </p:sp>
      <p:grpSp>
        <p:nvGrpSpPr>
          <p:cNvPr id="24" name="Group 24"/>
          <p:cNvGrpSpPr/>
          <p:nvPr/>
        </p:nvGrpSpPr>
        <p:grpSpPr>
          <a:xfrm>
            <a:off x="35465" y="6175137"/>
            <a:ext cx="3513600" cy="2480152"/>
            <a:chOff x="0" y="0"/>
            <a:chExt cx="1500474" cy="1059142"/>
          </a:xfrm>
        </p:grpSpPr>
        <p:sp>
          <p:nvSpPr>
            <p:cNvPr id="25" name="Freeform 25"/>
            <p:cNvSpPr/>
            <p:nvPr/>
          </p:nvSpPr>
          <p:spPr>
            <a:xfrm>
              <a:off x="0" y="0"/>
              <a:ext cx="1500474" cy="1059143"/>
            </a:xfrm>
            <a:custGeom>
              <a:avLst/>
              <a:gdLst/>
              <a:ahLst/>
              <a:cxnLst/>
              <a:rect l="l" t="t" r="r" b="b"/>
              <a:pathLst>
                <a:path w="1500474" h="1059143">
                  <a:moveTo>
                    <a:pt x="1376013" y="1059142"/>
                  </a:moveTo>
                  <a:lnTo>
                    <a:pt x="124460" y="1059142"/>
                  </a:lnTo>
                  <a:cubicBezTo>
                    <a:pt x="55880" y="1059142"/>
                    <a:pt x="0" y="1003262"/>
                    <a:pt x="0" y="934682"/>
                  </a:cubicBezTo>
                  <a:lnTo>
                    <a:pt x="0" y="124460"/>
                  </a:lnTo>
                  <a:cubicBezTo>
                    <a:pt x="0" y="55880"/>
                    <a:pt x="55880" y="0"/>
                    <a:pt x="124460" y="0"/>
                  </a:cubicBezTo>
                  <a:lnTo>
                    <a:pt x="1376014" y="0"/>
                  </a:lnTo>
                  <a:cubicBezTo>
                    <a:pt x="1444594" y="0"/>
                    <a:pt x="1500474" y="55880"/>
                    <a:pt x="1500474" y="124460"/>
                  </a:cubicBezTo>
                  <a:lnTo>
                    <a:pt x="1500474" y="934682"/>
                  </a:lnTo>
                  <a:cubicBezTo>
                    <a:pt x="1500474" y="1003263"/>
                    <a:pt x="1444594" y="1059143"/>
                    <a:pt x="1376014" y="1059143"/>
                  </a:cubicBezTo>
                  <a:close/>
                </a:path>
              </a:pathLst>
            </a:custGeom>
            <a:solidFill>
              <a:srgbClr val="263F6B"/>
            </a:solidFill>
          </p:spPr>
        </p:sp>
      </p:grpSp>
      <p:grpSp>
        <p:nvGrpSpPr>
          <p:cNvPr id="26" name="Group 26"/>
          <p:cNvGrpSpPr/>
          <p:nvPr/>
        </p:nvGrpSpPr>
        <p:grpSpPr>
          <a:xfrm>
            <a:off x="5039685" y="6175137"/>
            <a:ext cx="3513600" cy="2480152"/>
            <a:chOff x="0" y="0"/>
            <a:chExt cx="1500474" cy="1059142"/>
          </a:xfrm>
        </p:grpSpPr>
        <p:sp>
          <p:nvSpPr>
            <p:cNvPr id="27" name="Freeform 27"/>
            <p:cNvSpPr/>
            <p:nvPr/>
          </p:nvSpPr>
          <p:spPr>
            <a:xfrm>
              <a:off x="0" y="0"/>
              <a:ext cx="1500474" cy="1059143"/>
            </a:xfrm>
            <a:custGeom>
              <a:avLst/>
              <a:gdLst/>
              <a:ahLst/>
              <a:cxnLst/>
              <a:rect l="l" t="t" r="r" b="b"/>
              <a:pathLst>
                <a:path w="1500474" h="1059143">
                  <a:moveTo>
                    <a:pt x="1376013" y="1059142"/>
                  </a:moveTo>
                  <a:lnTo>
                    <a:pt x="124460" y="1059142"/>
                  </a:lnTo>
                  <a:cubicBezTo>
                    <a:pt x="55880" y="1059142"/>
                    <a:pt x="0" y="1003262"/>
                    <a:pt x="0" y="934682"/>
                  </a:cubicBezTo>
                  <a:lnTo>
                    <a:pt x="0" y="124460"/>
                  </a:lnTo>
                  <a:cubicBezTo>
                    <a:pt x="0" y="55880"/>
                    <a:pt x="55880" y="0"/>
                    <a:pt x="124460" y="0"/>
                  </a:cubicBezTo>
                  <a:lnTo>
                    <a:pt x="1376014" y="0"/>
                  </a:lnTo>
                  <a:cubicBezTo>
                    <a:pt x="1444594" y="0"/>
                    <a:pt x="1500474" y="55880"/>
                    <a:pt x="1500474" y="124460"/>
                  </a:cubicBezTo>
                  <a:lnTo>
                    <a:pt x="1500474" y="934682"/>
                  </a:lnTo>
                  <a:cubicBezTo>
                    <a:pt x="1500474" y="1003263"/>
                    <a:pt x="1444594" y="1059143"/>
                    <a:pt x="1376014" y="1059143"/>
                  </a:cubicBezTo>
                  <a:close/>
                </a:path>
              </a:pathLst>
            </a:custGeom>
            <a:solidFill>
              <a:srgbClr val="263F6B"/>
            </a:solidFill>
          </p:spPr>
        </p:sp>
      </p:grpSp>
      <p:grpSp>
        <p:nvGrpSpPr>
          <p:cNvPr id="28" name="Group 28"/>
          <p:cNvGrpSpPr/>
          <p:nvPr/>
        </p:nvGrpSpPr>
        <p:grpSpPr>
          <a:xfrm>
            <a:off x="9796249" y="6175137"/>
            <a:ext cx="3513600" cy="2480152"/>
            <a:chOff x="0" y="0"/>
            <a:chExt cx="1500474" cy="1059142"/>
          </a:xfrm>
        </p:grpSpPr>
        <p:sp>
          <p:nvSpPr>
            <p:cNvPr id="29" name="Freeform 29"/>
            <p:cNvSpPr/>
            <p:nvPr/>
          </p:nvSpPr>
          <p:spPr>
            <a:xfrm>
              <a:off x="0" y="0"/>
              <a:ext cx="1500474" cy="1059143"/>
            </a:xfrm>
            <a:custGeom>
              <a:avLst/>
              <a:gdLst/>
              <a:ahLst/>
              <a:cxnLst/>
              <a:rect l="l" t="t" r="r" b="b"/>
              <a:pathLst>
                <a:path w="1500474" h="1059143">
                  <a:moveTo>
                    <a:pt x="1376013" y="1059142"/>
                  </a:moveTo>
                  <a:lnTo>
                    <a:pt x="124460" y="1059142"/>
                  </a:lnTo>
                  <a:cubicBezTo>
                    <a:pt x="55880" y="1059142"/>
                    <a:pt x="0" y="1003262"/>
                    <a:pt x="0" y="934682"/>
                  </a:cubicBezTo>
                  <a:lnTo>
                    <a:pt x="0" y="124460"/>
                  </a:lnTo>
                  <a:cubicBezTo>
                    <a:pt x="0" y="55880"/>
                    <a:pt x="55880" y="0"/>
                    <a:pt x="124460" y="0"/>
                  </a:cubicBezTo>
                  <a:lnTo>
                    <a:pt x="1376014" y="0"/>
                  </a:lnTo>
                  <a:cubicBezTo>
                    <a:pt x="1444594" y="0"/>
                    <a:pt x="1500474" y="55880"/>
                    <a:pt x="1500474" y="124460"/>
                  </a:cubicBezTo>
                  <a:lnTo>
                    <a:pt x="1500474" y="934682"/>
                  </a:lnTo>
                  <a:cubicBezTo>
                    <a:pt x="1500474" y="1003263"/>
                    <a:pt x="1444594" y="1059143"/>
                    <a:pt x="1376014" y="1059143"/>
                  </a:cubicBezTo>
                  <a:close/>
                </a:path>
              </a:pathLst>
            </a:custGeom>
            <a:solidFill>
              <a:srgbClr val="263F6B"/>
            </a:solidFill>
          </p:spPr>
        </p:sp>
      </p:grpSp>
      <p:grpSp>
        <p:nvGrpSpPr>
          <p:cNvPr id="30" name="Group 30"/>
          <p:cNvGrpSpPr/>
          <p:nvPr/>
        </p:nvGrpSpPr>
        <p:grpSpPr>
          <a:xfrm>
            <a:off x="13675639" y="5102421"/>
            <a:ext cx="511382" cy="511382"/>
            <a:chOff x="0" y="0"/>
            <a:chExt cx="6350000" cy="6350000"/>
          </a:xfrm>
        </p:grpSpPr>
        <p:sp>
          <p:nvSpPr>
            <p:cNvPr id="31" name="Freeform 31"/>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43B0F1"/>
            </a:solidFill>
          </p:spPr>
        </p:sp>
      </p:grpSp>
      <p:grpSp>
        <p:nvGrpSpPr>
          <p:cNvPr id="32" name="Group 32"/>
          <p:cNvGrpSpPr/>
          <p:nvPr/>
        </p:nvGrpSpPr>
        <p:grpSpPr>
          <a:xfrm>
            <a:off x="12174530" y="1803119"/>
            <a:ext cx="3513600" cy="2480152"/>
            <a:chOff x="0" y="0"/>
            <a:chExt cx="1500474" cy="1059142"/>
          </a:xfrm>
        </p:grpSpPr>
        <p:sp>
          <p:nvSpPr>
            <p:cNvPr id="33" name="Freeform 33"/>
            <p:cNvSpPr/>
            <p:nvPr/>
          </p:nvSpPr>
          <p:spPr>
            <a:xfrm>
              <a:off x="0" y="0"/>
              <a:ext cx="1500474" cy="1059143"/>
            </a:xfrm>
            <a:custGeom>
              <a:avLst/>
              <a:gdLst/>
              <a:ahLst/>
              <a:cxnLst/>
              <a:rect l="l" t="t" r="r" b="b"/>
              <a:pathLst>
                <a:path w="1500474" h="1059143">
                  <a:moveTo>
                    <a:pt x="1376013" y="1059142"/>
                  </a:moveTo>
                  <a:lnTo>
                    <a:pt x="124460" y="1059142"/>
                  </a:lnTo>
                  <a:cubicBezTo>
                    <a:pt x="55880" y="1059142"/>
                    <a:pt x="0" y="1003262"/>
                    <a:pt x="0" y="934682"/>
                  </a:cubicBezTo>
                  <a:lnTo>
                    <a:pt x="0" y="124460"/>
                  </a:lnTo>
                  <a:cubicBezTo>
                    <a:pt x="0" y="55880"/>
                    <a:pt x="55880" y="0"/>
                    <a:pt x="124460" y="0"/>
                  </a:cubicBezTo>
                  <a:lnTo>
                    <a:pt x="1376014" y="0"/>
                  </a:lnTo>
                  <a:cubicBezTo>
                    <a:pt x="1444594" y="0"/>
                    <a:pt x="1500474" y="55880"/>
                    <a:pt x="1500474" y="124460"/>
                  </a:cubicBezTo>
                  <a:lnTo>
                    <a:pt x="1500474" y="934682"/>
                  </a:lnTo>
                  <a:cubicBezTo>
                    <a:pt x="1500474" y="1003263"/>
                    <a:pt x="1444594" y="1059143"/>
                    <a:pt x="1376014" y="1059143"/>
                  </a:cubicBezTo>
                  <a:close/>
                </a:path>
              </a:pathLst>
            </a:custGeom>
            <a:solidFill>
              <a:srgbClr val="43B0F1"/>
            </a:solidFill>
          </p:spPr>
        </p:sp>
      </p:grpSp>
      <p:sp>
        <p:nvSpPr>
          <p:cNvPr id="34" name="TextBox 34"/>
          <p:cNvSpPr txBox="1"/>
          <p:nvPr/>
        </p:nvSpPr>
        <p:spPr>
          <a:xfrm>
            <a:off x="12307880" y="2350579"/>
            <a:ext cx="3241123" cy="1244600"/>
          </a:xfrm>
          <a:prstGeom prst="rect">
            <a:avLst/>
          </a:prstGeom>
        </p:spPr>
        <p:txBody>
          <a:bodyPr lIns="0" tIns="0" rIns="0" bIns="0" rtlCol="0" anchor="t">
            <a:spAutoFit/>
          </a:bodyPr>
          <a:lstStyle/>
          <a:p>
            <a:pPr algn="ctr">
              <a:lnSpc>
                <a:spcPts val="3250"/>
              </a:lnSpc>
            </a:pPr>
            <a:r>
              <a:rPr lang="en-US" sz="2500" spc="50">
                <a:solidFill>
                  <a:srgbClr val="F3F6FA"/>
                </a:solidFill>
                <a:latin typeface="Poppins Bold"/>
              </a:rPr>
              <a:t>collaboration and problem-solving among users</a:t>
            </a:r>
          </a:p>
        </p:txBody>
      </p:sp>
      <p:grpSp>
        <p:nvGrpSpPr>
          <p:cNvPr id="35" name="Group 35"/>
          <p:cNvGrpSpPr/>
          <p:nvPr/>
        </p:nvGrpSpPr>
        <p:grpSpPr>
          <a:xfrm>
            <a:off x="14552490" y="6253453"/>
            <a:ext cx="3513600" cy="2480152"/>
            <a:chOff x="0" y="0"/>
            <a:chExt cx="1500474" cy="1059142"/>
          </a:xfrm>
        </p:grpSpPr>
        <p:sp>
          <p:nvSpPr>
            <p:cNvPr id="36" name="Freeform 36"/>
            <p:cNvSpPr/>
            <p:nvPr/>
          </p:nvSpPr>
          <p:spPr>
            <a:xfrm>
              <a:off x="0" y="0"/>
              <a:ext cx="1500474" cy="1059143"/>
            </a:xfrm>
            <a:custGeom>
              <a:avLst/>
              <a:gdLst/>
              <a:ahLst/>
              <a:cxnLst/>
              <a:rect l="l" t="t" r="r" b="b"/>
              <a:pathLst>
                <a:path w="1500474" h="1059143">
                  <a:moveTo>
                    <a:pt x="1376013" y="1059142"/>
                  </a:moveTo>
                  <a:lnTo>
                    <a:pt x="124460" y="1059142"/>
                  </a:lnTo>
                  <a:cubicBezTo>
                    <a:pt x="55880" y="1059142"/>
                    <a:pt x="0" y="1003262"/>
                    <a:pt x="0" y="934682"/>
                  </a:cubicBezTo>
                  <a:lnTo>
                    <a:pt x="0" y="124460"/>
                  </a:lnTo>
                  <a:cubicBezTo>
                    <a:pt x="0" y="55880"/>
                    <a:pt x="55880" y="0"/>
                    <a:pt x="124460" y="0"/>
                  </a:cubicBezTo>
                  <a:lnTo>
                    <a:pt x="1376014" y="0"/>
                  </a:lnTo>
                  <a:cubicBezTo>
                    <a:pt x="1444594" y="0"/>
                    <a:pt x="1500474" y="55880"/>
                    <a:pt x="1500474" y="124460"/>
                  </a:cubicBezTo>
                  <a:lnTo>
                    <a:pt x="1500474" y="934682"/>
                  </a:lnTo>
                  <a:cubicBezTo>
                    <a:pt x="1500474" y="1003263"/>
                    <a:pt x="1444594" y="1059143"/>
                    <a:pt x="1376014" y="1059143"/>
                  </a:cubicBezTo>
                  <a:close/>
                </a:path>
              </a:pathLst>
            </a:custGeom>
            <a:solidFill>
              <a:srgbClr val="263F6B"/>
            </a:solidFill>
          </p:spPr>
        </p:sp>
      </p:grpSp>
      <p:grpSp>
        <p:nvGrpSpPr>
          <p:cNvPr id="37" name="Group 37"/>
          <p:cNvGrpSpPr/>
          <p:nvPr/>
        </p:nvGrpSpPr>
        <p:grpSpPr>
          <a:xfrm>
            <a:off x="16053599" y="5102421"/>
            <a:ext cx="511382" cy="511382"/>
            <a:chOff x="0" y="0"/>
            <a:chExt cx="6350000" cy="6350000"/>
          </a:xfrm>
        </p:grpSpPr>
        <p:sp>
          <p:nvSpPr>
            <p:cNvPr id="38" name="Freeform 38"/>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263F6B"/>
            </a:solidFill>
          </p:spPr>
        </p:sp>
      </p:grpSp>
      <p:sp>
        <p:nvSpPr>
          <p:cNvPr id="39" name="TextBox 39"/>
          <p:cNvSpPr txBox="1"/>
          <p:nvPr/>
        </p:nvSpPr>
        <p:spPr>
          <a:xfrm>
            <a:off x="14060939" y="8809806"/>
            <a:ext cx="3985320" cy="1184913"/>
          </a:xfrm>
          <a:prstGeom prst="rect">
            <a:avLst/>
          </a:prstGeom>
        </p:spPr>
        <p:txBody>
          <a:bodyPr lIns="0" tIns="0" rIns="0" bIns="0" rtlCol="0" anchor="t">
            <a:spAutoFit/>
          </a:bodyPr>
          <a:lstStyle/>
          <a:p>
            <a:pPr algn="ctr">
              <a:lnSpc>
                <a:spcPts val="9239"/>
              </a:lnSpc>
              <a:spcBef>
                <a:spcPct val="0"/>
              </a:spcBef>
            </a:pPr>
            <a:r>
              <a:rPr lang="en-US" sz="6599">
                <a:solidFill>
                  <a:srgbClr val="082055"/>
                </a:solidFill>
                <a:latin typeface="Poppins Bold Italics"/>
              </a:rPr>
              <a:t>Features </a:t>
            </a:r>
          </a:p>
        </p:txBody>
      </p:sp>
      <p:sp>
        <p:nvSpPr>
          <p:cNvPr id="40" name="AutoShape 40"/>
          <p:cNvSpPr/>
          <p:nvPr/>
        </p:nvSpPr>
        <p:spPr>
          <a:xfrm flipH="1" flipV="1">
            <a:off x="4142703" y="4333064"/>
            <a:ext cx="0" cy="711267"/>
          </a:xfrm>
          <a:prstGeom prst="line">
            <a:avLst/>
          </a:prstGeom>
          <a:ln w="95250" cap="rnd">
            <a:solidFill>
              <a:srgbClr val="43B0F1"/>
            </a:solidFill>
            <a:prstDash val="solid"/>
            <a:headEnd type="none" w="sm" len="sm"/>
            <a:tailEnd type="none" w="sm" len="sm"/>
          </a:ln>
        </p:spPr>
      </p:sp>
      <p:sp>
        <p:nvSpPr>
          <p:cNvPr id="41" name="AutoShape 41"/>
          <p:cNvSpPr/>
          <p:nvPr/>
        </p:nvSpPr>
        <p:spPr>
          <a:xfrm flipV="1">
            <a:off x="8969930" y="4310601"/>
            <a:ext cx="0" cy="800100"/>
          </a:xfrm>
          <a:prstGeom prst="line">
            <a:avLst/>
          </a:prstGeom>
          <a:ln w="95250" cap="rnd">
            <a:solidFill>
              <a:srgbClr val="43B0F1"/>
            </a:solidFill>
            <a:prstDash val="solid"/>
            <a:headEnd type="none" w="sm" len="sm"/>
            <a:tailEnd type="none" w="sm" len="sm"/>
          </a:ln>
        </p:spPr>
      </p:sp>
      <p:sp>
        <p:nvSpPr>
          <p:cNvPr id="42" name="AutoShape 42"/>
          <p:cNvSpPr/>
          <p:nvPr/>
        </p:nvSpPr>
        <p:spPr>
          <a:xfrm flipV="1">
            <a:off x="13931330" y="4283271"/>
            <a:ext cx="0" cy="819150"/>
          </a:xfrm>
          <a:prstGeom prst="line">
            <a:avLst/>
          </a:prstGeom>
          <a:ln w="95250" cap="rnd">
            <a:solidFill>
              <a:srgbClr val="43B0F1"/>
            </a:solidFill>
            <a:prstDash val="solid"/>
            <a:headEnd type="none" w="sm" len="sm"/>
            <a:tailEnd type="none" w="sm" len="sm"/>
          </a:ln>
        </p:spPr>
      </p:sp>
      <p:sp>
        <p:nvSpPr>
          <p:cNvPr id="43" name="AutoShape 43"/>
          <p:cNvSpPr/>
          <p:nvPr/>
        </p:nvSpPr>
        <p:spPr>
          <a:xfrm flipH="1" flipV="1">
            <a:off x="1792265" y="5554272"/>
            <a:ext cx="0" cy="620865"/>
          </a:xfrm>
          <a:prstGeom prst="line">
            <a:avLst/>
          </a:prstGeom>
          <a:ln w="95250" cap="rnd">
            <a:solidFill>
              <a:srgbClr val="082055"/>
            </a:solidFill>
            <a:prstDash val="solid"/>
            <a:headEnd type="none" w="sm" len="sm"/>
            <a:tailEnd type="none" w="sm" len="sm"/>
          </a:ln>
        </p:spPr>
      </p:sp>
      <p:sp>
        <p:nvSpPr>
          <p:cNvPr id="44" name="AutoShape 44"/>
          <p:cNvSpPr/>
          <p:nvPr/>
        </p:nvSpPr>
        <p:spPr>
          <a:xfrm flipH="1" flipV="1">
            <a:off x="6796485" y="5613803"/>
            <a:ext cx="0" cy="561333"/>
          </a:xfrm>
          <a:prstGeom prst="line">
            <a:avLst/>
          </a:prstGeom>
          <a:ln w="95250" cap="rnd">
            <a:solidFill>
              <a:srgbClr val="082055"/>
            </a:solidFill>
            <a:prstDash val="solid"/>
            <a:headEnd type="none" w="sm" len="sm"/>
            <a:tailEnd type="none" w="sm" len="sm"/>
          </a:ln>
        </p:spPr>
      </p:sp>
      <p:sp>
        <p:nvSpPr>
          <p:cNvPr id="45" name="AutoShape 45"/>
          <p:cNvSpPr/>
          <p:nvPr/>
        </p:nvSpPr>
        <p:spPr>
          <a:xfrm flipV="1">
            <a:off x="11553049" y="5613803"/>
            <a:ext cx="0" cy="561333"/>
          </a:xfrm>
          <a:prstGeom prst="line">
            <a:avLst/>
          </a:prstGeom>
          <a:ln w="95250" cap="rnd">
            <a:solidFill>
              <a:srgbClr val="082055"/>
            </a:solidFill>
            <a:prstDash val="solid"/>
            <a:headEnd type="none" w="sm" len="sm"/>
            <a:tailEnd type="none" w="sm" len="sm"/>
          </a:ln>
        </p:spPr>
      </p:sp>
      <p:sp>
        <p:nvSpPr>
          <p:cNvPr id="46" name="AutoShape 46"/>
          <p:cNvSpPr/>
          <p:nvPr/>
        </p:nvSpPr>
        <p:spPr>
          <a:xfrm flipV="1">
            <a:off x="16309290" y="5613803"/>
            <a:ext cx="0" cy="639650"/>
          </a:xfrm>
          <a:prstGeom prst="line">
            <a:avLst/>
          </a:prstGeom>
          <a:ln w="95250" cap="rnd">
            <a:solidFill>
              <a:srgbClr val="082055"/>
            </a:solidFill>
            <a:prstDash val="solid"/>
            <a:headEnd type="none" w="sm" len="sm"/>
            <a:tailEnd type="none" w="sm" len="sm"/>
          </a:ln>
        </p:spPr>
      </p:sp>
      <p:sp>
        <p:nvSpPr>
          <p:cNvPr id="47" name="TextBox 47"/>
          <p:cNvSpPr txBox="1"/>
          <p:nvPr/>
        </p:nvSpPr>
        <p:spPr>
          <a:xfrm>
            <a:off x="2355454" y="2446876"/>
            <a:ext cx="3669748" cy="1244600"/>
          </a:xfrm>
          <a:prstGeom prst="rect">
            <a:avLst/>
          </a:prstGeom>
        </p:spPr>
        <p:txBody>
          <a:bodyPr lIns="0" tIns="0" rIns="0" bIns="0" rtlCol="0" anchor="t">
            <a:spAutoFit/>
          </a:bodyPr>
          <a:lstStyle/>
          <a:p>
            <a:pPr algn="ctr">
              <a:lnSpc>
                <a:spcPts val="3250"/>
              </a:lnSpc>
            </a:pPr>
            <a:r>
              <a:rPr lang="en-US" sz="2500" spc="50">
                <a:solidFill>
                  <a:srgbClr val="FFFFFF"/>
                </a:solidFill>
                <a:latin typeface="Poppins Bold"/>
              </a:rPr>
              <a:t>Builds a community of knowledgeable users</a:t>
            </a:r>
          </a:p>
        </p:txBody>
      </p:sp>
      <p:sp>
        <p:nvSpPr>
          <p:cNvPr id="48" name="TextBox 48"/>
          <p:cNvSpPr txBox="1"/>
          <p:nvPr/>
        </p:nvSpPr>
        <p:spPr>
          <a:xfrm>
            <a:off x="5223549" y="6837892"/>
            <a:ext cx="3241123" cy="1064260"/>
          </a:xfrm>
          <a:prstGeom prst="rect">
            <a:avLst/>
          </a:prstGeom>
        </p:spPr>
        <p:txBody>
          <a:bodyPr lIns="0" tIns="0" rIns="0" bIns="0" rtlCol="0" anchor="t">
            <a:spAutoFit/>
          </a:bodyPr>
          <a:lstStyle/>
          <a:p>
            <a:pPr algn="ctr">
              <a:lnSpc>
                <a:spcPts val="4159"/>
              </a:lnSpc>
            </a:pPr>
            <a:r>
              <a:rPr lang="en-US" sz="3199" spc="63">
                <a:solidFill>
                  <a:srgbClr val="FFFFFF"/>
                </a:solidFill>
                <a:latin typeface="Poppins Bold"/>
              </a:rPr>
              <a:t>Responsive design</a:t>
            </a:r>
          </a:p>
        </p:txBody>
      </p:sp>
      <p:sp>
        <p:nvSpPr>
          <p:cNvPr id="49" name="TextBox 49"/>
          <p:cNvSpPr txBox="1"/>
          <p:nvPr/>
        </p:nvSpPr>
        <p:spPr>
          <a:xfrm>
            <a:off x="9980112" y="6854508"/>
            <a:ext cx="3241123" cy="1064260"/>
          </a:xfrm>
          <a:prstGeom prst="rect">
            <a:avLst/>
          </a:prstGeom>
        </p:spPr>
        <p:txBody>
          <a:bodyPr lIns="0" tIns="0" rIns="0" bIns="0" rtlCol="0" anchor="t">
            <a:spAutoFit/>
          </a:bodyPr>
          <a:lstStyle/>
          <a:p>
            <a:pPr algn="ctr">
              <a:lnSpc>
                <a:spcPts val="4159"/>
              </a:lnSpc>
            </a:pPr>
            <a:r>
              <a:rPr lang="en-US" sz="3199" spc="63">
                <a:solidFill>
                  <a:srgbClr val="FFFFFF"/>
                </a:solidFill>
                <a:latin typeface="Poppins Bold"/>
              </a:rPr>
              <a:t>Search functionality</a:t>
            </a:r>
          </a:p>
        </p:txBody>
      </p:sp>
      <p:sp>
        <p:nvSpPr>
          <p:cNvPr id="50" name="TextBox 50"/>
          <p:cNvSpPr txBox="1"/>
          <p:nvPr/>
        </p:nvSpPr>
        <p:spPr>
          <a:xfrm>
            <a:off x="14688728" y="7148803"/>
            <a:ext cx="3241123" cy="540385"/>
          </a:xfrm>
          <a:prstGeom prst="rect">
            <a:avLst/>
          </a:prstGeom>
        </p:spPr>
        <p:txBody>
          <a:bodyPr lIns="0" tIns="0" rIns="0" bIns="0" rtlCol="0" anchor="t">
            <a:spAutoFit/>
          </a:bodyPr>
          <a:lstStyle/>
          <a:p>
            <a:pPr algn="ctr">
              <a:lnSpc>
                <a:spcPts val="4159"/>
              </a:lnSpc>
            </a:pPr>
            <a:r>
              <a:rPr lang="en-US" sz="3199" spc="63">
                <a:solidFill>
                  <a:srgbClr val="FFFFFF"/>
                </a:solidFill>
                <a:latin typeface="Poppins Bold"/>
              </a:rPr>
              <a:t>User-friendly</a:t>
            </a:r>
          </a:p>
        </p:txBody>
      </p:sp>
      <p:sp>
        <p:nvSpPr>
          <p:cNvPr id="51" name="TextBox 51"/>
          <p:cNvSpPr txBox="1"/>
          <p:nvPr/>
        </p:nvSpPr>
        <p:spPr>
          <a:xfrm>
            <a:off x="-58813" y="6832362"/>
            <a:ext cx="3669748" cy="1064260"/>
          </a:xfrm>
          <a:prstGeom prst="rect">
            <a:avLst/>
          </a:prstGeom>
        </p:spPr>
        <p:txBody>
          <a:bodyPr lIns="0" tIns="0" rIns="0" bIns="0" rtlCol="0" anchor="t">
            <a:spAutoFit/>
          </a:bodyPr>
          <a:lstStyle/>
          <a:p>
            <a:pPr algn="ctr">
              <a:lnSpc>
                <a:spcPts val="4159"/>
              </a:lnSpc>
            </a:pPr>
            <a:r>
              <a:rPr lang="en-US" sz="3199" spc="63">
                <a:solidFill>
                  <a:srgbClr val="FFFFFF"/>
                </a:solidFill>
                <a:latin typeface="Poppins Bold"/>
              </a:rPr>
              <a:t>Point system trading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3999"/>
          </a:blip>
          <a:srcRect/>
          <a:stretch>
            <a:fillRect/>
          </a:stretch>
        </p:blipFill>
        <p:spPr>
          <a:xfrm flipH="1">
            <a:off x="0" y="0"/>
            <a:ext cx="18288000" cy="10287000"/>
          </a:xfrm>
          <a:prstGeom prst="rect">
            <a:avLst/>
          </a:prstGeom>
        </p:spPr>
      </p:pic>
      <p:sp>
        <p:nvSpPr>
          <p:cNvPr id="3" name="Freeform 3"/>
          <p:cNvSpPr/>
          <p:nvPr/>
        </p:nvSpPr>
        <p:spPr>
          <a:xfrm>
            <a:off x="0" y="2916157"/>
            <a:ext cx="8619729" cy="5592049"/>
          </a:xfrm>
          <a:custGeom>
            <a:avLst/>
            <a:gdLst/>
            <a:ahLst/>
            <a:cxnLst/>
            <a:rect l="l" t="t" r="r" b="b"/>
            <a:pathLst>
              <a:path w="8619729" h="5592049">
                <a:moveTo>
                  <a:pt x="0" y="0"/>
                </a:moveTo>
                <a:lnTo>
                  <a:pt x="8619729" y="0"/>
                </a:lnTo>
                <a:lnTo>
                  <a:pt x="8619729" y="5592049"/>
                </a:lnTo>
                <a:lnTo>
                  <a:pt x="0" y="5592049"/>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4" name="TextBox 4"/>
          <p:cNvSpPr txBox="1"/>
          <p:nvPr/>
        </p:nvSpPr>
        <p:spPr>
          <a:xfrm>
            <a:off x="5525736" y="340614"/>
            <a:ext cx="6187987" cy="1185672"/>
          </a:xfrm>
          <a:prstGeom prst="rect">
            <a:avLst/>
          </a:prstGeom>
        </p:spPr>
        <p:txBody>
          <a:bodyPr lIns="0" tIns="0" rIns="0" bIns="0" rtlCol="0" anchor="t">
            <a:spAutoFit/>
          </a:bodyPr>
          <a:lstStyle/>
          <a:p>
            <a:pPr>
              <a:lnSpc>
                <a:spcPts val="9197"/>
              </a:lnSpc>
            </a:pPr>
            <a:r>
              <a:rPr lang="en-US" sz="6569">
                <a:solidFill>
                  <a:srgbClr val="023F52"/>
                </a:solidFill>
                <a:latin typeface="Poppins Bold"/>
              </a:rPr>
              <a:t>Future work</a:t>
            </a:r>
          </a:p>
        </p:txBody>
      </p:sp>
      <p:sp>
        <p:nvSpPr>
          <p:cNvPr id="5" name="TextBox 5"/>
          <p:cNvSpPr txBox="1"/>
          <p:nvPr/>
        </p:nvSpPr>
        <p:spPr>
          <a:xfrm>
            <a:off x="8964960" y="1793477"/>
            <a:ext cx="7500938" cy="684530"/>
          </a:xfrm>
          <a:prstGeom prst="rect">
            <a:avLst/>
          </a:prstGeom>
        </p:spPr>
        <p:txBody>
          <a:bodyPr lIns="0" tIns="0" rIns="0" bIns="0" rtlCol="0" anchor="t">
            <a:spAutoFit/>
          </a:bodyPr>
          <a:lstStyle/>
          <a:p>
            <a:pPr marL="820419" lvl="1" indent="-410209">
              <a:lnSpc>
                <a:spcPts val="5319"/>
              </a:lnSpc>
              <a:buFont typeface="Arial"/>
              <a:buChar char="•"/>
            </a:pPr>
            <a:r>
              <a:rPr lang="en-US" sz="3799">
                <a:solidFill>
                  <a:srgbClr val="023F52"/>
                </a:solidFill>
                <a:latin typeface="Poppins Bold"/>
              </a:rPr>
              <a:t>Profile page for each user </a:t>
            </a:r>
          </a:p>
        </p:txBody>
      </p:sp>
      <p:sp>
        <p:nvSpPr>
          <p:cNvPr id="6" name="TextBox 6"/>
          <p:cNvSpPr txBox="1"/>
          <p:nvPr/>
        </p:nvSpPr>
        <p:spPr>
          <a:xfrm>
            <a:off x="9029700" y="3211020"/>
            <a:ext cx="8930134" cy="1254125"/>
          </a:xfrm>
          <a:prstGeom prst="rect">
            <a:avLst/>
          </a:prstGeom>
        </p:spPr>
        <p:txBody>
          <a:bodyPr lIns="0" tIns="0" rIns="0" bIns="0" rtlCol="0" anchor="t">
            <a:spAutoFit/>
          </a:bodyPr>
          <a:lstStyle/>
          <a:p>
            <a:pPr marL="755651" lvl="1" indent="-377825">
              <a:lnSpc>
                <a:spcPts val="4900"/>
              </a:lnSpc>
              <a:buFont typeface="Arial"/>
              <a:buChar char="•"/>
            </a:pPr>
            <a:r>
              <a:rPr lang="en-US" sz="3500">
                <a:solidFill>
                  <a:srgbClr val="023F52"/>
                </a:solidFill>
                <a:latin typeface="Poppins Bold"/>
              </a:rPr>
              <a:t>Rating system (like &amp; dislike method)</a:t>
            </a:r>
          </a:p>
        </p:txBody>
      </p:sp>
      <p:sp>
        <p:nvSpPr>
          <p:cNvPr id="7" name="TextBox 7"/>
          <p:cNvSpPr txBox="1"/>
          <p:nvPr/>
        </p:nvSpPr>
        <p:spPr>
          <a:xfrm>
            <a:off x="9068916" y="4912408"/>
            <a:ext cx="7578775" cy="635000"/>
          </a:xfrm>
          <a:prstGeom prst="rect">
            <a:avLst/>
          </a:prstGeom>
        </p:spPr>
        <p:txBody>
          <a:bodyPr lIns="0" tIns="0" rIns="0" bIns="0" rtlCol="0" anchor="t">
            <a:spAutoFit/>
          </a:bodyPr>
          <a:lstStyle/>
          <a:p>
            <a:pPr marL="755651" lvl="1" indent="-377825">
              <a:lnSpc>
                <a:spcPts val="4900"/>
              </a:lnSpc>
              <a:buFont typeface="Arial"/>
              <a:buChar char="•"/>
            </a:pPr>
            <a:r>
              <a:rPr lang="en-US" sz="3500">
                <a:solidFill>
                  <a:srgbClr val="023F52"/>
                </a:solidFill>
                <a:latin typeface="Poppins Bold"/>
              </a:rPr>
              <a:t>Chat between users</a:t>
            </a:r>
          </a:p>
        </p:txBody>
      </p:sp>
      <p:sp>
        <p:nvSpPr>
          <p:cNvPr id="8" name="TextBox 8"/>
          <p:cNvSpPr txBox="1"/>
          <p:nvPr/>
        </p:nvSpPr>
        <p:spPr>
          <a:xfrm>
            <a:off x="9068916" y="6170658"/>
            <a:ext cx="7786688" cy="635000"/>
          </a:xfrm>
          <a:prstGeom prst="rect">
            <a:avLst/>
          </a:prstGeom>
        </p:spPr>
        <p:txBody>
          <a:bodyPr lIns="0" tIns="0" rIns="0" bIns="0" rtlCol="0" anchor="t">
            <a:spAutoFit/>
          </a:bodyPr>
          <a:lstStyle/>
          <a:p>
            <a:pPr marL="755651" lvl="1" indent="-377825">
              <a:lnSpc>
                <a:spcPts val="4900"/>
              </a:lnSpc>
              <a:buFont typeface="Arial"/>
              <a:buChar char="•"/>
            </a:pPr>
            <a:r>
              <a:rPr lang="en-US" sz="3500">
                <a:solidFill>
                  <a:srgbClr val="023F52"/>
                </a:solidFill>
                <a:latin typeface="Poppins Bold"/>
              </a:rPr>
              <a:t>Email-verification</a:t>
            </a:r>
          </a:p>
        </p:txBody>
      </p:sp>
      <p:sp>
        <p:nvSpPr>
          <p:cNvPr id="9" name="TextBox 9"/>
          <p:cNvSpPr txBox="1"/>
          <p:nvPr/>
        </p:nvSpPr>
        <p:spPr>
          <a:xfrm>
            <a:off x="9068916" y="7623532"/>
            <a:ext cx="7786688" cy="635000"/>
          </a:xfrm>
          <a:prstGeom prst="rect">
            <a:avLst/>
          </a:prstGeom>
        </p:spPr>
        <p:txBody>
          <a:bodyPr lIns="0" tIns="0" rIns="0" bIns="0" rtlCol="0" anchor="t">
            <a:spAutoFit/>
          </a:bodyPr>
          <a:lstStyle/>
          <a:p>
            <a:pPr marL="755651" lvl="1" indent="-377825">
              <a:lnSpc>
                <a:spcPts val="4900"/>
              </a:lnSpc>
              <a:buFont typeface="Arial"/>
              <a:buChar char="•"/>
            </a:pPr>
            <a:r>
              <a:rPr lang="en-US" sz="3500">
                <a:solidFill>
                  <a:srgbClr val="023F52"/>
                </a:solidFill>
                <a:latin typeface="Poppins Bold"/>
              </a:rPr>
              <a:t>Tables Categorization</a:t>
            </a:r>
          </a:p>
        </p:txBody>
      </p:sp>
      <p:sp>
        <p:nvSpPr>
          <p:cNvPr id="10" name="TextBox 10"/>
          <p:cNvSpPr txBox="1"/>
          <p:nvPr/>
        </p:nvSpPr>
        <p:spPr>
          <a:xfrm>
            <a:off x="9068916" y="8888413"/>
            <a:ext cx="7786688" cy="635000"/>
          </a:xfrm>
          <a:prstGeom prst="rect">
            <a:avLst/>
          </a:prstGeom>
        </p:spPr>
        <p:txBody>
          <a:bodyPr lIns="0" tIns="0" rIns="0" bIns="0" rtlCol="0" anchor="t">
            <a:spAutoFit/>
          </a:bodyPr>
          <a:lstStyle/>
          <a:p>
            <a:pPr marL="755651" lvl="1" indent="-377825">
              <a:lnSpc>
                <a:spcPts val="4900"/>
              </a:lnSpc>
              <a:buFont typeface="Arial"/>
              <a:buChar char="•"/>
            </a:pPr>
            <a:r>
              <a:rPr lang="en-US" sz="3500">
                <a:solidFill>
                  <a:srgbClr val="023F52"/>
                </a:solidFill>
                <a:latin typeface="Poppins Bold"/>
              </a:rPr>
              <a:t>Tables Connectivity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3999"/>
          </a:blip>
          <a:srcRect/>
          <a:stretch>
            <a:fillRect/>
          </a:stretch>
        </p:blipFill>
        <p:spPr>
          <a:xfrm flipH="1">
            <a:off x="0" y="0"/>
            <a:ext cx="18288000" cy="10287000"/>
          </a:xfrm>
          <a:prstGeom prst="rect">
            <a:avLst/>
          </a:prstGeom>
        </p:spPr>
      </p:pic>
      <p:sp>
        <p:nvSpPr>
          <p:cNvPr id="3" name="Freeform 3"/>
          <p:cNvSpPr/>
          <p:nvPr/>
        </p:nvSpPr>
        <p:spPr>
          <a:xfrm>
            <a:off x="1028700" y="298739"/>
            <a:ext cx="6420321" cy="2118706"/>
          </a:xfrm>
          <a:custGeom>
            <a:avLst/>
            <a:gdLst/>
            <a:ahLst/>
            <a:cxnLst/>
            <a:rect l="l" t="t" r="r" b="b"/>
            <a:pathLst>
              <a:path w="6420321" h="2118706">
                <a:moveTo>
                  <a:pt x="0" y="0"/>
                </a:moveTo>
                <a:lnTo>
                  <a:pt x="6420321" y="0"/>
                </a:lnTo>
                <a:lnTo>
                  <a:pt x="6420321" y="2118706"/>
                </a:lnTo>
                <a:lnTo>
                  <a:pt x="0" y="2118706"/>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4" name="Freeform 4"/>
          <p:cNvSpPr/>
          <p:nvPr/>
        </p:nvSpPr>
        <p:spPr>
          <a:xfrm>
            <a:off x="1028700" y="2796553"/>
            <a:ext cx="1260903" cy="1196282"/>
          </a:xfrm>
          <a:custGeom>
            <a:avLst/>
            <a:gdLst/>
            <a:ahLst/>
            <a:cxnLst/>
            <a:rect l="l" t="t" r="r" b="b"/>
            <a:pathLst>
              <a:path w="1260903" h="1196282">
                <a:moveTo>
                  <a:pt x="0" y="0"/>
                </a:moveTo>
                <a:lnTo>
                  <a:pt x="1260903" y="0"/>
                </a:lnTo>
                <a:lnTo>
                  <a:pt x="1260903" y="1196282"/>
                </a:lnTo>
                <a:lnTo>
                  <a:pt x="0" y="1196282"/>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5" name="TextBox 5"/>
          <p:cNvSpPr txBox="1"/>
          <p:nvPr/>
        </p:nvSpPr>
        <p:spPr>
          <a:xfrm>
            <a:off x="2429612" y="2995279"/>
            <a:ext cx="8190125" cy="684530"/>
          </a:xfrm>
          <a:prstGeom prst="rect">
            <a:avLst/>
          </a:prstGeom>
        </p:spPr>
        <p:txBody>
          <a:bodyPr lIns="0" tIns="0" rIns="0" bIns="0" rtlCol="0" anchor="t">
            <a:spAutoFit/>
          </a:bodyPr>
          <a:lstStyle/>
          <a:p>
            <a:pPr>
              <a:lnSpc>
                <a:spcPts val="5319"/>
              </a:lnSpc>
            </a:pPr>
            <a:r>
              <a:rPr lang="en-US" sz="3799">
                <a:solidFill>
                  <a:srgbClr val="010440"/>
                </a:solidFill>
                <a:latin typeface="Poppins"/>
              </a:rPr>
              <a:t>Research and Development </a:t>
            </a:r>
          </a:p>
        </p:txBody>
      </p:sp>
      <p:sp>
        <p:nvSpPr>
          <p:cNvPr id="6" name="TextBox 6"/>
          <p:cNvSpPr txBox="1"/>
          <p:nvPr/>
        </p:nvSpPr>
        <p:spPr>
          <a:xfrm>
            <a:off x="2429612" y="6099796"/>
            <a:ext cx="10038819" cy="684530"/>
          </a:xfrm>
          <a:prstGeom prst="rect">
            <a:avLst/>
          </a:prstGeom>
        </p:spPr>
        <p:txBody>
          <a:bodyPr lIns="0" tIns="0" rIns="0" bIns="0" rtlCol="0" anchor="t">
            <a:spAutoFit/>
          </a:bodyPr>
          <a:lstStyle/>
          <a:p>
            <a:pPr>
              <a:lnSpc>
                <a:spcPts val="5319"/>
              </a:lnSpc>
            </a:pPr>
            <a:r>
              <a:rPr lang="en-US" sz="3799">
                <a:solidFill>
                  <a:srgbClr val="010440"/>
                </a:solidFill>
                <a:latin typeface="Poppins"/>
              </a:rPr>
              <a:t>Address implementation challenges</a:t>
            </a:r>
          </a:p>
        </p:txBody>
      </p:sp>
      <p:sp>
        <p:nvSpPr>
          <p:cNvPr id="7" name="TextBox 7"/>
          <p:cNvSpPr txBox="1"/>
          <p:nvPr/>
        </p:nvSpPr>
        <p:spPr>
          <a:xfrm>
            <a:off x="2429612" y="4487227"/>
            <a:ext cx="10158089" cy="684530"/>
          </a:xfrm>
          <a:prstGeom prst="rect">
            <a:avLst/>
          </a:prstGeom>
        </p:spPr>
        <p:txBody>
          <a:bodyPr lIns="0" tIns="0" rIns="0" bIns="0" rtlCol="0" anchor="t">
            <a:spAutoFit/>
          </a:bodyPr>
          <a:lstStyle/>
          <a:p>
            <a:pPr>
              <a:lnSpc>
                <a:spcPts val="5319"/>
              </a:lnSpc>
            </a:pPr>
            <a:r>
              <a:rPr lang="en-US" sz="3799">
                <a:solidFill>
                  <a:srgbClr val="010440"/>
                </a:solidFill>
                <a:latin typeface="Poppins"/>
              </a:rPr>
              <a:t>Consider scalability and future-proofing</a:t>
            </a:r>
          </a:p>
        </p:txBody>
      </p:sp>
      <p:sp>
        <p:nvSpPr>
          <p:cNvPr id="8" name="Freeform 8"/>
          <p:cNvSpPr/>
          <p:nvPr/>
        </p:nvSpPr>
        <p:spPr>
          <a:xfrm>
            <a:off x="1028700" y="5915025"/>
            <a:ext cx="1231485" cy="1168371"/>
          </a:xfrm>
          <a:custGeom>
            <a:avLst/>
            <a:gdLst/>
            <a:ahLst/>
            <a:cxnLst/>
            <a:rect l="l" t="t" r="r" b="b"/>
            <a:pathLst>
              <a:path w="1231485" h="1168371">
                <a:moveTo>
                  <a:pt x="0" y="0"/>
                </a:moveTo>
                <a:lnTo>
                  <a:pt x="1231485" y="0"/>
                </a:lnTo>
                <a:lnTo>
                  <a:pt x="1231485" y="1168371"/>
                </a:lnTo>
                <a:lnTo>
                  <a:pt x="0" y="1168371"/>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9" name="Freeform 9"/>
          <p:cNvSpPr/>
          <p:nvPr/>
        </p:nvSpPr>
        <p:spPr>
          <a:xfrm>
            <a:off x="1028700" y="4288501"/>
            <a:ext cx="1260903" cy="1196282"/>
          </a:xfrm>
          <a:custGeom>
            <a:avLst/>
            <a:gdLst/>
            <a:ahLst/>
            <a:cxnLst/>
            <a:rect l="l" t="t" r="r" b="b"/>
            <a:pathLst>
              <a:path w="1260903" h="1196282">
                <a:moveTo>
                  <a:pt x="0" y="0"/>
                </a:moveTo>
                <a:lnTo>
                  <a:pt x="1260903" y="0"/>
                </a:lnTo>
                <a:lnTo>
                  <a:pt x="1260903" y="1196283"/>
                </a:lnTo>
                <a:lnTo>
                  <a:pt x="0" y="1196283"/>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10" name="Freeform 10"/>
          <p:cNvSpPr/>
          <p:nvPr/>
        </p:nvSpPr>
        <p:spPr>
          <a:xfrm>
            <a:off x="1028700" y="7512021"/>
            <a:ext cx="1231485" cy="1168371"/>
          </a:xfrm>
          <a:custGeom>
            <a:avLst/>
            <a:gdLst/>
            <a:ahLst/>
            <a:cxnLst/>
            <a:rect l="l" t="t" r="r" b="b"/>
            <a:pathLst>
              <a:path w="1231485" h="1168371">
                <a:moveTo>
                  <a:pt x="0" y="0"/>
                </a:moveTo>
                <a:lnTo>
                  <a:pt x="1231485" y="0"/>
                </a:lnTo>
                <a:lnTo>
                  <a:pt x="1231485" y="1168372"/>
                </a:lnTo>
                <a:lnTo>
                  <a:pt x="0" y="1168372"/>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11" name="TextBox 11"/>
          <p:cNvSpPr txBox="1"/>
          <p:nvPr/>
        </p:nvSpPr>
        <p:spPr>
          <a:xfrm>
            <a:off x="2489247" y="7708251"/>
            <a:ext cx="10038819" cy="684530"/>
          </a:xfrm>
          <a:prstGeom prst="rect">
            <a:avLst/>
          </a:prstGeom>
        </p:spPr>
        <p:txBody>
          <a:bodyPr lIns="0" tIns="0" rIns="0" bIns="0" rtlCol="0" anchor="t">
            <a:spAutoFit/>
          </a:bodyPr>
          <a:lstStyle/>
          <a:p>
            <a:pPr>
              <a:lnSpc>
                <a:spcPts val="5319"/>
              </a:lnSpc>
            </a:pPr>
            <a:r>
              <a:rPr lang="en-US" sz="3799">
                <a:solidFill>
                  <a:srgbClr val="010440"/>
                </a:solidFill>
                <a:latin typeface="Poppins"/>
              </a:rPr>
              <a:t>Implement data-driven strategies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31999"/>
          </a:blip>
          <a:srcRect/>
          <a:stretch>
            <a:fillRect/>
          </a:stretch>
        </p:blipFill>
        <p:spPr>
          <a:xfrm flipH="1">
            <a:off x="0" y="0"/>
            <a:ext cx="18288000" cy="10287000"/>
          </a:xfrm>
          <a:prstGeom prst="rect">
            <a:avLst/>
          </a:prstGeom>
        </p:spPr>
      </p:pic>
      <p:sp>
        <p:nvSpPr>
          <p:cNvPr id="3" name="Freeform 3"/>
          <p:cNvSpPr/>
          <p:nvPr/>
        </p:nvSpPr>
        <p:spPr>
          <a:xfrm>
            <a:off x="1482328" y="1615100"/>
            <a:ext cx="4299300" cy="7643200"/>
          </a:xfrm>
          <a:custGeom>
            <a:avLst/>
            <a:gdLst/>
            <a:ahLst/>
            <a:cxnLst/>
            <a:rect l="l" t="t" r="r" b="b"/>
            <a:pathLst>
              <a:path w="4299300" h="7643200">
                <a:moveTo>
                  <a:pt x="0" y="0"/>
                </a:moveTo>
                <a:lnTo>
                  <a:pt x="4299300" y="0"/>
                </a:lnTo>
                <a:lnTo>
                  <a:pt x="4299300" y="7643200"/>
                </a:lnTo>
                <a:lnTo>
                  <a:pt x="0" y="7643200"/>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4" name="Freeform 4"/>
          <p:cNvSpPr/>
          <p:nvPr/>
        </p:nvSpPr>
        <p:spPr>
          <a:xfrm>
            <a:off x="6318365" y="2089911"/>
            <a:ext cx="1052076" cy="998157"/>
          </a:xfrm>
          <a:custGeom>
            <a:avLst/>
            <a:gdLst/>
            <a:ahLst/>
            <a:cxnLst/>
            <a:rect l="l" t="t" r="r" b="b"/>
            <a:pathLst>
              <a:path w="1052076" h="998157">
                <a:moveTo>
                  <a:pt x="0" y="0"/>
                </a:moveTo>
                <a:lnTo>
                  <a:pt x="1052077" y="0"/>
                </a:lnTo>
                <a:lnTo>
                  <a:pt x="1052077" y="998157"/>
                </a:lnTo>
                <a:lnTo>
                  <a:pt x="0" y="998157"/>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5" name="TextBox 5"/>
          <p:cNvSpPr txBox="1"/>
          <p:nvPr/>
        </p:nvSpPr>
        <p:spPr>
          <a:xfrm>
            <a:off x="6318365" y="101779"/>
            <a:ext cx="6187987" cy="1369775"/>
          </a:xfrm>
          <a:prstGeom prst="rect">
            <a:avLst/>
          </a:prstGeom>
        </p:spPr>
        <p:txBody>
          <a:bodyPr lIns="0" tIns="0" rIns="0" bIns="0" rtlCol="0" anchor="t">
            <a:spAutoFit/>
          </a:bodyPr>
          <a:lstStyle/>
          <a:p>
            <a:pPr algn="ctr">
              <a:lnSpc>
                <a:spcPts val="10600"/>
              </a:lnSpc>
            </a:pPr>
            <a:r>
              <a:rPr lang="en-US" sz="7571">
                <a:solidFill>
                  <a:srgbClr val="023F52"/>
                </a:solidFill>
                <a:latin typeface="Poppins Bold"/>
              </a:rPr>
              <a:t>Morals</a:t>
            </a:r>
          </a:p>
        </p:txBody>
      </p:sp>
      <p:sp>
        <p:nvSpPr>
          <p:cNvPr id="6" name="TextBox 6"/>
          <p:cNvSpPr txBox="1"/>
          <p:nvPr/>
        </p:nvSpPr>
        <p:spPr>
          <a:xfrm>
            <a:off x="7598303" y="2065601"/>
            <a:ext cx="5203297" cy="868680"/>
          </a:xfrm>
          <a:prstGeom prst="rect">
            <a:avLst/>
          </a:prstGeom>
        </p:spPr>
        <p:txBody>
          <a:bodyPr wrap="square" lIns="0" tIns="0" rIns="0" bIns="0" rtlCol="0" anchor="t">
            <a:spAutoFit/>
          </a:bodyPr>
          <a:lstStyle/>
          <a:p>
            <a:pPr algn="ctr">
              <a:lnSpc>
                <a:spcPts val="6720"/>
              </a:lnSpc>
            </a:pPr>
            <a:r>
              <a:rPr lang="en-US" sz="4800" dirty="0">
                <a:solidFill>
                  <a:srgbClr val="023F52"/>
                </a:solidFill>
                <a:latin typeface="Poppins"/>
              </a:rPr>
              <a:t>Collaboration</a:t>
            </a:r>
          </a:p>
        </p:txBody>
      </p:sp>
      <p:sp>
        <p:nvSpPr>
          <p:cNvPr id="7" name="Freeform 7"/>
          <p:cNvSpPr/>
          <p:nvPr/>
        </p:nvSpPr>
        <p:spPr>
          <a:xfrm>
            <a:off x="6318365" y="6202743"/>
            <a:ext cx="1052076" cy="998157"/>
          </a:xfrm>
          <a:custGeom>
            <a:avLst/>
            <a:gdLst/>
            <a:ahLst/>
            <a:cxnLst/>
            <a:rect l="l" t="t" r="r" b="b"/>
            <a:pathLst>
              <a:path w="1052076" h="998157">
                <a:moveTo>
                  <a:pt x="0" y="0"/>
                </a:moveTo>
                <a:lnTo>
                  <a:pt x="1052077" y="0"/>
                </a:lnTo>
                <a:lnTo>
                  <a:pt x="1052077" y="998157"/>
                </a:lnTo>
                <a:lnTo>
                  <a:pt x="0" y="998157"/>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8" name="Freeform 8"/>
          <p:cNvSpPr/>
          <p:nvPr/>
        </p:nvSpPr>
        <p:spPr>
          <a:xfrm>
            <a:off x="6318365" y="8260143"/>
            <a:ext cx="1052076" cy="998157"/>
          </a:xfrm>
          <a:custGeom>
            <a:avLst/>
            <a:gdLst/>
            <a:ahLst/>
            <a:cxnLst/>
            <a:rect l="l" t="t" r="r" b="b"/>
            <a:pathLst>
              <a:path w="1052076" h="998157">
                <a:moveTo>
                  <a:pt x="0" y="0"/>
                </a:moveTo>
                <a:lnTo>
                  <a:pt x="1052077" y="0"/>
                </a:lnTo>
                <a:lnTo>
                  <a:pt x="1052077" y="998157"/>
                </a:lnTo>
                <a:lnTo>
                  <a:pt x="0" y="998157"/>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9" name="TextBox 9"/>
          <p:cNvSpPr txBox="1"/>
          <p:nvPr/>
        </p:nvSpPr>
        <p:spPr>
          <a:xfrm>
            <a:off x="7576351" y="6281912"/>
            <a:ext cx="5807273" cy="842645"/>
          </a:xfrm>
          <a:prstGeom prst="rect">
            <a:avLst/>
          </a:prstGeom>
        </p:spPr>
        <p:txBody>
          <a:bodyPr lIns="0" tIns="0" rIns="0" bIns="0" rtlCol="0" anchor="t">
            <a:spAutoFit/>
          </a:bodyPr>
          <a:lstStyle/>
          <a:p>
            <a:pPr algn="ctr">
              <a:lnSpc>
                <a:spcPts val="6580"/>
              </a:lnSpc>
            </a:pPr>
            <a:r>
              <a:rPr lang="en-US" sz="4700" dirty="0">
                <a:solidFill>
                  <a:srgbClr val="023F52"/>
                </a:solidFill>
                <a:latin typeface="Poppins"/>
              </a:rPr>
              <a:t>Never stop learning</a:t>
            </a:r>
          </a:p>
        </p:txBody>
      </p:sp>
      <p:sp>
        <p:nvSpPr>
          <p:cNvPr id="10" name="TextBox 10"/>
          <p:cNvSpPr txBox="1"/>
          <p:nvPr/>
        </p:nvSpPr>
        <p:spPr>
          <a:xfrm>
            <a:off x="7576351" y="4138644"/>
            <a:ext cx="4844249" cy="868680"/>
          </a:xfrm>
          <a:prstGeom prst="rect">
            <a:avLst/>
          </a:prstGeom>
        </p:spPr>
        <p:txBody>
          <a:bodyPr wrap="square" lIns="0" tIns="0" rIns="0" bIns="0" rtlCol="0" anchor="t">
            <a:spAutoFit/>
          </a:bodyPr>
          <a:lstStyle/>
          <a:p>
            <a:pPr algn="ctr">
              <a:lnSpc>
                <a:spcPts val="6720"/>
              </a:lnSpc>
            </a:pPr>
            <a:r>
              <a:rPr lang="en-US" sz="4800" dirty="0">
                <a:solidFill>
                  <a:srgbClr val="023F52"/>
                </a:solidFill>
                <a:latin typeface="Poppins"/>
              </a:rPr>
              <a:t>Transparency</a:t>
            </a:r>
          </a:p>
        </p:txBody>
      </p:sp>
      <p:sp>
        <p:nvSpPr>
          <p:cNvPr id="11" name="TextBox 11"/>
          <p:cNvSpPr txBox="1"/>
          <p:nvPr/>
        </p:nvSpPr>
        <p:spPr>
          <a:xfrm>
            <a:off x="7598303" y="8389620"/>
            <a:ext cx="5508097" cy="868680"/>
          </a:xfrm>
          <a:prstGeom prst="rect">
            <a:avLst/>
          </a:prstGeom>
        </p:spPr>
        <p:txBody>
          <a:bodyPr wrap="square" lIns="0" tIns="0" rIns="0" bIns="0" rtlCol="0" anchor="t">
            <a:spAutoFit/>
          </a:bodyPr>
          <a:lstStyle/>
          <a:p>
            <a:pPr algn="ctr">
              <a:lnSpc>
                <a:spcPts val="6720"/>
              </a:lnSpc>
            </a:pPr>
            <a:r>
              <a:rPr lang="en-US" sz="4800" dirty="0">
                <a:solidFill>
                  <a:srgbClr val="023F52"/>
                </a:solidFill>
                <a:latin typeface="Poppins"/>
              </a:rPr>
              <a:t>Communication</a:t>
            </a:r>
          </a:p>
        </p:txBody>
      </p:sp>
      <p:sp>
        <p:nvSpPr>
          <p:cNvPr id="12" name="Freeform 12"/>
          <p:cNvSpPr/>
          <p:nvPr/>
        </p:nvSpPr>
        <p:spPr>
          <a:xfrm>
            <a:off x="6318365" y="4145343"/>
            <a:ext cx="1052076" cy="998157"/>
          </a:xfrm>
          <a:custGeom>
            <a:avLst/>
            <a:gdLst/>
            <a:ahLst/>
            <a:cxnLst/>
            <a:rect l="l" t="t" r="r" b="b"/>
            <a:pathLst>
              <a:path w="1052076" h="998157">
                <a:moveTo>
                  <a:pt x="0" y="0"/>
                </a:moveTo>
                <a:lnTo>
                  <a:pt x="1052077" y="0"/>
                </a:lnTo>
                <a:lnTo>
                  <a:pt x="1052077" y="998157"/>
                </a:lnTo>
                <a:lnTo>
                  <a:pt x="0" y="998157"/>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3000"/>
          </a:blip>
          <a:srcRect/>
          <a:stretch>
            <a:fillRect/>
          </a:stretch>
        </p:blipFill>
        <p:spPr>
          <a:xfrm flipH="1">
            <a:off x="0" y="0"/>
            <a:ext cx="18288000" cy="10287000"/>
          </a:xfrm>
          <a:prstGeom prst="rect">
            <a:avLst/>
          </a:prstGeom>
        </p:spPr>
      </p:pic>
      <p:sp>
        <p:nvSpPr>
          <p:cNvPr id="3" name="TextBox 3"/>
          <p:cNvSpPr txBox="1"/>
          <p:nvPr/>
        </p:nvSpPr>
        <p:spPr>
          <a:xfrm>
            <a:off x="569954" y="57207"/>
            <a:ext cx="6187987" cy="1185672"/>
          </a:xfrm>
          <a:prstGeom prst="rect">
            <a:avLst/>
          </a:prstGeom>
        </p:spPr>
        <p:txBody>
          <a:bodyPr lIns="0" tIns="0" rIns="0" bIns="0" rtlCol="0" anchor="t">
            <a:spAutoFit/>
          </a:bodyPr>
          <a:lstStyle/>
          <a:p>
            <a:pPr>
              <a:lnSpc>
                <a:spcPts val="9197"/>
              </a:lnSpc>
            </a:pPr>
            <a:r>
              <a:rPr lang="en-US" sz="6569">
                <a:solidFill>
                  <a:srgbClr val="023F52"/>
                </a:solidFill>
                <a:latin typeface="Poppins Bold"/>
              </a:rPr>
              <a:t>References </a:t>
            </a:r>
          </a:p>
        </p:txBody>
      </p:sp>
      <p:sp>
        <p:nvSpPr>
          <p:cNvPr id="4" name="TextBox 4"/>
          <p:cNvSpPr txBox="1"/>
          <p:nvPr/>
        </p:nvSpPr>
        <p:spPr>
          <a:xfrm>
            <a:off x="569954" y="1276536"/>
            <a:ext cx="17433164" cy="1005204"/>
          </a:xfrm>
          <a:prstGeom prst="rect">
            <a:avLst/>
          </a:prstGeom>
        </p:spPr>
        <p:txBody>
          <a:bodyPr lIns="0" tIns="0" rIns="0" bIns="0" rtlCol="0" anchor="t">
            <a:spAutoFit/>
          </a:bodyPr>
          <a:lstStyle/>
          <a:p>
            <a:pPr>
              <a:lnSpc>
                <a:spcPts val="3920"/>
              </a:lnSpc>
            </a:pPr>
            <a:r>
              <a:rPr lang="en-US" sz="2800">
                <a:solidFill>
                  <a:srgbClr val="000000"/>
                </a:solidFill>
                <a:latin typeface="Poppins Bold"/>
              </a:rPr>
              <a:t>Al-Salihy, A., &amp; Al-Khasawneh, M. (2013). Database Security Regulations and their Impact on Data Warehousing. International Journal of Computer Applications.</a:t>
            </a:r>
          </a:p>
        </p:txBody>
      </p:sp>
      <p:sp>
        <p:nvSpPr>
          <p:cNvPr id="5" name="TextBox 5"/>
          <p:cNvSpPr txBox="1"/>
          <p:nvPr/>
        </p:nvSpPr>
        <p:spPr>
          <a:xfrm>
            <a:off x="569954" y="3787958"/>
            <a:ext cx="17433164" cy="1005204"/>
          </a:xfrm>
          <a:prstGeom prst="rect">
            <a:avLst/>
          </a:prstGeom>
        </p:spPr>
        <p:txBody>
          <a:bodyPr lIns="0" tIns="0" rIns="0" bIns="0" rtlCol="0" anchor="t">
            <a:spAutoFit/>
          </a:bodyPr>
          <a:lstStyle/>
          <a:p>
            <a:pPr>
              <a:lnSpc>
                <a:spcPts val="3920"/>
              </a:lnSpc>
            </a:pPr>
            <a:r>
              <a:rPr lang="en-US" sz="2800">
                <a:solidFill>
                  <a:srgbClr val="000000"/>
                </a:solidFill>
                <a:latin typeface="Poppins Bold"/>
              </a:rPr>
              <a:t>Bevan, (2009), “What is The Difference between the Purpose of Usability and User Experience Evaluation Methods?”</a:t>
            </a:r>
          </a:p>
        </p:txBody>
      </p:sp>
      <p:sp>
        <p:nvSpPr>
          <p:cNvPr id="6" name="TextBox 6"/>
          <p:cNvSpPr txBox="1"/>
          <p:nvPr/>
        </p:nvSpPr>
        <p:spPr>
          <a:xfrm>
            <a:off x="569954" y="4992636"/>
            <a:ext cx="17433164" cy="1005204"/>
          </a:xfrm>
          <a:prstGeom prst="rect">
            <a:avLst/>
          </a:prstGeom>
        </p:spPr>
        <p:txBody>
          <a:bodyPr lIns="0" tIns="0" rIns="0" bIns="0" rtlCol="0" anchor="t">
            <a:spAutoFit/>
          </a:bodyPr>
          <a:lstStyle/>
          <a:p>
            <a:pPr>
              <a:lnSpc>
                <a:spcPts val="3920"/>
              </a:lnSpc>
            </a:pPr>
            <a:r>
              <a:rPr lang="en-US" sz="2800">
                <a:solidFill>
                  <a:srgbClr val="000000"/>
                </a:solidFill>
                <a:latin typeface="Poppins Bold"/>
              </a:rPr>
              <a:t>Brinker, S. (2016). Hacking Marketing: Agile Practices to Make Marketing Smarter, Faster, and More Innovative. Wiley.</a:t>
            </a:r>
          </a:p>
        </p:txBody>
      </p:sp>
      <p:sp>
        <p:nvSpPr>
          <p:cNvPr id="7" name="TextBox 7"/>
          <p:cNvSpPr txBox="1"/>
          <p:nvPr/>
        </p:nvSpPr>
        <p:spPr>
          <a:xfrm>
            <a:off x="569954" y="7620898"/>
            <a:ext cx="17433164" cy="1005204"/>
          </a:xfrm>
          <a:prstGeom prst="rect">
            <a:avLst/>
          </a:prstGeom>
        </p:spPr>
        <p:txBody>
          <a:bodyPr lIns="0" tIns="0" rIns="0" bIns="0" rtlCol="0" anchor="t">
            <a:spAutoFit/>
          </a:bodyPr>
          <a:lstStyle/>
          <a:p>
            <a:pPr>
              <a:lnSpc>
                <a:spcPts val="3920"/>
              </a:lnSpc>
            </a:pPr>
            <a:r>
              <a:rPr lang="en-US" sz="2800">
                <a:solidFill>
                  <a:srgbClr val="000000"/>
                </a:solidFill>
                <a:latin typeface="Poppins Bold"/>
              </a:rPr>
              <a:t>Farell, R. (2015). An analysis of the cryptocurrency industry.</a:t>
            </a:r>
          </a:p>
          <a:p>
            <a:pPr>
              <a:lnSpc>
                <a:spcPts val="3920"/>
              </a:lnSpc>
            </a:pPr>
            <a:endParaRPr lang="en-US" sz="2800">
              <a:solidFill>
                <a:srgbClr val="000000"/>
              </a:solidFill>
              <a:latin typeface="Poppins Bold"/>
            </a:endParaRPr>
          </a:p>
        </p:txBody>
      </p:sp>
      <p:sp>
        <p:nvSpPr>
          <p:cNvPr id="8" name="TextBox 8"/>
          <p:cNvSpPr txBox="1"/>
          <p:nvPr/>
        </p:nvSpPr>
        <p:spPr>
          <a:xfrm>
            <a:off x="569954" y="8288657"/>
            <a:ext cx="17433164" cy="1005204"/>
          </a:xfrm>
          <a:prstGeom prst="rect">
            <a:avLst/>
          </a:prstGeom>
        </p:spPr>
        <p:txBody>
          <a:bodyPr lIns="0" tIns="0" rIns="0" bIns="0" rtlCol="0" anchor="t">
            <a:spAutoFit/>
          </a:bodyPr>
          <a:lstStyle/>
          <a:p>
            <a:pPr>
              <a:lnSpc>
                <a:spcPts val="3920"/>
              </a:lnSpc>
            </a:pPr>
            <a:r>
              <a:rPr lang="en-US" sz="2800">
                <a:solidFill>
                  <a:srgbClr val="000000"/>
                </a:solidFill>
                <a:latin typeface="Poppins Bold"/>
              </a:rPr>
              <a:t>Froehlich, M. (2022). Usable Cryptocurrency Systems. (Doctoral dissertation, University of Stuttgart).</a:t>
            </a:r>
          </a:p>
        </p:txBody>
      </p:sp>
      <p:sp>
        <p:nvSpPr>
          <p:cNvPr id="9" name="TextBox 9"/>
          <p:cNvSpPr txBox="1"/>
          <p:nvPr/>
        </p:nvSpPr>
        <p:spPr>
          <a:xfrm>
            <a:off x="569954" y="9476107"/>
            <a:ext cx="17433164" cy="1005204"/>
          </a:xfrm>
          <a:prstGeom prst="rect">
            <a:avLst/>
          </a:prstGeom>
        </p:spPr>
        <p:txBody>
          <a:bodyPr lIns="0" tIns="0" rIns="0" bIns="0" rtlCol="0" anchor="t">
            <a:spAutoFit/>
          </a:bodyPr>
          <a:lstStyle/>
          <a:p>
            <a:pPr>
              <a:lnSpc>
                <a:spcPts val="3920"/>
              </a:lnSpc>
            </a:pPr>
            <a:r>
              <a:rPr lang="en-US" sz="2800">
                <a:solidFill>
                  <a:srgbClr val="000000"/>
                </a:solidFill>
                <a:latin typeface="Poppins Bold"/>
              </a:rPr>
              <a:t>Hassan, H. M., &amp; Galal-Edeen, G. H. (2017). From usability to user experience.</a:t>
            </a:r>
          </a:p>
          <a:p>
            <a:pPr>
              <a:lnSpc>
                <a:spcPts val="3920"/>
              </a:lnSpc>
            </a:pPr>
            <a:endParaRPr lang="en-US" sz="2800">
              <a:solidFill>
                <a:srgbClr val="000000"/>
              </a:solidFill>
              <a:latin typeface="Poppins Bold"/>
            </a:endParaRPr>
          </a:p>
        </p:txBody>
      </p:sp>
      <p:sp>
        <p:nvSpPr>
          <p:cNvPr id="10" name="TextBox 10"/>
          <p:cNvSpPr txBox="1"/>
          <p:nvPr/>
        </p:nvSpPr>
        <p:spPr>
          <a:xfrm>
            <a:off x="569954" y="6200405"/>
            <a:ext cx="17433164" cy="1005204"/>
          </a:xfrm>
          <a:prstGeom prst="rect">
            <a:avLst/>
          </a:prstGeom>
        </p:spPr>
        <p:txBody>
          <a:bodyPr lIns="0" tIns="0" rIns="0" bIns="0" rtlCol="0" anchor="t">
            <a:spAutoFit/>
          </a:bodyPr>
          <a:lstStyle/>
          <a:p>
            <a:pPr>
              <a:lnSpc>
                <a:spcPts val="3920"/>
              </a:lnSpc>
            </a:pPr>
            <a:r>
              <a:rPr lang="en-US" sz="2800">
                <a:solidFill>
                  <a:srgbClr val="000000"/>
                </a:solidFill>
                <a:latin typeface="Poppins Bold"/>
              </a:rPr>
              <a:t>Cheah, E.T., and Fry, J. (2015). Speculative bubbles in Bitcoin markets? An empirical investigation into the fundamental value of Bitcoin. Economics Letters.</a:t>
            </a:r>
          </a:p>
        </p:txBody>
      </p:sp>
      <p:sp>
        <p:nvSpPr>
          <p:cNvPr id="11" name="TextBox 11"/>
          <p:cNvSpPr txBox="1"/>
          <p:nvPr/>
        </p:nvSpPr>
        <p:spPr>
          <a:xfrm>
            <a:off x="569954" y="2532564"/>
            <a:ext cx="17433164" cy="1005204"/>
          </a:xfrm>
          <a:prstGeom prst="rect">
            <a:avLst/>
          </a:prstGeom>
        </p:spPr>
        <p:txBody>
          <a:bodyPr lIns="0" tIns="0" rIns="0" bIns="0" rtlCol="0" anchor="t">
            <a:spAutoFit/>
          </a:bodyPr>
          <a:lstStyle/>
          <a:p>
            <a:pPr>
              <a:lnSpc>
                <a:spcPts val="3920"/>
              </a:lnSpc>
            </a:pPr>
            <a:r>
              <a:rPr lang="en-US" sz="2800">
                <a:solidFill>
                  <a:srgbClr val="000000"/>
                </a:solidFill>
                <a:latin typeface="Poppins Bold"/>
              </a:rPr>
              <a:t>Billah, M. M., (2019). “Halal Cryptocurrency Management”. Journal of Islamic Finance: Palgrave Macmillan Cham.</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3000"/>
          </a:blip>
          <a:srcRect/>
          <a:stretch>
            <a:fillRect/>
          </a:stretch>
        </p:blipFill>
        <p:spPr>
          <a:xfrm flipH="1">
            <a:off x="0" y="0"/>
            <a:ext cx="18288000" cy="10287000"/>
          </a:xfrm>
          <a:prstGeom prst="rect">
            <a:avLst/>
          </a:prstGeom>
        </p:spPr>
      </p:pic>
      <p:sp>
        <p:nvSpPr>
          <p:cNvPr id="3" name="TextBox 3"/>
          <p:cNvSpPr txBox="1"/>
          <p:nvPr/>
        </p:nvSpPr>
        <p:spPr>
          <a:xfrm>
            <a:off x="569954" y="82654"/>
            <a:ext cx="11313627" cy="1176099"/>
          </a:xfrm>
          <a:prstGeom prst="rect">
            <a:avLst/>
          </a:prstGeom>
        </p:spPr>
        <p:txBody>
          <a:bodyPr lIns="0" tIns="0" rIns="0" bIns="0" rtlCol="0" anchor="t">
            <a:spAutoFit/>
          </a:bodyPr>
          <a:lstStyle/>
          <a:p>
            <a:pPr>
              <a:lnSpc>
                <a:spcPts val="9200"/>
              </a:lnSpc>
            </a:pPr>
            <a:r>
              <a:rPr lang="en-US" sz="6571">
                <a:solidFill>
                  <a:srgbClr val="023F52"/>
                </a:solidFill>
                <a:latin typeface="Poppins Bold"/>
              </a:rPr>
              <a:t>References</a:t>
            </a:r>
          </a:p>
        </p:txBody>
      </p:sp>
      <p:sp>
        <p:nvSpPr>
          <p:cNvPr id="4" name="TextBox 4"/>
          <p:cNvSpPr txBox="1"/>
          <p:nvPr/>
        </p:nvSpPr>
        <p:spPr>
          <a:xfrm>
            <a:off x="569954" y="1382564"/>
            <a:ext cx="17433164" cy="1005204"/>
          </a:xfrm>
          <a:prstGeom prst="rect">
            <a:avLst/>
          </a:prstGeom>
        </p:spPr>
        <p:txBody>
          <a:bodyPr lIns="0" tIns="0" rIns="0" bIns="0" rtlCol="0" anchor="t">
            <a:spAutoFit/>
          </a:bodyPr>
          <a:lstStyle/>
          <a:p>
            <a:pPr>
              <a:lnSpc>
                <a:spcPts val="3920"/>
              </a:lnSpc>
            </a:pPr>
            <a:r>
              <a:rPr lang="en-US" sz="2800">
                <a:solidFill>
                  <a:srgbClr val="000000"/>
                </a:solidFill>
                <a:latin typeface="Poppins Bold"/>
              </a:rPr>
              <a:t>Hileman, G., &amp; Rauchs, M. (2017). 2017 global cryptocurrency benchmarking study. Available at SSRN 2965436.</a:t>
            </a:r>
          </a:p>
        </p:txBody>
      </p:sp>
      <p:sp>
        <p:nvSpPr>
          <p:cNvPr id="5" name="TextBox 5"/>
          <p:cNvSpPr txBox="1"/>
          <p:nvPr/>
        </p:nvSpPr>
        <p:spPr>
          <a:xfrm>
            <a:off x="569954" y="2511593"/>
            <a:ext cx="17433164" cy="1005204"/>
          </a:xfrm>
          <a:prstGeom prst="rect">
            <a:avLst/>
          </a:prstGeom>
        </p:spPr>
        <p:txBody>
          <a:bodyPr lIns="0" tIns="0" rIns="0" bIns="0" rtlCol="0" anchor="t">
            <a:spAutoFit/>
          </a:bodyPr>
          <a:lstStyle/>
          <a:p>
            <a:pPr>
              <a:lnSpc>
                <a:spcPts val="3920"/>
              </a:lnSpc>
            </a:pPr>
            <a:r>
              <a:rPr lang="en-US" sz="2800">
                <a:solidFill>
                  <a:srgbClr val="000000"/>
                </a:solidFill>
                <a:latin typeface="Poppins Bold"/>
              </a:rPr>
              <a:t>Jain, P., Gyanchandani, M. &amp; Khare, N. (2016). Big data privacy: a technological perspective and review. J Big Data.</a:t>
            </a:r>
          </a:p>
        </p:txBody>
      </p:sp>
      <p:sp>
        <p:nvSpPr>
          <p:cNvPr id="6" name="TextBox 6"/>
          <p:cNvSpPr txBox="1"/>
          <p:nvPr/>
        </p:nvSpPr>
        <p:spPr>
          <a:xfrm>
            <a:off x="569954" y="6430793"/>
            <a:ext cx="17433164" cy="1005204"/>
          </a:xfrm>
          <a:prstGeom prst="rect">
            <a:avLst/>
          </a:prstGeom>
        </p:spPr>
        <p:txBody>
          <a:bodyPr lIns="0" tIns="0" rIns="0" bIns="0" rtlCol="0" anchor="t">
            <a:spAutoFit/>
          </a:bodyPr>
          <a:lstStyle/>
          <a:p>
            <a:pPr>
              <a:lnSpc>
                <a:spcPts val="3920"/>
              </a:lnSpc>
            </a:pPr>
            <a:r>
              <a:rPr lang="en-US" sz="2800">
                <a:solidFill>
                  <a:srgbClr val="000000"/>
                </a:solidFill>
                <a:latin typeface="Poppins Bold"/>
              </a:rPr>
              <a:t>Tasca, P. (2018). The evolution of trust in cryptocurrency exchanges: Insights from empirical analysis. Journal of Risk Finance.</a:t>
            </a:r>
          </a:p>
        </p:txBody>
      </p:sp>
      <p:sp>
        <p:nvSpPr>
          <p:cNvPr id="7" name="TextBox 7"/>
          <p:cNvSpPr txBox="1"/>
          <p:nvPr/>
        </p:nvSpPr>
        <p:spPr>
          <a:xfrm>
            <a:off x="569954" y="5104929"/>
            <a:ext cx="17433164" cy="1005204"/>
          </a:xfrm>
          <a:prstGeom prst="rect">
            <a:avLst/>
          </a:prstGeom>
        </p:spPr>
        <p:txBody>
          <a:bodyPr lIns="0" tIns="0" rIns="0" bIns="0" rtlCol="0" anchor="t">
            <a:spAutoFit/>
          </a:bodyPr>
          <a:lstStyle/>
          <a:p>
            <a:pPr>
              <a:lnSpc>
                <a:spcPts val="3920"/>
              </a:lnSpc>
            </a:pPr>
            <a:r>
              <a:rPr lang="en-US" sz="2800">
                <a:solidFill>
                  <a:srgbClr val="000000"/>
                </a:solidFill>
                <a:latin typeface="Poppins Bold"/>
              </a:rPr>
              <a:t>Li, X., Song, Z., &amp; Wang, C. (2020). A blockchain-based cross-border payment system using cryptocurrency. Future Generation Computer Systems.</a:t>
            </a:r>
          </a:p>
        </p:txBody>
      </p:sp>
      <p:sp>
        <p:nvSpPr>
          <p:cNvPr id="8" name="TextBox 8"/>
          <p:cNvSpPr txBox="1"/>
          <p:nvPr/>
        </p:nvSpPr>
        <p:spPr>
          <a:xfrm>
            <a:off x="569954" y="7556011"/>
            <a:ext cx="17433164" cy="1005204"/>
          </a:xfrm>
          <a:prstGeom prst="rect">
            <a:avLst/>
          </a:prstGeom>
        </p:spPr>
        <p:txBody>
          <a:bodyPr lIns="0" tIns="0" rIns="0" bIns="0" rtlCol="0" anchor="t">
            <a:spAutoFit/>
          </a:bodyPr>
          <a:lstStyle/>
          <a:p>
            <a:pPr>
              <a:lnSpc>
                <a:spcPts val="3920"/>
              </a:lnSpc>
            </a:pPr>
            <a:r>
              <a:rPr lang="en-US" sz="2800">
                <a:solidFill>
                  <a:srgbClr val="000000"/>
                </a:solidFill>
                <a:latin typeface="Poppins Bold"/>
              </a:rPr>
              <a:t>Ujan Mukhopadhyay; Anthony Skjellum; Oluwakemi Hambolu; Jon Oakley; Lu Yu; Richard Brooks,2016,A brief survey of Cryptocurrency systems,IEEE.</a:t>
            </a:r>
          </a:p>
        </p:txBody>
      </p:sp>
      <p:sp>
        <p:nvSpPr>
          <p:cNvPr id="9" name="TextBox 9"/>
          <p:cNvSpPr txBox="1"/>
          <p:nvPr/>
        </p:nvSpPr>
        <p:spPr>
          <a:xfrm>
            <a:off x="569954" y="8852679"/>
            <a:ext cx="17433164" cy="1005204"/>
          </a:xfrm>
          <a:prstGeom prst="rect">
            <a:avLst/>
          </a:prstGeom>
        </p:spPr>
        <p:txBody>
          <a:bodyPr lIns="0" tIns="0" rIns="0" bIns="0" rtlCol="0" anchor="t">
            <a:spAutoFit/>
          </a:bodyPr>
          <a:lstStyle/>
          <a:p>
            <a:pPr>
              <a:lnSpc>
                <a:spcPts val="3920"/>
              </a:lnSpc>
            </a:pPr>
            <a:r>
              <a:rPr lang="en-US" sz="2800">
                <a:solidFill>
                  <a:srgbClr val="000000"/>
                </a:solidFill>
                <a:latin typeface="Poppins Bold"/>
              </a:rPr>
              <a:t>Yukun Liu, Aleh Tsyvinski 2021, “Risks and Returns of Cryptocurrency” “The Review of Financial Studies”.</a:t>
            </a:r>
          </a:p>
        </p:txBody>
      </p:sp>
      <p:sp>
        <p:nvSpPr>
          <p:cNvPr id="10" name="TextBox 10"/>
          <p:cNvSpPr txBox="1"/>
          <p:nvPr/>
        </p:nvSpPr>
        <p:spPr>
          <a:xfrm>
            <a:off x="569954" y="3808261"/>
            <a:ext cx="17433164" cy="1005204"/>
          </a:xfrm>
          <a:prstGeom prst="rect">
            <a:avLst/>
          </a:prstGeom>
        </p:spPr>
        <p:txBody>
          <a:bodyPr lIns="0" tIns="0" rIns="0" bIns="0" rtlCol="0" anchor="t">
            <a:spAutoFit/>
          </a:bodyPr>
          <a:lstStyle/>
          <a:p>
            <a:pPr>
              <a:lnSpc>
                <a:spcPts val="3920"/>
              </a:lnSpc>
            </a:pPr>
            <a:r>
              <a:rPr lang="en-US" sz="2800">
                <a:solidFill>
                  <a:srgbClr val="000000"/>
                </a:solidFill>
                <a:latin typeface="Poppins Bold"/>
              </a:rPr>
              <a:t>Lee, J. Y., Kim, S., &amp; Choi, J. (2019). A digital point system for peer-to-peer knowledge sharing using blockchain. International Journal of Information Management.</a:t>
            </a:r>
          </a:p>
        </p:txBody>
      </p:sp>
      <p:sp>
        <p:nvSpPr>
          <p:cNvPr id="11" name="TextBox 11"/>
          <p:cNvSpPr txBox="1"/>
          <p:nvPr/>
        </p:nvSpPr>
        <p:spPr>
          <a:xfrm>
            <a:off x="5412752" y="424363"/>
            <a:ext cx="1628031" cy="618491"/>
          </a:xfrm>
          <a:prstGeom prst="rect">
            <a:avLst/>
          </a:prstGeom>
        </p:spPr>
        <p:txBody>
          <a:bodyPr lIns="0" tIns="0" rIns="0" bIns="0" rtlCol="0" anchor="t">
            <a:spAutoFit/>
          </a:bodyPr>
          <a:lstStyle/>
          <a:p>
            <a:pPr algn="ctr">
              <a:lnSpc>
                <a:spcPts val="4759"/>
              </a:lnSpc>
              <a:spcBef>
                <a:spcPct val="0"/>
              </a:spcBef>
            </a:pPr>
            <a:r>
              <a:rPr lang="en-US" sz="3399">
                <a:solidFill>
                  <a:srgbClr val="023F52"/>
                </a:solidFill>
                <a:latin typeface="Poppins Bold"/>
              </a:rPr>
              <a:t>(cont.)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1000"/>
          </a:blip>
          <a:srcRect/>
          <a:stretch>
            <a:fillRect/>
          </a:stretch>
        </p:blipFill>
        <p:spPr>
          <a:xfrm flipH="1">
            <a:off x="0" y="0"/>
            <a:ext cx="18288000" cy="10287000"/>
          </a:xfrm>
          <a:prstGeom prst="rect">
            <a:avLst/>
          </a:prstGeom>
        </p:spPr>
      </p:pic>
      <p:grpSp>
        <p:nvGrpSpPr>
          <p:cNvPr id="3" name="Group 3"/>
          <p:cNvGrpSpPr/>
          <p:nvPr/>
        </p:nvGrpSpPr>
        <p:grpSpPr>
          <a:xfrm>
            <a:off x="1319647" y="1076325"/>
            <a:ext cx="15648707" cy="1405102"/>
            <a:chOff x="0" y="0"/>
            <a:chExt cx="4121470" cy="370068"/>
          </a:xfrm>
        </p:grpSpPr>
        <p:sp>
          <p:nvSpPr>
            <p:cNvPr id="4" name="Freeform 4"/>
            <p:cNvSpPr/>
            <p:nvPr/>
          </p:nvSpPr>
          <p:spPr>
            <a:xfrm>
              <a:off x="203200" y="-38706"/>
              <a:ext cx="3715070" cy="447479"/>
            </a:xfrm>
            <a:custGeom>
              <a:avLst/>
              <a:gdLst/>
              <a:ahLst/>
              <a:cxnLst/>
              <a:rect l="l" t="t" r="r" b="b"/>
              <a:pathLst>
                <a:path w="3715070" h="447479">
                  <a:moveTo>
                    <a:pt x="3715070" y="38706"/>
                  </a:moveTo>
                  <a:cubicBezTo>
                    <a:pt x="3629790" y="0"/>
                    <a:pt x="3529101" y="24593"/>
                    <a:pt x="3471266" y="98255"/>
                  </a:cubicBezTo>
                  <a:cubicBezTo>
                    <a:pt x="3413431" y="171916"/>
                    <a:pt x="3413431" y="275564"/>
                    <a:pt x="3471266" y="349225"/>
                  </a:cubicBezTo>
                  <a:cubicBezTo>
                    <a:pt x="3529101" y="422887"/>
                    <a:pt x="3629790" y="447480"/>
                    <a:pt x="3715070" y="408774"/>
                  </a:cubicBezTo>
                  <a:lnTo>
                    <a:pt x="0" y="408774"/>
                  </a:lnTo>
                  <a:cubicBezTo>
                    <a:pt x="85280" y="447480"/>
                    <a:pt x="185969" y="422887"/>
                    <a:pt x="243804" y="349225"/>
                  </a:cubicBezTo>
                  <a:cubicBezTo>
                    <a:pt x="301639" y="275564"/>
                    <a:pt x="301639" y="171916"/>
                    <a:pt x="243804" y="98255"/>
                  </a:cubicBezTo>
                  <a:cubicBezTo>
                    <a:pt x="185969" y="24593"/>
                    <a:pt x="85280" y="0"/>
                    <a:pt x="0" y="38706"/>
                  </a:cubicBezTo>
                  <a:close/>
                </a:path>
              </a:pathLst>
            </a:custGeom>
            <a:solidFill>
              <a:srgbClr val="000000">
                <a:alpha val="0"/>
              </a:srgbClr>
            </a:solidFill>
            <a:ln w="38100">
              <a:solidFill>
                <a:srgbClr val="000000"/>
              </a:solidFill>
            </a:ln>
          </p:spPr>
        </p:sp>
        <p:sp>
          <p:nvSpPr>
            <p:cNvPr id="5" name="TextBox 5"/>
            <p:cNvSpPr txBox="1"/>
            <p:nvPr/>
          </p:nvSpPr>
          <p:spPr>
            <a:xfrm>
              <a:off x="0" y="-38100"/>
              <a:ext cx="812800" cy="444500"/>
            </a:xfrm>
            <a:prstGeom prst="rect">
              <a:avLst/>
            </a:prstGeom>
          </p:spPr>
          <p:txBody>
            <a:bodyPr lIns="50800" tIns="50800" rIns="50800" bIns="50800" rtlCol="0" anchor="ctr"/>
            <a:lstStyle/>
            <a:p>
              <a:pPr algn="ctr">
                <a:lnSpc>
                  <a:spcPts val="2799"/>
                </a:lnSpc>
              </a:pPr>
              <a:endParaRPr/>
            </a:p>
          </p:txBody>
        </p:sp>
      </p:grpSp>
      <p:grpSp>
        <p:nvGrpSpPr>
          <p:cNvPr id="6" name="Group 6"/>
          <p:cNvGrpSpPr/>
          <p:nvPr/>
        </p:nvGrpSpPr>
        <p:grpSpPr>
          <a:xfrm>
            <a:off x="2735169" y="8373937"/>
            <a:ext cx="4792259" cy="1148693"/>
            <a:chOff x="0" y="0"/>
            <a:chExt cx="1262159" cy="302536"/>
          </a:xfrm>
        </p:grpSpPr>
        <p:sp>
          <p:nvSpPr>
            <p:cNvPr id="7" name="Freeform 7"/>
            <p:cNvSpPr/>
            <p:nvPr/>
          </p:nvSpPr>
          <p:spPr>
            <a:xfrm>
              <a:off x="0" y="0"/>
              <a:ext cx="1262159" cy="302536"/>
            </a:xfrm>
            <a:custGeom>
              <a:avLst/>
              <a:gdLst/>
              <a:ahLst/>
              <a:cxnLst/>
              <a:rect l="l" t="t" r="r" b="b"/>
              <a:pathLst>
                <a:path w="1262159" h="302536">
                  <a:moveTo>
                    <a:pt x="151268" y="0"/>
                  </a:moveTo>
                  <a:lnTo>
                    <a:pt x="1110891" y="0"/>
                  </a:lnTo>
                  <a:cubicBezTo>
                    <a:pt x="1194434" y="0"/>
                    <a:pt x="1262159" y="67725"/>
                    <a:pt x="1262159" y="151268"/>
                  </a:cubicBezTo>
                  <a:lnTo>
                    <a:pt x="1262159" y="151268"/>
                  </a:lnTo>
                  <a:cubicBezTo>
                    <a:pt x="1262159" y="234811"/>
                    <a:pt x="1194434" y="302536"/>
                    <a:pt x="1110891" y="302536"/>
                  </a:cubicBezTo>
                  <a:lnTo>
                    <a:pt x="151268" y="302536"/>
                  </a:lnTo>
                  <a:cubicBezTo>
                    <a:pt x="67725" y="302536"/>
                    <a:pt x="0" y="234811"/>
                    <a:pt x="0" y="151268"/>
                  </a:cubicBezTo>
                  <a:lnTo>
                    <a:pt x="0" y="151268"/>
                  </a:lnTo>
                  <a:cubicBezTo>
                    <a:pt x="0" y="67725"/>
                    <a:pt x="67725" y="0"/>
                    <a:pt x="151268" y="0"/>
                  </a:cubicBezTo>
                  <a:close/>
                </a:path>
              </a:pathLst>
            </a:custGeom>
            <a:solidFill>
              <a:srgbClr val="FFFFFF"/>
            </a:solidFill>
            <a:ln w="38100">
              <a:solidFill>
                <a:srgbClr val="000000"/>
              </a:solidFill>
            </a:ln>
          </p:spPr>
        </p:sp>
        <p:sp>
          <p:nvSpPr>
            <p:cNvPr id="8" name="TextBox 8"/>
            <p:cNvSpPr txBox="1"/>
            <p:nvPr/>
          </p:nvSpPr>
          <p:spPr>
            <a:xfrm>
              <a:off x="0" y="-38100"/>
              <a:ext cx="812800" cy="850900"/>
            </a:xfrm>
            <a:prstGeom prst="rect">
              <a:avLst/>
            </a:prstGeom>
          </p:spPr>
          <p:txBody>
            <a:bodyPr lIns="254000" tIns="254000" rIns="254000" bIns="254000" rtlCol="0" anchor="ctr"/>
            <a:lstStyle/>
            <a:p>
              <a:pPr algn="ctr">
                <a:lnSpc>
                  <a:spcPts val="2799"/>
                </a:lnSpc>
              </a:pPr>
              <a:endParaRPr/>
            </a:p>
          </p:txBody>
        </p:sp>
      </p:grpSp>
      <p:grpSp>
        <p:nvGrpSpPr>
          <p:cNvPr id="9" name="Group 9"/>
          <p:cNvGrpSpPr>
            <a:grpSpLocks noChangeAspect="1"/>
          </p:cNvGrpSpPr>
          <p:nvPr/>
        </p:nvGrpSpPr>
        <p:grpSpPr>
          <a:xfrm>
            <a:off x="3601055" y="2786888"/>
            <a:ext cx="3366492" cy="5049738"/>
            <a:chOff x="0" y="0"/>
            <a:chExt cx="6350000" cy="9525000"/>
          </a:xfrm>
        </p:grpSpPr>
        <p:sp>
          <p:nvSpPr>
            <p:cNvPr id="10" name="Freeform 10"/>
            <p:cNvSpPr/>
            <p:nvPr/>
          </p:nvSpPr>
          <p:spPr>
            <a:xfrm>
              <a:off x="0" y="0"/>
              <a:ext cx="6350000" cy="9525000"/>
            </a:xfrm>
            <a:custGeom>
              <a:avLst/>
              <a:gdLst/>
              <a:ahLst/>
              <a:cxnLst/>
              <a:rect l="l" t="t" r="r" b="b"/>
              <a:pathLst>
                <a:path w="6350000" h="9525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a:blip r:embed="rId3"/>
              <a:stretch>
                <a:fillRect/>
              </a:stretch>
            </a:blipFill>
          </p:spPr>
        </p:sp>
      </p:grpSp>
      <p:sp>
        <p:nvSpPr>
          <p:cNvPr id="11" name="TextBox 11"/>
          <p:cNvSpPr txBox="1"/>
          <p:nvPr/>
        </p:nvSpPr>
        <p:spPr>
          <a:xfrm>
            <a:off x="2918637" y="1045451"/>
            <a:ext cx="12817661" cy="1381125"/>
          </a:xfrm>
          <a:prstGeom prst="rect">
            <a:avLst/>
          </a:prstGeom>
        </p:spPr>
        <p:txBody>
          <a:bodyPr lIns="0" tIns="0" rIns="0" bIns="0" rtlCol="0" anchor="t">
            <a:spAutoFit/>
          </a:bodyPr>
          <a:lstStyle/>
          <a:p>
            <a:pPr algn="ctr">
              <a:lnSpc>
                <a:spcPts val="10200"/>
              </a:lnSpc>
            </a:pPr>
            <a:r>
              <a:rPr lang="en-US" sz="8500">
                <a:solidFill>
                  <a:srgbClr val="010440"/>
                </a:solidFill>
                <a:latin typeface="Poppins Bold"/>
              </a:rPr>
              <a:t>OUR TEAM MEMBERS</a:t>
            </a:r>
          </a:p>
        </p:txBody>
      </p:sp>
      <p:sp>
        <p:nvSpPr>
          <p:cNvPr id="12" name="TextBox 12"/>
          <p:cNvSpPr txBox="1"/>
          <p:nvPr/>
        </p:nvSpPr>
        <p:spPr>
          <a:xfrm>
            <a:off x="3157178" y="8586651"/>
            <a:ext cx="3948242" cy="618490"/>
          </a:xfrm>
          <a:prstGeom prst="rect">
            <a:avLst/>
          </a:prstGeom>
        </p:spPr>
        <p:txBody>
          <a:bodyPr lIns="0" tIns="0" rIns="0" bIns="0" rtlCol="0" anchor="t">
            <a:spAutoFit/>
          </a:bodyPr>
          <a:lstStyle/>
          <a:p>
            <a:pPr algn="ctr">
              <a:lnSpc>
                <a:spcPts val="4759"/>
              </a:lnSpc>
            </a:pPr>
            <a:r>
              <a:rPr lang="en-US" sz="3399">
                <a:solidFill>
                  <a:srgbClr val="010440"/>
                </a:solidFill>
                <a:latin typeface="Poppins Bold"/>
              </a:rPr>
              <a:t>Zainab Nassif</a:t>
            </a:r>
          </a:p>
        </p:txBody>
      </p:sp>
      <p:grpSp>
        <p:nvGrpSpPr>
          <p:cNvPr id="13" name="Group 13"/>
          <p:cNvGrpSpPr>
            <a:grpSpLocks noChangeAspect="1"/>
          </p:cNvGrpSpPr>
          <p:nvPr/>
        </p:nvGrpSpPr>
        <p:grpSpPr>
          <a:xfrm>
            <a:off x="10808134" y="2786888"/>
            <a:ext cx="3443776" cy="5165663"/>
            <a:chOff x="0" y="0"/>
            <a:chExt cx="6350000" cy="9525000"/>
          </a:xfrm>
        </p:grpSpPr>
        <p:sp>
          <p:nvSpPr>
            <p:cNvPr id="14" name="Freeform 14"/>
            <p:cNvSpPr/>
            <p:nvPr/>
          </p:nvSpPr>
          <p:spPr>
            <a:xfrm>
              <a:off x="0" y="0"/>
              <a:ext cx="6350000" cy="9525000"/>
            </a:xfrm>
            <a:custGeom>
              <a:avLst/>
              <a:gdLst/>
              <a:ahLst/>
              <a:cxnLst/>
              <a:rect l="l" t="t" r="r" b="b"/>
              <a:pathLst>
                <a:path w="6350000" h="9525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a:blip r:embed="rId4"/>
              <a:stretch>
                <a:fillRect t="-32447" b="-32447"/>
              </a:stretch>
            </a:blipFill>
          </p:spPr>
        </p:sp>
      </p:grpSp>
      <p:grpSp>
        <p:nvGrpSpPr>
          <p:cNvPr id="15" name="Group 15"/>
          <p:cNvGrpSpPr/>
          <p:nvPr/>
        </p:nvGrpSpPr>
        <p:grpSpPr>
          <a:xfrm>
            <a:off x="10095251" y="8373937"/>
            <a:ext cx="4792259" cy="1148693"/>
            <a:chOff x="0" y="0"/>
            <a:chExt cx="1262159" cy="302536"/>
          </a:xfrm>
        </p:grpSpPr>
        <p:sp>
          <p:nvSpPr>
            <p:cNvPr id="16" name="Freeform 16"/>
            <p:cNvSpPr/>
            <p:nvPr/>
          </p:nvSpPr>
          <p:spPr>
            <a:xfrm>
              <a:off x="0" y="0"/>
              <a:ext cx="1262159" cy="302536"/>
            </a:xfrm>
            <a:custGeom>
              <a:avLst/>
              <a:gdLst/>
              <a:ahLst/>
              <a:cxnLst/>
              <a:rect l="l" t="t" r="r" b="b"/>
              <a:pathLst>
                <a:path w="1262159" h="302536">
                  <a:moveTo>
                    <a:pt x="151268" y="0"/>
                  </a:moveTo>
                  <a:lnTo>
                    <a:pt x="1110891" y="0"/>
                  </a:lnTo>
                  <a:cubicBezTo>
                    <a:pt x="1194434" y="0"/>
                    <a:pt x="1262159" y="67725"/>
                    <a:pt x="1262159" y="151268"/>
                  </a:cubicBezTo>
                  <a:lnTo>
                    <a:pt x="1262159" y="151268"/>
                  </a:lnTo>
                  <a:cubicBezTo>
                    <a:pt x="1262159" y="234811"/>
                    <a:pt x="1194434" y="302536"/>
                    <a:pt x="1110891" y="302536"/>
                  </a:cubicBezTo>
                  <a:lnTo>
                    <a:pt x="151268" y="302536"/>
                  </a:lnTo>
                  <a:cubicBezTo>
                    <a:pt x="67725" y="302536"/>
                    <a:pt x="0" y="234811"/>
                    <a:pt x="0" y="151268"/>
                  </a:cubicBezTo>
                  <a:lnTo>
                    <a:pt x="0" y="151268"/>
                  </a:lnTo>
                  <a:cubicBezTo>
                    <a:pt x="0" y="67725"/>
                    <a:pt x="67725" y="0"/>
                    <a:pt x="151268" y="0"/>
                  </a:cubicBezTo>
                  <a:close/>
                </a:path>
              </a:pathLst>
            </a:custGeom>
            <a:solidFill>
              <a:srgbClr val="FFFFFF"/>
            </a:solidFill>
            <a:ln w="38100">
              <a:solidFill>
                <a:srgbClr val="000000"/>
              </a:solidFill>
            </a:ln>
          </p:spPr>
        </p:sp>
        <p:sp>
          <p:nvSpPr>
            <p:cNvPr id="17" name="TextBox 17"/>
            <p:cNvSpPr txBox="1"/>
            <p:nvPr/>
          </p:nvSpPr>
          <p:spPr>
            <a:xfrm>
              <a:off x="0" y="-38100"/>
              <a:ext cx="812800" cy="850900"/>
            </a:xfrm>
            <a:prstGeom prst="rect">
              <a:avLst/>
            </a:prstGeom>
          </p:spPr>
          <p:txBody>
            <a:bodyPr lIns="254000" tIns="254000" rIns="254000" bIns="254000" rtlCol="0" anchor="ctr"/>
            <a:lstStyle/>
            <a:p>
              <a:pPr algn="ctr">
                <a:lnSpc>
                  <a:spcPts val="2799"/>
                </a:lnSpc>
              </a:pPr>
              <a:endParaRPr/>
            </a:p>
          </p:txBody>
        </p:sp>
      </p:grpSp>
      <p:sp>
        <p:nvSpPr>
          <p:cNvPr id="18" name="TextBox 18"/>
          <p:cNvSpPr txBox="1"/>
          <p:nvPr/>
        </p:nvSpPr>
        <p:spPr>
          <a:xfrm>
            <a:off x="10095251" y="8577126"/>
            <a:ext cx="4792259" cy="677545"/>
          </a:xfrm>
          <a:prstGeom prst="rect">
            <a:avLst/>
          </a:prstGeom>
        </p:spPr>
        <p:txBody>
          <a:bodyPr lIns="0" tIns="0" rIns="0" bIns="0" rtlCol="0" anchor="t">
            <a:spAutoFit/>
          </a:bodyPr>
          <a:lstStyle/>
          <a:p>
            <a:pPr algn="ctr">
              <a:lnSpc>
                <a:spcPts val="5179"/>
              </a:lnSpc>
            </a:pPr>
            <a:r>
              <a:rPr lang="en-US" sz="3699">
                <a:solidFill>
                  <a:srgbClr val="010440"/>
                </a:solidFill>
                <a:latin typeface="Poppins Bold"/>
              </a:rPr>
              <a:t>Laith AboShamat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0" y="0"/>
            <a:ext cx="18288000" cy="10287000"/>
          </a:xfrm>
          <a:prstGeom prst="rect">
            <a:avLst/>
          </a:prstGeom>
        </p:spPr>
      </p:pic>
      <p:grpSp>
        <p:nvGrpSpPr>
          <p:cNvPr id="3" name="Group 3"/>
          <p:cNvGrpSpPr/>
          <p:nvPr/>
        </p:nvGrpSpPr>
        <p:grpSpPr>
          <a:xfrm>
            <a:off x="1028700" y="1028700"/>
            <a:ext cx="16230600" cy="8229600"/>
            <a:chOff x="0" y="0"/>
            <a:chExt cx="4274726" cy="2167467"/>
          </a:xfrm>
        </p:grpSpPr>
        <p:sp>
          <p:nvSpPr>
            <p:cNvPr id="4" name="Freeform 4"/>
            <p:cNvSpPr/>
            <p:nvPr/>
          </p:nvSpPr>
          <p:spPr>
            <a:xfrm>
              <a:off x="0" y="0"/>
              <a:ext cx="4274726" cy="2167467"/>
            </a:xfrm>
            <a:custGeom>
              <a:avLst/>
              <a:gdLst/>
              <a:ahLst/>
              <a:cxnLst/>
              <a:rect l="l" t="t" r="r" b="b"/>
              <a:pathLst>
                <a:path w="4274726" h="2167467">
                  <a:moveTo>
                    <a:pt x="24327" y="0"/>
                  </a:moveTo>
                  <a:lnTo>
                    <a:pt x="4250399" y="0"/>
                  </a:lnTo>
                  <a:cubicBezTo>
                    <a:pt x="4263834" y="0"/>
                    <a:pt x="4274726" y="10891"/>
                    <a:pt x="4274726" y="24327"/>
                  </a:cubicBezTo>
                  <a:lnTo>
                    <a:pt x="4274726" y="2143140"/>
                  </a:lnTo>
                  <a:cubicBezTo>
                    <a:pt x="4274726" y="2156575"/>
                    <a:pt x="4263834" y="2167467"/>
                    <a:pt x="4250399" y="2167467"/>
                  </a:cubicBezTo>
                  <a:lnTo>
                    <a:pt x="24327" y="2167467"/>
                  </a:lnTo>
                  <a:cubicBezTo>
                    <a:pt x="10891" y="2167467"/>
                    <a:pt x="0" y="2156575"/>
                    <a:pt x="0" y="2143140"/>
                  </a:cubicBezTo>
                  <a:lnTo>
                    <a:pt x="0" y="24327"/>
                  </a:lnTo>
                  <a:cubicBezTo>
                    <a:pt x="0" y="10891"/>
                    <a:pt x="10891" y="0"/>
                    <a:pt x="24327" y="0"/>
                  </a:cubicBezTo>
                  <a:close/>
                </a:path>
              </a:pathLst>
            </a:custGeom>
            <a:solidFill>
              <a:srgbClr val="FBFBFB">
                <a:alpha val="89804"/>
              </a:srgbClr>
            </a:solidFill>
          </p:spPr>
        </p:sp>
        <p:sp>
          <p:nvSpPr>
            <p:cNvPr id="5" name="TextBox 5"/>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a:off x="11601846" y="419788"/>
            <a:ext cx="7163655" cy="1217823"/>
            <a:chOff x="0" y="0"/>
            <a:chExt cx="1886724" cy="320744"/>
          </a:xfrm>
        </p:grpSpPr>
        <p:sp>
          <p:nvSpPr>
            <p:cNvPr id="7" name="Freeform 7"/>
            <p:cNvSpPr/>
            <p:nvPr/>
          </p:nvSpPr>
          <p:spPr>
            <a:xfrm>
              <a:off x="0" y="0"/>
              <a:ext cx="1886724" cy="320744"/>
            </a:xfrm>
            <a:custGeom>
              <a:avLst/>
              <a:gdLst/>
              <a:ahLst/>
              <a:cxnLst/>
              <a:rect l="l" t="t" r="r" b="b"/>
              <a:pathLst>
                <a:path w="1886724" h="320744">
                  <a:moveTo>
                    <a:pt x="55117" y="0"/>
                  </a:moveTo>
                  <a:lnTo>
                    <a:pt x="1831607" y="0"/>
                  </a:lnTo>
                  <a:cubicBezTo>
                    <a:pt x="1862047" y="0"/>
                    <a:pt x="1886724" y="24677"/>
                    <a:pt x="1886724" y="55117"/>
                  </a:cubicBezTo>
                  <a:lnTo>
                    <a:pt x="1886724" y="265627"/>
                  </a:lnTo>
                  <a:cubicBezTo>
                    <a:pt x="1886724" y="280245"/>
                    <a:pt x="1880917" y="294264"/>
                    <a:pt x="1870581" y="304600"/>
                  </a:cubicBezTo>
                  <a:cubicBezTo>
                    <a:pt x="1860244" y="314937"/>
                    <a:pt x="1846225" y="320744"/>
                    <a:pt x="1831607" y="320744"/>
                  </a:cubicBezTo>
                  <a:lnTo>
                    <a:pt x="55117" y="320744"/>
                  </a:lnTo>
                  <a:cubicBezTo>
                    <a:pt x="40499" y="320744"/>
                    <a:pt x="26480" y="314937"/>
                    <a:pt x="16143" y="304600"/>
                  </a:cubicBezTo>
                  <a:cubicBezTo>
                    <a:pt x="5807" y="294264"/>
                    <a:pt x="0" y="280245"/>
                    <a:pt x="0" y="265627"/>
                  </a:cubicBezTo>
                  <a:lnTo>
                    <a:pt x="0" y="55117"/>
                  </a:lnTo>
                  <a:cubicBezTo>
                    <a:pt x="0" y="40499"/>
                    <a:pt x="5807" y="26480"/>
                    <a:pt x="16143" y="16143"/>
                  </a:cubicBezTo>
                  <a:cubicBezTo>
                    <a:pt x="26480" y="5807"/>
                    <a:pt x="40499" y="0"/>
                    <a:pt x="55117" y="0"/>
                  </a:cubicBezTo>
                  <a:close/>
                </a:path>
              </a:pathLst>
            </a:custGeom>
            <a:solidFill>
              <a:srgbClr val="0D0F68"/>
            </a:solidFill>
          </p:spPr>
        </p:sp>
        <p:sp>
          <p:nvSpPr>
            <p:cNvPr id="8" name="TextBox 8"/>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9" name="TextBox 9"/>
          <p:cNvSpPr txBox="1"/>
          <p:nvPr/>
        </p:nvSpPr>
        <p:spPr>
          <a:xfrm>
            <a:off x="1517585" y="2141762"/>
            <a:ext cx="16364032" cy="6525259"/>
          </a:xfrm>
          <a:prstGeom prst="rect">
            <a:avLst/>
          </a:prstGeom>
        </p:spPr>
        <p:txBody>
          <a:bodyPr lIns="0" tIns="0" rIns="0" bIns="0" rtlCol="0" anchor="t">
            <a:spAutoFit/>
          </a:bodyPr>
          <a:lstStyle/>
          <a:p>
            <a:pPr>
              <a:lnSpc>
                <a:spcPts val="5740"/>
              </a:lnSpc>
            </a:pPr>
            <a:r>
              <a:rPr lang="en-US" sz="4100">
                <a:solidFill>
                  <a:srgbClr val="010440"/>
                </a:solidFill>
                <a:latin typeface="Poppins"/>
              </a:rPr>
              <a:t>e-Knowledge is a Platform where users earn points by sharing knowledge, instead of traditional points, these points can then be exchanged for various rewards, such as access to research resources or even funding for future research projects.</a:t>
            </a:r>
          </a:p>
          <a:p>
            <a:pPr>
              <a:lnSpc>
                <a:spcPts val="5740"/>
              </a:lnSpc>
            </a:pPr>
            <a:r>
              <a:rPr lang="en-US" sz="4100">
                <a:solidFill>
                  <a:srgbClr val="010440"/>
                </a:solidFill>
                <a:latin typeface="Poppins"/>
              </a:rPr>
              <a:t>And the </a:t>
            </a:r>
            <a:r>
              <a:rPr lang="en-US" sz="4100">
                <a:solidFill>
                  <a:srgbClr val="010440"/>
                </a:solidFill>
                <a:latin typeface="Poppins Bold"/>
              </a:rPr>
              <a:t>goals</a:t>
            </a:r>
            <a:r>
              <a:rPr lang="en-US" sz="4100">
                <a:solidFill>
                  <a:srgbClr val="010440"/>
                </a:solidFill>
                <a:latin typeface="Poppins"/>
              </a:rPr>
              <a:t> of this point system are:</a:t>
            </a:r>
          </a:p>
          <a:p>
            <a:pPr marL="885195" lvl="1" indent="-442598">
              <a:lnSpc>
                <a:spcPts val="5740"/>
              </a:lnSpc>
              <a:buFont typeface="Arial"/>
              <a:buChar char="•"/>
            </a:pPr>
            <a:r>
              <a:rPr lang="en-US" sz="4100">
                <a:solidFill>
                  <a:srgbClr val="010440"/>
                </a:solidFill>
                <a:latin typeface="Poppins Bold"/>
              </a:rPr>
              <a:t>Sharing knowledge.</a:t>
            </a:r>
          </a:p>
          <a:p>
            <a:pPr marL="885195" lvl="1" indent="-442598">
              <a:lnSpc>
                <a:spcPts val="5740"/>
              </a:lnSpc>
              <a:buFont typeface="Arial"/>
              <a:buChar char="•"/>
            </a:pPr>
            <a:r>
              <a:rPr lang="en-US" sz="4100">
                <a:solidFill>
                  <a:srgbClr val="010440"/>
                </a:solidFill>
                <a:latin typeface="Poppins Bold"/>
              </a:rPr>
              <a:t>Better scientific research skills.</a:t>
            </a:r>
          </a:p>
          <a:p>
            <a:pPr marL="885195" lvl="1" indent="-442598">
              <a:lnSpc>
                <a:spcPts val="5740"/>
              </a:lnSpc>
              <a:buFont typeface="Arial"/>
              <a:buChar char="•"/>
            </a:pPr>
            <a:r>
              <a:rPr lang="en-US" sz="4100">
                <a:solidFill>
                  <a:srgbClr val="010440"/>
                </a:solidFill>
                <a:latin typeface="Poppins Bold"/>
              </a:rPr>
              <a:t>Improving Community Responsibility.</a:t>
            </a:r>
          </a:p>
          <a:p>
            <a:pPr>
              <a:lnSpc>
                <a:spcPts val="5740"/>
              </a:lnSpc>
            </a:pPr>
            <a:endParaRPr lang="en-US" sz="4100">
              <a:solidFill>
                <a:srgbClr val="010440"/>
              </a:solidFill>
              <a:latin typeface="Poppins Bold"/>
            </a:endParaRPr>
          </a:p>
        </p:txBody>
      </p:sp>
      <p:sp>
        <p:nvSpPr>
          <p:cNvPr id="10" name="Freeform 10"/>
          <p:cNvSpPr/>
          <p:nvPr/>
        </p:nvSpPr>
        <p:spPr>
          <a:xfrm>
            <a:off x="15201870" y="7035581"/>
            <a:ext cx="2701250" cy="2890442"/>
          </a:xfrm>
          <a:custGeom>
            <a:avLst/>
            <a:gdLst/>
            <a:ahLst/>
            <a:cxnLst/>
            <a:rect l="l" t="t" r="r" b="b"/>
            <a:pathLst>
              <a:path w="2701250" h="2890442">
                <a:moveTo>
                  <a:pt x="0" y="0"/>
                </a:moveTo>
                <a:lnTo>
                  <a:pt x="2701250" y="0"/>
                </a:lnTo>
                <a:lnTo>
                  <a:pt x="2701250" y="2890442"/>
                </a:lnTo>
                <a:lnTo>
                  <a:pt x="0" y="2890442"/>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11" name="TextBox 11"/>
          <p:cNvSpPr txBox="1"/>
          <p:nvPr/>
        </p:nvSpPr>
        <p:spPr>
          <a:xfrm>
            <a:off x="10164566" y="453707"/>
            <a:ext cx="10038214" cy="1035686"/>
          </a:xfrm>
          <a:prstGeom prst="rect">
            <a:avLst/>
          </a:prstGeom>
        </p:spPr>
        <p:txBody>
          <a:bodyPr lIns="0" tIns="0" rIns="0" bIns="0" rtlCol="0" anchor="t">
            <a:spAutoFit/>
          </a:bodyPr>
          <a:lstStyle/>
          <a:p>
            <a:pPr algn="ctr">
              <a:lnSpc>
                <a:spcPts val="8539"/>
              </a:lnSpc>
            </a:pPr>
            <a:r>
              <a:rPr lang="en-US" sz="6099">
                <a:solidFill>
                  <a:srgbClr val="F3F6FA"/>
                </a:solidFill>
                <a:latin typeface="Open Sans Bold"/>
              </a:rPr>
              <a:t>Introduction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3999"/>
          </a:blip>
          <a:srcRect/>
          <a:stretch>
            <a:fillRect/>
          </a:stretch>
        </p:blipFill>
        <p:spPr>
          <a:xfrm flipH="1">
            <a:off x="0" y="0"/>
            <a:ext cx="18288000" cy="10287000"/>
          </a:xfrm>
          <a:prstGeom prst="rect">
            <a:avLst/>
          </a:prstGeom>
        </p:spPr>
      </p:pic>
      <p:sp>
        <p:nvSpPr>
          <p:cNvPr id="3" name="Freeform 3"/>
          <p:cNvSpPr/>
          <p:nvPr/>
        </p:nvSpPr>
        <p:spPr>
          <a:xfrm>
            <a:off x="0" y="0"/>
            <a:ext cx="5413686" cy="4297114"/>
          </a:xfrm>
          <a:custGeom>
            <a:avLst/>
            <a:gdLst/>
            <a:ahLst/>
            <a:cxnLst/>
            <a:rect l="l" t="t" r="r" b="b"/>
            <a:pathLst>
              <a:path w="5413686" h="4297114">
                <a:moveTo>
                  <a:pt x="0" y="0"/>
                </a:moveTo>
                <a:lnTo>
                  <a:pt x="5413686" y="0"/>
                </a:lnTo>
                <a:lnTo>
                  <a:pt x="5413686" y="4297114"/>
                </a:lnTo>
                <a:lnTo>
                  <a:pt x="0" y="4297114"/>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4" name="TextBox 4"/>
          <p:cNvSpPr txBox="1"/>
          <p:nvPr/>
        </p:nvSpPr>
        <p:spPr>
          <a:xfrm>
            <a:off x="1862606" y="4412607"/>
            <a:ext cx="14562788" cy="3070702"/>
          </a:xfrm>
          <a:prstGeom prst="rect">
            <a:avLst/>
          </a:prstGeom>
        </p:spPr>
        <p:txBody>
          <a:bodyPr lIns="0" tIns="0" rIns="0" bIns="0" rtlCol="0" anchor="t">
            <a:spAutoFit/>
          </a:bodyPr>
          <a:lstStyle/>
          <a:p>
            <a:pPr algn="ctr">
              <a:lnSpc>
                <a:spcPts val="6483"/>
              </a:lnSpc>
            </a:pPr>
            <a:r>
              <a:rPr lang="en-US" sz="4631">
                <a:solidFill>
                  <a:srgbClr val="0D0F68"/>
                </a:solidFill>
                <a:latin typeface="Poppins Bold"/>
              </a:rPr>
              <a:t>"Thank you for your attention and participation" We welcome any questions or discussions you may have.</a:t>
            </a:r>
          </a:p>
          <a:p>
            <a:pPr algn="ctr">
              <a:lnSpc>
                <a:spcPts val="4663"/>
              </a:lnSpc>
            </a:pPr>
            <a:endParaRPr lang="en-US" sz="4631">
              <a:solidFill>
                <a:srgbClr val="0D0F68"/>
              </a:solidFill>
              <a:latin typeface="Poppins Bold"/>
            </a:endParaRPr>
          </a:p>
        </p:txBody>
      </p:sp>
    </p:spTree>
  </p:cSld>
  <p:clrMapOvr>
    <a:masterClrMapping/>
  </p:clrMapOvr>
  <p:transition spd="med">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53000"/>
          </a:blip>
          <a:srcRect/>
          <a:stretch>
            <a:fillRect/>
          </a:stretch>
        </p:blipFill>
        <p:spPr>
          <a:xfrm flipH="1">
            <a:off x="0" y="0"/>
            <a:ext cx="18288000" cy="10287000"/>
          </a:xfrm>
          <a:prstGeom prst="rect">
            <a:avLst/>
          </a:prstGeom>
        </p:spPr>
      </p:pic>
      <p:grpSp>
        <p:nvGrpSpPr>
          <p:cNvPr id="3" name="Group 3"/>
          <p:cNvGrpSpPr/>
          <p:nvPr/>
        </p:nvGrpSpPr>
        <p:grpSpPr>
          <a:xfrm>
            <a:off x="0" y="1386574"/>
            <a:ext cx="18824359" cy="7137962"/>
            <a:chOff x="0" y="0"/>
            <a:chExt cx="4957856" cy="1879957"/>
          </a:xfrm>
        </p:grpSpPr>
        <p:sp>
          <p:nvSpPr>
            <p:cNvPr id="4" name="Freeform 4"/>
            <p:cNvSpPr/>
            <p:nvPr/>
          </p:nvSpPr>
          <p:spPr>
            <a:xfrm>
              <a:off x="0" y="0"/>
              <a:ext cx="4957856" cy="1879957"/>
            </a:xfrm>
            <a:custGeom>
              <a:avLst/>
              <a:gdLst/>
              <a:ahLst/>
              <a:cxnLst/>
              <a:rect l="l" t="t" r="r" b="b"/>
              <a:pathLst>
                <a:path w="4957856" h="1879957">
                  <a:moveTo>
                    <a:pt x="0" y="0"/>
                  </a:moveTo>
                  <a:lnTo>
                    <a:pt x="4957856" y="0"/>
                  </a:lnTo>
                  <a:lnTo>
                    <a:pt x="4957856" y="1879957"/>
                  </a:lnTo>
                  <a:lnTo>
                    <a:pt x="0" y="1879957"/>
                  </a:lnTo>
                  <a:close/>
                </a:path>
              </a:pathLst>
            </a:custGeom>
            <a:solidFill>
              <a:srgbClr val="082055"/>
            </a:solidFill>
          </p:spPr>
        </p:sp>
        <p:sp>
          <p:nvSpPr>
            <p:cNvPr id="5" name="TextBox 5"/>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sp>
        <p:nvSpPr>
          <p:cNvPr id="6" name="AutoShape 6"/>
          <p:cNvSpPr/>
          <p:nvPr/>
        </p:nvSpPr>
        <p:spPr>
          <a:xfrm>
            <a:off x="-3977780" y="981075"/>
            <a:ext cx="7399226" cy="0"/>
          </a:xfrm>
          <a:prstGeom prst="line">
            <a:avLst/>
          </a:prstGeom>
          <a:ln w="95250" cap="flat">
            <a:solidFill>
              <a:srgbClr val="082055"/>
            </a:solidFill>
            <a:prstDash val="solid"/>
            <a:headEnd type="none" w="sm" len="sm"/>
            <a:tailEnd type="oval" w="lg" len="lg"/>
          </a:ln>
        </p:spPr>
      </p:sp>
      <p:sp>
        <p:nvSpPr>
          <p:cNvPr id="7" name="AutoShape 7"/>
          <p:cNvSpPr/>
          <p:nvPr/>
        </p:nvSpPr>
        <p:spPr>
          <a:xfrm>
            <a:off x="14497120" y="9163050"/>
            <a:ext cx="7399226" cy="0"/>
          </a:xfrm>
          <a:prstGeom prst="line">
            <a:avLst/>
          </a:prstGeom>
          <a:ln w="95250" cap="flat">
            <a:solidFill>
              <a:srgbClr val="082055"/>
            </a:solidFill>
            <a:prstDash val="solid"/>
            <a:headEnd type="oval" w="lg" len="lg"/>
            <a:tailEnd type="none" w="sm" len="sm"/>
          </a:ln>
        </p:spPr>
      </p:sp>
      <p:pic>
        <p:nvPicPr>
          <p:cNvPr id="8" name="Picture 8"/>
          <p:cNvPicPr>
            <a:picLocks noChangeAspect="1"/>
          </p:cNvPicPr>
          <p:nvPr/>
        </p:nvPicPr>
        <p:blipFill>
          <a:blip r:embed="rId3"/>
          <a:srcRect/>
          <a:stretch>
            <a:fillRect/>
          </a:stretch>
        </p:blipFill>
        <p:spPr>
          <a:xfrm>
            <a:off x="-187510" y="2254910"/>
            <a:ext cx="9331510" cy="7231920"/>
          </a:xfrm>
          <a:prstGeom prst="rect">
            <a:avLst/>
          </a:prstGeom>
        </p:spPr>
      </p:pic>
      <p:sp>
        <p:nvSpPr>
          <p:cNvPr id="9" name="TextBox 9"/>
          <p:cNvSpPr txBox="1"/>
          <p:nvPr/>
        </p:nvSpPr>
        <p:spPr>
          <a:xfrm>
            <a:off x="9518883" y="1907248"/>
            <a:ext cx="8459575" cy="762000"/>
          </a:xfrm>
          <a:prstGeom prst="rect">
            <a:avLst/>
          </a:prstGeom>
        </p:spPr>
        <p:txBody>
          <a:bodyPr lIns="0" tIns="0" rIns="0" bIns="0" rtlCol="0" anchor="t">
            <a:spAutoFit/>
          </a:bodyPr>
          <a:lstStyle/>
          <a:p>
            <a:pPr algn="ctr">
              <a:lnSpc>
                <a:spcPts val="5639"/>
              </a:lnSpc>
            </a:pPr>
            <a:r>
              <a:rPr lang="en-US" sz="4699" spc="37">
                <a:solidFill>
                  <a:srgbClr val="FFFFFF"/>
                </a:solidFill>
                <a:latin typeface="Poppins Bold"/>
              </a:rPr>
              <a:t>Research Gap </a:t>
            </a:r>
          </a:p>
        </p:txBody>
      </p:sp>
      <p:sp>
        <p:nvSpPr>
          <p:cNvPr id="10" name="TextBox 10"/>
          <p:cNvSpPr txBox="1"/>
          <p:nvPr/>
        </p:nvSpPr>
        <p:spPr>
          <a:xfrm>
            <a:off x="9412180" y="3079160"/>
            <a:ext cx="8566279" cy="4838700"/>
          </a:xfrm>
          <a:prstGeom prst="rect">
            <a:avLst/>
          </a:prstGeom>
        </p:spPr>
        <p:txBody>
          <a:bodyPr lIns="0" tIns="0" rIns="0" bIns="0" rtlCol="0" anchor="t">
            <a:spAutoFit/>
          </a:bodyPr>
          <a:lstStyle/>
          <a:p>
            <a:pPr>
              <a:lnSpc>
                <a:spcPts val="4799"/>
              </a:lnSpc>
            </a:pPr>
            <a:r>
              <a:rPr lang="en-US" sz="3999">
                <a:solidFill>
                  <a:srgbClr val="FFFFFF"/>
                </a:solidFill>
                <a:latin typeface="Poppins"/>
              </a:rPr>
              <a:t>Despite the growing popularity of digital point systems for trading knowledge between users, there is a lack of empirical research on the effectiveness and efficiency of such systems in promoting knowledge exchange and learning among users.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39000"/>
          </a:blip>
          <a:srcRect/>
          <a:stretch>
            <a:fillRect/>
          </a:stretch>
        </p:blipFill>
        <p:spPr>
          <a:xfrm flipH="1">
            <a:off x="0" y="0"/>
            <a:ext cx="18288000" cy="10287000"/>
          </a:xfrm>
          <a:prstGeom prst="rect">
            <a:avLst/>
          </a:prstGeom>
        </p:spPr>
      </p:pic>
      <p:sp>
        <p:nvSpPr>
          <p:cNvPr id="3" name="Freeform 3"/>
          <p:cNvSpPr/>
          <p:nvPr/>
        </p:nvSpPr>
        <p:spPr>
          <a:xfrm rot="-2454813">
            <a:off x="-2483928" y="-1763293"/>
            <a:ext cx="4705411" cy="3723156"/>
          </a:xfrm>
          <a:custGeom>
            <a:avLst/>
            <a:gdLst/>
            <a:ahLst/>
            <a:cxnLst/>
            <a:rect l="l" t="t" r="r" b="b"/>
            <a:pathLst>
              <a:path w="4705411" h="3723156">
                <a:moveTo>
                  <a:pt x="0" y="0"/>
                </a:moveTo>
                <a:lnTo>
                  <a:pt x="4705410" y="0"/>
                </a:lnTo>
                <a:lnTo>
                  <a:pt x="4705410" y="3723157"/>
                </a:lnTo>
                <a:lnTo>
                  <a:pt x="0" y="3723157"/>
                </a:lnTo>
                <a:lnTo>
                  <a:pt x="0" y="0"/>
                </a:lnTo>
                <a:close/>
              </a:path>
            </a:pathLst>
          </a:custGeom>
          <a:blipFill>
            <a:blip r:embed="rId3">
              <a:alphaModFix amt="30000"/>
              <a:extLst>
                <a:ext uri="{96DAC541-7B7A-43D3-8B79-37D633B846F1}">
                  <asvg:svgBlip xmlns:asvg="http://schemas.microsoft.com/office/drawing/2016/SVG/main" xmlns="" r:embed="rId4"/>
                </a:ext>
              </a:extLst>
            </a:blip>
            <a:stretch>
              <a:fillRect/>
            </a:stretch>
          </a:blipFill>
        </p:spPr>
      </p:sp>
      <p:sp>
        <p:nvSpPr>
          <p:cNvPr id="4" name="Freeform 4"/>
          <p:cNvSpPr/>
          <p:nvPr/>
        </p:nvSpPr>
        <p:spPr>
          <a:xfrm rot="-2454813">
            <a:off x="15935295" y="8732386"/>
            <a:ext cx="4705411" cy="3723156"/>
          </a:xfrm>
          <a:custGeom>
            <a:avLst/>
            <a:gdLst/>
            <a:ahLst/>
            <a:cxnLst/>
            <a:rect l="l" t="t" r="r" b="b"/>
            <a:pathLst>
              <a:path w="4705411" h="3723156">
                <a:moveTo>
                  <a:pt x="0" y="0"/>
                </a:moveTo>
                <a:lnTo>
                  <a:pt x="4705410" y="0"/>
                </a:lnTo>
                <a:lnTo>
                  <a:pt x="4705410" y="3723156"/>
                </a:lnTo>
                <a:lnTo>
                  <a:pt x="0" y="3723156"/>
                </a:lnTo>
                <a:lnTo>
                  <a:pt x="0" y="0"/>
                </a:lnTo>
                <a:close/>
              </a:path>
            </a:pathLst>
          </a:custGeom>
          <a:blipFill>
            <a:blip r:embed="rId3">
              <a:alphaModFix amt="30000"/>
              <a:extLst>
                <a:ext uri="{96DAC541-7B7A-43D3-8B79-37D633B846F1}">
                  <asvg:svgBlip xmlns:asvg="http://schemas.microsoft.com/office/drawing/2016/SVG/main" xmlns="" r:embed="rId4"/>
                </a:ext>
              </a:extLst>
            </a:blip>
            <a:stretch>
              <a:fillRect/>
            </a:stretch>
          </a:blipFill>
        </p:spPr>
      </p:sp>
      <p:grpSp>
        <p:nvGrpSpPr>
          <p:cNvPr id="5" name="Group 5"/>
          <p:cNvGrpSpPr/>
          <p:nvPr/>
        </p:nvGrpSpPr>
        <p:grpSpPr>
          <a:xfrm>
            <a:off x="9782175" y="6078030"/>
            <a:ext cx="1684627" cy="2224842"/>
            <a:chOff x="0" y="0"/>
            <a:chExt cx="2399177" cy="3168530"/>
          </a:xfrm>
        </p:grpSpPr>
        <p:sp>
          <p:nvSpPr>
            <p:cNvPr id="6" name="Freeform 6"/>
            <p:cNvSpPr/>
            <p:nvPr/>
          </p:nvSpPr>
          <p:spPr>
            <a:xfrm>
              <a:off x="0" y="0"/>
              <a:ext cx="2399177" cy="3168530"/>
            </a:xfrm>
            <a:custGeom>
              <a:avLst/>
              <a:gdLst/>
              <a:ahLst/>
              <a:cxnLst/>
              <a:rect l="l" t="t" r="r" b="b"/>
              <a:pathLst>
                <a:path w="2399177" h="3168530">
                  <a:moveTo>
                    <a:pt x="2094377" y="0"/>
                  </a:moveTo>
                  <a:lnTo>
                    <a:pt x="304800" y="0"/>
                  </a:lnTo>
                  <a:cubicBezTo>
                    <a:pt x="135890" y="0"/>
                    <a:pt x="0" y="135890"/>
                    <a:pt x="0" y="304800"/>
                  </a:cubicBezTo>
                  <a:lnTo>
                    <a:pt x="0" y="2863730"/>
                  </a:lnTo>
                  <a:cubicBezTo>
                    <a:pt x="0" y="3032640"/>
                    <a:pt x="135890" y="3168530"/>
                    <a:pt x="304800" y="3168530"/>
                  </a:cubicBezTo>
                  <a:lnTo>
                    <a:pt x="2094377" y="3168530"/>
                  </a:lnTo>
                  <a:cubicBezTo>
                    <a:pt x="2263287" y="3168530"/>
                    <a:pt x="2399177" y="3032640"/>
                    <a:pt x="2399177" y="2863730"/>
                  </a:cubicBezTo>
                  <a:lnTo>
                    <a:pt x="2399177" y="304800"/>
                  </a:lnTo>
                  <a:cubicBezTo>
                    <a:pt x="2399177" y="135890"/>
                    <a:pt x="2263287" y="0"/>
                    <a:pt x="2094377" y="0"/>
                  </a:cubicBezTo>
                  <a:close/>
                </a:path>
              </a:pathLst>
            </a:custGeom>
            <a:solidFill>
              <a:srgbClr val="010440"/>
            </a:solidFill>
          </p:spPr>
        </p:sp>
      </p:grpSp>
      <p:grpSp>
        <p:nvGrpSpPr>
          <p:cNvPr id="7" name="Group 7"/>
          <p:cNvGrpSpPr/>
          <p:nvPr/>
        </p:nvGrpSpPr>
        <p:grpSpPr>
          <a:xfrm>
            <a:off x="770821" y="2490120"/>
            <a:ext cx="1643146" cy="1974312"/>
            <a:chOff x="0" y="0"/>
            <a:chExt cx="2672484" cy="3211105"/>
          </a:xfrm>
        </p:grpSpPr>
        <p:sp>
          <p:nvSpPr>
            <p:cNvPr id="8" name="Freeform 8"/>
            <p:cNvSpPr/>
            <p:nvPr/>
          </p:nvSpPr>
          <p:spPr>
            <a:xfrm>
              <a:off x="0" y="0"/>
              <a:ext cx="2672484" cy="3211105"/>
            </a:xfrm>
            <a:custGeom>
              <a:avLst/>
              <a:gdLst/>
              <a:ahLst/>
              <a:cxnLst/>
              <a:rect l="l" t="t" r="r" b="b"/>
              <a:pathLst>
                <a:path w="2672484" h="3211105">
                  <a:moveTo>
                    <a:pt x="2367684" y="0"/>
                  </a:moveTo>
                  <a:lnTo>
                    <a:pt x="304800" y="0"/>
                  </a:lnTo>
                  <a:cubicBezTo>
                    <a:pt x="135890" y="0"/>
                    <a:pt x="0" y="135890"/>
                    <a:pt x="0" y="304800"/>
                  </a:cubicBezTo>
                  <a:lnTo>
                    <a:pt x="0" y="2906305"/>
                  </a:lnTo>
                  <a:cubicBezTo>
                    <a:pt x="0" y="3075215"/>
                    <a:pt x="135890" y="3211105"/>
                    <a:pt x="304800" y="3211105"/>
                  </a:cubicBezTo>
                  <a:lnTo>
                    <a:pt x="2367684" y="3211105"/>
                  </a:lnTo>
                  <a:cubicBezTo>
                    <a:pt x="2536593" y="3211105"/>
                    <a:pt x="2672484" y="3075215"/>
                    <a:pt x="2672484" y="2906305"/>
                  </a:cubicBezTo>
                  <a:lnTo>
                    <a:pt x="2672484" y="304800"/>
                  </a:lnTo>
                  <a:cubicBezTo>
                    <a:pt x="2672484" y="135890"/>
                    <a:pt x="2536593" y="0"/>
                    <a:pt x="2367684" y="0"/>
                  </a:cubicBezTo>
                  <a:close/>
                </a:path>
              </a:pathLst>
            </a:custGeom>
            <a:solidFill>
              <a:srgbClr val="33A685"/>
            </a:solidFill>
          </p:spPr>
        </p:sp>
      </p:grpSp>
      <p:grpSp>
        <p:nvGrpSpPr>
          <p:cNvPr id="9" name="Group 9"/>
          <p:cNvGrpSpPr/>
          <p:nvPr/>
        </p:nvGrpSpPr>
        <p:grpSpPr>
          <a:xfrm>
            <a:off x="9782175" y="2353350"/>
            <a:ext cx="1684627" cy="2316208"/>
            <a:chOff x="0" y="0"/>
            <a:chExt cx="2372614" cy="3262127"/>
          </a:xfrm>
        </p:grpSpPr>
        <p:sp>
          <p:nvSpPr>
            <p:cNvPr id="10" name="Freeform 10"/>
            <p:cNvSpPr/>
            <p:nvPr/>
          </p:nvSpPr>
          <p:spPr>
            <a:xfrm>
              <a:off x="0" y="0"/>
              <a:ext cx="2372614" cy="3262127"/>
            </a:xfrm>
            <a:custGeom>
              <a:avLst/>
              <a:gdLst/>
              <a:ahLst/>
              <a:cxnLst/>
              <a:rect l="l" t="t" r="r" b="b"/>
              <a:pathLst>
                <a:path w="2372614" h="3262127">
                  <a:moveTo>
                    <a:pt x="2067814" y="0"/>
                  </a:moveTo>
                  <a:lnTo>
                    <a:pt x="304800" y="0"/>
                  </a:lnTo>
                  <a:cubicBezTo>
                    <a:pt x="135890" y="0"/>
                    <a:pt x="0" y="135890"/>
                    <a:pt x="0" y="304800"/>
                  </a:cubicBezTo>
                  <a:lnTo>
                    <a:pt x="0" y="2957327"/>
                  </a:lnTo>
                  <a:cubicBezTo>
                    <a:pt x="0" y="3126237"/>
                    <a:pt x="135890" y="3262127"/>
                    <a:pt x="304800" y="3262127"/>
                  </a:cubicBezTo>
                  <a:lnTo>
                    <a:pt x="2067814" y="3262127"/>
                  </a:lnTo>
                  <a:cubicBezTo>
                    <a:pt x="2236724" y="3262127"/>
                    <a:pt x="2372614" y="3126237"/>
                    <a:pt x="2372614" y="2957327"/>
                  </a:cubicBezTo>
                  <a:lnTo>
                    <a:pt x="2372614" y="304800"/>
                  </a:lnTo>
                  <a:cubicBezTo>
                    <a:pt x="2372614" y="135890"/>
                    <a:pt x="2236724" y="0"/>
                    <a:pt x="2067814" y="0"/>
                  </a:cubicBezTo>
                  <a:close/>
                </a:path>
              </a:pathLst>
            </a:custGeom>
            <a:solidFill>
              <a:srgbClr val="0A4C86"/>
            </a:solidFill>
          </p:spPr>
        </p:sp>
      </p:grpSp>
      <p:grpSp>
        <p:nvGrpSpPr>
          <p:cNvPr id="11" name="Group 11"/>
          <p:cNvGrpSpPr/>
          <p:nvPr/>
        </p:nvGrpSpPr>
        <p:grpSpPr>
          <a:xfrm>
            <a:off x="2031426" y="2099742"/>
            <a:ext cx="834471" cy="834471"/>
            <a:chOff x="0" y="0"/>
            <a:chExt cx="812800" cy="812800"/>
          </a:xfrm>
        </p:grpSpPr>
        <p:sp>
          <p:nvSpPr>
            <p:cNvPr id="12" name="Freeform 12"/>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FFB2A6"/>
            </a:solidFill>
          </p:spPr>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3079"/>
                </a:lnSpc>
              </a:pPr>
              <a:endParaRPr/>
            </a:p>
          </p:txBody>
        </p:sp>
      </p:grpSp>
      <p:grpSp>
        <p:nvGrpSpPr>
          <p:cNvPr id="14" name="Group 14"/>
          <p:cNvGrpSpPr/>
          <p:nvPr/>
        </p:nvGrpSpPr>
        <p:grpSpPr>
          <a:xfrm>
            <a:off x="10971498" y="1962191"/>
            <a:ext cx="816611" cy="834471"/>
            <a:chOff x="0" y="0"/>
            <a:chExt cx="795404" cy="812800"/>
          </a:xfrm>
        </p:grpSpPr>
        <p:sp>
          <p:nvSpPr>
            <p:cNvPr id="15" name="Freeform 15"/>
            <p:cNvSpPr/>
            <p:nvPr/>
          </p:nvSpPr>
          <p:spPr>
            <a:xfrm>
              <a:off x="-6884" y="0"/>
              <a:ext cx="809173" cy="812800"/>
            </a:xfrm>
            <a:custGeom>
              <a:avLst/>
              <a:gdLst/>
              <a:ahLst/>
              <a:cxnLst/>
              <a:rect l="l" t="t" r="r" b="b"/>
              <a:pathLst>
                <a:path w="809173" h="812800">
                  <a:moveTo>
                    <a:pt x="404586" y="0"/>
                  </a:moveTo>
                  <a:cubicBezTo>
                    <a:pt x="628325" y="1001"/>
                    <a:pt x="809173" y="182659"/>
                    <a:pt x="809173" y="406400"/>
                  </a:cubicBezTo>
                  <a:cubicBezTo>
                    <a:pt x="809173" y="630141"/>
                    <a:pt x="628325" y="811799"/>
                    <a:pt x="404586" y="812800"/>
                  </a:cubicBezTo>
                  <a:cubicBezTo>
                    <a:pt x="180847" y="811799"/>
                    <a:pt x="0" y="630141"/>
                    <a:pt x="0" y="406400"/>
                  </a:cubicBezTo>
                  <a:cubicBezTo>
                    <a:pt x="0" y="182659"/>
                    <a:pt x="180847" y="1001"/>
                    <a:pt x="404586" y="0"/>
                  </a:cubicBezTo>
                  <a:close/>
                </a:path>
              </a:pathLst>
            </a:custGeom>
            <a:solidFill>
              <a:srgbClr val="FFB2A6"/>
            </a:solidFill>
          </p:spPr>
        </p:sp>
        <p:sp>
          <p:nvSpPr>
            <p:cNvPr id="16" name="TextBox 16"/>
            <p:cNvSpPr txBox="1"/>
            <p:nvPr/>
          </p:nvSpPr>
          <p:spPr>
            <a:xfrm>
              <a:off x="76200" y="28575"/>
              <a:ext cx="660400" cy="708025"/>
            </a:xfrm>
            <a:prstGeom prst="rect">
              <a:avLst/>
            </a:prstGeom>
          </p:spPr>
          <p:txBody>
            <a:bodyPr lIns="50800" tIns="50800" rIns="50800" bIns="50800" rtlCol="0" anchor="ctr"/>
            <a:lstStyle/>
            <a:p>
              <a:pPr algn="ctr">
                <a:lnSpc>
                  <a:spcPts val="3079"/>
                </a:lnSpc>
              </a:pPr>
              <a:endParaRPr/>
            </a:p>
          </p:txBody>
        </p:sp>
      </p:grpSp>
      <p:grpSp>
        <p:nvGrpSpPr>
          <p:cNvPr id="17" name="Group 17"/>
          <p:cNvGrpSpPr/>
          <p:nvPr/>
        </p:nvGrpSpPr>
        <p:grpSpPr>
          <a:xfrm>
            <a:off x="770821" y="6039732"/>
            <a:ext cx="1677841" cy="2183288"/>
            <a:chOff x="0" y="0"/>
            <a:chExt cx="2516817" cy="3275003"/>
          </a:xfrm>
        </p:grpSpPr>
        <p:sp>
          <p:nvSpPr>
            <p:cNvPr id="18" name="Freeform 18"/>
            <p:cNvSpPr/>
            <p:nvPr/>
          </p:nvSpPr>
          <p:spPr>
            <a:xfrm>
              <a:off x="0" y="0"/>
              <a:ext cx="2516817" cy="3275003"/>
            </a:xfrm>
            <a:custGeom>
              <a:avLst/>
              <a:gdLst/>
              <a:ahLst/>
              <a:cxnLst/>
              <a:rect l="l" t="t" r="r" b="b"/>
              <a:pathLst>
                <a:path w="2516817" h="3275003">
                  <a:moveTo>
                    <a:pt x="2212017" y="0"/>
                  </a:moveTo>
                  <a:lnTo>
                    <a:pt x="304800" y="0"/>
                  </a:lnTo>
                  <a:cubicBezTo>
                    <a:pt x="135890" y="0"/>
                    <a:pt x="0" y="135890"/>
                    <a:pt x="0" y="304800"/>
                  </a:cubicBezTo>
                  <a:lnTo>
                    <a:pt x="0" y="2970203"/>
                  </a:lnTo>
                  <a:cubicBezTo>
                    <a:pt x="0" y="3139113"/>
                    <a:pt x="135890" y="3275003"/>
                    <a:pt x="304800" y="3275003"/>
                  </a:cubicBezTo>
                  <a:lnTo>
                    <a:pt x="2212017" y="3275003"/>
                  </a:lnTo>
                  <a:cubicBezTo>
                    <a:pt x="2380927" y="3275003"/>
                    <a:pt x="2516817" y="3139113"/>
                    <a:pt x="2516817" y="2970203"/>
                  </a:cubicBezTo>
                  <a:lnTo>
                    <a:pt x="2516817" y="304800"/>
                  </a:lnTo>
                  <a:cubicBezTo>
                    <a:pt x="2516817" y="135890"/>
                    <a:pt x="2380927" y="0"/>
                    <a:pt x="2212017" y="0"/>
                  </a:cubicBezTo>
                  <a:close/>
                </a:path>
              </a:pathLst>
            </a:custGeom>
            <a:solidFill>
              <a:srgbClr val="1E3D58"/>
            </a:solidFill>
          </p:spPr>
        </p:sp>
      </p:grpSp>
      <p:grpSp>
        <p:nvGrpSpPr>
          <p:cNvPr id="19" name="Group 19"/>
          <p:cNvGrpSpPr/>
          <p:nvPr/>
        </p:nvGrpSpPr>
        <p:grpSpPr>
          <a:xfrm>
            <a:off x="1995217" y="5646410"/>
            <a:ext cx="834471" cy="834471"/>
            <a:chOff x="0" y="0"/>
            <a:chExt cx="812800" cy="812800"/>
          </a:xfrm>
        </p:grpSpPr>
        <p:sp>
          <p:nvSpPr>
            <p:cNvPr id="20" name="Freeform 20"/>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FFB2A6"/>
            </a:solidFill>
          </p:spPr>
        </p:sp>
        <p:sp>
          <p:nvSpPr>
            <p:cNvPr id="21" name="TextBox 21"/>
            <p:cNvSpPr txBox="1"/>
            <p:nvPr/>
          </p:nvSpPr>
          <p:spPr>
            <a:xfrm>
              <a:off x="76200" y="28575"/>
              <a:ext cx="660400" cy="708025"/>
            </a:xfrm>
            <a:prstGeom prst="rect">
              <a:avLst/>
            </a:prstGeom>
          </p:spPr>
          <p:txBody>
            <a:bodyPr lIns="50800" tIns="50800" rIns="50800" bIns="50800" rtlCol="0" anchor="ctr"/>
            <a:lstStyle/>
            <a:p>
              <a:pPr algn="ctr">
                <a:lnSpc>
                  <a:spcPts val="3079"/>
                </a:lnSpc>
              </a:pPr>
              <a:endParaRPr/>
            </a:p>
          </p:txBody>
        </p:sp>
      </p:grpSp>
      <p:grpSp>
        <p:nvGrpSpPr>
          <p:cNvPr id="22" name="Group 22"/>
          <p:cNvGrpSpPr/>
          <p:nvPr/>
        </p:nvGrpSpPr>
        <p:grpSpPr>
          <a:xfrm>
            <a:off x="10927606" y="5892310"/>
            <a:ext cx="834471" cy="834471"/>
            <a:chOff x="0" y="0"/>
            <a:chExt cx="812800" cy="812800"/>
          </a:xfrm>
        </p:grpSpPr>
        <p:sp>
          <p:nvSpPr>
            <p:cNvPr id="23" name="Freeform 23"/>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FFB2A6"/>
            </a:solidFill>
          </p:spPr>
        </p:sp>
        <p:sp>
          <p:nvSpPr>
            <p:cNvPr id="24" name="TextBox 24"/>
            <p:cNvSpPr txBox="1"/>
            <p:nvPr/>
          </p:nvSpPr>
          <p:spPr>
            <a:xfrm>
              <a:off x="76200" y="28575"/>
              <a:ext cx="660400" cy="708025"/>
            </a:xfrm>
            <a:prstGeom prst="rect">
              <a:avLst/>
            </a:prstGeom>
          </p:spPr>
          <p:txBody>
            <a:bodyPr lIns="50800" tIns="50800" rIns="50800" bIns="50800" rtlCol="0" anchor="ctr"/>
            <a:lstStyle/>
            <a:p>
              <a:pPr algn="ctr">
                <a:lnSpc>
                  <a:spcPts val="3079"/>
                </a:lnSpc>
              </a:pPr>
              <a:endParaRPr/>
            </a:p>
          </p:txBody>
        </p:sp>
      </p:grpSp>
      <p:sp>
        <p:nvSpPr>
          <p:cNvPr id="25" name="Freeform 25"/>
          <p:cNvSpPr/>
          <p:nvPr/>
        </p:nvSpPr>
        <p:spPr>
          <a:xfrm>
            <a:off x="942372" y="2898816"/>
            <a:ext cx="1300044" cy="1243315"/>
          </a:xfrm>
          <a:custGeom>
            <a:avLst/>
            <a:gdLst/>
            <a:ahLst/>
            <a:cxnLst/>
            <a:rect l="l" t="t" r="r" b="b"/>
            <a:pathLst>
              <a:path w="1300044" h="1243315">
                <a:moveTo>
                  <a:pt x="0" y="0"/>
                </a:moveTo>
                <a:lnTo>
                  <a:pt x="1300044" y="0"/>
                </a:lnTo>
                <a:lnTo>
                  <a:pt x="1300044" y="1243315"/>
                </a:lnTo>
                <a:lnTo>
                  <a:pt x="0" y="1243315"/>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26" name="Freeform 26"/>
          <p:cNvSpPr/>
          <p:nvPr/>
        </p:nvSpPr>
        <p:spPr>
          <a:xfrm>
            <a:off x="923643" y="6511916"/>
            <a:ext cx="1318773" cy="1318773"/>
          </a:xfrm>
          <a:custGeom>
            <a:avLst/>
            <a:gdLst/>
            <a:ahLst/>
            <a:cxnLst/>
            <a:rect l="l" t="t" r="r" b="b"/>
            <a:pathLst>
              <a:path w="1318773" h="1318773">
                <a:moveTo>
                  <a:pt x="0" y="0"/>
                </a:moveTo>
                <a:lnTo>
                  <a:pt x="1318773" y="0"/>
                </a:lnTo>
                <a:lnTo>
                  <a:pt x="1318773" y="1318773"/>
                </a:lnTo>
                <a:lnTo>
                  <a:pt x="0" y="1318773"/>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sp>
      <p:sp>
        <p:nvSpPr>
          <p:cNvPr id="27" name="Freeform 27"/>
          <p:cNvSpPr/>
          <p:nvPr/>
        </p:nvSpPr>
        <p:spPr>
          <a:xfrm>
            <a:off x="9905130" y="6511916"/>
            <a:ext cx="1438716" cy="1551176"/>
          </a:xfrm>
          <a:custGeom>
            <a:avLst/>
            <a:gdLst/>
            <a:ahLst/>
            <a:cxnLst/>
            <a:rect l="l" t="t" r="r" b="b"/>
            <a:pathLst>
              <a:path w="1438716" h="1551176">
                <a:moveTo>
                  <a:pt x="0" y="0"/>
                </a:moveTo>
                <a:lnTo>
                  <a:pt x="1438716" y="0"/>
                </a:lnTo>
                <a:lnTo>
                  <a:pt x="1438716" y="1551176"/>
                </a:lnTo>
                <a:lnTo>
                  <a:pt x="0" y="1551176"/>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sp>
        <p:nvSpPr>
          <p:cNvPr id="28" name="Freeform 28"/>
          <p:cNvSpPr/>
          <p:nvPr/>
        </p:nvSpPr>
        <p:spPr>
          <a:xfrm>
            <a:off x="9991816" y="2934213"/>
            <a:ext cx="1387988" cy="1365433"/>
          </a:xfrm>
          <a:custGeom>
            <a:avLst/>
            <a:gdLst/>
            <a:ahLst/>
            <a:cxnLst/>
            <a:rect l="l" t="t" r="r" b="b"/>
            <a:pathLst>
              <a:path w="1387988" h="1365433">
                <a:moveTo>
                  <a:pt x="0" y="0"/>
                </a:moveTo>
                <a:lnTo>
                  <a:pt x="1387987" y="0"/>
                </a:lnTo>
                <a:lnTo>
                  <a:pt x="1387987" y="1365433"/>
                </a:lnTo>
                <a:lnTo>
                  <a:pt x="0" y="1365433"/>
                </a:lnTo>
                <a:lnTo>
                  <a:pt x="0" y="0"/>
                </a:lnTo>
                <a:close/>
              </a:path>
            </a:pathLst>
          </a:custGeom>
          <a:blipFill>
            <a:blip r:embed="rId11">
              <a:extLst>
                <a:ext uri="{96DAC541-7B7A-43D3-8B79-37D633B846F1}">
                  <asvg:svgBlip xmlns:asvg="http://schemas.microsoft.com/office/drawing/2016/SVG/main" xmlns="" r:embed="rId12"/>
                </a:ext>
              </a:extLst>
            </a:blip>
            <a:stretch>
              <a:fillRect/>
            </a:stretch>
          </a:blipFill>
        </p:spPr>
      </p:sp>
      <p:sp>
        <p:nvSpPr>
          <p:cNvPr id="29" name="TextBox 29"/>
          <p:cNvSpPr txBox="1"/>
          <p:nvPr/>
        </p:nvSpPr>
        <p:spPr>
          <a:xfrm>
            <a:off x="3591514" y="391758"/>
            <a:ext cx="11104973" cy="750570"/>
          </a:xfrm>
          <a:prstGeom prst="rect">
            <a:avLst/>
          </a:prstGeom>
        </p:spPr>
        <p:txBody>
          <a:bodyPr lIns="0" tIns="0" rIns="0" bIns="0" rtlCol="0" anchor="t">
            <a:spAutoFit/>
          </a:bodyPr>
          <a:lstStyle/>
          <a:p>
            <a:pPr algn="ctr">
              <a:lnSpc>
                <a:spcPts val="5880"/>
              </a:lnSpc>
            </a:pPr>
            <a:endParaRPr/>
          </a:p>
        </p:txBody>
      </p:sp>
      <p:sp>
        <p:nvSpPr>
          <p:cNvPr id="30" name="TextBox 30"/>
          <p:cNvSpPr txBox="1"/>
          <p:nvPr/>
        </p:nvSpPr>
        <p:spPr>
          <a:xfrm>
            <a:off x="2987130" y="2277150"/>
            <a:ext cx="6471195" cy="1630681"/>
          </a:xfrm>
          <a:prstGeom prst="rect">
            <a:avLst/>
          </a:prstGeom>
        </p:spPr>
        <p:txBody>
          <a:bodyPr lIns="0" tIns="0" rIns="0" bIns="0" rtlCol="0" anchor="t">
            <a:spAutoFit/>
          </a:bodyPr>
          <a:lstStyle/>
          <a:p>
            <a:pPr marL="0" lvl="0" indent="0">
              <a:lnSpc>
                <a:spcPts val="3299"/>
              </a:lnSpc>
              <a:spcBef>
                <a:spcPct val="0"/>
              </a:spcBef>
            </a:pPr>
            <a:r>
              <a:rPr lang="en-US" sz="2199" spc="114">
                <a:solidFill>
                  <a:srgbClr val="000000"/>
                </a:solidFill>
                <a:latin typeface="Poppins Bold"/>
              </a:rPr>
              <a:t>How can user data in knowledge-based services and cryptocurrencies be protected through effective security measures and regulatory frameworks?</a:t>
            </a:r>
          </a:p>
        </p:txBody>
      </p:sp>
      <p:sp>
        <p:nvSpPr>
          <p:cNvPr id="31" name="TextBox 31"/>
          <p:cNvSpPr txBox="1"/>
          <p:nvPr/>
        </p:nvSpPr>
        <p:spPr>
          <a:xfrm>
            <a:off x="2920209" y="6001830"/>
            <a:ext cx="6184173" cy="1167766"/>
          </a:xfrm>
          <a:prstGeom prst="rect">
            <a:avLst/>
          </a:prstGeom>
        </p:spPr>
        <p:txBody>
          <a:bodyPr lIns="0" tIns="0" rIns="0" bIns="0" rtlCol="0" anchor="t">
            <a:spAutoFit/>
          </a:bodyPr>
          <a:lstStyle/>
          <a:p>
            <a:pPr marL="0" lvl="0" indent="0">
              <a:lnSpc>
                <a:spcPts val="3149"/>
              </a:lnSpc>
              <a:spcBef>
                <a:spcPct val="0"/>
              </a:spcBef>
            </a:pPr>
            <a:r>
              <a:rPr lang="en-US" sz="2099" spc="109">
                <a:solidFill>
                  <a:srgbClr val="000000"/>
                </a:solidFill>
                <a:latin typeface="Poppins Bold"/>
              </a:rPr>
              <a:t>What are the principles of design to improve usability and facilitate effective interaction?</a:t>
            </a:r>
          </a:p>
        </p:txBody>
      </p:sp>
      <p:sp>
        <p:nvSpPr>
          <p:cNvPr id="32" name="TextBox 32"/>
          <p:cNvSpPr txBox="1"/>
          <p:nvPr/>
        </p:nvSpPr>
        <p:spPr>
          <a:xfrm>
            <a:off x="12006646" y="2208815"/>
            <a:ext cx="5314587" cy="1443991"/>
          </a:xfrm>
          <a:prstGeom prst="rect">
            <a:avLst/>
          </a:prstGeom>
        </p:spPr>
        <p:txBody>
          <a:bodyPr lIns="0" tIns="0" rIns="0" bIns="0" rtlCol="0" anchor="t">
            <a:spAutoFit/>
          </a:bodyPr>
          <a:lstStyle/>
          <a:p>
            <a:pPr marL="0" lvl="0" indent="0">
              <a:lnSpc>
                <a:spcPts val="3899"/>
              </a:lnSpc>
              <a:spcBef>
                <a:spcPct val="0"/>
              </a:spcBef>
            </a:pPr>
            <a:r>
              <a:rPr lang="en-US" sz="2599" spc="135">
                <a:solidFill>
                  <a:srgbClr val="000000"/>
                </a:solidFill>
                <a:latin typeface="Poppins Bold"/>
              </a:rPr>
              <a:t>How to improve user engagement and knowledge sharing between users?</a:t>
            </a:r>
          </a:p>
        </p:txBody>
      </p:sp>
      <p:sp>
        <p:nvSpPr>
          <p:cNvPr id="33" name="TextBox 33"/>
          <p:cNvSpPr txBox="1"/>
          <p:nvPr/>
        </p:nvSpPr>
        <p:spPr>
          <a:xfrm>
            <a:off x="12006646" y="6159112"/>
            <a:ext cx="6281354" cy="2040256"/>
          </a:xfrm>
          <a:prstGeom prst="rect">
            <a:avLst/>
          </a:prstGeom>
        </p:spPr>
        <p:txBody>
          <a:bodyPr lIns="0" tIns="0" rIns="0" bIns="0" rtlCol="0" anchor="t">
            <a:spAutoFit/>
          </a:bodyPr>
          <a:lstStyle/>
          <a:p>
            <a:pPr marL="0" lvl="0" indent="0">
              <a:lnSpc>
                <a:spcPts val="3299"/>
              </a:lnSpc>
              <a:spcBef>
                <a:spcPct val="0"/>
              </a:spcBef>
            </a:pPr>
            <a:r>
              <a:rPr lang="en-US" sz="2199" spc="114">
                <a:solidFill>
                  <a:srgbClr val="000000"/>
                </a:solidFill>
                <a:latin typeface="Poppins Bold"/>
              </a:rPr>
              <a:t>How can user participation in online knowledge-based services be incentivized, and what impact do different types of incentives have on user engagement ?</a:t>
            </a:r>
          </a:p>
        </p:txBody>
      </p:sp>
      <p:sp>
        <p:nvSpPr>
          <p:cNvPr id="34" name="TextBox 34"/>
          <p:cNvSpPr txBox="1"/>
          <p:nvPr/>
        </p:nvSpPr>
        <p:spPr>
          <a:xfrm>
            <a:off x="2161397" y="2246915"/>
            <a:ext cx="574530" cy="438785"/>
          </a:xfrm>
          <a:prstGeom prst="rect">
            <a:avLst/>
          </a:prstGeom>
        </p:spPr>
        <p:txBody>
          <a:bodyPr lIns="0" tIns="0" rIns="0" bIns="0" rtlCol="0" anchor="t">
            <a:spAutoFit/>
          </a:bodyPr>
          <a:lstStyle/>
          <a:p>
            <a:pPr marL="0" lvl="1" indent="0" algn="ctr">
              <a:lnSpc>
                <a:spcPts val="3640"/>
              </a:lnSpc>
              <a:spcBef>
                <a:spcPct val="0"/>
              </a:spcBef>
            </a:pPr>
            <a:r>
              <a:rPr lang="en-US" sz="2600">
                <a:solidFill>
                  <a:srgbClr val="FFFFFF"/>
                </a:solidFill>
                <a:latin typeface="Barlow Bold Bold"/>
              </a:rPr>
              <a:t>1.</a:t>
            </a:r>
          </a:p>
        </p:txBody>
      </p:sp>
      <p:sp>
        <p:nvSpPr>
          <p:cNvPr id="35" name="TextBox 35"/>
          <p:cNvSpPr txBox="1"/>
          <p:nvPr/>
        </p:nvSpPr>
        <p:spPr>
          <a:xfrm>
            <a:off x="11103873" y="2136221"/>
            <a:ext cx="574530" cy="438785"/>
          </a:xfrm>
          <a:prstGeom prst="rect">
            <a:avLst/>
          </a:prstGeom>
        </p:spPr>
        <p:txBody>
          <a:bodyPr lIns="0" tIns="0" rIns="0" bIns="0" rtlCol="0" anchor="t">
            <a:spAutoFit/>
          </a:bodyPr>
          <a:lstStyle/>
          <a:p>
            <a:pPr marL="0" lvl="1" indent="0" algn="ctr">
              <a:lnSpc>
                <a:spcPts val="3640"/>
              </a:lnSpc>
              <a:spcBef>
                <a:spcPct val="0"/>
              </a:spcBef>
            </a:pPr>
            <a:r>
              <a:rPr lang="en-US" sz="2600">
                <a:solidFill>
                  <a:srgbClr val="FFFFFF"/>
                </a:solidFill>
                <a:latin typeface="Barlow Bold Bold"/>
              </a:rPr>
              <a:t>3.</a:t>
            </a:r>
          </a:p>
        </p:txBody>
      </p:sp>
      <p:sp>
        <p:nvSpPr>
          <p:cNvPr id="36" name="TextBox 36"/>
          <p:cNvSpPr txBox="1"/>
          <p:nvPr/>
        </p:nvSpPr>
        <p:spPr>
          <a:xfrm>
            <a:off x="2161397" y="5829400"/>
            <a:ext cx="574530" cy="438785"/>
          </a:xfrm>
          <a:prstGeom prst="rect">
            <a:avLst/>
          </a:prstGeom>
        </p:spPr>
        <p:txBody>
          <a:bodyPr lIns="0" tIns="0" rIns="0" bIns="0" rtlCol="0" anchor="t">
            <a:spAutoFit/>
          </a:bodyPr>
          <a:lstStyle/>
          <a:p>
            <a:pPr marL="0" lvl="1" indent="0" algn="ctr">
              <a:lnSpc>
                <a:spcPts val="3640"/>
              </a:lnSpc>
              <a:spcBef>
                <a:spcPct val="0"/>
              </a:spcBef>
            </a:pPr>
            <a:r>
              <a:rPr lang="en-US" sz="2600">
                <a:solidFill>
                  <a:srgbClr val="FFFFFF"/>
                </a:solidFill>
                <a:latin typeface="Barlow Bold Bold"/>
              </a:rPr>
              <a:t>2.</a:t>
            </a:r>
          </a:p>
        </p:txBody>
      </p:sp>
      <p:sp>
        <p:nvSpPr>
          <p:cNvPr id="37" name="TextBox 37"/>
          <p:cNvSpPr txBox="1"/>
          <p:nvPr/>
        </p:nvSpPr>
        <p:spPr>
          <a:xfrm>
            <a:off x="11057576" y="5992107"/>
            <a:ext cx="574530" cy="438785"/>
          </a:xfrm>
          <a:prstGeom prst="rect">
            <a:avLst/>
          </a:prstGeom>
        </p:spPr>
        <p:txBody>
          <a:bodyPr lIns="0" tIns="0" rIns="0" bIns="0" rtlCol="0" anchor="t">
            <a:spAutoFit/>
          </a:bodyPr>
          <a:lstStyle/>
          <a:p>
            <a:pPr marL="0" lvl="1" indent="0" algn="ctr">
              <a:lnSpc>
                <a:spcPts val="3640"/>
              </a:lnSpc>
              <a:spcBef>
                <a:spcPct val="0"/>
              </a:spcBef>
            </a:pPr>
            <a:r>
              <a:rPr lang="en-US" sz="2600">
                <a:solidFill>
                  <a:srgbClr val="FFFFFF"/>
                </a:solidFill>
                <a:latin typeface="Barlow Bold Bold"/>
              </a:rPr>
              <a:t>4.</a:t>
            </a:r>
          </a:p>
        </p:txBody>
      </p:sp>
      <p:sp>
        <p:nvSpPr>
          <p:cNvPr id="38" name="TextBox 38"/>
          <p:cNvSpPr txBox="1"/>
          <p:nvPr/>
        </p:nvSpPr>
        <p:spPr>
          <a:xfrm>
            <a:off x="3438910" y="537527"/>
            <a:ext cx="11104973" cy="887095"/>
          </a:xfrm>
          <a:prstGeom prst="rect">
            <a:avLst/>
          </a:prstGeom>
        </p:spPr>
        <p:txBody>
          <a:bodyPr lIns="0" tIns="0" rIns="0" bIns="0" rtlCol="0" anchor="t">
            <a:spAutoFit/>
          </a:bodyPr>
          <a:lstStyle/>
          <a:p>
            <a:pPr algn="ctr">
              <a:lnSpc>
                <a:spcPts val="7279"/>
              </a:lnSpc>
            </a:pPr>
            <a:r>
              <a:rPr lang="en-US" sz="5199">
                <a:solidFill>
                  <a:srgbClr val="000000"/>
                </a:solidFill>
                <a:latin typeface="Open Sans Bold"/>
              </a:rPr>
              <a:t>Research Questions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26032" y="409415"/>
            <a:ext cx="16835935" cy="9468170"/>
          </a:xfrm>
          <a:custGeom>
            <a:avLst/>
            <a:gdLst/>
            <a:ahLst/>
            <a:cxnLst/>
            <a:rect l="l" t="t" r="r" b="b"/>
            <a:pathLst>
              <a:path w="16835935" h="9468170">
                <a:moveTo>
                  <a:pt x="0" y="0"/>
                </a:moveTo>
                <a:lnTo>
                  <a:pt x="16835936" y="0"/>
                </a:lnTo>
                <a:lnTo>
                  <a:pt x="16835936" y="9468170"/>
                </a:lnTo>
                <a:lnTo>
                  <a:pt x="0" y="9468170"/>
                </a:lnTo>
                <a:lnTo>
                  <a:pt x="0" y="0"/>
                </a:lnTo>
                <a:close/>
              </a:path>
            </a:pathLst>
          </a:custGeom>
          <a:blipFill>
            <a:blip r:embed="rId2"/>
            <a:stretch>
              <a:fillRect l="-600"/>
            </a:stretch>
          </a:blipFill>
        </p:spPr>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82055"/>
        </a:solidFill>
        <a:effectLst/>
      </p:bgPr>
    </p:bg>
    <p:spTree>
      <p:nvGrpSpPr>
        <p:cNvPr id="1" name=""/>
        <p:cNvGrpSpPr/>
        <p:nvPr/>
      </p:nvGrpSpPr>
      <p:grpSpPr>
        <a:xfrm>
          <a:off x="0" y="0"/>
          <a:ext cx="0" cy="0"/>
          <a:chOff x="0" y="0"/>
          <a:chExt cx="0" cy="0"/>
        </a:xfrm>
      </p:grpSpPr>
      <p:sp>
        <p:nvSpPr>
          <p:cNvPr id="2" name="Freeform 2"/>
          <p:cNvSpPr/>
          <p:nvPr/>
        </p:nvSpPr>
        <p:spPr>
          <a:xfrm>
            <a:off x="11163382" y="1565760"/>
            <a:ext cx="8924069" cy="7155480"/>
          </a:xfrm>
          <a:custGeom>
            <a:avLst/>
            <a:gdLst/>
            <a:ahLst/>
            <a:cxnLst/>
            <a:rect l="l" t="t" r="r" b="b"/>
            <a:pathLst>
              <a:path w="8924069" h="7155480">
                <a:moveTo>
                  <a:pt x="0" y="0"/>
                </a:moveTo>
                <a:lnTo>
                  <a:pt x="8924068" y="0"/>
                </a:lnTo>
                <a:lnTo>
                  <a:pt x="8924068" y="7155480"/>
                </a:lnTo>
                <a:lnTo>
                  <a:pt x="0" y="715548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TextBox 3"/>
          <p:cNvSpPr txBox="1"/>
          <p:nvPr/>
        </p:nvSpPr>
        <p:spPr>
          <a:xfrm>
            <a:off x="456619" y="2866397"/>
            <a:ext cx="10706762" cy="5494308"/>
          </a:xfrm>
          <a:prstGeom prst="rect">
            <a:avLst/>
          </a:prstGeom>
        </p:spPr>
        <p:txBody>
          <a:bodyPr lIns="0" tIns="0" rIns="0" bIns="0" rtlCol="0" anchor="t">
            <a:spAutoFit/>
          </a:bodyPr>
          <a:lstStyle/>
          <a:p>
            <a:pPr>
              <a:lnSpc>
                <a:spcPts val="4304"/>
              </a:lnSpc>
            </a:pPr>
            <a:r>
              <a:rPr lang="en-US" sz="4139">
                <a:solidFill>
                  <a:srgbClr val="FFFFFF"/>
                </a:solidFill>
                <a:latin typeface="Poppins"/>
              </a:rPr>
              <a:t>Cryptocurrencies and Blockchain offer a combination of risks and benefits that warrant careful consideration.</a:t>
            </a:r>
          </a:p>
          <a:p>
            <a:pPr>
              <a:lnSpc>
                <a:spcPts val="4304"/>
              </a:lnSpc>
            </a:pPr>
            <a:endParaRPr lang="en-US" sz="4139">
              <a:solidFill>
                <a:srgbClr val="FFFFFF"/>
              </a:solidFill>
              <a:latin typeface="Poppins"/>
            </a:endParaRPr>
          </a:p>
          <a:p>
            <a:pPr>
              <a:lnSpc>
                <a:spcPts val="4304"/>
              </a:lnSpc>
            </a:pPr>
            <a:endParaRPr lang="en-US" sz="4139">
              <a:solidFill>
                <a:srgbClr val="FFFFFF"/>
              </a:solidFill>
              <a:latin typeface="Poppins"/>
            </a:endParaRPr>
          </a:p>
          <a:p>
            <a:pPr>
              <a:lnSpc>
                <a:spcPts val="4304"/>
              </a:lnSpc>
            </a:pPr>
            <a:endParaRPr lang="en-US" sz="4139">
              <a:solidFill>
                <a:srgbClr val="FFFFFF"/>
              </a:solidFill>
              <a:latin typeface="Poppins"/>
            </a:endParaRPr>
          </a:p>
          <a:p>
            <a:pPr>
              <a:lnSpc>
                <a:spcPts val="4304"/>
              </a:lnSpc>
            </a:pPr>
            <a:r>
              <a:rPr lang="en-US" sz="4139">
                <a:solidFill>
                  <a:srgbClr val="FFFFFF"/>
                </a:solidFill>
                <a:latin typeface="Poppins"/>
              </a:rPr>
              <a:t>Risks, benefits and how to motivate students to use  e-Knowledge Point System.</a:t>
            </a:r>
          </a:p>
          <a:p>
            <a:pPr>
              <a:lnSpc>
                <a:spcPts val="4304"/>
              </a:lnSpc>
            </a:pPr>
            <a:endParaRPr lang="en-US" sz="4139">
              <a:solidFill>
                <a:srgbClr val="FFFFFF"/>
              </a:solidFill>
              <a:latin typeface="Poppins"/>
            </a:endParaRPr>
          </a:p>
        </p:txBody>
      </p:sp>
      <p:sp>
        <p:nvSpPr>
          <p:cNvPr id="4" name="TextBox 4"/>
          <p:cNvSpPr txBox="1"/>
          <p:nvPr/>
        </p:nvSpPr>
        <p:spPr>
          <a:xfrm>
            <a:off x="456619" y="270952"/>
            <a:ext cx="10393710" cy="1652269"/>
          </a:xfrm>
          <a:prstGeom prst="rect">
            <a:avLst/>
          </a:prstGeom>
        </p:spPr>
        <p:txBody>
          <a:bodyPr lIns="0" tIns="0" rIns="0" bIns="0" rtlCol="0" anchor="t">
            <a:spAutoFit/>
          </a:bodyPr>
          <a:lstStyle/>
          <a:p>
            <a:pPr marL="0" lvl="0" indent="0" algn="ctr">
              <a:lnSpc>
                <a:spcPts val="12880"/>
              </a:lnSpc>
              <a:spcBef>
                <a:spcPct val="0"/>
              </a:spcBef>
            </a:pPr>
            <a:r>
              <a:rPr lang="en-US" sz="9200">
                <a:solidFill>
                  <a:srgbClr val="FBFBFB"/>
                </a:solidFill>
                <a:latin typeface="Poppins Bold"/>
              </a:rPr>
              <a:t>Literature review </a:t>
            </a:r>
          </a:p>
        </p:txBody>
      </p:sp>
      <p:sp>
        <p:nvSpPr>
          <p:cNvPr id="5" name="TextBox 5"/>
          <p:cNvSpPr txBox="1"/>
          <p:nvPr/>
        </p:nvSpPr>
        <p:spPr>
          <a:xfrm>
            <a:off x="-1362257" y="7216873"/>
            <a:ext cx="10706762" cy="566420"/>
          </a:xfrm>
          <a:prstGeom prst="rect">
            <a:avLst/>
          </a:prstGeom>
        </p:spPr>
        <p:txBody>
          <a:bodyPr lIns="0" tIns="0" rIns="0" bIns="0" rtlCol="0" anchor="t">
            <a:spAutoFit/>
          </a:bodyPr>
          <a:lstStyle/>
          <a:p>
            <a:pPr algn="ctr">
              <a:lnSpc>
                <a:spcPts val="4480"/>
              </a:lnSpc>
            </a:pPr>
            <a:r>
              <a:rPr lang="en-US" sz="3200">
                <a:solidFill>
                  <a:srgbClr val="FFFFFF"/>
                </a:solidFill>
                <a:latin typeface="Poppins"/>
              </a:rPr>
              <a:t>(Tasca, 2018).</a:t>
            </a:r>
          </a:p>
        </p:txBody>
      </p:sp>
      <p:sp>
        <p:nvSpPr>
          <p:cNvPr id="6" name="TextBox 6"/>
          <p:cNvSpPr txBox="1"/>
          <p:nvPr/>
        </p:nvSpPr>
        <p:spPr>
          <a:xfrm>
            <a:off x="-2674233" y="4577080"/>
            <a:ext cx="10706762" cy="566420"/>
          </a:xfrm>
          <a:prstGeom prst="rect">
            <a:avLst/>
          </a:prstGeom>
        </p:spPr>
        <p:txBody>
          <a:bodyPr lIns="0" tIns="0" rIns="0" bIns="0" rtlCol="0" anchor="t">
            <a:spAutoFit/>
          </a:bodyPr>
          <a:lstStyle/>
          <a:p>
            <a:pPr algn="ctr">
              <a:lnSpc>
                <a:spcPts val="4480"/>
              </a:lnSpc>
            </a:pPr>
            <a:r>
              <a:rPr lang="en-US" sz="3200">
                <a:solidFill>
                  <a:srgbClr val="FFFFFF"/>
                </a:solidFill>
                <a:latin typeface="Poppins"/>
              </a:rPr>
              <a:t>(Cheah and Fry, 2015)</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82055"/>
        </a:solidFill>
        <a:effectLst/>
      </p:bgPr>
    </p:bg>
    <p:spTree>
      <p:nvGrpSpPr>
        <p:cNvPr id="1" name=""/>
        <p:cNvGrpSpPr/>
        <p:nvPr/>
      </p:nvGrpSpPr>
      <p:grpSpPr>
        <a:xfrm>
          <a:off x="0" y="0"/>
          <a:ext cx="0" cy="0"/>
          <a:chOff x="0" y="0"/>
          <a:chExt cx="0" cy="0"/>
        </a:xfrm>
      </p:grpSpPr>
      <p:sp>
        <p:nvSpPr>
          <p:cNvPr id="2" name="TextBox 2"/>
          <p:cNvSpPr txBox="1"/>
          <p:nvPr/>
        </p:nvSpPr>
        <p:spPr>
          <a:xfrm>
            <a:off x="252571" y="1047750"/>
            <a:ext cx="17782859" cy="9634982"/>
          </a:xfrm>
          <a:prstGeom prst="rect">
            <a:avLst/>
          </a:prstGeom>
        </p:spPr>
        <p:txBody>
          <a:bodyPr lIns="0" tIns="0" rIns="0" bIns="0" rtlCol="0" anchor="t">
            <a:spAutoFit/>
          </a:bodyPr>
          <a:lstStyle/>
          <a:p>
            <a:pPr>
              <a:lnSpc>
                <a:spcPts val="2704"/>
              </a:lnSpc>
            </a:pPr>
            <a:endParaRPr/>
          </a:p>
          <a:p>
            <a:pPr>
              <a:lnSpc>
                <a:spcPts val="2704"/>
              </a:lnSpc>
            </a:pPr>
            <a:r>
              <a:rPr lang="en-US" sz="2600">
                <a:solidFill>
                  <a:srgbClr val="FFFFFF"/>
                </a:solidFill>
                <a:latin typeface="Poppins Bold"/>
              </a:rPr>
              <a:t>Al-Salihy, A., &amp;amp; Al-Khasawneh, M. (2013). Database Security Regulations and their Impact on Data Warehousing. International Journal of Computer Applications.</a:t>
            </a:r>
          </a:p>
          <a:p>
            <a:pPr>
              <a:lnSpc>
                <a:spcPts val="2704"/>
              </a:lnSpc>
            </a:pPr>
            <a:endParaRPr lang="en-US" sz="2600">
              <a:solidFill>
                <a:srgbClr val="FFFFFF"/>
              </a:solidFill>
              <a:latin typeface="Poppins Bold"/>
            </a:endParaRPr>
          </a:p>
          <a:p>
            <a:pPr>
              <a:lnSpc>
                <a:spcPts val="2704"/>
              </a:lnSpc>
            </a:pPr>
            <a:endParaRPr lang="en-US" sz="2600">
              <a:solidFill>
                <a:srgbClr val="FFFFFF"/>
              </a:solidFill>
              <a:latin typeface="Poppins Bold"/>
            </a:endParaRPr>
          </a:p>
          <a:p>
            <a:pPr>
              <a:lnSpc>
                <a:spcPts val="2704"/>
              </a:lnSpc>
            </a:pPr>
            <a:r>
              <a:rPr lang="en-US" sz="2600">
                <a:solidFill>
                  <a:srgbClr val="FFFFFF"/>
                </a:solidFill>
                <a:latin typeface="Poppins Bold"/>
              </a:rPr>
              <a:t>Bevan, (2009), “What is The Difference between the Purpose of Usability and User Experience Evaluation Methods?”</a:t>
            </a:r>
          </a:p>
          <a:p>
            <a:pPr>
              <a:lnSpc>
                <a:spcPts val="2704"/>
              </a:lnSpc>
            </a:pPr>
            <a:endParaRPr lang="en-US" sz="2600">
              <a:solidFill>
                <a:srgbClr val="FFFFFF"/>
              </a:solidFill>
              <a:latin typeface="Poppins Bold"/>
            </a:endParaRPr>
          </a:p>
          <a:p>
            <a:pPr>
              <a:lnSpc>
                <a:spcPts val="2704"/>
              </a:lnSpc>
            </a:pPr>
            <a:endParaRPr lang="en-US" sz="2600">
              <a:solidFill>
                <a:srgbClr val="FFFFFF"/>
              </a:solidFill>
              <a:latin typeface="Poppins Bold"/>
            </a:endParaRPr>
          </a:p>
          <a:p>
            <a:pPr>
              <a:lnSpc>
                <a:spcPts val="2704"/>
              </a:lnSpc>
            </a:pPr>
            <a:r>
              <a:rPr lang="en-US" sz="2600">
                <a:solidFill>
                  <a:srgbClr val="FFFFFF"/>
                </a:solidFill>
                <a:latin typeface="Poppins Bold"/>
              </a:rPr>
              <a:t>Billah, M. M., (2019). “Halal Cryptocurrency Management”. Journal of Islamic Finance: Palgrave Macmillan Cham.</a:t>
            </a:r>
          </a:p>
          <a:p>
            <a:pPr>
              <a:lnSpc>
                <a:spcPts val="2704"/>
              </a:lnSpc>
            </a:pPr>
            <a:endParaRPr lang="en-US" sz="2600">
              <a:solidFill>
                <a:srgbClr val="FFFFFF"/>
              </a:solidFill>
              <a:latin typeface="Poppins Bold"/>
            </a:endParaRPr>
          </a:p>
          <a:p>
            <a:pPr>
              <a:lnSpc>
                <a:spcPts val="2704"/>
              </a:lnSpc>
            </a:pPr>
            <a:endParaRPr lang="en-US" sz="2600">
              <a:solidFill>
                <a:srgbClr val="FFFFFF"/>
              </a:solidFill>
              <a:latin typeface="Poppins Bold"/>
            </a:endParaRPr>
          </a:p>
          <a:p>
            <a:pPr>
              <a:lnSpc>
                <a:spcPts val="2704"/>
              </a:lnSpc>
            </a:pPr>
            <a:r>
              <a:rPr lang="en-US" sz="2600">
                <a:solidFill>
                  <a:srgbClr val="FFFFFF"/>
                </a:solidFill>
                <a:latin typeface="Poppins Bold"/>
              </a:rPr>
              <a:t>Brinker, S. (2016). Hacking Marketing: Agile Practices to Make Marketing Smarter, Faster, and More Innovative. Wiley.</a:t>
            </a:r>
          </a:p>
          <a:p>
            <a:pPr>
              <a:lnSpc>
                <a:spcPts val="2704"/>
              </a:lnSpc>
            </a:pPr>
            <a:endParaRPr lang="en-US" sz="2600">
              <a:solidFill>
                <a:srgbClr val="FFFFFF"/>
              </a:solidFill>
              <a:latin typeface="Poppins Bold"/>
            </a:endParaRPr>
          </a:p>
          <a:p>
            <a:pPr>
              <a:lnSpc>
                <a:spcPts val="2704"/>
              </a:lnSpc>
            </a:pPr>
            <a:endParaRPr lang="en-US" sz="2600">
              <a:solidFill>
                <a:srgbClr val="FFFFFF"/>
              </a:solidFill>
              <a:latin typeface="Poppins Bold"/>
            </a:endParaRPr>
          </a:p>
          <a:p>
            <a:pPr>
              <a:lnSpc>
                <a:spcPts val="2704"/>
              </a:lnSpc>
            </a:pPr>
            <a:r>
              <a:rPr lang="en-US" sz="2600">
                <a:solidFill>
                  <a:srgbClr val="FFFFFF"/>
                </a:solidFill>
                <a:latin typeface="Poppins Bold"/>
              </a:rPr>
              <a:t>Froehlich, M. (2022). Usable Cryptocurrency Systems. (Doctoral dissertation, University of Stuttgart).</a:t>
            </a:r>
          </a:p>
          <a:p>
            <a:pPr>
              <a:lnSpc>
                <a:spcPts val="2704"/>
              </a:lnSpc>
            </a:pPr>
            <a:endParaRPr lang="en-US" sz="2600">
              <a:solidFill>
                <a:srgbClr val="FFFFFF"/>
              </a:solidFill>
              <a:latin typeface="Poppins Bold"/>
            </a:endParaRPr>
          </a:p>
          <a:p>
            <a:pPr>
              <a:lnSpc>
                <a:spcPts val="2704"/>
              </a:lnSpc>
            </a:pPr>
            <a:endParaRPr lang="en-US" sz="2600">
              <a:solidFill>
                <a:srgbClr val="FFFFFF"/>
              </a:solidFill>
              <a:latin typeface="Poppins Bold"/>
            </a:endParaRPr>
          </a:p>
          <a:p>
            <a:pPr>
              <a:lnSpc>
                <a:spcPts val="2704"/>
              </a:lnSpc>
            </a:pPr>
            <a:r>
              <a:rPr lang="en-US" sz="2600">
                <a:solidFill>
                  <a:srgbClr val="FFFFFF"/>
                </a:solidFill>
                <a:latin typeface="Poppins Bold"/>
              </a:rPr>
              <a:t>Jain, P., Gyanchandani, M. &amp; Khare, N. (2016). Big data privacy: a technological perspective and review. J Big Data.</a:t>
            </a:r>
          </a:p>
          <a:p>
            <a:pPr>
              <a:lnSpc>
                <a:spcPts val="2704"/>
              </a:lnSpc>
            </a:pPr>
            <a:endParaRPr lang="en-US" sz="2600">
              <a:solidFill>
                <a:srgbClr val="FFFFFF"/>
              </a:solidFill>
              <a:latin typeface="Poppins Bold"/>
            </a:endParaRPr>
          </a:p>
          <a:p>
            <a:pPr>
              <a:lnSpc>
                <a:spcPts val="2704"/>
              </a:lnSpc>
            </a:pPr>
            <a:endParaRPr lang="en-US" sz="2600">
              <a:solidFill>
                <a:srgbClr val="FFFFFF"/>
              </a:solidFill>
              <a:latin typeface="Poppins Bold"/>
            </a:endParaRPr>
          </a:p>
          <a:p>
            <a:pPr>
              <a:lnSpc>
                <a:spcPts val="2704"/>
              </a:lnSpc>
            </a:pPr>
            <a:r>
              <a:rPr lang="en-US" sz="2600">
                <a:solidFill>
                  <a:srgbClr val="FFFFFF"/>
                </a:solidFill>
                <a:latin typeface="Poppins Bold"/>
              </a:rPr>
              <a:t>Tasca, P. (2018). The evolution of trust in cryptocurrency exchanges: Insights from empirical analysis. Journal of Risk Finance.</a:t>
            </a:r>
          </a:p>
          <a:p>
            <a:pPr>
              <a:lnSpc>
                <a:spcPts val="2704"/>
              </a:lnSpc>
            </a:pPr>
            <a:endParaRPr lang="en-US" sz="2600">
              <a:solidFill>
                <a:srgbClr val="FFFFFF"/>
              </a:solidFill>
              <a:latin typeface="Poppins Bold"/>
            </a:endParaRPr>
          </a:p>
          <a:p>
            <a:pPr>
              <a:lnSpc>
                <a:spcPts val="2704"/>
              </a:lnSpc>
            </a:pPr>
            <a:endParaRPr lang="en-US" sz="2600">
              <a:solidFill>
                <a:srgbClr val="FFFFFF"/>
              </a:solidFill>
              <a:latin typeface="Poppins Bold"/>
            </a:endParaRPr>
          </a:p>
        </p:txBody>
      </p:sp>
      <p:sp>
        <p:nvSpPr>
          <p:cNvPr id="3" name="TextBox 3"/>
          <p:cNvSpPr txBox="1"/>
          <p:nvPr/>
        </p:nvSpPr>
        <p:spPr>
          <a:xfrm>
            <a:off x="265509" y="136524"/>
            <a:ext cx="14968121" cy="892176"/>
          </a:xfrm>
          <a:prstGeom prst="rect">
            <a:avLst/>
          </a:prstGeom>
        </p:spPr>
        <p:txBody>
          <a:bodyPr lIns="0" tIns="0" rIns="0" bIns="0" rtlCol="0" anchor="t">
            <a:spAutoFit/>
          </a:bodyPr>
          <a:lstStyle/>
          <a:p>
            <a:pPr marL="0" lvl="0" indent="0">
              <a:lnSpc>
                <a:spcPts val="6999"/>
              </a:lnSpc>
              <a:spcBef>
                <a:spcPct val="0"/>
              </a:spcBef>
            </a:pPr>
            <a:r>
              <a:rPr lang="en-US" sz="4999">
                <a:solidFill>
                  <a:srgbClr val="FBFBFB"/>
                </a:solidFill>
                <a:latin typeface="Poppins Bold"/>
              </a:rPr>
              <a:t>Literature review(cont.)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38000"/>
          </a:blip>
          <a:srcRect/>
          <a:stretch>
            <a:fillRect/>
          </a:stretch>
        </p:blipFill>
        <p:spPr>
          <a:xfrm flipH="1">
            <a:off x="0" y="0"/>
            <a:ext cx="18288000" cy="10287000"/>
          </a:xfrm>
          <a:prstGeom prst="rect">
            <a:avLst/>
          </a:prstGeom>
        </p:spPr>
      </p:pic>
      <p:grpSp>
        <p:nvGrpSpPr>
          <p:cNvPr id="3" name="Group 3"/>
          <p:cNvGrpSpPr/>
          <p:nvPr/>
        </p:nvGrpSpPr>
        <p:grpSpPr>
          <a:xfrm>
            <a:off x="1028700" y="4704879"/>
            <a:ext cx="16230600" cy="946045"/>
            <a:chOff x="0" y="0"/>
            <a:chExt cx="18977750" cy="1106170"/>
          </a:xfrm>
        </p:grpSpPr>
        <p:sp>
          <p:nvSpPr>
            <p:cNvPr id="4" name="Freeform 4"/>
            <p:cNvSpPr/>
            <p:nvPr/>
          </p:nvSpPr>
          <p:spPr>
            <a:xfrm>
              <a:off x="0" y="0"/>
              <a:ext cx="18979020" cy="1106170"/>
            </a:xfrm>
            <a:custGeom>
              <a:avLst/>
              <a:gdLst/>
              <a:ahLst/>
              <a:cxnLst/>
              <a:rect l="l" t="t" r="r" b="b"/>
              <a:pathLst>
                <a:path w="18979020" h="1106170">
                  <a:moveTo>
                    <a:pt x="18425300" y="1106170"/>
                  </a:moveTo>
                  <a:lnTo>
                    <a:pt x="553720" y="1106170"/>
                  </a:lnTo>
                  <a:cubicBezTo>
                    <a:pt x="247650" y="1106170"/>
                    <a:pt x="0" y="858520"/>
                    <a:pt x="0" y="553720"/>
                  </a:cubicBezTo>
                  <a:cubicBezTo>
                    <a:pt x="0" y="247650"/>
                    <a:pt x="247650" y="0"/>
                    <a:pt x="553720" y="0"/>
                  </a:cubicBezTo>
                  <a:lnTo>
                    <a:pt x="18425300" y="0"/>
                  </a:lnTo>
                  <a:cubicBezTo>
                    <a:pt x="18731370" y="0"/>
                    <a:pt x="18979020" y="247650"/>
                    <a:pt x="18979020" y="553720"/>
                  </a:cubicBezTo>
                  <a:cubicBezTo>
                    <a:pt x="18977750" y="858520"/>
                    <a:pt x="18730100" y="1106170"/>
                    <a:pt x="18425300" y="1106170"/>
                  </a:cubicBezTo>
                  <a:close/>
                </a:path>
              </a:pathLst>
            </a:custGeom>
            <a:solidFill>
              <a:srgbClr val="2C92D5">
                <a:alpha val="19608"/>
              </a:srgbClr>
            </a:solidFill>
          </p:spPr>
        </p:sp>
      </p:grpSp>
      <p:grpSp>
        <p:nvGrpSpPr>
          <p:cNvPr id="5" name="Group 5"/>
          <p:cNvGrpSpPr/>
          <p:nvPr/>
        </p:nvGrpSpPr>
        <p:grpSpPr>
          <a:xfrm>
            <a:off x="6742366" y="4704879"/>
            <a:ext cx="4848660" cy="946045"/>
            <a:chOff x="0" y="0"/>
            <a:chExt cx="5669332" cy="1106170"/>
          </a:xfrm>
        </p:grpSpPr>
        <p:sp>
          <p:nvSpPr>
            <p:cNvPr id="6" name="Freeform 6"/>
            <p:cNvSpPr/>
            <p:nvPr/>
          </p:nvSpPr>
          <p:spPr>
            <a:xfrm>
              <a:off x="0" y="0"/>
              <a:ext cx="5670602" cy="1106170"/>
            </a:xfrm>
            <a:custGeom>
              <a:avLst/>
              <a:gdLst/>
              <a:ahLst/>
              <a:cxnLst/>
              <a:rect l="l" t="t" r="r" b="b"/>
              <a:pathLst>
                <a:path w="5670602" h="1106170">
                  <a:moveTo>
                    <a:pt x="5116882" y="1106170"/>
                  </a:moveTo>
                  <a:lnTo>
                    <a:pt x="553720" y="1106170"/>
                  </a:lnTo>
                  <a:cubicBezTo>
                    <a:pt x="247650" y="1106170"/>
                    <a:pt x="0" y="858520"/>
                    <a:pt x="0" y="553720"/>
                  </a:cubicBezTo>
                  <a:cubicBezTo>
                    <a:pt x="0" y="247650"/>
                    <a:pt x="247650" y="0"/>
                    <a:pt x="553720" y="0"/>
                  </a:cubicBezTo>
                  <a:lnTo>
                    <a:pt x="5116882" y="0"/>
                  </a:lnTo>
                  <a:cubicBezTo>
                    <a:pt x="5422952" y="0"/>
                    <a:pt x="5670602" y="247650"/>
                    <a:pt x="5670602" y="553720"/>
                  </a:cubicBezTo>
                  <a:cubicBezTo>
                    <a:pt x="5669332" y="858520"/>
                    <a:pt x="5421682" y="1106170"/>
                    <a:pt x="5116882" y="1106170"/>
                  </a:cubicBezTo>
                  <a:close/>
                </a:path>
              </a:pathLst>
            </a:custGeom>
            <a:solidFill>
              <a:srgbClr val="2C92D5"/>
            </a:solidFill>
          </p:spPr>
        </p:sp>
      </p:grpSp>
      <p:grpSp>
        <p:nvGrpSpPr>
          <p:cNvPr id="7" name="Group 7"/>
          <p:cNvGrpSpPr/>
          <p:nvPr/>
        </p:nvGrpSpPr>
        <p:grpSpPr>
          <a:xfrm>
            <a:off x="1028700" y="5984298"/>
            <a:ext cx="16230600" cy="946045"/>
            <a:chOff x="0" y="0"/>
            <a:chExt cx="18977750" cy="1106170"/>
          </a:xfrm>
        </p:grpSpPr>
        <p:sp>
          <p:nvSpPr>
            <p:cNvPr id="8" name="Freeform 8"/>
            <p:cNvSpPr/>
            <p:nvPr/>
          </p:nvSpPr>
          <p:spPr>
            <a:xfrm>
              <a:off x="0" y="0"/>
              <a:ext cx="18979020" cy="1106170"/>
            </a:xfrm>
            <a:custGeom>
              <a:avLst/>
              <a:gdLst/>
              <a:ahLst/>
              <a:cxnLst/>
              <a:rect l="l" t="t" r="r" b="b"/>
              <a:pathLst>
                <a:path w="18979020" h="1106170">
                  <a:moveTo>
                    <a:pt x="18425300" y="1106170"/>
                  </a:moveTo>
                  <a:lnTo>
                    <a:pt x="553720" y="1106170"/>
                  </a:lnTo>
                  <a:cubicBezTo>
                    <a:pt x="247650" y="1106170"/>
                    <a:pt x="0" y="858520"/>
                    <a:pt x="0" y="553720"/>
                  </a:cubicBezTo>
                  <a:cubicBezTo>
                    <a:pt x="0" y="247650"/>
                    <a:pt x="247650" y="0"/>
                    <a:pt x="553720" y="0"/>
                  </a:cubicBezTo>
                  <a:lnTo>
                    <a:pt x="18425300" y="0"/>
                  </a:lnTo>
                  <a:cubicBezTo>
                    <a:pt x="18731370" y="0"/>
                    <a:pt x="18979020" y="247650"/>
                    <a:pt x="18979020" y="553720"/>
                  </a:cubicBezTo>
                  <a:cubicBezTo>
                    <a:pt x="18977750" y="858520"/>
                    <a:pt x="18730100" y="1106170"/>
                    <a:pt x="18425300" y="1106170"/>
                  </a:cubicBezTo>
                  <a:close/>
                </a:path>
              </a:pathLst>
            </a:custGeom>
            <a:solidFill>
              <a:srgbClr val="3EDAD8">
                <a:alpha val="19608"/>
              </a:srgbClr>
            </a:solidFill>
          </p:spPr>
        </p:sp>
      </p:grpSp>
      <p:grpSp>
        <p:nvGrpSpPr>
          <p:cNvPr id="9" name="Group 9"/>
          <p:cNvGrpSpPr/>
          <p:nvPr/>
        </p:nvGrpSpPr>
        <p:grpSpPr>
          <a:xfrm>
            <a:off x="6719670" y="5984298"/>
            <a:ext cx="4848660" cy="946045"/>
            <a:chOff x="0" y="0"/>
            <a:chExt cx="5669332" cy="1106170"/>
          </a:xfrm>
        </p:grpSpPr>
        <p:sp>
          <p:nvSpPr>
            <p:cNvPr id="10" name="Freeform 10"/>
            <p:cNvSpPr/>
            <p:nvPr/>
          </p:nvSpPr>
          <p:spPr>
            <a:xfrm>
              <a:off x="0" y="0"/>
              <a:ext cx="5670602" cy="1106170"/>
            </a:xfrm>
            <a:custGeom>
              <a:avLst/>
              <a:gdLst/>
              <a:ahLst/>
              <a:cxnLst/>
              <a:rect l="l" t="t" r="r" b="b"/>
              <a:pathLst>
                <a:path w="5670602" h="1106170">
                  <a:moveTo>
                    <a:pt x="5116882" y="1106170"/>
                  </a:moveTo>
                  <a:lnTo>
                    <a:pt x="553720" y="1106170"/>
                  </a:lnTo>
                  <a:cubicBezTo>
                    <a:pt x="247650" y="1106170"/>
                    <a:pt x="0" y="858520"/>
                    <a:pt x="0" y="553720"/>
                  </a:cubicBezTo>
                  <a:cubicBezTo>
                    <a:pt x="0" y="247650"/>
                    <a:pt x="247650" y="0"/>
                    <a:pt x="553720" y="0"/>
                  </a:cubicBezTo>
                  <a:lnTo>
                    <a:pt x="5116882" y="0"/>
                  </a:lnTo>
                  <a:cubicBezTo>
                    <a:pt x="5422952" y="0"/>
                    <a:pt x="5670602" y="247650"/>
                    <a:pt x="5670602" y="553720"/>
                  </a:cubicBezTo>
                  <a:cubicBezTo>
                    <a:pt x="5669332" y="858520"/>
                    <a:pt x="5421682" y="1106170"/>
                    <a:pt x="5116882" y="1106170"/>
                  </a:cubicBezTo>
                  <a:close/>
                </a:path>
              </a:pathLst>
            </a:custGeom>
            <a:solidFill>
              <a:srgbClr val="3EDAD8"/>
            </a:solidFill>
          </p:spPr>
        </p:sp>
      </p:grpSp>
      <p:grpSp>
        <p:nvGrpSpPr>
          <p:cNvPr id="11" name="Group 11"/>
          <p:cNvGrpSpPr/>
          <p:nvPr/>
        </p:nvGrpSpPr>
        <p:grpSpPr>
          <a:xfrm>
            <a:off x="1028700" y="7113656"/>
            <a:ext cx="16230600" cy="946045"/>
            <a:chOff x="0" y="0"/>
            <a:chExt cx="18977750" cy="1106170"/>
          </a:xfrm>
        </p:grpSpPr>
        <p:sp>
          <p:nvSpPr>
            <p:cNvPr id="12" name="Freeform 12"/>
            <p:cNvSpPr/>
            <p:nvPr/>
          </p:nvSpPr>
          <p:spPr>
            <a:xfrm>
              <a:off x="0" y="0"/>
              <a:ext cx="18979020" cy="1106170"/>
            </a:xfrm>
            <a:custGeom>
              <a:avLst/>
              <a:gdLst/>
              <a:ahLst/>
              <a:cxnLst/>
              <a:rect l="l" t="t" r="r" b="b"/>
              <a:pathLst>
                <a:path w="18979020" h="1106170">
                  <a:moveTo>
                    <a:pt x="18425300" y="1106170"/>
                  </a:moveTo>
                  <a:lnTo>
                    <a:pt x="553720" y="1106170"/>
                  </a:lnTo>
                  <a:cubicBezTo>
                    <a:pt x="247650" y="1106170"/>
                    <a:pt x="0" y="858520"/>
                    <a:pt x="0" y="553720"/>
                  </a:cubicBezTo>
                  <a:cubicBezTo>
                    <a:pt x="0" y="247650"/>
                    <a:pt x="247650" y="0"/>
                    <a:pt x="553720" y="0"/>
                  </a:cubicBezTo>
                  <a:lnTo>
                    <a:pt x="18425300" y="0"/>
                  </a:lnTo>
                  <a:cubicBezTo>
                    <a:pt x="18731370" y="0"/>
                    <a:pt x="18979020" y="247650"/>
                    <a:pt x="18979020" y="553720"/>
                  </a:cubicBezTo>
                  <a:cubicBezTo>
                    <a:pt x="18977750" y="858520"/>
                    <a:pt x="18730100" y="1106170"/>
                    <a:pt x="18425300" y="1106170"/>
                  </a:cubicBezTo>
                  <a:close/>
                </a:path>
              </a:pathLst>
            </a:custGeom>
            <a:solidFill>
              <a:srgbClr val="37C9EF">
                <a:alpha val="19608"/>
              </a:srgbClr>
            </a:solidFill>
          </p:spPr>
        </p:sp>
      </p:grpSp>
      <p:grpSp>
        <p:nvGrpSpPr>
          <p:cNvPr id="13" name="Group 13"/>
          <p:cNvGrpSpPr/>
          <p:nvPr/>
        </p:nvGrpSpPr>
        <p:grpSpPr>
          <a:xfrm>
            <a:off x="6719670" y="7113656"/>
            <a:ext cx="4848660" cy="946045"/>
            <a:chOff x="0" y="0"/>
            <a:chExt cx="5669332" cy="1106170"/>
          </a:xfrm>
        </p:grpSpPr>
        <p:sp>
          <p:nvSpPr>
            <p:cNvPr id="14" name="Freeform 14"/>
            <p:cNvSpPr/>
            <p:nvPr/>
          </p:nvSpPr>
          <p:spPr>
            <a:xfrm>
              <a:off x="0" y="0"/>
              <a:ext cx="5670602" cy="1106170"/>
            </a:xfrm>
            <a:custGeom>
              <a:avLst/>
              <a:gdLst/>
              <a:ahLst/>
              <a:cxnLst/>
              <a:rect l="l" t="t" r="r" b="b"/>
              <a:pathLst>
                <a:path w="5670602" h="1106170">
                  <a:moveTo>
                    <a:pt x="5116882" y="1106170"/>
                  </a:moveTo>
                  <a:lnTo>
                    <a:pt x="553720" y="1106170"/>
                  </a:lnTo>
                  <a:cubicBezTo>
                    <a:pt x="247650" y="1106170"/>
                    <a:pt x="0" y="858520"/>
                    <a:pt x="0" y="553720"/>
                  </a:cubicBezTo>
                  <a:cubicBezTo>
                    <a:pt x="0" y="247650"/>
                    <a:pt x="247650" y="0"/>
                    <a:pt x="553720" y="0"/>
                  </a:cubicBezTo>
                  <a:lnTo>
                    <a:pt x="5116882" y="0"/>
                  </a:lnTo>
                  <a:cubicBezTo>
                    <a:pt x="5422952" y="0"/>
                    <a:pt x="5670602" y="247650"/>
                    <a:pt x="5670602" y="553720"/>
                  </a:cubicBezTo>
                  <a:cubicBezTo>
                    <a:pt x="5669332" y="858520"/>
                    <a:pt x="5421682" y="1106170"/>
                    <a:pt x="5116882" y="1106170"/>
                  </a:cubicBezTo>
                  <a:close/>
                </a:path>
              </a:pathLst>
            </a:custGeom>
            <a:solidFill>
              <a:srgbClr val="37C9EF"/>
            </a:solidFill>
          </p:spPr>
        </p:sp>
      </p:grpSp>
      <p:sp>
        <p:nvSpPr>
          <p:cNvPr id="15" name="Freeform 15"/>
          <p:cNvSpPr/>
          <p:nvPr/>
        </p:nvSpPr>
        <p:spPr>
          <a:xfrm>
            <a:off x="13610895" y="1597880"/>
            <a:ext cx="1663262" cy="1911796"/>
          </a:xfrm>
          <a:custGeom>
            <a:avLst/>
            <a:gdLst/>
            <a:ahLst/>
            <a:cxnLst/>
            <a:rect l="l" t="t" r="r" b="b"/>
            <a:pathLst>
              <a:path w="1663262" h="1911796">
                <a:moveTo>
                  <a:pt x="0" y="0"/>
                </a:moveTo>
                <a:lnTo>
                  <a:pt x="1663262" y="0"/>
                </a:lnTo>
                <a:lnTo>
                  <a:pt x="1663262" y="1911795"/>
                </a:lnTo>
                <a:lnTo>
                  <a:pt x="0" y="1911795"/>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16" name="TextBox 16"/>
          <p:cNvSpPr txBox="1"/>
          <p:nvPr/>
        </p:nvSpPr>
        <p:spPr>
          <a:xfrm>
            <a:off x="2452826" y="4867275"/>
            <a:ext cx="3380975" cy="523875"/>
          </a:xfrm>
          <a:prstGeom prst="rect">
            <a:avLst/>
          </a:prstGeom>
        </p:spPr>
        <p:txBody>
          <a:bodyPr lIns="0" tIns="0" rIns="0" bIns="0" rtlCol="0" anchor="t">
            <a:spAutoFit/>
          </a:bodyPr>
          <a:lstStyle/>
          <a:p>
            <a:pPr algn="ctr">
              <a:lnSpc>
                <a:spcPts val="3959"/>
              </a:lnSpc>
            </a:pPr>
            <a:r>
              <a:rPr lang="en-US" sz="3299">
                <a:solidFill>
                  <a:srgbClr val="000000"/>
                </a:solidFill>
                <a:latin typeface="Poppins Bold"/>
              </a:rPr>
              <a:t>Focus groups</a:t>
            </a:r>
          </a:p>
        </p:txBody>
      </p:sp>
      <p:sp>
        <p:nvSpPr>
          <p:cNvPr id="17" name="TextBox 17"/>
          <p:cNvSpPr txBox="1"/>
          <p:nvPr/>
        </p:nvSpPr>
        <p:spPr>
          <a:xfrm>
            <a:off x="3338694" y="6108538"/>
            <a:ext cx="1609238" cy="628650"/>
          </a:xfrm>
          <a:prstGeom prst="rect">
            <a:avLst/>
          </a:prstGeom>
        </p:spPr>
        <p:txBody>
          <a:bodyPr lIns="0" tIns="0" rIns="0" bIns="0" rtlCol="0" anchor="t">
            <a:spAutoFit/>
          </a:bodyPr>
          <a:lstStyle/>
          <a:p>
            <a:pPr algn="ctr">
              <a:lnSpc>
                <a:spcPts val="4680"/>
              </a:lnSpc>
            </a:pPr>
            <a:r>
              <a:rPr lang="en-US" sz="3900">
                <a:solidFill>
                  <a:srgbClr val="000000"/>
                </a:solidFill>
                <a:latin typeface="Poppins Bold"/>
              </a:rPr>
              <a:t>10</a:t>
            </a:r>
          </a:p>
        </p:txBody>
      </p:sp>
      <p:sp>
        <p:nvSpPr>
          <p:cNvPr id="18" name="TextBox 18"/>
          <p:cNvSpPr txBox="1"/>
          <p:nvPr/>
        </p:nvSpPr>
        <p:spPr>
          <a:xfrm>
            <a:off x="12978033" y="4867275"/>
            <a:ext cx="2874961" cy="523875"/>
          </a:xfrm>
          <a:prstGeom prst="rect">
            <a:avLst/>
          </a:prstGeom>
        </p:spPr>
        <p:txBody>
          <a:bodyPr lIns="0" tIns="0" rIns="0" bIns="0" rtlCol="0" anchor="t">
            <a:spAutoFit/>
          </a:bodyPr>
          <a:lstStyle/>
          <a:p>
            <a:pPr algn="ctr">
              <a:lnSpc>
                <a:spcPts val="3959"/>
              </a:lnSpc>
            </a:pPr>
            <a:r>
              <a:rPr lang="en-US" sz="3299">
                <a:solidFill>
                  <a:srgbClr val="000000"/>
                </a:solidFill>
                <a:latin typeface="Poppins Bold"/>
              </a:rPr>
              <a:t>Interviews</a:t>
            </a:r>
          </a:p>
        </p:txBody>
      </p:sp>
      <p:sp>
        <p:nvSpPr>
          <p:cNvPr id="19" name="TextBox 19"/>
          <p:cNvSpPr txBox="1"/>
          <p:nvPr/>
        </p:nvSpPr>
        <p:spPr>
          <a:xfrm>
            <a:off x="13610895" y="6123946"/>
            <a:ext cx="1609238" cy="628650"/>
          </a:xfrm>
          <a:prstGeom prst="rect">
            <a:avLst/>
          </a:prstGeom>
        </p:spPr>
        <p:txBody>
          <a:bodyPr lIns="0" tIns="0" rIns="0" bIns="0" rtlCol="0" anchor="t">
            <a:spAutoFit/>
          </a:bodyPr>
          <a:lstStyle/>
          <a:p>
            <a:pPr algn="ctr">
              <a:lnSpc>
                <a:spcPts val="4679"/>
              </a:lnSpc>
            </a:pPr>
            <a:r>
              <a:rPr lang="en-US" sz="3899">
                <a:solidFill>
                  <a:srgbClr val="000000"/>
                </a:solidFill>
                <a:latin typeface="Poppins Bold"/>
              </a:rPr>
              <a:t>10 </a:t>
            </a:r>
          </a:p>
        </p:txBody>
      </p:sp>
      <p:sp>
        <p:nvSpPr>
          <p:cNvPr id="20" name="TextBox 20"/>
          <p:cNvSpPr txBox="1"/>
          <p:nvPr/>
        </p:nvSpPr>
        <p:spPr>
          <a:xfrm>
            <a:off x="11568330" y="7268874"/>
            <a:ext cx="5246991" cy="695325"/>
          </a:xfrm>
          <a:prstGeom prst="rect">
            <a:avLst/>
          </a:prstGeom>
        </p:spPr>
        <p:txBody>
          <a:bodyPr lIns="0" tIns="0" rIns="0" bIns="0" rtlCol="0" anchor="t">
            <a:spAutoFit/>
          </a:bodyPr>
          <a:lstStyle/>
          <a:p>
            <a:pPr algn="ctr">
              <a:lnSpc>
                <a:spcPts val="2759"/>
              </a:lnSpc>
            </a:pPr>
            <a:r>
              <a:rPr lang="en-US" sz="2299">
                <a:solidFill>
                  <a:srgbClr val="000000"/>
                </a:solidFill>
                <a:latin typeface="Poppins Bold"/>
              </a:rPr>
              <a:t> Engineering and Information Technology at An-Najah Uni</a:t>
            </a:r>
          </a:p>
        </p:txBody>
      </p:sp>
      <p:sp>
        <p:nvSpPr>
          <p:cNvPr id="21" name="TextBox 21"/>
          <p:cNvSpPr txBox="1"/>
          <p:nvPr/>
        </p:nvSpPr>
        <p:spPr>
          <a:xfrm>
            <a:off x="7405375" y="7253304"/>
            <a:ext cx="3477250" cy="628650"/>
          </a:xfrm>
          <a:prstGeom prst="rect">
            <a:avLst/>
          </a:prstGeom>
        </p:spPr>
        <p:txBody>
          <a:bodyPr lIns="0" tIns="0" rIns="0" bIns="0" rtlCol="0" anchor="t">
            <a:spAutoFit/>
          </a:bodyPr>
          <a:lstStyle/>
          <a:p>
            <a:pPr algn="ctr">
              <a:lnSpc>
                <a:spcPts val="4679"/>
              </a:lnSpc>
            </a:pPr>
            <a:r>
              <a:rPr lang="en-US" sz="3899">
                <a:solidFill>
                  <a:srgbClr val="000000"/>
                </a:solidFill>
                <a:latin typeface="Poppins ExtraBold Bold"/>
              </a:rPr>
              <a:t>faculty of</a:t>
            </a:r>
          </a:p>
        </p:txBody>
      </p:sp>
      <p:sp>
        <p:nvSpPr>
          <p:cNvPr id="22" name="TextBox 22"/>
          <p:cNvSpPr txBox="1"/>
          <p:nvPr/>
        </p:nvSpPr>
        <p:spPr>
          <a:xfrm>
            <a:off x="3067867" y="3643025"/>
            <a:ext cx="2628615" cy="609600"/>
          </a:xfrm>
          <a:prstGeom prst="rect">
            <a:avLst/>
          </a:prstGeom>
        </p:spPr>
        <p:txBody>
          <a:bodyPr lIns="0" tIns="0" rIns="0" bIns="0" rtlCol="0" anchor="t">
            <a:spAutoFit/>
          </a:bodyPr>
          <a:lstStyle/>
          <a:p>
            <a:pPr algn="ctr">
              <a:lnSpc>
                <a:spcPts val="4439"/>
              </a:lnSpc>
            </a:pPr>
            <a:r>
              <a:rPr lang="en-US" sz="3699">
                <a:solidFill>
                  <a:srgbClr val="191919"/>
                </a:solidFill>
                <a:latin typeface="Poppins Bold"/>
              </a:rPr>
              <a:t>Students</a:t>
            </a:r>
          </a:p>
        </p:txBody>
      </p:sp>
      <p:sp>
        <p:nvSpPr>
          <p:cNvPr id="23" name="TextBox 23"/>
          <p:cNvSpPr txBox="1"/>
          <p:nvPr/>
        </p:nvSpPr>
        <p:spPr>
          <a:xfrm>
            <a:off x="12684079" y="3733329"/>
            <a:ext cx="3462869" cy="609600"/>
          </a:xfrm>
          <a:prstGeom prst="rect">
            <a:avLst/>
          </a:prstGeom>
        </p:spPr>
        <p:txBody>
          <a:bodyPr lIns="0" tIns="0" rIns="0" bIns="0" rtlCol="0" anchor="t">
            <a:spAutoFit/>
          </a:bodyPr>
          <a:lstStyle/>
          <a:p>
            <a:pPr algn="ctr">
              <a:lnSpc>
                <a:spcPts val="4439"/>
              </a:lnSpc>
            </a:pPr>
            <a:r>
              <a:rPr lang="en-US" sz="3699">
                <a:solidFill>
                  <a:srgbClr val="191919"/>
                </a:solidFill>
                <a:latin typeface="Poppins Bold"/>
              </a:rPr>
              <a:t>Educators</a:t>
            </a:r>
          </a:p>
        </p:txBody>
      </p:sp>
      <p:sp>
        <p:nvSpPr>
          <p:cNvPr id="24" name="TextBox 24"/>
          <p:cNvSpPr txBox="1"/>
          <p:nvPr/>
        </p:nvSpPr>
        <p:spPr>
          <a:xfrm>
            <a:off x="3560203" y="580482"/>
            <a:ext cx="11212986" cy="836422"/>
          </a:xfrm>
          <a:prstGeom prst="rect">
            <a:avLst/>
          </a:prstGeom>
        </p:spPr>
        <p:txBody>
          <a:bodyPr lIns="0" tIns="0" rIns="0" bIns="0" rtlCol="0" anchor="t">
            <a:spAutoFit/>
          </a:bodyPr>
          <a:lstStyle/>
          <a:p>
            <a:pPr marL="0" lvl="0" indent="0" algn="ctr">
              <a:lnSpc>
                <a:spcPts val="6418"/>
              </a:lnSpc>
              <a:spcBef>
                <a:spcPct val="0"/>
              </a:spcBef>
            </a:pPr>
            <a:r>
              <a:rPr lang="en-US" sz="4899" spc="146">
                <a:solidFill>
                  <a:srgbClr val="191919"/>
                </a:solidFill>
                <a:latin typeface="Poppins ExtraBold"/>
              </a:rPr>
              <a:t>Methodology (Qualitative) </a:t>
            </a:r>
          </a:p>
        </p:txBody>
      </p:sp>
      <p:sp>
        <p:nvSpPr>
          <p:cNvPr id="25" name="TextBox 25"/>
          <p:cNvSpPr txBox="1"/>
          <p:nvPr/>
        </p:nvSpPr>
        <p:spPr>
          <a:xfrm>
            <a:off x="7014290" y="6156607"/>
            <a:ext cx="4248843" cy="524552"/>
          </a:xfrm>
          <a:prstGeom prst="rect">
            <a:avLst/>
          </a:prstGeom>
        </p:spPr>
        <p:txBody>
          <a:bodyPr lIns="0" tIns="0" rIns="0" bIns="0" rtlCol="0" anchor="t">
            <a:spAutoFit/>
          </a:bodyPr>
          <a:lstStyle/>
          <a:p>
            <a:pPr algn="ctr">
              <a:lnSpc>
                <a:spcPts val="3988"/>
              </a:lnSpc>
            </a:pPr>
            <a:r>
              <a:rPr lang="en-US" sz="3323">
                <a:solidFill>
                  <a:srgbClr val="000000"/>
                </a:solidFill>
                <a:latin typeface="Poppins ExtraBold Bold"/>
              </a:rPr>
              <a:t>Number of Shows</a:t>
            </a:r>
          </a:p>
        </p:txBody>
      </p:sp>
      <p:sp>
        <p:nvSpPr>
          <p:cNvPr id="26" name="TextBox 26"/>
          <p:cNvSpPr txBox="1"/>
          <p:nvPr/>
        </p:nvSpPr>
        <p:spPr>
          <a:xfrm>
            <a:off x="1028700" y="7202504"/>
            <a:ext cx="5362976" cy="798830"/>
          </a:xfrm>
          <a:prstGeom prst="rect">
            <a:avLst/>
          </a:prstGeom>
        </p:spPr>
        <p:txBody>
          <a:bodyPr lIns="0" tIns="0" rIns="0" bIns="0" rtlCol="0" anchor="t">
            <a:spAutoFit/>
          </a:bodyPr>
          <a:lstStyle/>
          <a:p>
            <a:pPr algn="ctr">
              <a:lnSpc>
                <a:spcPts val="3219"/>
              </a:lnSpc>
            </a:pPr>
            <a:r>
              <a:rPr lang="en-US" sz="2299">
                <a:solidFill>
                  <a:srgbClr val="000000"/>
                </a:solidFill>
                <a:latin typeface="Poppins Bold"/>
              </a:rPr>
              <a:t> Engineering and Information Technology at An-Najah Uni</a:t>
            </a:r>
          </a:p>
        </p:txBody>
      </p:sp>
      <p:sp>
        <p:nvSpPr>
          <p:cNvPr id="27" name="TextBox 27"/>
          <p:cNvSpPr txBox="1"/>
          <p:nvPr/>
        </p:nvSpPr>
        <p:spPr>
          <a:xfrm>
            <a:off x="5805258" y="4834049"/>
            <a:ext cx="6722875" cy="592454"/>
          </a:xfrm>
          <a:prstGeom prst="rect">
            <a:avLst/>
          </a:prstGeom>
        </p:spPr>
        <p:txBody>
          <a:bodyPr lIns="0" tIns="0" rIns="0" bIns="0" rtlCol="0" anchor="t">
            <a:spAutoFit/>
          </a:bodyPr>
          <a:lstStyle/>
          <a:p>
            <a:pPr algn="ctr">
              <a:lnSpc>
                <a:spcPts val="4620"/>
              </a:lnSpc>
            </a:pPr>
            <a:r>
              <a:rPr lang="en-US" sz="3300">
                <a:solidFill>
                  <a:srgbClr val="000000"/>
                </a:solidFill>
                <a:latin typeface="Poppins Bold"/>
              </a:rPr>
              <a:t>Collecting Insights</a:t>
            </a:r>
          </a:p>
        </p:txBody>
      </p:sp>
      <p:sp>
        <p:nvSpPr>
          <p:cNvPr id="28" name="Freeform 28"/>
          <p:cNvSpPr/>
          <p:nvPr/>
        </p:nvSpPr>
        <p:spPr>
          <a:xfrm>
            <a:off x="3897217" y="1869228"/>
            <a:ext cx="969915" cy="1640447"/>
          </a:xfrm>
          <a:custGeom>
            <a:avLst/>
            <a:gdLst/>
            <a:ahLst/>
            <a:cxnLst/>
            <a:rect l="l" t="t" r="r" b="b"/>
            <a:pathLst>
              <a:path w="969915" h="1640447">
                <a:moveTo>
                  <a:pt x="0" y="0"/>
                </a:moveTo>
                <a:lnTo>
                  <a:pt x="969915" y="0"/>
                </a:lnTo>
                <a:lnTo>
                  <a:pt x="969915" y="1640447"/>
                </a:lnTo>
                <a:lnTo>
                  <a:pt x="0" y="1640447"/>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1224</Words>
  <Application>Microsoft Office PowerPoint</Application>
  <PresentationFormat>Custom</PresentationFormat>
  <Paragraphs>167</Paragraphs>
  <Slides>30</Slides>
  <Notes>1</Notes>
  <HiddenSlides>0</HiddenSlides>
  <MMClips>1</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30</vt:i4>
      </vt:variant>
    </vt:vector>
  </HeadingPairs>
  <TitlesOfParts>
    <vt:vector size="45" baseType="lpstr">
      <vt:lpstr>Garet</vt:lpstr>
      <vt:lpstr>Barlow Bold Bold</vt:lpstr>
      <vt:lpstr>Canva Sans 2</vt:lpstr>
      <vt:lpstr>Arial</vt:lpstr>
      <vt:lpstr>Montserrat Extra-Bold</vt:lpstr>
      <vt:lpstr>Calibri</vt:lpstr>
      <vt:lpstr>Poppins ExtraBold</vt:lpstr>
      <vt:lpstr>Open Sans Bold</vt:lpstr>
      <vt:lpstr>Poppins ExtraBold Bold</vt:lpstr>
      <vt:lpstr>Open Sans</vt:lpstr>
      <vt:lpstr>Poppins Bold</vt:lpstr>
      <vt:lpstr>Garet Bold</vt:lpstr>
      <vt:lpstr>Poppins Bold Italics</vt:lpstr>
      <vt:lpstr>Poppins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e-knowledge point system </dc:title>
  <cp:lastModifiedBy>Microsoft account</cp:lastModifiedBy>
  <cp:revision>4</cp:revision>
  <dcterms:created xsi:type="dcterms:W3CDTF">2006-08-16T00:00:00Z</dcterms:created>
  <dcterms:modified xsi:type="dcterms:W3CDTF">2023-05-31T01:42:51Z</dcterms:modified>
  <dc:identifier>DAFi6TvR1mU</dc:identifier>
</cp:coreProperties>
</file>