
<file path=[Content_Types].xml><?xml version="1.0" encoding="utf-8"?>
<Types xmlns="http://schemas.openxmlformats.org/package/2006/content-types">
  <Default Extension="emf" ContentType="image/x-emf"/>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webp" ContentType="image/webp"/>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6.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notesSlides/notesSlide1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3.xml" ContentType="application/vnd.openxmlformats-officedocument.presentationml.notesSlid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5.xml" ContentType="application/vnd.openxmlformats-officedocument.presentationml.notesSlid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6.xml" ContentType="application/vnd.openxmlformats-officedocument.presentationml.notesSlid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7.xml" ContentType="application/vnd.openxmlformats-officedocument.presentationml.notesSlid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notesSlides/notesSlide18.xml" ContentType="application/vnd.openxmlformats-officedocument.presentationml.notesSlide+xml"/>
  <Override PartName="/ppt/charts/chart13.xml" ContentType="application/vnd.openxmlformats-officedocument.drawingml.chart+xml"/>
  <Override PartName="/ppt/charts/style13.xml" ContentType="application/vnd.ms-office.chartstyle+xml"/>
  <Override PartName="/ppt/charts/colors13.xml" ContentType="application/vnd.ms-office.chartcolorstyl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rts/chart14.xml" ContentType="application/vnd.openxmlformats-officedocument.drawingml.chart+xml"/>
  <Override PartName="/ppt/charts/style14.xml" ContentType="application/vnd.ms-office.chartstyle+xml"/>
  <Override PartName="/ppt/charts/colors14.xml" ContentType="application/vnd.ms-office.chartcolorstyl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1.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2.xml" ContentType="application/vnd.openxmlformats-officedocument.presentationml.notesSlide+xml"/>
  <Override PartName="/ppt/charts/chart15.xml" ContentType="application/vnd.openxmlformats-officedocument.drawingml.chart+xml"/>
  <Override PartName="/ppt/charts/style15.xml" ContentType="application/vnd.ms-office.chartstyle+xml"/>
  <Override PartName="/ppt/charts/colors15.xml" ContentType="application/vnd.ms-office.chartcolorstyle+xml"/>
  <Override PartName="/ppt/notesSlides/notesSlide23.xml" ContentType="application/vnd.openxmlformats-officedocument.presentationml.notesSlide+xml"/>
  <Override PartName="/ppt/charts/chart16.xml" ContentType="application/vnd.openxmlformats-officedocument.drawingml.chart+xml"/>
  <Override PartName="/ppt/charts/style16.xml" ContentType="application/vnd.ms-office.chartstyle+xml"/>
  <Override PartName="/ppt/charts/colors16.xml" ContentType="application/vnd.ms-office.chartcolorstyle+xml"/>
  <Override PartName="/ppt/notesSlides/notesSlide24.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25.xml" ContentType="application/vnd.openxmlformats-officedocument.presentationml.notesSlide+xml"/>
  <Override PartName="/ppt/charts/chart17.xml" ContentType="application/vnd.openxmlformats-officedocument.drawingml.chart+xml"/>
  <Override PartName="/ppt/charts/style17.xml" ContentType="application/vnd.ms-office.chartstyle+xml"/>
  <Override PartName="/ppt/charts/colors17.xml" ContentType="application/vnd.ms-office.chartcolorstyle+xml"/>
  <Override PartName="/ppt/notesSlides/notesSlide26.xml" ContentType="application/vnd.openxmlformats-officedocument.presentationml.notesSlide+xml"/>
  <Override PartName="/ppt/charts/chart18.xml" ContentType="application/vnd.openxmlformats-officedocument.drawingml.chart+xml"/>
  <Override PartName="/ppt/charts/style18.xml" ContentType="application/vnd.ms-office.chartstyle+xml"/>
  <Override PartName="/ppt/charts/colors18.xml" ContentType="application/vnd.ms-office.chartcolorstyle+xml"/>
  <Override PartName="/ppt/notesSlides/notesSlide27.xml" ContentType="application/vnd.openxmlformats-officedocument.presentationml.notesSlide+xml"/>
  <Override PartName="/ppt/charts/chart19.xml" ContentType="application/vnd.openxmlformats-officedocument.drawingml.chart+xml"/>
  <Override PartName="/ppt/charts/style19.xml" ContentType="application/vnd.ms-office.chartstyle+xml"/>
  <Override PartName="/ppt/charts/colors19.xml" ContentType="application/vnd.ms-office.chartcolorstyle+xml"/>
  <Override PartName="/ppt/notesSlides/notesSlide28.xml" ContentType="application/vnd.openxmlformats-officedocument.presentationml.notesSlide+xml"/>
  <Override PartName="/ppt/charts/chart20.xml" ContentType="application/vnd.openxmlformats-officedocument.drawingml.chart+xml"/>
  <Override PartName="/ppt/charts/style20.xml" ContentType="application/vnd.ms-office.chartstyle+xml"/>
  <Override PartName="/ppt/charts/colors20.xml" ContentType="application/vnd.ms-office.chartcolorstyl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29.xml" ContentType="application/vnd.openxmlformats-officedocument.presentationml.notesSlide+xml"/>
  <Override PartName="/ppt/charts/chart21.xml" ContentType="application/vnd.openxmlformats-officedocument.drawingml.chart+xml"/>
  <Override PartName="/ppt/charts/style21.xml" ContentType="application/vnd.ms-office.chartstyle+xml"/>
  <Override PartName="/ppt/charts/colors21.xml" ContentType="application/vnd.ms-office.chartcolorstyl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0.xml" ContentType="application/vnd.openxmlformats-officedocument.presentationml.notesSlide+xml"/>
  <Override PartName="/ppt/charts/chart22.xml" ContentType="application/vnd.openxmlformats-officedocument.drawingml.chart+xml"/>
  <Override PartName="/ppt/charts/style22.xml" ContentType="application/vnd.ms-office.chartstyle+xml"/>
  <Override PartName="/ppt/charts/colors22.xml" ContentType="application/vnd.ms-office.chartcolorstyle+xml"/>
  <Override PartName="/ppt/notesSlides/notesSlide31.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2.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3.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34.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35.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36.xml" ContentType="application/vnd.openxmlformats-officedocument.presentationml.notesSlide+xml"/>
  <Override PartName="/ppt/charts/chart23.xml" ContentType="application/vnd.openxmlformats-officedocument.drawingml.chart+xml"/>
  <Override PartName="/ppt/charts/style23.xml" ContentType="application/vnd.ms-office.chartstyle+xml"/>
  <Override PartName="/ppt/charts/colors23.xml" ContentType="application/vnd.ms-office.chartcolorstyle+xml"/>
  <Override PartName="/ppt/notesSlides/notesSlide37.xml" ContentType="application/vnd.openxmlformats-officedocument.presentationml.notesSlide+xml"/>
  <Override PartName="/ppt/charts/chart24.xml" ContentType="application/vnd.openxmlformats-officedocument.drawingml.chart+xml"/>
  <Override PartName="/ppt/charts/style24.xml" ContentType="application/vnd.ms-office.chartstyle+xml"/>
  <Override PartName="/ppt/charts/colors24.xml" ContentType="application/vnd.ms-office.chartcolorstyle+xml"/>
  <Override PartName="/ppt/charts/chart25.xml" ContentType="application/vnd.openxmlformats-officedocument.drawingml.chart+xml"/>
  <Override PartName="/ppt/charts/style25.xml" ContentType="application/vnd.ms-office.chartstyle+xml"/>
  <Override PartName="/ppt/charts/colors25.xml" ContentType="application/vnd.ms-office.chartcolorstyle+xml"/>
  <Override PartName="/ppt/notesSlides/notesSlide38.xml" ContentType="application/vnd.openxmlformats-officedocument.presentationml.notesSlide+xml"/>
  <Override PartName="/ppt/charts/chart26.xml" ContentType="application/vnd.openxmlformats-officedocument.drawingml.chart+xml"/>
  <Override PartName="/ppt/charts/style26.xml" ContentType="application/vnd.ms-office.chartstyle+xml"/>
  <Override PartName="/ppt/charts/colors26.xml" ContentType="application/vnd.ms-office.chartcolorstyle+xml"/>
  <Override PartName="/ppt/charts/chart27.xml" ContentType="application/vnd.openxmlformats-officedocument.drawingml.chart+xml"/>
  <Override PartName="/ppt/charts/style27.xml" ContentType="application/vnd.ms-office.chartstyle+xml"/>
  <Override PartName="/ppt/charts/colors27.xml" ContentType="application/vnd.ms-office.chartcolorstyle+xml"/>
  <Override PartName="/ppt/notesSlides/notesSlide39.xml" ContentType="application/vnd.openxmlformats-officedocument.presentationml.notesSlide+xml"/>
  <Override PartName="/ppt/charts/chart28.xml" ContentType="application/vnd.openxmlformats-officedocument.drawingml.chart+xml"/>
  <Override PartName="/ppt/charts/style28.xml" ContentType="application/vnd.ms-office.chartstyle+xml"/>
  <Override PartName="/ppt/charts/colors28.xml" ContentType="application/vnd.ms-office.chartcolorstyle+xml"/>
  <Override PartName="/ppt/notesSlides/notesSlide40.xml" ContentType="application/vnd.openxmlformats-officedocument.presentationml.notesSlide+xml"/>
  <Override PartName="/ppt/charts/chart29.xml" ContentType="application/vnd.openxmlformats-officedocument.drawingml.chart+xml"/>
  <Override PartName="/ppt/charts/style29.xml" ContentType="application/vnd.ms-office.chartstyle+xml"/>
  <Override PartName="/ppt/charts/colors29.xml" ContentType="application/vnd.ms-office.chartcolorstyle+xml"/>
  <Override PartName="/ppt/charts/chart30.xml" ContentType="application/vnd.openxmlformats-officedocument.drawingml.chart+xml"/>
  <Override PartName="/ppt/charts/style30.xml" ContentType="application/vnd.ms-office.chartstyle+xml"/>
  <Override PartName="/ppt/charts/colors30.xml" ContentType="application/vnd.ms-office.chartcolorstyle+xml"/>
  <Override PartName="/ppt/notesSlides/notesSlide41.xml" ContentType="application/vnd.openxmlformats-officedocument.presentationml.notesSlide+xml"/>
  <Override PartName="/ppt/charts/chart31.xml" ContentType="application/vnd.openxmlformats-officedocument.drawingml.chart+xml"/>
  <Override PartName="/ppt/charts/style31.xml" ContentType="application/vnd.ms-office.chartstyle+xml"/>
  <Override PartName="/ppt/charts/colors31.xml" ContentType="application/vnd.ms-office.chartcolorstyl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rts/chart32.xml" ContentType="application/vnd.openxmlformats-officedocument.drawingml.chart+xml"/>
  <Override PartName="/ppt/charts/style32.xml" ContentType="application/vnd.ms-office.chartstyle+xml"/>
  <Override PartName="/ppt/charts/colors32.xml" ContentType="application/vnd.ms-office.chartcolorstyle+xml"/>
  <Override PartName="/ppt/charts/chart33.xml" ContentType="application/vnd.openxmlformats-officedocument.drawingml.chart+xml"/>
  <Override PartName="/ppt/charts/style33.xml" ContentType="application/vnd.ms-office.chartstyle+xml"/>
  <Override PartName="/ppt/charts/colors33.xml" ContentType="application/vnd.ms-office.chartcolorstyl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harts/chart34.xml" ContentType="application/vnd.openxmlformats-officedocument.drawingml.chart+xml"/>
  <Override PartName="/ppt/charts/style34.xml" ContentType="application/vnd.ms-office.chartstyle+xml"/>
  <Override PartName="/ppt/charts/colors34.xml" ContentType="application/vnd.ms-office.chartcolorstyle+xml"/>
  <Override PartName="/ppt/charts/chart35.xml" ContentType="application/vnd.openxmlformats-officedocument.drawingml.chart+xml"/>
  <Override PartName="/ppt/charts/style35.xml" ContentType="application/vnd.ms-office.chartstyle+xml"/>
  <Override PartName="/ppt/charts/colors35.xml" ContentType="application/vnd.ms-office.chartcolorstyle+xml"/>
  <Override PartName="/ppt/charts/chart36.xml" ContentType="application/vnd.openxmlformats-officedocument.drawingml.chart+xml"/>
  <Override PartName="/ppt/charts/style36.xml" ContentType="application/vnd.ms-office.chartstyle+xml"/>
  <Override PartName="/ppt/charts/colors36.xml" ContentType="application/vnd.ms-office.chartcolorstyle+xml"/>
  <Override PartName="/ppt/charts/chart37.xml" ContentType="application/vnd.openxmlformats-officedocument.drawingml.chart+xml"/>
  <Override PartName="/ppt/charts/style37.xml" ContentType="application/vnd.ms-office.chartstyle+xml"/>
  <Override PartName="/ppt/charts/colors37.xml" ContentType="application/vnd.ms-office.chartcolorstyl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notesSlides/notesSlide46.xml" ContentType="application/vnd.openxmlformats-officedocument.presentationml.notesSlide+xml"/>
  <Override PartName="/ppt/charts/chart38.xml" ContentType="application/vnd.openxmlformats-officedocument.drawingml.chart+xml"/>
  <Override PartName="/ppt/charts/style38.xml" ContentType="application/vnd.ms-office.chartstyle+xml"/>
  <Override PartName="/ppt/charts/colors38.xml" ContentType="application/vnd.ms-office.chartcolorstyle+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notesSlides/notesSlide47.xml" ContentType="application/vnd.openxmlformats-officedocument.presentationml.notesSlide+xml"/>
  <Override PartName="/ppt/charts/chart39.xml" ContentType="application/vnd.openxmlformats-officedocument.drawingml.chart+xml"/>
  <Override PartName="/ppt/charts/style39.xml" ContentType="application/vnd.ms-office.chartstyle+xml"/>
  <Override PartName="/ppt/charts/colors39.xml" ContentType="application/vnd.ms-office.chartcolorstyle+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notesSlides/notesSlide48.xml" ContentType="application/vnd.openxmlformats-officedocument.presentationml.notesSlide+xml"/>
  <Override PartName="/ppt/charts/chart40.xml" ContentType="application/vnd.openxmlformats-officedocument.drawingml.chart+xml"/>
  <Override PartName="/ppt/charts/style40.xml" ContentType="application/vnd.ms-office.chartstyle+xml"/>
  <Override PartName="/ppt/charts/colors40.xml" ContentType="application/vnd.ms-office.chartcolorstyl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charts/chart41.xml" ContentType="application/vnd.openxmlformats-officedocument.drawingml.chart+xml"/>
  <Override PartName="/ppt/charts/style41.xml" ContentType="application/vnd.ms-office.chartstyle+xml"/>
  <Override PartName="/ppt/charts/colors41.xml" ContentType="application/vnd.ms-office.chartcolorstyle+xml"/>
  <Override PartName="/ppt/charts/chart42.xml" ContentType="application/vnd.openxmlformats-officedocument.drawingml.chart+xml"/>
  <Override PartName="/ppt/charts/style42.xml" ContentType="application/vnd.ms-office.chartstyle+xml"/>
  <Override PartName="/ppt/charts/colors4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4"/>
  </p:notesMasterIdLst>
  <p:sldIdLst>
    <p:sldId id="256" r:id="rId2"/>
    <p:sldId id="739" r:id="rId3"/>
    <p:sldId id="546" r:id="rId4"/>
    <p:sldId id="849" r:id="rId5"/>
    <p:sldId id="892" r:id="rId6"/>
    <p:sldId id="915" r:id="rId7"/>
    <p:sldId id="916" r:id="rId8"/>
    <p:sldId id="917" r:id="rId9"/>
    <p:sldId id="914" r:id="rId10"/>
    <p:sldId id="907" r:id="rId11"/>
    <p:sldId id="908" r:id="rId12"/>
    <p:sldId id="905" r:id="rId13"/>
    <p:sldId id="792" r:id="rId14"/>
    <p:sldId id="794" r:id="rId15"/>
    <p:sldId id="893" r:id="rId16"/>
    <p:sldId id="827" r:id="rId17"/>
    <p:sldId id="787" r:id="rId18"/>
    <p:sldId id="894" r:id="rId19"/>
    <p:sldId id="813" r:id="rId20"/>
    <p:sldId id="817" r:id="rId21"/>
    <p:sldId id="819" r:id="rId22"/>
    <p:sldId id="820" r:id="rId23"/>
    <p:sldId id="815" r:id="rId24"/>
    <p:sldId id="818" r:id="rId25"/>
    <p:sldId id="822" r:id="rId26"/>
    <p:sldId id="795" r:id="rId27"/>
    <p:sldId id="812" r:id="rId28"/>
    <p:sldId id="895" r:id="rId29"/>
    <p:sldId id="824" r:id="rId30"/>
    <p:sldId id="825" r:id="rId31"/>
    <p:sldId id="811" r:id="rId32"/>
    <p:sldId id="826" r:id="rId33"/>
    <p:sldId id="828" r:id="rId34"/>
    <p:sldId id="829" r:id="rId35"/>
    <p:sldId id="830" r:id="rId36"/>
    <p:sldId id="831" r:id="rId37"/>
    <p:sldId id="832" r:id="rId38"/>
    <p:sldId id="896" r:id="rId39"/>
    <p:sldId id="833" r:id="rId40"/>
    <p:sldId id="834" r:id="rId41"/>
    <p:sldId id="836" r:id="rId42"/>
    <p:sldId id="837" r:id="rId43"/>
    <p:sldId id="835" r:id="rId44"/>
    <p:sldId id="841" r:id="rId45"/>
    <p:sldId id="839" r:id="rId46"/>
    <p:sldId id="838" r:id="rId47"/>
    <p:sldId id="844" r:id="rId48"/>
    <p:sldId id="842" r:id="rId49"/>
    <p:sldId id="845" r:id="rId50"/>
    <p:sldId id="843" r:id="rId51"/>
    <p:sldId id="846" r:id="rId52"/>
    <p:sldId id="840" r:id="rId53"/>
    <p:sldId id="847" r:id="rId54"/>
    <p:sldId id="852" r:id="rId55"/>
    <p:sldId id="853" r:id="rId56"/>
    <p:sldId id="897" r:id="rId57"/>
    <p:sldId id="856" r:id="rId58"/>
    <p:sldId id="857" r:id="rId59"/>
    <p:sldId id="859" r:id="rId60"/>
    <p:sldId id="903" r:id="rId61"/>
    <p:sldId id="860" r:id="rId62"/>
    <p:sldId id="866" r:id="rId63"/>
    <p:sldId id="867" r:id="rId64"/>
    <p:sldId id="868" r:id="rId65"/>
    <p:sldId id="861" r:id="rId66"/>
    <p:sldId id="869" r:id="rId67"/>
    <p:sldId id="870" r:id="rId68"/>
    <p:sldId id="871" r:id="rId69"/>
    <p:sldId id="872" r:id="rId70"/>
    <p:sldId id="862" r:id="rId71"/>
    <p:sldId id="873" r:id="rId72"/>
    <p:sldId id="863" r:id="rId73"/>
    <p:sldId id="874" r:id="rId74"/>
    <p:sldId id="875" r:id="rId75"/>
    <p:sldId id="864" r:id="rId76"/>
    <p:sldId id="880" r:id="rId77"/>
    <p:sldId id="865" r:id="rId78"/>
    <p:sldId id="881" r:id="rId79"/>
    <p:sldId id="876" r:id="rId80"/>
    <p:sldId id="878" r:id="rId81"/>
    <p:sldId id="882" r:id="rId82"/>
    <p:sldId id="877" r:id="rId83"/>
    <p:sldId id="883" r:id="rId84"/>
    <p:sldId id="898" r:id="rId85"/>
    <p:sldId id="886" r:id="rId86"/>
    <p:sldId id="887" r:id="rId87"/>
    <p:sldId id="888" r:id="rId88"/>
    <p:sldId id="889" r:id="rId89"/>
    <p:sldId id="890" r:id="rId90"/>
    <p:sldId id="891" r:id="rId91"/>
    <p:sldId id="952" r:id="rId92"/>
    <p:sldId id="900" r:id="rId93"/>
    <p:sldId id="810" r:id="rId94"/>
    <p:sldId id="796" r:id="rId95"/>
    <p:sldId id="797" r:id="rId96"/>
    <p:sldId id="801" r:id="rId97"/>
    <p:sldId id="802" r:id="rId98"/>
    <p:sldId id="799" r:id="rId99"/>
    <p:sldId id="798" r:id="rId100"/>
    <p:sldId id="800" r:id="rId101"/>
    <p:sldId id="901" r:id="rId102"/>
    <p:sldId id="807" r:id="rId103"/>
    <p:sldId id="918" r:id="rId104"/>
    <p:sldId id="909" r:id="rId105"/>
    <p:sldId id="919" r:id="rId106"/>
    <p:sldId id="913" r:id="rId107"/>
    <p:sldId id="934" r:id="rId108"/>
    <p:sldId id="924" r:id="rId109"/>
    <p:sldId id="927" r:id="rId110"/>
    <p:sldId id="926" r:id="rId111"/>
    <p:sldId id="930" r:id="rId112"/>
    <p:sldId id="931" r:id="rId113"/>
    <p:sldId id="923" r:id="rId114"/>
    <p:sldId id="929" r:id="rId115"/>
    <p:sldId id="941" r:id="rId116"/>
    <p:sldId id="933" r:id="rId117"/>
    <p:sldId id="935" r:id="rId118"/>
    <p:sldId id="936" r:id="rId119"/>
    <p:sldId id="920" r:id="rId120"/>
    <p:sldId id="937" r:id="rId121"/>
    <p:sldId id="938" r:id="rId122"/>
    <p:sldId id="939" r:id="rId123"/>
    <p:sldId id="940" r:id="rId124"/>
    <p:sldId id="942" r:id="rId125"/>
    <p:sldId id="943" r:id="rId126"/>
    <p:sldId id="948" r:id="rId127"/>
    <p:sldId id="944" r:id="rId128"/>
    <p:sldId id="713" r:id="rId129"/>
    <p:sldId id="946" r:id="rId130"/>
    <p:sldId id="947" r:id="rId131"/>
    <p:sldId id="949" r:id="rId132"/>
    <p:sldId id="950" r:id="rId1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1F92E"/>
    <a:srgbClr val="DAE3F3"/>
    <a:srgbClr val="ACE730"/>
    <a:srgbClr val="FFFFFF"/>
    <a:srgbClr val="B5F597"/>
    <a:srgbClr val="508D30"/>
    <a:srgbClr val="38A700"/>
    <a:srgbClr val="1AE659"/>
    <a:srgbClr val="87C243"/>
    <a:srgbClr val="FCD1D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21" autoAdjust="0"/>
    <p:restoredTop sz="96374" autoAdjust="0"/>
  </p:normalViewPr>
  <p:slideViewPr>
    <p:cSldViewPr snapToGrid="0">
      <p:cViewPr varScale="1">
        <p:scale>
          <a:sx n="110" d="100"/>
          <a:sy n="110" d="100"/>
        </p:scale>
        <p:origin x="462"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tableStyles" Target="tableStyle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slide" Target="slides/slide125.xml"/><Relationship Id="rId13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image" Target="../media/image32.jpeg"/><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4.xlsx"/></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image" Target="../media/image52.jpeg"/><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oleObject" Target="Book1" TargetMode="External"/></Relationships>
</file>

<file path=ppt/charts/_rels/chart9.xml.rels><?xml version="1.0" encoding="UTF-8" standalone="yes"?>
<Relationships xmlns="http://schemas.openxmlformats.org/package/2006/relationships"><Relationship Id="rId3" Type="http://schemas.openxmlformats.org/officeDocument/2006/relationships/image" Target="../media/image58.jpg"/><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package" Target="../embeddings/Microsoft_Excel_Worksheet7.xlsx"/></Relationships>
</file>

<file path=ppt/charts/_rels/chart10.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10.xml"/><Relationship Id="rId1" Type="http://schemas.microsoft.com/office/2011/relationships/chartStyle" Target="style10.xml"/></Relationships>
</file>

<file path=ppt/charts/_rels/chart11.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11.xml"/><Relationship Id="rId1" Type="http://schemas.microsoft.com/office/2011/relationships/chartStyle" Target="style11.xml"/></Relationships>
</file>

<file path=ppt/charts/_rels/chart12.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microsoft.com/office/2011/relationships/chartColorStyle" Target="colors12.xml"/><Relationship Id="rId1" Type="http://schemas.microsoft.com/office/2011/relationships/chartStyle" Target="style12.xml"/></Relationships>
</file>

<file path=ppt/charts/_rels/chart13.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microsoft.com/office/2011/relationships/chartColorStyle" Target="colors13.xml"/><Relationship Id="rId1" Type="http://schemas.microsoft.com/office/2011/relationships/chartStyle" Target="style13.xml"/></Relationships>
</file>

<file path=ppt/charts/_rels/chart14.xml.rels><?xml version="1.0" encoding="UTF-8" standalone="yes"?>
<Relationships xmlns="http://schemas.openxmlformats.org/package/2006/relationships"><Relationship Id="rId3" Type="http://schemas.openxmlformats.org/officeDocument/2006/relationships/package" Target="../embeddings/Microsoft_Excel_Worksheet12.xlsx"/><Relationship Id="rId2" Type="http://schemas.microsoft.com/office/2011/relationships/chartColorStyle" Target="colors14.xml"/><Relationship Id="rId1" Type="http://schemas.microsoft.com/office/2011/relationships/chartStyle" Target="style14.xml"/></Relationships>
</file>

<file path=ppt/charts/_rels/chart15.xml.rels><?xml version="1.0" encoding="UTF-8" standalone="yes"?>
<Relationships xmlns="http://schemas.openxmlformats.org/package/2006/relationships"><Relationship Id="rId3" Type="http://schemas.openxmlformats.org/officeDocument/2006/relationships/package" Target="../embeddings/Microsoft_Excel_Worksheet13.xlsx"/><Relationship Id="rId2" Type="http://schemas.microsoft.com/office/2011/relationships/chartColorStyle" Target="colors15.xml"/><Relationship Id="rId1" Type="http://schemas.microsoft.com/office/2011/relationships/chartStyle" Target="style15.xml"/></Relationships>
</file>

<file path=ppt/charts/_rels/chart16.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6.xml"/><Relationship Id="rId1" Type="http://schemas.microsoft.com/office/2011/relationships/chartStyle" Target="style16.xml"/></Relationships>
</file>

<file path=ppt/charts/_rels/chart17.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7.xml"/><Relationship Id="rId1" Type="http://schemas.microsoft.com/office/2011/relationships/chartStyle" Target="style17.xml"/></Relationships>
</file>

<file path=ppt/charts/_rels/chart18.xml.rels><?xml version="1.0" encoding="UTF-8" standalone="yes"?>
<Relationships xmlns="http://schemas.openxmlformats.org/package/2006/relationships"><Relationship Id="rId3" Type="http://schemas.openxmlformats.org/officeDocument/2006/relationships/package" Target="../embeddings/Microsoft_Excel_Worksheet14.xlsx"/><Relationship Id="rId2" Type="http://schemas.microsoft.com/office/2011/relationships/chartColorStyle" Target="colors18.xml"/><Relationship Id="rId1" Type="http://schemas.microsoft.com/office/2011/relationships/chartStyle" Target="style18.xml"/></Relationships>
</file>

<file path=ppt/charts/_rels/chart19.xml.rels><?xml version="1.0" encoding="UTF-8" standalone="yes"?>
<Relationships xmlns="http://schemas.openxmlformats.org/package/2006/relationships"><Relationship Id="rId3" Type="http://schemas.openxmlformats.org/officeDocument/2006/relationships/package" Target="../embeddings/Microsoft_Excel_Worksheet15.xlsx"/><Relationship Id="rId2" Type="http://schemas.microsoft.com/office/2011/relationships/chartColorStyle" Target="colors19.xml"/><Relationship Id="rId1" Type="http://schemas.microsoft.com/office/2011/relationships/chartStyle" Target="style19.xml"/></Relationships>
</file>

<file path=ppt/charts/_rels/chart20.xml.rels><?xml version="1.0" encoding="UTF-8" standalone="yes"?>
<Relationships xmlns="http://schemas.openxmlformats.org/package/2006/relationships"><Relationship Id="rId3" Type="http://schemas.openxmlformats.org/officeDocument/2006/relationships/package" Target="../embeddings/Microsoft_Excel_Worksheet16.xlsx"/><Relationship Id="rId2" Type="http://schemas.microsoft.com/office/2011/relationships/chartColorStyle" Target="colors20.xml"/><Relationship Id="rId1" Type="http://schemas.microsoft.com/office/2011/relationships/chartStyle" Target="style20.xml"/></Relationships>
</file>

<file path=ppt/charts/_rels/chart2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1.xml"/><Relationship Id="rId1" Type="http://schemas.microsoft.com/office/2011/relationships/chartStyle" Target="style21.xml"/></Relationships>
</file>

<file path=ppt/charts/_rels/chart2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2.xml"/><Relationship Id="rId1" Type="http://schemas.microsoft.com/office/2011/relationships/chartStyle" Target="style22.xml"/></Relationships>
</file>

<file path=ppt/charts/_rels/chart23.xml.rels><?xml version="1.0" encoding="UTF-8" standalone="yes"?>
<Relationships xmlns="http://schemas.openxmlformats.org/package/2006/relationships"><Relationship Id="rId3" Type="http://schemas.openxmlformats.org/officeDocument/2006/relationships/package" Target="../embeddings/Microsoft_Excel_Worksheet17.xlsx"/><Relationship Id="rId2" Type="http://schemas.microsoft.com/office/2011/relationships/chartColorStyle" Target="colors23.xml"/><Relationship Id="rId1" Type="http://schemas.microsoft.com/office/2011/relationships/chartStyle" Target="style23.xml"/></Relationships>
</file>

<file path=ppt/charts/_rels/chart24.xml.rels><?xml version="1.0" encoding="UTF-8" standalone="yes"?>
<Relationships xmlns="http://schemas.openxmlformats.org/package/2006/relationships"><Relationship Id="rId3" Type="http://schemas.openxmlformats.org/officeDocument/2006/relationships/package" Target="../embeddings/Microsoft_Excel_Worksheet18.xlsx"/><Relationship Id="rId2" Type="http://schemas.microsoft.com/office/2011/relationships/chartColorStyle" Target="colors24.xml"/><Relationship Id="rId1" Type="http://schemas.microsoft.com/office/2011/relationships/chartStyle" Target="style24.xml"/></Relationships>
</file>

<file path=ppt/charts/_rels/chart25.xml.rels><?xml version="1.0" encoding="UTF-8" standalone="yes"?>
<Relationships xmlns="http://schemas.openxmlformats.org/package/2006/relationships"><Relationship Id="rId3" Type="http://schemas.openxmlformats.org/officeDocument/2006/relationships/package" Target="../embeddings/Microsoft_Excel_Worksheet19.xlsx"/><Relationship Id="rId2" Type="http://schemas.microsoft.com/office/2011/relationships/chartColorStyle" Target="colors25.xml"/><Relationship Id="rId1" Type="http://schemas.microsoft.com/office/2011/relationships/chartStyle" Target="style25.xml"/></Relationships>
</file>

<file path=ppt/charts/_rels/chart26.xml.rels><?xml version="1.0" encoding="UTF-8" standalone="yes"?>
<Relationships xmlns="http://schemas.openxmlformats.org/package/2006/relationships"><Relationship Id="rId3" Type="http://schemas.openxmlformats.org/officeDocument/2006/relationships/package" Target="../embeddings/Microsoft_Excel_Worksheet20.xlsx"/><Relationship Id="rId2" Type="http://schemas.microsoft.com/office/2011/relationships/chartColorStyle" Target="colors26.xml"/><Relationship Id="rId1" Type="http://schemas.microsoft.com/office/2011/relationships/chartStyle" Target="style26.xml"/></Relationships>
</file>

<file path=ppt/charts/_rels/chart27.xml.rels><?xml version="1.0" encoding="UTF-8" standalone="yes"?>
<Relationships xmlns="http://schemas.openxmlformats.org/package/2006/relationships"><Relationship Id="rId3" Type="http://schemas.openxmlformats.org/officeDocument/2006/relationships/package" Target="../embeddings/Microsoft_Excel_Worksheet21.xlsx"/><Relationship Id="rId2" Type="http://schemas.microsoft.com/office/2011/relationships/chartColorStyle" Target="colors27.xml"/><Relationship Id="rId1" Type="http://schemas.microsoft.com/office/2011/relationships/chartStyle" Target="style27.xml"/></Relationships>
</file>

<file path=ppt/charts/_rels/chart28.xml.rels><?xml version="1.0" encoding="UTF-8" standalone="yes"?>
<Relationships xmlns="http://schemas.openxmlformats.org/package/2006/relationships"><Relationship Id="rId3" Type="http://schemas.openxmlformats.org/officeDocument/2006/relationships/package" Target="../embeddings/Microsoft_Excel_Worksheet22.xlsx"/><Relationship Id="rId2" Type="http://schemas.microsoft.com/office/2011/relationships/chartColorStyle" Target="colors28.xml"/><Relationship Id="rId1" Type="http://schemas.microsoft.com/office/2011/relationships/chartStyle" Target="style28.xml"/></Relationships>
</file>

<file path=ppt/charts/_rels/chart29.xml.rels><?xml version="1.0" encoding="UTF-8" standalone="yes"?>
<Relationships xmlns="http://schemas.openxmlformats.org/package/2006/relationships"><Relationship Id="rId3" Type="http://schemas.openxmlformats.org/officeDocument/2006/relationships/package" Target="../embeddings/Microsoft_Excel_Worksheet23.xlsx"/><Relationship Id="rId2" Type="http://schemas.microsoft.com/office/2011/relationships/chartColorStyle" Target="colors29.xml"/><Relationship Id="rId1" Type="http://schemas.microsoft.com/office/2011/relationships/chartStyle" Target="style29.xml"/></Relationships>
</file>

<file path=ppt/charts/_rels/chart30.xml.rels><?xml version="1.0" encoding="UTF-8" standalone="yes"?>
<Relationships xmlns="http://schemas.openxmlformats.org/package/2006/relationships"><Relationship Id="rId3" Type="http://schemas.openxmlformats.org/officeDocument/2006/relationships/package" Target="../embeddings/Microsoft_Excel_Worksheet24.xlsx"/><Relationship Id="rId2" Type="http://schemas.microsoft.com/office/2011/relationships/chartColorStyle" Target="colors30.xml"/><Relationship Id="rId1" Type="http://schemas.microsoft.com/office/2011/relationships/chartStyle" Target="style30.xml"/></Relationships>
</file>

<file path=ppt/charts/_rels/chart31.xml.rels><?xml version="1.0" encoding="UTF-8" standalone="yes"?>
<Relationships xmlns="http://schemas.openxmlformats.org/package/2006/relationships"><Relationship Id="rId3" Type="http://schemas.openxmlformats.org/officeDocument/2006/relationships/package" Target="../embeddings/Microsoft_Excel_Worksheet25.xlsx"/><Relationship Id="rId2" Type="http://schemas.microsoft.com/office/2011/relationships/chartColorStyle" Target="colors31.xml"/><Relationship Id="rId1" Type="http://schemas.microsoft.com/office/2011/relationships/chartStyle" Target="style31.xml"/></Relationships>
</file>

<file path=ppt/charts/_rels/chart32.xml.rels><?xml version="1.0" encoding="UTF-8" standalone="yes"?>
<Relationships xmlns="http://schemas.openxmlformats.org/package/2006/relationships"><Relationship Id="rId3" Type="http://schemas.openxmlformats.org/officeDocument/2006/relationships/package" Target="../embeddings/Microsoft_Excel_Worksheet26.xlsx"/><Relationship Id="rId2" Type="http://schemas.microsoft.com/office/2011/relationships/chartColorStyle" Target="colors32.xml"/><Relationship Id="rId1" Type="http://schemas.microsoft.com/office/2011/relationships/chartStyle" Target="style32.xml"/></Relationships>
</file>

<file path=ppt/charts/_rels/chart33.xml.rels><?xml version="1.0" encoding="UTF-8" standalone="yes"?>
<Relationships xmlns="http://schemas.openxmlformats.org/package/2006/relationships"><Relationship Id="rId3" Type="http://schemas.openxmlformats.org/officeDocument/2006/relationships/package" Target="../embeddings/Microsoft_Excel_Worksheet27.xlsx"/><Relationship Id="rId2" Type="http://schemas.microsoft.com/office/2011/relationships/chartColorStyle" Target="colors33.xml"/><Relationship Id="rId1" Type="http://schemas.microsoft.com/office/2011/relationships/chartStyle" Target="style33.xml"/></Relationships>
</file>

<file path=ppt/charts/_rels/chart34.xml.rels><?xml version="1.0" encoding="UTF-8" standalone="yes"?>
<Relationships xmlns="http://schemas.openxmlformats.org/package/2006/relationships"><Relationship Id="rId3" Type="http://schemas.openxmlformats.org/officeDocument/2006/relationships/image" Target="../media/image75.jpg"/><Relationship Id="rId2" Type="http://schemas.microsoft.com/office/2011/relationships/chartColorStyle" Target="colors34.xml"/><Relationship Id="rId1" Type="http://schemas.microsoft.com/office/2011/relationships/chartStyle" Target="style34.xml"/><Relationship Id="rId4" Type="http://schemas.openxmlformats.org/officeDocument/2006/relationships/package" Target="../embeddings/Microsoft_Excel_Worksheet28.xlsx"/></Relationships>
</file>

<file path=ppt/charts/_rels/chart35.xml.rels><?xml version="1.0" encoding="UTF-8" standalone="yes"?>
<Relationships xmlns="http://schemas.openxmlformats.org/package/2006/relationships"><Relationship Id="rId3" Type="http://schemas.openxmlformats.org/officeDocument/2006/relationships/image" Target="../media/image75.jpg"/><Relationship Id="rId2" Type="http://schemas.microsoft.com/office/2011/relationships/chartColorStyle" Target="colors35.xml"/><Relationship Id="rId1" Type="http://schemas.microsoft.com/office/2011/relationships/chartStyle" Target="style35.xml"/><Relationship Id="rId4" Type="http://schemas.openxmlformats.org/officeDocument/2006/relationships/package" Target="../embeddings/Microsoft_Excel_Worksheet29.xlsx"/></Relationships>
</file>

<file path=ppt/charts/_rels/chart36.xml.rels><?xml version="1.0" encoding="UTF-8" standalone="yes"?>
<Relationships xmlns="http://schemas.openxmlformats.org/package/2006/relationships"><Relationship Id="rId3" Type="http://schemas.openxmlformats.org/officeDocument/2006/relationships/package" Target="../embeddings/Microsoft_Excel_Worksheet30.xlsx"/><Relationship Id="rId2" Type="http://schemas.microsoft.com/office/2011/relationships/chartColorStyle" Target="colors36.xml"/><Relationship Id="rId1" Type="http://schemas.microsoft.com/office/2011/relationships/chartStyle" Target="style36.xml"/></Relationships>
</file>

<file path=ppt/charts/_rels/chart37.xml.rels><?xml version="1.0" encoding="UTF-8" standalone="yes"?>
<Relationships xmlns="http://schemas.openxmlformats.org/package/2006/relationships"><Relationship Id="rId3" Type="http://schemas.openxmlformats.org/officeDocument/2006/relationships/package" Target="../embeddings/Microsoft_Excel_Worksheet31.xlsx"/><Relationship Id="rId2" Type="http://schemas.microsoft.com/office/2011/relationships/chartColorStyle" Target="colors37.xml"/><Relationship Id="rId1" Type="http://schemas.microsoft.com/office/2011/relationships/chartStyle" Target="style37.xml"/></Relationships>
</file>

<file path=ppt/charts/_rels/chart38.xml.rels><?xml version="1.0" encoding="UTF-8" standalone="yes"?>
<Relationships xmlns="http://schemas.openxmlformats.org/package/2006/relationships"><Relationship Id="rId3" Type="http://schemas.openxmlformats.org/officeDocument/2006/relationships/package" Target="../embeddings/Microsoft_Excel_Worksheet32.xlsx"/><Relationship Id="rId2" Type="http://schemas.microsoft.com/office/2011/relationships/chartColorStyle" Target="colors38.xml"/><Relationship Id="rId1" Type="http://schemas.microsoft.com/office/2011/relationships/chartStyle" Target="style38.xml"/></Relationships>
</file>

<file path=ppt/charts/_rels/chart39.xml.rels><?xml version="1.0" encoding="UTF-8" standalone="yes"?>
<Relationships xmlns="http://schemas.openxmlformats.org/package/2006/relationships"><Relationship Id="rId3" Type="http://schemas.openxmlformats.org/officeDocument/2006/relationships/package" Target="../embeddings/Microsoft_Excel_Worksheet33.xlsx"/><Relationship Id="rId2" Type="http://schemas.microsoft.com/office/2011/relationships/chartColorStyle" Target="colors39.xml"/><Relationship Id="rId1" Type="http://schemas.microsoft.com/office/2011/relationships/chartStyle" Target="style39.xml"/></Relationships>
</file>

<file path=ppt/charts/_rels/chart40.xml.rels><?xml version="1.0" encoding="UTF-8" standalone="yes"?>
<Relationships xmlns="http://schemas.openxmlformats.org/package/2006/relationships"><Relationship Id="rId3" Type="http://schemas.openxmlformats.org/officeDocument/2006/relationships/package" Target="../embeddings/Microsoft_Excel_Worksheet34.xlsx"/><Relationship Id="rId2" Type="http://schemas.microsoft.com/office/2011/relationships/chartColorStyle" Target="colors40.xml"/><Relationship Id="rId1" Type="http://schemas.microsoft.com/office/2011/relationships/chartStyle" Target="style40.xml"/></Relationships>
</file>

<file path=ppt/charts/_rels/chart41.xml.rels><?xml version="1.0" encoding="UTF-8" standalone="yes"?>
<Relationships xmlns="http://schemas.openxmlformats.org/package/2006/relationships"><Relationship Id="rId3" Type="http://schemas.openxmlformats.org/officeDocument/2006/relationships/package" Target="../embeddings/Microsoft_Excel_Worksheet35.xlsx"/><Relationship Id="rId2" Type="http://schemas.microsoft.com/office/2011/relationships/chartColorStyle" Target="colors41.xml"/><Relationship Id="rId1" Type="http://schemas.microsoft.com/office/2011/relationships/chartStyle" Target="style41.xml"/></Relationships>
</file>

<file path=ppt/charts/_rels/chart42.xml.rels><?xml version="1.0" encoding="UTF-8" standalone="yes"?>
<Relationships xmlns="http://schemas.openxmlformats.org/package/2006/relationships"><Relationship Id="rId3" Type="http://schemas.openxmlformats.org/officeDocument/2006/relationships/package" Target="../embeddings/Microsoft_Excel_Worksheet36.xlsx"/><Relationship Id="rId2" Type="http://schemas.microsoft.com/office/2011/relationships/chartColorStyle" Target="colors42.xml"/><Relationship Id="rId1" Type="http://schemas.microsoft.com/office/2011/relationships/chartStyle" Target="style4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المخيمات من مساحة مدينة أريحا</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2225174114123103"/>
          <c:y val="0.33443738156127534"/>
          <c:w val="0.55549651771753794"/>
          <c:h val="0.6126244181553917"/>
        </c:manualLayout>
      </c:layout>
      <c:pieChart>
        <c:varyColors val="1"/>
        <c:ser>
          <c:idx val="0"/>
          <c:order val="0"/>
          <c:tx>
            <c:strRef>
              <c:f>Sheet1!$B$1</c:f>
              <c:strCache>
                <c:ptCount val="1"/>
                <c:pt idx="0">
                  <c:v>Sales</c:v>
                </c:pt>
              </c:strCache>
            </c:strRef>
          </c:tx>
          <c:dPt>
            <c:idx val="0"/>
            <c:bubble3D val="0"/>
            <c:explosion val="32"/>
            <c:spPr>
              <a:solidFill>
                <a:srgbClr val="FFFF8F"/>
              </a:solidFill>
              <a:ln w="19050">
                <a:solidFill>
                  <a:schemeClr val="lt1"/>
                </a:solidFill>
              </a:ln>
              <a:effectLst/>
            </c:spPr>
            <c:extLst>
              <c:ext xmlns:c16="http://schemas.microsoft.com/office/drawing/2014/chart" uri="{C3380CC4-5D6E-409C-BE32-E72D297353CC}">
                <c16:uniqueId val="{00000001-4CDD-4208-9B1C-B80D93A07515}"/>
              </c:ext>
            </c:extLst>
          </c:dPt>
          <c:dPt>
            <c:idx val="1"/>
            <c:bubble3D val="0"/>
            <c:spPr>
              <a:noFill/>
              <a:ln w="38100">
                <a:solidFill>
                  <a:srgbClr val="FFFF00"/>
                </a:solidFill>
              </a:ln>
              <a:effectLst/>
            </c:spPr>
            <c:extLst>
              <c:ext xmlns:c16="http://schemas.microsoft.com/office/drawing/2014/chart" uri="{C3380CC4-5D6E-409C-BE32-E72D297353CC}">
                <c16:uniqueId val="{00000003-4CDD-4208-9B1C-B80D93A07515}"/>
              </c:ext>
            </c:extLst>
          </c:dPt>
          <c:dLbls>
            <c:dLbl>
              <c:idx val="1"/>
              <c:layout>
                <c:manualLayout>
                  <c:x val="0.12671970644690947"/>
                  <c:y val="-0.15954915092083233"/>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4CDD-4208-9B1C-B80D93A07515}"/>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1st Qtr</c:v>
                </c:pt>
                <c:pt idx="1">
                  <c:v>2nd Qtr</c:v>
                </c:pt>
              </c:strCache>
            </c:strRef>
          </c:cat>
          <c:val>
            <c:numRef>
              <c:f>Sheet1!$B$2:$B$3</c:f>
              <c:numCache>
                <c:formatCode>General</c:formatCode>
                <c:ptCount val="2"/>
                <c:pt idx="0">
                  <c:v>2712.2139999999999</c:v>
                </c:pt>
                <c:pt idx="1">
                  <c:v>34849.896000000001</c:v>
                </c:pt>
              </c:numCache>
            </c:numRef>
          </c:val>
          <c:extLst>
            <c:ext xmlns:c16="http://schemas.microsoft.com/office/drawing/2014/chart" uri="{C3380CC4-5D6E-409C-BE32-E72D297353CC}">
              <c16:uniqueId val="{00000004-4CDD-4208-9B1C-B80D93A07515}"/>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12700">
      <a:solidFill>
        <a:schemeClr val="bg1">
          <a:lumMod val="85000"/>
        </a:schemeClr>
      </a:solid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r>
              <a:rPr lang="ar-SA" sz="1100" b="1" dirty="0"/>
              <a:t>نسبة الاراضي حسب القيمة</a:t>
            </a:r>
            <a:r>
              <a:rPr lang="ar-SA" sz="1100" b="1" baseline="0" dirty="0"/>
              <a:t> الزراعية</a:t>
            </a:r>
            <a:endParaRPr lang="en-US" sz="1100" b="1" dirty="0"/>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Sales</c:v>
                </c:pt>
              </c:strCache>
            </c:strRef>
          </c:tx>
          <c:dPt>
            <c:idx val="0"/>
            <c:bubble3D val="0"/>
            <c:spPr>
              <a:solidFill>
                <a:srgbClr val="ADEB33"/>
              </a:solidFill>
              <a:ln w="25400">
                <a:solidFill>
                  <a:schemeClr val="lt1"/>
                </a:solidFill>
              </a:ln>
              <a:effectLst/>
              <a:sp3d contourW="25400">
                <a:contourClr>
                  <a:schemeClr val="lt1"/>
                </a:contourClr>
              </a:sp3d>
            </c:spPr>
            <c:extLst>
              <c:ext xmlns:c16="http://schemas.microsoft.com/office/drawing/2014/chart" uri="{C3380CC4-5D6E-409C-BE32-E72D297353CC}">
                <c16:uniqueId val="{00000001-BA16-42D0-BB51-77183BC99225}"/>
              </c:ext>
            </c:extLst>
          </c:dPt>
          <c:dPt>
            <c:idx val="1"/>
            <c:bubble3D val="0"/>
            <c:spPr>
              <a:solidFill>
                <a:srgbClr val="8DB933"/>
              </a:solidFill>
              <a:ln w="25400">
                <a:solidFill>
                  <a:schemeClr val="lt1"/>
                </a:solidFill>
              </a:ln>
              <a:effectLst/>
              <a:sp3d contourW="25400">
                <a:contourClr>
                  <a:schemeClr val="lt1"/>
                </a:contourClr>
              </a:sp3d>
            </c:spPr>
            <c:extLst>
              <c:ext xmlns:c16="http://schemas.microsoft.com/office/drawing/2014/chart" uri="{C3380CC4-5D6E-409C-BE32-E72D297353CC}">
                <c16:uniqueId val="{00000003-BA16-42D0-BB51-77183BC99225}"/>
              </c:ext>
            </c:extLst>
          </c:dPt>
          <c:dPt>
            <c:idx val="2"/>
            <c:bubble3D val="0"/>
            <c:spPr>
              <a:solidFill>
                <a:srgbClr val="518F33"/>
              </a:solidFill>
              <a:ln w="25400">
                <a:solidFill>
                  <a:schemeClr val="lt1"/>
                </a:solidFill>
              </a:ln>
              <a:effectLst/>
              <a:sp3d contourW="25400">
                <a:contourClr>
                  <a:schemeClr val="lt1"/>
                </a:contourClr>
              </a:sp3d>
            </c:spPr>
            <c:extLst>
              <c:ext xmlns:c16="http://schemas.microsoft.com/office/drawing/2014/chart" uri="{C3380CC4-5D6E-409C-BE32-E72D297353CC}">
                <c16:uniqueId val="{00000005-BA16-42D0-BB51-77183BC99225}"/>
              </c:ext>
            </c:extLst>
          </c:dPt>
          <c:dPt>
            <c:idx val="3"/>
            <c:bubble3D val="0"/>
            <c:spPr>
              <a:solidFill>
                <a:srgbClr val="3C5E33"/>
              </a:solidFill>
              <a:ln w="25400">
                <a:solidFill>
                  <a:schemeClr val="lt1"/>
                </a:solidFill>
              </a:ln>
              <a:effectLst/>
              <a:sp3d contourW="25400">
                <a:contourClr>
                  <a:schemeClr val="lt1"/>
                </a:contourClr>
              </a:sp3d>
            </c:spPr>
            <c:extLst>
              <c:ext xmlns:c16="http://schemas.microsoft.com/office/drawing/2014/chart" uri="{C3380CC4-5D6E-409C-BE32-E72D297353CC}">
                <c16:uniqueId val="{00000007-BA16-42D0-BB51-77183BC99225}"/>
              </c:ext>
            </c:extLst>
          </c:dPt>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أراضي عالية القيمة الزراعية</c:v>
                </c:pt>
                <c:pt idx="1">
                  <c:v>أراضي متوسطة القيمة الزراعية</c:v>
                </c:pt>
                <c:pt idx="2">
                  <c:v>أراضي منخفضة القيمة الزراعية</c:v>
                </c:pt>
                <c:pt idx="3">
                  <c:v>غابات</c:v>
                </c:pt>
              </c:strCache>
            </c:strRef>
          </c:cat>
          <c:val>
            <c:numRef>
              <c:f>Sheet1!$B$2:$B$5</c:f>
              <c:numCache>
                <c:formatCode>General</c:formatCode>
                <c:ptCount val="4"/>
                <c:pt idx="0">
                  <c:v>532199590.63200599</c:v>
                </c:pt>
                <c:pt idx="1">
                  <c:v>1540358888.90168</c:v>
                </c:pt>
                <c:pt idx="2">
                  <c:v>3524109404.2664399</c:v>
                </c:pt>
                <c:pt idx="3">
                  <c:v>55430357.767578997</c:v>
                </c:pt>
              </c:numCache>
            </c:numRef>
          </c:val>
          <c:extLst>
            <c:ext xmlns:c16="http://schemas.microsoft.com/office/drawing/2014/chart" uri="{C3380CC4-5D6E-409C-BE32-E72D297353CC}">
              <c16:uniqueId val="{00000008-BA16-42D0-BB51-77183BC99225}"/>
            </c:ext>
          </c:extLst>
        </c:ser>
        <c:dLbls>
          <c:showLegendKey val="0"/>
          <c:showVal val="0"/>
          <c:showCatName val="0"/>
          <c:showSerName val="0"/>
          <c:showPercent val="1"/>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75000"/>
        </a:schemeClr>
      </a:solid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00" b="0" i="0" u="none" strike="noStrike" kern="1200" spc="0" baseline="0">
                <a:solidFill>
                  <a:schemeClr val="tx1"/>
                </a:solidFill>
                <a:latin typeface="+mn-lt"/>
                <a:ea typeface="+mn-ea"/>
                <a:cs typeface="+mn-cs"/>
              </a:defRPr>
            </a:pPr>
            <a:r>
              <a:rPr lang="ar-SA" sz="1400" b="1" dirty="0">
                <a:solidFill>
                  <a:schemeClr val="tx1"/>
                </a:solidFill>
              </a:rPr>
              <a:t>عدد آبار</a:t>
            </a:r>
            <a:r>
              <a:rPr lang="ar-SA" sz="1400" b="1" baseline="0" dirty="0">
                <a:solidFill>
                  <a:schemeClr val="tx1"/>
                </a:solidFill>
              </a:rPr>
              <a:t> المياه بالمحافظات</a:t>
            </a:r>
            <a:endParaRPr lang="ar-SA" sz="1400" b="1" dirty="0">
              <a:solidFill>
                <a:schemeClr val="tx1"/>
              </a:solidFill>
            </a:endParaRPr>
          </a:p>
        </c:rich>
      </c:tx>
      <c:layout>
        <c:manualLayout>
          <c:xMode val="edge"/>
          <c:yMode val="edge"/>
          <c:x val="0.42076081640103075"/>
          <c:y val="4.7255291822793241E-2"/>
        </c:manualLayout>
      </c:layout>
      <c:overlay val="0"/>
      <c:spPr>
        <a:noFill/>
        <a:ln>
          <a:noFill/>
        </a:ln>
        <a:effectLst/>
      </c:spPr>
      <c:txPr>
        <a:bodyPr rot="0" spcFirstLastPara="1" vertOverflow="ellipsis" vert="horz" wrap="square" anchor="ctr" anchorCtr="1"/>
        <a:lstStyle/>
        <a:p>
          <a:pPr>
            <a:defRPr sz="1000"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عدد الآبار</c:v>
                </c:pt>
              </c:strCache>
            </c:strRef>
          </c:tx>
          <c:spPr>
            <a:solidFill>
              <a:srgbClr val="0D9CD1"/>
            </a:solidFill>
            <a:ln>
              <a:noFill/>
            </a:ln>
            <a:effectLst/>
          </c:spPr>
          <c:invertIfNegative val="0"/>
          <c:dPt>
            <c:idx val="0"/>
            <c:invertIfNegative val="0"/>
            <c:bubble3D val="0"/>
            <c:spPr>
              <a:solidFill>
                <a:srgbClr val="0D9CD1"/>
              </a:solidFill>
              <a:ln w="38100">
                <a:solidFill>
                  <a:srgbClr val="FFFF00"/>
                </a:solidFill>
              </a:ln>
              <a:effectLst/>
            </c:spPr>
            <c:extLst>
              <c:ext xmlns:c16="http://schemas.microsoft.com/office/drawing/2014/chart" uri="{C3380CC4-5D6E-409C-BE32-E72D297353CC}">
                <c16:uniqueId val="{00000001-D548-4963-94A3-895E892B55F5}"/>
              </c:ext>
            </c:extLst>
          </c:dPt>
          <c:cat>
            <c:strRef>
              <c:f>Sheet1!$A$2:$A$12</c:f>
              <c:strCache>
                <c:ptCount val="11"/>
                <c:pt idx="0">
                  <c:v>أريحا</c:v>
                </c:pt>
                <c:pt idx="1">
                  <c:v>نابلس</c:v>
                </c:pt>
                <c:pt idx="2">
                  <c:v>رام الله </c:v>
                </c:pt>
                <c:pt idx="3">
                  <c:v>جنين</c:v>
                </c:pt>
                <c:pt idx="4">
                  <c:v>طولكرم</c:v>
                </c:pt>
                <c:pt idx="5">
                  <c:v>قلقيلية</c:v>
                </c:pt>
                <c:pt idx="6">
                  <c:v>بيت لحم</c:v>
                </c:pt>
                <c:pt idx="7">
                  <c:v>القدس</c:v>
                </c:pt>
                <c:pt idx="8">
                  <c:v>الخليل</c:v>
                </c:pt>
                <c:pt idx="9">
                  <c:v>سلفيت</c:v>
                </c:pt>
                <c:pt idx="10">
                  <c:v>طوباس</c:v>
                </c:pt>
              </c:strCache>
            </c:strRef>
          </c:cat>
          <c:val>
            <c:numRef>
              <c:f>Sheet1!$B$2:$B$12</c:f>
              <c:numCache>
                <c:formatCode>General</c:formatCode>
                <c:ptCount val="11"/>
                <c:pt idx="0">
                  <c:v>150</c:v>
                </c:pt>
                <c:pt idx="1">
                  <c:v>29</c:v>
                </c:pt>
                <c:pt idx="2">
                  <c:v>10</c:v>
                </c:pt>
                <c:pt idx="3">
                  <c:v>123</c:v>
                </c:pt>
                <c:pt idx="4">
                  <c:v>66</c:v>
                </c:pt>
                <c:pt idx="5">
                  <c:v>72</c:v>
                </c:pt>
                <c:pt idx="6">
                  <c:v>9</c:v>
                </c:pt>
                <c:pt idx="7">
                  <c:v>1</c:v>
                </c:pt>
                <c:pt idx="8">
                  <c:v>16</c:v>
                </c:pt>
                <c:pt idx="9">
                  <c:v>4</c:v>
                </c:pt>
                <c:pt idx="10">
                  <c:v>20</c:v>
                </c:pt>
              </c:numCache>
            </c:numRef>
          </c:val>
          <c:extLst>
            <c:ext xmlns:c16="http://schemas.microsoft.com/office/drawing/2014/chart" uri="{C3380CC4-5D6E-409C-BE32-E72D297353CC}">
              <c16:uniqueId val="{00000002-D548-4963-94A3-895E892B55F5}"/>
            </c:ext>
          </c:extLst>
        </c:ser>
        <c:dLbls>
          <c:showLegendKey val="0"/>
          <c:showVal val="0"/>
          <c:showCatName val="0"/>
          <c:showSerName val="0"/>
          <c:showPercent val="0"/>
          <c:showBubbleSize val="0"/>
        </c:dLbls>
        <c:gapWidth val="219"/>
        <c:overlap val="-27"/>
        <c:axId val="424485392"/>
        <c:axId val="424478552"/>
      </c:barChart>
      <c:catAx>
        <c:axId val="4244853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424478552"/>
        <c:crosses val="autoZero"/>
        <c:auto val="1"/>
        <c:lblAlgn val="ctr"/>
        <c:lblOffset val="100"/>
        <c:noMultiLvlLbl val="0"/>
      </c:catAx>
      <c:valAx>
        <c:axId val="4244785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42448539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75000"/>
        </a:schemeClr>
      </a:solid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chemeClr val="tx1">
                    <a:lumMod val="65000"/>
                    <a:lumOff val="35000"/>
                  </a:schemeClr>
                </a:solidFill>
                <a:latin typeface="+mn-lt"/>
                <a:ea typeface="+mn-ea"/>
                <a:cs typeface="+mn-cs"/>
              </a:defRPr>
            </a:pPr>
            <a:r>
              <a:rPr lang="ar-SA" sz="1200" b="1" dirty="0"/>
              <a:t>نسبة أحواض المياه</a:t>
            </a:r>
            <a:endParaRPr lang="en-US" sz="1200" b="1" dirty="0"/>
          </a:p>
        </c:rich>
      </c:tx>
      <c:overlay val="0"/>
      <c:spPr>
        <a:noFill/>
        <a:ln>
          <a:noFill/>
        </a:ln>
        <a:effectLst/>
      </c:spPr>
      <c:txPr>
        <a:bodyPr rot="0" spcFirstLastPara="1" vertOverflow="ellipsis" vert="horz" wrap="square" anchor="ctr" anchorCtr="1"/>
        <a:lstStyle/>
        <a:p>
          <a:pPr>
            <a:defRPr sz="1200" b="1"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Sales</c:v>
                </c:pt>
              </c:strCache>
            </c:strRef>
          </c:tx>
          <c:dPt>
            <c:idx val="0"/>
            <c:bubble3D val="0"/>
            <c:spPr>
              <a:solidFill>
                <a:srgbClr val="7A787D"/>
              </a:solidFill>
              <a:ln w="25400">
                <a:solidFill>
                  <a:schemeClr val="lt1"/>
                </a:solidFill>
              </a:ln>
              <a:effectLst/>
              <a:sp3d contourW="25400">
                <a:contourClr>
                  <a:schemeClr val="lt1"/>
                </a:contourClr>
              </a:sp3d>
            </c:spPr>
            <c:extLst>
              <c:ext xmlns:c16="http://schemas.microsoft.com/office/drawing/2014/chart" uri="{C3380CC4-5D6E-409C-BE32-E72D297353CC}">
                <c16:uniqueId val="{00000001-2440-464A-9E6B-644FD3B9EB9F}"/>
              </c:ext>
            </c:extLst>
          </c:dPt>
          <c:dPt>
            <c:idx val="1"/>
            <c:bubble3D val="0"/>
            <c:spPr>
              <a:solidFill>
                <a:srgbClr val="B1AEB5"/>
              </a:solidFill>
              <a:ln w="25400">
                <a:solidFill>
                  <a:schemeClr val="lt1"/>
                </a:solidFill>
              </a:ln>
              <a:effectLst/>
              <a:sp3d contourW="25400">
                <a:contourClr>
                  <a:schemeClr val="lt1"/>
                </a:contourClr>
              </a:sp3d>
            </c:spPr>
            <c:extLst>
              <c:ext xmlns:c16="http://schemas.microsoft.com/office/drawing/2014/chart" uri="{C3380CC4-5D6E-409C-BE32-E72D297353CC}">
                <c16:uniqueId val="{00000003-2440-464A-9E6B-644FD3B9EB9F}"/>
              </c:ext>
            </c:extLst>
          </c:dPt>
          <c:dPt>
            <c:idx val="2"/>
            <c:bubble3D val="0"/>
            <c:spPr>
              <a:solidFill>
                <a:srgbClr val="F2EBFA"/>
              </a:solidFill>
              <a:ln w="25400">
                <a:solidFill>
                  <a:schemeClr val="lt1"/>
                </a:solidFill>
              </a:ln>
              <a:effectLst/>
              <a:sp3d contourW="25400">
                <a:contourClr>
                  <a:schemeClr val="lt1"/>
                </a:contourClr>
              </a:sp3d>
            </c:spPr>
            <c:extLst>
              <c:ext xmlns:c16="http://schemas.microsoft.com/office/drawing/2014/chart" uri="{C3380CC4-5D6E-409C-BE32-E72D297353CC}">
                <c16:uniqueId val="{00000005-2440-464A-9E6B-644FD3B9EB9F}"/>
              </c:ext>
            </c:extLst>
          </c:dPt>
          <c:dLbls>
            <c:dLbl>
              <c:idx val="0"/>
              <c:layout>
                <c:manualLayout>
                  <c:x val="0.10050214759452478"/>
                  <c:y val="1.2126882851091763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2440-464A-9E6B-644FD3B9EB9F}"/>
                </c:ext>
              </c:extLst>
            </c:dLbl>
            <c:dLbl>
              <c:idx val="1"/>
              <c:layout>
                <c:manualLayout>
                  <c:x val="-0.36305486039007145"/>
                  <c:y val="-2.4303668125124386E-3"/>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2440-464A-9E6B-644FD3B9EB9F}"/>
                </c:ext>
              </c:extLst>
            </c:dLbl>
            <c:dLbl>
              <c:idx val="2"/>
              <c:layout>
                <c:manualLayout>
                  <c:x val="5.0625127833007426E-2"/>
                  <c:y val="-5.5820018594593311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2440-464A-9E6B-644FD3B9EB9F}"/>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Sheet1!$A$2:$A$4</c:f>
              <c:strCache>
                <c:ptCount val="3"/>
                <c:pt idx="0">
                  <c:v>البحر الميت</c:v>
                </c:pt>
                <c:pt idx="1">
                  <c:v>البحر المتوسط</c:v>
                </c:pt>
                <c:pt idx="2">
                  <c:v>نهر الاردن</c:v>
                </c:pt>
              </c:strCache>
            </c:strRef>
          </c:cat>
          <c:val>
            <c:numRef>
              <c:f>Sheet1!$B$2:$B$4</c:f>
              <c:numCache>
                <c:formatCode>General</c:formatCode>
                <c:ptCount val="3"/>
                <c:pt idx="0">
                  <c:v>1244992418.3257</c:v>
                </c:pt>
                <c:pt idx="1">
                  <c:v>2860215104.9033999</c:v>
                </c:pt>
                <c:pt idx="2">
                  <c:v>1538043953.0508001</c:v>
                </c:pt>
              </c:numCache>
            </c:numRef>
          </c:val>
          <c:extLst>
            <c:ext xmlns:c16="http://schemas.microsoft.com/office/drawing/2014/chart" uri="{C3380CC4-5D6E-409C-BE32-E72D297353CC}">
              <c16:uniqueId val="{00000006-2440-464A-9E6B-644FD3B9EB9F}"/>
            </c:ext>
          </c:extLst>
        </c:ser>
        <c:dLbls>
          <c:showLegendKey val="0"/>
          <c:showVal val="0"/>
          <c:showCatName val="0"/>
          <c:showSerName val="0"/>
          <c:showPercent val="1"/>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75000"/>
        </a:schemeClr>
      </a:solid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dirty="0"/>
              <a:t>نسبة تصنيف</a:t>
            </a:r>
            <a:r>
              <a:rPr lang="ar-SA" baseline="0" dirty="0"/>
              <a:t> الاراضي</a:t>
            </a:r>
            <a:endParaRPr lang="en-US"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Sales</c:v>
                </c:pt>
              </c:strCache>
            </c:strRef>
          </c:tx>
          <c:spPr>
            <a:blipFill dpi="0" rotWithShape="1">
              <a:blip xmlns:r="http://schemas.openxmlformats.org/officeDocument/2006/relationships" r:embed="rId3">
                <a:extLst>
                  <a:ext uri="{28A0092B-C50C-407E-A947-70E740481C1C}">
                    <a14:useLocalDpi xmlns:a14="http://schemas.microsoft.com/office/drawing/2010/main" val="0"/>
                  </a:ext>
                </a:extLst>
              </a:blip>
              <a:srcRect/>
              <a:stretch>
                <a:fillRect/>
              </a:stretch>
            </a:blipFill>
          </c:spPr>
          <c:dPt>
            <c:idx val="0"/>
            <c:bubble3D val="0"/>
            <c:spPr>
              <a:solidFill>
                <a:srgbClr val="D7A185"/>
              </a:solidFill>
              <a:ln w="25400">
                <a:solidFill>
                  <a:schemeClr val="lt1"/>
                </a:solidFill>
              </a:ln>
              <a:effectLst/>
              <a:sp3d contourW="25400">
                <a:contourClr>
                  <a:schemeClr val="lt1"/>
                </a:contourClr>
              </a:sp3d>
            </c:spPr>
            <c:extLst>
              <c:ext xmlns:c16="http://schemas.microsoft.com/office/drawing/2014/chart" uri="{C3380CC4-5D6E-409C-BE32-E72D297353CC}">
                <c16:uniqueId val="{00000001-11AB-4E14-8048-1B5DE3AB0401}"/>
              </c:ext>
            </c:extLst>
          </c:dPt>
          <c:dPt>
            <c:idx val="1"/>
            <c:bubble3D val="0"/>
            <c:spPr>
              <a:solidFill>
                <a:srgbClr val="FFDC99"/>
              </a:solidFill>
              <a:ln w="25400">
                <a:solidFill>
                  <a:schemeClr val="lt1"/>
                </a:solidFill>
              </a:ln>
              <a:effectLst/>
              <a:sp3d contourW="25400">
                <a:contourClr>
                  <a:schemeClr val="lt1"/>
                </a:contourClr>
              </a:sp3d>
            </c:spPr>
            <c:extLst>
              <c:ext xmlns:c16="http://schemas.microsoft.com/office/drawing/2014/chart" uri="{C3380CC4-5D6E-409C-BE32-E72D297353CC}">
                <c16:uniqueId val="{00000003-11AB-4E14-8048-1B5DE3AB0401}"/>
              </c:ext>
            </c:extLst>
          </c:dPt>
          <c:dPt>
            <c:idx val="2"/>
            <c:bubble3D val="0"/>
            <c:spPr>
              <a:blipFill dpi="0" rotWithShape="1">
                <a:blip xmlns:r="http://schemas.openxmlformats.org/officeDocument/2006/relationships" r:embed="rId3">
                  <a:extLst>
                    <a:ext uri="{28A0092B-C50C-407E-A947-70E740481C1C}">
                      <a14:useLocalDpi xmlns:a14="http://schemas.microsoft.com/office/drawing/2010/main" val="0"/>
                    </a:ext>
                  </a:extLst>
                </a:blip>
                <a:srcRect/>
                <a:stretch>
                  <a:fillRect/>
                </a:stretch>
              </a:blipFill>
              <a:ln w="25400">
                <a:solidFill>
                  <a:schemeClr val="lt1"/>
                </a:solidFill>
              </a:ln>
              <a:effectLst/>
              <a:sp3d contourW="25400">
                <a:contourClr>
                  <a:schemeClr val="lt1"/>
                </a:contourClr>
              </a:sp3d>
            </c:spPr>
            <c:extLst>
              <c:ext xmlns:c16="http://schemas.microsoft.com/office/drawing/2014/chart" uri="{C3380CC4-5D6E-409C-BE32-E72D297353CC}">
                <c16:uniqueId val="{00000005-11AB-4E14-8048-1B5DE3AB0401}"/>
              </c:ext>
            </c:extLst>
          </c:dPt>
          <c:dLbls>
            <c:dLbl>
              <c:idx val="2"/>
              <c:layout>
                <c:manualLayout>
                  <c:x val="2.741605463562698E-2"/>
                  <c:y val="9.4255760627213706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11AB-4E14-8048-1B5DE3AB0401}"/>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Sheet1!$A$2:$A$4</c:f>
              <c:strCache>
                <c:ptCount val="3"/>
                <c:pt idx="0">
                  <c:v>أ</c:v>
                </c:pt>
                <c:pt idx="1">
                  <c:v>2nd Qtr</c:v>
                </c:pt>
                <c:pt idx="2">
                  <c:v>3rd Qtr</c:v>
                </c:pt>
              </c:strCache>
            </c:strRef>
          </c:cat>
          <c:val>
            <c:numRef>
              <c:f>Sheet1!$B$2:$B$4</c:f>
              <c:numCache>
                <c:formatCode>General</c:formatCode>
                <c:ptCount val="3"/>
                <c:pt idx="0">
                  <c:v>3</c:v>
                </c:pt>
                <c:pt idx="1">
                  <c:v>21</c:v>
                </c:pt>
                <c:pt idx="2">
                  <c:v>76</c:v>
                </c:pt>
              </c:numCache>
            </c:numRef>
          </c:val>
          <c:extLst>
            <c:ext xmlns:c16="http://schemas.microsoft.com/office/drawing/2014/chart" uri="{C3380CC4-5D6E-409C-BE32-E72D297353CC}">
              <c16:uniqueId val="{00000006-11AB-4E14-8048-1B5DE3AB0401}"/>
            </c:ext>
          </c:extLst>
        </c:ser>
        <c:dLbls>
          <c:showLegendKey val="0"/>
          <c:showVal val="0"/>
          <c:showCatName val="0"/>
          <c:showSerName val="0"/>
          <c:showPercent val="1"/>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75000"/>
        </a:schemeClr>
      </a:solidFill>
    </a:ln>
    <a:effectLst/>
  </c:spPr>
  <c:txPr>
    <a:bodyPr/>
    <a:lstStyle/>
    <a:p>
      <a:pPr>
        <a:defRPr/>
      </a:pPr>
      <a:endParaRPr lang="en-US"/>
    </a:p>
  </c:txPr>
  <c:externalData r:id="rId4">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r>
              <a:rPr lang="ar-SA" sz="1400" b="1" dirty="0"/>
              <a:t>نسبة الزائرين لفلسطين عام 2022</a:t>
            </a:r>
            <a:endParaRPr lang="en-US" sz="1400" b="1" dirty="0"/>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Sales</c:v>
                </c:pt>
              </c:strCache>
            </c:strRef>
          </c:tx>
          <c:dPt>
            <c:idx val="0"/>
            <c:bubble3D val="0"/>
            <c:spPr>
              <a:solidFill>
                <a:srgbClr val="FFFF00"/>
              </a:solidFill>
              <a:ln w="25400">
                <a:solidFill>
                  <a:schemeClr val="lt1"/>
                </a:solidFill>
              </a:ln>
              <a:effectLst/>
              <a:sp3d contourW="25400">
                <a:contourClr>
                  <a:schemeClr val="lt1"/>
                </a:contourClr>
              </a:sp3d>
            </c:spPr>
            <c:extLst>
              <c:ext xmlns:c16="http://schemas.microsoft.com/office/drawing/2014/chart" uri="{C3380CC4-5D6E-409C-BE32-E72D297353CC}">
                <c16:uniqueId val="{00000001-5FB8-49BB-9314-8E4871FBA54E}"/>
              </c:ext>
            </c:extLst>
          </c:dPt>
          <c:dPt>
            <c:idx val="1"/>
            <c:bubble3D val="0"/>
            <c:spPr>
              <a:solidFill>
                <a:srgbClr val="FF0000"/>
              </a:solidFill>
              <a:ln w="25400">
                <a:solidFill>
                  <a:schemeClr val="lt1"/>
                </a:solidFill>
              </a:ln>
              <a:effectLst/>
              <a:sp3d contourW="25400">
                <a:contourClr>
                  <a:schemeClr val="lt1"/>
                </a:contourClr>
              </a:sp3d>
            </c:spPr>
            <c:extLst>
              <c:ext xmlns:c16="http://schemas.microsoft.com/office/drawing/2014/chart" uri="{C3380CC4-5D6E-409C-BE32-E72D297353CC}">
                <c16:uniqueId val="{00000003-5FB8-49BB-9314-8E4871FBA54E}"/>
              </c:ext>
            </c:extLst>
          </c:dPt>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زائرين مدينة أريحا</c:v>
                </c:pt>
                <c:pt idx="1">
                  <c:v>زائرين باقي الضفة</c:v>
                </c:pt>
              </c:strCache>
            </c:strRef>
          </c:cat>
          <c:val>
            <c:numRef>
              <c:f>Sheet1!$B$2:$B$3</c:f>
              <c:numCache>
                <c:formatCode>General</c:formatCode>
                <c:ptCount val="2"/>
                <c:pt idx="0">
                  <c:v>2700000</c:v>
                </c:pt>
                <c:pt idx="1">
                  <c:v>300000</c:v>
                </c:pt>
              </c:numCache>
            </c:numRef>
          </c:val>
          <c:extLst>
            <c:ext xmlns:c16="http://schemas.microsoft.com/office/drawing/2014/chart" uri="{C3380CC4-5D6E-409C-BE32-E72D297353CC}">
              <c16:uniqueId val="{00000008-5FB8-49BB-9314-8E4871FBA54E}"/>
            </c:ext>
          </c:extLst>
        </c:ser>
        <c:dLbls>
          <c:showLegendKey val="0"/>
          <c:showVal val="0"/>
          <c:showCatName val="0"/>
          <c:showSerName val="0"/>
          <c:showPercent val="1"/>
          <c:showBubbleSize val="0"/>
          <c:showLeaderLines val="1"/>
        </c:dLbls>
      </c:pie3DChart>
      <c:spPr>
        <a:noFill/>
        <a:ln>
          <a:noFill/>
        </a:ln>
        <a:effectLst/>
      </c:spPr>
    </c:plotArea>
    <c:legend>
      <c:legendPos val="r"/>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75000"/>
        </a:schemeClr>
      </a:solid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dirty="0"/>
              <a:t>اعداد الطلاب والخريجين في</a:t>
            </a:r>
            <a:r>
              <a:rPr lang="ar-SA" baseline="0" dirty="0"/>
              <a:t> جامعة الاستقلال من جميع انحاء الضفة </a:t>
            </a:r>
            <a:endParaRPr lang="en-US"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الطلاب</c:v>
                </c:pt>
              </c:strCache>
            </c:strRef>
          </c:tx>
          <c:spPr>
            <a:solidFill>
              <a:schemeClr val="accent1"/>
            </a:solidFill>
            <a:ln>
              <a:noFill/>
            </a:ln>
            <a:effectLst/>
          </c:spPr>
          <c:invertIfNegative val="0"/>
          <c:dPt>
            <c:idx val="0"/>
            <c:invertIfNegative val="0"/>
            <c:bubble3D val="0"/>
            <c:spPr>
              <a:solidFill>
                <a:schemeClr val="accent5">
                  <a:lumMod val="75000"/>
                </a:schemeClr>
              </a:solidFill>
              <a:ln>
                <a:noFill/>
              </a:ln>
              <a:effectLst/>
            </c:spPr>
            <c:extLst>
              <c:ext xmlns:c16="http://schemas.microsoft.com/office/drawing/2014/chart" uri="{C3380CC4-5D6E-409C-BE32-E72D297353CC}">
                <c16:uniqueId val="{00000004-E704-44F6-B269-F81EEF6F9073}"/>
              </c:ext>
            </c:extLst>
          </c:dPt>
          <c:cat>
            <c:strRef>
              <c:f>Sheet1!$A$2</c:f>
              <c:strCache>
                <c:ptCount val="1"/>
                <c:pt idx="0">
                  <c:v>العدد</c:v>
                </c:pt>
              </c:strCache>
            </c:strRef>
          </c:cat>
          <c:val>
            <c:numRef>
              <c:f>Sheet1!$B$2</c:f>
              <c:numCache>
                <c:formatCode>General</c:formatCode>
                <c:ptCount val="1"/>
                <c:pt idx="0">
                  <c:v>1139</c:v>
                </c:pt>
              </c:numCache>
            </c:numRef>
          </c:val>
          <c:extLst>
            <c:ext xmlns:c16="http://schemas.microsoft.com/office/drawing/2014/chart" uri="{C3380CC4-5D6E-409C-BE32-E72D297353CC}">
              <c16:uniqueId val="{00000000-E704-44F6-B269-F81EEF6F9073}"/>
            </c:ext>
          </c:extLst>
        </c:ser>
        <c:ser>
          <c:idx val="1"/>
          <c:order val="1"/>
          <c:tx>
            <c:strRef>
              <c:f>Sheet1!$C$1</c:f>
              <c:strCache>
                <c:ptCount val="1"/>
                <c:pt idx="0">
                  <c:v>الخريجين</c:v>
                </c:pt>
              </c:strCache>
            </c:strRef>
          </c:tx>
          <c:spPr>
            <a:solidFill>
              <a:schemeClr val="accent2"/>
            </a:solidFill>
            <a:ln>
              <a:noFill/>
            </a:ln>
            <a:effectLst/>
          </c:spPr>
          <c:invertIfNegative val="0"/>
          <c:dPt>
            <c:idx val="0"/>
            <c:invertIfNegative val="0"/>
            <c:bubble3D val="0"/>
            <c:spPr>
              <a:solidFill>
                <a:schemeClr val="accent5">
                  <a:lumMod val="20000"/>
                  <a:lumOff val="80000"/>
                </a:schemeClr>
              </a:solidFill>
              <a:ln>
                <a:noFill/>
              </a:ln>
              <a:effectLst/>
            </c:spPr>
            <c:extLst>
              <c:ext xmlns:c16="http://schemas.microsoft.com/office/drawing/2014/chart" uri="{C3380CC4-5D6E-409C-BE32-E72D297353CC}">
                <c16:uniqueId val="{00000003-E704-44F6-B269-F81EEF6F9073}"/>
              </c:ext>
            </c:extLst>
          </c:dPt>
          <c:cat>
            <c:strRef>
              <c:f>Sheet1!$A$2</c:f>
              <c:strCache>
                <c:ptCount val="1"/>
                <c:pt idx="0">
                  <c:v>العدد</c:v>
                </c:pt>
              </c:strCache>
            </c:strRef>
          </c:cat>
          <c:val>
            <c:numRef>
              <c:f>Sheet1!$C$2</c:f>
              <c:numCache>
                <c:formatCode>General</c:formatCode>
                <c:ptCount val="1"/>
                <c:pt idx="0">
                  <c:v>3493</c:v>
                </c:pt>
              </c:numCache>
            </c:numRef>
          </c:val>
          <c:extLst>
            <c:ext xmlns:c16="http://schemas.microsoft.com/office/drawing/2014/chart" uri="{C3380CC4-5D6E-409C-BE32-E72D297353CC}">
              <c16:uniqueId val="{00000001-E704-44F6-B269-F81EEF6F9073}"/>
            </c:ext>
          </c:extLst>
        </c:ser>
        <c:dLbls>
          <c:showLegendKey val="0"/>
          <c:showVal val="0"/>
          <c:showCatName val="0"/>
          <c:showSerName val="0"/>
          <c:showPercent val="0"/>
          <c:showBubbleSize val="0"/>
        </c:dLbls>
        <c:gapWidth val="219"/>
        <c:overlap val="-27"/>
        <c:axId val="556903616"/>
        <c:axId val="556904336"/>
      </c:barChart>
      <c:catAx>
        <c:axId val="5569036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56904336"/>
        <c:crosses val="autoZero"/>
        <c:auto val="1"/>
        <c:lblAlgn val="ctr"/>
        <c:lblOffset val="100"/>
        <c:noMultiLvlLbl val="0"/>
      </c:catAx>
      <c:valAx>
        <c:axId val="55690433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569036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2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spPr>
            <a:ln>
              <a:solidFill>
                <a:schemeClr val="bg1">
                  <a:lumMod val="85000"/>
                </a:schemeClr>
              </a:solidFill>
            </a:ln>
          </c:spPr>
          <c:dPt>
            <c:idx val="0"/>
            <c:bubble3D val="0"/>
            <c:spPr>
              <a:solidFill>
                <a:srgbClr val="C08461"/>
              </a:solidFill>
              <a:ln w="25400">
                <a:solidFill>
                  <a:schemeClr val="bg1">
                    <a:lumMod val="85000"/>
                  </a:schemeClr>
                </a:solidFill>
              </a:ln>
              <a:effectLst/>
              <a:sp3d contourW="25400">
                <a:contourClr>
                  <a:schemeClr val="bg1">
                    <a:lumMod val="85000"/>
                  </a:schemeClr>
                </a:contourClr>
              </a:sp3d>
            </c:spPr>
            <c:extLst>
              <c:ext xmlns:c16="http://schemas.microsoft.com/office/drawing/2014/chart" uri="{C3380CC4-5D6E-409C-BE32-E72D297353CC}">
                <c16:uniqueId val="{00000001-977C-4568-A3DE-FD0911010FF0}"/>
              </c:ext>
            </c:extLst>
          </c:dPt>
          <c:dPt>
            <c:idx val="1"/>
            <c:bubble3D val="0"/>
            <c:spPr>
              <a:solidFill>
                <a:srgbClr val="FAFF64"/>
              </a:solidFill>
              <a:ln w="25400">
                <a:solidFill>
                  <a:schemeClr val="bg1">
                    <a:lumMod val="85000"/>
                  </a:schemeClr>
                </a:solidFill>
              </a:ln>
              <a:effectLst/>
              <a:sp3d contourW="25400">
                <a:contourClr>
                  <a:schemeClr val="bg1">
                    <a:lumMod val="85000"/>
                  </a:schemeClr>
                </a:contourClr>
              </a:sp3d>
            </c:spPr>
            <c:extLst>
              <c:ext xmlns:c16="http://schemas.microsoft.com/office/drawing/2014/chart" uri="{C3380CC4-5D6E-409C-BE32-E72D297353CC}">
                <c16:uniqueId val="{00000003-977C-4568-A3DE-FD0911010FF0}"/>
              </c:ext>
            </c:extLst>
          </c:dPt>
          <c:dPt>
            <c:idx val="2"/>
            <c:bubble3D val="0"/>
            <c:spPr>
              <a:blipFill dpi="0" rotWithShape="1">
                <a:blip xmlns:r="http://schemas.openxmlformats.org/officeDocument/2006/relationships" r:embed="rId3">
                  <a:extLst>
                    <a:ext uri="{28A0092B-C50C-407E-A947-70E740481C1C}">
                      <a14:useLocalDpi xmlns:a14="http://schemas.microsoft.com/office/drawing/2010/main" val="0"/>
                    </a:ext>
                  </a:extLst>
                </a:blip>
                <a:srcRect/>
                <a:stretch>
                  <a:fillRect/>
                </a:stretch>
              </a:blipFill>
              <a:ln w="25400">
                <a:solidFill>
                  <a:schemeClr val="bg1">
                    <a:lumMod val="85000"/>
                  </a:schemeClr>
                </a:solidFill>
              </a:ln>
              <a:effectLst/>
              <a:sp3d contourW="25400">
                <a:contourClr>
                  <a:schemeClr val="bg1">
                    <a:lumMod val="85000"/>
                  </a:schemeClr>
                </a:contourClr>
              </a:sp3d>
            </c:spPr>
            <c:extLst>
              <c:ext xmlns:c16="http://schemas.microsoft.com/office/drawing/2014/chart" uri="{C3380CC4-5D6E-409C-BE32-E72D297353CC}">
                <c16:uniqueId val="{00000005-977C-4568-A3DE-FD0911010FF0}"/>
              </c:ext>
            </c:extLst>
          </c:dPt>
          <c:dPt>
            <c:idx val="3"/>
            <c:bubble3D val="0"/>
            <c:spPr>
              <a:solidFill>
                <a:srgbClr val="488F9B"/>
              </a:solidFill>
              <a:ln w="25400">
                <a:solidFill>
                  <a:schemeClr val="bg1">
                    <a:lumMod val="85000"/>
                  </a:schemeClr>
                </a:solidFill>
              </a:ln>
              <a:effectLst/>
              <a:sp3d contourW="25400">
                <a:contourClr>
                  <a:schemeClr val="bg1">
                    <a:lumMod val="85000"/>
                  </a:schemeClr>
                </a:contourClr>
              </a:sp3d>
            </c:spPr>
            <c:extLst>
              <c:ext xmlns:c16="http://schemas.microsoft.com/office/drawing/2014/chart" uri="{C3380CC4-5D6E-409C-BE32-E72D297353CC}">
                <c16:uniqueId val="{00000007-977C-4568-A3DE-FD0911010FF0}"/>
              </c:ext>
            </c:extLst>
          </c:dPt>
          <c:dLbls>
            <c:dLbl>
              <c:idx val="2"/>
              <c:layout>
                <c:manualLayout>
                  <c:x val="0.28232072245758782"/>
                  <c:y val="8.5505667605250982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977C-4568-A3DE-FD0911010FF0}"/>
                </c:ext>
              </c:extLst>
            </c:dLbl>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3"/>
                <c:pt idx="0">
                  <c:v>أ</c:v>
                </c:pt>
                <c:pt idx="1">
                  <c:v>ب</c:v>
                </c:pt>
                <c:pt idx="2">
                  <c:v>ج</c:v>
                </c:pt>
              </c:strCache>
            </c:strRef>
          </c:cat>
          <c:val>
            <c:numRef>
              <c:f>Sheet1!$B$2:$B$5</c:f>
              <c:numCache>
                <c:formatCode>General</c:formatCode>
                <c:ptCount val="4"/>
                <c:pt idx="0">
                  <c:v>68243634.419239998</c:v>
                </c:pt>
                <c:pt idx="1">
                  <c:v>793432.179183</c:v>
                </c:pt>
                <c:pt idx="2">
                  <c:v>523764703.00725597</c:v>
                </c:pt>
              </c:numCache>
            </c:numRef>
          </c:val>
          <c:extLst>
            <c:ext xmlns:c16="http://schemas.microsoft.com/office/drawing/2014/chart" uri="{C3380CC4-5D6E-409C-BE32-E72D297353CC}">
              <c16:uniqueId val="{00000008-977C-4568-A3DE-FD0911010FF0}"/>
            </c:ext>
          </c:extLst>
        </c:ser>
        <c:dLbls>
          <c:showLegendKey val="0"/>
          <c:showVal val="0"/>
          <c:showCatName val="0"/>
          <c:showSerName val="0"/>
          <c:showPercent val="1"/>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4">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r>
              <a:rPr lang="ar-SA" sz="1400" b="1" i="0" u="none" strike="noStrike" kern="1200" spc="0" baseline="0" dirty="0">
                <a:solidFill>
                  <a:prstClr val="black">
                    <a:lumMod val="65000"/>
                    <a:lumOff val="35000"/>
                  </a:prstClr>
                </a:solidFill>
              </a:rPr>
              <a:t>نسبة المشهد الطبيعي من مساحة محافظة اريحا</a:t>
            </a:r>
            <a:endParaRPr lang="en-US" sz="1400" b="1" i="0" u="none" strike="noStrike" kern="1200" spc="0" baseline="0" dirty="0">
              <a:solidFill>
                <a:prstClr val="black">
                  <a:lumMod val="65000"/>
                  <a:lumOff val="35000"/>
                </a:prstClr>
              </a:solidFill>
            </a:endParaRPr>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Sales</c:v>
                </c:pt>
              </c:strCache>
            </c:strRef>
          </c:tx>
          <c:dPt>
            <c:idx val="0"/>
            <c:bubble3D val="0"/>
            <c:spPr>
              <a:blipFill dpi="0" rotWithShape="1">
                <a:blip xmlns:r="http://schemas.openxmlformats.org/officeDocument/2006/relationships" r:embed="rId3">
                  <a:extLst>
                    <a:ext uri="{28A0092B-C50C-407E-A947-70E740481C1C}">
                      <a14:useLocalDpi xmlns:a14="http://schemas.microsoft.com/office/drawing/2010/main" val="0"/>
                    </a:ext>
                  </a:extLst>
                </a:blip>
                <a:srcRect/>
                <a:stretch>
                  <a:fillRect/>
                </a:stretch>
              </a:blipFill>
              <a:ln w="25400">
                <a:solidFill>
                  <a:schemeClr val="lt1"/>
                </a:solidFill>
              </a:ln>
              <a:effectLst/>
              <a:sp3d contourW="25400">
                <a:contourClr>
                  <a:schemeClr val="lt1"/>
                </a:contourClr>
              </a:sp3d>
            </c:spPr>
            <c:extLst>
              <c:ext xmlns:c16="http://schemas.microsoft.com/office/drawing/2014/chart" uri="{C3380CC4-5D6E-409C-BE32-E72D297353CC}">
                <c16:uniqueId val="{00000001-A556-4BC5-803B-8C4C3A0FA10C}"/>
              </c:ext>
            </c:extLst>
          </c:dPt>
          <c:dPt>
            <c:idx val="1"/>
            <c:bubble3D val="0"/>
            <c:spPr>
              <a:noFill/>
              <a:ln w="76200">
                <a:solidFill>
                  <a:srgbClr val="FFFF00"/>
                </a:solidFill>
              </a:ln>
              <a:effectLst/>
              <a:sp3d contourW="76200">
                <a:contourClr>
                  <a:srgbClr val="FFFF00"/>
                </a:contourClr>
              </a:sp3d>
            </c:spPr>
            <c:extLst>
              <c:ext xmlns:c16="http://schemas.microsoft.com/office/drawing/2014/chart" uri="{C3380CC4-5D6E-409C-BE32-E72D297353CC}">
                <c16:uniqueId val="{00000003-A556-4BC5-803B-8C4C3A0FA10C}"/>
              </c:ext>
            </c:extLst>
          </c:dPt>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أراضي عالية القيمة الزراعية</c:v>
                </c:pt>
                <c:pt idx="1">
                  <c:v>أراضي متوسطة القيمة الزراعية</c:v>
                </c:pt>
              </c:strCache>
            </c:strRef>
          </c:cat>
          <c:val>
            <c:numRef>
              <c:f>Sheet1!$B$2:$B$3</c:f>
              <c:numCache>
                <c:formatCode>General</c:formatCode>
                <c:ptCount val="2"/>
                <c:pt idx="0">
                  <c:v>592801982.90253401</c:v>
                </c:pt>
                <c:pt idx="1">
                  <c:v>322776215.15822202</c:v>
                </c:pt>
              </c:numCache>
            </c:numRef>
          </c:val>
          <c:extLst>
            <c:ext xmlns:c16="http://schemas.microsoft.com/office/drawing/2014/chart" uri="{C3380CC4-5D6E-409C-BE32-E72D297353CC}">
              <c16:uniqueId val="{00000008-A556-4BC5-803B-8C4C3A0FA10C}"/>
            </c:ext>
          </c:extLst>
        </c:ser>
        <c:dLbls>
          <c:showLegendKey val="0"/>
          <c:showVal val="0"/>
          <c:showCatName val="0"/>
          <c:showSerName val="0"/>
          <c:showPercent val="1"/>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75000"/>
        </a:schemeClr>
      </a:solidFill>
    </a:ln>
    <a:effectLst/>
  </c:spPr>
  <c:txPr>
    <a:bodyPr/>
    <a:lstStyle/>
    <a:p>
      <a:pPr>
        <a:defRPr/>
      </a:pPr>
      <a:endParaRPr lang="en-US"/>
    </a:p>
  </c:txPr>
  <c:externalData r:id="rId4">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المساحة</a:t>
            </a:r>
            <a:r>
              <a:rPr lang="ar-SA" sz="1400" baseline="0" dirty="0"/>
              <a:t> من محافظة أريحا بناءا على معدل هطول الامطار</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dPt>
            <c:idx val="0"/>
            <c:invertIfNegative val="0"/>
            <c:bubble3D val="0"/>
            <c:spPr>
              <a:solidFill>
                <a:srgbClr val="D13B3B"/>
              </a:solidFill>
              <a:ln>
                <a:noFill/>
              </a:ln>
              <a:effectLst/>
            </c:spPr>
            <c:extLst>
              <c:ext xmlns:c16="http://schemas.microsoft.com/office/drawing/2014/chart" uri="{C3380CC4-5D6E-409C-BE32-E72D297353CC}">
                <c16:uniqueId val="{00000005-CD90-406F-A2B3-AAFB5617C2D9}"/>
              </c:ext>
            </c:extLst>
          </c:dPt>
          <c:cat>
            <c:strRef>
              <c:f>Sheet1!$A$2</c:f>
              <c:strCache>
                <c:ptCount val="1"/>
                <c:pt idx="0">
                  <c:v>Category 1</c:v>
                </c:pt>
              </c:strCache>
            </c:strRef>
          </c:cat>
          <c:val>
            <c:numRef>
              <c:f>Sheet1!$B$2</c:f>
              <c:numCache>
                <c:formatCode>0%</c:formatCode>
                <c:ptCount val="1"/>
                <c:pt idx="0">
                  <c:v>0.62</c:v>
                </c:pt>
              </c:numCache>
            </c:numRef>
          </c:val>
          <c:extLst>
            <c:ext xmlns:c16="http://schemas.microsoft.com/office/drawing/2014/chart" uri="{C3380CC4-5D6E-409C-BE32-E72D297353CC}">
              <c16:uniqueId val="{00000000-CD90-406F-A2B3-AAFB5617C2D9}"/>
            </c:ext>
          </c:extLst>
        </c:ser>
        <c:ser>
          <c:idx val="1"/>
          <c:order val="1"/>
          <c:tx>
            <c:strRef>
              <c:f>Sheet1!$C$1</c:f>
              <c:strCache>
                <c:ptCount val="1"/>
                <c:pt idx="0">
                  <c:v>Series 2</c:v>
                </c:pt>
              </c:strCache>
            </c:strRef>
          </c:tx>
          <c:spPr>
            <a:solidFill>
              <a:srgbClr val="E69B83"/>
            </a:solidFill>
            <a:ln>
              <a:noFill/>
            </a:ln>
            <a:effectLst/>
          </c:spPr>
          <c:invertIfNegative val="0"/>
          <c:cat>
            <c:strRef>
              <c:f>Sheet1!$A$2</c:f>
              <c:strCache>
                <c:ptCount val="1"/>
                <c:pt idx="0">
                  <c:v>Category 1</c:v>
                </c:pt>
              </c:strCache>
            </c:strRef>
          </c:cat>
          <c:val>
            <c:numRef>
              <c:f>Sheet1!$C$2</c:f>
              <c:numCache>
                <c:formatCode>0%</c:formatCode>
                <c:ptCount val="1"/>
                <c:pt idx="0">
                  <c:v>0.28000000000000003</c:v>
                </c:pt>
              </c:numCache>
            </c:numRef>
          </c:val>
          <c:extLst>
            <c:ext xmlns:c16="http://schemas.microsoft.com/office/drawing/2014/chart" uri="{C3380CC4-5D6E-409C-BE32-E72D297353CC}">
              <c16:uniqueId val="{00000003-CD90-406F-A2B3-AAFB5617C2D9}"/>
            </c:ext>
          </c:extLst>
        </c:ser>
        <c:ser>
          <c:idx val="2"/>
          <c:order val="2"/>
          <c:tx>
            <c:strRef>
              <c:f>Sheet1!$D$1</c:f>
              <c:strCache>
                <c:ptCount val="1"/>
                <c:pt idx="0">
                  <c:v>Series 3</c:v>
                </c:pt>
              </c:strCache>
            </c:strRef>
          </c:tx>
          <c:spPr>
            <a:solidFill>
              <a:srgbClr val="FFDEBA"/>
            </a:solidFill>
            <a:ln>
              <a:noFill/>
            </a:ln>
            <a:effectLst/>
          </c:spPr>
          <c:invertIfNegative val="0"/>
          <c:cat>
            <c:strRef>
              <c:f>Sheet1!$A$2</c:f>
              <c:strCache>
                <c:ptCount val="1"/>
                <c:pt idx="0">
                  <c:v>Category 1</c:v>
                </c:pt>
              </c:strCache>
            </c:strRef>
          </c:cat>
          <c:val>
            <c:numRef>
              <c:f>Sheet1!$D$2</c:f>
              <c:numCache>
                <c:formatCode>0%</c:formatCode>
                <c:ptCount val="1"/>
                <c:pt idx="0">
                  <c:v>0.1</c:v>
                </c:pt>
              </c:numCache>
            </c:numRef>
          </c:val>
          <c:extLst>
            <c:ext xmlns:c16="http://schemas.microsoft.com/office/drawing/2014/chart" uri="{C3380CC4-5D6E-409C-BE32-E72D297353CC}">
              <c16:uniqueId val="{00000004-CD90-406F-A2B3-AAFB5617C2D9}"/>
            </c:ext>
          </c:extLst>
        </c:ser>
        <c:dLbls>
          <c:showLegendKey val="0"/>
          <c:showVal val="0"/>
          <c:showCatName val="0"/>
          <c:showSerName val="0"/>
          <c:showPercent val="0"/>
          <c:showBubbleSize val="0"/>
        </c:dLbls>
        <c:gapWidth val="219"/>
        <c:overlap val="-27"/>
        <c:axId val="556902536"/>
        <c:axId val="556902896"/>
      </c:barChart>
      <c:catAx>
        <c:axId val="556902536"/>
        <c:scaling>
          <c:orientation val="minMax"/>
        </c:scaling>
        <c:delete val="1"/>
        <c:axPos val="b"/>
        <c:numFmt formatCode="General" sourceLinked="1"/>
        <c:majorTickMark val="none"/>
        <c:minorTickMark val="none"/>
        <c:tickLblPos val="nextTo"/>
        <c:crossAx val="556902896"/>
        <c:crosses val="autoZero"/>
        <c:auto val="1"/>
        <c:lblAlgn val="ctr"/>
        <c:lblOffset val="100"/>
        <c:noMultiLvlLbl val="0"/>
      </c:catAx>
      <c:valAx>
        <c:axId val="55690289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5690253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chemeClr val="tx1">
                    <a:lumMod val="65000"/>
                    <a:lumOff val="35000"/>
                  </a:schemeClr>
                </a:solidFill>
                <a:latin typeface="+mn-lt"/>
                <a:ea typeface="+mn-ea"/>
                <a:cs typeface="+mn-cs"/>
              </a:defRPr>
            </a:pPr>
            <a:r>
              <a:rPr lang="ar-SA" sz="1200" b="1" dirty="0"/>
              <a:t>نسبة تغطية</a:t>
            </a:r>
            <a:r>
              <a:rPr lang="ar-SA" sz="1200" b="1" baseline="0" dirty="0"/>
              <a:t> احواض المياه في محافظة أريحا</a:t>
            </a:r>
            <a:endParaRPr lang="en-US" sz="1200" b="1" dirty="0"/>
          </a:p>
        </c:rich>
      </c:tx>
      <c:overlay val="0"/>
      <c:spPr>
        <a:noFill/>
        <a:ln>
          <a:noFill/>
        </a:ln>
        <a:effectLst/>
      </c:spPr>
      <c:txPr>
        <a:bodyPr rot="0" spcFirstLastPara="1" vertOverflow="ellipsis" vert="horz" wrap="square" anchor="ctr" anchorCtr="1"/>
        <a:lstStyle/>
        <a:p>
          <a:pPr>
            <a:defRPr sz="1200" b="1"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Sales</c:v>
                </c:pt>
              </c:strCache>
            </c:strRef>
          </c:tx>
          <c:dPt>
            <c:idx val="0"/>
            <c:bubble3D val="0"/>
            <c:spPr>
              <a:solidFill>
                <a:srgbClr val="7A787D"/>
              </a:solidFill>
              <a:ln w="25400">
                <a:solidFill>
                  <a:schemeClr val="lt1"/>
                </a:solidFill>
              </a:ln>
              <a:effectLst/>
              <a:sp3d contourW="25400">
                <a:contourClr>
                  <a:schemeClr val="lt1"/>
                </a:contourClr>
              </a:sp3d>
            </c:spPr>
            <c:extLst>
              <c:ext xmlns:c16="http://schemas.microsoft.com/office/drawing/2014/chart" uri="{C3380CC4-5D6E-409C-BE32-E72D297353CC}">
                <c16:uniqueId val="{00000001-4D8C-4FB8-A382-9F447CE57D13}"/>
              </c:ext>
            </c:extLst>
          </c:dPt>
          <c:dPt>
            <c:idx val="1"/>
            <c:bubble3D val="0"/>
            <c:spPr>
              <a:solidFill>
                <a:srgbClr val="F2EBFA"/>
              </a:solidFill>
              <a:ln w="25400">
                <a:solidFill>
                  <a:schemeClr val="lt1"/>
                </a:solidFill>
              </a:ln>
              <a:effectLst/>
              <a:sp3d contourW="25400">
                <a:contourClr>
                  <a:schemeClr val="lt1"/>
                </a:contourClr>
              </a:sp3d>
            </c:spPr>
            <c:extLst>
              <c:ext xmlns:c16="http://schemas.microsoft.com/office/drawing/2014/chart" uri="{C3380CC4-5D6E-409C-BE32-E72D297353CC}">
                <c16:uniqueId val="{00000003-4D8C-4FB8-A382-9F447CE57D13}"/>
              </c:ext>
            </c:extLst>
          </c:dPt>
          <c:dLbls>
            <c:dLbl>
              <c:idx val="0"/>
              <c:layout>
                <c:manualLayout>
                  <c:x val="0.10050214759452478"/>
                  <c:y val="1.2126882851091763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4D8C-4FB8-A382-9F447CE57D13}"/>
                </c:ext>
              </c:extLst>
            </c:dLbl>
            <c:dLbl>
              <c:idx val="1"/>
              <c:layout>
                <c:manualLayout>
                  <c:x val="-0.14791500293771651"/>
                  <c:y val="-3.3185705332133296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4D8C-4FB8-A382-9F447CE57D13}"/>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البحر الميت</c:v>
                </c:pt>
                <c:pt idx="1">
                  <c:v>نهر الاردن</c:v>
                </c:pt>
              </c:strCache>
            </c:strRef>
          </c:cat>
          <c:val>
            <c:numRef>
              <c:f>Sheet1!$B$2:$B$3</c:f>
              <c:numCache>
                <c:formatCode>General</c:formatCode>
                <c:ptCount val="2"/>
                <c:pt idx="0">
                  <c:v>1244992418.3257</c:v>
                </c:pt>
                <c:pt idx="1">
                  <c:v>11538043953.0508</c:v>
                </c:pt>
              </c:numCache>
            </c:numRef>
          </c:val>
          <c:extLst>
            <c:ext xmlns:c16="http://schemas.microsoft.com/office/drawing/2014/chart" uri="{C3380CC4-5D6E-409C-BE32-E72D297353CC}">
              <c16:uniqueId val="{00000004-4D8C-4FB8-A382-9F447CE57D13}"/>
            </c:ext>
          </c:extLst>
        </c:ser>
        <c:dLbls>
          <c:showLegendKey val="0"/>
          <c:showVal val="0"/>
          <c:showCatName val="0"/>
          <c:showSerName val="0"/>
          <c:showPercent val="1"/>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r>
              <a:rPr lang="ar-SA" sz="1100" b="1" dirty="0"/>
              <a:t>عدد الآبار</a:t>
            </a:r>
            <a:r>
              <a:rPr lang="ar-SA" sz="1100" b="1" baseline="0" dirty="0"/>
              <a:t> و العيون في محافظة و مدينة أريحا </a:t>
            </a:r>
            <a:endParaRPr lang="en-US" sz="1100" b="1" dirty="0"/>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أبار مياه</c:v>
                </c:pt>
              </c:strCache>
            </c:strRef>
          </c:tx>
          <c:spPr>
            <a:solidFill>
              <a:srgbClr val="0070FF"/>
            </a:solidFill>
            <a:ln>
              <a:noFill/>
            </a:ln>
            <a:effectLst/>
          </c:spPr>
          <c:invertIfNegative val="0"/>
          <c:cat>
            <c:strRef>
              <c:f>Sheet1!$A$2:$A$3</c:f>
              <c:strCache>
                <c:ptCount val="2"/>
                <c:pt idx="0">
                  <c:v>محافظة أريحا</c:v>
                </c:pt>
                <c:pt idx="1">
                  <c:v> مدينة أريحا</c:v>
                </c:pt>
              </c:strCache>
            </c:strRef>
          </c:cat>
          <c:val>
            <c:numRef>
              <c:f>Sheet1!$B$2:$B$3</c:f>
              <c:numCache>
                <c:formatCode>General</c:formatCode>
                <c:ptCount val="2"/>
                <c:pt idx="0">
                  <c:v>68</c:v>
                </c:pt>
                <c:pt idx="1">
                  <c:v>141</c:v>
                </c:pt>
              </c:numCache>
            </c:numRef>
          </c:val>
          <c:extLst>
            <c:ext xmlns:c16="http://schemas.microsoft.com/office/drawing/2014/chart" uri="{C3380CC4-5D6E-409C-BE32-E72D297353CC}">
              <c16:uniqueId val="{00000000-E685-4AF7-8DF1-445E471BD77E}"/>
            </c:ext>
          </c:extLst>
        </c:ser>
        <c:ser>
          <c:idx val="1"/>
          <c:order val="1"/>
          <c:tx>
            <c:strRef>
              <c:f>Sheet1!$C$1</c:f>
              <c:strCache>
                <c:ptCount val="1"/>
                <c:pt idx="0">
                  <c:v>عيون مياه</c:v>
                </c:pt>
              </c:strCache>
            </c:strRef>
          </c:tx>
          <c:spPr>
            <a:solidFill>
              <a:srgbClr val="00A9E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محافظة أريحا</c:v>
                </c:pt>
                <c:pt idx="1">
                  <c:v> مدينة أريحا</c:v>
                </c:pt>
              </c:strCache>
            </c:strRef>
          </c:cat>
          <c:val>
            <c:numRef>
              <c:f>Sheet1!$C$2:$C$3</c:f>
              <c:numCache>
                <c:formatCode>General</c:formatCode>
                <c:ptCount val="2"/>
                <c:pt idx="0">
                  <c:v>4</c:v>
                </c:pt>
                <c:pt idx="1">
                  <c:v>1</c:v>
                </c:pt>
              </c:numCache>
            </c:numRef>
          </c:val>
          <c:extLst>
            <c:ext xmlns:c16="http://schemas.microsoft.com/office/drawing/2014/chart" uri="{C3380CC4-5D6E-409C-BE32-E72D297353CC}">
              <c16:uniqueId val="{00000001-E685-4AF7-8DF1-445E471BD77E}"/>
            </c:ext>
          </c:extLst>
        </c:ser>
        <c:dLbls>
          <c:showLegendKey val="0"/>
          <c:showVal val="0"/>
          <c:showCatName val="0"/>
          <c:showSerName val="0"/>
          <c:showPercent val="0"/>
          <c:showBubbleSize val="0"/>
        </c:dLbls>
        <c:gapWidth val="75"/>
        <c:overlap val="40"/>
        <c:axId val="610303480"/>
        <c:axId val="586536544"/>
      </c:barChart>
      <c:catAx>
        <c:axId val="6103034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crossAx val="586536544"/>
        <c:crosses val="autoZero"/>
        <c:auto val="1"/>
        <c:lblAlgn val="ctr"/>
        <c:lblOffset val="100"/>
        <c:noMultiLvlLbl val="0"/>
      </c:catAx>
      <c:valAx>
        <c:axId val="58653654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1030348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dirty="0"/>
              <a:t>مساحة</a:t>
            </a:r>
            <a:r>
              <a:rPr lang="ar-SA" baseline="0" dirty="0"/>
              <a:t> الاراضي حسب حساسية المياه في مدينة أريحا</a:t>
            </a:r>
            <a:endParaRPr lang="en-US"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dPt>
            <c:idx val="0"/>
            <c:invertIfNegative val="0"/>
            <c:bubble3D val="0"/>
            <c:spPr>
              <a:solidFill>
                <a:srgbClr val="3260A8"/>
              </a:solidFill>
              <a:ln>
                <a:noFill/>
              </a:ln>
              <a:effectLst/>
            </c:spPr>
            <c:extLst>
              <c:ext xmlns:c16="http://schemas.microsoft.com/office/drawing/2014/chart" uri="{C3380CC4-5D6E-409C-BE32-E72D297353CC}">
                <c16:uniqueId val="{00000004-FDC4-4840-A978-3ABF6C08DBAC}"/>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c:f>
              <c:strCache>
                <c:ptCount val="1"/>
                <c:pt idx="0">
                  <c:v>المساحة</c:v>
                </c:pt>
              </c:strCache>
            </c:strRef>
          </c:cat>
          <c:val>
            <c:numRef>
              <c:f>Sheet1!$B$2</c:f>
              <c:numCache>
                <c:formatCode>General</c:formatCode>
                <c:ptCount val="1"/>
                <c:pt idx="0">
                  <c:v>29430</c:v>
                </c:pt>
              </c:numCache>
            </c:numRef>
          </c:val>
          <c:extLst>
            <c:ext xmlns:c16="http://schemas.microsoft.com/office/drawing/2014/chart" uri="{C3380CC4-5D6E-409C-BE32-E72D297353CC}">
              <c16:uniqueId val="{00000000-FDC4-4840-A978-3ABF6C08DBAC}"/>
            </c:ext>
          </c:extLst>
        </c:ser>
        <c:ser>
          <c:idx val="1"/>
          <c:order val="1"/>
          <c:tx>
            <c:strRef>
              <c:f>Sheet1!$C$1</c:f>
              <c:strCache>
                <c:ptCount val="1"/>
                <c:pt idx="0">
                  <c:v>Series 2</c:v>
                </c:pt>
              </c:strCache>
            </c:strRef>
          </c:tx>
          <c:spPr>
            <a:solidFill>
              <a:srgbClr val="7789D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c:f>
              <c:strCache>
                <c:ptCount val="1"/>
                <c:pt idx="0">
                  <c:v>المساحة</c:v>
                </c:pt>
              </c:strCache>
            </c:strRef>
          </c:cat>
          <c:val>
            <c:numRef>
              <c:f>Sheet1!$C$2</c:f>
              <c:numCache>
                <c:formatCode>General</c:formatCode>
                <c:ptCount val="1"/>
                <c:pt idx="0">
                  <c:v>7917.2</c:v>
                </c:pt>
              </c:numCache>
            </c:numRef>
          </c:val>
          <c:extLst>
            <c:ext xmlns:c16="http://schemas.microsoft.com/office/drawing/2014/chart" uri="{C3380CC4-5D6E-409C-BE32-E72D297353CC}">
              <c16:uniqueId val="{00000001-FDC4-4840-A978-3ABF6C08DBAC}"/>
            </c:ext>
          </c:extLst>
        </c:ser>
        <c:ser>
          <c:idx val="2"/>
          <c:order val="2"/>
          <c:tx>
            <c:strRef>
              <c:f>Sheet1!$D$1</c:f>
              <c:strCache>
                <c:ptCount val="1"/>
                <c:pt idx="0">
                  <c:v>Series 3</c:v>
                </c:pt>
              </c:strCache>
            </c:strRef>
          </c:tx>
          <c:spPr>
            <a:solidFill>
              <a:schemeClr val="accent3"/>
            </a:solidFill>
            <a:ln>
              <a:noFill/>
            </a:ln>
            <a:effectLst/>
          </c:spPr>
          <c:invertIfNegative val="0"/>
          <c:dPt>
            <c:idx val="0"/>
            <c:invertIfNegative val="0"/>
            <c:bubble3D val="0"/>
            <c:spPr>
              <a:solidFill>
                <a:srgbClr val="DEDEFF"/>
              </a:solidFill>
              <a:ln>
                <a:noFill/>
              </a:ln>
              <a:effectLst/>
            </c:spPr>
            <c:extLst>
              <c:ext xmlns:c16="http://schemas.microsoft.com/office/drawing/2014/chart" uri="{C3380CC4-5D6E-409C-BE32-E72D297353CC}">
                <c16:uniqueId val="{00000003-FDC4-4840-A978-3ABF6C08DBAC}"/>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c:f>
              <c:strCache>
                <c:ptCount val="1"/>
                <c:pt idx="0">
                  <c:v>المساحة</c:v>
                </c:pt>
              </c:strCache>
            </c:strRef>
          </c:cat>
          <c:val>
            <c:numRef>
              <c:f>Sheet1!$D$2</c:f>
              <c:numCache>
                <c:formatCode>General</c:formatCode>
                <c:ptCount val="1"/>
                <c:pt idx="0">
                  <c:v>6945.2</c:v>
                </c:pt>
              </c:numCache>
            </c:numRef>
          </c:val>
          <c:extLst>
            <c:ext xmlns:c16="http://schemas.microsoft.com/office/drawing/2014/chart" uri="{C3380CC4-5D6E-409C-BE32-E72D297353CC}">
              <c16:uniqueId val="{00000002-FDC4-4840-A978-3ABF6C08DBAC}"/>
            </c:ext>
          </c:extLst>
        </c:ser>
        <c:dLbls>
          <c:showLegendKey val="0"/>
          <c:showVal val="1"/>
          <c:showCatName val="0"/>
          <c:showSerName val="0"/>
          <c:showPercent val="0"/>
          <c:showBubbleSize val="0"/>
        </c:dLbls>
        <c:gapWidth val="150"/>
        <c:overlap val="-25"/>
        <c:axId val="602894344"/>
        <c:axId val="602896144"/>
      </c:barChart>
      <c:catAx>
        <c:axId val="6028943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02896144"/>
        <c:crosses val="autoZero"/>
        <c:auto val="1"/>
        <c:lblAlgn val="ctr"/>
        <c:lblOffset val="100"/>
        <c:noMultiLvlLbl val="0"/>
      </c:catAx>
      <c:valAx>
        <c:axId val="602896144"/>
        <c:scaling>
          <c:orientation val="minMax"/>
        </c:scaling>
        <c:delete val="1"/>
        <c:axPos val="l"/>
        <c:numFmt formatCode="General" sourceLinked="1"/>
        <c:majorTickMark val="none"/>
        <c:minorTickMark val="none"/>
        <c:tickLblPos val="nextTo"/>
        <c:crossAx val="60289434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المخيمات من مساحة مدينة أريحا</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2225174114123103"/>
          <c:y val="0.33443738156127534"/>
          <c:w val="0.55549651771753794"/>
          <c:h val="0.6126244181553917"/>
        </c:manualLayout>
      </c:layout>
      <c:pieChart>
        <c:varyColors val="1"/>
        <c:ser>
          <c:idx val="0"/>
          <c:order val="0"/>
          <c:tx>
            <c:strRef>
              <c:f>Sheet1!$B$1</c:f>
              <c:strCache>
                <c:ptCount val="1"/>
                <c:pt idx="0">
                  <c:v>Sales</c:v>
                </c:pt>
              </c:strCache>
            </c:strRef>
          </c:tx>
          <c:dPt>
            <c:idx val="0"/>
            <c:bubble3D val="0"/>
            <c:explosion val="32"/>
            <c:spPr>
              <a:solidFill>
                <a:srgbClr val="FFFF8F"/>
              </a:solidFill>
              <a:ln w="19050">
                <a:solidFill>
                  <a:schemeClr val="lt1"/>
                </a:solidFill>
              </a:ln>
              <a:effectLst/>
            </c:spPr>
            <c:extLst>
              <c:ext xmlns:c16="http://schemas.microsoft.com/office/drawing/2014/chart" uri="{C3380CC4-5D6E-409C-BE32-E72D297353CC}">
                <c16:uniqueId val="{00000001-4CDD-4208-9B1C-B80D93A07515}"/>
              </c:ext>
            </c:extLst>
          </c:dPt>
          <c:dPt>
            <c:idx val="1"/>
            <c:bubble3D val="0"/>
            <c:spPr>
              <a:noFill/>
              <a:ln w="38100">
                <a:solidFill>
                  <a:srgbClr val="FFFF00"/>
                </a:solidFill>
              </a:ln>
              <a:effectLst/>
            </c:spPr>
            <c:extLst>
              <c:ext xmlns:c16="http://schemas.microsoft.com/office/drawing/2014/chart" uri="{C3380CC4-5D6E-409C-BE32-E72D297353CC}">
                <c16:uniqueId val="{00000003-4CDD-4208-9B1C-B80D93A07515}"/>
              </c:ext>
            </c:extLst>
          </c:dPt>
          <c:dLbls>
            <c:dLbl>
              <c:idx val="1"/>
              <c:layout>
                <c:manualLayout>
                  <c:x val="0.12671970644690947"/>
                  <c:y val="-0.15954915092083233"/>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4CDD-4208-9B1C-B80D93A07515}"/>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1st Qtr</c:v>
                </c:pt>
                <c:pt idx="1">
                  <c:v>2nd Qtr</c:v>
                </c:pt>
              </c:strCache>
            </c:strRef>
          </c:cat>
          <c:val>
            <c:numRef>
              <c:f>Sheet1!$B$2:$B$3</c:f>
              <c:numCache>
                <c:formatCode>General</c:formatCode>
                <c:ptCount val="2"/>
                <c:pt idx="0">
                  <c:v>2712.2139999999999</c:v>
                </c:pt>
                <c:pt idx="1">
                  <c:v>34849.896000000001</c:v>
                </c:pt>
              </c:numCache>
            </c:numRef>
          </c:val>
          <c:extLst>
            <c:ext xmlns:c16="http://schemas.microsoft.com/office/drawing/2014/chart" uri="{C3380CC4-5D6E-409C-BE32-E72D297353CC}">
              <c16:uniqueId val="{00000004-4CDD-4208-9B1C-B80D93A07515}"/>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12700">
      <a:solidFill>
        <a:schemeClr val="bg1">
          <a:lumMod val="85000"/>
        </a:schemeClr>
      </a:solidFill>
    </a:ln>
    <a:effectLst/>
  </c:spPr>
  <c:txPr>
    <a:bodyPr/>
    <a:lstStyle/>
    <a:p>
      <a:pPr>
        <a:defRPr/>
      </a:pPr>
      <a:endParaRPr lang="en-US"/>
    </a:p>
  </c:txPr>
  <c:externalData r:id="rId3">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ar-SA" sz="1100" dirty="0"/>
              <a:t>أطوال شبكة الطرق في مدينة أريحا</a:t>
            </a:r>
            <a:endParaRPr lang="en-US" sz="1100" dirty="0"/>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dPt>
            <c:idx val="0"/>
            <c:invertIfNegative val="0"/>
            <c:bubble3D val="0"/>
            <c:spPr>
              <a:solidFill>
                <a:srgbClr val="000000"/>
              </a:solidFill>
              <a:ln>
                <a:noFill/>
              </a:ln>
              <a:effectLst/>
            </c:spPr>
            <c:extLst>
              <c:ext xmlns:c16="http://schemas.microsoft.com/office/drawing/2014/chart" uri="{C3380CC4-5D6E-409C-BE32-E72D297353CC}">
                <c16:uniqueId val="{00000001-CD6B-4015-B888-B376B5FDF001}"/>
              </c:ext>
            </c:extLst>
          </c:dPt>
          <c:dPt>
            <c:idx val="1"/>
            <c:invertIfNegative val="0"/>
            <c:bubble3D val="0"/>
            <c:spPr>
              <a:solidFill>
                <a:schemeClr val="tx1">
                  <a:lumMod val="65000"/>
                  <a:lumOff val="35000"/>
                </a:schemeClr>
              </a:solidFill>
              <a:ln>
                <a:noFill/>
              </a:ln>
              <a:effectLst/>
            </c:spPr>
            <c:extLst>
              <c:ext xmlns:c16="http://schemas.microsoft.com/office/drawing/2014/chart" uri="{C3380CC4-5D6E-409C-BE32-E72D297353CC}">
                <c16:uniqueId val="{00000003-CD6B-4015-B888-B376B5FDF001}"/>
              </c:ext>
            </c:extLst>
          </c:dPt>
          <c:dPt>
            <c:idx val="2"/>
            <c:invertIfNegative val="0"/>
            <c:bubble3D val="0"/>
            <c:spPr>
              <a:solidFill>
                <a:schemeClr val="tx1">
                  <a:lumMod val="50000"/>
                  <a:lumOff val="50000"/>
                </a:schemeClr>
              </a:solidFill>
              <a:ln>
                <a:noFill/>
              </a:ln>
              <a:effectLst/>
            </c:spPr>
            <c:extLst>
              <c:ext xmlns:c16="http://schemas.microsoft.com/office/drawing/2014/chart" uri="{C3380CC4-5D6E-409C-BE32-E72D297353CC}">
                <c16:uniqueId val="{00000005-CD6B-4015-B888-B376B5FDF001}"/>
              </c:ext>
            </c:extLst>
          </c:dPt>
          <c:cat>
            <c:strRef>
              <c:f>Sheet1!$A$2:$A$4</c:f>
              <c:strCache>
                <c:ptCount val="3"/>
                <c:pt idx="0">
                  <c:v>اقليمي</c:v>
                </c:pt>
                <c:pt idx="1">
                  <c:v>رئيسي</c:v>
                </c:pt>
                <c:pt idx="2">
                  <c:v>محلي</c:v>
                </c:pt>
              </c:strCache>
            </c:strRef>
          </c:cat>
          <c:val>
            <c:numRef>
              <c:f>Sheet1!$B$2:$B$4</c:f>
              <c:numCache>
                <c:formatCode>General</c:formatCode>
                <c:ptCount val="3"/>
                <c:pt idx="0">
                  <c:v>129</c:v>
                </c:pt>
                <c:pt idx="1">
                  <c:v>53</c:v>
                </c:pt>
                <c:pt idx="2">
                  <c:v>3.5</c:v>
                </c:pt>
              </c:numCache>
            </c:numRef>
          </c:val>
          <c:extLst>
            <c:ext xmlns:c16="http://schemas.microsoft.com/office/drawing/2014/chart" uri="{C3380CC4-5D6E-409C-BE32-E72D297353CC}">
              <c16:uniqueId val="{00000006-CD6B-4015-B888-B376B5FDF001}"/>
            </c:ext>
          </c:extLst>
        </c:ser>
        <c:dLbls>
          <c:showLegendKey val="0"/>
          <c:showVal val="0"/>
          <c:showCatName val="0"/>
          <c:showSerName val="0"/>
          <c:showPercent val="0"/>
          <c:showBubbleSize val="0"/>
        </c:dLbls>
        <c:gapWidth val="219"/>
        <c:overlap val="-27"/>
        <c:axId val="624779240"/>
        <c:axId val="624786080"/>
      </c:barChart>
      <c:catAx>
        <c:axId val="6247792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24786080"/>
        <c:crosses val="autoZero"/>
        <c:auto val="1"/>
        <c:lblAlgn val="ctr"/>
        <c:lblOffset val="100"/>
        <c:noMultiLvlLbl val="0"/>
      </c:catAx>
      <c:valAx>
        <c:axId val="62478608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2477924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ar-SA" dirty="0"/>
              <a:t>حالة الشوارع في مدينة أريحا</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stacked"/>
        <c:varyColors val="0"/>
        <c:ser>
          <c:idx val="0"/>
          <c:order val="0"/>
          <c:tx>
            <c:strRef>
              <c:f>Sheet6!$B$1</c:f>
              <c:strCache>
                <c:ptCount val="1"/>
                <c:pt idx="0">
                  <c:v>العدد</c:v>
                </c:pt>
              </c:strCache>
            </c:strRef>
          </c:tx>
          <c:spPr>
            <a:solidFill>
              <a:schemeClr val="accent1"/>
            </a:solidFill>
            <a:ln>
              <a:noFill/>
            </a:ln>
            <a:effectLst/>
            <a:sp3d/>
          </c:spPr>
          <c:invertIfNegative val="0"/>
          <c:dPt>
            <c:idx val="0"/>
            <c:invertIfNegative val="0"/>
            <c:bubble3D val="0"/>
            <c:spPr>
              <a:solidFill>
                <a:srgbClr val="E478FF"/>
              </a:solidFill>
              <a:ln>
                <a:noFill/>
              </a:ln>
              <a:effectLst/>
              <a:sp3d/>
            </c:spPr>
            <c:extLst>
              <c:ext xmlns:c16="http://schemas.microsoft.com/office/drawing/2014/chart" uri="{C3380CC4-5D6E-409C-BE32-E72D297353CC}">
                <c16:uniqueId val="{00000001-8808-4003-A980-37CC5089A6BF}"/>
              </c:ext>
            </c:extLst>
          </c:dPt>
          <c:dPt>
            <c:idx val="1"/>
            <c:invertIfNegative val="0"/>
            <c:bubble3D val="0"/>
            <c:spPr>
              <a:solidFill>
                <a:srgbClr val="FCF0CF"/>
              </a:solidFill>
              <a:ln>
                <a:noFill/>
              </a:ln>
              <a:effectLst/>
              <a:sp3d/>
            </c:spPr>
            <c:extLst>
              <c:ext xmlns:c16="http://schemas.microsoft.com/office/drawing/2014/chart" uri="{C3380CC4-5D6E-409C-BE32-E72D297353CC}">
                <c16:uniqueId val="{00000003-8808-4003-A980-37CC5089A6BF}"/>
              </c:ext>
            </c:extLst>
          </c:dPt>
          <c:dPt>
            <c:idx val="2"/>
            <c:invertIfNegative val="0"/>
            <c:bubble3D val="0"/>
            <c:spPr>
              <a:solidFill>
                <a:srgbClr val="FC2666"/>
              </a:solidFill>
              <a:ln>
                <a:noFill/>
              </a:ln>
              <a:effectLst/>
              <a:sp3d/>
            </c:spPr>
            <c:extLst>
              <c:ext xmlns:c16="http://schemas.microsoft.com/office/drawing/2014/chart" uri="{C3380CC4-5D6E-409C-BE32-E72D297353CC}">
                <c16:uniqueId val="{00000005-8808-4003-A980-37CC5089A6BF}"/>
              </c:ext>
            </c:extLst>
          </c:dPt>
          <c:dPt>
            <c:idx val="3"/>
            <c:invertIfNegative val="0"/>
            <c:bubble3D val="0"/>
            <c:spPr>
              <a:solidFill>
                <a:srgbClr val="C0FCCB"/>
              </a:solidFill>
              <a:ln>
                <a:noFill/>
              </a:ln>
              <a:effectLst/>
              <a:sp3d/>
            </c:spPr>
            <c:extLst>
              <c:ext xmlns:c16="http://schemas.microsoft.com/office/drawing/2014/chart" uri="{C3380CC4-5D6E-409C-BE32-E72D297353CC}">
                <c16:uniqueId val="{00000007-8808-4003-A980-37CC5089A6BF}"/>
              </c:ext>
            </c:extLst>
          </c:dPt>
          <c:cat>
            <c:strRef>
              <c:f>Sheet6!$A$2:$A$5</c:f>
              <c:strCache>
                <c:ptCount val="4"/>
                <c:pt idx="0">
                  <c:v>ترابي</c:v>
                </c:pt>
                <c:pt idx="1">
                  <c:v>بسكورس</c:v>
                </c:pt>
                <c:pt idx="2">
                  <c:v>غير معبد</c:v>
                </c:pt>
                <c:pt idx="3">
                  <c:v>معبد</c:v>
                </c:pt>
              </c:strCache>
            </c:strRef>
          </c:cat>
          <c:val>
            <c:numRef>
              <c:f>Sheet6!$B$2:$B$5</c:f>
              <c:numCache>
                <c:formatCode>General</c:formatCode>
                <c:ptCount val="4"/>
                <c:pt idx="0">
                  <c:v>164</c:v>
                </c:pt>
                <c:pt idx="1">
                  <c:v>4</c:v>
                </c:pt>
                <c:pt idx="2">
                  <c:v>7</c:v>
                </c:pt>
                <c:pt idx="3">
                  <c:v>1352</c:v>
                </c:pt>
              </c:numCache>
            </c:numRef>
          </c:val>
          <c:extLst>
            <c:ext xmlns:c16="http://schemas.microsoft.com/office/drawing/2014/chart" uri="{C3380CC4-5D6E-409C-BE32-E72D297353CC}">
              <c16:uniqueId val="{00000008-8808-4003-A980-37CC5089A6BF}"/>
            </c:ext>
          </c:extLst>
        </c:ser>
        <c:dLbls>
          <c:showLegendKey val="0"/>
          <c:showVal val="0"/>
          <c:showCatName val="0"/>
          <c:showSerName val="0"/>
          <c:showPercent val="0"/>
          <c:showBubbleSize val="0"/>
        </c:dLbls>
        <c:gapWidth val="95"/>
        <c:gapDepth val="95"/>
        <c:shape val="box"/>
        <c:axId val="620516520"/>
        <c:axId val="620513640"/>
        <c:axId val="0"/>
      </c:bar3DChart>
      <c:catAx>
        <c:axId val="62051652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0513640"/>
        <c:crosses val="autoZero"/>
        <c:auto val="1"/>
        <c:lblAlgn val="ctr"/>
        <c:lblOffset val="100"/>
        <c:noMultiLvlLbl val="0"/>
      </c:catAx>
      <c:valAx>
        <c:axId val="620513640"/>
        <c:scaling>
          <c:orientation val="minMax"/>
        </c:scaling>
        <c:delete val="0"/>
        <c:axPos val="l"/>
        <c:majorGridlines>
          <c:spPr>
            <a:ln w="9525" cap="flat" cmpd="sng" algn="ctr">
              <a:solidFill>
                <a:schemeClr val="bg1">
                  <a:lumMod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0516520"/>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 الغطاء الارضي في مدينة اريحا</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rgbClr val="FFEDC5"/>
              </a:solidFill>
              <a:ln w="25400">
                <a:solidFill>
                  <a:schemeClr val="lt1"/>
                </a:solidFill>
              </a:ln>
              <a:effectLst/>
              <a:sp3d contourW="25400">
                <a:contourClr>
                  <a:schemeClr val="lt1"/>
                </a:contourClr>
              </a:sp3d>
            </c:spPr>
            <c:extLst>
              <c:ext xmlns:c16="http://schemas.microsoft.com/office/drawing/2014/chart" uri="{C3380CC4-5D6E-409C-BE32-E72D297353CC}">
                <c16:uniqueId val="{00000001-671A-4F3A-AED1-29C43C2C8FE2}"/>
              </c:ext>
            </c:extLst>
          </c:dPt>
          <c:dPt>
            <c:idx val="1"/>
            <c:bubble3D val="0"/>
            <c:spPr>
              <a:solidFill>
                <a:srgbClr val="C0C2F3"/>
              </a:solidFill>
              <a:ln w="25400">
                <a:solidFill>
                  <a:schemeClr val="lt1"/>
                </a:solidFill>
              </a:ln>
              <a:effectLst/>
              <a:sp3d contourW="25400">
                <a:contourClr>
                  <a:schemeClr val="lt1"/>
                </a:contourClr>
              </a:sp3d>
            </c:spPr>
            <c:extLst>
              <c:ext xmlns:c16="http://schemas.microsoft.com/office/drawing/2014/chart" uri="{C3380CC4-5D6E-409C-BE32-E72D297353CC}">
                <c16:uniqueId val="{00000003-671A-4F3A-AED1-29C43C2C8FE2}"/>
              </c:ext>
            </c:extLst>
          </c:dPt>
          <c:dPt>
            <c:idx val="2"/>
            <c:bubble3D val="0"/>
            <c:spPr>
              <a:solidFill>
                <a:srgbClr val="F0EF7B"/>
              </a:solidFill>
              <a:ln w="25400">
                <a:solidFill>
                  <a:schemeClr val="lt1"/>
                </a:solidFill>
              </a:ln>
              <a:effectLst/>
              <a:sp3d contourW="25400">
                <a:contourClr>
                  <a:schemeClr val="lt1"/>
                </a:contourClr>
              </a:sp3d>
            </c:spPr>
            <c:extLst>
              <c:ext xmlns:c16="http://schemas.microsoft.com/office/drawing/2014/chart" uri="{C3380CC4-5D6E-409C-BE32-E72D297353CC}">
                <c16:uniqueId val="{00000005-671A-4F3A-AED1-29C43C2C8FE2}"/>
              </c:ext>
            </c:extLst>
          </c:dPt>
          <c:dPt>
            <c:idx val="3"/>
            <c:bubble3D val="0"/>
            <c:spPr>
              <a:solidFill>
                <a:schemeClr val="accent4"/>
              </a:solidFill>
              <a:ln w="25400">
                <a:solidFill>
                  <a:schemeClr val="lt1"/>
                </a:solidFill>
              </a:ln>
              <a:effectLst/>
              <a:sp3d contourW="25400">
                <a:contourClr>
                  <a:schemeClr val="lt1"/>
                </a:contourClr>
              </a:sp3d>
            </c:spPr>
            <c:extLst>
              <c:ext xmlns:c16="http://schemas.microsoft.com/office/drawing/2014/chart" uri="{C3380CC4-5D6E-409C-BE32-E72D297353CC}">
                <c16:uniqueId val="{00000007-671A-4F3A-AED1-29C43C2C8FE2}"/>
              </c:ext>
            </c:extLst>
          </c:dPt>
          <c:dPt>
            <c:idx val="4"/>
            <c:bubble3D val="0"/>
            <c:spPr>
              <a:solidFill>
                <a:srgbClr val="FFFFF8"/>
              </a:solidFill>
              <a:ln w="25400">
                <a:solidFill>
                  <a:schemeClr val="lt1"/>
                </a:solidFill>
              </a:ln>
              <a:effectLst/>
              <a:sp3d contourW="25400">
                <a:contourClr>
                  <a:schemeClr val="lt1"/>
                </a:contourClr>
              </a:sp3d>
            </c:spPr>
            <c:extLst>
              <c:ext xmlns:c16="http://schemas.microsoft.com/office/drawing/2014/chart" uri="{C3380CC4-5D6E-409C-BE32-E72D297353CC}">
                <c16:uniqueId val="{00000009-671A-4F3A-AED1-29C43C2C8FE2}"/>
              </c:ext>
            </c:extLst>
          </c:dPt>
          <c:dPt>
            <c:idx val="5"/>
            <c:bubble3D val="0"/>
            <c:spPr>
              <a:solidFill>
                <a:srgbClr val="B6F2B8"/>
              </a:solidFill>
              <a:ln w="25400">
                <a:solidFill>
                  <a:schemeClr val="lt1"/>
                </a:solidFill>
              </a:ln>
              <a:effectLst/>
              <a:sp3d contourW="25400">
                <a:contourClr>
                  <a:schemeClr val="lt1"/>
                </a:contourClr>
              </a:sp3d>
            </c:spPr>
            <c:extLst>
              <c:ext xmlns:c16="http://schemas.microsoft.com/office/drawing/2014/chart" uri="{C3380CC4-5D6E-409C-BE32-E72D297353CC}">
                <c16:uniqueId val="{0000000B-671A-4F3A-AED1-29C43C2C8FE2}"/>
              </c:ext>
            </c:extLst>
          </c:dPt>
          <c:dPt>
            <c:idx val="6"/>
            <c:bubble3D val="0"/>
            <c:spPr>
              <a:solidFill>
                <a:srgbClr val="CAF99F"/>
              </a:solidFill>
              <a:ln w="25400">
                <a:solidFill>
                  <a:schemeClr val="lt1"/>
                </a:solidFill>
              </a:ln>
              <a:effectLst/>
              <a:sp3d contourW="25400">
                <a:contourClr>
                  <a:schemeClr val="lt1"/>
                </a:contourClr>
              </a:sp3d>
            </c:spPr>
            <c:extLst>
              <c:ext xmlns:c16="http://schemas.microsoft.com/office/drawing/2014/chart" uri="{C3380CC4-5D6E-409C-BE32-E72D297353CC}">
                <c16:uniqueId val="{0000000D-671A-4F3A-AED1-29C43C2C8FE2}"/>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Sheet7!$A$2:$A$8</c:f>
              <c:strCache>
                <c:ptCount val="7"/>
                <c:pt idx="0">
                  <c:v>بساتين موز</c:v>
                </c:pt>
                <c:pt idx="1">
                  <c:v>بساتين نخيل</c:v>
                </c:pt>
                <c:pt idx="2">
                  <c:v>مخيمات</c:v>
                </c:pt>
                <c:pt idx="3">
                  <c:v>مزارع حمضيات</c:v>
                </c:pt>
                <c:pt idx="4">
                  <c:v>تنقيات تروية</c:v>
                </c:pt>
                <c:pt idx="5">
                  <c:v>عشب طبيعي</c:v>
                </c:pt>
                <c:pt idx="6">
                  <c:v>مناطكق مفتوحة</c:v>
                </c:pt>
              </c:strCache>
            </c:strRef>
          </c:cat>
          <c:val>
            <c:numRef>
              <c:f>Sheet7!$B$2:$B$8</c:f>
              <c:numCache>
                <c:formatCode>General</c:formatCode>
                <c:ptCount val="7"/>
                <c:pt idx="0">
                  <c:v>38052.657228999997</c:v>
                </c:pt>
                <c:pt idx="1">
                  <c:v>690625.64407599997</c:v>
                </c:pt>
                <c:pt idx="2">
                  <c:v>2614208.6282159998</c:v>
                </c:pt>
                <c:pt idx="3">
                  <c:v>26499.220656000001</c:v>
                </c:pt>
                <c:pt idx="4">
                  <c:v>8015973.3803359997</c:v>
                </c:pt>
                <c:pt idx="5">
                  <c:v>211421.22906899999</c:v>
                </c:pt>
                <c:pt idx="6">
                  <c:v>13665862.288185</c:v>
                </c:pt>
              </c:numCache>
            </c:numRef>
          </c:val>
          <c:extLst>
            <c:ext xmlns:c16="http://schemas.microsoft.com/office/drawing/2014/chart" uri="{C3380CC4-5D6E-409C-BE32-E72D297353CC}">
              <c16:uniqueId val="{0000000E-671A-4F3A-AED1-29C43C2C8FE2}"/>
            </c:ext>
          </c:extLst>
        </c:ser>
        <c:dLbls>
          <c:showLegendKey val="0"/>
          <c:showVal val="0"/>
          <c:showCatName val="0"/>
          <c:showSerName val="0"/>
          <c:showPercent val="1"/>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dirty="0"/>
              <a:t>نوع التربة في مدينة اريحا</a:t>
            </a:r>
            <a:endParaRPr lang="en-US"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Sales</c:v>
                </c:pt>
              </c:strCache>
            </c:strRef>
          </c:tx>
          <c:spPr>
            <a:solidFill>
              <a:srgbClr val="E8E0CC"/>
            </a:solidFill>
          </c:spPr>
          <c:dPt>
            <c:idx val="0"/>
            <c:bubble3D val="0"/>
            <c:spPr>
              <a:solidFill>
                <a:srgbClr val="B0A496"/>
              </a:solidFill>
              <a:ln w="25400">
                <a:solidFill>
                  <a:schemeClr val="lt1"/>
                </a:solidFill>
              </a:ln>
              <a:effectLst/>
              <a:sp3d contourW="25400">
                <a:contourClr>
                  <a:schemeClr val="lt1"/>
                </a:contourClr>
              </a:sp3d>
            </c:spPr>
            <c:extLst>
              <c:ext xmlns:c16="http://schemas.microsoft.com/office/drawing/2014/chart" uri="{C3380CC4-5D6E-409C-BE32-E72D297353CC}">
                <c16:uniqueId val="{00000001-C411-43E4-B49D-A353248C9A05}"/>
              </c:ext>
            </c:extLst>
          </c:dPt>
          <c:dPt>
            <c:idx val="1"/>
            <c:bubble3D val="0"/>
            <c:explosion val="2"/>
            <c:spPr>
              <a:solidFill>
                <a:srgbClr val="E8E0CC"/>
              </a:solidFill>
              <a:ln w="25400">
                <a:solidFill>
                  <a:schemeClr val="lt1"/>
                </a:solidFill>
              </a:ln>
              <a:effectLst/>
              <a:sp3d contourW="25400">
                <a:contourClr>
                  <a:schemeClr val="lt1"/>
                </a:contourClr>
              </a:sp3d>
            </c:spPr>
            <c:extLst>
              <c:ext xmlns:c16="http://schemas.microsoft.com/office/drawing/2014/chart" uri="{C3380CC4-5D6E-409C-BE32-E72D297353CC}">
                <c16:uniqueId val="{00000003-C411-43E4-B49D-A353248C9A05}"/>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صحراوية رمادية</c:v>
                </c:pt>
                <c:pt idx="1">
                  <c:v>رملية</c:v>
                </c:pt>
              </c:strCache>
            </c:strRef>
          </c:cat>
          <c:val>
            <c:numRef>
              <c:f>Sheet1!$B$2:$B$3</c:f>
              <c:numCache>
                <c:formatCode>General</c:formatCode>
                <c:ptCount val="2"/>
                <c:pt idx="0">
                  <c:v>33225188.399997</c:v>
                </c:pt>
                <c:pt idx="1">
                  <c:v>12691314.725593001</c:v>
                </c:pt>
              </c:numCache>
            </c:numRef>
          </c:val>
          <c:extLst>
            <c:ext xmlns:c16="http://schemas.microsoft.com/office/drawing/2014/chart" uri="{C3380CC4-5D6E-409C-BE32-E72D297353CC}">
              <c16:uniqueId val="{00000004-C411-43E4-B49D-A353248C9A05}"/>
            </c:ext>
          </c:extLst>
        </c:ser>
        <c:dLbls>
          <c:showLegendKey val="0"/>
          <c:showVal val="0"/>
          <c:showCatName val="0"/>
          <c:showSerName val="0"/>
          <c:showPercent val="1"/>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600" b="0" i="0" u="none" strike="noStrike" kern="1200" spc="0" baseline="0" dirty="0">
                <a:solidFill>
                  <a:prstClr val="black">
                    <a:lumMod val="65000"/>
                    <a:lumOff val="35000"/>
                  </a:prstClr>
                </a:solidFill>
              </a:rPr>
              <a:t>الارض في مدينة أريحا</a:t>
            </a:r>
            <a:endParaRPr lang="en-US" sz="1600" b="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Sales</c:v>
                </c:pt>
              </c:strCache>
            </c:strRef>
          </c:tx>
          <c:spPr>
            <a:solidFill>
              <a:srgbClr val="D9A98F"/>
            </a:solidFill>
          </c:spPr>
          <c:dPt>
            <c:idx val="0"/>
            <c:bubble3D val="0"/>
            <c:spPr>
              <a:solidFill>
                <a:srgbClr val="D9A98F"/>
              </a:solidFill>
              <a:ln w="25400">
                <a:solidFill>
                  <a:schemeClr val="lt1"/>
                </a:solidFill>
              </a:ln>
              <a:effectLst/>
              <a:sp3d contourW="25400">
                <a:contourClr>
                  <a:schemeClr val="lt1"/>
                </a:contourClr>
              </a:sp3d>
            </c:spPr>
            <c:extLst>
              <c:ext xmlns:c16="http://schemas.microsoft.com/office/drawing/2014/chart" uri="{C3380CC4-5D6E-409C-BE32-E72D297353CC}">
                <c16:uniqueId val="{00000001-EDFC-49E5-AC88-3672D5AF5707}"/>
              </c:ext>
            </c:extLst>
          </c:dPt>
          <c:dPt>
            <c:idx val="1"/>
            <c:bubble3D val="0"/>
            <c:explosion val="2"/>
            <c:spPr>
              <a:solidFill>
                <a:srgbClr val="FABA61"/>
              </a:solidFill>
              <a:ln w="25400">
                <a:solidFill>
                  <a:schemeClr val="lt1"/>
                </a:solidFill>
              </a:ln>
              <a:effectLst/>
              <a:sp3d contourW="25400">
                <a:contourClr>
                  <a:schemeClr val="lt1"/>
                </a:contourClr>
              </a:sp3d>
            </c:spPr>
            <c:extLst>
              <c:ext xmlns:c16="http://schemas.microsoft.com/office/drawing/2014/chart" uri="{C3380CC4-5D6E-409C-BE32-E72D297353CC}">
                <c16:uniqueId val="{00000003-EDFC-49E5-AC88-3672D5AF5707}"/>
              </c:ext>
            </c:extLst>
          </c:dPt>
          <c:dPt>
            <c:idx val="2"/>
            <c:bubble3D val="0"/>
            <c:spPr>
              <a:solidFill>
                <a:srgbClr val="C97A53"/>
              </a:solidFill>
              <a:ln w="25400">
                <a:solidFill>
                  <a:schemeClr val="lt1"/>
                </a:solidFill>
              </a:ln>
              <a:effectLst/>
              <a:sp3d contourW="25400">
                <a:contourClr>
                  <a:schemeClr val="lt1"/>
                </a:contourClr>
              </a:sp3d>
            </c:spPr>
            <c:extLst>
              <c:ext xmlns:c16="http://schemas.microsoft.com/office/drawing/2014/chart" uri="{C3380CC4-5D6E-409C-BE32-E72D297353CC}">
                <c16:uniqueId val="{00000005-EDFC-49E5-AC88-3672D5AF5707}"/>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Sheet1!$A$2:$A$4</c:f>
              <c:strCache>
                <c:ptCount val="3"/>
                <c:pt idx="0">
                  <c:v>رباعي</c:v>
                </c:pt>
                <c:pt idx="1">
                  <c:v>سينونيان</c:v>
                </c:pt>
                <c:pt idx="2">
                  <c:v>تورينيان</c:v>
                </c:pt>
              </c:strCache>
            </c:strRef>
          </c:cat>
          <c:val>
            <c:numRef>
              <c:f>Sheet1!$B$2:$B$4</c:f>
              <c:numCache>
                <c:formatCode>General</c:formatCode>
                <c:ptCount val="3"/>
                <c:pt idx="0">
                  <c:v>42629743.245173</c:v>
                </c:pt>
                <c:pt idx="1">
                  <c:v>3100709.3418310001</c:v>
                </c:pt>
                <c:pt idx="2">
                  <c:v>183892.21584700001</c:v>
                </c:pt>
              </c:numCache>
            </c:numRef>
          </c:val>
          <c:extLst>
            <c:ext xmlns:c16="http://schemas.microsoft.com/office/drawing/2014/chart" uri="{C3380CC4-5D6E-409C-BE32-E72D297353CC}">
              <c16:uniqueId val="{00000006-EDFC-49E5-AC88-3672D5AF5707}"/>
            </c:ext>
          </c:extLst>
        </c:ser>
        <c:dLbls>
          <c:showLegendKey val="0"/>
          <c:showVal val="0"/>
          <c:showCatName val="0"/>
          <c:showSerName val="0"/>
          <c:showPercent val="1"/>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ar-SA" sz="1400" dirty="0"/>
              <a:t>نسبة الأراضي الزراعية </a:t>
            </a:r>
            <a:endParaRPr lang="en-US" sz="1400"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spPr>
            <a:ln>
              <a:solidFill>
                <a:schemeClr val="bg1">
                  <a:lumMod val="85000"/>
                </a:schemeClr>
              </a:solidFill>
            </a:ln>
          </c:spPr>
          <c:dPt>
            <c:idx val="0"/>
            <c:bubble3D val="0"/>
            <c:spPr>
              <a:solidFill>
                <a:srgbClr val="60C81B"/>
              </a:solidFill>
              <a:ln w="12700">
                <a:noFill/>
              </a:ln>
              <a:effectLst/>
            </c:spPr>
            <c:extLst>
              <c:ext xmlns:c16="http://schemas.microsoft.com/office/drawing/2014/chart" uri="{C3380CC4-5D6E-409C-BE32-E72D297353CC}">
                <c16:uniqueId val="{00000001-F786-4567-809E-C17529E4B8E4}"/>
              </c:ext>
            </c:extLst>
          </c:dPt>
          <c:dPt>
            <c:idx val="1"/>
            <c:bubble3D val="0"/>
            <c:spPr>
              <a:solidFill>
                <a:srgbClr val="DAF78D"/>
              </a:solidFill>
              <a:ln w="19050">
                <a:solidFill>
                  <a:schemeClr val="bg1">
                    <a:lumMod val="85000"/>
                  </a:schemeClr>
                </a:solidFill>
              </a:ln>
              <a:effectLst/>
            </c:spPr>
            <c:extLst>
              <c:ext xmlns:c16="http://schemas.microsoft.com/office/drawing/2014/chart" uri="{C3380CC4-5D6E-409C-BE32-E72D297353CC}">
                <c16:uniqueId val="{00000003-F786-4567-809E-C17529E4B8E4}"/>
              </c:ext>
            </c:extLst>
          </c:dPt>
          <c:dPt>
            <c:idx val="2"/>
            <c:bubble3D val="0"/>
            <c:spPr>
              <a:noFill/>
              <a:ln w="19050">
                <a:solidFill>
                  <a:schemeClr val="bg1">
                    <a:lumMod val="85000"/>
                  </a:schemeClr>
                </a:solidFill>
              </a:ln>
              <a:effectLst/>
            </c:spPr>
            <c:extLst>
              <c:ext xmlns:c16="http://schemas.microsoft.com/office/drawing/2014/chart" uri="{C3380CC4-5D6E-409C-BE32-E72D297353CC}">
                <c16:uniqueId val="{00000005-F786-4567-809E-C17529E4B8E4}"/>
              </c:ext>
            </c:extLst>
          </c:dPt>
          <c:dLbls>
            <c:dLbl>
              <c:idx val="0"/>
              <c:layout>
                <c:manualLayout>
                  <c:x val="-0.17691804728738653"/>
                  <c:y val="9.8338872376637382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F786-4567-809E-C17529E4B8E4}"/>
                </c:ext>
              </c:extLst>
            </c:dLbl>
            <c:dLbl>
              <c:idx val="1"/>
              <c:layout>
                <c:manualLayout>
                  <c:x val="-4.5010436188118744E-2"/>
                  <c:y val="4.6763574314644001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F786-4567-809E-C17529E4B8E4}"/>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Sheet1!$A$2:$A$4</c:f>
              <c:strCache>
                <c:ptCount val="2"/>
                <c:pt idx="0">
                  <c:v>2nd Qtr</c:v>
                </c:pt>
                <c:pt idx="1">
                  <c:v>3rd Qtr</c:v>
                </c:pt>
              </c:strCache>
            </c:strRef>
          </c:cat>
          <c:val>
            <c:numRef>
              <c:f>Sheet1!$B$2:$B$4</c:f>
              <c:numCache>
                <c:formatCode>#,##0</c:formatCode>
                <c:ptCount val="3"/>
                <c:pt idx="0">
                  <c:v>6666838.7040069997</c:v>
                </c:pt>
                <c:pt idx="1">
                  <c:v>3321608.869802</c:v>
                </c:pt>
                <c:pt idx="2" formatCode="General">
                  <c:v>24861448.564612001</c:v>
                </c:pt>
              </c:numCache>
            </c:numRef>
          </c:val>
          <c:extLst>
            <c:ext xmlns:c16="http://schemas.microsoft.com/office/drawing/2014/chart" uri="{C3380CC4-5D6E-409C-BE32-E72D297353CC}">
              <c16:uniqueId val="{00000006-F786-4567-809E-C17529E4B8E4}"/>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a:solidFill>
        <a:schemeClr val="bg1">
          <a:lumMod val="85000"/>
        </a:schemeClr>
      </a:solidFill>
    </a:ln>
    <a:effectLst/>
  </c:spPr>
  <c:txPr>
    <a:bodyPr/>
    <a:lstStyle/>
    <a:p>
      <a:pPr>
        <a:defRPr/>
      </a:pPr>
      <a:endParaRPr lang="en-US"/>
    </a:p>
  </c:txPr>
  <c:externalData r:id="rId3">
    <c:autoUpdate val="0"/>
  </c:externalData>
</c:chartSpace>
</file>

<file path=ppt/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المساحة</c:v>
                </c:pt>
              </c:strCache>
            </c:strRef>
          </c:tx>
          <c:dPt>
            <c:idx val="0"/>
            <c:bubble3D val="0"/>
            <c:spPr>
              <a:solidFill>
                <a:srgbClr val="868686"/>
              </a:solidFill>
              <a:ln w="25400">
                <a:solidFill>
                  <a:schemeClr val="lt1"/>
                </a:solidFill>
              </a:ln>
              <a:effectLst/>
              <a:sp3d contourW="25400">
                <a:contourClr>
                  <a:schemeClr val="lt1"/>
                </a:contourClr>
              </a:sp3d>
            </c:spPr>
            <c:extLst>
              <c:ext xmlns:c16="http://schemas.microsoft.com/office/drawing/2014/chart" uri="{C3380CC4-5D6E-409C-BE32-E72D297353CC}">
                <c16:uniqueId val="{00000001-B530-410C-B402-B6E65C5E34E8}"/>
              </c:ext>
            </c:extLst>
          </c:dPt>
          <c:dPt>
            <c:idx val="1"/>
            <c:bubble3D val="0"/>
            <c:spPr>
              <a:solidFill>
                <a:srgbClr val="C1C1C1"/>
              </a:solidFill>
              <a:ln w="25400">
                <a:solidFill>
                  <a:schemeClr val="lt1"/>
                </a:solidFill>
              </a:ln>
              <a:effectLst/>
              <a:sp3d contourW="25400">
                <a:contourClr>
                  <a:schemeClr val="lt1"/>
                </a:contourClr>
              </a:sp3d>
            </c:spPr>
            <c:extLst>
              <c:ext xmlns:c16="http://schemas.microsoft.com/office/drawing/2014/chart" uri="{C3380CC4-5D6E-409C-BE32-E72D297353CC}">
                <c16:uniqueId val="{00000003-B530-410C-B402-B6E65C5E34E8}"/>
              </c:ext>
            </c:extLst>
          </c:dPt>
          <c:dPt>
            <c:idx val="2"/>
            <c:bubble3D val="0"/>
            <c:spPr>
              <a:solidFill>
                <a:srgbClr val="E7E7E7"/>
              </a:solidFill>
              <a:ln w="25400">
                <a:solidFill>
                  <a:schemeClr val="lt1"/>
                </a:solidFill>
              </a:ln>
              <a:effectLst/>
              <a:sp3d contourW="25400">
                <a:contourClr>
                  <a:schemeClr val="lt1"/>
                </a:contourClr>
              </a:sp3d>
            </c:spPr>
            <c:extLst>
              <c:ext xmlns:c16="http://schemas.microsoft.com/office/drawing/2014/chart" uri="{C3380CC4-5D6E-409C-BE32-E72D297353CC}">
                <c16:uniqueId val="{00000005-B530-410C-B402-B6E65C5E34E8}"/>
              </c:ext>
            </c:extLst>
          </c:dPt>
          <c:dPt>
            <c:idx val="3"/>
            <c:bubble3D val="0"/>
            <c:spPr>
              <a:solidFill>
                <a:srgbClr val="8FE5FF"/>
              </a:solidFill>
              <a:ln w="25400">
                <a:solidFill>
                  <a:schemeClr val="lt1"/>
                </a:solidFill>
              </a:ln>
              <a:effectLst/>
              <a:sp3d contourW="25400">
                <a:contourClr>
                  <a:schemeClr val="lt1"/>
                </a:contourClr>
              </a:sp3d>
            </c:spPr>
            <c:extLst>
              <c:ext xmlns:c16="http://schemas.microsoft.com/office/drawing/2014/chart" uri="{C3380CC4-5D6E-409C-BE32-E72D297353CC}">
                <c16:uniqueId val="{00000007-B530-410C-B402-B6E65C5E34E8}"/>
              </c:ext>
            </c:extLst>
          </c:dPt>
          <c:dPt>
            <c:idx val="4"/>
            <c:bubble3D val="0"/>
            <c:spPr>
              <a:solidFill>
                <a:srgbClr val="D3DDFB"/>
              </a:solidFill>
              <a:ln w="25400">
                <a:solidFill>
                  <a:schemeClr val="lt1"/>
                </a:solidFill>
              </a:ln>
              <a:effectLst/>
              <a:sp3d contourW="25400">
                <a:contourClr>
                  <a:schemeClr val="lt1"/>
                </a:contourClr>
              </a:sp3d>
            </c:spPr>
            <c:extLst>
              <c:ext xmlns:c16="http://schemas.microsoft.com/office/drawing/2014/chart" uri="{C3380CC4-5D6E-409C-BE32-E72D297353CC}">
                <c16:uniqueId val="{00000009-B530-410C-B402-B6E65C5E34E8}"/>
              </c:ext>
            </c:extLst>
          </c:dPt>
          <c:dPt>
            <c:idx val="5"/>
            <c:bubble3D val="0"/>
            <c:spPr>
              <a:solidFill>
                <a:srgbClr val="CAF99F"/>
              </a:solidFill>
              <a:ln w="25400">
                <a:solidFill>
                  <a:schemeClr val="lt1"/>
                </a:solidFill>
              </a:ln>
              <a:effectLst/>
              <a:sp3d contourW="25400">
                <a:contourClr>
                  <a:schemeClr val="lt1"/>
                </a:contourClr>
              </a:sp3d>
            </c:spPr>
            <c:extLst>
              <c:ext xmlns:c16="http://schemas.microsoft.com/office/drawing/2014/chart" uri="{C3380CC4-5D6E-409C-BE32-E72D297353CC}">
                <c16:uniqueId val="{0000000B-B530-410C-B402-B6E65C5E34E8}"/>
              </c:ext>
            </c:extLst>
          </c:dPt>
          <c:dPt>
            <c:idx val="6"/>
            <c:bubble3D val="0"/>
            <c:spPr>
              <a:solidFill>
                <a:srgbClr val="77FF33"/>
              </a:solidFill>
              <a:ln w="25400">
                <a:solidFill>
                  <a:schemeClr val="lt1"/>
                </a:solidFill>
              </a:ln>
              <a:effectLst/>
              <a:sp3d contourW="25400">
                <a:contourClr>
                  <a:schemeClr val="lt1"/>
                </a:contourClr>
              </a:sp3d>
            </c:spPr>
            <c:extLst>
              <c:ext xmlns:c16="http://schemas.microsoft.com/office/drawing/2014/chart" uri="{C3380CC4-5D6E-409C-BE32-E72D297353CC}">
                <c16:uniqueId val="{0000000D-B530-410C-B402-B6E65C5E34E8}"/>
              </c:ext>
            </c:extLst>
          </c:dPt>
          <c:dPt>
            <c:idx val="7"/>
            <c:bubble3D val="0"/>
            <c:spPr>
              <a:solidFill>
                <a:srgbClr val="FFFF8F"/>
              </a:solidFill>
              <a:ln w="25400">
                <a:solidFill>
                  <a:schemeClr val="lt1"/>
                </a:solidFill>
              </a:ln>
              <a:effectLst/>
              <a:sp3d contourW="25400">
                <a:contourClr>
                  <a:schemeClr val="lt1"/>
                </a:contourClr>
              </a:sp3d>
            </c:spPr>
            <c:extLst>
              <c:ext xmlns:c16="http://schemas.microsoft.com/office/drawing/2014/chart" uri="{C3380CC4-5D6E-409C-BE32-E72D297353CC}">
                <c16:uniqueId val="{0000000F-B530-410C-B402-B6E65C5E34E8}"/>
              </c:ext>
            </c:extLst>
          </c:dPt>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Sheet1!$A$2:$A$9</c:f>
              <c:strCache>
                <c:ptCount val="8"/>
                <c:pt idx="0">
                  <c:v>بلدة قديمة</c:v>
                </c:pt>
                <c:pt idx="1">
                  <c:v>وسط البلد</c:v>
                </c:pt>
                <c:pt idx="2">
                  <c:v>كثافة عالية</c:v>
                </c:pt>
                <c:pt idx="3">
                  <c:v>كثافة متوسطة</c:v>
                </c:pt>
                <c:pt idx="4">
                  <c:v>كثافة قليلة</c:v>
                </c:pt>
                <c:pt idx="5">
                  <c:v>حزام اخضر</c:v>
                </c:pt>
                <c:pt idx="6">
                  <c:v>واحة حضرية</c:v>
                </c:pt>
                <c:pt idx="7">
                  <c:v>المخيمات</c:v>
                </c:pt>
              </c:strCache>
            </c:strRef>
          </c:cat>
          <c:val>
            <c:numRef>
              <c:f>Sheet1!$B$2:$B$9</c:f>
              <c:numCache>
                <c:formatCode>General</c:formatCode>
                <c:ptCount val="8"/>
                <c:pt idx="0">
                  <c:v>135947.96200999999</c:v>
                </c:pt>
                <c:pt idx="1">
                  <c:v>1517721.7492810001</c:v>
                </c:pt>
                <c:pt idx="2">
                  <c:v>2743857.6116459998</c:v>
                </c:pt>
                <c:pt idx="3">
                  <c:v>2395960.83244</c:v>
                </c:pt>
                <c:pt idx="4">
                  <c:v>9066958.5227450002</c:v>
                </c:pt>
                <c:pt idx="5">
                  <c:v>13060856.948417</c:v>
                </c:pt>
                <c:pt idx="6">
                  <c:v>3352857.3286700002</c:v>
                </c:pt>
                <c:pt idx="7">
                  <c:v>2712214.2266199999</c:v>
                </c:pt>
              </c:numCache>
            </c:numRef>
          </c:val>
          <c:extLst>
            <c:ext xmlns:c16="http://schemas.microsoft.com/office/drawing/2014/chart" uri="{C3380CC4-5D6E-409C-BE32-E72D297353CC}">
              <c16:uniqueId val="{00000010-B530-410C-B402-B6E65C5E34E8}"/>
            </c:ext>
          </c:extLst>
        </c:ser>
        <c:dLbls>
          <c:showLegendKey val="0"/>
          <c:showVal val="0"/>
          <c:showCatName val="0"/>
          <c:showSerName val="0"/>
          <c:showPercent val="1"/>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r>
              <a:rPr lang="ar-SA" sz="1600" dirty="0"/>
              <a:t>عدد الابار و العيون</a:t>
            </a:r>
            <a:r>
              <a:rPr lang="ar-SA" sz="1600" baseline="0" dirty="0"/>
              <a:t> في مدينة اريحا</a:t>
            </a:r>
            <a:endParaRPr lang="ar-SA" sz="1600" dirty="0"/>
          </a:p>
        </c:rich>
      </c:tx>
      <c:overlay val="0"/>
      <c:spPr>
        <a:noFill/>
        <a:ln>
          <a:noFill/>
        </a:ln>
        <a:effectLst/>
      </c:spPr>
      <c:txPr>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bar"/>
        <c:grouping val="clustered"/>
        <c:varyColors val="0"/>
        <c:ser>
          <c:idx val="0"/>
          <c:order val="0"/>
          <c:tx>
            <c:strRef>
              <c:f>Sheet2!$B$1</c:f>
              <c:strCache>
                <c:ptCount val="1"/>
                <c:pt idx="0">
                  <c:v>العدد</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Pt>
            <c:idx val="0"/>
            <c:invertIfNegative val="0"/>
            <c:bubble3D val="0"/>
            <c:spPr>
              <a:solidFill>
                <a:srgbClr val="B3FCBB"/>
              </a:soli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1-D868-4CAF-943F-7919031D8508}"/>
              </c:ext>
            </c:extLst>
          </c:dPt>
          <c:dPt>
            <c:idx val="1"/>
            <c:invertIfNegative val="0"/>
            <c:bubble3D val="0"/>
            <c:spPr>
              <a:solidFill>
                <a:srgbClr val="BBF4FC"/>
              </a:soli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3-D868-4CAF-943F-7919031D8508}"/>
              </c:ext>
            </c:extLst>
          </c:dPt>
          <c:dPt>
            <c:idx val="2"/>
            <c:invertIfNegative val="0"/>
            <c:bubble3D val="0"/>
            <c:spPr>
              <a:solidFill>
                <a:schemeClr val="tx1"/>
              </a:soli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5-D868-4CAF-943F-7919031D8508}"/>
              </c:ext>
            </c:extLst>
          </c:dPt>
          <c:dPt>
            <c:idx val="3"/>
            <c:invertIfNegative val="0"/>
            <c:bubble3D val="0"/>
            <c:spPr>
              <a:solidFill>
                <a:srgbClr val="0070FF"/>
              </a:soli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7-D868-4CAF-943F-7919031D8508}"/>
              </c:ext>
            </c:extLst>
          </c:dPt>
          <c:dPt>
            <c:idx val="4"/>
            <c:invertIfNegative val="0"/>
            <c:bubble3D val="0"/>
            <c:spPr>
              <a:solidFill>
                <a:srgbClr val="FF0000"/>
              </a:soli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9-D868-4CAF-943F-7919031D8508}"/>
              </c:ext>
            </c:extLst>
          </c:dPt>
          <c:dPt>
            <c:idx val="5"/>
            <c:invertIfNegative val="0"/>
            <c:bubble3D val="0"/>
            <c:spPr>
              <a:solidFill>
                <a:srgbClr val="4DFFD6"/>
              </a:soli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B-D868-4CAF-943F-7919031D8508}"/>
              </c:ext>
            </c:extLst>
          </c:dPt>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Sheet2!$A$2:$A$7</c:f>
              <c:strCache>
                <c:ptCount val="6"/>
                <c:pt idx="0">
                  <c:v>بئر زراعي</c:v>
                </c:pt>
                <c:pt idx="1">
                  <c:v>بئر غير مستعمل</c:v>
                </c:pt>
                <c:pt idx="2">
                  <c:v>بئر إسرائيلي</c:v>
                </c:pt>
                <c:pt idx="3">
                  <c:v>عيون مياه</c:v>
                </c:pt>
                <c:pt idx="4">
                  <c:v>محطة تجميع مياه الامطار</c:v>
                </c:pt>
                <c:pt idx="5">
                  <c:v>محطة تنقية المياه</c:v>
                </c:pt>
              </c:strCache>
            </c:strRef>
          </c:cat>
          <c:val>
            <c:numRef>
              <c:f>Sheet2!$B$2:$B$7</c:f>
              <c:numCache>
                <c:formatCode>General</c:formatCode>
                <c:ptCount val="6"/>
                <c:pt idx="0">
                  <c:v>56</c:v>
                </c:pt>
                <c:pt idx="1">
                  <c:v>12</c:v>
                </c:pt>
                <c:pt idx="2">
                  <c:v>1</c:v>
                </c:pt>
                <c:pt idx="3">
                  <c:v>1</c:v>
                </c:pt>
                <c:pt idx="4">
                  <c:v>1</c:v>
                </c:pt>
                <c:pt idx="5">
                  <c:v>1</c:v>
                </c:pt>
              </c:numCache>
            </c:numRef>
          </c:val>
          <c:extLst>
            <c:ext xmlns:c16="http://schemas.microsoft.com/office/drawing/2014/chart" uri="{C3380CC4-5D6E-409C-BE32-E72D297353CC}">
              <c16:uniqueId val="{0000000C-D868-4CAF-943F-7919031D8508}"/>
            </c:ext>
          </c:extLst>
        </c:ser>
        <c:dLbls>
          <c:showLegendKey val="0"/>
          <c:showVal val="1"/>
          <c:showCatName val="0"/>
          <c:showSerName val="0"/>
          <c:showPercent val="0"/>
          <c:showBubbleSize val="0"/>
        </c:dLbls>
        <c:gapWidth val="150"/>
        <c:shape val="box"/>
        <c:axId val="677094280"/>
        <c:axId val="677095360"/>
        <c:axId val="0"/>
      </c:bar3DChart>
      <c:catAx>
        <c:axId val="677094280"/>
        <c:scaling>
          <c:orientation val="minMax"/>
        </c:scaling>
        <c:delete val="0"/>
        <c:axPos val="l"/>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crossAx val="677095360"/>
        <c:crosses val="autoZero"/>
        <c:auto val="1"/>
        <c:lblAlgn val="ctr"/>
        <c:lblOffset val="100"/>
        <c:noMultiLvlLbl val="0"/>
      </c:catAx>
      <c:valAx>
        <c:axId val="677095360"/>
        <c:scaling>
          <c:orientation val="minMax"/>
        </c:scaling>
        <c:delete val="1"/>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67709428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سكن أ من المخطط الهيكلي</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explosion val="15"/>
            <c:spPr>
              <a:solidFill>
                <a:srgbClr val="EBA215"/>
              </a:solidFill>
              <a:ln w="19050">
                <a:solidFill>
                  <a:schemeClr val="lt1"/>
                </a:solidFill>
              </a:ln>
              <a:effectLst/>
            </c:spPr>
            <c:extLst>
              <c:ext xmlns:c16="http://schemas.microsoft.com/office/drawing/2014/chart" uri="{C3380CC4-5D6E-409C-BE32-E72D297353CC}">
                <c16:uniqueId val="{00000001-661E-4242-8884-4BC7F5669593}"/>
              </c:ext>
            </c:extLst>
          </c:dPt>
          <c:dPt>
            <c:idx val="1"/>
            <c:bubble3D val="0"/>
            <c:spPr>
              <a:noFill/>
              <a:ln w="19050">
                <a:solidFill>
                  <a:srgbClr val="FFFF00"/>
                </a:solidFill>
              </a:ln>
              <a:effectLst/>
            </c:spPr>
            <c:extLst>
              <c:ext xmlns:c16="http://schemas.microsoft.com/office/drawing/2014/chart" uri="{C3380CC4-5D6E-409C-BE32-E72D297353CC}">
                <c16:uniqueId val="{00000003-661E-4242-8884-4BC7F5669593}"/>
              </c:ext>
            </c:extLst>
          </c:dPt>
          <c:dLbls>
            <c:dLbl>
              <c:idx val="1"/>
              <c:layout>
                <c:manualLayout>
                  <c:x val="9.4393342756843968E-2"/>
                  <c:y val="-0.15456894640850247"/>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661E-4242-8884-4BC7F5669593}"/>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1st Qtr</c:v>
                </c:pt>
                <c:pt idx="1">
                  <c:v>2nd Qtr</c:v>
                </c:pt>
              </c:strCache>
            </c:strRef>
          </c:cat>
          <c:val>
            <c:numRef>
              <c:f>Sheet1!$B$2:$B$3</c:f>
              <c:numCache>
                <c:formatCode>General</c:formatCode>
                <c:ptCount val="2"/>
                <c:pt idx="0">
                  <c:v>3083.92</c:v>
                </c:pt>
                <c:pt idx="1">
                  <c:v>34849.896000000001</c:v>
                </c:pt>
              </c:numCache>
            </c:numRef>
          </c:val>
          <c:extLst>
            <c:ext xmlns:c16="http://schemas.microsoft.com/office/drawing/2014/chart" uri="{C3380CC4-5D6E-409C-BE32-E72D297353CC}">
              <c16:uniqueId val="{00000004-661E-4242-8884-4BC7F5669593}"/>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spc="0" baseline="0">
                <a:solidFill>
                  <a:schemeClr val="tx1"/>
                </a:solidFill>
                <a:latin typeface="+mn-lt"/>
                <a:ea typeface="+mn-ea"/>
                <a:cs typeface="+mn-cs"/>
              </a:defRPr>
            </a:pPr>
            <a:r>
              <a:rPr lang="ar-SA" sz="1200" b="0" dirty="0">
                <a:solidFill>
                  <a:schemeClr val="tx1"/>
                </a:solidFill>
              </a:rPr>
              <a:t>نسبة الأراضي الزراعية من مساحة مدينة أريحا </a:t>
            </a:r>
            <a:endParaRPr lang="en-US" sz="1200" b="0" dirty="0">
              <a:solidFill>
                <a:schemeClr val="tx1"/>
              </a:solidFill>
            </a:endParaRPr>
          </a:p>
        </c:rich>
      </c:tx>
      <c:overlay val="0"/>
      <c:spPr>
        <a:noFill/>
        <a:ln>
          <a:noFill/>
        </a:ln>
        <a:effectLst/>
      </c:spPr>
      <c:txPr>
        <a:bodyPr rot="0" spcFirstLastPara="1" vertOverflow="ellipsis" vert="horz" wrap="square" anchor="ctr" anchorCtr="1"/>
        <a:lstStyle/>
        <a:p>
          <a:pPr>
            <a:defRPr sz="1800" b="1" i="0" u="none" strike="noStrike" kern="1200" spc="0" baseline="0">
              <a:solidFill>
                <a:schemeClr val="tx1"/>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spPr>
            <a:ln>
              <a:solidFill>
                <a:schemeClr val="bg1">
                  <a:lumMod val="85000"/>
                </a:schemeClr>
              </a:solidFill>
            </a:ln>
          </c:spPr>
          <c:dPt>
            <c:idx val="0"/>
            <c:bubble3D val="0"/>
            <c:explosion val="30"/>
            <c:spPr>
              <a:solidFill>
                <a:srgbClr val="60C81B"/>
              </a:solidFill>
              <a:ln w="12700">
                <a:noFill/>
              </a:ln>
              <a:effectLst/>
            </c:spPr>
            <c:extLst>
              <c:ext xmlns:c16="http://schemas.microsoft.com/office/drawing/2014/chart" uri="{C3380CC4-5D6E-409C-BE32-E72D297353CC}">
                <c16:uniqueId val="{00000001-86B4-41B3-89A2-FA23961848BA}"/>
              </c:ext>
            </c:extLst>
          </c:dPt>
          <c:dPt>
            <c:idx val="1"/>
            <c:bubble3D val="0"/>
            <c:explosion val="25"/>
            <c:spPr>
              <a:solidFill>
                <a:srgbClr val="DAF78D"/>
              </a:solidFill>
              <a:ln w="19050">
                <a:noFill/>
              </a:ln>
              <a:effectLst/>
            </c:spPr>
            <c:extLst>
              <c:ext xmlns:c16="http://schemas.microsoft.com/office/drawing/2014/chart" uri="{C3380CC4-5D6E-409C-BE32-E72D297353CC}">
                <c16:uniqueId val="{00000003-86B4-41B3-89A2-FA23961848BA}"/>
              </c:ext>
            </c:extLst>
          </c:dPt>
          <c:dPt>
            <c:idx val="2"/>
            <c:bubble3D val="0"/>
            <c:explosion val="1"/>
            <c:spPr>
              <a:noFill/>
              <a:ln w="19050">
                <a:solidFill>
                  <a:schemeClr val="bg1">
                    <a:lumMod val="85000"/>
                  </a:schemeClr>
                </a:solidFill>
              </a:ln>
              <a:effectLst/>
            </c:spPr>
            <c:extLst>
              <c:ext xmlns:c16="http://schemas.microsoft.com/office/drawing/2014/chart" uri="{C3380CC4-5D6E-409C-BE32-E72D297353CC}">
                <c16:uniqueId val="{00000005-86B4-41B3-89A2-FA23961848BA}"/>
              </c:ext>
            </c:extLst>
          </c:dPt>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Sheet1!$A$2:$A$4</c:f>
              <c:strCache>
                <c:ptCount val="2"/>
                <c:pt idx="0">
                  <c:v>2nd Qtr</c:v>
                </c:pt>
                <c:pt idx="1">
                  <c:v>3rd Qtr</c:v>
                </c:pt>
              </c:strCache>
            </c:strRef>
          </c:cat>
          <c:val>
            <c:numRef>
              <c:f>Sheet1!$B$2:$B$4</c:f>
              <c:numCache>
                <c:formatCode>#,##0</c:formatCode>
                <c:ptCount val="3"/>
                <c:pt idx="0">
                  <c:v>6666838.7040069997</c:v>
                </c:pt>
                <c:pt idx="1">
                  <c:v>3321608.869802</c:v>
                </c:pt>
                <c:pt idx="2" formatCode="General">
                  <c:v>24861448.564612001</c:v>
                </c:pt>
              </c:numCache>
            </c:numRef>
          </c:val>
          <c:extLst>
            <c:ext xmlns:c16="http://schemas.microsoft.com/office/drawing/2014/chart" uri="{C3380CC4-5D6E-409C-BE32-E72D297353CC}">
              <c16:uniqueId val="{00000006-86B4-41B3-89A2-FA23961848BA}"/>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12700">
      <a:solidFill>
        <a:schemeClr val="bg1">
          <a:lumMod val="85000"/>
        </a:schemeClr>
      </a:solidFill>
    </a:ln>
    <a:effectLst/>
  </c:spPr>
  <c:txPr>
    <a:bodyPr/>
    <a:lstStyle/>
    <a:p>
      <a:pPr>
        <a:defRPr/>
      </a:pPr>
      <a:endParaRPr lang="en-US"/>
    </a:p>
  </c:txPr>
  <c:externalData r:id="rId3">
    <c:autoUpdate val="0"/>
  </c:externalData>
</c:chartSpace>
</file>

<file path=ppt/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spc="0" baseline="0">
                <a:solidFill>
                  <a:schemeClr val="tx1"/>
                </a:solidFill>
                <a:latin typeface="+mn-lt"/>
                <a:ea typeface="+mn-ea"/>
                <a:cs typeface="+mn-cs"/>
              </a:defRPr>
            </a:pPr>
            <a:r>
              <a:rPr lang="ar-SA" sz="1200" b="0" dirty="0">
                <a:solidFill>
                  <a:schemeClr val="tx1"/>
                </a:solidFill>
              </a:rPr>
              <a:t>نسبة التعدي على الاراضي الزراعية</a:t>
            </a:r>
            <a:endParaRPr lang="en-US" sz="1200" b="0" dirty="0">
              <a:solidFill>
                <a:schemeClr val="tx1"/>
              </a:solidFill>
            </a:endParaRPr>
          </a:p>
        </c:rich>
      </c:tx>
      <c:overlay val="0"/>
      <c:spPr>
        <a:noFill/>
        <a:ln>
          <a:noFill/>
        </a:ln>
        <a:effectLst/>
      </c:spPr>
      <c:txPr>
        <a:bodyPr rot="0" spcFirstLastPara="1" vertOverflow="ellipsis" vert="horz" wrap="square" anchor="ctr" anchorCtr="1"/>
        <a:lstStyle/>
        <a:p>
          <a:pPr>
            <a:defRPr sz="1800" b="1" i="0" u="none" strike="noStrike" kern="1200" spc="0" baseline="0">
              <a:solidFill>
                <a:schemeClr val="tx1"/>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spPr>
            <a:ln>
              <a:solidFill>
                <a:schemeClr val="bg1">
                  <a:lumMod val="85000"/>
                </a:schemeClr>
              </a:solidFill>
            </a:ln>
          </c:spPr>
          <c:explosion val="1"/>
          <c:dPt>
            <c:idx val="0"/>
            <c:bubble3D val="0"/>
            <c:explosion val="37"/>
            <c:spPr>
              <a:solidFill>
                <a:srgbClr val="EEAF32"/>
              </a:solidFill>
              <a:ln w="19050">
                <a:solidFill>
                  <a:srgbClr val="FF0000"/>
                </a:solidFill>
              </a:ln>
              <a:effectLst/>
            </c:spPr>
            <c:extLst>
              <c:ext xmlns:c16="http://schemas.microsoft.com/office/drawing/2014/chart" uri="{C3380CC4-5D6E-409C-BE32-E72D297353CC}">
                <c16:uniqueId val="{00000001-7FAF-4528-AB65-D2191CEB1991}"/>
              </c:ext>
            </c:extLst>
          </c:dPt>
          <c:dPt>
            <c:idx val="1"/>
            <c:bubble3D val="0"/>
            <c:spPr>
              <a:noFill/>
              <a:ln w="19050">
                <a:solidFill>
                  <a:schemeClr val="bg1">
                    <a:lumMod val="85000"/>
                  </a:schemeClr>
                </a:solidFill>
              </a:ln>
              <a:effectLst/>
            </c:spPr>
            <c:extLst>
              <c:ext xmlns:c16="http://schemas.microsoft.com/office/drawing/2014/chart" uri="{C3380CC4-5D6E-409C-BE32-E72D297353CC}">
                <c16:uniqueId val="{00000003-7FAF-4528-AB65-D2191CEB1991}"/>
              </c:ext>
            </c:extLst>
          </c:dPt>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2nd Qtr</c:v>
                </c:pt>
                <c:pt idx="1">
                  <c:v>3rd Qtr</c:v>
                </c:pt>
              </c:strCache>
            </c:strRef>
          </c:cat>
          <c:val>
            <c:numRef>
              <c:f>Sheet1!$B$2:$B$3</c:f>
              <c:numCache>
                <c:formatCode>#,##0</c:formatCode>
                <c:ptCount val="2"/>
                <c:pt idx="0">
                  <c:v>538326</c:v>
                </c:pt>
                <c:pt idx="1">
                  <c:v>9988447.5738089997</c:v>
                </c:pt>
              </c:numCache>
            </c:numRef>
          </c:val>
          <c:extLst>
            <c:ext xmlns:c16="http://schemas.microsoft.com/office/drawing/2014/chart" uri="{C3380CC4-5D6E-409C-BE32-E72D297353CC}">
              <c16:uniqueId val="{00000006-7FAF-4528-AB65-D2191CEB1991}"/>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12700">
      <a:solidFill>
        <a:schemeClr val="bg1">
          <a:lumMod val="85000"/>
        </a:schemeClr>
      </a:solidFill>
    </a:ln>
    <a:effectLst/>
  </c:spPr>
  <c:txPr>
    <a:bodyPr/>
    <a:lstStyle/>
    <a:p>
      <a:pPr>
        <a:defRPr/>
      </a:pPr>
      <a:endParaRPr lang="en-US"/>
    </a:p>
  </c:txPr>
  <c:externalData r:id="rId3">
    <c:autoUpdate val="0"/>
  </c:externalData>
</c:chartSpace>
</file>

<file path=ppt/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سكن أ من المخطط الهيكلي سابقا</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explosion val="15"/>
            <c:spPr>
              <a:solidFill>
                <a:srgbClr val="EBA215"/>
              </a:solidFill>
              <a:ln w="19050">
                <a:noFill/>
              </a:ln>
              <a:effectLst/>
            </c:spPr>
            <c:extLst>
              <c:ext xmlns:c16="http://schemas.microsoft.com/office/drawing/2014/chart" uri="{C3380CC4-5D6E-409C-BE32-E72D297353CC}">
                <c16:uniqueId val="{00000001-5714-4A2A-B06E-969393E86AB5}"/>
              </c:ext>
            </c:extLst>
          </c:dPt>
          <c:dPt>
            <c:idx val="1"/>
            <c:bubble3D val="0"/>
            <c:spPr>
              <a:noFill/>
              <a:ln w="19050">
                <a:solidFill>
                  <a:srgbClr val="FFFF00"/>
                </a:solidFill>
              </a:ln>
              <a:effectLst/>
            </c:spPr>
            <c:extLst>
              <c:ext xmlns:c16="http://schemas.microsoft.com/office/drawing/2014/chart" uri="{C3380CC4-5D6E-409C-BE32-E72D297353CC}">
                <c16:uniqueId val="{00000003-5714-4A2A-B06E-969393E86AB5}"/>
              </c:ext>
            </c:extLst>
          </c:dPt>
          <c:dLbls>
            <c:dLbl>
              <c:idx val="1"/>
              <c:layout>
                <c:manualLayout>
                  <c:x val="9.4393342756843968E-2"/>
                  <c:y val="-0.15456894640850247"/>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5714-4A2A-B06E-969393E86AB5}"/>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1st Qtr</c:v>
                </c:pt>
                <c:pt idx="1">
                  <c:v>2nd Qtr</c:v>
                </c:pt>
              </c:strCache>
            </c:strRef>
          </c:cat>
          <c:val>
            <c:numRef>
              <c:f>Sheet1!$B$2:$B$3</c:f>
              <c:numCache>
                <c:formatCode>General</c:formatCode>
                <c:ptCount val="2"/>
                <c:pt idx="0">
                  <c:v>3083.92</c:v>
                </c:pt>
                <c:pt idx="1">
                  <c:v>34849.896000000001</c:v>
                </c:pt>
              </c:numCache>
            </c:numRef>
          </c:val>
          <c:extLst>
            <c:ext xmlns:c16="http://schemas.microsoft.com/office/drawing/2014/chart" uri="{C3380CC4-5D6E-409C-BE32-E72D297353CC}">
              <c16:uniqueId val="{00000004-5714-4A2A-B06E-969393E86AB5}"/>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سكن أ من المخطط الهيكلي الجديد</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explosion val="15"/>
            <c:spPr>
              <a:solidFill>
                <a:srgbClr val="EBA215"/>
              </a:solidFill>
              <a:ln w="19050">
                <a:solidFill>
                  <a:schemeClr val="lt1"/>
                </a:solidFill>
              </a:ln>
              <a:effectLst/>
            </c:spPr>
            <c:extLst>
              <c:ext xmlns:c16="http://schemas.microsoft.com/office/drawing/2014/chart" uri="{C3380CC4-5D6E-409C-BE32-E72D297353CC}">
                <c16:uniqueId val="{00000001-75EF-43D6-A776-E6935E71432E}"/>
              </c:ext>
            </c:extLst>
          </c:dPt>
          <c:dPt>
            <c:idx val="1"/>
            <c:bubble3D val="0"/>
            <c:spPr>
              <a:noFill/>
              <a:ln w="19050">
                <a:solidFill>
                  <a:srgbClr val="FFFF00"/>
                </a:solidFill>
              </a:ln>
              <a:effectLst/>
            </c:spPr>
            <c:extLst>
              <c:ext xmlns:c16="http://schemas.microsoft.com/office/drawing/2014/chart" uri="{C3380CC4-5D6E-409C-BE32-E72D297353CC}">
                <c16:uniqueId val="{00000003-75EF-43D6-A776-E6935E71432E}"/>
              </c:ext>
            </c:extLst>
          </c:dPt>
          <c:dLbls>
            <c:dLbl>
              <c:idx val="1"/>
              <c:layout>
                <c:manualLayout>
                  <c:x val="9.4393342756843968E-2"/>
                  <c:y val="-0.15456894640850247"/>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75EF-43D6-A776-E6935E71432E}"/>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1st Qtr</c:v>
                </c:pt>
                <c:pt idx="1">
                  <c:v>2nd Qtr</c:v>
                </c:pt>
              </c:strCache>
            </c:strRef>
          </c:cat>
          <c:val>
            <c:numRef>
              <c:f>Sheet1!$B$2:$B$3</c:f>
              <c:numCache>
                <c:formatCode>General</c:formatCode>
                <c:ptCount val="2"/>
                <c:pt idx="0">
                  <c:v>2545.5</c:v>
                </c:pt>
                <c:pt idx="1">
                  <c:v>34849.896000000001</c:v>
                </c:pt>
              </c:numCache>
            </c:numRef>
          </c:val>
          <c:extLst>
            <c:ext xmlns:c16="http://schemas.microsoft.com/office/drawing/2014/chart" uri="{C3380CC4-5D6E-409C-BE32-E72D297353CC}">
              <c16:uniqueId val="{00000004-75EF-43D6-A776-E6935E71432E}"/>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سكن ب من المخطط الهيكلي</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explosion val="15"/>
            <c:spPr>
              <a:solidFill>
                <a:srgbClr val="29C1EB"/>
              </a:solidFill>
              <a:ln w="19050">
                <a:solidFill>
                  <a:schemeClr val="lt1"/>
                </a:solidFill>
              </a:ln>
              <a:effectLst/>
            </c:spPr>
            <c:extLst>
              <c:ext xmlns:c16="http://schemas.microsoft.com/office/drawing/2014/chart" uri="{C3380CC4-5D6E-409C-BE32-E72D297353CC}">
                <c16:uniqueId val="{00000001-661E-4242-8884-4BC7F5669593}"/>
              </c:ext>
            </c:extLst>
          </c:dPt>
          <c:dPt>
            <c:idx val="1"/>
            <c:bubble3D val="0"/>
            <c:spPr>
              <a:noFill/>
              <a:ln w="19050">
                <a:solidFill>
                  <a:srgbClr val="FFFF00"/>
                </a:solidFill>
              </a:ln>
              <a:effectLst/>
            </c:spPr>
            <c:extLst>
              <c:ext xmlns:c16="http://schemas.microsoft.com/office/drawing/2014/chart" uri="{C3380CC4-5D6E-409C-BE32-E72D297353CC}">
                <c16:uniqueId val="{00000003-661E-4242-8884-4BC7F5669593}"/>
              </c:ext>
            </c:extLst>
          </c:dPt>
          <c:dLbls>
            <c:dLbl>
              <c:idx val="1"/>
              <c:layout>
                <c:manualLayout>
                  <c:x val="9.4393342756843968E-2"/>
                  <c:y val="-0.15456894640850247"/>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661E-4242-8884-4BC7F5669593}"/>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1st Qtr</c:v>
                </c:pt>
                <c:pt idx="1">
                  <c:v>2nd Qtr</c:v>
                </c:pt>
              </c:strCache>
            </c:strRef>
          </c:cat>
          <c:val>
            <c:numRef>
              <c:f>Sheet1!$B$2:$B$3</c:f>
              <c:numCache>
                <c:formatCode>General</c:formatCode>
                <c:ptCount val="2"/>
                <c:pt idx="0">
                  <c:v>7877.48</c:v>
                </c:pt>
                <c:pt idx="1">
                  <c:v>34849.896000000001</c:v>
                </c:pt>
              </c:numCache>
            </c:numRef>
          </c:val>
          <c:extLst>
            <c:ext xmlns:c16="http://schemas.microsoft.com/office/drawing/2014/chart" uri="{C3380CC4-5D6E-409C-BE32-E72D297353CC}">
              <c16:uniqueId val="{00000004-661E-4242-8884-4BC7F5669593}"/>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سكن ب من المخطط الهيكلي سابقا</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explosion val="28"/>
            <c:spPr>
              <a:solidFill>
                <a:srgbClr val="29C1EB"/>
              </a:solidFill>
              <a:ln w="19050">
                <a:noFill/>
              </a:ln>
              <a:effectLst/>
            </c:spPr>
            <c:extLst>
              <c:ext xmlns:c16="http://schemas.microsoft.com/office/drawing/2014/chart" uri="{C3380CC4-5D6E-409C-BE32-E72D297353CC}">
                <c16:uniqueId val="{00000001-5714-4A2A-B06E-969393E86AB5}"/>
              </c:ext>
            </c:extLst>
          </c:dPt>
          <c:dPt>
            <c:idx val="1"/>
            <c:bubble3D val="0"/>
            <c:spPr>
              <a:noFill/>
              <a:ln w="19050">
                <a:solidFill>
                  <a:srgbClr val="FFFF00"/>
                </a:solidFill>
              </a:ln>
              <a:effectLst/>
            </c:spPr>
            <c:extLst>
              <c:ext xmlns:c16="http://schemas.microsoft.com/office/drawing/2014/chart" uri="{C3380CC4-5D6E-409C-BE32-E72D297353CC}">
                <c16:uniqueId val="{00000003-5714-4A2A-B06E-969393E86AB5}"/>
              </c:ext>
            </c:extLst>
          </c:dPt>
          <c:dLbls>
            <c:dLbl>
              <c:idx val="0"/>
              <c:layout>
                <c:manualLayout>
                  <c:x val="0.10398541188309136"/>
                  <c:y val="-4.5133655537342434E-3"/>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5714-4A2A-B06E-969393E86AB5}"/>
                </c:ext>
              </c:extLst>
            </c:dLbl>
            <c:dLbl>
              <c:idx val="1"/>
              <c:layout>
                <c:manualLayout>
                  <c:x val="9.4393342756843968E-2"/>
                  <c:y val="-0.15456894640850247"/>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5714-4A2A-B06E-969393E86AB5}"/>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1st Qtr</c:v>
                </c:pt>
                <c:pt idx="1">
                  <c:v>2nd Qtr</c:v>
                </c:pt>
              </c:strCache>
            </c:strRef>
          </c:cat>
          <c:val>
            <c:numRef>
              <c:f>Sheet1!$B$2:$B$3</c:f>
              <c:numCache>
                <c:formatCode>General</c:formatCode>
                <c:ptCount val="2"/>
                <c:pt idx="0">
                  <c:v>7877.48</c:v>
                </c:pt>
                <c:pt idx="1">
                  <c:v>34849.896000000001</c:v>
                </c:pt>
              </c:numCache>
            </c:numRef>
          </c:val>
          <c:extLst>
            <c:ext xmlns:c16="http://schemas.microsoft.com/office/drawing/2014/chart" uri="{C3380CC4-5D6E-409C-BE32-E72D297353CC}">
              <c16:uniqueId val="{00000004-5714-4A2A-B06E-969393E86AB5}"/>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سكن ب من المخطط الهيكلي الجديد</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explosion val="25"/>
            <c:spPr>
              <a:solidFill>
                <a:srgbClr val="29C1EB"/>
              </a:solidFill>
              <a:ln w="19050">
                <a:solidFill>
                  <a:schemeClr val="lt1"/>
                </a:solidFill>
              </a:ln>
              <a:effectLst/>
            </c:spPr>
            <c:extLst>
              <c:ext xmlns:c16="http://schemas.microsoft.com/office/drawing/2014/chart" uri="{C3380CC4-5D6E-409C-BE32-E72D297353CC}">
                <c16:uniqueId val="{00000001-75EF-43D6-A776-E6935E71432E}"/>
              </c:ext>
            </c:extLst>
          </c:dPt>
          <c:dPt>
            <c:idx val="1"/>
            <c:bubble3D val="0"/>
            <c:spPr>
              <a:noFill/>
              <a:ln w="19050">
                <a:solidFill>
                  <a:srgbClr val="FFFF00"/>
                </a:solidFill>
              </a:ln>
              <a:effectLst/>
            </c:spPr>
            <c:extLst>
              <c:ext xmlns:c16="http://schemas.microsoft.com/office/drawing/2014/chart" uri="{C3380CC4-5D6E-409C-BE32-E72D297353CC}">
                <c16:uniqueId val="{00000003-75EF-43D6-A776-E6935E71432E}"/>
              </c:ext>
            </c:extLst>
          </c:dPt>
          <c:dLbls>
            <c:dLbl>
              <c:idx val="0"/>
              <c:layout>
                <c:manualLayout>
                  <c:x val="0.11766710339890134"/>
                  <c:y val="-7.7061862447798555E-3"/>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75EF-43D6-A776-E6935E71432E}"/>
                </c:ext>
              </c:extLst>
            </c:dLbl>
            <c:dLbl>
              <c:idx val="1"/>
              <c:layout>
                <c:manualLayout>
                  <c:x val="9.4393342756843968E-2"/>
                  <c:y val="-0.15456894640850247"/>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75EF-43D6-A776-E6935E71432E}"/>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1st Qtr</c:v>
                </c:pt>
                <c:pt idx="1">
                  <c:v>2nd Qtr</c:v>
                </c:pt>
              </c:strCache>
            </c:strRef>
          </c:cat>
          <c:val>
            <c:numRef>
              <c:f>Sheet1!$B$2:$B$3</c:f>
              <c:numCache>
                <c:formatCode>General</c:formatCode>
                <c:ptCount val="2"/>
                <c:pt idx="0">
                  <c:v>7730.89</c:v>
                </c:pt>
                <c:pt idx="1">
                  <c:v>34849.896000000001</c:v>
                </c:pt>
              </c:numCache>
            </c:numRef>
          </c:val>
          <c:extLst>
            <c:ext xmlns:c16="http://schemas.microsoft.com/office/drawing/2014/chart" uri="{C3380CC4-5D6E-409C-BE32-E72D297353CC}">
              <c16:uniqueId val="{00000004-75EF-43D6-A776-E6935E71432E}"/>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سكن ج من المخطط الهيكلي</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explosion val="15"/>
            <c:spPr>
              <a:solidFill>
                <a:srgbClr val="FFFF00"/>
              </a:solidFill>
              <a:ln w="19050">
                <a:solidFill>
                  <a:schemeClr val="lt1"/>
                </a:solidFill>
              </a:ln>
              <a:effectLst/>
            </c:spPr>
            <c:extLst>
              <c:ext xmlns:c16="http://schemas.microsoft.com/office/drawing/2014/chart" uri="{C3380CC4-5D6E-409C-BE32-E72D297353CC}">
                <c16:uniqueId val="{00000001-661E-4242-8884-4BC7F5669593}"/>
              </c:ext>
            </c:extLst>
          </c:dPt>
          <c:dPt>
            <c:idx val="1"/>
            <c:bubble3D val="0"/>
            <c:spPr>
              <a:noFill/>
              <a:ln w="19050">
                <a:solidFill>
                  <a:srgbClr val="FFFF00"/>
                </a:solidFill>
              </a:ln>
              <a:effectLst/>
            </c:spPr>
            <c:extLst>
              <c:ext xmlns:c16="http://schemas.microsoft.com/office/drawing/2014/chart" uri="{C3380CC4-5D6E-409C-BE32-E72D297353CC}">
                <c16:uniqueId val="{00000003-661E-4242-8884-4BC7F5669593}"/>
              </c:ext>
            </c:extLst>
          </c:dPt>
          <c:dLbls>
            <c:dLbl>
              <c:idx val="1"/>
              <c:layout>
                <c:manualLayout>
                  <c:x val="9.4393342756843968E-2"/>
                  <c:y val="-0.15456894640850247"/>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661E-4242-8884-4BC7F5669593}"/>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1st Qtr</c:v>
                </c:pt>
                <c:pt idx="1">
                  <c:v>2nd Qtr</c:v>
                </c:pt>
              </c:strCache>
            </c:strRef>
          </c:cat>
          <c:val>
            <c:numRef>
              <c:f>Sheet1!$B$2:$B$3</c:f>
              <c:numCache>
                <c:formatCode>General</c:formatCode>
                <c:ptCount val="2"/>
                <c:pt idx="0">
                  <c:v>242.779</c:v>
                </c:pt>
                <c:pt idx="1">
                  <c:v>34849.896000000001</c:v>
                </c:pt>
              </c:numCache>
            </c:numRef>
          </c:val>
          <c:extLst>
            <c:ext xmlns:c16="http://schemas.microsoft.com/office/drawing/2014/chart" uri="{C3380CC4-5D6E-409C-BE32-E72D297353CC}">
              <c16:uniqueId val="{00000004-661E-4242-8884-4BC7F5669593}"/>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سكن أ من المخطط الهيكلي سابقا</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explosion val="39"/>
            <c:spPr>
              <a:solidFill>
                <a:srgbClr val="FFFF00"/>
              </a:solidFill>
              <a:ln w="19050">
                <a:noFill/>
              </a:ln>
              <a:effectLst/>
            </c:spPr>
            <c:extLst>
              <c:ext xmlns:c16="http://schemas.microsoft.com/office/drawing/2014/chart" uri="{C3380CC4-5D6E-409C-BE32-E72D297353CC}">
                <c16:uniqueId val="{00000001-5714-4A2A-B06E-969393E86AB5}"/>
              </c:ext>
            </c:extLst>
          </c:dPt>
          <c:dPt>
            <c:idx val="1"/>
            <c:bubble3D val="0"/>
            <c:spPr>
              <a:noFill/>
              <a:ln w="19050">
                <a:solidFill>
                  <a:srgbClr val="FFFF00"/>
                </a:solidFill>
              </a:ln>
              <a:effectLst/>
            </c:spPr>
            <c:extLst>
              <c:ext xmlns:c16="http://schemas.microsoft.com/office/drawing/2014/chart" uri="{C3380CC4-5D6E-409C-BE32-E72D297353CC}">
                <c16:uniqueId val="{00000003-5714-4A2A-B06E-969393E86AB5}"/>
              </c:ext>
            </c:extLst>
          </c:dPt>
          <c:dLbls>
            <c:dLbl>
              <c:idx val="0"/>
              <c:layout>
                <c:manualLayout>
                  <c:x val="0.34883175339024908"/>
                  <c:y val="2.1680964405102532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5714-4A2A-B06E-969393E86AB5}"/>
                </c:ext>
              </c:extLst>
            </c:dLbl>
            <c:dLbl>
              <c:idx val="1"/>
              <c:layout>
                <c:manualLayout>
                  <c:x val="9.4393342756843968E-2"/>
                  <c:y val="-0.15456894640850247"/>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5714-4A2A-B06E-969393E86AB5}"/>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1st Qtr</c:v>
                </c:pt>
                <c:pt idx="1">
                  <c:v>2nd Qtr</c:v>
                </c:pt>
              </c:strCache>
            </c:strRef>
          </c:cat>
          <c:val>
            <c:numRef>
              <c:f>Sheet1!$B$2:$B$3</c:f>
              <c:numCache>
                <c:formatCode>General</c:formatCode>
                <c:ptCount val="2"/>
                <c:pt idx="0">
                  <c:v>242.85</c:v>
                </c:pt>
                <c:pt idx="1">
                  <c:v>34849.896000000001</c:v>
                </c:pt>
              </c:numCache>
            </c:numRef>
          </c:val>
          <c:extLst>
            <c:ext xmlns:c16="http://schemas.microsoft.com/office/drawing/2014/chart" uri="{C3380CC4-5D6E-409C-BE32-E72D297353CC}">
              <c16:uniqueId val="{00000004-5714-4A2A-B06E-969393E86AB5}"/>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سكن أ من المخطط الهيكلي الجديد</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explosion val="15"/>
            <c:spPr>
              <a:solidFill>
                <a:srgbClr val="EBA215"/>
              </a:solidFill>
              <a:ln w="19050">
                <a:solidFill>
                  <a:schemeClr val="lt1"/>
                </a:solidFill>
              </a:ln>
              <a:effectLst/>
            </c:spPr>
            <c:extLst>
              <c:ext xmlns:c16="http://schemas.microsoft.com/office/drawing/2014/chart" uri="{C3380CC4-5D6E-409C-BE32-E72D297353CC}">
                <c16:uniqueId val="{00000001-75EF-43D6-A776-E6935E71432E}"/>
              </c:ext>
            </c:extLst>
          </c:dPt>
          <c:dPt>
            <c:idx val="1"/>
            <c:bubble3D val="0"/>
            <c:spPr>
              <a:noFill/>
              <a:ln w="19050">
                <a:solidFill>
                  <a:srgbClr val="FFFF00"/>
                </a:solidFill>
              </a:ln>
              <a:effectLst/>
            </c:spPr>
            <c:extLst>
              <c:ext xmlns:c16="http://schemas.microsoft.com/office/drawing/2014/chart" uri="{C3380CC4-5D6E-409C-BE32-E72D297353CC}">
                <c16:uniqueId val="{00000003-75EF-43D6-A776-E6935E71432E}"/>
              </c:ext>
            </c:extLst>
          </c:dPt>
          <c:dLbls>
            <c:dLbl>
              <c:idx val="0"/>
              <c:tx>
                <c:rich>
                  <a:bodyPr/>
                  <a:lstStyle/>
                  <a:p>
                    <a:r>
                      <a:rPr lang="en-US" dirty="0"/>
                      <a:t>0.8%</a:t>
                    </a:r>
                  </a:p>
                </c:rich>
              </c:tx>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1-75EF-43D6-A776-E6935E71432E}"/>
                </c:ext>
              </c:extLst>
            </c:dLbl>
            <c:dLbl>
              <c:idx val="1"/>
              <c:layout>
                <c:manualLayout>
                  <c:x val="9.4393342756843968E-2"/>
                  <c:y val="-0.15456894640850247"/>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75EF-43D6-A776-E6935E71432E}"/>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1st Qtr</c:v>
                </c:pt>
                <c:pt idx="1">
                  <c:v>2nd Qtr</c:v>
                </c:pt>
              </c:strCache>
            </c:strRef>
          </c:cat>
          <c:val>
            <c:numRef>
              <c:f>Sheet1!$B$2:$B$3</c:f>
              <c:numCache>
                <c:formatCode>General</c:formatCode>
                <c:ptCount val="2"/>
                <c:pt idx="0">
                  <c:v>90.21</c:v>
                </c:pt>
                <c:pt idx="1">
                  <c:v>34849.896000000001</c:v>
                </c:pt>
              </c:numCache>
            </c:numRef>
          </c:val>
          <c:extLst>
            <c:ext xmlns:c16="http://schemas.microsoft.com/office/drawing/2014/chart" uri="{C3380CC4-5D6E-409C-BE32-E72D297353CC}">
              <c16:uniqueId val="{00000004-75EF-43D6-A776-E6935E71432E}"/>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تصنيف استخدامات منطقة التوسع</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explosion val="3"/>
            <c:spPr>
              <a:solidFill>
                <a:srgbClr val="38A700"/>
              </a:solidFill>
              <a:ln w="19050">
                <a:noFill/>
              </a:ln>
              <a:effectLst/>
            </c:spPr>
            <c:extLst>
              <c:ext xmlns:c16="http://schemas.microsoft.com/office/drawing/2014/chart" uri="{C3380CC4-5D6E-409C-BE32-E72D297353CC}">
                <c16:uniqueId val="{00000001-661E-4242-8884-4BC7F5669593}"/>
              </c:ext>
            </c:extLst>
          </c:dPt>
          <c:dPt>
            <c:idx val="1"/>
            <c:bubble3D val="0"/>
            <c:explosion val="4"/>
            <c:spPr>
              <a:solidFill>
                <a:srgbClr val="FFAA01"/>
              </a:solidFill>
              <a:ln w="19050">
                <a:noFill/>
              </a:ln>
              <a:effectLst/>
            </c:spPr>
            <c:extLst>
              <c:ext xmlns:c16="http://schemas.microsoft.com/office/drawing/2014/chart" uri="{C3380CC4-5D6E-409C-BE32-E72D297353CC}">
                <c16:uniqueId val="{00000003-661E-4242-8884-4BC7F5669593}"/>
              </c:ext>
            </c:extLst>
          </c:dPt>
          <c:dPt>
            <c:idx val="2"/>
            <c:bubble3D val="0"/>
            <c:explosion val="3"/>
            <c:spPr>
              <a:blipFill dpi="0" rotWithShape="1">
                <a:blip xmlns:r="http://schemas.openxmlformats.org/officeDocument/2006/relationships" r:embed="rId3">
                  <a:extLst>
                    <a:ext uri="{28A0092B-C50C-407E-A947-70E740481C1C}">
                      <a14:useLocalDpi xmlns:a14="http://schemas.microsoft.com/office/drawing/2010/main" val="0"/>
                    </a:ext>
                  </a:extLst>
                </a:blip>
                <a:srcRect/>
                <a:stretch>
                  <a:fillRect/>
                </a:stretch>
              </a:blipFill>
              <a:ln w="19050">
                <a:noFill/>
              </a:ln>
              <a:effectLst/>
            </c:spPr>
            <c:extLst>
              <c:ext xmlns:c16="http://schemas.microsoft.com/office/drawing/2014/chart" uri="{C3380CC4-5D6E-409C-BE32-E72D297353CC}">
                <c16:uniqueId val="{00000004-B6DE-4F49-BA5C-E8D3459CD6E5}"/>
              </c:ext>
            </c:extLst>
          </c:dPt>
          <c:dLbls>
            <c:dLbl>
              <c:idx val="1"/>
              <c:layout>
                <c:manualLayout>
                  <c:x val="-0.21519363757316345"/>
                  <c:y val="-0.10469349877785947"/>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661E-4242-8884-4BC7F5669593}"/>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Sheet1!$A$2:$A$4</c:f>
              <c:strCache>
                <c:ptCount val="3"/>
                <c:pt idx="0">
                  <c:v>1st Qtr</c:v>
                </c:pt>
                <c:pt idx="1">
                  <c:v>2nd Qtr</c:v>
                </c:pt>
                <c:pt idx="2">
                  <c:v>3rd Qtr</c:v>
                </c:pt>
              </c:strCache>
            </c:strRef>
          </c:cat>
          <c:val>
            <c:numRef>
              <c:f>Sheet1!$B$2:$B$4</c:f>
              <c:numCache>
                <c:formatCode>General</c:formatCode>
                <c:ptCount val="3"/>
                <c:pt idx="0">
                  <c:v>15</c:v>
                </c:pt>
                <c:pt idx="1">
                  <c:v>55</c:v>
                </c:pt>
                <c:pt idx="2">
                  <c:v>30</c:v>
                </c:pt>
              </c:numCache>
            </c:numRef>
          </c:val>
          <c:extLst>
            <c:ext xmlns:c16="http://schemas.microsoft.com/office/drawing/2014/chart" uri="{C3380CC4-5D6E-409C-BE32-E72D297353CC}">
              <c16:uniqueId val="{00000004-661E-4242-8884-4BC7F5669593}"/>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4">
    <c:autoUpdate val="0"/>
  </c:externalData>
</c:chartSpace>
</file>

<file path=ppt/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800" dirty="0"/>
              <a:t>نسبة المنشآت</a:t>
            </a:r>
            <a:r>
              <a:rPr lang="ar-SA" sz="1800" baseline="0" dirty="0"/>
              <a:t> الزراعية</a:t>
            </a:r>
            <a:endParaRPr lang="en-US" sz="1800" dirty="0"/>
          </a:p>
        </c:rich>
      </c:tx>
      <c:layout>
        <c:manualLayout>
          <c:xMode val="edge"/>
          <c:yMode val="edge"/>
          <c:x val="0.19073398757679519"/>
          <c:y val="0.10673941333877693"/>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blipFill dpi="0" rotWithShape="1">
                <a:blip xmlns:r="http://schemas.openxmlformats.org/officeDocument/2006/relationships" r:embed="rId3">
                  <a:extLst>
                    <a:ext uri="{28A0092B-C50C-407E-A947-70E740481C1C}">
                      <a14:useLocalDpi xmlns:a14="http://schemas.microsoft.com/office/drawing/2010/main" val="0"/>
                    </a:ext>
                  </a:extLst>
                </a:blip>
                <a:srcRect/>
                <a:stretch>
                  <a:fillRect/>
                </a:stretch>
              </a:blipFill>
              <a:ln w="19050">
                <a:solidFill>
                  <a:schemeClr val="lt1"/>
                </a:solidFill>
              </a:ln>
              <a:effectLst/>
            </c:spPr>
            <c:extLst>
              <c:ext xmlns:c16="http://schemas.microsoft.com/office/drawing/2014/chart" uri="{C3380CC4-5D6E-409C-BE32-E72D297353CC}">
                <c16:uniqueId val="{00000001-F9D5-437F-A727-2E1815EB2031}"/>
              </c:ext>
            </c:extLst>
          </c:dPt>
          <c:dPt>
            <c:idx val="1"/>
            <c:bubble3D val="0"/>
            <c:spPr>
              <a:solidFill>
                <a:srgbClr val="87C243"/>
              </a:solidFill>
              <a:ln w="19050">
                <a:solidFill>
                  <a:schemeClr val="lt1"/>
                </a:solidFill>
              </a:ln>
              <a:effectLst/>
            </c:spPr>
            <c:extLst>
              <c:ext xmlns:c16="http://schemas.microsoft.com/office/drawing/2014/chart" uri="{C3380CC4-5D6E-409C-BE32-E72D297353CC}">
                <c16:uniqueId val="{00000002-F9D5-437F-A727-2E1815EB2031}"/>
              </c:ext>
            </c:extLst>
          </c:dPt>
          <c:dLbls>
            <c:dLbl>
              <c:idx val="1"/>
              <c:delete val="1"/>
              <c:extLst>
                <c:ext xmlns:c15="http://schemas.microsoft.com/office/drawing/2012/chart" uri="{CE6537A1-D6FC-4f65-9D91-7224C49458BB}"/>
                <c:ext xmlns:c16="http://schemas.microsoft.com/office/drawing/2014/chart" uri="{C3380CC4-5D6E-409C-BE32-E72D297353CC}">
                  <c16:uniqueId val="{00000002-F9D5-437F-A727-2E1815EB2031}"/>
                </c:ext>
              </c:extLst>
            </c:dLbl>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المنشآت الزراعية</c:v>
                </c:pt>
                <c:pt idx="1">
                  <c:v>2nd Qtr</c:v>
                </c:pt>
              </c:strCache>
            </c:strRef>
          </c:cat>
          <c:val>
            <c:numRef>
              <c:f>Sheet1!$B$2:$B$3</c:f>
              <c:numCache>
                <c:formatCode>General</c:formatCode>
                <c:ptCount val="2"/>
                <c:pt idx="0">
                  <c:v>28</c:v>
                </c:pt>
                <c:pt idx="1">
                  <c:v>72</c:v>
                </c:pt>
              </c:numCache>
            </c:numRef>
          </c:val>
          <c:extLst>
            <c:ext xmlns:c16="http://schemas.microsoft.com/office/drawing/2014/chart" uri="{C3380CC4-5D6E-409C-BE32-E72D297353CC}">
              <c16:uniqueId val="{00000000-F9D5-437F-A727-2E1815EB2031}"/>
            </c:ext>
          </c:extLst>
        </c:ser>
        <c:dLbls>
          <c:showLegendKey val="0"/>
          <c:showVal val="0"/>
          <c:showCatName val="0"/>
          <c:showSerName val="0"/>
          <c:showPercent val="1"/>
          <c:showBubbleSize val="0"/>
          <c:showLeaderLines val="1"/>
        </c:dLbls>
        <c:firstSliceAng val="0"/>
      </c:pieChart>
      <c:spPr>
        <a:noFill/>
        <a:ln>
          <a:noFill/>
        </a:ln>
        <a:effectLst/>
      </c:spPr>
    </c:plotArea>
    <c:legend>
      <c:legendPos val="t"/>
      <c:legendEntry>
        <c:idx val="1"/>
        <c:delete val="1"/>
      </c:legendEntry>
      <c:layout>
        <c:manualLayout>
          <c:xMode val="edge"/>
          <c:yMode val="edge"/>
          <c:x val="1.4350874550160405E-3"/>
          <c:y val="0.73680978541181874"/>
          <c:w val="0.2813198005408406"/>
          <c:h val="0.17246533162049862"/>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4">
    <c:autoUpdate val="0"/>
  </c:externalData>
</c:chartSpace>
</file>

<file path=ppt/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800" dirty="0"/>
              <a:t>نسبة البناء</a:t>
            </a:r>
            <a:r>
              <a:rPr lang="ar-SA" sz="1800" baseline="0" dirty="0"/>
              <a:t> في السكن الزراعي</a:t>
            </a:r>
            <a:endParaRPr lang="en-US" sz="1800" dirty="0"/>
          </a:p>
        </c:rich>
      </c:tx>
      <c:layout>
        <c:manualLayout>
          <c:xMode val="edge"/>
          <c:yMode val="edge"/>
          <c:x val="0.12724486537973162"/>
          <c:y val="0.10142689281550619"/>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rgbClr val="38A700"/>
              </a:solidFill>
              <a:ln w="19050">
                <a:solidFill>
                  <a:schemeClr val="lt1"/>
                </a:solidFill>
              </a:ln>
              <a:effectLst/>
            </c:spPr>
            <c:extLst>
              <c:ext xmlns:c16="http://schemas.microsoft.com/office/drawing/2014/chart" uri="{C3380CC4-5D6E-409C-BE32-E72D297353CC}">
                <c16:uniqueId val="{00000001-C6B8-4587-A750-3EE11093A334}"/>
              </c:ext>
            </c:extLst>
          </c:dPt>
          <c:dPt>
            <c:idx val="1"/>
            <c:bubble3D val="0"/>
            <c:spPr>
              <a:solidFill>
                <a:srgbClr val="87C243"/>
              </a:solidFill>
              <a:ln w="19050">
                <a:solidFill>
                  <a:schemeClr val="lt1"/>
                </a:solidFill>
              </a:ln>
              <a:effectLst/>
            </c:spPr>
            <c:extLst>
              <c:ext xmlns:c16="http://schemas.microsoft.com/office/drawing/2014/chart" uri="{C3380CC4-5D6E-409C-BE32-E72D297353CC}">
                <c16:uniqueId val="{00000003-C6B8-4587-A750-3EE11093A334}"/>
              </c:ext>
            </c:extLst>
          </c:dPt>
          <c:dLbls>
            <c:dLbl>
              <c:idx val="1"/>
              <c:delete val="1"/>
              <c:extLst>
                <c:ext xmlns:c15="http://schemas.microsoft.com/office/drawing/2012/chart" uri="{CE6537A1-D6FC-4f65-9D91-7224C49458BB}"/>
                <c:ext xmlns:c16="http://schemas.microsoft.com/office/drawing/2014/chart" uri="{C3380CC4-5D6E-409C-BE32-E72D297353CC}">
                  <c16:uniqueId val="{00000003-C6B8-4587-A750-3EE11093A334}"/>
                </c:ext>
              </c:extLst>
            </c:dLbl>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سكن زراعي</c:v>
                </c:pt>
                <c:pt idx="1">
                  <c:v>2nd Qtr</c:v>
                </c:pt>
              </c:strCache>
            </c:strRef>
          </c:cat>
          <c:val>
            <c:numRef>
              <c:f>Sheet1!$B$2:$B$3</c:f>
              <c:numCache>
                <c:formatCode>General</c:formatCode>
                <c:ptCount val="2"/>
                <c:pt idx="0">
                  <c:v>15</c:v>
                </c:pt>
                <c:pt idx="1">
                  <c:v>85</c:v>
                </c:pt>
              </c:numCache>
            </c:numRef>
          </c:val>
          <c:extLst>
            <c:ext xmlns:c16="http://schemas.microsoft.com/office/drawing/2014/chart" uri="{C3380CC4-5D6E-409C-BE32-E72D297353CC}">
              <c16:uniqueId val="{00000004-C6B8-4587-A750-3EE11093A334}"/>
            </c:ext>
          </c:extLst>
        </c:ser>
        <c:dLbls>
          <c:showLegendKey val="0"/>
          <c:showVal val="0"/>
          <c:showCatName val="0"/>
          <c:showSerName val="0"/>
          <c:showPercent val="1"/>
          <c:showBubbleSize val="0"/>
          <c:showLeaderLines val="1"/>
        </c:dLbls>
        <c:firstSliceAng val="0"/>
      </c:pieChart>
      <c:spPr>
        <a:noFill/>
        <a:ln>
          <a:noFill/>
        </a:ln>
        <a:effectLst/>
      </c:spPr>
    </c:plotArea>
    <c:legend>
      <c:legendPos val="t"/>
      <c:legendEntry>
        <c:idx val="1"/>
        <c:delete val="1"/>
      </c:legendEntry>
      <c:layout>
        <c:manualLayout>
          <c:xMode val="edge"/>
          <c:yMode val="edge"/>
          <c:x val="0"/>
          <c:y val="0.82712263430742095"/>
          <c:w val="0.34674325798846467"/>
          <c:h val="0.10871508534124996"/>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800" dirty="0"/>
              <a:t>نسبة البناء</a:t>
            </a:r>
            <a:r>
              <a:rPr lang="ar-SA" sz="1800" baseline="0" dirty="0"/>
              <a:t> في سكن أ</a:t>
            </a:r>
            <a:endParaRPr lang="en-US" sz="1800" dirty="0"/>
          </a:p>
        </c:rich>
      </c:tx>
      <c:layout>
        <c:manualLayout>
          <c:xMode val="edge"/>
          <c:yMode val="edge"/>
          <c:x val="0.23306006904150423"/>
          <c:y val="0.10673941333877693"/>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rgbClr val="FFAA01"/>
              </a:solidFill>
              <a:ln w="19050">
                <a:solidFill>
                  <a:schemeClr val="lt1"/>
                </a:solidFill>
              </a:ln>
              <a:effectLst/>
            </c:spPr>
            <c:extLst>
              <c:ext xmlns:c16="http://schemas.microsoft.com/office/drawing/2014/chart" uri="{C3380CC4-5D6E-409C-BE32-E72D297353CC}">
                <c16:uniqueId val="{00000001-55CF-478E-8B86-E3A79E0165DF}"/>
              </c:ext>
            </c:extLst>
          </c:dPt>
          <c:dPt>
            <c:idx val="1"/>
            <c:bubble3D val="0"/>
            <c:spPr>
              <a:solidFill>
                <a:srgbClr val="87C243"/>
              </a:solidFill>
              <a:ln w="19050">
                <a:solidFill>
                  <a:schemeClr val="lt1"/>
                </a:solidFill>
              </a:ln>
              <a:effectLst/>
            </c:spPr>
            <c:extLst>
              <c:ext xmlns:c16="http://schemas.microsoft.com/office/drawing/2014/chart" uri="{C3380CC4-5D6E-409C-BE32-E72D297353CC}">
                <c16:uniqueId val="{00000003-55CF-478E-8B86-E3A79E0165DF}"/>
              </c:ext>
            </c:extLst>
          </c:dPt>
          <c:dLbls>
            <c:dLbl>
              <c:idx val="1"/>
              <c:delete val="1"/>
              <c:extLst>
                <c:ext xmlns:c15="http://schemas.microsoft.com/office/drawing/2012/chart" uri="{CE6537A1-D6FC-4f65-9D91-7224C49458BB}"/>
                <c:ext xmlns:c16="http://schemas.microsoft.com/office/drawing/2014/chart" uri="{C3380CC4-5D6E-409C-BE32-E72D297353CC}">
                  <c16:uniqueId val="{00000003-55CF-478E-8B86-E3A79E0165DF}"/>
                </c:ext>
              </c:extLst>
            </c:dLbl>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سكن أ</c:v>
                </c:pt>
                <c:pt idx="1">
                  <c:v>2nd Qtr</c:v>
                </c:pt>
              </c:strCache>
            </c:strRef>
          </c:cat>
          <c:val>
            <c:numRef>
              <c:f>Sheet1!$B$2:$B$3</c:f>
              <c:numCache>
                <c:formatCode>General</c:formatCode>
                <c:ptCount val="2"/>
                <c:pt idx="0">
                  <c:v>36</c:v>
                </c:pt>
                <c:pt idx="1">
                  <c:v>64</c:v>
                </c:pt>
              </c:numCache>
            </c:numRef>
          </c:val>
          <c:extLst>
            <c:ext xmlns:c16="http://schemas.microsoft.com/office/drawing/2014/chart" uri="{C3380CC4-5D6E-409C-BE32-E72D297353CC}">
              <c16:uniqueId val="{00000004-55CF-478E-8B86-E3A79E0165DF}"/>
            </c:ext>
          </c:extLst>
        </c:ser>
        <c:dLbls>
          <c:showLegendKey val="0"/>
          <c:showVal val="0"/>
          <c:showCatName val="0"/>
          <c:showSerName val="0"/>
          <c:showPercent val="1"/>
          <c:showBubbleSize val="0"/>
          <c:showLeaderLines val="1"/>
        </c:dLbls>
        <c:firstSliceAng val="0"/>
      </c:pieChart>
      <c:spPr>
        <a:noFill/>
        <a:ln>
          <a:noFill/>
        </a:ln>
        <a:effectLst/>
      </c:spPr>
    </c:plotArea>
    <c:legend>
      <c:legendPos val="t"/>
      <c:legendEntry>
        <c:idx val="1"/>
        <c:delete val="1"/>
      </c:legendEntry>
      <c:layout>
        <c:manualLayout>
          <c:xMode val="edge"/>
          <c:yMode val="edge"/>
          <c:x val="5.6458993359137753E-2"/>
          <c:y val="0.82181011378415025"/>
          <c:w val="0.18446906096755422"/>
          <c:h val="0.10871508534124996"/>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الشوارع الرئيسية</a:t>
            </a:r>
            <a:r>
              <a:rPr lang="ar-SA" sz="1400" baseline="0" dirty="0"/>
              <a:t> من مساحة مدينة أريحا</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explosion val="15"/>
            <c:spPr>
              <a:solidFill>
                <a:srgbClr val="87C243"/>
              </a:solidFill>
              <a:ln w="19050">
                <a:noFill/>
              </a:ln>
              <a:effectLst/>
            </c:spPr>
            <c:extLst>
              <c:ext xmlns:c16="http://schemas.microsoft.com/office/drawing/2014/chart" uri="{C3380CC4-5D6E-409C-BE32-E72D297353CC}">
                <c16:uniqueId val="{00000001-75EF-43D6-A776-E6935E71432E}"/>
              </c:ext>
            </c:extLst>
          </c:dPt>
          <c:dPt>
            <c:idx val="1"/>
            <c:bubble3D val="0"/>
            <c:spPr>
              <a:noFill/>
              <a:ln w="19050">
                <a:solidFill>
                  <a:srgbClr val="FFFF00"/>
                </a:solidFill>
              </a:ln>
              <a:effectLst/>
            </c:spPr>
            <c:extLst>
              <c:ext xmlns:c16="http://schemas.microsoft.com/office/drawing/2014/chart" uri="{C3380CC4-5D6E-409C-BE32-E72D297353CC}">
                <c16:uniqueId val="{00000003-75EF-43D6-A776-E6935E71432E}"/>
              </c:ext>
            </c:extLst>
          </c:dPt>
          <c:dLbls>
            <c:dLbl>
              <c:idx val="1"/>
              <c:layout>
                <c:manualLayout>
                  <c:x val="9.4393342756843968E-2"/>
                  <c:y val="-0.15456894640850247"/>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75EF-43D6-A776-E6935E71432E}"/>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1st Qtr</c:v>
                </c:pt>
                <c:pt idx="1">
                  <c:v>2nd Qtr</c:v>
                </c:pt>
              </c:strCache>
            </c:strRef>
          </c:cat>
          <c:val>
            <c:numRef>
              <c:f>Sheet1!$B$2:$B$3</c:f>
              <c:numCache>
                <c:formatCode>General</c:formatCode>
                <c:ptCount val="2"/>
                <c:pt idx="0">
                  <c:v>33291.519358999998</c:v>
                </c:pt>
                <c:pt idx="1">
                  <c:v>224460.918149</c:v>
                </c:pt>
              </c:numCache>
            </c:numRef>
          </c:val>
          <c:extLst>
            <c:ext xmlns:c16="http://schemas.microsoft.com/office/drawing/2014/chart" uri="{C3380CC4-5D6E-409C-BE32-E72D297353CC}">
              <c16:uniqueId val="{00000004-75EF-43D6-A776-E6935E71432E}"/>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الاراضي الزراعية من مساحة مدينة أريحا</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explosion val="15"/>
            <c:spPr>
              <a:solidFill>
                <a:srgbClr val="B5F597"/>
              </a:solidFill>
              <a:ln w="19050">
                <a:noFill/>
              </a:ln>
              <a:effectLst/>
            </c:spPr>
            <c:extLst>
              <c:ext xmlns:c16="http://schemas.microsoft.com/office/drawing/2014/chart" uri="{C3380CC4-5D6E-409C-BE32-E72D297353CC}">
                <c16:uniqueId val="{00000001-75EF-43D6-A776-E6935E71432E}"/>
              </c:ext>
            </c:extLst>
          </c:dPt>
          <c:dPt>
            <c:idx val="1"/>
            <c:bubble3D val="0"/>
            <c:spPr>
              <a:noFill/>
              <a:ln w="19050">
                <a:solidFill>
                  <a:srgbClr val="FFFF00"/>
                </a:solidFill>
              </a:ln>
              <a:effectLst/>
            </c:spPr>
            <c:extLst>
              <c:ext xmlns:c16="http://schemas.microsoft.com/office/drawing/2014/chart" uri="{C3380CC4-5D6E-409C-BE32-E72D297353CC}">
                <c16:uniqueId val="{00000003-75EF-43D6-A776-E6935E71432E}"/>
              </c:ext>
            </c:extLst>
          </c:dPt>
          <c:dLbls>
            <c:dLbl>
              <c:idx val="1"/>
              <c:layout>
                <c:manualLayout>
                  <c:x val="9.4393342756843968E-2"/>
                  <c:y val="-0.15456894640850247"/>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75EF-43D6-A776-E6935E71432E}"/>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1st Qtr</c:v>
                </c:pt>
                <c:pt idx="1">
                  <c:v>2nd Qtr</c:v>
                </c:pt>
              </c:strCache>
            </c:strRef>
          </c:cat>
          <c:val>
            <c:numRef>
              <c:f>Sheet1!$B$2:$B$3</c:f>
              <c:numCache>
                <c:formatCode>General</c:formatCode>
                <c:ptCount val="2"/>
                <c:pt idx="0">
                  <c:v>29</c:v>
                </c:pt>
                <c:pt idx="1">
                  <c:v>71</c:v>
                </c:pt>
              </c:numCache>
            </c:numRef>
          </c:val>
          <c:extLst>
            <c:ext xmlns:c16="http://schemas.microsoft.com/office/drawing/2014/chart" uri="{C3380CC4-5D6E-409C-BE32-E72D297353CC}">
              <c16:uniqueId val="{00000004-75EF-43D6-A776-E6935E71432E}"/>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ar-SA" sz="1400" dirty="0"/>
              <a:t>نسبة الاراضي من مساحة مدينة أريحا</a:t>
            </a:r>
            <a:endParaRPr lang="en-US" sz="14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explosion val="15"/>
            <c:spPr>
              <a:solidFill>
                <a:srgbClr val="B5F597"/>
              </a:solidFill>
              <a:ln w="19050">
                <a:noFill/>
              </a:ln>
              <a:effectLst/>
            </c:spPr>
            <c:extLst>
              <c:ext xmlns:c16="http://schemas.microsoft.com/office/drawing/2014/chart" uri="{C3380CC4-5D6E-409C-BE32-E72D297353CC}">
                <c16:uniqueId val="{00000001-75EF-43D6-A776-E6935E71432E}"/>
              </c:ext>
            </c:extLst>
          </c:dPt>
          <c:dPt>
            <c:idx val="1"/>
            <c:bubble3D val="0"/>
            <c:spPr>
              <a:noFill/>
              <a:ln w="19050">
                <a:solidFill>
                  <a:srgbClr val="FFFF00"/>
                </a:solidFill>
              </a:ln>
              <a:effectLst/>
            </c:spPr>
            <c:extLst>
              <c:ext xmlns:c16="http://schemas.microsoft.com/office/drawing/2014/chart" uri="{C3380CC4-5D6E-409C-BE32-E72D297353CC}">
                <c16:uniqueId val="{00000003-75EF-43D6-A776-E6935E71432E}"/>
              </c:ext>
            </c:extLst>
          </c:dPt>
          <c:dLbls>
            <c:dLbl>
              <c:idx val="1"/>
              <c:layout>
                <c:manualLayout>
                  <c:x val="9.4393342756843968E-2"/>
                  <c:y val="-0.15456894640850247"/>
                </c:manualLayout>
              </c:layout>
              <c:showLegendKey val="0"/>
              <c:showVal val="0"/>
              <c:showCatName val="0"/>
              <c:showSerName val="0"/>
              <c:showPercent val="1"/>
              <c:showBubbleSize val="0"/>
              <c:extLst>
                <c:ext xmlns:c15="http://schemas.microsoft.com/office/drawing/2012/chart" uri="{CE6537A1-D6FC-4f65-9D91-7224C49458BB}">
                  <c15:layout>
                    <c:manualLayout>
                      <c:w val="0.28500674711047658"/>
                      <c:h val="0.31411753326608727"/>
                    </c:manualLayout>
                  </c15:layout>
                </c:ext>
                <c:ext xmlns:c16="http://schemas.microsoft.com/office/drawing/2014/chart" uri="{C3380CC4-5D6E-409C-BE32-E72D297353CC}">
                  <c16:uniqueId val="{00000003-75EF-43D6-A776-E6935E71432E}"/>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1st Qtr</c:v>
                </c:pt>
                <c:pt idx="1">
                  <c:v>2nd Qtr</c:v>
                </c:pt>
              </c:strCache>
            </c:strRef>
          </c:cat>
          <c:val>
            <c:numRef>
              <c:f>Sheet1!$B$2:$B$3</c:f>
              <c:numCache>
                <c:formatCode>General</c:formatCode>
                <c:ptCount val="2"/>
                <c:pt idx="0">
                  <c:v>29</c:v>
                </c:pt>
                <c:pt idx="1">
                  <c:v>71</c:v>
                </c:pt>
              </c:numCache>
            </c:numRef>
          </c:val>
          <c:extLst>
            <c:ext xmlns:c16="http://schemas.microsoft.com/office/drawing/2014/chart" uri="{C3380CC4-5D6E-409C-BE32-E72D297353CC}">
              <c16:uniqueId val="{00000004-75EF-43D6-A776-E6935E71432E}"/>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bg1">
          <a:lumMod val="85000"/>
        </a:schemeClr>
      </a:solidFill>
    </a:ln>
    <a:effectLst/>
  </c:spPr>
  <c:txPr>
    <a:bodyPr/>
    <a:lstStyle/>
    <a:p>
      <a:pPr>
        <a:defRPr/>
      </a:pPr>
      <a:endParaRPr lang="en-US"/>
    </a:p>
  </c:txPr>
  <c:externalData r:id="rId3">
    <c:autoUpdate val="0"/>
  </c:externalData>
</c:chartSpace>
</file>

<file path=ppt/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explosion val="1"/>
          <c:dPt>
            <c:idx val="0"/>
            <c:bubble3D val="0"/>
            <c:spPr>
              <a:solidFill>
                <a:srgbClr val="FF413E"/>
              </a:solidFill>
              <a:ln w="19050">
                <a:solidFill>
                  <a:schemeClr val="lt1"/>
                </a:solidFill>
              </a:ln>
              <a:effectLst/>
            </c:spPr>
            <c:extLst>
              <c:ext xmlns:c16="http://schemas.microsoft.com/office/drawing/2014/chart" uri="{C3380CC4-5D6E-409C-BE32-E72D297353CC}">
                <c16:uniqueId val="{00000001-EFBF-42BF-9BCB-3FF8F629FD2A}"/>
              </c:ext>
            </c:extLst>
          </c:dPt>
          <c:dPt>
            <c:idx val="1"/>
            <c:bubble3D val="0"/>
            <c:spPr>
              <a:solidFill>
                <a:srgbClr val="53D86D"/>
              </a:solidFill>
              <a:ln w="19050">
                <a:solidFill>
                  <a:schemeClr val="lt1"/>
                </a:solidFill>
              </a:ln>
              <a:effectLst/>
            </c:spPr>
            <c:extLst>
              <c:ext xmlns:c16="http://schemas.microsoft.com/office/drawing/2014/chart" uri="{C3380CC4-5D6E-409C-BE32-E72D297353CC}">
                <c16:uniqueId val="{00000003-EFBF-42BF-9BCB-3FF8F629FD2A}"/>
              </c:ext>
            </c:extLst>
          </c:dPt>
          <c:dLbls>
            <c:delete val="1"/>
          </c:dLbls>
          <c:cat>
            <c:strRef>
              <c:f>Sheet1!$A$2:$A$3</c:f>
              <c:strCache>
                <c:ptCount val="2"/>
                <c:pt idx="0">
                  <c:v>c</c:v>
                </c:pt>
                <c:pt idx="1">
                  <c:v>f</c:v>
                </c:pt>
              </c:strCache>
            </c:strRef>
          </c:cat>
          <c:val>
            <c:numRef>
              <c:f>Sheet1!$B$2:$B$3</c:f>
              <c:numCache>
                <c:formatCode>General</c:formatCode>
                <c:ptCount val="2"/>
                <c:pt idx="0">
                  <c:v>491.3664</c:v>
                </c:pt>
                <c:pt idx="1">
                  <c:v>485.6705</c:v>
                </c:pt>
              </c:numCache>
            </c:numRef>
          </c:val>
          <c:extLst>
            <c:ext xmlns:c16="http://schemas.microsoft.com/office/drawing/2014/chart" uri="{C3380CC4-5D6E-409C-BE32-E72D297353CC}">
              <c16:uniqueId val="{00000004-EFBF-42BF-9BCB-3FF8F629FD2A}"/>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explosion val="1"/>
          <c:dPt>
            <c:idx val="0"/>
            <c:bubble3D val="0"/>
            <c:spPr>
              <a:solidFill>
                <a:srgbClr val="FF413E"/>
              </a:solidFill>
              <a:ln w="19050">
                <a:solidFill>
                  <a:schemeClr val="lt1"/>
                </a:solidFill>
              </a:ln>
              <a:effectLst/>
            </c:spPr>
            <c:extLst>
              <c:ext xmlns:c16="http://schemas.microsoft.com/office/drawing/2014/chart" uri="{C3380CC4-5D6E-409C-BE32-E72D297353CC}">
                <c16:uniqueId val="{00000001-B440-467A-BA11-1977D0626972}"/>
              </c:ext>
            </c:extLst>
          </c:dPt>
          <c:dPt>
            <c:idx val="1"/>
            <c:bubble3D val="0"/>
            <c:spPr>
              <a:solidFill>
                <a:srgbClr val="53D86D"/>
              </a:solidFill>
              <a:ln w="19050">
                <a:solidFill>
                  <a:schemeClr val="lt1"/>
                </a:solidFill>
              </a:ln>
              <a:effectLst/>
            </c:spPr>
            <c:extLst>
              <c:ext xmlns:c16="http://schemas.microsoft.com/office/drawing/2014/chart" uri="{C3380CC4-5D6E-409C-BE32-E72D297353CC}">
                <c16:uniqueId val="{00000003-B440-467A-BA11-1977D0626972}"/>
              </c:ext>
            </c:extLst>
          </c:dPt>
          <c:dLbls>
            <c:delete val="1"/>
          </c:dLbls>
          <c:cat>
            <c:strRef>
              <c:f>Sheet1!$A$2:$A$3</c:f>
              <c:strCache>
                <c:ptCount val="2"/>
                <c:pt idx="0">
                  <c:v>c</c:v>
                </c:pt>
                <c:pt idx="1">
                  <c:v>f</c:v>
                </c:pt>
              </c:strCache>
            </c:strRef>
          </c:cat>
          <c:val>
            <c:numRef>
              <c:f>Sheet1!$B$2:$B$3</c:f>
              <c:numCache>
                <c:formatCode>#,##0</c:formatCode>
                <c:ptCount val="2"/>
                <c:pt idx="0">
                  <c:v>2</c:v>
                </c:pt>
                <c:pt idx="1">
                  <c:v>91</c:v>
                </c:pt>
              </c:numCache>
            </c:numRef>
          </c:val>
          <c:extLst>
            <c:ext xmlns:c16="http://schemas.microsoft.com/office/drawing/2014/chart" uri="{C3380CC4-5D6E-409C-BE32-E72D297353CC}">
              <c16:uniqueId val="{00000004-B440-467A-BA11-1977D0626972}"/>
            </c:ext>
          </c:extLst>
        </c:ser>
        <c:dLbls>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6.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7.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8.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9.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2.xml><?xml version="1.0" encoding="utf-8"?>
<cs:chartStyle xmlns:cs="http://schemas.microsoft.com/office/drawing/2012/chartStyle" xmlns:a="http://schemas.openxmlformats.org/drawingml/2006/main" id="347">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2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9D4F2C-C9CD-415A-9D9C-C32A56E9C02A}" type="doc">
      <dgm:prSet loTypeId="urn:microsoft.com/office/officeart/2005/8/layout/process4" loCatId="list" qsTypeId="urn:microsoft.com/office/officeart/2005/8/quickstyle/simple1" qsCatId="simple" csTypeId="urn:microsoft.com/office/officeart/2005/8/colors/accent0_1" csCatId="mainScheme" phldr="1"/>
      <dgm:spPr/>
      <dgm:t>
        <a:bodyPr/>
        <a:lstStyle/>
        <a:p>
          <a:endParaRPr lang="en-US"/>
        </a:p>
      </dgm:t>
    </dgm:pt>
    <dgm:pt modelId="{494F8B43-E5C9-47E7-AEDC-F9FBA763C7D6}">
      <dgm:prSet custT="1"/>
      <dgm:spPr>
        <a:solidFill>
          <a:schemeClr val="accent1">
            <a:lumMod val="20000"/>
            <a:lumOff val="80000"/>
          </a:schemeClr>
        </a:solidFill>
        <a:ln>
          <a:noFill/>
        </a:ln>
      </dgm:spPr>
      <dgm:t>
        <a:bodyPr/>
        <a:lstStyle/>
        <a:p>
          <a:pPr>
            <a:buFont typeface="Symbol" panose="05050102010706020507" pitchFamily="18" charset="2"/>
            <a:buChar char=""/>
          </a:pPr>
          <a:r>
            <a:rPr lang="ar-SA" sz="2400" dirty="0"/>
            <a:t>الإطار العام</a:t>
          </a:r>
          <a:endParaRPr lang="en-US" sz="2400" dirty="0"/>
        </a:p>
      </dgm:t>
    </dgm:pt>
    <dgm:pt modelId="{01B55621-1B4A-47DC-B7B4-04A4D79C216A}" type="parTrans" cxnId="{05275EEA-3A7B-4300-AEF8-771AC28A3CBF}">
      <dgm:prSet/>
      <dgm:spPr/>
      <dgm:t>
        <a:bodyPr/>
        <a:lstStyle/>
        <a:p>
          <a:endParaRPr lang="en-US" sz="2400"/>
        </a:p>
      </dgm:t>
    </dgm:pt>
    <dgm:pt modelId="{DC06CA71-6F4E-450F-BAA6-866519B780D3}" type="sibTrans" cxnId="{05275EEA-3A7B-4300-AEF8-771AC28A3CBF}">
      <dgm:prSet/>
      <dgm:spPr/>
      <dgm:t>
        <a:bodyPr/>
        <a:lstStyle/>
        <a:p>
          <a:endParaRPr lang="en-US" sz="2400"/>
        </a:p>
      </dgm:t>
    </dgm:pt>
    <dgm:pt modelId="{69E93DE7-96CA-43C4-9E11-246B0B0A71DC}">
      <dgm:prSet custT="1"/>
      <dgm:spPr>
        <a:solidFill>
          <a:schemeClr val="accent1">
            <a:lumMod val="20000"/>
            <a:lumOff val="80000"/>
          </a:schemeClr>
        </a:solidFill>
        <a:ln>
          <a:noFill/>
        </a:ln>
      </dgm:spPr>
      <dgm:t>
        <a:bodyPr/>
        <a:lstStyle/>
        <a:p>
          <a:pPr>
            <a:buFont typeface="Symbol" panose="05050102010706020507" pitchFamily="18" charset="2"/>
            <a:buChar char=""/>
          </a:pPr>
          <a:r>
            <a:rPr lang="ar-SA" sz="2400" dirty="0"/>
            <a:t>مرحلة التحليل</a:t>
          </a:r>
          <a:endParaRPr lang="en-US" sz="2400" dirty="0"/>
        </a:p>
      </dgm:t>
    </dgm:pt>
    <dgm:pt modelId="{4B708F4D-259A-4C34-B0F0-7C20C80F9B10}" type="parTrans" cxnId="{4A2AAF18-14B7-4189-BB86-3E34A9B3F632}">
      <dgm:prSet/>
      <dgm:spPr/>
      <dgm:t>
        <a:bodyPr/>
        <a:lstStyle/>
        <a:p>
          <a:endParaRPr lang="en-US" sz="2400"/>
        </a:p>
      </dgm:t>
    </dgm:pt>
    <dgm:pt modelId="{E44D42A3-5DAA-4A31-B34F-249590C342E5}" type="sibTrans" cxnId="{4A2AAF18-14B7-4189-BB86-3E34A9B3F632}">
      <dgm:prSet/>
      <dgm:spPr/>
      <dgm:t>
        <a:bodyPr/>
        <a:lstStyle/>
        <a:p>
          <a:endParaRPr lang="en-US" sz="2400"/>
        </a:p>
      </dgm:t>
    </dgm:pt>
    <dgm:pt modelId="{65AC2C3F-3595-4946-A373-D549B3A581A5}">
      <dgm:prSet custT="1"/>
      <dgm:spPr>
        <a:solidFill>
          <a:schemeClr val="accent1">
            <a:lumMod val="20000"/>
            <a:lumOff val="80000"/>
          </a:schemeClr>
        </a:solidFill>
        <a:ln>
          <a:noFill/>
        </a:ln>
      </dgm:spPr>
      <dgm:t>
        <a:bodyPr/>
        <a:lstStyle/>
        <a:p>
          <a:pPr>
            <a:buFont typeface="Symbol" panose="05050102010706020507" pitchFamily="18" charset="2"/>
            <a:buChar char=""/>
          </a:pPr>
          <a:r>
            <a:rPr lang="ar-SA" sz="2400" dirty="0"/>
            <a:t>صياغة فكرة المشروع:</a:t>
          </a:r>
        </a:p>
        <a:p>
          <a:pPr>
            <a:buFont typeface="Symbol" panose="05050102010706020507" pitchFamily="18" charset="2"/>
            <a:buChar char=""/>
          </a:pPr>
          <a:r>
            <a:rPr lang="ar-SA" sz="2400" dirty="0"/>
            <a:t> الرؤية والمكونات والأهداف الإستراتيجية</a:t>
          </a:r>
          <a:endParaRPr lang="en-US" sz="2400" dirty="0"/>
        </a:p>
      </dgm:t>
    </dgm:pt>
    <dgm:pt modelId="{8AC92FA4-80F0-4500-8B44-1155C582D265}" type="parTrans" cxnId="{9A66D91D-7033-49A3-8BB7-3D5264D8220E}">
      <dgm:prSet/>
      <dgm:spPr/>
      <dgm:t>
        <a:bodyPr/>
        <a:lstStyle/>
        <a:p>
          <a:endParaRPr lang="en-US" sz="2400"/>
        </a:p>
      </dgm:t>
    </dgm:pt>
    <dgm:pt modelId="{2C55827D-8BAF-4F43-8297-752439E64C84}" type="sibTrans" cxnId="{9A66D91D-7033-49A3-8BB7-3D5264D8220E}">
      <dgm:prSet/>
      <dgm:spPr/>
      <dgm:t>
        <a:bodyPr/>
        <a:lstStyle/>
        <a:p>
          <a:endParaRPr lang="en-US" sz="2400"/>
        </a:p>
      </dgm:t>
    </dgm:pt>
    <dgm:pt modelId="{9545DD98-D560-4603-8099-7A0F2CFB46AE}">
      <dgm:prSet custT="1"/>
      <dgm:spPr>
        <a:solidFill>
          <a:schemeClr val="accent1">
            <a:lumMod val="20000"/>
            <a:lumOff val="80000"/>
          </a:schemeClr>
        </a:solidFill>
        <a:ln>
          <a:noFill/>
        </a:ln>
      </dgm:spPr>
      <dgm:t>
        <a:bodyPr/>
        <a:lstStyle/>
        <a:p>
          <a:pPr>
            <a:buFont typeface="Symbol" panose="05050102010706020507" pitchFamily="18" charset="2"/>
            <a:buChar char=""/>
          </a:pPr>
          <a:r>
            <a:rPr lang="ar-SA" sz="2400" dirty="0"/>
            <a:t>مخطط الإطار الإستراتيجي للتنمية المكانية</a:t>
          </a:r>
          <a:endParaRPr lang="en-US" sz="2400" dirty="0"/>
        </a:p>
      </dgm:t>
    </dgm:pt>
    <dgm:pt modelId="{DF86EFE2-801F-4DFB-808E-857256899AED}" type="parTrans" cxnId="{F3508B16-FA2E-4715-B032-33CC0CFA556D}">
      <dgm:prSet/>
      <dgm:spPr/>
      <dgm:t>
        <a:bodyPr/>
        <a:lstStyle/>
        <a:p>
          <a:endParaRPr lang="en-US" sz="2400"/>
        </a:p>
      </dgm:t>
    </dgm:pt>
    <dgm:pt modelId="{B32353B0-CB1B-45E2-9AD2-0400463C6F55}" type="sibTrans" cxnId="{F3508B16-FA2E-4715-B032-33CC0CFA556D}">
      <dgm:prSet/>
      <dgm:spPr/>
      <dgm:t>
        <a:bodyPr/>
        <a:lstStyle/>
        <a:p>
          <a:endParaRPr lang="en-US" sz="2400"/>
        </a:p>
      </dgm:t>
    </dgm:pt>
    <dgm:pt modelId="{016569E2-F26F-44D1-BC17-281B65384363}">
      <dgm:prSet custT="1"/>
      <dgm:spPr>
        <a:solidFill>
          <a:schemeClr val="accent1">
            <a:lumMod val="20000"/>
            <a:lumOff val="80000"/>
          </a:schemeClr>
        </a:solidFill>
        <a:ln>
          <a:noFill/>
        </a:ln>
      </dgm:spPr>
      <dgm:t>
        <a:bodyPr/>
        <a:lstStyle/>
        <a:p>
          <a:r>
            <a:rPr lang="ar-SA" sz="2400" dirty="0"/>
            <a:t>مرحلة المخططات التفصيلية</a:t>
          </a:r>
          <a:endParaRPr lang="en-US" sz="2400" dirty="0"/>
        </a:p>
      </dgm:t>
    </dgm:pt>
    <dgm:pt modelId="{337A94F3-41D8-4DD2-852B-CE36C37D0A0D}" type="parTrans" cxnId="{146987E2-793C-42CA-AEA6-93D50871F054}">
      <dgm:prSet/>
      <dgm:spPr/>
      <dgm:t>
        <a:bodyPr/>
        <a:lstStyle/>
        <a:p>
          <a:endParaRPr lang="en-US" sz="2400"/>
        </a:p>
      </dgm:t>
    </dgm:pt>
    <dgm:pt modelId="{41ED49A5-E8D0-4922-A4F3-8FBAD46D0FA5}" type="sibTrans" cxnId="{146987E2-793C-42CA-AEA6-93D50871F054}">
      <dgm:prSet/>
      <dgm:spPr/>
      <dgm:t>
        <a:bodyPr/>
        <a:lstStyle/>
        <a:p>
          <a:endParaRPr lang="en-US" sz="2400"/>
        </a:p>
      </dgm:t>
    </dgm:pt>
    <dgm:pt modelId="{56426DEF-1363-4CFC-A1E7-15339A8B60F7}" type="pres">
      <dgm:prSet presAssocID="{169D4F2C-C9CD-415A-9D9C-C32A56E9C02A}" presName="Name0" presStyleCnt="0">
        <dgm:presLayoutVars>
          <dgm:dir/>
          <dgm:animLvl val="lvl"/>
          <dgm:resizeHandles val="exact"/>
        </dgm:presLayoutVars>
      </dgm:prSet>
      <dgm:spPr/>
    </dgm:pt>
    <dgm:pt modelId="{AA08B560-D7C9-4FE1-BA8B-A8D5D8751367}" type="pres">
      <dgm:prSet presAssocID="{016569E2-F26F-44D1-BC17-281B65384363}" presName="boxAndChildren" presStyleCnt="0"/>
      <dgm:spPr/>
    </dgm:pt>
    <dgm:pt modelId="{A846F5C2-BA20-45AC-BD06-55D01119FC73}" type="pres">
      <dgm:prSet presAssocID="{016569E2-F26F-44D1-BC17-281B65384363}" presName="parentTextBox" presStyleLbl="node1" presStyleIdx="0" presStyleCnt="5"/>
      <dgm:spPr/>
    </dgm:pt>
    <dgm:pt modelId="{D92C4950-1426-451F-A837-0568751387A2}" type="pres">
      <dgm:prSet presAssocID="{B32353B0-CB1B-45E2-9AD2-0400463C6F55}" presName="sp" presStyleCnt="0"/>
      <dgm:spPr/>
    </dgm:pt>
    <dgm:pt modelId="{A1F61DB7-A45C-4725-8487-85BF506E458A}" type="pres">
      <dgm:prSet presAssocID="{9545DD98-D560-4603-8099-7A0F2CFB46AE}" presName="arrowAndChildren" presStyleCnt="0"/>
      <dgm:spPr/>
    </dgm:pt>
    <dgm:pt modelId="{A7571241-BC60-4210-89CF-B05E2EC9A110}" type="pres">
      <dgm:prSet presAssocID="{9545DD98-D560-4603-8099-7A0F2CFB46AE}" presName="parentTextArrow" presStyleLbl="node1" presStyleIdx="1" presStyleCnt="5"/>
      <dgm:spPr/>
    </dgm:pt>
    <dgm:pt modelId="{A3B09B98-7275-4C46-BE7B-DFDA3D311729}" type="pres">
      <dgm:prSet presAssocID="{2C55827D-8BAF-4F43-8297-752439E64C84}" presName="sp" presStyleCnt="0"/>
      <dgm:spPr/>
    </dgm:pt>
    <dgm:pt modelId="{79063B4B-0786-4B7D-B7DC-52760F8FCD9D}" type="pres">
      <dgm:prSet presAssocID="{65AC2C3F-3595-4946-A373-D549B3A581A5}" presName="arrowAndChildren" presStyleCnt="0"/>
      <dgm:spPr/>
    </dgm:pt>
    <dgm:pt modelId="{9EE5962E-BC85-4E2F-ADE4-6565872E3B00}" type="pres">
      <dgm:prSet presAssocID="{65AC2C3F-3595-4946-A373-D549B3A581A5}" presName="parentTextArrow" presStyleLbl="node1" presStyleIdx="2" presStyleCnt="5" custScaleY="180393"/>
      <dgm:spPr/>
    </dgm:pt>
    <dgm:pt modelId="{3B872245-DAE5-4B0C-849D-21E70048D9DF}" type="pres">
      <dgm:prSet presAssocID="{E44D42A3-5DAA-4A31-B34F-249590C342E5}" presName="sp" presStyleCnt="0"/>
      <dgm:spPr/>
    </dgm:pt>
    <dgm:pt modelId="{1CA6B52F-EA19-4F62-B4B6-E10C6B32692F}" type="pres">
      <dgm:prSet presAssocID="{69E93DE7-96CA-43C4-9E11-246B0B0A71DC}" presName="arrowAndChildren" presStyleCnt="0"/>
      <dgm:spPr/>
    </dgm:pt>
    <dgm:pt modelId="{B3BEC326-A3AF-43D5-8D65-F92E48AF388D}" type="pres">
      <dgm:prSet presAssocID="{69E93DE7-96CA-43C4-9E11-246B0B0A71DC}" presName="parentTextArrow" presStyleLbl="node1" presStyleIdx="3" presStyleCnt="5"/>
      <dgm:spPr/>
    </dgm:pt>
    <dgm:pt modelId="{2FDF8EC6-9336-4B73-994A-F1A1538F361E}" type="pres">
      <dgm:prSet presAssocID="{DC06CA71-6F4E-450F-BAA6-866519B780D3}" presName="sp" presStyleCnt="0"/>
      <dgm:spPr/>
    </dgm:pt>
    <dgm:pt modelId="{CE67CBA8-C5F8-4F2A-9466-D1FCD89F47EA}" type="pres">
      <dgm:prSet presAssocID="{494F8B43-E5C9-47E7-AEDC-F9FBA763C7D6}" presName="arrowAndChildren" presStyleCnt="0"/>
      <dgm:spPr/>
    </dgm:pt>
    <dgm:pt modelId="{9B4DE442-ABD6-4C71-8357-83303B8A0C25}" type="pres">
      <dgm:prSet presAssocID="{494F8B43-E5C9-47E7-AEDC-F9FBA763C7D6}" presName="parentTextArrow" presStyleLbl="node1" presStyleIdx="4" presStyleCnt="5"/>
      <dgm:spPr/>
    </dgm:pt>
  </dgm:ptLst>
  <dgm:cxnLst>
    <dgm:cxn modelId="{98847800-08FC-4B76-9067-59828768C384}" type="presOf" srcId="{9545DD98-D560-4603-8099-7A0F2CFB46AE}" destId="{A7571241-BC60-4210-89CF-B05E2EC9A110}" srcOrd="0" destOrd="0" presId="urn:microsoft.com/office/officeart/2005/8/layout/process4"/>
    <dgm:cxn modelId="{0A257912-0B70-40BA-B7AA-EFEB9F80F33F}" type="presOf" srcId="{494F8B43-E5C9-47E7-AEDC-F9FBA763C7D6}" destId="{9B4DE442-ABD6-4C71-8357-83303B8A0C25}" srcOrd="0" destOrd="0" presId="urn:microsoft.com/office/officeart/2005/8/layout/process4"/>
    <dgm:cxn modelId="{F3508B16-FA2E-4715-B032-33CC0CFA556D}" srcId="{169D4F2C-C9CD-415A-9D9C-C32A56E9C02A}" destId="{9545DD98-D560-4603-8099-7A0F2CFB46AE}" srcOrd="3" destOrd="0" parTransId="{DF86EFE2-801F-4DFB-808E-857256899AED}" sibTransId="{B32353B0-CB1B-45E2-9AD2-0400463C6F55}"/>
    <dgm:cxn modelId="{4A2AAF18-14B7-4189-BB86-3E34A9B3F632}" srcId="{169D4F2C-C9CD-415A-9D9C-C32A56E9C02A}" destId="{69E93DE7-96CA-43C4-9E11-246B0B0A71DC}" srcOrd="1" destOrd="0" parTransId="{4B708F4D-259A-4C34-B0F0-7C20C80F9B10}" sibTransId="{E44D42A3-5DAA-4A31-B34F-249590C342E5}"/>
    <dgm:cxn modelId="{9A66D91D-7033-49A3-8BB7-3D5264D8220E}" srcId="{169D4F2C-C9CD-415A-9D9C-C32A56E9C02A}" destId="{65AC2C3F-3595-4946-A373-D549B3A581A5}" srcOrd="2" destOrd="0" parTransId="{8AC92FA4-80F0-4500-8B44-1155C582D265}" sibTransId="{2C55827D-8BAF-4F43-8297-752439E64C84}"/>
    <dgm:cxn modelId="{80E9E772-F19A-4331-A089-2552A48F8B10}" type="presOf" srcId="{016569E2-F26F-44D1-BC17-281B65384363}" destId="{A846F5C2-BA20-45AC-BD06-55D01119FC73}" srcOrd="0" destOrd="0" presId="urn:microsoft.com/office/officeart/2005/8/layout/process4"/>
    <dgm:cxn modelId="{4374FBB6-5447-4F70-9833-10849BB4080A}" type="presOf" srcId="{169D4F2C-C9CD-415A-9D9C-C32A56E9C02A}" destId="{56426DEF-1363-4CFC-A1E7-15339A8B60F7}" srcOrd="0" destOrd="0" presId="urn:microsoft.com/office/officeart/2005/8/layout/process4"/>
    <dgm:cxn modelId="{08E61AB7-8EB6-4AA8-BC53-E480C3B03896}" type="presOf" srcId="{69E93DE7-96CA-43C4-9E11-246B0B0A71DC}" destId="{B3BEC326-A3AF-43D5-8D65-F92E48AF388D}" srcOrd="0" destOrd="0" presId="urn:microsoft.com/office/officeart/2005/8/layout/process4"/>
    <dgm:cxn modelId="{A89CAEBC-AC31-450F-B92D-4DE112283079}" type="presOf" srcId="{65AC2C3F-3595-4946-A373-D549B3A581A5}" destId="{9EE5962E-BC85-4E2F-ADE4-6565872E3B00}" srcOrd="0" destOrd="0" presId="urn:microsoft.com/office/officeart/2005/8/layout/process4"/>
    <dgm:cxn modelId="{146987E2-793C-42CA-AEA6-93D50871F054}" srcId="{169D4F2C-C9CD-415A-9D9C-C32A56E9C02A}" destId="{016569E2-F26F-44D1-BC17-281B65384363}" srcOrd="4" destOrd="0" parTransId="{337A94F3-41D8-4DD2-852B-CE36C37D0A0D}" sibTransId="{41ED49A5-E8D0-4922-A4F3-8FBAD46D0FA5}"/>
    <dgm:cxn modelId="{05275EEA-3A7B-4300-AEF8-771AC28A3CBF}" srcId="{169D4F2C-C9CD-415A-9D9C-C32A56E9C02A}" destId="{494F8B43-E5C9-47E7-AEDC-F9FBA763C7D6}" srcOrd="0" destOrd="0" parTransId="{01B55621-1B4A-47DC-B7B4-04A4D79C216A}" sibTransId="{DC06CA71-6F4E-450F-BAA6-866519B780D3}"/>
    <dgm:cxn modelId="{88197D2D-D126-4650-9844-558B4CAB7D28}" type="presParOf" srcId="{56426DEF-1363-4CFC-A1E7-15339A8B60F7}" destId="{AA08B560-D7C9-4FE1-BA8B-A8D5D8751367}" srcOrd="0" destOrd="0" presId="urn:microsoft.com/office/officeart/2005/8/layout/process4"/>
    <dgm:cxn modelId="{8EFAADB2-C93A-4168-A6CE-C837210F03AC}" type="presParOf" srcId="{AA08B560-D7C9-4FE1-BA8B-A8D5D8751367}" destId="{A846F5C2-BA20-45AC-BD06-55D01119FC73}" srcOrd="0" destOrd="0" presId="urn:microsoft.com/office/officeart/2005/8/layout/process4"/>
    <dgm:cxn modelId="{1FE81ABF-BF7C-4EA1-BB7E-5584CDBF651B}" type="presParOf" srcId="{56426DEF-1363-4CFC-A1E7-15339A8B60F7}" destId="{D92C4950-1426-451F-A837-0568751387A2}" srcOrd="1" destOrd="0" presId="urn:microsoft.com/office/officeart/2005/8/layout/process4"/>
    <dgm:cxn modelId="{3A4B88EB-5F2E-4029-93CF-A8855852888A}" type="presParOf" srcId="{56426DEF-1363-4CFC-A1E7-15339A8B60F7}" destId="{A1F61DB7-A45C-4725-8487-85BF506E458A}" srcOrd="2" destOrd="0" presId="urn:microsoft.com/office/officeart/2005/8/layout/process4"/>
    <dgm:cxn modelId="{ED15D9FA-A3EA-4360-A561-D0D9335CABD2}" type="presParOf" srcId="{A1F61DB7-A45C-4725-8487-85BF506E458A}" destId="{A7571241-BC60-4210-89CF-B05E2EC9A110}" srcOrd="0" destOrd="0" presId="urn:microsoft.com/office/officeart/2005/8/layout/process4"/>
    <dgm:cxn modelId="{F63865D2-8B4B-4090-B496-26965D1D808A}" type="presParOf" srcId="{56426DEF-1363-4CFC-A1E7-15339A8B60F7}" destId="{A3B09B98-7275-4C46-BE7B-DFDA3D311729}" srcOrd="3" destOrd="0" presId="urn:microsoft.com/office/officeart/2005/8/layout/process4"/>
    <dgm:cxn modelId="{EECDB4CE-CEE6-4FEA-AB4A-E669B7F0D616}" type="presParOf" srcId="{56426DEF-1363-4CFC-A1E7-15339A8B60F7}" destId="{79063B4B-0786-4B7D-B7DC-52760F8FCD9D}" srcOrd="4" destOrd="0" presId="urn:microsoft.com/office/officeart/2005/8/layout/process4"/>
    <dgm:cxn modelId="{DF3182C4-3D53-42E8-B584-0AE26F010084}" type="presParOf" srcId="{79063B4B-0786-4B7D-B7DC-52760F8FCD9D}" destId="{9EE5962E-BC85-4E2F-ADE4-6565872E3B00}" srcOrd="0" destOrd="0" presId="urn:microsoft.com/office/officeart/2005/8/layout/process4"/>
    <dgm:cxn modelId="{1F636722-CB58-466D-8788-1A8627651EDF}" type="presParOf" srcId="{56426DEF-1363-4CFC-A1E7-15339A8B60F7}" destId="{3B872245-DAE5-4B0C-849D-21E70048D9DF}" srcOrd="5" destOrd="0" presId="urn:microsoft.com/office/officeart/2005/8/layout/process4"/>
    <dgm:cxn modelId="{656C83CF-C841-41E0-AB86-2756EA51F7BF}" type="presParOf" srcId="{56426DEF-1363-4CFC-A1E7-15339A8B60F7}" destId="{1CA6B52F-EA19-4F62-B4B6-E10C6B32692F}" srcOrd="6" destOrd="0" presId="urn:microsoft.com/office/officeart/2005/8/layout/process4"/>
    <dgm:cxn modelId="{11139227-50B6-4E40-A152-EC7F4A4FF385}" type="presParOf" srcId="{1CA6B52F-EA19-4F62-B4B6-E10C6B32692F}" destId="{B3BEC326-A3AF-43D5-8D65-F92E48AF388D}" srcOrd="0" destOrd="0" presId="urn:microsoft.com/office/officeart/2005/8/layout/process4"/>
    <dgm:cxn modelId="{3AFEDC70-5582-456C-8BA6-91E70907C24B}" type="presParOf" srcId="{56426DEF-1363-4CFC-A1E7-15339A8B60F7}" destId="{2FDF8EC6-9336-4B73-994A-F1A1538F361E}" srcOrd="7" destOrd="0" presId="urn:microsoft.com/office/officeart/2005/8/layout/process4"/>
    <dgm:cxn modelId="{EA5CDC23-85C0-45DB-BF39-A669620BFCD4}" type="presParOf" srcId="{56426DEF-1363-4CFC-A1E7-15339A8B60F7}" destId="{CE67CBA8-C5F8-4F2A-9466-D1FCD89F47EA}" srcOrd="8" destOrd="0" presId="urn:microsoft.com/office/officeart/2005/8/layout/process4"/>
    <dgm:cxn modelId="{3E84AF9B-7474-4E4D-8532-9A605A604020}" type="presParOf" srcId="{CE67CBA8-C5F8-4F2A-9466-D1FCD89F47EA}" destId="{9B4DE442-ABD6-4C71-8357-83303B8A0C2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77766C-4FC5-4C06-9B43-471C868B6E55}" type="doc">
      <dgm:prSet loTypeId="urn:microsoft.com/office/officeart/2005/8/layout/venn1" loCatId="relationship" qsTypeId="urn:microsoft.com/office/officeart/2005/8/quickstyle/simple1" qsCatId="simple" csTypeId="urn:microsoft.com/office/officeart/2005/8/colors/colorful4" csCatId="colorful" phldr="1"/>
      <dgm:spPr/>
      <dgm:t>
        <a:bodyPr/>
        <a:lstStyle/>
        <a:p>
          <a:endParaRPr lang="en-US"/>
        </a:p>
      </dgm:t>
    </dgm:pt>
    <dgm:pt modelId="{D750CFEC-207F-4538-A1C2-9ED8F6A929A0}">
      <dgm:prSet custT="1"/>
      <dgm:spPr/>
      <dgm:t>
        <a:bodyPr/>
        <a:lstStyle/>
        <a:p>
          <a:r>
            <a:rPr lang="ar-SA" sz="1800" b="1" dirty="0"/>
            <a:t>الطبيعة الوفيرة: </a:t>
          </a:r>
          <a:r>
            <a:rPr lang="ar-SA" sz="1600" dirty="0"/>
            <a:t>تعطي المدينة الحيوية الأولوية للحفاظ على المناطق الطبيعية داخل المدينة وإنشاءها، مثل الحدائق والمساحات الخضراء والواجهات البحرية.</a:t>
          </a:r>
          <a:endParaRPr lang="en-US" sz="1600" dirty="0"/>
        </a:p>
      </dgm:t>
    </dgm:pt>
    <dgm:pt modelId="{1BA8C8F2-FF66-41BD-B3DF-9996B91A6A86}" type="parTrans" cxnId="{4979E618-E318-444B-9026-E1204F622B21}">
      <dgm:prSet/>
      <dgm:spPr/>
      <dgm:t>
        <a:bodyPr/>
        <a:lstStyle/>
        <a:p>
          <a:endParaRPr lang="en-US"/>
        </a:p>
      </dgm:t>
    </dgm:pt>
    <dgm:pt modelId="{0F24B92B-F3AA-4B1F-9E69-7DF5713C0AD7}" type="sibTrans" cxnId="{4979E618-E318-444B-9026-E1204F622B21}">
      <dgm:prSet/>
      <dgm:spPr/>
      <dgm:t>
        <a:bodyPr/>
        <a:lstStyle/>
        <a:p>
          <a:endParaRPr lang="en-US"/>
        </a:p>
      </dgm:t>
    </dgm:pt>
    <dgm:pt modelId="{EE2D0AB2-3F04-4857-A5D1-E68163F4D63A}">
      <dgm:prSet custT="1"/>
      <dgm:spPr/>
      <dgm:t>
        <a:bodyPr/>
        <a:lstStyle/>
        <a:p>
          <a:r>
            <a:rPr lang="ar-SA" sz="1800" b="1" dirty="0"/>
            <a:t>الوصول إلى الطبيعة: </a:t>
          </a:r>
          <a:r>
            <a:rPr lang="ar-SA" sz="1600" dirty="0"/>
            <a:t>تسعى المدينة إلى جعل الطبيعة في متناول جميع السكان، بغض النظر عن الدخل أو الموقع. يمكن أن يشمل ذلك مبادرات مثل مسارات الدراجات ومسارات المشي، بالإضافة إلى برامج لجلب الطبيعة إلى المناطق الحضرية، مثل الحدائق المجتمعية والمزارع الحضرية.</a:t>
          </a:r>
          <a:endParaRPr lang="en-US" sz="1600" dirty="0"/>
        </a:p>
      </dgm:t>
    </dgm:pt>
    <dgm:pt modelId="{44D280E2-BAA6-4C9C-9F85-CF0945265245}" type="parTrans" cxnId="{0F9B2AC8-B249-4011-9A6F-906869F99AEF}">
      <dgm:prSet/>
      <dgm:spPr/>
      <dgm:t>
        <a:bodyPr/>
        <a:lstStyle/>
        <a:p>
          <a:endParaRPr lang="en-US"/>
        </a:p>
      </dgm:t>
    </dgm:pt>
    <dgm:pt modelId="{C0239A49-1503-4726-B211-CDC5599586D9}" type="sibTrans" cxnId="{0F9B2AC8-B249-4011-9A6F-906869F99AEF}">
      <dgm:prSet/>
      <dgm:spPr/>
      <dgm:t>
        <a:bodyPr/>
        <a:lstStyle/>
        <a:p>
          <a:endParaRPr lang="en-US"/>
        </a:p>
      </dgm:t>
    </dgm:pt>
    <dgm:pt modelId="{473D6FF1-5AEB-49DE-B556-4B437CDC02D3}">
      <dgm:prSet custT="1"/>
      <dgm:spPr/>
      <dgm:t>
        <a:bodyPr/>
        <a:lstStyle/>
        <a:p>
          <a:r>
            <a:rPr lang="ar-SA" sz="1800" b="1" dirty="0"/>
            <a:t>السمات الطبيعية في البيئة المبنية: </a:t>
          </a:r>
          <a:r>
            <a:rPr lang="ar-SA" sz="1600" dirty="0"/>
            <a:t>تدمج المدينة الحيوية العناصر الطبيعية في البيئة المبنية، مثل الأسطح الخضراء والجدران الحية والمواد الطبيعية مثل الخشب والحجر.</a:t>
          </a:r>
          <a:endParaRPr lang="en-US" sz="1600" dirty="0"/>
        </a:p>
      </dgm:t>
    </dgm:pt>
    <dgm:pt modelId="{5641CA05-0E37-485F-95FA-A454B1B0E98C}" type="parTrans" cxnId="{CD115473-0CAE-4417-97C8-075764E46CDD}">
      <dgm:prSet/>
      <dgm:spPr/>
      <dgm:t>
        <a:bodyPr/>
        <a:lstStyle/>
        <a:p>
          <a:endParaRPr lang="en-US"/>
        </a:p>
      </dgm:t>
    </dgm:pt>
    <dgm:pt modelId="{025164E7-4BEB-4F49-9D92-1C77F429D57E}" type="sibTrans" cxnId="{CD115473-0CAE-4417-97C8-075764E46CDD}">
      <dgm:prSet/>
      <dgm:spPr/>
      <dgm:t>
        <a:bodyPr/>
        <a:lstStyle/>
        <a:p>
          <a:endParaRPr lang="en-US"/>
        </a:p>
      </dgm:t>
    </dgm:pt>
    <dgm:pt modelId="{3BD00C28-1CB2-40AC-9D17-4051FD4F823A}">
      <dgm:prSet custT="1"/>
      <dgm:spPr/>
      <dgm:t>
        <a:bodyPr/>
        <a:lstStyle/>
        <a:p>
          <a:r>
            <a:rPr lang="ar-SA" sz="1800" b="1" dirty="0"/>
            <a:t>التنوع البيولوجي: </a:t>
          </a:r>
          <a:r>
            <a:rPr lang="ar-SA" sz="1600" dirty="0"/>
            <a:t>تعطي المدينة المحبة للحيوية الأولوية للتنوع البيولوجي، سواء في المناطق الطبيعية داخل المدينة أو في البيئة المبنية. ويمكن أن يشمل ذلك مبادرات لتعزيز أنواع النباتات المحلية وحماية موائل الحياة البرية.</a:t>
          </a:r>
          <a:endParaRPr lang="en-US" sz="1600" dirty="0"/>
        </a:p>
      </dgm:t>
    </dgm:pt>
    <dgm:pt modelId="{D8A01B3B-216B-485A-8DFE-91FC415B55FB}" type="parTrans" cxnId="{0353799E-30A1-48EE-BB8F-9C38CA65797D}">
      <dgm:prSet/>
      <dgm:spPr/>
      <dgm:t>
        <a:bodyPr/>
        <a:lstStyle/>
        <a:p>
          <a:endParaRPr lang="en-US"/>
        </a:p>
      </dgm:t>
    </dgm:pt>
    <dgm:pt modelId="{55ADB43C-3EED-4FB7-9F2F-A615A97B87D3}" type="sibTrans" cxnId="{0353799E-30A1-48EE-BB8F-9C38CA65797D}">
      <dgm:prSet/>
      <dgm:spPr/>
      <dgm:t>
        <a:bodyPr/>
        <a:lstStyle/>
        <a:p>
          <a:endParaRPr lang="en-US"/>
        </a:p>
      </dgm:t>
    </dgm:pt>
    <dgm:pt modelId="{0883E791-5B32-4223-839E-621B16BFE091}">
      <dgm:prSet custT="1"/>
      <dgm:spPr/>
      <dgm:t>
        <a:bodyPr/>
        <a:lstStyle/>
        <a:p>
          <a:r>
            <a:rPr lang="ar-SA" sz="1800" b="1" dirty="0"/>
            <a:t>الاستدامة: </a:t>
          </a:r>
          <a:r>
            <a:rPr lang="ar-SA" sz="1600" dirty="0"/>
            <a:t>تعطي المدينة المحبة للبيئة الأولوية للممارسات المستدامة، مثل الحد من انبعاثات الكربون، وتعزيز المباني الموفرة للطاقة، واستخدام البنية التحتية الخضراء لإدارة مياه الأمطار.</a:t>
          </a:r>
          <a:endParaRPr lang="en-US" sz="1600" dirty="0"/>
        </a:p>
      </dgm:t>
    </dgm:pt>
    <dgm:pt modelId="{3149302B-337B-4A22-8D18-5C8CC90B8760}" type="parTrans" cxnId="{215131B2-F3B9-4B12-93EC-CBDCA350925F}">
      <dgm:prSet/>
      <dgm:spPr/>
      <dgm:t>
        <a:bodyPr/>
        <a:lstStyle/>
        <a:p>
          <a:endParaRPr lang="en-US"/>
        </a:p>
      </dgm:t>
    </dgm:pt>
    <dgm:pt modelId="{A5561FE2-6AC2-42B6-B9C3-004B62519AD8}" type="sibTrans" cxnId="{215131B2-F3B9-4B12-93EC-CBDCA350925F}">
      <dgm:prSet/>
      <dgm:spPr/>
      <dgm:t>
        <a:bodyPr/>
        <a:lstStyle/>
        <a:p>
          <a:endParaRPr lang="en-US"/>
        </a:p>
      </dgm:t>
    </dgm:pt>
    <dgm:pt modelId="{6B05F948-E325-4011-9391-83BDFE9E90EA}" type="pres">
      <dgm:prSet presAssocID="{F177766C-4FC5-4C06-9B43-471C868B6E55}" presName="compositeShape" presStyleCnt="0">
        <dgm:presLayoutVars>
          <dgm:chMax val="7"/>
          <dgm:dir/>
          <dgm:resizeHandles val="exact"/>
        </dgm:presLayoutVars>
      </dgm:prSet>
      <dgm:spPr/>
    </dgm:pt>
    <dgm:pt modelId="{1EDAE9FA-432B-4A81-A5B3-2CC0EAC429F4}" type="pres">
      <dgm:prSet presAssocID="{D750CFEC-207F-4538-A1C2-9ED8F6A929A0}" presName="circ1" presStyleLbl="vennNode1" presStyleIdx="0" presStyleCnt="5" custLinFactNeighborX="3628" custLinFactNeighborY="-5805"/>
      <dgm:spPr>
        <a:solidFill>
          <a:srgbClr val="38A700">
            <a:alpha val="49804"/>
          </a:srgbClr>
        </a:solidFill>
      </dgm:spPr>
    </dgm:pt>
    <dgm:pt modelId="{9681945E-E41B-46FF-A733-03FDC23D08E4}" type="pres">
      <dgm:prSet presAssocID="{D750CFEC-207F-4538-A1C2-9ED8F6A929A0}" presName="circ1Tx" presStyleLbl="revTx" presStyleIdx="0" presStyleCnt="0" custLinFactNeighborY="11888">
        <dgm:presLayoutVars>
          <dgm:chMax val="0"/>
          <dgm:chPref val="0"/>
          <dgm:bulletEnabled val="1"/>
        </dgm:presLayoutVars>
      </dgm:prSet>
      <dgm:spPr/>
    </dgm:pt>
    <dgm:pt modelId="{60697FD3-280B-4148-B4E7-957BF70818AA}" type="pres">
      <dgm:prSet presAssocID="{EE2D0AB2-3F04-4857-A5D1-E68163F4D63A}" presName="circ2" presStyleLbl="vennNode1" presStyleIdx="1" presStyleCnt="5" custLinFactNeighborX="3628" custLinFactNeighborY="-5805"/>
      <dgm:spPr/>
    </dgm:pt>
    <dgm:pt modelId="{DE4AE78C-05F5-4450-9045-385B78F44F6B}" type="pres">
      <dgm:prSet presAssocID="{EE2D0AB2-3F04-4857-A5D1-E68163F4D63A}" presName="circ2Tx" presStyleLbl="revTx" presStyleIdx="0" presStyleCnt="0" custScaleX="120059" custLinFactNeighborX="20583" custLinFactNeighborY="-996">
        <dgm:presLayoutVars>
          <dgm:chMax val="0"/>
          <dgm:chPref val="0"/>
          <dgm:bulletEnabled val="1"/>
        </dgm:presLayoutVars>
      </dgm:prSet>
      <dgm:spPr/>
    </dgm:pt>
    <dgm:pt modelId="{134445C7-7786-4879-A5CD-74CCEBEA8234}" type="pres">
      <dgm:prSet presAssocID="{473D6FF1-5AEB-49DE-B556-4B437CDC02D3}" presName="circ3" presStyleLbl="vennNode1" presStyleIdx="2" presStyleCnt="5" custLinFactNeighborX="3628" custLinFactNeighborY="-5805"/>
      <dgm:spPr/>
    </dgm:pt>
    <dgm:pt modelId="{7F31C51A-D9FF-4642-9688-8EA5F8C36BE2}" type="pres">
      <dgm:prSet presAssocID="{473D6FF1-5AEB-49DE-B556-4B437CDC02D3}" presName="circ3Tx" presStyleLbl="revTx" presStyleIdx="0" presStyleCnt="0" custScaleX="129461" custLinFactNeighborX="11861" custLinFactNeighborY="-12947">
        <dgm:presLayoutVars>
          <dgm:chMax val="0"/>
          <dgm:chPref val="0"/>
          <dgm:bulletEnabled val="1"/>
        </dgm:presLayoutVars>
      </dgm:prSet>
      <dgm:spPr/>
    </dgm:pt>
    <dgm:pt modelId="{89A2DD7F-9274-473E-AD94-7B3440F3DDCF}" type="pres">
      <dgm:prSet presAssocID="{3BD00C28-1CB2-40AC-9D17-4051FD4F823A}" presName="circ4" presStyleLbl="vennNode1" presStyleIdx="3" presStyleCnt="5" custLinFactNeighborX="3628" custLinFactNeighborY="-5805"/>
      <dgm:spPr/>
    </dgm:pt>
    <dgm:pt modelId="{32E889EC-B4EB-4FEB-ADB5-11B911E682EE}" type="pres">
      <dgm:prSet presAssocID="{3BD00C28-1CB2-40AC-9D17-4051FD4F823A}" presName="circ4Tx" presStyleLbl="revTx" presStyleIdx="0" presStyleCnt="0" custScaleX="113587" custLinFactNeighborX="-6978" custLinFactNeighborY="-15935">
        <dgm:presLayoutVars>
          <dgm:chMax val="0"/>
          <dgm:chPref val="0"/>
          <dgm:bulletEnabled val="1"/>
        </dgm:presLayoutVars>
      </dgm:prSet>
      <dgm:spPr/>
    </dgm:pt>
    <dgm:pt modelId="{48832745-530A-4328-BE10-AEBD8E28AE2F}" type="pres">
      <dgm:prSet presAssocID="{0883E791-5B32-4223-839E-621B16BFE091}" presName="circ5" presStyleLbl="vennNode1" presStyleIdx="4" presStyleCnt="5" custLinFactNeighborX="3628" custLinFactNeighborY="-5805"/>
      <dgm:spPr/>
    </dgm:pt>
    <dgm:pt modelId="{92005D4A-0C5C-4BBC-ADA2-305ADD2300E5}" type="pres">
      <dgm:prSet presAssocID="{0883E791-5B32-4223-839E-621B16BFE091}" presName="circ5Tx" presStyleLbl="revTx" presStyleIdx="0" presStyleCnt="0">
        <dgm:presLayoutVars>
          <dgm:chMax val="0"/>
          <dgm:chPref val="0"/>
          <dgm:bulletEnabled val="1"/>
        </dgm:presLayoutVars>
      </dgm:prSet>
      <dgm:spPr/>
    </dgm:pt>
  </dgm:ptLst>
  <dgm:cxnLst>
    <dgm:cxn modelId="{A0F6CE10-5086-4937-975E-AD35AA323CDF}" type="presOf" srcId="{EE2D0AB2-3F04-4857-A5D1-E68163F4D63A}" destId="{DE4AE78C-05F5-4450-9045-385B78F44F6B}" srcOrd="0" destOrd="0" presId="urn:microsoft.com/office/officeart/2005/8/layout/venn1"/>
    <dgm:cxn modelId="{64A20F12-B96B-4B7E-AD2E-6370542630CD}" type="presOf" srcId="{473D6FF1-5AEB-49DE-B556-4B437CDC02D3}" destId="{7F31C51A-D9FF-4642-9688-8EA5F8C36BE2}" srcOrd="0" destOrd="0" presId="urn:microsoft.com/office/officeart/2005/8/layout/venn1"/>
    <dgm:cxn modelId="{4979E618-E318-444B-9026-E1204F622B21}" srcId="{F177766C-4FC5-4C06-9B43-471C868B6E55}" destId="{D750CFEC-207F-4538-A1C2-9ED8F6A929A0}" srcOrd="0" destOrd="0" parTransId="{1BA8C8F2-FF66-41BD-B3DF-9996B91A6A86}" sibTransId="{0F24B92B-F3AA-4B1F-9E69-7DF5713C0AD7}"/>
    <dgm:cxn modelId="{FB8F9A20-32F6-4607-A274-A1B31B0A38D6}" type="presOf" srcId="{0883E791-5B32-4223-839E-621B16BFE091}" destId="{92005D4A-0C5C-4BBC-ADA2-305ADD2300E5}" srcOrd="0" destOrd="0" presId="urn:microsoft.com/office/officeart/2005/8/layout/venn1"/>
    <dgm:cxn modelId="{1A31C039-EC0D-4063-BF77-CF99BA1CF7FA}" type="presOf" srcId="{F177766C-4FC5-4C06-9B43-471C868B6E55}" destId="{6B05F948-E325-4011-9391-83BDFE9E90EA}" srcOrd="0" destOrd="0" presId="urn:microsoft.com/office/officeart/2005/8/layout/venn1"/>
    <dgm:cxn modelId="{2FAC1E48-630D-4AEF-957D-B21DA3F28BD4}" type="presOf" srcId="{D750CFEC-207F-4538-A1C2-9ED8F6A929A0}" destId="{9681945E-E41B-46FF-A733-03FDC23D08E4}" srcOrd="0" destOrd="0" presId="urn:microsoft.com/office/officeart/2005/8/layout/venn1"/>
    <dgm:cxn modelId="{CD115473-0CAE-4417-97C8-075764E46CDD}" srcId="{F177766C-4FC5-4C06-9B43-471C868B6E55}" destId="{473D6FF1-5AEB-49DE-B556-4B437CDC02D3}" srcOrd="2" destOrd="0" parTransId="{5641CA05-0E37-485F-95FA-A454B1B0E98C}" sibTransId="{025164E7-4BEB-4F49-9D92-1C77F429D57E}"/>
    <dgm:cxn modelId="{0353799E-30A1-48EE-BB8F-9C38CA65797D}" srcId="{F177766C-4FC5-4C06-9B43-471C868B6E55}" destId="{3BD00C28-1CB2-40AC-9D17-4051FD4F823A}" srcOrd="3" destOrd="0" parTransId="{D8A01B3B-216B-485A-8DFE-91FC415B55FB}" sibTransId="{55ADB43C-3EED-4FB7-9F2F-A615A97B87D3}"/>
    <dgm:cxn modelId="{451BC5A2-3655-4D95-857B-1FD337ED24A7}" type="presOf" srcId="{3BD00C28-1CB2-40AC-9D17-4051FD4F823A}" destId="{32E889EC-B4EB-4FEB-ADB5-11B911E682EE}" srcOrd="0" destOrd="0" presId="urn:microsoft.com/office/officeart/2005/8/layout/venn1"/>
    <dgm:cxn modelId="{215131B2-F3B9-4B12-93EC-CBDCA350925F}" srcId="{F177766C-4FC5-4C06-9B43-471C868B6E55}" destId="{0883E791-5B32-4223-839E-621B16BFE091}" srcOrd="4" destOrd="0" parTransId="{3149302B-337B-4A22-8D18-5C8CC90B8760}" sibTransId="{A5561FE2-6AC2-42B6-B9C3-004B62519AD8}"/>
    <dgm:cxn modelId="{0F9B2AC8-B249-4011-9A6F-906869F99AEF}" srcId="{F177766C-4FC5-4C06-9B43-471C868B6E55}" destId="{EE2D0AB2-3F04-4857-A5D1-E68163F4D63A}" srcOrd="1" destOrd="0" parTransId="{44D280E2-BAA6-4C9C-9F85-CF0945265245}" sibTransId="{C0239A49-1503-4726-B211-CDC5599586D9}"/>
    <dgm:cxn modelId="{C740DB0A-F00E-4D8B-9496-AF6047E481E4}" type="presParOf" srcId="{6B05F948-E325-4011-9391-83BDFE9E90EA}" destId="{1EDAE9FA-432B-4A81-A5B3-2CC0EAC429F4}" srcOrd="0" destOrd="0" presId="urn:microsoft.com/office/officeart/2005/8/layout/venn1"/>
    <dgm:cxn modelId="{F9A925B7-4555-4F45-8F0F-BB70EDAB0B13}" type="presParOf" srcId="{6B05F948-E325-4011-9391-83BDFE9E90EA}" destId="{9681945E-E41B-46FF-A733-03FDC23D08E4}" srcOrd="1" destOrd="0" presId="urn:microsoft.com/office/officeart/2005/8/layout/venn1"/>
    <dgm:cxn modelId="{C8D2603D-A548-4680-8BF4-8DBC4DCCFFDE}" type="presParOf" srcId="{6B05F948-E325-4011-9391-83BDFE9E90EA}" destId="{60697FD3-280B-4148-B4E7-957BF70818AA}" srcOrd="2" destOrd="0" presId="urn:microsoft.com/office/officeart/2005/8/layout/venn1"/>
    <dgm:cxn modelId="{A3832BBC-2FE0-4135-B34F-579CCEA4982E}" type="presParOf" srcId="{6B05F948-E325-4011-9391-83BDFE9E90EA}" destId="{DE4AE78C-05F5-4450-9045-385B78F44F6B}" srcOrd="3" destOrd="0" presId="urn:microsoft.com/office/officeart/2005/8/layout/venn1"/>
    <dgm:cxn modelId="{8B197D42-7194-4D83-B251-D333F56D00DB}" type="presParOf" srcId="{6B05F948-E325-4011-9391-83BDFE9E90EA}" destId="{134445C7-7786-4879-A5CD-74CCEBEA8234}" srcOrd="4" destOrd="0" presId="urn:microsoft.com/office/officeart/2005/8/layout/venn1"/>
    <dgm:cxn modelId="{1F39D9A5-ADDA-4396-A86A-1869CE08BFC9}" type="presParOf" srcId="{6B05F948-E325-4011-9391-83BDFE9E90EA}" destId="{7F31C51A-D9FF-4642-9688-8EA5F8C36BE2}" srcOrd="5" destOrd="0" presId="urn:microsoft.com/office/officeart/2005/8/layout/venn1"/>
    <dgm:cxn modelId="{60E94970-D2DF-4C1A-ADD1-278D9A163BD9}" type="presParOf" srcId="{6B05F948-E325-4011-9391-83BDFE9E90EA}" destId="{89A2DD7F-9274-473E-AD94-7B3440F3DDCF}" srcOrd="6" destOrd="0" presId="urn:microsoft.com/office/officeart/2005/8/layout/venn1"/>
    <dgm:cxn modelId="{FCB07AB0-EFB9-47C6-956F-196CCC29A91F}" type="presParOf" srcId="{6B05F948-E325-4011-9391-83BDFE9E90EA}" destId="{32E889EC-B4EB-4FEB-ADB5-11B911E682EE}" srcOrd="7" destOrd="0" presId="urn:microsoft.com/office/officeart/2005/8/layout/venn1"/>
    <dgm:cxn modelId="{731C0FD9-5AB9-40D0-858E-729DCBD696FF}" type="presParOf" srcId="{6B05F948-E325-4011-9391-83BDFE9E90EA}" destId="{48832745-530A-4328-BE10-AEBD8E28AE2F}" srcOrd="8" destOrd="0" presId="urn:microsoft.com/office/officeart/2005/8/layout/venn1"/>
    <dgm:cxn modelId="{FB88205F-1671-4244-9134-A259C2E0A70A}" type="presParOf" srcId="{6B05F948-E325-4011-9391-83BDFE9E90EA}" destId="{92005D4A-0C5C-4BBC-ADA2-305ADD2300E5}" srcOrd="9"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chemeClr val="accent1">
            <a:lumMod val="20000"/>
            <a:lumOff val="80000"/>
          </a:schemeClr>
        </a:solidFill>
        <a:ln>
          <a:noFill/>
        </a:ln>
      </dgm:spPr>
      <dgm:t>
        <a:bodyPr/>
        <a:lstStyle/>
        <a:p>
          <a:r>
            <a:rPr lang="ar-SA" sz="5400" b="0" dirty="0">
              <a:latin typeface="A_Nefel_Sereke_Qelew" panose="02010000000000000000" pitchFamily="2" charset="-78"/>
              <a:cs typeface="A_Nefel_Sereke_Qelew" panose="02010000000000000000" pitchFamily="2" charset="-78"/>
            </a:rPr>
            <a:t>الأهمية التاريخية و الأثرية</a:t>
          </a:r>
          <a:endParaRPr lang="en-US" sz="54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C05554B1-1AB4-49DB-9CB7-530545905D69}">
      <dgm:prSet custT="1"/>
      <dgm:spPr>
        <a:solidFill>
          <a:schemeClr val="accent1">
            <a:lumMod val="20000"/>
            <a:lumOff val="80000"/>
          </a:schemeClr>
        </a:solidFill>
        <a:ln>
          <a:noFill/>
        </a:ln>
      </dgm:spPr>
      <dgm:t>
        <a:bodyPr/>
        <a:lstStyle/>
        <a:p>
          <a:r>
            <a:rPr lang="ar-SA" sz="5400" b="0" dirty="0">
              <a:latin typeface="A_Nefel_Sereke_Qelew" panose="02010000000000000000" pitchFamily="2" charset="-78"/>
              <a:cs typeface="A_Nefel_Sereke_Qelew" panose="02010000000000000000" pitchFamily="2" charset="-78"/>
            </a:rPr>
            <a:t>الأهمية المحلية</a:t>
          </a:r>
          <a:endParaRPr lang="en-US" sz="5400" b="0" dirty="0">
            <a:latin typeface="A_Nefel_Sereke_Qelew" panose="02010000000000000000" pitchFamily="2" charset="-78"/>
            <a:cs typeface="A_Nefel_Sereke_Qelew" panose="02010000000000000000" pitchFamily="2" charset="-78"/>
          </a:endParaRPr>
        </a:p>
      </dgm:t>
    </dgm:pt>
    <dgm:pt modelId="{8255AD30-5FC2-407F-8475-E1CEE2D96A21}" type="parTrans" cxnId="{28A8B65C-F9FB-4D39-B1DB-6A2B296C4C9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49B76321-C70B-42F8-A2B3-97A5A0F1E923}" type="sibTrans" cxnId="{28A8B65C-F9FB-4D39-B1DB-6A2B296C4C9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C7A77948-9CD3-4FE8-AD82-AE22771AC68A}">
      <dgm:prSet custT="1"/>
      <dgm:spPr>
        <a:solidFill>
          <a:schemeClr val="accent1">
            <a:lumMod val="20000"/>
            <a:lumOff val="80000"/>
          </a:schemeClr>
        </a:solidFill>
        <a:ln>
          <a:noFill/>
        </a:ln>
      </dgm:spPr>
      <dgm:t>
        <a:bodyPr/>
        <a:lstStyle/>
        <a:p>
          <a:r>
            <a:rPr lang="ar-SA" sz="5400" b="0" dirty="0">
              <a:latin typeface="A_Nefel_Sereke_Qelew" panose="02010000000000000000" pitchFamily="2" charset="-78"/>
              <a:cs typeface="A_Nefel_Sereke_Qelew" panose="02010000000000000000" pitchFamily="2" charset="-78"/>
            </a:rPr>
            <a:t>الخصائص الطبيعية</a:t>
          </a:r>
          <a:endParaRPr lang="en-US" sz="5400" b="0" dirty="0">
            <a:latin typeface="A_Nefel_Sereke_Qelew" panose="02010000000000000000" pitchFamily="2" charset="-78"/>
            <a:cs typeface="A_Nefel_Sereke_Qelew" panose="02010000000000000000" pitchFamily="2" charset="-78"/>
          </a:endParaRPr>
        </a:p>
      </dgm:t>
    </dgm:pt>
    <dgm:pt modelId="{392E86DA-99FA-4BF6-A9E5-50D26C1E0636}" type="parTrans" cxnId="{8B80A468-1465-479E-8623-3D41047F3731}">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E3EABCB6-47F3-454E-AE84-9CAD09493255}" type="sibTrans" cxnId="{8B80A468-1465-479E-8623-3D41047F3731}">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3">
        <dgm:presLayoutVars>
          <dgm:chPref val="3"/>
        </dgm:presLayoutVars>
      </dgm:prSet>
      <dgm:spPr/>
    </dgm:pt>
    <dgm:pt modelId="{46228951-8871-4B55-BEEF-4A4512D583F1}" type="pres">
      <dgm:prSet presAssocID="{F1B5F9D9-BFB0-4526-9FE0-074BD73ED194}" presName="horzOne" presStyleCnt="0"/>
      <dgm:spPr/>
    </dgm:pt>
    <dgm:pt modelId="{2CE9F465-4A14-46C8-87F0-0918A3BEF739}" type="pres">
      <dgm:prSet presAssocID="{97E42AC3-C1FF-4CD5-A036-95C08723ADA6}" presName="sibSpaceOne" presStyleCnt="0"/>
      <dgm:spPr/>
    </dgm:pt>
    <dgm:pt modelId="{1CC77301-0F8B-4CE9-A6BA-460DA19AAAD5}" type="pres">
      <dgm:prSet presAssocID="{C05554B1-1AB4-49DB-9CB7-530545905D69}" presName="vertOne" presStyleCnt="0"/>
      <dgm:spPr/>
    </dgm:pt>
    <dgm:pt modelId="{7230E5D9-E741-4234-8E2F-D7A427686056}" type="pres">
      <dgm:prSet presAssocID="{C05554B1-1AB4-49DB-9CB7-530545905D69}" presName="txOne" presStyleLbl="node0" presStyleIdx="1" presStyleCnt="3">
        <dgm:presLayoutVars>
          <dgm:chPref val="3"/>
        </dgm:presLayoutVars>
      </dgm:prSet>
      <dgm:spPr/>
    </dgm:pt>
    <dgm:pt modelId="{9376F614-B219-4966-B946-41BD8047A006}" type="pres">
      <dgm:prSet presAssocID="{C05554B1-1AB4-49DB-9CB7-530545905D69}" presName="horzOne" presStyleCnt="0"/>
      <dgm:spPr/>
    </dgm:pt>
    <dgm:pt modelId="{DA4FBDAC-DBCC-499F-85FA-8B475823C024}" type="pres">
      <dgm:prSet presAssocID="{49B76321-C70B-42F8-A2B3-97A5A0F1E923}" presName="sibSpaceOne" presStyleCnt="0"/>
      <dgm:spPr/>
    </dgm:pt>
    <dgm:pt modelId="{F86E87C7-2942-43E6-9D71-B9B51CA5B908}" type="pres">
      <dgm:prSet presAssocID="{C7A77948-9CD3-4FE8-AD82-AE22771AC68A}" presName="vertOne" presStyleCnt="0"/>
      <dgm:spPr/>
    </dgm:pt>
    <dgm:pt modelId="{EFA6E46A-6586-4FC3-A123-9EA8CE2B4A12}" type="pres">
      <dgm:prSet presAssocID="{C7A77948-9CD3-4FE8-AD82-AE22771AC68A}" presName="txOne" presStyleLbl="node0" presStyleIdx="2" presStyleCnt="3" custLinFactNeighborX="-247">
        <dgm:presLayoutVars>
          <dgm:chPref val="3"/>
        </dgm:presLayoutVars>
      </dgm:prSet>
      <dgm:spPr/>
    </dgm:pt>
    <dgm:pt modelId="{DF590443-7892-482D-B0AA-E3E7FBFCDA8D}" type="pres">
      <dgm:prSet presAssocID="{C7A77948-9CD3-4FE8-AD82-AE22771AC68A}" presName="horzOne" presStyleCnt="0"/>
      <dgm:spPr/>
    </dgm:pt>
  </dgm:ptLst>
  <dgm:cxnLst>
    <dgm:cxn modelId="{28A8B65C-F9FB-4D39-B1DB-6A2B296C4C97}" srcId="{169D4F2C-C9CD-415A-9D9C-C32A56E9C02A}" destId="{C05554B1-1AB4-49DB-9CB7-530545905D69}" srcOrd="1" destOrd="0" parTransId="{8255AD30-5FC2-407F-8475-E1CEE2D96A21}" sibTransId="{49B76321-C70B-42F8-A2B3-97A5A0F1E923}"/>
    <dgm:cxn modelId="{8B80A468-1465-479E-8623-3D41047F3731}" srcId="{169D4F2C-C9CD-415A-9D9C-C32A56E9C02A}" destId="{C7A77948-9CD3-4FE8-AD82-AE22771AC68A}" srcOrd="2" destOrd="0" parTransId="{392E86DA-99FA-4BF6-A9E5-50D26C1E0636}" sibTransId="{E3EABCB6-47F3-454E-AE84-9CAD09493255}"/>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42DEAE95-631C-4C46-B5E6-D84FF29FB99B}" type="presOf" srcId="{C05554B1-1AB4-49DB-9CB7-530545905D69}" destId="{7230E5D9-E741-4234-8E2F-D7A427686056}" srcOrd="0" destOrd="0" presId="urn:microsoft.com/office/officeart/2005/8/layout/hierarchy4"/>
    <dgm:cxn modelId="{2C312CCF-2D5B-4A67-BCA7-90B9564185DA}" type="presOf" srcId="{C7A77948-9CD3-4FE8-AD82-AE22771AC68A}" destId="{EFA6E46A-6586-4FC3-A123-9EA8CE2B4A12}"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 modelId="{3870D953-2628-4ED8-B96B-3408A4153785}" type="presParOf" srcId="{B03A5E33-9CB7-47B0-A7B3-443BE20F4797}" destId="{2CE9F465-4A14-46C8-87F0-0918A3BEF739}" srcOrd="1" destOrd="0" presId="urn:microsoft.com/office/officeart/2005/8/layout/hierarchy4"/>
    <dgm:cxn modelId="{3F8D8BBB-EF73-442E-B275-DD2A88A91EA4}" type="presParOf" srcId="{B03A5E33-9CB7-47B0-A7B3-443BE20F4797}" destId="{1CC77301-0F8B-4CE9-A6BA-460DA19AAAD5}" srcOrd="2" destOrd="0" presId="urn:microsoft.com/office/officeart/2005/8/layout/hierarchy4"/>
    <dgm:cxn modelId="{065BB1DB-D1DC-4111-9D0B-89E3BEC703B3}" type="presParOf" srcId="{1CC77301-0F8B-4CE9-A6BA-460DA19AAAD5}" destId="{7230E5D9-E741-4234-8E2F-D7A427686056}" srcOrd="0" destOrd="0" presId="urn:microsoft.com/office/officeart/2005/8/layout/hierarchy4"/>
    <dgm:cxn modelId="{3783915A-1073-4237-B21D-704B2AE5CDFE}" type="presParOf" srcId="{1CC77301-0F8B-4CE9-A6BA-460DA19AAAD5}" destId="{9376F614-B219-4966-B946-41BD8047A006}" srcOrd="1" destOrd="0" presId="urn:microsoft.com/office/officeart/2005/8/layout/hierarchy4"/>
    <dgm:cxn modelId="{8708C33C-F342-46DB-9983-CFE05C4FFD15}" type="presParOf" srcId="{B03A5E33-9CB7-47B0-A7B3-443BE20F4797}" destId="{DA4FBDAC-DBCC-499F-85FA-8B475823C024}" srcOrd="3" destOrd="0" presId="urn:microsoft.com/office/officeart/2005/8/layout/hierarchy4"/>
    <dgm:cxn modelId="{D3CDFC45-94BA-4596-B599-6393FD67F7D1}" type="presParOf" srcId="{B03A5E33-9CB7-47B0-A7B3-443BE20F4797}" destId="{F86E87C7-2942-43E6-9D71-B9B51CA5B908}" srcOrd="4" destOrd="0" presId="urn:microsoft.com/office/officeart/2005/8/layout/hierarchy4"/>
    <dgm:cxn modelId="{ED1A3569-00A4-4212-BAF6-5C589F91E5E9}" type="presParOf" srcId="{F86E87C7-2942-43E6-9D71-B9B51CA5B908}" destId="{EFA6E46A-6586-4FC3-A123-9EA8CE2B4A12}" srcOrd="0" destOrd="0" presId="urn:microsoft.com/office/officeart/2005/8/layout/hierarchy4"/>
    <dgm:cxn modelId="{7649F297-51AA-436B-A042-37F997C953E1}" type="presParOf" srcId="{F86E87C7-2942-43E6-9D71-B9B51CA5B908}" destId="{DF590443-7892-482D-B0AA-E3E7FBFCDA8D}"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chemeClr val="accent1">
            <a:lumMod val="20000"/>
            <a:lumOff val="80000"/>
          </a:schemeClr>
        </a:solidFill>
        <a:ln>
          <a:noFill/>
        </a:ln>
      </dgm:spPr>
      <dgm:t>
        <a:bodyPr/>
        <a:lstStyle/>
        <a:p>
          <a:r>
            <a:rPr lang="ar-SA" sz="5400" b="0" dirty="0">
              <a:latin typeface="A_Nefel_Sereke_Qelew" panose="02010000000000000000" pitchFamily="2" charset="-78"/>
              <a:cs typeface="A_Nefel_Sereke_Qelew" panose="02010000000000000000" pitchFamily="2" charset="-78"/>
            </a:rPr>
            <a:t>الأهمية التاريخية و الأثرية</a:t>
          </a:r>
          <a:endParaRPr lang="en-US" sz="54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46228951-8871-4B55-BEEF-4A4512D583F1}" type="pres">
      <dgm:prSet presAssocID="{F1B5F9D9-BFB0-4526-9FE0-074BD73ED194}" presName="horzOne" presStyleCnt="0"/>
      <dgm:spPr/>
    </dgm:pt>
  </dgm:ptLst>
  <dgm:cxnLst>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dgm:spPr>
        <a:solidFill>
          <a:schemeClr val="accent1">
            <a:lumMod val="20000"/>
            <a:lumOff val="80000"/>
          </a:schemeClr>
        </a:solidFill>
        <a:ln>
          <a:noFill/>
        </a:ln>
      </dgm:spPr>
      <dgm:t>
        <a:bodyPr/>
        <a:lstStyle/>
        <a:p>
          <a:r>
            <a:rPr lang="ar-SA" b="0" dirty="0">
              <a:latin typeface="A_Nefel_Sereke_Qelew" panose="02010000000000000000" pitchFamily="2" charset="-78"/>
              <a:cs typeface="A_Nefel_Sereke_Qelew" panose="02010000000000000000" pitchFamily="2" charset="-78"/>
            </a:rPr>
            <a:t>الأهمية التاريخية و الأثرية</a:t>
          </a:r>
          <a:endParaRPr lang="en-US" dirty="0"/>
        </a:p>
      </dgm:t>
    </dgm:pt>
    <dgm:pt modelId="{B58CDC15-D62A-4FF7-9ADE-57DC38470ECA}" type="parTrans" cxnId="{BDB8A8E1-A90F-4F4A-AE64-CE3DB323BC87}">
      <dgm:prSet/>
      <dgm:spPr/>
      <dgm:t>
        <a:bodyPr/>
        <a:lstStyle/>
        <a:p>
          <a:endParaRPr lang="en-US"/>
        </a:p>
      </dgm:t>
    </dgm:pt>
    <dgm:pt modelId="{97E42AC3-C1FF-4CD5-A036-95C08723ADA6}" type="sibTrans" cxnId="{BDB8A8E1-A90F-4F4A-AE64-CE3DB323BC87}">
      <dgm:prSet/>
      <dgm:spPr/>
      <dgm:t>
        <a:bodyPr/>
        <a:lstStyle/>
        <a:p>
          <a:endParaRPr lang="en-US"/>
        </a:p>
      </dgm:t>
    </dgm:pt>
    <dgm:pt modelId="{C05554B1-1AB4-49DB-9CB7-530545905D69}">
      <dgm:prSet/>
      <dgm:spPr>
        <a:solidFill>
          <a:schemeClr val="accent1">
            <a:lumMod val="40000"/>
            <a:lumOff val="60000"/>
          </a:schemeClr>
        </a:solidFill>
        <a:ln>
          <a:noFill/>
        </a:ln>
      </dgm:spPr>
      <dgm:t>
        <a:bodyPr/>
        <a:lstStyle/>
        <a:p>
          <a:r>
            <a:rPr lang="ar-SA" dirty="0"/>
            <a:t>على مستوى العالم</a:t>
          </a:r>
          <a:endParaRPr lang="en-US" dirty="0"/>
        </a:p>
      </dgm:t>
    </dgm:pt>
    <dgm:pt modelId="{8255AD30-5FC2-407F-8475-E1CEE2D96A21}" type="parTrans" cxnId="{28A8B65C-F9FB-4D39-B1DB-6A2B296C4C97}">
      <dgm:prSet/>
      <dgm:spPr/>
      <dgm:t>
        <a:bodyPr/>
        <a:lstStyle/>
        <a:p>
          <a:endParaRPr lang="en-US"/>
        </a:p>
      </dgm:t>
    </dgm:pt>
    <dgm:pt modelId="{49B76321-C70B-42F8-A2B3-97A5A0F1E923}" type="sibTrans" cxnId="{28A8B65C-F9FB-4D39-B1DB-6A2B296C4C97}">
      <dgm:prSet/>
      <dgm:spPr/>
      <dgm:t>
        <a:bodyPr/>
        <a:lstStyle/>
        <a:p>
          <a:endParaRPr lang="en-US"/>
        </a:p>
      </dgm:t>
    </dgm:pt>
    <dgm:pt modelId="{E0754DDB-B4FE-4218-BF6C-5FB75D70B4D1}">
      <dgm:prSet/>
      <dgm:spPr>
        <a:solidFill>
          <a:schemeClr val="accent1">
            <a:lumMod val="40000"/>
            <a:lumOff val="60000"/>
          </a:schemeClr>
        </a:solidFill>
        <a:ln>
          <a:noFill/>
        </a:ln>
      </dgm:spPr>
      <dgm:t>
        <a:bodyPr/>
        <a:lstStyle/>
        <a:p>
          <a:r>
            <a:rPr lang="ar-SA" dirty="0"/>
            <a:t>على مستوى الإقليم</a:t>
          </a:r>
          <a:endParaRPr lang="en-US" dirty="0"/>
        </a:p>
      </dgm:t>
    </dgm:pt>
    <dgm:pt modelId="{69F47081-5001-43DF-A6BA-384C185D6D2B}" type="parTrans" cxnId="{A37B311E-CC1F-4BE0-802E-34CC86095AE7}">
      <dgm:prSet/>
      <dgm:spPr/>
      <dgm:t>
        <a:bodyPr/>
        <a:lstStyle/>
        <a:p>
          <a:endParaRPr lang="en-US"/>
        </a:p>
      </dgm:t>
    </dgm:pt>
    <dgm:pt modelId="{0CD59905-948D-4C00-91FF-D10034A46FC6}" type="sibTrans" cxnId="{A37B311E-CC1F-4BE0-802E-34CC86095AE7}">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084E947-B01B-4A0A-B011-97A23EF2CF24}" type="pres">
      <dgm:prSet presAssocID="{F1B5F9D9-BFB0-4526-9FE0-074BD73ED194}" presName="parTransOne" presStyleCnt="0"/>
      <dgm:spPr/>
    </dgm:pt>
    <dgm:pt modelId="{46228951-8871-4B55-BEEF-4A4512D583F1}" type="pres">
      <dgm:prSet presAssocID="{F1B5F9D9-BFB0-4526-9FE0-074BD73ED194}" presName="horzOne" presStyleCnt="0"/>
      <dgm:spPr/>
    </dgm:pt>
    <dgm:pt modelId="{7C05E5AA-16DF-4F5C-BA6A-CEC962144AC7}" type="pres">
      <dgm:prSet presAssocID="{C05554B1-1AB4-49DB-9CB7-530545905D69}" presName="vertTwo" presStyleCnt="0"/>
      <dgm:spPr/>
    </dgm:pt>
    <dgm:pt modelId="{315DD787-4A8E-4398-9E82-FFCE7687F405}" type="pres">
      <dgm:prSet presAssocID="{C05554B1-1AB4-49DB-9CB7-530545905D69}" presName="txTwo" presStyleLbl="node2" presStyleIdx="0" presStyleCnt="2">
        <dgm:presLayoutVars>
          <dgm:chPref val="3"/>
        </dgm:presLayoutVars>
      </dgm:prSet>
      <dgm:spPr/>
    </dgm:pt>
    <dgm:pt modelId="{5A3A71DF-32EE-498E-A34E-7598B513B562}" type="pres">
      <dgm:prSet presAssocID="{C05554B1-1AB4-49DB-9CB7-530545905D69}" presName="horzTwo" presStyleCnt="0"/>
      <dgm:spPr/>
    </dgm:pt>
    <dgm:pt modelId="{EDAACB02-EC00-4311-8E04-17AAE60CA5FB}" type="pres">
      <dgm:prSet presAssocID="{49B76321-C70B-42F8-A2B3-97A5A0F1E923}" presName="sibSpaceTwo" presStyleCnt="0"/>
      <dgm:spPr/>
    </dgm:pt>
    <dgm:pt modelId="{6A438040-F756-4BFD-9260-EEA2803DA9FD}" type="pres">
      <dgm:prSet presAssocID="{E0754DDB-B4FE-4218-BF6C-5FB75D70B4D1}" presName="vertTwo" presStyleCnt="0"/>
      <dgm:spPr/>
    </dgm:pt>
    <dgm:pt modelId="{08CD7BEF-4E01-471B-99D9-5B3C1267D939}" type="pres">
      <dgm:prSet presAssocID="{E0754DDB-B4FE-4218-BF6C-5FB75D70B4D1}" presName="txTwo" presStyleLbl="node2" presStyleIdx="1" presStyleCnt="2">
        <dgm:presLayoutVars>
          <dgm:chPref val="3"/>
        </dgm:presLayoutVars>
      </dgm:prSet>
      <dgm:spPr/>
    </dgm:pt>
    <dgm:pt modelId="{5CAC8EB7-A71A-48E4-996C-C552E879A4DE}" type="pres">
      <dgm:prSet presAssocID="{E0754DDB-B4FE-4218-BF6C-5FB75D70B4D1}" presName="horzTwo" presStyleCnt="0"/>
      <dgm:spPr/>
    </dgm:pt>
  </dgm:ptLst>
  <dgm:cxnLst>
    <dgm:cxn modelId="{3F69430E-91B1-4AA2-B7F8-46889CD4C0F7}" type="presOf" srcId="{E0754DDB-B4FE-4218-BF6C-5FB75D70B4D1}" destId="{08CD7BEF-4E01-471B-99D9-5B3C1267D939}" srcOrd="0" destOrd="0" presId="urn:microsoft.com/office/officeart/2005/8/layout/hierarchy4"/>
    <dgm:cxn modelId="{A37B311E-CC1F-4BE0-802E-34CC86095AE7}" srcId="{F1B5F9D9-BFB0-4526-9FE0-074BD73ED194}" destId="{E0754DDB-B4FE-4218-BF6C-5FB75D70B4D1}" srcOrd="1" destOrd="0" parTransId="{69F47081-5001-43DF-A6BA-384C185D6D2B}" sibTransId="{0CD59905-948D-4C00-91FF-D10034A46FC6}"/>
    <dgm:cxn modelId="{28A8B65C-F9FB-4D39-B1DB-6A2B296C4C97}" srcId="{F1B5F9D9-BFB0-4526-9FE0-074BD73ED194}" destId="{C05554B1-1AB4-49DB-9CB7-530545905D69}" srcOrd="0" destOrd="0" parTransId="{8255AD30-5FC2-407F-8475-E1CEE2D96A21}" sibTransId="{49B76321-C70B-42F8-A2B3-97A5A0F1E923}"/>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C836CACA-C2EE-4563-A9F9-9087751060C8}" type="presOf" srcId="{C05554B1-1AB4-49DB-9CB7-530545905D69}" destId="{315DD787-4A8E-4398-9E82-FFCE7687F405}"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664A557-9C5B-46ED-AA5B-53DC04315EEC}" type="presParOf" srcId="{A6FB3299-592C-411C-8FE5-C34EED1505D6}" destId="{D084E947-B01B-4A0A-B011-97A23EF2CF24}"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68D64D71-9AAC-4889-80C4-E9771BD9E021}" type="presParOf" srcId="{46228951-8871-4B55-BEEF-4A4512D583F1}" destId="{7C05E5AA-16DF-4F5C-BA6A-CEC962144AC7}" srcOrd="0" destOrd="0" presId="urn:microsoft.com/office/officeart/2005/8/layout/hierarchy4"/>
    <dgm:cxn modelId="{664A4420-2092-4512-82D7-19128A8698D8}" type="presParOf" srcId="{7C05E5AA-16DF-4F5C-BA6A-CEC962144AC7}" destId="{315DD787-4A8E-4398-9E82-FFCE7687F405}" srcOrd="0" destOrd="0" presId="urn:microsoft.com/office/officeart/2005/8/layout/hierarchy4"/>
    <dgm:cxn modelId="{AA381397-C7B6-4A7A-AC93-80C252142E75}" type="presParOf" srcId="{7C05E5AA-16DF-4F5C-BA6A-CEC962144AC7}" destId="{5A3A71DF-32EE-498E-A34E-7598B513B562}" srcOrd="1" destOrd="0" presId="urn:microsoft.com/office/officeart/2005/8/layout/hierarchy4"/>
    <dgm:cxn modelId="{0175F783-2340-443C-9EC7-63669A03630B}" type="presParOf" srcId="{46228951-8871-4B55-BEEF-4A4512D583F1}" destId="{EDAACB02-EC00-4311-8E04-17AAE60CA5FB}" srcOrd="1" destOrd="0" presId="urn:microsoft.com/office/officeart/2005/8/layout/hierarchy4"/>
    <dgm:cxn modelId="{803231B9-6C03-4862-9981-42438AC2D11E}" type="presParOf" srcId="{46228951-8871-4B55-BEEF-4A4512D583F1}" destId="{6A438040-F756-4BFD-9260-EEA2803DA9FD}" srcOrd="2" destOrd="0" presId="urn:microsoft.com/office/officeart/2005/8/layout/hierarchy4"/>
    <dgm:cxn modelId="{921C3647-40CA-49BE-B8A6-8BF58F31AA8C}" type="presParOf" srcId="{6A438040-F756-4BFD-9260-EEA2803DA9FD}" destId="{08CD7BEF-4E01-471B-99D9-5B3C1267D939}" srcOrd="0" destOrd="0" presId="urn:microsoft.com/office/officeart/2005/8/layout/hierarchy4"/>
    <dgm:cxn modelId="{4A1E38C2-FEDB-4893-AD3F-51EBA03CA6C9}" type="presParOf" srcId="{6A438040-F756-4BFD-9260-EEA2803DA9FD}" destId="{5CAC8EB7-A71A-48E4-996C-C552E879A4DE}"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C7A77948-9CD3-4FE8-AD82-AE22771AC68A}">
      <dgm:prSet custT="1"/>
      <dgm:spPr>
        <a:solidFill>
          <a:schemeClr val="accent1">
            <a:lumMod val="20000"/>
            <a:lumOff val="80000"/>
          </a:schemeClr>
        </a:solidFill>
        <a:ln>
          <a:noFill/>
        </a:ln>
      </dgm:spPr>
      <dgm:t>
        <a:bodyPr/>
        <a:lstStyle/>
        <a:p>
          <a:r>
            <a:rPr lang="ar-SA" sz="5400" b="0" dirty="0">
              <a:latin typeface="A_Nefel_Sereke_Qelew" panose="02010000000000000000" pitchFamily="2" charset="-78"/>
              <a:cs typeface="A_Nefel_Sereke_Qelew" panose="02010000000000000000" pitchFamily="2" charset="-78"/>
            </a:rPr>
            <a:t>الخصائص الطبيعية</a:t>
          </a:r>
          <a:endParaRPr lang="en-US" sz="5400" b="0" dirty="0">
            <a:latin typeface="A_Nefel_Sereke_Qelew" panose="02010000000000000000" pitchFamily="2" charset="-78"/>
            <a:cs typeface="A_Nefel_Sereke_Qelew" panose="02010000000000000000" pitchFamily="2" charset="-78"/>
          </a:endParaRPr>
        </a:p>
      </dgm:t>
    </dgm:pt>
    <dgm:pt modelId="{392E86DA-99FA-4BF6-A9E5-50D26C1E0636}" type="parTrans" cxnId="{8B80A468-1465-479E-8623-3D41047F3731}">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E3EABCB6-47F3-454E-AE84-9CAD09493255}" type="sibTrans" cxnId="{8B80A468-1465-479E-8623-3D41047F3731}">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F86E87C7-2942-43E6-9D71-B9B51CA5B908}" type="pres">
      <dgm:prSet presAssocID="{C7A77948-9CD3-4FE8-AD82-AE22771AC68A}" presName="vertOne" presStyleCnt="0"/>
      <dgm:spPr/>
    </dgm:pt>
    <dgm:pt modelId="{EFA6E46A-6586-4FC3-A123-9EA8CE2B4A12}" type="pres">
      <dgm:prSet presAssocID="{C7A77948-9CD3-4FE8-AD82-AE22771AC68A}" presName="txOne" presStyleLbl="node0" presStyleIdx="0" presStyleCnt="1" custLinFactNeighborX="-247">
        <dgm:presLayoutVars>
          <dgm:chPref val="3"/>
        </dgm:presLayoutVars>
      </dgm:prSet>
      <dgm:spPr/>
    </dgm:pt>
    <dgm:pt modelId="{DF590443-7892-482D-B0AA-E3E7FBFCDA8D}" type="pres">
      <dgm:prSet presAssocID="{C7A77948-9CD3-4FE8-AD82-AE22771AC68A}" presName="horzOne" presStyleCnt="0"/>
      <dgm:spPr/>
    </dgm:pt>
  </dgm:ptLst>
  <dgm:cxnLst>
    <dgm:cxn modelId="{8B80A468-1465-479E-8623-3D41047F3731}" srcId="{169D4F2C-C9CD-415A-9D9C-C32A56E9C02A}" destId="{C7A77948-9CD3-4FE8-AD82-AE22771AC68A}" srcOrd="0" destOrd="0" parTransId="{392E86DA-99FA-4BF6-A9E5-50D26C1E0636}" sibTransId="{E3EABCB6-47F3-454E-AE84-9CAD09493255}"/>
    <dgm:cxn modelId="{2706CD79-6D13-44EF-B0C4-3EDE7F10D00D}" type="presOf" srcId="{169D4F2C-C9CD-415A-9D9C-C32A56E9C02A}" destId="{B03A5E33-9CB7-47B0-A7B3-443BE20F4797}" srcOrd="0" destOrd="0" presId="urn:microsoft.com/office/officeart/2005/8/layout/hierarchy4"/>
    <dgm:cxn modelId="{2C312CCF-2D5B-4A67-BCA7-90B9564185DA}" type="presOf" srcId="{C7A77948-9CD3-4FE8-AD82-AE22771AC68A}" destId="{EFA6E46A-6586-4FC3-A123-9EA8CE2B4A12}" srcOrd="0" destOrd="0" presId="urn:microsoft.com/office/officeart/2005/8/layout/hierarchy4"/>
    <dgm:cxn modelId="{D3CDFC45-94BA-4596-B599-6393FD67F7D1}" type="presParOf" srcId="{B03A5E33-9CB7-47B0-A7B3-443BE20F4797}" destId="{F86E87C7-2942-43E6-9D71-B9B51CA5B908}" srcOrd="0" destOrd="0" presId="urn:microsoft.com/office/officeart/2005/8/layout/hierarchy4"/>
    <dgm:cxn modelId="{ED1A3569-00A4-4212-BAF6-5C589F91E5E9}" type="presParOf" srcId="{F86E87C7-2942-43E6-9D71-B9B51CA5B908}" destId="{EFA6E46A-6586-4FC3-A123-9EA8CE2B4A12}" srcOrd="0" destOrd="0" presId="urn:microsoft.com/office/officeart/2005/8/layout/hierarchy4"/>
    <dgm:cxn modelId="{7649F297-51AA-436B-A042-37F997C953E1}" type="presParOf" srcId="{F86E87C7-2942-43E6-9D71-B9B51CA5B908}" destId="{DF590443-7892-482D-B0AA-E3E7FBFCDA8D}"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dgm:spPr>
        <a:solidFill>
          <a:schemeClr val="accent1">
            <a:lumMod val="20000"/>
            <a:lumOff val="80000"/>
          </a:schemeClr>
        </a:solidFill>
        <a:ln>
          <a:noFill/>
        </a:ln>
      </dgm:spPr>
      <dgm:t>
        <a:bodyPr/>
        <a:lstStyle/>
        <a:p>
          <a:r>
            <a:rPr lang="ar-SA" b="0" dirty="0">
              <a:latin typeface="A_Nefel_Sereke_Qelew" panose="02010000000000000000" pitchFamily="2" charset="-78"/>
              <a:cs typeface="A_Nefel_Sereke_Qelew" panose="02010000000000000000" pitchFamily="2" charset="-78"/>
            </a:rPr>
            <a:t>الخصائص الطبيعية</a:t>
          </a:r>
          <a:endParaRPr lang="en-US" dirty="0"/>
        </a:p>
      </dgm:t>
    </dgm:pt>
    <dgm:pt modelId="{B58CDC15-D62A-4FF7-9ADE-57DC38470ECA}" type="parTrans" cxnId="{BDB8A8E1-A90F-4F4A-AE64-CE3DB323BC87}">
      <dgm:prSet/>
      <dgm:spPr/>
      <dgm:t>
        <a:bodyPr/>
        <a:lstStyle/>
        <a:p>
          <a:endParaRPr lang="en-US"/>
        </a:p>
      </dgm:t>
    </dgm:pt>
    <dgm:pt modelId="{97E42AC3-C1FF-4CD5-A036-95C08723ADA6}" type="sibTrans" cxnId="{BDB8A8E1-A90F-4F4A-AE64-CE3DB323BC87}">
      <dgm:prSet/>
      <dgm:spPr/>
      <dgm:t>
        <a:bodyPr/>
        <a:lstStyle/>
        <a:p>
          <a:endParaRPr lang="en-US"/>
        </a:p>
      </dgm:t>
    </dgm:pt>
    <dgm:pt modelId="{E0754DDB-B4FE-4218-BF6C-5FB75D70B4D1}">
      <dgm:prSet/>
      <dgm:spPr>
        <a:solidFill>
          <a:schemeClr val="accent1">
            <a:lumMod val="40000"/>
            <a:lumOff val="60000"/>
          </a:schemeClr>
        </a:solidFill>
        <a:ln>
          <a:noFill/>
        </a:ln>
      </dgm:spPr>
      <dgm:t>
        <a:bodyPr/>
        <a:lstStyle/>
        <a:p>
          <a:r>
            <a:rPr lang="ar-SA" dirty="0"/>
            <a:t>مخطط الحماية</a:t>
          </a:r>
          <a:endParaRPr lang="en-US" dirty="0"/>
        </a:p>
      </dgm:t>
    </dgm:pt>
    <dgm:pt modelId="{69F47081-5001-43DF-A6BA-384C185D6D2B}" type="parTrans" cxnId="{A37B311E-CC1F-4BE0-802E-34CC86095AE7}">
      <dgm:prSet/>
      <dgm:spPr/>
      <dgm:t>
        <a:bodyPr/>
        <a:lstStyle/>
        <a:p>
          <a:endParaRPr lang="en-US"/>
        </a:p>
      </dgm:t>
    </dgm:pt>
    <dgm:pt modelId="{0CD59905-948D-4C00-91FF-D10034A46FC6}" type="sibTrans" cxnId="{A37B311E-CC1F-4BE0-802E-34CC86095AE7}">
      <dgm:prSet/>
      <dgm:spPr/>
      <dgm:t>
        <a:bodyPr/>
        <a:lstStyle/>
        <a:p>
          <a:endParaRPr lang="en-US"/>
        </a:p>
      </dgm:t>
    </dgm:pt>
    <dgm:pt modelId="{92B1441A-4497-4BED-8840-95F45934A6A5}">
      <dgm:prSet/>
      <dgm:spPr>
        <a:solidFill>
          <a:schemeClr val="accent1">
            <a:lumMod val="40000"/>
            <a:lumOff val="60000"/>
          </a:schemeClr>
        </a:solidFill>
        <a:ln>
          <a:noFill/>
        </a:ln>
      </dgm:spPr>
      <dgm:t>
        <a:bodyPr/>
        <a:lstStyle/>
        <a:p>
          <a:r>
            <a:rPr lang="ar-SA" dirty="0"/>
            <a:t>مصادر المياه</a:t>
          </a:r>
          <a:endParaRPr lang="en-US" dirty="0"/>
        </a:p>
      </dgm:t>
    </dgm:pt>
    <dgm:pt modelId="{1E50F666-6FD5-4260-AB2D-CA135229EE4A}" type="parTrans" cxnId="{FD578B03-E86F-4902-907F-BB51C461EA54}">
      <dgm:prSet/>
      <dgm:spPr/>
      <dgm:t>
        <a:bodyPr/>
        <a:lstStyle/>
        <a:p>
          <a:endParaRPr lang="en-US"/>
        </a:p>
      </dgm:t>
    </dgm:pt>
    <dgm:pt modelId="{8507D556-92BB-4E33-8292-EA7D6AD65317}" type="sibTrans" cxnId="{FD578B03-E86F-4902-907F-BB51C461EA54}">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084E947-B01B-4A0A-B011-97A23EF2CF24}" type="pres">
      <dgm:prSet presAssocID="{F1B5F9D9-BFB0-4526-9FE0-074BD73ED194}" presName="parTransOne" presStyleCnt="0"/>
      <dgm:spPr/>
    </dgm:pt>
    <dgm:pt modelId="{46228951-8871-4B55-BEEF-4A4512D583F1}" type="pres">
      <dgm:prSet presAssocID="{F1B5F9D9-BFB0-4526-9FE0-074BD73ED194}" presName="horzOne" presStyleCnt="0"/>
      <dgm:spPr/>
    </dgm:pt>
    <dgm:pt modelId="{6A438040-F756-4BFD-9260-EEA2803DA9FD}" type="pres">
      <dgm:prSet presAssocID="{E0754DDB-B4FE-4218-BF6C-5FB75D70B4D1}" presName="vertTwo" presStyleCnt="0"/>
      <dgm:spPr/>
    </dgm:pt>
    <dgm:pt modelId="{08CD7BEF-4E01-471B-99D9-5B3C1267D939}" type="pres">
      <dgm:prSet presAssocID="{E0754DDB-B4FE-4218-BF6C-5FB75D70B4D1}" presName="txTwo" presStyleLbl="node2" presStyleIdx="0" presStyleCnt="2">
        <dgm:presLayoutVars>
          <dgm:chPref val="3"/>
        </dgm:presLayoutVars>
      </dgm:prSet>
      <dgm:spPr/>
    </dgm:pt>
    <dgm:pt modelId="{5CAC8EB7-A71A-48E4-996C-C552E879A4DE}" type="pres">
      <dgm:prSet presAssocID="{E0754DDB-B4FE-4218-BF6C-5FB75D70B4D1}" presName="horzTwo" presStyleCnt="0"/>
      <dgm:spPr/>
    </dgm:pt>
    <dgm:pt modelId="{644F397E-D3E1-4F9A-BCE4-84637EE56560}" type="pres">
      <dgm:prSet presAssocID="{0CD59905-948D-4C00-91FF-D10034A46FC6}" presName="sibSpaceTwo" presStyleCnt="0"/>
      <dgm:spPr/>
    </dgm:pt>
    <dgm:pt modelId="{B9DEF32F-5520-4618-8307-F7EC0E466B43}" type="pres">
      <dgm:prSet presAssocID="{92B1441A-4497-4BED-8840-95F45934A6A5}" presName="vertTwo" presStyleCnt="0"/>
      <dgm:spPr/>
    </dgm:pt>
    <dgm:pt modelId="{54114F4A-CA6B-4300-BB4C-9D3E959416D8}" type="pres">
      <dgm:prSet presAssocID="{92B1441A-4497-4BED-8840-95F45934A6A5}" presName="txTwo" presStyleLbl="node2" presStyleIdx="1" presStyleCnt="2">
        <dgm:presLayoutVars>
          <dgm:chPref val="3"/>
        </dgm:presLayoutVars>
      </dgm:prSet>
      <dgm:spPr/>
    </dgm:pt>
    <dgm:pt modelId="{EC6CFF8A-AA87-4343-8897-6D6FC9208D14}" type="pres">
      <dgm:prSet presAssocID="{92B1441A-4497-4BED-8840-95F45934A6A5}" presName="horzTwo" presStyleCnt="0"/>
      <dgm:spPr/>
    </dgm:pt>
  </dgm:ptLst>
  <dgm:cxnLst>
    <dgm:cxn modelId="{FD578B03-E86F-4902-907F-BB51C461EA54}" srcId="{F1B5F9D9-BFB0-4526-9FE0-074BD73ED194}" destId="{92B1441A-4497-4BED-8840-95F45934A6A5}" srcOrd="1" destOrd="0" parTransId="{1E50F666-6FD5-4260-AB2D-CA135229EE4A}" sibTransId="{8507D556-92BB-4E33-8292-EA7D6AD65317}"/>
    <dgm:cxn modelId="{3F69430E-91B1-4AA2-B7F8-46889CD4C0F7}" type="presOf" srcId="{E0754DDB-B4FE-4218-BF6C-5FB75D70B4D1}" destId="{08CD7BEF-4E01-471B-99D9-5B3C1267D939}" srcOrd="0" destOrd="0" presId="urn:microsoft.com/office/officeart/2005/8/layout/hierarchy4"/>
    <dgm:cxn modelId="{A37B311E-CC1F-4BE0-802E-34CC86095AE7}" srcId="{F1B5F9D9-BFB0-4526-9FE0-074BD73ED194}" destId="{E0754DDB-B4FE-4218-BF6C-5FB75D70B4D1}" srcOrd="0" destOrd="0" parTransId="{69F47081-5001-43DF-A6BA-384C185D6D2B}" sibTransId="{0CD59905-948D-4C00-91FF-D10034A46FC6}"/>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07D49D8D-7401-402B-ABEB-20735D6EAFFF}" type="presOf" srcId="{92B1441A-4497-4BED-8840-95F45934A6A5}" destId="{54114F4A-CA6B-4300-BB4C-9D3E959416D8}"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664A557-9C5B-46ED-AA5B-53DC04315EEC}" type="presParOf" srcId="{A6FB3299-592C-411C-8FE5-C34EED1505D6}" destId="{D084E947-B01B-4A0A-B011-97A23EF2CF24}"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803231B9-6C03-4862-9981-42438AC2D11E}" type="presParOf" srcId="{46228951-8871-4B55-BEEF-4A4512D583F1}" destId="{6A438040-F756-4BFD-9260-EEA2803DA9FD}" srcOrd="0" destOrd="0" presId="urn:microsoft.com/office/officeart/2005/8/layout/hierarchy4"/>
    <dgm:cxn modelId="{921C3647-40CA-49BE-B8A6-8BF58F31AA8C}" type="presParOf" srcId="{6A438040-F756-4BFD-9260-EEA2803DA9FD}" destId="{08CD7BEF-4E01-471B-99D9-5B3C1267D939}" srcOrd="0" destOrd="0" presId="urn:microsoft.com/office/officeart/2005/8/layout/hierarchy4"/>
    <dgm:cxn modelId="{4A1E38C2-FEDB-4893-AD3F-51EBA03CA6C9}" type="presParOf" srcId="{6A438040-F756-4BFD-9260-EEA2803DA9FD}" destId="{5CAC8EB7-A71A-48E4-996C-C552E879A4DE}" srcOrd="1" destOrd="0" presId="urn:microsoft.com/office/officeart/2005/8/layout/hierarchy4"/>
    <dgm:cxn modelId="{A8280CCA-DE16-44FC-B8E0-73610D4E9B3C}" type="presParOf" srcId="{46228951-8871-4B55-BEEF-4A4512D583F1}" destId="{644F397E-D3E1-4F9A-BCE4-84637EE56560}" srcOrd="1" destOrd="0" presId="urn:microsoft.com/office/officeart/2005/8/layout/hierarchy4"/>
    <dgm:cxn modelId="{B16967B0-3B81-43C8-93E2-D381F908FA9F}" type="presParOf" srcId="{46228951-8871-4B55-BEEF-4A4512D583F1}" destId="{B9DEF32F-5520-4618-8307-F7EC0E466B43}" srcOrd="2" destOrd="0" presId="urn:microsoft.com/office/officeart/2005/8/layout/hierarchy4"/>
    <dgm:cxn modelId="{C6CAD279-9798-43B3-B0FB-79A9227ADD33}" type="presParOf" srcId="{B9DEF32F-5520-4618-8307-F7EC0E466B43}" destId="{54114F4A-CA6B-4300-BB4C-9D3E959416D8}" srcOrd="0" destOrd="0" presId="urn:microsoft.com/office/officeart/2005/8/layout/hierarchy4"/>
    <dgm:cxn modelId="{546CCD39-458D-4449-90FA-D5BF37029893}" type="presParOf" srcId="{B9DEF32F-5520-4618-8307-F7EC0E466B43}" destId="{EC6CFF8A-AA87-4343-8897-6D6FC9208D14}"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chemeClr val="accent1">
            <a:lumMod val="20000"/>
            <a:lumOff val="80000"/>
          </a:schemeClr>
        </a:solidFill>
        <a:ln>
          <a:noFill/>
        </a:ln>
      </dgm:spPr>
      <dgm:t>
        <a:bodyPr/>
        <a:lstStyle/>
        <a:p>
          <a:r>
            <a:rPr lang="ar-SA" sz="4800" b="0" dirty="0">
              <a:latin typeface="A_Nefel_Sereke_Qelew" panose="02010000000000000000" pitchFamily="2" charset="-78"/>
              <a:cs typeface="A_Nefel_Sereke_Qelew" panose="02010000000000000000" pitchFamily="2" charset="-78"/>
            </a:rPr>
            <a:t>الوضع الجيوسياسي</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C05554B1-1AB4-49DB-9CB7-530545905D69}">
      <dgm:prSet custT="1"/>
      <dgm:spPr>
        <a:solidFill>
          <a:schemeClr val="accent1">
            <a:lumMod val="20000"/>
            <a:lumOff val="80000"/>
          </a:schemeClr>
        </a:solidFill>
        <a:ln>
          <a:noFill/>
        </a:ln>
      </dgm:spPr>
      <dgm:t>
        <a:bodyPr/>
        <a:lstStyle/>
        <a:p>
          <a:r>
            <a:rPr lang="ar-SA" sz="4800" b="0" dirty="0">
              <a:latin typeface="A_Nefel_Sereke_Qelew" panose="02010000000000000000" pitchFamily="2" charset="-78"/>
              <a:cs typeface="A_Nefel_Sereke_Qelew" panose="02010000000000000000" pitchFamily="2" charset="-78"/>
            </a:rPr>
            <a:t>العلاقات بين محافظة أريحا و باقي الضفة</a:t>
          </a:r>
          <a:endParaRPr lang="en-US" sz="4800" b="0" dirty="0">
            <a:latin typeface="A_Nefel_Sereke_Qelew" panose="02010000000000000000" pitchFamily="2" charset="-78"/>
            <a:cs typeface="A_Nefel_Sereke_Qelew" panose="02010000000000000000" pitchFamily="2" charset="-78"/>
          </a:endParaRPr>
        </a:p>
      </dgm:t>
    </dgm:pt>
    <dgm:pt modelId="{8255AD30-5FC2-407F-8475-E1CEE2D96A21}" type="parTrans" cxnId="{28A8B65C-F9FB-4D39-B1DB-6A2B296C4C9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49B76321-C70B-42F8-A2B3-97A5A0F1E923}" type="sibTrans" cxnId="{28A8B65C-F9FB-4D39-B1DB-6A2B296C4C9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2">
        <dgm:presLayoutVars>
          <dgm:chPref val="3"/>
        </dgm:presLayoutVars>
      </dgm:prSet>
      <dgm:spPr/>
    </dgm:pt>
    <dgm:pt modelId="{46228951-8871-4B55-BEEF-4A4512D583F1}" type="pres">
      <dgm:prSet presAssocID="{F1B5F9D9-BFB0-4526-9FE0-074BD73ED194}" presName="horzOne" presStyleCnt="0"/>
      <dgm:spPr/>
    </dgm:pt>
    <dgm:pt modelId="{2CE9F465-4A14-46C8-87F0-0918A3BEF739}" type="pres">
      <dgm:prSet presAssocID="{97E42AC3-C1FF-4CD5-A036-95C08723ADA6}" presName="sibSpaceOne" presStyleCnt="0"/>
      <dgm:spPr/>
    </dgm:pt>
    <dgm:pt modelId="{1CC77301-0F8B-4CE9-A6BA-460DA19AAAD5}" type="pres">
      <dgm:prSet presAssocID="{C05554B1-1AB4-49DB-9CB7-530545905D69}" presName="vertOne" presStyleCnt="0"/>
      <dgm:spPr/>
    </dgm:pt>
    <dgm:pt modelId="{7230E5D9-E741-4234-8E2F-D7A427686056}" type="pres">
      <dgm:prSet presAssocID="{C05554B1-1AB4-49DB-9CB7-530545905D69}" presName="txOne" presStyleLbl="node0" presStyleIdx="1" presStyleCnt="2">
        <dgm:presLayoutVars>
          <dgm:chPref val="3"/>
        </dgm:presLayoutVars>
      </dgm:prSet>
      <dgm:spPr/>
    </dgm:pt>
    <dgm:pt modelId="{9376F614-B219-4966-B946-41BD8047A006}" type="pres">
      <dgm:prSet presAssocID="{C05554B1-1AB4-49DB-9CB7-530545905D69}" presName="horzOne" presStyleCnt="0"/>
      <dgm:spPr/>
    </dgm:pt>
  </dgm:ptLst>
  <dgm:cxnLst>
    <dgm:cxn modelId="{28A8B65C-F9FB-4D39-B1DB-6A2B296C4C97}" srcId="{169D4F2C-C9CD-415A-9D9C-C32A56E9C02A}" destId="{C05554B1-1AB4-49DB-9CB7-530545905D69}" srcOrd="1" destOrd="0" parTransId="{8255AD30-5FC2-407F-8475-E1CEE2D96A21}" sibTransId="{49B76321-C70B-42F8-A2B3-97A5A0F1E923}"/>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42DEAE95-631C-4C46-B5E6-D84FF29FB99B}" type="presOf" srcId="{C05554B1-1AB4-49DB-9CB7-530545905D69}" destId="{7230E5D9-E741-4234-8E2F-D7A427686056}"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 modelId="{3870D953-2628-4ED8-B96B-3408A4153785}" type="presParOf" srcId="{B03A5E33-9CB7-47B0-A7B3-443BE20F4797}" destId="{2CE9F465-4A14-46C8-87F0-0918A3BEF739}" srcOrd="1" destOrd="0" presId="urn:microsoft.com/office/officeart/2005/8/layout/hierarchy4"/>
    <dgm:cxn modelId="{3F8D8BBB-EF73-442E-B275-DD2A88A91EA4}" type="presParOf" srcId="{B03A5E33-9CB7-47B0-A7B3-443BE20F4797}" destId="{1CC77301-0F8B-4CE9-A6BA-460DA19AAAD5}" srcOrd="2" destOrd="0" presId="urn:microsoft.com/office/officeart/2005/8/layout/hierarchy4"/>
    <dgm:cxn modelId="{065BB1DB-D1DC-4111-9D0B-89E3BEC703B3}" type="presParOf" srcId="{1CC77301-0F8B-4CE9-A6BA-460DA19AAAD5}" destId="{7230E5D9-E741-4234-8E2F-D7A427686056}" srcOrd="0" destOrd="0" presId="urn:microsoft.com/office/officeart/2005/8/layout/hierarchy4"/>
    <dgm:cxn modelId="{3783915A-1073-4237-B21D-704B2AE5CDFE}" type="presParOf" srcId="{1CC77301-0F8B-4CE9-A6BA-460DA19AAAD5}" destId="{9376F614-B219-4966-B946-41BD8047A006}"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chemeClr val="accent1">
            <a:lumMod val="20000"/>
            <a:lumOff val="80000"/>
          </a:schemeClr>
        </a:solidFill>
        <a:ln>
          <a:noFill/>
        </a:ln>
      </dgm:spPr>
      <dgm:t>
        <a:bodyPr/>
        <a:lstStyle/>
        <a:p>
          <a:r>
            <a:rPr lang="ar-SA" sz="4800" b="0" dirty="0">
              <a:latin typeface="A_Nefel_Sereke_Qelew" panose="02010000000000000000" pitchFamily="2" charset="-78"/>
              <a:cs typeface="A_Nefel_Sereke_Qelew" panose="02010000000000000000" pitchFamily="2" charset="-78"/>
            </a:rPr>
            <a:t>الوضع الجيوسياسي</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46228951-8871-4B55-BEEF-4A4512D583F1}" type="pres">
      <dgm:prSet presAssocID="{F1B5F9D9-BFB0-4526-9FE0-074BD73ED194}" presName="horzOne" presStyleCnt="0"/>
      <dgm:spPr/>
    </dgm:pt>
  </dgm:ptLst>
  <dgm:cxnLst>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C05554B1-1AB4-49DB-9CB7-530545905D69}">
      <dgm:prSet custT="1"/>
      <dgm:spPr>
        <a:solidFill>
          <a:schemeClr val="accent1">
            <a:lumMod val="20000"/>
            <a:lumOff val="80000"/>
          </a:schemeClr>
        </a:solidFill>
        <a:ln>
          <a:noFill/>
        </a:ln>
      </dgm:spPr>
      <dgm:t>
        <a:bodyPr/>
        <a:lstStyle/>
        <a:p>
          <a:r>
            <a:rPr lang="ar-SA" sz="5400" b="0" dirty="0">
              <a:latin typeface="A_Nefel_Sereke_Qelew" panose="02010000000000000000" pitchFamily="2" charset="-78"/>
              <a:cs typeface="A_Nefel_Sereke_Qelew" panose="02010000000000000000" pitchFamily="2" charset="-78"/>
            </a:rPr>
            <a:t>العلاقات بين محافظة أريحا و باقي الضفة</a:t>
          </a:r>
          <a:endParaRPr lang="en-US" sz="5400" b="0" dirty="0">
            <a:latin typeface="A_Nefel_Sereke_Qelew" panose="02010000000000000000" pitchFamily="2" charset="-78"/>
            <a:cs typeface="A_Nefel_Sereke_Qelew" panose="02010000000000000000" pitchFamily="2" charset="-78"/>
          </a:endParaRPr>
        </a:p>
      </dgm:t>
    </dgm:pt>
    <dgm:pt modelId="{8255AD30-5FC2-407F-8475-E1CEE2D96A21}" type="parTrans" cxnId="{28A8B65C-F9FB-4D39-B1DB-6A2B296C4C9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49B76321-C70B-42F8-A2B3-97A5A0F1E923}" type="sibTrans" cxnId="{28A8B65C-F9FB-4D39-B1DB-6A2B296C4C9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1CC77301-0F8B-4CE9-A6BA-460DA19AAAD5}" type="pres">
      <dgm:prSet presAssocID="{C05554B1-1AB4-49DB-9CB7-530545905D69}" presName="vertOne" presStyleCnt="0"/>
      <dgm:spPr/>
    </dgm:pt>
    <dgm:pt modelId="{7230E5D9-E741-4234-8E2F-D7A427686056}" type="pres">
      <dgm:prSet presAssocID="{C05554B1-1AB4-49DB-9CB7-530545905D69}" presName="txOne" presStyleLbl="node0" presStyleIdx="0" presStyleCnt="1">
        <dgm:presLayoutVars>
          <dgm:chPref val="3"/>
        </dgm:presLayoutVars>
      </dgm:prSet>
      <dgm:spPr/>
    </dgm:pt>
    <dgm:pt modelId="{9376F614-B219-4966-B946-41BD8047A006}" type="pres">
      <dgm:prSet presAssocID="{C05554B1-1AB4-49DB-9CB7-530545905D69}" presName="horzOne" presStyleCnt="0"/>
      <dgm:spPr/>
    </dgm:pt>
  </dgm:ptLst>
  <dgm:cxnLst>
    <dgm:cxn modelId="{28A8B65C-F9FB-4D39-B1DB-6A2B296C4C97}" srcId="{169D4F2C-C9CD-415A-9D9C-C32A56E9C02A}" destId="{C05554B1-1AB4-49DB-9CB7-530545905D69}" srcOrd="0" destOrd="0" parTransId="{8255AD30-5FC2-407F-8475-E1CEE2D96A21}" sibTransId="{49B76321-C70B-42F8-A2B3-97A5A0F1E923}"/>
    <dgm:cxn modelId="{2706CD79-6D13-44EF-B0C4-3EDE7F10D00D}" type="presOf" srcId="{169D4F2C-C9CD-415A-9D9C-C32A56E9C02A}" destId="{B03A5E33-9CB7-47B0-A7B3-443BE20F4797}" srcOrd="0" destOrd="0" presId="urn:microsoft.com/office/officeart/2005/8/layout/hierarchy4"/>
    <dgm:cxn modelId="{42DEAE95-631C-4C46-B5E6-D84FF29FB99B}" type="presOf" srcId="{C05554B1-1AB4-49DB-9CB7-530545905D69}" destId="{7230E5D9-E741-4234-8E2F-D7A427686056}" srcOrd="0" destOrd="0" presId="urn:microsoft.com/office/officeart/2005/8/layout/hierarchy4"/>
    <dgm:cxn modelId="{3F8D8BBB-EF73-442E-B275-DD2A88A91EA4}" type="presParOf" srcId="{B03A5E33-9CB7-47B0-A7B3-443BE20F4797}" destId="{1CC77301-0F8B-4CE9-A6BA-460DA19AAAD5}" srcOrd="0" destOrd="0" presId="urn:microsoft.com/office/officeart/2005/8/layout/hierarchy4"/>
    <dgm:cxn modelId="{065BB1DB-D1DC-4111-9D0B-89E3BEC703B3}" type="presParOf" srcId="{1CC77301-0F8B-4CE9-A6BA-460DA19AAAD5}" destId="{7230E5D9-E741-4234-8E2F-D7A427686056}" srcOrd="0" destOrd="0" presId="urn:microsoft.com/office/officeart/2005/8/layout/hierarchy4"/>
    <dgm:cxn modelId="{3783915A-1073-4237-B21D-704B2AE5CDFE}" type="presParOf" srcId="{1CC77301-0F8B-4CE9-A6BA-460DA19AAAD5}" destId="{9376F614-B219-4966-B946-41BD8047A006}"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dgm:spPr>
        <a:solidFill>
          <a:schemeClr val="accent1">
            <a:lumMod val="20000"/>
            <a:lumOff val="80000"/>
          </a:schemeClr>
        </a:solidFill>
        <a:ln>
          <a:noFill/>
        </a:ln>
      </dgm:spPr>
      <dgm:t>
        <a:bodyPr/>
        <a:lstStyle/>
        <a:p>
          <a:r>
            <a:rPr lang="ar-SA" b="0" dirty="0">
              <a:latin typeface="A_Nefel_Sereke_Qelew" panose="02010000000000000000" pitchFamily="2" charset="-78"/>
              <a:cs typeface="A_Nefel_Sereke_Qelew" panose="02010000000000000000" pitchFamily="2" charset="-78"/>
            </a:rPr>
            <a:t>العلاقات بين محافظة أريحا و باقي الضفة</a:t>
          </a:r>
          <a:endParaRPr lang="en-US" dirty="0"/>
        </a:p>
      </dgm:t>
    </dgm:pt>
    <dgm:pt modelId="{B58CDC15-D62A-4FF7-9ADE-57DC38470ECA}" type="parTrans" cxnId="{BDB8A8E1-A90F-4F4A-AE64-CE3DB323BC87}">
      <dgm:prSet/>
      <dgm:spPr/>
      <dgm:t>
        <a:bodyPr/>
        <a:lstStyle/>
        <a:p>
          <a:endParaRPr lang="en-US"/>
        </a:p>
      </dgm:t>
    </dgm:pt>
    <dgm:pt modelId="{97E42AC3-C1FF-4CD5-A036-95C08723ADA6}" type="sibTrans" cxnId="{BDB8A8E1-A90F-4F4A-AE64-CE3DB323BC87}">
      <dgm:prSet/>
      <dgm:spPr/>
      <dgm:t>
        <a:bodyPr/>
        <a:lstStyle/>
        <a:p>
          <a:endParaRPr lang="en-US"/>
        </a:p>
      </dgm:t>
    </dgm:pt>
    <dgm:pt modelId="{E0754DDB-B4FE-4218-BF6C-5FB75D70B4D1}">
      <dgm:prSet/>
      <dgm:spPr>
        <a:solidFill>
          <a:schemeClr val="accent1">
            <a:lumMod val="40000"/>
            <a:lumOff val="60000"/>
          </a:schemeClr>
        </a:solidFill>
        <a:ln>
          <a:noFill/>
        </a:ln>
      </dgm:spPr>
      <dgm:t>
        <a:bodyPr/>
        <a:lstStyle/>
        <a:p>
          <a:r>
            <a:rPr lang="ar-SA" dirty="0"/>
            <a:t>معبر دولي</a:t>
          </a:r>
          <a:endParaRPr lang="en-US" dirty="0"/>
        </a:p>
      </dgm:t>
    </dgm:pt>
    <dgm:pt modelId="{69F47081-5001-43DF-A6BA-384C185D6D2B}" type="parTrans" cxnId="{A37B311E-CC1F-4BE0-802E-34CC86095AE7}">
      <dgm:prSet/>
      <dgm:spPr/>
      <dgm:t>
        <a:bodyPr/>
        <a:lstStyle/>
        <a:p>
          <a:endParaRPr lang="en-US"/>
        </a:p>
      </dgm:t>
    </dgm:pt>
    <dgm:pt modelId="{0CD59905-948D-4C00-91FF-D10034A46FC6}" type="sibTrans" cxnId="{A37B311E-CC1F-4BE0-802E-34CC86095AE7}">
      <dgm:prSet/>
      <dgm:spPr/>
      <dgm:t>
        <a:bodyPr/>
        <a:lstStyle/>
        <a:p>
          <a:endParaRPr lang="en-US"/>
        </a:p>
      </dgm:t>
    </dgm:pt>
    <dgm:pt modelId="{92B1441A-4497-4BED-8840-95F45934A6A5}">
      <dgm:prSet/>
      <dgm:spPr>
        <a:solidFill>
          <a:schemeClr val="accent1">
            <a:lumMod val="40000"/>
            <a:lumOff val="60000"/>
          </a:schemeClr>
        </a:solidFill>
        <a:ln>
          <a:noFill/>
        </a:ln>
      </dgm:spPr>
      <dgm:t>
        <a:bodyPr/>
        <a:lstStyle/>
        <a:p>
          <a:r>
            <a:rPr lang="ar-SA" dirty="0"/>
            <a:t>خدمات تعليمية و صحية</a:t>
          </a:r>
          <a:endParaRPr lang="en-US" dirty="0"/>
        </a:p>
      </dgm:t>
    </dgm:pt>
    <dgm:pt modelId="{1E50F666-6FD5-4260-AB2D-CA135229EE4A}" type="parTrans" cxnId="{FD578B03-E86F-4902-907F-BB51C461EA54}">
      <dgm:prSet/>
      <dgm:spPr/>
      <dgm:t>
        <a:bodyPr/>
        <a:lstStyle/>
        <a:p>
          <a:endParaRPr lang="en-US"/>
        </a:p>
      </dgm:t>
    </dgm:pt>
    <dgm:pt modelId="{8507D556-92BB-4E33-8292-EA7D6AD65317}" type="sibTrans" cxnId="{FD578B03-E86F-4902-907F-BB51C461EA54}">
      <dgm:prSet/>
      <dgm:spPr/>
      <dgm:t>
        <a:bodyPr/>
        <a:lstStyle/>
        <a:p>
          <a:endParaRPr lang="en-US"/>
        </a:p>
      </dgm:t>
    </dgm:pt>
    <dgm:pt modelId="{2B3A9850-9B51-420D-ACFE-5EF9A2C673B2}">
      <dgm:prSet/>
      <dgm:spPr>
        <a:solidFill>
          <a:schemeClr val="accent1">
            <a:lumMod val="40000"/>
            <a:lumOff val="60000"/>
          </a:schemeClr>
        </a:solidFill>
        <a:ln>
          <a:noFill/>
        </a:ln>
      </dgm:spPr>
      <dgm:t>
        <a:bodyPr/>
        <a:lstStyle/>
        <a:p>
          <a:r>
            <a:rPr lang="ar-SA" dirty="0"/>
            <a:t>تصدير المزروعات</a:t>
          </a:r>
          <a:endParaRPr lang="en-US" dirty="0"/>
        </a:p>
      </dgm:t>
    </dgm:pt>
    <dgm:pt modelId="{64894440-B17F-4282-9F55-00A3FCC49A5E}" type="parTrans" cxnId="{32AC3777-620F-4C9D-A5C2-9B02D6161428}">
      <dgm:prSet/>
      <dgm:spPr/>
      <dgm:t>
        <a:bodyPr/>
        <a:lstStyle/>
        <a:p>
          <a:endParaRPr lang="en-US"/>
        </a:p>
      </dgm:t>
    </dgm:pt>
    <dgm:pt modelId="{640A411E-C82F-4C88-9D9D-FCED32730A1A}" type="sibTrans" cxnId="{32AC3777-620F-4C9D-A5C2-9B02D6161428}">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084E947-B01B-4A0A-B011-97A23EF2CF24}" type="pres">
      <dgm:prSet presAssocID="{F1B5F9D9-BFB0-4526-9FE0-074BD73ED194}" presName="parTransOne" presStyleCnt="0"/>
      <dgm:spPr/>
    </dgm:pt>
    <dgm:pt modelId="{46228951-8871-4B55-BEEF-4A4512D583F1}" type="pres">
      <dgm:prSet presAssocID="{F1B5F9D9-BFB0-4526-9FE0-074BD73ED194}" presName="horzOne" presStyleCnt="0"/>
      <dgm:spPr/>
    </dgm:pt>
    <dgm:pt modelId="{6A438040-F756-4BFD-9260-EEA2803DA9FD}" type="pres">
      <dgm:prSet presAssocID="{E0754DDB-B4FE-4218-BF6C-5FB75D70B4D1}" presName="vertTwo" presStyleCnt="0"/>
      <dgm:spPr/>
    </dgm:pt>
    <dgm:pt modelId="{08CD7BEF-4E01-471B-99D9-5B3C1267D939}" type="pres">
      <dgm:prSet presAssocID="{E0754DDB-B4FE-4218-BF6C-5FB75D70B4D1}" presName="txTwo" presStyleLbl="node2" presStyleIdx="0" presStyleCnt="3">
        <dgm:presLayoutVars>
          <dgm:chPref val="3"/>
        </dgm:presLayoutVars>
      </dgm:prSet>
      <dgm:spPr/>
    </dgm:pt>
    <dgm:pt modelId="{5CAC8EB7-A71A-48E4-996C-C552E879A4DE}" type="pres">
      <dgm:prSet presAssocID="{E0754DDB-B4FE-4218-BF6C-5FB75D70B4D1}" presName="horzTwo" presStyleCnt="0"/>
      <dgm:spPr/>
    </dgm:pt>
    <dgm:pt modelId="{644F397E-D3E1-4F9A-BCE4-84637EE56560}" type="pres">
      <dgm:prSet presAssocID="{0CD59905-948D-4C00-91FF-D10034A46FC6}" presName="sibSpaceTwo" presStyleCnt="0"/>
      <dgm:spPr/>
    </dgm:pt>
    <dgm:pt modelId="{B9DEF32F-5520-4618-8307-F7EC0E466B43}" type="pres">
      <dgm:prSet presAssocID="{92B1441A-4497-4BED-8840-95F45934A6A5}" presName="vertTwo" presStyleCnt="0"/>
      <dgm:spPr/>
    </dgm:pt>
    <dgm:pt modelId="{54114F4A-CA6B-4300-BB4C-9D3E959416D8}" type="pres">
      <dgm:prSet presAssocID="{92B1441A-4497-4BED-8840-95F45934A6A5}" presName="txTwo" presStyleLbl="node2" presStyleIdx="1" presStyleCnt="3">
        <dgm:presLayoutVars>
          <dgm:chPref val="3"/>
        </dgm:presLayoutVars>
      </dgm:prSet>
      <dgm:spPr/>
    </dgm:pt>
    <dgm:pt modelId="{EC6CFF8A-AA87-4343-8897-6D6FC9208D14}" type="pres">
      <dgm:prSet presAssocID="{92B1441A-4497-4BED-8840-95F45934A6A5}" presName="horzTwo" presStyleCnt="0"/>
      <dgm:spPr/>
    </dgm:pt>
    <dgm:pt modelId="{ABE4B043-87A4-48DC-BF09-0D7DD40D666C}" type="pres">
      <dgm:prSet presAssocID="{8507D556-92BB-4E33-8292-EA7D6AD65317}" presName="sibSpaceTwo" presStyleCnt="0"/>
      <dgm:spPr/>
    </dgm:pt>
    <dgm:pt modelId="{C09AC9A3-45C8-4A0B-AE08-DD8F05C24A95}" type="pres">
      <dgm:prSet presAssocID="{2B3A9850-9B51-420D-ACFE-5EF9A2C673B2}" presName="vertTwo" presStyleCnt="0"/>
      <dgm:spPr/>
    </dgm:pt>
    <dgm:pt modelId="{0C256A0A-F7FF-4DDD-B603-262949A729CA}" type="pres">
      <dgm:prSet presAssocID="{2B3A9850-9B51-420D-ACFE-5EF9A2C673B2}" presName="txTwo" presStyleLbl="node2" presStyleIdx="2" presStyleCnt="3">
        <dgm:presLayoutVars>
          <dgm:chPref val="3"/>
        </dgm:presLayoutVars>
      </dgm:prSet>
      <dgm:spPr/>
    </dgm:pt>
    <dgm:pt modelId="{5BD2B108-9153-4E83-883A-73C207C22DBE}" type="pres">
      <dgm:prSet presAssocID="{2B3A9850-9B51-420D-ACFE-5EF9A2C673B2}" presName="horzTwo" presStyleCnt="0"/>
      <dgm:spPr/>
    </dgm:pt>
  </dgm:ptLst>
  <dgm:cxnLst>
    <dgm:cxn modelId="{FD578B03-E86F-4902-907F-BB51C461EA54}" srcId="{F1B5F9D9-BFB0-4526-9FE0-074BD73ED194}" destId="{92B1441A-4497-4BED-8840-95F45934A6A5}" srcOrd="1" destOrd="0" parTransId="{1E50F666-6FD5-4260-AB2D-CA135229EE4A}" sibTransId="{8507D556-92BB-4E33-8292-EA7D6AD65317}"/>
    <dgm:cxn modelId="{3F69430E-91B1-4AA2-B7F8-46889CD4C0F7}" type="presOf" srcId="{E0754DDB-B4FE-4218-BF6C-5FB75D70B4D1}" destId="{08CD7BEF-4E01-471B-99D9-5B3C1267D939}" srcOrd="0" destOrd="0" presId="urn:microsoft.com/office/officeart/2005/8/layout/hierarchy4"/>
    <dgm:cxn modelId="{A37B311E-CC1F-4BE0-802E-34CC86095AE7}" srcId="{F1B5F9D9-BFB0-4526-9FE0-074BD73ED194}" destId="{E0754DDB-B4FE-4218-BF6C-5FB75D70B4D1}" srcOrd="0" destOrd="0" parTransId="{69F47081-5001-43DF-A6BA-384C185D6D2B}" sibTransId="{0CD59905-948D-4C00-91FF-D10034A46FC6}"/>
    <dgm:cxn modelId="{6769DE68-5556-4E58-8678-7C31497D34BF}" type="presOf" srcId="{F1B5F9D9-BFB0-4526-9FE0-074BD73ED194}" destId="{9A68C5D5-A0BA-417D-96EC-8132F62936A3}" srcOrd="0" destOrd="0" presId="urn:microsoft.com/office/officeart/2005/8/layout/hierarchy4"/>
    <dgm:cxn modelId="{5D9CA756-7AF6-4CF7-88ED-D1E304100723}" type="presOf" srcId="{2B3A9850-9B51-420D-ACFE-5EF9A2C673B2}" destId="{0C256A0A-F7FF-4DDD-B603-262949A729CA}" srcOrd="0" destOrd="0" presId="urn:microsoft.com/office/officeart/2005/8/layout/hierarchy4"/>
    <dgm:cxn modelId="{32AC3777-620F-4C9D-A5C2-9B02D6161428}" srcId="{F1B5F9D9-BFB0-4526-9FE0-074BD73ED194}" destId="{2B3A9850-9B51-420D-ACFE-5EF9A2C673B2}" srcOrd="2" destOrd="0" parTransId="{64894440-B17F-4282-9F55-00A3FCC49A5E}" sibTransId="{640A411E-C82F-4C88-9D9D-FCED32730A1A}"/>
    <dgm:cxn modelId="{2706CD79-6D13-44EF-B0C4-3EDE7F10D00D}" type="presOf" srcId="{169D4F2C-C9CD-415A-9D9C-C32A56E9C02A}" destId="{B03A5E33-9CB7-47B0-A7B3-443BE20F4797}" srcOrd="0" destOrd="0" presId="urn:microsoft.com/office/officeart/2005/8/layout/hierarchy4"/>
    <dgm:cxn modelId="{07D49D8D-7401-402B-ABEB-20735D6EAFFF}" type="presOf" srcId="{92B1441A-4497-4BED-8840-95F45934A6A5}" destId="{54114F4A-CA6B-4300-BB4C-9D3E959416D8}"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664A557-9C5B-46ED-AA5B-53DC04315EEC}" type="presParOf" srcId="{A6FB3299-592C-411C-8FE5-C34EED1505D6}" destId="{D084E947-B01B-4A0A-B011-97A23EF2CF24}"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803231B9-6C03-4862-9981-42438AC2D11E}" type="presParOf" srcId="{46228951-8871-4B55-BEEF-4A4512D583F1}" destId="{6A438040-F756-4BFD-9260-EEA2803DA9FD}" srcOrd="0" destOrd="0" presId="urn:microsoft.com/office/officeart/2005/8/layout/hierarchy4"/>
    <dgm:cxn modelId="{921C3647-40CA-49BE-B8A6-8BF58F31AA8C}" type="presParOf" srcId="{6A438040-F756-4BFD-9260-EEA2803DA9FD}" destId="{08CD7BEF-4E01-471B-99D9-5B3C1267D939}" srcOrd="0" destOrd="0" presId="urn:microsoft.com/office/officeart/2005/8/layout/hierarchy4"/>
    <dgm:cxn modelId="{4A1E38C2-FEDB-4893-AD3F-51EBA03CA6C9}" type="presParOf" srcId="{6A438040-F756-4BFD-9260-EEA2803DA9FD}" destId="{5CAC8EB7-A71A-48E4-996C-C552E879A4DE}" srcOrd="1" destOrd="0" presId="urn:microsoft.com/office/officeart/2005/8/layout/hierarchy4"/>
    <dgm:cxn modelId="{A8280CCA-DE16-44FC-B8E0-73610D4E9B3C}" type="presParOf" srcId="{46228951-8871-4B55-BEEF-4A4512D583F1}" destId="{644F397E-D3E1-4F9A-BCE4-84637EE56560}" srcOrd="1" destOrd="0" presId="urn:microsoft.com/office/officeart/2005/8/layout/hierarchy4"/>
    <dgm:cxn modelId="{B16967B0-3B81-43C8-93E2-D381F908FA9F}" type="presParOf" srcId="{46228951-8871-4B55-BEEF-4A4512D583F1}" destId="{B9DEF32F-5520-4618-8307-F7EC0E466B43}" srcOrd="2" destOrd="0" presId="urn:microsoft.com/office/officeart/2005/8/layout/hierarchy4"/>
    <dgm:cxn modelId="{C6CAD279-9798-43B3-B0FB-79A9227ADD33}" type="presParOf" srcId="{B9DEF32F-5520-4618-8307-F7EC0E466B43}" destId="{54114F4A-CA6B-4300-BB4C-9D3E959416D8}" srcOrd="0" destOrd="0" presId="urn:microsoft.com/office/officeart/2005/8/layout/hierarchy4"/>
    <dgm:cxn modelId="{546CCD39-458D-4449-90FA-D5BF37029893}" type="presParOf" srcId="{B9DEF32F-5520-4618-8307-F7EC0E466B43}" destId="{EC6CFF8A-AA87-4343-8897-6D6FC9208D14}" srcOrd="1" destOrd="0" presId="urn:microsoft.com/office/officeart/2005/8/layout/hierarchy4"/>
    <dgm:cxn modelId="{B5F624D3-EEFA-4537-9347-9540748E3210}" type="presParOf" srcId="{46228951-8871-4B55-BEEF-4A4512D583F1}" destId="{ABE4B043-87A4-48DC-BF09-0D7DD40D666C}" srcOrd="3" destOrd="0" presId="urn:microsoft.com/office/officeart/2005/8/layout/hierarchy4"/>
    <dgm:cxn modelId="{C261D93D-DB52-4E7D-833C-4C566B2BC76F}" type="presParOf" srcId="{46228951-8871-4B55-BEEF-4A4512D583F1}" destId="{C09AC9A3-45C8-4A0B-AE08-DD8F05C24A95}" srcOrd="4" destOrd="0" presId="urn:microsoft.com/office/officeart/2005/8/layout/hierarchy4"/>
    <dgm:cxn modelId="{A12D4896-F0BB-42E1-B471-ADE4123BF58D}" type="presParOf" srcId="{C09AC9A3-45C8-4A0B-AE08-DD8F05C24A95}" destId="{0C256A0A-F7FF-4DDD-B603-262949A729CA}" srcOrd="0" destOrd="0" presId="urn:microsoft.com/office/officeart/2005/8/layout/hierarchy4"/>
    <dgm:cxn modelId="{13226954-8A3B-4905-BB74-434E0EFE82AE}" type="presParOf" srcId="{C09AC9A3-45C8-4A0B-AE08-DD8F05C24A95}" destId="{5BD2B108-9153-4E83-883A-73C207C22DBE}"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chemeClr val="accent1">
            <a:lumMod val="20000"/>
            <a:lumOff val="80000"/>
          </a:schemeClr>
        </a:solidFill>
        <a:ln>
          <a:noFill/>
        </a:ln>
      </dgm:spPr>
      <dgm:t>
        <a:bodyPr/>
        <a:lstStyle/>
        <a:p>
          <a:r>
            <a:rPr lang="ar-SA" sz="4800" dirty="0">
              <a:latin typeface="A_Nefel_Sereke_Qelew" panose="02010000000000000000" pitchFamily="2" charset="-78"/>
              <a:cs typeface="A_Nefel_Sereke_Qelew" panose="02010000000000000000" pitchFamily="2" charset="-78"/>
            </a:rPr>
            <a:t>العلاقة بين التجمعات</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C05554B1-1AB4-49DB-9CB7-530545905D69}">
      <dgm:prSet custT="1"/>
      <dgm:spPr>
        <a:solidFill>
          <a:schemeClr val="accent1">
            <a:lumMod val="20000"/>
            <a:lumOff val="80000"/>
          </a:schemeClr>
        </a:solidFill>
        <a:ln>
          <a:noFill/>
        </a:ln>
      </dgm:spPr>
      <dgm:t>
        <a:bodyPr/>
        <a:lstStyle/>
        <a:p>
          <a:r>
            <a:rPr lang="ar-SA" sz="5400" b="0" dirty="0">
              <a:latin typeface="A_Nefel_Sereke_Qelew" panose="02010000000000000000" pitchFamily="2" charset="-78"/>
              <a:cs typeface="A_Nefel_Sereke_Qelew" panose="02010000000000000000" pitchFamily="2" charset="-78"/>
            </a:rPr>
            <a:t>الخصائص البيئة</a:t>
          </a:r>
          <a:endParaRPr lang="en-US" sz="5400" b="0" dirty="0">
            <a:latin typeface="A_Nefel_Sereke_Qelew" panose="02010000000000000000" pitchFamily="2" charset="-78"/>
            <a:cs typeface="A_Nefel_Sereke_Qelew" panose="02010000000000000000" pitchFamily="2" charset="-78"/>
          </a:endParaRPr>
        </a:p>
      </dgm:t>
    </dgm:pt>
    <dgm:pt modelId="{8255AD30-5FC2-407F-8475-E1CEE2D96A21}" type="parTrans" cxnId="{28A8B65C-F9FB-4D39-B1DB-6A2B296C4C9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49B76321-C70B-42F8-A2B3-97A5A0F1E923}" type="sibTrans" cxnId="{28A8B65C-F9FB-4D39-B1DB-6A2B296C4C97}">
      <dgm:prSet/>
      <dgm:spPr/>
      <dgm:t>
        <a:bodyPr/>
        <a:lstStyle/>
        <a:p>
          <a:endParaRPr lang="en-US" sz="1400" b="0">
            <a:latin typeface="A_Nefel_Sereke_Qelew" panose="02010000000000000000" pitchFamily="2" charset="-78"/>
            <a:cs typeface="A_Nefel_Sereke_Qelew" panose="02010000000000000000" pitchFamily="2" charset="-78"/>
          </a:endParaRPr>
        </a:p>
      </dgm:t>
    </dgm:pt>
    <dgm:pt modelId="{10D67ED0-2FD6-4102-8560-4B5038BFC098}">
      <dgm:prSet custT="1"/>
      <dgm:spPr>
        <a:solidFill>
          <a:schemeClr val="accent1">
            <a:lumMod val="20000"/>
            <a:lumOff val="80000"/>
          </a:schemeClr>
        </a:solidFill>
        <a:ln>
          <a:noFill/>
        </a:ln>
      </dgm:spPr>
      <dgm:t>
        <a:bodyPr/>
        <a:lstStyle/>
        <a:p>
          <a:r>
            <a:rPr lang="ar-SA" sz="5400" b="0" dirty="0">
              <a:latin typeface="A_Nefel_Sereke_Qelew" panose="02010000000000000000" pitchFamily="2" charset="-78"/>
              <a:cs typeface="A_Nefel_Sereke_Qelew" panose="02010000000000000000" pitchFamily="2" charset="-78"/>
            </a:rPr>
            <a:t>الخصائص الطبيعية</a:t>
          </a:r>
          <a:endParaRPr lang="en-US" sz="5400" b="0" dirty="0">
            <a:latin typeface="A_Nefel_Sereke_Qelew" panose="02010000000000000000" pitchFamily="2" charset="-78"/>
            <a:cs typeface="A_Nefel_Sereke_Qelew" panose="02010000000000000000" pitchFamily="2" charset="-78"/>
          </a:endParaRPr>
        </a:p>
      </dgm:t>
    </dgm:pt>
    <dgm:pt modelId="{EFEF2D4E-55CD-4BF0-A599-A67954E3F798}" type="parTrans" cxnId="{3D51C737-15C9-4915-8499-0FFAFFB3FF72}">
      <dgm:prSet/>
      <dgm:spPr/>
      <dgm:t>
        <a:bodyPr/>
        <a:lstStyle/>
        <a:p>
          <a:endParaRPr lang="en-US"/>
        </a:p>
      </dgm:t>
    </dgm:pt>
    <dgm:pt modelId="{6B67CA54-6C6B-4506-886C-136B54EE1DF1}" type="sibTrans" cxnId="{3D51C737-15C9-4915-8499-0FFAFFB3FF72}">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3">
        <dgm:presLayoutVars>
          <dgm:chPref val="3"/>
        </dgm:presLayoutVars>
      </dgm:prSet>
      <dgm:spPr/>
    </dgm:pt>
    <dgm:pt modelId="{46228951-8871-4B55-BEEF-4A4512D583F1}" type="pres">
      <dgm:prSet presAssocID="{F1B5F9D9-BFB0-4526-9FE0-074BD73ED194}" presName="horzOne" presStyleCnt="0"/>
      <dgm:spPr/>
    </dgm:pt>
    <dgm:pt modelId="{2CE9F465-4A14-46C8-87F0-0918A3BEF739}" type="pres">
      <dgm:prSet presAssocID="{97E42AC3-C1FF-4CD5-A036-95C08723ADA6}" presName="sibSpaceOne" presStyleCnt="0"/>
      <dgm:spPr/>
    </dgm:pt>
    <dgm:pt modelId="{1CC77301-0F8B-4CE9-A6BA-460DA19AAAD5}" type="pres">
      <dgm:prSet presAssocID="{C05554B1-1AB4-49DB-9CB7-530545905D69}" presName="vertOne" presStyleCnt="0"/>
      <dgm:spPr/>
    </dgm:pt>
    <dgm:pt modelId="{7230E5D9-E741-4234-8E2F-D7A427686056}" type="pres">
      <dgm:prSet presAssocID="{C05554B1-1AB4-49DB-9CB7-530545905D69}" presName="txOne" presStyleLbl="node0" presStyleIdx="1" presStyleCnt="3">
        <dgm:presLayoutVars>
          <dgm:chPref val="3"/>
        </dgm:presLayoutVars>
      </dgm:prSet>
      <dgm:spPr/>
    </dgm:pt>
    <dgm:pt modelId="{9376F614-B219-4966-B946-41BD8047A006}" type="pres">
      <dgm:prSet presAssocID="{C05554B1-1AB4-49DB-9CB7-530545905D69}" presName="horzOne" presStyleCnt="0"/>
      <dgm:spPr/>
    </dgm:pt>
    <dgm:pt modelId="{FBEB7F4F-5968-4BC9-9934-4B107AC450EE}" type="pres">
      <dgm:prSet presAssocID="{49B76321-C70B-42F8-A2B3-97A5A0F1E923}" presName="sibSpaceOne" presStyleCnt="0"/>
      <dgm:spPr/>
    </dgm:pt>
    <dgm:pt modelId="{BC721C0B-A51F-44D8-98E4-A7709D9806C0}" type="pres">
      <dgm:prSet presAssocID="{10D67ED0-2FD6-4102-8560-4B5038BFC098}" presName="vertOne" presStyleCnt="0"/>
      <dgm:spPr/>
    </dgm:pt>
    <dgm:pt modelId="{B51C51D8-05A9-44D3-AF6A-A3A0EDBCDF35}" type="pres">
      <dgm:prSet presAssocID="{10D67ED0-2FD6-4102-8560-4B5038BFC098}" presName="txOne" presStyleLbl="node0" presStyleIdx="2" presStyleCnt="3">
        <dgm:presLayoutVars>
          <dgm:chPref val="3"/>
        </dgm:presLayoutVars>
      </dgm:prSet>
      <dgm:spPr/>
    </dgm:pt>
    <dgm:pt modelId="{564404B9-D7C4-45C9-8B6C-58505D56D8D6}" type="pres">
      <dgm:prSet presAssocID="{10D67ED0-2FD6-4102-8560-4B5038BFC098}" presName="horzOne" presStyleCnt="0"/>
      <dgm:spPr/>
    </dgm:pt>
  </dgm:ptLst>
  <dgm:cxnLst>
    <dgm:cxn modelId="{3D51C737-15C9-4915-8499-0FFAFFB3FF72}" srcId="{169D4F2C-C9CD-415A-9D9C-C32A56E9C02A}" destId="{10D67ED0-2FD6-4102-8560-4B5038BFC098}" srcOrd="2" destOrd="0" parTransId="{EFEF2D4E-55CD-4BF0-A599-A67954E3F798}" sibTransId="{6B67CA54-6C6B-4506-886C-136B54EE1DF1}"/>
    <dgm:cxn modelId="{28A8B65C-F9FB-4D39-B1DB-6A2B296C4C97}" srcId="{169D4F2C-C9CD-415A-9D9C-C32A56E9C02A}" destId="{C05554B1-1AB4-49DB-9CB7-530545905D69}" srcOrd="1" destOrd="0" parTransId="{8255AD30-5FC2-407F-8475-E1CEE2D96A21}" sibTransId="{49B76321-C70B-42F8-A2B3-97A5A0F1E923}"/>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1177EC8D-214C-475A-BAF1-ED72C410030C}" type="presOf" srcId="{10D67ED0-2FD6-4102-8560-4B5038BFC098}" destId="{B51C51D8-05A9-44D3-AF6A-A3A0EDBCDF35}" srcOrd="0" destOrd="0" presId="urn:microsoft.com/office/officeart/2005/8/layout/hierarchy4"/>
    <dgm:cxn modelId="{42DEAE95-631C-4C46-B5E6-D84FF29FB99B}" type="presOf" srcId="{C05554B1-1AB4-49DB-9CB7-530545905D69}" destId="{7230E5D9-E741-4234-8E2F-D7A427686056}"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 modelId="{3870D953-2628-4ED8-B96B-3408A4153785}" type="presParOf" srcId="{B03A5E33-9CB7-47B0-A7B3-443BE20F4797}" destId="{2CE9F465-4A14-46C8-87F0-0918A3BEF739}" srcOrd="1" destOrd="0" presId="urn:microsoft.com/office/officeart/2005/8/layout/hierarchy4"/>
    <dgm:cxn modelId="{3F8D8BBB-EF73-442E-B275-DD2A88A91EA4}" type="presParOf" srcId="{B03A5E33-9CB7-47B0-A7B3-443BE20F4797}" destId="{1CC77301-0F8B-4CE9-A6BA-460DA19AAAD5}" srcOrd="2" destOrd="0" presId="urn:microsoft.com/office/officeart/2005/8/layout/hierarchy4"/>
    <dgm:cxn modelId="{065BB1DB-D1DC-4111-9D0B-89E3BEC703B3}" type="presParOf" srcId="{1CC77301-0F8B-4CE9-A6BA-460DA19AAAD5}" destId="{7230E5D9-E741-4234-8E2F-D7A427686056}" srcOrd="0" destOrd="0" presId="urn:microsoft.com/office/officeart/2005/8/layout/hierarchy4"/>
    <dgm:cxn modelId="{3783915A-1073-4237-B21D-704B2AE5CDFE}" type="presParOf" srcId="{1CC77301-0F8B-4CE9-A6BA-460DA19AAAD5}" destId="{9376F614-B219-4966-B946-41BD8047A006}" srcOrd="1" destOrd="0" presId="urn:microsoft.com/office/officeart/2005/8/layout/hierarchy4"/>
    <dgm:cxn modelId="{AE8E07AB-D1C2-4722-AC00-765B8D8DEA02}" type="presParOf" srcId="{B03A5E33-9CB7-47B0-A7B3-443BE20F4797}" destId="{FBEB7F4F-5968-4BC9-9934-4B107AC450EE}" srcOrd="3" destOrd="0" presId="urn:microsoft.com/office/officeart/2005/8/layout/hierarchy4"/>
    <dgm:cxn modelId="{1EA22865-36B9-4E38-B2F8-000862EE682A}" type="presParOf" srcId="{B03A5E33-9CB7-47B0-A7B3-443BE20F4797}" destId="{BC721C0B-A51F-44D8-98E4-A7709D9806C0}" srcOrd="4" destOrd="0" presId="urn:microsoft.com/office/officeart/2005/8/layout/hierarchy4"/>
    <dgm:cxn modelId="{CC4C1BF7-F2AB-4CA5-99B7-D77B08545DBB}" type="presParOf" srcId="{BC721C0B-A51F-44D8-98E4-A7709D9806C0}" destId="{B51C51D8-05A9-44D3-AF6A-A3A0EDBCDF35}" srcOrd="0" destOrd="0" presId="urn:microsoft.com/office/officeart/2005/8/layout/hierarchy4"/>
    <dgm:cxn modelId="{135F7A4E-5262-444D-8635-A971F5B47713}" type="presParOf" srcId="{BC721C0B-A51F-44D8-98E4-A7709D9806C0}" destId="{564404B9-D7C4-45C9-8B6C-58505D56D8D6}"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dgm:spPr>
        <a:solidFill>
          <a:schemeClr val="accent1">
            <a:lumMod val="20000"/>
            <a:lumOff val="80000"/>
          </a:schemeClr>
        </a:solidFill>
        <a:ln>
          <a:noFill/>
        </a:ln>
      </dgm:spPr>
      <dgm:t>
        <a:bodyPr/>
        <a:lstStyle/>
        <a:p>
          <a:r>
            <a:rPr lang="ar-SA" dirty="0">
              <a:latin typeface="A_Nefel_Sereke_Qelew" panose="02010000000000000000" pitchFamily="2" charset="-78"/>
              <a:cs typeface="A_Nefel_Sereke_Qelew" panose="02010000000000000000" pitchFamily="2" charset="-78"/>
            </a:rPr>
            <a:t>العلاقة بين التجمعات</a:t>
          </a:r>
          <a:endParaRPr lang="en-US" dirty="0"/>
        </a:p>
      </dgm:t>
    </dgm:pt>
    <dgm:pt modelId="{B58CDC15-D62A-4FF7-9ADE-57DC38470ECA}" type="parTrans" cxnId="{BDB8A8E1-A90F-4F4A-AE64-CE3DB323BC87}">
      <dgm:prSet/>
      <dgm:spPr/>
      <dgm:t>
        <a:bodyPr/>
        <a:lstStyle/>
        <a:p>
          <a:endParaRPr lang="en-US"/>
        </a:p>
      </dgm:t>
    </dgm:pt>
    <dgm:pt modelId="{97E42AC3-C1FF-4CD5-A036-95C08723ADA6}" type="sibTrans" cxnId="{BDB8A8E1-A90F-4F4A-AE64-CE3DB323BC87}">
      <dgm:prSet/>
      <dgm:spPr/>
      <dgm:t>
        <a:bodyPr/>
        <a:lstStyle/>
        <a:p>
          <a:endParaRPr lang="en-US"/>
        </a:p>
      </dgm:t>
    </dgm:pt>
    <dgm:pt modelId="{E0754DDB-B4FE-4218-BF6C-5FB75D70B4D1}">
      <dgm:prSet/>
      <dgm:spPr>
        <a:solidFill>
          <a:schemeClr val="accent1">
            <a:lumMod val="40000"/>
            <a:lumOff val="60000"/>
          </a:schemeClr>
        </a:solidFill>
        <a:ln>
          <a:noFill/>
        </a:ln>
      </dgm:spPr>
      <dgm:t>
        <a:bodyPr/>
        <a:lstStyle/>
        <a:p>
          <a:r>
            <a:rPr lang="ar-SA" dirty="0"/>
            <a:t>هرمية المراكز</a:t>
          </a:r>
          <a:endParaRPr lang="en-US" dirty="0"/>
        </a:p>
      </dgm:t>
    </dgm:pt>
    <dgm:pt modelId="{69F47081-5001-43DF-A6BA-384C185D6D2B}" type="parTrans" cxnId="{A37B311E-CC1F-4BE0-802E-34CC86095AE7}">
      <dgm:prSet/>
      <dgm:spPr/>
      <dgm:t>
        <a:bodyPr/>
        <a:lstStyle/>
        <a:p>
          <a:endParaRPr lang="en-US"/>
        </a:p>
      </dgm:t>
    </dgm:pt>
    <dgm:pt modelId="{0CD59905-948D-4C00-91FF-D10034A46FC6}" type="sibTrans" cxnId="{A37B311E-CC1F-4BE0-802E-34CC86095AE7}">
      <dgm:prSet/>
      <dgm:spPr/>
      <dgm:t>
        <a:bodyPr/>
        <a:lstStyle/>
        <a:p>
          <a:endParaRPr lang="en-US"/>
        </a:p>
      </dgm:t>
    </dgm:pt>
    <dgm:pt modelId="{92B1441A-4497-4BED-8840-95F45934A6A5}">
      <dgm:prSet/>
      <dgm:spPr>
        <a:solidFill>
          <a:schemeClr val="accent1">
            <a:lumMod val="40000"/>
            <a:lumOff val="60000"/>
          </a:schemeClr>
        </a:solidFill>
        <a:ln>
          <a:noFill/>
        </a:ln>
      </dgm:spPr>
      <dgm:t>
        <a:bodyPr/>
        <a:lstStyle/>
        <a:p>
          <a:r>
            <a:rPr lang="ar-SA" dirty="0"/>
            <a:t>الهيئات المحلية</a:t>
          </a:r>
          <a:endParaRPr lang="en-US" dirty="0"/>
        </a:p>
      </dgm:t>
    </dgm:pt>
    <dgm:pt modelId="{1E50F666-6FD5-4260-AB2D-CA135229EE4A}" type="parTrans" cxnId="{FD578B03-E86F-4902-907F-BB51C461EA54}">
      <dgm:prSet/>
      <dgm:spPr/>
      <dgm:t>
        <a:bodyPr/>
        <a:lstStyle/>
        <a:p>
          <a:endParaRPr lang="en-US"/>
        </a:p>
      </dgm:t>
    </dgm:pt>
    <dgm:pt modelId="{8507D556-92BB-4E33-8292-EA7D6AD65317}" type="sibTrans" cxnId="{FD578B03-E86F-4902-907F-BB51C461EA54}">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084E947-B01B-4A0A-B011-97A23EF2CF24}" type="pres">
      <dgm:prSet presAssocID="{F1B5F9D9-BFB0-4526-9FE0-074BD73ED194}" presName="parTransOne" presStyleCnt="0"/>
      <dgm:spPr/>
    </dgm:pt>
    <dgm:pt modelId="{46228951-8871-4B55-BEEF-4A4512D583F1}" type="pres">
      <dgm:prSet presAssocID="{F1B5F9D9-BFB0-4526-9FE0-074BD73ED194}" presName="horzOne" presStyleCnt="0"/>
      <dgm:spPr/>
    </dgm:pt>
    <dgm:pt modelId="{6A438040-F756-4BFD-9260-EEA2803DA9FD}" type="pres">
      <dgm:prSet presAssocID="{E0754DDB-B4FE-4218-BF6C-5FB75D70B4D1}" presName="vertTwo" presStyleCnt="0"/>
      <dgm:spPr/>
    </dgm:pt>
    <dgm:pt modelId="{08CD7BEF-4E01-471B-99D9-5B3C1267D939}" type="pres">
      <dgm:prSet presAssocID="{E0754DDB-B4FE-4218-BF6C-5FB75D70B4D1}" presName="txTwo" presStyleLbl="node2" presStyleIdx="0" presStyleCnt="2">
        <dgm:presLayoutVars>
          <dgm:chPref val="3"/>
        </dgm:presLayoutVars>
      </dgm:prSet>
      <dgm:spPr/>
    </dgm:pt>
    <dgm:pt modelId="{5CAC8EB7-A71A-48E4-996C-C552E879A4DE}" type="pres">
      <dgm:prSet presAssocID="{E0754DDB-B4FE-4218-BF6C-5FB75D70B4D1}" presName="horzTwo" presStyleCnt="0"/>
      <dgm:spPr/>
    </dgm:pt>
    <dgm:pt modelId="{644F397E-D3E1-4F9A-BCE4-84637EE56560}" type="pres">
      <dgm:prSet presAssocID="{0CD59905-948D-4C00-91FF-D10034A46FC6}" presName="sibSpaceTwo" presStyleCnt="0"/>
      <dgm:spPr/>
    </dgm:pt>
    <dgm:pt modelId="{B9DEF32F-5520-4618-8307-F7EC0E466B43}" type="pres">
      <dgm:prSet presAssocID="{92B1441A-4497-4BED-8840-95F45934A6A5}" presName="vertTwo" presStyleCnt="0"/>
      <dgm:spPr/>
    </dgm:pt>
    <dgm:pt modelId="{54114F4A-CA6B-4300-BB4C-9D3E959416D8}" type="pres">
      <dgm:prSet presAssocID="{92B1441A-4497-4BED-8840-95F45934A6A5}" presName="txTwo" presStyleLbl="node2" presStyleIdx="1" presStyleCnt="2">
        <dgm:presLayoutVars>
          <dgm:chPref val="3"/>
        </dgm:presLayoutVars>
      </dgm:prSet>
      <dgm:spPr/>
    </dgm:pt>
    <dgm:pt modelId="{EC6CFF8A-AA87-4343-8897-6D6FC9208D14}" type="pres">
      <dgm:prSet presAssocID="{92B1441A-4497-4BED-8840-95F45934A6A5}" presName="horzTwo" presStyleCnt="0"/>
      <dgm:spPr/>
    </dgm:pt>
  </dgm:ptLst>
  <dgm:cxnLst>
    <dgm:cxn modelId="{FD578B03-E86F-4902-907F-BB51C461EA54}" srcId="{F1B5F9D9-BFB0-4526-9FE0-074BD73ED194}" destId="{92B1441A-4497-4BED-8840-95F45934A6A5}" srcOrd="1" destOrd="0" parTransId="{1E50F666-6FD5-4260-AB2D-CA135229EE4A}" sibTransId="{8507D556-92BB-4E33-8292-EA7D6AD65317}"/>
    <dgm:cxn modelId="{3F69430E-91B1-4AA2-B7F8-46889CD4C0F7}" type="presOf" srcId="{E0754DDB-B4FE-4218-BF6C-5FB75D70B4D1}" destId="{08CD7BEF-4E01-471B-99D9-5B3C1267D939}" srcOrd="0" destOrd="0" presId="urn:microsoft.com/office/officeart/2005/8/layout/hierarchy4"/>
    <dgm:cxn modelId="{A37B311E-CC1F-4BE0-802E-34CC86095AE7}" srcId="{F1B5F9D9-BFB0-4526-9FE0-074BD73ED194}" destId="{E0754DDB-B4FE-4218-BF6C-5FB75D70B4D1}" srcOrd="0" destOrd="0" parTransId="{69F47081-5001-43DF-A6BA-384C185D6D2B}" sibTransId="{0CD59905-948D-4C00-91FF-D10034A46FC6}"/>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07D49D8D-7401-402B-ABEB-20735D6EAFFF}" type="presOf" srcId="{92B1441A-4497-4BED-8840-95F45934A6A5}" destId="{54114F4A-CA6B-4300-BB4C-9D3E959416D8}"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664A557-9C5B-46ED-AA5B-53DC04315EEC}" type="presParOf" srcId="{A6FB3299-592C-411C-8FE5-C34EED1505D6}" destId="{D084E947-B01B-4A0A-B011-97A23EF2CF24}"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803231B9-6C03-4862-9981-42438AC2D11E}" type="presParOf" srcId="{46228951-8871-4B55-BEEF-4A4512D583F1}" destId="{6A438040-F756-4BFD-9260-EEA2803DA9FD}" srcOrd="0" destOrd="0" presId="urn:microsoft.com/office/officeart/2005/8/layout/hierarchy4"/>
    <dgm:cxn modelId="{921C3647-40CA-49BE-B8A6-8BF58F31AA8C}" type="presParOf" srcId="{6A438040-F756-4BFD-9260-EEA2803DA9FD}" destId="{08CD7BEF-4E01-471B-99D9-5B3C1267D939}" srcOrd="0" destOrd="0" presId="urn:microsoft.com/office/officeart/2005/8/layout/hierarchy4"/>
    <dgm:cxn modelId="{4A1E38C2-FEDB-4893-AD3F-51EBA03CA6C9}" type="presParOf" srcId="{6A438040-F756-4BFD-9260-EEA2803DA9FD}" destId="{5CAC8EB7-A71A-48E4-996C-C552E879A4DE}" srcOrd="1" destOrd="0" presId="urn:microsoft.com/office/officeart/2005/8/layout/hierarchy4"/>
    <dgm:cxn modelId="{A8280CCA-DE16-44FC-B8E0-73610D4E9B3C}" type="presParOf" srcId="{46228951-8871-4B55-BEEF-4A4512D583F1}" destId="{644F397E-D3E1-4F9A-BCE4-84637EE56560}" srcOrd="1" destOrd="0" presId="urn:microsoft.com/office/officeart/2005/8/layout/hierarchy4"/>
    <dgm:cxn modelId="{B16967B0-3B81-43C8-93E2-D381F908FA9F}" type="presParOf" srcId="{46228951-8871-4B55-BEEF-4A4512D583F1}" destId="{B9DEF32F-5520-4618-8307-F7EC0E466B43}" srcOrd="2" destOrd="0" presId="urn:microsoft.com/office/officeart/2005/8/layout/hierarchy4"/>
    <dgm:cxn modelId="{C6CAD279-9798-43B3-B0FB-79A9227ADD33}" type="presParOf" srcId="{B9DEF32F-5520-4618-8307-F7EC0E466B43}" destId="{54114F4A-CA6B-4300-BB4C-9D3E959416D8}" srcOrd="0" destOrd="0" presId="urn:microsoft.com/office/officeart/2005/8/layout/hierarchy4"/>
    <dgm:cxn modelId="{546CCD39-458D-4449-90FA-D5BF37029893}" type="presParOf" srcId="{B9DEF32F-5520-4618-8307-F7EC0E466B43}" destId="{EC6CFF8A-AA87-4343-8897-6D6FC9208D14}"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dgm:spPr>
        <a:solidFill>
          <a:schemeClr val="accent1">
            <a:lumMod val="20000"/>
            <a:lumOff val="80000"/>
          </a:schemeClr>
        </a:solidFill>
        <a:ln>
          <a:noFill/>
        </a:ln>
      </dgm:spPr>
      <dgm:t>
        <a:bodyPr/>
        <a:lstStyle/>
        <a:p>
          <a:r>
            <a:rPr lang="ar-SA" b="0" dirty="0">
              <a:latin typeface="A_Nefel_Sereke_Qelew" panose="02010000000000000000" pitchFamily="2" charset="-78"/>
              <a:cs typeface="A_Nefel_Sereke_Qelew" panose="02010000000000000000" pitchFamily="2" charset="-78"/>
            </a:rPr>
            <a:t>الخصائص البيئة</a:t>
          </a:r>
          <a:endParaRPr lang="en-US" dirty="0"/>
        </a:p>
      </dgm:t>
    </dgm:pt>
    <dgm:pt modelId="{B58CDC15-D62A-4FF7-9ADE-57DC38470ECA}" type="parTrans" cxnId="{BDB8A8E1-A90F-4F4A-AE64-CE3DB323BC87}">
      <dgm:prSet/>
      <dgm:spPr/>
      <dgm:t>
        <a:bodyPr/>
        <a:lstStyle/>
        <a:p>
          <a:endParaRPr lang="en-US"/>
        </a:p>
      </dgm:t>
    </dgm:pt>
    <dgm:pt modelId="{97E42AC3-C1FF-4CD5-A036-95C08723ADA6}" type="sibTrans" cxnId="{BDB8A8E1-A90F-4F4A-AE64-CE3DB323BC87}">
      <dgm:prSet/>
      <dgm:spPr/>
      <dgm:t>
        <a:bodyPr/>
        <a:lstStyle/>
        <a:p>
          <a:endParaRPr lang="en-US"/>
        </a:p>
      </dgm:t>
    </dgm:pt>
    <dgm:pt modelId="{E0754DDB-B4FE-4218-BF6C-5FB75D70B4D1}">
      <dgm:prSet/>
      <dgm:spPr>
        <a:solidFill>
          <a:schemeClr val="accent1">
            <a:lumMod val="40000"/>
            <a:lumOff val="60000"/>
          </a:schemeClr>
        </a:solidFill>
        <a:ln>
          <a:noFill/>
        </a:ln>
      </dgm:spPr>
      <dgm:t>
        <a:bodyPr/>
        <a:lstStyle/>
        <a:p>
          <a:r>
            <a:rPr lang="ar-SA" dirty="0"/>
            <a:t>البيئة الطبيعية</a:t>
          </a:r>
          <a:endParaRPr lang="en-US" dirty="0"/>
        </a:p>
      </dgm:t>
    </dgm:pt>
    <dgm:pt modelId="{69F47081-5001-43DF-A6BA-384C185D6D2B}" type="parTrans" cxnId="{A37B311E-CC1F-4BE0-802E-34CC86095AE7}">
      <dgm:prSet/>
      <dgm:spPr/>
      <dgm:t>
        <a:bodyPr/>
        <a:lstStyle/>
        <a:p>
          <a:endParaRPr lang="en-US"/>
        </a:p>
      </dgm:t>
    </dgm:pt>
    <dgm:pt modelId="{0CD59905-948D-4C00-91FF-D10034A46FC6}" type="sibTrans" cxnId="{A37B311E-CC1F-4BE0-802E-34CC86095AE7}">
      <dgm:prSet/>
      <dgm:spPr/>
      <dgm:t>
        <a:bodyPr/>
        <a:lstStyle/>
        <a:p>
          <a:endParaRPr lang="en-US"/>
        </a:p>
      </dgm:t>
    </dgm:pt>
    <dgm:pt modelId="{92B1441A-4497-4BED-8840-95F45934A6A5}">
      <dgm:prSet/>
      <dgm:spPr>
        <a:solidFill>
          <a:schemeClr val="accent1">
            <a:lumMod val="40000"/>
            <a:lumOff val="60000"/>
          </a:schemeClr>
        </a:solidFill>
        <a:ln>
          <a:noFill/>
        </a:ln>
      </dgm:spPr>
      <dgm:t>
        <a:bodyPr/>
        <a:lstStyle/>
        <a:p>
          <a:r>
            <a:rPr lang="ar-SA" dirty="0"/>
            <a:t>البيئة الفيزيائية</a:t>
          </a:r>
          <a:endParaRPr lang="en-US" dirty="0"/>
        </a:p>
      </dgm:t>
    </dgm:pt>
    <dgm:pt modelId="{1E50F666-6FD5-4260-AB2D-CA135229EE4A}" type="parTrans" cxnId="{FD578B03-E86F-4902-907F-BB51C461EA54}">
      <dgm:prSet/>
      <dgm:spPr/>
      <dgm:t>
        <a:bodyPr/>
        <a:lstStyle/>
        <a:p>
          <a:endParaRPr lang="en-US"/>
        </a:p>
      </dgm:t>
    </dgm:pt>
    <dgm:pt modelId="{8507D556-92BB-4E33-8292-EA7D6AD65317}" type="sibTrans" cxnId="{FD578B03-E86F-4902-907F-BB51C461EA54}">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084E947-B01B-4A0A-B011-97A23EF2CF24}" type="pres">
      <dgm:prSet presAssocID="{F1B5F9D9-BFB0-4526-9FE0-074BD73ED194}" presName="parTransOne" presStyleCnt="0"/>
      <dgm:spPr/>
    </dgm:pt>
    <dgm:pt modelId="{46228951-8871-4B55-BEEF-4A4512D583F1}" type="pres">
      <dgm:prSet presAssocID="{F1B5F9D9-BFB0-4526-9FE0-074BD73ED194}" presName="horzOne" presStyleCnt="0"/>
      <dgm:spPr/>
    </dgm:pt>
    <dgm:pt modelId="{6A438040-F756-4BFD-9260-EEA2803DA9FD}" type="pres">
      <dgm:prSet presAssocID="{E0754DDB-B4FE-4218-BF6C-5FB75D70B4D1}" presName="vertTwo" presStyleCnt="0"/>
      <dgm:spPr/>
    </dgm:pt>
    <dgm:pt modelId="{08CD7BEF-4E01-471B-99D9-5B3C1267D939}" type="pres">
      <dgm:prSet presAssocID="{E0754DDB-B4FE-4218-BF6C-5FB75D70B4D1}" presName="txTwo" presStyleLbl="node2" presStyleIdx="0" presStyleCnt="2">
        <dgm:presLayoutVars>
          <dgm:chPref val="3"/>
        </dgm:presLayoutVars>
      </dgm:prSet>
      <dgm:spPr/>
    </dgm:pt>
    <dgm:pt modelId="{5CAC8EB7-A71A-48E4-996C-C552E879A4DE}" type="pres">
      <dgm:prSet presAssocID="{E0754DDB-B4FE-4218-BF6C-5FB75D70B4D1}" presName="horzTwo" presStyleCnt="0"/>
      <dgm:spPr/>
    </dgm:pt>
    <dgm:pt modelId="{644F397E-D3E1-4F9A-BCE4-84637EE56560}" type="pres">
      <dgm:prSet presAssocID="{0CD59905-948D-4C00-91FF-D10034A46FC6}" presName="sibSpaceTwo" presStyleCnt="0"/>
      <dgm:spPr/>
    </dgm:pt>
    <dgm:pt modelId="{B9DEF32F-5520-4618-8307-F7EC0E466B43}" type="pres">
      <dgm:prSet presAssocID="{92B1441A-4497-4BED-8840-95F45934A6A5}" presName="vertTwo" presStyleCnt="0"/>
      <dgm:spPr/>
    </dgm:pt>
    <dgm:pt modelId="{54114F4A-CA6B-4300-BB4C-9D3E959416D8}" type="pres">
      <dgm:prSet presAssocID="{92B1441A-4497-4BED-8840-95F45934A6A5}" presName="txTwo" presStyleLbl="node2" presStyleIdx="1" presStyleCnt="2">
        <dgm:presLayoutVars>
          <dgm:chPref val="3"/>
        </dgm:presLayoutVars>
      </dgm:prSet>
      <dgm:spPr/>
    </dgm:pt>
    <dgm:pt modelId="{EC6CFF8A-AA87-4343-8897-6D6FC9208D14}" type="pres">
      <dgm:prSet presAssocID="{92B1441A-4497-4BED-8840-95F45934A6A5}" presName="horzTwo" presStyleCnt="0"/>
      <dgm:spPr/>
    </dgm:pt>
  </dgm:ptLst>
  <dgm:cxnLst>
    <dgm:cxn modelId="{FD578B03-E86F-4902-907F-BB51C461EA54}" srcId="{F1B5F9D9-BFB0-4526-9FE0-074BD73ED194}" destId="{92B1441A-4497-4BED-8840-95F45934A6A5}" srcOrd="1" destOrd="0" parTransId="{1E50F666-6FD5-4260-AB2D-CA135229EE4A}" sibTransId="{8507D556-92BB-4E33-8292-EA7D6AD65317}"/>
    <dgm:cxn modelId="{3F69430E-91B1-4AA2-B7F8-46889CD4C0F7}" type="presOf" srcId="{E0754DDB-B4FE-4218-BF6C-5FB75D70B4D1}" destId="{08CD7BEF-4E01-471B-99D9-5B3C1267D939}" srcOrd="0" destOrd="0" presId="urn:microsoft.com/office/officeart/2005/8/layout/hierarchy4"/>
    <dgm:cxn modelId="{A37B311E-CC1F-4BE0-802E-34CC86095AE7}" srcId="{F1B5F9D9-BFB0-4526-9FE0-074BD73ED194}" destId="{E0754DDB-B4FE-4218-BF6C-5FB75D70B4D1}" srcOrd="0" destOrd="0" parTransId="{69F47081-5001-43DF-A6BA-384C185D6D2B}" sibTransId="{0CD59905-948D-4C00-91FF-D10034A46FC6}"/>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07D49D8D-7401-402B-ABEB-20735D6EAFFF}" type="presOf" srcId="{92B1441A-4497-4BED-8840-95F45934A6A5}" destId="{54114F4A-CA6B-4300-BB4C-9D3E959416D8}"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664A557-9C5B-46ED-AA5B-53DC04315EEC}" type="presParOf" srcId="{A6FB3299-592C-411C-8FE5-C34EED1505D6}" destId="{D084E947-B01B-4A0A-B011-97A23EF2CF24}"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803231B9-6C03-4862-9981-42438AC2D11E}" type="presParOf" srcId="{46228951-8871-4B55-BEEF-4A4512D583F1}" destId="{6A438040-F756-4BFD-9260-EEA2803DA9FD}" srcOrd="0" destOrd="0" presId="urn:microsoft.com/office/officeart/2005/8/layout/hierarchy4"/>
    <dgm:cxn modelId="{921C3647-40CA-49BE-B8A6-8BF58F31AA8C}" type="presParOf" srcId="{6A438040-F756-4BFD-9260-EEA2803DA9FD}" destId="{08CD7BEF-4E01-471B-99D9-5B3C1267D939}" srcOrd="0" destOrd="0" presId="urn:microsoft.com/office/officeart/2005/8/layout/hierarchy4"/>
    <dgm:cxn modelId="{4A1E38C2-FEDB-4893-AD3F-51EBA03CA6C9}" type="presParOf" srcId="{6A438040-F756-4BFD-9260-EEA2803DA9FD}" destId="{5CAC8EB7-A71A-48E4-996C-C552E879A4DE}" srcOrd="1" destOrd="0" presId="urn:microsoft.com/office/officeart/2005/8/layout/hierarchy4"/>
    <dgm:cxn modelId="{A8280CCA-DE16-44FC-B8E0-73610D4E9B3C}" type="presParOf" srcId="{46228951-8871-4B55-BEEF-4A4512D583F1}" destId="{644F397E-D3E1-4F9A-BCE4-84637EE56560}" srcOrd="1" destOrd="0" presId="urn:microsoft.com/office/officeart/2005/8/layout/hierarchy4"/>
    <dgm:cxn modelId="{B16967B0-3B81-43C8-93E2-D381F908FA9F}" type="presParOf" srcId="{46228951-8871-4B55-BEEF-4A4512D583F1}" destId="{B9DEF32F-5520-4618-8307-F7EC0E466B43}" srcOrd="2" destOrd="0" presId="urn:microsoft.com/office/officeart/2005/8/layout/hierarchy4"/>
    <dgm:cxn modelId="{C6CAD279-9798-43B3-B0FB-79A9227ADD33}" type="presParOf" srcId="{B9DEF32F-5520-4618-8307-F7EC0E466B43}" destId="{54114F4A-CA6B-4300-BB4C-9D3E959416D8}" srcOrd="0" destOrd="0" presId="urn:microsoft.com/office/officeart/2005/8/layout/hierarchy4"/>
    <dgm:cxn modelId="{546CCD39-458D-4449-90FA-D5BF37029893}" type="presParOf" srcId="{B9DEF32F-5520-4618-8307-F7EC0E466B43}" destId="{EC6CFF8A-AA87-4343-8897-6D6FC9208D14}"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dgm:spPr>
        <a:solidFill>
          <a:schemeClr val="accent1">
            <a:lumMod val="20000"/>
            <a:lumOff val="80000"/>
          </a:schemeClr>
        </a:solidFill>
        <a:ln>
          <a:noFill/>
        </a:ln>
      </dgm:spPr>
      <dgm:t>
        <a:bodyPr/>
        <a:lstStyle/>
        <a:p>
          <a:r>
            <a:rPr lang="ar-SA" b="0" dirty="0">
              <a:latin typeface="A_Nefel_Sereke_Qelew" panose="02010000000000000000" pitchFamily="2" charset="-78"/>
              <a:cs typeface="A_Nefel_Sereke_Qelew" panose="02010000000000000000" pitchFamily="2" charset="-78"/>
            </a:rPr>
            <a:t>الخصائص البيئة</a:t>
          </a:r>
          <a:endParaRPr lang="en-US" dirty="0"/>
        </a:p>
      </dgm:t>
    </dgm:pt>
    <dgm:pt modelId="{B58CDC15-D62A-4FF7-9ADE-57DC38470ECA}" type="parTrans" cxnId="{BDB8A8E1-A90F-4F4A-AE64-CE3DB323BC87}">
      <dgm:prSet/>
      <dgm:spPr/>
      <dgm:t>
        <a:bodyPr/>
        <a:lstStyle/>
        <a:p>
          <a:endParaRPr lang="en-US"/>
        </a:p>
      </dgm:t>
    </dgm:pt>
    <dgm:pt modelId="{97E42AC3-C1FF-4CD5-A036-95C08723ADA6}" type="sibTrans" cxnId="{BDB8A8E1-A90F-4F4A-AE64-CE3DB323BC87}">
      <dgm:prSet/>
      <dgm:spPr/>
      <dgm:t>
        <a:bodyPr/>
        <a:lstStyle/>
        <a:p>
          <a:endParaRPr lang="en-US"/>
        </a:p>
      </dgm:t>
    </dgm:pt>
    <dgm:pt modelId="{E0754DDB-B4FE-4218-BF6C-5FB75D70B4D1}">
      <dgm:prSet/>
      <dgm:spPr>
        <a:solidFill>
          <a:schemeClr val="accent1">
            <a:lumMod val="40000"/>
            <a:lumOff val="60000"/>
          </a:schemeClr>
        </a:solidFill>
        <a:ln>
          <a:noFill/>
        </a:ln>
      </dgm:spPr>
      <dgm:t>
        <a:bodyPr/>
        <a:lstStyle/>
        <a:p>
          <a:r>
            <a:rPr lang="ar-SA" dirty="0"/>
            <a:t>البيئة الطبيعية</a:t>
          </a:r>
          <a:endParaRPr lang="en-US" dirty="0"/>
        </a:p>
      </dgm:t>
    </dgm:pt>
    <dgm:pt modelId="{69F47081-5001-43DF-A6BA-384C185D6D2B}" type="parTrans" cxnId="{A37B311E-CC1F-4BE0-802E-34CC86095AE7}">
      <dgm:prSet/>
      <dgm:spPr/>
      <dgm:t>
        <a:bodyPr/>
        <a:lstStyle/>
        <a:p>
          <a:endParaRPr lang="en-US"/>
        </a:p>
      </dgm:t>
    </dgm:pt>
    <dgm:pt modelId="{0CD59905-948D-4C00-91FF-D10034A46FC6}" type="sibTrans" cxnId="{A37B311E-CC1F-4BE0-802E-34CC86095AE7}">
      <dgm:prSet/>
      <dgm:spPr/>
      <dgm:t>
        <a:bodyPr/>
        <a:lstStyle/>
        <a:p>
          <a:endParaRPr lang="en-US"/>
        </a:p>
      </dgm:t>
    </dgm:pt>
    <dgm:pt modelId="{0CDD6DD1-BB55-4792-8BE4-ECC6B0649E02}">
      <dgm:prSet/>
      <dgm:spPr>
        <a:solidFill>
          <a:schemeClr val="accent1">
            <a:lumMod val="60000"/>
            <a:lumOff val="40000"/>
          </a:schemeClr>
        </a:solidFill>
        <a:ln>
          <a:noFill/>
        </a:ln>
      </dgm:spPr>
      <dgm:t>
        <a:bodyPr/>
        <a:lstStyle/>
        <a:p>
          <a:r>
            <a:rPr lang="ar-SA" dirty="0"/>
            <a:t>المحميات الطبيعية</a:t>
          </a:r>
          <a:endParaRPr lang="en-US" dirty="0"/>
        </a:p>
      </dgm:t>
    </dgm:pt>
    <dgm:pt modelId="{9672438F-91CD-4233-9612-3979619E4AF3}" type="parTrans" cxnId="{9FA55CA9-F748-45B7-B8B7-697E9A311800}">
      <dgm:prSet/>
      <dgm:spPr/>
      <dgm:t>
        <a:bodyPr/>
        <a:lstStyle/>
        <a:p>
          <a:endParaRPr lang="en-US"/>
        </a:p>
      </dgm:t>
    </dgm:pt>
    <dgm:pt modelId="{53974AD0-71B9-4FCB-B2E5-BB9934CA766C}" type="sibTrans" cxnId="{9FA55CA9-F748-45B7-B8B7-697E9A311800}">
      <dgm:prSet/>
      <dgm:spPr/>
      <dgm:t>
        <a:bodyPr/>
        <a:lstStyle/>
        <a:p>
          <a:endParaRPr lang="en-US"/>
        </a:p>
      </dgm:t>
    </dgm:pt>
    <dgm:pt modelId="{ED25F746-6A19-4234-8CC0-8CA17AB866D5}">
      <dgm:prSet/>
      <dgm:spPr>
        <a:solidFill>
          <a:schemeClr val="accent1">
            <a:lumMod val="60000"/>
            <a:lumOff val="40000"/>
          </a:schemeClr>
        </a:solidFill>
        <a:ln>
          <a:noFill/>
        </a:ln>
      </dgm:spPr>
      <dgm:t>
        <a:bodyPr/>
        <a:lstStyle/>
        <a:p>
          <a:r>
            <a:rPr lang="ar-SA" dirty="0"/>
            <a:t>التنوع الحيوي</a:t>
          </a:r>
          <a:endParaRPr lang="en-US" dirty="0"/>
        </a:p>
      </dgm:t>
    </dgm:pt>
    <dgm:pt modelId="{00016BB8-80E9-4F29-85DD-1AB6226F79A6}" type="parTrans" cxnId="{F3E4F375-D9F7-4E07-BADC-C180E32B189B}">
      <dgm:prSet/>
      <dgm:spPr/>
      <dgm:t>
        <a:bodyPr/>
        <a:lstStyle/>
        <a:p>
          <a:endParaRPr lang="en-US"/>
        </a:p>
      </dgm:t>
    </dgm:pt>
    <dgm:pt modelId="{533AB307-E288-476F-9AEA-257B58F3097E}" type="sibTrans" cxnId="{F3E4F375-D9F7-4E07-BADC-C180E32B189B}">
      <dgm:prSet/>
      <dgm:spPr/>
      <dgm:t>
        <a:bodyPr/>
        <a:lstStyle/>
        <a:p>
          <a:endParaRPr lang="en-US"/>
        </a:p>
      </dgm:t>
    </dgm:pt>
    <dgm:pt modelId="{69EEF66C-3BA6-433A-ABF7-5D2F1E6B05CB}">
      <dgm:prSet/>
      <dgm:spPr>
        <a:solidFill>
          <a:schemeClr val="accent1">
            <a:lumMod val="60000"/>
            <a:lumOff val="40000"/>
          </a:schemeClr>
        </a:solidFill>
        <a:ln>
          <a:noFill/>
        </a:ln>
      </dgm:spPr>
      <dgm:t>
        <a:bodyPr/>
        <a:lstStyle/>
        <a:p>
          <a:r>
            <a:rPr lang="ar-SA" dirty="0"/>
            <a:t>الأودية</a:t>
          </a:r>
          <a:endParaRPr lang="en-US" dirty="0"/>
        </a:p>
      </dgm:t>
    </dgm:pt>
    <dgm:pt modelId="{F9BB133D-C0C5-4727-9474-F7C880A3A418}" type="parTrans" cxnId="{0E0E2EE2-795E-494D-8DC8-B8150A47AEE6}">
      <dgm:prSet/>
      <dgm:spPr/>
      <dgm:t>
        <a:bodyPr/>
        <a:lstStyle/>
        <a:p>
          <a:endParaRPr lang="en-US"/>
        </a:p>
      </dgm:t>
    </dgm:pt>
    <dgm:pt modelId="{9092A125-9535-43CB-BEA1-E3D23C445660}" type="sibTrans" cxnId="{0E0E2EE2-795E-494D-8DC8-B8150A47AEE6}">
      <dgm:prSet/>
      <dgm:spPr/>
      <dgm:t>
        <a:bodyPr/>
        <a:lstStyle/>
        <a:p>
          <a:endParaRPr lang="en-US"/>
        </a:p>
      </dgm:t>
    </dgm:pt>
    <dgm:pt modelId="{92B451D4-479F-4D51-89DE-9BED73EF9E73}">
      <dgm:prSet/>
      <dgm:spPr>
        <a:solidFill>
          <a:schemeClr val="accent1">
            <a:lumMod val="40000"/>
            <a:lumOff val="60000"/>
          </a:schemeClr>
        </a:solidFill>
        <a:ln>
          <a:noFill/>
        </a:ln>
      </dgm:spPr>
      <dgm:t>
        <a:bodyPr/>
        <a:lstStyle/>
        <a:p>
          <a:r>
            <a:rPr lang="ar-SA" dirty="0"/>
            <a:t>البيئة الفيزيائية</a:t>
          </a:r>
          <a:endParaRPr lang="en-US" dirty="0"/>
        </a:p>
      </dgm:t>
    </dgm:pt>
    <dgm:pt modelId="{5F012F66-FE30-4D8E-AB36-5DA047ABE4A6}" type="parTrans" cxnId="{0CB1A7AB-5655-4AC0-9065-5B24494B9F71}">
      <dgm:prSet/>
      <dgm:spPr/>
      <dgm:t>
        <a:bodyPr/>
        <a:lstStyle/>
        <a:p>
          <a:endParaRPr lang="en-US"/>
        </a:p>
      </dgm:t>
    </dgm:pt>
    <dgm:pt modelId="{03CD4CFA-6501-4373-B480-389DB6D833DD}" type="sibTrans" cxnId="{0CB1A7AB-5655-4AC0-9065-5B24494B9F71}">
      <dgm:prSet/>
      <dgm:spPr/>
      <dgm:t>
        <a:bodyPr/>
        <a:lstStyle/>
        <a:p>
          <a:endParaRPr lang="en-US"/>
        </a:p>
      </dgm:t>
    </dgm:pt>
    <dgm:pt modelId="{3EA6DB09-F95A-4DB2-B72C-85E1DBE85E65}">
      <dgm:prSet/>
      <dgm:spPr>
        <a:solidFill>
          <a:schemeClr val="accent1">
            <a:lumMod val="60000"/>
            <a:lumOff val="40000"/>
          </a:schemeClr>
        </a:solidFill>
        <a:ln>
          <a:noFill/>
        </a:ln>
      </dgm:spPr>
      <dgm:t>
        <a:bodyPr/>
        <a:lstStyle/>
        <a:p>
          <a:r>
            <a:rPr lang="ar-SA" dirty="0"/>
            <a:t>المنطقة المبنية</a:t>
          </a:r>
          <a:endParaRPr lang="en-US" dirty="0"/>
        </a:p>
      </dgm:t>
    </dgm:pt>
    <dgm:pt modelId="{DE03FE91-88DA-4194-B61A-364693BCEF10}" type="parTrans" cxnId="{83461BDC-37E0-46E9-8F8B-DD0F727F3829}">
      <dgm:prSet/>
      <dgm:spPr/>
      <dgm:t>
        <a:bodyPr/>
        <a:lstStyle/>
        <a:p>
          <a:endParaRPr lang="en-US"/>
        </a:p>
      </dgm:t>
    </dgm:pt>
    <dgm:pt modelId="{28ADEB5C-1612-40B6-9AAA-A265AE715AE2}" type="sibTrans" cxnId="{83461BDC-37E0-46E9-8F8B-DD0F727F3829}">
      <dgm:prSet/>
      <dgm:spPr/>
      <dgm:t>
        <a:bodyPr/>
        <a:lstStyle/>
        <a:p>
          <a:endParaRPr lang="en-US"/>
        </a:p>
      </dgm:t>
    </dgm:pt>
    <dgm:pt modelId="{FB24E083-0D59-4AF8-8C42-37F1BA13C3E9}">
      <dgm:prSet/>
      <dgm:spPr>
        <a:solidFill>
          <a:schemeClr val="accent1">
            <a:lumMod val="60000"/>
            <a:lumOff val="40000"/>
          </a:schemeClr>
        </a:solidFill>
        <a:ln>
          <a:noFill/>
        </a:ln>
      </dgm:spPr>
      <dgm:t>
        <a:bodyPr/>
        <a:lstStyle/>
        <a:p>
          <a:r>
            <a:rPr lang="ar-SA" dirty="0"/>
            <a:t>الوضع الجيوسياسي</a:t>
          </a:r>
          <a:endParaRPr lang="en-US" dirty="0"/>
        </a:p>
      </dgm:t>
    </dgm:pt>
    <dgm:pt modelId="{8940D4EC-AB12-4C12-9F2E-824548683765}" type="parTrans" cxnId="{17EE1361-E060-4341-ABFF-48DD843B193D}">
      <dgm:prSet/>
      <dgm:spPr/>
      <dgm:t>
        <a:bodyPr/>
        <a:lstStyle/>
        <a:p>
          <a:endParaRPr lang="en-US"/>
        </a:p>
      </dgm:t>
    </dgm:pt>
    <dgm:pt modelId="{3C549DF6-0E8B-4EB3-BE6D-3F3579FE4317}" type="sibTrans" cxnId="{17EE1361-E060-4341-ABFF-48DD843B193D}">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084E947-B01B-4A0A-B011-97A23EF2CF24}" type="pres">
      <dgm:prSet presAssocID="{F1B5F9D9-BFB0-4526-9FE0-074BD73ED194}" presName="parTransOne" presStyleCnt="0"/>
      <dgm:spPr/>
    </dgm:pt>
    <dgm:pt modelId="{46228951-8871-4B55-BEEF-4A4512D583F1}" type="pres">
      <dgm:prSet presAssocID="{F1B5F9D9-BFB0-4526-9FE0-074BD73ED194}" presName="horzOne" presStyleCnt="0"/>
      <dgm:spPr/>
    </dgm:pt>
    <dgm:pt modelId="{6A438040-F756-4BFD-9260-EEA2803DA9FD}" type="pres">
      <dgm:prSet presAssocID="{E0754DDB-B4FE-4218-BF6C-5FB75D70B4D1}" presName="vertTwo" presStyleCnt="0"/>
      <dgm:spPr/>
    </dgm:pt>
    <dgm:pt modelId="{08CD7BEF-4E01-471B-99D9-5B3C1267D939}" type="pres">
      <dgm:prSet presAssocID="{E0754DDB-B4FE-4218-BF6C-5FB75D70B4D1}" presName="txTwo" presStyleLbl="node2" presStyleIdx="0" presStyleCnt="2">
        <dgm:presLayoutVars>
          <dgm:chPref val="3"/>
        </dgm:presLayoutVars>
      </dgm:prSet>
      <dgm:spPr/>
    </dgm:pt>
    <dgm:pt modelId="{F4E9373A-CD13-4331-B8EE-4A4E26FAF19B}" type="pres">
      <dgm:prSet presAssocID="{E0754DDB-B4FE-4218-BF6C-5FB75D70B4D1}" presName="parTransTwo" presStyleCnt="0"/>
      <dgm:spPr/>
    </dgm:pt>
    <dgm:pt modelId="{5CAC8EB7-A71A-48E4-996C-C552E879A4DE}" type="pres">
      <dgm:prSet presAssocID="{E0754DDB-B4FE-4218-BF6C-5FB75D70B4D1}" presName="horzTwo" presStyleCnt="0"/>
      <dgm:spPr/>
    </dgm:pt>
    <dgm:pt modelId="{246C6E10-E472-4DDF-B8E2-86F146498185}" type="pres">
      <dgm:prSet presAssocID="{0CDD6DD1-BB55-4792-8BE4-ECC6B0649E02}" presName="vertThree" presStyleCnt="0"/>
      <dgm:spPr/>
    </dgm:pt>
    <dgm:pt modelId="{BF994FF2-5EC6-4C54-9248-E3309092AB47}" type="pres">
      <dgm:prSet presAssocID="{0CDD6DD1-BB55-4792-8BE4-ECC6B0649E02}" presName="txThree" presStyleLbl="node3" presStyleIdx="0" presStyleCnt="5">
        <dgm:presLayoutVars>
          <dgm:chPref val="3"/>
        </dgm:presLayoutVars>
      </dgm:prSet>
      <dgm:spPr/>
    </dgm:pt>
    <dgm:pt modelId="{5AD22E8E-99E7-467B-B341-F2707F057398}" type="pres">
      <dgm:prSet presAssocID="{0CDD6DD1-BB55-4792-8BE4-ECC6B0649E02}" presName="horzThree" presStyleCnt="0"/>
      <dgm:spPr/>
    </dgm:pt>
    <dgm:pt modelId="{75CABE1A-F618-4CC2-88F3-9407F836BD1F}" type="pres">
      <dgm:prSet presAssocID="{53974AD0-71B9-4FCB-B2E5-BB9934CA766C}" presName="sibSpaceThree" presStyleCnt="0"/>
      <dgm:spPr/>
    </dgm:pt>
    <dgm:pt modelId="{17DC57D8-C8E9-4FBF-837D-8659A8EA2D0A}" type="pres">
      <dgm:prSet presAssocID="{ED25F746-6A19-4234-8CC0-8CA17AB866D5}" presName="vertThree" presStyleCnt="0"/>
      <dgm:spPr/>
    </dgm:pt>
    <dgm:pt modelId="{83D81503-4491-44BF-8E6C-5950482A9E1C}" type="pres">
      <dgm:prSet presAssocID="{ED25F746-6A19-4234-8CC0-8CA17AB866D5}" presName="txThree" presStyleLbl="node3" presStyleIdx="1" presStyleCnt="5">
        <dgm:presLayoutVars>
          <dgm:chPref val="3"/>
        </dgm:presLayoutVars>
      </dgm:prSet>
      <dgm:spPr/>
    </dgm:pt>
    <dgm:pt modelId="{AE1830FD-23DA-48DB-975D-682065D1C51C}" type="pres">
      <dgm:prSet presAssocID="{ED25F746-6A19-4234-8CC0-8CA17AB866D5}" presName="horzThree" presStyleCnt="0"/>
      <dgm:spPr/>
    </dgm:pt>
    <dgm:pt modelId="{6A0F9F19-F441-4966-9826-3D5D337739F2}" type="pres">
      <dgm:prSet presAssocID="{533AB307-E288-476F-9AEA-257B58F3097E}" presName="sibSpaceThree" presStyleCnt="0"/>
      <dgm:spPr/>
    </dgm:pt>
    <dgm:pt modelId="{4D641301-1C61-40C9-835C-47189BAEDE24}" type="pres">
      <dgm:prSet presAssocID="{69EEF66C-3BA6-433A-ABF7-5D2F1E6B05CB}" presName="vertThree" presStyleCnt="0"/>
      <dgm:spPr/>
    </dgm:pt>
    <dgm:pt modelId="{E2A29CBE-1A0A-4B22-A073-ABF3D87E2366}" type="pres">
      <dgm:prSet presAssocID="{69EEF66C-3BA6-433A-ABF7-5D2F1E6B05CB}" presName="txThree" presStyleLbl="node3" presStyleIdx="2" presStyleCnt="5">
        <dgm:presLayoutVars>
          <dgm:chPref val="3"/>
        </dgm:presLayoutVars>
      </dgm:prSet>
      <dgm:spPr/>
    </dgm:pt>
    <dgm:pt modelId="{E03F5DF2-DDF0-48A2-80B0-E40206A4F306}" type="pres">
      <dgm:prSet presAssocID="{69EEF66C-3BA6-433A-ABF7-5D2F1E6B05CB}" presName="horzThree" presStyleCnt="0"/>
      <dgm:spPr/>
    </dgm:pt>
    <dgm:pt modelId="{F51BBF48-170A-4418-B399-B7FCB2DACCB3}" type="pres">
      <dgm:prSet presAssocID="{0CD59905-948D-4C00-91FF-D10034A46FC6}" presName="sibSpaceTwo" presStyleCnt="0"/>
      <dgm:spPr/>
    </dgm:pt>
    <dgm:pt modelId="{B89052E2-0FA3-4547-99A2-21FA399CFD2D}" type="pres">
      <dgm:prSet presAssocID="{92B451D4-479F-4D51-89DE-9BED73EF9E73}" presName="vertTwo" presStyleCnt="0"/>
      <dgm:spPr/>
    </dgm:pt>
    <dgm:pt modelId="{A33ED42C-830D-4AD9-92F9-6BCD72DA07BA}" type="pres">
      <dgm:prSet presAssocID="{92B451D4-479F-4D51-89DE-9BED73EF9E73}" presName="txTwo" presStyleLbl="node2" presStyleIdx="1" presStyleCnt="2">
        <dgm:presLayoutVars>
          <dgm:chPref val="3"/>
        </dgm:presLayoutVars>
      </dgm:prSet>
      <dgm:spPr/>
    </dgm:pt>
    <dgm:pt modelId="{3B480E97-D1A5-4E33-B573-68A65550E9A4}" type="pres">
      <dgm:prSet presAssocID="{92B451D4-479F-4D51-89DE-9BED73EF9E73}" presName="parTransTwo" presStyleCnt="0"/>
      <dgm:spPr/>
    </dgm:pt>
    <dgm:pt modelId="{8EBFC936-78E2-4536-A5BD-8C9A25DBA8EB}" type="pres">
      <dgm:prSet presAssocID="{92B451D4-479F-4D51-89DE-9BED73EF9E73}" presName="horzTwo" presStyleCnt="0"/>
      <dgm:spPr/>
    </dgm:pt>
    <dgm:pt modelId="{9079E776-7A0C-423B-93EC-7F487D39E414}" type="pres">
      <dgm:prSet presAssocID="{3EA6DB09-F95A-4DB2-B72C-85E1DBE85E65}" presName="vertThree" presStyleCnt="0"/>
      <dgm:spPr/>
    </dgm:pt>
    <dgm:pt modelId="{2D96F530-689C-41E7-AE4E-5EC6C55A0E87}" type="pres">
      <dgm:prSet presAssocID="{3EA6DB09-F95A-4DB2-B72C-85E1DBE85E65}" presName="txThree" presStyleLbl="node3" presStyleIdx="3" presStyleCnt="5">
        <dgm:presLayoutVars>
          <dgm:chPref val="3"/>
        </dgm:presLayoutVars>
      </dgm:prSet>
      <dgm:spPr/>
    </dgm:pt>
    <dgm:pt modelId="{87DCB12C-96C7-4B3F-BD5C-6B39E849D6F2}" type="pres">
      <dgm:prSet presAssocID="{3EA6DB09-F95A-4DB2-B72C-85E1DBE85E65}" presName="horzThree" presStyleCnt="0"/>
      <dgm:spPr/>
    </dgm:pt>
    <dgm:pt modelId="{1AADD34D-1920-4EFD-AAF2-B1E93CB7E6D2}" type="pres">
      <dgm:prSet presAssocID="{28ADEB5C-1612-40B6-9AAA-A265AE715AE2}" presName="sibSpaceThree" presStyleCnt="0"/>
      <dgm:spPr/>
    </dgm:pt>
    <dgm:pt modelId="{72DC6EA6-313A-4948-8711-DFBDDB52584E}" type="pres">
      <dgm:prSet presAssocID="{FB24E083-0D59-4AF8-8C42-37F1BA13C3E9}" presName="vertThree" presStyleCnt="0"/>
      <dgm:spPr/>
    </dgm:pt>
    <dgm:pt modelId="{7F6A172A-D9DA-45F9-83B2-94AC9CA11C38}" type="pres">
      <dgm:prSet presAssocID="{FB24E083-0D59-4AF8-8C42-37F1BA13C3E9}" presName="txThree" presStyleLbl="node3" presStyleIdx="4" presStyleCnt="5">
        <dgm:presLayoutVars>
          <dgm:chPref val="3"/>
        </dgm:presLayoutVars>
      </dgm:prSet>
      <dgm:spPr/>
    </dgm:pt>
    <dgm:pt modelId="{28E59277-9DB8-4658-8901-99FA0DD943A3}" type="pres">
      <dgm:prSet presAssocID="{FB24E083-0D59-4AF8-8C42-37F1BA13C3E9}" presName="horzThree" presStyleCnt="0"/>
      <dgm:spPr/>
    </dgm:pt>
  </dgm:ptLst>
  <dgm:cxnLst>
    <dgm:cxn modelId="{3F69430E-91B1-4AA2-B7F8-46889CD4C0F7}" type="presOf" srcId="{E0754DDB-B4FE-4218-BF6C-5FB75D70B4D1}" destId="{08CD7BEF-4E01-471B-99D9-5B3C1267D939}" srcOrd="0" destOrd="0" presId="urn:microsoft.com/office/officeart/2005/8/layout/hierarchy4"/>
    <dgm:cxn modelId="{A37B311E-CC1F-4BE0-802E-34CC86095AE7}" srcId="{F1B5F9D9-BFB0-4526-9FE0-074BD73ED194}" destId="{E0754DDB-B4FE-4218-BF6C-5FB75D70B4D1}" srcOrd="0" destOrd="0" parTransId="{69F47081-5001-43DF-A6BA-384C185D6D2B}" sibTransId="{0CD59905-948D-4C00-91FF-D10034A46FC6}"/>
    <dgm:cxn modelId="{17EE1361-E060-4341-ABFF-48DD843B193D}" srcId="{92B451D4-479F-4D51-89DE-9BED73EF9E73}" destId="{FB24E083-0D59-4AF8-8C42-37F1BA13C3E9}" srcOrd="1" destOrd="0" parTransId="{8940D4EC-AB12-4C12-9F2E-824548683765}" sibTransId="{3C549DF6-0E8B-4EB3-BE6D-3F3579FE4317}"/>
    <dgm:cxn modelId="{6769DE68-5556-4E58-8678-7C31497D34BF}" type="presOf" srcId="{F1B5F9D9-BFB0-4526-9FE0-074BD73ED194}" destId="{9A68C5D5-A0BA-417D-96EC-8132F62936A3}" srcOrd="0" destOrd="0" presId="urn:microsoft.com/office/officeart/2005/8/layout/hierarchy4"/>
    <dgm:cxn modelId="{F3E4F375-D9F7-4E07-BADC-C180E32B189B}" srcId="{E0754DDB-B4FE-4218-BF6C-5FB75D70B4D1}" destId="{ED25F746-6A19-4234-8CC0-8CA17AB866D5}" srcOrd="1" destOrd="0" parTransId="{00016BB8-80E9-4F29-85DD-1AB6226F79A6}" sibTransId="{533AB307-E288-476F-9AEA-257B58F3097E}"/>
    <dgm:cxn modelId="{2706CD79-6D13-44EF-B0C4-3EDE7F10D00D}" type="presOf" srcId="{169D4F2C-C9CD-415A-9D9C-C32A56E9C02A}" destId="{B03A5E33-9CB7-47B0-A7B3-443BE20F4797}" srcOrd="0" destOrd="0" presId="urn:microsoft.com/office/officeart/2005/8/layout/hierarchy4"/>
    <dgm:cxn modelId="{F74E2B87-ED37-4872-BF2C-F84F76EDA2D6}" type="presOf" srcId="{69EEF66C-3BA6-433A-ABF7-5D2F1E6B05CB}" destId="{E2A29CBE-1A0A-4B22-A073-ABF3D87E2366}" srcOrd="0" destOrd="0" presId="urn:microsoft.com/office/officeart/2005/8/layout/hierarchy4"/>
    <dgm:cxn modelId="{D8D1539C-1B9C-46DB-A54E-F3DBF9A20933}" type="presOf" srcId="{ED25F746-6A19-4234-8CC0-8CA17AB866D5}" destId="{83D81503-4491-44BF-8E6C-5950482A9E1C}" srcOrd="0" destOrd="0" presId="urn:microsoft.com/office/officeart/2005/8/layout/hierarchy4"/>
    <dgm:cxn modelId="{A36E8E9C-C2EB-484B-9B13-3C4AEEF6A7C8}" type="presOf" srcId="{3EA6DB09-F95A-4DB2-B72C-85E1DBE85E65}" destId="{2D96F530-689C-41E7-AE4E-5EC6C55A0E87}" srcOrd="0" destOrd="0" presId="urn:microsoft.com/office/officeart/2005/8/layout/hierarchy4"/>
    <dgm:cxn modelId="{B87E84A0-596F-4BEA-9F90-948D01EAEB0D}" type="presOf" srcId="{0CDD6DD1-BB55-4792-8BE4-ECC6B0649E02}" destId="{BF994FF2-5EC6-4C54-9248-E3309092AB47}" srcOrd="0" destOrd="0" presId="urn:microsoft.com/office/officeart/2005/8/layout/hierarchy4"/>
    <dgm:cxn modelId="{9FA55CA9-F748-45B7-B8B7-697E9A311800}" srcId="{E0754DDB-B4FE-4218-BF6C-5FB75D70B4D1}" destId="{0CDD6DD1-BB55-4792-8BE4-ECC6B0649E02}" srcOrd="0" destOrd="0" parTransId="{9672438F-91CD-4233-9612-3979619E4AF3}" sibTransId="{53974AD0-71B9-4FCB-B2E5-BB9934CA766C}"/>
    <dgm:cxn modelId="{0CB1A7AB-5655-4AC0-9065-5B24494B9F71}" srcId="{F1B5F9D9-BFB0-4526-9FE0-074BD73ED194}" destId="{92B451D4-479F-4D51-89DE-9BED73EF9E73}" srcOrd="1" destOrd="0" parTransId="{5F012F66-FE30-4D8E-AB36-5DA047ABE4A6}" sibTransId="{03CD4CFA-6501-4373-B480-389DB6D833DD}"/>
    <dgm:cxn modelId="{C342AFBD-073A-444A-817D-CE44B4D86C35}" type="presOf" srcId="{FB24E083-0D59-4AF8-8C42-37F1BA13C3E9}" destId="{7F6A172A-D9DA-45F9-83B2-94AC9CA11C38}" srcOrd="0" destOrd="0" presId="urn:microsoft.com/office/officeart/2005/8/layout/hierarchy4"/>
    <dgm:cxn modelId="{D0C4DDC4-00F3-4F95-9B23-EB7E2B97CF51}" type="presOf" srcId="{92B451D4-479F-4D51-89DE-9BED73EF9E73}" destId="{A33ED42C-830D-4AD9-92F9-6BCD72DA07BA}" srcOrd="0" destOrd="0" presId="urn:microsoft.com/office/officeart/2005/8/layout/hierarchy4"/>
    <dgm:cxn modelId="{83461BDC-37E0-46E9-8F8B-DD0F727F3829}" srcId="{92B451D4-479F-4D51-89DE-9BED73EF9E73}" destId="{3EA6DB09-F95A-4DB2-B72C-85E1DBE85E65}" srcOrd="0" destOrd="0" parTransId="{DE03FE91-88DA-4194-B61A-364693BCEF10}" sibTransId="{28ADEB5C-1612-40B6-9AAA-A265AE715AE2}"/>
    <dgm:cxn modelId="{BDB8A8E1-A90F-4F4A-AE64-CE3DB323BC87}" srcId="{169D4F2C-C9CD-415A-9D9C-C32A56E9C02A}" destId="{F1B5F9D9-BFB0-4526-9FE0-074BD73ED194}" srcOrd="0" destOrd="0" parTransId="{B58CDC15-D62A-4FF7-9ADE-57DC38470ECA}" sibTransId="{97E42AC3-C1FF-4CD5-A036-95C08723ADA6}"/>
    <dgm:cxn modelId="{0E0E2EE2-795E-494D-8DC8-B8150A47AEE6}" srcId="{E0754DDB-B4FE-4218-BF6C-5FB75D70B4D1}" destId="{69EEF66C-3BA6-433A-ABF7-5D2F1E6B05CB}" srcOrd="2" destOrd="0" parTransId="{F9BB133D-C0C5-4727-9474-F7C880A3A418}" sibTransId="{9092A125-9535-43CB-BEA1-E3D23C445660}"/>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664A557-9C5B-46ED-AA5B-53DC04315EEC}" type="presParOf" srcId="{A6FB3299-592C-411C-8FE5-C34EED1505D6}" destId="{D084E947-B01B-4A0A-B011-97A23EF2CF24}"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803231B9-6C03-4862-9981-42438AC2D11E}" type="presParOf" srcId="{46228951-8871-4B55-BEEF-4A4512D583F1}" destId="{6A438040-F756-4BFD-9260-EEA2803DA9FD}" srcOrd="0" destOrd="0" presId="urn:microsoft.com/office/officeart/2005/8/layout/hierarchy4"/>
    <dgm:cxn modelId="{921C3647-40CA-49BE-B8A6-8BF58F31AA8C}" type="presParOf" srcId="{6A438040-F756-4BFD-9260-EEA2803DA9FD}" destId="{08CD7BEF-4E01-471B-99D9-5B3C1267D939}" srcOrd="0" destOrd="0" presId="urn:microsoft.com/office/officeart/2005/8/layout/hierarchy4"/>
    <dgm:cxn modelId="{2BF606FA-137F-4982-AD4F-571414949A47}" type="presParOf" srcId="{6A438040-F756-4BFD-9260-EEA2803DA9FD}" destId="{F4E9373A-CD13-4331-B8EE-4A4E26FAF19B}" srcOrd="1" destOrd="0" presId="urn:microsoft.com/office/officeart/2005/8/layout/hierarchy4"/>
    <dgm:cxn modelId="{4A1E38C2-FEDB-4893-AD3F-51EBA03CA6C9}" type="presParOf" srcId="{6A438040-F756-4BFD-9260-EEA2803DA9FD}" destId="{5CAC8EB7-A71A-48E4-996C-C552E879A4DE}" srcOrd="2" destOrd="0" presId="urn:microsoft.com/office/officeart/2005/8/layout/hierarchy4"/>
    <dgm:cxn modelId="{8F2859CA-DE9D-4CEA-B573-203F32089B26}" type="presParOf" srcId="{5CAC8EB7-A71A-48E4-996C-C552E879A4DE}" destId="{246C6E10-E472-4DDF-B8E2-86F146498185}" srcOrd="0" destOrd="0" presId="urn:microsoft.com/office/officeart/2005/8/layout/hierarchy4"/>
    <dgm:cxn modelId="{C32C004E-E56C-4C44-A168-B6A1D62EF340}" type="presParOf" srcId="{246C6E10-E472-4DDF-B8E2-86F146498185}" destId="{BF994FF2-5EC6-4C54-9248-E3309092AB47}" srcOrd="0" destOrd="0" presId="urn:microsoft.com/office/officeart/2005/8/layout/hierarchy4"/>
    <dgm:cxn modelId="{54657F74-117C-479F-8993-132C66C959B5}" type="presParOf" srcId="{246C6E10-E472-4DDF-B8E2-86F146498185}" destId="{5AD22E8E-99E7-467B-B341-F2707F057398}" srcOrd="1" destOrd="0" presId="urn:microsoft.com/office/officeart/2005/8/layout/hierarchy4"/>
    <dgm:cxn modelId="{7D9044A1-6854-43B4-B65B-83D602E4B523}" type="presParOf" srcId="{5CAC8EB7-A71A-48E4-996C-C552E879A4DE}" destId="{75CABE1A-F618-4CC2-88F3-9407F836BD1F}" srcOrd="1" destOrd="0" presId="urn:microsoft.com/office/officeart/2005/8/layout/hierarchy4"/>
    <dgm:cxn modelId="{637D9993-BCEC-46B5-9E5A-DBE106460FC0}" type="presParOf" srcId="{5CAC8EB7-A71A-48E4-996C-C552E879A4DE}" destId="{17DC57D8-C8E9-4FBF-837D-8659A8EA2D0A}" srcOrd="2" destOrd="0" presId="urn:microsoft.com/office/officeart/2005/8/layout/hierarchy4"/>
    <dgm:cxn modelId="{090287ED-5208-4721-88C4-37B0E8B56F59}" type="presParOf" srcId="{17DC57D8-C8E9-4FBF-837D-8659A8EA2D0A}" destId="{83D81503-4491-44BF-8E6C-5950482A9E1C}" srcOrd="0" destOrd="0" presId="urn:microsoft.com/office/officeart/2005/8/layout/hierarchy4"/>
    <dgm:cxn modelId="{692092FB-795A-4944-8E28-BE54CA298815}" type="presParOf" srcId="{17DC57D8-C8E9-4FBF-837D-8659A8EA2D0A}" destId="{AE1830FD-23DA-48DB-975D-682065D1C51C}" srcOrd="1" destOrd="0" presId="urn:microsoft.com/office/officeart/2005/8/layout/hierarchy4"/>
    <dgm:cxn modelId="{4D45D167-06BB-4C71-A3C8-1343D70151BE}" type="presParOf" srcId="{5CAC8EB7-A71A-48E4-996C-C552E879A4DE}" destId="{6A0F9F19-F441-4966-9826-3D5D337739F2}" srcOrd="3" destOrd="0" presId="urn:microsoft.com/office/officeart/2005/8/layout/hierarchy4"/>
    <dgm:cxn modelId="{D6F2A779-34F8-4BF6-8B54-D1837613749D}" type="presParOf" srcId="{5CAC8EB7-A71A-48E4-996C-C552E879A4DE}" destId="{4D641301-1C61-40C9-835C-47189BAEDE24}" srcOrd="4" destOrd="0" presId="urn:microsoft.com/office/officeart/2005/8/layout/hierarchy4"/>
    <dgm:cxn modelId="{DE15CB26-7FEF-4021-980A-E0CC62E3EE64}" type="presParOf" srcId="{4D641301-1C61-40C9-835C-47189BAEDE24}" destId="{E2A29CBE-1A0A-4B22-A073-ABF3D87E2366}" srcOrd="0" destOrd="0" presId="urn:microsoft.com/office/officeart/2005/8/layout/hierarchy4"/>
    <dgm:cxn modelId="{C9F443C4-378F-4E8D-BCF7-738435EDC3B3}" type="presParOf" srcId="{4D641301-1C61-40C9-835C-47189BAEDE24}" destId="{E03F5DF2-DDF0-48A2-80B0-E40206A4F306}" srcOrd="1" destOrd="0" presId="urn:microsoft.com/office/officeart/2005/8/layout/hierarchy4"/>
    <dgm:cxn modelId="{E1258719-D471-4F18-9BA8-062E7FDAF356}" type="presParOf" srcId="{46228951-8871-4B55-BEEF-4A4512D583F1}" destId="{F51BBF48-170A-4418-B399-B7FCB2DACCB3}" srcOrd="1" destOrd="0" presId="urn:microsoft.com/office/officeart/2005/8/layout/hierarchy4"/>
    <dgm:cxn modelId="{F8DC57C0-7911-4347-A75E-3F4F31EA3BCF}" type="presParOf" srcId="{46228951-8871-4B55-BEEF-4A4512D583F1}" destId="{B89052E2-0FA3-4547-99A2-21FA399CFD2D}" srcOrd="2" destOrd="0" presId="urn:microsoft.com/office/officeart/2005/8/layout/hierarchy4"/>
    <dgm:cxn modelId="{E293FEC5-9932-41B7-9A9D-94A8F5E60738}" type="presParOf" srcId="{B89052E2-0FA3-4547-99A2-21FA399CFD2D}" destId="{A33ED42C-830D-4AD9-92F9-6BCD72DA07BA}" srcOrd="0" destOrd="0" presId="urn:microsoft.com/office/officeart/2005/8/layout/hierarchy4"/>
    <dgm:cxn modelId="{65FAE94B-B2F8-4D77-B4E9-9B022DB9A936}" type="presParOf" srcId="{B89052E2-0FA3-4547-99A2-21FA399CFD2D}" destId="{3B480E97-D1A5-4E33-B573-68A65550E9A4}" srcOrd="1" destOrd="0" presId="urn:microsoft.com/office/officeart/2005/8/layout/hierarchy4"/>
    <dgm:cxn modelId="{C9427C5B-3731-4B59-B11A-0BFF500502DF}" type="presParOf" srcId="{B89052E2-0FA3-4547-99A2-21FA399CFD2D}" destId="{8EBFC936-78E2-4536-A5BD-8C9A25DBA8EB}" srcOrd="2" destOrd="0" presId="urn:microsoft.com/office/officeart/2005/8/layout/hierarchy4"/>
    <dgm:cxn modelId="{804C7C43-B9F4-4ED1-BF42-66B195CAA371}" type="presParOf" srcId="{8EBFC936-78E2-4536-A5BD-8C9A25DBA8EB}" destId="{9079E776-7A0C-423B-93EC-7F487D39E414}" srcOrd="0" destOrd="0" presId="urn:microsoft.com/office/officeart/2005/8/layout/hierarchy4"/>
    <dgm:cxn modelId="{94203B45-C87E-4A62-9EB5-7F2B00E0343D}" type="presParOf" srcId="{9079E776-7A0C-423B-93EC-7F487D39E414}" destId="{2D96F530-689C-41E7-AE4E-5EC6C55A0E87}" srcOrd="0" destOrd="0" presId="urn:microsoft.com/office/officeart/2005/8/layout/hierarchy4"/>
    <dgm:cxn modelId="{2A46354A-3D4A-49A7-95B6-7C973C15C876}" type="presParOf" srcId="{9079E776-7A0C-423B-93EC-7F487D39E414}" destId="{87DCB12C-96C7-4B3F-BD5C-6B39E849D6F2}" srcOrd="1" destOrd="0" presId="urn:microsoft.com/office/officeart/2005/8/layout/hierarchy4"/>
    <dgm:cxn modelId="{E5AD1818-70D8-4B9E-98FF-679CF6F3A818}" type="presParOf" srcId="{8EBFC936-78E2-4536-A5BD-8C9A25DBA8EB}" destId="{1AADD34D-1920-4EFD-AAF2-B1E93CB7E6D2}" srcOrd="1" destOrd="0" presId="urn:microsoft.com/office/officeart/2005/8/layout/hierarchy4"/>
    <dgm:cxn modelId="{15AFDAED-898F-4D21-952A-4839F3604FCD}" type="presParOf" srcId="{8EBFC936-78E2-4536-A5BD-8C9A25DBA8EB}" destId="{72DC6EA6-313A-4948-8711-DFBDDB52584E}" srcOrd="2" destOrd="0" presId="urn:microsoft.com/office/officeart/2005/8/layout/hierarchy4"/>
    <dgm:cxn modelId="{3D6C8D57-8483-47B0-95EA-EE887B9467DD}" type="presParOf" srcId="{72DC6EA6-313A-4948-8711-DFBDDB52584E}" destId="{7F6A172A-D9DA-45F9-83B2-94AC9CA11C38}" srcOrd="0" destOrd="0" presId="urn:microsoft.com/office/officeart/2005/8/layout/hierarchy4"/>
    <dgm:cxn modelId="{F4A77C18-1775-400F-BA21-7B54286872A6}" type="presParOf" srcId="{72DC6EA6-313A-4948-8711-DFBDDB52584E}" destId="{28E59277-9DB8-4658-8901-99FA0DD943A3}"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dgm:spPr>
        <a:solidFill>
          <a:schemeClr val="accent1">
            <a:lumMod val="20000"/>
            <a:lumOff val="80000"/>
          </a:schemeClr>
        </a:solidFill>
        <a:ln>
          <a:noFill/>
        </a:ln>
      </dgm:spPr>
      <dgm:t>
        <a:bodyPr/>
        <a:lstStyle/>
        <a:p>
          <a:r>
            <a:rPr lang="ar-SA" b="0" dirty="0">
              <a:latin typeface="A_Nefel_Sereke_Qelew" panose="02010000000000000000" pitchFamily="2" charset="-78"/>
              <a:cs typeface="A_Nefel_Sereke_Qelew" panose="02010000000000000000" pitchFamily="2" charset="-78"/>
            </a:rPr>
            <a:t>الخصائص الطبيعية</a:t>
          </a:r>
          <a:endParaRPr lang="en-US" dirty="0"/>
        </a:p>
      </dgm:t>
    </dgm:pt>
    <dgm:pt modelId="{B58CDC15-D62A-4FF7-9ADE-57DC38470ECA}" type="parTrans" cxnId="{BDB8A8E1-A90F-4F4A-AE64-CE3DB323BC87}">
      <dgm:prSet/>
      <dgm:spPr/>
      <dgm:t>
        <a:bodyPr/>
        <a:lstStyle/>
        <a:p>
          <a:endParaRPr lang="en-US"/>
        </a:p>
      </dgm:t>
    </dgm:pt>
    <dgm:pt modelId="{97E42AC3-C1FF-4CD5-A036-95C08723ADA6}" type="sibTrans" cxnId="{BDB8A8E1-A90F-4F4A-AE64-CE3DB323BC87}">
      <dgm:prSet/>
      <dgm:spPr/>
      <dgm:t>
        <a:bodyPr/>
        <a:lstStyle/>
        <a:p>
          <a:endParaRPr lang="en-US"/>
        </a:p>
      </dgm:t>
    </dgm:pt>
    <dgm:pt modelId="{E0754DDB-B4FE-4218-BF6C-5FB75D70B4D1}">
      <dgm:prSet/>
      <dgm:spPr>
        <a:solidFill>
          <a:schemeClr val="accent1">
            <a:lumMod val="40000"/>
            <a:lumOff val="60000"/>
          </a:schemeClr>
        </a:solidFill>
        <a:ln>
          <a:noFill/>
        </a:ln>
      </dgm:spPr>
      <dgm:t>
        <a:bodyPr/>
        <a:lstStyle/>
        <a:p>
          <a:r>
            <a:rPr lang="ar-SA" dirty="0"/>
            <a:t>الطبوغرافيا</a:t>
          </a:r>
          <a:endParaRPr lang="en-US" dirty="0"/>
        </a:p>
      </dgm:t>
    </dgm:pt>
    <dgm:pt modelId="{69F47081-5001-43DF-A6BA-384C185D6D2B}" type="parTrans" cxnId="{A37B311E-CC1F-4BE0-802E-34CC86095AE7}">
      <dgm:prSet/>
      <dgm:spPr/>
      <dgm:t>
        <a:bodyPr/>
        <a:lstStyle/>
        <a:p>
          <a:endParaRPr lang="en-US"/>
        </a:p>
      </dgm:t>
    </dgm:pt>
    <dgm:pt modelId="{0CD59905-948D-4C00-91FF-D10034A46FC6}" type="sibTrans" cxnId="{A37B311E-CC1F-4BE0-802E-34CC86095AE7}">
      <dgm:prSet/>
      <dgm:spPr/>
      <dgm:t>
        <a:bodyPr/>
        <a:lstStyle/>
        <a:p>
          <a:endParaRPr lang="en-US"/>
        </a:p>
      </dgm:t>
    </dgm:pt>
    <dgm:pt modelId="{D717A533-A196-4260-B8D9-75F5D4D933BD}">
      <dgm:prSet/>
      <dgm:spPr>
        <a:solidFill>
          <a:schemeClr val="accent1">
            <a:lumMod val="40000"/>
            <a:lumOff val="60000"/>
          </a:schemeClr>
        </a:solidFill>
        <a:ln>
          <a:noFill/>
        </a:ln>
      </dgm:spPr>
      <dgm:t>
        <a:bodyPr/>
        <a:lstStyle/>
        <a:p>
          <a:r>
            <a:rPr lang="ar-SA" dirty="0"/>
            <a:t>المياه</a:t>
          </a:r>
          <a:endParaRPr lang="en-US" dirty="0"/>
        </a:p>
      </dgm:t>
    </dgm:pt>
    <dgm:pt modelId="{A45A9755-4AC8-4FC7-9EBF-FD4D16D27433}" type="parTrans" cxnId="{087A43C1-9CA9-415A-81E7-34C3865B0AA0}">
      <dgm:prSet/>
      <dgm:spPr/>
      <dgm:t>
        <a:bodyPr/>
        <a:lstStyle/>
        <a:p>
          <a:endParaRPr lang="en-US"/>
        </a:p>
      </dgm:t>
    </dgm:pt>
    <dgm:pt modelId="{89736B21-9EAE-47CF-AB47-BA1FEA97A106}" type="sibTrans" cxnId="{087A43C1-9CA9-415A-81E7-34C3865B0AA0}">
      <dgm:prSet/>
      <dgm:spPr/>
      <dgm:t>
        <a:bodyPr/>
        <a:lstStyle/>
        <a:p>
          <a:endParaRPr lang="en-US"/>
        </a:p>
      </dgm:t>
    </dgm:pt>
    <dgm:pt modelId="{5937D3FC-9A3F-48DE-902D-DAA25788DB2F}">
      <dgm:prSet/>
      <dgm:spPr>
        <a:solidFill>
          <a:schemeClr val="accent1">
            <a:lumMod val="40000"/>
            <a:lumOff val="60000"/>
          </a:schemeClr>
        </a:solidFill>
        <a:ln>
          <a:noFill/>
        </a:ln>
      </dgm:spPr>
      <dgm:t>
        <a:bodyPr/>
        <a:lstStyle/>
        <a:p>
          <a:r>
            <a:rPr lang="ar-SA" dirty="0"/>
            <a:t>درجات الحرارة</a:t>
          </a:r>
          <a:endParaRPr lang="en-US" dirty="0"/>
        </a:p>
      </dgm:t>
    </dgm:pt>
    <dgm:pt modelId="{531D0632-0721-4634-B550-F16581CDE4E3}" type="parTrans" cxnId="{22C86092-B3DF-482D-AE11-0C44E0ACE778}">
      <dgm:prSet/>
      <dgm:spPr/>
      <dgm:t>
        <a:bodyPr/>
        <a:lstStyle/>
        <a:p>
          <a:endParaRPr lang="en-US"/>
        </a:p>
      </dgm:t>
    </dgm:pt>
    <dgm:pt modelId="{6F6CA919-73F6-45D1-AF8C-50046743D5DC}" type="sibTrans" cxnId="{22C86092-B3DF-482D-AE11-0C44E0ACE778}">
      <dgm:prSet/>
      <dgm:spPr/>
      <dgm:t>
        <a:bodyPr/>
        <a:lstStyle/>
        <a:p>
          <a:endParaRPr lang="en-US"/>
        </a:p>
      </dgm:t>
    </dgm:pt>
    <dgm:pt modelId="{16B64FF1-D9F8-4A72-A0D7-BF222FFCC867}">
      <dgm:prSet/>
      <dgm:spPr>
        <a:solidFill>
          <a:schemeClr val="accent1">
            <a:lumMod val="40000"/>
            <a:lumOff val="60000"/>
          </a:schemeClr>
        </a:solidFill>
        <a:ln>
          <a:noFill/>
        </a:ln>
      </dgm:spPr>
      <dgm:t>
        <a:bodyPr/>
        <a:lstStyle/>
        <a:p>
          <a:r>
            <a:rPr lang="ar-SA" dirty="0"/>
            <a:t>المشهد الطبيعي</a:t>
          </a:r>
          <a:endParaRPr lang="en-US" dirty="0"/>
        </a:p>
      </dgm:t>
    </dgm:pt>
    <dgm:pt modelId="{5A2D998E-B582-47C4-95DD-F223FBF0BD5B}" type="parTrans" cxnId="{69E61288-7718-47CA-88FA-FFB93AA883A6}">
      <dgm:prSet/>
      <dgm:spPr/>
      <dgm:t>
        <a:bodyPr/>
        <a:lstStyle/>
        <a:p>
          <a:endParaRPr lang="en-US"/>
        </a:p>
      </dgm:t>
    </dgm:pt>
    <dgm:pt modelId="{4D3FB9C2-5271-4DF5-B469-80AA2D1ECF30}" type="sibTrans" cxnId="{69E61288-7718-47CA-88FA-FFB93AA883A6}">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084E947-B01B-4A0A-B011-97A23EF2CF24}" type="pres">
      <dgm:prSet presAssocID="{F1B5F9D9-BFB0-4526-9FE0-074BD73ED194}" presName="parTransOne" presStyleCnt="0"/>
      <dgm:spPr/>
    </dgm:pt>
    <dgm:pt modelId="{46228951-8871-4B55-BEEF-4A4512D583F1}" type="pres">
      <dgm:prSet presAssocID="{F1B5F9D9-BFB0-4526-9FE0-074BD73ED194}" presName="horzOne" presStyleCnt="0"/>
      <dgm:spPr/>
    </dgm:pt>
    <dgm:pt modelId="{6A438040-F756-4BFD-9260-EEA2803DA9FD}" type="pres">
      <dgm:prSet presAssocID="{E0754DDB-B4FE-4218-BF6C-5FB75D70B4D1}" presName="vertTwo" presStyleCnt="0"/>
      <dgm:spPr/>
    </dgm:pt>
    <dgm:pt modelId="{08CD7BEF-4E01-471B-99D9-5B3C1267D939}" type="pres">
      <dgm:prSet presAssocID="{E0754DDB-B4FE-4218-BF6C-5FB75D70B4D1}" presName="txTwo" presStyleLbl="node2" presStyleIdx="0" presStyleCnt="4">
        <dgm:presLayoutVars>
          <dgm:chPref val="3"/>
        </dgm:presLayoutVars>
      </dgm:prSet>
      <dgm:spPr/>
    </dgm:pt>
    <dgm:pt modelId="{5CAC8EB7-A71A-48E4-996C-C552E879A4DE}" type="pres">
      <dgm:prSet presAssocID="{E0754DDB-B4FE-4218-BF6C-5FB75D70B4D1}" presName="horzTwo" presStyleCnt="0"/>
      <dgm:spPr/>
    </dgm:pt>
    <dgm:pt modelId="{7A5EC48F-E2DD-4A2D-AAD1-2955E6F07DEA}" type="pres">
      <dgm:prSet presAssocID="{0CD59905-948D-4C00-91FF-D10034A46FC6}" presName="sibSpaceTwo" presStyleCnt="0"/>
      <dgm:spPr/>
    </dgm:pt>
    <dgm:pt modelId="{10E93A6C-E84A-4408-BF86-9F036237239A}" type="pres">
      <dgm:prSet presAssocID="{16B64FF1-D9F8-4A72-A0D7-BF222FFCC867}" presName="vertTwo" presStyleCnt="0"/>
      <dgm:spPr/>
    </dgm:pt>
    <dgm:pt modelId="{86C13832-3378-4BA1-89EA-981C977827AC}" type="pres">
      <dgm:prSet presAssocID="{16B64FF1-D9F8-4A72-A0D7-BF222FFCC867}" presName="txTwo" presStyleLbl="node2" presStyleIdx="1" presStyleCnt="4">
        <dgm:presLayoutVars>
          <dgm:chPref val="3"/>
        </dgm:presLayoutVars>
      </dgm:prSet>
      <dgm:spPr/>
    </dgm:pt>
    <dgm:pt modelId="{8460A58D-92AD-4BD5-819B-FC5DD8EC2729}" type="pres">
      <dgm:prSet presAssocID="{16B64FF1-D9F8-4A72-A0D7-BF222FFCC867}" presName="horzTwo" presStyleCnt="0"/>
      <dgm:spPr/>
    </dgm:pt>
    <dgm:pt modelId="{A49D3E92-E4AF-4764-A190-3DD96E6EE805}" type="pres">
      <dgm:prSet presAssocID="{4D3FB9C2-5271-4DF5-B469-80AA2D1ECF30}" presName="sibSpaceTwo" presStyleCnt="0"/>
      <dgm:spPr/>
    </dgm:pt>
    <dgm:pt modelId="{8B26F1FD-977A-4BCF-89B5-E147AF44297F}" type="pres">
      <dgm:prSet presAssocID="{5937D3FC-9A3F-48DE-902D-DAA25788DB2F}" presName="vertTwo" presStyleCnt="0"/>
      <dgm:spPr/>
    </dgm:pt>
    <dgm:pt modelId="{00C8B560-DDED-4BB6-BB8B-9DE03EF6DCF9}" type="pres">
      <dgm:prSet presAssocID="{5937D3FC-9A3F-48DE-902D-DAA25788DB2F}" presName="txTwo" presStyleLbl="node2" presStyleIdx="2" presStyleCnt="4">
        <dgm:presLayoutVars>
          <dgm:chPref val="3"/>
        </dgm:presLayoutVars>
      </dgm:prSet>
      <dgm:spPr/>
    </dgm:pt>
    <dgm:pt modelId="{AC73A397-A7D0-4FA8-A0C8-615B0728C9FC}" type="pres">
      <dgm:prSet presAssocID="{5937D3FC-9A3F-48DE-902D-DAA25788DB2F}" presName="horzTwo" presStyleCnt="0"/>
      <dgm:spPr/>
    </dgm:pt>
    <dgm:pt modelId="{AAED4604-D2B9-4F56-BC7D-D1090ED48DB4}" type="pres">
      <dgm:prSet presAssocID="{6F6CA919-73F6-45D1-AF8C-50046743D5DC}" presName="sibSpaceTwo" presStyleCnt="0"/>
      <dgm:spPr/>
    </dgm:pt>
    <dgm:pt modelId="{DDCBF574-EB13-426C-B4BA-6BCDDE375A10}" type="pres">
      <dgm:prSet presAssocID="{D717A533-A196-4260-B8D9-75F5D4D933BD}" presName="vertTwo" presStyleCnt="0"/>
      <dgm:spPr/>
    </dgm:pt>
    <dgm:pt modelId="{2F6FCB3C-B074-4E05-8BC0-996E14198E68}" type="pres">
      <dgm:prSet presAssocID="{D717A533-A196-4260-B8D9-75F5D4D933BD}" presName="txTwo" presStyleLbl="node2" presStyleIdx="3" presStyleCnt="4">
        <dgm:presLayoutVars>
          <dgm:chPref val="3"/>
        </dgm:presLayoutVars>
      </dgm:prSet>
      <dgm:spPr/>
    </dgm:pt>
    <dgm:pt modelId="{608877F1-340C-4242-8058-6A23EEC22596}" type="pres">
      <dgm:prSet presAssocID="{D717A533-A196-4260-B8D9-75F5D4D933BD}" presName="horzTwo" presStyleCnt="0"/>
      <dgm:spPr/>
    </dgm:pt>
  </dgm:ptLst>
  <dgm:cxnLst>
    <dgm:cxn modelId="{3F69430E-91B1-4AA2-B7F8-46889CD4C0F7}" type="presOf" srcId="{E0754DDB-B4FE-4218-BF6C-5FB75D70B4D1}" destId="{08CD7BEF-4E01-471B-99D9-5B3C1267D939}" srcOrd="0" destOrd="0" presId="urn:microsoft.com/office/officeart/2005/8/layout/hierarchy4"/>
    <dgm:cxn modelId="{A37B311E-CC1F-4BE0-802E-34CC86095AE7}" srcId="{F1B5F9D9-BFB0-4526-9FE0-074BD73ED194}" destId="{E0754DDB-B4FE-4218-BF6C-5FB75D70B4D1}" srcOrd="0" destOrd="0" parTransId="{69F47081-5001-43DF-A6BA-384C185D6D2B}" sibTransId="{0CD59905-948D-4C00-91FF-D10034A46FC6}"/>
    <dgm:cxn modelId="{ADE1D53A-685E-43EE-A43B-24F92C091005}" type="presOf" srcId="{16B64FF1-D9F8-4A72-A0D7-BF222FFCC867}" destId="{86C13832-3378-4BA1-89EA-981C977827AC}" srcOrd="0" destOrd="0" presId="urn:microsoft.com/office/officeart/2005/8/layout/hierarchy4"/>
    <dgm:cxn modelId="{6769DE68-5556-4E58-8678-7C31497D34BF}" type="presOf" srcId="{F1B5F9D9-BFB0-4526-9FE0-074BD73ED194}" destId="{9A68C5D5-A0BA-417D-96EC-8132F62936A3}" srcOrd="0" destOrd="0" presId="urn:microsoft.com/office/officeart/2005/8/layout/hierarchy4"/>
    <dgm:cxn modelId="{B0E95850-9281-48D4-B515-1064C786F30E}" type="presOf" srcId="{5937D3FC-9A3F-48DE-902D-DAA25788DB2F}" destId="{00C8B560-DDED-4BB6-BB8B-9DE03EF6DCF9}"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69E61288-7718-47CA-88FA-FFB93AA883A6}" srcId="{F1B5F9D9-BFB0-4526-9FE0-074BD73ED194}" destId="{16B64FF1-D9F8-4A72-A0D7-BF222FFCC867}" srcOrd="1" destOrd="0" parTransId="{5A2D998E-B582-47C4-95DD-F223FBF0BD5B}" sibTransId="{4D3FB9C2-5271-4DF5-B469-80AA2D1ECF30}"/>
    <dgm:cxn modelId="{22C86092-B3DF-482D-AE11-0C44E0ACE778}" srcId="{F1B5F9D9-BFB0-4526-9FE0-074BD73ED194}" destId="{5937D3FC-9A3F-48DE-902D-DAA25788DB2F}" srcOrd="2" destOrd="0" parTransId="{531D0632-0721-4634-B550-F16581CDE4E3}" sibTransId="{6F6CA919-73F6-45D1-AF8C-50046743D5DC}"/>
    <dgm:cxn modelId="{C67AEF9B-0DFC-4BEA-9B87-D46A6BD0C78B}" type="presOf" srcId="{D717A533-A196-4260-B8D9-75F5D4D933BD}" destId="{2F6FCB3C-B074-4E05-8BC0-996E14198E68}" srcOrd="0" destOrd="0" presId="urn:microsoft.com/office/officeart/2005/8/layout/hierarchy4"/>
    <dgm:cxn modelId="{087A43C1-9CA9-415A-81E7-34C3865B0AA0}" srcId="{F1B5F9D9-BFB0-4526-9FE0-074BD73ED194}" destId="{D717A533-A196-4260-B8D9-75F5D4D933BD}" srcOrd="3" destOrd="0" parTransId="{A45A9755-4AC8-4FC7-9EBF-FD4D16D27433}" sibTransId="{89736B21-9EAE-47CF-AB47-BA1FEA97A106}"/>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664A557-9C5B-46ED-AA5B-53DC04315EEC}" type="presParOf" srcId="{A6FB3299-592C-411C-8FE5-C34EED1505D6}" destId="{D084E947-B01B-4A0A-B011-97A23EF2CF24}"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803231B9-6C03-4862-9981-42438AC2D11E}" type="presParOf" srcId="{46228951-8871-4B55-BEEF-4A4512D583F1}" destId="{6A438040-F756-4BFD-9260-EEA2803DA9FD}" srcOrd="0" destOrd="0" presId="urn:microsoft.com/office/officeart/2005/8/layout/hierarchy4"/>
    <dgm:cxn modelId="{921C3647-40CA-49BE-B8A6-8BF58F31AA8C}" type="presParOf" srcId="{6A438040-F756-4BFD-9260-EEA2803DA9FD}" destId="{08CD7BEF-4E01-471B-99D9-5B3C1267D939}" srcOrd="0" destOrd="0" presId="urn:microsoft.com/office/officeart/2005/8/layout/hierarchy4"/>
    <dgm:cxn modelId="{4A1E38C2-FEDB-4893-AD3F-51EBA03CA6C9}" type="presParOf" srcId="{6A438040-F756-4BFD-9260-EEA2803DA9FD}" destId="{5CAC8EB7-A71A-48E4-996C-C552E879A4DE}" srcOrd="1" destOrd="0" presId="urn:microsoft.com/office/officeart/2005/8/layout/hierarchy4"/>
    <dgm:cxn modelId="{63798F04-1441-4A99-AC8E-2151D44EA908}" type="presParOf" srcId="{46228951-8871-4B55-BEEF-4A4512D583F1}" destId="{7A5EC48F-E2DD-4A2D-AAD1-2955E6F07DEA}" srcOrd="1" destOrd="0" presId="urn:microsoft.com/office/officeart/2005/8/layout/hierarchy4"/>
    <dgm:cxn modelId="{FC74C623-02B1-4BB7-839D-7B7A119DB392}" type="presParOf" srcId="{46228951-8871-4B55-BEEF-4A4512D583F1}" destId="{10E93A6C-E84A-4408-BF86-9F036237239A}" srcOrd="2" destOrd="0" presId="urn:microsoft.com/office/officeart/2005/8/layout/hierarchy4"/>
    <dgm:cxn modelId="{5D9BAEF7-2B21-47DD-B760-3FF1E6471E10}" type="presParOf" srcId="{10E93A6C-E84A-4408-BF86-9F036237239A}" destId="{86C13832-3378-4BA1-89EA-981C977827AC}" srcOrd="0" destOrd="0" presId="urn:microsoft.com/office/officeart/2005/8/layout/hierarchy4"/>
    <dgm:cxn modelId="{7B37C002-9981-4258-A64E-5481A8753794}" type="presParOf" srcId="{10E93A6C-E84A-4408-BF86-9F036237239A}" destId="{8460A58D-92AD-4BD5-819B-FC5DD8EC2729}" srcOrd="1" destOrd="0" presId="urn:microsoft.com/office/officeart/2005/8/layout/hierarchy4"/>
    <dgm:cxn modelId="{E134A3A0-2703-45CA-89A9-20B5433D009C}" type="presParOf" srcId="{46228951-8871-4B55-BEEF-4A4512D583F1}" destId="{A49D3E92-E4AF-4764-A190-3DD96E6EE805}" srcOrd="3" destOrd="0" presId="urn:microsoft.com/office/officeart/2005/8/layout/hierarchy4"/>
    <dgm:cxn modelId="{44F36FD8-5542-4735-BEC7-9B2064F63696}" type="presParOf" srcId="{46228951-8871-4B55-BEEF-4A4512D583F1}" destId="{8B26F1FD-977A-4BCF-89B5-E147AF44297F}" srcOrd="4" destOrd="0" presId="urn:microsoft.com/office/officeart/2005/8/layout/hierarchy4"/>
    <dgm:cxn modelId="{B2F13C82-6031-4A49-9FCF-C047E255F970}" type="presParOf" srcId="{8B26F1FD-977A-4BCF-89B5-E147AF44297F}" destId="{00C8B560-DDED-4BB6-BB8B-9DE03EF6DCF9}" srcOrd="0" destOrd="0" presId="urn:microsoft.com/office/officeart/2005/8/layout/hierarchy4"/>
    <dgm:cxn modelId="{DAC059EB-2582-4B81-ACC1-E10DED5C95BC}" type="presParOf" srcId="{8B26F1FD-977A-4BCF-89B5-E147AF44297F}" destId="{AC73A397-A7D0-4FA8-A0C8-615B0728C9FC}" srcOrd="1" destOrd="0" presId="urn:microsoft.com/office/officeart/2005/8/layout/hierarchy4"/>
    <dgm:cxn modelId="{FF15881D-2058-48D1-AFE5-A7A24104EBDF}" type="presParOf" srcId="{46228951-8871-4B55-BEEF-4A4512D583F1}" destId="{AAED4604-D2B9-4F56-BC7D-D1090ED48DB4}" srcOrd="5" destOrd="0" presId="urn:microsoft.com/office/officeart/2005/8/layout/hierarchy4"/>
    <dgm:cxn modelId="{9BED45EB-679B-4D49-BFB7-E7BFF2C7EE61}" type="presParOf" srcId="{46228951-8871-4B55-BEEF-4A4512D583F1}" destId="{DDCBF574-EB13-426C-B4BA-6BCDDE375A10}" srcOrd="6" destOrd="0" presId="urn:microsoft.com/office/officeart/2005/8/layout/hierarchy4"/>
    <dgm:cxn modelId="{B8F84E1F-77E5-4781-B434-D57CB718D197}" type="presParOf" srcId="{DDCBF574-EB13-426C-B4BA-6BCDDE375A10}" destId="{2F6FCB3C-B074-4E05-8BC0-996E14198E68}" srcOrd="0" destOrd="0" presId="urn:microsoft.com/office/officeart/2005/8/layout/hierarchy4"/>
    <dgm:cxn modelId="{D686D7E9-89EE-4B80-8FC7-17EA3038BB98}" type="presParOf" srcId="{DDCBF574-EB13-426C-B4BA-6BCDDE375A10}" destId="{608877F1-340C-4242-8058-6A23EEC22596}"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dgm:spPr>
        <a:solidFill>
          <a:schemeClr val="accent1">
            <a:lumMod val="20000"/>
            <a:lumOff val="80000"/>
          </a:schemeClr>
        </a:solidFill>
        <a:ln>
          <a:noFill/>
        </a:ln>
      </dgm:spPr>
      <dgm:t>
        <a:bodyPr/>
        <a:lstStyle/>
        <a:p>
          <a:r>
            <a:rPr lang="ar-SA" b="0" dirty="0">
              <a:latin typeface="A_Nefel_Sereke_Qelew" panose="02010000000000000000" pitchFamily="2" charset="-78"/>
              <a:cs typeface="A_Nefel_Sereke_Qelew" panose="02010000000000000000" pitchFamily="2" charset="-78"/>
            </a:rPr>
            <a:t>الخصائص الطبيعية</a:t>
          </a:r>
          <a:endParaRPr lang="en-US" dirty="0"/>
        </a:p>
      </dgm:t>
    </dgm:pt>
    <dgm:pt modelId="{B58CDC15-D62A-4FF7-9ADE-57DC38470ECA}" type="parTrans" cxnId="{BDB8A8E1-A90F-4F4A-AE64-CE3DB323BC87}">
      <dgm:prSet/>
      <dgm:spPr/>
      <dgm:t>
        <a:bodyPr/>
        <a:lstStyle/>
        <a:p>
          <a:endParaRPr lang="en-US"/>
        </a:p>
      </dgm:t>
    </dgm:pt>
    <dgm:pt modelId="{97E42AC3-C1FF-4CD5-A036-95C08723ADA6}" type="sibTrans" cxnId="{BDB8A8E1-A90F-4F4A-AE64-CE3DB323BC87}">
      <dgm:prSet/>
      <dgm:spPr/>
      <dgm:t>
        <a:bodyPr/>
        <a:lstStyle/>
        <a:p>
          <a:endParaRPr lang="en-US"/>
        </a:p>
      </dgm:t>
    </dgm:pt>
    <dgm:pt modelId="{E0754DDB-B4FE-4218-BF6C-5FB75D70B4D1}">
      <dgm:prSet/>
      <dgm:spPr>
        <a:solidFill>
          <a:schemeClr val="accent1">
            <a:lumMod val="40000"/>
            <a:lumOff val="60000"/>
          </a:schemeClr>
        </a:solidFill>
        <a:ln>
          <a:noFill/>
        </a:ln>
      </dgm:spPr>
      <dgm:t>
        <a:bodyPr/>
        <a:lstStyle/>
        <a:p>
          <a:r>
            <a:rPr lang="ar-SA" dirty="0"/>
            <a:t>الطبوغرافيا</a:t>
          </a:r>
          <a:endParaRPr lang="en-US" dirty="0"/>
        </a:p>
      </dgm:t>
    </dgm:pt>
    <dgm:pt modelId="{69F47081-5001-43DF-A6BA-384C185D6D2B}" type="parTrans" cxnId="{A37B311E-CC1F-4BE0-802E-34CC86095AE7}">
      <dgm:prSet/>
      <dgm:spPr/>
      <dgm:t>
        <a:bodyPr/>
        <a:lstStyle/>
        <a:p>
          <a:endParaRPr lang="en-US"/>
        </a:p>
      </dgm:t>
    </dgm:pt>
    <dgm:pt modelId="{0CD59905-948D-4C00-91FF-D10034A46FC6}" type="sibTrans" cxnId="{A37B311E-CC1F-4BE0-802E-34CC86095AE7}">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084E947-B01B-4A0A-B011-97A23EF2CF24}" type="pres">
      <dgm:prSet presAssocID="{F1B5F9D9-BFB0-4526-9FE0-074BD73ED194}" presName="parTransOne" presStyleCnt="0"/>
      <dgm:spPr/>
    </dgm:pt>
    <dgm:pt modelId="{46228951-8871-4B55-BEEF-4A4512D583F1}" type="pres">
      <dgm:prSet presAssocID="{F1B5F9D9-BFB0-4526-9FE0-074BD73ED194}" presName="horzOne" presStyleCnt="0"/>
      <dgm:spPr/>
    </dgm:pt>
    <dgm:pt modelId="{6A438040-F756-4BFD-9260-EEA2803DA9FD}" type="pres">
      <dgm:prSet presAssocID="{E0754DDB-B4FE-4218-BF6C-5FB75D70B4D1}" presName="vertTwo" presStyleCnt="0"/>
      <dgm:spPr/>
    </dgm:pt>
    <dgm:pt modelId="{08CD7BEF-4E01-471B-99D9-5B3C1267D939}" type="pres">
      <dgm:prSet presAssocID="{E0754DDB-B4FE-4218-BF6C-5FB75D70B4D1}" presName="txTwo" presStyleLbl="node2" presStyleIdx="0" presStyleCnt="1">
        <dgm:presLayoutVars>
          <dgm:chPref val="3"/>
        </dgm:presLayoutVars>
      </dgm:prSet>
      <dgm:spPr/>
    </dgm:pt>
    <dgm:pt modelId="{5CAC8EB7-A71A-48E4-996C-C552E879A4DE}" type="pres">
      <dgm:prSet presAssocID="{E0754DDB-B4FE-4218-BF6C-5FB75D70B4D1}" presName="horzTwo" presStyleCnt="0"/>
      <dgm:spPr/>
    </dgm:pt>
  </dgm:ptLst>
  <dgm:cxnLst>
    <dgm:cxn modelId="{3F69430E-91B1-4AA2-B7F8-46889CD4C0F7}" type="presOf" srcId="{E0754DDB-B4FE-4218-BF6C-5FB75D70B4D1}" destId="{08CD7BEF-4E01-471B-99D9-5B3C1267D939}" srcOrd="0" destOrd="0" presId="urn:microsoft.com/office/officeart/2005/8/layout/hierarchy4"/>
    <dgm:cxn modelId="{A37B311E-CC1F-4BE0-802E-34CC86095AE7}" srcId="{F1B5F9D9-BFB0-4526-9FE0-074BD73ED194}" destId="{E0754DDB-B4FE-4218-BF6C-5FB75D70B4D1}" srcOrd="0" destOrd="0" parTransId="{69F47081-5001-43DF-A6BA-384C185D6D2B}" sibTransId="{0CD59905-948D-4C00-91FF-D10034A46FC6}"/>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664A557-9C5B-46ED-AA5B-53DC04315EEC}" type="presParOf" srcId="{A6FB3299-592C-411C-8FE5-C34EED1505D6}" destId="{D084E947-B01B-4A0A-B011-97A23EF2CF24}"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803231B9-6C03-4862-9981-42438AC2D11E}" type="presParOf" srcId="{46228951-8871-4B55-BEEF-4A4512D583F1}" destId="{6A438040-F756-4BFD-9260-EEA2803DA9FD}" srcOrd="0" destOrd="0" presId="urn:microsoft.com/office/officeart/2005/8/layout/hierarchy4"/>
    <dgm:cxn modelId="{921C3647-40CA-49BE-B8A6-8BF58F31AA8C}" type="presParOf" srcId="{6A438040-F756-4BFD-9260-EEA2803DA9FD}" destId="{08CD7BEF-4E01-471B-99D9-5B3C1267D939}" srcOrd="0" destOrd="0" presId="urn:microsoft.com/office/officeart/2005/8/layout/hierarchy4"/>
    <dgm:cxn modelId="{4A1E38C2-FEDB-4893-AD3F-51EBA03CA6C9}" type="presParOf" srcId="{6A438040-F756-4BFD-9260-EEA2803DA9FD}" destId="{5CAC8EB7-A71A-48E4-996C-C552E879A4DE}"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dgm:spPr>
        <a:solidFill>
          <a:schemeClr val="accent1">
            <a:lumMod val="20000"/>
            <a:lumOff val="80000"/>
          </a:schemeClr>
        </a:solidFill>
        <a:ln>
          <a:noFill/>
        </a:ln>
      </dgm:spPr>
      <dgm:t>
        <a:bodyPr/>
        <a:lstStyle/>
        <a:p>
          <a:r>
            <a:rPr lang="ar-SA" b="0" dirty="0">
              <a:latin typeface="A_Nefel_Sereke_Qelew" panose="02010000000000000000" pitchFamily="2" charset="-78"/>
              <a:cs typeface="A_Nefel_Sereke_Qelew" panose="02010000000000000000" pitchFamily="2" charset="-78"/>
            </a:rPr>
            <a:t>الخصائص الطبيعية</a:t>
          </a:r>
          <a:endParaRPr lang="en-US" dirty="0"/>
        </a:p>
      </dgm:t>
    </dgm:pt>
    <dgm:pt modelId="{B58CDC15-D62A-4FF7-9ADE-57DC38470ECA}" type="parTrans" cxnId="{BDB8A8E1-A90F-4F4A-AE64-CE3DB323BC87}">
      <dgm:prSet/>
      <dgm:spPr/>
      <dgm:t>
        <a:bodyPr/>
        <a:lstStyle/>
        <a:p>
          <a:endParaRPr lang="en-US"/>
        </a:p>
      </dgm:t>
    </dgm:pt>
    <dgm:pt modelId="{97E42AC3-C1FF-4CD5-A036-95C08723ADA6}" type="sibTrans" cxnId="{BDB8A8E1-A90F-4F4A-AE64-CE3DB323BC87}">
      <dgm:prSet/>
      <dgm:spPr/>
      <dgm:t>
        <a:bodyPr/>
        <a:lstStyle/>
        <a:p>
          <a:endParaRPr lang="en-US"/>
        </a:p>
      </dgm:t>
    </dgm:pt>
    <dgm:pt modelId="{16B64FF1-D9F8-4A72-A0D7-BF222FFCC867}">
      <dgm:prSet/>
      <dgm:spPr>
        <a:solidFill>
          <a:schemeClr val="accent1">
            <a:lumMod val="40000"/>
            <a:lumOff val="60000"/>
          </a:schemeClr>
        </a:solidFill>
        <a:ln>
          <a:noFill/>
        </a:ln>
      </dgm:spPr>
      <dgm:t>
        <a:bodyPr/>
        <a:lstStyle/>
        <a:p>
          <a:r>
            <a:rPr lang="ar-SA" dirty="0"/>
            <a:t>المشهد الطبيعي</a:t>
          </a:r>
          <a:endParaRPr lang="en-US" dirty="0"/>
        </a:p>
      </dgm:t>
    </dgm:pt>
    <dgm:pt modelId="{5A2D998E-B582-47C4-95DD-F223FBF0BD5B}" type="parTrans" cxnId="{69E61288-7718-47CA-88FA-FFB93AA883A6}">
      <dgm:prSet/>
      <dgm:spPr/>
      <dgm:t>
        <a:bodyPr/>
        <a:lstStyle/>
        <a:p>
          <a:endParaRPr lang="en-US"/>
        </a:p>
      </dgm:t>
    </dgm:pt>
    <dgm:pt modelId="{4D3FB9C2-5271-4DF5-B469-80AA2D1ECF30}" type="sibTrans" cxnId="{69E61288-7718-47CA-88FA-FFB93AA883A6}">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084E947-B01B-4A0A-B011-97A23EF2CF24}" type="pres">
      <dgm:prSet presAssocID="{F1B5F9D9-BFB0-4526-9FE0-074BD73ED194}" presName="parTransOne" presStyleCnt="0"/>
      <dgm:spPr/>
    </dgm:pt>
    <dgm:pt modelId="{46228951-8871-4B55-BEEF-4A4512D583F1}" type="pres">
      <dgm:prSet presAssocID="{F1B5F9D9-BFB0-4526-9FE0-074BD73ED194}" presName="horzOne" presStyleCnt="0"/>
      <dgm:spPr/>
    </dgm:pt>
    <dgm:pt modelId="{10E93A6C-E84A-4408-BF86-9F036237239A}" type="pres">
      <dgm:prSet presAssocID="{16B64FF1-D9F8-4A72-A0D7-BF222FFCC867}" presName="vertTwo" presStyleCnt="0"/>
      <dgm:spPr/>
    </dgm:pt>
    <dgm:pt modelId="{86C13832-3378-4BA1-89EA-981C977827AC}" type="pres">
      <dgm:prSet presAssocID="{16B64FF1-D9F8-4A72-A0D7-BF222FFCC867}" presName="txTwo" presStyleLbl="node2" presStyleIdx="0" presStyleCnt="1">
        <dgm:presLayoutVars>
          <dgm:chPref val="3"/>
        </dgm:presLayoutVars>
      </dgm:prSet>
      <dgm:spPr/>
    </dgm:pt>
    <dgm:pt modelId="{8460A58D-92AD-4BD5-819B-FC5DD8EC2729}" type="pres">
      <dgm:prSet presAssocID="{16B64FF1-D9F8-4A72-A0D7-BF222FFCC867}" presName="horzTwo" presStyleCnt="0"/>
      <dgm:spPr/>
    </dgm:pt>
  </dgm:ptLst>
  <dgm:cxnLst>
    <dgm:cxn modelId="{ADE1D53A-685E-43EE-A43B-24F92C091005}" type="presOf" srcId="{16B64FF1-D9F8-4A72-A0D7-BF222FFCC867}" destId="{86C13832-3378-4BA1-89EA-981C977827AC}" srcOrd="0" destOrd="0" presId="urn:microsoft.com/office/officeart/2005/8/layout/hierarchy4"/>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69E61288-7718-47CA-88FA-FFB93AA883A6}" srcId="{F1B5F9D9-BFB0-4526-9FE0-074BD73ED194}" destId="{16B64FF1-D9F8-4A72-A0D7-BF222FFCC867}" srcOrd="0" destOrd="0" parTransId="{5A2D998E-B582-47C4-95DD-F223FBF0BD5B}" sibTransId="{4D3FB9C2-5271-4DF5-B469-80AA2D1ECF30}"/>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664A557-9C5B-46ED-AA5B-53DC04315EEC}" type="presParOf" srcId="{A6FB3299-592C-411C-8FE5-C34EED1505D6}" destId="{D084E947-B01B-4A0A-B011-97A23EF2CF24}"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FC74C623-02B1-4BB7-839D-7B7A119DB392}" type="presParOf" srcId="{46228951-8871-4B55-BEEF-4A4512D583F1}" destId="{10E93A6C-E84A-4408-BF86-9F036237239A}" srcOrd="0" destOrd="0" presId="urn:microsoft.com/office/officeart/2005/8/layout/hierarchy4"/>
    <dgm:cxn modelId="{5D9BAEF7-2B21-47DD-B760-3FF1E6471E10}" type="presParOf" srcId="{10E93A6C-E84A-4408-BF86-9F036237239A}" destId="{86C13832-3378-4BA1-89EA-981C977827AC}" srcOrd="0" destOrd="0" presId="urn:microsoft.com/office/officeart/2005/8/layout/hierarchy4"/>
    <dgm:cxn modelId="{7B37C002-9981-4258-A64E-5481A8753794}" type="presParOf" srcId="{10E93A6C-E84A-4408-BF86-9F036237239A}" destId="{8460A58D-92AD-4BD5-819B-FC5DD8EC2729}"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dgm:spPr>
        <a:solidFill>
          <a:schemeClr val="accent1">
            <a:lumMod val="20000"/>
            <a:lumOff val="80000"/>
          </a:schemeClr>
        </a:solidFill>
        <a:ln>
          <a:noFill/>
        </a:ln>
      </dgm:spPr>
      <dgm:t>
        <a:bodyPr/>
        <a:lstStyle/>
        <a:p>
          <a:r>
            <a:rPr lang="ar-SA" b="0" dirty="0">
              <a:latin typeface="A_Nefel_Sereke_Qelew" panose="02010000000000000000" pitchFamily="2" charset="-78"/>
              <a:cs typeface="A_Nefel_Sereke_Qelew" panose="02010000000000000000" pitchFamily="2" charset="-78"/>
            </a:rPr>
            <a:t>الخصائص الطبيعية</a:t>
          </a:r>
          <a:endParaRPr lang="en-US" dirty="0"/>
        </a:p>
      </dgm:t>
    </dgm:pt>
    <dgm:pt modelId="{B58CDC15-D62A-4FF7-9ADE-57DC38470ECA}" type="parTrans" cxnId="{BDB8A8E1-A90F-4F4A-AE64-CE3DB323BC87}">
      <dgm:prSet/>
      <dgm:spPr/>
      <dgm:t>
        <a:bodyPr/>
        <a:lstStyle/>
        <a:p>
          <a:endParaRPr lang="en-US"/>
        </a:p>
      </dgm:t>
    </dgm:pt>
    <dgm:pt modelId="{97E42AC3-C1FF-4CD5-A036-95C08723ADA6}" type="sibTrans" cxnId="{BDB8A8E1-A90F-4F4A-AE64-CE3DB323BC87}">
      <dgm:prSet/>
      <dgm:spPr/>
      <dgm:t>
        <a:bodyPr/>
        <a:lstStyle/>
        <a:p>
          <a:endParaRPr lang="en-US"/>
        </a:p>
      </dgm:t>
    </dgm:pt>
    <dgm:pt modelId="{5937D3FC-9A3F-48DE-902D-DAA25788DB2F}">
      <dgm:prSet/>
      <dgm:spPr>
        <a:solidFill>
          <a:schemeClr val="accent1">
            <a:lumMod val="40000"/>
            <a:lumOff val="60000"/>
          </a:schemeClr>
        </a:solidFill>
        <a:ln>
          <a:noFill/>
        </a:ln>
      </dgm:spPr>
      <dgm:t>
        <a:bodyPr/>
        <a:lstStyle/>
        <a:p>
          <a:r>
            <a:rPr lang="ar-SA" dirty="0"/>
            <a:t>درجات الحرارة</a:t>
          </a:r>
          <a:endParaRPr lang="en-US" dirty="0"/>
        </a:p>
      </dgm:t>
    </dgm:pt>
    <dgm:pt modelId="{531D0632-0721-4634-B550-F16581CDE4E3}" type="parTrans" cxnId="{22C86092-B3DF-482D-AE11-0C44E0ACE778}">
      <dgm:prSet/>
      <dgm:spPr/>
      <dgm:t>
        <a:bodyPr/>
        <a:lstStyle/>
        <a:p>
          <a:endParaRPr lang="en-US"/>
        </a:p>
      </dgm:t>
    </dgm:pt>
    <dgm:pt modelId="{6F6CA919-73F6-45D1-AF8C-50046743D5DC}" type="sibTrans" cxnId="{22C86092-B3DF-482D-AE11-0C44E0ACE778}">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084E947-B01B-4A0A-B011-97A23EF2CF24}" type="pres">
      <dgm:prSet presAssocID="{F1B5F9D9-BFB0-4526-9FE0-074BD73ED194}" presName="parTransOne" presStyleCnt="0"/>
      <dgm:spPr/>
    </dgm:pt>
    <dgm:pt modelId="{46228951-8871-4B55-BEEF-4A4512D583F1}" type="pres">
      <dgm:prSet presAssocID="{F1B5F9D9-BFB0-4526-9FE0-074BD73ED194}" presName="horzOne" presStyleCnt="0"/>
      <dgm:spPr/>
    </dgm:pt>
    <dgm:pt modelId="{8B26F1FD-977A-4BCF-89B5-E147AF44297F}" type="pres">
      <dgm:prSet presAssocID="{5937D3FC-9A3F-48DE-902D-DAA25788DB2F}" presName="vertTwo" presStyleCnt="0"/>
      <dgm:spPr/>
    </dgm:pt>
    <dgm:pt modelId="{00C8B560-DDED-4BB6-BB8B-9DE03EF6DCF9}" type="pres">
      <dgm:prSet presAssocID="{5937D3FC-9A3F-48DE-902D-DAA25788DB2F}" presName="txTwo" presStyleLbl="node2" presStyleIdx="0" presStyleCnt="1">
        <dgm:presLayoutVars>
          <dgm:chPref val="3"/>
        </dgm:presLayoutVars>
      </dgm:prSet>
      <dgm:spPr/>
    </dgm:pt>
    <dgm:pt modelId="{AC73A397-A7D0-4FA8-A0C8-615B0728C9FC}" type="pres">
      <dgm:prSet presAssocID="{5937D3FC-9A3F-48DE-902D-DAA25788DB2F}" presName="horzTwo" presStyleCnt="0"/>
      <dgm:spPr/>
    </dgm:pt>
  </dgm:ptLst>
  <dgm:cxnLst>
    <dgm:cxn modelId="{6769DE68-5556-4E58-8678-7C31497D34BF}" type="presOf" srcId="{F1B5F9D9-BFB0-4526-9FE0-074BD73ED194}" destId="{9A68C5D5-A0BA-417D-96EC-8132F62936A3}" srcOrd="0" destOrd="0" presId="urn:microsoft.com/office/officeart/2005/8/layout/hierarchy4"/>
    <dgm:cxn modelId="{B0E95850-9281-48D4-B515-1064C786F30E}" type="presOf" srcId="{5937D3FC-9A3F-48DE-902D-DAA25788DB2F}" destId="{00C8B560-DDED-4BB6-BB8B-9DE03EF6DCF9}"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22C86092-B3DF-482D-AE11-0C44E0ACE778}" srcId="{F1B5F9D9-BFB0-4526-9FE0-074BD73ED194}" destId="{5937D3FC-9A3F-48DE-902D-DAA25788DB2F}" srcOrd="0" destOrd="0" parTransId="{531D0632-0721-4634-B550-F16581CDE4E3}" sibTransId="{6F6CA919-73F6-45D1-AF8C-50046743D5DC}"/>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664A557-9C5B-46ED-AA5B-53DC04315EEC}" type="presParOf" srcId="{A6FB3299-592C-411C-8FE5-C34EED1505D6}" destId="{D084E947-B01B-4A0A-B011-97A23EF2CF24}"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44F36FD8-5542-4735-BEC7-9B2064F63696}" type="presParOf" srcId="{46228951-8871-4B55-BEEF-4A4512D583F1}" destId="{8B26F1FD-977A-4BCF-89B5-E147AF44297F}" srcOrd="0" destOrd="0" presId="urn:microsoft.com/office/officeart/2005/8/layout/hierarchy4"/>
    <dgm:cxn modelId="{B2F13C82-6031-4A49-9FCF-C047E255F970}" type="presParOf" srcId="{8B26F1FD-977A-4BCF-89B5-E147AF44297F}" destId="{00C8B560-DDED-4BB6-BB8B-9DE03EF6DCF9}" srcOrd="0" destOrd="0" presId="urn:microsoft.com/office/officeart/2005/8/layout/hierarchy4"/>
    <dgm:cxn modelId="{DAC059EB-2582-4B81-ACC1-E10DED5C95BC}" type="presParOf" srcId="{8B26F1FD-977A-4BCF-89B5-E147AF44297F}" destId="{AC73A397-A7D0-4FA8-A0C8-615B0728C9FC}"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dgm:spPr>
        <a:solidFill>
          <a:schemeClr val="accent1">
            <a:lumMod val="20000"/>
            <a:lumOff val="80000"/>
          </a:schemeClr>
        </a:solidFill>
        <a:ln>
          <a:noFill/>
        </a:ln>
      </dgm:spPr>
      <dgm:t>
        <a:bodyPr/>
        <a:lstStyle/>
        <a:p>
          <a:r>
            <a:rPr lang="ar-SA" b="0" dirty="0">
              <a:latin typeface="A_Nefel_Sereke_Qelew" panose="02010000000000000000" pitchFamily="2" charset="-78"/>
              <a:cs typeface="A_Nefel_Sereke_Qelew" panose="02010000000000000000" pitchFamily="2" charset="-78"/>
            </a:rPr>
            <a:t>الخصائص الطبيعية</a:t>
          </a:r>
          <a:endParaRPr lang="en-US" dirty="0"/>
        </a:p>
      </dgm:t>
    </dgm:pt>
    <dgm:pt modelId="{B58CDC15-D62A-4FF7-9ADE-57DC38470ECA}" type="parTrans" cxnId="{BDB8A8E1-A90F-4F4A-AE64-CE3DB323BC87}">
      <dgm:prSet/>
      <dgm:spPr/>
      <dgm:t>
        <a:bodyPr/>
        <a:lstStyle/>
        <a:p>
          <a:endParaRPr lang="en-US"/>
        </a:p>
      </dgm:t>
    </dgm:pt>
    <dgm:pt modelId="{97E42AC3-C1FF-4CD5-A036-95C08723ADA6}" type="sibTrans" cxnId="{BDB8A8E1-A90F-4F4A-AE64-CE3DB323BC87}">
      <dgm:prSet/>
      <dgm:spPr/>
      <dgm:t>
        <a:bodyPr/>
        <a:lstStyle/>
        <a:p>
          <a:endParaRPr lang="en-US"/>
        </a:p>
      </dgm:t>
    </dgm:pt>
    <dgm:pt modelId="{E0754DDB-B4FE-4218-BF6C-5FB75D70B4D1}">
      <dgm:prSet/>
      <dgm:spPr>
        <a:solidFill>
          <a:schemeClr val="accent1">
            <a:lumMod val="40000"/>
            <a:lumOff val="60000"/>
          </a:schemeClr>
        </a:solidFill>
        <a:ln>
          <a:noFill/>
        </a:ln>
      </dgm:spPr>
      <dgm:t>
        <a:bodyPr/>
        <a:lstStyle/>
        <a:p>
          <a:r>
            <a:rPr lang="ar-SA" dirty="0"/>
            <a:t>المياه</a:t>
          </a:r>
          <a:endParaRPr lang="en-US" dirty="0"/>
        </a:p>
      </dgm:t>
    </dgm:pt>
    <dgm:pt modelId="{69F47081-5001-43DF-A6BA-384C185D6D2B}" type="parTrans" cxnId="{A37B311E-CC1F-4BE0-802E-34CC86095AE7}">
      <dgm:prSet/>
      <dgm:spPr/>
      <dgm:t>
        <a:bodyPr/>
        <a:lstStyle/>
        <a:p>
          <a:endParaRPr lang="en-US"/>
        </a:p>
      </dgm:t>
    </dgm:pt>
    <dgm:pt modelId="{0CD59905-948D-4C00-91FF-D10034A46FC6}" type="sibTrans" cxnId="{A37B311E-CC1F-4BE0-802E-34CC86095AE7}">
      <dgm:prSet/>
      <dgm:spPr/>
      <dgm:t>
        <a:bodyPr/>
        <a:lstStyle/>
        <a:p>
          <a:endParaRPr lang="en-US"/>
        </a:p>
      </dgm:t>
    </dgm:pt>
    <dgm:pt modelId="{C957C1D3-045C-4062-8CAD-711607C026C6}">
      <dgm:prSet/>
      <dgm:spPr>
        <a:solidFill>
          <a:schemeClr val="accent1">
            <a:lumMod val="60000"/>
            <a:lumOff val="40000"/>
          </a:schemeClr>
        </a:solidFill>
        <a:ln>
          <a:noFill/>
        </a:ln>
      </dgm:spPr>
      <dgm:t>
        <a:bodyPr/>
        <a:lstStyle/>
        <a:p>
          <a:r>
            <a:rPr lang="ar-SA" dirty="0"/>
            <a:t>معدل هطول الامطار</a:t>
          </a:r>
          <a:endParaRPr lang="en-US" dirty="0"/>
        </a:p>
      </dgm:t>
    </dgm:pt>
    <dgm:pt modelId="{F3B2C4EA-9127-411D-9597-914BB4785AD4}" type="parTrans" cxnId="{291ECC35-F1B8-46F5-8E66-0623A167C7F8}">
      <dgm:prSet/>
      <dgm:spPr/>
      <dgm:t>
        <a:bodyPr/>
        <a:lstStyle/>
        <a:p>
          <a:endParaRPr lang="en-US"/>
        </a:p>
      </dgm:t>
    </dgm:pt>
    <dgm:pt modelId="{D85CC633-8290-4E19-8FAB-AEC0B419F155}" type="sibTrans" cxnId="{291ECC35-F1B8-46F5-8E66-0623A167C7F8}">
      <dgm:prSet/>
      <dgm:spPr/>
      <dgm:t>
        <a:bodyPr/>
        <a:lstStyle/>
        <a:p>
          <a:endParaRPr lang="en-US"/>
        </a:p>
      </dgm:t>
    </dgm:pt>
    <dgm:pt modelId="{31EFD025-C6E8-4710-8D97-06B68950036A}">
      <dgm:prSet/>
      <dgm:spPr>
        <a:solidFill>
          <a:schemeClr val="accent1">
            <a:lumMod val="60000"/>
            <a:lumOff val="40000"/>
          </a:schemeClr>
        </a:solidFill>
        <a:ln>
          <a:noFill/>
        </a:ln>
      </dgm:spPr>
      <dgm:t>
        <a:bodyPr/>
        <a:lstStyle/>
        <a:p>
          <a:r>
            <a:rPr lang="ar-SA" dirty="0"/>
            <a:t>حساسية المياه</a:t>
          </a:r>
          <a:endParaRPr lang="en-US" dirty="0"/>
        </a:p>
      </dgm:t>
    </dgm:pt>
    <dgm:pt modelId="{B4B15999-8D3C-4FAC-9933-059273B2C6D8}" type="sibTrans" cxnId="{79814425-CCA8-4E86-B86F-23E1442D9AAE}">
      <dgm:prSet/>
      <dgm:spPr/>
      <dgm:t>
        <a:bodyPr/>
        <a:lstStyle/>
        <a:p>
          <a:endParaRPr lang="en-US"/>
        </a:p>
      </dgm:t>
    </dgm:pt>
    <dgm:pt modelId="{4AC98F79-B783-472A-9908-4BD8972F4D21}" type="parTrans" cxnId="{79814425-CCA8-4E86-B86F-23E1442D9AAE}">
      <dgm:prSet/>
      <dgm:spPr/>
      <dgm:t>
        <a:bodyPr/>
        <a:lstStyle/>
        <a:p>
          <a:endParaRPr lang="en-US"/>
        </a:p>
      </dgm:t>
    </dgm:pt>
    <dgm:pt modelId="{E83D4A24-FC30-4CFA-9A55-2FB9E41C5C95}">
      <dgm:prSet/>
      <dgm:spPr>
        <a:solidFill>
          <a:schemeClr val="accent1">
            <a:lumMod val="60000"/>
            <a:lumOff val="40000"/>
          </a:schemeClr>
        </a:solidFill>
        <a:ln>
          <a:noFill/>
        </a:ln>
      </dgm:spPr>
      <dgm:t>
        <a:bodyPr/>
        <a:lstStyle/>
        <a:p>
          <a:r>
            <a:rPr lang="ar-SA" dirty="0"/>
            <a:t>مصادر المياه</a:t>
          </a:r>
          <a:endParaRPr lang="en-US" dirty="0"/>
        </a:p>
      </dgm:t>
    </dgm:pt>
    <dgm:pt modelId="{E3A52B3D-EEC3-4009-828D-27D941157042}" type="parTrans" cxnId="{9A15CB6A-FC44-46D8-BA7E-699C528BEF2D}">
      <dgm:prSet/>
      <dgm:spPr/>
      <dgm:t>
        <a:bodyPr/>
        <a:lstStyle/>
        <a:p>
          <a:endParaRPr lang="en-US"/>
        </a:p>
      </dgm:t>
    </dgm:pt>
    <dgm:pt modelId="{80FF3FBE-54C2-4C2C-88D9-A7F02DF171F9}" type="sibTrans" cxnId="{9A15CB6A-FC44-46D8-BA7E-699C528BEF2D}">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084E947-B01B-4A0A-B011-97A23EF2CF24}" type="pres">
      <dgm:prSet presAssocID="{F1B5F9D9-BFB0-4526-9FE0-074BD73ED194}" presName="parTransOne" presStyleCnt="0"/>
      <dgm:spPr/>
    </dgm:pt>
    <dgm:pt modelId="{46228951-8871-4B55-BEEF-4A4512D583F1}" type="pres">
      <dgm:prSet presAssocID="{F1B5F9D9-BFB0-4526-9FE0-074BD73ED194}" presName="horzOne" presStyleCnt="0"/>
      <dgm:spPr/>
    </dgm:pt>
    <dgm:pt modelId="{6A438040-F756-4BFD-9260-EEA2803DA9FD}" type="pres">
      <dgm:prSet presAssocID="{E0754DDB-B4FE-4218-BF6C-5FB75D70B4D1}" presName="vertTwo" presStyleCnt="0"/>
      <dgm:spPr/>
    </dgm:pt>
    <dgm:pt modelId="{08CD7BEF-4E01-471B-99D9-5B3C1267D939}" type="pres">
      <dgm:prSet presAssocID="{E0754DDB-B4FE-4218-BF6C-5FB75D70B4D1}" presName="txTwo" presStyleLbl="node2" presStyleIdx="0" presStyleCnt="1">
        <dgm:presLayoutVars>
          <dgm:chPref val="3"/>
        </dgm:presLayoutVars>
      </dgm:prSet>
      <dgm:spPr/>
    </dgm:pt>
    <dgm:pt modelId="{F4E9373A-CD13-4331-B8EE-4A4E26FAF19B}" type="pres">
      <dgm:prSet presAssocID="{E0754DDB-B4FE-4218-BF6C-5FB75D70B4D1}" presName="parTransTwo" presStyleCnt="0"/>
      <dgm:spPr/>
    </dgm:pt>
    <dgm:pt modelId="{5CAC8EB7-A71A-48E4-996C-C552E879A4DE}" type="pres">
      <dgm:prSet presAssocID="{E0754DDB-B4FE-4218-BF6C-5FB75D70B4D1}" presName="horzTwo" presStyleCnt="0"/>
      <dgm:spPr/>
    </dgm:pt>
    <dgm:pt modelId="{1A73FB67-CA15-453B-AE73-565D8A594121}" type="pres">
      <dgm:prSet presAssocID="{E83D4A24-FC30-4CFA-9A55-2FB9E41C5C95}" presName="vertThree" presStyleCnt="0"/>
      <dgm:spPr/>
    </dgm:pt>
    <dgm:pt modelId="{81F528D9-E9A4-49A1-A1A1-8FFAC718CC32}" type="pres">
      <dgm:prSet presAssocID="{E83D4A24-FC30-4CFA-9A55-2FB9E41C5C95}" presName="txThree" presStyleLbl="node3" presStyleIdx="0" presStyleCnt="3">
        <dgm:presLayoutVars>
          <dgm:chPref val="3"/>
        </dgm:presLayoutVars>
      </dgm:prSet>
      <dgm:spPr/>
    </dgm:pt>
    <dgm:pt modelId="{FA8824B2-ADF2-4D22-A590-9046B301EFAA}" type="pres">
      <dgm:prSet presAssocID="{E83D4A24-FC30-4CFA-9A55-2FB9E41C5C95}" presName="horzThree" presStyleCnt="0"/>
      <dgm:spPr/>
    </dgm:pt>
    <dgm:pt modelId="{D7749B98-6A46-4BBC-9C30-863E84260E5D}" type="pres">
      <dgm:prSet presAssocID="{80FF3FBE-54C2-4C2C-88D9-A7F02DF171F9}" presName="sibSpaceThree" presStyleCnt="0"/>
      <dgm:spPr/>
    </dgm:pt>
    <dgm:pt modelId="{A6DBD675-8136-46AF-B216-C52B74F92084}" type="pres">
      <dgm:prSet presAssocID="{C957C1D3-045C-4062-8CAD-711607C026C6}" presName="vertThree" presStyleCnt="0"/>
      <dgm:spPr/>
    </dgm:pt>
    <dgm:pt modelId="{9D41D330-9BD9-4BAF-AD2B-A1EA92D000D3}" type="pres">
      <dgm:prSet presAssocID="{C957C1D3-045C-4062-8CAD-711607C026C6}" presName="txThree" presStyleLbl="node3" presStyleIdx="1" presStyleCnt="3">
        <dgm:presLayoutVars>
          <dgm:chPref val="3"/>
        </dgm:presLayoutVars>
      </dgm:prSet>
      <dgm:spPr/>
    </dgm:pt>
    <dgm:pt modelId="{C97587C6-6250-420A-B5D9-035DBCE13CA9}" type="pres">
      <dgm:prSet presAssocID="{C957C1D3-045C-4062-8CAD-711607C026C6}" presName="horzThree" presStyleCnt="0"/>
      <dgm:spPr/>
    </dgm:pt>
    <dgm:pt modelId="{985D03F5-29BC-4336-A7C7-A4B3EB1F84AD}" type="pres">
      <dgm:prSet presAssocID="{D85CC633-8290-4E19-8FAB-AEC0B419F155}" presName="sibSpaceThree" presStyleCnt="0"/>
      <dgm:spPr/>
    </dgm:pt>
    <dgm:pt modelId="{6EAADD1E-D618-41E8-9D21-33F61F19A4E7}" type="pres">
      <dgm:prSet presAssocID="{31EFD025-C6E8-4710-8D97-06B68950036A}" presName="vertThree" presStyleCnt="0"/>
      <dgm:spPr/>
    </dgm:pt>
    <dgm:pt modelId="{65A0D389-D9CB-4008-90C8-6BE1968FEDA8}" type="pres">
      <dgm:prSet presAssocID="{31EFD025-C6E8-4710-8D97-06B68950036A}" presName="txThree" presStyleLbl="node3" presStyleIdx="2" presStyleCnt="3">
        <dgm:presLayoutVars>
          <dgm:chPref val="3"/>
        </dgm:presLayoutVars>
      </dgm:prSet>
      <dgm:spPr/>
    </dgm:pt>
    <dgm:pt modelId="{6E23FF99-6CCD-4655-B710-EE5038E74CA5}" type="pres">
      <dgm:prSet presAssocID="{31EFD025-C6E8-4710-8D97-06B68950036A}" presName="horzThree" presStyleCnt="0"/>
      <dgm:spPr/>
    </dgm:pt>
  </dgm:ptLst>
  <dgm:cxnLst>
    <dgm:cxn modelId="{3F69430E-91B1-4AA2-B7F8-46889CD4C0F7}" type="presOf" srcId="{E0754DDB-B4FE-4218-BF6C-5FB75D70B4D1}" destId="{08CD7BEF-4E01-471B-99D9-5B3C1267D939}" srcOrd="0" destOrd="0" presId="urn:microsoft.com/office/officeart/2005/8/layout/hierarchy4"/>
    <dgm:cxn modelId="{A37B311E-CC1F-4BE0-802E-34CC86095AE7}" srcId="{F1B5F9D9-BFB0-4526-9FE0-074BD73ED194}" destId="{E0754DDB-B4FE-4218-BF6C-5FB75D70B4D1}" srcOrd="0" destOrd="0" parTransId="{69F47081-5001-43DF-A6BA-384C185D6D2B}" sibTransId="{0CD59905-948D-4C00-91FF-D10034A46FC6}"/>
    <dgm:cxn modelId="{79814425-CCA8-4E86-B86F-23E1442D9AAE}" srcId="{E0754DDB-B4FE-4218-BF6C-5FB75D70B4D1}" destId="{31EFD025-C6E8-4710-8D97-06B68950036A}" srcOrd="2" destOrd="0" parTransId="{4AC98F79-B783-472A-9908-4BD8972F4D21}" sibTransId="{B4B15999-8D3C-4FAC-9933-059273B2C6D8}"/>
    <dgm:cxn modelId="{291ECC35-F1B8-46F5-8E66-0623A167C7F8}" srcId="{E0754DDB-B4FE-4218-BF6C-5FB75D70B4D1}" destId="{C957C1D3-045C-4062-8CAD-711607C026C6}" srcOrd="1" destOrd="0" parTransId="{F3B2C4EA-9127-411D-9597-914BB4785AD4}" sibTransId="{D85CC633-8290-4E19-8FAB-AEC0B419F155}"/>
    <dgm:cxn modelId="{6769DE68-5556-4E58-8678-7C31497D34BF}" type="presOf" srcId="{F1B5F9D9-BFB0-4526-9FE0-074BD73ED194}" destId="{9A68C5D5-A0BA-417D-96EC-8132F62936A3}" srcOrd="0" destOrd="0" presId="urn:microsoft.com/office/officeart/2005/8/layout/hierarchy4"/>
    <dgm:cxn modelId="{9A15CB6A-FC44-46D8-BA7E-699C528BEF2D}" srcId="{E0754DDB-B4FE-4218-BF6C-5FB75D70B4D1}" destId="{E83D4A24-FC30-4CFA-9A55-2FB9E41C5C95}" srcOrd="0" destOrd="0" parTransId="{E3A52B3D-EEC3-4009-828D-27D941157042}" sibTransId="{80FF3FBE-54C2-4C2C-88D9-A7F02DF171F9}"/>
    <dgm:cxn modelId="{2706CD79-6D13-44EF-B0C4-3EDE7F10D00D}" type="presOf" srcId="{169D4F2C-C9CD-415A-9D9C-C32A56E9C02A}" destId="{B03A5E33-9CB7-47B0-A7B3-443BE20F4797}" srcOrd="0" destOrd="0" presId="urn:microsoft.com/office/officeart/2005/8/layout/hierarchy4"/>
    <dgm:cxn modelId="{130EB47F-D453-455E-BBF2-5074071F9A71}" type="presOf" srcId="{C957C1D3-045C-4062-8CAD-711607C026C6}" destId="{9D41D330-9BD9-4BAF-AD2B-A1EA92D000D3}" srcOrd="0" destOrd="0" presId="urn:microsoft.com/office/officeart/2005/8/layout/hierarchy4"/>
    <dgm:cxn modelId="{C21E0EC1-77E9-445D-B3AB-3594DBAA7DD9}" type="presOf" srcId="{31EFD025-C6E8-4710-8D97-06B68950036A}" destId="{65A0D389-D9CB-4008-90C8-6BE1968FEDA8}"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234BCF9-7946-4D01-907B-7483328D67D8}" type="presOf" srcId="{E83D4A24-FC30-4CFA-9A55-2FB9E41C5C95}" destId="{81F528D9-E9A4-49A1-A1A1-8FFAC718CC32}" srcOrd="0" destOrd="0" presId="urn:microsoft.com/office/officeart/2005/8/layout/hierarchy4"/>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664A557-9C5B-46ED-AA5B-53DC04315EEC}" type="presParOf" srcId="{A6FB3299-592C-411C-8FE5-C34EED1505D6}" destId="{D084E947-B01B-4A0A-B011-97A23EF2CF24}"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803231B9-6C03-4862-9981-42438AC2D11E}" type="presParOf" srcId="{46228951-8871-4B55-BEEF-4A4512D583F1}" destId="{6A438040-F756-4BFD-9260-EEA2803DA9FD}" srcOrd="0" destOrd="0" presId="urn:microsoft.com/office/officeart/2005/8/layout/hierarchy4"/>
    <dgm:cxn modelId="{921C3647-40CA-49BE-B8A6-8BF58F31AA8C}" type="presParOf" srcId="{6A438040-F756-4BFD-9260-EEA2803DA9FD}" destId="{08CD7BEF-4E01-471B-99D9-5B3C1267D939}" srcOrd="0" destOrd="0" presId="urn:microsoft.com/office/officeart/2005/8/layout/hierarchy4"/>
    <dgm:cxn modelId="{2BF606FA-137F-4982-AD4F-571414949A47}" type="presParOf" srcId="{6A438040-F756-4BFD-9260-EEA2803DA9FD}" destId="{F4E9373A-CD13-4331-B8EE-4A4E26FAF19B}" srcOrd="1" destOrd="0" presId="urn:microsoft.com/office/officeart/2005/8/layout/hierarchy4"/>
    <dgm:cxn modelId="{4A1E38C2-FEDB-4893-AD3F-51EBA03CA6C9}" type="presParOf" srcId="{6A438040-F756-4BFD-9260-EEA2803DA9FD}" destId="{5CAC8EB7-A71A-48E4-996C-C552E879A4DE}" srcOrd="2" destOrd="0" presId="urn:microsoft.com/office/officeart/2005/8/layout/hierarchy4"/>
    <dgm:cxn modelId="{87DA40BC-0FCA-4034-98B4-565EE3FD7351}" type="presParOf" srcId="{5CAC8EB7-A71A-48E4-996C-C552E879A4DE}" destId="{1A73FB67-CA15-453B-AE73-565D8A594121}" srcOrd="0" destOrd="0" presId="urn:microsoft.com/office/officeart/2005/8/layout/hierarchy4"/>
    <dgm:cxn modelId="{AFD1516D-175F-4BC1-A9E2-29BE6D5E5BB8}" type="presParOf" srcId="{1A73FB67-CA15-453B-AE73-565D8A594121}" destId="{81F528D9-E9A4-49A1-A1A1-8FFAC718CC32}" srcOrd="0" destOrd="0" presId="urn:microsoft.com/office/officeart/2005/8/layout/hierarchy4"/>
    <dgm:cxn modelId="{5E7F42A0-60D4-4963-B2B4-5D4E93BE70BD}" type="presParOf" srcId="{1A73FB67-CA15-453B-AE73-565D8A594121}" destId="{FA8824B2-ADF2-4D22-A590-9046B301EFAA}" srcOrd="1" destOrd="0" presId="urn:microsoft.com/office/officeart/2005/8/layout/hierarchy4"/>
    <dgm:cxn modelId="{6255DDF0-21A8-42FF-BA8E-C64C5FEF7E08}" type="presParOf" srcId="{5CAC8EB7-A71A-48E4-996C-C552E879A4DE}" destId="{D7749B98-6A46-4BBC-9C30-863E84260E5D}" srcOrd="1" destOrd="0" presId="urn:microsoft.com/office/officeart/2005/8/layout/hierarchy4"/>
    <dgm:cxn modelId="{CBEB5B25-E888-4F98-97CF-627E465B4699}" type="presParOf" srcId="{5CAC8EB7-A71A-48E4-996C-C552E879A4DE}" destId="{A6DBD675-8136-46AF-B216-C52B74F92084}" srcOrd="2" destOrd="0" presId="urn:microsoft.com/office/officeart/2005/8/layout/hierarchy4"/>
    <dgm:cxn modelId="{A9DB2CFB-6D92-46CD-BA17-8EE137546082}" type="presParOf" srcId="{A6DBD675-8136-46AF-B216-C52B74F92084}" destId="{9D41D330-9BD9-4BAF-AD2B-A1EA92D000D3}" srcOrd="0" destOrd="0" presId="urn:microsoft.com/office/officeart/2005/8/layout/hierarchy4"/>
    <dgm:cxn modelId="{26313939-288D-44B6-B3F3-8BFE1F6862AD}" type="presParOf" srcId="{A6DBD675-8136-46AF-B216-C52B74F92084}" destId="{C97587C6-6250-420A-B5D9-035DBCE13CA9}" srcOrd="1" destOrd="0" presId="urn:microsoft.com/office/officeart/2005/8/layout/hierarchy4"/>
    <dgm:cxn modelId="{86732959-ED72-4DEC-96B1-BF744B12977C}" type="presParOf" srcId="{5CAC8EB7-A71A-48E4-996C-C552E879A4DE}" destId="{985D03F5-29BC-4336-A7C7-A4B3EB1F84AD}" srcOrd="3" destOrd="0" presId="urn:microsoft.com/office/officeart/2005/8/layout/hierarchy4"/>
    <dgm:cxn modelId="{9762E328-E35A-491A-AEEC-851753CD5F4A}" type="presParOf" srcId="{5CAC8EB7-A71A-48E4-996C-C552E879A4DE}" destId="{6EAADD1E-D618-41E8-9D21-33F61F19A4E7}" srcOrd="4" destOrd="0" presId="urn:microsoft.com/office/officeart/2005/8/layout/hierarchy4"/>
    <dgm:cxn modelId="{FFF165F8-5E26-4DFC-BB57-60D479A4646B}" type="presParOf" srcId="{6EAADD1E-D618-41E8-9D21-33F61F19A4E7}" destId="{65A0D389-D9CB-4008-90C8-6BE1968FEDA8}" srcOrd="0" destOrd="0" presId="urn:microsoft.com/office/officeart/2005/8/layout/hierarchy4"/>
    <dgm:cxn modelId="{BF624FF4-1951-4DFC-9719-5081429C2335}" type="presParOf" srcId="{6EAADD1E-D618-41E8-9D21-33F61F19A4E7}" destId="{6E23FF99-6CCD-4655-B710-EE5038E74CA5}"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chemeClr val="accent1">
            <a:lumMod val="20000"/>
            <a:lumOff val="80000"/>
          </a:schemeClr>
        </a:solidFill>
        <a:ln>
          <a:noFill/>
        </a:ln>
      </dgm:spPr>
      <dgm:t>
        <a:bodyPr/>
        <a:lstStyle/>
        <a:p>
          <a:r>
            <a:rPr lang="ar-SA" sz="2400" dirty="0">
              <a:latin typeface="A_Nefel_Sereke_Qelew" panose="02010000000000000000" pitchFamily="2" charset="-78"/>
              <a:cs typeface="A_Nefel_Sereke_Qelew" panose="02010000000000000000" pitchFamily="2" charset="-78"/>
            </a:rPr>
            <a:t>المخطط الهيكلي</a:t>
          </a:r>
          <a:endParaRPr lang="en-US" sz="24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C05554B1-1AB4-49DB-9CB7-530545905D69}">
      <dgm:prSet custT="1"/>
      <dgm:spPr>
        <a:solidFill>
          <a:schemeClr val="accent1">
            <a:lumMod val="20000"/>
            <a:lumOff val="80000"/>
          </a:schemeClr>
        </a:solidFill>
        <a:ln>
          <a:noFill/>
        </a:ln>
      </dgm:spPr>
      <dgm:t>
        <a:bodyPr/>
        <a:lstStyle/>
        <a:p>
          <a:r>
            <a:rPr lang="ar-SA" sz="2400" dirty="0">
              <a:latin typeface="A_Nefel_Sereke_Qelew" panose="02010000000000000000" pitchFamily="2" charset="-78"/>
              <a:cs typeface="A_Nefel_Sereke_Qelew" panose="02010000000000000000" pitchFamily="2" charset="-78"/>
            </a:rPr>
            <a:t>البنية التحتية للطرق</a:t>
          </a:r>
          <a:endParaRPr lang="en-US" sz="2400" b="0" dirty="0">
            <a:latin typeface="A_Nefel_Sereke_Qelew" panose="02010000000000000000" pitchFamily="2" charset="-78"/>
            <a:cs typeface="A_Nefel_Sereke_Qelew" panose="02010000000000000000" pitchFamily="2" charset="-78"/>
          </a:endParaRPr>
        </a:p>
      </dgm:t>
    </dgm:pt>
    <dgm:pt modelId="{8255AD30-5FC2-407F-8475-E1CEE2D96A21}" type="parTrans" cxnId="{28A8B65C-F9FB-4D39-B1DB-6A2B296C4C9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49B76321-C70B-42F8-A2B3-97A5A0F1E923}" type="sibTrans" cxnId="{28A8B65C-F9FB-4D39-B1DB-6A2B296C4C9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10D67ED0-2FD6-4102-8560-4B5038BFC098}">
      <dgm:prSet custT="1"/>
      <dgm:spPr>
        <a:solidFill>
          <a:schemeClr val="accent1">
            <a:lumMod val="20000"/>
            <a:lumOff val="80000"/>
          </a:schemeClr>
        </a:solidFill>
        <a:ln>
          <a:noFill/>
        </a:ln>
      </dgm:spPr>
      <dgm:t>
        <a:bodyPr/>
        <a:lstStyle/>
        <a:p>
          <a:r>
            <a:rPr lang="ar-SA" sz="2400" dirty="0">
              <a:latin typeface="A_Nefel_Sereke_Qelew" panose="02010000000000000000" pitchFamily="2" charset="-78"/>
              <a:cs typeface="A_Nefel_Sereke_Qelew" panose="02010000000000000000" pitchFamily="2" charset="-78"/>
            </a:rPr>
            <a:t>الخصائص الطبيعية</a:t>
          </a:r>
          <a:endParaRPr lang="en-US" sz="2400" b="0" dirty="0">
            <a:latin typeface="A_Nefel_Sereke_Qelew" panose="02010000000000000000" pitchFamily="2" charset="-78"/>
            <a:cs typeface="A_Nefel_Sereke_Qelew" panose="02010000000000000000" pitchFamily="2" charset="-78"/>
          </a:endParaRPr>
        </a:p>
      </dgm:t>
    </dgm:pt>
    <dgm:pt modelId="{EFEF2D4E-55CD-4BF0-A599-A67954E3F798}" type="parTrans" cxnId="{3D51C737-15C9-4915-8499-0FFAFFB3FF72}">
      <dgm:prSet/>
      <dgm:spPr/>
      <dgm:t>
        <a:bodyPr/>
        <a:lstStyle/>
        <a:p>
          <a:endParaRPr lang="en-US" sz="2800"/>
        </a:p>
      </dgm:t>
    </dgm:pt>
    <dgm:pt modelId="{6B67CA54-6C6B-4506-886C-136B54EE1DF1}" type="sibTrans" cxnId="{3D51C737-15C9-4915-8499-0FFAFFB3FF72}">
      <dgm:prSet/>
      <dgm:spPr/>
      <dgm:t>
        <a:bodyPr/>
        <a:lstStyle/>
        <a:p>
          <a:endParaRPr lang="en-US" sz="2800"/>
        </a:p>
      </dgm:t>
    </dgm:pt>
    <dgm:pt modelId="{68D86690-8D5D-43DB-A24F-25B960C6A36E}">
      <dgm:prSet custT="1"/>
      <dgm:spPr>
        <a:solidFill>
          <a:schemeClr val="accent1">
            <a:lumMod val="20000"/>
            <a:lumOff val="80000"/>
          </a:schemeClr>
        </a:solidFill>
        <a:ln>
          <a:noFill/>
        </a:ln>
      </dgm:spPr>
      <dgm:t>
        <a:bodyPr/>
        <a:lstStyle/>
        <a:p>
          <a:r>
            <a:rPr lang="ar-SA" sz="2400" b="1" dirty="0"/>
            <a:t>الكثافة السكانية</a:t>
          </a:r>
          <a:endParaRPr lang="en-US" sz="2400" b="0" dirty="0">
            <a:latin typeface="A_Nefel_Sereke_Qelew" panose="02010000000000000000" pitchFamily="2" charset="-78"/>
            <a:cs typeface="A_Nefel_Sereke_Qelew" panose="02010000000000000000" pitchFamily="2" charset="-78"/>
          </a:endParaRPr>
        </a:p>
      </dgm:t>
    </dgm:pt>
    <dgm:pt modelId="{3D4BB5B4-5971-4428-990B-E54719712D02}" type="parTrans" cxnId="{CE1A49FF-DACB-45BC-A55A-AB438D0088B2}">
      <dgm:prSet/>
      <dgm:spPr/>
      <dgm:t>
        <a:bodyPr/>
        <a:lstStyle/>
        <a:p>
          <a:endParaRPr lang="en-US" sz="2800"/>
        </a:p>
      </dgm:t>
    </dgm:pt>
    <dgm:pt modelId="{E9DCB4A1-015B-4153-9E27-0D5BC7A1262E}" type="sibTrans" cxnId="{CE1A49FF-DACB-45BC-A55A-AB438D0088B2}">
      <dgm:prSet/>
      <dgm:spPr/>
      <dgm:t>
        <a:bodyPr/>
        <a:lstStyle/>
        <a:p>
          <a:endParaRPr lang="en-US" sz="2800"/>
        </a:p>
      </dgm:t>
    </dgm:pt>
    <dgm:pt modelId="{2B7A4F92-E919-4CCC-9D51-AA475012E522}">
      <dgm:prSet custT="1"/>
      <dgm:spPr>
        <a:solidFill>
          <a:schemeClr val="accent1">
            <a:lumMod val="20000"/>
            <a:lumOff val="80000"/>
          </a:schemeClr>
        </a:solidFill>
        <a:ln>
          <a:noFill/>
        </a:ln>
      </dgm:spPr>
      <dgm:t>
        <a:bodyPr/>
        <a:lstStyle/>
        <a:p>
          <a:r>
            <a:rPr lang="ar-SA" sz="2400" b="0" dirty="0">
              <a:latin typeface="A_Nefel_Sereke_Qelew" panose="02010000000000000000" pitchFamily="2" charset="-78"/>
              <a:cs typeface="A_Nefel_Sereke_Qelew" panose="02010000000000000000" pitchFamily="2" charset="-78"/>
            </a:rPr>
            <a:t>شبكة المياه</a:t>
          </a:r>
          <a:endParaRPr lang="en-US" sz="2400" b="0" dirty="0">
            <a:latin typeface="A_Nefel_Sereke_Qelew" panose="02010000000000000000" pitchFamily="2" charset="-78"/>
            <a:cs typeface="A_Nefel_Sereke_Qelew" panose="02010000000000000000" pitchFamily="2" charset="-78"/>
          </a:endParaRPr>
        </a:p>
      </dgm:t>
    </dgm:pt>
    <dgm:pt modelId="{9704D0D0-36EF-44EF-B22F-794D391289BD}" type="parTrans" cxnId="{A7CE354B-F3F8-41DE-8588-AC40636E5031}">
      <dgm:prSet/>
      <dgm:spPr/>
      <dgm:t>
        <a:bodyPr/>
        <a:lstStyle/>
        <a:p>
          <a:endParaRPr lang="en-US" sz="2800"/>
        </a:p>
      </dgm:t>
    </dgm:pt>
    <dgm:pt modelId="{F858EDE2-4B68-4B6A-88D6-599D379CB6EA}" type="sibTrans" cxnId="{A7CE354B-F3F8-41DE-8588-AC40636E5031}">
      <dgm:prSet/>
      <dgm:spPr/>
      <dgm:t>
        <a:bodyPr/>
        <a:lstStyle/>
        <a:p>
          <a:endParaRPr lang="en-US" sz="2800"/>
        </a:p>
      </dgm:t>
    </dgm:pt>
    <dgm:pt modelId="{4A834525-62BB-44C6-A49D-25A088283701}">
      <dgm:prSet custT="1"/>
      <dgm:spPr>
        <a:solidFill>
          <a:schemeClr val="accent1">
            <a:lumMod val="20000"/>
            <a:lumOff val="80000"/>
          </a:schemeClr>
        </a:solidFill>
        <a:ln>
          <a:noFill/>
        </a:ln>
      </dgm:spPr>
      <dgm:t>
        <a:bodyPr/>
        <a:lstStyle/>
        <a:p>
          <a:r>
            <a:rPr lang="ar-SA" sz="2400" b="0" dirty="0">
              <a:latin typeface="A_Nefel_Sereke_Qelew" panose="02010000000000000000" pitchFamily="2" charset="-78"/>
              <a:cs typeface="A_Nefel_Sereke_Qelew" panose="02010000000000000000" pitchFamily="2" charset="-78"/>
            </a:rPr>
            <a:t>الخدمات</a:t>
          </a:r>
          <a:endParaRPr lang="en-US" sz="2400" b="0" dirty="0">
            <a:latin typeface="A_Nefel_Sereke_Qelew" panose="02010000000000000000" pitchFamily="2" charset="-78"/>
            <a:cs typeface="A_Nefel_Sereke_Qelew" panose="02010000000000000000" pitchFamily="2" charset="-78"/>
          </a:endParaRPr>
        </a:p>
      </dgm:t>
    </dgm:pt>
    <dgm:pt modelId="{EF5516CB-0F41-4EF8-880A-C35FB5C7639E}" type="parTrans" cxnId="{17095732-EC6B-46F9-B1BD-48A9B4BA9EB2}">
      <dgm:prSet/>
      <dgm:spPr/>
      <dgm:t>
        <a:bodyPr/>
        <a:lstStyle/>
        <a:p>
          <a:endParaRPr lang="en-US" sz="1100"/>
        </a:p>
      </dgm:t>
    </dgm:pt>
    <dgm:pt modelId="{ED531C05-5FAC-4BF2-BA41-D65608AA31F8}" type="sibTrans" cxnId="{17095732-EC6B-46F9-B1BD-48A9B4BA9EB2}">
      <dgm:prSet/>
      <dgm:spPr/>
      <dgm:t>
        <a:bodyPr/>
        <a:lstStyle/>
        <a:p>
          <a:endParaRPr lang="en-US" sz="1100"/>
        </a:p>
      </dgm:t>
    </dgm:pt>
    <dgm:pt modelId="{5312CBDA-2246-4393-BD38-9FCB1A358627}">
      <dgm:prSet custT="1"/>
      <dgm:spPr>
        <a:solidFill>
          <a:schemeClr val="accent1">
            <a:lumMod val="20000"/>
            <a:lumOff val="80000"/>
          </a:schemeClr>
        </a:solidFill>
        <a:ln>
          <a:noFill/>
        </a:ln>
      </dgm:spPr>
      <dgm:t>
        <a:bodyPr/>
        <a:lstStyle/>
        <a:p>
          <a:r>
            <a:rPr lang="ar-SA" sz="2400" b="0" dirty="0">
              <a:latin typeface="A_Nefel_Sereke_Qelew" panose="02010000000000000000" pitchFamily="2" charset="-78"/>
              <a:cs typeface="A_Nefel_Sereke_Qelew" panose="02010000000000000000" pitchFamily="2" charset="-78"/>
            </a:rPr>
            <a:t>السياحة والمواقع التاريخية</a:t>
          </a:r>
          <a:endParaRPr lang="en-US" sz="2400" b="0" dirty="0">
            <a:latin typeface="A_Nefel_Sereke_Qelew" panose="02010000000000000000" pitchFamily="2" charset="-78"/>
            <a:cs typeface="A_Nefel_Sereke_Qelew" panose="02010000000000000000" pitchFamily="2" charset="-78"/>
          </a:endParaRPr>
        </a:p>
      </dgm:t>
    </dgm:pt>
    <dgm:pt modelId="{13A1BD08-09E0-4ADE-9F31-E1EEBE7EAE74}" type="parTrans" cxnId="{75903E77-CE47-425A-BB28-095ACF2C6A99}">
      <dgm:prSet/>
      <dgm:spPr/>
      <dgm:t>
        <a:bodyPr/>
        <a:lstStyle/>
        <a:p>
          <a:endParaRPr lang="en-US" sz="1100"/>
        </a:p>
      </dgm:t>
    </dgm:pt>
    <dgm:pt modelId="{E5D93B96-71D9-40D1-8EE4-3D35287257A0}" type="sibTrans" cxnId="{75903E77-CE47-425A-BB28-095ACF2C6A99}">
      <dgm:prSet/>
      <dgm:spPr/>
      <dgm:t>
        <a:bodyPr/>
        <a:lstStyle/>
        <a:p>
          <a:endParaRPr lang="en-US" sz="1100"/>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7">
        <dgm:presLayoutVars>
          <dgm:chPref val="3"/>
        </dgm:presLayoutVars>
      </dgm:prSet>
      <dgm:spPr/>
    </dgm:pt>
    <dgm:pt modelId="{46228951-8871-4B55-BEEF-4A4512D583F1}" type="pres">
      <dgm:prSet presAssocID="{F1B5F9D9-BFB0-4526-9FE0-074BD73ED194}" presName="horzOne" presStyleCnt="0"/>
      <dgm:spPr/>
    </dgm:pt>
    <dgm:pt modelId="{2CE9F465-4A14-46C8-87F0-0918A3BEF739}" type="pres">
      <dgm:prSet presAssocID="{97E42AC3-C1FF-4CD5-A036-95C08723ADA6}" presName="sibSpaceOne" presStyleCnt="0"/>
      <dgm:spPr/>
    </dgm:pt>
    <dgm:pt modelId="{1CC77301-0F8B-4CE9-A6BA-460DA19AAAD5}" type="pres">
      <dgm:prSet presAssocID="{C05554B1-1AB4-49DB-9CB7-530545905D69}" presName="vertOne" presStyleCnt="0"/>
      <dgm:spPr/>
    </dgm:pt>
    <dgm:pt modelId="{7230E5D9-E741-4234-8E2F-D7A427686056}" type="pres">
      <dgm:prSet presAssocID="{C05554B1-1AB4-49DB-9CB7-530545905D69}" presName="txOne" presStyleLbl="node0" presStyleIdx="1" presStyleCnt="7">
        <dgm:presLayoutVars>
          <dgm:chPref val="3"/>
        </dgm:presLayoutVars>
      </dgm:prSet>
      <dgm:spPr/>
    </dgm:pt>
    <dgm:pt modelId="{9376F614-B219-4966-B946-41BD8047A006}" type="pres">
      <dgm:prSet presAssocID="{C05554B1-1AB4-49DB-9CB7-530545905D69}" presName="horzOne" presStyleCnt="0"/>
      <dgm:spPr/>
    </dgm:pt>
    <dgm:pt modelId="{FBEB7F4F-5968-4BC9-9934-4B107AC450EE}" type="pres">
      <dgm:prSet presAssocID="{49B76321-C70B-42F8-A2B3-97A5A0F1E923}" presName="sibSpaceOne" presStyleCnt="0"/>
      <dgm:spPr/>
    </dgm:pt>
    <dgm:pt modelId="{BC721C0B-A51F-44D8-98E4-A7709D9806C0}" type="pres">
      <dgm:prSet presAssocID="{10D67ED0-2FD6-4102-8560-4B5038BFC098}" presName="vertOne" presStyleCnt="0"/>
      <dgm:spPr/>
    </dgm:pt>
    <dgm:pt modelId="{B51C51D8-05A9-44D3-AF6A-A3A0EDBCDF35}" type="pres">
      <dgm:prSet presAssocID="{10D67ED0-2FD6-4102-8560-4B5038BFC098}" presName="txOne" presStyleLbl="node0" presStyleIdx="2" presStyleCnt="7">
        <dgm:presLayoutVars>
          <dgm:chPref val="3"/>
        </dgm:presLayoutVars>
      </dgm:prSet>
      <dgm:spPr/>
    </dgm:pt>
    <dgm:pt modelId="{564404B9-D7C4-45C9-8B6C-58505D56D8D6}" type="pres">
      <dgm:prSet presAssocID="{10D67ED0-2FD6-4102-8560-4B5038BFC098}" presName="horzOne" presStyleCnt="0"/>
      <dgm:spPr/>
    </dgm:pt>
    <dgm:pt modelId="{B4BA1B45-E948-4AC5-B3F6-03A16ED973E0}" type="pres">
      <dgm:prSet presAssocID="{6B67CA54-6C6B-4506-886C-136B54EE1DF1}" presName="sibSpaceOne" presStyleCnt="0"/>
      <dgm:spPr/>
    </dgm:pt>
    <dgm:pt modelId="{9B215596-0E93-4333-A64B-0D7AC9FB8E82}" type="pres">
      <dgm:prSet presAssocID="{68D86690-8D5D-43DB-A24F-25B960C6A36E}" presName="vertOne" presStyleCnt="0"/>
      <dgm:spPr/>
    </dgm:pt>
    <dgm:pt modelId="{DF8689E8-D9EC-4874-AC40-83B6CC428688}" type="pres">
      <dgm:prSet presAssocID="{68D86690-8D5D-43DB-A24F-25B960C6A36E}" presName="txOne" presStyleLbl="node0" presStyleIdx="3" presStyleCnt="7">
        <dgm:presLayoutVars>
          <dgm:chPref val="3"/>
        </dgm:presLayoutVars>
      </dgm:prSet>
      <dgm:spPr/>
    </dgm:pt>
    <dgm:pt modelId="{FCE532B6-FCF5-427A-B1E9-F3C6D059E3EE}" type="pres">
      <dgm:prSet presAssocID="{68D86690-8D5D-43DB-A24F-25B960C6A36E}" presName="horzOne" presStyleCnt="0"/>
      <dgm:spPr/>
    </dgm:pt>
    <dgm:pt modelId="{A10ED313-BDB1-45D1-98CE-AD78130B7A44}" type="pres">
      <dgm:prSet presAssocID="{E9DCB4A1-015B-4153-9E27-0D5BC7A1262E}" presName="sibSpaceOne" presStyleCnt="0"/>
      <dgm:spPr/>
    </dgm:pt>
    <dgm:pt modelId="{E2960495-86F3-454A-B4BB-7640A3C9A23F}" type="pres">
      <dgm:prSet presAssocID="{2B7A4F92-E919-4CCC-9D51-AA475012E522}" presName="vertOne" presStyleCnt="0"/>
      <dgm:spPr/>
    </dgm:pt>
    <dgm:pt modelId="{70964BD3-BEA3-4799-856F-1F008162242E}" type="pres">
      <dgm:prSet presAssocID="{2B7A4F92-E919-4CCC-9D51-AA475012E522}" presName="txOne" presStyleLbl="node0" presStyleIdx="4" presStyleCnt="7">
        <dgm:presLayoutVars>
          <dgm:chPref val="3"/>
        </dgm:presLayoutVars>
      </dgm:prSet>
      <dgm:spPr/>
    </dgm:pt>
    <dgm:pt modelId="{2C25A79A-346B-4832-995F-BD77994BAE55}" type="pres">
      <dgm:prSet presAssocID="{2B7A4F92-E919-4CCC-9D51-AA475012E522}" presName="horzOne" presStyleCnt="0"/>
      <dgm:spPr/>
    </dgm:pt>
    <dgm:pt modelId="{038BFE1E-019F-4C1E-995E-4A5AAC4CC502}" type="pres">
      <dgm:prSet presAssocID="{F858EDE2-4B68-4B6A-88D6-599D379CB6EA}" presName="sibSpaceOne" presStyleCnt="0"/>
      <dgm:spPr/>
    </dgm:pt>
    <dgm:pt modelId="{D888F048-0B96-46C0-B2C6-5853CBA0C6B0}" type="pres">
      <dgm:prSet presAssocID="{4A834525-62BB-44C6-A49D-25A088283701}" presName="vertOne" presStyleCnt="0"/>
      <dgm:spPr/>
    </dgm:pt>
    <dgm:pt modelId="{91615E62-A952-4063-A067-C1BE356ACC7C}" type="pres">
      <dgm:prSet presAssocID="{4A834525-62BB-44C6-A49D-25A088283701}" presName="txOne" presStyleLbl="node0" presStyleIdx="5" presStyleCnt="7">
        <dgm:presLayoutVars>
          <dgm:chPref val="3"/>
        </dgm:presLayoutVars>
      </dgm:prSet>
      <dgm:spPr/>
    </dgm:pt>
    <dgm:pt modelId="{F6A365C5-AAC1-40A6-A021-A75BDF1BFED0}" type="pres">
      <dgm:prSet presAssocID="{4A834525-62BB-44C6-A49D-25A088283701}" presName="horzOne" presStyleCnt="0"/>
      <dgm:spPr/>
    </dgm:pt>
    <dgm:pt modelId="{651A6D88-18F6-4CBA-A32E-8039931F519D}" type="pres">
      <dgm:prSet presAssocID="{ED531C05-5FAC-4BF2-BA41-D65608AA31F8}" presName="sibSpaceOne" presStyleCnt="0"/>
      <dgm:spPr/>
    </dgm:pt>
    <dgm:pt modelId="{92D2FE04-5974-4D03-9F71-28D2AAA309D6}" type="pres">
      <dgm:prSet presAssocID="{5312CBDA-2246-4393-BD38-9FCB1A358627}" presName="vertOne" presStyleCnt="0"/>
      <dgm:spPr/>
    </dgm:pt>
    <dgm:pt modelId="{4248B9A0-A6F5-490C-94AF-A090E1881563}" type="pres">
      <dgm:prSet presAssocID="{5312CBDA-2246-4393-BD38-9FCB1A358627}" presName="txOne" presStyleLbl="node0" presStyleIdx="6" presStyleCnt="7">
        <dgm:presLayoutVars>
          <dgm:chPref val="3"/>
        </dgm:presLayoutVars>
      </dgm:prSet>
      <dgm:spPr/>
    </dgm:pt>
    <dgm:pt modelId="{1967AEBA-1BDC-41C1-8DE1-6AABFF0F17D5}" type="pres">
      <dgm:prSet presAssocID="{5312CBDA-2246-4393-BD38-9FCB1A358627}" presName="horzOne" presStyleCnt="0"/>
      <dgm:spPr/>
    </dgm:pt>
  </dgm:ptLst>
  <dgm:cxnLst>
    <dgm:cxn modelId="{F5A61716-4C63-4C1B-823A-B5A7A8107EAD}" type="presOf" srcId="{2B7A4F92-E919-4CCC-9D51-AA475012E522}" destId="{70964BD3-BEA3-4799-856F-1F008162242E}" srcOrd="0" destOrd="0" presId="urn:microsoft.com/office/officeart/2005/8/layout/hierarchy4"/>
    <dgm:cxn modelId="{C9BB101D-7FF5-44AE-85A1-C53C1F381822}" type="presOf" srcId="{5312CBDA-2246-4393-BD38-9FCB1A358627}" destId="{4248B9A0-A6F5-490C-94AF-A090E1881563}" srcOrd="0" destOrd="0" presId="urn:microsoft.com/office/officeart/2005/8/layout/hierarchy4"/>
    <dgm:cxn modelId="{17095732-EC6B-46F9-B1BD-48A9B4BA9EB2}" srcId="{169D4F2C-C9CD-415A-9D9C-C32A56E9C02A}" destId="{4A834525-62BB-44C6-A49D-25A088283701}" srcOrd="5" destOrd="0" parTransId="{EF5516CB-0F41-4EF8-880A-C35FB5C7639E}" sibTransId="{ED531C05-5FAC-4BF2-BA41-D65608AA31F8}"/>
    <dgm:cxn modelId="{3D51C737-15C9-4915-8499-0FFAFFB3FF72}" srcId="{169D4F2C-C9CD-415A-9D9C-C32A56E9C02A}" destId="{10D67ED0-2FD6-4102-8560-4B5038BFC098}" srcOrd="2" destOrd="0" parTransId="{EFEF2D4E-55CD-4BF0-A599-A67954E3F798}" sibTransId="{6B67CA54-6C6B-4506-886C-136B54EE1DF1}"/>
    <dgm:cxn modelId="{28A8B65C-F9FB-4D39-B1DB-6A2B296C4C97}" srcId="{169D4F2C-C9CD-415A-9D9C-C32A56E9C02A}" destId="{C05554B1-1AB4-49DB-9CB7-530545905D69}" srcOrd="1" destOrd="0" parTransId="{8255AD30-5FC2-407F-8475-E1CEE2D96A21}" sibTransId="{49B76321-C70B-42F8-A2B3-97A5A0F1E923}"/>
    <dgm:cxn modelId="{5FDB9B5D-F913-4BF6-8F9B-0176BB255C50}" type="presOf" srcId="{68D86690-8D5D-43DB-A24F-25B960C6A36E}" destId="{DF8689E8-D9EC-4874-AC40-83B6CC428688}" srcOrd="0" destOrd="0" presId="urn:microsoft.com/office/officeart/2005/8/layout/hierarchy4"/>
    <dgm:cxn modelId="{6769DE68-5556-4E58-8678-7C31497D34BF}" type="presOf" srcId="{F1B5F9D9-BFB0-4526-9FE0-074BD73ED194}" destId="{9A68C5D5-A0BA-417D-96EC-8132F62936A3}" srcOrd="0" destOrd="0" presId="urn:microsoft.com/office/officeart/2005/8/layout/hierarchy4"/>
    <dgm:cxn modelId="{A7CE354B-F3F8-41DE-8588-AC40636E5031}" srcId="{169D4F2C-C9CD-415A-9D9C-C32A56E9C02A}" destId="{2B7A4F92-E919-4CCC-9D51-AA475012E522}" srcOrd="4" destOrd="0" parTransId="{9704D0D0-36EF-44EF-B22F-794D391289BD}" sibTransId="{F858EDE2-4B68-4B6A-88D6-599D379CB6EA}"/>
    <dgm:cxn modelId="{75903E77-CE47-425A-BB28-095ACF2C6A99}" srcId="{169D4F2C-C9CD-415A-9D9C-C32A56E9C02A}" destId="{5312CBDA-2246-4393-BD38-9FCB1A358627}" srcOrd="6" destOrd="0" parTransId="{13A1BD08-09E0-4ADE-9F31-E1EEBE7EAE74}" sibTransId="{E5D93B96-71D9-40D1-8EE4-3D35287257A0}"/>
    <dgm:cxn modelId="{2706CD79-6D13-44EF-B0C4-3EDE7F10D00D}" type="presOf" srcId="{169D4F2C-C9CD-415A-9D9C-C32A56E9C02A}" destId="{B03A5E33-9CB7-47B0-A7B3-443BE20F4797}" srcOrd="0" destOrd="0" presId="urn:microsoft.com/office/officeart/2005/8/layout/hierarchy4"/>
    <dgm:cxn modelId="{1177EC8D-214C-475A-BAF1-ED72C410030C}" type="presOf" srcId="{10D67ED0-2FD6-4102-8560-4B5038BFC098}" destId="{B51C51D8-05A9-44D3-AF6A-A3A0EDBCDF35}" srcOrd="0" destOrd="0" presId="urn:microsoft.com/office/officeart/2005/8/layout/hierarchy4"/>
    <dgm:cxn modelId="{42DEAE95-631C-4C46-B5E6-D84FF29FB99B}" type="presOf" srcId="{C05554B1-1AB4-49DB-9CB7-530545905D69}" destId="{7230E5D9-E741-4234-8E2F-D7A427686056}" srcOrd="0" destOrd="0" presId="urn:microsoft.com/office/officeart/2005/8/layout/hierarchy4"/>
    <dgm:cxn modelId="{2AD14EBE-92FE-4BD5-B41F-92E318E8DB03}" type="presOf" srcId="{4A834525-62BB-44C6-A49D-25A088283701}" destId="{91615E62-A952-4063-A067-C1BE356ACC7C}"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CE1A49FF-DACB-45BC-A55A-AB438D0088B2}" srcId="{169D4F2C-C9CD-415A-9D9C-C32A56E9C02A}" destId="{68D86690-8D5D-43DB-A24F-25B960C6A36E}" srcOrd="3" destOrd="0" parTransId="{3D4BB5B4-5971-4428-990B-E54719712D02}" sibTransId="{E9DCB4A1-015B-4153-9E27-0D5BC7A1262E}"/>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 modelId="{3870D953-2628-4ED8-B96B-3408A4153785}" type="presParOf" srcId="{B03A5E33-9CB7-47B0-A7B3-443BE20F4797}" destId="{2CE9F465-4A14-46C8-87F0-0918A3BEF739}" srcOrd="1" destOrd="0" presId="urn:microsoft.com/office/officeart/2005/8/layout/hierarchy4"/>
    <dgm:cxn modelId="{3F8D8BBB-EF73-442E-B275-DD2A88A91EA4}" type="presParOf" srcId="{B03A5E33-9CB7-47B0-A7B3-443BE20F4797}" destId="{1CC77301-0F8B-4CE9-A6BA-460DA19AAAD5}" srcOrd="2" destOrd="0" presId="urn:microsoft.com/office/officeart/2005/8/layout/hierarchy4"/>
    <dgm:cxn modelId="{065BB1DB-D1DC-4111-9D0B-89E3BEC703B3}" type="presParOf" srcId="{1CC77301-0F8B-4CE9-A6BA-460DA19AAAD5}" destId="{7230E5D9-E741-4234-8E2F-D7A427686056}" srcOrd="0" destOrd="0" presId="urn:microsoft.com/office/officeart/2005/8/layout/hierarchy4"/>
    <dgm:cxn modelId="{3783915A-1073-4237-B21D-704B2AE5CDFE}" type="presParOf" srcId="{1CC77301-0F8B-4CE9-A6BA-460DA19AAAD5}" destId="{9376F614-B219-4966-B946-41BD8047A006}" srcOrd="1" destOrd="0" presId="urn:microsoft.com/office/officeart/2005/8/layout/hierarchy4"/>
    <dgm:cxn modelId="{AE8E07AB-D1C2-4722-AC00-765B8D8DEA02}" type="presParOf" srcId="{B03A5E33-9CB7-47B0-A7B3-443BE20F4797}" destId="{FBEB7F4F-5968-4BC9-9934-4B107AC450EE}" srcOrd="3" destOrd="0" presId="urn:microsoft.com/office/officeart/2005/8/layout/hierarchy4"/>
    <dgm:cxn modelId="{1EA22865-36B9-4E38-B2F8-000862EE682A}" type="presParOf" srcId="{B03A5E33-9CB7-47B0-A7B3-443BE20F4797}" destId="{BC721C0B-A51F-44D8-98E4-A7709D9806C0}" srcOrd="4" destOrd="0" presId="urn:microsoft.com/office/officeart/2005/8/layout/hierarchy4"/>
    <dgm:cxn modelId="{CC4C1BF7-F2AB-4CA5-99B7-D77B08545DBB}" type="presParOf" srcId="{BC721C0B-A51F-44D8-98E4-A7709D9806C0}" destId="{B51C51D8-05A9-44D3-AF6A-A3A0EDBCDF35}" srcOrd="0" destOrd="0" presId="urn:microsoft.com/office/officeart/2005/8/layout/hierarchy4"/>
    <dgm:cxn modelId="{135F7A4E-5262-444D-8635-A971F5B47713}" type="presParOf" srcId="{BC721C0B-A51F-44D8-98E4-A7709D9806C0}" destId="{564404B9-D7C4-45C9-8B6C-58505D56D8D6}" srcOrd="1" destOrd="0" presId="urn:microsoft.com/office/officeart/2005/8/layout/hierarchy4"/>
    <dgm:cxn modelId="{9FF5E8FC-2BB8-4D64-B60D-280A73940D7E}" type="presParOf" srcId="{B03A5E33-9CB7-47B0-A7B3-443BE20F4797}" destId="{B4BA1B45-E948-4AC5-B3F6-03A16ED973E0}" srcOrd="5" destOrd="0" presId="urn:microsoft.com/office/officeart/2005/8/layout/hierarchy4"/>
    <dgm:cxn modelId="{6D83F1F4-1854-41B2-901D-DB50AF278B5E}" type="presParOf" srcId="{B03A5E33-9CB7-47B0-A7B3-443BE20F4797}" destId="{9B215596-0E93-4333-A64B-0D7AC9FB8E82}" srcOrd="6" destOrd="0" presId="urn:microsoft.com/office/officeart/2005/8/layout/hierarchy4"/>
    <dgm:cxn modelId="{4A407A5B-7FDE-46C2-BAC4-BF2ACB8B22AC}" type="presParOf" srcId="{9B215596-0E93-4333-A64B-0D7AC9FB8E82}" destId="{DF8689E8-D9EC-4874-AC40-83B6CC428688}" srcOrd="0" destOrd="0" presId="urn:microsoft.com/office/officeart/2005/8/layout/hierarchy4"/>
    <dgm:cxn modelId="{E86F8C9C-5FBB-4BB6-A379-E6AB0B2EC7EA}" type="presParOf" srcId="{9B215596-0E93-4333-A64B-0D7AC9FB8E82}" destId="{FCE532B6-FCF5-427A-B1E9-F3C6D059E3EE}" srcOrd="1" destOrd="0" presId="urn:microsoft.com/office/officeart/2005/8/layout/hierarchy4"/>
    <dgm:cxn modelId="{D3E36094-08CB-4A37-946B-E0D2D8FE58AC}" type="presParOf" srcId="{B03A5E33-9CB7-47B0-A7B3-443BE20F4797}" destId="{A10ED313-BDB1-45D1-98CE-AD78130B7A44}" srcOrd="7" destOrd="0" presId="urn:microsoft.com/office/officeart/2005/8/layout/hierarchy4"/>
    <dgm:cxn modelId="{161EE417-E610-4309-8C14-B6030C389EC1}" type="presParOf" srcId="{B03A5E33-9CB7-47B0-A7B3-443BE20F4797}" destId="{E2960495-86F3-454A-B4BB-7640A3C9A23F}" srcOrd="8" destOrd="0" presId="urn:microsoft.com/office/officeart/2005/8/layout/hierarchy4"/>
    <dgm:cxn modelId="{CD7150E8-FD51-4E57-8BCD-DDA51A55A8DD}" type="presParOf" srcId="{E2960495-86F3-454A-B4BB-7640A3C9A23F}" destId="{70964BD3-BEA3-4799-856F-1F008162242E}" srcOrd="0" destOrd="0" presId="urn:microsoft.com/office/officeart/2005/8/layout/hierarchy4"/>
    <dgm:cxn modelId="{0646ADA9-3579-400C-BE1D-A436D9DBECC4}" type="presParOf" srcId="{E2960495-86F3-454A-B4BB-7640A3C9A23F}" destId="{2C25A79A-346B-4832-995F-BD77994BAE55}" srcOrd="1" destOrd="0" presId="urn:microsoft.com/office/officeart/2005/8/layout/hierarchy4"/>
    <dgm:cxn modelId="{64AF0E8C-F3BB-4879-A7CC-23F2E32DFF06}" type="presParOf" srcId="{B03A5E33-9CB7-47B0-A7B3-443BE20F4797}" destId="{038BFE1E-019F-4C1E-995E-4A5AAC4CC502}" srcOrd="9" destOrd="0" presId="urn:microsoft.com/office/officeart/2005/8/layout/hierarchy4"/>
    <dgm:cxn modelId="{56AC08E9-D810-41F3-B12C-AC1B7672AF5C}" type="presParOf" srcId="{B03A5E33-9CB7-47B0-A7B3-443BE20F4797}" destId="{D888F048-0B96-46C0-B2C6-5853CBA0C6B0}" srcOrd="10" destOrd="0" presId="urn:microsoft.com/office/officeart/2005/8/layout/hierarchy4"/>
    <dgm:cxn modelId="{0E04C922-7AA4-46C1-8975-38D28D175F4D}" type="presParOf" srcId="{D888F048-0B96-46C0-B2C6-5853CBA0C6B0}" destId="{91615E62-A952-4063-A067-C1BE356ACC7C}" srcOrd="0" destOrd="0" presId="urn:microsoft.com/office/officeart/2005/8/layout/hierarchy4"/>
    <dgm:cxn modelId="{0FDEFC78-98CA-46BE-9F2A-A19526E9F309}" type="presParOf" srcId="{D888F048-0B96-46C0-B2C6-5853CBA0C6B0}" destId="{F6A365C5-AAC1-40A6-A021-A75BDF1BFED0}" srcOrd="1" destOrd="0" presId="urn:microsoft.com/office/officeart/2005/8/layout/hierarchy4"/>
    <dgm:cxn modelId="{AFBB4FBF-49C9-4F7E-9893-E157698A388C}" type="presParOf" srcId="{B03A5E33-9CB7-47B0-A7B3-443BE20F4797}" destId="{651A6D88-18F6-4CBA-A32E-8039931F519D}" srcOrd="11" destOrd="0" presId="urn:microsoft.com/office/officeart/2005/8/layout/hierarchy4"/>
    <dgm:cxn modelId="{20179686-8513-48FA-8D5F-FE4932E0EE8B}" type="presParOf" srcId="{B03A5E33-9CB7-47B0-A7B3-443BE20F4797}" destId="{92D2FE04-5974-4D03-9F71-28D2AAA309D6}" srcOrd="12" destOrd="0" presId="urn:microsoft.com/office/officeart/2005/8/layout/hierarchy4"/>
    <dgm:cxn modelId="{380381AA-AEE6-4D20-98DE-47AC5FE0C677}" type="presParOf" srcId="{92D2FE04-5974-4D03-9F71-28D2AAA309D6}" destId="{4248B9A0-A6F5-490C-94AF-A090E1881563}" srcOrd="0" destOrd="0" presId="urn:microsoft.com/office/officeart/2005/8/layout/hierarchy4"/>
    <dgm:cxn modelId="{272FB44F-0CDA-429E-B724-D252605B1E00}" type="presParOf" srcId="{92D2FE04-5974-4D03-9F71-28D2AAA309D6}" destId="{1967AEBA-1BDC-41C1-8DE1-6AABFF0F17D5}"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chemeClr val="accent1">
            <a:lumMod val="20000"/>
            <a:lumOff val="80000"/>
          </a:schemeClr>
        </a:solidFill>
        <a:ln>
          <a:noFill/>
        </a:ln>
      </dgm:spPr>
      <dgm:t>
        <a:bodyPr/>
        <a:lstStyle/>
        <a:p>
          <a:r>
            <a:rPr lang="ar-SA" sz="4800" dirty="0">
              <a:latin typeface="A_Nefel_Sereke_Qelew" panose="02010000000000000000" pitchFamily="2" charset="-78"/>
              <a:cs typeface="A_Nefel_Sereke_Qelew" panose="02010000000000000000" pitchFamily="2" charset="-78"/>
            </a:rPr>
            <a:t>المخطط الهيكلي</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46228951-8871-4B55-BEEF-4A4512D583F1}" type="pres">
      <dgm:prSet presAssocID="{F1B5F9D9-BFB0-4526-9FE0-074BD73ED194}" presName="horzOne" presStyleCnt="0"/>
      <dgm:spPr/>
    </dgm:pt>
  </dgm:ptLst>
  <dgm:cxnLst>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chemeClr val="accent1">
            <a:lumMod val="20000"/>
            <a:lumOff val="80000"/>
          </a:schemeClr>
        </a:solidFill>
        <a:ln>
          <a:noFill/>
        </a:ln>
      </dgm:spPr>
      <dgm:t>
        <a:bodyPr/>
        <a:lstStyle/>
        <a:p>
          <a:r>
            <a:rPr lang="ar-SA" sz="4800" dirty="0">
              <a:latin typeface="A_Nefel_Sereke_Qelew" panose="02010000000000000000" pitchFamily="2" charset="-78"/>
              <a:cs typeface="A_Nefel_Sereke_Qelew" panose="02010000000000000000" pitchFamily="2" charset="-78"/>
            </a:rPr>
            <a:t>البنية التحتية للطرق</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46228951-8871-4B55-BEEF-4A4512D583F1}" type="pres">
      <dgm:prSet presAssocID="{F1B5F9D9-BFB0-4526-9FE0-074BD73ED194}" presName="horzOne" presStyleCnt="0"/>
      <dgm:spPr/>
    </dgm:pt>
  </dgm:ptLst>
  <dgm:cxnLst>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chemeClr val="accent1">
            <a:lumMod val="20000"/>
            <a:lumOff val="80000"/>
          </a:schemeClr>
        </a:solidFill>
        <a:ln>
          <a:noFill/>
        </a:ln>
      </dgm:spPr>
      <dgm:t>
        <a:bodyPr/>
        <a:lstStyle/>
        <a:p>
          <a:r>
            <a:rPr lang="ar-SA" sz="4800" dirty="0">
              <a:latin typeface="A_Nefel_Sereke_Qelew" panose="02010000000000000000" pitchFamily="2" charset="-78"/>
              <a:cs typeface="A_Nefel_Sereke_Qelew" panose="02010000000000000000" pitchFamily="2" charset="-78"/>
            </a:rPr>
            <a:t>الخصائص الطبيعية</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46228951-8871-4B55-BEEF-4A4512D583F1}" type="pres">
      <dgm:prSet presAssocID="{F1B5F9D9-BFB0-4526-9FE0-074BD73ED194}" presName="horzOne" presStyleCnt="0"/>
      <dgm:spPr/>
    </dgm:pt>
  </dgm:ptLst>
  <dgm:cxnLst>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chemeClr val="accent1">
            <a:lumMod val="20000"/>
            <a:lumOff val="80000"/>
          </a:schemeClr>
        </a:solidFill>
        <a:ln>
          <a:noFill/>
        </a:ln>
      </dgm:spPr>
      <dgm:t>
        <a:bodyPr/>
        <a:lstStyle/>
        <a:p>
          <a:r>
            <a:rPr lang="ar-SA" sz="4800" dirty="0">
              <a:latin typeface="A_Nefel_Sereke_Qelew" panose="02010000000000000000" pitchFamily="2" charset="-78"/>
              <a:cs typeface="A_Nefel_Sereke_Qelew" panose="02010000000000000000" pitchFamily="2" charset="-78"/>
            </a:rPr>
            <a:t>الكثافة السكانية</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46228951-8871-4B55-BEEF-4A4512D583F1}" type="pres">
      <dgm:prSet presAssocID="{F1B5F9D9-BFB0-4526-9FE0-074BD73ED194}" presName="horzOne" presStyleCnt="0"/>
      <dgm:spPr/>
    </dgm:pt>
  </dgm:ptLst>
  <dgm:cxnLst>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chemeClr val="accent1">
            <a:lumMod val="20000"/>
            <a:lumOff val="80000"/>
          </a:schemeClr>
        </a:solidFill>
        <a:ln>
          <a:noFill/>
        </a:ln>
      </dgm:spPr>
      <dgm:t>
        <a:bodyPr/>
        <a:lstStyle/>
        <a:p>
          <a:r>
            <a:rPr lang="ar-SA" sz="4800" dirty="0">
              <a:latin typeface="A_Nefel_Sereke_Qelew" panose="02010000000000000000" pitchFamily="2" charset="-78"/>
              <a:cs typeface="A_Nefel_Sereke_Qelew" panose="02010000000000000000" pitchFamily="2" charset="-78"/>
            </a:rPr>
            <a:t>شبكة المياه</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46228951-8871-4B55-BEEF-4A4512D583F1}" type="pres">
      <dgm:prSet presAssocID="{F1B5F9D9-BFB0-4526-9FE0-074BD73ED194}" presName="horzOne" presStyleCnt="0"/>
      <dgm:spPr/>
    </dgm:pt>
  </dgm:ptLst>
  <dgm:cxnLst>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chemeClr val="accent1">
            <a:lumMod val="20000"/>
            <a:lumOff val="80000"/>
          </a:schemeClr>
        </a:solidFill>
        <a:ln>
          <a:noFill/>
        </a:ln>
      </dgm:spPr>
      <dgm:t>
        <a:bodyPr/>
        <a:lstStyle/>
        <a:p>
          <a:r>
            <a:rPr lang="ar-SA" sz="4800" dirty="0">
              <a:latin typeface="A_Nefel_Sereke_Qelew" panose="02010000000000000000" pitchFamily="2" charset="-78"/>
              <a:cs typeface="A_Nefel_Sereke_Qelew" panose="02010000000000000000" pitchFamily="2" charset="-78"/>
            </a:rPr>
            <a:t>الخدمات</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46228951-8871-4B55-BEEF-4A4512D583F1}" type="pres">
      <dgm:prSet presAssocID="{F1B5F9D9-BFB0-4526-9FE0-074BD73ED194}" presName="horzOne" presStyleCnt="0"/>
      <dgm:spPr/>
    </dgm:pt>
  </dgm:ptLst>
  <dgm:cxnLst>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chemeClr val="accent1">
            <a:lumMod val="20000"/>
            <a:lumOff val="80000"/>
          </a:schemeClr>
        </a:solidFill>
        <a:ln>
          <a:noFill/>
        </a:ln>
      </dgm:spPr>
      <dgm:t>
        <a:bodyPr/>
        <a:lstStyle/>
        <a:p>
          <a:r>
            <a:rPr lang="ar-SA" sz="4800" dirty="0">
              <a:latin typeface="A_Nefel_Sereke_Qelew" panose="02010000000000000000" pitchFamily="2" charset="-78"/>
              <a:cs typeface="A_Nefel_Sereke_Qelew" panose="02010000000000000000" pitchFamily="2" charset="-78"/>
            </a:rPr>
            <a:t>السياحة والمواقع التاريخية</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46228951-8871-4B55-BEEF-4A4512D583F1}" type="pres">
      <dgm:prSet presAssocID="{F1B5F9D9-BFB0-4526-9FE0-074BD73ED194}" presName="horzOne" presStyleCnt="0"/>
      <dgm:spPr/>
    </dgm:pt>
  </dgm:ptLst>
  <dgm:cxnLst>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rgbClr val="FF7D7D"/>
        </a:solidFill>
        <a:ln>
          <a:noFill/>
        </a:ln>
      </dgm:spPr>
      <dgm:t>
        <a:bodyPr/>
        <a:lstStyle/>
        <a:p>
          <a:r>
            <a:rPr lang="ar-SA" sz="4800" b="0" dirty="0">
              <a:latin typeface="A_Nefel_Sereke_Qelew" panose="02010000000000000000" pitchFamily="2" charset="-78"/>
              <a:cs typeface="A_Nefel_Sereke_Qelew" panose="02010000000000000000" pitchFamily="2" charset="-78"/>
            </a:rPr>
            <a:t>مؤثرات ايجابية</a:t>
          </a:r>
        </a:p>
        <a:p>
          <a:r>
            <a:rPr lang="en-US" sz="4800" b="0" dirty="0">
              <a:latin typeface="A_Nefel_Sereke_Qelew" panose="02010000000000000000" pitchFamily="2" charset="-78"/>
              <a:cs typeface="A_Nefel_Sereke_Qelew" panose="02010000000000000000" pitchFamily="2" charset="-78"/>
            </a:rPr>
            <a:t>SO</a:t>
          </a: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E4BC7E5E-B5F1-4724-B3F9-B3B3B5F1D70E}">
      <dgm:prSet custT="1"/>
      <dgm:spPr>
        <a:solidFill>
          <a:schemeClr val="accent6">
            <a:lumMod val="40000"/>
            <a:lumOff val="60000"/>
          </a:schemeClr>
        </a:solidFill>
        <a:ln>
          <a:noFill/>
        </a:ln>
      </dgm:spPr>
      <dgm:t>
        <a:bodyPr/>
        <a:lstStyle/>
        <a:p>
          <a:r>
            <a:rPr lang="ar-SA" sz="4800" b="0" dirty="0">
              <a:latin typeface="A_Nefel_Sereke_Qelew" panose="02010000000000000000" pitchFamily="2" charset="-78"/>
              <a:cs typeface="A_Nefel_Sereke_Qelew" panose="02010000000000000000" pitchFamily="2" charset="-78"/>
            </a:rPr>
            <a:t>مؤثرات سلبية</a:t>
          </a:r>
          <a:endParaRPr lang="en-US" sz="4800" b="0" dirty="0">
            <a:latin typeface="A_Nefel_Sereke_Qelew" panose="02010000000000000000" pitchFamily="2" charset="-78"/>
            <a:cs typeface="A_Nefel_Sereke_Qelew" panose="02010000000000000000" pitchFamily="2" charset="-78"/>
          </a:endParaRPr>
        </a:p>
        <a:p>
          <a:r>
            <a:rPr lang="en-US" sz="4800" b="0" dirty="0">
              <a:latin typeface="A_Nefel_Sereke_Qelew" panose="02010000000000000000" pitchFamily="2" charset="-78"/>
              <a:cs typeface="A_Nefel_Sereke_Qelew" panose="02010000000000000000" pitchFamily="2" charset="-78"/>
            </a:rPr>
            <a:t>WT</a:t>
          </a:r>
        </a:p>
      </dgm:t>
    </dgm:pt>
    <dgm:pt modelId="{F5A53DBE-168B-44AA-B12B-1FB06C13A138}" type="parTrans" cxnId="{F856A0F8-B20E-4AAF-B9FA-804D486DD2D3}">
      <dgm:prSet/>
      <dgm:spPr/>
      <dgm:t>
        <a:bodyPr/>
        <a:lstStyle/>
        <a:p>
          <a:endParaRPr lang="en-US"/>
        </a:p>
      </dgm:t>
    </dgm:pt>
    <dgm:pt modelId="{1E5CB100-CB2D-48EB-912D-5D9AB0D9D8C4}" type="sibTrans" cxnId="{F856A0F8-B20E-4AAF-B9FA-804D486DD2D3}">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2">
        <dgm:presLayoutVars>
          <dgm:chPref val="3"/>
        </dgm:presLayoutVars>
      </dgm:prSet>
      <dgm:spPr/>
    </dgm:pt>
    <dgm:pt modelId="{46228951-8871-4B55-BEEF-4A4512D583F1}" type="pres">
      <dgm:prSet presAssocID="{F1B5F9D9-BFB0-4526-9FE0-074BD73ED194}" presName="horzOne" presStyleCnt="0"/>
      <dgm:spPr/>
    </dgm:pt>
    <dgm:pt modelId="{F3F59286-0C3F-4EEF-BDEE-23CEB7AD2EEF}" type="pres">
      <dgm:prSet presAssocID="{97E42AC3-C1FF-4CD5-A036-95C08723ADA6}" presName="sibSpaceOne" presStyleCnt="0"/>
      <dgm:spPr/>
    </dgm:pt>
    <dgm:pt modelId="{02296AE9-78F0-4140-81E4-5FF83FB7A7FA}" type="pres">
      <dgm:prSet presAssocID="{E4BC7E5E-B5F1-4724-B3F9-B3B3B5F1D70E}" presName="vertOne" presStyleCnt="0"/>
      <dgm:spPr/>
    </dgm:pt>
    <dgm:pt modelId="{D33B4006-4144-4492-BBBD-8F302131F9C2}" type="pres">
      <dgm:prSet presAssocID="{E4BC7E5E-B5F1-4724-B3F9-B3B3B5F1D70E}" presName="txOne" presStyleLbl="node0" presStyleIdx="1" presStyleCnt="2">
        <dgm:presLayoutVars>
          <dgm:chPref val="3"/>
        </dgm:presLayoutVars>
      </dgm:prSet>
      <dgm:spPr/>
    </dgm:pt>
    <dgm:pt modelId="{A34E9FCE-EB35-4F30-97DF-7E9F34405A22}" type="pres">
      <dgm:prSet presAssocID="{E4BC7E5E-B5F1-4724-B3F9-B3B3B5F1D70E}" presName="horzOne" presStyleCnt="0"/>
      <dgm:spPr/>
    </dgm:pt>
  </dgm:ptLst>
  <dgm:cxnLst>
    <dgm:cxn modelId="{B1CDB907-0905-4BAC-9B7C-451BA886A0EB}" type="presOf" srcId="{E4BC7E5E-B5F1-4724-B3F9-B3B3B5F1D70E}" destId="{D33B4006-4144-4492-BBBD-8F302131F9C2}" srcOrd="0" destOrd="0" presId="urn:microsoft.com/office/officeart/2005/8/layout/hierarchy4"/>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F856A0F8-B20E-4AAF-B9FA-804D486DD2D3}" srcId="{169D4F2C-C9CD-415A-9D9C-C32A56E9C02A}" destId="{E4BC7E5E-B5F1-4724-B3F9-B3B3B5F1D70E}" srcOrd="1" destOrd="0" parTransId="{F5A53DBE-168B-44AA-B12B-1FB06C13A138}" sibTransId="{1E5CB100-CB2D-48EB-912D-5D9AB0D9D8C4}"/>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 modelId="{2C7A655A-78B5-420E-8B09-8FD6CDAF0FCD}" type="presParOf" srcId="{B03A5E33-9CB7-47B0-A7B3-443BE20F4797}" destId="{F3F59286-0C3F-4EEF-BDEE-23CEB7AD2EEF}" srcOrd="1" destOrd="0" presId="urn:microsoft.com/office/officeart/2005/8/layout/hierarchy4"/>
    <dgm:cxn modelId="{B85CFAED-892B-40EE-ADF3-D3B6CA505953}" type="presParOf" srcId="{B03A5E33-9CB7-47B0-A7B3-443BE20F4797}" destId="{02296AE9-78F0-4140-81E4-5FF83FB7A7FA}" srcOrd="2" destOrd="0" presId="urn:microsoft.com/office/officeart/2005/8/layout/hierarchy4"/>
    <dgm:cxn modelId="{8A64B77F-14D7-4B09-8366-488615C53E22}" type="presParOf" srcId="{02296AE9-78F0-4140-81E4-5FF83FB7A7FA}" destId="{D33B4006-4144-4492-BBBD-8F302131F9C2}" srcOrd="0" destOrd="0" presId="urn:microsoft.com/office/officeart/2005/8/layout/hierarchy4"/>
    <dgm:cxn modelId="{CB958F15-3822-48D3-8D0F-7B030574DA64}" type="presParOf" srcId="{02296AE9-78F0-4140-81E4-5FF83FB7A7FA}" destId="{A34E9FCE-EB35-4F30-97DF-7E9F34405A22}"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E4BC7E5E-B5F1-4724-B3F9-B3B3B5F1D70E}">
      <dgm:prSet custT="1"/>
      <dgm:spPr>
        <a:solidFill>
          <a:srgbClr val="FF7D7D"/>
        </a:solidFill>
        <a:ln>
          <a:noFill/>
        </a:ln>
      </dgm:spPr>
      <dgm:t>
        <a:bodyPr/>
        <a:lstStyle/>
        <a:p>
          <a:r>
            <a:rPr lang="ar-SA" sz="4800" b="0" dirty="0">
              <a:latin typeface="A_Nefel_Sereke_Qelew" panose="02010000000000000000" pitchFamily="2" charset="-78"/>
              <a:cs typeface="A_Nefel_Sereke_Qelew" panose="02010000000000000000" pitchFamily="2" charset="-78"/>
            </a:rPr>
            <a:t>مؤثرات سلبية</a:t>
          </a:r>
          <a:endParaRPr lang="en-US" sz="4800" b="0" dirty="0">
            <a:latin typeface="A_Nefel_Sereke_Qelew" panose="02010000000000000000" pitchFamily="2" charset="-78"/>
            <a:cs typeface="A_Nefel_Sereke_Qelew" panose="02010000000000000000" pitchFamily="2" charset="-78"/>
          </a:endParaRPr>
        </a:p>
      </dgm:t>
    </dgm:pt>
    <dgm:pt modelId="{F5A53DBE-168B-44AA-B12B-1FB06C13A138}" type="parTrans" cxnId="{F856A0F8-B20E-4AAF-B9FA-804D486DD2D3}">
      <dgm:prSet/>
      <dgm:spPr/>
      <dgm:t>
        <a:bodyPr/>
        <a:lstStyle/>
        <a:p>
          <a:endParaRPr lang="en-US"/>
        </a:p>
      </dgm:t>
    </dgm:pt>
    <dgm:pt modelId="{1E5CB100-CB2D-48EB-912D-5D9AB0D9D8C4}" type="sibTrans" cxnId="{F856A0F8-B20E-4AAF-B9FA-804D486DD2D3}">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02296AE9-78F0-4140-81E4-5FF83FB7A7FA}" type="pres">
      <dgm:prSet presAssocID="{E4BC7E5E-B5F1-4724-B3F9-B3B3B5F1D70E}" presName="vertOne" presStyleCnt="0"/>
      <dgm:spPr/>
    </dgm:pt>
    <dgm:pt modelId="{D33B4006-4144-4492-BBBD-8F302131F9C2}" type="pres">
      <dgm:prSet presAssocID="{E4BC7E5E-B5F1-4724-B3F9-B3B3B5F1D70E}" presName="txOne" presStyleLbl="node0" presStyleIdx="0" presStyleCnt="1">
        <dgm:presLayoutVars>
          <dgm:chPref val="3"/>
        </dgm:presLayoutVars>
      </dgm:prSet>
      <dgm:spPr/>
    </dgm:pt>
    <dgm:pt modelId="{A34E9FCE-EB35-4F30-97DF-7E9F34405A22}" type="pres">
      <dgm:prSet presAssocID="{E4BC7E5E-B5F1-4724-B3F9-B3B3B5F1D70E}" presName="horzOne" presStyleCnt="0"/>
      <dgm:spPr/>
    </dgm:pt>
  </dgm:ptLst>
  <dgm:cxnLst>
    <dgm:cxn modelId="{B1CDB907-0905-4BAC-9B7C-451BA886A0EB}" type="presOf" srcId="{E4BC7E5E-B5F1-4724-B3F9-B3B3B5F1D70E}" destId="{D33B4006-4144-4492-BBBD-8F302131F9C2}"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F856A0F8-B20E-4AAF-B9FA-804D486DD2D3}" srcId="{169D4F2C-C9CD-415A-9D9C-C32A56E9C02A}" destId="{E4BC7E5E-B5F1-4724-B3F9-B3B3B5F1D70E}" srcOrd="0" destOrd="0" parTransId="{F5A53DBE-168B-44AA-B12B-1FB06C13A138}" sibTransId="{1E5CB100-CB2D-48EB-912D-5D9AB0D9D8C4}"/>
    <dgm:cxn modelId="{B85CFAED-892B-40EE-ADF3-D3B6CA505953}" type="presParOf" srcId="{B03A5E33-9CB7-47B0-A7B3-443BE20F4797}" destId="{02296AE9-78F0-4140-81E4-5FF83FB7A7FA}" srcOrd="0" destOrd="0" presId="urn:microsoft.com/office/officeart/2005/8/layout/hierarchy4"/>
    <dgm:cxn modelId="{8A64B77F-14D7-4B09-8366-488615C53E22}" type="presParOf" srcId="{02296AE9-78F0-4140-81E4-5FF83FB7A7FA}" destId="{D33B4006-4144-4492-BBBD-8F302131F9C2}" srcOrd="0" destOrd="0" presId="urn:microsoft.com/office/officeart/2005/8/layout/hierarchy4"/>
    <dgm:cxn modelId="{CB958F15-3822-48D3-8D0F-7B030574DA64}" type="presParOf" srcId="{02296AE9-78F0-4140-81E4-5FF83FB7A7FA}" destId="{A34E9FCE-EB35-4F30-97DF-7E9F34405A22}"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chemeClr val="accent6">
            <a:lumMod val="40000"/>
            <a:lumOff val="60000"/>
          </a:schemeClr>
        </a:solidFill>
        <a:ln>
          <a:noFill/>
        </a:ln>
      </dgm:spPr>
      <dgm:t>
        <a:bodyPr/>
        <a:lstStyle/>
        <a:p>
          <a:r>
            <a:rPr lang="ar-SA" sz="4800" b="0" dirty="0">
              <a:latin typeface="A_Nefel_Sereke_Qelew" panose="02010000000000000000" pitchFamily="2" charset="-78"/>
              <a:cs typeface="A_Nefel_Sereke_Qelew" panose="02010000000000000000" pitchFamily="2" charset="-78"/>
            </a:rPr>
            <a:t>مؤثرات ايجابية</a:t>
          </a: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46228951-8871-4B55-BEEF-4A4512D583F1}" type="pres">
      <dgm:prSet presAssocID="{F1B5F9D9-BFB0-4526-9FE0-074BD73ED194}" presName="horzOne" presStyleCnt="0"/>
      <dgm:spPr/>
    </dgm:pt>
  </dgm:ptLst>
  <dgm:cxnLst>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rgbClr val="FFC5C5"/>
        </a:solidFill>
        <a:ln>
          <a:noFill/>
        </a:ln>
        <a:effectLst>
          <a:outerShdw blurRad="50800" dist="38100" dir="5400000" algn="t" rotWithShape="0">
            <a:prstClr val="black">
              <a:alpha val="40000"/>
            </a:prstClr>
          </a:outerShdw>
        </a:effectLst>
      </dgm:spPr>
      <dgm:t>
        <a:bodyPr/>
        <a:lstStyle/>
        <a:p>
          <a:r>
            <a:rPr lang="ar-SA" sz="3600" b="1" i="0" dirty="0">
              <a:solidFill>
                <a:srgbClr val="343432"/>
              </a:solidFill>
              <a:effectLst/>
            </a:rPr>
            <a:t>"أريحا مدينة القمر والمياه، منسجمة عمرانياً، جاذبة سياحياً، وبيئياً"</a:t>
          </a:r>
          <a:endParaRPr lang="en-US" sz="36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custScaleY="26115">
        <dgm:presLayoutVars>
          <dgm:chPref val="3"/>
        </dgm:presLayoutVars>
      </dgm:prSet>
      <dgm:spPr/>
    </dgm:pt>
    <dgm:pt modelId="{46228951-8871-4B55-BEEF-4A4512D583F1}" type="pres">
      <dgm:prSet presAssocID="{F1B5F9D9-BFB0-4526-9FE0-074BD73ED194}" presName="horzOne" presStyleCnt="0"/>
      <dgm:spPr/>
    </dgm:pt>
  </dgm:ptLst>
  <dgm:cxnLst>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rgbClr val="E0EDF8"/>
        </a:solidFill>
        <a:ln>
          <a:noFill/>
        </a:ln>
      </dgm:spPr>
      <dgm:t>
        <a:bodyPr/>
        <a:lstStyle/>
        <a:p>
          <a:r>
            <a:rPr lang="ar-SA" sz="4800" b="1" i="0" dirty="0">
              <a:solidFill>
                <a:srgbClr val="343432"/>
              </a:solidFill>
              <a:effectLst/>
            </a:rPr>
            <a:t>أريحا مدينة القمر والمياه</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E4BC7E5E-B5F1-4724-B3F9-B3B3B5F1D70E}">
      <dgm:prSet custT="1"/>
      <dgm:spPr>
        <a:solidFill>
          <a:srgbClr val="DEDEFF"/>
        </a:solidFill>
        <a:ln>
          <a:noFill/>
        </a:ln>
      </dgm:spPr>
      <dgm:t>
        <a:bodyPr/>
        <a:lstStyle/>
        <a:p>
          <a:r>
            <a:rPr lang="ar-SA" sz="4800" b="1" i="0" dirty="0">
              <a:solidFill>
                <a:srgbClr val="343432"/>
              </a:solidFill>
              <a:effectLst/>
            </a:rPr>
            <a:t>منسجمة عمرانياً</a:t>
          </a:r>
          <a:endParaRPr lang="en-US" sz="4800" b="0" dirty="0">
            <a:latin typeface="A_Nefel_Sereke_Qelew" panose="02010000000000000000" pitchFamily="2" charset="-78"/>
            <a:cs typeface="A_Nefel_Sereke_Qelew" panose="02010000000000000000" pitchFamily="2" charset="-78"/>
          </a:endParaRPr>
        </a:p>
      </dgm:t>
    </dgm:pt>
    <dgm:pt modelId="{F5A53DBE-168B-44AA-B12B-1FB06C13A138}" type="parTrans" cxnId="{F856A0F8-B20E-4AAF-B9FA-804D486DD2D3}">
      <dgm:prSet/>
      <dgm:spPr/>
      <dgm:t>
        <a:bodyPr/>
        <a:lstStyle/>
        <a:p>
          <a:endParaRPr lang="en-US"/>
        </a:p>
      </dgm:t>
    </dgm:pt>
    <dgm:pt modelId="{1E5CB100-CB2D-48EB-912D-5D9AB0D9D8C4}" type="sibTrans" cxnId="{F856A0F8-B20E-4AAF-B9FA-804D486DD2D3}">
      <dgm:prSet/>
      <dgm:spPr/>
      <dgm:t>
        <a:bodyPr/>
        <a:lstStyle/>
        <a:p>
          <a:endParaRPr lang="en-US"/>
        </a:p>
      </dgm:t>
    </dgm:pt>
    <dgm:pt modelId="{8B6F4174-BE20-4C66-B7D5-056E7EAE879A}">
      <dgm:prSet custT="1"/>
      <dgm:spPr>
        <a:solidFill>
          <a:schemeClr val="accent4">
            <a:lumMod val="20000"/>
            <a:lumOff val="80000"/>
          </a:schemeClr>
        </a:solidFill>
        <a:ln>
          <a:noFill/>
        </a:ln>
      </dgm:spPr>
      <dgm:t>
        <a:bodyPr/>
        <a:lstStyle/>
        <a:p>
          <a:r>
            <a:rPr lang="ar-SA" sz="4800" b="1" i="0">
              <a:solidFill>
                <a:srgbClr val="343432"/>
              </a:solidFill>
              <a:effectLst/>
            </a:rPr>
            <a:t>جاذبة سياحياً</a:t>
          </a:r>
          <a:endParaRPr lang="en-US" sz="4800" b="0" dirty="0">
            <a:latin typeface="A_Nefel_Sereke_Qelew" panose="02010000000000000000" pitchFamily="2" charset="-78"/>
            <a:cs typeface="A_Nefel_Sereke_Qelew" panose="02010000000000000000" pitchFamily="2" charset="-78"/>
          </a:endParaRPr>
        </a:p>
      </dgm:t>
    </dgm:pt>
    <dgm:pt modelId="{932796F5-A212-4A9D-8104-B2F6CE309416}" type="parTrans" cxnId="{F11F4720-062F-42E4-A8B2-A2069D80EEAB}">
      <dgm:prSet/>
      <dgm:spPr/>
      <dgm:t>
        <a:bodyPr/>
        <a:lstStyle/>
        <a:p>
          <a:endParaRPr lang="en-US"/>
        </a:p>
      </dgm:t>
    </dgm:pt>
    <dgm:pt modelId="{0F7E5CF3-4450-4054-ABC2-F09F78C9D7DF}" type="sibTrans" cxnId="{F11F4720-062F-42E4-A8B2-A2069D80EEAB}">
      <dgm:prSet/>
      <dgm:spPr/>
      <dgm:t>
        <a:bodyPr/>
        <a:lstStyle/>
        <a:p>
          <a:endParaRPr lang="en-US"/>
        </a:p>
      </dgm:t>
    </dgm:pt>
    <dgm:pt modelId="{75AADEE5-DB08-4BF7-94ED-D1C641898512}">
      <dgm:prSet custT="1"/>
      <dgm:spPr>
        <a:solidFill>
          <a:schemeClr val="accent6">
            <a:lumMod val="20000"/>
            <a:lumOff val="80000"/>
          </a:schemeClr>
        </a:solidFill>
        <a:ln>
          <a:noFill/>
        </a:ln>
      </dgm:spPr>
      <dgm:t>
        <a:bodyPr/>
        <a:lstStyle/>
        <a:p>
          <a:r>
            <a:rPr lang="ar-SA" sz="4800" b="1" i="0" dirty="0">
              <a:solidFill>
                <a:srgbClr val="343432"/>
              </a:solidFill>
              <a:effectLst/>
            </a:rPr>
            <a:t>وبيئياً</a:t>
          </a:r>
          <a:endParaRPr lang="en-US" sz="4800" b="0" dirty="0">
            <a:latin typeface="A_Nefel_Sereke_Qelew" panose="02010000000000000000" pitchFamily="2" charset="-78"/>
            <a:cs typeface="A_Nefel_Sereke_Qelew" panose="02010000000000000000" pitchFamily="2" charset="-78"/>
          </a:endParaRPr>
        </a:p>
      </dgm:t>
    </dgm:pt>
    <dgm:pt modelId="{0819DA0E-475F-4224-BDA8-AE0020AE40CB}" type="parTrans" cxnId="{4C385F8B-5B53-4D96-AB37-438BC37A31AA}">
      <dgm:prSet/>
      <dgm:spPr/>
      <dgm:t>
        <a:bodyPr/>
        <a:lstStyle/>
        <a:p>
          <a:endParaRPr lang="en-US"/>
        </a:p>
      </dgm:t>
    </dgm:pt>
    <dgm:pt modelId="{EB1E9C72-4CBB-4E4E-8C0A-85F3062B5618}" type="sibTrans" cxnId="{4C385F8B-5B53-4D96-AB37-438BC37A31AA}">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4">
        <dgm:presLayoutVars>
          <dgm:chPref val="3"/>
        </dgm:presLayoutVars>
      </dgm:prSet>
      <dgm:spPr/>
    </dgm:pt>
    <dgm:pt modelId="{46228951-8871-4B55-BEEF-4A4512D583F1}" type="pres">
      <dgm:prSet presAssocID="{F1B5F9D9-BFB0-4526-9FE0-074BD73ED194}" presName="horzOne" presStyleCnt="0"/>
      <dgm:spPr/>
    </dgm:pt>
    <dgm:pt modelId="{F3F59286-0C3F-4EEF-BDEE-23CEB7AD2EEF}" type="pres">
      <dgm:prSet presAssocID="{97E42AC3-C1FF-4CD5-A036-95C08723ADA6}" presName="sibSpaceOne" presStyleCnt="0"/>
      <dgm:spPr/>
    </dgm:pt>
    <dgm:pt modelId="{02296AE9-78F0-4140-81E4-5FF83FB7A7FA}" type="pres">
      <dgm:prSet presAssocID="{E4BC7E5E-B5F1-4724-B3F9-B3B3B5F1D70E}" presName="vertOne" presStyleCnt="0"/>
      <dgm:spPr/>
    </dgm:pt>
    <dgm:pt modelId="{D33B4006-4144-4492-BBBD-8F302131F9C2}" type="pres">
      <dgm:prSet presAssocID="{E4BC7E5E-B5F1-4724-B3F9-B3B3B5F1D70E}" presName="txOne" presStyleLbl="node0" presStyleIdx="1" presStyleCnt="4">
        <dgm:presLayoutVars>
          <dgm:chPref val="3"/>
        </dgm:presLayoutVars>
      </dgm:prSet>
      <dgm:spPr/>
    </dgm:pt>
    <dgm:pt modelId="{A34E9FCE-EB35-4F30-97DF-7E9F34405A22}" type="pres">
      <dgm:prSet presAssocID="{E4BC7E5E-B5F1-4724-B3F9-B3B3B5F1D70E}" presName="horzOne" presStyleCnt="0"/>
      <dgm:spPr/>
    </dgm:pt>
    <dgm:pt modelId="{F2AE78AB-A59F-462A-A26D-426B2427A684}" type="pres">
      <dgm:prSet presAssocID="{1E5CB100-CB2D-48EB-912D-5D9AB0D9D8C4}" presName="sibSpaceOne" presStyleCnt="0"/>
      <dgm:spPr/>
    </dgm:pt>
    <dgm:pt modelId="{D6292C57-4AFD-482B-BEAA-41DDC0E0AD09}" type="pres">
      <dgm:prSet presAssocID="{8B6F4174-BE20-4C66-B7D5-056E7EAE879A}" presName="vertOne" presStyleCnt="0"/>
      <dgm:spPr/>
    </dgm:pt>
    <dgm:pt modelId="{1047B175-1106-49EC-88F7-DB0CF4EB14D5}" type="pres">
      <dgm:prSet presAssocID="{8B6F4174-BE20-4C66-B7D5-056E7EAE879A}" presName="txOne" presStyleLbl="node0" presStyleIdx="2" presStyleCnt="4">
        <dgm:presLayoutVars>
          <dgm:chPref val="3"/>
        </dgm:presLayoutVars>
      </dgm:prSet>
      <dgm:spPr/>
    </dgm:pt>
    <dgm:pt modelId="{B6340D67-D506-43EC-9E7C-30BAD96FD522}" type="pres">
      <dgm:prSet presAssocID="{8B6F4174-BE20-4C66-B7D5-056E7EAE879A}" presName="horzOne" presStyleCnt="0"/>
      <dgm:spPr/>
    </dgm:pt>
    <dgm:pt modelId="{2EE3B6AB-A38C-4589-BADB-8E90EFDBEA9E}" type="pres">
      <dgm:prSet presAssocID="{0F7E5CF3-4450-4054-ABC2-F09F78C9D7DF}" presName="sibSpaceOne" presStyleCnt="0"/>
      <dgm:spPr/>
    </dgm:pt>
    <dgm:pt modelId="{6D849D5C-FA68-44E4-ABB1-30B9059C881A}" type="pres">
      <dgm:prSet presAssocID="{75AADEE5-DB08-4BF7-94ED-D1C641898512}" presName="vertOne" presStyleCnt="0"/>
      <dgm:spPr/>
    </dgm:pt>
    <dgm:pt modelId="{96F5F9D4-0739-4109-95C4-5E198BD54889}" type="pres">
      <dgm:prSet presAssocID="{75AADEE5-DB08-4BF7-94ED-D1C641898512}" presName="txOne" presStyleLbl="node0" presStyleIdx="3" presStyleCnt="4">
        <dgm:presLayoutVars>
          <dgm:chPref val="3"/>
        </dgm:presLayoutVars>
      </dgm:prSet>
      <dgm:spPr/>
    </dgm:pt>
    <dgm:pt modelId="{0435DD2B-CAA7-44D3-9345-2595143B8F8B}" type="pres">
      <dgm:prSet presAssocID="{75AADEE5-DB08-4BF7-94ED-D1C641898512}" presName="horzOne" presStyleCnt="0"/>
      <dgm:spPr/>
    </dgm:pt>
  </dgm:ptLst>
  <dgm:cxnLst>
    <dgm:cxn modelId="{B1CDB907-0905-4BAC-9B7C-451BA886A0EB}" type="presOf" srcId="{E4BC7E5E-B5F1-4724-B3F9-B3B3B5F1D70E}" destId="{D33B4006-4144-4492-BBBD-8F302131F9C2}" srcOrd="0" destOrd="0" presId="urn:microsoft.com/office/officeart/2005/8/layout/hierarchy4"/>
    <dgm:cxn modelId="{F11F4720-062F-42E4-A8B2-A2069D80EEAB}" srcId="{169D4F2C-C9CD-415A-9D9C-C32A56E9C02A}" destId="{8B6F4174-BE20-4C66-B7D5-056E7EAE879A}" srcOrd="2" destOrd="0" parTransId="{932796F5-A212-4A9D-8104-B2F6CE309416}" sibTransId="{0F7E5CF3-4450-4054-ABC2-F09F78C9D7DF}"/>
    <dgm:cxn modelId="{A03FDA35-0124-41E0-9731-C5C71D52AB00}" type="presOf" srcId="{8B6F4174-BE20-4C66-B7D5-056E7EAE879A}" destId="{1047B175-1106-49EC-88F7-DB0CF4EB14D5}" srcOrd="0" destOrd="0" presId="urn:microsoft.com/office/officeart/2005/8/layout/hierarchy4"/>
    <dgm:cxn modelId="{4C70853A-7D6D-4827-B38A-9078EBD9F37B}" type="presOf" srcId="{75AADEE5-DB08-4BF7-94ED-D1C641898512}" destId="{96F5F9D4-0739-4109-95C4-5E198BD54889}" srcOrd="0" destOrd="0" presId="urn:microsoft.com/office/officeart/2005/8/layout/hierarchy4"/>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4C385F8B-5B53-4D96-AB37-438BC37A31AA}" srcId="{169D4F2C-C9CD-415A-9D9C-C32A56E9C02A}" destId="{75AADEE5-DB08-4BF7-94ED-D1C641898512}" srcOrd="3" destOrd="0" parTransId="{0819DA0E-475F-4224-BDA8-AE0020AE40CB}" sibTransId="{EB1E9C72-4CBB-4E4E-8C0A-85F3062B5618}"/>
    <dgm:cxn modelId="{BDB8A8E1-A90F-4F4A-AE64-CE3DB323BC87}" srcId="{169D4F2C-C9CD-415A-9D9C-C32A56E9C02A}" destId="{F1B5F9D9-BFB0-4526-9FE0-074BD73ED194}" srcOrd="0" destOrd="0" parTransId="{B58CDC15-D62A-4FF7-9ADE-57DC38470ECA}" sibTransId="{97E42AC3-C1FF-4CD5-A036-95C08723ADA6}"/>
    <dgm:cxn modelId="{F856A0F8-B20E-4AAF-B9FA-804D486DD2D3}" srcId="{169D4F2C-C9CD-415A-9D9C-C32A56E9C02A}" destId="{E4BC7E5E-B5F1-4724-B3F9-B3B3B5F1D70E}" srcOrd="1" destOrd="0" parTransId="{F5A53DBE-168B-44AA-B12B-1FB06C13A138}" sibTransId="{1E5CB100-CB2D-48EB-912D-5D9AB0D9D8C4}"/>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 modelId="{2C7A655A-78B5-420E-8B09-8FD6CDAF0FCD}" type="presParOf" srcId="{B03A5E33-9CB7-47B0-A7B3-443BE20F4797}" destId="{F3F59286-0C3F-4EEF-BDEE-23CEB7AD2EEF}" srcOrd="1" destOrd="0" presId="urn:microsoft.com/office/officeart/2005/8/layout/hierarchy4"/>
    <dgm:cxn modelId="{B85CFAED-892B-40EE-ADF3-D3B6CA505953}" type="presParOf" srcId="{B03A5E33-9CB7-47B0-A7B3-443BE20F4797}" destId="{02296AE9-78F0-4140-81E4-5FF83FB7A7FA}" srcOrd="2" destOrd="0" presId="urn:microsoft.com/office/officeart/2005/8/layout/hierarchy4"/>
    <dgm:cxn modelId="{8A64B77F-14D7-4B09-8366-488615C53E22}" type="presParOf" srcId="{02296AE9-78F0-4140-81E4-5FF83FB7A7FA}" destId="{D33B4006-4144-4492-BBBD-8F302131F9C2}" srcOrd="0" destOrd="0" presId="urn:microsoft.com/office/officeart/2005/8/layout/hierarchy4"/>
    <dgm:cxn modelId="{CB958F15-3822-48D3-8D0F-7B030574DA64}" type="presParOf" srcId="{02296AE9-78F0-4140-81E4-5FF83FB7A7FA}" destId="{A34E9FCE-EB35-4F30-97DF-7E9F34405A22}" srcOrd="1" destOrd="0" presId="urn:microsoft.com/office/officeart/2005/8/layout/hierarchy4"/>
    <dgm:cxn modelId="{5586DEDF-CAC3-48FB-8459-7D32663D0E67}" type="presParOf" srcId="{B03A5E33-9CB7-47B0-A7B3-443BE20F4797}" destId="{F2AE78AB-A59F-462A-A26D-426B2427A684}" srcOrd="3" destOrd="0" presId="urn:microsoft.com/office/officeart/2005/8/layout/hierarchy4"/>
    <dgm:cxn modelId="{9289C7A3-525C-4FD6-9CDE-153F9B8D1AC0}" type="presParOf" srcId="{B03A5E33-9CB7-47B0-A7B3-443BE20F4797}" destId="{D6292C57-4AFD-482B-BEAA-41DDC0E0AD09}" srcOrd="4" destOrd="0" presId="urn:microsoft.com/office/officeart/2005/8/layout/hierarchy4"/>
    <dgm:cxn modelId="{2137E184-C9A6-441F-9CDF-CBBF69EB87D1}" type="presParOf" srcId="{D6292C57-4AFD-482B-BEAA-41DDC0E0AD09}" destId="{1047B175-1106-49EC-88F7-DB0CF4EB14D5}" srcOrd="0" destOrd="0" presId="urn:microsoft.com/office/officeart/2005/8/layout/hierarchy4"/>
    <dgm:cxn modelId="{6EE1DC18-F7F0-4A2E-9B3D-77FA3C568B42}" type="presParOf" srcId="{D6292C57-4AFD-482B-BEAA-41DDC0E0AD09}" destId="{B6340D67-D506-43EC-9E7C-30BAD96FD522}" srcOrd="1" destOrd="0" presId="urn:microsoft.com/office/officeart/2005/8/layout/hierarchy4"/>
    <dgm:cxn modelId="{B7327AC2-86CD-4C05-AFD6-9C034C34871E}" type="presParOf" srcId="{B03A5E33-9CB7-47B0-A7B3-443BE20F4797}" destId="{2EE3B6AB-A38C-4589-BADB-8E90EFDBEA9E}" srcOrd="5" destOrd="0" presId="urn:microsoft.com/office/officeart/2005/8/layout/hierarchy4"/>
    <dgm:cxn modelId="{481DBCF9-58DF-456B-9E69-6286BD1A380A}" type="presParOf" srcId="{B03A5E33-9CB7-47B0-A7B3-443BE20F4797}" destId="{6D849D5C-FA68-44E4-ABB1-30B9059C881A}" srcOrd="6" destOrd="0" presId="urn:microsoft.com/office/officeart/2005/8/layout/hierarchy4"/>
    <dgm:cxn modelId="{AC3B3505-613B-49CE-B4E9-0A9B00B238A4}" type="presParOf" srcId="{6D849D5C-FA68-44E4-ABB1-30B9059C881A}" destId="{96F5F9D4-0739-4109-95C4-5E198BD54889}" srcOrd="0" destOrd="0" presId="urn:microsoft.com/office/officeart/2005/8/layout/hierarchy4"/>
    <dgm:cxn modelId="{D8E12A27-0DDB-46C0-9E31-28A46398F8DC}" type="presParOf" srcId="{6D849D5C-FA68-44E4-ABB1-30B9059C881A}" destId="{0435DD2B-CAA7-44D3-9345-2595143B8F8B}" srcOrd="1" destOrd="0" presId="urn:microsoft.com/office/officeart/2005/8/layout/hierarchy4"/>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rgbClr val="E0EDF8"/>
        </a:solidFill>
        <a:ln>
          <a:noFill/>
        </a:ln>
      </dgm:spPr>
      <dgm:t>
        <a:bodyPr/>
        <a:lstStyle/>
        <a:p>
          <a:r>
            <a:rPr lang="ar-SA" sz="4000" b="1" i="0" dirty="0">
              <a:solidFill>
                <a:srgbClr val="343432"/>
              </a:solidFill>
              <a:effectLst/>
            </a:rPr>
            <a:t>أريحا مدينة القمر والمياه</a:t>
          </a:r>
          <a:endParaRPr lang="en-US" sz="40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C732A04C-814D-48D8-AB76-52F5671D8CAD}">
      <dgm:prSet custT="1"/>
      <dgm:spPr>
        <a:solidFill>
          <a:schemeClr val="accent5">
            <a:lumMod val="40000"/>
            <a:lumOff val="60000"/>
          </a:schemeClr>
        </a:solidFill>
        <a:ln>
          <a:noFill/>
        </a:ln>
      </dgm:spPr>
      <dgm:t>
        <a:bodyPr/>
        <a:lstStyle/>
        <a:p>
          <a:pPr>
            <a:buFont typeface="Arial" panose="020B0604020202020204" pitchFamily="34" charset="0"/>
            <a:buNone/>
          </a:pPr>
          <a:r>
            <a:rPr lang="ar-SA" sz="2400" b="0" i="0" dirty="0"/>
            <a:t>من الناحية التاريخية و الخصوصية الجغرافية كأخفض نقطى في العالم</a:t>
          </a:r>
          <a:endParaRPr lang="en-US" sz="2400" b="0" dirty="0">
            <a:latin typeface="A_Nefel_Sereke_Qelew" panose="02010000000000000000" pitchFamily="2" charset="-78"/>
            <a:cs typeface="A_Nefel_Sereke_Qelew" panose="02010000000000000000" pitchFamily="2" charset="-78"/>
          </a:endParaRPr>
        </a:p>
      </dgm:t>
    </dgm:pt>
    <dgm:pt modelId="{F952B83F-85B2-4BE8-BA33-76F8A9113B1E}" type="parTrans" cxnId="{C29CBED9-CAC2-44BB-94A8-D5BB51A36581}">
      <dgm:prSet/>
      <dgm:spPr/>
      <dgm:t>
        <a:bodyPr/>
        <a:lstStyle/>
        <a:p>
          <a:endParaRPr lang="en-US"/>
        </a:p>
      </dgm:t>
    </dgm:pt>
    <dgm:pt modelId="{B9D04799-D2A4-4D6D-876C-FB8EF0B020A2}" type="sibTrans" cxnId="{C29CBED9-CAC2-44BB-94A8-D5BB51A36581}">
      <dgm:prSet/>
      <dgm:spPr/>
      <dgm:t>
        <a:bodyPr/>
        <a:lstStyle/>
        <a:p>
          <a:endParaRPr lang="en-US"/>
        </a:p>
      </dgm:t>
    </dgm:pt>
    <dgm:pt modelId="{3D401992-2ABC-41B4-B2EF-4FB9D9573181}">
      <dgm:prSet custT="1"/>
      <dgm:spPr>
        <a:solidFill>
          <a:schemeClr val="accent5">
            <a:lumMod val="40000"/>
            <a:lumOff val="60000"/>
          </a:schemeClr>
        </a:solidFill>
        <a:ln>
          <a:noFill/>
        </a:ln>
      </dgm:spPr>
      <dgm:t>
        <a:bodyPr/>
        <a:lstStyle/>
        <a:p>
          <a:pPr>
            <a:buFont typeface="Arial" panose="020B0604020202020204" pitchFamily="34" charset="0"/>
            <a:buNone/>
          </a:pPr>
          <a:r>
            <a:rPr lang="ar-SA" sz="2400" b="0" i="0" dirty="0"/>
            <a:t>الحفاظ على المواقع الاثرية و التراثية</a:t>
          </a:r>
          <a:endParaRPr lang="ar-SA" sz="2400" dirty="0"/>
        </a:p>
      </dgm:t>
    </dgm:pt>
    <dgm:pt modelId="{1FA25391-009E-4D9B-85F4-4421A80859DE}" type="parTrans" cxnId="{0DDC8C28-65BB-4296-B2F7-07C1FE2784FA}">
      <dgm:prSet/>
      <dgm:spPr/>
      <dgm:t>
        <a:bodyPr/>
        <a:lstStyle/>
        <a:p>
          <a:endParaRPr lang="en-US"/>
        </a:p>
      </dgm:t>
    </dgm:pt>
    <dgm:pt modelId="{C00D7A18-5C68-493E-8CF7-F691A41FF89C}" type="sibTrans" cxnId="{0DDC8C28-65BB-4296-B2F7-07C1FE2784FA}">
      <dgm:prSet/>
      <dgm:spPr/>
      <dgm:t>
        <a:bodyPr/>
        <a:lstStyle/>
        <a:p>
          <a:endParaRPr lang="en-US"/>
        </a:p>
      </dgm:t>
    </dgm:pt>
    <dgm:pt modelId="{896634F9-1BBB-4E3B-ABD5-CB5F55393DD3}">
      <dgm:prSet custT="1"/>
      <dgm:spPr>
        <a:solidFill>
          <a:schemeClr val="accent5">
            <a:lumMod val="40000"/>
            <a:lumOff val="60000"/>
          </a:schemeClr>
        </a:solidFill>
        <a:ln>
          <a:noFill/>
        </a:ln>
      </dgm:spPr>
      <dgm:t>
        <a:bodyPr/>
        <a:lstStyle/>
        <a:p>
          <a:pPr>
            <a:buFont typeface="Arial" panose="020B0604020202020204" pitchFamily="34" charset="0"/>
            <a:buNone/>
          </a:pPr>
          <a:r>
            <a:rPr lang="ar-SA" sz="2400" b="0" i="0" dirty="0"/>
            <a:t>الحفاظ على الواحات والينابيع والاودية</a:t>
          </a:r>
          <a:endParaRPr lang="ar-SA" sz="2400" dirty="0"/>
        </a:p>
      </dgm:t>
    </dgm:pt>
    <dgm:pt modelId="{7A3A43E7-9673-40BE-AFEC-25F91110D49A}" type="parTrans" cxnId="{A3A79AD7-BE21-4A82-ACA1-81186DEC79F7}">
      <dgm:prSet/>
      <dgm:spPr/>
      <dgm:t>
        <a:bodyPr/>
        <a:lstStyle/>
        <a:p>
          <a:endParaRPr lang="en-US"/>
        </a:p>
      </dgm:t>
    </dgm:pt>
    <dgm:pt modelId="{AB84BF66-2AFA-4447-82CB-042E9545DD98}" type="sibTrans" cxnId="{A3A79AD7-BE21-4A82-ACA1-81186DEC79F7}">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FE448762-1BB8-44A6-A67D-AA9DF03D6A24}" type="pres">
      <dgm:prSet presAssocID="{F1B5F9D9-BFB0-4526-9FE0-074BD73ED194}" presName="parTransOne" presStyleCnt="0"/>
      <dgm:spPr/>
    </dgm:pt>
    <dgm:pt modelId="{46228951-8871-4B55-BEEF-4A4512D583F1}" type="pres">
      <dgm:prSet presAssocID="{F1B5F9D9-BFB0-4526-9FE0-074BD73ED194}" presName="horzOne" presStyleCnt="0"/>
      <dgm:spPr/>
    </dgm:pt>
    <dgm:pt modelId="{1B0BE2B9-C57E-42DF-AD7E-B1F3D1353C18}" type="pres">
      <dgm:prSet presAssocID="{C732A04C-814D-48D8-AB76-52F5671D8CAD}" presName="vertTwo" presStyleCnt="0"/>
      <dgm:spPr/>
    </dgm:pt>
    <dgm:pt modelId="{120A1727-1C2F-42C1-9B51-B8BE46B0543A}" type="pres">
      <dgm:prSet presAssocID="{C732A04C-814D-48D8-AB76-52F5671D8CAD}" presName="txTwo" presStyleLbl="node2" presStyleIdx="0" presStyleCnt="3">
        <dgm:presLayoutVars>
          <dgm:chPref val="3"/>
        </dgm:presLayoutVars>
      </dgm:prSet>
      <dgm:spPr/>
    </dgm:pt>
    <dgm:pt modelId="{BB55381E-4DEF-40A1-9DA4-E5AEAFD97B69}" type="pres">
      <dgm:prSet presAssocID="{C732A04C-814D-48D8-AB76-52F5671D8CAD}" presName="horzTwo" presStyleCnt="0"/>
      <dgm:spPr/>
    </dgm:pt>
    <dgm:pt modelId="{7ABAD404-3946-423D-9079-85EEAC7F48B3}" type="pres">
      <dgm:prSet presAssocID="{B9D04799-D2A4-4D6D-876C-FB8EF0B020A2}" presName="sibSpaceTwo" presStyleCnt="0"/>
      <dgm:spPr/>
    </dgm:pt>
    <dgm:pt modelId="{8B294E36-7F00-4E49-A73C-62D2EF980B73}" type="pres">
      <dgm:prSet presAssocID="{3D401992-2ABC-41B4-B2EF-4FB9D9573181}" presName="vertTwo" presStyleCnt="0"/>
      <dgm:spPr/>
    </dgm:pt>
    <dgm:pt modelId="{7BF4CCE6-CA52-4D05-9340-D77D719E7632}" type="pres">
      <dgm:prSet presAssocID="{3D401992-2ABC-41B4-B2EF-4FB9D9573181}" presName="txTwo" presStyleLbl="node2" presStyleIdx="1" presStyleCnt="3">
        <dgm:presLayoutVars>
          <dgm:chPref val="3"/>
        </dgm:presLayoutVars>
      </dgm:prSet>
      <dgm:spPr/>
    </dgm:pt>
    <dgm:pt modelId="{76625655-0643-4D81-9B47-BD7822195B57}" type="pres">
      <dgm:prSet presAssocID="{3D401992-2ABC-41B4-B2EF-4FB9D9573181}" presName="horzTwo" presStyleCnt="0"/>
      <dgm:spPr/>
    </dgm:pt>
    <dgm:pt modelId="{0148E25A-AC6C-4902-9774-75971D0BD42A}" type="pres">
      <dgm:prSet presAssocID="{C00D7A18-5C68-493E-8CF7-F691A41FF89C}" presName="sibSpaceTwo" presStyleCnt="0"/>
      <dgm:spPr/>
    </dgm:pt>
    <dgm:pt modelId="{E649716B-9F21-43E0-9A24-B748A1BCB894}" type="pres">
      <dgm:prSet presAssocID="{896634F9-1BBB-4E3B-ABD5-CB5F55393DD3}" presName="vertTwo" presStyleCnt="0"/>
      <dgm:spPr/>
    </dgm:pt>
    <dgm:pt modelId="{80327369-D5E6-4BD6-80F9-C67F843E47B8}" type="pres">
      <dgm:prSet presAssocID="{896634F9-1BBB-4E3B-ABD5-CB5F55393DD3}" presName="txTwo" presStyleLbl="node2" presStyleIdx="2" presStyleCnt="3">
        <dgm:presLayoutVars>
          <dgm:chPref val="3"/>
        </dgm:presLayoutVars>
      </dgm:prSet>
      <dgm:spPr/>
    </dgm:pt>
    <dgm:pt modelId="{A6C637FB-971B-4590-9661-86783032261D}" type="pres">
      <dgm:prSet presAssocID="{896634F9-1BBB-4E3B-ABD5-CB5F55393DD3}" presName="horzTwo" presStyleCnt="0"/>
      <dgm:spPr/>
    </dgm:pt>
  </dgm:ptLst>
  <dgm:cxnLst>
    <dgm:cxn modelId="{BB8CF519-9479-4355-BE9D-65D2F362E296}" type="presOf" srcId="{C732A04C-814D-48D8-AB76-52F5671D8CAD}" destId="{120A1727-1C2F-42C1-9B51-B8BE46B0543A}" srcOrd="0" destOrd="0" presId="urn:microsoft.com/office/officeart/2005/8/layout/hierarchy4"/>
    <dgm:cxn modelId="{0DDC8C28-65BB-4296-B2F7-07C1FE2784FA}" srcId="{F1B5F9D9-BFB0-4526-9FE0-074BD73ED194}" destId="{3D401992-2ABC-41B4-B2EF-4FB9D9573181}" srcOrd="1" destOrd="0" parTransId="{1FA25391-009E-4D9B-85F4-4421A80859DE}" sibTransId="{C00D7A18-5C68-493E-8CF7-F691A41FF89C}"/>
    <dgm:cxn modelId="{0A87FC64-754B-4D0F-A545-5C102C9C3571}" type="presOf" srcId="{896634F9-1BBB-4E3B-ABD5-CB5F55393DD3}" destId="{80327369-D5E6-4BD6-80F9-C67F843E47B8}" srcOrd="0" destOrd="0" presId="urn:microsoft.com/office/officeart/2005/8/layout/hierarchy4"/>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A3A79AD7-BE21-4A82-ACA1-81186DEC79F7}" srcId="{F1B5F9D9-BFB0-4526-9FE0-074BD73ED194}" destId="{896634F9-1BBB-4E3B-ABD5-CB5F55393DD3}" srcOrd="2" destOrd="0" parTransId="{7A3A43E7-9673-40BE-AFEC-25F91110D49A}" sibTransId="{AB84BF66-2AFA-4447-82CB-042E9545DD98}"/>
    <dgm:cxn modelId="{C29CBED9-CAC2-44BB-94A8-D5BB51A36581}" srcId="{F1B5F9D9-BFB0-4526-9FE0-074BD73ED194}" destId="{C732A04C-814D-48D8-AB76-52F5671D8CAD}" srcOrd="0" destOrd="0" parTransId="{F952B83F-85B2-4BE8-BA33-76F8A9113B1E}" sibTransId="{B9D04799-D2A4-4D6D-876C-FB8EF0B020A2}"/>
    <dgm:cxn modelId="{BDB8A8E1-A90F-4F4A-AE64-CE3DB323BC87}" srcId="{169D4F2C-C9CD-415A-9D9C-C32A56E9C02A}" destId="{F1B5F9D9-BFB0-4526-9FE0-074BD73ED194}" srcOrd="0" destOrd="0" parTransId="{B58CDC15-D62A-4FF7-9ADE-57DC38470ECA}" sibTransId="{97E42AC3-C1FF-4CD5-A036-95C08723ADA6}"/>
    <dgm:cxn modelId="{D28021EB-A90B-4C47-847D-578B3C8CE380}" type="presOf" srcId="{3D401992-2ABC-41B4-B2EF-4FB9D9573181}" destId="{7BF4CCE6-CA52-4D05-9340-D77D719E7632}" srcOrd="0" destOrd="0" presId="urn:microsoft.com/office/officeart/2005/8/layout/hierarchy4"/>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01EFC1BC-66D0-4627-9EE1-93938374AAF6}" type="presParOf" srcId="{A6FB3299-592C-411C-8FE5-C34EED1505D6}" destId="{FE448762-1BB8-44A6-A67D-AA9DF03D6A24}"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77B6A10C-06C7-4244-BC8B-879A1B6A5E4E}" type="presParOf" srcId="{46228951-8871-4B55-BEEF-4A4512D583F1}" destId="{1B0BE2B9-C57E-42DF-AD7E-B1F3D1353C18}" srcOrd="0" destOrd="0" presId="urn:microsoft.com/office/officeart/2005/8/layout/hierarchy4"/>
    <dgm:cxn modelId="{C24133A4-0320-4810-823B-9D1BE4BF316D}" type="presParOf" srcId="{1B0BE2B9-C57E-42DF-AD7E-B1F3D1353C18}" destId="{120A1727-1C2F-42C1-9B51-B8BE46B0543A}" srcOrd="0" destOrd="0" presId="urn:microsoft.com/office/officeart/2005/8/layout/hierarchy4"/>
    <dgm:cxn modelId="{9932B392-73B6-4B0A-950C-BEC1FB58BE65}" type="presParOf" srcId="{1B0BE2B9-C57E-42DF-AD7E-B1F3D1353C18}" destId="{BB55381E-4DEF-40A1-9DA4-E5AEAFD97B69}" srcOrd="1" destOrd="0" presId="urn:microsoft.com/office/officeart/2005/8/layout/hierarchy4"/>
    <dgm:cxn modelId="{0B4C9DAC-D1DF-429C-BA77-5414C36F13EB}" type="presParOf" srcId="{46228951-8871-4B55-BEEF-4A4512D583F1}" destId="{7ABAD404-3946-423D-9079-85EEAC7F48B3}" srcOrd="1" destOrd="0" presId="urn:microsoft.com/office/officeart/2005/8/layout/hierarchy4"/>
    <dgm:cxn modelId="{A4A6D903-B113-421F-BDE3-B4ADF868AF74}" type="presParOf" srcId="{46228951-8871-4B55-BEEF-4A4512D583F1}" destId="{8B294E36-7F00-4E49-A73C-62D2EF980B73}" srcOrd="2" destOrd="0" presId="urn:microsoft.com/office/officeart/2005/8/layout/hierarchy4"/>
    <dgm:cxn modelId="{62BCCC26-1F05-45CC-AD7F-38D9765DC843}" type="presParOf" srcId="{8B294E36-7F00-4E49-A73C-62D2EF980B73}" destId="{7BF4CCE6-CA52-4D05-9340-D77D719E7632}" srcOrd="0" destOrd="0" presId="urn:microsoft.com/office/officeart/2005/8/layout/hierarchy4"/>
    <dgm:cxn modelId="{22768FC1-A397-4BE0-8EB6-9D61980D0D3E}" type="presParOf" srcId="{8B294E36-7F00-4E49-A73C-62D2EF980B73}" destId="{76625655-0643-4D81-9B47-BD7822195B57}" srcOrd="1" destOrd="0" presId="urn:microsoft.com/office/officeart/2005/8/layout/hierarchy4"/>
    <dgm:cxn modelId="{394B41D7-1FCB-43DA-935A-423ED57BA277}" type="presParOf" srcId="{46228951-8871-4B55-BEEF-4A4512D583F1}" destId="{0148E25A-AC6C-4902-9774-75971D0BD42A}" srcOrd="3" destOrd="0" presId="urn:microsoft.com/office/officeart/2005/8/layout/hierarchy4"/>
    <dgm:cxn modelId="{1ECA4D5A-3437-4CB5-A1BA-A576B98E4328}" type="presParOf" srcId="{46228951-8871-4B55-BEEF-4A4512D583F1}" destId="{E649716B-9F21-43E0-9A24-B748A1BCB894}" srcOrd="4" destOrd="0" presId="urn:microsoft.com/office/officeart/2005/8/layout/hierarchy4"/>
    <dgm:cxn modelId="{F81FF0DE-169D-4706-9AEE-5367E9FFBA60}" type="presParOf" srcId="{E649716B-9F21-43E0-9A24-B748A1BCB894}" destId="{80327369-D5E6-4BD6-80F9-C67F843E47B8}" srcOrd="0" destOrd="0" presId="urn:microsoft.com/office/officeart/2005/8/layout/hierarchy4"/>
    <dgm:cxn modelId="{8D50C7BC-81E2-4A59-B09E-16C2298F37C3}" type="presParOf" srcId="{E649716B-9F21-43E0-9A24-B748A1BCB894}" destId="{A6C637FB-971B-4590-9661-86783032261D}" srcOrd="1" destOrd="0" presId="urn:microsoft.com/office/officeart/2005/8/layout/hierarchy4"/>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E4BC7E5E-B5F1-4724-B3F9-B3B3B5F1D70E}">
      <dgm:prSet custT="1"/>
      <dgm:spPr>
        <a:solidFill>
          <a:srgbClr val="DEDEFF"/>
        </a:solidFill>
        <a:ln>
          <a:noFill/>
        </a:ln>
      </dgm:spPr>
      <dgm:t>
        <a:bodyPr/>
        <a:lstStyle/>
        <a:p>
          <a:r>
            <a:rPr lang="ar-SA" sz="4800" b="1" i="0" dirty="0">
              <a:solidFill>
                <a:srgbClr val="343432"/>
              </a:solidFill>
              <a:effectLst/>
            </a:rPr>
            <a:t>منسجمة عمرانياً</a:t>
          </a:r>
          <a:endParaRPr lang="en-US" sz="4800" b="0" dirty="0">
            <a:latin typeface="A_Nefel_Sereke_Qelew" panose="02010000000000000000" pitchFamily="2" charset="-78"/>
            <a:cs typeface="A_Nefel_Sereke_Qelew" panose="02010000000000000000" pitchFamily="2" charset="-78"/>
          </a:endParaRPr>
        </a:p>
      </dgm:t>
    </dgm:pt>
    <dgm:pt modelId="{F5A53DBE-168B-44AA-B12B-1FB06C13A138}" type="parTrans" cxnId="{F856A0F8-B20E-4AAF-B9FA-804D486DD2D3}">
      <dgm:prSet/>
      <dgm:spPr/>
      <dgm:t>
        <a:bodyPr/>
        <a:lstStyle/>
        <a:p>
          <a:endParaRPr lang="en-US"/>
        </a:p>
      </dgm:t>
    </dgm:pt>
    <dgm:pt modelId="{1E5CB100-CB2D-48EB-912D-5D9AB0D9D8C4}" type="sibTrans" cxnId="{F856A0F8-B20E-4AAF-B9FA-804D486DD2D3}">
      <dgm:prSet/>
      <dgm:spPr/>
      <dgm:t>
        <a:bodyPr/>
        <a:lstStyle/>
        <a:p>
          <a:endParaRPr lang="en-US"/>
        </a:p>
      </dgm:t>
    </dgm:pt>
    <dgm:pt modelId="{37BBB626-C818-4DD1-9B4E-C643113111F6}">
      <dgm:prSet custT="1"/>
      <dgm:spPr>
        <a:solidFill>
          <a:srgbClr val="C5C5FF"/>
        </a:solidFill>
        <a:ln>
          <a:noFill/>
        </a:ln>
      </dgm:spPr>
      <dgm:t>
        <a:bodyPr/>
        <a:lstStyle/>
        <a:p>
          <a:r>
            <a:rPr lang="ar-SA" sz="2400" b="0" i="0" dirty="0"/>
            <a:t>كثافة بنائية معقولة</a:t>
          </a:r>
          <a:endParaRPr lang="en-US" sz="2400" b="0" dirty="0">
            <a:latin typeface="A_Nefel_Sereke_Qelew" panose="02010000000000000000" pitchFamily="2" charset="-78"/>
            <a:cs typeface="A_Nefel_Sereke_Qelew" panose="02010000000000000000" pitchFamily="2" charset="-78"/>
          </a:endParaRPr>
        </a:p>
      </dgm:t>
    </dgm:pt>
    <dgm:pt modelId="{2B748DB5-B7A7-4869-8542-92CE1F9D89ED}" type="parTrans" cxnId="{F8369314-B237-4FE8-8A0B-9A34FAC84C62}">
      <dgm:prSet/>
      <dgm:spPr/>
      <dgm:t>
        <a:bodyPr/>
        <a:lstStyle/>
        <a:p>
          <a:endParaRPr lang="en-US"/>
        </a:p>
      </dgm:t>
    </dgm:pt>
    <dgm:pt modelId="{6C9C5F28-ABB1-4096-A0B4-A0FF7DDD6BE2}" type="sibTrans" cxnId="{F8369314-B237-4FE8-8A0B-9A34FAC84C62}">
      <dgm:prSet/>
      <dgm:spPr/>
      <dgm:t>
        <a:bodyPr/>
        <a:lstStyle/>
        <a:p>
          <a:endParaRPr lang="en-US"/>
        </a:p>
      </dgm:t>
    </dgm:pt>
    <dgm:pt modelId="{56C31988-223D-4615-81D9-638139674B62}">
      <dgm:prSet custT="1"/>
      <dgm:spPr>
        <a:solidFill>
          <a:srgbClr val="C5C5FF"/>
        </a:solidFill>
        <a:ln>
          <a:noFill/>
        </a:ln>
      </dgm:spPr>
      <dgm:t>
        <a:bodyPr/>
        <a:lstStyle/>
        <a:p>
          <a:r>
            <a:rPr lang="ar-SA" sz="2400" b="0" i="0" dirty="0"/>
            <a:t>طبيعة البناء و النمط المناسب للخصوصية اريحا</a:t>
          </a:r>
          <a:endParaRPr lang="ar-SA" sz="2400" dirty="0"/>
        </a:p>
      </dgm:t>
    </dgm:pt>
    <dgm:pt modelId="{710A8E94-1195-477E-9CDC-19C7C06664D1}" type="parTrans" cxnId="{87BBF122-7F1D-48C8-BB07-91D8CBE3B91D}">
      <dgm:prSet/>
      <dgm:spPr/>
      <dgm:t>
        <a:bodyPr/>
        <a:lstStyle/>
        <a:p>
          <a:endParaRPr lang="en-US"/>
        </a:p>
      </dgm:t>
    </dgm:pt>
    <dgm:pt modelId="{58A22ADC-2269-4DC4-A0B9-3551AC930E93}" type="sibTrans" cxnId="{87BBF122-7F1D-48C8-BB07-91D8CBE3B91D}">
      <dgm:prSet/>
      <dgm:spPr/>
      <dgm:t>
        <a:bodyPr/>
        <a:lstStyle/>
        <a:p>
          <a:endParaRPr lang="en-US"/>
        </a:p>
      </dgm:t>
    </dgm:pt>
    <dgm:pt modelId="{CC8EFAB6-D7A3-431C-8A4D-FC10079AFAA7}">
      <dgm:prSet custT="1"/>
      <dgm:spPr>
        <a:solidFill>
          <a:srgbClr val="C5C5FF"/>
        </a:solidFill>
        <a:ln>
          <a:noFill/>
        </a:ln>
      </dgm:spPr>
      <dgm:t>
        <a:bodyPr/>
        <a:lstStyle/>
        <a:p>
          <a:r>
            <a:rPr lang="ar-SA" sz="2400" b="0" i="0" dirty="0"/>
            <a:t>الاستخدام المناسب</a:t>
          </a:r>
          <a:endParaRPr lang="ar-SA" sz="2400" dirty="0"/>
        </a:p>
      </dgm:t>
    </dgm:pt>
    <dgm:pt modelId="{71EC76E5-19B9-4411-8A61-E39D5AF293CC}" type="parTrans" cxnId="{34DD8D04-B498-4B78-AD9F-973465518755}">
      <dgm:prSet/>
      <dgm:spPr/>
      <dgm:t>
        <a:bodyPr/>
        <a:lstStyle/>
        <a:p>
          <a:endParaRPr lang="en-US"/>
        </a:p>
      </dgm:t>
    </dgm:pt>
    <dgm:pt modelId="{44EF44E1-EF8F-484C-A3A6-D54A8288A2C2}" type="sibTrans" cxnId="{34DD8D04-B498-4B78-AD9F-973465518755}">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02296AE9-78F0-4140-81E4-5FF83FB7A7FA}" type="pres">
      <dgm:prSet presAssocID="{E4BC7E5E-B5F1-4724-B3F9-B3B3B5F1D70E}" presName="vertOne" presStyleCnt="0"/>
      <dgm:spPr/>
    </dgm:pt>
    <dgm:pt modelId="{D33B4006-4144-4492-BBBD-8F302131F9C2}" type="pres">
      <dgm:prSet presAssocID="{E4BC7E5E-B5F1-4724-B3F9-B3B3B5F1D70E}" presName="txOne" presStyleLbl="node0" presStyleIdx="0" presStyleCnt="1">
        <dgm:presLayoutVars>
          <dgm:chPref val="3"/>
        </dgm:presLayoutVars>
      </dgm:prSet>
      <dgm:spPr/>
    </dgm:pt>
    <dgm:pt modelId="{83A031E8-DF30-40AB-A2FC-681C23AB9C17}" type="pres">
      <dgm:prSet presAssocID="{E4BC7E5E-B5F1-4724-B3F9-B3B3B5F1D70E}" presName="parTransOne" presStyleCnt="0"/>
      <dgm:spPr/>
    </dgm:pt>
    <dgm:pt modelId="{A34E9FCE-EB35-4F30-97DF-7E9F34405A22}" type="pres">
      <dgm:prSet presAssocID="{E4BC7E5E-B5F1-4724-B3F9-B3B3B5F1D70E}" presName="horzOne" presStyleCnt="0"/>
      <dgm:spPr/>
    </dgm:pt>
    <dgm:pt modelId="{648A589D-CD5B-4CA1-82C2-0491DEE9A744}" type="pres">
      <dgm:prSet presAssocID="{37BBB626-C818-4DD1-9B4E-C643113111F6}" presName="vertTwo" presStyleCnt="0"/>
      <dgm:spPr/>
    </dgm:pt>
    <dgm:pt modelId="{4832679C-0DDF-41D5-A61D-0CFE84E2C194}" type="pres">
      <dgm:prSet presAssocID="{37BBB626-C818-4DD1-9B4E-C643113111F6}" presName="txTwo" presStyleLbl="node2" presStyleIdx="0" presStyleCnt="3">
        <dgm:presLayoutVars>
          <dgm:chPref val="3"/>
        </dgm:presLayoutVars>
      </dgm:prSet>
      <dgm:spPr/>
    </dgm:pt>
    <dgm:pt modelId="{ABB6794F-91FB-4860-9CF6-B6723AC19C34}" type="pres">
      <dgm:prSet presAssocID="{37BBB626-C818-4DD1-9B4E-C643113111F6}" presName="horzTwo" presStyleCnt="0"/>
      <dgm:spPr/>
    </dgm:pt>
    <dgm:pt modelId="{8CADA3DD-AB94-45AC-BA82-3A730CF9A5A3}" type="pres">
      <dgm:prSet presAssocID="{6C9C5F28-ABB1-4096-A0B4-A0FF7DDD6BE2}" presName="sibSpaceTwo" presStyleCnt="0"/>
      <dgm:spPr/>
    </dgm:pt>
    <dgm:pt modelId="{AB0A3D80-A1A7-4F0A-BD4A-DF9960C365D4}" type="pres">
      <dgm:prSet presAssocID="{56C31988-223D-4615-81D9-638139674B62}" presName="vertTwo" presStyleCnt="0"/>
      <dgm:spPr/>
    </dgm:pt>
    <dgm:pt modelId="{63A79FEF-16BE-4829-84D6-A8B2272CDCF8}" type="pres">
      <dgm:prSet presAssocID="{56C31988-223D-4615-81D9-638139674B62}" presName="txTwo" presStyleLbl="node2" presStyleIdx="1" presStyleCnt="3">
        <dgm:presLayoutVars>
          <dgm:chPref val="3"/>
        </dgm:presLayoutVars>
      </dgm:prSet>
      <dgm:spPr/>
    </dgm:pt>
    <dgm:pt modelId="{D77D1A0B-29BB-43C4-B474-2EDDCC375ECE}" type="pres">
      <dgm:prSet presAssocID="{56C31988-223D-4615-81D9-638139674B62}" presName="horzTwo" presStyleCnt="0"/>
      <dgm:spPr/>
    </dgm:pt>
    <dgm:pt modelId="{05B58CEB-CEFA-4D43-9A1B-3EB49D1BBF76}" type="pres">
      <dgm:prSet presAssocID="{58A22ADC-2269-4DC4-A0B9-3551AC930E93}" presName="sibSpaceTwo" presStyleCnt="0"/>
      <dgm:spPr/>
    </dgm:pt>
    <dgm:pt modelId="{F9234DAA-7E20-40C0-98C9-5F218FBE7898}" type="pres">
      <dgm:prSet presAssocID="{CC8EFAB6-D7A3-431C-8A4D-FC10079AFAA7}" presName="vertTwo" presStyleCnt="0"/>
      <dgm:spPr/>
    </dgm:pt>
    <dgm:pt modelId="{7EEFFFE6-BA7C-48FC-A769-4591B4AC2DD1}" type="pres">
      <dgm:prSet presAssocID="{CC8EFAB6-D7A3-431C-8A4D-FC10079AFAA7}" presName="txTwo" presStyleLbl="node2" presStyleIdx="2" presStyleCnt="3">
        <dgm:presLayoutVars>
          <dgm:chPref val="3"/>
        </dgm:presLayoutVars>
      </dgm:prSet>
      <dgm:spPr/>
    </dgm:pt>
    <dgm:pt modelId="{D244925D-D2DF-4B33-9EB3-2E24E390B55D}" type="pres">
      <dgm:prSet presAssocID="{CC8EFAB6-D7A3-431C-8A4D-FC10079AFAA7}" presName="horzTwo" presStyleCnt="0"/>
      <dgm:spPr/>
    </dgm:pt>
  </dgm:ptLst>
  <dgm:cxnLst>
    <dgm:cxn modelId="{34DD8D04-B498-4B78-AD9F-973465518755}" srcId="{E4BC7E5E-B5F1-4724-B3F9-B3B3B5F1D70E}" destId="{CC8EFAB6-D7A3-431C-8A4D-FC10079AFAA7}" srcOrd="2" destOrd="0" parTransId="{71EC76E5-19B9-4411-8A61-E39D5AF293CC}" sibTransId="{44EF44E1-EF8F-484C-A3A6-D54A8288A2C2}"/>
    <dgm:cxn modelId="{B1CDB907-0905-4BAC-9B7C-451BA886A0EB}" type="presOf" srcId="{E4BC7E5E-B5F1-4724-B3F9-B3B3B5F1D70E}" destId="{D33B4006-4144-4492-BBBD-8F302131F9C2}" srcOrd="0" destOrd="0" presId="urn:microsoft.com/office/officeart/2005/8/layout/hierarchy4"/>
    <dgm:cxn modelId="{F8369314-B237-4FE8-8A0B-9A34FAC84C62}" srcId="{E4BC7E5E-B5F1-4724-B3F9-B3B3B5F1D70E}" destId="{37BBB626-C818-4DD1-9B4E-C643113111F6}" srcOrd="0" destOrd="0" parTransId="{2B748DB5-B7A7-4869-8542-92CE1F9D89ED}" sibTransId="{6C9C5F28-ABB1-4096-A0B4-A0FF7DDD6BE2}"/>
    <dgm:cxn modelId="{87BBF122-7F1D-48C8-BB07-91D8CBE3B91D}" srcId="{E4BC7E5E-B5F1-4724-B3F9-B3B3B5F1D70E}" destId="{56C31988-223D-4615-81D9-638139674B62}" srcOrd="1" destOrd="0" parTransId="{710A8E94-1195-477E-9CDC-19C7C06664D1}" sibTransId="{58A22ADC-2269-4DC4-A0B9-3551AC930E93}"/>
    <dgm:cxn modelId="{93FF0F32-7F4A-4346-A0E3-7E0B1184E7B8}" type="presOf" srcId="{37BBB626-C818-4DD1-9B4E-C643113111F6}" destId="{4832679C-0DDF-41D5-A61D-0CFE84E2C194}" srcOrd="0" destOrd="0" presId="urn:microsoft.com/office/officeart/2005/8/layout/hierarchy4"/>
    <dgm:cxn modelId="{11AE5754-11A0-45D9-8EFC-421F7BB5C8EF}" type="presOf" srcId="{CC8EFAB6-D7A3-431C-8A4D-FC10079AFAA7}" destId="{7EEFFFE6-BA7C-48FC-A769-4591B4AC2DD1}"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F856A0F8-B20E-4AAF-B9FA-804D486DD2D3}" srcId="{169D4F2C-C9CD-415A-9D9C-C32A56E9C02A}" destId="{E4BC7E5E-B5F1-4724-B3F9-B3B3B5F1D70E}" srcOrd="0" destOrd="0" parTransId="{F5A53DBE-168B-44AA-B12B-1FB06C13A138}" sibTransId="{1E5CB100-CB2D-48EB-912D-5D9AB0D9D8C4}"/>
    <dgm:cxn modelId="{B316DEFE-9584-4354-801C-A7976EE3E60F}" type="presOf" srcId="{56C31988-223D-4615-81D9-638139674B62}" destId="{63A79FEF-16BE-4829-84D6-A8B2272CDCF8}" srcOrd="0" destOrd="0" presId="urn:microsoft.com/office/officeart/2005/8/layout/hierarchy4"/>
    <dgm:cxn modelId="{B85CFAED-892B-40EE-ADF3-D3B6CA505953}" type="presParOf" srcId="{B03A5E33-9CB7-47B0-A7B3-443BE20F4797}" destId="{02296AE9-78F0-4140-81E4-5FF83FB7A7FA}" srcOrd="0" destOrd="0" presId="urn:microsoft.com/office/officeart/2005/8/layout/hierarchy4"/>
    <dgm:cxn modelId="{8A64B77F-14D7-4B09-8366-488615C53E22}" type="presParOf" srcId="{02296AE9-78F0-4140-81E4-5FF83FB7A7FA}" destId="{D33B4006-4144-4492-BBBD-8F302131F9C2}" srcOrd="0" destOrd="0" presId="urn:microsoft.com/office/officeart/2005/8/layout/hierarchy4"/>
    <dgm:cxn modelId="{08069A44-EDA8-4C30-B0D7-E4C1BC431475}" type="presParOf" srcId="{02296AE9-78F0-4140-81E4-5FF83FB7A7FA}" destId="{83A031E8-DF30-40AB-A2FC-681C23AB9C17}" srcOrd="1" destOrd="0" presId="urn:microsoft.com/office/officeart/2005/8/layout/hierarchy4"/>
    <dgm:cxn modelId="{CB958F15-3822-48D3-8D0F-7B030574DA64}" type="presParOf" srcId="{02296AE9-78F0-4140-81E4-5FF83FB7A7FA}" destId="{A34E9FCE-EB35-4F30-97DF-7E9F34405A22}" srcOrd="2" destOrd="0" presId="urn:microsoft.com/office/officeart/2005/8/layout/hierarchy4"/>
    <dgm:cxn modelId="{2DF147C5-9D02-4664-9598-D6C926467C0A}" type="presParOf" srcId="{A34E9FCE-EB35-4F30-97DF-7E9F34405A22}" destId="{648A589D-CD5B-4CA1-82C2-0491DEE9A744}" srcOrd="0" destOrd="0" presId="urn:microsoft.com/office/officeart/2005/8/layout/hierarchy4"/>
    <dgm:cxn modelId="{0059E26E-7B77-455D-B107-E3923A1F6AE6}" type="presParOf" srcId="{648A589D-CD5B-4CA1-82C2-0491DEE9A744}" destId="{4832679C-0DDF-41D5-A61D-0CFE84E2C194}" srcOrd="0" destOrd="0" presId="urn:microsoft.com/office/officeart/2005/8/layout/hierarchy4"/>
    <dgm:cxn modelId="{EBC71BD1-7CE2-4B62-B0C0-F0505277D0D2}" type="presParOf" srcId="{648A589D-CD5B-4CA1-82C2-0491DEE9A744}" destId="{ABB6794F-91FB-4860-9CF6-B6723AC19C34}" srcOrd="1" destOrd="0" presId="urn:microsoft.com/office/officeart/2005/8/layout/hierarchy4"/>
    <dgm:cxn modelId="{79B0FC73-7832-4699-9CDC-0607FD3069D4}" type="presParOf" srcId="{A34E9FCE-EB35-4F30-97DF-7E9F34405A22}" destId="{8CADA3DD-AB94-45AC-BA82-3A730CF9A5A3}" srcOrd="1" destOrd="0" presId="urn:microsoft.com/office/officeart/2005/8/layout/hierarchy4"/>
    <dgm:cxn modelId="{2E787285-C39A-4732-997F-A711C0A190AE}" type="presParOf" srcId="{A34E9FCE-EB35-4F30-97DF-7E9F34405A22}" destId="{AB0A3D80-A1A7-4F0A-BD4A-DF9960C365D4}" srcOrd="2" destOrd="0" presId="urn:microsoft.com/office/officeart/2005/8/layout/hierarchy4"/>
    <dgm:cxn modelId="{C58914D5-7CC7-45ED-BF6C-8D7CCEEE20EB}" type="presParOf" srcId="{AB0A3D80-A1A7-4F0A-BD4A-DF9960C365D4}" destId="{63A79FEF-16BE-4829-84D6-A8B2272CDCF8}" srcOrd="0" destOrd="0" presId="urn:microsoft.com/office/officeart/2005/8/layout/hierarchy4"/>
    <dgm:cxn modelId="{36D51330-FF8D-4885-900E-CE7453BC69BC}" type="presParOf" srcId="{AB0A3D80-A1A7-4F0A-BD4A-DF9960C365D4}" destId="{D77D1A0B-29BB-43C4-B474-2EDDCC375ECE}" srcOrd="1" destOrd="0" presId="urn:microsoft.com/office/officeart/2005/8/layout/hierarchy4"/>
    <dgm:cxn modelId="{284AA49E-69D1-44EB-8D45-80D2E13344E2}" type="presParOf" srcId="{A34E9FCE-EB35-4F30-97DF-7E9F34405A22}" destId="{05B58CEB-CEFA-4D43-9A1B-3EB49D1BBF76}" srcOrd="3" destOrd="0" presId="urn:microsoft.com/office/officeart/2005/8/layout/hierarchy4"/>
    <dgm:cxn modelId="{2DB6F5DD-463F-49C9-B58C-FA44B42E3972}" type="presParOf" srcId="{A34E9FCE-EB35-4F30-97DF-7E9F34405A22}" destId="{F9234DAA-7E20-40C0-98C9-5F218FBE7898}" srcOrd="4" destOrd="0" presId="urn:microsoft.com/office/officeart/2005/8/layout/hierarchy4"/>
    <dgm:cxn modelId="{0E88C188-E501-4675-9BB1-EFA4A3675F69}" type="presParOf" srcId="{F9234DAA-7E20-40C0-98C9-5F218FBE7898}" destId="{7EEFFFE6-BA7C-48FC-A769-4591B4AC2DD1}" srcOrd="0" destOrd="0" presId="urn:microsoft.com/office/officeart/2005/8/layout/hierarchy4"/>
    <dgm:cxn modelId="{1EB9C118-8F68-4061-97DE-FC6048474140}" type="presParOf" srcId="{F9234DAA-7E20-40C0-98C9-5F218FBE7898}" destId="{D244925D-D2DF-4B33-9EB3-2E24E390B55D}" srcOrd="1" destOrd="0" presId="urn:microsoft.com/office/officeart/2005/8/layout/hierarchy4"/>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8B6F4174-BE20-4C66-B7D5-056E7EAE879A}">
      <dgm:prSet custT="1"/>
      <dgm:spPr>
        <a:solidFill>
          <a:schemeClr val="accent4">
            <a:lumMod val="20000"/>
            <a:lumOff val="80000"/>
          </a:schemeClr>
        </a:solidFill>
        <a:ln>
          <a:noFill/>
        </a:ln>
      </dgm:spPr>
      <dgm:t>
        <a:bodyPr/>
        <a:lstStyle/>
        <a:p>
          <a:r>
            <a:rPr lang="ar-SA" sz="4800" b="1" i="0" dirty="0">
              <a:solidFill>
                <a:srgbClr val="343432"/>
              </a:solidFill>
              <a:effectLst/>
            </a:rPr>
            <a:t>جاذبة سياحياً</a:t>
          </a:r>
          <a:endParaRPr lang="en-US" sz="4800" b="0" dirty="0">
            <a:latin typeface="A_Nefel_Sereke_Qelew" panose="02010000000000000000" pitchFamily="2" charset="-78"/>
            <a:cs typeface="A_Nefel_Sereke_Qelew" panose="02010000000000000000" pitchFamily="2" charset="-78"/>
          </a:endParaRPr>
        </a:p>
      </dgm:t>
    </dgm:pt>
    <dgm:pt modelId="{932796F5-A212-4A9D-8104-B2F6CE309416}" type="parTrans" cxnId="{F11F4720-062F-42E4-A8B2-A2069D80EEAB}">
      <dgm:prSet/>
      <dgm:spPr/>
      <dgm:t>
        <a:bodyPr/>
        <a:lstStyle/>
        <a:p>
          <a:endParaRPr lang="en-US"/>
        </a:p>
      </dgm:t>
    </dgm:pt>
    <dgm:pt modelId="{0F7E5CF3-4450-4054-ABC2-F09F78C9D7DF}" type="sibTrans" cxnId="{F11F4720-062F-42E4-A8B2-A2069D80EEAB}">
      <dgm:prSet/>
      <dgm:spPr/>
      <dgm:t>
        <a:bodyPr/>
        <a:lstStyle/>
        <a:p>
          <a:endParaRPr lang="en-US"/>
        </a:p>
      </dgm:t>
    </dgm:pt>
    <dgm:pt modelId="{10A2AADE-D8DF-4E9F-BC0F-431C986F07FB}">
      <dgm:prSet custT="1"/>
      <dgm:spPr>
        <a:solidFill>
          <a:schemeClr val="accent4">
            <a:lumMod val="40000"/>
            <a:lumOff val="60000"/>
          </a:schemeClr>
        </a:solidFill>
        <a:ln>
          <a:noFill/>
        </a:ln>
      </dgm:spPr>
      <dgm:t>
        <a:bodyPr/>
        <a:lstStyle/>
        <a:p>
          <a:r>
            <a:rPr lang="ar-SA" sz="2400" b="0" i="0" dirty="0"/>
            <a:t>لخصوصيتها بالاماكن الدينية</a:t>
          </a:r>
          <a:endParaRPr lang="en-US" sz="2400" b="0" dirty="0">
            <a:latin typeface="A_Nefel_Sereke_Qelew" panose="02010000000000000000" pitchFamily="2" charset="-78"/>
            <a:cs typeface="A_Nefel_Sereke_Qelew" panose="02010000000000000000" pitchFamily="2" charset="-78"/>
          </a:endParaRPr>
        </a:p>
      </dgm:t>
    </dgm:pt>
    <dgm:pt modelId="{06DCE794-04D3-49EE-BFF7-50A8C0C4675D}" type="parTrans" cxnId="{7988940D-ECF1-4C89-8E98-04C03F151AE4}">
      <dgm:prSet/>
      <dgm:spPr/>
      <dgm:t>
        <a:bodyPr/>
        <a:lstStyle/>
        <a:p>
          <a:endParaRPr lang="en-US"/>
        </a:p>
      </dgm:t>
    </dgm:pt>
    <dgm:pt modelId="{5248AD9D-3102-49C6-A396-7CF0A8BE23F4}" type="sibTrans" cxnId="{7988940D-ECF1-4C89-8E98-04C03F151AE4}">
      <dgm:prSet/>
      <dgm:spPr/>
      <dgm:t>
        <a:bodyPr/>
        <a:lstStyle/>
        <a:p>
          <a:endParaRPr lang="en-US"/>
        </a:p>
      </dgm:t>
    </dgm:pt>
    <dgm:pt modelId="{F58BD9B7-2C83-4AAC-876B-A30C7EA10DEC}">
      <dgm:prSet custT="1"/>
      <dgm:spPr>
        <a:solidFill>
          <a:schemeClr val="accent4">
            <a:lumMod val="40000"/>
            <a:lumOff val="60000"/>
          </a:schemeClr>
        </a:solidFill>
        <a:ln>
          <a:noFill/>
        </a:ln>
      </dgm:spPr>
      <dgm:t>
        <a:bodyPr/>
        <a:lstStyle/>
        <a:p>
          <a:r>
            <a:rPr lang="ar-SA" sz="2400" b="0" i="0" dirty="0"/>
            <a:t>والتاريخية والاثرية</a:t>
          </a:r>
          <a:endParaRPr lang="ar-SA" sz="2400" dirty="0"/>
        </a:p>
      </dgm:t>
    </dgm:pt>
    <dgm:pt modelId="{01CBE377-C94E-4304-AA92-36BDEA3291DF}" type="parTrans" cxnId="{13E77FC3-D14F-4A7A-A7D7-4200ED806BF7}">
      <dgm:prSet/>
      <dgm:spPr/>
      <dgm:t>
        <a:bodyPr/>
        <a:lstStyle/>
        <a:p>
          <a:endParaRPr lang="en-US"/>
        </a:p>
      </dgm:t>
    </dgm:pt>
    <dgm:pt modelId="{1529EDD8-1351-45D9-8F6F-B0F3BCA762CB}" type="sibTrans" cxnId="{13E77FC3-D14F-4A7A-A7D7-4200ED806BF7}">
      <dgm:prSet/>
      <dgm:spPr/>
      <dgm:t>
        <a:bodyPr/>
        <a:lstStyle/>
        <a:p>
          <a:endParaRPr lang="en-US"/>
        </a:p>
      </dgm:t>
    </dgm:pt>
    <dgm:pt modelId="{478A4183-E7FE-4584-9DE8-787CF22A90FB}">
      <dgm:prSet custT="1"/>
      <dgm:spPr>
        <a:solidFill>
          <a:schemeClr val="accent4">
            <a:lumMod val="40000"/>
            <a:lumOff val="60000"/>
          </a:schemeClr>
        </a:solidFill>
        <a:ln>
          <a:noFill/>
        </a:ln>
      </dgm:spPr>
      <dgm:t>
        <a:bodyPr/>
        <a:lstStyle/>
        <a:p>
          <a:r>
            <a:rPr lang="ar-SA" sz="2400" b="0" i="0" dirty="0"/>
            <a:t>كذبك جماليا وترفيهيا</a:t>
          </a:r>
          <a:endParaRPr lang="ar-SA" sz="2400" dirty="0"/>
        </a:p>
      </dgm:t>
    </dgm:pt>
    <dgm:pt modelId="{BBFF69CD-0119-4079-9D53-AA94AB5A92E8}" type="parTrans" cxnId="{F403DBB1-D667-4419-B5E1-1672AE2F73B4}">
      <dgm:prSet/>
      <dgm:spPr/>
      <dgm:t>
        <a:bodyPr/>
        <a:lstStyle/>
        <a:p>
          <a:endParaRPr lang="en-US"/>
        </a:p>
      </dgm:t>
    </dgm:pt>
    <dgm:pt modelId="{D9ACF487-9265-44BF-8FE8-E42405AA4128}" type="sibTrans" cxnId="{F403DBB1-D667-4419-B5E1-1672AE2F73B4}">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D6292C57-4AFD-482B-BEAA-41DDC0E0AD09}" type="pres">
      <dgm:prSet presAssocID="{8B6F4174-BE20-4C66-B7D5-056E7EAE879A}" presName="vertOne" presStyleCnt="0"/>
      <dgm:spPr/>
    </dgm:pt>
    <dgm:pt modelId="{1047B175-1106-49EC-88F7-DB0CF4EB14D5}" type="pres">
      <dgm:prSet presAssocID="{8B6F4174-BE20-4C66-B7D5-056E7EAE879A}" presName="txOne" presStyleLbl="node0" presStyleIdx="0" presStyleCnt="1">
        <dgm:presLayoutVars>
          <dgm:chPref val="3"/>
        </dgm:presLayoutVars>
      </dgm:prSet>
      <dgm:spPr/>
    </dgm:pt>
    <dgm:pt modelId="{C8873E87-04F8-4E4A-83E4-1D76372B3467}" type="pres">
      <dgm:prSet presAssocID="{8B6F4174-BE20-4C66-B7D5-056E7EAE879A}" presName="parTransOne" presStyleCnt="0"/>
      <dgm:spPr/>
    </dgm:pt>
    <dgm:pt modelId="{B6340D67-D506-43EC-9E7C-30BAD96FD522}" type="pres">
      <dgm:prSet presAssocID="{8B6F4174-BE20-4C66-B7D5-056E7EAE879A}" presName="horzOne" presStyleCnt="0"/>
      <dgm:spPr/>
    </dgm:pt>
    <dgm:pt modelId="{24EFFBCC-0CBB-4FB0-905C-933BE0BED08F}" type="pres">
      <dgm:prSet presAssocID="{10A2AADE-D8DF-4E9F-BC0F-431C986F07FB}" presName="vertTwo" presStyleCnt="0"/>
      <dgm:spPr/>
    </dgm:pt>
    <dgm:pt modelId="{8451333E-FC2D-4B24-A297-6D81C1328CB6}" type="pres">
      <dgm:prSet presAssocID="{10A2AADE-D8DF-4E9F-BC0F-431C986F07FB}" presName="txTwo" presStyleLbl="node2" presStyleIdx="0" presStyleCnt="3" custLinFactNeighborY="-427">
        <dgm:presLayoutVars>
          <dgm:chPref val="3"/>
        </dgm:presLayoutVars>
      </dgm:prSet>
      <dgm:spPr/>
    </dgm:pt>
    <dgm:pt modelId="{9CFB46FF-A057-4F99-9FF9-9387AECDACB0}" type="pres">
      <dgm:prSet presAssocID="{10A2AADE-D8DF-4E9F-BC0F-431C986F07FB}" presName="horzTwo" presStyleCnt="0"/>
      <dgm:spPr/>
    </dgm:pt>
    <dgm:pt modelId="{97CE3341-417C-4D1D-B68C-70EC966B275F}" type="pres">
      <dgm:prSet presAssocID="{5248AD9D-3102-49C6-A396-7CF0A8BE23F4}" presName="sibSpaceTwo" presStyleCnt="0"/>
      <dgm:spPr/>
    </dgm:pt>
    <dgm:pt modelId="{C5CBBC1A-2F1B-4C21-8255-C76D717C2F13}" type="pres">
      <dgm:prSet presAssocID="{F58BD9B7-2C83-4AAC-876B-A30C7EA10DEC}" presName="vertTwo" presStyleCnt="0"/>
      <dgm:spPr/>
    </dgm:pt>
    <dgm:pt modelId="{4478C07B-C09E-426B-898A-59C6AFFEA04B}" type="pres">
      <dgm:prSet presAssocID="{F58BD9B7-2C83-4AAC-876B-A30C7EA10DEC}" presName="txTwo" presStyleLbl="node2" presStyleIdx="1" presStyleCnt="3" custLinFactNeighborY="-427">
        <dgm:presLayoutVars>
          <dgm:chPref val="3"/>
        </dgm:presLayoutVars>
      </dgm:prSet>
      <dgm:spPr/>
    </dgm:pt>
    <dgm:pt modelId="{72A22CA9-2DE2-4533-B0EE-F9FE8D25FB11}" type="pres">
      <dgm:prSet presAssocID="{F58BD9B7-2C83-4AAC-876B-A30C7EA10DEC}" presName="horzTwo" presStyleCnt="0"/>
      <dgm:spPr/>
    </dgm:pt>
    <dgm:pt modelId="{0ACDE037-FE83-4185-8F2F-63790F9B463A}" type="pres">
      <dgm:prSet presAssocID="{1529EDD8-1351-45D9-8F6F-B0F3BCA762CB}" presName="sibSpaceTwo" presStyleCnt="0"/>
      <dgm:spPr/>
    </dgm:pt>
    <dgm:pt modelId="{D42483BE-79E8-4EDA-9EA4-7734031B3829}" type="pres">
      <dgm:prSet presAssocID="{478A4183-E7FE-4584-9DE8-787CF22A90FB}" presName="vertTwo" presStyleCnt="0"/>
      <dgm:spPr/>
    </dgm:pt>
    <dgm:pt modelId="{FD45B03B-2A17-41E1-B803-330A7A633337}" type="pres">
      <dgm:prSet presAssocID="{478A4183-E7FE-4584-9DE8-787CF22A90FB}" presName="txTwo" presStyleLbl="node2" presStyleIdx="2" presStyleCnt="3" custLinFactNeighborY="-427">
        <dgm:presLayoutVars>
          <dgm:chPref val="3"/>
        </dgm:presLayoutVars>
      </dgm:prSet>
      <dgm:spPr/>
    </dgm:pt>
    <dgm:pt modelId="{DA1368B7-B135-4629-8B41-5CD8A59BB088}" type="pres">
      <dgm:prSet presAssocID="{478A4183-E7FE-4584-9DE8-787CF22A90FB}" presName="horzTwo" presStyleCnt="0"/>
      <dgm:spPr/>
    </dgm:pt>
  </dgm:ptLst>
  <dgm:cxnLst>
    <dgm:cxn modelId="{7988940D-ECF1-4C89-8E98-04C03F151AE4}" srcId="{8B6F4174-BE20-4C66-B7D5-056E7EAE879A}" destId="{10A2AADE-D8DF-4E9F-BC0F-431C986F07FB}" srcOrd="0" destOrd="0" parTransId="{06DCE794-04D3-49EE-BFF7-50A8C0C4675D}" sibTransId="{5248AD9D-3102-49C6-A396-7CF0A8BE23F4}"/>
    <dgm:cxn modelId="{F11F4720-062F-42E4-A8B2-A2069D80EEAB}" srcId="{169D4F2C-C9CD-415A-9D9C-C32A56E9C02A}" destId="{8B6F4174-BE20-4C66-B7D5-056E7EAE879A}" srcOrd="0" destOrd="0" parTransId="{932796F5-A212-4A9D-8104-B2F6CE309416}" sibTransId="{0F7E5CF3-4450-4054-ABC2-F09F78C9D7DF}"/>
    <dgm:cxn modelId="{A03FDA35-0124-41E0-9731-C5C71D52AB00}" type="presOf" srcId="{8B6F4174-BE20-4C66-B7D5-056E7EAE879A}" destId="{1047B175-1106-49EC-88F7-DB0CF4EB14D5}" srcOrd="0" destOrd="0" presId="urn:microsoft.com/office/officeart/2005/8/layout/hierarchy4"/>
    <dgm:cxn modelId="{B3A4BF6B-5A7C-4D67-8B13-4106AE07A2E5}" type="presOf" srcId="{478A4183-E7FE-4584-9DE8-787CF22A90FB}" destId="{FD45B03B-2A17-41E1-B803-330A7A633337}"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56D1B49E-A24A-4D00-9512-BA98398FFA66}" type="presOf" srcId="{F58BD9B7-2C83-4AAC-876B-A30C7EA10DEC}" destId="{4478C07B-C09E-426B-898A-59C6AFFEA04B}" srcOrd="0" destOrd="0" presId="urn:microsoft.com/office/officeart/2005/8/layout/hierarchy4"/>
    <dgm:cxn modelId="{16BA0EB1-79B3-478C-8DE3-C6060CC1CCE8}" type="presOf" srcId="{10A2AADE-D8DF-4E9F-BC0F-431C986F07FB}" destId="{8451333E-FC2D-4B24-A297-6D81C1328CB6}" srcOrd="0" destOrd="0" presId="urn:microsoft.com/office/officeart/2005/8/layout/hierarchy4"/>
    <dgm:cxn modelId="{F403DBB1-D667-4419-B5E1-1672AE2F73B4}" srcId="{8B6F4174-BE20-4C66-B7D5-056E7EAE879A}" destId="{478A4183-E7FE-4584-9DE8-787CF22A90FB}" srcOrd="2" destOrd="0" parTransId="{BBFF69CD-0119-4079-9D53-AA94AB5A92E8}" sibTransId="{D9ACF487-9265-44BF-8FE8-E42405AA4128}"/>
    <dgm:cxn modelId="{13E77FC3-D14F-4A7A-A7D7-4200ED806BF7}" srcId="{8B6F4174-BE20-4C66-B7D5-056E7EAE879A}" destId="{F58BD9B7-2C83-4AAC-876B-A30C7EA10DEC}" srcOrd="1" destOrd="0" parTransId="{01CBE377-C94E-4304-AA92-36BDEA3291DF}" sibTransId="{1529EDD8-1351-45D9-8F6F-B0F3BCA762CB}"/>
    <dgm:cxn modelId="{9289C7A3-525C-4FD6-9CDE-153F9B8D1AC0}" type="presParOf" srcId="{B03A5E33-9CB7-47B0-A7B3-443BE20F4797}" destId="{D6292C57-4AFD-482B-BEAA-41DDC0E0AD09}" srcOrd="0" destOrd="0" presId="urn:microsoft.com/office/officeart/2005/8/layout/hierarchy4"/>
    <dgm:cxn modelId="{2137E184-C9A6-441F-9CDF-CBBF69EB87D1}" type="presParOf" srcId="{D6292C57-4AFD-482B-BEAA-41DDC0E0AD09}" destId="{1047B175-1106-49EC-88F7-DB0CF4EB14D5}" srcOrd="0" destOrd="0" presId="urn:microsoft.com/office/officeart/2005/8/layout/hierarchy4"/>
    <dgm:cxn modelId="{AB5E7196-EF44-4CC8-B1FE-3BBED0CD4CA8}" type="presParOf" srcId="{D6292C57-4AFD-482B-BEAA-41DDC0E0AD09}" destId="{C8873E87-04F8-4E4A-83E4-1D76372B3467}" srcOrd="1" destOrd="0" presId="urn:microsoft.com/office/officeart/2005/8/layout/hierarchy4"/>
    <dgm:cxn modelId="{6EE1DC18-F7F0-4A2E-9B3D-77FA3C568B42}" type="presParOf" srcId="{D6292C57-4AFD-482B-BEAA-41DDC0E0AD09}" destId="{B6340D67-D506-43EC-9E7C-30BAD96FD522}" srcOrd="2" destOrd="0" presId="urn:microsoft.com/office/officeart/2005/8/layout/hierarchy4"/>
    <dgm:cxn modelId="{1522AE72-D20D-45A2-B9A4-AD72A15B8F2B}" type="presParOf" srcId="{B6340D67-D506-43EC-9E7C-30BAD96FD522}" destId="{24EFFBCC-0CBB-4FB0-905C-933BE0BED08F}" srcOrd="0" destOrd="0" presId="urn:microsoft.com/office/officeart/2005/8/layout/hierarchy4"/>
    <dgm:cxn modelId="{588D3BF3-3351-4EAC-90EA-521B4B34B934}" type="presParOf" srcId="{24EFFBCC-0CBB-4FB0-905C-933BE0BED08F}" destId="{8451333E-FC2D-4B24-A297-6D81C1328CB6}" srcOrd="0" destOrd="0" presId="urn:microsoft.com/office/officeart/2005/8/layout/hierarchy4"/>
    <dgm:cxn modelId="{1A681658-0B75-4B71-8F48-B0BFCB2C4D15}" type="presParOf" srcId="{24EFFBCC-0CBB-4FB0-905C-933BE0BED08F}" destId="{9CFB46FF-A057-4F99-9FF9-9387AECDACB0}" srcOrd="1" destOrd="0" presId="urn:microsoft.com/office/officeart/2005/8/layout/hierarchy4"/>
    <dgm:cxn modelId="{72682469-4808-4413-8D0D-47C9EBC96756}" type="presParOf" srcId="{B6340D67-D506-43EC-9E7C-30BAD96FD522}" destId="{97CE3341-417C-4D1D-B68C-70EC966B275F}" srcOrd="1" destOrd="0" presId="urn:microsoft.com/office/officeart/2005/8/layout/hierarchy4"/>
    <dgm:cxn modelId="{3B2482C2-1D1A-4607-8272-33F795A6CCCC}" type="presParOf" srcId="{B6340D67-D506-43EC-9E7C-30BAD96FD522}" destId="{C5CBBC1A-2F1B-4C21-8255-C76D717C2F13}" srcOrd="2" destOrd="0" presId="urn:microsoft.com/office/officeart/2005/8/layout/hierarchy4"/>
    <dgm:cxn modelId="{F871F15F-CC5F-4191-BEAF-396A5E980BEE}" type="presParOf" srcId="{C5CBBC1A-2F1B-4C21-8255-C76D717C2F13}" destId="{4478C07B-C09E-426B-898A-59C6AFFEA04B}" srcOrd="0" destOrd="0" presId="urn:microsoft.com/office/officeart/2005/8/layout/hierarchy4"/>
    <dgm:cxn modelId="{7280AA4F-F28C-4686-BEFE-AAF87225A7FD}" type="presParOf" srcId="{C5CBBC1A-2F1B-4C21-8255-C76D717C2F13}" destId="{72A22CA9-2DE2-4533-B0EE-F9FE8D25FB11}" srcOrd="1" destOrd="0" presId="urn:microsoft.com/office/officeart/2005/8/layout/hierarchy4"/>
    <dgm:cxn modelId="{A5B63F0B-EB1E-47F4-98DA-E19E9DF614E4}" type="presParOf" srcId="{B6340D67-D506-43EC-9E7C-30BAD96FD522}" destId="{0ACDE037-FE83-4185-8F2F-63790F9B463A}" srcOrd="3" destOrd="0" presId="urn:microsoft.com/office/officeart/2005/8/layout/hierarchy4"/>
    <dgm:cxn modelId="{D9BBBC1D-8184-4F16-81E7-FE6104FBD633}" type="presParOf" srcId="{B6340D67-D506-43EC-9E7C-30BAD96FD522}" destId="{D42483BE-79E8-4EDA-9EA4-7734031B3829}" srcOrd="4" destOrd="0" presId="urn:microsoft.com/office/officeart/2005/8/layout/hierarchy4"/>
    <dgm:cxn modelId="{5F6BF69B-B096-4A3F-A678-44511CB1397C}" type="presParOf" srcId="{D42483BE-79E8-4EDA-9EA4-7734031B3829}" destId="{FD45B03B-2A17-41E1-B803-330A7A633337}" srcOrd="0" destOrd="0" presId="urn:microsoft.com/office/officeart/2005/8/layout/hierarchy4"/>
    <dgm:cxn modelId="{772DC19E-0687-417D-AC43-F301CDE08572}" type="presParOf" srcId="{D42483BE-79E8-4EDA-9EA4-7734031B3829}" destId="{DA1368B7-B135-4629-8B41-5CD8A59BB088}" srcOrd="1" destOrd="0" presId="urn:microsoft.com/office/officeart/2005/8/layout/hierarchy4"/>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75AADEE5-DB08-4BF7-94ED-D1C641898512}">
      <dgm:prSet custT="1"/>
      <dgm:spPr>
        <a:solidFill>
          <a:schemeClr val="accent6">
            <a:lumMod val="20000"/>
            <a:lumOff val="80000"/>
          </a:schemeClr>
        </a:solidFill>
        <a:ln>
          <a:noFill/>
        </a:ln>
      </dgm:spPr>
      <dgm:t>
        <a:bodyPr/>
        <a:lstStyle/>
        <a:p>
          <a:r>
            <a:rPr lang="ar-SA" sz="4800" b="1" i="0" dirty="0">
              <a:solidFill>
                <a:srgbClr val="343432"/>
              </a:solidFill>
              <a:effectLst/>
            </a:rPr>
            <a:t>وبيئياً</a:t>
          </a:r>
          <a:endParaRPr lang="en-US" sz="4800" b="0" dirty="0">
            <a:latin typeface="A_Nefel_Sereke_Qelew" panose="02010000000000000000" pitchFamily="2" charset="-78"/>
            <a:cs typeface="A_Nefel_Sereke_Qelew" panose="02010000000000000000" pitchFamily="2" charset="-78"/>
          </a:endParaRPr>
        </a:p>
      </dgm:t>
    </dgm:pt>
    <dgm:pt modelId="{0819DA0E-475F-4224-BDA8-AE0020AE40CB}" type="parTrans" cxnId="{4C385F8B-5B53-4D96-AB37-438BC37A31AA}">
      <dgm:prSet/>
      <dgm:spPr/>
      <dgm:t>
        <a:bodyPr/>
        <a:lstStyle/>
        <a:p>
          <a:endParaRPr lang="en-US"/>
        </a:p>
      </dgm:t>
    </dgm:pt>
    <dgm:pt modelId="{EB1E9C72-4CBB-4E4E-8C0A-85F3062B5618}" type="sibTrans" cxnId="{4C385F8B-5B53-4D96-AB37-438BC37A31AA}">
      <dgm:prSet/>
      <dgm:spPr/>
      <dgm:t>
        <a:bodyPr/>
        <a:lstStyle/>
        <a:p>
          <a:endParaRPr lang="en-US"/>
        </a:p>
      </dgm:t>
    </dgm:pt>
    <dgm:pt modelId="{8865E86E-C4C1-4662-814D-A4451D0514E0}">
      <dgm:prSet custT="1"/>
      <dgm:spPr>
        <a:solidFill>
          <a:schemeClr val="accent6">
            <a:lumMod val="40000"/>
            <a:lumOff val="60000"/>
          </a:schemeClr>
        </a:solidFill>
        <a:ln>
          <a:noFill/>
        </a:ln>
      </dgm:spPr>
      <dgm:t>
        <a:bodyPr/>
        <a:lstStyle/>
        <a:p>
          <a:r>
            <a:rPr lang="ar-SA" sz="2400" b="0" i="0" dirty="0"/>
            <a:t>الحفاظ على مواردها الطبيعية متوفرة</a:t>
          </a:r>
          <a:endParaRPr lang="en-US" sz="2400" b="0" dirty="0">
            <a:latin typeface="A_Nefel_Sereke_Qelew" panose="02010000000000000000" pitchFamily="2" charset="-78"/>
            <a:cs typeface="A_Nefel_Sereke_Qelew" panose="02010000000000000000" pitchFamily="2" charset="-78"/>
          </a:endParaRPr>
        </a:p>
      </dgm:t>
    </dgm:pt>
    <dgm:pt modelId="{A922A3AD-E3C5-48E2-B05B-51E8C9EB11D5}" type="parTrans" cxnId="{60C98AAC-284B-4D78-9F85-D2E17C37A1BE}">
      <dgm:prSet/>
      <dgm:spPr/>
      <dgm:t>
        <a:bodyPr/>
        <a:lstStyle/>
        <a:p>
          <a:endParaRPr lang="en-US"/>
        </a:p>
      </dgm:t>
    </dgm:pt>
    <dgm:pt modelId="{248EE4BF-14A4-4066-A00B-4E9872F66DF5}" type="sibTrans" cxnId="{60C98AAC-284B-4D78-9F85-D2E17C37A1BE}">
      <dgm:prSet/>
      <dgm:spPr/>
      <dgm:t>
        <a:bodyPr/>
        <a:lstStyle/>
        <a:p>
          <a:endParaRPr lang="en-US"/>
        </a:p>
      </dgm:t>
    </dgm:pt>
    <dgm:pt modelId="{A8CC20F5-30D8-4A9B-A151-E62C891B96FF}">
      <dgm:prSet custT="1"/>
      <dgm:spPr>
        <a:solidFill>
          <a:schemeClr val="accent6">
            <a:lumMod val="40000"/>
            <a:lumOff val="60000"/>
          </a:schemeClr>
        </a:solidFill>
        <a:ln>
          <a:noFill/>
        </a:ln>
      </dgm:spPr>
      <dgm:t>
        <a:bodyPr/>
        <a:lstStyle/>
        <a:p>
          <a:r>
            <a:rPr lang="ar-SA" sz="2400" b="0" dirty="0">
              <a:latin typeface="A_Nefel_Sereke_Qelew" panose="02010000000000000000" pitchFamily="2" charset="-78"/>
              <a:cs typeface="+mn-cs"/>
            </a:rPr>
            <a:t>الحفاظ على الاراضي الزراعية</a:t>
          </a:r>
          <a:endParaRPr lang="en-US" sz="2400" b="0" dirty="0">
            <a:latin typeface="A_Nefel_Sereke_Qelew" panose="02010000000000000000" pitchFamily="2" charset="-78"/>
            <a:cs typeface="+mn-cs"/>
          </a:endParaRPr>
        </a:p>
      </dgm:t>
    </dgm:pt>
    <dgm:pt modelId="{8B757D03-7377-4E58-983F-EB8760413821}" type="parTrans" cxnId="{12CA8059-3064-4BDF-940B-A32C16BB4066}">
      <dgm:prSet/>
      <dgm:spPr/>
      <dgm:t>
        <a:bodyPr/>
        <a:lstStyle/>
        <a:p>
          <a:endParaRPr lang="en-US"/>
        </a:p>
      </dgm:t>
    </dgm:pt>
    <dgm:pt modelId="{239FAC05-2249-4EFE-8AFF-43F734711874}" type="sibTrans" cxnId="{12CA8059-3064-4BDF-940B-A32C16BB4066}">
      <dgm:prSet/>
      <dgm:spPr/>
      <dgm:t>
        <a:bodyPr/>
        <a:lstStyle/>
        <a:p>
          <a:endParaRPr lang="en-US"/>
        </a:p>
      </dgm:t>
    </dgm:pt>
    <dgm:pt modelId="{E20C0F42-AC92-4BC3-A56C-80C5EC9A29EC}">
      <dgm:prSet custT="1"/>
      <dgm:spPr>
        <a:solidFill>
          <a:schemeClr val="accent6">
            <a:lumMod val="40000"/>
            <a:lumOff val="60000"/>
          </a:schemeClr>
        </a:solidFill>
        <a:ln>
          <a:noFill/>
        </a:ln>
      </dgm:spPr>
      <dgm:t>
        <a:bodyPr/>
        <a:lstStyle/>
        <a:p>
          <a:r>
            <a:rPr lang="ar-SA" sz="2400" b="0" dirty="0">
              <a:latin typeface="A_Nefel_Sereke_Qelew" panose="02010000000000000000" pitchFamily="2" charset="-78"/>
              <a:cs typeface="+mn-cs"/>
            </a:rPr>
            <a:t>الحفاظ على التنوع الحيوي</a:t>
          </a:r>
          <a:endParaRPr lang="en-US" sz="2400" b="0" dirty="0">
            <a:latin typeface="A_Nefel_Sereke_Qelew" panose="02010000000000000000" pitchFamily="2" charset="-78"/>
            <a:cs typeface="+mn-cs"/>
          </a:endParaRPr>
        </a:p>
      </dgm:t>
    </dgm:pt>
    <dgm:pt modelId="{B302DD94-E59E-4C30-85EB-34799342D427}" type="parTrans" cxnId="{7032EACB-FA16-445B-B23D-F2081C92EDF6}">
      <dgm:prSet/>
      <dgm:spPr/>
      <dgm:t>
        <a:bodyPr/>
        <a:lstStyle/>
        <a:p>
          <a:endParaRPr lang="en-US"/>
        </a:p>
      </dgm:t>
    </dgm:pt>
    <dgm:pt modelId="{359CDA51-2115-4DFB-B1EA-BDB72CE7C9CA}" type="sibTrans" cxnId="{7032EACB-FA16-445B-B23D-F2081C92EDF6}">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6D849D5C-FA68-44E4-ABB1-30B9059C881A}" type="pres">
      <dgm:prSet presAssocID="{75AADEE5-DB08-4BF7-94ED-D1C641898512}" presName="vertOne" presStyleCnt="0"/>
      <dgm:spPr/>
    </dgm:pt>
    <dgm:pt modelId="{96F5F9D4-0739-4109-95C4-5E198BD54889}" type="pres">
      <dgm:prSet presAssocID="{75AADEE5-DB08-4BF7-94ED-D1C641898512}" presName="txOne" presStyleLbl="node0" presStyleIdx="0" presStyleCnt="1">
        <dgm:presLayoutVars>
          <dgm:chPref val="3"/>
        </dgm:presLayoutVars>
      </dgm:prSet>
      <dgm:spPr/>
    </dgm:pt>
    <dgm:pt modelId="{DF82F3CF-A605-4AF8-B94A-4D852C574B42}" type="pres">
      <dgm:prSet presAssocID="{75AADEE5-DB08-4BF7-94ED-D1C641898512}" presName="parTransOne" presStyleCnt="0"/>
      <dgm:spPr/>
    </dgm:pt>
    <dgm:pt modelId="{0435DD2B-CAA7-44D3-9345-2595143B8F8B}" type="pres">
      <dgm:prSet presAssocID="{75AADEE5-DB08-4BF7-94ED-D1C641898512}" presName="horzOne" presStyleCnt="0"/>
      <dgm:spPr/>
    </dgm:pt>
    <dgm:pt modelId="{31370878-C796-4789-8BFF-E34E2D174DAD}" type="pres">
      <dgm:prSet presAssocID="{8865E86E-C4C1-4662-814D-A4451D0514E0}" presName="vertTwo" presStyleCnt="0"/>
      <dgm:spPr/>
    </dgm:pt>
    <dgm:pt modelId="{D9CCA639-9061-46B4-94B2-1804772B0E38}" type="pres">
      <dgm:prSet presAssocID="{8865E86E-C4C1-4662-814D-A4451D0514E0}" presName="txTwo" presStyleLbl="node2" presStyleIdx="0" presStyleCnt="3">
        <dgm:presLayoutVars>
          <dgm:chPref val="3"/>
        </dgm:presLayoutVars>
      </dgm:prSet>
      <dgm:spPr/>
    </dgm:pt>
    <dgm:pt modelId="{33BB769B-EDD5-4DAC-9297-B2ED54D6CC5E}" type="pres">
      <dgm:prSet presAssocID="{8865E86E-C4C1-4662-814D-A4451D0514E0}" presName="horzTwo" presStyleCnt="0"/>
      <dgm:spPr/>
    </dgm:pt>
    <dgm:pt modelId="{9140AAEE-CF72-4CB7-B713-0CF6A690B978}" type="pres">
      <dgm:prSet presAssocID="{248EE4BF-14A4-4066-A00B-4E9872F66DF5}" presName="sibSpaceTwo" presStyleCnt="0"/>
      <dgm:spPr/>
    </dgm:pt>
    <dgm:pt modelId="{6F520599-26C5-408A-BABA-EB88BB59356C}" type="pres">
      <dgm:prSet presAssocID="{A8CC20F5-30D8-4A9B-A151-E62C891B96FF}" presName="vertTwo" presStyleCnt="0"/>
      <dgm:spPr/>
    </dgm:pt>
    <dgm:pt modelId="{C5850B4B-42BC-4E2E-BB5D-975A9781380C}" type="pres">
      <dgm:prSet presAssocID="{A8CC20F5-30D8-4A9B-A151-E62C891B96FF}" presName="txTwo" presStyleLbl="node2" presStyleIdx="1" presStyleCnt="3">
        <dgm:presLayoutVars>
          <dgm:chPref val="3"/>
        </dgm:presLayoutVars>
      </dgm:prSet>
      <dgm:spPr/>
    </dgm:pt>
    <dgm:pt modelId="{BF9798A8-1E6D-4888-9204-C6ABE21F3F24}" type="pres">
      <dgm:prSet presAssocID="{A8CC20F5-30D8-4A9B-A151-E62C891B96FF}" presName="horzTwo" presStyleCnt="0"/>
      <dgm:spPr/>
    </dgm:pt>
    <dgm:pt modelId="{F3DFA7C7-F1FD-4C8B-870A-D59E8008ABBD}" type="pres">
      <dgm:prSet presAssocID="{239FAC05-2249-4EFE-8AFF-43F734711874}" presName="sibSpaceTwo" presStyleCnt="0"/>
      <dgm:spPr/>
    </dgm:pt>
    <dgm:pt modelId="{BFB4318F-19E2-4018-BC1C-F251098CA0EA}" type="pres">
      <dgm:prSet presAssocID="{E20C0F42-AC92-4BC3-A56C-80C5EC9A29EC}" presName="vertTwo" presStyleCnt="0"/>
      <dgm:spPr/>
    </dgm:pt>
    <dgm:pt modelId="{B12B0BA0-99AA-4984-9AD3-CA3A8C6C98C2}" type="pres">
      <dgm:prSet presAssocID="{E20C0F42-AC92-4BC3-A56C-80C5EC9A29EC}" presName="txTwo" presStyleLbl="node2" presStyleIdx="2" presStyleCnt="3">
        <dgm:presLayoutVars>
          <dgm:chPref val="3"/>
        </dgm:presLayoutVars>
      </dgm:prSet>
      <dgm:spPr/>
    </dgm:pt>
    <dgm:pt modelId="{CED06CAF-543C-430D-B010-E4E65243E633}" type="pres">
      <dgm:prSet presAssocID="{E20C0F42-AC92-4BC3-A56C-80C5EC9A29EC}" presName="horzTwo" presStyleCnt="0"/>
      <dgm:spPr/>
    </dgm:pt>
  </dgm:ptLst>
  <dgm:cxnLst>
    <dgm:cxn modelId="{31C28E2B-6870-4537-B47E-2ACC831359D0}" type="presOf" srcId="{A8CC20F5-30D8-4A9B-A151-E62C891B96FF}" destId="{C5850B4B-42BC-4E2E-BB5D-975A9781380C}" srcOrd="0" destOrd="0" presId="urn:microsoft.com/office/officeart/2005/8/layout/hierarchy4"/>
    <dgm:cxn modelId="{4C70853A-7D6D-4827-B38A-9078EBD9F37B}" type="presOf" srcId="{75AADEE5-DB08-4BF7-94ED-D1C641898512}" destId="{96F5F9D4-0739-4109-95C4-5E198BD54889}" srcOrd="0" destOrd="0" presId="urn:microsoft.com/office/officeart/2005/8/layout/hierarchy4"/>
    <dgm:cxn modelId="{12CA8059-3064-4BDF-940B-A32C16BB4066}" srcId="{75AADEE5-DB08-4BF7-94ED-D1C641898512}" destId="{A8CC20F5-30D8-4A9B-A151-E62C891B96FF}" srcOrd="1" destOrd="0" parTransId="{8B757D03-7377-4E58-983F-EB8760413821}" sibTransId="{239FAC05-2249-4EFE-8AFF-43F734711874}"/>
    <dgm:cxn modelId="{2706CD79-6D13-44EF-B0C4-3EDE7F10D00D}" type="presOf" srcId="{169D4F2C-C9CD-415A-9D9C-C32A56E9C02A}" destId="{B03A5E33-9CB7-47B0-A7B3-443BE20F4797}" srcOrd="0" destOrd="0" presId="urn:microsoft.com/office/officeart/2005/8/layout/hierarchy4"/>
    <dgm:cxn modelId="{F775B27D-A7C8-4E91-BFC3-20534C852C40}" type="presOf" srcId="{8865E86E-C4C1-4662-814D-A4451D0514E0}" destId="{D9CCA639-9061-46B4-94B2-1804772B0E38}" srcOrd="0" destOrd="0" presId="urn:microsoft.com/office/officeart/2005/8/layout/hierarchy4"/>
    <dgm:cxn modelId="{4C385F8B-5B53-4D96-AB37-438BC37A31AA}" srcId="{169D4F2C-C9CD-415A-9D9C-C32A56E9C02A}" destId="{75AADEE5-DB08-4BF7-94ED-D1C641898512}" srcOrd="0" destOrd="0" parTransId="{0819DA0E-475F-4224-BDA8-AE0020AE40CB}" sibTransId="{EB1E9C72-4CBB-4E4E-8C0A-85F3062B5618}"/>
    <dgm:cxn modelId="{60C98AAC-284B-4D78-9F85-D2E17C37A1BE}" srcId="{75AADEE5-DB08-4BF7-94ED-D1C641898512}" destId="{8865E86E-C4C1-4662-814D-A4451D0514E0}" srcOrd="0" destOrd="0" parTransId="{A922A3AD-E3C5-48E2-B05B-51E8C9EB11D5}" sibTransId="{248EE4BF-14A4-4066-A00B-4E9872F66DF5}"/>
    <dgm:cxn modelId="{E10883C9-5D1B-49D9-BF6B-738F5ACDE228}" type="presOf" srcId="{E20C0F42-AC92-4BC3-A56C-80C5EC9A29EC}" destId="{B12B0BA0-99AA-4984-9AD3-CA3A8C6C98C2}" srcOrd="0" destOrd="0" presId="urn:microsoft.com/office/officeart/2005/8/layout/hierarchy4"/>
    <dgm:cxn modelId="{7032EACB-FA16-445B-B23D-F2081C92EDF6}" srcId="{75AADEE5-DB08-4BF7-94ED-D1C641898512}" destId="{E20C0F42-AC92-4BC3-A56C-80C5EC9A29EC}" srcOrd="2" destOrd="0" parTransId="{B302DD94-E59E-4C30-85EB-34799342D427}" sibTransId="{359CDA51-2115-4DFB-B1EA-BDB72CE7C9CA}"/>
    <dgm:cxn modelId="{481DBCF9-58DF-456B-9E69-6286BD1A380A}" type="presParOf" srcId="{B03A5E33-9CB7-47B0-A7B3-443BE20F4797}" destId="{6D849D5C-FA68-44E4-ABB1-30B9059C881A}" srcOrd="0" destOrd="0" presId="urn:microsoft.com/office/officeart/2005/8/layout/hierarchy4"/>
    <dgm:cxn modelId="{AC3B3505-613B-49CE-B4E9-0A9B00B238A4}" type="presParOf" srcId="{6D849D5C-FA68-44E4-ABB1-30B9059C881A}" destId="{96F5F9D4-0739-4109-95C4-5E198BD54889}" srcOrd="0" destOrd="0" presId="urn:microsoft.com/office/officeart/2005/8/layout/hierarchy4"/>
    <dgm:cxn modelId="{0E65A7DA-E6AE-4B91-BA05-BB281211B836}" type="presParOf" srcId="{6D849D5C-FA68-44E4-ABB1-30B9059C881A}" destId="{DF82F3CF-A605-4AF8-B94A-4D852C574B42}" srcOrd="1" destOrd="0" presId="urn:microsoft.com/office/officeart/2005/8/layout/hierarchy4"/>
    <dgm:cxn modelId="{D8E12A27-0DDB-46C0-9E31-28A46398F8DC}" type="presParOf" srcId="{6D849D5C-FA68-44E4-ABB1-30B9059C881A}" destId="{0435DD2B-CAA7-44D3-9345-2595143B8F8B}" srcOrd="2" destOrd="0" presId="urn:microsoft.com/office/officeart/2005/8/layout/hierarchy4"/>
    <dgm:cxn modelId="{464380EE-D96C-4455-A4D6-60EF26FA311F}" type="presParOf" srcId="{0435DD2B-CAA7-44D3-9345-2595143B8F8B}" destId="{31370878-C796-4789-8BFF-E34E2D174DAD}" srcOrd="0" destOrd="0" presId="urn:microsoft.com/office/officeart/2005/8/layout/hierarchy4"/>
    <dgm:cxn modelId="{3A30EC89-7318-4CCC-8417-18583980FF8F}" type="presParOf" srcId="{31370878-C796-4789-8BFF-E34E2D174DAD}" destId="{D9CCA639-9061-46B4-94B2-1804772B0E38}" srcOrd="0" destOrd="0" presId="urn:microsoft.com/office/officeart/2005/8/layout/hierarchy4"/>
    <dgm:cxn modelId="{402A7C17-16D5-4699-A331-87CDF8BCC22C}" type="presParOf" srcId="{31370878-C796-4789-8BFF-E34E2D174DAD}" destId="{33BB769B-EDD5-4DAC-9297-B2ED54D6CC5E}" srcOrd="1" destOrd="0" presId="urn:microsoft.com/office/officeart/2005/8/layout/hierarchy4"/>
    <dgm:cxn modelId="{70CB6F5E-AC9F-44A6-A6C9-6C7E0B0C0314}" type="presParOf" srcId="{0435DD2B-CAA7-44D3-9345-2595143B8F8B}" destId="{9140AAEE-CF72-4CB7-B713-0CF6A690B978}" srcOrd="1" destOrd="0" presId="urn:microsoft.com/office/officeart/2005/8/layout/hierarchy4"/>
    <dgm:cxn modelId="{E84176C2-42C9-4C1C-862B-0CEBF1FB22DF}" type="presParOf" srcId="{0435DD2B-CAA7-44D3-9345-2595143B8F8B}" destId="{6F520599-26C5-408A-BABA-EB88BB59356C}" srcOrd="2" destOrd="0" presId="urn:microsoft.com/office/officeart/2005/8/layout/hierarchy4"/>
    <dgm:cxn modelId="{92A18EFC-3CF5-4FC1-81E2-1DCDE869517D}" type="presParOf" srcId="{6F520599-26C5-408A-BABA-EB88BB59356C}" destId="{C5850B4B-42BC-4E2E-BB5D-975A9781380C}" srcOrd="0" destOrd="0" presId="urn:microsoft.com/office/officeart/2005/8/layout/hierarchy4"/>
    <dgm:cxn modelId="{5695A6A9-510B-4E26-9C33-F07276CC049D}" type="presParOf" srcId="{6F520599-26C5-408A-BABA-EB88BB59356C}" destId="{BF9798A8-1E6D-4888-9204-C6ABE21F3F24}" srcOrd="1" destOrd="0" presId="urn:microsoft.com/office/officeart/2005/8/layout/hierarchy4"/>
    <dgm:cxn modelId="{F1E9D7EC-E42A-47DA-9916-887F7BCC04AA}" type="presParOf" srcId="{0435DD2B-CAA7-44D3-9345-2595143B8F8B}" destId="{F3DFA7C7-F1FD-4C8B-870A-D59E8008ABBD}" srcOrd="3" destOrd="0" presId="urn:microsoft.com/office/officeart/2005/8/layout/hierarchy4"/>
    <dgm:cxn modelId="{71555751-10A2-477A-ABD4-690966251C2F}" type="presParOf" srcId="{0435DD2B-CAA7-44D3-9345-2595143B8F8B}" destId="{BFB4318F-19E2-4018-BC1C-F251098CA0EA}" srcOrd="4" destOrd="0" presId="urn:microsoft.com/office/officeart/2005/8/layout/hierarchy4"/>
    <dgm:cxn modelId="{78259FE0-2776-4A72-9D70-EE82A01AF98F}" type="presParOf" srcId="{BFB4318F-19E2-4018-BC1C-F251098CA0EA}" destId="{B12B0BA0-99AA-4984-9AD3-CA3A8C6C98C2}" srcOrd="0" destOrd="0" presId="urn:microsoft.com/office/officeart/2005/8/layout/hierarchy4"/>
    <dgm:cxn modelId="{BA6B5CB8-8A56-4F0A-907A-6A427F518FB9}" type="presParOf" srcId="{BFB4318F-19E2-4018-BC1C-F251098CA0EA}" destId="{CED06CAF-543C-430D-B010-E4E65243E633}" srcOrd="1" destOrd="0" presId="urn:microsoft.com/office/officeart/2005/8/layout/hierarchy4"/>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3" loCatId="list" qsTypeId="urn:microsoft.com/office/officeart/2005/8/quickstyle/simple1" qsCatId="simple" csTypeId="urn:microsoft.com/office/officeart/2005/8/colors/accent0_1" csCatId="mainScheme" phldr="1"/>
      <dgm:spPr/>
      <dgm:t>
        <a:bodyPr/>
        <a:lstStyle/>
        <a:p>
          <a:endParaRPr lang="en-US"/>
        </a:p>
      </dgm:t>
    </dgm:pt>
    <dgm:pt modelId="{75AADEE5-DB08-4BF7-94ED-D1C641898512}">
      <dgm:prSet custT="1"/>
      <dgm:spPr>
        <a:solidFill>
          <a:schemeClr val="tx2">
            <a:lumMod val="20000"/>
            <a:lumOff val="80000"/>
          </a:schemeClr>
        </a:solidFill>
        <a:ln>
          <a:noFill/>
        </a:ln>
      </dgm:spPr>
      <dgm:t>
        <a:bodyPr/>
        <a:lstStyle/>
        <a:p>
          <a:r>
            <a:rPr lang="ar-SA" sz="1800" b="1" dirty="0">
              <a:latin typeface="A_Nefel_Sereke_Qelew" panose="02010000000000000000" pitchFamily="2" charset="-78"/>
              <a:cs typeface="A_Nefel_Sereke_Qelew" panose="02010000000000000000" pitchFamily="2" charset="-78"/>
            </a:rPr>
            <a:t>تعزيز الاتصال بالطبيعة</a:t>
          </a:r>
          <a:endParaRPr lang="en-US" sz="1800" b="0" dirty="0">
            <a:latin typeface="A_Nefel_Sereke_Qelew" panose="02010000000000000000" pitchFamily="2" charset="-78"/>
            <a:cs typeface="A_Nefel_Sereke_Qelew" panose="02010000000000000000" pitchFamily="2" charset="-78"/>
          </a:endParaRPr>
        </a:p>
      </dgm:t>
    </dgm:pt>
    <dgm:pt modelId="{0819DA0E-475F-4224-BDA8-AE0020AE40CB}" type="parTrans" cxnId="{4C385F8B-5B53-4D96-AB37-438BC37A31AA}">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EB1E9C72-4CBB-4E4E-8C0A-85F3062B5618}" type="sibTrans" cxnId="{4C385F8B-5B53-4D96-AB37-438BC37A31AA}">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8865E86E-C4C1-4662-814D-A4451D0514E0}">
      <dgm:prSet custT="1"/>
      <dgm:spPr>
        <a:solidFill>
          <a:schemeClr val="tx2">
            <a:lumMod val="20000"/>
            <a:lumOff val="80000"/>
          </a:schemeClr>
        </a:solidFill>
        <a:ln>
          <a:noFill/>
        </a:ln>
      </dgm:spPr>
      <dgm:t>
        <a:bodyPr/>
        <a:lstStyle/>
        <a:p>
          <a:r>
            <a:rPr lang="ar-SA" sz="1800" dirty="0">
              <a:latin typeface="A_Nefel_Sereke_Qelew" panose="02010000000000000000" pitchFamily="2" charset="-78"/>
              <a:cs typeface="A_Nefel_Sereke_Qelew" panose="02010000000000000000" pitchFamily="2" charset="-78"/>
            </a:rPr>
            <a:t>تعزيز التنوع البيولوجي</a:t>
          </a:r>
          <a:endParaRPr lang="en-US" sz="1800" b="0" dirty="0">
            <a:latin typeface="A_Nefel_Sereke_Qelew" panose="02010000000000000000" pitchFamily="2" charset="-78"/>
            <a:cs typeface="A_Nefel_Sereke_Qelew" panose="02010000000000000000" pitchFamily="2" charset="-78"/>
          </a:endParaRPr>
        </a:p>
      </dgm:t>
    </dgm:pt>
    <dgm:pt modelId="{A922A3AD-E3C5-48E2-B05B-51E8C9EB11D5}" type="parTrans" cxnId="{60C98AAC-284B-4D78-9F85-D2E17C37A1BE}">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248EE4BF-14A4-4066-A00B-4E9872F66DF5}" type="sibTrans" cxnId="{60C98AAC-284B-4D78-9F85-D2E17C37A1BE}">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90B62A11-087E-4C10-9A8E-7F542DF904D8}">
      <dgm:prSet custT="1"/>
      <dgm:spPr>
        <a:solidFill>
          <a:schemeClr val="tx2">
            <a:lumMod val="20000"/>
            <a:lumOff val="80000"/>
          </a:schemeClr>
        </a:solidFill>
        <a:ln>
          <a:noFill/>
        </a:ln>
      </dgm:spPr>
      <dgm:t>
        <a:bodyPr/>
        <a:lstStyle/>
        <a:p>
          <a:r>
            <a:rPr lang="ar-SA" sz="1800" dirty="0">
              <a:latin typeface="A_Nefel_Sereke_Qelew" panose="02010000000000000000" pitchFamily="2" charset="-78"/>
              <a:cs typeface="A_Nefel_Sereke_Qelew" panose="02010000000000000000" pitchFamily="2" charset="-78"/>
            </a:rPr>
            <a:t>تشجيع الزراعة الحضرية</a:t>
          </a:r>
          <a:endParaRPr lang="en-US" sz="1800" b="0" dirty="0">
            <a:latin typeface="A_Nefel_Sereke_Qelew" panose="02010000000000000000" pitchFamily="2" charset="-78"/>
            <a:cs typeface="A_Nefel_Sereke_Qelew" panose="02010000000000000000" pitchFamily="2" charset="-78"/>
          </a:endParaRPr>
        </a:p>
      </dgm:t>
    </dgm:pt>
    <dgm:pt modelId="{42ACB86F-8736-41A9-ADE6-CEC86B84336A}" type="parTrans" cxnId="{B5354CD0-484C-4DA7-92F8-06BDEC377050}">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56CA3250-491B-47CB-8B70-6A421F7873B4}" type="sibTrans" cxnId="{B5354CD0-484C-4DA7-92F8-06BDEC377050}">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953E6A2A-A667-4ECE-8CFD-F0802E28D906}">
      <dgm:prSet custT="1"/>
      <dgm:spPr>
        <a:solidFill>
          <a:schemeClr val="tx2">
            <a:lumMod val="20000"/>
            <a:lumOff val="80000"/>
          </a:schemeClr>
        </a:solidFill>
        <a:ln>
          <a:noFill/>
        </a:ln>
      </dgm:spPr>
      <dgm:t>
        <a:bodyPr/>
        <a:lstStyle/>
        <a:p>
          <a:r>
            <a:rPr lang="ar-SA" sz="1800" b="0" dirty="0">
              <a:latin typeface="A_Nefel_Sereke_Qelew" panose="02010000000000000000" pitchFamily="2" charset="-78"/>
              <a:cs typeface="A_Nefel_Sereke_Qelew" panose="02010000000000000000" pitchFamily="2" charset="-78"/>
            </a:rPr>
            <a:t>تحسين جودة الهواء</a:t>
          </a:r>
          <a:endParaRPr lang="en-US" sz="1800" b="0" dirty="0">
            <a:latin typeface="A_Nefel_Sereke_Qelew" panose="02010000000000000000" pitchFamily="2" charset="-78"/>
            <a:cs typeface="A_Nefel_Sereke_Qelew" panose="02010000000000000000" pitchFamily="2" charset="-78"/>
          </a:endParaRPr>
        </a:p>
      </dgm:t>
    </dgm:pt>
    <dgm:pt modelId="{351B58B9-77E8-431E-A8D8-3768FD42E5D9}" type="parTrans" cxnId="{663FAF1E-F79E-4B1B-9999-FD25FF3AF3BD}">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3E6369A2-0FA2-4731-898D-4587B8FCB1F9}" type="sibTrans" cxnId="{663FAF1E-F79E-4B1B-9999-FD25FF3AF3BD}">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80FF0794-B063-47E8-9E54-0FF732C870E4}">
      <dgm:prSet custT="1"/>
      <dgm:spPr>
        <a:solidFill>
          <a:schemeClr val="tx2">
            <a:lumMod val="20000"/>
            <a:lumOff val="80000"/>
          </a:schemeClr>
        </a:solidFill>
        <a:ln>
          <a:noFill/>
        </a:ln>
      </dgm:spPr>
      <dgm:t>
        <a:bodyPr/>
        <a:lstStyle/>
        <a:p>
          <a:r>
            <a:rPr lang="ar-SA" sz="1800" b="0" dirty="0">
              <a:latin typeface="A_Nefel_Sereke_Qelew" panose="02010000000000000000" pitchFamily="2" charset="-78"/>
              <a:cs typeface="A_Nefel_Sereke_Qelew" panose="02010000000000000000" pitchFamily="2" charset="-78"/>
            </a:rPr>
            <a:t>تعزيز الصحة و الرفاهية</a:t>
          </a:r>
          <a:endParaRPr lang="en-US" sz="1800" b="0" dirty="0">
            <a:latin typeface="A_Nefel_Sereke_Qelew" panose="02010000000000000000" pitchFamily="2" charset="-78"/>
            <a:cs typeface="A_Nefel_Sereke_Qelew" panose="02010000000000000000" pitchFamily="2" charset="-78"/>
          </a:endParaRPr>
        </a:p>
      </dgm:t>
    </dgm:pt>
    <dgm:pt modelId="{43DC9A77-8140-4985-B47C-196672BFFA17}" type="parTrans" cxnId="{BBB11D75-9F67-46EE-B042-A0D4E4F9FEE1}">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C14534D7-1419-4745-B9E1-8B84E5549934}" type="sibTrans" cxnId="{BBB11D75-9F67-46EE-B042-A0D4E4F9FEE1}">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09F4819F-94D5-48DF-9730-A66FB6D4EA40}">
      <dgm:prSet custT="1"/>
      <dgm:spPr>
        <a:solidFill>
          <a:schemeClr val="tx2">
            <a:lumMod val="20000"/>
            <a:lumOff val="80000"/>
          </a:schemeClr>
        </a:solidFill>
        <a:ln>
          <a:noFill/>
        </a:ln>
      </dgm:spPr>
      <dgm:t>
        <a:bodyPr/>
        <a:lstStyle/>
        <a:p>
          <a:r>
            <a:rPr lang="ar-SA" sz="1800" b="0" dirty="0">
              <a:latin typeface="A_Nefel_Sereke_Qelew" panose="02010000000000000000" pitchFamily="2" charset="-78"/>
              <a:cs typeface="A_Nefel_Sereke_Qelew" panose="02010000000000000000" pitchFamily="2" charset="-78"/>
            </a:rPr>
            <a:t>تحسين الاستدامة والوعي البيئي</a:t>
          </a:r>
          <a:endParaRPr lang="en-US" sz="1800" b="0" dirty="0">
            <a:latin typeface="A_Nefel_Sereke_Qelew" panose="02010000000000000000" pitchFamily="2" charset="-78"/>
            <a:cs typeface="A_Nefel_Sereke_Qelew" panose="02010000000000000000" pitchFamily="2" charset="-78"/>
          </a:endParaRPr>
        </a:p>
      </dgm:t>
    </dgm:pt>
    <dgm:pt modelId="{4740C8A8-BF9A-4130-A82A-0C5BB6F2E68F}" type="parTrans" cxnId="{AD7328DC-9023-4A28-8BBF-E4F86050A19E}">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4FA3C27D-2DE8-4887-9F00-2D1F5DB307EB}" type="sibTrans" cxnId="{AD7328DC-9023-4A28-8BBF-E4F86050A19E}">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CD965588-522B-4974-933E-EA7FF85ABEE8}">
      <dgm:prSet custT="1"/>
      <dgm:spPr>
        <a:solidFill>
          <a:schemeClr val="tx2">
            <a:lumMod val="20000"/>
            <a:lumOff val="80000"/>
          </a:schemeClr>
        </a:solidFill>
        <a:ln>
          <a:noFill/>
        </a:ln>
      </dgm:spPr>
      <dgm:t>
        <a:bodyPr/>
        <a:lstStyle/>
        <a:p>
          <a:r>
            <a:rPr lang="ar-SA" sz="1800" b="0" dirty="0">
              <a:latin typeface="A_Nefel_Sereke_Qelew" panose="02010000000000000000" pitchFamily="2" charset="-78"/>
              <a:cs typeface="A_Nefel_Sereke_Qelew" panose="02010000000000000000" pitchFamily="2" charset="-78"/>
            </a:rPr>
            <a:t>تعزيز الاقتصاد المحلي و السياحة</a:t>
          </a:r>
          <a:endParaRPr lang="en-US" sz="1800" b="0" dirty="0">
            <a:latin typeface="A_Nefel_Sereke_Qelew" panose="02010000000000000000" pitchFamily="2" charset="-78"/>
            <a:cs typeface="A_Nefel_Sereke_Qelew" panose="02010000000000000000" pitchFamily="2" charset="-78"/>
          </a:endParaRPr>
        </a:p>
      </dgm:t>
    </dgm:pt>
    <dgm:pt modelId="{E1ACD5A9-7458-4C92-94A2-351AA7D56FAF}" type="parTrans" cxnId="{8D9B13BF-4F4E-40D7-AC7A-0CF5C093B7C4}">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D0932ACD-CEEC-461D-9B7A-DF503D4D1E1D}" type="sibTrans" cxnId="{8D9B13BF-4F4E-40D7-AC7A-0CF5C093B7C4}">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C25CA01C-1CB2-4534-9B40-52D79E464FC5}">
      <dgm:prSet custT="1"/>
      <dgm:spPr>
        <a:solidFill>
          <a:schemeClr val="tx2">
            <a:lumMod val="20000"/>
            <a:lumOff val="80000"/>
          </a:schemeClr>
        </a:solidFill>
        <a:ln>
          <a:noFill/>
        </a:ln>
      </dgm:spPr>
      <dgm:t>
        <a:bodyPr/>
        <a:lstStyle/>
        <a:p>
          <a:r>
            <a:rPr lang="ar-SA" sz="1800" b="0" dirty="0">
              <a:latin typeface="A_Nefel_Sereke_Qelew" panose="02010000000000000000" pitchFamily="2" charset="-78"/>
              <a:cs typeface="A_Nefel_Sereke_Qelew" panose="02010000000000000000" pitchFamily="2" charset="-78"/>
            </a:rPr>
            <a:t>تحسين البنية التحتية و النقل</a:t>
          </a:r>
          <a:endParaRPr lang="en-US" sz="1800" b="0" dirty="0">
            <a:latin typeface="A_Nefel_Sereke_Qelew" panose="02010000000000000000" pitchFamily="2" charset="-78"/>
            <a:cs typeface="A_Nefel_Sereke_Qelew" panose="02010000000000000000" pitchFamily="2" charset="-78"/>
          </a:endParaRPr>
        </a:p>
      </dgm:t>
    </dgm:pt>
    <dgm:pt modelId="{6AA4CB10-C114-45A6-92BB-45DF8FC8ABDC}" type="parTrans" cxnId="{921F6399-49D4-4C29-B540-B636A48E304A}">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DCA457D5-D39E-455A-8A5F-177408C3BBE8}" type="sibTrans" cxnId="{921F6399-49D4-4C29-B540-B636A48E304A}">
      <dgm:prSet/>
      <dgm:spPr/>
      <dgm:t>
        <a:bodyPr/>
        <a:lstStyle/>
        <a:p>
          <a:endParaRPr lang="en-US" sz="1800">
            <a:latin typeface="A_Nefel_Sereke_Qelew" panose="02010000000000000000" pitchFamily="2" charset="-78"/>
            <a:cs typeface="A_Nefel_Sereke_Qelew" panose="02010000000000000000" pitchFamily="2" charset="-78"/>
          </a:endParaRPr>
        </a:p>
      </dgm:t>
    </dgm:pt>
    <dgm:pt modelId="{7F83C747-0BF2-4521-96D8-3B98F4F0D2C7}" type="pres">
      <dgm:prSet presAssocID="{169D4F2C-C9CD-415A-9D9C-C32A56E9C02A}" presName="diagram" presStyleCnt="0">
        <dgm:presLayoutVars>
          <dgm:chPref val="1"/>
          <dgm:dir/>
          <dgm:animOne val="branch"/>
          <dgm:animLvl val="lvl"/>
          <dgm:resizeHandles/>
        </dgm:presLayoutVars>
      </dgm:prSet>
      <dgm:spPr/>
    </dgm:pt>
    <dgm:pt modelId="{BE89C95D-05FA-4B84-A34D-C9EAC9F2E53F}" type="pres">
      <dgm:prSet presAssocID="{75AADEE5-DB08-4BF7-94ED-D1C641898512}" presName="root" presStyleCnt="0"/>
      <dgm:spPr/>
    </dgm:pt>
    <dgm:pt modelId="{C81377F3-A994-42BC-B5D8-B0D4274449BE}" type="pres">
      <dgm:prSet presAssocID="{75AADEE5-DB08-4BF7-94ED-D1C641898512}" presName="rootComposite" presStyleCnt="0"/>
      <dgm:spPr/>
    </dgm:pt>
    <dgm:pt modelId="{49B303D9-E4D9-4CB3-B9BD-00693F0176A0}" type="pres">
      <dgm:prSet presAssocID="{75AADEE5-DB08-4BF7-94ED-D1C641898512}" presName="rootText" presStyleLbl="node1" presStyleIdx="0" presStyleCnt="8" custScaleY="353642"/>
      <dgm:spPr/>
    </dgm:pt>
    <dgm:pt modelId="{5EC768B0-281A-4116-B17C-006CF6DC31A1}" type="pres">
      <dgm:prSet presAssocID="{75AADEE5-DB08-4BF7-94ED-D1C641898512}" presName="rootConnector" presStyleLbl="node1" presStyleIdx="0" presStyleCnt="8"/>
      <dgm:spPr/>
    </dgm:pt>
    <dgm:pt modelId="{10BFBF55-584D-4E90-B84D-E210B2285C96}" type="pres">
      <dgm:prSet presAssocID="{75AADEE5-DB08-4BF7-94ED-D1C641898512}" presName="childShape" presStyleCnt="0"/>
      <dgm:spPr/>
    </dgm:pt>
    <dgm:pt modelId="{3C35D4A8-7FF7-46F9-8AC9-6BB1A6BF7FFB}" type="pres">
      <dgm:prSet presAssocID="{8865E86E-C4C1-4662-814D-A4451D0514E0}" presName="root" presStyleCnt="0"/>
      <dgm:spPr/>
    </dgm:pt>
    <dgm:pt modelId="{FAB14E03-2FDC-4DC8-BB8F-45932E5FD5BC}" type="pres">
      <dgm:prSet presAssocID="{8865E86E-C4C1-4662-814D-A4451D0514E0}" presName="rootComposite" presStyleCnt="0"/>
      <dgm:spPr/>
    </dgm:pt>
    <dgm:pt modelId="{604B8146-427A-4742-84B4-DE545302DFCE}" type="pres">
      <dgm:prSet presAssocID="{8865E86E-C4C1-4662-814D-A4451D0514E0}" presName="rootText" presStyleLbl="node1" presStyleIdx="1" presStyleCnt="8" custScaleY="353642"/>
      <dgm:spPr/>
    </dgm:pt>
    <dgm:pt modelId="{9AE79E14-D59D-4A3B-9AC9-D954ACF6E21C}" type="pres">
      <dgm:prSet presAssocID="{8865E86E-C4C1-4662-814D-A4451D0514E0}" presName="rootConnector" presStyleLbl="node1" presStyleIdx="1" presStyleCnt="8"/>
      <dgm:spPr/>
    </dgm:pt>
    <dgm:pt modelId="{07D91593-DB99-4D96-BD32-751CD05EF0B7}" type="pres">
      <dgm:prSet presAssocID="{8865E86E-C4C1-4662-814D-A4451D0514E0}" presName="childShape" presStyleCnt="0"/>
      <dgm:spPr/>
    </dgm:pt>
    <dgm:pt modelId="{E49A6E55-7E5D-421C-BF4A-D1D7B46233D8}" type="pres">
      <dgm:prSet presAssocID="{90B62A11-087E-4C10-9A8E-7F542DF904D8}" presName="root" presStyleCnt="0"/>
      <dgm:spPr/>
    </dgm:pt>
    <dgm:pt modelId="{080CCA4E-A637-4422-8FD4-57367D164A94}" type="pres">
      <dgm:prSet presAssocID="{90B62A11-087E-4C10-9A8E-7F542DF904D8}" presName="rootComposite" presStyleCnt="0"/>
      <dgm:spPr/>
    </dgm:pt>
    <dgm:pt modelId="{E7CCDF96-B639-4362-B7E8-C2CA8FA386D2}" type="pres">
      <dgm:prSet presAssocID="{90B62A11-087E-4C10-9A8E-7F542DF904D8}" presName="rootText" presStyleLbl="node1" presStyleIdx="2" presStyleCnt="8" custScaleY="353642"/>
      <dgm:spPr/>
    </dgm:pt>
    <dgm:pt modelId="{77F359D1-482B-4790-9354-575605E0D7E6}" type="pres">
      <dgm:prSet presAssocID="{90B62A11-087E-4C10-9A8E-7F542DF904D8}" presName="rootConnector" presStyleLbl="node1" presStyleIdx="2" presStyleCnt="8"/>
      <dgm:spPr/>
    </dgm:pt>
    <dgm:pt modelId="{B7243BB7-631B-4373-895C-60A85E4F1574}" type="pres">
      <dgm:prSet presAssocID="{90B62A11-087E-4C10-9A8E-7F542DF904D8}" presName="childShape" presStyleCnt="0"/>
      <dgm:spPr/>
    </dgm:pt>
    <dgm:pt modelId="{D58C2A91-1986-436D-B634-9E330771139F}" type="pres">
      <dgm:prSet presAssocID="{953E6A2A-A667-4ECE-8CFD-F0802E28D906}" presName="root" presStyleCnt="0"/>
      <dgm:spPr/>
    </dgm:pt>
    <dgm:pt modelId="{C11D2C4C-BD95-4A6B-894D-234EABCBCFF8}" type="pres">
      <dgm:prSet presAssocID="{953E6A2A-A667-4ECE-8CFD-F0802E28D906}" presName="rootComposite" presStyleCnt="0"/>
      <dgm:spPr/>
    </dgm:pt>
    <dgm:pt modelId="{918BAA4E-28E7-4F22-98BA-C0E1953BDAC9}" type="pres">
      <dgm:prSet presAssocID="{953E6A2A-A667-4ECE-8CFD-F0802E28D906}" presName="rootText" presStyleLbl="node1" presStyleIdx="3" presStyleCnt="8" custScaleY="353642"/>
      <dgm:spPr/>
    </dgm:pt>
    <dgm:pt modelId="{C22FD7A6-FD80-49A5-B889-1CFC3630E514}" type="pres">
      <dgm:prSet presAssocID="{953E6A2A-A667-4ECE-8CFD-F0802E28D906}" presName="rootConnector" presStyleLbl="node1" presStyleIdx="3" presStyleCnt="8"/>
      <dgm:spPr/>
    </dgm:pt>
    <dgm:pt modelId="{0268E519-DB0B-4259-B347-4706D54BD84A}" type="pres">
      <dgm:prSet presAssocID="{953E6A2A-A667-4ECE-8CFD-F0802E28D906}" presName="childShape" presStyleCnt="0"/>
      <dgm:spPr/>
    </dgm:pt>
    <dgm:pt modelId="{6B06C1F0-3EB4-4D24-9B00-E5AF1FA96D37}" type="pres">
      <dgm:prSet presAssocID="{80FF0794-B063-47E8-9E54-0FF732C870E4}" presName="root" presStyleCnt="0"/>
      <dgm:spPr/>
    </dgm:pt>
    <dgm:pt modelId="{576AE907-FD8E-48EB-819E-789952729520}" type="pres">
      <dgm:prSet presAssocID="{80FF0794-B063-47E8-9E54-0FF732C870E4}" presName="rootComposite" presStyleCnt="0"/>
      <dgm:spPr/>
    </dgm:pt>
    <dgm:pt modelId="{E3355145-62BD-473E-BE88-970B85831D20}" type="pres">
      <dgm:prSet presAssocID="{80FF0794-B063-47E8-9E54-0FF732C870E4}" presName="rootText" presStyleLbl="node1" presStyleIdx="4" presStyleCnt="8" custScaleY="353642"/>
      <dgm:spPr/>
    </dgm:pt>
    <dgm:pt modelId="{C81F46A7-B416-46EC-A0ED-9ABB0E8457A7}" type="pres">
      <dgm:prSet presAssocID="{80FF0794-B063-47E8-9E54-0FF732C870E4}" presName="rootConnector" presStyleLbl="node1" presStyleIdx="4" presStyleCnt="8"/>
      <dgm:spPr/>
    </dgm:pt>
    <dgm:pt modelId="{28DAF7C8-CF89-4A55-BFEE-3F2F05240F00}" type="pres">
      <dgm:prSet presAssocID="{80FF0794-B063-47E8-9E54-0FF732C870E4}" presName="childShape" presStyleCnt="0"/>
      <dgm:spPr/>
    </dgm:pt>
    <dgm:pt modelId="{9D427A4A-3D54-41DF-9302-8E4135E115A4}" type="pres">
      <dgm:prSet presAssocID="{09F4819F-94D5-48DF-9730-A66FB6D4EA40}" presName="root" presStyleCnt="0"/>
      <dgm:spPr/>
    </dgm:pt>
    <dgm:pt modelId="{314F52D6-92DE-4EB9-82DD-2DF94CCB09E1}" type="pres">
      <dgm:prSet presAssocID="{09F4819F-94D5-48DF-9730-A66FB6D4EA40}" presName="rootComposite" presStyleCnt="0"/>
      <dgm:spPr/>
    </dgm:pt>
    <dgm:pt modelId="{E3537AA0-E74B-44DB-8B0B-23432A747D09}" type="pres">
      <dgm:prSet presAssocID="{09F4819F-94D5-48DF-9730-A66FB6D4EA40}" presName="rootText" presStyleLbl="node1" presStyleIdx="5" presStyleCnt="8" custScaleY="353642"/>
      <dgm:spPr/>
    </dgm:pt>
    <dgm:pt modelId="{09127850-FA00-445C-89C7-A3343632F3ED}" type="pres">
      <dgm:prSet presAssocID="{09F4819F-94D5-48DF-9730-A66FB6D4EA40}" presName="rootConnector" presStyleLbl="node1" presStyleIdx="5" presStyleCnt="8"/>
      <dgm:spPr/>
    </dgm:pt>
    <dgm:pt modelId="{30F5E15B-7E8E-4B2B-B193-6FC0890AEB51}" type="pres">
      <dgm:prSet presAssocID="{09F4819F-94D5-48DF-9730-A66FB6D4EA40}" presName="childShape" presStyleCnt="0"/>
      <dgm:spPr/>
    </dgm:pt>
    <dgm:pt modelId="{97126628-BDA2-4542-A5C9-017A9470F38A}" type="pres">
      <dgm:prSet presAssocID="{CD965588-522B-4974-933E-EA7FF85ABEE8}" presName="root" presStyleCnt="0"/>
      <dgm:spPr/>
    </dgm:pt>
    <dgm:pt modelId="{AE54F373-3829-4041-9295-D6AE15F245DC}" type="pres">
      <dgm:prSet presAssocID="{CD965588-522B-4974-933E-EA7FF85ABEE8}" presName="rootComposite" presStyleCnt="0"/>
      <dgm:spPr/>
    </dgm:pt>
    <dgm:pt modelId="{D98B596B-074E-4C31-A5D3-38014BE1418F}" type="pres">
      <dgm:prSet presAssocID="{CD965588-522B-4974-933E-EA7FF85ABEE8}" presName="rootText" presStyleLbl="node1" presStyleIdx="6" presStyleCnt="8" custScaleY="353642"/>
      <dgm:spPr/>
    </dgm:pt>
    <dgm:pt modelId="{EDAB6387-C77B-4081-B8D5-FE2D5540F977}" type="pres">
      <dgm:prSet presAssocID="{CD965588-522B-4974-933E-EA7FF85ABEE8}" presName="rootConnector" presStyleLbl="node1" presStyleIdx="6" presStyleCnt="8"/>
      <dgm:spPr/>
    </dgm:pt>
    <dgm:pt modelId="{EBB09D89-5246-45BE-BCEC-DD111786E974}" type="pres">
      <dgm:prSet presAssocID="{CD965588-522B-4974-933E-EA7FF85ABEE8}" presName="childShape" presStyleCnt="0"/>
      <dgm:spPr/>
    </dgm:pt>
    <dgm:pt modelId="{EDCD5845-D06D-4888-AB6A-6AD7B82A137B}" type="pres">
      <dgm:prSet presAssocID="{C25CA01C-1CB2-4534-9B40-52D79E464FC5}" presName="root" presStyleCnt="0"/>
      <dgm:spPr/>
    </dgm:pt>
    <dgm:pt modelId="{008C428C-8500-42CC-AB80-FB2DDCBC8030}" type="pres">
      <dgm:prSet presAssocID="{C25CA01C-1CB2-4534-9B40-52D79E464FC5}" presName="rootComposite" presStyleCnt="0"/>
      <dgm:spPr/>
    </dgm:pt>
    <dgm:pt modelId="{10362F21-E163-477B-84E7-6CB985615196}" type="pres">
      <dgm:prSet presAssocID="{C25CA01C-1CB2-4534-9B40-52D79E464FC5}" presName="rootText" presStyleLbl="node1" presStyleIdx="7" presStyleCnt="8" custScaleY="353642"/>
      <dgm:spPr/>
    </dgm:pt>
    <dgm:pt modelId="{E7C8FD86-6DB5-4949-A021-B807B783C3CA}" type="pres">
      <dgm:prSet presAssocID="{C25CA01C-1CB2-4534-9B40-52D79E464FC5}" presName="rootConnector" presStyleLbl="node1" presStyleIdx="7" presStyleCnt="8"/>
      <dgm:spPr/>
    </dgm:pt>
    <dgm:pt modelId="{DFF690B5-4F71-4683-B87A-E50B9ABAC97D}" type="pres">
      <dgm:prSet presAssocID="{C25CA01C-1CB2-4534-9B40-52D79E464FC5}" presName="childShape" presStyleCnt="0"/>
      <dgm:spPr/>
    </dgm:pt>
  </dgm:ptLst>
  <dgm:cxnLst>
    <dgm:cxn modelId="{E5465711-A2DE-417C-960F-D2DC084D7C32}" type="presOf" srcId="{C25CA01C-1CB2-4534-9B40-52D79E464FC5}" destId="{E7C8FD86-6DB5-4949-A021-B807B783C3CA}" srcOrd="1" destOrd="0" presId="urn:microsoft.com/office/officeart/2005/8/layout/hierarchy3"/>
    <dgm:cxn modelId="{0C42921C-E618-4BE2-AA38-0B7C9B21F89D}" type="presOf" srcId="{90B62A11-087E-4C10-9A8E-7F542DF904D8}" destId="{E7CCDF96-B639-4362-B7E8-C2CA8FA386D2}" srcOrd="0" destOrd="0" presId="urn:microsoft.com/office/officeart/2005/8/layout/hierarchy3"/>
    <dgm:cxn modelId="{663FAF1E-F79E-4B1B-9999-FD25FF3AF3BD}" srcId="{169D4F2C-C9CD-415A-9D9C-C32A56E9C02A}" destId="{953E6A2A-A667-4ECE-8CFD-F0802E28D906}" srcOrd="3" destOrd="0" parTransId="{351B58B9-77E8-431E-A8D8-3768FD42E5D9}" sibTransId="{3E6369A2-0FA2-4731-898D-4587B8FCB1F9}"/>
    <dgm:cxn modelId="{F5063F28-BAF8-411E-BE08-3D62F70F1823}" type="presOf" srcId="{09F4819F-94D5-48DF-9730-A66FB6D4EA40}" destId="{E3537AA0-E74B-44DB-8B0B-23432A747D09}" srcOrd="0" destOrd="0" presId="urn:microsoft.com/office/officeart/2005/8/layout/hierarchy3"/>
    <dgm:cxn modelId="{4A8F2167-755F-4973-8CDE-5C8DCF2C9931}" type="presOf" srcId="{CD965588-522B-4974-933E-EA7FF85ABEE8}" destId="{EDAB6387-C77B-4081-B8D5-FE2D5540F977}" srcOrd="1" destOrd="0" presId="urn:microsoft.com/office/officeart/2005/8/layout/hierarchy3"/>
    <dgm:cxn modelId="{F255074C-D587-486C-AF39-072254BF0D67}" type="presOf" srcId="{80FF0794-B063-47E8-9E54-0FF732C870E4}" destId="{E3355145-62BD-473E-BE88-970B85831D20}" srcOrd="0" destOrd="0" presId="urn:microsoft.com/office/officeart/2005/8/layout/hierarchy3"/>
    <dgm:cxn modelId="{6BB8124F-9799-4161-AD2E-9169829A8F3A}" type="presOf" srcId="{75AADEE5-DB08-4BF7-94ED-D1C641898512}" destId="{49B303D9-E4D9-4CB3-B9BD-00693F0176A0}" srcOrd="0" destOrd="0" presId="urn:microsoft.com/office/officeart/2005/8/layout/hierarchy3"/>
    <dgm:cxn modelId="{86D61471-F781-4088-B77E-EF5BC88E09C5}" type="presOf" srcId="{CD965588-522B-4974-933E-EA7FF85ABEE8}" destId="{D98B596B-074E-4C31-A5D3-38014BE1418F}" srcOrd="0" destOrd="0" presId="urn:microsoft.com/office/officeart/2005/8/layout/hierarchy3"/>
    <dgm:cxn modelId="{BBB11D75-9F67-46EE-B042-A0D4E4F9FEE1}" srcId="{169D4F2C-C9CD-415A-9D9C-C32A56E9C02A}" destId="{80FF0794-B063-47E8-9E54-0FF732C870E4}" srcOrd="4" destOrd="0" parTransId="{43DC9A77-8140-4985-B47C-196672BFFA17}" sibTransId="{C14534D7-1419-4745-B9E1-8B84E5549934}"/>
    <dgm:cxn modelId="{C8106557-F008-41C5-ABED-BF510AB2144D}" type="presOf" srcId="{80FF0794-B063-47E8-9E54-0FF732C870E4}" destId="{C81F46A7-B416-46EC-A0ED-9ABB0E8457A7}" srcOrd="1" destOrd="0" presId="urn:microsoft.com/office/officeart/2005/8/layout/hierarchy3"/>
    <dgm:cxn modelId="{B53A9479-90D8-43F1-8B41-22FCF6BCA46B}" type="presOf" srcId="{75AADEE5-DB08-4BF7-94ED-D1C641898512}" destId="{5EC768B0-281A-4116-B17C-006CF6DC31A1}" srcOrd="1" destOrd="0" presId="urn:microsoft.com/office/officeart/2005/8/layout/hierarchy3"/>
    <dgm:cxn modelId="{4C385F8B-5B53-4D96-AB37-438BC37A31AA}" srcId="{169D4F2C-C9CD-415A-9D9C-C32A56E9C02A}" destId="{75AADEE5-DB08-4BF7-94ED-D1C641898512}" srcOrd="0" destOrd="0" parTransId="{0819DA0E-475F-4224-BDA8-AE0020AE40CB}" sibTransId="{EB1E9C72-4CBB-4E4E-8C0A-85F3062B5618}"/>
    <dgm:cxn modelId="{921F6399-49D4-4C29-B540-B636A48E304A}" srcId="{169D4F2C-C9CD-415A-9D9C-C32A56E9C02A}" destId="{C25CA01C-1CB2-4534-9B40-52D79E464FC5}" srcOrd="7" destOrd="0" parTransId="{6AA4CB10-C114-45A6-92BB-45DF8FC8ABDC}" sibTransId="{DCA457D5-D39E-455A-8A5F-177408C3BBE8}"/>
    <dgm:cxn modelId="{017C1C9D-AF11-4AB1-9D3C-D1405FE10CF1}" type="presOf" srcId="{09F4819F-94D5-48DF-9730-A66FB6D4EA40}" destId="{09127850-FA00-445C-89C7-A3343632F3ED}" srcOrd="1" destOrd="0" presId="urn:microsoft.com/office/officeart/2005/8/layout/hierarchy3"/>
    <dgm:cxn modelId="{9989049F-DC18-4BA4-A991-3C23D5306040}" type="presOf" srcId="{953E6A2A-A667-4ECE-8CFD-F0802E28D906}" destId="{C22FD7A6-FD80-49A5-B889-1CFC3630E514}" srcOrd="1" destOrd="0" presId="urn:microsoft.com/office/officeart/2005/8/layout/hierarchy3"/>
    <dgm:cxn modelId="{60C98AAC-284B-4D78-9F85-D2E17C37A1BE}" srcId="{169D4F2C-C9CD-415A-9D9C-C32A56E9C02A}" destId="{8865E86E-C4C1-4662-814D-A4451D0514E0}" srcOrd="1" destOrd="0" parTransId="{A922A3AD-E3C5-48E2-B05B-51E8C9EB11D5}" sibTransId="{248EE4BF-14A4-4066-A00B-4E9872F66DF5}"/>
    <dgm:cxn modelId="{42B847AF-9D21-4C02-AFAF-AC12BB797DDB}" type="presOf" srcId="{953E6A2A-A667-4ECE-8CFD-F0802E28D906}" destId="{918BAA4E-28E7-4F22-98BA-C0E1953BDAC9}" srcOrd="0" destOrd="0" presId="urn:microsoft.com/office/officeart/2005/8/layout/hierarchy3"/>
    <dgm:cxn modelId="{F60659AF-5C45-4052-98FB-87EEF55B2EFF}" type="presOf" srcId="{C25CA01C-1CB2-4534-9B40-52D79E464FC5}" destId="{10362F21-E163-477B-84E7-6CB985615196}" srcOrd="0" destOrd="0" presId="urn:microsoft.com/office/officeart/2005/8/layout/hierarchy3"/>
    <dgm:cxn modelId="{2493CCBE-9174-40E7-980B-42AE4E3D68B1}" type="presOf" srcId="{90B62A11-087E-4C10-9A8E-7F542DF904D8}" destId="{77F359D1-482B-4790-9354-575605E0D7E6}" srcOrd="1" destOrd="0" presId="urn:microsoft.com/office/officeart/2005/8/layout/hierarchy3"/>
    <dgm:cxn modelId="{8D9B13BF-4F4E-40D7-AC7A-0CF5C093B7C4}" srcId="{169D4F2C-C9CD-415A-9D9C-C32A56E9C02A}" destId="{CD965588-522B-4974-933E-EA7FF85ABEE8}" srcOrd="6" destOrd="0" parTransId="{E1ACD5A9-7458-4C92-94A2-351AA7D56FAF}" sibTransId="{D0932ACD-CEEC-461D-9B7A-DF503D4D1E1D}"/>
    <dgm:cxn modelId="{B5354CD0-484C-4DA7-92F8-06BDEC377050}" srcId="{169D4F2C-C9CD-415A-9D9C-C32A56E9C02A}" destId="{90B62A11-087E-4C10-9A8E-7F542DF904D8}" srcOrd="2" destOrd="0" parTransId="{42ACB86F-8736-41A9-ADE6-CEC86B84336A}" sibTransId="{56CA3250-491B-47CB-8B70-6A421F7873B4}"/>
    <dgm:cxn modelId="{73FE9BD7-73F5-4039-A95A-BF275AC137D9}" type="presOf" srcId="{169D4F2C-C9CD-415A-9D9C-C32A56E9C02A}" destId="{7F83C747-0BF2-4521-96D8-3B98F4F0D2C7}" srcOrd="0" destOrd="0" presId="urn:microsoft.com/office/officeart/2005/8/layout/hierarchy3"/>
    <dgm:cxn modelId="{AD7328DC-9023-4A28-8BBF-E4F86050A19E}" srcId="{169D4F2C-C9CD-415A-9D9C-C32A56E9C02A}" destId="{09F4819F-94D5-48DF-9730-A66FB6D4EA40}" srcOrd="5" destOrd="0" parTransId="{4740C8A8-BF9A-4130-A82A-0C5BB6F2E68F}" sibTransId="{4FA3C27D-2DE8-4887-9F00-2D1F5DB307EB}"/>
    <dgm:cxn modelId="{E30DD8E0-BA7F-438F-BC70-0A4BC78B7FE7}" type="presOf" srcId="{8865E86E-C4C1-4662-814D-A4451D0514E0}" destId="{9AE79E14-D59D-4A3B-9AC9-D954ACF6E21C}" srcOrd="1" destOrd="0" presId="urn:microsoft.com/office/officeart/2005/8/layout/hierarchy3"/>
    <dgm:cxn modelId="{887B55E9-A2BD-4355-920C-24DCFFB74709}" type="presOf" srcId="{8865E86E-C4C1-4662-814D-A4451D0514E0}" destId="{604B8146-427A-4742-84B4-DE545302DFCE}" srcOrd="0" destOrd="0" presId="urn:microsoft.com/office/officeart/2005/8/layout/hierarchy3"/>
    <dgm:cxn modelId="{3F6DDEBC-EE1A-42F6-99FB-BAB2F5192942}" type="presParOf" srcId="{7F83C747-0BF2-4521-96D8-3B98F4F0D2C7}" destId="{BE89C95D-05FA-4B84-A34D-C9EAC9F2E53F}" srcOrd="0" destOrd="0" presId="urn:microsoft.com/office/officeart/2005/8/layout/hierarchy3"/>
    <dgm:cxn modelId="{87F5CD1C-0313-47D8-80E4-836068A27834}" type="presParOf" srcId="{BE89C95D-05FA-4B84-A34D-C9EAC9F2E53F}" destId="{C81377F3-A994-42BC-B5D8-B0D4274449BE}" srcOrd="0" destOrd="0" presId="urn:microsoft.com/office/officeart/2005/8/layout/hierarchy3"/>
    <dgm:cxn modelId="{5E7885D2-723F-431B-AC58-AF72BE3A1CC5}" type="presParOf" srcId="{C81377F3-A994-42BC-B5D8-B0D4274449BE}" destId="{49B303D9-E4D9-4CB3-B9BD-00693F0176A0}" srcOrd="0" destOrd="0" presId="urn:microsoft.com/office/officeart/2005/8/layout/hierarchy3"/>
    <dgm:cxn modelId="{E77A1CEC-4320-421F-86B6-81028010966F}" type="presParOf" srcId="{C81377F3-A994-42BC-B5D8-B0D4274449BE}" destId="{5EC768B0-281A-4116-B17C-006CF6DC31A1}" srcOrd="1" destOrd="0" presId="urn:microsoft.com/office/officeart/2005/8/layout/hierarchy3"/>
    <dgm:cxn modelId="{A4C6F53B-43E9-44C6-8C88-1D9A236C2170}" type="presParOf" srcId="{BE89C95D-05FA-4B84-A34D-C9EAC9F2E53F}" destId="{10BFBF55-584D-4E90-B84D-E210B2285C96}" srcOrd="1" destOrd="0" presId="urn:microsoft.com/office/officeart/2005/8/layout/hierarchy3"/>
    <dgm:cxn modelId="{FE8007BD-0F63-4337-8300-794CBCBC4C62}" type="presParOf" srcId="{7F83C747-0BF2-4521-96D8-3B98F4F0D2C7}" destId="{3C35D4A8-7FF7-46F9-8AC9-6BB1A6BF7FFB}" srcOrd="1" destOrd="0" presId="urn:microsoft.com/office/officeart/2005/8/layout/hierarchy3"/>
    <dgm:cxn modelId="{845293A0-1BBC-4159-9AB0-1CEEE232425B}" type="presParOf" srcId="{3C35D4A8-7FF7-46F9-8AC9-6BB1A6BF7FFB}" destId="{FAB14E03-2FDC-4DC8-BB8F-45932E5FD5BC}" srcOrd="0" destOrd="0" presId="urn:microsoft.com/office/officeart/2005/8/layout/hierarchy3"/>
    <dgm:cxn modelId="{68FBF1B8-C7A6-4272-8608-263A19F680E6}" type="presParOf" srcId="{FAB14E03-2FDC-4DC8-BB8F-45932E5FD5BC}" destId="{604B8146-427A-4742-84B4-DE545302DFCE}" srcOrd="0" destOrd="0" presId="urn:microsoft.com/office/officeart/2005/8/layout/hierarchy3"/>
    <dgm:cxn modelId="{1ADD8EE0-5999-40B0-954B-D2B8F947F388}" type="presParOf" srcId="{FAB14E03-2FDC-4DC8-BB8F-45932E5FD5BC}" destId="{9AE79E14-D59D-4A3B-9AC9-D954ACF6E21C}" srcOrd="1" destOrd="0" presId="urn:microsoft.com/office/officeart/2005/8/layout/hierarchy3"/>
    <dgm:cxn modelId="{E77452B2-B331-4628-9D8C-303DC9574C84}" type="presParOf" srcId="{3C35D4A8-7FF7-46F9-8AC9-6BB1A6BF7FFB}" destId="{07D91593-DB99-4D96-BD32-751CD05EF0B7}" srcOrd="1" destOrd="0" presId="urn:microsoft.com/office/officeart/2005/8/layout/hierarchy3"/>
    <dgm:cxn modelId="{FCC08B82-A420-4704-BCF9-9F4FC0742B58}" type="presParOf" srcId="{7F83C747-0BF2-4521-96D8-3B98F4F0D2C7}" destId="{E49A6E55-7E5D-421C-BF4A-D1D7B46233D8}" srcOrd="2" destOrd="0" presId="urn:microsoft.com/office/officeart/2005/8/layout/hierarchy3"/>
    <dgm:cxn modelId="{ED9C2367-F27A-4BE1-A0A2-C26D7AA027A3}" type="presParOf" srcId="{E49A6E55-7E5D-421C-BF4A-D1D7B46233D8}" destId="{080CCA4E-A637-4422-8FD4-57367D164A94}" srcOrd="0" destOrd="0" presId="urn:microsoft.com/office/officeart/2005/8/layout/hierarchy3"/>
    <dgm:cxn modelId="{E447C893-900E-48C4-A124-9F04909F9683}" type="presParOf" srcId="{080CCA4E-A637-4422-8FD4-57367D164A94}" destId="{E7CCDF96-B639-4362-B7E8-C2CA8FA386D2}" srcOrd="0" destOrd="0" presId="urn:microsoft.com/office/officeart/2005/8/layout/hierarchy3"/>
    <dgm:cxn modelId="{E10E46FC-953A-4067-B39C-6C9B91E0E767}" type="presParOf" srcId="{080CCA4E-A637-4422-8FD4-57367D164A94}" destId="{77F359D1-482B-4790-9354-575605E0D7E6}" srcOrd="1" destOrd="0" presId="urn:microsoft.com/office/officeart/2005/8/layout/hierarchy3"/>
    <dgm:cxn modelId="{3B9220FC-C1A1-4D19-A598-A8D38A59021B}" type="presParOf" srcId="{E49A6E55-7E5D-421C-BF4A-D1D7B46233D8}" destId="{B7243BB7-631B-4373-895C-60A85E4F1574}" srcOrd="1" destOrd="0" presId="urn:microsoft.com/office/officeart/2005/8/layout/hierarchy3"/>
    <dgm:cxn modelId="{1134B253-1A7A-4665-8A81-D0BCCBED483D}" type="presParOf" srcId="{7F83C747-0BF2-4521-96D8-3B98F4F0D2C7}" destId="{D58C2A91-1986-436D-B634-9E330771139F}" srcOrd="3" destOrd="0" presId="urn:microsoft.com/office/officeart/2005/8/layout/hierarchy3"/>
    <dgm:cxn modelId="{4C679AC7-0DF9-478D-9E70-95207A655351}" type="presParOf" srcId="{D58C2A91-1986-436D-B634-9E330771139F}" destId="{C11D2C4C-BD95-4A6B-894D-234EABCBCFF8}" srcOrd="0" destOrd="0" presId="urn:microsoft.com/office/officeart/2005/8/layout/hierarchy3"/>
    <dgm:cxn modelId="{58B4D78E-32BD-493C-9FCB-3B50355E567D}" type="presParOf" srcId="{C11D2C4C-BD95-4A6B-894D-234EABCBCFF8}" destId="{918BAA4E-28E7-4F22-98BA-C0E1953BDAC9}" srcOrd="0" destOrd="0" presId="urn:microsoft.com/office/officeart/2005/8/layout/hierarchy3"/>
    <dgm:cxn modelId="{23B1BFB0-44D0-4911-84D6-CAA1D8EC7112}" type="presParOf" srcId="{C11D2C4C-BD95-4A6B-894D-234EABCBCFF8}" destId="{C22FD7A6-FD80-49A5-B889-1CFC3630E514}" srcOrd="1" destOrd="0" presId="urn:microsoft.com/office/officeart/2005/8/layout/hierarchy3"/>
    <dgm:cxn modelId="{1C2FE6C5-0131-4E39-BBC8-569DD3DD591C}" type="presParOf" srcId="{D58C2A91-1986-436D-B634-9E330771139F}" destId="{0268E519-DB0B-4259-B347-4706D54BD84A}" srcOrd="1" destOrd="0" presId="urn:microsoft.com/office/officeart/2005/8/layout/hierarchy3"/>
    <dgm:cxn modelId="{AAAC8B75-B396-49F9-894A-27F8633F014F}" type="presParOf" srcId="{7F83C747-0BF2-4521-96D8-3B98F4F0D2C7}" destId="{6B06C1F0-3EB4-4D24-9B00-E5AF1FA96D37}" srcOrd="4" destOrd="0" presId="urn:microsoft.com/office/officeart/2005/8/layout/hierarchy3"/>
    <dgm:cxn modelId="{3E74364C-766B-489D-A475-92242B21C9C4}" type="presParOf" srcId="{6B06C1F0-3EB4-4D24-9B00-E5AF1FA96D37}" destId="{576AE907-FD8E-48EB-819E-789952729520}" srcOrd="0" destOrd="0" presId="urn:microsoft.com/office/officeart/2005/8/layout/hierarchy3"/>
    <dgm:cxn modelId="{07FCA2E6-8AC2-4BB4-8885-1B2243F20AA2}" type="presParOf" srcId="{576AE907-FD8E-48EB-819E-789952729520}" destId="{E3355145-62BD-473E-BE88-970B85831D20}" srcOrd="0" destOrd="0" presId="urn:microsoft.com/office/officeart/2005/8/layout/hierarchy3"/>
    <dgm:cxn modelId="{9B30B8F9-9A3D-49BC-9B61-502333E4B167}" type="presParOf" srcId="{576AE907-FD8E-48EB-819E-789952729520}" destId="{C81F46A7-B416-46EC-A0ED-9ABB0E8457A7}" srcOrd="1" destOrd="0" presId="urn:microsoft.com/office/officeart/2005/8/layout/hierarchy3"/>
    <dgm:cxn modelId="{86232594-D8ED-406A-8216-2D8C60ED7F41}" type="presParOf" srcId="{6B06C1F0-3EB4-4D24-9B00-E5AF1FA96D37}" destId="{28DAF7C8-CF89-4A55-BFEE-3F2F05240F00}" srcOrd="1" destOrd="0" presId="urn:microsoft.com/office/officeart/2005/8/layout/hierarchy3"/>
    <dgm:cxn modelId="{F4D42F70-41B4-4B81-A209-DC5E2814703D}" type="presParOf" srcId="{7F83C747-0BF2-4521-96D8-3B98F4F0D2C7}" destId="{9D427A4A-3D54-41DF-9302-8E4135E115A4}" srcOrd="5" destOrd="0" presId="urn:microsoft.com/office/officeart/2005/8/layout/hierarchy3"/>
    <dgm:cxn modelId="{6D8ECDF0-DDEA-41E0-9646-7FA6CE5909B2}" type="presParOf" srcId="{9D427A4A-3D54-41DF-9302-8E4135E115A4}" destId="{314F52D6-92DE-4EB9-82DD-2DF94CCB09E1}" srcOrd="0" destOrd="0" presId="urn:microsoft.com/office/officeart/2005/8/layout/hierarchy3"/>
    <dgm:cxn modelId="{37B536DF-A156-4652-A5E8-0CBCBFFCABB0}" type="presParOf" srcId="{314F52D6-92DE-4EB9-82DD-2DF94CCB09E1}" destId="{E3537AA0-E74B-44DB-8B0B-23432A747D09}" srcOrd="0" destOrd="0" presId="urn:microsoft.com/office/officeart/2005/8/layout/hierarchy3"/>
    <dgm:cxn modelId="{CFFA4C84-BA67-4629-89CD-B296795A5A55}" type="presParOf" srcId="{314F52D6-92DE-4EB9-82DD-2DF94CCB09E1}" destId="{09127850-FA00-445C-89C7-A3343632F3ED}" srcOrd="1" destOrd="0" presId="urn:microsoft.com/office/officeart/2005/8/layout/hierarchy3"/>
    <dgm:cxn modelId="{62B70353-CD67-4B04-AFD7-34878A7501F2}" type="presParOf" srcId="{9D427A4A-3D54-41DF-9302-8E4135E115A4}" destId="{30F5E15B-7E8E-4B2B-B193-6FC0890AEB51}" srcOrd="1" destOrd="0" presId="urn:microsoft.com/office/officeart/2005/8/layout/hierarchy3"/>
    <dgm:cxn modelId="{56702073-8C81-40C6-BD42-8C54A19112A6}" type="presParOf" srcId="{7F83C747-0BF2-4521-96D8-3B98F4F0D2C7}" destId="{97126628-BDA2-4542-A5C9-017A9470F38A}" srcOrd="6" destOrd="0" presId="urn:microsoft.com/office/officeart/2005/8/layout/hierarchy3"/>
    <dgm:cxn modelId="{0E588248-6EC5-46F4-94D9-5D19C60E4298}" type="presParOf" srcId="{97126628-BDA2-4542-A5C9-017A9470F38A}" destId="{AE54F373-3829-4041-9295-D6AE15F245DC}" srcOrd="0" destOrd="0" presId="urn:microsoft.com/office/officeart/2005/8/layout/hierarchy3"/>
    <dgm:cxn modelId="{C48DA7E9-C038-4511-AE0F-6CF9BF2CA368}" type="presParOf" srcId="{AE54F373-3829-4041-9295-D6AE15F245DC}" destId="{D98B596B-074E-4C31-A5D3-38014BE1418F}" srcOrd="0" destOrd="0" presId="urn:microsoft.com/office/officeart/2005/8/layout/hierarchy3"/>
    <dgm:cxn modelId="{CFA27FFA-6F52-431F-BD1A-02D5A8499CBB}" type="presParOf" srcId="{AE54F373-3829-4041-9295-D6AE15F245DC}" destId="{EDAB6387-C77B-4081-B8D5-FE2D5540F977}" srcOrd="1" destOrd="0" presId="urn:microsoft.com/office/officeart/2005/8/layout/hierarchy3"/>
    <dgm:cxn modelId="{6AF5DF78-59FE-4AB2-99DF-4B1BB27708D3}" type="presParOf" srcId="{97126628-BDA2-4542-A5C9-017A9470F38A}" destId="{EBB09D89-5246-45BE-BCEC-DD111786E974}" srcOrd="1" destOrd="0" presId="urn:microsoft.com/office/officeart/2005/8/layout/hierarchy3"/>
    <dgm:cxn modelId="{262892BA-E108-41E0-81EF-C0FA0B840515}" type="presParOf" srcId="{7F83C747-0BF2-4521-96D8-3B98F4F0D2C7}" destId="{EDCD5845-D06D-4888-AB6A-6AD7B82A137B}" srcOrd="7" destOrd="0" presId="urn:microsoft.com/office/officeart/2005/8/layout/hierarchy3"/>
    <dgm:cxn modelId="{4C5F4686-C1B1-4FCB-9203-8CADE04748AD}" type="presParOf" srcId="{EDCD5845-D06D-4888-AB6A-6AD7B82A137B}" destId="{008C428C-8500-42CC-AB80-FB2DDCBC8030}" srcOrd="0" destOrd="0" presId="urn:microsoft.com/office/officeart/2005/8/layout/hierarchy3"/>
    <dgm:cxn modelId="{101197AE-BC85-4490-B769-DF6F4C0B8186}" type="presParOf" srcId="{008C428C-8500-42CC-AB80-FB2DDCBC8030}" destId="{10362F21-E163-477B-84E7-6CB985615196}" srcOrd="0" destOrd="0" presId="urn:microsoft.com/office/officeart/2005/8/layout/hierarchy3"/>
    <dgm:cxn modelId="{44E0C38C-56DE-4C3E-9694-E9E03C32ECD5}" type="presParOf" srcId="{008C428C-8500-42CC-AB80-FB2DDCBC8030}" destId="{E7C8FD86-6DB5-4949-A021-B807B783C3CA}" srcOrd="1" destOrd="0" presId="urn:microsoft.com/office/officeart/2005/8/layout/hierarchy3"/>
    <dgm:cxn modelId="{5BFFE0D9-6868-4B8C-9B48-792AD7A2BE50}" type="presParOf" srcId="{EDCD5845-D06D-4888-AB6A-6AD7B82A137B}" destId="{DFF690B5-4F71-4683-B87A-E50B9ABAC97D}" srcOrd="1" destOrd="0" presId="urn:microsoft.com/office/officeart/2005/8/layout/hierarchy3"/>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rgbClr val="92D050"/>
        </a:solidFill>
        <a:ln>
          <a:noFill/>
        </a:ln>
      </dgm:spPr>
      <dgm:t>
        <a:bodyPr/>
        <a:lstStyle/>
        <a:p>
          <a:r>
            <a:rPr lang="ar-SA" sz="4800" b="0" dirty="0">
              <a:latin typeface="A_Nefel_Sereke_Qelew" panose="02010000000000000000" pitchFamily="2" charset="-78"/>
              <a:cs typeface="A_Nefel_Sereke_Qelew" panose="02010000000000000000" pitchFamily="2" charset="-78"/>
            </a:rPr>
            <a:t>العنصر الأخضر</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46228951-8871-4B55-BEEF-4A4512D583F1}" type="pres">
      <dgm:prSet presAssocID="{F1B5F9D9-BFB0-4526-9FE0-074BD73ED194}" presName="horzOne" presStyleCnt="0"/>
      <dgm:spPr/>
    </dgm:pt>
  </dgm:ptLst>
  <dgm:cxnLst>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6EB8FC04-65F8-4E86-BF17-DF06A3F2B1AF}" type="presParOf" srcId="{A6FB3299-592C-411C-8FE5-C34EED1505D6}" destId="{46228951-8871-4B55-BEEF-4A4512D583F1}"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rgbClr val="92D050"/>
        </a:solidFill>
        <a:ln>
          <a:noFill/>
        </a:ln>
      </dgm:spPr>
      <dgm:t>
        <a:bodyPr/>
        <a:lstStyle/>
        <a:p>
          <a:r>
            <a:rPr lang="ar-SA" sz="4800" b="0" dirty="0">
              <a:latin typeface="A_Nefel_Sereke_Qelew" panose="02010000000000000000" pitchFamily="2" charset="-78"/>
              <a:cs typeface="A_Nefel_Sereke_Qelew" panose="02010000000000000000" pitchFamily="2" charset="-78"/>
            </a:rPr>
            <a:t>العنصر الأخضر</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1C0D248B-4C2B-49E9-BA21-3D0374DDDF10}">
      <dgm:prSet custT="1"/>
      <dgm:spPr>
        <a:solidFill>
          <a:srgbClr val="B2DE82"/>
        </a:solidFill>
        <a:ln>
          <a:noFill/>
        </a:ln>
      </dgm:spPr>
      <dgm:t>
        <a:bodyPr/>
        <a:lstStyle/>
        <a:p>
          <a:r>
            <a:rPr lang="en-US" sz="3600" b="1" i="0" dirty="0">
              <a:latin typeface="A_Nefel_Sereke_Qelew" panose="02010000000000000000" pitchFamily="2" charset="-78"/>
              <a:cs typeface="A_Nefel_Sereke_Qelew" panose="02010000000000000000" pitchFamily="2" charset="-78"/>
            </a:rPr>
            <a:t>Biophilic streets  (</a:t>
          </a:r>
          <a:r>
            <a:rPr lang="ar-SA" sz="3600" b="1" i="0" dirty="0">
              <a:latin typeface="A_Nefel_Sereke_Qelew" panose="02010000000000000000" pitchFamily="2" charset="-78"/>
              <a:cs typeface="A_Nefel_Sereke_Qelew" panose="02010000000000000000" pitchFamily="2" charset="-78"/>
            </a:rPr>
            <a:t>الشوارع</a:t>
          </a:r>
          <a:r>
            <a:rPr lang="en-US" sz="3600" b="1" i="0" dirty="0">
              <a:latin typeface="A_Nefel_Sereke_Qelew" panose="02010000000000000000" pitchFamily="2" charset="-78"/>
              <a:cs typeface="A_Nefel_Sereke_Qelew" panose="02010000000000000000" pitchFamily="2" charset="-78"/>
            </a:rPr>
            <a:t>)</a:t>
          </a:r>
          <a:endParaRPr lang="en-US" sz="3600" b="0" dirty="0">
            <a:latin typeface="A_Nefel_Sereke_Qelew" panose="02010000000000000000" pitchFamily="2" charset="-78"/>
            <a:cs typeface="A_Nefel_Sereke_Qelew" panose="02010000000000000000" pitchFamily="2" charset="-78"/>
          </a:endParaRPr>
        </a:p>
      </dgm:t>
    </dgm:pt>
    <dgm:pt modelId="{9260E397-9E4F-4769-A38E-5E8881293A09}" type="parTrans" cxnId="{23EF5965-393B-473A-8C7E-DCD0C5C4EAA1}">
      <dgm:prSet/>
      <dgm:spPr/>
      <dgm:t>
        <a:bodyPr/>
        <a:lstStyle/>
        <a:p>
          <a:endParaRPr lang="en-US"/>
        </a:p>
      </dgm:t>
    </dgm:pt>
    <dgm:pt modelId="{12BA4F44-24B6-44D1-91F4-E6291296951D}" type="sibTrans" cxnId="{23EF5965-393B-473A-8C7E-DCD0C5C4EAA1}">
      <dgm:prSet/>
      <dgm:spPr/>
      <dgm:t>
        <a:bodyPr/>
        <a:lstStyle/>
        <a:p>
          <a:endParaRPr lang="en-US"/>
        </a:p>
      </dgm:t>
    </dgm:pt>
    <dgm:pt modelId="{F9FA9341-260B-4ED2-A9AF-A49FACF6E6F8}">
      <dgm:prSet custT="1"/>
      <dgm:spPr>
        <a:solidFill>
          <a:srgbClr val="B2DE82"/>
        </a:solidFill>
        <a:ln>
          <a:noFill/>
        </a:ln>
      </dgm:spPr>
      <dgm:t>
        <a:bodyPr/>
        <a:lstStyle/>
        <a:p>
          <a:r>
            <a:rPr lang="en-US" sz="3600" b="0" i="0" dirty="0">
              <a:latin typeface="A_Nefel_Sereke_Qelew" panose="02010000000000000000" pitchFamily="2" charset="-78"/>
              <a:cs typeface="A_Nefel_Sereke_Qelew" panose="02010000000000000000" pitchFamily="2" charset="-78"/>
            </a:rPr>
            <a:t>Green Belt (</a:t>
          </a:r>
          <a:r>
            <a:rPr lang="ar-SA" sz="3600" b="0" i="0" dirty="0">
              <a:latin typeface="A_Nefel_Sereke_Qelew" panose="02010000000000000000" pitchFamily="2" charset="-78"/>
              <a:cs typeface="A_Nefel_Sereke_Qelew" panose="02010000000000000000" pitchFamily="2" charset="-78"/>
            </a:rPr>
            <a:t>حزام أخضر</a:t>
          </a:r>
          <a:r>
            <a:rPr lang="en-US" sz="3600" b="0" i="0" dirty="0">
              <a:latin typeface="A_Nefel_Sereke_Qelew" panose="02010000000000000000" pitchFamily="2" charset="-78"/>
              <a:cs typeface="A_Nefel_Sereke_Qelew" panose="02010000000000000000" pitchFamily="2" charset="-78"/>
            </a:rPr>
            <a:t>)</a:t>
          </a:r>
          <a:endParaRPr lang="en-US" sz="3600" b="0" dirty="0">
            <a:latin typeface="A_Nefel_Sereke_Qelew" panose="02010000000000000000" pitchFamily="2" charset="-78"/>
            <a:cs typeface="A_Nefel_Sereke_Qelew" panose="02010000000000000000" pitchFamily="2" charset="-78"/>
          </a:endParaRPr>
        </a:p>
      </dgm:t>
    </dgm:pt>
    <dgm:pt modelId="{774051D6-AB75-4FDA-B25F-144C19F7B2FB}" type="parTrans" cxnId="{47876134-DAFA-4A9E-9780-F63F14216A80}">
      <dgm:prSet/>
      <dgm:spPr/>
      <dgm:t>
        <a:bodyPr/>
        <a:lstStyle/>
        <a:p>
          <a:endParaRPr lang="en-US"/>
        </a:p>
      </dgm:t>
    </dgm:pt>
    <dgm:pt modelId="{8009C3EC-1764-4C94-B4F0-4EB165E7FD97}" type="sibTrans" cxnId="{47876134-DAFA-4A9E-9780-F63F14216A80}">
      <dgm:prSet/>
      <dgm:spPr/>
      <dgm:t>
        <a:bodyPr/>
        <a:lstStyle/>
        <a:p>
          <a:endParaRPr lang="en-US"/>
        </a:p>
      </dgm:t>
    </dgm:pt>
    <dgm:pt modelId="{38ED5646-5D6C-4E76-B0A5-46A4C52FFBF2}">
      <dgm:prSet custT="1"/>
      <dgm:spPr>
        <a:solidFill>
          <a:srgbClr val="B2DE82"/>
        </a:solidFill>
        <a:ln>
          <a:noFill/>
        </a:ln>
      </dgm:spPr>
      <dgm:t>
        <a:bodyPr/>
        <a:lstStyle/>
        <a:p>
          <a:r>
            <a:rPr lang="en-US" sz="3600" b="0" i="0" dirty="0">
              <a:latin typeface="A_Nefel_Sereke_Qelew" panose="02010000000000000000" pitchFamily="2" charset="-78"/>
              <a:cs typeface="A_Nefel_Sereke_Qelew" panose="02010000000000000000" pitchFamily="2" charset="-78"/>
            </a:rPr>
            <a:t>Green Parks (</a:t>
          </a:r>
          <a:r>
            <a:rPr lang="ar-SA" sz="3600" b="0" i="0" dirty="0">
              <a:latin typeface="A_Nefel_Sereke_Qelew" panose="02010000000000000000" pitchFamily="2" charset="-78"/>
              <a:cs typeface="A_Nefel_Sereke_Qelew" panose="02010000000000000000" pitchFamily="2" charset="-78"/>
            </a:rPr>
            <a:t>حدائق</a:t>
          </a:r>
          <a:r>
            <a:rPr lang="en-US" sz="3600" b="0" i="0" dirty="0">
              <a:latin typeface="A_Nefel_Sereke_Qelew" panose="02010000000000000000" pitchFamily="2" charset="-78"/>
              <a:cs typeface="A_Nefel_Sereke_Qelew" panose="02010000000000000000" pitchFamily="2" charset="-78"/>
            </a:rPr>
            <a:t>)</a:t>
          </a:r>
          <a:endParaRPr lang="en-US" sz="3600" b="0" dirty="0">
            <a:latin typeface="A_Nefel_Sereke_Qelew" panose="02010000000000000000" pitchFamily="2" charset="-78"/>
            <a:cs typeface="A_Nefel_Sereke_Qelew" panose="02010000000000000000" pitchFamily="2" charset="-78"/>
          </a:endParaRPr>
        </a:p>
      </dgm:t>
    </dgm:pt>
    <dgm:pt modelId="{D3F768C4-F373-422D-B9D4-C1C5E9D5420F}" type="parTrans" cxnId="{565AF8F0-FB91-469B-8359-CE1E26B12020}">
      <dgm:prSet/>
      <dgm:spPr/>
      <dgm:t>
        <a:bodyPr/>
        <a:lstStyle/>
        <a:p>
          <a:endParaRPr lang="en-US"/>
        </a:p>
      </dgm:t>
    </dgm:pt>
    <dgm:pt modelId="{0680C150-7003-4944-AAF5-B7A84E1EB05D}" type="sibTrans" cxnId="{565AF8F0-FB91-469B-8359-CE1E26B12020}">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E8FBBF2-70EE-4742-85D7-7E1D0A61E3D2}" type="pres">
      <dgm:prSet presAssocID="{F1B5F9D9-BFB0-4526-9FE0-074BD73ED194}" presName="parTransOne" presStyleCnt="0"/>
      <dgm:spPr/>
    </dgm:pt>
    <dgm:pt modelId="{46228951-8871-4B55-BEEF-4A4512D583F1}" type="pres">
      <dgm:prSet presAssocID="{F1B5F9D9-BFB0-4526-9FE0-074BD73ED194}" presName="horzOne" presStyleCnt="0"/>
      <dgm:spPr/>
    </dgm:pt>
    <dgm:pt modelId="{802B5A18-2206-4F8A-B452-92C2C5AFADA2}" type="pres">
      <dgm:prSet presAssocID="{1C0D248B-4C2B-49E9-BA21-3D0374DDDF10}" presName="vertTwo" presStyleCnt="0"/>
      <dgm:spPr/>
    </dgm:pt>
    <dgm:pt modelId="{071E18A5-A7FD-436E-8631-DC648BE29D4D}" type="pres">
      <dgm:prSet presAssocID="{1C0D248B-4C2B-49E9-BA21-3D0374DDDF10}" presName="txTwo" presStyleLbl="node2" presStyleIdx="0" presStyleCnt="3">
        <dgm:presLayoutVars>
          <dgm:chPref val="3"/>
        </dgm:presLayoutVars>
      </dgm:prSet>
      <dgm:spPr/>
    </dgm:pt>
    <dgm:pt modelId="{EFAA7D17-7670-42DD-B41F-3F08C428B8F9}" type="pres">
      <dgm:prSet presAssocID="{1C0D248B-4C2B-49E9-BA21-3D0374DDDF10}" presName="horzTwo" presStyleCnt="0"/>
      <dgm:spPr/>
    </dgm:pt>
    <dgm:pt modelId="{C1225C25-0F59-46EF-96C1-AFFA455EF784}" type="pres">
      <dgm:prSet presAssocID="{12BA4F44-24B6-44D1-91F4-E6291296951D}" presName="sibSpaceTwo" presStyleCnt="0"/>
      <dgm:spPr/>
    </dgm:pt>
    <dgm:pt modelId="{940D3A1B-2922-4BB6-B95B-905E95DE86DE}" type="pres">
      <dgm:prSet presAssocID="{F9FA9341-260B-4ED2-A9AF-A49FACF6E6F8}" presName="vertTwo" presStyleCnt="0"/>
      <dgm:spPr/>
    </dgm:pt>
    <dgm:pt modelId="{8C2939F4-52C2-4398-B804-FE4A57FC7ABA}" type="pres">
      <dgm:prSet presAssocID="{F9FA9341-260B-4ED2-A9AF-A49FACF6E6F8}" presName="txTwo" presStyleLbl="node2" presStyleIdx="1" presStyleCnt="3">
        <dgm:presLayoutVars>
          <dgm:chPref val="3"/>
        </dgm:presLayoutVars>
      </dgm:prSet>
      <dgm:spPr/>
    </dgm:pt>
    <dgm:pt modelId="{EA172E9E-1C18-4E28-9DE8-CB141E4770A9}" type="pres">
      <dgm:prSet presAssocID="{F9FA9341-260B-4ED2-A9AF-A49FACF6E6F8}" presName="horzTwo" presStyleCnt="0"/>
      <dgm:spPr/>
    </dgm:pt>
    <dgm:pt modelId="{265365FC-9232-4339-8AB0-1D68ECF4A6C7}" type="pres">
      <dgm:prSet presAssocID="{8009C3EC-1764-4C94-B4F0-4EB165E7FD97}" presName="sibSpaceTwo" presStyleCnt="0"/>
      <dgm:spPr/>
    </dgm:pt>
    <dgm:pt modelId="{9269B8A7-CE26-4A95-8993-26D0FCE3BB40}" type="pres">
      <dgm:prSet presAssocID="{38ED5646-5D6C-4E76-B0A5-46A4C52FFBF2}" presName="vertTwo" presStyleCnt="0"/>
      <dgm:spPr/>
    </dgm:pt>
    <dgm:pt modelId="{AF6E9B82-2841-4F4B-AF38-892F07F02EDD}" type="pres">
      <dgm:prSet presAssocID="{38ED5646-5D6C-4E76-B0A5-46A4C52FFBF2}" presName="txTwo" presStyleLbl="node2" presStyleIdx="2" presStyleCnt="3">
        <dgm:presLayoutVars>
          <dgm:chPref val="3"/>
        </dgm:presLayoutVars>
      </dgm:prSet>
      <dgm:spPr/>
    </dgm:pt>
    <dgm:pt modelId="{FC648C77-F496-45D3-9708-69D4B192F6EB}" type="pres">
      <dgm:prSet presAssocID="{38ED5646-5D6C-4E76-B0A5-46A4C52FFBF2}" presName="horzTwo" presStyleCnt="0"/>
      <dgm:spPr/>
    </dgm:pt>
  </dgm:ptLst>
  <dgm:cxnLst>
    <dgm:cxn modelId="{49CC0D19-FC26-453C-8DF9-6AC6749A9E0D}" type="presOf" srcId="{38ED5646-5D6C-4E76-B0A5-46A4C52FFBF2}" destId="{AF6E9B82-2841-4F4B-AF38-892F07F02EDD}" srcOrd="0" destOrd="0" presId="urn:microsoft.com/office/officeart/2005/8/layout/hierarchy4"/>
    <dgm:cxn modelId="{697F0A22-0754-461E-88C9-69F3556005AC}" type="presOf" srcId="{F9FA9341-260B-4ED2-A9AF-A49FACF6E6F8}" destId="{8C2939F4-52C2-4398-B804-FE4A57FC7ABA}" srcOrd="0" destOrd="0" presId="urn:microsoft.com/office/officeart/2005/8/layout/hierarchy4"/>
    <dgm:cxn modelId="{47876134-DAFA-4A9E-9780-F63F14216A80}" srcId="{F1B5F9D9-BFB0-4526-9FE0-074BD73ED194}" destId="{F9FA9341-260B-4ED2-A9AF-A49FACF6E6F8}" srcOrd="1" destOrd="0" parTransId="{774051D6-AB75-4FDA-B25F-144C19F7B2FB}" sibTransId="{8009C3EC-1764-4C94-B4F0-4EB165E7FD97}"/>
    <dgm:cxn modelId="{23EF5965-393B-473A-8C7E-DCD0C5C4EAA1}" srcId="{F1B5F9D9-BFB0-4526-9FE0-074BD73ED194}" destId="{1C0D248B-4C2B-49E9-BA21-3D0374DDDF10}" srcOrd="0" destOrd="0" parTransId="{9260E397-9E4F-4769-A38E-5E8881293A09}" sibTransId="{12BA4F44-24B6-44D1-91F4-E6291296951D}"/>
    <dgm:cxn modelId="{6769DE68-5556-4E58-8678-7C31497D34BF}" type="presOf" srcId="{F1B5F9D9-BFB0-4526-9FE0-074BD73ED194}" destId="{9A68C5D5-A0BA-417D-96EC-8132F62936A3}" srcOrd="0" destOrd="0" presId="urn:microsoft.com/office/officeart/2005/8/layout/hierarchy4"/>
    <dgm:cxn modelId="{7C7AE369-685D-42CA-B93A-EFD22F2E7202}" type="presOf" srcId="{1C0D248B-4C2B-49E9-BA21-3D0374DDDF10}" destId="{071E18A5-A7FD-436E-8631-DC648BE29D4D}"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565AF8F0-FB91-469B-8359-CE1E26B12020}" srcId="{F1B5F9D9-BFB0-4526-9FE0-074BD73ED194}" destId="{38ED5646-5D6C-4E76-B0A5-46A4C52FFBF2}" srcOrd="2" destOrd="0" parTransId="{D3F768C4-F373-422D-B9D4-C1C5E9D5420F}" sibTransId="{0680C150-7003-4944-AAF5-B7A84E1EB05D}"/>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8EF5AA5D-9C14-4DC4-974B-83C6E0552795}" type="presParOf" srcId="{A6FB3299-592C-411C-8FE5-C34EED1505D6}" destId="{DE8FBBF2-70EE-4742-85D7-7E1D0A61E3D2}"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6B934ADE-1A92-4187-B449-2D8B62373E79}" type="presParOf" srcId="{46228951-8871-4B55-BEEF-4A4512D583F1}" destId="{802B5A18-2206-4F8A-B452-92C2C5AFADA2}" srcOrd="0" destOrd="0" presId="urn:microsoft.com/office/officeart/2005/8/layout/hierarchy4"/>
    <dgm:cxn modelId="{2D8E58D1-41BF-4B07-944D-2E80318BD775}" type="presParOf" srcId="{802B5A18-2206-4F8A-B452-92C2C5AFADA2}" destId="{071E18A5-A7FD-436E-8631-DC648BE29D4D}" srcOrd="0" destOrd="0" presId="urn:microsoft.com/office/officeart/2005/8/layout/hierarchy4"/>
    <dgm:cxn modelId="{66A889BB-71CA-4AF1-9A18-0DBE24F4C8E8}" type="presParOf" srcId="{802B5A18-2206-4F8A-B452-92C2C5AFADA2}" destId="{EFAA7D17-7670-42DD-B41F-3F08C428B8F9}" srcOrd="1" destOrd="0" presId="urn:microsoft.com/office/officeart/2005/8/layout/hierarchy4"/>
    <dgm:cxn modelId="{3C24ED90-121A-4CDB-8B48-9A546EC514E6}" type="presParOf" srcId="{46228951-8871-4B55-BEEF-4A4512D583F1}" destId="{C1225C25-0F59-46EF-96C1-AFFA455EF784}" srcOrd="1" destOrd="0" presId="urn:microsoft.com/office/officeart/2005/8/layout/hierarchy4"/>
    <dgm:cxn modelId="{5DF1FEE9-7299-4B1A-9E86-190E9743C3F9}" type="presParOf" srcId="{46228951-8871-4B55-BEEF-4A4512D583F1}" destId="{940D3A1B-2922-4BB6-B95B-905E95DE86DE}" srcOrd="2" destOrd="0" presId="urn:microsoft.com/office/officeart/2005/8/layout/hierarchy4"/>
    <dgm:cxn modelId="{56FFAE7D-29ED-43D6-9263-DA499BA56F19}" type="presParOf" srcId="{940D3A1B-2922-4BB6-B95B-905E95DE86DE}" destId="{8C2939F4-52C2-4398-B804-FE4A57FC7ABA}" srcOrd="0" destOrd="0" presId="urn:microsoft.com/office/officeart/2005/8/layout/hierarchy4"/>
    <dgm:cxn modelId="{A13E1A27-0077-4494-9295-48D304712685}" type="presParOf" srcId="{940D3A1B-2922-4BB6-B95B-905E95DE86DE}" destId="{EA172E9E-1C18-4E28-9DE8-CB141E4770A9}" srcOrd="1" destOrd="0" presId="urn:microsoft.com/office/officeart/2005/8/layout/hierarchy4"/>
    <dgm:cxn modelId="{F5768CC0-4965-4C27-A95D-25C9CF6E6DE7}" type="presParOf" srcId="{46228951-8871-4B55-BEEF-4A4512D583F1}" destId="{265365FC-9232-4339-8AB0-1D68ECF4A6C7}" srcOrd="3" destOrd="0" presId="urn:microsoft.com/office/officeart/2005/8/layout/hierarchy4"/>
    <dgm:cxn modelId="{192F1FB7-CFB6-49EC-9D10-1E72831449A2}" type="presParOf" srcId="{46228951-8871-4B55-BEEF-4A4512D583F1}" destId="{9269B8A7-CE26-4A95-8993-26D0FCE3BB40}" srcOrd="4" destOrd="0" presId="urn:microsoft.com/office/officeart/2005/8/layout/hierarchy4"/>
    <dgm:cxn modelId="{6EBC8FB6-416A-4A9D-BD74-AC9CC0BAAFCF}" type="presParOf" srcId="{9269B8A7-CE26-4A95-8993-26D0FCE3BB40}" destId="{AF6E9B82-2841-4F4B-AF38-892F07F02EDD}" srcOrd="0" destOrd="0" presId="urn:microsoft.com/office/officeart/2005/8/layout/hierarchy4"/>
    <dgm:cxn modelId="{5213A68A-22CB-46BE-9533-4AAAD471FC48}" type="presParOf" srcId="{9269B8A7-CE26-4A95-8993-26D0FCE3BB40}" destId="{FC648C77-F496-45D3-9708-69D4B192F6EB}"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rgbClr val="92D050"/>
        </a:solidFill>
        <a:ln>
          <a:noFill/>
        </a:ln>
      </dgm:spPr>
      <dgm:t>
        <a:bodyPr/>
        <a:lstStyle/>
        <a:p>
          <a:r>
            <a:rPr lang="ar-SA" sz="4800" b="0" dirty="0">
              <a:latin typeface="A_Nefel_Sereke_Qelew" panose="02010000000000000000" pitchFamily="2" charset="-78"/>
              <a:cs typeface="A_Nefel_Sereke_Qelew" panose="02010000000000000000" pitchFamily="2" charset="-78"/>
            </a:rPr>
            <a:t>العنصر الأخضر</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1C0D248B-4C2B-49E9-BA21-3D0374DDDF10}">
      <dgm:prSet custT="1"/>
      <dgm:spPr>
        <a:solidFill>
          <a:srgbClr val="B2DE82"/>
        </a:solidFill>
        <a:ln>
          <a:noFill/>
        </a:ln>
      </dgm:spPr>
      <dgm:t>
        <a:bodyPr/>
        <a:lstStyle/>
        <a:p>
          <a:r>
            <a:rPr lang="en-US" sz="3600" b="1" i="0" dirty="0">
              <a:latin typeface="A_Nefel_Sereke_Qelew" panose="02010000000000000000" pitchFamily="2" charset="-78"/>
              <a:cs typeface="A_Nefel_Sereke_Qelew" panose="02010000000000000000" pitchFamily="2" charset="-78"/>
            </a:rPr>
            <a:t>Biophilic streets  (</a:t>
          </a:r>
          <a:r>
            <a:rPr lang="ar-SA" sz="3600" b="1" i="0" dirty="0">
              <a:latin typeface="A_Nefel_Sereke_Qelew" panose="02010000000000000000" pitchFamily="2" charset="-78"/>
              <a:cs typeface="A_Nefel_Sereke_Qelew" panose="02010000000000000000" pitchFamily="2" charset="-78"/>
            </a:rPr>
            <a:t>الشوارع</a:t>
          </a:r>
          <a:r>
            <a:rPr lang="en-US" sz="3600" b="1" i="0" dirty="0">
              <a:latin typeface="A_Nefel_Sereke_Qelew" panose="02010000000000000000" pitchFamily="2" charset="-78"/>
              <a:cs typeface="A_Nefel_Sereke_Qelew" panose="02010000000000000000" pitchFamily="2" charset="-78"/>
            </a:rPr>
            <a:t>)</a:t>
          </a:r>
          <a:endParaRPr lang="en-US" sz="3600" b="0" dirty="0">
            <a:latin typeface="A_Nefel_Sereke_Qelew" panose="02010000000000000000" pitchFamily="2" charset="-78"/>
            <a:cs typeface="A_Nefel_Sereke_Qelew" panose="02010000000000000000" pitchFamily="2" charset="-78"/>
          </a:endParaRPr>
        </a:p>
      </dgm:t>
    </dgm:pt>
    <dgm:pt modelId="{9260E397-9E4F-4769-A38E-5E8881293A09}" type="parTrans" cxnId="{23EF5965-393B-473A-8C7E-DCD0C5C4EAA1}">
      <dgm:prSet/>
      <dgm:spPr/>
      <dgm:t>
        <a:bodyPr/>
        <a:lstStyle/>
        <a:p>
          <a:endParaRPr lang="en-US"/>
        </a:p>
      </dgm:t>
    </dgm:pt>
    <dgm:pt modelId="{12BA4F44-24B6-44D1-91F4-E6291296951D}" type="sibTrans" cxnId="{23EF5965-393B-473A-8C7E-DCD0C5C4EAA1}">
      <dgm:prSet/>
      <dgm:spPr/>
      <dgm:t>
        <a:bodyPr/>
        <a:lstStyle/>
        <a:p>
          <a:endParaRPr lang="en-US"/>
        </a:p>
      </dgm:t>
    </dgm:pt>
    <dgm:pt modelId="{13062BF4-04B6-4FBF-AAFD-D007ED083064}">
      <dgm:prSet custT="1"/>
      <dgm:spPr>
        <a:solidFill>
          <a:srgbClr val="DAEFC3"/>
        </a:solidFill>
        <a:ln>
          <a:noFill/>
        </a:ln>
      </dgm:spPr>
      <dgm:t>
        <a:bodyPr/>
        <a:lstStyle/>
        <a:p>
          <a:r>
            <a:rPr lang="ar-SA" sz="2400" b="0" dirty="0">
              <a:latin typeface="A_Nefel_Sereke_Qelew" panose="02010000000000000000" pitchFamily="2" charset="-78"/>
              <a:cs typeface="A_Nefel_Sereke_Qelew" panose="02010000000000000000" pitchFamily="2" charset="-78"/>
            </a:rPr>
            <a:t>حركة مريحة</a:t>
          </a:r>
          <a:endParaRPr lang="en-US" sz="2400" b="0" dirty="0">
            <a:latin typeface="A_Nefel_Sereke_Qelew" panose="02010000000000000000" pitchFamily="2" charset="-78"/>
            <a:cs typeface="A_Nefel_Sereke_Qelew" panose="02010000000000000000" pitchFamily="2" charset="-78"/>
          </a:endParaRPr>
        </a:p>
      </dgm:t>
    </dgm:pt>
    <dgm:pt modelId="{D9294D45-6526-4919-B9B8-562022DE8678}" type="parTrans" cxnId="{914B7C8C-657D-42B8-A625-AE076A9A00C1}">
      <dgm:prSet/>
      <dgm:spPr/>
      <dgm:t>
        <a:bodyPr/>
        <a:lstStyle/>
        <a:p>
          <a:endParaRPr lang="en-US"/>
        </a:p>
      </dgm:t>
    </dgm:pt>
    <dgm:pt modelId="{FB784384-555E-4883-98EA-DF847321FA33}" type="sibTrans" cxnId="{914B7C8C-657D-42B8-A625-AE076A9A00C1}">
      <dgm:prSet/>
      <dgm:spPr/>
      <dgm:t>
        <a:bodyPr/>
        <a:lstStyle/>
        <a:p>
          <a:endParaRPr lang="en-US"/>
        </a:p>
      </dgm:t>
    </dgm:pt>
    <dgm:pt modelId="{DD9EA35C-CE0C-45DA-992A-2505583748EA}">
      <dgm:prSet custT="1"/>
      <dgm:spPr>
        <a:solidFill>
          <a:srgbClr val="DAEFC3"/>
        </a:solidFill>
        <a:ln>
          <a:noFill/>
        </a:ln>
      </dgm:spPr>
      <dgm:t>
        <a:bodyPr/>
        <a:lstStyle/>
        <a:p>
          <a:r>
            <a:rPr lang="ar-SA" sz="2400" b="0" dirty="0">
              <a:latin typeface="A_Nefel_Sereke_Qelew" panose="02010000000000000000" pitchFamily="2" charset="-78"/>
              <a:cs typeface="A_Nefel_Sereke_Qelew" panose="02010000000000000000" pitchFamily="2" charset="-78"/>
            </a:rPr>
            <a:t>اشجار على الجوانب</a:t>
          </a:r>
          <a:endParaRPr lang="en-US" sz="2400" b="0" dirty="0">
            <a:latin typeface="A_Nefel_Sereke_Qelew" panose="02010000000000000000" pitchFamily="2" charset="-78"/>
            <a:cs typeface="A_Nefel_Sereke_Qelew" panose="02010000000000000000" pitchFamily="2" charset="-78"/>
          </a:endParaRPr>
        </a:p>
      </dgm:t>
    </dgm:pt>
    <dgm:pt modelId="{3EB5147B-9AB7-434A-8838-3C76262AA50B}" type="parTrans" cxnId="{7C8C1FD8-EFFF-41D7-8161-6E5D0A7CB4A3}">
      <dgm:prSet/>
      <dgm:spPr/>
      <dgm:t>
        <a:bodyPr/>
        <a:lstStyle/>
        <a:p>
          <a:endParaRPr lang="en-US"/>
        </a:p>
      </dgm:t>
    </dgm:pt>
    <dgm:pt modelId="{98E4938E-47DC-4BE0-B838-D6EF618397FD}" type="sibTrans" cxnId="{7C8C1FD8-EFFF-41D7-8161-6E5D0A7CB4A3}">
      <dgm:prSet/>
      <dgm:spPr/>
      <dgm:t>
        <a:bodyPr/>
        <a:lstStyle/>
        <a:p>
          <a:endParaRPr lang="en-US"/>
        </a:p>
      </dgm:t>
    </dgm:pt>
    <dgm:pt modelId="{DB911AC7-F61A-402C-8280-FE2FF42ADC81}">
      <dgm:prSet custT="1"/>
      <dgm:spPr>
        <a:solidFill>
          <a:srgbClr val="DAEFC3"/>
        </a:solidFill>
        <a:ln>
          <a:noFill/>
        </a:ln>
      </dgm:spPr>
      <dgm:t>
        <a:bodyPr/>
        <a:lstStyle/>
        <a:p>
          <a:r>
            <a:rPr lang="ar-SA" sz="2400" b="0" dirty="0">
              <a:latin typeface="A_Nefel_Sereke_Qelew" panose="02010000000000000000" pitchFamily="2" charset="-78"/>
              <a:cs typeface="A_Nefel_Sereke_Qelew" panose="02010000000000000000" pitchFamily="2" charset="-78"/>
            </a:rPr>
            <a:t>ممر دراجات هوائية</a:t>
          </a:r>
          <a:endParaRPr lang="en-US" sz="2400" b="0" dirty="0">
            <a:latin typeface="A_Nefel_Sereke_Qelew" panose="02010000000000000000" pitchFamily="2" charset="-78"/>
            <a:cs typeface="A_Nefel_Sereke_Qelew" panose="02010000000000000000" pitchFamily="2" charset="-78"/>
          </a:endParaRPr>
        </a:p>
      </dgm:t>
    </dgm:pt>
    <dgm:pt modelId="{C4D57EE6-8A13-4A1F-AC45-9373815E3C4E}" type="parTrans" cxnId="{096E1EC5-A534-47B7-A838-720B079EEDAF}">
      <dgm:prSet/>
      <dgm:spPr/>
      <dgm:t>
        <a:bodyPr/>
        <a:lstStyle/>
        <a:p>
          <a:endParaRPr lang="en-US"/>
        </a:p>
      </dgm:t>
    </dgm:pt>
    <dgm:pt modelId="{58FADA78-358E-477D-AB5A-5D7E7C68EE77}" type="sibTrans" cxnId="{096E1EC5-A534-47B7-A838-720B079EEDAF}">
      <dgm:prSet/>
      <dgm:spPr/>
      <dgm:t>
        <a:bodyPr/>
        <a:lstStyle/>
        <a:p>
          <a:endParaRPr lang="en-US"/>
        </a:p>
      </dgm:t>
    </dgm:pt>
    <dgm:pt modelId="{4DBB0771-5B81-4045-80F2-AD96CBD61256}">
      <dgm:prSet custT="1"/>
      <dgm:spPr>
        <a:solidFill>
          <a:srgbClr val="DAEFC3"/>
        </a:solidFill>
        <a:ln>
          <a:noFill/>
        </a:ln>
      </dgm:spPr>
      <dgm:t>
        <a:bodyPr/>
        <a:lstStyle/>
        <a:p>
          <a:r>
            <a:rPr lang="ar-SA" sz="2400" b="0" dirty="0">
              <a:latin typeface="A_Nefel_Sereke_Qelew" panose="02010000000000000000" pitchFamily="2" charset="-78"/>
              <a:cs typeface="A_Nefel_Sereke_Qelew" panose="02010000000000000000" pitchFamily="2" charset="-78"/>
            </a:rPr>
            <a:t>رصيف واسع</a:t>
          </a:r>
          <a:endParaRPr lang="en-US" sz="2400" b="0" dirty="0">
            <a:latin typeface="A_Nefel_Sereke_Qelew" panose="02010000000000000000" pitchFamily="2" charset="-78"/>
            <a:cs typeface="A_Nefel_Sereke_Qelew" panose="02010000000000000000" pitchFamily="2" charset="-78"/>
          </a:endParaRPr>
        </a:p>
      </dgm:t>
    </dgm:pt>
    <dgm:pt modelId="{6D069D2C-F3E7-4A97-9DEF-3091295C2B27}" type="parTrans" cxnId="{AE4DF0C2-5BF2-4671-B5F0-DCCF7E97245A}">
      <dgm:prSet/>
      <dgm:spPr/>
      <dgm:t>
        <a:bodyPr/>
        <a:lstStyle/>
        <a:p>
          <a:endParaRPr lang="en-US"/>
        </a:p>
      </dgm:t>
    </dgm:pt>
    <dgm:pt modelId="{A7EA8716-AA8C-48E3-B279-BBC69F5C636C}" type="sibTrans" cxnId="{AE4DF0C2-5BF2-4671-B5F0-DCCF7E97245A}">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E8FBBF2-70EE-4742-85D7-7E1D0A61E3D2}" type="pres">
      <dgm:prSet presAssocID="{F1B5F9D9-BFB0-4526-9FE0-074BD73ED194}" presName="parTransOne" presStyleCnt="0"/>
      <dgm:spPr/>
    </dgm:pt>
    <dgm:pt modelId="{46228951-8871-4B55-BEEF-4A4512D583F1}" type="pres">
      <dgm:prSet presAssocID="{F1B5F9D9-BFB0-4526-9FE0-074BD73ED194}" presName="horzOne" presStyleCnt="0"/>
      <dgm:spPr/>
    </dgm:pt>
    <dgm:pt modelId="{802B5A18-2206-4F8A-B452-92C2C5AFADA2}" type="pres">
      <dgm:prSet presAssocID="{1C0D248B-4C2B-49E9-BA21-3D0374DDDF10}" presName="vertTwo" presStyleCnt="0"/>
      <dgm:spPr/>
    </dgm:pt>
    <dgm:pt modelId="{071E18A5-A7FD-436E-8631-DC648BE29D4D}" type="pres">
      <dgm:prSet presAssocID="{1C0D248B-4C2B-49E9-BA21-3D0374DDDF10}" presName="txTwo" presStyleLbl="node2" presStyleIdx="0" presStyleCnt="1">
        <dgm:presLayoutVars>
          <dgm:chPref val="3"/>
        </dgm:presLayoutVars>
      </dgm:prSet>
      <dgm:spPr/>
    </dgm:pt>
    <dgm:pt modelId="{22DAA7F3-3B0D-4103-B51C-E26983F93498}" type="pres">
      <dgm:prSet presAssocID="{1C0D248B-4C2B-49E9-BA21-3D0374DDDF10}" presName="parTransTwo" presStyleCnt="0"/>
      <dgm:spPr/>
    </dgm:pt>
    <dgm:pt modelId="{EFAA7D17-7670-42DD-B41F-3F08C428B8F9}" type="pres">
      <dgm:prSet presAssocID="{1C0D248B-4C2B-49E9-BA21-3D0374DDDF10}" presName="horzTwo" presStyleCnt="0"/>
      <dgm:spPr/>
    </dgm:pt>
    <dgm:pt modelId="{31A03057-048B-409D-922B-9BEC198CDC23}" type="pres">
      <dgm:prSet presAssocID="{13062BF4-04B6-4FBF-AAFD-D007ED083064}" presName="vertThree" presStyleCnt="0"/>
      <dgm:spPr/>
    </dgm:pt>
    <dgm:pt modelId="{31E58764-8786-4CC6-9C20-4A8ABCCEDA72}" type="pres">
      <dgm:prSet presAssocID="{13062BF4-04B6-4FBF-AAFD-D007ED083064}" presName="txThree" presStyleLbl="node3" presStyleIdx="0" presStyleCnt="4">
        <dgm:presLayoutVars>
          <dgm:chPref val="3"/>
        </dgm:presLayoutVars>
      </dgm:prSet>
      <dgm:spPr/>
    </dgm:pt>
    <dgm:pt modelId="{A602AEA6-E921-47CA-B479-D6EDC9062AA9}" type="pres">
      <dgm:prSet presAssocID="{13062BF4-04B6-4FBF-AAFD-D007ED083064}" presName="horzThree" presStyleCnt="0"/>
      <dgm:spPr/>
    </dgm:pt>
    <dgm:pt modelId="{23D4CFA0-202E-4560-BB92-D25CA840D538}" type="pres">
      <dgm:prSet presAssocID="{FB784384-555E-4883-98EA-DF847321FA33}" presName="sibSpaceThree" presStyleCnt="0"/>
      <dgm:spPr/>
    </dgm:pt>
    <dgm:pt modelId="{066FB7A5-DB89-4EE4-8C7A-0352A2BBAC81}" type="pres">
      <dgm:prSet presAssocID="{DD9EA35C-CE0C-45DA-992A-2505583748EA}" presName="vertThree" presStyleCnt="0"/>
      <dgm:spPr/>
    </dgm:pt>
    <dgm:pt modelId="{3D6DE107-96B2-4C9C-9DE6-23380E710685}" type="pres">
      <dgm:prSet presAssocID="{DD9EA35C-CE0C-45DA-992A-2505583748EA}" presName="txThree" presStyleLbl="node3" presStyleIdx="1" presStyleCnt="4">
        <dgm:presLayoutVars>
          <dgm:chPref val="3"/>
        </dgm:presLayoutVars>
      </dgm:prSet>
      <dgm:spPr/>
    </dgm:pt>
    <dgm:pt modelId="{173AA0F1-C421-473E-B91D-9623371027F4}" type="pres">
      <dgm:prSet presAssocID="{DD9EA35C-CE0C-45DA-992A-2505583748EA}" presName="horzThree" presStyleCnt="0"/>
      <dgm:spPr/>
    </dgm:pt>
    <dgm:pt modelId="{64E5087F-9186-42A3-897A-52A8C9EF9334}" type="pres">
      <dgm:prSet presAssocID="{98E4938E-47DC-4BE0-B838-D6EF618397FD}" presName="sibSpaceThree" presStyleCnt="0"/>
      <dgm:spPr/>
    </dgm:pt>
    <dgm:pt modelId="{46A7F56A-73A8-43CF-96C4-FE568CD09DC8}" type="pres">
      <dgm:prSet presAssocID="{DB911AC7-F61A-402C-8280-FE2FF42ADC81}" presName="vertThree" presStyleCnt="0"/>
      <dgm:spPr/>
    </dgm:pt>
    <dgm:pt modelId="{5FD9B432-7EB2-4EDD-B070-7068CF584B7F}" type="pres">
      <dgm:prSet presAssocID="{DB911AC7-F61A-402C-8280-FE2FF42ADC81}" presName="txThree" presStyleLbl="node3" presStyleIdx="2" presStyleCnt="4">
        <dgm:presLayoutVars>
          <dgm:chPref val="3"/>
        </dgm:presLayoutVars>
      </dgm:prSet>
      <dgm:spPr/>
    </dgm:pt>
    <dgm:pt modelId="{0DACB630-9474-4271-9748-E4646BBC8155}" type="pres">
      <dgm:prSet presAssocID="{DB911AC7-F61A-402C-8280-FE2FF42ADC81}" presName="horzThree" presStyleCnt="0"/>
      <dgm:spPr/>
    </dgm:pt>
    <dgm:pt modelId="{DAFAFE1C-E8A3-4596-A344-E63A202797F4}" type="pres">
      <dgm:prSet presAssocID="{58FADA78-358E-477D-AB5A-5D7E7C68EE77}" presName="sibSpaceThree" presStyleCnt="0"/>
      <dgm:spPr/>
    </dgm:pt>
    <dgm:pt modelId="{5AA5247B-5898-405E-9156-98EE116A9AC9}" type="pres">
      <dgm:prSet presAssocID="{4DBB0771-5B81-4045-80F2-AD96CBD61256}" presName="vertThree" presStyleCnt="0"/>
      <dgm:spPr/>
    </dgm:pt>
    <dgm:pt modelId="{67A192E6-A125-4719-BD81-5E6F75493DF6}" type="pres">
      <dgm:prSet presAssocID="{4DBB0771-5B81-4045-80F2-AD96CBD61256}" presName="txThree" presStyleLbl="node3" presStyleIdx="3" presStyleCnt="4">
        <dgm:presLayoutVars>
          <dgm:chPref val="3"/>
        </dgm:presLayoutVars>
      </dgm:prSet>
      <dgm:spPr/>
    </dgm:pt>
    <dgm:pt modelId="{12B143AE-F410-4B83-AB2D-083D9CD8198C}" type="pres">
      <dgm:prSet presAssocID="{4DBB0771-5B81-4045-80F2-AD96CBD61256}" presName="horzThree" presStyleCnt="0"/>
      <dgm:spPr/>
    </dgm:pt>
  </dgm:ptLst>
  <dgm:cxnLst>
    <dgm:cxn modelId="{6054BA22-873B-49FB-9AE8-1C515F11D34B}" type="presOf" srcId="{DD9EA35C-CE0C-45DA-992A-2505583748EA}" destId="{3D6DE107-96B2-4C9C-9DE6-23380E710685}" srcOrd="0" destOrd="0" presId="urn:microsoft.com/office/officeart/2005/8/layout/hierarchy4"/>
    <dgm:cxn modelId="{DF7FCD3D-319C-49C8-98A5-3B83181D668E}" type="presOf" srcId="{13062BF4-04B6-4FBF-AAFD-D007ED083064}" destId="{31E58764-8786-4CC6-9C20-4A8ABCCEDA72}" srcOrd="0" destOrd="0" presId="urn:microsoft.com/office/officeart/2005/8/layout/hierarchy4"/>
    <dgm:cxn modelId="{23EF5965-393B-473A-8C7E-DCD0C5C4EAA1}" srcId="{F1B5F9D9-BFB0-4526-9FE0-074BD73ED194}" destId="{1C0D248B-4C2B-49E9-BA21-3D0374DDDF10}" srcOrd="0" destOrd="0" parTransId="{9260E397-9E4F-4769-A38E-5E8881293A09}" sibTransId="{12BA4F44-24B6-44D1-91F4-E6291296951D}"/>
    <dgm:cxn modelId="{6769DE68-5556-4E58-8678-7C31497D34BF}" type="presOf" srcId="{F1B5F9D9-BFB0-4526-9FE0-074BD73ED194}" destId="{9A68C5D5-A0BA-417D-96EC-8132F62936A3}" srcOrd="0" destOrd="0" presId="urn:microsoft.com/office/officeart/2005/8/layout/hierarchy4"/>
    <dgm:cxn modelId="{7C7AE369-685D-42CA-B93A-EFD22F2E7202}" type="presOf" srcId="{1C0D248B-4C2B-49E9-BA21-3D0374DDDF10}" destId="{071E18A5-A7FD-436E-8631-DC648BE29D4D}" srcOrd="0" destOrd="0" presId="urn:microsoft.com/office/officeart/2005/8/layout/hierarchy4"/>
    <dgm:cxn modelId="{660C4F72-D9CF-4BBC-AC74-C9C557E59911}" type="presOf" srcId="{DB911AC7-F61A-402C-8280-FE2FF42ADC81}" destId="{5FD9B432-7EB2-4EDD-B070-7068CF584B7F}"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914B7C8C-657D-42B8-A625-AE076A9A00C1}" srcId="{1C0D248B-4C2B-49E9-BA21-3D0374DDDF10}" destId="{13062BF4-04B6-4FBF-AAFD-D007ED083064}" srcOrd="0" destOrd="0" parTransId="{D9294D45-6526-4919-B9B8-562022DE8678}" sibTransId="{FB784384-555E-4883-98EA-DF847321FA33}"/>
    <dgm:cxn modelId="{AE4DF0C2-5BF2-4671-B5F0-DCCF7E97245A}" srcId="{1C0D248B-4C2B-49E9-BA21-3D0374DDDF10}" destId="{4DBB0771-5B81-4045-80F2-AD96CBD61256}" srcOrd="3" destOrd="0" parTransId="{6D069D2C-F3E7-4A97-9DEF-3091295C2B27}" sibTransId="{A7EA8716-AA8C-48E3-B279-BBC69F5C636C}"/>
    <dgm:cxn modelId="{096E1EC5-A534-47B7-A838-720B079EEDAF}" srcId="{1C0D248B-4C2B-49E9-BA21-3D0374DDDF10}" destId="{DB911AC7-F61A-402C-8280-FE2FF42ADC81}" srcOrd="2" destOrd="0" parTransId="{C4D57EE6-8A13-4A1F-AC45-9373815E3C4E}" sibTransId="{58FADA78-358E-477D-AB5A-5D7E7C68EE77}"/>
    <dgm:cxn modelId="{7C8C1FD8-EFFF-41D7-8161-6E5D0A7CB4A3}" srcId="{1C0D248B-4C2B-49E9-BA21-3D0374DDDF10}" destId="{DD9EA35C-CE0C-45DA-992A-2505583748EA}" srcOrd="1" destOrd="0" parTransId="{3EB5147B-9AB7-434A-8838-3C76262AA50B}" sibTransId="{98E4938E-47DC-4BE0-B838-D6EF618397FD}"/>
    <dgm:cxn modelId="{57F985DA-F949-4CAE-B084-0BAE394F64F8}" type="presOf" srcId="{4DBB0771-5B81-4045-80F2-AD96CBD61256}" destId="{67A192E6-A125-4719-BD81-5E6F75493DF6}"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8EF5AA5D-9C14-4DC4-974B-83C6E0552795}" type="presParOf" srcId="{A6FB3299-592C-411C-8FE5-C34EED1505D6}" destId="{DE8FBBF2-70EE-4742-85D7-7E1D0A61E3D2}"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6B934ADE-1A92-4187-B449-2D8B62373E79}" type="presParOf" srcId="{46228951-8871-4B55-BEEF-4A4512D583F1}" destId="{802B5A18-2206-4F8A-B452-92C2C5AFADA2}" srcOrd="0" destOrd="0" presId="urn:microsoft.com/office/officeart/2005/8/layout/hierarchy4"/>
    <dgm:cxn modelId="{2D8E58D1-41BF-4B07-944D-2E80318BD775}" type="presParOf" srcId="{802B5A18-2206-4F8A-B452-92C2C5AFADA2}" destId="{071E18A5-A7FD-436E-8631-DC648BE29D4D}" srcOrd="0" destOrd="0" presId="urn:microsoft.com/office/officeart/2005/8/layout/hierarchy4"/>
    <dgm:cxn modelId="{62A0CFFB-B8A2-422E-A49C-49C60AE50485}" type="presParOf" srcId="{802B5A18-2206-4F8A-B452-92C2C5AFADA2}" destId="{22DAA7F3-3B0D-4103-B51C-E26983F93498}" srcOrd="1" destOrd="0" presId="urn:microsoft.com/office/officeart/2005/8/layout/hierarchy4"/>
    <dgm:cxn modelId="{66A889BB-71CA-4AF1-9A18-0DBE24F4C8E8}" type="presParOf" srcId="{802B5A18-2206-4F8A-B452-92C2C5AFADA2}" destId="{EFAA7D17-7670-42DD-B41F-3F08C428B8F9}" srcOrd="2" destOrd="0" presId="urn:microsoft.com/office/officeart/2005/8/layout/hierarchy4"/>
    <dgm:cxn modelId="{7400FCED-198D-41A5-9569-7F00465C7FE5}" type="presParOf" srcId="{EFAA7D17-7670-42DD-B41F-3F08C428B8F9}" destId="{31A03057-048B-409D-922B-9BEC198CDC23}" srcOrd="0" destOrd="0" presId="urn:microsoft.com/office/officeart/2005/8/layout/hierarchy4"/>
    <dgm:cxn modelId="{F00C4B58-E903-4CB2-A34F-2E80426CE373}" type="presParOf" srcId="{31A03057-048B-409D-922B-9BEC198CDC23}" destId="{31E58764-8786-4CC6-9C20-4A8ABCCEDA72}" srcOrd="0" destOrd="0" presId="urn:microsoft.com/office/officeart/2005/8/layout/hierarchy4"/>
    <dgm:cxn modelId="{CA2ED114-76BB-449C-94F7-69898D2457F0}" type="presParOf" srcId="{31A03057-048B-409D-922B-9BEC198CDC23}" destId="{A602AEA6-E921-47CA-B479-D6EDC9062AA9}" srcOrd="1" destOrd="0" presId="urn:microsoft.com/office/officeart/2005/8/layout/hierarchy4"/>
    <dgm:cxn modelId="{843156F1-15DF-4A8E-9CC5-318437FC6D07}" type="presParOf" srcId="{EFAA7D17-7670-42DD-B41F-3F08C428B8F9}" destId="{23D4CFA0-202E-4560-BB92-D25CA840D538}" srcOrd="1" destOrd="0" presId="urn:microsoft.com/office/officeart/2005/8/layout/hierarchy4"/>
    <dgm:cxn modelId="{8741F446-A0FF-4541-8A7C-3A1EF7245383}" type="presParOf" srcId="{EFAA7D17-7670-42DD-B41F-3F08C428B8F9}" destId="{066FB7A5-DB89-4EE4-8C7A-0352A2BBAC81}" srcOrd="2" destOrd="0" presId="urn:microsoft.com/office/officeart/2005/8/layout/hierarchy4"/>
    <dgm:cxn modelId="{63F8344D-EED6-4B3C-9767-BA7B4585293F}" type="presParOf" srcId="{066FB7A5-DB89-4EE4-8C7A-0352A2BBAC81}" destId="{3D6DE107-96B2-4C9C-9DE6-23380E710685}" srcOrd="0" destOrd="0" presId="urn:microsoft.com/office/officeart/2005/8/layout/hierarchy4"/>
    <dgm:cxn modelId="{93F06868-7713-4ECF-A687-4B58E1E814E6}" type="presParOf" srcId="{066FB7A5-DB89-4EE4-8C7A-0352A2BBAC81}" destId="{173AA0F1-C421-473E-B91D-9623371027F4}" srcOrd="1" destOrd="0" presId="urn:microsoft.com/office/officeart/2005/8/layout/hierarchy4"/>
    <dgm:cxn modelId="{7C5BAC24-68E5-4D9A-B86E-4344D3894214}" type="presParOf" srcId="{EFAA7D17-7670-42DD-B41F-3F08C428B8F9}" destId="{64E5087F-9186-42A3-897A-52A8C9EF9334}" srcOrd="3" destOrd="0" presId="urn:microsoft.com/office/officeart/2005/8/layout/hierarchy4"/>
    <dgm:cxn modelId="{72B851B8-6424-4458-BA5C-ABB69759BE75}" type="presParOf" srcId="{EFAA7D17-7670-42DD-B41F-3F08C428B8F9}" destId="{46A7F56A-73A8-43CF-96C4-FE568CD09DC8}" srcOrd="4" destOrd="0" presId="urn:microsoft.com/office/officeart/2005/8/layout/hierarchy4"/>
    <dgm:cxn modelId="{790F9F3C-3F52-4F4E-A55F-B369BE8E5DD5}" type="presParOf" srcId="{46A7F56A-73A8-43CF-96C4-FE568CD09DC8}" destId="{5FD9B432-7EB2-4EDD-B070-7068CF584B7F}" srcOrd="0" destOrd="0" presId="urn:microsoft.com/office/officeart/2005/8/layout/hierarchy4"/>
    <dgm:cxn modelId="{F7402094-0882-4F4E-B974-E53A7D5D349C}" type="presParOf" srcId="{46A7F56A-73A8-43CF-96C4-FE568CD09DC8}" destId="{0DACB630-9474-4271-9748-E4646BBC8155}" srcOrd="1" destOrd="0" presId="urn:microsoft.com/office/officeart/2005/8/layout/hierarchy4"/>
    <dgm:cxn modelId="{20F88392-28D9-42E0-B59D-86856E69C496}" type="presParOf" srcId="{EFAA7D17-7670-42DD-B41F-3F08C428B8F9}" destId="{DAFAFE1C-E8A3-4596-A344-E63A202797F4}" srcOrd="5" destOrd="0" presId="urn:microsoft.com/office/officeart/2005/8/layout/hierarchy4"/>
    <dgm:cxn modelId="{1E160390-4795-4DAA-B19F-CED4096957F9}" type="presParOf" srcId="{EFAA7D17-7670-42DD-B41F-3F08C428B8F9}" destId="{5AA5247B-5898-405E-9156-98EE116A9AC9}" srcOrd="6" destOrd="0" presId="urn:microsoft.com/office/officeart/2005/8/layout/hierarchy4"/>
    <dgm:cxn modelId="{8D86DC79-36D9-42E9-841B-6AEBC45A9762}" type="presParOf" srcId="{5AA5247B-5898-405E-9156-98EE116A9AC9}" destId="{67A192E6-A125-4719-BD81-5E6F75493DF6}" srcOrd="0" destOrd="0" presId="urn:microsoft.com/office/officeart/2005/8/layout/hierarchy4"/>
    <dgm:cxn modelId="{FFD6EF78-C452-443B-8486-A05907CDAE4C}" type="presParOf" srcId="{5AA5247B-5898-405E-9156-98EE116A9AC9}" destId="{12B143AE-F410-4B83-AB2D-083D9CD8198C}"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rgbClr val="92D050"/>
        </a:solidFill>
        <a:ln>
          <a:noFill/>
        </a:ln>
      </dgm:spPr>
      <dgm:t>
        <a:bodyPr/>
        <a:lstStyle/>
        <a:p>
          <a:r>
            <a:rPr lang="ar-SA" sz="4800" b="0" dirty="0">
              <a:latin typeface="A_Nefel_Sereke_Qelew" panose="02010000000000000000" pitchFamily="2" charset="-78"/>
              <a:cs typeface="A_Nefel_Sereke_Qelew" panose="02010000000000000000" pitchFamily="2" charset="-78"/>
            </a:rPr>
            <a:t>العنصر الأخضر</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F9FA9341-260B-4ED2-A9AF-A49FACF6E6F8}">
      <dgm:prSet custT="1"/>
      <dgm:spPr>
        <a:solidFill>
          <a:srgbClr val="B2DE82"/>
        </a:solidFill>
        <a:ln>
          <a:noFill/>
        </a:ln>
      </dgm:spPr>
      <dgm:t>
        <a:bodyPr/>
        <a:lstStyle/>
        <a:p>
          <a:r>
            <a:rPr lang="en-US" sz="3600" b="0" i="0" dirty="0">
              <a:latin typeface="A_Nefel_Sereke_Qelew" panose="02010000000000000000" pitchFamily="2" charset="-78"/>
              <a:cs typeface="A_Nefel_Sereke_Qelew" panose="02010000000000000000" pitchFamily="2" charset="-78"/>
            </a:rPr>
            <a:t>Green Belt (</a:t>
          </a:r>
          <a:r>
            <a:rPr lang="ar-SA" sz="3600" b="0" i="0" dirty="0">
              <a:latin typeface="A_Nefel_Sereke_Qelew" panose="02010000000000000000" pitchFamily="2" charset="-78"/>
              <a:cs typeface="A_Nefel_Sereke_Qelew" panose="02010000000000000000" pitchFamily="2" charset="-78"/>
            </a:rPr>
            <a:t>حزام أخضر</a:t>
          </a:r>
          <a:r>
            <a:rPr lang="en-US" sz="3600" b="0" i="0" dirty="0">
              <a:latin typeface="A_Nefel_Sereke_Qelew" panose="02010000000000000000" pitchFamily="2" charset="-78"/>
              <a:cs typeface="A_Nefel_Sereke_Qelew" panose="02010000000000000000" pitchFamily="2" charset="-78"/>
            </a:rPr>
            <a:t>)</a:t>
          </a:r>
          <a:endParaRPr lang="en-US" sz="3600" b="0" dirty="0">
            <a:latin typeface="A_Nefel_Sereke_Qelew" panose="02010000000000000000" pitchFamily="2" charset="-78"/>
            <a:cs typeface="A_Nefel_Sereke_Qelew" panose="02010000000000000000" pitchFamily="2" charset="-78"/>
          </a:endParaRPr>
        </a:p>
      </dgm:t>
    </dgm:pt>
    <dgm:pt modelId="{774051D6-AB75-4FDA-B25F-144C19F7B2FB}" type="parTrans" cxnId="{47876134-DAFA-4A9E-9780-F63F14216A80}">
      <dgm:prSet/>
      <dgm:spPr/>
      <dgm:t>
        <a:bodyPr/>
        <a:lstStyle/>
        <a:p>
          <a:endParaRPr lang="en-US"/>
        </a:p>
      </dgm:t>
    </dgm:pt>
    <dgm:pt modelId="{8009C3EC-1764-4C94-B4F0-4EB165E7FD97}" type="sibTrans" cxnId="{47876134-DAFA-4A9E-9780-F63F14216A80}">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E8FBBF2-70EE-4742-85D7-7E1D0A61E3D2}" type="pres">
      <dgm:prSet presAssocID="{F1B5F9D9-BFB0-4526-9FE0-074BD73ED194}" presName="parTransOne" presStyleCnt="0"/>
      <dgm:spPr/>
    </dgm:pt>
    <dgm:pt modelId="{46228951-8871-4B55-BEEF-4A4512D583F1}" type="pres">
      <dgm:prSet presAssocID="{F1B5F9D9-BFB0-4526-9FE0-074BD73ED194}" presName="horzOne" presStyleCnt="0"/>
      <dgm:spPr/>
    </dgm:pt>
    <dgm:pt modelId="{940D3A1B-2922-4BB6-B95B-905E95DE86DE}" type="pres">
      <dgm:prSet presAssocID="{F9FA9341-260B-4ED2-A9AF-A49FACF6E6F8}" presName="vertTwo" presStyleCnt="0"/>
      <dgm:spPr/>
    </dgm:pt>
    <dgm:pt modelId="{8C2939F4-52C2-4398-B804-FE4A57FC7ABA}" type="pres">
      <dgm:prSet presAssocID="{F9FA9341-260B-4ED2-A9AF-A49FACF6E6F8}" presName="txTwo" presStyleLbl="node2" presStyleIdx="0" presStyleCnt="1">
        <dgm:presLayoutVars>
          <dgm:chPref val="3"/>
        </dgm:presLayoutVars>
      </dgm:prSet>
      <dgm:spPr/>
    </dgm:pt>
    <dgm:pt modelId="{EA172E9E-1C18-4E28-9DE8-CB141E4770A9}" type="pres">
      <dgm:prSet presAssocID="{F9FA9341-260B-4ED2-A9AF-A49FACF6E6F8}" presName="horzTwo" presStyleCnt="0"/>
      <dgm:spPr/>
    </dgm:pt>
  </dgm:ptLst>
  <dgm:cxnLst>
    <dgm:cxn modelId="{697F0A22-0754-461E-88C9-69F3556005AC}" type="presOf" srcId="{F9FA9341-260B-4ED2-A9AF-A49FACF6E6F8}" destId="{8C2939F4-52C2-4398-B804-FE4A57FC7ABA}" srcOrd="0" destOrd="0" presId="urn:microsoft.com/office/officeart/2005/8/layout/hierarchy4"/>
    <dgm:cxn modelId="{47876134-DAFA-4A9E-9780-F63F14216A80}" srcId="{F1B5F9D9-BFB0-4526-9FE0-074BD73ED194}" destId="{F9FA9341-260B-4ED2-A9AF-A49FACF6E6F8}" srcOrd="0" destOrd="0" parTransId="{774051D6-AB75-4FDA-B25F-144C19F7B2FB}" sibTransId="{8009C3EC-1764-4C94-B4F0-4EB165E7FD97}"/>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8EF5AA5D-9C14-4DC4-974B-83C6E0552795}" type="presParOf" srcId="{A6FB3299-592C-411C-8FE5-C34EED1505D6}" destId="{DE8FBBF2-70EE-4742-85D7-7E1D0A61E3D2}"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5DF1FEE9-7299-4B1A-9E86-190E9743C3F9}" type="presParOf" srcId="{46228951-8871-4B55-BEEF-4A4512D583F1}" destId="{940D3A1B-2922-4BB6-B95B-905E95DE86DE}" srcOrd="0" destOrd="0" presId="urn:microsoft.com/office/officeart/2005/8/layout/hierarchy4"/>
    <dgm:cxn modelId="{56FFAE7D-29ED-43D6-9263-DA499BA56F19}" type="presParOf" srcId="{940D3A1B-2922-4BB6-B95B-905E95DE86DE}" destId="{8C2939F4-52C2-4398-B804-FE4A57FC7ABA}" srcOrd="0" destOrd="0" presId="urn:microsoft.com/office/officeart/2005/8/layout/hierarchy4"/>
    <dgm:cxn modelId="{A13E1A27-0077-4494-9295-48D304712685}" type="presParOf" srcId="{940D3A1B-2922-4BB6-B95B-905E95DE86DE}" destId="{EA172E9E-1C18-4E28-9DE8-CB141E4770A9}"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169D4F2C-C9CD-415A-9D9C-C32A56E9C02A}"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US"/>
        </a:p>
      </dgm:t>
    </dgm:pt>
    <dgm:pt modelId="{F1B5F9D9-BFB0-4526-9FE0-074BD73ED194}">
      <dgm:prSet custT="1"/>
      <dgm:spPr>
        <a:solidFill>
          <a:srgbClr val="92D050"/>
        </a:solidFill>
        <a:ln>
          <a:noFill/>
        </a:ln>
      </dgm:spPr>
      <dgm:t>
        <a:bodyPr/>
        <a:lstStyle/>
        <a:p>
          <a:r>
            <a:rPr lang="ar-SA" sz="4800" b="0" dirty="0">
              <a:latin typeface="A_Nefel_Sereke_Qelew" panose="02010000000000000000" pitchFamily="2" charset="-78"/>
              <a:cs typeface="A_Nefel_Sereke_Qelew" panose="02010000000000000000" pitchFamily="2" charset="-78"/>
            </a:rPr>
            <a:t>العنصر الأخضر</a:t>
          </a:r>
          <a:endParaRPr lang="en-US" sz="4800" b="0" dirty="0">
            <a:latin typeface="A_Nefel_Sereke_Qelew" panose="02010000000000000000" pitchFamily="2" charset="-78"/>
            <a:cs typeface="A_Nefel_Sereke_Qelew" panose="02010000000000000000" pitchFamily="2" charset="-78"/>
          </a:endParaRPr>
        </a:p>
      </dgm:t>
    </dgm:pt>
    <dgm:pt modelId="{B58CDC15-D62A-4FF7-9ADE-57DC38470ECA}" type="par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97E42AC3-C1FF-4CD5-A036-95C08723ADA6}" type="sibTrans" cxnId="{BDB8A8E1-A90F-4F4A-AE64-CE3DB323BC87}">
      <dgm:prSet/>
      <dgm:spPr/>
      <dgm:t>
        <a:bodyPr/>
        <a:lstStyle/>
        <a:p>
          <a:endParaRPr lang="en-US" sz="2800" b="0">
            <a:latin typeface="A_Nefel_Sereke_Qelew" panose="02010000000000000000" pitchFamily="2" charset="-78"/>
            <a:cs typeface="A_Nefel_Sereke_Qelew" panose="02010000000000000000" pitchFamily="2" charset="-78"/>
          </a:endParaRPr>
        </a:p>
      </dgm:t>
    </dgm:pt>
    <dgm:pt modelId="{38ED5646-5D6C-4E76-B0A5-46A4C52FFBF2}">
      <dgm:prSet custT="1"/>
      <dgm:spPr>
        <a:solidFill>
          <a:srgbClr val="B2DE82"/>
        </a:solidFill>
        <a:ln>
          <a:noFill/>
        </a:ln>
      </dgm:spPr>
      <dgm:t>
        <a:bodyPr/>
        <a:lstStyle/>
        <a:p>
          <a:r>
            <a:rPr lang="en-US" sz="3600" b="0" i="0" dirty="0">
              <a:latin typeface="A_Nefel_Sereke_Qelew" panose="02010000000000000000" pitchFamily="2" charset="-78"/>
              <a:cs typeface="A_Nefel_Sereke_Qelew" panose="02010000000000000000" pitchFamily="2" charset="-78"/>
            </a:rPr>
            <a:t>Green Parks (</a:t>
          </a:r>
          <a:r>
            <a:rPr lang="ar-SA" sz="3600" b="0" i="0" dirty="0">
              <a:latin typeface="A_Nefel_Sereke_Qelew" panose="02010000000000000000" pitchFamily="2" charset="-78"/>
              <a:cs typeface="A_Nefel_Sereke_Qelew" panose="02010000000000000000" pitchFamily="2" charset="-78"/>
            </a:rPr>
            <a:t>حدائق</a:t>
          </a:r>
          <a:r>
            <a:rPr lang="en-US" sz="3600" b="0" i="0" dirty="0">
              <a:latin typeface="A_Nefel_Sereke_Qelew" panose="02010000000000000000" pitchFamily="2" charset="-78"/>
              <a:cs typeface="A_Nefel_Sereke_Qelew" panose="02010000000000000000" pitchFamily="2" charset="-78"/>
            </a:rPr>
            <a:t>)</a:t>
          </a:r>
          <a:endParaRPr lang="en-US" sz="3600" b="0" dirty="0">
            <a:latin typeface="A_Nefel_Sereke_Qelew" panose="02010000000000000000" pitchFamily="2" charset="-78"/>
            <a:cs typeface="A_Nefel_Sereke_Qelew" panose="02010000000000000000" pitchFamily="2" charset="-78"/>
          </a:endParaRPr>
        </a:p>
      </dgm:t>
    </dgm:pt>
    <dgm:pt modelId="{D3F768C4-F373-422D-B9D4-C1C5E9D5420F}" type="parTrans" cxnId="{565AF8F0-FB91-469B-8359-CE1E26B12020}">
      <dgm:prSet/>
      <dgm:spPr/>
      <dgm:t>
        <a:bodyPr/>
        <a:lstStyle/>
        <a:p>
          <a:endParaRPr lang="en-US"/>
        </a:p>
      </dgm:t>
    </dgm:pt>
    <dgm:pt modelId="{0680C150-7003-4944-AAF5-B7A84E1EB05D}" type="sibTrans" cxnId="{565AF8F0-FB91-469B-8359-CE1E26B12020}">
      <dgm:prSet/>
      <dgm:spPr/>
      <dgm:t>
        <a:bodyPr/>
        <a:lstStyle/>
        <a:p>
          <a:endParaRPr lang="en-US"/>
        </a:p>
      </dgm:t>
    </dgm:pt>
    <dgm:pt modelId="{B03A5E33-9CB7-47B0-A7B3-443BE20F4797}" type="pres">
      <dgm:prSet presAssocID="{169D4F2C-C9CD-415A-9D9C-C32A56E9C02A}" presName="Name0" presStyleCnt="0">
        <dgm:presLayoutVars>
          <dgm:chPref val="1"/>
          <dgm:dir val="rev"/>
          <dgm:animOne val="branch"/>
          <dgm:animLvl val="lvl"/>
          <dgm:resizeHandles/>
        </dgm:presLayoutVars>
      </dgm:prSet>
      <dgm:spPr/>
    </dgm:pt>
    <dgm:pt modelId="{A6FB3299-592C-411C-8FE5-C34EED1505D6}" type="pres">
      <dgm:prSet presAssocID="{F1B5F9D9-BFB0-4526-9FE0-074BD73ED194}" presName="vertOne" presStyleCnt="0"/>
      <dgm:spPr/>
    </dgm:pt>
    <dgm:pt modelId="{9A68C5D5-A0BA-417D-96EC-8132F62936A3}" type="pres">
      <dgm:prSet presAssocID="{F1B5F9D9-BFB0-4526-9FE0-074BD73ED194}" presName="txOne" presStyleLbl="node0" presStyleIdx="0" presStyleCnt="1">
        <dgm:presLayoutVars>
          <dgm:chPref val="3"/>
        </dgm:presLayoutVars>
      </dgm:prSet>
      <dgm:spPr/>
    </dgm:pt>
    <dgm:pt modelId="{DE8FBBF2-70EE-4742-85D7-7E1D0A61E3D2}" type="pres">
      <dgm:prSet presAssocID="{F1B5F9D9-BFB0-4526-9FE0-074BD73ED194}" presName="parTransOne" presStyleCnt="0"/>
      <dgm:spPr/>
    </dgm:pt>
    <dgm:pt modelId="{46228951-8871-4B55-BEEF-4A4512D583F1}" type="pres">
      <dgm:prSet presAssocID="{F1B5F9D9-BFB0-4526-9FE0-074BD73ED194}" presName="horzOne" presStyleCnt="0"/>
      <dgm:spPr/>
    </dgm:pt>
    <dgm:pt modelId="{9269B8A7-CE26-4A95-8993-26D0FCE3BB40}" type="pres">
      <dgm:prSet presAssocID="{38ED5646-5D6C-4E76-B0A5-46A4C52FFBF2}" presName="vertTwo" presStyleCnt="0"/>
      <dgm:spPr/>
    </dgm:pt>
    <dgm:pt modelId="{AF6E9B82-2841-4F4B-AF38-892F07F02EDD}" type="pres">
      <dgm:prSet presAssocID="{38ED5646-5D6C-4E76-B0A5-46A4C52FFBF2}" presName="txTwo" presStyleLbl="node2" presStyleIdx="0" presStyleCnt="1">
        <dgm:presLayoutVars>
          <dgm:chPref val="3"/>
        </dgm:presLayoutVars>
      </dgm:prSet>
      <dgm:spPr/>
    </dgm:pt>
    <dgm:pt modelId="{FC648C77-F496-45D3-9708-69D4B192F6EB}" type="pres">
      <dgm:prSet presAssocID="{38ED5646-5D6C-4E76-B0A5-46A4C52FFBF2}" presName="horzTwo" presStyleCnt="0"/>
      <dgm:spPr/>
    </dgm:pt>
  </dgm:ptLst>
  <dgm:cxnLst>
    <dgm:cxn modelId="{49CC0D19-FC26-453C-8DF9-6AC6749A9E0D}" type="presOf" srcId="{38ED5646-5D6C-4E76-B0A5-46A4C52FFBF2}" destId="{AF6E9B82-2841-4F4B-AF38-892F07F02EDD}" srcOrd="0" destOrd="0" presId="urn:microsoft.com/office/officeart/2005/8/layout/hierarchy4"/>
    <dgm:cxn modelId="{6769DE68-5556-4E58-8678-7C31497D34BF}" type="presOf" srcId="{F1B5F9D9-BFB0-4526-9FE0-074BD73ED194}" destId="{9A68C5D5-A0BA-417D-96EC-8132F62936A3}" srcOrd="0" destOrd="0" presId="urn:microsoft.com/office/officeart/2005/8/layout/hierarchy4"/>
    <dgm:cxn modelId="{2706CD79-6D13-44EF-B0C4-3EDE7F10D00D}" type="presOf" srcId="{169D4F2C-C9CD-415A-9D9C-C32A56E9C02A}" destId="{B03A5E33-9CB7-47B0-A7B3-443BE20F4797}" srcOrd="0" destOrd="0" presId="urn:microsoft.com/office/officeart/2005/8/layout/hierarchy4"/>
    <dgm:cxn modelId="{BDB8A8E1-A90F-4F4A-AE64-CE3DB323BC87}" srcId="{169D4F2C-C9CD-415A-9D9C-C32A56E9C02A}" destId="{F1B5F9D9-BFB0-4526-9FE0-074BD73ED194}" srcOrd="0" destOrd="0" parTransId="{B58CDC15-D62A-4FF7-9ADE-57DC38470ECA}" sibTransId="{97E42AC3-C1FF-4CD5-A036-95C08723ADA6}"/>
    <dgm:cxn modelId="{565AF8F0-FB91-469B-8359-CE1E26B12020}" srcId="{F1B5F9D9-BFB0-4526-9FE0-074BD73ED194}" destId="{38ED5646-5D6C-4E76-B0A5-46A4C52FFBF2}" srcOrd="0" destOrd="0" parTransId="{D3F768C4-F373-422D-B9D4-C1C5E9D5420F}" sibTransId="{0680C150-7003-4944-AAF5-B7A84E1EB05D}"/>
    <dgm:cxn modelId="{14908839-996F-4537-A233-AF6CB5C11776}" type="presParOf" srcId="{B03A5E33-9CB7-47B0-A7B3-443BE20F4797}" destId="{A6FB3299-592C-411C-8FE5-C34EED1505D6}" srcOrd="0" destOrd="0" presId="urn:microsoft.com/office/officeart/2005/8/layout/hierarchy4"/>
    <dgm:cxn modelId="{2773C05B-CB01-4880-A7D7-D13C89F8DA49}" type="presParOf" srcId="{A6FB3299-592C-411C-8FE5-C34EED1505D6}" destId="{9A68C5D5-A0BA-417D-96EC-8132F62936A3}" srcOrd="0" destOrd="0" presId="urn:microsoft.com/office/officeart/2005/8/layout/hierarchy4"/>
    <dgm:cxn modelId="{8EF5AA5D-9C14-4DC4-974B-83C6E0552795}" type="presParOf" srcId="{A6FB3299-592C-411C-8FE5-C34EED1505D6}" destId="{DE8FBBF2-70EE-4742-85D7-7E1D0A61E3D2}" srcOrd="1" destOrd="0" presId="urn:microsoft.com/office/officeart/2005/8/layout/hierarchy4"/>
    <dgm:cxn modelId="{6EB8FC04-65F8-4E86-BF17-DF06A3F2B1AF}" type="presParOf" srcId="{A6FB3299-592C-411C-8FE5-C34EED1505D6}" destId="{46228951-8871-4B55-BEEF-4A4512D583F1}" srcOrd="2" destOrd="0" presId="urn:microsoft.com/office/officeart/2005/8/layout/hierarchy4"/>
    <dgm:cxn modelId="{192F1FB7-CFB6-49EC-9D10-1E72831449A2}" type="presParOf" srcId="{46228951-8871-4B55-BEEF-4A4512D583F1}" destId="{9269B8A7-CE26-4A95-8993-26D0FCE3BB40}" srcOrd="0" destOrd="0" presId="urn:microsoft.com/office/officeart/2005/8/layout/hierarchy4"/>
    <dgm:cxn modelId="{6EBC8FB6-416A-4A9D-BD74-AC9CC0BAAFCF}" type="presParOf" srcId="{9269B8A7-CE26-4A95-8993-26D0FCE3BB40}" destId="{AF6E9B82-2841-4F4B-AF38-892F07F02EDD}" srcOrd="0" destOrd="0" presId="urn:microsoft.com/office/officeart/2005/8/layout/hierarchy4"/>
    <dgm:cxn modelId="{5213A68A-22CB-46BE-9533-4AAAD471FC48}" type="presParOf" srcId="{9269B8A7-CE26-4A95-8993-26D0FCE3BB40}" destId="{FC648C77-F496-45D3-9708-69D4B192F6EB}"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6F5C2-BA20-45AC-BD06-55D01119FC73}">
      <dsp:nvSpPr>
        <dsp:cNvPr id="0" name=""/>
        <dsp:cNvSpPr/>
      </dsp:nvSpPr>
      <dsp:spPr>
        <a:xfrm>
          <a:off x="0" y="3827833"/>
          <a:ext cx="10515600" cy="522139"/>
        </a:xfrm>
        <a:prstGeom prst="rect">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ar-SA" sz="2400" kern="1200" dirty="0"/>
            <a:t>مرحلة المخططات التفصيلية</a:t>
          </a:r>
          <a:endParaRPr lang="en-US" sz="2400" kern="1200" dirty="0"/>
        </a:p>
      </dsp:txBody>
      <dsp:txXfrm>
        <a:off x="0" y="3827833"/>
        <a:ext cx="10515600" cy="522139"/>
      </dsp:txXfrm>
    </dsp:sp>
    <dsp:sp modelId="{A7571241-BC60-4210-89CF-B05E2EC9A110}">
      <dsp:nvSpPr>
        <dsp:cNvPr id="0" name=""/>
        <dsp:cNvSpPr/>
      </dsp:nvSpPr>
      <dsp:spPr>
        <a:xfrm rot="10800000">
          <a:off x="0" y="3032615"/>
          <a:ext cx="10515600" cy="803050"/>
        </a:xfrm>
        <a:prstGeom prst="upArrowCallout">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Font typeface="Symbol" panose="05050102010706020507" pitchFamily="18" charset="2"/>
            <a:buNone/>
          </a:pPr>
          <a:r>
            <a:rPr lang="ar-SA" sz="2400" kern="1200" dirty="0"/>
            <a:t>مخطط الإطار الإستراتيجي للتنمية المكانية</a:t>
          </a:r>
          <a:endParaRPr lang="en-US" sz="2400" kern="1200" dirty="0"/>
        </a:p>
      </dsp:txBody>
      <dsp:txXfrm rot="10800000">
        <a:off x="0" y="3032615"/>
        <a:ext cx="10515600" cy="521798"/>
      </dsp:txXfrm>
    </dsp:sp>
    <dsp:sp modelId="{9EE5962E-BC85-4E2F-ADE4-6565872E3B00}">
      <dsp:nvSpPr>
        <dsp:cNvPr id="0" name=""/>
        <dsp:cNvSpPr/>
      </dsp:nvSpPr>
      <dsp:spPr>
        <a:xfrm rot="10800000">
          <a:off x="0" y="1591801"/>
          <a:ext cx="10515600" cy="1448646"/>
        </a:xfrm>
        <a:prstGeom prst="upArrowCallout">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Font typeface="Symbol" panose="05050102010706020507" pitchFamily="18" charset="2"/>
            <a:buNone/>
          </a:pPr>
          <a:r>
            <a:rPr lang="ar-SA" sz="2400" kern="1200" dirty="0"/>
            <a:t>صياغة فكرة المشروع:</a:t>
          </a:r>
        </a:p>
        <a:p>
          <a:pPr marL="0" lvl="0" indent="0" algn="ctr" defTabSz="1066800">
            <a:lnSpc>
              <a:spcPct val="90000"/>
            </a:lnSpc>
            <a:spcBef>
              <a:spcPct val="0"/>
            </a:spcBef>
            <a:spcAft>
              <a:spcPct val="35000"/>
            </a:spcAft>
            <a:buFont typeface="Symbol" panose="05050102010706020507" pitchFamily="18" charset="2"/>
            <a:buNone/>
          </a:pPr>
          <a:r>
            <a:rPr lang="ar-SA" sz="2400" kern="1200" dirty="0"/>
            <a:t> الرؤية والمكونات والأهداف الإستراتيجية</a:t>
          </a:r>
          <a:endParaRPr lang="en-US" sz="2400" kern="1200" dirty="0"/>
        </a:p>
      </dsp:txBody>
      <dsp:txXfrm rot="10800000">
        <a:off x="0" y="1591801"/>
        <a:ext cx="10515600" cy="941287"/>
      </dsp:txXfrm>
    </dsp:sp>
    <dsp:sp modelId="{B3BEC326-A3AF-43D5-8D65-F92E48AF388D}">
      <dsp:nvSpPr>
        <dsp:cNvPr id="0" name=""/>
        <dsp:cNvSpPr/>
      </dsp:nvSpPr>
      <dsp:spPr>
        <a:xfrm rot="10800000">
          <a:off x="0" y="796583"/>
          <a:ext cx="10515600" cy="803050"/>
        </a:xfrm>
        <a:prstGeom prst="upArrowCallout">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Font typeface="Symbol" panose="05050102010706020507" pitchFamily="18" charset="2"/>
            <a:buNone/>
          </a:pPr>
          <a:r>
            <a:rPr lang="ar-SA" sz="2400" kern="1200" dirty="0"/>
            <a:t>مرحلة التحليل</a:t>
          </a:r>
          <a:endParaRPr lang="en-US" sz="2400" kern="1200" dirty="0"/>
        </a:p>
      </dsp:txBody>
      <dsp:txXfrm rot="10800000">
        <a:off x="0" y="796583"/>
        <a:ext cx="10515600" cy="521798"/>
      </dsp:txXfrm>
    </dsp:sp>
    <dsp:sp modelId="{9B4DE442-ABD6-4C71-8357-83303B8A0C25}">
      <dsp:nvSpPr>
        <dsp:cNvPr id="0" name=""/>
        <dsp:cNvSpPr/>
      </dsp:nvSpPr>
      <dsp:spPr>
        <a:xfrm rot="10800000">
          <a:off x="0" y="1364"/>
          <a:ext cx="10515600" cy="803050"/>
        </a:xfrm>
        <a:prstGeom prst="upArrowCallout">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Font typeface="Symbol" panose="05050102010706020507" pitchFamily="18" charset="2"/>
            <a:buNone/>
          </a:pPr>
          <a:r>
            <a:rPr lang="ar-SA" sz="2400" kern="1200" dirty="0"/>
            <a:t>الإطار العام</a:t>
          </a:r>
          <a:endParaRPr lang="en-US" sz="2400" kern="1200" dirty="0"/>
        </a:p>
      </dsp:txBody>
      <dsp:txXfrm rot="10800000">
        <a:off x="0" y="1364"/>
        <a:ext cx="10515600" cy="5217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DAE9FA-432B-4A81-A5B3-2CC0EAC429F4}">
      <dsp:nvSpPr>
        <dsp:cNvPr id="0" name=""/>
        <dsp:cNvSpPr/>
      </dsp:nvSpPr>
      <dsp:spPr>
        <a:xfrm>
          <a:off x="4857749" y="1815192"/>
          <a:ext cx="2400299" cy="2400299"/>
        </a:xfrm>
        <a:prstGeom prst="ellipse">
          <a:avLst/>
        </a:prstGeom>
        <a:solidFill>
          <a:srgbClr val="38A700">
            <a:alpha val="49804"/>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9681945E-E41B-46FF-A733-03FDC23D08E4}">
      <dsp:nvSpPr>
        <dsp:cNvPr id="0" name=""/>
        <dsp:cNvSpPr/>
      </dsp:nvSpPr>
      <dsp:spPr>
        <a:xfrm>
          <a:off x="4578642" y="191590"/>
          <a:ext cx="2784347" cy="161162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ar-SA" sz="1800" b="1" kern="1200" dirty="0"/>
            <a:t>الطبيعة الوفيرة: </a:t>
          </a:r>
          <a:r>
            <a:rPr lang="ar-SA" sz="1600" kern="1200" dirty="0"/>
            <a:t>تعطي المدينة الحيوية الأولوية للحفاظ على المناطق الطبيعية داخل المدينة وإنشاءها، مثل الحدائق والمساحات الخضراء والواجهات البحرية.</a:t>
          </a:r>
          <a:endParaRPr lang="en-US" sz="1600" kern="1200" dirty="0"/>
        </a:p>
      </dsp:txBody>
      <dsp:txXfrm>
        <a:off x="4578642" y="191590"/>
        <a:ext cx="2784347" cy="1611629"/>
      </dsp:txXfrm>
    </dsp:sp>
    <dsp:sp modelId="{60697FD3-280B-4148-B4E7-957BF70818AA}">
      <dsp:nvSpPr>
        <dsp:cNvPr id="0" name=""/>
        <dsp:cNvSpPr/>
      </dsp:nvSpPr>
      <dsp:spPr>
        <a:xfrm>
          <a:off x="5770823" y="2478360"/>
          <a:ext cx="2400299" cy="2400299"/>
        </a:xfrm>
        <a:prstGeom prst="ellipse">
          <a:avLst/>
        </a:prstGeom>
        <a:solidFill>
          <a:schemeClr val="accent4">
            <a:alpha val="50000"/>
            <a:hueOff val="2450223"/>
            <a:satOff val="-10194"/>
            <a:lumOff val="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DE4AE78C-05F5-4450-9045-385B78F44F6B}">
      <dsp:nvSpPr>
        <dsp:cNvPr id="0" name=""/>
        <dsp:cNvSpPr/>
      </dsp:nvSpPr>
      <dsp:spPr>
        <a:xfrm>
          <a:off x="8538552" y="2108561"/>
          <a:ext cx="2997046" cy="174878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ar-SA" sz="1800" b="1" kern="1200" dirty="0"/>
            <a:t>الوصول إلى الطبيعة: </a:t>
          </a:r>
          <a:r>
            <a:rPr lang="ar-SA" sz="1600" kern="1200" dirty="0"/>
            <a:t>تسعى المدينة إلى جعل الطبيعة في متناول جميع السكان، بغض النظر عن الدخل أو الموقع. يمكن أن يشمل ذلك مبادرات مثل مسارات الدراجات ومسارات المشي، بالإضافة إلى برامج لجلب الطبيعة إلى المناطق الحضرية، مثل الحدائق المجتمعية والمزارع الحضرية.</a:t>
          </a:r>
          <a:endParaRPr lang="en-US" sz="1600" kern="1200" dirty="0"/>
        </a:p>
      </dsp:txBody>
      <dsp:txXfrm>
        <a:off x="8538552" y="2108561"/>
        <a:ext cx="2997046" cy="1748789"/>
      </dsp:txXfrm>
    </dsp:sp>
    <dsp:sp modelId="{134445C7-7786-4879-A5CD-74CCEBEA8234}">
      <dsp:nvSpPr>
        <dsp:cNvPr id="0" name=""/>
        <dsp:cNvSpPr/>
      </dsp:nvSpPr>
      <dsp:spPr>
        <a:xfrm>
          <a:off x="5422299" y="3552323"/>
          <a:ext cx="2400299" cy="2400299"/>
        </a:xfrm>
        <a:prstGeom prst="ellipse">
          <a:avLst/>
        </a:prstGeom>
        <a:solidFill>
          <a:schemeClr val="accent4">
            <a:alpha val="50000"/>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7F31C51A-D9FF-4642-9688-8EA5F8C36BE2}">
      <dsp:nvSpPr>
        <dsp:cNvPr id="0" name=""/>
        <dsp:cNvSpPr/>
      </dsp:nvSpPr>
      <dsp:spPr>
        <a:xfrm>
          <a:off x="7819424" y="4882793"/>
          <a:ext cx="3231750" cy="174878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ar-SA" sz="1800" b="1" kern="1200" dirty="0"/>
            <a:t>السمات الطبيعية في البيئة المبنية: </a:t>
          </a:r>
          <a:r>
            <a:rPr lang="ar-SA" sz="1600" kern="1200" dirty="0"/>
            <a:t>تدمج المدينة الحيوية العناصر الطبيعية في البيئة المبنية، مثل الأسطح الخضراء والجدران الحية والمواد الطبيعية مثل الخشب والحجر.</a:t>
          </a:r>
          <a:endParaRPr lang="en-US" sz="1600" kern="1200" dirty="0"/>
        </a:p>
      </dsp:txBody>
      <dsp:txXfrm>
        <a:off x="7819424" y="4882793"/>
        <a:ext cx="3231750" cy="1748789"/>
      </dsp:txXfrm>
    </dsp:sp>
    <dsp:sp modelId="{89A2DD7F-9274-473E-AD94-7B3440F3DDCF}">
      <dsp:nvSpPr>
        <dsp:cNvPr id="0" name=""/>
        <dsp:cNvSpPr/>
      </dsp:nvSpPr>
      <dsp:spPr>
        <a:xfrm>
          <a:off x="4293198" y="3552323"/>
          <a:ext cx="2400299" cy="2400299"/>
        </a:xfrm>
        <a:prstGeom prst="ellipse">
          <a:avLst/>
        </a:prstGeom>
        <a:solidFill>
          <a:schemeClr val="accent4">
            <a:alpha val="50000"/>
            <a:hueOff val="7350668"/>
            <a:satOff val="-30583"/>
            <a:lumOff val="7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32E889EC-B4EB-4FEB-ADB5-11B911E682EE}">
      <dsp:nvSpPr>
        <dsp:cNvPr id="0" name=""/>
        <dsp:cNvSpPr/>
      </dsp:nvSpPr>
      <dsp:spPr>
        <a:xfrm>
          <a:off x="1210485" y="4830539"/>
          <a:ext cx="2835485" cy="174878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ar-SA" sz="1800" b="1" kern="1200" dirty="0"/>
            <a:t>التنوع البيولوجي: </a:t>
          </a:r>
          <a:r>
            <a:rPr lang="ar-SA" sz="1600" kern="1200" dirty="0"/>
            <a:t>تعطي المدينة المحبة للحيوية الأولوية للتنوع البيولوجي، سواء في المناطق الطبيعية داخل المدينة أو في البيئة المبنية. ويمكن أن يشمل ذلك مبادرات لتعزيز أنواع النباتات المحلية وحماية موائل الحياة البرية.</a:t>
          </a:r>
          <a:endParaRPr lang="en-US" sz="1600" kern="1200" dirty="0"/>
        </a:p>
      </dsp:txBody>
      <dsp:txXfrm>
        <a:off x="1210485" y="4830539"/>
        <a:ext cx="2835485" cy="1748789"/>
      </dsp:txXfrm>
    </dsp:sp>
    <dsp:sp modelId="{48832745-530A-4328-BE10-AEBD8E28AE2F}">
      <dsp:nvSpPr>
        <dsp:cNvPr id="0" name=""/>
        <dsp:cNvSpPr/>
      </dsp:nvSpPr>
      <dsp:spPr>
        <a:xfrm>
          <a:off x="3944675" y="2478360"/>
          <a:ext cx="2400299" cy="2400299"/>
        </a:xfrm>
        <a:prstGeom prst="ellipse">
          <a:avLst/>
        </a:prstGeom>
        <a:solidFill>
          <a:schemeClr val="accent4">
            <a:alpha val="50000"/>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92005D4A-0C5C-4BBC-ADA2-305ADD2300E5}">
      <dsp:nvSpPr>
        <dsp:cNvPr id="0" name=""/>
        <dsp:cNvSpPr/>
      </dsp:nvSpPr>
      <dsp:spPr>
        <a:xfrm>
          <a:off x="1170216" y="2125979"/>
          <a:ext cx="2496311" cy="174878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ar-SA" sz="1800" b="1" kern="1200" dirty="0"/>
            <a:t>الاستدامة: </a:t>
          </a:r>
          <a:r>
            <a:rPr lang="ar-SA" sz="1600" kern="1200" dirty="0"/>
            <a:t>تعطي المدينة المحبة للبيئة الأولوية للممارسات المستدامة، مثل الحد من انبعاثات الكربون، وتعزيز المباني الموفرة للطاقة، واستخدام البنية التحتية الخضراء لإدارة مياه الأمطار.</a:t>
          </a:r>
          <a:endParaRPr lang="en-US" sz="1600" kern="1200" dirty="0"/>
        </a:p>
      </dsp:txBody>
      <dsp:txXfrm>
        <a:off x="1170216" y="2125979"/>
        <a:ext cx="2496311" cy="17487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7360324" y="0"/>
          <a:ext cx="3147491"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ar-SA" sz="5400" b="0" kern="1200" dirty="0">
              <a:latin typeface="A_Nefel_Sereke_Qelew" panose="02010000000000000000" pitchFamily="2" charset="-78"/>
              <a:cs typeface="A_Nefel_Sereke_Qelew" panose="02010000000000000000" pitchFamily="2" charset="-78"/>
            </a:rPr>
            <a:t>الأهمية التاريخية و الأثرية</a:t>
          </a:r>
          <a:endParaRPr lang="en-US" sz="5400" b="0" kern="1200" dirty="0">
            <a:latin typeface="A_Nefel_Sereke_Qelew" panose="02010000000000000000" pitchFamily="2" charset="-78"/>
            <a:cs typeface="A_Nefel_Sereke_Qelew" panose="02010000000000000000" pitchFamily="2" charset="-78"/>
          </a:endParaRPr>
        </a:p>
      </dsp:txBody>
      <dsp:txXfrm>
        <a:off x="7452511" y="92187"/>
        <a:ext cx="2963117" cy="4166964"/>
      </dsp:txXfrm>
    </dsp:sp>
    <dsp:sp modelId="{7230E5D9-E741-4234-8E2F-D7A427686056}">
      <dsp:nvSpPr>
        <dsp:cNvPr id="0" name=""/>
        <dsp:cNvSpPr/>
      </dsp:nvSpPr>
      <dsp:spPr>
        <a:xfrm>
          <a:off x="3684054" y="0"/>
          <a:ext cx="3147491"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ar-SA" sz="5400" b="0" kern="1200" dirty="0">
              <a:latin typeface="A_Nefel_Sereke_Qelew" panose="02010000000000000000" pitchFamily="2" charset="-78"/>
              <a:cs typeface="A_Nefel_Sereke_Qelew" panose="02010000000000000000" pitchFamily="2" charset="-78"/>
            </a:rPr>
            <a:t>الأهمية المحلية</a:t>
          </a:r>
          <a:endParaRPr lang="en-US" sz="5400" b="0" kern="1200" dirty="0">
            <a:latin typeface="A_Nefel_Sereke_Qelew" panose="02010000000000000000" pitchFamily="2" charset="-78"/>
            <a:cs typeface="A_Nefel_Sereke_Qelew" panose="02010000000000000000" pitchFamily="2" charset="-78"/>
          </a:endParaRPr>
        </a:p>
      </dsp:txBody>
      <dsp:txXfrm>
        <a:off x="3776241" y="92187"/>
        <a:ext cx="2963117" cy="4166964"/>
      </dsp:txXfrm>
    </dsp:sp>
    <dsp:sp modelId="{EFA6E46A-6586-4FC3-A123-9EA8CE2B4A12}">
      <dsp:nvSpPr>
        <dsp:cNvPr id="0" name=""/>
        <dsp:cNvSpPr/>
      </dsp:nvSpPr>
      <dsp:spPr>
        <a:xfrm>
          <a:off x="9" y="0"/>
          <a:ext cx="3147491"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ar-SA" sz="5400" b="0" kern="1200" dirty="0">
              <a:latin typeface="A_Nefel_Sereke_Qelew" panose="02010000000000000000" pitchFamily="2" charset="-78"/>
              <a:cs typeface="A_Nefel_Sereke_Qelew" panose="02010000000000000000" pitchFamily="2" charset="-78"/>
            </a:rPr>
            <a:t>الخصائص الطبيعية</a:t>
          </a:r>
          <a:endParaRPr lang="en-US" sz="5400" b="0" kern="1200" dirty="0">
            <a:latin typeface="A_Nefel_Sereke_Qelew" panose="02010000000000000000" pitchFamily="2" charset="-78"/>
            <a:cs typeface="A_Nefel_Sereke_Qelew" panose="02010000000000000000" pitchFamily="2" charset="-78"/>
          </a:endParaRPr>
        </a:p>
      </dsp:txBody>
      <dsp:txXfrm>
        <a:off x="92196" y="92187"/>
        <a:ext cx="2963117" cy="41669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0" y="0"/>
          <a:ext cx="10515600"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ar-SA" sz="5400" b="0" kern="1200" dirty="0">
              <a:latin typeface="A_Nefel_Sereke_Qelew" panose="02010000000000000000" pitchFamily="2" charset="-78"/>
              <a:cs typeface="A_Nefel_Sereke_Qelew" panose="02010000000000000000" pitchFamily="2" charset="-78"/>
            </a:rPr>
            <a:t>الأهمية التاريخية و الأثرية</a:t>
          </a:r>
          <a:endParaRPr lang="en-US" sz="5400" b="0" kern="1200" dirty="0">
            <a:latin typeface="A_Nefel_Sereke_Qelew" panose="02010000000000000000" pitchFamily="2" charset="-78"/>
            <a:cs typeface="A_Nefel_Sereke_Qelew" panose="02010000000000000000" pitchFamily="2" charset="-78"/>
          </a:endParaRPr>
        </a:p>
      </dsp:txBody>
      <dsp:txXfrm>
        <a:off x="127446" y="127446"/>
        <a:ext cx="10260708" cy="40964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3881" y="230"/>
          <a:ext cx="10507836" cy="2037565"/>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b="0" kern="1200" dirty="0">
              <a:latin typeface="A_Nefel_Sereke_Qelew" panose="02010000000000000000" pitchFamily="2" charset="-78"/>
              <a:cs typeface="A_Nefel_Sereke_Qelew" panose="02010000000000000000" pitchFamily="2" charset="-78"/>
            </a:rPr>
            <a:t>الأهمية التاريخية و الأثرية</a:t>
          </a:r>
          <a:endParaRPr lang="en-US" sz="6500" kern="1200" dirty="0"/>
        </a:p>
      </dsp:txBody>
      <dsp:txXfrm>
        <a:off x="63559" y="59908"/>
        <a:ext cx="10388480" cy="1918209"/>
      </dsp:txXfrm>
    </dsp:sp>
    <dsp:sp modelId="{315DD787-4A8E-4398-9E82-FFCE7687F405}">
      <dsp:nvSpPr>
        <dsp:cNvPr id="0" name=""/>
        <dsp:cNvSpPr/>
      </dsp:nvSpPr>
      <dsp:spPr>
        <a:xfrm>
          <a:off x="5469570" y="2313542"/>
          <a:ext cx="5042148"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790" tIns="224790" rIns="224790" bIns="224790" numCol="1" spcCol="1270" anchor="ctr" anchorCtr="0">
          <a:noAutofit/>
        </a:bodyPr>
        <a:lstStyle/>
        <a:p>
          <a:pPr marL="0" lvl="0" indent="0" algn="ctr" defTabSz="2622550">
            <a:lnSpc>
              <a:spcPct val="90000"/>
            </a:lnSpc>
            <a:spcBef>
              <a:spcPct val="0"/>
            </a:spcBef>
            <a:spcAft>
              <a:spcPct val="35000"/>
            </a:spcAft>
            <a:buNone/>
          </a:pPr>
          <a:r>
            <a:rPr lang="ar-SA" sz="5900" kern="1200" dirty="0"/>
            <a:t>على مستوى العالم</a:t>
          </a:r>
          <a:endParaRPr lang="en-US" sz="5900" kern="1200" dirty="0"/>
        </a:p>
      </dsp:txBody>
      <dsp:txXfrm>
        <a:off x="5529248" y="2373220"/>
        <a:ext cx="4922792" cy="1918209"/>
      </dsp:txXfrm>
    </dsp:sp>
    <dsp:sp modelId="{08CD7BEF-4E01-471B-99D9-5B3C1267D939}">
      <dsp:nvSpPr>
        <dsp:cNvPr id="0" name=""/>
        <dsp:cNvSpPr/>
      </dsp:nvSpPr>
      <dsp:spPr>
        <a:xfrm>
          <a:off x="3881" y="2313542"/>
          <a:ext cx="5042148"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790" tIns="224790" rIns="224790" bIns="224790" numCol="1" spcCol="1270" anchor="ctr" anchorCtr="0">
          <a:noAutofit/>
        </a:bodyPr>
        <a:lstStyle/>
        <a:p>
          <a:pPr marL="0" lvl="0" indent="0" algn="ctr" defTabSz="2622550">
            <a:lnSpc>
              <a:spcPct val="90000"/>
            </a:lnSpc>
            <a:spcBef>
              <a:spcPct val="0"/>
            </a:spcBef>
            <a:spcAft>
              <a:spcPct val="35000"/>
            </a:spcAft>
            <a:buNone/>
          </a:pPr>
          <a:r>
            <a:rPr lang="ar-SA" sz="5900" kern="1200" dirty="0"/>
            <a:t>على مستوى الإقليم</a:t>
          </a:r>
          <a:endParaRPr lang="en-US" sz="5900" kern="1200" dirty="0"/>
        </a:p>
      </dsp:txBody>
      <dsp:txXfrm>
        <a:off x="63559" y="2373220"/>
        <a:ext cx="4922792" cy="19182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6E46A-6586-4FC3-A123-9EA8CE2B4A12}">
      <dsp:nvSpPr>
        <dsp:cNvPr id="0" name=""/>
        <dsp:cNvSpPr/>
      </dsp:nvSpPr>
      <dsp:spPr>
        <a:xfrm>
          <a:off x="0" y="0"/>
          <a:ext cx="10515600"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ar-SA" sz="5400" b="0" kern="1200" dirty="0">
              <a:latin typeface="A_Nefel_Sereke_Qelew" panose="02010000000000000000" pitchFamily="2" charset="-78"/>
              <a:cs typeface="A_Nefel_Sereke_Qelew" panose="02010000000000000000" pitchFamily="2" charset="-78"/>
            </a:rPr>
            <a:t>الخصائص الطبيعية</a:t>
          </a:r>
          <a:endParaRPr lang="en-US" sz="5400" b="0" kern="1200" dirty="0">
            <a:latin typeface="A_Nefel_Sereke_Qelew" panose="02010000000000000000" pitchFamily="2" charset="-78"/>
            <a:cs typeface="A_Nefel_Sereke_Qelew" panose="02010000000000000000" pitchFamily="2" charset="-78"/>
          </a:endParaRPr>
        </a:p>
      </dsp:txBody>
      <dsp:txXfrm>
        <a:off x="127446" y="127446"/>
        <a:ext cx="10260708" cy="40964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3881" y="230"/>
          <a:ext cx="10507836" cy="2037565"/>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b="0" kern="1200" dirty="0">
              <a:latin typeface="A_Nefel_Sereke_Qelew" panose="02010000000000000000" pitchFamily="2" charset="-78"/>
              <a:cs typeface="A_Nefel_Sereke_Qelew" panose="02010000000000000000" pitchFamily="2" charset="-78"/>
            </a:rPr>
            <a:t>الخصائص الطبيعية</a:t>
          </a:r>
          <a:endParaRPr lang="en-US" sz="6500" kern="1200" dirty="0"/>
        </a:p>
      </dsp:txBody>
      <dsp:txXfrm>
        <a:off x="63559" y="59908"/>
        <a:ext cx="10388480" cy="1918209"/>
      </dsp:txXfrm>
    </dsp:sp>
    <dsp:sp modelId="{08CD7BEF-4E01-471B-99D9-5B3C1267D939}">
      <dsp:nvSpPr>
        <dsp:cNvPr id="0" name=""/>
        <dsp:cNvSpPr/>
      </dsp:nvSpPr>
      <dsp:spPr>
        <a:xfrm>
          <a:off x="5469570" y="2313542"/>
          <a:ext cx="5042148"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kern="1200" dirty="0"/>
            <a:t>مخطط الحماية</a:t>
          </a:r>
          <a:endParaRPr lang="en-US" sz="6500" kern="1200" dirty="0"/>
        </a:p>
      </dsp:txBody>
      <dsp:txXfrm>
        <a:off x="5529248" y="2373220"/>
        <a:ext cx="4922792" cy="1918209"/>
      </dsp:txXfrm>
    </dsp:sp>
    <dsp:sp modelId="{54114F4A-CA6B-4300-BB4C-9D3E959416D8}">
      <dsp:nvSpPr>
        <dsp:cNvPr id="0" name=""/>
        <dsp:cNvSpPr/>
      </dsp:nvSpPr>
      <dsp:spPr>
        <a:xfrm>
          <a:off x="3881" y="2313542"/>
          <a:ext cx="5042148"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kern="1200" dirty="0"/>
            <a:t>مصادر المياه</a:t>
          </a:r>
          <a:endParaRPr lang="en-US" sz="6500" kern="1200" dirty="0"/>
        </a:p>
      </dsp:txBody>
      <dsp:txXfrm>
        <a:off x="63559" y="2373220"/>
        <a:ext cx="4922792" cy="19182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5664950" y="0"/>
          <a:ext cx="4847034"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0" kern="1200" dirty="0">
              <a:latin typeface="A_Nefel_Sereke_Qelew" panose="02010000000000000000" pitchFamily="2" charset="-78"/>
              <a:cs typeface="A_Nefel_Sereke_Qelew" panose="02010000000000000000" pitchFamily="2" charset="-78"/>
            </a:rPr>
            <a:t>الوضع الجيوسياسي</a:t>
          </a:r>
          <a:endParaRPr lang="en-US" sz="4800" b="0" kern="1200" dirty="0">
            <a:latin typeface="A_Nefel_Sereke_Qelew" panose="02010000000000000000" pitchFamily="2" charset="-78"/>
            <a:cs typeface="A_Nefel_Sereke_Qelew" panose="02010000000000000000" pitchFamily="2" charset="-78"/>
          </a:endParaRPr>
        </a:p>
      </dsp:txBody>
      <dsp:txXfrm>
        <a:off x="5792396" y="127446"/>
        <a:ext cx="4592142" cy="4096446"/>
      </dsp:txXfrm>
    </dsp:sp>
    <dsp:sp modelId="{7230E5D9-E741-4234-8E2F-D7A427686056}">
      <dsp:nvSpPr>
        <dsp:cNvPr id="0" name=""/>
        <dsp:cNvSpPr/>
      </dsp:nvSpPr>
      <dsp:spPr>
        <a:xfrm>
          <a:off x="3614" y="0"/>
          <a:ext cx="4847034"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0" kern="1200" dirty="0">
              <a:latin typeface="A_Nefel_Sereke_Qelew" panose="02010000000000000000" pitchFamily="2" charset="-78"/>
              <a:cs typeface="A_Nefel_Sereke_Qelew" panose="02010000000000000000" pitchFamily="2" charset="-78"/>
            </a:rPr>
            <a:t>العلاقات بين محافظة أريحا و باقي الضفة</a:t>
          </a:r>
          <a:endParaRPr lang="en-US" sz="4800" b="0" kern="1200" dirty="0">
            <a:latin typeface="A_Nefel_Sereke_Qelew" panose="02010000000000000000" pitchFamily="2" charset="-78"/>
            <a:cs typeface="A_Nefel_Sereke_Qelew" panose="02010000000000000000" pitchFamily="2" charset="-78"/>
          </a:endParaRPr>
        </a:p>
      </dsp:txBody>
      <dsp:txXfrm>
        <a:off x="131060" y="127446"/>
        <a:ext cx="4592142" cy="40964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0" y="0"/>
          <a:ext cx="10515600"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0" kern="1200" dirty="0">
              <a:latin typeface="A_Nefel_Sereke_Qelew" panose="02010000000000000000" pitchFamily="2" charset="-78"/>
              <a:cs typeface="A_Nefel_Sereke_Qelew" panose="02010000000000000000" pitchFamily="2" charset="-78"/>
            </a:rPr>
            <a:t>الوضع الجيوسياسي</a:t>
          </a:r>
          <a:endParaRPr lang="en-US" sz="4800" b="0" kern="1200" dirty="0">
            <a:latin typeface="A_Nefel_Sereke_Qelew" panose="02010000000000000000" pitchFamily="2" charset="-78"/>
            <a:cs typeface="A_Nefel_Sereke_Qelew" panose="02010000000000000000" pitchFamily="2" charset="-78"/>
          </a:endParaRPr>
        </a:p>
      </dsp:txBody>
      <dsp:txXfrm>
        <a:off x="127446" y="127446"/>
        <a:ext cx="10260708" cy="409644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0E5D9-E741-4234-8E2F-D7A427686056}">
      <dsp:nvSpPr>
        <dsp:cNvPr id="0" name=""/>
        <dsp:cNvSpPr/>
      </dsp:nvSpPr>
      <dsp:spPr>
        <a:xfrm>
          <a:off x="0" y="0"/>
          <a:ext cx="10515600"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ar-SA" sz="5400" b="0" kern="1200" dirty="0">
              <a:latin typeface="A_Nefel_Sereke_Qelew" panose="02010000000000000000" pitchFamily="2" charset="-78"/>
              <a:cs typeface="A_Nefel_Sereke_Qelew" panose="02010000000000000000" pitchFamily="2" charset="-78"/>
            </a:rPr>
            <a:t>العلاقات بين محافظة أريحا و باقي الضفة</a:t>
          </a:r>
          <a:endParaRPr lang="en-US" sz="5400" b="0" kern="1200" dirty="0">
            <a:latin typeface="A_Nefel_Sereke_Qelew" panose="02010000000000000000" pitchFamily="2" charset="-78"/>
            <a:cs typeface="A_Nefel_Sereke_Qelew" panose="02010000000000000000" pitchFamily="2" charset="-78"/>
          </a:endParaRPr>
        </a:p>
      </dsp:txBody>
      <dsp:txXfrm>
        <a:off x="127446" y="127446"/>
        <a:ext cx="10260708" cy="40964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3779" y="230"/>
          <a:ext cx="10508041" cy="2037565"/>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ar-SA" sz="5800" b="0" kern="1200" dirty="0">
              <a:latin typeface="A_Nefel_Sereke_Qelew" panose="02010000000000000000" pitchFamily="2" charset="-78"/>
              <a:cs typeface="A_Nefel_Sereke_Qelew" panose="02010000000000000000" pitchFamily="2" charset="-78"/>
            </a:rPr>
            <a:t>العلاقات بين محافظة أريحا و باقي الضفة</a:t>
          </a:r>
          <a:endParaRPr lang="en-US" sz="5800" kern="1200" dirty="0"/>
        </a:p>
      </dsp:txBody>
      <dsp:txXfrm>
        <a:off x="63457" y="59908"/>
        <a:ext cx="10388685" cy="1918209"/>
      </dsp:txXfrm>
    </dsp:sp>
    <dsp:sp modelId="{08CD7BEF-4E01-471B-99D9-5B3C1267D939}">
      <dsp:nvSpPr>
        <dsp:cNvPr id="0" name=""/>
        <dsp:cNvSpPr/>
      </dsp:nvSpPr>
      <dsp:spPr>
        <a:xfrm>
          <a:off x="7194888" y="2313542"/>
          <a:ext cx="3316932"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kern="1200" dirty="0"/>
            <a:t>معبر دولي</a:t>
          </a:r>
          <a:endParaRPr lang="en-US" sz="4800" kern="1200" dirty="0"/>
        </a:p>
      </dsp:txBody>
      <dsp:txXfrm>
        <a:off x="7254566" y="2373220"/>
        <a:ext cx="3197576" cy="1918209"/>
      </dsp:txXfrm>
    </dsp:sp>
    <dsp:sp modelId="{54114F4A-CA6B-4300-BB4C-9D3E959416D8}">
      <dsp:nvSpPr>
        <dsp:cNvPr id="0" name=""/>
        <dsp:cNvSpPr/>
      </dsp:nvSpPr>
      <dsp:spPr>
        <a:xfrm>
          <a:off x="3599333" y="2313542"/>
          <a:ext cx="3316932"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kern="1200" dirty="0"/>
            <a:t>خدمات تعليمية و صحية</a:t>
          </a:r>
          <a:endParaRPr lang="en-US" sz="4800" kern="1200" dirty="0"/>
        </a:p>
      </dsp:txBody>
      <dsp:txXfrm>
        <a:off x="3659011" y="2373220"/>
        <a:ext cx="3197576" cy="1918209"/>
      </dsp:txXfrm>
    </dsp:sp>
    <dsp:sp modelId="{0C256A0A-F7FF-4DDD-B603-262949A729CA}">
      <dsp:nvSpPr>
        <dsp:cNvPr id="0" name=""/>
        <dsp:cNvSpPr/>
      </dsp:nvSpPr>
      <dsp:spPr>
        <a:xfrm>
          <a:off x="3779" y="2313542"/>
          <a:ext cx="3316932"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kern="1200" dirty="0"/>
            <a:t>تصدير المزروعات</a:t>
          </a:r>
          <a:endParaRPr lang="en-US" sz="4800" kern="1200" dirty="0"/>
        </a:p>
      </dsp:txBody>
      <dsp:txXfrm>
        <a:off x="63457" y="2373220"/>
        <a:ext cx="3197576" cy="19182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7360324" y="0"/>
          <a:ext cx="3147491"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kern="1200" dirty="0">
              <a:latin typeface="A_Nefel_Sereke_Qelew" panose="02010000000000000000" pitchFamily="2" charset="-78"/>
              <a:cs typeface="A_Nefel_Sereke_Qelew" panose="02010000000000000000" pitchFamily="2" charset="-78"/>
            </a:rPr>
            <a:t>العلاقة بين التجمعات</a:t>
          </a:r>
          <a:endParaRPr lang="en-US" sz="4800" b="0" kern="1200" dirty="0">
            <a:latin typeface="A_Nefel_Sereke_Qelew" panose="02010000000000000000" pitchFamily="2" charset="-78"/>
            <a:cs typeface="A_Nefel_Sereke_Qelew" panose="02010000000000000000" pitchFamily="2" charset="-78"/>
          </a:endParaRPr>
        </a:p>
      </dsp:txBody>
      <dsp:txXfrm>
        <a:off x="7452511" y="92187"/>
        <a:ext cx="2963117" cy="4166964"/>
      </dsp:txXfrm>
    </dsp:sp>
    <dsp:sp modelId="{7230E5D9-E741-4234-8E2F-D7A427686056}">
      <dsp:nvSpPr>
        <dsp:cNvPr id="0" name=""/>
        <dsp:cNvSpPr/>
      </dsp:nvSpPr>
      <dsp:spPr>
        <a:xfrm>
          <a:off x="3684054" y="0"/>
          <a:ext cx="3147491"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ar-SA" sz="5400" b="0" kern="1200" dirty="0">
              <a:latin typeface="A_Nefel_Sereke_Qelew" panose="02010000000000000000" pitchFamily="2" charset="-78"/>
              <a:cs typeface="A_Nefel_Sereke_Qelew" panose="02010000000000000000" pitchFamily="2" charset="-78"/>
            </a:rPr>
            <a:t>الخصائص البيئة</a:t>
          </a:r>
          <a:endParaRPr lang="en-US" sz="5400" b="0" kern="1200" dirty="0">
            <a:latin typeface="A_Nefel_Sereke_Qelew" panose="02010000000000000000" pitchFamily="2" charset="-78"/>
            <a:cs typeface="A_Nefel_Sereke_Qelew" panose="02010000000000000000" pitchFamily="2" charset="-78"/>
          </a:endParaRPr>
        </a:p>
      </dsp:txBody>
      <dsp:txXfrm>
        <a:off x="3776241" y="92187"/>
        <a:ext cx="2963117" cy="4166964"/>
      </dsp:txXfrm>
    </dsp:sp>
    <dsp:sp modelId="{B51C51D8-05A9-44D3-AF6A-A3A0EDBCDF35}">
      <dsp:nvSpPr>
        <dsp:cNvPr id="0" name=""/>
        <dsp:cNvSpPr/>
      </dsp:nvSpPr>
      <dsp:spPr>
        <a:xfrm>
          <a:off x="7784" y="0"/>
          <a:ext cx="3147491"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ar-SA" sz="5400" b="0" kern="1200" dirty="0">
              <a:latin typeface="A_Nefel_Sereke_Qelew" panose="02010000000000000000" pitchFamily="2" charset="-78"/>
              <a:cs typeface="A_Nefel_Sereke_Qelew" panose="02010000000000000000" pitchFamily="2" charset="-78"/>
            </a:rPr>
            <a:t>الخصائص الطبيعية</a:t>
          </a:r>
          <a:endParaRPr lang="en-US" sz="5400" b="0" kern="1200" dirty="0">
            <a:latin typeface="A_Nefel_Sereke_Qelew" panose="02010000000000000000" pitchFamily="2" charset="-78"/>
            <a:cs typeface="A_Nefel_Sereke_Qelew" panose="02010000000000000000" pitchFamily="2" charset="-78"/>
          </a:endParaRPr>
        </a:p>
      </dsp:txBody>
      <dsp:txXfrm>
        <a:off x="99971" y="92187"/>
        <a:ext cx="2963117" cy="416696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3881" y="230"/>
          <a:ext cx="10507836" cy="2037565"/>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kern="1200" dirty="0">
              <a:latin typeface="A_Nefel_Sereke_Qelew" panose="02010000000000000000" pitchFamily="2" charset="-78"/>
              <a:cs typeface="A_Nefel_Sereke_Qelew" panose="02010000000000000000" pitchFamily="2" charset="-78"/>
            </a:rPr>
            <a:t>العلاقة بين التجمعات</a:t>
          </a:r>
          <a:endParaRPr lang="en-US" sz="6500" kern="1200" dirty="0"/>
        </a:p>
      </dsp:txBody>
      <dsp:txXfrm>
        <a:off x="63559" y="59908"/>
        <a:ext cx="10388480" cy="1918209"/>
      </dsp:txXfrm>
    </dsp:sp>
    <dsp:sp modelId="{08CD7BEF-4E01-471B-99D9-5B3C1267D939}">
      <dsp:nvSpPr>
        <dsp:cNvPr id="0" name=""/>
        <dsp:cNvSpPr/>
      </dsp:nvSpPr>
      <dsp:spPr>
        <a:xfrm>
          <a:off x="5469570" y="2313542"/>
          <a:ext cx="5042148"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kern="1200" dirty="0"/>
            <a:t>هرمية المراكز</a:t>
          </a:r>
          <a:endParaRPr lang="en-US" sz="6500" kern="1200" dirty="0"/>
        </a:p>
      </dsp:txBody>
      <dsp:txXfrm>
        <a:off x="5529248" y="2373220"/>
        <a:ext cx="4922792" cy="1918209"/>
      </dsp:txXfrm>
    </dsp:sp>
    <dsp:sp modelId="{54114F4A-CA6B-4300-BB4C-9D3E959416D8}">
      <dsp:nvSpPr>
        <dsp:cNvPr id="0" name=""/>
        <dsp:cNvSpPr/>
      </dsp:nvSpPr>
      <dsp:spPr>
        <a:xfrm>
          <a:off x="3881" y="2313542"/>
          <a:ext cx="5042148"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kern="1200" dirty="0"/>
            <a:t>الهيئات المحلية</a:t>
          </a:r>
          <a:endParaRPr lang="en-US" sz="6500" kern="1200" dirty="0"/>
        </a:p>
      </dsp:txBody>
      <dsp:txXfrm>
        <a:off x="63559" y="2373220"/>
        <a:ext cx="4922792" cy="191820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3881" y="230"/>
          <a:ext cx="10507836" cy="2037565"/>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b="0" kern="1200" dirty="0">
              <a:latin typeface="A_Nefel_Sereke_Qelew" panose="02010000000000000000" pitchFamily="2" charset="-78"/>
              <a:cs typeface="A_Nefel_Sereke_Qelew" panose="02010000000000000000" pitchFamily="2" charset="-78"/>
            </a:rPr>
            <a:t>الخصائص البيئة</a:t>
          </a:r>
          <a:endParaRPr lang="en-US" sz="6500" kern="1200" dirty="0"/>
        </a:p>
      </dsp:txBody>
      <dsp:txXfrm>
        <a:off x="63559" y="59908"/>
        <a:ext cx="10388480" cy="1918209"/>
      </dsp:txXfrm>
    </dsp:sp>
    <dsp:sp modelId="{08CD7BEF-4E01-471B-99D9-5B3C1267D939}">
      <dsp:nvSpPr>
        <dsp:cNvPr id="0" name=""/>
        <dsp:cNvSpPr/>
      </dsp:nvSpPr>
      <dsp:spPr>
        <a:xfrm>
          <a:off x="5469570" y="2313542"/>
          <a:ext cx="5042148"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kern="1200" dirty="0"/>
            <a:t>البيئة الطبيعية</a:t>
          </a:r>
          <a:endParaRPr lang="en-US" sz="6500" kern="1200" dirty="0"/>
        </a:p>
      </dsp:txBody>
      <dsp:txXfrm>
        <a:off x="5529248" y="2373220"/>
        <a:ext cx="4922792" cy="1918209"/>
      </dsp:txXfrm>
    </dsp:sp>
    <dsp:sp modelId="{54114F4A-CA6B-4300-BB4C-9D3E959416D8}">
      <dsp:nvSpPr>
        <dsp:cNvPr id="0" name=""/>
        <dsp:cNvSpPr/>
      </dsp:nvSpPr>
      <dsp:spPr>
        <a:xfrm>
          <a:off x="3881" y="2313542"/>
          <a:ext cx="5042148"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kern="1200" dirty="0"/>
            <a:t>البيئة الفيزيائية</a:t>
          </a:r>
          <a:endParaRPr lang="en-US" sz="6500" kern="1200" dirty="0"/>
        </a:p>
      </dsp:txBody>
      <dsp:txXfrm>
        <a:off x="63559" y="2373220"/>
        <a:ext cx="4922792" cy="191820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1206" y="600"/>
          <a:ext cx="10513186" cy="1330047"/>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ar-SA" sz="5500" b="0" kern="1200" dirty="0">
              <a:latin typeface="A_Nefel_Sereke_Qelew" panose="02010000000000000000" pitchFamily="2" charset="-78"/>
              <a:cs typeface="A_Nefel_Sereke_Qelew" panose="02010000000000000000" pitchFamily="2" charset="-78"/>
            </a:rPr>
            <a:t>الخصائص البيئة</a:t>
          </a:r>
          <a:endParaRPr lang="en-US" sz="5500" kern="1200" dirty="0"/>
        </a:p>
      </dsp:txBody>
      <dsp:txXfrm>
        <a:off x="40162" y="39556"/>
        <a:ext cx="10435274" cy="1252135"/>
      </dsp:txXfrm>
    </dsp:sp>
    <dsp:sp modelId="{08CD7BEF-4E01-471B-99D9-5B3C1267D939}">
      <dsp:nvSpPr>
        <dsp:cNvPr id="0" name=""/>
        <dsp:cNvSpPr/>
      </dsp:nvSpPr>
      <dsp:spPr>
        <a:xfrm>
          <a:off x="4291232" y="1510645"/>
          <a:ext cx="6223160" cy="1330047"/>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ar-SA" sz="5500" kern="1200" dirty="0"/>
            <a:t>البيئة الطبيعية</a:t>
          </a:r>
          <a:endParaRPr lang="en-US" sz="5500" kern="1200" dirty="0"/>
        </a:p>
      </dsp:txBody>
      <dsp:txXfrm>
        <a:off x="4330188" y="1549601"/>
        <a:ext cx="6145248" cy="1252135"/>
      </dsp:txXfrm>
    </dsp:sp>
    <dsp:sp modelId="{BF994FF2-5EC6-4C54-9248-E3309092AB47}">
      <dsp:nvSpPr>
        <dsp:cNvPr id="0" name=""/>
        <dsp:cNvSpPr/>
      </dsp:nvSpPr>
      <dsp:spPr>
        <a:xfrm>
          <a:off x="8496507" y="3020690"/>
          <a:ext cx="2017886" cy="1330047"/>
        </a:xfrm>
        <a:prstGeom prst="roundRect">
          <a:avLst>
            <a:gd name="adj" fmla="val 10000"/>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ar-SA" sz="3400" kern="1200" dirty="0"/>
            <a:t>المحميات الطبيعية</a:t>
          </a:r>
          <a:endParaRPr lang="en-US" sz="3400" kern="1200" dirty="0"/>
        </a:p>
      </dsp:txBody>
      <dsp:txXfrm>
        <a:off x="8535463" y="3059646"/>
        <a:ext cx="1939974" cy="1252135"/>
      </dsp:txXfrm>
    </dsp:sp>
    <dsp:sp modelId="{83D81503-4491-44BF-8E6C-5950482A9E1C}">
      <dsp:nvSpPr>
        <dsp:cNvPr id="0" name=""/>
        <dsp:cNvSpPr/>
      </dsp:nvSpPr>
      <dsp:spPr>
        <a:xfrm>
          <a:off x="6393869" y="3020690"/>
          <a:ext cx="2017886" cy="1330047"/>
        </a:xfrm>
        <a:prstGeom prst="roundRect">
          <a:avLst>
            <a:gd name="adj" fmla="val 10000"/>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ar-SA" sz="3400" kern="1200" dirty="0"/>
            <a:t>التنوع الحيوي</a:t>
          </a:r>
          <a:endParaRPr lang="en-US" sz="3400" kern="1200" dirty="0"/>
        </a:p>
      </dsp:txBody>
      <dsp:txXfrm>
        <a:off x="6432825" y="3059646"/>
        <a:ext cx="1939974" cy="1252135"/>
      </dsp:txXfrm>
    </dsp:sp>
    <dsp:sp modelId="{E2A29CBE-1A0A-4B22-A073-ABF3D87E2366}">
      <dsp:nvSpPr>
        <dsp:cNvPr id="0" name=""/>
        <dsp:cNvSpPr/>
      </dsp:nvSpPr>
      <dsp:spPr>
        <a:xfrm>
          <a:off x="4291232" y="3020690"/>
          <a:ext cx="2017886" cy="1330047"/>
        </a:xfrm>
        <a:prstGeom prst="roundRect">
          <a:avLst>
            <a:gd name="adj" fmla="val 10000"/>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ar-SA" sz="3400" kern="1200" dirty="0"/>
            <a:t>الأودية</a:t>
          </a:r>
          <a:endParaRPr lang="en-US" sz="3400" kern="1200" dirty="0"/>
        </a:p>
      </dsp:txBody>
      <dsp:txXfrm>
        <a:off x="4330188" y="3059646"/>
        <a:ext cx="1939974" cy="1252135"/>
      </dsp:txXfrm>
    </dsp:sp>
    <dsp:sp modelId="{A33ED42C-830D-4AD9-92F9-6BCD72DA07BA}">
      <dsp:nvSpPr>
        <dsp:cNvPr id="0" name=""/>
        <dsp:cNvSpPr/>
      </dsp:nvSpPr>
      <dsp:spPr>
        <a:xfrm>
          <a:off x="1206" y="1510645"/>
          <a:ext cx="4120523" cy="1330047"/>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ar-SA" sz="5500" kern="1200" dirty="0"/>
            <a:t>البيئة الفيزيائية</a:t>
          </a:r>
          <a:endParaRPr lang="en-US" sz="5500" kern="1200" dirty="0"/>
        </a:p>
      </dsp:txBody>
      <dsp:txXfrm>
        <a:off x="40162" y="1549601"/>
        <a:ext cx="4042611" cy="1252135"/>
      </dsp:txXfrm>
    </dsp:sp>
    <dsp:sp modelId="{2D96F530-689C-41E7-AE4E-5EC6C55A0E87}">
      <dsp:nvSpPr>
        <dsp:cNvPr id="0" name=""/>
        <dsp:cNvSpPr/>
      </dsp:nvSpPr>
      <dsp:spPr>
        <a:xfrm>
          <a:off x="2103843" y="3020690"/>
          <a:ext cx="2017886" cy="1330047"/>
        </a:xfrm>
        <a:prstGeom prst="roundRect">
          <a:avLst>
            <a:gd name="adj" fmla="val 10000"/>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ar-SA" sz="3400" kern="1200" dirty="0"/>
            <a:t>المنطقة المبنية</a:t>
          </a:r>
          <a:endParaRPr lang="en-US" sz="3400" kern="1200" dirty="0"/>
        </a:p>
      </dsp:txBody>
      <dsp:txXfrm>
        <a:off x="2142799" y="3059646"/>
        <a:ext cx="1939974" cy="1252135"/>
      </dsp:txXfrm>
    </dsp:sp>
    <dsp:sp modelId="{7F6A172A-D9DA-45F9-83B2-94AC9CA11C38}">
      <dsp:nvSpPr>
        <dsp:cNvPr id="0" name=""/>
        <dsp:cNvSpPr/>
      </dsp:nvSpPr>
      <dsp:spPr>
        <a:xfrm>
          <a:off x="1206" y="3020690"/>
          <a:ext cx="2017886" cy="1330047"/>
        </a:xfrm>
        <a:prstGeom prst="roundRect">
          <a:avLst>
            <a:gd name="adj" fmla="val 10000"/>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ar-SA" sz="3400" kern="1200" dirty="0"/>
            <a:t>الوضع الجيوسياسي</a:t>
          </a:r>
          <a:endParaRPr lang="en-US" sz="3400" kern="1200" dirty="0"/>
        </a:p>
      </dsp:txBody>
      <dsp:txXfrm>
        <a:off x="40162" y="3059646"/>
        <a:ext cx="1939974" cy="125213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1699" y="230"/>
          <a:ext cx="10512200" cy="2037565"/>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b="0" kern="1200" dirty="0">
              <a:latin typeface="A_Nefel_Sereke_Qelew" panose="02010000000000000000" pitchFamily="2" charset="-78"/>
              <a:cs typeface="A_Nefel_Sereke_Qelew" panose="02010000000000000000" pitchFamily="2" charset="-78"/>
            </a:rPr>
            <a:t>الخصائص الطبيعية</a:t>
          </a:r>
          <a:endParaRPr lang="en-US" sz="6500" kern="1200" dirty="0"/>
        </a:p>
      </dsp:txBody>
      <dsp:txXfrm>
        <a:off x="61377" y="59908"/>
        <a:ext cx="10392844" cy="1918209"/>
      </dsp:txXfrm>
    </dsp:sp>
    <dsp:sp modelId="{08CD7BEF-4E01-471B-99D9-5B3C1267D939}">
      <dsp:nvSpPr>
        <dsp:cNvPr id="0" name=""/>
        <dsp:cNvSpPr/>
      </dsp:nvSpPr>
      <dsp:spPr>
        <a:xfrm>
          <a:off x="8041604" y="2313542"/>
          <a:ext cx="2472295"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ar-SA" sz="4300" kern="1200" dirty="0"/>
            <a:t>الطبوغرافيا</a:t>
          </a:r>
          <a:endParaRPr lang="en-US" sz="4300" kern="1200" dirty="0"/>
        </a:p>
      </dsp:txBody>
      <dsp:txXfrm>
        <a:off x="8101282" y="2373220"/>
        <a:ext cx="2352939" cy="1918209"/>
      </dsp:txXfrm>
    </dsp:sp>
    <dsp:sp modelId="{86C13832-3378-4BA1-89EA-981C977827AC}">
      <dsp:nvSpPr>
        <dsp:cNvPr id="0" name=""/>
        <dsp:cNvSpPr/>
      </dsp:nvSpPr>
      <dsp:spPr>
        <a:xfrm>
          <a:off x="5361636" y="2313542"/>
          <a:ext cx="2472295"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ar-SA" sz="4300" kern="1200" dirty="0"/>
            <a:t>المشهد الطبيعي</a:t>
          </a:r>
          <a:endParaRPr lang="en-US" sz="4300" kern="1200" dirty="0"/>
        </a:p>
      </dsp:txBody>
      <dsp:txXfrm>
        <a:off x="5421314" y="2373220"/>
        <a:ext cx="2352939" cy="1918209"/>
      </dsp:txXfrm>
    </dsp:sp>
    <dsp:sp modelId="{00C8B560-DDED-4BB6-BB8B-9DE03EF6DCF9}">
      <dsp:nvSpPr>
        <dsp:cNvPr id="0" name=""/>
        <dsp:cNvSpPr/>
      </dsp:nvSpPr>
      <dsp:spPr>
        <a:xfrm>
          <a:off x="2681667" y="2313542"/>
          <a:ext cx="2472295"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ar-SA" sz="4300" kern="1200" dirty="0"/>
            <a:t>درجات الحرارة</a:t>
          </a:r>
          <a:endParaRPr lang="en-US" sz="4300" kern="1200" dirty="0"/>
        </a:p>
      </dsp:txBody>
      <dsp:txXfrm>
        <a:off x="2741345" y="2373220"/>
        <a:ext cx="2352939" cy="1918209"/>
      </dsp:txXfrm>
    </dsp:sp>
    <dsp:sp modelId="{2F6FCB3C-B074-4E05-8BC0-996E14198E68}">
      <dsp:nvSpPr>
        <dsp:cNvPr id="0" name=""/>
        <dsp:cNvSpPr/>
      </dsp:nvSpPr>
      <dsp:spPr>
        <a:xfrm>
          <a:off x="1699" y="2313542"/>
          <a:ext cx="2472295"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ar-SA" sz="4300" kern="1200" dirty="0"/>
            <a:t>المياه</a:t>
          </a:r>
          <a:endParaRPr lang="en-US" sz="4300" kern="1200" dirty="0"/>
        </a:p>
      </dsp:txBody>
      <dsp:txXfrm>
        <a:off x="61377" y="2373220"/>
        <a:ext cx="2352939" cy="191820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5134" y="230"/>
          <a:ext cx="10505330" cy="2037565"/>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b="0" kern="1200" dirty="0">
              <a:latin typeface="A_Nefel_Sereke_Qelew" panose="02010000000000000000" pitchFamily="2" charset="-78"/>
              <a:cs typeface="A_Nefel_Sereke_Qelew" panose="02010000000000000000" pitchFamily="2" charset="-78"/>
            </a:rPr>
            <a:t>الخصائص الطبيعية</a:t>
          </a:r>
          <a:endParaRPr lang="en-US" sz="6500" kern="1200" dirty="0"/>
        </a:p>
      </dsp:txBody>
      <dsp:txXfrm>
        <a:off x="64812" y="59908"/>
        <a:ext cx="10385974" cy="1918209"/>
      </dsp:txXfrm>
    </dsp:sp>
    <dsp:sp modelId="{08CD7BEF-4E01-471B-99D9-5B3C1267D939}">
      <dsp:nvSpPr>
        <dsp:cNvPr id="0" name=""/>
        <dsp:cNvSpPr/>
      </dsp:nvSpPr>
      <dsp:spPr>
        <a:xfrm>
          <a:off x="5134" y="2313542"/>
          <a:ext cx="10505330"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kern="1200" dirty="0"/>
            <a:t>الطبوغرافيا</a:t>
          </a:r>
          <a:endParaRPr lang="en-US" sz="6500" kern="1200" dirty="0"/>
        </a:p>
      </dsp:txBody>
      <dsp:txXfrm>
        <a:off x="64812" y="2373220"/>
        <a:ext cx="10385974" cy="191820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5134" y="230"/>
          <a:ext cx="10505330" cy="2037565"/>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b="0" kern="1200" dirty="0">
              <a:latin typeface="A_Nefel_Sereke_Qelew" panose="02010000000000000000" pitchFamily="2" charset="-78"/>
              <a:cs typeface="A_Nefel_Sereke_Qelew" panose="02010000000000000000" pitchFamily="2" charset="-78"/>
            </a:rPr>
            <a:t>الخصائص الطبيعية</a:t>
          </a:r>
          <a:endParaRPr lang="en-US" sz="6500" kern="1200" dirty="0"/>
        </a:p>
      </dsp:txBody>
      <dsp:txXfrm>
        <a:off x="64812" y="59908"/>
        <a:ext cx="10385974" cy="1918209"/>
      </dsp:txXfrm>
    </dsp:sp>
    <dsp:sp modelId="{86C13832-3378-4BA1-89EA-981C977827AC}">
      <dsp:nvSpPr>
        <dsp:cNvPr id="0" name=""/>
        <dsp:cNvSpPr/>
      </dsp:nvSpPr>
      <dsp:spPr>
        <a:xfrm>
          <a:off x="5134" y="2313542"/>
          <a:ext cx="10505330"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kern="1200" dirty="0"/>
            <a:t>المشهد الطبيعي</a:t>
          </a:r>
          <a:endParaRPr lang="en-US" sz="6500" kern="1200" dirty="0"/>
        </a:p>
      </dsp:txBody>
      <dsp:txXfrm>
        <a:off x="64812" y="2373220"/>
        <a:ext cx="10385974" cy="191820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5134" y="230"/>
          <a:ext cx="10505330" cy="2037565"/>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b="0" kern="1200" dirty="0">
              <a:latin typeface="A_Nefel_Sereke_Qelew" panose="02010000000000000000" pitchFamily="2" charset="-78"/>
              <a:cs typeface="A_Nefel_Sereke_Qelew" panose="02010000000000000000" pitchFamily="2" charset="-78"/>
            </a:rPr>
            <a:t>الخصائص الطبيعية</a:t>
          </a:r>
          <a:endParaRPr lang="en-US" sz="6500" kern="1200" dirty="0"/>
        </a:p>
      </dsp:txBody>
      <dsp:txXfrm>
        <a:off x="64812" y="59908"/>
        <a:ext cx="10385974" cy="1918209"/>
      </dsp:txXfrm>
    </dsp:sp>
    <dsp:sp modelId="{00C8B560-DDED-4BB6-BB8B-9DE03EF6DCF9}">
      <dsp:nvSpPr>
        <dsp:cNvPr id="0" name=""/>
        <dsp:cNvSpPr/>
      </dsp:nvSpPr>
      <dsp:spPr>
        <a:xfrm>
          <a:off x="5134" y="2313542"/>
          <a:ext cx="10505330" cy="2037565"/>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ar-SA" sz="6500" kern="1200" dirty="0"/>
            <a:t>درجات الحرارة</a:t>
          </a:r>
          <a:endParaRPr lang="en-US" sz="6500" kern="1200" dirty="0"/>
        </a:p>
      </dsp:txBody>
      <dsp:txXfrm>
        <a:off x="64812" y="2373220"/>
        <a:ext cx="10385974" cy="191820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575" y="600"/>
          <a:ext cx="10514449" cy="1330047"/>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ar-SA" sz="5500" b="0" kern="1200" dirty="0">
              <a:latin typeface="A_Nefel_Sereke_Qelew" panose="02010000000000000000" pitchFamily="2" charset="-78"/>
              <a:cs typeface="A_Nefel_Sereke_Qelew" panose="02010000000000000000" pitchFamily="2" charset="-78"/>
            </a:rPr>
            <a:t>الخصائص الطبيعية</a:t>
          </a:r>
          <a:endParaRPr lang="en-US" sz="5500" kern="1200" dirty="0"/>
        </a:p>
      </dsp:txBody>
      <dsp:txXfrm>
        <a:off x="39531" y="39556"/>
        <a:ext cx="10436537" cy="1252135"/>
      </dsp:txXfrm>
    </dsp:sp>
    <dsp:sp modelId="{08CD7BEF-4E01-471B-99D9-5B3C1267D939}">
      <dsp:nvSpPr>
        <dsp:cNvPr id="0" name=""/>
        <dsp:cNvSpPr/>
      </dsp:nvSpPr>
      <dsp:spPr>
        <a:xfrm>
          <a:off x="575" y="1510645"/>
          <a:ext cx="10514449" cy="1330047"/>
        </a:xfrm>
        <a:prstGeom prst="roundRect">
          <a:avLst>
            <a:gd name="adj" fmla="val 10000"/>
          </a:avLst>
        </a:prstGeom>
        <a:solidFill>
          <a:schemeClr val="accent1">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ar-SA" sz="5500" kern="1200" dirty="0"/>
            <a:t>المياه</a:t>
          </a:r>
          <a:endParaRPr lang="en-US" sz="5500" kern="1200" dirty="0"/>
        </a:p>
      </dsp:txBody>
      <dsp:txXfrm>
        <a:off x="39531" y="1549601"/>
        <a:ext cx="10436537" cy="1252135"/>
      </dsp:txXfrm>
    </dsp:sp>
    <dsp:sp modelId="{81F528D9-E9A4-49A1-A1A1-8FFAC718CC32}">
      <dsp:nvSpPr>
        <dsp:cNvPr id="0" name=""/>
        <dsp:cNvSpPr/>
      </dsp:nvSpPr>
      <dsp:spPr>
        <a:xfrm>
          <a:off x="7105670" y="3020690"/>
          <a:ext cx="3409354" cy="1330047"/>
        </a:xfrm>
        <a:prstGeom prst="roundRect">
          <a:avLst>
            <a:gd name="adj" fmla="val 10000"/>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ar-SA" sz="3600" kern="1200" dirty="0"/>
            <a:t>مصادر المياه</a:t>
          </a:r>
          <a:endParaRPr lang="en-US" sz="3600" kern="1200" dirty="0"/>
        </a:p>
      </dsp:txBody>
      <dsp:txXfrm>
        <a:off x="7144626" y="3059646"/>
        <a:ext cx="3331442" cy="1252135"/>
      </dsp:txXfrm>
    </dsp:sp>
    <dsp:sp modelId="{9D41D330-9BD9-4BAF-AD2B-A1EA92D000D3}">
      <dsp:nvSpPr>
        <dsp:cNvPr id="0" name=""/>
        <dsp:cNvSpPr/>
      </dsp:nvSpPr>
      <dsp:spPr>
        <a:xfrm>
          <a:off x="3553122" y="3020690"/>
          <a:ext cx="3409354" cy="1330047"/>
        </a:xfrm>
        <a:prstGeom prst="roundRect">
          <a:avLst>
            <a:gd name="adj" fmla="val 10000"/>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ar-SA" sz="3600" kern="1200" dirty="0"/>
            <a:t>معدل هطول الامطار</a:t>
          </a:r>
          <a:endParaRPr lang="en-US" sz="3600" kern="1200" dirty="0"/>
        </a:p>
      </dsp:txBody>
      <dsp:txXfrm>
        <a:off x="3592078" y="3059646"/>
        <a:ext cx="3331442" cy="1252135"/>
      </dsp:txXfrm>
    </dsp:sp>
    <dsp:sp modelId="{65A0D389-D9CB-4008-90C8-6BE1968FEDA8}">
      <dsp:nvSpPr>
        <dsp:cNvPr id="0" name=""/>
        <dsp:cNvSpPr/>
      </dsp:nvSpPr>
      <dsp:spPr>
        <a:xfrm>
          <a:off x="575" y="3020690"/>
          <a:ext cx="3409354" cy="1330047"/>
        </a:xfrm>
        <a:prstGeom prst="roundRect">
          <a:avLst>
            <a:gd name="adj" fmla="val 10000"/>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ar-SA" sz="3600" kern="1200" dirty="0"/>
            <a:t>حساسية المياه</a:t>
          </a:r>
          <a:endParaRPr lang="en-US" sz="3600" kern="1200" dirty="0"/>
        </a:p>
      </dsp:txBody>
      <dsp:txXfrm>
        <a:off x="39531" y="3059646"/>
        <a:ext cx="3331442" cy="125213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9198695" y="0"/>
          <a:ext cx="1311882"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kern="1200" dirty="0">
              <a:latin typeface="A_Nefel_Sereke_Qelew" panose="02010000000000000000" pitchFamily="2" charset="-78"/>
              <a:cs typeface="A_Nefel_Sereke_Qelew" panose="02010000000000000000" pitchFamily="2" charset="-78"/>
            </a:rPr>
            <a:t>المخطط الهيكلي</a:t>
          </a:r>
          <a:endParaRPr lang="en-US" sz="2400" b="0" kern="1200" dirty="0">
            <a:latin typeface="A_Nefel_Sereke_Qelew" panose="02010000000000000000" pitchFamily="2" charset="-78"/>
            <a:cs typeface="A_Nefel_Sereke_Qelew" panose="02010000000000000000" pitchFamily="2" charset="-78"/>
          </a:endParaRPr>
        </a:p>
      </dsp:txBody>
      <dsp:txXfrm>
        <a:off x="9237119" y="38424"/>
        <a:ext cx="1235034" cy="4274490"/>
      </dsp:txXfrm>
    </dsp:sp>
    <dsp:sp modelId="{7230E5D9-E741-4234-8E2F-D7A427686056}">
      <dsp:nvSpPr>
        <dsp:cNvPr id="0" name=""/>
        <dsp:cNvSpPr/>
      </dsp:nvSpPr>
      <dsp:spPr>
        <a:xfrm>
          <a:off x="7666416" y="0"/>
          <a:ext cx="1311882"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kern="1200" dirty="0">
              <a:latin typeface="A_Nefel_Sereke_Qelew" panose="02010000000000000000" pitchFamily="2" charset="-78"/>
              <a:cs typeface="A_Nefel_Sereke_Qelew" panose="02010000000000000000" pitchFamily="2" charset="-78"/>
            </a:rPr>
            <a:t>البنية التحتية للطرق</a:t>
          </a:r>
          <a:endParaRPr lang="en-US" sz="2400" b="0" kern="1200" dirty="0">
            <a:latin typeface="A_Nefel_Sereke_Qelew" panose="02010000000000000000" pitchFamily="2" charset="-78"/>
            <a:cs typeface="A_Nefel_Sereke_Qelew" panose="02010000000000000000" pitchFamily="2" charset="-78"/>
          </a:endParaRPr>
        </a:p>
      </dsp:txBody>
      <dsp:txXfrm>
        <a:off x="7704840" y="38424"/>
        <a:ext cx="1235034" cy="4274490"/>
      </dsp:txXfrm>
    </dsp:sp>
    <dsp:sp modelId="{B51C51D8-05A9-44D3-AF6A-A3A0EDBCDF35}">
      <dsp:nvSpPr>
        <dsp:cNvPr id="0" name=""/>
        <dsp:cNvSpPr/>
      </dsp:nvSpPr>
      <dsp:spPr>
        <a:xfrm>
          <a:off x="6134137" y="0"/>
          <a:ext cx="1311882"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kern="1200" dirty="0">
              <a:latin typeface="A_Nefel_Sereke_Qelew" panose="02010000000000000000" pitchFamily="2" charset="-78"/>
              <a:cs typeface="A_Nefel_Sereke_Qelew" panose="02010000000000000000" pitchFamily="2" charset="-78"/>
            </a:rPr>
            <a:t>الخصائص الطبيعية</a:t>
          </a:r>
          <a:endParaRPr lang="en-US" sz="2400" b="0" kern="1200" dirty="0">
            <a:latin typeface="A_Nefel_Sereke_Qelew" panose="02010000000000000000" pitchFamily="2" charset="-78"/>
            <a:cs typeface="A_Nefel_Sereke_Qelew" panose="02010000000000000000" pitchFamily="2" charset="-78"/>
          </a:endParaRPr>
        </a:p>
      </dsp:txBody>
      <dsp:txXfrm>
        <a:off x="6172561" y="38424"/>
        <a:ext cx="1235034" cy="4274490"/>
      </dsp:txXfrm>
    </dsp:sp>
    <dsp:sp modelId="{DF8689E8-D9EC-4874-AC40-83B6CC428688}">
      <dsp:nvSpPr>
        <dsp:cNvPr id="0" name=""/>
        <dsp:cNvSpPr/>
      </dsp:nvSpPr>
      <dsp:spPr>
        <a:xfrm>
          <a:off x="4601858" y="0"/>
          <a:ext cx="1311882"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1" kern="1200" dirty="0"/>
            <a:t>الكثافة السكانية</a:t>
          </a:r>
          <a:endParaRPr lang="en-US" sz="2400" b="0" kern="1200" dirty="0">
            <a:latin typeface="A_Nefel_Sereke_Qelew" panose="02010000000000000000" pitchFamily="2" charset="-78"/>
            <a:cs typeface="A_Nefel_Sereke_Qelew" panose="02010000000000000000" pitchFamily="2" charset="-78"/>
          </a:endParaRPr>
        </a:p>
      </dsp:txBody>
      <dsp:txXfrm>
        <a:off x="4640282" y="38424"/>
        <a:ext cx="1235034" cy="4274490"/>
      </dsp:txXfrm>
    </dsp:sp>
    <dsp:sp modelId="{70964BD3-BEA3-4799-856F-1F008162242E}">
      <dsp:nvSpPr>
        <dsp:cNvPr id="0" name=""/>
        <dsp:cNvSpPr/>
      </dsp:nvSpPr>
      <dsp:spPr>
        <a:xfrm>
          <a:off x="3069579" y="0"/>
          <a:ext cx="1311882"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kern="1200" dirty="0">
              <a:latin typeface="A_Nefel_Sereke_Qelew" panose="02010000000000000000" pitchFamily="2" charset="-78"/>
              <a:cs typeface="A_Nefel_Sereke_Qelew" panose="02010000000000000000" pitchFamily="2" charset="-78"/>
            </a:rPr>
            <a:t>شبكة المياه</a:t>
          </a:r>
          <a:endParaRPr lang="en-US" sz="2400" b="0" kern="1200" dirty="0">
            <a:latin typeface="A_Nefel_Sereke_Qelew" panose="02010000000000000000" pitchFamily="2" charset="-78"/>
            <a:cs typeface="A_Nefel_Sereke_Qelew" panose="02010000000000000000" pitchFamily="2" charset="-78"/>
          </a:endParaRPr>
        </a:p>
      </dsp:txBody>
      <dsp:txXfrm>
        <a:off x="3108003" y="38424"/>
        <a:ext cx="1235034" cy="4274490"/>
      </dsp:txXfrm>
    </dsp:sp>
    <dsp:sp modelId="{91615E62-A952-4063-A067-C1BE356ACC7C}">
      <dsp:nvSpPr>
        <dsp:cNvPr id="0" name=""/>
        <dsp:cNvSpPr/>
      </dsp:nvSpPr>
      <dsp:spPr>
        <a:xfrm>
          <a:off x="1537300" y="0"/>
          <a:ext cx="1311882"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kern="1200" dirty="0">
              <a:latin typeface="A_Nefel_Sereke_Qelew" panose="02010000000000000000" pitchFamily="2" charset="-78"/>
              <a:cs typeface="A_Nefel_Sereke_Qelew" panose="02010000000000000000" pitchFamily="2" charset="-78"/>
            </a:rPr>
            <a:t>الخدمات</a:t>
          </a:r>
          <a:endParaRPr lang="en-US" sz="2400" b="0" kern="1200" dirty="0">
            <a:latin typeface="A_Nefel_Sereke_Qelew" panose="02010000000000000000" pitchFamily="2" charset="-78"/>
            <a:cs typeface="A_Nefel_Sereke_Qelew" panose="02010000000000000000" pitchFamily="2" charset="-78"/>
          </a:endParaRPr>
        </a:p>
      </dsp:txBody>
      <dsp:txXfrm>
        <a:off x="1575724" y="38424"/>
        <a:ext cx="1235034" cy="4274490"/>
      </dsp:txXfrm>
    </dsp:sp>
    <dsp:sp modelId="{4248B9A0-A6F5-490C-94AF-A090E1881563}">
      <dsp:nvSpPr>
        <dsp:cNvPr id="0" name=""/>
        <dsp:cNvSpPr/>
      </dsp:nvSpPr>
      <dsp:spPr>
        <a:xfrm>
          <a:off x="5021" y="0"/>
          <a:ext cx="1311882"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kern="1200" dirty="0">
              <a:latin typeface="A_Nefel_Sereke_Qelew" panose="02010000000000000000" pitchFamily="2" charset="-78"/>
              <a:cs typeface="A_Nefel_Sereke_Qelew" panose="02010000000000000000" pitchFamily="2" charset="-78"/>
            </a:rPr>
            <a:t>السياحة والمواقع التاريخية</a:t>
          </a:r>
          <a:endParaRPr lang="en-US" sz="2400" b="0" kern="1200" dirty="0">
            <a:latin typeface="A_Nefel_Sereke_Qelew" panose="02010000000000000000" pitchFamily="2" charset="-78"/>
            <a:cs typeface="A_Nefel_Sereke_Qelew" panose="02010000000000000000" pitchFamily="2" charset="-78"/>
          </a:endParaRPr>
        </a:p>
      </dsp:txBody>
      <dsp:txXfrm>
        <a:off x="43445" y="38424"/>
        <a:ext cx="1235034" cy="427449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0" y="0"/>
          <a:ext cx="10515600"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kern="1200" dirty="0">
              <a:latin typeface="A_Nefel_Sereke_Qelew" panose="02010000000000000000" pitchFamily="2" charset="-78"/>
              <a:cs typeface="A_Nefel_Sereke_Qelew" panose="02010000000000000000" pitchFamily="2" charset="-78"/>
            </a:rPr>
            <a:t>المخطط الهيكلي</a:t>
          </a:r>
          <a:endParaRPr lang="en-US" sz="4800" b="0" kern="1200" dirty="0">
            <a:latin typeface="A_Nefel_Sereke_Qelew" panose="02010000000000000000" pitchFamily="2" charset="-78"/>
            <a:cs typeface="A_Nefel_Sereke_Qelew" panose="02010000000000000000" pitchFamily="2" charset="-78"/>
          </a:endParaRPr>
        </a:p>
      </dsp:txBody>
      <dsp:txXfrm>
        <a:off x="127446" y="127446"/>
        <a:ext cx="10260708" cy="409644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0" y="0"/>
          <a:ext cx="10515600"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kern="1200" dirty="0">
              <a:latin typeface="A_Nefel_Sereke_Qelew" panose="02010000000000000000" pitchFamily="2" charset="-78"/>
              <a:cs typeface="A_Nefel_Sereke_Qelew" panose="02010000000000000000" pitchFamily="2" charset="-78"/>
            </a:rPr>
            <a:t>البنية التحتية للطرق</a:t>
          </a:r>
          <a:endParaRPr lang="en-US" sz="4800" b="0" kern="1200" dirty="0">
            <a:latin typeface="A_Nefel_Sereke_Qelew" panose="02010000000000000000" pitchFamily="2" charset="-78"/>
            <a:cs typeface="A_Nefel_Sereke_Qelew" panose="02010000000000000000" pitchFamily="2" charset="-78"/>
          </a:endParaRPr>
        </a:p>
      </dsp:txBody>
      <dsp:txXfrm>
        <a:off x="127446" y="127446"/>
        <a:ext cx="10260708" cy="409644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0" y="0"/>
          <a:ext cx="10515600"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kern="1200" dirty="0">
              <a:latin typeface="A_Nefel_Sereke_Qelew" panose="02010000000000000000" pitchFamily="2" charset="-78"/>
              <a:cs typeface="A_Nefel_Sereke_Qelew" panose="02010000000000000000" pitchFamily="2" charset="-78"/>
            </a:rPr>
            <a:t>الخصائص الطبيعية</a:t>
          </a:r>
          <a:endParaRPr lang="en-US" sz="4800" b="0" kern="1200" dirty="0">
            <a:latin typeface="A_Nefel_Sereke_Qelew" panose="02010000000000000000" pitchFamily="2" charset="-78"/>
            <a:cs typeface="A_Nefel_Sereke_Qelew" panose="02010000000000000000" pitchFamily="2" charset="-78"/>
          </a:endParaRPr>
        </a:p>
      </dsp:txBody>
      <dsp:txXfrm>
        <a:off x="127446" y="127446"/>
        <a:ext cx="10260708" cy="409644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0" y="0"/>
          <a:ext cx="10515600"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kern="1200" dirty="0">
              <a:latin typeface="A_Nefel_Sereke_Qelew" panose="02010000000000000000" pitchFamily="2" charset="-78"/>
              <a:cs typeface="A_Nefel_Sereke_Qelew" panose="02010000000000000000" pitchFamily="2" charset="-78"/>
            </a:rPr>
            <a:t>الكثافة السكانية</a:t>
          </a:r>
          <a:endParaRPr lang="en-US" sz="4800" b="0" kern="1200" dirty="0">
            <a:latin typeface="A_Nefel_Sereke_Qelew" panose="02010000000000000000" pitchFamily="2" charset="-78"/>
            <a:cs typeface="A_Nefel_Sereke_Qelew" panose="02010000000000000000" pitchFamily="2" charset="-78"/>
          </a:endParaRPr>
        </a:p>
      </dsp:txBody>
      <dsp:txXfrm>
        <a:off x="127446" y="127446"/>
        <a:ext cx="10260708" cy="4096446"/>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0" y="0"/>
          <a:ext cx="10515600"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kern="1200" dirty="0">
              <a:latin typeface="A_Nefel_Sereke_Qelew" panose="02010000000000000000" pitchFamily="2" charset="-78"/>
              <a:cs typeface="A_Nefel_Sereke_Qelew" panose="02010000000000000000" pitchFamily="2" charset="-78"/>
            </a:rPr>
            <a:t>شبكة المياه</a:t>
          </a:r>
          <a:endParaRPr lang="en-US" sz="4800" b="0" kern="1200" dirty="0">
            <a:latin typeface="A_Nefel_Sereke_Qelew" panose="02010000000000000000" pitchFamily="2" charset="-78"/>
            <a:cs typeface="A_Nefel_Sereke_Qelew" panose="02010000000000000000" pitchFamily="2" charset="-78"/>
          </a:endParaRPr>
        </a:p>
      </dsp:txBody>
      <dsp:txXfrm>
        <a:off x="127446" y="127446"/>
        <a:ext cx="10260708" cy="409644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0" y="0"/>
          <a:ext cx="10515600"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kern="1200" dirty="0">
              <a:latin typeface="A_Nefel_Sereke_Qelew" panose="02010000000000000000" pitchFamily="2" charset="-78"/>
              <a:cs typeface="A_Nefel_Sereke_Qelew" panose="02010000000000000000" pitchFamily="2" charset="-78"/>
            </a:rPr>
            <a:t>الخدمات</a:t>
          </a:r>
          <a:endParaRPr lang="en-US" sz="4800" b="0" kern="1200" dirty="0">
            <a:latin typeface="A_Nefel_Sereke_Qelew" panose="02010000000000000000" pitchFamily="2" charset="-78"/>
            <a:cs typeface="A_Nefel_Sereke_Qelew" panose="02010000000000000000" pitchFamily="2" charset="-78"/>
          </a:endParaRPr>
        </a:p>
      </dsp:txBody>
      <dsp:txXfrm>
        <a:off x="127446" y="127446"/>
        <a:ext cx="10260708" cy="409644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0" y="0"/>
          <a:ext cx="10515600" cy="4351338"/>
        </a:xfrm>
        <a:prstGeom prst="roundRect">
          <a:avLst>
            <a:gd name="adj" fmla="val 10000"/>
          </a:avLst>
        </a:prstGeom>
        <a:solidFill>
          <a:schemeClr val="accent1">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kern="1200" dirty="0">
              <a:latin typeface="A_Nefel_Sereke_Qelew" panose="02010000000000000000" pitchFamily="2" charset="-78"/>
              <a:cs typeface="A_Nefel_Sereke_Qelew" panose="02010000000000000000" pitchFamily="2" charset="-78"/>
            </a:rPr>
            <a:t>السياحة والمواقع التاريخية</a:t>
          </a:r>
          <a:endParaRPr lang="en-US" sz="4800" b="0" kern="1200" dirty="0">
            <a:latin typeface="A_Nefel_Sereke_Qelew" panose="02010000000000000000" pitchFamily="2" charset="-78"/>
            <a:cs typeface="A_Nefel_Sereke_Qelew" panose="02010000000000000000" pitchFamily="2" charset="-78"/>
          </a:endParaRPr>
        </a:p>
      </dsp:txBody>
      <dsp:txXfrm>
        <a:off x="127446" y="127446"/>
        <a:ext cx="10260708" cy="4096446"/>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5664950" y="0"/>
          <a:ext cx="4847034" cy="4351338"/>
        </a:xfrm>
        <a:prstGeom prst="roundRect">
          <a:avLst>
            <a:gd name="adj" fmla="val 10000"/>
          </a:avLst>
        </a:prstGeom>
        <a:solidFill>
          <a:srgbClr val="FF7D7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0" kern="1200" dirty="0">
              <a:latin typeface="A_Nefel_Sereke_Qelew" panose="02010000000000000000" pitchFamily="2" charset="-78"/>
              <a:cs typeface="A_Nefel_Sereke_Qelew" panose="02010000000000000000" pitchFamily="2" charset="-78"/>
            </a:rPr>
            <a:t>مؤثرات ايجابية</a:t>
          </a:r>
        </a:p>
        <a:p>
          <a:pPr marL="0" lvl="0" indent="0" algn="ctr" defTabSz="2133600">
            <a:lnSpc>
              <a:spcPct val="90000"/>
            </a:lnSpc>
            <a:spcBef>
              <a:spcPct val="0"/>
            </a:spcBef>
            <a:spcAft>
              <a:spcPct val="35000"/>
            </a:spcAft>
            <a:buNone/>
          </a:pPr>
          <a:r>
            <a:rPr lang="en-US" sz="4800" b="0" kern="1200" dirty="0">
              <a:latin typeface="A_Nefel_Sereke_Qelew" panose="02010000000000000000" pitchFamily="2" charset="-78"/>
              <a:cs typeface="A_Nefel_Sereke_Qelew" panose="02010000000000000000" pitchFamily="2" charset="-78"/>
            </a:rPr>
            <a:t>SO</a:t>
          </a:r>
        </a:p>
      </dsp:txBody>
      <dsp:txXfrm>
        <a:off x="5792396" y="127446"/>
        <a:ext cx="4592142" cy="4096446"/>
      </dsp:txXfrm>
    </dsp:sp>
    <dsp:sp modelId="{D33B4006-4144-4492-BBBD-8F302131F9C2}">
      <dsp:nvSpPr>
        <dsp:cNvPr id="0" name=""/>
        <dsp:cNvSpPr/>
      </dsp:nvSpPr>
      <dsp:spPr>
        <a:xfrm>
          <a:off x="3614" y="0"/>
          <a:ext cx="4847034" cy="4351338"/>
        </a:xfrm>
        <a:prstGeom prst="roundRect">
          <a:avLst>
            <a:gd name="adj" fmla="val 10000"/>
          </a:avLst>
        </a:prstGeom>
        <a:solidFill>
          <a:schemeClr val="accent6">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0" kern="1200" dirty="0">
              <a:latin typeface="A_Nefel_Sereke_Qelew" panose="02010000000000000000" pitchFamily="2" charset="-78"/>
              <a:cs typeface="A_Nefel_Sereke_Qelew" panose="02010000000000000000" pitchFamily="2" charset="-78"/>
            </a:rPr>
            <a:t>مؤثرات سلبية</a:t>
          </a:r>
          <a:endParaRPr lang="en-US" sz="4800" b="0" kern="1200" dirty="0">
            <a:latin typeface="A_Nefel_Sereke_Qelew" panose="02010000000000000000" pitchFamily="2" charset="-78"/>
            <a:cs typeface="A_Nefel_Sereke_Qelew" panose="02010000000000000000" pitchFamily="2" charset="-78"/>
          </a:endParaRPr>
        </a:p>
        <a:p>
          <a:pPr marL="0" lvl="0" indent="0" algn="ctr" defTabSz="2133600">
            <a:lnSpc>
              <a:spcPct val="90000"/>
            </a:lnSpc>
            <a:spcBef>
              <a:spcPct val="0"/>
            </a:spcBef>
            <a:spcAft>
              <a:spcPct val="35000"/>
            </a:spcAft>
            <a:buNone/>
          </a:pPr>
          <a:r>
            <a:rPr lang="en-US" sz="4800" b="0" kern="1200" dirty="0">
              <a:latin typeface="A_Nefel_Sereke_Qelew" panose="02010000000000000000" pitchFamily="2" charset="-78"/>
              <a:cs typeface="A_Nefel_Sereke_Qelew" panose="02010000000000000000" pitchFamily="2" charset="-78"/>
            </a:rPr>
            <a:t>WT</a:t>
          </a:r>
        </a:p>
      </dsp:txBody>
      <dsp:txXfrm>
        <a:off x="131060" y="127446"/>
        <a:ext cx="4592142" cy="4096446"/>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B4006-4144-4492-BBBD-8F302131F9C2}">
      <dsp:nvSpPr>
        <dsp:cNvPr id="0" name=""/>
        <dsp:cNvSpPr/>
      </dsp:nvSpPr>
      <dsp:spPr>
        <a:xfrm>
          <a:off x="0" y="0"/>
          <a:ext cx="10515600" cy="4351338"/>
        </a:xfrm>
        <a:prstGeom prst="roundRect">
          <a:avLst>
            <a:gd name="adj" fmla="val 10000"/>
          </a:avLst>
        </a:prstGeom>
        <a:solidFill>
          <a:srgbClr val="FF7D7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0" kern="1200" dirty="0">
              <a:latin typeface="A_Nefel_Sereke_Qelew" panose="02010000000000000000" pitchFamily="2" charset="-78"/>
              <a:cs typeface="A_Nefel_Sereke_Qelew" panose="02010000000000000000" pitchFamily="2" charset="-78"/>
            </a:rPr>
            <a:t>مؤثرات سلبية</a:t>
          </a:r>
          <a:endParaRPr lang="en-US" sz="4800" b="0" kern="1200" dirty="0">
            <a:latin typeface="A_Nefel_Sereke_Qelew" panose="02010000000000000000" pitchFamily="2" charset="-78"/>
            <a:cs typeface="A_Nefel_Sereke_Qelew" panose="02010000000000000000" pitchFamily="2" charset="-78"/>
          </a:endParaRPr>
        </a:p>
      </dsp:txBody>
      <dsp:txXfrm>
        <a:off x="127446" y="127446"/>
        <a:ext cx="10260708" cy="4096446"/>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0" y="0"/>
          <a:ext cx="10515600" cy="4351338"/>
        </a:xfrm>
        <a:prstGeom prst="roundRect">
          <a:avLst>
            <a:gd name="adj" fmla="val 10000"/>
          </a:avLst>
        </a:prstGeom>
        <a:solidFill>
          <a:schemeClr val="accent6">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0" kern="1200" dirty="0">
              <a:latin typeface="A_Nefel_Sereke_Qelew" panose="02010000000000000000" pitchFamily="2" charset="-78"/>
              <a:cs typeface="A_Nefel_Sereke_Qelew" panose="02010000000000000000" pitchFamily="2" charset="-78"/>
            </a:rPr>
            <a:t>مؤثرات ايجابية</a:t>
          </a:r>
        </a:p>
      </dsp:txBody>
      <dsp:txXfrm>
        <a:off x="127446" y="127446"/>
        <a:ext cx="10260708" cy="4096446"/>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0" y="1607493"/>
          <a:ext cx="10515600" cy="1136351"/>
        </a:xfrm>
        <a:prstGeom prst="roundRect">
          <a:avLst>
            <a:gd name="adj" fmla="val 10000"/>
          </a:avLst>
        </a:prstGeom>
        <a:solidFill>
          <a:srgbClr val="FFC5C5"/>
        </a:solidFill>
        <a:ln w="12700" cap="flat" cmpd="sng" algn="ctr">
          <a:noFill/>
          <a:prstDash val="solid"/>
          <a:miter lim="800000"/>
        </a:ln>
        <a:effectLst>
          <a:outerShdw blurRad="50800" dist="38100" dir="5400000" algn="t"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ar-SA" sz="3600" b="1" i="0" kern="1200" dirty="0">
              <a:solidFill>
                <a:srgbClr val="343432"/>
              </a:solidFill>
              <a:effectLst/>
            </a:rPr>
            <a:t>"أريحا مدينة القمر والمياه، منسجمة عمرانياً، جاذبة سياحياً، وبيئياً"</a:t>
          </a:r>
          <a:endParaRPr lang="en-US" sz="3600" b="0" kern="1200" dirty="0">
            <a:latin typeface="A_Nefel_Sereke_Qelew" panose="02010000000000000000" pitchFamily="2" charset="-78"/>
            <a:cs typeface="A_Nefel_Sereke_Qelew" panose="02010000000000000000" pitchFamily="2" charset="-78"/>
          </a:endParaRPr>
        </a:p>
      </dsp:txBody>
      <dsp:txXfrm>
        <a:off x="33283" y="1640776"/>
        <a:ext cx="10449034" cy="1069785"/>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8179545" y="0"/>
          <a:ext cx="2333662" cy="4351338"/>
        </a:xfrm>
        <a:prstGeom prst="roundRect">
          <a:avLst>
            <a:gd name="adj" fmla="val 10000"/>
          </a:avLst>
        </a:prstGeom>
        <a:solidFill>
          <a:srgbClr val="E0EDF8"/>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1" i="0" kern="1200" dirty="0">
              <a:solidFill>
                <a:srgbClr val="343432"/>
              </a:solidFill>
              <a:effectLst/>
            </a:rPr>
            <a:t>أريحا مدينة القمر والمياه</a:t>
          </a:r>
          <a:endParaRPr lang="en-US" sz="4800" b="0" kern="1200" dirty="0">
            <a:latin typeface="A_Nefel_Sereke_Qelew" panose="02010000000000000000" pitchFamily="2" charset="-78"/>
            <a:cs typeface="A_Nefel_Sereke_Qelew" panose="02010000000000000000" pitchFamily="2" charset="-78"/>
          </a:endParaRPr>
        </a:p>
      </dsp:txBody>
      <dsp:txXfrm>
        <a:off x="8247896" y="68351"/>
        <a:ext cx="2196960" cy="4214636"/>
      </dsp:txXfrm>
    </dsp:sp>
    <dsp:sp modelId="{D33B4006-4144-4492-BBBD-8F302131F9C2}">
      <dsp:nvSpPr>
        <dsp:cNvPr id="0" name=""/>
        <dsp:cNvSpPr/>
      </dsp:nvSpPr>
      <dsp:spPr>
        <a:xfrm>
          <a:off x="5453827" y="0"/>
          <a:ext cx="2333662" cy="4351338"/>
        </a:xfrm>
        <a:prstGeom prst="roundRect">
          <a:avLst>
            <a:gd name="adj" fmla="val 10000"/>
          </a:avLst>
        </a:prstGeom>
        <a:solidFill>
          <a:srgbClr val="DEDEFF"/>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1" i="0" kern="1200" dirty="0">
              <a:solidFill>
                <a:srgbClr val="343432"/>
              </a:solidFill>
              <a:effectLst/>
            </a:rPr>
            <a:t>منسجمة عمرانياً</a:t>
          </a:r>
          <a:endParaRPr lang="en-US" sz="4800" b="0" kern="1200" dirty="0">
            <a:latin typeface="A_Nefel_Sereke_Qelew" panose="02010000000000000000" pitchFamily="2" charset="-78"/>
            <a:cs typeface="A_Nefel_Sereke_Qelew" panose="02010000000000000000" pitchFamily="2" charset="-78"/>
          </a:endParaRPr>
        </a:p>
      </dsp:txBody>
      <dsp:txXfrm>
        <a:off x="5522178" y="68351"/>
        <a:ext cx="2196960" cy="4214636"/>
      </dsp:txXfrm>
    </dsp:sp>
    <dsp:sp modelId="{1047B175-1106-49EC-88F7-DB0CF4EB14D5}">
      <dsp:nvSpPr>
        <dsp:cNvPr id="0" name=""/>
        <dsp:cNvSpPr/>
      </dsp:nvSpPr>
      <dsp:spPr>
        <a:xfrm>
          <a:off x="2728110" y="0"/>
          <a:ext cx="2333662" cy="4351338"/>
        </a:xfrm>
        <a:prstGeom prst="roundRect">
          <a:avLst>
            <a:gd name="adj" fmla="val 10000"/>
          </a:avLst>
        </a:prstGeom>
        <a:solidFill>
          <a:schemeClr val="accent4">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1" i="0" kern="1200">
              <a:solidFill>
                <a:srgbClr val="343432"/>
              </a:solidFill>
              <a:effectLst/>
            </a:rPr>
            <a:t>جاذبة سياحياً</a:t>
          </a:r>
          <a:endParaRPr lang="en-US" sz="4800" b="0" kern="1200" dirty="0">
            <a:latin typeface="A_Nefel_Sereke_Qelew" panose="02010000000000000000" pitchFamily="2" charset="-78"/>
            <a:cs typeface="A_Nefel_Sereke_Qelew" panose="02010000000000000000" pitchFamily="2" charset="-78"/>
          </a:endParaRPr>
        </a:p>
      </dsp:txBody>
      <dsp:txXfrm>
        <a:off x="2796461" y="68351"/>
        <a:ext cx="2196960" cy="4214636"/>
      </dsp:txXfrm>
    </dsp:sp>
    <dsp:sp modelId="{96F5F9D4-0739-4109-95C4-5E198BD54889}">
      <dsp:nvSpPr>
        <dsp:cNvPr id="0" name=""/>
        <dsp:cNvSpPr/>
      </dsp:nvSpPr>
      <dsp:spPr>
        <a:xfrm>
          <a:off x="2392" y="0"/>
          <a:ext cx="2333662" cy="4351338"/>
        </a:xfrm>
        <a:prstGeom prst="roundRect">
          <a:avLst>
            <a:gd name="adj" fmla="val 10000"/>
          </a:avLst>
        </a:prstGeom>
        <a:solidFill>
          <a:schemeClr val="accent6">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1" i="0" kern="1200" dirty="0">
              <a:solidFill>
                <a:srgbClr val="343432"/>
              </a:solidFill>
              <a:effectLst/>
            </a:rPr>
            <a:t>وبيئياً</a:t>
          </a:r>
          <a:endParaRPr lang="en-US" sz="4800" b="0" kern="1200" dirty="0">
            <a:latin typeface="A_Nefel_Sereke_Qelew" panose="02010000000000000000" pitchFamily="2" charset="-78"/>
            <a:cs typeface="A_Nefel_Sereke_Qelew" panose="02010000000000000000" pitchFamily="2" charset="-78"/>
          </a:endParaRPr>
        </a:p>
      </dsp:txBody>
      <dsp:txXfrm>
        <a:off x="70743" y="68351"/>
        <a:ext cx="2196960" cy="4214636"/>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3779" y="230"/>
          <a:ext cx="10508041" cy="2037565"/>
        </a:xfrm>
        <a:prstGeom prst="roundRect">
          <a:avLst>
            <a:gd name="adj" fmla="val 10000"/>
          </a:avLst>
        </a:prstGeom>
        <a:solidFill>
          <a:srgbClr val="E0EDF8"/>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ar-SA" sz="4000" b="1" i="0" kern="1200" dirty="0">
              <a:solidFill>
                <a:srgbClr val="343432"/>
              </a:solidFill>
              <a:effectLst/>
            </a:rPr>
            <a:t>أريحا مدينة القمر والمياه</a:t>
          </a:r>
          <a:endParaRPr lang="en-US" sz="4000" b="0" kern="1200" dirty="0">
            <a:latin typeface="A_Nefel_Sereke_Qelew" panose="02010000000000000000" pitchFamily="2" charset="-78"/>
            <a:cs typeface="A_Nefel_Sereke_Qelew" panose="02010000000000000000" pitchFamily="2" charset="-78"/>
          </a:endParaRPr>
        </a:p>
      </dsp:txBody>
      <dsp:txXfrm>
        <a:off x="63457" y="59908"/>
        <a:ext cx="10388685" cy="1918209"/>
      </dsp:txXfrm>
    </dsp:sp>
    <dsp:sp modelId="{120A1727-1C2F-42C1-9B51-B8BE46B0543A}">
      <dsp:nvSpPr>
        <dsp:cNvPr id="0" name=""/>
        <dsp:cNvSpPr/>
      </dsp:nvSpPr>
      <dsp:spPr>
        <a:xfrm>
          <a:off x="7194888" y="2313542"/>
          <a:ext cx="3316932" cy="2037565"/>
        </a:xfrm>
        <a:prstGeom prst="roundRect">
          <a:avLst>
            <a:gd name="adj" fmla="val 10000"/>
          </a:avLst>
        </a:prstGeom>
        <a:solidFill>
          <a:schemeClr val="accent5">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ar-SA" sz="2400" b="0" i="0" kern="1200" dirty="0"/>
            <a:t>من الناحية التاريخية و الخصوصية الجغرافية كأخفض نقطى في العالم</a:t>
          </a:r>
          <a:endParaRPr lang="en-US" sz="2400" b="0" kern="1200" dirty="0">
            <a:latin typeface="A_Nefel_Sereke_Qelew" panose="02010000000000000000" pitchFamily="2" charset="-78"/>
            <a:cs typeface="A_Nefel_Sereke_Qelew" panose="02010000000000000000" pitchFamily="2" charset="-78"/>
          </a:endParaRPr>
        </a:p>
      </dsp:txBody>
      <dsp:txXfrm>
        <a:off x="7254566" y="2373220"/>
        <a:ext cx="3197576" cy="1918209"/>
      </dsp:txXfrm>
    </dsp:sp>
    <dsp:sp modelId="{7BF4CCE6-CA52-4D05-9340-D77D719E7632}">
      <dsp:nvSpPr>
        <dsp:cNvPr id="0" name=""/>
        <dsp:cNvSpPr/>
      </dsp:nvSpPr>
      <dsp:spPr>
        <a:xfrm>
          <a:off x="3599333" y="2313542"/>
          <a:ext cx="3316932" cy="2037565"/>
        </a:xfrm>
        <a:prstGeom prst="roundRect">
          <a:avLst>
            <a:gd name="adj" fmla="val 10000"/>
          </a:avLst>
        </a:prstGeom>
        <a:solidFill>
          <a:schemeClr val="accent5">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ar-SA" sz="2400" b="0" i="0" kern="1200" dirty="0"/>
            <a:t>الحفاظ على المواقع الاثرية و التراثية</a:t>
          </a:r>
          <a:endParaRPr lang="ar-SA" sz="2400" kern="1200" dirty="0"/>
        </a:p>
      </dsp:txBody>
      <dsp:txXfrm>
        <a:off x="3659011" y="2373220"/>
        <a:ext cx="3197576" cy="1918209"/>
      </dsp:txXfrm>
    </dsp:sp>
    <dsp:sp modelId="{80327369-D5E6-4BD6-80F9-C67F843E47B8}">
      <dsp:nvSpPr>
        <dsp:cNvPr id="0" name=""/>
        <dsp:cNvSpPr/>
      </dsp:nvSpPr>
      <dsp:spPr>
        <a:xfrm>
          <a:off x="3779" y="2313542"/>
          <a:ext cx="3316932" cy="2037565"/>
        </a:xfrm>
        <a:prstGeom prst="roundRect">
          <a:avLst>
            <a:gd name="adj" fmla="val 10000"/>
          </a:avLst>
        </a:prstGeom>
        <a:solidFill>
          <a:schemeClr val="accent5">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ar-SA" sz="2400" b="0" i="0" kern="1200" dirty="0"/>
            <a:t>الحفاظ على الواحات والينابيع والاودية</a:t>
          </a:r>
          <a:endParaRPr lang="ar-SA" sz="2400" kern="1200" dirty="0"/>
        </a:p>
      </dsp:txBody>
      <dsp:txXfrm>
        <a:off x="63457" y="2373220"/>
        <a:ext cx="3197576" cy="1918209"/>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B4006-4144-4492-BBBD-8F302131F9C2}">
      <dsp:nvSpPr>
        <dsp:cNvPr id="0" name=""/>
        <dsp:cNvSpPr/>
      </dsp:nvSpPr>
      <dsp:spPr>
        <a:xfrm>
          <a:off x="3779" y="230"/>
          <a:ext cx="10508041" cy="2037565"/>
        </a:xfrm>
        <a:prstGeom prst="roundRect">
          <a:avLst>
            <a:gd name="adj" fmla="val 10000"/>
          </a:avLst>
        </a:prstGeom>
        <a:solidFill>
          <a:srgbClr val="DEDEFF"/>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1" i="0" kern="1200" dirty="0">
              <a:solidFill>
                <a:srgbClr val="343432"/>
              </a:solidFill>
              <a:effectLst/>
            </a:rPr>
            <a:t>منسجمة عمرانياً</a:t>
          </a:r>
          <a:endParaRPr lang="en-US" sz="4800" b="0" kern="1200" dirty="0">
            <a:latin typeface="A_Nefel_Sereke_Qelew" panose="02010000000000000000" pitchFamily="2" charset="-78"/>
            <a:cs typeface="A_Nefel_Sereke_Qelew" panose="02010000000000000000" pitchFamily="2" charset="-78"/>
          </a:endParaRPr>
        </a:p>
      </dsp:txBody>
      <dsp:txXfrm>
        <a:off x="63457" y="59908"/>
        <a:ext cx="10388685" cy="1918209"/>
      </dsp:txXfrm>
    </dsp:sp>
    <dsp:sp modelId="{4832679C-0DDF-41D5-A61D-0CFE84E2C194}">
      <dsp:nvSpPr>
        <dsp:cNvPr id="0" name=""/>
        <dsp:cNvSpPr/>
      </dsp:nvSpPr>
      <dsp:spPr>
        <a:xfrm>
          <a:off x="7194888" y="2313542"/>
          <a:ext cx="3316932" cy="2037565"/>
        </a:xfrm>
        <a:prstGeom prst="roundRect">
          <a:avLst>
            <a:gd name="adj" fmla="val 10000"/>
          </a:avLst>
        </a:prstGeom>
        <a:solidFill>
          <a:srgbClr val="C5C5FF"/>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i="0" kern="1200" dirty="0"/>
            <a:t>كثافة بنائية معقولة</a:t>
          </a:r>
          <a:endParaRPr lang="en-US" sz="2400" b="0" kern="1200" dirty="0">
            <a:latin typeface="A_Nefel_Sereke_Qelew" panose="02010000000000000000" pitchFamily="2" charset="-78"/>
            <a:cs typeface="A_Nefel_Sereke_Qelew" panose="02010000000000000000" pitchFamily="2" charset="-78"/>
          </a:endParaRPr>
        </a:p>
      </dsp:txBody>
      <dsp:txXfrm>
        <a:off x="7254566" y="2373220"/>
        <a:ext cx="3197576" cy="1918209"/>
      </dsp:txXfrm>
    </dsp:sp>
    <dsp:sp modelId="{63A79FEF-16BE-4829-84D6-A8B2272CDCF8}">
      <dsp:nvSpPr>
        <dsp:cNvPr id="0" name=""/>
        <dsp:cNvSpPr/>
      </dsp:nvSpPr>
      <dsp:spPr>
        <a:xfrm>
          <a:off x="3599333" y="2313542"/>
          <a:ext cx="3316932" cy="2037565"/>
        </a:xfrm>
        <a:prstGeom prst="roundRect">
          <a:avLst>
            <a:gd name="adj" fmla="val 10000"/>
          </a:avLst>
        </a:prstGeom>
        <a:solidFill>
          <a:srgbClr val="C5C5FF"/>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i="0" kern="1200" dirty="0"/>
            <a:t>طبيعة البناء و النمط المناسب للخصوصية اريحا</a:t>
          </a:r>
          <a:endParaRPr lang="ar-SA" sz="2400" kern="1200" dirty="0"/>
        </a:p>
      </dsp:txBody>
      <dsp:txXfrm>
        <a:off x="3659011" y="2373220"/>
        <a:ext cx="3197576" cy="1918209"/>
      </dsp:txXfrm>
    </dsp:sp>
    <dsp:sp modelId="{7EEFFFE6-BA7C-48FC-A769-4591B4AC2DD1}">
      <dsp:nvSpPr>
        <dsp:cNvPr id="0" name=""/>
        <dsp:cNvSpPr/>
      </dsp:nvSpPr>
      <dsp:spPr>
        <a:xfrm>
          <a:off x="3779" y="2313542"/>
          <a:ext cx="3316932" cy="2037565"/>
        </a:xfrm>
        <a:prstGeom prst="roundRect">
          <a:avLst>
            <a:gd name="adj" fmla="val 10000"/>
          </a:avLst>
        </a:prstGeom>
        <a:solidFill>
          <a:srgbClr val="C5C5FF"/>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i="0" kern="1200" dirty="0"/>
            <a:t>الاستخدام المناسب</a:t>
          </a:r>
          <a:endParaRPr lang="ar-SA" sz="2400" kern="1200" dirty="0"/>
        </a:p>
      </dsp:txBody>
      <dsp:txXfrm>
        <a:off x="63457" y="2373220"/>
        <a:ext cx="3197576" cy="1918209"/>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7B175-1106-49EC-88F7-DB0CF4EB14D5}">
      <dsp:nvSpPr>
        <dsp:cNvPr id="0" name=""/>
        <dsp:cNvSpPr/>
      </dsp:nvSpPr>
      <dsp:spPr>
        <a:xfrm>
          <a:off x="3779" y="230"/>
          <a:ext cx="10508041" cy="2037565"/>
        </a:xfrm>
        <a:prstGeom prst="roundRect">
          <a:avLst>
            <a:gd name="adj" fmla="val 10000"/>
          </a:avLst>
        </a:prstGeom>
        <a:solidFill>
          <a:schemeClr val="accent4">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1" i="0" kern="1200" dirty="0">
              <a:solidFill>
                <a:srgbClr val="343432"/>
              </a:solidFill>
              <a:effectLst/>
            </a:rPr>
            <a:t>جاذبة سياحياً</a:t>
          </a:r>
          <a:endParaRPr lang="en-US" sz="4800" b="0" kern="1200" dirty="0">
            <a:latin typeface="A_Nefel_Sereke_Qelew" panose="02010000000000000000" pitchFamily="2" charset="-78"/>
            <a:cs typeface="A_Nefel_Sereke_Qelew" panose="02010000000000000000" pitchFamily="2" charset="-78"/>
          </a:endParaRPr>
        </a:p>
      </dsp:txBody>
      <dsp:txXfrm>
        <a:off x="63457" y="59908"/>
        <a:ext cx="10388685" cy="1918209"/>
      </dsp:txXfrm>
    </dsp:sp>
    <dsp:sp modelId="{8451333E-FC2D-4B24-A297-6D81C1328CB6}">
      <dsp:nvSpPr>
        <dsp:cNvPr id="0" name=""/>
        <dsp:cNvSpPr/>
      </dsp:nvSpPr>
      <dsp:spPr>
        <a:xfrm>
          <a:off x="7194888" y="2304842"/>
          <a:ext cx="3316932" cy="2037565"/>
        </a:xfrm>
        <a:prstGeom prst="roundRect">
          <a:avLst>
            <a:gd name="adj" fmla="val 10000"/>
          </a:avLst>
        </a:prstGeom>
        <a:solidFill>
          <a:schemeClr val="accent4">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i="0" kern="1200" dirty="0"/>
            <a:t>لخصوصيتها بالاماكن الدينية</a:t>
          </a:r>
          <a:endParaRPr lang="en-US" sz="2400" b="0" kern="1200" dirty="0">
            <a:latin typeface="A_Nefel_Sereke_Qelew" panose="02010000000000000000" pitchFamily="2" charset="-78"/>
            <a:cs typeface="A_Nefel_Sereke_Qelew" panose="02010000000000000000" pitchFamily="2" charset="-78"/>
          </a:endParaRPr>
        </a:p>
      </dsp:txBody>
      <dsp:txXfrm>
        <a:off x="7254566" y="2364520"/>
        <a:ext cx="3197576" cy="1918209"/>
      </dsp:txXfrm>
    </dsp:sp>
    <dsp:sp modelId="{4478C07B-C09E-426B-898A-59C6AFFEA04B}">
      <dsp:nvSpPr>
        <dsp:cNvPr id="0" name=""/>
        <dsp:cNvSpPr/>
      </dsp:nvSpPr>
      <dsp:spPr>
        <a:xfrm>
          <a:off x="3599333" y="2304842"/>
          <a:ext cx="3316932" cy="2037565"/>
        </a:xfrm>
        <a:prstGeom prst="roundRect">
          <a:avLst>
            <a:gd name="adj" fmla="val 10000"/>
          </a:avLst>
        </a:prstGeom>
        <a:solidFill>
          <a:schemeClr val="accent4">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i="0" kern="1200" dirty="0"/>
            <a:t>والتاريخية والاثرية</a:t>
          </a:r>
          <a:endParaRPr lang="ar-SA" sz="2400" kern="1200" dirty="0"/>
        </a:p>
      </dsp:txBody>
      <dsp:txXfrm>
        <a:off x="3659011" y="2364520"/>
        <a:ext cx="3197576" cy="1918209"/>
      </dsp:txXfrm>
    </dsp:sp>
    <dsp:sp modelId="{FD45B03B-2A17-41E1-B803-330A7A633337}">
      <dsp:nvSpPr>
        <dsp:cNvPr id="0" name=""/>
        <dsp:cNvSpPr/>
      </dsp:nvSpPr>
      <dsp:spPr>
        <a:xfrm>
          <a:off x="3779" y="2304842"/>
          <a:ext cx="3316932" cy="2037565"/>
        </a:xfrm>
        <a:prstGeom prst="roundRect">
          <a:avLst>
            <a:gd name="adj" fmla="val 10000"/>
          </a:avLst>
        </a:prstGeom>
        <a:solidFill>
          <a:schemeClr val="accent4">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i="0" kern="1200" dirty="0"/>
            <a:t>كذبك جماليا وترفيهيا</a:t>
          </a:r>
          <a:endParaRPr lang="ar-SA" sz="2400" kern="1200" dirty="0"/>
        </a:p>
      </dsp:txBody>
      <dsp:txXfrm>
        <a:off x="63457" y="2364520"/>
        <a:ext cx="3197576" cy="1918209"/>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F5F9D4-0739-4109-95C4-5E198BD54889}">
      <dsp:nvSpPr>
        <dsp:cNvPr id="0" name=""/>
        <dsp:cNvSpPr/>
      </dsp:nvSpPr>
      <dsp:spPr>
        <a:xfrm>
          <a:off x="3779" y="230"/>
          <a:ext cx="10508041" cy="2037565"/>
        </a:xfrm>
        <a:prstGeom prst="roundRect">
          <a:avLst>
            <a:gd name="adj" fmla="val 10000"/>
          </a:avLst>
        </a:prstGeom>
        <a:solidFill>
          <a:schemeClr val="accent6">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1" i="0" kern="1200" dirty="0">
              <a:solidFill>
                <a:srgbClr val="343432"/>
              </a:solidFill>
              <a:effectLst/>
            </a:rPr>
            <a:t>وبيئياً</a:t>
          </a:r>
          <a:endParaRPr lang="en-US" sz="4800" b="0" kern="1200" dirty="0">
            <a:latin typeface="A_Nefel_Sereke_Qelew" panose="02010000000000000000" pitchFamily="2" charset="-78"/>
            <a:cs typeface="A_Nefel_Sereke_Qelew" panose="02010000000000000000" pitchFamily="2" charset="-78"/>
          </a:endParaRPr>
        </a:p>
      </dsp:txBody>
      <dsp:txXfrm>
        <a:off x="63457" y="59908"/>
        <a:ext cx="10388685" cy="1918209"/>
      </dsp:txXfrm>
    </dsp:sp>
    <dsp:sp modelId="{D9CCA639-9061-46B4-94B2-1804772B0E38}">
      <dsp:nvSpPr>
        <dsp:cNvPr id="0" name=""/>
        <dsp:cNvSpPr/>
      </dsp:nvSpPr>
      <dsp:spPr>
        <a:xfrm>
          <a:off x="7194888" y="2313542"/>
          <a:ext cx="3316932" cy="2037565"/>
        </a:xfrm>
        <a:prstGeom prst="roundRect">
          <a:avLst>
            <a:gd name="adj" fmla="val 10000"/>
          </a:avLst>
        </a:prstGeom>
        <a:solidFill>
          <a:schemeClr val="accent6">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i="0" kern="1200" dirty="0"/>
            <a:t>الحفاظ على مواردها الطبيعية متوفرة</a:t>
          </a:r>
          <a:endParaRPr lang="en-US" sz="2400" b="0" kern="1200" dirty="0">
            <a:latin typeface="A_Nefel_Sereke_Qelew" panose="02010000000000000000" pitchFamily="2" charset="-78"/>
            <a:cs typeface="A_Nefel_Sereke_Qelew" panose="02010000000000000000" pitchFamily="2" charset="-78"/>
          </a:endParaRPr>
        </a:p>
      </dsp:txBody>
      <dsp:txXfrm>
        <a:off x="7254566" y="2373220"/>
        <a:ext cx="3197576" cy="1918209"/>
      </dsp:txXfrm>
    </dsp:sp>
    <dsp:sp modelId="{C5850B4B-42BC-4E2E-BB5D-975A9781380C}">
      <dsp:nvSpPr>
        <dsp:cNvPr id="0" name=""/>
        <dsp:cNvSpPr/>
      </dsp:nvSpPr>
      <dsp:spPr>
        <a:xfrm>
          <a:off x="3599333" y="2313542"/>
          <a:ext cx="3316932" cy="2037565"/>
        </a:xfrm>
        <a:prstGeom prst="roundRect">
          <a:avLst>
            <a:gd name="adj" fmla="val 10000"/>
          </a:avLst>
        </a:prstGeom>
        <a:solidFill>
          <a:schemeClr val="accent6">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kern="1200" dirty="0">
              <a:latin typeface="A_Nefel_Sereke_Qelew" panose="02010000000000000000" pitchFamily="2" charset="-78"/>
              <a:cs typeface="+mn-cs"/>
            </a:rPr>
            <a:t>الحفاظ على الاراضي الزراعية</a:t>
          </a:r>
          <a:endParaRPr lang="en-US" sz="2400" b="0" kern="1200" dirty="0">
            <a:latin typeface="A_Nefel_Sereke_Qelew" panose="02010000000000000000" pitchFamily="2" charset="-78"/>
            <a:cs typeface="+mn-cs"/>
          </a:endParaRPr>
        </a:p>
      </dsp:txBody>
      <dsp:txXfrm>
        <a:off x="3659011" y="2373220"/>
        <a:ext cx="3197576" cy="1918209"/>
      </dsp:txXfrm>
    </dsp:sp>
    <dsp:sp modelId="{B12B0BA0-99AA-4984-9AD3-CA3A8C6C98C2}">
      <dsp:nvSpPr>
        <dsp:cNvPr id="0" name=""/>
        <dsp:cNvSpPr/>
      </dsp:nvSpPr>
      <dsp:spPr>
        <a:xfrm>
          <a:off x="3779" y="2313542"/>
          <a:ext cx="3316932" cy="2037565"/>
        </a:xfrm>
        <a:prstGeom prst="roundRect">
          <a:avLst>
            <a:gd name="adj" fmla="val 10000"/>
          </a:avLst>
        </a:prstGeom>
        <a:solidFill>
          <a:schemeClr val="accent6">
            <a:lumMod val="40000"/>
            <a:lumOff val="6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kern="1200" dirty="0">
              <a:latin typeface="A_Nefel_Sereke_Qelew" panose="02010000000000000000" pitchFamily="2" charset="-78"/>
              <a:cs typeface="+mn-cs"/>
            </a:rPr>
            <a:t>الحفاظ على التنوع الحيوي</a:t>
          </a:r>
          <a:endParaRPr lang="en-US" sz="2400" b="0" kern="1200" dirty="0">
            <a:latin typeface="A_Nefel_Sereke_Qelew" panose="02010000000000000000" pitchFamily="2" charset="-78"/>
            <a:cs typeface="+mn-cs"/>
          </a:endParaRPr>
        </a:p>
      </dsp:txBody>
      <dsp:txXfrm>
        <a:off x="63457" y="2373220"/>
        <a:ext cx="3197576" cy="1918209"/>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B303D9-E4D9-4CB3-B9BD-00693F0176A0}">
      <dsp:nvSpPr>
        <dsp:cNvPr id="0" name=""/>
        <dsp:cNvSpPr/>
      </dsp:nvSpPr>
      <dsp:spPr>
        <a:xfrm>
          <a:off x="1283" y="1222374"/>
          <a:ext cx="1078259" cy="1906589"/>
        </a:xfrm>
        <a:prstGeom prst="roundRect">
          <a:avLst>
            <a:gd name="adj" fmla="val 10000"/>
          </a:avLst>
        </a:prstGeom>
        <a:solidFill>
          <a:schemeClr val="tx2">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ar-SA" sz="1800" b="1" kern="1200" dirty="0">
              <a:latin typeface="A_Nefel_Sereke_Qelew" panose="02010000000000000000" pitchFamily="2" charset="-78"/>
              <a:cs typeface="A_Nefel_Sereke_Qelew" panose="02010000000000000000" pitchFamily="2" charset="-78"/>
            </a:rPr>
            <a:t>تعزيز الاتصال بالطبيعة</a:t>
          </a:r>
          <a:endParaRPr lang="en-US" sz="1800" b="0" kern="1200" dirty="0">
            <a:latin typeface="A_Nefel_Sereke_Qelew" panose="02010000000000000000" pitchFamily="2" charset="-78"/>
            <a:cs typeface="A_Nefel_Sereke_Qelew" panose="02010000000000000000" pitchFamily="2" charset="-78"/>
          </a:endParaRPr>
        </a:p>
      </dsp:txBody>
      <dsp:txXfrm>
        <a:off x="32864" y="1253955"/>
        <a:ext cx="1015097" cy="1843427"/>
      </dsp:txXfrm>
    </dsp:sp>
    <dsp:sp modelId="{604B8146-427A-4742-84B4-DE545302DFCE}">
      <dsp:nvSpPr>
        <dsp:cNvPr id="0" name=""/>
        <dsp:cNvSpPr/>
      </dsp:nvSpPr>
      <dsp:spPr>
        <a:xfrm>
          <a:off x="1349108" y="1222374"/>
          <a:ext cx="1078259" cy="1906589"/>
        </a:xfrm>
        <a:prstGeom prst="roundRect">
          <a:avLst>
            <a:gd name="adj" fmla="val 10000"/>
          </a:avLst>
        </a:prstGeom>
        <a:solidFill>
          <a:schemeClr val="tx2">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ar-SA" sz="1800" kern="1200" dirty="0">
              <a:latin typeface="A_Nefel_Sereke_Qelew" panose="02010000000000000000" pitchFamily="2" charset="-78"/>
              <a:cs typeface="A_Nefel_Sereke_Qelew" panose="02010000000000000000" pitchFamily="2" charset="-78"/>
            </a:rPr>
            <a:t>تعزيز التنوع البيولوجي</a:t>
          </a:r>
          <a:endParaRPr lang="en-US" sz="1800" b="0" kern="1200" dirty="0">
            <a:latin typeface="A_Nefel_Sereke_Qelew" panose="02010000000000000000" pitchFamily="2" charset="-78"/>
            <a:cs typeface="A_Nefel_Sereke_Qelew" panose="02010000000000000000" pitchFamily="2" charset="-78"/>
          </a:endParaRPr>
        </a:p>
      </dsp:txBody>
      <dsp:txXfrm>
        <a:off x="1380689" y="1253955"/>
        <a:ext cx="1015097" cy="1843427"/>
      </dsp:txXfrm>
    </dsp:sp>
    <dsp:sp modelId="{E7CCDF96-B639-4362-B7E8-C2CA8FA386D2}">
      <dsp:nvSpPr>
        <dsp:cNvPr id="0" name=""/>
        <dsp:cNvSpPr/>
      </dsp:nvSpPr>
      <dsp:spPr>
        <a:xfrm>
          <a:off x="2696933" y="1222374"/>
          <a:ext cx="1078259" cy="1906589"/>
        </a:xfrm>
        <a:prstGeom prst="roundRect">
          <a:avLst>
            <a:gd name="adj" fmla="val 10000"/>
          </a:avLst>
        </a:prstGeom>
        <a:solidFill>
          <a:schemeClr val="tx2">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ar-SA" sz="1800" kern="1200" dirty="0">
              <a:latin typeface="A_Nefel_Sereke_Qelew" panose="02010000000000000000" pitchFamily="2" charset="-78"/>
              <a:cs typeface="A_Nefel_Sereke_Qelew" panose="02010000000000000000" pitchFamily="2" charset="-78"/>
            </a:rPr>
            <a:t>تشجيع الزراعة الحضرية</a:t>
          </a:r>
          <a:endParaRPr lang="en-US" sz="1800" b="0" kern="1200" dirty="0">
            <a:latin typeface="A_Nefel_Sereke_Qelew" panose="02010000000000000000" pitchFamily="2" charset="-78"/>
            <a:cs typeface="A_Nefel_Sereke_Qelew" panose="02010000000000000000" pitchFamily="2" charset="-78"/>
          </a:endParaRPr>
        </a:p>
      </dsp:txBody>
      <dsp:txXfrm>
        <a:off x="2728514" y="1253955"/>
        <a:ext cx="1015097" cy="1843427"/>
      </dsp:txXfrm>
    </dsp:sp>
    <dsp:sp modelId="{918BAA4E-28E7-4F22-98BA-C0E1953BDAC9}">
      <dsp:nvSpPr>
        <dsp:cNvPr id="0" name=""/>
        <dsp:cNvSpPr/>
      </dsp:nvSpPr>
      <dsp:spPr>
        <a:xfrm>
          <a:off x="4044757" y="1222374"/>
          <a:ext cx="1078259" cy="1906589"/>
        </a:xfrm>
        <a:prstGeom prst="roundRect">
          <a:avLst>
            <a:gd name="adj" fmla="val 10000"/>
          </a:avLst>
        </a:prstGeom>
        <a:solidFill>
          <a:schemeClr val="tx2">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ar-SA" sz="1800" b="0" kern="1200" dirty="0">
              <a:latin typeface="A_Nefel_Sereke_Qelew" panose="02010000000000000000" pitchFamily="2" charset="-78"/>
              <a:cs typeface="A_Nefel_Sereke_Qelew" panose="02010000000000000000" pitchFamily="2" charset="-78"/>
            </a:rPr>
            <a:t>تحسين جودة الهواء</a:t>
          </a:r>
          <a:endParaRPr lang="en-US" sz="1800" b="0" kern="1200" dirty="0">
            <a:latin typeface="A_Nefel_Sereke_Qelew" panose="02010000000000000000" pitchFamily="2" charset="-78"/>
            <a:cs typeface="A_Nefel_Sereke_Qelew" panose="02010000000000000000" pitchFamily="2" charset="-78"/>
          </a:endParaRPr>
        </a:p>
      </dsp:txBody>
      <dsp:txXfrm>
        <a:off x="4076338" y="1253955"/>
        <a:ext cx="1015097" cy="1843427"/>
      </dsp:txXfrm>
    </dsp:sp>
    <dsp:sp modelId="{E3355145-62BD-473E-BE88-970B85831D20}">
      <dsp:nvSpPr>
        <dsp:cNvPr id="0" name=""/>
        <dsp:cNvSpPr/>
      </dsp:nvSpPr>
      <dsp:spPr>
        <a:xfrm>
          <a:off x="5392582" y="1222374"/>
          <a:ext cx="1078259" cy="1906589"/>
        </a:xfrm>
        <a:prstGeom prst="roundRect">
          <a:avLst>
            <a:gd name="adj" fmla="val 10000"/>
          </a:avLst>
        </a:prstGeom>
        <a:solidFill>
          <a:schemeClr val="tx2">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ar-SA" sz="1800" b="0" kern="1200" dirty="0">
              <a:latin typeface="A_Nefel_Sereke_Qelew" panose="02010000000000000000" pitchFamily="2" charset="-78"/>
              <a:cs typeface="A_Nefel_Sereke_Qelew" panose="02010000000000000000" pitchFamily="2" charset="-78"/>
            </a:rPr>
            <a:t>تعزيز الصحة و الرفاهية</a:t>
          </a:r>
          <a:endParaRPr lang="en-US" sz="1800" b="0" kern="1200" dirty="0">
            <a:latin typeface="A_Nefel_Sereke_Qelew" panose="02010000000000000000" pitchFamily="2" charset="-78"/>
            <a:cs typeface="A_Nefel_Sereke_Qelew" panose="02010000000000000000" pitchFamily="2" charset="-78"/>
          </a:endParaRPr>
        </a:p>
      </dsp:txBody>
      <dsp:txXfrm>
        <a:off x="5424163" y="1253955"/>
        <a:ext cx="1015097" cy="1843427"/>
      </dsp:txXfrm>
    </dsp:sp>
    <dsp:sp modelId="{E3537AA0-E74B-44DB-8B0B-23432A747D09}">
      <dsp:nvSpPr>
        <dsp:cNvPr id="0" name=""/>
        <dsp:cNvSpPr/>
      </dsp:nvSpPr>
      <dsp:spPr>
        <a:xfrm>
          <a:off x="6740407" y="1222374"/>
          <a:ext cx="1078259" cy="1906589"/>
        </a:xfrm>
        <a:prstGeom prst="roundRect">
          <a:avLst>
            <a:gd name="adj" fmla="val 10000"/>
          </a:avLst>
        </a:prstGeom>
        <a:solidFill>
          <a:schemeClr val="tx2">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ar-SA" sz="1800" b="0" kern="1200" dirty="0">
              <a:latin typeface="A_Nefel_Sereke_Qelew" panose="02010000000000000000" pitchFamily="2" charset="-78"/>
              <a:cs typeface="A_Nefel_Sereke_Qelew" panose="02010000000000000000" pitchFamily="2" charset="-78"/>
            </a:rPr>
            <a:t>تحسين الاستدامة والوعي البيئي</a:t>
          </a:r>
          <a:endParaRPr lang="en-US" sz="1800" b="0" kern="1200" dirty="0">
            <a:latin typeface="A_Nefel_Sereke_Qelew" panose="02010000000000000000" pitchFamily="2" charset="-78"/>
            <a:cs typeface="A_Nefel_Sereke_Qelew" panose="02010000000000000000" pitchFamily="2" charset="-78"/>
          </a:endParaRPr>
        </a:p>
      </dsp:txBody>
      <dsp:txXfrm>
        <a:off x="6771988" y="1253955"/>
        <a:ext cx="1015097" cy="1843427"/>
      </dsp:txXfrm>
    </dsp:sp>
    <dsp:sp modelId="{D98B596B-074E-4C31-A5D3-38014BE1418F}">
      <dsp:nvSpPr>
        <dsp:cNvPr id="0" name=""/>
        <dsp:cNvSpPr/>
      </dsp:nvSpPr>
      <dsp:spPr>
        <a:xfrm>
          <a:off x="8088231" y="1222374"/>
          <a:ext cx="1078259" cy="1906589"/>
        </a:xfrm>
        <a:prstGeom prst="roundRect">
          <a:avLst>
            <a:gd name="adj" fmla="val 10000"/>
          </a:avLst>
        </a:prstGeom>
        <a:solidFill>
          <a:schemeClr val="tx2">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ar-SA" sz="1800" b="0" kern="1200" dirty="0">
              <a:latin typeface="A_Nefel_Sereke_Qelew" panose="02010000000000000000" pitchFamily="2" charset="-78"/>
              <a:cs typeface="A_Nefel_Sereke_Qelew" panose="02010000000000000000" pitchFamily="2" charset="-78"/>
            </a:rPr>
            <a:t>تعزيز الاقتصاد المحلي و السياحة</a:t>
          </a:r>
          <a:endParaRPr lang="en-US" sz="1800" b="0" kern="1200" dirty="0">
            <a:latin typeface="A_Nefel_Sereke_Qelew" panose="02010000000000000000" pitchFamily="2" charset="-78"/>
            <a:cs typeface="A_Nefel_Sereke_Qelew" panose="02010000000000000000" pitchFamily="2" charset="-78"/>
          </a:endParaRPr>
        </a:p>
      </dsp:txBody>
      <dsp:txXfrm>
        <a:off x="8119812" y="1253955"/>
        <a:ext cx="1015097" cy="1843427"/>
      </dsp:txXfrm>
    </dsp:sp>
    <dsp:sp modelId="{10362F21-E163-477B-84E7-6CB985615196}">
      <dsp:nvSpPr>
        <dsp:cNvPr id="0" name=""/>
        <dsp:cNvSpPr/>
      </dsp:nvSpPr>
      <dsp:spPr>
        <a:xfrm>
          <a:off x="9436056" y="1222374"/>
          <a:ext cx="1078259" cy="1906589"/>
        </a:xfrm>
        <a:prstGeom prst="roundRect">
          <a:avLst>
            <a:gd name="adj" fmla="val 10000"/>
          </a:avLst>
        </a:prstGeom>
        <a:solidFill>
          <a:schemeClr val="tx2">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ar-SA" sz="1800" b="0" kern="1200" dirty="0">
              <a:latin typeface="A_Nefel_Sereke_Qelew" panose="02010000000000000000" pitchFamily="2" charset="-78"/>
              <a:cs typeface="A_Nefel_Sereke_Qelew" panose="02010000000000000000" pitchFamily="2" charset="-78"/>
            </a:rPr>
            <a:t>تحسين البنية التحتية و النقل</a:t>
          </a:r>
          <a:endParaRPr lang="en-US" sz="1800" b="0" kern="1200" dirty="0">
            <a:latin typeface="A_Nefel_Sereke_Qelew" panose="02010000000000000000" pitchFamily="2" charset="-78"/>
            <a:cs typeface="A_Nefel_Sereke_Qelew" panose="02010000000000000000" pitchFamily="2" charset="-78"/>
          </a:endParaRPr>
        </a:p>
      </dsp:txBody>
      <dsp:txXfrm>
        <a:off x="9467637" y="1253955"/>
        <a:ext cx="1015097" cy="1843427"/>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0" y="0"/>
          <a:ext cx="10515600" cy="4351338"/>
        </a:xfrm>
        <a:prstGeom prst="roundRect">
          <a:avLst>
            <a:gd name="adj" fmla="val 10000"/>
          </a:avLst>
        </a:prstGeom>
        <a:solidFill>
          <a:srgbClr val="92D05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0" kern="1200" dirty="0">
              <a:latin typeface="A_Nefel_Sereke_Qelew" panose="02010000000000000000" pitchFamily="2" charset="-78"/>
              <a:cs typeface="A_Nefel_Sereke_Qelew" panose="02010000000000000000" pitchFamily="2" charset="-78"/>
            </a:rPr>
            <a:t>العنصر الأخضر</a:t>
          </a:r>
          <a:endParaRPr lang="en-US" sz="4800" b="0" kern="1200" dirty="0">
            <a:latin typeface="A_Nefel_Sereke_Qelew" panose="02010000000000000000" pitchFamily="2" charset="-78"/>
            <a:cs typeface="A_Nefel_Sereke_Qelew" panose="02010000000000000000" pitchFamily="2" charset="-78"/>
          </a:endParaRPr>
        </a:p>
      </dsp:txBody>
      <dsp:txXfrm>
        <a:off x="127446" y="127446"/>
        <a:ext cx="10260708" cy="4096446"/>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3779" y="230"/>
          <a:ext cx="10508041" cy="2037565"/>
        </a:xfrm>
        <a:prstGeom prst="roundRect">
          <a:avLst>
            <a:gd name="adj" fmla="val 10000"/>
          </a:avLst>
        </a:prstGeom>
        <a:solidFill>
          <a:srgbClr val="92D05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0" kern="1200" dirty="0">
              <a:latin typeface="A_Nefel_Sereke_Qelew" panose="02010000000000000000" pitchFamily="2" charset="-78"/>
              <a:cs typeface="A_Nefel_Sereke_Qelew" panose="02010000000000000000" pitchFamily="2" charset="-78"/>
            </a:rPr>
            <a:t>العنصر الأخضر</a:t>
          </a:r>
          <a:endParaRPr lang="en-US" sz="4800" b="0" kern="1200" dirty="0">
            <a:latin typeface="A_Nefel_Sereke_Qelew" panose="02010000000000000000" pitchFamily="2" charset="-78"/>
            <a:cs typeface="A_Nefel_Sereke_Qelew" panose="02010000000000000000" pitchFamily="2" charset="-78"/>
          </a:endParaRPr>
        </a:p>
      </dsp:txBody>
      <dsp:txXfrm>
        <a:off x="63457" y="59908"/>
        <a:ext cx="10388685" cy="1918209"/>
      </dsp:txXfrm>
    </dsp:sp>
    <dsp:sp modelId="{071E18A5-A7FD-436E-8631-DC648BE29D4D}">
      <dsp:nvSpPr>
        <dsp:cNvPr id="0" name=""/>
        <dsp:cNvSpPr/>
      </dsp:nvSpPr>
      <dsp:spPr>
        <a:xfrm>
          <a:off x="7194888" y="2313542"/>
          <a:ext cx="3316932" cy="2037565"/>
        </a:xfrm>
        <a:prstGeom prst="roundRect">
          <a:avLst>
            <a:gd name="adj" fmla="val 10000"/>
          </a:avLst>
        </a:prstGeom>
        <a:solidFill>
          <a:srgbClr val="B2DE8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i="0" kern="1200" dirty="0">
              <a:latin typeface="A_Nefel_Sereke_Qelew" panose="02010000000000000000" pitchFamily="2" charset="-78"/>
              <a:cs typeface="A_Nefel_Sereke_Qelew" panose="02010000000000000000" pitchFamily="2" charset="-78"/>
            </a:rPr>
            <a:t>Biophilic streets  (</a:t>
          </a:r>
          <a:r>
            <a:rPr lang="ar-SA" sz="3600" b="1" i="0" kern="1200" dirty="0">
              <a:latin typeface="A_Nefel_Sereke_Qelew" panose="02010000000000000000" pitchFamily="2" charset="-78"/>
              <a:cs typeface="A_Nefel_Sereke_Qelew" panose="02010000000000000000" pitchFamily="2" charset="-78"/>
            </a:rPr>
            <a:t>الشوارع</a:t>
          </a:r>
          <a:r>
            <a:rPr lang="en-US" sz="3600" b="1" i="0" kern="1200" dirty="0">
              <a:latin typeface="A_Nefel_Sereke_Qelew" panose="02010000000000000000" pitchFamily="2" charset="-78"/>
              <a:cs typeface="A_Nefel_Sereke_Qelew" panose="02010000000000000000" pitchFamily="2" charset="-78"/>
            </a:rPr>
            <a:t>)</a:t>
          </a:r>
          <a:endParaRPr lang="en-US" sz="3600" b="0" kern="1200" dirty="0">
            <a:latin typeface="A_Nefel_Sereke_Qelew" panose="02010000000000000000" pitchFamily="2" charset="-78"/>
            <a:cs typeface="A_Nefel_Sereke_Qelew" panose="02010000000000000000" pitchFamily="2" charset="-78"/>
          </a:endParaRPr>
        </a:p>
      </dsp:txBody>
      <dsp:txXfrm>
        <a:off x="7254566" y="2373220"/>
        <a:ext cx="3197576" cy="1918209"/>
      </dsp:txXfrm>
    </dsp:sp>
    <dsp:sp modelId="{8C2939F4-52C2-4398-B804-FE4A57FC7ABA}">
      <dsp:nvSpPr>
        <dsp:cNvPr id="0" name=""/>
        <dsp:cNvSpPr/>
      </dsp:nvSpPr>
      <dsp:spPr>
        <a:xfrm>
          <a:off x="3599333" y="2313542"/>
          <a:ext cx="3316932" cy="2037565"/>
        </a:xfrm>
        <a:prstGeom prst="roundRect">
          <a:avLst>
            <a:gd name="adj" fmla="val 10000"/>
          </a:avLst>
        </a:prstGeom>
        <a:solidFill>
          <a:srgbClr val="B2DE8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0" i="0" kern="1200" dirty="0">
              <a:latin typeface="A_Nefel_Sereke_Qelew" panose="02010000000000000000" pitchFamily="2" charset="-78"/>
              <a:cs typeface="A_Nefel_Sereke_Qelew" panose="02010000000000000000" pitchFamily="2" charset="-78"/>
            </a:rPr>
            <a:t>Green Belt (</a:t>
          </a:r>
          <a:r>
            <a:rPr lang="ar-SA" sz="3600" b="0" i="0" kern="1200" dirty="0">
              <a:latin typeface="A_Nefel_Sereke_Qelew" panose="02010000000000000000" pitchFamily="2" charset="-78"/>
              <a:cs typeface="A_Nefel_Sereke_Qelew" panose="02010000000000000000" pitchFamily="2" charset="-78"/>
            </a:rPr>
            <a:t>حزام أخضر</a:t>
          </a:r>
          <a:r>
            <a:rPr lang="en-US" sz="3600" b="0" i="0" kern="1200" dirty="0">
              <a:latin typeface="A_Nefel_Sereke_Qelew" panose="02010000000000000000" pitchFamily="2" charset="-78"/>
              <a:cs typeface="A_Nefel_Sereke_Qelew" panose="02010000000000000000" pitchFamily="2" charset="-78"/>
            </a:rPr>
            <a:t>)</a:t>
          </a:r>
          <a:endParaRPr lang="en-US" sz="3600" b="0" kern="1200" dirty="0">
            <a:latin typeface="A_Nefel_Sereke_Qelew" panose="02010000000000000000" pitchFamily="2" charset="-78"/>
            <a:cs typeface="A_Nefel_Sereke_Qelew" panose="02010000000000000000" pitchFamily="2" charset="-78"/>
          </a:endParaRPr>
        </a:p>
      </dsp:txBody>
      <dsp:txXfrm>
        <a:off x="3659011" y="2373220"/>
        <a:ext cx="3197576" cy="1918209"/>
      </dsp:txXfrm>
    </dsp:sp>
    <dsp:sp modelId="{AF6E9B82-2841-4F4B-AF38-892F07F02EDD}">
      <dsp:nvSpPr>
        <dsp:cNvPr id="0" name=""/>
        <dsp:cNvSpPr/>
      </dsp:nvSpPr>
      <dsp:spPr>
        <a:xfrm>
          <a:off x="3779" y="2313542"/>
          <a:ext cx="3316932" cy="2037565"/>
        </a:xfrm>
        <a:prstGeom prst="roundRect">
          <a:avLst>
            <a:gd name="adj" fmla="val 10000"/>
          </a:avLst>
        </a:prstGeom>
        <a:solidFill>
          <a:srgbClr val="B2DE8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0" i="0" kern="1200" dirty="0">
              <a:latin typeface="A_Nefel_Sereke_Qelew" panose="02010000000000000000" pitchFamily="2" charset="-78"/>
              <a:cs typeface="A_Nefel_Sereke_Qelew" panose="02010000000000000000" pitchFamily="2" charset="-78"/>
            </a:rPr>
            <a:t>Green Parks (</a:t>
          </a:r>
          <a:r>
            <a:rPr lang="ar-SA" sz="3600" b="0" i="0" kern="1200" dirty="0">
              <a:latin typeface="A_Nefel_Sereke_Qelew" panose="02010000000000000000" pitchFamily="2" charset="-78"/>
              <a:cs typeface="A_Nefel_Sereke_Qelew" panose="02010000000000000000" pitchFamily="2" charset="-78"/>
            </a:rPr>
            <a:t>حدائق</a:t>
          </a:r>
          <a:r>
            <a:rPr lang="en-US" sz="3600" b="0" i="0" kern="1200" dirty="0">
              <a:latin typeface="A_Nefel_Sereke_Qelew" panose="02010000000000000000" pitchFamily="2" charset="-78"/>
              <a:cs typeface="A_Nefel_Sereke_Qelew" panose="02010000000000000000" pitchFamily="2" charset="-78"/>
            </a:rPr>
            <a:t>)</a:t>
          </a:r>
          <a:endParaRPr lang="en-US" sz="3600" b="0" kern="1200" dirty="0">
            <a:latin typeface="A_Nefel_Sereke_Qelew" panose="02010000000000000000" pitchFamily="2" charset="-78"/>
            <a:cs typeface="A_Nefel_Sereke_Qelew" panose="02010000000000000000" pitchFamily="2" charset="-78"/>
          </a:endParaRPr>
        </a:p>
      </dsp:txBody>
      <dsp:txXfrm>
        <a:off x="63457" y="2373220"/>
        <a:ext cx="3197576" cy="1918209"/>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3861" y="600"/>
          <a:ext cx="10507877" cy="1330047"/>
        </a:xfrm>
        <a:prstGeom prst="roundRect">
          <a:avLst>
            <a:gd name="adj" fmla="val 10000"/>
          </a:avLst>
        </a:prstGeom>
        <a:solidFill>
          <a:srgbClr val="92D05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0" kern="1200" dirty="0">
              <a:latin typeface="A_Nefel_Sereke_Qelew" panose="02010000000000000000" pitchFamily="2" charset="-78"/>
              <a:cs typeface="A_Nefel_Sereke_Qelew" panose="02010000000000000000" pitchFamily="2" charset="-78"/>
            </a:rPr>
            <a:t>العنصر الأخضر</a:t>
          </a:r>
          <a:endParaRPr lang="en-US" sz="4800" b="0" kern="1200" dirty="0">
            <a:latin typeface="A_Nefel_Sereke_Qelew" panose="02010000000000000000" pitchFamily="2" charset="-78"/>
            <a:cs typeface="A_Nefel_Sereke_Qelew" panose="02010000000000000000" pitchFamily="2" charset="-78"/>
          </a:endParaRPr>
        </a:p>
      </dsp:txBody>
      <dsp:txXfrm>
        <a:off x="42817" y="39556"/>
        <a:ext cx="10429965" cy="1252135"/>
      </dsp:txXfrm>
    </dsp:sp>
    <dsp:sp modelId="{071E18A5-A7FD-436E-8631-DC648BE29D4D}">
      <dsp:nvSpPr>
        <dsp:cNvPr id="0" name=""/>
        <dsp:cNvSpPr/>
      </dsp:nvSpPr>
      <dsp:spPr>
        <a:xfrm>
          <a:off x="3861" y="1510645"/>
          <a:ext cx="10507877" cy="1330047"/>
        </a:xfrm>
        <a:prstGeom prst="roundRect">
          <a:avLst>
            <a:gd name="adj" fmla="val 10000"/>
          </a:avLst>
        </a:prstGeom>
        <a:solidFill>
          <a:srgbClr val="B2DE8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i="0" kern="1200" dirty="0">
              <a:latin typeface="A_Nefel_Sereke_Qelew" panose="02010000000000000000" pitchFamily="2" charset="-78"/>
              <a:cs typeface="A_Nefel_Sereke_Qelew" panose="02010000000000000000" pitchFamily="2" charset="-78"/>
            </a:rPr>
            <a:t>Biophilic streets  (</a:t>
          </a:r>
          <a:r>
            <a:rPr lang="ar-SA" sz="3600" b="1" i="0" kern="1200" dirty="0">
              <a:latin typeface="A_Nefel_Sereke_Qelew" panose="02010000000000000000" pitchFamily="2" charset="-78"/>
              <a:cs typeface="A_Nefel_Sereke_Qelew" panose="02010000000000000000" pitchFamily="2" charset="-78"/>
            </a:rPr>
            <a:t>الشوارع</a:t>
          </a:r>
          <a:r>
            <a:rPr lang="en-US" sz="3600" b="1" i="0" kern="1200" dirty="0">
              <a:latin typeface="A_Nefel_Sereke_Qelew" panose="02010000000000000000" pitchFamily="2" charset="-78"/>
              <a:cs typeface="A_Nefel_Sereke_Qelew" panose="02010000000000000000" pitchFamily="2" charset="-78"/>
            </a:rPr>
            <a:t>)</a:t>
          </a:r>
          <a:endParaRPr lang="en-US" sz="3600" b="0" kern="1200" dirty="0">
            <a:latin typeface="A_Nefel_Sereke_Qelew" panose="02010000000000000000" pitchFamily="2" charset="-78"/>
            <a:cs typeface="A_Nefel_Sereke_Qelew" panose="02010000000000000000" pitchFamily="2" charset="-78"/>
          </a:endParaRPr>
        </a:p>
      </dsp:txBody>
      <dsp:txXfrm>
        <a:off x="42817" y="1549601"/>
        <a:ext cx="10429965" cy="1252135"/>
      </dsp:txXfrm>
    </dsp:sp>
    <dsp:sp modelId="{31E58764-8786-4CC6-9C20-4A8ABCCEDA72}">
      <dsp:nvSpPr>
        <dsp:cNvPr id="0" name=""/>
        <dsp:cNvSpPr/>
      </dsp:nvSpPr>
      <dsp:spPr>
        <a:xfrm>
          <a:off x="7964991" y="3020690"/>
          <a:ext cx="2546746" cy="1330047"/>
        </a:xfrm>
        <a:prstGeom prst="roundRect">
          <a:avLst>
            <a:gd name="adj" fmla="val 10000"/>
          </a:avLst>
        </a:prstGeom>
        <a:solidFill>
          <a:srgbClr val="DAEFC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kern="1200" dirty="0">
              <a:latin typeface="A_Nefel_Sereke_Qelew" panose="02010000000000000000" pitchFamily="2" charset="-78"/>
              <a:cs typeface="A_Nefel_Sereke_Qelew" panose="02010000000000000000" pitchFamily="2" charset="-78"/>
            </a:rPr>
            <a:t>حركة مريحة</a:t>
          </a:r>
          <a:endParaRPr lang="en-US" sz="2400" b="0" kern="1200" dirty="0">
            <a:latin typeface="A_Nefel_Sereke_Qelew" panose="02010000000000000000" pitchFamily="2" charset="-78"/>
            <a:cs typeface="A_Nefel_Sereke_Qelew" panose="02010000000000000000" pitchFamily="2" charset="-78"/>
          </a:endParaRPr>
        </a:p>
      </dsp:txBody>
      <dsp:txXfrm>
        <a:off x="8003947" y="3059646"/>
        <a:ext cx="2468834" cy="1252135"/>
      </dsp:txXfrm>
    </dsp:sp>
    <dsp:sp modelId="{3D6DE107-96B2-4C9C-9DE6-23380E710685}">
      <dsp:nvSpPr>
        <dsp:cNvPr id="0" name=""/>
        <dsp:cNvSpPr/>
      </dsp:nvSpPr>
      <dsp:spPr>
        <a:xfrm>
          <a:off x="5311281" y="3020690"/>
          <a:ext cx="2546746" cy="1330047"/>
        </a:xfrm>
        <a:prstGeom prst="roundRect">
          <a:avLst>
            <a:gd name="adj" fmla="val 10000"/>
          </a:avLst>
        </a:prstGeom>
        <a:solidFill>
          <a:srgbClr val="DAEFC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kern="1200" dirty="0">
              <a:latin typeface="A_Nefel_Sereke_Qelew" panose="02010000000000000000" pitchFamily="2" charset="-78"/>
              <a:cs typeface="A_Nefel_Sereke_Qelew" panose="02010000000000000000" pitchFamily="2" charset="-78"/>
            </a:rPr>
            <a:t>اشجار على الجوانب</a:t>
          </a:r>
          <a:endParaRPr lang="en-US" sz="2400" b="0" kern="1200" dirty="0">
            <a:latin typeface="A_Nefel_Sereke_Qelew" panose="02010000000000000000" pitchFamily="2" charset="-78"/>
            <a:cs typeface="A_Nefel_Sereke_Qelew" panose="02010000000000000000" pitchFamily="2" charset="-78"/>
          </a:endParaRPr>
        </a:p>
      </dsp:txBody>
      <dsp:txXfrm>
        <a:off x="5350237" y="3059646"/>
        <a:ext cx="2468834" cy="1252135"/>
      </dsp:txXfrm>
    </dsp:sp>
    <dsp:sp modelId="{5FD9B432-7EB2-4EDD-B070-7068CF584B7F}">
      <dsp:nvSpPr>
        <dsp:cNvPr id="0" name=""/>
        <dsp:cNvSpPr/>
      </dsp:nvSpPr>
      <dsp:spPr>
        <a:xfrm>
          <a:off x="2657571" y="3020690"/>
          <a:ext cx="2546746" cy="1330047"/>
        </a:xfrm>
        <a:prstGeom prst="roundRect">
          <a:avLst>
            <a:gd name="adj" fmla="val 10000"/>
          </a:avLst>
        </a:prstGeom>
        <a:solidFill>
          <a:srgbClr val="DAEFC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kern="1200" dirty="0">
              <a:latin typeface="A_Nefel_Sereke_Qelew" panose="02010000000000000000" pitchFamily="2" charset="-78"/>
              <a:cs typeface="A_Nefel_Sereke_Qelew" panose="02010000000000000000" pitchFamily="2" charset="-78"/>
            </a:rPr>
            <a:t>ممر دراجات هوائية</a:t>
          </a:r>
          <a:endParaRPr lang="en-US" sz="2400" b="0" kern="1200" dirty="0">
            <a:latin typeface="A_Nefel_Sereke_Qelew" panose="02010000000000000000" pitchFamily="2" charset="-78"/>
            <a:cs typeface="A_Nefel_Sereke_Qelew" panose="02010000000000000000" pitchFamily="2" charset="-78"/>
          </a:endParaRPr>
        </a:p>
      </dsp:txBody>
      <dsp:txXfrm>
        <a:off x="2696527" y="3059646"/>
        <a:ext cx="2468834" cy="1252135"/>
      </dsp:txXfrm>
    </dsp:sp>
    <dsp:sp modelId="{67A192E6-A125-4719-BD81-5E6F75493DF6}">
      <dsp:nvSpPr>
        <dsp:cNvPr id="0" name=""/>
        <dsp:cNvSpPr/>
      </dsp:nvSpPr>
      <dsp:spPr>
        <a:xfrm>
          <a:off x="3861" y="3020690"/>
          <a:ext cx="2546746" cy="1330047"/>
        </a:xfrm>
        <a:prstGeom prst="roundRect">
          <a:avLst>
            <a:gd name="adj" fmla="val 10000"/>
          </a:avLst>
        </a:prstGeom>
        <a:solidFill>
          <a:srgbClr val="DAEFC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SA" sz="2400" b="0" kern="1200" dirty="0">
              <a:latin typeface="A_Nefel_Sereke_Qelew" panose="02010000000000000000" pitchFamily="2" charset="-78"/>
              <a:cs typeface="A_Nefel_Sereke_Qelew" panose="02010000000000000000" pitchFamily="2" charset="-78"/>
            </a:rPr>
            <a:t>رصيف واسع</a:t>
          </a:r>
          <a:endParaRPr lang="en-US" sz="2400" b="0" kern="1200" dirty="0">
            <a:latin typeface="A_Nefel_Sereke_Qelew" panose="02010000000000000000" pitchFamily="2" charset="-78"/>
            <a:cs typeface="A_Nefel_Sereke_Qelew" panose="02010000000000000000" pitchFamily="2" charset="-78"/>
          </a:endParaRPr>
        </a:p>
      </dsp:txBody>
      <dsp:txXfrm>
        <a:off x="42817" y="3059646"/>
        <a:ext cx="2468834" cy="1252135"/>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5134" y="230"/>
          <a:ext cx="10505330" cy="2037565"/>
        </a:xfrm>
        <a:prstGeom prst="roundRect">
          <a:avLst>
            <a:gd name="adj" fmla="val 10000"/>
          </a:avLst>
        </a:prstGeom>
        <a:solidFill>
          <a:srgbClr val="92D05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0" kern="1200" dirty="0">
              <a:latin typeface="A_Nefel_Sereke_Qelew" panose="02010000000000000000" pitchFamily="2" charset="-78"/>
              <a:cs typeface="A_Nefel_Sereke_Qelew" panose="02010000000000000000" pitchFamily="2" charset="-78"/>
            </a:rPr>
            <a:t>العنصر الأخضر</a:t>
          </a:r>
          <a:endParaRPr lang="en-US" sz="4800" b="0" kern="1200" dirty="0">
            <a:latin typeface="A_Nefel_Sereke_Qelew" panose="02010000000000000000" pitchFamily="2" charset="-78"/>
            <a:cs typeface="A_Nefel_Sereke_Qelew" panose="02010000000000000000" pitchFamily="2" charset="-78"/>
          </a:endParaRPr>
        </a:p>
      </dsp:txBody>
      <dsp:txXfrm>
        <a:off x="64812" y="59908"/>
        <a:ext cx="10385974" cy="1918209"/>
      </dsp:txXfrm>
    </dsp:sp>
    <dsp:sp modelId="{8C2939F4-52C2-4398-B804-FE4A57FC7ABA}">
      <dsp:nvSpPr>
        <dsp:cNvPr id="0" name=""/>
        <dsp:cNvSpPr/>
      </dsp:nvSpPr>
      <dsp:spPr>
        <a:xfrm>
          <a:off x="5134" y="2313542"/>
          <a:ext cx="10505330" cy="2037565"/>
        </a:xfrm>
        <a:prstGeom prst="roundRect">
          <a:avLst>
            <a:gd name="adj" fmla="val 10000"/>
          </a:avLst>
        </a:prstGeom>
        <a:solidFill>
          <a:srgbClr val="B2DE8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0" i="0" kern="1200" dirty="0">
              <a:latin typeface="A_Nefel_Sereke_Qelew" panose="02010000000000000000" pitchFamily="2" charset="-78"/>
              <a:cs typeface="A_Nefel_Sereke_Qelew" panose="02010000000000000000" pitchFamily="2" charset="-78"/>
            </a:rPr>
            <a:t>Green Belt (</a:t>
          </a:r>
          <a:r>
            <a:rPr lang="ar-SA" sz="3600" b="0" i="0" kern="1200" dirty="0">
              <a:latin typeface="A_Nefel_Sereke_Qelew" panose="02010000000000000000" pitchFamily="2" charset="-78"/>
              <a:cs typeface="A_Nefel_Sereke_Qelew" panose="02010000000000000000" pitchFamily="2" charset="-78"/>
            </a:rPr>
            <a:t>حزام أخضر</a:t>
          </a:r>
          <a:r>
            <a:rPr lang="en-US" sz="3600" b="0" i="0" kern="1200" dirty="0">
              <a:latin typeface="A_Nefel_Sereke_Qelew" panose="02010000000000000000" pitchFamily="2" charset="-78"/>
              <a:cs typeface="A_Nefel_Sereke_Qelew" panose="02010000000000000000" pitchFamily="2" charset="-78"/>
            </a:rPr>
            <a:t>)</a:t>
          </a:r>
          <a:endParaRPr lang="en-US" sz="3600" b="0" kern="1200" dirty="0">
            <a:latin typeface="A_Nefel_Sereke_Qelew" panose="02010000000000000000" pitchFamily="2" charset="-78"/>
            <a:cs typeface="A_Nefel_Sereke_Qelew" panose="02010000000000000000" pitchFamily="2" charset="-78"/>
          </a:endParaRPr>
        </a:p>
      </dsp:txBody>
      <dsp:txXfrm>
        <a:off x="64812" y="2373220"/>
        <a:ext cx="10385974" cy="1918209"/>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8C5D5-A0BA-417D-96EC-8132F62936A3}">
      <dsp:nvSpPr>
        <dsp:cNvPr id="0" name=""/>
        <dsp:cNvSpPr/>
      </dsp:nvSpPr>
      <dsp:spPr>
        <a:xfrm>
          <a:off x="5134" y="230"/>
          <a:ext cx="10505330" cy="2037565"/>
        </a:xfrm>
        <a:prstGeom prst="roundRect">
          <a:avLst>
            <a:gd name="adj" fmla="val 10000"/>
          </a:avLst>
        </a:prstGeom>
        <a:solidFill>
          <a:srgbClr val="92D05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800" b="0" kern="1200" dirty="0">
              <a:latin typeface="A_Nefel_Sereke_Qelew" panose="02010000000000000000" pitchFamily="2" charset="-78"/>
              <a:cs typeface="A_Nefel_Sereke_Qelew" panose="02010000000000000000" pitchFamily="2" charset="-78"/>
            </a:rPr>
            <a:t>العنصر الأخضر</a:t>
          </a:r>
          <a:endParaRPr lang="en-US" sz="4800" b="0" kern="1200" dirty="0">
            <a:latin typeface="A_Nefel_Sereke_Qelew" panose="02010000000000000000" pitchFamily="2" charset="-78"/>
            <a:cs typeface="A_Nefel_Sereke_Qelew" panose="02010000000000000000" pitchFamily="2" charset="-78"/>
          </a:endParaRPr>
        </a:p>
      </dsp:txBody>
      <dsp:txXfrm>
        <a:off x="64812" y="59908"/>
        <a:ext cx="10385974" cy="1918209"/>
      </dsp:txXfrm>
    </dsp:sp>
    <dsp:sp modelId="{AF6E9B82-2841-4F4B-AF38-892F07F02EDD}">
      <dsp:nvSpPr>
        <dsp:cNvPr id="0" name=""/>
        <dsp:cNvSpPr/>
      </dsp:nvSpPr>
      <dsp:spPr>
        <a:xfrm>
          <a:off x="5134" y="2313542"/>
          <a:ext cx="10505330" cy="2037565"/>
        </a:xfrm>
        <a:prstGeom prst="roundRect">
          <a:avLst>
            <a:gd name="adj" fmla="val 10000"/>
          </a:avLst>
        </a:prstGeom>
        <a:solidFill>
          <a:srgbClr val="B2DE8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0" i="0" kern="1200" dirty="0">
              <a:latin typeface="A_Nefel_Sereke_Qelew" panose="02010000000000000000" pitchFamily="2" charset="-78"/>
              <a:cs typeface="A_Nefel_Sereke_Qelew" panose="02010000000000000000" pitchFamily="2" charset="-78"/>
            </a:rPr>
            <a:t>Green Parks (</a:t>
          </a:r>
          <a:r>
            <a:rPr lang="ar-SA" sz="3600" b="0" i="0" kern="1200" dirty="0">
              <a:latin typeface="A_Nefel_Sereke_Qelew" panose="02010000000000000000" pitchFamily="2" charset="-78"/>
              <a:cs typeface="A_Nefel_Sereke_Qelew" panose="02010000000000000000" pitchFamily="2" charset="-78"/>
            </a:rPr>
            <a:t>حدائق</a:t>
          </a:r>
          <a:r>
            <a:rPr lang="en-US" sz="3600" b="0" i="0" kern="1200" dirty="0">
              <a:latin typeface="A_Nefel_Sereke_Qelew" panose="02010000000000000000" pitchFamily="2" charset="-78"/>
              <a:cs typeface="A_Nefel_Sereke_Qelew" panose="02010000000000000000" pitchFamily="2" charset="-78"/>
            </a:rPr>
            <a:t>)</a:t>
          </a:r>
          <a:endParaRPr lang="en-US" sz="3600" b="0" kern="1200" dirty="0">
            <a:latin typeface="A_Nefel_Sereke_Qelew" panose="02010000000000000000" pitchFamily="2" charset="-78"/>
            <a:cs typeface="A_Nefel_Sereke_Qelew" panose="02010000000000000000" pitchFamily="2" charset="-78"/>
          </a:endParaRPr>
        </a:p>
      </dsp:txBody>
      <dsp:txXfrm>
        <a:off x="64812" y="2373220"/>
        <a:ext cx="10385974" cy="191820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4.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6.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7.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0.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3.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7DA8AD-9E18-49EE-A27E-E059D2EF3F0A}" type="datetimeFigureOut">
              <a:rPr lang="en-US" smtClean="0"/>
              <a:t>7/1/2024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5025DA-B768-496D-BAF4-554D4CCD97EE}" type="slidenum">
              <a:rPr lang="en-US" smtClean="0"/>
              <a:t>‹#›</a:t>
            </a:fld>
            <a:endParaRPr lang="en-US"/>
          </a:p>
        </p:txBody>
      </p:sp>
    </p:spTree>
    <p:extLst>
      <p:ext uri="{BB962C8B-B14F-4D97-AF65-F5344CB8AC3E}">
        <p14:creationId xmlns:p14="http://schemas.microsoft.com/office/powerpoint/2010/main" val="13496671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16</a:t>
            </a:fld>
            <a:endParaRPr lang="en-US"/>
          </a:p>
        </p:txBody>
      </p:sp>
    </p:spTree>
    <p:extLst>
      <p:ext uri="{BB962C8B-B14F-4D97-AF65-F5344CB8AC3E}">
        <p14:creationId xmlns:p14="http://schemas.microsoft.com/office/powerpoint/2010/main" val="2687263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17</a:t>
            </a:fld>
            <a:endParaRPr lang="en-US"/>
          </a:p>
        </p:txBody>
      </p:sp>
    </p:spTree>
    <p:extLst>
      <p:ext uri="{BB962C8B-B14F-4D97-AF65-F5344CB8AC3E}">
        <p14:creationId xmlns:p14="http://schemas.microsoft.com/office/powerpoint/2010/main" val="2142223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22</a:t>
            </a:fld>
            <a:endParaRPr lang="en-US"/>
          </a:p>
        </p:txBody>
      </p:sp>
    </p:spTree>
    <p:extLst>
      <p:ext uri="{BB962C8B-B14F-4D97-AF65-F5344CB8AC3E}">
        <p14:creationId xmlns:p14="http://schemas.microsoft.com/office/powerpoint/2010/main" val="2076547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23</a:t>
            </a:fld>
            <a:endParaRPr lang="en-US"/>
          </a:p>
        </p:txBody>
      </p:sp>
    </p:spTree>
    <p:extLst>
      <p:ext uri="{BB962C8B-B14F-4D97-AF65-F5344CB8AC3E}">
        <p14:creationId xmlns:p14="http://schemas.microsoft.com/office/powerpoint/2010/main" val="3442258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26</a:t>
            </a:fld>
            <a:endParaRPr lang="en-US"/>
          </a:p>
        </p:txBody>
      </p:sp>
    </p:spTree>
    <p:extLst>
      <p:ext uri="{BB962C8B-B14F-4D97-AF65-F5344CB8AC3E}">
        <p14:creationId xmlns:p14="http://schemas.microsoft.com/office/powerpoint/2010/main" val="1818449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27</a:t>
            </a:fld>
            <a:endParaRPr lang="en-US"/>
          </a:p>
        </p:txBody>
      </p:sp>
    </p:spTree>
    <p:extLst>
      <p:ext uri="{BB962C8B-B14F-4D97-AF65-F5344CB8AC3E}">
        <p14:creationId xmlns:p14="http://schemas.microsoft.com/office/powerpoint/2010/main" val="10249622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31</a:t>
            </a:fld>
            <a:endParaRPr lang="en-US"/>
          </a:p>
        </p:txBody>
      </p:sp>
    </p:spTree>
    <p:extLst>
      <p:ext uri="{BB962C8B-B14F-4D97-AF65-F5344CB8AC3E}">
        <p14:creationId xmlns:p14="http://schemas.microsoft.com/office/powerpoint/2010/main" val="31531109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34</a:t>
            </a:fld>
            <a:endParaRPr lang="en-US"/>
          </a:p>
        </p:txBody>
      </p:sp>
    </p:spTree>
    <p:extLst>
      <p:ext uri="{BB962C8B-B14F-4D97-AF65-F5344CB8AC3E}">
        <p14:creationId xmlns:p14="http://schemas.microsoft.com/office/powerpoint/2010/main" val="22751859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35</a:t>
            </a:fld>
            <a:endParaRPr lang="en-US"/>
          </a:p>
        </p:txBody>
      </p:sp>
    </p:spTree>
    <p:extLst>
      <p:ext uri="{BB962C8B-B14F-4D97-AF65-F5344CB8AC3E}">
        <p14:creationId xmlns:p14="http://schemas.microsoft.com/office/powerpoint/2010/main" val="311698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36</a:t>
            </a:fld>
            <a:endParaRPr lang="en-US"/>
          </a:p>
        </p:txBody>
      </p:sp>
    </p:spTree>
    <p:extLst>
      <p:ext uri="{BB962C8B-B14F-4D97-AF65-F5344CB8AC3E}">
        <p14:creationId xmlns:p14="http://schemas.microsoft.com/office/powerpoint/2010/main" val="4071593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37</a:t>
            </a:fld>
            <a:endParaRPr lang="en-US"/>
          </a:p>
        </p:txBody>
      </p:sp>
    </p:spTree>
    <p:extLst>
      <p:ext uri="{BB962C8B-B14F-4D97-AF65-F5344CB8AC3E}">
        <p14:creationId xmlns:p14="http://schemas.microsoft.com/office/powerpoint/2010/main" val="42726162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41</a:t>
            </a:fld>
            <a:endParaRPr lang="en-US"/>
          </a:p>
        </p:txBody>
      </p:sp>
    </p:spTree>
    <p:extLst>
      <p:ext uri="{BB962C8B-B14F-4D97-AF65-F5344CB8AC3E}">
        <p14:creationId xmlns:p14="http://schemas.microsoft.com/office/powerpoint/2010/main" val="12760117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44</a:t>
            </a:fld>
            <a:endParaRPr lang="en-US"/>
          </a:p>
        </p:txBody>
      </p:sp>
    </p:spTree>
    <p:extLst>
      <p:ext uri="{BB962C8B-B14F-4D97-AF65-F5344CB8AC3E}">
        <p14:creationId xmlns:p14="http://schemas.microsoft.com/office/powerpoint/2010/main" val="34172994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47</a:t>
            </a:fld>
            <a:endParaRPr lang="en-US"/>
          </a:p>
        </p:txBody>
      </p:sp>
    </p:spTree>
    <p:extLst>
      <p:ext uri="{BB962C8B-B14F-4D97-AF65-F5344CB8AC3E}">
        <p14:creationId xmlns:p14="http://schemas.microsoft.com/office/powerpoint/2010/main" val="16882172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49</a:t>
            </a:fld>
            <a:endParaRPr lang="en-US"/>
          </a:p>
        </p:txBody>
      </p:sp>
    </p:spTree>
    <p:extLst>
      <p:ext uri="{BB962C8B-B14F-4D97-AF65-F5344CB8AC3E}">
        <p14:creationId xmlns:p14="http://schemas.microsoft.com/office/powerpoint/2010/main" val="11123652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51</a:t>
            </a:fld>
            <a:endParaRPr lang="en-US"/>
          </a:p>
        </p:txBody>
      </p:sp>
    </p:spTree>
    <p:extLst>
      <p:ext uri="{BB962C8B-B14F-4D97-AF65-F5344CB8AC3E}">
        <p14:creationId xmlns:p14="http://schemas.microsoft.com/office/powerpoint/2010/main" val="23738120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53</a:t>
            </a:fld>
            <a:endParaRPr lang="en-US"/>
          </a:p>
        </p:txBody>
      </p:sp>
    </p:spTree>
    <p:extLst>
      <p:ext uri="{BB962C8B-B14F-4D97-AF65-F5344CB8AC3E}">
        <p14:creationId xmlns:p14="http://schemas.microsoft.com/office/powerpoint/2010/main" val="6667174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54</a:t>
            </a:fld>
            <a:endParaRPr lang="en-US"/>
          </a:p>
        </p:txBody>
      </p:sp>
    </p:spTree>
    <p:extLst>
      <p:ext uri="{BB962C8B-B14F-4D97-AF65-F5344CB8AC3E}">
        <p14:creationId xmlns:p14="http://schemas.microsoft.com/office/powerpoint/2010/main" val="13138622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55</a:t>
            </a:fld>
            <a:endParaRPr lang="en-US"/>
          </a:p>
        </p:txBody>
      </p:sp>
    </p:spTree>
    <p:extLst>
      <p:ext uri="{BB962C8B-B14F-4D97-AF65-F5344CB8AC3E}">
        <p14:creationId xmlns:p14="http://schemas.microsoft.com/office/powerpoint/2010/main" val="1866766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57</a:t>
            </a:fld>
            <a:endParaRPr lang="en-US"/>
          </a:p>
        </p:txBody>
      </p:sp>
    </p:spTree>
    <p:extLst>
      <p:ext uri="{BB962C8B-B14F-4D97-AF65-F5344CB8AC3E}">
        <p14:creationId xmlns:p14="http://schemas.microsoft.com/office/powerpoint/2010/main" val="4824113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60</a:t>
            </a:fld>
            <a:endParaRPr lang="en-US"/>
          </a:p>
        </p:txBody>
      </p:sp>
    </p:spTree>
    <p:extLst>
      <p:ext uri="{BB962C8B-B14F-4D97-AF65-F5344CB8AC3E}">
        <p14:creationId xmlns:p14="http://schemas.microsoft.com/office/powerpoint/2010/main" val="7682446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62</a:t>
            </a:fld>
            <a:endParaRPr lang="en-US"/>
          </a:p>
        </p:txBody>
      </p:sp>
    </p:spTree>
    <p:extLst>
      <p:ext uri="{BB962C8B-B14F-4D97-AF65-F5344CB8AC3E}">
        <p14:creationId xmlns:p14="http://schemas.microsoft.com/office/powerpoint/2010/main" val="17867683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63</a:t>
            </a:fld>
            <a:endParaRPr lang="en-US"/>
          </a:p>
        </p:txBody>
      </p:sp>
    </p:spTree>
    <p:extLst>
      <p:ext uri="{BB962C8B-B14F-4D97-AF65-F5344CB8AC3E}">
        <p14:creationId xmlns:p14="http://schemas.microsoft.com/office/powerpoint/2010/main" val="18418264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64</a:t>
            </a:fld>
            <a:endParaRPr lang="en-US"/>
          </a:p>
        </p:txBody>
      </p:sp>
    </p:spTree>
    <p:extLst>
      <p:ext uri="{BB962C8B-B14F-4D97-AF65-F5344CB8AC3E}">
        <p14:creationId xmlns:p14="http://schemas.microsoft.com/office/powerpoint/2010/main" val="25070306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66</a:t>
            </a:fld>
            <a:endParaRPr lang="en-US"/>
          </a:p>
        </p:txBody>
      </p:sp>
    </p:spTree>
    <p:extLst>
      <p:ext uri="{BB962C8B-B14F-4D97-AF65-F5344CB8AC3E}">
        <p14:creationId xmlns:p14="http://schemas.microsoft.com/office/powerpoint/2010/main" val="38656166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67</a:t>
            </a:fld>
            <a:endParaRPr lang="en-US"/>
          </a:p>
        </p:txBody>
      </p:sp>
    </p:spTree>
    <p:extLst>
      <p:ext uri="{BB962C8B-B14F-4D97-AF65-F5344CB8AC3E}">
        <p14:creationId xmlns:p14="http://schemas.microsoft.com/office/powerpoint/2010/main" val="25515520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68</a:t>
            </a:fld>
            <a:endParaRPr lang="en-US"/>
          </a:p>
        </p:txBody>
      </p:sp>
    </p:spTree>
    <p:extLst>
      <p:ext uri="{BB962C8B-B14F-4D97-AF65-F5344CB8AC3E}">
        <p14:creationId xmlns:p14="http://schemas.microsoft.com/office/powerpoint/2010/main" val="11021666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69</a:t>
            </a:fld>
            <a:endParaRPr lang="en-US"/>
          </a:p>
        </p:txBody>
      </p:sp>
    </p:spTree>
    <p:extLst>
      <p:ext uri="{BB962C8B-B14F-4D97-AF65-F5344CB8AC3E}">
        <p14:creationId xmlns:p14="http://schemas.microsoft.com/office/powerpoint/2010/main" val="2339175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71</a:t>
            </a:fld>
            <a:endParaRPr lang="en-US"/>
          </a:p>
        </p:txBody>
      </p:sp>
    </p:spTree>
    <p:extLst>
      <p:ext uri="{BB962C8B-B14F-4D97-AF65-F5344CB8AC3E}">
        <p14:creationId xmlns:p14="http://schemas.microsoft.com/office/powerpoint/2010/main" val="27350024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73</a:t>
            </a:fld>
            <a:endParaRPr lang="en-US"/>
          </a:p>
        </p:txBody>
      </p:sp>
    </p:spTree>
    <p:extLst>
      <p:ext uri="{BB962C8B-B14F-4D97-AF65-F5344CB8AC3E}">
        <p14:creationId xmlns:p14="http://schemas.microsoft.com/office/powerpoint/2010/main" val="16620204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74</a:t>
            </a:fld>
            <a:endParaRPr lang="en-US"/>
          </a:p>
        </p:txBody>
      </p:sp>
    </p:spTree>
    <p:extLst>
      <p:ext uri="{BB962C8B-B14F-4D97-AF65-F5344CB8AC3E}">
        <p14:creationId xmlns:p14="http://schemas.microsoft.com/office/powerpoint/2010/main" val="243226552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76</a:t>
            </a:fld>
            <a:endParaRPr lang="en-US"/>
          </a:p>
        </p:txBody>
      </p:sp>
    </p:spTree>
    <p:extLst>
      <p:ext uri="{BB962C8B-B14F-4D97-AF65-F5344CB8AC3E}">
        <p14:creationId xmlns:p14="http://schemas.microsoft.com/office/powerpoint/2010/main" val="3312313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78</a:t>
            </a:fld>
            <a:endParaRPr lang="en-US"/>
          </a:p>
        </p:txBody>
      </p:sp>
    </p:spTree>
    <p:extLst>
      <p:ext uri="{BB962C8B-B14F-4D97-AF65-F5344CB8AC3E}">
        <p14:creationId xmlns:p14="http://schemas.microsoft.com/office/powerpoint/2010/main" val="215591742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81</a:t>
            </a:fld>
            <a:endParaRPr lang="en-US"/>
          </a:p>
        </p:txBody>
      </p:sp>
    </p:spTree>
    <p:extLst>
      <p:ext uri="{BB962C8B-B14F-4D97-AF65-F5344CB8AC3E}">
        <p14:creationId xmlns:p14="http://schemas.microsoft.com/office/powerpoint/2010/main" val="40518420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83</a:t>
            </a:fld>
            <a:endParaRPr lang="en-US"/>
          </a:p>
        </p:txBody>
      </p:sp>
    </p:spTree>
    <p:extLst>
      <p:ext uri="{BB962C8B-B14F-4D97-AF65-F5344CB8AC3E}">
        <p14:creationId xmlns:p14="http://schemas.microsoft.com/office/powerpoint/2010/main" val="18223303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93</a:t>
            </a:fld>
            <a:endParaRPr lang="en-US"/>
          </a:p>
        </p:txBody>
      </p:sp>
    </p:spTree>
    <p:extLst>
      <p:ext uri="{BB962C8B-B14F-4D97-AF65-F5344CB8AC3E}">
        <p14:creationId xmlns:p14="http://schemas.microsoft.com/office/powerpoint/2010/main" val="20751209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94</a:t>
            </a:fld>
            <a:endParaRPr lang="en-US"/>
          </a:p>
        </p:txBody>
      </p:sp>
    </p:spTree>
    <p:extLst>
      <p:ext uri="{BB962C8B-B14F-4D97-AF65-F5344CB8AC3E}">
        <p14:creationId xmlns:p14="http://schemas.microsoft.com/office/powerpoint/2010/main" val="14852054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95</a:t>
            </a:fld>
            <a:endParaRPr lang="en-US"/>
          </a:p>
        </p:txBody>
      </p:sp>
    </p:spTree>
    <p:extLst>
      <p:ext uri="{BB962C8B-B14F-4D97-AF65-F5344CB8AC3E}">
        <p14:creationId xmlns:p14="http://schemas.microsoft.com/office/powerpoint/2010/main" val="53387269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96</a:t>
            </a:fld>
            <a:endParaRPr lang="en-US"/>
          </a:p>
        </p:txBody>
      </p:sp>
    </p:spTree>
    <p:extLst>
      <p:ext uri="{BB962C8B-B14F-4D97-AF65-F5344CB8AC3E}">
        <p14:creationId xmlns:p14="http://schemas.microsoft.com/office/powerpoint/2010/main" val="256710486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97</a:t>
            </a:fld>
            <a:endParaRPr lang="en-US"/>
          </a:p>
        </p:txBody>
      </p:sp>
    </p:spTree>
    <p:extLst>
      <p:ext uri="{BB962C8B-B14F-4D97-AF65-F5344CB8AC3E}">
        <p14:creationId xmlns:p14="http://schemas.microsoft.com/office/powerpoint/2010/main" val="180614331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98</a:t>
            </a:fld>
            <a:endParaRPr lang="en-US"/>
          </a:p>
        </p:txBody>
      </p:sp>
    </p:spTree>
    <p:extLst>
      <p:ext uri="{BB962C8B-B14F-4D97-AF65-F5344CB8AC3E}">
        <p14:creationId xmlns:p14="http://schemas.microsoft.com/office/powerpoint/2010/main" val="340872119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99</a:t>
            </a:fld>
            <a:endParaRPr lang="en-US"/>
          </a:p>
        </p:txBody>
      </p:sp>
    </p:spTree>
    <p:extLst>
      <p:ext uri="{BB962C8B-B14F-4D97-AF65-F5344CB8AC3E}">
        <p14:creationId xmlns:p14="http://schemas.microsoft.com/office/powerpoint/2010/main" val="301299597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100</a:t>
            </a:fld>
            <a:endParaRPr lang="en-US"/>
          </a:p>
        </p:txBody>
      </p:sp>
    </p:spTree>
    <p:extLst>
      <p:ext uri="{BB962C8B-B14F-4D97-AF65-F5344CB8AC3E}">
        <p14:creationId xmlns:p14="http://schemas.microsoft.com/office/powerpoint/2010/main" val="264660721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101</a:t>
            </a:fld>
            <a:endParaRPr lang="en-US"/>
          </a:p>
        </p:txBody>
      </p:sp>
    </p:spTree>
    <p:extLst>
      <p:ext uri="{BB962C8B-B14F-4D97-AF65-F5344CB8AC3E}">
        <p14:creationId xmlns:p14="http://schemas.microsoft.com/office/powerpoint/2010/main" val="27115802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102</a:t>
            </a:fld>
            <a:endParaRPr lang="en-US"/>
          </a:p>
        </p:txBody>
      </p:sp>
    </p:spTree>
    <p:extLst>
      <p:ext uri="{BB962C8B-B14F-4D97-AF65-F5344CB8AC3E}">
        <p14:creationId xmlns:p14="http://schemas.microsoft.com/office/powerpoint/2010/main" val="235727968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116</a:t>
            </a:fld>
            <a:endParaRPr lang="en-US"/>
          </a:p>
        </p:txBody>
      </p:sp>
    </p:spTree>
    <p:extLst>
      <p:ext uri="{BB962C8B-B14F-4D97-AF65-F5344CB8AC3E}">
        <p14:creationId xmlns:p14="http://schemas.microsoft.com/office/powerpoint/2010/main" val="118994612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118</a:t>
            </a:fld>
            <a:endParaRPr lang="en-US"/>
          </a:p>
        </p:txBody>
      </p:sp>
    </p:spTree>
    <p:extLst>
      <p:ext uri="{BB962C8B-B14F-4D97-AF65-F5344CB8AC3E}">
        <p14:creationId xmlns:p14="http://schemas.microsoft.com/office/powerpoint/2010/main" val="243414698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120</a:t>
            </a:fld>
            <a:endParaRPr lang="en-US"/>
          </a:p>
        </p:txBody>
      </p:sp>
    </p:spTree>
    <p:extLst>
      <p:ext uri="{BB962C8B-B14F-4D97-AF65-F5344CB8AC3E}">
        <p14:creationId xmlns:p14="http://schemas.microsoft.com/office/powerpoint/2010/main" val="67077812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121</a:t>
            </a:fld>
            <a:endParaRPr lang="en-US"/>
          </a:p>
        </p:txBody>
      </p:sp>
    </p:spTree>
    <p:extLst>
      <p:ext uri="{BB962C8B-B14F-4D97-AF65-F5344CB8AC3E}">
        <p14:creationId xmlns:p14="http://schemas.microsoft.com/office/powerpoint/2010/main" val="6049232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5025DA-B768-496D-BAF4-554D4CCD97EE}" type="slidenum">
              <a:rPr lang="en-US" smtClean="0"/>
              <a:t>126</a:t>
            </a:fld>
            <a:endParaRPr lang="en-US"/>
          </a:p>
        </p:txBody>
      </p:sp>
    </p:spTree>
    <p:extLst>
      <p:ext uri="{BB962C8B-B14F-4D97-AF65-F5344CB8AC3E}">
        <p14:creationId xmlns:p14="http://schemas.microsoft.com/office/powerpoint/2010/main" val="31036423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4C3E0-11CD-939C-7D6D-DB68D760C4E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6648566-1EA8-4C4D-7B5F-0529619268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D38DFBA-722B-6386-1F21-EC124C004866}"/>
              </a:ext>
            </a:extLst>
          </p:cNvPr>
          <p:cNvSpPr>
            <a:spLocks noGrp="1"/>
          </p:cNvSpPr>
          <p:nvPr>
            <p:ph type="dt" sz="half" idx="10"/>
          </p:nvPr>
        </p:nvSpPr>
        <p:spPr/>
        <p:txBody>
          <a:bodyPr/>
          <a:lstStyle/>
          <a:p>
            <a:fld id="{DA03A593-68D9-4CFD-A107-44659E12D3FC}" type="datetimeFigureOut">
              <a:rPr lang="en-US" smtClean="0"/>
              <a:t>7/1/2024</a:t>
            </a:fld>
            <a:endParaRPr lang="en-US"/>
          </a:p>
        </p:txBody>
      </p:sp>
      <p:sp>
        <p:nvSpPr>
          <p:cNvPr id="5" name="Footer Placeholder 4">
            <a:extLst>
              <a:ext uri="{FF2B5EF4-FFF2-40B4-BE49-F238E27FC236}">
                <a16:creationId xmlns:a16="http://schemas.microsoft.com/office/drawing/2014/main" id="{926926DA-F8A2-B267-B24A-DC0AA960EA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27C279-4C22-368E-4C88-6F94C33425C9}"/>
              </a:ext>
            </a:extLst>
          </p:cNvPr>
          <p:cNvSpPr>
            <a:spLocks noGrp="1"/>
          </p:cNvSpPr>
          <p:nvPr>
            <p:ph type="sldNum" sz="quarter" idx="12"/>
          </p:nvPr>
        </p:nvSpPr>
        <p:spPr/>
        <p:txBody>
          <a:bodyPr/>
          <a:lstStyle/>
          <a:p>
            <a:fld id="{00A2C3A3-0324-4EC2-9343-111C25848722}" type="slidenum">
              <a:rPr lang="en-US" smtClean="0"/>
              <a:t>‹#›</a:t>
            </a:fld>
            <a:endParaRPr lang="en-US"/>
          </a:p>
        </p:txBody>
      </p:sp>
    </p:spTree>
    <p:extLst>
      <p:ext uri="{BB962C8B-B14F-4D97-AF65-F5344CB8AC3E}">
        <p14:creationId xmlns:p14="http://schemas.microsoft.com/office/powerpoint/2010/main" val="704177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EDF93-4137-1566-680D-1493E4DAECA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7769C1C-8A57-FDF6-6D09-17D66DE4A1B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644909-8984-22FC-B89B-4A2F1228DB05}"/>
              </a:ext>
            </a:extLst>
          </p:cNvPr>
          <p:cNvSpPr>
            <a:spLocks noGrp="1"/>
          </p:cNvSpPr>
          <p:nvPr>
            <p:ph type="dt" sz="half" idx="10"/>
          </p:nvPr>
        </p:nvSpPr>
        <p:spPr/>
        <p:txBody>
          <a:bodyPr/>
          <a:lstStyle/>
          <a:p>
            <a:fld id="{DA03A593-68D9-4CFD-A107-44659E12D3FC}" type="datetimeFigureOut">
              <a:rPr lang="en-US" smtClean="0"/>
              <a:t>7/1/2024</a:t>
            </a:fld>
            <a:endParaRPr lang="en-US"/>
          </a:p>
        </p:txBody>
      </p:sp>
      <p:sp>
        <p:nvSpPr>
          <p:cNvPr id="5" name="Footer Placeholder 4">
            <a:extLst>
              <a:ext uri="{FF2B5EF4-FFF2-40B4-BE49-F238E27FC236}">
                <a16:creationId xmlns:a16="http://schemas.microsoft.com/office/drawing/2014/main" id="{373D6DCD-E166-7983-9259-90D9EAF7F1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CE3480-D68B-3787-AFD5-A3CC6DE77B33}"/>
              </a:ext>
            </a:extLst>
          </p:cNvPr>
          <p:cNvSpPr>
            <a:spLocks noGrp="1"/>
          </p:cNvSpPr>
          <p:nvPr>
            <p:ph type="sldNum" sz="quarter" idx="12"/>
          </p:nvPr>
        </p:nvSpPr>
        <p:spPr/>
        <p:txBody>
          <a:bodyPr/>
          <a:lstStyle/>
          <a:p>
            <a:fld id="{00A2C3A3-0324-4EC2-9343-111C25848722}" type="slidenum">
              <a:rPr lang="en-US" smtClean="0"/>
              <a:t>‹#›</a:t>
            </a:fld>
            <a:endParaRPr lang="en-US"/>
          </a:p>
        </p:txBody>
      </p:sp>
    </p:spTree>
    <p:extLst>
      <p:ext uri="{BB962C8B-B14F-4D97-AF65-F5344CB8AC3E}">
        <p14:creationId xmlns:p14="http://schemas.microsoft.com/office/powerpoint/2010/main" val="3571368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EDD85-67E4-560B-AA7A-6B3488CB04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FCF9AC-39F4-4012-F592-0ECA78A61B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DB627C-F1F2-6126-290E-F95154CFF3B5}"/>
              </a:ext>
            </a:extLst>
          </p:cNvPr>
          <p:cNvSpPr>
            <a:spLocks noGrp="1"/>
          </p:cNvSpPr>
          <p:nvPr>
            <p:ph type="dt" sz="half" idx="10"/>
          </p:nvPr>
        </p:nvSpPr>
        <p:spPr/>
        <p:txBody>
          <a:bodyPr/>
          <a:lstStyle/>
          <a:p>
            <a:fld id="{DA03A593-68D9-4CFD-A107-44659E12D3FC}" type="datetimeFigureOut">
              <a:rPr lang="en-US" smtClean="0"/>
              <a:t>7/1/2024</a:t>
            </a:fld>
            <a:endParaRPr lang="en-US"/>
          </a:p>
        </p:txBody>
      </p:sp>
      <p:sp>
        <p:nvSpPr>
          <p:cNvPr id="5" name="Footer Placeholder 4">
            <a:extLst>
              <a:ext uri="{FF2B5EF4-FFF2-40B4-BE49-F238E27FC236}">
                <a16:creationId xmlns:a16="http://schemas.microsoft.com/office/drawing/2014/main" id="{F3A49A5D-14DB-F5FF-3E45-35046863F9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211B27-8B53-002A-798C-CF1C0D8399C7}"/>
              </a:ext>
            </a:extLst>
          </p:cNvPr>
          <p:cNvSpPr>
            <a:spLocks noGrp="1"/>
          </p:cNvSpPr>
          <p:nvPr>
            <p:ph type="sldNum" sz="quarter" idx="12"/>
          </p:nvPr>
        </p:nvSpPr>
        <p:spPr/>
        <p:txBody>
          <a:bodyPr/>
          <a:lstStyle/>
          <a:p>
            <a:fld id="{00A2C3A3-0324-4EC2-9343-111C25848722}" type="slidenum">
              <a:rPr lang="en-US" smtClean="0"/>
              <a:t>‹#›</a:t>
            </a:fld>
            <a:endParaRPr lang="en-US"/>
          </a:p>
        </p:txBody>
      </p:sp>
    </p:spTree>
    <p:extLst>
      <p:ext uri="{BB962C8B-B14F-4D97-AF65-F5344CB8AC3E}">
        <p14:creationId xmlns:p14="http://schemas.microsoft.com/office/powerpoint/2010/main" val="1996118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DAEE0-DF21-896E-0C8A-BEBB22F4A0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5FE12A-EF8A-F79D-E344-932ED3685D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07D4EB-9503-3C30-6E3C-C9B3B34224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CC22C85-9F28-238F-A82F-F36207E8F048}"/>
              </a:ext>
            </a:extLst>
          </p:cNvPr>
          <p:cNvSpPr>
            <a:spLocks noGrp="1"/>
          </p:cNvSpPr>
          <p:nvPr>
            <p:ph type="dt" sz="half" idx="10"/>
          </p:nvPr>
        </p:nvSpPr>
        <p:spPr/>
        <p:txBody>
          <a:bodyPr/>
          <a:lstStyle/>
          <a:p>
            <a:fld id="{DA03A593-68D9-4CFD-A107-44659E12D3FC}" type="datetimeFigureOut">
              <a:rPr lang="en-US" smtClean="0"/>
              <a:t>7/1/2024</a:t>
            </a:fld>
            <a:endParaRPr lang="en-US"/>
          </a:p>
        </p:txBody>
      </p:sp>
      <p:sp>
        <p:nvSpPr>
          <p:cNvPr id="6" name="Footer Placeholder 5">
            <a:extLst>
              <a:ext uri="{FF2B5EF4-FFF2-40B4-BE49-F238E27FC236}">
                <a16:creationId xmlns:a16="http://schemas.microsoft.com/office/drawing/2014/main" id="{8882DCE1-FFEE-3E55-8BE0-25CCD46E65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3C6F47-FD95-5D0F-3423-8ADA8BEC4152}"/>
              </a:ext>
            </a:extLst>
          </p:cNvPr>
          <p:cNvSpPr>
            <a:spLocks noGrp="1"/>
          </p:cNvSpPr>
          <p:nvPr>
            <p:ph type="sldNum" sz="quarter" idx="12"/>
          </p:nvPr>
        </p:nvSpPr>
        <p:spPr/>
        <p:txBody>
          <a:bodyPr/>
          <a:lstStyle/>
          <a:p>
            <a:fld id="{00A2C3A3-0324-4EC2-9343-111C25848722}" type="slidenum">
              <a:rPr lang="en-US" smtClean="0"/>
              <a:t>‹#›</a:t>
            </a:fld>
            <a:endParaRPr lang="en-US"/>
          </a:p>
        </p:txBody>
      </p:sp>
    </p:spTree>
    <p:extLst>
      <p:ext uri="{BB962C8B-B14F-4D97-AF65-F5344CB8AC3E}">
        <p14:creationId xmlns:p14="http://schemas.microsoft.com/office/powerpoint/2010/main" val="8234001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FAB44-B4B3-2CB6-3E29-13EA4E2C32A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3E249D6-849C-AAC3-4FEC-167CB32199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462CED-2DB7-AC05-A1E4-7A874BAD8D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0C227C7-594D-3745-3A19-78820F5BB1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2DC884-B532-1E9D-BED7-6CE4829F1B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B08167D-6C57-BB10-70B5-B7368D60C073}"/>
              </a:ext>
            </a:extLst>
          </p:cNvPr>
          <p:cNvSpPr>
            <a:spLocks noGrp="1"/>
          </p:cNvSpPr>
          <p:nvPr>
            <p:ph type="dt" sz="half" idx="10"/>
          </p:nvPr>
        </p:nvSpPr>
        <p:spPr/>
        <p:txBody>
          <a:bodyPr/>
          <a:lstStyle/>
          <a:p>
            <a:fld id="{DA03A593-68D9-4CFD-A107-44659E12D3FC}" type="datetimeFigureOut">
              <a:rPr lang="en-US" smtClean="0"/>
              <a:t>7/1/2024</a:t>
            </a:fld>
            <a:endParaRPr lang="en-US"/>
          </a:p>
        </p:txBody>
      </p:sp>
      <p:sp>
        <p:nvSpPr>
          <p:cNvPr id="8" name="Footer Placeholder 7">
            <a:extLst>
              <a:ext uri="{FF2B5EF4-FFF2-40B4-BE49-F238E27FC236}">
                <a16:creationId xmlns:a16="http://schemas.microsoft.com/office/drawing/2014/main" id="{85E92260-57AB-00E2-623E-E2510162FD2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1DAE099-3651-ABFD-D59D-773FC175D88E}"/>
              </a:ext>
            </a:extLst>
          </p:cNvPr>
          <p:cNvSpPr>
            <a:spLocks noGrp="1"/>
          </p:cNvSpPr>
          <p:nvPr>
            <p:ph type="sldNum" sz="quarter" idx="12"/>
          </p:nvPr>
        </p:nvSpPr>
        <p:spPr/>
        <p:txBody>
          <a:bodyPr/>
          <a:lstStyle/>
          <a:p>
            <a:fld id="{00A2C3A3-0324-4EC2-9343-111C25848722}" type="slidenum">
              <a:rPr lang="en-US" smtClean="0"/>
              <a:t>‹#›</a:t>
            </a:fld>
            <a:endParaRPr lang="en-US"/>
          </a:p>
        </p:txBody>
      </p:sp>
    </p:spTree>
    <p:extLst>
      <p:ext uri="{BB962C8B-B14F-4D97-AF65-F5344CB8AC3E}">
        <p14:creationId xmlns:p14="http://schemas.microsoft.com/office/powerpoint/2010/main" val="1661959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3ECA3-4E32-83F3-B146-8E7640E52B7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53E4234-0BA3-2270-C5BA-BE58AD2228CA}"/>
              </a:ext>
            </a:extLst>
          </p:cNvPr>
          <p:cNvSpPr>
            <a:spLocks noGrp="1"/>
          </p:cNvSpPr>
          <p:nvPr>
            <p:ph type="dt" sz="half" idx="10"/>
          </p:nvPr>
        </p:nvSpPr>
        <p:spPr/>
        <p:txBody>
          <a:bodyPr/>
          <a:lstStyle/>
          <a:p>
            <a:fld id="{DA03A593-68D9-4CFD-A107-44659E12D3FC}" type="datetimeFigureOut">
              <a:rPr lang="en-US" smtClean="0"/>
              <a:t>7/1/2024</a:t>
            </a:fld>
            <a:endParaRPr lang="en-US"/>
          </a:p>
        </p:txBody>
      </p:sp>
      <p:sp>
        <p:nvSpPr>
          <p:cNvPr id="4" name="Footer Placeholder 3">
            <a:extLst>
              <a:ext uri="{FF2B5EF4-FFF2-40B4-BE49-F238E27FC236}">
                <a16:creationId xmlns:a16="http://schemas.microsoft.com/office/drawing/2014/main" id="{1CD3BC78-0138-033C-FF27-0AF6CB7435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7A3603-D0D4-4E64-309B-A95F6156467D}"/>
              </a:ext>
            </a:extLst>
          </p:cNvPr>
          <p:cNvSpPr>
            <a:spLocks noGrp="1"/>
          </p:cNvSpPr>
          <p:nvPr>
            <p:ph type="sldNum" sz="quarter" idx="12"/>
          </p:nvPr>
        </p:nvSpPr>
        <p:spPr/>
        <p:txBody>
          <a:bodyPr/>
          <a:lstStyle/>
          <a:p>
            <a:fld id="{00A2C3A3-0324-4EC2-9343-111C25848722}" type="slidenum">
              <a:rPr lang="en-US" smtClean="0"/>
              <a:t>‹#›</a:t>
            </a:fld>
            <a:endParaRPr lang="en-US"/>
          </a:p>
        </p:txBody>
      </p:sp>
    </p:spTree>
    <p:extLst>
      <p:ext uri="{BB962C8B-B14F-4D97-AF65-F5344CB8AC3E}">
        <p14:creationId xmlns:p14="http://schemas.microsoft.com/office/powerpoint/2010/main" val="3530434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3CE452-BFFA-1589-B327-49D3E2F251AF}"/>
              </a:ext>
            </a:extLst>
          </p:cNvPr>
          <p:cNvSpPr>
            <a:spLocks noGrp="1"/>
          </p:cNvSpPr>
          <p:nvPr>
            <p:ph type="dt" sz="half" idx="10"/>
          </p:nvPr>
        </p:nvSpPr>
        <p:spPr/>
        <p:txBody>
          <a:bodyPr/>
          <a:lstStyle/>
          <a:p>
            <a:fld id="{DA03A593-68D9-4CFD-A107-44659E12D3FC}" type="datetimeFigureOut">
              <a:rPr lang="en-US" smtClean="0"/>
              <a:t>7/1/2024</a:t>
            </a:fld>
            <a:endParaRPr lang="en-US"/>
          </a:p>
        </p:txBody>
      </p:sp>
      <p:sp>
        <p:nvSpPr>
          <p:cNvPr id="3" name="Footer Placeholder 2">
            <a:extLst>
              <a:ext uri="{FF2B5EF4-FFF2-40B4-BE49-F238E27FC236}">
                <a16:creationId xmlns:a16="http://schemas.microsoft.com/office/drawing/2014/main" id="{B3054F85-4CB7-7718-11DB-43447A8382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38F087C-CAD5-803F-314E-E90CCF1DD001}"/>
              </a:ext>
            </a:extLst>
          </p:cNvPr>
          <p:cNvSpPr>
            <a:spLocks noGrp="1"/>
          </p:cNvSpPr>
          <p:nvPr>
            <p:ph type="sldNum" sz="quarter" idx="12"/>
          </p:nvPr>
        </p:nvSpPr>
        <p:spPr/>
        <p:txBody>
          <a:bodyPr/>
          <a:lstStyle/>
          <a:p>
            <a:fld id="{00A2C3A3-0324-4EC2-9343-111C25848722}" type="slidenum">
              <a:rPr lang="en-US" smtClean="0"/>
              <a:t>‹#›</a:t>
            </a:fld>
            <a:endParaRPr lang="en-US"/>
          </a:p>
        </p:txBody>
      </p:sp>
    </p:spTree>
    <p:extLst>
      <p:ext uri="{BB962C8B-B14F-4D97-AF65-F5344CB8AC3E}">
        <p14:creationId xmlns:p14="http://schemas.microsoft.com/office/powerpoint/2010/main" val="3316332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0612F-C7BE-F5C8-1087-BCD0AAE34E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4C147F-06ED-1587-4763-775AABC510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D6E4D9A-6B15-E118-EC19-F3E4420BC3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85CAC0-FE0B-5D69-DA96-2B5B5C052823}"/>
              </a:ext>
            </a:extLst>
          </p:cNvPr>
          <p:cNvSpPr>
            <a:spLocks noGrp="1"/>
          </p:cNvSpPr>
          <p:nvPr>
            <p:ph type="dt" sz="half" idx="10"/>
          </p:nvPr>
        </p:nvSpPr>
        <p:spPr/>
        <p:txBody>
          <a:bodyPr/>
          <a:lstStyle/>
          <a:p>
            <a:fld id="{DA03A593-68D9-4CFD-A107-44659E12D3FC}" type="datetimeFigureOut">
              <a:rPr lang="en-US" smtClean="0"/>
              <a:t>7/1/2024</a:t>
            </a:fld>
            <a:endParaRPr lang="en-US"/>
          </a:p>
        </p:txBody>
      </p:sp>
      <p:sp>
        <p:nvSpPr>
          <p:cNvPr id="6" name="Footer Placeholder 5">
            <a:extLst>
              <a:ext uri="{FF2B5EF4-FFF2-40B4-BE49-F238E27FC236}">
                <a16:creationId xmlns:a16="http://schemas.microsoft.com/office/drawing/2014/main" id="{566A0E8A-E79B-8781-F249-AAD985E939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ECD340-FBD1-8633-B3A7-4DD4EB490B0A}"/>
              </a:ext>
            </a:extLst>
          </p:cNvPr>
          <p:cNvSpPr>
            <a:spLocks noGrp="1"/>
          </p:cNvSpPr>
          <p:nvPr>
            <p:ph type="sldNum" sz="quarter" idx="12"/>
          </p:nvPr>
        </p:nvSpPr>
        <p:spPr/>
        <p:txBody>
          <a:bodyPr/>
          <a:lstStyle/>
          <a:p>
            <a:fld id="{00A2C3A3-0324-4EC2-9343-111C25848722}" type="slidenum">
              <a:rPr lang="en-US" smtClean="0"/>
              <a:t>‹#›</a:t>
            </a:fld>
            <a:endParaRPr lang="en-US"/>
          </a:p>
        </p:txBody>
      </p:sp>
    </p:spTree>
    <p:extLst>
      <p:ext uri="{BB962C8B-B14F-4D97-AF65-F5344CB8AC3E}">
        <p14:creationId xmlns:p14="http://schemas.microsoft.com/office/powerpoint/2010/main" val="4025822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337D0-DBDF-5C13-21BD-93BACC9A43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EB1C5F2-6D39-F4CD-EAAA-B152BB3915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8F46AEB-A58F-1B7B-9E9B-88B3DC6F76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33CCF1-1D32-D614-7B80-92D285C48172}"/>
              </a:ext>
            </a:extLst>
          </p:cNvPr>
          <p:cNvSpPr>
            <a:spLocks noGrp="1"/>
          </p:cNvSpPr>
          <p:nvPr>
            <p:ph type="dt" sz="half" idx="10"/>
          </p:nvPr>
        </p:nvSpPr>
        <p:spPr/>
        <p:txBody>
          <a:bodyPr/>
          <a:lstStyle/>
          <a:p>
            <a:fld id="{DA03A593-68D9-4CFD-A107-44659E12D3FC}" type="datetimeFigureOut">
              <a:rPr lang="en-US" smtClean="0"/>
              <a:t>7/1/2024</a:t>
            </a:fld>
            <a:endParaRPr lang="en-US"/>
          </a:p>
        </p:txBody>
      </p:sp>
      <p:sp>
        <p:nvSpPr>
          <p:cNvPr id="6" name="Footer Placeholder 5">
            <a:extLst>
              <a:ext uri="{FF2B5EF4-FFF2-40B4-BE49-F238E27FC236}">
                <a16:creationId xmlns:a16="http://schemas.microsoft.com/office/drawing/2014/main" id="{18150391-E1E0-0B47-1EBD-80610CD1BE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080746-4CB3-93F7-77AD-1996286B7CD7}"/>
              </a:ext>
            </a:extLst>
          </p:cNvPr>
          <p:cNvSpPr>
            <a:spLocks noGrp="1"/>
          </p:cNvSpPr>
          <p:nvPr>
            <p:ph type="sldNum" sz="quarter" idx="12"/>
          </p:nvPr>
        </p:nvSpPr>
        <p:spPr/>
        <p:txBody>
          <a:bodyPr/>
          <a:lstStyle/>
          <a:p>
            <a:fld id="{00A2C3A3-0324-4EC2-9343-111C25848722}" type="slidenum">
              <a:rPr lang="en-US" smtClean="0"/>
              <a:t>‹#›</a:t>
            </a:fld>
            <a:endParaRPr lang="en-US"/>
          </a:p>
        </p:txBody>
      </p:sp>
    </p:spTree>
    <p:extLst>
      <p:ext uri="{BB962C8B-B14F-4D97-AF65-F5344CB8AC3E}">
        <p14:creationId xmlns:p14="http://schemas.microsoft.com/office/powerpoint/2010/main" val="1105122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A4BDE-1F86-5730-29C0-F248808E056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AF0B479-6210-6361-B062-AB69E2101A8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ED5FB00-04C2-6E76-63C8-34120C5891C4}"/>
              </a:ext>
            </a:extLst>
          </p:cNvPr>
          <p:cNvSpPr>
            <a:spLocks noGrp="1"/>
          </p:cNvSpPr>
          <p:nvPr>
            <p:ph type="dt" sz="half" idx="10"/>
          </p:nvPr>
        </p:nvSpPr>
        <p:spPr/>
        <p:txBody>
          <a:bodyPr/>
          <a:lstStyle/>
          <a:p>
            <a:fld id="{DA03A593-68D9-4CFD-A107-44659E12D3FC}" type="datetimeFigureOut">
              <a:rPr lang="en-US" smtClean="0"/>
              <a:t>7/1/2024</a:t>
            </a:fld>
            <a:endParaRPr lang="en-US"/>
          </a:p>
        </p:txBody>
      </p:sp>
      <p:sp>
        <p:nvSpPr>
          <p:cNvPr id="5" name="Footer Placeholder 4">
            <a:extLst>
              <a:ext uri="{FF2B5EF4-FFF2-40B4-BE49-F238E27FC236}">
                <a16:creationId xmlns:a16="http://schemas.microsoft.com/office/drawing/2014/main" id="{BD0F5CD3-7E1B-F021-D334-8E1730AAD5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0801B1-162F-6B42-3D39-34FCDBD746D3}"/>
              </a:ext>
            </a:extLst>
          </p:cNvPr>
          <p:cNvSpPr>
            <a:spLocks noGrp="1"/>
          </p:cNvSpPr>
          <p:nvPr>
            <p:ph type="sldNum" sz="quarter" idx="12"/>
          </p:nvPr>
        </p:nvSpPr>
        <p:spPr/>
        <p:txBody>
          <a:bodyPr/>
          <a:lstStyle/>
          <a:p>
            <a:fld id="{00A2C3A3-0324-4EC2-9343-111C25848722}" type="slidenum">
              <a:rPr lang="en-US" smtClean="0"/>
              <a:t>‹#›</a:t>
            </a:fld>
            <a:endParaRPr lang="en-US"/>
          </a:p>
        </p:txBody>
      </p:sp>
    </p:spTree>
    <p:extLst>
      <p:ext uri="{BB962C8B-B14F-4D97-AF65-F5344CB8AC3E}">
        <p14:creationId xmlns:p14="http://schemas.microsoft.com/office/powerpoint/2010/main" val="2779531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CAAA5D-1B8C-8902-79B7-C041F27410E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D7DC325-EFAC-41F4-C205-6BED49AFF0A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74CE39-B02E-B316-D9B6-C857511D3441}"/>
              </a:ext>
            </a:extLst>
          </p:cNvPr>
          <p:cNvSpPr>
            <a:spLocks noGrp="1"/>
          </p:cNvSpPr>
          <p:nvPr>
            <p:ph type="dt" sz="half" idx="10"/>
          </p:nvPr>
        </p:nvSpPr>
        <p:spPr/>
        <p:txBody>
          <a:bodyPr/>
          <a:lstStyle/>
          <a:p>
            <a:fld id="{DA03A593-68D9-4CFD-A107-44659E12D3FC}" type="datetimeFigureOut">
              <a:rPr lang="en-US" smtClean="0"/>
              <a:t>7/1/2024</a:t>
            </a:fld>
            <a:endParaRPr lang="en-US"/>
          </a:p>
        </p:txBody>
      </p:sp>
      <p:sp>
        <p:nvSpPr>
          <p:cNvPr id="5" name="Footer Placeholder 4">
            <a:extLst>
              <a:ext uri="{FF2B5EF4-FFF2-40B4-BE49-F238E27FC236}">
                <a16:creationId xmlns:a16="http://schemas.microsoft.com/office/drawing/2014/main" id="{BE9E5F3E-4F14-DA10-726B-471A909CEC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6FA9F9-D168-9534-042E-324CB998D4EC}"/>
              </a:ext>
            </a:extLst>
          </p:cNvPr>
          <p:cNvSpPr>
            <a:spLocks noGrp="1"/>
          </p:cNvSpPr>
          <p:nvPr>
            <p:ph type="sldNum" sz="quarter" idx="12"/>
          </p:nvPr>
        </p:nvSpPr>
        <p:spPr/>
        <p:txBody>
          <a:bodyPr/>
          <a:lstStyle/>
          <a:p>
            <a:fld id="{00A2C3A3-0324-4EC2-9343-111C25848722}" type="slidenum">
              <a:rPr lang="en-US" smtClean="0"/>
              <a:t>‹#›</a:t>
            </a:fld>
            <a:endParaRPr lang="en-US"/>
          </a:p>
        </p:txBody>
      </p:sp>
    </p:spTree>
    <p:extLst>
      <p:ext uri="{BB962C8B-B14F-4D97-AF65-F5344CB8AC3E}">
        <p14:creationId xmlns:p14="http://schemas.microsoft.com/office/powerpoint/2010/main" val="2806252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33E355-81A4-5795-F78C-056EF1DB86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E5F0DF8-78A1-0155-12EC-7ABCE94747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78098E9-438D-849D-6B4F-511B00D621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03A593-68D9-4CFD-A107-44659E12D3FC}" type="datetimeFigureOut">
              <a:rPr lang="en-US" smtClean="0"/>
              <a:t>7/1/2024</a:t>
            </a:fld>
            <a:endParaRPr lang="en-US"/>
          </a:p>
        </p:txBody>
      </p:sp>
      <p:sp>
        <p:nvSpPr>
          <p:cNvPr id="5" name="Footer Placeholder 4">
            <a:extLst>
              <a:ext uri="{FF2B5EF4-FFF2-40B4-BE49-F238E27FC236}">
                <a16:creationId xmlns:a16="http://schemas.microsoft.com/office/drawing/2014/main" id="{5EA05319-032A-2986-F4D6-882F6F193F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A7BEFAF-6A33-A360-F0DB-CCBA5F1C1A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A2C3A3-0324-4EC2-9343-111C25848722}" type="slidenum">
              <a:rPr lang="en-US" smtClean="0"/>
              <a:t>‹#›</a:t>
            </a:fld>
            <a:endParaRPr lang="en-US"/>
          </a:p>
        </p:txBody>
      </p:sp>
    </p:spTree>
    <p:extLst>
      <p:ext uri="{BB962C8B-B14F-4D97-AF65-F5344CB8AC3E}">
        <p14:creationId xmlns:p14="http://schemas.microsoft.com/office/powerpoint/2010/main" val="23789988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8" Type="http://schemas.openxmlformats.org/officeDocument/2006/relationships/image" Target="../media/image8.emf"/><Relationship Id="rId3" Type="http://schemas.openxmlformats.org/officeDocument/2006/relationships/image" Target="../media/image4.jpeg"/><Relationship Id="rId7" Type="http://schemas.openxmlformats.org/officeDocument/2006/relationships/image" Target="../media/image7.emf"/><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9.jpeg"/><Relationship Id="rId7" Type="http://schemas.openxmlformats.org/officeDocument/2006/relationships/image" Target="../media/image7.emf"/><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10" Type="http://schemas.openxmlformats.org/officeDocument/2006/relationships/image" Target="../media/image11.emf"/><Relationship Id="rId4" Type="http://schemas.openxmlformats.org/officeDocument/2006/relationships/image" Target="../media/image5.png"/><Relationship Id="rId9" Type="http://schemas.openxmlformats.org/officeDocument/2006/relationships/chart" Target="../charts/char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2.jpe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5" Type="http://schemas.microsoft.com/office/2007/relationships/hdphoto" Target="../media/hdphoto2.wdp"/><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1.png"/><Relationship Id="rId18" Type="http://schemas.openxmlformats.org/officeDocument/2006/relationships/image" Target="../media/image26.png"/><Relationship Id="rId3" Type="http://schemas.openxmlformats.org/officeDocument/2006/relationships/image" Target="../media/image14.jpeg"/><Relationship Id="rId21" Type="http://schemas.openxmlformats.org/officeDocument/2006/relationships/image" Target="../media/image29.emf"/><Relationship Id="rId7" Type="http://schemas.openxmlformats.org/officeDocument/2006/relationships/image" Target="../media/image15.png"/><Relationship Id="rId12" Type="http://schemas.openxmlformats.org/officeDocument/2006/relationships/image" Target="../media/image20.png"/><Relationship Id="rId17" Type="http://schemas.openxmlformats.org/officeDocument/2006/relationships/image" Target="../media/image25.png"/><Relationship Id="rId2" Type="http://schemas.openxmlformats.org/officeDocument/2006/relationships/notesSlide" Target="../notesSlides/notesSlide4.xml"/><Relationship Id="rId16" Type="http://schemas.openxmlformats.org/officeDocument/2006/relationships/image" Target="../media/image24.png"/><Relationship Id="rId20" Type="http://schemas.openxmlformats.org/officeDocument/2006/relationships/image" Target="../media/image28.emf"/><Relationship Id="rId1" Type="http://schemas.openxmlformats.org/officeDocument/2006/relationships/slideLayout" Target="../slideLayouts/slideLayout2.xml"/><Relationship Id="rId6" Type="http://schemas.microsoft.com/office/2007/relationships/hdphoto" Target="../media/hdphoto1.wdp"/><Relationship Id="rId11" Type="http://schemas.openxmlformats.org/officeDocument/2006/relationships/image" Target="../media/image19.png"/><Relationship Id="rId5" Type="http://schemas.openxmlformats.org/officeDocument/2006/relationships/image" Target="../media/image6.png"/><Relationship Id="rId15" Type="http://schemas.openxmlformats.org/officeDocument/2006/relationships/image" Target="../media/image23.png"/><Relationship Id="rId10" Type="http://schemas.openxmlformats.org/officeDocument/2006/relationships/image" Target="../media/image18.png"/><Relationship Id="rId19" Type="http://schemas.openxmlformats.org/officeDocument/2006/relationships/image" Target="../media/image27.emf"/><Relationship Id="rId4" Type="http://schemas.openxmlformats.org/officeDocument/2006/relationships/image" Target="../media/image5.png"/><Relationship Id="rId9" Type="http://schemas.openxmlformats.org/officeDocument/2006/relationships/image" Target="../media/image17.png"/><Relationship Id="rId14" Type="http://schemas.openxmlformats.org/officeDocument/2006/relationships/image" Target="../media/image22.png"/></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8" Type="http://schemas.openxmlformats.org/officeDocument/2006/relationships/chart" Target="../charts/chart2.xml"/><Relationship Id="rId3" Type="http://schemas.openxmlformats.org/officeDocument/2006/relationships/image" Target="../media/image30.jpeg"/><Relationship Id="rId7" Type="http://schemas.microsoft.com/office/2007/relationships/hdphoto" Target="../media/hdphoto1.wdp"/><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29.emf"/><Relationship Id="rId9" Type="http://schemas.openxmlformats.org/officeDocument/2006/relationships/image" Target="../media/image27.emf"/></Relationships>
</file>

<file path=ppt/slides/_rels/slide27.xml.rels><?xml version="1.0" encoding="UTF-8" standalone="yes"?>
<Relationships xmlns="http://schemas.openxmlformats.org/package/2006/relationships"><Relationship Id="rId8" Type="http://schemas.openxmlformats.org/officeDocument/2006/relationships/image" Target="../media/image28.emf"/><Relationship Id="rId3" Type="http://schemas.openxmlformats.org/officeDocument/2006/relationships/chart" Target="../charts/chart3.xml"/><Relationship Id="rId7" Type="http://schemas.microsoft.com/office/2007/relationships/hdphoto" Target="../media/hdphoto1.wdp"/><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chart" Target="../charts/chart4.xml"/><Relationship Id="rId4" Type="http://schemas.openxmlformats.org/officeDocument/2006/relationships/image" Target="../media/image31.jpeg"/><Relationship Id="rId9" Type="http://schemas.openxmlformats.org/officeDocument/2006/relationships/image" Target="../media/image27.em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1.xml.rels><?xml version="1.0" encoding="UTF-8" standalone="yes"?>
<Relationships xmlns="http://schemas.openxmlformats.org/package/2006/relationships"><Relationship Id="rId8" Type="http://schemas.openxmlformats.org/officeDocument/2006/relationships/image" Target="../media/image34.emf"/><Relationship Id="rId3" Type="http://schemas.openxmlformats.org/officeDocument/2006/relationships/chart" Target="../charts/chart5.xml"/><Relationship Id="rId7" Type="http://schemas.microsoft.com/office/2007/relationships/hdphoto" Target="../media/hdphoto1.wdp"/><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33.jpeg"/><Relationship Id="rId9" Type="http://schemas.openxmlformats.org/officeDocument/2006/relationships/image" Target="../media/image35.png"/></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4.xml.rels><?xml version="1.0" encoding="UTF-8" standalone="yes"?>
<Relationships xmlns="http://schemas.openxmlformats.org/package/2006/relationships"><Relationship Id="rId8" Type="http://schemas.openxmlformats.org/officeDocument/2006/relationships/chart" Target="../charts/chart6.xml"/><Relationship Id="rId3" Type="http://schemas.openxmlformats.org/officeDocument/2006/relationships/image" Target="../media/image36.jpeg"/><Relationship Id="rId7" Type="http://schemas.openxmlformats.org/officeDocument/2006/relationships/image" Target="../media/image37.emf"/><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png"/></Relationships>
</file>

<file path=ppt/slides/_rels/slide35.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6.jpeg"/><Relationship Id="rId7" Type="http://schemas.openxmlformats.org/officeDocument/2006/relationships/image" Target="../media/image37.emf"/><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10" Type="http://schemas.openxmlformats.org/officeDocument/2006/relationships/image" Target="../media/image40.png"/><Relationship Id="rId4" Type="http://schemas.openxmlformats.org/officeDocument/2006/relationships/image" Target="../media/image5.png"/><Relationship Id="rId9" Type="http://schemas.openxmlformats.org/officeDocument/2006/relationships/image" Target="../media/image39.png"/></Relationships>
</file>

<file path=ppt/slides/_rels/slide36.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jpeg"/><Relationship Id="rId7" Type="http://schemas.openxmlformats.org/officeDocument/2006/relationships/image" Target="../media/image37.emf"/><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10" Type="http://schemas.openxmlformats.org/officeDocument/2006/relationships/chart" Target="../charts/chart7.xml"/><Relationship Id="rId4" Type="http://schemas.openxmlformats.org/officeDocument/2006/relationships/image" Target="../media/image5.png"/><Relationship Id="rId9" Type="http://schemas.microsoft.com/office/2007/relationships/hdphoto" Target="../media/hdphoto3.wdp"/></Relationships>
</file>

<file path=ppt/slides/_rels/slide37.xml.rels><?xml version="1.0" encoding="UTF-8" standalone="yes"?>
<Relationships xmlns="http://schemas.openxmlformats.org/package/2006/relationships"><Relationship Id="rId8" Type="http://schemas.openxmlformats.org/officeDocument/2006/relationships/image" Target="../media/image37.emf"/><Relationship Id="rId3" Type="http://schemas.openxmlformats.org/officeDocument/2006/relationships/image" Target="../media/image36.jpeg"/><Relationship Id="rId7" Type="http://schemas.microsoft.com/office/2007/relationships/hdphoto" Target="../media/hdphoto1.wdp"/><Relationship Id="rId12" Type="http://schemas.openxmlformats.org/officeDocument/2006/relationships/image" Target="../media/image46.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45.png"/><Relationship Id="rId5" Type="http://schemas.openxmlformats.org/officeDocument/2006/relationships/image" Target="../media/image5.png"/><Relationship Id="rId10" Type="http://schemas.openxmlformats.org/officeDocument/2006/relationships/image" Target="../media/image44.png"/><Relationship Id="rId4" Type="http://schemas.openxmlformats.org/officeDocument/2006/relationships/image" Target="../media/image42.png"/><Relationship Id="rId9" Type="http://schemas.openxmlformats.org/officeDocument/2006/relationships/image" Target="../media/image43.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1.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7.emf"/><Relationship Id="rId7" Type="http://schemas.openxmlformats.org/officeDocument/2006/relationships/image" Target="../media/image38.png"/><Relationship Id="rId12" Type="http://schemas.microsoft.com/office/2007/relationships/hdphoto" Target="../media/hdphoto1.wdp"/><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50.png"/><Relationship Id="rId11" Type="http://schemas.openxmlformats.org/officeDocument/2006/relationships/image" Target="../media/image6.png"/><Relationship Id="rId5" Type="http://schemas.openxmlformats.org/officeDocument/2006/relationships/image" Target="../media/image49.png"/><Relationship Id="rId10" Type="http://schemas.openxmlformats.org/officeDocument/2006/relationships/image" Target="../media/image5.png"/><Relationship Id="rId4" Type="http://schemas.openxmlformats.org/officeDocument/2006/relationships/image" Target="../media/image48.jpeg"/><Relationship Id="rId9" Type="http://schemas.microsoft.com/office/2007/relationships/hdphoto" Target="../media/hdphoto4.wdp"/></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4.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7.emf"/><Relationship Id="rId7"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53.jpeg"/><Relationship Id="rId4" Type="http://schemas.openxmlformats.org/officeDocument/2006/relationships/chart" Target="../charts/chart8.xml"/><Relationship Id="rId9" Type="http://schemas.openxmlformats.org/officeDocument/2006/relationships/image" Target="../media/image35.png"/></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7.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4.emf"/><Relationship Id="rId7" Type="http://schemas.microsoft.com/office/2007/relationships/hdphoto" Target="../media/hdphoto1.wdp"/><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55.jpeg"/><Relationship Id="rId9" Type="http://schemas.openxmlformats.org/officeDocument/2006/relationships/image" Target="../media/image57.emf"/></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9.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chart" Target="../charts/chart9.xml"/><Relationship Id="rId7"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55.jpeg"/><Relationship Id="rId4" Type="http://schemas.openxmlformats.org/officeDocument/2006/relationships/image" Target="../media/image54.emf"/></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51.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9.emf"/><Relationship Id="rId7" Type="http://schemas.microsoft.com/office/2007/relationships/hdphoto" Target="../media/hdphoto1.wdp"/><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chart" Target="../charts/chart10.xml"/><Relationship Id="rId4" Type="http://schemas.openxmlformats.org/officeDocument/2006/relationships/image" Target="../media/image60.jpeg"/><Relationship Id="rId9" Type="http://schemas.microsoft.com/office/2007/relationships/hdphoto" Target="../media/hdphoto5.wdp"/></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53.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chart" Target="../charts/chart11.xml"/><Relationship Id="rId7"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chart" Target="../charts/chart12.xml"/><Relationship Id="rId5" Type="http://schemas.openxmlformats.org/officeDocument/2006/relationships/image" Target="../media/image54.emf"/><Relationship Id="rId10" Type="http://schemas.openxmlformats.org/officeDocument/2006/relationships/image" Target="../media/image28.emf"/><Relationship Id="rId4" Type="http://schemas.openxmlformats.org/officeDocument/2006/relationships/image" Target="../media/image62.jpeg"/><Relationship Id="rId9" Type="http://schemas.openxmlformats.org/officeDocument/2006/relationships/image" Target="../media/image27.emf"/></Relationships>
</file>

<file path=ppt/slides/_rels/slide54.xml.rels><?xml version="1.0" encoding="UTF-8" standalone="yes"?>
<Relationships xmlns="http://schemas.openxmlformats.org/package/2006/relationships"><Relationship Id="rId8" Type="http://schemas.openxmlformats.org/officeDocument/2006/relationships/image" Target="../media/image54.emf"/><Relationship Id="rId3" Type="http://schemas.openxmlformats.org/officeDocument/2006/relationships/chart" Target="../charts/chart13.xml"/><Relationship Id="rId7" Type="http://schemas.microsoft.com/office/2007/relationships/hdphoto" Target="../media/hdphoto1.wdp"/><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6.png"/><Relationship Id="rId11" Type="http://schemas.microsoft.com/office/2007/relationships/hdphoto" Target="../media/hdphoto6.wdp"/><Relationship Id="rId5" Type="http://schemas.openxmlformats.org/officeDocument/2006/relationships/image" Target="../media/image5.png"/><Relationship Id="rId10" Type="http://schemas.openxmlformats.org/officeDocument/2006/relationships/image" Target="../media/image65.png"/><Relationship Id="rId4" Type="http://schemas.openxmlformats.org/officeDocument/2006/relationships/image" Target="../media/image63.jpeg"/><Relationship Id="rId9" Type="http://schemas.openxmlformats.org/officeDocument/2006/relationships/image" Target="../media/image64.emf"/></Relationships>
</file>

<file path=ppt/slides/_rels/slide55.xml.rels><?xml version="1.0" encoding="UTF-8" standalone="yes"?>
<Relationships xmlns="http://schemas.openxmlformats.org/package/2006/relationships"><Relationship Id="rId8" Type="http://schemas.openxmlformats.org/officeDocument/2006/relationships/image" Target="../media/image54.emf"/><Relationship Id="rId3" Type="http://schemas.openxmlformats.org/officeDocument/2006/relationships/image" Target="../media/image66.png"/><Relationship Id="rId7" Type="http://schemas.microsoft.com/office/2007/relationships/hdphoto" Target="../media/hdphoto1.wdp"/><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67.jpeg"/><Relationship Id="rId9" Type="http://schemas.openxmlformats.org/officeDocument/2006/relationships/image" Target="../media/image68.emf"/></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69.jpeg"/><Relationship Id="rId7" Type="http://schemas.openxmlformats.org/officeDocument/2006/relationships/image" Target="../media/image7.emf"/><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10" Type="http://schemas.openxmlformats.org/officeDocument/2006/relationships/image" Target="../media/image11.emf"/><Relationship Id="rId4" Type="http://schemas.openxmlformats.org/officeDocument/2006/relationships/image" Target="../media/image5.png"/><Relationship Id="rId9" Type="http://schemas.openxmlformats.org/officeDocument/2006/relationships/chart" Target="../charts/chart14.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60.xml.rels><?xml version="1.0" encoding="UTF-8" standalone="yes"?>
<Relationships xmlns="http://schemas.openxmlformats.org/package/2006/relationships"><Relationship Id="rId8" Type="http://schemas.openxmlformats.org/officeDocument/2006/relationships/image" Target="../media/image71.jpg"/><Relationship Id="rId13" Type="http://schemas.openxmlformats.org/officeDocument/2006/relationships/image" Target="../media/image76.jpg"/><Relationship Id="rId18" Type="http://schemas.openxmlformats.org/officeDocument/2006/relationships/image" Target="../media/image81.jpg"/><Relationship Id="rId26" Type="http://schemas.openxmlformats.org/officeDocument/2006/relationships/image" Target="../media/image89.jpg"/><Relationship Id="rId3" Type="http://schemas.openxmlformats.org/officeDocument/2006/relationships/image" Target="../media/image70.jpeg"/><Relationship Id="rId21" Type="http://schemas.openxmlformats.org/officeDocument/2006/relationships/image" Target="../media/image84.jpg"/><Relationship Id="rId7" Type="http://schemas.openxmlformats.org/officeDocument/2006/relationships/image" Target="../media/image11.emf"/><Relationship Id="rId12" Type="http://schemas.openxmlformats.org/officeDocument/2006/relationships/image" Target="../media/image75.jpg"/><Relationship Id="rId17" Type="http://schemas.openxmlformats.org/officeDocument/2006/relationships/image" Target="../media/image80.jpg"/><Relationship Id="rId25" Type="http://schemas.openxmlformats.org/officeDocument/2006/relationships/image" Target="../media/image88.jpg"/><Relationship Id="rId2" Type="http://schemas.openxmlformats.org/officeDocument/2006/relationships/notesSlide" Target="../notesSlides/notesSlide21.xml"/><Relationship Id="rId16" Type="http://schemas.openxmlformats.org/officeDocument/2006/relationships/image" Target="../media/image79.jpg"/><Relationship Id="rId20" Type="http://schemas.openxmlformats.org/officeDocument/2006/relationships/image" Target="../media/image83.jpg"/><Relationship Id="rId29" Type="http://schemas.openxmlformats.org/officeDocument/2006/relationships/image" Target="../media/image92.jpg"/><Relationship Id="rId1" Type="http://schemas.openxmlformats.org/officeDocument/2006/relationships/slideLayout" Target="../slideLayouts/slideLayout2.xml"/><Relationship Id="rId6" Type="http://schemas.microsoft.com/office/2007/relationships/hdphoto" Target="../media/hdphoto1.wdp"/><Relationship Id="rId11" Type="http://schemas.openxmlformats.org/officeDocument/2006/relationships/image" Target="../media/image74.jpg"/><Relationship Id="rId24" Type="http://schemas.openxmlformats.org/officeDocument/2006/relationships/image" Target="../media/image87.jpg"/><Relationship Id="rId5" Type="http://schemas.openxmlformats.org/officeDocument/2006/relationships/image" Target="../media/image6.png"/><Relationship Id="rId15" Type="http://schemas.openxmlformats.org/officeDocument/2006/relationships/image" Target="../media/image78.jpg"/><Relationship Id="rId23" Type="http://schemas.openxmlformats.org/officeDocument/2006/relationships/image" Target="../media/image86.jpg"/><Relationship Id="rId28" Type="http://schemas.openxmlformats.org/officeDocument/2006/relationships/image" Target="../media/image91.jpg"/><Relationship Id="rId10" Type="http://schemas.openxmlformats.org/officeDocument/2006/relationships/image" Target="../media/image73.jpg"/><Relationship Id="rId19" Type="http://schemas.openxmlformats.org/officeDocument/2006/relationships/image" Target="../media/image82.jpg"/><Relationship Id="rId4" Type="http://schemas.openxmlformats.org/officeDocument/2006/relationships/image" Target="../media/image5.png"/><Relationship Id="rId9" Type="http://schemas.openxmlformats.org/officeDocument/2006/relationships/image" Target="../media/image72.jpg"/><Relationship Id="rId14" Type="http://schemas.openxmlformats.org/officeDocument/2006/relationships/image" Target="../media/image77.jpg"/><Relationship Id="rId22" Type="http://schemas.openxmlformats.org/officeDocument/2006/relationships/image" Target="../media/image85.jpg"/><Relationship Id="rId27" Type="http://schemas.openxmlformats.org/officeDocument/2006/relationships/image" Target="../media/image90.jpg"/></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62.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93.jpeg"/><Relationship Id="rId7" Type="http://schemas.openxmlformats.org/officeDocument/2006/relationships/image" Target="../media/image7.emf"/><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microsoft.com/office/2007/relationships/hdphoto" Target="../media/hdphoto1.wdp"/><Relationship Id="rId11" Type="http://schemas.openxmlformats.org/officeDocument/2006/relationships/image" Target="../media/image94.emf"/><Relationship Id="rId5" Type="http://schemas.openxmlformats.org/officeDocument/2006/relationships/image" Target="../media/image6.png"/><Relationship Id="rId10" Type="http://schemas.openxmlformats.org/officeDocument/2006/relationships/chart" Target="../charts/chart15.xml"/><Relationship Id="rId4" Type="http://schemas.openxmlformats.org/officeDocument/2006/relationships/image" Target="../media/image5.png"/><Relationship Id="rId9" Type="http://schemas.openxmlformats.org/officeDocument/2006/relationships/image" Target="../media/image11.emf"/></Relationships>
</file>

<file path=ppt/slides/_rels/slide63.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image" Target="../media/image95.jpeg"/><Relationship Id="rId7" Type="http://schemas.microsoft.com/office/2007/relationships/hdphoto" Target="../media/hdphoto1.wdp"/><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96.emf"/><Relationship Id="rId4" Type="http://schemas.openxmlformats.org/officeDocument/2006/relationships/chart" Target="../charts/chart16.xml"/><Relationship Id="rId9" Type="http://schemas.openxmlformats.org/officeDocument/2006/relationships/image" Target="../media/image11.emf"/></Relationships>
</file>

<file path=ppt/slides/_rels/slide64.xml.rels><?xml version="1.0" encoding="UTF-8" standalone="yes"?>
<Relationships xmlns="http://schemas.openxmlformats.org/package/2006/relationships"><Relationship Id="rId8" Type="http://schemas.openxmlformats.org/officeDocument/2006/relationships/image" Target="../media/image11.emf"/><Relationship Id="rId3" Type="http://schemas.openxmlformats.org/officeDocument/2006/relationships/image" Target="../media/image97.jpeg"/><Relationship Id="rId7" Type="http://schemas.openxmlformats.org/officeDocument/2006/relationships/image" Target="../media/image7.emf"/><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98.emf"/></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66.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image" Target="../media/image99.jpeg"/><Relationship Id="rId7" Type="http://schemas.microsoft.com/office/2007/relationships/hdphoto" Target="../media/hdphoto1.wdp"/><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0.emf"/><Relationship Id="rId4" Type="http://schemas.openxmlformats.org/officeDocument/2006/relationships/chart" Target="../charts/chart17.xml"/><Relationship Id="rId9" Type="http://schemas.openxmlformats.org/officeDocument/2006/relationships/image" Target="../media/image11.emf"/></Relationships>
</file>

<file path=ppt/slides/_rels/slide67.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image" Target="../media/image101.jpeg"/><Relationship Id="rId7" Type="http://schemas.microsoft.com/office/2007/relationships/hdphoto" Target="../media/hdphoto1.wdp"/><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0.emf"/><Relationship Id="rId5" Type="http://schemas.openxmlformats.org/officeDocument/2006/relationships/image" Target="../media/image5.png"/><Relationship Id="rId10" Type="http://schemas.openxmlformats.org/officeDocument/2006/relationships/image" Target="../media/image102.emf"/><Relationship Id="rId4" Type="http://schemas.openxmlformats.org/officeDocument/2006/relationships/chart" Target="../charts/chart18.xml"/><Relationship Id="rId9" Type="http://schemas.openxmlformats.org/officeDocument/2006/relationships/image" Target="../media/image11.emf"/></Relationships>
</file>

<file path=ppt/slides/_rels/slide68.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image" Target="../media/image103.jpeg"/><Relationship Id="rId7" Type="http://schemas.microsoft.com/office/2007/relationships/hdphoto" Target="../media/hdphoto1.wdp"/><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04.emf"/><Relationship Id="rId5" Type="http://schemas.openxmlformats.org/officeDocument/2006/relationships/image" Target="../media/image5.png"/><Relationship Id="rId10" Type="http://schemas.openxmlformats.org/officeDocument/2006/relationships/image" Target="../media/image10.emf"/><Relationship Id="rId4" Type="http://schemas.openxmlformats.org/officeDocument/2006/relationships/chart" Target="../charts/chart19.xml"/><Relationship Id="rId9" Type="http://schemas.openxmlformats.org/officeDocument/2006/relationships/image" Target="../media/image11.emf"/></Relationships>
</file>

<file path=ppt/slides/_rels/slide69.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chart" Target="../charts/chart20.xml"/><Relationship Id="rId7" Type="http://schemas.microsoft.com/office/2007/relationships/hdphoto" Target="../media/hdphoto1.wdp"/><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06.jpg"/><Relationship Id="rId5" Type="http://schemas.openxmlformats.org/officeDocument/2006/relationships/image" Target="../media/image5.png"/><Relationship Id="rId10" Type="http://schemas.openxmlformats.org/officeDocument/2006/relationships/image" Target="../media/image10.emf"/><Relationship Id="rId4" Type="http://schemas.openxmlformats.org/officeDocument/2006/relationships/image" Target="../media/image105.jpeg"/><Relationship Id="rId9" Type="http://schemas.openxmlformats.org/officeDocument/2006/relationships/image" Target="../media/image11.emf"/></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71.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image" Target="../media/image107.jpeg"/><Relationship Id="rId7" Type="http://schemas.microsoft.com/office/2007/relationships/hdphoto" Target="../media/hdphoto1.wdp"/><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08.emf"/><Relationship Id="rId5" Type="http://schemas.openxmlformats.org/officeDocument/2006/relationships/image" Target="../media/image5.png"/><Relationship Id="rId10" Type="http://schemas.openxmlformats.org/officeDocument/2006/relationships/image" Target="../media/image10.emf"/><Relationship Id="rId4" Type="http://schemas.openxmlformats.org/officeDocument/2006/relationships/chart" Target="../charts/chart21.xml"/><Relationship Id="rId9" Type="http://schemas.openxmlformats.org/officeDocument/2006/relationships/image" Target="../media/image11.emf"/></Relationships>
</file>

<file path=ppt/slides/_rels/slide72.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73.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image" Target="../media/image109.jpeg"/><Relationship Id="rId7" Type="http://schemas.microsoft.com/office/2007/relationships/hdphoto" Target="../media/hdphoto1.wdp"/><Relationship Id="rId12" Type="http://schemas.openxmlformats.org/officeDocument/2006/relationships/image" Target="../media/image54.emf"/><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0.emf"/><Relationship Id="rId5" Type="http://schemas.openxmlformats.org/officeDocument/2006/relationships/image" Target="../media/image5.png"/><Relationship Id="rId10" Type="http://schemas.openxmlformats.org/officeDocument/2006/relationships/image" Target="../media/image10.emf"/><Relationship Id="rId4" Type="http://schemas.openxmlformats.org/officeDocument/2006/relationships/chart" Target="../charts/chart22.xml"/><Relationship Id="rId9" Type="http://schemas.openxmlformats.org/officeDocument/2006/relationships/image" Target="../media/image11.emf"/></Relationships>
</file>

<file path=ppt/slides/_rels/slide74.xml.rels><?xml version="1.0" encoding="UTF-8" standalone="yes"?>
<Relationships xmlns="http://schemas.openxmlformats.org/package/2006/relationships"><Relationship Id="rId8" Type="http://schemas.openxmlformats.org/officeDocument/2006/relationships/image" Target="../media/image11.emf"/><Relationship Id="rId3" Type="http://schemas.openxmlformats.org/officeDocument/2006/relationships/image" Target="../media/image111.jpeg"/><Relationship Id="rId7" Type="http://schemas.openxmlformats.org/officeDocument/2006/relationships/image" Target="../media/image7.emf"/><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microsoft.com/office/2007/relationships/hdphoto" Target="../media/hdphoto1.wdp"/><Relationship Id="rId11" Type="http://schemas.openxmlformats.org/officeDocument/2006/relationships/image" Target="../media/image113.png"/><Relationship Id="rId5" Type="http://schemas.openxmlformats.org/officeDocument/2006/relationships/image" Target="../media/image6.png"/><Relationship Id="rId10" Type="http://schemas.openxmlformats.org/officeDocument/2006/relationships/image" Target="../media/image112.emf"/><Relationship Id="rId4" Type="http://schemas.openxmlformats.org/officeDocument/2006/relationships/image" Target="../media/image5.png"/><Relationship Id="rId9" Type="http://schemas.openxmlformats.org/officeDocument/2006/relationships/image" Target="../media/image10.emf"/></Relationships>
</file>

<file path=ppt/slides/_rels/slide75.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76.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image" Target="../media/image114.emf"/><Relationship Id="rId7" Type="http://schemas.microsoft.com/office/2007/relationships/hdphoto" Target="../media/hdphoto1.wdp"/><Relationship Id="rId12" Type="http://schemas.openxmlformats.org/officeDocument/2006/relationships/image" Target="../media/image117.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6.png"/><Relationship Id="rId5" Type="http://schemas.openxmlformats.org/officeDocument/2006/relationships/image" Target="../media/image5.png"/><Relationship Id="rId10" Type="http://schemas.openxmlformats.org/officeDocument/2006/relationships/image" Target="../media/image10.emf"/><Relationship Id="rId4" Type="http://schemas.openxmlformats.org/officeDocument/2006/relationships/image" Target="../media/image115.jpeg"/><Relationship Id="rId9" Type="http://schemas.openxmlformats.org/officeDocument/2006/relationships/image" Target="../media/image11.emf"/></Relationships>
</file>

<file path=ppt/slides/_rels/slide77.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78.xml.rels><?xml version="1.0" encoding="UTF-8" standalone="yes"?>
<Relationships xmlns="http://schemas.openxmlformats.org/package/2006/relationships"><Relationship Id="rId8" Type="http://schemas.openxmlformats.org/officeDocument/2006/relationships/image" Target="../media/image11.emf"/><Relationship Id="rId3" Type="http://schemas.openxmlformats.org/officeDocument/2006/relationships/image" Target="../media/image118.jpeg"/><Relationship Id="rId7" Type="http://schemas.openxmlformats.org/officeDocument/2006/relationships/image" Target="../media/image7.emf"/><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emf"/></Relationships>
</file>

<file path=ppt/slides/_rels/slide79.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80.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81.xml.rels><?xml version="1.0" encoding="UTF-8" standalone="yes"?>
<Relationships xmlns="http://schemas.openxmlformats.org/package/2006/relationships"><Relationship Id="rId8" Type="http://schemas.openxmlformats.org/officeDocument/2006/relationships/image" Target="../media/image11.emf"/><Relationship Id="rId13" Type="http://schemas.openxmlformats.org/officeDocument/2006/relationships/image" Target="../media/image112.emf"/><Relationship Id="rId18" Type="http://schemas.openxmlformats.org/officeDocument/2006/relationships/image" Target="../media/image123.png"/><Relationship Id="rId3" Type="http://schemas.openxmlformats.org/officeDocument/2006/relationships/image" Target="../media/image119.jpeg"/><Relationship Id="rId21" Type="http://schemas.openxmlformats.org/officeDocument/2006/relationships/image" Target="../media/image125.png"/><Relationship Id="rId7" Type="http://schemas.openxmlformats.org/officeDocument/2006/relationships/image" Target="../media/image7.emf"/><Relationship Id="rId12" Type="http://schemas.openxmlformats.org/officeDocument/2006/relationships/image" Target="../media/image100.emf"/><Relationship Id="rId17" Type="http://schemas.openxmlformats.org/officeDocument/2006/relationships/image" Target="../media/image122.png"/><Relationship Id="rId2" Type="http://schemas.openxmlformats.org/officeDocument/2006/relationships/notesSlide" Target="../notesSlides/notesSlide34.xml"/><Relationship Id="rId16" Type="http://schemas.openxmlformats.org/officeDocument/2006/relationships/image" Target="../media/image49.png"/><Relationship Id="rId20" Type="http://schemas.openxmlformats.org/officeDocument/2006/relationships/image" Target="../media/image124.png"/><Relationship Id="rId1" Type="http://schemas.openxmlformats.org/officeDocument/2006/relationships/slideLayout" Target="../slideLayouts/slideLayout2.xml"/><Relationship Id="rId6" Type="http://schemas.microsoft.com/office/2007/relationships/hdphoto" Target="../media/hdphoto1.wdp"/><Relationship Id="rId11" Type="http://schemas.openxmlformats.org/officeDocument/2006/relationships/image" Target="../media/image120.webp"/><Relationship Id="rId5" Type="http://schemas.openxmlformats.org/officeDocument/2006/relationships/image" Target="../media/image6.png"/><Relationship Id="rId15" Type="http://schemas.openxmlformats.org/officeDocument/2006/relationships/image" Target="../media/image121.png"/><Relationship Id="rId10" Type="http://schemas.openxmlformats.org/officeDocument/2006/relationships/image" Target="../media/image27.emf"/><Relationship Id="rId19" Type="http://schemas.microsoft.com/office/2007/relationships/hdphoto" Target="../media/hdphoto7.wdp"/><Relationship Id="rId4" Type="http://schemas.openxmlformats.org/officeDocument/2006/relationships/image" Target="../media/image5.png"/><Relationship Id="rId9" Type="http://schemas.openxmlformats.org/officeDocument/2006/relationships/image" Target="../media/image10.emf"/><Relationship Id="rId14" Type="http://schemas.openxmlformats.org/officeDocument/2006/relationships/image" Target="../media/image113.png"/><Relationship Id="rId22" Type="http://schemas.microsoft.com/office/2007/relationships/hdphoto" Target="../media/hdphoto8.wdp"/></Relationships>
</file>

<file path=ppt/slides/_rels/slide82.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83.xml.rels><?xml version="1.0" encoding="UTF-8" standalone="yes"?>
<Relationships xmlns="http://schemas.openxmlformats.org/package/2006/relationships"><Relationship Id="rId8" Type="http://schemas.openxmlformats.org/officeDocument/2006/relationships/image" Target="../media/image11.emf"/><Relationship Id="rId3" Type="http://schemas.openxmlformats.org/officeDocument/2006/relationships/image" Target="../media/image118.jpeg"/><Relationship Id="rId7" Type="http://schemas.openxmlformats.org/officeDocument/2006/relationships/image" Target="../media/image7.emf"/><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emf"/></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86.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87.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88.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89.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90.xml.rels><?xml version="1.0" encoding="UTF-8" standalone="yes"?>
<Relationships xmlns="http://schemas.openxmlformats.org/package/2006/relationships"><Relationship Id="rId3" Type="http://schemas.openxmlformats.org/officeDocument/2006/relationships/diagramLayout" Target="../diagrams/layout37.xml"/><Relationship Id="rId2" Type="http://schemas.openxmlformats.org/officeDocument/2006/relationships/diagramData" Target="../diagrams/data37.xml"/><Relationship Id="rId1" Type="http://schemas.openxmlformats.org/officeDocument/2006/relationships/slideLayout" Target="../slideLayouts/slideLayout2.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91.xml.rels><?xml version="1.0" encoding="UTF-8" standalone="yes"?>
<Relationships xmlns="http://schemas.openxmlformats.org/package/2006/relationships"><Relationship Id="rId3" Type="http://schemas.openxmlformats.org/officeDocument/2006/relationships/diagramLayout" Target="../diagrams/layout38.xml"/><Relationship Id="rId2" Type="http://schemas.openxmlformats.org/officeDocument/2006/relationships/diagramData" Target="../diagrams/data38.xml"/><Relationship Id="rId1" Type="http://schemas.openxmlformats.org/officeDocument/2006/relationships/slideLayout" Target="../slideLayouts/slideLayout2.xml"/><Relationship Id="rId6" Type="http://schemas.microsoft.com/office/2007/relationships/diagramDrawing" Target="../diagrams/drawing38.xml"/><Relationship Id="rId5" Type="http://schemas.openxmlformats.org/officeDocument/2006/relationships/diagramColors" Target="../diagrams/colors38.xml"/><Relationship Id="rId4" Type="http://schemas.openxmlformats.org/officeDocument/2006/relationships/diagramQuickStyle" Target="../diagrams/quickStyle38.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3.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126.jpeg"/><Relationship Id="rId7" Type="http://schemas.openxmlformats.org/officeDocument/2006/relationships/image" Target="../media/image7.emf"/><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10" Type="http://schemas.openxmlformats.org/officeDocument/2006/relationships/chart" Target="../charts/chart23.xml"/><Relationship Id="rId4" Type="http://schemas.openxmlformats.org/officeDocument/2006/relationships/image" Target="../media/image5.png"/><Relationship Id="rId9" Type="http://schemas.openxmlformats.org/officeDocument/2006/relationships/image" Target="../media/image11.emf"/></Relationships>
</file>

<file path=ppt/slides/_rels/slide94.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127.jpeg"/><Relationship Id="rId7" Type="http://schemas.openxmlformats.org/officeDocument/2006/relationships/image" Target="../media/image7.emf"/><Relationship Id="rId12" Type="http://schemas.openxmlformats.org/officeDocument/2006/relationships/chart" Target="../charts/chart25.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microsoft.com/office/2007/relationships/hdphoto" Target="../media/hdphoto1.wdp"/><Relationship Id="rId11" Type="http://schemas.openxmlformats.org/officeDocument/2006/relationships/chart" Target="../charts/chart24.xml"/><Relationship Id="rId5" Type="http://schemas.openxmlformats.org/officeDocument/2006/relationships/image" Target="../media/image6.png"/><Relationship Id="rId10" Type="http://schemas.openxmlformats.org/officeDocument/2006/relationships/image" Target="../media/image128.emf"/><Relationship Id="rId4" Type="http://schemas.openxmlformats.org/officeDocument/2006/relationships/image" Target="../media/image5.png"/><Relationship Id="rId9" Type="http://schemas.openxmlformats.org/officeDocument/2006/relationships/image" Target="../media/image11.emf"/></Relationships>
</file>

<file path=ppt/slides/_rels/slide95.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129.jpeg"/><Relationship Id="rId7" Type="http://schemas.openxmlformats.org/officeDocument/2006/relationships/image" Target="../media/image7.emf"/><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microsoft.com/office/2007/relationships/hdphoto" Target="../media/hdphoto1.wdp"/><Relationship Id="rId11" Type="http://schemas.openxmlformats.org/officeDocument/2006/relationships/chart" Target="../charts/chart27.xml"/><Relationship Id="rId5" Type="http://schemas.openxmlformats.org/officeDocument/2006/relationships/image" Target="../media/image6.png"/><Relationship Id="rId10" Type="http://schemas.openxmlformats.org/officeDocument/2006/relationships/chart" Target="../charts/chart26.xml"/><Relationship Id="rId4" Type="http://schemas.openxmlformats.org/officeDocument/2006/relationships/image" Target="../media/image5.png"/><Relationship Id="rId9" Type="http://schemas.openxmlformats.org/officeDocument/2006/relationships/image" Target="../media/image11.emf"/></Relationships>
</file>

<file path=ppt/slides/_rels/slide96.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130.jpeg"/><Relationship Id="rId7" Type="http://schemas.openxmlformats.org/officeDocument/2006/relationships/image" Target="../media/image7.emf"/><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10" Type="http://schemas.openxmlformats.org/officeDocument/2006/relationships/chart" Target="../charts/chart28.xml"/><Relationship Id="rId4" Type="http://schemas.openxmlformats.org/officeDocument/2006/relationships/image" Target="../media/image5.png"/><Relationship Id="rId9" Type="http://schemas.openxmlformats.org/officeDocument/2006/relationships/image" Target="../media/image11.emf"/></Relationships>
</file>

<file path=ppt/slides/_rels/slide97.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131.jpeg"/><Relationship Id="rId7" Type="http://schemas.openxmlformats.org/officeDocument/2006/relationships/image" Target="../media/image7.emf"/><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microsoft.com/office/2007/relationships/hdphoto" Target="../media/hdphoto1.wdp"/><Relationship Id="rId11" Type="http://schemas.openxmlformats.org/officeDocument/2006/relationships/chart" Target="../charts/chart30.xml"/><Relationship Id="rId5" Type="http://schemas.openxmlformats.org/officeDocument/2006/relationships/image" Target="../media/image6.png"/><Relationship Id="rId10" Type="http://schemas.openxmlformats.org/officeDocument/2006/relationships/chart" Target="../charts/chart29.xml"/><Relationship Id="rId4" Type="http://schemas.openxmlformats.org/officeDocument/2006/relationships/image" Target="../media/image5.png"/><Relationship Id="rId9" Type="http://schemas.openxmlformats.org/officeDocument/2006/relationships/image" Target="../media/image11.emf"/></Relationships>
</file>

<file path=ppt/slides/_rels/slide98.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132.jpeg"/><Relationship Id="rId7" Type="http://schemas.openxmlformats.org/officeDocument/2006/relationships/image" Target="../media/image7.emf"/><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10" Type="http://schemas.openxmlformats.org/officeDocument/2006/relationships/chart" Target="../charts/chart31.xml"/><Relationship Id="rId4" Type="http://schemas.openxmlformats.org/officeDocument/2006/relationships/image" Target="../media/image5.png"/><Relationship Id="rId9" Type="http://schemas.openxmlformats.org/officeDocument/2006/relationships/image" Target="../media/image11.emf"/></Relationships>
</file>

<file path=ppt/slides/_rels/slide99.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image" Target="../media/image133.jpeg"/><Relationship Id="rId7" Type="http://schemas.openxmlformats.org/officeDocument/2006/relationships/image" Target="../media/image11.emf"/><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png"/></Relationships>
</file>

<file path=ppt/slides/_rels/slide100.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134.jpeg"/><Relationship Id="rId7" Type="http://schemas.openxmlformats.org/officeDocument/2006/relationships/image" Target="../media/image7.emf"/><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microsoft.com/office/2007/relationships/hdphoto" Target="../media/hdphoto1.wdp"/><Relationship Id="rId11" Type="http://schemas.openxmlformats.org/officeDocument/2006/relationships/chart" Target="../charts/chart33.xml"/><Relationship Id="rId5" Type="http://schemas.openxmlformats.org/officeDocument/2006/relationships/image" Target="../media/image6.png"/><Relationship Id="rId10" Type="http://schemas.openxmlformats.org/officeDocument/2006/relationships/chart" Target="../charts/chart32.xml"/><Relationship Id="rId4" Type="http://schemas.openxmlformats.org/officeDocument/2006/relationships/image" Target="../media/image5.png"/><Relationship Id="rId9" Type="http://schemas.openxmlformats.org/officeDocument/2006/relationships/image" Target="../media/image11.emf"/></Relationships>
</file>

<file path=ppt/slides/_rels/slide101.xml.rels><?xml version="1.0" encoding="UTF-8" standalone="yes"?>
<Relationships xmlns="http://schemas.openxmlformats.org/package/2006/relationships"><Relationship Id="rId8" Type="http://schemas.openxmlformats.org/officeDocument/2006/relationships/image" Target="../media/image71.jpg"/><Relationship Id="rId13" Type="http://schemas.openxmlformats.org/officeDocument/2006/relationships/image" Target="../media/image76.jpg"/><Relationship Id="rId18" Type="http://schemas.openxmlformats.org/officeDocument/2006/relationships/image" Target="../media/image81.jpg"/><Relationship Id="rId26" Type="http://schemas.openxmlformats.org/officeDocument/2006/relationships/image" Target="../media/image89.jpg"/><Relationship Id="rId3" Type="http://schemas.openxmlformats.org/officeDocument/2006/relationships/image" Target="../media/image135.jpeg"/><Relationship Id="rId21" Type="http://schemas.openxmlformats.org/officeDocument/2006/relationships/image" Target="../media/image84.jpg"/><Relationship Id="rId7" Type="http://schemas.openxmlformats.org/officeDocument/2006/relationships/image" Target="../media/image11.emf"/><Relationship Id="rId12" Type="http://schemas.openxmlformats.org/officeDocument/2006/relationships/image" Target="../media/image75.jpg"/><Relationship Id="rId17" Type="http://schemas.openxmlformats.org/officeDocument/2006/relationships/image" Target="../media/image80.jpg"/><Relationship Id="rId25" Type="http://schemas.openxmlformats.org/officeDocument/2006/relationships/image" Target="../media/image88.jpg"/><Relationship Id="rId2" Type="http://schemas.openxmlformats.org/officeDocument/2006/relationships/notesSlide" Target="../notesSlides/notesSlide44.xml"/><Relationship Id="rId16" Type="http://schemas.openxmlformats.org/officeDocument/2006/relationships/image" Target="../media/image79.jpg"/><Relationship Id="rId20" Type="http://schemas.openxmlformats.org/officeDocument/2006/relationships/image" Target="../media/image83.jpg"/><Relationship Id="rId29" Type="http://schemas.openxmlformats.org/officeDocument/2006/relationships/image" Target="../media/image92.jpg"/><Relationship Id="rId1" Type="http://schemas.openxmlformats.org/officeDocument/2006/relationships/slideLayout" Target="../slideLayouts/slideLayout2.xml"/><Relationship Id="rId6" Type="http://schemas.microsoft.com/office/2007/relationships/hdphoto" Target="../media/hdphoto1.wdp"/><Relationship Id="rId11" Type="http://schemas.openxmlformats.org/officeDocument/2006/relationships/image" Target="../media/image74.jpg"/><Relationship Id="rId24" Type="http://schemas.openxmlformats.org/officeDocument/2006/relationships/image" Target="../media/image87.jpg"/><Relationship Id="rId5" Type="http://schemas.openxmlformats.org/officeDocument/2006/relationships/image" Target="../media/image6.png"/><Relationship Id="rId15" Type="http://schemas.openxmlformats.org/officeDocument/2006/relationships/image" Target="../media/image78.jpg"/><Relationship Id="rId23" Type="http://schemas.openxmlformats.org/officeDocument/2006/relationships/image" Target="../media/image86.jpg"/><Relationship Id="rId28" Type="http://schemas.openxmlformats.org/officeDocument/2006/relationships/image" Target="../media/image91.jpg"/><Relationship Id="rId10" Type="http://schemas.openxmlformats.org/officeDocument/2006/relationships/image" Target="../media/image73.jpg"/><Relationship Id="rId19" Type="http://schemas.openxmlformats.org/officeDocument/2006/relationships/image" Target="../media/image82.jpg"/><Relationship Id="rId4" Type="http://schemas.openxmlformats.org/officeDocument/2006/relationships/image" Target="../media/image5.png"/><Relationship Id="rId9" Type="http://schemas.openxmlformats.org/officeDocument/2006/relationships/image" Target="../media/image72.jpg"/><Relationship Id="rId14" Type="http://schemas.openxmlformats.org/officeDocument/2006/relationships/image" Target="../media/image77.jpg"/><Relationship Id="rId22" Type="http://schemas.openxmlformats.org/officeDocument/2006/relationships/image" Target="../media/image85.jpg"/><Relationship Id="rId27" Type="http://schemas.openxmlformats.org/officeDocument/2006/relationships/image" Target="../media/image90.jpg"/></Relationships>
</file>

<file path=ppt/slides/_rels/slide102.xml.rels><?xml version="1.0" encoding="UTF-8" standalone="yes"?>
<Relationships xmlns="http://schemas.openxmlformats.org/package/2006/relationships"><Relationship Id="rId8" Type="http://schemas.openxmlformats.org/officeDocument/2006/relationships/image" Target="../media/image11.emf"/><Relationship Id="rId3" Type="http://schemas.openxmlformats.org/officeDocument/2006/relationships/image" Target="../media/image136.jpeg"/><Relationship Id="rId7" Type="http://schemas.openxmlformats.org/officeDocument/2006/relationships/image" Target="../media/image7.emf"/><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10" Type="http://schemas.openxmlformats.org/officeDocument/2006/relationships/image" Target="../media/image75.jpg"/><Relationship Id="rId4" Type="http://schemas.openxmlformats.org/officeDocument/2006/relationships/image" Target="../media/image5.png"/><Relationship Id="rId9" Type="http://schemas.openxmlformats.org/officeDocument/2006/relationships/chart" Target="../charts/chart34.xml"/></Relationships>
</file>

<file path=ppt/slides/_rels/slide103.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image" Target="../media/image137.pn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8" Type="http://schemas.microsoft.com/office/2017/06/relationships/model3d" Target="../media/model3d1.glb"/><Relationship Id="rId13" Type="http://schemas.openxmlformats.org/officeDocument/2006/relationships/image" Target="../media/image147.png"/><Relationship Id="rId18" Type="http://schemas.microsoft.com/office/2007/relationships/hdphoto" Target="../media/hdphoto12.wdp"/><Relationship Id="rId3" Type="http://schemas.microsoft.com/office/2007/relationships/hdphoto" Target="../media/hdphoto9.wdp"/><Relationship Id="rId21" Type="http://schemas.openxmlformats.org/officeDocument/2006/relationships/chart" Target="../charts/chart37.xml"/><Relationship Id="rId7" Type="http://schemas.openxmlformats.org/officeDocument/2006/relationships/image" Target="../media/image142.png"/><Relationship Id="rId12" Type="http://schemas.openxmlformats.org/officeDocument/2006/relationships/image" Target="../media/image146.png"/><Relationship Id="rId17" Type="http://schemas.openxmlformats.org/officeDocument/2006/relationships/image" Target="../media/image150.png"/><Relationship Id="rId2" Type="http://schemas.openxmlformats.org/officeDocument/2006/relationships/image" Target="../media/image139.png"/><Relationship Id="rId16" Type="http://schemas.openxmlformats.org/officeDocument/2006/relationships/image" Target="../media/image149.png"/><Relationship Id="rId20" Type="http://schemas.openxmlformats.org/officeDocument/2006/relationships/chart" Target="../charts/chart36.xml"/><Relationship Id="rId1" Type="http://schemas.openxmlformats.org/officeDocument/2006/relationships/slideLayout" Target="../slideLayouts/slideLayout7.xml"/><Relationship Id="rId6" Type="http://schemas.microsoft.com/office/2007/relationships/hdphoto" Target="../media/hdphoto10.wdp"/><Relationship Id="rId11" Type="http://schemas.openxmlformats.org/officeDocument/2006/relationships/image" Target="../media/image145.png"/><Relationship Id="rId5" Type="http://schemas.openxmlformats.org/officeDocument/2006/relationships/image" Target="../media/image141.png"/><Relationship Id="rId15" Type="http://schemas.microsoft.com/office/2007/relationships/hdphoto" Target="../media/hdphoto11.wdp"/><Relationship Id="rId10" Type="http://schemas.openxmlformats.org/officeDocument/2006/relationships/image" Target="../media/image144.png"/><Relationship Id="rId19" Type="http://schemas.openxmlformats.org/officeDocument/2006/relationships/chart" Target="../charts/chart35.xml"/><Relationship Id="rId4" Type="http://schemas.openxmlformats.org/officeDocument/2006/relationships/image" Target="../media/image140.png"/><Relationship Id="rId9" Type="http://schemas.openxmlformats.org/officeDocument/2006/relationships/image" Target="../media/image143.png"/><Relationship Id="rId14" Type="http://schemas.openxmlformats.org/officeDocument/2006/relationships/image" Target="../media/image148.png"/></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3" Type="http://schemas.openxmlformats.org/officeDocument/2006/relationships/diagramLayout" Target="../diagrams/layout39.xml"/><Relationship Id="rId2" Type="http://schemas.openxmlformats.org/officeDocument/2006/relationships/diagramData" Target="../diagrams/data39.xml"/><Relationship Id="rId1" Type="http://schemas.openxmlformats.org/officeDocument/2006/relationships/slideLayout" Target="../slideLayouts/slideLayout2.xml"/><Relationship Id="rId6" Type="http://schemas.microsoft.com/office/2007/relationships/diagramDrawing" Target="../diagrams/drawing39.xml"/><Relationship Id="rId5" Type="http://schemas.openxmlformats.org/officeDocument/2006/relationships/diagramColors" Target="../diagrams/colors39.xml"/><Relationship Id="rId4" Type="http://schemas.openxmlformats.org/officeDocument/2006/relationships/diagramQuickStyle" Target="../diagrams/quickStyle39.xml"/></Relationships>
</file>

<file path=ppt/slides/_rels/slide107.xml.rels><?xml version="1.0" encoding="UTF-8" standalone="yes"?>
<Relationships xmlns="http://schemas.openxmlformats.org/package/2006/relationships"><Relationship Id="rId3" Type="http://schemas.openxmlformats.org/officeDocument/2006/relationships/diagramLayout" Target="../diagrams/layout40.xml"/><Relationship Id="rId2" Type="http://schemas.openxmlformats.org/officeDocument/2006/relationships/diagramData" Target="../diagrams/data40.xml"/><Relationship Id="rId1" Type="http://schemas.openxmlformats.org/officeDocument/2006/relationships/slideLayout" Target="../slideLayouts/slideLayout2.xml"/><Relationship Id="rId6" Type="http://schemas.microsoft.com/office/2007/relationships/diagramDrawing" Target="../diagrams/drawing40.xml"/><Relationship Id="rId5" Type="http://schemas.openxmlformats.org/officeDocument/2006/relationships/diagramColors" Target="../diagrams/colors40.xml"/><Relationship Id="rId4" Type="http://schemas.openxmlformats.org/officeDocument/2006/relationships/diagramQuickStyle" Target="../diagrams/quickStyle40.xml"/></Relationships>
</file>

<file path=ppt/slides/_rels/slide108.xml.rels><?xml version="1.0" encoding="UTF-8" standalone="yes"?>
<Relationships xmlns="http://schemas.openxmlformats.org/package/2006/relationships"><Relationship Id="rId3" Type="http://schemas.openxmlformats.org/officeDocument/2006/relationships/diagramLayout" Target="../diagrams/layout41.xml"/><Relationship Id="rId2" Type="http://schemas.openxmlformats.org/officeDocument/2006/relationships/diagramData" Target="../diagrams/data41.xml"/><Relationship Id="rId1" Type="http://schemas.openxmlformats.org/officeDocument/2006/relationships/slideLayout" Target="../slideLayouts/slideLayout2.xml"/><Relationship Id="rId6" Type="http://schemas.microsoft.com/office/2007/relationships/diagramDrawing" Target="../diagrams/drawing41.xml"/><Relationship Id="rId5" Type="http://schemas.openxmlformats.org/officeDocument/2006/relationships/diagramColors" Target="../diagrams/colors41.xml"/><Relationship Id="rId4" Type="http://schemas.openxmlformats.org/officeDocument/2006/relationships/diagramQuickStyle" Target="../diagrams/quickStyle41.xml"/></Relationships>
</file>

<file path=ppt/slides/_rels/slide109.xml.rels><?xml version="1.0" encoding="UTF-8" standalone="yes"?>
<Relationships xmlns="http://schemas.openxmlformats.org/package/2006/relationships"><Relationship Id="rId2" Type="http://schemas.openxmlformats.org/officeDocument/2006/relationships/image" Target="../media/image151.pn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image" Target="../media/image151.png"/><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image" Target="../media/image152.png"/><Relationship Id="rId1" Type="http://schemas.openxmlformats.org/officeDocument/2006/relationships/slideLayout" Target="../slideLayouts/slideLayout7.xml"/><Relationship Id="rId5" Type="http://schemas.openxmlformats.org/officeDocument/2006/relationships/image" Target="../media/image155.svg"/><Relationship Id="rId4" Type="http://schemas.openxmlformats.org/officeDocument/2006/relationships/image" Target="../media/image154.png"/></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3" Type="http://schemas.openxmlformats.org/officeDocument/2006/relationships/image" Target="../media/image156.jpg"/><Relationship Id="rId2" Type="http://schemas.openxmlformats.org/officeDocument/2006/relationships/image" Target="../media/image153.pn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3" Type="http://schemas.openxmlformats.org/officeDocument/2006/relationships/image" Target="../media/image158.jpg"/><Relationship Id="rId2" Type="http://schemas.openxmlformats.org/officeDocument/2006/relationships/image" Target="../media/image157.pn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3" Type="http://schemas.openxmlformats.org/officeDocument/2006/relationships/image" Target="../media/image159.jpg"/><Relationship Id="rId2" Type="http://schemas.openxmlformats.org/officeDocument/2006/relationships/image" Target="../media/image153.png"/><Relationship Id="rId1" Type="http://schemas.openxmlformats.org/officeDocument/2006/relationships/slideLayout" Target="../slideLayouts/slideLayout7.xml"/><Relationship Id="rId4" Type="http://schemas.openxmlformats.org/officeDocument/2006/relationships/image" Target="../media/image160.png"/></Relationships>
</file>

<file path=ppt/slides/_rels/slide116.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161.jpeg"/><Relationship Id="rId7" Type="http://schemas.openxmlformats.org/officeDocument/2006/relationships/image" Target="../media/image7.emf"/><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10" Type="http://schemas.openxmlformats.org/officeDocument/2006/relationships/chart" Target="../charts/chart38.xml"/><Relationship Id="rId4" Type="http://schemas.openxmlformats.org/officeDocument/2006/relationships/image" Target="../media/image5.png"/><Relationship Id="rId9" Type="http://schemas.openxmlformats.org/officeDocument/2006/relationships/image" Target="../media/image11.emf"/></Relationships>
</file>

<file path=ppt/slides/_rels/slide117.xml.rels><?xml version="1.0" encoding="UTF-8" standalone="yes"?>
<Relationships xmlns="http://schemas.openxmlformats.org/package/2006/relationships"><Relationship Id="rId3" Type="http://schemas.openxmlformats.org/officeDocument/2006/relationships/diagramLayout" Target="../diagrams/layout42.xml"/><Relationship Id="rId2" Type="http://schemas.openxmlformats.org/officeDocument/2006/relationships/diagramData" Target="../diagrams/data42.xml"/><Relationship Id="rId1" Type="http://schemas.openxmlformats.org/officeDocument/2006/relationships/slideLayout" Target="../slideLayouts/slideLayout2.xml"/><Relationship Id="rId6" Type="http://schemas.microsoft.com/office/2007/relationships/diagramDrawing" Target="../diagrams/drawing42.xml"/><Relationship Id="rId5" Type="http://schemas.openxmlformats.org/officeDocument/2006/relationships/diagramColors" Target="../diagrams/colors42.xml"/><Relationship Id="rId4" Type="http://schemas.openxmlformats.org/officeDocument/2006/relationships/diagramQuickStyle" Target="../diagrams/quickStyle42.xml"/></Relationships>
</file>

<file path=ppt/slides/_rels/slide118.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162.jpeg"/><Relationship Id="rId7" Type="http://schemas.openxmlformats.org/officeDocument/2006/relationships/image" Target="../media/image7.emf"/><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10" Type="http://schemas.openxmlformats.org/officeDocument/2006/relationships/chart" Target="../charts/chart39.xml"/><Relationship Id="rId4" Type="http://schemas.openxmlformats.org/officeDocument/2006/relationships/image" Target="../media/image5.png"/><Relationship Id="rId9" Type="http://schemas.openxmlformats.org/officeDocument/2006/relationships/image" Target="../media/image11.emf"/></Relationships>
</file>

<file path=ppt/slides/_rels/slide119.xml.rels><?xml version="1.0" encoding="UTF-8" standalone="yes"?>
<Relationships xmlns="http://schemas.openxmlformats.org/package/2006/relationships"><Relationship Id="rId3" Type="http://schemas.openxmlformats.org/officeDocument/2006/relationships/diagramLayout" Target="../diagrams/layout43.xml"/><Relationship Id="rId2" Type="http://schemas.openxmlformats.org/officeDocument/2006/relationships/diagramData" Target="../diagrams/data43.xml"/><Relationship Id="rId1" Type="http://schemas.openxmlformats.org/officeDocument/2006/relationships/slideLayout" Target="../slideLayouts/slideLayout2.xml"/><Relationship Id="rId6" Type="http://schemas.microsoft.com/office/2007/relationships/diagramDrawing" Target="../diagrams/drawing43.xml"/><Relationship Id="rId5" Type="http://schemas.openxmlformats.org/officeDocument/2006/relationships/diagramColors" Target="../diagrams/colors43.xml"/><Relationship Id="rId4" Type="http://schemas.openxmlformats.org/officeDocument/2006/relationships/diagramQuickStyle" Target="../diagrams/quickStyle43.xml"/></Relationships>
</file>

<file path=ppt/slides/_rels/slide120.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163.jpeg"/><Relationship Id="rId7" Type="http://schemas.openxmlformats.org/officeDocument/2006/relationships/image" Target="../media/image7.emf"/><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10" Type="http://schemas.openxmlformats.org/officeDocument/2006/relationships/chart" Target="../charts/chart40.xml"/><Relationship Id="rId4" Type="http://schemas.openxmlformats.org/officeDocument/2006/relationships/image" Target="../media/image5.png"/><Relationship Id="rId9" Type="http://schemas.openxmlformats.org/officeDocument/2006/relationships/image" Target="../media/image11.emf"/></Relationships>
</file>

<file path=ppt/slides/_rels/slide121.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image" Target="../media/image133.jpeg"/><Relationship Id="rId7" Type="http://schemas.openxmlformats.org/officeDocument/2006/relationships/image" Target="../media/image11.emf"/><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png"/></Relationships>
</file>

<file path=ppt/slides/_rels/slide122.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image" Target="../media/image164.jpeg"/><Relationship Id="rId1" Type="http://schemas.openxmlformats.org/officeDocument/2006/relationships/slideLayout" Target="../slideLayouts/slideLayout7.xml"/><Relationship Id="rId4" Type="http://schemas.microsoft.com/office/2007/relationships/hdphoto" Target="../media/hdphoto13.wdp"/></Relationships>
</file>

<file path=ppt/slides/_rels/slide123.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166.png"/><Relationship Id="rId1" Type="http://schemas.openxmlformats.org/officeDocument/2006/relationships/slideLayout" Target="../slideLayouts/slideLayout7.xml"/><Relationship Id="rId5" Type="http://schemas.microsoft.com/office/2007/relationships/hdphoto" Target="../media/hdphoto15.wdp"/><Relationship Id="rId4" Type="http://schemas.openxmlformats.org/officeDocument/2006/relationships/image" Target="../media/image167.png"/></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3" Type="http://schemas.openxmlformats.org/officeDocument/2006/relationships/image" Target="../media/image169.jpg"/><Relationship Id="rId2" Type="http://schemas.openxmlformats.org/officeDocument/2006/relationships/image" Target="../media/image168.jpg"/><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170.jpeg"/><Relationship Id="rId7" Type="http://schemas.openxmlformats.org/officeDocument/2006/relationships/image" Target="../media/image7.emf"/><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1.emf"/></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8.xml.rels><?xml version="1.0" encoding="UTF-8" standalone="yes"?>
<Relationships xmlns="http://schemas.openxmlformats.org/package/2006/relationships"><Relationship Id="rId3" Type="http://schemas.openxmlformats.org/officeDocument/2006/relationships/chart" Target="../charts/chart42.xml"/><Relationship Id="rId2" Type="http://schemas.openxmlformats.org/officeDocument/2006/relationships/chart" Target="../charts/chart41.xm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E1AF10A-3C5A-5BBE-329D-316D6A983BE5}"/>
              </a:ext>
            </a:extLst>
          </p:cNvPr>
          <p:cNvSpPr/>
          <p:nvPr/>
        </p:nvSpPr>
        <p:spPr>
          <a:xfrm>
            <a:off x="0" y="2322336"/>
            <a:ext cx="12192000" cy="4380559"/>
          </a:xfrm>
          <a:prstGeom prst="rect">
            <a:avLst/>
          </a:prstGeom>
          <a:solidFill>
            <a:schemeClr val="accent1">
              <a:lumMod val="40000"/>
              <a:lumOff val="60000"/>
            </a:schemeClr>
          </a:solidFill>
          <a:ln>
            <a:noFill/>
          </a:ln>
          <a:effectLst>
            <a:outerShdw blurRad="50800" dist="38100" dir="16200000"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AEFE4FE3-1AFF-4615-DE52-62055EA44E92}"/>
              </a:ext>
            </a:extLst>
          </p:cNvPr>
          <p:cNvSpPr/>
          <p:nvPr/>
        </p:nvSpPr>
        <p:spPr>
          <a:xfrm>
            <a:off x="0" y="2488537"/>
            <a:ext cx="12192000" cy="4380559"/>
          </a:xfrm>
          <a:prstGeom prst="rect">
            <a:avLst/>
          </a:prstGeom>
          <a:solidFill>
            <a:schemeClr val="accent1">
              <a:lumMod val="20000"/>
              <a:lumOff val="80000"/>
            </a:schemeClr>
          </a:solidFill>
          <a:ln>
            <a:noFill/>
          </a:ln>
          <a:effectLst>
            <a:outerShdw blurRad="50800" dist="38100" dir="16200000"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C14E43-23BC-685C-8318-F383071BEF60}"/>
              </a:ext>
            </a:extLst>
          </p:cNvPr>
          <p:cNvSpPr>
            <a:spLocks noGrp="1"/>
          </p:cNvSpPr>
          <p:nvPr>
            <p:ph type="ctrTitle"/>
          </p:nvPr>
        </p:nvSpPr>
        <p:spPr>
          <a:xfrm>
            <a:off x="514165" y="2925846"/>
            <a:ext cx="11168849" cy="1326056"/>
          </a:xfrm>
        </p:spPr>
        <p:txBody>
          <a:bodyPr>
            <a:noAutofit/>
          </a:bodyPr>
          <a:lstStyle/>
          <a:p>
            <a:pPr algn="l"/>
            <a:r>
              <a:rPr lang="en-US" sz="5400" b="1" dirty="0">
                <a:latin typeface="A_Nefel_Sereke_Qelew" panose="02010000000000000000" pitchFamily="2" charset="-78"/>
                <a:cs typeface="A_Nefel_Sereke_Qelew" panose="02010000000000000000" pitchFamily="2" charset="-78"/>
              </a:rPr>
              <a:t>“Developing And Planning The City Of Jericho As A Biophilic City” </a:t>
            </a:r>
          </a:p>
        </p:txBody>
      </p:sp>
      <p:sp>
        <p:nvSpPr>
          <p:cNvPr id="3" name="Subtitle 2">
            <a:extLst>
              <a:ext uri="{FF2B5EF4-FFF2-40B4-BE49-F238E27FC236}">
                <a16:creationId xmlns:a16="http://schemas.microsoft.com/office/drawing/2014/main" id="{20D19FAD-F090-B28A-534F-2FAF8E3CDB45}"/>
              </a:ext>
            </a:extLst>
          </p:cNvPr>
          <p:cNvSpPr>
            <a:spLocks noGrp="1"/>
          </p:cNvSpPr>
          <p:nvPr>
            <p:ph type="subTitle" idx="1"/>
          </p:nvPr>
        </p:nvSpPr>
        <p:spPr>
          <a:xfrm>
            <a:off x="514165" y="4319451"/>
            <a:ext cx="11168849" cy="843298"/>
          </a:xfrm>
        </p:spPr>
        <p:txBody>
          <a:bodyPr>
            <a:normAutofit fontScale="85000" lnSpcReduction="20000"/>
          </a:bodyPr>
          <a:lstStyle/>
          <a:p>
            <a:pPr algn="l" rtl="1"/>
            <a:r>
              <a:rPr lang="ar-SA" sz="3200" dirty="0">
                <a:latin typeface="A_Nefel_Sereke_Qelew" panose="02010000000000000000" pitchFamily="2" charset="-78"/>
                <a:cs typeface="A_Nefel_Sereke_Qelew" panose="02010000000000000000" pitchFamily="2" charset="-78"/>
              </a:rPr>
              <a:t>تطوير وتخطيط مدينة أريحا كمدينة</a:t>
            </a:r>
            <a:r>
              <a:rPr lang="en-US" sz="3200" dirty="0">
                <a:latin typeface="A_Nefel_Sereke_Qelew" panose="02010000000000000000" pitchFamily="2" charset="-78"/>
                <a:cs typeface="A_Nefel_Sereke_Qelew" panose="02010000000000000000" pitchFamily="2" charset="-78"/>
              </a:rPr>
              <a:t> </a:t>
            </a:r>
            <a:r>
              <a:rPr lang="ar-SA" sz="3200" dirty="0">
                <a:latin typeface="A_Nefel_Sereke_Qelew" panose="02010000000000000000" pitchFamily="2" charset="-78"/>
                <a:cs typeface="A_Nefel_Sereke_Qelew" panose="02010000000000000000" pitchFamily="2" charset="-78"/>
              </a:rPr>
              <a:t>بيوفيلية</a:t>
            </a:r>
            <a:r>
              <a:rPr lang="en-US" sz="3200" dirty="0">
                <a:latin typeface="A_Nefel_Sereke_Qelew" panose="02010000000000000000" pitchFamily="2" charset="-78"/>
                <a:cs typeface="A_Nefel_Sereke_Qelew" panose="02010000000000000000" pitchFamily="2" charset="-78"/>
              </a:rPr>
              <a:t> </a:t>
            </a:r>
            <a:r>
              <a:rPr lang="ar-SA" sz="3200" dirty="0">
                <a:latin typeface="A_Nefel_Sereke_Qelew" panose="02010000000000000000" pitchFamily="2" charset="-78"/>
                <a:cs typeface="A_Nefel_Sereke_Qelew" panose="02010000000000000000" pitchFamily="2" charset="-78"/>
              </a:rPr>
              <a:t>(مُحبة للحيوية)</a:t>
            </a:r>
          </a:p>
          <a:p>
            <a:pPr algn="l" rtl="1"/>
            <a:r>
              <a:rPr lang="ar-SA" sz="3200" dirty="0">
                <a:latin typeface="A_Nefel_Sereke_Qelew" panose="02010000000000000000" pitchFamily="2" charset="-78"/>
                <a:cs typeface="A_Nefel_Sereke_Qelew" panose="02010000000000000000" pitchFamily="2" charset="-78"/>
              </a:rPr>
              <a:t>  </a:t>
            </a:r>
            <a:endParaRPr lang="en-US" sz="3200" dirty="0">
              <a:latin typeface="A_Nefel_Sereke_Qelew" panose="02010000000000000000" pitchFamily="2" charset="-78"/>
              <a:cs typeface="A_Nefel_Sereke_Qelew" panose="02010000000000000000" pitchFamily="2" charset="-78"/>
            </a:endParaRPr>
          </a:p>
        </p:txBody>
      </p:sp>
      <p:sp>
        <p:nvSpPr>
          <p:cNvPr id="5" name="Subtitle 2">
            <a:extLst>
              <a:ext uri="{FF2B5EF4-FFF2-40B4-BE49-F238E27FC236}">
                <a16:creationId xmlns:a16="http://schemas.microsoft.com/office/drawing/2014/main" id="{163007D4-9EAD-D67C-A158-F6609AD9DCDC}"/>
              </a:ext>
            </a:extLst>
          </p:cNvPr>
          <p:cNvSpPr txBox="1">
            <a:spLocks/>
          </p:cNvSpPr>
          <p:nvPr/>
        </p:nvSpPr>
        <p:spPr>
          <a:xfrm>
            <a:off x="514165" y="5328949"/>
            <a:ext cx="10153835" cy="1213283"/>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ar-SA" b="1" dirty="0">
                <a:latin typeface="A_Nefel_Sereke_Qelew" panose="02010000000000000000" pitchFamily="2" charset="-78"/>
                <a:cs typeface="A_Nefel_Sereke_Qelew" panose="02010000000000000000" pitchFamily="2" charset="-78"/>
              </a:rPr>
              <a:t> </a:t>
            </a:r>
            <a:r>
              <a:rPr lang="en-US" b="1" dirty="0">
                <a:latin typeface="A_Nefel_Sereke_Qelew" panose="02010000000000000000" pitchFamily="2" charset="-78"/>
                <a:cs typeface="A_Nefel_Sereke_Qelew" panose="02010000000000000000" pitchFamily="2" charset="-78"/>
              </a:rPr>
              <a:t>Done By: Remaa Sedih</a:t>
            </a:r>
            <a:endParaRPr lang="ar-SA" b="1" dirty="0">
              <a:latin typeface="A_Nefel_Sereke_Qelew" panose="02010000000000000000" pitchFamily="2" charset="-78"/>
              <a:cs typeface="A_Nefel_Sereke_Qelew" panose="02010000000000000000" pitchFamily="2" charset="-78"/>
            </a:endParaRPr>
          </a:p>
          <a:p>
            <a:pPr algn="l"/>
            <a:r>
              <a:rPr lang="ar-SA" b="1" dirty="0">
                <a:latin typeface="A_Nefel_Sereke_Qelew" panose="02010000000000000000" pitchFamily="2" charset="-78"/>
                <a:cs typeface="A_Nefel_Sereke_Qelew" panose="02010000000000000000" pitchFamily="2" charset="-78"/>
              </a:rPr>
              <a:t> </a:t>
            </a:r>
            <a:r>
              <a:rPr lang="en-US" b="1" dirty="0">
                <a:latin typeface="A_Nefel_Sereke_Qelew" panose="02010000000000000000" pitchFamily="2" charset="-78"/>
                <a:cs typeface="A_Nefel_Sereke_Qelew" panose="02010000000000000000" pitchFamily="2" charset="-78"/>
              </a:rPr>
              <a:t>Supervisor</a:t>
            </a:r>
            <a:r>
              <a:rPr lang="ar-SA" b="1" dirty="0">
                <a:latin typeface="A_Nefel_Sereke_Qelew" panose="02010000000000000000" pitchFamily="2" charset="-78"/>
                <a:cs typeface="A_Nefel_Sereke_Qelew" panose="02010000000000000000" pitchFamily="2" charset="-78"/>
              </a:rPr>
              <a:t>:</a:t>
            </a:r>
            <a:r>
              <a:rPr lang="en-US" b="1" dirty="0">
                <a:latin typeface="A_Nefel_Sereke_Qelew" panose="02010000000000000000" pitchFamily="2" charset="-78"/>
                <a:cs typeface="A_Nefel_Sereke_Qelew" panose="02010000000000000000" pitchFamily="2" charset="-78"/>
              </a:rPr>
              <a:t> D. Ali Abdel Hamid</a:t>
            </a:r>
            <a:endParaRPr lang="ar-SA" b="1" dirty="0">
              <a:latin typeface="A_Nefel_Sereke_Qelew" panose="02010000000000000000" pitchFamily="2" charset="-78"/>
              <a:cs typeface="A_Nefel_Sereke_Qelew" panose="02010000000000000000" pitchFamily="2" charset="-78"/>
            </a:endParaRPr>
          </a:p>
          <a:p>
            <a:pPr algn="l"/>
            <a:r>
              <a:rPr lang="ar-SA" sz="1600" dirty="0">
                <a:latin typeface="A_Nefel_Sereke_Qelew" panose="02010000000000000000" pitchFamily="2" charset="-78"/>
                <a:cs typeface="A_Nefel_Sereke_Qelew" panose="02010000000000000000" pitchFamily="2" charset="-78"/>
              </a:rPr>
              <a:t> 3/7/2024  </a:t>
            </a:r>
            <a:endParaRPr lang="en-US" sz="1600" b="1" dirty="0">
              <a:latin typeface="A_Nefel_Sereke_Qelew" panose="02010000000000000000" pitchFamily="2" charset="-78"/>
              <a:cs typeface="A_Nefel_Sereke_Qelew" panose="02010000000000000000" pitchFamily="2" charset="-78"/>
            </a:endParaRPr>
          </a:p>
        </p:txBody>
      </p:sp>
      <p:sp>
        <p:nvSpPr>
          <p:cNvPr id="6" name="Subtitle 2">
            <a:extLst>
              <a:ext uri="{FF2B5EF4-FFF2-40B4-BE49-F238E27FC236}">
                <a16:creationId xmlns:a16="http://schemas.microsoft.com/office/drawing/2014/main" id="{3256AE7B-955E-1E70-3161-3E8446A1CF47}"/>
              </a:ext>
            </a:extLst>
          </p:cNvPr>
          <p:cNvSpPr txBox="1">
            <a:spLocks/>
          </p:cNvSpPr>
          <p:nvPr/>
        </p:nvSpPr>
        <p:spPr>
          <a:xfrm>
            <a:off x="2405847" y="834501"/>
            <a:ext cx="7208669" cy="1406426"/>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b="1" dirty="0">
                <a:solidFill>
                  <a:schemeClr val="accent1">
                    <a:lumMod val="50000"/>
                  </a:schemeClr>
                </a:solidFill>
                <a:latin typeface="A_Nefel_Sereke_Qelew" panose="02010000000000000000" pitchFamily="2" charset="-78"/>
                <a:cs typeface="A_Nefel_Sereke_Qelew" panose="02010000000000000000" pitchFamily="2" charset="-78"/>
              </a:rPr>
              <a:t>An-Najah National University</a:t>
            </a:r>
          </a:p>
          <a:p>
            <a:pPr algn="l"/>
            <a:r>
              <a:rPr lang="en-US" b="1" dirty="0">
                <a:solidFill>
                  <a:schemeClr val="accent1">
                    <a:lumMod val="50000"/>
                  </a:schemeClr>
                </a:solidFill>
                <a:latin typeface="A_Nefel_Sereke_Qelew" panose="02010000000000000000" pitchFamily="2" charset="-78"/>
                <a:cs typeface="A_Nefel_Sereke_Qelew" panose="02010000000000000000" pitchFamily="2" charset="-78"/>
              </a:rPr>
              <a:t>Planning Engineering And City Technology</a:t>
            </a:r>
          </a:p>
        </p:txBody>
      </p:sp>
      <p:pic>
        <p:nvPicPr>
          <p:cNvPr id="10" name="Picture 9">
            <a:extLst>
              <a:ext uri="{FF2B5EF4-FFF2-40B4-BE49-F238E27FC236}">
                <a16:creationId xmlns:a16="http://schemas.microsoft.com/office/drawing/2014/main" id="{A88F740B-6995-C8B5-AB92-24ED07FBBB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165" y="388769"/>
            <a:ext cx="1798468" cy="1798468"/>
          </a:xfrm>
          <a:prstGeom prst="rect">
            <a:avLst/>
          </a:prstGeom>
        </p:spPr>
      </p:pic>
    </p:spTree>
    <p:extLst>
      <p:ext uri="{BB962C8B-B14F-4D97-AF65-F5344CB8AC3E}">
        <p14:creationId xmlns:p14="http://schemas.microsoft.com/office/powerpoint/2010/main" val="2456090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10114C0A-2633-76A0-7D12-D80A5E041452}"/>
              </a:ext>
            </a:extLst>
          </p:cNvPr>
          <p:cNvSpPr/>
          <p:nvPr/>
        </p:nvSpPr>
        <p:spPr>
          <a:xfrm>
            <a:off x="0" y="0"/>
            <a:ext cx="12192000"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43234-4ACA-851C-5CFD-6410B1BC39D2}"/>
              </a:ext>
            </a:extLst>
          </p:cNvPr>
          <p:cNvSpPr>
            <a:spLocks noGrp="1"/>
          </p:cNvSpPr>
          <p:nvPr>
            <p:ph type="title"/>
          </p:nvPr>
        </p:nvSpPr>
        <p:spPr>
          <a:xfrm>
            <a:off x="9917308" y="557071"/>
            <a:ext cx="2138779" cy="5743853"/>
          </a:xfrm>
        </p:spPr>
        <p:txBody>
          <a:bodyPr vert="vert">
            <a:normAutofit/>
          </a:bodyPr>
          <a:lstStyle/>
          <a:p>
            <a:pPr algn="ctr" rtl="1"/>
            <a:r>
              <a:rPr lang="ar-SA" sz="6000" dirty="0">
                <a:latin typeface="A_Nefel_Sereke_Qelew" panose="02010000000000000000" pitchFamily="2" charset="-78"/>
                <a:cs typeface="A_Nefel_Sereke_Qelew" panose="02010000000000000000" pitchFamily="2" charset="-78"/>
              </a:rPr>
              <a:t>المحتــــــويات</a:t>
            </a:r>
            <a:endParaRPr lang="en-US" sz="6000" dirty="0">
              <a:latin typeface="A_Nefel_Sereke_Qelew" panose="02010000000000000000" pitchFamily="2" charset="-78"/>
              <a:cs typeface="A_Nefel_Sereke_Qelew" panose="02010000000000000000" pitchFamily="2" charset="-78"/>
            </a:endParaRPr>
          </a:p>
        </p:txBody>
      </p:sp>
      <p:grpSp>
        <p:nvGrpSpPr>
          <p:cNvPr id="28" name="Group 27">
            <a:extLst>
              <a:ext uri="{FF2B5EF4-FFF2-40B4-BE49-F238E27FC236}">
                <a16:creationId xmlns:a16="http://schemas.microsoft.com/office/drawing/2014/main" id="{A057070F-9968-27F7-60A8-3B799549073B}"/>
              </a:ext>
            </a:extLst>
          </p:cNvPr>
          <p:cNvGrpSpPr/>
          <p:nvPr/>
        </p:nvGrpSpPr>
        <p:grpSpPr>
          <a:xfrm>
            <a:off x="447184" y="1"/>
            <a:ext cx="9881182" cy="6857999"/>
            <a:chOff x="1718498" y="2290440"/>
            <a:chExt cx="8757934" cy="4567560"/>
          </a:xfrm>
        </p:grpSpPr>
        <p:sp>
          <p:nvSpPr>
            <p:cNvPr id="3" name="Rectangle 2">
              <a:extLst>
                <a:ext uri="{FF2B5EF4-FFF2-40B4-BE49-F238E27FC236}">
                  <a16:creationId xmlns:a16="http://schemas.microsoft.com/office/drawing/2014/main" id="{8B68CA91-8060-FDFB-F30D-155AE211DF89}"/>
                </a:ext>
              </a:extLst>
            </p:cNvPr>
            <p:cNvSpPr/>
            <p:nvPr/>
          </p:nvSpPr>
          <p:spPr>
            <a:xfrm>
              <a:off x="1718498" y="2290440"/>
              <a:ext cx="2383583" cy="456756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22" name="Rectangle 21">
              <a:extLst>
                <a:ext uri="{FF2B5EF4-FFF2-40B4-BE49-F238E27FC236}">
                  <a16:creationId xmlns:a16="http://schemas.microsoft.com/office/drawing/2014/main" id="{7CD250D4-C65D-848F-1A08-DE4830EE77C1}"/>
                </a:ext>
              </a:extLst>
            </p:cNvPr>
            <p:cNvSpPr/>
            <p:nvPr/>
          </p:nvSpPr>
          <p:spPr>
            <a:xfrm>
              <a:off x="4795232" y="2290440"/>
              <a:ext cx="2383585" cy="456756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26" name="Rectangle 25">
              <a:extLst>
                <a:ext uri="{FF2B5EF4-FFF2-40B4-BE49-F238E27FC236}">
                  <a16:creationId xmlns:a16="http://schemas.microsoft.com/office/drawing/2014/main" id="{7155BF9A-D757-A3ED-6D40-96CF31D765BB}"/>
                </a:ext>
              </a:extLst>
            </p:cNvPr>
            <p:cNvSpPr/>
            <p:nvPr/>
          </p:nvSpPr>
          <p:spPr>
            <a:xfrm>
              <a:off x="7871935" y="2290440"/>
              <a:ext cx="2383643" cy="456756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25" name="Rectangle 24">
              <a:extLst>
                <a:ext uri="{FF2B5EF4-FFF2-40B4-BE49-F238E27FC236}">
                  <a16:creationId xmlns:a16="http://schemas.microsoft.com/office/drawing/2014/main" id="{88AF0F70-366F-F109-1CEB-BABE25F930F7}"/>
                </a:ext>
              </a:extLst>
            </p:cNvPr>
            <p:cNvSpPr/>
            <p:nvPr/>
          </p:nvSpPr>
          <p:spPr>
            <a:xfrm>
              <a:off x="1939352" y="2516820"/>
              <a:ext cx="2383583" cy="4341180"/>
            </a:xfrm>
            <a:prstGeom prst="rect">
              <a:avLst/>
            </a:prstGeom>
            <a:solidFill>
              <a:schemeClr val="accent1">
                <a:lumMod val="20000"/>
                <a:lumOff val="80000"/>
              </a:schemeClr>
            </a:solidFill>
            <a:ln>
              <a:noFill/>
            </a:ln>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24" name="Rectangle 23">
              <a:extLst>
                <a:ext uri="{FF2B5EF4-FFF2-40B4-BE49-F238E27FC236}">
                  <a16:creationId xmlns:a16="http://schemas.microsoft.com/office/drawing/2014/main" id="{D768EC0A-2B89-5BE5-51F8-A84FB65C40C0}"/>
                </a:ext>
              </a:extLst>
            </p:cNvPr>
            <p:cNvSpPr/>
            <p:nvPr/>
          </p:nvSpPr>
          <p:spPr>
            <a:xfrm>
              <a:off x="5016086" y="2516820"/>
              <a:ext cx="2383585" cy="4341180"/>
            </a:xfrm>
            <a:prstGeom prst="rect">
              <a:avLst/>
            </a:prstGeom>
            <a:solidFill>
              <a:schemeClr val="accent1">
                <a:lumMod val="20000"/>
                <a:lumOff val="80000"/>
              </a:schemeClr>
            </a:solidFill>
            <a:ln>
              <a:noFill/>
            </a:ln>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23" name="Rectangle 22">
              <a:extLst>
                <a:ext uri="{FF2B5EF4-FFF2-40B4-BE49-F238E27FC236}">
                  <a16:creationId xmlns:a16="http://schemas.microsoft.com/office/drawing/2014/main" id="{4513C0C1-DD7A-83C7-8FC2-9B024B4D4FEB}"/>
                </a:ext>
              </a:extLst>
            </p:cNvPr>
            <p:cNvSpPr/>
            <p:nvPr/>
          </p:nvSpPr>
          <p:spPr>
            <a:xfrm>
              <a:off x="8092789" y="2516820"/>
              <a:ext cx="2383643" cy="4341180"/>
            </a:xfrm>
            <a:prstGeom prst="rect">
              <a:avLst/>
            </a:prstGeom>
            <a:solidFill>
              <a:schemeClr val="accent1">
                <a:lumMod val="20000"/>
                <a:lumOff val="80000"/>
              </a:schemeClr>
            </a:solidFill>
            <a:ln>
              <a:noFill/>
            </a:ln>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4" name="Google Shape;524;p56">
              <a:extLst>
                <a:ext uri="{FF2B5EF4-FFF2-40B4-BE49-F238E27FC236}">
                  <a16:creationId xmlns:a16="http://schemas.microsoft.com/office/drawing/2014/main" id="{A1C6AD2D-2F52-6F11-A6A2-4BF919CF3516}"/>
                </a:ext>
              </a:extLst>
            </p:cNvPr>
            <p:cNvSpPr txBox="1">
              <a:spLocks/>
            </p:cNvSpPr>
            <p:nvPr/>
          </p:nvSpPr>
          <p:spPr>
            <a:xfrm>
              <a:off x="4872420" y="2557773"/>
              <a:ext cx="2447100" cy="760800"/>
            </a:xfrm>
            <a:prstGeom prst="rect">
              <a:avLst/>
            </a:prstGeom>
          </p:spPr>
          <p:txBody>
            <a:bodyPr spcFirstLastPara="1" wrap="square" lIns="91425" tIns="91425" rIns="91425" bIns="91425"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rtl="1">
                <a:spcBef>
                  <a:spcPts val="0"/>
                </a:spcBef>
              </a:pPr>
              <a:r>
                <a:rPr lang="ar-SA" sz="7200" dirty="0">
                  <a:latin typeface="A_Nefel_Sereke_Qelew" panose="02010000000000000000" pitchFamily="2" charset="-78"/>
                  <a:cs typeface="A_Nefel_Sereke_Qelew" panose="02010000000000000000" pitchFamily="2" charset="-78"/>
                </a:rPr>
                <a:t>02</a:t>
              </a:r>
              <a:endParaRPr lang="en" sz="7200" dirty="0">
                <a:latin typeface="A_Nefel_Sereke_Qelew" panose="02010000000000000000" pitchFamily="2" charset="-78"/>
                <a:cs typeface="A_Nefel_Sereke_Qelew" panose="02010000000000000000" pitchFamily="2" charset="-78"/>
              </a:endParaRPr>
            </a:p>
          </p:txBody>
        </p:sp>
        <p:sp>
          <p:nvSpPr>
            <p:cNvPr id="5" name="Google Shape;525;p56">
              <a:extLst>
                <a:ext uri="{FF2B5EF4-FFF2-40B4-BE49-F238E27FC236}">
                  <a16:creationId xmlns:a16="http://schemas.microsoft.com/office/drawing/2014/main" id="{314D72BF-D486-63B9-BDB5-4B1BEA92AABF}"/>
                </a:ext>
              </a:extLst>
            </p:cNvPr>
            <p:cNvSpPr txBox="1">
              <a:spLocks/>
            </p:cNvSpPr>
            <p:nvPr/>
          </p:nvSpPr>
          <p:spPr>
            <a:xfrm>
              <a:off x="4872443" y="3277688"/>
              <a:ext cx="2447100" cy="389700"/>
            </a:xfrm>
            <a:prstGeom prst="rect">
              <a:avLst/>
            </a:prstGeom>
          </p:spPr>
          <p:txBody>
            <a:bodyPr spcFirstLastPara="1" wrap="square" lIns="91425" tIns="91425" rIns="91425" bIns="91425"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rtl="1">
                <a:spcBef>
                  <a:spcPts val="0"/>
                </a:spcBef>
              </a:pPr>
              <a:r>
                <a:rPr lang="ar-SA" sz="2800" dirty="0">
                  <a:latin typeface="A_Nefel_Sereke_Qelew" panose="02010000000000000000" pitchFamily="2" charset="-78"/>
                  <a:cs typeface="A_Nefel_Sereke_Qelew" panose="02010000000000000000" pitchFamily="2" charset="-78"/>
                </a:rPr>
                <a:t>الإطار العام</a:t>
              </a:r>
              <a:endParaRPr lang="en-US" sz="2800" dirty="0">
                <a:latin typeface="A_Nefel_Sereke_Qelew" panose="02010000000000000000" pitchFamily="2" charset="-78"/>
                <a:cs typeface="A_Nefel_Sereke_Qelew" panose="02010000000000000000" pitchFamily="2" charset="-78"/>
              </a:endParaRPr>
            </a:p>
          </p:txBody>
        </p:sp>
        <p:sp>
          <p:nvSpPr>
            <p:cNvPr id="6" name="Google Shape;526;p56">
              <a:extLst>
                <a:ext uri="{FF2B5EF4-FFF2-40B4-BE49-F238E27FC236}">
                  <a16:creationId xmlns:a16="http://schemas.microsoft.com/office/drawing/2014/main" id="{69987E44-C87F-FEF8-3A1A-0ECF09BFD685}"/>
                </a:ext>
              </a:extLst>
            </p:cNvPr>
            <p:cNvSpPr txBox="1">
              <a:spLocks/>
            </p:cNvSpPr>
            <p:nvPr/>
          </p:nvSpPr>
          <p:spPr>
            <a:xfrm>
              <a:off x="7949168" y="2552418"/>
              <a:ext cx="2447100" cy="760800"/>
            </a:xfrm>
            <a:prstGeom prst="rect">
              <a:avLst/>
            </a:prstGeom>
          </p:spPr>
          <p:txBody>
            <a:bodyPr spcFirstLastPara="1" wrap="square" lIns="91425" tIns="91425" rIns="91425" bIns="91425"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rtl="1">
                <a:spcBef>
                  <a:spcPts val="0"/>
                </a:spcBef>
              </a:pPr>
              <a:r>
                <a:rPr lang="ar-SA" sz="7200" dirty="0">
                  <a:latin typeface="A_Nefel_Sereke_Qelew" panose="02010000000000000000" pitchFamily="2" charset="-78"/>
                  <a:cs typeface="A_Nefel_Sereke_Qelew" panose="02010000000000000000" pitchFamily="2" charset="-78"/>
                </a:rPr>
                <a:t>01</a:t>
              </a:r>
              <a:endParaRPr lang="en" sz="7200" dirty="0">
                <a:latin typeface="A_Nefel_Sereke_Qelew" panose="02010000000000000000" pitchFamily="2" charset="-78"/>
                <a:cs typeface="A_Nefel_Sereke_Qelew" panose="02010000000000000000" pitchFamily="2" charset="-78"/>
              </a:endParaRPr>
            </a:p>
          </p:txBody>
        </p:sp>
        <p:sp>
          <p:nvSpPr>
            <p:cNvPr id="7" name="Google Shape;527;p56">
              <a:extLst>
                <a:ext uri="{FF2B5EF4-FFF2-40B4-BE49-F238E27FC236}">
                  <a16:creationId xmlns:a16="http://schemas.microsoft.com/office/drawing/2014/main" id="{2797A42A-FDE7-4C6E-86A0-B772FA4C6A72}"/>
                </a:ext>
              </a:extLst>
            </p:cNvPr>
            <p:cNvSpPr txBox="1">
              <a:spLocks/>
            </p:cNvSpPr>
            <p:nvPr/>
          </p:nvSpPr>
          <p:spPr>
            <a:xfrm>
              <a:off x="7949191" y="3272333"/>
              <a:ext cx="2447100" cy="389700"/>
            </a:xfrm>
            <a:prstGeom prst="rect">
              <a:avLst/>
            </a:prstGeom>
          </p:spPr>
          <p:txBody>
            <a:bodyPr spcFirstLastPara="1" wrap="square" lIns="91425" tIns="91425" rIns="91425" bIns="91425"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rtl="1">
                <a:spcBef>
                  <a:spcPts val="0"/>
                </a:spcBef>
              </a:pPr>
              <a:r>
                <a:rPr lang="ar-SA" sz="2800" dirty="0">
                  <a:latin typeface="A_Nefel_Sereke_Qelew" panose="02010000000000000000" pitchFamily="2" charset="-78"/>
                  <a:cs typeface="A_Nefel_Sereke_Qelew" panose="02010000000000000000" pitchFamily="2" charset="-78"/>
                </a:rPr>
                <a:t>منهجية العمل</a:t>
              </a:r>
              <a:endParaRPr lang="en-US" sz="2800" dirty="0">
                <a:latin typeface="A_Nefel_Sereke_Qelew" panose="02010000000000000000" pitchFamily="2" charset="-78"/>
                <a:cs typeface="A_Nefel_Sereke_Qelew" panose="02010000000000000000" pitchFamily="2" charset="-78"/>
              </a:endParaRPr>
            </a:p>
          </p:txBody>
        </p:sp>
        <p:sp>
          <p:nvSpPr>
            <p:cNvPr id="8" name="Google Shape;528;p56">
              <a:extLst>
                <a:ext uri="{FF2B5EF4-FFF2-40B4-BE49-F238E27FC236}">
                  <a16:creationId xmlns:a16="http://schemas.microsoft.com/office/drawing/2014/main" id="{12A3ABB4-1A87-F508-8D56-D7E98C6668E3}"/>
                </a:ext>
              </a:extLst>
            </p:cNvPr>
            <p:cNvSpPr txBox="1">
              <a:spLocks/>
            </p:cNvSpPr>
            <p:nvPr/>
          </p:nvSpPr>
          <p:spPr>
            <a:xfrm>
              <a:off x="4872420" y="4334323"/>
              <a:ext cx="2447100" cy="760800"/>
            </a:xfrm>
            <a:prstGeom prst="rect">
              <a:avLst/>
            </a:prstGeom>
          </p:spPr>
          <p:txBody>
            <a:bodyPr spcFirstLastPara="1" wrap="square" lIns="91425" tIns="91425" rIns="91425" bIns="91425"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rtl="1">
                <a:spcBef>
                  <a:spcPts val="0"/>
                </a:spcBef>
              </a:pPr>
              <a:r>
                <a:rPr lang="ar-SA" sz="7200" dirty="0">
                  <a:latin typeface="A_Nefel_Sereke_Qelew" panose="02010000000000000000" pitchFamily="2" charset="-78"/>
                  <a:cs typeface="A_Nefel_Sereke_Qelew" panose="02010000000000000000" pitchFamily="2" charset="-78"/>
                </a:rPr>
                <a:t>05</a:t>
              </a:r>
              <a:endParaRPr lang="en" sz="7200" dirty="0">
                <a:latin typeface="A_Nefel_Sereke_Qelew" panose="02010000000000000000" pitchFamily="2" charset="-78"/>
                <a:cs typeface="A_Nefel_Sereke_Qelew" panose="02010000000000000000" pitchFamily="2" charset="-78"/>
              </a:endParaRPr>
            </a:p>
          </p:txBody>
        </p:sp>
        <p:sp>
          <p:nvSpPr>
            <p:cNvPr id="9" name="Google Shape;529;p56">
              <a:extLst>
                <a:ext uri="{FF2B5EF4-FFF2-40B4-BE49-F238E27FC236}">
                  <a16:creationId xmlns:a16="http://schemas.microsoft.com/office/drawing/2014/main" id="{6DC12C5C-1691-65D0-5D19-B2993EE5967C}"/>
                </a:ext>
              </a:extLst>
            </p:cNvPr>
            <p:cNvSpPr txBox="1">
              <a:spLocks/>
            </p:cNvSpPr>
            <p:nvPr/>
          </p:nvSpPr>
          <p:spPr>
            <a:xfrm>
              <a:off x="4872443" y="5054239"/>
              <a:ext cx="2447100" cy="389700"/>
            </a:xfrm>
            <a:prstGeom prst="rect">
              <a:avLst/>
            </a:prstGeom>
          </p:spPr>
          <p:txBody>
            <a:bodyPr spcFirstLastPara="1" wrap="square" lIns="91425" tIns="91425" rIns="91425" bIns="91425"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rtl="1">
                <a:spcBef>
                  <a:spcPts val="0"/>
                </a:spcBef>
              </a:pPr>
              <a:r>
                <a:rPr lang="ar-SA" sz="2800" dirty="0">
                  <a:latin typeface="A_Nefel_Sereke_Qelew" panose="02010000000000000000" pitchFamily="2" charset="-78"/>
                  <a:cs typeface="A_Nefel_Sereke_Qelew" panose="02010000000000000000" pitchFamily="2" charset="-78"/>
                </a:rPr>
                <a:t>مرحلة اعداد المخطط النهائي</a:t>
              </a:r>
              <a:endParaRPr lang="en-US" sz="2800" dirty="0">
                <a:latin typeface="A_Nefel_Sereke_Qelew" panose="02010000000000000000" pitchFamily="2" charset="-78"/>
                <a:cs typeface="A_Nefel_Sereke_Qelew" panose="02010000000000000000" pitchFamily="2" charset="-78"/>
              </a:endParaRPr>
            </a:p>
          </p:txBody>
        </p:sp>
        <p:sp>
          <p:nvSpPr>
            <p:cNvPr id="10" name="Google Shape;530;p56">
              <a:extLst>
                <a:ext uri="{FF2B5EF4-FFF2-40B4-BE49-F238E27FC236}">
                  <a16:creationId xmlns:a16="http://schemas.microsoft.com/office/drawing/2014/main" id="{68A9D444-46C5-CC6C-A10D-B4448A76E31F}"/>
                </a:ext>
              </a:extLst>
            </p:cNvPr>
            <p:cNvSpPr txBox="1">
              <a:spLocks/>
            </p:cNvSpPr>
            <p:nvPr/>
          </p:nvSpPr>
          <p:spPr>
            <a:xfrm>
              <a:off x="4872443" y="5664957"/>
              <a:ext cx="2447100" cy="397576"/>
            </a:xfrm>
            <a:prstGeom prst="rect">
              <a:avLst/>
            </a:prstGeom>
          </p:spPr>
          <p:txBody>
            <a:bodyPr spcFirstLastPara="1" wrap="square" lIns="91425" tIns="91425" rIns="91425" bIns="91425"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rtl="1">
                <a:spcBef>
                  <a:spcPts val="0"/>
                </a:spcBef>
                <a:spcAft>
                  <a:spcPts val="1200"/>
                </a:spcAft>
                <a:buNone/>
              </a:pPr>
              <a:r>
                <a:rPr lang="en-US" sz="1600" dirty="0">
                  <a:latin typeface="A_Nefel_Sereke_Qelew" panose="02010000000000000000" pitchFamily="2" charset="-78"/>
                  <a:cs typeface="A_Nefel_Sereke_Qelew" panose="02010000000000000000" pitchFamily="2" charset="-78"/>
                </a:rPr>
                <a:t>The Stage Of Preparing The Final Plan</a:t>
              </a:r>
            </a:p>
          </p:txBody>
        </p:sp>
        <p:sp>
          <p:nvSpPr>
            <p:cNvPr id="11" name="Google Shape;531;p56">
              <a:extLst>
                <a:ext uri="{FF2B5EF4-FFF2-40B4-BE49-F238E27FC236}">
                  <a16:creationId xmlns:a16="http://schemas.microsoft.com/office/drawing/2014/main" id="{C2F3F849-24A9-7D42-4FBE-3E7BEFCAEAE5}"/>
                </a:ext>
              </a:extLst>
            </p:cNvPr>
            <p:cNvSpPr txBox="1">
              <a:spLocks/>
            </p:cNvSpPr>
            <p:nvPr/>
          </p:nvSpPr>
          <p:spPr>
            <a:xfrm>
              <a:off x="4872443" y="3648183"/>
              <a:ext cx="2447100" cy="637800"/>
            </a:xfrm>
            <a:prstGeom prst="rect">
              <a:avLst/>
            </a:prstGeom>
          </p:spPr>
          <p:txBody>
            <a:bodyPr spcFirstLastPara="1" vert="horz" wrap="square" lIns="91425" tIns="91425" rIns="91425" bIns="91425"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rtl="1">
                <a:spcBef>
                  <a:spcPts val="0"/>
                </a:spcBef>
                <a:spcAft>
                  <a:spcPts val="1200"/>
                </a:spcAft>
                <a:buNone/>
              </a:pPr>
              <a:r>
                <a:rPr lang="en-US" sz="1600" dirty="0">
                  <a:latin typeface="A_Nefel_Sereke_Qelew" panose="02010000000000000000" pitchFamily="2" charset="-78"/>
                  <a:cs typeface="A_Nefel_Sereke_Qelew" panose="02010000000000000000" pitchFamily="2" charset="-78"/>
                </a:rPr>
                <a:t>The General Frame</a:t>
              </a:r>
            </a:p>
          </p:txBody>
        </p:sp>
        <p:sp>
          <p:nvSpPr>
            <p:cNvPr id="12" name="Google Shape;532;p56">
              <a:extLst>
                <a:ext uri="{FF2B5EF4-FFF2-40B4-BE49-F238E27FC236}">
                  <a16:creationId xmlns:a16="http://schemas.microsoft.com/office/drawing/2014/main" id="{C348BB7F-6E5B-96E8-74FD-12838C548108}"/>
                </a:ext>
              </a:extLst>
            </p:cNvPr>
            <p:cNvSpPr txBox="1">
              <a:spLocks/>
            </p:cNvSpPr>
            <p:nvPr/>
          </p:nvSpPr>
          <p:spPr>
            <a:xfrm>
              <a:off x="7949191" y="3642828"/>
              <a:ext cx="2447100" cy="637800"/>
            </a:xfrm>
            <a:prstGeom prst="rect">
              <a:avLst/>
            </a:prstGeom>
          </p:spPr>
          <p:txBody>
            <a:bodyPr spcFirstLastPara="1" wrap="square" lIns="91425" tIns="91425" rIns="91425" bIns="91425"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rtl="1">
                <a:spcBef>
                  <a:spcPts val="0"/>
                </a:spcBef>
                <a:spcAft>
                  <a:spcPts val="1200"/>
                </a:spcAft>
                <a:buNone/>
              </a:pPr>
              <a:r>
                <a:rPr lang="en-US" sz="1600" dirty="0">
                  <a:latin typeface="A_Nefel_Sereke_Qelew" panose="02010000000000000000" pitchFamily="2" charset="-78"/>
                  <a:cs typeface="A_Nefel_Sereke_Qelew" panose="02010000000000000000" pitchFamily="2" charset="-78"/>
                </a:rPr>
                <a:t>Work Methodology</a:t>
              </a:r>
            </a:p>
          </p:txBody>
        </p:sp>
        <p:sp>
          <p:nvSpPr>
            <p:cNvPr id="13" name="Google Shape;533;p56">
              <a:extLst>
                <a:ext uri="{FF2B5EF4-FFF2-40B4-BE49-F238E27FC236}">
                  <a16:creationId xmlns:a16="http://schemas.microsoft.com/office/drawing/2014/main" id="{D8CA75A6-CE70-EDA4-880C-ECEF86E2BA84}"/>
                </a:ext>
              </a:extLst>
            </p:cNvPr>
            <p:cNvSpPr txBox="1">
              <a:spLocks/>
            </p:cNvSpPr>
            <p:nvPr/>
          </p:nvSpPr>
          <p:spPr>
            <a:xfrm>
              <a:off x="7949168" y="4328968"/>
              <a:ext cx="2447100" cy="760800"/>
            </a:xfrm>
            <a:prstGeom prst="rect">
              <a:avLst/>
            </a:prstGeom>
          </p:spPr>
          <p:txBody>
            <a:bodyPr spcFirstLastPara="1" wrap="square" lIns="91425" tIns="91425" rIns="91425" bIns="91425"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rtl="1">
                <a:spcBef>
                  <a:spcPts val="0"/>
                </a:spcBef>
              </a:pPr>
              <a:r>
                <a:rPr lang="en" sz="7200" dirty="0">
                  <a:latin typeface="A_Nefel_Sereke_Qelew" panose="02010000000000000000" pitchFamily="2" charset="-78"/>
                  <a:cs typeface="A_Nefel_Sereke_Qelew" panose="02010000000000000000" pitchFamily="2" charset="-78"/>
                </a:rPr>
                <a:t>04</a:t>
              </a:r>
            </a:p>
          </p:txBody>
        </p:sp>
        <p:sp>
          <p:nvSpPr>
            <p:cNvPr id="14" name="Google Shape;534;p56">
              <a:extLst>
                <a:ext uri="{FF2B5EF4-FFF2-40B4-BE49-F238E27FC236}">
                  <a16:creationId xmlns:a16="http://schemas.microsoft.com/office/drawing/2014/main" id="{2285C43A-E570-A3F4-9894-9BCF23274506}"/>
                </a:ext>
              </a:extLst>
            </p:cNvPr>
            <p:cNvSpPr txBox="1">
              <a:spLocks/>
            </p:cNvSpPr>
            <p:nvPr/>
          </p:nvSpPr>
          <p:spPr>
            <a:xfrm>
              <a:off x="7949180" y="5048878"/>
              <a:ext cx="2447100" cy="389700"/>
            </a:xfrm>
            <a:prstGeom prst="rect">
              <a:avLst/>
            </a:prstGeom>
          </p:spPr>
          <p:txBody>
            <a:bodyPr spcFirstLastPara="1" wrap="square" lIns="91425" tIns="91425" rIns="91425" bIns="91425"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rtl="1">
                <a:spcBef>
                  <a:spcPts val="0"/>
                </a:spcBef>
              </a:pPr>
              <a:r>
                <a:rPr lang="ar-SA" sz="2800" dirty="0">
                  <a:latin typeface="A_Nefel_Sereke_Qelew" panose="02010000000000000000" pitchFamily="2" charset="-78"/>
                  <a:cs typeface="A_Nefel_Sereke_Qelew" panose="02010000000000000000" pitchFamily="2" charset="-78"/>
                </a:rPr>
                <a:t>مرحلة صياغة فكرة المشروع</a:t>
              </a:r>
              <a:endParaRPr lang="en-US" sz="2800" dirty="0">
                <a:latin typeface="A_Nefel_Sereke_Qelew" panose="02010000000000000000" pitchFamily="2" charset="-78"/>
                <a:cs typeface="A_Nefel_Sereke_Qelew" panose="02010000000000000000" pitchFamily="2" charset="-78"/>
              </a:endParaRPr>
            </a:p>
          </p:txBody>
        </p:sp>
        <p:sp>
          <p:nvSpPr>
            <p:cNvPr id="15" name="Google Shape;535;p56">
              <a:extLst>
                <a:ext uri="{FF2B5EF4-FFF2-40B4-BE49-F238E27FC236}">
                  <a16:creationId xmlns:a16="http://schemas.microsoft.com/office/drawing/2014/main" id="{EFCD5615-2498-1E6F-59FA-4A5E53A69F27}"/>
                </a:ext>
              </a:extLst>
            </p:cNvPr>
            <p:cNvSpPr txBox="1">
              <a:spLocks/>
            </p:cNvSpPr>
            <p:nvPr/>
          </p:nvSpPr>
          <p:spPr>
            <a:xfrm>
              <a:off x="7949191" y="5664957"/>
              <a:ext cx="2447100" cy="392221"/>
            </a:xfrm>
            <a:prstGeom prst="rect">
              <a:avLst/>
            </a:prstGeom>
          </p:spPr>
          <p:txBody>
            <a:bodyPr spcFirstLastPara="1" wrap="square" lIns="91425" tIns="91425" rIns="91425" bIns="91425"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rtl="1">
                <a:spcBef>
                  <a:spcPts val="0"/>
                </a:spcBef>
                <a:spcAft>
                  <a:spcPts val="1200"/>
                </a:spcAft>
                <a:buClr>
                  <a:schemeClr val="dk1"/>
                </a:buClr>
                <a:buSzPts val="1100"/>
                <a:buFont typeface="Arial"/>
                <a:buNone/>
              </a:pPr>
              <a:r>
                <a:rPr lang="en-US" sz="1600" dirty="0">
                  <a:latin typeface="A_Nefel_Sereke_Qelew" panose="02010000000000000000" pitchFamily="2" charset="-78"/>
                  <a:cs typeface="A_Nefel_Sereke_Qelew" panose="02010000000000000000" pitchFamily="2" charset="-78"/>
                </a:rPr>
                <a:t>The Stage Of Formulating The Project Idea</a:t>
              </a:r>
            </a:p>
          </p:txBody>
        </p:sp>
        <p:sp>
          <p:nvSpPr>
            <p:cNvPr id="16" name="Google Shape;526;p56">
              <a:extLst>
                <a:ext uri="{FF2B5EF4-FFF2-40B4-BE49-F238E27FC236}">
                  <a16:creationId xmlns:a16="http://schemas.microsoft.com/office/drawing/2014/main" id="{CEEE6FA2-44A4-BEAB-BB29-95ECC44A7AD9}"/>
                </a:ext>
              </a:extLst>
            </p:cNvPr>
            <p:cNvSpPr txBox="1">
              <a:spLocks/>
            </p:cNvSpPr>
            <p:nvPr/>
          </p:nvSpPr>
          <p:spPr>
            <a:xfrm>
              <a:off x="1795672" y="2552418"/>
              <a:ext cx="2447100" cy="760800"/>
            </a:xfrm>
            <a:prstGeom prst="rect">
              <a:avLst/>
            </a:prstGeom>
          </p:spPr>
          <p:txBody>
            <a:bodyPr spcFirstLastPara="1" wrap="square" lIns="91425" tIns="91425" rIns="91425" bIns="91425"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rtl="1">
                <a:spcBef>
                  <a:spcPts val="0"/>
                </a:spcBef>
              </a:pPr>
              <a:r>
                <a:rPr lang="ar-SA" sz="7200" dirty="0">
                  <a:latin typeface="A_Nefel_Sereke_Qelew" panose="02010000000000000000" pitchFamily="2" charset="-78"/>
                  <a:cs typeface="A_Nefel_Sereke_Qelew" panose="02010000000000000000" pitchFamily="2" charset="-78"/>
                </a:rPr>
                <a:t>03</a:t>
              </a:r>
              <a:endParaRPr lang="en" sz="7200" dirty="0">
                <a:latin typeface="A_Nefel_Sereke_Qelew" panose="02010000000000000000" pitchFamily="2" charset="-78"/>
                <a:cs typeface="A_Nefel_Sereke_Qelew" panose="02010000000000000000" pitchFamily="2" charset="-78"/>
              </a:endParaRPr>
            </a:p>
          </p:txBody>
        </p:sp>
        <p:sp>
          <p:nvSpPr>
            <p:cNvPr id="17" name="Google Shape;527;p56">
              <a:extLst>
                <a:ext uri="{FF2B5EF4-FFF2-40B4-BE49-F238E27FC236}">
                  <a16:creationId xmlns:a16="http://schemas.microsoft.com/office/drawing/2014/main" id="{3D73453F-FD19-1F61-F533-D74460E6B660}"/>
                </a:ext>
              </a:extLst>
            </p:cNvPr>
            <p:cNvSpPr txBox="1">
              <a:spLocks/>
            </p:cNvSpPr>
            <p:nvPr/>
          </p:nvSpPr>
          <p:spPr>
            <a:xfrm>
              <a:off x="1795695" y="3272333"/>
              <a:ext cx="2447100" cy="389700"/>
            </a:xfrm>
            <a:prstGeom prst="rect">
              <a:avLst/>
            </a:prstGeom>
          </p:spPr>
          <p:txBody>
            <a:bodyPr spcFirstLastPara="1" wrap="square" lIns="91425" tIns="91425" rIns="91425" bIns="91425"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rtl="1">
                <a:spcBef>
                  <a:spcPts val="0"/>
                </a:spcBef>
              </a:pPr>
              <a:r>
                <a:rPr lang="ar-SA" sz="2800" dirty="0">
                  <a:latin typeface="A_Nefel_Sereke_Qelew" panose="02010000000000000000" pitchFamily="2" charset="-78"/>
                  <a:cs typeface="A_Nefel_Sereke_Qelew" panose="02010000000000000000" pitchFamily="2" charset="-78"/>
                </a:rPr>
                <a:t>مرحلة التحليل</a:t>
              </a:r>
              <a:endParaRPr lang="en-US" sz="2800" dirty="0">
                <a:latin typeface="A_Nefel_Sereke_Qelew" panose="02010000000000000000" pitchFamily="2" charset="-78"/>
                <a:cs typeface="A_Nefel_Sereke_Qelew" panose="02010000000000000000" pitchFamily="2" charset="-78"/>
              </a:endParaRPr>
            </a:p>
          </p:txBody>
        </p:sp>
        <p:sp>
          <p:nvSpPr>
            <p:cNvPr id="18" name="Google Shape;532;p56">
              <a:extLst>
                <a:ext uri="{FF2B5EF4-FFF2-40B4-BE49-F238E27FC236}">
                  <a16:creationId xmlns:a16="http://schemas.microsoft.com/office/drawing/2014/main" id="{DF5C52B9-9856-53EB-B6B2-EFC51BC36C75}"/>
                </a:ext>
              </a:extLst>
            </p:cNvPr>
            <p:cNvSpPr txBox="1">
              <a:spLocks/>
            </p:cNvSpPr>
            <p:nvPr/>
          </p:nvSpPr>
          <p:spPr>
            <a:xfrm>
              <a:off x="1795695" y="3642828"/>
              <a:ext cx="2447100" cy="637800"/>
            </a:xfrm>
            <a:prstGeom prst="rect">
              <a:avLst/>
            </a:prstGeom>
          </p:spPr>
          <p:txBody>
            <a:bodyPr spcFirstLastPara="1" wrap="square" lIns="91425" tIns="91425" rIns="91425" bIns="91425"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rtl="1">
                <a:spcBef>
                  <a:spcPts val="0"/>
                </a:spcBef>
                <a:spcAft>
                  <a:spcPts val="1200"/>
                </a:spcAft>
                <a:buNone/>
              </a:pPr>
              <a:r>
                <a:rPr lang="en-US" sz="1600" dirty="0">
                  <a:latin typeface="A_Nefel_Sereke_Qelew" panose="02010000000000000000" pitchFamily="2" charset="-78"/>
                  <a:cs typeface="A_Nefel_Sereke_Qelew" panose="02010000000000000000" pitchFamily="2" charset="-78"/>
                </a:rPr>
                <a:t>Analysis Stage</a:t>
              </a:r>
            </a:p>
          </p:txBody>
        </p:sp>
        <p:sp>
          <p:nvSpPr>
            <p:cNvPr id="19" name="Google Shape;533;p56">
              <a:extLst>
                <a:ext uri="{FF2B5EF4-FFF2-40B4-BE49-F238E27FC236}">
                  <a16:creationId xmlns:a16="http://schemas.microsoft.com/office/drawing/2014/main" id="{1A661381-32E7-DD30-69ED-7FD4C8B2C16D}"/>
                </a:ext>
              </a:extLst>
            </p:cNvPr>
            <p:cNvSpPr txBox="1">
              <a:spLocks/>
            </p:cNvSpPr>
            <p:nvPr/>
          </p:nvSpPr>
          <p:spPr>
            <a:xfrm>
              <a:off x="1795672" y="4328968"/>
              <a:ext cx="2447100" cy="760800"/>
            </a:xfrm>
            <a:prstGeom prst="rect">
              <a:avLst/>
            </a:prstGeom>
          </p:spPr>
          <p:txBody>
            <a:bodyPr spcFirstLastPara="1" wrap="square" lIns="91425" tIns="91425" rIns="91425" bIns="91425"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rtl="1">
                <a:spcBef>
                  <a:spcPts val="0"/>
                </a:spcBef>
              </a:pPr>
              <a:r>
                <a:rPr lang="ar-SA" sz="7200" dirty="0">
                  <a:latin typeface="A_Nefel_Sereke_Qelew" panose="02010000000000000000" pitchFamily="2" charset="-78"/>
                  <a:cs typeface="A_Nefel_Sereke_Qelew" panose="02010000000000000000" pitchFamily="2" charset="-78"/>
                </a:rPr>
                <a:t>06</a:t>
              </a:r>
              <a:endParaRPr lang="en" sz="7200" dirty="0">
                <a:latin typeface="A_Nefel_Sereke_Qelew" panose="02010000000000000000" pitchFamily="2" charset="-78"/>
                <a:cs typeface="A_Nefel_Sereke_Qelew" panose="02010000000000000000" pitchFamily="2" charset="-78"/>
              </a:endParaRPr>
            </a:p>
          </p:txBody>
        </p:sp>
        <p:sp>
          <p:nvSpPr>
            <p:cNvPr id="20" name="Google Shape;534;p56">
              <a:extLst>
                <a:ext uri="{FF2B5EF4-FFF2-40B4-BE49-F238E27FC236}">
                  <a16:creationId xmlns:a16="http://schemas.microsoft.com/office/drawing/2014/main" id="{B68F12D8-ADDD-F69F-9385-715217D5B2A7}"/>
                </a:ext>
              </a:extLst>
            </p:cNvPr>
            <p:cNvSpPr txBox="1">
              <a:spLocks/>
            </p:cNvSpPr>
            <p:nvPr/>
          </p:nvSpPr>
          <p:spPr>
            <a:xfrm>
              <a:off x="1795684" y="5048878"/>
              <a:ext cx="2447100" cy="389700"/>
            </a:xfrm>
            <a:prstGeom prst="rect">
              <a:avLst/>
            </a:prstGeom>
          </p:spPr>
          <p:txBody>
            <a:bodyPr spcFirstLastPara="1" wrap="square" lIns="91425" tIns="91425" rIns="91425" bIns="91425"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rtl="1">
                <a:spcBef>
                  <a:spcPts val="0"/>
                </a:spcBef>
              </a:pPr>
              <a:r>
                <a:rPr lang="ar-SA" sz="2800" dirty="0">
                  <a:latin typeface="A_Nefel_Sereke_Qelew" panose="02010000000000000000" pitchFamily="2" charset="-78"/>
                  <a:cs typeface="A_Nefel_Sereke_Qelew" panose="02010000000000000000" pitchFamily="2" charset="-78"/>
                </a:rPr>
                <a:t>مرحلة المخططات التفصيلية</a:t>
              </a:r>
              <a:endParaRPr lang="en-US" sz="2800" dirty="0">
                <a:latin typeface="A_Nefel_Sereke_Qelew" panose="02010000000000000000" pitchFamily="2" charset="-78"/>
                <a:cs typeface="A_Nefel_Sereke_Qelew" panose="02010000000000000000" pitchFamily="2" charset="-78"/>
              </a:endParaRPr>
            </a:p>
          </p:txBody>
        </p:sp>
        <p:sp>
          <p:nvSpPr>
            <p:cNvPr id="21" name="Google Shape;535;p56">
              <a:extLst>
                <a:ext uri="{FF2B5EF4-FFF2-40B4-BE49-F238E27FC236}">
                  <a16:creationId xmlns:a16="http://schemas.microsoft.com/office/drawing/2014/main" id="{2D3B0C60-0E2C-39F4-4CF2-173456D15060}"/>
                </a:ext>
              </a:extLst>
            </p:cNvPr>
            <p:cNvSpPr txBox="1">
              <a:spLocks/>
            </p:cNvSpPr>
            <p:nvPr/>
          </p:nvSpPr>
          <p:spPr>
            <a:xfrm>
              <a:off x="1795695" y="5664957"/>
              <a:ext cx="2447100" cy="392221"/>
            </a:xfrm>
            <a:prstGeom prst="rect">
              <a:avLst/>
            </a:prstGeom>
          </p:spPr>
          <p:txBody>
            <a:bodyPr spcFirstLastPara="1" wrap="square" lIns="91425" tIns="91425" rIns="91425" bIns="91425"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rtl="1">
                <a:spcBef>
                  <a:spcPts val="0"/>
                </a:spcBef>
                <a:spcAft>
                  <a:spcPts val="1200"/>
                </a:spcAft>
                <a:buClr>
                  <a:schemeClr val="dk1"/>
                </a:buClr>
                <a:buSzPts val="1100"/>
                <a:buFont typeface="Arial"/>
                <a:buNone/>
              </a:pPr>
              <a:r>
                <a:rPr lang="en-US" sz="1600" dirty="0">
                  <a:latin typeface="A_Nefel_Sereke_Qelew" panose="02010000000000000000" pitchFamily="2" charset="-78"/>
                  <a:cs typeface="A_Nefel_Sereke_Qelew" panose="02010000000000000000" pitchFamily="2" charset="-78"/>
                </a:rPr>
                <a:t>Detailed Plans Stage</a:t>
              </a:r>
            </a:p>
          </p:txBody>
        </p:sp>
      </p:grpSp>
    </p:spTree>
    <p:extLst>
      <p:ext uri="{BB962C8B-B14F-4D97-AF65-F5344CB8AC3E}">
        <p14:creationId xmlns:p14="http://schemas.microsoft.com/office/powerpoint/2010/main" val="375791203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661A2F6-8649-D726-0C1E-885133C7A587}"/>
              </a:ext>
            </a:extLst>
          </p:cNvPr>
          <p:cNvSpPr txBox="1">
            <a:spLocks/>
          </p:cNvSpPr>
          <p:nvPr/>
        </p:nvSpPr>
        <p:spPr>
          <a:xfrm>
            <a:off x="0" y="2491666"/>
            <a:ext cx="12192000" cy="1996282"/>
          </a:xfrm>
          <a:prstGeom prst="rect">
            <a:avLst/>
          </a:prstGeom>
          <a:solidFill>
            <a:schemeClr val="accent1">
              <a:lumMod val="40000"/>
              <a:lumOff val="60000"/>
            </a:schemeClr>
          </a:solidFill>
          <a:effectLst>
            <a:outerShdw blurRad="50800" dist="38100" dir="5400000" algn="t"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dirty="0">
              <a:latin typeface="A_Nefel_Sereke_Qelew" panose="02010000000000000000" pitchFamily="2" charset="-78"/>
              <a:cs typeface="A_Nefel_Sereke_Qelew" panose="02010000000000000000" pitchFamily="2" charset="-78"/>
            </a:endParaRPr>
          </a:p>
        </p:txBody>
      </p:sp>
      <p:sp>
        <p:nvSpPr>
          <p:cNvPr id="2" name="Title 1">
            <a:extLst>
              <a:ext uri="{FF2B5EF4-FFF2-40B4-BE49-F238E27FC236}">
                <a16:creationId xmlns:a16="http://schemas.microsoft.com/office/drawing/2014/main" id="{0E6B3302-2088-556F-3F81-CB262A2195F9}"/>
              </a:ext>
            </a:extLst>
          </p:cNvPr>
          <p:cNvSpPr>
            <a:spLocks noGrp="1"/>
          </p:cNvSpPr>
          <p:nvPr>
            <p:ph type="title"/>
          </p:nvPr>
        </p:nvSpPr>
        <p:spPr>
          <a:xfrm>
            <a:off x="0" y="1"/>
            <a:ext cx="12192000" cy="4358936"/>
          </a:xfrm>
          <a:solidFill>
            <a:schemeClr val="accent1">
              <a:lumMod val="20000"/>
              <a:lumOff val="80000"/>
            </a:schemeClr>
          </a:solidFill>
          <a:effectLst>
            <a:outerShdw blurRad="50800" dist="38100" dir="5400000" algn="t"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منهجية العمل</a:t>
            </a:r>
            <a:endParaRPr lang="en-US" sz="88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247928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sz="4400" dirty="0">
                <a:latin typeface="A_Nefel_Sereke_Qelew" panose="02010000000000000000" pitchFamily="2" charset="-78"/>
                <a:cs typeface="A_Nefel_Sereke_Qelew" panose="02010000000000000000" pitchFamily="2" charset="-78"/>
              </a:rPr>
              <a:t>منهجية العمل</a:t>
            </a:r>
            <a:br>
              <a:rPr lang="ar-SA" sz="4400" dirty="0">
                <a:latin typeface="A_Nefel_Sereke_Qelew" panose="02010000000000000000" pitchFamily="2" charset="-78"/>
                <a:cs typeface="A_Nefel_Sereke_Qelew" panose="02010000000000000000" pitchFamily="2" charset="-78"/>
              </a:rPr>
            </a:br>
            <a:r>
              <a:rPr lang="ar-SA" sz="1800" dirty="0">
                <a:effectLst/>
                <a:ea typeface="Calibri" panose="020F0502020204030204" pitchFamily="34" charset="0"/>
                <a:cs typeface="Calibri" panose="020F0502020204030204" pitchFamily="34" charset="0"/>
              </a:rPr>
              <a:t>مراحل وخطوات العمل في المشروع:</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2623285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9713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661A2F6-8649-D726-0C1E-885133C7A587}"/>
              </a:ext>
            </a:extLst>
          </p:cNvPr>
          <p:cNvSpPr txBox="1">
            <a:spLocks/>
          </p:cNvSpPr>
          <p:nvPr/>
        </p:nvSpPr>
        <p:spPr>
          <a:xfrm>
            <a:off x="0" y="2491666"/>
            <a:ext cx="12192000" cy="1996282"/>
          </a:xfrm>
          <a:prstGeom prst="rect">
            <a:avLst/>
          </a:prstGeom>
          <a:solidFill>
            <a:schemeClr val="accent1">
              <a:lumMod val="40000"/>
              <a:lumOff val="60000"/>
            </a:schemeClr>
          </a:solidFill>
          <a:effectLst>
            <a:outerShdw blurRad="50800" dist="38100" dir="5400000" algn="t"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dirty="0">
              <a:latin typeface="A_Nefel_Sereke_Qelew" panose="02010000000000000000" pitchFamily="2" charset="-78"/>
              <a:cs typeface="A_Nefel_Sereke_Qelew" panose="02010000000000000000" pitchFamily="2" charset="-78"/>
            </a:endParaRPr>
          </a:p>
        </p:txBody>
      </p:sp>
      <p:sp>
        <p:nvSpPr>
          <p:cNvPr id="2" name="Title 1">
            <a:extLst>
              <a:ext uri="{FF2B5EF4-FFF2-40B4-BE49-F238E27FC236}">
                <a16:creationId xmlns:a16="http://schemas.microsoft.com/office/drawing/2014/main" id="{0E6B3302-2088-556F-3F81-CB262A2195F9}"/>
              </a:ext>
            </a:extLst>
          </p:cNvPr>
          <p:cNvSpPr>
            <a:spLocks noGrp="1"/>
          </p:cNvSpPr>
          <p:nvPr>
            <p:ph type="title"/>
          </p:nvPr>
        </p:nvSpPr>
        <p:spPr>
          <a:xfrm>
            <a:off x="0" y="0"/>
            <a:ext cx="12192000" cy="4358936"/>
          </a:xfrm>
          <a:solidFill>
            <a:schemeClr val="accent1">
              <a:lumMod val="20000"/>
              <a:lumOff val="80000"/>
            </a:schemeClr>
          </a:solidFill>
          <a:effectLst>
            <a:outerShdw blurRad="50800" dist="38100" dir="5400000" algn="t"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المدينة البيوفيليه (المحبة للحيوية)</a:t>
            </a:r>
            <a:endParaRPr lang="en-US" sz="8800" dirty="0">
              <a:latin typeface="A_Nefel_Sereke_Qelew" panose="02010000000000000000" pitchFamily="2" charset="-78"/>
              <a:cs typeface="A_Nefel_Sereke_Qelew" panose="02010000000000000000" pitchFamily="2" charset="-78"/>
            </a:endParaRPr>
          </a:p>
        </p:txBody>
      </p:sp>
      <p:sp>
        <p:nvSpPr>
          <p:cNvPr id="3" name="TextBox 2">
            <a:extLst>
              <a:ext uri="{FF2B5EF4-FFF2-40B4-BE49-F238E27FC236}">
                <a16:creationId xmlns:a16="http://schemas.microsoft.com/office/drawing/2014/main" id="{29DE25F9-E30C-7D23-C38E-90FA27870B4A}"/>
              </a:ext>
            </a:extLst>
          </p:cNvPr>
          <p:cNvSpPr txBox="1"/>
          <p:nvPr/>
        </p:nvSpPr>
        <p:spPr>
          <a:xfrm>
            <a:off x="226423" y="4807131"/>
            <a:ext cx="11652068" cy="523220"/>
          </a:xfrm>
          <a:prstGeom prst="rect">
            <a:avLst/>
          </a:prstGeom>
          <a:noFill/>
        </p:spPr>
        <p:txBody>
          <a:bodyPr wrap="square" rtlCol="0">
            <a:spAutoFit/>
          </a:bodyPr>
          <a:lstStyle/>
          <a:p>
            <a:pPr algn="ctr"/>
            <a:r>
              <a:rPr lang="en-US" sz="2800" b="1" dirty="0">
                <a:latin typeface="A_Nefel_Sereke_Qelew" panose="02010000000000000000" pitchFamily="2" charset="-78"/>
                <a:cs typeface="A_Nefel_Sereke_Qelew" panose="02010000000000000000" pitchFamily="2" charset="-78"/>
              </a:rPr>
              <a:t>Biophilic City</a:t>
            </a:r>
            <a:endParaRPr lang="en-US" sz="2800" b="1" i="0" dirty="0">
              <a:solidFill>
                <a:srgbClr val="555555"/>
              </a:solidFill>
              <a:effectLst/>
              <a:highlight>
                <a:srgbClr val="FFFFFF"/>
              </a:highlight>
              <a:latin typeface="Libre Baskerville" panose="020F0502020204030204" pitchFamily="2" charset="0"/>
            </a:endParaRPr>
          </a:p>
        </p:txBody>
      </p:sp>
    </p:spTree>
    <p:extLst>
      <p:ext uri="{BB962C8B-B14F-4D97-AF65-F5344CB8AC3E}">
        <p14:creationId xmlns:p14="http://schemas.microsoft.com/office/powerpoint/2010/main" val="4107162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AB94B4-72F9-4FD2-1987-4F514B63D955}"/>
              </a:ext>
            </a:extLst>
          </p:cNvPr>
          <p:cNvSpPr>
            <a:spLocks noGrp="1"/>
          </p:cNvSpPr>
          <p:nvPr>
            <p:ph idx="1"/>
          </p:nvPr>
        </p:nvSpPr>
        <p:spPr>
          <a:xfrm>
            <a:off x="838200" y="679269"/>
            <a:ext cx="10515600" cy="5497694"/>
          </a:xfrm>
        </p:spPr>
        <p:txBody>
          <a:bodyPr>
            <a:normAutofit/>
          </a:bodyPr>
          <a:lstStyle/>
          <a:p>
            <a:pPr marL="0" indent="0" algn="just" rtl="1">
              <a:buNone/>
            </a:pPr>
            <a:r>
              <a:rPr lang="ar-SA" sz="3200" b="0" i="0" dirty="0">
                <a:solidFill>
                  <a:srgbClr val="151515"/>
                </a:solidFill>
                <a:effectLst/>
                <a:highlight>
                  <a:srgbClr val="FFFFFF"/>
                </a:highlight>
                <a:latin typeface="A_Nefel_Sereke_Qelew" panose="02010000000000000000" pitchFamily="2" charset="-78"/>
                <a:cs typeface="A_Nefel_Sereke_Qelew" panose="02010000000000000000" pitchFamily="2" charset="-78"/>
              </a:rPr>
              <a:t>المدينة البيوفيلية هي مدينة مصممة لإعطاء الأولوية </a:t>
            </a:r>
            <a:r>
              <a:rPr lang="ar-SA" sz="3200" b="1" i="0" dirty="0">
                <a:solidFill>
                  <a:srgbClr val="00B050"/>
                </a:solidFill>
                <a:effectLst/>
                <a:highlight>
                  <a:srgbClr val="FFFFFF"/>
                </a:highlight>
                <a:latin typeface="A_Nefel_Sereke_Qelew" panose="02010000000000000000" pitchFamily="2" charset="-78"/>
                <a:cs typeface="A_Nefel_Sereke_Qelew" panose="02010000000000000000" pitchFamily="2" charset="-78"/>
              </a:rPr>
              <a:t>للطبيعة والعناصر الطبيعية </a:t>
            </a:r>
            <a:r>
              <a:rPr lang="ar-SA" sz="3200" b="0" i="0" dirty="0">
                <a:solidFill>
                  <a:srgbClr val="151515"/>
                </a:solidFill>
                <a:effectLst/>
                <a:highlight>
                  <a:srgbClr val="FFFFFF"/>
                </a:highlight>
                <a:latin typeface="A_Nefel_Sereke_Qelew" panose="02010000000000000000" pitchFamily="2" charset="-78"/>
                <a:cs typeface="A_Nefel_Sereke_Qelew" panose="02010000000000000000" pitchFamily="2" charset="-78"/>
              </a:rPr>
              <a:t>ودمجها في البيئة الحضرية.</a:t>
            </a:r>
          </a:p>
          <a:p>
            <a:pPr marL="0" indent="0" algn="just" rtl="1">
              <a:buNone/>
            </a:pPr>
            <a:endParaRPr lang="ar-SA" sz="3200" b="0" i="0" dirty="0">
              <a:solidFill>
                <a:srgbClr val="151515"/>
              </a:solidFill>
              <a:effectLst/>
              <a:highlight>
                <a:srgbClr val="FFFFFF"/>
              </a:highlight>
              <a:latin typeface="A_Nefel_Sereke_Qelew" panose="02010000000000000000" pitchFamily="2" charset="-78"/>
              <a:cs typeface="A_Nefel_Sereke_Qelew" panose="02010000000000000000" pitchFamily="2" charset="-78"/>
            </a:endParaRPr>
          </a:p>
          <a:p>
            <a:pPr marL="0" indent="0" algn="just" rtl="1">
              <a:buNone/>
            </a:pPr>
            <a:endParaRPr lang="ar-SA" sz="3200" dirty="0">
              <a:solidFill>
                <a:srgbClr val="151515"/>
              </a:solidFill>
              <a:highlight>
                <a:srgbClr val="FFFFFF"/>
              </a:highlight>
              <a:latin typeface="A_Nefel_Sereke_Qelew" panose="02010000000000000000" pitchFamily="2" charset="-78"/>
              <a:cs typeface="A_Nefel_Sereke_Qelew" panose="02010000000000000000" pitchFamily="2" charset="-78"/>
            </a:endParaRPr>
          </a:p>
          <a:p>
            <a:pPr marL="0" indent="0" algn="just" rtl="1">
              <a:buNone/>
            </a:pPr>
            <a:endParaRPr lang="ar-SA" sz="3200" b="0" i="0" dirty="0">
              <a:solidFill>
                <a:srgbClr val="151515"/>
              </a:solidFill>
              <a:effectLst/>
              <a:highlight>
                <a:srgbClr val="FFFFFF"/>
              </a:highlight>
              <a:latin typeface="A_Nefel_Sereke_Qelew" panose="02010000000000000000" pitchFamily="2" charset="-78"/>
              <a:cs typeface="A_Nefel_Sereke_Qelew" panose="02010000000000000000" pitchFamily="2" charset="-78"/>
            </a:endParaRPr>
          </a:p>
          <a:p>
            <a:pPr marL="0" indent="0" algn="just" rtl="1">
              <a:buNone/>
            </a:pPr>
            <a:endParaRPr lang="ar-SA" sz="3200" dirty="0">
              <a:solidFill>
                <a:srgbClr val="151515"/>
              </a:solidFill>
              <a:highlight>
                <a:srgbClr val="FFFFFF"/>
              </a:highlight>
              <a:latin typeface="A_Nefel_Sereke_Qelew" panose="02010000000000000000" pitchFamily="2" charset="-78"/>
              <a:cs typeface="A_Nefel_Sereke_Qelew" panose="02010000000000000000" pitchFamily="2" charset="-78"/>
            </a:endParaRPr>
          </a:p>
          <a:p>
            <a:pPr marL="0" indent="0" algn="just" rtl="1">
              <a:buNone/>
            </a:pPr>
            <a:endParaRPr lang="ar-SA" sz="3200" b="0" i="0" dirty="0">
              <a:solidFill>
                <a:srgbClr val="151515"/>
              </a:solidFill>
              <a:effectLst/>
              <a:highlight>
                <a:srgbClr val="FFFFFF"/>
              </a:highlight>
              <a:latin typeface="A_Nefel_Sereke_Qelew" panose="02010000000000000000" pitchFamily="2" charset="-78"/>
              <a:cs typeface="A_Nefel_Sereke_Qelew" panose="02010000000000000000" pitchFamily="2" charset="-78"/>
            </a:endParaRPr>
          </a:p>
          <a:p>
            <a:pPr marL="0" indent="0" algn="just" rtl="1">
              <a:buNone/>
            </a:pPr>
            <a:r>
              <a:rPr lang="ar-SA" sz="3200" dirty="0">
                <a:latin typeface="A_Nefel_Sereke_Qelew" panose="02010000000000000000" pitchFamily="2" charset="-78"/>
                <a:cs typeface="A_Nefel_Sereke_Qelew" panose="02010000000000000000" pitchFamily="2" charset="-78"/>
              </a:rPr>
              <a:t>هناك العديد من الخصائص الرئيسية للمدينة الحيوية، بما في ذلك:</a:t>
            </a:r>
          </a:p>
          <a:p>
            <a:pPr marL="0" indent="0" algn="just" rtl="1">
              <a:buNone/>
            </a:pPr>
            <a:endParaRPr lang="ar-SA" sz="32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1455808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773E908-F7CB-D554-E67D-CBAB191DAEDD}"/>
              </a:ext>
            </a:extLst>
          </p:cNvPr>
          <p:cNvGraphicFramePr>
            <a:graphicFrameLocks noGrp="1"/>
          </p:cNvGraphicFramePr>
          <p:nvPr>
            <p:ph idx="1"/>
            <p:extLst>
              <p:ext uri="{D42A27DB-BD31-4B8C-83A1-F6EECF244321}">
                <p14:modId xmlns:p14="http://schemas.microsoft.com/office/powerpoint/2010/main" val="3853043734"/>
              </p:ext>
            </p:extLst>
          </p:nvPr>
        </p:nvGraphicFramePr>
        <p:xfrm>
          <a:off x="0" y="0"/>
          <a:ext cx="12192000" cy="6857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8294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AB94B4-72F9-4FD2-1987-4F514B63D955}"/>
              </a:ext>
            </a:extLst>
          </p:cNvPr>
          <p:cNvSpPr>
            <a:spLocks noGrp="1"/>
          </p:cNvSpPr>
          <p:nvPr>
            <p:ph idx="1"/>
          </p:nvPr>
        </p:nvSpPr>
        <p:spPr>
          <a:xfrm>
            <a:off x="838200" y="679269"/>
            <a:ext cx="10515600" cy="5497694"/>
          </a:xfrm>
        </p:spPr>
        <p:txBody>
          <a:bodyPr>
            <a:normAutofit/>
          </a:bodyPr>
          <a:lstStyle/>
          <a:p>
            <a:pPr marL="0" indent="0" algn="just" rtl="1">
              <a:buNone/>
            </a:pPr>
            <a:endParaRPr lang="ar-SA" sz="3200" dirty="0">
              <a:latin typeface="A_Nefel_Sereke_Qelew" panose="02010000000000000000" pitchFamily="2" charset="-78"/>
              <a:cs typeface="A_Nefel_Sereke_Qelew" panose="02010000000000000000" pitchFamily="2" charset="-78"/>
            </a:endParaRPr>
          </a:p>
          <a:p>
            <a:pPr marL="0" indent="0" algn="just" rtl="1">
              <a:buNone/>
            </a:pPr>
            <a:endParaRPr lang="ar-SA" sz="3200" dirty="0">
              <a:latin typeface="A_Nefel_Sereke_Qelew" panose="02010000000000000000" pitchFamily="2" charset="-78"/>
              <a:cs typeface="A_Nefel_Sereke_Qelew" panose="02010000000000000000" pitchFamily="2" charset="-78"/>
            </a:endParaRPr>
          </a:p>
          <a:p>
            <a:pPr marL="0" indent="0" algn="just" rtl="1">
              <a:buNone/>
            </a:pPr>
            <a:endParaRPr lang="ar-SA" sz="3200" dirty="0">
              <a:latin typeface="A_Nefel_Sereke_Qelew" panose="02010000000000000000" pitchFamily="2" charset="-78"/>
              <a:cs typeface="A_Nefel_Sereke_Qelew" panose="02010000000000000000" pitchFamily="2" charset="-78"/>
            </a:endParaRPr>
          </a:p>
          <a:p>
            <a:pPr marL="0" indent="0" algn="just" rtl="1">
              <a:buNone/>
            </a:pPr>
            <a:endParaRPr lang="ar-SA" sz="3200" dirty="0">
              <a:latin typeface="A_Nefel_Sereke_Qelew" panose="02010000000000000000" pitchFamily="2" charset="-78"/>
              <a:cs typeface="A_Nefel_Sereke_Qelew" panose="02010000000000000000" pitchFamily="2" charset="-78"/>
            </a:endParaRPr>
          </a:p>
          <a:p>
            <a:pPr marL="0" indent="0" algn="just" rtl="1">
              <a:buNone/>
            </a:pPr>
            <a:endParaRPr lang="ar-SA" sz="3200" dirty="0">
              <a:latin typeface="A_Nefel_Sereke_Qelew" panose="02010000000000000000" pitchFamily="2" charset="-78"/>
              <a:cs typeface="A_Nefel_Sereke_Qelew" panose="02010000000000000000" pitchFamily="2" charset="-78"/>
            </a:endParaRPr>
          </a:p>
          <a:p>
            <a:pPr marL="0" indent="0" algn="just" rtl="1">
              <a:buNone/>
            </a:pPr>
            <a:r>
              <a:rPr lang="ar-SA" sz="3200" dirty="0">
                <a:latin typeface="A_Nefel_Sereke_Qelew" panose="02010000000000000000" pitchFamily="2" charset="-78"/>
                <a:cs typeface="A_Nefel_Sereke_Qelew" panose="02010000000000000000" pitchFamily="2" charset="-78"/>
              </a:rPr>
              <a:t>إجمالي،</a:t>
            </a:r>
          </a:p>
          <a:p>
            <a:pPr marL="0" indent="0" algn="just" rtl="1">
              <a:buNone/>
            </a:pPr>
            <a:r>
              <a:rPr lang="ar-SA" sz="3200" dirty="0">
                <a:latin typeface="A_Nefel_Sereke_Qelew" panose="02010000000000000000" pitchFamily="2" charset="-78"/>
                <a:cs typeface="A_Nefel_Sereke_Qelew" panose="02010000000000000000" pitchFamily="2" charset="-78"/>
              </a:rPr>
              <a:t>الهدف من المدينة الحيوية هو </a:t>
            </a:r>
            <a:r>
              <a:rPr lang="ar-SA" sz="3200" dirty="0">
                <a:solidFill>
                  <a:srgbClr val="00B050"/>
                </a:solidFill>
                <a:latin typeface="A_Nefel_Sereke_Qelew" panose="02010000000000000000" pitchFamily="2" charset="-78"/>
                <a:cs typeface="A_Nefel_Sereke_Qelew" panose="02010000000000000000" pitchFamily="2" charset="-78"/>
              </a:rPr>
              <a:t>خلق بيئة صحية ومستدامة وصالحة للعيش للمقيمين، مع تعزيز الارتباط القوي بالطبيعة. </a:t>
            </a:r>
            <a:r>
              <a:rPr lang="ar-SA" sz="3200" dirty="0">
                <a:latin typeface="A_Nefel_Sereke_Qelew" panose="02010000000000000000" pitchFamily="2" charset="-78"/>
                <a:cs typeface="A_Nefel_Sereke_Qelew" panose="02010000000000000000" pitchFamily="2" charset="-78"/>
              </a:rPr>
              <a:t>ومن خلال إعطاء الأولوية للعناصر الطبيعية في تصميم وتخطيط المدينة، يمكن للمدينة الحيوية أن تحسن رفاهية سكانها وتخلق مستقبلًا أكثر مرونة واستدامة.</a:t>
            </a:r>
            <a:endParaRPr lang="en-US" sz="32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238864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661A2F6-8649-D726-0C1E-885133C7A587}"/>
              </a:ext>
            </a:extLst>
          </p:cNvPr>
          <p:cNvSpPr txBox="1">
            <a:spLocks/>
          </p:cNvSpPr>
          <p:nvPr/>
        </p:nvSpPr>
        <p:spPr>
          <a:xfrm>
            <a:off x="0" y="2491666"/>
            <a:ext cx="12192000" cy="1996282"/>
          </a:xfrm>
          <a:prstGeom prst="rect">
            <a:avLst/>
          </a:prstGeom>
          <a:solidFill>
            <a:schemeClr val="accent1">
              <a:lumMod val="40000"/>
              <a:lumOff val="60000"/>
            </a:schemeClr>
          </a:solidFill>
          <a:effectLst>
            <a:outerShdw blurRad="50800" dist="38100" dir="5400000" algn="t"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dirty="0">
              <a:latin typeface="A_Nefel_Sereke_Qelew" panose="02010000000000000000" pitchFamily="2" charset="-78"/>
              <a:cs typeface="A_Nefel_Sereke_Qelew" panose="02010000000000000000" pitchFamily="2" charset="-78"/>
            </a:endParaRPr>
          </a:p>
        </p:txBody>
      </p:sp>
      <p:sp>
        <p:nvSpPr>
          <p:cNvPr id="2" name="Title 1">
            <a:extLst>
              <a:ext uri="{FF2B5EF4-FFF2-40B4-BE49-F238E27FC236}">
                <a16:creationId xmlns:a16="http://schemas.microsoft.com/office/drawing/2014/main" id="{0E6B3302-2088-556F-3F81-CB262A2195F9}"/>
              </a:ext>
            </a:extLst>
          </p:cNvPr>
          <p:cNvSpPr>
            <a:spLocks noGrp="1"/>
          </p:cNvSpPr>
          <p:nvPr>
            <p:ph type="title"/>
          </p:nvPr>
        </p:nvSpPr>
        <p:spPr>
          <a:xfrm>
            <a:off x="0" y="0"/>
            <a:ext cx="12192000" cy="4358936"/>
          </a:xfrm>
          <a:solidFill>
            <a:schemeClr val="accent1">
              <a:lumMod val="20000"/>
              <a:lumOff val="80000"/>
            </a:schemeClr>
          </a:solidFill>
          <a:effectLst>
            <a:outerShdw blurRad="50800" dist="38100" dir="5400000" algn="t"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حالة دراسية</a:t>
            </a:r>
            <a:endParaRPr lang="en-US" sz="8800" dirty="0">
              <a:latin typeface="A_Nefel_Sereke_Qelew" panose="02010000000000000000" pitchFamily="2" charset="-78"/>
              <a:cs typeface="A_Nefel_Sereke_Qelew" panose="02010000000000000000" pitchFamily="2" charset="-78"/>
            </a:endParaRPr>
          </a:p>
        </p:txBody>
      </p:sp>
      <p:sp>
        <p:nvSpPr>
          <p:cNvPr id="3" name="TextBox 2">
            <a:extLst>
              <a:ext uri="{FF2B5EF4-FFF2-40B4-BE49-F238E27FC236}">
                <a16:creationId xmlns:a16="http://schemas.microsoft.com/office/drawing/2014/main" id="{29DE25F9-E30C-7D23-C38E-90FA27870B4A}"/>
              </a:ext>
            </a:extLst>
          </p:cNvPr>
          <p:cNvSpPr txBox="1"/>
          <p:nvPr/>
        </p:nvSpPr>
        <p:spPr>
          <a:xfrm>
            <a:off x="226423" y="4807131"/>
            <a:ext cx="11652068" cy="954107"/>
          </a:xfrm>
          <a:prstGeom prst="rect">
            <a:avLst/>
          </a:prstGeom>
          <a:noFill/>
        </p:spPr>
        <p:txBody>
          <a:bodyPr wrap="square" rtlCol="0">
            <a:spAutoFit/>
          </a:bodyPr>
          <a:lstStyle/>
          <a:p>
            <a:pPr algn="ctr"/>
            <a:r>
              <a:rPr lang="en-US" sz="2800" b="1" i="0" dirty="0">
                <a:solidFill>
                  <a:srgbClr val="555555"/>
                </a:solidFill>
                <a:effectLst/>
                <a:highlight>
                  <a:srgbClr val="FFFFFF"/>
                </a:highlight>
                <a:latin typeface="Libre Baskerville" panose="020F0502020204030204" pitchFamily="2" charset="0"/>
              </a:rPr>
              <a:t>Biophilic Cities Case Study: Vitoria-</a:t>
            </a:r>
            <a:r>
              <a:rPr lang="en-US" sz="2800" b="1" i="0" dirty="0" err="1">
                <a:solidFill>
                  <a:srgbClr val="555555"/>
                </a:solidFill>
                <a:effectLst/>
                <a:highlight>
                  <a:srgbClr val="FFFFFF"/>
                </a:highlight>
                <a:latin typeface="Libre Baskerville" panose="020F0502020204030204" pitchFamily="2" charset="0"/>
              </a:rPr>
              <a:t>Gasteiz</a:t>
            </a:r>
            <a:r>
              <a:rPr lang="en-US" sz="2800" b="1" i="0" dirty="0">
                <a:solidFill>
                  <a:srgbClr val="555555"/>
                </a:solidFill>
                <a:effectLst/>
                <a:highlight>
                  <a:srgbClr val="FFFFFF"/>
                </a:highlight>
                <a:latin typeface="Libre Baskerville" panose="020F0502020204030204" pitchFamily="2" charset="0"/>
              </a:rPr>
              <a:t>, Spain</a:t>
            </a:r>
            <a:endParaRPr lang="ar-SA" sz="2800" b="1" i="0" dirty="0">
              <a:solidFill>
                <a:srgbClr val="555555"/>
              </a:solidFill>
              <a:effectLst/>
              <a:highlight>
                <a:srgbClr val="FFFFFF"/>
              </a:highlight>
              <a:latin typeface="Libre Baskerville" panose="020F0502020204030204" pitchFamily="2" charset="0"/>
            </a:endParaRPr>
          </a:p>
          <a:p>
            <a:pPr algn="ctr"/>
            <a:r>
              <a:rPr lang="ar-SA" sz="2800" b="1" dirty="0">
                <a:solidFill>
                  <a:srgbClr val="555555"/>
                </a:solidFill>
                <a:highlight>
                  <a:srgbClr val="FFFFFF"/>
                </a:highlight>
                <a:latin typeface="Libre Baskerville" panose="020F0502020204030204" pitchFamily="2" charset="0"/>
              </a:rPr>
              <a:t>دراسة حالة المدن المحبة للحيوية: فيتوريا-جاستيز، إسبانيا</a:t>
            </a:r>
            <a:endParaRPr lang="en-US" sz="2800" b="1" i="0" dirty="0">
              <a:solidFill>
                <a:srgbClr val="555555"/>
              </a:solidFill>
              <a:effectLst/>
              <a:highlight>
                <a:srgbClr val="FFFFFF"/>
              </a:highlight>
              <a:latin typeface="Libre Baskerville" panose="020F0502020204030204" pitchFamily="2" charset="0"/>
            </a:endParaRPr>
          </a:p>
        </p:txBody>
      </p:sp>
    </p:spTree>
    <p:extLst>
      <p:ext uri="{BB962C8B-B14F-4D97-AF65-F5344CB8AC3E}">
        <p14:creationId xmlns:p14="http://schemas.microsoft.com/office/powerpoint/2010/main" val="1051120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9C56F60-0072-AD96-3DA2-413DD4328C27}"/>
              </a:ext>
            </a:extLst>
          </p:cNvPr>
          <p:cNvSpPr>
            <a:spLocks noGrp="1"/>
          </p:cNvSpPr>
          <p:nvPr>
            <p:ph type="title"/>
          </p:nvPr>
        </p:nvSpPr>
        <p:spPr>
          <a:xfrm>
            <a:off x="0" y="0"/>
            <a:ext cx="6156960" cy="6858000"/>
          </a:xfrm>
          <a:solidFill>
            <a:schemeClr val="accent1">
              <a:lumMod val="20000"/>
              <a:lumOff val="80000"/>
            </a:schemeClr>
          </a:solidFill>
          <a:effectLst>
            <a:outerShdw blurRad="50800" dist="38100" algn="l"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a:t>
            </a:r>
            <a:endParaRPr lang="en-US" sz="8800" dirty="0">
              <a:latin typeface="A_Nefel_Sereke_Qelew" panose="02010000000000000000" pitchFamily="2" charset="-78"/>
              <a:cs typeface="A_Nefel_Sereke_Qelew" panose="02010000000000000000" pitchFamily="2" charset="-78"/>
            </a:endParaRPr>
          </a:p>
        </p:txBody>
      </p:sp>
      <p:sp>
        <p:nvSpPr>
          <p:cNvPr id="3" name="Content Placeholder 2">
            <a:extLst>
              <a:ext uri="{FF2B5EF4-FFF2-40B4-BE49-F238E27FC236}">
                <a16:creationId xmlns:a16="http://schemas.microsoft.com/office/drawing/2014/main" id="{A6C087F2-C2C3-08CE-2717-5953568282FF}"/>
              </a:ext>
            </a:extLst>
          </p:cNvPr>
          <p:cNvSpPr>
            <a:spLocks noGrp="1"/>
          </p:cNvSpPr>
          <p:nvPr>
            <p:ph idx="1"/>
          </p:nvPr>
        </p:nvSpPr>
        <p:spPr>
          <a:xfrm>
            <a:off x="6818811" y="792480"/>
            <a:ext cx="4534988" cy="5384483"/>
          </a:xfrm>
        </p:spPr>
        <p:txBody>
          <a:bodyPr>
            <a:normAutofit fontScale="85000" lnSpcReduction="20000"/>
          </a:bodyPr>
          <a:lstStyle/>
          <a:p>
            <a:pPr marL="0" indent="0" algn="just" rtl="1">
              <a:buNone/>
            </a:pPr>
            <a:r>
              <a:rPr lang="ar-SA" sz="3200" dirty="0">
                <a:latin typeface="A_Nefel_Sereke_Qelew" panose="02010000000000000000" pitchFamily="2" charset="-78"/>
                <a:cs typeface="A_Nefel_Sereke_Qelew" panose="02010000000000000000" pitchFamily="2" charset="-78"/>
              </a:rPr>
              <a:t>من مواجهة الآلام المتزايدة والمشاكل الخطيرة في إدارة مياه الأمطار، إلى التحول إلى </a:t>
            </a:r>
            <a:r>
              <a:rPr lang="ar-SA" sz="3200" b="1" dirty="0">
                <a:solidFill>
                  <a:srgbClr val="00B050"/>
                </a:solidFill>
                <a:latin typeface="A_Nefel_Sereke_Qelew" panose="02010000000000000000" pitchFamily="2" charset="-78"/>
                <a:cs typeface="A_Nefel_Sereke_Qelew" panose="02010000000000000000" pitchFamily="2" charset="-78"/>
              </a:rPr>
              <a:t>عاصمة أوروبية خضراء </a:t>
            </a:r>
            <a:r>
              <a:rPr lang="ar-SA" sz="3200" dirty="0">
                <a:latin typeface="A_Nefel_Sereke_Qelew" panose="02010000000000000000" pitchFamily="2" charset="-78"/>
                <a:cs typeface="A_Nefel_Sereke_Qelew" panose="02010000000000000000" pitchFamily="2" charset="-78"/>
              </a:rPr>
              <a:t>وتوفير 42 مترا من المنطقة الخضراء للفرد، تعد مدينة فيتوريا جاستيز الإسبانية حالة مذهلة لمدينة تقليدية مترامية الأطراف تحولت إلى محبة للحيوية(</a:t>
            </a:r>
            <a:r>
              <a:rPr lang="en-US" sz="3200" dirty="0">
                <a:solidFill>
                  <a:srgbClr val="FF0000"/>
                </a:solidFill>
                <a:latin typeface="A_Nefel_Sereke_Qelew" panose="02010000000000000000" pitchFamily="2" charset="-78"/>
                <a:cs typeface="A_Nefel_Sereke_Qelew" panose="02010000000000000000" pitchFamily="2" charset="-78"/>
              </a:rPr>
              <a:t>BIOPHILIC</a:t>
            </a:r>
            <a:r>
              <a:rPr lang="ar-SA" sz="3200" dirty="0">
                <a:latin typeface="A_Nefel_Sereke_Qelew" panose="02010000000000000000" pitchFamily="2" charset="-78"/>
                <a:cs typeface="A_Nefel_Sereke_Qelew" panose="02010000000000000000" pitchFamily="2" charset="-78"/>
              </a:rPr>
              <a:t>).</a:t>
            </a:r>
          </a:p>
          <a:p>
            <a:pPr marL="0" indent="0" algn="just" rtl="1">
              <a:buNone/>
            </a:pPr>
            <a:endParaRPr lang="ar-SA" sz="3200" dirty="0">
              <a:latin typeface="A_Nefel_Sereke_Qelew" panose="02010000000000000000" pitchFamily="2" charset="-78"/>
              <a:cs typeface="A_Nefel_Sereke_Qelew" panose="02010000000000000000" pitchFamily="2" charset="-78"/>
            </a:endParaRPr>
          </a:p>
          <a:p>
            <a:pPr marL="0" indent="0" algn="just" rtl="1">
              <a:buNone/>
            </a:pPr>
            <a:r>
              <a:rPr lang="ar-SA" sz="3200" dirty="0">
                <a:latin typeface="A_Nefel_Sereke_Qelew" panose="02010000000000000000" pitchFamily="2" charset="-78"/>
                <a:cs typeface="A_Nefel_Sereke_Qelew" panose="02010000000000000000" pitchFamily="2" charset="-78"/>
              </a:rPr>
              <a:t>لقد أظهرت فيتوريا-جاستيز أنه حتى المدن ذات الحجم المتواضع التي تم بناؤها وتخطيطها تقليديا يمكن إعادة تشكيلها وتخضيرها لصالح سكانها - البشر والحيوانات على حد سواء - وأن فوائدها تفوق بكثير تلك التي توفرها المدينة الحديثة النموذجية. </a:t>
            </a:r>
            <a:endParaRPr lang="en-US" sz="3200" dirty="0">
              <a:latin typeface="A_Nefel_Sereke_Qelew" panose="02010000000000000000" pitchFamily="2" charset="-78"/>
              <a:cs typeface="A_Nefel_Sereke_Qelew" panose="02010000000000000000" pitchFamily="2" charset="-78"/>
            </a:endParaRPr>
          </a:p>
        </p:txBody>
      </p:sp>
      <p:pic>
        <p:nvPicPr>
          <p:cNvPr id="5" name="Picture 4">
            <a:extLst>
              <a:ext uri="{FF2B5EF4-FFF2-40B4-BE49-F238E27FC236}">
                <a16:creationId xmlns:a16="http://schemas.microsoft.com/office/drawing/2014/main" id="{70EAD4A5-2344-DE6B-5715-21AC5BFE386C}"/>
              </a:ext>
            </a:extLst>
          </p:cNvPr>
          <p:cNvPicPr>
            <a:picLocks noChangeAspect="1"/>
          </p:cNvPicPr>
          <p:nvPr/>
        </p:nvPicPr>
        <p:blipFill rotWithShape="1">
          <a:blip r:embed="rId2">
            <a:extLst>
              <a:ext uri="{28A0092B-C50C-407E-A947-70E740481C1C}">
                <a14:useLocalDpi xmlns:a14="http://schemas.microsoft.com/office/drawing/2010/main" val="0"/>
              </a:ext>
            </a:extLst>
          </a:blip>
          <a:srcRect r="29943"/>
          <a:stretch/>
        </p:blipFill>
        <p:spPr>
          <a:xfrm>
            <a:off x="0" y="571500"/>
            <a:ext cx="5338354" cy="5715000"/>
          </a:xfrm>
          <a:prstGeom prst="rect">
            <a:avLst/>
          </a:prstGeom>
          <a:effectLst>
            <a:outerShdw blurRad="50800" dist="38100" algn="l" rotWithShape="0">
              <a:prstClr val="black">
                <a:alpha val="40000"/>
              </a:prstClr>
            </a:outerShdw>
          </a:effectLst>
        </p:spPr>
      </p:pic>
    </p:spTree>
    <p:extLst>
      <p:ext uri="{BB962C8B-B14F-4D97-AF65-F5344CB8AC3E}">
        <p14:creationId xmlns:p14="http://schemas.microsoft.com/office/powerpoint/2010/main" val="2792771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9C56F60-0072-AD96-3DA2-413DD4328C27}"/>
              </a:ext>
            </a:extLst>
          </p:cNvPr>
          <p:cNvSpPr>
            <a:spLocks noGrp="1"/>
          </p:cNvSpPr>
          <p:nvPr>
            <p:ph type="title"/>
          </p:nvPr>
        </p:nvSpPr>
        <p:spPr>
          <a:xfrm>
            <a:off x="-1" y="0"/>
            <a:ext cx="12113621" cy="6858000"/>
          </a:xfrm>
          <a:solidFill>
            <a:schemeClr val="accent1">
              <a:lumMod val="20000"/>
              <a:lumOff val="80000"/>
            </a:schemeClr>
          </a:solidFill>
          <a:effectLst>
            <a:outerShdw blurRad="50800" dist="38100" algn="l"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a:t>
            </a:r>
            <a:endParaRPr lang="en-US" sz="8800" dirty="0">
              <a:latin typeface="A_Nefel_Sereke_Qelew" panose="02010000000000000000" pitchFamily="2" charset="-78"/>
              <a:cs typeface="A_Nefel_Sereke_Qelew" panose="02010000000000000000" pitchFamily="2" charset="-78"/>
            </a:endParaRPr>
          </a:p>
        </p:txBody>
      </p:sp>
      <p:sp>
        <p:nvSpPr>
          <p:cNvPr id="3" name="Content Placeholder 2">
            <a:extLst>
              <a:ext uri="{FF2B5EF4-FFF2-40B4-BE49-F238E27FC236}">
                <a16:creationId xmlns:a16="http://schemas.microsoft.com/office/drawing/2014/main" id="{A6C087F2-C2C3-08CE-2717-5953568282FF}"/>
              </a:ext>
            </a:extLst>
          </p:cNvPr>
          <p:cNvSpPr>
            <a:spLocks noGrp="1"/>
          </p:cNvSpPr>
          <p:nvPr>
            <p:ph idx="1"/>
          </p:nvPr>
        </p:nvSpPr>
        <p:spPr>
          <a:xfrm>
            <a:off x="9457509" y="792480"/>
            <a:ext cx="1896290" cy="5384483"/>
          </a:xfrm>
        </p:spPr>
        <p:txBody>
          <a:bodyPr>
            <a:normAutofit fontScale="77500" lnSpcReduction="20000"/>
          </a:bodyPr>
          <a:lstStyle/>
          <a:p>
            <a:pPr marL="0" indent="0" algn="just" rtl="1">
              <a:buNone/>
            </a:pPr>
            <a:r>
              <a:rPr lang="ar-SA" sz="2400" dirty="0">
                <a:latin typeface="A_Nefel_Sereke_Qelew" panose="02010000000000000000" pitchFamily="2" charset="-78"/>
                <a:cs typeface="A_Nefel_Sereke_Qelew" panose="02010000000000000000" pitchFamily="2" charset="-78"/>
              </a:rPr>
              <a:t>يتكون </a:t>
            </a:r>
            <a:r>
              <a:rPr lang="ar-SA" sz="2400" b="1" dirty="0">
                <a:solidFill>
                  <a:srgbClr val="00B050"/>
                </a:solidFill>
                <a:latin typeface="A_Nefel_Sereke_Qelew" panose="02010000000000000000" pitchFamily="2" charset="-78"/>
                <a:cs typeface="A_Nefel_Sereke_Qelew" panose="02010000000000000000" pitchFamily="2" charset="-78"/>
              </a:rPr>
              <a:t>الحزام الأخضر </a:t>
            </a:r>
            <a:r>
              <a:rPr lang="ar-SA" sz="2400" dirty="0">
                <a:latin typeface="A_Nefel_Sereke_Qelew" panose="02010000000000000000" pitchFamily="2" charset="-78"/>
                <a:cs typeface="A_Nefel_Sereke_Qelew" panose="02010000000000000000" pitchFamily="2" charset="-78"/>
              </a:rPr>
              <a:t>من حدائق محيطة بالمدن ترتبط بممرات ترفيهية بيئية. تبلغ مساحتها حاليًا 727 هكتارًا، وستصل في النهاية إلى أكثر من 900 هكتار - ويمكن الوصول إليها جميعًا بسهولة سيرًا على الأقدام أو بالدراجة.</a:t>
            </a:r>
          </a:p>
          <a:p>
            <a:pPr marL="0" indent="0" algn="just" rtl="1">
              <a:buNone/>
            </a:pPr>
            <a:endParaRPr lang="ar-SA" sz="2400" dirty="0">
              <a:latin typeface="A_Nefel_Sereke_Qelew" panose="02010000000000000000" pitchFamily="2" charset="-78"/>
              <a:cs typeface="A_Nefel_Sereke_Qelew" panose="02010000000000000000" pitchFamily="2" charset="-78"/>
            </a:endParaRPr>
          </a:p>
          <a:p>
            <a:pPr marL="0" indent="0" algn="just" rtl="1">
              <a:buNone/>
            </a:pPr>
            <a:r>
              <a:rPr lang="ar-SA" sz="2400" dirty="0">
                <a:latin typeface="A_Nefel_Sereke_Qelew" panose="02010000000000000000" pitchFamily="2" charset="-78"/>
                <a:cs typeface="A_Nefel_Sereke_Qelew" panose="02010000000000000000" pitchFamily="2" charset="-78"/>
              </a:rPr>
              <a:t>تبنت فيتوريا-جاستيز الحفاظ على الطبيعة بشكل كامل لأنها لا تجعل سكانها أكثر وعيًا بالطبيعة وارتباطًا بها فحسب، ولكنها تسمح أيضًا بازدهار خدمات النظام البيئي - مثل الهواء النظيف والمياه وتنظيم المناخ.</a:t>
            </a:r>
            <a:endParaRPr lang="en-US" sz="2400" dirty="0">
              <a:latin typeface="A_Nefel_Sereke_Qelew" panose="02010000000000000000" pitchFamily="2" charset="-78"/>
              <a:cs typeface="A_Nefel_Sereke_Qelew" panose="02010000000000000000" pitchFamily="2" charset="-78"/>
            </a:endParaRPr>
          </a:p>
        </p:txBody>
      </p:sp>
      <p:pic>
        <p:nvPicPr>
          <p:cNvPr id="1026" name="Picture 2">
            <a:extLst>
              <a:ext uri="{FF2B5EF4-FFF2-40B4-BE49-F238E27FC236}">
                <a16:creationId xmlns:a16="http://schemas.microsoft.com/office/drawing/2014/main" id="{F8D6ABD2-EA4D-EBB8-3060-7CAA93E357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88899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7142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661A2F6-8649-D726-0C1E-885133C7A587}"/>
              </a:ext>
            </a:extLst>
          </p:cNvPr>
          <p:cNvSpPr txBox="1">
            <a:spLocks/>
          </p:cNvSpPr>
          <p:nvPr/>
        </p:nvSpPr>
        <p:spPr>
          <a:xfrm>
            <a:off x="0" y="2491666"/>
            <a:ext cx="12192000" cy="1996282"/>
          </a:xfrm>
          <a:prstGeom prst="rect">
            <a:avLst/>
          </a:prstGeom>
          <a:solidFill>
            <a:schemeClr val="accent1">
              <a:lumMod val="40000"/>
              <a:lumOff val="60000"/>
            </a:schemeClr>
          </a:solidFill>
          <a:effectLst>
            <a:outerShdw blurRad="50800" dist="38100" dir="5400000" algn="t"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dirty="0">
              <a:latin typeface="A_Nefel_Sereke_Qelew" panose="02010000000000000000" pitchFamily="2" charset="-78"/>
              <a:cs typeface="A_Nefel_Sereke_Qelew" panose="02010000000000000000" pitchFamily="2" charset="-78"/>
            </a:endParaRPr>
          </a:p>
        </p:txBody>
      </p:sp>
      <p:sp>
        <p:nvSpPr>
          <p:cNvPr id="2" name="Title 1">
            <a:extLst>
              <a:ext uri="{FF2B5EF4-FFF2-40B4-BE49-F238E27FC236}">
                <a16:creationId xmlns:a16="http://schemas.microsoft.com/office/drawing/2014/main" id="{0E6B3302-2088-556F-3F81-CB262A2195F9}"/>
              </a:ext>
            </a:extLst>
          </p:cNvPr>
          <p:cNvSpPr>
            <a:spLocks noGrp="1"/>
          </p:cNvSpPr>
          <p:nvPr>
            <p:ph type="title"/>
          </p:nvPr>
        </p:nvSpPr>
        <p:spPr>
          <a:xfrm>
            <a:off x="0" y="1"/>
            <a:ext cx="12192000" cy="4358936"/>
          </a:xfrm>
          <a:solidFill>
            <a:schemeClr val="accent1">
              <a:lumMod val="20000"/>
              <a:lumOff val="80000"/>
            </a:schemeClr>
          </a:solidFill>
          <a:effectLst>
            <a:outerShdw blurRad="50800" dist="38100" dir="5400000" algn="t"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الإطار العام</a:t>
            </a:r>
            <a:endParaRPr lang="en-US" sz="8800" dirty="0">
              <a:latin typeface="A_Nefel_Sereke_Qelew" panose="02010000000000000000" pitchFamily="2" charset="-78"/>
              <a:cs typeface="A_Nefel_Sereke_Qelew" panose="02010000000000000000" pitchFamily="2" charset="-78"/>
            </a:endParaRPr>
          </a:p>
        </p:txBody>
      </p:sp>
      <p:sp>
        <p:nvSpPr>
          <p:cNvPr id="3" name="TextBox 2">
            <a:extLst>
              <a:ext uri="{FF2B5EF4-FFF2-40B4-BE49-F238E27FC236}">
                <a16:creationId xmlns:a16="http://schemas.microsoft.com/office/drawing/2014/main" id="{29DE25F9-E30C-7D23-C38E-90FA27870B4A}"/>
              </a:ext>
            </a:extLst>
          </p:cNvPr>
          <p:cNvSpPr txBox="1"/>
          <p:nvPr/>
        </p:nvSpPr>
        <p:spPr>
          <a:xfrm>
            <a:off x="226423" y="4807131"/>
            <a:ext cx="11652068" cy="523220"/>
          </a:xfrm>
          <a:prstGeom prst="rect">
            <a:avLst/>
          </a:prstGeom>
          <a:noFill/>
        </p:spPr>
        <p:txBody>
          <a:bodyPr wrap="square" rtlCol="0">
            <a:spAutoFit/>
          </a:bodyPr>
          <a:lstStyle/>
          <a:p>
            <a:pPr algn="ctr"/>
            <a:r>
              <a:rPr lang="ar-SA" sz="2800" dirty="0">
                <a:latin typeface="A_Nefel_Sereke_Qelew" panose="02010000000000000000" pitchFamily="2" charset="-78"/>
                <a:cs typeface="A_Nefel_Sereke_Qelew" panose="02010000000000000000" pitchFamily="2" charset="-78"/>
              </a:rPr>
              <a:t>أهداف و مبررات المشروع</a:t>
            </a:r>
            <a:endParaRPr lang="en-US" sz="28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2588036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FA50B1-A670-563F-D95D-547A1B987C7A}"/>
              </a:ext>
            </a:extLst>
          </p:cNvPr>
          <p:cNvSpPr>
            <a:spLocks noGrp="1"/>
          </p:cNvSpPr>
          <p:nvPr>
            <p:ph idx="1"/>
          </p:nvPr>
        </p:nvSpPr>
        <p:spPr>
          <a:xfrm>
            <a:off x="838200" y="710214"/>
            <a:ext cx="10515600" cy="5466749"/>
          </a:xfrm>
        </p:spPr>
        <p:txBody>
          <a:bodyPr>
            <a:normAutofit/>
          </a:bodyPr>
          <a:lstStyle/>
          <a:p>
            <a:pPr marL="0" indent="0" algn="ctr" rtl="1">
              <a:buNone/>
            </a:pPr>
            <a:r>
              <a:rPr lang="ar-SA" sz="5400" dirty="0">
                <a:latin typeface="A_Nefel_Sereke_Qelew" panose="02010000000000000000" pitchFamily="2" charset="-78"/>
                <a:cs typeface="A_Nefel_Sereke_Qelew" panose="02010000000000000000" pitchFamily="2" charset="-78"/>
              </a:rPr>
              <a:t>الهدف:</a:t>
            </a:r>
          </a:p>
          <a:p>
            <a:pPr marL="0" indent="0" algn="ctr" rtl="1">
              <a:buNone/>
            </a:pPr>
            <a:endParaRPr lang="ar-SA" sz="5400" dirty="0">
              <a:latin typeface="A_Nefel_Sereke_Qelew" panose="02010000000000000000" pitchFamily="2" charset="-78"/>
              <a:cs typeface="A_Nefel_Sereke_Qelew" panose="02010000000000000000" pitchFamily="2" charset="-78"/>
            </a:endParaRPr>
          </a:p>
          <a:p>
            <a:pPr marL="0" indent="0" algn="just" rtl="1">
              <a:buNone/>
            </a:pPr>
            <a:r>
              <a:rPr lang="ar-SA" sz="3200" dirty="0">
                <a:latin typeface="A_Nefel_Sereke_Qelew" panose="02010000000000000000" pitchFamily="2" charset="-78"/>
                <a:cs typeface="A_Nefel_Sereke_Qelew" panose="02010000000000000000" pitchFamily="2" charset="-78"/>
              </a:rPr>
              <a:t>يهدف مشروع "أريحا كمدينة بيوفيلية" إلى تحويل مدينة أريحا إلى نموذج عالمي للمدينة البيوفيلية، </a:t>
            </a:r>
            <a:r>
              <a:rPr lang="ar-SA" sz="3200" b="1" dirty="0">
                <a:solidFill>
                  <a:srgbClr val="FF0000"/>
                </a:solidFill>
                <a:latin typeface="A_Nefel_Sereke_Qelew" panose="02010000000000000000" pitchFamily="2" charset="-78"/>
                <a:cs typeface="A_Nefel_Sereke_Qelew" panose="02010000000000000000" pitchFamily="2" charset="-78"/>
              </a:rPr>
              <a:t>وهي مدينة تُدمج فيها الطبيعة بشكل شامل في التصميم الحضري والبنية التحتية، لتعزيز جودة الحياة وتحقيق الاستدامة البيئية.</a:t>
            </a:r>
            <a:endParaRPr lang="en-US" sz="3200" b="1" dirty="0">
              <a:solidFill>
                <a:srgbClr val="FF0000"/>
              </a:solidFill>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32705988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3D7CA05-354B-B531-7F9B-AF4A27C455A1}"/>
              </a:ext>
            </a:extLst>
          </p:cNvPr>
          <p:cNvCxnSpPr>
            <a:cxnSpLocks/>
          </p:cNvCxnSpPr>
          <p:nvPr/>
        </p:nvCxnSpPr>
        <p:spPr>
          <a:xfrm>
            <a:off x="0" y="4059314"/>
            <a:ext cx="12192000" cy="0"/>
          </a:xfrm>
          <a:prstGeom prst="line">
            <a:avLst/>
          </a:prstGeom>
          <a:ln w="2857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Star: 4 Points 6">
            <a:extLst>
              <a:ext uri="{FF2B5EF4-FFF2-40B4-BE49-F238E27FC236}">
                <a16:creationId xmlns:a16="http://schemas.microsoft.com/office/drawing/2014/main" id="{D5F7CF90-80B5-FB6C-290D-4C4F86A53C26}"/>
              </a:ext>
            </a:extLst>
          </p:cNvPr>
          <p:cNvSpPr/>
          <p:nvPr/>
        </p:nvSpPr>
        <p:spPr>
          <a:xfrm>
            <a:off x="9639669" y="3804080"/>
            <a:ext cx="541538" cy="497143"/>
          </a:xfrm>
          <a:prstGeom prst="star4">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tar: 4 Points 7">
            <a:extLst>
              <a:ext uri="{FF2B5EF4-FFF2-40B4-BE49-F238E27FC236}">
                <a16:creationId xmlns:a16="http://schemas.microsoft.com/office/drawing/2014/main" id="{8D5D7516-7E7B-9C3B-F18C-819B6B87B897}"/>
              </a:ext>
            </a:extLst>
          </p:cNvPr>
          <p:cNvSpPr/>
          <p:nvPr/>
        </p:nvSpPr>
        <p:spPr>
          <a:xfrm>
            <a:off x="7087338" y="3804079"/>
            <a:ext cx="541538" cy="497143"/>
          </a:xfrm>
          <a:prstGeom prst="star4">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tar: 4 Points 8">
            <a:extLst>
              <a:ext uri="{FF2B5EF4-FFF2-40B4-BE49-F238E27FC236}">
                <a16:creationId xmlns:a16="http://schemas.microsoft.com/office/drawing/2014/main" id="{7DF5E439-F79E-40E3-754D-39A371DDD83A}"/>
              </a:ext>
            </a:extLst>
          </p:cNvPr>
          <p:cNvSpPr/>
          <p:nvPr/>
        </p:nvSpPr>
        <p:spPr>
          <a:xfrm>
            <a:off x="4535007" y="3810741"/>
            <a:ext cx="541538" cy="497143"/>
          </a:xfrm>
          <a:prstGeom prst="star4">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tar: 4 Points 9">
            <a:extLst>
              <a:ext uri="{FF2B5EF4-FFF2-40B4-BE49-F238E27FC236}">
                <a16:creationId xmlns:a16="http://schemas.microsoft.com/office/drawing/2014/main" id="{22A93BCB-3D4B-4257-E427-8A5D9166B247}"/>
              </a:ext>
            </a:extLst>
          </p:cNvPr>
          <p:cNvSpPr/>
          <p:nvPr/>
        </p:nvSpPr>
        <p:spPr>
          <a:xfrm>
            <a:off x="1996735" y="3810741"/>
            <a:ext cx="541538" cy="497143"/>
          </a:xfrm>
          <a:prstGeom prst="star4">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7499EA2C-AC01-0C53-A3C9-8491CBDEDC87}"/>
              </a:ext>
            </a:extLst>
          </p:cNvPr>
          <p:cNvSpPr txBox="1"/>
          <p:nvPr/>
        </p:nvSpPr>
        <p:spPr>
          <a:xfrm>
            <a:off x="5634318" y="4551591"/>
            <a:ext cx="2906040" cy="1323439"/>
          </a:xfrm>
          <a:prstGeom prst="rect">
            <a:avLst/>
          </a:prstGeom>
          <a:noFill/>
        </p:spPr>
        <p:txBody>
          <a:bodyPr wrap="square">
            <a:spAutoFit/>
          </a:bodyPr>
          <a:lstStyle/>
          <a:p>
            <a:pPr algn="just" rtl="1"/>
            <a:r>
              <a:rPr lang="ar-SA" sz="2000" b="1" dirty="0"/>
              <a:t>تعزيز الاتصال بالطبيعة</a:t>
            </a:r>
            <a:r>
              <a:rPr lang="ar-SA" sz="2000" dirty="0"/>
              <a:t>:</a:t>
            </a:r>
            <a:endParaRPr lang="en-US" sz="2000" dirty="0"/>
          </a:p>
          <a:p>
            <a:pPr algn="just" rtl="1"/>
            <a:r>
              <a:rPr lang="ar-SA" sz="2000" dirty="0"/>
              <a:t>تطوير مساحات خضراء عامة وحدائق مجتمعية تُعزز من الترابط بين سكان المدينة والطبيعة.</a:t>
            </a:r>
          </a:p>
        </p:txBody>
      </p:sp>
      <p:sp>
        <p:nvSpPr>
          <p:cNvPr id="15" name="TextBox 14">
            <a:extLst>
              <a:ext uri="{FF2B5EF4-FFF2-40B4-BE49-F238E27FC236}">
                <a16:creationId xmlns:a16="http://schemas.microsoft.com/office/drawing/2014/main" id="{7C3E5C96-F129-1B04-C367-D8F3F931DE70}"/>
              </a:ext>
            </a:extLst>
          </p:cNvPr>
          <p:cNvSpPr txBox="1"/>
          <p:nvPr/>
        </p:nvSpPr>
        <p:spPr>
          <a:xfrm>
            <a:off x="8237740" y="2527122"/>
            <a:ext cx="3116060" cy="1015663"/>
          </a:xfrm>
          <a:prstGeom prst="rect">
            <a:avLst/>
          </a:prstGeom>
          <a:noFill/>
        </p:spPr>
        <p:txBody>
          <a:bodyPr wrap="square">
            <a:spAutoFit/>
          </a:bodyPr>
          <a:lstStyle/>
          <a:p>
            <a:pPr algn="just" rtl="1"/>
            <a:r>
              <a:rPr lang="ar-SA" sz="2000" b="1" dirty="0"/>
              <a:t>تحسين البيئة الحضرية</a:t>
            </a:r>
            <a:r>
              <a:rPr lang="ar-SA" sz="2000" dirty="0"/>
              <a:t>:</a:t>
            </a:r>
            <a:endParaRPr lang="en-US" sz="2000" dirty="0"/>
          </a:p>
          <a:p>
            <a:pPr algn="just" rtl="1"/>
            <a:r>
              <a:rPr lang="ar-SA" sz="2000" dirty="0"/>
              <a:t>تنفيذ مبادرات بيئية تقلل من التلوث وتعزز من التنوع البيولوجي المحلي.</a:t>
            </a:r>
          </a:p>
        </p:txBody>
      </p:sp>
      <p:sp>
        <p:nvSpPr>
          <p:cNvPr id="16" name="TextBox 15">
            <a:extLst>
              <a:ext uri="{FF2B5EF4-FFF2-40B4-BE49-F238E27FC236}">
                <a16:creationId xmlns:a16="http://schemas.microsoft.com/office/drawing/2014/main" id="{42F16F5B-BB8B-34C4-759E-CFDF964BEECA}"/>
              </a:ext>
            </a:extLst>
          </p:cNvPr>
          <p:cNvSpPr txBox="1"/>
          <p:nvPr/>
        </p:nvSpPr>
        <p:spPr>
          <a:xfrm>
            <a:off x="477640" y="4551592"/>
            <a:ext cx="3038189" cy="1323439"/>
          </a:xfrm>
          <a:prstGeom prst="rect">
            <a:avLst/>
          </a:prstGeom>
          <a:noFill/>
        </p:spPr>
        <p:txBody>
          <a:bodyPr wrap="square">
            <a:spAutoFit/>
          </a:bodyPr>
          <a:lstStyle/>
          <a:p>
            <a:pPr algn="just" rtl="1"/>
            <a:r>
              <a:rPr lang="ar-SA" sz="2000" b="1" dirty="0"/>
              <a:t>تعزيز الصحة والرفاهية</a:t>
            </a:r>
            <a:r>
              <a:rPr lang="ar-SA" sz="2000" dirty="0"/>
              <a:t>:</a:t>
            </a:r>
            <a:endParaRPr lang="en-US" sz="2000" dirty="0"/>
          </a:p>
          <a:p>
            <a:pPr algn="just" rtl="1"/>
            <a:r>
              <a:rPr lang="ar-SA" sz="2000" dirty="0"/>
              <a:t>تصميم بيئة حضرية تساهم في تحسين الصحة العقلية والجسدية للسكان.</a:t>
            </a:r>
          </a:p>
        </p:txBody>
      </p:sp>
      <p:sp>
        <p:nvSpPr>
          <p:cNvPr id="17" name="TextBox 16">
            <a:extLst>
              <a:ext uri="{FF2B5EF4-FFF2-40B4-BE49-F238E27FC236}">
                <a16:creationId xmlns:a16="http://schemas.microsoft.com/office/drawing/2014/main" id="{FE0D4D29-5060-7DF1-E6A7-74E7EDD7732F}"/>
              </a:ext>
            </a:extLst>
          </p:cNvPr>
          <p:cNvSpPr txBox="1"/>
          <p:nvPr/>
        </p:nvSpPr>
        <p:spPr>
          <a:xfrm>
            <a:off x="3281895" y="2421676"/>
            <a:ext cx="2882851" cy="1323439"/>
          </a:xfrm>
          <a:prstGeom prst="rect">
            <a:avLst/>
          </a:prstGeom>
          <a:noFill/>
        </p:spPr>
        <p:txBody>
          <a:bodyPr wrap="square">
            <a:spAutoFit/>
          </a:bodyPr>
          <a:lstStyle/>
          <a:p>
            <a:pPr algn="r" rtl="1"/>
            <a:r>
              <a:rPr lang="ar-SA" sz="2000" b="1" dirty="0"/>
              <a:t>تشجيع السياحة البيئية</a:t>
            </a:r>
            <a:r>
              <a:rPr lang="ar-SA" sz="2000" dirty="0"/>
              <a:t>: </a:t>
            </a:r>
            <a:endParaRPr lang="en-US" sz="2000" dirty="0"/>
          </a:p>
          <a:p>
            <a:pPr algn="just" rtl="1"/>
            <a:r>
              <a:rPr lang="ar-SA" sz="2000" dirty="0"/>
              <a:t>جذب السياح من خلال تقديم تجربة فريدة تركز على الجمال الطبيعي والتراث الثقافي للمدينة.</a:t>
            </a:r>
          </a:p>
        </p:txBody>
      </p:sp>
      <p:sp>
        <p:nvSpPr>
          <p:cNvPr id="2" name="Content Placeholder 2">
            <a:extLst>
              <a:ext uri="{FF2B5EF4-FFF2-40B4-BE49-F238E27FC236}">
                <a16:creationId xmlns:a16="http://schemas.microsoft.com/office/drawing/2014/main" id="{E99EAA5E-7889-9D49-0CFC-B801948689A5}"/>
              </a:ext>
            </a:extLst>
          </p:cNvPr>
          <p:cNvSpPr>
            <a:spLocks noGrp="1"/>
          </p:cNvSpPr>
          <p:nvPr>
            <p:ph idx="1"/>
          </p:nvPr>
        </p:nvSpPr>
        <p:spPr>
          <a:xfrm>
            <a:off x="838200" y="710215"/>
            <a:ext cx="10515600" cy="1298314"/>
          </a:xfrm>
        </p:spPr>
        <p:txBody>
          <a:bodyPr>
            <a:normAutofit/>
          </a:bodyPr>
          <a:lstStyle/>
          <a:p>
            <a:pPr marL="0" indent="0" algn="ctr" rtl="1">
              <a:buNone/>
            </a:pPr>
            <a:r>
              <a:rPr lang="ar-SA" sz="5400" b="1" dirty="0"/>
              <a:t>أهداف ومبررات المشروع</a:t>
            </a:r>
          </a:p>
        </p:txBody>
      </p:sp>
    </p:spTree>
    <p:extLst>
      <p:ext uri="{BB962C8B-B14F-4D97-AF65-F5344CB8AC3E}">
        <p14:creationId xmlns:p14="http://schemas.microsoft.com/office/powerpoint/2010/main" val="482190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661A2F6-8649-D726-0C1E-885133C7A587}"/>
              </a:ext>
            </a:extLst>
          </p:cNvPr>
          <p:cNvSpPr txBox="1">
            <a:spLocks/>
          </p:cNvSpPr>
          <p:nvPr/>
        </p:nvSpPr>
        <p:spPr>
          <a:xfrm>
            <a:off x="0" y="2491666"/>
            <a:ext cx="12192000" cy="1996282"/>
          </a:xfrm>
          <a:prstGeom prst="rect">
            <a:avLst/>
          </a:prstGeom>
          <a:solidFill>
            <a:schemeClr val="accent1">
              <a:lumMod val="40000"/>
              <a:lumOff val="60000"/>
            </a:schemeClr>
          </a:solidFill>
          <a:effectLst>
            <a:outerShdw blurRad="50800" dist="38100" dir="5400000" algn="t"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dirty="0">
              <a:latin typeface="A_Nefel_Sereke_Qelew" panose="02010000000000000000" pitchFamily="2" charset="-78"/>
              <a:cs typeface="A_Nefel_Sereke_Qelew" panose="02010000000000000000" pitchFamily="2" charset="-78"/>
            </a:endParaRPr>
          </a:p>
        </p:txBody>
      </p:sp>
      <p:sp>
        <p:nvSpPr>
          <p:cNvPr id="2" name="Title 1">
            <a:extLst>
              <a:ext uri="{FF2B5EF4-FFF2-40B4-BE49-F238E27FC236}">
                <a16:creationId xmlns:a16="http://schemas.microsoft.com/office/drawing/2014/main" id="{0E6B3302-2088-556F-3F81-CB262A2195F9}"/>
              </a:ext>
            </a:extLst>
          </p:cNvPr>
          <p:cNvSpPr>
            <a:spLocks noGrp="1"/>
          </p:cNvSpPr>
          <p:nvPr>
            <p:ph type="title"/>
          </p:nvPr>
        </p:nvSpPr>
        <p:spPr>
          <a:xfrm>
            <a:off x="0" y="1"/>
            <a:ext cx="12192000" cy="4358936"/>
          </a:xfrm>
          <a:solidFill>
            <a:schemeClr val="accent1">
              <a:lumMod val="20000"/>
              <a:lumOff val="80000"/>
            </a:schemeClr>
          </a:solidFill>
          <a:effectLst>
            <a:outerShdw blurRad="50800" dist="38100" dir="5400000" algn="t"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تعريف بالموقع</a:t>
            </a:r>
            <a:endParaRPr lang="en-US" sz="88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41556832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8B5E073-086F-FF21-53F5-5140FAC205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07" y="9707"/>
            <a:ext cx="969148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9910564" y="2091478"/>
            <a:ext cx="2059757" cy="369332"/>
          </a:xfrm>
          <a:prstGeom prst="rect">
            <a:avLst/>
          </a:prstGeom>
          <a:noFill/>
        </p:spPr>
        <p:txBody>
          <a:bodyPr wrap="square" rtlCol="0">
            <a:spAutoFit/>
          </a:bodyPr>
          <a:lstStyle/>
          <a:p>
            <a:pPr algn="r"/>
            <a:r>
              <a:rPr lang="ar-SA" b="1" dirty="0"/>
              <a:t>خريطة موقع مدينة أريحا</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0527745" y="140189"/>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9850733" y="1024146"/>
            <a:ext cx="2211201" cy="923330"/>
          </a:xfrm>
          <a:prstGeom prst="rect">
            <a:avLst/>
          </a:prstGeom>
          <a:noFill/>
        </p:spPr>
        <p:txBody>
          <a:bodyPr wrap="square" rtlCol="0">
            <a:spAutoFit/>
          </a:bodyPr>
          <a:lstStyle/>
          <a:p>
            <a:pPr algn="ctr" rtl="1"/>
            <a:r>
              <a:rPr lang="ar-SA" b="1" dirty="0"/>
              <a:t>جامعة النجاح الوطنية</a:t>
            </a:r>
          </a:p>
          <a:p>
            <a:pPr algn="ctr" rtl="1"/>
            <a:r>
              <a:rPr lang="ar-SA" b="1" dirty="0"/>
              <a:t>هندسة التخطيط وتكنولوجيا المدن</a:t>
            </a:r>
            <a:endParaRPr lang="en-US"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9677670" y="2582748"/>
            <a:ext cx="2514330"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9666198" y="1947476"/>
            <a:ext cx="2500520"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9691480" y="-3309"/>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A8D70-7A8E-B5FA-A135-25DF85E40539}"/>
              </a:ext>
            </a:extLst>
          </p:cNvPr>
          <p:cNvCxnSpPr>
            <a:cxnSpLocks/>
          </p:cNvCxnSpPr>
          <p:nvPr/>
        </p:nvCxnSpPr>
        <p:spPr>
          <a:xfrm flipV="1">
            <a:off x="2610035" y="460692"/>
            <a:ext cx="1837678" cy="1728078"/>
          </a:xfrm>
          <a:prstGeom prst="line">
            <a:avLst/>
          </a:prstGeom>
          <a:ln w="38100">
            <a:solidFill>
              <a:srgbClr val="FFFF00"/>
            </a:solidFill>
            <a:prstDash val="dash"/>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1169171-F968-35CB-1437-3C37FF7C07E3}"/>
              </a:ext>
            </a:extLst>
          </p:cNvPr>
          <p:cNvCxnSpPr>
            <a:cxnSpLocks/>
          </p:cNvCxnSpPr>
          <p:nvPr/>
        </p:nvCxnSpPr>
        <p:spPr>
          <a:xfrm>
            <a:off x="2362940" y="4223236"/>
            <a:ext cx="1463336" cy="1680414"/>
          </a:xfrm>
          <a:prstGeom prst="line">
            <a:avLst/>
          </a:prstGeom>
          <a:ln w="38100">
            <a:solidFill>
              <a:srgbClr val="FFFF00"/>
            </a:solidFill>
            <a:prstDash val="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A164626-7E72-9E57-CDC1-D10A9B4CB4F5}"/>
              </a:ext>
            </a:extLst>
          </p:cNvPr>
          <p:cNvCxnSpPr>
            <a:cxnSpLocks/>
          </p:cNvCxnSpPr>
          <p:nvPr/>
        </p:nvCxnSpPr>
        <p:spPr>
          <a:xfrm flipV="1">
            <a:off x="5051394" y="5106104"/>
            <a:ext cx="3472649" cy="353663"/>
          </a:xfrm>
          <a:prstGeom prst="line">
            <a:avLst/>
          </a:prstGeom>
          <a:ln w="28575">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6EF9B21-175E-5CC7-D030-6E46F305A5EF}"/>
              </a:ext>
            </a:extLst>
          </p:cNvPr>
          <p:cNvCxnSpPr>
            <a:cxnSpLocks/>
          </p:cNvCxnSpPr>
          <p:nvPr/>
        </p:nvCxnSpPr>
        <p:spPr>
          <a:xfrm flipV="1">
            <a:off x="4759911" y="2188770"/>
            <a:ext cx="2027807" cy="2304811"/>
          </a:xfrm>
          <a:prstGeom prst="line">
            <a:avLst/>
          </a:prstGeom>
          <a:ln w="28575">
            <a:solidFill>
              <a:srgbClr val="FFFF00"/>
            </a:solidFill>
          </a:ln>
        </p:spPr>
        <p:style>
          <a:lnRef idx="1">
            <a:schemeClr val="accent1"/>
          </a:lnRef>
          <a:fillRef idx="0">
            <a:schemeClr val="accent1"/>
          </a:fillRef>
          <a:effectRef idx="0">
            <a:schemeClr val="accent1"/>
          </a:effectRef>
          <a:fontRef idx="minor">
            <a:schemeClr val="tx1"/>
          </a:fontRef>
        </p:style>
      </p:cxnSp>
      <p:pic>
        <p:nvPicPr>
          <p:cNvPr id="27" name="صورة 17">
            <a:extLst>
              <a:ext uri="{FF2B5EF4-FFF2-40B4-BE49-F238E27FC236}">
                <a16:creationId xmlns:a16="http://schemas.microsoft.com/office/drawing/2014/main" id="{B1E359D7-CB6C-5193-3B73-6DF1B110F672}"/>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6" name="Picture 5">
            <a:extLst>
              <a:ext uri="{FF2B5EF4-FFF2-40B4-BE49-F238E27FC236}">
                <a16:creationId xmlns:a16="http://schemas.microsoft.com/office/drawing/2014/main" id="{1ECDFD78-40B4-3335-3C2D-BDCFA82E30B0}"/>
              </a:ext>
            </a:extLst>
          </p:cNvPr>
          <p:cNvPicPr>
            <a:picLocks noChangeAspect="1"/>
          </p:cNvPicPr>
          <p:nvPr/>
        </p:nvPicPr>
        <p:blipFill rotWithShape="1">
          <a:blip r:embed="rId7"/>
          <a:srcRect b="93792"/>
          <a:stretch/>
        </p:blipFill>
        <p:spPr>
          <a:xfrm>
            <a:off x="10428487" y="2678200"/>
            <a:ext cx="1633447" cy="392749"/>
          </a:xfrm>
          <a:prstGeom prst="rect">
            <a:avLst/>
          </a:prstGeom>
        </p:spPr>
      </p:pic>
      <p:sp>
        <p:nvSpPr>
          <p:cNvPr id="13" name="Rectangle 12">
            <a:extLst>
              <a:ext uri="{FF2B5EF4-FFF2-40B4-BE49-F238E27FC236}">
                <a16:creationId xmlns:a16="http://schemas.microsoft.com/office/drawing/2014/main" id="{4A0BDC9F-CDAD-D22C-80E8-85D059FAF807}"/>
              </a:ext>
            </a:extLst>
          </p:cNvPr>
          <p:cNvSpPr/>
          <p:nvPr/>
        </p:nvSpPr>
        <p:spPr>
          <a:xfrm>
            <a:off x="11560506" y="3122011"/>
            <a:ext cx="501428" cy="250562"/>
          </a:xfrm>
          <a:prstGeom prst="rect">
            <a:avLst/>
          </a:prstGeom>
          <a:noFill/>
          <a:ln w="57150">
            <a:solidFill>
              <a:srgbClr val="FFFF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85AE339-8F4F-4443-6477-D9562C87E5AD}"/>
              </a:ext>
            </a:extLst>
          </p:cNvPr>
          <p:cNvSpPr/>
          <p:nvPr/>
        </p:nvSpPr>
        <p:spPr>
          <a:xfrm>
            <a:off x="11560506" y="3574449"/>
            <a:ext cx="501428" cy="250562"/>
          </a:xfrm>
          <a:prstGeom prst="rect">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006B9AD3-D664-ABFD-6C5F-7ECA340F05FE}"/>
              </a:ext>
            </a:extLst>
          </p:cNvPr>
          <p:cNvSpPr txBox="1"/>
          <p:nvPr/>
        </p:nvSpPr>
        <p:spPr>
          <a:xfrm>
            <a:off x="10012555" y="3121225"/>
            <a:ext cx="1458469" cy="307777"/>
          </a:xfrm>
          <a:prstGeom prst="rect">
            <a:avLst/>
          </a:prstGeom>
          <a:noFill/>
        </p:spPr>
        <p:txBody>
          <a:bodyPr wrap="square" rtlCol="0">
            <a:spAutoFit/>
          </a:bodyPr>
          <a:lstStyle/>
          <a:p>
            <a:pPr algn="r" rtl="1"/>
            <a:r>
              <a:rPr lang="ar-SA" sz="1400" dirty="0"/>
              <a:t>حدود محافظة أريحا</a:t>
            </a:r>
            <a:endParaRPr lang="en-US" sz="1400" dirty="0"/>
          </a:p>
        </p:txBody>
      </p:sp>
      <p:sp>
        <p:nvSpPr>
          <p:cNvPr id="22" name="TextBox 21">
            <a:extLst>
              <a:ext uri="{FF2B5EF4-FFF2-40B4-BE49-F238E27FC236}">
                <a16:creationId xmlns:a16="http://schemas.microsoft.com/office/drawing/2014/main" id="{310BA3A6-7F75-D96E-79F9-EB096E487167}"/>
              </a:ext>
            </a:extLst>
          </p:cNvPr>
          <p:cNvSpPr txBox="1"/>
          <p:nvPr/>
        </p:nvSpPr>
        <p:spPr>
          <a:xfrm>
            <a:off x="10047991" y="3557228"/>
            <a:ext cx="1458469" cy="307777"/>
          </a:xfrm>
          <a:prstGeom prst="rect">
            <a:avLst/>
          </a:prstGeom>
          <a:noFill/>
        </p:spPr>
        <p:txBody>
          <a:bodyPr wrap="square" rtlCol="0">
            <a:spAutoFit/>
          </a:bodyPr>
          <a:lstStyle/>
          <a:p>
            <a:pPr algn="r" rtl="1"/>
            <a:r>
              <a:rPr lang="ar-SA" sz="1400" dirty="0"/>
              <a:t>حدود مدينة أريحا</a:t>
            </a:r>
            <a:endParaRPr lang="en-US" sz="1400" dirty="0"/>
          </a:p>
        </p:txBody>
      </p:sp>
      <p:cxnSp>
        <p:nvCxnSpPr>
          <p:cNvPr id="26" name="Straight Connector 26">
            <a:extLst>
              <a:ext uri="{FF2B5EF4-FFF2-40B4-BE49-F238E27FC236}">
                <a16:creationId xmlns:a16="http://schemas.microsoft.com/office/drawing/2014/main" id="{6EE617ED-4E4A-74D4-B48D-9215135430AC}"/>
              </a:ext>
            </a:extLst>
          </p:cNvPr>
          <p:cNvCxnSpPr>
            <a:cxnSpLocks/>
          </p:cNvCxnSpPr>
          <p:nvPr/>
        </p:nvCxnSpPr>
        <p:spPr>
          <a:xfrm flipH="1">
            <a:off x="9666198" y="5127030"/>
            <a:ext cx="2514330"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6FF264EF-E161-3D19-8FC7-B66E50FE0721}"/>
              </a:ext>
            </a:extLst>
          </p:cNvPr>
          <p:cNvSpPr txBox="1"/>
          <p:nvPr/>
        </p:nvSpPr>
        <p:spPr>
          <a:xfrm>
            <a:off x="9777443" y="5249078"/>
            <a:ext cx="2328594" cy="1477328"/>
          </a:xfrm>
          <a:prstGeom prst="rect">
            <a:avLst/>
          </a:prstGeom>
          <a:noFill/>
        </p:spPr>
        <p:txBody>
          <a:bodyPr wrap="square" rtlCol="0">
            <a:spAutoFit/>
          </a:bodyPr>
          <a:lstStyle/>
          <a:p>
            <a:pPr algn="just" rtl="1"/>
            <a:r>
              <a:rPr lang="ar-SA" sz="1500" dirty="0"/>
              <a:t>تقع أريحا على بعد 7 كيلومترات غرب نهر الأردن، و10 كيلومترات شمال البحر الميت، و30 كيلومترا إلى الشرق من بيت المقدس، وتنخفض إلى مستوى 250 مترا تحت سطح البحر.</a:t>
            </a:r>
            <a:endParaRPr lang="en-US" sz="1500" dirty="0"/>
          </a:p>
        </p:txBody>
      </p:sp>
      <p:pic>
        <p:nvPicPr>
          <p:cNvPr id="32" name="Picture 31">
            <a:extLst>
              <a:ext uri="{FF2B5EF4-FFF2-40B4-BE49-F238E27FC236}">
                <a16:creationId xmlns:a16="http://schemas.microsoft.com/office/drawing/2014/main" id="{BC07ED02-5569-0E41-8DB1-F9B91A051D7B}"/>
              </a:ext>
            </a:extLst>
          </p:cNvPr>
          <p:cNvPicPr>
            <a:picLocks noChangeAspect="1"/>
          </p:cNvPicPr>
          <p:nvPr/>
        </p:nvPicPr>
        <p:blipFill rotWithShape="1">
          <a:blip r:embed="rId8"/>
          <a:srcRect t="57618"/>
          <a:stretch/>
        </p:blipFill>
        <p:spPr>
          <a:xfrm>
            <a:off x="10681647" y="4443116"/>
            <a:ext cx="1406551" cy="598906"/>
          </a:xfrm>
          <a:prstGeom prst="rect">
            <a:avLst/>
          </a:prstGeom>
        </p:spPr>
      </p:pic>
      <p:sp>
        <p:nvSpPr>
          <p:cNvPr id="33" name="Rectangle 32">
            <a:extLst>
              <a:ext uri="{FF2B5EF4-FFF2-40B4-BE49-F238E27FC236}">
                <a16:creationId xmlns:a16="http://schemas.microsoft.com/office/drawing/2014/main" id="{6A8A4B91-471D-543B-7944-58B8A8950BA3}"/>
              </a:ext>
            </a:extLst>
          </p:cNvPr>
          <p:cNvSpPr/>
          <p:nvPr/>
        </p:nvSpPr>
        <p:spPr>
          <a:xfrm>
            <a:off x="11560506" y="4031356"/>
            <a:ext cx="501428" cy="250562"/>
          </a:xfrm>
          <a:prstGeom prst="rect">
            <a:avLst/>
          </a:prstGeom>
          <a:solidFill>
            <a:srgbClr val="8FE5FF"/>
          </a:solidFill>
          <a:ln w="57150">
            <a:solidFill>
              <a:srgbClr val="8FE5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F2A81CA8-0BFD-0644-4906-3491B0AAA886}"/>
              </a:ext>
            </a:extLst>
          </p:cNvPr>
          <p:cNvSpPr txBox="1"/>
          <p:nvPr/>
        </p:nvSpPr>
        <p:spPr>
          <a:xfrm>
            <a:off x="10022545" y="4007113"/>
            <a:ext cx="1458469" cy="307777"/>
          </a:xfrm>
          <a:prstGeom prst="rect">
            <a:avLst/>
          </a:prstGeom>
          <a:noFill/>
        </p:spPr>
        <p:txBody>
          <a:bodyPr wrap="square" rtlCol="0">
            <a:spAutoFit/>
          </a:bodyPr>
          <a:lstStyle/>
          <a:p>
            <a:pPr algn="r" rtl="1"/>
            <a:r>
              <a:rPr lang="ar-SA" sz="1400" dirty="0"/>
              <a:t>البحر الميت</a:t>
            </a:r>
            <a:endParaRPr lang="en-US" sz="1400" dirty="0"/>
          </a:p>
        </p:txBody>
      </p:sp>
    </p:spTree>
    <p:extLst>
      <p:ext uri="{BB962C8B-B14F-4D97-AF65-F5344CB8AC3E}">
        <p14:creationId xmlns:p14="http://schemas.microsoft.com/office/powerpoint/2010/main" val="762062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46A867BA-5B23-B174-7090-6178F0EFAB54}"/>
              </a:ext>
            </a:extLst>
          </p:cNvPr>
          <p:cNvPicPr>
            <a:picLocks noChangeAspect="1"/>
          </p:cNvPicPr>
          <p:nvPr/>
        </p:nvPicPr>
        <p:blipFill rotWithShape="1">
          <a:blip r:embed="rId3">
            <a:extLst>
              <a:ext uri="{28A0092B-C50C-407E-A947-70E740481C1C}">
                <a14:useLocalDpi xmlns:a14="http://schemas.microsoft.com/office/drawing/2010/main" val="0"/>
              </a:ext>
            </a:extLst>
          </a:blip>
          <a:srcRect r="20979"/>
          <a:stretch/>
        </p:blipFill>
        <p:spPr>
          <a:xfrm>
            <a:off x="3519" y="0"/>
            <a:ext cx="7658324"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خريطة مدينة أريحا</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26" name="Picture 25">
            <a:extLst>
              <a:ext uri="{FF2B5EF4-FFF2-40B4-BE49-F238E27FC236}">
                <a16:creationId xmlns:a16="http://schemas.microsoft.com/office/drawing/2014/main" id="{1E051FAC-B411-F8F4-9DCE-65FB46D32749}"/>
              </a:ext>
            </a:extLst>
          </p:cNvPr>
          <p:cNvPicPr>
            <a:picLocks noChangeAspect="1"/>
          </p:cNvPicPr>
          <p:nvPr/>
        </p:nvPicPr>
        <p:blipFill rotWithShape="1">
          <a:blip r:embed="rId8"/>
          <a:srcRect t="36000"/>
          <a:stretch/>
        </p:blipFill>
        <p:spPr>
          <a:xfrm>
            <a:off x="10292035" y="3107765"/>
            <a:ext cx="1736836" cy="639159"/>
          </a:xfrm>
          <a:prstGeom prst="rect">
            <a:avLst/>
          </a:prstGeom>
        </p:spPr>
      </p:pic>
      <p:cxnSp>
        <p:nvCxnSpPr>
          <p:cNvPr id="27" name="Straight Connector 26">
            <a:extLst>
              <a:ext uri="{FF2B5EF4-FFF2-40B4-BE49-F238E27FC236}">
                <a16:creationId xmlns:a16="http://schemas.microsoft.com/office/drawing/2014/main" id="{CEE1D583-D9EF-E2F0-8125-DA9C4F9A0E91}"/>
              </a:ext>
            </a:extLst>
          </p:cNvPr>
          <p:cNvCxnSpPr>
            <a:cxnSpLocks/>
          </p:cNvCxnSpPr>
          <p:nvPr/>
        </p:nvCxnSpPr>
        <p:spPr>
          <a:xfrm flipH="1">
            <a:off x="7648044" y="3941932"/>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graphicFrame>
        <p:nvGraphicFramePr>
          <p:cNvPr id="32" name="Chart 31">
            <a:extLst>
              <a:ext uri="{FF2B5EF4-FFF2-40B4-BE49-F238E27FC236}">
                <a16:creationId xmlns:a16="http://schemas.microsoft.com/office/drawing/2014/main" id="{AAE5EA18-2CA9-0CC2-398D-2C69B601E918}"/>
              </a:ext>
            </a:extLst>
          </p:cNvPr>
          <p:cNvGraphicFramePr/>
          <p:nvPr>
            <p:extLst>
              <p:ext uri="{D42A27DB-BD31-4B8C-83A1-F6EECF244321}">
                <p14:modId xmlns:p14="http://schemas.microsoft.com/office/powerpoint/2010/main" val="1710407176"/>
              </p:ext>
            </p:extLst>
          </p:nvPr>
        </p:nvGraphicFramePr>
        <p:xfrm>
          <a:off x="7820775" y="1682841"/>
          <a:ext cx="2294321" cy="2122306"/>
        </p:xfrm>
        <a:graphic>
          <a:graphicData uri="http://schemas.openxmlformats.org/drawingml/2006/chart">
            <c:chart xmlns:c="http://schemas.openxmlformats.org/drawingml/2006/chart" xmlns:r="http://schemas.openxmlformats.org/officeDocument/2006/relationships" r:id="rId9"/>
          </a:graphicData>
        </a:graphic>
      </p:graphicFrame>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10"/>
          <a:stretch>
            <a:fillRect/>
          </a:stretch>
        </p:blipFill>
        <p:spPr>
          <a:xfrm>
            <a:off x="162452" y="6431960"/>
            <a:ext cx="2080594" cy="222322"/>
          </a:xfrm>
          <a:prstGeom prst="rect">
            <a:avLst/>
          </a:prstGeom>
        </p:spPr>
      </p:pic>
      <p:sp>
        <p:nvSpPr>
          <p:cNvPr id="42" name="TextBox 41">
            <a:extLst>
              <a:ext uri="{FF2B5EF4-FFF2-40B4-BE49-F238E27FC236}">
                <a16:creationId xmlns:a16="http://schemas.microsoft.com/office/drawing/2014/main" id="{078BE864-73D4-3099-5A7A-25C1263FD552}"/>
              </a:ext>
            </a:extLst>
          </p:cNvPr>
          <p:cNvSpPr txBox="1"/>
          <p:nvPr/>
        </p:nvSpPr>
        <p:spPr>
          <a:xfrm>
            <a:off x="8265111" y="4078719"/>
            <a:ext cx="3763760" cy="369332"/>
          </a:xfrm>
          <a:prstGeom prst="rect">
            <a:avLst/>
          </a:prstGeom>
          <a:noFill/>
        </p:spPr>
        <p:txBody>
          <a:bodyPr wrap="square" rtlCol="0">
            <a:spAutoFit/>
          </a:bodyPr>
          <a:lstStyle/>
          <a:p>
            <a:pPr algn="r" rtl="1"/>
            <a:r>
              <a:rPr lang="ar-SA" dirty="0"/>
              <a:t>مساحة مدينة أريحا ~ 35,000 كيلومتر مربع</a:t>
            </a:r>
            <a:endParaRPr lang="en-US" dirty="0"/>
          </a:p>
        </p:txBody>
      </p:sp>
      <p:graphicFrame>
        <p:nvGraphicFramePr>
          <p:cNvPr id="45" name="Table 44">
            <a:extLst>
              <a:ext uri="{FF2B5EF4-FFF2-40B4-BE49-F238E27FC236}">
                <a16:creationId xmlns:a16="http://schemas.microsoft.com/office/drawing/2014/main" id="{F7A0340F-1909-68E2-98FD-241615C44D65}"/>
              </a:ext>
            </a:extLst>
          </p:cNvPr>
          <p:cNvGraphicFramePr>
            <a:graphicFrameLocks noGrp="1"/>
          </p:cNvGraphicFramePr>
          <p:nvPr>
            <p:extLst>
              <p:ext uri="{D42A27DB-BD31-4B8C-83A1-F6EECF244321}">
                <p14:modId xmlns:p14="http://schemas.microsoft.com/office/powerpoint/2010/main" val="1546983072"/>
              </p:ext>
            </p:extLst>
          </p:nvPr>
        </p:nvGraphicFramePr>
        <p:xfrm>
          <a:off x="7820775" y="4695329"/>
          <a:ext cx="4208096" cy="1694251"/>
        </p:xfrm>
        <a:graphic>
          <a:graphicData uri="http://schemas.openxmlformats.org/drawingml/2006/table">
            <a:tbl>
              <a:tblPr firstRow="1" bandRow="1">
                <a:tableStyleId>{8799B23B-EC83-4686-B30A-512413B5E67A}</a:tableStyleId>
              </a:tblPr>
              <a:tblGrid>
                <a:gridCol w="1052024">
                  <a:extLst>
                    <a:ext uri="{9D8B030D-6E8A-4147-A177-3AD203B41FA5}">
                      <a16:colId xmlns:a16="http://schemas.microsoft.com/office/drawing/2014/main" val="505279779"/>
                    </a:ext>
                  </a:extLst>
                </a:gridCol>
                <a:gridCol w="1052024">
                  <a:extLst>
                    <a:ext uri="{9D8B030D-6E8A-4147-A177-3AD203B41FA5}">
                      <a16:colId xmlns:a16="http://schemas.microsoft.com/office/drawing/2014/main" val="1057981343"/>
                    </a:ext>
                  </a:extLst>
                </a:gridCol>
                <a:gridCol w="1052024">
                  <a:extLst>
                    <a:ext uri="{9D8B030D-6E8A-4147-A177-3AD203B41FA5}">
                      <a16:colId xmlns:a16="http://schemas.microsoft.com/office/drawing/2014/main" val="3096710904"/>
                    </a:ext>
                  </a:extLst>
                </a:gridCol>
                <a:gridCol w="1052024">
                  <a:extLst>
                    <a:ext uri="{9D8B030D-6E8A-4147-A177-3AD203B41FA5}">
                      <a16:colId xmlns:a16="http://schemas.microsoft.com/office/drawing/2014/main" val="3662989646"/>
                    </a:ext>
                  </a:extLst>
                </a:gridCol>
              </a:tblGrid>
              <a:tr h="300405">
                <a:tc gridSpan="3">
                  <a:txBody>
                    <a:bodyPr/>
                    <a:lstStyle/>
                    <a:p>
                      <a:pPr algn="ctr"/>
                      <a:r>
                        <a:rPr lang="ar-SA" sz="1200" b="1" dirty="0"/>
                        <a:t>عدد السكان</a:t>
                      </a:r>
                      <a:endParaRPr lang="en-US" sz="1200" b="1" dirty="0"/>
                    </a:p>
                  </a:txBody>
                  <a:tcPr anchor="ctr"/>
                </a:tc>
                <a:tc hMerge="1">
                  <a:txBody>
                    <a:bodyPr/>
                    <a:lstStyle/>
                    <a:p>
                      <a:pPr algn="ctr"/>
                      <a:endParaRPr lang="en-US" dirty="0"/>
                    </a:p>
                  </a:txBody>
                  <a:tcPr anchor="ctr"/>
                </a:tc>
                <a:tc hMerge="1">
                  <a:txBody>
                    <a:bodyPr/>
                    <a:lstStyle/>
                    <a:p>
                      <a:pPr algn="ctr"/>
                      <a:endParaRPr lang="en-US" dirty="0"/>
                    </a:p>
                  </a:txBody>
                  <a:tcPr anchor="ctr"/>
                </a:tc>
                <a:tc rowSpan="2">
                  <a:txBody>
                    <a:bodyPr/>
                    <a:lstStyle/>
                    <a:p>
                      <a:pPr algn="ctr"/>
                      <a:r>
                        <a:rPr lang="ar-SA" sz="1200" b="1" dirty="0"/>
                        <a:t>التجمع</a:t>
                      </a:r>
                      <a:endParaRPr lang="en-US" sz="1200" b="1" dirty="0"/>
                    </a:p>
                  </a:txBody>
                  <a:tcPr anchor="ctr"/>
                </a:tc>
                <a:extLst>
                  <a:ext uri="{0D108BD9-81ED-4DB2-BD59-A6C34878D82A}">
                    <a16:rowId xmlns:a16="http://schemas.microsoft.com/office/drawing/2014/main" val="2284023037"/>
                  </a:ext>
                </a:extLst>
              </a:tr>
              <a:tr h="300405">
                <a:tc>
                  <a:txBody>
                    <a:bodyPr/>
                    <a:lstStyle/>
                    <a:p>
                      <a:pPr algn="ctr"/>
                      <a:r>
                        <a:rPr lang="ar-SA" sz="1200" b="1" dirty="0"/>
                        <a:t>2026</a:t>
                      </a:r>
                      <a:endParaRPr lang="en-US" sz="1200" b="1" dirty="0"/>
                    </a:p>
                  </a:txBody>
                  <a:tcPr anchor="ctr"/>
                </a:tc>
                <a:tc>
                  <a:txBody>
                    <a:bodyPr/>
                    <a:lstStyle/>
                    <a:p>
                      <a:pPr algn="ctr"/>
                      <a:r>
                        <a:rPr lang="ar-SA" sz="1200" b="1" dirty="0"/>
                        <a:t>2025</a:t>
                      </a:r>
                      <a:endParaRPr lang="en-US" sz="1200" b="1" dirty="0"/>
                    </a:p>
                  </a:txBody>
                  <a:tcPr anchor="ctr"/>
                </a:tc>
                <a:tc>
                  <a:txBody>
                    <a:bodyPr/>
                    <a:lstStyle/>
                    <a:p>
                      <a:pPr algn="ctr"/>
                      <a:r>
                        <a:rPr lang="ar-SA" sz="1200" b="1" dirty="0"/>
                        <a:t>2024</a:t>
                      </a:r>
                      <a:endParaRPr lang="en-US" sz="1200" b="1" dirty="0"/>
                    </a:p>
                  </a:txBody>
                  <a:tcPr anchor="ctr"/>
                </a:tc>
                <a:tc vMerge="1">
                  <a:txBody>
                    <a:bodyPr/>
                    <a:lstStyle/>
                    <a:p>
                      <a:endParaRPr dirty="0"/>
                    </a:p>
                  </a:txBody>
                  <a:tcPr/>
                </a:tc>
                <a:extLst>
                  <a:ext uri="{0D108BD9-81ED-4DB2-BD59-A6C34878D82A}">
                    <a16:rowId xmlns:a16="http://schemas.microsoft.com/office/drawing/2014/main" val="3579472818"/>
                  </a:ext>
                </a:extLst>
              </a:tr>
              <a:tr h="300405">
                <a:tc>
                  <a:txBody>
                    <a:bodyPr/>
                    <a:lstStyle/>
                    <a:p>
                      <a:pPr algn="ctr"/>
                      <a:r>
                        <a:rPr lang="ar-SA" sz="1200" dirty="0"/>
                        <a:t>24353</a:t>
                      </a:r>
                      <a:endParaRPr lang="en-US" sz="1200" dirty="0"/>
                    </a:p>
                  </a:txBody>
                  <a:tcPr anchor="ctr"/>
                </a:tc>
                <a:tc>
                  <a:txBody>
                    <a:bodyPr/>
                    <a:lstStyle/>
                    <a:p>
                      <a:pPr algn="ctr"/>
                      <a:r>
                        <a:rPr lang="ar-SA" sz="1200" dirty="0"/>
                        <a:t>23937</a:t>
                      </a:r>
                      <a:endParaRPr lang="en-US" sz="1200" dirty="0"/>
                    </a:p>
                  </a:txBody>
                  <a:tcPr anchor="ctr"/>
                </a:tc>
                <a:tc>
                  <a:txBody>
                    <a:bodyPr/>
                    <a:lstStyle/>
                    <a:p>
                      <a:pPr algn="ctr"/>
                      <a:r>
                        <a:rPr lang="ar-SA" sz="1200" dirty="0"/>
                        <a:t>23522</a:t>
                      </a:r>
                      <a:endParaRPr lang="en-US" sz="1200" dirty="0"/>
                    </a:p>
                  </a:txBody>
                  <a:tcPr anchor="ctr"/>
                </a:tc>
                <a:tc>
                  <a:txBody>
                    <a:bodyPr/>
                    <a:lstStyle/>
                    <a:p>
                      <a:pPr algn="ctr"/>
                      <a:r>
                        <a:rPr lang="ar-SA" sz="1200" b="1" dirty="0"/>
                        <a:t>أريحا</a:t>
                      </a:r>
                      <a:endParaRPr lang="en-US" sz="1200" b="1" dirty="0"/>
                    </a:p>
                  </a:txBody>
                  <a:tcPr anchor="ctr"/>
                </a:tc>
                <a:extLst>
                  <a:ext uri="{0D108BD9-81ED-4DB2-BD59-A6C34878D82A}">
                    <a16:rowId xmlns:a16="http://schemas.microsoft.com/office/drawing/2014/main" val="2112340066"/>
                  </a:ext>
                </a:extLst>
              </a:tr>
              <a:tr h="492631">
                <a:tc>
                  <a:txBody>
                    <a:bodyPr/>
                    <a:lstStyle/>
                    <a:p>
                      <a:pPr algn="ctr"/>
                      <a:r>
                        <a:rPr lang="ar-SA" sz="1200" dirty="0"/>
                        <a:t>5107</a:t>
                      </a:r>
                      <a:endParaRPr lang="en-US" sz="1200" dirty="0"/>
                    </a:p>
                  </a:txBody>
                  <a:tcPr anchor="ctr"/>
                </a:tc>
                <a:tc>
                  <a:txBody>
                    <a:bodyPr/>
                    <a:lstStyle/>
                    <a:p>
                      <a:pPr algn="ctr"/>
                      <a:r>
                        <a:rPr lang="ar-SA" sz="1200" dirty="0"/>
                        <a:t>5019</a:t>
                      </a:r>
                      <a:endParaRPr lang="en-US" sz="1200" dirty="0"/>
                    </a:p>
                  </a:txBody>
                  <a:tcPr anchor="ctr"/>
                </a:tc>
                <a:tc>
                  <a:txBody>
                    <a:bodyPr/>
                    <a:lstStyle/>
                    <a:p>
                      <a:pPr algn="ctr"/>
                      <a:r>
                        <a:rPr lang="ar-SA" sz="1200" dirty="0"/>
                        <a:t>4932</a:t>
                      </a:r>
                      <a:endParaRPr lang="en-US" sz="120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SA" sz="1200" b="1" dirty="0"/>
                        <a:t>مخيّم عين السلطان</a:t>
                      </a:r>
                      <a:endParaRPr lang="en-US" sz="1200" b="1" dirty="0"/>
                    </a:p>
                  </a:txBody>
                  <a:tcPr anchor="ctr"/>
                </a:tc>
                <a:extLst>
                  <a:ext uri="{0D108BD9-81ED-4DB2-BD59-A6C34878D82A}">
                    <a16:rowId xmlns:a16="http://schemas.microsoft.com/office/drawing/2014/main" val="727386533"/>
                  </a:ext>
                </a:extLst>
              </a:tr>
              <a:tr h="300405">
                <a:tc>
                  <a:txBody>
                    <a:bodyPr/>
                    <a:lstStyle/>
                    <a:p>
                      <a:pPr algn="ctr"/>
                      <a:r>
                        <a:rPr lang="ar-SA" sz="1200" dirty="0"/>
                        <a:t>10437</a:t>
                      </a:r>
                      <a:endParaRPr lang="en-US" sz="1200" dirty="0"/>
                    </a:p>
                  </a:txBody>
                  <a:tcPr anchor="ctr"/>
                </a:tc>
                <a:tc>
                  <a:txBody>
                    <a:bodyPr/>
                    <a:lstStyle/>
                    <a:p>
                      <a:pPr algn="ctr"/>
                      <a:r>
                        <a:rPr lang="ar-SA" sz="1200" dirty="0"/>
                        <a:t>10258</a:t>
                      </a:r>
                      <a:endParaRPr lang="en-US" sz="1200" dirty="0"/>
                    </a:p>
                  </a:txBody>
                  <a:tcPr anchor="ctr"/>
                </a:tc>
                <a:tc>
                  <a:txBody>
                    <a:bodyPr/>
                    <a:lstStyle/>
                    <a:p>
                      <a:pPr algn="ctr"/>
                      <a:r>
                        <a:rPr lang="ar-SA" sz="1200" dirty="0"/>
                        <a:t>10081</a:t>
                      </a:r>
                      <a:endParaRPr lang="en-US" sz="120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SA" sz="1200" b="1" dirty="0"/>
                        <a:t>مخيّم عقبة جبر</a:t>
                      </a:r>
                      <a:endParaRPr lang="en-US" sz="1200" b="1" dirty="0"/>
                    </a:p>
                  </a:txBody>
                  <a:tcPr anchor="ctr"/>
                </a:tc>
                <a:extLst>
                  <a:ext uri="{0D108BD9-81ED-4DB2-BD59-A6C34878D82A}">
                    <a16:rowId xmlns:a16="http://schemas.microsoft.com/office/drawing/2014/main" val="361897766"/>
                  </a:ext>
                </a:extLst>
              </a:tr>
            </a:tbl>
          </a:graphicData>
        </a:graphic>
      </p:graphicFrame>
      <p:cxnSp>
        <p:nvCxnSpPr>
          <p:cNvPr id="46" name="Straight Connector 45">
            <a:extLst>
              <a:ext uri="{FF2B5EF4-FFF2-40B4-BE49-F238E27FC236}">
                <a16:creationId xmlns:a16="http://schemas.microsoft.com/office/drawing/2014/main" id="{3FD7480D-BF96-582E-3380-8DB7736C9744}"/>
              </a:ext>
            </a:extLst>
          </p:cNvPr>
          <p:cNvCxnSpPr>
            <a:cxnSpLocks/>
          </p:cNvCxnSpPr>
          <p:nvPr/>
        </p:nvCxnSpPr>
        <p:spPr>
          <a:xfrm flipH="1">
            <a:off x="7644524" y="4547093"/>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2" name="مربع نص 10">
            <a:extLst>
              <a:ext uri="{FF2B5EF4-FFF2-40B4-BE49-F238E27FC236}">
                <a16:creationId xmlns:a16="http://schemas.microsoft.com/office/drawing/2014/main" id="{36C2E5FC-65F3-AC51-19A7-35EB8B468189}"/>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spTree>
    <p:extLst>
      <p:ext uri="{BB962C8B-B14F-4D97-AF65-F5344CB8AC3E}">
        <p14:creationId xmlns:p14="http://schemas.microsoft.com/office/powerpoint/2010/main" val="15839644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661A2F6-8649-D726-0C1E-885133C7A587}"/>
              </a:ext>
            </a:extLst>
          </p:cNvPr>
          <p:cNvSpPr txBox="1">
            <a:spLocks/>
          </p:cNvSpPr>
          <p:nvPr/>
        </p:nvSpPr>
        <p:spPr>
          <a:xfrm>
            <a:off x="0" y="2491666"/>
            <a:ext cx="12192000" cy="1996282"/>
          </a:xfrm>
          <a:prstGeom prst="rect">
            <a:avLst/>
          </a:prstGeom>
          <a:solidFill>
            <a:schemeClr val="accent1">
              <a:lumMod val="40000"/>
              <a:lumOff val="60000"/>
            </a:schemeClr>
          </a:solidFill>
          <a:effectLst>
            <a:outerShdw blurRad="50800" dist="38100" dir="5400000" algn="t"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dirty="0">
              <a:latin typeface="A_Nefel_Sereke_Qelew" panose="02010000000000000000" pitchFamily="2" charset="-78"/>
              <a:cs typeface="A_Nefel_Sereke_Qelew" panose="02010000000000000000" pitchFamily="2" charset="-78"/>
            </a:endParaRPr>
          </a:p>
        </p:txBody>
      </p:sp>
      <p:sp>
        <p:nvSpPr>
          <p:cNvPr id="2" name="Title 1">
            <a:extLst>
              <a:ext uri="{FF2B5EF4-FFF2-40B4-BE49-F238E27FC236}">
                <a16:creationId xmlns:a16="http://schemas.microsoft.com/office/drawing/2014/main" id="{0E6B3302-2088-556F-3F81-CB262A2195F9}"/>
              </a:ext>
            </a:extLst>
          </p:cNvPr>
          <p:cNvSpPr>
            <a:spLocks noGrp="1"/>
          </p:cNvSpPr>
          <p:nvPr>
            <p:ph type="title"/>
          </p:nvPr>
        </p:nvSpPr>
        <p:spPr>
          <a:xfrm>
            <a:off x="0" y="1"/>
            <a:ext cx="12192000" cy="4358936"/>
          </a:xfrm>
          <a:solidFill>
            <a:schemeClr val="accent1">
              <a:lumMod val="20000"/>
              <a:lumOff val="80000"/>
            </a:schemeClr>
          </a:solidFill>
          <a:effectLst>
            <a:outerShdw blurRad="50800" dist="38100" dir="5400000" algn="t"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مرحلة التحليل</a:t>
            </a:r>
            <a:endParaRPr lang="en-US" sz="88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3958975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معايير اختيار الموقع</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143076149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6925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معايير اختيار الموقع</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19237025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05125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معايير اختيار الموقع</a:t>
            </a:r>
            <a:endParaRPr lang="en-US" dirty="0"/>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379219067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56503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1F71F42D-BCE7-F037-7570-D0F3AF76C776}"/>
              </a:ext>
            </a:extLst>
          </p:cNvPr>
          <p:cNvPicPr>
            <a:picLocks noChangeAspect="1"/>
          </p:cNvPicPr>
          <p:nvPr/>
        </p:nvPicPr>
        <p:blipFill rotWithShape="1">
          <a:blip r:embed="rId3">
            <a:extLst>
              <a:ext uri="{28A0092B-C50C-407E-A947-70E740481C1C}">
                <a14:useLocalDpi xmlns:a14="http://schemas.microsoft.com/office/drawing/2010/main" val="0"/>
              </a:ext>
            </a:extLst>
          </a:blip>
          <a:srcRect l="25067" t="7493" r="35256" b="5488"/>
          <a:stretch/>
        </p:blipFill>
        <p:spPr>
          <a:xfrm>
            <a:off x="9169349" y="2162938"/>
            <a:ext cx="3022651" cy="4691033"/>
          </a:xfrm>
          <a:prstGeom prst="rect">
            <a:avLst/>
          </a:prstGeom>
        </p:spPr>
      </p:pic>
      <p:sp>
        <p:nvSpPr>
          <p:cNvPr id="39" name="Callout: Line 38">
            <a:extLst>
              <a:ext uri="{FF2B5EF4-FFF2-40B4-BE49-F238E27FC236}">
                <a16:creationId xmlns:a16="http://schemas.microsoft.com/office/drawing/2014/main" id="{D8087A87-CA6B-403D-F32C-8A3098857A4A}"/>
              </a:ext>
            </a:extLst>
          </p:cNvPr>
          <p:cNvSpPr/>
          <p:nvPr/>
        </p:nvSpPr>
        <p:spPr>
          <a:xfrm flipH="1">
            <a:off x="9460072" y="3325786"/>
            <a:ext cx="1783304" cy="218455"/>
          </a:xfrm>
          <a:prstGeom prst="borderCallout1">
            <a:avLst>
              <a:gd name="adj1" fmla="val 18750"/>
              <a:gd name="adj2" fmla="val -8333"/>
              <a:gd name="adj3" fmla="val 460160"/>
              <a:gd name="adj4" fmla="val 18923"/>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sz="900" b="1" i="0" dirty="0">
                <a:solidFill>
                  <a:schemeClr val="bg1"/>
                </a:solidFill>
                <a:effectLst/>
                <a:latin typeface="Al-Jazeera"/>
              </a:rPr>
              <a:t> أريحا / فلسطين (11000-11600عام)</a:t>
            </a:r>
          </a:p>
        </p:txBody>
      </p:sp>
      <p:sp>
        <p:nvSpPr>
          <p:cNvPr id="40" name="Callout: Line 39">
            <a:extLst>
              <a:ext uri="{FF2B5EF4-FFF2-40B4-BE49-F238E27FC236}">
                <a16:creationId xmlns:a16="http://schemas.microsoft.com/office/drawing/2014/main" id="{36BF3792-26D1-7506-62B0-E6912C1F4C59}"/>
              </a:ext>
            </a:extLst>
          </p:cNvPr>
          <p:cNvSpPr/>
          <p:nvPr/>
        </p:nvSpPr>
        <p:spPr>
          <a:xfrm flipH="1">
            <a:off x="10282010" y="5703583"/>
            <a:ext cx="1361546" cy="218455"/>
          </a:xfrm>
          <a:prstGeom prst="borderCallout1">
            <a:avLst>
              <a:gd name="adj1" fmla="val 51260"/>
              <a:gd name="adj2" fmla="val 108380"/>
              <a:gd name="adj3" fmla="val -577090"/>
              <a:gd name="adj4" fmla="val 64694"/>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ar-SA" sz="900" b="1" i="0" strike="noStrike" dirty="0">
                <a:solidFill>
                  <a:schemeClr val="bg1"/>
                </a:solidFill>
                <a:effectLst/>
                <a:latin typeface="Al-Jazeera"/>
              </a:rPr>
              <a:t>القدس </a:t>
            </a:r>
            <a:r>
              <a:rPr lang="ar-SA" sz="900" b="1" i="0" dirty="0">
                <a:solidFill>
                  <a:schemeClr val="bg1"/>
                </a:solidFill>
                <a:effectLst/>
                <a:latin typeface="Al-Jazeera"/>
              </a:rPr>
              <a:t>/ فلسطين (6000 عام)</a:t>
            </a:r>
          </a:p>
        </p:txBody>
      </p:sp>
      <p:pic>
        <p:nvPicPr>
          <p:cNvPr id="37" name="Content Placeholder 4">
            <a:extLst>
              <a:ext uri="{FF2B5EF4-FFF2-40B4-BE49-F238E27FC236}">
                <a16:creationId xmlns:a16="http://schemas.microsoft.com/office/drawing/2014/main" id="{2C70608E-1F94-1F6F-F8E2-C240C3A87351}"/>
              </a:ext>
            </a:extLst>
          </p:cNvPr>
          <p:cNvPicPr>
            <a:picLocks noChangeAspect="1"/>
          </p:cNvPicPr>
          <p:nvPr/>
        </p:nvPicPr>
        <p:blipFill>
          <a:blip r:embed="rId4">
            <a:duotone>
              <a:schemeClr val="bg2">
                <a:shade val="45000"/>
                <a:satMod val="135000"/>
              </a:schemeClr>
              <a:prstClr val="white"/>
            </a:duotone>
            <a:extLst>
              <a:ext uri="{BEBA8EAE-BF5A-486C-A8C5-ECC9F3942E4B}">
                <a14:imgProps xmlns:a14="http://schemas.microsoft.com/office/drawing/2010/main">
                  <a14:imgLayer r:embed="rId5">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9274633" y="1747837"/>
            <a:ext cx="2787301" cy="369332"/>
          </a:xfrm>
          <a:prstGeom prst="rect">
            <a:avLst/>
          </a:prstGeom>
          <a:noFill/>
        </p:spPr>
        <p:txBody>
          <a:bodyPr wrap="square" rtlCol="0">
            <a:spAutoFit/>
          </a:bodyPr>
          <a:lstStyle/>
          <a:p>
            <a:pPr algn="ctr"/>
            <a:r>
              <a:rPr lang="ar-SA" b="1" dirty="0"/>
              <a:t>خريطة أقدم مدن العالم</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10239695" y="123514"/>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9274633" y="1024146"/>
            <a:ext cx="2787302" cy="646331"/>
          </a:xfrm>
          <a:prstGeom prst="rect">
            <a:avLst/>
          </a:prstGeom>
          <a:noFill/>
        </p:spPr>
        <p:txBody>
          <a:bodyPr wrap="square" rtlCol="0">
            <a:spAutoFit/>
          </a:bodyPr>
          <a:lstStyle/>
          <a:p>
            <a:pPr algn="ctr" rtl="1"/>
            <a:r>
              <a:rPr lang="ar-SA" b="1" dirty="0"/>
              <a:t>جامعة النجاح الوطنية</a:t>
            </a:r>
          </a:p>
          <a:p>
            <a:pPr algn="ctr" rtl="1"/>
            <a:r>
              <a:rPr lang="ar-SA" b="1" dirty="0"/>
              <a:t>هندسة التخطيط وتكنولوجيا المدن</a:t>
            </a:r>
            <a:endParaRPr lang="en-US"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9144000" y="2165722"/>
            <a:ext cx="3034190"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9144000" y="1702067"/>
            <a:ext cx="3034190"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9144000" y="0"/>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27" name="صورة 17">
            <a:extLst>
              <a:ext uri="{FF2B5EF4-FFF2-40B4-BE49-F238E27FC236}">
                <a16:creationId xmlns:a16="http://schemas.microsoft.com/office/drawing/2014/main" id="{B1E359D7-CB6C-5193-3B73-6DF1B110F672}"/>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2" name="صورة 17">
            <a:extLst>
              <a:ext uri="{FF2B5EF4-FFF2-40B4-BE49-F238E27FC236}">
                <a16:creationId xmlns:a16="http://schemas.microsoft.com/office/drawing/2014/main" id="{C2EEBC10-9E91-FE9D-6EDF-9DBCD933F3A1}"/>
              </a:ext>
            </a:extLst>
          </p:cNvPr>
          <p:cNvPicPr>
            <a:picLocks noChangeAspect="1"/>
          </p:cNvPicPr>
          <p:nvPr/>
        </p:nvPicPr>
        <p:blipFill>
          <a:blip r:embed="rId7">
            <a:lum bright="70000" contrast="-70000"/>
            <a:extLst>
              <a:ext uri="{BEBA8EAE-BF5A-486C-A8C5-ECC9F3942E4B}">
                <a14:imgProps xmlns:a14="http://schemas.microsoft.com/office/drawing/2010/main">
                  <a14:imgLayer r:embed="rId8">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5348" y="9623"/>
            <a:ext cx="763824" cy="957812"/>
          </a:xfrm>
          <a:prstGeom prst="rect">
            <a:avLst/>
          </a:prstGeom>
        </p:spPr>
      </p:pic>
      <p:sp>
        <p:nvSpPr>
          <p:cNvPr id="3" name="Rectangle 2">
            <a:extLst>
              <a:ext uri="{FF2B5EF4-FFF2-40B4-BE49-F238E27FC236}">
                <a16:creationId xmlns:a16="http://schemas.microsoft.com/office/drawing/2014/main" id="{DC945343-A55F-E08C-3A9B-2ED9EC393CA9}"/>
              </a:ext>
            </a:extLst>
          </p:cNvPr>
          <p:cNvSpPr/>
          <p:nvPr/>
        </p:nvSpPr>
        <p:spPr>
          <a:xfrm>
            <a:off x="6010275" y="1581150"/>
            <a:ext cx="876300" cy="333375"/>
          </a:xfrm>
          <a:prstGeom prst="rect">
            <a:avLst/>
          </a:prstGeom>
          <a:solidFill>
            <a:srgbClr val="FCFCF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allout: Line 4">
            <a:extLst>
              <a:ext uri="{FF2B5EF4-FFF2-40B4-BE49-F238E27FC236}">
                <a16:creationId xmlns:a16="http://schemas.microsoft.com/office/drawing/2014/main" id="{83ABC6B0-7CF2-37CD-0DBB-2F7AEE24CC71}"/>
              </a:ext>
            </a:extLst>
          </p:cNvPr>
          <p:cNvSpPr/>
          <p:nvPr/>
        </p:nvSpPr>
        <p:spPr>
          <a:xfrm flipH="1">
            <a:off x="1640424" y="6025944"/>
            <a:ext cx="2284896" cy="218455"/>
          </a:xfrm>
          <a:prstGeom prst="borderCallout1">
            <a:avLst>
              <a:gd name="adj1" fmla="val 18750"/>
              <a:gd name="adj2" fmla="val -8333"/>
              <a:gd name="adj3" fmla="val -1466102"/>
              <a:gd name="adj4" fmla="val -52763"/>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sz="1100" b="1" i="0" dirty="0">
                <a:solidFill>
                  <a:schemeClr val="bg1"/>
                </a:solidFill>
                <a:effectLst/>
                <a:latin typeface="Al-Jazeera"/>
              </a:rPr>
              <a:t> أريحا / فلسطين (11000-11600عام)</a:t>
            </a:r>
          </a:p>
        </p:txBody>
      </p:sp>
      <p:sp>
        <p:nvSpPr>
          <p:cNvPr id="15" name="Callout: Line 14">
            <a:extLst>
              <a:ext uri="{FF2B5EF4-FFF2-40B4-BE49-F238E27FC236}">
                <a16:creationId xmlns:a16="http://schemas.microsoft.com/office/drawing/2014/main" id="{6DE83AE7-82B4-DE63-0170-4AC2FBD7E548}"/>
              </a:ext>
            </a:extLst>
          </p:cNvPr>
          <p:cNvSpPr/>
          <p:nvPr/>
        </p:nvSpPr>
        <p:spPr>
          <a:xfrm flipH="1">
            <a:off x="908104" y="722966"/>
            <a:ext cx="1464641" cy="218455"/>
          </a:xfrm>
          <a:prstGeom prst="borderCallout1">
            <a:avLst>
              <a:gd name="adj1" fmla="val 18750"/>
              <a:gd name="adj2" fmla="val -8333"/>
              <a:gd name="adj3" fmla="val 826464"/>
              <a:gd name="adj4" fmla="val -155019"/>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sz="900" b="1" i="0" dirty="0">
                <a:solidFill>
                  <a:schemeClr val="bg1"/>
                </a:solidFill>
                <a:effectLst/>
                <a:latin typeface="Al-Jazeera"/>
              </a:rPr>
              <a:t> أثينا / اليونان 6000 قبل الميلاد</a:t>
            </a:r>
          </a:p>
        </p:txBody>
      </p:sp>
      <p:sp>
        <p:nvSpPr>
          <p:cNvPr id="16" name="Callout: Line 15">
            <a:extLst>
              <a:ext uri="{FF2B5EF4-FFF2-40B4-BE49-F238E27FC236}">
                <a16:creationId xmlns:a16="http://schemas.microsoft.com/office/drawing/2014/main" id="{7D3EC2FA-30D9-8C7D-D93E-C776D0520290}"/>
              </a:ext>
            </a:extLst>
          </p:cNvPr>
          <p:cNvSpPr/>
          <p:nvPr/>
        </p:nvSpPr>
        <p:spPr>
          <a:xfrm flipH="1">
            <a:off x="3639031" y="6441972"/>
            <a:ext cx="1361546" cy="218455"/>
          </a:xfrm>
          <a:prstGeom prst="borderCallout1">
            <a:avLst>
              <a:gd name="adj1" fmla="val 18750"/>
              <a:gd name="adj2" fmla="val -8333"/>
              <a:gd name="adj3" fmla="val -1588987"/>
              <a:gd name="adj4" fmla="val -8333"/>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ar-SA" sz="900" b="1" i="0" strike="noStrike" dirty="0">
                <a:solidFill>
                  <a:schemeClr val="bg1"/>
                </a:solidFill>
                <a:effectLst/>
                <a:latin typeface="Al-Jazeera"/>
              </a:rPr>
              <a:t>القدس </a:t>
            </a:r>
            <a:r>
              <a:rPr lang="ar-SA" sz="900" b="1" i="0" dirty="0">
                <a:solidFill>
                  <a:schemeClr val="bg1"/>
                </a:solidFill>
                <a:effectLst/>
                <a:latin typeface="Al-Jazeera"/>
              </a:rPr>
              <a:t>/ فلسطين (6000 عام)</a:t>
            </a:r>
          </a:p>
        </p:txBody>
      </p:sp>
      <p:sp>
        <p:nvSpPr>
          <p:cNvPr id="19" name="Callout: Line 18">
            <a:extLst>
              <a:ext uri="{FF2B5EF4-FFF2-40B4-BE49-F238E27FC236}">
                <a16:creationId xmlns:a16="http://schemas.microsoft.com/office/drawing/2014/main" id="{D653304D-580B-C466-BCF3-EED632AD1290}"/>
              </a:ext>
            </a:extLst>
          </p:cNvPr>
          <p:cNvSpPr/>
          <p:nvPr/>
        </p:nvSpPr>
        <p:spPr>
          <a:xfrm flipH="1">
            <a:off x="2661287" y="5405130"/>
            <a:ext cx="1243434" cy="218455"/>
          </a:xfrm>
          <a:prstGeom prst="borderCallout1">
            <a:avLst>
              <a:gd name="adj1" fmla="val 18750"/>
              <a:gd name="adj2" fmla="val -8333"/>
              <a:gd name="adj3" fmla="val -1051365"/>
              <a:gd name="adj4" fmla="val -84633"/>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ar-SA" sz="900" b="1" i="0" dirty="0">
                <a:solidFill>
                  <a:schemeClr val="bg1"/>
                </a:solidFill>
                <a:effectLst/>
                <a:latin typeface="Al-Jazeera"/>
              </a:rPr>
              <a:t>الفيوم / مصر (7000 عام)</a:t>
            </a:r>
          </a:p>
        </p:txBody>
      </p:sp>
      <p:sp>
        <p:nvSpPr>
          <p:cNvPr id="24" name="Callout: Line 23">
            <a:extLst>
              <a:ext uri="{FF2B5EF4-FFF2-40B4-BE49-F238E27FC236}">
                <a16:creationId xmlns:a16="http://schemas.microsoft.com/office/drawing/2014/main" id="{3464BAFC-B171-2222-1622-FB23DC8ABA9E}"/>
              </a:ext>
            </a:extLst>
          </p:cNvPr>
          <p:cNvSpPr/>
          <p:nvPr/>
        </p:nvSpPr>
        <p:spPr>
          <a:xfrm>
            <a:off x="6381104" y="4496753"/>
            <a:ext cx="1297740" cy="218455"/>
          </a:xfrm>
          <a:prstGeom prst="borderCallout1">
            <a:avLst>
              <a:gd name="adj1" fmla="val 18750"/>
              <a:gd name="adj2" fmla="val -8333"/>
              <a:gd name="adj3" fmla="val -763354"/>
              <a:gd name="adj4" fmla="val -48304"/>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ar-SA" sz="900" b="1" i="0" dirty="0">
                <a:solidFill>
                  <a:schemeClr val="bg1"/>
                </a:solidFill>
                <a:effectLst/>
                <a:latin typeface="Al-Jazeera"/>
              </a:rPr>
              <a:t>شوشان / إيران (6200 عام)</a:t>
            </a:r>
          </a:p>
        </p:txBody>
      </p:sp>
      <p:sp>
        <p:nvSpPr>
          <p:cNvPr id="28" name="Callout: Line 27">
            <a:extLst>
              <a:ext uri="{FF2B5EF4-FFF2-40B4-BE49-F238E27FC236}">
                <a16:creationId xmlns:a16="http://schemas.microsoft.com/office/drawing/2014/main" id="{C48321E4-7A26-362E-DB62-FE3D9385B7EE}"/>
              </a:ext>
            </a:extLst>
          </p:cNvPr>
          <p:cNvSpPr/>
          <p:nvPr/>
        </p:nvSpPr>
        <p:spPr>
          <a:xfrm flipH="1">
            <a:off x="1807326" y="268040"/>
            <a:ext cx="1353909" cy="218455"/>
          </a:xfrm>
          <a:prstGeom prst="borderCallout1">
            <a:avLst>
              <a:gd name="adj1" fmla="val 18750"/>
              <a:gd name="adj2" fmla="val -8333"/>
              <a:gd name="adj3" fmla="val 1022313"/>
              <a:gd name="adj4" fmla="val -111147"/>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ar-SA" sz="900" b="1" i="0" dirty="0">
                <a:solidFill>
                  <a:schemeClr val="bg1"/>
                </a:solidFill>
                <a:effectLst/>
                <a:latin typeface="Al-Jazeera"/>
              </a:rPr>
              <a:t>أرغوس / اليونان (7000 عام)</a:t>
            </a:r>
          </a:p>
        </p:txBody>
      </p:sp>
      <p:sp>
        <p:nvSpPr>
          <p:cNvPr id="29" name="Callout: Line 28">
            <a:extLst>
              <a:ext uri="{FF2B5EF4-FFF2-40B4-BE49-F238E27FC236}">
                <a16:creationId xmlns:a16="http://schemas.microsoft.com/office/drawing/2014/main" id="{33842C7E-977A-FD34-AAF1-8C268DE7CF0D}"/>
              </a:ext>
            </a:extLst>
          </p:cNvPr>
          <p:cNvSpPr/>
          <p:nvPr/>
        </p:nvSpPr>
        <p:spPr>
          <a:xfrm>
            <a:off x="6316910" y="5769778"/>
            <a:ext cx="1413641" cy="218455"/>
          </a:xfrm>
          <a:prstGeom prst="borderCallout1">
            <a:avLst>
              <a:gd name="adj1" fmla="val 18750"/>
              <a:gd name="adj2" fmla="val -8333"/>
              <a:gd name="adj3" fmla="val -1385457"/>
              <a:gd name="adj4" fmla="val -78824"/>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r>
              <a:rPr lang="ar-SA" sz="900" b="1" i="0" u="none" strike="noStrike" dirty="0">
                <a:solidFill>
                  <a:schemeClr val="bg1"/>
                </a:solidFill>
                <a:effectLst/>
                <a:latin typeface="Al-Jazeera"/>
              </a:rPr>
              <a:t>دمشق / سوريا </a:t>
            </a:r>
            <a:r>
              <a:rPr lang="ar-SA" sz="900" b="1" i="0" dirty="0">
                <a:solidFill>
                  <a:schemeClr val="bg1"/>
                </a:solidFill>
                <a:effectLst/>
                <a:latin typeface="Al-Jazeera"/>
              </a:rPr>
              <a:t> (10000 عام)</a:t>
            </a:r>
          </a:p>
        </p:txBody>
      </p:sp>
      <p:sp>
        <p:nvSpPr>
          <p:cNvPr id="31" name="Callout: Line 30">
            <a:extLst>
              <a:ext uri="{FF2B5EF4-FFF2-40B4-BE49-F238E27FC236}">
                <a16:creationId xmlns:a16="http://schemas.microsoft.com/office/drawing/2014/main" id="{2AE9E14B-F00C-5FC6-D83E-4DE5F48B120C}"/>
              </a:ext>
            </a:extLst>
          </p:cNvPr>
          <p:cNvSpPr/>
          <p:nvPr/>
        </p:nvSpPr>
        <p:spPr>
          <a:xfrm>
            <a:off x="7128854" y="967435"/>
            <a:ext cx="1383075" cy="218455"/>
          </a:xfrm>
          <a:prstGeom prst="borderCallout1">
            <a:avLst>
              <a:gd name="adj1" fmla="val 18750"/>
              <a:gd name="adj2" fmla="val -8333"/>
              <a:gd name="adj3" fmla="val 845668"/>
              <a:gd name="adj4" fmla="val -144681"/>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r>
              <a:rPr lang="ar-SA" sz="900" b="1" i="0" u="none" strike="noStrike" dirty="0">
                <a:solidFill>
                  <a:schemeClr val="bg1"/>
                </a:solidFill>
                <a:effectLst/>
                <a:latin typeface="Al-Jazeera"/>
              </a:rPr>
              <a:t>جبيل </a:t>
            </a:r>
            <a:r>
              <a:rPr lang="ar-SA" sz="900" b="1" i="0" dirty="0">
                <a:solidFill>
                  <a:schemeClr val="bg1"/>
                </a:solidFill>
                <a:effectLst/>
                <a:latin typeface="Al-Jazeera"/>
              </a:rPr>
              <a:t>/ لبنان (10000 عام)</a:t>
            </a:r>
          </a:p>
        </p:txBody>
      </p:sp>
      <p:sp>
        <p:nvSpPr>
          <p:cNvPr id="35" name="Callout: Line 34">
            <a:extLst>
              <a:ext uri="{FF2B5EF4-FFF2-40B4-BE49-F238E27FC236}">
                <a16:creationId xmlns:a16="http://schemas.microsoft.com/office/drawing/2014/main" id="{8563366D-291E-3D14-B99F-588AB38C40E6}"/>
              </a:ext>
            </a:extLst>
          </p:cNvPr>
          <p:cNvSpPr/>
          <p:nvPr/>
        </p:nvSpPr>
        <p:spPr>
          <a:xfrm>
            <a:off x="6127071" y="597637"/>
            <a:ext cx="1243433" cy="218455"/>
          </a:xfrm>
          <a:prstGeom prst="borderCallout1">
            <a:avLst>
              <a:gd name="adj1" fmla="val 18750"/>
              <a:gd name="adj2" fmla="val -8333"/>
              <a:gd name="adj3" fmla="val 1003114"/>
              <a:gd name="adj4" fmla="val -79236"/>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r>
              <a:rPr lang="ar-SA" sz="900" b="1" i="0" dirty="0">
                <a:solidFill>
                  <a:schemeClr val="bg1"/>
                </a:solidFill>
                <a:effectLst/>
                <a:latin typeface="Al-Jazeera"/>
              </a:rPr>
              <a:t>صيدا / لبنان (6000 عام)</a:t>
            </a:r>
          </a:p>
        </p:txBody>
      </p:sp>
      <p:sp>
        <p:nvSpPr>
          <p:cNvPr id="36" name="Callout: Line 35">
            <a:extLst>
              <a:ext uri="{FF2B5EF4-FFF2-40B4-BE49-F238E27FC236}">
                <a16:creationId xmlns:a16="http://schemas.microsoft.com/office/drawing/2014/main" id="{998CD8F2-DD69-919A-F216-98148BA4CF5F}"/>
              </a:ext>
            </a:extLst>
          </p:cNvPr>
          <p:cNvSpPr/>
          <p:nvPr/>
        </p:nvSpPr>
        <p:spPr>
          <a:xfrm flipH="1">
            <a:off x="3797683" y="509560"/>
            <a:ext cx="1361546" cy="218455"/>
          </a:xfrm>
          <a:prstGeom prst="borderCallout1">
            <a:avLst>
              <a:gd name="adj1" fmla="val 18750"/>
              <a:gd name="adj2" fmla="val -8333"/>
              <a:gd name="adj3" fmla="val 887908"/>
              <a:gd name="adj4" fmla="val 27504"/>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r>
              <a:rPr lang="ar-SA" sz="900" b="1" i="0" dirty="0">
                <a:solidFill>
                  <a:schemeClr val="bg1"/>
                </a:solidFill>
                <a:effectLst/>
                <a:latin typeface="Al-Jazeera"/>
              </a:rPr>
              <a:t>بلوفديف / بلغاريا (6000 عام)</a:t>
            </a:r>
          </a:p>
        </p:txBody>
      </p:sp>
    </p:spTree>
    <p:extLst>
      <p:ext uri="{BB962C8B-B14F-4D97-AF65-F5344CB8AC3E}">
        <p14:creationId xmlns:p14="http://schemas.microsoft.com/office/powerpoint/2010/main" val="758429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 name="Picture 50">
            <a:extLst>
              <a:ext uri="{FF2B5EF4-FFF2-40B4-BE49-F238E27FC236}">
                <a16:creationId xmlns:a16="http://schemas.microsoft.com/office/drawing/2014/main" id="{69B052D2-147E-1D1E-945D-D5260A61D6A8}"/>
              </a:ext>
            </a:extLst>
          </p:cNvPr>
          <p:cNvPicPr>
            <a:picLocks noChangeAspect="1"/>
          </p:cNvPicPr>
          <p:nvPr/>
        </p:nvPicPr>
        <p:blipFill rotWithShape="1">
          <a:blip r:embed="rId3">
            <a:extLst>
              <a:ext uri="{28A0092B-C50C-407E-A947-70E740481C1C}">
                <a14:useLocalDpi xmlns:a14="http://schemas.microsoft.com/office/drawing/2010/main" val="0"/>
              </a:ext>
            </a:extLst>
          </a:blip>
          <a:srcRect l="347" r="49688"/>
          <a:stretch/>
        </p:blipFill>
        <p:spPr>
          <a:xfrm>
            <a:off x="-1" y="-9708"/>
            <a:ext cx="4842357"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خريطة المعالم التاريخية في الضفة الغربية</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3781658" y="3457786"/>
            <a:ext cx="0" cy="20512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5" name="Picture 4">
            <a:extLst>
              <a:ext uri="{FF2B5EF4-FFF2-40B4-BE49-F238E27FC236}">
                <a16:creationId xmlns:a16="http://schemas.microsoft.com/office/drawing/2014/main" id="{377992E9-1CFB-EBA2-0F62-F89DE64A85C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75025" y="3507376"/>
            <a:ext cx="304495" cy="304495"/>
          </a:xfrm>
          <a:prstGeom prst="rect">
            <a:avLst/>
          </a:prstGeom>
        </p:spPr>
      </p:pic>
      <p:pic>
        <p:nvPicPr>
          <p:cNvPr id="17" name="Picture 16">
            <a:extLst>
              <a:ext uri="{FF2B5EF4-FFF2-40B4-BE49-F238E27FC236}">
                <a16:creationId xmlns:a16="http://schemas.microsoft.com/office/drawing/2014/main" id="{FE9C077C-DF23-A4DF-5249-325E21316C5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256332" y="3640932"/>
            <a:ext cx="236918" cy="236918"/>
          </a:xfrm>
          <a:prstGeom prst="rect">
            <a:avLst/>
          </a:prstGeom>
        </p:spPr>
      </p:pic>
      <p:pic>
        <p:nvPicPr>
          <p:cNvPr id="20" name="Picture 19">
            <a:extLst>
              <a:ext uri="{FF2B5EF4-FFF2-40B4-BE49-F238E27FC236}">
                <a16:creationId xmlns:a16="http://schemas.microsoft.com/office/drawing/2014/main" id="{95F80676-E9DB-719A-4B42-ED6B54B66E9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374791" y="3772351"/>
            <a:ext cx="346152" cy="346152"/>
          </a:xfrm>
          <a:prstGeom prst="rect">
            <a:avLst/>
          </a:prstGeom>
        </p:spPr>
      </p:pic>
      <p:pic>
        <p:nvPicPr>
          <p:cNvPr id="23" name="Picture 22">
            <a:extLst>
              <a:ext uri="{FF2B5EF4-FFF2-40B4-BE49-F238E27FC236}">
                <a16:creationId xmlns:a16="http://schemas.microsoft.com/office/drawing/2014/main" id="{CA447EA6-A9EA-0C55-70BB-570DB186E15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190747" y="3323332"/>
            <a:ext cx="368087" cy="368087"/>
          </a:xfrm>
          <a:prstGeom prst="rect">
            <a:avLst/>
          </a:prstGeom>
        </p:spPr>
      </p:pic>
      <p:pic>
        <p:nvPicPr>
          <p:cNvPr id="31" name="Picture 30">
            <a:extLst>
              <a:ext uri="{FF2B5EF4-FFF2-40B4-BE49-F238E27FC236}">
                <a16:creationId xmlns:a16="http://schemas.microsoft.com/office/drawing/2014/main" id="{F833FD9B-D6F7-43B7-02B1-0FB967EC141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046748" y="3883452"/>
            <a:ext cx="413113" cy="413113"/>
          </a:xfrm>
          <a:prstGeom prst="rect">
            <a:avLst/>
          </a:prstGeom>
        </p:spPr>
      </p:pic>
      <p:pic>
        <p:nvPicPr>
          <p:cNvPr id="33" name="Picture 32">
            <a:extLst>
              <a:ext uri="{FF2B5EF4-FFF2-40B4-BE49-F238E27FC236}">
                <a16:creationId xmlns:a16="http://schemas.microsoft.com/office/drawing/2014/main" id="{916323E1-E050-C7F0-DF22-AAE16B50402D}"/>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377605" y="2912563"/>
            <a:ext cx="343338" cy="292567"/>
          </a:xfrm>
          <a:prstGeom prst="rect">
            <a:avLst/>
          </a:prstGeom>
        </p:spPr>
      </p:pic>
      <p:pic>
        <p:nvPicPr>
          <p:cNvPr id="1026" name="Picture 2" descr="Chairlift - Free transport icons">
            <a:extLst>
              <a:ext uri="{FF2B5EF4-FFF2-40B4-BE49-F238E27FC236}">
                <a16:creationId xmlns:a16="http://schemas.microsoft.com/office/drawing/2014/main" id="{2EFCF8CD-CEF8-8151-6E13-636D96EB6F6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459861" y="4055650"/>
            <a:ext cx="346152" cy="346152"/>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34">
            <a:extLst>
              <a:ext uri="{FF2B5EF4-FFF2-40B4-BE49-F238E27FC236}">
                <a16:creationId xmlns:a16="http://schemas.microsoft.com/office/drawing/2014/main" id="{B77EF852-C3BC-E978-F6E3-AC2EC4E03DB4}"/>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588236" y="1774371"/>
            <a:ext cx="543741" cy="543741"/>
          </a:xfrm>
          <a:prstGeom prst="rect">
            <a:avLst/>
          </a:prstGeom>
        </p:spPr>
      </p:pic>
      <p:pic>
        <p:nvPicPr>
          <p:cNvPr id="1028" name="Picture 4" descr="Church icon">
            <a:extLst>
              <a:ext uri="{FF2B5EF4-FFF2-40B4-BE49-F238E27FC236}">
                <a16:creationId xmlns:a16="http://schemas.microsoft.com/office/drawing/2014/main" id="{A427EF87-EEBE-C7A2-774A-74D06AD5C550}"/>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588236" y="2327819"/>
            <a:ext cx="346152" cy="34615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mphitheatre Special Lineal color icon">
            <a:extLst>
              <a:ext uri="{FF2B5EF4-FFF2-40B4-BE49-F238E27FC236}">
                <a16:creationId xmlns:a16="http://schemas.microsoft.com/office/drawing/2014/main" id="{72011F9E-37F5-FF2F-774A-6892EF5840A4}"/>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413540" y="1702903"/>
            <a:ext cx="343338" cy="343338"/>
          </a:xfrm>
          <a:prstGeom prst="rect">
            <a:avLst/>
          </a:prstGeom>
          <a:noFill/>
          <a:extLst>
            <a:ext uri="{909E8E84-426E-40DD-AFC4-6F175D3DCCD1}">
              <a14:hiddenFill xmlns:a14="http://schemas.microsoft.com/office/drawing/2010/main">
                <a:solidFill>
                  <a:srgbClr val="FFFFFF"/>
                </a:solidFill>
              </a14:hiddenFill>
            </a:ext>
          </a:extLst>
        </p:spPr>
      </p:pic>
      <p:cxnSp>
        <p:nvCxnSpPr>
          <p:cNvPr id="37" name="Straight Connector 10">
            <a:extLst>
              <a:ext uri="{FF2B5EF4-FFF2-40B4-BE49-F238E27FC236}">
                <a16:creationId xmlns:a16="http://schemas.microsoft.com/office/drawing/2014/main" id="{0AB0BED5-2F69-98C9-25BA-0D459FF346FB}"/>
              </a:ext>
            </a:extLst>
          </p:cNvPr>
          <p:cNvCxnSpPr>
            <a:cxnSpLocks/>
          </p:cNvCxnSpPr>
          <p:nvPr/>
        </p:nvCxnSpPr>
        <p:spPr>
          <a:xfrm>
            <a:off x="4842357" y="9708"/>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39" name="Picture 38">
            <a:extLst>
              <a:ext uri="{FF2B5EF4-FFF2-40B4-BE49-F238E27FC236}">
                <a16:creationId xmlns:a16="http://schemas.microsoft.com/office/drawing/2014/main" id="{A1AA5AB8-20AB-1582-4E41-BE3C1A6BE60C}"/>
              </a:ext>
            </a:extLst>
          </p:cNvPr>
          <p:cNvPicPr>
            <a:picLocks noChangeAspect="1"/>
          </p:cNvPicPr>
          <p:nvPr/>
        </p:nvPicPr>
        <p:blipFill rotWithShape="1">
          <a:blip r:embed="rId17">
            <a:extLst>
              <a:ext uri="{28A0092B-C50C-407E-A947-70E740481C1C}">
                <a14:useLocalDpi xmlns:a14="http://schemas.microsoft.com/office/drawing/2010/main" val="0"/>
              </a:ext>
            </a:extLst>
          </a:blip>
          <a:srcRect b="16569"/>
          <a:stretch/>
        </p:blipFill>
        <p:spPr>
          <a:xfrm>
            <a:off x="2195851" y="1449962"/>
            <a:ext cx="499051" cy="324408"/>
          </a:xfrm>
          <a:prstGeom prst="rect">
            <a:avLst/>
          </a:prstGeom>
        </p:spPr>
      </p:pic>
      <p:pic>
        <p:nvPicPr>
          <p:cNvPr id="41" name="Picture 40">
            <a:extLst>
              <a:ext uri="{FF2B5EF4-FFF2-40B4-BE49-F238E27FC236}">
                <a16:creationId xmlns:a16="http://schemas.microsoft.com/office/drawing/2014/main" id="{55BD630B-ED24-BB09-A6AF-8C1454B8F3E0}"/>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2974567" y="1971961"/>
            <a:ext cx="346151" cy="346151"/>
          </a:xfrm>
          <a:prstGeom prst="rect">
            <a:avLst/>
          </a:prstGeom>
        </p:spPr>
      </p:pic>
      <p:pic>
        <p:nvPicPr>
          <p:cNvPr id="42" name="Picture 41">
            <a:extLst>
              <a:ext uri="{FF2B5EF4-FFF2-40B4-BE49-F238E27FC236}">
                <a16:creationId xmlns:a16="http://schemas.microsoft.com/office/drawing/2014/main" id="{572FBF42-169F-9EF5-16AE-600C2D202989}"/>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172092" y="1949461"/>
            <a:ext cx="413113" cy="413113"/>
          </a:xfrm>
          <a:prstGeom prst="rect">
            <a:avLst/>
          </a:prstGeom>
        </p:spPr>
      </p:pic>
      <p:pic>
        <p:nvPicPr>
          <p:cNvPr id="43" name="Picture 42">
            <a:extLst>
              <a:ext uri="{FF2B5EF4-FFF2-40B4-BE49-F238E27FC236}">
                <a16:creationId xmlns:a16="http://schemas.microsoft.com/office/drawing/2014/main" id="{2F2DB048-610B-B4AB-1FDD-8282193BB431}"/>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246053" y="2074930"/>
            <a:ext cx="413113" cy="413113"/>
          </a:xfrm>
          <a:prstGeom prst="rect">
            <a:avLst/>
          </a:prstGeom>
        </p:spPr>
      </p:pic>
      <p:pic>
        <p:nvPicPr>
          <p:cNvPr id="44" name="Picture 43">
            <a:extLst>
              <a:ext uri="{FF2B5EF4-FFF2-40B4-BE49-F238E27FC236}">
                <a16:creationId xmlns:a16="http://schemas.microsoft.com/office/drawing/2014/main" id="{33732B0E-A56C-3F0D-E8CC-037C4152B25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781770" y="2516226"/>
            <a:ext cx="304495" cy="304495"/>
          </a:xfrm>
          <a:prstGeom prst="rect">
            <a:avLst/>
          </a:prstGeom>
        </p:spPr>
      </p:pic>
      <p:pic>
        <p:nvPicPr>
          <p:cNvPr id="47" name="Picture 46">
            <a:extLst>
              <a:ext uri="{FF2B5EF4-FFF2-40B4-BE49-F238E27FC236}">
                <a16:creationId xmlns:a16="http://schemas.microsoft.com/office/drawing/2014/main" id="{CCD9E92F-D3BA-4F60-0913-9FE6F99CCDE4}"/>
              </a:ext>
            </a:extLst>
          </p:cNvPr>
          <p:cNvPicPr>
            <a:picLocks noChangeAspect="1"/>
          </p:cNvPicPr>
          <p:nvPr/>
        </p:nvPicPr>
        <p:blipFill rotWithShape="1">
          <a:blip r:embed="rId19"/>
          <a:srcRect b="88612"/>
          <a:stretch/>
        </p:blipFill>
        <p:spPr>
          <a:xfrm>
            <a:off x="10069938" y="1623013"/>
            <a:ext cx="1958930" cy="893213"/>
          </a:xfrm>
          <a:prstGeom prst="rect">
            <a:avLst/>
          </a:prstGeom>
        </p:spPr>
      </p:pic>
      <p:pic>
        <p:nvPicPr>
          <p:cNvPr id="48" name="Picture 47">
            <a:extLst>
              <a:ext uri="{FF2B5EF4-FFF2-40B4-BE49-F238E27FC236}">
                <a16:creationId xmlns:a16="http://schemas.microsoft.com/office/drawing/2014/main" id="{7FFFFA6B-6603-E0C7-3416-F56E00D3EED9}"/>
              </a:ext>
            </a:extLst>
          </p:cNvPr>
          <p:cNvPicPr>
            <a:picLocks noChangeAspect="1"/>
          </p:cNvPicPr>
          <p:nvPr/>
        </p:nvPicPr>
        <p:blipFill rotWithShape="1">
          <a:blip r:embed="rId20"/>
          <a:srcRect l="56" t="21684" r="49510" b="38807"/>
          <a:stretch/>
        </p:blipFill>
        <p:spPr>
          <a:xfrm>
            <a:off x="10491218" y="2916985"/>
            <a:ext cx="1575297" cy="742638"/>
          </a:xfrm>
          <a:prstGeom prst="rect">
            <a:avLst/>
          </a:prstGeom>
        </p:spPr>
      </p:pic>
      <p:pic>
        <p:nvPicPr>
          <p:cNvPr id="49" name="Picture 48">
            <a:extLst>
              <a:ext uri="{FF2B5EF4-FFF2-40B4-BE49-F238E27FC236}">
                <a16:creationId xmlns:a16="http://schemas.microsoft.com/office/drawing/2014/main" id="{35309CE5-411A-1F69-2809-F93B98EF3B38}"/>
              </a:ext>
            </a:extLst>
          </p:cNvPr>
          <p:cNvPicPr>
            <a:picLocks noChangeAspect="1"/>
          </p:cNvPicPr>
          <p:nvPr/>
        </p:nvPicPr>
        <p:blipFill rotWithShape="1">
          <a:blip r:embed="rId21"/>
          <a:srcRect r="59792" b="73280"/>
          <a:stretch/>
        </p:blipFill>
        <p:spPr>
          <a:xfrm>
            <a:off x="10250224" y="2151848"/>
            <a:ext cx="1790627" cy="798250"/>
          </a:xfrm>
          <a:prstGeom prst="rect">
            <a:avLst/>
          </a:prstGeom>
        </p:spPr>
      </p:pic>
    </p:spTree>
    <p:extLst>
      <p:ext uri="{BB962C8B-B14F-4D97-AF65-F5344CB8AC3E}">
        <p14:creationId xmlns:p14="http://schemas.microsoft.com/office/powerpoint/2010/main" val="14374500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معايير اختيار الموقع</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30262047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98860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معايير اختيار الموقع</a:t>
            </a:r>
            <a:endParaRPr lang="en-US" dirty="0"/>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29127867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44965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6279437-4B00-C47C-2C42-3A29DDD132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57" y="-3313"/>
            <a:ext cx="4852939" cy="6858000"/>
          </a:xfrm>
          <a:prstGeom prst="rect">
            <a:avLst/>
          </a:prstGeom>
        </p:spPr>
      </p:pic>
      <p:pic>
        <p:nvPicPr>
          <p:cNvPr id="22" name="Picture 21">
            <a:extLst>
              <a:ext uri="{FF2B5EF4-FFF2-40B4-BE49-F238E27FC236}">
                <a16:creationId xmlns:a16="http://schemas.microsoft.com/office/drawing/2014/main" id="{43D94161-A18A-1A08-E5D0-79D6C88464F9}"/>
              </a:ext>
            </a:extLst>
          </p:cNvPr>
          <p:cNvPicPr>
            <a:picLocks noChangeAspect="1"/>
          </p:cNvPicPr>
          <p:nvPr/>
        </p:nvPicPr>
        <p:blipFill rotWithShape="1">
          <a:blip r:embed="rId4"/>
          <a:srcRect l="39719" t="25467" b="10516"/>
          <a:stretch/>
        </p:blipFill>
        <p:spPr>
          <a:xfrm>
            <a:off x="9344294" y="2498025"/>
            <a:ext cx="2684574" cy="1912515"/>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مخطط الحماية في الضفة الغربية</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1022"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graphicFrame>
        <p:nvGraphicFramePr>
          <p:cNvPr id="25" name="Chart 24">
            <a:extLst>
              <a:ext uri="{FF2B5EF4-FFF2-40B4-BE49-F238E27FC236}">
                <a16:creationId xmlns:a16="http://schemas.microsoft.com/office/drawing/2014/main" id="{358E64BC-8D9E-CC82-C434-9C5D9D2A39B0}"/>
              </a:ext>
            </a:extLst>
          </p:cNvPr>
          <p:cNvGraphicFramePr/>
          <p:nvPr>
            <p:extLst>
              <p:ext uri="{D42A27DB-BD31-4B8C-83A1-F6EECF244321}">
                <p14:modId xmlns:p14="http://schemas.microsoft.com/office/powerpoint/2010/main" val="549925726"/>
              </p:ext>
            </p:extLst>
          </p:nvPr>
        </p:nvGraphicFramePr>
        <p:xfrm>
          <a:off x="5016138" y="4554586"/>
          <a:ext cx="7012730" cy="1890167"/>
        </p:xfrm>
        <a:graphic>
          <a:graphicData uri="http://schemas.openxmlformats.org/drawingml/2006/chart">
            <c:chart xmlns:c="http://schemas.openxmlformats.org/drawingml/2006/chart" xmlns:r="http://schemas.openxmlformats.org/officeDocument/2006/relationships" r:id="rId8"/>
          </a:graphicData>
        </a:graphic>
      </p:graphicFrame>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1:5</a:t>
            </a:r>
            <a:r>
              <a:rPr lang="ar-SA" sz="1200" dirty="0">
                <a:cs typeface="+mj-cs"/>
              </a:rPr>
              <a:t>0</a:t>
            </a:r>
            <a:r>
              <a:rPr lang="en-US" sz="1200" dirty="0">
                <a:cs typeface="+mj-cs"/>
              </a:rPr>
              <a:t>0,000</a:t>
            </a:r>
          </a:p>
        </p:txBody>
      </p:sp>
      <p:pic>
        <p:nvPicPr>
          <p:cNvPr id="4" name="Picture 3">
            <a:extLst>
              <a:ext uri="{FF2B5EF4-FFF2-40B4-BE49-F238E27FC236}">
                <a16:creationId xmlns:a16="http://schemas.microsoft.com/office/drawing/2014/main" id="{0BA87B5D-EAAA-C0DA-35FA-C065401AFC53}"/>
              </a:ext>
            </a:extLst>
          </p:cNvPr>
          <p:cNvPicPr>
            <a:picLocks noChangeAspect="1"/>
          </p:cNvPicPr>
          <p:nvPr/>
        </p:nvPicPr>
        <p:blipFill rotWithShape="1">
          <a:blip r:embed="rId4"/>
          <a:srcRect r="59792" b="10516"/>
          <a:stretch/>
        </p:blipFill>
        <p:spPr>
          <a:xfrm>
            <a:off x="7254866" y="1717976"/>
            <a:ext cx="1790627" cy="2673316"/>
          </a:xfrm>
          <a:prstGeom prst="rect">
            <a:avLst/>
          </a:prstGeom>
        </p:spPr>
      </p:pic>
      <p:pic>
        <p:nvPicPr>
          <p:cNvPr id="6" name="Picture 5">
            <a:extLst>
              <a:ext uri="{FF2B5EF4-FFF2-40B4-BE49-F238E27FC236}">
                <a16:creationId xmlns:a16="http://schemas.microsoft.com/office/drawing/2014/main" id="{8747BF49-0FC9-631A-F2AC-16D2AB84733F}"/>
              </a:ext>
            </a:extLst>
          </p:cNvPr>
          <p:cNvPicPr>
            <a:picLocks noChangeAspect="1"/>
          </p:cNvPicPr>
          <p:nvPr/>
        </p:nvPicPr>
        <p:blipFill rotWithShape="1">
          <a:blip r:embed="rId9"/>
          <a:srcRect b="88716"/>
          <a:stretch/>
        </p:blipFill>
        <p:spPr>
          <a:xfrm>
            <a:off x="10069938" y="1623014"/>
            <a:ext cx="1958930" cy="885056"/>
          </a:xfrm>
          <a:prstGeom prst="rect">
            <a:avLst/>
          </a:prstGeom>
        </p:spPr>
      </p:pic>
    </p:spTree>
    <p:extLst>
      <p:ext uri="{BB962C8B-B14F-4D97-AF65-F5344CB8AC3E}">
        <p14:creationId xmlns:p14="http://schemas.microsoft.com/office/powerpoint/2010/main" val="2183850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Chart 15">
            <a:extLst>
              <a:ext uri="{FF2B5EF4-FFF2-40B4-BE49-F238E27FC236}">
                <a16:creationId xmlns:a16="http://schemas.microsoft.com/office/drawing/2014/main" id="{BA9B92F7-8ECA-D93C-0116-2E403C2AC880}"/>
              </a:ext>
            </a:extLst>
          </p:cNvPr>
          <p:cNvGraphicFramePr/>
          <p:nvPr>
            <p:extLst>
              <p:ext uri="{D42A27DB-BD31-4B8C-83A1-F6EECF244321}">
                <p14:modId xmlns:p14="http://schemas.microsoft.com/office/powerpoint/2010/main" val="2352455353"/>
              </p:ext>
            </p:extLst>
          </p:nvPr>
        </p:nvGraphicFramePr>
        <p:xfrm>
          <a:off x="5016138" y="3896335"/>
          <a:ext cx="7012730" cy="2548413"/>
        </p:xfrm>
        <a:graphic>
          <a:graphicData uri="http://schemas.openxmlformats.org/drawingml/2006/chart">
            <c:chart xmlns:c="http://schemas.openxmlformats.org/drawingml/2006/chart" xmlns:r="http://schemas.openxmlformats.org/officeDocument/2006/relationships" r:id="rId3"/>
          </a:graphicData>
        </a:graphic>
      </p:graphicFrame>
      <p:pic>
        <p:nvPicPr>
          <p:cNvPr id="15" name="Picture 14">
            <a:extLst>
              <a:ext uri="{FF2B5EF4-FFF2-40B4-BE49-F238E27FC236}">
                <a16:creationId xmlns:a16="http://schemas.microsoft.com/office/drawing/2014/main" id="{1A04C037-5357-45B7-DD62-43D4424D3D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29" y="0"/>
            <a:ext cx="4852939"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خريطة مصادر المياه في الضقة الغربية</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1022"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1:5</a:t>
            </a:r>
            <a:r>
              <a:rPr lang="ar-SA" sz="1200" dirty="0">
                <a:cs typeface="+mj-cs"/>
              </a:rPr>
              <a:t>0</a:t>
            </a:r>
            <a:r>
              <a:rPr lang="en-US" sz="1200" dirty="0">
                <a:cs typeface="+mj-cs"/>
              </a:rPr>
              <a:t>0,000</a:t>
            </a:r>
          </a:p>
        </p:txBody>
      </p:sp>
      <p:pic>
        <p:nvPicPr>
          <p:cNvPr id="17" name="Picture 16">
            <a:extLst>
              <a:ext uri="{FF2B5EF4-FFF2-40B4-BE49-F238E27FC236}">
                <a16:creationId xmlns:a16="http://schemas.microsoft.com/office/drawing/2014/main" id="{BA73277E-D807-509D-A878-AFF80B13E0FD}"/>
              </a:ext>
            </a:extLst>
          </p:cNvPr>
          <p:cNvPicPr>
            <a:picLocks noChangeAspect="1"/>
          </p:cNvPicPr>
          <p:nvPr/>
        </p:nvPicPr>
        <p:blipFill rotWithShape="1">
          <a:blip r:embed="rId8"/>
          <a:srcRect l="50760" t="21684"/>
          <a:stretch/>
        </p:blipFill>
        <p:spPr>
          <a:xfrm>
            <a:off x="8542949" y="2133750"/>
            <a:ext cx="1727061" cy="1653042"/>
          </a:xfrm>
          <a:prstGeom prst="rect">
            <a:avLst/>
          </a:prstGeom>
        </p:spPr>
      </p:pic>
      <p:pic>
        <p:nvPicPr>
          <p:cNvPr id="19" name="Picture 18">
            <a:extLst>
              <a:ext uri="{FF2B5EF4-FFF2-40B4-BE49-F238E27FC236}">
                <a16:creationId xmlns:a16="http://schemas.microsoft.com/office/drawing/2014/main" id="{7E89EF25-8C44-041F-83C1-E8D32F1AC3E8}"/>
              </a:ext>
            </a:extLst>
          </p:cNvPr>
          <p:cNvPicPr>
            <a:picLocks noChangeAspect="1"/>
          </p:cNvPicPr>
          <p:nvPr/>
        </p:nvPicPr>
        <p:blipFill rotWithShape="1">
          <a:blip r:embed="rId9"/>
          <a:srcRect t="46295" b="44850"/>
          <a:stretch/>
        </p:blipFill>
        <p:spPr>
          <a:xfrm>
            <a:off x="10189029" y="3023497"/>
            <a:ext cx="1839840" cy="652308"/>
          </a:xfrm>
          <a:prstGeom prst="rect">
            <a:avLst/>
          </a:prstGeom>
        </p:spPr>
      </p:pic>
      <p:pic>
        <p:nvPicPr>
          <p:cNvPr id="20" name="Picture 19">
            <a:extLst>
              <a:ext uri="{FF2B5EF4-FFF2-40B4-BE49-F238E27FC236}">
                <a16:creationId xmlns:a16="http://schemas.microsoft.com/office/drawing/2014/main" id="{58D5F517-9F21-F36C-08C0-2710063F1998}"/>
              </a:ext>
            </a:extLst>
          </p:cNvPr>
          <p:cNvPicPr>
            <a:picLocks noChangeAspect="1"/>
          </p:cNvPicPr>
          <p:nvPr/>
        </p:nvPicPr>
        <p:blipFill rotWithShape="1">
          <a:blip r:embed="rId9"/>
          <a:srcRect t="90349" b="5287"/>
          <a:stretch/>
        </p:blipFill>
        <p:spPr>
          <a:xfrm>
            <a:off x="6327661" y="2899485"/>
            <a:ext cx="1972640" cy="344652"/>
          </a:xfrm>
          <a:prstGeom prst="rect">
            <a:avLst/>
          </a:prstGeom>
        </p:spPr>
      </p:pic>
      <p:pic>
        <p:nvPicPr>
          <p:cNvPr id="21" name="Picture 20">
            <a:extLst>
              <a:ext uri="{FF2B5EF4-FFF2-40B4-BE49-F238E27FC236}">
                <a16:creationId xmlns:a16="http://schemas.microsoft.com/office/drawing/2014/main" id="{BDA0F8A1-2489-E5F3-0AA7-DC56635B7D37}"/>
              </a:ext>
            </a:extLst>
          </p:cNvPr>
          <p:cNvPicPr>
            <a:picLocks noChangeAspect="1"/>
          </p:cNvPicPr>
          <p:nvPr/>
        </p:nvPicPr>
        <p:blipFill rotWithShape="1">
          <a:blip r:embed="rId8"/>
          <a:srcRect t="62952" r="51784" b="19486"/>
          <a:stretch/>
        </p:blipFill>
        <p:spPr>
          <a:xfrm>
            <a:off x="6727966" y="3276794"/>
            <a:ext cx="1572335" cy="344652"/>
          </a:xfrm>
          <a:prstGeom prst="rect">
            <a:avLst/>
          </a:prstGeom>
        </p:spPr>
      </p:pic>
      <p:pic>
        <p:nvPicPr>
          <p:cNvPr id="22" name="Picture 21">
            <a:extLst>
              <a:ext uri="{FF2B5EF4-FFF2-40B4-BE49-F238E27FC236}">
                <a16:creationId xmlns:a16="http://schemas.microsoft.com/office/drawing/2014/main" id="{7C24143B-5A85-3184-5CC3-F7C7ED7A438D}"/>
              </a:ext>
            </a:extLst>
          </p:cNvPr>
          <p:cNvPicPr>
            <a:picLocks noChangeAspect="1"/>
          </p:cNvPicPr>
          <p:nvPr/>
        </p:nvPicPr>
        <p:blipFill rotWithShape="1">
          <a:blip r:embed="rId9"/>
          <a:srcRect b="84033"/>
          <a:stretch/>
        </p:blipFill>
        <p:spPr>
          <a:xfrm>
            <a:off x="10069938" y="1623013"/>
            <a:ext cx="1958930" cy="1252315"/>
          </a:xfrm>
          <a:prstGeom prst="rect">
            <a:avLst/>
          </a:prstGeom>
        </p:spPr>
      </p:pic>
      <p:pic>
        <p:nvPicPr>
          <p:cNvPr id="23" name="Picture 22">
            <a:extLst>
              <a:ext uri="{FF2B5EF4-FFF2-40B4-BE49-F238E27FC236}">
                <a16:creationId xmlns:a16="http://schemas.microsoft.com/office/drawing/2014/main" id="{FF419CD0-5F94-5457-C2A4-AD5E519C40AC}"/>
              </a:ext>
            </a:extLst>
          </p:cNvPr>
          <p:cNvPicPr>
            <a:picLocks noChangeAspect="1"/>
          </p:cNvPicPr>
          <p:nvPr/>
        </p:nvPicPr>
        <p:blipFill rotWithShape="1">
          <a:blip r:embed="rId8"/>
          <a:srcRect l="56" t="21684" r="49510" b="38807"/>
          <a:stretch/>
        </p:blipFill>
        <p:spPr>
          <a:xfrm>
            <a:off x="6784090" y="2133750"/>
            <a:ext cx="1575297" cy="742638"/>
          </a:xfrm>
          <a:prstGeom prst="rect">
            <a:avLst/>
          </a:prstGeom>
        </p:spPr>
      </p:pic>
      <p:graphicFrame>
        <p:nvGraphicFramePr>
          <p:cNvPr id="25" name="Chart 24">
            <a:extLst>
              <a:ext uri="{FF2B5EF4-FFF2-40B4-BE49-F238E27FC236}">
                <a16:creationId xmlns:a16="http://schemas.microsoft.com/office/drawing/2014/main" id="{C489E751-5A72-3377-A3CF-49B180039925}"/>
              </a:ext>
            </a:extLst>
          </p:cNvPr>
          <p:cNvGraphicFramePr/>
          <p:nvPr>
            <p:extLst>
              <p:ext uri="{D42A27DB-BD31-4B8C-83A1-F6EECF244321}">
                <p14:modId xmlns:p14="http://schemas.microsoft.com/office/powerpoint/2010/main" val="675554259"/>
              </p:ext>
            </p:extLst>
          </p:nvPr>
        </p:nvGraphicFramePr>
        <p:xfrm>
          <a:off x="5016137" y="1677545"/>
          <a:ext cx="1655803" cy="2109247"/>
        </p:xfrm>
        <a:graphic>
          <a:graphicData uri="http://schemas.openxmlformats.org/drawingml/2006/chart">
            <c:chart xmlns:c="http://schemas.openxmlformats.org/drawingml/2006/chart" xmlns:r="http://schemas.openxmlformats.org/officeDocument/2006/relationships" r:id="rId10"/>
          </a:graphicData>
        </a:graphic>
      </p:graphicFrame>
    </p:spTree>
    <p:extLst>
      <p:ext uri="{BB962C8B-B14F-4D97-AF65-F5344CB8AC3E}">
        <p14:creationId xmlns:p14="http://schemas.microsoft.com/office/powerpoint/2010/main" val="42429064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661A2F6-8649-D726-0C1E-885133C7A587}"/>
              </a:ext>
            </a:extLst>
          </p:cNvPr>
          <p:cNvSpPr txBox="1">
            <a:spLocks/>
          </p:cNvSpPr>
          <p:nvPr/>
        </p:nvSpPr>
        <p:spPr>
          <a:xfrm>
            <a:off x="0" y="2491666"/>
            <a:ext cx="12192000" cy="1996282"/>
          </a:xfrm>
          <a:prstGeom prst="rect">
            <a:avLst/>
          </a:prstGeom>
          <a:solidFill>
            <a:schemeClr val="accent1">
              <a:lumMod val="40000"/>
              <a:lumOff val="60000"/>
            </a:schemeClr>
          </a:solidFill>
          <a:effectLst>
            <a:outerShdw blurRad="50800" dist="38100" dir="5400000" algn="t"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dirty="0">
              <a:latin typeface="A_Nefel_Sereke_Qelew" panose="02010000000000000000" pitchFamily="2" charset="-78"/>
              <a:cs typeface="A_Nefel_Sereke_Qelew" panose="02010000000000000000" pitchFamily="2" charset="-78"/>
            </a:endParaRPr>
          </a:p>
        </p:txBody>
      </p:sp>
      <p:sp>
        <p:nvSpPr>
          <p:cNvPr id="2" name="Title 1">
            <a:extLst>
              <a:ext uri="{FF2B5EF4-FFF2-40B4-BE49-F238E27FC236}">
                <a16:creationId xmlns:a16="http://schemas.microsoft.com/office/drawing/2014/main" id="{0E6B3302-2088-556F-3F81-CB262A2195F9}"/>
              </a:ext>
            </a:extLst>
          </p:cNvPr>
          <p:cNvSpPr>
            <a:spLocks noGrp="1"/>
          </p:cNvSpPr>
          <p:nvPr>
            <p:ph type="title"/>
          </p:nvPr>
        </p:nvSpPr>
        <p:spPr>
          <a:xfrm>
            <a:off x="0" y="1"/>
            <a:ext cx="12192000" cy="4358936"/>
          </a:xfrm>
          <a:solidFill>
            <a:schemeClr val="accent1">
              <a:lumMod val="20000"/>
              <a:lumOff val="80000"/>
            </a:schemeClr>
          </a:solidFill>
          <a:effectLst>
            <a:outerShdw blurRad="50800" dist="38100" dir="5400000" algn="t"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تحليل الموقع</a:t>
            </a:r>
            <a:endParaRPr lang="en-US" sz="8800" dirty="0">
              <a:latin typeface="A_Nefel_Sereke_Qelew" panose="02010000000000000000" pitchFamily="2" charset="-78"/>
              <a:cs typeface="A_Nefel_Sereke_Qelew" panose="02010000000000000000" pitchFamily="2" charset="-78"/>
            </a:endParaRPr>
          </a:p>
        </p:txBody>
      </p:sp>
      <p:sp>
        <p:nvSpPr>
          <p:cNvPr id="3" name="TextBox 2">
            <a:extLst>
              <a:ext uri="{FF2B5EF4-FFF2-40B4-BE49-F238E27FC236}">
                <a16:creationId xmlns:a16="http://schemas.microsoft.com/office/drawing/2014/main" id="{B230E782-95DA-E086-15EC-ECA26DB2D33A}"/>
              </a:ext>
            </a:extLst>
          </p:cNvPr>
          <p:cNvSpPr txBox="1"/>
          <p:nvPr/>
        </p:nvSpPr>
        <p:spPr>
          <a:xfrm>
            <a:off x="226423" y="4807131"/>
            <a:ext cx="11652068" cy="523220"/>
          </a:xfrm>
          <a:prstGeom prst="rect">
            <a:avLst/>
          </a:prstGeom>
          <a:noFill/>
        </p:spPr>
        <p:txBody>
          <a:bodyPr wrap="square" rtlCol="0">
            <a:spAutoFit/>
          </a:bodyPr>
          <a:lstStyle/>
          <a:p>
            <a:pPr algn="ctr"/>
            <a:r>
              <a:rPr lang="ar-SA" sz="2800" dirty="0">
                <a:latin typeface="A_Nefel_Sereke_Qelew" panose="02010000000000000000" pitchFamily="2" charset="-78"/>
                <a:cs typeface="A_Nefel_Sereke_Qelew" panose="02010000000000000000" pitchFamily="2" charset="-78"/>
              </a:rPr>
              <a:t>على المستوى الإقليمي</a:t>
            </a:r>
            <a:endParaRPr lang="en-US" sz="28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7695319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المستوى الإقليمي</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19062090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86682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المستوى الإقليمي</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19535618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16942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a:extLst>
              <a:ext uri="{FF2B5EF4-FFF2-40B4-BE49-F238E27FC236}">
                <a16:creationId xmlns:a16="http://schemas.microsoft.com/office/drawing/2014/main" id="{9C9CB317-EB6E-8AEA-9A8F-77120AB8FAE7}"/>
              </a:ext>
            </a:extLst>
          </p:cNvPr>
          <p:cNvGraphicFramePr/>
          <p:nvPr>
            <p:extLst>
              <p:ext uri="{D42A27DB-BD31-4B8C-83A1-F6EECF244321}">
                <p14:modId xmlns:p14="http://schemas.microsoft.com/office/powerpoint/2010/main" val="1135523066"/>
              </p:ext>
            </p:extLst>
          </p:nvPr>
        </p:nvGraphicFramePr>
        <p:xfrm>
          <a:off x="5016138" y="4554586"/>
          <a:ext cx="7012730" cy="1890163"/>
        </p:xfrm>
        <a:graphic>
          <a:graphicData uri="http://schemas.openxmlformats.org/drawingml/2006/chart">
            <c:chart xmlns:c="http://schemas.openxmlformats.org/drawingml/2006/chart" xmlns:r="http://schemas.openxmlformats.org/officeDocument/2006/relationships" r:id="rId3"/>
          </a:graphicData>
        </a:graphic>
      </p:graphicFrame>
      <p:pic>
        <p:nvPicPr>
          <p:cNvPr id="2" name="Picture 1">
            <a:extLst>
              <a:ext uri="{FF2B5EF4-FFF2-40B4-BE49-F238E27FC236}">
                <a16:creationId xmlns:a16="http://schemas.microsoft.com/office/drawing/2014/main" id="{F6EB5335-0CFD-C411-D37D-34B29430F5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49" y="-998"/>
            <a:ext cx="4852939"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الوضع الجيوسياسي بالضفة الغربية</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1022"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1:5</a:t>
            </a:r>
            <a:r>
              <a:rPr lang="ar-SA" sz="1200" dirty="0">
                <a:cs typeface="+mj-cs"/>
              </a:rPr>
              <a:t>0</a:t>
            </a:r>
            <a:r>
              <a:rPr lang="en-US" sz="1200" dirty="0">
                <a:cs typeface="+mj-cs"/>
              </a:rPr>
              <a:t>0,000</a:t>
            </a:r>
          </a:p>
        </p:txBody>
      </p:sp>
      <p:pic>
        <p:nvPicPr>
          <p:cNvPr id="4" name="Picture 3">
            <a:extLst>
              <a:ext uri="{FF2B5EF4-FFF2-40B4-BE49-F238E27FC236}">
                <a16:creationId xmlns:a16="http://schemas.microsoft.com/office/drawing/2014/main" id="{EB103617-E81E-056D-98A5-B4B3E04D7D8C}"/>
              </a:ext>
            </a:extLst>
          </p:cNvPr>
          <p:cNvPicPr>
            <a:picLocks noChangeAspect="1"/>
          </p:cNvPicPr>
          <p:nvPr/>
        </p:nvPicPr>
        <p:blipFill rotWithShape="1">
          <a:blip r:embed="rId8"/>
          <a:srcRect b="45401"/>
          <a:stretch/>
        </p:blipFill>
        <p:spPr>
          <a:xfrm>
            <a:off x="10098247" y="1655783"/>
            <a:ext cx="1930621" cy="2707212"/>
          </a:xfrm>
          <a:prstGeom prst="rect">
            <a:avLst/>
          </a:prstGeom>
        </p:spPr>
      </p:pic>
      <p:pic>
        <p:nvPicPr>
          <p:cNvPr id="5" name="Picture 4">
            <a:extLst>
              <a:ext uri="{FF2B5EF4-FFF2-40B4-BE49-F238E27FC236}">
                <a16:creationId xmlns:a16="http://schemas.microsoft.com/office/drawing/2014/main" id="{C10E4D2D-6F5A-F1ED-40AF-A372C0228769}"/>
              </a:ext>
            </a:extLst>
          </p:cNvPr>
          <p:cNvPicPr>
            <a:picLocks noChangeAspect="1"/>
          </p:cNvPicPr>
          <p:nvPr/>
        </p:nvPicPr>
        <p:blipFill rotWithShape="1">
          <a:blip r:embed="rId8"/>
          <a:srcRect t="46661" b="7426"/>
          <a:stretch/>
        </p:blipFill>
        <p:spPr>
          <a:xfrm>
            <a:off x="7951635" y="2086471"/>
            <a:ext cx="1930621" cy="2276522"/>
          </a:xfrm>
          <a:prstGeom prst="rect">
            <a:avLst/>
          </a:prstGeom>
        </p:spPr>
      </p:pic>
      <p:pic>
        <p:nvPicPr>
          <p:cNvPr id="6" name="Picture 5">
            <a:extLst>
              <a:ext uri="{FF2B5EF4-FFF2-40B4-BE49-F238E27FC236}">
                <a16:creationId xmlns:a16="http://schemas.microsoft.com/office/drawing/2014/main" id="{E43CC8C4-14FB-FA86-368F-831E018B122D}"/>
              </a:ext>
            </a:extLst>
          </p:cNvPr>
          <p:cNvPicPr>
            <a:picLocks noChangeAspect="1"/>
          </p:cNvPicPr>
          <p:nvPr/>
        </p:nvPicPr>
        <p:blipFill rotWithShape="1">
          <a:blip r:embed="rId8"/>
          <a:srcRect t="92201"/>
          <a:stretch/>
        </p:blipFill>
        <p:spPr>
          <a:xfrm>
            <a:off x="5913018" y="2020384"/>
            <a:ext cx="1930621" cy="386718"/>
          </a:xfrm>
          <a:prstGeom prst="rect">
            <a:avLst/>
          </a:prstGeom>
        </p:spPr>
      </p:pic>
      <p:pic>
        <p:nvPicPr>
          <p:cNvPr id="14" name="Picture 13">
            <a:extLst>
              <a:ext uri="{FF2B5EF4-FFF2-40B4-BE49-F238E27FC236}">
                <a16:creationId xmlns:a16="http://schemas.microsoft.com/office/drawing/2014/main" id="{0A6443F3-AFA8-1E4B-D2E4-BB9E92F57CEC}"/>
              </a:ext>
            </a:extLst>
          </p:cNvPr>
          <p:cNvPicPr>
            <a:picLocks noChangeAspect="1"/>
          </p:cNvPicPr>
          <p:nvPr/>
        </p:nvPicPr>
        <p:blipFill rotWithShape="1">
          <a:blip r:embed="rId9"/>
          <a:srcRect t="-1" b="20907"/>
          <a:stretch/>
        </p:blipFill>
        <p:spPr>
          <a:xfrm>
            <a:off x="11451431" y="3293761"/>
            <a:ext cx="553454" cy="250386"/>
          </a:xfrm>
          <a:prstGeom prst="rect">
            <a:avLst/>
          </a:prstGeom>
        </p:spPr>
      </p:pic>
    </p:spTree>
    <p:extLst>
      <p:ext uri="{BB962C8B-B14F-4D97-AF65-F5344CB8AC3E}">
        <p14:creationId xmlns:p14="http://schemas.microsoft.com/office/powerpoint/2010/main" val="9076204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المستوى الإقليمي</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14474972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48401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المستوى الإقليمي</a:t>
            </a:r>
            <a:endParaRPr lang="en-US" dirty="0"/>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5993257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29758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04F2CAA8-069F-78A5-7A60-6C3E484532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6" y="6057"/>
            <a:ext cx="4852939"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خريطة الاطار الاقليمي للخدمات لمحافظة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1022"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1:5</a:t>
            </a:r>
            <a:r>
              <a:rPr lang="ar-SA" sz="1200" dirty="0">
                <a:cs typeface="+mj-cs"/>
              </a:rPr>
              <a:t>0</a:t>
            </a:r>
            <a:r>
              <a:rPr lang="en-US" sz="1200" dirty="0">
                <a:cs typeface="+mj-cs"/>
              </a:rPr>
              <a:t>0,000</a:t>
            </a:r>
          </a:p>
        </p:txBody>
      </p:sp>
      <p:cxnSp>
        <p:nvCxnSpPr>
          <p:cNvPr id="17" name="Straight Arrow Connector 16">
            <a:extLst>
              <a:ext uri="{FF2B5EF4-FFF2-40B4-BE49-F238E27FC236}">
                <a16:creationId xmlns:a16="http://schemas.microsoft.com/office/drawing/2014/main" id="{A2BAE8A2-572F-8296-CE3D-E4D7DC390E40}"/>
              </a:ext>
            </a:extLst>
          </p:cNvPr>
          <p:cNvCxnSpPr>
            <a:cxnSpLocks/>
          </p:cNvCxnSpPr>
          <p:nvPr/>
        </p:nvCxnSpPr>
        <p:spPr>
          <a:xfrm>
            <a:off x="2309744" y="3472049"/>
            <a:ext cx="1183994" cy="308772"/>
          </a:xfrm>
          <a:prstGeom prst="straightConnector1">
            <a:avLst/>
          </a:prstGeom>
          <a:ln w="3810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7587D5ED-AF6E-08A8-7854-55E0EB24BD3D}"/>
              </a:ext>
            </a:extLst>
          </p:cNvPr>
          <p:cNvCxnSpPr>
            <a:cxnSpLocks/>
          </p:cNvCxnSpPr>
          <p:nvPr/>
        </p:nvCxnSpPr>
        <p:spPr>
          <a:xfrm>
            <a:off x="2868069" y="2304958"/>
            <a:ext cx="625669" cy="734799"/>
          </a:xfrm>
          <a:prstGeom prst="straightConnector1">
            <a:avLst/>
          </a:prstGeom>
          <a:ln w="3810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359F5C2-F546-AAA1-18AF-E47CB8A10AC0}"/>
              </a:ext>
            </a:extLst>
          </p:cNvPr>
          <p:cNvCxnSpPr>
            <a:cxnSpLocks/>
          </p:cNvCxnSpPr>
          <p:nvPr/>
        </p:nvCxnSpPr>
        <p:spPr>
          <a:xfrm>
            <a:off x="1679430" y="2304958"/>
            <a:ext cx="1814308" cy="1278244"/>
          </a:xfrm>
          <a:prstGeom prst="straightConnector1">
            <a:avLst/>
          </a:prstGeom>
          <a:ln w="3810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82968E69-DA34-B725-9F94-E15E9555DE9A}"/>
              </a:ext>
            </a:extLst>
          </p:cNvPr>
          <p:cNvCxnSpPr>
            <a:cxnSpLocks/>
          </p:cNvCxnSpPr>
          <p:nvPr/>
        </p:nvCxnSpPr>
        <p:spPr>
          <a:xfrm>
            <a:off x="1743155" y="1716495"/>
            <a:ext cx="1779342" cy="1643330"/>
          </a:xfrm>
          <a:prstGeom prst="straightConnector1">
            <a:avLst/>
          </a:prstGeom>
          <a:ln w="3810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7119B73A-226B-CF2B-0A47-99C4F34C7B7A}"/>
              </a:ext>
            </a:extLst>
          </p:cNvPr>
          <p:cNvCxnSpPr>
            <a:cxnSpLocks/>
          </p:cNvCxnSpPr>
          <p:nvPr/>
        </p:nvCxnSpPr>
        <p:spPr>
          <a:xfrm>
            <a:off x="1932115" y="2698528"/>
            <a:ext cx="1439793" cy="960938"/>
          </a:xfrm>
          <a:prstGeom prst="straightConnector1">
            <a:avLst/>
          </a:prstGeom>
          <a:ln w="3810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9AE988F-2867-D2FF-18C3-0E207B14CEFB}"/>
              </a:ext>
            </a:extLst>
          </p:cNvPr>
          <p:cNvCxnSpPr>
            <a:cxnSpLocks/>
          </p:cNvCxnSpPr>
          <p:nvPr/>
        </p:nvCxnSpPr>
        <p:spPr>
          <a:xfrm>
            <a:off x="3354708" y="1682409"/>
            <a:ext cx="263786" cy="959922"/>
          </a:xfrm>
          <a:prstGeom prst="straightConnector1">
            <a:avLst/>
          </a:prstGeom>
          <a:ln w="3810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F970AC9A-3D73-0F74-C090-C79CEEC2F731}"/>
              </a:ext>
            </a:extLst>
          </p:cNvPr>
          <p:cNvCxnSpPr>
            <a:cxnSpLocks/>
          </p:cNvCxnSpPr>
          <p:nvPr/>
        </p:nvCxnSpPr>
        <p:spPr>
          <a:xfrm>
            <a:off x="2666263" y="1186134"/>
            <a:ext cx="915140" cy="1623858"/>
          </a:xfrm>
          <a:prstGeom prst="straightConnector1">
            <a:avLst/>
          </a:prstGeom>
          <a:ln w="3810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FF2E26DB-FF58-BC39-7EB0-49BD8CD07FE5}"/>
              </a:ext>
            </a:extLst>
          </p:cNvPr>
          <p:cNvCxnSpPr>
            <a:cxnSpLocks/>
          </p:cNvCxnSpPr>
          <p:nvPr/>
        </p:nvCxnSpPr>
        <p:spPr>
          <a:xfrm flipV="1">
            <a:off x="2769326" y="3881489"/>
            <a:ext cx="699296" cy="223048"/>
          </a:xfrm>
          <a:prstGeom prst="straightConnector1">
            <a:avLst/>
          </a:prstGeom>
          <a:ln w="3810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E1F1DCD3-40B8-6339-30F5-66DC028ABE57}"/>
              </a:ext>
            </a:extLst>
          </p:cNvPr>
          <p:cNvCxnSpPr>
            <a:cxnSpLocks/>
          </p:cNvCxnSpPr>
          <p:nvPr/>
        </p:nvCxnSpPr>
        <p:spPr>
          <a:xfrm flipV="1">
            <a:off x="2901741" y="4115498"/>
            <a:ext cx="666989" cy="825734"/>
          </a:xfrm>
          <a:prstGeom prst="straightConnector1">
            <a:avLst/>
          </a:prstGeom>
          <a:ln w="3810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37778438-3E08-B9CB-5345-EE7342336BF6}"/>
              </a:ext>
            </a:extLst>
          </p:cNvPr>
          <p:cNvCxnSpPr>
            <a:cxnSpLocks/>
          </p:cNvCxnSpPr>
          <p:nvPr/>
        </p:nvCxnSpPr>
        <p:spPr>
          <a:xfrm flipV="1">
            <a:off x="2052704" y="4053036"/>
            <a:ext cx="1415918" cy="1446631"/>
          </a:xfrm>
          <a:prstGeom prst="straightConnector1">
            <a:avLst/>
          </a:prstGeom>
          <a:ln w="3810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43" name="Picture 42">
            <a:extLst>
              <a:ext uri="{FF2B5EF4-FFF2-40B4-BE49-F238E27FC236}">
                <a16:creationId xmlns:a16="http://schemas.microsoft.com/office/drawing/2014/main" id="{32838C8D-B62F-AE1E-67BC-2B0393DAA8A9}"/>
              </a:ext>
            </a:extLst>
          </p:cNvPr>
          <p:cNvPicPr>
            <a:picLocks noChangeAspect="1"/>
          </p:cNvPicPr>
          <p:nvPr/>
        </p:nvPicPr>
        <p:blipFill rotWithShape="1">
          <a:blip r:embed="rId7"/>
          <a:srcRect b="70223"/>
          <a:stretch/>
        </p:blipFill>
        <p:spPr>
          <a:xfrm>
            <a:off x="10464671" y="1613774"/>
            <a:ext cx="1601844" cy="807209"/>
          </a:xfrm>
          <a:prstGeom prst="rect">
            <a:avLst/>
          </a:prstGeom>
        </p:spPr>
      </p:pic>
      <p:pic>
        <p:nvPicPr>
          <p:cNvPr id="44" name="Picture 43">
            <a:extLst>
              <a:ext uri="{FF2B5EF4-FFF2-40B4-BE49-F238E27FC236}">
                <a16:creationId xmlns:a16="http://schemas.microsoft.com/office/drawing/2014/main" id="{FD622A70-9E8B-BB19-1643-00DB2FEAB2A1}"/>
              </a:ext>
            </a:extLst>
          </p:cNvPr>
          <p:cNvPicPr>
            <a:picLocks noChangeAspect="1"/>
          </p:cNvPicPr>
          <p:nvPr/>
        </p:nvPicPr>
        <p:blipFill rotWithShape="1">
          <a:blip r:embed="rId7"/>
          <a:srcRect t="76033"/>
          <a:stretch/>
        </p:blipFill>
        <p:spPr>
          <a:xfrm>
            <a:off x="10475187" y="3303848"/>
            <a:ext cx="1601844" cy="649695"/>
          </a:xfrm>
          <a:prstGeom prst="rect">
            <a:avLst/>
          </a:prstGeom>
        </p:spPr>
      </p:pic>
      <p:sp>
        <p:nvSpPr>
          <p:cNvPr id="46" name="Rectangle 45">
            <a:extLst>
              <a:ext uri="{FF2B5EF4-FFF2-40B4-BE49-F238E27FC236}">
                <a16:creationId xmlns:a16="http://schemas.microsoft.com/office/drawing/2014/main" id="{03D4C00D-6D8B-8C5C-336F-730035D7C019}"/>
              </a:ext>
            </a:extLst>
          </p:cNvPr>
          <p:cNvSpPr/>
          <p:nvPr/>
        </p:nvSpPr>
        <p:spPr>
          <a:xfrm>
            <a:off x="3568730" y="3780821"/>
            <a:ext cx="149830" cy="164801"/>
          </a:xfrm>
          <a:prstGeom prst="rect">
            <a:avLst/>
          </a:prstGeom>
          <a:solidFill>
            <a:srgbClr val="FF33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46">
            <a:extLst>
              <a:ext uri="{FF2B5EF4-FFF2-40B4-BE49-F238E27FC236}">
                <a16:creationId xmlns:a16="http://schemas.microsoft.com/office/drawing/2014/main" id="{4EC5D386-0427-0752-A79A-2C24E9C42299}"/>
              </a:ext>
            </a:extLst>
          </p:cNvPr>
          <p:cNvPicPr>
            <a:picLocks noChangeAspect="1"/>
          </p:cNvPicPr>
          <p:nvPr/>
        </p:nvPicPr>
        <p:blipFill rotWithShape="1">
          <a:blip r:embed="rId7"/>
          <a:srcRect t="43986" b="24764"/>
          <a:stretch/>
        </p:blipFill>
        <p:spPr>
          <a:xfrm>
            <a:off x="10460808" y="2448880"/>
            <a:ext cx="1601844" cy="847130"/>
          </a:xfrm>
          <a:prstGeom prst="rect">
            <a:avLst/>
          </a:prstGeom>
        </p:spPr>
      </p:pic>
      <p:cxnSp>
        <p:nvCxnSpPr>
          <p:cNvPr id="48" name="Straight Arrow Connector 47">
            <a:extLst>
              <a:ext uri="{FF2B5EF4-FFF2-40B4-BE49-F238E27FC236}">
                <a16:creationId xmlns:a16="http://schemas.microsoft.com/office/drawing/2014/main" id="{2883ADAA-B2E3-3039-D7F1-DE2948AC1576}"/>
              </a:ext>
            </a:extLst>
          </p:cNvPr>
          <p:cNvCxnSpPr/>
          <p:nvPr/>
        </p:nvCxnSpPr>
        <p:spPr>
          <a:xfrm>
            <a:off x="3618494" y="3553701"/>
            <a:ext cx="72984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1B3FC49A-40AA-2B5C-EBD3-674398CAE3B9}"/>
              </a:ext>
            </a:extLst>
          </p:cNvPr>
          <p:cNvCxnSpPr>
            <a:cxnSpLocks/>
          </p:cNvCxnSpPr>
          <p:nvPr/>
        </p:nvCxnSpPr>
        <p:spPr>
          <a:xfrm flipH="1">
            <a:off x="3618494" y="3692411"/>
            <a:ext cx="72285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80379622-BA14-7FDD-DBB1-967BA6023DA4}"/>
              </a:ext>
            </a:extLst>
          </p:cNvPr>
          <p:cNvSpPr txBox="1"/>
          <p:nvPr/>
        </p:nvSpPr>
        <p:spPr>
          <a:xfrm>
            <a:off x="3842373" y="2531424"/>
            <a:ext cx="858341" cy="738664"/>
          </a:xfrm>
          <a:prstGeom prst="rect">
            <a:avLst/>
          </a:prstGeom>
          <a:noFill/>
        </p:spPr>
        <p:txBody>
          <a:bodyPr wrap="square" rtlCol="0">
            <a:spAutoFit/>
          </a:bodyPr>
          <a:lstStyle/>
          <a:p>
            <a:pPr algn="r" rtl="1"/>
            <a:r>
              <a:rPr lang="ar-SA" sz="1400" b="1" dirty="0">
                <a:solidFill>
                  <a:schemeClr val="bg1"/>
                </a:solidFill>
              </a:rPr>
              <a:t>المملكة الأردنية الهاشمية </a:t>
            </a:r>
            <a:endParaRPr lang="en-US" sz="1400" b="1" dirty="0">
              <a:solidFill>
                <a:schemeClr val="bg1"/>
              </a:solidFill>
            </a:endParaRPr>
          </a:p>
        </p:txBody>
      </p:sp>
      <p:cxnSp>
        <p:nvCxnSpPr>
          <p:cNvPr id="65" name="Straight Arrow Connector 64">
            <a:extLst>
              <a:ext uri="{FF2B5EF4-FFF2-40B4-BE49-F238E27FC236}">
                <a16:creationId xmlns:a16="http://schemas.microsoft.com/office/drawing/2014/main" id="{676D8AB4-7ACD-E100-9EC8-56747B90B29D}"/>
              </a:ext>
            </a:extLst>
          </p:cNvPr>
          <p:cNvCxnSpPr>
            <a:cxnSpLocks/>
          </p:cNvCxnSpPr>
          <p:nvPr/>
        </p:nvCxnSpPr>
        <p:spPr>
          <a:xfrm flipH="1">
            <a:off x="9135292" y="2216788"/>
            <a:ext cx="645715" cy="0"/>
          </a:xfrm>
          <a:prstGeom prst="straightConnector1">
            <a:avLst/>
          </a:prstGeom>
          <a:ln w="5715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6" name="TextBox 65">
            <a:extLst>
              <a:ext uri="{FF2B5EF4-FFF2-40B4-BE49-F238E27FC236}">
                <a16:creationId xmlns:a16="http://schemas.microsoft.com/office/drawing/2014/main" id="{4BAAD18B-B3C7-DCC5-1F1F-95C8AF256351}"/>
              </a:ext>
            </a:extLst>
          </p:cNvPr>
          <p:cNvSpPr txBox="1"/>
          <p:nvPr/>
        </p:nvSpPr>
        <p:spPr>
          <a:xfrm>
            <a:off x="7165362" y="2070109"/>
            <a:ext cx="1835012" cy="307777"/>
          </a:xfrm>
          <a:prstGeom prst="rect">
            <a:avLst/>
          </a:prstGeom>
          <a:noFill/>
        </p:spPr>
        <p:txBody>
          <a:bodyPr wrap="square" rtlCol="0">
            <a:spAutoFit/>
          </a:bodyPr>
          <a:lstStyle/>
          <a:p>
            <a:pPr algn="r" rtl="1"/>
            <a:r>
              <a:rPr lang="ar-SA" sz="1400" dirty="0"/>
              <a:t>علاقة تبادلية بين المحافظات</a:t>
            </a:r>
            <a:endParaRPr lang="en-US" sz="1400" dirty="0"/>
          </a:p>
        </p:txBody>
      </p:sp>
      <p:cxnSp>
        <p:nvCxnSpPr>
          <p:cNvPr id="67" name="Straight Arrow Connector 66">
            <a:extLst>
              <a:ext uri="{FF2B5EF4-FFF2-40B4-BE49-F238E27FC236}">
                <a16:creationId xmlns:a16="http://schemas.microsoft.com/office/drawing/2014/main" id="{0D199F3D-4890-0521-1AC8-6F0CFFFA9962}"/>
              </a:ext>
            </a:extLst>
          </p:cNvPr>
          <p:cNvCxnSpPr>
            <a:cxnSpLocks/>
          </p:cNvCxnSpPr>
          <p:nvPr/>
        </p:nvCxnSpPr>
        <p:spPr>
          <a:xfrm>
            <a:off x="9248503" y="2479808"/>
            <a:ext cx="539494"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9B89C373-66A3-5E9E-8FA2-8995AE5859C6}"/>
              </a:ext>
            </a:extLst>
          </p:cNvPr>
          <p:cNvCxnSpPr>
            <a:cxnSpLocks/>
          </p:cNvCxnSpPr>
          <p:nvPr/>
        </p:nvCxnSpPr>
        <p:spPr>
          <a:xfrm flipH="1">
            <a:off x="9204960" y="2618518"/>
            <a:ext cx="576047"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69" name="TextBox 68">
            <a:extLst>
              <a:ext uri="{FF2B5EF4-FFF2-40B4-BE49-F238E27FC236}">
                <a16:creationId xmlns:a16="http://schemas.microsoft.com/office/drawing/2014/main" id="{57796ECB-E5E0-E282-ED64-32959CFD6CDE}"/>
              </a:ext>
            </a:extLst>
          </p:cNvPr>
          <p:cNvSpPr txBox="1"/>
          <p:nvPr/>
        </p:nvSpPr>
        <p:spPr>
          <a:xfrm>
            <a:off x="7220677" y="2394979"/>
            <a:ext cx="1835012" cy="307777"/>
          </a:xfrm>
          <a:prstGeom prst="rect">
            <a:avLst/>
          </a:prstGeom>
          <a:noFill/>
        </p:spPr>
        <p:txBody>
          <a:bodyPr wrap="square" rtlCol="0">
            <a:spAutoFit/>
          </a:bodyPr>
          <a:lstStyle/>
          <a:p>
            <a:pPr algn="r" rtl="1"/>
            <a:r>
              <a:rPr lang="ar-SA" sz="1400" dirty="0"/>
              <a:t>مدخل و مخرج دولي</a:t>
            </a:r>
            <a:endParaRPr lang="en-US" sz="1400" dirty="0"/>
          </a:p>
        </p:txBody>
      </p:sp>
      <p:sp>
        <p:nvSpPr>
          <p:cNvPr id="80" name="TextBox 79">
            <a:extLst>
              <a:ext uri="{FF2B5EF4-FFF2-40B4-BE49-F238E27FC236}">
                <a16:creationId xmlns:a16="http://schemas.microsoft.com/office/drawing/2014/main" id="{FFEE89EB-7C61-EC47-8841-6EDAF80DFB01}"/>
              </a:ext>
            </a:extLst>
          </p:cNvPr>
          <p:cNvSpPr txBox="1"/>
          <p:nvPr/>
        </p:nvSpPr>
        <p:spPr>
          <a:xfrm>
            <a:off x="9833773" y="4563498"/>
            <a:ext cx="2195096" cy="1892826"/>
          </a:xfrm>
          <a:prstGeom prst="rect">
            <a:avLst/>
          </a:prstGeom>
          <a:noFill/>
          <a:ln>
            <a:solidFill>
              <a:schemeClr val="bg1">
                <a:lumMod val="85000"/>
              </a:schemeClr>
            </a:solidFill>
          </a:ln>
        </p:spPr>
        <p:txBody>
          <a:bodyPr wrap="square" rtlCol="0">
            <a:spAutoFit/>
          </a:bodyPr>
          <a:lstStyle/>
          <a:p>
            <a:pPr algn="r" rtl="1"/>
            <a:r>
              <a:rPr lang="ar-SA" sz="1400" dirty="0"/>
              <a:t>تم تسجيل عام 2022 زيارة حوالي 3 ملايين سائح محلي ووافد إلى فلسطين، من بينهم مليونان و700 ألف زاروا أريحا، ويتوقع أن يبلغ عدد الزوار -بعد هذا التوثيق- قرابة </a:t>
            </a:r>
            <a:r>
              <a:rPr lang="ar-SA" sz="1400" b="1" dirty="0"/>
              <a:t>4 ملايين زائر</a:t>
            </a:r>
            <a:r>
              <a:rPr lang="ar-SA" sz="1400" dirty="0"/>
              <a:t>، وأن يسهم قطاع السياحة بحوالي 15% من الاقتصاد الفلسطيني.</a:t>
            </a:r>
          </a:p>
          <a:p>
            <a:pPr algn="r" rtl="1"/>
            <a:endParaRPr lang="en-US" sz="500" dirty="0"/>
          </a:p>
        </p:txBody>
      </p:sp>
      <p:graphicFrame>
        <p:nvGraphicFramePr>
          <p:cNvPr id="83" name="Chart 82">
            <a:extLst>
              <a:ext uri="{FF2B5EF4-FFF2-40B4-BE49-F238E27FC236}">
                <a16:creationId xmlns:a16="http://schemas.microsoft.com/office/drawing/2014/main" id="{CEC36640-87C8-482A-E026-2A9B12768D3C}"/>
              </a:ext>
            </a:extLst>
          </p:cNvPr>
          <p:cNvGraphicFramePr/>
          <p:nvPr>
            <p:extLst>
              <p:ext uri="{D42A27DB-BD31-4B8C-83A1-F6EECF244321}">
                <p14:modId xmlns:p14="http://schemas.microsoft.com/office/powerpoint/2010/main" val="2862157969"/>
              </p:ext>
            </p:extLst>
          </p:nvPr>
        </p:nvGraphicFramePr>
        <p:xfrm>
          <a:off x="5016137" y="4554586"/>
          <a:ext cx="4665023" cy="1890167"/>
        </p:xfrm>
        <a:graphic>
          <a:graphicData uri="http://schemas.openxmlformats.org/drawingml/2006/chart">
            <c:chart xmlns:c="http://schemas.openxmlformats.org/drawingml/2006/chart" xmlns:r="http://schemas.openxmlformats.org/officeDocument/2006/relationships" r:id="rId8"/>
          </a:graphicData>
        </a:graphic>
      </p:graphicFrame>
    </p:spTree>
    <p:extLst>
      <p:ext uri="{BB962C8B-B14F-4D97-AF65-F5344CB8AC3E}">
        <p14:creationId xmlns:p14="http://schemas.microsoft.com/office/powerpoint/2010/main" val="4251741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04F2CAA8-069F-78A5-7A60-6C3E484532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6" y="6057"/>
            <a:ext cx="4852939"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خريطة الاطار الاقليمي للخدمات لمحافظة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1022"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1:5</a:t>
            </a:r>
            <a:r>
              <a:rPr lang="ar-SA" sz="1200" dirty="0">
                <a:cs typeface="+mj-cs"/>
              </a:rPr>
              <a:t>0</a:t>
            </a:r>
            <a:r>
              <a:rPr lang="en-US" sz="1200" dirty="0">
                <a:cs typeface="+mj-cs"/>
              </a:rPr>
              <a:t>0,000</a:t>
            </a:r>
          </a:p>
        </p:txBody>
      </p:sp>
      <p:pic>
        <p:nvPicPr>
          <p:cNvPr id="43" name="Picture 42">
            <a:extLst>
              <a:ext uri="{FF2B5EF4-FFF2-40B4-BE49-F238E27FC236}">
                <a16:creationId xmlns:a16="http://schemas.microsoft.com/office/drawing/2014/main" id="{32838C8D-B62F-AE1E-67BC-2B0393DAA8A9}"/>
              </a:ext>
            </a:extLst>
          </p:cNvPr>
          <p:cNvPicPr>
            <a:picLocks noChangeAspect="1"/>
          </p:cNvPicPr>
          <p:nvPr/>
        </p:nvPicPr>
        <p:blipFill rotWithShape="1">
          <a:blip r:embed="rId7"/>
          <a:srcRect b="70223"/>
          <a:stretch/>
        </p:blipFill>
        <p:spPr>
          <a:xfrm>
            <a:off x="10464671" y="1613774"/>
            <a:ext cx="1601844" cy="807209"/>
          </a:xfrm>
          <a:prstGeom prst="rect">
            <a:avLst/>
          </a:prstGeom>
        </p:spPr>
      </p:pic>
      <p:pic>
        <p:nvPicPr>
          <p:cNvPr id="47" name="Picture 46">
            <a:extLst>
              <a:ext uri="{FF2B5EF4-FFF2-40B4-BE49-F238E27FC236}">
                <a16:creationId xmlns:a16="http://schemas.microsoft.com/office/drawing/2014/main" id="{4EC5D386-0427-0752-A79A-2C24E9C42299}"/>
              </a:ext>
            </a:extLst>
          </p:cNvPr>
          <p:cNvPicPr>
            <a:picLocks noChangeAspect="1"/>
          </p:cNvPicPr>
          <p:nvPr/>
        </p:nvPicPr>
        <p:blipFill rotWithShape="1">
          <a:blip r:embed="rId7"/>
          <a:srcRect t="43986" b="24764"/>
          <a:stretch/>
        </p:blipFill>
        <p:spPr>
          <a:xfrm>
            <a:off x="10460808" y="2448880"/>
            <a:ext cx="1601844" cy="847130"/>
          </a:xfrm>
          <a:prstGeom prst="rect">
            <a:avLst/>
          </a:prstGeom>
        </p:spPr>
      </p:pic>
      <p:sp>
        <p:nvSpPr>
          <p:cNvPr id="50" name="TextBox 49">
            <a:extLst>
              <a:ext uri="{FF2B5EF4-FFF2-40B4-BE49-F238E27FC236}">
                <a16:creationId xmlns:a16="http://schemas.microsoft.com/office/drawing/2014/main" id="{80379622-BA14-7FDD-DBB1-967BA6023DA4}"/>
              </a:ext>
            </a:extLst>
          </p:cNvPr>
          <p:cNvSpPr txBox="1"/>
          <p:nvPr/>
        </p:nvSpPr>
        <p:spPr>
          <a:xfrm>
            <a:off x="3842373" y="2531424"/>
            <a:ext cx="858341" cy="738664"/>
          </a:xfrm>
          <a:prstGeom prst="rect">
            <a:avLst/>
          </a:prstGeom>
          <a:noFill/>
        </p:spPr>
        <p:txBody>
          <a:bodyPr wrap="square" rtlCol="0">
            <a:spAutoFit/>
          </a:bodyPr>
          <a:lstStyle/>
          <a:p>
            <a:pPr algn="r" rtl="1"/>
            <a:r>
              <a:rPr lang="ar-SA" sz="1400" b="1" dirty="0">
                <a:solidFill>
                  <a:schemeClr val="bg1"/>
                </a:solidFill>
              </a:rPr>
              <a:t>المملكة الأردنية الهاشمية </a:t>
            </a:r>
            <a:endParaRPr lang="en-US" sz="1400" b="1" dirty="0">
              <a:solidFill>
                <a:schemeClr val="bg1"/>
              </a:solidFill>
            </a:endParaRPr>
          </a:p>
        </p:txBody>
      </p:sp>
      <p:cxnSp>
        <p:nvCxnSpPr>
          <p:cNvPr id="65" name="Straight Arrow Connector 64">
            <a:extLst>
              <a:ext uri="{FF2B5EF4-FFF2-40B4-BE49-F238E27FC236}">
                <a16:creationId xmlns:a16="http://schemas.microsoft.com/office/drawing/2014/main" id="{676D8AB4-7ACD-E100-9EC8-56747B90B29D}"/>
              </a:ext>
            </a:extLst>
          </p:cNvPr>
          <p:cNvCxnSpPr>
            <a:cxnSpLocks/>
          </p:cNvCxnSpPr>
          <p:nvPr/>
        </p:nvCxnSpPr>
        <p:spPr>
          <a:xfrm flipH="1">
            <a:off x="9135292" y="2216788"/>
            <a:ext cx="645715" cy="0"/>
          </a:xfrm>
          <a:prstGeom prst="straightConnector1">
            <a:avLst/>
          </a:prstGeom>
          <a:ln w="57150">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66" name="TextBox 65">
            <a:extLst>
              <a:ext uri="{FF2B5EF4-FFF2-40B4-BE49-F238E27FC236}">
                <a16:creationId xmlns:a16="http://schemas.microsoft.com/office/drawing/2014/main" id="{4BAAD18B-B3C7-DCC5-1F1F-95C8AF256351}"/>
              </a:ext>
            </a:extLst>
          </p:cNvPr>
          <p:cNvSpPr txBox="1"/>
          <p:nvPr/>
        </p:nvSpPr>
        <p:spPr>
          <a:xfrm>
            <a:off x="5350375" y="1990626"/>
            <a:ext cx="3641759" cy="523220"/>
          </a:xfrm>
          <a:prstGeom prst="rect">
            <a:avLst/>
          </a:prstGeom>
          <a:noFill/>
        </p:spPr>
        <p:txBody>
          <a:bodyPr wrap="square" rtlCol="0">
            <a:spAutoFit/>
          </a:bodyPr>
          <a:lstStyle/>
          <a:p>
            <a:pPr algn="r" rtl="1"/>
            <a:r>
              <a:rPr lang="ar-SA" sz="1400" dirty="0"/>
              <a:t>علاقة بين سكان أريحا و خدمات المدن الاخرى التعليمية و الصحية</a:t>
            </a:r>
            <a:endParaRPr lang="en-US" sz="1400" dirty="0"/>
          </a:p>
        </p:txBody>
      </p:sp>
      <p:pic>
        <p:nvPicPr>
          <p:cNvPr id="2" name="Picture 1">
            <a:extLst>
              <a:ext uri="{FF2B5EF4-FFF2-40B4-BE49-F238E27FC236}">
                <a16:creationId xmlns:a16="http://schemas.microsoft.com/office/drawing/2014/main" id="{EC166C54-EF08-2B19-DBA8-AB00F762BE5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615013" y="1753798"/>
            <a:ext cx="356066" cy="373577"/>
          </a:xfrm>
          <a:prstGeom prst="rect">
            <a:avLst/>
          </a:prstGeom>
        </p:spPr>
      </p:pic>
      <p:pic>
        <p:nvPicPr>
          <p:cNvPr id="3" name="Picture 2">
            <a:extLst>
              <a:ext uri="{FF2B5EF4-FFF2-40B4-BE49-F238E27FC236}">
                <a16:creationId xmlns:a16="http://schemas.microsoft.com/office/drawing/2014/main" id="{5610198B-FC74-7A75-AB35-C619BC4F3AF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139249" y="2872445"/>
            <a:ext cx="356066" cy="373577"/>
          </a:xfrm>
          <a:prstGeom prst="rect">
            <a:avLst/>
          </a:prstGeom>
        </p:spPr>
      </p:pic>
      <p:pic>
        <p:nvPicPr>
          <p:cNvPr id="6" name="Picture 5">
            <a:extLst>
              <a:ext uri="{FF2B5EF4-FFF2-40B4-BE49-F238E27FC236}">
                <a16:creationId xmlns:a16="http://schemas.microsoft.com/office/drawing/2014/main" id="{E24F3CAC-A2EB-35C2-9715-6A51209D77AD}"/>
              </a:ext>
            </a:extLst>
          </p:cNvPr>
          <p:cNvPicPr>
            <a:picLocks noChangeAspect="1"/>
          </p:cNvPicPr>
          <p:nvPr/>
        </p:nvPicPr>
        <p:blipFill>
          <a:blip r:embed="rId9"/>
          <a:stretch>
            <a:fillRect/>
          </a:stretch>
        </p:blipFill>
        <p:spPr>
          <a:xfrm>
            <a:off x="2549185" y="3863221"/>
            <a:ext cx="243861" cy="249958"/>
          </a:xfrm>
          <a:prstGeom prst="rect">
            <a:avLst/>
          </a:prstGeom>
        </p:spPr>
      </p:pic>
      <p:cxnSp>
        <p:nvCxnSpPr>
          <p:cNvPr id="16" name="Straight Arrow Connector 15">
            <a:extLst>
              <a:ext uri="{FF2B5EF4-FFF2-40B4-BE49-F238E27FC236}">
                <a16:creationId xmlns:a16="http://schemas.microsoft.com/office/drawing/2014/main" id="{50C80249-8A0C-A7AD-08E7-5CD93252F4C9}"/>
              </a:ext>
            </a:extLst>
          </p:cNvPr>
          <p:cNvCxnSpPr>
            <a:cxnSpLocks/>
            <a:endCxn id="3" idx="3"/>
          </p:cNvCxnSpPr>
          <p:nvPr/>
        </p:nvCxnSpPr>
        <p:spPr>
          <a:xfrm flipH="1" flipV="1">
            <a:off x="2495315" y="3059234"/>
            <a:ext cx="882451" cy="368109"/>
          </a:xfrm>
          <a:prstGeom prst="straightConnector1">
            <a:avLst/>
          </a:prstGeom>
          <a:ln w="38100">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E844E8C8-324F-42B0-4A73-C1C2B791EA22}"/>
              </a:ext>
            </a:extLst>
          </p:cNvPr>
          <p:cNvCxnSpPr>
            <a:cxnSpLocks/>
          </p:cNvCxnSpPr>
          <p:nvPr/>
        </p:nvCxnSpPr>
        <p:spPr>
          <a:xfrm flipH="1" flipV="1">
            <a:off x="2925330" y="2070109"/>
            <a:ext cx="581514" cy="842607"/>
          </a:xfrm>
          <a:prstGeom prst="straightConnector1">
            <a:avLst/>
          </a:prstGeom>
          <a:ln w="38100">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97E703E8-A96C-9891-6BFB-F1E4DB872F56}"/>
              </a:ext>
            </a:extLst>
          </p:cNvPr>
          <p:cNvCxnSpPr>
            <a:cxnSpLocks/>
            <a:endCxn id="6" idx="3"/>
          </p:cNvCxnSpPr>
          <p:nvPr/>
        </p:nvCxnSpPr>
        <p:spPr>
          <a:xfrm flipH="1">
            <a:off x="2793046" y="3705498"/>
            <a:ext cx="584720" cy="282702"/>
          </a:xfrm>
          <a:prstGeom prst="straightConnector1">
            <a:avLst/>
          </a:prstGeom>
          <a:ln w="38100">
            <a:solidFill>
              <a:srgbClr val="002060"/>
            </a:solidFill>
            <a:tailEnd type="triangle"/>
          </a:ln>
        </p:spPr>
        <p:style>
          <a:lnRef idx="1">
            <a:schemeClr val="accent1"/>
          </a:lnRef>
          <a:fillRef idx="0">
            <a:schemeClr val="accent1"/>
          </a:fillRef>
          <a:effectRef idx="0">
            <a:schemeClr val="accent1"/>
          </a:effectRef>
          <a:fontRef idx="minor">
            <a:schemeClr val="tx1"/>
          </a:fontRef>
        </p:style>
      </p:cxnSp>
      <p:pic>
        <p:nvPicPr>
          <p:cNvPr id="38" name="Picture 37">
            <a:extLst>
              <a:ext uri="{FF2B5EF4-FFF2-40B4-BE49-F238E27FC236}">
                <a16:creationId xmlns:a16="http://schemas.microsoft.com/office/drawing/2014/main" id="{69447B1B-0D55-F0B1-E9F3-7CBCFBA7934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765360" y="2394979"/>
            <a:ext cx="284477" cy="284477"/>
          </a:xfrm>
          <a:prstGeom prst="rect">
            <a:avLst/>
          </a:prstGeom>
        </p:spPr>
      </p:pic>
      <p:pic>
        <p:nvPicPr>
          <p:cNvPr id="39" name="Picture 38">
            <a:extLst>
              <a:ext uri="{FF2B5EF4-FFF2-40B4-BE49-F238E27FC236}">
                <a16:creationId xmlns:a16="http://schemas.microsoft.com/office/drawing/2014/main" id="{EA68A4FF-22D7-1E6F-B9B2-33F139952B3E}"/>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686602" y="3314903"/>
            <a:ext cx="284477" cy="284477"/>
          </a:xfrm>
          <a:prstGeom prst="rect">
            <a:avLst/>
          </a:prstGeom>
        </p:spPr>
      </p:pic>
      <p:pic>
        <p:nvPicPr>
          <p:cNvPr id="40" name="Picture 39">
            <a:extLst>
              <a:ext uri="{FF2B5EF4-FFF2-40B4-BE49-F238E27FC236}">
                <a16:creationId xmlns:a16="http://schemas.microsoft.com/office/drawing/2014/main" id="{92119D56-CE2E-F433-6C07-B1627AA0DB7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798518" y="4234781"/>
            <a:ext cx="284477" cy="284477"/>
          </a:xfrm>
          <a:prstGeom prst="rect">
            <a:avLst/>
          </a:prstGeom>
        </p:spPr>
      </p:pic>
      <p:cxnSp>
        <p:nvCxnSpPr>
          <p:cNvPr id="41" name="Straight Arrow Connector 40">
            <a:extLst>
              <a:ext uri="{FF2B5EF4-FFF2-40B4-BE49-F238E27FC236}">
                <a16:creationId xmlns:a16="http://schemas.microsoft.com/office/drawing/2014/main" id="{2EAF2F56-3B8D-32A7-39C5-724AB7A84308}"/>
              </a:ext>
            </a:extLst>
          </p:cNvPr>
          <p:cNvCxnSpPr>
            <a:cxnSpLocks/>
          </p:cNvCxnSpPr>
          <p:nvPr/>
        </p:nvCxnSpPr>
        <p:spPr>
          <a:xfrm flipH="1" flipV="1">
            <a:off x="3049837" y="2654800"/>
            <a:ext cx="428835" cy="44470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40BF7FDE-FD0E-4B00-6F1D-55C6D64A910E}"/>
              </a:ext>
            </a:extLst>
          </p:cNvPr>
          <p:cNvCxnSpPr>
            <a:cxnSpLocks/>
            <a:endCxn id="39" idx="3"/>
          </p:cNvCxnSpPr>
          <p:nvPr/>
        </p:nvCxnSpPr>
        <p:spPr>
          <a:xfrm flipH="1" flipV="1">
            <a:off x="2971079" y="3457142"/>
            <a:ext cx="415352" cy="116719"/>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02E0D18A-5D51-2AB1-0B7E-D03D53F4E720}"/>
              </a:ext>
            </a:extLst>
          </p:cNvPr>
          <p:cNvCxnSpPr>
            <a:cxnSpLocks/>
          </p:cNvCxnSpPr>
          <p:nvPr/>
        </p:nvCxnSpPr>
        <p:spPr>
          <a:xfrm flipH="1">
            <a:off x="3063964" y="3807121"/>
            <a:ext cx="334264" cy="55208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1" name="Rectangle 60">
            <a:extLst>
              <a:ext uri="{FF2B5EF4-FFF2-40B4-BE49-F238E27FC236}">
                <a16:creationId xmlns:a16="http://schemas.microsoft.com/office/drawing/2014/main" id="{312E0475-DAAE-38BB-2E41-C4D3D744CC6A}"/>
              </a:ext>
            </a:extLst>
          </p:cNvPr>
          <p:cNvSpPr/>
          <p:nvPr/>
        </p:nvSpPr>
        <p:spPr>
          <a:xfrm>
            <a:off x="8635361" y="2609598"/>
            <a:ext cx="353331" cy="123597"/>
          </a:xfrm>
          <a:prstGeom prst="rect">
            <a:avLst/>
          </a:prstGeom>
          <a:solidFill>
            <a:srgbClr val="003576"/>
          </a:solidFill>
          <a:ln>
            <a:solidFill>
              <a:srgbClr val="00295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63" name="TextBox 62">
            <a:extLst>
              <a:ext uri="{FF2B5EF4-FFF2-40B4-BE49-F238E27FC236}">
                <a16:creationId xmlns:a16="http://schemas.microsoft.com/office/drawing/2014/main" id="{38051BBF-D433-A88D-158C-4D4E089CF089}"/>
              </a:ext>
            </a:extLst>
          </p:cNvPr>
          <p:cNvSpPr txBox="1"/>
          <p:nvPr/>
        </p:nvSpPr>
        <p:spPr>
          <a:xfrm>
            <a:off x="6812108" y="2764846"/>
            <a:ext cx="1835012" cy="307777"/>
          </a:xfrm>
          <a:prstGeom prst="rect">
            <a:avLst/>
          </a:prstGeom>
          <a:noFill/>
        </p:spPr>
        <p:txBody>
          <a:bodyPr wrap="square" rtlCol="0">
            <a:spAutoFit/>
          </a:bodyPr>
          <a:lstStyle/>
          <a:p>
            <a:pPr algn="r" rtl="1"/>
            <a:r>
              <a:rPr lang="ar-SA" sz="1400" dirty="0"/>
              <a:t>مستشفيات</a:t>
            </a:r>
            <a:endParaRPr lang="en-US" sz="1400" dirty="0"/>
          </a:p>
        </p:txBody>
      </p:sp>
      <p:sp>
        <p:nvSpPr>
          <p:cNvPr id="64" name="TextBox 63">
            <a:extLst>
              <a:ext uri="{FF2B5EF4-FFF2-40B4-BE49-F238E27FC236}">
                <a16:creationId xmlns:a16="http://schemas.microsoft.com/office/drawing/2014/main" id="{CF5F0EC1-213F-5C3D-4C5D-35B7517BA021}"/>
              </a:ext>
            </a:extLst>
          </p:cNvPr>
          <p:cNvSpPr txBox="1"/>
          <p:nvPr/>
        </p:nvSpPr>
        <p:spPr>
          <a:xfrm>
            <a:off x="6803021" y="2513846"/>
            <a:ext cx="1835012" cy="307777"/>
          </a:xfrm>
          <a:prstGeom prst="rect">
            <a:avLst/>
          </a:prstGeom>
          <a:noFill/>
        </p:spPr>
        <p:txBody>
          <a:bodyPr wrap="square" rtlCol="0">
            <a:spAutoFit/>
          </a:bodyPr>
          <a:lstStyle/>
          <a:p>
            <a:pPr algn="r" rtl="1"/>
            <a:r>
              <a:rPr lang="ar-SA" sz="1400" dirty="0"/>
              <a:t>جامعات علمية و انسانية</a:t>
            </a:r>
            <a:endParaRPr lang="en-US" sz="1400" dirty="0"/>
          </a:p>
        </p:txBody>
      </p:sp>
      <p:sp>
        <p:nvSpPr>
          <p:cNvPr id="70" name="Rectangle 69">
            <a:extLst>
              <a:ext uri="{FF2B5EF4-FFF2-40B4-BE49-F238E27FC236}">
                <a16:creationId xmlns:a16="http://schemas.microsoft.com/office/drawing/2014/main" id="{A7B40160-B8E8-6B55-625D-8EE2F658C814}"/>
              </a:ext>
            </a:extLst>
          </p:cNvPr>
          <p:cNvSpPr/>
          <p:nvPr/>
        </p:nvSpPr>
        <p:spPr>
          <a:xfrm>
            <a:off x="8629763" y="2860598"/>
            <a:ext cx="353331" cy="123597"/>
          </a:xfrm>
          <a:prstGeom prst="rect">
            <a:avLst/>
          </a:prstGeom>
          <a:solidFill>
            <a:schemeClr val="tx1"/>
          </a:solidFill>
          <a:ln>
            <a:solidFill>
              <a:srgbClr val="00295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pic>
        <p:nvPicPr>
          <p:cNvPr id="71" name="Picture 70">
            <a:extLst>
              <a:ext uri="{FF2B5EF4-FFF2-40B4-BE49-F238E27FC236}">
                <a16:creationId xmlns:a16="http://schemas.microsoft.com/office/drawing/2014/main" id="{95BC4507-B1F9-E835-75EB-A84113B6F203}"/>
              </a:ext>
            </a:extLst>
          </p:cNvPr>
          <p:cNvPicPr>
            <a:picLocks noChangeAspect="1"/>
          </p:cNvPicPr>
          <p:nvPr/>
        </p:nvPicPr>
        <p:blipFill rotWithShape="1">
          <a:blip r:embed="rId7"/>
          <a:srcRect t="76033" b="13377"/>
          <a:stretch/>
        </p:blipFill>
        <p:spPr>
          <a:xfrm>
            <a:off x="10475187" y="3303849"/>
            <a:ext cx="1601844" cy="287086"/>
          </a:xfrm>
          <a:prstGeom prst="rect">
            <a:avLst/>
          </a:prstGeom>
        </p:spPr>
      </p:pic>
    </p:spTree>
    <p:extLst>
      <p:ext uri="{BB962C8B-B14F-4D97-AF65-F5344CB8AC3E}">
        <p14:creationId xmlns:p14="http://schemas.microsoft.com/office/powerpoint/2010/main" val="30667742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04F2CAA8-069F-78A5-7A60-6C3E484532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6" y="6057"/>
            <a:ext cx="4852939"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خريطة الاطار الاقليمي للخدمات لمحافظة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1022"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1:5</a:t>
            </a:r>
            <a:r>
              <a:rPr lang="ar-SA" sz="1200" dirty="0">
                <a:cs typeface="+mj-cs"/>
              </a:rPr>
              <a:t>0</a:t>
            </a:r>
            <a:r>
              <a:rPr lang="en-US" sz="1200" dirty="0">
                <a:cs typeface="+mj-cs"/>
              </a:rPr>
              <a:t>0,000</a:t>
            </a:r>
          </a:p>
        </p:txBody>
      </p:sp>
      <p:pic>
        <p:nvPicPr>
          <p:cNvPr id="43" name="Picture 42">
            <a:extLst>
              <a:ext uri="{FF2B5EF4-FFF2-40B4-BE49-F238E27FC236}">
                <a16:creationId xmlns:a16="http://schemas.microsoft.com/office/drawing/2014/main" id="{32838C8D-B62F-AE1E-67BC-2B0393DAA8A9}"/>
              </a:ext>
            </a:extLst>
          </p:cNvPr>
          <p:cNvPicPr>
            <a:picLocks noChangeAspect="1"/>
          </p:cNvPicPr>
          <p:nvPr/>
        </p:nvPicPr>
        <p:blipFill rotWithShape="1">
          <a:blip r:embed="rId7"/>
          <a:srcRect b="70223"/>
          <a:stretch/>
        </p:blipFill>
        <p:spPr>
          <a:xfrm>
            <a:off x="10464671" y="1613774"/>
            <a:ext cx="1601844" cy="807209"/>
          </a:xfrm>
          <a:prstGeom prst="rect">
            <a:avLst/>
          </a:prstGeom>
        </p:spPr>
      </p:pic>
      <p:pic>
        <p:nvPicPr>
          <p:cNvPr id="47" name="Picture 46">
            <a:extLst>
              <a:ext uri="{FF2B5EF4-FFF2-40B4-BE49-F238E27FC236}">
                <a16:creationId xmlns:a16="http://schemas.microsoft.com/office/drawing/2014/main" id="{4EC5D386-0427-0752-A79A-2C24E9C42299}"/>
              </a:ext>
            </a:extLst>
          </p:cNvPr>
          <p:cNvPicPr>
            <a:picLocks noChangeAspect="1"/>
          </p:cNvPicPr>
          <p:nvPr/>
        </p:nvPicPr>
        <p:blipFill rotWithShape="1">
          <a:blip r:embed="rId7"/>
          <a:srcRect t="43986" b="24764"/>
          <a:stretch/>
        </p:blipFill>
        <p:spPr>
          <a:xfrm>
            <a:off x="10460808" y="2448880"/>
            <a:ext cx="1601844" cy="847130"/>
          </a:xfrm>
          <a:prstGeom prst="rect">
            <a:avLst/>
          </a:prstGeom>
        </p:spPr>
      </p:pic>
      <p:sp>
        <p:nvSpPr>
          <p:cNvPr id="50" name="TextBox 49">
            <a:extLst>
              <a:ext uri="{FF2B5EF4-FFF2-40B4-BE49-F238E27FC236}">
                <a16:creationId xmlns:a16="http://schemas.microsoft.com/office/drawing/2014/main" id="{80379622-BA14-7FDD-DBB1-967BA6023DA4}"/>
              </a:ext>
            </a:extLst>
          </p:cNvPr>
          <p:cNvSpPr txBox="1"/>
          <p:nvPr/>
        </p:nvSpPr>
        <p:spPr>
          <a:xfrm>
            <a:off x="3842373" y="2531424"/>
            <a:ext cx="858341" cy="738664"/>
          </a:xfrm>
          <a:prstGeom prst="rect">
            <a:avLst/>
          </a:prstGeom>
          <a:noFill/>
        </p:spPr>
        <p:txBody>
          <a:bodyPr wrap="square" rtlCol="0">
            <a:spAutoFit/>
          </a:bodyPr>
          <a:lstStyle/>
          <a:p>
            <a:pPr algn="r" rtl="1"/>
            <a:r>
              <a:rPr lang="ar-SA" sz="1400" b="1" dirty="0">
                <a:solidFill>
                  <a:schemeClr val="bg1"/>
                </a:solidFill>
              </a:rPr>
              <a:t>المملكة الأردنية الهاشمية </a:t>
            </a:r>
            <a:endParaRPr lang="en-US" sz="1400" b="1" dirty="0">
              <a:solidFill>
                <a:schemeClr val="bg1"/>
              </a:solidFill>
            </a:endParaRPr>
          </a:p>
        </p:txBody>
      </p:sp>
      <p:sp>
        <p:nvSpPr>
          <p:cNvPr id="66" name="TextBox 65">
            <a:extLst>
              <a:ext uri="{FF2B5EF4-FFF2-40B4-BE49-F238E27FC236}">
                <a16:creationId xmlns:a16="http://schemas.microsoft.com/office/drawing/2014/main" id="{4BAAD18B-B3C7-DCC5-1F1F-95C8AF256351}"/>
              </a:ext>
            </a:extLst>
          </p:cNvPr>
          <p:cNvSpPr txBox="1"/>
          <p:nvPr/>
        </p:nvSpPr>
        <p:spPr>
          <a:xfrm>
            <a:off x="5328114" y="2113206"/>
            <a:ext cx="3641759" cy="307777"/>
          </a:xfrm>
          <a:prstGeom prst="rect">
            <a:avLst/>
          </a:prstGeom>
          <a:noFill/>
        </p:spPr>
        <p:txBody>
          <a:bodyPr wrap="square" rtlCol="0">
            <a:spAutoFit/>
          </a:bodyPr>
          <a:lstStyle/>
          <a:p>
            <a:pPr algn="r" rtl="1"/>
            <a:r>
              <a:rPr lang="ar-SA" sz="1400" dirty="0"/>
              <a:t>جامعة الاستقلال (الكلية العسكرية)</a:t>
            </a:r>
            <a:endParaRPr lang="en-US" sz="1400" dirty="0"/>
          </a:p>
        </p:txBody>
      </p:sp>
      <p:cxnSp>
        <p:nvCxnSpPr>
          <p:cNvPr id="4" name="Straight Arrow Connector 3">
            <a:extLst>
              <a:ext uri="{FF2B5EF4-FFF2-40B4-BE49-F238E27FC236}">
                <a16:creationId xmlns:a16="http://schemas.microsoft.com/office/drawing/2014/main" id="{DE3EDAE6-AB03-D303-10EC-E74C2029CE1D}"/>
              </a:ext>
            </a:extLst>
          </p:cNvPr>
          <p:cNvCxnSpPr>
            <a:cxnSpLocks/>
          </p:cNvCxnSpPr>
          <p:nvPr/>
        </p:nvCxnSpPr>
        <p:spPr>
          <a:xfrm>
            <a:off x="3488272" y="1724377"/>
            <a:ext cx="142726" cy="1348246"/>
          </a:xfrm>
          <a:prstGeom prst="straightConnector1">
            <a:avLst/>
          </a:prstGeom>
          <a:ln w="38100">
            <a:solidFill>
              <a:srgbClr val="2F6FA8"/>
            </a:solidFill>
            <a:tailEnd type="triangl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CEBB77E2-B009-9F91-621F-341F916BF803}"/>
              </a:ext>
            </a:extLst>
          </p:cNvPr>
          <p:cNvPicPr>
            <a:picLocks noChangeAspect="1"/>
          </p:cNvPicPr>
          <p:nvPr/>
        </p:nvPicPr>
        <p:blipFill>
          <a:blip r:embed="rId8">
            <a:duotone>
              <a:schemeClr val="accent5">
                <a:shade val="45000"/>
                <a:satMod val="135000"/>
              </a:schemeClr>
              <a:prstClr val="white"/>
            </a:duotone>
            <a:extLst>
              <a:ext uri="{BEBA8EAE-BF5A-486C-A8C5-ECC9F3942E4B}">
                <a14:imgProps xmlns:a14="http://schemas.microsoft.com/office/drawing/2010/main">
                  <a14:imgLayer r:embed="rId9">
                    <a14:imgEffect>
                      <a14:backgroundRemoval t="10000" b="90000" l="10000" r="90000">
                        <a14:foregroundMark x1="15000" y1="38333" x2="15000" y2="38333"/>
                        <a14:foregroundMark x1="21111" y1="58333" x2="21111" y2="58333"/>
                        <a14:foregroundMark x1="78889" y1="41667" x2="78889" y2="41667"/>
                        <a14:foregroundMark x1="81389" y1="56111" x2="81389" y2="56111"/>
                      </a14:backgroundRemoval>
                    </a14:imgEffect>
                  </a14:imgLayer>
                </a14:imgProps>
              </a:ext>
              <a:ext uri="{28A0092B-C50C-407E-A947-70E740481C1C}">
                <a14:useLocalDpi xmlns:a14="http://schemas.microsoft.com/office/drawing/2010/main" val="0"/>
              </a:ext>
            </a:extLst>
          </a:blip>
          <a:stretch>
            <a:fillRect/>
          </a:stretch>
        </p:blipFill>
        <p:spPr>
          <a:xfrm>
            <a:off x="3230535" y="3438070"/>
            <a:ext cx="515473" cy="515473"/>
          </a:xfrm>
          <a:prstGeom prst="rect">
            <a:avLst/>
          </a:prstGeom>
        </p:spPr>
      </p:pic>
      <p:cxnSp>
        <p:nvCxnSpPr>
          <p:cNvPr id="14" name="Straight Arrow Connector 13">
            <a:extLst>
              <a:ext uri="{FF2B5EF4-FFF2-40B4-BE49-F238E27FC236}">
                <a16:creationId xmlns:a16="http://schemas.microsoft.com/office/drawing/2014/main" id="{AB8F4CF1-5CD3-2CDA-D492-C1990D92C11A}"/>
              </a:ext>
            </a:extLst>
          </p:cNvPr>
          <p:cNvCxnSpPr>
            <a:cxnSpLocks/>
          </p:cNvCxnSpPr>
          <p:nvPr/>
        </p:nvCxnSpPr>
        <p:spPr>
          <a:xfrm>
            <a:off x="2737664" y="1183178"/>
            <a:ext cx="789921" cy="2012868"/>
          </a:xfrm>
          <a:prstGeom prst="straightConnector1">
            <a:avLst/>
          </a:prstGeom>
          <a:ln w="38100">
            <a:solidFill>
              <a:srgbClr val="2F6FA8"/>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05CE27C-10E3-B825-5278-FCE43986EA27}"/>
              </a:ext>
            </a:extLst>
          </p:cNvPr>
          <p:cNvCxnSpPr>
            <a:cxnSpLocks/>
          </p:cNvCxnSpPr>
          <p:nvPr/>
        </p:nvCxnSpPr>
        <p:spPr>
          <a:xfrm>
            <a:off x="1902877" y="1724377"/>
            <a:ext cx="1532946" cy="1545711"/>
          </a:xfrm>
          <a:prstGeom prst="straightConnector1">
            <a:avLst/>
          </a:prstGeom>
          <a:ln w="38100">
            <a:solidFill>
              <a:srgbClr val="2F6FA8"/>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E7824AB2-FE65-D4E4-1108-BCD8DCA25EAB}"/>
              </a:ext>
            </a:extLst>
          </p:cNvPr>
          <p:cNvCxnSpPr>
            <a:cxnSpLocks/>
          </p:cNvCxnSpPr>
          <p:nvPr/>
        </p:nvCxnSpPr>
        <p:spPr>
          <a:xfrm>
            <a:off x="2862183" y="2398500"/>
            <a:ext cx="553940" cy="674123"/>
          </a:xfrm>
          <a:prstGeom prst="straightConnector1">
            <a:avLst/>
          </a:prstGeom>
          <a:ln w="38100">
            <a:solidFill>
              <a:srgbClr val="2F6FA8"/>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7768974F-312D-F41D-07B0-94563884AC10}"/>
              </a:ext>
            </a:extLst>
          </p:cNvPr>
          <p:cNvCxnSpPr>
            <a:cxnSpLocks/>
          </p:cNvCxnSpPr>
          <p:nvPr/>
        </p:nvCxnSpPr>
        <p:spPr>
          <a:xfrm>
            <a:off x="2092800" y="2146427"/>
            <a:ext cx="1321674" cy="1280916"/>
          </a:xfrm>
          <a:prstGeom prst="straightConnector1">
            <a:avLst/>
          </a:prstGeom>
          <a:ln w="38100">
            <a:solidFill>
              <a:srgbClr val="2F6FA8"/>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0DF48E52-5797-B5C6-4A34-A7C48506C2A6}"/>
              </a:ext>
            </a:extLst>
          </p:cNvPr>
          <p:cNvCxnSpPr>
            <a:cxnSpLocks/>
          </p:cNvCxnSpPr>
          <p:nvPr/>
        </p:nvCxnSpPr>
        <p:spPr>
          <a:xfrm>
            <a:off x="2238313" y="2667734"/>
            <a:ext cx="1101310" cy="844378"/>
          </a:xfrm>
          <a:prstGeom prst="straightConnector1">
            <a:avLst/>
          </a:prstGeom>
          <a:ln w="38100">
            <a:solidFill>
              <a:srgbClr val="2F6FA8"/>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26A54453-FA29-1FB3-2653-F851BEB54CB0}"/>
              </a:ext>
            </a:extLst>
          </p:cNvPr>
          <p:cNvCxnSpPr>
            <a:cxnSpLocks/>
          </p:cNvCxnSpPr>
          <p:nvPr/>
        </p:nvCxnSpPr>
        <p:spPr>
          <a:xfrm>
            <a:off x="2324469" y="3435057"/>
            <a:ext cx="1041389" cy="414336"/>
          </a:xfrm>
          <a:prstGeom prst="straightConnector1">
            <a:avLst/>
          </a:prstGeom>
          <a:ln w="38100">
            <a:solidFill>
              <a:srgbClr val="2F6FA8"/>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4BCAB3DB-0BA2-9E4B-D5EB-856435ACA36F}"/>
              </a:ext>
            </a:extLst>
          </p:cNvPr>
          <p:cNvCxnSpPr>
            <a:cxnSpLocks/>
          </p:cNvCxnSpPr>
          <p:nvPr/>
        </p:nvCxnSpPr>
        <p:spPr>
          <a:xfrm flipV="1">
            <a:off x="2820630" y="3953543"/>
            <a:ext cx="602509" cy="440660"/>
          </a:xfrm>
          <a:prstGeom prst="straightConnector1">
            <a:avLst/>
          </a:prstGeom>
          <a:ln w="38100">
            <a:solidFill>
              <a:srgbClr val="2F6FA8"/>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CBF8539B-65B0-F646-5401-D461D8CC2E99}"/>
              </a:ext>
            </a:extLst>
          </p:cNvPr>
          <p:cNvCxnSpPr>
            <a:cxnSpLocks/>
          </p:cNvCxnSpPr>
          <p:nvPr/>
        </p:nvCxnSpPr>
        <p:spPr>
          <a:xfrm flipV="1">
            <a:off x="2934489" y="4110798"/>
            <a:ext cx="625146" cy="895818"/>
          </a:xfrm>
          <a:prstGeom prst="straightConnector1">
            <a:avLst/>
          </a:prstGeom>
          <a:ln w="38100">
            <a:solidFill>
              <a:srgbClr val="2F6FA8"/>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57D90D47-951F-5FD1-1877-6592D4B095D7}"/>
              </a:ext>
            </a:extLst>
          </p:cNvPr>
          <p:cNvCxnSpPr>
            <a:cxnSpLocks/>
          </p:cNvCxnSpPr>
          <p:nvPr/>
        </p:nvCxnSpPr>
        <p:spPr>
          <a:xfrm flipV="1">
            <a:off x="1989387" y="3953543"/>
            <a:ext cx="1538198" cy="1950868"/>
          </a:xfrm>
          <a:prstGeom prst="straightConnector1">
            <a:avLst/>
          </a:prstGeom>
          <a:ln w="38100">
            <a:solidFill>
              <a:srgbClr val="2F6FA8"/>
            </a:solidFill>
            <a:tailEnd type="triangle"/>
          </a:ln>
        </p:spPr>
        <p:style>
          <a:lnRef idx="1">
            <a:schemeClr val="accent1"/>
          </a:lnRef>
          <a:fillRef idx="0">
            <a:schemeClr val="accent1"/>
          </a:fillRef>
          <a:effectRef idx="0">
            <a:schemeClr val="accent1"/>
          </a:effectRef>
          <a:fontRef idx="minor">
            <a:schemeClr val="tx1"/>
          </a:fontRef>
        </p:style>
      </p:cxnSp>
      <p:pic>
        <p:nvPicPr>
          <p:cNvPr id="59" name="Picture 58">
            <a:extLst>
              <a:ext uri="{FF2B5EF4-FFF2-40B4-BE49-F238E27FC236}">
                <a16:creationId xmlns:a16="http://schemas.microsoft.com/office/drawing/2014/main" id="{ABAFCC8C-B98E-2583-137B-861DB9EF0190}"/>
              </a:ext>
            </a:extLst>
          </p:cNvPr>
          <p:cNvPicPr>
            <a:picLocks noChangeAspect="1"/>
          </p:cNvPicPr>
          <p:nvPr/>
        </p:nvPicPr>
        <p:blipFill>
          <a:blip r:embed="rId8">
            <a:duotone>
              <a:schemeClr val="accent5">
                <a:shade val="45000"/>
                <a:satMod val="135000"/>
              </a:schemeClr>
              <a:prstClr val="white"/>
            </a:duotone>
            <a:extLst>
              <a:ext uri="{BEBA8EAE-BF5A-486C-A8C5-ECC9F3942E4B}">
                <a14:imgProps xmlns:a14="http://schemas.microsoft.com/office/drawing/2010/main">
                  <a14:imgLayer r:embed="rId9">
                    <a14:imgEffect>
                      <a14:backgroundRemoval t="10000" b="90000" l="10000" r="90000">
                        <a14:foregroundMark x1="15000" y1="38333" x2="15000" y2="38333"/>
                        <a14:foregroundMark x1="21111" y1="58333" x2="21111" y2="58333"/>
                        <a14:foregroundMark x1="78889" y1="41667" x2="78889" y2="41667"/>
                        <a14:foregroundMark x1="81389" y1="56111" x2="81389" y2="56111"/>
                      </a14:backgroundRemoval>
                    </a14:imgEffect>
                  </a14:imgLayer>
                </a14:imgProps>
              </a:ext>
              <a:ext uri="{28A0092B-C50C-407E-A947-70E740481C1C}">
                <a14:useLocalDpi xmlns:a14="http://schemas.microsoft.com/office/drawing/2010/main" val="0"/>
              </a:ext>
            </a:extLst>
          </a:blip>
          <a:stretch>
            <a:fillRect/>
          </a:stretch>
        </p:blipFill>
        <p:spPr>
          <a:xfrm>
            <a:off x="9072080" y="1998373"/>
            <a:ext cx="515473" cy="515473"/>
          </a:xfrm>
          <a:prstGeom prst="rect">
            <a:avLst/>
          </a:prstGeom>
        </p:spPr>
      </p:pic>
      <p:cxnSp>
        <p:nvCxnSpPr>
          <p:cNvPr id="60" name="Straight Arrow Connector 59">
            <a:extLst>
              <a:ext uri="{FF2B5EF4-FFF2-40B4-BE49-F238E27FC236}">
                <a16:creationId xmlns:a16="http://schemas.microsoft.com/office/drawing/2014/main" id="{39E51D64-9391-4D20-541E-EE0D50E19C95}"/>
              </a:ext>
            </a:extLst>
          </p:cNvPr>
          <p:cNvCxnSpPr>
            <a:cxnSpLocks/>
          </p:cNvCxnSpPr>
          <p:nvPr/>
        </p:nvCxnSpPr>
        <p:spPr>
          <a:xfrm flipH="1">
            <a:off x="9106971" y="2763670"/>
            <a:ext cx="431267" cy="0"/>
          </a:xfrm>
          <a:prstGeom prst="straightConnector1">
            <a:avLst/>
          </a:prstGeom>
          <a:ln w="57150">
            <a:solidFill>
              <a:srgbClr val="2F6FA8"/>
            </a:solidFill>
            <a:tailEnd type="triangle"/>
          </a:ln>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195702BA-5DE0-6B88-9E0D-C2CC72F7E86F}"/>
              </a:ext>
            </a:extLst>
          </p:cNvPr>
          <p:cNvSpPr txBox="1"/>
          <p:nvPr/>
        </p:nvSpPr>
        <p:spPr>
          <a:xfrm>
            <a:off x="5369998" y="2503984"/>
            <a:ext cx="3641759" cy="523220"/>
          </a:xfrm>
          <a:prstGeom prst="rect">
            <a:avLst/>
          </a:prstGeom>
          <a:noFill/>
        </p:spPr>
        <p:txBody>
          <a:bodyPr wrap="square" rtlCol="0">
            <a:spAutoFit/>
          </a:bodyPr>
          <a:lstStyle/>
          <a:p>
            <a:pPr algn="r" rtl="1"/>
            <a:r>
              <a:rPr lang="ar-SA" sz="1400" dirty="0"/>
              <a:t>علاقة بين سكان باقي محافظات الضفة و محافظة أريحا للخدمات العسكرية</a:t>
            </a:r>
            <a:endParaRPr lang="en-US" sz="1400" dirty="0"/>
          </a:p>
        </p:txBody>
      </p:sp>
      <p:pic>
        <p:nvPicPr>
          <p:cNvPr id="67" name="Picture 66">
            <a:extLst>
              <a:ext uri="{FF2B5EF4-FFF2-40B4-BE49-F238E27FC236}">
                <a16:creationId xmlns:a16="http://schemas.microsoft.com/office/drawing/2014/main" id="{F6DF39EE-3721-D207-7C51-158A6C7A6FCB}"/>
              </a:ext>
            </a:extLst>
          </p:cNvPr>
          <p:cNvPicPr>
            <a:picLocks noChangeAspect="1"/>
          </p:cNvPicPr>
          <p:nvPr/>
        </p:nvPicPr>
        <p:blipFill rotWithShape="1">
          <a:blip r:embed="rId7"/>
          <a:srcRect t="76033" b="13377"/>
          <a:stretch/>
        </p:blipFill>
        <p:spPr>
          <a:xfrm>
            <a:off x="10475187" y="3303849"/>
            <a:ext cx="1601844" cy="287086"/>
          </a:xfrm>
          <a:prstGeom prst="rect">
            <a:avLst/>
          </a:prstGeom>
        </p:spPr>
      </p:pic>
      <p:graphicFrame>
        <p:nvGraphicFramePr>
          <p:cNvPr id="73" name="Chart 72">
            <a:extLst>
              <a:ext uri="{FF2B5EF4-FFF2-40B4-BE49-F238E27FC236}">
                <a16:creationId xmlns:a16="http://schemas.microsoft.com/office/drawing/2014/main" id="{3BA9AD0F-A76F-110F-71AB-A4173DDB25FD}"/>
              </a:ext>
            </a:extLst>
          </p:cNvPr>
          <p:cNvGraphicFramePr/>
          <p:nvPr>
            <p:extLst>
              <p:ext uri="{D42A27DB-BD31-4B8C-83A1-F6EECF244321}">
                <p14:modId xmlns:p14="http://schemas.microsoft.com/office/powerpoint/2010/main" val="3146789045"/>
              </p:ext>
            </p:extLst>
          </p:nvPr>
        </p:nvGraphicFramePr>
        <p:xfrm>
          <a:off x="5003636" y="3709852"/>
          <a:ext cx="7025229" cy="2734895"/>
        </p:xfrm>
        <a:graphic>
          <a:graphicData uri="http://schemas.openxmlformats.org/drawingml/2006/chart">
            <c:chart xmlns:c="http://schemas.openxmlformats.org/drawingml/2006/chart" xmlns:r="http://schemas.openxmlformats.org/officeDocument/2006/relationships" r:id="rId10"/>
          </a:graphicData>
        </a:graphic>
      </p:graphicFrame>
    </p:spTree>
    <p:extLst>
      <p:ext uri="{BB962C8B-B14F-4D97-AF65-F5344CB8AC3E}">
        <p14:creationId xmlns:p14="http://schemas.microsoft.com/office/powerpoint/2010/main" val="10616109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04F2CAA8-069F-78A5-7A60-6C3E484532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6" y="6057"/>
            <a:ext cx="4852939" cy="6858000"/>
          </a:xfrm>
          <a:prstGeom prst="rect">
            <a:avLst/>
          </a:prstGeom>
        </p:spPr>
      </p:pic>
      <p:pic>
        <p:nvPicPr>
          <p:cNvPr id="5" name="Picture 4">
            <a:extLst>
              <a:ext uri="{FF2B5EF4-FFF2-40B4-BE49-F238E27FC236}">
                <a16:creationId xmlns:a16="http://schemas.microsoft.com/office/drawing/2014/main" id="{2A7F30A2-34E8-4E48-C7C0-3630F05723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10843" y="3590934"/>
            <a:ext cx="1463059" cy="975372"/>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خريطة الصادرات والواردات لمحافظة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1022"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1:5</a:t>
            </a:r>
            <a:r>
              <a:rPr lang="ar-SA" sz="1200" dirty="0">
                <a:cs typeface="+mj-cs"/>
              </a:rPr>
              <a:t>0</a:t>
            </a:r>
            <a:r>
              <a:rPr lang="en-US" sz="1200" dirty="0">
                <a:cs typeface="+mj-cs"/>
              </a:rPr>
              <a:t>0,000</a:t>
            </a:r>
          </a:p>
        </p:txBody>
      </p:sp>
      <p:pic>
        <p:nvPicPr>
          <p:cNvPr id="43" name="Picture 42">
            <a:extLst>
              <a:ext uri="{FF2B5EF4-FFF2-40B4-BE49-F238E27FC236}">
                <a16:creationId xmlns:a16="http://schemas.microsoft.com/office/drawing/2014/main" id="{32838C8D-B62F-AE1E-67BC-2B0393DAA8A9}"/>
              </a:ext>
            </a:extLst>
          </p:cNvPr>
          <p:cNvPicPr>
            <a:picLocks noChangeAspect="1"/>
          </p:cNvPicPr>
          <p:nvPr/>
        </p:nvPicPr>
        <p:blipFill rotWithShape="1">
          <a:blip r:embed="rId8"/>
          <a:srcRect b="70223"/>
          <a:stretch/>
        </p:blipFill>
        <p:spPr>
          <a:xfrm>
            <a:off x="10464671" y="1613774"/>
            <a:ext cx="1601844" cy="807209"/>
          </a:xfrm>
          <a:prstGeom prst="rect">
            <a:avLst/>
          </a:prstGeom>
        </p:spPr>
      </p:pic>
      <p:pic>
        <p:nvPicPr>
          <p:cNvPr id="44" name="Picture 43">
            <a:extLst>
              <a:ext uri="{FF2B5EF4-FFF2-40B4-BE49-F238E27FC236}">
                <a16:creationId xmlns:a16="http://schemas.microsoft.com/office/drawing/2014/main" id="{FD622A70-9E8B-BB19-1643-00DB2FEAB2A1}"/>
              </a:ext>
            </a:extLst>
          </p:cNvPr>
          <p:cNvPicPr>
            <a:picLocks noChangeAspect="1"/>
          </p:cNvPicPr>
          <p:nvPr/>
        </p:nvPicPr>
        <p:blipFill rotWithShape="1">
          <a:blip r:embed="rId8"/>
          <a:srcRect t="76033" b="13377"/>
          <a:stretch/>
        </p:blipFill>
        <p:spPr>
          <a:xfrm>
            <a:off x="10475187" y="3303849"/>
            <a:ext cx="1601844" cy="287086"/>
          </a:xfrm>
          <a:prstGeom prst="rect">
            <a:avLst/>
          </a:prstGeom>
        </p:spPr>
      </p:pic>
      <p:pic>
        <p:nvPicPr>
          <p:cNvPr id="47" name="Picture 46">
            <a:extLst>
              <a:ext uri="{FF2B5EF4-FFF2-40B4-BE49-F238E27FC236}">
                <a16:creationId xmlns:a16="http://schemas.microsoft.com/office/drawing/2014/main" id="{4EC5D386-0427-0752-A79A-2C24E9C42299}"/>
              </a:ext>
            </a:extLst>
          </p:cNvPr>
          <p:cNvPicPr>
            <a:picLocks noChangeAspect="1"/>
          </p:cNvPicPr>
          <p:nvPr/>
        </p:nvPicPr>
        <p:blipFill rotWithShape="1">
          <a:blip r:embed="rId8"/>
          <a:srcRect t="43986" b="24764"/>
          <a:stretch/>
        </p:blipFill>
        <p:spPr>
          <a:xfrm>
            <a:off x="10460808" y="2448880"/>
            <a:ext cx="1601844" cy="847130"/>
          </a:xfrm>
          <a:prstGeom prst="rect">
            <a:avLst/>
          </a:prstGeom>
        </p:spPr>
      </p:pic>
      <p:sp>
        <p:nvSpPr>
          <p:cNvPr id="50" name="TextBox 49">
            <a:extLst>
              <a:ext uri="{FF2B5EF4-FFF2-40B4-BE49-F238E27FC236}">
                <a16:creationId xmlns:a16="http://schemas.microsoft.com/office/drawing/2014/main" id="{80379622-BA14-7FDD-DBB1-967BA6023DA4}"/>
              </a:ext>
            </a:extLst>
          </p:cNvPr>
          <p:cNvSpPr txBox="1"/>
          <p:nvPr/>
        </p:nvSpPr>
        <p:spPr>
          <a:xfrm>
            <a:off x="3842373" y="2531424"/>
            <a:ext cx="858341" cy="738664"/>
          </a:xfrm>
          <a:prstGeom prst="rect">
            <a:avLst/>
          </a:prstGeom>
          <a:noFill/>
        </p:spPr>
        <p:txBody>
          <a:bodyPr wrap="square" rtlCol="0">
            <a:spAutoFit/>
          </a:bodyPr>
          <a:lstStyle/>
          <a:p>
            <a:pPr algn="r" rtl="1"/>
            <a:r>
              <a:rPr lang="ar-SA" sz="1400" b="1" dirty="0">
                <a:solidFill>
                  <a:schemeClr val="bg1"/>
                </a:solidFill>
              </a:rPr>
              <a:t>المملكة الأردنية الهاشمية </a:t>
            </a:r>
            <a:endParaRPr lang="en-US" sz="1400" b="1" dirty="0">
              <a:solidFill>
                <a:schemeClr val="bg1"/>
              </a:solidFill>
            </a:endParaRPr>
          </a:p>
        </p:txBody>
      </p:sp>
      <p:cxnSp>
        <p:nvCxnSpPr>
          <p:cNvPr id="65" name="Straight Arrow Connector 64">
            <a:extLst>
              <a:ext uri="{FF2B5EF4-FFF2-40B4-BE49-F238E27FC236}">
                <a16:creationId xmlns:a16="http://schemas.microsoft.com/office/drawing/2014/main" id="{676D8AB4-7ACD-E100-9EC8-56747B90B29D}"/>
              </a:ext>
            </a:extLst>
          </p:cNvPr>
          <p:cNvCxnSpPr>
            <a:cxnSpLocks/>
          </p:cNvCxnSpPr>
          <p:nvPr/>
        </p:nvCxnSpPr>
        <p:spPr>
          <a:xfrm flipH="1">
            <a:off x="9135292" y="2216788"/>
            <a:ext cx="645715" cy="0"/>
          </a:xfrm>
          <a:prstGeom prst="straightConnector1">
            <a:avLst/>
          </a:prstGeom>
          <a:ln w="57150">
            <a:solidFill>
              <a:srgbClr val="FF33CC"/>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66" name="TextBox 65">
            <a:extLst>
              <a:ext uri="{FF2B5EF4-FFF2-40B4-BE49-F238E27FC236}">
                <a16:creationId xmlns:a16="http://schemas.microsoft.com/office/drawing/2014/main" id="{4BAAD18B-B3C7-DCC5-1F1F-95C8AF256351}"/>
              </a:ext>
            </a:extLst>
          </p:cNvPr>
          <p:cNvSpPr txBox="1"/>
          <p:nvPr/>
        </p:nvSpPr>
        <p:spPr>
          <a:xfrm>
            <a:off x="7165362" y="2070109"/>
            <a:ext cx="1835012" cy="307777"/>
          </a:xfrm>
          <a:prstGeom prst="rect">
            <a:avLst/>
          </a:prstGeom>
          <a:noFill/>
        </p:spPr>
        <p:txBody>
          <a:bodyPr wrap="square" rtlCol="0">
            <a:spAutoFit/>
          </a:bodyPr>
          <a:lstStyle/>
          <a:p>
            <a:pPr algn="r" rtl="1"/>
            <a:r>
              <a:rPr lang="ar-SA" sz="1400" dirty="0"/>
              <a:t>صادرات أريحا</a:t>
            </a:r>
            <a:endParaRPr lang="en-US" sz="1400" dirty="0"/>
          </a:p>
        </p:txBody>
      </p:sp>
      <p:pic>
        <p:nvPicPr>
          <p:cNvPr id="3" name="Picture 2">
            <a:extLst>
              <a:ext uri="{FF2B5EF4-FFF2-40B4-BE49-F238E27FC236}">
                <a16:creationId xmlns:a16="http://schemas.microsoft.com/office/drawing/2014/main" id="{9D7F6691-D5B1-77E4-CA10-94B2D9982CF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547474" y="3089819"/>
            <a:ext cx="936531" cy="936531"/>
          </a:xfrm>
          <a:prstGeom prst="rect">
            <a:avLst/>
          </a:prstGeom>
        </p:spPr>
      </p:pic>
      <p:pic>
        <p:nvPicPr>
          <p:cNvPr id="14" name="Picture 13">
            <a:extLst>
              <a:ext uri="{FF2B5EF4-FFF2-40B4-BE49-F238E27FC236}">
                <a16:creationId xmlns:a16="http://schemas.microsoft.com/office/drawing/2014/main" id="{1F81AA78-5A40-55A7-9414-A670B99D503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299016" y="3389297"/>
            <a:ext cx="675894" cy="675894"/>
          </a:xfrm>
          <a:prstGeom prst="rect">
            <a:avLst/>
          </a:prstGeom>
        </p:spPr>
      </p:pic>
      <p:cxnSp>
        <p:nvCxnSpPr>
          <p:cNvPr id="16" name="Straight Arrow Connector 15">
            <a:extLst>
              <a:ext uri="{FF2B5EF4-FFF2-40B4-BE49-F238E27FC236}">
                <a16:creationId xmlns:a16="http://schemas.microsoft.com/office/drawing/2014/main" id="{50900F5F-B737-E4AB-35C3-6568969343C6}"/>
              </a:ext>
            </a:extLst>
          </p:cNvPr>
          <p:cNvCxnSpPr>
            <a:cxnSpLocks/>
          </p:cNvCxnSpPr>
          <p:nvPr/>
        </p:nvCxnSpPr>
        <p:spPr>
          <a:xfrm flipH="1" flipV="1">
            <a:off x="2929780" y="2377886"/>
            <a:ext cx="670816" cy="833300"/>
          </a:xfrm>
          <a:prstGeom prst="straightConnector1">
            <a:avLst/>
          </a:prstGeom>
          <a:ln w="38100">
            <a:solidFill>
              <a:srgbClr val="FF33CC"/>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3D968111-FCB7-0D38-B123-2D01DAFA82CE}"/>
              </a:ext>
            </a:extLst>
          </p:cNvPr>
          <p:cNvCxnSpPr>
            <a:cxnSpLocks/>
          </p:cNvCxnSpPr>
          <p:nvPr/>
        </p:nvCxnSpPr>
        <p:spPr>
          <a:xfrm flipH="1" flipV="1">
            <a:off x="3486134" y="1741714"/>
            <a:ext cx="168344" cy="892685"/>
          </a:xfrm>
          <a:prstGeom prst="straightConnector1">
            <a:avLst/>
          </a:prstGeom>
          <a:ln w="38100">
            <a:solidFill>
              <a:srgbClr val="FF33CC"/>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43759A3B-E627-AD5A-4A5A-CEF35FFFB6FA}"/>
              </a:ext>
            </a:extLst>
          </p:cNvPr>
          <p:cNvCxnSpPr>
            <a:cxnSpLocks/>
          </p:cNvCxnSpPr>
          <p:nvPr/>
        </p:nvCxnSpPr>
        <p:spPr>
          <a:xfrm flipH="1">
            <a:off x="2929780" y="4139502"/>
            <a:ext cx="556354" cy="767860"/>
          </a:xfrm>
          <a:prstGeom prst="straightConnector1">
            <a:avLst/>
          </a:prstGeom>
          <a:ln w="38100">
            <a:solidFill>
              <a:srgbClr val="FF33CC"/>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232F6DEA-4686-28ED-CA7D-1F1305B71333}"/>
              </a:ext>
            </a:extLst>
          </p:cNvPr>
          <p:cNvCxnSpPr>
            <a:cxnSpLocks/>
          </p:cNvCxnSpPr>
          <p:nvPr/>
        </p:nvCxnSpPr>
        <p:spPr>
          <a:xfrm flipH="1">
            <a:off x="1957362" y="4145559"/>
            <a:ext cx="1416160" cy="1572602"/>
          </a:xfrm>
          <a:prstGeom prst="straightConnector1">
            <a:avLst/>
          </a:prstGeom>
          <a:ln w="38100">
            <a:solidFill>
              <a:srgbClr val="FF33CC"/>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20650C00-9170-1A5C-44E2-4FE31E8E667F}"/>
              </a:ext>
            </a:extLst>
          </p:cNvPr>
          <p:cNvCxnSpPr>
            <a:cxnSpLocks/>
          </p:cNvCxnSpPr>
          <p:nvPr/>
        </p:nvCxnSpPr>
        <p:spPr>
          <a:xfrm flipH="1" flipV="1">
            <a:off x="2729832" y="3330395"/>
            <a:ext cx="614197" cy="67704"/>
          </a:xfrm>
          <a:prstGeom prst="straightConnector1">
            <a:avLst/>
          </a:prstGeom>
          <a:ln w="38100">
            <a:solidFill>
              <a:srgbClr val="FF33CC"/>
            </a:solidFill>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F94ED938-9170-EB89-6C8C-08053D45180E}"/>
              </a:ext>
            </a:extLst>
          </p:cNvPr>
          <p:cNvCxnSpPr>
            <a:cxnSpLocks/>
          </p:cNvCxnSpPr>
          <p:nvPr/>
        </p:nvCxnSpPr>
        <p:spPr>
          <a:xfrm flipH="1" flipV="1">
            <a:off x="2264203" y="2675443"/>
            <a:ext cx="1132963" cy="574435"/>
          </a:xfrm>
          <a:prstGeom prst="straightConnector1">
            <a:avLst/>
          </a:prstGeom>
          <a:ln w="38100">
            <a:solidFill>
              <a:srgbClr val="FF33CC"/>
            </a:solidFill>
            <a:tailEnd type="triangle"/>
          </a:ln>
        </p:spPr>
        <p:style>
          <a:lnRef idx="1">
            <a:schemeClr val="accent1"/>
          </a:lnRef>
          <a:fillRef idx="0">
            <a:schemeClr val="accent1"/>
          </a:fillRef>
          <a:effectRef idx="0">
            <a:schemeClr val="accent1"/>
          </a:effectRef>
          <a:fontRef idx="minor">
            <a:schemeClr val="tx1"/>
          </a:fontRef>
        </p:style>
      </p:cxnSp>
      <p:pic>
        <p:nvPicPr>
          <p:cNvPr id="2052" name="Picture 4" descr="Grapes - Free food icons">
            <a:extLst>
              <a:ext uri="{FF2B5EF4-FFF2-40B4-BE49-F238E27FC236}">
                <a16:creationId xmlns:a16="http://schemas.microsoft.com/office/drawing/2014/main" id="{79D4F7EE-8BB7-6351-816E-D048FEA6F49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27763" y="5303520"/>
            <a:ext cx="916987" cy="9169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Olive - Icônes la nature gratuites">
            <a:extLst>
              <a:ext uri="{FF2B5EF4-FFF2-40B4-BE49-F238E27FC236}">
                <a16:creationId xmlns:a16="http://schemas.microsoft.com/office/drawing/2014/main" id="{9DC5D2A1-CABC-A6A1-9BBB-5ACC9B86BE6E}"/>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160639" y="1328715"/>
            <a:ext cx="1043114" cy="1043114"/>
          </a:xfrm>
          <a:prstGeom prst="rect">
            <a:avLst/>
          </a:prstGeom>
          <a:noFill/>
          <a:extLst>
            <a:ext uri="{909E8E84-426E-40DD-AFC4-6F175D3DCCD1}">
              <a14:hiddenFill xmlns:a14="http://schemas.microsoft.com/office/drawing/2010/main">
                <a:solidFill>
                  <a:srgbClr val="FFFFFF"/>
                </a:solidFill>
              </a14:hiddenFill>
            </a:ext>
          </a:extLst>
        </p:spPr>
      </p:pic>
      <p:cxnSp>
        <p:nvCxnSpPr>
          <p:cNvPr id="55" name="Straight Arrow Connector 54">
            <a:extLst>
              <a:ext uri="{FF2B5EF4-FFF2-40B4-BE49-F238E27FC236}">
                <a16:creationId xmlns:a16="http://schemas.microsoft.com/office/drawing/2014/main" id="{5145F7AC-C500-5DB1-A4A4-E34B11513CD8}"/>
              </a:ext>
            </a:extLst>
          </p:cNvPr>
          <p:cNvCxnSpPr>
            <a:cxnSpLocks/>
          </p:cNvCxnSpPr>
          <p:nvPr/>
        </p:nvCxnSpPr>
        <p:spPr>
          <a:xfrm flipH="1">
            <a:off x="1862830" y="4065191"/>
            <a:ext cx="1436186" cy="1517824"/>
          </a:xfrm>
          <a:prstGeom prst="straightConnector1">
            <a:avLst/>
          </a:prstGeom>
          <a:ln w="38100">
            <a:solidFill>
              <a:srgbClr val="00B050"/>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F6764342-3A18-0415-5871-15EEA1C98D89}"/>
              </a:ext>
            </a:extLst>
          </p:cNvPr>
          <p:cNvCxnSpPr>
            <a:cxnSpLocks/>
          </p:cNvCxnSpPr>
          <p:nvPr/>
        </p:nvCxnSpPr>
        <p:spPr>
          <a:xfrm flipH="1" flipV="1">
            <a:off x="2775232" y="2371829"/>
            <a:ext cx="671421" cy="815313"/>
          </a:xfrm>
          <a:prstGeom prst="straightConnector1">
            <a:avLst/>
          </a:prstGeom>
          <a:ln w="38100">
            <a:solidFill>
              <a:srgbClr val="00B050"/>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8A744835-7022-50AF-6FB1-EF1E579A46CE}"/>
              </a:ext>
            </a:extLst>
          </p:cNvPr>
          <p:cNvCxnSpPr>
            <a:cxnSpLocks/>
          </p:cNvCxnSpPr>
          <p:nvPr/>
        </p:nvCxnSpPr>
        <p:spPr>
          <a:xfrm flipH="1">
            <a:off x="9129367" y="2675443"/>
            <a:ext cx="645715" cy="0"/>
          </a:xfrm>
          <a:prstGeom prst="straightConnector1">
            <a:avLst/>
          </a:prstGeom>
          <a:ln w="57150">
            <a:solidFill>
              <a:srgbClr val="00B050"/>
            </a:solidFill>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2048" name="TextBox 2047">
            <a:extLst>
              <a:ext uri="{FF2B5EF4-FFF2-40B4-BE49-F238E27FC236}">
                <a16:creationId xmlns:a16="http://schemas.microsoft.com/office/drawing/2014/main" id="{BF36D260-5A21-E4E0-B1AB-94F3584BF560}"/>
              </a:ext>
            </a:extLst>
          </p:cNvPr>
          <p:cNvSpPr txBox="1"/>
          <p:nvPr/>
        </p:nvSpPr>
        <p:spPr>
          <a:xfrm>
            <a:off x="7159437" y="2528764"/>
            <a:ext cx="1835012" cy="307777"/>
          </a:xfrm>
          <a:prstGeom prst="rect">
            <a:avLst/>
          </a:prstGeom>
          <a:noFill/>
        </p:spPr>
        <p:txBody>
          <a:bodyPr wrap="square" rtlCol="0">
            <a:spAutoFit/>
          </a:bodyPr>
          <a:lstStyle/>
          <a:p>
            <a:pPr algn="r" rtl="1"/>
            <a:r>
              <a:rPr lang="ar-SA" sz="1400" dirty="0"/>
              <a:t>واردات أريحا</a:t>
            </a:r>
            <a:endParaRPr lang="en-US" sz="1400" dirty="0"/>
          </a:p>
        </p:txBody>
      </p:sp>
      <p:graphicFrame>
        <p:nvGraphicFramePr>
          <p:cNvPr id="2056" name="Table 2055">
            <a:extLst>
              <a:ext uri="{FF2B5EF4-FFF2-40B4-BE49-F238E27FC236}">
                <a16:creationId xmlns:a16="http://schemas.microsoft.com/office/drawing/2014/main" id="{A27BCCB2-A475-1FB3-31BD-CF4098146334}"/>
              </a:ext>
            </a:extLst>
          </p:cNvPr>
          <p:cNvGraphicFramePr>
            <a:graphicFrameLocks noGrp="1"/>
          </p:cNvGraphicFramePr>
          <p:nvPr>
            <p:extLst>
              <p:ext uri="{D42A27DB-BD31-4B8C-83A1-F6EECF244321}">
                <p14:modId xmlns:p14="http://schemas.microsoft.com/office/powerpoint/2010/main" val="250367333"/>
              </p:ext>
            </p:extLst>
          </p:nvPr>
        </p:nvGraphicFramePr>
        <p:xfrm>
          <a:off x="5044588" y="4145559"/>
          <a:ext cx="7018062" cy="2236775"/>
        </p:xfrm>
        <a:graphic>
          <a:graphicData uri="http://schemas.openxmlformats.org/drawingml/2006/table">
            <a:tbl>
              <a:tblPr firstRow="1" bandRow="1">
                <a:tableStyleId>{5940675A-B579-460E-94D1-54222C63F5DA}</a:tableStyleId>
              </a:tblPr>
              <a:tblGrid>
                <a:gridCol w="1169677">
                  <a:extLst>
                    <a:ext uri="{9D8B030D-6E8A-4147-A177-3AD203B41FA5}">
                      <a16:colId xmlns:a16="http://schemas.microsoft.com/office/drawing/2014/main" val="546619697"/>
                    </a:ext>
                  </a:extLst>
                </a:gridCol>
                <a:gridCol w="1169677">
                  <a:extLst>
                    <a:ext uri="{9D8B030D-6E8A-4147-A177-3AD203B41FA5}">
                      <a16:colId xmlns:a16="http://schemas.microsoft.com/office/drawing/2014/main" val="3898919046"/>
                    </a:ext>
                  </a:extLst>
                </a:gridCol>
                <a:gridCol w="1169677">
                  <a:extLst>
                    <a:ext uri="{9D8B030D-6E8A-4147-A177-3AD203B41FA5}">
                      <a16:colId xmlns:a16="http://schemas.microsoft.com/office/drawing/2014/main" val="622695049"/>
                    </a:ext>
                  </a:extLst>
                </a:gridCol>
                <a:gridCol w="1169677">
                  <a:extLst>
                    <a:ext uri="{9D8B030D-6E8A-4147-A177-3AD203B41FA5}">
                      <a16:colId xmlns:a16="http://schemas.microsoft.com/office/drawing/2014/main" val="640442618"/>
                    </a:ext>
                  </a:extLst>
                </a:gridCol>
                <a:gridCol w="1169677">
                  <a:extLst>
                    <a:ext uri="{9D8B030D-6E8A-4147-A177-3AD203B41FA5}">
                      <a16:colId xmlns:a16="http://schemas.microsoft.com/office/drawing/2014/main" val="2579229929"/>
                    </a:ext>
                  </a:extLst>
                </a:gridCol>
                <a:gridCol w="1169677">
                  <a:extLst>
                    <a:ext uri="{9D8B030D-6E8A-4147-A177-3AD203B41FA5}">
                      <a16:colId xmlns:a16="http://schemas.microsoft.com/office/drawing/2014/main" val="2224879561"/>
                    </a:ext>
                  </a:extLst>
                </a:gridCol>
              </a:tblGrid>
              <a:tr h="719211">
                <a:tc gridSpan="6">
                  <a:txBody>
                    <a:bodyPr/>
                    <a:lstStyle/>
                    <a:p>
                      <a:pPr algn="ctr" rtl="1"/>
                      <a:r>
                        <a:rPr lang="ar-SA" sz="1400" b="1" dirty="0"/>
                        <a:t>تفاصيل زراعة النخيل في أريحا 2023</a:t>
                      </a:r>
                      <a:endParaRPr lang="en-US" sz="1400" b="1" dirty="0"/>
                    </a:p>
                  </a:txBody>
                  <a:tcPr anchor="ctr"/>
                </a:tc>
                <a:tc hMerge="1">
                  <a:txBody>
                    <a:bodyPr/>
                    <a:lstStyle/>
                    <a:p>
                      <a:pPr algn="ctr" rtl="1"/>
                      <a:endParaRPr lang="en-US" sz="1600" b="1" dirty="0"/>
                    </a:p>
                  </a:txBody>
                  <a:tcPr anchor="ctr"/>
                </a:tc>
                <a:tc hMerge="1">
                  <a:txBody>
                    <a:bodyPr/>
                    <a:lstStyle/>
                    <a:p>
                      <a:pPr algn="ctr" rtl="1"/>
                      <a:endParaRPr lang="en-US" sz="1600" b="1" dirty="0"/>
                    </a:p>
                  </a:txBody>
                  <a:tcPr anchor="ctr"/>
                </a:tc>
                <a:tc hMerge="1">
                  <a:txBody>
                    <a:bodyPr/>
                    <a:lstStyle/>
                    <a:p>
                      <a:pPr algn="ctr" rtl="1"/>
                      <a:endParaRPr lang="en-US" sz="1600" b="1" dirty="0"/>
                    </a:p>
                  </a:txBody>
                  <a:tcPr anchor="ctr"/>
                </a:tc>
                <a:tc hMerge="1">
                  <a:txBody>
                    <a:bodyPr/>
                    <a:lstStyle/>
                    <a:p>
                      <a:pPr algn="ctr" rtl="1"/>
                      <a:endParaRPr lang="en-US" sz="1600" b="1" dirty="0"/>
                    </a:p>
                  </a:txBody>
                  <a:tcPr anchor="ctr"/>
                </a:tc>
                <a:tc hMerge="1">
                  <a:txBody>
                    <a:bodyPr/>
                    <a:lstStyle/>
                    <a:p>
                      <a:pPr algn="ctr" rtl="1"/>
                      <a:endParaRPr lang="en-US" sz="1600" b="1" dirty="0"/>
                    </a:p>
                  </a:txBody>
                  <a:tcPr anchor="ctr"/>
                </a:tc>
                <a:extLst>
                  <a:ext uri="{0D108BD9-81ED-4DB2-BD59-A6C34878D82A}">
                    <a16:rowId xmlns:a16="http://schemas.microsoft.com/office/drawing/2014/main" val="1013287300"/>
                  </a:ext>
                </a:extLst>
              </a:tr>
              <a:tr h="946528">
                <a:tc>
                  <a:txBody>
                    <a:bodyPr/>
                    <a:lstStyle/>
                    <a:p>
                      <a:pPr algn="ctr" rtl="1"/>
                      <a:r>
                        <a:rPr lang="ar-SA" sz="1400" b="1" dirty="0"/>
                        <a:t>عدد الاسواق العالمية</a:t>
                      </a:r>
                      <a:endParaRPr lang="en-US" sz="1400" b="1" dirty="0"/>
                    </a:p>
                  </a:txBody>
                  <a:tcPr anchor="ctr"/>
                </a:tc>
                <a:tc>
                  <a:txBody>
                    <a:bodyPr/>
                    <a:lstStyle/>
                    <a:p>
                      <a:pPr algn="ctr" rtl="1"/>
                      <a:r>
                        <a:rPr lang="ar-SA" sz="1400" b="1" dirty="0"/>
                        <a:t>السعر</a:t>
                      </a:r>
                      <a:endParaRPr lang="en-US" sz="1400" b="1" dirty="0"/>
                    </a:p>
                  </a:txBody>
                  <a:tcPr anchor="ctr"/>
                </a:tc>
                <a:tc>
                  <a:txBody>
                    <a:bodyPr/>
                    <a:lstStyle/>
                    <a:p>
                      <a:pPr algn="ctr" rtl="1"/>
                      <a:r>
                        <a:rPr lang="ar-SA" sz="1400" b="1" dirty="0"/>
                        <a:t>نسبة التصدير الخارجي</a:t>
                      </a:r>
                      <a:endParaRPr lang="en-US" sz="1400" b="1" dirty="0"/>
                    </a:p>
                  </a:txBody>
                  <a:tcPr anchor="ctr"/>
                </a:tc>
                <a:tc>
                  <a:txBody>
                    <a:bodyPr/>
                    <a:lstStyle/>
                    <a:p>
                      <a:pPr algn="ctr" rtl="1"/>
                      <a:r>
                        <a:rPr lang="ar-SA" sz="1400" b="1" dirty="0"/>
                        <a:t>عدد العاملين</a:t>
                      </a:r>
                      <a:endParaRPr lang="en-US" sz="1400" b="1" dirty="0"/>
                    </a:p>
                  </a:txBody>
                  <a:tcPr anchor="ctr"/>
                </a:tc>
                <a:tc>
                  <a:txBody>
                    <a:bodyPr/>
                    <a:lstStyle/>
                    <a:p>
                      <a:pPr algn="ctr" rtl="1"/>
                      <a:r>
                        <a:rPr lang="ar-SA" sz="1400" b="1" dirty="0"/>
                        <a:t>المساحة</a:t>
                      </a:r>
                      <a:endParaRPr lang="en-US" sz="1400" b="1" dirty="0"/>
                    </a:p>
                  </a:txBody>
                  <a:tcPr anchor="ctr"/>
                </a:tc>
                <a:tc>
                  <a:txBody>
                    <a:bodyPr/>
                    <a:lstStyle/>
                    <a:p>
                      <a:pPr algn="ctr" rtl="1"/>
                      <a:r>
                        <a:rPr lang="ar-SA" sz="1400" b="1" dirty="0"/>
                        <a:t>عدد الاشجار</a:t>
                      </a:r>
                      <a:endParaRPr lang="en-US" sz="1400" b="1" dirty="0"/>
                    </a:p>
                  </a:txBody>
                  <a:tcPr anchor="ctr"/>
                </a:tc>
                <a:extLst>
                  <a:ext uri="{0D108BD9-81ED-4DB2-BD59-A6C34878D82A}">
                    <a16:rowId xmlns:a16="http://schemas.microsoft.com/office/drawing/2014/main" val="50282962"/>
                  </a:ext>
                </a:extLst>
              </a:tr>
              <a:tr h="571036">
                <a:tc>
                  <a:txBody>
                    <a:bodyPr/>
                    <a:lstStyle/>
                    <a:p>
                      <a:pPr algn="ctr" rtl="1"/>
                      <a:r>
                        <a:rPr lang="ar-SA" sz="1400" dirty="0"/>
                        <a:t>37</a:t>
                      </a:r>
                      <a:endParaRPr lang="en-US" sz="1400" dirty="0"/>
                    </a:p>
                  </a:txBody>
                  <a:tcPr anchor="ctr">
                    <a:noFill/>
                  </a:tcPr>
                </a:tc>
                <a:tc>
                  <a:txBody>
                    <a:bodyPr/>
                    <a:lstStyle/>
                    <a:p>
                      <a:pPr algn="ctr" rtl="1"/>
                      <a:r>
                        <a:rPr lang="ar-SA" sz="1400" dirty="0"/>
                        <a:t>5-9 دولار/ كيلو</a:t>
                      </a:r>
                      <a:endParaRPr lang="en-US" sz="1400" dirty="0"/>
                    </a:p>
                  </a:txBody>
                  <a:tcPr anchor="ctr">
                    <a:noFill/>
                  </a:tcPr>
                </a:tc>
                <a:tc>
                  <a:txBody>
                    <a:bodyPr/>
                    <a:lstStyle/>
                    <a:p>
                      <a:pPr algn="ctr" rtl="1"/>
                      <a:r>
                        <a:rPr lang="ar-SA" sz="1400" dirty="0"/>
                        <a:t>65 الى 75%</a:t>
                      </a:r>
                      <a:endParaRPr lang="en-US" sz="1400" dirty="0"/>
                    </a:p>
                  </a:txBody>
                  <a:tcPr anchor="ctr">
                    <a:noFill/>
                  </a:tcPr>
                </a:tc>
                <a:tc>
                  <a:txBody>
                    <a:bodyPr/>
                    <a:lstStyle/>
                    <a:p>
                      <a:pPr algn="ctr" rtl="1"/>
                      <a:r>
                        <a:rPr lang="ar-SA" sz="1400" dirty="0"/>
                        <a:t>7000 عامل</a:t>
                      </a:r>
                      <a:endParaRPr lang="en-US" sz="1400" dirty="0"/>
                    </a:p>
                  </a:txBody>
                  <a:tcPr anchor="ctr">
                    <a:noFill/>
                  </a:tcPr>
                </a:tc>
                <a:tc>
                  <a:txBody>
                    <a:bodyPr/>
                    <a:lstStyle/>
                    <a:p>
                      <a:pPr algn="ctr" rtl="1"/>
                      <a:r>
                        <a:rPr lang="ar-SA" sz="1400" dirty="0"/>
                        <a:t>24 الف دونم</a:t>
                      </a:r>
                      <a:endParaRPr lang="en-US" sz="1400" dirty="0"/>
                    </a:p>
                  </a:txBody>
                  <a:tcPr anchor="ctr">
                    <a:noFill/>
                  </a:tcPr>
                </a:tc>
                <a:tc>
                  <a:txBody>
                    <a:bodyPr/>
                    <a:lstStyle/>
                    <a:p>
                      <a:pPr algn="ctr" rtl="1"/>
                      <a:r>
                        <a:rPr lang="ar-SA" sz="1400" dirty="0"/>
                        <a:t>340 الف شجرة</a:t>
                      </a:r>
                      <a:endParaRPr lang="en-US" sz="1400" dirty="0"/>
                    </a:p>
                  </a:txBody>
                  <a:tcPr anchor="ctr">
                    <a:noFill/>
                  </a:tcPr>
                </a:tc>
                <a:extLst>
                  <a:ext uri="{0D108BD9-81ED-4DB2-BD59-A6C34878D82A}">
                    <a16:rowId xmlns:a16="http://schemas.microsoft.com/office/drawing/2014/main" val="2568592850"/>
                  </a:ext>
                </a:extLst>
              </a:tr>
            </a:tbl>
          </a:graphicData>
        </a:graphic>
      </p:graphicFrame>
    </p:spTree>
    <p:extLst>
      <p:ext uri="{BB962C8B-B14F-4D97-AF65-F5344CB8AC3E}">
        <p14:creationId xmlns:p14="http://schemas.microsoft.com/office/powerpoint/2010/main" val="28372939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661A2F6-8649-D726-0C1E-885133C7A587}"/>
              </a:ext>
            </a:extLst>
          </p:cNvPr>
          <p:cNvSpPr txBox="1">
            <a:spLocks/>
          </p:cNvSpPr>
          <p:nvPr/>
        </p:nvSpPr>
        <p:spPr>
          <a:xfrm>
            <a:off x="0" y="2491666"/>
            <a:ext cx="12192000" cy="1996282"/>
          </a:xfrm>
          <a:prstGeom prst="rect">
            <a:avLst/>
          </a:prstGeom>
          <a:solidFill>
            <a:schemeClr val="accent1">
              <a:lumMod val="40000"/>
              <a:lumOff val="60000"/>
            </a:schemeClr>
          </a:solidFill>
          <a:effectLst>
            <a:outerShdw blurRad="50800" dist="38100" dir="5400000" algn="t"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dirty="0">
              <a:latin typeface="A_Nefel_Sereke_Qelew" panose="02010000000000000000" pitchFamily="2" charset="-78"/>
              <a:cs typeface="A_Nefel_Sereke_Qelew" panose="02010000000000000000" pitchFamily="2" charset="-78"/>
            </a:endParaRPr>
          </a:p>
        </p:txBody>
      </p:sp>
      <p:sp>
        <p:nvSpPr>
          <p:cNvPr id="2" name="Title 1">
            <a:extLst>
              <a:ext uri="{FF2B5EF4-FFF2-40B4-BE49-F238E27FC236}">
                <a16:creationId xmlns:a16="http://schemas.microsoft.com/office/drawing/2014/main" id="{0E6B3302-2088-556F-3F81-CB262A2195F9}"/>
              </a:ext>
            </a:extLst>
          </p:cNvPr>
          <p:cNvSpPr>
            <a:spLocks noGrp="1"/>
          </p:cNvSpPr>
          <p:nvPr>
            <p:ph type="title"/>
          </p:nvPr>
        </p:nvSpPr>
        <p:spPr>
          <a:xfrm>
            <a:off x="0" y="1"/>
            <a:ext cx="12192000" cy="4358936"/>
          </a:xfrm>
          <a:solidFill>
            <a:schemeClr val="accent1">
              <a:lumMod val="20000"/>
              <a:lumOff val="80000"/>
            </a:schemeClr>
          </a:solidFill>
          <a:effectLst>
            <a:outerShdw blurRad="50800" dist="38100" dir="5400000" algn="t"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تحليل الموقع</a:t>
            </a:r>
            <a:endParaRPr lang="en-US" sz="8800" dirty="0">
              <a:latin typeface="A_Nefel_Sereke_Qelew" panose="02010000000000000000" pitchFamily="2" charset="-78"/>
              <a:cs typeface="A_Nefel_Sereke_Qelew" panose="02010000000000000000" pitchFamily="2" charset="-78"/>
            </a:endParaRPr>
          </a:p>
        </p:txBody>
      </p:sp>
      <p:sp>
        <p:nvSpPr>
          <p:cNvPr id="3" name="TextBox 2">
            <a:extLst>
              <a:ext uri="{FF2B5EF4-FFF2-40B4-BE49-F238E27FC236}">
                <a16:creationId xmlns:a16="http://schemas.microsoft.com/office/drawing/2014/main" id="{B230E782-95DA-E086-15EC-ECA26DB2D33A}"/>
              </a:ext>
            </a:extLst>
          </p:cNvPr>
          <p:cNvSpPr txBox="1"/>
          <p:nvPr/>
        </p:nvSpPr>
        <p:spPr>
          <a:xfrm>
            <a:off x="226423" y="4807131"/>
            <a:ext cx="11652068" cy="523220"/>
          </a:xfrm>
          <a:prstGeom prst="rect">
            <a:avLst/>
          </a:prstGeom>
          <a:noFill/>
        </p:spPr>
        <p:txBody>
          <a:bodyPr wrap="square" rtlCol="0">
            <a:spAutoFit/>
          </a:bodyPr>
          <a:lstStyle/>
          <a:p>
            <a:pPr algn="ctr"/>
            <a:r>
              <a:rPr lang="ar-SA" sz="2800" dirty="0">
                <a:latin typeface="A_Nefel_Sereke_Qelew" panose="02010000000000000000" pitchFamily="2" charset="-78"/>
                <a:cs typeface="A_Nefel_Sereke_Qelew" panose="02010000000000000000" pitchFamily="2" charset="-78"/>
              </a:rPr>
              <a:t>على مستوى المحافظة</a:t>
            </a:r>
            <a:endParaRPr lang="en-US" sz="28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6286727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مستوى محافظة أريحا</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32139505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74606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مستوى محافظة أريحا</a:t>
            </a:r>
            <a:endParaRPr lang="en-US" dirty="0"/>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29448111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19480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 name="Picture 39">
            <a:extLst>
              <a:ext uri="{FF2B5EF4-FFF2-40B4-BE49-F238E27FC236}">
                <a16:creationId xmlns:a16="http://schemas.microsoft.com/office/drawing/2014/main" id="{A118ABFA-8578-FB6A-DD5F-18A20B30FD97}"/>
              </a:ext>
            </a:extLst>
          </p:cNvPr>
          <p:cNvPicPr>
            <a:picLocks noChangeAspect="1"/>
          </p:cNvPicPr>
          <p:nvPr/>
        </p:nvPicPr>
        <p:blipFill rotWithShape="1">
          <a:blip r:embed="rId3"/>
          <a:srcRect b="61159"/>
          <a:stretch/>
        </p:blipFill>
        <p:spPr>
          <a:xfrm>
            <a:off x="10031252" y="1589007"/>
            <a:ext cx="2047937" cy="3949644"/>
          </a:xfrm>
          <a:prstGeom prst="rect">
            <a:avLst/>
          </a:prstGeom>
        </p:spPr>
      </p:pic>
      <p:pic>
        <p:nvPicPr>
          <p:cNvPr id="2" name="Picture 1">
            <a:extLst>
              <a:ext uri="{FF2B5EF4-FFF2-40B4-BE49-F238E27FC236}">
                <a16:creationId xmlns:a16="http://schemas.microsoft.com/office/drawing/2014/main" id="{8546E726-F243-C2EC-D29C-081D333940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92" y="-8709"/>
            <a:ext cx="4852939" cy="6858000"/>
          </a:xfrm>
          <a:prstGeom prst="rect">
            <a:avLst/>
          </a:prstGeom>
        </p:spPr>
      </p:pic>
      <p:sp>
        <p:nvSpPr>
          <p:cNvPr id="6" name="TextBox 5">
            <a:extLst>
              <a:ext uri="{FF2B5EF4-FFF2-40B4-BE49-F238E27FC236}">
                <a16:creationId xmlns:a16="http://schemas.microsoft.com/office/drawing/2014/main" id="{C68983C2-D087-863E-D27F-A93782800EA3}"/>
              </a:ext>
            </a:extLst>
          </p:cNvPr>
          <p:cNvSpPr txBox="1"/>
          <p:nvPr/>
        </p:nvSpPr>
        <p:spPr>
          <a:xfrm>
            <a:off x="2230020" y="4758600"/>
            <a:ext cx="202507" cy="307777"/>
          </a:xfrm>
          <a:prstGeom prst="rect">
            <a:avLst/>
          </a:prstGeom>
          <a:noFill/>
        </p:spPr>
        <p:txBody>
          <a:bodyPr wrap="square" rtlCol="0">
            <a:spAutoFit/>
          </a:bodyPr>
          <a:lstStyle/>
          <a:p>
            <a:r>
              <a:rPr lang="ar-SA" sz="1400" dirty="0"/>
              <a:t>2</a:t>
            </a:r>
            <a:endParaRPr lang="en-US" sz="1400" dirty="0"/>
          </a:p>
        </p:txBody>
      </p:sp>
      <p:sp>
        <p:nvSpPr>
          <p:cNvPr id="15" name="TextBox 14">
            <a:extLst>
              <a:ext uri="{FF2B5EF4-FFF2-40B4-BE49-F238E27FC236}">
                <a16:creationId xmlns:a16="http://schemas.microsoft.com/office/drawing/2014/main" id="{F494D1A0-822D-0230-50CE-8F830CC1F2D8}"/>
              </a:ext>
            </a:extLst>
          </p:cNvPr>
          <p:cNvSpPr txBox="1"/>
          <p:nvPr/>
        </p:nvSpPr>
        <p:spPr>
          <a:xfrm>
            <a:off x="2624166" y="872551"/>
            <a:ext cx="202507" cy="261610"/>
          </a:xfrm>
          <a:prstGeom prst="rect">
            <a:avLst/>
          </a:prstGeom>
          <a:noFill/>
        </p:spPr>
        <p:txBody>
          <a:bodyPr wrap="square" rtlCol="0">
            <a:spAutoFit/>
          </a:bodyPr>
          <a:lstStyle/>
          <a:p>
            <a:r>
              <a:rPr lang="ar-SA" sz="1100" dirty="0"/>
              <a:t>3</a:t>
            </a:r>
            <a:endParaRPr lang="en-US" sz="1100" dirty="0"/>
          </a:p>
        </p:txBody>
      </p:sp>
      <p:sp>
        <p:nvSpPr>
          <p:cNvPr id="17" name="TextBox 16">
            <a:extLst>
              <a:ext uri="{FF2B5EF4-FFF2-40B4-BE49-F238E27FC236}">
                <a16:creationId xmlns:a16="http://schemas.microsoft.com/office/drawing/2014/main" id="{846F0558-5ACF-3D33-0A52-3D0A1064A817}"/>
              </a:ext>
            </a:extLst>
          </p:cNvPr>
          <p:cNvSpPr txBox="1"/>
          <p:nvPr/>
        </p:nvSpPr>
        <p:spPr>
          <a:xfrm>
            <a:off x="2320660" y="3593147"/>
            <a:ext cx="202507" cy="215444"/>
          </a:xfrm>
          <a:prstGeom prst="rect">
            <a:avLst/>
          </a:prstGeom>
          <a:noFill/>
        </p:spPr>
        <p:txBody>
          <a:bodyPr wrap="square" rtlCol="0">
            <a:spAutoFit/>
          </a:bodyPr>
          <a:lstStyle/>
          <a:p>
            <a:r>
              <a:rPr lang="ar-SA" sz="800" dirty="0"/>
              <a:t>4</a:t>
            </a:r>
            <a:endParaRPr lang="en-US" sz="800" dirty="0"/>
          </a:p>
        </p:txBody>
      </p:sp>
      <p:pic>
        <p:nvPicPr>
          <p:cNvPr id="19" name="Picture 18">
            <a:extLst>
              <a:ext uri="{FF2B5EF4-FFF2-40B4-BE49-F238E27FC236}">
                <a16:creationId xmlns:a16="http://schemas.microsoft.com/office/drawing/2014/main" id="{30740BE0-3716-6DBE-F90D-678C0FE5B31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73271" y="5222976"/>
            <a:ext cx="148183" cy="148183"/>
          </a:xfrm>
          <a:prstGeom prst="rect">
            <a:avLst/>
          </a:prstGeom>
        </p:spPr>
      </p:pic>
      <p:pic>
        <p:nvPicPr>
          <p:cNvPr id="20" name="Picture 19">
            <a:extLst>
              <a:ext uri="{FF2B5EF4-FFF2-40B4-BE49-F238E27FC236}">
                <a16:creationId xmlns:a16="http://schemas.microsoft.com/office/drawing/2014/main" id="{3159D5AD-B87A-7041-F1FF-124A9726E87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164757" y="5092450"/>
            <a:ext cx="130525" cy="130525"/>
          </a:xfrm>
          <a:prstGeom prst="rect">
            <a:avLst/>
          </a:prstGeom>
        </p:spPr>
      </p:pic>
      <p:pic>
        <p:nvPicPr>
          <p:cNvPr id="21" name="Picture 20">
            <a:extLst>
              <a:ext uri="{FF2B5EF4-FFF2-40B4-BE49-F238E27FC236}">
                <a16:creationId xmlns:a16="http://schemas.microsoft.com/office/drawing/2014/main" id="{03ACED03-5447-95FC-D7F0-F7A97E78281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142746" y="4510424"/>
            <a:ext cx="130525" cy="130525"/>
          </a:xfrm>
          <a:prstGeom prst="rect">
            <a:avLst/>
          </a:prstGeom>
        </p:spPr>
      </p:pic>
      <p:pic>
        <p:nvPicPr>
          <p:cNvPr id="22" name="Picture 21">
            <a:extLst>
              <a:ext uri="{FF2B5EF4-FFF2-40B4-BE49-F238E27FC236}">
                <a16:creationId xmlns:a16="http://schemas.microsoft.com/office/drawing/2014/main" id="{35766357-7D37-E996-8FF4-7660C970405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25900" y="4162994"/>
            <a:ext cx="130525" cy="130525"/>
          </a:xfrm>
          <a:prstGeom prst="rect">
            <a:avLst/>
          </a:prstGeom>
        </p:spPr>
      </p:pic>
      <p:pic>
        <p:nvPicPr>
          <p:cNvPr id="23" name="Picture 22">
            <a:extLst>
              <a:ext uri="{FF2B5EF4-FFF2-40B4-BE49-F238E27FC236}">
                <a16:creationId xmlns:a16="http://schemas.microsoft.com/office/drawing/2014/main" id="{27E4F342-6A03-82BB-EC13-FD1E7ACE499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36153" y="3657510"/>
            <a:ext cx="130525" cy="130525"/>
          </a:xfrm>
          <a:prstGeom prst="rect">
            <a:avLst/>
          </a:prstGeom>
        </p:spPr>
      </p:pic>
      <p:pic>
        <p:nvPicPr>
          <p:cNvPr id="24" name="Picture 23">
            <a:extLst>
              <a:ext uri="{FF2B5EF4-FFF2-40B4-BE49-F238E27FC236}">
                <a16:creationId xmlns:a16="http://schemas.microsoft.com/office/drawing/2014/main" id="{B417A8C5-7BB0-FA06-0059-6DF23F1F4D1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611824" y="791450"/>
            <a:ext cx="130525" cy="130525"/>
          </a:xfrm>
          <a:prstGeom prst="rect">
            <a:avLst/>
          </a:prstGeom>
        </p:spPr>
      </p:pic>
      <p:pic>
        <p:nvPicPr>
          <p:cNvPr id="25" name="Picture 24">
            <a:extLst>
              <a:ext uri="{FF2B5EF4-FFF2-40B4-BE49-F238E27FC236}">
                <a16:creationId xmlns:a16="http://schemas.microsoft.com/office/drawing/2014/main" id="{EFC720A0-9F53-BD92-FF60-D022B4B5691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20919" y="479554"/>
            <a:ext cx="130525" cy="130525"/>
          </a:xfrm>
          <a:prstGeom prst="rect">
            <a:avLst/>
          </a:prstGeom>
        </p:spPr>
      </p:pic>
      <p:pic>
        <p:nvPicPr>
          <p:cNvPr id="26" name="Picture 25">
            <a:extLst>
              <a:ext uri="{FF2B5EF4-FFF2-40B4-BE49-F238E27FC236}">
                <a16:creationId xmlns:a16="http://schemas.microsoft.com/office/drawing/2014/main" id="{4CE71B8C-720D-2E31-36A4-920C7042F3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87023" y="692960"/>
            <a:ext cx="130525" cy="130525"/>
          </a:xfrm>
          <a:prstGeom prst="rect">
            <a:avLst/>
          </a:prstGeom>
        </p:spPr>
      </p:pic>
      <p:pic>
        <p:nvPicPr>
          <p:cNvPr id="27" name="Picture 26">
            <a:extLst>
              <a:ext uri="{FF2B5EF4-FFF2-40B4-BE49-F238E27FC236}">
                <a16:creationId xmlns:a16="http://schemas.microsoft.com/office/drawing/2014/main" id="{16515D98-472B-1F87-8CF4-18332EDEBCB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65016" y="562434"/>
            <a:ext cx="130525" cy="130525"/>
          </a:xfrm>
          <a:prstGeom prst="rect">
            <a:avLst/>
          </a:prstGeom>
        </p:spPr>
      </p:pic>
      <p:pic>
        <p:nvPicPr>
          <p:cNvPr id="29" name="Picture 28">
            <a:extLst>
              <a:ext uri="{FF2B5EF4-FFF2-40B4-BE49-F238E27FC236}">
                <a16:creationId xmlns:a16="http://schemas.microsoft.com/office/drawing/2014/main" id="{15DD121B-EEA8-C166-94F2-5E4C486F5B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95926" y="2236820"/>
            <a:ext cx="130525" cy="130525"/>
          </a:xfrm>
          <a:prstGeom prst="rect">
            <a:avLst/>
          </a:prstGeom>
        </p:spPr>
      </p:pic>
      <p:pic>
        <p:nvPicPr>
          <p:cNvPr id="31" name="Picture 30">
            <a:extLst>
              <a:ext uri="{FF2B5EF4-FFF2-40B4-BE49-F238E27FC236}">
                <a16:creationId xmlns:a16="http://schemas.microsoft.com/office/drawing/2014/main" id="{23FDAEC5-F25B-150E-9B4A-480B20F9EA46}"/>
              </a:ext>
            </a:extLst>
          </p:cNvPr>
          <p:cNvPicPr>
            <a:picLocks noChangeAspect="1"/>
          </p:cNvPicPr>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2366678" y="4602001"/>
            <a:ext cx="123134" cy="129190"/>
          </a:xfrm>
          <a:prstGeom prst="rect">
            <a:avLst/>
          </a:prstGeom>
        </p:spPr>
      </p:pic>
      <p:pic>
        <p:nvPicPr>
          <p:cNvPr id="32" name="Picture 31">
            <a:extLst>
              <a:ext uri="{FF2B5EF4-FFF2-40B4-BE49-F238E27FC236}">
                <a16:creationId xmlns:a16="http://schemas.microsoft.com/office/drawing/2014/main" id="{D86BA1DD-CF65-6730-8358-E2B8F38DA142}"/>
              </a:ext>
            </a:extLst>
          </p:cNvPr>
          <p:cNvPicPr>
            <a:picLocks noChangeAspect="1"/>
          </p:cNvPicPr>
          <p:nvPr/>
        </p:nvPicPr>
        <p:blipFill>
          <a:blip r:embed="rId8">
            <a:duotone>
              <a:schemeClr val="accent6">
                <a:shade val="45000"/>
                <a:satMod val="135000"/>
              </a:schemeClr>
              <a:prstClr val="white"/>
            </a:duotone>
            <a:extLst>
              <a:ext uri="{BEBA8EAE-BF5A-486C-A8C5-ECC9F3942E4B}">
                <a14:imgProps xmlns:a14="http://schemas.microsoft.com/office/drawing/2010/main">
                  <a14:imgLayer r:embed="rId9">
                    <a14:imgEffect>
                      <a14:backgroundRemoval t="10000" b="90000" l="10000" r="90000">
                        <a14:foregroundMark x1="43125" y1="53281" x2="43125" y2="53281"/>
                        <a14:foregroundMark x1="48125" y1="52188" x2="34375" y2="56563"/>
                        <a14:foregroundMark x1="61406" y1="51563" x2="47656" y2="54375"/>
                      </a14:backgroundRemoval>
                    </a14:imgEffect>
                    <a14:imgEffect>
                      <a14:sharpenSoften amount="-50000"/>
                    </a14:imgEffect>
                  </a14:imgLayer>
                </a14:imgProps>
              </a:ext>
              <a:ext uri="{28A0092B-C50C-407E-A947-70E740481C1C}">
                <a14:useLocalDpi xmlns:a14="http://schemas.microsoft.com/office/drawing/2010/main" val="0"/>
              </a:ext>
            </a:extLst>
          </a:blip>
          <a:stretch>
            <a:fillRect/>
          </a:stretch>
        </p:blipFill>
        <p:spPr>
          <a:xfrm>
            <a:off x="2226451" y="4918861"/>
            <a:ext cx="316637" cy="316637"/>
          </a:xfrm>
          <a:prstGeom prst="rect">
            <a:avLst/>
          </a:prstGeom>
        </p:spPr>
      </p:pic>
      <p:pic>
        <p:nvPicPr>
          <p:cNvPr id="33" name="Picture 32">
            <a:extLst>
              <a:ext uri="{FF2B5EF4-FFF2-40B4-BE49-F238E27FC236}">
                <a16:creationId xmlns:a16="http://schemas.microsoft.com/office/drawing/2014/main" id="{0E1F75CB-962B-5AFB-180B-7CA2F67124C2}"/>
              </a:ext>
            </a:extLst>
          </p:cNvPr>
          <p:cNvPicPr>
            <a:picLocks noChangeAspect="1"/>
          </p:cNvPicPr>
          <p:nvPr/>
        </p:nvPicPr>
        <p:blipFill>
          <a:blip r:embed="rId8">
            <a:duotone>
              <a:schemeClr val="accent6">
                <a:shade val="45000"/>
                <a:satMod val="135000"/>
              </a:schemeClr>
              <a:prstClr val="white"/>
            </a:duotone>
            <a:extLst>
              <a:ext uri="{BEBA8EAE-BF5A-486C-A8C5-ECC9F3942E4B}">
                <a14:imgProps xmlns:a14="http://schemas.microsoft.com/office/drawing/2010/main">
                  <a14:imgLayer r:embed="rId9">
                    <a14:imgEffect>
                      <a14:backgroundRemoval t="10000" b="90000" l="10000" r="90000">
                        <a14:foregroundMark x1="43125" y1="53281" x2="43125" y2="53281"/>
                        <a14:foregroundMark x1="48125" y1="52188" x2="34375" y2="56563"/>
                        <a14:foregroundMark x1="61406" y1="51563" x2="47656" y2="54375"/>
                      </a14:backgroundRemoval>
                    </a14:imgEffect>
                    <a14:imgEffect>
                      <a14:sharpenSoften amount="-50000"/>
                    </a14:imgEffect>
                  </a14:imgLayer>
                </a14:imgProps>
              </a:ext>
              <a:ext uri="{28A0092B-C50C-407E-A947-70E740481C1C}">
                <a14:useLocalDpi xmlns:a14="http://schemas.microsoft.com/office/drawing/2010/main" val="0"/>
              </a:ext>
            </a:extLst>
          </a:blip>
          <a:stretch>
            <a:fillRect/>
          </a:stretch>
        </p:blipFill>
        <p:spPr>
          <a:xfrm>
            <a:off x="2379008" y="4680412"/>
            <a:ext cx="316637" cy="316637"/>
          </a:xfrm>
          <a:prstGeom prst="rect">
            <a:avLst/>
          </a:prstGeom>
        </p:spPr>
      </p:pic>
      <p:pic>
        <p:nvPicPr>
          <p:cNvPr id="35" name="Picture 34">
            <a:extLst>
              <a:ext uri="{FF2B5EF4-FFF2-40B4-BE49-F238E27FC236}">
                <a16:creationId xmlns:a16="http://schemas.microsoft.com/office/drawing/2014/main" id="{1DF20A78-E3FD-0D85-C236-A9FC259012B0}"/>
              </a:ext>
            </a:extLst>
          </p:cNvPr>
          <p:cNvPicPr>
            <a:picLocks noChangeAspect="1"/>
          </p:cNvPicPr>
          <p:nvPr/>
        </p:nvPicPr>
        <p:blipFill>
          <a:blip r:embed="rId8">
            <a:duotone>
              <a:schemeClr val="accent6">
                <a:shade val="45000"/>
                <a:satMod val="135000"/>
              </a:schemeClr>
              <a:prstClr val="white"/>
            </a:duotone>
            <a:extLst>
              <a:ext uri="{BEBA8EAE-BF5A-486C-A8C5-ECC9F3942E4B}">
                <a14:imgProps xmlns:a14="http://schemas.microsoft.com/office/drawing/2010/main">
                  <a14:imgLayer r:embed="rId9">
                    <a14:imgEffect>
                      <a14:backgroundRemoval t="10000" b="90000" l="10000" r="90000">
                        <a14:foregroundMark x1="43125" y1="53281" x2="43125" y2="53281"/>
                        <a14:foregroundMark x1="48125" y1="52188" x2="34375" y2="56563"/>
                        <a14:foregroundMark x1="61406" y1="51563" x2="47656" y2="54375"/>
                      </a14:backgroundRemoval>
                    </a14:imgEffect>
                    <a14:imgEffect>
                      <a14:sharpenSoften amount="-50000"/>
                    </a14:imgEffect>
                  </a14:imgLayer>
                </a14:imgProps>
              </a:ext>
              <a:ext uri="{28A0092B-C50C-407E-A947-70E740481C1C}">
                <a14:useLocalDpi xmlns:a14="http://schemas.microsoft.com/office/drawing/2010/main" val="0"/>
              </a:ext>
            </a:extLst>
          </a:blip>
          <a:stretch>
            <a:fillRect/>
          </a:stretch>
        </p:blipFill>
        <p:spPr>
          <a:xfrm>
            <a:off x="2263135" y="3405357"/>
            <a:ext cx="316637" cy="316637"/>
          </a:xfrm>
          <a:prstGeom prst="rect">
            <a:avLst/>
          </a:prstGeom>
        </p:spPr>
      </p:pic>
      <p:pic>
        <p:nvPicPr>
          <p:cNvPr id="36" name="Picture 35">
            <a:extLst>
              <a:ext uri="{FF2B5EF4-FFF2-40B4-BE49-F238E27FC236}">
                <a16:creationId xmlns:a16="http://schemas.microsoft.com/office/drawing/2014/main" id="{F80ABD8D-6679-346D-5FB6-B94A6CE9897D}"/>
              </a:ext>
            </a:extLst>
          </p:cNvPr>
          <p:cNvPicPr>
            <a:picLocks noChangeAspect="1"/>
          </p:cNvPicPr>
          <p:nvPr/>
        </p:nvPicPr>
        <p:blipFill>
          <a:blip r:embed="rId8">
            <a:duotone>
              <a:schemeClr val="accent6">
                <a:shade val="45000"/>
                <a:satMod val="135000"/>
              </a:schemeClr>
              <a:prstClr val="white"/>
            </a:duotone>
            <a:extLst>
              <a:ext uri="{BEBA8EAE-BF5A-486C-A8C5-ECC9F3942E4B}">
                <a14:imgProps xmlns:a14="http://schemas.microsoft.com/office/drawing/2010/main">
                  <a14:imgLayer r:embed="rId9">
                    <a14:imgEffect>
                      <a14:backgroundRemoval t="10000" b="90000" l="10000" r="90000">
                        <a14:foregroundMark x1="43125" y1="53281" x2="43125" y2="53281"/>
                        <a14:foregroundMark x1="48125" y1="52188" x2="34375" y2="56563"/>
                        <a14:foregroundMark x1="61406" y1="51563" x2="47656" y2="54375"/>
                      </a14:backgroundRemoval>
                    </a14:imgEffect>
                    <a14:imgEffect>
                      <a14:sharpenSoften amount="-50000"/>
                    </a14:imgEffect>
                  </a14:imgLayer>
                </a14:imgProps>
              </a:ext>
              <a:ext uri="{28A0092B-C50C-407E-A947-70E740481C1C}">
                <a14:useLocalDpi xmlns:a14="http://schemas.microsoft.com/office/drawing/2010/main" val="0"/>
              </a:ext>
            </a:extLst>
          </a:blip>
          <a:stretch>
            <a:fillRect/>
          </a:stretch>
        </p:blipFill>
        <p:spPr>
          <a:xfrm>
            <a:off x="3114367" y="610079"/>
            <a:ext cx="316637" cy="316637"/>
          </a:xfrm>
          <a:prstGeom prst="rect">
            <a:avLst/>
          </a:prstGeom>
        </p:spPr>
      </p:pic>
      <p:pic>
        <p:nvPicPr>
          <p:cNvPr id="38" name="Picture 37">
            <a:extLst>
              <a:ext uri="{FF2B5EF4-FFF2-40B4-BE49-F238E27FC236}">
                <a16:creationId xmlns:a16="http://schemas.microsoft.com/office/drawing/2014/main" id="{B591C884-6612-1185-DDB1-D9B30BD5EF7D}"/>
              </a:ext>
            </a:extLst>
          </p:cNvPr>
          <p:cNvPicPr>
            <a:picLocks noChangeAspect="1"/>
          </p:cNvPicPr>
          <p:nvPr/>
        </p:nvPicPr>
        <p:blipFill>
          <a:blip r:embed="rId8">
            <a:duotone>
              <a:schemeClr val="accent6">
                <a:shade val="45000"/>
                <a:satMod val="135000"/>
              </a:schemeClr>
              <a:prstClr val="white"/>
            </a:duotone>
            <a:extLst>
              <a:ext uri="{BEBA8EAE-BF5A-486C-A8C5-ECC9F3942E4B}">
                <a14:imgProps xmlns:a14="http://schemas.microsoft.com/office/drawing/2010/main">
                  <a14:imgLayer r:embed="rId9">
                    <a14:imgEffect>
                      <a14:backgroundRemoval t="10000" b="90000" l="10000" r="90000">
                        <a14:foregroundMark x1="43125" y1="53281" x2="43125" y2="53281"/>
                        <a14:foregroundMark x1="48125" y1="52188" x2="34375" y2="56563"/>
                        <a14:foregroundMark x1="61406" y1="51563" x2="47656" y2="54375"/>
                      </a14:backgroundRemoval>
                    </a14:imgEffect>
                    <a14:imgEffect>
                      <a14:sharpenSoften amount="-50000"/>
                    </a14:imgEffect>
                  </a14:imgLayer>
                </a14:imgProps>
              </a:ext>
              <a:ext uri="{28A0092B-C50C-407E-A947-70E740481C1C}">
                <a14:useLocalDpi xmlns:a14="http://schemas.microsoft.com/office/drawing/2010/main" val="0"/>
              </a:ext>
            </a:extLst>
          </a:blip>
          <a:stretch>
            <a:fillRect/>
          </a:stretch>
        </p:blipFill>
        <p:spPr>
          <a:xfrm>
            <a:off x="2600633" y="592716"/>
            <a:ext cx="316637" cy="316637"/>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خريطة هرمية مراكز التجمعات لمحافظة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10">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1022"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1:1</a:t>
            </a:r>
            <a:r>
              <a:rPr lang="ar-SA" sz="1200" dirty="0">
                <a:cs typeface="+mj-cs"/>
              </a:rPr>
              <a:t>3</a:t>
            </a:r>
            <a:r>
              <a:rPr lang="en-US" sz="1200" dirty="0">
                <a:cs typeface="+mj-cs"/>
              </a:rPr>
              <a:t>0,000</a:t>
            </a:r>
          </a:p>
        </p:txBody>
      </p:sp>
      <p:sp>
        <p:nvSpPr>
          <p:cNvPr id="50" name="TextBox 49">
            <a:extLst>
              <a:ext uri="{FF2B5EF4-FFF2-40B4-BE49-F238E27FC236}">
                <a16:creationId xmlns:a16="http://schemas.microsoft.com/office/drawing/2014/main" id="{80379622-BA14-7FDD-DBB1-967BA6023DA4}"/>
              </a:ext>
            </a:extLst>
          </p:cNvPr>
          <p:cNvSpPr txBox="1"/>
          <p:nvPr/>
        </p:nvSpPr>
        <p:spPr>
          <a:xfrm>
            <a:off x="3842373" y="2531424"/>
            <a:ext cx="858341" cy="738664"/>
          </a:xfrm>
          <a:prstGeom prst="rect">
            <a:avLst/>
          </a:prstGeom>
          <a:noFill/>
        </p:spPr>
        <p:txBody>
          <a:bodyPr wrap="square" rtlCol="0">
            <a:spAutoFit/>
          </a:bodyPr>
          <a:lstStyle/>
          <a:p>
            <a:pPr algn="r" rtl="1"/>
            <a:r>
              <a:rPr lang="ar-SA" sz="1400" b="1" dirty="0">
                <a:solidFill>
                  <a:schemeClr val="bg1"/>
                </a:solidFill>
              </a:rPr>
              <a:t>المملكة الأردنية الهاشمية </a:t>
            </a:r>
            <a:endParaRPr lang="en-US" sz="1400" b="1" dirty="0">
              <a:solidFill>
                <a:schemeClr val="bg1"/>
              </a:solidFill>
            </a:endParaRPr>
          </a:p>
        </p:txBody>
      </p:sp>
      <p:pic>
        <p:nvPicPr>
          <p:cNvPr id="39" name="صورة 17">
            <a:extLst>
              <a:ext uri="{FF2B5EF4-FFF2-40B4-BE49-F238E27FC236}">
                <a16:creationId xmlns:a16="http://schemas.microsoft.com/office/drawing/2014/main" id="{BD54B00F-887C-739B-E1A1-3A7A3BFD255C}"/>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57" name="Picture 56">
            <a:extLst>
              <a:ext uri="{FF2B5EF4-FFF2-40B4-BE49-F238E27FC236}">
                <a16:creationId xmlns:a16="http://schemas.microsoft.com/office/drawing/2014/main" id="{C3AEF959-E0EB-99AF-F1AE-D2EDF502953E}"/>
              </a:ext>
            </a:extLst>
          </p:cNvPr>
          <p:cNvPicPr>
            <a:picLocks noChangeAspect="1"/>
          </p:cNvPicPr>
          <p:nvPr/>
        </p:nvPicPr>
        <p:blipFill rotWithShape="1">
          <a:blip r:embed="rId3"/>
          <a:srcRect t="72461"/>
          <a:stretch/>
        </p:blipFill>
        <p:spPr>
          <a:xfrm>
            <a:off x="5883478" y="1946778"/>
            <a:ext cx="2047937" cy="2800370"/>
          </a:xfrm>
          <a:prstGeom prst="rect">
            <a:avLst/>
          </a:prstGeom>
        </p:spPr>
      </p:pic>
      <p:grpSp>
        <p:nvGrpSpPr>
          <p:cNvPr id="61" name="Group 60">
            <a:extLst>
              <a:ext uri="{FF2B5EF4-FFF2-40B4-BE49-F238E27FC236}">
                <a16:creationId xmlns:a16="http://schemas.microsoft.com/office/drawing/2014/main" id="{30CD130E-CC1A-00F4-7F06-8A85429A58DF}"/>
              </a:ext>
            </a:extLst>
          </p:cNvPr>
          <p:cNvGrpSpPr/>
          <p:nvPr/>
        </p:nvGrpSpPr>
        <p:grpSpPr>
          <a:xfrm>
            <a:off x="5189203" y="4755857"/>
            <a:ext cx="2719694" cy="1450486"/>
            <a:chOff x="5322953" y="3340631"/>
            <a:chExt cx="2293157" cy="1191608"/>
          </a:xfrm>
        </p:grpSpPr>
        <p:pic>
          <p:nvPicPr>
            <p:cNvPr id="41" name="Picture 40">
              <a:extLst>
                <a:ext uri="{FF2B5EF4-FFF2-40B4-BE49-F238E27FC236}">
                  <a16:creationId xmlns:a16="http://schemas.microsoft.com/office/drawing/2014/main" id="{A1C90314-6BC0-8B32-52DE-32FD73D4FA3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92519" y="4318143"/>
              <a:ext cx="205510" cy="205510"/>
            </a:xfrm>
            <a:prstGeom prst="rect">
              <a:avLst/>
            </a:prstGeom>
          </p:spPr>
        </p:pic>
        <p:pic>
          <p:nvPicPr>
            <p:cNvPr id="45" name="Picture 44">
              <a:extLst>
                <a:ext uri="{FF2B5EF4-FFF2-40B4-BE49-F238E27FC236}">
                  <a16:creationId xmlns:a16="http://schemas.microsoft.com/office/drawing/2014/main" id="{064CD265-847E-6864-76A4-157A155ABE0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98967" y="4051949"/>
              <a:ext cx="205510" cy="205510"/>
            </a:xfrm>
            <a:prstGeom prst="rect">
              <a:avLst/>
            </a:prstGeom>
          </p:spPr>
        </p:pic>
        <p:pic>
          <p:nvPicPr>
            <p:cNvPr id="46" name="Picture 45">
              <a:extLst>
                <a:ext uri="{FF2B5EF4-FFF2-40B4-BE49-F238E27FC236}">
                  <a16:creationId xmlns:a16="http://schemas.microsoft.com/office/drawing/2014/main" id="{CD10951A-CAB3-73C1-547F-D0A8622029FD}"/>
                </a:ext>
              </a:extLst>
            </p:cNvPr>
            <p:cNvPicPr>
              <a:picLocks noChangeAspect="1"/>
            </p:cNvPicPr>
            <p:nvPr/>
          </p:nvPicPr>
          <p:blipFill>
            <a:blip r:embed="rId8">
              <a:duotone>
                <a:schemeClr val="accent6">
                  <a:shade val="45000"/>
                  <a:satMod val="135000"/>
                </a:schemeClr>
                <a:prstClr val="white"/>
              </a:duotone>
              <a:extLst>
                <a:ext uri="{BEBA8EAE-BF5A-486C-A8C5-ECC9F3942E4B}">
                  <a14:imgProps xmlns:a14="http://schemas.microsoft.com/office/drawing/2010/main">
                    <a14:imgLayer r:embed="rId9">
                      <a14:imgEffect>
                        <a14:backgroundRemoval t="10000" b="90000" l="10000" r="90000">
                          <a14:foregroundMark x1="43125" y1="53281" x2="43125" y2="53281"/>
                          <a14:foregroundMark x1="48125" y1="52188" x2="34375" y2="56563"/>
                          <a14:foregroundMark x1="61406" y1="51563" x2="47656" y2="54375"/>
                        </a14:backgroundRemoval>
                      </a14:imgEffect>
                      <a14:imgEffect>
                        <a14:sharpenSoften amount="-50000"/>
                      </a14:imgEffect>
                    </a14:imgLayer>
                  </a14:imgProps>
                </a:ext>
                <a:ext uri="{28A0092B-C50C-407E-A947-70E740481C1C}">
                  <a14:useLocalDpi xmlns:a14="http://schemas.microsoft.com/office/drawing/2010/main" val="0"/>
                </a:ext>
              </a:extLst>
            </a:blip>
            <a:stretch>
              <a:fillRect/>
            </a:stretch>
          </p:blipFill>
          <p:spPr>
            <a:xfrm>
              <a:off x="7172970" y="3340631"/>
              <a:ext cx="443140" cy="443140"/>
            </a:xfrm>
            <a:prstGeom prst="rect">
              <a:avLst/>
            </a:prstGeom>
          </p:spPr>
        </p:pic>
        <p:sp>
          <p:nvSpPr>
            <p:cNvPr id="48" name="TextBox 47">
              <a:extLst>
                <a:ext uri="{FF2B5EF4-FFF2-40B4-BE49-F238E27FC236}">
                  <a16:creationId xmlns:a16="http://schemas.microsoft.com/office/drawing/2014/main" id="{6F7BEC28-2B8B-0D30-17E6-44081E75F8DA}"/>
                </a:ext>
              </a:extLst>
            </p:cNvPr>
            <p:cNvSpPr txBox="1"/>
            <p:nvPr/>
          </p:nvSpPr>
          <p:spPr>
            <a:xfrm>
              <a:off x="5371156" y="3417259"/>
              <a:ext cx="1927811" cy="252846"/>
            </a:xfrm>
            <a:prstGeom prst="rect">
              <a:avLst/>
            </a:prstGeom>
            <a:noFill/>
          </p:spPr>
          <p:txBody>
            <a:bodyPr wrap="square" rtlCol="0">
              <a:spAutoFit/>
            </a:bodyPr>
            <a:lstStyle/>
            <a:p>
              <a:pPr algn="r" rtl="1"/>
              <a:r>
                <a:rPr lang="ar-SA" sz="1400" dirty="0"/>
                <a:t>مدرسة ثانوية</a:t>
              </a:r>
              <a:endParaRPr lang="en-US" sz="1400" dirty="0"/>
            </a:p>
          </p:txBody>
        </p:sp>
        <p:sp>
          <p:nvSpPr>
            <p:cNvPr id="49" name="TextBox 48">
              <a:extLst>
                <a:ext uri="{FF2B5EF4-FFF2-40B4-BE49-F238E27FC236}">
                  <a16:creationId xmlns:a16="http://schemas.microsoft.com/office/drawing/2014/main" id="{6CB6BFA7-32A3-EE71-EE05-0FC498BA7CD4}"/>
                </a:ext>
              </a:extLst>
            </p:cNvPr>
            <p:cNvSpPr txBox="1"/>
            <p:nvPr/>
          </p:nvSpPr>
          <p:spPr>
            <a:xfrm>
              <a:off x="5322953" y="3748344"/>
              <a:ext cx="1927811" cy="252846"/>
            </a:xfrm>
            <a:prstGeom prst="rect">
              <a:avLst/>
            </a:prstGeom>
            <a:noFill/>
          </p:spPr>
          <p:txBody>
            <a:bodyPr wrap="square" rtlCol="0">
              <a:spAutoFit/>
            </a:bodyPr>
            <a:lstStyle/>
            <a:p>
              <a:pPr algn="r" rtl="1"/>
              <a:r>
                <a:rPr lang="ar-SA" sz="1400" dirty="0"/>
                <a:t>جامعة</a:t>
              </a:r>
              <a:endParaRPr lang="en-US" sz="1400" dirty="0"/>
            </a:p>
          </p:txBody>
        </p:sp>
        <p:sp>
          <p:nvSpPr>
            <p:cNvPr id="53" name="TextBox 52">
              <a:extLst>
                <a:ext uri="{FF2B5EF4-FFF2-40B4-BE49-F238E27FC236}">
                  <a16:creationId xmlns:a16="http://schemas.microsoft.com/office/drawing/2014/main" id="{B82321A5-C974-9F04-B933-2E1F9E2A6091}"/>
                </a:ext>
              </a:extLst>
            </p:cNvPr>
            <p:cNvSpPr txBox="1"/>
            <p:nvPr/>
          </p:nvSpPr>
          <p:spPr>
            <a:xfrm>
              <a:off x="5371156" y="4016848"/>
              <a:ext cx="1927811" cy="252846"/>
            </a:xfrm>
            <a:prstGeom prst="rect">
              <a:avLst/>
            </a:prstGeom>
            <a:noFill/>
          </p:spPr>
          <p:txBody>
            <a:bodyPr wrap="square" rtlCol="0">
              <a:spAutoFit/>
            </a:bodyPr>
            <a:lstStyle/>
            <a:p>
              <a:pPr algn="r" rtl="1"/>
              <a:r>
                <a:rPr lang="ar-SA" sz="1400" dirty="0"/>
                <a:t>مستشفى</a:t>
              </a:r>
              <a:endParaRPr lang="en-US" sz="1400" dirty="0"/>
            </a:p>
          </p:txBody>
        </p:sp>
        <p:sp>
          <p:nvSpPr>
            <p:cNvPr id="54" name="TextBox 53">
              <a:extLst>
                <a:ext uri="{FF2B5EF4-FFF2-40B4-BE49-F238E27FC236}">
                  <a16:creationId xmlns:a16="http://schemas.microsoft.com/office/drawing/2014/main" id="{FCCD0CD1-956E-E50A-83F6-12D9952C508F}"/>
                </a:ext>
              </a:extLst>
            </p:cNvPr>
            <p:cNvSpPr txBox="1"/>
            <p:nvPr/>
          </p:nvSpPr>
          <p:spPr>
            <a:xfrm>
              <a:off x="5397544" y="4279393"/>
              <a:ext cx="1927811" cy="252846"/>
            </a:xfrm>
            <a:prstGeom prst="rect">
              <a:avLst/>
            </a:prstGeom>
            <a:noFill/>
          </p:spPr>
          <p:txBody>
            <a:bodyPr wrap="square" rtlCol="0">
              <a:spAutoFit/>
            </a:bodyPr>
            <a:lstStyle/>
            <a:p>
              <a:pPr algn="r" rtl="1"/>
              <a:r>
                <a:rPr lang="ar-SA" sz="1400" dirty="0"/>
                <a:t>مركز صحي</a:t>
              </a:r>
              <a:endParaRPr lang="en-US" sz="1400" dirty="0"/>
            </a:p>
          </p:txBody>
        </p:sp>
        <p:pic>
          <p:nvPicPr>
            <p:cNvPr id="59" name="Picture 58">
              <a:extLst>
                <a:ext uri="{FF2B5EF4-FFF2-40B4-BE49-F238E27FC236}">
                  <a16:creationId xmlns:a16="http://schemas.microsoft.com/office/drawing/2014/main" id="{8655B52D-3B33-8405-8D15-D79654F1F044}"/>
                </a:ext>
              </a:extLst>
            </p:cNvPr>
            <p:cNvPicPr>
              <a:picLocks noChangeAspect="1"/>
            </p:cNvPicPr>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78247" y="3738275"/>
              <a:ext cx="246439" cy="258559"/>
            </a:xfrm>
            <a:prstGeom prst="rect">
              <a:avLst/>
            </a:prstGeom>
          </p:spPr>
        </p:pic>
      </p:grpSp>
      <p:pic>
        <p:nvPicPr>
          <p:cNvPr id="60" name="Picture 59">
            <a:extLst>
              <a:ext uri="{FF2B5EF4-FFF2-40B4-BE49-F238E27FC236}">
                <a16:creationId xmlns:a16="http://schemas.microsoft.com/office/drawing/2014/main" id="{5EE11FC7-734E-FE50-4A18-C87D49143114}"/>
              </a:ext>
            </a:extLst>
          </p:cNvPr>
          <p:cNvPicPr>
            <a:picLocks noChangeAspect="1"/>
          </p:cNvPicPr>
          <p:nvPr/>
        </p:nvPicPr>
        <p:blipFill rotWithShape="1">
          <a:blip r:embed="rId3"/>
          <a:srcRect t="37801" b="27049"/>
          <a:stretch/>
        </p:blipFill>
        <p:spPr>
          <a:xfrm>
            <a:off x="7655323" y="2285670"/>
            <a:ext cx="2047937" cy="3574341"/>
          </a:xfrm>
          <a:prstGeom prst="rect">
            <a:avLst/>
          </a:prstGeom>
        </p:spPr>
      </p:pic>
      <p:sp>
        <p:nvSpPr>
          <p:cNvPr id="62" name="TextBox 61">
            <a:extLst>
              <a:ext uri="{FF2B5EF4-FFF2-40B4-BE49-F238E27FC236}">
                <a16:creationId xmlns:a16="http://schemas.microsoft.com/office/drawing/2014/main" id="{90BE60F6-2ABA-AA21-9749-0083C174A341}"/>
              </a:ext>
            </a:extLst>
          </p:cNvPr>
          <p:cNvSpPr txBox="1"/>
          <p:nvPr/>
        </p:nvSpPr>
        <p:spPr>
          <a:xfrm>
            <a:off x="7911571" y="1996684"/>
            <a:ext cx="1835012" cy="369332"/>
          </a:xfrm>
          <a:prstGeom prst="rect">
            <a:avLst/>
          </a:prstGeom>
          <a:noFill/>
        </p:spPr>
        <p:txBody>
          <a:bodyPr wrap="square" rtlCol="0">
            <a:spAutoFit/>
          </a:bodyPr>
          <a:lstStyle/>
          <a:p>
            <a:pPr algn="r" rtl="1"/>
            <a:r>
              <a:rPr lang="ar-SA" b="1" dirty="0"/>
              <a:t>تصنيف الشوارع</a:t>
            </a:r>
            <a:endParaRPr lang="en-US" b="1" dirty="0"/>
          </a:p>
        </p:txBody>
      </p:sp>
      <p:sp>
        <p:nvSpPr>
          <p:cNvPr id="2049" name="TextBox 2048">
            <a:extLst>
              <a:ext uri="{FF2B5EF4-FFF2-40B4-BE49-F238E27FC236}">
                <a16:creationId xmlns:a16="http://schemas.microsoft.com/office/drawing/2014/main" id="{283AA4DD-285F-EF43-2AC0-5014DA0189F5}"/>
              </a:ext>
            </a:extLst>
          </p:cNvPr>
          <p:cNvSpPr txBox="1"/>
          <p:nvPr/>
        </p:nvSpPr>
        <p:spPr>
          <a:xfrm>
            <a:off x="9255387" y="4325758"/>
            <a:ext cx="732542" cy="369332"/>
          </a:xfrm>
          <a:prstGeom prst="rect">
            <a:avLst/>
          </a:prstGeom>
          <a:noFill/>
        </p:spPr>
        <p:txBody>
          <a:bodyPr wrap="square" rtlCol="0">
            <a:spAutoFit/>
          </a:bodyPr>
          <a:lstStyle/>
          <a:p>
            <a:r>
              <a:rPr lang="ar-SA" dirty="0"/>
              <a:t>2</a:t>
            </a:r>
            <a:endParaRPr lang="en-US" dirty="0"/>
          </a:p>
        </p:txBody>
      </p:sp>
      <p:sp>
        <p:nvSpPr>
          <p:cNvPr id="2050" name="TextBox 2049">
            <a:extLst>
              <a:ext uri="{FF2B5EF4-FFF2-40B4-BE49-F238E27FC236}">
                <a16:creationId xmlns:a16="http://schemas.microsoft.com/office/drawing/2014/main" id="{EF889E6D-69FE-A58C-7C58-635247AC1A40}"/>
              </a:ext>
            </a:extLst>
          </p:cNvPr>
          <p:cNvSpPr txBox="1"/>
          <p:nvPr/>
        </p:nvSpPr>
        <p:spPr>
          <a:xfrm>
            <a:off x="9255387" y="4973477"/>
            <a:ext cx="732542" cy="369332"/>
          </a:xfrm>
          <a:prstGeom prst="rect">
            <a:avLst/>
          </a:prstGeom>
          <a:noFill/>
        </p:spPr>
        <p:txBody>
          <a:bodyPr wrap="square" rtlCol="0">
            <a:spAutoFit/>
          </a:bodyPr>
          <a:lstStyle/>
          <a:p>
            <a:r>
              <a:rPr lang="ar-SA" dirty="0"/>
              <a:t>3</a:t>
            </a:r>
            <a:endParaRPr lang="en-US" dirty="0"/>
          </a:p>
        </p:txBody>
      </p:sp>
      <p:sp>
        <p:nvSpPr>
          <p:cNvPr id="2051" name="TextBox 2050">
            <a:extLst>
              <a:ext uri="{FF2B5EF4-FFF2-40B4-BE49-F238E27FC236}">
                <a16:creationId xmlns:a16="http://schemas.microsoft.com/office/drawing/2014/main" id="{22D7F98D-2B87-F02C-9AE0-CC3A81F9BF01}"/>
              </a:ext>
            </a:extLst>
          </p:cNvPr>
          <p:cNvSpPr txBox="1"/>
          <p:nvPr/>
        </p:nvSpPr>
        <p:spPr>
          <a:xfrm>
            <a:off x="9254761" y="5452255"/>
            <a:ext cx="732542" cy="369332"/>
          </a:xfrm>
          <a:prstGeom prst="rect">
            <a:avLst/>
          </a:prstGeom>
          <a:noFill/>
        </p:spPr>
        <p:txBody>
          <a:bodyPr wrap="square" rtlCol="0">
            <a:spAutoFit/>
          </a:bodyPr>
          <a:lstStyle/>
          <a:p>
            <a:r>
              <a:rPr lang="ar-SA" dirty="0"/>
              <a:t>4</a:t>
            </a:r>
            <a:endParaRPr lang="en-US" dirty="0"/>
          </a:p>
        </p:txBody>
      </p:sp>
      <p:sp>
        <p:nvSpPr>
          <p:cNvPr id="2053" name="Rectangle 2052">
            <a:extLst>
              <a:ext uri="{FF2B5EF4-FFF2-40B4-BE49-F238E27FC236}">
                <a16:creationId xmlns:a16="http://schemas.microsoft.com/office/drawing/2014/main" id="{B61594AD-9B31-B188-F121-B0CEE161036B}"/>
              </a:ext>
            </a:extLst>
          </p:cNvPr>
          <p:cNvSpPr/>
          <p:nvPr/>
        </p:nvSpPr>
        <p:spPr>
          <a:xfrm>
            <a:off x="8515418" y="4325758"/>
            <a:ext cx="606946" cy="16061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5" name="TextBox 2054">
            <a:extLst>
              <a:ext uri="{FF2B5EF4-FFF2-40B4-BE49-F238E27FC236}">
                <a16:creationId xmlns:a16="http://schemas.microsoft.com/office/drawing/2014/main" id="{BF1B69D3-F24D-D985-60D8-1C2355CBD99B}"/>
              </a:ext>
            </a:extLst>
          </p:cNvPr>
          <p:cNvSpPr txBox="1"/>
          <p:nvPr/>
        </p:nvSpPr>
        <p:spPr>
          <a:xfrm>
            <a:off x="7901596" y="4317677"/>
            <a:ext cx="1255198" cy="1569660"/>
          </a:xfrm>
          <a:prstGeom prst="rect">
            <a:avLst/>
          </a:prstGeom>
          <a:noFill/>
        </p:spPr>
        <p:txBody>
          <a:bodyPr wrap="square" rtlCol="0">
            <a:spAutoFit/>
          </a:bodyPr>
          <a:lstStyle/>
          <a:p>
            <a:pPr algn="r" rtl="1"/>
            <a:r>
              <a:rPr lang="ar-SA" dirty="0"/>
              <a:t>مدينة أريحا</a:t>
            </a:r>
          </a:p>
          <a:p>
            <a:pPr algn="r" rtl="1"/>
            <a:endParaRPr lang="ar-SA" sz="2400" dirty="0"/>
          </a:p>
          <a:p>
            <a:pPr algn="r" rtl="1"/>
            <a:r>
              <a:rPr lang="ar-SA" dirty="0"/>
              <a:t>العوجا</a:t>
            </a:r>
          </a:p>
          <a:p>
            <a:pPr algn="r" rtl="1"/>
            <a:endParaRPr lang="ar-SA" sz="1600" dirty="0"/>
          </a:p>
          <a:p>
            <a:pPr algn="r" rtl="1"/>
            <a:r>
              <a:rPr lang="ar-SA" dirty="0"/>
              <a:t>العوجا</a:t>
            </a:r>
            <a:endParaRPr lang="en-US" dirty="0"/>
          </a:p>
        </p:txBody>
      </p:sp>
    </p:spTree>
    <p:extLst>
      <p:ext uri="{BB962C8B-B14F-4D97-AF65-F5344CB8AC3E}">
        <p14:creationId xmlns:p14="http://schemas.microsoft.com/office/powerpoint/2010/main" val="9348738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مستوى محافظة أريحا</a:t>
            </a:r>
            <a:endParaRPr lang="en-US" dirty="0"/>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24086269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11320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مستوى محافظة أريحا</a:t>
            </a:r>
            <a:endParaRPr lang="en-US" dirty="0"/>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280499271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99557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3332987-CF56-C14B-6B4E-0AB7CE437667}"/>
              </a:ext>
            </a:extLst>
          </p:cNvPr>
          <p:cNvPicPr>
            <a:picLocks noChangeAspect="1"/>
          </p:cNvPicPr>
          <p:nvPr/>
        </p:nvPicPr>
        <p:blipFill rotWithShape="1">
          <a:blip r:embed="rId3"/>
          <a:srcRect b="74406"/>
          <a:stretch/>
        </p:blipFill>
        <p:spPr>
          <a:xfrm>
            <a:off x="10191576" y="1574070"/>
            <a:ext cx="1871076" cy="1917341"/>
          </a:xfrm>
          <a:prstGeom prst="rect">
            <a:avLst/>
          </a:prstGeom>
        </p:spPr>
      </p:pic>
      <p:graphicFrame>
        <p:nvGraphicFramePr>
          <p:cNvPr id="57" name="Chart 56">
            <a:extLst>
              <a:ext uri="{FF2B5EF4-FFF2-40B4-BE49-F238E27FC236}">
                <a16:creationId xmlns:a16="http://schemas.microsoft.com/office/drawing/2014/main" id="{EDF23BA1-5F9B-169E-7D05-2790CFD02768}"/>
              </a:ext>
            </a:extLst>
          </p:cNvPr>
          <p:cNvGraphicFramePr>
            <a:graphicFrameLocks/>
          </p:cNvGraphicFramePr>
          <p:nvPr>
            <p:extLst>
              <p:ext uri="{D42A27DB-BD31-4B8C-83A1-F6EECF244321}">
                <p14:modId xmlns:p14="http://schemas.microsoft.com/office/powerpoint/2010/main" val="68949115"/>
              </p:ext>
            </p:extLst>
          </p:nvPr>
        </p:nvGraphicFramePr>
        <p:xfrm>
          <a:off x="5016138" y="4561065"/>
          <a:ext cx="7012730" cy="1883688"/>
        </p:xfrm>
        <a:graphic>
          <a:graphicData uri="http://schemas.openxmlformats.org/drawingml/2006/chart">
            <c:chart xmlns:c="http://schemas.openxmlformats.org/drawingml/2006/chart" xmlns:r="http://schemas.openxmlformats.org/officeDocument/2006/relationships" r:id="rId4"/>
          </a:graphicData>
        </a:graphic>
      </p:graphicFrame>
      <p:pic>
        <p:nvPicPr>
          <p:cNvPr id="3" name="Picture 2">
            <a:extLst>
              <a:ext uri="{FF2B5EF4-FFF2-40B4-BE49-F238E27FC236}">
                <a16:creationId xmlns:a16="http://schemas.microsoft.com/office/drawing/2014/main" id="{2D142DCC-4EC3-5628-A3C1-91E5C41702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566" y="-849"/>
            <a:ext cx="4852939"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خريطة الإطار البيئي لمحافظة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1022"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1:1</a:t>
            </a:r>
            <a:r>
              <a:rPr lang="ar-SA" sz="1200" dirty="0">
                <a:cs typeface="+mj-cs"/>
              </a:rPr>
              <a:t>3</a:t>
            </a:r>
            <a:r>
              <a:rPr lang="en-US" sz="1200" dirty="0">
                <a:cs typeface="+mj-cs"/>
              </a:rPr>
              <a:t>0,000</a:t>
            </a:r>
          </a:p>
        </p:txBody>
      </p:sp>
      <p:sp>
        <p:nvSpPr>
          <p:cNvPr id="50" name="TextBox 49">
            <a:extLst>
              <a:ext uri="{FF2B5EF4-FFF2-40B4-BE49-F238E27FC236}">
                <a16:creationId xmlns:a16="http://schemas.microsoft.com/office/drawing/2014/main" id="{80379622-BA14-7FDD-DBB1-967BA6023DA4}"/>
              </a:ext>
            </a:extLst>
          </p:cNvPr>
          <p:cNvSpPr txBox="1"/>
          <p:nvPr/>
        </p:nvSpPr>
        <p:spPr>
          <a:xfrm>
            <a:off x="3842373" y="2531424"/>
            <a:ext cx="858341" cy="738664"/>
          </a:xfrm>
          <a:prstGeom prst="rect">
            <a:avLst/>
          </a:prstGeom>
          <a:noFill/>
        </p:spPr>
        <p:txBody>
          <a:bodyPr wrap="square" rtlCol="0">
            <a:spAutoFit/>
          </a:bodyPr>
          <a:lstStyle/>
          <a:p>
            <a:pPr algn="r" rtl="1"/>
            <a:r>
              <a:rPr lang="ar-SA" sz="1400" b="1" dirty="0">
                <a:solidFill>
                  <a:schemeClr val="bg1"/>
                </a:solidFill>
              </a:rPr>
              <a:t>المملكة الأردنية الهاشمية </a:t>
            </a:r>
            <a:endParaRPr lang="en-US" sz="1400" b="1" dirty="0">
              <a:solidFill>
                <a:schemeClr val="bg1"/>
              </a:solidFill>
            </a:endParaRPr>
          </a:p>
        </p:txBody>
      </p:sp>
      <p:pic>
        <p:nvPicPr>
          <p:cNvPr id="39" name="صورة 17">
            <a:extLst>
              <a:ext uri="{FF2B5EF4-FFF2-40B4-BE49-F238E27FC236}">
                <a16:creationId xmlns:a16="http://schemas.microsoft.com/office/drawing/2014/main" id="{BD54B00F-887C-739B-E1A1-3A7A3BFD255C}"/>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grpSp>
        <p:nvGrpSpPr>
          <p:cNvPr id="5" name="Group 4">
            <a:extLst>
              <a:ext uri="{FF2B5EF4-FFF2-40B4-BE49-F238E27FC236}">
                <a16:creationId xmlns:a16="http://schemas.microsoft.com/office/drawing/2014/main" id="{CDB415A5-9060-1831-8187-6277CF1E1BDF}"/>
              </a:ext>
            </a:extLst>
          </p:cNvPr>
          <p:cNvGrpSpPr/>
          <p:nvPr/>
        </p:nvGrpSpPr>
        <p:grpSpPr>
          <a:xfrm>
            <a:off x="6583820" y="1978738"/>
            <a:ext cx="1946701" cy="1832476"/>
            <a:chOff x="10811451" y="4602557"/>
            <a:chExt cx="1343661" cy="1421777"/>
          </a:xfrm>
        </p:grpSpPr>
        <p:sp>
          <p:nvSpPr>
            <p:cNvPr id="13" name="TextBox 12">
              <a:extLst>
                <a:ext uri="{FF2B5EF4-FFF2-40B4-BE49-F238E27FC236}">
                  <a16:creationId xmlns:a16="http://schemas.microsoft.com/office/drawing/2014/main" id="{A742A396-32A0-2E94-BD97-6969AD346D99}"/>
                </a:ext>
              </a:extLst>
            </p:cNvPr>
            <p:cNvSpPr txBox="1"/>
            <p:nvPr/>
          </p:nvSpPr>
          <p:spPr>
            <a:xfrm>
              <a:off x="10811451" y="4602557"/>
              <a:ext cx="1343661" cy="286556"/>
            </a:xfrm>
            <a:prstGeom prst="rect">
              <a:avLst/>
            </a:prstGeom>
            <a:noFill/>
          </p:spPr>
          <p:txBody>
            <a:bodyPr wrap="square" rtlCol="0">
              <a:spAutoFit/>
            </a:bodyPr>
            <a:lstStyle/>
            <a:p>
              <a:pPr algn="r" rtl="1"/>
              <a:r>
                <a:rPr lang="ar-SA" b="1" dirty="0"/>
                <a:t>بيئة طبيعية</a:t>
              </a:r>
              <a:endParaRPr lang="en-US" b="1" dirty="0"/>
            </a:p>
          </p:txBody>
        </p:sp>
        <p:pic>
          <p:nvPicPr>
            <p:cNvPr id="14" name="Picture 13">
              <a:extLst>
                <a:ext uri="{FF2B5EF4-FFF2-40B4-BE49-F238E27FC236}">
                  <a16:creationId xmlns:a16="http://schemas.microsoft.com/office/drawing/2014/main" id="{69B8942F-A0F3-3579-CF37-495EA08A76AB}"/>
                </a:ext>
              </a:extLst>
            </p:cNvPr>
            <p:cNvPicPr>
              <a:picLocks noChangeAspect="1"/>
            </p:cNvPicPr>
            <p:nvPr/>
          </p:nvPicPr>
          <p:blipFill rotWithShape="1">
            <a:blip r:embed="rId3"/>
            <a:srcRect t="65290" b="10171"/>
            <a:stretch/>
          </p:blipFill>
          <p:spPr>
            <a:xfrm>
              <a:off x="10900545" y="4879556"/>
              <a:ext cx="1165217" cy="1144778"/>
            </a:xfrm>
            <a:prstGeom prst="rect">
              <a:avLst/>
            </a:prstGeom>
          </p:spPr>
        </p:pic>
      </p:grpSp>
      <p:pic>
        <p:nvPicPr>
          <p:cNvPr id="30" name="Picture 29">
            <a:extLst>
              <a:ext uri="{FF2B5EF4-FFF2-40B4-BE49-F238E27FC236}">
                <a16:creationId xmlns:a16="http://schemas.microsoft.com/office/drawing/2014/main" id="{59B623D6-D6D4-DCED-9599-17DA9DB0FB0D}"/>
              </a:ext>
            </a:extLst>
          </p:cNvPr>
          <p:cNvPicPr>
            <a:picLocks noChangeAspect="1"/>
          </p:cNvPicPr>
          <p:nvPr/>
        </p:nvPicPr>
        <p:blipFill rotWithShape="1">
          <a:blip r:embed="rId3"/>
          <a:srcRect t="95566" b="-813"/>
          <a:stretch/>
        </p:blipFill>
        <p:spPr>
          <a:xfrm>
            <a:off x="5188315" y="3473830"/>
            <a:ext cx="1384378" cy="327839"/>
          </a:xfrm>
          <a:prstGeom prst="rect">
            <a:avLst/>
          </a:prstGeom>
        </p:spPr>
      </p:pic>
      <p:pic>
        <p:nvPicPr>
          <p:cNvPr id="34" name="Picture 33">
            <a:extLst>
              <a:ext uri="{FF2B5EF4-FFF2-40B4-BE49-F238E27FC236}">
                <a16:creationId xmlns:a16="http://schemas.microsoft.com/office/drawing/2014/main" id="{DC25EF99-63FF-697E-EE88-AA8408A1DFC0}"/>
              </a:ext>
            </a:extLst>
          </p:cNvPr>
          <p:cNvPicPr>
            <a:picLocks noChangeAspect="1"/>
          </p:cNvPicPr>
          <p:nvPr/>
        </p:nvPicPr>
        <p:blipFill rotWithShape="1">
          <a:blip r:embed="rId3"/>
          <a:srcRect t="30447" b="64145"/>
          <a:stretch/>
        </p:blipFill>
        <p:spPr>
          <a:xfrm>
            <a:off x="5017654" y="2637177"/>
            <a:ext cx="1506141" cy="337895"/>
          </a:xfrm>
          <a:prstGeom prst="rect">
            <a:avLst/>
          </a:prstGeom>
        </p:spPr>
      </p:pic>
      <p:pic>
        <p:nvPicPr>
          <p:cNvPr id="37" name="Picture 36">
            <a:extLst>
              <a:ext uri="{FF2B5EF4-FFF2-40B4-BE49-F238E27FC236}">
                <a16:creationId xmlns:a16="http://schemas.microsoft.com/office/drawing/2014/main" id="{48FACF87-606D-DAA6-8E19-C34F5B07884A}"/>
              </a:ext>
            </a:extLst>
          </p:cNvPr>
          <p:cNvPicPr>
            <a:picLocks noChangeAspect="1"/>
          </p:cNvPicPr>
          <p:nvPr/>
        </p:nvPicPr>
        <p:blipFill rotWithShape="1">
          <a:blip r:embed="rId3"/>
          <a:srcRect t="40602" b="54710"/>
          <a:stretch/>
        </p:blipFill>
        <p:spPr>
          <a:xfrm>
            <a:off x="5139417" y="3044456"/>
            <a:ext cx="1384378" cy="292934"/>
          </a:xfrm>
          <a:prstGeom prst="rect">
            <a:avLst/>
          </a:prstGeom>
        </p:spPr>
      </p:pic>
      <p:pic>
        <p:nvPicPr>
          <p:cNvPr id="42" name="Picture 41">
            <a:extLst>
              <a:ext uri="{FF2B5EF4-FFF2-40B4-BE49-F238E27FC236}">
                <a16:creationId xmlns:a16="http://schemas.microsoft.com/office/drawing/2014/main" id="{62494ABB-FFAA-D0A3-3CAD-06EA0117FD6E}"/>
              </a:ext>
            </a:extLst>
          </p:cNvPr>
          <p:cNvPicPr>
            <a:picLocks noChangeAspect="1"/>
          </p:cNvPicPr>
          <p:nvPr/>
        </p:nvPicPr>
        <p:blipFill rotWithShape="1">
          <a:blip r:embed="rId9"/>
          <a:srcRect t="-1" b="20907"/>
          <a:stretch/>
        </p:blipFill>
        <p:spPr>
          <a:xfrm>
            <a:off x="6105468" y="3070274"/>
            <a:ext cx="399849" cy="221615"/>
          </a:xfrm>
          <a:prstGeom prst="rect">
            <a:avLst/>
          </a:prstGeom>
        </p:spPr>
      </p:pic>
      <p:sp>
        <p:nvSpPr>
          <p:cNvPr id="44" name="TextBox 43">
            <a:extLst>
              <a:ext uri="{FF2B5EF4-FFF2-40B4-BE49-F238E27FC236}">
                <a16:creationId xmlns:a16="http://schemas.microsoft.com/office/drawing/2014/main" id="{B905C8FA-BEBC-DEBE-1925-0CB82E2E0A79}"/>
              </a:ext>
            </a:extLst>
          </p:cNvPr>
          <p:cNvSpPr txBox="1"/>
          <p:nvPr/>
        </p:nvSpPr>
        <p:spPr>
          <a:xfrm>
            <a:off x="5017654" y="2339821"/>
            <a:ext cx="1596385" cy="370992"/>
          </a:xfrm>
          <a:prstGeom prst="rect">
            <a:avLst/>
          </a:prstGeom>
          <a:noFill/>
        </p:spPr>
        <p:txBody>
          <a:bodyPr wrap="square" rtlCol="0">
            <a:spAutoFit/>
          </a:bodyPr>
          <a:lstStyle/>
          <a:p>
            <a:pPr algn="r" rtl="1"/>
            <a:r>
              <a:rPr lang="ar-SA" sz="1200" b="1" dirty="0"/>
              <a:t>الوضع الجيوسياسي</a:t>
            </a:r>
            <a:endParaRPr lang="en-US" sz="1200" b="1" dirty="0"/>
          </a:p>
        </p:txBody>
      </p:sp>
      <p:sp>
        <p:nvSpPr>
          <p:cNvPr id="51" name="TextBox 50">
            <a:extLst>
              <a:ext uri="{FF2B5EF4-FFF2-40B4-BE49-F238E27FC236}">
                <a16:creationId xmlns:a16="http://schemas.microsoft.com/office/drawing/2014/main" id="{C857A6B0-9D0B-745D-ACE2-6A07E452403F}"/>
              </a:ext>
            </a:extLst>
          </p:cNvPr>
          <p:cNvSpPr txBox="1"/>
          <p:nvPr/>
        </p:nvSpPr>
        <p:spPr>
          <a:xfrm>
            <a:off x="8546142" y="2014938"/>
            <a:ext cx="1596385" cy="369332"/>
          </a:xfrm>
          <a:prstGeom prst="rect">
            <a:avLst/>
          </a:prstGeom>
          <a:noFill/>
        </p:spPr>
        <p:txBody>
          <a:bodyPr wrap="square" rtlCol="0">
            <a:spAutoFit/>
          </a:bodyPr>
          <a:lstStyle/>
          <a:p>
            <a:pPr algn="r" rtl="1"/>
            <a:r>
              <a:rPr lang="ar-SA" b="1" dirty="0"/>
              <a:t>تصنيف الطرق</a:t>
            </a:r>
            <a:endParaRPr lang="en-US" b="1" dirty="0"/>
          </a:p>
        </p:txBody>
      </p:sp>
      <p:pic>
        <p:nvPicPr>
          <p:cNvPr id="52" name="Picture 51">
            <a:extLst>
              <a:ext uri="{FF2B5EF4-FFF2-40B4-BE49-F238E27FC236}">
                <a16:creationId xmlns:a16="http://schemas.microsoft.com/office/drawing/2014/main" id="{E3219A03-D799-4ED1-8AA2-32DBB84AC77F}"/>
              </a:ext>
            </a:extLst>
          </p:cNvPr>
          <p:cNvPicPr>
            <a:picLocks noChangeAspect="1"/>
          </p:cNvPicPr>
          <p:nvPr/>
        </p:nvPicPr>
        <p:blipFill rotWithShape="1">
          <a:blip r:embed="rId3"/>
          <a:srcRect t="46295" b="34266"/>
          <a:stretch/>
        </p:blipFill>
        <p:spPr>
          <a:xfrm>
            <a:off x="8590176" y="2421186"/>
            <a:ext cx="1458242" cy="1279474"/>
          </a:xfrm>
          <a:prstGeom prst="rect">
            <a:avLst/>
          </a:prstGeom>
        </p:spPr>
      </p:pic>
      <p:sp>
        <p:nvSpPr>
          <p:cNvPr id="55" name="TextBox 54">
            <a:extLst>
              <a:ext uri="{FF2B5EF4-FFF2-40B4-BE49-F238E27FC236}">
                <a16:creationId xmlns:a16="http://schemas.microsoft.com/office/drawing/2014/main" id="{10BFADC2-9C8A-886D-C8D2-10A508EA6739}"/>
              </a:ext>
            </a:extLst>
          </p:cNvPr>
          <p:cNvSpPr txBox="1"/>
          <p:nvPr/>
        </p:nvSpPr>
        <p:spPr>
          <a:xfrm>
            <a:off x="5001094" y="1970204"/>
            <a:ext cx="1596385" cy="369332"/>
          </a:xfrm>
          <a:prstGeom prst="rect">
            <a:avLst/>
          </a:prstGeom>
          <a:noFill/>
        </p:spPr>
        <p:txBody>
          <a:bodyPr wrap="square" rtlCol="0">
            <a:spAutoFit/>
          </a:bodyPr>
          <a:lstStyle/>
          <a:p>
            <a:pPr algn="r" rtl="1"/>
            <a:r>
              <a:rPr lang="ar-SA" b="1" dirty="0"/>
              <a:t>بيئة فيزيائية</a:t>
            </a:r>
            <a:endParaRPr lang="en-US" b="1" dirty="0"/>
          </a:p>
        </p:txBody>
      </p:sp>
    </p:spTree>
    <p:extLst>
      <p:ext uri="{BB962C8B-B14F-4D97-AF65-F5344CB8AC3E}">
        <p14:creationId xmlns:p14="http://schemas.microsoft.com/office/powerpoint/2010/main" val="23218810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مستوى محافظة أريحا</a:t>
            </a:r>
            <a:endParaRPr lang="en-US" dirty="0"/>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29838800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63772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مستوى محافظة أريحا</a:t>
            </a:r>
            <a:endParaRPr lang="en-US" dirty="0"/>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4464801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6862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0AB09DD-B83D-FDB7-C9A1-A08AA6BAEEED}"/>
              </a:ext>
            </a:extLst>
          </p:cNvPr>
          <p:cNvPicPr>
            <a:picLocks noChangeAspect="1"/>
          </p:cNvPicPr>
          <p:nvPr/>
        </p:nvPicPr>
        <p:blipFill rotWithShape="1">
          <a:blip r:embed="rId3"/>
          <a:srcRect b="47127"/>
          <a:stretch/>
        </p:blipFill>
        <p:spPr>
          <a:xfrm>
            <a:off x="10322155" y="1596409"/>
            <a:ext cx="1744360" cy="2647465"/>
          </a:xfrm>
          <a:prstGeom prst="rect">
            <a:avLst/>
          </a:prstGeom>
        </p:spPr>
      </p:pic>
      <p:pic>
        <p:nvPicPr>
          <p:cNvPr id="6" name="Picture 5">
            <a:extLst>
              <a:ext uri="{FF2B5EF4-FFF2-40B4-BE49-F238E27FC236}">
                <a16:creationId xmlns:a16="http://schemas.microsoft.com/office/drawing/2014/main" id="{3E19A3FC-E12A-6635-ADF9-E2E34168A0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6" y="0"/>
            <a:ext cx="4852939"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خريطة طبوغرافيا محافظة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1022"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1:1</a:t>
            </a:r>
            <a:r>
              <a:rPr lang="ar-SA" sz="1200" dirty="0">
                <a:cs typeface="+mj-cs"/>
              </a:rPr>
              <a:t>3</a:t>
            </a:r>
            <a:r>
              <a:rPr lang="en-US" sz="1200" dirty="0">
                <a:cs typeface="+mj-cs"/>
              </a:rPr>
              <a:t>0,000</a:t>
            </a:r>
          </a:p>
        </p:txBody>
      </p:sp>
      <p:sp>
        <p:nvSpPr>
          <p:cNvPr id="50" name="TextBox 49">
            <a:extLst>
              <a:ext uri="{FF2B5EF4-FFF2-40B4-BE49-F238E27FC236}">
                <a16:creationId xmlns:a16="http://schemas.microsoft.com/office/drawing/2014/main" id="{80379622-BA14-7FDD-DBB1-967BA6023DA4}"/>
              </a:ext>
            </a:extLst>
          </p:cNvPr>
          <p:cNvSpPr txBox="1"/>
          <p:nvPr/>
        </p:nvSpPr>
        <p:spPr>
          <a:xfrm>
            <a:off x="3842373" y="2531424"/>
            <a:ext cx="858341" cy="738664"/>
          </a:xfrm>
          <a:prstGeom prst="rect">
            <a:avLst/>
          </a:prstGeom>
          <a:noFill/>
        </p:spPr>
        <p:txBody>
          <a:bodyPr wrap="square" rtlCol="0">
            <a:spAutoFit/>
          </a:bodyPr>
          <a:lstStyle/>
          <a:p>
            <a:pPr algn="r" rtl="1"/>
            <a:r>
              <a:rPr lang="ar-SA" sz="1400" b="1" dirty="0">
                <a:solidFill>
                  <a:schemeClr val="bg1"/>
                </a:solidFill>
              </a:rPr>
              <a:t>المملكة الأردنية الهاشمية </a:t>
            </a:r>
            <a:endParaRPr lang="en-US" sz="1400" b="1" dirty="0">
              <a:solidFill>
                <a:schemeClr val="bg1"/>
              </a:solidFill>
            </a:endParaRPr>
          </a:p>
        </p:txBody>
      </p:sp>
      <p:pic>
        <p:nvPicPr>
          <p:cNvPr id="39" name="صورة 17">
            <a:extLst>
              <a:ext uri="{FF2B5EF4-FFF2-40B4-BE49-F238E27FC236}">
                <a16:creationId xmlns:a16="http://schemas.microsoft.com/office/drawing/2014/main" id="{BD54B00F-887C-739B-E1A1-3A7A3BFD255C}"/>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2" name="Picture 1">
            <a:extLst>
              <a:ext uri="{FF2B5EF4-FFF2-40B4-BE49-F238E27FC236}">
                <a16:creationId xmlns:a16="http://schemas.microsoft.com/office/drawing/2014/main" id="{872AB98C-1063-4048-62EF-AA43168D296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34155" y="35834"/>
            <a:ext cx="5494899" cy="7109574"/>
          </a:xfrm>
          <a:prstGeom prst="rect">
            <a:avLst/>
          </a:prstGeom>
        </p:spPr>
      </p:pic>
      <p:pic>
        <p:nvPicPr>
          <p:cNvPr id="15" name="Picture 14">
            <a:extLst>
              <a:ext uri="{FF2B5EF4-FFF2-40B4-BE49-F238E27FC236}">
                <a16:creationId xmlns:a16="http://schemas.microsoft.com/office/drawing/2014/main" id="{141C07E0-D825-C677-0BCE-CDA1C4A3F896}"/>
              </a:ext>
            </a:extLst>
          </p:cNvPr>
          <p:cNvPicPr>
            <a:picLocks noChangeAspect="1"/>
          </p:cNvPicPr>
          <p:nvPr/>
        </p:nvPicPr>
        <p:blipFill rotWithShape="1">
          <a:blip r:embed="rId9"/>
          <a:srcRect t="39214" b="1"/>
          <a:stretch/>
        </p:blipFill>
        <p:spPr>
          <a:xfrm>
            <a:off x="7363693" y="2560523"/>
            <a:ext cx="2320780" cy="2821395"/>
          </a:xfrm>
          <a:prstGeom prst="rect">
            <a:avLst/>
          </a:prstGeom>
        </p:spPr>
      </p:pic>
      <p:sp>
        <p:nvSpPr>
          <p:cNvPr id="19" name="TextBox 18">
            <a:extLst>
              <a:ext uri="{FF2B5EF4-FFF2-40B4-BE49-F238E27FC236}">
                <a16:creationId xmlns:a16="http://schemas.microsoft.com/office/drawing/2014/main" id="{9EAAA149-FABB-DF91-0679-E8054596FA07}"/>
              </a:ext>
            </a:extLst>
          </p:cNvPr>
          <p:cNvSpPr txBox="1"/>
          <p:nvPr/>
        </p:nvSpPr>
        <p:spPr>
          <a:xfrm>
            <a:off x="6512930" y="2145399"/>
            <a:ext cx="3283132" cy="369332"/>
          </a:xfrm>
          <a:prstGeom prst="rect">
            <a:avLst/>
          </a:prstGeom>
          <a:noFill/>
        </p:spPr>
        <p:txBody>
          <a:bodyPr wrap="square" rtlCol="0">
            <a:spAutoFit/>
          </a:bodyPr>
          <a:lstStyle/>
          <a:p>
            <a:pPr algn="r" rtl="1"/>
            <a:r>
              <a:rPr lang="ar-SA" b="1" dirty="0"/>
              <a:t>الارتفاعات (الطبوغرافيا)</a:t>
            </a:r>
            <a:endParaRPr lang="en-US" b="1" dirty="0"/>
          </a:p>
        </p:txBody>
      </p:sp>
    </p:spTree>
    <p:extLst>
      <p:ext uri="{BB962C8B-B14F-4D97-AF65-F5344CB8AC3E}">
        <p14:creationId xmlns:p14="http://schemas.microsoft.com/office/powerpoint/2010/main" val="25301790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مستوى محافظة أريحا</a:t>
            </a:r>
            <a:endParaRPr lang="en-US" dirty="0"/>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15477788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98580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 name="Chart 22">
            <a:extLst>
              <a:ext uri="{FF2B5EF4-FFF2-40B4-BE49-F238E27FC236}">
                <a16:creationId xmlns:a16="http://schemas.microsoft.com/office/drawing/2014/main" id="{057B9887-B717-11AF-773D-9FA01E9097A2}"/>
              </a:ext>
            </a:extLst>
          </p:cNvPr>
          <p:cNvGraphicFramePr/>
          <p:nvPr>
            <p:extLst>
              <p:ext uri="{D42A27DB-BD31-4B8C-83A1-F6EECF244321}">
                <p14:modId xmlns:p14="http://schemas.microsoft.com/office/powerpoint/2010/main" val="2873268351"/>
              </p:ext>
            </p:extLst>
          </p:nvPr>
        </p:nvGraphicFramePr>
        <p:xfrm>
          <a:off x="5016138" y="4554586"/>
          <a:ext cx="7012730" cy="1890167"/>
        </p:xfrm>
        <a:graphic>
          <a:graphicData uri="http://schemas.openxmlformats.org/drawingml/2006/chart">
            <c:chart xmlns:c="http://schemas.openxmlformats.org/drawingml/2006/chart" xmlns:r="http://schemas.openxmlformats.org/officeDocument/2006/relationships" r:id="rId3"/>
          </a:graphicData>
        </a:graphic>
      </p:graphicFrame>
      <p:pic>
        <p:nvPicPr>
          <p:cNvPr id="16" name="Picture 15">
            <a:extLst>
              <a:ext uri="{FF2B5EF4-FFF2-40B4-BE49-F238E27FC236}">
                <a16:creationId xmlns:a16="http://schemas.microsoft.com/office/drawing/2014/main" id="{30A27F9F-C1E5-C011-A415-8F22409D56D0}"/>
              </a:ext>
            </a:extLst>
          </p:cNvPr>
          <p:cNvPicPr>
            <a:picLocks noChangeAspect="1"/>
          </p:cNvPicPr>
          <p:nvPr/>
        </p:nvPicPr>
        <p:blipFill rotWithShape="1">
          <a:blip r:embed="rId4"/>
          <a:srcRect b="47127"/>
          <a:stretch/>
        </p:blipFill>
        <p:spPr>
          <a:xfrm>
            <a:off x="10394580" y="1623268"/>
            <a:ext cx="1668072" cy="2531683"/>
          </a:xfrm>
          <a:prstGeom prst="rect">
            <a:avLst/>
          </a:prstGeom>
        </p:spPr>
      </p:pic>
      <p:pic>
        <p:nvPicPr>
          <p:cNvPr id="2" name="Picture 1">
            <a:extLst>
              <a:ext uri="{FF2B5EF4-FFF2-40B4-BE49-F238E27FC236}">
                <a16:creationId xmlns:a16="http://schemas.microsoft.com/office/drawing/2014/main" id="{C32F704F-1504-14C3-B41E-BA3EB8BB9B0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32" y="-998"/>
            <a:ext cx="4852939"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خريطة المشهد الطبيعي لمحافظة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1022"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1:1</a:t>
            </a:r>
            <a:r>
              <a:rPr lang="ar-SA" sz="1200" dirty="0">
                <a:cs typeface="+mj-cs"/>
              </a:rPr>
              <a:t>3</a:t>
            </a:r>
            <a:r>
              <a:rPr lang="en-US" sz="1200" dirty="0">
                <a:cs typeface="+mj-cs"/>
              </a:rPr>
              <a:t>0,000</a:t>
            </a:r>
          </a:p>
        </p:txBody>
      </p:sp>
      <p:sp>
        <p:nvSpPr>
          <p:cNvPr id="50" name="TextBox 49">
            <a:extLst>
              <a:ext uri="{FF2B5EF4-FFF2-40B4-BE49-F238E27FC236}">
                <a16:creationId xmlns:a16="http://schemas.microsoft.com/office/drawing/2014/main" id="{80379622-BA14-7FDD-DBB1-967BA6023DA4}"/>
              </a:ext>
            </a:extLst>
          </p:cNvPr>
          <p:cNvSpPr txBox="1"/>
          <p:nvPr/>
        </p:nvSpPr>
        <p:spPr>
          <a:xfrm>
            <a:off x="3842373" y="2531424"/>
            <a:ext cx="858341" cy="738664"/>
          </a:xfrm>
          <a:prstGeom prst="rect">
            <a:avLst/>
          </a:prstGeom>
          <a:noFill/>
        </p:spPr>
        <p:txBody>
          <a:bodyPr wrap="square" rtlCol="0">
            <a:spAutoFit/>
          </a:bodyPr>
          <a:lstStyle/>
          <a:p>
            <a:pPr algn="r" rtl="1"/>
            <a:r>
              <a:rPr lang="ar-SA" sz="1400" b="1" dirty="0">
                <a:solidFill>
                  <a:schemeClr val="bg1"/>
                </a:solidFill>
              </a:rPr>
              <a:t>المملكة الأردنية الهاشمية </a:t>
            </a:r>
            <a:endParaRPr lang="en-US" sz="1400" b="1" dirty="0">
              <a:solidFill>
                <a:schemeClr val="bg1"/>
              </a:solidFill>
            </a:endParaRPr>
          </a:p>
        </p:txBody>
      </p:sp>
      <p:pic>
        <p:nvPicPr>
          <p:cNvPr id="15" name="Picture 14">
            <a:extLst>
              <a:ext uri="{FF2B5EF4-FFF2-40B4-BE49-F238E27FC236}">
                <a16:creationId xmlns:a16="http://schemas.microsoft.com/office/drawing/2014/main" id="{1DBCE2CE-167D-D225-AB8F-C809BBEE7F9E}"/>
              </a:ext>
            </a:extLst>
          </p:cNvPr>
          <p:cNvPicPr>
            <a:picLocks noChangeAspect="1"/>
          </p:cNvPicPr>
          <p:nvPr/>
        </p:nvPicPr>
        <p:blipFill rotWithShape="1">
          <a:blip r:embed="rId4"/>
          <a:srcRect t="52905" b="15560"/>
          <a:stretch/>
        </p:blipFill>
        <p:spPr>
          <a:xfrm>
            <a:off x="8524083" y="2539535"/>
            <a:ext cx="1668072" cy="1509952"/>
          </a:xfrm>
          <a:prstGeom prst="rect">
            <a:avLst/>
          </a:prstGeom>
        </p:spPr>
      </p:pic>
      <p:sp>
        <p:nvSpPr>
          <p:cNvPr id="19" name="TextBox 18">
            <a:extLst>
              <a:ext uri="{FF2B5EF4-FFF2-40B4-BE49-F238E27FC236}">
                <a16:creationId xmlns:a16="http://schemas.microsoft.com/office/drawing/2014/main" id="{40A1E091-82C8-8F54-3385-7CB2C02143A3}"/>
              </a:ext>
            </a:extLst>
          </p:cNvPr>
          <p:cNvSpPr txBox="1"/>
          <p:nvPr/>
        </p:nvSpPr>
        <p:spPr>
          <a:xfrm>
            <a:off x="8418320" y="2079689"/>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0" name="Picture 19">
            <a:extLst>
              <a:ext uri="{FF2B5EF4-FFF2-40B4-BE49-F238E27FC236}">
                <a16:creationId xmlns:a16="http://schemas.microsoft.com/office/drawing/2014/main" id="{DCA132C5-6F15-FC6E-A992-B47CE6923227}"/>
              </a:ext>
            </a:extLst>
          </p:cNvPr>
          <p:cNvPicPr>
            <a:picLocks noChangeAspect="1"/>
          </p:cNvPicPr>
          <p:nvPr/>
        </p:nvPicPr>
        <p:blipFill rotWithShape="1">
          <a:blip r:embed="rId4"/>
          <a:srcRect t="91111" b="432"/>
          <a:stretch/>
        </p:blipFill>
        <p:spPr>
          <a:xfrm>
            <a:off x="6679624" y="2061904"/>
            <a:ext cx="1668072" cy="404901"/>
          </a:xfrm>
          <a:prstGeom prst="rect">
            <a:avLst/>
          </a:prstGeom>
        </p:spPr>
      </p:pic>
      <p:pic>
        <p:nvPicPr>
          <p:cNvPr id="22" name="Picture 21">
            <a:extLst>
              <a:ext uri="{FF2B5EF4-FFF2-40B4-BE49-F238E27FC236}">
                <a16:creationId xmlns:a16="http://schemas.microsoft.com/office/drawing/2014/main" id="{26340208-A8FE-AAD8-3F08-E5712CFDC566}"/>
              </a:ext>
            </a:extLst>
          </p:cNvPr>
          <p:cNvPicPr>
            <a:picLocks noChangeAspect="1"/>
          </p:cNvPicPr>
          <p:nvPr/>
        </p:nvPicPr>
        <p:blipFill rotWithShape="1">
          <a:blip r:embed="rId4"/>
          <a:srcRect t="82881" b="9660"/>
          <a:stretch/>
        </p:blipFill>
        <p:spPr>
          <a:xfrm>
            <a:off x="6710035" y="2413683"/>
            <a:ext cx="1668072" cy="357081"/>
          </a:xfrm>
          <a:prstGeom prst="rect">
            <a:avLst/>
          </a:prstGeom>
        </p:spPr>
      </p:pic>
    </p:spTree>
    <p:extLst>
      <p:ext uri="{BB962C8B-B14F-4D97-AF65-F5344CB8AC3E}">
        <p14:creationId xmlns:p14="http://schemas.microsoft.com/office/powerpoint/2010/main" val="172009740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مستوى محافظة أريحا</a:t>
            </a:r>
            <a:endParaRPr lang="en-US" dirty="0"/>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31051339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127491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9572BB-0879-2BBC-D643-047BF8F24C3C}"/>
              </a:ext>
            </a:extLst>
          </p:cNvPr>
          <p:cNvPicPr>
            <a:picLocks noChangeAspect="1"/>
          </p:cNvPicPr>
          <p:nvPr/>
        </p:nvPicPr>
        <p:blipFill>
          <a:blip r:embed="rId3"/>
          <a:stretch>
            <a:fillRect/>
          </a:stretch>
        </p:blipFill>
        <p:spPr>
          <a:xfrm>
            <a:off x="10470106" y="1623269"/>
            <a:ext cx="1622110" cy="3941508"/>
          </a:xfrm>
          <a:prstGeom prst="rect">
            <a:avLst/>
          </a:prstGeom>
        </p:spPr>
      </p:pic>
      <p:pic>
        <p:nvPicPr>
          <p:cNvPr id="3" name="Picture 2">
            <a:extLst>
              <a:ext uri="{FF2B5EF4-FFF2-40B4-BE49-F238E27FC236}">
                <a16:creationId xmlns:a16="http://schemas.microsoft.com/office/drawing/2014/main" id="{B4A3C751-787E-ECC0-55D4-66DE61D931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79" y="0"/>
            <a:ext cx="4852939"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خريطة متوسط درجات الحرارة في محافظة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1022"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1:1</a:t>
            </a:r>
            <a:r>
              <a:rPr lang="ar-SA" sz="1200" dirty="0">
                <a:cs typeface="+mj-cs"/>
              </a:rPr>
              <a:t>3</a:t>
            </a:r>
            <a:r>
              <a:rPr lang="en-US" sz="1200" dirty="0">
                <a:cs typeface="+mj-cs"/>
              </a:rPr>
              <a:t>0,000</a:t>
            </a:r>
          </a:p>
        </p:txBody>
      </p:sp>
      <p:sp>
        <p:nvSpPr>
          <p:cNvPr id="50" name="TextBox 49">
            <a:extLst>
              <a:ext uri="{FF2B5EF4-FFF2-40B4-BE49-F238E27FC236}">
                <a16:creationId xmlns:a16="http://schemas.microsoft.com/office/drawing/2014/main" id="{80379622-BA14-7FDD-DBB1-967BA6023DA4}"/>
              </a:ext>
            </a:extLst>
          </p:cNvPr>
          <p:cNvSpPr txBox="1"/>
          <p:nvPr/>
        </p:nvSpPr>
        <p:spPr>
          <a:xfrm>
            <a:off x="3842373" y="2531424"/>
            <a:ext cx="858341" cy="738664"/>
          </a:xfrm>
          <a:prstGeom prst="rect">
            <a:avLst/>
          </a:prstGeom>
          <a:noFill/>
        </p:spPr>
        <p:txBody>
          <a:bodyPr wrap="square" rtlCol="0">
            <a:spAutoFit/>
          </a:bodyPr>
          <a:lstStyle/>
          <a:p>
            <a:pPr algn="r" rtl="1"/>
            <a:r>
              <a:rPr lang="ar-SA" sz="1400" b="1" dirty="0">
                <a:solidFill>
                  <a:schemeClr val="bg1"/>
                </a:solidFill>
              </a:rPr>
              <a:t>المملكة الأردنية الهاشمية </a:t>
            </a:r>
            <a:endParaRPr lang="en-US" sz="1400" b="1" dirty="0">
              <a:solidFill>
                <a:schemeClr val="bg1"/>
              </a:solidFill>
            </a:endParaRPr>
          </a:p>
        </p:txBody>
      </p:sp>
      <p:pic>
        <p:nvPicPr>
          <p:cNvPr id="6" name="Picture 5">
            <a:extLst>
              <a:ext uri="{FF2B5EF4-FFF2-40B4-BE49-F238E27FC236}">
                <a16:creationId xmlns:a16="http://schemas.microsoft.com/office/drawing/2014/main" id="{55267DB2-0F7D-1AAE-F7EF-A1B4F24931CA}"/>
              </a:ext>
            </a:extLst>
          </p:cNvPr>
          <p:cNvPicPr>
            <a:picLocks noChangeAspect="1"/>
          </p:cNvPicPr>
          <p:nvPr/>
        </p:nvPicPr>
        <p:blipFill rotWithShape="1">
          <a:blip r:embed="rId8">
            <a:extLst>
              <a:ext uri="{BEBA8EAE-BF5A-486C-A8C5-ECC9F3942E4B}">
                <a14:imgProps xmlns:a14="http://schemas.microsoft.com/office/drawing/2010/main">
                  <a14:imgLayer r:embed="rId9">
                    <a14:imgEffect>
                      <a14:backgroundRemoval t="9984" b="89976" l="5597" r="94689">
                        <a14:foregroundMark x1="12907" y1="57599" x2="12907" y2="57599"/>
                        <a14:foregroundMark x1="9994" y1="56952" x2="9994" y2="56952"/>
                        <a14:foregroundMark x1="5597" y1="55659" x2="5597" y2="55659"/>
                        <a14:foregroundMark x1="8509" y1="53961" x2="8509" y2="53961"/>
                        <a14:foregroundMark x1="94689" y1="56306" x2="94689" y2="56306"/>
                        <a14:foregroundMark x1="93432" y1="59418" x2="93432" y2="59418"/>
                        <a14:foregroundMark x1="91205" y1="43492" x2="91205" y2="43492"/>
                        <a14:foregroundMark x1="77841" y1="39369" x2="77841" y2="39369"/>
                        <a14:foregroundMark x1="20445" y1="23686" x2="20445" y2="23686"/>
                        <a14:foregroundMark x1="30668" y1="21746" x2="30668" y2="21746"/>
                        <a14:foregroundMark x1="34323" y1="19927" x2="34323" y2="19927"/>
                        <a14:foregroundMark x1="6168" y1="32862" x2="6168" y2="32862"/>
                        <a14:foregroundMark x1="12564" y1="34559" x2="12564" y2="34559"/>
                        <a14:foregroundMark x1="10908" y1="41027" x2="10908" y2="41027"/>
                        <a14:foregroundMark x1="11251" y1="38076" x2="11251" y2="38076"/>
                        <a14:foregroundMark x1="22045" y1="23444" x2="22045" y2="23444"/>
                        <a14:foregroundMark x1="38721" y1="15400" x2="38721" y2="15400"/>
                        <a14:foregroundMark x1="23701" y1="23161" x2="23701" y2="23161"/>
                        <a14:foregroundMark x1="29183" y1="77688" x2="29183" y2="77688"/>
                        <a14:foregroundMark x1="29754" y1="78173" x2="29754" y2="78173"/>
                        <a14:foregroundMark x1="23929" y1="22797" x2="23929" y2="22797"/>
                      </a14:backgroundRemoval>
                    </a14:imgEffect>
                  </a14:imgLayer>
                </a14:imgProps>
              </a:ext>
              <a:ext uri="{28A0092B-C50C-407E-A947-70E740481C1C}">
                <a14:useLocalDpi xmlns:a14="http://schemas.microsoft.com/office/drawing/2010/main" val="0"/>
              </a:ext>
            </a:extLst>
          </a:blip>
          <a:srcRect t="2274" b="8502"/>
          <a:stretch/>
        </p:blipFill>
        <p:spPr>
          <a:xfrm>
            <a:off x="5058076" y="1718097"/>
            <a:ext cx="3748696" cy="4726656"/>
          </a:xfrm>
          <a:prstGeom prst="rect">
            <a:avLst/>
          </a:prstGeom>
          <a:ln>
            <a:solidFill>
              <a:schemeClr val="bg1">
                <a:lumMod val="85000"/>
              </a:schemeClr>
            </a:solidFill>
          </a:ln>
        </p:spPr>
      </p:pic>
      <p:sp>
        <p:nvSpPr>
          <p:cNvPr id="14" name="TextBox 13">
            <a:extLst>
              <a:ext uri="{FF2B5EF4-FFF2-40B4-BE49-F238E27FC236}">
                <a16:creationId xmlns:a16="http://schemas.microsoft.com/office/drawing/2014/main" id="{0F05091C-FCE7-99C2-5FF9-ADC21FF94547}"/>
              </a:ext>
            </a:extLst>
          </p:cNvPr>
          <p:cNvSpPr txBox="1"/>
          <p:nvPr/>
        </p:nvSpPr>
        <p:spPr>
          <a:xfrm>
            <a:off x="6749143" y="4171406"/>
            <a:ext cx="722811" cy="369332"/>
          </a:xfrm>
          <a:prstGeom prst="rect">
            <a:avLst/>
          </a:prstGeom>
          <a:noFill/>
        </p:spPr>
        <p:txBody>
          <a:bodyPr wrap="square" rtlCol="0">
            <a:spAutoFit/>
          </a:bodyPr>
          <a:lstStyle/>
          <a:p>
            <a:r>
              <a:rPr lang="ar-SA" dirty="0">
                <a:solidFill>
                  <a:schemeClr val="bg1"/>
                </a:solidFill>
              </a:rPr>
              <a:t>98%</a:t>
            </a:r>
            <a:endParaRPr lang="en-US" dirty="0">
              <a:solidFill>
                <a:schemeClr val="bg1"/>
              </a:solidFill>
            </a:endParaRPr>
          </a:p>
        </p:txBody>
      </p:sp>
      <p:sp>
        <p:nvSpPr>
          <p:cNvPr id="17" name="TextBox 16">
            <a:extLst>
              <a:ext uri="{FF2B5EF4-FFF2-40B4-BE49-F238E27FC236}">
                <a16:creationId xmlns:a16="http://schemas.microsoft.com/office/drawing/2014/main" id="{5821F8A7-F815-E9D6-5963-C2A4EF14A3D9}"/>
              </a:ext>
            </a:extLst>
          </p:cNvPr>
          <p:cNvSpPr txBox="1"/>
          <p:nvPr/>
        </p:nvSpPr>
        <p:spPr>
          <a:xfrm>
            <a:off x="5233432" y="1812018"/>
            <a:ext cx="3260214" cy="369332"/>
          </a:xfrm>
          <a:prstGeom prst="rect">
            <a:avLst/>
          </a:prstGeom>
          <a:noFill/>
        </p:spPr>
        <p:txBody>
          <a:bodyPr wrap="square" rtlCol="0">
            <a:spAutoFit/>
          </a:bodyPr>
          <a:lstStyle/>
          <a:p>
            <a:pPr algn="r" rtl="1"/>
            <a:r>
              <a:rPr lang="ar-SA" dirty="0"/>
              <a:t>متوسط درجات الحرارة في مدينة أريحا</a:t>
            </a:r>
            <a:endParaRPr lang="en-US" dirty="0"/>
          </a:p>
        </p:txBody>
      </p:sp>
      <p:cxnSp>
        <p:nvCxnSpPr>
          <p:cNvPr id="24" name="Straight Connector 23">
            <a:extLst>
              <a:ext uri="{FF2B5EF4-FFF2-40B4-BE49-F238E27FC236}">
                <a16:creationId xmlns:a16="http://schemas.microsoft.com/office/drawing/2014/main" id="{1AF0B8A7-8904-263F-71D8-0A905E303A19}"/>
              </a:ext>
            </a:extLst>
          </p:cNvPr>
          <p:cNvCxnSpPr>
            <a:cxnSpLocks/>
          </p:cNvCxnSpPr>
          <p:nvPr/>
        </p:nvCxnSpPr>
        <p:spPr>
          <a:xfrm>
            <a:off x="10748865" y="6444750"/>
            <a:ext cx="1317650" cy="3"/>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aphicFrame>
        <p:nvGraphicFramePr>
          <p:cNvPr id="30" name="Chart 29">
            <a:extLst>
              <a:ext uri="{FF2B5EF4-FFF2-40B4-BE49-F238E27FC236}">
                <a16:creationId xmlns:a16="http://schemas.microsoft.com/office/drawing/2014/main" id="{BFCB9CBA-088D-A7EF-0803-3C2EB08E6390}"/>
              </a:ext>
            </a:extLst>
          </p:cNvPr>
          <p:cNvGraphicFramePr/>
          <p:nvPr>
            <p:extLst>
              <p:ext uri="{D42A27DB-BD31-4B8C-83A1-F6EECF244321}">
                <p14:modId xmlns:p14="http://schemas.microsoft.com/office/powerpoint/2010/main" val="981709710"/>
              </p:ext>
            </p:extLst>
          </p:nvPr>
        </p:nvGraphicFramePr>
        <p:xfrm>
          <a:off x="8924342" y="1718095"/>
          <a:ext cx="1511397" cy="4726655"/>
        </p:xfrm>
        <a:graphic>
          <a:graphicData uri="http://schemas.openxmlformats.org/drawingml/2006/chart">
            <c:chart xmlns:c="http://schemas.openxmlformats.org/drawingml/2006/chart" xmlns:r="http://schemas.openxmlformats.org/officeDocument/2006/relationships" r:id="rId10"/>
          </a:graphicData>
        </a:graphic>
      </p:graphicFrame>
    </p:spTree>
    <p:extLst>
      <p:ext uri="{BB962C8B-B14F-4D97-AF65-F5344CB8AC3E}">
        <p14:creationId xmlns:p14="http://schemas.microsoft.com/office/powerpoint/2010/main" val="41442154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مستوى محافظة أريحا</a:t>
            </a:r>
            <a:endParaRPr lang="en-US" dirty="0"/>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3589689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43052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3E4FA847-3828-C93A-B0B1-97D65CD50BAF}"/>
              </a:ext>
            </a:extLst>
          </p:cNvPr>
          <p:cNvGraphicFramePr/>
          <p:nvPr>
            <p:extLst>
              <p:ext uri="{D42A27DB-BD31-4B8C-83A1-F6EECF244321}">
                <p14:modId xmlns:p14="http://schemas.microsoft.com/office/powerpoint/2010/main" val="2039461665"/>
              </p:ext>
            </p:extLst>
          </p:nvPr>
        </p:nvGraphicFramePr>
        <p:xfrm>
          <a:off x="8755258" y="3914525"/>
          <a:ext cx="3273610" cy="2530225"/>
        </p:xfrm>
        <a:graphic>
          <a:graphicData uri="http://schemas.openxmlformats.org/drawingml/2006/chart">
            <c:chart xmlns:c="http://schemas.openxmlformats.org/drawingml/2006/chart" xmlns:r="http://schemas.openxmlformats.org/officeDocument/2006/relationships" r:id="rId3"/>
          </a:graphicData>
        </a:graphic>
      </p:graphicFrame>
      <p:pic>
        <p:nvPicPr>
          <p:cNvPr id="3" name="Picture 2">
            <a:extLst>
              <a:ext uri="{FF2B5EF4-FFF2-40B4-BE49-F238E27FC236}">
                <a16:creationId xmlns:a16="http://schemas.microsoft.com/office/drawing/2014/main" id="{8FBEEE64-776B-DBB6-0DEC-199D9E9F14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944" y="439"/>
            <a:ext cx="4852939" cy="6858000"/>
          </a:xfrm>
          <a:prstGeom prst="rect">
            <a:avLst/>
          </a:prstGeom>
        </p:spPr>
      </p:pic>
      <p:pic>
        <p:nvPicPr>
          <p:cNvPr id="16" name="Picture 15">
            <a:extLst>
              <a:ext uri="{FF2B5EF4-FFF2-40B4-BE49-F238E27FC236}">
                <a16:creationId xmlns:a16="http://schemas.microsoft.com/office/drawing/2014/main" id="{30A27F9F-C1E5-C011-A415-8F22409D56D0}"/>
              </a:ext>
            </a:extLst>
          </p:cNvPr>
          <p:cNvPicPr>
            <a:picLocks noChangeAspect="1"/>
          </p:cNvPicPr>
          <p:nvPr/>
        </p:nvPicPr>
        <p:blipFill rotWithShape="1">
          <a:blip r:embed="rId5"/>
          <a:srcRect b="74087"/>
          <a:stretch/>
        </p:blipFill>
        <p:spPr>
          <a:xfrm>
            <a:off x="10394580" y="1623269"/>
            <a:ext cx="1668072" cy="1240768"/>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خريطة مصادر المياه لمحافظة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1022"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1:1</a:t>
            </a:r>
            <a:r>
              <a:rPr lang="ar-SA" sz="1200" dirty="0">
                <a:cs typeface="+mj-cs"/>
              </a:rPr>
              <a:t>3</a:t>
            </a:r>
            <a:r>
              <a:rPr lang="en-US" sz="1200" dirty="0">
                <a:cs typeface="+mj-cs"/>
              </a:rPr>
              <a:t>0,000</a:t>
            </a:r>
          </a:p>
        </p:txBody>
      </p:sp>
      <p:sp>
        <p:nvSpPr>
          <p:cNvPr id="50" name="TextBox 49">
            <a:extLst>
              <a:ext uri="{FF2B5EF4-FFF2-40B4-BE49-F238E27FC236}">
                <a16:creationId xmlns:a16="http://schemas.microsoft.com/office/drawing/2014/main" id="{80379622-BA14-7FDD-DBB1-967BA6023DA4}"/>
              </a:ext>
            </a:extLst>
          </p:cNvPr>
          <p:cNvSpPr txBox="1"/>
          <p:nvPr/>
        </p:nvSpPr>
        <p:spPr>
          <a:xfrm>
            <a:off x="3842373" y="2531424"/>
            <a:ext cx="858341" cy="738664"/>
          </a:xfrm>
          <a:prstGeom prst="rect">
            <a:avLst/>
          </a:prstGeom>
          <a:noFill/>
        </p:spPr>
        <p:txBody>
          <a:bodyPr wrap="square" rtlCol="0">
            <a:spAutoFit/>
          </a:bodyPr>
          <a:lstStyle/>
          <a:p>
            <a:pPr algn="r" rtl="1"/>
            <a:r>
              <a:rPr lang="ar-SA" sz="1400" b="1" dirty="0">
                <a:solidFill>
                  <a:schemeClr val="bg1"/>
                </a:solidFill>
              </a:rPr>
              <a:t>المملكة الأردنية الهاشمية </a:t>
            </a:r>
            <a:endParaRPr lang="en-US" sz="1400" b="1" dirty="0">
              <a:solidFill>
                <a:schemeClr val="bg1"/>
              </a:solidFill>
            </a:endParaRPr>
          </a:p>
        </p:txBody>
      </p:sp>
      <p:pic>
        <p:nvPicPr>
          <p:cNvPr id="15" name="Picture 14">
            <a:extLst>
              <a:ext uri="{FF2B5EF4-FFF2-40B4-BE49-F238E27FC236}">
                <a16:creationId xmlns:a16="http://schemas.microsoft.com/office/drawing/2014/main" id="{1DBCE2CE-167D-D225-AB8F-C809BBEE7F9E}"/>
              </a:ext>
            </a:extLst>
          </p:cNvPr>
          <p:cNvPicPr>
            <a:picLocks noChangeAspect="1"/>
          </p:cNvPicPr>
          <p:nvPr/>
        </p:nvPicPr>
        <p:blipFill rotWithShape="1">
          <a:blip r:embed="rId5"/>
          <a:srcRect t="52905" b="31838"/>
          <a:stretch/>
        </p:blipFill>
        <p:spPr>
          <a:xfrm>
            <a:off x="8524083" y="2539535"/>
            <a:ext cx="1668072" cy="730553"/>
          </a:xfrm>
          <a:prstGeom prst="rect">
            <a:avLst/>
          </a:prstGeom>
        </p:spPr>
      </p:pic>
      <p:sp>
        <p:nvSpPr>
          <p:cNvPr id="19" name="TextBox 18">
            <a:extLst>
              <a:ext uri="{FF2B5EF4-FFF2-40B4-BE49-F238E27FC236}">
                <a16:creationId xmlns:a16="http://schemas.microsoft.com/office/drawing/2014/main" id="{40A1E091-82C8-8F54-3385-7CB2C02143A3}"/>
              </a:ext>
            </a:extLst>
          </p:cNvPr>
          <p:cNvSpPr txBox="1"/>
          <p:nvPr/>
        </p:nvSpPr>
        <p:spPr>
          <a:xfrm>
            <a:off x="8418320" y="2079689"/>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2" name="Picture 21">
            <a:extLst>
              <a:ext uri="{FF2B5EF4-FFF2-40B4-BE49-F238E27FC236}">
                <a16:creationId xmlns:a16="http://schemas.microsoft.com/office/drawing/2014/main" id="{26340208-A8FE-AAD8-3F08-E5712CFDC566}"/>
              </a:ext>
            </a:extLst>
          </p:cNvPr>
          <p:cNvPicPr>
            <a:picLocks noChangeAspect="1"/>
          </p:cNvPicPr>
          <p:nvPr/>
        </p:nvPicPr>
        <p:blipFill rotWithShape="1">
          <a:blip r:embed="rId5"/>
          <a:srcRect t="82881" b="9660"/>
          <a:stretch/>
        </p:blipFill>
        <p:spPr>
          <a:xfrm>
            <a:off x="5001331" y="2118074"/>
            <a:ext cx="1668072" cy="357081"/>
          </a:xfrm>
          <a:prstGeom prst="rect">
            <a:avLst/>
          </a:prstGeom>
        </p:spPr>
      </p:pic>
      <p:pic>
        <p:nvPicPr>
          <p:cNvPr id="5" name="Picture 4">
            <a:extLst>
              <a:ext uri="{FF2B5EF4-FFF2-40B4-BE49-F238E27FC236}">
                <a16:creationId xmlns:a16="http://schemas.microsoft.com/office/drawing/2014/main" id="{0891A4FF-CD87-F04E-618B-EDF557855C28}"/>
              </a:ext>
            </a:extLst>
          </p:cNvPr>
          <p:cNvPicPr>
            <a:picLocks noChangeAspect="1"/>
          </p:cNvPicPr>
          <p:nvPr/>
        </p:nvPicPr>
        <p:blipFill rotWithShape="1">
          <a:blip r:embed="rId9"/>
          <a:srcRect t="90349" b="5287"/>
          <a:stretch/>
        </p:blipFill>
        <p:spPr>
          <a:xfrm>
            <a:off x="4892291" y="2530990"/>
            <a:ext cx="1852893" cy="323730"/>
          </a:xfrm>
          <a:prstGeom prst="rect">
            <a:avLst/>
          </a:prstGeom>
        </p:spPr>
      </p:pic>
      <p:pic>
        <p:nvPicPr>
          <p:cNvPr id="6" name="Picture 5">
            <a:extLst>
              <a:ext uri="{FF2B5EF4-FFF2-40B4-BE49-F238E27FC236}">
                <a16:creationId xmlns:a16="http://schemas.microsoft.com/office/drawing/2014/main" id="{B2C1EA30-9DE3-D3B2-2AE5-8CA2B8CA7706}"/>
              </a:ext>
            </a:extLst>
          </p:cNvPr>
          <p:cNvPicPr>
            <a:picLocks noChangeAspect="1"/>
          </p:cNvPicPr>
          <p:nvPr/>
        </p:nvPicPr>
        <p:blipFill rotWithShape="1">
          <a:blip r:embed="rId10"/>
          <a:srcRect t="62952" r="51784" b="-990"/>
          <a:stretch/>
        </p:blipFill>
        <p:spPr>
          <a:xfrm>
            <a:off x="5248433" y="2862990"/>
            <a:ext cx="1476885" cy="701154"/>
          </a:xfrm>
          <a:prstGeom prst="rect">
            <a:avLst/>
          </a:prstGeom>
        </p:spPr>
      </p:pic>
      <p:graphicFrame>
        <p:nvGraphicFramePr>
          <p:cNvPr id="14" name="Chart 13">
            <a:extLst>
              <a:ext uri="{FF2B5EF4-FFF2-40B4-BE49-F238E27FC236}">
                <a16:creationId xmlns:a16="http://schemas.microsoft.com/office/drawing/2014/main" id="{73C1942F-7AF5-FB9D-E023-AB8960AB6588}"/>
              </a:ext>
            </a:extLst>
          </p:cNvPr>
          <p:cNvGraphicFramePr/>
          <p:nvPr>
            <p:extLst>
              <p:ext uri="{D42A27DB-BD31-4B8C-83A1-F6EECF244321}">
                <p14:modId xmlns:p14="http://schemas.microsoft.com/office/powerpoint/2010/main" val="1787336105"/>
              </p:ext>
            </p:extLst>
          </p:nvPr>
        </p:nvGraphicFramePr>
        <p:xfrm>
          <a:off x="5010859" y="3914523"/>
          <a:ext cx="3567457" cy="2530225"/>
        </p:xfrm>
        <a:graphic>
          <a:graphicData uri="http://schemas.openxmlformats.org/drawingml/2006/chart">
            <c:chart xmlns:c="http://schemas.openxmlformats.org/drawingml/2006/chart" xmlns:r="http://schemas.openxmlformats.org/officeDocument/2006/relationships" r:id="rId11"/>
          </a:graphicData>
        </a:graphic>
      </p:graphicFrame>
      <p:pic>
        <p:nvPicPr>
          <p:cNvPr id="17" name="Picture 16">
            <a:extLst>
              <a:ext uri="{FF2B5EF4-FFF2-40B4-BE49-F238E27FC236}">
                <a16:creationId xmlns:a16="http://schemas.microsoft.com/office/drawing/2014/main" id="{5ACEE028-734D-2069-D467-82BC3A994D23}"/>
              </a:ext>
            </a:extLst>
          </p:cNvPr>
          <p:cNvPicPr>
            <a:picLocks noChangeAspect="1"/>
          </p:cNvPicPr>
          <p:nvPr/>
        </p:nvPicPr>
        <p:blipFill rotWithShape="1">
          <a:blip r:embed="rId5"/>
          <a:srcRect t="34689" b="50588"/>
          <a:stretch/>
        </p:blipFill>
        <p:spPr>
          <a:xfrm>
            <a:off x="10375301" y="2952701"/>
            <a:ext cx="1668072" cy="704914"/>
          </a:xfrm>
          <a:prstGeom prst="rect">
            <a:avLst/>
          </a:prstGeom>
        </p:spPr>
      </p:pic>
      <p:pic>
        <p:nvPicPr>
          <p:cNvPr id="21" name="Picture 20">
            <a:extLst>
              <a:ext uri="{FF2B5EF4-FFF2-40B4-BE49-F238E27FC236}">
                <a16:creationId xmlns:a16="http://schemas.microsoft.com/office/drawing/2014/main" id="{49801A2E-3352-5644-18F1-3E91711B6FC2}"/>
              </a:ext>
            </a:extLst>
          </p:cNvPr>
          <p:cNvPicPr>
            <a:picLocks noChangeAspect="1"/>
          </p:cNvPicPr>
          <p:nvPr/>
        </p:nvPicPr>
        <p:blipFill rotWithShape="1">
          <a:blip r:embed="rId10"/>
          <a:srcRect l="50760" t="21684" b="56780"/>
          <a:stretch/>
        </p:blipFill>
        <p:spPr>
          <a:xfrm>
            <a:off x="6725443" y="2455985"/>
            <a:ext cx="1727061" cy="454570"/>
          </a:xfrm>
          <a:prstGeom prst="rect">
            <a:avLst/>
          </a:prstGeom>
        </p:spPr>
      </p:pic>
      <p:sp>
        <p:nvSpPr>
          <p:cNvPr id="24" name="TextBox 23">
            <a:extLst>
              <a:ext uri="{FF2B5EF4-FFF2-40B4-BE49-F238E27FC236}">
                <a16:creationId xmlns:a16="http://schemas.microsoft.com/office/drawing/2014/main" id="{ABC78010-1D1D-04A5-3B30-02B97EB3FB06}"/>
              </a:ext>
            </a:extLst>
          </p:cNvPr>
          <p:cNvSpPr txBox="1"/>
          <p:nvPr/>
        </p:nvSpPr>
        <p:spPr>
          <a:xfrm>
            <a:off x="6846207" y="2075142"/>
            <a:ext cx="1668072" cy="369332"/>
          </a:xfrm>
          <a:prstGeom prst="rect">
            <a:avLst/>
          </a:prstGeom>
          <a:noFill/>
        </p:spPr>
        <p:txBody>
          <a:bodyPr wrap="square" rtlCol="0">
            <a:spAutoFit/>
          </a:bodyPr>
          <a:lstStyle/>
          <a:p>
            <a:pPr algn="r" rtl="1"/>
            <a:r>
              <a:rPr lang="ar-SA" b="1" dirty="0"/>
              <a:t>أحواض المياه</a:t>
            </a:r>
            <a:endParaRPr lang="en-US" b="1" dirty="0"/>
          </a:p>
        </p:txBody>
      </p:sp>
      <p:pic>
        <p:nvPicPr>
          <p:cNvPr id="25" name="Picture 24">
            <a:extLst>
              <a:ext uri="{FF2B5EF4-FFF2-40B4-BE49-F238E27FC236}">
                <a16:creationId xmlns:a16="http://schemas.microsoft.com/office/drawing/2014/main" id="{13B20E49-00DD-2C9D-3BD0-71B261509D3C}"/>
              </a:ext>
            </a:extLst>
          </p:cNvPr>
          <p:cNvPicPr>
            <a:picLocks noChangeAspect="1"/>
          </p:cNvPicPr>
          <p:nvPr/>
        </p:nvPicPr>
        <p:blipFill rotWithShape="1">
          <a:blip r:embed="rId10"/>
          <a:srcRect l="50760" t="60721" b="20098"/>
          <a:stretch/>
        </p:blipFill>
        <p:spPr>
          <a:xfrm>
            <a:off x="6725443" y="2869150"/>
            <a:ext cx="1727061" cy="404861"/>
          </a:xfrm>
          <a:prstGeom prst="rect">
            <a:avLst/>
          </a:prstGeom>
        </p:spPr>
      </p:pic>
    </p:spTree>
    <p:extLst>
      <p:ext uri="{BB962C8B-B14F-4D97-AF65-F5344CB8AC3E}">
        <p14:creationId xmlns:p14="http://schemas.microsoft.com/office/powerpoint/2010/main" val="22967263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7" name="Chart 36">
            <a:extLst>
              <a:ext uri="{FF2B5EF4-FFF2-40B4-BE49-F238E27FC236}">
                <a16:creationId xmlns:a16="http://schemas.microsoft.com/office/drawing/2014/main" id="{F8FC1EDA-11FC-84A7-4079-7772C9E3355C}"/>
              </a:ext>
            </a:extLst>
          </p:cNvPr>
          <p:cNvGraphicFramePr/>
          <p:nvPr>
            <p:extLst>
              <p:ext uri="{D42A27DB-BD31-4B8C-83A1-F6EECF244321}">
                <p14:modId xmlns:p14="http://schemas.microsoft.com/office/powerpoint/2010/main" val="1288815444"/>
              </p:ext>
            </p:extLst>
          </p:nvPr>
        </p:nvGraphicFramePr>
        <p:xfrm>
          <a:off x="7366516" y="3734325"/>
          <a:ext cx="4676857" cy="2698412"/>
        </p:xfrm>
        <a:graphic>
          <a:graphicData uri="http://schemas.openxmlformats.org/drawingml/2006/chart">
            <c:chart xmlns:c="http://schemas.openxmlformats.org/drawingml/2006/chart" xmlns:r="http://schemas.openxmlformats.org/officeDocument/2006/relationships" r:id="rId3"/>
          </a:graphicData>
        </a:graphic>
      </p:graphicFrame>
      <p:pic>
        <p:nvPicPr>
          <p:cNvPr id="21" name="Picture 20">
            <a:extLst>
              <a:ext uri="{FF2B5EF4-FFF2-40B4-BE49-F238E27FC236}">
                <a16:creationId xmlns:a16="http://schemas.microsoft.com/office/drawing/2014/main" id="{D901A312-57C1-A289-386C-3607D890A0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08" y="0"/>
            <a:ext cx="4852939"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خريطة حساسية المياه في محافظة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1022"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1:1</a:t>
            </a:r>
            <a:r>
              <a:rPr lang="ar-SA" sz="1200" dirty="0">
                <a:cs typeface="+mj-cs"/>
              </a:rPr>
              <a:t>3</a:t>
            </a:r>
            <a:r>
              <a:rPr lang="en-US" sz="1200" dirty="0">
                <a:cs typeface="+mj-cs"/>
              </a:rPr>
              <a:t>0,000</a:t>
            </a:r>
          </a:p>
        </p:txBody>
      </p:sp>
      <p:sp>
        <p:nvSpPr>
          <p:cNvPr id="50" name="TextBox 49">
            <a:extLst>
              <a:ext uri="{FF2B5EF4-FFF2-40B4-BE49-F238E27FC236}">
                <a16:creationId xmlns:a16="http://schemas.microsoft.com/office/drawing/2014/main" id="{80379622-BA14-7FDD-DBB1-967BA6023DA4}"/>
              </a:ext>
            </a:extLst>
          </p:cNvPr>
          <p:cNvSpPr txBox="1"/>
          <p:nvPr/>
        </p:nvSpPr>
        <p:spPr>
          <a:xfrm>
            <a:off x="3842373" y="2531424"/>
            <a:ext cx="858341" cy="738664"/>
          </a:xfrm>
          <a:prstGeom prst="rect">
            <a:avLst/>
          </a:prstGeom>
          <a:noFill/>
        </p:spPr>
        <p:txBody>
          <a:bodyPr wrap="square" rtlCol="0">
            <a:spAutoFit/>
          </a:bodyPr>
          <a:lstStyle/>
          <a:p>
            <a:pPr algn="r" rtl="1"/>
            <a:r>
              <a:rPr lang="ar-SA" sz="1400" b="1" dirty="0">
                <a:solidFill>
                  <a:schemeClr val="bg1"/>
                </a:solidFill>
              </a:rPr>
              <a:t>المملكة الأردنية الهاشمية </a:t>
            </a:r>
            <a:endParaRPr lang="en-US" sz="1400" b="1" dirty="0">
              <a:solidFill>
                <a:schemeClr val="bg1"/>
              </a:solidFill>
            </a:endParaRPr>
          </a:p>
        </p:txBody>
      </p:sp>
      <p:pic>
        <p:nvPicPr>
          <p:cNvPr id="15" name="Picture 14">
            <a:extLst>
              <a:ext uri="{FF2B5EF4-FFF2-40B4-BE49-F238E27FC236}">
                <a16:creationId xmlns:a16="http://schemas.microsoft.com/office/drawing/2014/main" id="{1DBCE2CE-167D-D225-AB8F-C809BBEE7F9E}"/>
              </a:ext>
            </a:extLst>
          </p:cNvPr>
          <p:cNvPicPr>
            <a:picLocks noChangeAspect="1"/>
          </p:cNvPicPr>
          <p:nvPr/>
        </p:nvPicPr>
        <p:blipFill rotWithShape="1">
          <a:blip r:embed="rId8"/>
          <a:srcRect t="52905" b="33294"/>
          <a:stretch/>
        </p:blipFill>
        <p:spPr>
          <a:xfrm>
            <a:off x="8524083" y="2539535"/>
            <a:ext cx="1668072" cy="660851"/>
          </a:xfrm>
          <a:prstGeom prst="rect">
            <a:avLst/>
          </a:prstGeom>
        </p:spPr>
      </p:pic>
      <p:sp>
        <p:nvSpPr>
          <p:cNvPr id="19" name="TextBox 18">
            <a:extLst>
              <a:ext uri="{FF2B5EF4-FFF2-40B4-BE49-F238E27FC236}">
                <a16:creationId xmlns:a16="http://schemas.microsoft.com/office/drawing/2014/main" id="{40A1E091-82C8-8F54-3385-7CB2C02143A3}"/>
              </a:ext>
            </a:extLst>
          </p:cNvPr>
          <p:cNvSpPr txBox="1"/>
          <p:nvPr/>
        </p:nvSpPr>
        <p:spPr>
          <a:xfrm>
            <a:off x="8418320" y="2079689"/>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3" name="Picture 22">
            <a:extLst>
              <a:ext uri="{FF2B5EF4-FFF2-40B4-BE49-F238E27FC236}">
                <a16:creationId xmlns:a16="http://schemas.microsoft.com/office/drawing/2014/main" id="{58E8FA90-D2B0-4C15-3DFF-74E514BF4232}"/>
              </a:ext>
            </a:extLst>
          </p:cNvPr>
          <p:cNvPicPr>
            <a:picLocks noChangeAspect="1"/>
          </p:cNvPicPr>
          <p:nvPr/>
        </p:nvPicPr>
        <p:blipFill rotWithShape="1">
          <a:blip r:embed="rId8"/>
          <a:srcRect b="74087"/>
          <a:stretch/>
        </p:blipFill>
        <p:spPr>
          <a:xfrm>
            <a:off x="10498848" y="1623269"/>
            <a:ext cx="1563804" cy="1163210"/>
          </a:xfrm>
          <a:prstGeom prst="rect">
            <a:avLst/>
          </a:prstGeom>
        </p:spPr>
      </p:pic>
      <p:pic>
        <p:nvPicPr>
          <p:cNvPr id="24" name="Picture 23">
            <a:extLst>
              <a:ext uri="{FF2B5EF4-FFF2-40B4-BE49-F238E27FC236}">
                <a16:creationId xmlns:a16="http://schemas.microsoft.com/office/drawing/2014/main" id="{199F5628-D390-4587-19C9-40B4052F6F95}"/>
              </a:ext>
            </a:extLst>
          </p:cNvPr>
          <p:cNvPicPr>
            <a:picLocks noChangeAspect="1"/>
          </p:cNvPicPr>
          <p:nvPr/>
        </p:nvPicPr>
        <p:blipFill rotWithShape="1">
          <a:blip r:embed="rId8"/>
          <a:srcRect t="34689" b="50588"/>
          <a:stretch/>
        </p:blipFill>
        <p:spPr>
          <a:xfrm>
            <a:off x="10479569" y="2952701"/>
            <a:ext cx="1563804" cy="660851"/>
          </a:xfrm>
          <a:prstGeom prst="rect">
            <a:avLst/>
          </a:prstGeom>
        </p:spPr>
      </p:pic>
      <p:pic>
        <p:nvPicPr>
          <p:cNvPr id="25" name="Picture 24">
            <a:extLst>
              <a:ext uri="{FF2B5EF4-FFF2-40B4-BE49-F238E27FC236}">
                <a16:creationId xmlns:a16="http://schemas.microsoft.com/office/drawing/2014/main" id="{69D2B6A2-F6D7-0E3A-A47B-8354D5BF6CF1}"/>
              </a:ext>
            </a:extLst>
          </p:cNvPr>
          <p:cNvPicPr>
            <a:picLocks noChangeAspect="1"/>
          </p:cNvPicPr>
          <p:nvPr/>
        </p:nvPicPr>
        <p:blipFill rotWithShape="1">
          <a:blip r:embed="rId9"/>
          <a:srcRect t="64561" b="18379"/>
          <a:stretch/>
        </p:blipFill>
        <p:spPr>
          <a:xfrm>
            <a:off x="6861008" y="2059694"/>
            <a:ext cx="1764734" cy="748820"/>
          </a:xfrm>
          <a:prstGeom prst="rect">
            <a:avLst/>
          </a:prstGeom>
        </p:spPr>
      </p:pic>
      <p:pic>
        <p:nvPicPr>
          <p:cNvPr id="26" name="Picture 25">
            <a:extLst>
              <a:ext uri="{FF2B5EF4-FFF2-40B4-BE49-F238E27FC236}">
                <a16:creationId xmlns:a16="http://schemas.microsoft.com/office/drawing/2014/main" id="{F1661D0F-5CD6-BC33-58FF-3812FA7FD4D6}"/>
              </a:ext>
            </a:extLst>
          </p:cNvPr>
          <p:cNvPicPr>
            <a:picLocks noChangeAspect="1"/>
          </p:cNvPicPr>
          <p:nvPr/>
        </p:nvPicPr>
        <p:blipFill rotWithShape="1">
          <a:blip r:embed="rId10">
            <a:extLst>
              <a:ext uri="{BEBA8EAE-BF5A-486C-A8C5-ECC9F3942E4B}">
                <a14:imgProps xmlns:a14="http://schemas.microsoft.com/office/drawing/2010/main">
                  <a14:imgLayer r:embed="rId11">
                    <a14:imgEffect>
                      <a14:backgroundRemoval t="9984" b="89976" l="5083" r="94689">
                        <a14:foregroundMark x1="8338" y1="55780" x2="8338" y2="55780"/>
                        <a14:foregroundMark x1="8738" y1="59822" x2="8738" y2="59822"/>
                        <a14:foregroundMark x1="91776" y1="49596" x2="91776" y2="49596"/>
                        <a14:foregroundMark x1="6168" y1="32215" x2="6168" y2="32215"/>
                        <a14:foregroundMark x1="94517" y1="57599" x2="94517" y2="57599"/>
                        <a14:foregroundMark x1="94689" y1="60590" x2="94689" y2="60590"/>
                        <a14:foregroundMark x1="5083" y1="56306" x2="5083" y2="56306"/>
                      </a14:backgroundRemoval>
                    </a14:imgEffect>
                  </a14:imgLayer>
                </a14:imgProps>
              </a:ext>
              <a:ext uri="{28A0092B-C50C-407E-A947-70E740481C1C}">
                <a14:useLocalDpi xmlns:a14="http://schemas.microsoft.com/office/drawing/2010/main" val="0"/>
              </a:ext>
            </a:extLst>
          </a:blip>
          <a:srcRect b="11526"/>
          <a:stretch/>
        </p:blipFill>
        <p:spPr>
          <a:xfrm>
            <a:off x="5026174" y="3736843"/>
            <a:ext cx="2175815" cy="2720360"/>
          </a:xfrm>
          <a:prstGeom prst="rect">
            <a:avLst/>
          </a:prstGeom>
          <a:ln>
            <a:solidFill>
              <a:schemeClr val="bg1">
                <a:lumMod val="85000"/>
              </a:schemeClr>
            </a:solidFill>
          </a:ln>
        </p:spPr>
      </p:pic>
      <p:sp>
        <p:nvSpPr>
          <p:cNvPr id="27" name="TextBox 26">
            <a:extLst>
              <a:ext uri="{FF2B5EF4-FFF2-40B4-BE49-F238E27FC236}">
                <a16:creationId xmlns:a16="http://schemas.microsoft.com/office/drawing/2014/main" id="{4E7F98D8-8413-FB01-61C4-F4D37BDD20DF}"/>
              </a:ext>
            </a:extLst>
          </p:cNvPr>
          <p:cNvSpPr txBox="1"/>
          <p:nvPr/>
        </p:nvSpPr>
        <p:spPr>
          <a:xfrm>
            <a:off x="5974140" y="4933701"/>
            <a:ext cx="575210" cy="276999"/>
          </a:xfrm>
          <a:prstGeom prst="rect">
            <a:avLst/>
          </a:prstGeom>
          <a:noFill/>
        </p:spPr>
        <p:txBody>
          <a:bodyPr wrap="square" rtlCol="0">
            <a:spAutoFit/>
          </a:bodyPr>
          <a:lstStyle/>
          <a:p>
            <a:r>
              <a:rPr lang="ar-SA" sz="1200" dirty="0">
                <a:solidFill>
                  <a:schemeClr val="bg1"/>
                </a:solidFill>
              </a:rPr>
              <a:t>66%</a:t>
            </a:r>
            <a:endParaRPr lang="en-US" sz="1200" dirty="0">
              <a:solidFill>
                <a:schemeClr val="bg1"/>
              </a:solidFill>
            </a:endParaRPr>
          </a:p>
        </p:txBody>
      </p:sp>
      <p:sp>
        <p:nvSpPr>
          <p:cNvPr id="29" name="TextBox 28">
            <a:extLst>
              <a:ext uri="{FF2B5EF4-FFF2-40B4-BE49-F238E27FC236}">
                <a16:creationId xmlns:a16="http://schemas.microsoft.com/office/drawing/2014/main" id="{D5D83531-8EC9-0E30-A6E6-A71C3A79052A}"/>
              </a:ext>
            </a:extLst>
          </p:cNvPr>
          <p:cNvSpPr txBox="1"/>
          <p:nvPr/>
        </p:nvSpPr>
        <p:spPr>
          <a:xfrm>
            <a:off x="5929107" y="5631858"/>
            <a:ext cx="575210" cy="276999"/>
          </a:xfrm>
          <a:prstGeom prst="rect">
            <a:avLst/>
          </a:prstGeom>
          <a:noFill/>
        </p:spPr>
        <p:txBody>
          <a:bodyPr wrap="square" rtlCol="0">
            <a:spAutoFit/>
          </a:bodyPr>
          <a:lstStyle/>
          <a:p>
            <a:r>
              <a:rPr lang="ar-SA" sz="1200" dirty="0">
                <a:solidFill>
                  <a:schemeClr val="bg1"/>
                </a:solidFill>
              </a:rPr>
              <a:t>16%</a:t>
            </a:r>
            <a:endParaRPr lang="en-US" sz="1200" dirty="0">
              <a:solidFill>
                <a:schemeClr val="bg1"/>
              </a:solidFill>
            </a:endParaRPr>
          </a:p>
        </p:txBody>
      </p:sp>
      <p:sp>
        <p:nvSpPr>
          <p:cNvPr id="30" name="TextBox 29">
            <a:extLst>
              <a:ext uri="{FF2B5EF4-FFF2-40B4-BE49-F238E27FC236}">
                <a16:creationId xmlns:a16="http://schemas.microsoft.com/office/drawing/2014/main" id="{649DE5A7-D176-F79A-5856-8D6DAB08CA22}"/>
              </a:ext>
            </a:extLst>
          </p:cNvPr>
          <p:cNvSpPr txBox="1"/>
          <p:nvPr/>
        </p:nvSpPr>
        <p:spPr>
          <a:xfrm>
            <a:off x="5336885" y="4456716"/>
            <a:ext cx="575210" cy="276999"/>
          </a:xfrm>
          <a:prstGeom prst="rect">
            <a:avLst/>
          </a:prstGeom>
          <a:noFill/>
        </p:spPr>
        <p:txBody>
          <a:bodyPr wrap="square" rtlCol="0">
            <a:spAutoFit/>
          </a:bodyPr>
          <a:lstStyle/>
          <a:p>
            <a:r>
              <a:rPr lang="ar-SA" sz="1200" dirty="0">
                <a:solidFill>
                  <a:schemeClr val="bg1"/>
                </a:solidFill>
              </a:rPr>
              <a:t>18%</a:t>
            </a:r>
            <a:endParaRPr lang="en-US" sz="1200" dirty="0">
              <a:solidFill>
                <a:schemeClr val="bg1"/>
              </a:solidFill>
            </a:endParaRPr>
          </a:p>
        </p:txBody>
      </p:sp>
      <p:sp>
        <p:nvSpPr>
          <p:cNvPr id="31" name="TextBox 30">
            <a:extLst>
              <a:ext uri="{FF2B5EF4-FFF2-40B4-BE49-F238E27FC236}">
                <a16:creationId xmlns:a16="http://schemas.microsoft.com/office/drawing/2014/main" id="{3E16BEDB-1386-4757-67AA-32FD87E9243E}"/>
              </a:ext>
            </a:extLst>
          </p:cNvPr>
          <p:cNvSpPr txBox="1"/>
          <p:nvPr/>
        </p:nvSpPr>
        <p:spPr>
          <a:xfrm>
            <a:off x="5001331" y="3786898"/>
            <a:ext cx="2329023" cy="276999"/>
          </a:xfrm>
          <a:prstGeom prst="rect">
            <a:avLst/>
          </a:prstGeom>
          <a:noFill/>
        </p:spPr>
        <p:txBody>
          <a:bodyPr wrap="square" rtlCol="0">
            <a:spAutoFit/>
          </a:bodyPr>
          <a:lstStyle/>
          <a:p>
            <a:pPr algn="ctr" rtl="1"/>
            <a:r>
              <a:rPr lang="ar-SA" sz="1200" dirty="0"/>
              <a:t>نسبة حساسية المياه في مدينة أريحا</a:t>
            </a:r>
            <a:endParaRPr lang="en-US" sz="1200" dirty="0"/>
          </a:p>
        </p:txBody>
      </p:sp>
      <p:pic>
        <p:nvPicPr>
          <p:cNvPr id="39" name="Picture 38">
            <a:extLst>
              <a:ext uri="{FF2B5EF4-FFF2-40B4-BE49-F238E27FC236}">
                <a16:creationId xmlns:a16="http://schemas.microsoft.com/office/drawing/2014/main" id="{1FF107D6-E946-4819-073A-D4101AB33A8D}"/>
              </a:ext>
            </a:extLst>
          </p:cNvPr>
          <p:cNvPicPr>
            <a:picLocks noChangeAspect="1"/>
          </p:cNvPicPr>
          <p:nvPr/>
        </p:nvPicPr>
        <p:blipFill rotWithShape="1">
          <a:blip r:embed="rId9"/>
          <a:srcRect t="82664" b="7790"/>
          <a:stretch/>
        </p:blipFill>
        <p:spPr>
          <a:xfrm>
            <a:off x="6843781" y="2819908"/>
            <a:ext cx="1764734" cy="419005"/>
          </a:xfrm>
          <a:prstGeom prst="rect">
            <a:avLst/>
          </a:prstGeom>
        </p:spPr>
      </p:pic>
      <p:pic>
        <p:nvPicPr>
          <p:cNvPr id="40" name="Picture 39">
            <a:extLst>
              <a:ext uri="{FF2B5EF4-FFF2-40B4-BE49-F238E27FC236}">
                <a16:creationId xmlns:a16="http://schemas.microsoft.com/office/drawing/2014/main" id="{8ECB2C2F-3579-75CB-988D-A9B4543E4323}"/>
              </a:ext>
            </a:extLst>
          </p:cNvPr>
          <p:cNvPicPr>
            <a:picLocks noChangeAspect="1"/>
          </p:cNvPicPr>
          <p:nvPr/>
        </p:nvPicPr>
        <p:blipFill rotWithShape="1">
          <a:blip r:embed="rId9"/>
          <a:srcRect t="91140"/>
          <a:stretch/>
        </p:blipFill>
        <p:spPr>
          <a:xfrm>
            <a:off x="5031158" y="2430988"/>
            <a:ext cx="1764734" cy="388920"/>
          </a:xfrm>
          <a:prstGeom prst="rect">
            <a:avLst/>
          </a:prstGeom>
        </p:spPr>
      </p:pic>
    </p:spTree>
    <p:extLst>
      <p:ext uri="{BB962C8B-B14F-4D97-AF65-F5344CB8AC3E}">
        <p14:creationId xmlns:p14="http://schemas.microsoft.com/office/powerpoint/2010/main" val="2138703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C95A792C-9041-6B34-A374-FDBE9F01A2B5}"/>
              </a:ext>
            </a:extLst>
          </p:cNvPr>
          <p:cNvPicPr>
            <a:picLocks noChangeAspect="1"/>
          </p:cNvPicPr>
          <p:nvPr/>
        </p:nvPicPr>
        <p:blipFill rotWithShape="1">
          <a:blip r:embed="rId3">
            <a:extLst>
              <a:ext uri="{28A0092B-C50C-407E-A947-70E740481C1C}">
                <a14:useLocalDpi xmlns:a14="http://schemas.microsoft.com/office/drawing/2010/main" val="0"/>
              </a:ext>
            </a:extLst>
          </a:blip>
          <a:srcRect l="7568" t="3384" r="5969" b="8261"/>
          <a:stretch/>
        </p:blipFill>
        <p:spPr>
          <a:xfrm>
            <a:off x="5022244" y="1677888"/>
            <a:ext cx="3673068" cy="4704449"/>
          </a:xfrm>
          <a:prstGeom prst="rect">
            <a:avLst/>
          </a:prstGeom>
          <a:ln>
            <a:solidFill>
              <a:schemeClr val="bg1">
                <a:lumMod val="85000"/>
              </a:schemeClr>
            </a:solidFill>
          </a:ln>
        </p:spPr>
      </p:pic>
      <p:pic>
        <p:nvPicPr>
          <p:cNvPr id="2" name="Picture 1">
            <a:extLst>
              <a:ext uri="{FF2B5EF4-FFF2-40B4-BE49-F238E27FC236}">
                <a16:creationId xmlns:a16="http://schemas.microsoft.com/office/drawing/2014/main" id="{B5AA70AA-AE45-0F07-225A-771FB6D358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88" y="8204"/>
            <a:ext cx="4852939"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rtl="1"/>
            <a:r>
              <a:rPr lang="ar-SA" sz="1800" b="1" dirty="0"/>
              <a:t>خريطة معدل هطول الامطارفي محافظة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4842357" y="1061377"/>
            <a:ext cx="7363453" cy="29094"/>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4842357" y="1534604"/>
            <a:ext cx="734612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4859731" y="-1656"/>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sp>
        <p:nvSpPr>
          <p:cNvPr id="28" name="مربع نص 10">
            <a:extLst>
              <a:ext uri="{FF2B5EF4-FFF2-40B4-BE49-F238E27FC236}">
                <a16:creationId xmlns:a16="http://schemas.microsoft.com/office/drawing/2014/main" id="{9E7C5E21-5896-F81D-3F81-A83F275BE514}"/>
              </a:ext>
            </a:extLst>
          </p:cNvPr>
          <p:cNvSpPr txBox="1"/>
          <p:nvPr/>
        </p:nvSpPr>
        <p:spPr>
          <a:xfrm>
            <a:off x="4859688" y="6481669"/>
            <a:ext cx="7320774" cy="276999"/>
          </a:xfrm>
          <a:prstGeom prst="rect">
            <a:avLst/>
          </a:prstGeom>
          <a:noFill/>
        </p:spPr>
        <p:txBody>
          <a:bodyPr wrap="square" rtlCol="0">
            <a:spAutoFit/>
          </a:bodyPr>
          <a:lstStyle/>
          <a:p>
            <a:pPr algn="ctr"/>
            <a:r>
              <a:rPr lang="en-US" sz="1200" dirty="0">
                <a:cs typeface="+mj-cs"/>
              </a:rPr>
              <a:t>Scale: 1:1</a:t>
            </a:r>
            <a:r>
              <a:rPr lang="ar-SA" sz="1200" dirty="0">
                <a:cs typeface="+mj-cs"/>
              </a:rPr>
              <a:t>3</a:t>
            </a:r>
            <a:r>
              <a:rPr lang="en-US" sz="1200" dirty="0">
                <a:cs typeface="+mj-cs"/>
              </a:rPr>
              <a:t>0,000</a:t>
            </a:r>
          </a:p>
        </p:txBody>
      </p:sp>
      <p:sp>
        <p:nvSpPr>
          <p:cNvPr id="50" name="TextBox 49">
            <a:extLst>
              <a:ext uri="{FF2B5EF4-FFF2-40B4-BE49-F238E27FC236}">
                <a16:creationId xmlns:a16="http://schemas.microsoft.com/office/drawing/2014/main" id="{80379622-BA14-7FDD-DBB1-967BA6023DA4}"/>
              </a:ext>
            </a:extLst>
          </p:cNvPr>
          <p:cNvSpPr txBox="1"/>
          <p:nvPr/>
        </p:nvSpPr>
        <p:spPr>
          <a:xfrm>
            <a:off x="3842373" y="2531424"/>
            <a:ext cx="858341" cy="738664"/>
          </a:xfrm>
          <a:prstGeom prst="rect">
            <a:avLst/>
          </a:prstGeom>
          <a:noFill/>
        </p:spPr>
        <p:txBody>
          <a:bodyPr wrap="square" rtlCol="0">
            <a:spAutoFit/>
          </a:bodyPr>
          <a:lstStyle/>
          <a:p>
            <a:pPr algn="r" rtl="1"/>
            <a:r>
              <a:rPr lang="ar-SA" sz="1400" b="1" dirty="0">
                <a:solidFill>
                  <a:schemeClr val="bg1"/>
                </a:solidFill>
              </a:rPr>
              <a:t>المملكة الأردنية الهاشمية </a:t>
            </a:r>
            <a:endParaRPr lang="en-US" sz="1400" b="1" dirty="0">
              <a:solidFill>
                <a:schemeClr val="bg1"/>
              </a:solidFill>
            </a:endParaRPr>
          </a:p>
        </p:txBody>
      </p:sp>
      <p:pic>
        <p:nvPicPr>
          <p:cNvPr id="15" name="Picture 14">
            <a:extLst>
              <a:ext uri="{FF2B5EF4-FFF2-40B4-BE49-F238E27FC236}">
                <a16:creationId xmlns:a16="http://schemas.microsoft.com/office/drawing/2014/main" id="{1DBCE2CE-167D-D225-AB8F-C809BBEE7F9E}"/>
              </a:ext>
            </a:extLst>
          </p:cNvPr>
          <p:cNvPicPr>
            <a:picLocks noChangeAspect="1"/>
          </p:cNvPicPr>
          <p:nvPr/>
        </p:nvPicPr>
        <p:blipFill rotWithShape="1">
          <a:blip r:embed="rId8"/>
          <a:srcRect t="52905" b="33294"/>
          <a:stretch/>
        </p:blipFill>
        <p:spPr>
          <a:xfrm>
            <a:off x="10341229" y="4124810"/>
            <a:ext cx="1668072" cy="660851"/>
          </a:xfrm>
          <a:prstGeom prst="rect">
            <a:avLst/>
          </a:prstGeom>
        </p:spPr>
      </p:pic>
      <p:sp>
        <p:nvSpPr>
          <p:cNvPr id="19" name="TextBox 18">
            <a:extLst>
              <a:ext uri="{FF2B5EF4-FFF2-40B4-BE49-F238E27FC236}">
                <a16:creationId xmlns:a16="http://schemas.microsoft.com/office/drawing/2014/main" id="{40A1E091-82C8-8F54-3385-7CB2C02143A3}"/>
              </a:ext>
            </a:extLst>
          </p:cNvPr>
          <p:cNvSpPr txBox="1"/>
          <p:nvPr/>
        </p:nvSpPr>
        <p:spPr>
          <a:xfrm>
            <a:off x="10235466" y="3664964"/>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3" name="Picture 22">
            <a:extLst>
              <a:ext uri="{FF2B5EF4-FFF2-40B4-BE49-F238E27FC236}">
                <a16:creationId xmlns:a16="http://schemas.microsoft.com/office/drawing/2014/main" id="{58E8FA90-D2B0-4C15-3DFF-74E514BF4232}"/>
              </a:ext>
            </a:extLst>
          </p:cNvPr>
          <p:cNvPicPr>
            <a:picLocks noChangeAspect="1"/>
          </p:cNvPicPr>
          <p:nvPr/>
        </p:nvPicPr>
        <p:blipFill rotWithShape="1">
          <a:blip r:embed="rId8"/>
          <a:srcRect b="74087"/>
          <a:stretch/>
        </p:blipFill>
        <p:spPr>
          <a:xfrm>
            <a:off x="10498848" y="1623269"/>
            <a:ext cx="1563804" cy="1163210"/>
          </a:xfrm>
          <a:prstGeom prst="rect">
            <a:avLst/>
          </a:prstGeom>
        </p:spPr>
      </p:pic>
      <p:pic>
        <p:nvPicPr>
          <p:cNvPr id="24" name="Picture 23">
            <a:extLst>
              <a:ext uri="{FF2B5EF4-FFF2-40B4-BE49-F238E27FC236}">
                <a16:creationId xmlns:a16="http://schemas.microsoft.com/office/drawing/2014/main" id="{199F5628-D390-4587-19C9-40B4052F6F95}"/>
              </a:ext>
            </a:extLst>
          </p:cNvPr>
          <p:cNvPicPr>
            <a:picLocks noChangeAspect="1"/>
          </p:cNvPicPr>
          <p:nvPr/>
        </p:nvPicPr>
        <p:blipFill rotWithShape="1">
          <a:blip r:embed="rId8"/>
          <a:srcRect t="34689" b="50588"/>
          <a:stretch/>
        </p:blipFill>
        <p:spPr>
          <a:xfrm>
            <a:off x="10479569" y="2952701"/>
            <a:ext cx="1563804" cy="660851"/>
          </a:xfrm>
          <a:prstGeom prst="rect">
            <a:avLst/>
          </a:prstGeom>
        </p:spPr>
      </p:pic>
      <p:sp>
        <p:nvSpPr>
          <p:cNvPr id="31" name="TextBox 30">
            <a:extLst>
              <a:ext uri="{FF2B5EF4-FFF2-40B4-BE49-F238E27FC236}">
                <a16:creationId xmlns:a16="http://schemas.microsoft.com/office/drawing/2014/main" id="{3E16BEDB-1386-4757-67AA-32FD87E9243E}"/>
              </a:ext>
            </a:extLst>
          </p:cNvPr>
          <p:cNvSpPr txBox="1"/>
          <p:nvPr/>
        </p:nvSpPr>
        <p:spPr>
          <a:xfrm>
            <a:off x="5026175" y="1786034"/>
            <a:ext cx="3647181" cy="338554"/>
          </a:xfrm>
          <a:prstGeom prst="rect">
            <a:avLst/>
          </a:prstGeom>
          <a:noFill/>
        </p:spPr>
        <p:txBody>
          <a:bodyPr wrap="square" rtlCol="0">
            <a:spAutoFit/>
          </a:bodyPr>
          <a:lstStyle/>
          <a:p>
            <a:pPr algn="ctr" rtl="1"/>
            <a:r>
              <a:rPr lang="ar-SA" sz="1600" dirty="0"/>
              <a:t>نسبة معدل هطول الامطارفي مدينة أريحا</a:t>
            </a:r>
            <a:endParaRPr lang="en-US" sz="1600" dirty="0"/>
          </a:p>
        </p:txBody>
      </p:sp>
      <p:pic>
        <p:nvPicPr>
          <p:cNvPr id="3" name="Picture 2">
            <a:extLst>
              <a:ext uri="{FF2B5EF4-FFF2-40B4-BE49-F238E27FC236}">
                <a16:creationId xmlns:a16="http://schemas.microsoft.com/office/drawing/2014/main" id="{EF30D5D1-FBE4-477F-5B17-F34FEF6D322F}"/>
              </a:ext>
            </a:extLst>
          </p:cNvPr>
          <p:cNvPicPr>
            <a:picLocks noChangeAspect="1"/>
          </p:cNvPicPr>
          <p:nvPr/>
        </p:nvPicPr>
        <p:blipFill rotWithShape="1">
          <a:blip r:embed="rId9"/>
          <a:srcRect t="45968"/>
          <a:stretch/>
        </p:blipFill>
        <p:spPr>
          <a:xfrm>
            <a:off x="8767203" y="2325006"/>
            <a:ext cx="1668072" cy="3282988"/>
          </a:xfrm>
          <a:prstGeom prst="rect">
            <a:avLst/>
          </a:prstGeom>
        </p:spPr>
      </p:pic>
      <p:sp>
        <p:nvSpPr>
          <p:cNvPr id="4" name="TextBox 3">
            <a:extLst>
              <a:ext uri="{FF2B5EF4-FFF2-40B4-BE49-F238E27FC236}">
                <a16:creationId xmlns:a16="http://schemas.microsoft.com/office/drawing/2014/main" id="{849EE1CF-FDC1-B8D2-80E1-3C258844A3F4}"/>
              </a:ext>
            </a:extLst>
          </p:cNvPr>
          <p:cNvSpPr txBox="1"/>
          <p:nvPr/>
        </p:nvSpPr>
        <p:spPr>
          <a:xfrm>
            <a:off x="8510759" y="2030149"/>
            <a:ext cx="1943979" cy="400110"/>
          </a:xfrm>
          <a:prstGeom prst="rect">
            <a:avLst/>
          </a:prstGeom>
          <a:noFill/>
        </p:spPr>
        <p:txBody>
          <a:bodyPr wrap="square" rtlCol="0">
            <a:spAutoFit/>
          </a:bodyPr>
          <a:lstStyle/>
          <a:p>
            <a:pPr algn="r" rtl="1"/>
            <a:r>
              <a:rPr lang="ar-SA" sz="2000" b="1" dirty="0"/>
              <a:t>معدل هطول الأمطار</a:t>
            </a:r>
            <a:endParaRPr lang="en-US" sz="2000" b="1" dirty="0"/>
          </a:p>
        </p:txBody>
      </p:sp>
      <p:sp>
        <p:nvSpPr>
          <p:cNvPr id="5" name="Rectangle 4">
            <a:extLst>
              <a:ext uri="{FF2B5EF4-FFF2-40B4-BE49-F238E27FC236}">
                <a16:creationId xmlns:a16="http://schemas.microsoft.com/office/drawing/2014/main" id="{3CEA15B2-632B-B04B-9A8A-17BD4EA8D7DE}"/>
              </a:ext>
            </a:extLst>
          </p:cNvPr>
          <p:cNvSpPr/>
          <p:nvPr/>
        </p:nvSpPr>
        <p:spPr>
          <a:xfrm flipV="1">
            <a:off x="8767202" y="2842628"/>
            <a:ext cx="1687535" cy="78541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9B420A82-0FDC-A4D0-4813-14FF52704F39}"/>
              </a:ext>
            </a:extLst>
          </p:cNvPr>
          <p:cNvSpPr txBox="1"/>
          <p:nvPr/>
        </p:nvSpPr>
        <p:spPr>
          <a:xfrm>
            <a:off x="6096000" y="4283594"/>
            <a:ext cx="888214" cy="338554"/>
          </a:xfrm>
          <a:prstGeom prst="rect">
            <a:avLst/>
          </a:prstGeom>
          <a:noFill/>
        </p:spPr>
        <p:txBody>
          <a:bodyPr wrap="square" rtlCol="0">
            <a:spAutoFit/>
          </a:bodyPr>
          <a:lstStyle/>
          <a:p>
            <a:r>
              <a:rPr lang="ar-SA" sz="1600" dirty="0">
                <a:solidFill>
                  <a:schemeClr val="bg1"/>
                </a:solidFill>
              </a:rPr>
              <a:t>78%</a:t>
            </a:r>
            <a:endParaRPr lang="en-US" sz="1600" dirty="0">
              <a:solidFill>
                <a:schemeClr val="bg1"/>
              </a:solidFill>
            </a:endParaRPr>
          </a:p>
        </p:txBody>
      </p:sp>
      <p:sp>
        <p:nvSpPr>
          <p:cNvPr id="33" name="TextBox 32">
            <a:extLst>
              <a:ext uri="{FF2B5EF4-FFF2-40B4-BE49-F238E27FC236}">
                <a16:creationId xmlns:a16="http://schemas.microsoft.com/office/drawing/2014/main" id="{808CD898-8589-636D-ADD2-A656B861B1B2}"/>
              </a:ext>
            </a:extLst>
          </p:cNvPr>
          <p:cNvSpPr txBox="1"/>
          <p:nvPr/>
        </p:nvSpPr>
        <p:spPr>
          <a:xfrm>
            <a:off x="7434882" y="5081840"/>
            <a:ext cx="888214" cy="338554"/>
          </a:xfrm>
          <a:prstGeom prst="rect">
            <a:avLst/>
          </a:prstGeom>
          <a:noFill/>
        </p:spPr>
        <p:txBody>
          <a:bodyPr wrap="square" rtlCol="0">
            <a:spAutoFit/>
          </a:bodyPr>
          <a:lstStyle/>
          <a:p>
            <a:r>
              <a:rPr lang="ar-SA" sz="1600" dirty="0">
                <a:solidFill>
                  <a:schemeClr val="bg1"/>
                </a:solidFill>
              </a:rPr>
              <a:t>22%</a:t>
            </a:r>
            <a:endParaRPr lang="en-US" sz="1600" dirty="0">
              <a:solidFill>
                <a:schemeClr val="bg1"/>
              </a:solidFill>
            </a:endParaRPr>
          </a:p>
        </p:txBody>
      </p:sp>
    </p:spTree>
    <p:extLst>
      <p:ext uri="{BB962C8B-B14F-4D97-AF65-F5344CB8AC3E}">
        <p14:creationId xmlns:p14="http://schemas.microsoft.com/office/powerpoint/2010/main" val="18984459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661A2F6-8649-D726-0C1E-885133C7A587}"/>
              </a:ext>
            </a:extLst>
          </p:cNvPr>
          <p:cNvSpPr txBox="1">
            <a:spLocks/>
          </p:cNvSpPr>
          <p:nvPr/>
        </p:nvSpPr>
        <p:spPr>
          <a:xfrm>
            <a:off x="0" y="2491666"/>
            <a:ext cx="12192000" cy="1996282"/>
          </a:xfrm>
          <a:prstGeom prst="rect">
            <a:avLst/>
          </a:prstGeom>
          <a:solidFill>
            <a:schemeClr val="accent1">
              <a:lumMod val="40000"/>
              <a:lumOff val="60000"/>
            </a:schemeClr>
          </a:solidFill>
          <a:effectLst>
            <a:outerShdw blurRad="50800" dist="38100" dir="5400000" algn="t"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dirty="0">
              <a:latin typeface="A_Nefel_Sereke_Qelew" panose="02010000000000000000" pitchFamily="2" charset="-78"/>
              <a:cs typeface="A_Nefel_Sereke_Qelew" panose="02010000000000000000" pitchFamily="2" charset="-78"/>
            </a:endParaRPr>
          </a:p>
        </p:txBody>
      </p:sp>
      <p:sp>
        <p:nvSpPr>
          <p:cNvPr id="2" name="Title 1">
            <a:extLst>
              <a:ext uri="{FF2B5EF4-FFF2-40B4-BE49-F238E27FC236}">
                <a16:creationId xmlns:a16="http://schemas.microsoft.com/office/drawing/2014/main" id="{0E6B3302-2088-556F-3F81-CB262A2195F9}"/>
              </a:ext>
            </a:extLst>
          </p:cNvPr>
          <p:cNvSpPr>
            <a:spLocks noGrp="1"/>
          </p:cNvSpPr>
          <p:nvPr>
            <p:ph type="title"/>
          </p:nvPr>
        </p:nvSpPr>
        <p:spPr>
          <a:xfrm>
            <a:off x="0" y="1"/>
            <a:ext cx="12192000" cy="4358936"/>
          </a:xfrm>
          <a:solidFill>
            <a:schemeClr val="accent1">
              <a:lumMod val="20000"/>
              <a:lumOff val="80000"/>
            </a:schemeClr>
          </a:solidFill>
          <a:effectLst>
            <a:outerShdw blurRad="50800" dist="38100" dir="5400000" algn="t"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تحليل الموقع</a:t>
            </a:r>
            <a:endParaRPr lang="en-US" sz="8800" dirty="0">
              <a:latin typeface="A_Nefel_Sereke_Qelew" panose="02010000000000000000" pitchFamily="2" charset="-78"/>
              <a:cs typeface="A_Nefel_Sereke_Qelew" panose="02010000000000000000" pitchFamily="2" charset="-78"/>
            </a:endParaRPr>
          </a:p>
        </p:txBody>
      </p:sp>
      <p:sp>
        <p:nvSpPr>
          <p:cNvPr id="3" name="TextBox 2">
            <a:extLst>
              <a:ext uri="{FF2B5EF4-FFF2-40B4-BE49-F238E27FC236}">
                <a16:creationId xmlns:a16="http://schemas.microsoft.com/office/drawing/2014/main" id="{B230E782-95DA-E086-15EC-ECA26DB2D33A}"/>
              </a:ext>
            </a:extLst>
          </p:cNvPr>
          <p:cNvSpPr txBox="1"/>
          <p:nvPr/>
        </p:nvSpPr>
        <p:spPr>
          <a:xfrm>
            <a:off x="226423" y="4807131"/>
            <a:ext cx="11652068" cy="523220"/>
          </a:xfrm>
          <a:prstGeom prst="rect">
            <a:avLst/>
          </a:prstGeom>
          <a:noFill/>
        </p:spPr>
        <p:txBody>
          <a:bodyPr wrap="square" rtlCol="0">
            <a:spAutoFit/>
          </a:bodyPr>
          <a:lstStyle/>
          <a:p>
            <a:pPr algn="ctr"/>
            <a:r>
              <a:rPr lang="ar-SA" sz="2800" dirty="0">
                <a:latin typeface="A_Nefel_Sereke_Qelew" panose="02010000000000000000" pitchFamily="2" charset="-78"/>
                <a:cs typeface="A_Nefel_Sereke_Qelew" panose="02010000000000000000" pitchFamily="2" charset="-78"/>
              </a:rPr>
              <a:t>على المستوى المحلي</a:t>
            </a:r>
            <a:endParaRPr lang="en-US" sz="28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107272102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295890F-B9A3-CE55-1C31-98D8FF2A3BE8}"/>
              </a:ext>
            </a:extLst>
          </p:cNvPr>
          <p:cNvPicPr>
            <a:picLocks noChangeAspect="1"/>
          </p:cNvPicPr>
          <p:nvPr/>
        </p:nvPicPr>
        <p:blipFill rotWithShape="1">
          <a:blip r:embed="rId3">
            <a:extLst>
              <a:ext uri="{28A0092B-C50C-407E-A947-70E740481C1C}">
                <a14:useLocalDpi xmlns:a14="http://schemas.microsoft.com/office/drawing/2010/main" val="0"/>
              </a:ext>
            </a:extLst>
          </a:blip>
          <a:srcRect l="9878" r="11249"/>
          <a:stretch/>
        </p:blipFill>
        <p:spPr>
          <a:xfrm>
            <a:off x="0" y="-1656"/>
            <a:ext cx="7643833"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خريطة مدينة أريحا</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26" name="Picture 25">
            <a:extLst>
              <a:ext uri="{FF2B5EF4-FFF2-40B4-BE49-F238E27FC236}">
                <a16:creationId xmlns:a16="http://schemas.microsoft.com/office/drawing/2014/main" id="{1E051FAC-B411-F8F4-9DCE-65FB46D32749}"/>
              </a:ext>
            </a:extLst>
          </p:cNvPr>
          <p:cNvPicPr>
            <a:picLocks noChangeAspect="1"/>
          </p:cNvPicPr>
          <p:nvPr/>
        </p:nvPicPr>
        <p:blipFill rotWithShape="1">
          <a:blip r:embed="rId8"/>
          <a:srcRect t="36000"/>
          <a:stretch/>
        </p:blipFill>
        <p:spPr>
          <a:xfrm>
            <a:off x="10292035" y="3107765"/>
            <a:ext cx="1736836" cy="639159"/>
          </a:xfrm>
          <a:prstGeom prst="rect">
            <a:avLst/>
          </a:prstGeom>
        </p:spPr>
      </p:pic>
      <p:cxnSp>
        <p:nvCxnSpPr>
          <p:cNvPr id="27" name="Straight Connector 26">
            <a:extLst>
              <a:ext uri="{FF2B5EF4-FFF2-40B4-BE49-F238E27FC236}">
                <a16:creationId xmlns:a16="http://schemas.microsoft.com/office/drawing/2014/main" id="{CEE1D583-D9EF-E2F0-8125-DA9C4F9A0E91}"/>
              </a:ext>
            </a:extLst>
          </p:cNvPr>
          <p:cNvCxnSpPr>
            <a:cxnSpLocks/>
          </p:cNvCxnSpPr>
          <p:nvPr/>
        </p:nvCxnSpPr>
        <p:spPr>
          <a:xfrm flipH="1">
            <a:off x="7648044" y="3941932"/>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graphicFrame>
        <p:nvGraphicFramePr>
          <p:cNvPr id="32" name="Chart 31">
            <a:extLst>
              <a:ext uri="{FF2B5EF4-FFF2-40B4-BE49-F238E27FC236}">
                <a16:creationId xmlns:a16="http://schemas.microsoft.com/office/drawing/2014/main" id="{AAE5EA18-2CA9-0CC2-398D-2C69B601E918}"/>
              </a:ext>
            </a:extLst>
          </p:cNvPr>
          <p:cNvGraphicFramePr/>
          <p:nvPr/>
        </p:nvGraphicFramePr>
        <p:xfrm>
          <a:off x="7820775" y="1682841"/>
          <a:ext cx="2294321" cy="2122306"/>
        </p:xfrm>
        <a:graphic>
          <a:graphicData uri="http://schemas.openxmlformats.org/drawingml/2006/chart">
            <c:chart xmlns:c="http://schemas.openxmlformats.org/drawingml/2006/chart" xmlns:r="http://schemas.openxmlformats.org/officeDocument/2006/relationships" r:id="rId9"/>
          </a:graphicData>
        </a:graphic>
      </p:graphicFrame>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10"/>
          <a:stretch>
            <a:fillRect/>
          </a:stretch>
        </p:blipFill>
        <p:spPr>
          <a:xfrm>
            <a:off x="162452" y="6431960"/>
            <a:ext cx="2080594" cy="222322"/>
          </a:xfrm>
          <a:prstGeom prst="rect">
            <a:avLst/>
          </a:prstGeom>
        </p:spPr>
      </p:pic>
      <p:sp>
        <p:nvSpPr>
          <p:cNvPr id="42" name="TextBox 41">
            <a:extLst>
              <a:ext uri="{FF2B5EF4-FFF2-40B4-BE49-F238E27FC236}">
                <a16:creationId xmlns:a16="http://schemas.microsoft.com/office/drawing/2014/main" id="{078BE864-73D4-3099-5A7A-25C1263FD552}"/>
              </a:ext>
            </a:extLst>
          </p:cNvPr>
          <p:cNvSpPr txBox="1"/>
          <p:nvPr/>
        </p:nvSpPr>
        <p:spPr>
          <a:xfrm>
            <a:off x="8265111" y="4078719"/>
            <a:ext cx="3763760" cy="369332"/>
          </a:xfrm>
          <a:prstGeom prst="rect">
            <a:avLst/>
          </a:prstGeom>
          <a:noFill/>
        </p:spPr>
        <p:txBody>
          <a:bodyPr wrap="square" rtlCol="0">
            <a:spAutoFit/>
          </a:bodyPr>
          <a:lstStyle/>
          <a:p>
            <a:pPr algn="r" rtl="1"/>
            <a:r>
              <a:rPr lang="ar-SA" dirty="0"/>
              <a:t>مساحة مدينة أريحا ~ 35,000 كيلومتر مربع</a:t>
            </a:r>
            <a:endParaRPr lang="en-US" dirty="0"/>
          </a:p>
        </p:txBody>
      </p:sp>
      <p:graphicFrame>
        <p:nvGraphicFramePr>
          <p:cNvPr id="45" name="Table 44">
            <a:extLst>
              <a:ext uri="{FF2B5EF4-FFF2-40B4-BE49-F238E27FC236}">
                <a16:creationId xmlns:a16="http://schemas.microsoft.com/office/drawing/2014/main" id="{F7A0340F-1909-68E2-98FD-241615C44D65}"/>
              </a:ext>
            </a:extLst>
          </p:cNvPr>
          <p:cNvGraphicFramePr>
            <a:graphicFrameLocks noGrp="1"/>
          </p:cNvGraphicFramePr>
          <p:nvPr>
            <p:extLst>
              <p:ext uri="{D42A27DB-BD31-4B8C-83A1-F6EECF244321}">
                <p14:modId xmlns:p14="http://schemas.microsoft.com/office/powerpoint/2010/main" val="1865086873"/>
              </p:ext>
            </p:extLst>
          </p:nvPr>
        </p:nvGraphicFramePr>
        <p:xfrm>
          <a:off x="7820775" y="4695329"/>
          <a:ext cx="4208096" cy="1660266"/>
        </p:xfrm>
        <a:graphic>
          <a:graphicData uri="http://schemas.openxmlformats.org/drawingml/2006/table">
            <a:tbl>
              <a:tblPr firstRow="1" bandRow="1">
                <a:tableStyleId>{8799B23B-EC83-4686-B30A-512413B5E67A}</a:tableStyleId>
              </a:tblPr>
              <a:tblGrid>
                <a:gridCol w="1052024">
                  <a:extLst>
                    <a:ext uri="{9D8B030D-6E8A-4147-A177-3AD203B41FA5}">
                      <a16:colId xmlns:a16="http://schemas.microsoft.com/office/drawing/2014/main" val="505279779"/>
                    </a:ext>
                  </a:extLst>
                </a:gridCol>
                <a:gridCol w="1052024">
                  <a:extLst>
                    <a:ext uri="{9D8B030D-6E8A-4147-A177-3AD203B41FA5}">
                      <a16:colId xmlns:a16="http://schemas.microsoft.com/office/drawing/2014/main" val="1057981343"/>
                    </a:ext>
                  </a:extLst>
                </a:gridCol>
                <a:gridCol w="1052024">
                  <a:extLst>
                    <a:ext uri="{9D8B030D-6E8A-4147-A177-3AD203B41FA5}">
                      <a16:colId xmlns:a16="http://schemas.microsoft.com/office/drawing/2014/main" val="3096710904"/>
                    </a:ext>
                  </a:extLst>
                </a:gridCol>
                <a:gridCol w="1052024">
                  <a:extLst>
                    <a:ext uri="{9D8B030D-6E8A-4147-A177-3AD203B41FA5}">
                      <a16:colId xmlns:a16="http://schemas.microsoft.com/office/drawing/2014/main" val="3662989646"/>
                    </a:ext>
                  </a:extLst>
                </a:gridCol>
              </a:tblGrid>
              <a:tr h="292988">
                <a:tc gridSpan="3">
                  <a:txBody>
                    <a:bodyPr/>
                    <a:lstStyle/>
                    <a:p>
                      <a:pPr algn="ctr"/>
                      <a:r>
                        <a:rPr lang="ar-SA" sz="1200" b="1" dirty="0"/>
                        <a:t>عدد السكان</a:t>
                      </a:r>
                      <a:endParaRPr lang="en-US" sz="1200" b="1" dirty="0"/>
                    </a:p>
                  </a:txBody>
                  <a:tcPr anchor="ctr"/>
                </a:tc>
                <a:tc hMerge="1">
                  <a:txBody>
                    <a:bodyPr/>
                    <a:lstStyle/>
                    <a:p>
                      <a:pPr algn="ctr"/>
                      <a:endParaRPr lang="en-US" dirty="0"/>
                    </a:p>
                  </a:txBody>
                  <a:tcPr anchor="ctr"/>
                </a:tc>
                <a:tc hMerge="1">
                  <a:txBody>
                    <a:bodyPr/>
                    <a:lstStyle/>
                    <a:p>
                      <a:pPr algn="ctr"/>
                      <a:endParaRPr lang="en-US" dirty="0"/>
                    </a:p>
                  </a:txBody>
                  <a:tcPr anchor="ctr"/>
                </a:tc>
                <a:tc rowSpan="2">
                  <a:txBody>
                    <a:bodyPr/>
                    <a:lstStyle/>
                    <a:p>
                      <a:pPr algn="ctr"/>
                      <a:r>
                        <a:rPr lang="ar-SA" sz="1200" b="1" dirty="0"/>
                        <a:t>التجمع</a:t>
                      </a:r>
                      <a:endParaRPr lang="en-US" sz="1200" b="1" dirty="0"/>
                    </a:p>
                  </a:txBody>
                  <a:tcPr anchor="ctr"/>
                </a:tc>
                <a:extLst>
                  <a:ext uri="{0D108BD9-81ED-4DB2-BD59-A6C34878D82A}">
                    <a16:rowId xmlns:a16="http://schemas.microsoft.com/office/drawing/2014/main" val="2284023037"/>
                  </a:ext>
                </a:extLst>
              </a:tr>
              <a:tr h="292988">
                <a:tc>
                  <a:txBody>
                    <a:bodyPr/>
                    <a:lstStyle/>
                    <a:p>
                      <a:pPr algn="ctr"/>
                      <a:r>
                        <a:rPr lang="ar-SA" sz="1200" b="1" dirty="0"/>
                        <a:t>2026</a:t>
                      </a:r>
                      <a:endParaRPr lang="en-US" sz="1200" b="1" dirty="0"/>
                    </a:p>
                  </a:txBody>
                  <a:tcPr anchor="ctr"/>
                </a:tc>
                <a:tc>
                  <a:txBody>
                    <a:bodyPr/>
                    <a:lstStyle/>
                    <a:p>
                      <a:pPr algn="ctr"/>
                      <a:r>
                        <a:rPr lang="ar-SA" sz="1200" b="1" dirty="0"/>
                        <a:t>2025</a:t>
                      </a:r>
                      <a:endParaRPr lang="en-US" sz="1200" b="1" dirty="0"/>
                    </a:p>
                  </a:txBody>
                  <a:tcPr anchor="ctr"/>
                </a:tc>
                <a:tc>
                  <a:txBody>
                    <a:bodyPr/>
                    <a:lstStyle/>
                    <a:p>
                      <a:pPr algn="ctr"/>
                      <a:r>
                        <a:rPr lang="ar-SA" sz="1200" b="1" dirty="0"/>
                        <a:t>2024</a:t>
                      </a:r>
                      <a:endParaRPr lang="en-US" sz="1200" b="1" dirty="0"/>
                    </a:p>
                  </a:txBody>
                  <a:tcPr anchor="ctr"/>
                </a:tc>
                <a:tc vMerge="1">
                  <a:txBody>
                    <a:bodyPr/>
                    <a:lstStyle/>
                    <a:p>
                      <a:endParaRPr dirty="0"/>
                    </a:p>
                  </a:txBody>
                  <a:tcPr/>
                </a:tc>
                <a:extLst>
                  <a:ext uri="{0D108BD9-81ED-4DB2-BD59-A6C34878D82A}">
                    <a16:rowId xmlns:a16="http://schemas.microsoft.com/office/drawing/2014/main" val="3579472818"/>
                  </a:ext>
                </a:extLst>
              </a:tr>
              <a:tr h="292988">
                <a:tc>
                  <a:txBody>
                    <a:bodyPr/>
                    <a:lstStyle/>
                    <a:p>
                      <a:pPr algn="ctr"/>
                      <a:r>
                        <a:rPr lang="ar-SA" sz="1200" dirty="0"/>
                        <a:t>24353</a:t>
                      </a:r>
                      <a:endParaRPr lang="en-US" sz="1200" dirty="0"/>
                    </a:p>
                  </a:txBody>
                  <a:tcPr anchor="ctr"/>
                </a:tc>
                <a:tc>
                  <a:txBody>
                    <a:bodyPr/>
                    <a:lstStyle/>
                    <a:p>
                      <a:pPr algn="ctr"/>
                      <a:r>
                        <a:rPr lang="ar-SA" sz="1200" dirty="0"/>
                        <a:t>23937</a:t>
                      </a:r>
                      <a:endParaRPr lang="en-US" sz="1200" dirty="0"/>
                    </a:p>
                  </a:txBody>
                  <a:tcPr anchor="ctr"/>
                </a:tc>
                <a:tc>
                  <a:txBody>
                    <a:bodyPr/>
                    <a:lstStyle/>
                    <a:p>
                      <a:pPr algn="ctr"/>
                      <a:r>
                        <a:rPr lang="ar-SA" sz="1200" dirty="0"/>
                        <a:t>23522</a:t>
                      </a:r>
                      <a:endParaRPr lang="en-US" sz="1200" dirty="0"/>
                    </a:p>
                  </a:txBody>
                  <a:tcPr anchor="ctr"/>
                </a:tc>
                <a:tc>
                  <a:txBody>
                    <a:bodyPr/>
                    <a:lstStyle/>
                    <a:p>
                      <a:pPr algn="ctr"/>
                      <a:r>
                        <a:rPr lang="ar-SA" sz="1200" b="1" dirty="0"/>
                        <a:t>أريحا</a:t>
                      </a:r>
                      <a:endParaRPr lang="en-US" sz="1200" b="1" dirty="0"/>
                    </a:p>
                  </a:txBody>
                  <a:tcPr anchor="ctr"/>
                </a:tc>
                <a:extLst>
                  <a:ext uri="{0D108BD9-81ED-4DB2-BD59-A6C34878D82A}">
                    <a16:rowId xmlns:a16="http://schemas.microsoft.com/office/drawing/2014/main" val="2112340066"/>
                  </a:ext>
                </a:extLst>
              </a:tr>
              <a:tr h="488314">
                <a:tc>
                  <a:txBody>
                    <a:bodyPr/>
                    <a:lstStyle/>
                    <a:p>
                      <a:pPr algn="ctr"/>
                      <a:r>
                        <a:rPr lang="ar-SA" sz="1200" dirty="0"/>
                        <a:t>5107</a:t>
                      </a:r>
                      <a:endParaRPr lang="en-US" sz="1200" dirty="0"/>
                    </a:p>
                  </a:txBody>
                  <a:tcPr anchor="ctr"/>
                </a:tc>
                <a:tc>
                  <a:txBody>
                    <a:bodyPr/>
                    <a:lstStyle/>
                    <a:p>
                      <a:pPr algn="ctr"/>
                      <a:r>
                        <a:rPr lang="ar-SA" sz="1200" dirty="0"/>
                        <a:t>5019</a:t>
                      </a:r>
                      <a:endParaRPr lang="en-US" sz="1200" dirty="0"/>
                    </a:p>
                  </a:txBody>
                  <a:tcPr anchor="ctr"/>
                </a:tc>
                <a:tc>
                  <a:txBody>
                    <a:bodyPr/>
                    <a:lstStyle/>
                    <a:p>
                      <a:pPr algn="ctr"/>
                      <a:r>
                        <a:rPr lang="ar-SA" sz="1200" dirty="0"/>
                        <a:t>4932</a:t>
                      </a:r>
                      <a:endParaRPr lang="en-US" sz="120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SA" sz="1200" b="1" dirty="0"/>
                        <a:t>مخيّم عين السلطان</a:t>
                      </a:r>
                      <a:endParaRPr lang="en-US" sz="1200" b="1" dirty="0"/>
                    </a:p>
                  </a:txBody>
                  <a:tcPr anchor="ctr"/>
                </a:tc>
                <a:extLst>
                  <a:ext uri="{0D108BD9-81ED-4DB2-BD59-A6C34878D82A}">
                    <a16:rowId xmlns:a16="http://schemas.microsoft.com/office/drawing/2014/main" val="727386533"/>
                  </a:ext>
                </a:extLst>
              </a:tr>
              <a:tr h="292988">
                <a:tc>
                  <a:txBody>
                    <a:bodyPr/>
                    <a:lstStyle/>
                    <a:p>
                      <a:pPr algn="ctr"/>
                      <a:r>
                        <a:rPr lang="ar-SA" sz="1200" dirty="0"/>
                        <a:t>10437</a:t>
                      </a:r>
                      <a:endParaRPr lang="en-US" sz="1200" dirty="0"/>
                    </a:p>
                  </a:txBody>
                  <a:tcPr anchor="ctr"/>
                </a:tc>
                <a:tc>
                  <a:txBody>
                    <a:bodyPr/>
                    <a:lstStyle/>
                    <a:p>
                      <a:pPr algn="ctr"/>
                      <a:r>
                        <a:rPr lang="ar-SA" sz="1200" dirty="0"/>
                        <a:t>10258</a:t>
                      </a:r>
                      <a:endParaRPr lang="en-US" sz="1200" dirty="0"/>
                    </a:p>
                  </a:txBody>
                  <a:tcPr anchor="ctr"/>
                </a:tc>
                <a:tc>
                  <a:txBody>
                    <a:bodyPr/>
                    <a:lstStyle/>
                    <a:p>
                      <a:pPr algn="ctr"/>
                      <a:r>
                        <a:rPr lang="ar-SA" sz="1200" dirty="0"/>
                        <a:t>10081</a:t>
                      </a:r>
                      <a:endParaRPr lang="en-US" sz="120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SA" sz="1200" b="1" dirty="0"/>
                        <a:t>مخيّم عقبة جبر</a:t>
                      </a:r>
                      <a:endParaRPr lang="en-US" sz="1200" b="1" dirty="0"/>
                    </a:p>
                  </a:txBody>
                  <a:tcPr anchor="ctr"/>
                </a:tc>
                <a:extLst>
                  <a:ext uri="{0D108BD9-81ED-4DB2-BD59-A6C34878D82A}">
                    <a16:rowId xmlns:a16="http://schemas.microsoft.com/office/drawing/2014/main" val="361897766"/>
                  </a:ext>
                </a:extLst>
              </a:tr>
            </a:tbl>
          </a:graphicData>
        </a:graphic>
      </p:graphicFrame>
      <p:cxnSp>
        <p:nvCxnSpPr>
          <p:cNvPr id="46" name="Straight Connector 45">
            <a:extLst>
              <a:ext uri="{FF2B5EF4-FFF2-40B4-BE49-F238E27FC236}">
                <a16:creationId xmlns:a16="http://schemas.microsoft.com/office/drawing/2014/main" id="{3FD7480D-BF96-582E-3380-8DB7736C9744}"/>
              </a:ext>
            </a:extLst>
          </p:cNvPr>
          <p:cNvCxnSpPr>
            <a:cxnSpLocks/>
          </p:cNvCxnSpPr>
          <p:nvPr/>
        </p:nvCxnSpPr>
        <p:spPr>
          <a:xfrm flipH="1">
            <a:off x="7644524" y="4547093"/>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0AE7C18-9967-1F58-D48D-9B9DEA9F3A36}"/>
              </a:ext>
            </a:extLst>
          </p:cNvPr>
          <p:cNvSpPr txBox="1"/>
          <p:nvPr/>
        </p:nvSpPr>
        <p:spPr>
          <a:xfrm>
            <a:off x="1399826" y="4678008"/>
            <a:ext cx="941283" cy="276999"/>
          </a:xfrm>
          <a:prstGeom prst="rect">
            <a:avLst/>
          </a:prstGeom>
          <a:noFill/>
        </p:spPr>
        <p:txBody>
          <a:bodyPr wrap="none" rtlCol="0">
            <a:spAutoFit/>
          </a:bodyPr>
          <a:lstStyle/>
          <a:p>
            <a:r>
              <a:rPr lang="ar-SA" sz="1200" b="1" dirty="0"/>
              <a:t>مخيم عقبة جبر</a:t>
            </a:r>
            <a:endParaRPr lang="en-US" sz="1200" b="1" dirty="0"/>
          </a:p>
        </p:txBody>
      </p:sp>
      <p:sp>
        <p:nvSpPr>
          <p:cNvPr id="6" name="TextBox 5">
            <a:extLst>
              <a:ext uri="{FF2B5EF4-FFF2-40B4-BE49-F238E27FC236}">
                <a16:creationId xmlns:a16="http://schemas.microsoft.com/office/drawing/2014/main" id="{AE3054CE-57AF-4146-3580-A2066F8F1B10}"/>
              </a:ext>
            </a:extLst>
          </p:cNvPr>
          <p:cNvSpPr txBox="1"/>
          <p:nvPr/>
        </p:nvSpPr>
        <p:spPr>
          <a:xfrm>
            <a:off x="1603411" y="1356381"/>
            <a:ext cx="1122423" cy="276999"/>
          </a:xfrm>
          <a:prstGeom prst="rect">
            <a:avLst/>
          </a:prstGeom>
          <a:noFill/>
        </p:spPr>
        <p:txBody>
          <a:bodyPr wrap="none" rtlCol="0">
            <a:spAutoFit/>
          </a:bodyPr>
          <a:lstStyle/>
          <a:p>
            <a:r>
              <a:rPr lang="ar-SA" sz="1200" b="1" dirty="0"/>
              <a:t>مخيم عين السلطان</a:t>
            </a:r>
            <a:endParaRPr lang="en-US" sz="1200" b="1" dirty="0"/>
          </a:p>
        </p:txBody>
      </p:sp>
      <p:sp>
        <p:nvSpPr>
          <p:cNvPr id="15" name="مربع نص 10">
            <a:extLst>
              <a:ext uri="{FF2B5EF4-FFF2-40B4-BE49-F238E27FC236}">
                <a16:creationId xmlns:a16="http://schemas.microsoft.com/office/drawing/2014/main" id="{BEA08334-C847-E9B8-F465-E756729EB26B}"/>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spTree>
    <p:extLst>
      <p:ext uri="{BB962C8B-B14F-4D97-AF65-F5344CB8AC3E}">
        <p14:creationId xmlns:p14="http://schemas.microsoft.com/office/powerpoint/2010/main" val="39262076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المستوى المحلي</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16990603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42571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المستوى المحلي</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305267534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979796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EC59DB-9E49-B4B9-282C-C9B35080AB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9" y="0"/>
            <a:ext cx="969148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38554"/>
          </a:xfrm>
          <a:prstGeom prst="rect">
            <a:avLst/>
          </a:prstGeom>
          <a:noFill/>
        </p:spPr>
        <p:txBody>
          <a:bodyPr wrap="square" rtlCol="0">
            <a:spAutoFit/>
          </a:bodyPr>
          <a:lstStyle/>
          <a:p>
            <a:pPr algn="r"/>
            <a:r>
              <a:rPr lang="ar-SA" sz="1600" b="1" dirty="0"/>
              <a:t>المخطط الهيكلي لمدينة أريحا 2016</a:t>
            </a:r>
            <a:endParaRPr lang="en-US" sz="16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7"/>
          <a:stretch>
            <a:fillRect/>
          </a:stretch>
        </p:blipFill>
        <p:spPr>
          <a:xfrm>
            <a:off x="162452" y="6431960"/>
            <a:ext cx="2080594" cy="222322"/>
          </a:xfrm>
          <a:prstGeom prst="rect">
            <a:avLst/>
          </a:prstGeom>
        </p:spPr>
      </p:pic>
      <p:graphicFrame>
        <p:nvGraphicFramePr>
          <p:cNvPr id="20" name="Content Placeholder 3">
            <a:extLst>
              <a:ext uri="{FF2B5EF4-FFF2-40B4-BE49-F238E27FC236}">
                <a16:creationId xmlns:a16="http://schemas.microsoft.com/office/drawing/2014/main" id="{A9B920B3-9768-6227-3B35-5D4CB590D7B6}"/>
              </a:ext>
            </a:extLst>
          </p:cNvPr>
          <p:cNvGraphicFramePr>
            <a:graphicFrameLocks/>
          </p:cNvGraphicFramePr>
          <p:nvPr/>
        </p:nvGraphicFramePr>
        <p:xfrm>
          <a:off x="7734150" y="1619089"/>
          <a:ext cx="4397829" cy="5167476"/>
        </p:xfrm>
        <a:graphic>
          <a:graphicData uri="http://schemas.openxmlformats.org/drawingml/2006/table">
            <a:tbl>
              <a:tblPr>
                <a:tableStyleId>{616DA210-FB5B-4158-B5E0-FEB733F419BA}</a:tableStyleId>
              </a:tblPr>
              <a:tblGrid>
                <a:gridCol w="503463">
                  <a:extLst>
                    <a:ext uri="{9D8B030D-6E8A-4147-A177-3AD203B41FA5}">
                      <a16:colId xmlns:a16="http://schemas.microsoft.com/office/drawing/2014/main" val="3051189431"/>
                    </a:ext>
                  </a:extLst>
                </a:gridCol>
                <a:gridCol w="3401459">
                  <a:extLst>
                    <a:ext uri="{9D8B030D-6E8A-4147-A177-3AD203B41FA5}">
                      <a16:colId xmlns:a16="http://schemas.microsoft.com/office/drawing/2014/main" val="3291699092"/>
                    </a:ext>
                  </a:extLst>
                </a:gridCol>
                <a:gridCol w="492907">
                  <a:extLst>
                    <a:ext uri="{9D8B030D-6E8A-4147-A177-3AD203B41FA5}">
                      <a16:colId xmlns:a16="http://schemas.microsoft.com/office/drawing/2014/main" val="975133421"/>
                    </a:ext>
                  </a:extLst>
                </a:gridCol>
              </a:tblGrid>
              <a:tr h="143541">
                <a:tc>
                  <a:txBody>
                    <a:bodyPr/>
                    <a:lstStyle/>
                    <a:p>
                      <a:pPr algn="ctr" fontAlgn="b"/>
                      <a:r>
                        <a:rPr lang="en-US" sz="900" b="1" u="none" strike="noStrike" dirty="0">
                          <a:effectLst/>
                        </a:rPr>
                        <a:t>10.19</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سكن أ</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F0A91B"/>
                    </a:solidFill>
                  </a:tcPr>
                </a:tc>
                <a:extLst>
                  <a:ext uri="{0D108BD9-81ED-4DB2-BD59-A6C34878D82A}">
                    <a16:rowId xmlns:a16="http://schemas.microsoft.com/office/drawing/2014/main" val="577371892"/>
                  </a:ext>
                </a:extLst>
              </a:tr>
              <a:tr h="143541">
                <a:tc>
                  <a:txBody>
                    <a:bodyPr/>
                    <a:lstStyle/>
                    <a:p>
                      <a:pPr algn="ctr" fontAlgn="b"/>
                      <a:r>
                        <a:rPr lang="en-US" sz="900" b="1" u="none" strike="noStrike">
                          <a:effectLst/>
                        </a:rPr>
                        <a:t>20.3</a:t>
                      </a:r>
                      <a:endParaRPr lang="en-US"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سكن ب بأحكام خاصة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31C1EA"/>
                    </a:solidFill>
                  </a:tcPr>
                </a:tc>
                <a:extLst>
                  <a:ext uri="{0D108BD9-81ED-4DB2-BD59-A6C34878D82A}">
                    <a16:rowId xmlns:a16="http://schemas.microsoft.com/office/drawing/2014/main" val="1450703714"/>
                  </a:ext>
                </a:extLst>
              </a:tr>
              <a:tr h="143541">
                <a:tc>
                  <a:txBody>
                    <a:bodyPr/>
                    <a:lstStyle/>
                    <a:p>
                      <a:pPr algn="ctr" fontAlgn="b"/>
                      <a:r>
                        <a:rPr lang="en-US" sz="900" b="1" u="none" strike="noStrike">
                          <a:effectLst/>
                        </a:rPr>
                        <a:t>0.67</a:t>
                      </a:r>
                      <a:endParaRPr lang="en-US"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سكن ج بأحكام خاصة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FFFF00"/>
                    </a:solidFill>
                  </a:tcPr>
                </a:tc>
                <a:extLst>
                  <a:ext uri="{0D108BD9-81ED-4DB2-BD59-A6C34878D82A}">
                    <a16:rowId xmlns:a16="http://schemas.microsoft.com/office/drawing/2014/main" val="1282591454"/>
                  </a:ext>
                </a:extLst>
              </a:tr>
              <a:tr h="143541">
                <a:tc>
                  <a:txBody>
                    <a:bodyPr/>
                    <a:lstStyle/>
                    <a:p>
                      <a:pPr algn="ctr" fontAlgn="b"/>
                      <a:r>
                        <a:rPr lang="en-US" sz="900" b="1" u="none" strike="noStrike" dirty="0">
                          <a:effectLst/>
                        </a:rPr>
                        <a:t>0.79</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سكن فلل</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8">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4275996006"/>
                  </a:ext>
                </a:extLst>
              </a:tr>
              <a:tr h="143541">
                <a:tc>
                  <a:txBody>
                    <a:bodyPr/>
                    <a:lstStyle/>
                    <a:p>
                      <a:pPr algn="ctr" fontAlgn="b"/>
                      <a:r>
                        <a:rPr lang="ar-SA" sz="900" b="1" u="none" strike="noStrike" kern="1200" dirty="0">
                          <a:solidFill>
                            <a:schemeClr val="tx1"/>
                          </a:solidFill>
                          <a:effectLst/>
                          <a:latin typeface="+mn-lt"/>
                          <a:ea typeface="+mn-ea"/>
                          <a:cs typeface="+mn-cs"/>
                        </a:rPr>
                        <a:t>10.3</a:t>
                      </a:r>
                      <a:endParaRPr lang="en-US" sz="900" b="1" u="none" strike="noStrike" kern="1200" dirty="0">
                        <a:solidFill>
                          <a:schemeClr val="tx1"/>
                        </a:solidFill>
                        <a:effectLst/>
                        <a:latin typeface="+mn-lt"/>
                        <a:ea typeface="+mn-ea"/>
                        <a:cs typeface="+mn-cs"/>
                      </a:endParaRPr>
                    </a:p>
                  </a:txBody>
                  <a:tcPr marL="5251" marR="5251" marT="5251" marB="0" anchor="b">
                    <a:noFill/>
                  </a:tcPr>
                </a:tc>
                <a:tc>
                  <a:txBody>
                    <a:bodyPr/>
                    <a:lstStyle/>
                    <a:p>
                      <a:pPr algn="just" rtl="1" fontAlgn="b"/>
                      <a:r>
                        <a:rPr lang="ar-SA" sz="900" b="1" u="none" strike="noStrike">
                          <a:effectLst/>
                        </a:rPr>
                        <a:t>سكن ريفي </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9">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407725470"/>
                  </a:ext>
                </a:extLst>
              </a:tr>
              <a:tr h="143541">
                <a:tc>
                  <a:txBody>
                    <a:bodyPr/>
                    <a:lstStyle/>
                    <a:p>
                      <a:pPr algn="ctr" fontAlgn="b"/>
                      <a:r>
                        <a:rPr lang="en-US" sz="900" b="1" u="none" strike="noStrike" dirty="0">
                          <a:effectLst/>
                        </a:rPr>
                        <a:t>14.36</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منطقة امتداد مستقبلي</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0">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4027189861"/>
                  </a:ext>
                </a:extLst>
              </a:tr>
              <a:tr h="143541">
                <a:tc>
                  <a:txBody>
                    <a:bodyPr/>
                    <a:lstStyle/>
                    <a:p>
                      <a:pPr algn="ctr" fontAlgn="b"/>
                      <a:r>
                        <a:rPr lang="en-US" sz="900" b="1" u="none" strike="noStrike" dirty="0">
                          <a:effectLst/>
                        </a:rPr>
                        <a:t>6.92</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استخدام متعدد الاستعمال</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1">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255787518"/>
                  </a:ext>
                </a:extLst>
              </a:tr>
              <a:tr h="143541">
                <a:tc>
                  <a:txBody>
                    <a:bodyPr/>
                    <a:lstStyle/>
                    <a:p>
                      <a:pPr algn="ctr" fontAlgn="b"/>
                      <a:r>
                        <a:rPr lang="en-US" sz="900" b="1" u="none" strike="noStrike">
                          <a:effectLst/>
                        </a:rPr>
                        <a:t>3.34</a:t>
                      </a:r>
                      <a:endParaRPr lang="en-US"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سكن زراعي بأحكام خاصة</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4AA116"/>
                    </a:solidFill>
                  </a:tcPr>
                </a:tc>
                <a:extLst>
                  <a:ext uri="{0D108BD9-81ED-4DB2-BD59-A6C34878D82A}">
                    <a16:rowId xmlns:a16="http://schemas.microsoft.com/office/drawing/2014/main" val="2619919830"/>
                  </a:ext>
                </a:extLst>
              </a:tr>
              <a:tr h="143541">
                <a:tc>
                  <a:txBody>
                    <a:bodyPr/>
                    <a:lstStyle/>
                    <a:p>
                      <a:pPr algn="ctr" fontAlgn="b"/>
                      <a:r>
                        <a:rPr lang="en-US" sz="900" b="1" u="none" strike="noStrike" dirty="0">
                          <a:effectLst/>
                        </a:rPr>
                        <a:t>4.89</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منشآت زراعية</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2">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2955691327"/>
                  </a:ext>
                </a:extLst>
              </a:tr>
              <a:tr h="143541">
                <a:tc>
                  <a:txBody>
                    <a:bodyPr/>
                    <a:lstStyle/>
                    <a:p>
                      <a:pPr algn="ctr" fontAlgn="b"/>
                      <a:r>
                        <a:rPr lang="en-US" sz="900" b="1" u="none" strike="noStrike" dirty="0">
                          <a:effectLst/>
                        </a:rPr>
                        <a:t>0.33</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اراضي زراعية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276706"/>
                    </a:solidFill>
                  </a:tcPr>
                </a:tc>
                <a:extLst>
                  <a:ext uri="{0D108BD9-81ED-4DB2-BD59-A6C34878D82A}">
                    <a16:rowId xmlns:a16="http://schemas.microsoft.com/office/drawing/2014/main" val="348433048"/>
                  </a:ext>
                </a:extLst>
              </a:tr>
              <a:tr h="143541">
                <a:tc>
                  <a:txBody>
                    <a:bodyPr/>
                    <a:lstStyle/>
                    <a:p>
                      <a:pPr algn="ctr" fontAlgn="b"/>
                      <a:r>
                        <a:rPr lang="en-US" sz="900" b="1" u="none" strike="noStrike">
                          <a:effectLst/>
                        </a:rPr>
                        <a:t>0.4</a:t>
                      </a:r>
                      <a:endParaRPr lang="en-US"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بلدة قديمة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F0E5B4"/>
                    </a:solidFill>
                  </a:tcPr>
                </a:tc>
                <a:extLst>
                  <a:ext uri="{0D108BD9-81ED-4DB2-BD59-A6C34878D82A}">
                    <a16:rowId xmlns:a16="http://schemas.microsoft.com/office/drawing/2014/main" val="2365539511"/>
                  </a:ext>
                </a:extLst>
              </a:tr>
              <a:tr h="143541">
                <a:tc>
                  <a:txBody>
                    <a:bodyPr/>
                    <a:lstStyle/>
                    <a:p>
                      <a:pPr algn="ctr" fontAlgn="b"/>
                      <a:r>
                        <a:rPr lang="en-US" sz="900" b="1" u="none" strike="noStrike">
                          <a:effectLst/>
                        </a:rPr>
                        <a:t>0.15</a:t>
                      </a:r>
                      <a:endParaRPr lang="en-US"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مقابر</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3">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153293578"/>
                  </a:ext>
                </a:extLst>
              </a:tr>
              <a:tr h="143541">
                <a:tc>
                  <a:txBody>
                    <a:bodyPr/>
                    <a:lstStyle/>
                    <a:p>
                      <a:pPr algn="ctr" fontAlgn="b"/>
                      <a:r>
                        <a:rPr lang="en-US" sz="900" b="1" u="none" strike="noStrike" dirty="0">
                          <a:effectLst/>
                        </a:rPr>
                        <a:t>2.45</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مباني عامة بأحكام خاصة</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4">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1248297475"/>
                  </a:ext>
                </a:extLst>
              </a:tr>
              <a:tr h="143541">
                <a:tc>
                  <a:txBody>
                    <a:bodyPr/>
                    <a:lstStyle/>
                    <a:p>
                      <a:pPr algn="ctr" fontAlgn="b"/>
                      <a:r>
                        <a:rPr lang="en-US" sz="900" b="1" u="none" strike="noStrike" dirty="0">
                          <a:effectLst/>
                        </a:rPr>
                        <a:t>0.95</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اراضي دولة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A62389"/>
                    </a:solidFill>
                  </a:tcPr>
                </a:tc>
                <a:extLst>
                  <a:ext uri="{0D108BD9-81ED-4DB2-BD59-A6C34878D82A}">
                    <a16:rowId xmlns:a16="http://schemas.microsoft.com/office/drawing/2014/main" val="680473615"/>
                  </a:ext>
                </a:extLst>
              </a:tr>
              <a:tr h="143541">
                <a:tc>
                  <a:txBody>
                    <a:bodyPr/>
                    <a:lstStyle/>
                    <a:p>
                      <a:pPr algn="ctr" fontAlgn="b"/>
                      <a:r>
                        <a:rPr lang="en-US" sz="900" b="1" u="none" strike="noStrike" dirty="0">
                          <a:effectLst/>
                        </a:rPr>
                        <a:t>0.01</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مركز مواصلات</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5">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4265627514"/>
                  </a:ext>
                </a:extLst>
              </a:tr>
              <a:tr h="143541">
                <a:tc>
                  <a:txBody>
                    <a:bodyPr/>
                    <a:lstStyle/>
                    <a:p>
                      <a:pPr algn="ctr" fontAlgn="b"/>
                      <a:r>
                        <a:rPr lang="en-US" sz="900" b="1" u="none" strike="noStrike" dirty="0">
                          <a:effectLst/>
                        </a:rPr>
                        <a:t>0.46</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حزام اخضر</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B8DBA1"/>
                    </a:solidFill>
                  </a:tcPr>
                </a:tc>
                <a:extLst>
                  <a:ext uri="{0D108BD9-81ED-4DB2-BD59-A6C34878D82A}">
                    <a16:rowId xmlns:a16="http://schemas.microsoft.com/office/drawing/2014/main" val="754898296"/>
                  </a:ext>
                </a:extLst>
              </a:tr>
              <a:tr h="143541">
                <a:tc>
                  <a:txBody>
                    <a:bodyPr/>
                    <a:lstStyle/>
                    <a:p>
                      <a:pPr algn="ctr" fontAlgn="b"/>
                      <a:r>
                        <a:rPr lang="en-US" sz="900" b="1" u="none" strike="noStrike" dirty="0">
                          <a:effectLst/>
                        </a:rPr>
                        <a:t>0.16</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تجاري طولي بأحكام خاصة</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6">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140190649"/>
                  </a:ext>
                </a:extLst>
              </a:tr>
              <a:tr h="143541">
                <a:tc>
                  <a:txBody>
                    <a:bodyPr/>
                    <a:lstStyle/>
                    <a:p>
                      <a:pPr algn="ctr" fontAlgn="b"/>
                      <a:r>
                        <a:rPr lang="en-US" sz="900" b="1" u="none" strike="noStrike">
                          <a:effectLst/>
                        </a:rPr>
                        <a:t>0.02</a:t>
                      </a:r>
                      <a:endParaRPr lang="en-US"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تجاري طولي بأحكام خاصة2</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7">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422789904"/>
                  </a:ext>
                </a:extLst>
              </a:tr>
              <a:tr h="143541">
                <a:tc>
                  <a:txBody>
                    <a:bodyPr/>
                    <a:lstStyle/>
                    <a:p>
                      <a:pPr algn="ctr" fontAlgn="b"/>
                      <a:r>
                        <a:rPr lang="en-US" sz="900" b="1" u="none" strike="noStrike" dirty="0">
                          <a:effectLst/>
                        </a:rPr>
                        <a:t>0.03</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تجاري طولي بأحكام خاصة3</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8">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2873596379"/>
                  </a:ext>
                </a:extLst>
              </a:tr>
              <a:tr h="143541">
                <a:tc>
                  <a:txBody>
                    <a:bodyPr/>
                    <a:lstStyle/>
                    <a:p>
                      <a:pPr algn="ctr" fontAlgn="b"/>
                      <a:r>
                        <a:rPr lang="en-US" sz="900" b="1" u="none" strike="noStrike">
                          <a:effectLst/>
                        </a:rPr>
                        <a:t>0.03</a:t>
                      </a:r>
                      <a:endParaRPr lang="en-US"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تجاري طولي بأحكام خاصة4</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9">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2810374683"/>
                  </a:ext>
                </a:extLst>
              </a:tr>
              <a:tr h="143541">
                <a:tc>
                  <a:txBody>
                    <a:bodyPr/>
                    <a:lstStyle/>
                    <a:p>
                      <a:pPr algn="ctr" fontAlgn="b"/>
                      <a:r>
                        <a:rPr lang="ar-SA" sz="900" b="1" u="none" strike="noStrike" dirty="0">
                          <a:effectLst/>
                        </a:rPr>
                        <a:t>2.64</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منطقة صناعات خفيفة و حرفية باحكام خاصة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0">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632542723"/>
                  </a:ext>
                </a:extLst>
              </a:tr>
              <a:tr h="143541">
                <a:tc>
                  <a:txBody>
                    <a:bodyPr/>
                    <a:lstStyle/>
                    <a:p>
                      <a:pPr algn="ctr" fontAlgn="b"/>
                      <a:r>
                        <a:rPr lang="en-US" sz="900" b="1" u="none" strike="noStrike" dirty="0">
                          <a:effectLst/>
                        </a:rPr>
                        <a:t>1.71</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منطقة التطوير الحضري و الاثري</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BD6887"/>
                    </a:solidFill>
                  </a:tcPr>
                </a:tc>
                <a:extLst>
                  <a:ext uri="{0D108BD9-81ED-4DB2-BD59-A6C34878D82A}">
                    <a16:rowId xmlns:a16="http://schemas.microsoft.com/office/drawing/2014/main" val="4217743951"/>
                  </a:ext>
                </a:extLst>
              </a:tr>
              <a:tr h="143541">
                <a:tc>
                  <a:txBody>
                    <a:bodyPr/>
                    <a:lstStyle/>
                    <a:p>
                      <a:pPr algn="ctr" fontAlgn="b"/>
                      <a:r>
                        <a:rPr lang="en-US" sz="900" b="1" u="none" strike="noStrike" dirty="0">
                          <a:effectLst/>
                        </a:rPr>
                        <a:t>0.07</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حرم وادي</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1">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4289125345"/>
                  </a:ext>
                </a:extLst>
              </a:tr>
              <a:tr h="143541">
                <a:tc>
                  <a:txBody>
                    <a:bodyPr/>
                    <a:lstStyle/>
                    <a:p>
                      <a:pPr algn="ctr" fontAlgn="b"/>
                      <a:r>
                        <a:rPr lang="en-US" sz="900" b="1" u="none" strike="noStrike" dirty="0">
                          <a:effectLst/>
                        </a:rPr>
                        <a:t>0.29</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حدائق عامة</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57E213"/>
                    </a:solidFill>
                  </a:tcPr>
                </a:tc>
                <a:extLst>
                  <a:ext uri="{0D108BD9-81ED-4DB2-BD59-A6C34878D82A}">
                    <a16:rowId xmlns:a16="http://schemas.microsoft.com/office/drawing/2014/main" val="2055497915"/>
                  </a:ext>
                </a:extLst>
              </a:tr>
              <a:tr h="143541">
                <a:tc>
                  <a:txBody>
                    <a:bodyPr/>
                    <a:lstStyle/>
                    <a:p>
                      <a:pPr algn="ctr" fontAlgn="b"/>
                      <a:r>
                        <a:rPr lang="en-US" sz="900" b="1" u="none" strike="noStrike" dirty="0">
                          <a:effectLst/>
                        </a:rPr>
                        <a:t>0.05</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ملاعب</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97D619"/>
                    </a:solidFill>
                  </a:tcPr>
                </a:tc>
                <a:extLst>
                  <a:ext uri="{0D108BD9-81ED-4DB2-BD59-A6C34878D82A}">
                    <a16:rowId xmlns:a16="http://schemas.microsoft.com/office/drawing/2014/main" val="936600887"/>
                  </a:ext>
                </a:extLst>
              </a:tr>
              <a:tr h="143541">
                <a:tc>
                  <a:txBody>
                    <a:bodyPr/>
                    <a:lstStyle/>
                    <a:p>
                      <a:pPr algn="ctr" fontAlgn="b"/>
                      <a:r>
                        <a:rPr lang="en-US" sz="900" b="1" u="none" strike="noStrike">
                          <a:effectLst/>
                        </a:rPr>
                        <a:t>1.21</a:t>
                      </a:r>
                      <a:endParaRPr lang="en-US"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وادي ماء</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2">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1910372489"/>
                  </a:ext>
                </a:extLst>
              </a:tr>
              <a:tr h="143541">
                <a:tc>
                  <a:txBody>
                    <a:bodyPr/>
                    <a:lstStyle/>
                    <a:p>
                      <a:pPr algn="ctr" fontAlgn="b"/>
                      <a:r>
                        <a:rPr lang="en-US" sz="900" b="1" u="none" strike="noStrike" dirty="0">
                          <a:effectLst/>
                        </a:rPr>
                        <a:t>1.72</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منطقة آثار</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3">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1359948810"/>
                  </a:ext>
                </a:extLst>
              </a:tr>
              <a:tr h="143541">
                <a:tc>
                  <a:txBody>
                    <a:bodyPr/>
                    <a:lstStyle/>
                    <a:p>
                      <a:pPr algn="ctr" fontAlgn="b"/>
                      <a:r>
                        <a:rPr lang="en-US" sz="900" b="1" u="none" strike="noStrike" dirty="0">
                          <a:effectLst/>
                        </a:rPr>
                        <a:t>1.69</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مرافق سياحية</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F38CB7"/>
                    </a:solidFill>
                  </a:tcPr>
                </a:tc>
                <a:extLst>
                  <a:ext uri="{0D108BD9-81ED-4DB2-BD59-A6C34878D82A}">
                    <a16:rowId xmlns:a16="http://schemas.microsoft.com/office/drawing/2014/main" val="3738366165"/>
                  </a:ext>
                </a:extLst>
              </a:tr>
              <a:tr h="143541">
                <a:tc>
                  <a:txBody>
                    <a:bodyPr/>
                    <a:lstStyle/>
                    <a:p>
                      <a:pPr algn="ctr" fontAlgn="b"/>
                      <a:r>
                        <a:rPr lang="en-US" sz="900" b="1" u="none" strike="noStrike" dirty="0">
                          <a:effectLst/>
                        </a:rPr>
                        <a:t>0.13</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منطقة تنظيم غير محدد الاستعمال</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4">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1893755435"/>
                  </a:ext>
                </a:extLst>
              </a:tr>
              <a:tr h="143541">
                <a:tc>
                  <a:txBody>
                    <a:bodyPr/>
                    <a:lstStyle/>
                    <a:p>
                      <a:pPr algn="ctr" fontAlgn="b"/>
                      <a:r>
                        <a:rPr lang="en-US" sz="900" b="1" u="none" strike="noStrike" dirty="0">
                          <a:effectLst/>
                        </a:rPr>
                        <a:t>0.01</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مرافق سياحية بأحكام خاصة</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F38CB7"/>
                    </a:solidFill>
                  </a:tcPr>
                </a:tc>
                <a:extLst>
                  <a:ext uri="{0D108BD9-81ED-4DB2-BD59-A6C34878D82A}">
                    <a16:rowId xmlns:a16="http://schemas.microsoft.com/office/drawing/2014/main" val="1220906026"/>
                  </a:ext>
                </a:extLst>
              </a:tr>
              <a:tr h="143541">
                <a:tc>
                  <a:txBody>
                    <a:bodyPr/>
                    <a:lstStyle/>
                    <a:p>
                      <a:pPr algn="ctr" fontAlgn="b"/>
                      <a:r>
                        <a:rPr lang="en-US" sz="900" b="1" u="none" strike="noStrike" dirty="0">
                          <a:effectLst/>
                        </a:rPr>
                        <a:t>0.5</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مرافق سياحية بأحكام خاصة2</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5">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2680249661"/>
                  </a:ext>
                </a:extLst>
              </a:tr>
              <a:tr h="143541">
                <a:tc>
                  <a:txBody>
                    <a:bodyPr/>
                    <a:lstStyle/>
                    <a:p>
                      <a:pPr algn="ctr" fontAlgn="b"/>
                      <a:r>
                        <a:rPr lang="en-US" sz="900" b="1" u="none" strike="noStrike" dirty="0">
                          <a:effectLst/>
                        </a:rPr>
                        <a:t>0.12</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خلايا شمسية</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6">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23694939"/>
                  </a:ext>
                </a:extLst>
              </a:tr>
              <a:tr h="143541">
                <a:tc>
                  <a:txBody>
                    <a:bodyPr/>
                    <a:lstStyle/>
                    <a:p>
                      <a:pPr algn="ctr" fontAlgn="b"/>
                      <a:r>
                        <a:rPr lang="en-US" sz="900" b="1" u="none" strike="noStrike" dirty="0">
                          <a:effectLst/>
                        </a:rPr>
                        <a:t>0.11</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منطقة صناعية بأحكام خاصة2</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7">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2841598918"/>
                  </a:ext>
                </a:extLst>
              </a:tr>
              <a:tr h="143541">
                <a:tc>
                  <a:txBody>
                    <a:bodyPr/>
                    <a:lstStyle/>
                    <a:p>
                      <a:pPr algn="ctr" fontAlgn="b"/>
                      <a:r>
                        <a:rPr lang="en-US" sz="900" b="1" u="none" strike="noStrike" dirty="0">
                          <a:effectLst/>
                        </a:rPr>
                        <a:t>0.</a:t>
                      </a:r>
                      <a:r>
                        <a:rPr lang="ar-SA" sz="900" b="1" u="none" strike="noStrike" dirty="0">
                          <a:effectLst/>
                        </a:rPr>
                        <a:t>15</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معارض تجارية بأحكام خاصة</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8">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2503434796"/>
                  </a:ext>
                </a:extLst>
              </a:tr>
              <a:tr h="143541">
                <a:tc>
                  <a:txBody>
                    <a:bodyPr/>
                    <a:lstStyle/>
                    <a:p>
                      <a:pPr algn="ctr" fontAlgn="b"/>
                      <a:r>
                        <a:rPr lang="en-US" sz="900" b="1" u="none" strike="noStrike" dirty="0">
                          <a:effectLst/>
                        </a:rPr>
                        <a:t>0.01</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عين ماء</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9">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864727917"/>
                  </a:ext>
                </a:extLst>
              </a:tr>
              <a:tr h="143541">
                <a:tc>
                  <a:txBody>
                    <a:bodyPr/>
                    <a:lstStyle/>
                    <a:p>
                      <a:pPr algn="ctr" fontAlgn="b"/>
                      <a:r>
                        <a:rPr lang="en-US" sz="900" b="1" u="none" strike="noStrike" dirty="0">
                          <a:effectLst/>
                        </a:rPr>
                        <a:t>12.69</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شوارع</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D28388"/>
                    </a:solidFill>
                  </a:tcPr>
                </a:tc>
                <a:extLst>
                  <a:ext uri="{0D108BD9-81ED-4DB2-BD59-A6C34878D82A}">
                    <a16:rowId xmlns:a16="http://schemas.microsoft.com/office/drawing/2014/main" val="2034227948"/>
                  </a:ext>
                </a:extLst>
              </a:tr>
            </a:tbl>
          </a:graphicData>
        </a:graphic>
      </p:graphicFrame>
    </p:spTree>
    <p:extLst>
      <p:ext uri="{BB962C8B-B14F-4D97-AF65-F5344CB8AC3E}">
        <p14:creationId xmlns:p14="http://schemas.microsoft.com/office/powerpoint/2010/main" val="258012607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المستوى المحلي</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420916156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242553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DFF96CBE-F7DC-B80B-66A5-261681ED7E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14" y="9707"/>
            <a:ext cx="969148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تصنيف الطرق في مدينة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26" name="Picture 25">
            <a:extLst>
              <a:ext uri="{FF2B5EF4-FFF2-40B4-BE49-F238E27FC236}">
                <a16:creationId xmlns:a16="http://schemas.microsoft.com/office/drawing/2014/main" id="{1E051FAC-B411-F8F4-9DCE-65FB46D32749}"/>
              </a:ext>
            </a:extLst>
          </p:cNvPr>
          <p:cNvPicPr>
            <a:picLocks noChangeAspect="1"/>
          </p:cNvPicPr>
          <p:nvPr/>
        </p:nvPicPr>
        <p:blipFill rotWithShape="1">
          <a:blip r:embed="rId8"/>
          <a:srcRect t="36000"/>
          <a:stretch/>
        </p:blipFill>
        <p:spPr>
          <a:xfrm>
            <a:off x="8695858" y="2810072"/>
            <a:ext cx="1736836" cy="639159"/>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graphicFrame>
        <p:nvGraphicFramePr>
          <p:cNvPr id="3" name="Chart 2">
            <a:extLst>
              <a:ext uri="{FF2B5EF4-FFF2-40B4-BE49-F238E27FC236}">
                <a16:creationId xmlns:a16="http://schemas.microsoft.com/office/drawing/2014/main" id="{520E6739-9302-4211-39D4-4428EDD3E3E3}"/>
              </a:ext>
            </a:extLst>
          </p:cNvPr>
          <p:cNvGraphicFramePr/>
          <p:nvPr>
            <p:extLst>
              <p:ext uri="{D42A27DB-BD31-4B8C-83A1-F6EECF244321}">
                <p14:modId xmlns:p14="http://schemas.microsoft.com/office/powerpoint/2010/main" val="856955044"/>
              </p:ext>
            </p:extLst>
          </p:nvPr>
        </p:nvGraphicFramePr>
        <p:xfrm>
          <a:off x="7820775" y="3967745"/>
          <a:ext cx="4225044" cy="2389512"/>
        </p:xfrm>
        <a:graphic>
          <a:graphicData uri="http://schemas.openxmlformats.org/drawingml/2006/chart">
            <c:chart xmlns:c="http://schemas.openxmlformats.org/drawingml/2006/chart" xmlns:r="http://schemas.openxmlformats.org/officeDocument/2006/relationships" r:id="rId10"/>
          </a:graphicData>
        </a:graphic>
      </p:graphicFrame>
      <p:sp>
        <p:nvSpPr>
          <p:cNvPr id="4" name="مربع نص 10">
            <a:extLst>
              <a:ext uri="{FF2B5EF4-FFF2-40B4-BE49-F238E27FC236}">
                <a16:creationId xmlns:a16="http://schemas.microsoft.com/office/drawing/2014/main" id="{21BE8E01-1F63-27BE-F156-B311ABDFB3DD}"/>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pic>
        <p:nvPicPr>
          <p:cNvPr id="20" name="Picture 19">
            <a:extLst>
              <a:ext uri="{FF2B5EF4-FFF2-40B4-BE49-F238E27FC236}">
                <a16:creationId xmlns:a16="http://schemas.microsoft.com/office/drawing/2014/main" id="{C6CB6F7D-98B5-875B-90B2-536AAB0E4C69}"/>
              </a:ext>
            </a:extLst>
          </p:cNvPr>
          <p:cNvPicPr>
            <a:picLocks noChangeAspect="1"/>
          </p:cNvPicPr>
          <p:nvPr/>
        </p:nvPicPr>
        <p:blipFill rotWithShape="1">
          <a:blip r:embed="rId11"/>
          <a:srcRect t="42710" b="39792"/>
          <a:stretch/>
        </p:blipFill>
        <p:spPr>
          <a:xfrm>
            <a:off x="8961108" y="2417631"/>
            <a:ext cx="1504003" cy="452374"/>
          </a:xfrm>
          <a:prstGeom prst="rect">
            <a:avLst/>
          </a:prstGeom>
        </p:spPr>
      </p:pic>
      <p:sp>
        <p:nvSpPr>
          <p:cNvPr id="22" name="TextBox 21">
            <a:extLst>
              <a:ext uri="{FF2B5EF4-FFF2-40B4-BE49-F238E27FC236}">
                <a16:creationId xmlns:a16="http://schemas.microsoft.com/office/drawing/2014/main" id="{C31A0A03-9482-CD2E-D505-8E9702174CF3}"/>
              </a:ext>
            </a:extLst>
          </p:cNvPr>
          <p:cNvSpPr txBox="1"/>
          <p:nvPr/>
        </p:nvSpPr>
        <p:spPr>
          <a:xfrm>
            <a:off x="8695858" y="2121502"/>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3" name="Picture 22">
            <a:extLst>
              <a:ext uri="{FF2B5EF4-FFF2-40B4-BE49-F238E27FC236}">
                <a16:creationId xmlns:a16="http://schemas.microsoft.com/office/drawing/2014/main" id="{C47350E9-1FAD-1F06-82EC-0DDCC788FD6F}"/>
              </a:ext>
            </a:extLst>
          </p:cNvPr>
          <p:cNvPicPr>
            <a:picLocks noChangeAspect="1"/>
          </p:cNvPicPr>
          <p:nvPr/>
        </p:nvPicPr>
        <p:blipFill rotWithShape="1">
          <a:blip r:embed="rId11"/>
          <a:srcRect t="85696" b="-536"/>
          <a:stretch/>
        </p:blipFill>
        <p:spPr>
          <a:xfrm>
            <a:off x="8952674" y="3438707"/>
            <a:ext cx="1504003" cy="383646"/>
          </a:xfrm>
          <a:prstGeom prst="rect">
            <a:avLst/>
          </a:prstGeom>
        </p:spPr>
      </p:pic>
    </p:spTree>
    <p:extLst>
      <p:ext uri="{BB962C8B-B14F-4D97-AF65-F5344CB8AC3E}">
        <p14:creationId xmlns:p14="http://schemas.microsoft.com/office/powerpoint/2010/main" val="312908964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BF3CFB57-BBBE-0006-0AD5-93A81650CC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707"/>
            <a:ext cx="9691481" cy="6858000"/>
          </a:xfrm>
          <a:prstGeom prst="rect">
            <a:avLst/>
          </a:prstGeom>
        </p:spPr>
      </p:pic>
      <p:graphicFrame>
        <p:nvGraphicFramePr>
          <p:cNvPr id="2" name="Chart 1">
            <a:extLst>
              <a:ext uri="{FF2B5EF4-FFF2-40B4-BE49-F238E27FC236}">
                <a16:creationId xmlns:a16="http://schemas.microsoft.com/office/drawing/2014/main" id="{DE660B75-4E41-2D7D-9ADB-2B8999199EBF}"/>
              </a:ext>
            </a:extLst>
          </p:cNvPr>
          <p:cNvGraphicFramePr>
            <a:graphicFrameLocks/>
          </p:cNvGraphicFramePr>
          <p:nvPr>
            <p:extLst>
              <p:ext uri="{D42A27DB-BD31-4B8C-83A1-F6EECF244321}">
                <p14:modId xmlns:p14="http://schemas.microsoft.com/office/powerpoint/2010/main" val="366843064"/>
              </p:ext>
            </p:extLst>
          </p:nvPr>
        </p:nvGraphicFramePr>
        <p:xfrm>
          <a:off x="7831792" y="3967745"/>
          <a:ext cx="4225044" cy="2387852"/>
        </p:xfrm>
        <a:graphic>
          <a:graphicData uri="http://schemas.openxmlformats.org/drawingml/2006/chart">
            <c:chart xmlns:c="http://schemas.openxmlformats.org/drawingml/2006/chart" xmlns:r="http://schemas.openxmlformats.org/officeDocument/2006/relationships" r:id="rId4"/>
          </a:graphicData>
        </a:graphic>
      </p:graphicFrame>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حالة الطرق في مدينة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8"/>
          <a:srcRect b="76369"/>
          <a:stretch/>
        </p:blipFill>
        <p:spPr>
          <a:xfrm>
            <a:off x="10395424" y="1655782"/>
            <a:ext cx="1633447" cy="1494980"/>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sp>
        <p:nvSpPr>
          <p:cNvPr id="4" name="مربع نص 10">
            <a:extLst>
              <a:ext uri="{FF2B5EF4-FFF2-40B4-BE49-F238E27FC236}">
                <a16:creationId xmlns:a16="http://schemas.microsoft.com/office/drawing/2014/main" id="{21BE8E01-1F63-27BE-F156-B311ABDFB3DD}"/>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sp>
        <p:nvSpPr>
          <p:cNvPr id="22" name="TextBox 21">
            <a:extLst>
              <a:ext uri="{FF2B5EF4-FFF2-40B4-BE49-F238E27FC236}">
                <a16:creationId xmlns:a16="http://schemas.microsoft.com/office/drawing/2014/main" id="{C31A0A03-9482-CD2E-D505-8E9702174CF3}"/>
              </a:ext>
            </a:extLst>
          </p:cNvPr>
          <p:cNvSpPr txBox="1"/>
          <p:nvPr/>
        </p:nvSpPr>
        <p:spPr>
          <a:xfrm>
            <a:off x="8695858" y="2121502"/>
            <a:ext cx="1835012" cy="369332"/>
          </a:xfrm>
          <a:prstGeom prst="rect">
            <a:avLst/>
          </a:prstGeom>
          <a:noFill/>
        </p:spPr>
        <p:txBody>
          <a:bodyPr wrap="square" rtlCol="0">
            <a:spAutoFit/>
          </a:bodyPr>
          <a:lstStyle/>
          <a:p>
            <a:pPr algn="r" rtl="1"/>
            <a:r>
              <a:rPr lang="ar-SA" b="1" dirty="0"/>
              <a:t>حالة الشوارع</a:t>
            </a:r>
            <a:endParaRPr lang="en-US" b="1" dirty="0"/>
          </a:p>
        </p:txBody>
      </p:sp>
      <p:pic>
        <p:nvPicPr>
          <p:cNvPr id="5" name="Picture 4">
            <a:extLst>
              <a:ext uri="{FF2B5EF4-FFF2-40B4-BE49-F238E27FC236}">
                <a16:creationId xmlns:a16="http://schemas.microsoft.com/office/drawing/2014/main" id="{B267A889-9FB5-CD97-D3E3-FF59482344A4}"/>
              </a:ext>
            </a:extLst>
          </p:cNvPr>
          <p:cNvPicPr>
            <a:picLocks noChangeAspect="1"/>
          </p:cNvPicPr>
          <p:nvPr/>
        </p:nvPicPr>
        <p:blipFill rotWithShape="1">
          <a:blip r:embed="rId10"/>
          <a:srcRect t="45206" b="1"/>
          <a:stretch/>
        </p:blipFill>
        <p:spPr>
          <a:xfrm>
            <a:off x="8937455" y="2506833"/>
            <a:ext cx="1530026" cy="1444913"/>
          </a:xfrm>
          <a:prstGeom prst="rect">
            <a:avLst/>
          </a:prstGeom>
        </p:spPr>
      </p:pic>
    </p:spTree>
    <p:extLst>
      <p:ext uri="{BB962C8B-B14F-4D97-AF65-F5344CB8AC3E}">
        <p14:creationId xmlns:p14="http://schemas.microsoft.com/office/powerpoint/2010/main" val="168088664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5BC4D445-A13D-6D87-4102-1E6689F8F2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2" y="0"/>
            <a:ext cx="969148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حالة الطرق في مدينة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8"/>
          <a:stretch>
            <a:fillRect/>
          </a:stretch>
        </p:blipFill>
        <p:spPr>
          <a:xfrm>
            <a:off x="162452" y="6431960"/>
            <a:ext cx="2080594" cy="222322"/>
          </a:xfrm>
          <a:prstGeom prst="rect">
            <a:avLst/>
          </a:prstGeom>
        </p:spPr>
      </p:pic>
      <p:sp>
        <p:nvSpPr>
          <p:cNvPr id="4" name="مربع نص 10">
            <a:extLst>
              <a:ext uri="{FF2B5EF4-FFF2-40B4-BE49-F238E27FC236}">
                <a16:creationId xmlns:a16="http://schemas.microsoft.com/office/drawing/2014/main" id="{21BE8E01-1F63-27BE-F156-B311ABDFB3DD}"/>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pic>
        <p:nvPicPr>
          <p:cNvPr id="3" name="Picture 2">
            <a:extLst>
              <a:ext uri="{FF2B5EF4-FFF2-40B4-BE49-F238E27FC236}">
                <a16:creationId xmlns:a16="http://schemas.microsoft.com/office/drawing/2014/main" id="{70817122-2EAD-167A-58FF-6B06A3336E53}"/>
              </a:ext>
            </a:extLst>
          </p:cNvPr>
          <p:cNvPicPr>
            <a:picLocks noChangeAspect="1"/>
          </p:cNvPicPr>
          <p:nvPr/>
        </p:nvPicPr>
        <p:blipFill rotWithShape="1">
          <a:blip r:embed="rId9"/>
          <a:srcRect t="36329"/>
          <a:stretch/>
        </p:blipFill>
        <p:spPr>
          <a:xfrm>
            <a:off x="9178834" y="2079910"/>
            <a:ext cx="1296377" cy="1219194"/>
          </a:xfrm>
          <a:prstGeom prst="rect">
            <a:avLst/>
          </a:prstGeom>
        </p:spPr>
      </p:pic>
    </p:spTree>
    <p:extLst>
      <p:ext uri="{BB962C8B-B14F-4D97-AF65-F5344CB8AC3E}">
        <p14:creationId xmlns:p14="http://schemas.microsoft.com/office/powerpoint/2010/main" val="154335146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المستوى المحلي</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68426427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542960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E7B7EA5E-FACD-F845-EA67-95A9CE6768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7" y="-3309"/>
            <a:ext cx="9691481" cy="6858000"/>
          </a:xfrm>
          <a:prstGeom prst="rect">
            <a:avLst/>
          </a:prstGeom>
        </p:spPr>
      </p:pic>
      <p:graphicFrame>
        <p:nvGraphicFramePr>
          <p:cNvPr id="5" name="Chart 4">
            <a:extLst>
              <a:ext uri="{FF2B5EF4-FFF2-40B4-BE49-F238E27FC236}">
                <a16:creationId xmlns:a16="http://schemas.microsoft.com/office/drawing/2014/main" id="{97BA025B-349D-32E9-B64D-CA0A0A1BA638}"/>
              </a:ext>
            </a:extLst>
          </p:cNvPr>
          <p:cNvGraphicFramePr>
            <a:graphicFrameLocks/>
          </p:cNvGraphicFramePr>
          <p:nvPr>
            <p:extLst>
              <p:ext uri="{D42A27DB-BD31-4B8C-83A1-F6EECF244321}">
                <p14:modId xmlns:p14="http://schemas.microsoft.com/office/powerpoint/2010/main" val="4134399776"/>
              </p:ext>
            </p:extLst>
          </p:nvPr>
        </p:nvGraphicFramePr>
        <p:xfrm>
          <a:off x="7841471" y="4685231"/>
          <a:ext cx="4225044" cy="1670366"/>
        </p:xfrm>
        <a:graphic>
          <a:graphicData uri="http://schemas.openxmlformats.org/drawingml/2006/chart">
            <c:chart xmlns:c="http://schemas.openxmlformats.org/drawingml/2006/chart" xmlns:r="http://schemas.openxmlformats.org/officeDocument/2006/relationships" r:id="rId4"/>
          </a:graphicData>
        </a:graphic>
      </p:graphicFrame>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الغطاء الارضي في مدينة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8"/>
          <a:srcRect b="76369"/>
          <a:stretch/>
        </p:blipFill>
        <p:spPr>
          <a:xfrm>
            <a:off x="10395424" y="1655782"/>
            <a:ext cx="1633447" cy="1494980"/>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sp>
        <p:nvSpPr>
          <p:cNvPr id="4" name="مربع نص 10">
            <a:extLst>
              <a:ext uri="{FF2B5EF4-FFF2-40B4-BE49-F238E27FC236}">
                <a16:creationId xmlns:a16="http://schemas.microsoft.com/office/drawing/2014/main" id="{21BE8E01-1F63-27BE-F156-B311ABDFB3DD}"/>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pic>
        <p:nvPicPr>
          <p:cNvPr id="6" name="Picture 5">
            <a:extLst>
              <a:ext uri="{FF2B5EF4-FFF2-40B4-BE49-F238E27FC236}">
                <a16:creationId xmlns:a16="http://schemas.microsoft.com/office/drawing/2014/main" id="{45E4B86F-ED78-2356-9E31-CED5FD39567D}"/>
              </a:ext>
            </a:extLst>
          </p:cNvPr>
          <p:cNvPicPr>
            <a:picLocks noChangeAspect="1"/>
          </p:cNvPicPr>
          <p:nvPr/>
        </p:nvPicPr>
        <p:blipFill rotWithShape="1">
          <a:blip r:embed="rId10"/>
          <a:srcRect t="21343" b="48832"/>
          <a:stretch/>
        </p:blipFill>
        <p:spPr>
          <a:xfrm>
            <a:off x="9517403" y="3393250"/>
            <a:ext cx="2505384" cy="1306370"/>
          </a:xfrm>
          <a:prstGeom prst="rect">
            <a:avLst/>
          </a:prstGeom>
        </p:spPr>
      </p:pic>
      <p:pic>
        <p:nvPicPr>
          <p:cNvPr id="23" name="Picture 22">
            <a:extLst>
              <a:ext uri="{FF2B5EF4-FFF2-40B4-BE49-F238E27FC236}">
                <a16:creationId xmlns:a16="http://schemas.microsoft.com/office/drawing/2014/main" id="{E3CE0505-B42A-BA5D-3142-89D1058FA7A5}"/>
              </a:ext>
            </a:extLst>
          </p:cNvPr>
          <p:cNvPicPr>
            <a:picLocks noChangeAspect="1"/>
          </p:cNvPicPr>
          <p:nvPr/>
        </p:nvPicPr>
        <p:blipFill rotWithShape="1">
          <a:blip r:embed="rId10"/>
          <a:srcRect t="49935" b="-1"/>
          <a:stretch/>
        </p:blipFill>
        <p:spPr>
          <a:xfrm>
            <a:off x="7890040" y="2013492"/>
            <a:ext cx="2505384" cy="2192852"/>
          </a:xfrm>
          <a:prstGeom prst="rect">
            <a:avLst/>
          </a:prstGeom>
        </p:spPr>
      </p:pic>
      <p:sp>
        <p:nvSpPr>
          <p:cNvPr id="24" name="TextBox 23">
            <a:extLst>
              <a:ext uri="{FF2B5EF4-FFF2-40B4-BE49-F238E27FC236}">
                <a16:creationId xmlns:a16="http://schemas.microsoft.com/office/drawing/2014/main" id="{50215B50-536E-4A8B-A85C-30A2BC9D25C1}"/>
              </a:ext>
            </a:extLst>
          </p:cNvPr>
          <p:cNvSpPr txBox="1"/>
          <p:nvPr/>
        </p:nvSpPr>
        <p:spPr>
          <a:xfrm>
            <a:off x="7841471" y="3984222"/>
            <a:ext cx="1157199" cy="230832"/>
          </a:xfrm>
          <a:prstGeom prst="rect">
            <a:avLst/>
          </a:prstGeom>
          <a:noFill/>
          <a:ln>
            <a:solidFill>
              <a:srgbClr val="FF0000"/>
            </a:solidFill>
          </a:ln>
        </p:spPr>
        <p:txBody>
          <a:bodyPr wrap="square">
            <a:spAutoFit/>
          </a:bodyPr>
          <a:lstStyle/>
          <a:p>
            <a:pPr algn="r" rtl="1"/>
            <a:r>
              <a:rPr lang="ar-SA" sz="900" b="1" dirty="0"/>
              <a:t> كيلومتر مربع </a:t>
            </a:r>
            <a:r>
              <a:rPr lang="en-US" sz="900" b="1" dirty="0"/>
              <a:t>17733</a:t>
            </a:r>
            <a:r>
              <a:rPr lang="ar-SA" sz="900" b="1" dirty="0"/>
              <a:t>.</a:t>
            </a:r>
            <a:r>
              <a:rPr lang="en-US" sz="900" b="1" dirty="0"/>
              <a:t>1</a:t>
            </a:r>
          </a:p>
        </p:txBody>
      </p:sp>
      <p:sp>
        <p:nvSpPr>
          <p:cNvPr id="25" name="TextBox 24">
            <a:extLst>
              <a:ext uri="{FF2B5EF4-FFF2-40B4-BE49-F238E27FC236}">
                <a16:creationId xmlns:a16="http://schemas.microsoft.com/office/drawing/2014/main" id="{34CAAE71-3293-1755-70DD-BFF85461BABA}"/>
              </a:ext>
            </a:extLst>
          </p:cNvPr>
          <p:cNvSpPr txBox="1"/>
          <p:nvPr/>
        </p:nvSpPr>
        <p:spPr>
          <a:xfrm>
            <a:off x="10374546" y="3109918"/>
            <a:ext cx="1724309" cy="369332"/>
          </a:xfrm>
          <a:prstGeom prst="rect">
            <a:avLst/>
          </a:prstGeom>
          <a:noFill/>
        </p:spPr>
        <p:txBody>
          <a:bodyPr wrap="square" rtlCol="0">
            <a:spAutoFit/>
          </a:bodyPr>
          <a:lstStyle/>
          <a:p>
            <a:pPr algn="r" rtl="1"/>
            <a:r>
              <a:rPr lang="ar-SA" b="1" dirty="0"/>
              <a:t>الغطاء الارضي</a:t>
            </a:r>
            <a:endParaRPr lang="en-US" b="1" dirty="0"/>
          </a:p>
        </p:txBody>
      </p:sp>
    </p:spTree>
    <p:extLst>
      <p:ext uri="{BB962C8B-B14F-4D97-AF65-F5344CB8AC3E}">
        <p14:creationId xmlns:p14="http://schemas.microsoft.com/office/powerpoint/2010/main" val="408993546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A8EA01D-B731-3189-1709-6A7230F124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13" y="0"/>
            <a:ext cx="9691481" cy="6858000"/>
          </a:xfrm>
          <a:prstGeom prst="rect">
            <a:avLst/>
          </a:prstGeom>
        </p:spPr>
      </p:pic>
      <p:graphicFrame>
        <p:nvGraphicFramePr>
          <p:cNvPr id="2" name="Chart 1">
            <a:extLst>
              <a:ext uri="{FF2B5EF4-FFF2-40B4-BE49-F238E27FC236}">
                <a16:creationId xmlns:a16="http://schemas.microsoft.com/office/drawing/2014/main" id="{33709F69-B4DE-9F33-DBD7-F5EF7E5A15F1}"/>
              </a:ext>
            </a:extLst>
          </p:cNvPr>
          <p:cNvGraphicFramePr/>
          <p:nvPr>
            <p:extLst>
              <p:ext uri="{D42A27DB-BD31-4B8C-83A1-F6EECF244321}">
                <p14:modId xmlns:p14="http://schemas.microsoft.com/office/powerpoint/2010/main" val="165899986"/>
              </p:ext>
            </p:extLst>
          </p:nvPr>
        </p:nvGraphicFramePr>
        <p:xfrm>
          <a:off x="7841472" y="4350283"/>
          <a:ext cx="4187399" cy="2044933"/>
        </p:xfrm>
        <a:graphic>
          <a:graphicData uri="http://schemas.openxmlformats.org/drawingml/2006/chart">
            <c:chart xmlns:c="http://schemas.openxmlformats.org/drawingml/2006/chart" xmlns:r="http://schemas.openxmlformats.org/officeDocument/2006/relationships" r:id="rId4"/>
          </a:graphicData>
        </a:graphic>
      </p:graphicFrame>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نوع التربة في مدينة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8"/>
          <a:srcRect b="76369"/>
          <a:stretch/>
        </p:blipFill>
        <p:spPr>
          <a:xfrm>
            <a:off x="10395424" y="1655782"/>
            <a:ext cx="1633447" cy="1494980"/>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sp>
        <p:nvSpPr>
          <p:cNvPr id="4" name="مربع نص 10">
            <a:extLst>
              <a:ext uri="{FF2B5EF4-FFF2-40B4-BE49-F238E27FC236}">
                <a16:creationId xmlns:a16="http://schemas.microsoft.com/office/drawing/2014/main" id="{21BE8E01-1F63-27BE-F156-B311ABDFB3DD}"/>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sp>
        <p:nvSpPr>
          <p:cNvPr id="25" name="TextBox 24">
            <a:extLst>
              <a:ext uri="{FF2B5EF4-FFF2-40B4-BE49-F238E27FC236}">
                <a16:creationId xmlns:a16="http://schemas.microsoft.com/office/drawing/2014/main" id="{34CAAE71-3293-1755-70DD-BFF85461BABA}"/>
              </a:ext>
            </a:extLst>
          </p:cNvPr>
          <p:cNvSpPr txBox="1"/>
          <p:nvPr/>
        </p:nvSpPr>
        <p:spPr>
          <a:xfrm>
            <a:off x="10374546" y="3109918"/>
            <a:ext cx="1724309" cy="369332"/>
          </a:xfrm>
          <a:prstGeom prst="rect">
            <a:avLst/>
          </a:prstGeom>
          <a:noFill/>
        </p:spPr>
        <p:txBody>
          <a:bodyPr wrap="square" rtlCol="0">
            <a:spAutoFit/>
          </a:bodyPr>
          <a:lstStyle/>
          <a:p>
            <a:pPr algn="r" rtl="1"/>
            <a:r>
              <a:rPr lang="ar-SA" b="1" dirty="0"/>
              <a:t>نوع التربة</a:t>
            </a:r>
            <a:endParaRPr lang="en-US" b="1" dirty="0"/>
          </a:p>
        </p:txBody>
      </p:sp>
      <p:pic>
        <p:nvPicPr>
          <p:cNvPr id="3" name="Picture 2">
            <a:extLst>
              <a:ext uri="{FF2B5EF4-FFF2-40B4-BE49-F238E27FC236}">
                <a16:creationId xmlns:a16="http://schemas.microsoft.com/office/drawing/2014/main" id="{9667DE62-4D66-A832-50C4-B750CC8AA99C}"/>
              </a:ext>
            </a:extLst>
          </p:cNvPr>
          <p:cNvPicPr>
            <a:picLocks noChangeAspect="1"/>
          </p:cNvPicPr>
          <p:nvPr/>
        </p:nvPicPr>
        <p:blipFill rotWithShape="1">
          <a:blip r:embed="rId10"/>
          <a:srcRect t="22841" b="51882"/>
          <a:stretch/>
        </p:blipFill>
        <p:spPr>
          <a:xfrm>
            <a:off x="10354430" y="3451503"/>
            <a:ext cx="1674441" cy="832629"/>
          </a:xfrm>
          <a:prstGeom prst="rect">
            <a:avLst/>
          </a:prstGeom>
        </p:spPr>
      </p:pic>
      <p:sp>
        <p:nvSpPr>
          <p:cNvPr id="17" name="TextBox 16">
            <a:extLst>
              <a:ext uri="{FF2B5EF4-FFF2-40B4-BE49-F238E27FC236}">
                <a16:creationId xmlns:a16="http://schemas.microsoft.com/office/drawing/2014/main" id="{91028B98-6B1B-686E-0A1B-AEA462A8F854}"/>
              </a:ext>
            </a:extLst>
          </p:cNvPr>
          <p:cNvSpPr txBox="1"/>
          <p:nvPr/>
        </p:nvSpPr>
        <p:spPr>
          <a:xfrm>
            <a:off x="8718677" y="2057657"/>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0" name="Picture 19">
            <a:extLst>
              <a:ext uri="{FF2B5EF4-FFF2-40B4-BE49-F238E27FC236}">
                <a16:creationId xmlns:a16="http://schemas.microsoft.com/office/drawing/2014/main" id="{FAAEC1F5-BCF7-BE2A-1B5E-9D92AB988695}"/>
              </a:ext>
            </a:extLst>
          </p:cNvPr>
          <p:cNvPicPr>
            <a:picLocks noChangeAspect="1"/>
          </p:cNvPicPr>
          <p:nvPr/>
        </p:nvPicPr>
        <p:blipFill rotWithShape="1">
          <a:blip r:embed="rId11"/>
          <a:srcRect t="36000"/>
          <a:stretch/>
        </p:blipFill>
        <p:spPr>
          <a:xfrm>
            <a:off x="8718677" y="2427533"/>
            <a:ext cx="1736836" cy="639159"/>
          </a:xfrm>
          <a:prstGeom prst="rect">
            <a:avLst/>
          </a:prstGeom>
        </p:spPr>
      </p:pic>
    </p:spTree>
    <p:extLst>
      <p:ext uri="{BB962C8B-B14F-4D97-AF65-F5344CB8AC3E}">
        <p14:creationId xmlns:p14="http://schemas.microsoft.com/office/powerpoint/2010/main" val="40631468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7162883B-66D1-CAC0-8E63-0C09D8B9CF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54" y="-3309"/>
            <a:ext cx="9691481" cy="6858000"/>
          </a:xfrm>
          <a:prstGeom prst="rect">
            <a:avLst/>
          </a:prstGeom>
        </p:spPr>
      </p:pic>
      <p:graphicFrame>
        <p:nvGraphicFramePr>
          <p:cNvPr id="5" name="Chart 4">
            <a:extLst>
              <a:ext uri="{FF2B5EF4-FFF2-40B4-BE49-F238E27FC236}">
                <a16:creationId xmlns:a16="http://schemas.microsoft.com/office/drawing/2014/main" id="{F587A463-1D97-9D05-1C48-166836FEF169}"/>
              </a:ext>
            </a:extLst>
          </p:cNvPr>
          <p:cNvGraphicFramePr/>
          <p:nvPr>
            <p:extLst>
              <p:ext uri="{D42A27DB-BD31-4B8C-83A1-F6EECF244321}">
                <p14:modId xmlns:p14="http://schemas.microsoft.com/office/powerpoint/2010/main" val="2079793021"/>
              </p:ext>
            </p:extLst>
          </p:nvPr>
        </p:nvGraphicFramePr>
        <p:xfrm>
          <a:off x="7841472" y="4350283"/>
          <a:ext cx="4187396" cy="2039300"/>
        </p:xfrm>
        <a:graphic>
          <a:graphicData uri="http://schemas.openxmlformats.org/drawingml/2006/chart">
            <c:chart xmlns:c="http://schemas.openxmlformats.org/drawingml/2006/chart" xmlns:r="http://schemas.openxmlformats.org/officeDocument/2006/relationships" r:id="rId4"/>
          </a:graphicData>
        </a:graphic>
      </p:graphicFrame>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طبقات الارض في مدينة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8"/>
          <a:srcRect b="76369"/>
          <a:stretch/>
        </p:blipFill>
        <p:spPr>
          <a:xfrm>
            <a:off x="10395424" y="1655782"/>
            <a:ext cx="1633447" cy="1494980"/>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sp>
        <p:nvSpPr>
          <p:cNvPr id="4" name="مربع نص 10">
            <a:extLst>
              <a:ext uri="{FF2B5EF4-FFF2-40B4-BE49-F238E27FC236}">
                <a16:creationId xmlns:a16="http://schemas.microsoft.com/office/drawing/2014/main" id="{21BE8E01-1F63-27BE-F156-B311ABDFB3DD}"/>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sp>
        <p:nvSpPr>
          <p:cNvPr id="25" name="TextBox 24">
            <a:extLst>
              <a:ext uri="{FF2B5EF4-FFF2-40B4-BE49-F238E27FC236}">
                <a16:creationId xmlns:a16="http://schemas.microsoft.com/office/drawing/2014/main" id="{34CAAE71-3293-1755-70DD-BFF85461BABA}"/>
              </a:ext>
            </a:extLst>
          </p:cNvPr>
          <p:cNvSpPr txBox="1"/>
          <p:nvPr/>
        </p:nvSpPr>
        <p:spPr>
          <a:xfrm>
            <a:off x="8508185" y="2005717"/>
            <a:ext cx="1724309" cy="369332"/>
          </a:xfrm>
          <a:prstGeom prst="rect">
            <a:avLst/>
          </a:prstGeom>
          <a:noFill/>
        </p:spPr>
        <p:txBody>
          <a:bodyPr wrap="square" rtlCol="0">
            <a:spAutoFit/>
          </a:bodyPr>
          <a:lstStyle/>
          <a:p>
            <a:pPr algn="r" rtl="1"/>
            <a:r>
              <a:rPr lang="ar-SA" b="1" dirty="0"/>
              <a:t>طبقات الارض</a:t>
            </a:r>
            <a:endParaRPr lang="en-US" b="1" dirty="0"/>
          </a:p>
        </p:txBody>
      </p:sp>
      <p:sp>
        <p:nvSpPr>
          <p:cNvPr id="17" name="TextBox 16">
            <a:extLst>
              <a:ext uri="{FF2B5EF4-FFF2-40B4-BE49-F238E27FC236}">
                <a16:creationId xmlns:a16="http://schemas.microsoft.com/office/drawing/2014/main" id="{91028B98-6B1B-686E-0A1B-AEA462A8F854}"/>
              </a:ext>
            </a:extLst>
          </p:cNvPr>
          <p:cNvSpPr txBox="1"/>
          <p:nvPr/>
        </p:nvSpPr>
        <p:spPr>
          <a:xfrm>
            <a:off x="10231503" y="3187600"/>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0" name="Picture 19">
            <a:extLst>
              <a:ext uri="{FF2B5EF4-FFF2-40B4-BE49-F238E27FC236}">
                <a16:creationId xmlns:a16="http://schemas.microsoft.com/office/drawing/2014/main" id="{FAAEC1F5-BCF7-BE2A-1B5E-9D92AB988695}"/>
              </a:ext>
            </a:extLst>
          </p:cNvPr>
          <p:cNvPicPr>
            <a:picLocks noChangeAspect="1"/>
          </p:cNvPicPr>
          <p:nvPr/>
        </p:nvPicPr>
        <p:blipFill rotWithShape="1">
          <a:blip r:embed="rId10"/>
          <a:srcRect t="36000"/>
          <a:stretch/>
        </p:blipFill>
        <p:spPr>
          <a:xfrm>
            <a:off x="10231503" y="3557476"/>
            <a:ext cx="1736836" cy="639159"/>
          </a:xfrm>
          <a:prstGeom prst="rect">
            <a:avLst/>
          </a:prstGeom>
        </p:spPr>
      </p:pic>
      <p:pic>
        <p:nvPicPr>
          <p:cNvPr id="6" name="Picture 5">
            <a:extLst>
              <a:ext uri="{FF2B5EF4-FFF2-40B4-BE49-F238E27FC236}">
                <a16:creationId xmlns:a16="http://schemas.microsoft.com/office/drawing/2014/main" id="{A57AE057-0756-7299-F06F-5D17C36DB0F7}"/>
              </a:ext>
            </a:extLst>
          </p:cNvPr>
          <p:cNvPicPr>
            <a:picLocks noChangeAspect="1"/>
          </p:cNvPicPr>
          <p:nvPr/>
        </p:nvPicPr>
        <p:blipFill rotWithShape="1">
          <a:blip r:embed="rId11"/>
          <a:srcRect t="26952" b="43767"/>
          <a:stretch/>
        </p:blipFill>
        <p:spPr>
          <a:xfrm>
            <a:off x="8658763" y="2324799"/>
            <a:ext cx="1500596" cy="1204196"/>
          </a:xfrm>
          <a:prstGeom prst="rect">
            <a:avLst/>
          </a:prstGeom>
        </p:spPr>
      </p:pic>
    </p:spTree>
    <p:extLst>
      <p:ext uri="{BB962C8B-B14F-4D97-AF65-F5344CB8AC3E}">
        <p14:creationId xmlns:p14="http://schemas.microsoft.com/office/powerpoint/2010/main" val="182238559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a:extLst>
              <a:ext uri="{FF2B5EF4-FFF2-40B4-BE49-F238E27FC236}">
                <a16:creationId xmlns:a16="http://schemas.microsoft.com/office/drawing/2014/main" id="{E59EE0AC-0DCB-23A8-45B0-941AA561C6D4}"/>
              </a:ext>
            </a:extLst>
          </p:cNvPr>
          <p:cNvGraphicFramePr/>
          <p:nvPr>
            <p:extLst>
              <p:ext uri="{D42A27DB-BD31-4B8C-83A1-F6EECF244321}">
                <p14:modId xmlns:p14="http://schemas.microsoft.com/office/powerpoint/2010/main" val="1024518389"/>
              </p:ext>
            </p:extLst>
          </p:nvPr>
        </p:nvGraphicFramePr>
        <p:xfrm>
          <a:off x="7837952" y="4350283"/>
          <a:ext cx="4187396" cy="2032052"/>
        </p:xfrm>
        <a:graphic>
          <a:graphicData uri="http://schemas.openxmlformats.org/drawingml/2006/chart">
            <c:chart xmlns:c="http://schemas.openxmlformats.org/drawingml/2006/chart" xmlns:r="http://schemas.openxmlformats.org/officeDocument/2006/relationships" r:id="rId3"/>
          </a:graphicData>
        </a:graphic>
      </p:graphicFrame>
      <p:pic>
        <p:nvPicPr>
          <p:cNvPr id="2" name="Picture 1">
            <a:extLst>
              <a:ext uri="{FF2B5EF4-FFF2-40B4-BE49-F238E27FC236}">
                <a16:creationId xmlns:a16="http://schemas.microsoft.com/office/drawing/2014/main" id="{F84D20A8-EF6E-0B6C-7880-96FE2F595A90}"/>
              </a:ext>
            </a:extLst>
          </p:cNvPr>
          <p:cNvPicPr>
            <a:picLocks noChangeAspect="1"/>
          </p:cNvPicPr>
          <p:nvPr/>
        </p:nvPicPr>
        <p:blipFill rotWithShape="1">
          <a:blip r:embed="rId4">
            <a:extLst>
              <a:ext uri="{28A0092B-C50C-407E-A947-70E740481C1C}">
                <a14:useLocalDpi xmlns:a14="http://schemas.microsoft.com/office/drawing/2010/main" val="0"/>
              </a:ext>
            </a:extLst>
          </a:blip>
          <a:srcRect l="10828" r="10439"/>
          <a:stretch/>
        </p:blipFill>
        <p:spPr>
          <a:xfrm>
            <a:off x="21276" y="-3309"/>
            <a:ext cx="7630290"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الاراضي الزراعية في مدينة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8"/>
          <a:srcRect b="76369"/>
          <a:stretch/>
        </p:blipFill>
        <p:spPr>
          <a:xfrm>
            <a:off x="10395424" y="1655782"/>
            <a:ext cx="1633447" cy="1494980"/>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sp>
        <p:nvSpPr>
          <p:cNvPr id="4" name="مربع نص 10">
            <a:extLst>
              <a:ext uri="{FF2B5EF4-FFF2-40B4-BE49-F238E27FC236}">
                <a16:creationId xmlns:a16="http://schemas.microsoft.com/office/drawing/2014/main" id="{21BE8E01-1F63-27BE-F156-B311ABDFB3DD}"/>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sp>
        <p:nvSpPr>
          <p:cNvPr id="17" name="TextBox 16">
            <a:extLst>
              <a:ext uri="{FF2B5EF4-FFF2-40B4-BE49-F238E27FC236}">
                <a16:creationId xmlns:a16="http://schemas.microsoft.com/office/drawing/2014/main" id="{91028B98-6B1B-686E-0A1B-AEA462A8F854}"/>
              </a:ext>
            </a:extLst>
          </p:cNvPr>
          <p:cNvSpPr txBox="1"/>
          <p:nvPr/>
        </p:nvSpPr>
        <p:spPr>
          <a:xfrm>
            <a:off x="10231503" y="3187600"/>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0" name="Picture 19">
            <a:extLst>
              <a:ext uri="{FF2B5EF4-FFF2-40B4-BE49-F238E27FC236}">
                <a16:creationId xmlns:a16="http://schemas.microsoft.com/office/drawing/2014/main" id="{FAAEC1F5-BCF7-BE2A-1B5E-9D92AB988695}"/>
              </a:ext>
            </a:extLst>
          </p:cNvPr>
          <p:cNvPicPr>
            <a:picLocks noChangeAspect="1"/>
          </p:cNvPicPr>
          <p:nvPr/>
        </p:nvPicPr>
        <p:blipFill rotWithShape="1">
          <a:blip r:embed="rId10"/>
          <a:srcRect t="36000"/>
          <a:stretch/>
        </p:blipFill>
        <p:spPr>
          <a:xfrm>
            <a:off x="10231503" y="3557476"/>
            <a:ext cx="1736836" cy="639159"/>
          </a:xfrm>
          <a:prstGeom prst="rect">
            <a:avLst/>
          </a:prstGeom>
        </p:spPr>
      </p:pic>
      <p:sp>
        <p:nvSpPr>
          <p:cNvPr id="14" name="Rectangle 13">
            <a:extLst>
              <a:ext uri="{FF2B5EF4-FFF2-40B4-BE49-F238E27FC236}">
                <a16:creationId xmlns:a16="http://schemas.microsoft.com/office/drawing/2014/main" id="{243E818C-346E-54BD-121A-8573E88D9808}"/>
              </a:ext>
            </a:extLst>
          </p:cNvPr>
          <p:cNvSpPr/>
          <p:nvPr/>
        </p:nvSpPr>
        <p:spPr>
          <a:xfrm>
            <a:off x="9662417" y="2107836"/>
            <a:ext cx="438662" cy="230831"/>
          </a:xfrm>
          <a:prstGeom prst="rect">
            <a:avLst/>
          </a:prstGeom>
          <a:noFill/>
          <a:ln w="38100">
            <a:solidFill>
              <a:srgbClr val="00FF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686C5D78-5384-128E-2DCC-A0CEA2CE934A}"/>
              </a:ext>
            </a:extLst>
          </p:cNvPr>
          <p:cNvSpPr txBox="1"/>
          <p:nvPr/>
        </p:nvSpPr>
        <p:spPr>
          <a:xfrm>
            <a:off x="8647136" y="2115683"/>
            <a:ext cx="918098" cy="261610"/>
          </a:xfrm>
          <a:prstGeom prst="rect">
            <a:avLst/>
          </a:prstGeom>
          <a:noFill/>
        </p:spPr>
        <p:txBody>
          <a:bodyPr wrap="square" rtlCol="0">
            <a:spAutoFit/>
          </a:bodyPr>
          <a:lstStyle/>
          <a:p>
            <a:pPr algn="r"/>
            <a:r>
              <a:rPr lang="ar-SA" sz="1100" b="1" dirty="0"/>
              <a:t>منطقة التوسع</a:t>
            </a:r>
            <a:endParaRPr lang="en-US" sz="1100" b="1" dirty="0"/>
          </a:p>
        </p:txBody>
      </p:sp>
      <p:sp>
        <p:nvSpPr>
          <p:cNvPr id="21" name="Rectangle 20">
            <a:extLst>
              <a:ext uri="{FF2B5EF4-FFF2-40B4-BE49-F238E27FC236}">
                <a16:creationId xmlns:a16="http://schemas.microsoft.com/office/drawing/2014/main" id="{A51A0C36-03A1-1042-17D0-8E15BEAF48EA}"/>
              </a:ext>
            </a:extLst>
          </p:cNvPr>
          <p:cNvSpPr/>
          <p:nvPr/>
        </p:nvSpPr>
        <p:spPr>
          <a:xfrm>
            <a:off x="9662417" y="2395095"/>
            <a:ext cx="438662" cy="230831"/>
          </a:xfrm>
          <a:prstGeom prst="rect">
            <a:avLst/>
          </a:prstGeom>
          <a:solidFill>
            <a:srgbClr val="60C81B"/>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C53F19E7-7E07-25C3-6A8B-1D85BBFE40FE}"/>
              </a:ext>
            </a:extLst>
          </p:cNvPr>
          <p:cNvSpPr txBox="1"/>
          <p:nvPr/>
        </p:nvSpPr>
        <p:spPr>
          <a:xfrm>
            <a:off x="7931787" y="2395095"/>
            <a:ext cx="1633447" cy="261610"/>
          </a:xfrm>
          <a:prstGeom prst="rect">
            <a:avLst/>
          </a:prstGeom>
          <a:noFill/>
        </p:spPr>
        <p:txBody>
          <a:bodyPr wrap="square" rtlCol="0">
            <a:spAutoFit/>
          </a:bodyPr>
          <a:lstStyle/>
          <a:p>
            <a:pPr algn="r" rtl="1"/>
            <a:r>
              <a:rPr lang="ar-SA" sz="1100" b="1" dirty="0"/>
              <a:t>أراضي ذات قيمة زراعية عالية</a:t>
            </a:r>
            <a:endParaRPr lang="en-US" sz="1100" b="1" dirty="0"/>
          </a:p>
        </p:txBody>
      </p:sp>
      <p:sp>
        <p:nvSpPr>
          <p:cNvPr id="23" name="Rectangle 22">
            <a:extLst>
              <a:ext uri="{FF2B5EF4-FFF2-40B4-BE49-F238E27FC236}">
                <a16:creationId xmlns:a16="http://schemas.microsoft.com/office/drawing/2014/main" id="{0A43906B-DEDB-B17D-0552-5BBE7AE7F7B4}"/>
              </a:ext>
            </a:extLst>
          </p:cNvPr>
          <p:cNvSpPr/>
          <p:nvPr/>
        </p:nvSpPr>
        <p:spPr>
          <a:xfrm>
            <a:off x="9662417" y="2677466"/>
            <a:ext cx="438662" cy="230831"/>
          </a:xfrm>
          <a:prstGeom prst="rect">
            <a:avLst/>
          </a:prstGeom>
          <a:solidFill>
            <a:srgbClr val="DAF78D"/>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7B52C321-6231-0FB4-3D94-14DBAD6133EC}"/>
              </a:ext>
            </a:extLst>
          </p:cNvPr>
          <p:cNvSpPr txBox="1"/>
          <p:nvPr/>
        </p:nvSpPr>
        <p:spPr>
          <a:xfrm>
            <a:off x="7836676" y="2714615"/>
            <a:ext cx="1728558" cy="261610"/>
          </a:xfrm>
          <a:prstGeom prst="rect">
            <a:avLst/>
          </a:prstGeom>
          <a:noFill/>
        </p:spPr>
        <p:txBody>
          <a:bodyPr wrap="square" rtlCol="0">
            <a:spAutoFit/>
          </a:bodyPr>
          <a:lstStyle/>
          <a:p>
            <a:pPr algn="r" rtl="1"/>
            <a:r>
              <a:rPr lang="ar-SA" sz="1100" b="1" dirty="0"/>
              <a:t>أراضي ذات قيمة زراعية متوسطة</a:t>
            </a:r>
            <a:endParaRPr lang="en-US" sz="1100" b="1" dirty="0"/>
          </a:p>
        </p:txBody>
      </p:sp>
      <p:sp>
        <p:nvSpPr>
          <p:cNvPr id="26" name="Rectangle 25">
            <a:extLst>
              <a:ext uri="{FF2B5EF4-FFF2-40B4-BE49-F238E27FC236}">
                <a16:creationId xmlns:a16="http://schemas.microsoft.com/office/drawing/2014/main" id="{9129106C-0352-D80D-8270-B44E9ED2078A}"/>
              </a:ext>
            </a:extLst>
          </p:cNvPr>
          <p:cNvSpPr/>
          <p:nvPr/>
        </p:nvSpPr>
        <p:spPr>
          <a:xfrm>
            <a:off x="9662417" y="2965514"/>
            <a:ext cx="438662" cy="230831"/>
          </a:xfrm>
          <a:prstGeom prst="rect">
            <a:avLst/>
          </a:prstGeom>
          <a:blipFill dpi="0" rotWithShape="1">
            <a:blip r:embed="rId11">
              <a:extLst>
                <a:ext uri="{28A0092B-C50C-407E-A947-70E740481C1C}">
                  <a14:useLocalDpi xmlns:a14="http://schemas.microsoft.com/office/drawing/2010/main" val="0"/>
                </a:ext>
              </a:extLst>
            </a:blip>
            <a:srcRect/>
            <a:stretch>
              <a:fillRect/>
            </a:stretch>
          </a:blip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Box 26">
            <a:extLst>
              <a:ext uri="{FF2B5EF4-FFF2-40B4-BE49-F238E27FC236}">
                <a16:creationId xmlns:a16="http://schemas.microsoft.com/office/drawing/2014/main" id="{D5D49AB3-14F0-C213-B52C-96606FE361D8}"/>
              </a:ext>
            </a:extLst>
          </p:cNvPr>
          <p:cNvSpPr txBox="1"/>
          <p:nvPr/>
        </p:nvSpPr>
        <p:spPr>
          <a:xfrm>
            <a:off x="8521600" y="3265328"/>
            <a:ext cx="1817703" cy="276999"/>
          </a:xfrm>
          <a:prstGeom prst="rect">
            <a:avLst/>
          </a:prstGeom>
          <a:noFill/>
        </p:spPr>
        <p:txBody>
          <a:bodyPr wrap="square">
            <a:spAutoFit/>
          </a:bodyPr>
          <a:lstStyle/>
          <a:p>
            <a:r>
              <a:rPr lang="en-US" sz="1200" dirty="0"/>
              <a:t>2180</a:t>
            </a:r>
            <a:r>
              <a:rPr lang="ar-SA" sz="1200" dirty="0"/>
              <a:t>.</a:t>
            </a:r>
            <a:r>
              <a:rPr lang="en-US" sz="1200" dirty="0"/>
              <a:t>133</a:t>
            </a:r>
            <a:r>
              <a:rPr lang="ar-SA" sz="1200" dirty="0"/>
              <a:t> دونم </a:t>
            </a:r>
            <a:endParaRPr lang="en-US" sz="1200" dirty="0"/>
          </a:p>
        </p:txBody>
      </p:sp>
      <p:sp>
        <p:nvSpPr>
          <p:cNvPr id="29" name="TextBox 28">
            <a:extLst>
              <a:ext uri="{FF2B5EF4-FFF2-40B4-BE49-F238E27FC236}">
                <a16:creationId xmlns:a16="http://schemas.microsoft.com/office/drawing/2014/main" id="{3EE94E3F-33D7-B116-4208-CEE871894FA6}"/>
              </a:ext>
            </a:extLst>
          </p:cNvPr>
          <p:cNvSpPr txBox="1"/>
          <p:nvPr/>
        </p:nvSpPr>
        <p:spPr>
          <a:xfrm>
            <a:off x="7868647" y="3014861"/>
            <a:ext cx="1728558" cy="307777"/>
          </a:xfrm>
          <a:prstGeom prst="rect">
            <a:avLst/>
          </a:prstGeom>
          <a:noFill/>
        </p:spPr>
        <p:txBody>
          <a:bodyPr wrap="square" rtlCol="0">
            <a:spAutoFit/>
          </a:bodyPr>
          <a:lstStyle/>
          <a:p>
            <a:pPr algn="r" rtl="1"/>
            <a:r>
              <a:rPr lang="ar-SA" sz="1400" dirty="0"/>
              <a:t>المساحات المفقودة</a:t>
            </a:r>
            <a:endParaRPr lang="en-US" sz="1400" dirty="0"/>
          </a:p>
        </p:txBody>
      </p:sp>
    </p:spTree>
    <p:extLst>
      <p:ext uri="{BB962C8B-B14F-4D97-AF65-F5344CB8AC3E}">
        <p14:creationId xmlns:p14="http://schemas.microsoft.com/office/powerpoint/2010/main" val="330187238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المستوى المحلي</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176309504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458980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D8B20077-F2B4-51CF-DAC1-DA48F3629E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7" y="11604"/>
            <a:ext cx="9691481" cy="6858000"/>
          </a:xfrm>
          <a:prstGeom prst="rect">
            <a:avLst/>
          </a:prstGeom>
        </p:spPr>
      </p:pic>
      <p:graphicFrame>
        <p:nvGraphicFramePr>
          <p:cNvPr id="5" name="Chart 4">
            <a:extLst>
              <a:ext uri="{FF2B5EF4-FFF2-40B4-BE49-F238E27FC236}">
                <a16:creationId xmlns:a16="http://schemas.microsoft.com/office/drawing/2014/main" id="{A564D182-08AE-F14C-EAC3-2BAE6CE74945}"/>
              </a:ext>
            </a:extLst>
          </p:cNvPr>
          <p:cNvGraphicFramePr>
            <a:graphicFrameLocks/>
          </p:cNvGraphicFramePr>
          <p:nvPr>
            <p:extLst>
              <p:ext uri="{D42A27DB-BD31-4B8C-83A1-F6EECF244321}">
                <p14:modId xmlns:p14="http://schemas.microsoft.com/office/powerpoint/2010/main" val="3936252778"/>
              </p:ext>
            </p:extLst>
          </p:nvPr>
        </p:nvGraphicFramePr>
        <p:xfrm>
          <a:off x="7836677" y="4760271"/>
          <a:ext cx="4187396" cy="1595326"/>
        </p:xfrm>
        <a:graphic>
          <a:graphicData uri="http://schemas.openxmlformats.org/drawingml/2006/chart">
            <c:chart xmlns:c="http://schemas.openxmlformats.org/drawingml/2006/chart" xmlns:r="http://schemas.openxmlformats.org/officeDocument/2006/relationships" r:id="rId4"/>
          </a:graphicData>
        </a:graphic>
      </p:graphicFrame>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الكثافة السكانية لمدينة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8"/>
          <a:srcRect b="76369"/>
          <a:stretch/>
        </p:blipFill>
        <p:spPr>
          <a:xfrm>
            <a:off x="10395424" y="1655782"/>
            <a:ext cx="1633447" cy="1494980"/>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sp>
        <p:nvSpPr>
          <p:cNvPr id="4" name="مربع نص 10">
            <a:extLst>
              <a:ext uri="{FF2B5EF4-FFF2-40B4-BE49-F238E27FC236}">
                <a16:creationId xmlns:a16="http://schemas.microsoft.com/office/drawing/2014/main" id="{21BE8E01-1F63-27BE-F156-B311ABDFB3DD}"/>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sp>
        <p:nvSpPr>
          <p:cNvPr id="17" name="TextBox 16">
            <a:extLst>
              <a:ext uri="{FF2B5EF4-FFF2-40B4-BE49-F238E27FC236}">
                <a16:creationId xmlns:a16="http://schemas.microsoft.com/office/drawing/2014/main" id="{91028B98-6B1B-686E-0A1B-AEA462A8F854}"/>
              </a:ext>
            </a:extLst>
          </p:cNvPr>
          <p:cNvSpPr txBox="1"/>
          <p:nvPr/>
        </p:nvSpPr>
        <p:spPr>
          <a:xfrm>
            <a:off x="10231503" y="3187600"/>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0" name="Picture 19">
            <a:extLst>
              <a:ext uri="{FF2B5EF4-FFF2-40B4-BE49-F238E27FC236}">
                <a16:creationId xmlns:a16="http://schemas.microsoft.com/office/drawing/2014/main" id="{FAAEC1F5-BCF7-BE2A-1B5E-9D92AB988695}"/>
              </a:ext>
            </a:extLst>
          </p:cNvPr>
          <p:cNvPicPr>
            <a:picLocks noChangeAspect="1"/>
          </p:cNvPicPr>
          <p:nvPr/>
        </p:nvPicPr>
        <p:blipFill rotWithShape="1">
          <a:blip r:embed="rId10"/>
          <a:srcRect t="36000"/>
          <a:stretch/>
        </p:blipFill>
        <p:spPr>
          <a:xfrm>
            <a:off x="10231503" y="3557476"/>
            <a:ext cx="1736836" cy="639159"/>
          </a:xfrm>
          <a:prstGeom prst="rect">
            <a:avLst/>
          </a:prstGeom>
        </p:spPr>
      </p:pic>
      <p:pic>
        <p:nvPicPr>
          <p:cNvPr id="6" name="Picture 5">
            <a:extLst>
              <a:ext uri="{FF2B5EF4-FFF2-40B4-BE49-F238E27FC236}">
                <a16:creationId xmlns:a16="http://schemas.microsoft.com/office/drawing/2014/main" id="{A798D8D4-2942-173E-A452-9E8761C9CF92}"/>
              </a:ext>
            </a:extLst>
          </p:cNvPr>
          <p:cNvPicPr>
            <a:picLocks noChangeAspect="1"/>
          </p:cNvPicPr>
          <p:nvPr/>
        </p:nvPicPr>
        <p:blipFill rotWithShape="1">
          <a:blip r:embed="rId11"/>
          <a:srcRect t="44284" b="17274"/>
          <a:stretch/>
        </p:blipFill>
        <p:spPr>
          <a:xfrm>
            <a:off x="8747748" y="1987734"/>
            <a:ext cx="1344460" cy="2089118"/>
          </a:xfrm>
          <a:prstGeom prst="rect">
            <a:avLst/>
          </a:prstGeom>
        </p:spPr>
      </p:pic>
      <p:pic>
        <p:nvPicPr>
          <p:cNvPr id="28" name="Picture 27">
            <a:extLst>
              <a:ext uri="{FF2B5EF4-FFF2-40B4-BE49-F238E27FC236}">
                <a16:creationId xmlns:a16="http://schemas.microsoft.com/office/drawing/2014/main" id="{A721A885-19D2-E9BA-33D5-3FAD12815E2F}"/>
              </a:ext>
            </a:extLst>
          </p:cNvPr>
          <p:cNvPicPr>
            <a:picLocks noChangeAspect="1"/>
          </p:cNvPicPr>
          <p:nvPr/>
        </p:nvPicPr>
        <p:blipFill rotWithShape="1">
          <a:blip r:embed="rId11"/>
          <a:srcRect t="81222" b="4666"/>
          <a:stretch/>
        </p:blipFill>
        <p:spPr>
          <a:xfrm>
            <a:off x="8756461" y="4009158"/>
            <a:ext cx="1344460" cy="766903"/>
          </a:xfrm>
          <a:prstGeom prst="rect">
            <a:avLst/>
          </a:prstGeom>
        </p:spPr>
      </p:pic>
    </p:spTree>
    <p:extLst>
      <p:ext uri="{BB962C8B-B14F-4D97-AF65-F5344CB8AC3E}">
        <p14:creationId xmlns:p14="http://schemas.microsoft.com/office/powerpoint/2010/main" val="277170729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المستوى المحلي</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8280537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138672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F62AF4CD-E55D-E049-2A5A-75C7839858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09"/>
            <a:ext cx="9691481" cy="6858000"/>
          </a:xfrm>
          <a:prstGeom prst="rect">
            <a:avLst/>
          </a:prstGeom>
        </p:spPr>
      </p:pic>
      <p:graphicFrame>
        <p:nvGraphicFramePr>
          <p:cNvPr id="2" name="Chart 1">
            <a:extLst>
              <a:ext uri="{FF2B5EF4-FFF2-40B4-BE49-F238E27FC236}">
                <a16:creationId xmlns:a16="http://schemas.microsoft.com/office/drawing/2014/main" id="{3192C5C0-1D23-AE2C-7E48-22EA4C5E6121}"/>
              </a:ext>
            </a:extLst>
          </p:cNvPr>
          <p:cNvGraphicFramePr>
            <a:graphicFrameLocks/>
          </p:cNvGraphicFramePr>
          <p:nvPr>
            <p:extLst>
              <p:ext uri="{D42A27DB-BD31-4B8C-83A1-F6EECF244321}">
                <p14:modId xmlns:p14="http://schemas.microsoft.com/office/powerpoint/2010/main" val="4246813729"/>
              </p:ext>
            </p:extLst>
          </p:nvPr>
        </p:nvGraphicFramePr>
        <p:xfrm>
          <a:off x="7836678" y="4322017"/>
          <a:ext cx="4187395" cy="2033580"/>
        </p:xfrm>
        <a:graphic>
          <a:graphicData uri="http://schemas.openxmlformats.org/drawingml/2006/chart">
            <c:chart xmlns:c="http://schemas.openxmlformats.org/drawingml/2006/chart" xmlns:r="http://schemas.openxmlformats.org/officeDocument/2006/relationships" r:id="rId4"/>
          </a:graphicData>
        </a:graphic>
      </p:graphicFrame>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مصادر المياه لمدينة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8"/>
          <a:srcRect b="76369"/>
          <a:stretch/>
        </p:blipFill>
        <p:spPr>
          <a:xfrm>
            <a:off x="10395424" y="1655782"/>
            <a:ext cx="1633447" cy="1494980"/>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sp>
        <p:nvSpPr>
          <p:cNvPr id="4" name="مربع نص 10">
            <a:extLst>
              <a:ext uri="{FF2B5EF4-FFF2-40B4-BE49-F238E27FC236}">
                <a16:creationId xmlns:a16="http://schemas.microsoft.com/office/drawing/2014/main" id="{21BE8E01-1F63-27BE-F156-B311ABDFB3DD}"/>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sp>
        <p:nvSpPr>
          <p:cNvPr id="17" name="TextBox 16">
            <a:extLst>
              <a:ext uri="{FF2B5EF4-FFF2-40B4-BE49-F238E27FC236}">
                <a16:creationId xmlns:a16="http://schemas.microsoft.com/office/drawing/2014/main" id="{91028B98-6B1B-686E-0A1B-AEA462A8F854}"/>
              </a:ext>
            </a:extLst>
          </p:cNvPr>
          <p:cNvSpPr txBox="1"/>
          <p:nvPr/>
        </p:nvSpPr>
        <p:spPr>
          <a:xfrm>
            <a:off x="10231503" y="3187600"/>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0" name="Picture 19">
            <a:extLst>
              <a:ext uri="{FF2B5EF4-FFF2-40B4-BE49-F238E27FC236}">
                <a16:creationId xmlns:a16="http://schemas.microsoft.com/office/drawing/2014/main" id="{FAAEC1F5-BCF7-BE2A-1B5E-9D92AB988695}"/>
              </a:ext>
            </a:extLst>
          </p:cNvPr>
          <p:cNvPicPr>
            <a:picLocks noChangeAspect="1"/>
          </p:cNvPicPr>
          <p:nvPr/>
        </p:nvPicPr>
        <p:blipFill rotWithShape="1">
          <a:blip r:embed="rId10"/>
          <a:srcRect t="36000"/>
          <a:stretch/>
        </p:blipFill>
        <p:spPr>
          <a:xfrm>
            <a:off x="10231503" y="3557476"/>
            <a:ext cx="1736836" cy="639159"/>
          </a:xfrm>
          <a:prstGeom prst="rect">
            <a:avLst/>
          </a:prstGeom>
        </p:spPr>
      </p:pic>
      <p:pic>
        <p:nvPicPr>
          <p:cNvPr id="3" name="Picture 2">
            <a:extLst>
              <a:ext uri="{FF2B5EF4-FFF2-40B4-BE49-F238E27FC236}">
                <a16:creationId xmlns:a16="http://schemas.microsoft.com/office/drawing/2014/main" id="{030D37C9-45C9-BC85-2F10-B07FCE68CF58}"/>
              </a:ext>
            </a:extLst>
          </p:cNvPr>
          <p:cNvPicPr>
            <a:picLocks noChangeAspect="1"/>
          </p:cNvPicPr>
          <p:nvPr/>
        </p:nvPicPr>
        <p:blipFill rotWithShape="1">
          <a:blip r:embed="rId11"/>
          <a:srcRect t="18427" b="62681"/>
          <a:stretch/>
        </p:blipFill>
        <p:spPr>
          <a:xfrm>
            <a:off x="8879324" y="2088535"/>
            <a:ext cx="1657250" cy="1256565"/>
          </a:xfrm>
          <a:prstGeom prst="rect">
            <a:avLst/>
          </a:prstGeom>
        </p:spPr>
      </p:pic>
      <p:pic>
        <p:nvPicPr>
          <p:cNvPr id="14" name="Picture 13">
            <a:extLst>
              <a:ext uri="{FF2B5EF4-FFF2-40B4-BE49-F238E27FC236}">
                <a16:creationId xmlns:a16="http://schemas.microsoft.com/office/drawing/2014/main" id="{AECFD2FC-5776-BF23-21A0-26CF32E80C8C}"/>
              </a:ext>
            </a:extLst>
          </p:cNvPr>
          <p:cNvPicPr>
            <a:picLocks noChangeAspect="1"/>
          </p:cNvPicPr>
          <p:nvPr/>
        </p:nvPicPr>
        <p:blipFill rotWithShape="1">
          <a:blip r:embed="rId11"/>
          <a:srcRect t="59240" b="13882"/>
          <a:stretch/>
        </p:blipFill>
        <p:spPr>
          <a:xfrm>
            <a:off x="7733137" y="2077115"/>
            <a:ext cx="1499052" cy="1617141"/>
          </a:xfrm>
          <a:prstGeom prst="rect">
            <a:avLst/>
          </a:prstGeom>
        </p:spPr>
      </p:pic>
      <p:pic>
        <p:nvPicPr>
          <p:cNvPr id="15" name="Picture 14">
            <a:extLst>
              <a:ext uri="{FF2B5EF4-FFF2-40B4-BE49-F238E27FC236}">
                <a16:creationId xmlns:a16="http://schemas.microsoft.com/office/drawing/2014/main" id="{D6C7C9BC-B994-D4E2-8AFD-28E29764CA5C}"/>
              </a:ext>
            </a:extLst>
          </p:cNvPr>
          <p:cNvPicPr>
            <a:picLocks noChangeAspect="1"/>
          </p:cNvPicPr>
          <p:nvPr/>
        </p:nvPicPr>
        <p:blipFill rotWithShape="1">
          <a:blip r:embed="rId11"/>
          <a:srcRect t="96128"/>
          <a:stretch/>
        </p:blipFill>
        <p:spPr>
          <a:xfrm>
            <a:off x="7733137" y="3694256"/>
            <a:ext cx="1499051" cy="232937"/>
          </a:xfrm>
          <a:prstGeom prst="rect">
            <a:avLst/>
          </a:prstGeom>
        </p:spPr>
      </p:pic>
      <p:pic>
        <p:nvPicPr>
          <p:cNvPr id="22" name="Picture 21">
            <a:extLst>
              <a:ext uri="{FF2B5EF4-FFF2-40B4-BE49-F238E27FC236}">
                <a16:creationId xmlns:a16="http://schemas.microsoft.com/office/drawing/2014/main" id="{7551D090-61E4-4154-2590-A3406C6F297A}"/>
              </a:ext>
            </a:extLst>
          </p:cNvPr>
          <p:cNvPicPr>
            <a:picLocks noChangeAspect="1"/>
          </p:cNvPicPr>
          <p:nvPr/>
        </p:nvPicPr>
        <p:blipFill rotWithShape="1">
          <a:blip r:embed="rId12"/>
          <a:srcRect t="82881" b="9660"/>
          <a:stretch/>
        </p:blipFill>
        <p:spPr>
          <a:xfrm>
            <a:off x="9036852" y="3271939"/>
            <a:ext cx="1499722" cy="321043"/>
          </a:xfrm>
          <a:prstGeom prst="rect">
            <a:avLst/>
          </a:prstGeom>
        </p:spPr>
      </p:pic>
    </p:spTree>
    <p:extLst>
      <p:ext uri="{BB962C8B-B14F-4D97-AF65-F5344CB8AC3E}">
        <p14:creationId xmlns:p14="http://schemas.microsoft.com/office/powerpoint/2010/main" val="403887408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DE71B9A9-9977-F55A-7B84-6414B6FC44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2" y="0"/>
            <a:ext cx="969148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شبكة الصرف الصحي لمدينة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8"/>
          <a:stretch>
            <a:fillRect/>
          </a:stretch>
        </p:blipFill>
        <p:spPr>
          <a:xfrm>
            <a:off x="162452" y="6431960"/>
            <a:ext cx="2080594" cy="222322"/>
          </a:xfrm>
          <a:prstGeom prst="rect">
            <a:avLst/>
          </a:prstGeom>
        </p:spPr>
      </p:pic>
      <p:sp>
        <p:nvSpPr>
          <p:cNvPr id="4" name="مربع نص 10">
            <a:extLst>
              <a:ext uri="{FF2B5EF4-FFF2-40B4-BE49-F238E27FC236}">
                <a16:creationId xmlns:a16="http://schemas.microsoft.com/office/drawing/2014/main" id="{21BE8E01-1F63-27BE-F156-B311ABDFB3DD}"/>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sp>
        <p:nvSpPr>
          <p:cNvPr id="17" name="TextBox 16">
            <a:extLst>
              <a:ext uri="{FF2B5EF4-FFF2-40B4-BE49-F238E27FC236}">
                <a16:creationId xmlns:a16="http://schemas.microsoft.com/office/drawing/2014/main" id="{91028B98-6B1B-686E-0A1B-AEA462A8F854}"/>
              </a:ext>
            </a:extLst>
          </p:cNvPr>
          <p:cNvSpPr txBox="1"/>
          <p:nvPr/>
        </p:nvSpPr>
        <p:spPr>
          <a:xfrm>
            <a:off x="10231503" y="3187600"/>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0" name="Picture 19">
            <a:extLst>
              <a:ext uri="{FF2B5EF4-FFF2-40B4-BE49-F238E27FC236}">
                <a16:creationId xmlns:a16="http://schemas.microsoft.com/office/drawing/2014/main" id="{FAAEC1F5-BCF7-BE2A-1B5E-9D92AB988695}"/>
              </a:ext>
            </a:extLst>
          </p:cNvPr>
          <p:cNvPicPr>
            <a:picLocks noChangeAspect="1"/>
          </p:cNvPicPr>
          <p:nvPr/>
        </p:nvPicPr>
        <p:blipFill rotWithShape="1">
          <a:blip r:embed="rId9"/>
          <a:srcRect t="36000"/>
          <a:stretch/>
        </p:blipFill>
        <p:spPr>
          <a:xfrm>
            <a:off x="10231503" y="3557476"/>
            <a:ext cx="1736836" cy="639159"/>
          </a:xfrm>
          <a:prstGeom prst="rect">
            <a:avLst/>
          </a:prstGeom>
        </p:spPr>
      </p:pic>
      <p:pic>
        <p:nvPicPr>
          <p:cNvPr id="5" name="Picture 4">
            <a:extLst>
              <a:ext uri="{FF2B5EF4-FFF2-40B4-BE49-F238E27FC236}">
                <a16:creationId xmlns:a16="http://schemas.microsoft.com/office/drawing/2014/main" id="{7597F3E6-F361-DB62-48A2-C79D6EC5062A}"/>
              </a:ext>
            </a:extLst>
          </p:cNvPr>
          <p:cNvPicPr>
            <a:picLocks noChangeAspect="1"/>
          </p:cNvPicPr>
          <p:nvPr/>
        </p:nvPicPr>
        <p:blipFill rotWithShape="1">
          <a:blip r:embed="rId10"/>
          <a:srcRect t="33842" b="30275"/>
          <a:stretch/>
        </p:blipFill>
        <p:spPr>
          <a:xfrm>
            <a:off x="7836678" y="2034573"/>
            <a:ext cx="2739582" cy="1459868"/>
          </a:xfrm>
          <a:prstGeom prst="rect">
            <a:avLst/>
          </a:prstGeom>
        </p:spPr>
      </p:pic>
      <p:pic>
        <p:nvPicPr>
          <p:cNvPr id="6" name="Picture 5">
            <a:extLst>
              <a:ext uri="{FF2B5EF4-FFF2-40B4-BE49-F238E27FC236}">
                <a16:creationId xmlns:a16="http://schemas.microsoft.com/office/drawing/2014/main" id="{D02B973F-C0FA-0612-5577-4FBC921A79D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1624486" y="4396026"/>
            <a:ext cx="274705" cy="225847"/>
          </a:xfrm>
          <a:prstGeom prst="rect">
            <a:avLst/>
          </a:prstGeom>
        </p:spPr>
      </p:pic>
      <p:sp>
        <p:nvSpPr>
          <p:cNvPr id="16" name="TextBox 15">
            <a:extLst>
              <a:ext uri="{FF2B5EF4-FFF2-40B4-BE49-F238E27FC236}">
                <a16:creationId xmlns:a16="http://schemas.microsoft.com/office/drawing/2014/main" id="{86D78278-6BBE-4713-7284-E034CABAC43E}"/>
              </a:ext>
            </a:extLst>
          </p:cNvPr>
          <p:cNvSpPr txBox="1"/>
          <p:nvPr/>
        </p:nvSpPr>
        <p:spPr>
          <a:xfrm>
            <a:off x="7977052" y="4414124"/>
            <a:ext cx="3645145" cy="261610"/>
          </a:xfrm>
          <a:prstGeom prst="rect">
            <a:avLst/>
          </a:prstGeom>
          <a:noFill/>
        </p:spPr>
        <p:txBody>
          <a:bodyPr wrap="square" rtlCol="0">
            <a:spAutoFit/>
          </a:bodyPr>
          <a:lstStyle/>
          <a:p>
            <a:pPr algn="r" rtl="1"/>
            <a:r>
              <a:rPr lang="ar-SA" sz="1100" b="1" dirty="0"/>
              <a:t>أيقونات تصريف مياه الصرف الصحي غير القانونية</a:t>
            </a:r>
            <a:endParaRPr lang="en-US" sz="1100" b="1" dirty="0"/>
          </a:p>
        </p:txBody>
      </p:sp>
      <p:sp>
        <p:nvSpPr>
          <p:cNvPr id="23" name="TextBox 22">
            <a:extLst>
              <a:ext uri="{FF2B5EF4-FFF2-40B4-BE49-F238E27FC236}">
                <a16:creationId xmlns:a16="http://schemas.microsoft.com/office/drawing/2014/main" id="{569E9400-B605-BA90-3F68-3BE0F83FF384}"/>
              </a:ext>
            </a:extLst>
          </p:cNvPr>
          <p:cNvSpPr txBox="1"/>
          <p:nvPr/>
        </p:nvSpPr>
        <p:spPr>
          <a:xfrm>
            <a:off x="7836679" y="4912885"/>
            <a:ext cx="4171100" cy="954107"/>
          </a:xfrm>
          <a:prstGeom prst="rect">
            <a:avLst/>
          </a:prstGeom>
          <a:noFill/>
        </p:spPr>
        <p:txBody>
          <a:bodyPr wrap="square" rtlCol="0">
            <a:spAutoFit/>
          </a:bodyPr>
          <a:lstStyle/>
          <a:p>
            <a:pPr algn="r" rtl="1"/>
            <a:r>
              <a:rPr lang="ar-SA" sz="1400" b="1" dirty="0"/>
              <a:t>مساحة محطة التنقية </a:t>
            </a:r>
            <a:r>
              <a:rPr lang="en-US" sz="1400" b="1" dirty="0"/>
              <a:t>274.037</a:t>
            </a:r>
            <a:r>
              <a:rPr lang="ar-SA" sz="1400" b="1" dirty="0"/>
              <a:t> </a:t>
            </a:r>
            <a:r>
              <a:rPr lang="en-US" sz="1400" b="1" dirty="0"/>
              <a:t> </a:t>
            </a:r>
            <a:r>
              <a:rPr lang="ar-SA" sz="1400" b="1" dirty="0"/>
              <a:t>كيلومتر مربع</a:t>
            </a:r>
          </a:p>
          <a:p>
            <a:pPr algn="r" rtl="1"/>
            <a:endParaRPr lang="ar-SA" sz="1400" b="1" dirty="0"/>
          </a:p>
          <a:p>
            <a:pPr algn="r" rtl="1"/>
            <a:r>
              <a:rPr lang="ar-SA" sz="1400" b="1" dirty="0"/>
              <a:t>طول أنابيب التصريف الاساسية 35.707 </a:t>
            </a:r>
            <a:r>
              <a:rPr lang="en-US" sz="1400" b="1" dirty="0"/>
              <a:t> </a:t>
            </a:r>
            <a:r>
              <a:rPr lang="ar-SA" sz="1400" b="1" dirty="0"/>
              <a:t>كيلومتر </a:t>
            </a:r>
          </a:p>
          <a:p>
            <a:pPr algn="r" rtl="1"/>
            <a:r>
              <a:rPr lang="ar-SA" sz="1400" b="1" dirty="0"/>
              <a:t>طول أنابيب التصريف الثانوية 28.477 </a:t>
            </a:r>
            <a:r>
              <a:rPr lang="en-US" sz="1400" b="1" dirty="0"/>
              <a:t> </a:t>
            </a:r>
            <a:r>
              <a:rPr lang="ar-SA" sz="1400" b="1" dirty="0"/>
              <a:t>كيلومتر </a:t>
            </a:r>
            <a:endParaRPr lang="en-US" sz="1400" b="1" dirty="0"/>
          </a:p>
        </p:txBody>
      </p:sp>
      <p:pic>
        <p:nvPicPr>
          <p:cNvPr id="26" name="Picture 25">
            <a:extLst>
              <a:ext uri="{FF2B5EF4-FFF2-40B4-BE49-F238E27FC236}">
                <a16:creationId xmlns:a16="http://schemas.microsoft.com/office/drawing/2014/main" id="{219A04A1-6637-6834-C832-F835DDEA88A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662154" y="3748591"/>
            <a:ext cx="274705" cy="225847"/>
          </a:xfrm>
          <a:prstGeom prst="rect">
            <a:avLst/>
          </a:prstGeom>
        </p:spPr>
      </p:pic>
      <p:pic>
        <p:nvPicPr>
          <p:cNvPr id="27" name="Picture 26">
            <a:extLst>
              <a:ext uri="{FF2B5EF4-FFF2-40B4-BE49-F238E27FC236}">
                <a16:creationId xmlns:a16="http://schemas.microsoft.com/office/drawing/2014/main" id="{1A811753-C4BA-B943-EDFA-AA52D50763EB}"/>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713693" y="4283102"/>
            <a:ext cx="274705" cy="225847"/>
          </a:xfrm>
          <a:prstGeom prst="rect">
            <a:avLst/>
          </a:prstGeom>
        </p:spPr>
      </p:pic>
      <p:pic>
        <p:nvPicPr>
          <p:cNvPr id="28" name="Picture 27">
            <a:extLst>
              <a:ext uri="{FF2B5EF4-FFF2-40B4-BE49-F238E27FC236}">
                <a16:creationId xmlns:a16="http://schemas.microsoft.com/office/drawing/2014/main" id="{6CE4438F-2ECA-E05C-3186-2DCD079394E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329541" y="4211383"/>
            <a:ext cx="274705" cy="225847"/>
          </a:xfrm>
          <a:prstGeom prst="rect">
            <a:avLst/>
          </a:prstGeom>
        </p:spPr>
      </p:pic>
    </p:spTree>
    <p:extLst>
      <p:ext uri="{BB962C8B-B14F-4D97-AF65-F5344CB8AC3E}">
        <p14:creationId xmlns:p14="http://schemas.microsoft.com/office/powerpoint/2010/main" val="172896672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المستوى المحلي</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39701208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963236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65C35A34-6692-9280-5E82-1756070C27B8}"/>
              </a:ext>
            </a:extLst>
          </p:cNvPr>
          <p:cNvPicPr>
            <a:picLocks noChangeAspect="1"/>
          </p:cNvPicPr>
          <p:nvPr/>
        </p:nvPicPr>
        <p:blipFill rotWithShape="1">
          <a:blip r:embed="rId3"/>
          <a:srcRect t="27988" b="55552"/>
          <a:stretch/>
        </p:blipFill>
        <p:spPr>
          <a:xfrm>
            <a:off x="6109156" y="1873546"/>
            <a:ext cx="3717492" cy="2126424"/>
          </a:xfrm>
          <a:prstGeom prst="rect">
            <a:avLst/>
          </a:prstGeom>
        </p:spPr>
      </p:pic>
      <p:sp>
        <p:nvSpPr>
          <p:cNvPr id="24" name="TextBox 23">
            <a:extLst>
              <a:ext uri="{FF2B5EF4-FFF2-40B4-BE49-F238E27FC236}">
                <a16:creationId xmlns:a16="http://schemas.microsoft.com/office/drawing/2014/main" id="{8C98DD44-92AA-B0BA-C4D9-3DE47A11FEFE}"/>
              </a:ext>
            </a:extLst>
          </p:cNvPr>
          <p:cNvSpPr txBox="1"/>
          <p:nvPr/>
        </p:nvSpPr>
        <p:spPr>
          <a:xfrm>
            <a:off x="6611891" y="1913644"/>
            <a:ext cx="2804158" cy="2308324"/>
          </a:xfrm>
          <a:prstGeom prst="rect">
            <a:avLst/>
          </a:prstGeom>
          <a:solidFill>
            <a:schemeClr val="bg1"/>
          </a:solidFill>
        </p:spPr>
        <p:txBody>
          <a:bodyPr wrap="square" rtlCol="0">
            <a:spAutoFit/>
          </a:bodyPr>
          <a:lstStyle/>
          <a:p>
            <a:pPr algn="r" rtl="1"/>
            <a:r>
              <a:rPr lang="ar-SA" dirty="0"/>
              <a:t>مكتب تكسي</a:t>
            </a:r>
          </a:p>
          <a:p>
            <a:pPr algn="r" rtl="1"/>
            <a:r>
              <a:rPr lang="ar-SA" dirty="0"/>
              <a:t>بنك</a:t>
            </a:r>
          </a:p>
          <a:p>
            <a:pPr algn="r" rtl="1"/>
            <a:r>
              <a:rPr lang="ar-SA" dirty="0"/>
              <a:t>مبنى وزارة الزراعة</a:t>
            </a:r>
          </a:p>
          <a:p>
            <a:pPr algn="r" rtl="1"/>
            <a:r>
              <a:rPr lang="ar-SA" dirty="0"/>
              <a:t>شركة نقل </a:t>
            </a:r>
          </a:p>
          <a:p>
            <a:pPr algn="r" rtl="1"/>
            <a:r>
              <a:rPr lang="ar-SA" dirty="0"/>
              <a:t>كافيه</a:t>
            </a:r>
          </a:p>
          <a:p>
            <a:pPr algn="r" rtl="1"/>
            <a:r>
              <a:rPr lang="ar-SA" dirty="0"/>
              <a:t>تأجير سيارات</a:t>
            </a:r>
          </a:p>
          <a:p>
            <a:pPr algn="r" rtl="1"/>
            <a:r>
              <a:rPr lang="ar-SA" dirty="0"/>
              <a:t>مقبرة</a:t>
            </a:r>
          </a:p>
          <a:p>
            <a:pPr algn="r" rtl="1"/>
            <a:endParaRPr lang="en-US" dirty="0"/>
          </a:p>
        </p:txBody>
      </p:sp>
      <p:pic>
        <p:nvPicPr>
          <p:cNvPr id="3" name="Picture 2">
            <a:extLst>
              <a:ext uri="{FF2B5EF4-FFF2-40B4-BE49-F238E27FC236}">
                <a16:creationId xmlns:a16="http://schemas.microsoft.com/office/drawing/2014/main" id="{A0F46AC4-3AE5-DBA7-C6A2-5020715D0BBE}"/>
              </a:ext>
            </a:extLst>
          </p:cNvPr>
          <p:cNvPicPr>
            <a:picLocks noChangeAspect="1"/>
          </p:cNvPicPr>
          <p:nvPr/>
        </p:nvPicPr>
        <p:blipFill rotWithShape="1">
          <a:blip r:embed="rId4">
            <a:extLst>
              <a:ext uri="{28A0092B-C50C-407E-A947-70E740481C1C}">
                <a14:useLocalDpi xmlns:a14="http://schemas.microsoft.com/office/drawing/2010/main" val="0"/>
              </a:ext>
            </a:extLst>
          </a:blip>
          <a:srcRect r="21161"/>
          <a:stretch/>
        </p:blipFill>
        <p:spPr>
          <a:xfrm>
            <a:off x="3857" y="9707"/>
            <a:ext cx="7640667"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الخدمات لمدينة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8"/>
          <a:srcRect b="76369"/>
          <a:stretch/>
        </p:blipFill>
        <p:spPr>
          <a:xfrm>
            <a:off x="10395424" y="1655782"/>
            <a:ext cx="1633447" cy="1494980"/>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sp>
        <p:nvSpPr>
          <p:cNvPr id="17" name="TextBox 16">
            <a:extLst>
              <a:ext uri="{FF2B5EF4-FFF2-40B4-BE49-F238E27FC236}">
                <a16:creationId xmlns:a16="http://schemas.microsoft.com/office/drawing/2014/main" id="{91028B98-6B1B-686E-0A1B-AEA462A8F854}"/>
              </a:ext>
            </a:extLst>
          </p:cNvPr>
          <p:cNvSpPr txBox="1"/>
          <p:nvPr/>
        </p:nvSpPr>
        <p:spPr>
          <a:xfrm>
            <a:off x="10230390" y="3133743"/>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0" name="Picture 19">
            <a:extLst>
              <a:ext uri="{FF2B5EF4-FFF2-40B4-BE49-F238E27FC236}">
                <a16:creationId xmlns:a16="http://schemas.microsoft.com/office/drawing/2014/main" id="{FAAEC1F5-BCF7-BE2A-1B5E-9D92AB988695}"/>
              </a:ext>
            </a:extLst>
          </p:cNvPr>
          <p:cNvPicPr>
            <a:picLocks noChangeAspect="1"/>
          </p:cNvPicPr>
          <p:nvPr/>
        </p:nvPicPr>
        <p:blipFill rotWithShape="1">
          <a:blip r:embed="rId10"/>
          <a:srcRect t="36000"/>
          <a:stretch/>
        </p:blipFill>
        <p:spPr>
          <a:xfrm>
            <a:off x="10230390" y="3503619"/>
            <a:ext cx="1736836" cy="639159"/>
          </a:xfrm>
          <a:prstGeom prst="rect">
            <a:avLst/>
          </a:prstGeom>
        </p:spPr>
      </p:pic>
      <p:pic>
        <p:nvPicPr>
          <p:cNvPr id="14" name="Picture 13">
            <a:extLst>
              <a:ext uri="{FF2B5EF4-FFF2-40B4-BE49-F238E27FC236}">
                <a16:creationId xmlns:a16="http://schemas.microsoft.com/office/drawing/2014/main" id="{017BE482-C108-C5E1-E63D-8DDFE5B0AB15}"/>
              </a:ext>
            </a:extLst>
          </p:cNvPr>
          <p:cNvPicPr>
            <a:picLocks noChangeAspect="1"/>
          </p:cNvPicPr>
          <p:nvPr/>
        </p:nvPicPr>
        <p:blipFill rotWithShape="1">
          <a:blip r:embed="rId3"/>
          <a:srcRect t="44325" b="46506"/>
          <a:stretch/>
        </p:blipFill>
        <p:spPr>
          <a:xfrm>
            <a:off x="8347910" y="4476282"/>
            <a:ext cx="3717492" cy="1184504"/>
          </a:xfrm>
          <a:prstGeom prst="rect">
            <a:avLst/>
          </a:prstGeom>
        </p:spPr>
      </p:pic>
      <p:sp>
        <p:nvSpPr>
          <p:cNvPr id="21" name="TextBox 20">
            <a:extLst>
              <a:ext uri="{FF2B5EF4-FFF2-40B4-BE49-F238E27FC236}">
                <a16:creationId xmlns:a16="http://schemas.microsoft.com/office/drawing/2014/main" id="{7A278F22-8A53-10DF-8B75-F0EB738B2E7C}"/>
              </a:ext>
            </a:extLst>
          </p:cNvPr>
          <p:cNvSpPr txBox="1"/>
          <p:nvPr/>
        </p:nvSpPr>
        <p:spPr>
          <a:xfrm>
            <a:off x="10206656" y="4156513"/>
            <a:ext cx="1835012" cy="369332"/>
          </a:xfrm>
          <a:prstGeom prst="rect">
            <a:avLst/>
          </a:prstGeom>
          <a:noFill/>
        </p:spPr>
        <p:txBody>
          <a:bodyPr wrap="square" rtlCol="0">
            <a:spAutoFit/>
          </a:bodyPr>
          <a:lstStyle/>
          <a:p>
            <a:pPr algn="r" rtl="1"/>
            <a:r>
              <a:rPr lang="ar-SA" b="1" dirty="0"/>
              <a:t>جامعات</a:t>
            </a:r>
            <a:endParaRPr lang="en-US" b="1" dirty="0"/>
          </a:p>
        </p:txBody>
      </p:sp>
      <p:sp>
        <p:nvSpPr>
          <p:cNvPr id="22" name="TextBox 21">
            <a:extLst>
              <a:ext uri="{FF2B5EF4-FFF2-40B4-BE49-F238E27FC236}">
                <a16:creationId xmlns:a16="http://schemas.microsoft.com/office/drawing/2014/main" id="{BC26D47B-4339-BD89-4FFE-B26E19CD6D63}"/>
              </a:ext>
            </a:extLst>
          </p:cNvPr>
          <p:cNvSpPr txBox="1"/>
          <p:nvPr/>
        </p:nvSpPr>
        <p:spPr>
          <a:xfrm>
            <a:off x="8833768" y="4440619"/>
            <a:ext cx="2804158" cy="1477328"/>
          </a:xfrm>
          <a:prstGeom prst="rect">
            <a:avLst/>
          </a:prstGeom>
          <a:solidFill>
            <a:schemeClr val="bg1"/>
          </a:solidFill>
        </p:spPr>
        <p:txBody>
          <a:bodyPr wrap="square" rtlCol="0">
            <a:spAutoFit/>
          </a:bodyPr>
          <a:lstStyle/>
          <a:p>
            <a:pPr algn="r" rtl="1"/>
            <a:r>
              <a:rPr lang="ar-SA" dirty="0"/>
              <a:t>جامعة القدس المفتوحة </a:t>
            </a:r>
          </a:p>
          <a:p>
            <a:pPr algn="r" rtl="1"/>
            <a:r>
              <a:rPr lang="ar-SA" dirty="0"/>
              <a:t>اكاديمية الاتصالات</a:t>
            </a:r>
          </a:p>
          <a:p>
            <a:pPr algn="r" rtl="1"/>
            <a:r>
              <a:rPr lang="ar-SA" dirty="0"/>
              <a:t>معهد اريحا للتدريب</a:t>
            </a:r>
          </a:p>
          <a:p>
            <a:pPr algn="r" rtl="1"/>
            <a:r>
              <a:rPr lang="ar-SA" dirty="0"/>
              <a:t>الكلية العسكرية</a:t>
            </a:r>
          </a:p>
          <a:p>
            <a:pPr algn="r" rtl="1"/>
            <a:endParaRPr lang="en-US" dirty="0"/>
          </a:p>
        </p:txBody>
      </p:sp>
      <p:sp>
        <p:nvSpPr>
          <p:cNvPr id="29" name="TextBox 28">
            <a:extLst>
              <a:ext uri="{FF2B5EF4-FFF2-40B4-BE49-F238E27FC236}">
                <a16:creationId xmlns:a16="http://schemas.microsoft.com/office/drawing/2014/main" id="{2CB7DB63-2F1C-C5CE-FFE3-475FB666CC23}"/>
              </a:ext>
            </a:extLst>
          </p:cNvPr>
          <p:cNvSpPr txBox="1"/>
          <p:nvPr/>
        </p:nvSpPr>
        <p:spPr>
          <a:xfrm>
            <a:off x="8009178" y="1544312"/>
            <a:ext cx="1744420" cy="369332"/>
          </a:xfrm>
          <a:prstGeom prst="rect">
            <a:avLst/>
          </a:prstGeom>
          <a:noFill/>
        </p:spPr>
        <p:txBody>
          <a:bodyPr wrap="square" rtlCol="0">
            <a:spAutoFit/>
          </a:bodyPr>
          <a:lstStyle/>
          <a:p>
            <a:pPr algn="r" rtl="1"/>
            <a:r>
              <a:rPr lang="ar-SA" b="1" dirty="0"/>
              <a:t>خدمات</a:t>
            </a:r>
            <a:endParaRPr lang="en-US" b="1" dirty="0"/>
          </a:p>
        </p:txBody>
      </p:sp>
      <p:pic>
        <p:nvPicPr>
          <p:cNvPr id="30" name="Picture 29">
            <a:extLst>
              <a:ext uri="{FF2B5EF4-FFF2-40B4-BE49-F238E27FC236}">
                <a16:creationId xmlns:a16="http://schemas.microsoft.com/office/drawing/2014/main" id="{3AEBBEB4-ABD6-AA61-8267-B2AE9628F3C3}"/>
              </a:ext>
            </a:extLst>
          </p:cNvPr>
          <p:cNvPicPr>
            <a:picLocks noChangeAspect="1"/>
          </p:cNvPicPr>
          <p:nvPr/>
        </p:nvPicPr>
        <p:blipFill rotWithShape="1">
          <a:blip r:embed="rId3"/>
          <a:srcRect t="62762" b="14829"/>
          <a:stretch/>
        </p:blipFill>
        <p:spPr>
          <a:xfrm>
            <a:off x="7064624" y="3995790"/>
            <a:ext cx="2730803" cy="2126423"/>
          </a:xfrm>
          <a:prstGeom prst="rect">
            <a:avLst/>
          </a:prstGeom>
        </p:spPr>
      </p:pic>
      <p:sp>
        <p:nvSpPr>
          <p:cNvPr id="32" name="TextBox 31">
            <a:extLst>
              <a:ext uri="{FF2B5EF4-FFF2-40B4-BE49-F238E27FC236}">
                <a16:creationId xmlns:a16="http://schemas.microsoft.com/office/drawing/2014/main" id="{506F9A55-48D7-E400-0802-F33395BB9C19}"/>
              </a:ext>
            </a:extLst>
          </p:cNvPr>
          <p:cNvSpPr txBox="1"/>
          <p:nvPr/>
        </p:nvSpPr>
        <p:spPr>
          <a:xfrm>
            <a:off x="7923085" y="3892461"/>
            <a:ext cx="1535177" cy="2308324"/>
          </a:xfrm>
          <a:prstGeom prst="rect">
            <a:avLst/>
          </a:prstGeom>
          <a:solidFill>
            <a:schemeClr val="bg1"/>
          </a:solidFill>
        </p:spPr>
        <p:txBody>
          <a:bodyPr wrap="square" rtlCol="0">
            <a:spAutoFit/>
          </a:bodyPr>
          <a:lstStyle/>
          <a:p>
            <a:pPr algn="r" rtl="1"/>
            <a:r>
              <a:rPr lang="ar-SA" dirty="0"/>
              <a:t>هوستل</a:t>
            </a:r>
          </a:p>
          <a:p>
            <a:pPr algn="r" rtl="1"/>
            <a:r>
              <a:rPr lang="ar-SA" dirty="0"/>
              <a:t>اوتيل</a:t>
            </a:r>
          </a:p>
          <a:p>
            <a:pPr algn="r" rtl="1"/>
            <a:r>
              <a:rPr lang="ar-SA" dirty="0"/>
              <a:t>مكتبة</a:t>
            </a:r>
          </a:p>
          <a:p>
            <a:pPr algn="r" rtl="1"/>
            <a:r>
              <a:rPr lang="ar-SA" dirty="0"/>
              <a:t>مركز أمن</a:t>
            </a:r>
          </a:p>
          <a:p>
            <a:pPr algn="r" rtl="1"/>
            <a:r>
              <a:rPr lang="ar-SA" dirty="0"/>
              <a:t>أماكن رياضية</a:t>
            </a:r>
          </a:p>
          <a:p>
            <a:pPr algn="r" rtl="1"/>
            <a:r>
              <a:rPr lang="ar-SA" dirty="0"/>
              <a:t>حديقة</a:t>
            </a:r>
          </a:p>
          <a:p>
            <a:pPr algn="r" rtl="1"/>
            <a:r>
              <a:rPr lang="ar-SA" dirty="0"/>
              <a:t>صيدلية</a:t>
            </a:r>
          </a:p>
          <a:p>
            <a:pPr algn="r" rtl="1"/>
            <a:r>
              <a:rPr lang="ar-SA" dirty="0"/>
              <a:t>أماكن عمل</a:t>
            </a:r>
            <a:endParaRPr lang="en-US" dirty="0"/>
          </a:p>
        </p:txBody>
      </p:sp>
      <p:pic>
        <p:nvPicPr>
          <p:cNvPr id="35" name="Picture 34">
            <a:extLst>
              <a:ext uri="{FF2B5EF4-FFF2-40B4-BE49-F238E27FC236}">
                <a16:creationId xmlns:a16="http://schemas.microsoft.com/office/drawing/2014/main" id="{36789826-862A-C347-3DF6-E3FC6A3D875D}"/>
              </a:ext>
            </a:extLst>
          </p:cNvPr>
          <p:cNvPicPr>
            <a:picLocks noChangeAspect="1"/>
          </p:cNvPicPr>
          <p:nvPr/>
        </p:nvPicPr>
        <p:blipFill rotWithShape="1">
          <a:blip r:embed="rId3"/>
          <a:srcRect t="90522" b="5121"/>
          <a:stretch/>
        </p:blipFill>
        <p:spPr>
          <a:xfrm>
            <a:off x="6674585" y="6173317"/>
            <a:ext cx="3176029" cy="480965"/>
          </a:xfrm>
          <a:prstGeom prst="rect">
            <a:avLst/>
          </a:prstGeom>
        </p:spPr>
      </p:pic>
      <p:sp>
        <p:nvSpPr>
          <p:cNvPr id="37" name="TextBox 36">
            <a:extLst>
              <a:ext uri="{FF2B5EF4-FFF2-40B4-BE49-F238E27FC236}">
                <a16:creationId xmlns:a16="http://schemas.microsoft.com/office/drawing/2014/main" id="{9969D115-A9BB-B42F-C91D-D00D6A29B44E}"/>
              </a:ext>
            </a:extLst>
          </p:cNvPr>
          <p:cNvSpPr txBox="1"/>
          <p:nvPr/>
        </p:nvSpPr>
        <p:spPr>
          <a:xfrm>
            <a:off x="7950290" y="6125117"/>
            <a:ext cx="1535177" cy="646331"/>
          </a:xfrm>
          <a:prstGeom prst="rect">
            <a:avLst/>
          </a:prstGeom>
          <a:solidFill>
            <a:schemeClr val="bg1"/>
          </a:solidFill>
        </p:spPr>
        <p:txBody>
          <a:bodyPr wrap="square" rtlCol="0">
            <a:spAutoFit/>
          </a:bodyPr>
          <a:lstStyle/>
          <a:p>
            <a:pPr algn="r" rtl="1"/>
            <a:r>
              <a:rPr lang="ar-SA" dirty="0"/>
              <a:t>مطعم</a:t>
            </a:r>
          </a:p>
          <a:p>
            <a:pPr algn="r" rtl="1"/>
            <a:r>
              <a:rPr lang="ar-SA" dirty="0"/>
              <a:t>مدرسة</a:t>
            </a:r>
            <a:endParaRPr lang="en-US" dirty="0"/>
          </a:p>
        </p:txBody>
      </p:sp>
      <p:pic>
        <p:nvPicPr>
          <p:cNvPr id="42" name="Picture 41">
            <a:extLst>
              <a:ext uri="{FF2B5EF4-FFF2-40B4-BE49-F238E27FC236}">
                <a16:creationId xmlns:a16="http://schemas.microsoft.com/office/drawing/2014/main" id="{20AC6008-446E-A794-E93B-097A6F60EA70}"/>
              </a:ext>
            </a:extLst>
          </p:cNvPr>
          <p:cNvPicPr>
            <a:picLocks noChangeAspect="1"/>
          </p:cNvPicPr>
          <p:nvPr/>
        </p:nvPicPr>
        <p:blipFill rotWithShape="1">
          <a:blip r:embed="rId11"/>
          <a:srcRect t="3075" r="20076" b="76570"/>
          <a:stretch/>
        </p:blipFill>
        <p:spPr>
          <a:xfrm>
            <a:off x="9487113" y="5323396"/>
            <a:ext cx="266485" cy="496379"/>
          </a:xfrm>
          <a:prstGeom prst="rect">
            <a:avLst/>
          </a:prstGeom>
        </p:spPr>
      </p:pic>
      <p:pic>
        <p:nvPicPr>
          <p:cNvPr id="43" name="Picture 42">
            <a:extLst>
              <a:ext uri="{FF2B5EF4-FFF2-40B4-BE49-F238E27FC236}">
                <a16:creationId xmlns:a16="http://schemas.microsoft.com/office/drawing/2014/main" id="{36B60A88-F1CC-BD89-E200-CD2AB98624E7}"/>
              </a:ext>
            </a:extLst>
          </p:cNvPr>
          <p:cNvPicPr>
            <a:picLocks noChangeAspect="1"/>
          </p:cNvPicPr>
          <p:nvPr/>
        </p:nvPicPr>
        <p:blipFill rotWithShape="1">
          <a:blip r:embed="rId11"/>
          <a:srcRect l="-15289" t="36006" r="4336" b="53308"/>
          <a:stretch/>
        </p:blipFill>
        <p:spPr>
          <a:xfrm>
            <a:off x="11652660" y="5798746"/>
            <a:ext cx="369940" cy="260575"/>
          </a:xfrm>
          <a:prstGeom prst="rect">
            <a:avLst/>
          </a:prstGeom>
        </p:spPr>
      </p:pic>
      <p:sp>
        <p:nvSpPr>
          <p:cNvPr id="44" name="TextBox 43">
            <a:extLst>
              <a:ext uri="{FF2B5EF4-FFF2-40B4-BE49-F238E27FC236}">
                <a16:creationId xmlns:a16="http://schemas.microsoft.com/office/drawing/2014/main" id="{4165C93E-8988-FE43-ED8F-60A19E49597D}"/>
              </a:ext>
            </a:extLst>
          </p:cNvPr>
          <p:cNvSpPr txBox="1"/>
          <p:nvPr/>
        </p:nvSpPr>
        <p:spPr>
          <a:xfrm>
            <a:off x="10131600" y="5721217"/>
            <a:ext cx="1535177" cy="646331"/>
          </a:xfrm>
          <a:prstGeom prst="rect">
            <a:avLst/>
          </a:prstGeom>
          <a:solidFill>
            <a:schemeClr val="bg1"/>
          </a:solidFill>
        </p:spPr>
        <p:txBody>
          <a:bodyPr wrap="square" rtlCol="0">
            <a:spAutoFit/>
          </a:bodyPr>
          <a:lstStyle/>
          <a:p>
            <a:pPr algn="r" rtl="1"/>
            <a:r>
              <a:rPr lang="ar-SA" dirty="0"/>
              <a:t>مركز شرطة </a:t>
            </a:r>
          </a:p>
          <a:p>
            <a:pPr algn="r" rtl="1"/>
            <a:r>
              <a:rPr lang="ar-SA" dirty="0"/>
              <a:t>ستاد</a:t>
            </a:r>
            <a:endParaRPr lang="en-US" dirty="0"/>
          </a:p>
        </p:txBody>
      </p:sp>
      <p:pic>
        <p:nvPicPr>
          <p:cNvPr id="46" name="Picture 45">
            <a:extLst>
              <a:ext uri="{FF2B5EF4-FFF2-40B4-BE49-F238E27FC236}">
                <a16:creationId xmlns:a16="http://schemas.microsoft.com/office/drawing/2014/main" id="{75994CBF-DB70-22EF-F43B-3BE53129E904}"/>
              </a:ext>
            </a:extLst>
          </p:cNvPr>
          <p:cNvPicPr>
            <a:picLocks noChangeAspect="1"/>
          </p:cNvPicPr>
          <p:nvPr/>
        </p:nvPicPr>
        <p:blipFill rotWithShape="1">
          <a:blip r:embed="rId12"/>
          <a:srcRect l="-9159" t="76413" r="-1"/>
          <a:stretch/>
        </p:blipFill>
        <p:spPr>
          <a:xfrm>
            <a:off x="11682901" y="6036252"/>
            <a:ext cx="415954" cy="274129"/>
          </a:xfrm>
          <a:prstGeom prst="rect">
            <a:avLst/>
          </a:prstGeom>
        </p:spPr>
      </p:pic>
    </p:spTree>
    <p:extLst>
      <p:ext uri="{BB962C8B-B14F-4D97-AF65-F5344CB8AC3E}">
        <p14:creationId xmlns:p14="http://schemas.microsoft.com/office/powerpoint/2010/main" val="254642453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الموقع على المستوى المحلي</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9170348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672554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A555EE18-1BE2-CFF9-1E97-85B7CA2CF7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707"/>
            <a:ext cx="969148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الاماكن السياحية في مدينة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8"/>
          <a:stretch>
            <a:fillRect/>
          </a:stretch>
        </p:blipFill>
        <p:spPr>
          <a:xfrm>
            <a:off x="162452" y="6431960"/>
            <a:ext cx="2080594" cy="222322"/>
          </a:xfrm>
          <a:prstGeom prst="rect">
            <a:avLst/>
          </a:prstGeom>
        </p:spPr>
      </p:pic>
      <p:sp>
        <p:nvSpPr>
          <p:cNvPr id="17" name="TextBox 16">
            <a:extLst>
              <a:ext uri="{FF2B5EF4-FFF2-40B4-BE49-F238E27FC236}">
                <a16:creationId xmlns:a16="http://schemas.microsoft.com/office/drawing/2014/main" id="{91028B98-6B1B-686E-0A1B-AEA462A8F854}"/>
              </a:ext>
            </a:extLst>
          </p:cNvPr>
          <p:cNvSpPr txBox="1"/>
          <p:nvPr/>
        </p:nvSpPr>
        <p:spPr>
          <a:xfrm>
            <a:off x="10230390" y="3133743"/>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0" name="Picture 19">
            <a:extLst>
              <a:ext uri="{FF2B5EF4-FFF2-40B4-BE49-F238E27FC236}">
                <a16:creationId xmlns:a16="http://schemas.microsoft.com/office/drawing/2014/main" id="{FAAEC1F5-BCF7-BE2A-1B5E-9D92AB988695}"/>
              </a:ext>
            </a:extLst>
          </p:cNvPr>
          <p:cNvPicPr>
            <a:picLocks noChangeAspect="1"/>
          </p:cNvPicPr>
          <p:nvPr/>
        </p:nvPicPr>
        <p:blipFill rotWithShape="1">
          <a:blip r:embed="rId9"/>
          <a:srcRect t="36000"/>
          <a:stretch/>
        </p:blipFill>
        <p:spPr>
          <a:xfrm>
            <a:off x="10230390" y="3503619"/>
            <a:ext cx="1736836" cy="639159"/>
          </a:xfrm>
          <a:prstGeom prst="rect">
            <a:avLst/>
          </a:prstGeom>
        </p:spPr>
      </p:pic>
      <p:sp>
        <p:nvSpPr>
          <p:cNvPr id="2" name="مربع نص 10">
            <a:extLst>
              <a:ext uri="{FF2B5EF4-FFF2-40B4-BE49-F238E27FC236}">
                <a16:creationId xmlns:a16="http://schemas.microsoft.com/office/drawing/2014/main" id="{E6A19088-ACD4-DED1-7F04-8BB270394E7D}"/>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pic>
        <p:nvPicPr>
          <p:cNvPr id="4" name="Picture 3">
            <a:extLst>
              <a:ext uri="{FF2B5EF4-FFF2-40B4-BE49-F238E27FC236}">
                <a16:creationId xmlns:a16="http://schemas.microsoft.com/office/drawing/2014/main" id="{A7ED22ED-3BCA-E0C6-638B-C0D0E6B01006}"/>
              </a:ext>
            </a:extLst>
          </p:cNvPr>
          <p:cNvPicPr>
            <a:picLocks noChangeAspect="1"/>
          </p:cNvPicPr>
          <p:nvPr/>
        </p:nvPicPr>
        <p:blipFill rotWithShape="1">
          <a:blip r:embed="rId7"/>
          <a:srcRect t="44530"/>
          <a:stretch/>
        </p:blipFill>
        <p:spPr>
          <a:xfrm>
            <a:off x="8455730" y="2096986"/>
            <a:ext cx="1536076" cy="3300059"/>
          </a:xfrm>
          <a:prstGeom prst="rect">
            <a:avLst/>
          </a:prstGeom>
        </p:spPr>
      </p:pic>
    </p:spTree>
    <p:extLst>
      <p:ext uri="{BB962C8B-B14F-4D97-AF65-F5344CB8AC3E}">
        <p14:creationId xmlns:p14="http://schemas.microsoft.com/office/powerpoint/2010/main" val="407136417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a:t>
            </a:r>
            <a:r>
              <a:rPr lang="en-US" dirty="0">
                <a:latin typeface="A_Nefel_Sereke_Qelew" panose="02010000000000000000" pitchFamily="2" charset="-78"/>
                <a:cs typeface="A_Nefel_Sereke_Qelew" panose="02010000000000000000" pitchFamily="2" charset="-78"/>
              </a:rPr>
              <a:t>SOWT</a:t>
            </a: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11350390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075526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a:t>
            </a:r>
            <a:r>
              <a:rPr lang="en-US" dirty="0">
                <a:latin typeface="A_Nefel_Sereke_Qelew" panose="02010000000000000000" pitchFamily="2" charset="-78"/>
                <a:cs typeface="A_Nefel_Sereke_Qelew" panose="02010000000000000000" pitchFamily="2" charset="-78"/>
              </a:rPr>
              <a:t>SOWT</a:t>
            </a: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28328451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644789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Box 28">
            <a:extLst>
              <a:ext uri="{FF2B5EF4-FFF2-40B4-BE49-F238E27FC236}">
                <a16:creationId xmlns:a16="http://schemas.microsoft.com/office/drawing/2014/main" id="{CE3F8AE9-D107-EF82-C267-8E00869E1DF1}"/>
              </a:ext>
            </a:extLst>
          </p:cNvPr>
          <p:cNvSpPr txBox="1"/>
          <p:nvPr/>
        </p:nvSpPr>
        <p:spPr>
          <a:xfrm>
            <a:off x="9143791" y="4689080"/>
            <a:ext cx="2350363" cy="307777"/>
          </a:xfrm>
          <a:prstGeom prst="rect">
            <a:avLst/>
          </a:prstGeom>
          <a:noFill/>
        </p:spPr>
        <p:txBody>
          <a:bodyPr wrap="square">
            <a:spAutoFit/>
          </a:bodyPr>
          <a:lstStyle/>
          <a:p>
            <a:pPr algn="r" rtl="1"/>
            <a:r>
              <a:rPr lang="en-US" sz="1400" dirty="0"/>
              <a:t>موقع تفريغ غير المنضبط</a:t>
            </a:r>
          </a:p>
        </p:txBody>
      </p:sp>
      <p:pic>
        <p:nvPicPr>
          <p:cNvPr id="37" name="Picture 36">
            <a:extLst>
              <a:ext uri="{FF2B5EF4-FFF2-40B4-BE49-F238E27FC236}">
                <a16:creationId xmlns:a16="http://schemas.microsoft.com/office/drawing/2014/main" id="{F2569E28-66D2-B84F-349A-14688F07EF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0" y="3822"/>
            <a:ext cx="969148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المؤثرات السلبية في مدينة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8"/>
          <a:stretch>
            <a:fillRect/>
          </a:stretch>
        </p:blipFill>
        <p:spPr>
          <a:xfrm>
            <a:off x="162452" y="6431960"/>
            <a:ext cx="2080594" cy="222322"/>
          </a:xfrm>
          <a:prstGeom prst="rect">
            <a:avLst/>
          </a:prstGeom>
        </p:spPr>
      </p:pic>
      <p:sp>
        <p:nvSpPr>
          <p:cNvPr id="17" name="TextBox 16">
            <a:extLst>
              <a:ext uri="{FF2B5EF4-FFF2-40B4-BE49-F238E27FC236}">
                <a16:creationId xmlns:a16="http://schemas.microsoft.com/office/drawing/2014/main" id="{91028B98-6B1B-686E-0A1B-AEA462A8F854}"/>
              </a:ext>
            </a:extLst>
          </p:cNvPr>
          <p:cNvSpPr txBox="1"/>
          <p:nvPr/>
        </p:nvSpPr>
        <p:spPr>
          <a:xfrm>
            <a:off x="10230390" y="3133743"/>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0" name="Picture 19">
            <a:extLst>
              <a:ext uri="{FF2B5EF4-FFF2-40B4-BE49-F238E27FC236}">
                <a16:creationId xmlns:a16="http://schemas.microsoft.com/office/drawing/2014/main" id="{FAAEC1F5-BCF7-BE2A-1B5E-9D92AB988695}"/>
              </a:ext>
            </a:extLst>
          </p:cNvPr>
          <p:cNvPicPr>
            <a:picLocks noChangeAspect="1"/>
          </p:cNvPicPr>
          <p:nvPr/>
        </p:nvPicPr>
        <p:blipFill rotWithShape="1">
          <a:blip r:embed="rId9"/>
          <a:srcRect t="36000"/>
          <a:stretch/>
        </p:blipFill>
        <p:spPr>
          <a:xfrm>
            <a:off x="10230390" y="3503619"/>
            <a:ext cx="1736836" cy="639159"/>
          </a:xfrm>
          <a:prstGeom prst="rect">
            <a:avLst/>
          </a:prstGeom>
        </p:spPr>
      </p:pic>
      <p:sp>
        <p:nvSpPr>
          <p:cNvPr id="2" name="مربع نص 10">
            <a:extLst>
              <a:ext uri="{FF2B5EF4-FFF2-40B4-BE49-F238E27FC236}">
                <a16:creationId xmlns:a16="http://schemas.microsoft.com/office/drawing/2014/main" id="{E6A19088-ACD4-DED1-7F04-8BB270394E7D}"/>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pic>
        <p:nvPicPr>
          <p:cNvPr id="5" name="Picture 4">
            <a:extLst>
              <a:ext uri="{FF2B5EF4-FFF2-40B4-BE49-F238E27FC236}">
                <a16:creationId xmlns:a16="http://schemas.microsoft.com/office/drawing/2014/main" id="{0307F4C7-674A-1C94-A23A-F8AB40DBA4EB}"/>
              </a:ext>
            </a:extLst>
          </p:cNvPr>
          <p:cNvPicPr>
            <a:picLocks noChangeAspect="1"/>
          </p:cNvPicPr>
          <p:nvPr/>
        </p:nvPicPr>
        <p:blipFill rotWithShape="1">
          <a:blip r:embed="rId10"/>
          <a:srcRect t="95566" b="-813"/>
          <a:stretch/>
        </p:blipFill>
        <p:spPr>
          <a:xfrm>
            <a:off x="8260867" y="2736258"/>
            <a:ext cx="1650213" cy="346663"/>
          </a:xfrm>
          <a:prstGeom prst="rect">
            <a:avLst/>
          </a:prstGeom>
        </p:spPr>
      </p:pic>
      <p:pic>
        <p:nvPicPr>
          <p:cNvPr id="16" name="Picture 15">
            <a:extLst>
              <a:ext uri="{FF2B5EF4-FFF2-40B4-BE49-F238E27FC236}">
                <a16:creationId xmlns:a16="http://schemas.microsoft.com/office/drawing/2014/main" id="{6E939837-3C36-9F8F-09D2-2234EEE875E8}"/>
              </a:ext>
            </a:extLst>
          </p:cNvPr>
          <p:cNvPicPr>
            <a:picLocks noChangeAspect="1"/>
          </p:cNvPicPr>
          <p:nvPr/>
        </p:nvPicPr>
        <p:blipFill rotWithShape="1">
          <a:blip r:embed="rId11">
            <a:extLst>
              <a:ext uri="{28A0092B-C50C-407E-A947-70E740481C1C}">
                <a14:useLocalDpi xmlns:a14="http://schemas.microsoft.com/office/drawing/2010/main" val="0"/>
              </a:ext>
            </a:extLst>
          </a:blip>
          <a:srcRect l="9761" t="9494" r="8775" b="16857"/>
          <a:stretch/>
        </p:blipFill>
        <p:spPr>
          <a:xfrm>
            <a:off x="11510008" y="4203729"/>
            <a:ext cx="397233" cy="386745"/>
          </a:xfrm>
          <a:prstGeom prst="rect">
            <a:avLst/>
          </a:prstGeom>
        </p:spPr>
      </p:pic>
      <p:sp>
        <p:nvSpPr>
          <p:cNvPr id="21" name="TextBox 20">
            <a:extLst>
              <a:ext uri="{FF2B5EF4-FFF2-40B4-BE49-F238E27FC236}">
                <a16:creationId xmlns:a16="http://schemas.microsoft.com/office/drawing/2014/main" id="{84D1613D-2593-937A-CCA4-310DBCC89012}"/>
              </a:ext>
            </a:extLst>
          </p:cNvPr>
          <p:cNvSpPr txBox="1"/>
          <p:nvPr/>
        </p:nvSpPr>
        <p:spPr>
          <a:xfrm>
            <a:off x="9155394" y="4283658"/>
            <a:ext cx="2338760" cy="276999"/>
          </a:xfrm>
          <a:prstGeom prst="rect">
            <a:avLst/>
          </a:prstGeom>
          <a:noFill/>
        </p:spPr>
        <p:txBody>
          <a:bodyPr wrap="square" rtlCol="0">
            <a:spAutoFit/>
          </a:bodyPr>
          <a:lstStyle/>
          <a:p>
            <a:pPr algn="r" rtl="1"/>
            <a:r>
              <a:rPr lang="ar-SA" sz="1200" dirty="0"/>
              <a:t>معوقات حواجز إسرائيلية و نقاط تفتيش</a:t>
            </a:r>
            <a:endParaRPr lang="en-US" sz="1200" dirty="0"/>
          </a:p>
        </p:txBody>
      </p:sp>
      <p:pic>
        <p:nvPicPr>
          <p:cNvPr id="22" name="Picture 21">
            <a:extLst>
              <a:ext uri="{FF2B5EF4-FFF2-40B4-BE49-F238E27FC236}">
                <a16:creationId xmlns:a16="http://schemas.microsoft.com/office/drawing/2014/main" id="{3EDD4FFD-EACE-E423-0583-F0370848304E}"/>
              </a:ext>
            </a:extLst>
          </p:cNvPr>
          <p:cNvPicPr>
            <a:picLocks noChangeAspect="1"/>
          </p:cNvPicPr>
          <p:nvPr/>
        </p:nvPicPr>
        <p:blipFill rotWithShape="1">
          <a:blip r:embed="rId12"/>
          <a:srcRect t="87669"/>
          <a:stretch/>
        </p:blipFill>
        <p:spPr>
          <a:xfrm>
            <a:off x="7299768" y="2018849"/>
            <a:ext cx="2611312" cy="562937"/>
          </a:xfrm>
          <a:prstGeom prst="rect">
            <a:avLst/>
          </a:prstGeom>
        </p:spPr>
      </p:pic>
      <p:sp>
        <p:nvSpPr>
          <p:cNvPr id="24" name="TextBox 23">
            <a:extLst>
              <a:ext uri="{FF2B5EF4-FFF2-40B4-BE49-F238E27FC236}">
                <a16:creationId xmlns:a16="http://schemas.microsoft.com/office/drawing/2014/main" id="{EC032921-A0EF-3022-8B6B-A36C0CFC2CA7}"/>
              </a:ext>
            </a:extLst>
          </p:cNvPr>
          <p:cNvSpPr txBox="1"/>
          <p:nvPr/>
        </p:nvSpPr>
        <p:spPr>
          <a:xfrm>
            <a:off x="8940051" y="6081198"/>
            <a:ext cx="3042652" cy="430887"/>
          </a:xfrm>
          <a:prstGeom prst="rect">
            <a:avLst/>
          </a:prstGeom>
          <a:noFill/>
        </p:spPr>
        <p:txBody>
          <a:bodyPr wrap="square" rtlCol="0">
            <a:spAutoFit/>
          </a:bodyPr>
          <a:lstStyle/>
          <a:p>
            <a:pPr algn="r" rtl="1"/>
            <a:r>
              <a:rPr lang="ar-SA" sz="1100" b="1" dirty="0"/>
              <a:t>نقص في وجود الخدمات الصحية و المرافق</a:t>
            </a:r>
          </a:p>
          <a:p>
            <a:pPr algn="r" rtl="1"/>
            <a:r>
              <a:rPr lang="ar-SA" sz="1100" dirty="0"/>
              <a:t>يوجد في المدينة مستشفى واحد فقط في المنطقة الشرقية</a:t>
            </a:r>
            <a:endParaRPr lang="en-US" sz="1100" dirty="0"/>
          </a:p>
        </p:txBody>
      </p:sp>
      <p:pic>
        <p:nvPicPr>
          <p:cNvPr id="25" name="Picture 24">
            <a:extLst>
              <a:ext uri="{FF2B5EF4-FFF2-40B4-BE49-F238E27FC236}">
                <a16:creationId xmlns:a16="http://schemas.microsoft.com/office/drawing/2014/main" id="{94A0C68B-0938-C49E-BE17-74135BE80F0B}"/>
              </a:ext>
            </a:extLst>
          </p:cNvPr>
          <p:cNvPicPr>
            <a:picLocks noChangeAspect="1"/>
          </p:cNvPicPr>
          <p:nvPr/>
        </p:nvPicPr>
        <p:blipFill rotWithShape="1">
          <a:blip r:embed="rId13"/>
          <a:srcRect t="50919" b="29888"/>
          <a:stretch/>
        </p:blipFill>
        <p:spPr>
          <a:xfrm>
            <a:off x="9478497" y="5328044"/>
            <a:ext cx="2423935" cy="690910"/>
          </a:xfrm>
          <a:prstGeom prst="rect">
            <a:avLst/>
          </a:prstGeom>
        </p:spPr>
      </p:pic>
      <p:sp>
        <p:nvSpPr>
          <p:cNvPr id="26" name="TextBox 25">
            <a:extLst>
              <a:ext uri="{FF2B5EF4-FFF2-40B4-BE49-F238E27FC236}">
                <a16:creationId xmlns:a16="http://schemas.microsoft.com/office/drawing/2014/main" id="{36EF3B5E-B9C6-AB34-3111-3C0E41BD017C}"/>
              </a:ext>
            </a:extLst>
          </p:cNvPr>
          <p:cNvSpPr txBox="1"/>
          <p:nvPr/>
        </p:nvSpPr>
        <p:spPr>
          <a:xfrm>
            <a:off x="9302601" y="5100195"/>
            <a:ext cx="2664625" cy="307777"/>
          </a:xfrm>
          <a:prstGeom prst="rect">
            <a:avLst/>
          </a:prstGeom>
          <a:noFill/>
        </p:spPr>
        <p:txBody>
          <a:bodyPr wrap="square" rtlCol="0">
            <a:spAutoFit/>
          </a:bodyPr>
          <a:lstStyle/>
          <a:p>
            <a:pPr algn="r" rtl="1"/>
            <a:r>
              <a:rPr lang="ar-SA" sz="1400" b="1" dirty="0"/>
              <a:t>نقص في تغطية شبكة المياه لباقي المدينة</a:t>
            </a:r>
            <a:endParaRPr lang="en-US" sz="1400" dirty="0"/>
          </a:p>
        </p:txBody>
      </p:sp>
      <p:pic>
        <p:nvPicPr>
          <p:cNvPr id="27" name="Picture 26">
            <a:extLst>
              <a:ext uri="{FF2B5EF4-FFF2-40B4-BE49-F238E27FC236}">
                <a16:creationId xmlns:a16="http://schemas.microsoft.com/office/drawing/2014/main" id="{73DB03B9-005F-15DA-951C-3AD398C14E7A}"/>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9458397" y="4682341"/>
            <a:ext cx="342744" cy="281785"/>
          </a:xfrm>
          <a:prstGeom prst="rect">
            <a:avLst/>
          </a:prstGeom>
        </p:spPr>
      </p:pic>
      <p:sp>
        <p:nvSpPr>
          <p:cNvPr id="28" name="TextBox 27">
            <a:extLst>
              <a:ext uri="{FF2B5EF4-FFF2-40B4-BE49-F238E27FC236}">
                <a16:creationId xmlns:a16="http://schemas.microsoft.com/office/drawing/2014/main" id="{AB58A0AA-2D62-6275-78A3-6C125A5E02EE}"/>
              </a:ext>
            </a:extLst>
          </p:cNvPr>
          <p:cNvSpPr txBox="1"/>
          <p:nvPr/>
        </p:nvSpPr>
        <p:spPr>
          <a:xfrm>
            <a:off x="7746093" y="4634331"/>
            <a:ext cx="1662678" cy="461665"/>
          </a:xfrm>
          <a:prstGeom prst="rect">
            <a:avLst/>
          </a:prstGeom>
          <a:noFill/>
        </p:spPr>
        <p:txBody>
          <a:bodyPr wrap="square" rtlCol="0">
            <a:spAutoFit/>
          </a:bodyPr>
          <a:lstStyle/>
          <a:p>
            <a:pPr algn="r" rtl="1"/>
            <a:r>
              <a:rPr lang="ar-SA" sz="1200" dirty="0"/>
              <a:t>أيقونات تصريف مياه الصرف الصحي غير القانونية</a:t>
            </a:r>
            <a:endParaRPr lang="en-US" sz="1200" dirty="0"/>
          </a:p>
        </p:txBody>
      </p:sp>
      <p:pic>
        <p:nvPicPr>
          <p:cNvPr id="30" name="Picture 29">
            <a:extLst>
              <a:ext uri="{FF2B5EF4-FFF2-40B4-BE49-F238E27FC236}">
                <a16:creationId xmlns:a16="http://schemas.microsoft.com/office/drawing/2014/main" id="{35B5E625-60B7-442A-E0E9-E1DFB2F9303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1543780" y="4704833"/>
            <a:ext cx="281084" cy="281084"/>
          </a:xfrm>
          <a:prstGeom prst="rect">
            <a:avLst/>
          </a:prstGeom>
        </p:spPr>
      </p:pic>
      <p:sp>
        <p:nvSpPr>
          <p:cNvPr id="31" name="TextBox 30">
            <a:extLst>
              <a:ext uri="{FF2B5EF4-FFF2-40B4-BE49-F238E27FC236}">
                <a16:creationId xmlns:a16="http://schemas.microsoft.com/office/drawing/2014/main" id="{3A6F60EB-A49C-97CB-7A79-3D95AC8D44F8}"/>
              </a:ext>
            </a:extLst>
          </p:cNvPr>
          <p:cNvSpPr txBox="1"/>
          <p:nvPr/>
        </p:nvSpPr>
        <p:spPr>
          <a:xfrm>
            <a:off x="8703449" y="5869761"/>
            <a:ext cx="3305254" cy="276999"/>
          </a:xfrm>
          <a:prstGeom prst="rect">
            <a:avLst/>
          </a:prstGeom>
          <a:noFill/>
        </p:spPr>
        <p:txBody>
          <a:bodyPr wrap="square">
            <a:spAutoFit/>
          </a:bodyPr>
          <a:lstStyle/>
          <a:p>
            <a:pPr algn="r" rtl="1"/>
            <a:r>
              <a:rPr lang="ar-SA" sz="1200" dirty="0"/>
              <a:t>وقوعها في منطقة 3 من التصنيف الزلزالي أي اسوأ منطقة</a:t>
            </a:r>
            <a:endParaRPr lang="en-US" sz="1200" dirty="0"/>
          </a:p>
        </p:txBody>
      </p:sp>
      <p:sp>
        <p:nvSpPr>
          <p:cNvPr id="32" name="TextBox 31">
            <a:extLst>
              <a:ext uri="{FF2B5EF4-FFF2-40B4-BE49-F238E27FC236}">
                <a16:creationId xmlns:a16="http://schemas.microsoft.com/office/drawing/2014/main" id="{92471E97-BC40-2A9E-73BA-CD5605B092C9}"/>
              </a:ext>
            </a:extLst>
          </p:cNvPr>
          <p:cNvSpPr txBox="1"/>
          <p:nvPr/>
        </p:nvSpPr>
        <p:spPr>
          <a:xfrm>
            <a:off x="8683057" y="3068116"/>
            <a:ext cx="725714" cy="338554"/>
          </a:xfrm>
          <a:prstGeom prst="rect">
            <a:avLst/>
          </a:prstGeom>
          <a:noFill/>
        </p:spPr>
        <p:txBody>
          <a:bodyPr wrap="square" rtlCol="0">
            <a:spAutoFit/>
          </a:bodyPr>
          <a:lstStyle/>
          <a:p>
            <a:pPr algn="r" rtl="1"/>
            <a:r>
              <a:rPr lang="ar-SA" sz="1600" dirty="0"/>
              <a:t>مستشفى</a:t>
            </a:r>
            <a:endParaRPr lang="en-US" sz="1600" dirty="0"/>
          </a:p>
        </p:txBody>
      </p:sp>
      <p:pic>
        <p:nvPicPr>
          <p:cNvPr id="34" name="Picture 33">
            <a:extLst>
              <a:ext uri="{FF2B5EF4-FFF2-40B4-BE49-F238E27FC236}">
                <a16:creationId xmlns:a16="http://schemas.microsoft.com/office/drawing/2014/main" id="{7BC451F0-C302-46AD-5B26-02E63BE4F67C}"/>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9523690" y="3144837"/>
            <a:ext cx="238320" cy="238320"/>
          </a:xfrm>
          <a:prstGeom prst="rect">
            <a:avLst/>
          </a:prstGeom>
        </p:spPr>
      </p:pic>
      <p:pic>
        <p:nvPicPr>
          <p:cNvPr id="39" name="Picture 38">
            <a:extLst>
              <a:ext uri="{FF2B5EF4-FFF2-40B4-BE49-F238E27FC236}">
                <a16:creationId xmlns:a16="http://schemas.microsoft.com/office/drawing/2014/main" id="{A29D636C-BC25-DC72-683A-BDBE1AFEA0B6}"/>
              </a:ext>
            </a:extLst>
          </p:cNvPr>
          <p:cNvPicPr>
            <a:picLocks noChangeAspect="1"/>
          </p:cNvPicPr>
          <p:nvPr/>
        </p:nvPicPr>
        <p:blipFill rotWithShape="1">
          <a:blip r:embed="rId17"/>
          <a:srcRect l="51549" t="14495" r="22942"/>
          <a:stretch/>
        </p:blipFill>
        <p:spPr>
          <a:xfrm>
            <a:off x="9364546" y="3737145"/>
            <a:ext cx="583035" cy="618308"/>
          </a:xfrm>
          <a:prstGeom prst="rect">
            <a:avLst/>
          </a:prstGeom>
        </p:spPr>
      </p:pic>
      <p:sp>
        <p:nvSpPr>
          <p:cNvPr id="41" name="TextBox 40">
            <a:extLst>
              <a:ext uri="{FF2B5EF4-FFF2-40B4-BE49-F238E27FC236}">
                <a16:creationId xmlns:a16="http://schemas.microsoft.com/office/drawing/2014/main" id="{E561FCEB-67CB-A6FF-9BF1-91F53F640334}"/>
              </a:ext>
            </a:extLst>
          </p:cNvPr>
          <p:cNvSpPr txBox="1"/>
          <p:nvPr/>
        </p:nvSpPr>
        <p:spPr>
          <a:xfrm>
            <a:off x="7573264" y="3445073"/>
            <a:ext cx="2350363" cy="338554"/>
          </a:xfrm>
          <a:prstGeom prst="rect">
            <a:avLst/>
          </a:prstGeom>
          <a:noFill/>
        </p:spPr>
        <p:txBody>
          <a:bodyPr wrap="square">
            <a:spAutoFit/>
          </a:bodyPr>
          <a:lstStyle/>
          <a:p>
            <a:pPr algn="r" rtl="1"/>
            <a:r>
              <a:rPr lang="ar-SA" sz="1600" b="1" dirty="0"/>
              <a:t>الكثافة السكانية</a:t>
            </a:r>
            <a:endParaRPr lang="en-US" sz="1600" b="1" dirty="0"/>
          </a:p>
        </p:txBody>
      </p:sp>
      <p:sp>
        <p:nvSpPr>
          <p:cNvPr id="42" name="TextBox 41">
            <a:extLst>
              <a:ext uri="{FF2B5EF4-FFF2-40B4-BE49-F238E27FC236}">
                <a16:creationId xmlns:a16="http://schemas.microsoft.com/office/drawing/2014/main" id="{43702D6C-9202-BDAC-5A19-49EEBAAB9DC7}"/>
              </a:ext>
            </a:extLst>
          </p:cNvPr>
          <p:cNvSpPr txBox="1"/>
          <p:nvPr/>
        </p:nvSpPr>
        <p:spPr>
          <a:xfrm>
            <a:off x="7355444" y="3728571"/>
            <a:ext cx="2037474" cy="584775"/>
          </a:xfrm>
          <a:prstGeom prst="rect">
            <a:avLst/>
          </a:prstGeom>
          <a:noFill/>
        </p:spPr>
        <p:txBody>
          <a:bodyPr wrap="square" rtlCol="0">
            <a:spAutoFit/>
          </a:bodyPr>
          <a:lstStyle/>
          <a:p>
            <a:pPr algn="r" rtl="1"/>
            <a:r>
              <a:rPr lang="ar-SA" sz="1600" dirty="0"/>
              <a:t>كثافة سكانية متوسطة</a:t>
            </a:r>
          </a:p>
          <a:p>
            <a:pPr algn="r" rtl="1"/>
            <a:r>
              <a:rPr lang="ar-SA" sz="1600" dirty="0"/>
              <a:t>كثافة سكانية منخفضة</a:t>
            </a:r>
            <a:endParaRPr lang="en-US" sz="1600" dirty="0"/>
          </a:p>
        </p:txBody>
      </p:sp>
      <p:pic>
        <p:nvPicPr>
          <p:cNvPr id="43" name="Picture 42">
            <a:extLst>
              <a:ext uri="{FF2B5EF4-FFF2-40B4-BE49-F238E27FC236}">
                <a16:creationId xmlns:a16="http://schemas.microsoft.com/office/drawing/2014/main" id="{07A86214-F234-7340-AC03-533BF61D8FCC}"/>
              </a:ext>
            </a:extLst>
          </p:cNvPr>
          <p:cNvPicPr>
            <a:picLocks noChangeAspect="1"/>
          </p:cNvPicPr>
          <p:nvPr/>
        </p:nvPicPr>
        <p:blipFill rotWithShape="1">
          <a:blip r:embed="rId11">
            <a:extLst>
              <a:ext uri="{28A0092B-C50C-407E-A947-70E740481C1C}">
                <a14:useLocalDpi xmlns:a14="http://schemas.microsoft.com/office/drawing/2010/main" val="0"/>
              </a:ext>
            </a:extLst>
          </a:blip>
          <a:srcRect l="9761" t="9494" r="8775" b="16857"/>
          <a:stretch/>
        </p:blipFill>
        <p:spPr>
          <a:xfrm>
            <a:off x="6566502" y="2168745"/>
            <a:ext cx="240887" cy="234527"/>
          </a:xfrm>
          <a:prstGeom prst="rect">
            <a:avLst/>
          </a:prstGeom>
        </p:spPr>
      </p:pic>
      <p:pic>
        <p:nvPicPr>
          <p:cNvPr id="44" name="Picture 43">
            <a:extLst>
              <a:ext uri="{FF2B5EF4-FFF2-40B4-BE49-F238E27FC236}">
                <a16:creationId xmlns:a16="http://schemas.microsoft.com/office/drawing/2014/main" id="{6CB957C4-DF33-6D4D-030F-52BDC7916716}"/>
              </a:ext>
            </a:extLst>
          </p:cNvPr>
          <p:cNvPicPr>
            <a:picLocks noChangeAspect="1"/>
          </p:cNvPicPr>
          <p:nvPr/>
        </p:nvPicPr>
        <p:blipFill rotWithShape="1">
          <a:blip r:embed="rId11">
            <a:extLst>
              <a:ext uri="{28A0092B-C50C-407E-A947-70E740481C1C}">
                <a14:useLocalDpi xmlns:a14="http://schemas.microsoft.com/office/drawing/2010/main" val="0"/>
              </a:ext>
            </a:extLst>
          </a:blip>
          <a:srcRect l="9761" t="9494" r="8775" b="16857"/>
          <a:stretch/>
        </p:blipFill>
        <p:spPr>
          <a:xfrm>
            <a:off x="1998414" y="5556235"/>
            <a:ext cx="240887" cy="234527"/>
          </a:xfrm>
          <a:prstGeom prst="rect">
            <a:avLst/>
          </a:prstGeom>
        </p:spPr>
      </p:pic>
      <p:pic>
        <p:nvPicPr>
          <p:cNvPr id="45" name="Picture 44">
            <a:extLst>
              <a:ext uri="{FF2B5EF4-FFF2-40B4-BE49-F238E27FC236}">
                <a16:creationId xmlns:a16="http://schemas.microsoft.com/office/drawing/2014/main" id="{24D6C06B-152C-14D9-91FA-738799EEE955}"/>
              </a:ext>
            </a:extLst>
          </p:cNvPr>
          <p:cNvPicPr>
            <a:picLocks noChangeAspect="1"/>
          </p:cNvPicPr>
          <p:nvPr/>
        </p:nvPicPr>
        <p:blipFill rotWithShape="1">
          <a:blip r:embed="rId11">
            <a:extLst>
              <a:ext uri="{28A0092B-C50C-407E-A947-70E740481C1C}">
                <a14:useLocalDpi xmlns:a14="http://schemas.microsoft.com/office/drawing/2010/main" val="0"/>
              </a:ext>
            </a:extLst>
          </a:blip>
          <a:srcRect l="9761" t="9494" r="8775" b="16857"/>
          <a:stretch/>
        </p:blipFill>
        <p:spPr>
          <a:xfrm>
            <a:off x="1016767" y="328545"/>
            <a:ext cx="240887" cy="234527"/>
          </a:xfrm>
          <a:prstGeom prst="rect">
            <a:avLst/>
          </a:prstGeom>
        </p:spPr>
      </p:pic>
      <p:pic>
        <p:nvPicPr>
          <p:cNvPr id="46" name="Picture 45">
            <a:extLst>
              <a:ext uri="{FF2B5EF4-FFF2-40B4-BE49-F238E27FC236}">
                <a16:creationId xmlns:a16="http://schemas.microsoft.com/office/drawing/2014/main" id="{94AEB752-74E0-F8B7-52E3-4BB1FF15A78A}"/>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10000" b="90000" l="10000" r="90643">
                        <a14:foregroundMark x1="20214" y1="34796" x2="20214" y2="34796"/>
                        <a14:foregroundMark x1="20857" y1="37959" x2="20857" y2="37959"/>
                        <a14:foregroundMark x1="11000" y1="42041" x2="11000" y2="42041"/>
                        <a14:foregroundMark x1="37000" y1="37755" x2="37000" y2="37755"/>
                        <a14:foregroundMark x1="31429" y1="29490" x2="31429" y2="29490"/>
                        <a14:foregroundMark x1="48643" y1="28061" x2="55643" y2="33878"/>
                        <a14:foregroundMark x1="30214" y1="58163" x2="31286" y2="58163"/>
                        <a14:foregroundMark x1="39857" y1="70000" x2="41429" y2="69898"/>
                        <a14:foregroundMark x1="55000" y1="72143" x2="60714" y2="71224"/>
                        <a14:foregroundMark x1="90643" y1="54286" x2="90643" y2="54286"/>
                        <a14:backgroundMark x1="93143" y1="55918" x2="93143" y2="55918"/>
                      </a14:backgroundRemoval>
                    </a14:imgEffect>
                  </a14:imgLayer>
                </a14:imgProps>
              </a:ext>
              <a:ext uri="{28A0092B-C50C-407E-A947-70E740481C1C}">
                <a14:useLocalDpi xmlns:a14="http://schemas.microsoft.com/office/drawing/2010/main" val="0"/>
              </a:ext>
            </a:extLst>
          </a:blip>
          <a:stretch>
            <a:fillRect/>
          </a:stretch>
        </p:blipFill>
        <p:spPr>
          <a:xfrm rot="1514908">
            <a:off x="57626" y="353139"/>
            <a:ext cx="1942425" cy="1359697"/>
          </a:xfrm>
          <a:prstGeom prst="rect">
            <a:avLst/>
          </a:prstGeom>
        </p:spPr>
      </p:pic>
      <p:sp>
        <p:nvSpPr>
          <p:cNvPr id="47" name="TextBox 46">
            <a:extLst>
              <a:ext uri="{FF2B5EF4-FFF2-40B4-BE49-F238E27FC236}">
                <a16:creationId xmlns:a16="http://schemas.microsoft.com/office/drawing/2014/main" id="{394704B2-B8A2-EA1B-15C6-24630749C883}"/>
              </a:ext>
            </a:extLst>
          </p:cNvPr>
          <p:cNvSpPr txBox="1"/>
          <p:nvPr/>
        </p:nvSpPr>
        <p:spPr>
          <a:xfrm>
            <a:off x="162452" y="1620522"/>
            <a:ext cx="866386" cy="430887"/>
          </a:xfrm>
          <a:prstGeom prst="rect">
            <a:avLst/>
          </a:prstGeom>
          <a:solidFill>
            <a:srgbClr val="F1934B"/>
          </a:solidFill>
        </p:spPr>
        <p:txBody>
          <a:bodyPr wrap="square">
            <a:spAutoFit/>
          </a:bodyPr>
          <a:lstStyle/>
          <a:p>
            <a:pPr algn="ctr"/>
            <a:r>
              <a:rPr lang="en-US" sz="1100" b="1" dirty="0"/>
              <a:t>Northwest heat waves</a:t>
            </a:r>
          </a:p>
        </p:txBody>
      </p:sp>
      <p:sp>
        <p:nvSpPr>
          <p:cNvPr id="48" name="TextBox 47">
            <a:extLst>
              <a:ext uri="{FF2B5EF4-FFF2-40B4-BE49-F238E27FC236}">
                <a16:creationId xmlns:a16="http://schemas.microsoft.com/office/drawing/2014/main" id="{68B9D01A-1412-2446-562F-80A5E45760D6}"/>
              </a:ext>
            </a:extLst>
          </p:cNvPr>
          <p:cNvSpPr txBox="1"/>
          <p:nvPr/>
        </p:nvSpPr>
        <p:spPr>
          <a:xfrm>
            <a:off x="4943831" y="789803"/>
            <a:ext cx="2361216" cy="677108"/>
          </a:xfrm>
          <a:prstGeom prst="rect">
            <a:avLst/>
          </a:prstGeom>
          <a:noFill/>
        </p:spPr>
        <p:txBody>
          <a:bodyPr wrap="square" rtlCol="0">
            <a:spAutoFit/>
          </a:bodyPr>
          <a:lstStyle/>
          <a:p>
            <a:pPr algn="r" rtl="1"/>
            <a:r>
              <a:rPr lang="ar-SA" sz="1100" b="1" dirty="0"/>
              <a:t>كثافة سكانية منخفضة و قدرة عالية</a:t>
            </a:r>
          </a:p>
          <a:p>
            <a:pPr algn="r" rtl="1"/>
            <a:r>
              <a:rPr lang="ar-SA" sz="900" dirty="0"/>
              <a:t>حيث تبلغ مساحة محافظة أريحا ما يقارب 58 كم مربع بينما التعدادا السكاني فيها 21946 نسمة (تدني كثافة البناء) تتوزع المباني على مساحات واسعة</a:t>
            </a:r>
            <a:endParaRPr lang="en-US" sz="900" dirty="0"/>
          </a:p>
        </p:txBody>
      </p:sp>
      <p:pic>
        <p:nvPicPr>
          <p:cNvPr id="49" name="Picture 48">
            <a:extLst>
              <a:ext uri="{FF2B5EF4-FFF2-40B4-BE49-F238E27FC236}">
                <a16:creationId xmlns:a16="http://schemas.microsoft.com/office/drawing/2014/main" id="{76122307-10D2-0540-4AEF-7663F33893A5}"/>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673909" y="3563222"/>
            <a:ext cx="519952" cy="519952"/>
          </a:xfrm>
          <a:prstGeom prst="rect">
            <a:avLst/>
          </a:prstGeom>
        </p:spPr>
      </p:pic>
      <p:pic>
        <p:nvPicPr>
          <p:cNvPr id="50" name="Picture 49">
            <a:extLst>
              <a:ext uri="{FF2B5EF4-FFF2-40B4-BE49-F238E27FC236}">
                <a16:creationId xmlns:a16="http://schemas.microsoft.com/office/drawing/2014/main" id="{16C576E9-8AA2-C7B9-2225-9A1FF1CA7A39}"/>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118873" y="3354374"/>
            <a:ext cx="519952" cy="519952"/>
          </a:xfrm>
          <a:prstGeom prst="rect">
            <a:avLst/>
          </a:prstGeom>
        </p:spPr>
      </p:pic>
      <p:pic>
        <p:nvPicPr>
          <p:cNvPr id="51" name="Picture 50">
            <a:extLst>
              <a:ext uri="{FF2B5EF4-FFF2-40B4-BE49-F238E27FC236}">
                <a16:creationId xmlns:a16="http://schemas.microsoft.com/office/drawing/2014/main" id="{B9487588-9DBA-C131-E4C7-83B78A4811CE}"/>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4268641" y="3819686"/>
            <a:ext cx="519952" cy="519952"/>
          </a:xfrm>
          <a:prstGeom prst="rect">
            <a:avLst/>
          </a:prstGeom>
        </p:spPr>
      </p:pic>
      <p:pic>
        <p:nvPicPr>
          <p:cNvPr id="52" name="Picture 51">
            <a:extLst>
              <a:ext uri="{FF2B5EF4-FFF2-40B4-BE49-F238E27FC236}">
                <a16:creationId xmlns:a16="http://schemas.microsoft.com/office/drawing/2014/main" id="{821CAEDD-6D1F-FEE6-56C1-CEEFBBC88E20}"/>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127336" y="3383157"/>
            <a:ext cx="519952" cy="519952"/>
          </a:xfrm>
          <a:prstGeom prst="rect">
            <a:avLst/>
          </a:prstGeom>
        </p:spPr>
      </p:pic>
      <p:pic>
        <p:nvPicPr>
          <p:cNvPr id="53" name="Picture 52">
            <a:extLst>
              <a:ext uri="{FF2B5EF4-FFF2-40B4-BE49-F238E27FC236}">
                <a16:creationId xmlns:a16="http://schemas.microsoft.com/office/drawing/2014/main" id="{F2AAC28E-CEC2-43B7-B027-6C0A6995D8B9}"/>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749079" y="3639487"/>
            <a:ext cx="385241" cy="316723"/>
          </a:xfrm>
          <a:prstGeom prst="rect">
            <a:avLst/>
          </a:prstGeom>
        </p:spPr>
      </p:pic>
      <p:pic>
        <p:nvPicPr>
          <p:cNvPr id="54" name="Picture 53">
            <a:extLst>
              <a:ext uri="{FF2B5EF4-FFF2-40B4-BE49-F238E27FC236}">
                <a16:creationId xmlns:a16="http://schemas.microsoft.com/office/drawing/2014/main" id="{BB35F6EC-757D-E857-45B7-97133690F9DC}"/>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427418" y="4105434"/>
            <a:ext cx="385241" cy="316723"/>
          </a:xfrm>
          <a:prstGeom prst="rect">
            <a:avLst/>
          </a:prstGeom>
        </p:spPr>
      </p:pic>
      <p:pic>
        <p:nvPicPr>
          <p:cNvPr id="55" name="Picture 54">
            <a:extLst>
              <a:ext uri="{FF2B5EF4-FFF2-40B4-BE49-F238E27FC236}">
                <a16:creationId xmlns:a16="http://schemas.microsoft.com/office/drawing/2014/main" id="{88C6F83D-EEE5-2A70-ACFB-76AD5FE8F72C}"/>
              </a:ext>
            </a:extLst>
          </p:cNvPr>
          <p:cNvPicPr>
            <a:picLocks noChangeAspect="1"/>
          </p:cNvPicPr>
          <p:nvPr/>
        </p:nvPicPr>
        <p:blipFill>
          <a:blip r:embed="rId20">
            <a:lum bright="70000" contrast="-70000"/>
            <a:extLst>
              <a:ext uri="{28A0092B-C50C-407E-A947-70E740481C1C}">
                <a14:useLocalDpi xmlns:a14="http://schemas.microsoft.com/office/drawing/2010/main" val="0"/>
              </a:ext>
            </a:extLst>
          </a:blip>
          <a:stretch>
            <a:fillRect/>
          </a:stretch>
        </p:blipFill>
        <p:spPr>
          <a:xfrm>
            <a:off x="3020103" y="3078543"/>
            <a:ext cx="548679" cy="548679"/>
          </a:xfrm>
          <a:prstGeom prst="rect">
            <a:avLst/>
          </a:prstGeom>
        </p:spPr>
      </p:pic>
      <p:pic>
        <p:nvPicPr>
          <p:cNvPr id="56" name="Picture 55">
            <a:extLst>
              <a:ext uri="{FF2B5EF4-FFF2-40B4-BE49-F238E27FC236}">
                <a16:creationId xmlns:a16="http://schemas.microsoft.com/office/drawing/2014/main" id="{2C8E1058-B0EA-9C92-CE91-CF1A33901DB6}"/>
              </a:ext>
            </a:extLst>
          </p:cNvPr>
          <p:cNvPicPr>
            <a:picLocks noChangeAspect="1"/>
          </p:cNvPicPr>
          <p:nvPr/>
        </p:nvPicPr>
        <p:blipFill>
          <a:blip r:embed="rId20">
            <a:lum bright="70000" contrast="-70000"/>
            <a:extLst>
              <a:ext uri="{28A0092B-C50C-407E-A947-70E740481C1C}">
                <a14:useLocalDpi xmlns:a14="http://schemas.microsoft.com/office/drawing/2010/main" val="0"/>
              </a:ext>
            </a:extLst>
          </a:blip>
          <a:stretch>
            <a:fillRect/>
          </a:stretch>
        </p:blipFill>
        <p:spPr>
          <a:xfrm>
            <a:off x="4966050" y="5221981"/>
            <a:ext cx="548679" cy="548679"/>
          </a:xfrm>
          <a:prstGeom prst="rect">
            <a:avLst/>
          </a:prstGeom>
        </p:spPr>
      </p:pic>
      <p:pic>
        <p:nvPicPr>
          <p:cNvPr id="57" name="Picture 56">
            <a:extLst>
              <a:ext uri="{FF2B5EF4-FFF2-40B4-BE49-F238E27FC236}">
                <a16:creationId xmlns:a16="http://schemas.microsoft.com/office/drawing/2014/main" id="{4436D37F-EF8B-7EC9-2417-81661427C042}"/>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508924" y="912955"/>
            <a:ext cx="358094" cy="358094"/>
          </a:xfrm>
          <a:prstGeom prst="rect">
            <a:avLst/>
          </a:prstGeom>
        </p:spPr>
      </p:pic>
      <p:pic>
        <p:nvPicPr>
          <p:cNvPr id="58" name="Picture 57">
            <a:extLst>
              <a:ext uri="{FF2B5EF4-FFF2-40B4-BE49-F238E27FC236}">
                <a16:creationId xmlns:a16="http://schemas.microsoft.com/office/drawing/2014/main" id="{CB43CD9D-E8BE-FF98-7D62-4D816AE20286}"/>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417321" y="1404006"/>
            <a:ext cx="358094" cy="358094"/>
          </a:xfrm>
          <a:prstGeom prst="rect">
            <a:avLst/>
          </a:prstGeom>
        </p:spPr>
      </p:pic>
      <p:pic>
        <p:nvPicPr>
          <p:cNvPr id="59" name="Picture 58">
            <a:extLst>
              <a:ext uri="{FF2B5EF4-FFF2-40B4-BE49-F238E27FC236}">
                <a16:creationId xmlns:a16="http://schemas.microsoft.com/office/drawing/2014/main" id="{1054A037-D440-B945-2174-7CB9D7AAF65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544085" y="1513065"/>
            <a:ext cx="358094" cy="358094"/>
          </a:xfrm>
          <a:prstGeom prst="rect">
            <a:avLst/>
          </a:prstGeom>
        </p:spPr>
      </p:pic>
      <p:pic>
        <p:nvPicPr>
          <p:cNvPr id="60" name="Picture 59">
            <a:extLst>
              <a:ext uri="{FF2B5EF4-FFF2-40B4-BE49-F238E27FC236}">
                <a16:creationId xmlns:a16="http://schemas.microsoft.com/office/drawing/2014/main" id="{B4980F96-F4CC-CF55-C036-4CBD74ECF6D9}"/>
              </a:ext>
            </a:extLst>
          </p:cNvPr>
          <p:cNvPicPr>
            <a:picLocks noChangeAspect="1"/>
          </p:cNvPicPr>
          <p:nvPr/>
        </p:nvPicPr>
        <p:blipFill>
          <a:blip r:embed="rId21">
            <a:duotone>
              <a:prstClr val="black"/>
              <a:schemeClr val="tx2">
                <a:tint val="45000"/>
                <a:satMod val="400000"/>
              </a:schemeClr>
            </a:duotone>
            <a:extLst>
              <a:ext uri="{BEBA8EAE-BF5A-486C-A8C5-ECC9F3942E4B}">
                <a14:imgProps xmlns:a14="http://schemas.microsoft.com/office/drawing/2010/main">
                  <a14:imgLayer r:embed="rId22">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5774827" y="4455284"/>
            <a:ext cx="358094" cy="358094"/>
          </a:xfrm>
          <a:prstGeom prst="rect">
            <a:avLst/>
          </a:prstGeom>
        </p:spPr>
      </p:pic>
      <p:pic>
        <p:nvPicPr>
          <p:cNvPr id="61" name="Picture 60">
            <a:extLst>
              <a:ext uri="{FF2B5EF4-FFF2-40B4-BE49-F238E27FC236}">
                <a16:creationId xmlns:a16="http://schemas.microsoft.com/office/drawing/2014/main" id="{B18193CF-37D1-8642-6476-27B2AF3E28DE}"/>
              </a:ext>
            </a:extLst>
          </p:cNvPr>
          <p:cNvPicPr>
            <a:picLocks noChangeAspect="1"/>
          </p:cNvPicPr>
          <p:nvPr/>
        </p:nvPicPr>
        <p:blipFill>
          <a:blip r:embed="rId21">
            <a:duotone>
              <a:prstClr val="black"/>
              <a:schemeClr val="tx2">
                <a:tint val="45000"/>
                <a:satMod val="400000"/>
              </a:schemeClr>
            </a:duotone>
            <a:extLst>
              <a:ext uri="{BEBA8EAE-BF5A-486C-A8C5-ECC9F3942E4B}">
                <a14:imgProps xmlns:a14="http://schemas.microsoft.com/office/drawing/2010/main">
                  <a14:imgLayer r:embed="rId22">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9512154" y="5391749"/>
            <a:ext cx="358094" cy="358094"/>
          </a:xfrm>
          <a:prstGeom prst="rect">
            <a:avLst/>
          </a:prstGeom>
        </p:spPr>
      </p:pic>
      <p:sp>
        <p:nvSpPr>
          <p:cNvPr id="62" name="TextBox 61">
            <a:extLst>
              <a:ext uri="{FF2B5EF4-FFF2-40B4-BE49-F238E27FC236}">
                <a16:creationId xmlns:a16="http://schemas.microsoft.com/office/drawing/2014/main" id="{4DBADDC2-C630-A3A6-D3B0-DD65AA121E13}"/>
              </a:ext>
            </a:extLst>
          </p:cNvPr>
          <p:cNvSpPr txBox="1"/>
          <p:nvPr/>
        </p:nvSpPr>
        <p:spPr>
          <a:xfrm>
            <a:off x="7786129" y="5345408"/>
            <a:ext cx="1662678" cy="276999"/>
          </a:xfrm>
          <a:prstGeom prst="rect">
            <a:avLst/>
          </a:prstGeom>
          <a:noFill/>
        </p:spPr>
        <p:txBody>
          <a:bodyPr wrap="square" rtlCol="0">
            <a:spAutoFit/>
          </a:bodyPr>
          <a:lstStyle/>
          <a:p>
            <a:pPr algn="r" rtl="1"/>
            <a:r>
              <a:rPr lang="ar-SA" sz="1200" dirty="0"/>
              <a:t>محطة تنقية مياه غير قانونية</a:t>
            </a:r>
            <a:endParaRPr lang="en-US" sz="1200" dirty="0"/>
          </a:p>
        </p:txBody>
      </p:sp>
      <p:pic>
        <p:nvPicPr>
          <p:cNvPr id="63" name="Picture 62">
            <a:extLst>
              <a:ext uri="{FF2B5EF4-FFF2-40B4-BE49-F238E27FC236}">
                <a16:creationId xmlns:a16="http://schemas.microsoft.com/office/drawing/2014/main" id="{6CAD9235-2E4F-E6AB-4798-06516C4461C5}"/>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2459784" y="5031299"/>
            <a:ext cx="272470" cy="272470"/>
          </a:xfrm>
          <a:prstGeom prst="rect">
            <a:avLst/>
          </a:prstGeom>
        </p:spPr>
      </p:pic>
    </p:spTree>
    <p:extLst>
      <p:ext uri="{BB962C8B-B14F-4D97-AF65-F5344CB8AC3E}">
        <p14:creationId xmlns:p14="http://schemas.microsoft.com/office/powerpoint/2010/main" val="274119854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a:t>
            </a:r>
            <a:r>
              <a:rPr lang="en-US" dirty="0">
                <a:latin typeface="A_Nefel_Sereke_Qelew" panose="02010000000000000000" pitchFamily="2" charset="-78"/>
                <a:cs typeface="A_Nefel_Sereke_Qelew" panose="02010000000000000000" pitchFamily="2" charset="-78"/>
              </a:rPr>
              <a:t>SOWT</a:t>
            </a: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174380430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433750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A555EE18-1BE2-CFF9-1E97-85B7CA2CF7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707"/>
            <a:ext cx="969148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sz="1800" b="1" dirty="0"/>
              <a:t>خريطة المؤثرات الإيجابية في مدينة أريحا</a:t>
            </a:r>
            <a:endParaRPr lang="en-US" sz="18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8"/>
          <a:stretch>
            <a:fillRect/>
          </a:stretch>
        </p:blipFill>
        <p:spPr>
          <a:xfrm>
            <a:off x="162452" y="6431960"/>
            <a:ext cx="2080594" cy="222322"/>
          </a:xfrm>
          <a:prstGeom prst="rect">
            <a:avLst/>
          </a:prstGeom>
        </p:spPr>
      </p:pic>
      <p:sp>
        <p:nvSpPr>
          <p:cNvPr id="17" name="TextBox 16">
            <a:extLst>
              <a:ext uri="{FF2B5EF4-FFF2-40B4-BE49-F238E27FC236}">
                <a16:creationId xmlns:a16="http://schemas.microsoft.com/office/drawing/2014/main" id="{91028B98-6B1B-686E-0A1B-AEA462A8F854}"/>
              </a:ext>
            </a:extLst>
          </p:cNvPr>
          <p:cNvSpPr txBox="1"/>
          <p:nvPr/>
        </p:nvSpPr>
        <p:spPr>
          <a:xfrm>
            <a:off x="10230390" y="3133743"/>
            <a:ext cx="1835012" cy="369332"/>
          </a:xfrm>
          <a:prstGeom prst="rect">
            <a:avLst/>
          </a:prstGeom>
          <a:noFill/>
        </p:spPr>
        <p:txBody>
          <a:bodyPr wrap="square" rtlCol="0">
            <a:spAutoFit/>
          </a:bodyPr>
          <a:lstStyle/>
          <a:p>
            <a:pPr algn="r" rtl="1"/>
            <a:r>
              <a:rPr lang="ar-SA" b="1" dirty="0"/>
              <a:t>تصنيف الشوارع</a:t>
            </a:r>
            <a:endParaRPr lang="en-US" b="1" dirty="0"/>
          </a:p>
        </p:txBody>
      </p:sp>
      <p:pic>
        <p:nvPicPr>
          <p:cNvPr id="20" name="Picture 19">
            <a:extLst>
              <a:ext uri="{FF2B5EF4-FFF2-40B4-BE49-F238E27FC236}">
                <a16:creationId xmlns:a16="http://schemas.microsoft.com/office/drawing/2014/main" id="{FAAEC1F5-BCF7-BE2A-1B5E-9D92AB988695}"/>
              </a:ext>
            </a:extLst>
          </p:cNvPr>
          <p:cNvPicPr>
            <a:picLocks noChangeAspect="1"/>
          </p:cNvPicPr>
          <p:nvPr/>
        </p:nvPicPr>
        <p:blipFill rotWithShape="1">
          <a:blip r:embed="rId9"/>
          <a:srcRect t="36000"/>
          <a:stretch/>
        </p:blipFill>
        <p:spPr>
          <a:xfrm>
            <a:off x="10230390" y="3503619"/>
            <a:ext cx="1736836" cy="639159"/>
          </a:xfrm>
          <a:prstGeom prst="rect">
            <a:avLst/>
          </a:prstGeom>
        </p:spPr>
      </p:pic>
      <p:sp>
        <p:nvSpPr>
          <p:cNvPr id="2" name="مربع نص 10">
            <a:extLst>
              <a:ext uri="{FF2B5EF4-FFF2-40B4-BE49-F238E27FC236}">
                <a16:creationId xmlns:a16="http://schemas.microsoft.com/office/drawing/2014/main" id="{E6A19088-ACD4-DED1-7F04-8BB270394E7D}"/>
              </a:ext>
            </a:extLst>
          </p:cNvPr>
          <p:cNvSpPr txBox="1"/>
          <p:nvPr/>
        </p:nvSpPr>
        <p:spPr>
          <a:xfrm>
            <a:off x="7661844" y="6481668"/>
            <a:ext cx="4543966" cy="276999"/>
          </a:xfrm>
          <a:prstGeom prst="rect">
            <a:avLst/>
          </a:prstGeom>
          <a:noFill/>
        </p:spPr>
        <p:txBody>
          <a:bodyPr wrap="square" rtlCol="0">
            <a:spAutoFit/>
          </a:bodyPr>
          <a:lstStyle/>
          <a:p>
            <a:pPr algn="ctr"/>
            <a:r>
              <a:rPr lang="en-US" sz="1200" dirty="0">
                <a:cs typeface="+mj-cs"/>
              </a:rPr>
              <a:t>Scale: 1:</a:t>
            </a:r>
            <a:r>
              <a:rPr lang="ar-SA" sz="1200" dirty="0">
                <a:cs typeface="+mj-cs"/>
              </a:rPr>
              <a:t>3</a:t>
            </a:r>
            <a:r>
              <a:rPr lang="en-US" sz="1200" dirty="0">
                <a:cs typeface="+mj-cs"/>
              </a:rPr>
              <a:t>0,000</a:t>
            </a:r>
          </a:p>
        </p:txBody>
      </p:sp>
      <p:pic>
        <p:nvPicPr>
          <p:cNvPr id="4" name="Picture 3">
            <a:extLst>
              <a:ext uri="{FF2B5EF4-FFF2-40B4-BE49-F238E27FC236}">
                <a16:creationId xmlns:a16="http://schemas.microsoft.com/office/drawing/2014/main" id="{A7ED22ED-3BCA-E0C6-638B-C0D0E6B01006}"/>
              </a:ext>
            </a:extLst>
          </p:cNvPr>
          <p:cNvPicPr>
            <a:picLocks noChangeAspect="1"/>
          </p:cNvPicPr>
          <p:nvPr/>
        </p:nvPicPr>
        <p:blipFill rotWithShape="1">
          <a:blip r:embed="rId7"/>
          <a:srcRect t="44530"/>
          <a:stretch/>
        </p:blipFill>
        <p:spPr>
          <a:xfrm>
            <a:off x="8455730" y="2096986"/>
            <a:ext cx="1536076" cy="3300059"/>
          </a:xfrm>
          <a:prstGeom prst="rect">
            <a:avLst/>
          </a:prstGeom>
        </p:spPr>
      </p:pic>
      <p:sp>
        <p:nvSpPr>
          <p:cNvPr id="3" name="TextBox 2">
            <a:extLst>
              <a:ext uri="{FF2B5EF4-FFF2-40B4-BE49-F238E27FC236}">
                <a16:creationId xmlns:a16="http://schemas.microsoft.com/office/drawing/2014/main" id="{9C7029BD-0986-716D-C8E8-CEAE714C9185}"/>
              </a:ext>
            </a:extLst>
          </p:cNvPr>
          <p:cNvSpPr txBox="1"/>
          <p:nvPr/>
        </p:nvSpPr>
        <p:spPr>
          <a:xfrm>
            <a:off x="9944469" y="4106701"/>
            <a:ext cx="2139518" cy="2639184"/>
          </a:xfrm>
          <a:prstGeom prst="rect">
            <a:avLst/>
          </a:prstGeom>
          <a:noFill/>
        </p:spPr>
        <p:txBody>
          <a:bodyPr wrap="square" rtlCol="0">
            <a:spAutoFit/>
          </a:bodyPr>
          <a:lstStyle/>
          <a:p>
            <a:pPr algn="r" rtl="1"/>
            <a:r>
              <a:rPr lang="ar-SA" sz="1100" b="1" dirty="0"/>
              <a:t>الموقع الاستراتيجي </a:t>
            </a:r>
          </a:p>
          <a:p>
            <a:pPr algn="r" rtl="1"/>
            <a:r>
              <a:rPr lang="ar-SA" sz="1050" dirty="0"/>
              <a:t>حيث تعتبر أريحا البوابة الشرقية الوحيدة للضفة الغربية لأقرب مطار في الاردن</a:t>
            </a:r>
          </a:p>
          <a:p>
            <a:pPr algn="r" rtl="1"/>
            <a:endParaRPr lang="ar-SA" sz="1050" dirty="0"/>
          </a:p>
          <a:p>
            <a:pPr algn="r" rtl="1"/>
            <a:r>
              <a:rPr lang="ar-SA" sz="1100" b="1" dirty="0"/>
              <a:t>النشاط الاقتصادي </a:t>
            </a:r>
          </a:p>
          <a:p>
            <a:pPr algn="r" rtl="1"/>
            <a:r>
              <a:rPr lang="ar-SA" sz="1050" dirty="0"/>
              <a:t>تظهر الابحاث ان 62% من اقتصاد أريحا يعتمد اساسا على القطاع التجاري و بالتالي بالنظر لموقعها و قيمتها التاريخية فإن القطاعات الاقتصادية الاخرى مثل السياحة و الزراعة ستكون ذات امكانية كبيرة</a:t>
            </a:r>
          </a:p>
          <a:p>
            <a:pPr algn="r" rtl="1"/>
            <a:endParaRPr lang="ar-SA" sz="1050" dirty="0"/>
          </a:p>
          <a:p>
            <a:pPr algn="r" rtl="1"/>
            <a:r>
              <a:rPr lang="ar-SA" sz="1100" b="1" dirty="0"/>
              <a:t>التراث الثقافي و الطبيعي</a:t>
            </a:r>
          </a:p>
          <a:p>
            <a:pPr algn="r" rtl="1"/>
            <a:r>
              <a:rPr lang="ar-SA" sz="1050" dirty="0"/>
              <a:t>يعتمد 22% من اقتصاد أريحا على السياحة لكونها اقدم مدينة في العالم و تضم العديد من المواقع الاثرية</a:t>
            </a:r>
            <a:endParaRPr lang="en-US" sz="1050" dirty="0"/>
          </a:p>
        </p:txBody>
      </p:sp>
    </p:spTree>
    <p:extLst>
      <p:ext uri="{BB962C8B-B14F-4D97-AF65-F5344CB8AC3E}">
        <p14:creationId xmlns:p14="http://schemas.microsoft.com/office/powerpoint/2010/main" val="374121113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661A2F6-8649-D726-0C1E-885133C7A587}"/>
              </a:ext>
            </a:extLst>
          </p:cNvPr>
          <p:cNvSpPr txBox="1">
            <a:spLocks/>
          </p:cNvSpPr>
          <p:nvPr/>
        </p:nvSpPr>
        <p:spPr>
          <a:xfrm>
            <a:off x="0" y="2491666"/>
            <a:ext cx="12192000" cy="1996282"/>
          </a:xfrm>
          <a:prstGeom prst="rect">
            <a:avLst/>
          </a:prstGeom>
          <a:solidFill>
            <a:schemeClr val="accent1">
              <a:lumMod val="40000"/>
              <a:lumOff val="60000"/>
            </a:schemeClr>
          </a:solidFill>
          <a:effectLst>
            <a:outerShdw blurRad="50800" dist="38100" dir="5400000" algn="t"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dirty="0">
              <a:latin typeface="A_Nefel_Sereke_Qelew" panose="02010000000000000000" pitchFamily="2" charset="-78"/>
              <a:cs typeface="A_Nefel_Sereke_Qelew" panose="02010000000000000000" pitchFamily="2" charset="-78"/>
            </a:endParaRPr>
          </a:p>
        </p:txBody>
      </p:sp>
      <p:sp>
        <p:nvSpPr>
          <p:cNvPr id="2" name="Title 1">
            <a:extLst>
              <a:ext uri="{FF2B5EF4-FFF2-40B4-BE49-F238E27FC236}">
                <a16:creationId xmlns:a16="http://schemas.microsoft.com/office/drawing/2014/main" id="{0E6B3302-2088-556F-3F81-CB262A2195F9}"/>
              </a:ext>
            </a:extLst>
          </p:cNvPr>
          <p:cNvSpPr>
            <a:spLocks noGrp="1"/>
          </p:cNvSpPr>
          <p:nvPr>
            <p:ph type="title"/>
          </p:nvPr>
        </p:nvSpPr>
        <p:spPr>
          <a:xfrm>
            <a:off x="0" y="1"/>
            <a:ext cx="12192000" cy="4358936"/>
          </a:xfrm>
          <a:solidFill>
            <a:srgbClr val="DAE3F3"/>
          </a:solidFill>
          <a:effectLst>
            <a:outerShdw blurRad="50800" dist="38100" dir="5400000" algn="t"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فكرة المشروع</a:t>
            </a:r>
            <a:endParaRPr lang="en-US" sz="88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344439899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2609759533"/>
              </p:ext>
            </p:extLst>
          </p:nvPr>
        </p:nvGraphicFramePr>
        <p:xfrm>
          <a:off x="838200" y="1444988"/>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a:xfrm>
            <a:off x="838200" y="1932668"/>
            <a:ext cx="10515600" cy="1325563"/>
          </a:xfrm>
        </p:spPr>
        <p:txBody>
          <a:bodyPr/>
          <a:lstStyle/>
          <a:p>
            <a:pPr algn="ctr" rtl="1"/>
            <a:r>
              <a:rPr lang="ar-SA" dirty="0">
                <a:latin typeface="A_Nefel_Sereke_Qelew" panose="02010000000000000000" pitchFamily="2" charset="-78"/>
                <a:cs typeface="A_Nefel_Sereke_Qelew" panose="02010000000000000000" pitchFamily="2" charset="-78"/>
              </a:rPr>
              <a:t>رؤية مدينة أريحا</a:t>
            </a:r>
            <a:endParaRPr lang="en-US"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183507323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مكونات الرؤية</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31995755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628451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الرؤية</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6572219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266823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الرؤية</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311093353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606390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الرؤية</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3507693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88770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dirty="0">
                <a:latin typeface="A_Nefel_Sereke_Qelew" panose="02010000000000000000" pitchFamily="2" charset="-78"/>
                <a:cs typeface="A_Nefel_Sereke_Qelew" panose="02010000000000000000" pitchFamily="2" charset="-78"/>
              </a:rPr>
              <a:t>تحليل الرؤية</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392682686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808901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marL="0" indent="0" algn="ctr" rtl="1">
              <a:buNone/>
            </a:pPr>
            <a:r>
              <a:rPr lang="ar-SA" sz="4400" b="1" dirty="0"/>
              <a:t>الأهداف الاستراتيجية</a:t>
            </a: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333575112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127330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661A2F6-8649-D726-0C1E-885133C7A587}"/>
              </a:ext>
            </a:extLst>
          </p:cNvPr>
          <p:cNvSpPr txBox="1">
            <a:spLocks/>
          </p:cNvSpPr>
          <p:nvPr/>
        </p:nvSpPr>
        <p:spPr>
          <a:xfrm>
            <a:off x="0" y="2491666"/>
            <a:ext cx="12192000" cy="1996282"/>
          </a:xfrm>
          <a:prstGeom prst="rect">
            <a:avLst/>
          </a:prstGeom>
          <a:solidFill>
            <a:schemeClr val="accent1">
              <a:lumMod val="40000"/>
              <a:lumOff val="60000"/>
            </a:schemeClr>
          </a:solidFill>
          <a:effectLst>
            <a:outerShdw blurRad="50800" dist="38100" dir="5400000" algn="t"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dirty="0">
              <a:latin typeface="A_Nefel_Sereke_Qelew" panose="02010000000000000000" pitchFamily="2" charset="-78"/>
              <a:cs typeface="A_Nefel_Sereke_Qelew" panose="02010000000000000000" pitchFamily="2" charset="-78"/>
            </a:endParaRPr>
          </a:p>
        </p:txBody>
      </p:sp>
      <p:sp>
        <p:nvSpPr>
          <p:cNvPr id="2" name="Title 1">
            <a:extLst>
              <a:ext uri="{FF2B5EF4-FFF2-40B4-BE49-F238E27FC236}">
                <a16:creationId xmlns:a16="http://schemas.microsoft.com/office/drawing/2014/main" id="{0E6B3302-2088-556F-3F81-CB262A2195F9}"/>
              </a:ext>
            </a:extLst>
          </p:cNvPr>
          <p:cNvSpPr>
            <a:spLocks noGrp="1"/>
          </p:cNvSpPr>
          <p:nvPr>
            <p:ph type="title"/>
          </p:nvPr>
        </p:nvSpPr>
        <p:spPr>
          <a:xfrm>
            <a:off x="0" y="1"/>
            <a:ext cx="12192000" cy="4358936"/>
          </a:xfrm>
          <a:solidFill>
            <a:schemeClr val="accent1">
              <a:lumMod val="20000"/>
              <a:lumOff val="80000"/>
            </a:schemeClr>
          </a:solidFill>
          <a:effectLst>
            <a:outerShdw blurRad="50800" dist="38100" dir="5400000" algn="t"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بدائل التوسع والتخطيط العمراني لمدينة اريحا</a:t>
            </a:r>
            <a:endParaRPr lang="en-US" sz="88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12979088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4CE6617-CCA6-E2B8-FE5B-35F6A33088D6}"/>
              </a:ext>
            </a:extLst>
          </p:cNvPr>
          <p:cNvPicPr>
            <a:picLocks noChangeAspect="1"/>
          </p:cNvPicPr>
          <p:nvPr/>
        </p:nvPicPr>
        <p:blipFill rotWithShape="1">
          <a:blip r:embed="rId3">
            <a:extLst>
              <a:ext uri="{28A0092B-C50C-407E-A947-70E740481C1C}">
                <a14:useLocalDpi xmlns:a14="http://schemas.microsoft.com/office/drawing/2010/main" val="0"/>
              </a:ext>
            </a:extLst>
          </a:blip>
          <a:srcRect r="21114"/>
          <a:stretch/>
        </p:blipFill>
        <p:spPr>
          <a:xfrm>
            <a:off x="-1722" y="-3309"/>
            <a:ext cx="7645166"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خريطة سكن أ من المخطط الهيكلي 2016 أريحا</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26" name="Picture 25">
            <a:extLst>
              <a:ext uri="{FF2B5EF4-FFF2-40B4-BE49-F238E27FC236}">
                <a16:creationId xmlns:a16="http://schemas.microsoft.com/office/drawing/2014/main" id="{1E051FAC-B411-F8F4-9DCE-65FB46D32749}"/>
              </a:ext>
            </a:extLst>
          </p:cNvPr>
          <p:cNvPicPr>
            <a:picLocks noChangeAspect="1"/>
          </p:cNvPicPr>
          <p:nvPr/>
        </p:nvPicPr>
        <p:blipFill rotWithShape="1">
          <a:blip r:embed="rId8"/>
          <a:srcRect t="36000"/>
          <a:stretch/>
        </p:blipFill>
        <p:spPr>
          <a:xfrm>
            <a:off x="10292035" y="3107765"/>
            <a:ext cx="1736836" cy="639159"/>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cxnSp>
        <p:nvCxnSpPr>
          <p:cNvPr id="46" name="Straight Connector 45">
            <a:extLst>
              <a:ext uri="{FF2B5EF4-FFF2-40B4-BE49-F238E27FC236}">
                <a16:creationId xmlns:a16="http://schemas.microsoft.com/office/drawing/2014/main" id="{3FD7480D-BF96-582E-3380-8DB7736C9744}"/>
              </a:ext>
            </a:extLst>
          </p:cNvPr>
          <p:cNvCxnSpPr>
            <a:cxnSpLocks/>
          </p:cNvCxnSpPr>
          <p:nvPr/>
        </p:nvCxnSpPr>
        <p:spPr>
          <a:xfrm flipH="1">
            <a:off x="7648044" y="4689135"/>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graphicFrame>
        <p:nvGraphicFramePr>
          <p:cNvPr id="3" name="Chart 2">
            <a:extLst>
              <a:ext uri="{FF2B5EF4-FFF2-40B4-BE49-F238E27FC236}">
                <a16:creationId xmlns:a16="http://schemas.microsoft.com/office/drawing/2014/main" id="{CB85DA1D-4C93-53CC-AE1A-4C738BCDEEB0}"/>
              </a:ext>
            </a:extLst>
          </p:cNvPr>
          <p:cNvGraphicFramePr/>
          <p:nvPr/>
        </p:nvGraphicFramePr>
        <p:xfrm>
          <a:off x="7803148" y="1655782"/>
          <a:ext cx="2311948" cy="2907282"/>
        </p:xfrm>
        <a:graphic>
          <a:graphicData uri="http://schemas.openxmlformats.org/drawingml/2006/chart">
            <c:chart xmlns:c="http://schemas.openxmlformats.org/drawingml/2006/chart" xmlns:r="http://schemas.openxmlformats.org/officeDocument/2006/relationships" r:id="rId10"/>
          </a:graphicData>
        </a:graphic>
      </p:graphicFrame>
      <p:sp>
        <p:nvSpPr>
          <p:cNvPr id="4" name="Rectangle 3">
            <a:extLst>
              <a:ext uri="{FF2B5EF4-FFF2-40B4-BE49-F238E27FC236}">
                <a16:creationId xmlns:a16="http://schemas.microsoft.com/office/drawing/2014/main" id="{F303D5A2-90E6-FE52-2B32-B853EE3552A7}"/>
              </a:ext>
            </a:extLst>
          </p:cNvPr>
          <p:cNvSpPr/>
          <p:nvPr/>
        </p:nvSpPr>
        <p:spPr>
          <a:xfrm>
            <a:off x="11496415" y="4163539"/>
            <a:ext cx="530507" cy="292963"/>
          </a:xfrm>
          <a:prstGeom prst="rect">
            <a:avLst/>
          </a:prstGeom>
          <a:solidFill>
            <a:srgbClr val="EEAF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2319AFE-2ADC-B947-7FE0-53074B276689}"/>
              </a:ext>
            </a:extLst>
          </p:cNvPr>
          <p:cNvSpPr txBox="1"/>
          <p:nvPr/>
        </p:nvSpPr>
        <p:spPr>
          <a:xfrm>
            <a:off x="9967258" y="4130458"/>
            <a:ext cx="1479411" cy="338554"/>
          </a:xfrm>
          <a:prstGeom prst="rect">
            <a:avLst/>
          </a:prstGeom>
          <a:noFill/>
        </p:spPr>
        <p:txBody>
          <a:bodyPr wrap="square" rtlCol="0">
            <a:spAutoFit/>
          </a:bodyPr>
          <a:lstStyle/>
          <a:p>
            <a:pPr algn="r" rtl="1"/>
            <a:r>
              <a:rPr lang="ar-SA" sz="1600" dirty="0"/>
              <a:t>سكن أ</a:t>
            </a:r>
            <a:endParaRPr lang="en-US" sz="1600" dirty="0"/>
          </a:p>
        </p:txBody>
      </p:sp>
      <p:sp>
        <p:nvSpPr>
          <p:cNvPr id="6" name="TextBox 5">
            <a:extLst>
              <a:ext uri="{FF2B5EF4-FFF2-40B4-BE49-F238E27FC236}">
                <a16:creationId xmlns:a16="http://schemas.microsoft.com/office/drawing/2014/main" id="{D16F8B5E-21C8-F6CB-27E1-E0031F7EDD51}"/>
              </a:ext>
            </a:extLst>
          </p:cNvPr>
          <p:cNvSpPr txBox="1"/>
          <p:nvPr/>
        </p:nvSpPr>
        <p:spPr>
          <a:xfrm>
            <a:off x="9104920" y="3761126"/>
            <a:ext cx="2993933" cy="338554"/>
          </a:xfrm>
          <a:prstGeom prst="rect">
            <a:avLst/>
          </a:prstGeom>
          <a:noFill/>
        </p:spPr>
        <p:txBody>
          <a:bodyPr wrap="square" rtlCol="0">
            <a:spAutoFit/>
          </a:bodyPr>
          <a:lstStyle/>
          <a:p>
            <a:pPr algn="r" rtl="1"/>
            <a:r>
              <a:rPr lang="ar-SA" sz="1600" b="1" dirty="0"/>
              <a:t>المخطط الهيكلي 2016</a:t>
            </a:r>
            <a:endParaRPr lang="en-US" sz="1600" b="1" dirty="0"/>
          </a:p>
        </p:txBody>
      </p:sp>
      <p:graphicFrame>
        <p:nvGraphicFramePr>
          <p:cNvPr id="14" name="Table 13">
            <a:extLst>
              <a:ext uri="{FF2B5EF4-FFF2-40B4-BE49-F238E27FC236}">
                <a16:creationId xmlns:a16="http://schemas.microsoft.com/office/drawing/2014/main" id="{129AB146-F2F8-D487-EE59-C99F06CB00B9}"/>
              </a:ext>
            </a:extLst>
          </p:cNvPr>
          <p:cNvGraphicFramePr>
            <a:graphicFrameLocks noGrp="1"/>
          </p:cNvGraphicFramePr>
          <p:nvPr/>
        </p:nvGraphicFramePr>
        <p:xfrm>
          <a:off x="7840206" y="4883641"/>
          <a:ext cx="4170296" cy="1784768"/>
        </p:xfrm>
        <a:graphic>
          <a:graphicData uri="http://schemas.openxmlformats.org/drawingml/2006/table">
            <a:tbl>
              <a:tblPr firstRow="1" bandRow="1">
                <a:tableStyleId>{5940675A-B579-460E-94D1-54222C63F5DA}</a:tableStyleId>
              </a:tblPr>
              <a:tblGrid>
                <a:gridCol w="521287">
                  <a:extLst>
                    <a:ext uri="{9D8B030D-6E8A-4147-A177-3AD203B41FA5}">
                      <a16:colId xmlns:a16="http://schemas.microsoft.com/office/drawing/2014/main" val="2918066639"/>
                    </a:ext>
                  </a:extLst>
                </a:gridCol>
                <a:gridCol w="521287">
                  <a:extLst>
                    <a:ext uri="{9D8B030D-6E8A-4147-A177-3AD203B41FA5}">
                      <a16:colId xmlns:a16="http://schemas.microsoft.com/office/drawing/2014/main" val="546619697"/>
                    </a:ext>
                  </a:extLst>
                </a:gridCol>
                <a:gridCol w="521287">
                  <a:extLst>
                    <a:ext uri="{9D8B030D-6E8A-4147-A177-3AD203B41FA5}">
                      <a16:colId xmlns:a16="http://schemas.microsoft.com/office/drawing/2014/main" val="3898919046"/>
                    </a:ext>
                  </a:extLst>
                </a:gridCol>
                <a:gridCol w="521287">
                  <a:extLst>
                    <a:ext uri="{9D8B030D-6E8A-4147-A177-3AD203B41FA5}">
                      <a16:colId xmlns:a16="http://schemas.microsoft.com/office/drawing/2014/main" val="622695049"/>
                    </a:ext>
                  </a:extLst>
                </a:gridCol>
                <a:gridCol w="521287">
                  <a:extLst>
                    <a:ext uri="{9D8B030D-6E8A-4147-A177-3AD203B41FA5}">
                      <a16:colId xmlns:a16="http://schemas.microsoft.com/office/drawing/2014/main" val="640442618"/>
                    </a:ext>
                  </a:extLst>
                </a:gridCol>
                <a:gridCol w="521287">
                  <a:extLst>
                    <a:ext uri="{9D8B030D-6E8A-4147-A177-3AD203B41FA5}">
                      <a16:colId xmlns:a16="http://schemas.microsoft.com/office/drawing/2014/main" val="2579229929"/>
                    </a:ext>
                  </a:extLst>
                </a:gridCol>
                <a:gridCol w="521287">
                  <a:extLst>
                    <a:ext uri="{9D8B030D-6E8A-4147-A177-3AD203B41FA5}">
                      <a16:colId xmlns:a16="http://schemas.microsoft.com/office/drawing/2014/main" val="2224879561"/>
                    </a:ext>
                  </a:extLst>
                </a:gridCol>
                <a:gridCol w="521287">
                  <a:extLst>
                    <a:ext uri="{9D8B030D-6E8A-4147-A177-3AD203B41FA5}">
                      <a16:colId xmlns:a16="http://schemas.microsoft.com/office/drawing/2014/main" val="94081101"/>
                    </a:ext>
                  </a:extLst>
                </a:gridCol>
              </a:tblGrid>
              <a:tr h="277600">
                <a:tc gridSpan="8">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900" b="1" dirty="0"/>
                        <a:t>أحكام البناء</a:t>
                      </a:r>
                      <a:endParaRPr lang="en-US" sz="900" b="1" dirty="0"/>
                    </a:p>
                  </a:txBody>
                  <a:tcPr anchor="ctr"/>
                </a:tc>
                <a:tc hMerge="1">
                  <a:txBody>
                    <a:bodyPr/>
                    <a:lstStyle/>
                    <a:p>
                      <a:endParaRPr lang="en-US"/>
                    </a:p>
                  </a:txBody>
                  <a:tcPr/>
                </a:tc>
                <a:tc hMerge="1">
                  <a:txBody>
                    <a:bodyPr/>
                    <a:lstStyle/>
                    <a:p>
                      <a:endParaRPr lang="en-US"/>
                    </a:p>
                  </a:txBody>
                  <a:tcPr/>
                </a:tc>
                <a:tc hMerge="1">
                  <a:txBody>
                    <a:bodyPr/>
                    <a:lstStyle/>
                    <a:p>
                      <a:pPr algn="ctr" rtl="1"/>
                      <a:endParaRPr lang="en-US" sz="900" b="1" dirty="0"/>
                    </a:p>
                  </a:txBody>
                  <a:tcPr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pPr algn="ctr" rtl="1"/>
                      <a:endParaRPr lang="en-US" sz="1050" dirty="0"/>
                    </a:p>
                  </a:txBody>
                  <a:tcPr/>
                </a:tc>
                <a:extLst>
                  <a:ext uri="{0D108BD9-81ED-4DB2-BD59-A6C34878D82A}">
                    <a16:rowId xmlns:a16="http://schemas.microsoft.com/office/drawing/2014/main" val="1068744805"/>
                  </a:ext>
                </a:extLst>
              </a:tr>
              <a:tr h="277600">
                <a:tc gridSpan="3">
                  <a:txBody>
                    <a:bodyPr/>
                    <a:lstStyle/>
                    <a:p>
                      <a:pPr algn="ctr" rtl="1"/>
                      <a:r>
                        <a:rPr lang="ar-SA" sz="900" b="1" dirty="0"/>
                        <a:t>الحد الأدنى</a:t>
                      </a:r>
                      <a:endParaRPr lang="en-US" sz="90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gridSpan="4">
                  <a:txBody>
                    <a:bodyPr/>
                    <a:lstStyle/>
                    <a:p>
                      <a:pPr algn="ctr" rtl="1"/>
                      <a:r>
                        <a:rPr lang="ar-SA" sz="900" b="1" dirty="0"/>
                        <a:t>الحد الأعلى</a:t>
                      </a:r>
                      <a:endParaRPr lang="en-US" sz="90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a:txBody>
                    <a:bodyPr/>
                    <a:lstStyle/>
                    <a:p>
                      <a:pPr algn="ctr" rtl="1"/>
                      <a:endParaRPr lang="en-US" sz="1050" dirty="0"/>
                    </a:p>
                  </a:txBody>
                  <a:tcPr/>
                </a:tc>
                <a:extLst>
                  <a:ext uri="{0D108BD9-81ED-4DB2-BD59-A6C34878D82A}">
                    <a16:rowId xmlns:a16="http://schemas.microsoft.com/office/drawing/2014/main" val="1911156934"/>
                  </a:ext>
                </a:extLst>
              </a:tr>
              <a:tr h="766901">
                <a:tc>
                  <a:txBody>
                    <a:bodyPr/>
                    <a:lstStyle/>
                    <a:p>
                      <a:pPr algn="ctr" rtl="1"/>
                      <a:r>
                        <a:rPr lang="ar-SA" sz="900" b="1" dirty="0"/>
                        <a:t>ارتداد خلفي</a:t>
                      </a:r>
                      <a:endParaRPr lang="en-US" sz="900" b="1" dirty="0"/>
                    </a:p>
                  </a:txBody>
                  <a:tcPr anchor="ctr"/>
                </a:tc>
                <a:tc>
                  <a:txBody>
                    <a:bodyPr/>
                    <a:lstStyle/>
                    <a:p>
                      <a:pPr algn="ctr" rtl="1"/>
                      <a:r>
                        <a:rPr lang="ar-SA" sz="900" b="1" dirty="0"/>
                        <a:t>ارتداد جانبي </a:t>
                      </a:r>
                      <a:endParaRPr lang="en-US" sz="900" b="1" dirty="0"/>
                    </a:p>
                  </a:txBody>
                  <a:tcPr anchor="ctr"/>
                </a:tc>
                <a:tc>
                  <a:txBody>
                    <a:bodyPr/>
                    <a:lstStyle/>
                    <a:p>
                      <a:pPr algn="ctr" rtl="1"/>
                      <a:r>
                        <a:rPr lang="ar-SA" sz="900" b="1" dirty="0"/>
                        <a:t>ارتداد أمامي </a:t>
                      </a:r>
                      <a:endParaRPr lang="en-US" sz="900" b="1" dirty="0"/>
                    </a:p>
                  </a:txBody>
                  <a:tcPr anchor="ctr"/>
                </a:tc>
                <a:tc>
                  <a:txBody>
                    <a:bodyPr/>
                    <a:lstStyle/>
                    <a:p>
                      <a:pPr algn="ctr" rtl="1"/>
                      <a:r>
                        <a:rPr lang="ar-SA" sz="900" b="1" dirty="0"/>
                        <a:t>ارتفاع المبنى</a:t>
                      </a:r>
                      <a:endParaRPr lang="en-US" sz="900" b="1" dirty="0"/>
                    </a:p>
                  </a:txBody>
                  <a:tcPr anchor="ctr"/>
                </a:tc>
                <a:tc>
                  <a:txBody>
                    <a:bodyPr/>
                    <a:lstStyle/>
                    <a:p>
                      <a:pPr algn="ctr" rtl="1"/>
                      <a:r>
                        <a:rPr lang="ar-SA" sz="900" b="1" dirty="0"/>
                        <a:t>عدد الطوابق</a:t>
                      </a:r>
                      <a:endParaRPr lang="en-US" sz="900" b="1" dirty="0"/>
                    </a:p>
                  </a:txBody>
                  <a:tcPr anchor="ctr"/>
                </a:tc>
                <a:tc>
                  <a:txBody>
                    <a:bodyPr/>
                    <a:lstStyle/>
                    <a:p>
                      <a:pPr algn="ctr" rtl="1"/>
                      <a:r>
                        <a:rPr lang="ar-SA" sz="900" b="1" dirty="0"/>
                        <a:t>النسبة الطابقية</a:t>
                      </a:r>
                      <a:endParaRPr lang="en-US" sz="900" b="1" dirty="0"/>
                    </a:p>
                  </a:txBody>
                  <a:tcPr anchor="ctr"/>
                </a:tc>
                <a:tc>
                  <a:txBody>
                    <a:bodyPr/>
                    <a:lstStyle/>
                    <a:p>
                      <a:pPr algn="ctr" rtl="1"/>
                      <a:r>
                        <a:rPr lang="ar-SA" sz="900" b="1" dirty="0"/>
                        <a:t>النسبة المئوية للبناء</a:t>
                      </a:r>
                      <a:endParaRPr lang="en-US" sz="900" b="1" dirty="0"/>
                    </a:p>
                  </a:txBody>
                  <a:tcPr anchor="ctr"/>
                </a:tc>
                <a:tc>
                  <a:txBody>
                    <a:bodyPr/>
                    <a:lstStyle/>
                    <a:p>
                      <a:pPr algn="ctr" rtl="1"/>
                      <a:endParaRPr lang="en-US" sz="1050" dirty="0"/>
                    </a:p>
                  </a:txBody>
                  <a:tcPr/>
                </a:tc>
                <a:extLst>
                  <a:ext uri="{0D108BD9-81ED-4DB2-BD59-A6C34878D82A}">
                    <a16:rowId xmlns:a16="http://schemas.microsoft.com/office/drawing/2014/main" val="50282962"/>
                  </a:ext>
                </a:extLst>
              </a:tr>
              <a:tr h="462667">
                <a:tc>
                  <a:txBody>
                    <a:bodyPr/>
                    <a:lstStyle/>
                    <a:p>
                      <a:pPr algn="ctr" rtl="1"/>
                      <a:r>
                        <a:rPr lang="ar-SA" sz="1050" dirty="0"/>
                        <a:t>4</a:t>
                      </a:r>
                      <a:endParaRPr lang="en-US" sz="1050" dirty="0"/>
                    </a:p>
                  </a:txBody>
                  <a:tcPr anchor="ctr">
                    <a:solidFill>
                      <a:srgbClr val="EEAF32"/>
                    </a:solidFill>
                  </a:tcPr>
                </a:tc>
                <a:tc>
                  <a:txBody>
                    <a:bodyPr/>
                    <a:lstStyle/>
                    <a:p>
                      <a:pPr algn="ctr" rtl="1"/>
                      <a:r>
                        <a:rPr lang="ar-SA" sz="1050" dirty="0"/>
                        <a:t>5</a:t>
                      </a:r>
                      <a:endParaRPr lang="en-US" sz="1050" dirty="0"/>
                    </a:p>
                  </a:txBody>
                  <a:tcPr anchor="ctr">
                    <a:solidFill>
                      <a:srgbClr val="EEAF32"/>
                    </a:solidFill>
                  </a:tcPr>
                </a:tc>
                <a:tc>
                  <a:txBody>
                    <a:bodyPr/>
                    <a:lstStyle/>
                    <a:p>
                      <a:pPr algn="ctr" rtl="1"/>
                      <a:r>
                        <a:rPr lang="ar-SA" sz="1050" dirty="0"/>
                        <a:t>5</a:t>
                      </a:r>
                      <a:endParaRPr lang="en-US" sz="1050" dirty="0"/>
                    </a:p>
                  </a:txBody>
                  <a:tcPr anchor="ctr">
                    <a:solidFill>
                      <a:srgbClr val="EEAF32"/>
                    </a:solidFill>
                  </a:tcPr>
                </a:tc>
                <a:tc>
                  <a:txBody>
                    <a:bodyPr/>
                    <a:lstStyle/>
                    <a:p>
                      <a:pPr algn="ctr" rtl="1"/>
                      <a:r>
                        <a:rPr lang="ar-SA" sz="1050" dirty="0"/>
                        <a:t>18</a:t>
                      </a:r>
                      <a:endParaRPr lang="en-US" sz="1050" dirty="0"/>
                    </a:p>
                  </a:txBody>
                  <a:tcPr anchor="ctr">
                    <a:solidFill>
                      <a:srgbClr val="EEAF32"/>
                    </a:solidFill>
                  </a:tcPr>
                </a:tc>
                <a:tc>
                  <a:txBody>
                    <a:bodyPr/>
                    <a:lstStyle/>
                    <a:p>
                      <a:pPr algn="ctr" rtl="1"/>
                      <a:r>
                        <a:rPr lang="ar-SA" sz="1050" dirty="0"/>
                        <a:t>5</a:t>
                      </a:r>
                      <a:endParaRPr lang="en-US" sz="1050" dirty="0"/>
                    </a:p>
                  </a:txBody>
                  <a:tcPr anchor="ctr">
                    <a:solidFill>
                      <a:srgbClr val="EEAF32"/>
                    </a:solidFill>
                  </a:tcPr>
                </a:tc>
                <a:tc>
                  <a:txBody>
                    <a:bodyPr/>
                    <a:lstStyle/>
                    <a:p>
                      <a:pPr algn="ctr" rtl="1"/>
                      <a:r>
                        <a:rPr lang="ar-SA" sz="1050" dirty="0"/>
                        <a:t>180%</a:t>
                      </a:r>
                      <a:endParaRPr lang="en-US" sz="1050" dirty="0"/>
                    </a:p>
                  </a:txBody>
                  <a:tcPr anchor="ctr">
                    <a:solidFill>
                      <a:srgbClr val="EEAF32"/>
                    </a:solidFill>
                  </a:tcPr>
                </a:tc>
                <a:tc>
                  <a:txBody>
                    <a:bodyPr/>
                    <a:lstStyle/>
                    <a:p>
                      <a:pPr algn="ctr" rtl="1"/>
                      <a:r>
                        <a:rPr lang="ar-SA" sz="1050" dirty="0"/>
                        <a:t>36%</a:t>
                      </a:r>
                      <a:endParaRPr lang="en-US" sz="1050" dirty="0"/>
                    </a:p>
                  </a:txBody>
                  <a:tcPr anchor="ctr">
                    <a:solidFill>
                      <a:srgbClr val="EEAF32"/>
                    </a:solidFill>
                  </a:tcPr>
                </a:tc>
                <a:tc>
                  <a:txBody>
                    <a:bodyPr/>
                    <a:lstStyle/>
                    <a:p>
                      <a:pPr algn="ctr" rtl="1"/>
                      <a:r>
                        <a:rPr lang="ar-SA" sz="1050" dirty="0"/>
                        <a:t>سكن أ</a:t>
                      </a:r>
                      <a:endParaRPr lang="en-US" sz="1050" dirty="0"/>
                    </a:p>
                  </a:txBody>
                  <a:tcPr anchor="ctr">
                    <a:solidFill>
                      <a:srgbClr val="EEAF32"/>
                    </a:solidFill>
                  </a:tcPr>
                </a:tc>
                <a:extLst>
                  <a:ext uri="{0D108BD9-81ED-4DB2-BD59-A6C34878D82A}">
                    <a16:rowId xmlns:a16="http://schemas.microsoft.com/office/drawing/2014/main" val="2568592850"/>
                  </a:ext>
                </a:extLst>
              </a:tr>
            </a:tbl>
          </a:graphicData>
        </a:graphic>
      </p:graphicFrame>
    </p:spTree>
    <p:extLst>
      <p:ext uri="{BB962C8B-B14F-4D97-AF65-F5344CB8AC3E}">
        <p14:creationId xmlns:p14="http://schemas.microsoft.com/office/powerpoint/2010/main" val="45797591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A5C6F46D-3DA9-3CAF-A2ED-CE4D42F14DDA}"/>
              </a:ext>
            </a:extLst>
          </p:cNvPr>
          <p:cNvPicPr>
            <a:picLocks noChangeAspect="1"/>
          </p:cNvPicPr>
          <p:nvPr/>
        </p:nvPicPr>
        <p:blipFill rotWithShape="1">
          <a:blip r:embed="rId3">
            <a:extLst>
              <a:ext uri="{28A0092B-C50C-407E-A947-70E740481C1C}">
                <a14:useLocalDpi xmlns:a14="http://schemas.microsoft.com/office/drawing/2010/main" val="0"/>
              </a:ext>
            </a:extLst>
          </a:blip>
          <a:srcRect r="20879"/>
          <a:stretch/>
        </p:blipFill>
        <p:spPr>
          <a:xfrm>
            <a:off x="1194" y="0"/>
            <a:ext cx="7668125"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خريطة التعدي على الاراضي الزراعية</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26" name="Picture 25">
            <a:extLst>
              <a:ext uri="{FF2B5EF4-FFF2-40B4-BE49-F238E27FC236}">
                <a16:creationId xmlns:a16="http://schemas.microsoft.com/office/drawing/2014/main" id="{1E051FAC-B411-F8F4-9DCE-65FB46D32749}"/>
              </a:ext>
            </a:extLst>
          </p:cNvPr>
          <p:cNvPicPr>
            <a:picLocks noChangeAspect="1"/>
          </p:cNvPicPr>
          <p:nvPr/>
        </p:nvPicPr>
        <p:blipFill rotWithShape="1">
          <a:blip r:embed="rId8"/>
          <a:srcRect t="36000"/>
          <a:stretch/>
        </p:blipFill>
        <p:spPr>
          <a:xfrm>
            <a:off x="10292035" y="3107765"/>
            <a:ext cx="1736836" cy="639159"/>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sp>
        <p:nvSpPr>
          <p:cNvPr id="4" name="Rectangle 3">
            <a:extLst>
              <a:ext uri="{FF2B5EF4-FFF2-40B4-BE49-F238E27FC236}">
                <a16:creationId xmlns:a16="http://schemas.microsoft.com/office/drawing/2014/main" id="{F303D5A2-90E6-FE52-2B32-B853EE3552A7}"/>
              </a:ext>
            </a:extLst>
          </p:cNvPr>
          <p:cNvSpPr/>
          <p:nvPr/>
        </p:nvSpPr>
        <p:spPr>
          <a:xfrm>
            <a:off x="9632799" y="3510178"/>
            <a:ext cx="530507" cy="292963"/>
          </a:xfrm>
          <a:prstGeom prst="rect">
            <a:avLst/>
          </a:prstGeom>
          <a:solidFill>
            <a:srgbClr val="EEAF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2319AFE-2ADC-B947-7FE0-53074B276689}"/>
              </a:ext>
            </a:extLst>
          </p:cNvPr>
          <p:cNvSpPr txBox="1"/>
          <p:nvPr/>
        </p:nvSpPr>
        <p:spPr>
          <a:xfrm>
            <a:off x="8103642" y="3477097"/>
            <a:ext cx="1479411" cy="338554"/>
          </a:xfrm>
          <a:prstGeom prst="rect">
            <a:avLst/>
          </a:prstGeom>
          <a:noFill/>
        </p:spPr>
        <p:txBody>
          <a:bodyPr wrap="square" rtlCol="0">
            <a:spAutoFit/>
          </a:bodyPr>
          <a:lstStyle/>
          <a:p>
            <a:pPr algn="r" rtl="1"/>
            <a:r>
              <a:rPr lang="ar-SA" sz="1600" dirty="0"/>
              <a:t>سكن أ</a:t>
            </a:r>
            <a:endParaRPr lang="en-US" sz="1600" dirty="0"/>
          </a:p>
        </p:txBody>
      </p:sp>
      <p:sp>
        <p:nvSpPr>
          <p:cNvPr id="6" name="TextBox 5">
            <a:extLst>
              <a:ext uri="{FF2B5EF4-FFF2-40B4-BE49-F238E27FC236}">
                <a16:creationId xmlns:a16="http://schemas.microsoft.com/office/drawing/2014/main" id="{D16F8B5E-21C8-F6CB-27E1-E0031F7EDD51}"/>
              </a:ext>
            </a:extLst>
          </p:cNvPr>
          <p:cNvSpPr txBox="1"/>
          <p:nvPr/>
        </p:nvSpPr>
        <p:spPr>
          <a:xfrm>
            <a:off x="7241304" y="3107765"/>
            <a:ext cx="2993933" cy="338554"/>
          </a:xfrm>
          <a:prstGeom prst="rect">
            <a:avLst/>
          </a:prstGeom>
          <a:noFill/>
        </p:spPr>
        <p:txBody>
          <a:bodyPr wrap="square" rtlCol="0">
            <a:spAutoFit/>
          </a:bodyPr>
          <a:lstStyle/>
          <a:p>
            <a:pPr algn="r" rtl="1"/>
            <a:r>
              <a:rPr lang="ar-SA" sz="1600" b="1" dirty="0"/>
              <a:t>المخطط الهيكلي 2016</a:t>
            </a:r>
            <a:endParaRPr lang="en-US" sz="1600" b="1" dirty="0"/>
          </a:p>
        </p:txBody>
      </p:sp>
      <p:pic>
        <p:nvPicPr>
          <p:cNvPr id="16" name="Picture 15">
            <a:extLst>
              <a:ext uri="{FF2B5EF4-FFF2-40B4-BE49-F238E27FC236}">
                <a16:creationId xmlns:a16="http://schemas.microsoft.com/office/drawing/2014/main" id="{CA86FB86-5D0A-3B83-E3F6-8ABF4DEDC1CF}"/>
              </a:ext>
            </a:extLst>
          </p:cNvPr>
          <p:cNvPicPr>
            <a:picLocks noChangeAspect="1"/>
          </p:cNvPicPr>
          <p:nvPr/>
        </p:nvPicPr>
        <p:blipFill rotWithShape="1">
          <a:blip r:embed="rId10"/>
          <a:srcRect l="70297" t="65741"/>
          <a:stretch/>
        </p:blipFill>
        <p:spPr>
          <a:xfrm>
            <a:off x="7578711" y="2428381"/>
            <a:ext cx="2584595" cy="606131"/>
          </a:xfrm>
          <a:prstGeom prst="rect">
            <a:avLst/>
          </a:prstGeom>
        </p:spPr>
      </p:pic>
      <p:sp>
        <p:nvSpPr>
          <p:cNvPr id="17" name="TextBox 16">
            <a:extLst>
              <a:ext uri="{FF2B5EF4-FFF2-40B4-BE49-F238E27FC236}">
                <a16:creationId xmlns:a16="http://schemas.microsoft.com/office/drawing/2014/main" id="{5A87853D-9A99-1CCA-D2E1-10B9072478C2}"/>
              </a:ext>
            </a:extLst>
          </p:cNvPr>
          <p:cNvSpPr txBox="1"/>
          <p:nvPr/>
        </p:nvSpPr>
        <p:spPr>
          <a:xfrm>
            <a:off x="7259686" y="2042402"/>
            <a:ext cx="2958799" cy="338554"/>
          </a:xfrm>
          <a:prstGeom prst="rect">
            <a:avLst/>
          </a:prstGeom>
          <a:noFill/>
        </p:spPr>
        <p:txBody>
          <a:bodyPr wrap="square" rtlCol="0">
            <a:spAutoFit/>
          </a:bodyPr>
          <a:lstStyle/>
          <a:p>
            <a:pPr algn="r" rtl="1"/>
            <a:r>
              <a:rPr lang="ar-SA" sz="1600" b="1" dirty="0"/>
              <a:t>تصنيف الأراضي الزراعية</a:t>
            </a:r>
            <a:endParaRPr lang="en-US" sz="1600" b="1" dirty="0"/>
          </a:p>
        </p:txBody>
      </p:sp>
      <p:graphicFrame>
        <p:nvGraphicFramePr>
          <p:cNvPr id="20" name="Chart 19">
            <a:extLst>
              <a:ext uri="{FF2B5EF4-FFF2-40B4-BE49-F238E27FC236}">
                <a16:creationId xmlns:a16="http://schemas.microsoft.com/office/drawing/2014/main" id="{6140A936-1AF5-299E-A948-3B6E91BD3934}"/>
              </a:ext>
            </a:extLst>
          </p:cNvPr>
          <p:cNvGraphicFramePr/>
          <p:nvPr>
            <p:extLst>
              <p:ext uri="{D42A27DB-BD31-4B8C-83A1-F6EECF244321}">
                <p14:modId xmlns:p14="http://schemas.microsoft.com/office/powerpoint/2010/main" val="4275183522"/>
              </p:ext>
            </p:extLst>
          </p:nvPr>
        </p:nvGraphicFramePr>
        <p:xfrm>
          <a:off x="9970763" y="4941165"/>
          <a:ext cx="2095752" cy="1804720"/>
        </p:xfrm>
        <a:graphic>
          <a:graphicData uri="http://schemas.openxmlformats.org/drawingml/2006/chart">
            <c:chart xmlns:c="http://schemas.openxmlformats.org/drawingml/2006/chart" xmlns:r="http://schemas.openxmlformats.org/officeDocument/2006/relationships" r:id="rId11"/>
          </a:graphicData>
        </a:graphic>
      </p:graphicFrame>
      <p:graphicFrame>
        <p:nvGraphicFramePr>
          <p:cNvPr id="22" name="Chart 21">
            <a:extLst>
              <a:ext uri="{FF2B5EF4-FFF2-40B4-BE49-F238E27FC236}">
                <a16:creationId xmlns:a16="http://schemas.microsoft.com/office/drawing/2014/main" id="{E6F14167-669E-BCCA-069E-09FDA55B9F53}"/>
              </a:ext>
            </a:extLst>
          </p:cNvPr>
          <p:cNvGraphicFramePr/>
          <p:nvPr>
            <p:extLst>
              <p:ext uri="{D42A27DB-BD31-4B8C-83A1-F6EECF244321}">
                <p14:modId xmlns:p14="http://schemas.microsoft.com/office/powerpoint/2010/main" val="3524513053"/>
              </p:ext>
            </p:extLst>
          </p:nvPr>
        </p:nvGraphicFramePr>
        <p:xfrm>
          <a:off x="7794145" y="4953675"/>
          <a:ext cx="2095752" cy="1804720"/>
        </p:xfrm>
        <a:graphic>
          <a:graphicData uri="http://schemas.openxmlformats.org/drawingml/2006/chart">
            <c:chart xmlns:c="http://schemas.openxmlformats.org/drawingml/2006/chart" xmlns:r="http://schemas.openxmlformats.org/officeDocument/2006/relationships" r:id="rId12"/>
          </a:graphicData>
        </a:graphic>
      </p:graphicFrame>
      <p:graphicFrame>
        <p:nvGraphicFramePr>
          <p:cNvPr id="23" name="Table 22">
            <a:extLst>
              <a:ext uri="{FF2B5EF4-FFF2-40B4-BE49-F238E27FC236}">
                <a16:creationId xmlns:a16="http://schemas.microsoft.com/office/drawing/2014/main" id="{E5F4E78F-7ACD-828F-C545-E4FE22123B13}"/>
              </a:ext>
            </a:extLst>
          </p:cNvPr>
          <p:cNvGraphicFramePr>
            <a:graphicFrameLocks noGrp="1"/>
          </p:cNvGraphicFramePr>
          <p:nvPr>
            <p:extLst>
              <p:ext uri="{D42A27DB-BD31-4B8C-83A1-F6EECF244321}">
                <p14:modId xmlns:p14="http://schemas.microsoft.com/office/powerpoint/2010/main" val="1950287408"/>
              </p:ext>
            </p:extLst>
          </p:nvPr>
        </p:nvGraphicFramePr>
        <p:xfrm>
          <a:off x="7794145" y="3955498"/>
          <a:ext cx="4272370" cy="845820"/>
        </p:xfrm>
        <a:graphic>
          <a:graphicData uri="http://schemas.openxmlformats.org/drawingml/2006/table">
            <a:tbl>
              <a:tblPr firstRow="1" bandRow="1">
                <a:tableStyleId>{5940675A-B579-460E-94D1-54222C63F5DA}</a:tableStyleId>
              </a:tblPr>
              <a:tblGrid>
                <a:gridCol w="919474">
                  <a:extLst>
                    <a:ext uri="{9D8B030D-6E8A-4147-A177-3AD203B41FA5}">
                      <a16:colId xmlns:a16="http://schemas.microsoft.com/office/drawing/2014/main" val="622695049"/>
                    </a:ext>
                  </a:extLst>
                </a:gridCol>
                <a:gridCol w="944733">
                  <a:extLst>
                    <a:ext uri="{9D8B030D-6E8A-4147-A177-3AD203B41FA5}">
                      <a16:colId xmlns:a16="http://schemas.microsoft.com/office/drawing/2014/main" val="640442618"/>
                    </a:ext>
                  </a:extLst>
                </a:gridCol>
                <a:gridCol w="882380">
                  <a:extLst>
                    <a:ext uri="{9D8B030D-6E8A-4147-A177-3AD203B41FA5}">
                      <a16:colId xmlns:a16="http://schemas.microsoft.com/office/drawing/2014/main" val="2579229929"/>
                    </a:ext>
                  </a:extLst>
                </a:gridCol>
                <a:gridCol w="763139">
                  <a:extLst>
                    <a:ext uri="{9D8B030D-6E8A-4147-A177-3AD203B41FA5}">
                      <a16:colId xmlns:a16="http://schemas.microsoft.com/office/drawing/2014/main" val="2224879561"/>
                    </a:ext>
                  </a:extLst>
                </a:gridCol>
                <a:gridCol w="762644">
                  <a:extLst>
                    <a:ext uri="{9D8B030D-6E8A-4147-A177-3AD203B41FA5}">
                      <a16:colId xmlns:a16="http://schemas.microsoft.com/office/drawing/2014/main" val="94081101"/>
                    </a:ext>
                  </a:extLst>
                </a:gridCol>
              </a:tblGrid>
              <a:tr h="413934">
                <a:tc>
                  <a:txBody>
                    <a:bodyPr/>
                    <a:lstStyle/>
                    <a:p>
                      <a:pPr algn="ctr" rtl="1"/>
                      <a:r>
                        <a:rPr lang="ar-SA" sz="1050" b="1" dirty="0"/>
                        <a:t>نسبة التعدي على الاراضي الزراعية</a:t>
                      </a:r>
                      <a:endParaRPr lang="en-US" sz="1050" b="1" dirty="0"/>
                    </a:p>
                  </a:txBody>
                  <a:tcPr anchor="ctr"/>
                </a:tc>
                <a:tc>
                  <a:txBody>
                    <a:bodyPr/>
                    <a:lstStyle/>
                    <a:p>
                      <a:pPr algn="ctr" rtl="1"/>
                      <a:r>
                        <a:rPr lang="ar-SA" sz="1050" b="1" dirty="0"/>
                        <a:t>اراضي متوسطة القيمة الزراعية</a:t>
                      </a:r>
                      <a:endParaRPr lang="en-US" sz="1050" b="1" dirty="0"/>
                    </a:p>
                  </a:txBody>
                  <a:tcPr anchor="ctr">
                    <a:solidFill>
                      <a:srgbClr val="DFFF9D"/>
                    </a:solidFill>
                  </a:tcPr>
                </a:tc>
                <a:tc>
                  <a:txBody>
                    <a:bodyPr/>
                    <a:lstStyle/>
                    <a:p>
                      <a:pPr algn="ctr" rtl="1"/>
                      <a:r>
                        <a:rPr lang="ar-SA" sz="1050" b="1" dirty="0"/>
                        <a:t>اراضي عالية القيمة الزراعية</a:t>
                      </a:r>
                      <a:endParaRPr lang="en-US" sz="1050" b="1" dirty="0"/>
                    </a:p>
                  </a:txBody>
                  <a:tcPr anchor="ctr">
                    <a:solidFill>
                      <a:srgbClr val="82EE4D"/>
                    </a:solidFill>
                  </a:tcPr>
                </a:tc>
                <a:tc>
                  <a:txBody>
                    <a:bodyPr/>
                    <a:lstStyle/>
                    <a:p>
                      <a:pPr algn="ctr" rtl="1"/>
                      <a:r>
                        <a:rPr lang="ar-SA" sz="1050" b="1" dirty="0"/>
                        <a:t>سكن أ</a:t>
                      </a:r>
                      <a:endParaRPr lang="en-US" sz="1050" b="1" dirty="0"/>
                    </a:p>
                  </a:txBody>
                  <a:tcPr anchor="ctr">
                    <a:solidFill>
                      <a:srgbClr val="EEAF32"/>
                    </a:solidFill>
                  </a:tcPr>
                </a:tc>
                <a:tc>
                  <a:txBody>
                    <a:bodyPr/>
                    <a:lstStyle/>
                    <a:p>
                      <a:pPr algn="ctr" rtl="1"/>
                      <a:endParaRPr lang="en-US" sz="1200" dirty="0"/>
                    </a:p>
                  </a:txBody>
                  <a:tcPr/>
                </a:tc>
                <a:extLst>
                  <a:ext uri="{0D108BD9-81ED-4DB2-BD59-A6C34878D82A}">
                    <a16:rowId xmlns:a16="http://schemas.microsoft.com/office/drawing/2014/main" val="50282962"/>
                  </a:ext>
                </a:extLst>
              </a:tr>
              <a:tr h="249724">
                <a:tc>
                  <a:txBody>
                    <a:bodyPr/>
                    <a:lstStyle/>
                    <a:p>
                      <a:pPr algn="ctr" rtl="1"/>
                      <a:r>
                        <a:rPr lang="en-US" sz="1200" dirty="0"/>
                        <a:t>538.326</a:t>
                      </a:r>
                    </a:p>
                  </a:txBody>
                  <a:tcPr anchor="ctr">
                    <a:noFill/>
                  </a:tcPr>
                </a:tc>
                <a:tc>
                  <a:txBody>
                    <a:bodyPr/>
                    <a:lstStyle/>
                    <a:p>
                      <a:pPr algn="ctr" rtl="1"/>
                      <a:r>
                        <a:rPr lang="ar-SA" sz="1200" dirty="0"/>
                        <a:t>3321.6</a:t>
                      </a:r>
                      <a:endParaRPr lang="en-US" sz="1200" dirty="0"/>
                    </a:p>
                  </a:txBody>
                  <a:tcPr anchor="ctr">
                    <a:solidFill>
                      <a:srgbClr val="DFFF9D"/>
                    </a:solidFill>
                  </a:tcPr>
                </a:tc>
                <a:tc>
                  <a:txBody>
                    <a:bodyPr/>
                    <a:lstStyle/>
                    <a:p>
                      <a:pPr algn="ctr" rtl="1"/>
                      <a:r>
                        <a:rPr lang="ar-SA" sz="1200" dirty="0"/>
                        <a:t>6666.8</a:t>
                      </a:r>
                      <a:endParaRPr lang="en-US" sz="1200" dirty="0"/>
                    </a:p>
                  </a:txBody>
                  <a:tcPr anchor="ctr">
                    <a:solidFill>
                      <a:srgbClr val="82EE4D"/>
                    </a:solidFill>
                  </a:tcPr>
                </a:tc>
                <a:tc>
                  <a:txBody>
                    <a:bodyPr/>
                    <a:lstStyle/>
                    <a:p>
                      <a:pPr algn="ctr" rtl="1"/>
                      <a:r>
                        <a:rPr lang="en-US" sz="1200" dirty="0"/>
                        <a:t>3083.9</a:t>
                      </a:r>
                    </a:p>
                  </a:txBody>
                  <a:tcPr anchor="ctr">
                    <a:solidFill>
                      <a:srgbClr val="EEAF32"/>
                    </a:solidFill>
                  </a:tcPr>
                </a:tc>
                <a:tc>
                  <a:txBody>
                    <a:bodyPr/>
                    <a:lstStyle/>
                    <a:p>
                      <a:pPr algn="ctr" rtl="1"/>
                      <a:r>
                        <a:rPr lang="ar-SA" sz="1200" dirty="0"/>
                        <a:t>المساحة</a:t>
                      </a:r>
                      <a:endParaRPr lang="en-US" sz="1200" dirty="0"/>
                    </a:p>
                  </a:txBody>
                  <a:tcPr anchor="ctr">
                    <a:noFill/>
                  </a:tcPr>
                </a:tc>
                <a:extLst>
                  <a:ext uri="{0D108BD9-81ED-4DB2-BD59-A6C34878D82A}">
                    <a16:rowId xmlns:a16="http://schemas.microsoft.com/office/drawing/2014/main" val="2568592850"/>
                  </a:ext>
                </a:extLst>
              </a:tr>
            </a:tbl>
          </a:graphicData>
        </a:graphic>
      </p:graphicFrame>
      <p:sp>
        <p:nvSpPr>
          <p:cNvPr id="24" name="Rectangle 23">
            <a:extLst>
              <a:ext uri="{FF2B5EF4-FFF2-40B4-BE49-F238E27FC236}">
                <a16:creationId xmlns:a16="http://schemas.microsoft.com/office/drawing/2014/main" id="{3C90AB39-CF03-7622-A267-C21E9D6C8057}"/>
              </a:ext>
            </a:extLst>
          </p:cNvPr>
          <p:cNvSpPr/>
          <p:nvPr/>
        </p:nvSpPr>
        <p:spPr>
          <a:xfrm>
            <a:off x="4341182" y="4412202"/>
            <a:ext cx="1137049" cy="1074198"/>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5D311EC-0077-5F47-C974-34C00C39DD89}"/>
              </a:ext>
            </a:extLst>
          </p:cNvPr>
          <p:cNvSpPr/>
          <p:nvPr/>
        </p:nvSpPr>
        <p:spPr>
          <a:xfrm>
            <a:off x="1974504" y="4944862"/>
            <a:ext cx="1319110" cy="97358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6321780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D939B94-48A2-0819-3679-82D190C335D5}"/>
              </a:ext>
            </a:extLst>
          </p:cNvPr>
          <p:cNvPicPr>
            <a:picLocks noChangeAspect="1"/>
          </p:cNvPicPr>
          <p:nvPr/>
        </p:nvPicPr>
        <p:blipFill rotWithShape="1">
          <a:blip r:embed="rId3">
            <a:extLst>
              <a:ext uri="{28A0092B-C50C-407E-A947-70E740481C1C}">
                <a14:useLocalDpi xmlns:a14="http://schemas.microsoft.com/office/drawing/2010/main" val="0"/>
              </a:ext>
            </a:extLst>
          </a:blip>
          <a:srcRect l="1" r="21029"/>
          <a:stretch/>
        </p:blipFill>
        <p:spPr>
          <a:xfrm>
            <a:off x="-5358" y="0"/>
            <a:ext cx="7653402"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خريطة نهائية لسكن أ بعد التعديل </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26" name="Picture 25">
            <a:extLst>
              <a:ext uri="{FF2B5EF4-FFF2-40B4-BE49-F238E27FC236}">
                <a16:creationId xmlns:a16="http://schemas.microsoft.com/office/drawing/2014/main" id="{1E051FAC-B411-F8F4-9DCE-65FB46D32749}"/>
              </a:ext>
            </a:extLst>
          </p:cNvPr>
          <p:cNvPicPr>
            <a:picLocks noChangeAspect="1"/>
          </p:cNvPicPr>
          <p:nvPr/>
        </p:nvPicPr>
        <p:blipFill rotWithShape="1">
          <a:blip r:embed="rId8"/>
          <a:srcRect t="36000"/>
          <a:stretch/>
        </p:blipFill>
        <p:spPr>
          <a:xfrm>
            <a:off x="10292035" y="3107765"/>
            <a:ext cx="1736836" cy="639159"/>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sp>
        <p:nvSpPr>
          <p:cNvPr id="4" name="Rectangle 3">
            <a:extLst>
              <a:ext uri="{FF2B5EF4-FFF2-40B4-BE49-F238E27FC236}">
                <a16:creationId xmlns:a16="http://schemas.microsoft.com/office/drawing/2014/main" id="{F303D5A2-90E6-FE52-2B32-B853EE3552A7}"/>
              </a:ext>
            </a:extLst>
          </p:cNvPr>
          <p:cNvSpPr/>
          <p:nvPr/>
        </p:nvSpPr>
        <p:spPr>
          <a:xfrm>
            <a:off x="9508511" y="2449500"/>
            <a:ext cx="530507" cy="292963"/>
          </a:xfrm>
          <a:prstGeom prst="rect">
            <a:avLst/>
          </a:prstGeom>
          <a:solidFill>
            <a:srgbClr val="EEAF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2319AFE-2ADC-B947-7FE0-53074B276689}"/>
              </a:ext>
            </a:extLst>
          </p:cNvPr>
          <p:cNvSpPr txBox="1"/>
          <p:nvPr/>
        </p:nvSpPr>
        <p:spPr>
          <a:xfrm>
            <a:off x="7979354" y="2416419"/>
            <a:ext cx="1479411" cy="338554"/>
          </a:xfrm>
          <a:prstGeom prst="rect">
            <a:avLst/>
          </a:prstGeom>
          <a:noFill/>
        </p:spPr>
        <p:txBody>
          <a:bodyPr wrap="square" rtlCol="0">
            <a:spAutoFit/>
          </a:bodyPr>
          <a:lstStyle/>
          <a:p>
            <a:pPr algn="r" rtl="1"/>
            <a:r>
              <a:rPr lang="ar-SA" sz="1600" dirty="0"/>
              <a:t>سكن أ</a:t>
            </a:r>
            <a:endParaRPr lang="en-US" sz="1600" dirty="0"/>
          </a:p>
        </p:txBody>
      </p:sp>
      <p:sp>
        <p:nvSpPr>
          <p:cNvPr id="6" name="TextBox 5">
            <a:extLst>
              <a:ext uri="{FF2B5EF4-FFF2-40B4-BE49-F238E27FC236}">
                <a16:creationId xmlns:a16="http://schemas.microsoft.com/office/drawing/2014/main" id="{D16F8B5E-21C8-F6CB-27E1-E0031F7EDD51}"/>
              </a:ext>
            </a:extLst>
          </p:cNvPr>
          <p:cNvSpPr txBox="1"/>
          <p:nvPr/>
        </p:nvSpPr>
        <p:spPr>
          <a:xfrm>
            <a:off x="7117016" y="2047087"/>
            <a:ext cx="2993933" cy="338554"/>
          </a:xfrm>
          <a:prstGeom prst="rect">
            <a:avLst/>
          </a:prstGeom>
          <a:noFill/>
        </p:spPr>
        <p:txBody>
          <a:bodyPr wrap="square" rtlCol="0">
            <a:spAutoFit/>
          </a:bodyPr>
          <a:lstStyle/>
          <a:p>
            <a:pPr algn="r" rtl="1"/>
            <a:r>
              <a:rPr lang="ar-SA" sz="1600" b="1" dirty="0"/>
              <a:t>المخطط الهيكلي 2016</a:t>
            </a:r>
            <a:endParaRPr lang="en-US" sz="1600" b="1" dirty="0"/>
          </a:p>
        </p:txBody>
      </p:sp>
      <p:graphicFrame>
        <p:nvGraphicFramePr>
          <p:cNvPr id="23" name="Table 22">
            <a:extLst>
              <a:ext uri="{FF2B5EF4-FFF2-40B4-BE49-F238E27FC236}">
                <a16:creationId xmlns:a16="http://schemas.microsoft.com/office/drawing/2014/main" id="{E5F4E78F-7ACD-828F-C545-E4FE22123B13}"/>
              </a:ext>
            </a:extLst>
          </p:cNvPr>
          <p:cNvGraphicFramePr>
            <a:graphicFrameLocks noGrp="1"/>
          </p:cNvGraphicFramePr>
          <p:nvPr>
            <p:extLst>
              <p:ext uri="{D42A27DB-BD31-4B8C-83A1-F6EECF244321}">
                <p14:modId xmlns:p14="http://schemas.microsoft.com/office/powerpoint/2010/main" val="1121198221"/>
              </p:ext>
            </p:extLst>
          </p:nvPr>
        </p:nvGraphicFramePr>
        <p:xfrm>
          <a:off x="7794145" y="3955498"/>
          <a:ext cx="4234724" cy="688254"/>
        </p:xfrm>
        <a:graphic>
          <a:graphicData uri="http://schemas.openxmlformats.org/drawingml/2006/table">
            <a:tbl>
              <a:tblPr firstRow="1" bandRow="1">
                <a:tableStyleId>{5940675A-B579-460E-94D1-54222C63F5DA}</a:tableStyleId>
              </a:tblPr>
              <a:tblGrid>
                <a:gridCol w="1178265">
                  <a:extLst>
                    <a:ext uri="{9D8B030D-6E8A-4147-A177-3AD203B41FA5}">
                      <a16:colId xmlns:a16="http://schemas.microsoft.com/office/drawing/2014/main" val="2579229929"/>
                    </a:ext>
                  </a:extLst>
                </a:gridCol>
                <a:gridCol w="1019040">
                  <a:extLst>
                    <a:ext uri="{9D8B030D-6E8A-4147-A177-3AD203B41FA5}">
                      <a16:colId xmlns:a16="http://schemas.microsoft.com/office/drawing/2014/main" val="713920090"/>
                    </a:ext>
                  </a:extLst>
                </a:gridCol>
                <a:gridCol w="1019040">
                  <a:extLst>
                    <a:ext uri="{9D8B030D-6E8A-4147-A177-3AD203B41FA5}">
                      <a16:colId xmlns:a16="http://schemas.microsoft.com/office/drawing/2014/main" val="2224879561"/>
                    </a:ext>
                  </a:extLst>
                </a:gridCol>
                <a:gridCol w="1018379">
                  <a:extLst>
                    <a:ext uri="{9D8B030D-6E8A-4147-A177-3AD203B41FA5}">
                      <a16:colId xmlns:a16="http://schemas.microsoft.com/office/drawing/2014/main" val="94081101"/>
                    </a:ext>
                  </a:extLst>
                </a:gridCol>
              </a:tblGrid>
              <a:tr h="413934">
                <a:tc>
                  <a:txBody>
                    <a:bodyPr/>
                    <a:lstStyle/>
                    <a:p>
                      <a:pPr algn="ctr" rtl="1"/>
                      <a:r>
                        <a:rPr lang="ar-SA" sz="1050" b="1" dirty="0"/>
                        <a:t>سكن زراعي</a:t>
                      </a:r>
                      <a:endParaRPr lang="en-US" sz="1050" b="1" dirty="0"/>
                    </a:p>
                  </a:txBody>
                  <a:tcPr anchor="ctr">
                    <a:solidFill>
                      <a:srgbClr val="4CA216"/>
                    </a:solidFill>
                  </a:tcPr>
                </a:tc>
                <a:tc>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1050" b="1" dirty="0"/>
                        <a:t>سكن أ في المخطط الجيدد</a:t>
                      </a:r>
                      <a:endParaRPr lang="en-US" sz="1050" b="1" dirty="0"/>
                    </a:p>
                  </a:txBody>
                  <a:tcPr anchor="ctr">
                    <a:solidFill>
                      <a:srgbClr val="EEAF32"/>
                    </a:solidFill>
                  </a:tcPr>
                </a:tc>
                <a:tc>
                  <a:txBody>
                    <a:bodyPr/>
                    <a:lstStyle/>
                    <a:p>
                      <a:pPr algn="ctr" rtl="1"/>
                      <a:r>
                        <a:rPr lang="ar-SA" sz="1050" b="1" dirty="0"/>
                        <a:t>سكن أ في المخطط القديم</a:t>
                      </a:r>
                      <a:endParaRPr lang="en-US" sz="1050" b="1" dirty="0"/>
                    </a:p>
                  </a:txBody>
                  <a:tcPr anchor="ctr">
                    <a:solidFill>
                      <a:srgbClr val="EEAF32"/>
                    </a:solidFill>
                  </a:tcPr>
                </a:tc>
                <a:tc>
                  <a:txBody>
                    <a:bodyPr/>
                    <a:lstStyle/>
                    <a:p>
                      <a:pPr algn="ctr" rtl="1"/>
                      <a:endParaRPr lang="en-US" sz="1200" dirty="0"/>
                    </a:p>
                  </a:txBody>
                  <a:tcPr/>
                </a:tc>
                <a:extLst>
                  <a:ext uri="{0D108BD9-81ED-4DB2-BD59-A6C34878D82A}">
                    <a16:rowId xmlns:a16="http://schemas.microsoft.com/office/drawing/2014/main" val="50282962"/>
                  </a:ext>
                </a:extLst>
              </a:tr>
              <a:tr h="249724">
                <a:tc>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en-US" sz="1200" dirty="0"/>
                        <a:t>538.326</a:t>
                      </a:r>
                    </a:p>
                  </a:txBody>
                  <a:tcPr anchor="ctr">
                    <a:solidFill>
                      <a:srgbClr val="4CA216"/>
                    </a:solidFill>
                  </a:tcPr>
                </a:tc>
                <a:tc>
                  <a:txBody>
                    <a:bodyPr/>
                    <a:lstStyle/>
                    <a:p>
                      <a:pPr algn="ctr" rtl="1"/>
                      <a:r>
                        <a:rPr lang="ar-SA" sz="1200" dirty="0"/>
                        <a:t>2545.5</a:t>
                      </a:r>
                      <a:endParaRPr lang="en-US" sz="1200" dirty="0"/>
                    </a:p>
                  </a:txBody>
                  <a:tcPr anchor="ctr">
                    <a:solidFill>
                      <a:srgbClr val="EEAF32"/>
                    </a:solidFill>
                  </a:tcPr>
                </a:tc>
                <a:tc>
                  <a:txBody>
                    <a:bodyPr/>
                    <a:lstStyle/>
                    <a:p>
                      <a:pPr algn="ctr" rtl="1"/>
                      <a:r>
                        <a:rPr lang="en-US" sz="1200" dirty="0"/>
                        <a:t>3083.9</a:t>
                      </a:r>
                    </a:p>
                  </a:txBody>
                  <a:tcPr anchor="ctr">
                    <a:solidFill>
                      <a:srgbClr val="EEAF32"/>
                    </a:solidFill>
                  </a:tcPr>
                </a:tc>
                <a:tc>
                  <a:txBody>
                    <a:bodyPr/>
                    <a:lstStyle/>
                    <a:p>
                      <a:pPr algn="ctr" rtl="1"/>
                      <a:r>
                        <a:rPr lang="ar-SA" sz="1200" dirty="0"/>
                        <a:t>المساحة</a:t>
                      </a:r>
                      <a:endParaRPr lang="en-US" sz="1200" dirty="0"/>
                    </a:p>
                  </a:txBody>
                  <a:tcPr anchor="ctr">
                    <a:noFill/>
                  </a:tcPr>
                </a:tc>
                <a:extLst>
                  <a:ext uri="{0D108BD9-81ED-4DB2-BD59-A6C34878D82A}">
                    <a16:rowId xmlns:a16="http://schemas.microsoft.com/office/drawing/2014/main" val="2568592850"/>
                  </a:ext>
                </a:extLst>
              </a:tr>
            </a:tbl>
          </a:graphicData>
        </a:graphic>
      </p:graphicFrame>
      <p:sp>
        <p:nvSpPr>
          <p:cNvPr id="3" name="Rectangle 2">
            <a:extLst>
              <a:ext uri="{FF2B5EF4-FFF2-40B4-BE49-F238E27FC236}">
                <a16:creationId xmlns:a16="http://schemas.microsoft.com/office/drawing/2014/main" id="{D5D6F661-A415-A2F5-EB19-6060A9751707}"/>
              </a:ext>
            </a:extLst>
          </p:cNvPr>
          <p:cNvSpPr/>
          <p:nvPr/>
        </p:nvSpPr>
        <p:spPr>
          <a:xfrm>
            <a:off x="9508511" y="2839403"/>
            <a:ext cx="530507" cy="292963"/>
          </a:xfrm>
          <a:prstGeom prst="rect">
            <a:avLst/>
          </a:prstGeom>
          <a:solidFill>
            <a:srgbClr val="4CA21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ECA5DBF2-F7CC-C6C6-4260-E99385AFA8AB}"/>
              </a:ext>
            </a:extLst>
          </p:cNvPr>
          <p:cNvSpPr txBox="1"/>
          <p:nvPr/>
        </p:nvSpPr>
        <p:spPr>
          <a:xfrm>
            <a:off x="7993646" y="2806322"/>
            <a:ext cx="1479411" cy="338554"/>
          </a:xfrm>
          <a:prstGeom prst="rect">
            <a:avLst/>
          </a:prstGeom>
          <a:noFill/>
        </p:spPr>
        <p:txBody>
          <a:bodyPr wrap="square" rtlCol="0">
            <a:spAutoFit/>
          </a:bodyPr>
          <a:lstStyle/>
          <a:p>
            <a:pPr algn="r" rtl="1"/>
            <a:r>
              <a:rPr lang="ar-SA" sz="1600" dirty="0"/>
              <a:t>سكن زراعي</a:t>
            </a:r>
            <a:endParaRPr lang="en-US" sz="1600" dirty="0"/>
          </a:p>
        </p:txBody>
      </p:sp>
      <p:graphicFrame>
        <p:nvGraphicFramePr>
          <p:cNvPr id="21" name="Chart 20">
            <a:extLst>
              <a:ext uri="{FF2B5EF4-FFF2-40B4-BE49-F238E27FC236}">
                <a16:creationId xmlns:a16="http://schemas.microsoft.com/office/drawing/2014/main" id="{9989CA15-E88E-C14C-AFE2-C2EABA21CE8C}"/>
              </a:ext>
            </a:extLst>
          </p:cNvPr>
          <p:cNvGraphicFramePr/>
          <p:nvPr>
            <p:extLst>
              <p:ext uri="{D42A27DB-BD31-4B8C-83A1-F6EECF244321}">
                <p14:modId xmlns:p14="http://schemas.microsoft.com/office/powerpoint/2010/main" val="1596058773"/>
              </p:ext>
            </p:extLst>
          </p:nvPr>
        </p:nvGraphicFramePr>
        <p:xfrm>
          <a:off x="9965820" y="4806533"/>
          <a:ext cx="2063049" cy="1939351"/>
        </p:xfrm>
        <a:graphic>
          <a:graphicData uri="http://schemas.openxmlformats.org/drawingml/2006/chart">
            <c:chart xmlns:c="http://schemas.openxmlformats.org/drawingml/2006/chart" xmlns:r="http://schemas.openxmlformats.org/officeDocument/2006/relationships" r:id="rId10"/>
          </a:graphicData>
        </a:graphic>
      </p:graphicFrame>
      <p:graphicFrame>
        <p:nvGraphicFramePr>
          <p:cNvPr id="25" name="Chart 24">
            <a:extLst>
              <a:ext uri="{FF2B5EF4-FFF2-40B4-BE49-F238E27FC236}">
                <a16:creationId xmlns:a16="http://schemas.microsoft.com/office/drawing/2014/main" id="{ABA30BBC-6B42-05B5-1522-4898675A59E8}"/>
              </a:ext>
            </a:extLst>
          </p:cNvPr>
          <p:cNvGraphicFramePr/>
          <p:nvPr>
            <p:extLst>
              <p:ext uri="{D42A27DB-BD31-4B8C-83A1-F6EECF244321}">
                <p14:modId xmlns:p14="http://schemas.microsoft.com/office/powerpoint/2010/main" val="4276396898"/>
              </p:ext>
            </p:extLst>
          </p:nvPr>
        </p:nvGraphicFramePr>
        <p:xfrm>
          <a:off x="7810496" y="4781200"/>
          <a:ext cx="2063049" cy="1939351"/>
        </p:xfrm>
        <a:graphic>
          <a:graphicData uri="http://schemas.openxmlformats.org/drawingml/2006/chart">
            <c:chart xmlns:c="http://schemas.openxmlformats.org/drawingml/2006/chart" xmlns:r="http://schemas.openxmlformats.org/officeDocument/2006/relationships" r:id="rId11"/>
          </a:graphicData>
        </a:graphic>
      </p:graphicFrame>
    </p:spTree>
    <p:extLst>
      <p:ext uri="{BB962C8B-B14F-4D97-AF65-F5344CB8AC3E}">
        <p14:creationId xmlns:p14="http://schemas.microsoft.com/office/powerpoint/2010/main" val="137105267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21628BE-8E0F-983C-540B-629CB37E97AF}"/>
              </a:ext>
            </a:extLst>
          </p:cNvPr>
          <p:cNvPicPr>
            <a:picLocks noChangeAspect="1"/>
          </p:cNvPicPr>
          <p:nvPr/>
        </p:nvPicPr>
        <p:blipFill rotWithShape="1">
          <a:blip r:embed="rId3">
            <a:extLst>
              <a:ext uri="{28A0092B-C50C-407E-A947-70E740481C1C}">
                <a14:useLocalDpi xmlns:a14="http://schemas.microsoft.com/office/drawing/2010/main" val="0"/>
              </a:ext>
            </a:extLst>
          </a:blip>
          <a:srcRect r="20994"/>
          <a:stretch/>
        </p:blipFill>
        <p:spPr>
          <a:xfrm>
            <a:off x="-8878" y="-3309"/>
            <a:ext cx="765692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خريطة سكن ب من المخطط الهيكلي 2016 أريحا</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26" name="Picture 25">
            <a:extLst>
              <a:ext uri="{FF2B5EF4-FFF2-40B4-BE49-F238E27FC236}">
                <a16:creationId xmlns:a16="http://schemas.microsoft.com/office/drawing/2014/main" id="{1E051FAC-B411-F8F4-9DCE-65FB46D32749}"/>
              </a:ext>
            </a:extLst>
          </p:cNvPr>
          <p:cNvPicPr>
            <a:picLocks noChangeAspect="1"/>
          </p:cNvPicPr>
          <p:nvPr/>
        </p:nvPicPr>
        <p:blipFill rotWithShape="1">
          <a:blip r:embed="rId8"/>
          <a:srcRect t="36000"/>
          <a:stretch/>
        </p:blipFill>
        <p:spPr>
          <a:xfrm>
            <a:off x="10292035" y="3107765"/>
            <a:ext cx="1736836" cy="639159"/>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cxnSp>
        <p:nvCxnSpPr>
          <p:cNvPr id="46" name="Straight Connector 45">
            <a:extLst>
              <a:ext uri="{FF2B5EF4-FFF2-40B4-BE49-F238E27FC236}">
                <a16:creationId xmlns:a16="http://schemas.microsoft.com/office/drawing/2014/main" id="{3FD7480D-BF96-582E-3380-8DB7736C9744}"/>
              </a:ext>
            </a:extLst>
          </p:cNvPr>
          <p:cNvCxnSpPr>
            <a:cxnSpLocks/>
          </p:cNvCxnSpPr>
          <p:nvPr/>
        </p:nvCxnSpPr>
        <p:spPr>
          <a:xfrm flipH="1">
            <a:off x="7648044" y="4689135"/>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graphicFrame>
        <p:nvGraphicFramePr>
          <p:cNvPr id="3" name="Chart 2">
            <a:extLst>
              <a:ext uri="{FF2B5EF4-FFF2-40B4-BE49-F238E27FC236}">
                <a16:creationId xmlns:a16="http://schemas.microsoft.com/office/drawing/2014/main" id="{CB85DA1D-4C93-53CC-AE1A-4C738BCDEEB0}"/>
              </a:ext>
            </a:extLst>
          </p:cNvPr>
          <p:cNvGraphicFramePr/>
          <p:nvPr>
            <p:extLst>
              <p:ext uri="{D42A27DB-BD31-4B8C-83A1-F6EECF244321}">
                <p14:modId xmlns:p14="http://schemas.microsoft.com/office/powerpoint/2010/main" val="2337223475"/>
              </p:ext>
            </p:extLst>
          </p:nvPr>
        </p:nvGraphicFramePr>
        <p:xfrm>
          <a:off x="7803148" y="1655782"/>
          <a:ext cx="2311948" cy="2907282"/>
        </p:xfrm>
        <a:graphic>
          <a:graphicData uri="http://schemas.openxmlformats.org/drawingml/2006/chart">
            <c:chart xmlns:c="http://schemas.openxmlformats.org/drawingml/2006/chart" xmlns:r="http://schemas.openxmlformats.org/officeDocument/2006/relationships" r:id="rId10"/>
          </a:graphicData>
        </a:graphic>
      </p:graphicFrame>
      <p:sp>
        <p:nvSpPr>
          <p:cNvPr id="4" name="Rectangle 3">
            <a:extLst>
              <a:ext uri="{FF2B5EF4-FFF2-40B4-BE49-F238E27FC236}">
                <a16:creationId xmlns:a16="http://schemas.microsoft.com/office/drawing/2014/main" id="{F303D5A2-90E6-FE52-2B32-B853EE3552A7}"/>
              </a:ext>
            </a:extLst>
          </p:cNvPr>
          <p:cNvSpPr/>
          <p:nvPr/>
        </p:nvSpPr>
        <p:spPr>
          <a:xfrm>
            <a:off x="11496415" y="4163539"/>
            <a:ext cx="530507" cy="292963"/>
          </a:xfrm>
          <a:prstGeom prst="rect">
            <a:avLst/>
          </a:prstGeom>
          <a:solidFill>
            <a:srgbClr val="29C1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2319AFE-2ADC-B947-7FE0-53074B276689}"/>
              </a:ext>
            </a:extLst>
          </p:cNvPr>
          <p:cNvSpPr txBox="1"/>
          <p:nvPr/>
        </p:nvSpPr>
        <p:spPr>
          <a:xfrm>
            <a:off x="9967258" y="4130458"/>
            <a:ext cx="1479411" cy="338554"/>
          </a:xfrm>
          <a:prstGeom prst="rect">
            <a:avLst/>
          </a:prstGeom>
          <a:noFill/>
        </p:spPr>
        <p:txBody>
          <a:bodyPr wrap="square" rtlCol="0">
            <a:spAutoFit/>
          </a:bodyPr>
          <a:lstStyle/>
          <a:p>
            <a:pPr algn="r" rtl="1"/>
            <a:r>
              <a:rPr lang="ar-SA" sz="1600" dirty="0"/>
              <a:t>سكن ب</a:t>
            </a:r>
            <a:endParaRPr lang="en-US" sz="1600" dirty="0"/>
          </a:p>
        </p:txBody>
      </p:sp>
      <p:sp>
        <p:nvSpPr>
          <p:cNvPr id="6" name="TextBox 5">
            <a:extLst>
              <a:ext uri="{FF2B5EF4-FFF2-40B4-BE49-F238E27FC236}">
                <a16:creationId xmlns:a16="http://schemas.microsoft.com/office/drawing/2014/main" id="{D16F8B5E-21C8-F6CB-27E1-E0031F7EDD51}"/>
              </a:ext>
            </a:extLst>
          </p:cNvPr>
          <p:cNvSpPr txBox="1"/>
          <p:nvPr/>
        </p:nvSpPr>
        <p:spPr>
          <a:xfrm>
            <a:off x="9104920" y="3761126"/>
            <a:ext cx="2993933" cy="338554"/>
          </a:xfrm>
          <a:prstGeom prst="rect">
            <a:avLst/>
          </a:prstGeom>
          <a:noFill/>
        </p:spPr>
        <p:txBody>
          <a:bodyPr wrap="square" rtlCol="0">
            <a:spAutoFit/>
          </a:bodyPr>
          <a:lstStyle/>
          <a:p>
            <a:pPr algn="r" rtl="1"/>
            <a:r>
              <a:rPr lang="ar-SA" sz="1600" b="1" dirty="0"/>
              <a:t>المخطط الهيكلي 2016</a:t>
            </a:r>
            <a:endParaRPr lang="en-US" sz="1600" b="1" dirty="0"/>
          </a:p>
        </p:txBody>
      </p:sp>
      <p:graphicFrame>
        <p:nvGraphicFramePr>
          <p:cNvPr id="14" name="Table 13">
            <a:extLst>
              <a:ext uri="{FF2B5EF4-FFF2-40B4-BE49-F238E27FC236}">
                <a16:creationId xmlns:a16="http://schemas.microsoft.com/office/drawing/2014/main" id="{129AB146-F2F8-D487-EE59-C99F06CB00B9}"/>
              </a:ext>
            </a:extLst>
          </p:cNvPr>
          <p:cNvGraphicFramePr>
            <a:graphicFrameLocks noGrp="1"/>
          </p:cNvGraphicFramePr>
          <p:nvPr>
            <p:extLst>
              <p:ext uri="{D42A27DB-BD31-4B8C-83A1-F6EECF244321}">
                <p14:modId xmlns:p14="http://schemas.microsoft.com/office/powerpoint/2010/main" val="1903776810"/>
              </p:ext>
            </p:extLst>
          </p:nvPr>
        </p:nvGraphicFramePr>
        <p:xfrm>
          <a:off x="7840206" y="4883641"/>
          <a:ext cx="4170296" cy="1770640"/>
        </p:xfrm>
        <a:graphic>
          <a:graphicData uri="http://schemas.openxmlformats.org/drawingml/2006/table">
            <a:tbl>
              <a:tblPr firstRow="1" bandRow="1">
                <a:tableStyleId>{5940675A-B579-460E-94D1-54222C63F5DA}</a:tableStyleId>
              </a:tblPr>
              <a:tblGrid>
                <a:gridCol w="521287">
                  <a:extLst>
                    <a:ext uri="{9D8B030D-6E8A-4147-A177-3AD203B41FA5}">
                      <a16:colId xmlns:a16="http://schemas.microsoft.com/office/drawing/2014/main" val="2918066639"/>
                    </a:ext>
                  </a:extLst>
                </a:gridCol>
                <a:gridCol w="521287">
                  <a:extLst>
                    <a:ext uri="{9D8B030D-6E8A-4147-A177-3AD203B41FA5}">
                      <a16:colId xmlns:a16="http://schemas.microsoft.com/office/drawing/2014/main" val="546619697"/>
                    </a:ext>
                  </a:extLst>
                </a:gridCol>
                <a:gridCol w="521287">
                  <a:extLst>
                    <a:ext uri="{9D8B030D-6E8A-4147-A177-3AD203B41FA5}">
                      <a16:colId xmlns:a16="http://schemas.microsoft.com/office/drawing/2014/main" val="3898919046"/>
                    </a:ext>
                  </a:extLst>
                </a:gridCol>
                <a:gridCol w="521287">
                  <a:extLst>
                    <a:ext uri="{9D8B030D-6E8A-4147-A177-3AD203B41FA5}">
                      <a16:colId xmlns:a16="http://schemas.microsoft.com/office/drawing/2014/main" val="622695049"/>
                    </a:ext>
                  </a:extLst>
                </a:gridCol>
                <a:gridCol w="521287">
                  <a:extLst>
                    <a:ext uri="{9D8B030D-6E8A-4147-A177-3AD203B41FA5}">
                      <a16:colId xmlns:a16="http://schemas.microsoft.com/office/drawing/2014/main" val="640442618"/>
                    </a:ext>
                  </a:extLst>
                </a:gridCol>
                <a:gridCol w="521287">
                  <a:extLst>
                    <a:ext uri="{9D8B030D-6E8A-4147-A177-3AD203B41FA5}">
                      <a16:colId xmlns:a16="http://schemas.microsoft.com/office/drawing/2014/main" val="2579229929"/>
                    </a:ext>
                  </a:extLst>
                </a:gridCol>
                <a:gridCol w="521287">
                  <a:extLst>
                    <a:ext uri="{9D8B030D-6E8A-4147-A177-3AD203B41FA5}">
                      <a16:colId xmlns:a16="http://schemas.microsoft.com/office/drawing/2014/main" val="2224879561"/>
                    </a:ext>
                  </a:extLst>
                </a:gridCol>
                <a:gridCol w="521287">
                  <a:extLst>
                    <a:ext uri="{9D8B030D-6E8A-4147-A177-3AD203B41FA5}">
                      <a16:colId xmlns:a16="http://schemas.microsoft.com/office/drawing/2014/main" val="94081101"/>
                    </a:ext>
                  </a:extLst>
                </a:gridCol>
              </a:tblGrid>
              <a:tr h="275402">
                <a:tc gridSpan="8">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900" b="1" dirty="0"/>
                        <a:t>أحكام البناء</a:t>
                      </a:r>
                      <a:endParaRPr lang="en-US" sz="900" b="1" dirty="0"/>
                    </a:p>
                  </a:txBody>
                  <a:tcPr anchor="ctr"/>
                </a:tc>
                <a:tc hMerge="1">
                  <a:txBody>
                    <a:bodyPr/>
                    <a:lstStyle/>
                    <a:p>
                      <a:endParaRPr lang="en-US"/>
                    </a:p>
                  </a:txBody>
                  <a:tcPr/>
                </a:tc>
                <a:tc hMerge="1">
                  <a:txBody>
                    <a:bodyPr/>
                    <a:lstStyle/>
                    <a:p>
                      <a:endParaRPr lang="en-US"/>
                    </a:p>
                  </a:txBody>
                  <a:tcPr/>
                </a:tc>
                <a:tc hMerge="1">
                  <a:txBody>
                    <a:bodyPr/>
                    <a:lstStyle/>
                    <a:p>
                      <a:pPr algn="ctr" rtl="1"/>
                      <a:endParaRPr lang="en-US" sz="900" b="1" dirty="0"/>
                    </a:p>
                  </a:txBody>
                  <a:tcPr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pPr algn="ctr" rtl="1"/>
                      <a:endParaRPr lang="en-US" sz="1050" dirty="0"/>
                    </a:p>
                  </a:txBody>
                  <a:tcPr/>
                </a:tc>
                <a:extLst>
                  <a:ext uri="{0D108BD9-81ED-4DB2-BD59-A6C34878D82A}">
                    <a16:rowId xmlns:a16="http://schemas.microsoft.com/office/drawing/2014/main" val="1034370666"/>
                  </a:ext>
                </a:extLst>
              </a:tr>
              <a:tr h="275402">
                <a:tc gridSpan="3">
                  <a:txBody>
                    <a:bodyPr/>
                    <a:lstStyle/>
                    <a:p>
                      <a:pPr algn="ctr" rtl="1"/>
                      <a:r>
                        <a:rPr lang="ar-SA" sz="900" b="1" dirty="0"/>
                        <a:t>الحد الأدنى</a:t>
                      </a:r>
                      <a:endParaRPr lang="en-US" sz="90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gridSpan="4">
                  <a:txBody>
                    <a:bodyPr/>
                    <a:lstStyle/>
                    <a:p>
                      <a:pPr algn="ctr" rtl="1"/>
                      <a:r>
                        <a:rPr lang="ar-SA" sz="900" b="1" dirty="0"/>
                        <a:t>الحد الأعلى</a:t>
                      </a:r>
                      <a:endParaRPr lang="en-US" sz="90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a:txBody>
                    <a:bodyPr/>
                    <a:lstStyle/>
                    <a:p>
                      <a:pPr algn="ctr" rtl="1"/>
                      <a:endParaRPr lang="en-US" sz="1050" dirty="0"/>
                    </a:p>
                  </a:txBody>
                  <a:tcPr/>
                </a:tc>
                <a:extLst>
                  <a:ext uri="{0D108BD9-81ED-4DB2-BD59-A6C34878D82A}">
                    <a16:rowId xmlns:a16="http://schemas.microsoft.com/office/drawing/2014/main" val="1911156934"/>
                  </a:ext>
                </a:extLst>
              </a:tr>
              <a:tr h="760831">
                <a:tc>
                  <a:txBody>
                    <a:bodyPr/>
                    <a:lstStyle/>
                    <a:p>
                      <a:pPr algn="ctr" rtl="1"/>
                      <a:r>
                        <a:rPr lang="ar-SA" sz="900" b="1" dirty="0"/>
                        <a:t>ارتداد خلفي</a:t>
                      </a:r>
                      <a:endParaRPr lang="en-US" sz="900" b="1" dirty="0"/>
                    </a:p>
                  </a:txBody>
                  <a:tcPr anchor="ctr"/>
                </a:tc>
                <a:tc>
                  <a:txBody>
                    <a:bodyPr/>
                    <a:lstStyle/>
                    <a:p>
                      <a:pPr algn="ctr" rtl="1"/>
                      <a:r>
                        <a:rPr lang="ar-SA" sz="900" b="1" dirty="0"/>
                        <a:t>ارتداد جانبي </a:t>
                      </a:r>
                      <a:endParaRPr lang="en-US" sz="900" b="1" dirty="0"/>
                    </a:p>
                  </a:txBody>
                  <a:tcPr anchor="ctr"/>
                </a:tc>
                <a:tc>
                  <a:txBody>
                    <a:bodyPr/>
                    <a:lstStyle/>
                    <a:p>
                      <a:pPr algn="ctr" rtl="1"/>
                      <a:r>
                        <a:rPr lang="ar-SA" sz="900" b="1" dirty="0"/>
                        <a:t>ارتداد أمامي </a:t>
                      </a:r>
                      <a:endParaRPr lang="en-US" sz="900" b="1" dirty="0"/>
                    </a:p>
                  </a:txBody>
                  <a:tcPr anchor="ctr"/>
                </a:tc>
                <a:tc>
                  <a:txBody>
                    <a:bodyPr/>
                    <a:lstStyle/>
                    <a:p>
                      <a:pPr algn="ctr" rtl="1"/>
                      <a:r>
                        <a:rPr lang="ar-SA" sz="900" b="1" dirty="0"/>
                        <a:t>ارتفاع المبنى</a:t>
                      </a:r>
                      <a:endParaRPr lang="en-US" sz="900" b="1" dirty="0"/>
                    </a:p>
                  </a:txBody>
                  <a:tcPr anchor="ctr"/>
                </a:tc>
                <a:tc>
                  <a:txBody>
                    <a:bodyPr/>
                    <a:lstStyle/>
                    <a:p>
                      <a:pPr algn="ctr" rtl="1"/>
                      <a:r>
                        <a:rPr lang="ar-SA" sz="900" b="1" dirty="0"/>
                        <a:t>عدد الطوابق</a:t>
                      </a:r>
                      <a:endParaRPr lang="en-US" sz="900" b="1" dirty="0"/>
                    </a:p>
                  </a:txBody>
                  <a:tcPr anchor="ctr"/>
                </a:tc>
                <a:tc>
                  <a:txBody>
                    <a:bodyPr/>
                    <a:lstStyle/>
                    <a:p>
                      <a:pPr algn="ctr" rtl="1"/>
                      <a:r>
                        <a:rPr lang="ar-SA" sz="900" b="1" dirty="0"/>
                        <a:t>النسبة الطابقية</a:t>
                      </a:r>
                      <a:endParaRPr lang="en-US" sz="900" b="1" dirty="0"/>
                    </a:p>
                  </a:txBody>
                  <a:tcPr anchor="ctr"/>
                </a:tc>
                <a:tc>
                  <a:txBody>
                    <a:bodyPr/>
                    <a:lstStyle/>
                    <a:p>
                      <a:pPr algn="ctr" rtl="1"/>
                      <a:r>
                        <a:rPr lang="ar-SA" sz="900" b="1" dirty="0"/>
                        <a:t>النسبة المئوية للبناء</a:t>
                      </a:r>
                      <a:endParaRPr lang="en-US" sz="900" b="1" dirty="0"/>
                    </a:p>
                  </a:txBody>
                  <a:tcPr anchor="ctr"/>
                </a:tc>
                <a:tc>
                  <a:txBody>
                    <a:bodyPr/>
                    <a:lstStyle/>
                    <a:p>
                      <a:pPr algn="ctr" rtl="1"/>
                      <a:endParaRPr lang="en-US" sz="1050" dirty="0"/>
                    </a:p>
                  </a:txBody>
                  <a:tcPr/>
                </a:tc>
                <a:extLst>
                  <a:ext uri="{0D108BD9-81ED-4DB2-BD59-A6C34878D82A}">
                    <a16:rowId xmlns:a16="http://schemas.microsoft.com/office/drawing/2014/main" val="50282962"/>
                  </a:ext>
                </a:extLst>
              </a:tr>
              <a:tr h="459005">
                <a:tc>
                  <a:txBody>
                    <a:bodyPr/>
                    <a:lstStyle/>
                    <a:p>
                      <a:pPr algn="ctr" rtl="1"/>
                      <a:r>
                        <a:rPr lang="ar-SA" sz="1050" dirty="0"/>
                        <a:t>3</a:t>
                      </a:r>
                      <a:endParaRPr lang="en-US" sz="1050" dirty="0"/>
                    </a:p>
                  </a:txBody>
                  <a:tcPr anchor="ctr">
                    <a:solidFill>
                      <a:srgbClr val="29C1EB"/>
                    </a:solidFill>
                  </a:tcPr>
                </a:tc>
                <a:tc>
                  <a:txBody>
                    <a:bodyPr/>
                    <a:lstStyle/>
                    <a:p>
                      <a:pPr algn="ctr" rtl="1"/>
                      <a:r>
                        <a:rPr lang="ar-SA" sz="1050" dirty="0"/>
                        <a:t>4</a:t>
                      </a:r>
                      <a:endParaRPr lang="en-US" sz="1050" dirty="0"/>
                    </a:p>
                  </a:txBody>
                  <a:tcPr anchor="ctr">
                    <a:solidFill>
                      <a:srgbClr val="29C1EB"/>
                    </a:solidFill>
                  </a:tcPr>
                </a:tc>
                <a:tc>
                  <a:txBody>
                    <a:bodyPr/>
                    <a:lstStyle/>
                    <a:p>
                      <a:pPr algn="ctr" rtl="1"/>
                      <a:r>
                        <a:rPr lang="ar-SA" sz="1050" dirty="0"/>
                        <a:t>5</a:t>
                      </a:r>
                      <a:endParaRPr lang="en-US" sz="1050" dirty="0"/>
                    </a:p>
                  </a:txBody>
                  <a:tcPr anchor="ctr">
                    <a:solidFill>
                      <a:srgbClr val="29C1EB"/>
                    </a:solidFill>
                  </a:tcPr>
                </a:tc>
                <a:tc>
                  <a:txBody>
                    <a:bodyPr/>
                    <a:lstStyle/>
                    <a:p>
                      <a:pPr algn="ctr" rtl="1"/>
                      <a:r>
                        <a:rPr lang="ar-SA" sz="1050" dirty="0"/>
                        <a:t>18</a:t>
                      </a:r>
                      <a:endParaRPr lang="en-US" sz="1050" dirty="0"/>
                    </a:p>
                  </a:txBody>
                  <a:tcPr anchor="ctr">
                    <a:solidFill>
                      <a:srgbClr val="29C1EB"/>
                    </a:solidFill>
                  </a:tcPr>
                </a:tc>
                <a:tc>
                  <a:txBody>
                    <a:bodyPr/>
                    <a:lstStyle/>
                    <a:p>
                      <a:pPr algn="ctr" rtl="1"/>
                      <a:r>
                        <a:rPr lang="ar-SA" sz="1050" dirty="0"/>
                        <a:t>5</a:t>
                      </a:r>
                      <a:endParaRPr lang="en-US" sz="1050" dirty="0"/>
                    </a:p>
                  </a:txBody>
                  <a:tcPr anchor="ctr">
                    <a:solidFill>
                      <a:srgbClr val="29C1EB"/>
                    </a:solidFill>
                  </a:tcPr>
                </a:tc>
                <a:tc>
                  <a:txBody>
                    <a:bodyPr/>
                    <a:lstStyle/>
                    <a:p>
                      <a:pPr algn="ctr" rtl="1"/>
                      <a:r>
                        <a:rPr lang="ar-SA" sz="1050" dirty="0"/>
                        <a:t>210%</a:t>
                      </a:r>
                      <a:endParaRPr lang="en-US" sz="1050" dirty="0"/>
                    </a:p>
                  </a:txBody>
                  <a:tcPr anchor="ctr">
                    <a:solidFill>
                      <a:srgbClr val="29C1EB"/>
                    </a:solidFill>
                  </a:tcPr>
                </a:tc>
                <a:tc>
                  <a:txBody>
                    <a:bodyPr/>
                    <a:lstStyle/>
                    <a:p>
                      <a:pPr algn="ctr" rtl="1"/>
                      <a:r>
                        <a:rPr lang="ar-SA" sz="1050" dirty="0"/>
                        <a:t>42%</a:t>
                      </a:r>
                      <a:endParaRPr lang="en-US" sz="1050" dirty="0"/>
                    </a:p>
                  </a:txBody>
                  <a:tcPr anchor="ctr">
                    <a:solidFill>
                      <a:srgbClr val="29C1EB"/>
                    </a:solidFill>
                  </a:tcPr>
                </a:tc>
                <a:tc>
                  <a:txBody>
                    <a:bodyPr/>
                    <a:lstStyle/>
                    <a:p>
                      <a:pPr algn="ctr" rtl="1"/>
                      <a:r>
                        <a:rPr lang="ar-SA" sz="1050" dirty="0"/>
                        <a:t>سكن ب</a:t>
                      </a:r>
                      <a:endParaRPr lang="en-US" sz="1050" dirty="0"/>
                    </a:p>
                  </a:txBody>
                  <a:tcPr anchor="ctr">
                    <a:solidFill>
                      <a:srgbClr val="29C1EB"/>
                    </a:solidFill>
                  </a:tcPr>
                </a:tc>
                <a:extLst>
                  <a:ext uri="{0D108BD9-81ED-4DB2-BD59-A6C34878D82A}">
                    <a16:rowId xmlns:a16="http://schemas.microsoft.com/office/drawing/2014/main" val="2568592850"/>
                  </a:ext>
                </a:extLst>
              </a:tr>
            </a:tbl>
          </a:graphicData>
        </a:graphic>
      </p:graphicFrame>
    </p:spTree>
    <p:extLst>
      <p:ext uri="{BB962C8B-B14F-4D97-AF65-F5344CB8AC3E}">
        <p14:creationId xmlns:p14="http://schemas.microsoft.com/office/powerpoint/2010/main" val="198938362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6CEC683-E650-40D9-4625-528B118091D0}"/>
              </a:ext>
            </a:extLst>
          </p:cNvPr>
          <p:cNvPicPr>
            <a:picLocks noChangeAspect="1"/>
          </p:cNvPicPr>
          <p:nvPr/>
        </p:nvPicPr>
        <p:blipFill rotWithShape="1">
          <a:blip r:embed="rId3">
            <a:extLst>
              <a:ext uri="{28A0092B-C50C-407E-A947-70E740481C1C}">
                <a14:useLocalDpi xmlns:a14="http://schemas.microsoft.com/office/drawing/2010/main" val="0"/>
              </a:ext>
            </a:extLst>
          </a:blip>
          <a:srcRect l="1" r="21085"/>
          <a:stretch/>
        </p:blipFill>
        <p:spPr>
          <a:xfrm>
            <a:off x="-1" y="0"/>
            <a:ext cx="7648043"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خريطة نهائية لسكن ج بعد التعديل </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26" name="Picture 25">
            <a:extLst>
              <a:ext uri="{FF2B5EF4-FFF2-40B4-BE49-F238E27FC236}">
                <a16:creationId xmlns:a16="http://schemas.microsoft.com/office/drawing/2014/main" id="{1E051FAC-B411-F8F4-9DCE-65FB46D32749}"/>
              </a:ext>
            </a:extLst>
          </p:cNvPr>
          <p:cNvPicPr>
            <a:picLocks noChangeAspect="1"/>
          </p:cNvPicPr>
          <p:nvPr/>
        </p:nvPicPr>
        <p:blipFill rotWithShape="1">
          <a:blip r:embed="rId8"/>
          <a:srcRect t="36000"/>
          <a:stretch/>
        </p:blipFill>
        <p:spPr>
          <a:xfrm>
            <a:off x="10292035" y="3107765"/>
            <a:ext cx="1736836" cy="639159"/>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sp>
        <p:nvSpPr>
          <p:cNvPr id="4" name="Rectangle 3">
            <a:extLst>
              <a:ext uri="{FF2B5EF4-FFF2-40B4-BE49-F238E27FC236}">
                <a16:creationId xmlns:a16="http://schemas.microsoft.com/office/drawing/2014/main" id="{F303D5A2-90E6-FE52-2B32-B853EE3552A7}"/>
              </a:ext>
            </a:extLst>
          </p:cNvPr>
          <p:cNvSpPr/>
          <p:nvPr/>
        </p:nvSpPr>
        <p:spPr>
          <a:xfrm>
            <a:off x="9508511" y="2449500"/>
            <a:ext cx="530507" cy="292963"/>
          </a:xfrm>
          <a:prstGeom prst="rect">
            <a:avLst/>
          </a:prstGeom>
          <a:solidFill>
            <a:srgbClr val="29C1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2319AFE-2ADC-B947-7FE0-53074B276689}"/>
              </a:ext>
            </a:extLst>
          </p:cNvPr>
          <p:cNvSpPr txBox="1"/>
          <p:nvPr/>
        </p:nvSpPr>
        <p:spPr>
          <a:xfrm>
            <a:off x="7979354" y="2416419"/>
            <a:ext cx="1479411" cy="338554"/>
          </a:xfrm>
          <a:prstGeom prst="rect">
            <a:avLst/>
          </a:prstGeom>
          <a:noFill/>
        </p:spPr>
        <p:txBody>
          <a:bodyPr wrap="square" rtlCol="0">
            <a:spAutoFit/>
          </a:bodyPr>
          <a:lstStyle/>
          <a:p>
            <a:pPr algn="r" rtl="1"/>
            <a:r>
              <a:rPr lang="ar-SA" sz="1600" dirty="0"/>
              <a:t>سكن ب</a:t>
            </a:r>
            <a:endParaRPr lang="en-US" sz="1600" dirty="0"/>
          </a:p>
        </p:txBody>
      </p:sp>
      <p:sp>
        <p:nvSpPr>
          <p:cNvPr id="6" name="TextBox 5">
            <a:extLst>
              <a:ext uri="{FF2B5EF4-FFF2-40B4-BE49-F238E27FC236}">
                <a16:creationId xmlns:a16="http://schemas.microsoft.com/office/drawing/2014/main" id="{D16F8B5E-21C8-F6CB-27E1-E0031F7EDD51}"/>
              </a:ext>
            </a:extLst>
          </p:cNvPr>
          <p:cNvSpPr txBox="1"/>
          <p:nvPr/>
        </p:nvSpPr>
        <p:spPr>
          <a:xfrm>
            <a:off x="7117016" y="2047087"/>
            <a:ext cx="2993933" cy="338554"/>
          </a:xfrm>
          <a:prstGeom prst="rect">
            <a:avLst/>
          </a:prstGeom>
          <a:noFill/>
        </p:spPr>
        <p:txBody>
          <a:bodyPr wrap="square" rtlCol="0">
            <a:spAutoFit/>
          </a:bodyPr>
          <a:lstStyle/>
          <a:p>
            <a:pPr algn="r" rtl="1"/>
            <a:r>
              <a:rPr lang="ar-SA" sz="1600" b="1" dirty="0"/>
              <a:t>المخطط الهيكلي 2016</a:t>
            </a:r>
            <a:endParaRPr lang="en-US" sz="1600" b="1" dirty="0"/>
          </a:p>
        </p:txBody>
      </p:sp>
      <p:graphicFrame>
        <p:nvGraphicFramePr>
          <p:cNvPr id="23" name="Table 22">
            <a:extLst>
              <a:ext uri="{FF2B5EF4-FFF2-40B4-BE49-F238E27FC236}">
                <a16:creationId xmlns:a16="http://schemas.microsoft.com/office/drawing/2014/main" id="{E5F4E78F-7ACD-828F-C545-E4FE22123B13}"/>
              </a:ext>
            </a:extLst>
          </p:cNvPr>
          <p:cNvGraphicFramePr>
            <a:graphicFrameLocks noGrp="1"/>
          </p:cNvGraphicFramePr>
          <p:nvPr>
            <p:extLst>
              <p:ext uri="{D42A27DB-BD31-4B8C-83A1-F6EECF244321}">
                <p14:modId xmlns:p14="http://schemas.microsoft.com/office/powerpoint/2010/main" val="446944166"/>
              </p:ext>
            </p:extLst>
          </p:nvPr>
        </p:nvGraphicFramePr>
        <p:xfrm>
          <a:off x="7794145" y="3955498"/>
          <a:ext cx="4234724" cy="688254"/>
        </p:xfrm>
        <a:graphic>
          <a:graphicData uri="http://schemas.openxmlformats.org/drawingml/2006/table">
            <a:tbl>
              <a:tblPr firstRow="1" bandRow="1">
                <a:tableStyleId>{5940675A-B579-460E-94D1-54222C63F5DA}</a:tableStyleId>
              </a:tblPr>
              <a:tblGrid>
                <a:gridCol w="1178265">
                  <a:extLst>
                    <a:ext uri="{9D8B030D-6E8A-4147-A177-3AD203B41FA5}">
                      <a16:colId xmlns:a16="http://schemas.microsoft.com/office/drawing/2014/main" val="2579229929"/>
                    </a:ext>
                  </a:extLst>
                </a:gridCol>
                <a:gridCol w="1019040">
                  <a:extLst>
                    <a:ext uri="{9D8B030D-6E8A-4147-A177-3AD203B41FA5}">
                      <a16:colId xmlns:a16="http://schemas.microsoft.com/office/drawing/2014/main" val="713920090"/>
                    </a:ext>
                  </a:extLst>
                </a:gridCol>
                <a:gridCol w="1019040">
                  <a:extLst>
                    <a:ext uri="{9D8B030D-6E8A-4147-A177-3AD203B41FA5}">
                      <a16:colId xmlns:a16="http://schemas.microsoft.com/office/drawing/2014/main" val="2224879561"/>
                    </a:ext>
                  </a:extLst>
                </a:gridCol>
                <a:gridCol w="1018379">
                  <a:extLst>
                    <a:ext uri="{9D8B030D-6E8A-4147-A177-3AD203B41FA5}">
                      <a16:colId xmlns:a16="http://schemas.microsoft.com/office/drawing/2014/main" val="94081101"/>
                    </a:ext>
                  </a:extLst>
                </a:gridCol>
              </a:tblGrid>
              <a:tr h="413934">
                <a:tc>
                  <a:txBody>
                    <a:bodyPr/>
                    <a:lstStyle/>
                    <a:p>
                      <a:pPr algn="ctr" rtl="1"/>
                      <a:r>
                        <a:rPr lang="ar-SA" sz="1050" b="1" dirty="0"/>
                        <a:t>سكن أ</a:t>
                      </a:r>
                      <a:endParaRPr lang="en-US" sz="1050" b="1" dirty="0"/>
                    </a:p>
                  </a:txBody>
                  <a:tcPr anchor="ctr">
                    <a:solidFill>
                      <a:srgbClr val="EEAF32"/>
                    </a:solidFill>
                  </a:tcPr>
                </a:tc>
                <a:tc>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1050" b="1" dirty="0"/>
                        <a:t>سكن ب في المخطط الجيدد</a:t>
                      </a:r>
                      <a:endParaRPr lang="en-US" sz="1050" b="1" dirty="0"/>
                    </a:p>
                  </a:txBody>
                  <a:tcPr anchor="ctr">
                    <a:solidFill>
                      <a:srgbClr val="29C1EB"/>
                    </a:solidFill>
                  </a:tcPr>
                </a:tc>
                <a:tc>
                  <a:txBody>
                    <a:bodyPr/>
                    <a:lstStyle/>
                    <a:p>
                      <a:pPr algn="ctr" rtl="1"/>
                      <a:r>
                        <a:rPr lang="ar-SA" sz="1050" b="1" dirty="0"/>
                        <a:t>سكن ب في المخطط القديم</a:t>
                      </a:r>
                      <a:endParaRPr lang="en-US" sz="1050" b="1" dirty="0"/>
                    </a:p>
                  </a:txBody>
                  <a:tcPr anchor="ctr">
                    <a:solidFill>
                      <a:srgbClr val="29C1EB"/>
                    </a:solidFill>
                  </a:tcPr>
                </a:tc>
                <a:tc>
                  <a:txBody>
                    <a:bodyPr/>
                    <a:lstStyle/>
                    <a:p>
                      <a:pPr algn="ctr" rtl="1"/>
                      <a:endParaRPr lang="en-US" sz="1200" dirty="0"/>
                    </a:p>
                  </a:txBody>
                  <a:tcPr/>
                </a:tc>
                <a:extLst>
                  <a:ext uri="{0D108BD9-81ED-4DB2-BD59-A6C34878D82A}">
                    <a16:rowId xmlns:a16="http://schemas.microsoft.com/office/drawing/2014/main" val="50282962"/>
                  </a:ext>
                </a:extLst>
              </a:tr>
              <a:tr h="249724">
                <a:tc>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en-US" sz="1200" dirty="0"/>
                        <a:t>146.59</a:t>
                      </a:r>
                    </a:p>
                  </a:txBody>
                  <a:tcPr anchor="ctr">
                    <a:solidFill>
                      <a:srgbClr val="EEAF32"/>
                    </a:solidFill>
                  </a:tcPr>
                </a:tc>
                <a:tc>
                  <a:txBody>
                    <a:bodyPr/>
                    <a:lstStyle/>
                    <a:p>
                      <a:pPr algn="ctr" rtl="1"/>
                      <a:r>
                        <a:rPr lang="en-US" sz="1200" dirty="0"/>
                        <a:t>7730.89</a:t>
                      </a:r>
                    </a:p>
                  </a:txBody>
                  <a:tcPr anchor="ctr">
                    <a:solidFill>
                      <a:srgbClr val="29C1EB"/>
                    </a:solidFill>
                  </a:tcPr>
                </a:tc>
                <a:tc>
                  <a:txBody>
                    <a:bodyPr/>
                    <a:lstStyle/>
                    <a:p>
                      <a:pPr algn="ctr" rtl="1"/>
                      <a:r>
                        <a:rPr lang="ar-SA" sz="1200" dirty="0"/>
                        <a:t>7877.48</a:t>
                      </a:r>
                      <a:endParaRPr lang="en-US" sz="1200" dirty="0"/>
                    </a:p>
                  </a:txBody>
                  <a:tcPr anchor="ctr">
                    <a:solidFill>
                      <a:srgbClr val="29C1EB"/>
                    </a:solidFill>
                  </a:tcPr>
                </a:tc>
                <a:tc>
                  <a:txBody>
                    <a:bodyPr/>
                    <a:lstStyle/>
                    <a:p>
                      <a:pPr algn="ctr" rtl="1"/>
                      <a:r>
                        <a:rPr lang="ar-SA" sz="1200" dirty="0"/>
                        <a:t>المساحة</a:t>
                      </a:r>
                      <a:endParaRPr lang="en-US" sz="1200" dirty="0"/>
                    </a:p>
                  </a:txBody>
                  <a:tcPr anchor="ctr">
                    <a:noFill/>
                  </a:tcPr>
                </a:tc>
                <a:extLst>
                  <a:ext uri="{0D108BD9-81ED-4DB2-BD59-A6C34878D82A}">
                    <a16:rowId xmlns:a16="http://schemas.microsoft.com/office/drawing/2014/main" val="2568592850"/>
                  </a:ext>
                </a:extLst>
              </a:tr>
            </a:tbl>
          </a:graphicData>
        </a:graphic>
      </p:graphicFrame>
      <p:sp>
        <p:nvSpPr>
          <p:cNvPr id="3" name="Rectangle 2">
            <a:extLst>
              <a:ext uri="{FF2B5EF4-FFF2-40B4-BE49-F238E27FC236}">
                <a16:creationId xmlns:a16="http://schemas.microsoft.com/office/drawing/2014/main" id="{D5D6F661-A415-A2F5-EB19-6060A9751707}"/>
              </a:ext>
            </a:extLst>
          </p:cNvPr>
          <p:cNvSpPr/>
          <p:nvPr/>
        </p:nvSpPr>
        <p:spPr>
          <a:xfrm>
            <a:off x="9508511" y="2851913"/>
            <a:ext cx="530507" cy="292963"/>
          </a:xfrm>
          <a:prstGeom prst="rect">
            <a:avLst/>
          </a:prstGeom>
          <a:solidFill>
            <a:srgbClr val="EEAF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ECA5DBF2-F7CC-C6C6-4260-E99385AFA8AB}"/>
              </a:ext>
            </a:extLst>
          </p:cNvPr>
          <p:cNvSpPr txBox="1"/>
          <p:nvPr/>
        </p:nvSpPr>
        <p:spPr>
          <a:xfrm>
            <a:off x="7993646" y="2806322"/>
            <a:ext cx="1479411" cy="338554"/>
          </a:xfrm>
          <a:prstGeom prst="rect">
            <a:avLst/>
          </a:prstGeom>
          <a:noFill/>
        </p:spPr>
        <p:txBody>
          <a:bodyPr wrap="square" rtlCol="0">
            <a:spAutoFit/>
          </a:bodyPr>
          <a:lstStyle/>
          <a:p>
            <a:pPr algn="r" rtl="1"/>
            <a:r>
              <a:rPr lang="ar-SA" sz="1600" dirty="0"/>
              <a:t>سكن أ</a:t>
            </a:r>
            <a:endParaRPr lang="en-US" sz="1600" dirty="0"/>
          </a:p>
        </p:txBody>
      </p:sp>
      <p:graphicFrame>
        <p:nvGraphicFramePr>
          <p:cNvPr id="21" name="Chart 20">
            <a:extLst>
              <a:ext uri="{FF2B5EF4-FFF2-40B4-BE49-F238E27FC236}">
                <a16:creationId xmlns:a16="http://schemas.microsoft.com/office/drawing/2014/main" id="{9989CA15-E88E-C14C-AFE2-C2EABA21CE8C}"/>
              </a:ext>
            </a:extLst>
          </p:cNvPr>
          <p:cNvGraphicFramePr/>
          <p:nvPr>
            <p:extLst>
              <p:ext uri="{D42A27DB-BD31-4B8C-83A1-F6EECF244321}">
                <p14:modId xmlns:p14="http://schemas.microsoft.com/office/powerpoint/2010/main" val="1032091423"/>
              </p:ext>
            </p:extLst>
          </p:nvPr>
        </p:nvGraphicFramePr>
        <p:xfrm>
          <a:off x="9965820" y="4806533"/>
          <a:ext cx="2063049" cy="1939351"/>
        </p:xfrm>
        <a:graphic>
          <a:graphicData uri="http://schemas.openxmlformats.org/drawingml/2006/chart">
            <c:chart xmlns:c="http://schemas.openxmlformats.org/drawingml/2006/chart" xmlns:r="http://schemas.openxmlformats.org/officeDocument/2006/relationships" r:id="rId10"/>
          </a:graphicData>
        </a:graphic>
      </p:graphicFrame>
      <p:graphicFrame>
        <p:nvGraphicFramePr>
          <p:cNvPr id="25" name="Chart 24">
            <a:extLst>
              <a:ext uri="{FF2B5EF4-FFF2-40B4-BE49-F238E27FC236}">
                <a16:creationId xmlns:a16="http://schemas.microsoft.com/office/drawing/2014/main" id="{ABA30BBC-6B42-05B5-1522-4898675A59E8}"/>
              </a:ext>
            </a:extLst>
          </p:cNvPr>
          <p:cNvGraphicFramePr/>
          <p:nvPr>
            <p:extLst>
              <p:ext uri="{D42A27DB-BD31-4B8C-83A1-F6EECF244321}">
                <p14:modId xmlns:p14="http://schemas.microsoft.com/office/powerpoint/2010/main" val="2915934748"/>
              </p:ext>
            </p:extLst>
          </p:nvPr>
        </p:nvGraphicFramePr>
        <p:xfrm>
          <a:off x="7810496" y="4781200"/>
          <a:ext cx="2063049" cy="1939351"/>
        </p:xfrm>
        <a:graphic>
          <a:graphicData uri="http://schemas.openxmlformats.org/drawingml/2006/chart">
            <c:chart xmlns:c="http://schemas.openxmlformats.org/drawingml/2006/chart" xmlns:r="http://schemas.openxmlformats.org/officeDocument/2006/relationships" r:id="rId11"/>
          </a:graphicData>
        </a:graphic>
      </p:graphicFrame>
    </p:spTree>
    <p:extLst>
      <p:ext uri="{BB962C8B-B14F-4D97-AF65-F5344CB8AC3E}">
        <p14:creationId xmlns:p14="http://schemas.microsoft.com/office/powerpoint/2010/main" val="188355351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37943669-0EFB-CA95-2C16-F23E3FC06373}"/>
              </a:ext>
            </a:extLst>
          </p:cNvPr>
          <p:cNvPicPr>
            <a:picLocks noChangeAspect="1"/>
          </p:cNvPicPr>
          <p:nvPr/>
        </p:nvPicPr>
        <p:blipFill rotWithShape="1">
          <a:blip r:embed="rId3">
            <a:extLst>
              <a:ext uri="{28A0092B-C50C-407E-A947-70E740481C1C}">
                <a14:useLocalDpi xmlns:a14="http://schemas.microsoft.com/office/drawing/2010/main" val="0"/>
              </a:ext>
            </a:extLst>
          </a:blip>
          <a:srcRect r="20955"/>
          <a:stretch/>
        </p:blipFill>
        <p:spPr>
          <a:xfrm>
            <a:off x="1171" y="0"/>
            <a:ext cx="766067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خريطة سكن ج من المخطط الهيكلي 2016 أريحا</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26" name="Picture 25">
            <a:extLst>
              <a:ext uri="{FF2B5EF4-FFF2-40B4-BE49-F238E27FC236}">
                <a16:creationId xmlns:a16="http://schemas.microsoft.com/office/drawing/2014/main" id="{1E051FAC-B411-F8F4-9DCE-65FB46D32749}"/>
              </a:ext>
            </a:extLst>
          </p:cNvPr>
          <p:cNvPicPr>
            <a:picLocks noChangeAspect="1"/>
          </p:cNvPicPr>
          <p:nvPr/>
        </p:nvPicPr>
        <p:blipFill rotWithShape="1">
          <a:blip r:embed="rId8"/>
          <a:srcRect t="36000"/>
          <a:stretch/>
        </p:blipFill>
        <p:spPr>
          <a:xfrm>
            <a:off x="10292035" y="3107765"/>
            <a:ext cx="1736836" cy="639159"/>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cxnSp>
        <p:nvCxnSpPr>
          <p:cNvPr id="46" name="Straight Connector 45">
            <a:extLst>
              <a:ext uri="{FF2B5EF4-FFF2-40B4-BE49-F238E27FC236}">
                <a16:creationId xmlns:a16="http://schemas.microsoft.com/office/drawing/2014/main" id="{3FD7480D-BF96-582E-3380-8DB7736C9744}"/>
              </a:ext>
            </a:extLst>
          </p:cNvPr>
          <p:cNvCxnSpPr>
            <a:cxnSpLocks/>
          </p:cNvCxnSpPr>
          <p:nvPr/>
        </p:nvCxnSpPr>
        <p:spPr>
          <a:xfrm flipH="1">
            <a:off x="7648044" y="4689135"/>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graphicFrame>
        <p:nvGraphicFramePr>
          <p:cNvPr id="3" name="Chart 2">
            <a:extLst>
              <a:ext uri="{FF2B5EF4-FFF2-40B4-BE49-F238E27FC236}">
                <a16:creationId xmlns:a16="http://schemas.microsoft.com/office/drawing/2014/main" id="{CB85DA1D-4C93-53CC-AE1A-4C738BCDEEB0}"/>
              </a:ext>
            </a:extLst>
          </p:cNvPr>
          <p:cNvGraphicFramePr/>
          <p:nvPr/>
        </p:nvGraphicFramePr>
        <p:xfrm>
          <a:off x="7803148" y="1655782"/>
          <a:ext cx="2311948" cy="2907282"/>
        </p:xfrm>
        <a:graphic>
          <a:graphicData uri="http://schemas.openxmlformats.org/drawingml/2006/chart">
            <c:chart xmlns:c="http://schemas.openxmlformats.org/drawingml/2006/chart" xmlns:r="http://schemas.openxmlformats.org/officeDocument/2006/relationships" r:id="rId10"/>
          </a:graphicData>
        </a:graphic>
      </p:graphicFrame>
      <p:sp>
        <p:nvSpPr>
          <p:cNvPr id="4" name="Rectangle 3">
            <a:extLst>
              <a:ext uri="{FF2B5EF4-FFF2-40B4-BE49-F238E27FC236}">
                <a16:creationId xmlns:a16="http://schemas.microsoft.com/office/drawing/2014/main" id="{F303D5A2-90E6-FE52-2B32-B853EE3552A7}"/>
              </a:ext>
            </a:extLst>
          </p:cNvPr>
          <p:cNvSpPr/>
          <p:nvPr/>
        </p:nvSpPr>
        <p:spPr>
          <a:xfrm>
            <a:off x="11496415" y="4163539"/>
            <a:ext cx="530507" cy="292963"/>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2319AFE-2ADC-B947-7FE0-53074B276689}"/>
              </a:ext>
            </a:extLst>
          </p:cNvPr>
          <p:cNvSpPr txBox="1"/>
          <p:nvPr/>
        </p:nvSpPr>
        <p:spPr>
          <a:xfrm>
            <a:off x="9967258" y="4130458"/>
            <a:ext cx="1479411" cy="338554"/>
          </a:xfrm>
          <a:prstGeom prst="rect">
            <a:avLst/>
          </a:prstGeom>
          <a:noFill/>
        </p:spPr>
        <p:txBody>
          <a:bodyPr wrap="square" rtlCol="0">
            <a:spAutoFit/>
          </a:bodyPr>
          <a:lstStyle/>
          <a:p>
            <a:pPr algn="r" rtl="1"/>
            <a:r>
              <a:rPr lang="ar-SA" sz="1600" dirty="0"/>
              <a:t>سكن ج</a:t>
            </a:r>
            <a:endParaRPr lang="en-US" sz="1600" dirty="0"/>
          </a:p>
        </p:txBody>
      </p:sp>
      <p:sp>
        <p:nvSpPr>
          <p:cNvPr id="6" name="TextBox 5">
            <a:extLst>
              <a:ext uri="{FF2B5EF4-FFF2-40B4-BE49-F238E27FC236}">
                <a16:creationId xmlns:a16="http://schemas.microsoft.com/office/drawing/2014/main" id="{D16F8B5E-21C8-F6CB-27E1-E0031F7EDD51}"/>
              </a:ext>
            </a:extLst>
          </p:cNvPr>
          <p:cNvSpPr txBox="1"/>
          <p:nvPr/>
        </p:nvSpPr>
        <p:spPr>
          <a:xfrm>
            <a:off x="9104920" y="3761126"/>
            <a:ext cx="2993933" cy="338554"/>
          </a:xfrm>
          <a:prstGeom prst="rect">
            <a:avLst/>
          </a:prstGeom>
          <a:noFill/>
        </p:spPr>
        <p:txBody>
          <a:bodyPr wrap="square" rtlCol="0">
            <a:spAutoFit/>
          </a:bodyPr>
          <a:lstStyle/>
          <a:p>
            <a:pPr algn="r" rtl="1"/>
            <a:r>
              <a:rPr lang="ar-SA" sz="1600" b="1" dirty="0"/>
              <a:t>المخطط الهيكلي 2016</a:t>
            </a:r>
            <a:endParaRPr lang="en-US" sz="1600" b="1" dirty="0"/>
          </a:p>
        </p:txBody>
      </p:sp>
      <p:graphicFrame>
        <p:nvGraphicFramePr>
          <p:cNvPr id="14" name="Table 13">
            <a:extLst>
              <a:ext uri="{FF2B5EF4-FFF2-40B4-BE49-F238E27FC236}">
                <a16:creationId xmlns:a16="http://schemas.microsoft.com/office/drawing/2014/main" id="{129AB146-F2F8-D487-EE59-C99F06CB00B9}"/>
              </a:ext>
            </a:extLst>
          </p:cNvPr>
          <p:cNvGraphicFramePr>
            <a:graphicFrameLocks noGrp="1"/>
          </p:cNvGraphicFramePr>
          <p:nvPr>
            <p:extLst>
              <p:ext uri="{D42A27DB-BD31-4B8C-83A1-F6EECF244321}">
                <p14:modId xmlns:p14="http://schemas.microsoft.com/office/powerpoint/2010/main" val="3440400386"/>
              </p:ext>
            </p:extLst>
          </p:nvPr>
        </p:nvGraphicFramePr>
        <p:xfrm>
          <a:off x="7840206" y="4883641"/>
          <a:ext cx="4170296" cy="1770640"/>
        </p:xfrm>
        <a:graphic>
          <a:graphicData uri="http://schemas.openxmlformats.org/drawingml/2006/table">
            <a:tbl>
              <a:tblPr firstRow="1" bandRow="1">
                <a:tableStyleId>{5940675A-B579-460E-94D1-54222C63F5DA}</a:tableStyleId>
              </a:tblPr>
              <a:tblGrid>
                <a:gridCol w="521287">
                  <a:extLst>
                    <a:ext uri="{9D8B030D-6E8A-4147-A177-3AD203B41FA5}">
                      <a16:colId xmlns:a16="http://schemas.microsoft.com/office/drawing/2014/main" val="2918066639"/>
                    </a:ext>
                  </a:extLst>
                </a:gridCol>
                <a:gridCol w="521287">
                  <a:extLst>
                    <a:ext uri="{9D8B030D-6E8A-4147-A177-3AD203B41FA5}">
                      <a16:colId xmlns:a16="http://schemas.microsoft.com/office/drawing/2014/main" val="546619697"/>
                    </a:ext>
                  </a:extLst>
                </a:gridCol>
                <a:gridCol w="521287">
                  <a:extLst>
                    <a:ext uri="{9D8B030D-6E8A-4147-A177-3AD203B41FA5}">
                      <a16:colId xmlns:a16="http://schemas.microsoft.com/office/drawing/2014/main" val="3898919046"/>
                    </a:ext>
                  </a:extLst>
                </a:gridCol>
                <a:gridCol w="521287">
                  <a:extLst>
                    <a:ext uri="{9D8B030D-6E8A-4147-A177-3AD203B41FA5}">
                      <a16:colId xmlns:a16="http://schemas.microsoft.com/office/drawing/2014/main" val="622695049"/>
                    </a:ext>
                  </a:extLst>
                </a:gridCol>
                <a:gridCol w="521287">
                  <a:extLst>
                    <a:ext uri="{9D8B030D-6E8A-4147-A177-3AD203B41FA5}">
                      <a16:colId xmlns:a16="http://schemas.microsoft.com/office/drawing/2014/main" val="640442618"/>
                    </a:ext>
                  </a:extLst>
                </a:gridCol>
                <a:gridCol w="521287">
                  <a:extLst>
                    <a:ext uri="{9D8B030D-6E8A-4147-A177-3AD203B41FA5}">
                      <a16:colId xmlns:a16="http://schemas.microsoft.com/office/drawing/2014/main" val="2579229929"/>
                    </a:ext>
                  </a:extLst>
                </a:gridCol>
                <a:gridCol w="521287">
                  <a:extLst>
                    <a:ext uri="{9D8B030D-6E8A-4147-A177-3AD203B41FA5}">
                      <a16:colId xmlns:a16="http://schemas.microsoft.com/office/drawing/2014/main" val="2224879561"/>
                    </a:ext>
                  </a:extLst>
                </a:gridCol>
                <a:gridCol w="521287">
                  <a:extLst>
                    <a:ext uri="{9D8B030D-6E8A-4147-A177-3AD203B41FA5}">
                      <a16:colId xmlns:a16="http://schemas.microsoft.com/office/drawing/2014/main" val="94081101"/>
                    </a:ext>
                  </a:extLst>
                </a:gridCol>
              </a:tblGrid>
              <a:tr h="275402">
                <a:tc gridSpan="8">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900" b="1" dirty="0"/>
                        <a:t>أحكام البناء</a:t>
                      </a:r>
                      <a:endParaRPr lang="en-US" sz="900" b="1" dirty="0"/>
                    </a:p>
                  </a:txBody>
                  <a:tcPr anchor="ctr"/>
                </a:tc>
                <a:tc hMerge="1">
                  <a:txBody>
                    <a:bodyPr/>
                    <a:lstStyle/>
                    <a:p>
                      <a:endParaRPr lang="en-US"/>
                    </a:p>
                  </a:txBody>
                  <a:tcPr/>
                </a:tc>
                <a:tc hMerge="1">
                  <a:txBody>
                    <a:bodyPr/>
                    <a:lstStyle/>
                    <a:p>
                      <a:endParaRPr lang="en-US"/>
                    </a:p>
                  </a:txBody>
                  <a:tcPr/>
                </a:tc>
                <a:tc hMerge="1">
                  <a:txBody>
                    <a:bodyPr/>
                    <a:lstStyle/>
                    <a:p>
                      <a:pPr algn="ctr" rtl="1"/>
                      <a:endParaRPr lang="en-US" sz="900" b="1" dirty="0"/>
                    </a:p>
                  </a:txBody>
                  <a:tcPr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pPr algn="ctr" rtl="1"/>
                      <a:endParaRPr lang="en-US" sz="1050" dirty="0"/>
                    </a:p>
                  </a:txBody>
                  <a:tcPr/>
                </a:tc>
                <a:extLst>
                  <a:ext uri="{0D108BD9-81ED-4DB2-BD59-A6C34878D82A}">
                    <a16:rowId xmlns:a16="http://schemas.microsoft.com/office/drawing/2014/main" val="1034370666"/>
                  </a:ext>
                </a:extLst>
              </a:tr>
              <a:tr h="275402">
                <a:tc gridSpan="3">
                  <a:txBody>
                    <a:bodyPr/>
                    <a:lstStyle/>
                    <a:p>
                      <a:pPr algn="ctr" rtl="1"/>
                      <a:r>
                        <a:rPr lang="ar-SA" sz="900" b="1" dirty="0"/>
                        <a:t>الحد الأدنى</a:t>
                      </a:r>
                      <a:endParaRPr lang="en-US" sz="90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gridSpan="4">
                  <a:txBody>
                    <a:bodyPr/>
                    <a:lstStyle/>
                    <a:p>
                      <a:pPr algn="ctr" rtl="1"/>
                      <a:r>
                        <a:rPr lang="ar-SA" sz="900" b="1" dirty="0"/>
                        <a:t>الحد الأعلى</a:t>
                      </a:r>
                      <a:endParaRPr lang="en-US" sz="90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a:txBody>
                    <a:bodyPr/>
                    <a:lstStyle/>
                    <a:p>
                      <a:pPr algn="ctr" rtl="1"/>
                      <a:endParaRPr lang="en-US" sz="1050" dirty="0"/>
                    </a:p>
                  </a:txBody>
                  <a:tcPr/>
                </a:tc>
                <a:extLst>
                  <a:ext uri="{0D108BD9-81ED-4DB2-BD59-A6C34878D82A}">
                    <a16:rowId xmlns:a16="http://schemas.microsoft.com/office/drawing/2014/main" val="1911156934"/>
                  </a:ext>
                </a:extLst>
              </a:tr>
              <a:tr h="760831">
                <a:tc>
                  <a:txBody>
                    <a:bodyPr/>
                    <a:lstStyle/>
                    <a:p>
                      <a:pPr algn="ctr" rtl="1"/>
                      <a:r>
                        <a:rPr lang="ar-SA" sz="900" b="1" dirty="0"/>
                        <a:t>ارتداد خلفي</a:t>
                      </a:r>
                      <a:endParaRPr lang="en-US" sz="900" b="1" dirty="0"/>
                    </a:p>
                  </a:txBody>
                  <a:tcPr anchor="ctr"/>
                </a:tc>
                <a:tc>
                  <a:txBody>
                    <a:bodyPr/>
                    <a:lstStyle/>
                    <a:p>
                      <a:pPr algn="ctr" rtl="1"/>
                      <a:r>
                        <a:rPr lang="ar-SA" sz="900" b="1" dirty="0"/>
                        <a:t>ارتداد جانبي </a:t>
                      </a:r>
                      <a:endParaRPr lang="en-US" sz="900" b="1" dirty="0"/>
                    </a:p>
                  </a:txBody>
                  <a:tcPr anchor="ctr"/>
                </a:tc>
                <a:tc>
                  <a:txBody>
                    <a:bodyPr/>
                    <a:lstStyle/>
                    <a:p>
                      <a:pPr algn="ctr" rtl="1"/>
                      <a:r>
                        <a:rPr lang="ar-SA" sz="900" b="1" dirty="0"/>
                        <a:t>ارتداد أمامي </a:t>
                      </a:r>
                      <a:endParaRPr lang="en-US" sz="900" b="1" dirty="0"/>
                    </a:p>
                  </a:txBody>
                  <a:tcPr anchor="ctr"/>
                </a:tc>
                <a:tc>
                  <a:txBody>
                    <a:bodyPr/>
                    <a:lstStyle/>
                    <a:p>
                      <a:pPr algn="ctr" rtl="1"/>
                      <a:r>
                        <a:rPr lang="ar-SA" sz="900" b="1" dirty="0"/>
                        <a:t>ارتفاع المبنى</a:t>
                      </a:r>
                      <a:endParaRPr lang="en-US" sz="900" b="1" dirty="0"/>
                    </a:p>
                  </a:txBody>
                  <a:tcPr anchor="ctr"/>
                </a:tc>
                <a:tc>
                  <a:txBody>
                    <a:bodyPr/>
                    <a:lstStyle/>
                    <a:p>
                      <a:pPr algn="ctr" rtl="1"/>
                      <a:r>
                        <a:rPr lang="ar-SA" sz="900" b="1" dirty="0"/>
                        <a:t>عدد الطوابق</a:t>
                      </a:r>
                      <a:endParaRPr lang="en-US" sz="900" b="1" dirty="0"/>
                    </a:p>
                  </a:txBody>
                  <a:tcPr anchor="ctr"/>
                </a:tc>
                <a:tc>
                  <a:txBody>
                    <a:bodyPr/>
                    <a:lstStyle/>
                    <a:p>
                      <a:pPr algn="ctr" rtl="1"/>
                      <a:r>
                        <a:rPr lang="ar-SA" sz="900" b="1" dirty="0"/>
                        <a:t>النسبة الطابقية</a:t>
                      </a:r>
                      <a:endParaRPr lang="en-US" sz="900" b="1" dirty="0"/>
                    </a:p>
                  </a:txBody>
                  <a:tcPr anchor="ctr"/>
                </a:tc>
                <a:tc>
                  <a:txBody>
                    <a:bodyPr/>
                    <a:lstStyle/>
                    <a:p>
                      <a:pPr algn="ctr" rtl="1"/>
                      <a:r>
                        <a:rPr lang="ar-SA" sz="900" b="1" dirty="0"/>
                        <a:t>النسبة المئوية للبناء</a:t>
                      </a:r>
                      <a:endParaRPr lang="en-US" sz="900" b="1" dirty="0"/>
                    </a:p>
                  </a:txBody>
                  <a:tcPr anchor="ctr"/>
                </a:tc>
                <a:tc>
                  <a:txBody>
                    <a:bodyPr/>
                    <a:lstStyle/>
                    <a:p>
                      <a:pPr algn="ctr" rtl="1"/>
                      <a:endParaRPr lang="en-US" sz="1050" dirty="0"/>
                    </a:p>
                  </a:txBody>
                  <a:tcPr/>
                </a:tc>
                <a:extLst>
                  <a:ext uri="{0D108BD9-81ED-4DB2-BD59-A6C34878D82A}">
                    <a16:rowId xmlns:a16="http://schemas.microsoft.com/office/drawing/2014/main" val="50282962"/>
                  </a:ext>
                </a:extLst>
              </a:tr>
              <a:tr h="459005">
                <a:tc>
                  <a:txBody>
                    <a:bodyPr/>
                    <a:lstStyle/>
                    <a:p>
                      <a:pPr algn="ctr" rtl="1"/>
                      <a:r>
                        <a:rPr lang="ar-SA" sz="1050" dirty="0"/>
                        <a:t>3</a:t>
                      </a:r>
                      <a:endParaRPr lang="en-US" sz="1050" dirty="0"/>
                    </a:p>
                  </a:txBody>
                  <a:tcPr anchor="ctr">
                    <a:solidFill>
                      <a:srgbClr val="FFFF00"/>
                    </a:solidFill>
                  </a:tcPr>
                </a:tc>
                <a:tc>
                  <a:txBody>
                    <a:bodyPr/>
                    <a:lstStyle/>
                    <a:p>
                      <a:pPr algn="ctr" rtl="1"/>
                      <a:r>
                        <a:rPr lang="ar-SA" sz="1050" dirty="0"/>
                        <a:t>4</a:t>
                      </a:r>
                      <a:endParaRPr lang="en-US" sz="1050" dirty="0"/>
                    </a:p>
                  </a:txBody>
                  <a:tcPr anchor="ctr">
                    <a:solidFill>
                      <a:srgbClr val="FFFF00"/>
                    </a:solidFill>
                  </a:tcPr>
                </a:tc>
                <a:tc>
                  <a:txBody>
                    <a:bodyPr/>
                    <a:lstStyle/>
                    <a:p>
                      <a:pPr algn="ctr" rtl="1"/>
                      <a:r>
                        <a:rPr lang="ar-SA" sz="1050" dirty="0"/>
                        <a:t>5</a:t>
                      </a:r>
                      <a:endParaRPr lang="en-US" sz="1050" dirty="0"/>
                    </a:p>
                  </a:txBody>
                  <a:tcPr anchor="ctr">
                    <a:solidFill>
                      <a:srgbClr val="FFFF00"/>
                    </a:solidFill>
                  </a:tcPr>
                </a:tc>
                <a:tc>
                  <a:txBody>
                    <a:bodyPr/>
                    <a:lstStyle/>
                    <a:p>
                      <a:pPr algn="ctr" rtl="1"/>
                      <a:r>
                        <a:rPr lang="ar-SA" sz="1050" dirty="0"/>
                        <a:t>18</a:t>
                      </a:r>
                      <a:endParaRPr lang="en-US" sz="1050" dirty="0"/>
                    </a:p>
                  </a:txBody>
                  <a:tcPr anchor="ctr">
                    <a:solidFill>
                      <a:srgbClr val="FFFF00"/>
                    </a:solidFill>
                  </a:tcPr>
                </a:tc>
                <a:tc>
                  <a:txBody>
                    <a:bodyPr/>
                    <a:lstStyle/>
                    <a:p>
                      <a:pPr algn="ctr" rtl="1"/>
                      <a:r>
                        <a:rPr lang="ar-SA" sz="1050" dirty="0"/>
                        <a:t>5</a:t>
                      </a:r>
                      <a:endParaRPr lang="en-US" sz="1050" dirty="0"/>
                    </a:p>
                  </a:txBody>
                  <a:tcPr anchor="ctr">
                    <a:solidFill>
                      <a:srgbClr val="FFFF00"/>
                    </a:solidFill>
                  </a:tcPr>
                </a:tc>
                <a:tc>
                  <a:txBody>
                    <a:bodyPr/>
                    <a:lstStyle/>
                    <a:p>
                      <a:pPr algn="ctr" rtl="1"/>
                      <a:r>
                        <a:rPr lang="ar-SA" sz="1050" dirty="0"/>
                        <a:t>240%</a:t>
                      </a:r>
                      <a:endParaRPr lang="en-US" sz="1050" dirty="0"/>
                    </a:p>
                  </a:txBody>
                  <a:tcPr anchor="ctr">
                    <a:solidFill>
                      <a:srgbClr val="FFFF00"/>
                    </a:solidFill>
                  </a:tcPr>
                </a:tc>
                <a:tc>
                  <a:txBody>
                    <a:bodyPr/>
                    <a:lstStyle/>
                    <a:p>
                      <a:pPr algn="ctr" rtl="1"/>
                      <a:r>
                        <a:rPr lang="ar-SA" sz="1050" dirty="0"/>
                        <a:t>48%</a:t>
                      </a:r>
                      <a:endParaRPr lang="en-US" sz="1050" dirty="0"/>
                    </a:p>
                  </a:txBody>
                  <a:tcPr anchor="ctr">
                    <a:solidFill>
                      <a:srgbClr val="FFFF00"/>
                    </a:solidFill>
                  </a:tcPr>
                </a:tc>
                <a:tc>
                  <a:txBody>
                    <a:bodyPr/>
                    <a:lstStyle/>
                    <a:p>
                      <a:pPr algn="ctr" rtl="1"/>
                      <a:r>
                        <a:rPr lang="ar-SA" sz="1050" dirty="0"/>
                        <a:t>سكن ج</a:t>
                      </a:r>
                      <a:endParaRPr lang="en-US" sz="1050" dirty="0"/>
                    </a:p>
                  </a:txBody>
                  <a:tcPr anchor="ctr">
                    <a:solidFill>
                      <a:srgbClr val="FFFF00"/>
                    </a:solidFill>
                  </a:tcPr>
                </a:tc>
                <a:extLst>
                  <a:ext uri="{0D108BD9-81ED-4DB2-BD59-A6C34878D82A}">
                    <a16:rowId xmlns:a16="http://schemas.microsoft.com/office/drawing/2014/main" val="2568592850"/>
                  </a:ext>
                </a:extLst>
              </a:tr>
            </a:tbl>
          </a:graphicData>
        </a:graphic>
      </p:graphicFrame>
    </p:spTree>
    <p:extLst>
      <p:ext uri="{BB962C8B-B14F-4D97-AF65-F5344CB8AC3E}">
        <p14:creationId xmlns:p14="http://schemas.microsoft.com/office/powerpoint/2010/main" val="362190628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E0CBEBC8-8437-4C4F-CCE2-56BB8200782A}"/>
              </a:ext>
            </a:extLst>
          </p:cNvPr>
          <p:cNvPicPr>
            <a:picLocks noChangeAspect="1"/>
          </p:cNvPicPr>
          <p:nvPr/>
        </p:nvPicPr>
        <p:blipFill rotWithShape="1">
          <a:blip r:embed="rId3">
            <a:extLst>
              <a:ext uri="{28A0092B-C50C-407E-A947-70E740481C1C}">
                <a14:useLocalDpi xmlns:a14="http://schemas.microsoft.com/office/drawing/2010/main" val="0"/>
              </a:ext>
            </a:extLst>
          </a:blip>
          <a:srcRect r="21214"/>
          <a:stretch/>
        </p:blipFill>
        <p:spPr>
          <a:xfrm>
            <a:off x="0" y="0"/>
            <a:ext cx="763548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خريطة سكن ج من المخطط الهيكلي 2016 أريحا</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7"/>
          <a:stretch>
            <a:fillRect/>
          </a:stretch>
        </p:blipFill>
        <p:spPr>
          <a:xfrm>
            <a:off x="162452" y="6431960"/>
            <a:ext cx="2080594" cy="222322"/>
          </a:xfrm>
          <a:prstGeom prst="rect">
            <a:avLst/>
          </a:prstGeom>
        </p:spPr>
      </p:pic>
      <p:pic>
        <p:nvPicPr>
          <p:cNvPr id="17" name="Picture 16">
            <a:extLst>
              <a:ext uri="{FF2B5EF4-FFF2-40B4-BE49-F238E27FC236}">
                <a16:creationId xmlns:a16="http://schemas.microsoft.com/office/drawing/2014/main" id="{E256D2C3-641D-8F09-120F-26EAA1B6C32E}"/>
              </a:ext>
            </a:extLst>
          </p:cNvPr>
          <p:cNvPicPr>
            <a:picLocks noChangeAspect="1"/>
          </p:cNvPicPr>
          <p:nvPr/>
        </p:nvPicPr>
        <p:blipFill rotWithShape="1">
          <a:blip r:embed="rId8"/>
          <a:srcRect b="94649"/>
          <a:stretch/>
        </p:blipFill>
        <p:spPr>
          <a:xfrm>
            <a:off x="10392613" y="1607663"/>
            <a:ext cx="1633447" cy="338552"/>
          </a:xfrm>
          <a:prstGeom prst="rect">
            <a:avLst/>
          </a:prstGeom>
        </p:spPr>
      </p:pic>
      <p:grpSp>
        <p:nvGrpSpPr>
          <p:cNvPr id="20" name="Group 19">
            <a:extLst>
              <a:ext uri="{FF2B5EF4-FFF2-40B4-BE49-F238E27FC236}">
                <a16:creationId xmlns:a16="http://schemas.microsoft.com/office/drawing/2014/main" id="{F96BD5B8-F0F7-4CAD-61AD-C0D7548382AB}"/>
              </a:ext>
            </a:extLst>
          </p:cNvPr>
          <p:cNvGrpSpPr/>
          <p:nvPr/>
        </p:nvGrpSpPr>
        <p:grpSpPr>
          <a:xfrm>
            <a:off x="9153799" y="2032490"/>
            <a:ext cx="2961594" cy="707886"/>
            <a:chOff x="9104921" y="2959552"/>
            <a:chExt cx="2961594" cy="707886"/>
          </a:xfrm>
        </p:grpSpPr>
        <p:sp>
          <p:nvSpPr>
            <p:cNvPr id="21" name="Rectangle 20">
              <a:extLst>
                <a:ext uri="{FF2B5EF4-FFF2-40B4-BE49-F238E27FC236}">
                  <a16:creationId xmlns:a16="http://schemas.microsoft.com/office/drawing/2014/main" id="{EDF47CD5-15B4-4301-69DE-1045849A6A2B}"/>
                </a:ext>
              </a:extLst>
            </p:cNvPr>
            <p:cNvSpPr/>
            <p:nvPr/>
          </p:nvSpPr>
          <p:spPr>
            <a:xfrm>
              <a:off x="11446669" y="3356467"/>
              <a:ext cx="530507" cy="292963"/>
            </a:xfrm>
            <a:prstGeom prst="rect">
              <a:avLst/>
            </a:prstGeom>
            <a:noFill/>
            <a:ln w="381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2CD9A686-A6B7-F868-2211-B2460F7902E7}"/>
                </a:ext>
              </a:extLst>
            </p:cNvPr>
            <p:cNvSpPr txBox="1"/>
            <p:nvPr/>
          </p:nvSpPr>
          <p:spPr>
            <a:xfrm>
              <a:off x="9967258" y="3328884"/>
              <a:ext cx="1479411" cy="338554"/>
            </a:xfrm>
            <a:prstGeom prst="rect">
              <a:avLst/>
            </a:prstGeom>
            <a:noFill/>
          </p:spPr>
          <p:txBody>
            <a:bodyPr wrap="square" rtlCol="0">
              <a:spAutoFit/>
            </a:bodyPr>
            <a:lstStyle/>
            <a:p>
              <a:pPr algn="r" rtl="1"/>
              <a:r>
                <a:rPr lang="ar-SA" sz="1600" dirty="0"/>
                <a:t>سكن ج</a:t>
              </a:r>
              <a:endParaRPr lang="en-US" sz="1600" dirty="0"/>
            </a:p>
          </p:txBody>
        </p:sp>
        <p:sp>
          <p:nvSpPr>
            <p:cNvPr id="23" name="TextBox 22">
              <a:extLst>
                <a:ext uri="{FF2B5EF4-FFF2-40B4-BE49-F238E27FC236}">
                  <a16:creationId xmlns:a16="http://schemas.microsoft.com/office/drawing/2014/main" id="{7AB08CAD-C23F-9E2A-77C5-481CC3AD31C2}"/>
                </a:ext>
              </a:extLst>
            </p:cNvPr>
            <p:cNvSpPr txBox="1"/>
            <p:nvPr/>
          </p:nvSpPr>
          <p:spPr>
            <a:xfrm>
              <a:off x="9104921" y="2959552"/>
              <a:ext cx="2961594" cy="338554"/>
            </a:xfrm>
            <a:prstGeom prst="rect">
              <a:avLst/>
            </a:prstGeom>
            <a:noFill/>
          </p:spPr>
          <p:txBody>
            <a:bodyPr wrap="square" rtlCol="0">
              <a:spAutoFit/>
            </a:bodyPr>
            <a:lstStyle/>
            <a:p>
              <a:pPr algn="r" rtl="1"/>
              <a:r>
                <a:rPr lang="ar-SA" sz="1600" b="1" dirty="0"/>
                <a:t>المخطط الهيكلي 2016</a:t>
              </a:r>
              <a:endParaRPr lang="en-US" sz="1600" b="1" dirty="0"/>
            </a:p>
          </p:txBody>
        </p:sp>
      </p:grpSp>
      <p:graphicFrame>
        <p:nvGraphicFramePr>
          <p:cNvPr id="24" name="Table 23">
            <a:extLst>
              <a:ext uri="{FF2B5EF4-FFF2-40B4-BE49-F238E27FC236}">
                <a16:creationId xmlns:a16="http://schemas.microsoft.com/office/drawing/2014/main" id="{9329B192-4EE5-A699-2326-7E92EE49EE14}"/>
              </a:ext>
            </a:extLst>
          </p:cNvPr>
          <p:cNvGraphicFramePr>
            <a:graphicFrameLocks noGrp="1"/>
          </p:cNvGraphicFramePr>
          <p:nvPr>
            <p:extLst>
              <p:ext uri="{D42A27DB-BD31-4B8C-83A1-F6EECF244321}">
                <p14:modId xmlns:p14="http://schemas.microsoft.com/office/powerpoint/2010/main" val="1939530067"/>
              </p:ext>
            </p:extLst>
          </p:nvPr>
        </p:nvGraphicFramePr>
        <p:xfrm>
          <a:off x="7806881" y="3428999"/>
          <a:ext cx="4259628" cy="3316886"/>
        </p:xfrm>
        <a:graphic>
          <a:graphicData uri="http://schemas.openxmlformats.org/drawingml/2006/table">
            <a:tbl>
              <a:tblPr firstRow="1" bandRow="1">
                <a:tableStyleId>{5940675A-B579-460E-94D1-54222C63F5DA}</a:tableStyleId>
              </a:tblPr>
              <a:tblGrid>
                <a:gridCol w="473292">
                  <a:extLst>
                    <a:ext uri="{9D8B030D-6E8A-4147-A177-3AD203B41FA5}">
                      <a16:colId xmlns:a16="http://schemas.microsoft.com/office/drawing/2014/main" val="2918066639"/>
                    </a:ext>
                  </a:extLst>
                </a:gridCol>
                <a:gridCol w="473292">
                  <a:extLst>
                    <a:ext uri="{9D8B030D-6E8A-4147-A177-3AD203B41FA5}">
                      <a16:colId xmlns:a16="http://schemas.microsoft.com/office/drawing/2014/main" val="546619697"/>
                    </a:ext>
                  </a:extLst>
                </a:gridCol>
                <a:gridCol w="473292">
                  <a:extLst>
                    <a:ext uri="{9D8B030D-6E8A-4147-A177-3AD203B41FA5}">
                      <a16:colId xmlns:a16="http://schemas.microsoft.com/office/drawing/2014/main" val="3898919046"/>
                    </a:ext>
                  </a:extLst>
                </a:gridCol>
                <a:gridCol w="473292">
                  <a:extLst>
                    <a:ext uri="{9D8B030D-6E8A-4147-A177-3AD203B41FA5}">
                      <a16:colId xmlns:a16="http://schemas.microsoft.com/office/drawing/2014/main" val="622695049"/>
                    </a:ext>
                  </a:extLst>
                </a:gridCol>
                <a:gridCol w="473292">
                  <a:extLst>
                    <a:ext uri="{9D8B030D-6E8A-4147-A177-3AD203B41FA5}">
                      <a16:colId xmlns:a16="http://schemas.microsoft.com/office/drawing/2014/main" val="640442618"/>
                    </a:ext>
                  </a:extLst>
                </a:gridCol>
                <a:gridCol w="473292">
                  <a:extLst>
                    <a:ext uri="{9D8B030D-6E8A-4147-A177-3AD203B41FA5}">
                      <a16:colId xmlns:a16="http://schemas.microsoft.com/office/drawing/2014/main" val="2579229929"/>
                    </a:ext>
                  </a:extLst>
                </a:gridCol>
                <a:gridCol w="473292">
                  <a:extLst>
                    <a:ext uri="{9D8B030D-6E8A-4147-A177-3AD203B41FA5}">
                      <a16:colId xmlns:a16="http://schemas.microsoft.com/office/drawing/2014/main" val="2224879561"/>
                    </a:ext>
                  </a:extLst>
                </a:gridCol>
                <a:gridCol w="473292">
                  <a:extLst>
                    <a:ext uri="{9D8B030D-6E8A-4147-A177-3AD203B41FA5}">
                      <a16:colId xmlns:a16="http://schemas.microsoft.com/office/drawing/2014/main" val="94081101"/>
                    </a:ext>
                  </a:extLst>
                </a:gridCol>
                <a:gridCol w="473292">
                  <a:extLst>
                    <a:ext uri="{9D8B030D-6E8A-4147-A177-3AD203B41FA5}">
                      <a16:colId xmlns:a16="http://schemas.microsoft.com/office/drawing/2014/main" val="4213156851"/>
                    </a:ext>
                  </a:extLst>
                </a:gridCol>
              </a:tblGrid>
              <a:tr h="238036">
                <a:tc gridSpan="9">
                  <a:txBody>
                    <a:bodyPr/>
                    <a:lstStyle/>
                    <a:p>
                      <a:pPr algn="ctr" rtl="1"/>
                      <a:r>
                        <a:rPr lang="ar-SA" sz="900" b="1" dirty="0"/>
                        <a:t>أحكام البناء</a:t>
                      </a:r>
                      <a:endParaRPr lang="en-US" sz="900" b="1" dirty="0"/>
                    </a:p>
                  </a:txBody>
                  <a:tcPr anchor="ctr"/>
                </a:tc>
                <a:tc hMerge="1">
                  <a:txBody>
                    <a:bodyPr/>
                    <a:lstStyle/>
                    <a:p>
                      <a:endParaRPr lang="en-US"/>
                    </a:p>
                  </a:txBody>
                  <a:tcPr/>
                </a:tc>
                <a:tc hMerge="1">
                  <a:txBody>
                    <a:bodyPr/>
                    <a:lstStyle/>
                    <a:p>
                      <a:endParaRPr lang="en-US"/>
                    </a:p>
                  </a:txBody>
                  <a:tcPr/>
                </a:tc>
                <a:tc hMerge="1">
                  <a:txBody>
                    <a:bodyPr/>
                    <a:lstStyle/>
                    <a:p>
                      <a:pPr algn="ctr" rtl="1"/>
                      <a:endParaRPr lang="en-US" sz="900" b="1" dirty="0"/>
                    </a:p>
                  </a:txBody>
                  <a:tcPr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pPr algn="ctr" rtl="1"/>
                      <a:endParaRPr lang="en-US" sz="1050" dirty="0"/>
                    </a:p>
                  </a:txBody>
                  <a:tcPr/>
                </a:tc>
                <a:tc hMerge="1">
                  <a:txBody>
                    <a:bodyPr/>
                    <a:lstStyle/>
                    <a:p>
                      <a:pPr algn="ctr" rtl="1"/>
                      <a:endParaRPr lang="en-US" sz="1050" dirty="0"/>
                    </a:p>
                  </a:txBody>
                  <a:tcPr/>
                </a:tc>
                <a:extLst>
                  <a:ext uri="{0D108BD9-81ED-4DB2-BD59-A6C34878D82A}">
                    <a16:rowId xmlns:a16="http://schemas.microsoft.com/office/drawing/2014/main" val="3644375551"/>
                  </a:ext>
                </a:extLst>
              </a:tr>
              <a:tr h="261839">
                <a:tc gridSpan="3">
                  <a:txBody>
                    <a:bodyPr/>
                    <a:lstStyle/>
                    <a:p>
                      <a:pPr algn="ctr" rtl="1"/>
                      <a:r>
                        <a:rPr lang="ar-SA" sz="900" b="1" dirty="0"/>
                        <a:t>الحد الأدنى</a:t>
                      </a:r>
                      <a:endParaRPr lang="en-US" sz="90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gridSpan="4">
                  <a:txBody>
                    <a:bodyPr/>
                    <a:lstStyle/>
                    <a:p>
                      <a:pPr algn="ctr" rtl="1"/>
                      <a:r>
                        <a:rPr lang="ar-SA" sz="900" b="1" dirty="0"/>
                        <a:t>الحد الأعلى</a:t>
                      </a:r>
                      <a:endParaRPr lang="en-US" sz="90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a:txBody>
                    <a:bodyPr/>
                    <a:lstStyle/>
                    <a:p>
                      <a:pPr algn="ctr" rtl="1"/>
                      <a:endParaRPr lang="en-US" sz="1050" dirty="0"/>
                    </a:p>
                  </a:txBody>
                  <a:tcPr/>
                </a:tc>
                <a:tc>
                  <a:txBody>
                    <a:bodyPr/>
                    <a:lstStyle/>
                    <a:p>
                      <a:pPr algn="ctr" rtl="1"/>
                      <a:endParaRPr lang="en-US" sz="1050" dirty="0"/>
                    </a:p>
                  </a:txBody>
                  <a:tcPr/>
                </a:tc>
                <a:extLst>
                  <a:ext uri="{0D108BD9-81ED-4DB2-BD59-A6C34878D82A}">
                    <a16:rowId xmlns:a16="http://schemas.microsoft.com/office/drawing/2014/main" val="1911156934"/>
                  </a:ext>
                </a:extLst>
              </a:tr>
              <a:tr h="577345">
                <a:tc>
                  <a:txBody>
                    <a:bodyPr/>
                    <a:lstStyle/>
                    <a:p>
                      <a:pPr algn="ctr" rtl="1"/>
                      <a:r>
                        <a:rPr lang="ar-SA" sz="900" b="1" dirty="0"/>
                        <a:t>ارتداد خلفي</a:t>
                      </a:r>
                      <a:endParaRPr lang="en-US" sz="900" b="1" dirty="0"/>
                    </a:p>
                  </a:txBody>
                  <a:tcPr anchor="ctr"/>
                </a:tc>
                <a:tc>
                  <a:txBody>
                    <a:bodyPr/>
                    <a:lstStyle/>
                    <a:p>
                      <a:pPr algn="ctr" rtl="1"/>
                      <a:r>
                        <a:rPr lang="ar-SA" sz="900" b="1" dirty="0"/>
                        <a:t>ارتداد جانبي </a:t>
                      </a:r>
                      <a:endParaRPr lang="en-US" sz="900" b="1" dirty="0"/>
                    </a:p>
                  </a:txBody>
                  <a:tcPr anchor="ctr"/>
                </a:tc>
                <a:tc>
                  <a:txBody>
                    <a:bodyPr/>
                    <a:lstStyle/>
                    <a:p>
                      <a:pPr algn="ctr" rtl="1"/>
                      <a:r>
                        <a:rPr lang="ar-SA" sz="900" b="1" dirty="0"/>
                        <a:t>ارتداد أمامي </a:t>
                      </a:r>
                      <a:endParaRPr lang="en-US" sz="900" b="1" dirty="0"/>
                    </a:p>
                  </a:txBody>
                  <a:tcPr anchor="ctr"/>
                </a:tc>
                <a:tc>
                  <a:txBody>
                    <a:bodyPr/>
                    <a:lstStyle/>
                    <a:p>
                      <a:pPr algn="ctr" rtl="1"/>
                      <a:r>
                        <a:rPr lang="ar-SA" sz="900" b="1" dirty="0"/>
                        <a:t>ارتفاع المبنى</a:t>
                      </a:r>
                      <a:endParaRPr lang="en-US" sz="900" b="1" dirty="0"/>
                    </a:p>
                  </a:txBody>
                  <a:tcPr anchor="ctr"/>
                </a:tc>
                <a:tc>
                  <a:txBody>
                    <a:bodyPr/>
                    <a:lstStyle/>
                    <a:p>
                      <a:pPr algn="ctr" rtl="1"/>
                      <a:r>
                        <a:rPr lang="ar-SA" sz="900" b="1" dirty="0"/>
                        <a:t>عدد الطوابق</a:t>
                      </a:r>
                      <a:endParaRPr lang="en-US" sz="900" b="1" dirty="0"/>
                    </a:p>
                  </a:txBody>
                  <a:tcPr anchor="ctr"/>
                </a:tc>
                <a:tc>
                  <a:txBody>
                    <a:bodyPr/>
                    <a:lstStyle/>
                    <a:p>
                      <a:pPr algn="ctr" rtl="1"/>
                      <a:r>
                        <a:rPr lang="ar-SA" sz="900" b="1" dirty="0"/>
                        <a:t>النسبة الطابقية</a:t>
                      </a:r>
                      <a:endParaRPr lang="en-US" sz="900" b="1" dirty="0"/>
                    </a:p>
                  </a:txBody>
                  <a:tcPr anchor="ctr"/>
                </a:tc>
                <a:tc>
                  <a:txBody>
                    <a:bodyPr/>
                    <a:lstStyle/>
                    <a:p>
                      <a:pPr algn="ctr" rtl="1"/>
                      <a:r>
                        <a:rPr lang="ar-SA" sz="900" b="1" dirty="0"/>
                        <a:t>النسبة المئوية للبناء</a:t>
                      </a:r>
                      <a:endParaRPr lang="en-US" sz="900" b="1" dirty="0"/>
                    </a:p>
                  </a:txBody>
                  <a:tcPr anchor="ctr"/>
                </a:tc>
                <a:tc>
                  <a:txBody>
                    <a:bodyPr/>
                    <a:lstStyle/>
                    <a:p>
                      <a:pPr algn="ctr" rtl="1"/>
                      <a:endParaRPr lang="en-US" sz="1050" dirty="0"/>
                    </a:p>
                  </a:txBody>
                  <a:tcPr/>
                </a:tc>
                <a:tc>
                  <a:txBody>
                    <a:bodyPr/>
                    <a:lstStyle/>
                    <a:p>
                      <a:pPr algn="ctr" rtl="1"/>
                      <a:endParaRPr lang="en-US" sz="1050" dirty="0"/>
                    </a:p>
                  </a:txBody>
                  <a:tcPr/>
                </a:tc>
                <a:extLst>
                  <a:ext uri="{0D108BD9-81ED-4DB2-BD59-A6C34878D82A}">
                    <a16:rowId xmlns:a16="http://schemas.microsoft.com/office/drawing/2014/main" val="50282962"/>
                  </a:ext>
                </a:extLst>
              </a:tr>
              <a:tr h="428464">
                <a:tc>
                  <a:txBody>
                    <a:bodyPr/>
                    <a:lstStyle/>
                    <a:p>
                      <a:pPr algn="ctr" rtl="1"/>
                      <a:r>
                        <a:rPr lang="ar-SA" sz="1050" dirty="0"/>
                        <a:t>3</a:t>
                      </a:r>
                      <a:endParaRPr lang="en-US" sz="1050" dirty="0"/>
                    </a:p>
                  </a:txBody>
                  <a:tcPr anchor="ctr">
                    <a:solidFill>
                      <a:srgbClr val="FFFF00"/>
                    </a:solidFill>
                  </a:tcPr>
                </a:tc>
                <a:tc>
                  <a:txBody>
                    <a:bodyPr/>
                    <a:lstStyle/>
                    <a:p>
                      <a:pPr algn="ctr" rtl="1"/>
                      <a:r>
                        <a:rPr lang="ar-SA" sz="1050" dirty="0"/>
                        <a:t>4</a:t>
                      </a:r>
                      <a:endParaRPr lang="en-US" sz="1050" dirty="0"/>
                    </a:p>
                  </a:txBody>
                  <a:tcPr anchor="ctr">
                    <a:solidFill>
                      <a:srgbClr val="FFFF00"/>
                    </a:solidFill>
                  </a:tcPr>
                </a:tc>
                <a:tc>
                  <a:txBody>
                    <a:bodyPr/>
                    <a:lstStyle/>
                    <a:p>
                      <a:pPr algn="ctr" rtl="1"/>
                      <a:r>
                        <a:rPr lang="ar-SA" sz="1050" dirty="0"/>
                        <a:t>5</a:t>
                      </a:r>
                      <a:endParaRPr lang="en-US" sz="1050" dirty="0"/>
                    </a:p>
                  </a:txBody>
                  <a:tcPr anchor="ctr">
                    <a:solidFill>
                      <a:srgbClr val="FFFF00"/>
                    </a:solidFill>
                  </a:tcPr>
                </a:tc>
                <a:tc>
                  <a:txBody>
                    <a:bodyPr/>
                    <a:lstStyle/>
                    <a:p>
                      <a:pPr algn="ctr" rtl="1"/>
                      <a:r>
                        <a:rPr lang="ar-SA" sz="1050" dirty="0"/>
                        <a:t>18</a:t>
                      </a:r>
                      <a:endParaRPr lang="en-US" sz="1050" dirty="0"/>
                    </a:p>
                  </a:txBody>
                  <a:tcPr anchor="ctr">
                    <a:solidFill>
                      <a:srgbClr val="FFFF00"/>
                    </a:solidFill>
                  </a:tcPr>
                </a:tc>
                <a:tc>
                  <a:txBody>
                    <a:bodyPr/>
                    <a:lstStyle/>
                    <a:p>
                      <a:pPr algn="ctr" rtl="1"/>
                      <a:r>
                        <a:rPr lang="ar-SA" sz="1050" dirty="0"/>
                        <a:t>5</a:t>
                      </a:r>
                      <a:endParaRPr lang="en-US" sz="1050" dirty="0"/>
                    </a:p>
                  </a:txBody>
                  <a:tcPr anchor="ctr">
                    <a:solidFill>
                      <a:srgbClr val="FFFF00"/>
                    </a:solidFill>
                  </a:tcPr>
                </a:tc>
                <a:tc>
                  <a:txBody>
                    <a:bodyPr/>
                    <a:lstStyle/>
                    <a:p>
                      <a:pPr algn="ctr" rtl="1"/>
                      <a:r>
                        <a:rPr lang="ar-SA" sz="1050" dirty="0"/>
                        <a:t>240%</a:t>
                      </a:r>
                      <a:endParaRPr lang="en-US" sz="1050" dirty="0"/>
                    </a:p>
                  </a:txBody>
                  <a:tcPr anchor="ctr">
                    <a:solidFill>
                      <a:srgbClr val="FFFF00"/>
                    </a:solidFill>
                  </a:tcPr>
                </a:tc>
                <a:tc>
                  <a:txBody>
                    <a:bodyPr/>
                    <a:lstStyle/>
                    <a:p>
                      <a:pPr algn="ctr" rtl="1"/>
                      <a:r>
                        <a:rPr lang="ar-SA" sz="1050" dirty="0"/>
                        <a:t>48%</a:t>
                      </a:r>
                      <a:endParaRPr lang="en-US" sz="1050" dirty="0"/>
                    </a:p>
                  </a:txBody>
                  <a:tcPr anchor="ctr">
                    <a:solidFill>
                      <a:srgbClr val="FFFF00"/>
                    </a:solidFill>
                  </a:tcPr>
                </a:tc>
                <a:tc>
                  <a:txBody>
                    <a:bodyPr/>
                    <a:lstStyle/>
                    <a:p>
                      <a:pPr algn="ctr" rtl="1"/>
                      <a:r>
                        <a:rPr lang="ar-SA" sz="1050" dirty="0"/>
                        <a:t>سكن ج</a:t>
                      </a:r>
                      <a:endParaRPr lang="en-US" sz="1050" dirty="0"/>
                    </a:p>
                  </a:txBody>
                  <a:tcPr anchor="ctr">
                    <a:solidFill>
                      <a:srgbClr val="FFFF00"/>
                    </a:solidFill>
                  </a:tcPr>
                </a:tc>
                <a:tc>
                  <a:txBody>
                    <a:bodyPr/>
                    <a:lstStyle/>
                    <a:p>
                      <a:pPr algn="ctr" rtl="1"/>
                      <a:endParaRPr lang="en-US" sz="1050" dirty="0"/>
                    </a:p>
                  </a:txBody>
                  <a:tcPr anchor="ctr">
                    <a:noFill/>
                  </a:tcPr>
                </a:tc>
                <a:extLst>
                  <a:ext uri="{0D108BD9-81ED-4DB2-BD59-A6C34878D82A}">
                    <a16:rowId xmlns:a16="http://schemas.microsoft.com/office/drawing/2014/main" val="2568592850"/>
                  </a:ext>
                </a:extLst>
              </a:tr>
              <a:tr h="905601">
                <a:tc>
                  <a:txBody>
                    <a:bodyPr/>
                    <a:lstStyle/>
                    <a:p>
                      <a:pPr algn="ctr" rtl="1"/>
                      <a:r>
                        <a:rPr lang="ar-SA" sz="1050" dirty="0"/>
                        <a:t>3</a:t>
                      </a:r>
                      <a:endParaRPr lang="en-US" sz="1050" dirty="0"/>
                    </a:p>
                  </a:txBody>
                  <a:tcPr anchor="ctr">
                    <a:solidFill>
                      <a:srgbClr val="29C1EB"/>
                    </a:solidFill>
                  </a:tcPr>
                </a:tc>
                <a:tc>
                  <a:txBody>
                    <a:bodyPr/>
                    <a:lstStyle/>
                    <a:p>
                      <a:pPr algn="ctr" rtl="1"/>
                      <a:r>
                        <a:rPr lang="ar-SA" sz="1050" dirty="0"/>
                        <a:t>4</a:t>
                      </a:r>
                      <a:endParaRPr lang="en-US" sz="1050" dirty="0"/>
                    </a:p>
                  </a:txBody>
                  <a:tcPr anchor="ctr">
                    <a:solidFill>
                      <a:srgbClr val="29C1EB"/>
                    </a:solidFill>
                  </a:tcPr>
                </a:tc>
                <a:tc>
                  <a:txBody>
                    <a:bodyPr/>
                    <a:lstStyle/>
                    <a:p>
                      <a:pPr algn="ctr" rtl="1"/>
                      <a:r>
                        <a:rPr lang="ar-SA" sz="1050" dirty="0"/>
                        <a:t>5</a:t>
                      </a:r>
                      <a:endParaRPr lang="en-US" sz="1050" dirty="0"/>
                    </a:p>
                  </a:txBody>
                  <a:tcPr anchor="ctr">
                    <a:solidFill>
                      <a:srgbClr val="29C1EB"/>
                    </a:solidFill>
                  </a:tcPr>
                </a:tc>
                <a:tc>
                  <a:txBody>
                    <a:bodyPr/>
                    <a:lstStyle/>
                    <a:p>
                      <a:pPr algn="ctr" rtl="1"/>
                      <a:r>
                        <a:rPr lang="ar-SA" sz="1050" dirty="0"/>
                        <a:t>18</a:t>
                      </a:r>
                      <a:endParaRPr lang="en-US" sz="1050" dirty="0"/>
                    </a:p>
                  </a:txBody>
                  <a:tcPr anchor="ctr">
                    <a:solidFill>
                      <a:srgbClr val="29C1EB"/>
                    </a:solidFill>
                  </a:tcPr>
                </a:tc>
                <a:tc>
                  <a:txBody>
                    <a:bodyPr/>
                    <a:lstStyle/>
                    <a:p>
                      <a:pPr algn="ctr" rtl="1"/>
                      <a:r>
                        <a:rPr lang="ar-SA" sz="1050" dirty="0"/>
                        <a:t>5</a:t>
                      </a:r>
                      <a:endParaRPr lang="en-US" sz="1050" dirty="0"/>
                    </a:p>
                  </a:txBody>
                  <a:tcPr anchor="ctr">
                    <a:solidFill>
                      <a:srgbClr val="29C1EB"/>
                    </a:solidFill>
                  </a:tcPr>
                </a:tc>
                <a:tc>
                  <a:txBody>
                    <a:bodyPr/>
                    <a:lstStyle/>
                    <a:p>
                      <a:pPr algn="ctr" rtl="1"/>
                      <a:r>
                        <a:rPr lang="ar-SA" sz="1050" dirty="0"/>
                        <a:t>210%</a:t>
                      </a:r>
                      <a:endParaRPr lang="en-US" sz="1050" dirty="0"/>
                    </a:p>
                  </a:txBody>
                  <a:tcPr anchor="ctr">
                    <a:solidFill>
                      <a:srgbClr val="29C1EB"/>
                    </a:solidFill>
                  </a:tcPr>
                </a:tc>
                <a:tc>
                  <a:txBody>
                    <a:bodyPr/>
                    <a:lstStyle/>
                    <a:p>
                      <a:pPr algn="ctr" rtl="1"/>
                      <a:r>
                        <a:rPr lang="ar-SA" sz="1050" dirty="0"/>
                        <a:t>42%</a:t>
                      </a:r>
                      <a:endParaRPr lang="en-US" sz="1050" dirty="0"/>
                    </a:p>
                  </a:txBody>
                  <a:tcPr anchor="ctr">
                    <a:solidFill>
                      <a:srgbClr val="29C1EB"/>
                    </a:solidFill>
                  </a:tcPr>
                </a:tc>
                <a:tc>
                  <a:txBody>
                    <a:bodyPr/>
                    <a:lstStyle/>
                    <a:p>
                      <a:pPr algn="ctr" rtl="1"/>
                      <a:r>
                        <a:rPr lang="ar-SA" sz="1050" dirty="0"/>
                        <a:t>سكن ب</a:t>
                      </a:r>
                      <a:endParaRPr lang="en-US" sz="1050" dirty="0"/>
                    </a:p>
                  </a:txBody>
                  <a:tcPr anchor="ctr">
                    <a:solidFill>
                      <a:srgbClr val="29C1EB"/>
                    </a:solidFill>
                  </a:tcPr>
                </a:tc>
                <a:tc>
                  <a:txBody>
                    <a:bodyPr/>
                    <a:lstStyle/>
                    <a:p>
                      <a:pPr algn="ctr" rtl="1"/>
                      <a:r>
                        <a:rPr lang="ar-SA" sz="1050" dirty="0"/>
                        <a:t>جديد</a:t>
                      </a:r>
                      <a:endParaRPr lang="en-US" sz="1050" dirty="0"/>
                    </a:p>
                  </a:txBody>
                  <a:tcPr anchor="ctr">
                    <a:solidFill>
                      <a:schemeClr val="bg1">
                        <a:lumMod val="65000"/>
                      </a:schemeClr>
                    </a:solidFill>
                  </a:tcPr>
                </a:tc>
                <a:extLst>
                  <a:ext uri="{0D108BD9-81ED-4DB2-BD59-A6C34878D82A}">
                    <a16:rowId xmlns:a16="http://schemas.microsoft.com/office/drawing/2014/main" val="4263114924"/>
                  </a:ext>
                </a:extLst>
              </a:tr>
              <a:tr h="905601">
                <a:tc gridSpan="8">
                  <a:txBody>
                    <a:bodyPr/>
                    <a:lstStyle/>
                    <a:p>
                      <a:pPr algn="ctr" rtl="1"/>
                      <a:r>
                        <a:rPr lang="ar-SA" sz="1050" dirty="0"/>
                        <a:t>حديقة</a:t>
                      </a:r>
                      <a:endParaRPr lang="en-US" sz="1050" dirty="0"/>
                    </a:p>
                  </a:txBody>
                  <a:tcPr anchor="ctr">
                    <a:solidFill>
                      <a:srgbClr val="1AE659"/>
                    </a:solidFill>
                  </a:tcPr>
                </a:tc>
                <a:tc hMerge="1">
                  <a:txBody>
                    <a:bodyPr/>
                    <a:lstStyle/>
                    <a:p>
                      <a:pPr algn="ctr" rtl="1"/>
                      <a:endParaRPr lang="en-US" sz="1050" dirty="0"/>
                    </a:p>
                  </a:txBody>
                  <a:tcPr anchor="ctr">
                    <a:solidFill>
                      <a:srgbClr val="1AE659"/>
                    </a:solidFill>
                  </a:tcPr>
                </a:tc>
                <a:tc hMerge="1">
                  <a:txBody>
                    <a:bodyPr/>
                    <a:lstStyle/>
                    <a:p>
                      <a:pPr algn="ctr" rtl="1"/>
                      <a:endParaRPr lang="en-US" sz="1050" dirty="0"/>
                    </a:p>
                  </a:txBody>
                  <a:tcPr anchor="ctr">
                    <a:solidFill>
                      <a:srgbClr val="1AE659"/>
                    </a:solidFill>
                  </a:tcPr>
                </a:tc>
                <a:tc hMerge="1">
                  <a:txBody>
                    <a:bodyPr/>
                    <a:lstStyle/>
                    <a:p>
                      <a:pPr algn="ctr" rtl="1"/>
                      <a:endParaRPr lang="en-US" sz="1050" dirty="0"/>
                    </a:p>
                  </a:txBody>
                  <a:tcPr anchor="ctr">
                    <a:solidFill>
                      <a:srgbClr val="1AE659"/>
                    </a:solidFill>
                  </a:tcPr>
                </a:tc>
                <a:tc hMerge="1">
                  <a:txBody>
                    <a:bodyPr/>
                    <a:lstStyle/>
                    <a:p>
                      <a:pPr algn="ctr" rtl="1"/>
                      <a:endParaRPr lang="en-US" sz="1050" dirty="0"/>
                    </a:p>
                  </a:txBody>
                  <a:tcPr anchor="ctr">
                    <a:solidFill>
                      <a:srgbClr val="1AE659"/>
                    </a:solidFill>
                  </a:tcPr>
                </a:tc>
                <a:tc hMerge="1">
                  <a:txBody>
                    <a:bodyPr/>
                    <a:lstStyle/>
                    <a:p>
                      <a:pPr algn="ctr" rtl="1"/>
                      <a:endParaRPr lang="en-US" sz="1050" dirty="0"/>
                    </a:p>
                  </a:txBody>
                  <a:tcPr anchor="ctr">
                    <a:solidFill>
                      <a:srgbClr val="1AE659"/>
                    </a:solidFill>
                  </a:tcPr>
                </a:tc>
                <a:tc hMerge="1">
                  <a:txBody>
                    <a:bodyPr/>
                    <a:lstStyle/>
                    <a:p>
                      <a:pPr algn="ctr" rtl="1"/>
                      <a:endParaRPr lang="en-US" sz="1050" dirty="0"/>
                    </a:p>
                  </a:txBody>
                  <a:tcPr anchor="ctr">
                    <a:solidFill>
                      <a:srgbClr val="1AE659"/>
                    </a:solidFill>
                  </a:tcPr>
                </a:tc>
                <a:tc hMerge="1">
                  <a:txBody>
                    <a:bodyPr/>
                    <a:lstStyle/>
                    <a:p>
                      <a:endParaRPr dirty="0"/>
                    </a:p>
                  </a:txBody>
                  <a:tcPr anchor="ctr">
                    <a:solidFill>
                      <a:srgbClr val="1AE659"/>
                    </a:solidFill>
                  </a:tcPr>
                </a:tc>
                <a:tc>
                  <a:txBody>
                    <a:bodyPr/>
                    <a:lstStyle/>
                    <a:p>
                      <a:pPr algn="ctr" rtl="1"/>
                      <a:endParaRPr lang="en-US" sz="1050" dirty="0"/>
                    </a:p>
                  </a:txBody>
                  <a:tcPr anchor="ctr">
                    <a:solidFill>
                      <a:schemeClr val="bg1">
                        <a:lumMod val="65000"/>
                      </a:schemeClr>
                    </a:solidFill>
                  </a:tcPr>
                </a:tc>
                <a:extLst>
                  <a:ext uri="{0D108BD9-81ED-4DB2-BD59-A6C34878D82A}">
                    <a16:rowId xmlns:a16="http://schemas.microsoft.com/office/drawing/2014/main" val="4188265440"/>
                  </a:ext>
                </a:extLst>
              </a:tr>
            </a:tbl>
          </a:graphicData>
        </a:graphic>
      </p:graphicFrame>
      <p:sp>
        <p:nvSpPr>
          <p:cNvPr id="25" name="Oval 24">
            <a:extLst>
              <a:ext uri="{FF2B5EF4-FFF2-40B4-BE49-F238E27FC236}">
                <a16:creationId xmlns:a16="http://schemas.microsoft.com/office/drawing/2014/main" id="{415F0BCF-678C-9A94-4B9D-8775431277FE}"/>
              </a:ext>
            </a:extLst>
          </p:cNvPr>
          <p:cNvSpPr/>
          <p:nvPr/>
        </p:nvSpPr>
        <p:spPr>
          <a:xfrm>
            <a:off x="2503502" y="1790855"/>
            <a:ext cx="310719" cy="310719"/>
          </a:xfrm>
          <a:prstGeom prst="ellipse">
            <a:avLst/>
          </a:prstGeom>
          <a:solidFill>
            <a:srgbClr val="29C1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5BF05218-26CD-0DA3-47EF-1D457C5F080E}"/>
              </a:ext>
            </a:extLst>
          </p:cNvPr>
          <p:cNvSpPr/>
          <p:nvPr/>
        </p:nvSpPr>
        <p:spPr>
          <a:xfrm>
            <a:off x="3513303" y="2091103"/>
            <a:ext cx="310719" cy="310719"/>
          </a:xfrm>
          <a:prstGeom prst="ellipse">
            <a:avLst/>
          </a:prstGeom>
          <a:solidFill>
            <a:srgbClr val="29C1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67ED122D-8753-876E-CACC-FC107092E949}"/>
              </a:ext>
            </a:extLst>
          </p:cNvPr>
          <p:cNvSpPr/>
          <p:nvPr/>
        </p:nvSpPr>
        <p:spPr>
          <a:xfrm>
            <a:off x="3116912" y="658574"/>
            <a:ext cx="310719" cy="310719"/>
          </a:xfrm>
          <a:prstGeom prst="ellipse">
            <a:avLst/>
          </a:prstGeom>
          <a:solidFill>
            <a:srgbClr val="29C1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44D1F89C-237C-C22C-60C0-F8C0C2A2F49B}"/>
              </a:ext>
            </a:extLst>
          </p:cNvPr>
          <p:cNvSpPr/>
          <p:nvPr/>
        </p:nvSpPr>
        <p:spPr>
          <a:xfrm>
            <a:off x="3180134" y="2968505"/>
            <a:ext cx="208386" cy="199870"/>
          </a:xfrm>
          <a:prstGeom prst="ellipse">
            <a:avLst/>
          </a:prstGeom>
          <a:solidFill>
            <a:srgbClr val="1AE659"/>
          </a:solidFill>
          <a:ln>
            <a:solidFill>
              <a:srgbClr val="1AE6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67621952-8E37-3B73-60DD-E4196E597A86}"/>
              </a:ext>
            </a:extLst>
          </p:cNvPr>
          <p:cNvSpPr/>
          <p:nvPr/>
        </p:nvSpPr>
        <p:spPr>
          <a:xfrm>
            <a:off x="2960854" y="3487617"/>
            <a:ext cx="208386" cy="199870"/>
          </a:xfrm>
          <a:prstGeom prst="ellipse">
            <a:avLst/>
          </a:prstGeom>
          <a:solidFill>
            <a:srgbClr val="29C1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B1504AF3-46EB-D548-107A-4DDB847FDD29}"/>
              </a:ext>
            </a:extLst>
          </p:cNvPr>
          <p:cNvSpPr/>
          <p:nvPr/>
        </p:nvSpPr>
        <p:spPr>
          <a:xfrm>
            <a:off x="5071567" y="4283880"/>
            <a:ext cx="208386" cy="225976"/>
          </a:xfrm>
          <a:prstGeom prst="ellipse">
            <a:avLst/>
          </a:prstGeom>
          <a:solidFill>
            <a:srgbClr val="1AE659"/>
          </a:solidFill>
          <a:ln>
            <a:solidFill>
              <a:srgbClr val="1AE6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021A7758-B3A9-AA74-4D82-66FD985E2C95}"/>
              </a:ext>
            </a:extLst>
          </p:cNvPr>
          <p:cNvSpPr/>
          <p:nvPr/>
        </p:nvSpPr>
        <p:spPr>
          <a:xfrm>
            <a:off x="6096000" y="5089338"/>
            <a:ext cx="208386" cy="199870"/>
          </a:xfrm>
          <a:prstGeom prst="ellipse">
            <a:avLst/>
          </a:prstGeom>
          <a:solidFill>
            <a:srgbClr val="1AE659"/>
          </a:solidFill>
          <a:ln>
            <a:solidFill>
              <a:srgbClr val="1AE6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A3212B43-A0BD-1BF5-05FA-556BA4783EC4}"/>
              </a:ext>
            </a:extLst>
          </p:cNvPr>
          <p:cNvSpPr/>
          <p:nvPr/>
        </p:nvSpPr>
        <p:spPr>
          <a:xfrm>
            <a:off x="11656607" y="2932358"/>
            <a:ext cx="208386" cy="199870"/>
          </a:xfrm>
          <a:prstGeom prst="ellipse">
            <a:avLst/>
          </a:prstGeom>
          <a:solidFill>
            <a:srgbClr val="29C1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F613A1FF-2EC2-F505-ECE8-1C1BDE481020}"/>
              </a:ext>
            </a:extLst>
          </p:cNvPr>
          <p:cNvSpPr txBox="1"/>
          <p:nvPr/>
        </p:nvSpPr>
        <p:spPr>
          <a:xfrm>
            <a:off x="8708996" y="2829702"/>
            <a:ext cx="2774652" cy="338554"/>
          </a:xfrm>
          <a:prstGeom prst="rect">
            <a:avLst/>
          </a:prstGeom>
          <a:noFill/>
        </p:spPr>
        <p:txBody>
          <a:bodyPr wrap="square" rtlCol="0">
            <a:spAutoFit/>
          </a:bodyPr>
          <a:lstStyle/>
          <a:p>
            <a:pPr algn="r" rtl="1"/>
            <a:r>
              <a:rPr lang="ar-SA" sz="1600" dirty="0"/>
              <a:t>بلوكات بحاجة لتعديل الاستخدام</a:t>
            </a:r>
            <a:endParaRPr lang="en-US" sz="1600" dirty="0"/>
          </a:p>
        </p:txBody>
      </p:sp>
    </p:spTree>
    <p:extLst>
      <p:ext uri="{BB962C8B-B14F-4D97-AF65-F5344CB8AC3E}">
        <p14:creationId xmlns:p14="http://schemas.microsoft.com/office/powerpoint/2010/main" val="157994888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B2096095-C905-5904-3407-134161D483AD}"/>
              </a:ext>
            </a:extLst>
          </p:cNvPr>
          <p:cNvPicPr>
            <a:picLocks noChangeAspect="1"/>
          </p:cNvPicPr>
          <p:nvPr/>
        </p:nvPicPr>
        <p:blipFill rotWithShape="1">
          <a:blip r:embed="rId3">
            <a:extLst>
              <a:ext uri="{28A0092B-C50C-407E-A947-70E740481C1C}">
                <a14:useLocalDpi xmlns:a14="http://schemas.microsoft.com/office/drawing/2010/main" val="0"/>
              </a:ext>
            </a:extLst>
          </a:blip>
          <a:srcRect r="21136"/>
          <a:stretch/>
        </p:blipFill>
        <p:spPr>
          <a:xfrm>
            <a:off x="-8877" y="-1863"/>
            <a:ext cx="7643112"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خريطة نهائية لسكن ج بعد التعديل </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26" name="Picture 25">
            <a:extLst>
              <a:ext uri="{FF2B5EF4-FFF2-40B4-BE49-F238E27FC236}">
                <a16:creationId xmlns:a16="http://schemas.microsoft.com/office/drawing/2014/main" id="{1E051FAC-B411-F8F4-9DCE-65FB46D32749}"/>
              </a:ext>
            </a:extLst>
          </p:cNvPr>
          <p:cNvPicPr>
            <a:picLocks noChangeAspect="1"/>
          </p:cNvPicPr>
          <p:nvPr/>
        </p:nvPicPr>
        <p:blipFill rotWithShape="1">
          <a:blip r:embed="rId8"/>
          <a:srcRect t="36000"/>
          <a:stretch/>
        </p:blipFill>
        <p:spPr>
          <a:xfrm>
            <a:off x="10292035" y="3107765"/>
            <a:ext cx="1736836" cy="639159"/>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sp>
        <p:nvSpPr>
          <p:cNvPr id="4" name="Rectangle 3">
            <a:extLst>
              <a:ext uri="{FF2B5EF4-FFF2-40B4-BE49-F238E27FC236}">
                <a16:creationId xmlns:a16="http://schemas.microsoft.com/office/drawing/2014/main" id="{F303D5A2-90E6-FE52-2B32-B853EE3552A7}"/>
              </a:ext>
            </a:extLst>
          </p:cNvPr>
          <p:cNvSpPr/>
          <p:nvPr/>
        </p:nvSpPr>
        <p:spPr>
          <a:xfrm>
            <a:off x="9508511" y="2449500"/>
            <a:ext cx="530507" cy="292963"/>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2319AFE-2ADC-B947-7FE0-53074B276689}"/>
              </a:ext>
            </a:extLst>
          </p:cNvPr>
          <p:cNvSpPr txBox="1"/>
          <p:nvPr/>
        </p:nvSpPr>
        <p:spPr>
          <a:xfrm>
            <a:off x="7979354" y="2416419"/>
            <a:ext cx="1479411" cy="338554"/>
          </a:xfrm>
          <a:prstGeom prst="rect">
            <a:avLst/>
          </a:prstGeom>
          <a:noFill/>
        </p:spPr>
        <p:txBody>
          <a:bodyPr wrap="square" rtlCol="0">
            <a:spAutoFit/>
          </a:bodyPr>
          <a:lstStyle/>
          <a:p>
            <a:pPr algn="r" rtl="1"/>
            <a:r>
              <a:rPr lang="ar-SA" sz="1600" dirty="0"/>
              <a:t>سكن ج</a:t>
            </a:r>
            <a:endParaRPr lang="en-US" sz="1600" dirty="0"/>
          </a:p>
        </p:txBody>
      </p:sp>
      <p:sp>
        <p:nvSpPr>
          <p:cNvPr id="6" name="TextBox 5">
            <a:extLst>
              <a:ext uri="{FF2B5EF4-FFF2-40B4-BE49-F238E27FC236}">
                <a16:creationId xmlns:a16="http://schemas.microsoft.com/office/drawing/2014/main" id="{D16F8B5E-21C8-F6CB-27E1-E0031F7EDD51}"/>
              </a:ext>
            </a:extLst>
          </p:cNvPr>
          <p:cNvSpPr txBox="1"/>
          <p:nvPr/>
        </p:nvSpPr>
        <p:spPr>
          <a:xfrm>
            <a:off x="7117016" y="2047087"/>
            <a:ext cx="2993933" cy="338554"/>
          </a:xfrm>
          <a:prstGeom prst="rect">
            <a:avLst/>
          </a:prstGeom>
          <a:noFill/>
        </p:spPr>
        <p:txBody>
          <a:bodyPr wrap="square" rtlCol="0">
            <a:spAutoFit/>
          </a:bodyPr>
          <a:lstStyle/>
          <a:p>
            <a:pPr algn="r" rtl="1"/>
            <a:r>
              <a:rPr lang="ar-SA" sz="1600" b="1" dirty="0"/>
              <a:t>المخطط الهيكلي 2016</a:t>
            </a:r>
            <a:endParaRPr lang="en-US" sz="1600" b="1" dirty="0"/>
          </a:p>
        </p:txBody>
      </p:sp>
      <p:graphicFrame>
        <p:nvGraphicFramePr>
          <p:cNvPr id="23" name="Table 22">
            <a:extLst>
              <a:ext uri="{FF2B5EF4-FFF2-40B4-BE49-F238E27FC236}">
                <a16:creationId xmlns:a16="http://schemas.microsoft.com/office/drawing/2014/main" id="{E5F4E78F-7ACD-828F-C545-E4FE22123B13}"/>
              </a:ext>
            </a:extLst>
          </p:cNvPr>
          <p:cNvGraphicFramePr>
            <a:graphicFrameLocks noGrp="1"/>
          </p:cNvGraphicFramePr>
          <p:nvPr>
            <p:extLst>
              <p:ext uri="{D42A27DB-BD31-4B8C-83A1-F6EECF244321}">
                <p14:modId xmlns:p14="http://schemas.microsoft.com/office/powerpoint/2010/main" val="1397757269"/>
              </p:ext>
            </p:extLst>
          </p:nvPr>
        </p:nvGraphicFramePr>
        <p:xfrm>
          <a:off x="7794145" y="3955498"/>
          <a:ext cx="4234725" cy="688254"/>
        </p:xfrm>
        <a:graphic>
          <a:graphicData uri="http://schemas.openxmlformats.org/drawingml/2006/table">
            <a:tbl>
              <a:tblPr firstRow="1" bandRow="1">
                <a:tableStyleId>{5940675A-B579-460E-94D1-54222C63F5DA}</a:tableStyleId>
              </a:tblPr>
              <a:tblGrid>
                <a:gridCol w="921788">
                  <a:extLst>
                    <a:ext uri="{9D8B030D-6E8A-4147-A177-3AD203B41FA5}">
                      <a16:colId xmlns:a16="http://schemas.microsoft.com/office/drawing/2014/main" val="2447414218"/>
                    </a:ext>
                  </a:extLst>
                </a:gridCol>
                <a:gridCol w="921788">
                  <a:extLst>
                    <a:ext uri="{9D8B030D-6E8A-4147-A177-3AD203B41FA5}">
                      <a16:colId xmlns:a16="http://schemas.microsoft.com/office/drawing/2014/main" val="2579229929"/>
                    </a:ext>
                  </a:extLst>
                </a:gridCol>
                <a:gridCol w="904103">
                  <a:extLst>
                    <a:ext uri="{9D8B030D-6E8A-4147-A177-3AD203B41FA5}">
                      <a16:colId xmlns:a16="http://schemas.microsoft.com/office/drawing/2014/main" val="713920090"/>
                    </a:ext>
                  </a:extLst>
                </a:gridCol>
                <a:gridCol w="844805">
                  <a:extLst>
                    <a:ext uri="{9D8B030D-6E8A-4147-A177-3AD203B41FA5}">
                      <a16:colId xmlns:a16="http://schemas.microsoft.com/office/drawing/2014/main" val="2224879561"/>
                    </a:ext>
                  </a:extLst>
                </a:gridCol>
                <a:gridCol w="642241">
                  <a:extLst>
                    <a:ext uri="{9D8B030D-6E8A-4147-A177-3AD203B41FA5}">
                      <a16:colId xmlns:a16="http://schemas.microsoft.com/office/drawing/2014/main" val="94081101"/>
                    </a:ext>
                  </a:extLst>
                </a:gridCol>
              </a:tblGrid>
              <a:tr h="413934">
                <a:tc>
                  <a:txBody>
                    <a:bodyPr/>
                    <a:lstStyle/>
                    <a:p>
                      <a:pPr algn="ctr" rtl="1"/>
                      <a:r>
                        <a:rPr lang="ar-SA" sz="1050" b="1" dirty="0"/>
                        <a:t>حديقة</a:t>
                      </a:r>
                      <a:endParaRPr lang="en-US" sz="1050" b="1" dirty="0"/>
                    </a:p>
                  </a:txBody>
                  <a:tcPr anchor="ctr">
                    <a:solidFill>
                      <a:srgbClr val="71F92E"/>
                    </a:solidFill>
                  </a:tcPr>
                </a:tc>
                <a:tc>
                  <a:txBody>
                    <a:bodyPr/>
                    <a:lstStyle/>
                    <a:p>
                      <a:pPr algn="ctr" rtl="1"/>
                      <a:r>
                        <a:rPr lang="ar-SA" sz="1050" b="1" dirty="0"/>
                        <a:t>سكن ب</a:t>
                      </a:r>
                      <a:endParaRPr lang="en-US" sz="1050" b="1" dirty="0"/>
                    </a:p>
                  </a:txBody>
                  <a:tcPr anchor="ctr">
                    <a:solidFill>
                      <a:srgbClr val="29C1EB"/>
                    </a:solidFill>
                  </a:tcPr>
                </a:tc>
                <a:tc>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1050" b="1" dirty="0"/>
                        <a:t>سكن ج في المخطط الجيدد</a:t>
                      </a:r>
                      <a:endParaRPr lang="en-US" sz="1050" b="1" dirty="0"/>
                    </a:p>
                  </a:txBody>
                  <a:tcPr anchor="ctr">
                    <a:solidFill>
                      <a:srgbClr val="FFFF00"/>
                    </a:solidFill>
                  </a:tcPr>
                </a:tc>
                <a:tc>
                  <a:txBody>
                    <a:bodyPr/>
                    <a:lstStyle/>
                    <a:p>
                      <a:pPr algn="ctr" rtl="1"/>
                      <a:r>
                        <a:rPr lang="ar-SA" sz="1050" b="1" dirty="0"/>
                        <a:t>سكن ج في المخطط القديم</a:t>
                      </a:r>
                      <a:endParaRPr lang="en-US" sz="1050" b="1" dirty="0"/>
                    </a:p>
                  </a:txBody>
                  <a:tcPr anchor="ctr">
                    <a:solidFill>
                      <a:srgbClr val="FFFF00"/>
                    </a:solidFill>
                  </a:tcPr>
                </a:tc>
                <a:tc>
                  <a:txBody>
                    <a:bodyPr/>
                    <a:lstStyle/>
                    <a:p>
                      <a:pPr algn="ctr" rtl="1"/>
                      <a:endParaRPr lang="en-US" sz="1200" dirty="0"/>
                    </a:p>
                  </a:txBody>
                  <a:tcPr/>
                </a:tc>
                <a:extLst>
                  <a:ext uri="{0D108BD9-81ED-4DB2-BD59-A6C34878D82A}">
                    <a16:rowId xmlns:a16="http://schemas.microsoft.com/office/drawing/2014/main" val="50282962"/>
                  </a:ext>
                </a:extLst>
              </a:tr>
              <a:tr h="249724">
                <a:tc>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1200" dirty="0"/>
                        <a:t>68</a:t>
                      </a:r>
                      <a:endParaRPr lang="en-US" sz="1200" dirty="0"/>
                    </a:p>
                  </a:txBody>
                  <a:tcPr anchor="ctr">
                    <a:solidFill>
                      <a:srgbClr val="71F92E"/>
                    </a:solidFill>
                  </a:tcPr>
                </a:tc>
                <a:tc>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en-US" sz="1200" dirty="0"/>
                        <a:t>102.46</a:t>
                      </a:r>
                    </a:p>
                  </a:txBody>
                  <a:tcPr anchor="ctr">
                    <a:solidFill>
                      <a:srgbClr val="29C1EB"/>
                    </a:solidFill>
                  </a:tcPr>
                </a:tc>
                <a:tc>
                  <a:txBody>
                    <a:bodyPr/>
                    <a:lstStyle/>
                    <a:p>
                      <a:pPr algn="ctr" rtl="1"/>
                      <a:r>
                        <a:rPr lang="ar-SA" sz="1200" dirty="0"/>
                        <a:t>90.21</a:t>
                      </a:r>
                      <a:endParaRPr lang="en-US" sz="1200" dirty="0"/>
                    </a:p>
                  </a:txBody>
                  <a:tcPr anchor="ctr">
                    <a:solidFill>
                      <a:srgbClr val="FFFF00"/>
                    </a:solidFill>
                  </a:tcPr>
                </a:tc>
                <a:tc>
                  <a:txBody>
                    <a:bodyPr/>
                    <a:lstStyle/>
                    <a:p>
                      <a:pPr algn="ctr" rtl="1"/>
                      <a:r>
                        <a:rPr lang="ar-SA" sz="1200" dirty="0"/>
                        <a:t>242.85</a:t>
                      </a:r>
                      <a:endParaRPr lang="en-US" sz="1200" dirty="0"/>
                    </a:p>
                  </a:txBody>
                  <a:tcPr anchor="ctr">
                    <a:solidFill>
                      <a:srgbClr val="FFFF00"/>
                    </a:solidFill>
                  </a:tcPr>
                </a:tc>
                <a:tc>
                  <a:txBody>
                    <a:bodyPr/>
                    <a:lstStyle/>
                    <a:p>
                      <a:pPr algn="ctr" rtl="1"/>
                      <a:r>
                        <a:rPr lang="ar-SA" sz="1200" dirty="0"/>
                        <a:t>المساحة</a:t>
                      </a:r>
                      <a:endParaRPr lang="en-US" sz="1200" dirty="0"/>
                    </a:p>
                  </a:txBody>
                  <a:tcPr anchor="ctr">
                    <a:noFill/>
                  </a:tcPr>
                </a:tc>
                <a:extLst>
                  <a:ext uri="{0D108BD9-81ED-4DB2-BD59-A6C34878D82A}">
                    <a16:rowId xmlns:a16="http://schemas.microsoft.com/office/drawing/2014/main" val="2568592850"/>
                  </a:ext>
                </a:extLst>
              </a:tr>
            </a:tbl>
          </a:graphicData>
        </a:graphic>
      </p:graphicFrame>
      <p:sp>
        <p:nvSpPr>
          <p:cNvPr id="3" name="Rectangle 2">
            <a:extLst>
              <a:ext uri="{FF2B5EF4-FFF2-40B4-BE49-F238E27FC236}">
                <a16:creationId xmlns:a16="http://schemas.microsoft.com/office/drawing/2014/main" id="{D5D6F661-A415-A2F5-EB19-6060A9751707}"/>
              </a:ext>
            </a:extLst>
          </p:cNvPr>
          <p:cNvSpPr/>
          <p:nvPr/>
        </p:nvSpPr>
        <p:spPr>
          <a:xfrm>
            <a:off x="9508511" y="2839403"/>
            <a:ext cx="530507" cy="292963"/>
          </a:xfrm>
          <a:prstGeom prst="rect">
            <a:avLst/>
          </a:prstGeom>
          <a:solidFill>
            <a:srgbClr val="29C1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ECA5DBF2-F7CC-C6C6-4260-E99385AFA8AB}"/>
              </a:ext>
            </a:extLst>
          </p:cNvPr>
          <p:cNvSpPr txBox="1"/>
          <p:nvPr/>
        </p:nvSpPr>
        <p:spPr>
          <a:xfrm>
            <a:off x="7993646" y="2806322"/>
            <a:ext cx="1479411" cy="338554"/>
          </a:xfrm>
          <a:prstGeom prst="rect">
            <a:avLst/>
          </a:prstGeom>
          <a:noFill/>
        </p:spPr>
        <p:txBody>
          <a:bodyPr wrap="square" rtlCol="0">
            <a:spAutoFit/>
          </a:bodyPr>
          <a:lstStyle/>
          <a:p>
            <a:pPr algn="r" rtl="1"/>
            <a:r>
              <a:rPr lang="ar-SA" sz="1600" dirty="0"/>
              <a:t>سكن ب</a:t>
            </a:r>
            <a:endParaRPr lang="en-US" sz="1600" dirty="0"/>
          </a:p>
        </p:txBody>
      </p:sp>
      <p:graphicFrame>
        <p:nvGraphicFramePr>
          <p:cNvPr id="21" name="Chart 20">
            <a:extLst>
              <a:ext uri="{FF2B5EF4-FFF2-40B4-BE49-F238E27FC236}">
                <a16:creationId xmlns:a16="http://schemas.microsoft.com/office/drawing/2014/main" id="{9989CA15-E88E-C14C-AFE2-C2EABA21CE8C}"/>
              </a:ext>
            </a:extLst>
          </p:cNvPr>
          <p:cNvGraphicFramePr/>
          <p:nvPr>
            <p:extLst>
              <p:ext uri="{D42A27DB-BD31-4B8C-83A1-F6EECF244321}">
                <p14:modId xmlns:p14="http://schemas.microsoft.com/office/powerpoint/2010/main" val="2449567049"/>
              </p:ext>
            </p:extLst>
          </p:nvPr>
        </p:nvGraphicFramePr>
        <p:xfrm>
          <a:off x="9965820" y="4806533"/>
          <a:ext cx="2063049" cy="1939351"/>
        </p:xfrm>
        <a:graphic>
          <a:graphicData uri="http://schemas.openxmlformats.org/drawingml/2006/chart">
            <c:chart xmlns:c="http://schemas.openxmlformats.org/drawingml/2006/chart" xmlns:r="http://schemas.openxmlformats.org/officeDocument/2006/relationships" r:id="rId10"/>
          </a:graphicData>
        </a:graphic>
      </p:graphicFrame>
      <p:graphicFrame>
        <p:nvGraphicFramePr>
          <p:cNvPr id="25" name="Chart 24">
            <a:extLst>
              <a:ext uri="{FF2B5EF4-FFF2-40B4-BE49-F238E27FC236}">
                <a16:creationId xmlns:a16="http://schemas.microsoft.com/office/drawing/2014/main" id="{ABA30BBC-6B42-05B5-1522-4898675A59E8}"/>
              </a:ext>
            </a:extLst>
          </p:cNvPr>
          <p:cNvGraphicFramePr/>
          <p:nvPr>
            <p:extLst>
              <p:ext uri="{D42A27DB-BD31-4B8C-83A1-F6EECF244321}">
                <p14:modId xmlns:p14="http://schemas.microsoft.com/office/powerpoint/2010/main" val="2837258386"/>
              </p:ext>
            </p:extLst>
          </p:nvPr>
        </p:nvGraphicFramePr>
        <p:xfrm>
          <a:off x="7810496" y="4781200"/>
          <a:ext cx="2063049" cy="1939351"/>
        </p:xfrm>
        <a:graphic>
          <a:graphicData uri="http://schemas.openxmlformats.org/drawingml/2006/chart">
            <c:chart xmlns:c="http://schemas.openxmlformats.org/drawingml/2006/chart" xmlns:r="http://schemas.openxmlformats.org/officeDocument/2006/relationships" r:id="rId11"/>
          </a:graphicData>
        </a:graphic>
      </p:graphicFrame>
      <p:sp>
        <p:nvSpPr>
          <p:cNvPr id="22" name="Isosceles Triangle 21">
            <a:extLst>
              <a:ext uri="{FF2B5EF4-FFF2-40B4-BE49-F238E27FC236}">
                <a16:creationId xmlns:a16="http://schemas.microsoft.com/office/drawing/2014/main" id="{B67D8D7C-9263-E481-97C7-EC3A8DDD8F88}"/>
              </a:ext>
            </a:extLst>
          </p:cNvPr>
          <p:cNvSpPr/>
          <p:nvPr/>
        </p:nvSpPr>
        <p:spPr>
          <a:xfrm rot="422280">
            <a:off x="3384151" y="2718742"/>
            <a:ext cx="108220" cy="211505"/>
          </a:xfrm>
          <a:prstGeom prst="triangle">
            <a:avLst/>
          </a:prstGeom>
          <a:solidFill>
            <a:srgbClr val="71F92E"/>
          </a:solidFill>
          <a:ln>
            <a:solidFill>
              <a:srgbClr val="71F92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lowchart: Document 23">
            <a:extLst>
              <a:ext uri="{FF2B5EF4-FFF2-40B4-BE49-F238E27FC236}">
                <a16:creationId xmlns:a16="http://schemas.microsoft.com/office/drawing/2014/main" id="{697DC73D-8C2F-975B-B6F9-6832BE3551E9}"/>
              </a:ext>
            </a:extLst>
          </p:cNvPr>
          <p:cNvSpPr/>
          <p:nvPr/>
        </p:nvSpPr>
        <p:spPr>
          <a:xfrm rot="19939193">
            <a:off x="3546330" y="3102359"/>
            <a:ext cx="153378" cy="45719"/>
          </a:xfrm>
          <a:prstGeom prst="flowChartDocument">
            <a:avLst/>
          </a:prstGeom>
          <a:solidFill>
            <a:srgbClr val="71F92E"/>
          </a:solidFill>
          <a:ln>
            <a:solidFill>
              <a:srgbClr val="71F92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lowchart: Document 26">
            <a:extLst>
              <a:ext uri="{FF2B5EF4-FFF2-40B4-BE49-F238E27FC236}">
                <a16:creationId xmlns:a16="http://schemas.microsoft.com/office/drawing/2014/main" id="{4D16BF96-AACE-BF3A-2197-27AAC22A6D57}"/>
              </a:ext>
            </a:extLst>
          </p:cNvPr>
          <p:cNvSpPr/>
          <p:nvPr/>
        </p:nvSpPr>
        <p:spPr>
          <a:xfrm rot="10800000">
            <a:off x="3559953" y="3135367"/>
            <a:ext cx="141598" cy="45719"/>
          </a:xfrm>
          <a:prstGeom prst="flowChartDocument">
            <a:avLst/>
          </a:prstGeom>
          <a:solidFill>
            <a:srgbClr val="71F92E"/>
          </a:solidFill>
          <a:ln>
            <a:solidFill>
              <a:srgbClr val="71F92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lowchart: Document 27">
            <a:extLst>
              <a:ext uri="{FF2B5EF4-FFF2-40B4-BE49-F238E27FC236}">
                <a16:creationId xmlns:a16="http://schemas.microsoft.com/office/drawing/2014/main" id="{15D8B020-972D-680D-5E8A-6BBD71E03384}"/>
              </a:ext>
            </a:extLst>
          </p:cNvPr>
          <p:cNvSpPr/>
          <p:nvPr/>
        </p:nvSpPr>
        <p:spPr>
          <a:xfrm rot="9529920">
            <a:off x="3559953" y="3107765"/>
            <a:ext cx="141598" cy="45719"/>
          </a:xfrm>
          <a:prstGeom prst="flowChartDocument">
            <a:avLst/>
          </a:prstGeom>
          <a:solidFill>
            <a:srgbClr val="71F92E"/>
          </a:solidFill>
          <a:ln>
            <a:solidFill>
              <a:srgbClr val="71F92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Rounded Corners 30">
            <a:extLst>
              <a:ext uri="{FF2B5EF4-FFF2-40B4-BE49-F238E27FC236}">
                <a16:creationId xmlns:a16="http://schemas.microsoft.com/office/drawing/2014/main" id="{910336C3-6BBA-7DA7-529D-6A90B1F3678D}"/>
              </a:ext>
            </a:extLst>
          </p:cNvPr>
          <p:cNvSpPr/>
          <p:nvPr/>
        </p:nvSpPr>
        <p:spPr>
          <a:xfrm>
            <a:off x="3719093" y="3198019"/>
            <a:ext cx="76620" cy="78581"/>
          </a:xfrm>
          <a:prstGeom prst="roundRect">
            <a:avLst/>
          </a:prstGeom>
          <a:solidFill>
            <a:srgbClr val="71F92E"/>
          </a:solidFill>
          <a:ln>
            <a:solidFill>
              <a:srgbClr val="71F92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39AF6E3-663B-F921-3138-BCB6C83A7B72}"/>
              </a:ext>
            </a:extLst>
          </p:cNvPr>
          <p:cNvSpPr/>
          <p:nvPr/>
        </p:nvSpPr>
        <p:spPr>
          <a:xfrm>
            <a:off x="9508511" y="3288281"/>
            <a:ext cx="530507" cy="292963"/>
          </a:xfrm>
          <a:prstGeom prst="rect">
            <a:avLst/>
          </a:prstGeom>
          <a:solidFill>
            <a:srgbClr val="71F92E"/>
          </a:solidFill>
          <a:ln>
            <a:solidFill>
              <a:srgbClr val="71F92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651BA4D3-4D6D-11F6-947F-0907BB3F8FDE}"/>
              </a:ext>
            </a:extLst>
          </p:cNvPr>
          <p:cNvSpPr txBox="1"/>
          <p:nvPr/>
        </p:nvSpPr>
        <p:spPr>
          <a:xfrm>
            <a:off x="7993646" y="3255200"/>
            <a:ext cx="1479411" cy="338554"/>
          </a:xfrm>
          <a:prstGeom prst="rect">
            <a:avLst/>
          </a:prstGeom>
          <a:noFill/>
        </p:spPr>
        <p:txBody>
          <a:bodyPr wrap="square" rtlCol="0">
            <a:spAutoFit/>
          </a:bodyPr>
          <a:lstStyle/>
          <a:p>
            <a:pPr algn="r" rtl="1"/>
            <a:r>
              <a:rPr lang="ar-SA" sz="1600" dirty="0"/>
              <a:t>حديقة</a:t>
            </a:r>
            <a:endParaRPr lang="en-US" sz="1600" dirty="0"/>
          </a:p>
        </p:txBody>
      </p:sp>
    </p:spTree>
    <p:extLst>
      <p:ext uri="{BB962C8B-B14F-4D97-AF65-F5344CB8AC3E}">
        <p14:creationId xmlns:p14="http://schemas.microsoft.com/office/powerpoint/2010/main" val="3633390543"/>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02B5277A-6F2A-D04D-7692-3D7FB580C8C5}"/>
              </a:ext>
            </a:extLst>
          </p:cNvPr>
          <p:cNvPicPr>
            <a:picLocks noChangeAspect="1"/>
          </p:cNvPicPr>
          <p:nvPr/>
        </p:nvPicPr>
        <p:blipFill rotWithShape="1">
          <a:blip r:embed="rId3">
            <a:extLst>
              <a:ext uri="{28A0092B-C50C-407E-A947-70E740481C1C}">
                <a14:useLocalDpi xmlns:a14="http://schemas.microsoft.com/office/drawing/2010/main" val="0"/>
              </a:ext>
            </a:extLst>
          </a:blip>
          <a:srcRect l="163" r="-1"/>
          <a:stretch/>
        </p:blipFill>
        <p:spPr>
          <a:xfrm>
            <a:off x="0" y="0"/>
            <a:ext cx="9675695"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38554"/>
          </a:xfrm>
          <a:prstGeom prst="rect">
            <a:avLst/>
          </a:prstGeom>
          <a:noFill/>
        </p:spPr>
        <p:txBody>
          <a:bodyPr wrap="square" rtlCol="0">
            <a:spAutoFit/>
          </a:bodyPr>
          <a:lstStyle/>
          <a:p>
            <a:pPr algn="r"/>
            <a:r>
              <a:rPr lang="ar-SA" sz="1600" b="1" dirty="0"/>
              <a:t>المخطط الهيكلي المقترح لمدينة أريحا 2024</a:t>
            </a:r>
            <a:endParaRPr lang="en-US" sz="16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7"/>
          <a:stretch>
            <a:fillRect/>
          </a:stretch>
        </p:blipFill>
        <p:spPr>
          <a:xfrm>
            <a:off x="162452" y="6431960"/>
            <a:ext cx="2080594" cy="222322"/>
          </a:xfrm>
          <a:prstGeom prst="rect">
            <a:avLst/>
          </a:prstGeom>
        </p:spPr>
      </p:pic>
      <p:graphicFrame>
        <p:nvGraphicFramePr>
          <p:cNvPr id="20" name="Content Placeholder 3">
            <a:extLst>
              <a:ext uri="{FF2B5EF4-FFF2-40B4-BE49-F238E27FC236}">
                <a16:creationId xmlns:a16="http://schemas.microsoft.com/office/drawing/2014/main" id="{A9B920B3-9768-6227-3B35-5D4CB590D7B6}"/>
              </a:ext>
            </a:extLst>
          </p:cNvPr>
          <p:cNvGraphicFramePr>
            <a:graphicFrameLocks/>
          </p:cNvGraphicFramePr>
          <p:nvPr>
            <p:extLst>
              <p:ext uri="{D42A27DB-BD31-4B8C-83A1-F6EECF244321}">
                <p14:modId xmlns:p14="http://schemas.microsoft.com/office/powerpoint/2010/main" val="775714750"/>
              </p:ext>
            </p:extLst>
          </p:nvPr>
        </p:nvGraphicFramePr>
        <p:xfrm>
          <a:off x="7734150" y="1619089"/>
          <a:ext cx="4397829" cy="5126796"/>
        </p:xfrm>
        <a:graphic>
          <a:graphicData uri="http://schemas.openxmlformats.org/drawingml/2006/table">
            <a:tbl>
              <a:tblPr>
                <a:tableStyleId>{616DA210-FB5B-4158-B5E0-FEB733F419BA}</a:tableStyleId>
              </a:tblPr>
              <a:tblGrid>
                <a:gridCol w="503463">
                  <a:extLst>
                    <a:ext uri="{9D8B030D-6E8A-4147-A177-3AD203B41FA5}">
                      <a16:colId xmlns:a16="http://schemas.microsoft.com/office/drawing/2014/main" val="3051189431"/>
                    </a:ext>
                  </a:extLst>
                </a:gridCol>
                <a:gridCol w="3545084">
                  <a:extLst>
                    <a:ext uri="{9D8B030D-6E8A-4147-A177-3AD203B41FA5}">
                      <a16:colId xmlns:a16="http://schemas.microsoft.com/office/drawing/2014/main" val="3291699092"/>
                    </a:ext>
                  </a:extLst>
                </a:gridCol>
                <a:gridCol w="349282">
                  <a:extLst>
                    <a:ext uri="{9D8B030D-6E8A-4147-A177-3AD203B41FA5}">
                      <a16:colId xmlns:a16="http://schemas.microsoft.com/office/drawing/2014/main" val="975133421"/>
                    </a:ext>
                  </a:extLst>
                </a:gridCol>
              </a:tblGrid>
              <a:tr h="142411">
                <a:tc>
                  <a:txBody>
                    <a:bodyPr/>
                    <a:lstStyle/>
                    <a:p>
                      <a:pPr algn="ctr" fontAlgn="b"/>
                      <a:r>
                        <a:rPr lang="ar-SA" sz="900" b="1" u="none" strike="noStrike" dirty="0">
                          <a:effectLst/>
                        </a:rPr>
                        <a:t>10.19</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سكن أ</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F0A91B"/>
                    </a:solidFill>
                  </a:tcPr>
                </a:tc>
                <a:extLst>
                  <a:ext uri="{0D108BD9-81ED-4DB2-BD59-A6C34878D82A}">
                    <a16:rowId xmlns:a16="http://schemas.microsoft.com/office/drawing/2014/main" val="577371892"/>
                  </a:ext>
                </a:extLst>
              </a:tr>
              <a:tr h="142411">
                <a:tc>
                  <a:txBody>
                    <a:bodyPr/>
                    <a:lstStyle/>
                    <a:p>
                      <a:pPr algn="ctr" fontAlgn="b"/>
                      <a:r>
                        <a:rPr lang="ar-SA" sz="900" b="1" u="none" strike="noStrike" dirty="0">
                          <a:effectLst/>
                        </a:rPr>
                        <a:t>19</a:t>
                      </a:r>
                      <a:r>
                        <a:rPr lang="en-US" sz="900" b="1" u="none" strike="noStrike" dirty="0">
                          <a:effectLst/>
                        </a:rPr>
                        <a:t>.3</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سكن ب بأحكام خاصة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31C1EA"/>
                    </a:solidFill>
                  </a:tcPr>
                </a:tc>
                <a:extLst>
                  <a:ext uri="{0D108BD9-81ED-4DB2-BD59-A6C34878D82A}">
                    <a16:rowId xmlns:a16="http://schemas.microsoft.com/office/drawing/2014/main" val="1450703714"/>
                  </a:ext>
                </a:extLst>
              </a:tr>
              <a:tr h="142411">
                <a:tc>
                  <a:txBody>
                    <a:bodyPr/>
                    <a:lstStyle/>
                    <a:p>
                      <a:pPr algn="ctr" fontAlgn="b"/>
                      <a:r>
                        <a:rPr lang="en-US" sz="900" b="1" u="none" strike="noStrike" dirty="0">
                          <a:effectLst/>
                        </a:rPr>
                        <a:t>0.</a:t>
                      </a:r>
                      <a:r>
                        <a:rPr lang="ar-SA" sz="900" b="1" u="none" strike="noStrike" dirty="0">
                          <a:effectLst/>
                        </a:rPr>
                        <a:t>3</a:t>
                      </a:r>
                      <a:r>
                        <a:rPr lang="en-US" sz="900" b="1" u="none" strike="noStrike" dirty="0">
                          <a:effectLst/>
                        </a:rPr>
                        <a:t>7</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سكن ج بأحكام خاصة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FFFF00"/>
                    </a:solidFill>
                  </a:tcPr>
                </a:tc>
                <a:extLst>
                  <a:ext uri="{0D108BD9-81ED-4DB2-BD59-A6C34878D82A}">
                    <a16:rowId xmlns:a16="http://schemas.microsoft.com/office/drawing/2014/main" val="1282591454"/>
                  </a:ext>
                </a:extLst>
              </a:tr>
              <a:tr h="142411">
                <a:tc>
                  <a:txBody>
                    <a:bodyPr/>
                    <a:lstStyle/>
                    <a:p>
                      <a:pPr algn="ctr" fontAlgn="b"/>
                      <a:r>
                        <a:rPr lang="en-US" sz="900" b="1" u="none" strike="noStrike" dirty="0">
                          <a:effectLst/>
                        </a:rPr>
                        <a:t>0.79</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سكن فلل</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8">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4275996006"/>
                  </a:ext>
                </a:extLst>
              </a:tr>
              <a:tr h="142411">
                <a:tc>
                  <a:txBody>
                    <a:bodyPr/>
                    <a:lstStyle/>
                    <a:p>
                      <a:pPr algn="ctr" fontAlgn="b"/>
                      <a:r>
                        <a:rPr lang="ar-SA" sz="900" b="1" u="none" strike="noStrike" kern="1200" dirty="0">
                          <a:solidFill>
                            <a:schemeClr val="tx1"/>
                          </a:solidFill>
                          <a:effectLst/>
                          <a:latin typeface="+mn-lt"/>
                          <a:ea typeface="+mn-ea"/>
                          <a:cs typeface="+mn-cs"/>
                        </a:rPr>
                        <a:t>10.3</a:t>
                      </a:r>
                      <a:endParaRPr lang="en-US" sz="900" b="1" u="none" strike="noStrike" kern="1200" dirty="0">
                        <a:solidFill>
                          <a:schemeClr val="tx1"/>
                        </a:solidFill>
                        <a:effectLst/>
                        <a:latin typeface="+mn-lt"/>
                        <a:ea typeface="+mn-ea"/>
                        <a:cs typeface="+mn-cs"/>
                      </a:endParaRPr>
                    </a:p>
                  </a:txBody>
                  <a:tcPr marL="5251" marR="5251" marT="5251" marB="0" anchor="b">
                    <a:noFill/>
                  </a:tcPr>
                </a:tc>
                <a:tc>
                  <a:txBody>
                    <a:bodyPr/>
                    <a:lstStyle/>
                    <a:p>
                      <a:pPr algn="just" rtl="1" fontAlgn="b"/>
                      <a:r>
                        <a:rPr lang="ar-SA" sz="900" b="1" u="none" strike="noStrike" dirty="0">
                          <a:effectLst/>
                        </a:rPr>
                        <a:t>سكن ريفي </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9">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407725470"/>
                  </a:ext>
                </a:extLst>
              </a:tr>
              <a:tr h="142411">
                <a:tc>
                  <a:txBody>
                    <a:bodyPr/>
                    <a:lstStyle/>
                    <a:p>
                      <a:pPr algn="ctr" fontAlgn="b"/>
                      <a:r>
                        <a:rPr lang="en-US" sz="900" b="1" u="none" strike="noStrike" dirty="0">
                          <a:effectLst/>
                        </a:rPr>
                        <a:t>14.36</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منطقة امتداد مستقبلي</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0">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4027189861"/>
                  </a:ext>
                </a:extLst>
              </a:tr>
              <a:tr h="142411">
                <a:tc>
                  <a:txBody>
                    <a:bodyPr/>
                    <a:lstStyle/>
                    <a:p>
                      <a:pPr algn="ctr" fontAlgn="b"/>
                      <a:r>
                        <a:rPr lang="en-US" sz="900" b="1" u="none" strike="noStrike" dirty="0">
                          <a:effectLst/>
                        </a:rPr>
                        <a:t>6.92</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استخدام متعدد الاستعمال</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1">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255787518"/>
                  </a:ext>
                </a:extLst>
              </a:tr>
              <a:tr h="142411">
                <a:tc>
                  <a:txBody>
                    <a:bodyPr/>
                    <a:lstStyle/>
                    <a:p>
                      <a:pPr algn="ctr" fontAlgn="b"/>
                      <a:r>
                        <a:rPr lang="en-US" sz="900" b="1" u="none" strike="noStrike">
                          <a:effectLst/>
                        </a:rPr>
                        <a:t>3.34</a:t>
                      </a:r>
                      <a:endParaRPr lang="en-US"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سكن زراعي بأحكام خاصة</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4AA116"/>
                    </a:solidFill>
                  </a:tcPr>
                </a:tc>
                <a:extLst>
                  <a:ext uri="{0D108BD9-81ED-4DB2-BD59-A6C34878D82A}">
                    <a16:rowId xmlns:a16="http://schemas.microsoft.com/office/drawing/2014/main" val="2619919830"/>
                  </a:ext>
                </a:extLst>
              </a:tr>
              <a:tr h="142411">
                <a:tc>
                  <a:txBody>
                    <a:bodyPr/>
                    <a:lstStyle/>
                    <a:p>
                      <a:pPr algn="ctr" fontAlgn="b"/>
                      <a:r>
                        <a:rPr lang="ar-SA" sz="900" b="1" u="none" strike="noStrike" dirty="0">
                          <a:effectLst/>
                        </a:rPr>
                        <a:t>5</a:t>
                      </a:r>
                      <a:r>
                        <a:rPr lang="en-US" sz="900" b="1" u="none" strike="noStrike" dirty="0">
                          <a:effectLst/>
                        </a:rPr>
                        <a:t>.89</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منشآت زراعية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2">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2955691327"/>
                  </a:ext>
                </a:extLst>
              </a:tr>
              <a:tr h="142411">
                <a:tc>
                  <a:txBody>
                    <a:bodyPr/>
                    <a:lstStyle/>
                    <a:p>
                      <a:pPr algn="ctr" fontAlgn="b"/>
                      <a:r>
                        <a:rPr lang="en-US" sz="900" b="1" u="none" strike="noStrike" dirty="0">
                          <a:effectLst/>
                        </a:rPr>
                        <a:t>0.33</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اراضي زراعية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276706"/>
                    </a:solidFill>
                  </a:tcPr>
                </a:tc>
                <a:extLst>
                  <a:ext uri="{0D108BD9-81ED-4DB2-BD59-A6C34878D82A}">
                    <a16:rowId xmlns:a16="http://schemas.microsoft.com/office/drawing/2014/main" val="348433048"/>
                  </a:ext>
                </a:extLst>
              </a:tr>
              <a:tr h="142411">
                <a:tc>
                  <a:txBody>
                    <a:bodyPr/>
                    <a:lstStyle/>
                    <a:p>
                      <a:pPr algn="ctr" fontAlgn="b"/>
                      <a:r>
                        <a:rPr lang="en-US" sz="900" b="1" u="none" strike="noStrike">
                          <a:effectLst/>
                        </a:rPr>
                        <a:t>0.4</a:t>
                      </a:r>
                      <a:endParaRPr lang="en-US"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بلدة قديمة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F0E5B4"/>
                    </a:solidFill>
                  </a:tcPr>
                </a:tc>
                <a:extLst>
                  <a:ext uri="{0D108BD9-81ED-4DB2-BD59-A6C34878D82A}">
                    <a16:rowId xmlns:a16="http://schemas.microsoft.com/office/drawing/2014/main" val="2365539511"/>
                  </a:ext>
                </a:extLst>
              </a:tr>
              <a:tr h="142411">
                <a:tc>
                  <a:txBody>
                    <a:bodyPr/>
                    <a:lstStyle/>
                    <a:p>
                      <a:pPr algn="ctr" fontAlgn="b"/>
                      <a:r>
                        <a:rPr lang="en-US" sz="900" b="1" u="none" strike="noStrike">
                          <a:effectLst/>
                        </a:rPr>
                        <a:t>0.15</a:t>
                      </a:r>
                      <a:endParaRPr lang="en-US"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مقابر</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3">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153293578"/>
                  </a:ext>
                </a:extLst>
              </a:tr>
              <a:tr h="142411">
                <a:tc>
                  <a:txBody>
                    <a:bodyPr/>
                    <a:lstStyle/>
                    <a:p>
                      <a:pPr algn="ctr" fontAlgn="b"/>
                      <a:r>
                        <a:rPr lang="en-US" sz="900" b="1" u="none" strike="noStrike" dirty="0">
                          <a:effectLst/>
                        </a:rPr>
                        <a:t>2.45</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مباني عامة بأحكام خاصة</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4">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1248297475"/>
                  </a:ext>
                </a:extLst>
              </a:tr>
              <a:tr h="142411">
                <a:tc>
                  <a:txBody>
                    <a:bodyPr/>
                    <a:lstStyle/>
                    <a:p>
                      <a:pPr algn="ctr" fontAlgn="b"/>
                      <a:r>
                        <a:rPr lang="en-US" sz="900" b="1" u="none" strike="noStrike" dirty="0">
                          <a:effectLst/>
                        </a:rPr>
                        <a:t>0.95</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اراضي دولة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A62389"/>
                    </a:solidFill>
                  </a:tcPr>
                </a:tc>
                <a:extLst>
                  <a:ext uri="{0D108BD9-81ED-4DB2-BD59-A6C34878D82A}">
                    <a16:rowId xmlns:a16="http://schemas.microsoft.com/office/drawing/2014/main" val="680473615"/>
                  </a:ext>
                </a:extLst>
              </a:tr>
              <a:tr h="142411">
                <a:tc>
                  <a:txBody>
                    <a:bodyPr/>
                    <a:lstStyle/>
                    <a:p>
                      <a:pPr algn="ctr" fontAlgn="b"/>
                      <a:r>
                        <a:rPr lang="en-US" sz="900" b="1" u="none" strike="noStrike" dirty="0">
                          <a:effectLst/>
                        </a:rPr>
                        <a:t>0.01</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مركز مواصلات</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5">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4265627514"/>
                  </a:ext>
                </a:extLst>
              </a:tr>
              <a:tr h="142411">
                <a:tc>
                  <a:txBody>
                    <a:bodyPr/>
                    <a:lstStyle/>
                    <a:p>
                      <a:pPr algn="ctr" fontAlgn="b"/>
                      <a:r>
                        <a:rPr lang="en-US" sz="900" b="1" u="none" strike="noStrike" dirty="0">
                          <a:effectLst/>
                        </a:rPr>
                        <a:t>0.46</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حزام اخضر</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B8DBA1"/>
                    </a:solidFill>
                  </a:tcPr>
                </a:tc>
                <a:extLst>
                  <a:ext uri="{0D108BD9-81ED-4DB2-BD59-A6C34878D82A}">
                    <a16:rowId xmlns:a16="http://schemas.microsoft.com/office/drawing/2014/main" val="754898296"/>
                  </a:ext>
                </a:extLst>
              </a:tr>
              <a:tr h="142411">
                <a:tc>
                  <a:txBody>
                    <a:bodyPr/>
                    <a:lstStyle/>
                    <a:p>
                      <a:pPr algn="ctr" fontAlgn="b"/>
                      <a:r>
                        <a:rPr lang="en-US" sz="900" b="1" u="none" strike="noStrike" dirty="0">
                          <a:effectLst/>
                        </a:rPr>
                        <a:t>0.16</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تجاري طولي بأحكام خاصة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6">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140190649"/>
                  </a:ext>
                </a:extLst>
              </a:tr>
              <a:tr h="142411">
                <a:tc>
                  <a:txBody>
                    <a:bodyPr/>
                    <a:lstStyle/>
                    <a:p>
                      <a:pPr algn="ctr" fontAlgn="b"/>
                      <a:r>
                        <a:rPr lang="en-US" sz="900" b="1" u="none" strike="noStrike">
                          <a:effectLst/>
                        </a:rPr>
                        <a:t>0.02</a:t>
                      </a:r>
                      <a:endParaRPr lang="en-US"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تجاري طولي بأحكام خاصة2</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7">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422789904"/>
                  </a:ext>
                </a:extLst>
              </a:tr>
              <a:tr h="142411">
                <a:tc>
                  <a:txBody>
                    <a:bodyPr/>
                    <a:lstStyle/>
                    <a:p>
                      <a:pPr algn="ctr" fontAlgn="b"/>
                      <a:r>
                        <a:rPr lang="en-US" sz="900" b="1" u="none" strike="noStrike" dirty="0">
                          <a:effectLst/>
                        </a:rPr>
                        <a:t>0.03</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تجاري طولي بأحكام خاصة3</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8">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2873596379"/>
                  </a:ext>
                </a:extLst>
              </a:tr>
              <a:tr h="142411">
                <a:tc>
                  <a:txBody>
                    <a:bodyPr/>
                    <a:lstStyle/>
                    <a:p>
                      <a:pPr algn="ctr" fontAlgn="b"/>
                      <a:r>
                        <a:rPr lang="en-US" sz="900" b="1" u="none" strike="noStrike">
                          <a:effectLst/>
                        </a:rPr>
                        <a:t>0.03</a:t>
                      </a:r>
                      <a:endParaRPr lang="en-US"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تجاري طولي بأحكام خاصة4</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19">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2810374683"/>
                  </a:ext>
                </a:extLst>
              </a:tr>
              <a:tr h="142411">
                <a:tc>
                  <a:txBody>
                    <a:bodyPr/>
                    <a:lstStyle/>
                    <a:p>
                      <a:pPr algn="ctr" fontAlgn="b"/>
                      <a:r>
                        <a:rPr lang="ar-SA" sz="900" b="1" u="none" strike="noStrike" dirty="0">
                          <a:effectLst/>
                        </a:rPr>
                        <a:t>2.64</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منطقة صناعات خفيفة و حرفية باحكام خاصة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0">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632542723"/>
                  </a:ext>
                </a:extLst>
              </a:tr>
              <a:tr h="142411">
                <a:tc>
                  <a:txBody>
                    <a:bodyPr/>
                    <a:lstStyle/>
                    <a:p>
                      <a:pPr algn="ctr" fontAlgn="b"/>
                      <a:r>
                        <a:rPr lang="en-US" sz="900" b="1" u="none" strike="noStrike" dirty="0">
                          <a:effectLst/>
                        </a:rPr>
                        <a:t>1.71</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منطقة التطوير الحضري و الاثري</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BD6887"/>
                    </a:solidFill>
                  </a:tcPr>
                </a:tc>
                <a:extLst>
                  <a:ext uri="{0D108BD9-81ED-4DB2-BD59-A6C34878D82A}">
                    <a16:rowId xmlns:a16="http://schemas.microsoft.com/office/drawing/2014/main" val="4217743951"/>
                  </a:ext>
                </a:extLst>
              </a:tr>
              <a:tr h="142411">
                <a:tc>
                  <a:txBody>
                    <a:bodyPr/>
                    <a:lstStyle/>
                    <a:p>
                      <a:pPr algn="ctr" fontAlgn="b"/>
                      <a:r>
                        <a:rPr lang="en-US" sz="900" b="1" u="none" strike="noStrike" dirty="0">
                          <a:effectLst/>
                        </a:rPr>
                        <a:t>0.07</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حرم وادي</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1">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4289125345"/>
                  </a:ext>
                </a:extLst>
              </a:tr>
              <a:tr h="142411">
                <a:tc>
                  <a:txBody>
                    <a:bodyPr/>
                    <a:lstStyle/>
                    <a:p>
                      <a:pPr algn="ctr" fontAlgn="b"/>
                      <a:r>
                        <a:rPr lang="en-US" sz="900" b="1" u="none" strike="noStrike" dirty="0">
                          <a:effectLst/>
                        </a:rPr>
                        <a:t>0.29</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حدائق عامة</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57E213"/>
                    </a:solidFill>
                  </a:tcPr>
                </a:tc>
                <a:extLst>
                  <a:ext uri="{0D108BD9-81ED-4DB2-BD59-A6C34878D82A}">
                    <a16:rowId xmlns:a16="http://schemas.microsoft.com/office/drawing/2014/main" val="2055497915"/>
                  </a:ext>
                </a:extLst>
              </a:tr>
              <a:tr h="142411">
                <a:tc>
                  <a:txBody>
                    <a:bodyPr/>
                    <a:lstStyle/>
                    <a:p>
                      <a:pPr algn="ctr" fontAlgn="b"/>
                      <a:r>
                        <a:rPr lang="en-US" sz="900" b="1" u="none" strike="noStrike" dirty="0">
                          <a:effectLst/>
                        </a:rPr>
                        <a:t>0.05</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ملاعب</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97D619"/>
                    </a:solidFill>
                  </a:tcPr>
                </a:tc>
                <a:extLst>
                  <a:ext uri="{0D108BD9-81ED-4DB2-BD59-A6C34878D82A}">
                    <a16:rowId xmlns:a16="http://schemas.microsoft.com/office/drawing/2014/main" val="936600887"/>
                  </a:ext>
                </a:extLst>
              </a:tr>
              <a:tr h="142411">
                <a:tc>
                  <a:txBody>
                    <a:bodyPr/>
                    <a:lstStyle/>
                    <a:p>
                      <a:pPr algn="ctr" fontAlgn="b"/>
                      <a:r>
                        <a:rPr lang="en-US" sz="900" b="1" u="none" strike="noStrike">
                          <a:effectLst/>
                        </a:rPr>
                        <a:t>1.21</a:t>
                      </a:r>
                      <a:endParaRPr lang="en-US"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وادي ماء</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2">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1910372489"/>
                  </a:ext>
                </a:extLst>
              </a:tr>
              <a:tr h="142411">
                <a:tc>
                  <a:txBody>
                    <a:bodyPr/>
                    <a:lstStyle/>
                    <a:p>
                      <a:pPr algn="ctr" fontAlgn="b"/>
                      <a:r>
                        <a:rPr lang="en-US" sz="900" b="1" u="none" strike="noStrike" dirty="0">
                          <a:effectLst/>
                        </a:rPr>
                        <a:t>1.72</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منطقة آثار</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3">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1359948810"/>
                  </a:ext>
                </a:extLst>
              </a:tr>
              <a:tr h="142411">
                <a:tc>
                  <a:txBody>
                    <a:bodyPr/>
                    <a:lstStyle/>
                    <a:p>
                      <a:pPr algn="ctr" fontAlgn="b"/>
                      <a:r>
                        <a:rPr lang="en-US" sz="900" b="1" u="none" strike="noStrike" dirty="0">
                          <a:effectLst/>
                        </a:rPr>
                        <a:t>1.69</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a:effectLst/>
                        </a:rPr>
                        <a:t>مرافق سياحية</a:t>
                      </a:r>
                      <a:endParaRPr lang="ar-SA" sz="900" b="1" i="0" u="none" strike="noStrike">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F38CB7"/>
                    </a:solidFill>
                  </a:tcPr>
                </a:tc>
                <a:extLst>
                  <a:ext uri="{0D108BD9-81ED-4DB2-BD59-A6C34878D82A}">
                    <a16:rowId xmlns:a16="http://schemas.microsoft.com/office/drawing/2014/main" val="3738366165"/>
                  </a:ext>
                </a:extLst>
              </a:tr>
              <a:tr h="142411">
                <a:tc>
                  <a:txBody>
                    <a:bodyPr/>
                    <a:lstStyle/>
                    <a:p>
                      <a:pPr algn="ctr" fontAlgn="b"/>
                      <a:r>
                        <a:rPr lang="en-US" sz="900" b="1" u="none" strike="noStrike" dirty="0">
                          <a:effectLst/>
                        </a:rPr>
                        <a:t>0.13</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منطقة تنظيم غير محدد الاستعمال</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4">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1893755435"/>
                  </a:ext>
                </a:extLst>
              </a:tr>
              <a:tr h="142411">
                <a:tc>
                  <a:txBody>
                    <a:bodyPr/>
                    <a:lstStyle/>
                    <a:p>
                      <a:pPr algn="ctr" fontAlgn="b"/>
                      <a:r>
                        <a:rPr lang="en-US" sz="900" b="1" u="none" strike="noStrike" dirty="0">
                          <a:effectLst/>
                        </a:rPr>
                        <a:t>0.01</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مرافق سياحية بأحكام خاصة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F38CB7"/>
                    </a:solidFill>
                  </a:tcPr>
                </a:tc>
                <a:extLst>
                  <a:ext uri="{0D108BD9-81ED-4DB2-BD59-A6C34878D82A}">
                    <a16:rowId xmlns:a16="http://schemas.microsoft.com/office/drawing/2014/main" val="1220906026"/>
                  </a:ext>
                </a:extLst>
              </a:tr>
              <a:tr h="142411">
                <a:tc>
                  <a:txBody>
                    <a:bodyPr/>
                    <a:lstStyle/>
                    <a:p>
                      <a:pPr algn="ctr" fontAlgn="b"/>
                      <a:r>
                        <a:rPr lang="en-US" sz="900" b="1" u="none" strike="noStrike" dirty="0">
                          <a:effectLst/>
                        </a:rPr>
                        <a:t>0.5</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مرافق سياحية بأحكام خاصة2</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5">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2680249661"/>
                  </a:ext>
                </a:extLst>
              </a:tr>
              <a:tr h="142411">
                <a:tc>
                  <a:txBody>
                    <a:bodyPr/>
                    <a:lstStyle/>
                    <a:p>
                      <a:pPr algn="ctr" fontAlgn="b"/>
                      <a:r>
                        <a:rPr lang="en-US" sz="900" b="1" u="none" strike="noStrike" dirty="0">
                          <a:effectLst/>
                        </a:rPr>
                        <a:t>0.12</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خلايا شمسية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6">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23694939"/>
                  </a:ext>
                </a:extLst>
              </a:tr>
              <a:tr h="142411">
                <a:tc>
                  <a:txBody>
                    <a:bodyPr/>
                    <a:lstStyle/>
                    <a:p>
                      <a:pPr algn="ctr" fontAlgn="b"/>
                      <a:r>
                        <a:rPr lang="en-US" sz="900" b="1" u="none" strike="noStrike" dirty="0">
                          <a:effectLst/>
                        </a:rPr>
                        <a:t>0.11</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منطقة صناعية بأحكام خاصة2</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7">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2841598918"/>
                  </a:ext>
                </a:extLst>
              </a:tr>
              <a:tr h="142411">
                <a:tc>
                  <a:txBody>
                    <a:bodyPr/>
                    <a:lstStyle/>
                    <a:p>
                      <a:pPr algn="ctr" fontAlgn="b"/>
                      <a:r>
                        <a:rPr lang="en-US" sz="900" b="1" u="none" strike="noStrike" dirty="0">
                          <a:effectLst/>
                        </a:rPr>
                        <a:t>0.</a:t>
                      </a:r>
                      <a:r>
                        <a:rPr lang="ar-SA" sz="900" b="1" u="none" strike="noStrike" dirty="0">
                          <a:effectLst/>
                        </a:rPr>
                        <a:t>15</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معارض تجارية بأحكام خاصة</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8">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2503434796"/>
                  </a:ext>
                </a:extLst>
              </a:tr>
              <a:tr h="142411">
                <a:tc>
                  <a:txBody>
                    <a:bodyPr/>
                    <a:lstStyle/>
                    <a:p>
                      <a:pPr algn="ctr" fontAlgn="b"/>
                      <a:r>
                        <a:rPr lang="en-US" sz="900" b="1" u="none" strike="noStrike" dirty="0">
                          <a:effectLst/>
                        </a:rPr>
                        <a:t>0.01</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عين ماء</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blipFill dpi="0" rotWithShape="1">
                      <a:blip r:embed="rId29">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864727917"/>
                  </a:ext>
                </a:extLst>
              </a:tr>
              <a:tr h="142411">
                <a:tc>
                  <a:txBody>
                    <a:bodyPr/>
                    <a:lstStyle/>
                    <a:p>
                      <a:pPr algn="ctr" fontAlgn="b"/>
                      <a:r>
                        <a:rPr lang="en-US" sz="900" b="1" u="none" strike="noStrike" dirty="0">
                          <a:effectLst/>
                        </a:rPr>
                        <a:t>12.69</a:t>
                      </a:r>
                      <a:endParaRPr lang="en-US"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just" rtl="1" fontAlgn="b"/>
                      <a:r>
                        <a:rPr lang="ar-SA" sz="900" b="1" u="none" strike="noStrike" dirty="0">
                          <a:effectLst/>
                        </a:rPr>
                        <a:t>شوارع</a:t>
                      </a:r>
                      <a:endParaRPr lang="ar-SA" sz="900" b="1" i="0" u="none" strike="noStrike" dirty="0">
                        <a:solidFill>
                          <a:srgbClr val="000000"/>
                        </a:solidFill>
                        <a:effectLst/>
                        <a:latin typeface="Calibri" panose="020F0502020204030204" pitchFamily="34" charset="0"/>
                      </a:endParaRPr>
                    </a:p>
                  </a:txBody>
                  <a:tcPr marL="5251" marR="5251" marT="5251" marB="0" anchor="b">
                    <a:noFill/>
                  </a:tcPr>
                </a:tc>
                <a:tc>
                  <a:txBody>
                    <a:bodyPr/>
                    <a:lstStyle/>
                    <a:p>
                      <a:pPr algn="r" rtl="1" fontAlgn="b"/>
                      <a:endParaRPr lang="ar-SA" sz="900" b="1" i="0" u="none" strike="noStrike" dirty="0">
                        <a:solidFill>
                          <a:srgbClr val="000000"/>
                        </a:solidFill>
                        <a:effectLst/>
                        <a:latin typeface="Calibri" panose="020F0502020204030204" pitchFamily="34" charset="0"/>
                      </a:endParaRPr>
                    </a:p>
                  </a:txBody>
                  <a:tcPr marL="5251" marR="5251" marT="5251" marB="0" anchor="b">
                    <a:solidFill>
                      <a:srgbClr val="D28388"/>
                    </a:solidFill>
                  </a:tcPr>
                </a:tc>
                <a:extLst>
                  <a:ext uri="{0D108BD9-81ED-4DB2-BD59-A6C34878D82A}">
                    <a16:rowId xmlns:a16="http://schemas.microsoft.com/office/drawing/2014/main" val="2034227948"/>
                  </a:ext>
                </a:extLst>
              </a:tr>
            </a:tbl>
          </a:graphicData>
        </a:graphic>
      </p:graphicFrame>
      <p:sp>
        <p:nvSpPr>
          <p:cNvPr id="2" name="Isosceles Triangle 1">
            <a:extLst>
              <a:ext uri="{FF2B5EF4-FFF2-40B4-BE49-F238E27FC236}">
                <a16:creationId xmlns:a16="http://schemas.microsoft.com/office/drawing/2014/main" id="{368E293C-792C-C091-16DD-81F6690AFFF0}"/>
              </a:ext>
            </a:extLst>
          </p:cNvPr>
          <p:cNvSpPr/>
          <p:nvPr/>
        </p:nvSpPr>
        <p:spPr>
          <a:xfrm rot="422280">
            <a:off x="3384151" y="2718742"/>
            <a:ext cx="108220" cy="211505"/>
          </a:xfrm>
          <a:prstGeom prst="triangle">
            <a:avLst/>
          </a:prstGeom>
          <a:solidFill>
            <a:srgbClr val="71F92E"/>
          </a:solidFill>
          <a:ln>
            <a:solidFill>
              <a:srgbClr val="71F92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lowchart: Document 2">
            <a:extLst>
              <a:ext uri="{FF2B5EF4-FFF2-40B4-BE49-F238E27FC236}">
                <a16:creationId xmlns:a16="http://schemas.microsoft.com/office/drawing/2014/main" id="{D60840EF-6745-AC86-AE41-429CAAFB46D3}"/>
              </a:ext>
            </a:extLst>
          </p:cNvPr>
          <p:cNvSpPr/>
          <p:nvPr/>
        </p:nvSpPr>
        <p:spPr>
          <a:xfrm rot="19939193">
            <a:off x="3546330" y="3102359"/>
            <a:ext cx="153378" cy="45719"/>
          </a:xfrm>
          <a:prstGeom prst="flowChartDocument">
            <a:avLst/>
          </a:prstGeom>
          <a:solidFill>
            <a:srgbClr val="71F92E"/>
          </a:solidFill>
          <a:ln>
            <a:solidFill>
              <a:srgbClr val="71F92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lowchart: Document 3">
            <a:extLst>
              <a:ext uri="{FF2B5EF4-FFF2-40B4-BE49-F238E27FC236}">
                <a16:creationId xmlns:a16="http://schemas.microsoft.com/office/drawing/2014/main" id="{AFB38E99-CD28-BABB-53AC-B78FE04F0355}"/>
              </a:ext>
            </a:extLst>
          </p:cNvPr>
          <p:cNvSpPr/>
          <p:nvPr/>
        </p:nvSpPr>
        <p:spPr>
          <a:xfrm rot="10800000">
            <a:off x="3559953" y="3135367"/>
            <a:ext cx="141598" cy="45719"/>
          </a:xfrm>
          <a:prstGeom prst="flowChartDocument">
            <a:avLst/>
          </a:prstGeom>
          <a:solidFill>
            <a:srgbClr val="71F92E"/>
          </a:solidFill>
          <a:ln>
            <a:solidFill>
              <a:srgbClr val="71F92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lowchart: Document 4">
            <a:extLst>
              <a:ext uri="{FF2B5EF4-FFF2-40B4-BE49-F238E27FC236}">
                <a16:creationId xmlns:a16="http://schemas.microsoft.com/office/drawing/2014/main" id="{E212CCEA-6516-10AD-02C2-2C85C1C6066F}"/>
              </a:ext>
            </a:extLst>
          </p:cNvPr>
          <p:cNvSpPr/>
          <p:nvPr/>
        </p:nvSpPr>
        <p:spPr>
          <a:xfrm rot="9529920">
            <a:off x="3559953" y="3107765"/>
            <a:ext cx="141598" cy="45719"/>
          </a:xfrm>
          <a:prstGeom prst="flowChartDocument">
            <a:avLst/>
          </a:prstGeom>
          <a:solidFill>
            <a:srgbClr val="71F92E"/>
          </a:solidFill>
          <a:ln>
            <a:solidFill>
              <a:srgbClr val="71F92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93A979AF-198B-94A3-65E7-DF0F096BB62B}"/>
              </a:ext>
            </a:extLst>
          </p:cNvPr>
          <p:cNvSpPr/>
          <p:nvPr/>
        </p:nvSpPr>
        <p:spPr>
          <a:xfrm>
            <a:off x="3719093" y="3198019"/>
            <a:ext cx="76620" cy="78581"/>
          </a:xfrm>
          <a:prstGeom prst="roundRect">
            <a:avLst/>
          </a:prstGeom>
          <a:solidFill>
            <a:srgbClr val="71F92E"/>
          </a:solidFill>
          <a:ln>
            <a:solidFill>
              <a:srgbClr val="71F92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443660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134A1DF-8A81-7BDC-8B4D-EE99671F5D5A}"/>
              </a:ext>
            </a:extLst>
          </p:cNvPr>
          <p:cNvPicPr>
            <a:picLocks noChangeAspect="1"/>
          </p:cNvPicPr>
          <p:nvPr/>
        </p:nvPicPr>
        <p:blipFill rotWithShape="1">
          <a:blip r:embed="rId3">
            <a:extLst>
              <a:ext uri="{28A0092B-C50C-407E-A947-70E740481C1C}">
                <a14:useLocalDpi xmlns:a14="http://schemas.microsoft.com/office/drawing/2010/main" val="0"/>
              </a:ext>
            </a:extLst>
          </a:blip>
          <a:srcRect l="481" r="-1"/>
          <a:stretch/>
        </p:blipFill>
        <p:spPr>
          <a:xfrm>
            <a:off x="12566" y="-3309"/>
            <a:ext cx="9644882"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38554"/>
          </a:xfrm>
          <a:prstGeom prst="rect">
            <a:avLst/>
          </a:prstGeom>
          <a:noFill/>
        </p:spPr>
        <p:txBody>
          <a:bodyPr wrap="square" rtlCol="0">
            <a:spAutoFit/>
          </a:bodyPr>
          <a:lstStyle/>
          <a:p>
            <a:pPr algn="r"/>
            <a:r>
              <a:rPr lang="ar-SA" sz="1600" b="1" dirty="0"/>
              <a:t>خريطة التوسع المستقبلي من المخطط الهيكلي 2024 أريحا</a:t>
            </a:r>
            <a:endParaRPr lang="en-US" sz="1600"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82260"/>
          <a:stretch/>
        </p:blipFill>
        <p:spPr>
          <a:xfrm>
            <a:off x="10395424" y="1655782"/>
            <a:ext cx="1633447" cy="1122249"/>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8"/>
          <a:stretch>
            <a:fillRect/>
          </a:stretch>
        </p:blipFill>
        <p:spPr>
          <a:xfrm>
            <a:off x="162452" y="6431960"/>
            <a:ext cx="2080594" cy="222322"/>
          </a:xfrm>
          <a:prstGeom prst="rect">
            <a:avLst/>
          </a:prstGeom>
        </p:spPr>
      </p:pic>
      <p:cxnSp>
        <p:nvCxnSpPr>
          <p:cNvPr id="46" name="Straight Connector 45">
            <a:extLst>
              <a:ext uri="{FF2B5EF4-FFF2-40B4-BE49-F238E27FC236}">
                <a16:creationId xmlns:a16="http://schemas.microsoft.com/office/drawing/2014/main" id="{3FD7480D-BF96-582E-3380-8DB7736C9744}"/>
              </a:ext>
            </a:extLst>
          </p:cNvPr>
          <p:cNvCxnSpPr>
            <a:cxnSpLocks/>
          </p:cNvCxnSpPr>
          <p:nvPr/>
        </p:nvCxnSpPr>
        <p:spPr>
          <a:xfrm flipH="1">
            <a:off x="7626769" y="4427878"/>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graphicFrame>
        <p:nvGraphicFramePr>
          <p:cNvPr id="3" name="Chart 2">
            <a:extLst>
              <a:ext uri="{FF2B5EF4-FFF2-40B4-BE49-F238E27FC236}">
                <a16:creationId xmlns:a16="http://schemas.microsoft.com/office/drawing/2014/main" id="{CB85DA1D-4C93-53CC-AE1A-4C738BCDEEB0}"/>
              </a:ext>
            </a:extLst>
          </p:cNvPr>
          <p:cNvGraphicFramePr/>
          <p:nvPr>
            <p:extLst>
              <p:ext uri="{D42A27DB-BD31-4B8C-83A1-F6EECF244321}">
                <p14:modId xmlns:p14="http://schemas.microsoft.com/office/powerpoint/2010/main" val="2599525273"/>
              </p:ext>
            </p:extLst>
          </p:nvPr>
        </p:nvGraphicFramePr>
        <p:xfrm>
          <a:off x="7803148" y="1655782"/>
          <a:ext cx="2311948" cy="2546352"/>
        </p:xfrm>
        <a:graphic>
          <a:graphicData uri="http://schemas.openxmlformats.org/drawingml/2006/chart">
            <c:chart xmlns:c="http://schemas.openxmlformats.org/drawingml/2006/chart" xmlns:r="http://schemas.openxmlformats.org/officeDocument/2006/relationships" r:id="rId9"/>
          </a:graphicData>
        </a:graphic>
      </p:graphicFrame>
      <p:sp>
        <p:nvSpPr>
          <p:cNvPr id="4" name="Rectangle 3">
            <a:extLst>
              <a:ext uri="{FF2B5EF4-FFF2-40B4-BE49-F238E27FC236}">
                <a16:creationId xmlns:a16="http://schemas.microsoft.com/office/drawing/2014/main" id="{F303D5A2-90E6-FE52-2B32-B853EE3552A7}"/>
              </a:ext>
            </a:extLst>
          </p:cNvPr>
          <p:cNvSpPr/>
          <p:nvPr/>
        </p:nvSpPr>
        <p:spPr>
          <a:xfrm>
            <a:off x="11479995" y="3174202"/>
            <a:ext cx="530507" cy="292963"/>
          </a:xfrm>
          <a:prstGeom prst="rect">
            <a:avLst/>
          </a:prstGeom>
          <a:solidFill>
            <a:srgbClr val="FFAA0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2319AFE-2ADC-B947-7FE0-53074B276689}"/>
              </a:ext>
            </a:extLst>
          </p:cNvPr>
          <p:cNvSpPr txBox="1"/>
          <p:nvPr/>
        </p:nvSpPr>
        <p:spPr>
          <a:xfrm>
            <a:off x="9950838" y="3141121"/>
            <a:ext cx="1479411" cy="338554"/>
          </a:xfrm>
          <a:prstGeom prst="rect">
            <a:avLst/>
          </a:prstGeom>
          <a:noFill/>
        </p:spPr>
        <p:txBody>
          <a:bodyPr wrap="square" rtlCol="0">
            <a:spAutoFit/>
          </a:bodyPr>
          <a:lstStyle/>
          <a:p>
            <a:pPr algn="r" rtl="1"/>
            <a:r>
              <a:rPr lang="ar-SA" sz="1600" dirty="0"/>
              <a:t>سكن أ</a:t>
            </a:r>
            <a:endParaRPr lang="en-US" sz="1600" dirty="0"/>
          </a:p>
        </p:txBody>
      </p:sp>
      <p:sp>
        <p:nvSpPr>
          <p:cNvPr id="6" name="TextBox 5">
            <a:extLst>
              <a:ext uri="{FF2B5EF4-FFF2-40B4-BE49-F238E27FC236}">
                <a16:creationId xmlns:a16="http://schemas.microsoft.com/office/drawing/2014/main" id="{D16F8B5E-21C8-F6CB-27E1-E0031F7EDD51}"/>
              </a:ext>
            </a:extLst>
          </p:cNvPr>
          <p:cNvSpPr txBox="1"/>
          <p:nvPr/>
        </p:nvSpPr>
        <p:spPr>
          <a:xfrm>
            <a:off x="9088500" y="2771789"/>
            <a:ext cx="2993933" cy="338554"/>
          </a:xfrm>
          <a:prstGeom prst="rect">
            <a:avLst/>
          </a:prstGeom>
          <a:noFill/>
        </p:spPr>
        <p:txBody>
          <a:bodyPr wrap="square" rtlCol="0">
            <a:spAutoFit/>
          </a:bodyPr>
          <a:lstStyle/>
          <a:p>
            <a:pPr algn="r" rtl="1"/>
            <a:r>
              <a:rPr lang="ar-SA" sz="1600" b="1" dirty="0"/>
              <a:t>المخطط الهيكلي 2016</a:t>
            </a:r>
            <a:endParaRPr lang="en-US" sz="1600" b="1" dirty="0"/>
          </a:p>
        </p:txBody>
      </p:sp>
      <p:graphicFrame>
        <p:nvGraphicFramePr>
          <p:cNvPr id="14" name="Table 13">
            <a:extLst>
              <a:ext uri="{FF2B5EF4-FFF2-40B4-BE49-F238E27FC236}">
                <a16:creationId xmlns:a16="http://schemas.microsoft.com/office/drawing/2014/main" id="{129AB146-F2F8-D487-EE59-C99F06CB00B9}"/>
              </a:ext>
            </a:extLst>
          </p:cNvPr>
          <p:cNvGraphicFramePr>
            <a:graphicFrameLocks noGrp="1"/>
          </p:cNvGraphicFramePr>
          <p:nvPr>
            <p:extLst>
              <p:ext uri="{D42A27DB-BD31-4B8C-83A1-F6EECF244321}">
                <p14:modId xmlns:p14="http://schemas.microsoft.com/office/powerpoint/2010/main" val="2719489899"/>
              </p:ext>
            </p:extLst>
          </p:nvPr>
        </p:nvGraphicFramePr>
        <p:xfrm>
          <a:off x="7840206" y="4586408"/>
          <a:ext cx="4170296" cy="2067872"/>
        </p:xfrm>
        <a:graphic>
          <a:graphicData uri="http://schemas.openxmlformats.org/drawingml/2006/table">
            <a:tbl>
              <a:tblPr firstRow="1" bandRow="1">
                <a:tableStyleId>{5940675A-B579-460E-94D1-54222C63F5DA}</a:tableStyleId>
              </a:tblPr>
              <a:tblGrid>
                <a:gridCol w="521287">
                  <a:extLst>
                    <a:ext uri="{9D8B030D-6E8A-4147-A177-3AD203B41FA5}">
                      <a16:colId xmlns:a16="http://schemas.microsoft.com/office/drawing/2014/main" val="2918066639"/>
                    </a:ext>
                  </a:extLst>
                </a:gridCol>
                <a:gridCol w="521287">
                  <a:extLst>
                    <a:ext uri="{9D8B030D-6E8A-4147-A177-3AD203B41FA5}">
                      <a16:colId xmlns:a16="http://schemas.microsoft.com/office/drawing/2014/main" val="546619697"/>
                    </a:ext>
                  </a:extLst>
                </a:gridCol>
                <a:gridCol w="521287">
                  <a:extLst>
                    <a:ext uri="{9D8B030D-6E8A-4147-A177-3AD203B41FA5}">
                      <a16:colId xmlns:a16="http://schemas.microsoft.com/office/drawing/2014/main" val="3898919046"/>
                    </a:ext>
                  </a:extLst>
                </a:gridCol>
                <a:gridCol w="521287">
                  <a:extLst>
                    <a:ext uri="{9D8B030D-6E8A-4147-A177-3AD203B41FA5}">
                      <a16:colId xmlns:a16="http://schemas.microsoft.com/office/drawing/2014/main" val="622695049"/>
                    </a:ext>
                  </a:extLst>
                </a:gridCol>
                <a:gridCol w="521287">
                  <a:extLst>
                    <a:ext uri="{9D8B030D-6E8A-4147-A177-3AD203B41FA5}">
                      <a16:colId xmlns:a16="http://schemas.microsoft.com/office/drawing/2014/main" val="640442618"/>
                    </a:ext>
                  </a:extLst>
                </a:gridCol>
                <a:gridCol w="521287">
                  <a:extLst>
                    <a:ext uri="{9D8B030D-6E8A-4147-A177-3AD203B41FA5}">
                      <a16:colId xmlns:a16="http://schemas.microsoft.com/office/drawing/2014/main" val="2579229929"/>
                    </a:ext>
                  </a:extLst>
                </a:gridCol>
                <a:gridCol w="521287">
                  <a:extLst>
                    <a:ext uri="{9D8B030D-6E8A-4147-A177-3AD203B41FA5}">
                      <a16:colId xmlns:a16="http://schemas.microsoft.com/office/drawing/2014/main" val="2224879561"/>
                    </a:ext>
                  </a:extLst>
                </a:gridCol>
                <a:gridCol w="521287">
                  <a:extLst>
                    <a:ext uri="{9D8B030D-6E8A-4147-A177-3AD203B41FA5}">
                      <a16:colId xmlns:a16="http://schemas.microsoft.com/office/drawing/2014/main" val="94081101"/>
                    </a:ext>
                  </a:extLst>
                </a:gridCol>
              </a:tblGrid>
              <a:tr h="260774">
                <a:tc gridSpan="8">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900" b="1" dirty="0"/>
                        <a:t>أحكام البناء</a:t>
                      </a:r>
                      <a:endParaRPr lang="en-US" sz="900" b="1" dirty="0"/>
                    </a:p>
                  </a:txBody>
                  <a:tcPr anchor="ctr"/>
                </a:tc>
                <a:tc hMerge="1">
                  <a:txBody>
                    <a:bodyPr/>
                    <a:lstStyle/>
                    <a:p>
                      <a:endParaRPr lang="en-US"/>
                    </a:p>
                  </a:txBody>
                  <a:tcPr/>
                </a:tc>
                <a:tc hMerge="1">
                  <a:txBody>
                    <a:bodyPr/>
                    <a:lstStyle/>
                    <a:p>
                      <a:endParaRPr lang="en-US"/>
                    </a:p>
                  </a:txBody>
                  <a:tcPr/>
                </a:tc>
                <a:tc hMerge="1">
                  <a:txBody>
                    <a:bodyPr/>
                    <a:lstStyle/>
                    <a:p>
                      <a:pPr algn="ctr" rtl="1"/>
                      <a:endParaRPr lang="en-US" sz="900" b="1" dirty="0"/>
                    </a:p>
                  </a:txBody>
                  <a:tcPr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pPr algn="ctr" rtl="1"/>
                      <a:endParaRPr lang="en-US" sz="1050" dirty="0"/>
                    </a:p>
                  </a:txBody>
                  <a:tcPr/>
                </a:tc>
                <a:extLst>
                  <a:ext uri="{0D108BD9-81ED-4DB2-BD59-A6C34878D82A}">
                    <a16:rowId xmlns:a16="http://schemas.microsoft.com/office/drawing/2014/main" val="1034370666"/>
                  </a:ext>
                </a:extLst>
              </a:tr>
              <a:tr h="286853">
                <a:tc gridSpan="3">
                  <a:txBody>
                    <a:bodyPr/>
                    <a:lstStyle/>
                    <a:p>
                      <a:pPr algn="ctr" rtl="1"/>
                      <a:r>
                        <a:rPr lang="ar-SA" sz="900" b="1" dirty="0"/>
                        <a:t>الحد الأدنى</a:t>
                      </a:r>
                      <a:endParaRPr lang="en-US" sz="90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gridSpan="4">
                  <a:txBody>
                    <a:bodyPr/>
                    <a:lstStyle/>
                    <a:p>
                      <a:pPr algn="ctr" rtl="1"/>
                      <a:r>
                        <a:rPr lang="ar-SA" sz="900" b="1" dirty="0"/>
                        <a:t>الحد الأعلى</a:t>
                      </a:r>
                      <a:endParaRPr lang="en-US" sz="90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a:txBody>
                    <a:bodyPr/>
                    <a:lstStyle/>
                    <a:p>
                      <a:pPr algn="ctr" rtl="1"/>
                      <a:endParaRPr lang="en-US" sz="1050" dirty="0"/>
                    </a:p>
                  </a:txBody>
                  <a:tcPr/>
                </a:tc>
                <a:extLst>
                  <a:ext uri="{0D108BD9-81ED-4DB2-BD59-A6C34878D82A}">
                    <a16:rowId xmlns:a16="http://schemas.microsoft.com/office/drawing/2014/main" val="1911156934"/>
                  </a:ext>
                </a:extLst>
              </a:tr>
              <a:tr h="581455">
                <a:tc>
                  <a:txBody>
                    <a:bodyPr/>
                    <a:lstStyle/>
                    <a:p>
                      <a:pPr algn="ctr" rtl="1"/>
                      <a:r>
                        <a:rPr lang="ar-SA" sz="900" b="1" dirty="0"/>
                        <a:t>ارتداد خلفي</a:t>
                      </a:r>
                      <a:endParaRPr lang="en-US" sz="900" b="1" dirty="0"/>
                    </a:p>
                  </a:txBody>
                  <a:tcPr anchor="ctr"/>
                </a:tc>
                <a:tc>
                  <a:txBody>
                    <a:bodyPr/>
                    <a:lstStyle/>
                    <a:p>
                      <a:pPr algn="ctr" rtl="1"/>
                      <a:r>
                        <a:rPr lang="ar-SA" sz="900" b="1" dirty="0"/>
                        <a:t>ارتداد جانبي </a:t>
                      </a:r>
                      <a:endParaRPr lang="en-US" sz="900" b="1" dirty="0"/>
                    </a:p>
                  </a:txBody>
                  <a:tcPr anchor="ctr"/>
                </a:tc>
                <a:tc>
                  <a:txBody>
                    <a:bodyPr/>
                    <a:lstStyle/>
                    <a:p>
                      <a:pPr algn="ctr" rtl="1"/>
                      <a:r>
                        <a:rPr lang="ar-SA" sz="900" b="1" dirty="0"/>
                        <a:t>ارتداد أمامي </a:t>
                      </a:r>
                      <a:endParaRPr lang="en-US" sz="900" b="1" dirty="0"/>
                    </a:p>
                  </a:txBody>
                  <a:tcPr anchor="ctr"/>
                </a:tc>
                <a:tc>
                  <a:txBody>
                    <a:bodyPr/>
                    <a:lstStyle/>
                    <a:p>
                      <a:pPr algn="ctr" rtl="1"/>
                      <a:r>
                        <a:rPr lang="ar-SA" sz="900" b="1" dirty="0"/>
                        <a:t>ارتفاع المبنى</a:t>
                      </a:r>
                      <a:endParaRPr lang="en-US" sz="900" b="1" dirty="0"/>
                    </a:p>
                  </a:txBody>
                  <a:tcPr anchor="ctr"/>
                </a:tc>
                <a:tc>
                  <a:txBody>
                    <a:bodyPr/>
                    <a:lstStyle/>
                    <a:p>
                      <a:pPr algn="ctr" rtl="1"/>
                      <a:r>
                        <a:rPr lang="ar-SA" sz="900" b="1" dirty="0"/>
                        <a:t>عدد الطوابق</a:t>
                      </a:r>
                      <a:endParaRPr lang="en-US" sz="900" b="1" dirty="0"/>
                    </a:p>
                  </a:txBody>
                  <a:tcPr anchor="ctr"/>
                </a:tc>
                <a:tc>
                  <a:txBody>
                    <a:bodyPr/>
                    <a:lstStyle/>
                    <a:p>
                      <a:pPr algn="ctr" rtl="1"/>
                      <a:r>
                        <a:rPr lang="ar-SA" sz="900" b="1" dirty="0"/>
                        <a:t>النسبة الطابقية</a:t>
                      </a:r>
                      <a:endParaRPr lang="en-US" sz="900" b="1" dirty="0"/>
                    </a:p>
                  </a:txBody>
                  <a:tcPr anchor="ctr"/>
                </a:tc>
                <a:tc>
                  <a:txBody>
                    <a:bodyPr/>
                    <a:lstStyle/>
                    <a:p>
                      <a:pPr algn="ctr" rtl="1"/>
                      <a:r>
                        <a:rPr lang="ar-SA" sz="900" b="1" dirty="0"/>
                        <a:t>النسبة المئوية للبناء</a:t>
                      </a:r>
                      <a:endParaRPr lang="en-US" sz="900" b="1" dirty="0"/>
                    </a:p>
                  </a:txBody>
                  <a:tcPr anchor="ctr"/>
                </a:tc>
                <a:tc>
                  <a:txBody>
                    <a:bodyPr/>
                    <a:lstStyle/>
                    <a:p>
                      <a:pPr algn="ctr" rtl="1"/>
                      <a:endParaRPr lang="en-US" sz="1050" dirty="0"/>
                    </a:p>
                  </a:txBody>
                  <a:tcPr/>
                </a:tc>
                <a:extLst>
                  <a:ext uri="{0D108BD9-81ED-4DB2-BD59-A6C34878D82A}">
                    <a16:rowId xmlns:a16="http://schemas.microsoft.com/office/drawing/2014/main" val="50282962"/>
                  </a:ext>
                </a:extLst>
              </a:tr>
              <a:tr h="469395">
                <a:tc>
                  <a:txBody>
                    <a:bodyPr/>
                    <a:lstStyle/>
                    <a:p>
                      <a:pPr algn="ctr" rtl="1"/>
                      <a:r>
                        <a:rPr lang="ar-SA" sz="1050" dirty="0"/>
                        <a:t>4</a:t>
                      </a:r>
                      <a:endParaRPr lang="en-US" sz="1050" dirty="0"/>
                    </a:p>
                  </a:txBody>
                  <a:tcPr anchor="ctr">
                    <a:solidFill>
                      <a:srgbClr val="FFAA01"/>
                    </a:solidFill>
                  </a:tcPr>
                </a:tc>
                <a:tc>
                  <a:txBody>
                    <a:bodyPr/>
                    <a:lstStyle/>
                    <a:p>
                      <a:pPr algn="ctr" rtl="1"/>
                      <a:r>
                        <a:rPr lang="ar-SA" sz="1050" dirty="0"/>
                        <a:t>5</a:t>
                      </a:r>
                      <a:endParaRPr lang="en-US" sz="1050" dirty="0"/>
                    </a:p>
                  </a:txBody>
                  <a:tcPr anchor="ctr">
                    <a:solidFill>
                      <a:srgbClr val="FFAA01"/>
                    </a:solidFill>
                  </a:tcPr>
                </a:tc>
                <a:tc>
                  <a:txBody>
                    <a:bodyPr/>
                    <a:lstStyle/>
                    <a:p>
                      <a:pPr algn="ctr" rtl="1"/>
                      <a:r>
                        <a:rPr lang="ar-SA" sz="1050" dirty="0"/>
                        <a:t>5</a:t>
                      </a:r>
                      <a:endParaRPr lang="en-US" sz="1050" dirty="0"/>
                    </a:p>
                  </a:txBody>
                  <a:tcPr anchor="ctr">
                    <a:solidFill>
                      <a:srgbClr val="FFAA01"/>
                    </a:solidFill>
                  </a:tcPr>
                </a:tc>
                <a:tc>
                  <a:txBody>
                    <a:bodyPr/>
                    <a:lstStyle/>
                    <a:p>
                      <a:pPr algn="ctr" rtl="1"/>
                      <a:r>
                        <a:rPr lang="ar-SA" sz="1050" dirty="0"/>
                        <a:t>18</a:t>
                      </a:r>
                      <a:endParaRPr lang="en-US" sz="1050" dirty="0"/>
                    </a:p>
                  </a:txBody>
                  <a:tcPr anchor="ctr">
                    <a:solidFill>
                      <a:srgbClr val="FFAA01"/>
                    </a:solidFill>
                  </a:tcPr>
                </a:tc>
                <a:tc>
                  <a:txBody>
                    <a:bodyPr/>
                    <a:lstStyle/>
                    <a:p>
                      <a:pPr algn="ctr" rtl="1"/>
                      <a:r>
                        <a:rPr lang="ar-SA" sz="1050" dirty="0"/>
                        <a:t>5</a:t>
                      </a:r>
                      <a:endParaRPr lang="en-US" sz="1050" dirty="0"/>
                    </a:p>
                  </a:txBody>
                  <a:tcPr anchor="ctr">
                    <a:solidFill>
                      <a:srgbClr val="FFAA01"/>
                    </a:solidFill>
                  </a:tcPr>
                </a:tc>
                <a:tc>
                  <a:txBody>
                    <a:bodyPr/>
                    <a:lstStyle/>
                    <a:p>
                      <a:pPr algn="ctr" rtl="1"/>
                      <a:r>
                        <a:rPr lang="ar-SA" sz="1050" dirty="0"/>
                        <a:t>180%</a:t>
                      </a:r>
                      <a:endParaRPr lang="en-US" sz="1050" dirty="0"/>
                    </a:p>
                  </a:txBody>
                  <a:tcPr anchor="ctr">
                    <a:solidFill>
                      <a:srgbClr val="FFAA01"/>
                    </a:solidFill>
                  </a:tcPr>
                </a:tc>
                <a:tc>
                  <a:txBody>
                    <a:bodyPr/>
                    <a:lstStyle/>
                    <a:p>
                      <a:pPr algn="ctr" rtl="1"/>
                      <a:r>
                        <a:rPr lang="ar-SA" sz="1050" dirty="0"/>
                        <a:t>36%</a:t>
                      </a:r>
                      <a:endParaRPr lang="en-US" sz="1050" dirty="0"/>
                    </a:p>
                  </a:txBody>
                  <a:tcPr anchor="ctr">
                    <a:solidFill>
                      <a:srgbClr val="FFAA01"/>
                    </a:solidFill>
                  </a:tcPr>
                </a:tc>
                <a:tc>
                  <a:txBody>
                    <a:bodyPr/>
                    <a:lstStyle/>
                    <a:p>
                      <a:pPr algn="ctr" rtl="1"/>
                      <a:r>
                        <a:rPr lang="ar-SA" sz="1050" dirty="0"/>
                        <a:t>سكن أ</a:t>
                      </a:r>
                      <a:endParaRPr lang="en-US" sz="1050" dirty="0"/>
                    </a:p>
                  </a:txBody>
                  <a:tcPr anchor="ctr">
                    <a:solidFill>
                      <a:srgbClr val="FFAA01"/>
                    </a:solidFill>
                  </a:tcPr>
                </a:tc>
                <a:extLst>
                  <a:ext uri="{0D108BD9-81ED-4DB2-BD59-A6C34878D82A}">
                    <a16:rowId xmlns:a16="http://schemas.microsoft.com/office/drawing/2014/main" val="2568592850"/>
                  </a:ext>
                </a:extLst>
              </a:tr>
              <a:tr h="469395">
                <a:tc>
                  <a:txBody>
                    <a:bodyPr/>
                    <a:lstStyle/>
                    <a:p>
                      <a:pPr algn="ctr" rtl="1"/>
                      <a:endParaRPr lang="en-US" sz="1050" dirty="0"/>
                    </a:p>
                  </a:txBody>
                  <a:tcPr anchor="ctr">
                    <a:solidFill>
                      <a:srgbClr val="38A700"/>
                    </a:solidFill>
                  </a:tcPr>
                </a:tc>
                <a:tc>
                  <a:txBody>
                    <a:bodyPr/>
                    <a:lstStyle/>
                    <a:p>
                      <a:pPr algn="ctr" rtl="1"/>
                      <a:endParaRPr lang="en-US" sz="1050" dirty="0"/>
                    </a:p>
                  </a:txBody>
                  <a:tcPr anchor="ctr">
                    <a:solidFill>
                      <a:srgbClr val="38A700"/>
                    </a:solidFill>
                  </a:tcPr>
                </a:tc>
                <a:tc>
                  <a:txBody>
                    <a:bodyPr/>
                    <a:lstStyle/>
                    <a:p>
                      <a:pPr algn="ctr" rtl="1"/>
                      <a:endParaRPr lang="en-US" sz="1050" dirty="0"/>
                    </a:p>
                  </a:txBody>
                  <a:tcPr anchor="ctr">
                    <a:solidFill>
                      <a:srgbClr val="38A700"/>
                    </a:solidFill>
                  </a:tcPr>
                </a:tc>
                <a:tc>
                  <a:txBody>
                    <a:bodyPr/>
                    <a:lstStyle/>
                    <a:p>
                      <a:pPr algn="ctr" rtl="1"/>
                      <a:endParaRPr lang="en-US" sz="1050" dirty="0"/>
                    </a:p>
                  </a:txBody>
                  <a:tcPr anchor="ctr">
                    <a:solidFill>
                      <a:srgbClr val="38A700"/>
                    </a:solidFill>
                  </a:tcPr>
                </a:tc>
                <a:tc>
                  <a:txBody>
                    <a:bodyPr/>
                    <a:lstStyle/>
                    <a:p>
                      <a:pPr algn="ctr" rtl="1"/>
                      <a:endParaRPr lang="en-US" sz="1050" dirty="0"/>
                    </a:p>
                  </a:txBody>
                  <a:tcPr anchor="ctr">
                    <a:solidFill>
                      <a:srgbClr val="38A700"/>
                    </a:solidFill>
                  </a:tcPr>
                </a:tc>
                <a:tc>
                  <a:txBody>
                    <a:bodyPr/>
                    <a:lstStyle/>
                    <a:p>
                      <a:pPr algn="ctr" rtl="1"/>
                      <a:endParaRPr lang="en-US" sz="1050" dirty="0"/>
                    </a:p>
                  </a:txBody>
                  <a:tcPr anchor="ctr">
                    <a:solidFill>
                      <a:srgbClr val="38A700"/>
                    </a:solidFill>
                  </a:tcPr>
                </a:tc>
                <a:tc>
                  <a:txBody>
                    <a:bodyPr/>
                    <a:lstStyle/>
                    <a:p>
                      <a:pPr algn="ctr" rtl="1"/>
                      <a:endParaRPr lang="en-US" sz="1050" dirty="0"/>
                    </a:p>
                  </a:txBody>
                  <a:tcPr anchor="ctr">
                    <a:solidFill>
                      <a:srgbClr val="38A700"/>
                    </a:solidFill>
                  </a:tcPr>
                </a:tc>
                <a:tc>
                  <a:txBody>
                    <a:bodyPr/>
                    <a:lstStyle/>
                    <a:p>
                      <a:pPr algn="ctr" rtl="1"/>
                      <a:r>
                        <a:rPr lang="ar-SA" sz="1050" dirty="0"/>
                        <a:t>سكن زراعي</a:t>
                      </a:r>
                      <a:endParaRPr lang="en-US" sz="1050" dirty="0"/>
                    </a:p>
                  </a:txBody>
                  <a:tcPr anchor="ctr">
                    <a:solidFill>
                      <a:srgbClr val="38A700"/>
                    </a:solidFill>
                  </a:tcPr>
                </a:tc>
                <a:extLst>
                  <a:ext uri="{0D108BD9-81ED-4DB2-BD59-A6C34878D82A}">
                    <a16:rowId xmlns:a16="http://schemas.microsoft.com/office/drawing/2014/main" val="3744585187"/>
                  </a:ext>
                </a:extLst>
              </a:tr>
            </a:tbl>
          </a:graphicData>
        </a:graphic>
      </p:graphicFrame>
      <p:sp>
        <p:nvSpPr>
          <p:cNvPr id="16" name="Rectangle 15">
            <a:extLst>
              <a:ext uri="{FF2B5EF4-FFF2-40B4-BE49-F238E27FC236}">
                <a16:creationId xmlns:a16="http://schemas.microsoft.com/office/drawing/2014/main" id="{2AFCA04C-A0ED-27A6-7CDB-60A0AC504E4C}"/>
              </a:ext>
            </a:extLst>
          </p:cNvPr>
          <p:cNvSpPr/>
          <p:nvPr/>
        </p:nvSpPr>
        <p:spPr>
          <a:xfrm>
            <a:off x="11479995" y="3527698"/>
            <a:ext cx="530507" cy="292963"/>
          </a:xfrm>
          <a:prstGeom prst="rect">
            <a:avLst/>
          </a:prstGeom>
          <a:solidFill>
            <a:srgbClr val="38A7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C8A0518D-5BEA-1789-C814-8EB5A1B7AC1B}"/>
              </a:ext>
            </a:extLst>
          </p:cNvPr>
          <p:cNvSpPr txBox="1"/>
          <p:nvPr/>
        </p:nvSpPr>
        <p:spPr>
          <a:xfrm>
            <a:off x="9950838" y="3494617"/>
            <a:ext cx="1479411" cy="338554"/>
          </a:xfrm>
          <a:prstGeom prst="rect">
            <a:avLst/>
          </a:prstGeom>
          <a:noFill/>
        </p:spPr>
        <p:txBody>
          <a:bodyPr wrap="square" rtlCol="0">
            <a:spAutoFit/>
          </a:bodyPr>
          <a:lstStyle/>
          <a:p>
            <a:pPr algn="r" rtl="1"/>
            <a:r>
              <a:rPr lang="ar-SA" sz="1600" dirty="0"/>
              <a:t>سكن زراعي</a:t>
            </a:r>
            <a:endParaRPr lang="en-US" sz="1600" dirty="0"/>
          </a:p>
        </p:txBody>
      </p:sp>
      <p:sp>
        <p:nvSpPr>
          <p:cNvPr id="20" name="Rectangle 19">
            <a:extLst>
              <a:ext uri="{FF2B5EF4-FFF2-40B4-BE49-F238E27FC236}">
                <a16:creationId xmlns:a16="http://schemas.microsoft.com/office/drawing/2014/main" id="{C57F4E29-6C1F-FA14-6CAA-C219DF8DD351}"/>
              </a:ext>
            </a:extLst>
          </p:cNvPr>
          <p:cNvSpPr/>
          <p:nvPr/>
        </p:nvSpPr>
        <p:spPr>
          <a:xfrm>
            <a:off x="11479403" y="3909171"/>
            <a:ext cx="530507" cy="292963"/>
          </a:xfrm>
          <a:prstGeom prst="rect">
            <a:avLst/>
          </a:prstGeom>
          <a:blipFill dpi="0" rotWithShape="1">
            <a:blip r:embed="rId10">
              <a:extLst>
                <a:ext uri="{28A0092B-C50C-407E-A947-70E740481C1C}">
                  <a14:useLocalDpi xmlns:a14="http://schemas.microsoft.com/office/drawing/2010/main" val="0"/>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AAD0B930-ABC0-5406-F571-FC155F408912}"/>
              </a:ext>
            </a:extLst>
          </p:cNvPr>
          <p:cNvSpPr txBox="1"/>
          <p:nvPr/>
        </p:nvSpPr>
        <p:spPr>
          <a:xfrm>
            <a:off x="9950246" y="3876090"/>
            <a:ext cx="1479411" cy="338554"/>
          </a:xfrm>
          <a:prstGeom prst="rect">
            <a:avLst/>
          </a:prstGeom>
          <a:noFill/>
        </p:spPr>
        <p:txBody>
          <a:bodyPr wrap="square" rtlCol="0">
            <a:spAutoFit/>
          </a:bodyPr>
          <a:lstStyle/>
          <a:p>
            <a:pPr algn="r" rtl="1"/>
            <a:r>
              <a:rPr lang="ar-SA" sz="1600" dirty="0"/>
              <a:t>منشآت زراعية</a:t>
            </a:r>
            <a:endParaRPr lang="en-US" sz="1600" dirty="0"/>
          </a:p>
        </p:txBody>
      </p:sp>
    </p:spTree>
    <p:extLst>
      <p:ext uri="{BB962C8B-B14F-4D97-AF65-F5344CB8AC3E}">
        <p14:creationId xmlns:p14="http://schemas.microsoft.com/office/powerpoint/2010/main" val="2121158878"/>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220A4D-C146-1F12-293F-80AA46DE049F}"/>
              </a:ext>
            </a:extLst>
          </p:cNvPr>
          <p:cNvPicPr>
            <a:picLocks noChangeAspect="1"/>
          </p:cNvPicPr>
          <p:nvPr/>
        </p:nvPicPr>
        <p:blipFill rotWithShape="1">
          <a:blip r:embed="rId2"/>
          <a:srcRect r="8364"/>
          <a:stretch/>
        </p:blipFill>
        <p:spPr>
          <a:xfrm>
            <a:off x="5512527" y="346087"/>
            <a:ext cx="6487886" cy="6165826"/>
          </a:xfrm>
          <a:prstGeom prst="rect">
            <a:avLst/>
          </a:prstGeom>
        </p:spPr>
      </p:pic>
      <p:sp>
        <p:nvSpPr>
          <p:cNvPr id="4" name="Rectangle 3">
            <a:extLst>
              <a:ext uri="{FF2B5EF4-FFF2-40B4-BE49-F238E27FC236}">
                <a16:creationId xmlns:a16="http://schemas.microsoft.com/office/drawing/2014/main" id="{623990FB-8788-BA9C-8BF1-AAB076588122}"/>
              </a:ext>
            </a:extLst>
          </p:cNvPr>
          <p:cNvSpPr/>
          <p:nvPr/>
        </p:nvSpPr>
        <p:spPr>
          <a:xfrm>
            <a:off x="5651863" y="2960914"/>
            <a:ext cx="5129348" cy="731520"/>
          </a:xfrm>
          <a:prstGeom prst="rect">
            <a:avLst/>
          </a:prstGeom>
          <a:noFill/>
          <a:ln w="57150">
            <a:solidFill>
              <a:srgbClr val="FF0000"/>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DEBED3A-15FE-0663-2C4C-5A747C420C3E}"/>
              </a:ext>
            </a:extLst>
          </p:cNvPr>
          <p:cNvPicPr>
            <a:picLocks noChangeAspect="1"/>
          </p:cNvPicPr>
          <p:nvPr/>
        </p:nvPicPr>
        <p:blipFill>
          <a:blip r:embed="rId3"/>
          <a:stretch>
            <a:fillRect/>
          </a:stretch>
        </p:blipFill>
        <p:spPr>
          <a:xfrm>
            <a:off x="819555" y="317784"/>
            <a:ext cx="3934374" cy="914528"/>
          </a:xfrm>
          <a:prstGeom prst="rect">
            <a:avLst/>
          </a:prstGeom>
        </p:spPr>
      </p:pic>
      <p:cxnSp>
        <p:nvCxnSpPr>
          <p:cNvPr id="8" name="Straight Arrow Connector 7">
            <a:extLst>
              <a:ext uri="{FF2B5EF4-FFF2-40B4-BE49-F238E27FC236}">
                <a16:creationId xmlns:a16="http://schemas.microsoft.com/office/drawing/2014/main" id="{790B68DF-0491-BC45-E849-794095ACA91D}"/>
              </a:ext>
            </a:extLst>
          </p:cNvPr>
          <p:cNvCxnSpPr>
            <a:cxnSpLocks/>
            <a:stCxn id="4" idx="1"/>
          </p:cNvCxnSpPr>
          <p:nvPr/>
        </p:nvCxnSpPr>
        <p:spPr>
          <a:xfrm flipH="1">
            <a:off x="4206240" y="3326674"/>
            <a:ext cx="1445623" cy="0"/>
          </a:xfrm>
          <a:prstGeom prst="straightConnector1">
            <a:avLst/>
          </a:prstGeom>
          <a:ln w="57150">
            <a:solidFill>
              <a:srgbClr val="FF0000"/>
            </a:solidFill>
            <a:tailEnd type="triangle"/>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87CF72EE-EFD5-9437-BA06-E05290B3F59B}"/>
              </a:ext>
            </a:extLst>
          </p:cNvPr>
          <p:cNvSpPr txBox="1"/>
          <p:nvPr/>
        </p:nvSpPr>
        <p:spPr>
          <a:xfrm>
            <a:off x="1924595" y="3142008"/>
            <a:ext cx="2281645" cy="369332"/>
          </a:xfrm>
          <a:prstGeom prst="rect">
            <a:avLst/>
          </a:prstGeom>
          <a:noFill/>
        </p:spPr>
        <p:txBody>
          <a:bodyPr wrap="square" rtlCol="0">
            <a:spAutoFit/>
          </a:bodyPr>
          <a:lstStyle/>
          <a:p>
            <a:pPr algn="r"/>
            <a:r>
              <a:rPr lang="ar-SA" dirty="0">
                <a:latin typeface="A_Nefel_Sereke_Qelew" panose="02010000000000000000" pitchFamily="2" charset="-78"/>
                <a:cs typeface="A_Nefel_Sereke_Qelew" panose="02010000000000000000" pitchFamily="2" charset="-78"/>
              </a:rPr>
              <a:t>أفضل خيار لمستقبل أريح</a:t>
            </a:r>
            <a:endParaRPr lang="en-US"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136280125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 name="Picture 90">
            <a:extLst>
              <a:ext uri="{FF2B5EF4-FFF2-40B4-BE49-F238E27FC236}">
                <a16:creationId xmlns:a16="http://schemas.microsoft.com/office/drawing/2014/main" id="{8D7C6989-BB91-A67C-2E07-1CA2A9EF2AC0}"/>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512622" y="627293"/>
            <a:ext cx="3591046" cy="2748314"/>
          </a:xfrm>
          <a:prstGeom prst="rect">
            <a:avLst/>
          </a:prstGeom>
        </p:spPr>
      </p:pic>
      <p:pic>
        <p:nvPicPr>
          <p:cNvPr id="51" name="Picture 50">
            <a:extLst>
              <a:ext uri="{FF2B5EF4-FFF2-40B4-BE49-F238E27FC236}">
                <a16:creationId xmlns:a16="http://schemas.microsoft.com/office/drawing/2014/main" id="{5D26A56F-20E5-C7F9-CF78-681B938DA2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85696" y="485273"/>
            <a:ext cx="3453862" cy="2525341"/>
          </a:xfrm>
          <a:prstGeom prst="rect">
            <a:avLst/>
          </a:prstGeom>
        </p:spPr>
      </p:pic>
      <p:pic>
        <p:nvPicPr>
          <p:cNvPr id="50" name="Picture 49">
            <a:extLst>
              <a:ext uri="{FF2B5EF4-FFF2-40B4-BE49-F238E27FC236}">
                <a16:creationId xmlns:a16="http://schemas.microsoft.com/office/drawing/2014/main" id="{6B628D86-BB09-AA48-AE9D-6CF4848868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49926" y="354856"/>
            <a:ext cx="3453862" cy="2525341"/>
          </a:xfrm>
          <a:prstGeom prst="rect">
            <a:avLst/>
          </a:prstGeom>
        </p:spPr>
      </p:pic>
      <p:grpSp>
        <p:nvGrpSpPr>
          <p:cNvPr id="6" name="Group 5">
            <a:extLst>
              <a:ext uri="{FF2B5EF4-FFF2-40B4-BE49-F238E27FC236}">
                <a16:creationId xmlns:a16="http://schemas.microsoft.com/office/drawing/2014/main" id="{53F2E5EE-4DCF-0243-D63C-A62FFE5B5DF8}"/>
              </a:ext>
            </a:extLst>
          </p:cNvPr>
          <p:cNvGrpSpPr/>
          <p:nvPr/>
        </p:nvGrpSpPr>
        <p:grpSpPr>
          <a:xfrm>
            <a:off x="8068898" y="198869"/>
            <a:ext cx="3591046" cy="2748314"/>
            <a:chOff x="396016" y="1062913"/>
            <a:chExt cx="3591046" cy="2748314"/>
          </a:xfrm>
        </p:grpSpPr>
        <p:pic>
          <p:nvPicPr>
            <p:cNvPr id="7" name="Picture 6">
              <a:extLst>
                <a:ext uri="{FF2B5EF4-FFF2-40B4-BE49-F238E27FC236}">
                  <a16:creationId xmlns:a16="http://schemas.microsoft.com/office/drawing/2014/main" id="{FC5B0054-E22F-0358-2796-5339D35B458E}"/>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396016" y="1062913"/>
              <a:ext cx="3591046" cy="2748314"/>
            </a:xfrm>
            <a:prstGeom prst="rect">
              <a:avLst/>
            </a:prstGeom>
          </p:spPr>
        </p:pic>
        <p:pic>
          <p:nvPicPr>
            <p:cNvPr id="8" name="Picture 7">
              <a:extLst>
                <a:ext uri="{FF2B5EF4-FFF2-40B4-BE49-F238E27FC236}">
                  <a16:creationId xmlns:a16="http://schemas.microsoft.com/office/drawing/2014/main" id="{1591DA44-C021-6142-C73F-22DCDA37E253}"/>
                </a:ext>
              </a:extLst>
            </p:cNvPr>
            <p:cNvPicPr>
              <a:picLocks noChangeAspect="1"/>
            </p:cNvPicPr>
            <p:nvPr/>
          </p:nvPicPr>
          <p:blipFill>
            <a:blip r:embed="rId5">
              <a:duotone>
                <a:prstClr val="black"/>
                <a:schemeClr val="accent6">
                  <a:tint val="45000"/>
                  <a:satMod val="400000"/>
                </a:schemeClr>
              </a:duotone>
              <a:extLst>
                <a:ext uri="{BEBA8EAE-BF5A-486C-A8C5-ECC9F3942E4B}">
                  <a14:imgProps xmlns:a14="http://schemas.microsoft.com/office/drawing/2010/main">
                    <a14:imgLayer r:embed="rId6">
                      <a14:imgEffect>
                        <a14:artisticCutout/>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1645324" y="2054865"/>
              <a:ext cx="642516" cy="802425"/>
            </a:xfrm>
            <a:prstGeom prst="rect">
              <a:avLst/>
            </a:prstGeom>
          </p:spPr>
        </p:pic>
        <p:pic>
          <p:nvPicPr>
            <p:cNvPr id="9" name="Picture 8">
              <a:extLst>
                <a:ext uri="{FF2B5EF4-FFF2-40B4-BE49-F238E27FC236}">
                  <a16:creationId xmlns:a16="http://schemas.microsoft.com/office/drawing/2014/main" id="{2C5BE789-1851-59DE-6BF5-B7DA8C096217}"/>
                </a:ext>
              </a:extLst>
            </p:cNvPr>
            <p:cNvPicPr>
              <a:picLocks noChangeAspect="1"/>
            </p:cNvPicPr>
            <p:nvPr/>
          </p:nvPicPr>
          <p:blipFill>
            <a:blip r:embed="rId7">
              <a:duotone>
                <a:prstClr val="black"/>
                <a:schemeClr val="accent6">
                  <a:tint val="45000"/>
                  <a:satMod val="400000"/>
                </a:schemeClr>
              </a:duotone>
              <a:extLst>
                <a:ext uri="{BEBA8EAE-BF5A-486C-A8C5-ECC9F3942E4B}">
                  <a14:imgProps xmlns:a14="http://schemas.microsoft.com/office/drawing/2010/main">
                    <a14:imgLayer r:embed="rId6">
                      <a14:imgEffect>
                        <a14:artisticCutout/>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930737" y="1260945"/>
              <a:ext cx="455514" cy="568882"/>
            </a:xfrm>
            <a:prstGeom prst="rect">
              <a:avLst/>
            </a:prstGeom>
          </p:spPr>
        </p:pic>
      </p:grpSp>
      <p:sp>
        <p:nvSpPr>
          <p:cNvPr id="19" name="TextBox 18">
            <a:extLst>
              <a:ext uri="{FF2B5EF4-FFF2-40B4-BE49-F238E27FC236}">
                <a16:creationId xmlns:a16="http://schemas.microsoft.com/office/drawing/2014/main" id="{8343010C-E6CB-0655-A37C-C75A74315872}"/>
              </a:ext>
            </a:extLst>
          </p:cNvPr>
          <p:cNvSpPr txBox="1"/>
          <p:nvPr/>
        </p:nvSpPr>
        <p:spPr>
          <a:xfrm>
            <a:off x="315279" y="3562091"/>
            <a:ext cx="11420078" cy="646331"/>
          </a:xfrm>
          <a:prstGeom prst="rect">
            <a:avLst/>
          </a:prstGeom>
          <a:noFill/>
        </p:spPr>
        <p:txBody>
          <a:bodyPr wrap="square" rtlCol="0">
            <a:spAutoFit/>
          </a:bodyPr>
          <a:lstStyle/>
          <a:p>
            <a:pPr algn="ctr" rtl="1"/>
            <a:r>
              <a:rPr lang="ar-SA" sz="3600" dirty="0">
                <a:latin typeface="A_Nefel_Sereke_Qelew" panose="02010000000000000000" pitchFamily="2" charset="-78"/>
                <a:cs typeface="A_Nefel_Sereke_Qelew" panose="02010000000000000000" pitchFamily="2" charset="-78"/>
              </a:rPr>
              <a:t>      سكن أ                 سكن زراعي              منشآت زراعية </a:t>
            </a:r>
            <a:endParaRPr lang="en-US" sz="3600" dirty="0">
              <a:latin typeface="A_Nefel_Sereke_Qelew" panose="02010000000000000000" pitchFamily="2" charset="-78"/>
              <a:cs typeface="A_Nefel_Sereke_Qelew" panose="02010000000000000000" pitchFamily="2" charset="-78"/>
            </a:endParaRPr>
          </a:p>
        </p:txBody>
      </p:sp>
      <p:grpSp>
        <p:nvGrpSpPr>
          <p:cNvPr id="25" name="Group 24">
            <a:extLst>
              <a:ext uri="{FF2B5EF4-FFF2-40B4-BE49-F238E27FC236}">
                <a16:creationId xmlns:a16="http://schemas.microsoft.com/office/drawing/2014/main" id="{EB7541D4-1E96-B0F5-484F-DFCAC0070D97}"/>
              </a:ext>
            </a:extLst>
          </p:cNvPr>
          <p:cNvGrpSpPr/>
          <p:nvPr/>
        </p:nvGrpSpPr>
        <p:grpSpPr>
          <a:xfrm>
            <a:off x="4387938" y="327589"/>
            <a:ext cx="3591046" cy="2748314"/>
            <a:chOff x="3993622" y="816988"/>
            <a:chExt cx="3591046" cy="2748314"/>
          </a:xfrm>
        </p:grpSpPr>
        <mc:AlternateContent xmlns:mc="http://schemas.openxmlformats.org/markup-compatibility/2006">
          <mc:Choice xmlns:am3d="http://schemas.microsoft.com/office/drawing/2017/model3d" Requires="am3d">
            <p:graphicFrame>
              <p:nvGraphicFramePr>
                <p:cNvPr id="21" name="3D Model 20" descr="Grass patch">
                  <a:extLst>
                    <a:ext uri="{FF2B5EF4-FFF2-40B4-BE49-F238E27FC236}">
                      <a16:creationId xmlns:a16="http://schemas.microsoft.com/office/drawing/2014/main" id="{8AD5C05A-2645-2515-E498-12186239B705}"/>
                    </a:ext>
                  </a:extLst>
                </p:cNvPr>
                <p:cNvGraphicFramePr>
                  <a:graphicFrameLocks noChangeAspect="1"/>
                </p:cNvGraphicFramePr>
                <p:nvPr>
                  <p:extLst>
                    <p:ext uri="{D42A27DB-BD31-4B8C-83A1-F6EECF244321}">
                      <p14:modId xmlns:p14="http://schemas.microsoft.com/office/powerpoint/2010/main" val="2601555903"/>
                    </p:ext>
                  </p:extLst>
                </p:nvPr>
              </p:nvGraphicFramePr>
              <p:xfrm>
                <a:off x="4256804" y="1548634"/>
                <a:ext cx="1662401" cy="1377419"/>
              </p:xfrm>
              <a:graphic>
                <a:graphicData uri="http://schemas.microsoft.com/office/drawing/2017/model3d">
                  <am3d:model3d r:embed="rId8">
                    <am3d:spPr>
                      <a:xfrm>
                        <a:off x="0" y="0"/>
                        <a:ext cx="1662401" cy="1377419"/>
                      </a:xfrm>
                      <a:prstGeom prst="rect">
                        <a:avLst/>
                      </a:prstGeom>
                    </am3d:spPr>
                    <am3d:camera>
                      <am3d:pos x="0" y="0" z="57901219"/>
                      <am3d:up dx="0" dy="36000000" dz="0"/>
                      <am3d:lookAt x="0" y="0" z="0"/>
                      <am3d:perspective fov="2700000"/>
                    </am3d:camera>
                    <am3d:trans>
                      <am3d:meterPerModelUnit n="1681160" d="1000000"/>
                      <am3d:preTrans dx="5390755" dy="-1339975" dz="2"/>
                      <am3d:scale>
                        <am3d:sx n="1000000" d="1000000"/>
                        <am3d:sy n="1000000" d="1000000"/>
                        <am3d:sz n="1000000" d="1000000"/>
                      </am3d:scale>
                      <am3d:rot ax="2991984" ay="808943" az="927494"/>
                      <am3d:postTrans dx="0" dy="0" dz="0"/>
                    </am3d:trans>
                    <am3d:raster rName="Office3DRenderer" rVer="16.0.8326">
                      <am3d:blip r:embed="rId9"/>
                    </am3d:raster>
                    <am3d:objViewport viewportSz="208037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1" name="3D Model 20" descr="Grass patch">
                  <a:extLst>
                    <a:ext uri="{FF2B5EF4-FFF2-40B4-BE49-F238E27FC236}">
                      <a16:creationId xmlns:a16="http://schemas.microsoft.com/office/drawing/2014/main" id="{8AD5C05A-2645-2515-E498-12186239B705}"/>
                    </a:ext>
                  </a:extLst>
                </p:cNvPr>
                <p:cNvPicPr>
                  <a:picLocks noGrp="1" noRot="1" noChangeAspect="1" noMove="1" noResize="1" noEditPoints="1" noAdjustHandles="1" noChangeArrowheads="1" noChangeShapeType="1" noCrop="1"/>
                </p:cNvPicPr>
                <p:nvPr/>
              </p:nvPicPr>
              <p:blipFill>
                <a:blip r:embed="rId9"/>
                <a:stretch>
                  <a:fillRect/>
                </a:stretch>
              </p:blipFill>
              <p:spPr>
                <a:xfrm>
                  <a:off x="4651120" y="1059235"/>
                  <a:ext cx="1662401" cy="1377419"/>
                </a:xfrm>
                <a:prstGeom prst="rect">
                  <a:avLst/>
                </a:prstGeom>
              </p:spPr>
            </p:pic>
          </mc:Fallback>
        </mc:AlternateContent>
        <p:grpSp>
          <p:nvGrpSpPr>
            <p:cNvPr id="20" name="Group 19">
              <a:extLst>
                <a:ext uri="{FF2B5EF4-FFF2-40B4-BE49-F238E27FC236}">
                  <a16:creationId xmlns:a16="http://schemas.microsoft.com/office/drawing/2014/main" id="{24F8C567-F8C6-81F0-94E8-10FB095BC763}"/>
                </a:ext>
              </a:extLst>
            </p:cNvPr>
            <p:cNvGrpSpPr/>
            <p:nvPr/>
          </p:nvGrpSpPr>
          <p:grpSpPr>
            <a:xfrm>
              <a:off x="3993622" y="816988"/>
              <a:ext cx="3591046" cy="2748314"/>
              <a:chOff x="7402423" y="3349853"/>
              <a:chExt cx="3591046" cy="2748314"/>
            </a:xfrm>
          </p:grpSpPr>
          <p:grpSp>
            <p:nvGrpSpPr>
              <p:cNvPr id="10" name="Group 9">
                <a:extLst>
                  <a:ext uri="{FF2B5EF4-FFF2-40B4-BE49-F238E27FC236}">
                    <a16:creationId xmlns:a16="http://schemas.microsoft.com/office/drawing/2014/main" id="{90F79DFB-3BE2-BD61-4B20-4870DE60E0BA}"/>
                  </a:ext>
                </a:extLst>
              </p:cNvPr>
              <p:cNvGrpSpPr/>
              <p:nvPr/>
            </p:nvGrpSpPr>
            <p:grpSpPr>
              <a:xfrm>
                <a:off x="7402423" y="3349853"/>
                <a:ext cx="3591046" cy="2748314"/>
                <a:chOff x="396016" y="1062913"/>
                <a:chExt cx="3591046" cy="2748314"/>
              </a:xfrm>
            </p:grpSpPr>
            <p:pic>
              <p:nvPicPr>
                <p:cNvPr id="11" name="Picture 10">
                  <a:extLst>
                    <a:ext uri="{FF2B5EF4-FFF2-40B4-BE49-F238E27FC236}">
                      <a16:creationId xmlns:a16="http://schemas.microsoft.com/office/drawing/2014/main" id="{06CC0EA5-E6AA-5CF9-8702-C4656F7849AA}"/>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396016" y="1062913"/>
                  <a:ext cx="3591046" cy="2748314"/>
                </a:xfrm>
                <a:prstGeom prst="rect">
                  <a:avLst/>
                </a:prstGeom>
              </p:spPr>
            </p:pic>
            <p:pic>
              <p:nvPicPr>
                <p:cNvPr id="12" name="Picture 11">
                  <a:extLst>
                    <a:ext uri="{FF2B5EF4-FFF2-40B4-BE49-F238E27FC236}">
                      <a16:creationId xmlns:a16="http://schemas.microsoft.com/office/drawing/2014/main" id="{AFC9A5C3-F085-8243-6A39-CBB0D0C439A9}"/>
                    </a:ext>
                  </a:extLst>
                </p:cNvPr>
                <p:cNvPicPr>
                  <a:picLocks noChangeAspect="1"/>
                </p:cNvPicPr>
                <p:nvPr/>
              </p:nvPicPr>
              <p:blipFill>
                <a:blip r:embed="rId5">
                  <a:duotone>
                    <a:prstClr val="black"/>
                    <a:schemeClr val="accent6">
                      <a:tint val="45000"/>
                      <a:satMod val="400000"/>
                    </a:schemeClr>
                  </a:duotone>
                  <a:extLst>
                    <a:ext uri="{BEBA8EAE-BF5A-486C-A8C5-ECC9F3942E4B}">
                      <a14:imgProps xmlns:a14="http://schemas.microsoft.com/office/drawing/2010/main">
                        <a14:imgLayer r:embed="rId6">
                          <a14:imgEffect>
                            <a14:artisticCutout/>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1645324" y="2054865"/>
                  <a:ext cx="642516" cy="802425"/>
                </a:xfrm>
                <a:prstGeom prst="rect">
                  <a:avLst/>
                </a:prstGeom>
              </p:spPr>
            </p:pic>
            <p:pic>
              <p:nvPicPr>
                <p:cNvPr id="13" name="Picture 12">
                  <a:extLst>
                    <a:ext uri="{FF2B5EF4-FFF2-40B4-BE49-F238E27FC236}">
                      <a16:creationId xmlns:a16="http://schemas.microsoft.com/office/drawing/2014/main" id="{D743E1DE-B77C-086E-1E32-A54C8EA603A2}"/>
                    </a:ext>
                  </a:extLst>
                </p:cNvPr>
                <p:cNvPicPr>
                  <a:picLocks noChangeAspect="1"/>
                </p:cNvPicPr>
                <p:nvPr/>
              </p:nvPicPr>
              <p:blipFill>
                <a:blip r:embed="rId7">
                  <a:duotone>
                    <a:prstClr val="black"/>
                    <a:schemeClr val="accent6">
                      <a:tint val="45000"/>
                      <a:satMod val="400000"/>
                    </a:schemeClr>
                  </a:duotone>
                  <a:extLst>
                    <a:ext uri="{BEBA8EAE-BF5A-486C-A8C5-ECC9F3942E4B}">
                      <a14:imgProps xmlns:a14="http://schemas.microsoft.com/office/drawing/2010/main">
                        <a14:imgLayer r:embed="rId6">
                          <a14:imgEffect>
                            <a14:artisticCutout/>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930737" y="1260945"/>
                  <a:ext cx="455514" cy="568882"/>
                </a:xfrm>
                <a:prstGeom prst="rect">
                  <a:avLst/>
                </a:prstGeom>
              </p:spPr>
            </p:pic>
          </p:grpSp>
          <p:pic>
            <p:nvPicPr>
              <p:cNvPr id="14" name="Picture 13">
                <a:extLst>
                  <a:ext uri="{FF2B5EF4-FFF2-40B4-BE49-F238E27FC236}">
                    <a16:creationId xmlns:a16="http://schemas.microsoft.com/office/drawing/2014/main" id="{72EFC34E-AB0D-9CC7-CB91-DA3FB15607F9}"/>
                  </a:ext>
                </a:extLst>
              </p:cNvPr>
              <p:cNvPicPr>
                <a:picLocks noChangeAspect="1"/>
              </p:cNvPicPr>
              <p:nvPr/>
            </p:nvPicPr>
            <p:blipFill>
              <a:blip r:embed="rId10">
                <a:duotone>
                  <a:prstClr val="black"/>
                  <a:schemeClr val="accent6">
                    <a:tint val="45000"/>
                    <a:satMod val="400000"/>
                  </a:schemeClr>
                </a:duotone>
                <a:extLst>
                  <a:ext uri="{BEBA8EAE-BF5A-486C-A8C5-ECC9F3942E4B}">
                    <a14:imgProps xmlns:a14="http://schemas.microsoft.com/office/drawing/2010/main">
                      <a14:imgLayer r:embed="rId6">
                        <a14:imgEffect>
                          <a14:artisticCutout/>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10237549" y="3734908"/>
                <a:ext cx="455514" cy="568882"/>
              </a:xfrm>
              <a:prstGeom prst="rect">
                <a:avLst/>
              </a:prstGeom>
            </p:spPr>
          </p:pic>
          <p:pic>
            <p:nvPicPr>
              <p:cNvPr id="15" name="Picture 14">
                <a:extLst>
                  <a:ext uri="{FF2B5EF4-FFF2-40B4-BE49-F238E27FC236}">
                    <a16:creationId xmlns:a16="http://schemas.microsoft.com/office/drawing/2014/main" id="{527A034E-AABE-AB6C-D7A7-D60901F8CB94}"/>
                  </a:ext>
                </a:extLst>
              </p:cNvPr>
              <p:cNvPicPr>
                <a:picLocks noChangeAspect="1"/>
              </p:cNvPicPr>
              <p:nvPr/>
            </p:nvPicPr>
            <p:blipFill>
              <a:blip r:embed="rId11">
                <a:duotone>
                  <a:prstClr val="black"/>
                  <a:srgbClr val="38A700">
                    <a:tint val="45000"/>
                    <a:satMod val="400000"/>
                  </a:srgbClr>
                </a:duotone>
                <a:extLst>
                  <a:ext uri="{BEBA8EAE-BF5A-486C-A8C5-ECC9F3942E4B}">
                    <a14:imgProps xmlns:a14="http://schemas.microsoft.com/office/drawing/2010/main">
                      <a14:imgLayer r:embed="rId6">
                        <a14:imgEffect>
                          <a14:artisticCutout/>
                        </a14:imgEffect>
                      </a14:imgLayer>
                    </a14:imgProps>
                  </a:ext>
                  <a:ext uri="{28A0092B-C50C-407E-A947-70E740481C1C}">
                    <a14:useLocalDpi xmlns:a14="http://schemas.microsoft.com/office/drawing/2010/main" val="0"/>
                  </a:ext>
                </a:extLst>
              </a:blip>
              <a:stretch>
                <a:fillRect/>
              </a:stretch>
            </p:blipFill>
            <p:spPr>
              <a:xfrm>
                <a:off x="10494996" y="3870687"/>
                <a:ext cx="455514" cy="568882"/>
              </a:xfrm>
              <a:prstGeom prst="rect">
                <a:avLst/>
              </a:prstGeom>
            </p:spPr>
          </p:pic>
          <p:pic>
            <p:nvPicPr>
              <p:cNvPr id="16" name="Picture 15">
                <a:extLst>
                  <a:ext uri="{FF2B5EF4-FFF2-40B4-BE49-F238E27FC236}">
                    <a16:creationId xmlns:a16="http://schemas.microsoft.com/office/drawing/2014/main" id="{3DAB94FE-D0D6-2DED-03B5-ABC68ACCF786}"/>
                  </a:ext>
                </a:extLst>
              </p:cNvPr>
              <p:cNvPicPr>
                <a:picLocks noChangeAspect="1"/>
              </p:cNvPicPr>
              <p:nvPr/>
            </p:nvPicPr>
            <p:blipFill>
              <a:blip r:embed="rId12">
                <a:duotone>
                  <a:prstClr val="black"/>
                  <a:srgbClr val="38A700">
                    <a:tint val="45000"/>
                    <a:satMod val="400000"/>
                  </a:srgbClr>
                </a:duotone>
                <a:extLst>
                  <a:ext uri="{BEBA8EAE-BF5A-486C-A8C5-ECC9F3942E4B}">
                    <a14:imgProps xmlns:a14="http://schemas.microsoft.com/office/drawing/2010/main">
                      <a14:imgLayer r:embed="rId6">
                        <a14:imgEffect>
                          <a14:artisticCutout/>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9781794" y="4341805"/>
                <a:ext cx="574827" cy="717890"/>
              </a:xfrm>
              <a:prstGeom prst="rect">
                <a:avLst/>
              </a:prstGeom>
            </p:spPr>
          </p:pic>
          <p:pic>
            <p:nvPicPr>
              <p:cNvPr id="17" name="Picture 16">
                <a:extLst>
                  <a:ext uri="{FF2B5EF4-FFF2-40B4-BE49-F238E27FC236}">
                    <a16:creationId xmlns:a16="http://schemas.microsoft.com/office/drawing/2014/main" id="{D931D302-93B6-0668-E739-F117D7605045}"/>
                  </a:ext>
                </a:extLst>
              </p:cNvPr>
              <p:cNvPicPr>
                <a:picLocks noChangeAspect="1"/>
              </p:cNvPicPr>
              <p:nvPr/>
            </p:nvPicPr>
            <p:blipFill>
              <a:blip r:embed="rId10">
                <a:duotone>
                  <a:prstClr val="black"/>
                  <a:srgbClr val="38A700">
                    <a:tint val="45000"/>
                    <a:satMod val="400000"/>
                  </a:srgbClr>
                </a:duotone>
                <a:extLst>
                  <a:ext uri="{BEBA8EAE-BF5A-486C-A8C5-ECC9F3942E4B}">
                    <a14:imgProps xmlns:a14="http://schemas.microsoft.com/office/drawing/2010/main">
                      <a14:imgLayer r:embed="rId6">
                        <a14:imgEffect>
                          <a14:artisticCutout/>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9559925" y="4341805"/>
                <a:ext cx="455514" cy="568882"/>
              </a:xfrm>
              <a:prstGeom prst="rect">
                <a:avLst/>
              </a:prstGeom>
            </p:spPr>
          </p:pic>
          <p:pic>
            <p:nvPicPr>
              <p:cNvPr id="18" name="Picture 17">
                <a:extLst>
                  <a:ext uri="{FF2B5EF4-FFF2-40B4-BE49-F238E27FC236}">
                    <a16:creationId xmlns:a16="http://schemas.microsoft.com/office/drawing/2014/main" id="{4374B030-0BB7-B21C-B8DD-B61AA249B49A}"/>
                  </a:ext>
                </a:extLst>
              </p:cNvPr>
              <p:cNvPicPr>
                <a:picLocks noChangeAspect="1"/>
              </p:cNvPicPr>
              <p:nvPr/>
            </p:nvPicPr>
            <p:blipFill>
              <a:blip r:embed="rId5">
                <a:duotone>
                  <a:prstClr val="black"/>
                  <a:schemeClr val="accent6">
                    <a:tint val="45000"/>
                    <a:satMod val="400000"/>
                  </a:schemeClr>
                </a:duotone>
                <a:extLst>
                  <a:ext uri="{BEBA8EAE-BF5A-486C-A8C5-ECC9F3942E4B}">
                    <a14:imgProps xmlns:a14="http://schemas.microsoft.com/office/drawing/2010/main">
                      <a14:imgLayer r:embed="rId6">
                        <a14:imgEffect>
                          <a14:artisticCutout/>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8423974" y="4695627"/>
                <a:ext cx="455514" cy="568882"/>
              </a:xfrm>
              <a:prstGeom prst="rect">
                <a:avLst/>
              </a:prstGeom>
            </p:spPr>
          </p:pic>
        </p:grpSp>
        <p:pic>
          <p:nvPicPr>
            <p:cNvPr id="23" name="Picture 22">
              <a:extLst>
                <a:ext uri="{FF2B5EF4-FFF2-40B4-BE49-F238E27FC236}">
                  <a16:creationId xmlns:a16="http://schemas.microsoft.com/office/drawing/2014/main" id="{8D0535A1-7E83-A493-647C-F9DE38DA7A85}"/>
                </a:ext>
              </a:extLst>
            </p:cNvPr>
            <p:cNvPicPr>
              <a:picLocks noChangeAspect="1"/>
            </p:cNvPicPr>
            <p:nvPr/>
          </p:nvPicPr>
          <p:blipFill>
            <a:blip r:embed="rId5">
              <a:duotone>
                <a:prstClr val="black"/>
                <a:schemeClr val="accent6">
                  <a:tint val="45000"/>
                  <a:satMod val="400000"/>
                </a:schemeClr>
              </a:duotone>
              <a:extLst>
                <a:ext uri="{BEBA8EAE-BF5A-486C-A8C5-ECC9F3942E4B}">
                  <a14:imgProps xmlns:a14="http://schemas.microsoft.com/office/drawing/2010/main">
                    <a14:imgLayer r:embed="rId6">
                      <a14:imgEffect>
                        <a14:artisticCutout/>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5764096" y="1468721"/>
              <a:ext cx="455514" cy="568882"/>
            </a:xfrm>
            <a:prstGeom prst="rect">
              <a:avLst/>
            </a:prstGeom>
          </p:spPr>
        </p:pic>
        <p:pic>
          <p:nvPicPr>
            <p:cNvPr id="24" name="Picture 23">
              <a:extLst>
                <a:ext uri="{FF2B5EF4-FFF2-40B4-BE49-F238E27FC236}">
                  <a16:creationId xmlns:a16="http://schemas.microsoft.com/office/drawing/2014/main" id="{97CD15F9-8BF4-D0EE-EC7A-9AE9EE36CA45}"/>
                </a:ext>
              </a:extLst>
            </p:cNvPr>
            <p:cNvPicPr>
              <a:picLocks noChangeAspect="1"/>
            </p:cNvPicPr>
            <p:nvPr/>
          </p:nvPicPr>
          <p:blipFill>
            <a:blip r:embed="rId11">
              <a:duotone>
                <a:prstClr val="black"/>
                <a:schemeClr val="accent6">
                  <a:tint val="45000"/>
                  <a:satMod val="400000"/>
                </a:schemeClr>
              </a:duotone>
              <a:extLst>
                <a:ext uri="{BEBA8EAE-BF5A-486C-A8C5-ECC9F3942E4B}">
                  <a14:imgProps xmlns:a14="http://schemas.microsoft.com/office/drawing/2010/main">
                    <a14:imgLayer r:embed="rId6">
                      <a14:imgEffect>
                        <a14:artisticCutout/>
                      </a14:imgEffect>
                    </a14:imgLayer>
                  </a14:imgProps>
                </a:ext>
                <a:ext uri="{28A0092B-C50C-407E-A947-70E740481C1C}">
                  <a14:useLocalDpi xmlns:a14="http://schemas.microsoft.com/office/drawing/2010/main" val="0"/>
                </a:ext>
              </a:extLst>
            </a:blip>
            <a:stretch>
              <a:fillRect/>
            </a:stretch>
          </p:blipFill>
          <p:spPr>
            <a:xfrm>
              <a:off x="5608381" y="1468721"/>
              <a:ext cx="349889" cy="436969"/>
            </a:xfrm>
            <a:prstGeom prst="rect">
              <a:avLst/>
            </a:prstGeom>
          </p:spPr>
        </p:pic>
      </p:grpSp>
      <p:pic>
        <p:nvPicPr>
          <p:cNvPr id="46" name="Picture 45">
            <a:extLst>
              <a:ext uri="{FF2B5EF4-FFF2-40B4-BE49-F238E27FC236}">
                <a16:creationId xmlns:a16="http://schemas.microsoft.com/office/drawing/2014/main" id="{761ED167-079C-EF4E-E773-91B081164118}"/>
              </a:ext>
            </a:extLst>
          </p:cNvPr>
          <p:cNvPicPr>
            <a:picLocks noChangeAspect="1"/>
          </p:cNvPicPr>
          <p:nvPr/>
        </p:nvPicPr>
        <p:blipFill rotWithShape="1">
          <a:blip r:embed="rId13">
            <a:extLst>
              <a:ext uri="{28A0092B-C50C-407E-A947-70E740481C1C}">
                <a14:useLocalDpi xmlns:a14="http://schemas.microsoft.com/office/drawing/2010/main" val="0"/>
              </a:ext>
            </a:extLst>
          </a:blip>
          <a:srcRect l="61475" t="12014" r="23495" b="68847"/>
          <a:stretch/>
        </p:blipFill>
        <p:spPr>
          <a:xfrm>
            <a:off x="10168193" y="552886"/>
            <a:ext cx="594247" cy="568883"/>
          </a:xfrm>
          <a:prstGeom prst="rect">
            <a:avLst/>
          </a:prstGeom>
        </p:spPr>
      </p:pic>
      <p:pic>
        <p:nvPicPr>
          <p:cNvPr id="52" name="Picture 51">
            <a:extLst>
              <a:ext uri="{FF2B5EF4-FFF2-40B4-BE49-F238E27FC236}">
                <a16:creationId xmlns:a16="http://schemas.microsoft.com/office/drawing/2014/main" id="{4E3721C2-00B7-B363-2208-A929DA4C2496}"/>
              </a:ext>
            </a:extLst>
          </p:cNvPr>
          <p:cNvPicPr>
            <a:picLocks noChangeAspect="1"/>
          </p:cNvPicPr>
          <p:nvPr/>
        </p:nvPicPr>
        <p:blipFill rotWithShape="1">
          <a:blip r:embed="rId13">
            <a:extLst>
              <a:ext uri="{28A0092B-C50C-407E-A947-70E740481C1C}">
                <a14:useLocalDpi xmlns:a14="http://schemas.microsoft.com/office/drawing/2010/main" val="0"/>
              </a:ext>
            </a:extLst>
          </a:blip>
          <a:srcRect l="61475" t="12014" r="23495" b="68847"/>
          <a:stretch/>
        </p:blipFill>
        <p:spPr>
          <a:xfrm>
            <a:off x="6488755" y="681341"/>
            <a:ext cx="594247" cy="568883"/>
          </a:xfrm>
          <a:prstGeom prst="rect">
            <a:avLst/>
          </a:prstGeom>
        </p:spPr>
      </p:pic>
      <p:pic>
        <p:nvPicPr>
          <p:cNvPr id="53" name="Picture 52">
            <a:extLst>
              <a:ext uri="{FF2B5EF4-FFF2-40B4-BE49-F238E27FC236}">
                <a16:creationId xmlns:a16="http://schemas.microsoft.com/office/drawing/2014/main" id="{B752F3EB-071D-1E52-80AC-BB1705E220FF}"/>
              </a:ext>
            </a:extLst>
          </p:cNvPr>
          <p:cNvPicPr>
            <a:picLocks noChangeAspect="1"/>
          </p:cNvPicPr>
          <p:nvPr/>
        </p:nvPicPr>
        <p:blipFill>
          <a:blip r:embed="rId12">
            <a:duotone>
              <a:prstClr val="black"/>
              <a:schemeClr val="accent6">
                <a:tint val="45000"/>
                <a:satMod val="400000"/>
              </a:schemeClr>
            </a:duotone>
            <a:extLst>
              <a:ext uri="{BEBA8EAE-BF5A-486C-A8C5-ECC9F3942E4B}">
                <a14:imgProps xmlns:a14="http://schemas.microsoft.com/office/drawing/2010/main">
                  <a14:imgLayer r:embed="rId6">
                    <a14:imgEffect>
                      <a14:artisticCutout/>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10562761" y="410440"/>
            <a:ext cx="455514" cy="568882"/>
          </a:xfrm>
          <a:prstGeom prst="rect">
            <a:avLst/>
          </a:prstGeom>
        </p:spPr>
      </p:pic>
      <p:pic>
        <p:nvPicPr>
          <p:cNvPr id="54" name="Picture 53">
            <a:extLst>
              <a:ext uri="{FF2B5EF4-FFF2-40B4-BE49-F238E27FC236}">
                <a16:creationId xmlns:a16="http://schemas.microsoft.com/office/drawing/2014/main" id="{17B231A3-D3B4-738C-0F1C-37D0BA45293B}"/>
              </a:ext>
            </a:extLst>
          </p:cNvPr>
          <p:cNvPicPr>
            <a:picLocks noChangeAspect="1"/>
          </p:cNvPicPr>
          <p:nvPr/>
        </p:nvPicPr>
        <p:blipFill>
          <a:blip r:embed="rId7">
            <a:duotone>
              <a:prstClr val="black"/>
              <a:schemeClr val="accent6">
                <a:tint val="45000"/>
                <a:satMod val="400000"/>
              </a:schemeClr>
            </a:duotone>
            <a:extLst>
              <a:ext uri="{BEBA8EAE-BF5A-486C-A8C5-ECC9F3942E4B}">
                <a14:imgProps xmlns:a14="http://schemas.microsoft.com/office/drawing/2010/main">
                  <a14:imgLayer r:embed="rId6">
                    <a14:imgEffect>
                      <a14:artisticCutout/>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6899260" y="498378"/>
            <a:ext cx="455514" cy="568882"/>
          </a:xfrm>
          <a:prstGeom prst="rect">
            <a:avLst/>
          </a:prstGeom>
        </p:spPr>
      </p:pic>
      <p:pic>
        <p:nvPicPr>
          <p:cNvPr id="55" name="Picture 54">
            <a:extLst>
              <a:ext uri="{FF2B5EF4-FFF2-40B4-BE49-F238E27FC236}">
                <a16:creationId xmlns:a16="http://schemas.microsoft.com/office/drawing/2014/main" id="{3CEAA078-ADAF-7747-B65E-1F49948AA486}"/>
              </a:ext>
            </a:extLst>
          </p:cNvPr>
          <p:cNvPicPr>
            <a:picLocks noChangeAspect="1"/>
          </p:cNvPicPr>
          <p:nvPr/>
        </p:nvPicPr>
        <p:blipFill rotWithShape="1">
          <a:blip r:embed="rId14">
            <a:extLst>
              <a:ext uri="{BEBA8EAE-BF5A-486C-A8C5-ECC9F3942E4B}">
                <a14:imgProps xmlns:a14="http://schemas.microsoft.com/office/drawing/2010/main">
                  <a14:imgLayer r:embed="rId15">
                    <a14:imgEffect>
                      <a14:backgroundRemoval t="50577" b="73672" l="46181" r="63542">
                        <a14:foregroundMark x1="58160" y1="56813" x2="51389" y2="58199"/>
                        <a14:foregroundMark x1="57639" y1="67436" x2="50694" y2="64896"/>
                        <a14:foregroundMark x1="56771" y1="51501" x2="63021" y2="59815"/>
                        <a14:foregroundMark x1="54340" y1="53349" x2="48438" y2="57275"/>
                        <a14:foregroundMark x1="47222" y1="59122" x2="46181" y2="60970"/>
                        <a14:foregroundMark x1="63542" y1="66975" x2="63542" y2="66975"/>
                        <a14:foregroundMark x1="55903" y1="73672" x2="55903" y2="73672"/>
                        <a14:foregroundMark x1="54340" y1="73672" x2="54340" y2="73672"/>
                        <a14:foregroundMark x1="49653" y1="67436" x2="49653" y2="67436"/>
                        <a14:foregroundMark x1="50521" y1="55889" x2="50521" y2="55889"/>
                        <a14:foregroundMark x1="49826" y1="55196" x2="49826" y2="55196"/>
                      </a14:backgroundRemoval>
                    </a14:imgEffect>
                    <a14:imgEffect>
                      <a14:artisticCutout/>
                    </a14:imgEffect>
                  </a14:imgLayer>
                </a14:imgProps>
              </a:ext>
              <a:ext uri="{28A0092B-C50C-407E-A947-70E740481C1C}">
                <a14:useLocalDpi xmlns:a14="http://schemas.microsoft.com/office/drawing/2010/main" val="0"/>
              </a:ext>
            </a:extLst>
          </a:blip>
          <a:srcRect l="45414" t="49547" r="34983" b="24944"/>
          <a:stretch/>
        </p:blipFill>
        <p:spPr>
          <a:xfrm>
            <a:off x="9573191" y="1647624"/>
            <a:ext cx="775062" cy="758231"/>
          </a:xfrm>
          <a:prstGeom prst="rect">
            <a:avLst/>
          </a:prstGeom>
        </p:spPr>
      </p:pic>
      <p:cxnSp>
        <p:nvCxnSpPr>
          <p:cNvPr id="59" name="Straight Connector 58">
            <a:extLst>
              <a:ext uri="{FF2B5EF4-FFF2-40B4-BE49-F238E27FC236}">
                <a16:creationId xmlns:a16="http://schemas.microsoft.com/office/drawing/2014/main" id="{C709F9F5-6EB1-34FE-F842-CF690708CF35}"/>
              </a:ext>
            </a:extLst>
          </p:cNvPr>
          <p:cNvCxnSpPr>
            <a:cxnSpLocks/>
          </p:cNvCxnSpPr>
          <p:nvPr/>
        </p:nvCxnSpPr>
        <p:spPr>
          <a:xfrm>
            <a:off x="9719446" y="1888423"/>
            <a:ext cx="241276" cy="233543"/>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F71D9FC-CEAF-A4F0-3803-F987C85261F0}"/>
              </a:ext>
            </a:extLst>
          </p:cNvPr>
          <p:cNvCxnSpPr>
            <a:cxnSpLocks/>
          </p:cNvCxnSpPr>
          <p:nvPr/>
        </p:nvCxnSpPr>
        <p:spPr>
          <a:xfrm>
            <a:off x="9756219" y="1849236"/>
            <a:ext cx="241276" cy="233543"/>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0FDC3611-0325-4D95-C5E9-4DE01558FD8D}"/>
              </a:ext>
            </a:extLst>
          </p:cNvPr>
          <p:cNvCxnSpPr>
            <a:cxnSpLocks/>
          </p:cNvCxnSpPr>
          <p:nvPr/>
        </p:nvCxnSpPr>
        <p:spPr>
          <a:xfrm>
            <a:off x="9792573" y="1841032"/>
            <a:ext cx="241276" cy="233543"/>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A95698B-0B98-875F-8141-AE0BF9218B02}"/>
              </a:ext>
            </a:extLst>
          </p:cNvPr>
          <p:cNvCxnSpPr>
            <a:cxnSpLocks/>
          </p:cNvCxnSpPr>
          <p:nvPr/>
        </p:nvCxnSpPr>
        <p:spPr>
          <a:xfrm>
            <a:off x="9820651" y="1813692"/>
            <a:ext cx="241276" cy="233543"/>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8AF97FB-C0EC-DA5A-CF57-62A6F0B573AC}"/>
              </a:ext>
            </a:extLst>
          </p:cNvPr>
          <p:cNvCxnSpPr>
            <a:cxnSpLocks/>
          </p:cNvCxnSpPr>
          <p:nvPr/>
        </p:nvCxnSpPr>
        <p:spPr>
          <a:xfrm>
            <a:off x="9850131" y="1784876"/>
            <a:ext cx="241276" cy="233543"/>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7A5BF772-D019-8C28-3700-3D60B6FCE7CD}"/>
              </a:ext>
            </a:extLst>
          </p:cNvPr>
          <p:cNvCxnSpPr>
            <a:cxnSpLocks/>
          </p:cNvCxnSpPr>
          <p:nvPr/>
        </p:nvCxnSpPr>
        <p:spPr>
          <a:xfrm>
            <a:off x="9888655" y="1767907"/>
            <a:ext cx="241276" cy="233543"/>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1D9AD2F-3BE9-E0B4-0475-C6194CC03C42}"/>
              </a:ext>
            </a:extLst>
          </p:cNvPr>
          <p:cNvCxnSpPr>
            <a:cxnSpLocks/>
          </p:cNvCxnSpPr>
          <p:nvPr/>
        </p:nvCxnSpPr>
        <p:spPr>
          <a:xfrm>
            <a:off x="9924689" y="1745689"/>
            <a:ext cx="241276" cy="233543"/>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19EAFD6F-16E1-197D-9A97-B6405FB066D9}"/>
              </a:ext>
            </a:extLst>
          </p:cNvPr>
          <p:cNvCxnSpPr>
            <a:cxnSpLocks/>
          </p:cNvCxnSpPr>
          <p:nvPr/>
        </p:nvCxnSpPr>
        <p:spPr>
          <a:xfrm>
            <a:off x="9964820" y="1728363"/>
            <a:ext cx="241276" cy="233543"/>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0DE582B4-F10C-7264-F23B-12A022D80FD6}"/>
              </a:ext>
            </a:extLst>
          </p:cNvPr>
          <p:cNvCxnSpPr>
            <a:cxnSpLocks/>
          </p:cNvCxnSpPr>
          <p:nvPr/>
        </p:nvCxnSpPr>
        <p:spPr>
          <a:xfrm flipV="1">
            <a:off x="9975578" y="1930463"/>
            <a:ext cx="254086" cy="194314"/>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72" name="Picture 71">
            <a:extLst>
              <a:ext uri="{FF2B5EF4-FFF2-40B4-BE49-F238E27FC236}">
                <a16:creationId xmlns:a16="http://schemas.microsoft.com/office/drawing/2014/main" id="{C0D6357D-A743-46D2-6AB5-FDDC242FBAE5}"/>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448429" y="686528"/>
            <a:ext cx="3641200" cy="2748314"/>
          </a:xfrm>
          <a:prstGeom prst="rect">
            <a:avLst/>
          </a:prstGeom>
        </p:spPr>
      </p:pic>
      <p:pic>
        <p:nvPicPr>
          <p:cNvPr id="73" name="Picture 72">
            <a:extLst>
              <a:ext uri="{FF2B5EF4-FFF2-40B4-BE49-F238E27FC236}">
                <a16:creationId xmlns:a16="http://schemas.microsoft.com/office/drawing/2014/main" id="{5130D94D-68D3-CEFB-246C-87BB32F7A895}"/>
              </a:ext>
            </a:extLst>
          </p:cNvPr>
          <p:cNvPicPr>
            <a:picLocks noChangeAspect="1"/>
          </p:cNvPicPr>
          <p:nvPr/>
        </p:nvPicPr>
        <p:blipFill rotWithShape="1">
          <a:blip r:embed="rId17">
            <a:extLst>
              <a:ext uri="{BEBA8EAE-BF5A-486C-A8C5-ECC9F3942E4B}">
                <a14:imgProps xmlns:a14="http://schemas.microsoft.com/office/drawing/2010/main">
                  <a14:imgLayer r:embed="rId18">
                    <a14:imgEffect>
                      <a14:backgroundRemoval t="50000" b="74885" l="44174" r="64174">
                        <a14:foregroundMark x1="49913" y1="54839" x2="49913" y2="54839"/>
                        <a14:foregroundMark x1="53913" y1="51382" x2="53913" y2="51382"/>
                        <a14:foregroundMark x1="61913" y1="55760" x2="61043" y2="55760"/>
                        <a14:foregroundMark x1="55826" y1="50000" x2="55826" y2="50000"/>
                        <a14:foregroundMark x1="51304" y1="70737" x2="51304" y2="70737"/>
                        <a14:foregroundMark x1="45043" y1="61290" x2="45043" y2="61290"/>
                        <a14:foregroundMark x1="57739" y1="72350" x2="57217" y2="73272"/>
                        <a14:foregroundMark x1="57739" y1="71659" x2="52522" y2="74194"/>
                        <a14:foregroundMark x1="61391" y1="70968" x2="53043" y2="71889"/>
                        <a14:foregroundMark x1="45043" y1="59908" x2="44174" y2="59908"/>
                        <a14:foregroundMark x1="57565" y1="54147" x2="57565" y2="54147"/>
                        <a14:foregroundMark x1="64000" y1="61290" x2="64000" y2="61290"/>
                        <a14:foregroundMark x1="64174" y1="66359" x2="64174" y2="66359"/>
                      </a14:backgroundRemoval>
                    </a14:imgEffect>
                  </a14:imgLayer>
                </a14:imgProps>
              </a:ext>
              <a:ext uri="{28A0092B-C50C-407E-A947-70E740481C1C}">
                <a14:useLocalDpi xmlns:a14="http://schemas.microsoft.com/office/drawing/2010/main" val="0"/>
              </a:ext>
            </a:extLst>
          </a:blip>
          <a:srcRect l="43781" t="48060" r="34693" b="21708"/>
          <a:stretch/>
        </p:blipFill>
        <p:spPr>
          <a:xfrm>
            <a:off x="1615238" y="2242245"/>
            <a:ext cx="840579" cy="891096"/>
          </a:xfrm>
          <a:prstGeom prst="rect">
            <a:avLst/>
          </a:prstGeom>
        </p:spPr>
      </p:pic>
      <p:cxnSp>
        <p:nvCxnSpPr>
          <p:cNvPr id="74" name="Straight Connector 73">
            <a:extLst>
              <a:ext uri="{FF2B5EF4-FFF2-40B4-BE49-F238E27FC236}">
                <a16:creationId xmlns:a16="http://schemas.microsoft.com/office/drawing/2014/main" id="{9D4749EF-21A4-DBD9-D250-15281E941B00}"/>
              </a:ext>
            </a:extLst>
          </p:cNvPr>
          <p:cNvCxnSpPr>
            <a:cxnSpLocks/>
          </p:cNvCxnSpPr>
          <p:nvPr/>
        </p:nvCxnSpPr>
        <p:spPr>
          <a:xfrm>
            <a:off x="6761507" y="791450"/>
            <a:ext cx="220570" cy="17266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0DC0CF2B-A5B0-ABCB-05E2-BB1D72CD4C0E}"/>
              </a:ext>
            </a:extLst>
          </p:cNvPr>
          <p:cNvCxnSpPr>
            <a:cxnSpLocks/>
          </p:cNvCxnSpPr>
          <p:nvPr/>
        </p:nvCxnSpPr>
        <p:spPr>
          <a:xfrm>
            <a:off x="6731767" y="814868"/>
            <a:ext cx="220570" cy="17266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08612720-02C7-035D-342A-D9A0EBDDE8B5}"/>
              </a:ext>
            </a:extLst>
          </p:cNvPr>
          <p:cNvCxnSpPr>
            <a:cxnSpLocks/>
          </p:cNvCxnSpPr>
          <p:nvPr/>
        </p:nvCxnSpPr>
        <p:spPr>
          <a:xfrm>
            <a:off x="6697925" y="820864"/>
            <a:ext cx="209460" cy="188264"/>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B7A790D7-F33D-F6BF-D782-C62072CD0E90}"/>
              </a:ext>
            </a:extLst>
          </p:cNvPr>
          <p:cNvCxnSpPr>
            <a:cxnSpLocks/>
          </p:cNvCxnSpPr>
          <p:nvPr/>
        </p:nvCxnSpPr>
        <p:spPr>
          <a:xfrm>
            <a:off x="6661231" y="836790"/>
            <a:ext cx="220570" cy="17266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36DC22E6-8B79-A91F-DF95-B493F996FE4F}"/>
              </a:ext>
            </a:extLst>
          </p:cNvPr>
          <p:cNvCxnSpPr>
            <a:cxnSpLocks/>
          </p:cNvCxnSpPr>
          <p:nvPr/>
        </p:nvCxnSpPr>
        <p:spPr>
          <a:xfrm>
            <a:off x="6641769" y="859095"/>
            <a:ext cx="220570" cy="17266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FA45C78F-5DC4-34C3-91EF-25978D7F50B1}"/>
              </a:ext>
            </a:extLst>
          </p:cNvPr>
          <p:cNvCxnSpPr>
            <a:cxnSpLocks/>
          </p:cNvCxnSpPr>
          <p:nvPr/>
        </p:nvCxnSpPr>
        <p:spPr>
          <a:xfrm>
            <a:off x="6620977" y="872535"/>
            <a:ext cx="220570" cy="17266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976D7C54-B083-4F26-176F-EC895947B721}"/>
              </a:ext>
            </a:extLst>
          </p:cNvPr>
          <p:cNvCxnSpPr>
            <a:cxnSpLocks/>
          </p:cNvCxnSpPr>
          <p:nvPr/>
        </p:nvCxnSpPr>
        <p:spPr>
          <a:xfrm>
            <a:off x="6591400" y="891842"/>
            <a:ext cx="220570" cy="17266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FC87BB7B-7953-758B-10DB-5034BF82E3F9}"/>
              </a:ext>
            </a:extLst>
          </p:cNvPr>
          <p:cNvCxnSpPr>
            <a:cxnSpLocks/>
          </p:cNvCxnSpPr>
          <p:nvPr/>
        </p:nvCxnSpPr>
        <p:spPr>
          <a:xfrm>
            <a:off x="10447674" y="661701"/>
            <a:ext cx="220570" cy="17266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9132BF07-189C-DC2C-0078-91FE2ED37F62}"/>
              </a:ext>
            </a:extLst>
          </p:cNvPr>
          <p:cNvCxnSpPr>
            <a:cxnSpLocks/>
          </p:cNvCxnSpPr>
          <p:nvPr/>
        </p:nvCxnSpPr>
        <p:spPr>
          <a:xfrm>
            <a:off x="10417934" y="685119"/>
            <a:ext cx="220570" cy="17266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9B8A96B-479E-EE66-2998-68B31A0BD37F}"/>
              </a:ext>
            </a:extLst>
          </p:cNvPr>
          <p:cNvCxnSpPr>
            <a:cxnSpLocks/>
          </p:cNvCxnSpPr>
          <p:nvPr/>
        </p:nvCxnSpPr>
        <p:spPr>
          <a:xfrm>
            <a:off x="10347398" y="707041"/>
            <a:ext cx="220570" cy="17266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5F375782-6AC4-3108-2B75-DF576A5B7AC4}"/>
              </a:ext>
            </a:extLst>
          </p:cNvPr>
          <p:cNvCxnSpPr>
            <a:cxnSpLocks/>
          </p:cNvCxnSpPr>
          <p:nvPr/>
        </p:nvCxnSpPr>
        <p:spPr>
          <a:xfrm>
            <a:off x="10327936" y="729346"/>
            <a:ext cx="220570" cy="17266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3D4A130F-3023-EF60-55E3-945D253D72DB}"/>
              </a:ext>
            </a:extLst>
          </p:cNvPr>
          <p:cNvCxnSpPr>
            <a:cxnSpLocks/>
          </p:cNvCxnSpPr>
          <p:nvPr/>
        </p:nvCxnSpPr>
        <p:spPr>
          <a:xfrm>
            <a:off x="10307144" y="742786"/>
            <a:ext cx="220570" cy="17266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362B04EB-7157-F91E-D352-3050816BFAA1}"/>
              </a:ext>
            </a:extLst>
          </p:cNvPr>
          <p:cNvCxnSpPr>
            <a:cxnSpLocks/>
          </p:cNvCxnSpPr>
          <p:nvPr/>
        </p:nvCxnSpPr>
        <p:spPr>
          <a:xfrm>
            <a:off x="10277567" y="762093"/>
            <a:ext cx="220570" cy="17266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038D547D-75E4-4B6A-0366-0938B297F4BA}"/>
              </a:ext>
            </a:extLst>
          </p:cNvPr>
          <p:cNvCxnSpPr>
            <a:cxnSpLocks/>
          </p:cNvCxnSpPr>
          <p:nvPr/>
        </p:nvCxnSpPr>
        <p:spPr>
          <a:xfrm>
            <a:off x="10381824" y="704331"/>
            <a:ext cx="220570" cy="17266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hart 4">
            <a:extLst>
              <a:ext uri="{FF2B5EF4-FFF2-40B4-BE49-F238E27FC236}">
                <a16:creationId xmlns:a16="http://schemas.microsoft.com/office/drawing/2014/main" id="{9AA26630-2840-E9B9-5C15-8337880AAF2C}"/>
              </a:ext>
            </a:extLst>
          </p:cNvPr>
          <p:cNvGraphicFramePr/>
          <p:nvPr>
            <p:extLst>
              <p:ext uri="{D42A27DB-BD31-4B8C-83A1-F6EECF244321}">
                <p14:modId xmlns:p14="http://schemas.microsoft.com/office/powerpoint/2010/main" val="561935827"/>
              </p:ext>
            </p:extLst>
          </p:nvPr>
        </p:nvGraphicFramePr>
        <p:xfrm>
          <a:off x="448429" y="4268551"/>
          <a:ext cx="3000514" cy="2390579"/>
        </p:xfrm>
        <a:graphic>
          <a:graphicData uri="http://schemas.openxmlformats.org/drawingml/2006/chart">
            <c:chart xmlns:c="http://schemas.openxmlformats.org/drawingml/2006/chart" xmlns:r="http://schemas.openxmlformats.org/officeDocument/2006/relationships" r:id="rId19"/>
          </a:graphicData>
        </a:graphic>
      </p:graphicFrame>
      <p:graphicFrame>
        <p:nvGraphicFramePr>
          <p:cNvPr id="22" name="Chart 21">
            <a:extLst>
              <a:ext uri="{FF2B5EF4-FFF2-40B4-BE49-F238E27FC236}">
                <a16:creationId xmlns:a16="http://schemas.microsoft.com/office/drawing/2014/main" id="{A58F1457-2304-03D2-E7D7-DB38888633F7}"/>
              </a:ext>
            </a:extLst>
          </p:cNvPr>
          <p:cNvGraphicFramePr/>
          <p:nvPr>
            <p:extLst>
              <p:ext uri="{D42A27DB-BD31-4B8C-83A1-F6EECF244321}">
                <p14:modId xmlns:p14="http://schemas.microsoft.com/office/powerpoint/2010/main" val="1237190942"/>
              </p:ext>
            </p:extLst>
          </p:nvPr>
        </p:nvGraphicFramePr>
        <p:xfrm>
          <a:off x="4591636" y="4268550"/>
          <a:ext cx="3000514" cy="2390579"/>
        </p:xfrm>
        <a:graphic>
          <a:graphicData uri="http://schemas.openxmlformats.org/drawingml/2006/chart">
            <c:chart xmlns:c="http://schemas.openxmlformats.org/drawingml/2006/chart" xmlns:r="http://schemas.openxmlformats.org/officeDocument/2006/relationships" r:id="rId20"/>
          </a:graphicData>
        </a:graphic>
      </p:graphicFrame>
      <p:graphicFrame>
        <p:nvGraphicFramePr>
          <p:cNvPr id="26" name="Chart 25">
            <a:extLst>
              <a:ext uri="{FF2B5EF4-FFF2-40B4-BE49-F238E27FC236}">
                <a16:creationId xmlns:a16="http://schemas.microsoft.com/office/drawing/2014/main" id="{FB2D55CA-BD4F-816E-E88A-1F025A327C35}"/>
              </a:ext>
            </a:extLst>
          </p:cNvPr>
          <p:cNvGraphicFramePr/>
          <p:nvPr>
            <p:extLst>
              <p:ext uri="{D42A27DB-BD31-4B8C-83A1-F6EECF244321}">
                <p14:modId xmlns:p14="http://schemas.microsoft.com/office/powerpoint/2010/main" val="3809159593"/>
              </p:ext>
            </p:extLst>
          </p:nvPr>
        </p:nvGraphicFramePr>
        <p:xfrm>
          <a:off x="8734843" y="4268551"/>
          <a:ext cx="3000514" cy="2390579"/>
        </p:xfrm>
        <a:graphic>
          <a:graphicData uri="http://schemas.openxmlformats.org/drawingml/2006/chart">
            <c:chart xmlns:c="http://schemas.openxmlformats.org/drawingml/2006/chart" xmlns:r="http://schemas.openxmlformats.org/officeDocument/2006/relationships" r:id="rId21"/>
          </a:graphicData>
        </a:graphic>
      </p:graphicFrame>
    </p:spTree>
    <p:extLst>
      <p:ext uri="{BB962C8B-B14F-4D97-AF65-F5344CB8AC3E}">
        <p14:creationId xmlns:p14="http://schemas.microsoft.com/office/powerpoint/2010/main" val="4082644505"/>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Arrow: Down 17">
            <a:extLst>
              <a:ext uri="{FF2B5EF4-FFF2-40B4-BE49-F238E27FC236}">
                <a16:creationId xmlns:a16="http://schemas.microsoft.com/office/drawing/2014/main" id="{21C6935F-CF2C-8906-4E82-3A4099D104F2}"/>
              </a:ext>
            </a:extLst>
          </p:cNvPr>
          <p:cNvSpPr/>
          <p:nvPr/>
        </p:nvSpPr>
        <p:spPr>
          <a:xfrm rot="10800000">
            <a:off x="2486991" y="4389120"/>
            <a:ext cx="644434" cy="1758663"/>
          </a:xfrm>
          <a:prstGeom prst="downArrow">
            <a:avLst/>
          </a:prstGeom>
          <a:solidFill>
            <a:srgbClr val="F38CB7"/>
          </a:solidFill>
          <a:ln>
            <a:solidFill>
              <a:srgbClr val="F38CB7"/>
            </a:solidFill>
          </a:ln>
        </p:spPr>
        <p:style>
          <a:lnRef idx="2">
            <a:schemeClr val="accent1">
              <a:shade val="15000"/>
            </a:schemeClr>
          </a:lnRef>
          <a:fillRef idx="1">
            <a:schemeClr val="accent1"/>
          </a:fillRef>
          <a:effectRef idx="0">
            <a:schemeClr val="accent1"/>
          </a:effectRef>
          <a:fontRef idx="minor">
            <a:schemeClr val="lt1"/>
          </a:fontRef>
        </p:style>
        <p:txBody>
          <a:bodyPr vert="vert" rtlCol="0" anchor="ctr"/>
          <a:lstStyle/>
          <a:p>
            <a:pPr algn="ctr"/>
            <a:r>
              <a:rPr lang="ar-SA" sz="1400" dirty="0"/>
              <a:t>مرافق سياحية</a:t>
            </a:r>
            <a:endParaRPr lang="en-US" sz="1400" dirty="0"/>
          </a:p>
        </p:txBody>
      </p:sp>
      <p:sp>
        <p:nvSpPr>
          <p:cNvPr id="4" name="Arrow: Down 3">
            <a:extLst>
              <a:ext uri="{FF2B5EF4-FFF2-40B4-BE49-F238E27FC236}">
                <a16:creationId xmlns:a16="http://schemas.microsoft.com/office/drawing/2014/main" id="{76406888-EC27-1B68-738E-55AA53C8E13D}"/>
              </a:ext>
            </a:extLst>
          </p:cNvPr>
          <p:cNvSpPr/>
          <p:nvPr/>
        </p:nvSpPr>
        <p:spPr>
          <a:xfrm rot="10800000">
            <a:off x="3649587" y="3291841"/>
            <a:ext cx="644434" cy="2855943"/>
          </a:xfrm>
          <a:prstGeom prst="downArrow">
            <a:avLst/>
          </a:prstGeom>
          <a:solidFill>
            <a:srgbClr val="FFAA01"/>
          </a:solidFill>
          <a:ln>
            <a:solidFill>
              <a:srgbClr val="FFAA01"/>
            </a:solidFill>
          </a:ln>
        </p:spPr>
        <p:style>
          <a:lnRef idx="2">
            <a:schemeClr val="accent1">
              <a:shade val="15000"/>
            </a:schemeClr>
          </a:lnRef>
          <a:fillRef idx="1">
            <a:schemeClr val="accent1"/>
          </a:fillRef>
          <a:effectRef idx="0">
            <a:schemeClr val="accent1"/>
          </a:effectRef>
          <a:fontRef idx="minor">
            <a:schemeClr val="lt1"/>
          </a:fontRef>
        </p:style>
        <p:txBody>
          <a:bodyPr vert="vert" rtlCol="0" anchor="ctr"/>
          <a:lstStyle/>
          <a:p>
            <a:pPr algn="ctr"/>
            <a:r>
              <a:rPr lang="ar-SA" dirty="0"/>
              <a:t>سكن أ بأحكام خاصة</a:t>
            </a:r>
            <a:endParaRPr lang="en-US" dirty="0"/>
          </a:p>
        </p:txBody>
      </p:sp>
      <p:sp>
        <p:nvSpPr>
          <p:cNvPr id="5" name="Content Placeholder 2">
            <a:extLst>
              <a:ext uri="{FF2B5EF4-FFF2-40B4-BE49-F238E27FC236}">
                <a16:creationId xmlns:a16="http://schemas.microsoft.com/office/drawing/2014/main" id="{0061FEE7-FBCC-C988-41C4-81C8440EFD8A}"/>
              </a:ext>
            </a:extLst>
          </p:cNvPr>
          <p:cNvSpPr txBox="1">
            <a:spLocks/>
          </p:cNvSpPr>
          <p:nvPr/>
        </p:nvSpPr>
        <p:spPr>
          <a:xfrm>
            <a:off x="838200" y="710215"/>
            <a:ext cx="10515600" cy="129831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sz="5400" b="1" dirty="0"/>
              <a:t>مؤشرات المخطط الهيكلي المقترح</a:t>
            </a:r>
          </a:p>
        </p:txBody>
      </p:sp>
      <p:sp>
        <p:nvSpPr>
          <p:cNvPr id="6" name="Arrow: Down 5">
            <a:extLst>
              <a:ext uri="{FF2B5EF4-FFF2-40B4-BE49-F238E27FC236}">
                <a16:creationId xmlns:a16="http://schemas.microsoft.com/office/drawing/2014/main" id="{6CF586DA-CB6C-693B-3972-353E3819B603}"/>
              </a:ext>
            </a:extLst>
          </p:cNvPr>
          <p:cNvSpPr/>
          <p:nvPr/>
        </p:nvSpPr>
        <p:spPr>
          <a:xfrm rot="10800000">
            <a:off x="8299969" y="1602379"/>
            <a:ext cx="644434" cy="4545406"/>
          </a:xfrm>
          <a:prstGeom prst="downArrow">
            <a:avLst/>
          </a:prstGeom>
          <a:solidFill>
            <a:srgbClr val="38A700"/>
          </a:solidFill>
          <a:ln>
            <a:solidFill>
              <a:srgbClr val="38A700"/>
            </a:solidFill>
          </a:ln>
        </p:spPr>
        <p:style>
          <a:lnRef idx="2">
            <a:schemeClr val="accent1">
              <a:shade val="15000"/>
            </a:schemeClr>
          </a:lnRef>
          <a:fillRef idx="1">
            <a:schemeClr val="accent1"/>
          </a:fillRef>
          <a:effectRef idx="0">
            <a:schemeClr val="accent1"/>
          </a:effectRef>
          <a:fontRef idx="minor">
            <a:schemeClr val="lt1"/>
          </a:fontRef>
        </p:style>
        <p:txBody>
          <a:bodyPr vert="vert" rtlCol="0" anchor="ctr"/>
          <a:lstStyle/>
          <a:p>
            <a:pPr algn="ctr"/>
            <a:r>
              <a:rPr lang="ar-SA" dirty="0"/>
              <a:t>سكن زراعي و أراضي زراعية</a:t>
            </a:r>
            <a:endParaRPr lang="en-US" dirty="0"/>
          </a:p>
        </p:txBody>
      </p:sp>
      <p:sp>
        <p:nvSpPr>
          <p:cNvPr id="7" name="Arrow: Down 6">
            <a:extLst>
              <a:ext uri="{FF2B5EF4-FFF2-40B4-BE49-F238E27FC236}">
                <a16:creationId xmlns:a16="http://schemas.microsoft.com/office/drawing/2014/main" id="{D8FD9AEE-C6B2-0BDF-9860-0FAD43E2F0E9}"/>
              </a:ext>
            </a:extLst>
          </p:cNvPr>
          <p:cNvSpPr/>
          <p:nvPr/>
        </p:nvSpPr>
        <p:spPr>
          <a:xfrm rot="10800000">
            <a:off x="7137374" y="2586447"/>
            <a:ext cx="644434" cy="3561338"/>
          </a:xfrm>
          <a:prstGeom prst="downArrow">
            <a:avLst/>
          </a:prstGeom>
          <a:solidFill>
            <a:schemeClr val="accent6">
              <a:lumMod val="20000"/>
              <a:lumOff val="80000"/>
            </a:schemeClr>
          </a:solidFill>
          <a:ln>
            <a:solidFill>
              <a:schemeClr val="accent6">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vert="vert" rtlCol="0" anchor="ctr"/>
          <a:lstStyle/>
          <a:p>
            <a:pPr algn="ctr"/>
            <a:r>
              <a:rPr lang="ar-SA" dirty="0">
                <a:solidFill>
                  <a:schemeClr val="tx1"/>
                </a:solidFill>
              </a:rPr>
              <a:t>حزام أخضر و مساحات مفتوحة</a:t>
            </a:r>
            <a:endParaRPr lang="en-US" dirty="0">
              <a:solidFill>
                <a:schemeClr val="tx1"/>
              </a:solidFill>
            </a:endParaRPr>
          </a:p>
        </p:txBody>
      </p:sp>
      <p:sp>
        <p:nvSpPr>
          <p:cNvPr id="8" name="Arrow: Down 7">
            <a:extLst>
              <a:ext uri="{FF2B5EF4-FFF2-40B4-BE49-F238E27FC236}">
                <a16:creationId xmlns:a16="http://schemas.microsoft.com/office/drawing/2014/main" id="{E29F0BE1-4784-FF4C-4730-8BDF5BF12594}"/>
              </a:ext>
            </a:extLst>
          </p:cNvPr>
          <p:cNvSpPr/>
          <p:nvPr/>
        </p:nvSpPr>
        <p:spPr>
          <a:xfrm rot="10800000" flipV="1">
            <a:off x="5974779" y="6147785"/>
            <a:ext cx="644434" cy="540400"/>
          </a:xfrm>
          <a:prstGeom prst="downArrow">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Down 8">
            <a:extLst>
              <a:ext uri="{FF2B5EF4-FFF2-40B4-BE49-F238E27FC236}">
                <a16:creationId xmlns:a16="http://schemas.microsoft.com/office/drawing/2014/main" id="{B4304378-AF41-3F35-5F2A-DEA211CD7032}"/>
              </a:ext>
            </a:extLst>
          </p:cNvPr>
          <p:cNvSpPr/>
          <p:nvPr/>
        </p:nvSpPr>
        <p:spPr>
          <a:xfrm rot="10800000">
            <a:off x="4812183" y="4772298"/>
            <a:ext cx="644434" cy="1375485"/>
          </a:xfrm>
          <a:prstGeom prst="downArrow">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vert="vert" rtlCol="0" anchor="ctr"/>
          <a:lstStyle/>
          <a:p>
            <a:pPr algn="ctr"/>
            <a:r>
              <a:rPr lang="ar-SA" sz="1100" dirty="0"/>
              <a:t>سكن ب بأحكام خاصة</a:t>
            </a:r>
            <a:endParaRPr lang="en-US" sz="1100" dirty="0"/>
          </a:p>
        </p:txBody>
      </p:sp>
      <p:sp>
        <p:nvSpPr>
          <p:cNvPr id="13" name="TextBox 12">
            <a:extLst>
              <a:ext uri="{FF2B5EF4-FFF2-40B4-BE49-F238E27FC236}">
                <a16:creationId xmlns:a16="http://schemas.microsoft.com/office/drawing/2014/main" id="{CD873648-F9A4-7D56-0989-932881B23EED}"/>
              </a:ext>
            </a:extLst>
          </p:cNvPr>
          <p:cNvSpPr txBox="1"/>
          <p:nvPr/>
        </p:nvSpPr>
        <p:spPr>
          <a:xfrm rot="16200000">
            <a:off x="5856121" y="5538574"/>
            <a:ext cx="849090" cy="369332"/>
          </a:xfrm>
          <a:prstGeom prst="rect">
            <a:avLst/>
          </a:prstGeom>
          <a:noFill/>
        </p:spPr>
        <p:txBody>
          <a:bodyPr wrap="square" rtlCol="0">
            <a:spAutoFit/>
          </a:bodyPr>
          <a:lstStyle/>
          <a:p>
            <a:r>
              <a:rPr lang="ar-SA" dirty="0"/>
              <a:t>سكن ج</a:t>
            </a:r>
            <a:endParaRPr lang="en-US" dirty="0"/>
          </a:p>
        </p:txBody>
      </p:sp>
      <p:cxnSp>
        <p:nvCxnSpPr>
          <p:cNvPr id="15" name="Straight Connector 14">
            <a:extLst>
              <a:ext uri="{FF2B5EF4-FFF2-40B4-BE49-F238E27FC236}">
                <a16:creationId xmlns:a16="http://schemas.microsoft.com/office/drawing/2014/main" id="{BF6E38F1-4DD6-5E06-7E3C-A0D01B47749F}"/>
              </a:ext>
            </a:extLst>
          </p:cNvPr>
          <p:cNvCxnSpPr>
            <a:cxnSpLocks/>
          </p:cNvCxnSpPr>
          <p:nvPr/>
        </p:nvCxnSpPr>
        <p:spPr>
          <a:xfrm flipH="1">
            <a:off x="1799022" y="6147785"/>
            <a:ext cx="85953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226539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sz="4400" dirty="0">
                <a:solidFill>
                  <a:srgbClr val="FF0000"/>
                </a:solidFill>
                <a:latin typeface="A_Nefel_Sereke_Qelew" panose="02010000000000000000" pitchFamily="2" charset="-78"/>
                <a:cs typeface="A_Nefel_Sereke_Qelew" panose="02010000000000000000" pitchFamily="2" charset="-78"/>
              </a:rPr>
              <a:t> لتطوير مدينة أريحا كمدينة بيوفيلية </a:t>
            </a:r>
            <a:r>
              <a:rPr lang="en-US" sz="4400" dirty="0">
                <a:solidFill>
                  <a:srgbClr val="FF0000"/>
                </a:solidFill>
                <a:latin typeface="A_Nefel_Sereke_Qelew" panose="02010000000000000000" pitchFamily="2" charset="-78"/>
                <a:cs typeface="A_Nefel_Sereke_Qelew" panose="02010000000000000000" pitchFamily="2" charset="-78"/>
              </a:rPr>
              <a:t>BIOPHILIC</a:t>
            </a:r>
            <a:r>
              <a:rPr lang="ar-SA" sz="4400" dirty="0">
                <a:solidFill>
                  <a:srgbClr val="FF0000"/>
                </a:solidFill>
                <a:latin typeface="A_Nefel_Sereke_Qelew" panose="02010000000000000000" pitchFamily="2" charset="-78"/>
                <a:cs typeface="A_Nefel_Sereke_Qelew" panose="02010000000000000000" pitchFamily="2" charset="-78"/>
              </a:rPr>
              <a:t> بحاجة الى الاهتمام بـِ:</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356383122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3658154"/>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sz="4400" dirty="0">
                <a:solidFill>
                  <a:srgbClr val="FF0000"/>
                </a:solidFill>
                <a:latin typeface="A_Nefel_Sereke_Qelew" panose="02010000000000000000" pitchFamily="2" charset="-78"/>
                <a:cs typeface="A_Nefel_Sereke_Qelew" panose="02010000000000000000" pitchFamily="2" charset="-78"/>
              </a:rPr>
              <a:t> لتطوير مدينة أريحا كمدينة بيوفيلية </a:t>
            </a:r>
            <a:r>
              <a:rPr lang="en-US" sz="4400" dirty="0">
                <a:solidFill>
                  <a:srgbClr val="FF0000"/>
                </a:solidFill>
                <a:latin typeface="A_Nefel_Sereke_Qelew" panose="02010000000000000000" pitchFamily="2" charset="-78"/>
                <a:cs typeface="A_Nefel_Sereke_Qelew" panose="02010000000000000000" pitchFamily="2" charset="-78"/>
              </a:rPr>
              <a:t>BIOPHILIC</a:t>
            </a:r>
            <a:r>
              <a:rPr lang="ar-SA" sz="4400" dirty="0">
                <a:solidFill>
                  <a:srgbClr val="FF0000"/>
                </a:solidFill>
                <a:latin typeface="A_Nefel_Sereke_Qelew" panose="02010000000000000000" pitchFamily="2" charset="-78"/>
                <a:cs typeface="A_Nefel_Sereke_Qelew" panose="02010000000000000000" pitchFamily="2" charset="-78"/>
              </a:rPr>
              <a:t> بحاجة الى الاهتمام بـِ:</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125858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sz="4400" dirty="0">
                <a:solidFill>
                  <a:srgbClr val="FF0000"/>
                </a:solidFill>
                <a:latin typeface="A_Nefel_Sereke_Qelew" panose="02010000000000000000" pitchFamily="2" charset="-78"/>
                <a:cs typeface="A_Nefel_Sereke_Qelew" panose="02010000000000000000" pitchFamily="2" charset="-78"/>
              </a:rPr>
              <a:t> لتطوير مدينة أريحا كمدينة بيوفيلية </a:t>
            </a:r>
            <a:r>
              <a:rPr lang="en-US" sz="4400" dirty="0">
                <a:solidFill>
                  <a:srgbClr val="FF0000"/>
                </a:solidFill>
                <a:latin typeface="A_Nefel_Sereke_Qelew" panose="02010000000000000000" pitchFamily="2" charset="-78"/>
                <a:cs typeface="A_Nefel_Sereke_Qelew" panose="02010000000000000000" pitchFamily="2" charset="-78"/>
              </a:rPr>
              <a:t>BIOPHILIC</a:t>
            </a:r>
            <a:r>
              <a:rPr lang="ar-SA" sz="4400" dirty="0">
                <a:solidFill>
                  <a:srgbClr val="FF0000"/>
                </a:solidFill>
                <a:latin typeface="A_Nefel_Sereke_Qelew" panose="02010000000000000000" pitchFamily="2" charset="-78"/>
                <a:cs typeface="A_Nefel_Sereke_Qelew" panose="02010000000000000000" pitchFamily="2" charset="-78"/>
              </a:rPr>
              <a:t> بحاجة الى الاهتمام بـِ:</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57044971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1765671"/>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8D96464-261B-39B7-466B-B63486269034}"/>
              </a:ext>
            </a:extLst>
          </p:cNvPr>
          <p:cNvPicPr>
            <a:picLocks noChangeAspect="1"/>
          </p:cNvPicPr>
          <p:nvPr/>
        </p:nvPicPr>
        <p:blipFill>
          <a:blip r:embed="rId2"/>
          <a:stretch>
            <a:fillRect/>
          </a:stretch>
        </p:blipFill>
        <p:spPr>
          <a:xfrm>
            <a:off x="764201" y="1479913"/>
            <a:ext cx="10663598" cy="3898174"/>
          </a:xfrm>
          <a:prstGeom prst="rect">
            <a:avLst/>
          </a:prstGeom>
        </p:spPr>
      </p:pic>
      <p:sp>
        <p:nvSpPr>
          <p:cNvPr id="11" name="Rectangle 10">
            <a:extLst>
              <a:ext uri="{FF2B5EF4-FFF2-40B4-BE49-F238E27FC236}">
                <a16:creationId xmlns:a16="http://schemas.microsoft.com/office/drawing/2014/main" id="{2834B2B3-96BD-3FC2-DFF3-4E7357BB96D7}"/>
              </a:ext>
            </a:extLst>
          </p:cNvPr>
          <p:cNvSpPr/>
          <p:nvPr/>
        </p:nvSpPr>
        <p:spPr>
          <a:xfrm>
            <a:off x="2090057" y="5021995"/>
            <a:ext cx="7871703" cy="59929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C61F038A-6D54-22F5-AED7-CF86F812B229}"/>
              </a:ext>
            </a:extLst>
          </p:cNvPr>
          <p:cNvSpPr txBox="1"/>
          <p:nvPr/>
        </p:nvSpPr>
        <p:spPr>
          <a:xfrm>
            <a:off x="2002972" y="4921531"/>
            <a:ext cx="7656283" cy="400110"/>
          </a:xfrm>
          <a:prstGeom prst="rect">
            <a:avLst/>
          </a:prstGeom>
          <a:noFill/>
        </p:spPr>
        <p:txBody>
          <a:bodyPr wrap="square" rtlCol="0">
            <a:spAutoFit/>
          </a:bodyPr>
          <a:lstStyle/>
          <a:p>
            <a:pPr algn="r" rtl="1"/>
            <a:r>
              <a:rPr lang="ar-SA" sz="2000" b="1" dirty="0"/>
              <a:t>2.5</a:t>
            </a:r>
            <a:r>
              <a:rPr lang="en-US" sz="2000" b="1" dirty="0"/>
              <a:t>m</a:t>
            </a:r>
            <a:r>
              <a:rPr lang="ar-SA" sz="2000" b="1" dirty="0"/>
              <a:t>     </a:t>
            </a:r>
            <a:r>
              <a:rPr lang="en-US" sz="2000" b="1" dirty="0"/>
              <a:t>   </a:t>
            </a:r>
            <a:r>
              <a:rPr lang="ar-SA" sz="2000" b="1" dirty="0"/>
              <a:t>   1.0</a:t>
            </a:r>
            <a:r>
              <a:rPr lang="en-US" sz="2000" b="1" dirty="0"/>
              <a:t>m</a:t>
            </a:r>
            <a:r>
              <a:rPr lang="ar-SA" sz="2000" b="1" dirty="0"/>
              <a:t>  </a:t>
            </a:r>
            <a:r>
              <a:rPr lang="en-US" sz="2000" b="1" dirty="0"/>
              <a:t> </a:t>
            </a:r>
            <a:r>
              <a:rPr lang="ar-SA" sz="2000" b="1" dirty="0"/>
              <a:t>  </a:t>
            </a:r>
            <a:r>
              <a:rPr lang="en-US" sz="2000" b="1" dirty="0"/>
              <a:t> </a:t>
            </a:r>
            <a:r>
              <a:rPr lang="ar-SA" sz="2000" b="1" dirty="0"/>
              <a:t>3.5</a:t>
            </a:r>
            <a:r>
              <a:rPr lang="en-US" sz="2000" b="1" dirty="0"/>
              <a:t> m</a:t>
            </a:r>
            <a:r>
              <a:rPr lang="ar-SA" sz="2000" b="1" dirty="0"/>
              <a:t>   </a:t>
            </a:r>
            <a:r>
              <a:rPr lang="en-US" sz="2000" b="1" dirty="0"/>
              <a:t>  </a:t>
            </a:r>
            <a:r>
              <a:rPr lang="ar-SA" sz="2000" b="1" dirty="0"/>
              <a:t>   2.0</a:t>
            </a:r>
            <a:r>
              <a:rPr lang="en-US" sz="2000" b="1" dirty="0"/>
              <a:t>m</a:t>
            </a:r>
            <a:r>
              <a:rPr lang="ar-SA" sz="2000" b="1" dirty="0"/>
              <a:t>   </a:t>
            </a:r>
            <a:r>
              <a:rPr lang="en-US" sz="2000" b="1" dirty="0"/>
              <a:t>  </a:t>
            </a:r>
            <a:r>
              <a:rPr lang="ar-SA" sz="2000" b="1" dirty="0"/>
              <a:t>      3.5</a:t>
            </a:r>
            <a:r>
              <a:rPr lang="en-US" sz="2000" b="1" dirty="0"/>
              <a:t>  m</a:t>
            </a:r>
            <a:r>
              <a:rPr lang="ar-SA" sz="2000" b="1" dirty="0"/>
              <a:t> </a:t>
            </a:r>
            <a:r>
              <a:rPr lang="en-US" sz="2000" b="1" dirty="0"/>
              <a:t>    </a:t>
            </a:r>
            <a:r>
              <a:rPr lang="ar-SA" sz="2000" b="1" dirty="0"/>
              <a:t>   1.0</a:t>
            </a:r>
            <a:r>
              <a:rPr lang="en-US" sz="2000" b="1" dirty="0"/>
              <a:t>m</a:t>
            </a:r>
            <a:r>
              <a:rPr lang="ar-SA" sz="2000" b="1" dirty="0"/>
              <a:t>  </a:t>
            </a:r>
            <a:r>
              <a:rPr lang="en-US" sz="2000" b="1" dirty="0"/>
              <a:t> </a:t>
            </a:r>
            <a:r>
              <a:rPr lang="ar-SA" sz="2000" b="1" dirty="0"/>
              <a:t>   2.5</a:t>
            </a:r>
            <a:r>
              <a:rPr lang="en-US" sz="2000" b="1" dirty="0"/>
              <a:t>m</a:t>
            </a:r>
            <a:r>
              <a:rPr lang="ar-SA" sz="2000" b="1" dirty="0"/>
              <a:t>    </a:t>
            </a:r>
            <a:endParaRPr lang="en-US" sz="2000" b="1" dirty="0"/>
          </a:p>
        </p:txBody>
      </p:sp>
      <p:cxnSp>
        <p:nvCxnSpPr>
          <p:cNvPr id="18" name="Straight Connector 17">
            <a:extLst>
              <a:ext uri="{FF2B5EF4-FFF2-40B4-BE49-F238E27FC236}">
                <a16:creationId xmlns:a16="http://schemas.microsoft.com/office/drawing/2014/main" id="{49ACE7FB-CD92-6F37-171E-4F67B6D37610}"/>
              </a:ext>
            </a:extLst>
          </p:cNvPr>
          <p:cNvCxnSpPr/>
          <p:nvPr/>
        </p:nvCxnSpPr>
        <p:spPr>
          <a:xfrm>
            <a:off x="3946617" y="4586539"/>
            <a:ext cx="0" cy="30558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5E3E853-16C4-11BB-FED3-E0E5F7E998D6}"/>
              </a:ext>
            </a:extLst>
          </p:cNvPr>
          <p:cNvCxnSpPr/>
          <p:nvPr/>
        </p:nvCxnSpPr>
        <p:spPr>
          <a:xfrm>
            <a:off x="7909924" y="4615948"/>
            <a:ext cx="0" cy="30558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Content Placeholder 2">
            <a:extLst>
              <a:ext uri="{FF2B5EF4-FFF2-40B4-BE49-F238E27FC236}">
                <a16:creationId xmlns:a16="http://schemas.microsoft.com/office/drawing/2014/main" id="{244ACE6D-C829-F73C-1AA3-EBFE8037FDD6}"/>
              </a:ext>
            </a:extLst>
          </p:cNvPr>
          <p:cNvSpPr txBox="1">
            <a:spLocks/>
          </p:cNvSpPr>
          <p:nvPr/>
        </p:nvSpPr>
        <p:spPr>
          <a:xfrm>
            <a:off x="838200" y="710215"/>
            <a:ext cx="10515600" cy="129831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None/>
            </a:pPr>
            <a:r>
              <a:rPr lang="ar-SA" sz="4000" dirty="0">
                <a:latin typeface="A_Nefel_Sereke_Qelew" panose="02010000000000000000" pitchFamily="2" charset="-78"/>
                <a:cs typeface="A_Nefel_Sereke_Qelew" panose="02010000000000000000" pitchFamily="2" charset="-78"/>
              </a:rPr>
              <a:t>الحالة الأولى: مقطع عرضي لشارع مع جزيرة بالمنتصف</a:t>
            </a:r>
            <a:endParaRPr lang="en-US" sz="40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3435778668"/>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59D03A1-A743-FA0E-D993-A55E64042D7C}"/>
              </a:ext>
            </a:extLst>
          </p:cNvPr>
          <p:cNvGrpSpPr/>
          <p:nvPr/>
        </p:nvGrpSpPr>
        <p:grpSpPr>
          <a:xfrm>
            <a:off x="1178837" y="1420904"/>
            <a:ext cx="9834326" cy="4016191"/>
            <a:chOff x="2074302" y="3605401"/>
            <a:chExt cx="7406526" cy="3024714"/>
          </a:xfrm>
        </p:grpSpPr>
        <p:pic>
          <p:nvPicPr>
            <p:cNvPr id="8" name="Picture 7">
              <a:extLst>
                <a:ext uri="{FF2B5EF4-FFF2-40B4-BE49-F238E27FC236}">
                  <a16:creationId xmlns:a16="http://schemas.microsoft.com/office/drawing/2014/main" id="{9F17FB2E-CA16-8790-20DD-50BC25EACCE5}"/>
                </a:ext>
              </a:extLst>
            </p:cNvPr>
            <p:cNvPicPr>
              <a:picLocks noChangeAspect="1"/>
            </p:cNvPicPr>
            <p:nvPr/>
          </p:nvPicPr>
          <p:blipFill rotWithShape="1">
            <a:blip r:embed="rId2"/>
            <a:srcRect r="56420"/>
            <a:stretch/>
          </p:blipFill>
          <p:spPr>
            <a:xfrm>
              <a:off x="2074302" y="3605402"/>
              <a:ext cx="3605885" cy="3024713"/>
            </a:xfrm>
            <a:prstGeom prst="rect">
              <a:avLst/>
            </a:prstGeom>
          </p:spPr>
        </p:pic>
        <p:pic>
          <p:nvPicPr>
            <p:cNvPr id="9" name="Picture 8">
              <a:extLst>
                <a:ext uri="{FF2B5EF4-FFF2-40B4-BE49-F238E27FC236}">
                  <a16:creationId xmlns:a16="http://schemas.microsoft.com/office/drawing/2014/main" id="{B1D35D54-DDD5-D4B9-15A3-315C16A14B0A}"/>
                </a:ext>
              </a:extLst>
            </p:cNvPr>
            <p:cNvPicPr>
              <a:picLocks noChangeAspect="1"/>
            </p:cNvPicPr>
            <p:nvPr/>
          </p:nvPicPr>
          <p:blipFill rotWithShape="1">
            <a:blip r:embed="rId2"/>
            <a:srcRect l="54066"/>
            <a:stretch/>
          </p:blipFill>
          <p:spPr>
            <a:xfrm>
              <a:off x="5680187" y="3605401"/>
              <a:ext cx="3800641" cy="3024713"/>
            </a:xfrm>
            <a:prstGeom prst="rect">
              <a:avLst/>
            </a:prstGeom>
          </p:spPr>
        </p:pic>
      </p:grpSp>
      <p:sp>
        <p:nvSpPr>
          <p:cNvPr id="12" name="Rectangle 11">
            <a:extLst>
              <a:ext uri="{FF2B5EF4-FFF2-40B4-BE49-F238E27FC236}">
                <a16:creationId xmlns:a16="http://schemas.microsoft.com/office/drawing/2014/main" id="{BDDE3444-6A19-AE3A-BD57-BA408DE3AF96}"/>
              </a:ext>
            </a:extLst>
          </p:cNvPr>
          <p:cNvSpPr/>
          <p:nvPr/>
        </p:nvSpPr>
        <p:spPr>
          <a:xfrm>
            <a:off x="2525486" y="5037699"/>
            <a:ext cx="6932772" cy="46500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49ACE7FB-CD92-6F37-171E-4F67B6D37610}"/>
              </a:ext>
            </a:extLst>
          </p:cNvPr>
          <p:cNvCxnSpPr/>
          <p:nvPr/>
        </p:nvCxnSpPr>
        <p:spPr>
          <a:xfrm>
            <a:off x="4443004" y="4684137"/>
            <a:ext cx="0" cy="30558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5E3E853-16C4-11BB-FED3-E0E5F7E998D6}"/>
              </a:ext>
            </a:extLst>
          </p:cNvPr>
          <p:cNvCxnSpPr/>
          <p:nvPr/>
        </p:nvCxnSpPr>
        <p:spPr>
          <a:xfrm>
            <a:off x="7396117" y="4684137"/>
            <a:ext cx="0" cy="30558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EFBBC1F2-7B4F-F2E6-B5EB-5F903138C3EF}"/>
              </a:ext>
            </a:extLst>
          </p:cNvPr>
          <p:cNvSpPr txBox="1"/>
          <p:nvPr/>
        </p:nvSpPr>
        <p:spPr>
          <a:xfrm>
            <a:off x="838200" y="4937314"/>
            <a:ext cx="8439988" cy="400110"/>
          </a:xfrm>
          <a:prstGeom prst="rect">
            <a:avLst/>
          </a:prstGeom>
          <a:noFill/>
        </p:spPr>
        <p:txBody>
          <a:bodyPr wrap="square" rtlCol="0">
            <a:spAutoFit/>
          </a:bodyPr>
          <a:lstStyle/>
          <a:p>
            <a:pPr algn="r" rtl="1"/>
            <a:r>
              <a:rPr lang="ar-SA" sz="2000" b="1" dirty="0"/>
              <a:t>2.5</a:t>
            </a:r>
            <a:r>
              <a:rPr lang="en-US" sz="2000" b="1" dirty="0"/>
              <a:t>m</a:t>
            </a:r>
            <a:r>
              <a:rPr lang="ar-SA" sz="2000" b="1" dirty="0"/>
              <a:t>     </a:t>
            </a:r>
            <a:r>
              <a:rPr lang="en-US" sz="2000" b="1" dirty="0"/>
              <a:t> </a:t>
            </a:r>
            <a:r>
              <a:rPr lang="ar-SA" sz="2000" b="1" dirty="0"/>
              <a:t>   1.0</a:t>
            </a:r>
            <a:r>
              <a:rPr lang="en-US" sz="2000" b="1" dirty="0"/>
              <a:t>m</a:t>
            </a:r>
            <a:r>
              <a:rPr lang="ar-SA" sz="2000" b="1" dirty="0"/>
              <a:t>  </a:t>
            </a:r>
            <a:r>
              <a:rPr lang="en-US" sz="2000" b="1" dirty="0"/>
              <a:t>  </a:t>
            </a:r>
            <a:r>
              <a:rPr lang="ar-SA" sz="2000" b="1" dirty="0"/>
              <a:t>  </a:t>
            </a:r>
            <a:r>
              <a:rPr lang="en-US" sz="2000" b="1" dirty="0"/>
              <a:t> </a:t>
            </a:r>
            <a:r>
              <a:rPr lang="ar-SA" sz="2000" b="1" dirty="0"/>
              <a:t>3.5</a:t>
            </a:r>
            <a:r>
              <a:rPr lang="en-US" sz="2000" b="1" dirty="0"/>
              <a:t> m</a:t>
            </a:r>
            <a:r>
              <a:rPr lang="ar-SA" sz="2000" b="1" dirty="0"/>
              <a:t>   </a:t>
            </a:r>
            <a:r>
              <a:rPr lang="en-US" sz="2000" b="1" dirty="0"/>
              <a:t>  </a:t>
            </a:r>
            <a:r>
              <a:rPr lang="ar-SA" sz="2000" b="1" dirty="0"/>
              <a:t>        3.5</a:t>
            </a:r>
            <a:r>
              <a:rPr lang="en-US" sz="2000" b="1" dirty="0"/>
              <a:t>  m</a:t>
            </a:r>
            <a:r>
              <a:rPr lang="ar-SA" sz="2000" b="1" dirty="0"/>
              <a:t> </a:t>
            </a:r>
            <a:r>
              <a:rPr lang="en-US" sz="2000" b="1" dirty="0"/>
              <a:t>     </a:t>
            </a:r>
            <a:r>
              <a:rPr lang="ar-SA" sz="2000" b="1" dirty="0"/>
              <a:t>   1.0</a:t>
            </a:r>
            <a:r>
              <a:rPr lang="en-US" sz="2000" b="1" dirty="0"/>
              <a:t>m</a:t>
            </a:r>
            <a:r>
              <a:rPr lang="ar-SA" sz="2000" b="1" dirty="0"/>
              <a:t>  </a:t>
            </a:r>
            <a:r>
              <a:rPr lang="en-US" sz="2000" b="1" dirty="0"/>
              <a:t>   </a:t>
            </a:r>
            <a:r>
              <a:rPr lang="ar-SA" sz="2000" b="1" dirty="0"/>
              <a:t>   2.5</a:t>
            </a:r>
            <a:r>
              <a:rPr lang="en-US" sz="2000" b="1" dirty="0"/>
              <a:t>m</a:t>
            </a:r>
            <a:r>
              <a:rPr lang="ar-SA" sz="2000" b="1" dirty="0"/>
              <a:t>    </a:t>
            </a:r>
            <a:endParaRPr lang="en-US" sz="2000" b="1" dirty="0"/>
          </a:p>
        </p:txBody>
      </p:sp>
      <p:sp>
        <p:nvSpPr>
          <p:cNvPr id="2" name="Content Placeholder 2">
            <a:extLst>
              <a:ext uri="{FF2B5EF4-FFF2-40B4-BE49-F238E27FC236}">
                <a16:creationId xmlns:a16="http://schemas.microsoft.com/office/drawing/2014/main" id="{57CC126D-1D39-B1CF-A3D0-35F96E25A8B0}"/>
              </a:ext>
            </a:extLst>
          </p:cNvPr>
          <p:cNvSpPr txBox="1">
            <a:spLocks/>
          </p:cNvSpPr>
          <p:nvPr/>
        </p:nvSpPr>
        <p:spPr>
          <a:xfrm>
            <a:off x="838200" y="710215"/>
            <a:ext cx="10515600" cy="129831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None/>
            </a:pPr>
            <a:r>
              <a:rPr lang="ar-SA" sz="4000" dirty="0">
                <a:latin typeface="A_Nefel_Sereke_Qelew" panose="02010000000000000000" pitchFamily="2" charset="-78"/>
                <a:cs typeface="A_Nefel_Sereke_Qelew" panose="02010000000000000000" pitchFamily="2" charset="-78"/>
              </a:rPr>
              <a:t>الحالة الثانية: مقطع عرضي لشارع بدون جزيرة بالمنتصف</a:t>
            </a:r>
            <a:endParaRPr lang="en-US" sz="40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105503074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D12E563-D116-9853-F430-6121D8DA5032}"/>
              </a:ext>
            </a:extLst>
          </p:cNvPr>
          <p:cNvSpPr txBox="1"/>
          <p:nvPr/>
        </p:nvSpPr>
        <p:spPr>
          <a:xfrm>
            <a:off x="3761234" y="4549676"/>
            <a:ext cx="8430766" cy="2308324"/>
          </a:xfrm>
          <a:prstGeom prst="rect">
            <a:avLst/>
          </a:prstGeom>
          <a:solidFill>
            <a:schemeClr val="bg1"/>
          </a:solidFill>
        </p:spPr>
        <p:txBody>
          <a:bodyPr wrap="square" rtlCol="0">
            <a:spAutoFit/>
          </a:bodyPr>
          <a:lstStyle/>
          <a:p>
            <a:pPr algn="r" rtl="1"/>
            <a:r>
              <a:rPr lang="ar-SA" dirty="0"/>
              <a:t>صورة من وسط مدينة أريحا</a:t>
            </a:r>
          </a:p>
          <a:p>
            <a:pPr algn="r" rtl="1"/>
            <a:r>
              <a:rPr lang="ar-SA" dirty="0"/>
              <a:t>نلاحظ:</a:t>
            </a:r>
          </a:p>
          <a:p>
            <a:pPr marL="342900" indent="-342900" algn="r" rtl="1">
              <a:buFont typeface="Arial" panose="020B0604020202020204" pitchFamily="34" charset="0"/>
              <a:buChar char="•"/>
            </a:pPr>
            <a:r>
              <a:rPr lang="ar-SA" dirty="0"/>
              <a:t>وجود رصيف ذو عرض قليل</a:t>
            </a:r>
          </a:p>
          <a:p>
            <a:pPr marL="342900" indent="-342900" algn="r" rtl="1">
              <a:buFont typeface="Arial" panose="020B0604020202020204" pitchFamily="34" charset="0"/>
              <a:buChar char="•"/>
            </a:pPr>
            <a:r>
              <a:rPr lang="ar-SA" dirty="0"/>
              <a:t>استخدام الناس لهذا الرصيف بالاغراض التجارية</a:t>
            </a:r>
          </a:p>
          <a:p>
            <a:pPr marL="342900" indent="-342900" algn="r" rtl="1">
              <a:buFont typeface="Arial" panose="020B0604020202020204" pitchFamily="34" charset="0"/>
              <a:buChar char="•"/>
            </a:pPr>
            <a:r>
              <a:rPr lang="ar-SA" dirty="0"/>
              <a:t>عدد قليل جدا من الاشجار</a:t>
            </a:r>
          </a:p>
          <a:p>
            <a:pPr marL="342900" indent="-342900" algn="r" rtl="1">
              <a:buFont typeface="Arial" panose="020B0604020202020204" pitchFamily="34" charset="0"/>
              <a:buChar char="•"/>
            </a:pPr>
            <a:r>
              <a:rPr lang="ar-SA" dirty="0"/>
              <a:t>شارع واسع يسمح إمكانية التعديل عليه</a:t>
            </a:r>
          </a:p>
          <a:p>
            <a:pPr marL="342900" indent="-342900" algn="r" rtl="1">
              <a:buFont typeface="Arial" panose="020B0604020202020204" pitchFamily="34" charset="0"/>
              <a:buChar char="•"/>
            </a:pPr>
            <a:r>
              <a:rPr lang="ar-SA" dirty="0"/>
              <a:t>لا يوجد ممر دراجات هوائية</a:t>
            </a:r>
          </a:p>
          <a:p>
            <a:pPr marL="342900" indent="-342900" algn="r" rtl="1">
              <a:buFont typeface="Arial" panose="020B0604020202020204" pitchFamily="34" charset="0"/>
              <a:buChar char="•"/>
            </a:pPr>
            <a:endParaRPr lang="ar-SA" dirty="0"/>
          </a:p>
        </p:txBody>
      </p:sp>
      <p:pic>
        <p:nvPicPr>
          <p:cNvPr id="12" name="Picture 11">
            <a:extLst>
              <a:ext uri="{FF2B5EF4-FFF2-40B4-BE49-F238E27FC236}">
                <a16:creationId xmlns:a16="http://schemas.microsoft.com/office/drawing/2014/main" id="{FF13BD66-5D57-C22B-D9B1-E67168A55F12}"/>
              </a:ext>
            </a:extLst>
          </p:cNvPr>
          <p:cNvPicPr>
            <a:picLocks noChangeAspect="1"/>
          </p:cNvPicPr>
          <p:nvPr/>
        </p:nvPicPr>
        <p:blipFill>
          <a:blip r:embed="rId2"/>
          <a:stretch>
            <a:fillRect/>
          </a:stretch>
        </p:blipFill>
        <p:spPr>
          <a:xfrm>
            <a:off x="-1" y="4549676"/>
            <a:ext cx="3761235" cy="2308324"/>
          </a:xfrm>
          <a:prstGeom prst="rect">
            <a:avLst/>
          </a:prstGeom>
        </p:spPr>
      </p:pic>
      <p:cxnSp>
        <p:nvCxnSpPr>
          <p:cNvPr id="14" name="Straight Connector 13">
            <a:extLst>
              <a:ext uri="{FF2B5EF4-FFF2-40B4-BE49-F238E27FC236}">
                <a16:creationId xmlns:a16="http://schemas.microsoft.com/office/drawing/2014/main" id="{A62326E4-2BFB-BB75-DA51-71D600685515}"/>
              </a:ext>
            </a:extLst>
          </p:cNvPr>
          <p:cNvCxnSpPr>
            <a:endCxn id="12" idx="0"/>
          </p:cNvCxnSpPr>
          <p:nvPr/>
        </p:nvCxnSpPr>
        <p:spPr>
          <a:xfrm flipV="1">
            <a:off x="1358537" y="4549676"/>
            <a:ext cx="522080" cy="1293775"/>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pic>
        <p:nvPicPr>
          <p:cNvPr id="2050" name="Picture 2">
            <a:extLst>
              <a:ext uri="{FF2B5EF4-FFF2-40B4-BE49-F238E27FC236}">
                <a16:creationId xmlns:a16="http://schemas.microsoft.com/office/drawing/2014/main" id="{529322E2-6A66-E486-8B02-5C0784AB28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9" t="11072" r="-21" b="26325"/>
          <a:stretch/>
        </p:blipFill>
        <p:spPr bwMode="auto">
          <a:xfrm>
            <a:off x="0" y="0"/>
            <a:ext cx="12192000" cy="4545875"/>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pic>
        <p:nvPicPr>
          <p:cNvPr id="16" name="Graphic 15" descr="Marker">
            <a:extLst>
              <a:ext uri="{FF2B5EF4-FFF2-40B4-BE49-F238E27FC236}">
                <a16:creationId xmlns:a16="http://schemas.microsoft.com/office/drawing/2014/main" id="{B3127621-D19E-72FB-C587-E1016DCEF9D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7496" y="5445468"/>
            <a:ext cx="522080" cy="522080"/>
          </a:xfrm>
          <a:prstGeom prst="rect">
            <a:avLst/>
          </a:prstGeom>
        </p:spPr>
      </p:pic>
    </p:spTree>
    <p:extLst>
      <p:ext uri="{BB962C8B-B14F-4D97-AF65-F5344CB8AC3E}">
        <p14:creationId xmlns:p14="http://schemas.microsoft.com/office/powerpoint/2010/main" val="2086934664"/>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7CC126D-1D39-B1CF-A3D0-35F96E25A8B0}"/>
              </a:ext>
            </a:extLst>
          </p:cNvPr>
          <p:cNvSpPr txBox="1">
            <a:spLocks/>
          </p:cNvSpPr>
          <p:nvPr/>
        </p:nvSpPr>
        <p:spPr>
          <a:xfrm>
            <a:off x="838200" y="710215"/>
            <a:ext cx="10515600" cy="129831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None/>
            </a:pPr>
            <a:r>
              <a:rPr lang="ar-SA" sz="4000" dirty="0">
                <a:latin typeface="A_Nefel_Sereke_Qelew" panose="02010000000000000000" pitchFamily="2" charset="-78"/>
                <a:cs typeface="A_Nefel_Sereke_Qelew" panose="02010000000000000000" pitchFamily="2" charset="-78"/>
              </a:rPr>
              <a:t>كيف سوف يتم التحوّل الى </a:t>
            </a:r>
            <a:r>
              <a:rPr lang="en-US" sz="4000" b="1" i="0" dirty="0">
                <a:latin typeface="A_Nefel_Sereke_Qelew" panose="02010000000000000000" pitchFamily="2" charset="-78"/>
                <a:cs typeface="A_Nefel_Sereke_Qelew" panose="02010000000000000000" pitchFamily="2" charset="-78"/>
              </a:rPr>
              <a:t>Biophilic streets</a:t>
            </a:r>
            <a:r>
              <a:rPr lang="ar-SA" sz="4000" dirty="0">
                <a:latin typeface="A_Nefel_Sereke_Qelew" panose="02010000000000000000" pitchFamily="2" charset="-78"/>
                <a:cs typeface="A_Nefel_Sereke_Qelew" panose="02010000000000000000" pitchFamily="2" charset="-78"/>
              </a:rPr>
              <a:t> ؟</a:t>
            </a:r>
            <a:endParaRPr lang="en-US" sz="40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351314995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B00B7A7-5A86-4EA0-ACB8-7E314AD5FDA3}"/>
              </a:ext>
            </a:extLst>
          </p:cNvPr>
          <p:cNvSpPr txBox="1">
            <a:spLocks/>
          </p:cNvSpPr>
          <p:nvPr/>
        </p:nvSpPr>
        <p:spPr>
          <a:xfrm>
            <a:off x="6035040" y="0"/>
            <a:ext cx="6156960" cy="6858000"/>
          </a:xfrm>
          <a:prstGeom prst="rect">
            <a:avLst/>
          </a:prstGeom>
          <a:solidFill>
            <a:schemeClr val="accent1">
              <a:lumMod val="20000"/>
              <a:lumOff val="80000"/>
            </a:schemeClr>
          </a:solidFill>
          <a:effectLst/>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sz="8800">
                <a:latin typeface="A_Nefel_Sereke_Qelew" panose="02010000000000000000" pitchFamily="2" charset="-78"/>
                <a:cs typeface="A_Nefel_Sereke_Qelew" panose="02010000000000000000" pitchFamily="2" charset="-78"/>
              </a:rPr>
              <a:t>.</a:t>
            </a:r>
            <a:endParaRPr lang="en-US" sz="8800" dirty="0">
              <a:latin typeface="A_Nefel_Sereke_Qelew" panose="02010000000000000000" pitchFamily="2" charset="-78"/>
              <a:cs typeface="A_Nefel_Sereke_Qelew" panose="02010000000000000000" pitchFamily="2" charset="-78"/>
            </a:endParaRPr>
          </a:p>
        </p:txBody>
      </p:sp>
      <p:pic>
        <p:nvPicPr>
          <p:cNvPr id="2050" name="Picture 2">
            <a:extLst>
              <a:ext uri="{FF2B5EF4-FFF2-40B4-BE49-F238E27FC236}">
                <a16:creationId xmlns:a16="http://schemas.microsoft.com/office/drawing/2014/main" id="{529322E2-6A66-E486-8B02-5C0784AB28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7250" y="3111136"/>
            <a:ext cx="6343650" cy="374686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8815A536-97B0-72C4-2447-BCA43F04544B}"/>
              </a:ext>
            </a:extLst>
          </p:cNvPr>
          <p:cNvPicPr>
            <a:picLocks noChangeAspect="1"/>
          </p:cNvPicPr>
          <p:nvPr/>
        </p:nvPicPr>
        <p:blipFill rotWithShape="1">
          <a:blip r:embed="rId3">
            <a:extLst>
              <a:ext uri="{28A0092B-C50C-407E-A947-70E740481C1C}">
                <a14:useLocalDpi xmlns:a14="http://schemas.microsoft.com/office/drawing/2010/main" val="0"/>
              </a:ext>
            </a:extLst>
          </a:blip>
          <a:srcRect t="8397"/>
          <a:stretch/>
        </p:blipFill>
        <p:spPr>
          <a:xfrm>
            <a:off x="4117250" y="0"/>
            <a:ext cx="6343650" cy="3429000"/>
          </a:xfrm>
          <a:prstGeom prst="rect">
            <a:avLst/>
          </a:prstGeom>
        </p:spPr>
      </p:pic>
      <p:sp>
        <p:nvSpPr>
          <p:cNvPr id="2" name="TextBox 1">
            <a:extLst>
              <a:ext uri="{FF2B5EF4-FFF2-40B4-BE49-F238E27FC236}">
                <a16:creationId xmlns:a16="http://schemas.microsoft.com/office/drawing/2014/main" id="{02DE01E4-DC7E-C4F5-CC22-8847A5DC8723}"/>
              </a:ext>
            </a:extLst>
          </p:cNvPr>
          <p:cNvSpPr txBox="1"/>
          <p:nvPr/>
        </p:nvSpPr>
        <p:spPr>
          <a:xfrm rot="5400000">
            <a:off x="10237583" y="4892430"/>
            <a:ext cx="2037805" cy="707886"/>
          </a:xfrm>
          <a:prstGeom prst="rect">
            <a:avLst/>
          </a:prstGeom>
          <a:noFill/>
        </p:spPr>
        <p:txBody>
          <a:bodyPr wrap="square" rtlCol="0">
            <a:spAutoFit/>
          </a:bodyPr>
          <a:lstStyle/>
          <a:p>
            <a:r>
              <a:rPr lang="ar-SA" sz="4000" dirty="0">
                <a:latin typeface="A_Nefel_Sereke_Qelew" panose="02010000000000000000" pitchFamily="2" charset="-78"/>
                <a:cs typeface="A_Nefel_Sereke_Qelew" panose="02010000000000000000" pitchFamily="2" charset="-78"/>
              </a:rPr>
              <a:t>قــــبل</a:t>
            </a:r>
            <a:endParaRPr lang="en-US" sz="4000" dirty="0">
              <a:latin typeface="A_Nefel_Sereke_Qelew" panose="02010000000000000000" pitchFamily="2" charset="-78"/>
              <a:cs typeface="A_Nefel_Sereke_Qelew" panose="02010000000000000000" pitchFamily="2" charset="-78"/>
            </a:endParaRPr>
          </a:p>
        </p:txBody>
      </p:sp>
      <p:sp>
        <p:nvSpPr>
          <p:cNvPr id="4" name="TextBox 3">
            <a:extLst>
              <a:ext uri="{FF2B5EF4-FFF2-40B4-BE49-F238E27FC236}">
                <a16:creationId xmlns:a16="http://schemas.microsoft.com/office/drawing/2014/main" id="{F38F0F7E-38ED-33F6-FAA4-A75E26351C73}"/>
              </a:ext>
            </a:extLst>
          </p:cNvPr>
          <p:cNvSpPr txBox="1"/>
          <p:nvPr/>
        </p:nvSpPr>
        <p:spPr>
          <a:xfrm rot="5400000">
            <a:off x="10258968" y="1412810"/>
            <a:ext cx="1936568" cy="707886"/>
          </a:xfrm>
          <a:prstGeom prst="rect">
            <a:avLst/>
          </a:prstGeom>
          <a:noFill/>
        </p:spPr>
        <p:txBody>
          <a:bodyPr wrap="square" rtlCol="0">
            <a:spAutoFit/>
          </a:bodyPr>
          <a:lstStyle/>
          <a:p>
            <a:r>
              <a:rPr lang="ar-SA" sz="4000" dirty="0">
                <a:latin typeface="A_Nefel_Sereke_Qelew" panose="02010000000000000000" pitchFamily="2" charset="-78"/>
                <a:cs typeface="A_Nefel_Sereke_Qelew" panose="02010000000000000000" pitchFamily="2" charset="-78"/>
              </a:rPr>
              <a:t>بــــعد</a:t>
            </a:r>
            <a:endParaRPr lang="en-US" sz="4000" dirty="0">
              <a:latin typeface="A_Nefel_Sereke_Qelew" panose="02010000000000000000" pitchFamily="2" charset="-78"/>
              <a:cs typeface="A_Nefel_Sereke_Qelew" panose="02010000000000000000" pitchFamily="2" charset="-78"/>
            </a:endParaRPr>
          </a:p>
        </p:txBody>
      </p:sp>
      <p:sp>
        <p:nvSpPr>
          <p:cNvPr id="6" name="Callout: Line 5">
            <a:extLst>
              <a:ext uri="{FF2B5EF4-FFF2-40B4-BE49-F238E27FC236}">
                <a16:creationId xmlns:a16="http://schemas.microsoft.com/office/drawing/2014/main" id="{D778956D-95C5-4739-4B5D-1060FDDD5159}"/>
              </a:ext>
            </a:extLst>
          </p:cNvPr>
          <p:cNvSpPr/>
          <p:nvPr/>
        </p:nvSpPr>
        <p:spPr>
          <a:xfrm flipH="1">
            <a:off x="269966" y="1673290"/>
            <a:ext cx="2281646" cy="608355"/>
          </a:xfrm>
          <a:prstGeom prst="borderCallout1">
            <a:avLst>
              <a:gd name="adj1" fmla="val 18750"/>
              <a:gd name="adj2" fmla="val -8333"/>
              <a:gd name="adj3" fmla="val 112611"/>
              <a:gd name="adj4" fmla="val -129554"/>
            </a:avLst>
          </a:prstGeom>
          <a:solidFill>
            <a:srgbClr val="DAE3F3"/>
          </a:solidFill>
          <a:ln w="38100">
            <a:solidFill>
              <a:srgbClr val="DAE3F3"/>
            </a:solidFill>
            <a:headEnd type="oval" w="med" len="med"/>
            <a:tailEnd type="oval" w="med" len="me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solidFill>
                  <a:schemeClr val="tx1"/>
                </a:solidFill>
              </a:rPr>
              <a:t>رصيف بعرض 2-2.5 متر</a:t>
            </a:r>
            <a:endParaRPr lang="en-US" dirty="0">
              <a:solidFill>
                <a:schemeClr val="tx1"/>
              </a:solidFill>
            </a:endParaRPr>
          </a:p>
        </p:txBody>
      </p:sp>
      <p:sp>
        <p:nvSpPr>
          <p:cNvPr id="7" name="Callout: Line 6">
            <a:extLst>
              <a:ext uri="{FF2B5EF4-FFF2-40B4-BE49-F238E27FC236}">
                <a16:creationId xmlns:a16="http://schemas.microsoft.com/office/drawing/2014/main" id="{5D5A9E21-2E44-2095-ECCE-0E63518E2AA1}"/>
              </a:ext>
            </a:extLst>
          </p:cNvPr>
          <p:cNvSpPr/>
          <p:nvPr/>
        </p:nvSpPr>
        <p:spPr>
          <a:xfrm flipH="1">
            <a:off x="269966" y="684867"/>
            <a:ext cx="2281646" cy="608355"/>
          </a:xfrm>
          <a:prstGeom prst="borderCallout1">
            <a:avLst>
              <a:gd name="adj1" fmla="val 18750"/>
              <a:gd name="adj2" fmla="val -8333"/>
              <a:gd name="adj3" fmla="val 151261"/>
              <a:gd name="adj4" fmla="val -155507"/>
            </a:avLst>
          </a:prstGeom>
          <a:solidFill>
            <a:srgbClr val="DAE3F3"/>
          </a:solidFill>
          <a:ln w="38100">
            <a:solidFill>
              <a:srgbClr val="DAE3F3"/>
            </a:solidFill>
            <a:headEnd type="oval" w="med" len="med"/>
            <a:tailEnd type="oval" w="med" len="me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solidFill>
                  <a:schemeClr val="tx1"/>
                </a:solidFill>
              </a:rPr>
              <a:t>أشجار على جانب الطريق</a:t>
            </a:r>
            <a:endParaRPr lang="en-US" dirty="0">
              <a:solidFill>
                <a:schemeClr val="tx1"/>
              </a:solidFill>
            </a:endParaRPr>
          </a:p>
        </p:txBody>
      </p:sp>
      <p:sp>
        <p:nvSpPr>
          <p:cNvPr id="10" name="Callout: Line 9">
            <a:extLst>
              <a:ext uri="{FF2B5EF4-FFF2-40B4-BE49-F238E27FC236}">
                <a16:creationId xmlns:a16="http://schemas.microsoft.com/office/drawing/2014/main" id="{C709EFE0-39BD-99EA-C774-7BB31B4A920C}"/>
              </a:ext>
            </a:extLst>
          </p:cNvPr>
          <p:cNvSpPr/>
          <p:nvPr/>
        </p:nvSpPr>
        <p:spPr>
          <a:xfrm flipH="1">
            <a:off x="277723" y="2661713"/>
            <a:ext cx="2281646" cy="608355"/>
          </a:xfrm>
          <a:prstGeom prst="borderCallout1">
            <a:avLst>
              <a:gd name="adj1" fmla="val 18750"/>
              <a:gd name="adj2" fmla="val -8333"/>
              <a:gd name="adj3" fmla="val 89707"/>
              <a:gd name="adj4" fmla="val -117340"/>
            </a:avLst>
          </a:prstGeom>
          <a:solidFill>
            <a:srgbClr val="DAE3F3"/>
          </a:solidFill>
          <a:ln w="38100">
            <a:solidFill>
              <a:srgbClr val="DAE3F3"/>
            </a:solidFill>
            <a:headEnd type="oval" w="med" len="med"/>
            <a:tailEnd type="oval" w="med" len="me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solidFill>
                  <a:schemeClr val="tx1"/>
                </a:solidFill>
              </a:rPr>
              <a:t>ممر دراجات هوائية بعرض 1.5-2 متر</a:t>
            </a:r>
            <a:endParaRPr lang="en-US" dirty="0">
              <a:solidFill>
                <a:schemeClr val="tx1"/>
              </a:solidFill>
            </a:endParaRPr>
          </a:p>
        </p:txBody>
      </p:sp>
      <p:sp>
        <p:nvSpPr>
          <p:cNvPr id="11" name="Left Bracket 10">
            <a:extLst>
              <a:ext uri="{FF2B5EF4-FFF2-40B4-BE49-F238E27FC236}">
                <a16:creationId xmlns:a16="http://schemas.microsoft.com/office/drawing/2014/main" id="{2405FE65-4C38-6B32-02AC-F7B803E6268B}"/>
              </a:ext>
            </a:extLst>
          </p:cNvPr>
          <p:cNvSpPr/>
          <p:nvPr/>
        </p:nvSpPr>
        <p:spPr>
          <a:xfrm rot="16200000">
            <a:off x="7062651" y="1638729"/>
            <a:ext cx="217714" cy="1828254"/>
          </a:xfrm>
          <a:prstGeom prst="leftBracket">
            <a:avLst/>
          </a:prstGeom>
          <a:ln w="28575">
            <a:solidFill>
              <a:srgbClr val="DAE3F3"/>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2" name="TextBox 11">
            <a:extLst>
              <a:ext uri="{FF2B5EF4-FFF2-40B4-BE49-F238E27FC236}">
                <a16:creationId xmlns:a16="http://schemas.microsoft.com/office/drawing/2014/main" id="{A3EE66C0-66A2-2777-C422-0422F6A091BE}"/>
              </a:ext>
            </a:extLst>
          </p:cNvPr>
          <p:cNvSpPr txBox="1"/>
          <p:nvPr/>
        </p:nvSpPr>
        <p:spPr>
          <a:xfrm>
            <a:off x="6782423" y="2743980"/>
            <a:ext cx="778169" cy="369332"/>
          </a:xfrm>
          <a:prstGeom prst="rect">
            <a:avLst/>
          </a:prstGeom>
          <a:noFill/>
        </p:spPr>
        <p:txBody>
          <a:bodyPr wrap="square" rtlCol="0">
            <a:spAutoFit/>
          </a:bodyPr>
          <a:lstStyle/>
          <a:p>
            <a:r>
              <a:rPr lang="ar-SA" dirty="0">
                <a:solidFill>
                  <a:schemeClr val="bg1"/>
                </a:solidFill>
              </a:rPr>
              <a:t>12متر</a:t>
            </a:r>
            <a:endParaRPr lang="en-US" dirty="0">
              <a:solidFill>
                <a:schemeClr val="bg1"/>
              </a:solidFill>
            </a:endParaRPr>
          </a:p>
        </p:txBody>
      </p:sp>
    </p:spTree>
    <p:extLst>
      <p:ext uri="{BB962C8B-B14F-4D97-AF65-F5344CB8AC3E}">
        <p14:creationId xmlns:p14="http://schemas.microsoft.com/office/powerpoint/2010/main" val="118975524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B00B7A7-5A86-4EA0-ACB8-7E314AD5FDA3}"/>
              </a:ext>
            </a:extLst>
          </p:cNvPr>
          <p:cNvSpPr txBox="1">
            <a:spLocks/>
          </p:cNvSpPr>
          <p:nvPr/>
        </p:nvSpPr>
        <p:spPr>
          <a:xfrm>
            <a:off x="6035040" y="0"/>
            <a:ext cx="6156960" cy="6858000"/>
          </a:xfrm>
          <a:prstGeom prst="rect">
            <a:avLst/>
          </a:prstGeom>
          <a:solidFill>
            <a:schemeClr val="accent1">
              <a:lumMod val="20000"/>
              <a:lumOff val="80000"/>
            </a:schemeClr>
          </a:solidFill>
          <a:effectLst/>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sz="8800">
                <a:latin typeface="A_Nefel_Sereke_Qelew" panose="02010000000000000000" pitchFamily="2" charset="-78"/>
                <a:cs typeface="A_Nefel_Sereke_Qelew" panose="02010000000000000000" pitchFamily="2" charset="-78"/>
              </a:rPr>
              <a:t>.</a:t>
            </a:r>
            <a:endParaRPr lang="en-US" sz="8800" dirty="0">
              <a:latin typeface="A_Nefel_Sereke_Qelew" panose="02010000000000000000" pitchFamily="2" charset="-78"/>
              <a:cs typeface="A_Nefel_Sereke_Qelew" panose="02010000000000000000" pitchFamily="2" charset="-78"/>
            </a:endParaRPr>
          </a:p>
        </p:txBody>
      </p:sp>
      <p:pic>
        <p:nvPicPr>
          <p:cNvPr id="5" name="Picture 2">
            <a:extLst>
              <a:ext uri="{FF2B5EF4-FFF2-40B4-BE49-F238E27FC236}">
                <a16:creationId xmlns:a16="http://schemas.microsoft.com/office/drawing/2014/main" id="{93B146F7-7E6C-E946-A0CA-A9FB61DA39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239"/>
          <a:stretch/>
        </p:blipFill>
        <p:spPr bwMode="auto">
          <a:xfrm>
            <a:off x="4202975" y="3429001"/>
            <a:ext cx="6250680" cy="344070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7B740BF7-1A74-C08F-86FC-72ECECC0FAA9}"/>
              </a:ext>
            </a:extLst>
          </p:cNvPr>
          <p:cNvPicPr>
            <a:picLocks noChangeAspect="1"/>
          </p:cNvPicPr>
          <p:nvPr/>
        </p:nvPicPr>
        <p:blipFill rotWithShape="1">
          <a:blip r:embed="rId3">
            <a:extLst>
              <a:ext uri="{28A0092B-C50C-407E-A947-70E740481C1C}">
                <a14:useLocalDpi xmlns:a14="http://schemas.microsoft.com/office/drawing/2010/main" val="0"/>
              </a:ext>
            </a:extLst>
          </a:blip>
          <a:srcRect t="6181"/>
          <a:stretch/>
        </p:blipFill>
        <p:spPr>
          <a:xfrm>
            <a:off x="4202975" y="0"/>
            <a:ext cx="6257925" cy="3556635"/>
          </a:xfrm>
          <a:prstGeom prst="rect">
            <a:avLst/>
          </a:prstGeom>
        </p:spPr>
      </p:pic>
      <p:sp>
        <p:nvSpPr>
          <p:cNvPr id="2" name="TextBox 1">
            <a:extLst>
              <a:ext uri="{FF2B5EF4-FFF2-40B4-BE49-F238E27FC236}">
                <a16:creationId xmlns:a16="http://schemas.microsoft.com/office/drawing/2014/main" id="{02DE01E4-DC7E-C4F5-CC22-8847A5DC8723}"/>
              </a:ext>
            </a:extLst>
          </p:cNvPr>
          <p:cNvSpPr txBox="1"/>
          <p:nvPr/>
        </p:nvSpPr>
        <p:spPr>
          <a:xfrm rot="5400000">
            <a:off x="10237583" y="4892430"/>
            <a:ext cx="2037805" cy="707886"/>
          </a:xfrm>
          <a:prstGeom prst="rect">
            <a:avLst/>
          </a:prstGeom>
          <a:noFill/>
        </p:spPr>
        <p:txBody>
          <a:bodyPr wrap="square" rtlCol="0">
            <a:spAutoFit/>
          </a:bodyPr>
          <a:lstStyle/>
          <a:p>
            <a:r>
              <a:rPr lang="ar-SA" sz="4000" dirty="0">
                <a:latin typeface="A_Nefel_Sereke_Qelew" panose="02010000000000000000" pitchFamily="2" charset="-78"/>
                <a:cs typeface="A_Nefel_Sereke_Qelew" panose="02010000000000000000" pitchFamily="2" charset="-78"/>
              </a:rPr>
              <a:t>قــــبل</a:t>
            </a:r>
            <a:endParaRPr lang="en-US" sz="4000" dirty="0">
              <a:latin typeface="A_Nefel_Sereke_Qelew" panose="02010000000000000000" pitchFamily="2" charset="-78"/>
              <a:cs typeface="A_Nefel_Sereke_Qelew" panose="02010000000000000000" pitchFamily="2" charset="-78"/>
            </a:endParaRPr>
          </a:p>
        </p:txBody>
      </p:sp>
      <p:sp>
        <p:nvSpPr>
          <p:cNvPr id="4" name="TextBox 3">
            <a:extLst>
              <a:ext uri="{FF2B5EF4-FFF2-40B4-BE49-F238E27FC236}">
                <a16:creationId xmlns:a16="http://schemas.microsoft.com/office/drawing/2014/main" id="{F38F0F7E-38ED-33F6-FAA4-A75E26351C73}"/>
              </a:ext>
            </a:extLst>
          </p:cNvPr>
          <p:cNvSpPr txBox="1"/>
          <p:nvPr/>
        </p:nvSpPr>
        <p:spPr>
          <a:xfrm rot="5400000">
            <a:off x="10258968" y="1412810"/>
            <a:ext cx="1936568" cy="707886"/>
          </a:xfrm>
          <a:prstGeom prst="rect">
            <a:avLst/>
          </a:prstGeom>
          <a:noFill/>
        </p:spPr>
        <p:txBody>
          <a:bodyPr wrap="square" rtlCol="0">
            <a:spAutoFit/>
          </a:bodyPr>
          <a:lstStyle/>
          <a:p>
            <a:r>
              <a:rPr lang="ar-SA" sz="4000" dirty="0">
                <a:latin typeface="A_Nefel_Sereke_Qelew" panose="02010000000000000000" pitchFamily="2" charset="-78"/>
                <a:cs typeface="A_Nefel_Sereke_Qelew" panose="02010000000000000000" pitchFamily="2" charset="-78"/>
              </a:rPr>
              <a:t>بــــعد</a:t>
            </a:r>
            <a:endParaRPr lang="en-US" sz="4000" dirty="0">
              <a:latin typeface="A_Nefel_Sereke_Qelew" panose="02010000000000000000" pitchFamily="2" charset="-78"/>
              <a:cs typeface="A_Nefel_Sereke_Qelew" panose="02010000000000000000" pitchFamily="2" charset="-78"/>
            </a:endParaRPr>
          </a:p>
        </p:txBody>
      </p:sp>
      <p:sp>
        <p:nvSpPr>
          <p:cNvPr id="6" name="Callout: Line 5">
            <a:extLst>
              <a:ext uri="{FF2B5EF4-FFF2-40B4-BE49-F238E27FC236}">
                <a16:creationId xmlns:a16="http://schemas.microsoft.com/office/drawing/2014/main" id="{D778956D-95C5-4739-4B5D-1060FDDD5159}"/>
              </a:ext>
            </a:extLst>
          </p:cNvPr>
          <p:cNvSpPr/>
          <p:nvPr/>
        </p:nvSpPr>
        <p:spPr>
          <a:xfrm flipH="1">
            <a:off x="269966" y="1673290"/>
            <a:ext cx="2281646" cy="608355"/>
          </a:xfrm>
          <a:prstGeom prst="borderCallout1">
            <a:avLst>
              <a:gd name="adj1" fmla="val 18750"/>
              <a:gd name="adj2" fmla="val -8333"/>
              <a:gd name="adj3" fmla="val 112611"/>
              <a:gd name="adj4" fmla="val -129554"/>
            </a:avLst>
          </a:prstGeom>
          <a:solidFill>
            <a:srgbClr val="DAE3F3"/>
          </a:solidFill>
          <a:ln w="38100">
            <a:solidFill>
              <a:srgbClr val="DAE3F3"/>
            </a:solidFill>
            <a:headEnd type="oval" w="med" len="med"/>
            <a:tailEnd type="oval" w="med" len="me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solidFill>
                  <a:schemeClr val="tx1"/>
                </a:solidFill>
              </a:rPr>
              <a:t>رصيف بعرض 2-2.5 متر</a:t>
            </a:r>
            <a:endParaRPr lang="en-US" dirty="0">
              <a:solidFill>
                <a:schemeClr val="tx1"/>
              </a:solidFill>
            </a:endParaRPr>
          </a:p>
        </p:txBody>
      </p:sp>
      <p:sp>
        <p:nvSpPr>
          <p:cNvPr id="7" name="Callout: Line 6">
            <a:extLst>
              <a:ext uri="{FF2B5EF4-FFF2-40B4-BE49-F238E27FC236}">
                <a16:creationId xmlns:a16="http://schemas.microsoft.com/office/drawing/2014/main" id="{5D5A9E21-2E44-2095-ECCE-0E63518E2AA1}"/>
              </a:ext>
            </a:extLst>
          </p:cNvPr>
          <p:cNvSpPr/>
          <p:nvPr/>
        </p:nvSpPr>
        <p:spPr>
          <a:xfrm flipH="1">
            <a:off x="269966" y="684867"/>
            <a:ext cx="2281646" cy="608355"/>
          </a:xfrm>
          <a:prstGeom prst="borderCallout1">
            <a:avLst>
              <a:gd name="adj1" fmla="val 18750"/>
              <a:gd name="adj2" fmla="val -8333"/>
              <a:gd name="adj3" fmla="val 151261"/>
              <a:gd name="adj4" fmla="val -155507"/>
            </a:avLst>
          </a:prstGeom>
          <a:solidFill>
            <a:srgbClr val="DAE3F3"/>
          </a:solidFill>
          <a:ln w="38100">
            <a:solidFill>
              <a:srgbClr val="DAE3F3"/>
            </a:solidFill>
            <a:headEnd type="oval" w="med" len="med"/>
            <a:tailEnd type="oval" w="med" len="me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solidFill>
                  <a:schemeClr val="tx1"/>
                </a:solidFill>
              </a:rPr>
              <a:t>أشجار جانب الطريق</a:t>
            </a:r>
            <a:endParaRPr lang="en-US" dirty="0">
              <a:solidFill>
                <a:schemeClr val="tx1"/>
              </a:solidFill>
            </a:endParaRPr>
          </a:p>
        </p:txBody>
      </p:sp>
      <p:sp>
        <p:nvSpPr>
          <p:cNvPr id="10" name="Callout: Line 9">
            <a:extLst>
              <a:ext uri="{FF2B5EF4-FFF2-40B4-BE49-F238E27FC236}">
                <a16:creationId xmlns:a16="http://schemas.microsoft.com/office/drawing/2014/main" id="{C709EFE0-39BD-99EA-C774-7BB31B4A920C}"/>
              </a:ext>
            </a:extLst>
          </p:cNvPr>
          <p:cNvSpPr/>
          <p:nvPr/>
        </p:nvSpPr>
        <p:spPr>
          <a:xfrm flipH="1">
            <a:off x="277723" y="2661713"/>
            <a:ext cx="2281646" cy="608355"/>
          </a:xfrm>
          <a:prstGeom prst="borderCallout1">
            <a:avLst>
              <a:gd name="adj1" fmla="val 18750"/>
              <a:gd name="adj2" fmla="val -8333"/>
              <a:gd name="adj3" fmla="val 89707"/>
              <a:gd name="adj4" fmla="val -102073"/>
            </a:avLst>
          </a:prstGeom>
          <a:solidFill>
            <a:srgbClr val="DAE3F3"/>
          </a:solidFill>
          <a:ln w="38100">
            <a:solidFill>
              <a:srgbClr val="DAE3F3"/>
            </a:solidFill>
            <a:headEnd type="oval" w="med" len="med"/>
            <a:tailEnd type="oval" w="med" len="me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solidFill>
                  <a:schemeClr val="tx1"/>
                </a:solidFill>
              </a:rPr>
              <a:t>ممر دراجات هوائية بعرض 1.5-2 متر</a:t>
            </a:r>
            <a:endParaRPr lang="en-US" dirty="0">
              <a:solidFill>
                <a:schemeClr val="tx1"/>
              </a:solidFill>
            </a:endParaRPr>
          </a:p>
        </p:txBody>
      </p:sp>
      <p:sp>
        <p:nvSpPr>
          <p:cNvPr id="11" name="Left Bracket 10">
            <a:extLst>
              <a:ext uri="{FF2B5EF4-FFF2-40B4-BE49-F238E27FC236}">
                <a16:creationId xmlns:a16="http://schemas.microsoft.com/office/drawing/2014/main" id="{95239CEF-9018-FDC5-09D8-9597685569DD}"/>
              </a:ext>
            </a:extLst>
          </p:cNvPr>
          <p:cNvSpPr/>
          <p:nvPr/>
        </p:nvSpPr>
        <p:spPr>
          <a:xfrm rot="16200000">
            <a:off x="6775268" y="1856443"/>
            <a:ext cx="217714" cy="1828254"/>
          </a:xfrm>
          <a:prstGeom prst="leftBracket">
            <a:avLst/>
          </a:prstGeom>
          <a:ln w="28575">
            <a:solidFill>
              <a:srgbClr val="DAE3F3"/>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2" name="TextBox 11">
            <a:extLst>
              <a:ext uri="{FF2B5EF4-FFF2-40B4-BE49-F238E27FC236}">
                <a16:creationId xmlns:a16="http://schemas.microsoft.com/office/drawing/2014/main" id="{4DD3522B-D779-3F7E-23BB-C0FF2A2F5394}"/>
              </a:ext>
            </a:extLst>
          </p:cNvPr>
          <p:cNvSpPr txBox="1"/>
          <p:nvPr/>
        </p:nvSpPr>
        <p:spPr>
          <a:xfrm>
            <a:off x="6495040" y="2961694"/>
            <a:ext cx="778169" cy="369332"/>
          </a:xfrm>
          <a:prstGeom prst="rect">
            <a:avLst/>
          </a:prstGeom>
          <a:noFill/>
        </p:spPr>
        <p:txBody>
          <a:bodyPr wrap="square" rtlCol="0">
            <a:spAutoFit/>
          </a:bodyPr>
          <a:lstStyle/>
          <a:p>
            <a:r>
              <a:rPr lang="ar-SA" dirty="0">
                <a:solidFill>
                  <a:schemeClr val="bg1"/>
                </a:solidFill>
              </a:rPr>
              <a:t>12متر</a:t>
            </a:r>
            <a:endParaRPr lang="en-US" dirty="0">
              <a:solidFill>
                <a:schemeClr val="bg1"/>
              </a:solidFill>
            </a:endParaRPr>
          </a:p>
        </p:txBody>
      </p:sp>
    </p:spTree>
    <p:extLst>
      <p:ext uri="{BB962C8B-B14F-4D97-AF65-F5344CB8AC3E}">
        <p14:creationId xmlns:p14="http://schemas.microsoft.com/office/powerpoint/2010/main" val="3081713280"/>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B00B7A7-5A86-4EA0-ACB8-7E314AD5FDA3}"/>
              </a:ext>
            </a:extLst>
          </p:cNvPr>
          <p:cNvSpPr txBox="1">
            <a:spLocks/>
          </p:cNvSpPr>
          <p:nvPr/>
        </p:nvSpPr>
        <p:spPr>
          <a:xfrm>
            <a:off x="6035040" y="0"/>
            <a:ext cx="6156960" cy="6858000"/>
          </a:xfrm>
          <a:prstGeom prst="rect">
            <a:avLst/>
          </a:prstGeom>
          <a:solidFill>
            <a:schemeClr val="accent1">
              <a:lumMod val="20000"/>
              <a:lumOff val="80000"/>
            </a:schemeClr>
          </a:solidFill>
          <a:effectLst/>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sz="8800">
                <a:latin typeface="A_Nefel_Sereke_Qelew" panose="02010000000000000000" pitchFamily="2" charset="-78"/>
                <a:cs typeface="A_Nefel_Sereke_Qelew" panose="02010000000000000000" pitchFamily="2" charset="-78"/>
              </a:rPr>
              <a:t>.</a:t>
            </a:r>
            <a:endParaRPr lang="en-US" sz="8800" dirty="0">
              <a:latin typeface="A_Nefel_Sereke_Qelew" panose="02010000000000000000" pitchFamily="2" charset="-78"/>
              <a:cs typeface="A_Nefel_Sereke_Qelew" panose="02010000000000000000" pitchFamily="2" charset="-78"/>
            </a:endParaRPr>
          </a:p>
        </p:txBody>
      </p:sp>
      <p:pic>
        <p:nvPicPr>
          <p:cNvPr id="2050" name="Picture 2">
            <a:extLst>
              <a:ext uri="{FF2B5EF4-FFF2-40B4-BE49-F238E27FC236}">
                <a16:creationId xmlns:a16="http://schemas.microsoft.com/office/drawing/2014/main" id="{529322E2-6A66-E486-8B02-5C0784AB28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7250" y="3111136"/>
            <a:ext cx="6343650" cy="374686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2DE01E4-DC7E-C4F5-CC22-8847A5DC8723}"/>
              </a:ext>
            </a:extLst>
          </p:cNvPr>
          <p:cNvSpPr txBox="1"/>
          <p:nvPr/>
        </p:nvSpPr>
        <p:spPr>
          <a:xfrm rot="5400000">
            <a:off x="10237583" y="4892430"/>
            <a:ext cx="2037805" cy="707886"/>
          </a:xfrm>
          <a:prstGeom prst="rect">
            <a:avLst/>
          </a:prstGeom>
          <a:noFill/>
        </p:spPr>
        <p:txBody>
          <a:bodyPr wrap="square" rtlCol="0">
            <a:spAutoFit/>
          </a:bodyPr>
          <a:lstStyle/>
          <a:p>
            <a:r>
              <a:rPr lang="ar-SA" sz="4000" dirty="0">
                <a:latin typeface="A_Nefel_Sereke_Qelew" panose="02010000000000000000" pitchFamily="2" charset="-78"/>
                <a:cs typeface="A_Nefel_Sereke_Qelew" panose="02010000000000000000" pitchFamily="2" charset="-78"/>
              </a:rPr>
              <a:t>قــــبل</a:t>
            </a:r>
            <a:endParaRPr lang="en-US" sz="4000" dirty="0">
              <a:latin typeface="A_Nefel_Sereke_Qelew" panose="02010000000000000000" pitchFamily="2" charset="-78"/>
              <a:cs typeface="A_Nefel_Sereke_Qelew" panose="02010000000000000000" pitchFamily="2" charset="-78"/>
            </a:endParaRPr>
          </a:p>
        </p:txBody>
      </p:sp>
      <p:sp>
        <p:nvSpPr>
          <p:cNvPr id="4" name="TextBox 3">
            <a:extLst>
              <a:ext uri="{FF2B5EF4-FFF2-40B4-BE49-F238E27FC236}">
                <a16:creationId xmlns:a16="http://schemas.microsoft.com/office/drawing/2014/main" id="{F38F0F7E-38ED-33F6-FAA4-A75E26351C73}"/>
              </a:ext>
            </a:extLst>
          </p:cNvPr>
          <p:cNvSpPr txBox="1"/>
          <p:nvPr/>
        </p:nvSpPr>
        <p:spPr>
          <a:xfrm rot="5400000">
            <a:off x="10258968" y="1412810"/>
            <a:ext cx="1936568" cy="707886"/>
          </a:xfrm>
          <a:prstGeom prst="rect">
            <a:avLst/>
          </a:prstGeom>
          <a:noFill/>
        </p:spPr>
        <p:txBody>
          <a:bodyPr wrap="square" rtlCol="0">
            <a:spAutoFit/>
          </a:bodyPr>
          <a:lstStyle/>
          <a:p>
            <a:r>
              <a:rPr lang="ar-SA" sz="4000" dirty="0">
                <a:latin typeface="A_Nefel_Sereke_Qelew" panose="02010000000000000000" pitchFamily="2" charset="-78"/>
                <a:cs typeface="A_Nefel_Sereke_Qelew" panose="02010000000000000000" pitchFamily="2" charset="-78"/>
              </a:rPr>
              <a:t>بــــعد</a:t>
            </a:r>
            <a:endParaRPr lang="en-US" sz="4000" dirty="0">
              <a:latin typeface="A_Nefel_Sereke_Qelew" panose="02010000000000000000" pitchFamily="2" charset="-78"/>
              <a:cs typeface="A_Nefel_Sereke_Qelew" panose="02010000000000000000" pitchFamily="2" charset="-78"/>
            </a:endParaRPr>
          </a:p>
        </p:txBody>
      </p:sp>
      <p:pic>
        <p:nvPicPr>
          <p:cNvPr id="8" name="Picture 7">
            <a:extLst>
              <a:ext uri="{FF2B5EF4-FFF2-40B4-BE49-F238E27FC236}">
                <a16:creationId xmlns:a16="http://schemas.microsoft.com/office/drawing/2014/main" id="{B69292CB-0587-2CDB-43B6-0646A0078A42}"/>
              </a:ext>
            </a:extLst>
          </p:cNvPr>
          <p:cNvPicPr>
            <a:picLocks noChangeAspect="1"/>
          </p:cNvPicPr>
          <p:nvPr/>
        </p:nvPicPr>
        <p:blipFill rotWithShape="1">
          <a:blip r:embed="rId3">
            <a:extLst>
              <a:ext uri="{28A0092B-C50C-407E-A947-70E740481C1C}">
                <a14:useLocalDpi xmlns:a14="http://schemas.microsoft.com/office/drawing/2010/main" val="0"/>
              </a:ext>
            </a:extLst>
          </a:blip>
          <a:srcRect t="6010" b="7226"/>
          <a:stretch/>
        </p:blipFill>
        <p:spPr>
          <a:xfrm>
            <a:off x="4117250" y="0"/>
            <a:ext cx="6343650" cy="3849189"/>
          </a:xfrm>
          <a:prstGeom prst="rect">
            <a:avLst/>
          </a:prstGeom>
        </p:spPr>
      </p:pic>
      <p:pic>
        <p:nvPicPr>
          <p:cNvPr id="14" name="Picture 13">
            <a:extLst>
              <a:ext uri="{FF2B5EF4-FFF2-40B4-BE49-F238E27FC236}">
                <a16:creationId xmlns:a16="http://schemas.microsoft.com/office/drawing/2014/main" id="{B4756179-242E-A3B4-7D95-93390CAAD332}"/>
              </a:ext>
            </a:extLst>
          </p:cNvPr>
          <p:cNvPicPr>
            <a:picLocks noChangeAspect="1"/>
          </p:cNvPicPr>
          <p:nvPr/>
        </p:nvPicPr>
        <p:blipFill rotWithShape="1">
          <a:blip r:embed="rId4"/>
          <a:srcRect t="9118" r="14072" b="15558"/>
          <a:stretch/>
        </p:blipFill>
        <p:spPr>
          <a:xfrm>
            <a:off x="4117250" y="3298371"/>
            <a:ext cx="6332415" cy="3559629"/>
          </a:xfrm>
          <a:prstGeom prst="rect">
            <a:avLst/>
          </a:prstGeom>
        </p:spPr>
      </p:pic>
      <p:sp>
        <p:nvSpPr>
          <p:cNvPr id="16" name="Callout: Line 15">
            <a:extLst>
              <a:ext uri="{FF2B5EF4-FFF2-40B4-BE49-F238E27FC236}">
                <a16:creationId xmlns:a16="http://schemas.microsoft.com/office/drawing/2014/main" id="{476754D1-9BFB-B6B9-4D98-5B8EC80FB6B3}"/>
              </a:ext>
            </a:extLst>
          </p:cNvPr>
          <p:cNvSpPr/>
          <p:nvPr/>
        </p:nvSpPr>
        <p:spPr>
          <a:xfrm flipH="1">
            <a:off x="269966" y="684867"/>
            <a:ext cx="2281646" cy="1527110"/>
          </a:xfrm>
          <a:prstGeom prst="borderCallout1">
            <a:avLst>
              <a:gd name="adj1" fmla="val 18750"/>
              <a:gd name="adj2" fmla="val -8333"/>
              <a:gd name="adj3" fmla="val 144198"/>
              <a:gd name="adj4" fmla="val -263522"/>
            </a:avLst>
          </a:prstGeom>
          <a:solidFill>
            <a:srgbClr val="DAE3F3"/>
          </a:solidFill>
          <a:ln w="38100">
            <a:solidFill>
              <a:srgbClr val="DAE3F3"/>
            </a:solidFill>
            <a:headEnd type="oval" w="med" len="med"/>
            <a:tailEnd type="oval" w="med" len="me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solidFill>
                  <a:schemeClr val="tx1"/>
                </a:solidFill>
              </a:rPr>
              <a:t>لتخفيف من درجة حرارة المركز يمكن استخداما تبليطات بالشارع لتعكس درجة الحرارة و لا تمتصها </a:t>
            </a:r>
            <a:endParaRPr lang="en-US" dirty="0">
              <a:solidFill>
                <a:schemeClr val="tx1"/>
              </a:solidFill>
            </a:endParaRPr>
          </a:p>
        </p:txBody>
      </p:sp>
    </p:spTree>
    <p:extLst>
      <p:ext uri="{BB962C8B-B14F-4D97-AF65-F5344CB8AC3E}">
        <p14:creationId xmlns:p14="http://schemas.microsoft.com/office/powerpoint/2010/main" val="3349394995"/>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C34B851-EA62-9350-C173-52726CD896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69148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خريطة الشوارع الرئيسية في مدينة أريحا</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454537" y="1061377"/>
            <a:ext cx="475127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526124" y="1534604"/>
            <a:ext cx="46623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526124" y="0"/>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26" name="Picture 25">
            <a:extLst>
              <a:ext uri="{FF2B5EF4-FFF2-40B4-BE49-F238E27FC236}">
                <a16:creationId xmlns:a16="http://schemas.microsoft.com/office/drawing/2014/main" id="{1E051FAC-B411-F8F4-9DCE-65FB46D32749}"/>
              </a:ext>
            </a:extLst>
          </p:cNvPr>
          <p:cNvPicPr>
            <a:picLocks noChangeAspect="1"/>
          </p:cNvPicPr>
          <p:nvPr/>
        </p:nvPicPr>
        <p:blipFill rotWithShape="1">
          <a:blip r:embed="rId8"/>
          <a:srcRect t="36000"/>
          <a:stretch/>
        </p:blipFill>
        <p:spPr>
          <a:xfrm>
            <a:off x="10292035" y="3107765"/>
            <a:ext cx="1736836" cy="639159"/>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graphicFrame>
        <p:nvGraphicFramePr>
          <p:cNvPr id="23" name="Table 22">
            <a:extLst>
              <a:ext uri="{FF2B5EF4-FFF2-40B4-BE49-F238E27FC236}">
                <a16:creationId xmlns:a16="http://schemas.microsoft.com/office/drawing/2014/main" id="{E5F4E78F-7ACD-828F-C545-E4FE22123B13}"/>
              </a:ext>
            </a:extLst>
          </p:cNvPr>
          <p:cNvGraphicFramePr>
            <a:graphicFrameLocks noGrp="1"/>
          </p:cNvGraphicFramePr>
          <p:nvPr>
            <p:extLst>
              <p:ext uri="{D42A27DB-BD31-4B8C-83A1-F6EECF244321}">
                <p14:modId xmlns:p14="http://schemas.microsoft.com/office/powerpoint/2010/main" val="305853108"/>
              </p:ext>
            </p:extLst>
          </p:nvPr>
        </p:nvGraphicFramePr>
        <p:xfrm>
          <a:off x="7676919" y="5042329"/>
          <a:ext cx="4389596" cy="1611954"/>
        </p:xfrm>
        <a:graphic>
          <a:graphicData uri="http://schemas.openxmlformats.org/drawingml/2006/table">
            <a:tbl>
              <a:tblPr firstRow="1" bandRow="1">
                <a:tableStyleId>{5940675A-B579-460E-94D1-54222C63F5DA}</a:tableStyleId>
              </a:tblPr>
              <a:tblGrid>
                <a:gridCol w="1176920">
                  <a:extLst>
                    <a:ext uri="{9D8B030D-6E8A-4147-A177-3AD203B41FA5}">
                      <a16:colId xmlns:a16="http://schemas.microsoft.com/office/drawing/2014/main" val="3257887078"/>
                    </a:ext>
                  </a:extLst>
                </a:gridCol>
                <a:gridCol w="1176920">
                  <a:extLst>
                    <a:ext uri="{9D8B030D-6E8A-4147-A177-3AD203B41FA5}">
                      <a16:colId xmlns:a16="http://schemas.microsoft.com/office/drawing/2014/main" val="2579229929"/>
                    </a:ext>
                  </a:extLst>
                </a:gridCol>
                <a:gridCol w="1017878">
                  <a:extLst>
                    <a:ext uri="{9D8B030D-6E8A-4147-A177-3AD203B41FA5}">
                      <a16:colId xmlns:a16="http://schemas.microsoft.com/office/drawing/2014/main" val="713920090"/>
                    </a:ext>
                  </a:extLst>
                </a:gridCol>
                <a:gridCol w="1017878">
                  <a:extLst>
                    <a:ext uri="{9D8B030D-6E8A-4147-A177-3AD203B41FA5}">
                      <a16:colId xmlns:a16="http://schemas.microsoft.com/office/drawing/2014/main" val="2224879561"/>
                    </a:ext>
                  </a:extLst>
                </a:gridCol>
              </a:tblGrid>
              <a:tr h="969471">
                <a:tc>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1050" b="1" dirty="0"/>
                        <a:t>درجة حرارة الشارع مع شجر</a:t>
                      </a:r>
                      <a:endParaRPr lang="en-US" sz="1050" b="1" dirty="0"/>
                    </a:p>
                  </a:txBody>
                  <a:tcPr anchor="ctr">
                    <a:noFill/>
                  </a:tcPr>
                </a:tc>
                <a:tc>
                  <a:txBody>
                    <a:bodyPr/>
                    <a:lstStyle/>
                    <a:p>
                      <a:pPr algn="ctr" rtl="1"/>
                      <a:r>
                        <a:rPr lang="ar-SA" sz="1050" b="1" dirty="0"/>
                        <a:t>درجة حرارة الشارع بدون شجر</a:t>
                      </a:r>
                      <a:endParaRPr lang="en-US" sz="1050" b="1" dirty="0"/>
                    </a:p>
                  </a:txBody>
                  <a:tcPr anchor="ctr">
                    <a:noFill/>
                  </a:tcPr>
                </a:tc>
                <a:tc>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1050" b="1" dirty="0"/>
                        <a:t>مساحة التشجير على الجنبين</a:t>
                      </a:r>
                      <a:endParaRPr lang="en-US" sz="1050" b="1" dirty="0"/>
                    </a:p>
                  </a:txBody>
                  <a:tcPr anchor="ctr">
                    <a:solidFill>
                      <a:srgbClr val="87C243"/>
                    </a:solidFill>
                  </a:tcPr>
                </a:tc>
                <a:tc>
                  <a:txBody>
                    <a:bodyPr/>
                    <a:lstStyle/>
                    <a:p>
                      <a:pPr algn="ctr" rtl="1"/>
                      <a:r>
                        <a:rPr lang="ar-SA" sz="1050" b="1" dirty="0"/>
                        <a:t>طول شبكة الشوارع الرئيسية</a:t>
                      </a:r>
                      <a:endParaRPr lang="en-US" sz="1050" b="1" dirty="0"/>
                    </a:p>
                  </a:txBody>
                  <a:tcPr anchor="ctr">
                    <a:noFill/>
                  </a:tcPr>
                </a:tc>
                <a:extLst>
                  <a:ext uri="{0D108BD9-81ED-4DB2-BD59-A6C34878D82A}">
                    <a16:rowId xmlns:a16="http://schemas.microsoft.com/office/drawing/2014/main" val="50282962"/>
                  </a:ext>
                </a:extLst>
              </a:tr>
              <a:tr h="642483">
                <a:tc>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1200" dirty="0"/>
                        <a:t>28-35 درجة سيليسيوس</a:t>
                      </a:r>
                      <a:endParaRPr lang="en-US" sz="1200" dirty="0"/>
                    </a:p>
                  </a:txBody>
                  <a:tcPr anchor="ctr">
                    <a:noFill/>
                  </a:tcPr>
                </a:tc>
                <a:tc>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1200" dirty="0"/>
                        <a:t>40-45 درجة سيلسيوس</a:t>
                      </a:r>
                      <a:endParaRPr lang="en-US" sz="1200" dirty="0"/>
                    </a:p>
                  </a:txBody>
                  <a:tcPr anchor="ctr">
                    <a:noFill/>
                  </a:tcPr>
                </a:tc>
                <a:tc>
                  <a:txBody>
                    <a:bodyPr/>
                    <a:lstStyle/>
                    <a:p>
                      <a:pPr algn="ctr" rtl="1"/>
                      <a:r>
                        <a:rPr lang="ar-SA" sz="1200" dirty="0"/>
                        <a:t>660 دونم</a:t>
                      </a:r>
                      <a:endParaRPr lang="en-US" sz="1200" dirty="0"/>
                    </a:p>
                  </a:txBody>
                  <a:tcPr anchor="ctr">
                    <a:solidFill>
                      <a:srgbClr val="87C243"/>
                    </a:solidFill>
                  </a:tcPr>
                </a:tc>
                <a:tc>
                  <a:txBody>
                    <a:bodyPr/>
                    <a:lstStyle/>
                    <a:p>
                      <a:pPr algn="ctr" rtl="1"/>
                      <a:r>
                        <a:rPr lang="ar-SA" sz="1200" dirty="0"/>
                        <a:t> 330 دونم</a:t>
                      </a:r>
                      <a:endParaRPr lang="en-US" sz="1200" dirty="0"/>
                    </a:p>
                  </a:txBody>
                  <a:tcPr anchor="ctr">
                    <a:noFill/>
                  </a:tcPr>
                </a:tc>
                <a:extLst>
                  <a:ext uri="{0D108BD9-81ED-4DB2-BD59-A6C34878D82A}">
                    <a16:rowId xmlns:a16="http://schemas.microsoft.com/office/drawing/2014/main" val="2568592850"/>
                  </a:ext>
                </a:extLst>
              </a:tr>
            </a:tbl>
          </a:graphicData>
        </a:graphic>
      </p:graphicFrame>
      <p:sp>
        <p:nvSpPr>
          <p:cNvPr id="3" name="Rectangle 2">
            <a:extLst>
              <a:ext uri="{FF2B5EF4-FFF2-40B4-BE49-F238E27FC236}">
                <a16:creationId xmlns:a16="http://schemas.microsoft.com/office/drawing/2014/main" id="{D5D6F661-A415-A2F5-EB19-6060A9751707}"/>
              </a:ext>
            </a:extLst>
          </p:cNvPr>
          <p:cNvSpPr/>
          <p:nvPr/>
        </p:nvSpPr>
        <p:spPr>
          <a:xfrm>
            <a:off x="11513438" y="2792708"/>
            <a:ext cx="530507" cy="292963"/>
          </a:xfrm>
          <a:prstGeom prst="rect">
            <a:avLst/>
          </a:prstGeom>
          <a:solidFill>
            <a:srgbClr val="FCD1D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hart 24">
            <a:extLst>
              <a:ext uri="{FF2B5EF4-FFF2-40B4-BE49-F238E27FC236}">
                <a16:creationId xmlns:a16="http://schemas.microsoft.com/office/drawing/2014/main" id="{ABA30BBC-6B42-05B5-1522-4898675A59E8}"/>
              </a:ext>
            </a:extLst>
          </p:cNvPr>
          <p:cNvGraphicFramePr/>
          <p:nvPr>
            <p:extLst>
              <p:ext uri="{D42A27DB-BD31-4B8C-83A1-F6EECF244321}">
                <p14:modId xmlns:p14="http://schemas.microsoft.com/office/powerpoint/2010/main" val="3675662711"/>
              </p:ext>
            </p:extLst>
          </p:nvPr>
        </p:nvGraphicFramePr>
        <p:xfrm>
          <a:off x="7676920" y="1655782"/>
          <a:ext cx="2453250" cy="3194890"/>
        </p:xfrm>
        <a:graphic>
          <a:graphicData uri="http://schemas.openxmlformats.org/drawingml/2006/chart">
            <c:chart xmlns:c="http://schemas.openxmlformats.org/drawingml/2006/chart" xmlns:r="http://schemas.openxmlformats.org/officeDocument/2006/relationships" r:id="rId10"/>
          </a:graphicData>
        </a:graphic>
      </p:graphicFrame>
      <p:cxnSp>
        <p:nvCxnSpPr>
          <p:cNvPr id="24" name="Straight Connector 23">
            <a:extLst>
              <a:ext uri="{FF2B5EF4-FFF2-40B4-BE49-F238E27FC236}">
                <a16:creationId xmlns:a16="http://schemas.microsoft.com/office/drawing/2014/main" id="{1B7360F7-235F-CDEB-42F8-F43F08DAC254}"/>
              </a:ext>
            </a:extLst>
          </p:cNvPr>
          <p:cNvCxnSpPr>
            <a:cxnSpLocks/>
          </p:cNvCxnSpPr>
          <p:nvPr/>
        </p:nvCxnSpPr>
        <p:spPr>
          <a:xfrm>
            <a:off x="11528516" y="3621200"/>
            <a:ext cx="500353"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0209593-CA05-488F-BDFD-2BEAE8F09AF3}"/>
              </a:ext>
            </a:extLst>
          </p:cNvPr>
          <p:cNvCxnSpPr>
            <a:cxnSpLocks/>
          </p:cNvCxnSpPr>
          <p:nvPr/>
        </p:nvCxnSpPr>
        <p:spPr>
          <a:xfrm>
            <a:off x="11513438" y="3290206"/>
            <a:ext cx="530507" cy="0"/>
          </a:xfrm>
          <a:prstGeom prst="line">
            <a:avLst/>
          </a:prstGeom>
          <a:ln w="57150">
            <a:solidFill>
              <a:srgbClr val="38A7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641222"/>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sz="4400" dirty="0">
                <a:solidFill>
                  <a:srgbClr val="FF0000"/>
                </a:solidFill>
                <a:latin typeface="A_Nefel_Sereke_Qelew" panose="02010000000000000000" pitchFamily="2" charset="-78"/>
                <a:cs typeface="A_Nefel_Sereke_Qelew" panose="02010000000000000000" pitchFamily="2" charset="-78"/>
              </a:rPr>
              <a:t> لتطوير مدينة أريحا كمدينة بيوفيلية </a:t>
            </a:r>
            <a:r>
              <a:rPr lang="en-US" sz="4400" dirty="0">
                <a:solidFill>
                  <a:srgbClr val="FF0000"/>
                </a:solidFill>
                <a:latin typeface="A_Nefel_Sereke_Qelew" panose="02010000000000000000" pitchFamily="2" charset="-78"/>
                <a:cs typeface="A_Nefel_Sereke_Qelew" panose="02010000000000000000" pitchFamily="2" charset="-78"/>
              </a:rPr>
              <a:t>BIOPHILIC</a:t>
            </a:r>
            <a:r>
              <a:rPr lang="ar-SA" sz="4400" dirty="0">
                <a:solidFill>
                  <a:srgbClr val="FF0000"/>
                </a:solidFill>
                <a:latin typeface="A_Nefel_Sereke_Qelew" panose="02010000000000000000" pitchFamily="2" charset="-78"/>
                <a:cs typeface="A_Nefel_Sereke_Qelew" panose="02010000000000000000" pitchFamily="2" charset="-78"/>
              </a:rPr>
              <a:t> بحاجة الى الاهتمام بـِ:</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108783201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9821365"/>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13C4FC-C5C3-397A-BACA-C6E420A74F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 y="0"/>
            <a:ext cx="969148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خريطة الاراضي الزراعية في مدينة أريحا</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454537" y="1061377"/>
            <a:ext cx="475127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526124" y="1534604"/>
            <a:ext cx="46623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526124" y="0"/>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26" name="Picture 25">
            <a:extLst>
              <a:ext uri="{FF2B5EF4-FFF2-40B4-BE49-F238E27FC236}">
                <a16:creationId xmlns:a16="http://schemas.microsoft.com/office/drawing/2014/main" id="{1E051FAC-B411-F8F4-9DCE-65FB46D32749}"/>
              </a:ext>
            </a:extLst>
          </p:cNvPr>
          <p:cNvPicPr>
            <a:picLocks noChangeAspect="1"/>
          </p:cNvPicPr>
          <p:nvPr/>
        </p:nvPicPr>
        <p:blipFill rotWithShape="1">
          <a:blip r:embed="rId8"/>
          <a:srcRect t="36000"/>
          <a:stretch/>
        </p:blipFill>
        <p:spPr>
          <a:xfrm>
            <a:off x="10292035" y="3107765"/>
            <a:ext cx="1736836" cy="639159"/>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graphicFrame>
        <p:nvGraphicFramePr>
          <p:cNvPr id="23" name="Table 22">
            <a:extLst>
              <a:ext uri="{FF2B5EF4-FFF2-40B4-BE49-F238E27FC236}">
                <a16:creationId xmlns:a16="http://schemas.microsoft.com/office/drawing/2014/main" id="{E5F4E78F-7ACD-828F-C545-E4FE22123B13}"/>
              </a:ext>
            </a:extLst>
          </p:cNvPr>
          <p:cNvGraphicFramePr>
            <a:graphicFrameLocks noGrp="1"/>
          </p:cNvGraphicFramePr>
          <p:nvPr>
            <p:extLst>
              <p:ext uri="{D42A27DB-BD31-4B8C-83A1-F6EECF244321}">
                <p14:modId xmlns:p14="http://schemas.microsoft.com/office/powerpoint/2010/main" val="2077951055"/>
              </p:ext>
            </p:extLst>
          </p:nvPr>
        </p:nvGraphicFramePr>
        <p:xfrm>
          <a:off x="7676919" y="5042329"/>
          <a:ext cx="4351950" cy="1611954"/>
        </p:xfrm>
        <a:graphic>
          <a:graphicData uri="http://schemas.openxmlformats.org/drawingml/2006/table">
            <a:tbl>
              <a:tblPr firstRow="1" bandRow="1">
                <a:tableStyleId>{5940675A-B579-460E-94D1-54222C63F5DA}</a:tableStyleId>
              </a:tblPr>
              <a:tblGrid>
                <a:gridCol w="4351950">
                  <a:extLst>
                    <a:ext uri="{9D8B030D-6E8A-4147-A177-3AD203B41FA5}">
                      <a16:colId xmlns:a16="http://schemas.microsoft.com/office/drawing/2014/main" val="2224879561"/>
                    </a:ext>
                  </a:extLst>
                </a:gridCol>
              </a:tblGrid>
              <a:tr h="969471">
                <a:tc>
                  <a:txBody>
                    <a:bodyPr/>
                    <a:lstStyle/>
                    <a:p>
                      <a:pPr algn="ctr" rtl="1"/>
                      <a:r>
                        <a:rPr lang="ar-SA" sz="1050" b="1" dirty="0"/>
                        <a:t>مساحة الاراضي الزراعية</a:t>
                      </a:r>
                      <a:endParaRPr lang="en-US" sz="1050" b="1" dirty="0"/>
                    </a:p>
                  </a:txBody>
                  <a:tcPr anchor="ctr">
                    <a:noFill/>
                  </a:tcPr>
                </a:tc>
                <a:extLst>
                  <a:ext uri="{0D108BD9-81ED-4DB2-BD59-A6C34878D82A}">
                    <a16:rowId xmlns:a16="http://schemas.microsoft.com/office/drawing/2014/main" val="50282962"/>
                  </a:ext>
                </a:extLst>
              </a:tr>
              <a:tr h="642483">
                <a:tc>
                  <a:txBody>
                    <a:bodyPr/>
                    <a:lstStyle/>
                    <a:p>
                      <a:pPr algn="ctr" rtl="1"/>
                      <a:r>
                        <a:rPr lang="ar-SA" sz="1200" dirty="0"/>
                        <a:t> 9987 دونم</a:t>
                      </a:r>
                      <a:endParaRPr lang="en-US" sz="1200" dirty="0"/>
                    </a:p>
                  </a:txBody>
                  <a:tcPr anchor="ctr">
                    <a:noFill/>
                  </a:tcPr>
                </a:tc>
                <a:extLst>
                  <a:ext uri="{0D108BD9-81ED-4DB2-BD59-A6C34878D82A}">
                    <a16:rowId xmlns:a16="http://schemas.microsoft.com/office/drawing/2014/main" val="2568592850"/>
                  </a:ext>
                </a:extLst>
              </a:tr>
            </a:tbl>
          </a:graphicData>
        </a:graphic>
      </p:graphicFrame>
      <p:sp>
        <p:nvSpPr>
          <p:cNvPr id="3" name="Rectangle 2">
            <a:extLst>
              <a:ext uri="{FF2B5EF4-FFF2-40B4-BE49-F238E27FC236}">
                <a16:creationId xmlns:a16="http://schemas.microsoft.com/office/drawing/2014/main" id="{D5D6F661-A415-A2F5-EB19-6060A9751707}"/>
              </a:ext>
            </a:extLst>
          </p:cNvPr>
          <p:cNvSpPr/>
          <p:nvPr/>
        </p:nvSpPr>
        <p:spPr>
          <a:xfrm>
            <a:off x="11513438" y="2792708"/>
            <a:ext cx="530507" cy="292963"/>
          </a:xfrm>
          <a:prstGeom prst="rect">
            <a:avLst/>
          </a:prstGeom>
          <a:solidFill>
            <a:srgbClr val="FCD1D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hart 24">
            <a:extLst>
              <a:ext uri="{FF2B5EF4-FFF2-40B4-BE49-F238E27FC236}">
                <a16:creationId xmlns:a16="http://schemas.microsoft.com/office/drawing/2014/main" id="{ABA30BBC-6B42-05B5-1522-4898675A59E8}"/>
              </a:ext>
            </a:extLst>
          </p:cNvPr>
          <p:cNvGraphicFramePr/>
          <p:nvPr>
            <p:extLst>
              <p:ext uri="{D42A27DB-BD31-4B8C-83A1-F6EECF244321}">
                <p14:modId xmlns:p14="http://schemas.microsoft.com/office/powerpoint/2010/main" val="2841727321"/>
              </p:ext>
            </p:extLst>
          </p:nvPr>
        </p:nvGraphicFramePr>
        <p:xfrm>
          <a:off x="7676920" y="1655782"/>
          <a:ext cx="2453250" cy="3194890"/>
        </p:xfrm>
        <a:graphic>
          <a:graphicData uri="http://schemas.openxmlformats.org/drawingml/2006/chart">
            <c:chart xmlns:c="http://schemas.openxmlformats.org/drawingml/2006/chart" xmlns:r="http://schemas.openxmlformats.org/officeDocument/2006/relationships" r:id="rId10"/>
          </a:graphicData>
        </a:graphic>
      </p:graphicFrame>
      <p:cxnSp>
        <p:nvCxnSpPr>
          <p:cNvPr id="24" name="Straight Connector 23">
            <a:extLst>
              <a:ext uri="{FF2B5EF4-FFF2-40B4-BE49-F238E27FC236}">
                <a16:creationId xmlns:a16="http://schemas.microsoft.com/office/drawing/2014/main" id="{1B7360F7-235F-CDEB-42F8-F43F08DAC254}"/>
              </a:ext>
            </a:extLst>
          </p:cNvPr>
          <p:cNvCxnSpPr>
            <a:cxnSpLocks/>
          </p:cNvCxnSpPr>
          <p:nvPr/>
        </p:nvCxnSpPr>
        <p:spPr>
          <a:xfrm>
            <a:off x="11528516" y="3621200"/>
            <a:ext cx="500353"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0209593-CA05-488F-BDFD-2BEAE8F09AF3}"/>
              </a:ext>
            </a:extLst>
          </p:cNvPr>
          <p:cNvCxnSpPr>
            <a:cxnSpLocks/>
          </p:cNvCxnSpPr>
          <p:nvPr/>
        </p:nvCxnSpPr>
        <p:spPr>
          <a:xfrm>
            <a:off x="11513438" y="3290206"/>
            <a:ext cx="530507" cy="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309915"/>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3D11-489A-1EE9-FA90-0BBE76DC538A}"/>
              </a:ext>
            </a:extLst>
          </p:cNvPr>
          <p:cNvSpPr>
            <a:spLocks noGrp="1"/>
          </p:cNvSpPr>
          <p:nvPr>
            <p:ph type="title"/>
          </p:nvPr>
        </p:nvSpPr>
        <p:spPr/>
        <p:txBody>
          <a:bodyPr/>
          <a:lstStyle/>
          <a:p>
            <a:pPr algn="ctr" rtl="1"/>
            <a:r>
              <a:rPr lang="ar-SA" sz="4400" dirty="0">
                <a:solidFill>
                  <a:srgbClr val="FF0000"/>
                </a:solidFill>
                <a:latin typeface="A_Nefel_Sereke_Qelew" panose="02010000000000000000" pitchFamily="2" charset="-78"/>
                <a:cs typeface="A_Nefel_Sereke_Qelew" panose="02010000000000000000" pitchFamily="2" charset="-78"/>
              </a:rPr>
              <a:t> لتطوير مدينة أريحا كمدينة بيوفيلية </a:t>
            </a:r>
            <a:r>
              <a:rPr lang="en-US" sz="4400" dirty="0">
                <a:solidFill>
                  <a:srgbClr val="FF0000"/>
                </a:solidFill>
                <a:latin typeface="A_Nefel_Sereke_Qelew" panose="02010000000000000000" pitchFamily="2" charset="-78"/>
                <a:cs typeface="A_Nefel_Sereke_Qelew" panose="02010000000000000000" pitchFamily="2" charset="-78"/>
              </a:rPr>
              <a:t>BIOPHILIC</a:t>
            </a:r>
            <a:r>
              <a:rPr lang="ar-SA" sz="4400" dirty="0">
                <a:solidFill>
                  <a:srgbClr val="FF0000"/>
                </a:solidFill>
                <a:latin typeface="A_Nefel_Sereke_Qelew" panose="02010000000000000000" pitchFamily="2" charset="-78"/>
                <a:cs typeface="A_Nefel_Sereke_Qelew" panose="02010000000000000000" pitchFamily="2" charset="-78"/>
              </a:rPr>
              <a:t> بحاجة الى الاهتمام بـِ:</a:t>
            </a:r>
            <a:endParaRPr lang="en-US" dirty="0">
              <a:latin typeface="A_Nefel_Sereke_Qelew" panose="02010000000000000000" pitchFamily="2" charset="-78"/>
              <a:cs typeface="A_Nefel_Sereke_Qelew" panose="02010000000000000000" pitchFamily="2" charset="-78"/>
            </a:endParaRPr>
          </a:p>
        </p:txBody>
      </p:sp>
      <p:graphicFrame>
        <p:nvGraphicFramePr>
          <p:cNvPr id="9" name="Content Placeholder 8">
            <a:extLst>
              <a:ext uri="{FF2B5EF4-FFF2-40B4-BE49-F238E27FC236}">
                <a16:creationId xmlns:a16="http://schemas.microsoft.com/office/drawing/2014/main" id="{46BEEF63-6B3E-E7F7-7208-75DC63E89715}"/>
              </a:ext>
            </a:extLst>
          </p:cNvPr>
          <p:cNvGraphicFramePr>
            <a:graphicFrameLocks noGrp="1"/>
          </p:cNvGraphicFramePr>
          <p:nvPr>
            <p:ph idx="1"/>
            <p:extLst>
              <p:ext uri="{D42A27DB-BD31-4B8C-83A1-F6EECF244321}">
                <p14:modId xmlns:p14="http://schemas.microsoft.com/office/powerpoint/2010/main" val="30025002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2104166"/>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30DD743-D1EA-7C72-134D-F959C26DA3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 y="0"/>
            <a:ext cx="969148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خريطة الاراضي الزراعية في مدينة أريحا</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454537" y="1061377"/>
            <a:ext cx="475127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526124" y="1534604"/>
            <a:ext cx="46623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526124" y="0"/>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26" name="Picture 25">
            <a:extLst>
              <a:ext uri="{FF2B5EF4-FFF2-40B4-BE49-F238E27FC236}">
                <a16:creationId xmlns:a16="http://schemas.microsoft.com/office/drawing/2014/main" id="{1E051FAC-B411-F8F4-9DCE-65FB46D32749}"/>
              </a:ext>
            </a:extLst>
          </p:cNvPr>
          <p:cNvPicPr>
            <a:picLocks noChangeAspect="1"/>
          </p:cNvPicPr>
          <p:nvPr/>
        </p:nvPicPr>
        <p:blipFill rotWithShape="1">
          <a:blip r:embed="rId8"/>
          <a:srcRect t="36000"/>
          <a:stretch/>
        </p:blipFill>
        <p:spPr>
          <a:xfrm>
            <a:off x="10292035" y="3107765"/>
            <a:ext cx="1736836" cy="639159"/>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graphicFrame>
        <p:nvGraphicFramePr>
          <p:cNvPr id="23" name="Table 22">
            <a:extLst>
              <a:ext uri="{FF2B5EF4-FFF2-40B4-BE49-F238E27FC236}">
                <a16:creationId xmlns:a16="http://schemas.microsoft.com/office/drawing/2014/main" id="{E5F4E78F-7ACD-828F-C545-E4FE22123B13}"/>
              </a:ext>
            </a:extLst>
          </p:cNvPr>
          <p:cNvGraphicFramePr>
            <a:graphicFrameLocks noGrp="1"/>
          </p:cNvGraphicFramePr>
          <p:nvPr>
            <p:extLst>
              <p:ext uri="{D42A27DB-BD31-4B8C-83A1-F6EECF244321}">
                <p14:modId xmlns:p14="http://schemas.microsoft.com/office/powerpoint/2010/main" val="607148866"/>
              </p:ext>
            </p:extLst>
          </p:nvPr>
        </p:nvGraphicFramePr>
        <p:xfrm>
          <a:off x="7676919" y="5042329"/>
          <a:ext cx="4351950" cy="1611954"/>
        </p:xfrm>
        <a:graphic>
          <a:graphicData uri="http://schemas.openxmlformats.org/drawingml/2006/table">
            <a:tbl>
              <a:tblPr firstRow="1" bandRow="1">
                <a:tableStyleId>{5940675A-B579-460E-94D1-54222C63F5DA}</a:tableStyleId>
              </a:tblPr>
              <a:tblGrid>
                <a:gridCol w="2175975">
                  <a:extLst>
                    <a:ext uri="{9D8B030D-6E8A-4147-A177-3AD203B41FA5}">
                      <a16:colId xmlns:a16="http://schemas.microsoft.com/office/drawing/2014/main" val="2865454535"/>
                    </a:ext>
                  </a:extLst>
                </a:gridCol>
                <a:gridCol w="2175975">
                  <a:extLst>
                    <a:ext uri="{9D8B030D-6E8A-4147-A177-3AD203B41FA5}">
                      <a16:colId xmlns:a16="http://schemas.microsoft.com/office/drawing/2014/main" val="2224879561"/>
                    </a:ext>
                  </a:extLst>
                </a:gridCol>
              </a:tblGrid>
              <a:tr h="969471">
                <a:tc>
                  <a:txBody>
                    <a:bodyPr/>
                    <a:lstStyle/>
                    <a:p>
                      <a:pPr algn="ctr" rtl="1"/>
                      <a:r>
                        <a:rPr lang="ar-SA" sz="1050" b="1" dirty="0"/>
                        <a:t>مساحة الحدائق المقترحة</a:t>
                      </a:r>
                      <a:endParaRPr lang="en-US" sz="1050" b="1" dirty="0"/>
                    </a:p>
                  </a:txBody>
                  <a:tcPr anchor="ctr">
                    <a:noFill/>
                  </a:tcPr>
                </a:tc>
                <a:tc>
                  <a:txBody>
                    <a:bodyPr/>
                    <a:lstStyle/>
                    <a:p>
                      <a:pPr algn="ctr" rtl="1"/>
                      <a:r>
                        <a:rPr lang="ar-SA" sz="1050" b="1" dirty="0"/>
                        <a:t>مساحة الحدائق من المخطط الهيكلي</a:t>
                      </a:r>
                      <a:endParaRPr lang="en-US" sz="1050" b="1" dirty="0"/>
                    </a:p>
                  </a:txBody>
                  <a:tcPr anchor="ctr">
                    <a:noFill/>
                  </a:tcPr>
                </a:tc>
                <a:extLst>
                  <a:ext uri="{0D108BD9-81ED-4DB2-BD59-A6C34878D82A}">
                    <a16:rowId xmlns:a16="http://schemas.microsoft.com/office/drawing/2014/main" val="50282962"/>
                  </a:ext>
                </a:extLst>
              </a:tr>
              <a:tr h="642483">
                <a:tc>
                  <a:txBody>
                    <a:bodyPr/>
                    <a:lstStyle/>
                    <a:p>
                      <a:pPr algn="ctr" rtl="1"/>
                      <a:r>
                        <a:rPr lang="ar-SA" sz="1200" dirty="0"/>
                        <a:t>67</a:t>
                      </a:r>
                      <a:endParaRPr lang="en-US" sz="1200" dirty="0"/>
                    </a:p>
                  </a:txBody>
                  <a:tcPr anchor="ctr">
                    <a:noFill/>
                  </a:tcPr>
                </a:tc>
                <a:tc>
                  <a:txBody>
                    <a:bodyPr/>
                    <a:lstStyle/>
                    <a:p>
                      <a:pPr algn="ctr" rtl="1"/>
                      <a:r>
                        <a:rPr lang="ar-SA" sz="1200" dirty="0"/>
                        <a:t>107 دونم</a:t>
                      </a:r>
                      <a:endParaRPr lang="en-US" sz="1200" dirty="0"/>
                    </a:p>
                  </a:txBody>
                  <a:tcPr anchor="ctr">
                    <a:noFill/>
                  </a:tcPr>
                </a:tc>
                <a:extLst>
                  <a:ext uri="{0D108BD9-81ED-4DB2-BD59-A6C34878D82A}">
                    <a16:rowId xmlns:a16="http://schemas.microsoft.com/office/drawing/2014/main" val="2568592850"/>
                  </a:ext>
                </a:extLst>
              </a:tr>
            </a:tbl>
          </a:graphicData>
        </a:graphic>
      </p:graphicFrame>
      <p:sp>
        <p:nvSpPr>
          <p:cNvPr id="3" name="Rectangle 2">
            <a:extLst>
              <a:ext uri="{FF2B5EF4-FFF2-40B4-BE49-F238E27FC236}">
                <a16:creationId xmlns:a16="http://schemas.microsoft.com/office/drawing/2014/main" id="{D5D6F661-A415-A2F5-EB19-6060A9751707}"/>
              </a:ext>
            </a:extLst>
          </p:cNvPr>
          <p:cNvSpPr/>
          <p:nvPr/>
        </p:nvSpPr>
        <p:spPr>
          <a:xfrm>
            <a:off x="11513438" y="2792708"/>
            <a:ext cx="530507" cy="292963"/>
          </a:xfrm>
          <a:prstGeom prst="rect">
            <a:avLst/>
          </a:prstGeom>
          <a:solidFill>
            <a:srgbClr val="FCD1D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hart 24">
            <a:extLst>
              <a:ext uri="{FF2B5EF4-FFF2-40B4-BE49-F238E27FC236}">
                <a16:creationId xmlns:a16="http://schemas.microsoft.com/office/drawing/2014/main" id="{ABA30BBC-6B42-05B5-1522-4898675A59E8}"/>
              </a:ext>
            </a:extLst>
          </p:cNvPr>
          <p:cNvGraphicFramePr/>
          <p:nvPr/>
        </p:nvGraphicFramePr>
        <p:xfrm>
          <a:off x="7676920" y="1655782"/>
          <a:ext cx="2453250" cy="3194890"/>
        </p:xfrm>
        <a:graphic>
          <a:graphicData uri="http://schemas.openxmlformats.org/drawingml/2006/chart">
            <c:chart xmlns:c="http://schemas.openxmlformats.org/drawingml/2006/chart" xmlns:r="http://schemas.openxmlformats.org/officeDocument/2006/relationships" r:id="rId10"/>
          </a:graphicData>
        </a:graphic>
      </p:graphicFrame>
      <p:cxnSp>
        <p:nvCxnSpPr>
          <p:cNvPr id="24" name="Straight Connector 23">
            <a:extLst>
              <a:ext uri="{FF2B5EF4-FFF2-40B4-BE49-F238E27FC236}">
                <a16:creationId xmlns:a16="http://schemas.microsoft.com/office/drawing/2014/main" id="{1B7360F7-235F-CDEB-42F8-F43F08DAC254}"/>
              </a:ext>
            </a:extLst>
          </p:cNvPr>
          <p:cNvCxnSpPr>
            <a:cxnSpLocks/>
          </p:cNvCxnSpPr>
          <p:nvPr/>
        </p:nvCxnSpPr>
        <p:spPr>
          <a:xfrm>
            <a:off x="11528516" y="3621200"/>
            <a:ext cx="500353"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0209593-CA05-488F-BDFD-2BEAE8F09AF3}"/>
              </a:ext>
            </a:extLst>
          </p:cNvPr>
          <p:cNvCxnSpPr>
            <a:cxnSpLocks/>
          </p:cNvCxnSpPr>
          <p:nvPr/>
        </p:nvCxnSpPr>
        <p:spPr>
          <a:xfrm>
            <a:off x="11513438" y="3290206"/>
            <a:ext cx="530507" cy="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9661058"/>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E0CBEBC8-8437-4C4F-CCE2-56BB8200782A}"/>
              </a:ext>
            </a:extLst>
          </p:cNvPr>
          <p:cNvPicPr>
            <a:picLocks noChangeAspect="1"/>
          </p:cNvPicPr>
          <p:nvPr/>
        </p:nvPicPr>
        <p:blipFill rotWithShape="1">
          <a:blip r:embed="rId3">
            <a:extLst>
              <a:ext uri="{28A0092B-C50C-407E-A947-70E740481C1C}">
                <a14:useLocalDpi xmlns:a14="http://schemas.microsoft.com/office/drawing/2010/main" val="0"/>
              </a:ext>
            </a:extLst>
          </a:blip>
          <a:srcRect r="21214"/>
          <a:stretch/>
        </p:blipFill>
        <p:spPr>
          <a:xfrm>
            <a:off x="0" y="0"/>
            <a:ext cx="7635481" cy="6858000"/>
          </a:xfrm>
          <a:prstGeom prst="rect">
            <a:avLst/>
          </a:prstGeom>
        </p:spPr>
      </p:pic>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خريطة سكن ج من المخطط الهيكلي 2016 أريحا</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683129" y="1061377"/>
            <a:ext cx="4522681"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644524" y="1534604"/>
            <a:ext cx="45439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648044" y="-1654"/>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7"/>
          <a:stretch>
            <a:fillRect/>
          </a:stretch>
        </p:blipFill>
        <p:spPr>
          <a:xfrm>
            <a:off x="162452" y="6431960"/>
            <a:ext cx="2080594" cy="222322"/>
          </a:xfrm>
          <a:prstGeom prst="rect">
            <a:avLst/>
          </a:prstGeom>
        </p:spPr>
      </p:pic>
      <p:pic>
        <p:nvPicPr>
          <p:cNvPr id="17" name="Picture 16">
            <a:extLst>
              <a:ext uri="{FF2B5EF4-FFF2-40B4-BE49-F238E27FC236}">
                <a16:creationId xmlns:a16="http://schemas.microsoft.com/office/drawing/2014/main" id="{E256D2C3-641D-8F09-120F-26EAA1B6C32E}"/>
              </a:ext>
            </a:extLst>
          </p:cNvPr>
          <p:cNvPicPr>
            <a:picLocks noChangeAspect="1"/>
          </p:cNvPicPr>
          <p:nvPr/>
        </p:nvPicPr>
        <p:blipFill rotWithShape="1">
          <a:blip r:embed="rId8"/>
          <a:srcRect b="94649"/>
          <a:stretch/>
        </p:blipFill>
        <p:spPr>
          <a:xfrm>
            <a:off x="10392613" y="1607663"/>
            <a:ext cx="1633447" cy="338552"/>
          </a:xfrm>
          <a:prstGeom prst="rect">
            <a:avLst/>
          </a:prstGeom>
        </p:spPr>
      </p:pic>
      <p:grpSp>
        <p:nvGrpSpPr>
          <p:cNvPr id="20" name="Group 19">
            <a:extLst>
              <a:ext uri="{FF2B5EF4-FFF2-40B4-BE49-F238E27FC236}">
                <a16:creationId xmlns:a16="http://schemas.microsoft.com/office/drawing/2014/main" id="{F96BD5B8-F0F7-4CAD-61AD-C0D7548382AB}"/>
              </a:ext>
            </a:extLst>
          </p:cNvPr>
          <p:cNvGrpSpPr/>
          <p:nvPr/>
        </p:nvGrpSpPr>
        <p:grpSpPr>
          <a:xfrm>
            <a:off x="9153799" y="2032490"/>
            <a:ext cx="2961594" cy="707886"/>
            <a:chOff x="9104921" y="2959552"/>
            <a:chExt cx="2961594" cy="707886"/>
          </a:xfrm>
        </p:grpSpPr>
        <p:sp>
          <p:nvSpPr>
            <p:cNvPr id="21" name="Rectangle 20">
              <a:extLst>
                <a:ext uri="{FF2B5EF4-FFF2-40B4-BE49-F238E27FC236}">
                  <a16:creationId xmlns:a16="http://schemas.microsoft.com/office/drawing/2014/main" id="{EDF47CD5-15B4-4301-69DE-1045849A6A2B}"/>
                </a:ext>
              </a:extLst>
            </p:cNvPr>
            <p:cNvSpPr/>
            <p:nvPr/>
          </p:nvSpPr>
          <p:spPr>
            <a:xfrm>
              <a:off x="11446669" y="3356467"/>
              <a:ext cx="530507" cy="292963"/>
            </a:xfrm>
            <a:prstGeom prst="rect">
              <a:avLst/>
            </a:prstGeom>
            <a:noFill/>
            <a:ln w="381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2CD9A686-A6B7-F868-2211-B2460F7902E7}"/>
                </a:ext>
              </a:extLst>
            </p:cNvPr>
            <p:cNvSpPr txBox="1"/>
            <p:nvPr/>
          </p:nvSpPr>
          <p:spPr>
            <a:xfrm>
              <a:off x="9967258" y="3328884"/>
              <a:ext cx="1479411" cy="338554"/>
            </a:xfrm>
            <a:prstGeom prst="rect">
              <a:avLst/>
            </a:prstGeom>
            <a:noFill/>
          </p:spPr>
          <p:txBody>
            <a:bodyPr wrap="square" rtlCol="0">
              <a:spAutoFit/>
            </a:bodyPr>
            <a:lstStyle/>
            <a:p>
              <a:pPr algn="r" rtl="1"/>
              <a:r>
                <a:rPr lang="ar-SA" sz="1600" dirty="0"/>
                <a:t>سكن ج</a:t>
              </a:r>
              <a:endParaRPr lang="en-US" sz="1600" dirty="0"/>
            </a:p>
          </p:txBody>
        </p:sp>
        <p:sp>
          <p:nvSpPr>
            <p:cNvPr id="23" name="TextBox 22">
              <a:extLst>
                <a:ext uri="{FF2B5EF4-FFF2-40B4-BE49-F238E27FC236}">
                  <a16:creationId xmlns:a16="http://schemas.microsoft.com/office/drawing/2014/main" id="{7AB08CAD-C23F-9E2A-77C5-481CC3AD31C2}"/>
                </a:ext>
              </a:extLst>
            </p:cNvPr>
            <p:cNvSpPr txBox="1"/>
            <p:nvPr/>
          </p:nvSpPr>
          <p:spPr>
            <a:xfrm>
              <a:off x="9104921" y="2959552"/>
              <a:ext cx="2961594" cy="338554"/>
            </a:xfrm>
            <a:prstGeom prst="rect">
              <a:avLst/>
            </a:prstGeom>
            <a:noFill/>
          </p:spPr>
          <p:txBody>
            <a:bodyPr wrap="square" rtlCol="0">
              <a:spAutoFit/>
            </a:bodyPr>
            <a:lstStyle/>
            <a:p>
              <a:pPr algn="r" rtl="1"/>
              <a:r>
                <a:rPr lang="ar-SA" sz="1600" b="1" dirty="0"/>
                <a:t>المخطط الهيكلي 2016</a:t>
              </a:r>
              <a:endParaRPr lang="en-US" sz="1600" b="1" dirty="0"/>
            </a:p>
          </p:txBody>
        </p:sp>
      </p:grpSp>
      <p:graphicFrame>
        <p:nvGraphicFramePr>
          <p:cNvPr id="24" name="Table 23">
            <a:extLst>
              <a:ext uri="{FF2B5EF4-FFF2-40B4-BE49-F238E27FC236}">
                <a16:creationId xmlns:a16="http://schemas.microsoft.com/office/drawing/2014/main" id="{9329B192-4EE5-A699-2326-7E92EE49EE14}"/>
              </a:ext>
            </a:extLst>
          </p:cNvPr>
          <p:cNvGraphicFramePr>
            <a:graphicFrameLocks noGrp="1"/>
          </p:cNvGraphicFramePr>
          <p:nvPr/>
        </p:nvGraphicFramePr>
        <p:xfrm>
          <a:off x="7806881" y="3428999"/>
          <a:ext cx="4259628" cy="3316886"/>
        </p:xfrm>
        <a:graphic>
          <a:graphicData uri="http://schemas.openxmlformats.org/drawingml/2006/table">
            <a:tbl>
              <a:tblPr firstRow="1" bandRow="1">
                <a:tableStyleId>{5940675A-B579-460E-94D1-54222C63F5DA}</a:tableStyleId>
              </a:tblPr>
              <a:tblGrid>
                <a:gridCol w="473292">
                  <a:extLst>
                    <a:ext uri="{9D8B030D-6E8A-4147-A177-3AD203B41FA5}">
                      <a16:colId xmlns:a16="http://schemas.microsoft.com/office/drawing/2014/main" val="2918066639"/>
                    </a:ext>
                  </a:extLst>
                </a:gridCol>
                <a:gridCol w="473292">
                  <a:extLst>
                    <a:ext uri="{9D8B030D-6E8A-4147-A177-3AD203B41FA5}">
                      <a16:colId xmlns:a16="http://schemas.microsoft.com/office/drawing/2014/main" val="546619697"/>
                    </a:ext>
                  </a:extLst>
                </a:gridCol>
                <a:gridCol w="473292">
                  <a:extLst>
                    <a:ext uri="{9D8B030D-6E8A-4147-A177-3AD203B41FA5}">
                      <a16:colId xmlns:a16="http://schemas.microsoft.com/office/drawing/2014/main" val="3898919046"/>
                    </a:ext>
                  </a:extLst>
                </a:gridCol>
                <a:gridCol w="473292">
                  <a:extLst>
                    <a:ext uri="{9D8B030D-6E8A-4147-A177-3AD203B41FA5}">
                      <a16:colId xmlns:a16="http://schemas.microsoft.com/office/drawing/2014/main" val="622695049"/>
                    </a:ext>
                  </a:extLst>
                </a:gridCol>
                <a:gridCol w="473292">
                  <a:extLst>
                    <a:ext uri="{9D8B030D-6E8A-4147-A177-3AD203B41FA5}">
                      <a16:colId xmlns:a16="http://schemas.microsoft.com/office/drawing/2014/main" val="640442618"/>
                    </a:ext>
                  </a:extLst>
                </a:gridCol>
                <a:gridCol w="473292">
                  <a:extLst>
                    <a:ext uri="{9D8B030D-6E8A-4147-A177-3AD203B41FA5}">
                      <a16:colId xmlns:a16="http://schemas.microsoft.com/office/drawing/2014/main" val="2579229929"/>
                    </a:ext>
                  </a:extLst>
                </a:gridCol>
                <a:gridCol w="473292">
                  <a:extLst>
                    <a:ext uri="{9D8B030D-6E8A-4147-A177-3AD203B41FA5}">
                      <a16:colId xmlns:a16="http://schemas.microsoft.com/office/drawing/2014/main" val="2224879561"/>
                    </a:ext>
                  </a:extLst>
                </a:gridCol>
                <a:gridCol w="473292">
                  <a:extLst>
                    <a:ext uri="{9D8B030D-6E8A-4147-A177-3AD203B41FA5}">
                      <a16:colId xmlns:a16="http://schemas.microsoft.com/office/drawing/2014/main" val="94081101"/>
                    </a:ext>
                  </a:extLst>
                </a:gridCol>
                <a:gridCol w="473292">
                  <a:extLst>
                    <a:ext uri="{9D8B030D-6E8A-4147-A177-3AD203B41FA5}">
                      <a16:colId xmlns:a16="http://schemas.microsoft.com/office/drawing/2014/main" val="4213156851"/>
                    </a:ext>
                  </a:extLst>
                </a:gridCol>
              </a:tblGrid>
              <a:tr h="238036">
                <a:tc gridSpan="9">
                  <a:txBody>
                    <a:bodyPr/>
                    <a:lstStyle/>
                    <a:p>
                      <a:pPr algn="ctr" rtl="1"/>
                      <a:r>
                        <a:rPr lang="ar-SA" sz="900" b="1" dirty="0"/>
                        <a:t>أحكام البناء</a:t>
                      </a:r>
                      <a:endParaRPr lang="en-US" sz="900" b="1" dirty="0"/>
                    </a:p>
                  </a:txBody>
                  <a:tcPr anchor="ctr"/>
                </a:tc>
                <a:tc hMerge="1">
                  <a:txBody>
                    <a:bodyPr/>
                    <a:lstStyle/>
                    <a:p>
                      <a:endParaRPr lang="en-US"/>
                    </a:p>
                  </a:txBody>
                  <a:tcPr/>
                </a:tc>
                <a:tc hMerge="1">
                  <a:txBody>
                    <a:bodyPr/>
                    <a:lstStyle/>
                    <a:p>
                      <a:endParaRPr lang="en-US"/>
                    </a:p>
                  </a:txBody>
                  <a:tcPr/>
                </a:tc>
                <a:tc hMerge="1">
                  <a:txBody>
                    <a:bodyPr/>
                    <a:lstStyle/>
                    <a:p>
                      <a:pPr algn="ctr" rtl="1"/>
                      <a:endParaRPr lang="en-US" sz="900" b="1" dirty="0"/>
                    </a:p>
                  </a:txBody>
                  <a:tcPr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pPr algn="ctr" rtl="1"/>
                      <a:endParaRPr lang="en-US" sz="1050" dirty="0"/>
                    </a:p>
                  </a:txBody>
                  <a:tcPr/>
                </a:tc>
                <a:tc hMerge="1">
                  <a:txBody>
                    <a:bodyPr/>
                    <a:lstStyle/>
                    <a:p>
                      <a:pPr algn="ctr" rtl="1"/>
                      <a:endParaRPr lang="en-US" sz="1050" dirty="0"/>
                    </a:p>
                  </a:txBody>
                  <a:tcPr/>
                </a:tc>
                <a:extLst>
                  <a:ext uri="{0D108BD9-81ED-4DB2-BD59-A6C34878D82A}">
                    <a16:rowId xmlns:a16="http://schemas.microsoft.com/office/drawing/2014/main" val="3644375551"/>
                  </a:ext>
                </a:extLst>
              </a:tr>
              <a:tr h="261839">
                <a:tc gridSpan="3">
                  <a:txBody>
                    <a:bodyPr/>
                    <a:lstStyle/>
                    <a:p>
                      <a:pPr algn="ctr" rtl="1"/>
                      <a:r>
                        <a:rPr lang="ar-SA" sz="900" b="1" dirty="0"/>
                        <a:t>الحد الأدنى</a:t>
                      </a:r>
                      <a:endParaRPr lang="en-US" sz="90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gridSpan="4">
                  <a:txBody>
                    <a:bodyPr/>
                    <a:lstStyle/>
                    <a:p>
                      <a:pPr algn="ctr" rtl="1"/>
                      <a:r>
                        <a:rPr lang="ar-SA" sz="900" b="1" dirty="0"/>
                        <a:t>الحد الأعلى</a:t>
                      </a:r>
                      <a:endParaRPr lang="en-US" sz="90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hMerge="1">
                  <a:txBody>
                    <a:bodyPr/>
                    <a:lstStyle/>
                    <a:p>
                      <a:pPr algn="ctr" rtl="1"/>
                      <a:endParaRPr lang="en-US" sz="1050" b="1" dirty="0"/>
                    </a:p>
                  </a:txBody>
                  <a:tcPr anchor="ctr"/>
                </a:tc>
                <a:tc>
                  <a:txBody>
                    <a:bodyPr/>
                    <a:lstStyle/>
                    <a:p>
                      <a:pPr algn="ctr" rtl="1"/>
                      <a:endParaRPr lang="en-US" sz="1050" dirty="0"/>
                    </a:p>
                  </a:txBody>
                  <a:tcPr/>
                </a:tc>
                <a:tc>
                  <a:txBody>
                    <a:bodyPr/>
                    <a:lstStyle/>
                    <a:p>
                      <a:pPr algn="ctr" rtl="1"/>
                      <a:endParaRPr lang="en-US" sz="1050" dirty="0"/>
                    </a:p>
                  </a:txBody>
                  <a:tcPr/>
                </a:tc>
                <a:extLst>
                  <a:ext uri="{0D108BD9-81ED-4DB2-BD59-A6C34878D82A}">
                    <a16:rowId xmlns:a16="http://schemas.microsoft.com/office/drawing/2014/main" val="1911156934"/>
                  </a:ext>
                </a:extLst>
              </a:tr>
              <a:tr h="577345">
                <a:tc>
                  <a:txBody>
                    <a:bodyPr/>
                    <a:lstStyle/>
                    <a:p>
                      <a:pPr algn="ctr" rtl="1"/>
                      <a:r>
                        <a:rPr lang="ar-SA" sz="900" b="1" dirty="0"/>
                        <a:t>ارتداد خلفي</a:t>
                      </a:r>
                      <a:endParaRPr lang="en-US" sz="900" b="1" dirty="0"/>
                    </a:p>
                  </a:txBody>
                  <a:tcPr anchor="ctr"/>
                </a:tc>
                <a:tc>
                  <a:txBody>
                    <a:bodyPr/>
                    <a:lstStyle/>
                    <a:p>
                      <a:pPr algn="ctr" rtl="1"/>
                      <a:r>
                        <a:rPr lang="ar-SA" sz="900" b="1" dirty="0"/>
                        <a:t>ارتداد جانبي </a:t>
                      </a:r>
                      <a:endParaRPr lang="en-US" sz="900" b="1" dirty="0"/>
                    </a:p>
                  </a:txBody>
                  <a:tcPr anchor="ctr"/>
                </a:tc>
                <a:tc>
                  <a:txBody>
                    <a:bodyPr/>
                    <a:lstStyle/>
                    <a:p>
                      <a:pPr algn="ctr" rtl="1"/>
                      <a:r>
                        <a:rPr lang="ar-SA" sz="900" b="1" dirty="0"/>
                        <a:t>ارتداد أمامي </a:t>
                      </a:r>
                      <a:endParaRPr lang="en-US" sz="900" b="1" dirty="0"/>
                    </a:p>
                  </a:txBody>
                  <a:tcPr anchor="ctr"/>
                </a:tc>
                <a:tc>
                  <a:txBody>
                    <a:bodyPr/>
                    <a:lstStyle/>
                    <a:p>
                      <a:pPr algn="ctr" rtl="1"/>
                      <a:r>
                        <a:rPr lang="ar-SA" sz="900" b="1" dirty="0"/>
                        <a:t>ارتفاع المبنى</a:t>
                      </a:r>
                      <a:endParaRPr lang="en-US" sz="900" b="1" dirty="0"/>
                    </a:p>
                  </a:txBody>
                  <a:tcPr anchor="ctr"/>
                </a:tc>
                <a:tc>
                  <a:txBody>
                    <a:bodyPr/>
                    <a:lstStyle/>
                    <a:p>
                      <a:pPr algn="ctr" rtl="1"/>
                      <a:r>
                        <a:rPr lang="ar-SA" sz="900" b="1" dirty="0"/>
                        <a:t>عدد الطوابق</a:t>
                      </a:r>
                      <a:endParaRPr lang="en-US" sz="900" b="1" dirty="0"/>
                    </a:p>
                  </a:txBody>
                  <a:tcPr anchor="ctr"/>
                </a:tc>
                <a:tc>
                  <a:txBody>
                    <a:bodyPr/>
                    <a:lstStyle/>
                    <a:p>
                      <a:pPr algn="ctr" rtl="1"/>
                      <a:r>
                        <a:rPr lang="ar-SA" sz="900" b="1" dirty="0"/>
                        <a:t>النسبة الطابقية</a:t>
                      </a:r>
                      <a:endParaRPr lang="en-US" sz="900" b="1" dirty="0"/>
                    </a:p>
                  </a:txBody>
                  <a:tcPr anchor="ctr"/>
                </a:tc>
                <a:tc>
                  <a:txBody>
                    <a:bodyPr/>
                    <a:lstStyle/>
                    <a:p>
                      <a:pPr algn="ctr" rtl="1"/>
                      <a:r>
                        <a:rPr lang="ar-SA" sz="900" b="1" dirty="0"/>
                        <a:t>النسبة المئوية للبناء</a:t>
                      </a:r>
                      <a:endParaRPr lang="en-US" sz="900" b="1" dirty="0"/>
                    </a:p>
                  </a:txBody>
                  <a:tcPr anchor="ctr"/>
                </a:tc>
                <a:tc>
                  <a:txBody>
                    <a:bodyPr/>
                    <a:lstStyle/>
                    <a:p>
                      <a:pPr algn="ctr" rtl="1"/>
                      <a:endParaRPr lang="en-US" sz="1050" dirty="0"/>
                    </a:p>
                  </a:txBody>
                  <a:tcPr/>
                </a:tc>
                <a:tc>
                  <a:txBody>
                    <a:bodyPr/>
                    <a:lstStyle/>
                    <a:p>
                      <a:pPr algn="ctr" rtl="1"/>
                      <a:endParaRPr lang="en-US" sz="1050" dirty="0"/>
                    </a:p>
                  </a:txBody>
                  <a:tcPr/>
                </a:tc>
                <a:extLst>
                  <a:ext uri="{0D108BD9-81ED-4DB2-BD59-A6C34878D82A}">
                    <a16:rowId xmlns:a16="http://schemas.microsoft.com/office/drawing/2014/main" val="50282962"/>
                  </a:ext>
                </a:extLst>
              </a:tr>
              <a:tr h="428464">
                <a:tc>
                  <a:txBody>
                    <a:bodyPr/>
                    <a:lstStyle/>
                    <a:p>
                      <a:pPr algn="ctr" rtl="1"/>
                      <a:r>
                        <a:rPr lang="ar-SA" sz="1050" dirty="0"/>
                        <a:t>3</a:t>
                      </a:r>
                      <a:endParaRPr lang="en-US" sz="1050" dirty="0"/>
                    </a:p>
                  </a:txBody>
                  <a:tcPr anchor="ctr">
                    <a:solidFill>
                      <a:srgbClr val="FFFF00"/>
                    </a:solidFill>
                  </a:tcPr>
                </a:tc>
                <a:tc>
                  <a:txBody>
                    <a:bodyPr/>
                    <a:lstStyle/>
                    <a:p>
                      <a:pPr algn="ctr" rtl="1"/>
                      <a:r>
                        <a:rPr lang="ar-SA" sz="1050" dirty="0"/>
                        <a:t>4</a:t>
                      </a:r>
                      <a:endParaRPr lang="en-US" sz="1050" dirty="0"/>
                    </a:p>
                  </a:txBody>
                  <a:tcPr anchor="ctr">
                    <a:solidFill>
                      <a:srgbClr val="FFFF00"/>
                    </a:solidFill>
                  </a:tcPr>
                </a:tc>
                <a:tc>
                  <a:txBody>
                    <a:bodyPr/>
                    <a:lstStyle/>
                    <a:p>
                      <a:pPr algn="ctr" rtl="1"/>
                      <a:r>
                        <a:rPr lang="ar-SA" sz="1050" dirty="0"/>
                        <a:t>5</a:t>
                      </a:r>
                      <a:endParaRPr lang="en-US" sz="1050" dirty="0"/>
                    </a:p>
                  </a:txBody>
                  <a:tcPr anchor="ctr">
                    <a:solidFill>
                      <a:srgbClr val="FFFF00"/>
                    </a:solidFill>
                  </a:tcPr>
                </a:tc>
                <a:tc>
                  <a:txBody>
                    <a:bodyPr/>
                    <a:lstStyle/>
                    <a:p>
                      <a:pPr algn="ctr" rtl="1"/>
                      <a:r>
                        <a:rPr lang="ar-SA" sz="1050" dirty="0"/>
                        <a:t>18</a:t>
                      </a:r>
                      <a:endParaRPr lang="en-US" sz="1050" dirty="0"/>
                    </a:p>
                  </a:txBody>
                  <a:tcPr anchor="ctr">
                    <a:solidFill>
                      <a:srgbClr val="FFFF00"/>
                    </a:solidFill>
                  </a:tcPr>
                </a:tc>
                <a:tc>
                  <a:txBody>
                    <a:bodyPr/>
                    <a:lstStyle/>
                    <a:p>
                      <a:pPr algn="ctr" rtl="1"/>
                      <a:r>
                        <a:rPr lang="ar-SA" sz="1050" dirty="0"/>
                        <a:t>5</a:t>
                      </a:r>
                      <a:endParaRPr lang="en-US" sz="1050" dirty="0"/>
                    </a:p>
                  </a:txBody>
                  <a:tcPr anchor="ctr">
                    <a:solidFill>
                      <a:srgbClr val="FFFF00"/>
                    </a:solidFill>
                  </a:tcPr>
                </a:tc>
                <a:tc>
                  <a:txBody>
                    <a:bodyPr/>
                    <a:lstStyle/>
                    <a:p>
                      <a:pPr algn="ctr" rtl="1"/>
                      <a:r>
                        <a:rPr lang="ar-SA" sz="1050" dirty="0"/>
                        <a:t>240%</a:t>
                      </a:r>
                      <a:endParaRPr lang="en-US" sz="1050" dirty="0"/>
                    </a:p>
                  </a:txBody>
                  <a:tcPr anchor="ctr">
                    <a:solidFill>
                      <a:srgbClr val="FFFF00"/>
                    </a:solidFill>
                  </a:tcPr>
                </a:tc>
                <a:tc>
                  <a:txBody>
                    <a:bodyPr/>
                    <a:lstStyle/>
                    <a:p>
                      <a:pPr algn="ctr" rtl="1"/>
                      <a:r>
                        <a:rPr lang="ar-SA" sz="1050" dirty="0"/>
                        <a:t>48%</a:t>
                      </a:r>
                      <a:endParaRPr lang="en-US" sz="1050" dirty="0"/>
                    </a:p>
                  </a:txBody>
                  <a:tcPr anchor="ctr">
                    <a:solidFill>
                      <a:srgbClr val="FFFF00"/>
                    </a:solidFill>
                  </a:tcPr>
                </a:tc>
                <a:tc>
                  <a:txBody>
                    <a:bodyPr/>
                    <a:lstStyle/>
                    <a:p>
                      <a:pPr algn="ctr" rtl="1"/>
                      <a:r>
                        <a:rPr lang="ar-SA" sz="1050" dirty="0"/>
                        <a:t>سكن ج</a:t>
                      </a:r>
                      <a:endParaRPr lang="en-US" sz="1050" dirty="0"/>
                    </a:p>
                  </a:txBody>
                  <a:tcPr anchor="ctr">
                    <a:solidFill>
                      <a:srgbClr val="FFFF00"/>
                    </a:solidFill>
                  </a:tcPr>
                </a:tc>
                <a:tc>
                  <a:txBody>
                    <a:bodyPr/>
                    <a:lstStyle/>
                    <a:p>
                      <a:pPr algn="ctr" rtl="1"/>
                      <a:endParaRPr lang="en-US" sz="1050" dirty="0"/>
                    </a:p>
                  </a:txBody>
                  <a:tcPr anchor="ctr">
                    <a:noFill/>
                  </a:tcPr>
                </a:tc>
                <a:extLst>
                  <a:ext uri="{0D108BD9-81ED-4DB2-BD59-A6C34878D82A}">
                    <a16:rowId xmlns:a16="http://schemas.microsoft.com/office/drawing/2014/main" val="2568592850"/>
                  </a:ext>
                </a:extLst>
              </a:tr>
              <a:tr h="905601">
                <a:tc>
                  <a:txBody>
                    <a:bodyPr/>
                    <a:lstStyle/>
                    <a:p>
                      <a:pPr algn="ctr" rtl="1"/>
                      <a:r>
                        <a:rPr lang="ar-SA" sz="1050" dirty="0"/>
                        <a:t>3</a:t>
                      </a:r>
                      <a:endParaRPr lang="en-US" sz="1050" dirty="0"/>
                    </a:p>
                  </a:txBody>
                  <a:tcPr anchor="ctr">
                    <a:solidFill>
                      <a:srgbClr val="29C1EB"/>
                    </a:solidFill>
                  </a:tcPr>
                </a:tc>
                <a:tc>
                  <a:txBody>
                    <a:bodyPr/>
                    <a:lstStyle/>
                    <a:p>
                      <a:pPr algn="ctr" rtl="1"/>
                      <a:r>
                        <a:rPr lang="ar-SA" sz="1050" dirty="0"/>
                        <a:t>4</a:t>
                      </a:r>
                      <a:endParaRPr lang="en-US" sz="1050" dirty="0"/>
                    </a:p>
                  </a:txBody>
                  <a:tcPr anchor="ctr">
                    <a:solidFill>
                      <a:srgbClr val="29C1EB"/>
                    </a:solidFill>
                  </a:tcPr>
                </a:tc>
                <a:tc>
                  <a:txBody>
                    <a:bodyPr/>
                    <a:lstStyle/>
                    <a:p>
                      <a:pPr algn="ctr" rtl="1"/>
                      <a:r>
                        <a:rPr lang="ar-SA" sz="1050" dirty="0"/>
                        <a:t>5</a:t>
                      </a:r>
                      <a:endParaRPr lang="en-US" sz="1050" dirty="0"/>
                    </a:p>
                  </a:txBody>
                  <a:tcPr anchor="ctr">
                    <a:solidFill>
                      <a:srgbClr val="29C1EB"/>
                    </a:solidFill>
                  </a:tcPr>
                </a:tc>
                <a:tc>
                  <a:txBody>
                    <a:bodyPr/>
                    <a:lstStyle/>
                    <a:p>
                      <a:pPr algn="ctr" rtl="1"/>
                      <a:r>
                        <a:rPr lang="ar-SA" sz="1050" dirty="0"/>
                        <a:t>18</a:t>
                      </a:r>
                      <a:endParaRPr lang="en-US" sz="1050" dirty="0"/>
                    </a:p>
                  </a:txBody>
                  <a:tcPr anchor="ctr">
                    <a:solidFill>
                      <a:srgbClr val="29C1EB"/>
                    </a:solidFill>
                  </a:tcPr>
                </a:tc>
                <a:tc>
                  <a:txBody>
                    <a:bodyPr/>
                    <a:lstStyle/>
                    <a:p>
                      <a:pPr algn="ctr" rtl="1"/>
                      <a:r>
                        <a:rPr lang="ar-SA" sz="1050" dirty="0"/>
                        <a:t>5</a:t>
                      </a:r>
                      <a:endParaRPr lang="en-US" sz="1050" dirty="0"/>
                    </a:p>
                  </a:txBody>
                  <a:tcPr anchor="ctr">
                    <a:solidFill>
                      <a:srgbClr val="29C1EB"/>
                    </a:solidFill>
                  </a:tcPr>
                </a:tc>
                <a:tc>
                  <a:txBody>
                    <a:bodyPr/>
                    <a:lstStyle/>
                    <a:p>
                      <a:pPr algn="ctr" rtl="1"/>
                      <a:r>
                        <a:rPr lang="ar-SA" sz="1050" dirty="0"/>
                        <a:t>210%</a:t>
                      </a:r>
                      <a:endParaRPr lang="en-US" sz="1050" dirty="0"/>
                    </a:p>
                  </a:txBody>
                  <a:tcPr anchor="ctr">
                    <a:solidFill>
                      <a:srgbClr val="29C1EB"/>
                    </a:solidFill>
                  </a:tcPr>
                </a:tc>
                <a:tc>
                  <a:txBody>
                    <a:bodyPr/>
                    <a:lstStyle/>
                    <a:p>
                      <a:pPr algn="ctr" rtl="1"/>
                      <a:r>
                        <a:rPr lang="ar-SA" sz="1050" dirty="0"/>
                        <a:t>42%</a:t>
                      </a:r>
                      <a:endParaRPr lang="en-US" sz="1050" dirty="0"/>
                    </a:p>
                  </a:txBody>
                  <a:tcPr anchor="ctr">
                    <a:solidFill>
                      <a:srgbClr val="29C1EB"/>
                    </a:solidFill>
                  </a:tcPr>
                </a:tc>
                <a:tc>
                  <a:txBody>
                    <a:bodyPr/>
                    <a:lstStyle/>
                    <a:p>
                      <a:pPr algn="ctr" rtl="1"/>
                      <a:r>
                        <a:rPr lang="ar-SA" sz="1050" dirty="0"/>
                        <a:t>سكن ب</a:t>
                      </a:r>
                      <a:endParaRPr lang="en-US" sz="1050" dirty="0"/>
                    </a:p>
                  </a:txBody>
                  <a:tcPr anchor="ctr">
                    <a:solidFill>
                      <a:srgbClr val="29C1EB"/>
                    </a:solidFill>
                  </a:tcPr>
                </a:tc>
                <a:tc>
                  <a:txBody>
                    <a:bodyPr/>
                    <a:lstStyle/>
                    <a:p>
                      <a:pPr algn="ctr" rtl="1"/>
                      <a:r>
                        <a:rPr lang="ar-SA" sz="1050" dirty="0"/>
                        <a:t>جديد</a:t>
                      </a:r>
                      <a:endParaRPr lang="en-US" sz="1050" dirty="0"/>
                    </a:p>
                  </a:txBody>
                  <a:tcPr anchor="ctr">
                    <a:solidFill>
                      <a:schemeClr val="bg1">
                        <a:lumMod val="65000"/>
                      </a:schemeClr>
                    </a:solidFill>
                  </a:tcPr>
                </a:tc>
                <a:extLst>
                  <a:ext uri="{0D108BD9-81ED-4DB2-BD59-A6C34878D82A}">
                    <a16:rowId xmlns:a16="http://schemas.microsoft.com/office/drawing/2014/main" val="4263114924"/>
                  </a:ext>
                </a:extLst>
              </a:tr>
              <a:tr h="905601">
                <a:tc gridSpan="8">
                  <a:txBody>
                    <a:bodyPr/>
                    <a:lstStyle/>
                    <a:p>
                      <a:pPr algn="ctr" rtl="1"/>
                      <a:r>
                        <a:rPr lang="ar-SA" sz="1050" dirty="0"/>
                        <a:t>حديقة</a:t>
                      </a:r>
                      <a:endParaRPr lang="en-US" sz="1050" dirty="0"/>
                    </a:p>
                  </a:txBody>
                  <a:tcPr anchor="ctr">
                    <a:solidFill>
                      <a:srgbClr val="1AE659"/>
                    </a:solidFill>
                  </a:tcPr>
                </a:tc>
                <a:tc hMerge="1">
                  <a:txBody>
                    <a:bodyPr/>
                    <a:lstStyle/>
                    <a:p>
                      <a:pPr algn="ctr" rtl="1"/>
                      <a:endParaRPr lang="en-US" sz="1050" dirty="0"/>
                    </a:p>
                  </a:txBody>
                  <a:tcPr anchor="ctr">
                    <a:solidFill>
                      <a:srgbClr val="1AE659"/>
                    </a:solidFill>
                  </a:tcPr>
                </a:tc>
                <a:tc hMerge="1">
                  <a:txBody>
                    <a:bodyPr/>
                    <a:lstStyle/>
                    <a:p>
                      <a:pPr algn="ctr" rtl="1"/>
                      <a:endParaRPr lang="en-US" sz="1050" dirty="0"/>
                    </a:p>
                  </a:txBody>
                  <a:tcPr anchor="ctr">
                    <a:solidFill>
                      <a:srgbClr val="1AE659"/>
                    </a:solidFill>
                  </a:tcPr>
                </a:tc>
                <a:tc hMerge="1">
                  <a:txBody>
                    <a:bodyPr/>
                    <a:lstStyle/>
                    <a:p>
                      <a:pPr algn="ctr" rtl="1"/>
                      <a:endParaRPr lang="en-US" sz="1050" dirty="0"/>
                    </a:p>
                  </a:txBody>
                  <a:tcPr anchor="ctr">
                    <a:solidFill>
                      <a:srgbClr val="1AE659"/>
                    </a:solidFill>
                  </a:tcPr>
                </a:tc>
                <a:tc hMerge="1">
                  <a:txBody>
                    <a:bodyPr/>
                    <a:lstStyle/>
                    <a:p>
                      <a:pPr algn="ctr" rtl="1"/>
                      <a:endParaRPr lang="en-US" sz="1050" dirty="0"/>
                    </a:p>
                  </a:txBody>
                  <a:tcPr anchor="ctr">
                    <a:solidFill>
                      <a:srgbClr val="1AE659"/>
                    </a:solidFill>
                  </a:tcPr>
                </a:tc>
                <a:tc hMerge="1">
                  <a:txBody>
                    <a:bodyPr/>
                    <a:lstStyle/>
                    <a:p>
                      <a:pPr algn="ctr" rtl="1"/>
                      <a:endParaRPr lang="en-US" sz="1050" dirty="0"/>
                    </a:p>
                  </a:txBody>
                  <a:tcPr anchor="ctr">
                    <a:solidFill>
                      <a:srgbClr val="1AE659"/>
                    </a:solidFill>
                  </a:tcPr>
                </a:tc>
                <a:tc hMerge="1">
                  <a:txBody>
                    <a:bodyPr/>
                    <a:lstStyle/>
                    <a:p>
                      <a:pPr algn="ctr" rtl="1"/>
                      <a:endParaRPr lang="en-US" sz="1050" dirty="0"/>
                    </a:p>
                  </a:txBody>
                  <a:tcPr anchor="ctr">
                    <a:solidFill>
                      <a:srgbClr val="1AE659"/>
                    </a:solidFill>
                  </a:tcPr>
                </a:tc>
                <a:tc hMerge="1">
                  <a:txBody>
                    <a:bodyPr/>
                    <a:lstStyle/>
                    <a:p>
                      <a:endParaRPr dirty="0"/>
                    </a:p>
                  </a:txBody>
                  <a:tcPr anchor="ctr">
                    <a:solidFill>
                      <a:srgbClr val="1AE659"/>
                    </a:solidFill>
                  </a:tcPr>
                </a:tc>
                <a:tc>
                  <a:txBody>
                    <a:bodyPr/>
                    <a:lstStyle/>
                    <a:p>
                      <a:pPr algn="ctr" rtl="1"/>
                      <a:endParaRPr lang="en-US" sz="1050" dirty="0"/>
                    </a:p>
                  </a:txBody>
                  <a:tcPr anchor="ctr">
                    <a:solidFill>
                      <a:schemeClr val="bg1">
                        <a:lumMod val="65000"/>
                      </a:schemeClr>
                    </a:solidFill>
                  </a:tcPr>
                </a:tc>
                <a:extLst>
                  <a:ext uri="{0D108BD9-81ED-4DB2-BD59-A6C34878D82A}">
                    <a16:rowId xmlns:a16="http://schemas.microsoft.com/office/drawing/2014/main" val="4188265440"/>
                  </a:ext>
                </a:extLst>
              </a:tr>
            </a:tbl>
          </a:graphicData>
        </a:graphic>
      </p:graphicFrame>
      <p:sp>
        <p:nvSpPr>
          <p:cNvPr id="25" name="Oval 24">
            <a:extLst>
              <a:ext uri="{FF2B5EF4-FFF2-40B4-BE49-F238E27FC236}">
                <a16:creationId xmlns:a16="http://schemas.microsoft.com/office/drawing/2014/main" id="{415F0BCF-678C-9A94-4B9D-8775431277FE}"/>
              </a:ext>
            </a:extLst>
          </p:cNvPr>
          <p:cNvSpPr/>
          <p:nvPr/>
        </p:nvSpPr>
        <p:spPr>
          <a:xfrm>
            <a:off x="2503502" y="1790855"/>
            <a:ext cx="310719" cy="310719"/>
          </a:xfrm>
          <a:prstGeom prst="ellipse">
            <a:avLst/>
          </a:prstGeom>
          <a:solidFill>
            <a:srgbClr val="29C1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5BF05218-26CD-0DA3-47EF-1D457C5F080E}"/>
              </a:ext>
            </a:extLst>
          </p:cNvPr>
          <p:cNvSpPr/>
          <p:nvPr/>
        </p:nvSpPr>
        <p:spPr>
          <a:xfrm>
            <a:off x="3513303" y="2091103"/>
            <a:ext cx="310719" cy="310719"/>
          </a:xfrm>
          <a:prstGeom prst="ellipse">
            <a:avLst/>
          </a:prstGeom>
          <a:solidFill>
            <a:srgbClr val="29C1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67ED122D-8753-876E-CACC-FC107092E949}"/>
              </a:ext>
            </a:extLst>
          </p:cNvPr>
          <p:cNvSpPr/>
          <p:nvPr/>
        </p:nvSpPr>
        <p:spPr>
          <a:xfrm>
            <a:off x="3116912" y="658574"/>
            <a:ext cx="310719" cy="310719"/>
          </a:xfrm>
          <a:prstGeom prst="ellipse">
            <a:avLst/>
          </a:prstGeom>
          <a:solidFill>
            <a:srgbClr val="29C1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44D1F89C-237C-C22C-60C0-F8C0C2A2F49B}"/>
              </a:ext>
            </a:extLst>
          </p:cNvPr>
          <p:cNvSpPr/>
          <p:nvPr/>
        </p:nvSpPr>
        <p:spPr>
          <a:xfrm>
            <a:off x="3180134" y="2968505"/>
            <a:ext cx="208386" cy="199870"/>
          </a:xfrm>
          <a:prstGeom prst="ellipse">
            <a:avLst/>
          </a:prstGeom>
          <a:solidFill>
            <a:srgbClr val="1AE659"/>
          </a:solidFill>
          <a:ln>
            <a:solidFill>
              <a:srgbClr val="1AE6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67621952-8E37-3B73-60DD-E4196E597A86}"/>
              </a:ext>
            </a:extLst>
          </p:cNvPr>
          <p:cNvSpPr/>
          <p:nvPr/>
        </p:nvSpPr>
        <p:spPr>
          <a:xfrm>
            <a:off x="2960854" y="3487617"/>
            <a:ext cx="208386" cy="199870"/>
          </a:xfrm>
          <a:prstGeom prst="ellipse">
            <a:avLst/>
          </a:prstGeom>
          <a:solidFill>
            <a:srgbClr val="29C1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B1504AF3-46EB-D548-107A-4DDB847FDD29}"/>
              </a:ext>
            </a:extLst>
          </p:cNvPr>
          <p:cNvSpPr/>
          <p:nvPr/>
        </p:nvSpPr>
        <p:spPr>
          <a:xfrm>
            <a:off x="5071567" y="4283880"/>
            <a:ext cx="208386" cy="225976"/>
          </a:xfrm>
          <a:prstGeom prst="ellipse">
            <a:avLst/>
          </a:prstGeom>
          <a:solidFill>
            <a:srgbClr val="1AE659"/>
          </a:solidFill>
          <a:ln>
            <a:solidFill>
              <a:srgbClr val="1AE6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021A7758-B3A9-AA74-4D82-66FD985E2C95}"/>
              </a:ext>
            </a:extLst>
          </p:cNvPr>
          <p:cNvSpPr/>
          <p:nvPr/>
        </p:nvSpPr>
        <p:spPr>
          <a:xfrm>
            <a:off x="6096000" y="5089338"/>
            <a:ext cx="208386" cy="199870"/>
          </a:xfrm>
          <a:prstGeom prst="ellipse">
            <a:avLst/>
          </a:prstGeom>
          <a:solidFill>
            <a:srgbClr val="1AE659"/>
          </a:solidFill>
          <a:ln>
            <a:solidFill>
              <a:srgbClr val="1AE6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A3212B43-A0BD-1BF5-05FA-556BA4783EC4}"/>
              </a:ext>
            </a:extLst>
          </p:cNvPr>
          <p:cNvSpPr/>
          <p:nvPr/>
        </p:nvSpPr>
        <p:spPr>
          <a:xfrm>
            <a:off x="11656607" y="2932358"/>
            <a:ext cx="208386" cy="199870"/>
          </a:xfrm>
          <a:prstGeom prst="ellipse">
            <a:avLst/>
          </a:prstGeom>
          <a:solidFill>
            <a:srgbClr val="29C1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F613A1FF-2EC2-F505-ECE8-1C1BDE481020}"/>
              </a:ext>
            </a:extLst>
          </p:cNvPr>
          <p:cNvSpPr txBox="1"/>
          <p:nvPr/>
        </p:nvSpPr>
        <p:spPr>
          <a:xfrm>
            <a:off x="8307977" y="2829702"/>
            <a:ext cx="3175671" cy="338554"/>
          </a:xfrm>
          <a:prstGeom prst="rect">
            <a:avLst/>
          </a:prstGeom>
          <a:noFill/>
        </p:spPr>
        <p:txBody>
          <a:bodyPr wrap="square" rtlCol="0">
            <a:spAutoFit/>
          </a:bodyPr>
          <a:lstStyle/>
          <a:p>
            <a:pPr algn="r" rtl="1"/>
            <a:r>
              <a:rPr lang="ar-SA" sz="1600" dirty="0"/>
              <a:t>بلوكات بحاجة لتعديل الاستخدام الى سكن ب</a:t>
            </a:r>
            <a:endParaRPr lang="en-US" sz="1600" dirty="0"/>
          </a:p>
        </p:txBody>
      </p:sp>
      <p:sp>
        <p:nvSpPr>
          <p:cNvPr id="2" name="Oval 1">
            <a:extLst>
              <a:ext uri="{FF2B5EF4-FFF2-40B4-BE49-F238E27FC236}">
                <a16:creationId xmlns:a16="http://schemas.microsoft.com/office/drawing/2014/main" id="{C1FF66DA-93FE-1C5A-B719-9505BE9B26E0}"/>
              </a:ext>
            </a:extLst>
          </p:cNvPr>
          <p:cNvSpPr/>
          <p:nvPr/>
        </p:nvSpPr>
        <p:spPr>
          <a:xfrm>
            <a:off x="10408607" y="2483051"/>
            <a:ext cx="208386" cy="199870"/>
          </a:xfrm>
          <a:prstGeom prst="ellipse">
            <a:avLst/>
          </a:prstGeom>
          <a:solidFill>
            <a:srgbClr val="1AE659"/>
          </a:solidFill>
          <a:ln>
            <a:solidFill>
              <a:srgbClr val="1AE6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5EE7159-D853-5E64-73B1-52CD63B1CF73}"/>
              </a:ext>
            </a:extLst>
          </p:cNvPr>
          <p:cNvSpPr txBox="1"/>
          <p:nvPr/>
        </p:nvSpPr>
        <p:spPr>
          <a:xfrm>
            <a:off x="7059977" y="2380395"/>
            <a:ext cx="3175671" cy="307777"/>
          </a:xfrm>
          <a:prstGeom prst="rect">
            <a:avLst/>
          </a:prstGeom>
          <a:noFill/>
        </p:spPr>
        <p:txBody>
          <a:bodyPr wrap="square" rtlCol="0">
            <a:spAutoFit/>
          </a:bodyPr>
          <a:lstStyle/>
          <a:p>
            <a:pPr algn="r" rtl="1"/>
            <a:r>
              <a:rPr lang="ar-SA" sz="1400" dirty="0"/>
              <a:t>بلوكات بحاجة لتعديل الاستخدام الى حديقة</a:t>
            </a:r>
            <a:endParaRPr lang="en-US" sz="1400" dirty="0"/>
          </a:p>
        </p:txBody>
      </p:sp>
    </p:spTree>
    <p:extLst>
      <p:ext uri="{BB962C8B-B14F-4D97-AF65-F5344CB8AC3E}">
        <p14:creationId xmlns:p14="http://schemas.microsoft.com/office/powerpoint/2010/main" val="2705202526"/>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B00B7A7-5A86-4EA0-ACB8-7E314AD5FDA3}"/>
              </a:ext>
            </a:extLst>
          </p:cNvPr>
          <p:cNvSpPr txBox="1">
            <a:spLocks/>
          </p:cNvSpPr>
          <p:nvPr/>
        </p:nvSpPr>
        <p:spPr>
          <a:xfrm>
            <a:off x="6035040" y="0"/>
            <a:ext cx="6156960" cy="6858000"/>
          </a:xfrm>
          <a:prstGeom prst="rect">
            <a:avLst/>
          </a:prstGeom>
          <a:solidFill>
            <a:schemeClr val="accent1">
              <a:lumMod val="20000"/>
              <a:lumOff val="80000"/>
            </a:schemeClr>
          </a:solidFill>
          <a:effectLst/>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sz="8800" dirty="0">
                <a:solidFill>
                  <a:srgbClr val="DAE3F3"/>
                </a:solidFill>
                <a:latin typeface="A_Nefel_Sereke_Qelew" panose="02010000000000000000" pitchFamily="2" charset="-78"/>
                <a:cs typeface="A_Nefel_Sereke_Qelew" panose="02010000000000000000" pitchFamily="2" charset="-78"/>
              </a:rPr>
              <a:t>.</a:t>
            </a:r>
            <a:endParaRPr lang="en-US" sz="8800" dirty="0">
              <a:solidFill>
                <a:srgbClr val="DAE3F3"/>
              </a:solidFill>
              <a:latin typeface="A_Nefel_Sereke_Qelew" panose="02010000000000000000" pitchFamily="2" charset="-78"/>
              <a:cs typeface="A_Nefel_Sereke_Qelew" panose="02010000000000000000" pitchFamily="2" charset="-78"/>
            </a:endParaRPr>
          </a:p>
        </p:txBody>
      </p:sp>
      <p:sp>
        <p:nvSpPr>
          <p:cNvPr id="2" name="TextBox 1">
            <a:extLst>
              <a:ext uri="{FF2B5EF4-FFF2-40B4-BE49-F238E27FC236}">
                <a16:creationId xmlns:a16="http://schemas.microsoft.com/office/drawing/2014/main" id="{02DE01E4-DC7E-C4F5-CC22-8847A5DC8723}"/>
              </a:ext>
            </a:extLst>
          </p:cNvPr>
          <p:cNvSpPr txBox="1"/>
          <p:nvPr/>
        </p:nvSpPr>
        <p:spPr>
          <a:xfrm>
            <a:off x="2030436" y="214281"/>
            <a:ext cx="2037805" cy="707886"/>
          </a:xfrm>
          <a:prstGeom prst="rect">
            <a:avLst/>
          </a:prstGeom>
          <a:noFill/>
        </p:spPr>
        <p:txBody>
          <a:bodyPr wrap="square" rtlCol="0">
            <a:spAutoFit/>
          </a:bodyPr>
          <a:lstStyle/>
          <a:p>
            <a:r>
              <a:rPr lang="ar-SA" sz="4000" dirty="0">
                <a:latin typeface="A_Nefel_Sereke_Qelew" panose="02010000000000000000" pitchFamily="2" charset="-78"/>
                <a:cs typeface="A_Nefel_Sereke_Qelew" panose="02010000000000000000" pitchFamily="2" charset="-78"/>
              </a:rPr>
              <a:t>قــــبل</a:t>
            </a:r>
            <a:endParaRPr lang="en-US" sz="4000" dirty="0">
              <a:latin typeface="A_Nefel_Sereke_Qelew" panose="02010000000000000000" pitchFamily="2" charset="-78"/>
              <a:cs typeface="A_Nefel_Sereke_Qelew" panose="02010000000000000000" pitchFamily="2" charset="-78"/>
            </a:endParaRPr>
          </a:p>
        </p:txBody>
      </p:sp>
      <p:sp>
        <p:nvSpPr>
          <p:cNvPr id="4" name="TextBox 3">
            <a:extLst>
              <a:ext uri="{FF2B5EF4-FFF2-40B4-BE49-F238E27FC236}">
                <a16:creationId xmlns:a16="http://schemas.microsoft.com/office/drawing/2014/main" id="{F38F0F7E-38ED-33F6-FAA4-A75E26351C73}"/>
              </a:ext>
            </a:extLst>
          </p:cNvPr>
          <p:cNvSpPr txBox="1"/>
          <p:nvPr/>
        </p:nvSpPr>
        <p:spPr>
          <a:xfrm>
            <a:off x="8145236" y="214281"/>
            <a:ext cx="1936568" cy="707886"/>
          </a:xfrm>
          <a:prstGeom prst="rect">
            <a:avLst/>
          </a:prstGeom>
          <a:noFill/>
        </p:spPr>
        <p:txBody>
          <a:bodyPr wrap="square" rtlCol="0">
            <a:spAutoFit/>
          </a:bodyPr>
          <a:lstStyle/>
          <a:p>
            <a:r>
              <a:rPr lang="ar-SA" sz="4000" dirty="0">
                <a:latin typeface="A_Nefel_Sereke_Qelew" panose="02010000000000000000" pitchFamily="2" charset="-78"/>
                <a:cs typeface="A_Nefel_Sereke_Qelew" panose="02010000000000000000" pitchFamily="2" charset="-78"/>
              </a:rPr>
              <a:t>بــــعد</a:t>
            </a:r>
            <a:endParaRPr lang="en-US" sz="4000" dirty="0">
              <a:latin typeface="A_Nefel_Sereke_Qelew" panose="02010000000000000000" pitchFamily="2" charset="-78"/>
              <a:cs typeface="A_Nefel_Sereke_Qelew" panose="02010000000000000000" pitchFamily="2" charset="-78"/>
            </a:endParaRPr>
          </a:p>
        </p:txBody>
      </p:sp>
      <p:pic>
        <p:nvPicPr>
          <p:cNvPr id="3" name="Picture 2">
            <a:extLst>
              <a:ext uri="{FF2B5EF4-FFF2-40B4-BE49-F238E27FC236}">
                <a16:creationId xmlns:a16="http://schemas.microsoft.com/office/drawing/2014/main" id="{6F0F3015-2F1D-0A1E-C484-8A7594EE0725}"/>
              </a:ext>
            </a:extLst>
          </p:cNvPr>
          <p:cNvPicPr>
            <a:picLocks noChangeAspect="1"/>
          </p:cNvPicPr>
          <p:nvPr/>
        </p:nvPicPr>
        <p:blipFill rotWithShape="1">
          <a:blip r:embed="rId2">
            <a:extLst>
              <a:ext uri="{28A0092B-C50C-407E-A947-70E740481C1C}">
                <a14:useLocalDpi xmlns:a14="http://schemas.microsoft.com/office/drawing/2010/main" val="0"/>
              </a:ext>
            </a:extLst>
          </a:blip>
          <a:srcRect l="6428" t="1812" r="25236" b="2395"/>
          <a:stretch/>
        </p:blipFill>
        <p:spPr>
          <a:xfrm>
            <a:off x="522180" y="1087630"/>
            <a:ext cx="5054315" cy="5013665"/>
          </a:xfrm>
          <a:prstGeom prst="rect">
            <a:avLst/>
          </a:prstGeom>
        </p:spPr>
      </p:pic>
      <p:pic>
        <p:nvPicPr>
          <p:cNvPr id="13" name="Picture 12">
            <a:extLst>
              <a:ext uri="{FF2B5EF4-FFF2-40B4-BE49-F238E27FC236}">
                <a16:creationId xmlns:a16="http://schemas.microsoft.com/office/drawing/2014/main" id="{EF222D8C-C256-B302-A7AD-857969E791D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5336" b="96443" l="7157" r="91296">
                        <a14:foregroundMark x1="7171" y1="66601" x2="6383" y2="69763"/>
                        <a14:foregroundMark x1="7516" y1="65217" x2="7171" y2="66601"/>
                        <a14:foregroundMark x1="8057" y1="63043" x2="7516" y2="65217"/>
                        <a14:foregroundMark x1="8746" y1="60277" x2="8057" y2="63043"/>
                        <a14:foregroundMark x1="9091" y1="58893" x2="8746" y2="60277"/>
                        <a14:foregroundMark x1="6383" y1="69763" x2="10638" y2="80435"/>
                        <a14:foregroundMark x1="10638" y1="80435" x2="63636" y2="90711"/>
                        <a14:foregroundMark x1="63636" y1="90711" x2="9671" y2="58696"/>
                        <a14:foregroundMark x1="31528" y1="5336" x2="26499" y2="18379"/>
                        <a14:foregroundMark x1="88395" y1="53557" x2="91103" y2="80040"/>
                        <a14:foregroundMark x1="91103" y1="80040" x2="87427" y2="93083"/>
                        <a14:foregroundMark x1="87427" y1="93083" x2="74662" y2="92688"/>
                        <a14:foregroundMark x1="74662" y1="92688" x2="71180" y2="91304"/>
                        <a14:foregroundMark x1="7515" y1="66601" x2="10445" y2="80632"/>
                        <a14:foregroundMark x1="7350" y1="65810" x2="7515" y2="66601"/>
                        <a14:foregroundMark x1="10445" y1="80632" x2="16441" y2="82411"/>
                        <a14:foregroundMark x1="76983" y1="94664" x2="88975" y2="95455"/>
                        <a14:foregroundMark x1="88975" y1="95455" x2="90716" y2="94269"/>
                        <a14:foregroundMark x1="29787" y1="5336" x2="29787" y2="5336"/>
                        <a14:foregroundMark x1="90909" y1="94071" x2="90909" y2="94071"/>
                        <a14:foregroundMark x1="91489" y1="94071" x2="91489" y2="94071"/>
                        <a14:foregroundMark x1="89555" y1="96443" x2="89555" y2="96443"/>
                        <a14:foregroundMark x1="9671" y1="81028" x2="9671" y2="81028"/>
                        <a14:backgroundMark x1="5996" y1="65217" x2="5996" y2="65217"/>
                        <a14:backgroundMark x1="5803" y1="66601" x2="5803" y2="66601"/>
                        <a14:backgroundMark x1="68472" y1="96838" x2="68472" y2="96838"/>
                        <a14:backgroundMark x1="8704" y1="60277" x2="8704" y2="60277"/>
                        <a14:backgroundMark x1="7737" y1="63043" x2="7737" y2="63043"/>
                      </a14:backgroundRemoval>
                    </a14:imgEffect>
                  </a14:imgLayer>
                </a14:imgProps>
              </a:ext>
              <a:ext uri="{28A0092B-C50C-407E-A947-70E740481C1C}">
                <a14:useLocalDpi xmlns:a14="http://schemas.microsoft.com/office/drawing/2010/main" val="0"/>
              </a:ext>
            </a:extLst>
          </a:blip>
          <a:stretch>
            <a:fillRect/>
          </a:stretch>
        </p:blipFill>
        <p:spPr>
          <a:xfrm>
            <a:off x="6479177" y="1223534"/>
            <a:ext cx="5122658" cy="5013665"/>
          </a:xfrm>
          <a:prstGeom prst="rect">
            <a:avLst/>
          </a:prstGeom>
        </p:spPr>
      </p:pic>
    </p:spTree>
    <p:extLst>
      <p:ext uri="{BB962C8B-B14F-4D97-AF65-F5344CB8AC3E}">
        <p14:creationId xmlns:p14="http://schemas.microsoft.com/office/powerpoint/2010/main" val="2458948445"/>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B00B7A7-5A86-4EA0-ACB8-7E314AD5FDA3}"/>
              </a:ext>
            </a:extLst>
          </p:cNvPr>
          <p:cNvSpPr txBox="1">
            <a:spLocks/>
          </p:cNvSpPr>
          <p:nvPr/>
        </p:nvSpPr>
        <p:spPr>
          <a:xfrm>
            <a:off x="6035040" y="0"/>
            <a:ext cx="6156960" cy="6858000"/>
          </a:xfrm>
          <a:prstGeom prst="rect">
            <a:avLst/>
          </a:prstGeom>
          <a:solidFill>
            <a:schemeClr val="accent1">
              <a:lumMod val="20000"/>
              <a:lumOff val="80000"/>
            </a:schemeClr>
          </a:solidFill>
          <a:effectLst/>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sz="8800" dirty="0">
                <a:solidFill>
                  <a:srgbClr val="DAE3F3"/>
                </a:solidFill>
                <a:latin typeface="A_Nefel_Sereke_Qelew" panose="02010000000000000000" pitchFamily="2" charset="-78"/>
                <a:cs typeface="A_Nefel_Sereke_Qelew" panose="02010000000000000000" pitchFamily="2" charset="-78"/>
              </a:rPr>
              <a:t>.</a:t>
            </a:r>
            <a:endParaRPr lang="en-US" sz="8800" dirty="0">
              <a:solidFill>
                <a:srgbClr val="DAE3F3"/>
              </a:solidFill>
              <a:latin typeface="A_Nefel_Sereke_Qelew" panose="02010000000000000000" pitchFamily="2" charset="-78"/>
              <a:cs typeface="A_Nefel_Sereke_Qelew" panose="02010000000000000000" pitchFamily="2" charset="-78"/>
            </a:endParaRPr>
          </a:p>
        </p:txBody>
      </p:sp>
      <p:sp>
        <p:nvSpPr>
          <p:cNvPr id="2" name="TextBox 1">
            <a:extLst>
              <a:ext uri="{FF2B5EF4-FFF2-40B4-BE49-F238E27FC236}">
                <a16:creationId xmlns:a16="http://schemas.microsoft.com/office/drawing/2014/main" id="{02DE01E4-DC7E-C4F5-CC22-8847A5DC8723}"/>
              </a:ext>
            </a:extLst>
          </p:cNvPr>
          <p:cNvSpPr txBox="1"/>
          <p:nvPr/>
        </p:nvSpPr>
        <p:spPr>
          <a:xfrm>
            <a:off x="2030436" y="214281"/>
            <a:ext cx="2037805" cy="707886"/>
          </a:xfrm>
          <a:prstGeom prst="rect">
            <a:avLst/>
          </a:prstGeom>
          <a:noFill/>
        </p:spPr>
        <p:txBody>
          <a:bodyPr wrap="square" rtlCol="0">
            <a:spAutoFit/>
          </a:bodyPr>
          <a:lstStyle/>
          <a:p>
            <a:r>
              <a:rPr lang="ar-SA" sz="4000" dirty="0">
                <a:latin typeface="A_Nefel_Sereke_Qelew" panose="02010000000000000000" pitchFamily="2" charset="-78"/>
                <a:cs typeface="A_Nefel_Sereke_Qelew" panose="02010000000000000000" pitchFamily="2" charset="-78"/>
              </a:rPr>
              <a:t>قــــبل</a:t>
            </a:r>
            <a:endParaRPr lang="en-US" sz="4000" dirty="0">
              <a:latin typeface="A_Nefel_Sereke_Qelew" panose="02010000000000000000" pitchFamily="2" charset="-78"/>
              <a:cs typeface="A_Nefel_Sereke_Qelew" panose="02010000000000000000" pitchFamily="2" charset="-78"/>
            </a:endParaRPr>
          </a:p>
        </p:txBody>
      </p:sp>
      <p:sp>
        <p:nvSpPr>
          <p:cNvPr id="4" name="TextBox 3">
            <a:extLst>
              <a:ext uri="{FF2B5EF4-FFF2-40B4-BE49-F238E27FC236}">
                <a16:creationId xmlns:a16="http://schemas.microsoft.com/office/drawing/2014/main" id="{F38F0F7E-38ED-33F6-FAA4-A75E26351C73}"/>
              </a:ext>
            </a:extLst>
          </p:cNvPr>
          <p:cNvSpPr txBox="1"/>
          <p:nvPr/>
        </p:nvSpPr>
        <p:spPr>
          <a:xfrm>
            <a:off x="8145236" y="214281"/>
            <a:ext cx="1936568" cy="707886"/>
          </a:xfrm>
          <a:prstGeom prst="rect">
            <a:avLst/>
          </a:prstGeom>
          <a:noFill/>
        </p:spPr>
        <p:txBody>
          <a:bodyPr wrap="square" rtlCol="0">
            <a:spAutoFit/>
          </a:bodyPr>
          <a:lstStyle/>
          <a:p>
            <a:r>
              <a:rPr lang="ar-SA" sz="4000" dirty="0">
                <a:latin typeface="A_Nefel_Sereke_Qelew" panose="02010000000000000000" pitchFamily="2" charset="-78"/>
                <a:cs typeface="A_Nefel_Sereke_Qelew" panose="02010000000000000000" pitchFamily="2" charset="-78"/>
              </a:rPr>
              <a:t>بــــعد</a:t>
            </a:r>
            <a:endParaRPr lang="en-US" sz="4000" dirty="0">
              <a:latin typeface="A_Nefel_Sereke_Qelew" panose="02010000000000000000" pitchFamily="2" charset="-78"/>
              <a:cs typeface="A_Nefel_Sereke_Qelew" panose="02010000000000000000" pitchFamily="2" charset="-78"/>
            </a:endParaRPr>
          </a:p>
        </p:txBody>
      </p:sp>
      <p:pic>
        <p:nvPicPr>
          <p:cNvPr id="5" name="Picture 4">
            <a:extLst>
              <a:ext uri="{FF2B5EF4-FFF2-40B4-BE49-F238E27FC236}">
                <a16:creationId xmlns:a16="http://schemas.microsoft.com/office/drawing/2014/main" id="{D239A9F3-792B-51C0-025E-1D95CB1B762F}"/>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4182" b="90000" l="3571" r="95168">
                        <a14:foregroundMark x1="12146" y1="29955" x2="11854" y2="30060"/>
                        <a14:foregroundMark x1="34144" y1="22027" x2="33533" y2="22247"/>
                        <a14:foregroundMark x1="3375" y1="33987" x2="13655" y2="50909"/>
                        <a14:foregroundMark x1="13655" y1="50909" x2="83824" y2="62000"/>
                        <a14:foregroundMark x1="83824" y1="62000" x2="91182" y2="56542"/>
                        <a14:foregroundMark x1="94912" y1="48724" x2="96218" y2="39455"/>
                        <a14:foregroundMark x1="96218" y1="39455" x2="85294" y2="15636"/>
                        <a14:foregroundMark x1="85294" y1="15636" x2="84244" y2="7455"/>
                        <a14:foregroundMark x1="84244" y1="7455" x2="83820" y2="6854"/>
                        <a14:foregroundMark x1="6092" y1="35818" x2="7353" y2="44364"/>
                        <a14:foregroundMark x1="7353" y1="44364" x2="11345" y2="49273"/>
                        <a14:foregroundMark x1="95378" y1="42545" x2="92857" y2="36545"/>
                        <a14:foregroundMark x1="51261" y1="49636" x2="39496" y2="44909"/>
                        <a14:foregroundMark x1="39496" y1="44909" x2="36555" y2="34000"/>
                        <a14:foregroundMark x1="36555" y1="34000" x2="21008" y2="38182"/>
                        <a14:foregroundMark x1="21008" y1="38182" x2="20168" y2="38182"/>
                        <a14:foregroundMark x1="29412" y1="29091" x2="11975" y2="35818"/>
                        <a14:foregroundMark x1="12605" y1="33455" x2="7563" y2="35636"/>
                        <a14:foregroundMark x1="43277" y1="23636" x2="21218" y2="28545"/>
                        <a14:foregroundMark x1="21218" y1="28545" x2="28151" y2="27273"/>
                        <a14:foregroundMark x1="44958" y1="22182" x2="84454" y2="13273"/>
                        <a14:foregroundMark x1="78571" y1="8364" x2="56513" y2="19636"/>
                        <a14:foregroundMark x1="71639" y1="9273" x2="43277" y2="19636"/>
                        <a14:foregroundMark x1="82983" y1="6364" x2="41176" y2="22545"/>
                        <a14:foregroundMark x1="39916" y1="22182" x2="34034" y2="23636"/>
                        <a14:foregroundMark x1="5042" y1="38545" x2="3571" y2="36182"/>
                        <a14:backgroundMark x1="59664" y1="7818" x2="10924" y2="28545"/>
                        <a14:backgroundMark x1="10714" y1="29455" x2="3571" y2="33091"/>
                        <a14:backgroundMark x1="93277" y1="53273" x2="93277" y2="53273"/>
                        <a14:backgroundMark x1="93067" y1="52727" x2="93067" y2="52727"/>
                        <a14:backgroundMark x1="94328" y1="51455" x2="94328" y2="51455"/>
                        <a14:backgroundMark x1="94328" y1="50000" x2="93908" y2="55091"/>
                        <a14:backgroundMark x1="94958" y1="48727" x2="94328" y2="56727"/>
                        <a14:backgroundMark x1="39359" y1="20737" x2="38812" y2="20948"/>
                        <a14:backgroundMark x1="82353" y1="4182" x2="81227" y2="4615"/>
                        <a14:backgroundMark x1="12185" y1="29636" x2="12185" y2="29636"/>
                        <a14:backgroundMark x1="11134" y1="30182" x2="11765" y2="30182"/>
                        <a14:backgroundMark x1="2521" y1="33636" x2="3361" y2="34000"/>
                        <a14:backgroundMark x1="12605" y1="30364" x2="11765" y2="29091"/>
                      </a14:backgroundRemoval>
                    </a14:imgEffect>
                  </a14:imgLayer>
                </a14:imgProps>
              </a:ext>
              <a:ext uri="{28A0092B-C50C-407E-A947-70E740481C1C}">
                <a14:useLocalDpi xmlns:a14="http://schemas.microsoft.com/office/drawing/2010/main" val="0"/>
              </a:ext>
            </a:extLst>
          </a:blip>
          <a:srcRect t="2977" b="34110"/>
          <a:stretch/>
        </p:blipFill>
        <p:spPr>
          <a:xfrm>
            <a:off x="6496594" y="1661817"/>
            <a:ext cx="5017019" cy="3647030"/>
          </a:xfrm>
          <a:prstGeom prst="rect">
            <a:avLst/>
          </a:prstGeom>
        </p:spPr>
      </p:pic>
      <p:pic>
        <p:nvPicPr>
          <p:cNvPr id="6" name="Picture 5">
            <a:extLst>
              <a:ext uri="{FF2B5EF4-FFF2-40B4-BE49-F238E27FC236}">
                <a16:creationId xmlns:a16="http://schemas.microsoft.com/office/drawing/2014/main" id="{A26FD202-517A-2DB1-8661-B585F129BF59}"/>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2828" b="89172" l="2230" r="58422">
                        <a14:foregroundMark x1="5948" y1="32364" x2="5376" y2="40000"/>
                        <a14:foregroundMark x1="5376" y1="40000" x2="7120" y2="45293"/>
                        <a14:foregroundMark x1="55848" y1="42626" x2="53703" y2="27798"/>
                        <a14:foregroundMark x1="53703" y1="27798" x2="53703" y2="27798"/>
                        <a14:foregroundMark x1="50643" y1="12444" x2="47555" y2="5818"/>
                        <a14:foregroundMark x1="47555" y1="5818" x2="41035" y2="9172"/>
                        <a14:foregroundMark x1="58450" y1="41737" x2="58450" y2="40121"/>
                        <a14:foregroundMark x1="2631" y1="34020" x2="2259" y2="33010"/>
                        <a14:foregroundMark x1="49299" y1="2828" x2="49299" y2="2828"/>
                      </a14:backgroundRemoval>
                    </a14:imgEffect>
                  </a14:imgLayer>
                </a14:imgProps>
              </a:ext>
              <a:ext uri="{28A0092B-C50C-407E-A947-70E740481C1C}">
                <a14:useLocalDpi xmlns:a14="http://schemas.microsoft.com/office/drawing/2010/main" val="0"/>
              </a:ext>
            </a:extLst>
          </a:blip>
          <a:srcRect l="916" t="1035" r="39634" b="37314"/>
          <a:stretch/>
        </p:blipFill>
        <p:spPr>
          <a:xfrm>
            <a:off x="490345" y="1661817"/>
            <a:ext cx="4969930" cy="3647030"/>
          </a:xfrm>
          <a:prstGeom prst="rect">
            <a:avLst/>
          </a:prstGeom>
        </p:spPr>
      </p:pic>
    </p:spTree>
    <p:extLst>
      <p:ext uri="{BB962C8B-B14F-4D97-AF65-F5344CB8AC3E}">
        <p14:creationId xmlns:p14="http://schemas.microsoft.com/office/powerpoint/2010/main" val="3966298317"/>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7CC126D-1D39-B1CF-A3D0-35F96E25A8B0}"/>
              </a:ext>
            </a:extLst>
          </p:cNvPr>
          <p:cNvSpPr txBox="1">
            <a:spLocks/>
          </p:cNvSpPr>
          <p:nvPr/>
        </p:nvSpPr>
        <p:spPr>
          <a:xfrm>
            <a:off x="838200" y="710215"/>
            <a:ext cx="10515600" cy="129831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rtl="1">
              <a:buNone/>
            </a:pPr>
            <a:r>
              <a:rPr lang="ar-SA" sz="4000" dirty="0">
                <a:latin typeface="A_Nefel_Sereke_Qelew" panose="02010000000000000000" pitchFamily="2" charset="-78"/>
                <a:cs typeface="A_Nefel_Sereke_Qelew" panose="02010000000000000000" pitchFamily="2" charset="-78"/>
              </a:rPr>
              <a:t>كذلك مبادرات تشجير المساحات المفتوحة لتلطيف الجو ومنظر جمالي </a:t>
            </a:r>
            <a:endParaRPr lang="en-US" sz="40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2475969788"/>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B00B7A7-5A86-4EA0-ACB8-7E314AD5FDA3}"/>
              </a:ext>
            </a:extLst>
          </p:cNvPr>
          <p:cNvSpPr txBox="1">
            <a:spLocks/>
          </p:cNvSpPr>
          <p:nvPr/>
        </p:nvSpPr>
        <p:spPr>
          <a:xfrm>
            <a:off x="6035040" y="0"/>
            <a:ext cx="6156960" cy="6858000"/>
          </a:xfrm>
          <a:prstGeom prst="rect">
            <a:avLst/>
          </a:prstGeom>
          <a:solidFill>
            <a:schemeClr val="accent1">
              <a:lumMod val="20000"/>
              <a:lumOff val="80000"/>
            </a:schemeClr>
          </a:solidFill>
          <a:effectLst/>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sz="8800">
                <a:latin typeface="A_Nefel_Sereke_Qelew" panose="02010000000000000000" pitchFamily="2" charset="-78"/>
                <a:cs typeface="A_Nefel_Sereke_Qelew" panose="02010000000000000000" pitchFamily="2" charset="-78"/>
              </a:rPr>
              <a:t>.</a:t>
            </a:r>
            <a:endParaRPr lang="en-US" sz="8800" dirty="0">
              <a:latin typeface="A_Nefel_Sereke_Qelew" panose="02010000000000000000" pitchFamily="2" charset="-78"/>
              <a:cs typeface="A_Nefel_Sereke_Qelew" panose="02010000000000000000" pitchFamily="2" charset="-78"/>
            </a:endParaRPr>
          </a:p>
        </p:txBody>
      </p:sp>
      <p:pic>
        <p:nvPicPr>
          <p:cNvPr id="13" name="Picture 12">
            <a:extLst>
              <a:ext uri="{FF2B5EF4-FFF2-40B4-BE49-F238E27FC236}">
                <a16:creationId xmlns:a16="http://schemas.microsoft.com/office/drawing/2014/main" id="{C248B46D-7156-5E72-ADAD-FB1B28C0E34D}"/>
              </a:ext>
            </a:extLst>
          </p:cNvPr>
          <p:cNvPicPr>
            <a:picLocks noChangeAspect="1"/>
          </p:cNvPicPr>
          <p:nvPr/>
        </p:nvPicPr>
        <p:blipFill rotWithShape="1">
          <a:blip r:embed="rId2">
            <a:extLst>
              <a:ext uri="{28A0092B-C50C-407E-A947-70E740481C1C}">
                <a14:useLocalDpi xmlns:a14="http://schemas.microsoft.com/office/drawing/2010/main" val="0"/>
              </a:ext>
            </a:extLst>
          </a:blip>
          <a:srcRect t="3120" b="14088"/>
          <a:stretch/>
        </p:blipFill>
        <p:spPr>
          <a:xfrm>
            <a:off x="4557382" y="3265714"/>
            <a:ext cx="5893962" cy="3592285"/>
          </a:xfrm>
          <a:prstGeom prst="rect">
            <a:avLst/>
          </a:prstGeom>
        </p:spPr>
      </p:pic>
      <p:sp>
        <p:nvSpPr>
          <p:cNvPr id="2" name="TextBox 1">
            <a:extLst>
              <a:ext uri="{FF2B5EF4-FFF2-40B4-BE49-F238E27FC236}">
                <a16:creationId xmlns:a16="http://schemas.microsoft.com/office/drawing/2014/main" id="{02DE01E4-DC7E-C4F5-CC22-8847A5DC8723}"/>
              </a:ext>
            </a:extLst>
          </p:cNvPr>
          <p:cNvSpPr txBox="1"/>
          <p:nvPr/>
        </p:nvSpPr>
        <p:spPr>
          <a:xfrm rot="5400000">
            <a:off x="10237583" y="4892430"/>
            <a:ext cx="2037805" cy="707886"/>
          </a:xfrm>
          <a:prstGeom prst="rect">
            <a:avLst/>
          </a:prstGeom>
          <a:noFill/>
        </p:spPr>
        <p:txBody>
          <a:bodyPr wrap="square" rtlCol="0">
            <a:spAutoFit/>
          </a:bodyPr>
          <a:lstStyle/>
          <a:p>
            <a:r>
              <a:rPr lang="ar-SA" sz="4000" dirty="0">
                <a:latin typeface="A_Nefel_Sereke_Qelew" panose="02010000000000000000" pitchFamily="2" charset="-78"/>
                <a:cs typeface="A_Nefel_Sereke_Qelew" panose="02010000000000000000" pitchFamily="2" charset="-78"/>
              </a:rPr>
              <a:t>قــــبل</a:t>
            </a:r>
            <a:endParaRPr lang="en-US" sz="4000" dirty="0">
              <a:latin typeface="A_Nefel_Sereke_Qelew" panose="02010000000000000000" pitchFamily="2" charset="-78"/>
              <a:cs typeface="A_Nefel_Sereke_Qelew" panose="02010000000000000000" pitchFamily="2" charset="-78"/>
            </a:endParaRPr>
          </a:p>
        </p:txBody>
      </p:sp>
      <p:sp>
        <p:nvSpPr>
          <p:cNvPr id="4" name="TextBox 3">
            <a:extLst>
              <a:ext uri="{FF2B5EF4-FFF2-40B4-BE49-F238E27FC236}">
                <a16:creationId xmlns:a16="http://schemas.microsoft.com/office/drawing/2014/main" id="{F38F0F7E-38ED-33F6-FAA4-A75E26351C73}"/>
              </a:ext>
            </a:extLst>
          </p:cNvPr>
          <p:cNvSpPr txBox="1"/>
          <p:nvPr/>
        </p:nvSpPr>
        <p:spPr>
          <a:xfrm rot="5400000">
            <a:off x="10258968" y="1412810"/>
            <a:ext cx="1936568" cy="707886"/>
          </a:xfrm>
          <a:prstGeom prst="rect">
            <a:avLst/>
          </a:prstGeom>
          <a:noFill/>
        </p:spPr>
        <p:txBody>
          <a:bodyPr wrap="square" rtlCol="0">
            <a:spAutoFit/>
          </a:bodyPr>
          <a:lstStyle/>
          <a:p>
            <a:r>
              <a:rPr lang="ar-SA" sz="4000" dirty="0">
                <a:latin typeface="A_Nefel_Sereke_Qelew" panose="02010000000000000000" pitchFamily="2" charset="-78"/>
                <a:cs typeface="A_Nefel_Sereke_Qelew" panose="02010000000000000000" pitchFamily="2" charset="-78"/>
              </a:rPr>
              <a:t>بــــعد</a:t>
            </a:r>
            <a:endParaRPr lang="en-US" sz="4000" dirty="0">
              <a:latin typeface="A_Nefel_Sereke_Qelew" panose="02010000000000000000" pitchFamily="2" charset="-78"/>
              <a:cs typeface="A_Nefel_Sereke_Qelew" panose="02010000000000000000" pitchFamily="2" charset="-78"/>
            </a:endParaRPr>
          </a:p>
        </p:txBody>
      </p:sp>
      <p:pic>
        <p:nvPicPr>
          <p:cNvPr id="11" name="Picture 10">
            <a:extLst>
              <a:ext uri="{FF2B5EF4-FFF2-40B4-BE49-F238E27FC236}">
                <a16:creationId xmlns:a16="http://schemas.microsoft.com/office/drawing/2014/main" id="{44146CC4-68CF-E6AF-D838-DBB358E7678E}"/>
              </a:ext>
            </a:extLst>
          </p:cNvPr>
          <p:cNvPicPr>
            <a:picLocks noChangeAspect="1"/>
          </p:cNvPicPr>
          <p:nvPr/>
        </p:nvPicPr>
        <p:blipFill rotWithShape="1">
          <a:blip r:embed="rId3">
            <a:extLst>
              <a:ext uri="{28A0092B-C50C-407E-A947-70E740481C1C}">
                <a14:useLocalDpi xmlns:a14="http://schemas.microsoft.com/office/drawing/2010/main" val="0"/>
              </a:ext>
            </a:extLst>
          </a:blip>
          <a:srcRect t="11348"/>
          <a:stretch/>
        </p:blipFill>
        <p:spPr>
          <a:xfrm>
            <a:off x="4542793" y="0"/>
            <a:ext cx="5908551" cy="3265715"/>
          </a:xfrm>
          <a:prstGeom prst="rect">
            <a:avLst/>
          </a:prstGeom>
        </p:spPr>
      </p:pic>
    </p:spTree>
    <p:extLst>
      <p:ext uri="{BB962C8B-B14F-4D97-AF65-F5344CB8AC3E}">
        <p14:creationId xmlns:p14="http://schemas.microsoft.com/office/powerpoint/2010/main" val="2543640962"/>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68157F-C653-EEA6-B5EF-58C5857ACB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98"/>
            <a:ext cx="9691481" cy="6858000"/>
          </a:xfrm>
          <a:prstGeom prst="rect">
            <a:avLst/>
          </a:prstGeom>
        </p:spPr>
      </p:pic>
      <p:sp>
        <p:nvSpPr>
          <p:cNvPr id="37" name="Arrow: Down 36">
            <a:extLst>
              <a:ext uri="{FF2B5EF4-FFF2-40B4-BE49-F238E27FC236}">
                <a16:creationId xmlns:a16="http://schemas.microsoft.com/office/drawing/2014/main" id="{A878BFB6-6D15-AAF2-3258-D63CACFA6A21}"/>
              </a:ext>
            </a:extLst>
          </p:cNvPr>
          <p:cNvSpPr/>
          <p:nvPr/>
        </p:nvSpPr>
        <p:spPr>
          <a:xfrm flipV="1">
            <a:off x="9383350" y="4110445"/>
            <a:ext cx="214052" cy="737584"/>
          </a:xfrm>
          <a:prstGeom prst="downArrow">
            <a:avLst/>
          </a:prstGeom>
          <a:solidFill>
            <a:srgbClr val="DAE3F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مربع نص 31">
            <a:extLst>
              <a:ext uri="{FF2B5EF4-FFF2-40B4-BE49-F238E27FC236}">
                <a16:creationId xmlns:a16="http://schemas.microsoft.com/office/drawing/2014/main" id="{9450E167-197E-06A9-FA79-C116786CFDAE}"/>
              </a:ext>
            </a:extLst>
          </p:cNvPr>
          <p:cNvSpPr txBox="1"/>
          <p:nvPr/>
        </p:nvSpPr>
        <p:spPr>
          <a:xfrm>
            <a:off x="7734150" y="1128357"/>
            <a:ext cx="4364705" cy="369332"/>
          </a:xfrm>
          <a:prstGeom prst="rect">
            <a:avLst/>
          </a:prstGeom>
          <a:noFill/>
        </p:spPr>
        <p:txBody>
          <a:bodyPr wrap="square" rtlCol="0">
            <a:spAutoFit/>
          </a:bodyPr>
          <a:lstStyle/>
          <a:p>
            <a:pPr algn="r"/>
            <a:r>
              <a:rPr lang="ar-SA" b="1" dirty="0"/>
              <a:t>المخطط النهائي لمدينة أريحا كمدينة محبة للحياة</a:t>
            </a:r>
            <a:endParaRPr lang="en-US" b="1" dirty="0"/>
          </a:p>
        </p:txBody>
      </p:sp>
      <p:pic>
        <p:nvPicPr>
          <p:cNvPr id="8" name="عنصر نائب للمحتوى 4">
            <a:extLst>
              <a:ext uri="{FF2B5EF4-FFF2-40B4-BE49-F238E27FC236}">
                <a16:creationId xmlns:a16="http://schemas.microsoft.com/office/drawing/2014/main" id="{25845CAD-F14A-1F67-0884-A317087B68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209337" y="112115"/>
            <a:ext cx="857178" cy="857178"/>
          </a:xfrm>
        </p:spPr>
      </p:pic>
      <p:sp>
        <p:nvSpPr>
          <p:cNvPr id="9" name="مربع نص 31">
            <a:extLst>
              <a:ext uri="{FF2B5EF4-FFF2-40B4-BE49-F238E27FC236}">
                <a16:creationId xmlns:a16="http://schemas.microsoft.com/office/drawing/2014/main" id="{52A55A9A-6B6A-C04E-5B05-D2D18E81CC0A}"/>
              </a:ext>
            </a:extLst>
          </p:cNvPr>
          <p:cNvSpPr txBox="1"/>
          <p:nvPr/>
        </p:nvSpPr>
        <p:spPr>
          <a:xfrm>
            <a:off x="7661843" y="227421"/>
            <a:ext cx="3463526" cy="707886"/>
          </a:xfrm>
          <a:prstGeom prst="rect">
            <a:avLst/>
          </a:prstGeom>
          <a:noFill/>
        </p:spPr>
        <p:txBody>
          <a:bodyPr wrap="square" rtlCol="0">
            <a:spAutoFit/>
          </a:bodyPr>
          <a:lstStyle/>
          <a:p>
            <a:pPr algn="r" rtl="1"/>
            <a:r>
              <a:rPr lang="ar-SA" sz="2000" b="1" dirty="0"/>
              <a:t>جامعة النجاح الوطنية</a:t>
            </a:r>
          </a:p>
          <a:p>
            <a:pPr algn="r" rtl="1"/>
            <a:r>
              <a:rPr lang="ar-SA" sz="2000" b="1" dirty="0"/>
              <a:t>هندسة التخطيط وتكنولوجيا المدن</a:t>
            </a:r>
            <a:endParaRPr lang="en-US" sz="2000" b="1" dirty="0"/>
          </a:p>
        </p:txBody>
      </p:sp>
      <p:cxnSp>
        <p:nvCxnSpPr>
          <p:cNvPr id="10" name="Straight Connector 26">
            <a:extLst>
              <a:ext uri="{FF2B5EF4-FFF2-40B4-BE49-F238E27FC236}">
                <a16:creationId xmlns:a16="http://schemas.microsoft.com/office/drawing/2014/main" id="{FBE03CF5-C62E-B491-70EC-F0F3653DDFD1}"/>
              </a:ext>
            </a:extLst>
          </p:cNvPr>
          <p:cNvCxnSpPr>
            <a:cxnSpLocks/>
          </p:cNvCxnSpPr>
          <p:nvPr/>
        </p:nvCxnSpPr>
        <p:spPr>
          <a:xfrm flipH="1">
            <a:off x="7454537" y="1061377"/>
            <a:ext cx="4751273"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26">
            <a:extLst>
              <a:ext uri="{FF2B5EF4-FFF2-40B4-BE49-F238E27FC236}">
                <a16:creationId xmlns:a16="http://schemas.microsoft.com/office/drawing/2014/main" id="{047DBF7D-34F3-E033-EA6E-42CDD5083DC8}"/>
              </a:ext>
            </a:extLst>
          </p:cNvPr>
          <p:cNvCxnSpPr>
            <a:cxnSpLocks/>
          </p:cNvCxnSpPr>
          <p:nvPr/>
        </p:nvCxnSpPr>
        <p:spPr>
          <a:xfrm flipH="1">
            <a:off x="7526124" y="1534604"/>
            <a:ext cx="4662356" cy="0"/>
          </a:xfrm>
          <a:prstGeom prst="line">
            <a:avLst/>
          </a:prstGeom>
          <a:ln w="12700">
            <a:solidFill>
              <a:schemeClr val="bg2">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2" name="Rectangle 14">
            <a:extLst>
              <a:ext uri="{FF2B5EF4-FFF2-40B4-BE49-F238E27FC236}">
                <a16:creationId xmlns:a16="http://schemas.microsoft.com/office/drawing/2014/main" id="{5EDE1953-8DFA-0BBA-F388-64E89DD87FDA}"/>
              </a:ext>
            </a:extLst>
          </p:cNvPr>
          <p:cNvSpPr/>
          <p:nvPr/>
        </p:nvSpPr>
        <p:spPr>
          <a:xfrm>
            <a:off x="0" y="0"/>
            <a:ext cx="12205810" cy="685800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abic Typesetting" panose="03020402040406030203" pitchFamily="66" charset="-78"/>
            </a:endParaRPr>
          </a:p>
        </p:txBody>
      </p:sp>
      <p:cxnSp>
        <p:nvCxnSpPr>
          <p:cNvPr id="18" name="Straight Connector 10">
            <a:extLst>
              <a:ext uri="{FF2B5EF4-FFF2-40B4-BE49-F238E27FC236}">
                <a16:creationId xmlns:a16="http://schemas.microsoft.com/office/drawing/2014/main" id="{E3A65383-03D6-5B2B-6BF7-1C1BDBA015C5}"/>
              </a:ext>
            </a:extLst>
          </p:cNvPr>
          <p:cNvCxnSpPr>
            <a:cxnSpLocks/>
          </p:cNvCxnSpPr>
          <p:nvPr/>
        </p:nvCxnSpPr>
        <p:spPr>
          <a:xfrm>
            <a:off x="7526124" y="0"/>
            <a:ext cx="0" cy="68579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صورة 17">
            <a:extLst>
              <a:ext uri="{FF2B5EF4-FFF2-40B4-BE49-F238E27FC236}">
                <a16:creationId xmlns:a16="http://schemas.microsoft.com/office/drawing/2014/main" id="{858FCBF4-E952-88C8-295C-698710AEF5A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1275" y="35834"/>
            <a:ext cx="763824" cy="957812"/>
          </a:xfrm>
          <a:prstGeom prst="rect">
            <a:avLst/>
          </a:prstGeom>
        </p:spPr>
      </p:pic>
      <p:pic>
        <p:nvPicPr>
          <p:cNvPr id="19" name="Picture 18">
            <a:extLst>
              <a:ext uri="{FF2B5EF4-FFF2-40B4-BE49-F238E27FC236}">
                <a16:creationId xmlns:a16="http://schemas.microsoft.com/office/drawing/2014/main" id="{B7636ECC-7F0D-5BE2-19F0-6A2A6950E5BD}"/>
              </a:ext>
            </a:extLst>
          </p:cNvPr>
          <p:cNvPicPr>
            <a:picLocks noChangeAspect="1"/>
          </p:cNvPicPr>
          <p:nvPr/>
        </p:nvPicPr>
        <p:blipFill rotWithShape="1">
          <a:blip r:embed="rId7"/>
          <a:srcRect b="76369"/>
          <a:stretch/>
        </p:blipFill>
        <p:spPr>
          <a:xfrm>
            <a:off x="10395424" y="1655782"/>
            <a:ext cx="1633447" cy="1494980"/>
          </a:xfrm>
          <a:prstGeom prst="rect">
            <a:avLst/>
          </a:prstGeom>
        </p:spPr>
      </p:pic>
      <p:pic>
        <p:nvPicPr>
          <p:cNvPr id="26" name="Picture 25">
            <a:extLst>
              <a:ext uri="{FF2B5EF4-FFF2-40B4-BE49-F238E27FC236}">
                <a16:creationId xmlns:a16="http://schemas.microsoft.com/office/drawing/2014/main" id="{1E051FAC-B411-F8F4-9DCE-65FB46D32749}"/>
              </a:ext>
            </a:extLst>
          </p:cNvPr>
          <p:cNvPicPr>
            <a:picLocks noChangeAspect="1"/>
          </p:cNvPicPr>
          <p:nvPr/>
        </p:nvPicPr>
        <p:blipFill rotWithShape="1">
          <a:blip r:embed="rId8"/>
          <a:srcRect t="36000"/>
          <a:stretch/>
        </p:blipFill>
        <p:spPr>
          <a:xfrm>
            <a:off x="10292035" y="3107765"/>
            <a:ext cx="1736836" cy="639159"/>
          </a:xfrm>
          <a:prstGeom prst="rect">
            <a:avLst/>
          </a:prstGeom>
        </p:spPr>
      </p:pic>
      <p:pic>
        <p:nvPicPr>
          <p:cNvPr id="40" name="Picture 39">
            <a:extLst>
              <a:ext uri="{FF2B5EF4-FFF2-40B4-BE49-F238E27FC236}">
                <a16:creationId xmlns:a16="http://schemas.microsoft.com/office/drawing/2014/main" id="{0BD803F7-6EEB-79A5-BF56-9DC207A26B87}"/>
              </a:ext>
            </a:extLst>
          </p:cNvPr>
          <p:cNvPicPr>
            <a:picLocks noChangeAspect="1"/>
          </p:cNvPicPr>
          <p:nvPr/>
        </p:nvPicPr>
        <p:blipFill>
          <a:blip r:embed="rId9"/>
          <a:stretch>
            <a:fillRect/>
          </a:stretch>
        </p:blipFill>
        <p:spPr>
          <a:xfrm>
            <a:off x="162452" y="6431960"/>
            <a:ext cx="2080594" cy="222322"/>
          </a:xfrm>
          <a:prstGeom prst="rect">
            <a:avLst/>
          </a:prstGeom>
        </p:spPr>
      </p:pic>
      <p:graphicFrame>
        <p:nvGraphicFramePr>
          <p:cNvPr id="23" name="Table 22">
            <a:extLst>
              <a:ext uri="{FF2B5EF4-FFF2-40B4-BE49-F238E27FC236}">
                <a16:creationId xmlns:a16="http://schemas.microsoft.com/office/drawing/2014/main" id="{E5F4E78F-7ACD-828F-C545-E4FE22123B13}"/>
              </a:ext>
            </a:extLst>
          </p:cNvPr>
          <p:cNvGraphicFramePr>
            <a:graphicFrameLocks noGrp="1"/>
          </p:cNvGraphicFramePr>
          <p:nvPr>
            <p:extLst>
              <p:ext uri="{D42A27DB-BD31-4B8C-83A1-F6EECF244321}">
                <p14:modId xmlns:p14="http://schemas.microsoft.com/office/powerpoint/2010/main" val="1355872295"/>
              </p:ext>
            </p:extLst>
          </p:nvPr>
        </p:nvGraphicFramePr>
        <p:xfrm>
          <a:off x="7676919" y="5477691"/>
          <a:ext cx="4351950" cy="1176591"/>
        </p:xfrm>
        <a:graphic>
          <a:graphicData uri="http://schemas.openxmlformats.org/drawingml/2006/table">
            <a:tbl>
              <a:tblPr firstRow="1" bandRow="1">
                <a:tableStyleId>{5940675A-B579-460E-94D1-54222C63F5DA}</a:tableStyleId>
              </a:tblPr>
              <a:tblGrid>
                <a:gridCol w="1450650">
                  <a:extLst>
                    <a:ext uri="{9D8B030D-6E8A-4147-A177-3AD203B41FA5}">
                      <a16:colId xmlns:a16="http://schemas.microsoft.com/office/drawing/2014/main" val="1976206868"/>
                    </a:ext>
                  </a:extLst>
                </a:gridCol>
                <a:gridCol w="1450650">
                  <a:extLst>
                    <a:ext uri="{9D8B030D-6E8A-4147-A177-3AD203B41FA5}">
                      <a16:colId xmlns:a16="http://schemas.microsoft.com/office/drawing/2014/main" val="2865454535"/>
                    </a:ext>
                  </a:extLst>
                </a:gridCol>
                <a:gridCol w="1450650">
                  <a:extLst>
                    <a:ext uri="{9D8B030D-6E8A-4147-A177-3AD203B41FA5}">
                      <a16:colId xmlns:a16="http://schemas.microsoft.com/office/drawing/2014/main" val="2224879561"/>
                    </a:ext>
                  </a:extLst>
                </a:gridCol>
              </a:tblGrid>
              <a:tr h="707632">
                <a:tc>
                  <a:txBody>
                    <a:bodyPr/>
                    <a:lstStyle/>
                    <a:p>
                      <a:pPr algn="ctr" rtl="1"/>
                      <a:r>
                        <a:rPr lang="ar-SA" sz="1050" b="1" dirty="0"/>
                        <a:t>مساحة الاشجار على جانبي الطرق الرئيسية</a:t>
                      </a:r>
                      <a:endParaRPr lang="en-US" sz="1050" b="1" dirty="0"/>
                    </a:p>
                  </a:txBody>
                  <a:tcPr anchor="ctr">
                    <a:noFill/>
                  </a:tcPr>
                </a:tc>
                <a:tc>
                  <a:txBody>
                    <a:bodyPr/>
                    <a:lstStyle/>
                    <a:p>
                      <a:pPr algn="ctr" rtl="1"/>
                      <a:r>
                        <a:rPr lang="ar-SA" sz="1050" b="1" dirty="0"/>
                        <a:t>مساحة الحدائق المقترحة</a:t>
                      </a:r>
                      <a:endParaRPr lang="en-US" sz="1050" b="1" dirty="0"/>
                    </a:p>
                  </a:txBody>
                  <a:tcPr anchor="ctr">
                    <a:noFill/>
                  </a:tcPr>
                </a:tc>
                <a:tc>
                  <a:txBody>
                    <a:bodyPr/>
                    <a:lstStyle/>
                    <a:p>
                      <a:pPr algn="ctr" rtl="1"/>
                      <a:r>
                        <a:rPr lang="ar-SA" sz="1050" b="1" dirty="0"/>
                        <a:t>مساحة الاراضي الزراعية</a:t>
                      </a:r>
                      <a:endParaRPr lang="en-US" sz="1050" b="1" dirty="0"/>
                    </a:p>
                  </a:txBody>
                  <a:tcPr anchor="ctr">
                    <a:noFill/>
                  </a:tcPr>
                </a:tc>
                <a:extLst>
                  <a:ext uri="{0D108BD9-81ED-4DB2-BD59-A6C34878D82A}">
                    <a16:rowId xmlns:a16="http://schemas.microsoft.com/office/drawing/2014/main" val="50282962"/>
                  </a:ext>
                </a:extLst>
              </a:tr>
              <a:tr h="468959">
                <a:tc>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1200" dirty="0"/>
                        <a:t>660 دونم</a:t>
                      </a:r>
                      <a:endParaRPr lang="en-US" sz="1200" dirty="0"/>
                    </a:p>
                  </a:txBody>
                  <a:tcPr anchor="ctr">
                    <a:noFill/>
                  </a:tcPr>
                </a:tc>
                <a:tc>
                  <a:txBody>
                    <a:bodyPr/>
                    <a:lstStyle/>
                    <a:p>
                      <a:pPr algn="ctr" rtl="1"/>
                      <a:r>
                        <a:rPr lang="ar-SA" sz="1200" dirty="0"/>
                        <a:t>174 دونم</a:t>
                      </a:r>
                      <a:endParaRPr lang="en-US" sz="1200" dirty="0"/>
                    </a:p>
                  </a:txBody>
                  <a:tcPr anchor="ctr">
                    <a:noFill/>
                  </a:tcPr>
                </a:tc>
                <a:tc>
                  <a:txBody>
                    <a:bodyPr/>
                    <a:lstStyle/>
                    <a:p>
                      <a:pPr algn="ctr" rtl="1"/>
                      <a:r>
                        <a:rPr lang="ar-SA" sz="1200" dirty="0"/>
                        <a:t> 9987 دونم</a:t>
                      </a:r>
                      <a:endParaRPr lang="en-US" sz="1200" dirty="0"/>
                    </a:p>
                  </a:txBody>
                  <a:tcPr anchor="ctr">
                    <a:noFill/>
                  </a:tcPr>
                </a:tc>
                <a:extLst>
                  <a:ext uri="{0D108BD9-81ED-4DB2-BD59-A6C34878D82A}">
                    <a16:rowId xmlns:a16="http://schemas.microsoft.com/office/drawing/2014/main" val="2568592850"/>
                  </a:ext>
                </a:extLst>
              </a:tr>
            </a:tbl>
          </a:graphicData>
        </a:graphic>
      </p:graphicFrame>
      <p:sp>
        <p:nvSpPr>
          <p:cNvPr id="3" name="Rectangle 2">
            <a:extLst>
              <a:ext uri="{FF2B5EF4-FFF2-40B4-BE49-F238E27FC236}">
                <a16:creationId xmlns:a16="http://schemas.microsoft.com/office/drawing/2014/main" id="{D5D6F661-A415-A2F5-EB19-6060A9751707}"/>
              </a:ext>
            </a:extLst>
          </p:cNvPr>
          <p:cNvSpPr/>
          <p:nvPr/>
        </p:nvSpPr>
        <p:spPr>
          <a:xfrm>
            <a:off x="11513438" y="2792708"/>
            <a:ext cx="530507" cy="292963"/>
          </a:xfrm>
          <a:prstGeom prst="rect">
            <a:avLst/>
          </a:prstGeom>
          <a:solidFill>
            <a:srgbClr val="FCD1D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1B7360F7-235F-CDEB-42F8-F43F08DAC254}"/>
              </a:ext>
            </a:extLst>
          </p:cNvPr>
          <p:cNvCxnSpPr>
            <a:cxnSpLocks/>
          </p:cNvCxnSpPr>
          <p:nvPr/>
        </p:nvCxnSpPr>
        <p:spPr>
          <a:xfrm>
            <a:off x="11528516" y="3621200"/>
            <a:ext cx="500353"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0209593-CA05-488F-BDFD-2BEAE8F09AF3}"/>
              </a:ext>
            </a:extLst>
          </p:cNvPr>
          <p:cNvCxnSpPr>
            <a:cxnSpLocks/>
          </p:cNvCxnSpPr>
          <p:nvPr/>
        </p:nvCxnSpPr>
        <p:spPr>
          <a:xfrm>
            <a:off x="11513438" y="3290206"/>
            <a:ext cx="530507" cy="0"/>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D5F18570-3A6E-2C98-B2B8-AB6869C17ABC}"/>
              </a:ext>
            </a:extLst>
          </p:cNvPr>
          <p:cNvSpPr/>
          <p:nvPr/>
        </p:nvSpPr>
        <p:spPr>
          <a:xfrm>
            <a:off x="9726504" y="2082526"/>
            <a:ext cx="530507" cy="292963"/>
          </a:xfrm>
          <a:prstGeom prst="rect">
            <a:avLst/>
          </a:prstGeom>
          <a:solidFill>
            <a:srgbClr val="508D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BF3CE267-17F5-3857-BBD6-F80960B38DA4}"/>
              </a:ext>
            </a:extLst>
          </p:cNvPr>
          <p:cNvSpPr txBox="1"/>
          <p:nvPr/>
        </p:nvSpPr>
        <p:spPr>
          <a:xfrm>
            <a:off x="7726814" y="2054541"/>
            <a:ext cx="2011679" cy="369332"/>
          </a:xfrm>
          <a:prstGeom prst="rect">
            <a:avLst/>
          </a:prstGeom>
          <a:noFill/>
        </p:spPr>
        <p:txBody>
          <a:bodyPr wrap="square" rtlCol="0">
            <a:spAutoFit/>
          </a:bodyPr>
          <a:lstStyle/>
          <a:p>
            <a:pPr algn="r" rtl="1"/>
            <a:r>
              <a:rPr lang="ar-SA" dirty="0"/>
              <a:t>أراضي استخدام زراعي</a:t>
            </a:r>
            <a:endParaRPr lang="en-US" dirty="0"/>
          </a:p>
        </p:txBody>
      </p:sp>
      <p:sp>
        <p:nvSpPr>
          <p:cNvPr id="15" name="Rectangle 14">
            <a:extLst>
              <a:ext uri="{FF2B5EF4-FFF2-40B4-BE49-F238E27FC236}">
                <a16:creationId xmlns:a16="http://schemas.microsoft.com/office/drawing/2014/main" id="{825617FC-A739-A681-B7A6-6419E9631F8D}"/>
              </a:ext>
            </a:extLst>
          </p:cNvPr>
          <p:cNvSpPr/>
          <p:nvPr/>
        </p:nvSpPr>
        <p:spPr>
          <a:xfrm>
            <a:off x="9738493" y="2451858"/>
            <a:ext cx="530507" cy="292963"/>
          </a:xfrm>
          <a:prstGeom prst="rect">
            <a:avLst/>
          </a:prstGeom>
          <a:solidFill>
            <a:srgbClr val="B5F59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a:extLst>
              <a:ext uri="{FF2B5EF4-FFF2-40B4-BE49-F238E27FC236}">
                <a16:creationId xmlns:a16="http://schemas.microsoft.com/office/drawing/2014/main" id="{CB440261-65CE-F7BF-492A-F03F3A1F04F6}"/>
              </a:ext>
            </a:extLst>
          </p:cNvPr>
          <p:cNvSpPr txBox="1"/>
          <p:nvPr/>
        </p:nvSpPr>
        <p:spPr>
          <a:xfrm>
            <a:off x="7747661" y="2460678"/>
            <a:ext cx="2011679" cy="369332"/>
          </a:xfrm>
          <a:prstGeom prst="rect">
            <a:avLst/>
          </a:prstGeom>
          <a:noFill/>
        </p:spPr>
        <p:txBody>
          <a:bodyPr wrap="square" rtlCol="0">
            <a:spAutoFit/>
          </a:bodyPr>
          <a:lstStyle/>
          <a:p>
            <a:pPr algn="r" rtl="1"/>
            <a:r>
              <a:rPr lang="ar-SA" dirty="0"/>
              <a:t>أراضي تصنيف زراعي</a:t>
            </a:r>
            <a:endParaRPr lang="en-US" dirty="0"/>
          </a:p>
        </p:txBody>
      </p:sp>
      <p:sp>
        <p:nvSpPr>
          <p:cNvPr id="17" name="Rectangle 16">
            <a:extLst>
              <a:ext uri="{FF2B5EF4-FFF2-40B4-BE49-F238E27FC236}">
                <a16:creationId xmlns:a16="http://schemas.microsoft.com/office/drawing/2014/main" id="{AB97CF07-90AF-FD4E-B9AF-1F9E41221BF9}"/>
              </a:ext>
            </a:extLst>
          </p:cNvPr>
          <p:cNvSpPr/>
          <p:nvPr/>
        </p:nvSpPr>
        <p:spPr>
          <a:xfrm>
            <a:off x="9726503" y="2873113"/>
            <a:ext cx="530507" cy="292963"/>
          </a:xfrm>
          <a:prstGeom prst="rect">
            <a:avLst/>
          </a:prstGeom>
          <a:solidFill>
            <a:srgbClr val="71F92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Box 19">
            <a:extLst>
              <a:ext uri="{FF2B5EF4-FFF2-40B4-BE49-F238E27FC236}">
                <a16:creationId xmlns:a16="http://schemas.microsoft.com/office/drawing/2014/main" id="{5D785C58-7F9B-DB57-4AFE-791C432B51CC}"/>
              </a:ext>
            </a:extLst>
          </p:cNvPr>
          <p:cNvSpPr txBox="1"/>
          <p:nvPr/>
        </p:nvSpPr>
        <p:spPr>
          <a:xfrm>
            <a:off x="7755198" y="2821190"/>
            <a:ext cx="2011679" cy="815608"/>
          </a:xfrm>
          <a:prstGeom prst="rect">
            <a:avLst/>
          </a:prstGeom>
          <a:noFill/>
        </p:spPr>
        <p:txBody>
          <a:bodyPr wrap="square" rtlCol="0">
            <a:spAutoFit/>
          </a:bodyPr>
          <a:lstStyle/>
          <a:p>
            <a:pPr algn="r" rtl="1"/>
            <a:r>
              <a:rPr lang="ar-SA" dirty="0"/>
              <a:t>حدائق</a:t>
            </a:r>
          </a:p>
          <a:p>
            <a:pPr algn="r" rtl="1"/>
            <a:endParaRPr lang="ar-SA" sz="900" dirty="0"/>
          </a:p>
          <a:p>
            <a:pPr algn="r" rtl="1"/>
            <a:r>
              <a:rPr lang="ar-SA" dirty="0"/>
              <a:t>ملعب</a:t>
            </a:r>
            <a:endParaRPr lang="en-US" dirty="0"/>
          </a:p>
        </p:txBody>
      </p:sp>
      <p:sp>
        <p:nvSpPr>
          <p:cNvPr id="21" name="Rectangle 20">
            <a:extLst>
              <a:ext uri="{FF2B5EF4-FFF2-40B4-BE49-F238E27FC236}">
                <a16:creationId xmlns:a16="http://schemas.microsoft.com/office/drawing/2014/main" id="{066C173B-4370-E47E-4F62-93A07D215FBF}"/>
              </a:ext>
            </a:extLst>
          </p:cNvPr>
          <p:cNvSpPr/>
          <p:nvPr/>
        </p:nvSpPr>
        <p:spPr>
          <a:xfrm>
            <a:off x="9738493" y="3271442"/>
            <a:ext cx="530507" cy="292963"/>
          </a:xfrm>
          <a:prstGeom prst="rect">
            <a:avLst/>
          </a:prstGeom>
          <a:solidFill>
            <a:srgbClr val="ACE7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Arrow: Down 21">
            <a:extLst>
              <a:ext uri="{FF2B5EF4-FFF2-40B4-BE49-F238E27FC236}">
                <a16:creationId xmlns:a16="http://schemas.microsoft.com/office/drawing/2014/main" id="{DC84B0CE-1AA7-8268-E0AE-CD1BC518A88F}"/>
              </a:ext>
            </a:extLst>
          </p:cNvPr>
          <p:cNvSpPr/>
          <p:nvPr/>
        </p:nvSpPr>
        <p:spPr>
          <a:xfrm rot="10800000" flipV="1">
            <a:off x="11528512" y="4842059"/>
            <a:ext cx="193221" cy="509908"/>
          </a:xfrm>
          <a:prstGeom prst="downArrow">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Arrow: Down 26">
            <a:extLst>
              <a:ext uri="{FF2B5EF4-FFF2-40B4-BE49-F238E27FC236}">
                <a16:creationId xmlns:a16="http://schemas.microsoft.com/office/drawing/2014/main" id="{E89DF93E-ED5F-24C3-494D-44E4238E892F}"/>
              </a:ext>
            </a:extLst>
          </p:cNvPr>
          <p:cNvSpPr/>
          <p:nvPr/>
        </p:nvSpPr>
        <p:spPr>
          <a:xfrm rot="10800000" flipV="1">
            <a:off x="10771983" y="4842061"/>
            <a:ext cx="191000" cy="252452"/>
          </a:xfrm>
          <a:prstGeom prst="downArrow">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Arrow: Down 28">
            <a:extLst>
              <a:ext uri="{FF2B5EF4-FFF2-40B4-BE49-F238E27FC236}">
                <a16:creationId xmlns:a16="http://schemas.microsoft.com/office/drawing/2014/main" id="{7857BE12-D310-98C4-6F16-BDEA8F8E04A9}"/>
              </a:ext>
            </a:extLst>
          </p:cNvPr>
          <p:cNvSpPr/>
          <p:nvPr/>
        </p:nvSpPr>
        <p:spPr>
          <a:xfrm flipV="1">
            <a:off x="10042958" y="3993630"/>
            <a:ext cx="214052" cy="848429"/>
          </a:xfrm>
          <a:prstGeom prst="downArrow">
            <a:avLst/>
          </a:pr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6E35B040-AB8F-043B-4CFA-620B46C44491}"/>
              </a:ext>
            </a:extLst>
          </p:cNvPr>
          <p:cNvSpPr txBox="1"/>
          <p:nvPr/>
        </p:nvSpPr>
        <p:spPr>
          <a:xfrm>
            <a:off x="10532277" y="4473808"/>
            <a:ext cx="756529" cy="276999"/>
          </a:xfrm>
          <a:prstGeom prst="rect">
            <a:avLst/>
          </a:prstGeom>
          <a:noFill/>
        </p:spPr>
        <p:txBody>
          <a:bodyPr wrap="square" rtlCol="0">
            <a:spAutoFit/>
          </a:bodyPr>
          <a:lstStyle/>
          <a:p>
            <a:r>
              <a:rPr lang="ar-SA" sz="1200" dirty="0"/>
              <a:t>الضوضاء</a:t>
            </a:r>
            <a:endParaRPr lang="en-US" sz="1200" dirty="0"/>
          </a:p>
        </p:txBody>
      </p:sp>
      <p:sp>
        <p:nvSpPr>
          <p:cNvPr id="34" name="TextBox 33">
            <a:extLst>
              <a:ext uri="{FF2B5EF4-FFF2-40B4-BE49-F238E27FC236}">
                <a16:creationId xmlns:a16="http://schemas.microsoft.com/office/drawing/2014/main" id="{982FF6CA-DCA1-B395-A3AA-B14DB2EA7162}"/>
              </a:ext>
            </a:extLst>
          </p:cNvPr>
          <p:cNvSpPr txBox="1"/>
          <p:nvPr/>
        </p:nvSpPr>
        <p:spPr>
          <a:xfrm>
            <a:off x="11209337" y="4495468"/>
            <a:ext cx="1030540" cy="276999"/>
          </a:xfrm>
          <a:prstGeom prst="rect">
            <a:avLst/>
          </a:prstGeom>
          <a:noFill/>
        </p:spPr>
        <p:txBody>
          <a:bodyPr wrap="square" rtlCol="0">
            <a:spAutoFit/>
          </a:bodyPr>
          <a:lstStyle/>
          <a:p>
            <a:r>
              <a:rPr lang="ar-SA" sz="1200" dirty="0"/>
              <a:t>درجة الحرارة</a:t>
            </a:r>
            <a:endParaRPr lang="en-US" sz="1200" dirty="0"/>
          </a:p>
        </p:txBody>
      </p:sp>
      <p:sp>
        <p:nvSpPr>
          <p:cNvPr id="35" name="TextBox 34">
            <a:extLst>
              <a:ext uri="{FF2B5EF4-FFF2-40B4-BE49-F238E27FC236}">
                <a16:creationId xmlns:a16="http://schemas.microsoft.com/office/drawing/2014/main" id="{9AFC0DB8-DE5A-DA63-78EF-228DBED885E0}"/>
              </a:ext>
            </a:extLst>
          </p:cNvPr>
          <p:cNvSpPr txBox="1"/>
          <p:nvPr/>
        </p:nvSpPr>
        <p:spPr>
          <a:xfrm>
            <a:off x="9741740" y="3758272"/>
            <a:ext cx="1030540" cy="276999"/>
          </a:xfrm>
          <a:prstGeom prst="rect">
            <a:avLst/>
          </a:prstGeom>
          <a:noFill/>
        </p:spPr>
        <p:txBody>
          <a:bodyPr wrap="square" rtlCol="0">
            <a:spAutoFit/>
          </a:bodyPr>
          <a:lstStyle/>
          <a:p>
            <a:r>
              <a:rPr lang="ar-SA" sz="1200" dirty="0"/>
              <a:t>جودة الهواء</a:t>
            </a:r>
            <a:endParaRPr lang="en-US" sz="1200" dirty="0"/>
          </a:p>
        </p:txBody>
      </p:sp>
      <p:sp>
        <p:nvSpPr>
          <p:cNvPr id="36" name="Rectangle 35">
            <a:extLst>
              <a:ext uri="{FF2B5EF4-FFF2-40B4-BE49-F238E27FC236}">
                <a16:creationId xmlns:a16="http://schemas.microsoft.com/office/drawing/2014/main" id="{EE027226-1BB6-36A5-1EE3-F4EACD55AAB2}"/>
              </a:ext>
            </a:extLst>
          </p:cNvPr>
          <p:cNvSpPr/>
          <p:nvPr/>
        </p:nvSpPr>
        <p:spPr>
          <a:xfrm>
            <a:off x="7676919" y="3776242"/>
            <a:ext cx="4336868" cy="1575724"/>
          </a:xfrm>
          <a:prstGeom prst="rect">
            <a:avLst/>
          </a:prstGeom>
          <a:no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346DE84C-D497-0DCC-967A-3AEA8BFC8ED0}"/>
              </a:ext>
            </a:extLst>
          </p:cNvPr>
          <p:cNvSpPr txBox="1"/>
          <p:nvPr/>
        </p:nvSpPr>
        <p:spPr>
          <a:xfrm>
            <a:off x="9064186" y="3849524"/>
            <a:ext cx="1030540" cy="276999"/>
          </a:xfrm>
          <a:prstGeom prst="rect">
            <a:avLst/>
          </a:prstGeom>
          <a:noFill/>
        </p:spPr>
        <p:txBody>
          <a:bodyPr wrap="square" rtlCol="0">
            <a:spAutoFit/>
          </a:bodyPr>
          <a:lstStyle/>
          <a:p>
            <a:r>
              <a:rPr lang="ar-SA" sz="1200" dirty="0"/>
              <a:t>منظر جمالي</a:t>
            </a:r>
            <a:endParaRPr lang="en-US" sz="1200" dirty="0"/>
          </a:p>
        </p:txBody>
      </p:sp>
      <p:sp>
        <p:nvSpPr>
          <p:cNvPr id="41" name="Arrow: Down 40">
            <a:extLst>
              <a:ext uri="{FF2B5EF4-FFF2-40B4-BE49-F238E27FC236}">
                <a16:creationId xmlns:a16="http://schemas.microsoft.com/office/drawing/2014/main" id="{2784493C-695F-8370-6A7F-6A5AFF40682E}"/>
              </a:ext>
            </a:extLst>
          </p:cNvPr>
          <p:cNvSpPr/>
          <p:nvPr/>
        </p:nvSpPr>
        <p:spPr>
          <a:xfrm flipV="1">
            <a:off x="8732653" y="4035271"/>
            <a:ext cx="214052" cy="806788"/>
          </a:xfrm>
          <a:prstGeom prst="downArrow">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Connector 30">
            <a:extLst>
              <a:ext uri="{FF2B5EF4-FFF2-40B4-BE49-F238E27FC236}">
                <a16:creationId xmlns:a16="http://schemas.microsoft.com/office/drawing/2014/main" id="{FF4A98D5-3829-DF56-A122-CCB95D3910BC}"/>
              </a:ext>
            </a:extLst>
          </p:cNvPr>
          <p:cNvCxnSpPr>
            <a:cxnSpLocks/>
          </p:cNvCxnSpPr>
          <p:nvPr/>
        </p:nvCxnSpPr>
        <p:spPr>
          <a:xfrm flipH="1">
            <a:off x="7726814" y="4842059"/>
            <a:ext cx="412555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F41B725F-9219-64CE-59BF-486B23C28821}"/>
              </a:ext>
            </a:extLst>
          </p:cNvPr>
          <p:cNvSpPr txBox="1"/>
          <p:nvPr/>
        </p:nvSpPr>
        <p:spPr>
          <a:xfrm>
            <a:off x="8421751" y="3796805"/>
            <a:ext cx="1030540" cy="276999"/>
          </a:xfrm>
          <a:prstGeom prst="rect">
            <a:avLst/>
          </a:prstGeom>
          <a:noFill/>
        </p:spPr>
        <p:txBody>
          <a:bodyPr wrap="square" rtlCol="0">
            <a:spAutoFit/>
          </a:bodyPr>
          <a:lstStyle/>
          <a:p>
            <a:r>
              <a:rPr lang="ar-SA" sz="1200" dirty="0"/>
              <a:t>راحة السكان</a:t>
            </a:r>
            <a:endParaRPr lang="en-US" sz="1200" dirty="0"/>
          </a:p>
        </p:txBody>
      </p:sp>
      <p:sp>
        <p:nvSpPr>
          <p:cNvPr id="43" name="Arrow: Down 42">
            <a:extLst>
              <a:ext uri="{FF2B5EF4-FFF2-40B4-BE49-F238E27FC236}">
                <a16:creationId xmlns:a16="http://schemas.microsoft.com/office/drawing/2014/main" id="{6205D3B4-B550-CEFF-8DB1-7077916D8B8E}"/>
              </a:ext>
            </a:extLst>
          </p:cNvPr>
          <p:cNvSpPr/>
          <p:nvPr/>
        </p:nvSpPr>
        <p:spPr>
          <a:xfrm flipV="1">
            <a:off x="7974655" y="3895827"/>
            <a:ext cx="214052" cy="933194"/>
          </a:xfrm>
          <a:prstGeom prst="downArrow">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extBox 43">
            <a:extLst>
              <a:ext uri="{FF2B5EF4-FFF2-40B4-BE49-F238E27FC236}">
                <a16:creationId xmlns:a16="http://schemas.microsoft.com/office/drawing/2014/main" id="{D14F43D2-42A5-E47B-B9A6-B39B9ECFE67D}"/>
              </a:ext>
            </a:extLst>
          </p:cNvPr>
          <p:cNvSpPr txBox="1"/>
          <p:nvPr/>
        </p:nvSpPr>
        <p:spPr>
          <a:xfrm>
            <a:off x="7661230" y="3714930"/>
            <a:ext cx="1030540" cy="276999"/>
          </a:xfrm>
          <a:prstGeom prst="rect">
            <a:avLst/>
          </a:prstGeom>
          <a:noFill/>
        </p:spPr>
        <p:txBody>
          <a:bodyPr wrap="square" rtlCol="0">
            <a:spAutoFit/>
          </a:bodyPr>
          <a:lstStyle/>
          <a:p>
            <a:r>
              <a:rPr lang="ar-SA" sz="1200" dirty="0"/>
              <a:t>تنوع حيووي</a:t>
            </a:r>
            <a:endParaRPr lang="en-US" sz="1200" dirty="0"/>
          </a:p>
        </p:txBody>
      </p:sp>
      <p:sp>
        <p:nvSpPr>
          <p:cNvPr id="45" name="TextBox 44">
            <a:extLst>
              <a:ext uri="{FF2B5EF4-FFF2-40B4-BE49-F238E27FC236}">
                <a16:creationId xmlns:a16="http://schemas.microsoft.com/office/drawing/2014/main" id="{7DED8DAA-9B8D-2547-6E9A-3D5359BB428C}"/>
              </a:ext>
            </a:extLst>
          </p:cNvPr>
          <p:cNvSpPr txBox="1"/>
          <p:nvPr/>
        </p:nvSpPr>
        <p:spPr>
          <a:xfrm>
            <a:off x="9934141" y="3883349"/>
            <a:ext cx="2011679" cy="369332"/>
          </a:xfrm>
          <a:prstGeom prst="rect">
            <a:avLst/>
          </a:prstGeom>
          <a:noFill/>
        </p:spPr>
        <p:txBody>
          <a:bodyPr wrap="square" rtlCol="0">
            <a:spAutoFit/>
          </a:bodyPr>
          <a:lstStyle/>
          <a:p>
            <a:pPr algn="r" rtl="1"/>
            <a:r>
              <a:rPr lang="ar-SA" dirty="0"/>
              <a:t>المؤشرات</a:t>
            </a:r>
            <a:endParaRPr lang="en-US" dirty="0"/>
          </a:p>
        </p:txBody>
      </p:sp>
    </p:spTree>
    <p:extLst>
      <p:ext uri="{BB962C8B-B14F-4D97-AF65-F5344CB8AC3E}">
        <p14:creationId xmlns:p14="http://schemas.microsoft.com/office/powerpoint/2010/main" val="1310965183"/>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661A2F6-8649-D726-0C1E-885133C7A587}"/>
              </a:ext>
            </a:extLst>
          </p:cNvPr>
          <p:cNvSpPr txBox="1">
            <a:spLocks/>
          </p:cNvSpPr>
          <p:nvPr/>
        </p:nvSpPr>
        <p:spPr>
          <a:xfrm>
            <a:off x="0" y="2491666"/>
            <a:ext cx="12192000" cy="1996282"/>
          </a:xfrm>
          <a:prstGeom prst="rect">
            <a:avLst/>
          </a:prstGeom>
          <a:solidFill>
            <a:schemeClr val="accent1">
              <a:lumMod val="40000"/>
              <a:lumOff val="60000"/>
            </a:schemeClr>
          </a:solidFill>
          <a:effectLst>
            <a:outerShdw blurRad="50800" dist="38100" dir="5400000" algn="t"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dirty="0">
              <a:latin typeface="A_Nefel_Sereke_Qelew" panose="02010000000000000000" pitchFamily="2" charset="-78"/>
              <a:cs typeface="A_Nefel_Sereke_Qelew" panose="02010000000000000000" pitchFamily="2" charset="-78"/>
            </a:endParaRPr>
          </a:p>
        </p:txBody>
      </p:sp>
      <p:sp>
        <p:nvSpPr>
          <p:cNvPr id="2" name="Title 1">
            <a:extLst>
              <a:ext uri="{FF2B5EF4-FFF2-40B4-BE49-F238E27FC236}">
                <a16:creationId xmlns:a16="http://schemas.microsoft.com/office/drawing/2014/main" id="{0E6B3302-2088-556F-3F81-CB262A2195F9}"/>
              </a:ext>
            </a:extLst>
          </p:cNvPr>
          <p:cNvSpPr>
            <a:spLocks noGrp="1"/>
          </p:cNvSpPr>
          <p:nvPr>
            <p:ph type="title"/>
          </p:nvPr>
        </p:nvSpPr>
        <p:spPr>
          <a:xfrm>
            <a:off x="0" y="1"/>
            <a:ext cx="12192000" cy="4358936"/>
          </a:xfrm>
          <a:solidFill>
            <a:srgbClr val="DAE3F3"/>
          </a:solidFill>
          <a:effectLst>
            <a:outerShdw blurRad="50800" dist="38100" dir="5400000" algn="t"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ملخصات</a:t>
            </a:r>
            <a:endParaRPr lang="en-US" sz="88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707778930"/>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364D0607-99A0-E12A-D047-172E59F40025}"/>
              </a:ext>
            </a:extLst>
          </p:cNvPr>
          <p:cNvGraphicFramePr/>
          <p:nvPr>
            <p:extLst>
              <p:ext uri="{D42A27DB-BD31-4B8C-83A1-F6EECF244321}">
                <p14:modId xmlns:p14="http://schemas.microsoft.com/office/powerpoint/2010/main" val="1020535983"/>
              </p:ext>
            </p:extLst>
          </p:nvPr>
        </p:nvGraphicFramePr>
        <p:xfrm>
          <a:off x="6756342" y="1967620"/>
          <a:ext cx="2845338" cy="3028181"/>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a:extLst>
              <a:ext uri="{FF2B5EF4-FFF2-40B4-BE49-F238E27FC236}">
                <a16:creationId xmlns:a16="http://schemas.microsoft.com/office/drawing/2014/main" id="{70744BEE-78CF-DB2E-2299-A8F3EC15B71D}"/>
              </a:ext>
            </a:extLst>
          </p:cNvPr>
          <p:cNvSpPr txBox="1"/>
          <p:nvPr/>
        </p:nvSpPr>
        <p:spPr>
          <a:xfrm>
            <a:off x="6033572" y="1532152"/>
            <a:ext cx="3199641" cy="461665"/>
          </a:xfrm>
          <a:prstGeom prst="rect">
            <a:avLst/>
          </a:prstGeom>
          <a:noFill/>
        </p:spPr>
        <p:txBody>
          <a:bodyPr wrap="square" rtlCol="0">
            <a:spAutoFit/>
          </a:bodyPr>
          <a:lstStyle/>
          <a:p>
            <a:pPr algn="r"/>
            <a:r>
              <a:rPr lang="ar-SA" sz="2400" b="1" dirty="0">
                <a:solidFill>
                  <a:srgbClr val="53D86D"/>
                </a:solidFill>
              </a:rPr>
              <a:t>الأراضي الزراعية الحالية</a:t>
            </a:r>
            <a:endParaRPr lang="en-US" sz="2400" b="1" dirty="0">
              <a:solidFill>
                <a:srgbClr val="53D86D"/>
              </a:solidFill>
            </a:endParaRPr>
          </a:p>
        </p:txBody>
      </p:sp>
      <p:sp>
        <p:nvSpPr>
          <p:cNvPr id="6" name="TextBox 5">
            <a:extLst>
              <a:ext uri="{FF2B5EF4-FFF2-40B4-BE49-F238E27FC236}">
                <a16:creationId xmlns:a16="http://schemas.microsoft.com/office/drawing/2014/main" id="{FB7524D2-4849-3E1D-0A71-327F4409A703}"/>
              </a:ext>
            </a:extLst>
          </p:cNvPr>
          <p:cNvSpPr txBox="1"/>
          <p:nvPr/>
        </p:nvSpPr>
        <p:spPr>
          <a:xfrm>
            <a:off x="6425533" y="5728040"/>
            <a:ext cx="3155253" cy="461665"/>
          </a:xfrm>
          <a:prstGeom prst="rect">
            <a:avLst/>
          </a:prstGeom>
          <a:noFill/>
        </p:spPr>
        <p:txBody>
          <a:bodyPr wrap="square" rtlCol="0">
            <a:spAutoFit/>
          </a:bodyPr>
          <a:lstStyle/>
          <a:p>
            <a:pPr algn="r"/>
            <a:r>
              <a:rPr lang="ar-SA" sz="2400" b="1" dirty="0">
                <a:solidFill>
                  <a:srgbClr val="FF0000"/>
                </a:solidFill>
              </a:rPr>
              <a:t>الأراضي الزراعية المفقودة</a:t>
            </a:r>
            <a:endParaRPr lang="en-US" sz="2400" b="1" dirty="0">
              <a:solidFill>
                <a:srgbClr val="FF0000"/>
              </a:solidFill>
            </a:endParaRPr>
          </a:p>
        </p:txBody>
      </p:sp>
      <p:sp>
        <p:nvSpPr>
          <p:cNvPr id="7" name="Oval 6">
            <a:extLst>
              <a:ext uri="{FF2B5EF4-FFF2-40B4-BE49-F238E27FC236}">
                <a16:creationId xmlns:a16="http://schemas.microsoft.com/office/drawing/2014/main" id="{BEC59887-FBA5-C6ED-2327-9390CFCBFA5A}"/>
              </a:ext>
            </a:extLst>
          </p:cNvPr>
          <p:cNvSpPr/>
          <p:nvPr/>
        </p:nvSpPr>
        <p:spPr>
          <a:xfrm>
            <a:off x="6844762" y="2172254"/>
            <a:ext cx="2668498" cy="2618912"/>
          </a:xfrm>
          <a:prstGeom prst="ellipse">
            <a:avLst/>
          </a:prstGeom>
          <a:noFill/>
          <a:ln w="38100">
            <a:solidFill>
              <a:srgbClr val="53D86D"/>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93648095-218D-9E11-A6AF-E1FB5D9D3F4A}"/>
              </a:ext>
            </a:extLst>
          </p:cNvPr>
          <p:cNvSpPr txBox="1"/>
          <p:nvPr/>
        </p:nvSpPr>
        <p:spPr>
          <a:xfrm>
            <a:off x="8423915" y="5147661"/>
            <a:ext cx="1266185" cy="646331"/>
          </a:xfrm>
          <a:prstGeom prst="rect">
            <a:avLst/>
          </a:prstGeom>
          <a:noFill/>
        </p:spPr>
        <p:txBody>
          <a:bodyPr wrap="square" rtlCol="0">
            <a:spAutoFit/>
          </a:bodyPr>
          <a:lstStyle/>
          <a:p>
            <a:r>
              <a:rPr lang="ar-SA" sz="3600" b="1" dirty="0">
                <a:solidFill>
                  <a:srgbClr val="FF0000"/>
                </a:solidFill>
              </a:rPr>
              <a:t>48%</a:t>
            </a:r>
            <a:endParaRPr lang="en-US" sz="3600" b="1" dirty="0">
              <a:solidFill>
                <a:srgbClr val="FF0000"/>
              </a:solidFill>
            </a:endParaRPr>
          </a:p>
        </p:txBody>
      </p:sp>
      <p:cxnSp>
        <p:nvCxnSpPr>
          <p:cNvPr id="9" name="Straight Arrow Connector 8">
            <a:extLst>
              <a:ext uri="{FF2B5EF4-FFF2-40B4-BE49-F238E27FC236}">
                <a16:creationId xmlns:a16="http://schemas.microsoft.com/office/drawing/2014/main" id="{90C5F2D9-A561-48B7-5BE0-15002FBBF729}"/>
              </a:ext>
            </a:extLst>
          </p:cNvPr>
          <p:cNvCxnSpPr>
            <a:endCxn id="8" idx="0"/>
          </p:cNvCxnSpPr>
          <p:nvPr/>
        </p:nvCxnSpPr>
        <p:spPr>
          <a:xfrm>
            <a:off x="9057007" y="3950560"/>
            <a:ext cx="1" cy="1197101"/>
          </a:xfrm>
          <a:prstGeom prst="straightConnector1">
            <a:avLst/>
          </a:prstGeom>
          <a:ln w="38100">
            <a:solidFill>
              <a:srgbClr val="FF413E"/>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E3A1C4D4-1B7C-65C0-3E72-B529DFAD2CAE}"/>
              </a:ext>
            </a:extLst>
          </p:cNvPr>
          <p:cNvCxnSpPr>
            <a:cxnSpLocks/>
          </p:cNvCxnSpPr>
          <p:nvPr/>
        </p:nvCxnSpPr>
        <p:spPr>
          <a:xfrm flipV="1">
            <a:off x="7126789" y="1967620"/>
            <a:ext cx="0" cy="717459"/>
          </a:xfrm>
          <a:prstGeom prst="straightConnector1">
            <a:avLst/>
          </a:prstGeom>
          <a:ln w="38100">
            <a:solidFill>
              <a:srgbClr val="53D86D"/>
            </a:solidFill>
            <a:tailEnd type="triangle"/>
          </a:ln>
        </p:spPr>
        <p:style>
          <a:lnRef idx="1">
            <a:schemeClr val="accent1"/>
          </a:lnRef>
          <a:fillRef idx="0">
            <a:schemeClr val="accent1"/>
          </a:fillRef>
          <a:effectRef idx="0">
            <a:schemeClr val="accent1"/>
          </a:effectRef>
          <a:fontRef idx="minor">
            <a:schemeClr val="tx1"/>
          </a:fontRef>
        </p:style>
      </p:cxnSp>
      <p:graphicFrame>
        <p:nvGraphicFramePr>
          <p:cNvPr id="11" name="Chart 10">
            <a:extLst>
              <a:ext uri="{FF2B5EF4-FFF2-40B4-BE49-F238E27FC236}">
                <a16:creationId xmlns:a16="http://schemas.microsoft.com/office/drawing/2014/main" id="{F545F270-812D-EDCD-6552-A72E332ACA75}"/>
              </a:ext>
            </a:extLst>
          </p:cNvPr>
          <p:cNvGraphicFramePr/>
          <p:nvPr>
            <p:extLst>
              <p:ext uri="{D42A27DB-BD31-4B8C-83A1-F6EECF244321}">
                <p14:modId xmlns:p14="http://schemas.microsoft.com/office/powerpoint/2010/main" val="4190770772"/>
              </p:ext>
            </p:extLst>
          </p:nvPr>
        </p:nvGraphicFramePr>
        <p:xfrm>
          <a:off x="2465464" y="1941423"/>
          <a:ext cx="2845338" cy="3028181"/>
        </p:xfrm>
        <a:graphic>
          <a:graphicData uri="http://schemas.openxmlformats.org/drawingml/2006/chart">
            <c:chart xmlns:c="http://schemas.openxmlformats.org/drawingml/2006/chart" xmlns:r="http://schemas.openxmlformats.org/officeDocument/2006/relationships" r:id="rId3"/>
          </a:graphicData>
        </a:graphic>
      </p:graphicFrame>
      <p:sp>
        <p:nvSpPr>
          <p:cNvPr id="12" name="TextBox 11">
            <a:extLst>
              <a:ext uri="{FF2B5EF4-FFF2-40B4-BE49-F238E27FC236}">
                <a16:creationId xmlns:a16="http://schemas.microsoft.com/office/drawing/2014/main" id="{956852C5-7F30-479D-B16D-65E6A2206577}"/>
              </a:ext>
            </a:extLst>
          </p:cNvPr>
          <p:cNvSpPr txBox="1"/>
          <p:nvPr/>
        </p:nvSpPr>
        <p:spPr>
          <a:xfrm>
            <a:off x="1742694" y="1505955"/>
            <a:ext cx="3199641" cy="461665"/>
          </a:xfrm>
          <a:prstGeom prst="rect">
            <a:avLst/>
          </a:prstGeom>
          <a:noFill/>
        </p:spPr>
        <p:txBody>
          <a:bodyPr wrap="square" rtlCol="0">
            <a:spAutoFit/>
          </a:bodyPr>
          <a:lstStyle/>
          <a:p>
            <a:pPr algn="r"/>
            <a:r>
              <a:rPr lang="ar-SA" sz="2400" b="1" dirty="0">
                <a:solidFill>
                  <a:srgbClr val="53D86D"/>
                </a:solidFill>
              </a:rPr>
              <a:t>الأراضي الزراعية الحالية</a:t>
            </a:r>
            <a:endParaRPr lang="en-US" sz="2400" b="1" dirty="0">
              <a:solidFill>
                <a:srgbClr val="53D86D"/>
              </a:solidFill>
            </a:endParaRPr>
          </a:p>
        </p:txBody>
      </p:sp>
      <p:sp>
        <p:nvSpPr>
          <p:cNvPr id="13" name="TextBox 12">
            <a:extLst>
              <a:ext uri="{FF2B5EF4-FFF2-40B4-BE49-F238E27FC236}">
                <a16:creationId xmlns:a16="http://schemas.microsoft.com/office/drawing/2014/main" id="{5FD53203-C176-4877-C007-AE90FD1587FD}"/>
              </a:ext>
            </a:extLst>
          </p:cNvPr>
          <p:cNvSpPr txBox="1"/>
          <p:nvPr/>
        </p:nvSpPr>
        <p:spPr>
          <a:xfrm>
            <a:off x="2067129" y="5688822"/>
            <a:ext cx="3155253" cy="461665"/>
          </a:xfrm>
          <a:prstGeom prst="rect">
            <a:avLst/>
          </a:prstGeom>
          <a:noFill/>
        </p:spPr>
        <p:txBody>
          <a:bodyPr wrap="square" rtlCol="0">
            <a:spAutoFit/>
          </a:bodyPr>
          <a:lstStyle/>
          <a:p>
            <a:pPr algn="r"/>
            <a:r>
              <a:rPr lang="ar-SA" sz="2400" b="1" dirty="0">
                <a:solidFill>
                  <a:srgbClr val="FF0000"/>
                </a:solidFill>
              </a:rPr>
              <a:t>الأراضي الزراعية المفقودة</a:t>
            </a:r>
            <a:endParaRPr lang="en-US" sz="2400" b="1" dirty="0">
              <a:solidFill>
                <a:srgbClr val="FF0000"/>
              </a:solidFill>
            </a:endParaRPr>
          </a:p>
        </p:txBody>
      </p:sp>
      <p:sp>
        <p:nvSpPr>
          <p:cNvPr id="14" name="TextBox 13">
            <a:extLst>
              <a:ext uri="{FF2B5EF4-FFF2-40B4-BE49-F238E27FC236}">
                <a16:creationId xmlns:a16="http://schemas.microsoft.com/office/drawing/2014/main" id="{C20F84F4-7E1E-0155-EFA7-155195936B46}"/>
              </a:ext>
            </a:extLst>
          </p:cNvPr>
          <p:cNvSpPr txBox="1"/>
          <p:nvPr/>
        </p:nvSpPr>
        <p:spPr>
          <a:xfrm>
            <a:off x="3956197" y="5131371"/>
            <a:ext cx="1266185" cy="646331"/>
          </a:xfrm>
          <a:prstGeom prst="rect">
            <a:avLst/>
          </a:prstGeom>
          <a:noFill/>
        </p:spPr>
        <p:txBody>
          <a:bodyPr wrap="square" rtlCol="0">
            <a:spAutoFit/>
          </a:bodyPr>
          <a:lstStyle/>
          <a:p>
            <a:pPr algn="r" rtl="1"/>
            <a:r>
              <a:rPr lang="ar-SA" sz="3600" b="1" dirty="0">
                <a:solidFill>
                  <a:srgbClr val="FF0000"/>
                </a:solidFill>
              </a:rPr>
              <a:t>2%</a:t>
            </a:r>
            <a:endParaRPr lang="en-US" sz="3600" b="1" dirty="0">
              <a:solidFill>
                <a:srgbClr val="FF0000"/>
              </a:solidFill>
            </a:endParaRPr>
          </a:p>
        </p:txBody>
      </p:sp>
      <p:cxnSp>
        <p:nvCxnSpPr>
          <p:cNvPr id="15" name="Straight Arrow Connector 14">
            <a:extLst>
              <a:ext uri="{FF2B5EF4-FFF2-40B4-BE49-F238E27FC236}">
                <a16:creationId xmlns:a16="http://schemas.microsoft.com/office/drawing/2014/main" id="{7F649F12-9C45-7550-EE3B-455BA5FDD6A0}"/>
              </a:ext>
            </a:extLst>
          </p:cNvPr>
          <p:cNvCxnSpPr>
            <a:cxnSpLocks/>
          </p:cNvCxnSpPr>
          <p:nvPr/>
        </p:nvCxnSpPr>
        <p:spPr>
          <a:xfrm flipV="1">
            <a:off x="2835911" y="1941423"/>
            <a:ext cx="0" cy="717459"/>
          </a:xfrm>
          <a:prstGeom prst="straightConnector1">
            <a:avLst/>
          </a:prstGeom>
          <a:ln w="38100">
            <a:solidFill>
              <a:srgbClr val="53D86D"/>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0D618260-3129-B01C-C8FC-AE2EDF08F9A7}"/>
              </a:ext>
            </a:extLst>
          </p:cNvPr>
          <p:cNvCxnSpPr>
            <a:cxnSpLocks/>
          </p:cNvCxnSpPr>
          <p:nvPr/>
        </p:nvCxnSpPr>
        <p:spPr>
          <a:xfrm>
            <a:off x="4766130" y="3096865"/>
            <a:ext cx="0" cy="2024599"/>
          </a:xfrm>
          <a:prstGeom prst="straightConnector1">
            <a:avLst/>
          </a:prstGeom>
          <a:ln w="38100">
            <a:solidFill>
              <a:srgbClr val="FF413E"/>
            </a:solidFill>
            <a:tailEnd type="triangle"/>
          </a:ln>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BD9DE997-7F32-CA81-0688-8A176BE99707}"/>
              </a:ext>
            </a:extLst>
          </p:cNvPr>
          <p:cNvSpPr/>
          <p:nvPr/>
        </p:nvSpPr>
        <p:spPr>
          <a:xfrm>
            <a:off x="2553884" y="2146057"/>
            <a:ext cx="2668498" cy="2618912"/>
          </a:xfrm>
          <a:prstGeom prst="ellipse">
            <a:avLst/>
          </a:prstGeom>
          <a:noFill/>
          <a:ln w="38100">
            <a:solidFill>
              <a:srgbClr val="53D86D"/>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a:extLst>
              <a:ext uri="{FF2B5EF4-FFF2-40B4-BE49-F238E27FC236}">
                <a16:creationId xmlns:a16="http://schemas.microsoft.com/office/drawing/2014/main" id="{90737513-03E3-90E7-AE1E-2D84FE29B6AA}"/>
              </a:ext>
            </a:extLst>
          </p:cNvPr>
          <p:cNvSpPr>
            <a:spLocks noGrp="1"/>
          </p:cNvSpPr>
          <p:nvPr>
            <p:ph type="title"/>
          </p:nvPr>
        </p:nvSpPr>
        <p:spPr>
          <a:xfrm>
            <a:off x="838200" y="365125"/>
            <a:ext cx="10515600" cy="1325563"/>
          </a:xfrm>
        </p:spPr>
        <p:txBody>
          <a:bodyPr/>
          <a:lstStyle/>
          <a:p>
            <a:pPr algn="ctr" rtl="1"/>
            <a:r>
              <a:rPr lang="ar-SA" dirty="0">
                <a:latin typeface="A_Nefel_Sereke_Qelew" panose="02010000000000000000" pitchFamily="2" charset="-78"/>
                <a:cs typeface="A_Nefel_Sereke_Qelew" panose="02010000000000000000" pitchFamily="2" charset="-78"/>
              </a:rPr>
              <a:t>الأراضي الزراعية</a:t>
            </a:r>
            <a:endParaRPr lang="en-US" dirty="0">
              <a:latin typeface="A_Nefel_Sereke_Qelew" panose="02010000000000000000" pitchFamily="2" charset="-78"/>
              <a:cs typeface="A_Nefel_Sereke_Qelew" panose="02010000000000000000" pitchFamily="2" charset="-78"/>
            </a:endParaRPr>
          </a:p>
        </p:txBody>
      </p:sp>
      <p:sp>
        <p:nvSpPr>
          <p:cNvPr id="2" name="TextBox 1">
            <a:extLst>
              <a:ext uri="{FF2B5EF4-FFF2-40B4-BE49-F238E27FC236}">
                <a16:creationId xmlns:a16="http://schemas.microsoft.com/office/drawing/2014/main" id="{BE632219-ACD7-600D-92FB-9596F01C858F}"/>
              </a:ext>
            </a:extLst>
          </p:cNvPr>
          <p:cNvSpPr txBox="1"/>
          <p:nvPr/>
        </p:nvSpPr>
        <p:spPr>
          <a:xfrm>
            <a:off x="6350656" y="6143538"/>
            <a:ext cx="3155253" cy="461665"/>
          </a:xfrm>
          <a:prstGeom prst="rect">
            <a:avLst/>
          </a:prstGeom>
          <a:noFill/>
        </p:spPr>
        <p:txBody>
          <a:bodyPr wrap="square" rtlCol="0">
            <a:spAutoFit/>
          </a:bodyPr>
          <a:lstStyle/>
          <a:p>
            <a:pPr algn="r"/>
            <a:r>
              <a:rPr lang="ar-SA" sz="2400" b="1" dirty="0">
                <a:solidFill>
                  <a:srgbClr val="FF0000"/>
                </a:solidFill>
              </a:rPr>
              <a:t>حسب المخطط الحالي</a:t>
            </a:r>
            <a:endParaRPr lang="en-US" sz="2400" b="1" dirty="0">
              <a:solidFill>
                <a:srgbClr val="FF0000"/>
              </a:solidFill>
            </a:endParaRPr>
          </a:p>
        </p:txBody>
      </p:sp>
      <p:sp>
        <p:nvSpPr>
          <p:cNvPr id="3" name="TextBox 2">
            <a:extLst>
              <a:ext uri="{FF2B5EF4-FFF2-40B4-BE49-F238E27FC236}">
                <a16:creationId xmlns:a16="http://schemas.microsoft.com/office/drawing/2014/main" id="{80D423CF-3943-9BBB-E917-B4664ABAF4DC}"/>
              </a:ext>
            </a:extLst>
          </p:cNvPr>
          <p:cNvSpPr txBox="1"/>
          <p:nvPr/>
        </p:nvSpPr>
        <p:spPr>
          <a:xfrm>
            <a:off x="2026911" y="6143537"/>
            <a:ext cx="3155253" cy="461665"/>
          </a:xfrm>
          <a:prstGeom prst="rect">
            <a:avLst/>
          </a:prstGeom>
          <a:noFill/>
        </p:spPr>
        <p:txBody>
          <a:bodyPr wrap="square" rtlCol="0">
            <a:spAutoFit/>
          </a:bodyPr>
          <a:lstStyle/>
          <a:p>
            <a:pPr algn="r"/>
            <a:r>
              <a:rPr lang="ar-SA" sz="2400" b="1" dirty="0">
                <a:solidFill>
                  <a:srgbClr val="FF0000"/>
                </a:solidFill>
              </a:rPr>
              <a:t>حسب المخطط المقترح</a:t>
            </a:r>
            <a:endParaRPr lang="en-US" sz="2400" b="1" dirty="0">
              <a:solidFill>
                <a:srgbClr val="FF0000"/>
              </a:solidFill>
            </a:endParaRPr>
          </a:p>
        </p:txBody>
      </p:sp>
    </p:spTree>
    <p:extLst>
      <p:ext uri="{BB962C8B-B14F-4D97-AF65-F5344CB8AC3E}">
        <p14:creationId xmlns:p14="http://schemas.microsoft.com/office/powerpoint/2010/main" val="4294675485"/>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90737513-03E3-90E7-AE1E-2D84FE29B6AA}"/>
              </a:ext>
            </a:extLst>
          </p:cNvPr>
          <p:cNvSpPr>
            <a:spLocks noGrp="1"/>
          </p:cNvSpPr>
          <p:nvPr>
            <p:ph type="title"/>
          </p:nvPr>
        </p:nvSpPr>
        <p:spPr>
          <a:xfrm>
            <a:off x="838200" y="365125"/>
            <a:ext cx="10515600" cy="1325563"/>
          </a:xfrm>
        </p:spPr>
        <p:txBody>
          <a:bodyPr/>
          <a:lstStyle/>
          <a:p>
            <a:pPr algn="ctr" rtl="1"/>
            <a:r>
              <a:rPr lang="ar-SA" b="1" dirty="0"/>
              <a:t>الضوضاء</a:t>
            </a:r>
            <a:endParaRPr lang="en-US" dirty="0">
              <a:latin typeface="A_Nefel_Sereke_Qelew" panose="02010000000000000000" pitchFamily="2" charset="-78"/>
              <a:cs typeface="A_Nefel_Sereke_Qelew" panose="02010000000000000000" pitchFamily="2" charset="-78"/>
            </a:endParaRPr>
          </a:p>
        </p:txBody>
      </p:sp>
      <p:grpSp>
        <p:nvGrpSpPr>
          <p:cNvPr id="30" name="Group 29">
            <a:extLst>
              <a:ext uri="{FF2B5EF4-FFF2-40B4-BE49-F238E27FC236}">
                <a16:creationId xmlns:a16="http://schemas.microsoft.com/office/drawing/2014/main" id="{3D74976C-8C46-EFE0-3993-1D0BCA899F68}"/>
              </a:ext>
            </a:extLst>
          </p:cNvPr>
          <p:cNvGrpSpPr/>
          <p:nvPr/>
        </p:nvGrpSpPr>
        <p:grpSpPr>
          <a:xfrm>
            <a:off x="838200" y="2133599"/>
            <a:ext cx="10515600" cy="3471069"/>
            <a:chOff x="0" y="0"/>
            <a:chExt cx="10515600" cy="4351338"/>
          </a:xfrm>
          <a:noFill/>
        </p:grpSpPr>
        <p:sp>
          <p:nvSpPr>
            <p:cNvPr id="31" name="Rectangle: Rounded Corners 30">
              <a:extLst>
                <a:ext uri="{FF2B5EF4-FFF2-40B4-BE49-F238E27FC236}">
                  <a16:creationId xmlns:a16="http://schemas.microsoft.com/office/drawing/2014/main" id="{B5C4ACB5-1214-96F9-1A67-208A0AF2297D}"/>
                </a:ext>
              </a:extLst>
            </p:cNvPr>
            <p:cNvSpPr/>
            <p:nvPr/>
          </p:nvSpPr>
          <p:spPr>
            <a:xfrm>
              <a:off x="0" y="0"/>
              <a:ext cx="10515600" cy="4351338"/>
            </a:xfrm>
            <a:prstGeom prst="roundRect">
              <a:avLst>
                <a:gd name="adj" fmla="val 10000"/>
              </a:avLst>
            </a:prstGeom>
            <a:grpFill/>
            <a:ln w="28575">
              <a:solidFill>
                <a:srgbClr val="38A700"/>
              </a:solidFill>
            </a:ln>
          </p:spPr>
          <p:style>
            <a:lnRef idx="2">
              <a:scrgbClr r="0" g="0" b="0"/>
            </a:lnRef>
            <a:fillRef idx="1">
              <a:scrgbClr r="0" g="0" b="0"/>
            </a:fillRef>
            <a:effectRef idx="0">
              <a:schemeClr val="lt1">
                <a:hueOff val="0"/>
                <a:satOff val="0"/>
                <a:lumOff val="0"/>
                <a:alphaOff val="0"/>
              </a:schemeClr>
            </a:effectRef>
            <a:fontRef idx="minor">
              <a:schemeClr val="dk1">
                <a:hueOff val="0"/>
                <a:satOff val="0"/>
                <a:lumOff val="0"/>
                <a:alphaOff val="0"/>
              </a:schemeClr>
            </a:fontRef>
          </p:style>
        </p:sp>
        <p:sp>
          <p:nvSpPr>
            <p:cNvPr id="32" name="Rectangle: Rounded Corners 4">
              <a:extLst>
                <a:ext uri="{FF2B5EF4-FFF2-40B4-BE49-F238E27FC236}">
                  <a16:creationId xmlns:a16="http://schemas.microsoft.com/office/drawing/2014/main" id="{A403880A-E80B-2D0B-7A98-DE0975D6DE7F}"/>
                </a:ext>
              </a:extLst>
            </p:cNvPr>
            <p:cNvSpPr txBox="1"/>
            <p:nvPr/>
          </p:nvSpPr>
          <p:spPr>
            <a:xfrm>
              <a:off x="127446" y="127446"/>
              <a:ext cx="10260708" cy="4096446"/>
            </a:xfrm>
            <a:prstGeom prst="rect">
              <a:avLst/>
            </a:prstGeom>
            <a:grpFill/>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ar-SA" sz="4400" dirty="0"/>
                <a:t>تعمل الأشجار كحواجز طبيعية تخفف من حدة الضوضاء الحضرية، مما يوفر بيئة أكثر هدوءًا للسكان.</a:t>
              </a:r>
              <a:endParaRPr lang="en-US" b="0" kern="1200" dirty="0">
                <a:latin typeface="A_Nefel_Sereke_Qelew" panose="02010000000000000000" pitchFamily="2" charset="-78"/>
                <a:cs typeface="A_Nefel_Sereke_Qelew" panose="02010000000000000000" pitchFamily="2" charset="-78"/>
              </a:endParaRPr>
            </a:p>
          </p:txBody>
        </p:sp>
      </p:grpSp>
    </p:spTree>
    <p:extLst>
      <p:ext uri="{BB962C8B-B14F-4D97-AF65-F5344CB8AC3E}">
        <p14:creationId xmlns:p14="http://schemas.microsoft.com/office/powerpoint/2010/main" val="2860501316"/>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90737513-03E3-90E7-AE1E-2D84FE29B6AA}"/>
              </a:ext>
            </a:extLst>
          </p:cNvPr>
          <p:cNvSpPr>
            <a:spLocks noGrp="1"/>
          </p:cNvSpPr>
          <p:nvPr>
            <p:ph type="title"/>
          </p:nvPr>
        </p:nvSpPr>
        <p:spPr>
          <a:xfrm>
            <a:off x="838200" y="365125"/>
            <a:ext cx="10515600" cy="1325563"/>
          </a:xfrm>
        </p:spPr>
        <p:txBody>
          <a:bodyPr/>
          <a:lstStyle/>
          <a:p>
            <a:pPr algn="ctr" rtl="1"/>
            <a:r>
              <a:rPr lang="ar-SA" sz="4400" b="1" dirty="0"/>
              <a:t>درجة الحرارة</a:t>
            </a:r>
            <a:endParaRPr lang="en-US" dirty="0">
              <a:latin typeface="A_Nefel_Sereke_Qelew" panose="02010000000000000000" pitchFamily="2" charset="-78"/>
              <a:cs typeface="A_Nefel_Sereke_Qelew" panose="02010000000000000000" pitchFamily="2" charset="-78"/>
            </a:endParaRPr>
          </a:p>
        </p:txBody>
      </p:sp>
      <p:grpSp>
        <p:nvGrpSpPr>
          <p:cNvPr id="30" name="Group 29">
            <a:extLst>
              <a:ext uri="{FF2B5EF4-FFF2-40B4-BE49-F238E27FC236}">
                <a16:creationId xmlns:a16="http://schemas.microsoft.com/office/drawing/2014/main" id="{3D74976C-8C46-EFE0-3993-1D0BCA899F68}"/>
              </a:ext>
            </a:extLst>
          </p:cNvPr>
          <p:cNvGrpSpPr/>
          <p:nvPr/>
        </p:nvGrpSpPr>
        <p:grpSpPr>
          <a:xfrm>
            <a:off x="838200" y="2133599"/>
            <a:ext cx="10515600" cy="3471069"/>
            <a:chOff x="0" y="0"/>
            <a:chExt cx="10515600" cy="4351338"/>
          </a:xfrm>
          <a:noFill/>
        </p:grpSpPr>
        <p:sp>
          <p:nvSpPr>
            <p:cNvPr id="31" name="Rectangle: Rounded Corners 30">
              <a:extLst>
                <a:ext uri="{FF2B5EF4-FFF2-40B4-BE49-F238E27FC236}">
                  <a16:creationId xmlns:a16="http://schemas.microsoft.com/office/drawing/2014/main" id="{B5C4ACB5-1214-96F9-1A67-208A0AF2297D}"/>
                </a:ext>
              </a:extLst>
            </p:cNvPr>
            <p:cNvSpPr/>
            <p:nvPr/>
          </p:nvSpPr>
          <p:spPr>
            <a:xfrm>
              <a:off x="0" y="0"/>
              <a:ext cx="10515600" cy="4351338"/>
            </a:xfrm>
            <a:prstGeom prst="roundRect">
              <a:avLst>
                <a:gd name="adj" fmla="val 10000"/>
              </a:avLst>
            </a:prstGeom>
            <a:grpFill/>
            <a:ln w="28575">
              <a:solidFill>
                <a:srgbClr val="38A700"/>
              </a:solidFill>
            </a:ln>
          </p:spPr>
          <p:style>
            <a:lnRef idx="2">
              <a:scrgbClr r="0" g="0" b="0"/>
            </a:lnRef>
            <a:fillRef idx="1">
              <a:scrgbClr r="0" g="0" b="0"/>
            </a:fillRef>
            <a:effectRef idx="0">
              <a:schemeClr val="lt1">
                <a:hueOff val="0"/>
                <a:satOff val="0"/>
                <a:lumOff val="0"/>
                <a:alphaOff val="0"/>
              </a:schemeClr>
            </a:effectRef>
            <a:fontRef idx="minor">
              <a:schemeClr val="dk1">
                <a:hueOff val="0"/>
                <a:satOff val="0"/>
                <a:lumOff val="0"/>
                <a:alphaOff val="0"/>
              </a:schemeClr>
            </a:fontRef>
          </p:style>
        </p:sp>
        <p:sp>
          <p:nvSpPr>
            <p:cNvPr id="32" name="Rectangle: Rounded Corners 4">
              <a:extLst>
                <a:ext uri="{FF2B5EF4-FFF2-40B4-BE49-F238E27FC236}">
                  <a16:creationId xmlns:a16="http://schemas.microsoft.com/office/drawing/2014/main" id="{A403880A-E80B-2D0B-7A98-DE0975D6DE7F}"/>
                </a:ext>
              </a:extLst>
            </p:cNvPr>
            <p:cNvSpPr txBox="1"/>
            <p:nvPr/>
          </p:nvSpPr>
          <p:spPr>
            <a:xfrm>
              <a:off x="127446" y="127446"/>
              <a:ext cx="10260708" cy="4096446"/>
            </a:xfrm>
            <a:prstGeom prst="rect">
              <a:avLst/>
            </a:prstGeom>
            <a:grpFill/>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82880" tIns="182880" rIns="182880" bIns="182880" numCol="1" spcCol="1270" anchor="ctr" anchorCtr="0">
              <a:noAutofit/>
            </a:bodyPr>
            <a:lstStyle/>
            <a:p>
              <a:pPr algn="ctr" rtl="1"/>
              <a:r>
                <a:rPr lang="ar-SA" sz="4000" dirty="0"/>
                <a:t>توفر الأشجار الظل وتقلل من درجات الحرارة المرتفعة في المناطق الحضرية، مما يقلل من تأثير "الجزر الحرارية الحضرية".</a:t>
              </a:r>
            </a:p>
            <a:p>
              <a:pPr algn="ctr" rtl="1"/>
              <a:r>
                <a:rPr lang="ar-SA" sz="4000" dirty="0"/>
                <a:t>النتح (عملية إطلاق الماء من النباتات) يساهم في تبريد الهواء المحيط.</a:t>
              </a:r>
            </a:p>
          </p:txBody>
        </p:sp>
      </p:grpSp>
    </p:spTree>
    <p:extLst>
      <p:ext uri="{BB962C8B-B14F-4D97-AF65-F5344CB8AC3E}">
        <p14:creationId xmlns:p14="http://schemas.microsoft.com/office/powerpoint/2010/main" val="1772929151"/>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90737513-03E3-90E7-AE1E-2D84FE29B6AA}"/>
              </a:ext>
            </a:extLst>
          </p:cNvPr>
          <p:cNvSpPr>
            <a:spLocks noGrp="1"/>
          </p:cNvSpPr>
          <p:nvPr>
            <p:ph type="title"/>
          </p:nvPr>
        </p:nvSpPr>
        <p:spPr>
          <a:xfrm>
            <a:off x="838200" y="365125"/>
            <a:ext cx="10515600" cy="1325563"/>
          </a:xfrm>
        </p:spPr>
        <p:txBody>
          <a:bodyPr/>
          <a:lstStyle/>
          <a:p>
            <a:pPr algn="ctr" rtl="1"/>
            <a:r>
              <a:rPr lang="ar-SA" dirty="0">
                <a:latin typeface="A_Nefel_Sereke_Qelew" panose="02010000000000000000" pitchFamily="2" charset="-78"/>
                <a:cs typeface="A_Nefel_Sereke_Qelew" panose="02010000000000000000" pitchFamily="2" charset="-78"/>
              </a:rPr>
              <a:t>تحسين جودة الحياة</a:t>
            </a:r>
            <a:endParaRPr lang="en-US" dirty="0">
              <a:latin typeface="A_Nefel_Sereke_Qelew" panose="02010000000000000000" pitchFamily="2" charset="-78"/>
              <a:cs typeface="A_Nefel_Sereke_Qelew" panose="02010000000000000000" pitchFamily="2" charset="-78"/>
            </a:endParaRPr>
          </a:p>
        </p:txBody>
      </p:sp>
      <p:grpSp>
        <p:nvGrpSpPr>
          <p:cNvPr id="30" name="Group 29">
            <a:extLst>
              <a:ext uri="{FF2B5EF4-FFF2-40B4-BE49-F238E27FC236}">
                <a16:creationId xmlns:a16="http://schemas.microsoft.com/office/drawing/2014/main" id="{3D74976C-8C46-EFE0-3993-1D0BCA899F68}"/>
              </a:ext>
            </a:extLst>
          </p:cNvPr>
          <p:cNvGrpSpPr/>
          <p:nvPr/>
        </p:nvGrpSpPr>
        <p:grpSpPr>
          <a:xfrm>
            <a:off x="838200" y="2133599"/>
            <a:ext cx="10515600" cy="3471069"/>
            <a:chOff x="0" y="0"/>
            <a:chExt cx="10515600" cy="4351338"/>
          </a:xfrm>
          <a:noFill/>
        </p:grpSpPr>
        <p:sp>
          <p:nvSpPr>
            <p:cNvPr id="31" name="Rectangle: Rounded Corners 30">
              <a:extLst>
                <a:ext uri="{FF2B5EF4-FFF2-40B4-BE49-F238E27FC236}">
                  <a16:creationId xmlns:a16="http://schemas.microsoft.com/office/drawing/2014/main" id="{B5C4ACB5-1214-96F9-1A67-208A0AF2297D}"/>
                </a:ext>
              </a:extLst>
            </p:cNvPr>
            <p:cNvSpPr/>
            <p:nvPr/>
          </p:nvSpPr>
          <p:spPr>
            <a:xfrm>
              <a:off x="0" y="0"/>
              <a:ext cx="10515600" cy="4351338"/>
            </a:xfrm>
            <a:prstGeom prst="roundRect">
              <a:avLst>
                <a:gd name="adj" fmla="val 10000"/>
              </a:avLst>
            </a:prstGeom>
            <a:grpFill/>
            <a:ln w="28575">
              <a:solidFill>
                <a:srgbClr val="38A700"/>
              </a:solidFill>
            </a:ln>
          </p:spPr>
          <p:style>
            <a:lnRef idx="2">
              <a:scrgbClr r="0" g="0" b="0"/>
            </a:lnRef>
            <a:fillRef idx="1">
              <a:scrgbClr r="0" g="0" b="0"/>
            </a:fillRef>
            <a:effectRef idx="0">
              <a:schemeClr val="lt1">
                <a:hueOff val="0"/>
                <a:satOff val="0"/>
                <a:lumOff val="0"/>
                <a:alphaOff val="0"/>
              </a:schemeClr>
            </a:effectRef>
            <a:fontRef idx="minor">
              <a:schemeClr val="dk1">
                <a:hueOff val="0"/>
                <a:satOff val="0"/>
                <a:lumOff val="0"/>
                <a:alphaOff val="0"/>
              </a:schemeClr>
            </a:fontRef>
          </p:style>
        </p:sp>
        <p:sp>
          <p:nvSpPr>
            <p:cNvPr id="32" name="Rectangle: Rounded Corners 4">
              <a:extLst>
                <a:ext uri="{FF2B5EF4-FFF2-40B4-BE49-F238E27FC236}">
                  <a16:creationId xmlns:a16="http://schemas.microsoft.com/office/drawing/2014/main" id="{A403880A-E80B-2D0B-7A98-DE0975D6DE7F}"/>
                </a:ext>
              </a:extLst>
            </p:cNvPr>
            <p:cNvSpPr txBox="1"/>
            <p:nvPr/>
          </p:nvSpPr>
          <p:spPr>
            <a:xfrm>
              <a:off x="127446" y="127446"/>
              <a:ext cx="10260708" cy="4096446"/>
            </a:xfrm>
            <a:prstGeom prst="rect">
              <a:avLst/>
            </a:prstGeom>
            <a:grpFill/>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82880" tIns="182880" rIns="182880" bIns="182880" numCol="1" spcCol="1270" anchor="ctr" anchorCtr="0">
              <a:noAutofit/>
            </a:bodyPr>
            <a:lstStyle/>
            <a:p>
              <a:pPr algn="ctr" rtl="1"/>
              <a:r>
                <a:rPr lang="ar-SA" sz="4000" dirty="0"/>
                <a:t>المدن المشجرة توفر بيئة معيشية أجمل وأكثر جاذبية، مما يرفع من مستوى جودة الحياة للسكان.</a:t>
              </a:r>
            </a:p>
          </p:txBody>
        </p:sp>
      </p:grpSp>
    </p:spTree>
    <p:extLst>
      <p:ext uri="{BB962C8B-B14F-4D97-AF65-F5344CB8AC3E}">
        <p14:creationId xmlns:p14="http://schemas.microsoft.com/office/powerpoint/2010/main" val="638427399"/>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661A2F6-8649-D726-0C1E-885133C7A587}"/>
              </a:ext>
            </a:extLst>
          </p:cNvPr>
          <p:cNvSpPr txBox="1">
            <a:spLocks/>
          </p:cNvSpPr>
          <p:nvPr/>
        </p:nvSpPr>
        <p:spPr>
          <a:xfrm>
            <a:off x="0" y="2491666"/>
            <a:ext cx="12192000" cy="1996282"/>
          </a:xfrm>
          <a:prstGeom prst="rect">
            <a:avLst/>
          </a:prstGeom>
          <a:solidFill>
            <a:schemeClr val="accent1">
              <a:lumMod val="40000"/>
              <a:lumOff val="60000"/>
            </a:schemeClr>
          </a:solidFill>
          <a:effectLst>
            <a:outerShdw blurRad="50800" dist="38100" dir="5400000" algn="t"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dirty="0">
              <a:latin typeface="A_Nefel_Sereke_Qelew" panose="02010000000000000000" pitchFamily="2" charset="-78"/>
              <a:cs typeface="A_Nefel_Sereke_Qelew" panose="02010000000000000000" pitchFamily="2" charset="-78"/>
            </a:endParaRPr>
          </a:p>
        </p:txBody>
      </p:sp>
      <p:sp>
        <p:nvSpPr>
          <p:cNvPr id="2" name="Title 1">
            <a:extLst>
              <a:ext uri="{FF2B5EF4-FFF2-40B4-BE49-F238E27FC236}">
                <a16:creationId xmlns:a16="http://schemas.microsoft.com/office/drawing/2014/main" id="{0E6B3302-2088-556F-3F81-CB262A2195F9}"/>
              </a:ext>
            </a:extLst>
          </p:cNvPr>
          <p:cNvSpPr>
            <a:spLocks noGrp="1"/>
          </p:cNvSpPr>
          <p:nvPr>
            <p:ph type="title"/>
          </p:nvPr>
        </p:nvSpPr>
        <p:spPr>
          <a:xfrm>
            <a:off x="0" y="1"/>
            <a:ext cx="12192000" cy="4358936"/>
          </a:xfrm>
          <a:solidFill>
            <a:srgbClr val="DAE3F3"/>
          </a:solidFill>
          <a:effectLst>
            <a:outerShdw blurRad="50800" dist="38100" dir="5400000" algn="t" rotWithShape="0">
              <a:prstClr val="black">
                <a:alpha val="40000"/>
              </a:prstClr>
            </a:outerShdw>
          </a:effectLst>
        </p:spPr>
        <p:txBody>
          <a:bodyPr>
            <a:normAutofit/>
          </a:bodyPr>
          <a:lstStyle/>
          <a:p>
            <a:pPr algn="ctr"/>
            <a:r>
              <a:rPr lang="ar-SA" sz="8800" dirty="0">
                <a:latin typeface="A_Nefel_Sereke_Qelew" panose="02010000000000000000" pitchFamily="2" charset="-78"/>
                <a:cs typeface="A_Nefel_Sereke_Qelew" panose="02010000000000000000" pitchFamily="2" charset="-78"/>
              </a:rPr>
              <a:t>النهاية</a:t>
            </a:r>
            <a:endParaRPr lang="en-US" sz="8800" dirty="0">
              <a:latin typeface="A_Nefel_Sereke_Qelew" panose="02010000000000000000" pitchFamily="2" charset="-78"/>
              <a:cs typeface="A_Nefel_Sereke_Qelew" panose="02010000000000000000" pitchFamily="2" charset="-78"/>
            </a:endParaRPr>
          </a:p>
        </p:txBody>
      </p:sp>
    </p:spTree>
    <p:extLst>
      <p:ext uri="{BB962C8B-B14F-4D97-AF65-F5344CB8AC3E}">
        <p14:creationId xmlns:p14="http://schemas.microsoft.com/office/powerpoint/2010/main" val="8869834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6144</TotalTime>
  <Words>4060</Words>
  <Application>Microsoft Office PowerPoint</Application>
  <PresentationFormat>Widescreen</PresentationFormat>
  <Paragraphs>1155</Paragraphs>
  <Slides>132</Slides>
  <Notes>50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132</vt:i4>
      </vt:variant>
    </vt:vector>
  </HeadingPairs>
  <TitlesOfParts>
    <vt:vector size="141" baseType="lpstr">
      <vt:lpstr>A_Nefel_Sereke_Qelew</vt:lpstr>
      <vt:lpstr>Al-Jazeera</vt:lpstr>
      <vt:lpstr>Arabic Typesetting</vt:lpstr>
      <vt:lpstr>Arial</vt:lpstr>
      <vt:lpstr>Calibri</vt:lpstr>
      <vt:lpstr>Calibri Light</vt:lpstr>
      <vt:lpstr>Libre Baskerville</vt:lpstr>
      <vt:lpstr>Symbol</vt:lpstr>
      <vt:lpstr>Office Theme</vt:lpstr>
      <vt:lpstr>“Developing And Planning The City Of Jericho As A Biophilic City” </vt:lpstr>
      <vt:lpstr>المحتــــــويات</vt:lpstr>
      <vt:lpstr>منهجية العمل</vt:lpstr>
      <vt:lpstr>منهجية العمل مراحل وخطوات العمل في المشروع:</vt:lpstr>
      <vt:lpstr>المدينة البيوفيليه (المحبة للحيوية)</vt:lpstr>
      <vt:lpstr>PowerPoint Presentation</vt:lpstr>
      <vt:lpstr>PowerPoint Presentation</vt:lpstr>
      <vt:lpstr>PowerPoint Presentation</vt:lpstr>
      <vt:lpstr>حالة دراسية</vt:lpstr>
      <vt:lpstr>.</vt:lpstr>
      <vt:lpstr>.</vt:lpstr>
      <vt:lpstr>الإطار العام</vt:lpstr>
      <vt:lpstr>PowerPoint Presentation</vt:lpstr>
      <vt:lpstr>PowerPoint Presentation</vt:lpstr>
      <vt:lpstr>تعريف بالموقع</vt:lpstr>
      <vt:lpstr>PowerPoint Presentation</vt:lpstr>
      <vt:lpstr>PowerPoint Presentation</vt:lpstr>
      <vt:lpstr>مرحلة التحليل</vt:lpstr>
      <vt:lpstr>معايير اختيار الموقع</vt:lpstr>
      <vt:lpstr>معايير اختيار الموقع</vt:lpstr>
      <vt:lpstr>معايير اختيار الموقع</vt:lpstr>
      <vt:lpstr>PowerPoint Presentation</vt:lpstr>
      <vt:lpstr>PowerPoint Presentation</vt:lpstr>
      <vt:lpstr>معايير اختيار الموقع</vt:lpstr>
      <vt:lpstr>معايير اختيار الموقع</vt:lpstr>
      <vt:lpstr>PowerPoint Presentation</vt:lpstr>
      <vt:lpstr>PowerPoint Presentation</vt:lpstr>
      <vt:lpstr>تحليل الموقع</vt:lpstr>
      <vt:lpstr>تحليل الموقع على المستوى الإقليمي</vt:lpstr>
      <vt:lpstr>تحليل الموقع على المستوى الإقليمي</vt:lpstr>
      <vt:lpstr>PowerPoint Presentation</vt:lpstr>
      <vt:lpstr>تحليل الموقع على المستوى الإقليمي</vt:lpstr>
      <vt:lpstr>تحليل الموقع على المستوى الإقليمي</vt:lpstr>
      <vt:lpstr>PowerPoint Presentation</vt:lpstr>
      <vt:lpstr>PowerPoint Presentation</vt:lpstr>
      <vt:lpstr>PowerPoint Presentation</vt:lpstr>
      <vt:lpstr>PowerPoint Presentation</vt:lpstr>
      <vt:lpstr>تحليل الموقع</vt:lpstr>
      <vt:lpstr>تحليل الموقع على مستوى محافظة أريحا</vt:lpstr>
      <vt:lpstr>تحليل الموقع على مستوى محافظة أريحا</vt:lpstr>
      <vt:lpstr>PowerPoint Presentation</vt:lpstr>
      <vt:lpstr>تحليل الموقع على مستوى محافظة أريحا</vt:lpstr>
      <vt:lpstr>تحليل الموقع على مستوى محافظة أريحا</vt:lpstr>
      <vt:lpstr>PowerPoint Presentation</vt:lpstr>
      <vt:lpstr>تحليل الموقع على مستوى محافظة أريحا</vt:lpstr>
      <vt:lpstr>تحليل الموقع على مستوى محافظة أريحا</vt:lpstr>
      <vt:lpstr>PowerPoint Presentation</vt:lpstr>
      <vt:lpstr>تحليل الموقع على مستوى محافظة أريحا</vt:lpstr>
      <vt:lpstr>PowerPoint Presentation</vt:lpstr>
      <vt:lpstr>تحليل الموقع على مستوى محافظة أريحا</vt:lpstr>
      <vt:lpstr>PowerPoint Presentation</vt:lpstr>
      <vt:lpstr>تحليل الموقع على مستوى محافظة أريحا</vt:lpstr>
      <vt:lpstr>PowerPoint Presentation</vt:lpstr>
      <vt:lpstr>PowerPoint Presentation</vt:lpstr>
      <vt:lpstr>PowerPoint Presentation</vt:lpstr>
      <vt:lpstr>تحليل الموقع</vt:lpstr>
      <vt:lpstr>PowerPoint Presentation</vt:lpstr>
      <vt:lpstr>تحليل الموقع على المستوى المحلي</vt:lpstr>
      <vt:lpstr>تحليل الموقع على المستوى المحلي</vt:lpstr>
      <vt:lpstr>PowerPoint Presentation</vt:lpstr>
      <vt:lpstr>تحليل الموقع على المستوى المحلي</vt:lpstr>
      <vt:lpstr>PowerPoint Presentation</vt:lpstr>
      <vt:lpstr>PowerPoint Presentation</vt:lpstr>
      <vt:lpstr>PowerPoint Presentation</vt:lpstr>
      <vt:lpstr>تحليل الموقع على المستوى المحلي</vt:lpstr>
      <vt:lpstr>PowerPoint Presentation</vt:lpstr>
      <vt:lpstr>PowerPoint Presentation</vt:lpstr>
      <vt:lpstr>PowerPoint Presentation</vt:lpstr>
      <vt:lpstr>PowerPoint Presentation</vt:lpstr>
      <vt:lpstr>تحليل الموقع على المستوى المحلي</vt:lpstr>
      <vt:lpstr>PowerPoint Presentation</vt:lpstr>
      <vt:lpstr>تحليل الموقع على المستوى المحلي</vt:lpstr>
      <vt:lpstr>PowerPoint Presentation</vt:lpstr>
      <vt:lpstr>PowerPoint Presentation</vt:lpstr>
      <vt:lpstr>تحليل الموقع على المستوى المحلي</vt:lpstr>
      <vt:lpstr>PowerPoint Presentation</vt:lpstr>
      <vt:lpstr>تحليل الموقع على المستوى المحلي</vt:lpstr>
      <vt:lpstr>PowerPoint Presentation</vt:lpstr>
      <vt:lpstr>تحليل SOWT</vt:lpstr>
      <vt:lpstr>تحليل SOWT</vt:lpstr>
      <vt:lpstr>PowerPoint Presentation</vt:lpstr>
      <vt:lpstr>تحليل SOWT</vt:lpstr>
      <vt:lpstr>PowerPoint Presentation</vt:lpstr>
      <vt:lpstr>فكرة المشروع</vt:lpstr>
      <vt:lpstr>رؤية مدينة أريحا</vt:lpstr>
      <vt:lpstr>مكونات الرؤية</vt:lpstr>
      <vt:lpstr>تحليل الرؤية</vt:lpstr>
      <vt:lpstr>تحليل الرؤية</vt:lpstr>
      <vt:lpstr>تحليل الرؤية</vt:lpstr>
      <vt:lpstr>تحليل الرؤية</vt:lpstr>
      <vt:lpstr>الأهداف الاستراتيجية</vt:lpstr>
      <vt:lpstr>بدائل التوسع والتخطيط العمراني لمدينة اريحا</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لتطوير مدينة أريحا كمدينة بيوفيلية BIOPHILIC بحاجة الى الاهتمام بـِ:</vt:lpstr>
      <vt:lpstr> لتطوير مدينة أريحا كمدينة بيوفيلية BIOPHILIC بحاجة الى الاهتمام بـِ:</vt:lpstr>
      <vt:lpstr> لتطوير مدينة أريحا كمدينة بيوفيلية BIOPHILIC بحاجة الى الاهتمام بـِ:</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لتطوير مدينة أريحا كمدينة بيوفيلية BIOPHILIC بحاجة الى الاهتمام بـِ:</vt:lpstr>
      <vt:lpstr>PowerPoint Presentation</vt:lpstr>
      <vt:lpstr> لتطوير مدينة أريحا كمدينة بيوفيلية BIOPHILIC بحاجة الى الاهتمام بـِ:</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ملخصات</vt:lpstr>
      <vt:lpstr>الأراضي الزراعية</vt:lpstr>
      <vt:lpstr>الضوضاء</vt:lpstr>
      <vt:lpstr>درجة الحرارة</vt:lpstr>
      <vt:lpstr>تحسين جودة الحياة</vt:lpstr>
      <vt:lpstr>النهاية</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Hp</dc:creator>
  <cp:lastModifiedBy>Hp</cp:lastModifiedBy>
  <cp:revision>222</cp:revision>
  <dcterms:created xsi:type="dcterms:W3CDTF">2024-06-05T21:50:14Z</dcterms:created>
  <dcterms:modified xsi:type="dcterms:W3CDTF">2024-07-01T20:18:52Z</dcterms:modified>
</cp:coreProperties>
</file>