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66" r:id="rId3"/>
    <p:sldId id="274" r:id="rId4"/>
    <p:sldId id="265" r:id="rId5"/>
    <p:sldId id="257" r:id="rId6"/>
    <p:sldId id="258" r:id="rId7"/>
    <p:sldId id="259" r:id="rId8"/>
    <p:sldId id="267" r:id="rId9"/>
    <p:sldId id="268" r:id="rId10"/>
    <p:sldId id="269" r:id="rId11"/>
    <p:sldId id="260" r:id="rId12"/>
    <p:sldId id="261" r:id="rId13"/>
    <p:sldId id="270" r:id="rId14"/>
    <p:sldId id="271" r:id="rId15"/>
    <p:sldId id="272" r:id="rId16"/>
    <p:sldId id="273" r:id="rId17"/>
    <p:sldId id="275" r:id="rId18"/>
    <p:sldId id="276" r:id="rId19"/>
    <p:sldId id="262" r:id="rId20"/>
    <p:sldId id="263" r:id="rId21"/>
    <p:sldId id="26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3DA56-051D-4F3D-BE51-0A1A6615F7FA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EA6B6-7B55-4A1B-B312-2C8CC3B66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5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EA6B6-7B55-4A1B-B312-2C8CC3B66B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660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EA6B6-7B55-4A1B-B312-2C8CC3B66B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20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2C85306-BD25-42A5-8EC7-5057C3041830}" type="datetime1">
              <a:rPr lang="en-US" smtClean="0"/>
              <a:t>12/20/2017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EC89728-8FEB-4D51-9420-B12C1C1DA49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88527-45C0-407A-92E7-381E1BBA4D4A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A1C0-D1CA-4229-967D-2B08EB2BAE7B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56B0DB4-BC65-48D3-95CA-03559D844FB5}" type="datetime1">
              <a:rPr lang="en-US" smtClean="0"/>
              <a:t>12/20/2017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EC89728-8FEB-4D51-9420-B12C1C1DA49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E8DB7B3-62FA-4557-8ABE-ED8075DD0A94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EC89728-8FEB-4D51-9420-B12C1C1DA49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C549B-F953-48B5-8378-7835702CC7F8}" type="datetime1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C7523-6CA3-4176-A1D5-A476AD5B7612}" type="datetime1">
              <a:rPr lang="en-US" smtClean="0"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C77E82D-84EA-4BD2-BAA1-4C133DF4B63C}" type="datetime1">
              <a:rPr lang="en-US" smtClean="0"/>
              <a:t>12/20/2017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EC89728-8FEB-4D51-9420-B12C1C1DA49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6F7E9-A319-4BDD-8B15-C512302ADFF1}" type="datetime1">
              <a:rPr lang="en-US" smtClean="0"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462E3-8C59-4C4E-B4B9-77747552F7F6}" type="datetime1">
              <a:rPr lang="en-US" smtClean="0"/>
              <a:t>12/20/2017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EC89728-8FEB-4D51-9420-B12C1C1DA49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A48FC98-AF9C-4B8E-AF43-BBFFFEBD2508}" type="datetime1">
              <a:rPr lang="en-US" smtClean="0"/>
              <a:t>12/20/2017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EC89728-8FEB-4D51-9420-B12C1C1DA49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9FAA2DC-7B2F-4938-8B80-459071D883F2}" type="datetime1">
              <a:rPr lang="en-US" smtClean="0"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EC89728-8FEB-4D51-9420-B12C1C1DA49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2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1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6908" y="3806615"/>
            <a:ext cx="2037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Ahmad </a:t>
            </a:r>
            <a:r>
              <a:rPr lang="en-US" sz="2800" b="1" dirty="0" err="1" smtClean="0">
                <a:latin typeface="Andalus" pitchFamily="18" charset="-78"/>
                <a:cs typeface="Andalus" pitchFamily="18" charset="-78"/>
              </a:rPr>
              <a:t>Taha</a:t>
            </a:r>
            <a:endParaRPr lang="en-US" sz="28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6908" y="5877580"/>
            <a:ext cx="2400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latin typeface="Andalus" pitchFamily="18" charset="-78"/>
                <a:cs typeface="Andalus" pitchFamily="18" charset="-78"/>
              </a:rPr>
              <a:t>Majdi</a:t>
            </a: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b="1" dirty="0" err="1" smtClean="0">
                <a:latin typeface="Andalus" pitchFamily="18" charset="-78"/>
                <a:cs typeface="Andalus" pitchFamily="18" charset="-78"/>
              </a:rPr>
              <a:t>Darwish</a:t>
            </a:r>
            <a:endParaRPr lang="en-US" sz="28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6908" y="4485844"/>
            <a:ext cx="2268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latin typeface="Andalus" pitchFamily="18" charset="-78"/>
                <a:cs typeface="Andalus" pitchFamily="18" charset="-78"/>
              </a:rPr>
              <a:t>Bara’a</a:t>
            </a:r>
            <a:r>
              <a:rPr lang="en-US" sz="2800" b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b="1" dirty="0" err="1" smtClean="0">
                <a:latin typeface="Andalus" pitchFamily="18" charset="-78"/>
                <a:cs typeface="Andalus" pitchFamily="18" charset="-78"/>
              </a:rPr>
              <a:t>Aghbar</a:t>
            </a:r>
            <a:endParaRPr lang="en-US" sz="28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6908" y="5237664"/>
            <a:ext cx="2303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latin typeface="Andalus" pitchFamily="18" charset="-78"/>
                <a:cs typeface="Andalus" pitchFamily="18" charset="-78"/>
              </a:rPr>
              <a:t>Faris</a:t>
            </a: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b="1" dirty="0" err="1" smtClean="0">
                <a:latin typeface="Andalus" pitchFamily="18" charset="-78"/>
                <a:cs typeface="Andalus" pitchFamily="18" charset="-78"/>
              </a:rPr>
              <a:t>Eskander</a:t>
            </a:r>
            <a:endParaRPr lang="en-US" sz="2800" b="1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1" name="Picture 10" descr="C:\Users\admin\Desktop\nnu_seal_logo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descr="D:\New folder\Ahmad\University\Graduation Project\Project 2\Project 2 Final\project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0" r="71389" b="2349"/>
          <a:stretch/>
        </p:blipFill>
        <p:spPr bwMode="auto">
          <a:xfrm>
            <a:off x="5638800" y="1127071"/>
            <a:ext cx="1654627" cy="5730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676400" y="304800"/>
            <a:ext cx="69765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Steam Car Wash Machine</a:t>
            </a:r>
            <a:endParaRPr lang="en-U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96908" y="1865293"/>
            <a:ext cx="276069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Andalus" pitchFamily="18" charset="-78"/>
                <a:cs typeface="Andalus" pitchFamily="18" charset="-78"/>
              </a:rPr>
              <a:t>Supervisor</a:t>
            </a: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:</a:t>
            </a:r>
            <a:br>
              <a:rPr lang="en-US" sz="2800" b="1" dirty="0" smtClean="0">
                <a:latin typeface="Andalus" pitchFamily="18" charset="-78"/>
                <a:cs typeface="Andalus" pitchFamily="18" charset="-78"/>
              </a:rPr>
            </a:br>
            <a:r>
              <a:rPr lang="en-US" sz="2800" b="1" dirty="0">
                <a:latin typeface="Andalus" pitchFamily="18" charset="-78"/>
                <a:cs typeface="Andalus" pitchFamily="18" charset="-78"/>
              </a:rPr>
              <a:t>Dr. </a:t>
            </a:r>
            <a:r>
              <a:rPr lang="en-US" sz="2800" b="1" dirty="0" err="1">
                <a:latin typeface="Andalus" pitchFamily="18" charset="-78"/>
                <a:cs typeface="Andalus" pitchFamily="18" charset="-78"/>
              </a:rPr>
              <a:t>Ramez</a:t>
            </a:r>
            <a:r>
              <a:rPr lang="en-US" sz="2800" b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b="1" dirty="0" err="1">
                <a:latin typeface="Andalus" pitchFamily="18" charset="-78"/>
                <a:cs typeface="Andalus" pitchFamily="18" charset="-78"/>
              </a:rPr>
              <a:t>Khaldi</a:t>
            </a:r>
            <a:endParaRPr lang="en-US" sz="28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6908" y="3288268"/>
            <a:ext cx="15007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Students:</a:t>
            </a:r>
            <a:endParaRPr lang="en-US" sz="2800" b="1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2955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10</a:t>
            </a:fld>
            <a:endParaRPr lang="en-US" sz="1800" b="1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77345" y="304800"/>
            <a:ext cx="35477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Heat Transfer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4" descr="C:\Users\admin\Desktop\nnu_seal_l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6" name="Picture 4" descr="Image result for heat transf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27084"/>
            <a:ext cx="7543800" cy="4826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32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11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72252" y="304800"/>
            <a:ext cx="25579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to do</a:t>
            </a:r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Image result for used oi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7" r="11378"/>
          <a:stretch/>
        </p:blipFill>
        <p:spPr bwMode="auto">
          <a:xfrm>
            <a:off x="782782" y="2895600"/>
            <a:ext cx="2493818" cy="351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car wash mach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143000"/>
            <a:ext cx="51435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admin\Desktop\nnu_seal_logo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352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12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40141" y="304800"/>
            <a:ext cx="44221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Designing Process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Picture 9" descr="C:\Users\admin\Desktop\nnu_seal_l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D:\New folder\Ahmad\University\Graduation Project\Project 2\Project 2 Final\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76" b="2760"/>
          <a:stretch/>
        </p:blipFill>
        <p:spPr bwMode="auto">
          <a:xfrm>
            <a:off x="2062595" y="999480"/>
            <a:ext cx="5786005" cy="585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04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13</a:t>
            </a:fld>
            <a:endParaRPr lang="en-US" sz="1800" b="1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40141" y="304800"/>
            <a:ext cx="44221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Designing Process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3" descr="C:\Users\admin\Desktop\nnu_seal_l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863744" y="3048000"/>
            <a:ext cx="25923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The Combustion</a:t>
            </a:r>
            <a:br>
              <a:rPr lang="en-US" sz="2800" b="1" dirty="0" smtClean="0">
                <a:latin typeface="Andalus" pitchFamily="18" charset="-78"/>
                <a:cs typeface="Andalus" pitchFamily="18" charset="-78"/>
              </a:rPr>
            </a:b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Chamber</a:t>
            </a:r>
            <a:endParaRPr lang="en-US" sz="2800" b="1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7" name="Picture 2" descr="D:\New folder\Ahmad\University\Graduation Project\Project 2\Project 2 Final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019" y="1344627"/>
            <a:ext cx="1801948" cy="4793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08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14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40141" y="304800"/>
            <a:ext cx="44221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Designing Process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3" descr="C:\Users\admin\Desktop\nnu_seal_l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09600" y="3289161"/>
            <a:ext cx="25587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The Water Tank</a:t>
            </a:r>
          </a:p>
        </p:txBody>
      </p:sp>
      <p:pic>
        <p:nvPicPr>
          <p:cNvPr id="4098" name="Picture 2" descr="D:\New folder\Ahmad\University\Graduation Project\Project 2\Project 2 Final\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089" y="1371600"/>
            <a:ext cx="2457511" cy="488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370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15</a:t>
            </a:fld>
            <a:endParaRPr lang="en-US" sz="1800" b="1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40141" y="304800"/>
            <a:ext cx="44221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Designing Process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3" descr="C:\Users\admin\Desktop\nnu_seal_l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842962" y="3374641"/>
            <a:ext cx="2095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The Oil Tank</a:t>
            </a:r>
            <a:endParaRPr lang="en-US" sz="2800" b="1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3075" name="Picture 3" descr="D:\New folder\Ahmad\University\Graduation Project\Project 2\Project 2 Final\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600200"/>
            <a:ext cx="3123870" cy="422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48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16</a:t>
            </a:fld>
            <a:endParaRPr lang="en-US" sz="1800" b="1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40141" y="304800"/>
            <a:ext cx="44221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Designing Process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3" descr="C:\Users\admin\Desktop\nnu_seal_l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D:\New folder\Ahmad\University\Project 1\New folder (2)\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885" y="1902021"/>
            <a:ext cx="5418115" cy="2593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78519" y="4886980"/>
            <a:ext cx="3145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The Heat Exchanger</a:t>
            </a:r>
            <a:endParaRPr lang="en-US" sz="2800" b="1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0240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smtClean="0">
                <a:solidFill>
                  <a:schemeClr val="tx1"/>
                </a:solidFill>
              </a:rPr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20065" y="304800"/>
            <a:ext cx="40623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Some Equations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364496" y="1847202"/>
                <a:ext cx="24071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𝑐𝑜𝑛𝑣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h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𝑇</m:t>
                        </m:r>
                      </m:e>
                      <m:sub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496" y="1847202"/>
                <a:ext cx="2407134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253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1176765" y="3124200"/>
                <a:ext cx="2479974" cy="384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𝑟𝑎𝑑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𝜀𝜎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</m:sSub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−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sub>
                        </m:sSub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6765" y="3124200"/>
                <a:ext cx="2479974" cy="384785"/>
              </a:xfrm>
              <a:prstGeom prst="rect">
                <a:avLst/>
              </a:prstGeom>
              <a:blipFill rotWithShape="1">
                <a:blip r:embed="rId3"/>
                <a:stretch>
                  <a:fillRect l="-246" t="-4762" r="-1229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C:\Users\admin\Desktop\nnu_seal_logo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1066800" y="1654810"/>
                <a:ext cx="2699905" cy="7541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𝑐𝑜𝑛𝑑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𝐿𝑘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∗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  <a:ea typeface="Cambria Math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f>
                                <m:fPr>
                                  <m:type m:val="skw"/>
                                  <m:ctrlP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1654810"/>
                <a:ext cx="2699905" cy="75411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5257800" y="4495800"/>
                <a:ext cx="2620526" cy="6596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</a:rPr>
                        <m:t>η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𝑜𝑖𝑙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𝑙𝑜𝑠𝑠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𝑜𝑖𝑙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∗</m:t>
                      </m:r>
                      <m:r>
                        <a:rPr lang="en-US" b="0" i="1" smtClean="0">
                          <a:latin typeface="Cambria Math"/>
                        </a:rPr>
                        <m:t>100</m:t>
                      </m:r>
                      <m:r>
                        <a:rPr lang="en-US" b="0" i="1" smtClean="0">
                          <a:latin typeface="Cambria Math"/>
                        </a:rPr>
                        <m:t>%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4495800"/>
                <a:ext cx="2620526" cy="65960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/>
              <p:cNvSpPr/>
              <p:nvPr/>
            </p:nvSpPr>
            <p:spPr>
              <a:xfrm>
                <a:off x="5511395" y="3098586"/>
                <a:ext cx="21133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𝑠𝑒𝑛𝑠𝑖𝑏𝑙𝑒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1395" y="3098586"/>
                <a:ext cx="2113335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1643014" y="4640936"/>
                <a:ext cx="154747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𝑙𝑎𝑡𝑒𝑛𝑡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𝑚𝐿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3014" y="4640936"/>
                <a:ext cx="1547475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5089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smtClean="0">
                <a:solidFill>
                  <a:schemeClr val="tx1"/>
                </a:solidFill>
              </a:rPr>
              <a:t>18</a:t>
            </a:fld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20066" y="304800"/>
            <a:ext cx="40623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Some Equations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Picture 9" descr="C:\Users\admin\Desktop\nnu_seal_l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1657371" y="2048882"/>
                <a:ext cx="2045175" cy="6181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𝑚𝑎𝑥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7371" y="2048882"/>
                <a:ext cx="2045175" cy="61811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6185158" y="2047087"/>
                <a:ext cx="1358642" cy="6182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𝑙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5158" y="2047087"/>
                <a:ext cx="1358642" cy="61824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522589" y="3429000"/>
                <a:ext cx="435279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=[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𝑙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𝑙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𝑙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𝑙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𝑙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𝑙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589" y="3429000"/>
                <a:ext cx="4352795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/>
              <p:cNvSpPr/>
              <p:nvPr/>
            </p:nvSpPr>
            <p:spPr>
              <a:xfrm>
                <a:off x="6400800" y="3429000"/>
                <a:ext cx="919931" cy="6185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3429000"/>
                <a:ext cx="919931" cy="61850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16392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5" name="Picture 13" descr="C:\Users\admin\Desktop\Picture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1" t="1312" r="4371" b="6500"/>
          <a:stretch/>
        </p:blipFill>
        <p:spPr bwMode="auto">
          <a:xfrm>
            <a:off x="5334000" y="1654810"/>
            <a:ext cx="2646218" cy="238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19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77058" y="304800"/>
            <a:ext cx="234833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Constraints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AutoShape 4" descr="Image result for chemist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Image result for chemistr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8" descr="Image result for chemistry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202" name="Picture 10" descr="Related imag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01"/>
          <a:stretch/>
        </p:blipFill>
        <p:spPr bwMode="auto">
          <a:xfrm>
            <a:off x="633067" y="4306371"/>
            <a:ext cx="3387510" cy="224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Image result for tim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3739244" cy="2492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admin\Desktop\nnu_seal_logo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4" name="Picture 4" descr="Image result for oi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943" y="4543961"/>
            <a:ext cx="2581275" cy="177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92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2</a:t>
            </a:fld>
            <a:endParaRPr lang="en-US" sz="1800" b="1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712416"/>
            <a:ext cx="7924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project was not possible to complete without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continued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support of 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number 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people. In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very beginning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we would like to thank our advisor </a:t>
            </a: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24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Ramez</a:t>
            </a: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Khaldi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who at each and every step provided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 with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proper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guidance, advice, encouragement and taught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us various important concepts. Then, we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would also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like to convey our sincere thanks to 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Mona </a:t>
            </a:r>
            <a:r>
              <a:rPr lang="en-US" sz="24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Demaidi</a:t>
            </a: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who contributed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towards the accomplishment 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our project work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Also, we can’t forget the help we got form 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Mr. Omar </a:t>
            </a:r>
            <a:r>
              <a:rPr lang="en-US" sz="24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Toffaha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24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Ihab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Surakje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Mr. </a:t>
            </a:r>
            <a:r>
              <a:rPr lang="en-US" sz="24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Ameed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Amireh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Ms. </a:t>
            </a:r>
            <a:r>
              <a:rPr lang="en-US" sz="24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Majd</a:t>
            </a: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Shehadeh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because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without their efforts we wouldn’t be able to finish the project in its best way.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2396818" y="304800"/>
            <a:ext cx="430880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acknowledgment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4" descr="C:\Users\admin\Desktop\nnu_seal_l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234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20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60234" y="304800"/>
            <a:ext cx="258198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Future Work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7" descr="C:\Users\admin\Desktop\nnu_seal_l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4" name="Picture 6" descr="Image result for bes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2" t="6632" r="13915" b="7659"/>
          <a:stretch/>
        </p:blipFill>
        <p:spPr bwMode="auto">
          <a:xfrm>
            <a:off x="2971800" y="2743200"/>
            <a:ext cx="2514600" cy="252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Image result for study wallpap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648200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Image result for business market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1"/>
          <a:stretch/>
        </p:blipFill>
        <p:spPr bwMode="auto">
          <a:xfrm>
            <a:off x="514649" y="4648200"/>
            <a:ext cx="2609551" cy="1898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contro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48" y="1668665"/>
            <a:ext cx="2609551" cy="217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Image result for eco friendly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975" y="1654810"/>
            <a:ext cx="2838667" cy="2159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31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21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 rot="20495722">
            <a:off x="735358" y="1857795"/>
            <a:ext cx="7355283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</a:t>
            </a:r>
          </a:p>
          <a:p>
            <a:pPr algn="ctr"/>
            <a:r>
              <a:rPr lang="en-US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Any Questions?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3" descr="C:\Users\admin\Desktop\nnu_seal_l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694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3</a:t>
            </a:fld>
            <a:endParaRPr lang="en-US" sz="1800" b="1">
              <a:solidFill>
                <a:schemeClr val="tx1"/>
              </a:solidFill>
            </a:endParaRPr>
          </a:p>
        </p:txBody>
      </p:sp>
      <p:pic>
        <p:nvPicPr>
          <p:cNvPr id="3" name="Picture 2" descr="C:\Users\admin\Desktop\nnu_seal_l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2819084" y="304800"/>
            <a:ext cx="346428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Table of contents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2057400"/>
            <a:ext cx="4191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problem.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Why important.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Through years.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Heat transfer.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to do.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designing process.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Some equations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Constraints.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uture work.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0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4</a:t>
            </a:fld>
            <a:endParaRPr lang="en-US" sz="1800" b="1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39417" y="304800"/>
            <a:ext cx="26236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problem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Image result for ‫ازدحام مرور‬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116" y="1981200"/>
            <a:ext cx="5725884" cy="3380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admin\Desktop\nnu_seal_logo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287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5</a:t>
            </a:fld>
            <a:endParaRPr lang="en-US" sz="1800" b="1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88491" y="304800"/>
            <a:ext cx="33254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Why Important?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2" descr="Image result for ‫فرش سيارة‬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962400"/>
            <a:ext cx="4495800" cy="2654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Image result for ‫هدر المياه‬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143000"/>
            <a:ext cx="4797607" cy="265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admin\Desktop\nnu_seal_logo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48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6</a:t>
            </a:fld>
            <a:endParaRPr lang="en-US" sz="1800" b="1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88491" y="304800"/>
            <a:ext cx="33254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Why Important?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6" descr="Image result for ti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62400"/>
            <a:ext cx="4246422" cy="265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age result for car was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142999"/>
            <a:ext cx="4797606" cy="265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admin\Desktop\nnu_seal_logo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574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7</a:t>
            </a:fld>
            <a:endParaRPr lang="en-US" sz="1800" b="1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88491" y="304800"/>
            <a:ext cx="33254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Why Important?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2" descr="Image result for ‫منظفات‬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3962400"/>
            <a:ext cx="4495799" cy="265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electricit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308254"/>
            <a:ext cx="4659866" cy="257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admin\Desktop\nnu_seal_logo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645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New folder\Ahmad\University\Project 1\New folder (2)\manu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76400"/>
            <a:ext cx="3477492" cy="271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8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03649" y="304800"/>
            <a:ext cx="28951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Through Years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D:\New folder\Ahmad\University\Project 1\New folder (2)\hydraulic-pum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928719"/>
            <a:ext cx="3636819" cy="293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admin\Desktop\nnu_seal_logo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5791200" y="4698207"/>
            <a:ext cx="19125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Manual Method</a:t>
            </a:r>
          </a:p>
        </p:txBody>
      </p:sp>
      <p:sp>
        <p:nvSpPr>
          <p:cNvPr id="9" name="Rectangle 8"/>
          <p:cNvSpPr/>
          <p:nvPr/>
        </p:nvSpPr>
        <p:spPr>
          <a:xfrm>
            <a:off x="1483622" y="6172200"/>
            <a:ext cx="18641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Hydraulic Pump</a:t>
            </a:r>
          </a:p>
        </p:txBody>
      </p:sp>
    </p:spTree>
    <p:extLst>
      <p:ext uri="{BB962C8B-B14F-4D97-AF65-F5344CB8AC3E}">
        <p14:creationId xmlns:p14="http://schemas.microsoft.com/office/powerpoint/2010/main" val="84115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9728-8FEB-4D51-9420-B12C1C1DA49C}" type="slidenum">
              <a:rPr lang="en-US" sz="1800" b="1" smtClean="0">
                <a:solidFill>
                  <a:schemeClr val="tx1"/>
                </a:solidFill>
              </a:rPr>
              <a:t>9</a:t>
            </a:fld>
            <a:endParaRPr lang="en-US" sz="1800" b="1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03649" y="304800"/>
            <a:ext cx="28951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Through Years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4" descr="C:\Users\admin\Desktop\nnu_seal_l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66875" cy="1654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 descr="D:\New folder\Ahmad\University\Project 1\New folder (2)\automaticall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654810"/>
            <a:ext cx="3595687" cy="269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181600" y="4698207"/>
            <a:ext cx="25762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Automatically</a:t>
            </a:r>
            <a:r>
              <a:rPr lang="en-US" sz="2000" b="1" dirty="0" smtClean="0"/>
              <a:t> </a:t>
            </a:r>
            <a:r>
              <a:rPr lang="en-US" sz="2000" b="1" dirty="0"/>
              <a:t>Method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3636" y="6172200"/>
            <a:ext cx="36535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Steam Washing Machines</a:t>
            </a:r>
            <a:endParaRPr lang="en-US" sz="2000" b="1" dirty="0"/>
          </a:p>
        </p:txBody>
      </p:sp>
      <p:pic>
        <p:nvPicPr>
          <p:cNvPr id="1026" name="Picture 2" descr="C:\Users\admin\Desktop\Picture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52825"/>
            <a:ext cx="299085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5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706</TotalTime>
  <Words>464</Words>
  <Application>Microsoft Office PowerPoint</Application>
  <PresentationFormat>On-screen Show (4:3)</PresentationFormat>
  <Paragraphs>79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Oriel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58</cp:revision>
  <dcterms:created xsi:type="dcterms:W3CDTF">2017-05-03T17:10:11Z</dcterms:created>
  <dcterms:modified xsi:type="dcterms:W3CDTF">2017-12-20T09:46:40Z</dcterms:modified>
</cp:coreProperties>
</file>