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3" r:id="rId1"/>
  </p:sldMasterIdLst>
  <p:notesMasterIdLst>
    <p:notesMasterId r:id="rId53"/>
  </p:notesMasterIdLst>
  <p:handoutMasterIdLst>
    <p:handoutMasterId r:id="rId54"/>
  </p:handoutMasterIdLst>
  <p:sldIdLst>
    <p:sldId id="377" r:id="rId2"/>
    <p:sldId id="385" r:id="rId3"/>
    <p:sldId id="402" r:id="rId4"/>
    <p:sldId id="403" r:id="rId5"/>
    <p:sldId id="395" r:id="rId6"/>
    <p:sldId id="425" r:id="rId7"/>
    <p:sldId id="386" r:id="rId8"/>
    <p:sldId id="426" r:id="rId9"/>
    <p:sldId id="394" r:id="rId10"/>
    <p:sldId id="483" r:id="rId11"/>
    <p:sldId id="429" r:id="rId12"/>
    <p:sldId id="446" r:id="rId13"/>
    <p:sldId id="448" r:id="rId14"/>
    <p:sldId id="449" r:id="rId15"/>
    <p:sldId id="437" r:id="rId16"/>
    <p:sldId id="439" r:id="rId17"/>
    <p:sldId id="451" r:id="rId18"/>
    <p:sldId id="452" r:id="rId19"/>
    <p:sldId id="479" r:id="rId20"/>
    <p:sldId id="453" r:id="rId21"/>
    <p:sldId id="472" r:id="rId22"/>
    <p:sldId id="456" r:id="rId23"/>
    <p:sldId id="455" r:id="rId24"/>
    <p:sldId id="467" r:id="rId25"/>
    <p:sldId id="468" r:id="rId26"/>
    <p:sldId id="469" r:id="rId27"/>
    <p:sldId id="459" r:id="rId28"/>
    <p:sldId id="480" r:id="rId29"/>
    <p:sldId id="481" r:id="rId30"/>
    <p:sldId id="463" r:id="rId31"/>
    <p:sldId id="482" r:id="rId32"/>
    <p:sldId id="473" r:id="rId33"/>
    <p:sldId id="462" r:id="rId34"/>
    <p:sldId id="461" r:id="rId35"/>
    <p:sldId id="465" r:id="rId36"/>
    <p:sldId id="466" r:id="rId37"/>
    <p:sldId id="474" r:id="rId38"/>
    <p:sldId id="485" r:id="rId39"/>
    <p:sldId id="457" r:id="rId40"/>
    <p:sldId id="470" r:id="rId41"/>
    <p:sldId id="475" r:id="rId42"/>
    <p:sldId id="484" r:id="rId43"/>
    <p:sldId id="471" r:id="rId44"/>
    <p:sldId id="476" r:id="rId45"/>
    <p:sldId id="477" r:id="rId46"/>
    <p:sldId id="478" r:id="rId47"/>
    <p:sldId id="450" r:id="rId48"/>
    <p:sldId id="438" r:id="rId49"/>
    <p:sldId id="440" r:id="rId50"/>
    <p:sldId id="441" r:id="rId51"/>
    <p:sldId id="382" r:id="rId52"/>
  </p:sldIdLst>
  <p:sldSz cx="9906000" cy="6858000" type="A4"/>
  <p:notesSz cx="6797675" cy="9926638"/>
  <p:embeddedFontLst>
    <p:embeddedFont>
      <p:font typeface="Sakkal Majalla" pitchFamily="2" charset="-78"/>
      <p:regular r:id="rId55"/>
      <p:bold r:id="rId56"/>
    </p:embeddedFont>
    <p:embeddedFont>
      <p:font typeface="Calibri" pitchFamily="34" charset="0"/>
      <p:regular r:id="rId57"/>
      <p:bold r:id="rId58"/>
      <p:italic r:id="rId59"/>
      <p:boldItalic r:id="rId60"/>
    </p:embeddedFont>
    <p:embeddedFont>
      <p:font typeface="Dosis" charset="0"/>
      <p:regular r:id="rId61"/>
      <p:bold r:id="rId62"/>
    </p:embeddedFont>
    <p:embeddedFont>
      <p:font typeface="Tahoma" pitchFamily="34" charset="0"/>
      <p:regular r:id="rId63"/>
      <p:bold r:id="rId64"/>
    </p:embeddedFont>
    <p:embeddedFont>
      <p:font typeface="Open Sans" charset="0"/>
      <p:regular r:id="rId65"/>
      <p:bold r:id="rId66"/>
      <p:italic r:id="rId67"/>
      <p:boldItalic r:id="rId68"/>
    </p:embeddedFont>
    <p:embeddedFont>
      <p:font typeface="Comic Sans MS" pitchFamily="66" charset="0"/>
      <p:regular r:id="rId69"/>
      <p:bold r:id="rId70"/>
    </p:embeddedFont>
    <p:embeddedFont>
      <p:font typeface="Wingdings 3" pitchFamily="18" charset="2"/>
      <p:regular r:id="rId71"/>
    </p:embeddedFont>
    <p:embeddedFont>
      <p:font typeface="Simplified Arabic" pitchFamily="18" charset="-78"/>
      <p:regular r:id="rId72"/>
      <p:bold r:id="rId73"/>
    </p:embeddedFont>
    <p:embeddedFont>
      <p:font typeface="Arial Unicode MS" pitchFamily="34" charset="-128"/>
      <p:regular r:id="rId74"/>
    </p:embeddedFont>
    <p:embeddedFont>
      <p:font typeface="Muli" charset="0"/>
      <p:regular r:id="rId75"/>
      <p:bold r:id="rId76"/>
      <p:italic r:id="rId77"/>
      <p:boldItalic r:id="rId7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6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6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6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6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6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6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6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6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6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B68A35"/>
    <a:srgbClr val="CC0000"/>
    <a:srgbClr val="E0B805"/>
    <a:srgbClr val="C0C0C0"/>
    <a:srgbClr val="DE445E"/>
    <a:srgbClr val="6AA84F"/>
    <a:srgbClr val="E6E0D4"/>
    <a:srgbClr val="FFAB4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618" autoAdjust="0"/>
    <p:restoredTop sz="93002" autoAdjust="0"/>
  </p:normalViewPr>
  <p:slideViewPr>
    <p:cSldViewPr>
      <p:cViewPr varScale="1">
        <p:scale>
          <a:sx n="64" d="100"/>
          <a:sy n="64" d="100"/>
        </p:scale>
        <p:origin x="-1290" y="-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9" d="100"/>
          <a:sy n="49" d="100"/>
        </p:scale>
        <p:origin x="-2970" y="-90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font" Target="fonts/font1.fntdata"/><Relationship Id="rId63" Type="http://schemas.openxmlformats.org/officeDocument/2006/relationships/font" Target="fonts/font9.fntdata"/><Relationship Id="rId68" Type="http://schemas.openxmlformats.org/officeDocument/2006/relationships/font" Target="fonts/font14.fntdata"/><Relationship Id="rId76" Type="http://schemas.openxmlformats.org/officeDocument/2006/relationships/font" Target="fonts/font22.fntdata"/><Relationship Id="rId7" Type="http://schemas.openxmlformats.org/officeDocument/2006/relationships/slide" Target="slides/slide6.xml"/><Relationship Id="rId71" Type="http://schemas.openxmlformats.org/officeDocument/2006/relationships/font" Target="fonts/font1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font" Target="fonts/font4.fntdata"/><Relationship Id="rId66" Type="http://schemas.openxmlformats.org/officeDocument/2006/relationships/font" Target="fonts/font12.fntdata"/><Relationship Id="rId74" Type="http://schemas.openxmlformats.org/officeDocument/2006/relationships/font" Target="fonts/font20.fntdata"/><Relationship Id="rId79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font" Target="fonts/font7.fntdata"/><Relationship Id="rId82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font" Target="fonts/font6.fntdata"/><Relationship Id="rId65" Type="http://schemas.openxmlformats.org/officeDocument/2006/relationships/font" Target="fonts/font11.fntdata"/><Relationship Id="rId73" Type="http://schemas.openxmlformats.org/officeDocument/2006/relationships/font" Target="fonts/font19.fntdata"/><Relationship Id="rId78" Type="http://schemas.openxmlformats.org/officeDocument/2006/relationships/font" Target="fonts/font24.fntdata"/><Relationship Id="rId8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font" Target="fonts/font2.fntdata"/><Relationship Id="rId64" Type="http://schemas.openxmlformats.org/officeDocument/2006/relationships/font" Target="fonts/font10.fntdata"/><Relationship Id="rId69" Type="http://schemas.openxmlformats.org/officeDocument/2006/relationships/font" Target="fonts/font15.fntdata"/><Relationship Id="rId77" Type="http://schemas.openxmlformats.org/officeDocument/2006/relationships/font" Target="fonts/font23.fntdata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font" Target="fonts/font18.fntdata"/><Relationship Id="rId80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font" Target="fonts/font5.fntdata"/><Relationship Id="rId67" Type="http://schemas.openxmlformats.org/officeDocument/2006/relationships/font" Target="fonts/font13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62" Type="http://schemas.openxmlformats.org/officeDocument/2006/relationships/font" Target="fonts/font8.fntdata"/><Relationship Id="rId70" Type="http://schemas.openxmlformats.org/officeDocument/2006/relationships/font" Target="fonts/font16.fntdata"/><Relationship Id="rId75" Type="http://schemas.openxmlformats.org/officeDocument/2006/relationships/font" Target="fonts/font2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font" Target="fonts/font3.fntdata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lFaLaK\Desktop\Graduation%20Project\final+weights%20copy.xlsx%20&amp;radar%20diagram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ar-SA"/>
  <c:chart>
    <c:autoTitleDeleted val="1"/>
    <c:plotArea>
      <c:layout/>
      <c:radarChart>
        <c:radarStyle val="marker"/>
        <c:ser>
          <c:idx val="0"/>
          <c:order val="0"/>
          <c:tx>
            <c:strRef>
              <c:f>assesment!$I$3</c:f>
              <c:strCache>
                <c:ptCount val="1"/>
                <c:pt idx="0">
                  <c:v>Average</c:v>
                </c:pt>
              </c:strCache>
            </c:strRef>
          </c:tx>
          <c:marker>
            <c:symbol val="none"/>
          </c:marker>
          <c:cat>
            <c:strRef>
              <c:f>assesment!$H$4:$H$13</c:f>
              <c:strCache>
                <c:ptCount val="10"/>
                <c:pt idx="0">
                  <c:v>Material Handling</c:v>
                </c:pt>
                <c:pt idx="1">
                  <c:v>Layout</c:v>
                </c:pt>
                <c:pt idx="2">
                  <c:v>Material Management</c:v>
                </c:pt>
                <c:pt idx="3">
                  <c:v>Inventory</c:v>
                </c:pt>
                <c:pt idx="4">
                  <c:v>Safety</c:v>
                </c:pt>
                <c:pt idx="5">
                  <c:v>Maintenance</c:v>
                </c:pt>
                <c:pt idx="6">
                  <c:v>customer care</c:v>
                </c:pt>
                <c:pt idx="7">
                  <c:v>communication</c:v>
                </c:pt>
                <c:pt idx="8">
                  <c:v>managerial situation</c:v>
                </c:pt>
                <c:pt idx="9">
                  <c:v>Quality</c:v>
                </c:pt>
              </c:strCache>
            </c:strRef>
          </c:cat>
          <c:val>
            <c:numRef>
              <c:f>assesment!$I$4:$I$13</c:f>
              <c:numCache>
                <c:formatCode>0.00</c:formatCode>
                <c:ptCount val="10"/>
                <c:pt idx="0">
                  <c:v>2.9</c:v>
                </c:pt>
                <c:pt idx="1">
                  <c:v>3.2</c:v>
                </c:pt>
                <c:pt idx="2">
                  <c:v>3.3</c:v>
                </c:pt>
                <c:pt idx="3">
                  <c:v>3.3</c:v>
                </c:pt>
                <c:pt idx="4">
                  <c:v>3.3</c:v>
                </c:pt>
                <c:pt idx="5">
                  <c:v>3.4</c:v>
                </c:pt>
                <c:pt idx="6">
                  <c:v>3.4</c:v>
                </c:pt>
                <c:pt idx="7">
                  <c:v>2.8</c:v>
                </c:pt>
                <c:pt idx="8">
                  <c:v>2.96</c:v>
                </c:pt>
                <c:pt idx="9">
                  <c:v>2.13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EE8-4E63-81DE-84CBCF749481}"/>
            </c:ext>
          </c:extLst>
        </c:ser>
        <c:dLbls/>
        <c:axId val="196908544"/>
        <c:axId val="196910080"/>
      </c:radarChart>
      <c:catAx>
        <c:axId val="196908544"/>
        <c:scaling>
          <c:orientation val="maxMin"/>
        </c:scaling>
        <c:axPos val="b"/>
        <c:majorGridlines/>
        <c:numFmt formatCode="General" sourceLinked="0"/>
        <c:tickLblPos val="nextTo"/>
        <c:txPr>
          <a:bodyPr/>
          <a:lstStyle/>
          <a:p>
            <a:pPr>
              <a:defRPr lang="en-US"/>
            </a:pPr>
            <a:endParaRPr lang="ar-SA"/>
          </a:p>
        </c:txPr>
        <c:crossAx val="196910080"/>
        <c:crosses val="autoZero"/>
        <c:auto val="1"/>
        <c:lblAlgn val="ctr"/>
        <c:lblOffset val="100"/>
      </c:catAx>
      <c:valAx>
        <c:axId val="196910080"/>
        <c:scaling>
          <c:orientation val="minMax"/>
          <c:max val="4"/>
        </c:scaling>
        <c:axPos val="l"/>
        <c:majorGridlines/>
        <c:numFmt formatCode="0.00" sourceLinked="1"/>
        <c:majorTickMark val="cross"/>
        <c:tickLblPos val="nextTo"/>
        <c:txPr>
          <a:bodyPr/>
          <a:lstStyle/>
          <a:p>
            <a:pPr>
              <a:defRPr lang="en-US"/>
            </a:pPr>
            <a:endParaRPr lang="ar-SA"/>
          </a:p>
        </c:txPr>
        <c:crossAx val="196908544"/>
        <c:crosses val="autoZero"/>
        <c:crossBetween val="between"/>
      </c:valAx>
    </c:plotArea>
    <c:legend>
      <c:legendPos val="l"/>
      <c:layout>
        <c:manualLayout>
          <c:xMode val="edge"/>
          <c:yMode val="edge"/>
          <c:x val="0.21846005387780573"/>
          <c:y val="5.2390397212877131E-2"/>
          <c:w val="0.15630039690638156"/>
          <c:h val="5.14142641645879E-2"/>
        </c:manualLayout>
      </c:layout>
      <c:txPr>
        <a:bodyPr/>
        <a:lstStyle/>
        <a:p>
          <a:pPr>
            <a:defRPr lang="en-US"/>
          </a:pPr>
          <a:endParaRPr lang="ar-SA"/>
        </a:p>
      </c:txPr>
    </c:legend>
    <c:plotVisOnly val="1"/>
    <c:dispBlanksAs val="gap"/>
  </c:chart>
  <c:txPr>
    <a:bodyPr/>
    <a:lstStyle/>
    <a:p>
      <a:pPr>
        <a:defRPr sz="1600"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ar-SA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332"/>
          </a:xfrm>
          <a:prstGeom prst="rect">
            <a:avLst/>
          </a:prstGeom>
        </p:spPr>
        <p:txBody>
          <a:bodyPr vert="horz" lIns="95562" tIns="47781" rIns="95562" bIns="4778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1"/>
            <a:ext cx="2945659" cy="496332"/>
          </a:xfrm>
          <a:prstGeom prst="rect">
            <a:avLst/>
          </a:prstGeom>
        </p:spPr>
        <p:txBody>
          <a:bodyPr vert="horz" lIns="95562" tIns="47781" rIns="95562" bIns="47781" rtlCol="0"/>
          <a:lstStyle>
            <a:lvl1pPr algn="r">
              <a:defRPr sz="1300"/>
            </a:lvl1pPr>
          </a:lstStyle>
          <a:p>
            <a:fld id="{8B3E3EC3-6E31-41D3-8F4D-A26563FC0C69}" type="datetimeFigureOut">
              <a:rPr lang="en-US" smtClean="0"/>
              <a:pPr/>
              <a:t>5/17/2018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6332"/>
          </a:xfrm>
          <a:prstGeom prst="rect">
            <a:avLst/>
          </a:prstGeom>
        </p:spPr>
        <p:txBody>
          <a:bodyPr vert="horz" lIns="95562" tIns="47781" rIns="95562" bIns="4778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5562" tIns="47781" rIns="95562" bIns="47781" rtlCol="0" anchor="b"/>
          <a:lstStyle>
            <a:lvl1pPr algn="r">
              <a:defRPr sz="1300"/>
            </a:lvl1pPr>
          </a:lstStyle>
          <a:p>
            <a:fld id="{34D39CAF-15FD-4A8B-AE44-10525E8C27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08445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6863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lIns="95546" tIns="95546" rIns="95546" bIns="95546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319673551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107274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36372" algn="l" defTabSz="107274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72743" algn="l" defTabSz="107274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609115" algn="l" defTabSz="107274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145487" algn="l" defTabSz="107274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681859" algn="l" defTabSz="107274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218230" algn="l" defTabSz="107274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754602" algn="l" defTabSz="107274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290974" algn="l" defTabSz="107274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800406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840103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1200" y="744538"/>
            <a:ext cx="5376863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441997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1200" y="744538"/>
            <a:ext cx="5376863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441997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1200" y="744538"/>
            <a:ext cx="5376863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441997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840103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840103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840103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840103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840103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8401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8401034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8401034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8401034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8401034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8401034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8401034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84010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84010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840103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840103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840103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840103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840103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8401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37675" y="45467"/>
            <a:ext cx="9230650" cy="763600"/>
          </a:xfrm>
          <a:prstGeom prst="rect">
            <a:avLst/>
          </a:prstGeom>
        </p:spPr>
        <p:txBody>
          <a:bodyPr lIns="107257" tIns="107257" rIns="107257" bIns="107257" anchor="t" anchorCtr="0"/>
          <a:lstStyle>
            <a:lvl1pPr lvl="0" algn="ctr" rtl="0">
              <a:spcBef>
                <a:spcPts val="0"/>
              </a:spcBef>
              <a:buNone/>
              <a:defRPr sz="4500" b="1">
                <a:solidFill>
                  <a:srgbClr val="666666"/>
                </a:solidFill>
                <a:latin typeface="Dosis"/>
                <a:ea typeface="Dosis"/>
                <a:cs typeface="Dosis"/>
                <a:sym typeface="Dosis"/>
              </a:defRPr>
            </a:lvl1pPr>
            <a:lvl2pPr lvl="1" rtl="0">
              <a:spcBef>
                <a:spcPts val="0"/>
              </a:spcBef>
              <a:buNone/>
              <a:defRPr sz="4200" b="1">
                <a:latin typeface="Dosis"/>
                <a:ea typeface="Dosis"/>
                <a:cs typeface="Dosis"/>
                <a:sym typeface="Dosis"/>
              </a:defRPr>
            </a:lvl2pPr>
            <a:lvl3pPr lvl="2" rtl="0">
              <a:spcBef>
                <a:spcPts val="0"/>
              </a:spcBef>
              <a:buNone/>
              <a:defRPr sz="4200" b="1">
                <a:latin typeface="Dosis"/>
                <a:ea typeface="Dosis"/>
                <a:cs typeface="Dosis"/>
                <a:sym typeface="Dosis"/>
              </a:defRPr>
            </a:lvl3pPr>
            <a:lvl4pPr lvl="3" rtl="0">
              <a:spcBef>
                <a:spcPts val="0"/>
              </a:spcBef>
              <a:buNone/>
              <a:defRPr sz="4200" b="1">
                <a:latin typeface="Dosis"/>
                <a:ea typeface="Dosis"/>
                <a:cs typeface="Dosis"/>
                <a:sym typeface="Dosis"/>
              </a:defRPr>
            </a:lvl4pPr>
            <a:lvl5pPr lvl="4" rtl="0">
              <a:spcBef>
                <a:spcPts val="0"/>
              </a:spcBef>
              <a:buNone/>
              <a:defRPr sz="4200" b="1">
                <a:latin typeface="Dosis"/>
                <a:ea typeface="Dosis"/>
                <a:cs typeface="Dosis"/>
                <a:sym typeface="Dosis"/>
              </a:defRPr>
            </a:lvl5pPr>
            <a:lvl6pPr lvl="5" rtl="0">
              <a:spcBef>
                <a:spcPts val="0"/>
              </a:spcBef>
              <a:buNone/>
              <a:defRPr sz="4200" b="1">
                <a:latin typeface="Dosis"/>
                <a:ea typeface="Dosis"/>
                <a:cs typeface="Dosis"/>
                <a:sym typeface="Dosis"/>
              </a:defRPr>
            </a:lvl6pPr>
            <a:lvl7pPr lvl="6" rtl="0">
              <a:spcBef>
                <a:spcPts val="0"/>
              </a:spcBef>
              <a:buNone/>
              <a:defRPr sz="4200" b="1">
                <a:latin typeface="Dosis"/>
                <a:ea typeface="Dosis"/>
                <a:cs typeface="Dosis"/>
                <a:sym typeface="Dosis"/>
              </a:defRPr>
            </a:lvl7pPr>
            <a:lvl8pPr lvl="7" rtl="0">
              <a:spcBef>
                <a:spcPts val="0"/>
              </a:spcBef>
              <a:buNone/>
              <a:defRPr sz="4200" b="1">
                <a:latin typeface="Dosis"/>
                <a:ea typeface="Dosis"/>
                <a:cs typeface="Dosis"/>
                <a:sym typeface="Dosis"/>
              </a:defRPr>
            </a:lvl8pPr>
            <a:lvl9pPr lvl="8" rtl="0">
              <a:spcBef>
                <a:spcPts val="0"/>
              </a:spcBef>
              <a:buNone/>
              <a:defRPr sz="4200" b="1">
                <a:latin typeface="Dosis"/>
                <a:ea typeface="Dosis"/>
                <a:cs typeface="Dosis"/>
                <a:sym typeface="Dosis"/>
              </a:defRPr>
            </a:lvl9pPr>
          </a:lstStyle>
          <a:p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2437339" y="809067"/>
            <a:ext cx="5031325" cy="326400"/>
          </a:xfrm>
          <a:prstGeom prst="rect">
            <a:avLst/>
          </a:prstGeom>
        </p:spPr>
        <p:txBody>
          <a:bodyPr lIns="107257" tIns="107257" rIns="107257" bIns="107257" anchor="t" anchorCtr="0"/>
          <a:lstStyle>
            <a:lvl1pPr lvl="0" algn="ctr">
              <a:spcBef>
                <a:spcPts val="0"/>
              </a:spcBef>
              <a:buNone/>
              <a:defRPr sz="1900"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spcBef>
                <a:spcPts val="0"/>
              </a:spcBef>
              <a:buNone/>
              <a:defRPr sz="1900">
                <a:latin typeface="Open Sans"/>
                <a:ea typeface="Open Sans"/>
                <a:cs typeface="Open Sans"/>
                <a:sym typeface="Open Sans"/>
              </a:defRPr>
            </a:lvl2pPr>
            <a:lvl3pPr lvl="2" algn="ctr">
              <a:spcBef>
                <a:spcPts val="0"/>
              </a:spcBef>
              <a:buNone/>
              <a:defRPr sz="1900">
                <a:latin typeface="Open Sans"/>
                <a:ea typeface="Open Sans"/>
                <a:cs typeface="Open Sans"/>
                <a:sym typeface="Open Sans"/>
              </a:defRPr>
            </a:lvl3pPr>
            <a:lvl4pPr lvl="3" algn="ctr">
              <a:spcBef>
                <a:spcPts val="0"/>
              </a:spcBef>
              <a:buNone/>
              <a:defRPr sz="1900">
                <a:latin typeface="Open Sans"/>
                <a:ea typeface="Open Sans"/>
                <a:cs typeface="Open Sans"/>
                <a:sym typeface="Open Sans"/>
              </a:defRPr>
            </a:lvl4pPr>
            <a:lvl5pPr lvl="4" algn="ctr">
              <a:spcBef>
                <a:spcPts val="0"/>
              </a:spcBef>
              <a:buNone/>
              <a:defRPr sz="1900">
                <a:latin typeface="Open Sans"/>
                <a:ea typeface="Open Sans"/>
                <a:cs typeface="Open Sans"/>
                <a:sym typeface="Open Sans"/>
              </a:defRPr>
            </a:lvl5pPr>
            <a:lvl6pPr lvl="5" algn="ctr">
              <a:spcBef>
                <a:spcPts val="0"/>
              </a:spcBef>
              <a:buNone/>
              <a:defRPr sz="1900">
                <a:latin typeface="Open Sans"/>
                <a:ea typeface="Open Sans"/>
                <a:cs typeface="Open Sans"/>
                <a:sym typeface="Open Sans"/>
              </a:defRPr>
            </a:lvl6pPr>
            <a:lvl7pPr lvl="6" algn="ctr">
              <a:spcBef>
                <a:spcPts val="0"/>
              </a:spcBef>
              <a:buNone/>
              <a:defRPr sz="1900">
                <a:latin typeface="Open Sans"/>
                <a:ea typeface="Open Sans"/>
                <a:cs typeface="Open Sans"/>
                <a:sym typeface="Open Sans"/>
              </a:defRPr>
            </a:lvl7pPr>
            <a:lvl8pPr lvl="7" algn="ctr">
              <a:spcBef>
                <a:spcPts val="0"/>
              </a:spcBef>
              <a:buNone/>
              <a:defRPr sz="1900">
                <a:latin typeface="Open Sans"/>
                <a:ea typeface="Open Sans"/>
                <a:cs typeface="Open Sans"/>
                <a:sym typeface="Open Sans"/>
              </a:defRPr>
            </a:lvl8pPr>
            <a:lvl9pPr lvl="8" algn="ctr">
              <a:spcBef>
                <a:spcPts val="0"/>
              </a:spcBef>
              <a:buNone/>
              <a:defRPr sz="1900"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 dirty="0"/>
          </a:p>
        </p:txBody>
      </p:sp>
      <p:sp>
        <p:nvSpPr>
          <p:cNvPr id="5" name="Slide Number Placeholder 1"/>
          <p:cNvSpPr txBox="1">
            <a:spLocks/>
          </p:cNvSpPr>
          <p:nvPr userDrawn="1"/>
        </p:nvSpPr>
        <p:spPr>
          <a:xfrm>
            <a:off x="139803" y="6550799"/>
            <a:ext cx="545997" cy="304800"/>
          </a:xfrm>
          <a:prstGeom prst="rect">
            <a:avLst/>
          </a:prstGeom>
          <a:noFill/>
          <a:ln>
            <a:noFill/>
          </a:ln>
        </p:spPr>
        <p:txBody>
          <a:bodyPr lIns="107257" tIns="107257" rIns="107257" bIns="107257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 b="0" i="0" u="none" strike="noStrike" cap="none">
                <a:solidFill>
                  <a:schemeClr val="bg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fld id="{00000000-1234-1234-1234-123412341234}" type="slidenum">
              <a:rPr lang="en" sz="1200" smtClean="0">
                <a:solidFill>
                  <a:schemeClr val="bg1">
                    <a:lumMod val="50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pPr algn="ctr"/>
              <a:t>‹#›</a:t>
            </a:fld>
            <a:endParaRPr lang="en" sz="1200" dirty="0">
              <a:solidFill>
                <a:schemeClr val="bg1">
                  <a:lumMod val="50000"/>
                </a:schemeClr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323109" y="6578600"/>
            <a:ext cx="9201891" cy="0"/>
          </a:xfrm>
          <a:prstGeom prst="line">
            <a:avLst/>
          </a:prstGeom>
          <a:ln>
            <a:solidFill>
              <a:srgbClr val="C0C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>
            <a:off x="337675" y="740800"/>
            <a:ext cx="3042000" cy="1007600"/>
          </a:xfrm>
          <a:prstGeom prst="rect">
            <a:avLst/>
          </a:prstGeom>
        </p:spPr>
        <p:txBody>
          <a:bodyPr lIns="107257" tIns="107257" rIns="107257" bIns="107257" anchor="b" anchorCtr="0"/>
          <a:lstStyle>
            <a:lvl1pPr lvl="0">
              <a:spcBef>
                <a:spcPts val="0"/>
              </a:spcBef>
              <a:buSzPct val="100000"/>
              <a:defRPr sz="2800"/>
            </a:lvl1pPr>
            <a:lvl2pPr lvl="1">
              <a:spcBef>
                <a:spcPts val="0"/>
              </a:spcBef>
              <a:buSzPct val="100000"/>
              <a:defRPr sz="2800"/>
            </a:lvl2pPr>
            <a:lvl3pPr lvl="2">
              <a:spcBef>
                <a:spcPts val="0"/>
              </a:spcBef>
              <a:buSzPct val="100000"/>
              <a:defRPr sz="2800"/>
            </a:lvl3pPr>
            <a:lvl4pPr lvl="3">
              <a:spcBef>
                <a:spcPts val="0"/>
              </a:spcBef>
              <a:buSzPct val="100000"/>
              <a:defRPr sz="2800"/>
            </a:lvl4pPr>
            <a:lvl5pPr lvl="4">
              <a:spcBef>
                <a:spcPts val="0"/>
              </a:spcBef>
              <a:buSzPct val="100000"/>
              <a:defRPr sz="2800"/>
            </a:lvl5pPr>
            <a:lvl6pPr lvl="5">
              <a:spcBef>
                <a:spcPts val="0"/>
              </a:spcBef>
              <a:buSzPct val="100000"/>
              <a:defRPr sz="2800"/>
            </a:lvl6pPr>
            <a:lvl7pPr lvl="6">
              <a:spcBef>
                <a:spcPts val="0"/>
              </a:spcBef>
              <a:buSzPct val="100000"/>
              <a:defRPr sz="2800"/>
            </a:lvl7pPr>
            <a:lvl8pPr lvl="7">
              <a:spcBef>
                <a:spcPts val="0"/>
              </a:spcBef>
              <a:buSzPct val="100000"/>
              <a:defRPr sz="2800"/>
            </a:lvl8pPr>
            <a:lvl9pPr lvl="8">
              <a:spcBef>
                <a:spcPts val="0"/>
              </a:spcBef>
              <a:buSzPct val="100000"/>
              <a:defRPr sz="2800"/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337675" y="1852800"/>
            <a:ext cx="3042000" cy="4239200"/>
          </a:xfrm>
          <a:prstGeom prst="rect">
            <a:avLst/>
          </a:prstGeom>
        </p:spPr>
        <p:txBody>
          <a:bodyPr lIns="107257" tIns="107257" rIns="107257" bIns="107257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400"/>
            </a:lvl2pPr>
            <a:lvl3pPr lvl="2">
              <a:spcBef>
                <a:spcPts val="0"/>
              </a:spcBef>
              <a:buSzPct val="100000"/>
              <a:defRPr sz="1400"/>
            </a:lvl3pPr>
            <a:lvl4pPr lvl="3">
              <a:spcBef>
                <a:spcPts val="0"/>
              </a:spcBef>
              <a:buSzPct val="100000"/>
              <a:defRPr sz="1400"/>
            </a:lvl4pPr>
            <a:lvl5pPr lvl="4">
              <a:spcBef>
                <a:spcPts val="0"/>
              </a:spcBef>
              <a:buSzPct val="100000"/>
              <a:defRPr sz="1400"/>
            </a:lvl5pPr>
            <a:lvl6pPr lvl="5">
              <a:spcBef>
                <a:spcPts val="0"/>
              </a:spcBef>
              <a:buSzPct val="100000"/>
              <a:defRPr sz="1400"/>
            </a:lvl6pPr>
            <a:lvl7pPr lvl="6">
              <a:spcBef>
                <a:spcPts val="0"/>
              </a:spcBef>
              <a:buSzPct val="100000"/>
              <a:defRPr sz="1400"/>
            </a:lvl7pPr>
            <a:lvl8pPr lvl="7">
              <a:spcBef>
                <a:spcPts val="0"/>
              </a:spcBef>
              <a:buSzPct val="100000"/>
              <a:defRPr sz="1400"/>
            </a:lvl8pPr>
            <a:lvl9pPr lvl="8">
              <a:spcBef>
                <a:spcPts val="0"/>
              </a:spcBef>
              <a:buSzPct val="100000"/>
              <a:defRPr sz="1400"/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sldNum" idx="12"/>
          </p:nvPr>
        </p:nvSpPr>
        <p:spPr>
          <a:xfrm>
            <a:off x="9178495" y="6217621"/>
            <a:ext cx="594425" cy="524800"/>
          </a:xfrm>
          <a:prstGeom prst="rect">
            <a:avLst/>
          </a:prstGeom>
        </p:spPr>
        <p:txBody>
          <a:bodyPr lIns="107257" tIns="107257" rIns="107257" bIns="107257" anchor="ctr" anchorCtr="0">
            <a:noAutofit/>
          </a:bodyPr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/>
          <p:nvPr/>
        </p:nvSpPr>
        <p:spPr>
          <a:xfrm>
            <a:off x="4953000" y="-167"/>
            <a:ext cx="4953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07257" tIns="107257" rIns="107257" bIns="107257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title"/>
          </p:nvPr>
        </p:nvSpPr>
        <p:spPr>
          <a:xfrm>
            <a:off x="287625" y="1644233"/>
            <a:ext cx="4382300" cy="1976400"/>
          </a:xfrm>
          <a:prstGeom prst="rect">
            <a:avLst/>
          </a:prstGeom>
        </p:spPr>
        <p:txBody>
          <a:bodyPr lIns="107257" tIns="107257" rIns="107257" bIns="107257" anchor="b" anchorCtr="0"/>
          <a:lstStyle>
            <a:lvl1pPr lvl="0" algn="ctr">
              <a:spcBef>
                <a:spcPts val="0"/>
              </a:spcBef>
              <a:buSzPct val="100000"/>
              <a:defRPr sz="4900"/>
            </a:lvl1pPr>
            <a:lvl2pPr lvl="1" algn="ctr">
              <a:spcBef>
                <a:spcPts val="0"/>
              </a:spcBef>
              <a:buSzPct val="100000"/>
              <a:defRPr sz="4900"/>
            </a:lvl2pPr>
            <a:lvl3pPr lvl="2" algn="ctr">
              <a:spcBef>
                <a:spcPts val="0"/>
              </a:spcBef>
              <a:buSzPct val="100000"/>
              <a:defRPr sz="4900"/>
            </a:lvl3pPr>
            <a:lvl4pPr lvl="3" algn="ctr">
              <a:spcBef>
                <a:spcPts val="0"/>
              </a:spcBef>
              <a:buSzPct val="100000"/>
              <a:defRPr sz="4900"/>
            </a:lvl4pPr>
            <a:lvl5pPr lvl="4" algn="ctr">
              <a:spcBef>
                <a:spcPts val="0"/>
              </a:spcBef>
              <a:buSzPct val="100000"/>
              <a:defRPr sz="4900"/>
            </a:lvl5pPr>
            <a:lvl6pPr lvl="5" algn="ctr">
              <a:spcBef>
                <a:spcPts val="0"/>
              </a:spcBef>
              <a:buSzPct val="100000"/>
              <a:defRPr sz="4900"/>
            </a:lvl6pPr>
            <a:lvl7pPr lvl="6" algn="ctr">
              <a:spcBef>
                <a:spcPts val="0"/>
              </a:spcBef>
              <a:buSzPct val="100000"/>
              <a:defRPr sz="4900"/>
            </a:lvl7pPr>
            <a:lvl8pPr lvl="7" algn="ctr">
              <a:spcBef>
                <a:spcPts val="0"/>
              </a:spcBef>
              <a:buSzPct val="100000"/>
              <a:defRPr sz="4900"/>
            </a:lvl8pPr>
            <a:lvl9pPr lvl="8" algn="ctr">
              <a:spcBef>
                <a:spcPts val="0"/>
              </a:spcBef>
              <a:buSzPct val="100000"/>
              <a:defRPr sz="4900"/>
            </a:lvl9pPr>
          </a:lstStyle>
          <a:p>
            <a:endParaRPr/>
          </a:p>
        </p:txBody>
      </p:sp>
      <p:sp>
        <p:nvSpPr>
          <p:cNvPr id="88" name="Shape 88"/>
          <p:cNvSpPr txBox="1">
            <a:spLocks noGrp="1"/>
          </p:cNvSpPr>
          <p:nvPr>
            <p:ph type="subTitle" idx="1"/>
          </p:nvPr>
        </p:nvSpPr>
        <p:spPr>
          <a:xfrm>
            <a:off x="287625" y="3737433"/>
            <a:ext cx="4382300" cy="1646800"/>
          </a:xfrm>
          <a:prstGeom prst="rect">
            <a:avLst/>
          </a:prstGeom>
        </p:spPr>
        <p:txBody>
          <a:bodyPr lIns="107257" tIns="107257" rIns="107257" bIns="107257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500"/>
            </a:lvl9pPr>
          </a:lstStyle>
          <a:p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body" idx="2"/>
          </p:nvPr>
        </p:nvSpPr>
        <p:spPr>
          <a:xfrm>
            <a:off x="5351125" y="965433"/>
            <a:ext cx="4156750" cy="4926800"/>
          </a:xfrm>
          <a:prstGeom prst="rect">
            <a:avLst/>
          </a:prstGeom>
        </p:spPr>
        <p:txBody>
          <a:bodyPr lIns="107257" tIns="107257" rIns="107257" bIns="107257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sldNum" idx="12"/>
          </p:nvPr>
        </p:nvSpPr>
        <p:spPr>
          <a:xfrm>
            <a:off x="9178495" y="6217621"/>
            <a:ext cx="594425" cy="524800"/>
          </a:xfrm>
          <a:prstGeom prst="rect">
            <a:avLst/>
          </a:prstGeom>
        </p:spPr>
        <p:txBody>
          <a:bodyPr lIns="107257" tIns="107257" rIns="107257" bIns="107257" anchor="ctr" anchorCtr="0">
            <a:noAutofit/>
          </a:bodyPr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337675" y="5640767"/>
            <a:ext cx="6498700" cy="806800"/>
          </a:xfrm>
          <a:prstGeom prst="rect">
            <a:avLst/>
          </a:prstGeom>
        </p:spPr>
        <p:txBody>
          <a:bodyPr lIns="107257" tIns="107257" rIns="107257" bIns="107257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93" name="Shape 93"/>
          <p:cNvSpPr txBox="1">
            <a:spLocks noGrp="1"/>
          </p:cNvSpPr>
          <p:nvPr>
            <p:ph type="sldNum" idx="12"/>
          </p:nvPr>
        </p:nvSpPr>
        <p:spPr>
          <a:xfrm>
            <a:off x="9178495" y="6217621"/>
            <a:ext cx="594425" cy="524800"/>
          </a:xfrm>
          <a:prstGeom prst="rect">
            <a:avLst/>
          </a:prstGeom>
        </p:spPr>
        <p:txBody>
          <a:bodyPr lIns="107257" tIns="107257" rIns="107257" bIns="107257" anchor="ctr" anchorCtr="0">
            <a:noAutofit/>
          </a:bodyPr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/>
          <p:nvPr/>
        </p:nvSpPr>
        <p:spPr>
          <a:xfrm>
            <a:off x="7387656" y="6286533"/>
            <a:ext cx="2423200" cy="404000"/>
          </a:xfrm>
          <a:prstGeom prst="rect">
            <a:avLst/>
          </a:prstGeom>
          <a:noFill/>
          <a:ln>
            <a:noFill/>
          </a:ln>
        </p:spPr>
        <p:txBody>
          <a:bodyPr lIns="107257" tIns="107257" rIns="107257" bIns="107257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200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rPr>
              <a:t>freegoogleslidestemplates.com</a:t>
            </a:r>
          </a:p>
        </p:txBody>
      </p:sp>
      <p:sp>
        <p:nvSpPr>
          <p:cNvPr id="96" name="Shape 96"/>
          <p:cNvSpPr txBox="1">
            <a:spLocks noGrp="1"/>
          </p:cNvSpPr>
          <p:nvPr>
            <p:ph type="title"/>
          </p:nvPr>
        </p:nvSpPr>
        <p:spPr>
          <a:xfrm>
            <a:off x="337675" y="1474833"/>
            <a:ext cx="9230650" cy="2618000"/>
          </a:xfrm>
          <a:prstGeom prst="rect">
            <a:avLst/>
          </a:prstGeom>
        </p:spPr>
        <p:txBody>
          <a:bodyPr lIns="107257" tIns="107257" rIns="107257" bIns="107257" anchor="b" anchorCtr="0"/>
          <a:lstStyle>
            <a:lvl1pPr lvl="0" algn="ctr">
              <a:spcBef>
                <a:spcPts val="0"/>
              </a:spcBef>
              <a:buClr>
                <a:srgbClr val="666666"/>
              </a:buClr>
              <a:buSzPct val="100000"/>
              <a:buFont typeface="Dosis"/>
              <a:defRPr sz="14700">
                <a:solidFill>
                  <a:srgbClr val="666666"/>
                </a:solidFill>
                <a:latin typeface="Dosis"/>
                <a:ea typeface="Dosis"/>
                <a:cs typeface="Dosis"/>
                <a:sym typeface="Dosis"/>
              </a:defRPr>
            </a:lvl1pPr>
            <a:lvl2pPr lvl="1" algn="ctr">
              <a:spcBef>
                <a:spcPts val="0"/>
              </a:spcBef>
              <a:buSzPct val="100000"/>
              <a:buFont typeface="Dosis"/>
              <a:defRPr sz="14700">
                <a:latin typeface="Dosis"/>
                <a:ea typeface="Dosis"/>
                <a:cs typeface="Dosis"/>
                <a:sym typeface="Dosis"/>
              </a:defRPr>
            </a:lvl2pPr>
            <a:lvl3pPr lvl="2" algn="ctr">
              <a:spcBef>
                <a:spcPts val="0"/>
              </a:spcBef>
              <a:buSzPct val="100000"/>
              <a:buFont typeface="Dosis"/>
              <a:defRPr sz="14700">
                <a:latin typeface="Dosis"/>
                <a:ea typeface="Dosis"/>
                <a:cs typeface="Dosis"/>
                <a:sym typeface="Dosis"/>
              </a:defRPr>
            </a:lvl3pPr>
            <a:lvl4pPr lvl="3" algn="ctr">
              <a:spcBef>
                <a:spcPts val="0"/>
              </a:spcBef>
              <a:buSzPct val="100000"/>
              <a:buFont typeface="Dosis"/>
              <a:defRPr sz="14700">
                <a:latin typeface="Dosis"/>
                <a:ea typeface="Dosis"/>
                <a:cs typeface="Dosis"/>
                <a:sym typeface="Dosis"/>
              </a:defRPr>
            </a:lvl4pPr>
            <a:lvl5pPr lvl="4" algn="ctr">
              <a:spcBef>
                <a:spcPts val="0"/>
              </a:spcBef>
              <a:buSzPct val="100000"/>
              <a:buFont typeface="Dosis"/>
              <a:defRPr sz="14700">
                <a:latin typeface="Dosis"/>
                <a:ea typeface="Dosis"/>
                <a:cs typeface="Dosis"/>
                <a:sym typeface="Dosis"/>
              </a:defRPr>
            </a:lvl5pPr>
            <a:lvl6pPr lvl="5" algn="ctr">
              <a:spcBef>
                <a:spcPts val="0"/>
              </a:spcBef>
              <a:buSzPct val="100000"/>
              <a:buFont typeface="Dosis"/>
              <a:defRPr sz="14700">
                <a:latin typeface="Dosis"/>
                <a:ea typeface="Dosis"/>
                <a:cs typeface="Dosis"/>
                <a:sym typeface="Dosis"/>
              </a:defRPr>
            </a:lvl6pPr>
            <a:lvl7pPr lvl="6" algn="ctr">
              <a:spcBef>
                <a:spcPts val="0"/>
              </a:spcBef>
              <a:buSzPct val="100000"/>
              <a:buFont typeface="Dosis"/>
              <a:defRPr sz="14700">
                <a:latin typeface="Dosis"/>
                <a:ea typeface="Dosis"/>
                <a:cs typeface="Dosis"/>
                <a:sym typeface="Dosis"/>
              </a:defRPr>
            </a:lvl7pPr>
            <a:lvl8pPr lvl="7" algn="ctr">
              <a:spcBef>
                <a:spcPts val="0"/>
              </a:spcBef>
              <a:buSzPct val="100000"/>
              <a:buFont typeface="Dosis"/>
              <a:defRPr sz="14700">
                <a:latin typeface="Dosis"/>
                <a:ea typeface="Dosis"/>
                <a:cs typeface="Dosis"/>
                <a:sym typeface="Dosis"/>
              </a:defRPr>
            </a:lvl8pPr>
            <a:lvl9pPr lvl="8" algn="ctr">
              <a:spcBef>
                <a:spcPts val="0"/>
              </a:spcBef>
              <a:buSzPct val="100000"/>
              <a:buFont typeface="Dosis"/>
              <a:defRPr sz="14700">
                <a:latin typeface="Dosis"/>
                <a:ea typeface="Dosis"/>
                <a:cs typeface="Dosis"/>
                <a:sym typeface="Dosis"/>
              </a:defRPr>
            </a:lvl9pPr>
          </a:lstStyle>
          <a:p>
            <a:endParaRPr/>
          </a:p>
        </p:txBody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337675" y="4202967"/>
            <a:ext cx="9230650" cy="1734400"/>
          </a:xfrm>
          <a:prstGeom prst="rect">
            <a:avLst/>
          </a:prstGeom>
        </p:spPr>
        <p:txBody>
          <a:bodyPr lIns="107257" tIns="107257" rIns="107257" bIns="107257" anchor="t" anchorCtr="0"/>
          <a:lstStyle>
            <a:lvl1pPr lvl="0" algn="ctr">
              <a:spcBef>
                <a:spcPts val="0"/>
              </a:spcBef>
              <a:buFont typeface="Open Sans"/>
              <a:defRPr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spcBef>
                <a:spcPts val="0"/>
              </a:spcBef>
              <a:buFont typeface="Open Sans"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lvl="2" algn="ctr">
              <a:spcBef>
                <a:spcPts val="0"/>
              </a:spcBef>
              <a:buFont typeface="Open Sans"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lvl="3" algn="ctr">
              <a:spcBef>
                <a:spcPts val="0"/>
              </a:spcBef>
              <a:buFont typeface="Open Sans"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lvl="4" algn="ctr">
              <a:spcBef>
                <a:spcPts val="0"/>
              </a:spcBef>
              <a:buFont typeface="Open Sans"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lvl="5" algn="ctr">
              <a:spcBef>
                <a:spcPts val="0"/>
              </a:spcBef>
              <a:buFont typeface="Open Sans"/>
              <a:defRPr>
                <a:latin typeface="Open Sans"/>
                <a:ea typeface="Open Sans"/>
                <a:cs typeface="Open Sans"/>
                <a:sym typeface="Open Sans"/>
              </a:defRPr>
            </a:lvl6pPr>
            <a:lvl7pPr lvl="6" algn="ctr">
              <a:spcBef>
                <a:spcPts val="0"/>
              </a:spcBef>
              <a:buFont typeface="Open Sans"/>
              <a:defRPr>
                <a:latin typeface="Open Sans"/>
                <a:ea typeface="Open Sans"/>
                <a:cs typeface="Open Sans"/>
                <a:sym typeface="Open Sans"/>
              </a:defRPr>
            </a:lvl7pPr>
            <a:lvl8pPr lvl="7" algn="ctr">
              <a:spcBef>
                <a:spcPts val="0"/>
              </a:spcBef>
              <a:buFont typeface="Open Sans"/>
              <a:defRPr>
                <a:latin typeface="Open Sans"/>
                <a:ea typeface="Open Sans"/>
                <a:cs typeface="Open Sans"/>
                <a:sym typeface="Open Sans"/>
              </a:defRPr>
            </a:lvl8pPr>
            <a:lvl9pPr lvl="8" algn="ctr">
              <a:spcBef>
                <a:spcPts val="0"/>
              </a:spcBef>
              <a:buFont typeface="Open Sans"/>
              <a:defRPr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98" name="Shape 98"/>
          <p:cNvSpPr/>
          <p:nvPr/>
        </p:nvSpPr>
        <p:spPr>
          <a:xfrm>
            <a:off x="9174181" y="203133"/>
            <a:ext cx="492375" cy="487200"/>
          </a:xfrm>
          <a:prstGeom prst="rect">
            <a:avLst/>
          </a:prstGeom>
          <a:solidFill>
            <a:srgbClr val="93C47D"/>
          </a:solidFill>
          <a:ln>
            <a:noFill/>
          </a:ln>
        </p:spPr>
        <p:txBody>
          <a:bodyPr lIns="107257" tIns="107257" rIns="107257" bIns="107257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9" name="Shape 99"/>
          <p:cNvSpPr/>
          <p:nvPr/>
        </p:nvSpPr>
        <p:spPr>
          <a:xfrm>
            <a:off x="9174181" y="690267"/>
            <a:ext cx="492375" cy="118800"/>
          </a:xfrm>
          <a:prstGeom prst="rect">
            <a:avLst/>
          </a:prstGeom>
          <a:solidFill>
            <a:srgbClr val="666666"/>
          </a:solidFill>
          <a:ln>
            <a:noFill/>
          </a:ln>
        </p:spPr>
        <p:txBody>
          <a:bodyPr lIns="107257" tIns="107257" rIns="107257" bIns="107257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0" name="Shape 100"/>
          <p:cNvSpPr txBox="1">
            <a:spLocks noGrp="1"/>
          </p:cNvSpPr>
          <p:nvPr>
            <p:ph type="sldNum" idx="12"/>
          </p:nvPr>
        </p:nvSpPr>
        <p:spPr>
          <a:xfrm>
            <a:off x="9123166" y="184333"/>
            <a:ext cx="594425" cy="524800"/>
          </a:xfrm>
          <a:prstGeom prst="rect">
            <a:avLst/>
          </a:prstGeom>
        </p:spPr>
        <p:txBody>
          <a:bodyPr lIns="107257" tIns="107257" rIns="107257" bIns="107257" anchor="ctr" anchorCtr="0">
            <a:noAutofit/>
          </a:bodyPr>
          <a:lstStyle/>
          <a:p>
            <a:pPr algn="ctr"/>
            <a:fld id="{00000000-1234-1234-1234-123412341234}" type="slidenum">
              <a:rPr lang="en" sz="1500" smtClean="0">
                <a:solidFill>
                  <a:srgbClr val="FFFFFF"/>
                </a:solidFill>
              </a:rPr>
              <a:pPr algn="ctr"/>
              <a:t>‹#›</a:t>
            </a:fld>
            <a:endParaRPr lang="en" sz="1500">
              <a:solidFill>
                <a:srgbClr val="FFFFFF"/>
              </a:solidFill>
            </a:endParaRPr>
          </a:p>
        </p:txBody>
      </p:sp>
      <p:grpSp>
        <p:nvGrpSpPr>
          <p:cNvPr id="101" name="Shape 101"/>
          <p:cNvGrpSpPr/>
          <p:nvPr/>
        </p:nvGrpSpPr>
        <p:grpSpPr>
          <a:xfrm>
            <a:off x="214469" y="6244346"/>
            <a:ext cx="321957" cy="487209"/>
            <a:chOff x="2149550" y="2870305"/>
            <a:chExt cx="378394" cy="465249"/>
          </a:xfrm>
        </p:grpSpPr>
        <p:sp>
          <p:nvSpPr>
            <p:cNvPr id="102" name="Shape 102"/>
            <p:cNvSpPr/>
            <p:nvPr/>
          </p:nvSpPr>
          <p:spPr>
            <a:xfrm>
              <a:off x="2149569" y="2870305"/>
              <a:ext cx="378375" cy="465249"/>
            </a:xfrm>
            <a:custGeom>
              <a:avLst/>
              <a:gdLst/>
              <a:ahLst/>
              <a:cxnLst/>
              <a:rect l="0" t="0" r="0" b="0"/>
              <a:pathLst>
                <a:path w="10000" h="10000" extrusionOk="0">
                  <a:moveTo>
                    <a:pt x="9786" y="4479"/>
                  </a:moveTo>
                  <a:cubicBezTo>
                    <a:pt x="9957" y="4549"/>
                    <a:pt x="9915" y="4653"/>
                    <a:pt x="10000" y="4792"/>
                  </a:cubicBezTo>
                  <a:lnTo>
                    <a:pt x="10000" y="9236"/>
                  </a:lnTo>
                  <a:cubicBezTo>
                    <a:pt x="10000" y="9653"/>
                    <a:pt x="9573" y="10000"/>
                    <a:pt x="9060" y="10000"/>
                  </a:cubicBezTo>
                  <a:lnTo>
                    <a:pt x="940" y="10000"/>
                  </a:lnTo>
                  <a:cubicBezTo>
                    <a:pt x="342" y="10000"/>
                    <a:pt x="0" y="9653"/>
                    <a:pt x="0" y="9236"/>
                  </a:cubicBezTo>
                  <a:lnTo>
                    <a:pt x="0" y="694"/>
                  </a:lnTo>
                  <a:cubicBezTo>
                    <a:pt x="0" y="278"/>
                    <a:pt x="342" y="0"/>
                    <a:pt x="855" y="0"/>
                  </a:cubicBezTo>
                  <a:lnTo>
                    <a:pt x="7009" y="0"/>
                  </a:lnTo>
                  <a:cubicBezTo>
                    <a:pt x="7179" y="139"/>
                    <a:pt x="7179" y="417"/>
                    <a:pt x="7179" y="625"/>
                  </a:cubicBezTo>
                  <a:lnTo>
                    <a:pt x="7179" y="2222"/>
                  </a:lnTo>
                  <a:cubicBezTo>
                    <a:pt x="7179" y="2431"/>
                    <a:pt x="7436" y="2569"/>
                    <a:pt x="7521" y="2708"/>
                  </a:cubicBezTo>
                  <a:cubicBezTo>
                    <a:pt x="8120" y="3125"/>
                    <a:pt x="8632" y="3542"/>
                    <a:pt x="9145" y="3958"/>
                  </a:cubicBezTo>
                  <a:cubicBezTo>
                    <a:pt x="9231" y="4097"/>
                    <a:pt x="9334" y="4062"/>
                    <a:pt x="9632" y="4312"/>
                  </a:cubicBezTo>
                </a:path>
              </a:pathLst>
            </a:custGeom>
            <a:solidFill>
              <a:srgbClr val="F7B600"/>
            </a:solidFill>
            <a:ln w="12700" cap="flat" cmpd="sng">
              <a:solidFill>
                <a:srgbClr val="FFC92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7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" name="Shape 103"/>
            <p:cNvSpPr/>
            <p:nvPr/>
          </p:nvSpPr>
          <p:spPr>
            <a:xfrm>
              <a:off x="2414965" y="2870305"/>
              <a:ext cx="112979" cy="125770"/>
            </a:xfrm>
            <a:custGeom>
              <a:avLst/>
              <a:gdLst/>
              <a:ahLst/>
              <a:cxnLst/>
              <a:rect l="0" t="0" r="0" b="0"/>
              <a:pathLst>
                <a:path w="35" h="39" extrusionOk="0">
                  <a:moveTo>
                    <a:pt x="0" y="34"/>
                  </a:moveTo>
                  <a:cubicBezTo>
                    <a:pt x="0" y="23"/>
                    <a:pt x="0" y="11"/>
                    <a:pt x="0" y="0"/>
                  </a:cubicBezTo>
                  <a:cubicBezTo>
                    <a:pt x="12" y="11"/>
                    <a:pt x="24" y="22"/>
                    <a:pt x="35" y="34"/>
                  </a:cubicBezTo>
                  <a:cubicBezTo>
                    <a:pt x="33" y="36"/>
                    <a:pt x="32" y="36"/>
                    <a:pt x="30" y="36"/>
                  </a:cubicBezTo>
                  <a:cubicBezTo>
                    <a:pt x="20" y="36"/>
                    <a:pt x="10" y="39"/>
                    <a:pt x="0" y="34"/>
                  </a:cubicBezTo>
                  <a:close/>
                </a:path>
              </a:pathLst>
            </a:custGeom>
            <a:solidFill>
              <a:srgbClr val="FEE068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7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" name="Shape 104"/>
            <p:cNvSpPr/>
            <p:nvPr/>
          </p:nvSpPr>
          <p:spPr>
            <a:xfrm>
              <a:off x="2414965" y="2980087"/>
              <a:ext cx="112975" cy="112975"/>
            </a:xfrm>
            <a:custGeom>
              <a:avLst/>
              <a:gdLst/>
              <a:ahLst/>
              <a:cxnLst/>
              <a:rect l="0" t="0" r="0" b="0"/>
              <a:pathLst>
                <a:path w="10000" h="10000" extrusionOk="0">
                  <a:moveTo>
                    <a:pt x="0" y="0"/>
                  </a:moveTo>
                  <a:lnTo>
                    <a:pt x="10000" y="0"/>
                  </a:lnTo>
                  <a:lnTo>
                    <a:pt x="10000" y="10000"/>
                  </a:lnTo>
                  <a:cubicBezTo>
                    <a:pt x="9362" y="9057"/>
                    <a:pt x="1457" y="1924"/>
                    <a:pt x="0" y="0"/>
                  </a:cubicBezTo>
                  <a:close/>
                </a:path>
              </a:pathLst>
            </a:custGeom>
            <a:solidFill>
              <a:srgbClr val="D59D00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7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" name="Shape 105"/>
            <p:cNvSpPr/>
            <p:nvPr/>
          </p:nvSpPr>
          <p:spPr>
            <a:xfrm>
              <a:off x="2149550" y="3036900"/>
              <a:ext cx="378300" cy="227400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ct val="25000"/>
                <a:buFont typeface="Calibri"/>
                <a:buNone/>
              </a:pPr>
              <a:r>
                <a:rPr lang="en" sz="900" b="0" i="0" u="none" strike="noStrike" cap="none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FGST</a:t>
              </a:r>
            </a:p>
          </p:txBody>
        </p:sp>
      </p:grpSp>
      <p:sp>
        <p:nvSpPr>
          <p:cNvPr id="106" name="Shape 106"/>
          <p:cNvSpPr txBox="1">
            <a:spLocks noGrp="1"/>
          </p:cNvSpPr>
          <p:nvPr>
            <p:ph type="title" idx="2"/>
          </p:nvPr>
        </p:nvSpPr>
        <p:spPr>
          <a:xfrm>
            <a:off x="337675" y="45467"/>
            <a:ext cx="9230650" cy="763600"/>
          </a:xfrm>
          <a:prstGeom prst="rect">
            <a:avLst/>
          </a:prstGeom>
        </p:spPr>
        <p:txBody>
          <a:bodyPr lIns="107257" tIns="107257" rIns="107257" bIns="107257" anchor="t" anchorCtr="0"/>
          <a:lstStyle>
            <a:lvl1pPr lvl="0" algn="ctr" rtl="0">
              <a:spcBef>
                <a:spcPts val="0"/>
              </a:spcBef>
              <a:buNone/>
              <a:defRPr sz="4500" b="1">
                <a:solidFill>
                  <a:srgbClr val="666666"/>
                </a:solidFill>
                <a:latin typeface="Dosis"/>
                <a:ea typeface="Dosis"/>
                <a:cs typeface="Dosis"/>
                <a:sym typeface="Dosis"/>
              </a:defRPr>
            </a:lvl1pPr>
            <a:lvl2pPr lvl="1" rtl="0">
              <a:spcBef>
                <a:spcPts val="0"/>
              </a:spcBef>
              <a:buNone/>
              <a:defRPr sz="4200" b="1">
                <a:latin typeface="Dosis"/>
                <a:ea typeface="Dosis"/>
                <a:cs typeface="Dosis"/>
                <a:sym typeface="Dosis"/>
              </a:defRPr>
            </a:lvl2pPr>
            <a:lvl3pPr lvl="2" rtl="0">
              <a:spcBef>
                <a:spcPts val="0"/>
              </a:spcBef>
              <a:buNone/>
              <a:defRPr sz="4200" b="1">
                <a:latin typeface="Dosis"/>
                <a:ea typeface="Dosis"/>
                <a:cs typeface="Dosis"/>
                <a:sym typeface="Dosis"/>
              </a:defRPr>
            </a:lvl3pPr>
            <a:lvl4pPr lvl="3" rtl="0">
              <a:spcBef>
                <a:spcPts val="0"/>
              </a:spcBef>
              <a:buNone/>
              <a:defRPr sz="4200" b="1">
                <a:latin typeface="Dosis"/>
                <a:ea typeface="Dosis"/>
                <a:cs typeface="Dosis"/>
                <a:sym typeface="Dosis"/>
              </a:defRPr>
            </a:lvl4pPr>
            <a:lvl5pPr lvl="4" rtl="0">
              <a:spcBef>
                <a:spcPts val="0"/>
              </a:spcBef>
              <a:buNone/>
              <a:defRPr sz="4200" b="1">
                <a:latin typeface="Dosis"/>
                <a:ea typeface="Dosis"/>
                <a:cs typeface="Dosis"/>
                <a:sym typeface="Dosis"/>
              </a:defRPr>
            </a:lvl5pPr>
            <a:lvl6pPr lvl="5" rtl="0">
              <a:spcBef>
                <a:spcPts val="0"/>
              </a:spcBef>
              <a:buNone/>
              <a:defRPr sz="4200" b="1">
                <a:latin typeface="Dosis"/>
                <a:ea typeface="Dosis"/>
                <a:cs typeface="Dosis"/>
                <a:sym typeface="Dosis"/>
              </a:defRPr>
            </a:lvl6pPr>
            <a:lvl7pPr lvl="6" rtl="0">
              <a:spcBef>
                <a:spcPts val="0"/>
              </a:spcBef>
              <a:buNone/>
              <a:defRPr sz="4200" b="1">
                <a:latin typeface="Dosis"/>
                <a:ea typeface="Dosis"/>
                <a:cs typeface="Dosis"/>
                <a:sym typeface="Dosis"/>
              </a:defRPr>
            </a:lvl7pPr>
            <a:lvl8pPr lvl="7" rtl="0">
              <a:spcBef>
                <a:spcPts val="0"/>
              </a:spcBef>
              <a:buNone/>
              <a:defRPr sz="4200" b="1">
                <a:latin typeface="Dosis"/>
                <a:ea typeface="Dosis"/>
                <a:cs typeface="Dosis"/>
                <a:sym typeface="Dosis"/>
              </a:defRPr>
            </a:lvl8pPr>
            <a:lvl9pPr lvl="8" rtl="0">
              <a:spcBef>
                <a:spcPts val="0"/>
              </a:spcBef>
              <a:buNone/>
              <a:defRPr sz="4200" b="1">
                <a:latin typeface="Dosis"/>
                <a:ea typeface="Dosis"/>
                <a:cs typeface="Dosis"/>
                <a:sym typeface="Dosis"/>
              </a:defRPr>
            </a:lvl9pPr>
          </a:lstStyle>
          <a:p>
            <a:endParaRPr/>
          </a:p>
        </p:txBody>
      </p:sp>
      <p:sp>
        <p:nvSpPr>
          <p:cNvPr id="107" name="Shape 107"/>
          <p:cNvSpPr txBox="1">
            <a:spLocks noGrp="1"/>
          </p:cNvSpPr>
          <p:nvPr>
            <p:ph type="subTitle" idx="3"/>
          </p:nvPr>
        </p:nvSpPr>
        <p:spPr>
          <a:xfrm>
            <a:off x="2437339" y="809067"/>
            <a:ext cx="5031325" cy="326400"/>
          </a:xfrm>
          <a:prstGeom prst="rect">
            <a:avLst/>
          </a:prstGeom>
        </p:spPr>
        <p:txBody>
          <a:bodyPr lIns="107257" tIns="107257" rIns="107257" bIns="107257" anchor="t" anchorCtr="0"/>
          <a:lstStyle>
            <a:lvl1pPr lvl="0" algn="ctr" rtl="0">
              <a:spcBef>
                <a:spcPts val="0"/>
              </a:spcBef>
              <a:buNone/>
              <a:defRPr sz="1900">
                <a:latin typeface="Open Sans"/>
                <a:ea typeface="Open Sans"/>
                <a:cs typeface="Open Sans"/>
                <a:sym typeface="Open Sans"/>
              </a:defRPr>
            </a:lvl1pPr>
            <a:lvl2pPr lvl="1" algn="ctr" rtl="0">
              <a:spcBef>
                <a:spcPts val="0"/>
              </a:spcBef>
              <a:buNone/>
              <a:defRPr sz="1900">
                <a:latin typeface="Open Sans"/>
                <a:ea typeface="Open Sans"/>
                <a:cs typeface="Open Sans"/>
                <a:sym typeface="Open Sans"/>
              </a:defRPr>
            </a:lvl2pPr>
            <a:lvl3pPr lvl="2" algn="ctr" rtl="0">
              <a:spcBef>
                <a:spcPts val="0"/>
              </a:spcBef>
              <a:buNone/>
              <a:defRPr sz="1900">
                <a:latin typeface="Open Sans"/>
                <a:ea typeface="Open Sans"/>
                <a:cs typeface="Open Sans"/>
                <a:sym typeface="Open Sans"/>
              </a:defRPr>
            </a:lvl3pPr>
            <a:lvl4pPr lvl="3" algn="ctr" rtl="0">
              <a:spcBef>
                <a:spcPts val="0"/>
              </a:spcBef>
              <a:buNone/>
              <a:defRPr sz="1900">
                <a:latin typeface="Open Sans"/>
                <a:ea typeface="Open Sans"/>
                <a:cs typeface="Open Sans"/>
                <a:sym typeface="Open Sans"/>
              </a:defRPr>
            </a:lvl4pPr>
            <a:lvl5pPr lvl="4" algn="ctr" rtl="0">
              <a:spcBef>
                <a:spcPts val="0"/>
              </a:spcBef>
              <a:buNone/>
              <a:defRPr sz="1900">
                <a:latin typeface="Open Sans"/>
                <a:ea typeface="Open Sans"/>
                <a:cs typeface="Open Sans"/>
                <a:sym typeface="Open Sans"/>
              </a:defRPr>
            </a:lvl5pPr>
            <a:lvl6pPr lvl="5" algn="ctr" rtl="0">
              <a:spcBef>
                <a:spcPts val="0"/>
              </a:spcBef>
              <a:buNone/>
              <a:defRPr sz="1900">
                <a:latin typeface="Open Sans"/>
                <a:ea typeface="Open Sans"/>
                <a:cs typeface="Open Sans"/>
                <a:sym typeface="Open Sans"/>
              </a:defRPr>
            </a:lvl6pPr>
            <a:lvl7pPr lvl="6" algn="ctr" rtl="0">
              <a:spcBef>
                <a:spcPts val="0"/>
              </a:spcBef>
              <a:buNone/>
              <a:defRPr sz="1900">
                <a:latin typeface="Open Sans"/>
                <a:ea typeface="Open Sans"/>
                <a:cs typeface="Open Sans"/>
                <a:sym typeface="Open Sans"/>
              </a:defRPr>
            </a:lvl7pPr>
            <a:lvl8pPr lvl="7" algn="ctr" rtl="0">
              <a:spcBef>
                <a:spcPts val="0"/>
              </a:spcBef>
              <a:buNone/>
              <a:defRPr sz="1900">
                <a:latin typeface="Open Sans"/>
                <a:ea typeface="Open Sans"/>
                <a:cs typeface="Open Sans"/>
                <a:sym typeface="Open Sans"/>
              </a:defRPr>
            </a:lvl8pPr>
            <a:lvl9pPr lvl="8" algn="ctr" rtl="0">
              <a:spcBef>
                <a:spcPts val="0"/>
              </a:spcBef>
              <a:buNone/>
              <a:defRPr sz="1900"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body 1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/>
          </p:nvPr>
        </p:nvSpPr>
        <p:spPr>
          <a:xfrm>
            <a:off x="401356" y="593367"/>
            <a:ext cx="9165000" cy="763600"/>
          </a:xfrm>
          <a:prstGeom prst="rect">
            <a:avLst/>
          </a:prstGeom>
        </p:spPr>
        <p:txBody>
          <a:bodyPr lIns="107257" tIns="107257" rIns="107257" bIns="107257" anchor="t" anchorCtr="0"/>
          <a:lstStyle>
            <a:lvl1pPr lvl="0" rtl="0">
              <a:spcBef>
                <a:spcPts val="0"/>
              </a:spcBef>
              <a:buClr>
                <a:srgbClr val="4E6F9B"/>
              </a:buClr>
              <a:buFont typeface="Muli"/>
              <a:defRPr>
                <a:solidFill>
                  <a:srgbClr val="4E6F9B"/>
                </a:solidFill>
                <a:latin typeface="Muli"/>
                <a:ea typeface="Muli"/>
                <a:cs typeface="Muli"/>
                <a:sym typeface="Muli"/>
              </a:defRPr>
            </a:lvl1pPr>
            <a:lvl2pPr lvl="1" rtl="0">
              <a:spcBef>
                <a:spcPts val="0"/>
              </a:spcBef>
              <a:buClr>
                <a:srgbClr val="4E6F9B"/>
              </a:buClr>
              <a:buFont typeface="Muli"/>
              <a:defRPr>
                <a:solidFill>
                  <a:srgbClr val="4E6F9B"/>
                </a:solidFill>
                <a:latin typeface="Muli"/>
                <a:ea typeface="Muli"/>
                <a:cs typeface="Muli"/>
                <a:sym typeface="Muli"/>
              </a:defRPr>
            </a:lvl2pPr>
            <a:lvl3pPr lvl="2" rtl="0">
              <a:spcBef>
                <a:spcPts val="0"/>
              </a:spcBef>
              <a:buClr>
                <a:srgbClr val="4E6F9B"/>
              </a:buClr>
              <a:buFont typeface="Muli"/>
              <a:defRPr>
                <a:solidFill>
                  <a:srgbClr val="4E6F9B"/>
                </a:solidFill>
                <a:latin typeface="Muli"/>
                <a:ea typeface="Muli"/>
                <a:cs typeface="Muli"/>
                <a:sym typeface="Muli"/>
              </a:defRPr>
            </a:lvl3pPr>
            <a:lvl4pPr lvl="3" rtl="0">
              <a:spcBef>
                <a:spcPts val="0"/>
              </a:spcBef>
              <a:buClr>
                <a:srgbClr val="4E6F9B"/>
              </a:buClr>
              <a:buFont typeface="Muli"/>
              <a:defRPr>
                <a:solidFill>
                  <a:srgbClr val="4E6F9B"/>
                </a:solidFill>
                <a:latin typeface="Muli"/>
                <a:ea typeface="Muli"/>
                <a:cs typeface="Muli"/>
                <a:sym typeface="Muli"/>
              </a:defRPr>
            </a:lvl4pPr>
            <a:lvl5pPr lvl="4" rtl="0">
              <a:spcBef>
                <a:spcPts val="0"/>
              </a:spcBef>
              <a:buClr>
                <a:srgbClr val="4E6F9B"/>
              </a:buClr>
              <a:buFont typeface="Muli"/>
              <a:defRPr>
                <a:solidFill>
                  <a:srgbClr val="4E6F9B"/>
                </a:solidFill>
                <a:latin typeface="Muli"/>
                <a:ea typeface="Muli"/>
                <a:cs typeface="Muli"/>
                <a:sym typeface="Muli"/>
              </a:defRPr>
            </a:lvl5pPr>
            <a:lvl6pPr lvl="5" rtl="0">
              <a:spcBef>
                <a:spcPts val="0"/>
              </a:spcBef>
              <a:buClr>
                <a:srgbClr val="4E6F9B"/>
              </a:buClr>
              <a:buFont typeface="Muli"/>
              <a:defRPr>
                <a:solidFill>
                  <a:srgbClr val="4E6F9B"/>
                </a:solidFill>
                <a:latin typeface="Muli"/>
                <a:ea typeface="Muli"/>
                <a:cs typeface="Muli"/>
                <a:sym typeface="Muli"/>
              </a:defRPr>
            </a:lvl6pPr>
            <a:lvl7pPr lvl="6" rtl="0">
              <a:spcBef>
                <a:spcPts val="0"/>
              </a:spcBef>
              <a:buClr>
                <a:srgbClr val="4E6F9B"/>
              </a:buClr>
              <a:buFont typeface="Muli"/>
              <a:defRPr>
                <a:solidFill>
                  <a:srgbClr val="4E6F9B"/>
                </a:solidFill>
                <a:latin typeface="Muli"/>
                <a:ea typeface="Muli"/>
                <a:cs typeface="Muli"/>
                <a:sym typeface="Muli"/>
              </a:defRPr>
            </a:lvl7pPr>
            <a:lvl8pPr lvl="7" rtl="0">
              <a:spcBef>
                <a:spcPts val="0"/>
              </a:spcBef>
              <a:buClr>
                <a:srgbClr val="4E6F9B"/>
              </a:buClr>
              <a:buFont typeface="Muli"/>
              <a:defRPr>
                <a:solidFill>
                  <a:srgbClr val="4E6F9B"/>
                </a:solidFill>
                <a:latin typeface="Muli"/>
                <a:ea typeface="Muli"/>
                <a:cs typeface="Muli"/>
                <a:sym typeface="Muli"/>
              </a:defRPr>
            </a:lvl8pPr>
            <a:lvl9pPr lvl="8" rtl="0">
              <a:spcBef>
                <a:spcPts val="0"/>
              </a:spcBef>
              <a:buClr>
                <a:srgbClr val="4E6F9B"/>
              </a:buClr>
              <a:buFont typeface="Muli"/>
              <a:defRPr>
                <a:solidFill>
                  <a:srgbClr val="4E6F9B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>
            <a:endParaRPr/>
          </a:p>
        </p:txBody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401349" y="1797867"/>
            <a:ext cx="4215575" cy="4555200"/>
          </a:xfrm>
          <a:prstGeom prst="rect">
            <a:avLst/>
          </a:prstGeom>
        </p:spPr>
        <p:txBody>
          <a:bodyPr lIns="107257" tIns="107257" rIns="107257" bIns="107257" anchor="t" anchorCtr="0"/>
          <a:lstStyle>
            <a:lvl1pPr lvl="0" rtl="0">
              <a:spcBef>
                <a:spcPts val="0"/>
              </a:spcBef>
              <a:buFont typeface="Muli"/>
              <a:defRPr>
                <a:latin typeface="Muli"/>
                <a:ea typeface="Muli"/>
                <a:cs typeface="Muli"/>
                <a:sym typeface="Muli"/>
              </a:defRPr>
            </a:lvl1pPr>
            <a:lvl2pPr lvl="1" rtl="0">
              <a:spcBef>
                <a:spcPts val="0"/>
              </a:spcBef>
              <a:buFont typeface="Muli"/>
              <a:defRPr>
                <a:latin typeface="Muli"/>
                <a:ea typeface="Muli"/>
                <a:cs typeface="Muli"/>
                <a:sym typeface="Muli"/>
              </a:defRPr>
            </a:lvl2pPr>
            <a:lvl3pPr lvl="2" rtl="0">
              <a:spcBef>
                <a:spcPts val="0"/>
              </a:spcBef>
              <a:buFont typeface="Muli"/>
              <a:defRPr>
                <a:latin typeface="Muli"/>
                <a:ea typeface="Muli"/>
                <a:cs typeface="Muli"/>
                <a:sym typeface="Muli"/>
              </a:defRPr>
            </a:lvl3pPr>
            <a:lvl4pPr lvl="3" rtl="0">
              <a:spcBef>
                <a:spcPts val="0"/>
              </a:spcBef>
              <a:buFont typeface="Muli"/>
              <a:defRPr>
                <a:latin typeface="Muli"/>
                <a:ea typeface="Muli"/>
                <a:cs typeface="Muli"/>
                <a:sym typeface="Muli"/>
              </a:defRPr>
            </a:lvl4pPr>
            <a:lvl5pPr lvl="4" rtl="0">
              <a:spcBef>
                <a:spcPts val="0"/>
              </a:spcBef>
              <a:buFont typeface="Muli"/>
              <a:defRPr>
                <a:latin typeface="Muli"/>
                <a:ea typeface="Muli"/>
                <a:cs typeface="Muli"/>
                <a:sym typeface="Muli"/>
              </a:defRPr>
            </a:lvl5pPr>
            <a:lvl6pPr lvl="5" rtl="0">
              <a:spcBef>
                <a:spcPts val="0"/>
              </a:spcBef>
              <a:buFont typeface="Muli"/>
              <a:defRPr>
                <a:latin typeface="Muli"/>
                <a:ea typeface="Muli"/>
                <a:cs typeface="Muli"/>
                <a:sym typeface="Muli"/>
              </a:defRPr>
            </a:lvl6pPr>
            <a:lvl7pPr lvl="6" rtl="0">
              <a:spcBef>
                <a:spcPts val="0"/>
              </a:spcBef>
              <a:buFont typeface="Muli"/>
              <a:defRPr>
                <a:latin typeface="Muli"/>
                <a:ea typeface="Muli"/>
                <a:cs typeface="Muli"/>
                <a:sym typeface="Muli"/>
              </a:defRPr>
            </a:lvl7pPr>
            <a:lvl8pPr lvl="7" rtl="0">
              <a:spcBef>
                <a:spcPts val="0"/>
              </a:spcBef>
              <a:buFont typeface="Muli"/>
              <a:defRPr>
                <a:latin typeface="Muli"/>
                <a:ea typeface="Muli"/>
                <a:cs typeface="Muli"/>
                <a:sym typeface="Muli"/>
              </a:defRPr>
            </a:lvl8pPr>
            <a:lvl9pPr lvl="8" rtl="0">
              <a:spcBef>
                <a:spcPts val="0"/>
              </a:spcBef>
              <a:buFont typeface="Muli"/>
              <a:defRPr>
                <a:latin typeface="Muli"/>
                <a:ea typeface="Muli"/>
                <a:cs typeface="Muli"/>
                <a:sym typeface="Muli"/>
              </a:defRPr>
            </a:lvl9pPr>
          </a:lstStyle>
          <a:p>
            <a:endParaRPr/>
          </a:p>
        </p:txBody>
      </p:sp>
      <p:sp>
        <p:nvSpPr>
          <p:cNvPr id="94" name="Shape 94"/>
          <p:cNvSpPr txBox="1">
            <a:spLocks noGrp="1"/>
          </p:cNvSpPr>
          <p:nvPr>
            <p:ph type="sldNum" idx="12"/>
          </p:nvPr>
        </p:nvSpPr>
        <p:spPr>
          <a:xfrm>
            <a:off x="9178495" y="6217621"/>
            <a:ext cx="594425" cy="524800"/>
          </a:xfrm>
          <a:prstGeom prst="rect">
            <a:avLst/>
          </a:prstGeom>
        </p:spPr>
        <p:txBody>
          <a:bodyPr lIns="107257" tIns="107257" rIns="107257" bIns="107257" anchor="ctr" anchorCtr="0">
            <a:noAutofit/>
          </a:bodyPr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grpSp>
        <p:nvGrpSpPr>
          <p:cNvPr id="95" name="Shape 95"/>
          <p:cNvGrpSpPr/>
          <p:nvPr/>
        </p:nvGrpSpPr>
        <p:grpSpPr>
          <a:xfrm rot="-5400000">
            <a:off x="-132835" y="937794"/>
            <a:ext cx="866285" cy="74750"/>
            <a:chOff x="684762" y="3506750"/>
            <a:chExt cx="3536825" cy="69000"/>
          </a:xfrm>
        </p:grpSpPr>
        <p:sp>
          <p:nvSpPr>
            <p:cNvPr id="96" name="Shape 96"/>
            <p:cNvSpPr/>
            <p:nvPr/>
          </p:nvSpPr>
          <p:spPr>
            <a:xfrm>
              <a:off x="1515449" y="3506750"/>
              <a:ext cx="1003799" cy="69000"/>
            </a:xfrm>
            <a:prstGeom prst="rect">
              <a:avLst/>
            </a:prstGeom>
            <a:solidFill>
              <a:srgbClr val="5477A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Shape 97"/>
            <p:cNvSpPr/>
            <p:nvPr/>
          </p:nvSpPr>
          <p:spPr>
            <a:xfrm>
              <a:off x="684762" y="3506750"/>
              <a:ext cx="830700" cy="69000"/>
            </a:xfrm>
            <a:prstGeom prst="rect">
              <a:avLst/>
            </a:prstGeom>
            <a:solidFill>
              <a:srgbClr val="4E6E9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Shape 98"/>
            <p:cNvSpPr/>
            <p:nvPr/>
          </p:nvSpPr>
          <p:spPr>
            <a:xfrm>
              <a:off x="3438287" y="3506750"/>
              <a:ext cx="783300" cy="69000"/>
            </a:xfrm>
            <a:prstGeom prst="rect">
              <a:avLst/>
            </a:prstGeom>
            <a:solidFill>
              <a:srgbClr val="648DC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Shape 99"/>
            <p:cNvSpPr/>
            <p:nvPr/>
          </p:nvSpPr>
          <p:spPr>
            <a:xfrm>
              <a:off x="2519143" y="3506750"/>
              <a:ext cx="918900" cy="69000"/>
            </a:xfrm>
            <a:prstGeom prst="rect">
              <a:avLst/>
            </a:prstGeom>
            <a:solidFill>
              <a:srgbClr val="5A7FB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0" name="Shape 100"/>
          <p:cNvSpPr txBox="1">
            <a:spLocks noGrp="1"/>
          </p:cNvSpPr>
          <p:nvPr>
            <p:ph type="subTitle" idx="2"/>
          </p:nvPr>
        </p:nvSpPr>
        <p:spPr>
          <a:xfrm>
            <a:off x="401356" y="1255367"/>
            <a:ext cx="9165000" cy="524800"/>
          </a:xfrm>
          <a:prstGeom prst="rect">
            <a:avLst/>
          </a:prstGeom>
        </p:spPr>
        <p:txBody>
          <a:bodyPr lIns="107257" tIns="107257" rIns="107257" bIns="107257" anchor="t" anchorCtr="0"/>
          <a:lstStyle>
            <a:lvl1pPr lvl="0" rtl="0">
              <a:spcBef>
                <a:spcPts val="0"/>
              </a:spcBef>
              <a:buNone/>
              <a:defRPr/>
            </a:lvl1pPr>
            <a:lvl2pPr lvl="1" rtl="0">
              <a:spcBef>
                <a:spcPts val="0"/>
              </a:spcBef>
              <a:buNone/>
              <a:defRPr/>
            </a:lvl2pPr>
            <a:lvl3pPr lvl="2" rtl="0">
              <a:spcBef>
                <a:spcPts val="0"/>
              </a:spcBef>
              <a:buNone/>
              <a:defRPr/>
            </a:lvl3pPr>
            <a:lvl4pPr lvl="3" rtl="0">
              <a:spcBef>
                <a:spcPts val="0"/>
              </a:spcBef>
              <a:buNone/>
              <a:defRPr/>
            </a:lvl4pPr>
            <a:lvl5pPr lvl="4" rtl="0">
              <a:spcBef>
                <a:spcPts val="0"/>
              </a:spcBef>
              <a:buNone/>
              <a:defRPr/>
            </a:lvl5pPr>
            <a:lvl6pPr lvl="5" rtl="0">
              <a:spcBef>
                <a:spcPts val="0"/>
              </a:spcBef>
              <a:buNone/>
              <a:defRPr/>
            </a:lvl6pPr>
            <a:lvl7pPr lvl="6" rtl="0">
              <a:spcBef>
                <a:spcPts val="0"/>
              </a:spcBef>
              <a:buNone/>
              <a:defRPr/>
            </a:lvl7pPr>
            <a:lvl8pPr lvl="7" rtl="0">
              <a:spcBef>
                <a:spcPts val="0"/>
              </a:spcBef>
              <a:buNone/>
              <a:defRPr/>
            </a:lvl8pPr>
            <a:lvl9pPr lvl="8" rtl="0">
              <a:spcBef>
                <a:spcPts val="0"/>
              </a:spcBef>
              <a:buNone/>
              <a:defRPr/>
            </a:lvl9pPr>
          </a:lstStyle>
          <a:p>
            <a:endParaRPr/>
          </a:p>
        </p:txBody>
      </p:sp>
      <p:sp>
        <p:nvSpPr>
          <p:cNvPr id="101" name="Shape 101"/>
          <p:cNvSpPr txBox="1">
            <a:spLocks noGrp="1"/>
          </p:cNvSpPr>
          <p:nvPr>
            <p:ph type="body" idx="3"/>
          </p:nvPr>
        </p:nvSpPr>
        <p:spPr>
          <a:xfrm>
            <a:off x="4962914" y="1797867"/>
            <a:ext cx="4215575" cy="4555200"/>
          </a:xfrm>
          <a:prstGeom prst="rect">
            <a:avLst/>
          </a:prstGeom>
        </p:spPr>
        <p:txBody>
          <a:bodyPr lIns="107257" tIns="107257" rIns="107257" bIns="107257" anchor="t" anchorCtr="0"/>
          <a:lstStyle>
            <a:lvl1pPr lvl="0" rtl="0">
              <a:spcBef>
                <a:spcPts val="0"/>
              </a:spcBef>
              <a:buFont typeface="Muli"/>
              <a:defRPr>
                <a:latin typeface="Muli"/>
                <a:ea typeface="Muli"/>
                <a:cs typeface="Muli"/>
                <a:sym typeface="Muli"/>
              </a:defRPr>
            </a:lvl1pPr>
            <a:lvl2pPr lvl="1" rtl="0">
              <a:spcBef>
                <a:spcPts val="0"/>
              </a:spcBef>
              <a:buFont typeface="Muli"/>
              <a:defRPr>
                <a:latin typeface="Muli"/>
                <a:ea typeface="Muli"/>
                <a:cs typeface="Muli"/>
                <a:sym typeface="Muli"/>
              </a:defRPr>
            </a:lvl2pPr>
            <a:lvl3pPr lvl="2" rtl="0">
              <a:spcBef>
                <a:spcPts val="0"/>
              </a:spcBef>
              <a:buFont typeface="Muli"/>
              <a:defRPr>
                <a:latin typeface="Muli"/>
                <a:ea typeface="Muli"/>
                <a:cs typeface="Muli"/>
                <a:sym typeface="Muli"/>
              </a:defRPr>
            </a:lvl3pPr>
            <a:lvl4pPr lvl="3" rtl="0">
              <a:spcBef>
                <a:spcPts val="0"/>
              </a:spcBef>
              <a:buFont typeface="Muli"/>
              <a:defRPr>
                <a:latin typeface="Muli"/>
                <a:ea typeface="Muli"/>
                <a:cs typeface="Muli"/>
                <a:sym typeface="Muli"/>
              </a:defRPr>
            </a:lvl4pPr>
            <a:lvl5pPr lvl="4" rtl="0">
              <a:spcBef>
                <a:spcPts val="0"/>
              </a:spcBef>
              <a:buFont typeface="Muli"/>
              <a:defRPr>
                <a:latin typeface="Muli"/>
                <a:ea typeface="Muli"/>
                <a:cs typeface="Muli"/>
                <a:sym typeface="Muli"/>
              </a:defRPr>
            </a:lvl5pPr>
            <a:lvl6pPr lvl="5" rtl="0">
              <a:spcBef>
                <a:spcPts val="0"/>
              </a:spcBef>
              <a:buFont typeface="Muli"/>
              <a:defRPr>
                <a:latin typeface="Muli"/>
                <a:ea typeface="Muli"/>
                <a:cs typeface="Muli"/>
                <a:sym typeface="Muli"/>
              </a:defRPr>
            </a:lvl6pPr>
            <a:lvl7pPr lvl="6" rtl="0">
              <a:spcBef>
                <a:spcPts val="0"/>
              </a:spcBef>
              <a:buFont typeface="Muli"/>
              <a:defRPr>
                <a:latin typeface="Muli"/>
                <a:ea typeface="Muli"/>
                <a:cs typeface="Muli"/>
                <a:sym typeface="Muli"/>
              </a:defRPr>
            </a:lvl7pPr>
            <a:lvl8pPr lvl="7" rtl="0">
              <a:spcBef>
                <a:spcPts val="0"/>
              </a:spcBef>
              <a:buFont typeface="Muli"/>
              <a:defRPr>
                <a:latin typeface="Muli"/>
                <a:ea typeface="Muli"/>
                <a:cs typeface="Muli"/>
                <a:sym typeface="Muli"/>
              </a:defRPr>
            </a:lvl8pPr>
            <a:lvl9pPr lvl="8" rtl="0">
              <a:spcBef>
                <a:spcPts val="0"/>
              </a:spcBef>
              <a:buFont typeface="Muli"/>
              <a:defRPr>
                <a:latin typeface="Muli"/>
                <a:ea typeface="Muli"/>
                <a:cs typeface="Muli"/>
                <a:sym typeface="Mul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2782901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xfrm>
            <a:off x="337675" y="593367"/>
            <a:ext cx="9230650" cy="763600"/>
          </a:xfrm>
          <a:prstGeom prst="rect">
            <a:avLst/>
          </a:prstGeom>
        </p:spPr>
        <p:txBody>
          <a:bodyPr lIns="107269" tIns="107269" rIns="107269" bIns="107269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sldNum" idx="12"/>
          </p:nvPr>
        </p:nvSpPr>
        <p:spPr>
          <a:xfrm>
            <a:off x="9178495" y="6217621"/>
            <a:ext cx="594425" cy="524800"/>
          </a:xfrm>
          <a:prstGeom prst="rect">
            <a:avLst/>
          </a:prstGeom>
        </p:spPr>
        <p:txBody>
          <a:bodyPr lIns="107269" tIns="107269" rIns="107269" bIns="107269" anchor="ctr" anchorCtr="0">
            <a:noAutofit/>
          </a:bodyPr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xmlns="" val="3268863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37675" y="593367"/>
            <a:ext cx="9230650" cy="763600"/>
          </a:xfrm>
          <a:prstGeom prst="rect">
            <a:avLst/>
          </a:prstGeom>
          <a:noFill/>
          <a:ln>
            <a:noFill/>
          </a:ln>
        </p:spPr>
        <p:txBody>
          <a:bodyPr lIns="107257" tIns="107257" rIns="107257" bIns="107257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37675" y="1536633"/>
            <a:ext cx="9230650" cy="4555200"/>
          </a:xfrm>
          <a:prstGeom prst="rect">
            <a:avLst/>
          </a:prstGeom>
          <a:noFill/>
          <a:ln>
            <a:noFill/>
          </a:ln>
        </p:spPr>
        <p:txBody>
          <a:bodyPr lIns="107257" tIns="107257" rIns="107257" bIns="107257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9178495" y="6217621"/>
            <a:ext cx="594425" cy="524800"/>
          </a:xfrm>
          <a:prstGeom prst="rect">
            <a:avLst/>
          </a:prstGeom>
          <a:noFill/>
          <a:ln>
            <a:noFill/>
          </a:ln>
        </p:spPr>
        <p:txBody>
          <a:bodyPr lIns="107257" tIns="107257" rIns="107257" bIns="107257" anchor="ctr" anchorCtr="0">
            <a:noAutofit/>
          </a:bodyPr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r"/>
            <a:fld id="{00000000-1234-1234-1234-123412341234}" type="slidenum">
              <a:rPr lang="en" sz="1200" smtClean="0"/>
              <a:pPr algn="r"/>
              <a:t>‹#›</a:t>
            </a:fld>
            <a:endParaRPr lang="en" sz="120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5" r:id="rId2"/>
    <p:sldLayoutId id="2147483657" r:id="rId3"/>
    <p:sldLayoutId id="2147483658" r:id="rId4"/>
    <p:sldLayoutId id="2147483659" r:id="rId5"/>
    <p:sldLayoutId id="2147483664" r:id="rId6"/>
    <p:sldLayoutId id="2147483665" r:id="rId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07/relationships/hdphoto" Target="NUL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2860860" cy="1066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16200000">
            <a:off x="2546273" y="-438229"/>
            <a:ext cx="4381656" cy="9296401"/>
          </a:xfrm>
          <a:prstGeom prst="rect">
            <a:avLst/>
          </a:prstGeom>
        </p:spPr>
      </p:pic>
      <p:sp>
        <p:nvSpPr>
          <p:cNvPr id="6" name="Shape 100"/>
          <p:cNvSpPr txBox="1">
            <a:spLocks/>
          </p:cNvSpPr>
          <p:nvPr/>
        </p:nvSpPr>
        <p:spPr>
          <a:xfrm>
            <a:off x="1600200" y="3987801"/>
            <a:ext cx="6494370" cy="914399"/>
          </a:xfrm>
          <a:prstGeom prst="rect">
            <a:avLst/>
          </a:prstGeom>
          <a:noFill/>
          <a:ln>
            <a:noFill/>
          </a:ln>
        </p:spPr>
        <p:txBody>
          <a:bodyPr lIns="107269" tIns="53620" rIns="107269" bIns="5362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800" b="1" i="0" u="none" strike="noStrike" cap="none">
                <a:solidFill>
                  <a:srgbClr val="666666"/>
                </a:solidFill>
                <a:latin typeface="Dosis"/>
                <a:ea typeface="Dosis"/>
                <a:cs typeface="Dosis"/>
                <a:sym typeface="Dosis"/>
              </a:defRPr>
            </a:lvl1pPr>
            <a:lvl2pPr lvl="1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defRPr>
            </a:lvl2pPr>
            <a:lvl3pPr lvl="2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defRPr>
            </a:lvl3pPr>
            <a:lvl4pPr lvl="3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defRPr>
            </a:lvl4pPr>
            <a:lvl5pPr lvl="4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defRPr>
            </a:lvl5pPr>
            <a:lvl6pPr lvl="5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defRPr>
            </a:lvl6pPr>
            <a:lvl7pPr lvl="6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defRPr>
            </a:lvl7pPr>
            <a:lvl8pPr lvl="7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defRPr>
            </a:lvl8pPr>
            <a:lvl9pPr lvl="8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defRPr>
            </a:lvl9pPr>
          </a:lstStyle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4400" dirty="0">
                <a:solidFill>
                  <a:schemeClr val="tx1"/>
                </a:solidFill>
                <a:latin typeface="Sakkal Majalla" pitchFamily="2" charset="-78"/>
                <a:ea typeface="Calibri" panose="020F0502020204030204" pitchFamily="34" charset="0"/>
                <a:cs typeface="Sakkal Majalla" pitchFamily="2" charset="-78"/>
              </a:rPr>
              <a:t>Operations Improvement at Nablus Specialized Hospital</a:t>
            </a:r>
            <a:endParaRPr lang="en-US" altLang="en-US" sz="4400" dirty="0">
              <a:solidFill>
                <a:schemeClr val="tx1"/>
              </a:solidFill>
              <a:latin typeface="Sakkal Majalla" pitchFamily="2" charset="-78"/>
              <a:cs typeface="Sakkal Majalla" pitchFamily="2" charset="-7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52802" y="214290"/>
            <a:ext cx="2143125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525727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934545" y="3136900"/>
            <a:ext cx="1551855" cy="1644108"/>
          </a:xfrm>
          <a:prstGeom prst="ellipse">
            <a:avLst/>
          </a:prstGeom>
          <a:solidFill>
            <a:srgbClr val="B68A35"/>
          </a:solidFill>
          <a:ln>
            <a:solidFill>
              <a:srgbClr val="B68A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2514600" y="2165886"/>
            <a:ext cx="2356925" cy="2743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algn="r" rtl="1"/>
            <a:endParaRPr lang="en-US" sz="2300" b="1" dirty="0">
              <a:solidFill>
                <a:srgbClr val="666666"/>
              </a:solidFill>
              <a:latin typeface="Sakkal Majalla" pitchFamily="2" charset="-78"/>
              <a:ea typeface="Open Sans"/>
              <a:cs typeface="Sakkal Majalla" pitchFamily="2" charset="-78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0" y="6553200"/>
            <a:ext cx="9906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28600" y="1057217"/>
            <a:ext cx="9448800" cy="5648383"/>
          </a:xfrm>
          <a:prstGeom prst="rect">
            <a:avLst/>
          </a:prstGeom>
          <a:noFill/>
          <a:ln w="1270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28600" y="381000"/>
            <a:ext cx="9448800" cy="609600"/>
          </a:xfrm>
          <a:prstGeom prst="rect">
            <a:avLst/>
          </a:prstGeom>
          <a:solidFill>
            <a:srgbClr val="B68A35"/>
          </a:solidFill>
          <a:ln>
            <a:solidFill>
              <a:srgbClr val="B68A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  <a:buClr>
                <a:schemeClr val="dk1"/>
              </a:buClr>
              <a:buSzPct val="100000"/>
            </a:pPr>
            <a:r>
              <a:rPr lang="en-US" sz="3200" b="1" dirty="0" smtClean="0">
                <a:solidFill>
                  <a:schemeClr val="bg1"/>
                </a:solidFill>
                <a:latin typeface="Sakkal Majalla" pitchFamily="2" charset="-78"/>
                <a:ea typeface="Tahoma" panose="020B0604030504040204" pitchFamily="34" charset="0"/>
                <a:cs typeface="Sakkal Majalla" pitchFamily="2" charset="-78"/>
                <a:sym typeface="Dosis"/>
              </a:rPr>
              <a:t>Dimensions Of Quality At Health Care</a:t>
            </a:r>
            <a:endParaRPr lang="en-US" sz="3200" b="1" dirty="0">
              <a:solidFill>
                <a:schemeClr val="bg1"/>
              </a:solidFill>
              <a:latin typeface="Sakkal Majalla" pitchFamily="2" charset="-78"/>
              <a:ea typeface="Tahoma" panose="020B0604030504040204" pitchFamily="34" charset="0"/>
              <a:cs typeface="Sakkal Majalla" pitchFamily="2" charset="-78"/>
              <a:sym typeface="Dosis"/>
            </a:endParaRPr>
          </a:p>
        </p:txBody>
      </p:sp>
      <p:grpSp>
        <p:nvGrpSpPr>
          <p:cNvPr id="5" name="Group 159"/>
          <p:cNvGrpSpPr/>
          <p:nvPr/>
        </p:nvGrpSpPr>
        <p:grpSpPr>
          <a:xfrm>
            <a:off x="2090465" y="1473200"/>
            <a:ext cx="5300935" cy="5041900"/>
            <a:chOff x="7696347" y="665682"/>
            <a:chExt cx="4569952" cy="5029199"/>
          </a:xfrm>
          <a:scene3d>
            <a:camera prst="orthographicFront">
              <a:rot lat="300000" lon="20700000" rev="21546000"/>
            </a:camera>
            <a:lightRig rig="threePt" dir="t"/>
          </a:scene3d>
        </p:grpSpPr>
        <p:sp>
          <p:nvSpPr>
            <p:cNvPr id="161" name="Oval 54"/>
            <p:cNvSpPr/>
            <p:nvPr/>
          </p:nvSpPr>
          <p:spPr>
            <a:xfrm rot="1800000">
              <a:off x="10676299" y="3259866"/>
              <a:ext cx="1588248" cy="1567380"/>
            </a:xfrm>
            <a:custGeom>
              <a:avLst/>
              <a:gdLst/>
              <a:ahLst/>
              <a:cxnLst/>
              <a:rect l="l" t="t" r="r" b="b"/>
              <a:pathLst>
                <a:path w="1973278" h="1947351">
                  <a:moveTo>
                    <a:pt x="1818078" y="0"/>
                  </a:moveTo>
                  <a:cubicBezTo>
                    <a:pt x="1919421" y="304752"/>
                    <a:pt x="1973278" y="630747"/>
                    <a:pt x="1973278" y="969320"/>
                  </a:cubicBezTo>
                  <a:cubicBezTo>
                    <a:pt x="1973278" y="1311154"/>
                    <a:pt x="1918379" y="1640165"/>
                    <a:pt x="1814890" y="1947351"/>
                  </a:cubicBezTo>
                  <a:lnTo>
                    <a:pt x="409881" y="1196385"/>
                  </a:lnTo>
                  <a:lnTo>
                    <a:pt x="409881" y="1393951"/>
                  </a:lnTo>
                  <a:lnTo>
                    <a:pt x="0" y="969320"/>
                  </a:lnTo>
                  <a:lnTo>
                    <a:pt x="409881" y="544689"/>
                  </a:lnTo>
                  <a:lnTo>
                    <a:pt x="409881" y="742255"/>
                  </a:lnTo>
                  <a:close/>
                </a:path>
              </a:pathLst>
            </a:custGeom>
            <a:gradFill>
              <a:gsLst>
                <a:gs pos="100000">
                  <a:srgbClr val="CD6209"/>
                </a:gs>
                <a:gs pos="0">
                  <a:schemeClr val="accent6"/>
                </a:gs>
              </a:gsLst>
              <a:lin ang="0" scaled="1"/>
            </a:gradFill>
            <a:ln>
              <a:noFill/>
            </a:ln>
            <a:sp3d extrusionH="279400">
              <a:bevelB w="50800" h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40080" tIns="365760" rIns="91440" bIns="3657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endParaRPr lang="en-US" sz="2000" b="1" dirty="0">
                <a:solidFill>
                  <a:schemeClr val="bg1"/>
                </a:solidFill>
                <a:effectLst>
                  <a:outerShdw blurRad="76200" dist="50800" dir="2700000" algn="tl" rotWithShape="0">
                    <a:prstClr val="black">
                      <a:alpha val="55000"/>
                    </a:prstClr>
                  </a:outerShdw>
                </a:effectLst>
              </a:endParaRPr>
            </a:p>
          </p:txBody>
        </p:sp>
        <p:sp>
          <p:nvSpPr>
            <p:cNvPr id="162" name="Oval 42"/>
            <p:cNvSpPr/>
            <p:nvPr/>
          </p:nvSpPr>
          <p:spPr>
            <a:xfrm rot="1800000">
              <a:off x="7696347" y="1539390"/>
              <a:ext cx="1588248" cy="1567380"/>
            </a:xfrm>
            <a:custGeom>
              <a:avLst/>
              <a:gdLst/>
              <a:ahLst/>
              <a:cxnLst/>
              <a:rect l="l" t="t" r="r" b="b"/>
              <a:pathLst>
                <a:path w="1973278" h="1947351">
                  <a:moveTo>
                    <a:pt x="155200" y="0"/>
                  </a:moveTo>
                  <a:lnTo>
                    <a:pt x="1563397" y="742255"/>
                  </a:lnTo>
                  <a:lnTo>
                    <a:pt x="1563397" y="544689"/>
                  </a:lnTo>
                  <a:lnTo>
                    <a:pt x="1973278" y="969320"/>
                  </a:lnTo>
                  <a:lnTo>
                    <a:pt x="1563397" y="1393951"/>
                  </a:lnTo>
                  <a:lnTo>
                    <a:pt x="1563397" y="1196385"/>
                  </a:lnTo>
                  <a:lnTo>
                    <a:pt x="158388" y="1947351"/>
                  </a:lnTo>
                  <a:cubicBezTo>
                    <a:pt x="54899" y="1640165"/>
                    <a:pt x="0" y="1311154"/>
                    <a:pt x="0" y="969320"/>
                  </a:cubicBezTo>
                  <a:cubicBezTo>
                    <a:pt x="0" y="630747"/>
                    <a:pt x="53857" y="304752"/>
                    <a:pt x="155200" y="0"/>
                  </a:cubicBezTo>
                  <a:close/>
                </a:path>
              </a:pathLst>
            </a:custGeom>
            <a:gradFill>
              <a:gsLst>
                <a:gs pos="100000">
                  <a:schemeClr val="accent4">
                    <a:lumMod val="50000"/>
                  </a:schemeClr>
                </a:gs>
                <a:gs pos="0">
                  <a:schemeClr val="accent4"/>
                </a:gs>
              </a:gsLst>
              <a:lin ang="0" scaled="1"/>
            </a:gradFill>
            <a:ln>
              <a:noFill/>
            </a:ln>
            <a:sp3d extrusionH="279400">
              <a:bevelB w="50800" h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91440" tIns="365760" rIns="731520" bIns="3657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endParaRPr lang="en-US" sz="2000" b="1" dirty="0">
                <a:solidFill>
                  <a:schemeClr val="bg1"/>
                </a:solidFill>
                <a:effectLst>
                  <a:outerShdw blurRad="76200" dist="50800" dir="2700000" algn="tl" rotWithShape="0">
                    <a:prstClr val="black">
                      <a:alpha val="55000"/>
                    </a:prstClr>
                  </a:outerShdw>
                </a:effectLst>
              </a:endParaRPr>
            </a:p>
          </p:txBody>
        </p:sp>
        <p:sp>
          <p:nvSpPr>
            <p:cNvPr id="163" name="Oval 54"/>
            <p:cNvSpPr/>
            <p:nvPr/>
          </p:nvSpPr>
          <p:spPr>
            <a:xfrm rot="9000000">
              <a:off x="7698100" y="3256829"/>
              <a:ext cx="1588248" cy="1567380"/>
            </a:xfrm>
            <a:custGeom>
              <a:avLst/>
              <a:gdLst/>
              <a:ahLst/>
              <a:cxnLst/>
              <a:rect l="l" t="t" r="r" b="b"/>
              <a:pathLst>
                <a:path w="1973278" h="1947351">
                  <a:moveTo>
                    <a:pt x="1818078" y="0"/>
                  </a:moveTo>
                  <a:cubicBezTo>
                    <a:pt x="1919421" y="304752"/>
                    <a:pt x="1973278" y="630747"/>
                    <a:pt x="1973278" y="969320"/>
                  </a:cubicBezTo>
                  <a:cubicBezTo>
                    <a:pt x="1973278" y="1311154"/>
                    <a:pt x="1918379" y="1640165"/>
                    <a:pt x="1814890" y="1947351"/>
                  </a:cubicBezTo>
                  <a:lnTo>
                    <a:pt x="409881" y="1196385"/>
                  </a:lnTo>
                  <a:lnTo>
                    <a:pt x="409881" y="1393951"/>
                  </a:lnTo>
                  <a:lnTo>
                    <a:pt x="0" y="969320"/>
                  </a:lnTo>
                  <a:lnTo>
                    <a:pt x="409881" y="544689"/>
                  </a:lnTo>
                  <a:lnTo>
                    <a:pt x="409881" y="742255"/>
                  </a:lnTo>
                  <a:close/>
                </a:path>
              </a:pathLst>
            </a:custGeom>
            <a:gradFill>
              <a:gsLst>
                <a:gs pos="100000">
                  <a:srgbClr val="6C8737"/>
                </a:gs>
                <a:gs pos="0">
                  <a:schemeClr val="accent3"/>
                </a:gs>
              </a:gsLst>
              <a:lin ang="0" scaled="1"/>
            </a:gradFill>
            <a:ln>
              <a:noFill/>
            </a:ln>
            <a:sp3d extrusionH="279400">
              <a:bevelB w="50800" h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40080" tIns="365760" rIns="91440" bIns="3657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endParaRPr lang="en-US" sz="2000" b="1" dirty="0">
                <a:solidFill>
                  <a:schemeClr val="bg1"/>
                </a:solidFill>
                <a:effectLst>
                  <a:outerShdw blurRad="76200" dist="50800" dir="2700000" algn="tl" rotWithShape="0">
                    <a:prstClr val="black">
                      <a:alpha val="55000"/>
                    </a:prstClr>
                  </a:outerShdw>
                </a:effectLst>
              </a:endParaRPr>
            </a:p>
          </p:txBody>
        </p:sp>
        <p:sp>
          <p:nvSpPr>
            <p:cNvPr id="164" name="Oval 42"/>
            <p:cNvSpPr/>
            <p:nvPr/>
          </p:nvSpPr>
          <p:spPr>
            <a:xfrm rot="9000000">
              <a:off x="10678051" y="1536353"/>
              <a:ext cx="1588248" cy="1567380"/>
            </a:xfrm>
            <a:custGeom>
              <a:avLst/>
              <a:gdLst/>
              <a:ahLst/>
              <a:cxnLst/>
              <a:rect l="l" t="t" r="r" b="b"/>
              <a:pathLst>
                <a:path w="1973278" h="1947351">
                  <a:moveTo>
                    <a:pt x="155200" y="0"/>
                  </a:moveTo>
                  <a:lnTo>
                    <a:pt x="1563397" y="742255"/>
                  </a:lnTo>
                  <a:lnTo>
                    <a:pt x="1563397" y="544689"/>
                  </a:lnTo>
                  <a:lnTo>
                    <a:pt x="1973278" y="969320"/>
                  </a:lnTo>
                  <a:lnTo>
                    <a:pt x="1563397" y="1393951"/>
                  </a:lnTo>
                  <a:lnTo>
                    <a:pt x="1563397" y="1196385"/>
                  </a:lnTo>
                  <a:lnTo>
                    <a:pt x="158388" y="1947351"/>
                  </a:lnTo>
                  <a:cubicBezTo>
                    <a:pt x="54899" y="1640165"/>
                    <a:pt x="0" y="1311154"/>
                    <a:pt x="0" y="969320"/>
                  </a:cubicBezTo>
                  <a:cubicBezTo>
                    <a:pt x="0" y="630747"/>
                    <a:pt x="53857" y="304752"/>
                    <a:pt x="155200" y="0"/>
                  </a:cubicBezTo>
                  <a:close/>
                </a:path>
              </a:pathLst>
            </a:custGeom>
            <a:gradFill>
              <a:gsLst>
                <a:gs pos="100000">
                  <a:srgbClr val="82302E"/>
                </a:gs>
                <a:gs pos="0">
                  <a:schemeClr val="accent2"/>
                </a:gs>
              </a:gsLst>
              <a:lin ang="0" scaled="1"/>
            </a:gradFill>
            <a:ln>
              <a:noFill/>
            </a:ln>
            <a:sp3d extrusionH="279400">
              <a:bevelB w="50800" h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91440" tIns="365760" rIns="731520" bIns="3657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endParaRPr lang="en-US" sz="2000" b="1" dirty="0">
                <a:solidFill>
                  <a:schemeClr val="bg1"/>
                </a:solidFill>
                <a:effectLst>
                  <a:outerShdw blurRad="76200" dist="50800" dir="2700000" algn="tl" rotWithShape="0">
                    <a:prstClr val="black">
                      <a:alpha val="55000"/>
                    </a:prstClr>
                  </a:outerShdw>
                </a:effectLst>
              </a:endParaRPr>
            </a:p>
          </p:txBody>
        </p:sp>
        <p:sp>
          <p:nvSpPr>
            <p:cNvPr id="165" name="Oval 54"/>
            <p:cNvSpPr/>
            <p:nvPr/>
          </p:nvSpPr>
          <p:spPr>
            <a:xfrm rot="5400000">
              <a:off x="9188076" y="4117067"/>
              <a:ext cx="1588248" cy="1567380"/>
            </a:xfrm>
            <a:custGeom>
              <a:avLst/>
              <a:gdLst/>
              <a:ahLst/>
              <a:cxnLst/>
              <a:rect l="l" t="t" r="r" b="b"/>
              <a:pathLst>
                <a:path w="1973278" h="1947351">
                  <a:moveTo>
                    <a:pt x="1818078" y="0"/>
                  </a:moveTo>
                  <a:cubicBezTo>
                    <a:pt x="1919421" y="304752"/>
                    <a:pt x="1973278" y="630747"/>
                    <a:pt x="1973278" y="969320"/>
                  </a:cubicBezTo>
                  <a:cubicBezTo>
                    <a:pt x="1973278" y="1311154"/>
                    <a:pt x="1918379" y="1640165"/>
                    <a:pt x="1814890" y="1947351"/>
                  </a:cubicBezTo>
                  <a:lnTo>
                    <a:pt x="409881" y="1196385"/>
                  </a:lnTo>
                  <a:lnTo>
                    <a:pt x="409881" y="1393951"/>
                  </a:lnTo>
                  <a:lnTo>
                    <a:pt x="0" y="969320"/>
                  </a:lnTo>
                  <a:lnTo>
                    <a:pt x="409881" y="544689"/>
                  </a:lnTo>
                  <a:lnTo>
                    <a:pt x="409881" y="742255"/>
                  </a:lnTo>
                  <a:close/>
                </a:path>
              </a:pathLst>
            </a:custGeom>
            <a:gradFill>
              <a:gsLst>
                <a:gs pos="100000">
                  <a:srgbClr val="2D7C91"/>
                </a:gs>
                <a:gs pos="0">
                  <a:schemeClr val="accent5"/>
                </a:gs>
              </a:gsLst>
              <a:lin ang="0" scaled="1"/>
            </a:gradFill>
            <a:ln>
              <a:noFill/>
            </a:ln>
            <a:sp3d extrusionH="279400">
              <a:bevelB w="50800" h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40080" tIns="365760" rIns="91440" bIns="3657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endParaRPr lang="en-US" sz="2000" b="1" dirty="0">
                <a:solidFill>
                  <a:schemeClr val="bg1"/>
                </a:solidFill>
                <a:effectLst>
                  <a:outerShdw blurRad="76200" dist="50800" dir="2700000" algn="tl" rotWithShape="0">
                    <a:prstClr val="black">
                      <a:alpha val="55000"/>
                    </a:prstClr>
                  </a:outerShdw>
                </a:effectLst>
              </a:endParaRPr>
            </a:p>
          </p:txBody>
        </p:sp>
        <p:sp>
          <p:nvSpPr>
            <p:cNvPr id="166" name="Oval 42"/>
            <p:cNvSpPr/>
            <p:nvPr/>
          </p:nvSpPr>
          <p:spPr>
            <a:xfrm rot="5400000">
              <a:off x="9188076" y="676116"/>
              <a:ext cx="1588248" cy="1567380"/>
            </a:xfrm>
            <a:custGeom>
              <a:avLst/>
              <a:gdLst/>
              <a:ahLst/>
              <a:cxnLst/>
              <a:rect l="l" t="t" r="r" b="b"/>
              <a:pathLst>
                <a:path w="1973278" h="1947351">
                  <a:moveTo>
                    <a:pt x="155200" y="0"/>
                  </a:moveTo>
                  <a:lnTo>
                    <a:pt x="1563397" y="742255"/>
                  </a:lnTo>
                  <a:lnTo>
                    <a:pt x="1563397" y="544689"/>
                  </a:lnTo>
                  <a:lnTo>
                    <a:pt x="1973278" y="969320"/>
                  </a:lnTo>
                  <a:lnTo>
                    <a:pt x="1563397" y="1393951"/>
                  </a:lnTo>
                  <a:lnTo>
                    <a:pt x="1563397" y="1196385"/>
                  </a:lnTo>
                  <a:lnTo>
                    <a:pt x="158388" y="1947351"/>
                  </a:lnTo>
                  <a:cubicBezTo>
                    <a:pt x="54899" y="1640165"/>
                    <a:pt x="0" y="1311154"/>
                    <a:pt x="0" y="969320"/>
                  </a:cubicBezTo>
                  <a:cubicBezTo>
                    <a:pt x="0" y="630747"/>
                    <a:pt x="53857" y="304752"/>
                    <a:pt x="155200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0070C0"/>
                </a:gs>
                <a:gs pos="0">
                  <a:srgbClr val="00B0F0"/>
                </a:gs>
              </a:gsLst>
              <a:lin ang="0" scaled="1"/>
              <a:tileRect/>
            </a:gradFill>
            <a:ln>
              <a:noFill/>
            </a:ln>
            <a:sp3d extrusionH="279400">
              <a:bevelB w="50800" h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91440" tIns="365760" rIns="731520" bIns="3657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endParaRPr lang="en-US" sz="2000" dirty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endParaRP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9883963" y="2826338"/>
              <a:ext cx="196475" cy="425546"/>
            </a:xfrm>
            <a:prstGeom prst="rect">
              <a:avLst/>
            </a:prstGeom>
            <a:noFill/>
            <a:sp3d extrusionH="279400">
              <a:bevelB w="50800" h="50800"/>
            </a:sp3d>
          </p:spPr>
          <p:txBody>
            <a:bodyPr wrap="none" rtlCol="0">
              <a:spAutoFit/>
            </a:bodyPr>
            <a:lstStyle/>
            <a:p>
              <a:pPr algn="ctr"/>
              <a:endPara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170" name="Rectangle 169"/>
          <p:cNvSpPr/>
          <p:nvPr/>
        </p:nvSpPr>
        <p:spPr>
          <a:xfrm>
            <a:off x="1295400" y="1028700"/>
            <a:ext cx="2646510" cy="697016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91440" rIns="91440" bIns="91440" rtlCol="0" anchor="t"/>
          <a:lstStyle/>
          <a:p>
            <a:pPr marL="177800" marR="0" lvl="0" indent="-177800" algn="just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 3" pitchFamily="18" charset="2"/>
              <a:buChar char="}"/>
              <a:tabLst/>
              <a:defRPr/>
            </a:pPr>
            <a:r>
              <a:rPr lang="en-US" b="1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Sakkal Majalla" pitchFamily="2" charset="-78"/>
                <a:ea typeface="+mn-ea"/>
                <a:cs typeface="Sakkal Majalla" pitchFamily="2" charset="-78"/>
              </a:rPr>
              <a:t> </a:t>
            </a:r>
            <a:r>
              <a:rPr lang="en-US" sz="1800" b="1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Sakkal Majalla" pitchFamily="2" charset="-78"/>
                <a:ea typeface="+mn-ea"/>
                <a:cs typeface="Sakkal Majalla" pitchFamily="2" charset="-78"/>
              </a:rPr>
              <a:t>Health services are obtained in the most suitable settings in  a reasonable time and distance.</a:t>
            </a:r>
          </a:p>
        </p:txBody>
      </p:sp>
      <p:sp>
        <p:nvSpPr>
          <p:cNvPr id="2" name="Rectangle 1"/>
          <p:cNvSpPr/>
          <p:nvPr/>
        </p:nvSpPr>
        <p:spPr>
          <a:xfrm>
            <a:off x="4169155" y="1663700"/>
            <a:ext cx="1241045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000" b="1" dirty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Accessibility</a:t>
            </a:r>
          </a:p>
        </p:txBody>
      </p:sp>
      <p:sp>
        <p:nvSpPr>
          <p:cNvPr id="176" name="Rectangle 175"/>
          <p:cNvSpPr/>
          <p:nvPr/>
        </p:nvSpPr>
        <p:spPr>
          <a:xfrm>
            <a:off x="5941999" y="2882900"/>
            <a:ext cx="1301958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000" b="1" dirty="0" smtClean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Acceptability</a:t>
            </a:r>
            <a:endParaRPr lang="en-US" sz="2000" b="1" dirty="0">
              <a:solidFill>
                <a:schemeClr val="bg1"/>
              </a:solidFill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177" name="Rectangle 176"/>
          <p:cNvSpPr/>
          <p:nvPr/>
        </p:nvSpPr>
        <p:spPr>
          <a:xfrm>
            <a:off x="7391400" y="2133600"/>
            <a:ext cx="2286000" cy="1438276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91440" rIns="91440" bIns="91440" rtlCol="0" anchor="t"/>
          <a:lstStyle/>
          <a:p>
            <a:pPr marL="228600" indent="-228600">
              <a:lnSpc>
                <a:spcPct val="90000"/>
              </a:lnSpc>
              <a:buClr>
                <a:srgbClr val="C00000"/>
              </a:buClr>
              <a:buFont typeface="Wingdings 3" pitchFamily="18" charset="2"/>
              <a:buChar char="}"/>
            </a:pPr>
            <a:r>
              <a:rPr lang="en-US" sz="1800" b="1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Sakkal Majalla" pitchFamily="2" charset="-78"/>
                <a:ea typeface="+mn-ea"/>
                <a:cs typeface="Sakkal Majalla" pitchFamily="2" charset="-78"/>
              </a:rPr>
              <a:t> Health services are respectful </a:t>
            </a:r>
            <a:r>
              <a:rPr lang="en-US" sz="1800" b="1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Sakkal Majalla" pitchFamily="2" charset="-78"/>
                <a:ea typeface="+mn-ea"/>
                <a:cs typeface="Sakkal Majalla" pitchFamily="2" charset="-78"/>
              </a:rPr>
              <a:t>and responsiveness  </a:t>
            </a:r>
            <a:r>
              <a:rPr lang="en-US" sz="1800" b="1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Sakkal Majalla" pitchFamily="2" charset="-78"/>
                <a:ea typeface="+mn-ea"/>
                <a:cs typeface="Sakkal Majalla" pitchFamily="2" charset="-78"/>
              </a:rPr>
              <a:t>to user needs , preferences and expectations .</a:t>
            </a:r>
          </a:p>
        </p:txBody>
      </p:sp>
      <p:sp>
        <p:nvSpPr>
          <p:cNvPr id="178" name="Rectangle 177"/>
          <p:cNvSpPr/>
          <p:nvPr/>
        </p:nvSpPr>
        <p:spPr>
          <a:xfrm>
            <a:off x="7453330" y="4484584"/>
            <a:ext cx="2107045" cy="1730498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91440" rIns="91440" bIns="91440" rtlCol="0" anchor="t"/>
          <a:lstStyle/>
          <a:p>
            <a:pPr marL="228600" indent="-228600">
              <a:lnSpc>
                <a:spcPct val="90000"/>
              </a:lnSpc>
              <a:buClr>
                <a:srgbClr val="C00000"/>
              </a:buClr>
              <a:buFont typeface="Wingdings 3" pitchFamily="18" charset="2"/>
              <a:buChar char="}"/>
            </a:pPr>
            <a:r>
              <a:rPr lang="en-US" b="1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Sakkal Majalla" pitchFamily="2" charset="-78"/>
                <a:ea typeface="+mn-ea"/>
                <a:cs typeface="Sakkal Majalla" pitchFamily="2" charset="-78"/>
              </a:rPr>
              <a:t> </a:t>
            </a:r>
            <a:r>
              <a:rPr lang="en-US" sz="1800" b="1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Sakkal Majalla" pitchFamily="2" charset="-78"/>
                <a:ea typeface="+mn-ea"/>
                <a:cs typeface="Sakkal Majalla" pitchFamily="2" charset="-78"/>
              </a:rPr>
              <a:t>Health services </a:t>
            </a:r>
            <a:r>
              <a:rPr lang="en-US" sz="1800" b="1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Sakkal Majalla" pitchFamily="2" charset="-78"/>
                <a:ea typeface="+mn-ea"/>
                <a:cs typeface="Sakkal Majalla" pitchFamily="2" charset="-78"/>
              </a:rPr>
              <a:t>are provided based in scientific knowledge to achieve  desired outcomes  .</a:t>
            </a:r>
            <a:endParaRPr lang="en-US" sz="1800" b="1" dirty="0">
              <a:solidFill>
                <a:sysClr val="windowText" lastClr="000000">
                  <a:lumMod val="85000"/>
                  <a:lumOff val="15000"/>
                </a:sysClr>
              </a:solidFill>
              <a:latin typeface="Sakkal Majalla" pitchFamily="2" charset="-78"/>
              <a:ea typeface="+mn-ea"/>
              <a:cs typeface="Sakkal Majalla" pitchFamily="2" charset="-78"/>
            </a:endParaRPr>
          </a:p>
        </p:txBody>
      </p:sp>
      <p:sp>
        <p:nvSpPr>
          <p:cNvPr id="179" name="Rectangle 178"/>
          <p:cNvSpPr/>
          <p:nvPr/>
        </p:nvSpPr>
        <p:spPr>
          <a:xfrm>
            <a:off x="5943600" y="4671091"/>
            <a:ext cx="1300357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000" b="1" dirty="0" smtClean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Effectiveness</a:t>
            </a:r>
            <a:endParaRPr lang="en-US" sz="2000" b="1" dirty="0">
              <a:solidFill>
                <a:schemeClr val="bg1"/>
              </a:solidFill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180" name="Rectangle 179"/>
          <p:cNvSpPr/>
          <p:nvPr/>
        </p:nvSpPr>
        <p:spPr>
          <a:xfrm>
            <a:off x="5588000" y="6083300"/>
            <a:ext cx="3079776" cy="697016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91440" rIns="91440" bIns="91440" rtlCol="0" anchor="t"/>
          <a:lstStyle/>
          <a:p>
            <a:pPr marL="228600" indent="-228600" algn="just">
              <a:lnSpc>
                <a:spcPct val="90000"/>
              </a:lnSpc>
              <a:buClr>
                <a:srgbClr val="C00000"/>
              </a:buClr>
              <a:buFont typeface="Wingdings 3" pitchFamily="18" charset="2"/>
              <a:buChar char="}"/>
            </a:pPr>
            <a:r>
              <a:rPr lang="en-US" sz="1800" b="1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Sakkal Majalla" pitchFamily="2" charset="-78"/>
                <a:ea typeface="+mn-ea"/>
                <a:cs typeface="Sakkal Majalla" pitchFamily="2" charset="-78"/>
              </a:rPr>
              <a:t> </a:t>
            </a:r>
            <a:r>
              <a:rPr lang="en-US" sz="1800" b="1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Sakkal Majalla" pitchFamily="2" charset="-78"/>
                <a:ea typeface="+mn-ea"/>
                <a:cs typeface="Sakkal Majalla" pitchFamily="2" charset="-78"/>
              </a:rPr>
              <a:t>Resources are optimally used   in </a:t>
            </a:r>
            <a:r>
              <a:rPr lang="en-US" sz="1800" b="1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Sakkal Majalla" pitchFamily="2" charset="-78"/>
                <a:cs typeface="Sakkal Majalla" pitchFamily="2" charset="-78"/>
              </a:rPr>
              <a:t>achieving </a:t>
            </a:r>
            <a:r>
              <a:rPr lang="en-US" sz="1800" b="1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Sakkal Majalla" pitchFamily="2" charset="-78"/>
                <a:cs typeface="Sakkal Majalla" pitchFamily="2" charset="-78"/>
              </a:rPr>
              <a:t>desired outcomes </a:t>
            </a:r>
            <a:r>
              <a:rPr lang="en-US" sz="1800" b="1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Sakkal Majalla" pitchFamily="2" charset="-78"/>
                <a:ea typeface="+mn-ea"/>
                <a:cs typeface="Sakkal Majalla" pitchFamily="2" charset="-78"/>
              </a:rPr>
              <a:t>.</a:t>
            </a:r>
            <a:endParaRPr lang="en-US" sz="1800" b="1" dirty="0">
              <a:solidFill>
                <a:sysClr val="windowText" lastClr="000000">
                  <a:lumMod val="85000"/>
                  <a:lumOff val="15000"/>
                </a:sysClr>
              </a:solidFill>
              <a:latin typeface="Sakkal Majalla" pitchFamily="2" charset="-78"/>
              <a:ea typeface="+mn-ea"/>
              <a:cs typeface="Sakkal Majalla" pitchFamily="2" charset="-78"/>
            </a:endParaRPr>
          </a:p>
        </p:txBody>
      </p:sp>
      <p:sp>
        <p:nvSpPr>
          <p:cNvPr id="181" name="Rectangle 180"/>
          <p:cNvSpPr/>
          <p:nvPr/>
        </p:nvSpPr>
        <p:spPr>
          <a:xfrm>
            <a:off x="4204218" y="5812075"/>
            <a:ext cx="1005403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000" b="1" dirty="0" smtClean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Efficiency</a:t>
            </a:r>
            <a:endParaRPr lang="en-US" sz="2000" b="1" dirty="0">
              <a:solidFill>
                <a:schemeClr val="bg1"/>
              </a:solidFill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58345" y="3347472"/>
            <a:ext cx="1590981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chemeClr val="dk1"/>
              </a:buClr>
              <a:buSzPct val="100000"/>
            </a:pPr>
            <a:r>
              <a:rPr lang="en-US" sz="1800" b="1" dirty="0">
                <a:solidFill>
                  <a:schemeClr val="bg1"/>
                </a:solidFill>
                <a:latin typeface="Sakkal Majalla" pitchFamily="2" charset="-78"/>
                <a:ea typeface="Tahoma" panose="020B0604030504040204" pitchFamily="34" charset="0"/>
                <a:cs typeface="Sakkal Majalla" pitchFamily="2" charset="-78"/>
                <a:sym typeface="Dosis"/>
              </a:rPr>
              <a:t>Dimensions of </a:t>
            </a:r>
            <a:endParaRPr lang="en-US" sz="1800" b="1" dirty="0" smtClean="0">
              <a:solidFill>
                <a:schemeClr val="bg1"/>
              </a:solidFill>
              <a:latin typeface="Sakkal Majalla" pitchFamily="2" charset="-78"/>
              <a:ea typeface="Tahoma" panose="020B0604030504040204" pitchFamily="34" charset="0"/>
              <a:cs typeface="Sakkal Majalla" pitchFamily="2" charset="-78"/>
              <a:sym typeface="Dosis"/>
            </a:endParaRPr>
          </a:p>
          <a:p>
            <a:pPr algn="ctr">
              <a:lnSpc>
                <a:spcPct val="150000"/>
              </a:lnSpc>
              <a:buClr>
                <a:schemeClr val="dk1"/>
              </a:buClr>
              <a:buSzPct val="100000"/>
            </a:pPr>
            <a:r>
              <a:rPr lang="en-US" sz="1800" b="1" dirty="0" smtClean="0">
                <a:solidFill>
                  <a:schemeClr val="bg1"/>
                </a:solidFill>
                <a:latin typeface="Sakkal Majalla" pitchFamily="2" charset="-78"/>
                <a:ea typeface="Tahoma" panose="020B0604030504040204" pitchFamily="34" charset="0"/>
                <a:cs typeface="Sakkal Majalla" pitchFamily="2" charset="-78"/>
                <a:sym typeface="Dosis"/>
              </a:rPr>
              <a:t>quality </a:t>
            </a:r>
            <a:r>
              <a:rPr lang="en-US" sz="1800" b="1" dirty="0">
                <a:solidFill>
                  <a:schemeClr val="bg1"/>
                </a:solidFill>
                <a:latin typeface="Sakkal Majalla" pitchFamily="2" charset="-78"/>
                <a:ea typeface="Tahoma" panose="020B0604030504040204" pitchFamily="34" charset="0"/>
                <a:cs typeface="Sakkal Majalla" pitchFamily="2" charset="-78"/>
                <a:sym typeface="Dosis"/>
              </a:rPr>
              <a:t>at health care</a:t>
            </a:r>
          </a:p>
        </p:txBody>
      </p:sp>
      <p:sp>
        <p:nvSpPr>
          <p:cNvPr id="182" name="Rectangle 181"/>
          <p:cNvSpPr/>
          <p:nvPr/>
        </p:nvSpPr>
        <p:spPr>
          <a:xfrm>
            <a:off x="2514600" y="4728374"/>
            <a:ext cx="712054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000" b="1" dirty="0" smtClean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Safety</a:t>
            </a:r>
            <a:endParaRPr lang="en-US" sz="2000" b="1" dirty="0">
              <a:solidFill>
                <a:schemeClr val="bg1"/>
              </a:solidFill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183" name="Rectangle 182"/>
          <p:cNvSpPr/>
          <p:nvPr/>
        </p:nvSpPr>
        <p:spPr>
          <a:xfrm>
            <a:off x="1938861" y="2943226"/>
            <a:ext cx="1667939" cy="3770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000" b="1" dirty="0" smtClean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Appropriateness</a:t>
            </a:r>
            <a:endParaRPr lang="en-US" sz="2000" b="1" dirty="0">
              <a:solidFill>
                <a:schemeClr val="bg1"/>
              </a:solidFill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184" name="Rectangle 183"/>
          <p:cNvSpPr/>
          <p:nvPr/>
        </p:nvSpPr>
        <p:spPr>
          <a:xfrm>
            <a:off x="304801" y="5029200"/>
            <a:ext cx="1862117" cy="1043006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91440" rIns="91440" bIns="91440" rtlCol="0" anchor="t"/>
          <a:lstStyle/>
          <a:p>
            <a:pPr marL="177800" indent="-177800">
              <a:lnSpc>
                <a:spcPct val="90000"/>
              </a:lnSpc>
              <a:buClr>
                <a:srgbClr val="C00000"/>
              </a:buClr>
              <a:buFont typeface="Wingdings 3" pitchFamily="18" charset="2"/>
              <a:buChar char="}"/>
            </a:pPr>
            <a:r>
              <a:rPr lang="en-US" sz="1800" b="1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Sakkal Majalla" pitchFamily="2" charset="-78"/>
                <a:ea typeface="+mn-ea"/>
                <a:cs typeface="Sakkal Majalla" pitchFamily="2" charset="-78"/>
              </a:rPr>
              <a:t> </a:t>
            </a:r>
            <a:r>
              <a:rPr lang="en-US" sz="1800" b="1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Sakkal Majalla" pitchFamily="2" charset="-78"/>
                <a:ea typeface="+mn-ea"/>
                <a:cs typeface="Sakkal Majalla" pitchFamily="2" charset="-78"/>
              </a:rPr>
              <a:t>Mitigate risks to avoid unintended or harmful results  .</a:t>
            </a:r>
            <a:endParaRPr lang="en-US" sz="1800" b="1" dirty="0">
              <a:solidFill>
                <a:sysClr val="windowText" lastClr="000000">
                  <a:lumMod val="85000"/>
                  <a:lumOff val="15000"/>
                </a:sysClr>
              </a:solidFill>
              <a:latin typeface="Sakkal Majalla" pitchFamily="2" charset="-78"/>
              <a:ea typeface="+mn-ea"/>
              <a:cs typeface="Sakkal Majalla" pitchFamily="2" charset="-78"/>
            </a:endParaRPr>
          </a:p>
        </p:txBody>
      </p:sp>
      <p:sp>
        <p:nvSpPr>
          <p:cNvPr id="185" name="Rectangle 184"/>
          <p:cNvSpPr/>
          <p:nvPr/>
        </p:nvSpPr>
        <p:spPr>
          <a:xfrm>
            <a:off x="297827" y="2260600"/>
            <a:ext cx="1670673" cy="2025656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91440" rIns="91440" bIns="91440" rtlCol="0" anchor="t"/>
          <a:lstStyle/>
          <a:p>
            <a:pPr marL="228600" indent="-228600" algn="just">
              <a:lnSpc>
                <a:spcPct val="90000"/>
              </a:lnSpc>
              <a:buClr>
                <a:srgbClr val="C00000"/>
              </a:buClr>
              <a:buFont typeface="Wingdings 3" pitchFamily="18" charset="2"/>
              <a:buChar char="}"/>
            </a:pPr>
            <a:r>
              <a:rPr lang="en-US" b="1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Sakkal Majalla" pitchFamily="2" charset="-78"/>
                <a:ea typeface="+mn-ea"/>
                <a:cs typeface="Sakkal Majalla" pitchFamily="2" charset="-78"/>
              </a:rPr>
              <a:t> </a:t>
            </a:r>
            <a:r>
              <a:rPr lang="en-US" sz="1800" b="1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Sakkal Majalla" pitchFamily="2" charset="-78"/>
                <a:ea typeface="+mn-ea"/>
                <a:cs typeface="Sakkal Majalla" pitchFamily="2" charset="-78"/>
              </a:rPr>
              <a:t>Health services are relevant to user needs and are based on accepted  or evidence-based  practices . </a:t>
            </a:r>
          </a:p>
        </p:txBody>
      </p:sp>
    </p:spTree>
    <p:extLst>
      <p:ext uri="{BB962C8B-B14F-4D97-AF65-F5344CB8AC3E}">
        <p14:creationId xmlns="" xmlns:p14="http://schemas.microsoft.com/office/powerpoint/2010/main" val="2383397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27384"/>
            <a:ext cx="9906000" cy="6885384"/>
          </a:xfrm>
          <a:prstGeom prst="rect">
            <a:avLst/>
          </a:prstGeom>
          <a:solidFill>
            <a:srgbClr val="B68A35"/>
          </a:solidFill>
          <a:ln>
            <a:solidFill>
              <a:srgbClr val="B68A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63" tIns="61082" rIns="122163" bIns="61082" rtlCol="1" anchor="ctr"/>
          <a:lstStyle/>
          <a:p>
            <a:pPr algn="ctr"/>
            <a:endParaRPr lang="ar-SA">
              <a:solidFill>
                <a:srgbClr val="FFFFFF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362200" y="1524000"/>
            <a:ext cx="4876800" cy="3810000"/>
            <a:chOff x="990600" y="2895600"/>
            <a:chExt cx="4876800" cy="3810000"/>
          </a:xfrm>
        </p:grpSpPr>
        <p:sp>
          <p:nvSpPr>
            <p:cNvPr id="8" name="TextBox 7"/>
            <p:cNvSpPr txBox="1"/>
            <p:nvPr/>
          </p:nvSpPr>
          <p:spPr>
            <a:xfrm>
              <a:off x="1371600" y="4146875"/>
              <a:ext cx="3962399" cy="697849"/>
            </a:xfrm>
            <a:prstGeom prst="rect">
              <a:avLst/>
            </a:prstGeom>
          </p:spPr>
          <p:txBody>
            <a:bodyPr vert="horz" lIns="91440" tIns="45720" rIns="91440" bIns="45720" rtlCol="1" anchor="ctr">
              <a:noAutofit/>
            </a:bodyPr>
            <a:lstStyle>
              <a:lvl1pPr algn="r" rtl="1">
                <a:spcBef>
                  <a:spcPct val="0"/>
                </a:spcBef>
                <a:buNone/>
                <a:defRPr sz="4000" b="1">
                  <a:solidFill>
                    <a:srgbClr val="B68A35"/>
                  </a:solidFill>
                  <a:latin typeface="Sakkal Majalla" pitchFamily="2" charset="-78"/>
                  <a:ea typeface="+mj-ea"/>
                  <a:cs typeface="Sakkal Majalla" pitchFamily="2" charset="-78"/>
                </a:defRPr>
              </a:lvl1pPr>
            </a:lstStyle>
            <a:p>
              <a:r>
                <a:rPr lang="en-US" sz="6600" dirty="0">
                  <a:solidFill>
                    <a:schemeClr val="bg1"/>
                  </a:solidFill>
                </a:rPr>
                <a:t>Methodology</a:t>
              </a:r>
            </a:p>
          </p:txBody>
        </p:sp>
        <p:sp>
          <p:nvSpPr>
            <p:cNvPr id="10" name="Frame 9"/>
            <p:cNvSpPr/>
            <p:nvPr/>
          </p:nvSpPr>
          <p:spPr>
            <a:xfrm>
              <a:off x="1371600" y="2895600"/>
              <a:ext cx="4114800" cy="3200400"/>
            </a:xfrm>
            <a:prstGeom prst="frame">
              <a:avLst>
                <a:gd name="adj1" fmla="val 2562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00"/>
                </a:solidFill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990600" y="6705600"/>
              <a:ext cx="48768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1371600" y="6108700"/>
              <a:ext cx="411480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b="1" dirty="0">
                  <a:solidFill>
                    <a:srgbClr val="FFFFFF"/>
                  </a:solidFill>
                  <a:latin typeface="Sakkal Majalla" pitchFamily="2" charset="-78"/>
                  <a:ea typeface="Calibri" panose="020F0502020204030204" pitchFamily="34" charset="0"/>
                  <a:cs typeface="Sakkal Majalla" pitchFamily="2" charset="-78"/>
                </a:rPr>
                <a:t>Operations Improvement at Nablus Specialized Hospital</a:t>
              </a:r>
              <a:endParaRPr lang="en-US" altLang="en-US" b="1" dirty="0">
                <a:solidFill>
                  <a:srgbClr val="FFFFFF"/>
                </a:solidFill>
                <a:latin typeface="Sakkal Majalla" pitchFamily="2" charset="-78"/>
                <a:cs typeface="Sakkal Majalla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8285684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8600" y="292100"/>
            <a:ext cx="9448800" cy="609600"/>
          </a:xfrm>
          <a:prstGeom prst="rect">
            <a:avLst/>
          </a:prstGeom>
          <a:solidFill>
            <a:srgbClr val="B68A35"/>
          </a:solidFill>
          <a:ln>
            <a:solidFill>
              <a:srgbClr val="B68A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Methodology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943101" y="1092201"/>
            <a:ext cx="5867400" cy="5397494"/>
            <a:chOff x="4837054" y="3081003"/>
            <a:chExt cx="4532386" cy="4564323"/>
          </a:xfrm>
        </p:grpSpPr>
        <p:cxnSp>
          <p:nvCxnSpPr>
            <p:cNvPr id="6" name="Line"/>
            <p:cNvCxnSpPr/>
            <p:nvPr/>
          </p:nvCxnSpPr>
          <p:spPr>
            <a:xfrm rot="19838533">
              <a:off x="5477707" y="4031780"/>
              <a:ext cx="1771119" cy="0"/>
            </a:xfrm>
            <a:prstGeom prst="line">
              <a:avLst/>
            </a:prstGeom>
            <a:ln w="7600" cap="flat">
              <a:solidFill>
                <a:srgbClr val="CFCFD3"/>
              </a:solidFill>
              <a:bevel/>
            </a:ln>
          </p:spPr>
        </p:cxnSp>
        <p:cxnSp>
          <p:nvCxnSpPr>
            <p:cNvPr id="7" name="Line"/>
            <p:cNvCxnSpPr/>
            <p:nvPr/>
          </p:nvCxnSpPr>
          <p:spPr>
            <a:xfrm rot="1761467">
              <a:off x="7021370" y="4031780"/>
              <a:ext cx="1771120" cy="0"/>
            </a:xfrm>
            <a:prstGeom prst="line">
              <a:avLst/>
            </a:prstGeom>
            <a:ln w="7600" cap="flat">
              <a:solidFill>
                <a:srgbClr val="CFCFD3"/>
              </a:solidFill>
              <a:bevel/>
            </a:ln>
          </p:spPr>
        </p:cxnSp>
        <p:cxnSp>
          <p:nvCxnSpPr>
            <p:cNvPr id="8" name="Line"/>
            <p:cNvCxnSpPr/>
            <p:nvPr/>
          </p:nvCxnSpPr>
          <p:spPr>
            <a:xfrm>
              <a:off x="5591434" y="4465936"/>
              <a:ext cx="3055168" cy="0"/>
            </a:xfrm>
            <a:prstGeom prst="line">
              <a:avLst/>
            </a:prstGeom>
            <a:ln w="7600" cap="flat">
              <a:solidFill>
                <a:srgbClr val="CFCFD3"/>
              </a:solidFill>
              <a:bevel/>
            </a:ln>
          </p:spPr>
        </p:cxnSp>
        <p:cxnSp>
          <p:nvCxnSpPr>
            <p:cNvPr id="9" name="Line"/>
            <p:cNvCxnSpPr/>
            <p:nvPr/>
          </p:nvCxnSpPr>
          <p:spPr>
            <a:xfrm rot="1815383">
              <a:off x="5347994" y="5366404"/>
              <a:ext cx="3574208" cy="0"/>
            </a:xfrm>
            <a:prstGeom prst="line">
              <a:avLst/>
            </a:prstGeom>
            <a:ln w="7600" cap="flat">
              <a:solidFill>
                <a:srgbClr val="CFCFD3"/>
              </a:solidFill>
              <a:bevel/>
            </a:ln>
          </p:spPr>
        </p:cxnSp>
        <p:cxnSp>
          <p:nvCxnSpPr>
            <p:cNvPr id="10" name="Line"/>
            <p:cNvCxnSpPr/>
            <p:nvPr/>
          </p:nvCxnSpPr>
          <p:spPr>
            <a:xfrm rot="9015306">
              <a:off x="5287982" y="5366403"/>
              <a:ext cx="3629910" cy="0"/>
            </a:xfrm>
            <a:prstGeom prst="line">
              <a:avLst/>
            </a:prstGeom>
            <a:ln w="7600" cap="flat">
              <a:solidFill>
                <a:srgbClr val="CFCFD3"/>
              </a:solidFill>
              <a:bevel/>
            </a:ln>
          </p:spPr>
        </p:cxnSp>
        <p:cxnSp>
          <p:nvCxnSpPr>
            <p:cNvPr id="11" name="Line"/>
            <p:cNvCxnSpPr/>
            <p:nvPr/>
          </p:nvCxnSpPr>
          <p:spPr>
            <a:xfrm>
              <a:off x="5527115" y="6266873"/>
              <a:ext cx="3119488" cy="0"/>
            </a:xfrm>
            <a:prstGeom prst="line">
              <a:avLst/>
            </a:prstGeom>
            <a:ln w="7600" cap="flat">
              <a:solidFill>
                <a:srgbClr val="CFCFD3"/>
              </a:solidFill>
              <a:bevel/>
            </a:ln>
          </p:spPr>
        </p:cxnSp>
        <p:cxnSp>
          <p:nvCxnSpPr>
            <p:cNvPr id="12" name="Line"/>
            <p:cNvCxnSpPr/>
            <p:nvPr/>
          </p:nvCxnSpPr>
          <p:spPr>
            <a:xfrm rot="9038530">
              <a:off x="7021370" y="6701029"/>
              <a:ext cx="1771117" cy="0"/>
            </a:xfrm>
            <a:prstGeom prst="line">
              <a:avLst/>
            </a:prstGeom>
            <a:ln w="7600" cap="flat">
              <a:solidFill>
                <a:srgbClr val="CFCFD3"/>
              </a:solidFill>
              <a:bevel/>
            </a:ln>
          </p:spPr>
        </p:cxnSp>
        <p:cxnSp>
          <p:nvCxnSpPr>
            <p:cNvPr id="13" name="Line"/>
            <p:cNvCxnSpPr/>
            <p:nvPr/>
          </p:nvCxnSpPr>
          <p:spPr>
            <a:xfrm rot="12502145">
              <a:off x="5417381" y="6701029"/>
              <a:ext cx="1827450" cy="0"/>
            </a:xfrm>
            <a:prstGeom prst="line">
              <a:avLst/>
            </a:prstGeom>
            <a:ln w="7600" cap="flat">
              <a:solidFill>
                <a:srgbClr val="CFCFD3"/>
              </a:solidFill>
              <a:bevel/>
            </a:ln>
          </p:spPr>
        </p:cxnSp>
        <p:cxnSp>
          <p:nvCxnSpPr>
            <p:cNvPr id="14" name="Line"/>
            <p:cNvCxnSpPr/>
            <p:nvPr/>
          </p:nvCxnSpPr>
          <p:spPr>
            <a:xfrm rot="5400000">
              <a:off x="4658806" y="5398564"/>
              <a:ext cx="1865257" cy="0"/>
            </a:xfrm>
            <a:prstGeom prst="line">
              <a:avLst/>
            </a:prstGeom>
            <a:ln w="7600" cap="flat">
              <a:solidFill>
                <a:srgbClr val="CFCFD3"/>
              </a:solidFill>
              <a:bevel/>
            </a:ln>
          </p:spPr>
        </p:cxnSp>
        <p:cxnSp>
          <p:nvCxnSpPr>
            <p:cNvPr id="15" name="Line"/>
            <p:cNvCxnSpPr/>
            <p:nvPr/>
          </p:nvCxnSpPr>
          <p:spPr>
            <a:xfrm rot="5400000">
              <a:off x="7778289" y="5366403"/>
              <a:ext cx="1800940" cy="0"/>
            </a:xfrm>
            <a:prstGeom prst="line">
              <a:avLst/>
            </a:prstGeom>
            <a:ln w="7600" cap="flat">
              <a:solidFill>
                <a:srgbClr val="CFCFD3"/>
              </a:solidFill>
              <a:bevel/>
            </a:ln>
          </p:spPr>
        </p:cxnSp>
        <p:cxnSp>
          <p:nvCxnSpPr>
            <p:cNvPr id="16" name="Line"/>
            <p:cNvCxnSpPr/>
            <p:nvPr/>
          </p:nvCxnSpPr>
          <p:spPr>
            <a:xfrm rot="3597517">
              <a:off x="4821531" y="5800560"/>
              <a:ext cx="3083470" cy="0"/>
            </a:xfrm>
            <a:prstGeom prst="line">
              <a:avLst/>
            </a:prstGeom>
            <a:ln w="7600" cap="flat">
              <a:solidFill>
                <a:srgbClr val="CFCFD3"/>
              </a:solidFill>
              <a:bevel/>
            </a:ln>
          </p:spPr>
        </p:cxnSp>
        <p:cxnSp>
          <p:nvCxnSpPr>
            <p:cNvPr id="17" name="Line"/>
            <p:cNvCxnSpPr/>
            <p:nvPr/>
          </p:nvCxnSpPr>
          <p:spPr>
            <a:xfrm rot="7202479">
              <a:off x="6365192" y="5800559"/>
              <a:ext cx="3083472" cy="0"/>
            </a:xfrm>
            <a:prstGeom prst="line">
              <a:avLst/>
            </a:prstGeom>
            <a:ln w="7600" cap="flat">
              <a:solidFill>
                <a:srgbClr val="CFCFD3"/>
              </a:solidFill>
              <a:bevel/>
            </a:ln>
          </p:spPr>
        </p:cxnSp>
        <p:cxnSp>
          <p:nvCxnSpPr>
            <p:cNvPr id="18" name="Line"/>
            <p:cNvCxnSpPr/>
            <p:nvPr/>
          </p:nvCxnSpPr>
          <p:spPr>
            <a:xfrm rot="5400000">
              <a:off x="5338177" y="5366404"/>
              <a:ext cx="3537561" cy="0"/>
            </a:xfrm>
            <a:prstGeom prst="line">
              <a:avLst/>
            </a:prstGeom>
            <a:ln w="7600" cap="flat">
              <a:solidFill>
                <a:srgbClr val="CFCFD3"/>
              </a:solidFill>
              <a:bevel/>
            </a:ln>
          </p:spPr>
        </p:cxnSp>
        <p:cxnSp>
          <p:nvCxnSpPr>
            <p:cNvPr id="19" name="Line"/>
            <p:cNvCxnSpPr/>
            <p:nvPr/>
          </p:nvCxnSpPr>
          <p:spPr>
            <a:xfrm rot="18063911">
              <a:off x="4773023" y="4932248"/>
              <a:ext cx="3116167" cy="0"/>
            </a:xfrm>
            <a:prstGeom prst="line">
              <a:avLst/>
            </a:prstGeom>
            <a:ln w="7600" cap="flat">
              <a:solidFill>
                <a:srgbClr val="CFCFD3"/>
              </a:solidFill>
              <a:bevel/>
            </a:ln>
          </p:spPr>
        </p:cxnSp>
        <p:cxnSp>
          <p:nvCxnSpPr>
            <p:cNvPr id="20" name="Line"/>
            <p:cNvCxnSpPr/>
            <p:nvPr/>
          </p:nvCxnSpPr>
          <p:spPr>
            <a:xfrm rot="3597519">
              <a:off x="6365194" y="4932248"/>
              <a:ext cx="3083469" cy="0"/>
            </a:xfrm>
            <a:prstGeom prst="line">
              <a:avLst/>
            </a:prstGeom>
            <a:ln w="7600" cap="flat">
              <a:solidFill>
                <a:srgbClr val="CFCFD3"/>
              </a:solidFill>
              <a:bevel/>
            </a:ln>
          </p:spPr>
        </p:cxnSp>
        <p:sp>
          <p:nvSpPr>
            <p:cNvPr id="21" name="Freeform 20"/>
            <p:cNvSpPr/>
            <p:nvPr/>
          </p:nvSpPr>
          <p:spPr>
            <a:xfrm>
              <a:off x="6457247" y="4745403"/>
              <a:ext cx="1292000" cy="1292000"/>
            </a:xfrm>
            <a:custGeom>
              <a:avLst/>
              <a:gdLst/>
              <a:ahLst/>
              <a:cxnLst/>
              <a:rect l="l" t="t" r="r" b="b"/>
              <a:pathLst>
                <a:path w="1292000" h="1292000">
                  <a:moveTo>
                    <a:pt x="0" y="646000"/>
                  </a:moveTo>
                  <a:cubicBezTo>
                    <a:pt x="0" y="289225"/>
                    <a:pt x="289225" y="0"/>
                    <a:pt x="646000" y="0"/>
                  </a:cubicBezTo>
                  <a:cubicBezTo>
                    <a:pt x="1002775" y="0"/>
                    <a:pt x="1292000" y="289225"/>
                    <a:pt x="1292000" y="646000"/>
                  </a:cubicBezTo>
                  <a:cubicBezTo>
                    <a:pt x="1292000" y="1002775"/>
                    <a:pt x="1002775" y="1292000"/>
                    <a:pt x="646000" y="1292000"/>
                  </a:cubicBezTo>
                  <a:cubicBezTo>
                    <a:pt x="289225" y="1292000"/>
                    <a:pt x="0" y="1002775"/>
                    <a:pt x="0" y="646000"/>
                  </a:cubicBezTo>
                  <a:close/>
                </a:path>
              </a:pathLst>
            </a:custGeom>
            <a:solidFill>
              <a:srgbClr val="B68A35"/>
            </a:solidFill>
            <a:ln w="7600" cap="flat">
              <a:solidFill>
                <a:srgbClr val="B68A35"/>
              </a:solidFill>
              <a:bevel/>
            </a:ln>
            <a:effectLst>
              <a:outerShdw dist="21496" dir="2700000" algn="tl" rotWithShape="0">
                <a:srgbClr val="000000">
                  <a:alpha val="10000"/>
                </a:srgbClr>
              </a:outerShdw>
            </a:effectLst>
          </p:spPr>
          <p:txBody>
            <a:bodyPr wrap="square" lIns="3000" rIns="3000" rtlCol="0" anchor="ctr"/>
            <a:lstStyle/>
            <a:p>
              <a:pPr algn="ctr"/>
              <a:endParaRPr lang="en-US" sz="20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endParaRPr>
            </a:p>
          </p:txBody>
        </p:sp>
        <p:sp>
          <p:nvSpPr>
            <p:cNvPr id="22" name="Ring"/>
            <p:cNvSpPr/>
            <p:nvPr/>
          </p:nvSpPr>
          <p:spPr>
            <a:xfrm>
              <a:off x="5340047" y="3628203"/>
              <a:ext cx="3526400" cy="3526400"/>
            </a:xfrm>
            <a:custGeom>
              <a:avLst/>
              <a:gdLst/>
              <a:ahLst/>
              <a:cxnLst/>
              <a:rect l="0" t="0" r="0" b="0"/>
              <a:pathLst>
                <a:path w="3526400" h="3526400">
                  <a:moveTo>
                    <a:pt x="3141725" y="663863"/>
                  </a:moveTo>
                  <a:cubicBezTo>
                    <a:pt x="3382495" y="965275"/>
                    <a:pt x="3526400" y="1347432"/>
                    <a:pt x="3526400" y="1763200"/>
                  </a:cubicBezTo>
                  <a:cubicBezTo>
                    <a:pt x="3526400" y="1898368"/>
                    <a:pt x="3511190" y="2029983"/>
                    <a:pt x="3482193" y="2155549"/>
                  </a:cubicBezTo>
                  <a:lnTo>
                    <a:pt x="3406557" y="2138286"/>
                  </a:lnTo>
                  <a:cubicBezTo>
                    <a:pt x="3434317" y="2017911"/>
                    <a:pt x="3448819" y="1892249"/>
                    <a:pt x="3448819" y="1763200"/>
                  </a:cubicBezTo>
                  <a:cubicBezTo>
                    <a:pt x="3448819" y="1365719"/>
                    <a:pt x="3311241" y="1000371"/>
                    <a:pt x="3081070" y="712234"/>
                  </a:cubicBezTo>
                  <a:lnTo>
                    <a:pt x="3141725" y="663863"/>
                  </a:lnTo>
                  <a:close/>
                </a:path>
              </a:pathLst>
            </a:custGeom>
            <a:solidFill>
              <a:srgbClr val="B68A35"/>
            </a:solidFill>
            <a:ln w="7600" cap="flat">
              <a:solidFill>
                <a:srgbClr val="B68A35"/>
              </a:solidFill>
              <a:bevel/>
            </a:ln>
            <a:effectLst>
              <a:outerShdw dist="21496" dir="2700000" algn="tl" rotWithShape="0">
                <a:srgbClr val="000000">
                  <a:alpha val="10000"/>
                </a:srgbClr>
              </a:outerShdw>
            </a:effectLst>
          </p:spPr>
        </p:sp>
        <p:sp>
          <p:nvSpPr>
            <p:cNvPr id="23" name="Ring"/>
            <p:cNvSpPr/>
            <p:nvPr/>
          </p:nvSpPr>
          <p:spPr>
            <a:xfrm>
              <a:off x="5340047" y="3628203"/>
              <a:ext cx="3526400" cy="3526400"/>
            </a:xfrm>
            <a:custGeom>
              <a:avLst/>
              <a:gdLst/>
              <a:ahLst/>
              <a:cxnLst/>
              <a:rect l="0" t="0" r="0" b="0"/>
              <a:pathLst>
                <a:path w="3526400" h="3526400">
                  <a:moveTo>
                    <a:pt x="3482193" y="2155549"/>
                  </a:moveTo>
                  <a:cubicBezTo>
                    <a:pt x="3362132" y="2684386"/>
                    <a:pt x="3004919" y="3122202"/>
                    <a:pt x="2528224" y="3351788"/>
                  </a:cubicBezTo>
                  <a:lnTo>
                    <a:pt x="2494563" y="3281890"/>
                  </a:lnTo>
                  <a:cubicBezTo>
                    <a:pt x="2950510" y="3062236"/>
                    <a:pt x="3292010" y="2643528"/>
                    <a:pt x="3406557" y="2138286"/>
                  </a:cubicBezTo>
                  <a:lnTo>
                    <a:pt x="3482193" y="2155549"/>
                  </a:lnTo>
                  <a:close/>
                </a:path>
              </a:pathLst>
            </a:custGeom>
            <a:solidFill>
              <a:srgbClr val="B68A35"/>
            </a:solidFill>
            <a:ln w="7600" cap="flat">
              <a:solidFill>
                <a:srgbClr val="B68A35"/>
              </a:solidFill>
              <a:bevel/>
            </a:ln>
            <a:effectLst>
              <a:outerShdw dist="21496" dir="2700000" algn="tl" rotWithShape="0">
                <a:srgbClr val="000000">
                  <a:alpha val="10000"/>
                </a:srgbClr>
              </a:outerShdw>
            </a:effectLst>
          </p:spPr>
        </p:sp>
        <p:sp>
          <p:nvSpPr>
            <p:cNvPr id="24" name="Ring"/>
            <p:cNvSpPr/>
            <p:nvPr/>
          </p:nvSpPr>
          <p:spPr>
            <a:xfrm>
              <a:off x="5340047" y="3628203"/>
              <a:ext cx="3526400" cy="3526400"/>
            </a:xfrm>
            <a:custGeom>
              <a:avLst/>
              <a:gdLst/>
              <a:ahLst/>
              <a:cxnLst/>
              <a:rect l="0" t="0" r="0" b="0"/>
              <a:pathLst>
                <a:path w="3526400" h="3526400">
                  <a:moveTo>
                    <a:pt x="2528224" y="3351788"/>
                  </a:moveTo>
                  <a:cubicBezTo>
                    <a:pt x="2297057" y="3463791"/>
                    <a:pt x="2037440" y="3526400"/>
                    <a:pt x="1763200" y="3526400"/>
                  </a:cubicBezTo>
                  <a:cubicBezTo>
                    <a:pt x="1488892" y="3526400"/>
                    <a:pt x="1229214" y="3463760"/>
                    <a:pt x="998176" y="3351788"/>
                  </a:cubicBezTo>
                  <a:lnTo>
                    <a:pt x="1031837" y="3281890"/>
                  </a:lnTo>
                  <a:cubicBezTo>
                    <a:pt x="1252832" y="3388965"/>
                    <a:pt x="1501026" y="3448819"/>
                    <a:pt x="1763200" y="3448819"/>
                  </a:cubicBezTo>
                  <a:cubicBezTo>
                    <a:pt x="2025438" y="3448819"/>
                    <a:pt x="2273690" y="3388935"/>
                    <a:pt x="2494563" y="3281890"/>
                  </a:cubicBezTo>
                  <a:lnTo>
                    <a:pt x="2528224" y="3351788"/>
                  </a:lnTo>
                  <a:close/>
                </a:path>
              </a:pathLst>
            </a:custGeom>
            <a:solidFill>
              <a:srgbClr val="B68A35"/>
            </a:solidFill>
            <a:ln w="7600" cap="flat">
              <a:solidFill>
                <a:srgbClr val="B68A35"/>
              </a:solidFill>
              <a:bevel/>
            </a:ln>
            <a:effectLst>
              <a:outerShdw dist="21496" dir="2700000" algn="tl" rotWithShape="0">
                <a:srgbClr val="000000">
                  <a:alpha val="10000"/>
                </a:srgbClr>
              </a:outerShdw>
            </a:effectLst>
          </p:spPr>
        </p:sp>
        <p:sp>
          <p:nvSpPr>
            <p:cNvPr id="25" name="Ring"/>
            <p:cNvSpPr/>
            <p:nvPr/>
          </p:nvSpPr>
          <p:spPr>
            <a:xfrm>
              <a:off x="5340047" y="3628203"/>
              <a:ext cx="3526400" cy="3526400"/>
            </a:xfrm>
            <a:custGeom>
              <a:avLst/>
              <a:gdLst/>
              <a:ahLst/>
              <a:cxnLst/>
              <a:rect l="0" t="0" r="0" b="0"/>
              <a:pathLst>
                <a:path w="3526400" h="3526400">
                  <a:moveTo>
                    <a:pt x="998176" y="3351788"/>
                  </a:moveTo>
                  <a:cubicBezTo>
                    <a:pt x="521244" y="3122024"/>
                    <a:pt x="164027" y="2684045"/>
                    <a:pt x="44207" y="2155549"/>
                  </a:cubicBezTo>
                  <a:lnTo>
                    <a:pt x="119843" y="2138286"/>
                  </a:lnTo>
                  <a:cubicBezTo>
                    <a:pt x="234621" y="2643854"/>
                    <a:pt x="576117" y="3062406"/>
                    <a:pt x="1031837" y="3281890"/>
                  </a:cubicBezTo>
                  <a:lnTo>
                    <a:pt x="998176" y="3351788"/>
                  </a:lnTo>
                  <a:close/>
                </a:path>
              </a:pathLst>
            </a:custGeom>
            <a:solidFill>
              <a:srgbClr val="B68A35"/>
            </a:solidFill>
            <a:ln w="7600" cap="flat">
              <a:solidFill>
                <a:srgbClr val="B68A35"/>
              </a:solidFill>
              <a:bevel/>
            </a:ln>
            <a:effectLst>
              <a:outerShdw dist="21496" dir="2700000" algn="tl" rotWithShape="0">
                <a:srgbClr val="000000">
                  <a:alpha val="10000"/>
                </a:srgbClr>
              </a:outerShdw>
            </a:effectLst>
          </p:spPr>
        </p:sp>
        <p:sp>
          <p:nvSpPr>
            <p:cNvPr id="26" name="Ring"/>
            <p:cNvSpPr/>
            <p:nvPr/>
          </p:nvSpPr>
          <p:spPr>
            <a:xfrm>
              <a:off x="5340047" y="3628203"/>
              <a:ext cx="3526400" cy="3526400"/>
            </a:xfrm>
            <a:custGeom>
              <a:avLst/>
              <a:gdLst/>
              <a:ahLst/>
              <a:cxnLst/>
              <a:rect l="0" t="0" r="0" b="0"/>
              <a:pathLst>
                <a:path w="3526400" h="3526400">
                  <a:moveTo>
                    <a:pt x="44207" y="2155549"/>
                  </a:moveTo>
                  <a:cubicBezTo>
                    <a:pt x="15169" y="2029634"/>
                    <a:pt x="0" y="1898188"/>
                    <a:pt x="0" y="1763200"/>
                  </a:cubicBezTo>
                  <a:cubicBezTo>
                    <a:pt x="0" y="1347425"/>
                    <a:pt x="143910" y="965262"/>
                    <a:pt x="384675" y="663863"/>
                  </a:cubicBezTo>
                  <a:lnTo>
                    <a:pt x="445330" y="712234"/>
                  </a:lnTo>
                  <a:cubicBezTo>
                    <a:pt x="215154" y="1000383"/>
                    <a:pt x="77581" y="1365726"/>
                    <a:pt x="77581" y="1763200"/>
                  </a:cubicBezTo>
                  <a:cubicBezTo>
                    <a:pt x="77581" y="1892420"/>
                    <a:pt x="92121" y="2018244"/>
                    <a:pt x="119843" y="2138286"/>
                  </a:cubicBezTo>
                  <a:lnTo>
                    <a:pt x="44207" y="2155549"/>
                  </a:lnTo>
                  <a:close/>
                </a:path>
              </a:pathLst>
            </a:custGeom>
            <a:solidFill>
              <a:srgbClr val="B68A35"/>
            </a:solidFill>
            <a:ln w="7600" cap="flat">
              <a:solidFill>
                <a:srgbClr val="B68A35"/>
              </a:solidFill>
              <a:bevel/>
            </a:ln>
            <a:effectLst>
              <a:outerShdw dist="21496" dir="2700000" algn="tl" rotWithShape="0">
                <a:srgbClr val="000000">
                  <a:alpha val="10000"/>
                </a:srgbClr>
              </a:outerShdw>
            </a:effectLst>
          </p:spPr>
        </p:sp>
        <p:sp>
          <p:nvSpPr>
            <p:cNvPr id="27" name="Ring"/>
            <p:cNvSpPr/>
            <p:nvPr/>
          </p:nvSpPr>
          <p:spPr>
            <a:xfrm>
              <a:off x="5340047" y="3628203"/>
              <a:ext cx="3526400" cy="3526400"/>
            </a:xfrm>
            <a:custGeom>
              <a:avLst/>
              <a:gdLst/>
              <a:ahLst/>
              <a:cxnLst/>
              <a:rect l="0" t="0" r="0" b="0"/>
              <a:pathLst>
                <a:path w="3526400" h="3526400">
                  <a:moveTo>
                    <a:pt x="384675" y="663863"/>
                  </a:moveTo>
                  <a:cubicBezTo>
                    <a:pt x="707716" y="259217"/>
                    <a:pt x="1205186" y="0"/>
                    <a:pt x="1763200" y="0"/>
                  </a:cubicBezTo>
                  <a:lnTo>
                    <a:pt x="1763200" y="77581"/>
                  </a:lnTo>
                  <a:cubicBezTo>
                    <a:pt x="1229733" y="77581"/>
                    <a:pt x="754146" y="325398"/>
                    <a:pt x="445330" y="712234"/>
                  </a:cubicBezTo>
                  <a:lnTo>
                    <a:pt x="384675" y="663863"/>
                  </a:lnTo>
                  <a:close/>
                </a:path>
              </a:pathLst>
            </a:custGeom>
            <a:solidFill>
              <a:srgbClr val="B68A35"/>
            </a:solidFill>
            <a:ln w="7600" cap="flat">
              <a:solidFill>
                <a:srgbClr val="B68A35"/>
              </a:solidFill>
              <a:bevel/>
            </a:ln>
            <a:effectLst>
              <a:outerShdw dist="21496" dir="2700000" algn="tl" rotWithShape="0">
                <a:srgbClr val="000000">
                  <a:alpha val="10000"/>
                </a:srgbClr>
              </a:outerShdw>
            </a:effectLst>
          </p:spPr>
        </p:sp>
        <p:sp>
          <p:nvSpPr>
            <p:cNvPr id="28" name="Ring"/>
            <p:cNvSpPr/>
            <p:nvPr/>
          </p:nvSpPr>
          <p:spPr>
            <a:xfrm>
              <a:off x="5340047" y="3628203"/>
              <a:ext cx="3526400" cy="3526400"/>
            </a:xfrm>
            <a:custGeom>
              <a:avLst/>
              <a:gdLst/>
              <a:ahLst/>
              <a:cxnLst/>
              <a:rect l="0" t="0" r="0" b="0"/>
              <a:pathLst>
                <a:path w="3526400" h="3526400">
                  <a:moveTo>
                    <a:pt x="1763200" y="0"/>
                  </a:moveTo>
                  <a:cubicBezTo>
                    <a:pt x="2321220" y="0"/>
                    <a:pt x="2818696" y="259223"/>
                    <a:pt x="3141725" y="663863"/>
                  </a:cubicBezTo>
                  <a:lnTo>
                    <a:pt x="3081070" y="712234"/>
                  </a:lnTo>
                  <a:cubicBezTo>
                    <a:pt x="2772242" y="325392"/>
                    <a:pt x="2296661" y="77581"/>
                    <a:pt x="1763200" y="77581"/>
                  </a:cubicBezTo>
                  <a:lnTo>
                    <a:pt x="1763200" y="0"/>
                  </a:lnTo>
                  <a:close/>
                </a:path>
              </a:pathLst>
            </a:custGeom>
            <a:solidFill>
              <a:srgbClr val="B68A35"/>
            </a:solidFill>
            <a:ln w="7600" cap="flat">
              <a:solidFill>
                <a:srgbClr val="B68A35"/>
              </a:solidFill>
              <a:bevel/>
            </a:ln>
            <a:effectLst>
              <a:outerShdw dist="21496" dir="2700000" algn="tl" rotWithShape="0">
                <a:srgbClr val="000000">
                  <a:alpha val="10000"/>
                </a:srgbClr>
              </a:outerShdw>
            </a:effectLst>
          </p:spPr>
        </p:sp>
        <p:grpSp>
          <p:nvGrpSpPr>
            <p:cNvPr id="29" name="Group 28"/>
            <p:cNvGrpSpPr/>
            <p:nvPr/>
          </p:nvGrpSpPr>
          <p:grpSpPr>
            <a:xfrm>
              <a:off x="7679130" y="3810632"/>
              <a:ext cx="1349843" cy="1133302"/>
              <a:chOff x="4041193" y="2398566"/>
              <a:chExt cx="1349843" cy="1133302"/>
            </a:xfrm>
          </p:grpSpPr>
          <p:sp>
            <p:nvSpPr>
              <p:cNvPr id="48" name="Arrow"/>
              <p:cNvSpPr/>
              <p:nvPr/>
            </p:nvSpPr>
            <p:spPr>
              <a:xfrm rot="8485714" flipH="1" flipV="1">
                <a:off x="4041193" y="3265868"/>
                <a:ext cx="304005" cy="266000"/>
              </a:xfrm>
              <a:custGeom>
                <a:avLst/>
                <a:gdLst/>
                <a:ahLst/>
                <a:cxnLst/>
                <a:rect l="0" t="0" r="0" b="0"/>
                <a:pathLst>
                  <a:path w="304005" h="266000">
                    <a:moveTo>
                      <a:pt x="0" y="66500"/>
                    </a:moveTo>
                    <a:lnTo>
                      <a:pt x="197603" y="66500"/>
                    </a:lnTo>
                    <a:lnTo>
                      <a:pt x="197603" y="0"/>
                    </a:lnTo>
                    <a:lnTo>
                      <a:pt x="304005" y="133000"/>
                    </a:lnTo>
                    <a:lnTo>
                      <a:pt x="197603" y="266000"/>
                    </a:lnTo>
                    <a:lnTo>
                      <a:pt x="197603" y="199500"/>
                    </a:lnTo>
                    <a:lnTo>
                      <a:pt x="0" y="199500"/>
                    </a:lnTo>
                    <a:lnTo>
                      <a:pt x="0" y="66500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7600" cap="flat">
                <a:solidFill>
                  <a:schemeClr val="accent5">
                    <a:lumMod val="75000"/>
                  </a:schemeClr>
                </a:solidFill>
                <a:bevel/>
              </a:ln>
              <a:effectLst>
                <a:outerShdw dist="21496" dir="2700000" algn="tl" rotWithShape="0">
                  <a:srgbClr val="000000">
                    <a:alpha val="10000"/>
                  </a:srgbClr>
                </a:outerShdw>
              </a:effectLst>
            </p:spPr>
          </p:sp>
          <p:sp>
            <p:nvSpPr>
              <p:cNvPr id="49" name="Satellite"/>
              <p:cNvSpPr/>
              <p:nvPr/>
            </p:nvSpPr>
            <p:spPr>
              <a:xfrm>
                <a:off x="4296636" y="2398566"/>
                <a:ext cx="1094400" cy="1094400"/>
              </a:xfrm>
              <a:custGeom>
                <a:avLst/>
                <a:gdLst/>
                <a:ahLst/>
                <a:cxnLst/>
                <a:rect l="l" t="t" r="r" b="b"/>
                <a:pathLst>
                  <a:path w="1094400" h="1094400">
                    <a:moveTo>
                      <a:pt x="0" y="547200"/>
                    </a:moveTo>
                    <a:cubicBezTo>
                      <a:pt x="0" y="244990"/>
                      <a:pt x="244990" y="0"/>
                      <a:pt x="547200" y="0"/>
                    </a:cubicBezTo>
                    <a:cubicBezTo>
                      <a:pt x="849410" y="0"/>
                      <a:pt x="1094400" y="244990"/>
                      <a:pt x="1094400" y="547200"/>
                    </a:cubicBezTo>
                    <a:cubicBezTo>
                      <a:pt x="1094400" y="849410"/>
                      <a:pt x="849410" y="1094400"/>
                      <a:pt x="547200" y="1094400"/>
                    </a:cubicBezTo>
                    <a:cubicBezTo>
                      <a:pt x="244990" y="1094400"/>
                      <a:pt x="0" y="849410"/>
                      <a:pt x="0" y="54720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7600" cap="flat">
                <a:solidFill>
                  <a:schemeClr val="accent5">
                    <a:lumMod val="75000"/>
                  </a:schemeClr>
                </a:solidFill>
                <a:bevel/>
              </a:ln>
              <a:effectLst>
                <a:outerShdw dist="21496" dir="2700000" algn="tl" rotWithShape="0">
                  <a:srgbClr val="000000">
                    <a:alpha val="10000"/>
                  </a:srgbClr>
                </a:outerShdw>
              </a:effectLst>
            </p:spPr>
            <p:txBody>
              <a:bodyPr wrap="square" lIns="3000" rIns="3000" rtlCol="0" anchor="ctr"/>
              <a:lstStyle/>
              <a:p>
                <a:pPr algn="ctr">
                  <a:lnSpc>
                    <a:spcPct val="100000"/>
                  </a:lnSpc>
                </a:pPr>
                <a:endParaRPr lang="en-US" sz="800" dirty="0">
                  <a:solidFill>
                    <a:schemeClr val="bg1"/>
                  </a:solidFill>
                  <a:latin typeface="Sakkal Majalla" pitchFamily="2" charset="-78"/>
                  <a:cs typeface="Sakkal Majalla" pitchFamily="2" charset="-78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7858903" y="5337353"/>
              <a:ext cx="1510537" cy="1094400"/>
              <a:chOff x="4220966" y="3925287"/>
              <a:chExt cx="1510537" cy="1094400"/>
            </a:xfrm>
          </p:grpSpPr>
          <p:sp>
            <p:nvSpPr>
              <p:cNvPr id="46" name="Arrow"/>
              <p:cNvSpPr/>
              <p:nvPr/>
            </p:nvSpPr>
            <p:spPr>
              <a:xfrm rot="11571429" flipH="1" flipV="1">
                <a:off x="4220966" y="4053504"/>
                <a:ext cx="304005" cy="266000"/>
              </a:xfrm>
              <a:custGeom>
                <a:avLst/>
                <a:gdLst/>
                <a:ahLst/>
                <a:cxnLst/>
                <a:rect l="0" t="0" r="0" b="0"/>
                <a:pathLst>
                  <a:path w="304005" h="266000">
                    <a:moveTo>
                      <a:pt x="0" y="66500"/>
                    </a:moveTo>
                    <a:lnTo>
                      <a:pt x="197603" y="66500"/>
                    </a:lnTo>
                    <a:lnTo>
                      <a:pt x="197603" y="0"/>
                    </a:lnTo>
                    <a:lnTo>
                      <a:pt x="304005" y="133000"/>
                    </a:lnTo>
                    <a:lnTo>
                      <a:pt x="197603" y="266000"/>
                    </a:lnTo>
                    <a:lnTo>
                      <a:pt x="197603" y="199500"/>
                    </a:lnTo>
                    <a:lnTo>
                      <a:pt x="0" y="199500"/>
                    </a:lnTo>
                    <a:lnTo>
                      <a:pt x="0" y="66500"/>
                    </a:lnTo>
                    <a:close/>
                  </a:path>
                </a:pathLst>
              </a:custGeom>
              <a:solidFill>
                <a:srgbClr val="D9B612"/>
              </a:solidFill>
              <a:ln w="7600" cap="flat">
                <a:solidFill>
                  <a:srgbClr val="BFA00E"/>
                </a:solidFill>
                <a:bevel/>
              </a:ln>
              <a:effectLst>
                <a:outerShdw dist="21496" dir="2700000" algn="tl" rotWithShape="0">
                  <a:srgbClr val="000000">
                    <a:alpha val="10000"/>
                  </a:srgbClr>
                </a:outerShdw>
              </a:effectLst>
            </p:spPr>
          </p:sp>
          <p:sp>
            <p:nvSpPr>
              <p:cNvPr id="47" name="Satellite"/>
              <p:cNvSpPr/>
              <p:nvPr/>
            </p:nvSpPr>
            <p:spPr>
              <a:xfrm>
                <a:off x="4637103" y="3925287"/>
                <a:ext cx="1094400" cy="1094400"/>
              </a:xfrm>
              <a:custGeom>
                <a:avLst/>
                <a:gdLst/>
                <a:ahLst/>
                <a:cxnLst/>
                <a:rect l="l" t="t" r="r" b="b"/>
                <a:pathLst>
                  <a:path w="1094400" h="1094400">
                    <a:moveTo>
                      <a:pt x="0" y="547200"/>
                    </a:moveTo>
                    <a:cubicBezTo>
                      <a:pt x="0" y="244990"/>
                      <a:pt x="244990" y="0"/>
                      <a:pt x="547200" y="0"/>
                    </a:cubicBezTo>
                    <a:cubicBezTo>
                      <a:pt x="849410" y="0"/>
                      <a:pt x="1094400" y="244990"/>
                      <a:pt x="1094400" y="547200"/>
                    </a:cubicBezTo>
                    <a:cubicBezTo>
                      <a:pt x="1094400" y="849410"/>
                      <a:pt x="849410" y="1094400"/>
                      <a:pt x="547200" y="1094400"/>
                    </a:cubicBezTo>
                    <a:cubicBezTo>
                      <a:pt x="244990" y="1094400"/>
                      <a:pt x="0" y="849410"/>
                      <a:pt x="0" y="547200"/>
                    </a:cubicBezTo>
                    <a:close/>
                  </a:path>
                </a:pathLst>
              </a:custGeom>
              <a:solidFill>
                <a:srgbClr val="FFC000"/>
              </a:solidFill>
              <a:ln w="7600" cap="flat">
                <a:solidFill>
                  <a:srgbClr val="FFC000"/>
                </a:solidFill>
                <a:bevel/>
              </a:ln>
              <a:effectLst>
                <a:outerShdw dist="21496" dir="2700000" algn="tl" rotWithShape="0">
                  <a:srgbClr val="000000">
                    <a:alpha val="10000"/>
                  </a:srgbClr>
                </a:outerShdw>
              </a:effectLst>
            </p:spPr>
            <p:txBody>
              <a:bodyPr wrap="square" lIns="3000" rIns="3000" rtlCol="0" anchor="ctr"/>
              <a:lstStyle/>
              <a:p>
                <a:pPr algn="ctr" rtl="1"/>
                <a:endParaRPr lang="en-US" sz="800" dirty="0">
                  <a:solidFill>
                    <a:schemeClr val="bg1"/>
                  </a:solidFill>
                  <a:latin typeface="Sakkal Majalla" pitchFamily="2" charset="-78"/>
                  <a:cs typeface="Sakkal Majalla" pitchFamily="2" charset="-78"/>
                </a:endParaRPr>
              </a:p>
            </p:txBody>
          </p:sp>
        </p:grpSp>
        <p:sp>
          <p:nvSpPr>
            <p:cNvPr id="45" name="Satellite"/>
            <p:cNvSpPr/>
            <p:nvPr/>
          </p:nvSpPr>
          <p:spPr>
            <a:xfrm>
              <a:off x="6563676" y="6550926"/>
              <a:ext cx="1094400" cy="1094400"/>
            </a:xfrm>
            <a:custGeom>
              <a:avLst/>
              <a:gdLst/>
              <a:ahLst/>
              <a:cxnLst/>
              <a:rect l="l" t="t" r="r" b="b"/>
              <a:pathLst>
                <a:path w="1094400" h="1094400">
                  <a:moveTo>
                    <a:pt x="0" y="547200"/>
                  </a:moveTo>
                  <a:cubicBezTo>
                    <a:pt x="0" y="244990"/>
                    <a:pt x="244990" y="0"/>
                    <a:pt x="547200" y="0"/>
                  </a:cubicBezTo>
                  <a:cubicBezTo>
                    <a:pt x="849410" y="0"/>
                    <a:pt x="1094400" y="244990"/>
                    <a:pt x="1094400" y="547200"/>
                  </a:cubicBezTo>
                  <a:cubicBezTo>
                    <a:pt x="1094400" y="849410"/>
                    <a:pt x="849410" y="1094400"/>
                    <a:pt x="547200" y="1094400"/>
                  </a:cubicBezTo>
                  <a:cubicBezTo>
                    <a:pt x="244990" y="1094400"/>
                    <a:pt x="0" y="849410"/>
                    <a:pt x="0" y="547200"/>
                  </a:cubicBezTo>
                  <a:close/>
                </a:path>
              </a:pathLst>
            </a:custGeom>
            <a:solidFill>
              <a:schemeClr val="accent1"/>
            </a:solidFill>
            <a:ln w="7600" cap="flat">
              <a:solidFill>
                <a:schemeClr val="accent1"/>
              </a:solidFill>
              <a:bevel/>
            </a:ln>
            <a:effectLst>
              <a:outerShdw dist="21496" dir="2700000" algn="tl" rotWithShape="0">
                <a:srgbClr val="000000">
                  <a:alpha val="10000"/>
                </a:srgbClr>
              </a:outerShdw>
            </a:effectLst>
          </p:spPr>
          <p:txBody>
            <a:bodyPr wrap="square" lIns="3000" rIns="3000" rtlCol="0" anchor="ctr"/>
            <a:lstStyle/>
            <a:p>
              <a:pPr algn="ctr" rtl="1"/>
              <a:endParaRPr lang="en-US" sz="800" dirty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endParaRPr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4837054" y="5519925"/>
              <a:ext cx="1510538" cy="1094400"/>
              <a:chOff x="1199117" y="4107859"/>
              <a:chExt cx="1510538" cy="1094400"/>
            </a:xfrm>
          </p:grpSpPr>
          <p:sp>
            <p:nvSpPr>
              <p:cNvPr id="40" name="Arrow"/>
              <p:cNvSpPr/>
              <p:nvPr/>
            </p:nvSpPr>
            <p:spPr>
              <a:xfrm rot="20828571" flipH="1" flipV="1">
                <a:off x="2405650" y="4160902"/>
                <a:ext cx="304005" cy="266000"/>
              </a:xfrm>
              <a:custGeom>
                <a:avLst/>
                <a:gdLst/>
                <a:ahLst/>
                <a:cxnLst/>
                <a:rect l="0" t="0" r="0" b="0"/>
                <a:pathLst>
                  <a:path w="304005" h="266000">
                    <a:moveTo>
                      <a:pt x="0" y="66500"/>
                    </a:moveTo>
                    <a:lnTo>
                      <a:pt x="197603" y="66500"/>
                    </a:lnTo>
                    <a:lnTo>
                      <a:pt x="197603" y="0"/>
                    </a:lnTo>
                    <a:lnTo>
                      <a:pt x="304005" y="133000"/>
                    </a:lnTo>
                    <a:lnTo>
                      <a:pt x="197603" y="266000"/>
                    </a:lnTo>
                    <a:lnTo>
                      <a:pt x="197603" y="199500"/>
                    </a:lnTo>
                    <a:lnTo>
                      <a:pt x="0" y="199500"/>
                    </a:lnTo>
                    <a:lnTo>
                      <a:pt x="0" y="66500"/>
                    </a:lnTo>
                    <a:close/>
                  </a:path>
                </a:pathLst>
              </a:custGeom>
              <a:solidFill>
                <a:srgbClr val="0070C0"/>
              </a:solidFill>
              <a:ln w="7600" cap="flat">
                <a:solidFill>
                  <a:srgbClr val="0070C0"/>
                </a:solidFill>
                <a:bevel/>
              </a:ln>
              <a:effectLst>
                <a:outerShdw dist="21496" dir="2700000" algn="tl" rotWithShape="0">
                  <a:srgbClr val="000000">
                    <a:alpha val="10000"/>
                  </a:srgbClr>
                </a:outerShdw>
              </a:effectLst>
            </p:spPr>
          </p:sp>
          <p:sp>
            <p:nvSpPr>
              <p:cNvPr id="41" name="Satellite"/>
              <p:cNvSpPr/>
              <p:nvPr/>
            </p:nvSpPr>
            <p:spPr>
              <a:xfrm>
                <a:off x="1199117" y="4107859"/>
                <a:ext cx="1094400" cy="1094400"/>
              </a:xfrm>
              <a:custGeom>
                <a:avLst/>
                <a:gdLst/>
                <a:ahLst/>
                <a:cxnLst/>
                <a:rect l="l" t="t" r="r" b="b"/>
                <a:pathLst>
                  <a:path w="1094400" h="1094400">
                    <a:moveTo>
                      <a:pt x="0" y="547200"/>
                    </a:moveTo>
                    <a:cubicBezTo>
                      <a:pt x="0" y="244990"/>
                      <a:pt x="244990" y="0"/>
                      <a:pt x="547200" y="0"/>
                    </a:cubicBezTo>
                    <a:cubicBezTo>
                      <a:pt x="849410" y="0"/>
                      <a:pt x="1094400" y="244990"/>
                      <a:pt x="1094400" y="547200"/>
                    </a:cubicBezTo>
                    <a:cubicBezTo>
                      <a:pt x="1094400" y="849410"/>
                      <a:pt x="849410" y="1094400"/>
                      <a:pt x="547200" y="1094400"/>
                    </a:cubicBezTo>
                    <a:cubicBezTo>
                      <a:pt x="244990" y="1094400"/>
                      <a:pt x="0" y="849410"/>
                      <a:pt x="0" y="547200"/>
                    </a:cubicBezTo>
                    <a:close/>
                  </a:path>
                </a:pathLst>
              </a:custGeom>
              <a:solidFill>
                <a:srgbClr val="0070C0"/>
              </a:solidFill>
              <a:ln w="7600" cap="flat">
                <a:solidFill>
                  <a:srgbClr val="0070C0"/>
                </a:solidFill>
                <a:bevel/>
              </a:ln>
              <a:effectLst>
                <a:outerShdw dist="21496" dir="2700000" algn="tl" rotWithShape="0">
                  <a:srgbClr val="000000">
                    <a:alpha val="10000"/>
                  </a:srgbClr>
                </a:outerShdw>
              </a:effectLst>
            </p:spPr>
            <p:txBody>
              <a:bodyPr wrap="square" lIns="3000" rIns="3000" rtlCol="0" anchor="ctr"/>
              <a:lstStyle/>
              <a:p>
                <a:pPr algn="ctr" rtl="1"/>
                <a:endParaRPr lang="en-US" sz="800" dirty="0">
                  <a:solidFill>
                    <a:schemeClr val="bg1"/>
                  </a:solidFill>
                  <a:latin typeface="Sakkal Majalla" pitchFamily="2" charset="-78"/>
                  <a:cs typeface="Sakkal Majalla" pitchFamily="2" charset="-78"/>
                </a:endParaRPr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5177522" y="3744866"/>
              <a:ext cx="1349843" cy="1199068"/>
              <a:chOff x="1539585" y="2332800"/>
              <a:chExt cx="1349843" cy="1199068"/>
            </a:xfrm>
          </p:grpSpPr>
          <p:sp>
            <p:nvSpPr>
              <p:cNvPr id="38" name="Arrow"/>
              <p:cNvSpPr/>
              <p:nvPr/>
            </p:nvSpPr>
            <p:spPr>
              <a:xfrm rot="2314286" flipH="1" flipV="1">
                <a:off x="2585423" y="3265868"/>
                <a:ext cx="304005" cy="266000"/>
              </a:xfrm>
              <a:custGeom>
                <a:avLst/>
                <a:gdLst/>
                <a:ahLst/>
                <a:cxnLst/>
                <a:rect l="0" t="0" r="0" b="0"/>
                <a:pathLst>
                  <a:path w="304005" h="266000">
                    <a:moveTo>
                      <a:pt x="0" y="66500"/>
                    </a:moveTo>
                    <a:lnTo>
                      <a:pt x="197603" y="66500"/>
                    </a:lnTo>
                    <a:lnTo>
                      <a:pt x="197603" y="0"/>
                    </a:lnTo>
                    <a:lnTo>
                      <a:pt x="304005" y="133000"/>
                    </a:lnTo>
                    <a:lnTo>
                      <a:pt x="197603" y="266000"/>
                    </a:lnTo>
                    <a:lnTo>
                      <a:pt x="197603" y="199500"/>
                    </a:lnTo>
                    <a:lnTo>
                      <a:pt x="0" y="199500"/>
                    </a:lnTo>
                    <a:lnTo>
                      <a:pt x="0" y="66500"/>
                    </a:lnTo>
                    <a:close/>
                  </a:path>
                </a:pathLst>
              </a:custGeom>
              <a:solidFill>
                <a:srgbClr val="E88D70"/>
              </a:solidFill>
              <a:ln w="7600" cap="flat">
                <a:solidFill>
                  <a:srgbClr val="CC7B62"/>
                </a:solidFill>
                <a:bevel/>
              </a:ln>
              <a:effectLst>
                <a:outerShdw dist="21496" dir="2700000" algn="tl" rotWithShape="0">
                  <a:srgbClr val="000000">
                    <a:alpha val="10000"/>
                  </a:srgbClr>
                </a:outerShdw>
              </a:effectLst>
            </p:spPr>
          </p:sp>
          <p:sp>
            <p:nvSpPr>
              <p:cNvPr id="39" name="Satellite"/>
              <p:cNvSpPr/>
              <p:nvPr/>
            </p:nvSpPr>
            <p:spPr>
              <a:xfrm>
                <a:off x="1539585" y="2332800"/>
                <a:ext cx="1094400" cy="1094400"/>
              </a:xfrm>
              <a:custGeom>
                <a:avLst/>
                <a:gdLst/>
                <a:ahLst/>
                <a:cxnLst/>
                <a:rect l="l" t="t" r="r" b="b"/>
                <a:pathLst>
                  <a:path w="1094400" h="1094400">
                    <a:moveTo>
                      <a:pt x="0" y="547200"/>
                    </a:moveTo>
                    <a:cubicBezTo>
                      <a:pt x="0" y="244990"/>
                      <a:pt x="244990" y="0"/>
                      <a:pt x="547200" y="0"/>
                    </a:cubicBezTo>
                    <a:cubicBezTo>
                      <a:pt x="849410" y="0"/>
                      <a:pt x="1094400" y="244990"/>
                      <a:pt x="1094400" y="547200"/>
                    </a:cubicBezTo>
                    <a:cubicBezTo>
                      <a:pt x="1094400" y="849410"/>
                      <a:pt x="849410" y="1094400"/>
                      <a:pt x="547200" y="1094400"/>
                    </a:cubicBezTo>
                    <a:cubicBezTo>
                      <a:pt x="244990" y="1094400"/>
                      <a:pt x="0" y="849410"/>
                      <a:pt x="0" y="547200"/>
                    </a:cubicBezTo>
                    <a:close/>
                  </a:path>
                </a:pathLst>
              </a:custGeom>
              <a:solidFill>
                <a:srgbClr val="E88D70"/>
              </a:solidFill>
              <a:ln w="7600" cap="flat">
                <a:solidFill>
                  <a:srgbClr val="CC7B62"/>
                </a:solidFill>
                <a:bevel/>
              </a:ln>
              <a:effectLst>
                <a:outerShdw dist="21496" dir="2700000" algn="tl" rotWithShape="0">
                  <a:srgbClr val="000000">
                    <a:alpha val="10000"/>
                  </a:srgbClr>
                </a:outerShdw>
              </a:effectLst>
            </p:spPr>
            <p:txBody>
              <a:bodyPr wrap="square" lIns="3000" rIns="3000" rtlCol="0" anchor="ctr"/>
              <a:lstStyle/>
              <a:p>
                <a:pPr algn="ctr" rtl="1"/>
                <a:endParaRPr lang="en-US" sz="700" dirty="0">
                  <a:solidFill>
                    <a:schemeClr val="bg1"/>
                  </a:solidFill>
                  <a:latin typeface="Sakkal Majalla" pitchFamily="2" charset="-78"/>
                  <a:cs typeface="Sakkal Majalla" pitchFamily="2" charset="-78"/>
                </a:endParaRPr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6556047" y="3081003"/>
              <a:ext cx="1094400" cy="1531402"/>
              <a:chOff x="2918110" y="1668937"/>
              <a:chExt cx="1094400" cy="1531402"/>
            </a:xfrm>
          </p:grpSpPr>
          <p:sp>
            <p:nvSpPr>
              <p:cNvPr id="36" name="Arrow"/>
              <p:cNvSpPr/>
              <p:nvPr/>
            </p:nvSpPr>
            <p:spPr>
              <a:xfrm rot="16200000" flipV="1">
                <a:off x="3313308" y="2915337"/>
                <a:ext cx="304005" cy="266000"/>
              </a:xfrm>
              <a:custGeom>
                <a:avLst/>
                <a:gdLst/>
                <a:ahLst/>
                <a:cxnLst/>
                <a:rect l="0" t="0" r="0" b="0"/>
                <a:pathLst>
                  <a:path w="304005" h="266000">
                    <a:moveTo>
                      <a:pt x="0" y="66500"/>
                    </a:moveTo>
                    <a:lnTo>
                      <a:pt x="197603" y="66500"/>
                    </a:lnTo>
                    <a:lnTo>
                      <a:pt x="197603" y="0"/>
                    </a:lnTo>
                    <a:lnTo>
                      <a:pt x="304005" y="133000"/>
                    </a:lnTo>
                    <a:lnTo>
                      <a:pt x="197603" y="266000"/>
                    </a:lnTo>
                    <a:lnTo>
                      <a:pt x="197603" y="199500"/>
                    </a:lnTo>
                    <a:lnTo>
                      <a:pt x="0" y="199500"/>
                    </a:lnTo>
                    <a:lnTo>
                      <a:pt x="0" y="66500"/>
                    </a:lnTo>
                    <a:close/>
                  </a:path>
                </a:pathLst>
              </a:custGeom>
              <a:solidFill>
                <a:srgbClr val="92D050"/>
              </a:solidFill>
              <a:ln w="7600" cap="flat">
                <a:solidFill>
                  <a:srgbClr val="92D050"/>
                </a:solidFill>
                <a:bevel/>
              </a:ln>
              <a:effectLst>
                <a:outerShdw dist="21496" dir="2700000" algn="tl" rotWithShape="0">
                  <a:srgbClr val="000000">
                    <a:alpha val="10000"/>
                  </a:srgbClr>
                </a:outerShdw>
              </a:effectLst>
            </p:spPr>
          </p:sp>
          <p:sp>
            <p:nvSpPr>
              <p:cNvPr id="37" name="Satellite"/>
              <p:cNvSpPr/>
              <p:nvPr/>
            </p:nvSpPr>
            <p:spPr>
              <a:xfrm>
                <a:off x="2918110" y="1668937"/>
                <a:ext cx="1094400" cy="1094400"/>
              </a:xfrm>
              <a:custGeom>
                <a:avLst/>
                <a:gdLst/>
                <a:ahLst/>
                <a:cxnLst/>
                <a:rect l="l" t="t" r="r" b="b"/>
                <a:pathLst>
                  <a:path w="1094400" h="1094400">
                    <a:moveTo>
                      <a:pt x="0" y="547200"/>
                    </a:moveTo>
                    <a:cubicBezTo>
                      <a:pt x="0" y="244990"/>
                      <a:pt x="244990" y="0"/>
                      <a:pt x="547200" y="0"/>
                    </a:cubicBezTo>
                    <a:cubicBezTo>
                      <a:pt x="849410" y="0"/>
                      <a:pt x="1094400" y="244990"/>
                      <a:pt x="1094400" y="547200"/>
                    </a:cubicBezTo>
                    <a:cubicBezTo>
                      <a:pt x="1094400" y="849410"/>
                      <a:pt x="849410" y="1094400"/>
                      <a:pt x="547200" y="1094400"/>
                    </a:cubicBezTo>
                    <a:cubicBezTo>
                      <a:pt x="244990" y="1094400"/>
                      <a:pt x="0" y="849410"/>
                      <a:pt x="0" y="547200"/>
                    </a:cubicBezTo>
                    <a:close/>
                  </a:path>
                </a:pathLst>
              </a:custGeom>
              <a:solidFill>
                <a:srgbClr val="92D050"/>
              </a:solidFill>
              <a:ln w="7600" cap="flat">
                <a:solidFill>
                  <a:srgbClr val="92D050"/>
                </a:solidFill>
                <a:bevel/>
              </a:ln>
              <a:effectLst>
                <a:outerShdw dist="21496" dir="2700000" algn="tl" rotWithShape="0">
                  <a:srgbClr val="000000">
                    <a:alpha val="10000"/>
                  </a:srgbClr>
                </a:outerShdw>
              </a:effectLst>
            </p:spPr>
            <p:txBody>
              <a:bodyPr wrap="square" lIns="3000" rIns="3000" rtlCol="0" anchor="ctr"/>
              <a:lstStyle/>
              <a:p>
                <a:pPr algn="ctr" rtl="1"/>
                <a:endParaRPr lang="ar-AE" sz="800" dirty="0">
                  <a:solidFill>
                    <a:schemeClr val="bg1"/>
                  </a:solidFill>
                  <a:latin typeface="Sakkal Majalla" pitchFamily="2" charset="-78"/>
                  <a:cs typeface="Sakkal Majalla" pitchFamily="2" charset="-78"/>
                </a:endParaRPr>
              </a:p>
            </p:txBody>
          </p:sp>
        </p:grpSp>
      </p:grpSp>
      <p:sp>
        <p:nvSpPr>
          <p:cNvPr id="50" name="Arrow"/>
          <p:cNvSpPr/>
          <p:nvPr/>
        </p:nvSpPr>
        <p:spPr>
          <a:xfrm rot="5400000">
            <a:off x="4691426" y="4685353"/>
            <a:ext cx="359498" cy="344350"/>
          </a:xfrm>
          <a:custGeom>
            <a:avLst/>
            <a:gdLst/>
            <a:ahLst/>
            <a:cxnLst/>
            <a:rect l="0" t="0" r="0" b="0"/>
            <a:pathLst>
              <a:path w="304005" h="266000">
                <a:moveTo>
                  <a:pt x="0" y="66500"/>
                </a:moveTo>
                <a:lnTo>
                  <a:pt x="197603" y="66500"/>
                </a:lnTo>
                <a:lnTo>
                  <a:pt x="197603" y="0"/>
                </a:lnTo>
                <a:lnTo>
                  <a:pt x="304005" y="133000"/>
                </a:lnTo>
                <a:lnTo>
                  <a:pt x="197603" y="266000"/>
                </a:lnTo>
                <a:lnTo>
                  <a:pt x="197603" y="199500"/>
                </a:lnTo>
                <a:lnTo>
                  <a:pt x="0" y="199500"/>
                </a:lnTo>
                <a:lnTo>
                  <a:pt x="0" y="66500"/>
                </a:lnTo>
                <a:close/>
              </a:path>
            </a:pathLst>
          </a:custGeom>
          <a:solidFill>
            <a:schemeClr val="accent4"/>
          </a:solidFill>
          <a:ln w="7600" cap="flat">
            <a:solidFill>
              <a:schemeClr val="accent4"/>
            </a:solidFill>
            <a:bevel/>
          </a:ln>
          <a:effectLst>
            <a:outerShdw dist="21496" dir="2700000" algn="tl" rotWithShape="0">
              <a:srgbClr val="000000">
                <a:alpha val="10000"/>
              </a:srgbClr>
            </a:outerShdw>
          </a:effectLst>
        </p:spPr>
      </p:sp>
      <p:sp>
        <p:nvSpPr>
          <p:cNvPr id="51" name="Rectangle 50"/>
          <p:cNvSpPr/>
          <p:nvPr/>
        </p:nvSpPr>
        <p:spPr>
          <a:xfrm>
            <a:off x="4091322" y="3647705"/>
            <a:ext cx="167255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en-US" sz="2000" b="1" dirty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METHODOLOGY</a:t>
            </a:r>
            <a:endParaRPr lang="ar-AE" sz="2000" b="1" dirty="0">
              <a:solidFill>
                <a:schemeClr val="bg1"/>
              </a:solidFill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4051300" y="1483380"/>
            <a:ext cx="167255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en-US" sz="2000" b="1" dirty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Approval</a:t>
            </a:r>
            <a:endParaRPr lang="ar-AE" sz="2000" b="1" dirty="0">
              <a:solidFill>
                <a:schemeClr val="bg1"/>
              </a:solidFill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2220657" y="2206720"/>
            <a:ext cx="167255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en-US" sz="2000" b="1" dirty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Results</a:t>
            </a:r>
            <a:endParaRPr lang="ar-AE" sz="2000" b="1" dirty="0">
              <a:solidFill>
                <a:schemeClr val="bg1"/>
              </a:solidFill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1841500" y="4391680"/>
            <a:ext cx="167255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en-US" sz="2000" b="1" dirty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Application</a:t>
            </a:r>
            <a:endParaRPr lang="ar-AE" sz="2000" b="1" dirty="0">
              <a:solidFill>
                <a:schemeClr val="bg1"/>
              </a:solidFill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4093241" y="5413514"/>
            <a:ext cx="167255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en-US" sz="2000" b="1" dirty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Tool </a:t>
            </a:r>
          </a:p>
          <a:p>
            <a:pPr algn="ctr" rtl="1"/>
            <a:r>
              <a:rPr lang="en-US" sz="2000" b="1" dirty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Design</a:t>
            </a:r>
            <a:endParaRPr lang="ar-AE" sz="2000" b="1" dirty="0">
              <a:solidFill>
                <a:schemeClr val="bg1"/>
              </a:solidFill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6328441" y="4226580"/>
            <a:ext cx="167255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en-US" sz="2000" b="1" dirty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Research</a:t>
            </a:r>
          </a:p>
        </p:txBody>
      </p:sp>
      <p:sp>
        <p:nvSpPr>
          <p:cNvPr id="58" name="Rectangle 57"/>
          <p:cNvSpPr/>
          <p:nvPr/>
        </p:nvSpPr>
        <p:spPr>
          <a:xfrm>
            <a:off x="5800059" y="2406590"/>
            <a:ext cx="17907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en-US" sz="2000" b="1" dirty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Reconnoitering</a:t>
            </a:r>
          </a:p>
        </p:txBody>
      </p:sp>
      <p:sp>
        <p:nvSpPr>
          <p:cNvPr id="59" name="Rectangle 58"/>
          <p:cNvSpPr/>
          <p:nvPr/>
        </p:nvSpPr>
        <p:spPr>
          <a:xfrm>
            <a:off x="0" y="6553200"/>
            <a:ext cx="9906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0" name="Rectangle 59"/>
          <p:cNvSpPr/>
          <p:nvPr/>
        </p:nvSpPr>
        <p:spPr>
          <a:xfrm>
            <a:off x="228600" y="965200"/>
            <a:ext cx="9448800" cy="5626100"/>
          </a:xfrm>
          <a:prstGeom prst="rect">
            <a:avLst/>
          </a:prstGeom>
          <a:noFill/>
          <a:ln w="1270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702032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/>
          <p:cNvSpPr/>
          <p:nvPr/>
        </p:nvSpPr>
        <p:spPr>
          <a:xfrm>
            <a:off x="0" y="6553200"/>
            <a:ext cx="9906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" name="Title 1">
            <a:extLst>
              <a:ext uri="{FF2B5EF4-FFF2-40B4-BE49-F238E27FC236}">
                <a16:creationId xmlns:a16="http://schemas.microsoft.com/office/drawing/2014/main" xmlns="" id="{77D22A74-DCF2-4CE1-8C23-EE922E0A69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700" y="0"/>
            <a:ext cx="5059018" cy="1325563"/>
          </a:xfrm>
          <a:noFill/>
          <a:ln>
            <a:noFill/>
          </a:ln>
        </p:spPr>
        <p:txBody>
          <a:bodyPr lIns="107257" tIns="107257" rIns="107257" bIns="107257" anchor="t" anchorCtr="0">
            <a:normAutofit/>
          </a:bodyPr>
          <a:lstStyle/>
          <a:p>
            <a:pPr algn="l">
              <a:lnSpc>
                <a:spcPct val="150000"/>
              </a:lnSpc>
            </a:pPr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Sakkal Majalla" pitchFamily="2" charset="-78"/>
                <a:ea typeface="Tahoma" panose="020B0604030504040204" pitchFamily="34" charset="0"/>
                <a:cs typeface="Sakkal Majalla" pitchFamily="2" charset="-78"/>
              </a:rPr>
              <a:t>Scoring Method</a:t>
            </a:r>
          </a:p>
        </p:txBody>
      </p:sp>
      <p:pic>
        <p:nvPicPr>
          <p:cNvPr id="15" name="صورة 4" descr="صورة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2273" y="1279386"/>
            <a:ext cx="4048027" cy="43594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152400" y="1295400"/>
            <a:ext cx="2286000" cy="457200"/>
          </a:xfrm>
          <a:prstGeom prst="rect">
            <a:avLst/>
          </a:prstGeom>
          <a:solidFill>
            <a:srgbClr val="B68A35"/>
          </a:solidFill>
          <a:ln>
            <a:solidFill>
              <a:srgbClr val="B68A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Sakkal Majalla" pitchFamily="2" charset="-78"/>
                <a:cs typeface="Sakkal Majalla" pitchFamily="2" charset="-78"/>
              </a:rPr>
              <a:t>Percentage</a:t>
            </a:r>
          </a:p>
        </p:txBody>
      </p:sp>
      <p:sp>
        <p:nvSpPr>
          <p:cNvPr id="7" name="Rectangle 6"/>
          <p:cNvSpPr/>
          <p:nvPr/>
        </p:nvSpPr>
        <p:spPr>
          <a:xfrm>
            <a:off x="3594100" y="1295400"/>
            <a:ext cx="2286000" cy="457200"/>
          </a:xfrm>
          <a:prstGeom prst="rect">
            <a:avLst/>
          </a:prstGeom>
          <a:solidFill>
            <a:srgbClr val="B68A35"/>
          </a:solidFill>
          <a:ln>
            <a:solidFill>
              <a:srgbClr val="B68A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Sakkal Majalla" pitchFamily="2" charset="-78"/>
                <a:cs typeface="Sakkal Majalla" pitchFamily="2" charset="-78"/>
              </a:rPr>
              <a:t> Availability </a:t>
            </a:r>
          </a:p>
        </p:txBody>
      </p:sp>
      <p:sp>
        <p:nvSpPr>
          <p:cNvPr id="2" name="Rectangle 1"/>
          <p:cNvSpPr/>
          <p:nvPr/>
        </p:nvSpPr>
        <p:spPr>
          <a:xfrm>
            <a:off x="3502623" y="1879600"/>
            <a:ext cx="237747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latin typeface="Sakkal Majalla" pitchFamily="2" charset="-78"/>
                <a:cs typeface="Sakkal Majalla" pitchFamily="2" charset="-78"/>
              </a:rPr>
              <a:t>Available in high percentage  </a:t>
            </a:r>
          </a:p>
        </p:txBody>
      </p:sp>
      <p:sp>
        <p:nvSpPr>
          <p:cNvPr id="3" name="Rectangle 2"/>
          <p:cNvSpPr/>
          <p:nvPr/>
        </p:nvSpPr>
        <p:spPr>
          <a:xfrm>
            <a:off x="706432" y="2044700"/>
            <a:ext cx="10518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>
                <a:latin typeface="Sakkal Majalla" pitchFamily="2" charset="-78"/>
                <a:cs typeface="Sakkal Majalla" pitchFamily="2" charset="-78"/>
              </a:rPr>
              <a:t>(3.25-4)% </a:t>
            </a:r>
          </a:p>
        </p:txBody>
      </p:sp>
      <p:sp>
        <p:nvSpPr>
          <p:cNvPr id="10" name="Rectangle 9"/>
          <p:cNvSpPr/>
          <p:nvPr/>
        </p:nvSpPr>
        <p:spPr>
          <a:xfrm>
            <a:off x="152400" y="1828800"/>
            <a:ext cx="2286000" cy="758686"/>
          </a:xfrm>
          <a:prstGeom prst="rect">
            <a:avLst/>
          </a:prstGeom>
          <a:noFill/>
          <a:ln w="1270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594100" y="1828800"/>
            <a:ext cx="2286000" cy="758686"/>
          </a:xfrm>
          <a:prstGeom prst="rect">
            <a:avLst/>
          </a:prstGeom>
          <a:noFill/>
          <a:ln w="1270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Arrow 3"/>
          <p:cNvSpPr/>
          <p:nvPr/>
        </p:nvSpPr>
        <p:spPr>
          <a:xfrm>
            <a:off x="2644140" y="1912620"/>
            <a:ext cx="822960" cy="548640"/>
          </a:xfrm>
          <a:prstGeom prst="rightArrow">
            <a:avLst/>
          </a:prstGeom>
          <a:noFill/>
          <a:ln>
            <a:solidFill>
              <a:srgbClr val="B68A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502623" y="2860814"/>
            <a:ext cx="237747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latin typeface="Sakkal Majalla" pitchFamily="2" charset="-78"/>
                <a:cs typeface="Sakkal Majalla" pitchFamily="2" charset="-78"/>
              </a:rPr>
              <a:t>Available in medium percentage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77768" y="3025914"/>
            <a:ext cx="12715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>
                <a:latin typeface="Sakkal Majalla" pitchFamily="2" charset="-78"/>
                <a:cs typeface="Sakkal Majalla" pitchFamily="2" charset="-78"/>
              </a:rPr>
              <a:t>(2.41-3.24)%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52400" y="2810014"/>
            <a:ext cx="2286000" cy="758686"/>
          </a:xfrm>
          <a:prstGeom prst="rect">
            <a:avLst/>
          </a:prstGeom>
          <a:noFill/>
          <a:ln w="1270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3594100" y="2810014"/>
            <a:ext cx="2286000" cy="758686"/>
          </a:xfrm>
          <a:prstGeom prst="rect">
            <a:avLst/>
          </a:prstGeom>
          <a:noFill/>
          <a:ln w="1270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Arrow 18"/>
          <p:cNvSpPr/>
          <p:nvPr/>
        </p:nvSpPr>
        <p:spPr>
          <a:xfrm>
            <a:off x="2644140" y="2893834"/>
            <a:ext cx="822960" cy="548640"/>
          </a:xfrm>
          <a:prstGeom prst="rightArrow">
            <a:avLst/>
          </a:prstGeom>
          <a:noFill/>
          <a:ln>
            <a:solidFill>
              <a:srgbClr val="B68A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3502623" y="3864114"/>
            <a:ext cx="237747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latin typeface="Sakkal Majalla" pitchFamily="2" charset="-78"/>
                <a:cs typeface="Sakkal Majalla" pitchFamily="2" charset="-78"/>
              </a:rPr>
              <a:t>Available in low percentage</a:t>
            </a:r>
          </a:p>
        </p:txBody>
      </p:sp>
      <p:sp>
        <p:nvSpPr>
          <p:cNvPr id="21" name="Rectangle 20"/>
          <p:cNvSpPr/>
          <p:nvPr/>
        </p:nvSpPr>
        <p:spPr>
          <a:xfrm>
            <a:off x="758531" y="4029214"/>
            <a:ext cx="130997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>
                <a:latin typeface="Sakkal Majalla" pitchFamily="2" charset="-78"/>
                <a:cs typeface="Sakkal Majalla" pitchFamily="2" charset="-78"/>
              </a:rPr>
              <a:t>(1.75-2.40)%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52400" y="3813314"/>
            <a:ext cx="2286000" cy="758686"/>
          </a:xfrm>
          <a:prstGeom prst="rect">
            <a:avLst/>
          </a:prstGeom>
          <a:noFill/>
          <a:ln w="1270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3594100" y="3813314"/>
            <a:ext cx="2286000" cy="758686"/>
          </a:xfrm>
          <a:prstGeom prst="rect">
            <a:avLst/>
          </a:prstGeom>
          <a:noFill/>
          <a:ln w="1270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ight Arrow 23"/>
          <p:cNvSpPr/>
          <p:nvPr/>
        </p:nvSpPr>
        <p:spPr>
          <a:xfrm>
            <a:off x="2644140" y="3897134"/>
            <a:ext cx="822960" cy="548640"/>
          </a:xfrm>
          <a:prstGeom prst="rightArrow">
            <a:avLst/>
          </a:prstGeom>
          <a:noFill/>
          <a:ln>
            <a:solidFill>
              <a:srgbClr val="B68A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3502623" y="5010090"/>
            <a:ext cx="237747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latin typeface="Sakkal Majalla" pitchFamily="2" charset="-78"/>
                <a:cs typeface="Sakkal Majalla" pitchFamily="2" charset="-78"/>
              </a:rPr>
              <a:t>Not available</a:t>
            </a:r>
          </a:p>
        </p:txBody>
      </p:sp>
      <p:sp>
        <p:nvSpPr>
          <p:cNvPr id="26" name="Rectangle 25"/>
          <p:cNvSpPr/>
          <p:nvPr/>
        </p:nvSpPr>
        <p:spPr>
          <a:xfrm>
            <a:off x="810628" y="4969014"/>
            <a:ext cx="10518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>
                <a:latin typeface="Sakkal Majalla" pitchFamily="2" charset="-78"/>
                <a:cs typeface="Sakkal Majalla" pitchFamily="2" charset="-78"/>
              </a:rPr>
              <a:t>(1-1.74)% </a:t>
            </a:r>
          </a:p>
        </p:txBody>
      </p:sp>
      <p:sp>
        <p:nvSpPr>
          <p:cNvPr id="27" name="Rectangle 26"/>
          <p:cNvSpPr/>
          <p:nvPr/>
        </p:nvSpPr>
        <p:spPr>
          <a:xfrm>
            <a:off x="152400" y="4753114"/>
            <a:ext cx="2286000" cy="758686"/>
          </a:xfrm>
          <a:prstGeom prst="rect">
            <a:avLst/>
          </a:prstGeom>
          <a:noFill/>
          <a:ln w="1270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3594100" y="4753114"/>
            <a:ext cx="2286000" cy="758686"/>
          </a:xfrm>
          <a:prstGeom prst="rect">
            <a:avLst/>
          </a:prstGeom>
          <a:noFill/>
          <a:ln w="1270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ight Arrow 28"/>
          <p:cNvSpPr/>
          <p:nvPr/>
        </p:nvSpPr>
        <p:spPr>
          <a:xfrm>
            <a:off x="2644140" y="4836934"/>
            <a:ext cx="822960" cy="548640"/>
          </a:xfrm>
          <a:prstGeom prst="rightArrow">
            <a:avLst/>
          </a:prstGeom>
          <a:noFill/>
          <a:ln>
            <a:solidFill>
              <a:srgbClr val="B68A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218405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8600" y="292100"/>
            <a:ext cx="9448800" cy="609600"/>
          </a:xfrm>
          <a:prstGeom prst="rect">
            <a:avLst/>
          </a:prstGeom>
          <a:solidFill>
            <a:srgbClr val="B68A35"/>
          </a:solidFill>
          <a:ln>
            <a:solidFill>
              <a:srgbClr val="B68A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Result of Toolkit</a:t>
            </a:r>
          </a:p>
        </p:txBody>
      </p:sp>
      <p:sp>
        <p:nvSpPr>
          <p:cNvPr id="59" name="Rectangle 58"/>
          <p:cNvSpPr/>
          <p:nvPr/>
        </p:nvSpPr>
        <p:spPr>
          <a:xfrm>
            <a:off x="0" y="6553200"/>
            <a:ext cx="9906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62816967"/>
              </p:ext>
            </p:extLst>
          </p:nvPr>
        </p:nvGraphicFramePr>
        <p:xfrm>
          <a:off x="228605" y="1041400"/>
          <a:ext cx="9448795" cy="5871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704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4704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3285627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</a:tblGrid>
              <a:tr h="710139">
                <a:tc rowSpan="2">
                  <a:txBody>
                    <a:bodyPr/>
                    <a:lstStyle/>
                    <a:p>
                      <a:pPr algn="ctr"/>
                      <a:r>
                        <a:rPr lang="ar-AE" sz="1800" dirty="0">
                          <a:solidFill>
                            <a:schemeClr val="bg1"/>
                          </a:solidFill>
                          <a:latin typeface="Sakkal Majalla" pitchFamily="2" charset="-78"/>
                          <a:cs typeface="Sakkal Majalla" pitchFamily="2" charset="-78"/>
                        </a:rPr>
                        <a:t>التوصيات </a:t>
                      </a:r>
                      <a:endParaRPr lang="en-US" sz="1800" dirty="0">
                        <a:solidFill>
                          <a:schemeClr val="bg1"/>
                        </a:solidFill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8A3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sz="1800" dirty="0">
                          <a:solidFill>
                            <a:schemeClr val="bg1"/>
                          </a:solidFill>
                          <a:latin typeface="Sakkal Majalla" pitchFamily="2" charset="-78"/>
                          <a:cs typeface="Sakkal Majalla" pitchFamily="2" charset="-78"/>
                        </a:rPr>
                        <a:t>درجة الأهمية </a:t>
                      </a:r>
                      <a:endParaRPr lang="en-US" sz="1800" dirty="0">
                        <a:solidFill>
                          <a:schemeClr val="bg1"/>
                        </a:solidFill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8A35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ar-AE" sz="1800" dirty="0">
                          <a:solidFill>
                            <a:schemeClr val="bg1"/>
                          </a:solidFill>
                          <a:latin typeface="Sakkal Majalla" pitchFamily="2" charset="-78"/>
                          <a:cs typeface="Sakkal Majalla" pitchFamily="2" charset="-78"/>
                        </a:rPr>
                        <a:t>التقييم </a:t>
                      </a:r>
                      <a:endParaRPr lang="en-US" sz="1800" dirty="0">
                        <a:solidFill>
                          <a:schemeClr val="bg1"/>
                        </a:solidFill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8A3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B68A3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B68A3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B68A3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ar-AE" sz="1800" dirty="0">
                          <a:solidFill>
                            <a:schemeClr val="bg1"/>
                          </a:solidFill>
                          <a:latin typeface="Sakkal Majalla" pitchFamily="2" charset="-78"/>
                          <a:cs typeface="Sakkal Majalla" pitchFamily="2" charset="-78"/>
                        </a:rPr>
                        <a:t>السؤال </a:t>
                      </a:r>
                      <a:endParaRPr lang="en-US" sz="1800" dirty="0">
                        <a:solidFill>
                          <a:schemeClr val="bg1"/>
                        </a:solidFill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8A3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ar-AE" sz="1800" dirty="0">
                          <a:solidFill>
                            <a:schemeClr val="bg1"/>
                          </a:solidFill>
                          <a:latin typeface="Sakkal Majalla" pitchFamily="2" charset="-78"/>
                          <a:cs typeface="Sakkal Majalla" pitchFamily="2" charset="-78"/>
                        </a:rPr>
                        <a:t>العامل</a:t>
                      </a:r>
                      <a:r>
                        <a:rPr lang="ar-AE" sz="1800" baseline="0" dirty="0">
                          <a:solidFill>
                            <a:schemeClr val="bg1"/>
                          </a:solidFill>
                          <a:latin typeface="Sakkal Majalla" pitchFamily="2" charset="-78"/>
                          <a:cs typeface="Sakkal Majalla" pitchFamily="2" charset="-78"/>
                        </a:rPr>
                        <a:t> </a:t>
                      </a:r>
                      <a:endParaRPr lang="en-US" sz="1800" dirty="0">
                        <a:solidFill>
                          <a:schemeClr val="bg1"/>
                        </a:solidFill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8A3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Sakkal Majalla" pitchFamily="2" charset="-78"/>
                          <a:cs typeface="Sakkal Majalla" pitchFamily="2" charset="-78"/>
                        </a:rPr>
                        <a:t>#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8A3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1977">
                <a:tc vMerge="1">
                  <a:txBody>
                    <a:bodyPr/>
                    <a:lstStyle/>
                    <a:p>
                      <a:endParaRPr lang="en-US" dirty="0"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Sakkal Majalla" pitchFamily="2" charset="-78"/>
                          <a:cs typeface="Sakkal Majalla" pitchFamily="2" charset="-78"/>
                        </a:rPr>
                        <a:t>25-100</a:t>
                      </a:r>
                      <a:endParaRPr lang="en-US" dirty="0">
                        <a:solidFill>
                          <a:schemeClr val="bg1"/>
                        </a:solidFill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8A3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600" b="1" dirty="0">
                          <a:solidFill>
                            <a:schemeClr val="bg1"/>
                          </a:solidFill>
                          <a:effectLst/>
                          <a:latin typeface="Sakkal Majalla" pitchFamily="2" charset="-78"/>
                          <a:cs typeface="Sakkal Majalla" pitchFamily="2" charset="-78"/>
                        </a:rPr>
                        <a:t>لا.يوجد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Sakkal Majalla" pitchFamily="2" charset="-78"/>
                        <a:ea typeface="Calibri" panose="020F0502020204030204" pitchFamily="34" charset="0"/>
                        <a:cs typeface="Sakkal Majalla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8A3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600" b="1" dirty="0">
                          <a:solidFill>
                            <a:schemeClr val="bg1"/>
                          </a:solidFill>
                          <a:effectLst/>
                          <a:latin typeface="Sakkal Majalla" pitchFamily="2" charset="-78"/>
                          <a:cs typeface="Sakkal Majalla" pitchFamily="2" charset="-78"/>
                        </a:rPr>
                        <a:t>نسبة</a:t>
                      </a:r>
                      <a:r>
                        <a:rPr lang="ar-SA" sz="1600" b="1" baseline="0" dirty="0">
                          <a:solidFill>
                            <a:schemeClr val="bg1"/>
                          </a:solidFill>
                          <a:effectLst/>
                          <a:latin typeface="Sakkal Majalla" pitchFamily="2" charset="-78"/>
                          <a:cs typeface="Sakkal Majalla" pitchFamily="2" charset="-78"/>
                        </a:rPr>
                        <a:t> قليلة</a:t>
                      </a:r>
                      <a:endParaRPr lang="en-US" dirty="0">
                        <a:solidFill>
                          <a:schemeClr val="bg1"/>
                        </a:solidFill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8A3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600" b="1" dirty="0">
                          <a:solidFill>
                            <a:schemeClr val="bg1"/>
                          </a:solidFill>
                          <a:effectLst/>
                          <a:latin typeface="Sakkal Majalla" pitchFamily="2" charset="-78"/>
                          <a:cs typeface="Sakkal Majalla" pitchFamily="2" charset="-78"/>
                        </a:rPr>
                        <a:t>نسبة متوسطة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Sakkal Majalla" pitchFamily="2" charset="-78"/>
                        <a:ea typeface="Calibri" panose="020F0502020204030204" pitchFamily="34" charset="0"/>
                        <a:cs typeface="Sakkal Majalla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8A3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JO" sz="1600" b="1" dirty="0">
                          <a:solidFill>
                            <a:schemeClr val="bg1"/>
                          </a:solidFill>
                          <a:effectLst/>
                          <a:latin typeface="Sakkal Majalla" pitchFamily="2" charset="-78"/>
                          <a:ea typeface="Calibri" panose="020F0502020204030204" pitchFamily="34" charset="0"/>
                          <a:cs typeface="Sakkal Majalla" pitchFamily="2" charset="-78"/>
                        </a:rPr>
                        <a:t>نسبة</a:t>
                      </a:r>
                      <a:r>
                        <a:rPr lang="ar-JO" sz="1600" b="1" baseline="0" dirty="0">
                          <a:solidFill>
                            <a:schemeClr val="bg1"/>
                          </a:solidFill>
                          <a:effectLst/>
                          <a:latin typeface="Sakkal Majalla" pitchFamily="2" charset="-78"/>
                          <a:ea typeface="Calibri" panose="020F0502020204030204" pitchFamily="34" charset="0"/>
                          <a:cs typeface="Sakkal Majalla" pitchFamily="2" charset="-78"/>
                        </a:rPr>
                        <a:t> عالية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Sakkal Majalla" pitchFamily="2" charset="-78"/>
                        <a:ea typeface="Calibri" panose="020F0502020204030204" pitchFamily="34" charset="0"/>
                        <a:cs typeface="Sakkal Majalla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8A3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44440"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1" i="0" u="none" strike="noStrike" dirty="0">
                          <a:solidFill>
                            <a:srgbClr val="000000"/>
                          </a:solidFill>
                          <a:latin typeface="Simplified Arabic"/>
                        </a:rPr>
                        <a:t>نقطة قوة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Simplified Arabic"/>
                        </a:rPr>
                        <a:t>4</a:t>
                      </a:r>
                      <a:endParaRPr lang="ar-SA" sz="1000" b="1" i="0" u="none" strike="noStrike" dirty="0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1"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1" dirty="0"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1" dirty="0"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Sakkal Majalla" pitchFamily="2" charset="-78"/>
                          <a:cs typeface="Sakkal Majalla" pitchFamily="2" charset="-78"/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 b="1" dirty="0">
                          <a:effectLst/>
                          <a:latin typeface="Sakkal Majalla" pitchFamily="2" charset="-78"/>
                          <a:cs typeface="Sakkal Majalla" pitchFamily="2" charset="-78"/>
                        </a:rPr>
                        <a:t>يوجد تطوير مستمر على آلية تقديم الخدمات اخذاً بعين الاعتبار التغيرات والتطورات </a:t>
                      </a:r>
                      <a:endParaRPr lang="en-US" sz="1400" b="1" dirty="0">
                        <a:effectLst/>
                        <a:latin typeface="Sakkal Majalla" pitchFamily="2" charset="-78"/>
                        <a:ea typeface="Calibri" panose="020F0502020204030204" pitchFamily="34" charset="0"/>
                        <a:cs typeface="Sakkal Majalla" pitchFamily="2" charset="-78"/>
                      </a:endParaRPr>
                    </a:p>
                  </a:txBody>
                  <a:tcPr marL="40023" marR="40023" marT="0" marB="0"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9">
                  <a:txBody>
                    <a:bodyPr/>
                    <a:lstStyle/>
                    <a:p>
                      <a:pPr algn="ctr"/>
                      <a:r>
                        <a:rPr lang="ar-AE" b="1" dirty="0">
                          <a:latin typeface="Sakkal Majalla" pitchFamily="2" charset="-78"/>
                          <a:cs typeface="Sakkal Majalla" pitchFamily="2" charset="-78"/>
                        </a:rPr>
                        <a:t>التطوير</a:t>
                      </a:r>
                      <a:r>
                        <a:rPr lang="ar-AE" b="1" baseline="0" dirty="0">
                          <a:latin typeface="Sakkal Majalla" pitchFamily="2" charset="-78"/>
                          <a:cs typeface="Sakkal Majalla" pitchFamily="2" charset="-78"/>
                        </a:rPr>
                        <a:t> المستمر </a:t>
                      </a:r>
                      <a:endParaRPr lang="en-US" b="1" dirty="0"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>
                          <a:latin typeface="Sakkal Majalla" pitchFamily="2" charset="-78"/>
                          <a:cs typeface="Sakkal Majalla" pitchFamily="2" charset="-78"/>
                        </a:rPr>
                        <a:t>1</a:t>
                      </a:r>
                      <a:endParaRPr lang="en-US" dirty="0"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1977"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1" i="0" u="none" strike="noStrike">
                          <a:solidFill>
                            <a:srgbClr val="000000"/>
                          </a:solidFill>
                          <a:latin typeface="Simplified Arabic"/>
                        </a:rPr>
                        <a:t>فرصة جيدة للتحسين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Simplified Arabic"/>
                        </a:rPr>
                        <a:t>2</a:t>
                      </a:r>
                      <a:endParaRPr lang="ar-SA" sz="1000" b="1" i="0" u="none" strike="noStrike" dirty="0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1"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Sakkal Majalla" pitchFamily="2" charset="-78"/>
                          <a:cs typeface="Sakkal Majalla" pitchFamily="2" charset="-78"/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1"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1" dirty="0"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 b="1" dirty="0">
                          <a:effectLst/>
                          <a:latin typeface="Sakkal Majalla" pitchFamily="2" charset="-78"/>
                          <a:cs typeface="Sakkal Majalla" pitchFamily="2" charset="-78"/>
                        </a:rPr>
                        <a:t>يتم اعداد موازنات دورية  للخدمات التطويرية المتوقعة</a:t>
                      </a:r>
                      <a:endParaRPr lang="en-US" sz="1400" b="1" dirty="0">
                        <a:effectLst/>
                        <a:latin typeface="Sakkal Majalla" pitchFamily="2" charset="-78"/>
                        <a:ea typeface="Calibri" panose="020F0502020204030204" pitchFamily="34" charset="0"/>
                        <a:cs typeface="Sakkal Majalla" pitchFamily="2" charset="-78"/>
                      </a:endParaRPr>
                    </a:p>
                  </a:txBody>
                  <a:tcPr marL="40023" marR="40023" marT="0" marB="0"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>
                          <a:latin typeface="Sakkal Majalla" pitchFamily="2" charset="-78"/>
                          <a:cs typeface="Sakkal Majalla" pitchFamily="2" charset="-78"/>
                        </a:rPr>
                        <a:t>2</a:t>
                      </a:r>
                      <a:endParaRPr lang="en-US" dirty="0"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44440"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1" i="0" u="none" strike="noStrike">
                          <a:solidFill>
                            <a:srgbClr val="000000"/>
                          </a:solidFill>
                          <a:latin typeface="Simplified Arabic"/>
                        </a:rPr>
                        <a:t>فرصة جيدة للتحسين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Simplified Arabic"/>
                        </a:rPr>
                        <a:t>2</a:t>
                      </a:r>
                      <a:endParaRPr lang="ar-SA" sz="1000" b="1" i="0" u="none" strike="noStrike" dirty="0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1"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Sakkal Majalla" pitchFamily="2" charset="-78"/>
                          <a:cs typeface="Sakkal Majalla" pitchFamily="2" charset="-78"/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1"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1" dirty="0"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 b="1" dirty="0">
                          <a:effectLst/>
                          <a:latin typeface="Sakkal Majalla" pitchFamily="2" charset="-78"/>
                          <a:cs typeface="Sakkal Majalla" pitchFamily="2" charset="-78"/>
                        </a:rPr>
                        <a:t>يتم اعداد خطة تطوير على جودة الخدمات لتتلاءم مع احتياجات ومتطلبات الزبائن  المتغيرة </a:t>
                      </a:r>
                      <a:endParaRPr lang="en-US" sz="1400" b="1" dirty="0">
                        <a:effectLst/>
                        <a:latin typeface="Sakkal Majalla" pitchFamily="2" charset="-78"/>
                        <a:ea typeface="Calibri" panose="020F0502020204030204" pitchFamily="34" charset="0"/>
                        <a:cs typeface="Sakkal Majalla" pitchFamily="2" charset="-78"/>
                      </a:endParaRPr>
                    </a:p>
                  </a:txBody>
                  <a:tcPr marL="40023" marR="40023" marT="0" marB="0"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>
                          <a:latin typeface="Sakkal Majalla" pitchFamily="2" charset="-78"/>
                          <a:cs typeface="Sakkal Majalla" pitchFamily="2" charset="-78"/>
                        </a:rPr>
                        <a:t>3</a:t>
                      </a:r>
                      <a:endParaRPr lang="en-US" dirty="0"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44440"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1" i="0" u="none" strike="noStrike">
                          <a:solidFill>
                            <a:srgbClr val="000000"/>
                          </a:solidFill>
                          <a:latin typeface="Simplified Arabic"/>
                        </a:rPr>
                        <a:t>نقطة قوة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Simplified Arabic"/>
                        </a:rPr>
                        <a:t>4</a:t>
                      </a:r>
                      <a:endParaRPr lang="ar-SA" sz="1000" b="1" i="0" u="none" strike="noStrike" dirty="0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1"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1"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1" dirty="0"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Sakkal Majalla" pitchFamily="2" charset="-78"/>
                          <a:cs typeface="Sakkal Majalla" pitchFamily="2" charset="-78"/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 b="1" dirty="0">
                          <a:effectLst/>
                          <a:latin typeface="Sakkal Majalla" pitchFamily="2" charset="-78"/>
                          <a:cs typeface="Sakkal Majalla" pitchFamily="2" charset="-78"/>
                        </a:rPr>
                        <a:t>تدعم الادارة عمليات التطوير المختلفة على  جودة الخدمات و العمليات المختلفة </a:t>
                      </a:r>
                      <a:endParaRPr lang="en-US" sz="1400" b="1" dirty="0">
                        <a:effectLst/>
                        <a:latin typeface="Sakkal Majalla" pitchFamily="2" charset="-78"/>
                        <a:ea typeface="Calibri" panose="020F0502020204030204" pitchFamily="34" charset="0"/>
                        <a:cs typeface="Sakkal Majalla" pitchFamily="2" charset="-78"/>
                      </a:endParaRPr>
                    </a:p>
                  </a:txBody>
                  <a:tcPr marL="40023" marR="40023" marT="0" marB="0"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>
                          <a:latin typeface="Sakkal Majalla" pitchFamily="2" charset="-78"/>
                          <a:cs typeface="Sakkal Majalla" pitchFamily="2" charset="-78"/>
                        </a:rPr>
                        <a:t>4</a:t>
                      </a:r>
                      <a:endParaRPr lang="en-US" dirty="0"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1977"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1" i="0" u="none" strike="noStrike">
                          <a:solidFill>
                            <a:srgbClr val="000000"/>
                          </a:solidFill>
                          <a:latin typeface="Simplified Arabic"/>
                        </a:rPr>
                        <a:t>نقطة قوة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Simplified Arabic"/>
                        </a:rPr>
                        <a:t>4</a:t>
                      </a:r>
                      <a:endParaRPr lang="ar-SA" sz="1000" b="1" i="0" u="none" strike="noStrike" dirty="0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1"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1"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1"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Sakkal Majalla" pitchFamily="2" charset="-78"/>
                          <a:cs typeface="Sakkal Majalla" pitchFamily="2" charset="-78"/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 b="1" dirty="0">
                          <a:effectLst/>
                          <a:latin typeface="Sakkal Majalla" pitchFamily="2" charset="-78"/>
                          <a:cs typeface="Sakkal Majalla" pitchFamily="2" charset="-78"/>
                        </a:rPr>
                        <a:t>يوجد هناك اهداف واضحة واطار واضح لعمليات الجودة</a:t>
                      </a:r>
                      <a:endParaRPr lang="en-US" sz="1400" b="1" dirty="0">
                        <a:effectLst/>
                        <a:latin typeface="Sakkal Majalla" pitchFamily="2" charset="-78"/>
                        <a:ea typeface="Calibri" panose="020F0502020204030204" pitchFamily="34" charset="0"/>
                        <a:cs typeface="Sakkal Majalla" pitchFamily="2" charset="-78"/>
                      </a:endParaRPr>
                    </a:p>
                  </a:txBody>
                  <a:tcPr marL="40023" marR="40023" marT="0" marB="0"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>
                          <a:latin typeface="Sakkal Majalla" pitchFamily="2" charset="-78"/>
                          <a:cs typeface="Sakkal Majalla" pitchFamily="2" charset="-78"/>
                        </a:rPr>
                        <a:t>5</a:t>
                      </a:r>
                      <a:endParaRPr lang="en-US" dirty="0"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1977"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1" i="0" u="none" strike="noStrike">
                          <a:solidFill>
                            <a:srgbClr val="000000"/>
                          </a:solidFill>
                          <a:latin typeface="Simplified Arabic"/>
                        </a:rPr>
                        <a:t>فرصة قوية للتحسين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Simplified Arabic"/>
                        </a:rPr>
                        <a:t>1</a:t>
                      </a:r>
                      <a:endParaRPr lang="ar-SA" sz="1000" b="1" i="0" u="none" strike="noStrike" dirty="0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Sakkal Majalla" pitchFamily="2" charset="-78"/>
                          <a:cs typeface="Sakkal Majalla" pitchFamily="2" charset="-78"/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1"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1" dirty="0"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1" dirty="0"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 b="1" dirty="0">
                          <a:effectLst/>
                          <a:latin typeface="Sakkal Majalla" pitchFamily="2" charset="-78"/>
                          <a:cs typeface="Sakkal Majalla" pitchFamily="2" charset="-78"/>
                        </a:rPr>
                        <a:t>يطبق المستشفى انظمة الايزو 9001 بشهادة معتمدة</a:t>
                      </a:r>
                      <a:endParaRPr lang="en-US" sz="1400" b="1" dirty="0">
                        <a:effectLst/>
                        <a:latin typeface="Sakkal Majalla" pitchFamily="2" charset="-78"/>
                        <a:ea typeface="Calibri" panose="020F0502020204030204" pitchFamily="34" charset="0"/>
                        <a:cs typeface="Sakkal Majalla" pitchFamily="2" charset="-78"/>
                      </a:endParaRPr>
                    </a:p>
                  </a:txBody>
                  <a:tcPr marL="40023" marR="40023" marT="0" marB="0"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>
                          <a:latin typeface="Sakkal Majalla" pitchFamily="2" charset="-78"/>
                          <a:cs typeface="Sakkal Majalla" pitchFamily="2" charset="-78"/>
                        </a:rPr>
                        <a:t>6</a:t>
                      </a:r>
                      <a:endParaRPr lang="en-US" dirty="0"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44440"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1" i="0" u="none" strike="noStrike">
                          <a:solidFill>
                            <a:srgbClr val="000000"/>
                          </a:solidFill>
                          <a:latin typeface="Simplified Arabic"/>
                        </a:rPr>
                        <a:t>فرصة قوية للتحسين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Simplified Arabic"/>
                        </a:rPr>
                        <a:t>1</a:t>
                      </a:r>
                      <a:endParaRPr lang="ar-SA" sz="1000" b="1" i="0" u="none" strike="noStrike" dirty="0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Sakkal Majalla" pitchFamily="2" charset="-78"/>
                          <a:cs typeface="Sakkal Majalla" pitchFamily="2" charset="-78"/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1"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1"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1" dirty="0"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 b="1" dirty="0">
                          <a:effectLst/>
                          <a:latin typeface="Sakkal Majalla" pitchFamily="2" charset="-78"/>
                          <a:cs typeface="Sakkal Majalla" pitchFamily="2" charset="-78"/>
                        </a:rPr>
                        <a:t>يتم تدريب العمال و الموظفين في قسم الجودة على خطوات تقديم الخدمات المختلفة</a:t>
                      </a:r>
                      <a:endParaRPr lang="en-US" sz="1400" b="1" dirty="0">
                        <a:effectLst/>
                        <a:latin typeface="Sakkal Majalla" pitchFamily="2" charset="-78"/>
                        <a:ea typeface="Calibri" panose="020F0502020204030204" pitchFamily="34" charset="0"/>
                        <a:cs typeface="Sakkal Majalla" pitchFamily="2" charset="-78"/>
                      </a:endParaRPr>
                    </a:p>
                  </a:txBody>
                  <a:tcPr marL="40023" marR="40023" marT="0" marB="0"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>
                          <a:latin typeface="Sakkal Majalla" pitchFamily="2" charset="-78"/>
                          <a:cs typeface="Sakkal Majalla" pitchFamily="2" charset="-78"/>
                        </a:rPr>
                        <a:t>7</a:t>
                      </a:r>
                      <a:endParaRPr lang="en-US" dirty="0"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544440"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1" i="0" u="none" strike="noStrike">
                          <a:solidFill>
                            <a:srgbClr val="000000"/>
                          </a:solidFill>
                          <a:latin typeface="Simplified Arabic"/>
                        </a:rPr>
                        <a:t>فرصة قوية للتحسين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Simplified Arabic"/>
                        </a:rPr>
                        <a:t>1</a:t>
                      </a:r>
                      <a:endParaRPr lang="ar-SA" sz="1000" b="1" i="0" u="none" strike="noStrike" dirty="0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Sakkal Majalla" pitchFamily="2" charset="-78"/>
                          <a:cs typeface="Sakkal Majalla" pitchFamily="2" charset="-78"/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1"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1"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1" dirty="0"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 b="1" dirty="0">
                          <a:effectLst/>
                          <a:latin typeface="Sakkal Majalla" pitchFamily="2" charset="-78"/>
                          <a:cs typeface="Sakkal Majalla" pitchFamily="2" charset="-78"/>
                        </a:rPr>
                        <a:t>يتم تدريب الموظفين في قسم الجودة على معايرة الأجهزة و المعدات </a:t>
                      </a:r>
                      <a:endParaRPr lang="en-US" sz="1400" b="1" dirty="0">
                        <a:effectLst/>
                        <a:latin typeface="Sakkal Majalla" pitchFamily="2" charset="-78"/>
                        <a:ea typeface="Calibri" panose="020F0502020204030204" pitchFamily="34" charset="0"/>
                        <a:cs typeface="Sakkal Majalla" pitchFamily="2" charset="-78"/>
                      </a:endParaRPr>
                    </a:p>
                  </a:txBody>
                  <a:tcPr marL="40023" marR="40023" marT="0" marB="0"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>
                          <a:latin typeface="Sakkal Majalla" pitchFamily="2" charset="-78"/>
                          <a:cs typeface="Sakkal Majalla" pitchFamily="2" charset="-78"/>
                        </a:rPr>
                        <a:t>8</a:t>
                      </a:r>
                      <a:endParaRPr lang="en-US" dirty="0"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71977"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1" i="0" u="none" strike="noStrike" dirty="0">
                          <a:solidFill>
                            <a:srgbClr val="000000"/>
                          </a:solidFill>
                          <a:latin typeface="Simplified Arabic"/>
                        </a:rPr>
                        <a:t>فرصة متوسطة للتحسين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Simplified Arabic"/>
                        </a:rPr>
                        <a:t>3</a:t>
                      </a:r>
                      <a:endParaRPr lang="ar-SA" sz="1000" b="1" i="0" u="none" strike="noStrike" dirty="0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1"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1"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Sakkal Majalla" pitchFamily="2" charset="-78"/>
                          <a:cs typeface="Sakkal Majalla" pitchFamily="2" charset="-78"/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 b="1" dirty="0">
                          <a:effectLst/>
                          <a:latin typeface="Sakkal Majalla" pitchFamily="2" charset="-78"/>
                          <a:cs typeface="Sakkal Majalla" pitchFamily="2" charset="-78"/>
                        </a:rPr>
                        <a:t>يتم توعية الموظفين و بأهداف و معايير الجودة المتبعة </a:t>
                      </a:r>
                      <a:endParaRPr lang="en-US" sz="1400" b="1" dirty="0">
                        <a:effectLst/>
                        <a:latin typeface="Sakkal Majalla" pitchFamily="2" charset="-78"/>
                        <a:ea typeface="Calibri" panose="020F0502020204030204" pitchFamily="34" charset="0"/>
                        <a:cs typeface="Sakkal Majalla" pitchFamily="2" charset="-78"/>
                      </a:endParaRPr>
                    </a:p>
                  </a:txBody>
                  <a:tcPr marL="40023" marR="40023" marT="0" marB="0"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>
                          <a:latin typeface="Sakkal Majalla" pitchFamily="2" charset="-78"/>
                          <a:cs typeface="Sakkal Majalla" pitchFamily="2" charset="-78"/>
                        </a:rPr>
                        <a:t>9</a:t>
                      </a:r>
                      <a:endParaRPr lang="en-US" dirty="0"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71977">
                <a:tc>
                  <a:txBody>
                    <a:bodyPr/>
                    <a:lstStyle/>
                    <a:p>
                      <a:endParaRPr lang="en-US" b="1">
                        <a:solidFill>
                          <a:schemeClr val="tx1"/>
                        </a:solidFill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8A3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Sakkal Majalla" pitchFamily="2" charset="-78"/>
                          <a:cs typeface="Sakkal Majalla" pitchFamily="2" charset="-78"/>
                        </a:rPr>
                        <a:t>2.44</a:t>
                      </a:r>
                    </a:p>
                  </a:txBody>
                  <a:tcPr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8A3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8A3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8A3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8A3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8A3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AE" sz="1800" b="1" dirty="0">
                          <a:solidFill>
                            <a:schemeClr val="tx1"/>
                          </a:solidFill>
                          <a:effectLst/>
                          <a:latin typeface="Sakkal Majalla" pitchFamily="2" charset="-78"/>
                          <a:ea typeface="Calibri" panose="020F0502020204030204" pitchFamily="34" charset="0"/>
                          <a:cs typeface="Sakkal Majalla" pitchFamily="2" charset="-78"/>
                        </a:rPr>
                        <a:t>المعدل</a:t>
                      </a:r>
                      <a:r>
                        <a:rPr lang="ar-AE" sz="1800" b="1" baseline="0" dirty="0">
                          <a:solidFill>
                            <a:schemeClr val="tx1"/>
                          </a:solidFill>
                          <a:effectLst/>
                          <a:latin typeface="Sakkal Majalla" pitchFamily="2" charset="-78"/>
                          <a:ea typeface="Calibri" panose="020F0502020204030204" pitchFamily="34" charset="0"/>
                          <a:cs typeface="Sakkal Majalla" pitchFamily="2" charset="-78"/>
                        </a:rPr>
                        <a:t> 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Sakkal Majalla" pitchFamily="2" charset="-78"/>
                        <a:ea typeface="Calibri" panose="020F0502020204030204" pitchFamily="34" charset="0"/>
                        <a:cs typeface="Sakkal Majalla" pitchFamily="2" charset="-78"/>
                      </a:endParaRPr>
                    </a:p>
                  </a:txBody>
                  <a:tcPr marL="65116" marR="65116" marT="0" marB="0"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8A3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8A3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8A3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7555151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/>
          <p:cNvSpPr/>
          <p:nvPr/>
        </p:nvSpPr>
        <p:spPr>
          <a:xfrm>
            <a:off x="228600" y="190500"/>
            <a:ext cx="9448800" cy="609600"/>
          </a:xfrm>
          <a:prstGeom prst="rect">
            <a:avLst/>
          </a:prstGeom>
          <a:solidFill>
            <a:srgbClr val="B68A35"/>
          </a:solidFill>
          <a:ln>
            <a:solidFill>
              <a:srgbClr val="B68A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Result of Toolkit</a:t>
            </a:r>
            <a:endParaRPr lang="ar-SA" sz="3200" b="1" dirty="0">
              <a:solidFill>
                <a:srgbClr val="FFFFFF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228600" y="939799"/>
            <a:ext cx="5486400" cy="5416411"/>
          </a:xfrm>
          <a:prstGeom prst="rect">
            <a:avLst/>
          </a:prstGeom>
          <a:noFill/>
          <a:ln w="1270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791200" y="939800"/>
            <a:ext cx="3911600" cy="5416410"/>
          </a:xfrm>
          <a:prstGeom prst="rect">
            <a:avLst/>
          </a:prstGeom>
          <a:noFill/>
          <a:ln w="1270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0" y="6457812"/>
            <a:ext cx="9906000" cy="400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xmlns="" id="{1AF134DC-5192-4AED-86E4-DFF9E1FC3E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15276371"/>
              </p:ext>
            </p:extLst>
          </p:nvPr>
        </p:nvGraphicFramePr>
        <p:xfrm>
          <a:off x="6321152" y="1165502"/>
          <a:ext cx="3236830" cy="49998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3689">
                  <a:extLst>
                    <a:ext uri="{9D8B030D-6E8A-4147-A177-3AD203B41FA5}">
                      <a16:colId xmlns:a16="http://schemas.microsoft.com/office/drawing/2014/main" xmlns="" val="7460077"/>
                    </a:ext>
                  </a:extLst>
                </a:gridCol>
                <a:gridCol w="1053141">
                  <a:extLst>
                    <a:ext uri="{9D8B030D-6E8A-4147-A177-3AD203B41FA5}">
                      <a16:colId xmlns:a16="http://schemas.microsoft.com/office/drawing/2014/main" xmlns="" val="2684869649"/>
                    </a:ext>
                  </a:extLst>
                </a:gridCol>
              </a:tblGrid>
              <a:tr h="4987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Sakkal Majalla" pitchFamily="2" charset="-78"/>
                          <a:cs typeface="Sakkal Majalla" pitchFamily="2" charset="-78"/>
                        </a:rPr>
                        <a:t>Approach</a:t>
                      </a:r>
                      <a:endParaRPr lang="en-US" sz="1800" dirty="0">
                        <a:effectLst/>
                        <a:latin typeface="Sakkal Majalla" pitchFamily="2" charset="-78"/>
                        <a:ea typeface="Calibri" panose="020F0502020204030204" pitchFamily="34" charset="0"/>
                        <a:cs typeface="Sakkal Majalla" pitchFamily="2" charset="-78"/>
                      </a:endParaRPr>
                    </a:p>
                  </a:txBody>
                  <a:tcPr marL="68108" marR="68108" marT="0" marB="0"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8A3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Sakkal Majalla" pitchFamily="2" charset="-78"/>
                          <a:cs typeface="Sakkal Majalla" pitchFamily="2" charset="-78"/>
                        </a:rPr>
                        <a:t>Average</a:t>
                      </a:r>
                      <a:endParaRPr lang="en-US" sz="1800" dirty="0">
                        <a:effectLst/>
                        <a:latin typeface="Sakkal Majalla" pitchFamily="2" charset="-78"/>
                        <a:ea typeface="Calibri" panose="020F0502020204030204" pitchFamily="34" charset="0"/>
                        <a:cs typeface="Sakkal Majalla" pitchFamily="2" charset="-78"/>
                      </a:endParaRPr>
                    </a:p>
                  </a:txBody>
                  <a:tcPr marL="68108" marR="68108" marT="0" marB="0" anchor="ctr"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8A3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35665120"/>
                  </a:ext>
                </a:extLst>
              </a:tr>
              <a:tr h="4501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Sakkal Majalla" pitchFamily="2" charset="-78"/>
                          <a:cs typeface="Sakkal Majalla" pitchFamily="2" charset="-78"/>
                        </a:rPr>
                        <a:t>Material Handling</a:t>
                      </a:r>
                      <a:endParaRPr lang="en-US" sz="1600" dirty="0">
                        <a:effectLst/>
                        <a:latin typeface="Sakkal Majalla" pitchFamily="2" charset="-78"/>
                        <a:ea typeface="Calibri" panose="020F0502020204030204" pitchFamily="34" charset="0"/>
                        <a:cs typeface="Sakkal Majalla" pitchFamily="2" charset="-78"/>
                      </a:endParaRPr>
                    </a:p>
                  </a:txBody>
                  <a:tcPr marL="68108" marR="68108" marT="0" marB="0"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Sakkal Majalla" pitchFamily="2" charset="-78"/>
                          <a:ea typeface="Calibri" panose="020F0502020204030204" pitchFamily="34" charset="0"/>
                          <a:cs typeface="Sakkal Majalla" pitchFamily="2" charset="-78"/>
                        </a:rPr>
                        <a:t>2.90</a:t>
                      </a:r>
                      <a:endParaRPr lang="en-US" sz="1600" dirty="0">
                        <a:effectLst/>
                        <a:latin typeface="Sakkal Majalla" pitchFamily="2" charset="-78"/>
                        <a:ea typeface="Calibri" panose="020F0502020204030204" pitchFamily="34" charset="0"/>
                        <a:cs typeface="Sakkal Majalla" pitchFamily="2" charset="-78"/>
                      </a:endParaRPr>
                    </a:p>
                  </a:txBody>
                  <a:tcPr marL="68108" marR="68108" marT="0" marB="0"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405701054"/>
                  </a:ext>
                </a:extLst>
              </a:tr>
              <a:tr h="4501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Sakkal Majalla" pitchFamily="2" charset="-78"/>
                          <a:cs typeface="Sakkal Majalla" pitchFamily="2" charset="-78"/>
                        </a:rPr>
                        <a:t>Layout</a:t>
                      </a:r>
                      <a:endParaRPr lang="en-US" sz="1600" dirty="0">
                        <a:effectLst/>
                        <a:latin typeface="Sakkal Majalla" pitchFamily="2" charset="-78"/>
                        <a:ea typeface="Calibri" panose="020F0502020204030204" pitchFamily="34" charset="0"/>
                        <a:cs typeface="Sakkal Majalla" pitchFamily="2" charset="-78"/>
                      </a:endParaRPr>
                    </a:p>
                  </a:txBody>
                  <a:tcPr marL="68108" marR="68108" marT="0" marB="0"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Sakkal Majalla" pitchFamily="2" charset="-78"/>
                          <a:ea typeface="Calibri" panose="020F0502020204030204" pitchFamily="34" charset="0"/>
                          <a:cs typeface="Sakkal Majalla" pitchFamily="2" charset="-78"/>
                        </a:rPr>
                        <a:t>3.20</a:t>
                      </a:r>
                      <a:endParaRPr lang="en-US" sz="1600" dirty="0">
                        <a:effectLst/>
                        <a:latin typeface="Sakkal Majalla" pitchFamily="2" charset="-78"/>
                        <a:ea typeface="Calibri" panose="020F0502020204030204" pitchFamily="34" charset="0"/>
                        <a:cs typeface="Sakkal Majalla" pitchFamily="2" charset="-78"/>
                      </a:endParaRPr>
                    </a:p>
                  </a:txBody>
                  <a:tcPr marL="68108" marR="68108" marT="0" marB="0"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043087866"/>
                  </a:ext>
                </a:extLst>
              </a:tr>
              <a:tr h="4501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Sakkal Majalla" pitchFamily="2" charset="-78"/>
                          <a:cs typeface="Sakkal Majalla" pitchFamily="2" charset="-78"/>
                        </a:rPr>
                        <a:t>Material Management</a:t>
                      </a:r>
                      <a:endParaRPr lang="en-US" sz="1600" dirty="0">
                        <a:effectLst/>
                        <a:latin typeface="Sakkal Majalla" pitchFamily="2" charset="-78"/>
                        <a:ea typeface="Calibri" panose="020F0502020204030204" pitchFamily="34" charset="0"/>
                        <a:cs typeface="Sakkal Majalla" pitchFamily="2" charset="-78"/>
                      </a:endParaRPr>
                    </a:p>
                  </a:txBody>
                  <a:tcPr marL="68108" marR="68108" marT="0" marB="0"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Sakkal Majalla" pitchFamily="2" charset="-78"/>
                          <a:cs typeface="Sakkal Majalla" pitchFamily="2" charset="-78"/>
                        </a:rPr>
                        <a:t>3.30</a:t>
                      </a:r>
                      <a:endParaRPr lang="en-US" sz="1600" dirty="0">
                        <a:effectLst/>
                        <a:latin typeface="Sakkal Majalla" pitchFamily="2" charset="-78"/>
                        <a:ea typeface="Calibri" panose="020F0502020204030204" pitchFamily="34" charset="0"/>
                        <a:cs typeface="Sakkal Majalla" pitchFamily="2" charset="-78"/>
                      </a:endParaRPr>
                    </a:p>
                  </a:txBody>
                  <a:tcPr marL="68108" marR="68108" marT="0" marB="0"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231872298"/>
                  </a:ext>
                </a:extLst>
              </a:tr>
              <a:tr h="4501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Sakkal Majalla" pitchFamily="2" charset="-78"/>
                          <a:cs typeface="Sakkal Majalla" pitchFamily="2" charset="-78"/>
                        </a:rPr>
                        <a:t>Inventory</a:t>
                      </a:r>
                      <a:endParaRPr lang="en-US" sz="1600" dirty="0">
                        <a:effectLst/>
                        <a:latin typeface="Sakkal Majalla" pitchFamily="2" charset="-78"/>
                        <a:ea typeface="Calibri" panose="020F0502020204030204" pitchFamily="34" charset="0"/>
                        <a:cs typeface="Sakkal Majalla" pitchFamily="2" charset="-78"/>
                      </a:endParaRPr>
                    </a:p>
                  </a:txBody>
                  <a:tcPr marL="68108" marR="68108" marT="0" marB="0"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Sakkal Majalla" pitchFamily="2" charset="-78"/>
                          <a:cs typeface="Sakkal Majalla" pitchFamily="2" charset="-78"/>
                        </a:rPr>
                        <a:t>3.30</a:t>
                      </a:r>
                      <a:endParaRPr lang="en-US" sz="1600" dirty="0">
                        <a:effectLst/>
                        <a:latin typeface="Sakkal Majalla" pitchFamily="2" charset="-78"/>
                        <a:ea typeface="Calibri" panose="020F0502020204030204" pitchFamily="34" charset="0"/>
                        <a:cs typeface="Sakkal Majalla" pitchFamily="2" charset="-78"/>
                      </a:endParaRPr>
                    </a:p>
                  </a:txBody>
                  <a:tcPr marL="68108" marR="68108" marT="0" marB="0"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752768422"/>
                  </a:ext>
                </a:extLst>
              </a:tr>
              <a:tr h="4501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Sakkal Majalla" pitchFamily="2" charset="-78"/>
                          <a:cs typeface="Sakkal Majalla" pitchFamily="2" charset="-78"/>
                        </a:rPr>
                        <a:t>Safety</a:t>
                      </a:r>
                      <a:endParaRPr lang="en-US" sz="1600" dirty="0">
                        <a:effectLst/>
                        <a:latin typeface="Sakkal Majalla" pitchFamily="2" charset="-78"/>
                        <a:ea typeface="Calibri" panose="020F0502020204030204" pitchFamily="34" charset="0"/>
                        <a:cs typeface="Sakkal Majalla" pitchFamily="2" charset="-78"/>
                      </a:endParaRPr>
                    </a:p>
                  </a:txBody>
                  <a:tcPr marL="68108" marR="68108" marT="0" marB="0"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Sakkal Majalla" pitchFamily="2" charset="-78"/>
                          <a:ea typeface="Calibri" panose="020F0502020204030204" pitchFamily="34" charset="0"/>
                          <a:cs typeface="Sakkal Majalla" pitchFamily="2" charset="-78"/>
                        </a:rPr>
                        <a:t>3.30</a:t>
                      </a:r>
                      <a:endParaRPr lang="en-US" sz="1600" dirty="0">
                        <a:effectLst/>
                        <a:latin typeface="Sakkal Majalla" pitchFamily="2" charset="-78"/>
                        <a:ea typeface="Calibri" panose="020F0502020204030204" pitchFamily="34" charset="0"/>
                        <a:cs typeface="Sakkal Majalla" pitchFamily="2" charset="-78"/>
                      </a:endParaRPr>
                    </a:p>
                  </a:txBody>
                  <a:tcPr marL="68108" marR="68108" marT="0" marB="0"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141101574"/>
                  </a:ext>
                </a:extLst>
              </a:tr>
              <a:tr h="4501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Sakkal Majalla" pitchFamily="2" charset="-78"/>
                          <a:cs typeface="Sakkal Majalla" pitchFamily="2" charset="-78"/>
                        </a:rPr>
                        <a:t>Maintenance</a:t>
                      </a:r>
                      <a:endParaRPr lang="en-US" sz="1600" dirty="0">
                        <a:effectLst/>
                        <a:latin typeface="Sakkal Majalla" pitchFamily="2" charset="-78"/>
                        <a:ea typeface="Calibri" panose="020F0502020204030204" pitchFamily="34" charset="0"/>
                        <a:cs typeface="Sakkal Majalla" pitchFamily="2" charset="-78"/>
                      </a:endParaRPr>
                    </a:p>
                  </a:txBody>
                  <a:tcPr marL="68108" marR="68108" marT="0" marB="0"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Sakkal Majalla" pitchFamily="2" charset="-78"/>
                          <a:cs typeface="Sakkal Majalla" pitchFamily="2" charset="-78"/>
                        </a:rPr>
                        <a:t>3.40</a:t>
                      </a:r>
                      <a:endParaRPr lang="en-US" sz="1600" dirty="0">
                        <a:effectLst/>
                        <a:latin typeface="Sakkal Majalla" pitchFamily="2" charset="-78"/>
                        <a:ea typeface="Calibri" panose="020F0502020204030204" pitchFamily="34" charset="0"/>
                        <a:cs typeface="Sakkal Majalla" pitchFamily="2" charset="-78"/>
                      </a:endParaRPr>
                    </a:p>
                  </a:txBody>
                  <a:tcPr marL="68108" marR="68108" marT="0" marB="0"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157907336"/>
                  </a:ext>
                </a:extLst>
              </a:tr>
              <a:tr h="4501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Sakkal Majalla" pitchFamily="2" charset="-78"/>
                          <a:cs typeface="Sakkal Majalla" pitchFamily="2" charset="-78"/>
                        </a:rPr>
                        <a:t>customer care</a:t>
                      </a:r>
                      <a:endParaRPr lang="en-US" sz="1600" dirty="0">
                        <a:effectLst/>
                        <a:latin typeface="Sakkal Majalla" pitchFamily="2" charset="-78"/>
                        <a:ea typeface="Calibri" panose="020F0502020204030204" pitchFamily="34" charset="0"/>
                        <a:cs typeface="Sakkal Majalla" pitchFamily="2" charset="-78"/>
                      </a:endParaRPr>
                    </a:p>
                  </a:txBody>
                  <a:tcPr marL="68108" marR="68108" marT="0" marB="0"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Sakkal Majalla" pitchFamily="2" charset="-78"/>
                          <a:cs typeface="Sakkal Majalla" pitchFamily="2" charset="-78"/>
                        </a:rPr>
                        <a:t>3.40</a:t>
                      </a:r>
                      <a:endParaRPr lang="en-US" sz="1600" dirty="0">
                        <a:effectLst/>
                        <a:latin typeface="Sakkal Majalla" pitchFamily="2" charset="-78"/>
                        <a:ea typeface="Calibri" panose="020F0502020204030204" pitchFamily="34" charset="0"/>
                        <a:cs typeface="Sakkal Majalla" pitchFamily="2" charset="-78"/>
                      </a:endParaRPr>
                    </a:p>
                  </a:txBody>
                  <a:tcPr marL="68108" marR="68108" marT="0" marB="0"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726588748"/>
                  </a:ext>
                </a:extLst>
              </a:tr>
              <a:tr h="4501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Sakkal Majalla" pitchFamily="2" charset="-78"/>
                          <a:cs typeface="Sakkal Majalla" pitchFamily="2" charset="-78"/>
                        </a:rPr>
                        <a:t>communication</a:t>
                      </a:r>
                      <a:endParaRPr lang="en-US" sz="1600" dirty="0">
                        <a:effectLst/>
                        <a:latin typeface="Sakkal Majalla" pitchFamily="2" charset="-78"/>
                        <a:ea typeface="Calibri" panose="020F0502020204030204" pitchFamily="34" charset="0"/>
                        <a:cs typeface="Sakkal Majalla" pitchFamily="2" charset="-78"/>
                      </a:endParaRPr>
                    </a:p>
                  </a:txBody>
                  <a:tcPr marL="68108" marR="68108" marT="0" marB="0"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Sakkal Majalla" pitchFamily="2" charset="-78"/>
                          <a:cs typeface="Sakkal Majalla" pitchFamily="2" charset="-78"/>
                        </a:rPr>
                        <a:t>2.80</a:t>
                      </a:r>
                      <a:endParaRPr lang="en-US" sz="1600" dirty="0">
                        <a:effectLst/>
                        <a:latin typeface="Sakkal Majalla" pitchFamily="2" charset="-78"/>
                        <a:ea typeface="Calibri" panose="020F0502020204030204" pitchFamily="34" charset="0"/>
                        <a:cs typeface="Sakkal Majalla" pitchFamily="2" charset="-78"/>
                      </a:endParaRPr>
                    </a:p>
                  </a:txBody>
                  <a:tcPr marL="68108" marR="68108" marT="0" marB="0"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825663531"/>
                  </a:ext>
                </a:extLst>
              </a:tr>
              <a:tr h="4501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Sakkal Majalla" pitchFamily="2" charset="-78"/>
                          <a:cs typeface="Sakkal Majalla" pitchFamily="2" charset="-78"/>
                        </a:rPr>
                        <a:t>managerial situation</a:t>
                      </a:r>
                      <a:endParaRPr lang="en-US" sz="1600" dirty="0">
                        <a:effectLst/>
                        <a:latin typeface="Sakkal Majalla" pitchFamily="2" charset="-78"/>
                        <a:ea typeface="Calibri" panose="020F0502020204030204" pitchFamily="34" charset="0"/>
                        <a:cs typeface="Sakkal Majalla" pitchFamily="2" charset="-78"/>
                      </a:endParaRPr>
                    </a:p>
                  </a:txBody>
                  <a:tcPr marL="68108" marR="68108" marT="0" marB="0"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Sakkal Majalla" pitchFamily="2" charset="-78"/>
                          <a:cs typeface="Sakkal Majalla" pitchFamily="2" charset="-78"/>
                        </a:rPr>
                        <a:t>2.96</a:t>
                      </a:r>
                      <a:endParaRPr lang="en-US" sz="1600" dirty="0">
                        <a:effectLst/>
                        <a:latin typeface="Sakkal Majalla" pitchFamily="2" charset="-78"/>
                        <a:ea typeface="Calibri" panose="020F0502020204030204" pitchFamily="34" charset="0"/>
                        <a:cs typeface="Sakkal Majalla" pitchFamily="2" charset="-78"/>
                      </a:endParaRPr>
                    </a:p>
                  </a:txBody>
                  <a:tcPr marL="68108" marR="68108" marT="0" marB="0"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191280669"/>
                  </a:ext>
                </a:extLst>
              </a:tr>
              <a:tr h="4501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Sakkal Majalla" pitchFamily="2" charset="-78"/>
                          <a:cs typeface="Sakkal Majalla" pitchFamily="2" charset="-78"/>
                        </a:rPr>
                        <a:t>Quality</a:t>
                      </a:r>
                      <a:endParaRPr lang="en-US" sz="1600" dirty="0">
                        <a:effectLst/>
                        <a:latin typeface="Sakkal Majalla" pitchFamily="2" charset="-78"/>
                        <a:ea typeface="Calibri" panose="020F0502020204030204" pitchFamily="34" charset="0"/>
                        <a:cs typeface="Sakkal Majalla" pitchFamily="2" charset="-78"/>
                      </a:endParaRPr>
                    </a:p>
                  </a:txBody>
                  <a:tcPr marL="68108" marR="68108" marT="0" marB="0"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Sakkal Majalla" pitchFamily="2" charset="-78"/>
                          <a:cs typeface="Sakkal Majalla" pitchFamily="2" charset="-78"/>
                        </a:rPr>
                        <a:t>2.13</a:t>
                      </a:r>
                      <a:endParaRPr lang="en-US" sz="1600" dirty="0">
                        <a:effectLst/>
                        <a:latin typeface="Sakkal Majalla" pitchFamily="2" charset="-78"/>
                        <a:ea typeface="Calibri" panose="020F0502020204030204" pitchFamily="34" charset="0"/>
                        <a:cs typeface="Sakkal Majalla" pitchFamily="2" charset="-78"/>
                      </a:endParaRPr>
                    </a:p>
                  </a:txBody>
                  <a:tcPr marL="68108" marR="68108" marT="0" marB="0"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806021988"/>
                  </a:ext>
                </a:extLst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685800" y="1206500"/>
            <a:ext cx="4572000" cy="609600"/>
          </a:xfrm>
          <a:prstGeom prst="rect">
            <a:avLst/>
          </a:prstGeom>
          <a:solidFill>
            <a:srgbClr val="B68A35"/>
          </a:solidFill>
          <a:ln>
            <a:solidFill>
              <a:srgbClr val="B68A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Radar Diagram</a:t>
            </a:r>
            <a:endParaRPr lang="ar-SA" sz="3200" b="1" dirty="0">
              <a:solidFill>
                <a:srgbClr val="FFFFFF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graphicFrame>
        <p:nvGraphicFramePr>
          <p:cNvPr id="9" name="مخطط 8"/>
          <p:cNvGraphicFramePr/>
          <p:nvPr>
            <p:extLst>
              <p:ext uri="{D42A27DB-BD31-4B8C-83A1-F6EECF244321}">
                <p14:modId xmlns:p14="http://schemas.microsoft.com/office/powerpoint/2010/main" xmlns="" val="3823035546"/>
              </p:ext>
            </p:extLst>
          </p:nvPr>
        </p:nvGraphicFramePr>
        <p:xfrm>
          <a:off x="-1404982" y="1857364"/>
          <a:ext cx="7848872" cy="46798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530452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31111"/>
            <a:ext cx="9906000" cy="6858000"/>
          </a:xfrm>
          <a:prstGeom prst="rect">
            <a:avLst/>
          </a:prstGeom>
          <a:solidFill>
            <a:srgbClr val="B68A35"/>
          </a:solidFill>
          <a:ln>
            <a:solidFill>
              <a:srgbClr val="B68A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63" tIns="61082" rIns="122163" bIns="61082" rtlCol="1" anchor="ctr"/>
          <a:lstStyle/>
          <a:p>
            <a:pPr algn="ctr"/>
            <a:r>
              <a:rPr lang="en-US" sz="6600" b="1" dirty="0">
                <a:latin typeface="Sakkal Majalla" pitchFamily="2" charset="-78"/>
                <a:cs typeface="Sakkal Majalla" pitchFamily="2" charset="-78"/>
              </a:rPr>
              <a:t>Development Work For Nablus Specialized Hospital</a:t>
            </a:r>
            <a:endParaRPr lang="ar-SA" sz="6600" b="1" dirty="0">
              <a:solidFill>
                <a:srgbClr val="FFFFFF"/>
              </a:solidFill>
              <a:latin typeface="Sakkal Majalla" pitchFamily="2" charset="-78"/>
              <a:cs typeface="Sakkal Majalla" pitchFamily="2" charset="-78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66720" y="714356"/>
            <a:ext cx="8715436" cy="5148622"/>
            <a:chOff x="700889" y="2195370"/>
            <a:chExt cx="5890788" cy="5480425"/>
          </a:xfrm>
        </p:grpSpPr>
        <p:sp>
          <p:nvSpPr>
            <p:cNvPr id="8" name="TextBox 7"/>
            <p:cNvSpPr txBox="1"/>
            <p:nvPr/>
          </p:nvSpPr>
          <p:spPr>
            <a:xfrm>
              <a:off x="1371600" y="3962400"/>
              <a:ext cx="3962399" cy="697849"/>
            </a:xfrm>
            <a:prstGeom prst="rect">
              <a:avLst/>
            </a:prstGeom>
          </p:spPr>
          <p:txBody>
            <a:bodyPr vert="horz" lIns="91440" tIns="45720" rIns="91440" bIns="45720" rtlCol="1" anchor="ctr">
              <a:noAutofit/>
            </a:bodyPr>
            <a:lstStyle>
              <a:lvl1pPr algn="r" rtl="1">
                <a:spcBef>
                  <a:spcPct val="0"/>
                </a:spcBef>
                <a:buNone/>
                <a:defRPr sz="4000" b="1">
                  <a:solidFill>
                    <a:srgbClr val="B68A35"/>
                  </a:solidFill>
                  <a:latin typeface="Sakkal Majalla" pitchFamily="2" charset="-78"/>
                  <a:ea typeface="+mj-ea"/>
                  <a:cs typeface="Sakkal Majalla" pitchFamily="2" charset="-78"/>
                </a:defRPr>
              </a:lvl1pPr>
            </a:lstStyle>
            <a:p>
              <a:pPr algn="ctr"/>
              <a:endParaRPr lang="en-US" sz="6600" dirty="0">
                <a:solidFill>
                  <a:schemeClr val="bg1"/>
                </a:solidFill>
              </a:endParaRPr>
            </a:p>
          </p:txBody>
        </p:sp>
        <p:sp>
          <p:nvSpPr>
            <p:cNvPr id="10" name="Frame 9"/>
            <p:cNvSpPr/>
            <p:nvPr/>
          </p:nvSpPr>
          <p:spPr>
            <a:xfrm>
              <a:off x="700889" y="2195370"/>
              <a:ext cx="5890788" cy="4942718"/>
            </a:xfrm>
            <a:prstGeom prst="frame">
              <a:avLst>
                <a:gd name="adj1" fmla="val 2562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00"/>
                </a:solidFill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1135455" y="7670381"/>
              <a:ext cx="48768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1425166" y="7214130"/>
              <a:ext cx="411480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b="1" dirty="0">
                  <a:solidFill>
                    <a:srgbClr val="FFFFFF"/>
                  </a:solidFill>
                  <a:latin typeface="Sakkal Majalla" pitchFamily="2" charset="-78"/>
                  <a:ea typeface="Calibri" panose="020F0502020204030204" pitchFamily="34" charset="0"/>
                  <a:cs typeface="Sakkal Majalla" pitchFamily="2" charset="-78"/>
                </a:rPr>
                <a:t>Operations Improvement at Nablus Specialized Hospital</a:t>
              </a:r>
              <a:endParaRPr lang="en-US" altLang="en-US" b="1" dirty="0">
                <a:solidFill>
                  <a:srgbClr val="FFFFFF"/>
                </a:solidFill>
                <a:latin typeface="Sakkal Majalla" pitchFamily="2" charset="-78"/>
                <a:cs typeface="Sakkal Majalla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6222878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9530" y="214290"/>
            <a:ext cx="8901605" cy="642942"/>
          </a:xfrm>
          <a:solidFill>
            <a:srgbClr val="B68A35"/>
          </a:solidFill>
        </p:spPr>
        <p:txBody>
          <a:bodyPr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Work Plan</a:t>
            </a:r>
            <a:endParaRPr lang="ar-SA" sz="3200" b="1" dirty="0">
              <a:solidFill>
                <a:schemeClr val="bg1"/>
              </a:solidFill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09530" y="1071546"/>
            <a:ext cx="4407106" cy="5572140"/>
          </a:xfrm>
          <a:prstGeom prst="rect">
            <a:avLst/>
          </a:prstGeom>
          <a:ln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2400" b="1" dirty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Quality plan</a:t>
            </a:r>
            <a:endParaRPr lang="en-GB" sz="2400" b="1" dirty="0">
              <a:solidFill>
                <a:schemeClr val="tx1"/>
              </a:solidFill>
              <a:latin typeface="Sakkal Majalla" pitchFamily="2" charset="-78"/>
              <a:cs typeface="Sakkal Majalla" pitchFamily="2" charset="-78"/>
            </a:endParaRPr>
          </a:p>
          <a:p>
            <a:r>
              <a:rPr lang="en-GB" sz="2200" dirty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explain the importance of its application in the field of health and how to apply it in the hospital </a:t>
            </a:r>
            <a:endParaRPr lang="en-US" sz="2200" dirty="0">
              <a:solidFill>
                <a:schemeClr val="tx1"/>
              </a:solidFill>
              <a:latin typeface="Sakkal Majalla" pitchFamily="2" charset="-78"/>
              <a:cs typeface="Sakkal Majalla" pitchFamily="2" charset="-78"/>
            </a:endParaRPr>
          </a:p>
          <a:p>
            <a:r>
              <a:rPr lang="en-US" sz="2200" dirty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which includes the department of:</a:t>
            </a:r>
          </a:p>
          <a:p>
            <a:pPr lvl="0">
              <a:buFont typeface="Wingdings" pitchFamily="2" charset="2"/>
              <a:buChar char="Ø"/>
            </a:pPr>
            <a:r>
              <a:rPr lang="en-US" sz="2200" dirty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kitchen</a:t>
            </a:r>
          </a:p>
          <a:p>
            <a:pPr lvl="0">
              <a:buFont typeface="Wingdings" pitchFamily="2" charset="2"/>
              <a:buChar char="Ø"/>
            </a:pPr>
            <a:r>
              <a:rPr lang="en-US" sz="2200" dirty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Radiology department </a:t>
            </a:r>
          </a:p>
          <a:p>
            <a:pPr lvl="0">
              <a:buFont typeface="Wingdings" pitchFamily="2" charset="2"/>
              <a:buChar char="Ø"/>
            </a:pPr>
            <a:r>
              <a:rPr lang="en-US" sz="2200" dirty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The warehouse of medical supplies </a:t>
            </a:r>
          </a:p>
          <a:p>
            <a:pPr lvl="0">
              <a:buFont typeface="Wingdings" pitchFamily="2" charset="2"/>
              <a:buChar char="Ø"/>
            </a:pPr>
            <a:r>
              <a:rPr lang="en-US" sz="2200" dirty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Laboratory </a:t>
            </a:r>
          </a:p>
          <a:p>
            <a:pPr lvl="0">
              <a:buFont typeface="Wingdings" pitchFamily="2" charset="2"/>
              <a:buChar char="Ø"/>
            </a:pPr>
            <a:r>
              <a:rPr lang="en-US" sz="2200" dirty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Laundry then moves to other sections</a:t>
            </a:r>
          </a:p>
          <a:p>
            <a:endParaRPr lang="ar-SA" sz="2200" dirty="0"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17</a:t>
            </a:fld>
            <a:endParaRPr lang="en"/>
          </a:p>
        </p:txBody>
      </p:sp>
      <p:pic>
        <p:nvPicPr>
          <p:cNvPr id="7" name="صورة 6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0124" y="1071546"/>
            <a:ext cx="4407106" cy="55721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9530" y="214290"/>
            <a:ext cx="9044481" cy="714380"/>
          </a:xfrm>
          <a:solidFill>
            <a:srgbClr val="B68A35"/>
          </a:solidFill>
        </p:spPr>
        <p:txBody>
          <a:bodyPr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5S  Improvement Tool </a:t>
            </a:r>
            <a:endParaRPr lang="ar-SA" sz="3200" b="1" dirty="0">
              <a:solidFill>
                <a:schemeClr val="bg1"/>
              </a:solidFill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18</a:t>
            </a:fld>
            <a:endParaRPr lang="en"/>
          </a:p>
        </p:txBody>
      </p:sp>
      <p:pic>
        <p:nvPicPr>
          <p:cNvPr id="7" name="صورة 6" descr="5S-wheel-diagram.jpg"/>
          <p:cNvPicPr>
            <a:picLocks noChangeAspect="1"/>
          </p:cNvPicPr>
          <p:nvPr/>
        </p:nvPicPr>
        <p:blipFill>
          <a:blip r:embed="rId2"/>
          <a:srcRect t="3404" b="5833"/>
          <a:stretch>
            <a:fillRect/>
          </a:stretch>
        </p:blipFill>
        <p:spPr>
          <a:xfrm>
            <a:off x="1309662" y="928670"/>
            <a:ext cx="6482204" cy="57150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C761561B-AB69-41E0-8C71-EDAEF285878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19</a:t>
            </a:fld>
            <a:endParaRPr lang="en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41489291-5FA9-450B-A02A-3219DAD62A0A}"/>
              </a:ext>
            </a:extLst>
          </p:cNvPr>
          <p:cNvSpPr/>
          <p:nvPr/>
        </p:nvSpPr>
        <p:spPr>
          <a:xfrm>
            <a:off x="166654" y="1142984"/>
            <a:ext cx="5929354" cy="5000660"/>
          </a:xfrm>
          <a:prstGeom prst="rect">
            <a:avLst/>
          </a:prstGeom>
          <a:solidFill>
            <a:schemeClr val="bg1"/>
          </a:solidFill>
          <a:ln>
            <a:solidFill>
              <a:srgbClr val="B68A3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63" tIns="61082" rIns="122163" bIns="61082" rtlCol="1" anchor="ctr"/>
          <a:lstStyle/>
          <a:p>
            <a:endParaRPr lang="ar-SA" sz="2000" b="1" dirty="0">
              <a:solidFill>
                <a:srgbClr val="FFFFFF"/>
              </a:solidFill>
              <a:latin typeface="Sakkal Majalla" pitchFamily="2" charset="-78"/>
              <a:cs typeface="+mj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8A86FC1C-56C3-45A9-9E35-E03D1CF4E4C1}"/>
              </a:ext>
            </a:extLst>
          </p:cNvPr>
          <p:cNvSpPr txBox="1"/>
          <p:nvPr/>
        </p:nvSpPr>
        <p:spPr>
          <a:xfrm>
            <a:off x="452406" y="115579"/>
            <a:ext cx="9037098" cy="584775"/>
          </a:xfrm>
          <a:prstGeom prst="rect">
            <a:avLst/>
          </a:prstGeom>
          <a:solidFill>
            <a:srgbClr val="B68A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Advantages Of 5S</a:t>
            </a:r>
            <a:endParaRPr lang="en-US" sz="3200" b="1" dirty="0">
              <a:solidFill>
                <a:schemeClr val="bg1"/>
              </a:solidFill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6164CB8-AA9A-4C9C-88C0-33120FCD509F}"/>
              </a:ext>
            </a:extLst>
          </p:cNvPr>
          <p:cNvSpPr txBox="1"/>
          <p:nvPr/>
        </p:nvSpPr>
        <p:spPr>
          <a:xfrm>
            <a:off x="272480" y="1213008"/>
            <a:ext cx="5680652" cy="443198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Increase space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sz="2400" dirty="0">
              <a:solidFill>
                <a:schemeClr val="tx1"/>
              </a:solidFill>
              <a:latin typeface="Sakkal Majalla" pitchFamily="2" charset="-78"/>
              <a:cs typeface="Sakkal Majalla" pitchFamily="2" charset="-78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Increasing productivity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sz="2400" dirty="0">
              <a:solidFill>
                <a:schemeClr val="tx1"/>
              </a:solidFill>
              <a:latin typeface="Sakkal Majalla" pitchFamily="2" charset="-78"/>
              <a:cs typeface="Sakkal Majalla" pitchFamily="2" charset="-78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Smooth working and time saving due to quick retrieval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sz="2400" dirty="0">
              <a:solidFill>
                <a:schemeClr val="tx1"/>
              </a:solidFill>
              <a:latin typeface="Sakkal Majalla" pitchFamily="2" charset="-78"/>
              <a:cs typeface="Sakkal Majalla" pitchFamily="2" charset="-78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Accidents and mistakes minimized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sz="2400" dirty="0">
              <a:solidFill>
                <a:schemeClr val="tx1"/>
              </a:solidFill>
              <a:latin typeface="Sakkal Majalla" pitchFamily="2" charset="-78"/>
              <a:cs typeface="Sakkal Majalla" pitchFamily="2" charset="-78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Clean workplace increasing motivation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sz="2400" dirty="0">
              <a:solidFill>
                <a:schemeClr val="tx1"/>
              </a:solidFill>
              <a:latin typeface="Sakkal Majalla" pitchFamily="2" charset="-78"/>
              <a:cs typeface="Sakkal Majalla" pitchFamily="2" charset="-78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Continuous improving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bg1"/>
              </a:solidFill>
            </a:endParaRPr>
          </a:p>
        </p:txBody>
      </p:sp>
      <p:pic>
        <p:nvPicPr>
          <p:cNvPr id="6" name="صورة 5" descr="تنزيل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3198" y="1071546"/>
            <a:ext cx="3214710" cy="5072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905584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ctr"/>
            <a:fld id="{00000000-1234-1234-1234-123412341234}" type="slidenum">
              <a:rPr lang="en" sz="1500" smtClean="0"/>
              <a:pPr algn="ctr"/>
              <a:t>2</a:t>
            </a:fld>
            <a:endParaRPr lang="en" sz="15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66919" y="1752600"/>
            <a:ext cx="6139081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Shape 100"/>
          <p:cNvSpPr txBox="1">
            <a:spLocks/>
          </p:cNvSpPr>
          <p:nvPr/>
        </p:nvSpPr>
        <p:spPr>
          <a:xfrm>
            <a:off x="1166786" y="357166"/>
            <a:ext cx="8143932" cy="914399"/>
          </a:xfrm>
          <a:prstGeom prst="rect">
            <a:avLst/>
          </a:prstGeom>
          <a:noFill/>
          <a:ln>
            <a:noFill/>
          </a:ln>
        </p:spPr>
        <p:txBody>
          <a:bodyPr lIns="107269" tIns="53620" rIns="107269" bIns="5362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800" b="1" i="0" u="none" strike="noStrike" cap="none">
                <a:solidFill>
                  <a:srgbClr val="666666"/>
                </a:solidFill>
                <a:latin typeface="Dosis"/>
                <a:ea typeface="Dosis"/>
                <a:cs typeface="Dosis"/>
                <a:sym typeface="Dosis"/>
              </a:defRPr>
            </a:lvl1pPr>
            <a:lvl2pPr lvl="1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defRPr>
            </a:lvl2pPr>
            <a:lvl3pPr lvl="2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defRPr>
            </a:lvl3pPr>
            <a:lvl4pPr lvl="3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defRPr>
            </a:lvl4pPr>
            <a:lvl5pPr lvl="4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defRPr>
            </a:lvl5pPr>
            <a:lvl6pPr lvl="5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defRPr>
            </a:lvl6pPr>
            <a:lvl7pPr lvl="6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defRPr>
            </a:lvl7pPr>
            <a:lvl8pPr lvl="7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defRPr>
            </a:lvl8pPr>
            <a:lvl9pPr lvl="8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defRPr>
            </a:lvl9pPr>
          </a:lstStyle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4400" dirty="0">
                <a:solidFill>
                  <a:schemeClr val="tx1"/>
                </a:solidFill>
                <a:latin typeface="Sakkal Majalla" pitchFamily="2" charset="-78"/>
                <a:ea typeface="Calibri" panose="020F0502020204030204" pitchFamily="34" charset="0"/>
                <a:cs typeface="Sakkal Majalla" pitchFamily="2" charset="-78"/>
              </a:rPr>
              <a:t>Operations Improvement At Nablus Specialized Hospital</a:t>
            </a:r>
            <a:endParaRPr lang="en-US" altLang="en-US" sz="4400" dirty="0">
              <a:solidFill>
                <a:schemeClr val="tx1"/>
              </a:solidFill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2400" y="1828800"/>
            <a:ext cx="2514600" cy="2356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92"/>
            <a:r>
              <a:rPr lang="en-US" altLang="en-US" sz="2400" b="1" dirty="0">
                <a:latin typeface="Sakkal Majalla" pitchFamily="2" charset="-78"/>
                <a:ea typeface="Calibri" panose="020F0502020204030204" pitchFamily="34" charset="0"/>
                <a:cs typeface="Sakkal Majalla" pitchFamily="2" charset="-78"/>
              </a:rPr>
              <a:t>Group Members:</a:t>
            </a:r>
            <a:endParaRPr lang="en-US" altLang="en-US" sz="2400" b="1" dirty="0">
              <a:latin typeface="Sakkal Majalla" pitchFamily="2" charset="-78"/>
              <a:cs typeface="Sakkal Majalla" pitchFamily="2" charset="-78"/>
            </a:endParaRPr>
          </a:p>
          <a:p>
            <a:pPr marL="228600" lvl="2" indent="177800" defTabSz="914392">
              <a:lnSpc>
                <a:spcPct val="200000"/>
              </a:lnSpc>
              <a:buFontTx/>
              <a:buChar char="•"/>
            </a:pPr>
            <a:r>
              <a:rPr lang="en-US" altLang="en-US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Amani</a:t>
            </a:r>
            <a:r>
              <a:rPr lang="en-US" alt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Daraghmeh</a:t>
            </a:r>
            <a:endParaRPr lang="en-US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lvl="2" indent="177800" defTabSz="914392">
              <a:lnSpc>
                <a:spcPct val="200000"/>
              </a:lnSpc>
              <a:buFontTx/>
              <a:buChar char="•"/>
            </a:pPr>
            <a:r>
              <a:rPr lang="en-US" altLang="en-US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Ashjan</a:t>
            </a:r>
            <a:r>
              <a:rPr lang="en-US" alt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Moeen</a:t>
            </a:r>
            <a:endParaRPr lang="en-US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lvl="2" indent="177800" defTabSz="914392">
              <a:lnSpc>
                <a:spcPct val="200000"/>
              </a:lnSpc>
              <a:buFontTx/>
              <a:buChar char="•"/>
            </a:pPr>
            <a:r>
              <a:rPr lang="en-US" altLang="en-US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Muhamad</a:t>
            </a:r>
            <a:r>
              <a:rPr lang="en-US" alt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Hnini</a:t>
            </a:r>
            <a:endParaRPr lang="en-US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lvl="2" indent="177800" defTabSz="914392">
              <a:lnSpc>
                <a:spcPct val="200000"/>
              </a:lnSpc>
              <a:buFontTx/>
              <a:buChar char="•"/>
            </a:pPr>
            <a:r>
              <a:rPr lang="en-US" alt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Sally </a:t>
            </a:r>
            <a:r>
              <a:rPr lang="en-US" altLang="en-US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Suliman</a:t>
            </a:r>
            <a:endParaRPr lang="en-US" altLang="en-US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" y="1752600"/>
            <a:ext cx="3429000" cy="2971800"/>
          </a:xfrm>
          <a:prstGeom prst="rect">
            <a:avLst/>
          </a:prstGeom>
          <a:noFill/>
          <a:ln w="12700">
            <a:solidFill>
              <a:srgbClr val="B68A35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4953000"/>
            <a:ext cx="3429000" cy="1765300"/>
          </a:xfrm>
          <a:prstGeom prst="rect">
            <a:avLst/>
          </a:prstGeom>
          <a:noFill/>
          <a:ln w="12700">
            <a:solidFill>
              <a:srgbClr val="B68A35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90500" y="4953000"/>
            <a:ext cx="2857500" cy="971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392">
              <a:lnSpc>
                <a:spcPct val="150000"/>
              </a:lnSpc>
            </a:pPr>
            <a:r>
              <a:rPr lang="en-US" altLang="en-US" sz="2400" b="1" dirty="0">
                <a:latin typeface="Sakkal Majalla" pitchFamily="2" charset="-78"/>
                <a:ea typeface="Calibri" panose="020F0502020204030204" pitchFamily="34" charset="0"/>
                <a:cs typeface="Sakkal Majalla" pitchFamily="2" charset="-78"/>
              </a:rPr>
              <a:t>Supervisor:</a:t>
            </a:r>
          </a:p>
          <a:p>
            <a:pPr lvl="0">
              <a:lnSpc>
                <a:spcPct val="150000"/>
              </a:lnSpc>
            </a:pPr>
            <a:r>
              <a:rPr lang="en-US" alt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Dr. Suleiman AL-</a:t>
            </a:r>
            <a:r>
              <a:rPr lang="en-US" altLang="en-US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Daifi</a:t>
            </a:r>
            <a:endParaRPr lang="en-US" altLang="en-US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36251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9530" y="214290"/>
            <a:ext cx="8901605" cy="714380"/>
          </a:xfrm>
          <a:solidFill>
            <a:srgbClr val="B68A35"/>
          </a:solidFill>
        </p:spPr>
        <p:txBody>
          <a:bodyPr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5S Matrix </a:t>
            </a:r>
            <a:endParaRPr lang="ar-SA" sz="3200" b="1" dirty="0">
              <a:solidFill>
                <a:schemeClr val="bg1"/>
              </a:solidFill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20</a:t>
            </a:fld>
            <a:endParaRPr lang="en"/>
          </a:p>
        </p:txBody>
      </p:sp>
      <p:pic>
        <p:nvPicPr>
          <p:cNvPr id="5" name="صورة 4"/>
          <p:cNvPicPr/>
          <p:nvPr/>
        </p:nvPicPr>
        <p:blipFill>
          <a:blip r:embed="rId2"/>
          <a:srcRect l="14469" t="8897" r="14096" b="11670"/>
          <a:stretch>
            <a:fillRect/>
          </a:stretch>
        </p:blipFill>
        <p:spPr bwMode="auto">
          <a:xfrm>
            <a:off x="238092" y="928670"/>
            <a:ext cx="8973043" cy="5813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476142"/>
            <a:ext cx="9906000" cy="7073493"/>
          </a:xfrm>
          <a:prstGeom prst="rect">
            <a:avLst/>
          </a:prstGeom>
          <a:solidFill>
            <a:srgbClr val="B68A35"/>
          </a:solidFill>
          <a:ln>
            <a:solidFill>
              <a:srgbClr val="B68A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63" tIns="61082" rIns="122163" bIns="61082" rtlCol="1" anchor="ctr"/>
          <a:lstStyle/>
          <a:p>
            <a:pPr algn="ctr"/>
            <a:r>
              <a:rPr lang="en-US" sz="7200" b="1" dirty="0">
                <a:solidFill>
                  <a:srgbClr val="FFFFFF"/>
                </a:solidFill>
                <a:latin typeface="Sakkal Majalla" pitchFamily="2" charset="-78"/>
                <a:cs typeface="Sakkal Majalla" pitchFamily="2" charset="-78"/>
              </a:rPr>
              <a:t>5S Applications </a:t>
            </a:r>
            <a:endParaRPr lang="ar-SA" sz="7200" b="1" dirty="0">
              <a:solidFill>
                <a:srgbClr val="FFFFFF"/>
              </a:solidFill>
              <a:latin typeface="Sakkal Majalla" pitchFamily="2" charset="-78"/>
              <a:cs typeface="Sakkal Majalla" pitchFamily="2" charset="-78"/>
            </a:endParaRPr>
          </a:p>
        </p:txBody>
      </p:sp>
      <p:grpSp>
        <p:nvGrpSpPr>
          <p:cNvPr id="2" name="Group 6"/>
          <p:cNvGrpSpPr/>
          <p:nvPr/>
        </p:nvGrpSpPr>
        <p:grpSpPr>
          <a:xfrm>
            <a:off x="1595414" y="928670"/>
            <a:ext cx="6786610" cy="4500594"/>
            <a:chOff x="700889" y="2195370"/>
            <a:chExt cx="5890788" cy="5480425"/>
          </a:xfrm>
        </p:grpSpPr>
        <p:sp>
          <p:nvSpPr>
            <p:cNvPr id="8" name="TextBox 7"/>
            <p:cNvSpPr txBox="1"/>
            <p:nvPr/>
          </p:nvSpPr>
          <p:spPr>
            <a:xfrm>
              <a:off x="1371600" y="3962400"/>
              <a:ext cx="3962399" cy="697849"/>
            </a:xfrm>
            <a:prstGeom prst="rect">
              <a:avLst/>
            </a:prstGeom>
          </p:spPr>
          <p:txBody>
            <a:bodyPr vert="horz" lIns="91440" tIns="45720" rIns="91440" bIns="45720" rtlCol="1" anchor="ctr">
              <a:noAutofit/>
            </a:bodyPr>
            <a:lstStyle>
              <a:lvl1pPr algn="r" rtl="1">
                <a:spcBef>
                  <a:spcPct val="0"/>
                </a:spcBef>
                <a:buNone/>
                <a:defRPr sz="4000" b="1">
                  <a:solidFill>
                    <a:srgbClr val="B68A35"/>
                  </a:solidFill>
                  <a:latin typeface="Sakkal Majalla" pitchFamily="2" charset="-78"/>
                  <a:ea typeface="+mj-ea"/>
                  <a:cs typeface="Sakkal Majalla" pitchFamily="2" charset="-78"/>
                </a:defRPr>
              </a:lvl1pPr>
            </a:lstStyle>
            <a:p>
              <a:pPr algn="ctr"/>
              <a:endParaRPr lang="en-US" sz="6600" dirty="0">
                <a:solidFill>
                  <a:schemeClr val="bg1"/>
                </a:solidFill>
              </a:endParaRPr>
            </a:p>
          </p:txBody>
        </p:sp>
        <p:sp>
          <p:nvSpPr>
            <p:cNvPr id="10" name="Frame 9"/>
            <p:cNvSpPr/>
            <p:nvPr/>
          </p:nvSpPr>
          <p:spPr>
            <a:xfrm>
              <a:off x="700889" y="2195370"/>
              <a:ext cx="5890788" cy="4942718"/>
            </a:xfrm>
            <a:prstGeom prst="frame">
              <a:avLst>
                <a:gd name="adj1" fmla="val 2562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00"/>
                </a:solidFill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1135455" y="7670381"/>
              <a:ext cx="48768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1425166" y="7214130"/>
              <a:ext cx="411480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b="1" dirty="0">
                  <a:solidFill>
                    <a:srgbClr val="FFFFFF"/>
                  </a:solidFill>
                  <a:latin typeface="Sakkal Majalla" pitchFamily="2" charset="-78"/>
                  <a:ea typeface="Calibri" panose="020F0502020204030204" pitchFamily="34" charset="0"/>
                  <a:cs typeface="Sakkal Majalla" pitchFamily="2" charset="-78"/>
                </a:rPr>
                <a:t>Operations Improvement at Nablus Specialized Hospital</a:t>
              </a:r>
              <a:endParaRPr lang="en-US" altLang="en-US" b="1" dirty="0">
                <a:solidFill>
                  <a:srgbClr val="FFFFFF"/>
                </a:solidFill>
                <a:latin typeface="Sakkal Majalla" pitchFamily="2" charset="-78"/>
                <a:cs typeface="Sakkal Majalla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6222878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9530" y="142852"/>
            <a:ext cx="9044482" cy="714380"/>
          </a:xfrm>
          <a:solidFill>
            <a:srgbClr val="B68A35"/>
          </a:solidFill>
        </p:spPr>
        <p:txBody>
          <a:bodyPr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5S Application Areas</a:t>
            </a:r>
            <a:endParaRPr lang="ar-SA" sz="3200" b="1" dirty="0">
              <a:solidFill>
                <a:schemeClr val="bg1"/>
              </a:solidFill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09530" y="2212274"/>
            <a:ext cx="6357982" cy="2433452"/>
          </a:xfrm>
          <a:ln>
            <a:solidFill>
              <a:srgbClr val="B68A35"/>
            </a:solidFill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/>
          <a:lstStyle/>
          <a:p>
            <a:endParaRPr lang="en-US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Medical supplies warehouse</a:t>
            </a:r>
          </a:p>
          <a:p>
            <a:pPr algn="just"/>
            <a:endParaRPr lang="en-US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Kitchen 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22</a:t>
            </a:fld>
            <a:endParaRPr lang="en"/>
          </a:p>
        </p:txBody>
      </p:sp>
      <p:pic>
        <p:nvPicPr>
          <p:cNvPr id="6" name="صورة 5" descr="man3.png"/>
          <p:cNvPicPr>
            <a:picLocks noChangeAspect="1"/>
          </p:cNvPicPr>
          <p:nvPr/>
        </p:nvPicPr>
        <p:blipFill>
          <a:blip r:embed="rId2"/>
          <a:srcRect l="43919"/>
          <a:stretch>
            <a:fillRect/>
          </a:stretch>
        </p:blipFill>
        <p:spPr>
          <a:xfrm>
            <a:off x="6806783" y="1813077"/>
            <a:ext cx="2371712" cy="43529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6654" y="214290"/>
            <a:ext cx="9572692" cy="642942"/>
          </a:xfrm>
          <a:solidFill>
            <a:srgbClr val="B68A35"/>
          </a:solidFill>
        </p:spPr>
        <p:txBody>
          <a:bodyPr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Medical Supplies Warehouse</a:t>
            </a:r>
            <a:endParaRPr lang="ar-SA" sz="3200" b="1" dirty="0">
              <a:solidFill>
                <a:schemeClr val="bg1"/>
              </a:solidFill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23</a:t>
            </a:fld>
            <a:endParaRPr lang="en"/>
          </a:p>
        </p:txBody>
      </p:sp>
      <p:pic>
        <p:nvPicPr>
          <p:cNvPr id="75779" name="Picture 3"/>
          <p:cNvPicPr>
            <a:picLocks noChangeAspect="1" noChangeArrowheads="1"/>
          </p:cNvPicPr>
          <p:nvPr/>
        </p:nvPicPr>
        <p:blipFill>
          <a:blip r:embed="rId2"/>
          <a:srcRect b="1887"/>
          <a:stretch>
            <a:fillRect/>
          </a:stretch>
        </p:blipFill>
        <p:spPr bwMode="auto">
          <a:xfrm>
            <a:off x="238092" y="1071546"/>
            <a:ext cx="9501254" cy="4857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مربع نص 7"/>
          <p:cNvSpPr txBox="1"/>
          <p:nvPr/>
        </p:nvSpPr>
        <p:spPr>
          <a:xfrm>
            <a:off x="1309662" y="5929330"/>
            <a:ext cx="1928826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latin typeface="Sakkal Majalla" pitchFamily="2" charset="-78"/>
                <a:cs typeface="Sakkal Majalla" pitchFamily="2" charset="-78"/>
              </a:rPr>
              <a:t>Before </a:t>
            </a:r>
            <a:endParaRPr lang="ar-SA" sz="2000" b="1" dirty="0"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881694" y="5929330"/>
            <a:ext cx="164307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latin typeface="Sakkal Majalla" pitchFamily="2" charset="-78"/>
                <a:cs typeface="Sakkal Majalla" pitchFamily="2" charset="-78"/>
              </a:rPr>
              <a:t>After </a:t>
            </a:r>
            <a:endParaRPr lang="ar-SA" sz="2000" b="1" dirty="0">
              <a:latin typeface="Sakkal Majalla" pitchFamily="2" charset="-78"/>
              <a:cs typeface="Sakkal Majalla" pitchFamily="2" charset="-78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38092" y="214290"/>
            <a:ext cx="9429816" cy="642942"/>
          </a:xfrm>
          <a:solidFill>
            <a:srgbClr val="B68A35"/>
          </a:solidFill>
        </p:spPr>
        <p:txBody>
          <a:bodyPr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Warehouse Entrance</a:t>
            </a:r>
            <a:endParaRPr lang="ar-SA" sz="3200" b="1" dirty="0">
              <a:solidFill>
                <a:schemeClr val="bg1"/>
              </a:solidFill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24</a:t>
            </a:fld>
            <a:endParaRPr lang="en"/>
          </a:p>
        </p:txBody>
      </p:sp>
      <p:pic>
        <p:nvPicPr>
          <p:cNvPr id="839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9530" y="1071546"/>
            <a:ext cx="9358378" cy="5072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1666852" y="6143644"/>
            <a:ext cx="1714512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latin typeface="Sakkal Majalla" pitchFamily="2" charset="-78"/>
                <a:cs typeface="Sakkal Majalla" pitchFamily="2" charset="-78"/>
              </a:rPr>
              <a:t>Before </a:t>
            </a:r>
            <a:endParaRPr lang="ar-SA" sz="2000" b="1" dirty="0"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6881826" y="6143644"/>
            <a:ext cx="114300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latin typeface="Sakkal Majalla" pitchFamily="2" charset="-78"/>
                <a:cs typeface="Sakkal Majalla" pitchFamily="2" charset="-78"/>
              </a:rPr>
              <a:t>After </a:t>
            </a:r>
            <a:endParaRPr lang="ar-SA" sz="2000" b="1" dirty="0">
              <a:latin typeface="Sakkal Majalla" pitchFamily="2" charset="-78"/>
              <a:cs typeface="Sakkal Majalla" pitchFamily="2" charset="-78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9530" y="214290"/>
            <a:ext cx="9215502" cy="642942"/>
          </a:xfrm>
          <a:solidFill>
            <a:srgbClr val="B68A35"/>
          </a:solidFill>
        </p:spPr>
        <p:txBody>
          <a:bodyPr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Archived Files Rack</a:t>
            </a:r>
            <a:endParaRPr lang="ar-SA" sz="3200" b="1" dirty="0">
              <a:solidFill>
                <a:schemeClr val="bg1"/>
              </a:solidFill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25</a:t>
            </a:fld>
            <a:endParaRPr lang="en"/>
          </a:p>
        </p:txBody>
      </p:sp>
      <p:pic>
        <p:nvPicPr>
          <p:cNvPr id="829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0968" y="1071546"/>
            <a:ext cx="9144064" cy="5143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1809728" y="6143644"/>
            <a:ext cx="1357322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latin typeface="Sakkal Majalla" pitchFamily="2" charset="-78"/>
                <a:cs typeface="Sakkal Majalla" pitchFamily="2" charset="-78"/>
              </a:rPr>
              <a:t>Before </a:t>
            </a:r>
            <a:endParaRPr lang="ar-SA" sz="2000" b="1" dirty="0"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6167446" y="6143644"/>
            <a:ext cx="128588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latin typeface="Sakkal Majalla" pitchFamily="2" charset="-78"/>
                <a:cs typeface="Sakkal Majalla" pitchFamily="2" charset="-78"/>
              </a:rPr>
              <a:t>After</a:t>
            </a:r>
            <a:endParaRPr lang="ar-SA" sz="2000" b="1" dirty="0">
              <a:latin typeface="Sakkal Majalla" pitchFamily="2" charset="-78"/>
              <a:cs typeface="Sakkal Majalla" pitchFamily="2" charset="-78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9530" y="214290"/>
            <a:ext cx="9286940" cy="714380"/>
          </a:xfrm>
          <a:solidFill>
            <a:srgbClr val="B68A35"/>
          </a:solidFill>
        </p:spPr>
        <p:txBody>
          <a:bodyPr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Items Sorting</a:t>
            </a:r>
            <a:endParaRPr lang="ar-SA" sz="3200" b="1" dirty="0">
              <a:solidFill>
                <a:schemeClr val="bg1"/>
              </a:solidFill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26</a:t>
            </a:fld>
            <a:endParaRPr lang="en"/>
          </a:p>
        </p:txBody>
      </p:sp>
      <p:pic>
        <p:nvPicPr>
          <p:cNvPr id="849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9530" y="1071546"/>
            <a:ext cx="9215502" cy="5143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1738290" y="6143644"/>
            <a:ext cx="164307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latin typeface="Sakkal Majalla" pitchFamily="2" charset="-78"/>
                <a:cs typeface="Sakkal Majalla" pitchFamily="2" charset="-78"/>
              </a:rPr>
              <a:t>Before </a:t>
            </a:r>
            <a:endParaRPr lang="ar-SA" sz="2000" b="1" dirty="0"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6596074" y="6143644"/>
            <a:ext cx="92869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latin typeface="Sakkal Majalla" pitchFamily="2" charset="-78"/>
                <a:cs typeface="Sakkal Majalla" pitchFamily="2" charset="-78"/>
              </a:rPr>
              <a:t>After </a:t>
            </a:r>
            <a:endParaRPr lang="ar-SA" sz="2000" b="1" dirty="0">
              <a:latin typeface="Sakkal Majalla" pitchFamily="2" charset="-78"/>
              <a:cs typeface="Sakkal Majalla" pitchFamily="2" charset="-78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38092" y="2069761"/>
            <a:ext cx="3850812" cy="2718478"/>
          </a:xfrm>
          <a:ln>
            <a:solidFill>
              <a:srgbClr val="B68A35"/>
            </a:solidFill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3200" b="1" dirty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5S Application in kitchen :</a:t>
            </a:r>
          </a:p>
          <a:p>
            <a:pPr>
              <a:buFont typeface="Wingdings" pitchFamily="2" charset="2"/>
              <a:buChar char="Ø"/>
            </a:pPr>
            <a:r>
              <a:rPr lang="en-US" sz="3200" b="1" dirty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Meals preparing area</a:t>
            </a:r>
          </a:p>
          <a:p>
            <a:pPr>
              <a:buFont typeface="Wingdings" pitchFamily="2" charset="2"/>
              <a:buChar char="Ø"/>
            </a:pPr>
            <a:r>
              <a:rPr lang="en-US" sz="3200" b="1" dirty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Store</a:t>
            </a:r>
            <a:endParaRPr lang="ar-SA" sz="3200" b="1" dirty="0">
              <a:solidFill>
                <a:schemeClr val="tx1"/>
              </a:solidFill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27</a:t>
            </a:fld>
            <a:endParaRPr lang="en"/>
          </a:p>
        </p:txBody>
      </p:sp>
      <p:sp>
        <p:nvSpPr>
          <p:cNvPr id="5" name="عنوان 1"/>
          <p:cNvSpPr>
            <a:spLocks noGrp="1"/>
          </p:cNvSpPr>
          <p:nvPr>
            <p:ph type="title"/>
          </p:nvPr>
        </p:nvSpPr>
        <p:spPr>
          <a:xfrm>
            <a:off x="238092" y="214290"/>
            <a:ext cx="9501254" cy="785818"/>
          </a:xfrm>
          <a:solidFill>
            <a:srgbClr val="B68A35"/>
          </a:solidFill>
        </p:spPr>
        <p:txBody>
          <a:bodyPr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kitchen</a:t>
            </a:r>
            <a:endParaRPr lang="ar-SA" sz="3200" b="1" dirty="0">
              <a:solidFill>
                <a:schemeClr val="bg1"/>
              </a:solidFill>
              <a:latin typeface="Sakkal Majalla" pitchFamily="2" charset="-78"/>
              <a:cs typeface="Sakkal Majalla" pitchFamily="2" charset="-78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95DB435C-97A8-48B4-9ED5-970C6B1587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7730" y="1340768"/>
            <a:ext cx="5670630" cy="4176464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3738CE81-7001-46AF-96C9-309A2737967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28</a:t>
            </a:fld>
            <a:endParaRPr lang="en"/>
          </a:p>
        </p:txBody>
      </p:sp>
      <p:sp>
        <p:nvSpPr>
          <p:cNvPr id="5" name="مربع نص 7">
            <a:extLst>
              <a:ext uri="{FF2B5EF4-FFF2-40B4-BE49-F238E27FC236}">
                <a16:creationId xmlns:a16="http://schemas.microsoft.com/office/drawing/2014/main" xmlns="" id="{FFA5D797-731D-457E-8911-5EDAB3752E34}"/>
              </a:ext>
            </a:extLst>
          </p:cNvPr>
          <p:cNvSpPr txBox="1"/>
          <p:nvPr/>
        </p:nvSpPr>
        <p:spPr>
          <a:xfrm>
            <a:off x="128464" y="214290"/>
            <a:ext cx="9644456" cy="584775"/>
          </a:xfrm>
          <a:prstGeom prst="rect">
            <a:avLst/>
          </a:prstGeom>
          <a:solidFill>
            <a:srgbClr val="B68A35"/>
          </a:solidFill>
        </p:spPr>
        <p:txBody>
          <a:bodyPr wrap="square" rtlCol="1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Meals Preparing Area</a:t>
            </a:r>
            <a:endParaRPr lang="ar-SA" sz="3200" b="1" dirty="0">
              <a:solidFill>
                <a:schemeClr val="bg1"/>
              </a:solidFill>
              <a:latin typeface="Sakkal Majalla" pitchFamily="2" charset="-78"/>
              <a:cs typeface="Sakkal Majalla" pitchFamily="2" charset="-78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4EFFBD59-C614-47CC-A4D6-F66BD4289F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464" y="1009229"/>
            <a:ext cx="4680518" cy="472402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F70FE3EA-DDEE-4EB3-86FC-0AA616759D5D}"/>
              </a:ext>
            </a:extLst>
          </p:cNvPr>
          <p:cNvSpPr txBox="1"/>
          <p:nvPr/>
        </p:nvSpPr>
        <p:spPr>
          <a:xfrm>
            <a:off x="1901384" y="5774144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30AE19D1-1ABB-4313-A5DB-6925A244F4A4}"/>
              </a:ext>
            </a:extLst>
          </p:cNvPr>
          <p:cNvSpPr txBox="1"/>
          <p:nvPr/>
        </p:nvSpPr>
        <p:spPr>
          <a:xfrm>
            <a:off x="6852659" y="5759217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A104DF26-C7D5-48B8-A429-D15916113C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7017" y="985243"/>
            <a:ext cx="4675904" cy="4724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8605424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9E0CA1A3-5451-47EC-9869-70135EFCFB6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29</a:t>
            </a:fld>
            <a:endParaRPr lang="en"/>
          </a:p>
        </p:txBody>
      </p:sp>
      <p:sp>
        <p:nvSpPr>
          <p:cNvPr id="5" name="عنوان 1">
            <a:extLst>
              <a:ext uri="{FF2B5EF4-FFF2-40B4-BE49-F238E27FC236}">
                <a16:creationId xmlns:a16="http://schemas.microsoft.com/office/drawing/2014/main" xmlns="" id="{DAA92E1F-8499-460E-B514-E522E59CC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472" y="214290"/>
            <a:ext cx="9572448" cy="642942"/>
          </a:xfrm>
          <a:solidFill>
            <a:srgbClr val="B68A35"/>
          </a:solidFill>
        </p:spPr>
        <p:txBody>
          <a:bodyPr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Kitchen Store</a:t>
            </a:r>
            <a:endParaRPr lang="ar-SA" sz="3200" b="1" dirty="0">
              <a:solidFill>
                <a:schemeClr val="bg1"/>
              </a:solidFill>
              <a:latin typeface="Sakkal Majalla" pitchFamily="2" charset="-78"/>
              <a:cs typeface="Sakkal Majalla" pitchFamily="2" charset="-78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D6F9921D-3BF2-4DC0-A5F2-634F51F8CE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029" y="1124745"/>
            <a:ext cx="4709540" cy="460851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0880255A-14A8-4921-A80B-20493596F7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6459" y="1124744"/>
            <a:ext cx="4709541" cy="460851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677EBDC0-80DE-477C-9E11-09ACE706C9F6}"/>
              </a:ext>
            </a:extLst>
          </p:cNvPr>
          <p:cNvSpPr txBox="1"/>
          <p:nvPr/>
        </p:nvSpPr>
        <p:spPr>
          <a:xfrm>
            <a:off x="2186435" y="5743479"/>
            <a:ext cx="9663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91DC16FA-A840-4E4C-9EF9-5055CCA4F409}"/>
              </a:ext>
            </a:extLst>
          </p:cNvPr>
          <p:cNvSpPr txBox="1"/>
          <p:nvPr/>
        </p:nvSpPr>
        <p:spPr>
          <a:xfrm>
            <a:off x="7068046" y="5733256"/>
            <a:ext cx="9663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</a:p>
        </p:txBody>
      </p:sp>
    </p:spTree>
    <p:extLst>
      <p:ext uri="{BB962C8B-B14F-4D97-AF65-F5344CB8AC3E}">
        <p14:creationId xmlns:p14="http://schemas.microsoft.com/office/powerpoint/2010/main" xmlns="" val="110499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99544139"/>
              </p:ext>
            </p:extLst>
          </p:nvPr>
        </p:nvGraphicFramePr>
        <p:xfrm>
          <a:off x="238092" y="620688"/>
          <a:ext cx="5290972" cy="56886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15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61942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72477"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Sakkal Majalla" pitchFamily="2" charset="-78"/>
                          <a:cs typeface="Sakkal Majalla" pitchFamily="2" charset="-78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Sakkal Majalla" pitchFamily="2" charset="-78"/>
                          <a:cs typeface="Sakkal Majalla" pitchFamily="2" charset="-78"/>
                        </a:rPr>
                        <a:t>Problem statement 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72477"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Sakkal Majalla" pitchFamily="2" charset="-78"/>
                          <a:cs typeface="Sakkal Majalla" pitchFamily="2" charset="-78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Sakkal Majalla" pitchFamily="2" charset="-78"/>
                          <a:cs typeface="Sakkal Majalla" pitchFamily="2" charset="-78"/>
                        </a:rPr>
                        <a:t>Project objectives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72477"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Sakkal Majalla" pitchFamily="2" charset="-78"/>
                          <a:cs typeface="Sakkal Majalla" pitchFamily="2" charset="-78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Sakkal Majalla" pitchFamily="2" charset="-78"/>
                          <a:cs typeface="Sakkal Majalla" pitchFamily="2" charset="-78"/>
                        </a:rPr>
                        <a:t>Literature review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72477"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Sakkal Majalla" pitchFamily="2" charset="-78"/>
                          <a:cs typeface="Sakkal Majalla" pitchFamily="2" charset="-78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Sakkal Majalla" pitchFamily="2" charset="-78"/>
                          <a:cs typeface="Sakkal Majalla" pitchFamily="2" charset="-78"/>
                        </a:rPr>
                        <a:t>Methodology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72477"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Sakkal Majalla" pitchFamily="2" charset="-78"/>
                          <a:cs typeface="Sakkal Majalla" pitchFamily="2" charset="-78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Sakkal Majalla" pitchFamily="2" charset="-78"/>
                          <a:cs typeface="Sakkal Majalla" pitchFamily="2" charset="-78"/>
                        </a:rPr>
                        <a:t>Results of Toolkit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91381"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Sakkal Majalla" pitchFamily="2" charset="-78"/>
                          <a:cs typeface="Sakkal Majalla" pitchFamily="2" charset="-78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>
                          <a:latin typeface="Sakkal Majalla" pitchFamily="2" charset="-78"/>
                          <a:cs typeface="Sakkal Majalla" pitchFamily="2" charset="-78"/>
                        </a:rPr>
                        <a:t>Development Work For Nablus Specialized Hospital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72477"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Sakkal Majalla" pitchFamily="2" charset="-78"/>
                          <a:cs typeface="Sakkal Majalla" pitchFamily="2" charset="-78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Sakkal Majalla" pitchFamily="2" charset="-78"/>
                          <a:cs typeface="Sakkal Majalla" pitchFamily="2" charset="-78"/>
                        </a:rPr>
                        <a:t>5S Application</a:t>
                      </a:r>
                      <a:r>
                        <a:rPr lang="en-US" sz="2000" b="1" baseline="0" dirty="0">
                          <a:solidFill>
                            <a:schemeClr val="tx1"/>
                          </a:solidFill>
                          <a:latin typeface="Sakkal Majalla" pitchFamily="2" charset="-78"/>
                          <a:cs typeface="Sakkal Majalla" pitchFamily="2" charset="-78"/>
                        </a:rPr>
                        <a:t> 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72477"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Sakkal Majalla" pitchFamily="2" charset="-78"/>
                          <a:cs typeface="Sakkal Majalla" pitchFamily="2" charset="-78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Sakkal Majalla" pitchFamily="2" charset="-78"/>
                          <a:cs typeface="Sakkal Majalla" pitchFamily="2" charset="-78"/>
                        </a:rPr>
                        <a:t>Improvement</a:t>
                      </a:r>
                      <a:r>
                        <a:rPr lang="en-US" sz="2000" b="1" baseline="0" dirty="0">
                          <a:solidFill>
                            <a:schemeClr val="tx1"/>
                          </a:solidFill>
                          <a:latin typeface="Sakkal Majalla" pitchFamily="2" charset="-78"/>
                          <a:cs typeface="Sakkal Majalla" pitchFamily="2" charset="-78"/>
                        </a:rPr>
                        <a:t> Layout 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72477"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Sakkal Majalla" pitchFamily="2" charset="-78"/>
                          <a:cs typeface="Sakkal Majalla" pitchFamily="2" charset="-78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Sakkal Majalla" pitchFamily="2" charset="-78"/>
                          <a:cs typeface="Sakkal Majalla" pitchFamily="2" charset="-78"/>
                        </a:rPr>
                        <a:t>Job</a:t>
                      </a:r>
                      <a:r>
                        <a:rPr lang="en-US" sz="2000" b="1" baseline="0" dirty="0">
                          <a:solidFill>
                            <a:schemeClr val="tx1"/>
                          </a:solidFill>
                          <a:latin typeface="Sakkal Majalla" pitchFamily="2" charset="-78"/>
                          <a:cs typeface="Sakkal Majalla" pitchFamily="2" charset="-78"/>
                        </a:rPr>
                        <a:t> Description 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72477"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Sakkal Majalla" pitchFamily="2" charset="-78"/>
                          <a:cs typeface="Sakkal Majalla" pitchFamily="2" charset="-78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Sakkal Majalla" pitchFamily="2" charset="-78"/>
                          <a:cs typeface="Sakkal Majalla" pitchFamily="2" charset="-78"/>
                        </a:rPr>
                        <a:t>Standard</a:t>
                      </a:r>
                      <a:r>
                        <a:rPr lang="en-US" sz="2000" b="1" baseline="0" dirty="0">
                          <a:solidFill>
                            <a:schemeClr val="tx1"/>
                          </a:solidFill>
                          <a:latin typeface="Sakkal Majalla" pitchFamily="2" charset="-78"/>
                          <a:cs typeface="Sakkal Majalla" pitchFamily="2" charset="-78"/>
                        </a:rPr>
                        <a:t> Operation Procedures  And Flow Chart 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472477"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Sakkal Majalla" pitchFamily="2" charset="-78"/>
                          <a:cs typeface="Sakkal Majalla" pitchFamily="2" charset="-78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Sakkal Majalla" pitchFamily="2" charset="-78"/>
                          <a:cs typeface="Sakkal Majalla" pitchFamily="2" charset="-78"/>
                        </a:rPr>
                        <a:t>Conclusion 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472477"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Sakkal Majalla" pitchFamily="2" charset="-78"/>
                          <a:cs typeface="Sakkal Majalla" pitchFamily="2" charset="-78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Sakkal Majalla" pitchFamily="2" charset="-78"/>
                          <a:cs typeface="Sakkal Majalla" pitchFamily="2" charset="-78"/>
                        </a:rPr>
                        <a:t>Recommendation</a:t>
                      </a:r>
                      <a:r>
                        <a:rPr lang="en-US" sz="2000" b="1" baseline="0" dirty="0">
                          <a:solidFill>
                            <a:schemeClr val="tx1"/>
                          </a:solidFill>
                          <a:latin typeface="Sakkal Majalla" pitchFamily="2" charset="-78"/>
                          <a:cs typeface="Sakkal Majalla" pitchFamily="2" charset="-78"/>
                        </a:rPr>
                        <a:t> 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68A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8C011B96-ECDD-4F17-86BB-2F8616CB4F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1694" y="980728"/>
            <a:ext cx="4039227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8032215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9530" y="214290"/>
            <a:ext cx="9215502" cy="642942"/>
          </a:xfrm>
          <a:solidFill>
            <a:srgbClr val="B68A35"/>
          </a:solidFill>
        </p:spPr>
        <p:txBody>
          <a:bodyPr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Kitchen Store cont.</a:t>
            </a:r>
            <a:endParaRPr lang="ar-SA" sz="3200" b="1" dirty="0">
              <a:solidFill>
                <a:schemeClr val="bg1"/>
              </a:solidFill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30</a:t>
            </a:fld>
            <a:endParaRPr lang="e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7C22B123-1CBE-4666-9072-8179CD0802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531" y="1419622"/>
            <a:ext cx="4355437" cy="431363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0205A247-05EF-4C54-B9E8-8C57874DBB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7016" y="1432183"/>
            <a:ext cx="4499454" cy="430107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A0184A06-D53A-4CE0-8A36-4CD9570A5097}"/>
              </a:ext>
            </a:extLst>
          </p:cNvPr>
          <p:cNvSpPr txBox="1"/>
          <p:nvPr/>
        </p:nvSpPr>
        <p:spPr>
          <a:xfrm>
            <a:off x="2186435" y="5743479"/>
            <a:ext cx="9663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EA8D5C68-DBCB-4AC3-AD1D-19B5B063FBD8}"/>
              </a:ext>
            </a:extLst>
          </p:cNvPr>
          <p:cNvSpPr txBox="1"/>
          <p:nvPr/>
        </p:nvSpPr>
        <p:spPr>
          <a:xfrm>
            <a:off x="6753202" y="5790772"/>
            <a:ext cx="9663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0DE7096F-407B-42FC-BA52-03F64A64E69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31</a:t>
            </a:fld>
            <a:endParaRPr lang="en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A3B473E0-6560-474B-9CAC-D1F6F2FBCF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472" y="1340768"/>
            <a:ext cx="4551033" cy="41764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68B38184-274C-4870-89DD-F7B5E4C1DC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3640" y="1340768"/>
            <a:ext cx="4679392" cy="417646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B90249E6-3FB2-4C31-819C-FC8855B94971}"/>
              </a:ext>
            </a:extLst>
          </p:cNvPr>
          <p:cNvSpPr txBox="1"/>
          <p:nvPr/>
        </p:nvSpPr>
        <p:spPr>
          <a:xfrm>
            <a:off x="1992805" y="5517232"/>
            <a:ext cx="9663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1A72EB56-1207-46FD-B109-D608576B441C}"/>
              </a:ext>
            </a:extLst>
          </p:cNvPr>
          <p:cNvSpPr txBox="1"/>
          <p:nvPr/>
        </p:nvSpPr>
        <p:spPr>
          <a:xfrm>
            <a:off x="7185248" y="5517232"/>
            <a:ext cx="9663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</a:p>
        </p:txBody>
      </p:sp>
      <p:sp>
        <p:nvSpPr>
          <p:cNvPr id="11" name="عنوان 1">
            <a:extLst>
              <a:ext uri="{FF2B5EF4-FFF2-40B4-BE49-F238E27FC236}">
                <a16:creationId xmlns:a16="http://schemas.microsoft.com/office/drawing/2014/main" xmlns="" id="{3EE71250-219B-4256-8663-A0D242A912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472" y="214290"/>
            <a:ext cx="9572448" cy="642942"/>
          </a:xfrm>
          <a:solidFill>
            <a:srgbClr val="B68A35"/>
          </a:solidFill>
        </p:spPr>
        <p:txBody>
          <a:bodyPr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Kitchen Store cont.</a:t>
            </a:r>
            <a:endParaRPr lang="ar-SA" sz="3200" b="1" dirty="0">
              <a:solidFill>
                <a:schemeClr val="bg1"/>
              </a:solidFill>
              <a:latin typeface="Sakkal Majalla" pitchFamily="2" charset="-78"/>
              <a:cs typeface="Sakkal Majalla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813219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8744" y="-561934"/>
            <a:ext cx="9906000" cy="7087278"/>
          </a:xfrm>
          <a:prstGeom prst="rect">
            <a:avLst/>
          </a:prstGeom>
          <a:solidFill>
            <a:srgbClr val="B68A35"/>
          </a:solidFill>
          <a:ln>
            <a:solidFill>
              <a:srgbClr val="B68A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63" tIns="61082" rIns="122163" bIns="61082" rtlCol="1" anchor="ctr"/>
          <a:lstStyle/>
          <a:p>
            <a:pPr algn="ctr"/>
            <a:r>
              <a:rPr lang="en-US" sz="6600" b="1" dirty="0">
                <a:solidFill>
                  <a:srgbClr val="FFFFFF"/>
                </a:solidFill>
                <a:latin typeface="Sakkal Majalla" pitchFamily="2" charset="-78"/>
                <a:cs typeface="Sakkal Majalla" pitchFamily="2" charset="-78"/>
              </a:rPr>
              <a:t>Improvement Layout </a:t>
            </a:r>
            <a:endParaRPr lang="ar-SA" sz="6600" b="1" dirty="0">
              <a:solidFill>
                <a:srgbClr val="FFFFFF"/>
              </a:solidFill>
              <a:latin typeface="Sakkal Majalla" pitchFamily="2" charset="-78"/>
              <a:cs typeface="Sakkal Majalla" pitchFamily="2" charset="-78"/>
            </a:endParaRPr>
          </a:p>
        </p:txBody>
      </p:sp>
      <p:grpSp>
        <p:nvGrpSpPr>
          <p:cNvPr id="2" name="Group 6"/>
          <p:cNvGrpSpPr/>
          <p:nvPr/>
        </p:nvGrpSpPr>
        <p:grpSpPr>
          <a:xfrm>
            <a:off x="1238224" y="714356"/>
            <a:ext cx="7358114" cy="4786346"/>
            <a:chOff x="700889" y="2195370"/>
            <a:chExt cx="5890788" cy="5480425"/>
          </a:xfrm>
        </p:grpSpPr>
        <p:sp>
          <p:nvSpPr>
            <p:cNvPr id="8" name="TextBox 7"/>
            <p:cNvSpPr txBox="1"/>
            <p:nvPr/>
          </p:nvSpPr>
          <p:spPr>
            <a:xfrm>
              <a:off x="1371600" y="3962400"/>
              <a:ext cx="3962399" cy="697849"/>
            </a:xfrm>
            <a:prstGeom prst="rect">
              <a:avLst/>
            </a:prstGeom>
          </p:spPr>
          <p:txBody>
            <a:bodyPr vert="horz" lIns="91440" tIns="45720" rIns="91440" bIns="45720" rtlCol="1" anchor="ctr">
              <a:noAutofit/>
            </a:bodyPr>
            <a:lstStyle>
              <a:lvl1pPr algn="r" rtl="1">
                <a:spcBef>
                  <a:spcPct val="0"/>
                </a:spcBef>
                <a:buNone/>
                <a:defRPr sz="4000" b="1">
                  <a:solidFill>
                    <a:srgbClr val="B68A35"/>
                  </a:solidFill>
                  <a:latin typeface="Sakkal Majalla" pitchFamily="2" charset="-78"/>
                  <a:ea typeface="+mj-ea"/>
                  <a:cs typeface="Sakkal Majalla" pitchFamily="2" charset="-78"/>
                </a:defRPr>
              </a:lvl1pPr>
            </a:lstStyle>
            <a:p>
              <a:pPr algn="ctr"/>
              <a:endParaRPr lang="en-US" sz="6600" dirty="0">
                <a:solidFill>
                  <a:schemeClr val="bg1"/>
                </a:solidFill>
              </a:endParaRPr>
            </a:p>
          </p:txBody>
        </p:sp>
        <p:sp>
          <p:nvSpPr>
            <p:cNvPr id="10" name="Frame 9"/>
            <p:cNvSpPr/>
            <p:nvPr/>
          </p:nvSpPr>
          <p:spPr>
            <a:xfrm>
              <a:off x="700889" y="2195370"/>
              <a:ext cx="5890788" cy="4942718"/>
            </a:xfrm>
            <a:prstGeom prst="frame">
              <a:avLst>
                <a:gd name="adj1" fmla="val 2562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00"/>
                </a:solidFill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1135455" y="7670381"/>
              <a:ext cx="48768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1425166" y="7214130"/>
              <a:ext cx="411480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b="1" dirty="0">
                  <a:solidFill>
                    <a:srgbClr val="FFFFFF"/>
                  </a:solidFill>
                  <a:latin typeface="Sakkal Majalla" pitchFamily="2" charset="-78"/>
                  <a:ea typeface="Calibri" panose="020F0502020204030204" pitchFamily="34" charset="0"/>
                  <a:cs typeface="Sakkal Majalla" pitchFamily="2" charset="-78"/>
                </a:rPr>
                <a:t>Operations Improvement at Nablus Specialized Hospital</a:t>
              </a:r>
              <a:endParaRPr lang="en-US" altLang="en-US" b="1" dirty="0">
                <a:solidFill>
                  <a:srgbClr val="FFFFFF"/>
                </a:solidFill>
                <a:latin typeface="Sakkal Majalla" pitchFamily="2" charset="-78"/>
                <a:cs typeface="Sakkal Majalla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62228789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9530" y="214290"/>
            <a:ext cx="9215502" cy="785818"/>
          </a:xfrm>
          <a:solidFill>
            <a:srgbClr val="B68A35"/>
          </a:solidFill>
        </p:spPr>
        <p:txBody>
          <a:bodyPr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Kitchen Layout</a:t>
            </a:r>
            <a:endParaRPr lang="ar-SA" sz="3200" b="1" dirty="0">
              <a:solidFill>
                <a:schemeClr val="bg1"/>
              </a:solidFill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33</a:t>
            </a:fld>
            <a:endParaRPr lang="en"/>
          </a:p>
        </p:txBody>
      </p:sp>
      <p:sp>
        <p:nvSpPr>
          <p:cNvPr id="6" name="عنصر نائب للنص 2"/>
          <p:cNvSpPr>
            <a:spLocks noGrp="1"/>
          </p:cNvSpPr>
          <p:nvPr>
            <p:ph type="body" idx="1"/>
          </p:nvPr>
        </p:nvSpPr>
        <p:spPr>
          <a:xfrm>
            <a:off x="166654" y="1643050"/>
            <a:ext cx="3667116" cy="5000660"/>
          </a:xfrm>
          <a:ln>
            <a:solidFill>
              <a:srgbClr val="B68A35"/>
            </a:solidFill>
            <a:prstDash val="sys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lnSpc>
                <a:spcPct val="100000"/>
              </a:lnSpc>
              <a:buFont typeface="Wingdings" pitchFamily="2" charset="2"/>
              <a:buChar char="Ø"/>
            </a:pPr>
            <a:r>
              <a:rPr lang="en-US" sz="2800" b="1" dirty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From to chart</a:t>
            </a:r>
          </a:p>
          <a:p>
            <a:pPr>
              <a:lnSpc>
                <a:spcPct val="100000"/>
              </a:lnSpc>
              <a:buFont typeface="Wingdings" pitchFamily="2" charset="2"/>
              <a:buChar char="Ø"/>
            </a:pPr>
            <a:endParaRPr lang="en-US" sz="2800" b="1" dirty="0">
              <a:solidFill>
                <a:schemeClr val="tx1"/>
              </a:solidFill>
              <a:latin typeface="Sakkal Majalla" pitchFamily="2" charset="-78"/>
              <a:cs typeface="Sakkal Majalla" pitchFamily="2" charset="-78"/>
            </a:endParaRPr>
          </a:p>
          <a:p>
            <a:pPr>
              <a:lnSpc>
                <a:spcPct val="100000"/>
              </a:lnSpc>
              <a:buFont typeface="Wingdings" pitchFamily="2" charset="2"/>
              <a:buChar char="Ø"/>
            </a:pPr>
            <a:r>
              <a:rPr lang="en-US" sz="2800" b="1" dirty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Consolidated from to chart</a:t>
            </a:r>
          </a:p>
          <a:p>
            <a:pPr>
              <a:lnSpc>
                <a:spcPct val="100000"/>
              </a:lnSpc>
              <a:buFont typeface="Wingdings" pitchFamily="2" charset="2"/>
              <a:buChar char="Ø"/>
            </a:pPr>
            <a:endParaRPr lang="en-US" sz="2800" b="1" dirty="0">
              <a:solidFill>
                <a:schemeClr val="tx1"/>
              </a:solidFill>
              <a:latin typeface="Sakkal Majalla" pitchFamily="2" charset="-78"/>
              <a:cs typeface="Sakkal Majalla" pitchFamily="2" charset="-78"/>
            </a:endParaRPr>
          </a:p>
          <a:p>
            <a:pPr>
              <a:lnSpc>
                <a:spcPct val="100000"/>
              </a:lnSpc>
              <a:buFont typeface="Wingdings" pitchFamily="2" charset="2"/>
              <a:buChar char="Ø"/>
            </a:pPr>
            <a:r>
              <a:rPr lang="en-US" sz="2800" b="1" dirty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Relationship diagram</a:t>
            </a:r>
          </a:p>
          <a:p>
            <a:pPr>
              <a:lnSpc>
                <a:spcPct val="100000"/>
              </a:lnSpc>
              <a:buFont typeface="Wingdings" pitchFamily="2" charset="2"/>
              <a:buChar char="Ø"/>
            </a:pPr>
            <a:endParaRPr lang="en-US" sz="2800" b="1" dirty="0">
              <a:solidFill>
                <a:schemeClr val="tx1"/>
              </a:solidFill>
              <a:latin typeface="Sakkal Majalla" pitchFamily="2" charset="-78"/>
              <a:cs typeface="Sakkal Majalla" pitchFamily="2" charset="-78"/>
            </a:endParaRPr>
          </a:p>
          <a:p>
            <a:pPr>
              <a:lnSpc>
                <a:spcPct val="100000"/>
              </a:lnSpc>
              <a:buFont typeface="Wingdings" pitchFamily="2" charset="2"/>
              <a:buChar char="Ø"/>
            </a:pPr>
            <a:r>
              <a:rPr lang="en-US" sz="2800" b="1" dirty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Develop improved layout</a:t>
            </a:r>
            <a:endParaRPr lang="ar-SA" sz="2800" b="1" dirty="0">
              <a:solidFill>
                <a:schemeClr val="tx1"/>
              </a:solidFill>
              <a:latin typeface="Sakkal Majalla" pitchFamily="2" charset="-78"/>
              <a:cs typeface="Sakkal Majalla" pitchFamily="2" charset="-78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0968853D-12FA-4E7C-A65B-32D68C9617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0" y="1853381"/>
            <a:ext cx="4239915" cy="4239915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34</a:t>
            </a:fld>
            <a:endParaRPr lang="en"/>
          </a:p>
        </p:txBody>
      </p:sp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238092" y="959548"/>
          <a:ext cx="9429811" cy="5898452"/>
        </p:xfrm>
        <a:graphic>
          <a:graphicData uri="http://schemas.openxmlformats.org/drawingml/2006/table">
            <a:tbl>
              <a:tblPr rtl="1"/>
              <a:tblGrid>
                <a:gridCol w="4774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3162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7742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7742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47742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477426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477426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477426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477426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477426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477426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477426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477426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369899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  <a:gridCol w="344953">
                  <a:extLst>
                    <a:ext uri="{9D8B030D-6E8A-4147-A177-3AD203B41FA5}">
                      <a16:colId xmlns:a16="http://schemas.microsoft.com/office/drawing/2014/main" xmlns="" val="20014"/>
                    </a:ext>
                  </a:extLst>
                </a:gridCol>
                <a:gridCol w="477426">
                  <a:extLst>
                    <a:ext uri="{9D8B030D-6E8A-4147-A177-3AD203B41FA5}">
                      <a16:colId xmlns:a16="http://schemas.microsoft.com/office/drawing/2014/main" xmlns="" val="20015"/>
                    </a:ext>
                  </a:extLst>
                </a:gridCol>
                <a:gridCol w="477426">
                  <a:extLst>
                    <a:ext uri="{9D8B030D-6E8A-4147-A177-3AD203B41FA5}">
                      <a16:colId xmlns:a16="http://schemas.microsoft.com/office/drawing/2014/main" xmlns="" val="20016"/>
                    </a:ext>
                  </a:extLst>
                </a:gridCol>
                <a:gridCol w="357854">
                  <a:extLst>
                    <a:ext uri="{9D8B030D-6E8A-4147-A177-3AD203B41FA5}">
                      <a16:colId xmlns:a16="http://schemas.microsoft.com/office/drawing/2014/main" xmlns="" val="20017"/>
                    </a:ext>
                  </a:extLst>
                </a:gridCol>
                <a:gridCol w="357854">
                  <a:extLst>
                    <a:ext uri="{9D8B030D-6E8A-4147-A177-3AD203B41FA5}">
                      <a16:colId xmlns:a16="http://schemas.microsoft.com/office/drawing/2014/main" xmlns="" val="20018"/>
                    </a:ext>
                  </a:extLst>
                </a:gridCol>
                <a:gridCol w="306241">
                  <a:extLst>
                    <a:ext uri="{9D8B030D-6E8A-4147-A177-3AD203B41FA5}">
                      <a16:colId xmlns:a16="http://schemas.microsoft.com/office/drawing/2014/main" xmlns="" val="20019"/>
                    </a:ext>
                  </a:extLst>
                </a:gridCol>
                <a:gridCol w="477426">
                  <a:extLst>
                    <a:ext uri="{9D8B030D-6E8A-4147-A177-3AD203B41FA5}">
                      <a16:colId xmlns:a16="http://schemas.microsoft.com/office/drawing/2014/main" xmlns="" val="20020"/>
                    </a:ext>
                  </a:extLst>
                </a:gridCol>
              </a:tblGrid>
              <a:tr h="302275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Calibri"/>
                          <a:cs typeface="Arial"/>
                        </a:rPr>
                        <a:t>20</a:t>
                      </a:r>
                      <a:endParaRPr lang="en-US" sz="11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19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18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Calibri"/>
                          <a:cs typeface="Arial"/>
                        </a:rPr>
                        <a:t>17</a:t>
                      </a:r>
                      <a:endParaRPr lang="en-US" sz="11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16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15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14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13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12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11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10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9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8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7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6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5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4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3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2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Times New Roman"/>
                          <a:ea typeface="Calibri"/>
                          <a:cs typeface="Arial"/>
                        </a:rPr>
                        <a:t>from</a:t>
                      </a:r>
                      <a:endParaRPr lang="en-US" sz="1100" b="1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Times New Roman"/>
                          <a:ea typeface="Calibri"/>
                          <a:cs typeface="Arial"/>
                        </a:rPr>
                        <a:t>To</a:t>
                      </a:r>
                      <a:endParaRPr lang="en-US" sz="11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rgbClr val="D5D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65522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5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b="1" dirty="0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US" sz="105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9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12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11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2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6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10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7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9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US" sz="11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65522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6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3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Calibri"/>
                          <a:cs typeface="Arial"/>
                        </a:rPr>
                        <a:t>5</a:t>
                      </a:r>
                      <a:endParaRPr lang="en-US" sz="11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5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US" sz="11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3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3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21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10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-1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3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12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12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Calibri"/>
                          <a:cs typeface="Arial"/>
                        </a:rPr>
                        <a:t>2</a:t>
                      </a:r>
                      <a:endParaRPr lang="en-US" sz="11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65522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-1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-1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-1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3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2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Calibri"/>
                          <a:cs typeface="Arial"/>
                        </a:rPr>
                        <a:t>3</a:t>
                      </a:r>
                      <a:endParaRPr lang="en-US" sz="11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65522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4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6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-1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3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6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9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7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14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2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8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Calibri"/>
                          <a:cs typeface="Arial"/>
                        </a:rPr>
                        <a:t>4</a:t>
                      </a:r>
                      <a:endParaRPr lang="en-US" sz="11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65522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3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3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3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3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-1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3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6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33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Calibri"/>
                          <a:cs typeface="Arial"/>
                        </a:rPr>
                        <a:t>-1</a:t>
                      </a:r>
                      <a:endParaRPr lang="en-US" sz="11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4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Calibri"/>
                          <a:cs typeface="Arial"/>
                        </a:rPr>
                        <a:t>5</a:t>
                      </a:r>
                      <a:endParaRPr lang="en-US" sz="11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65522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36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5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6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5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5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12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8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Calibri"/>
                          <a:cs typeface="Arial"/>
                        </a:rPr>
                        <a:t>6</a:t>
                      </a:r>
                      <a:endParaRPr lang="en-US" sz="11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65522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6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8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-1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7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6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-1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22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Calibri"/>
                          <a:cs typeface="Arial"/>
                        </a:rPr>
                        <a:t>7</a:t>
                      </a:r>
                      <a:endParaRPr lang="en-US" sz="11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65522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33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42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25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58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Calibri"/>
                          <a:cs typeface="Arial"/>
                        </a:rPr>
                        <a:t>7</a:t>
                      </a:r>
                      <a:endParaRPr lang="en-US" sz="11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8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11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41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109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8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65522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22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6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6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6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7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19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Calibri"/>
                          <a:cs typeface="Arial"/>
                        </a:rPr>
                        <a:t>9</a:t>
                      </a:r>
                      <a:endParaRPr lang="en-US" sz="11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65522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4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5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20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3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5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Calibri"/>
                          <a:cs typeface="Arial"/>
                        </a:rPr>
                        <a:t>10</a:t>
                      </a:r>
                      <a:endParaRPr lang="en-US" sz="11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65522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3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3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Calibri"/>
                          <a:cs typeface="Arial"/>
                        </a:rPr>
                        <a:t>11</a:t>
                      </a:r>
                      <a:endParaRPr lang="en-US" sz="11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65522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2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3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Calibri"/>
                          <a:cs typeface="Arial"/>
                        </a:rPr>
                        <a:t>12</a:t>
                      </a:r>
                      <a:endParaRPr lang="en-US" sz="11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65522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2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6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5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13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65522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10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8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3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14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65522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19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14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Calibri"/>
                          <a:cs typeface="Arial"/>
                        </a:rPr>
                        <a:t>15</a:t>
                      </a:r>
                      <a:endParaRPr lang="en-US" sz="11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265522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3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20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16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265522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4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3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17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265522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Calibri"/>
                          <a:cs typeface="Arial"/>
                        </a:rPr>
                        <a:t>18</a:t>
                      </a:r>
                      <a:endParaRPr lang="en-US" sz="11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265522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Calibri"/>
                          <a:cs typeface="Arial"/>
                        </a:rPr>
                        <a:t>19</a:t>
                      </a:r>
                      <a:endParaRPr lang="en-US" sz="11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265522"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Calibri"/>
                          <a:cs typeface="Arial"/>
                        </a:rPr>
                        <a:t>20</a:t>
                      </a:r>
                      <a:endParaRPr lang="en-US" sz="11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58" marR="47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</a:tbl>
          </a:graphicData>
        </a:graphic>
      </p:graphicFrame>
      <p:sp>
        <p:nvSpPr>
          <p:cNvPr id="6" name="مربع نص 5"/>
          <p:cNvSpPr txBox="1"/>
          <p:nvPr/>
        </p:nvSpPr>
        <p:spPr>
          <a:xfrm>
            <a:off x="309530" y="142852"/>
            <a:ext cx="9429816" cy="584775"/>
          </a:xfrm>
          <a:prstGeom prst="rect">
            <a:avLst/>
          </a:prstGeom>
          <a:solidFill>
            <a:srgbClr val="B68A35"/>
          </a:solidFill>
        </p:spPr>
        <p:txBody>
          <a:bodyPr wrap="square" rtlCol="1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Constellated From To Chart </a:t>
            </a:r>
            <a:endParaRPr lang="ar-SA" sz="3200" b="1" dirty="0">
              <a:solidFill>
                <a:schemeClr val="bg1"/>
              </a:solidFill>
              <a:latin typeface="Sakkal Majalla" pitchFamily="2" charset="-78"/>
              <a:cs typeface="Sakkal Majalla" pitchFamily="2" charset="-78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0968" y="142852"/>
            <a:ext cx="9286940" cy="714380"/>
          </a:xfrm>
          <a:solidFill>
            <a:srgbClr val="B68A35"/>
          </a:solidFill>
        </p:spPr>
        <p:txBody>
          <a:bodyPr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Relationship Diagram  </a:t>
            </a:r>
            <a:endParaRPr lang="ar-SA" sz="3200" b="1" dirty="0">
              <a:solidFill>
                <a:schemeClr val="bg1"/>
              </a:solidFill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35</a:t>
            </a:fld>
            <a:endParaRPr lang="en"/>
          </a:p>
        </p:txBody>
      </p:sp>
      <p:pic>
        <p:nvPicPr>
          <p:cNvPr id="5" name="Picture 2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29085" t="19841" r="37892" b="1576"/>
          <a:stretch/>
        </p:blipFill>
        <p:spPr bwMode="auto">
          <a:xfrm>
            <a:off x="238092" y="1142984"/>
            <a:ext cx="9667908" cy="550072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38092" y="0"/>
            <a:ext cx="9286940" cy="642918"/>
          </a:xfrm>
          <a:solidFill>
            <a:srgbClr val="B68A35"/>
          </a:solidFill>
        </p:spPr>
        <p:txBody>
          <a:bodyPr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Final Layout </a:t>
            </a:r>
            <a:endParaRPr lang="ar-SA" sz="3200" b="1" dirty="0">
              <a:solidFill>
                <a:schemeClr val="bg1"/>
              </a:solidFill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36</a:t>
            </a:fld>
            <a:endParaRPr lang="en"/>
          </a:p>
        </p:txBody>
      </p:sp>
      <p:pic>
        <p:nvPicPr>
          <p:cNvPr id="5" name="صورة 4" descr="31472631_591588291204360_451117354449895424_o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238092" y="714356"/>
            <a:ext cx="9358378" cy="5643602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31111"/>
            <a:ext cx="9906000" cy="6858000"/>
          </a:xfrm>
          <a:prstGeom prst="rect">
            <a:avLst/>
          </a:prstGeom>
          <a:solidFill>
            <a:srgbClr val="B68A35"/>
          </a:solidFill>
          <a:ln>
            <a:solidFill>
              <a:srgbClr val="B68A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63" tIns="61082" rIns="122163" bIns="61082" rtlCol="1" anchor="ctr"/>
          <a:lstStyle/>
          <a:p>
            <a:pPr algn="ctr"/>
            <a:r>
              <a:rPr lang="en-US" sz="6600" b="1" dirty="0">
                <a:solidFill>
                  <a:srgbClr val="FFFFFF"/>
                </a:solidFill>
                <a:latin typeface="Sakkal Majalla" pitchFamily="2" charset="-78"/>
                <a:cs typeface="Sakkal Majalla" pitchFamily="2" charset="-78"/>
              </a:rPr>
              <a:t>Job Description </a:t>
            </a:r>
            <a:endParaRPr lang="ar-SA" sz="6600" b="1" dirty="0">
              <a:solidFill>
                <a:srgbClr val="FFFFFF"/>
              </a:solidFill>
              <a:latin typeface="Sakkal Majalla" pitchFamily="2" charset="-78"/>
              <a:cs typeface="Sakkal Majalla" pitchFamily="2" charset="-78"/>
            </a:endParaRPr>
          </a:p>
        </p:txBody>
      </p:sp>
      <p:grpSp>
        <p:nvGrpSpPr>
          <p:cNvPr id="2" name="Group 6"/>
          <p:cNvGrpSpPr/>
          <p:nvPr/>
        </p:nvGrpSpPr>
        <p:grpSpPr>
          <a:xfrm>
            <a:off x="2024042" y="1142984"/>
            <a:ext cx="5429288" cy="4779394"/>
            <a:chOff x="700889" y="2195370"/>
            <a:chExt cx="5890788" cy="5555381"/>
          </a:xfrm>
        </p:grpSpPr>
        <p:sp>
          <p:nvSpPr>
            <p:cNvPr id="8" name="TextBox 7"/>
            <p:cNvSpPr txBox="1"/>
            <p:nvPr/>
          </p:nvSpPr>
          <p:spPr>
            <a:xfrm>
              <a:off x="1371600" y="3962400"/>
              <a:ext cx="3962399" cy="697849"/>
            </a:xfrm>
            <a:prstGeom prst="rect">
              <a:avLst/>
            </a:prstGeom>
          </p:spPr>
          <p:txBody>
            <a:bodyPr vert="horz" lIns="91440" tIns="45720" rIns="91440" bIns="45720" rtlCol="1" anchor="ctr">
              <a:noAutofit/>
            </a:bodyPr>
            <a:lstStyle>
              <a:lvl1pPr algn="r" rtl="1">
                <a:spcBef>
                  <a:spcPct val="0"/>
                </a:spcBef>
                <a:buNone/>
                <a:defRPr sz="4000" b="1">
                  <a:solidFill>
                    <a:srgbClr val="B68A35"/>
                  </a:solidFill>
                  <a:latin typeface="Sakkal Majalla" pitchFamily="2" charset="-78"/>
                  <a:ea typeface="+mj-ea"/>
                  <a:cs typeface="Sakkal Majalla" pitchFamily="2" charset="-78"/>
                </a:defRPr>
              </a:lvl1pPr>
            </a:lstStyle>
            <a:p>
              <a:pPr algn="ctr"/>
              <a:endParaRPr lang="en-US" sz="6600" dirty="0">
                <a:solidFill>
                  <a:schemeClr val="bg1"/>
                </a:solidFill>
              </a:endParaRPr>
            </a:p>
          </p:txBody>
        </p:sp>
        <p:sp>
          <p:nvSpPr>
            <p:cNvPr id="10" name="Frame 9"/>
            <p:cNvSpPr/>
            <p:nvPr/>
          </p:nvSpPr>
          <p:spPr>
            <a:xfrm>
              <a:off x="700889" y="2195370"/>
              <a:ext cx="5890788" cy="4942718"/>
            </a:xfrm>
            <a:prstGeom prst="frame">
              <a:avLst>
                <a:gd name="adj1" fmla="val 2562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00"/>
                </a:solidFill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1135455" y="7670381"/>
              <a:ext cx="48768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1425165" y="7214130"/>
              <a:ext cx="4701449" cy="5366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b="1" dirty="0">
                  <a:solidFill>
                    <a:srgbClr val="FFFFFF"/>
                  </a:solidFill>
                  <a:latin typeface="Sakkal Majalla" pitchFamily="2" charset="-78"/>
                  <a:ea typeface="Calibri" panose="020F0502020204030204" pitchFamily="34" charset="0"/>
                  <a:cs typeface="Sakkal Majalla" pitchFamily="2" charset="-78"/>
                </a:rPr>
                <a:t>Operations Improvement at Nablus Specialized Hospital</a:t>
              </a:r>
              <a:endParaRPr lang="en-US" altLang="en-US" b="1" dirty="0">
                <a:solidFill>
                  <a:srgbClr val="FFFFFF"/>
                </a:solidFill>
                <a:latin typeface="Sakkal Majalla" pitchFamily="2" charset="-78"/>
                <a:cs typeface="Sakkal Majalla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62228789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2514600" y="2165886"/>
            <a:ext cx="2356925" cy="2743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algn="r" rtl="1"/>
            <a:endParaRPr lang="en-US" sz="2300" b="1" dirty="0">
              <a:solidFill>
                <a:srgbClr val="666666"/>
              </a:solidFill>
              <a:latin typeface="Sakkal Majalla" pitchFamily="2" charset="-78"/>
              <a:ea typeface="Open Sans"/>
              <a:cs typeface="Sakkal Majalla" pitchFamily="2" charset="-78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0" y="6553200"/>
            <a:ext cx="9906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28600" y="1130300"/>
            <a:ext cx="4660900" cy="4048184"/>
          </a:xfrm>
          <a:prstGeom prst="rect">
            <a:avLst/>
          </a:prstGeom>
          <a:noFill/>
          <a:ln w="1270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238092" y="1857364"/>
            <a:ext cx="46482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>
                <a:latin typeface="Sakkal Majalla" pitchFamily="2" charset="-78"/>
                <a:cs typeface="Sakkal Majalla" pitchFamily="2" charset="-78"/>
              </a:rPr>
              <a:t>Brief description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>
                <a:latin typeface="Sakkal Majalla" pitchFamily="2" charset="-78"/>
                <a:cs typeface="Sakkal Majalla" pitchFamily="2" charset="-78"/>
              </a:rPr>
              <a:t>tasks and sub tasks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>
                <a:latin typeface="Sakkal Majalla" pitchFamily="2" charset="-78"/>
                <a:cs typeface="Sakkal Majalla" pitchFamily="2" charset="-78"/>
              </a:rPr>
              <a:t>Qualifications </a:t>
            </a:r>
          </a:p>
        </p:txBody>
      </p:sp>
      <p:pic>
        <p:nvPicPr>
          <p:cNvPr id="164" name="عنصر نائب للمحتوى 7" descr="2111111111111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1765" y="1324824"/>
            <a:ext cx="4391670" cy="3659137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Rectangle 164"/>
          <p:cNvSpPr/>
          <p:nvPr/>
        </p:nvSpPr>
        <p:spPr>
          <a:xfrm>
            <a:off x="5105400" y="1130300"/>
            <a:ext cx="4724400" cy="4048184"/>
          </a:xfrm>
          <a:prstGeom prst="rect">
            <a:avLst/>
          </a:prstGeom>
          <a:noFill/>
          <a:ln w="1270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Rectangle 165"/>
          <p:cNvSpPr/>
          <p:nvPr/>
        </p:nvSpPr>
        <p:spPr>
          <a:xfrm>
            <a:off x="228600" y="381000"/>
            <a:ext cx="9448800" cy="609600"/>
          </a:xfrm>
          <a:prstGeom prst="rect">
            <a:avLst/>
          </a:prstGeom>
          <a:solidFill>
            <a:srgbClr val="B68A35"/>
          </a:solidFill>
          <a:ln>
            <a:solidFill>
              <a:srgbClr val="B68A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Job Description</a:t>
            </a:r>
            <a:endParaRPr lang="ar-SA" sz="3200" b="1" dirty="0">
              <a:solidFill>
                <a:schemeClr val="bg1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540599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142852"/>
            <a:ext cx="9906000" cy="571504"/>
          </a:xfrm>
          <a:solidFill>
            <a:srgbClr val="B68A35"/>
          </a:solidFill>
        </p:spPr>
        <p:txBody>
          <a:bodyPr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Job Description For Radiology Technician  </a:t>
            </a:r>
            <a:endParaRPr lang="ar-SA" sz="3200" b="1" dirty="0">
              <a:solidFill>
                <a:schemeClr val="bg1"/>
              </a:solidFill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39</a:t>
            </a:fld>
            <a:endParaRPr lang="en"/>
          </a:p>
        </p:txBody>
      </p:sp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0" y="873641"/>
          <a:ext cx="9906000" cy="5826000"/>
        </p:xfrm>
        <a:graphic>
          <a:graphicData uri="http://schemas.openxmlformats.org/drawingml/2006/table">
            <a:tbl>
              <a:tblPr rtl="1"/>
              <a:tblGrid>
                <a:gridCol w="272510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1808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90110">
                <a:tc gridSpan="2"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Times New Roman"/>
                        </a:rPr>
                        <a:t>المسمى الوظيفي: فني أشعة وتصوير طبي</a:t>
                      </a: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27" marR="56427" marT="0" marB="0" anchor="ctr">
                    <a:lnL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4B0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90246"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latin typeface="Calibri"/>
                          <a:ea typeface="Calibri"/>
                          <a:cs typeface="Times New Roman"/>
                        </a:rPr>
                        <a:t>المسمى الوظيفي للرئيس المباشر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27" marR="56427" marT="0" marB="0" anchor="b">
                    <a:lnL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4B0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latin typeface="Calibri"/>
                          <a:ea typeface="Calibri"/>
                          <a:cs typeface="Times New Roman"/>
                        </a:rPr>
                        <a:t>مدير مختبر الأشعة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27" marR="56427" marT="0" marB="0" anchor="ctr">
                    <a:lnL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4B0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18840"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latin typeface="Calibri"/>
                          <a:ea typeface="Calibri"/>
                          <a:cs typeface="Times New Roman"/>
                        </a:rPr>
                        <a:t>القسم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27" marR="56427" marT="0" marB="0" anchor="ctr">
                    <a:lnL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latin typeface="Calibri"/>
                          <a:ea typeface="Calibri"/>
                          <a:cs typeface="Times New Roman"/>
                        </a:rPr>
                        <a:t>الأشعة 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27" marR="56427" marT="0" marB="0" anchor="ctr">
                    <a:lnL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74113"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latin typeface="Calibri"/>
                          <a:ea typeface="Calibri"/>
                          <a:cs typeface="Times New Roman"/>
                        </a:rPr>
                        <a:t>الوظائف التي يتم الإشراف عليها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27" marR="56427" marT="0" marB="0" anchor="ctr">
                    <a:lnL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800"/>
                        </a:spcAft>
                      </a:pPr>
                      <a:r>
                        <a:rPr lang="ar-SA" sz="1600" dirty="0">
                          <a:latin typeface="Calibri"/>
                          <a:ea typeface="Calibri"/>
                          <a:cs typeface="Times New Roman"/>
                        </a:rPr>
                        <a:t>1.تصوير المرضى الصور المطلوبة من الطبيب المشرف على المريض 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600" dirty="0">
                          <a:latin typeface="Calibri"/>
                          <a:ea typeface="Calibri"/>
                          <a:cs typeface="Times New Roman"/>
                        </a:rPr>
                        <a:t>2.طباعة الصور الطبية 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27" marR="56427" marT="0" marB="0" anchor="ctr">
                    <a:lnL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33228"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latin typeface="Calibri"/>
                          <a:ea typeface="Calibri"/>
                          <a:cs typeface="Times New Roman"/>
                        </a:rPr>
                        <a:t>وصف عام للوظيفة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27" marR="56427" marT="0" marB="0" anchor="ctr">
                    <a:lnL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latin typeface="Calibri"/>
                          <a:ea typeface="Calibri"/>
                          <a:cs typeface="Times New Roman"/>
                        </a:rPr>
                        <a:t>تصوير طبي على كافة أجهزة التصوير وطباعة صور واضحة وذات جودة عالية 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27" marR="56427" marT="0" marB="0" anchor="ctr">
                    <a:lnL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34177">
                <a:tc gridSpan="2"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Times New Roman"/>
                        </a:rPr>
                        <a:t>المهام والمسؤوليات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27" marR="56427" marT="0" marB="0" anchor="ctr">
                    <a:lnL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33228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latin typeface="Calibri"/>
                          <a:ea typeface="Calibri"/>
                          <a:cs typeface="Times New Roman"/>
                        </a:rPr>
                        <a:t>المهمة الرئيسية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27" marR="56427" marT="0" marB="0" anchor="ctr">
                    <a:lnL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latin typeface="Calibri"/>
                          <a:ea typeface="Calibri"/>
                          <a:cs typeface="Times New Roman"/>
                        </a:rPr>
                        <a:t>الأنشطة الفرعية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27" marR="56427" marT="0" marB="0" anchor="ctr">
                    <a:lnL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18840"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latin typeface="Calibri"/>
                          <a:ea typeface="Calibri"/>
                          <a:cs typeface="Times New Roman"/>
                        </a:rPr>
                        <a:t>تصوير المريض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27" marR="56427" marT="0" marB="0" anchor="ctr">
                    <a:lnL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latin typeface="Calibri"/>
                          <a:ea typeface="Calibri"/>
                          <a:cs typeface="Times New Roman"/>
                        </a:rPr>
                        <a:t>تحضير المريض بالوضعية المناسبة لاتخاذ الصورة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27" marR="56427" marT="0" marB="0" anchor="ctr">
                    <a:lnL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18840"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latin typeface="Calibri"/>
                          <a:ea typeface="Calibri"/>
                          <a:cs typeface="Times New Roman"/>
                        </a:rPr>
                        <a:t>إصدار الصورة المطلوبة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27" marR="56427" marT="0" marB="0" anchor="ctr">
                    <a:lnL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latin typeface="Calibri"/>
                          <a:ea typeface="Calibri"/>
                          <a:cs typeface="Times New Roman"/>
                        </a:rPr>
                        <a:t>كتابة اسم المريض ونوع الصورة والتاريخ على نموذج خاص بتسجيل المرضى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27" marR="56427" marT="0" marB="0" anchor="ctr">
                    <a:lnL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34177">
                <a:tc gridSpan="2"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Times New Roman"/>
                        </a:rPr>
                        <a:t>شروط شغل الوظيفة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27" marR="56427" marT="0" marB="0" anchor="ctr">
                    <a:lnL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18840"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latin typeface="Calibri"/>
                          <a:ea typeface="Calibri"/>
                          <a:cs typeface="Times New Roman"/>
                        </a:rPr>
                        <a:t>الرتبة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27" marR="56427" marT="0" marB="0" anchor="ctr">
                    <a:lnL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latin typeface="Calibri"/>
                          <a:ea typeface="Calibri"/>
                          <a:cs typeface="Times New Roman"/>
                        </a:rPr>
                        <a:t>موظف تصوير طبي 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27" marR="56427" marT="0" marB="0" anchor="ctr">
                    <a:lnL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18840"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latin typeface="Calibri"/>
                          <a:ea typeface="Calibri"/>
                          <a:cs typeface="Times New Roman"/>
                        </a:rPr>
                        <a:t>المؤهل العلمي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27" marR="56427" marT="0" marB="0" anchor="ctr">
                    <a:lnL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latin typeface="Calibri"/>
                          <a:ea typeface="Calibri"/>
                          <a:cs typeface="Times New Roman"/>
                        </a:rPr>
                        <a:t>بكالوريوس أشعة وتصوير طبي 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27" marR="56427" marT="0" marB="0" anchor="ctr">
                    <a:lnL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18840"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latin typeface="Calibri"/>
                          <a:ea typeface="Calibri"/>
                          <a:cs typeface="Times New Roman"/>
                        </a:rPr>
                        <a:t>عدد سنوات الخبرة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27" marR="56427" marT="0" marB="0" anchor="ctr">
                    <a:lnL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latin typeface="Calibri"/>
                          <a:ea typeface="Calibri"/>
                          <a:cs typeface="Times New Roman"/>
                        </a:rPr>
                        <a:t>سنتين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27" marR="56427" marT="0" marB="0" anchor="ctr">
                    <a:lnL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34177">
                <a:tc gridSpan="2"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Times New Roman"/>
                        </a:rPr>
                        <a:t>التدريب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27" marR="56427" marT="0" marB="0" anchor="ctr">
                    <a:lnL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318840">
                <a:tc gridSpan="2"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latin typeface="Calibri"/>
                          <a:ea typeface="Calibri"/>
                          <a:cs typeface="Times New Roman"/>
                        </a:rPr>
                        <a:t>3 شهور فترة تدريبية 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27" marR="56427" marT="0" marB="0" anchor="ctr">
                    <a:lnL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34177">
                <a:tc gridSpan="2"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Times New Roman"/>
                        </a:rPr>
                        <a:t>المهارات والقدرات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27" marR="56427" marT="0" marB="0" anchor="ctr">
                    <a:lnL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318840">
                <a:tc gridSpan="2"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latin typeface="Calibri"/>
                          <a:ea typeface="Calibri"/>
                          <a:cs typeface="Times New Roman"/>
                        </a:rPr>
                        <a:t>1.يفضل أن يكون لديه خبرة في مجال العمل بالمستشفيات والمهارة العالية في التعامل مع الأجهزة 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27" marR="56427" marT="0" marB="0" anchor="ctr">
                    <a:lnL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318840">
                <a:tc gridSpan="2">
                  <a:txBody>
                    <a:bodyPr/>
                    <a:lstStyle/>
                    <a:p>
                      <a:pPr algn="just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latin typeface="Calibri"/>
                          <a:ea typeface="Calibri"/>
                          <a:cs typeface="Times New Roman"/>
                        </a:rPr>
                        <a:t>2.القدرة على تحمل الضغط وعبء العمل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27" marR="56427" marT="0" marB="0" anchor="ctr">
                    <a:lnL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27384"/>
            <a:ext cx="9906000" cy="6552728"/>
          </a:xfrm>
          <a:prstGeom prst="rect">
            <a:avLst/>
          </a:prstGeom>
          <a:solidFill>
            <a:srgbClr val="B68A35"/>
          </a:solidFill>
          <a:ln>
            <a:solidFill>
              <a:srgbClr val="B68A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63" tIns="61082" rIns="122163" bIns="61082" rtlCol="1" anchor="ctr"/>
          <a:lstStyle/>
          <a:p>
            <a:pPr algn="ctr"/>
            <a:endParaRPr lang="ar-SA"/>
          </a:p>
        </p:txBody>
      </p:sp>
      <p:grpSp>
        <p:nvGrpSpPr>
          <p:cNvPr id="7" name="Group 6"/>
          <p:cNvGrpSpPr/>
          <p:nvPr/>
        </p:nvGrpSpPr>
        <p:grpSpPr>
          <a:xfrm>
            <a:off x="2362200" y="1524000"/>
            <a:ext cx="4876800" cy="3810000"/>
            <a:chOff x="990600" y="2895600"/>
            <a:chExt cx="4876800" cy="3810000"/>
          </a:xfrm>
        </p:grpSpPr>
        <p:sp>
          <p:nvSpPr>
            <p:cNvPr id="8" name="TextBox 7"/>
            <p:cNvSpPr txBox="1"/>
            <p:nvPr/>
          </p:nvSpPr>
          <p:spPr>
            <a:xfrm>
              <a:off x="1914398" y="4591665"/>
              <a:ext cx="3029203" cy="697849"/>
            </a:xfrm>
            <a:prstGeom prst="rect">
              <a:avLst/>
            </a:prstGeom>
          </p:spPr>
          <p:txBody>
            <a:bodyPr vert="horz" lIns="91440" tIns="45720" rIns="91440" bIns="45720" rtlCol="1" anchor="ctr">
              <a:noAutofit/>
            </a:bodyPr>
            <a:lstStyle>
              <a:lvl1pPr algn="r" rtl="1">
                <a:spcBef>
                  <a:spcPct val="0"/>
                </a:spcBef>
                <a:buNone/>
                <a:defRPr sz="4000" b="1">
                  <a:solidFill>
                    <a:srgbClr val="B68A35"/>
                  </a:solidFill>
                  <a:latin typeface="Sakkal Majalla" pitchFamily="2" charset="-78"/>
                  <a:ea typeface="+mj-ea"/>
                  <a:cs typeface="Sakkal Majalla" pitchFamily="2" charset="-78"/>
                </a:defRPr>
              </a:lvl1pPr>
            </a:lstStyle>
            <a:p>
              <a:pPr algn="ctr">
                <a:buClrTx/>
                <a:buSzTx/>
                <a:defRPr/>
              </a:pPr>
              <a:r>
                <a:rPr lang="en-US" sz="6600" dirty="0">
                  <a:solidFill>
                    <a:schemeClr val="bg1"/>
                  </a:solidFill>
                </a:rPr>
                <a:t>Problem statement </a:t>
              </a:r>
            </a:p>
          </p:txBody>
        </p:sp>
        <p:sp>
          <p:nvSpPr>
            <p:cNvPr id="10" name="Frame 9"/>
            <p:cNvSpPr/>
            <p:nvPr/>
          </p:nvSpPr>
          <p:spPr>
            <a:xfrm>
              <a:off x="1371600" y="2895600"/>
              <a:ext cx="4114800" cy="3200400"/>
            </a:xfrm>
            <a:prstGeom prst="frame">
              <a:avLst>
                <a:gd name="adj1" fmla="val 2562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990600" y="6705600"/>
              <a:ext cx="48768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1371600" y="6108700"/>
              <a:ext cx="411480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b="1" dirty="0">
                  <a:solidFill>
                    <a:schemeClr val="bg1"/>
                  </a:solidFill>
                  <a:latin typeface="Sakkal Majalla" pitchFamily="2" charset="-78"/>
                  <a:ea typeface="Calibri" panose="020F0502020204030204" pitchFamily="34" charset="0"/>
                  <a:cs typeface="Sakkal Majalla" pitchFamily="2" charset="-78"/>
                </a:rPr>
                <a:t>Operations Improvement at Nablus Specialized Hospital</a:t>
              </a:r>
              <a:endParaRPr lang="en-US" altLang="en-US" b="1" dirty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12745253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40</a:t>
            </a:fld>
            <a:endParaRPr lang="en"/>
          </a:p>
        </p:txBody>
      </p:sp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0" y="1071545"/>
          <a:ext cx="9906000" cy="5786453"/>
        </p:xfrm>
        <a:graphic>
          <a:graphicData uri="http://schemas.openxmlformats.org/drawingml/2006/table">
            <a:tbl>
              <a:tblPr rtl="1"/>
              <a:tblGrid>
                <a:gridCol w="259717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30882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76647">
                <a:tc gridSpan="2"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Simplified Arabic"/>
                        </a:rPr>
                        <a:t>المسمى الوظيفي: موظف قسم المغسلة</a:t>
                      </a: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320" marR="47320" marT="0" marB="0" anchor="ctr">
                    <a:lnL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64018"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latin typeface="Calibri"/>
                          <a:ea typeface="Calibri"/>
                          <a:cs typeface="Simplified Arabic"/>
                        </a:rPr>
                        <a:t>المسمى الوظيفي للرئيس المباشر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320" marR="47320" marT="0" marB="0" anchor="ctr">
                    <a:lnL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latin typeface="Calibri"/>
                          <a:ea typeface="Calibri"/>
                          <a:cs typeface="Simplified Arabic"/>
                        </a:rPr>
                        <a:t>المدير التنفيذي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320" marR="47320" marT="0" marB="0" anchor="ctr">
                    <a:lnL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64018"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latin typeface="Calibri"/>
                          <a:ea typeface="Calibri"/>
                          <a:cs typeface="Simplified Arabic"/>
                        </a:rPr>
                        <a:t>القسم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320" marR="47320" marT="0" marB="0" anchor="ctr">
                    <a:lnL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latin typeface="Calibri"/>
                          <a:ea typeface="Calibri"/>
                          <a:cs typeface="Simplified Arabic"/>
                        </a:rPr>
                        <a:t>المغسلة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320" marR="47320" marT="0" marB="0" anchor="ctr">
                    <a:lnL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64018"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latin typeface="Calibri"/>
                          <a:ea typeface="Calibri"/>
                          <a:cs typeface="Simplified Arabic"/>
                        </a:rPr>
                        <a:t>الوظائف التي يتم الإشراف عليها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320" marR="47320" marT="0" marB="0" anchor="ctr">
                    <a:lnL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latin typeface="Calibri"/>
                          <a:ea typeface="Calibri"/>
                          <a:cs typeface="Simplified Arabic"/>
                        </a:rPr>
                        <a:t>الغسيل التعقيم، الكي، الخياطة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320" marR="47320" marT="0" marB="0" anchor="ctr">
                    <a:lnL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64018"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latin typeface="Calibri"/>
                          <a:ea typeface="Calibri"/>
                          <a:cs typeface="Simplified Arabic"/>
                        </a:rPr>
                        <a:t>وصف عام للوظيفة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320" marR="47320" marT="0" marB="0" anchor="ctr">
                    <a:lnL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latin typeface="Calibri"/>
                          <a:ea typeface="Calibri"/>
                          <a:cs typeface="Simplified Arabic"/>
                        </a:rPr>
                        <a:t>موظف قسم المغسلة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320" marR="47320" marT="0" marB="0" anchor="ctr">
                    <a:lnL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64018">
                <a:tc gridSpan="2"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Simplified Arabic"/>
                        </a:rPr>
                        <a:t>المهام والمسؤوليات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320" marR="47320" marT="0" marB="0" anchor="ctr">
                    <a:lnL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64018"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latin typeface="Calibri"/>
                          <a:ea typeface="Calibri"/>
                          <a:cs typeface="Times New Roman"/>
                        </a:rPr>
                        <a:t>المهمة الرئيسية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320" marR="47320" marT="0" marB="0" anchor="ctr">
                    <a:lnL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latin typeface="Calibri"/>
                          <a:ea typeface="Calibri"/>
                          <a:cs typeface="Times New Roman"/>
                        </a:rPr>
                        <a:t>الأنشطة الفرعية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320" marR="47320" marT="0" marB="0" anchor="ctr">
                    <a:lnL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64018">
                <a:tc>
                  <a:txBody>
                    <a:bodyPr/>
                    <a:lstStyle/>
                    <a:p>
                      <a:pPr marL="342900" lvl="0" indent="-342900" algn="r" rtl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ar-SA" sz="1600" b="1">
                          <a:latin typeface="Calibri"/>
                          <a:ea typeface="Calibri"/>
                          <a:cs typeface="Simplified Arabic"/>
                        </a:rPr>
                        <a:t>الغسيل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320" marR="47320" marT="0" marB="0" anchor="ctr">
                    <a:lnL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latin typeface="Calibri"/>
                          <a:ea typeface="Calibri"/>
                          <a:cs typeface="Simplified Arabic"/>
                        </a:rPr>
                        <a:t>توزيع على الغسالات، عملية الغسيل (عيار الغسالة وتشغيلها)، نقل من الغسالة إلى الوجهة التالية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320" marR="47320" marT="0" marB="0">
                    <a:lnL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28034">
                <a:tc>
                  <a:txBody>
                    <a:bodyPr/>
                    <a:lstStyle/>
                    <a:p>
                      <a:pPr marL="342900" lvl="0" indent="-342900" algn="r" rtl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ar-SA" sz="1600" b="1">
                          <a:latin typeface="Calibri"/>
                          <a:ea typeface="Calibri"/>
                          <a:cs typeface="Simplified Arabic"/>
                        </a:rPr>
                        <a:t>التعقيم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320" marR="47320" marT="0" marB="0" anchor="ctr">
                    <a:lnL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latin typeface="Calibri"/>
                          <a:ea typeface="Calibri"/>
                          <a:cs typeface="Simplified Arabic"/>
                        </a:rPr>
                        <a:t>وضع القطع التي هي بحاجه لتعقيم في ماكينة التبخير، إزالتها بعد انتهاءها، إعادة القطع عن طريق الشبكة الواصلة لغرفة التعقيم إلى قسم العمليات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320" marR="47320" marT="0" marB="0">
                    <a:lnL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64018">
                <a:tc>
                  <a:txBody>
                    <a:bodyPr/>
                    <a:lstStyle/>
                    <a:p>
                      <a:pPr marL="342900" lvl="0" indent="-342900" algn="r" rtl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ar-SA" sz="1600" b="1">
                          <a:latin typeface="Calibri"/>
                          <a:ea typeface="Calibri"/>
                          <a:cs typeface="Simplified Arabic"/>
                        </a:rPr>
                        <a:t>الكي 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320" marR="47320" marT="0" marB="0" anchor="ctr">
                    <a:lnL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latin typeface="Calibri"/>
                          <a:ea typeface="Calibri"/>
                          <a:cs typeface="Simplified Arabic"/>
                        </a:rPr>
                        <a:t>فرز القطع التي تحتاج لكوي، كيها، توزيعها للأقسام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320" marR="47320" marT="0" marB="0">
                    <a:lnL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64018">
                <a:tc>
                  <a:txBody>
                    <a:bodyPr/>
                    <a:lstStyle/>
                    <a:p>
                      <a:pPr marL="342900" lvl="0" indent="-342900" algn="r" rtl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ar-SA" sz="1600" b="1">
                          <a:latin typeface="Calibri"/>
                          <a:ea typeface="Calibri"/>
                          <a:cs typeface="Simplified Arabic"/>
                        </a:rPr>
                        <a:t>الخياطة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320" marR="47320" marT="0" marB="0" anchor="ctr">
                    <a:lnL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latin typeface="Calibri"/>
                          <a:ea typeface="Calibri"/>
                          <a:cs typeface="Simplified Arabic"/>
                        </a:rPr>
                        <a:t>فرز القطع التي تحتاج لخياطة، خياطتها، توزيعها للأقسام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320" marR="47320" marT="0" marB="0">
                    <a:lnL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64018">
                <a:tc>
                  <a:txBody>
                    <a:bodyPr/>
                    <a:lstStyle/>
                    <a:p>
                      <a:pPr marL="342900" lvl="0" indent="-342900" algn="r" rtl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ar-SA" sz="1600" b="1">
                          <a:latin typeface="Calibri"/>
                          <a:ea typeface="Calibri"/>
                          <a:cs typeface="Simplified Arabic"/>
                        </a:rPr>
                        <a:t>طلب المواد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320" marR="47320" marT="0" marB="0" anchor="ctr">
                    <a:lnL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latin typeface="Calibri"/>
                          <a:ea typeface="Calibri"/>
                          <a:cs typeface="Simplified Arabic"/>
                        </a:rPr>
                        <a:t>طلب المواد باستخدام وثيقة طلب المواد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320" marR="47320" marT="0" marB="0">
                    <a:lnL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64018">
                <a:tc gridSpan="2"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Simplified Arabic"/>
                        </a:rPr>
                        <a:t>شروط شغل الوظيفة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320" marR="47320" marT="0" marB="0">
                    <a:lnL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64018"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latin typeface="Calibri"/>
                          <a:ea typeface="Calibri"/>
                          <a:cs typeface="Simplified Arabic"/>
                        </a:rPr>
                        <a:t>الرتبة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320" marR="47320" marT="0" marB="0" anchor="ctr">
                    <a:lnL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latin typeface="Calibri"/>
                          <a:ea typeface="Calibri"/>
                          <a:cs typeface="Simplified Arabic"/>
                        </a:rPr>
                        <a:t>موظف عادي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320" marR="47320" marT="0" marB="0" anchor="ctr">
                    <a:lnL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64018"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latin typeface="Calibri"/>
                          <a:ea typeface="Calibri"/>
                          <a:cs typeface="Simplified Arabic"/>
                        </a:rPr>
                        <a:t>المؤهل العلمي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320" marR="47320" marT="0" marB="0" anchor="ctr">
                    <a:lnL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latin typeface="Calibri"/>
                          <a:ea typeface="Calibri"/>
                          <a:cs typeface="Simplified Arabic"/>
                        </a:rPr>
                        <a:t>شهادة الثانوية العامة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320" marR="47320" marT="0" marB="0" anchor="ctr">
                    <a:lnL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64018"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latin typeface="Calibri"/>
                          <a:ea typeface="Calibri"/>
                          <a:cs typeface="Simplified Arabic"/>
                        </a:rPr>
                        <a:t>عدد سنوات الخبرة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320" marR="47320" marT="0" marB="0" anchor="ctr">
                    <a:lnL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latin typeface="Calibri"/>
                          <a:ea typeface="Calibri"/>
                          <a:cs typeface="Simplified Arabic"/>
                        </a:rPr>
                        <a:t>سنة واحدة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320" marR="47320" marT="0" marB="0" anchor="ctr">
                    <a:lnL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264018">
                <a:tc gridSpan="2"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Simplified Arabic"/>
                        </a:rPr>
                        <a:t>التدريب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320" marR="47320" marT="0" marB="0" anchor="ctr">
                    <a:lnL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264018">
                <a:tc gridSpan="2"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600" dirty="0">
                          <a:latin typeface="Calibri"/>
                          <a:ea typeface="Calibri"/>
                          <a:cs typeface="Simplified Arabic"/>
                        </a:rPr>
                        <a:t>أسبوع تدريب على الماكينات وطريقة الغسيل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320" marR="47320" marT="0" marB="0" anchor="ctr">
                    <a:lnL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264018">
                <a:tc gridSpan="2"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Simplified Arabic"/>
                        </a:rPr>
                        <a:t>المهارات والقدرات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320" marR="47320" marT="0" marB="0" anchor="ctr">
                    <a:lnL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246733">
                <a:tc gridSpan="2">
                  <a:txBody>
                    <a:bodyPr/>
                    <a:lstStyle/>
                    <a:p>
                      <a:pPr algn="just" rtl="1">
                        <a:spcAft>
                          <a:spcPts val="0"/>
                        </a:spcAft>
                      </a:pPr>
                      <a:r>
                        <a:rPr lang="ar-SA" sz="1600" dirty="0">
                          <a:latin typeface="Calibri"/>
                          <a:ea typeface="Calibri"/>
                          <a:cs typeface="Simplified Arabic"/>
                        </a:rPr>
                        <a:t>1. تحمل ضغط العمل</a:t>
                      </a:r>
                      <a:endParaRPr lang="en-US" sz="1600" dirty="0">
                        <a:latin typeface="Calibri"/>
                        <a:cs typeface="Arial"/>
                      </a:endParaRPr>
                    </a:p>
                  </a:txBody>
                  <a:tcPr marL="47320" marR="47320" marT="0" marB="0" anchor="ctr">
                    <a:lnL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76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246733">
                <a:tc gridSpan="2">
                  <a:txBody>
                    <a:bodyPr/>
                    <a:lstStyle/>
                    <a:p>
                      <a:pPr algn="just" rtl="1">
                        <a:spcAft>
                          <a:spcPts val="0"/>
                        </a:spcAft>
                      </a:pPr>
                      <a:r>
                        <a:rPr lang="ar-SA" sz="1600" dirty="0">
                          <a:latin typeface="Calibri"/>
                          <a:ea typeface="Calibri"/>
                          <a:cs typeface="Simplified Arabic"/>
                        </a:rPr>
                        <a:t>2. معرفة في مجال التنظيف الجاف</a:t>
                      </a:r>
                      <a:endParaRPr lang="en-US" sz="1600" dirty="0">
                        <a:latin typeface="Calibri"/>
                        <a:cs typeface="Arial"/>
                      </a:endParaRPr>
                    </a:p>
                  </a:txBody>
                  <a:tcPr marL="47320" marR="47320" marT="0" marB="0" anchor="ctr">
                    <a:lnL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76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1F4E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</a:tbl>
          </a:graphicData>
        </a:graphic>
      </p:graphicFrame>
      <p:sp>
        <p:nvSpPr>
          <p:cNvPr id="9" name="عنوان 8"/>
          <p:cNvSpPr>
            <a:spLocks noGrp="1"/>
          </p:cNvSpPr>
          <p:nvPr>
            <p:ph type="title"/>
          </p:nvPr>
        </p:nvSpPr>
        <p:spPr>
          <a:xfrm>
            <a:off x="0" y="142852"/>
            <a:ext cx="9906000" cy="714380"/>
          </a:xfrm>
          <a:solidFill>
            <a:srgbClr val="B68A35"/>
          </a:solidFill>
        </p:spPr>
        <p:txBody>
          <a:bodyPr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Laundry Worker Job Description </a:t>
            </a:r>
            <a:endParaRPr lang="ar-SA" sz="3200" b="1" dirty="0">
              <a:solidFill>
                <a:schemeClr val="bg1"/>
              </a:solidFill>
              <a:latin typeface="Sakkal Majalla" pitchFamily="2" charset="-78"/>
              <a:cs typeface="Sakkal Majalla" pitchFamily="2" charset="-78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31111"/>
            <a:ext cx="9906000" cy="6858000"/>
          </a:xfrm>
          <a:prstGeom prst="rect">
            <a:avLst/>
          </a:prstGeom>
          <a:solidFill>
            <a:srgbClr val="B68A35"/>
          </a:solidFill>
          <a:ln>
            <a:solidFill>
              <a:srgbClr val="B68A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63" tIns="61082" rIns="122163" bIns="61082" rtlCol="1" anchor="ctr"/>
          <a:lstStyle/>
          <a:p>
            <a:pPr algn="ctr"/>
            <a:endParaRPr lang="ar-SA" dirty="0">
              <a:solidFill>
                <a:srgbClr val="FFFFFF"/>
              </a:solidFill>
            </a:endParaRPr>
          </a:p>
        </p:txBody>
      </p:sp>
      <p:grpSp>
        <p:nvGrpSpPr>
          <p:cNvPr id="2" name="Group 6"/>
          <p:cNvGrpSpPr/>
          <p:nvPr/>
        </p:nvGrpSpPr>
        <p:grpSpPr>
          <a:xfrm>
            <a:off x="595282" y="1071546"/>
            <a:ext cx="8501122" cy="4262454"/>
            <a:chOff x="990600" y="2895600"/>
            <a:chExt cx="4876800" cy="3810000"/>
          </a:xfrm>
        </p:grpSpPr>
        <p:sp>
          <p:nvSpPr>
            <p:cNvPr id="8" name="TextBox 7"/>
            <p:cNvSpPr txBox="1"/>
            <p:nvPr/>
          </p:nvSpPr>
          <p:spPr>
            <a:xfrm>
              <a:off x="1371600" y="3962400"/>
              <a:ext cx="3962399" cy="697849"/>
            </a:xfrm>
            <a:prstGeom prst="rect">
              <a:avLst/>
            </a:prstGeom>
          </p:spPr>
          <p:txBody>
            <a:bodyPr vert="horz" lIns="91440" tIns="45720" rIns="91440" bIns="45720" rtlCol="1" anchor="ctr">
              <a:noAutofit/>
            </a:bodyPr>
            <a:lstStyle>
              <a:lvl1pPr algn="r" rtl="1">
                <a:spcBef>
                  <a:spcPct val="0"/>
                </a:spcBef>
                <a:buNone/>
                <a:defRPr sz="4000" b="1">
                  <a:solidFill>
                    <a:srgbClr val="B68A35"/>
                  </a:solidFill>
                  <a:latin typeface="Sakkal Majalla" pitchFamily="2" charset="-78"/>
                  <a:ea typeface="+mj-ea"/>
                  <a:cs typeface="Sakkal Majalla" pitchFamily="2" charset="-78"/>
                </a:defRPr>
              </a:lvl1pPr>
            </a:lstStyle>
            <a:p>
              <a:pPr algn="ctr"/>
              <a:r>
                <a:rPr lang="en-US" sz="6600" dirty="0">
                  <a:solidFill>
                    <a:schemeClr val="bg1"/>
                  </a:solidFill>
                </a:rPr>
                <a:t>Standard Operation Procedures </a:t>
              </a:r>
            </a:p>
          </p:txBody>
        </p:sp>
        <p:sp>
          <p:nvSpPr>
            <p:cNvPr id="10" name="Frame 9"/>
            <p:cNvSpPr/>
            <p:nvPr/>
          </p:nvSpPr>
          <p:spPr>
            <a:xfrm>
              <a:off x="1371600" y="2895600"/>
              <a:ext cx="4114800" cy="3200400"/>
            </a:xfrm>
            <a:prstGeom prst="frame">
              <a:avLst>
                <a:gd name="adj1" fmla="val 2562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00"/>
                </a:solidFill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990600" y="6705600"/>
              <a:ext cx="48768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1371600" y="6108700"/>
              <a:ext cx="411480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b="1" dirty="0">
                  <a:solidFill>
                    <a:srgbClr val="FFFFFF"/>
                  </a:solidFill>
                  <a:latin typeface="Sakkal Majalla" pitchFamily="2" charset="-78"/>
                  <a:ea typeface="Calibri" panose="020F0502020204030204" pitchFamily="34" charset="0"/>
                  <a:cs typeface="Sakkal Majalla" pitchFamily="2" charset="-78"/>
                </a:rPr>
                <a:t>Operations Improvement at Nablus Specialized Hospital</a:t>
              </a:r>
              <a:endParaRPr lang="en-US" altLang="en-US" b="1" dirty="0">
                <a:solidFill>
                  <a:srgbClr val="FFFFFF"/>
                </a:solidFill>
                <a:latin typeface="Sakkal Majalla" pitchFamily="2" charset="-78"/>
                <a:cs typeface="Sakkal Majalla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62228789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/>
          <p:cNvSpPr/>
          <p:nvPr/>
        </p:nvSpPr>
        <p:spPr>
          <a:xfrm>
            <a:off x="228600" y="381000"/>
            <a:ext cx="9448800" cy="609600"/>
          </a:xfrm>
          <a:prstGeom prst="rect">
            <a:avLst/>
          </a:prstGeom>
          <a:solidFill>
            <a:srgbClr val="B68A35"/>
          </a:solidFill>
          <a:ln>
            <a:solidFill>
              <a:srgbClr val="B68A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FFFFFF"/>
                </a:solidFill>
                <a:latin typeface="Sakkal Majalla" pitchFamily="2" charset="-78"/>
                <a:cs typeface="Sakkal Majalla" pitchFamily="2" charset="-78"/>
              </a:rPr>
              <a:t>Standard Operation Procedure</a:t>
            </a:r>
            <a:endParaRPr lang="ar-SA" sz="3200" b="1" dirty="0">
              <a:solidFill>
                <a:srgbClr val="FFFFFF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4800" y="1086683"/>
            <a:ext cx="3810000" cy="37087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sz="2000" dirty="0">
                <a:latin typeface="Sakkal Majalla" pitchFamily="2" charset="-78"/>
                <a:cs typeface="Sakkal Majalla" pitchFamily="2" charset="-78"/>
              </a:rPr>
              <a:t> SOP is a document of procedures and polices that illustrate the proceedings of the organizational activities, specially the critical to quality, in accordance with agreed upon specifications aimed at obtaining a desired outcome</a:t>
            </a:r>
            <a:r>
              <a:rPr lang="ar-AE" sz="2000" dirty="0">
                <a:latin typeface="Sakkal Majalla" pitchFamily="2" charset="-78"/>
                <a:cs typeface="Sakkal Majalla" pitchFamily="2" charset="-78"/>
              </a:rPr>
              <a:t>.</a:t>
            </a:r>
            <a:endParaRPr lang="en-US" sz="2000" dirty="0"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0" y="6553200"/>
            <a:ext cx="9906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grpSp>
        <p:nvGrpSpPr>
          <p:cNvPr id="5" name="Group 8"/>
          <p:cNvGrpSpPr/>
          <p:nvPr/>
        </p:nvGrpSpPr>
        <p:grpSpPr>
          <a:xfrm>
            <a:off x="4000500" y="990600"/>
            <a:ext cx="6005616" cy="5562600"/>
            <a:chOff x="1819658" y="481916"/>
            <a:chExt cx="5189063" cy="4572671"/>
          </a:xfrm>
        </p:grpSpPr>
        <p:grpSp>
          <p:nvGrpSpPr>
            <p:cNvPr id="6" name="Group 9"/>
            <p:cNvGrpSpPr/>
            <p:nvPr/>
          </p:nvGrpSpPr>
          <p:grpSpPr>
            <a:xfrm>
              <a:off x="1819658" y="481916"/>
              <a:ext cx="5189063" cy="4572671"/>
              <a:chOff x="1569013" y="1219200"/>
              <a:chExt cx="5189063" cy="4572671"/>
            </a:xfrm>
          </p:grpSpPr>
          <p:grpSp>
            <p:nvGrpSpPr>
              <p:cNvPr id="7" name="Group 11"/>
              <p:cNvGrpSpPr/>
              <p:nvPr/>
            </p:nvGrpSpPr>
            <p:grpSpPr>
              <a:xfrm>
                <a:off x="2045373" y="1219200"/>
                <a:ext cx="4479798" cy="4572671"/>
                <a:chOff x="2530602" y="1912697"/>
                <a:chExt cx="3940752" cy="4022450"/>
              </a:xfrm>
            </p:grpSpPr>
            <p:sp>
              <p:nvSpPr>
                <p:cNvPr id="18" name="Moon 10"/>
                <p:cNvSpPr/>
                <p:nvPr/>
              </p:nvSpPr>
              <p:spPr>
                <a:xfrm rot="2285446">
                  <a:off x="3401280" y="1912697"/>
                  <a:ext cx="1542958" cy="22119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84382" h="2271311">
                      <a:moveTo>
                        <a:pt x="301890" y="199165"/>
                      </a:moveTo>
                      <a:cubicBezTo>
                        <a:pt x="426761" y="91057"/>
                        <a:pt x="585073" y="12904"/>
                        <a:pt x="761996" y="1807"/>
                      </a:cubicBezTo>
                      <a:cubicBezTo>
                        <a:pt x="1117745" y="-20506"/>
                        <a:pt x="1446019" y="165404"/>
                        <a:pt x="1584382" y="467547"/>
                      </a:cubicBezTo>
                      <a:cubicBezTo>
                        <a:pt x="1288705" y="514869"/>
                        <a:pt x="1154331" y="575898"/>
                        <a:pt x="996686" y="724489"/>
                      </a:cubicBezTo>
                      <a:cubicBezTo>
                        <a:pt x="864206" y="820113"/>
                        <a:pt x="741993" y="1015947"/>
                        <a:pt x="701440" y="1230615"/>
                      </a:cubicBezTo>
                      <a:cubicBezTo>
                        <a:pt x="705664" y="1657758"/>
                        <a:pt x="896967" y="2051864"/>
                        <a:pt x="1206728" y="2271309"/>
                      </a:cubicBezTo>
                      <a:lnTo>
                        <a:pt x="1206728" y="2271311"/>
                      </a:lnTo>
                      <a:cubicBezTo>
                        <a:pt x="800686" y="2271311"/>
                        <a:pt x="458011" y="1949458"/>
                        <a:pt x="350755" y="1508915"/>
                      </a:cubicBezTo>
                      <a:cubicBezTo>
                        <a:pt x="346912" y="1505297"/>
                        <a:pt x="344243" y="1500876"/>
                        <a:pt x="341708" y="1496337"/>
                      </a:cubicBezTo>
                      <a:cubicBezTo>
                        <a:pt x="-35046" y="1256000"/>
                        <a:pt x="-38722" y="822451"/>
                        <a:pt x="42434" y="576256"/>
                      </a:cubicBezTo>
                      <a:cubicBezTo>
                        <a:pt x="85589" y="445337"/>
                        <a:pt x="177019" y="307273"/>
                        <a:pt x="301890" y="19916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2">
                        <a:lumMod val="75000"/>
                        <a:shade val="30000"/>
                        <a:satMod val="115000"/>
                      </a:schemeClr>
                    </a:gs>
                    <a:gs pos="50000">
                      <a:schemeClr val="tx2">
                        <a:lumMod val="75000"/>
                        <a:shade val="67500"/>
                        <a:satMod val="115000"/>
                      </a:schemeClr>
                    </a:gs>
                    <a:gs pos="100000">
                      <a:schemeClr val="tx2">
                        <a:lumMod val="75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Moon 10"/>
                <p:cNvSpPr/>
                <p:nvPr/>
              </p:nvSpPr>
              <p:spPr>
                <a:xfrm rot="6723085">
                  <a:off x="4593912" y="2422391"/>
                  <a:ext cx="1542958" cy="22119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84382" h="2271311">
                      <a:moveTo>
                        <a:pt x="301890" y="199165"/>
                      </a:moveTo>
                      <a:cubicBezTo>
                        <a:pt x="426761" y="91057"/>
                        <a:pt x="585073" y="12904"/>
                        <a:pt x="761996" y="1807"/>
                      </a:cubicBezTo>
                      <a:cubicBezTo>
                        <a:pt x="1117745" y="-20506"/>
                        <a:pt x="1446019" y="165404"/>
                        <a:pt x="1584382" y="467547"/>
                      </a:cubicBezTo>
                      <a:cubicBezTo>
                        <a:pt x="1288705" y="514869"/>
                        <a:pt x="1154331" y="575898"/>
                        <a:pt x="996686" y="724489"/>
                      </a:cubicBezTo>
                      <a:cubicBezTo>
                        <a:pt x="864206" y="820113"/>
                        <a:pt x="741993" y="1015947"/>
                        <a:pt x="701440" y="1230615"/>
                      </a:cubicBezTo>
                      <a:cubicBezTo>
                        <a:pt x="705664" y="1657758"/>
                        <a:pt x="896967" y="2051864"/>
                        <a:pt x="1206728" y="2271309"/>
                      </a:cubicBezTo>
                      <a:lnTo>
                        <a:pt x="1206728" y="2271311"/>
                      </a:lnTo>
                      <a:cubicBezTo>
                        <a:pt x="800686" y="2271311"/>
                        <a:pt x="458011" y="1949458"/>
                        <a:pt x="350755" y="1508915"/>
                      </a:cubicBezTo>
                      <a:cubicBezTo>
                        <a:pt x="346912" y="1505297"/>
                        <a:pt x="344243" y="1500876"/>
                        <a:pt x="341708" y="1496337"/>
                      </a:cubicBezTo>
                      <a:cubicBezTo>
                        <a:pt x="-35046" y="1256000"/>
                        <a:pt x="-38722" y="822451"/>
                        <a:pt x="42434" y="576256"/>
                      </a:cubicBezTo>
                      <a:cubicBezTo>
                        <a:pt x="85589" y="445337"/>
                        <a:pt x="177019" y="307273"/>
                        <a:pt x="301890" y="19916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005392">
                        <a:shade val="30000"/>
                        <a:satMod val="115000"/>
                      </a:srgbClr>
                    </a:gs>
                    <a:gs pos="50000">
                      <a:srgbClr val="005392">
                        <a:shade val="67500"/>
                        <a:satMod val="115000"/>
                      </a:srgbClr>
                    </a:gs>
                    <a:gs pos="100000">
                      <a:srgbClr val="005392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Moon 10"/>
                <p:cNvSpPr/>
                <p:nvPr/>
              </p:nvSpPr>
              <p:spPr>
                <a:xfrm rot="15300000">
                  <a:off x="3170253" y="3966117"/>
                  <a:ext cx="1542958" cy="22119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84382" h="2271311">
                      <a:moveTo>
                        <a:pt x="301890" y="199165"/>
                      </a:moveTo>
                      <a:cubicBezTo>
                        <a:pt x="426761" y="91057"/>
                        <a:pt x="585073" y="12904"/>
                        <a:pt x="761996" y="1807"/>
                      </a:cubicBezTo>
                      <a:cubicBezTo>
                        <a:pt x="1117745" y="-20506"/>
                        <a:pt x="1446019" y="165404"/>
                        <a:pt x="1584382" y="467547"/>
                      </a:cubicBezTo>
                      <a:cubicBezTo>
                        <a:pt x="1288705" y="514869"/>
                        <a:pt x="1154331" y="575898"/>
                        <a:pt x="996686" y="724489"/>
                      </a:cubicBezTo>
                      <a:cubicBezTo>
                        <a:pt x="864206" y="820113"/>
                        <a:pt x="741993" y="1015947"/>
                        <a:pt x="701440" y="1230615"/>
                      </a:cubicBezTo>
                      <a:cubicBezTo>
                        <a:pt x="705664" y="1657758"/>
                        <a:pt x="896967" y="2051864"/>
                        <a:pt x="1206728" y="2271309"/>
                      </a:cubicBezTo>
                      <a:lnTo>
                        <a:pt x="1206728" y="2271311"/>
                      </a:lnTo>
                      <a:cubicBezTo>
                        <a:pt x="800686" y="2271311"/>
                        <a:pt x="458011" y="1949458"/>
                        <a:pt x="350755" y="1508915"/>
                      </a:cubicBezTo>
                      <a:cubicBezTo>
                        <a:pt x="346912" y="1505297"/>
                        <a:pt x="344243" y="1500876"/>
                        <a:pt x="341708" y="1496337"/>
                      </a:cubicBezTo>
                      <a:cubicBezTo>
                        <a:pt x="-35046" y="1256000"/>
                        <a:pt x="-38722" y="822451"/>
                        <a:pt x="42434" y="576256"/>
                      </a:cubicBezTo>
                      <a:cubicBezTo>
                        <a:pt x="85589" y="445337"/>
                        <a:pt x="177019" y="307273"/>
                        <a:pt x="301890" y="19916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269FF2">
                        <a:shade val="30000"/>
                        <a:satMod val="115000"/>
                      </a:srgbClr>
                    </a:gs>
                    <a:gs pos="50000">
                      <a:srgbClr val="269FF2">
                        <a:shade val="67500"/>
                        <a:satMod val="115000"/>
                      </a:srgbClr>
                    </a:gs>
                    <a:gs pos="100000">
                      <a:srgbClr val="269FF2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Moon 10"/>
                <p:cNvSpPr/>
                <p:nvPr/>
              </p:nvSpPr>
              <p:spPr>
                <a:xfrm rot="11085818">
                  <a:off x="4442389" y="3723220"/>
                  <a:ext cx="1542958" cy="22119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84382" h="2271311">
                      <a:moveTo>
                        <a:pt x="301890" y="199165"/>
                      </a:moveTo>
                      <a:cubicBezTo>
                        <a:pt x="426761" y="91057"/>
                        <a:pt x="585073" y="12904"/>
                        <a:pt x="761996" y="1807"/>
                      </a:cubicBezTo>
                      <a:cubicBezTo>
                        <a:pt x="1117745" y="-20506"/>
                        <a:pt x="1446019" y="165404"/>
                        <a:pt x="1584382" y="467547"/>
                      </a:cubicBezTo>
                      <a:cubicBezTo>
                        <a:pt x="1288705" y="514869"/>
                        <a:pt x="1154331" y="575898"/>
                        <a:pt x="996686" y="724489"/>
                      </a:cubicBezTo>
                      <a:cubicBezTo>
                        <a:pt x="864206" y="820113"/>
                        <a:pt x="741993" y="1015947"/>
                        <a:pt x="701440" y="1230615"/>
                      </a:cubicBezTo>
                      <a:cubicBezTo>
                        <a:pt x="705664" y="1657758"/>
                        <a:pt x="896967" y="2051864"/>
                        <a:pt x="1206728" y="2271309"/>
                      </a:cubicBezTo>
                      <a:lnTo>
                        <a:pt x="1206728" y="2271311"/>
                      </a:lnTo>
                      <a:cubicBezTo>
                        <a:pt x="800686" y="2271311"/>
                        <a:pt x="458011" y="1949458"/>
                        <a:pt x="350755" y="1508915"/>
                      </a:cubicBezTo>
                      <a:cubicBezTo>
                        <a:pt x="346912" y="1505297"/>
                        <a:pt x="344243" y="1500876"/>
                        <a:pt x="341708" y="1496337"/>
                      </a:cubicBezTo>
                      <a:cubicBezTo>
                        <a:pt x="-35046" y="1256000"/>
                        <a:pt x="-38722" y="822451"/>
                        <a:pt x="42434" y="576256"/>
                      </a:cubicBezTo>
                      <a:cubicBezTo>
                        <a:pt x="85589" y="445337"/>
                        <a:pt x="177019" y="307273"/>
                        <a:pt x="301890" y="19916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2579C5">
                        <a:shade val="30000"/>
                        <a:satMod val="115000"/>
                      </a:srgbClr>
                    </a:gs>
                    <a:gs pos="50000">
                      <a:srgbClr val="2579C5">
                        <a:shade val="67500"/>
                        <a:satMod val="115000"/>
                      </a:srgbClr>
                    </a:gs>
                    <a:gs pos="100000">
                      <a:srgbClr val="2579C5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Moon 10"/>
                <p:cNvSpPr/>
                <p:nvPr/>
              </p:nvSpPr>
              <p:spPr>
                <a:xfrm rot="19578879">
                  <a:off x="2530602" y="2858298"/>
                  <a:ext cx="1542958" cy="22119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84382" h="2271311">
                      <a:moveTo>
                        <a:pt x="301890" y="199165"/>
                      </a:moveTo>
                      <a:cubicBezTo>
                        <a:pt x="426761" y="91057"/>
                        <a:pt x="585073" y="12904"/>
                        <a:pt x="761996" y="1807"/>
                      </a:cubicBezTo>
                      <a:cubicBezTo>
                        <a:pt x="1117745" y="-20506"/>
                        <a:pt x="1446019" y="165404"/>
                        <a:pt x="1584382" y="467547"/>
                      </a:cubicBezTo>
                      <a:cubicBezTo>
                        <a:pt x="1288705" y="514869"/>
                        <a:pt x="1154331" y="575898"/>
                        <a:pt x="996686" y="724489"/>
                      </a:cubicBezTo>
                      <a:cubicBezTo>
                        <a:pt x="864206" y="820113"/>
                        <a:pt x="741993" y="1015947"/>
                        <a:pt x="701440" y="1230615"/>
                      </a:cubicBezTo>
                      <a:cubicBezTo>
                        <a:pt x="705664" y="1657758"/>
                        <a:pt x="896967" y="2051864"/>
                        <a:pt x="1206728" y="2271309"/>
                      </a:cubicBezTo>
                      <a:lnTo>
                        <a:pt x="1206728" y="2271311"/>
                      </a:lnTo>
                      <a:cubicBezTo>
                        <a:pt x="800686" y="2271311"/>
                        <a:pt x="458011" y="1949458"/>
                        <a:pt x="350755" y="1508915"/>
                      </a:cubicBezTo>
                      <a:cubicBezTo>
                        <a:pt x="346912" y="1505297"/>
                        <a:pt x="344243" y="1500876"/>
                        <a:pt x="341708" y="1496337"/>
                      </a:cubicBezTo>
                      <a:cubicBezTo>
                        <a:pt x="-35046" y="1256000"/>
                        <a:pt x="-38722" y="822451"/>
                        <a:pt x="42434" y="576256"/>
                      </a:cubicBezTo>
                      <a:cubicBezTo>
                        <a:pt x="85589" y="445337"/>
                        <a:pt x="177019" y="307273"/>
                        <a:pt x="301890" y="19916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0DC0FF">
                        <a:shade val="30000"/>
                        <a:satMod val="115000"/>
                      </a:srgbClr>
                    </a:gs>
                    <a:gs pos="50000">
                      <a:srgbClr val="0DC0FF">
                        <a:shade val="67500"/>
                        <a:satMod val="115000"/>
                      </a:srgbClr>
                    </a:gs>
                    <a:gs pos="100000">
                      <a:srgbClr val="0DC0FF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3" name="TextBox 12"/>
              <p:cNvSpPr txBox="1"/>
              <p:nvPr/>
            </p:nvSpPr>
            <p:spPr>
              <a:xfrm>
                <a:off x="3434465" y="1670841"/>
                <a:ext cx="1524000" cy="5819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solidFill>
                      <a:schemeClr val="bg1"/>
                    </a:solidFill>
                    <a:latin typeface="Sakkal Majalla" pitchFamily="2" charset="-78"/>
                    <a:cs typeface="Sakkal Majalla" pitchFamily="2" charset="-78"/>
                  </a:rPr>
                  <a:t>SOP </a:t>
                </a:r>
              </a:p>
              <a:p>
                <a:pPr algn="ctr"/>
                <a:r>
                  <a:rPr lang="en-US" sz="2000" b="1" dirty="0">
                    <a:solidFill>
                      <a:schemeClr val="bg1"/>
                    </a:solidFill>
                    <a:latin typeface="Sakkal Majalla" pitchFamily="2" charset="-78"/>
                    <a:cs typeface="Sakkal Majalla" pitchFamily="2" charset="-78"/>
                  </a:rPr>
                  <a:t>Preparation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5234076" y="2701941"/>
                <a:ext cx="1524000" cy="8349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algn="ctr">
                  <a:defRPr sz="2000" b="1">
                    <a:solidFill>
                      <a:schemeClr val="bg1"/>
                    </a:solidFill>
                    <a:latin typeface="Sakkal Majalla" pitchFamily="2" charset="-78"/>
                    <a:cs typeface="Sakkal Majalla" pitchFamily="2" charset="-78"/>
                  </a:defRPr>
                </a:lvl1pPr>
              </a:lstStyle>
              <a:p>
                <a:r>
                  <a:rPr lang="en-US" dirty="0"/>
                  <a:t>Sop</a:t>
                </a:r>
              </a:p>
              <a:p>
                <a:r>
                  <a:rPr lang="en-US" dirty="0"/>
                  <a:t>Review and</a:t>
                </a:r>
              </a:p>
              <a:p>
                <a:r>
                  <a:rPr lang="en-US" dirty="0"/>
                  <a:t>Approval 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2392006" y="5084684"/>
                <a:ext cx="1524000" cy="5819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algn="ctr">
                  <a:defRPr sz="2000" b="1">
                    <a:solidFill>
                      <a:schemeClr val="bg1"/>
                    </a:solidFill>
                    <a:latin typeface="Sakkal Majalla" pitchFamily="2" charset="-78"/>
                    <a:cs typeface="Sakkal Majalla" pitchFamily="2" charset="-78"/>
                  </a:defRPr>
                </a:lvl1pPr>
              </a:lstStyle>
              <a:p>
                <a:r>
                  <a:rPr lang="en-US" dirty="0"/>
                  <a:t>Implementing </a:t>
                </a:r>
              </a:p>
              <a:p>
                <a:r>
                  <a:rPr lang="en-US" dirty="0"/>
                  <a:t>SOP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1569013" y="3038466"/>
                <a:ext cx="1524000" cy="5819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defPPr>
                <a:lvl1pPr algn="ctr">
                  <a:defRPr sz="2000" b="1">
                    <a:solidFill>
                      <a:schemeClr val="bg1"/>
                    </a:solidFill>
                    <a:latin typeface="Sakkal Majalla" pitchFamily="2" charset="-78"/>
                    <a:cs typeface="Sakkal Majalla" pitchFamily="2" charset="-78"/>
                  </a:defRPr>
                </a:lvl1pPr>
              </a:lstStyle>
              <a:p>
                <a:r>
                  <a:rPr lang="en-US" dirty="0"/>
                  <a:t>Management</a:t>
                </a:r>
              </a:p>
              <a:p>
                <a:r>
                  <a:rPr lang="en-US" dirty="0"/>
                  <a:t>Of SOP</a:t>
                </a:r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3565346" y="2487580"/>
              <a:ext cx="1729913" cy="95410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Sakkal Majalla" pitchFamily="2" charset="-78"/>
                  <a:cs typeface="Sakkal Majalla" pitchFamily="2" charset="-78"/>
                </a:rPr>
                <a:t>SOP </a:t>
              </a:r>
            </a:p>
            <a:p>
              <a:pPr algn="ctr"/>
              <a:r>
                <a:rPr lang="en-US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Sakkal Majalla" pitchFamily="2" charset="-78"/>
                  <a:cs typeface="Sakkal Majalla" pitchFamily="2" charset="-78"/>
                </a:rPr>
                <a:t>PROCESS</a:t>
              </a:r>
            </a:p>
          </p:txBody>
        </p:sp>
      </p:grpSp>
      <p:sp>
        <p:nvSpPr>
          <p:cNvPr id="2" name="Rectangle 1"/>
          <p:cNvSpPr/>
          <p:nvPr/>
        </p:nvSpPr>
        <p:spPr>
          <a:xfrm>
            <a:off x="7378701" y="5486400"/>
            <a:ext cx="16834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Frequency</a:t>
            </a:r>
          </a:p>
          <a:p>
            <a:pPr algn="ctr"/>
            <a:r>
              <a:rPr lang="en-US" sz="2000" b="1" dirty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 of Revisions and  Reviews</a:t>
            </a:r>
          </a:p>
        </p:txBody>
      </p:sp>
      <p:sp>
        <p:nvSpPr>
          <p:cNvPr id="40" name="Rectangle 39"/>
          <p:cNvSpPr/>
          <p:nvPr/>
        </p:nvSpPr>
        <p:spPr>
          <a:xfrm>
            <a:off x="4267200" y="1079499"/>
            <a:ext cx="5435600" cy="5626101"/>
          </a:xfrm>
          <a:prstGeom prst="rect">
            <a:avLst/>
          </a:prstGeom>
          <a:noFill/>
          <a:ln w="1270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228600" y="1130299"/>
            <a:ext cx="3886200" cy="5575301"/>
          </a:xfrm>
          <a:prstGeom prst="rect">
            <a:avLst/>
          </a:prstGeom>
          <a:noFill/>
          <a:ln w="1270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6873240" y="1265696"/>
            <a:ext cx="274320" cy="2743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1</a:t>
            </a:r>
          </a:p>
        </p:txBody>
      </p:sp>
      <p:sp>
        <p:nvSpPr>
          <p:cNvPr id="24" name="Oval 23"/>
          <p:cNvSpPr/>
          <p:nvPr/>
        </p:nvSpPr>
        <p:spPr>
          <a:xfrm>
            <a:off x="8945880" y="2532380"/>
            <a:ext cx="274320" cy="2743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2</a:t>
            </a:r>
          </a:p>
        </p:txBody>
      </p:sp>
      <p:sp>
        <p:nvSpPr>
          <p:cNvPr id="25" name="Oval 24"/>
          <p:cNvSpPr/>
          <p:nvPr/>
        </p:nvSpPr>
        <p:spPr>
          <a:xfrm>
            <a:off x="8140700" y="5224780"/>
            <a:ext cx="274320" cy="2743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3</a:t>
            </a:r>
          </a:p>
        </p:txBody>
      </p:sp>
      <p:sp>
        <p:nvSpPr>
          <p:cNvPr id="26" name="Oval 25"/>
          <p:cNvSpPr/>
          <p:nvPr/>
        </p:nvSpPr>
        <p:spPr>
          <a:xfrm>
            <a:off x="5715000" y="5377180"/>
            <a:ext cx="274320" cy="2743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4</a:t>
            </a:r>
          </a:p>
        </p:txBody>
      </p:sp>
      <p:sp>
        <p:nvSpPr>
          <p:cNvPr id="27" name="Oval 26"/>
          <p:cNvSpPr/>
          <p:nvPr/>
        </p:nvSpPr>
        <p:spPr>
          <a:xfrm>
            <a:off x="4805680" y="2844800"/>
            <a:ext cx="274320" cy="2743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xmlns="" val="412148766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43</a:t>
            </a:fld>
            <a:endParaRPr lang="en"/>
          </a:p>
        </p:txBody>
      </p:sp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0" y="928670"/>
          <a:ext cx="9906001" cy="500066"/>
        </p:xfrm>
        <a:graphic>
          <a:graphicData uri="http://schemas.openxmlformats.org/drawingml/2006/table">
            <a:tbl>
              <a:tblPr/>
              <a:tblGrid>
                <a:gridCol w="304272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3447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00236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32643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0033">
                <a:tc>
                  <a:txBody>
                    <a:bodyPr/>
                    <a:lstStyle/>
                    <a:p>
                      <a:pPr marL="369570"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dirty="0">
                          <a:latin typeface="Calibri"/>
                          <a:ea typeface="Times New Roman"/>
                          <a:cs typeface="Arial"/>
                        </a:rPr>
                        <a:t>01- 2- 3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7630" marR="66040" marT="6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b="1" dirty="0">
                          <a:latin typeface="Calibri"/>
                          <a:ea typeface="Simplified Arabic"/>
                          <a:cs typeface="Simplified Arabic"/>
                        </a:rPr>
                        <a:t>رقم الإجراء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7630" marR="66040" marT="6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R="774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b="1" dirty="0">
                          <a:latin typeface="Calibri"/>
                          <a:ea typeface="Simplified Arabic"/>
                          <a:cs typeface="Simplified Arabic"/>
                        </a:rPr>
                        <a:t>تصوير صورة أشعة سينية داخليا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7630" marR="66040" marT="6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b="1">
                          <a:latin typeface="Calibri"/>
                          <a:ea typeface="Simplified Arabic"/>
                          <a:cs typeface="Simplified Arabic"/>
                        </a:rPr>
                        <a:t>اسم الإجراء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7630" marR="66040" marT="6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0033">
                <a:tc>
                  <a:txBody>
                    <a:bodyPr/>
                    <a:lstStyle/>
                    <a:p>
                      <a:pPr marR="31750"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dirty="0">
                          <a:latin typeface="Calibri"/>
                          <a:ea typeface="Times New Roman"/>
                          <a:cs typeface="Arial"/>
                        </a:rPr>
                        <a:t>1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7630" marR="66040" marT="6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b="1" dirty="0">
                          <a:latin typeface="Calibri"/>
                          <a:ea typeface="Simplified Arabic"/>
                          <a:cs typeface="Simplified Arabic"/>
                        </a:rPr>
                        <a:t>رقم الإصدار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7630" marR="66040" marT="6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R="31750"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b="1" dirty="0">
                          <a:latin typeface="Calibri"/>
                          <a:ea typeface="Times New Roman"/>
                          <a:cs typeface="Simplified Arabic"/>
                        </a:rPr>
                        <a:t>15/4/2018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7630" marR="66040" marT="6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7965" marR="274320"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b="1" dirty="0">
                          <a:latin typeface="Calibri"/>
                          <a:ea typeface="Simplified Arabic"/>
                          <a:cs typeface="Simplified Arabic"/>
                        </a:rPr>
                        <a:t>تاريخ الإصدار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7630" marR="66040" marT="6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6" name="جدول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79546421"/>
              </p:ext>
            </p:extLst>
          </p:nvPr>
        </p:nvGraphicFramePr>
        <p:xfrm>
          <a:off x="0" y="1428736"/>
          <a:ext cx="9905999" cy="1857388"/>
        </p:xfrm>
        <a:graphic>
          <a:graphicData uri="http://schemas.openxmlformats.org/drawingml/2006/table">
            <a:tbl>
              <a:tblPr/>
              <a:tblGrid>
                <a:gridCol w="391458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6937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3656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6112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6779">
                <a:tc gridSpan="2">
                  <a:txBody>
                    <a:bodyPr/>
                    <a:lstStyle/>
                    <a:p>
                      <a:pPr marL="1270"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b="1" dirty="0">
                          <a:latin typeface="Calibri"/>
                          <a:ea typeface="Simplified Arabic"/>
                          <a:cs typeface="Simplified Arabic"/>
                        </a:rPr>
                        <a:t>الوصف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2225" marR="66040" marT="6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905"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b="1">
                          <a:latin typeface="Calibri"/>
                          <a:ea typeface="Simplified Arabic"/>
                          <a:cs typeface="Simplified Arabic"/>
                        </a:rPr>
                        <a:t>البند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2225" marR="66040" marT="6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R="176530" algn="l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b="1">
                          <a:latin typeface="Calibri"/>
                          <a:ea typeface="Simplified Arabic"/>
                          <a:cs typeface="Simplified Arabic"/>
                        </a:rPr>
                        <a:t>الرقم 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2225" marR="66040" marT="6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24172">
                <a:tc gridSpan="2">
                  <a:txBody>
                    <a:bodyPr/>
                    <a:lstStyle/>
                    <a:p>
                      <a:pPr marR="46990" indent="635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dirty="0">
                          <a:latin typeface="Calibri"/>
                          <a:ea typeface="Simplified Arabic"/>
                          <a:cs typeface="Simplified Arabic"/>
                        </a:rPr>
                        <a:t>عمل صورة أشعة سينية داخل أقسام المستشفى للمرضى الذين يشكل الخروج من القسم تهديدا لحالتهم الصحية 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2225" marR="66040" marT="63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220345"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b="1" dirty="0">
                          <a:latin typeface="Calibri"/>
                          <a:ea typeface="Simplified Arabic"/>
                          <a:cs typeface="Simplified Arabic"/>
                        </a:rPr>
                        <a:t>الهدف من الإجراء 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2225" marR="66040" marT="63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100">
                          <a:latin typeface="Calibri"/>
                          <a:ea typeface="Simplified Arabic"/>
                          <a:cs typeface="Simplified Arabic"/>
                        </a:rPr>
                        <a:t>1.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2225" marR="66040" marT="63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0900">
                <a:tc gridSpan="2">
                  <a:txBody>
                    <a:bodyPr/>
                    <a:lstStyle/>
                    <a:p>
                      <a:pPr marL="3175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dirty="0">
                          <a:latin typeface="Calibri"/>
                          <a:ea typeface="Simplified Arabic"/>
                          <a:cs typeface="Simplified Arabic"/>
                        </a:rPr>
                        <a:t>قسم الأشعة، أقسام المستشفى الداخلية 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2225" marR="66040" marT="63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128905"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b="1">
                          <a:latin typeface="Calibri"/>
                          <a:ea typeface="Simplified Arabic"/>
                          <a:cs typeface="Simplified Arabic"/>
                        </a:rPr>
                        <a:t>مجال تطبيق الإجراء 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2225" marR="66040" marT="63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6360"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100">
                          <a:latin typeface="Calibri"/>
                          <a:ea typeface="Simplified Arabic"/>
                          <a:cs typeface="Simplified Arabic"/>
                        </a:rPr>
                        <a:t>2.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2225" marR="66040" marT="63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92922">
                <a:tc gridSpan="2">
                  <a:txBody>
                    <a:bodyPr/>
                    <a:lstStyle/>
                    <a:p>
                      <a:pPr marL="342900" marR="125730" lvl="0" indent="-342900" algn="r" rtl="1" fontAlgn="base">
                        <a:lnSpc>
                          <a:spcPct val="107000"/>
                        </a:lnSpc>
                        <a:spcAft>
                          <a:spcPts val="5"/>
                        </a:spcAft>
                        <a:buClr>
                          <a:srgbClr val="000000"/>
                        </a:buClr>
                        <a:buSzPts val="1200"/>
                        <a:buFont typeface="+mj-lt"/>
                        <a:buAutoNum type="arabicPeriod"/>
                      </a:pPr>
                      <a:r>
                        <a:rPr lang="ar-SA" sz="1200" u="none" strike="noStrike">
                          <a:uFill>
                            <a:solidFill>
                              <a:srgbClr val="000000"/>
                            </a:solidFill>
                          </a:uFill>
                          <a:latin typeface="Simplified Arabic"/>
                          <a:ea typeface="Simplified Arabic"/>
                          <a:cs typeface="Simplified Arabic"/>
                        </a:rPr>
                        <a:t>اخذ صورة اشعة سينية للعضو/ المنطقة المطلوبة في القسم المتواجد به المريض. </a:t>
                      </a:r>
                      <a:endParaRPr lang="en-US" sz="1100" u="none" strike="noStrike">
                        <a:uFill>
                          <a:solidFill>
                            <a:srgbClr val="000000"/>
                          </a:solidFill>
                        </a:uFill>
                        <a:latin typeface="Simplified Arabic"/>
                        <a:ea typeface="Simplified Arabic"/>
                        <a:cs typeface="Simplified Arabic"/>
                      </a:endParaRPr>
                    </a:p>
                    <a:p>
                      <a:pPr marL="342900" marR="125730" lvl="0" indent="-342900" algn="r" rtl="1" fontAlgn="base">
                        <a:lnSpc>
                          <a:spcPct val="107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+mj-lt"/>
                        <a:buAutoNum type="arabicPeriod"/>
                      </a:pPr>
                      <a:r>
                        <a:rPr lang="ar-SA" sz="1200" u="none" strike="noStrike">
                          <a:uFill>
                            <a:solidFill>
                              <a:srgbClr val="000000"/>
                            </a:solidFill>
                          </a:uFill>
                          <a:latin typeface="Simplified Arabic"/>
                          <a:ea typeface="Simplified Arabic"/>
                          <a:cs typeface="Simplified Arabic"/>
                        </a:rPr>
                        <a:t>تسليم الصورة الى الطبيب  </a:t>
                      </a:r>
                      <a:endParaRPr lang="en-US" sz="1100" u="none" strike="noStrike">
                        <a:uFill>
                          <a:solidFill>
                            <a:srgbClr val="000000"/>
                          </a:solidFill>
                        </a:uFill>
                        <a:latin typeface="Simplified Arabic"/>
                        <a:ea typeface="Simplified Arabic"/>
                        <a:cs typeface="Simplified Arabic"/>
                      </a:endParaRPr>
                    </a:p>
                  </a:txBody>
                  <a:tcPr marL="22225" marR="66040" marT="63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160655"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b="1">
                          <a:latin typeface="Calibri"/>
                          <a:ea typeface="Simplified Arabic"/>
                          <a:cs typeface="Simplified Arabic"/>
                        </a:rPr>
                        <a:t>المسؤوليات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2225" marR="66040" marT="63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6360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100">
                          <a:latin typeface="Calibri"/>
                          <a:ea typeface="Simplified Arabic"/>
                          <a:cs typeface="Simplified Arabic"/>
                        </a:rPr>
                        <a:t>3.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2225" marR="66040" marT="63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96779">
                <a:tc>
                  <a:txBody>
                    <a:bodyPr/>
                    <a:lstStyle/>
                    <a:p>
                      <a:pPr marL="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b="1">
                          <a:latin typeface="Calibri"/>
                          <a:ea typeface="Simplified Arabic"/>
                          <a:cs typeface="Simplified Arabic"/>
                        </a:rPr>
                        <a:t>رقم النموذج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2225" marR="66040" marT="6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b="1" dirty="0">
                          <a:latin typeface="Calibri"/>
                          <a:ea typeface="Simplified Arabic"/>
                          <a:cs typeface="Simplified Arabic"/>
                        </a:rPr>
                        <a:t>عنوان النموذج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2225" marR="66040" marT="6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 rowSpan="2">
                  <a:txBody>
                    <a:bodyPr/>
                    <a:lstStyle/>
                    <a:p>
                      <a:pPr marR="194310" indent="1270" algn="r" rtl="1">
                        <a:lnSpc>
                          <a:spcPct val="107000"/>
                        </a:lnSpc>
                        <a:spcAft>
                          <a:spcPts val="10"/>
                        </a:spcAft>
                      </a:pPr>
                      <a:r>
                        <a:rPr lang="ar-SA" sz="1200" b="1" dirty="0">
                          <a:latin typeface="Calibri"/>
                          <a:ea typeface="Simplified Arabic"/>
                          <a:cs typeface="Simplified Arabic"/>
                        </a:rPr>
                        <a:t>النماذج المستخدمة لوصف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1270" marR="137160" algn="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631825" algn="r"/>
                        </a:tabLst>
                      </a:pPr>
                      <a:r>
                        <a:rPr lang="ar-SA" sz="1200" b="1" dirty="0">
                          <a:latin typeface="Calibri"/>
                          <a:ea typeface="Simplified Arabic"/>
                          <a:cs typeface="Simplified Arabic"/>
                        </a:rPr>
                        <a:t>النشاط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2225" marR="66040" marT="63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313690" algn="ctr"/>
                          <a:tab pos="541655" algn="r"/>
                        </a:tabLst>
                      </a:pPr>
                      <a:r>
                        <a:rPr lang="ar-SA" sz="1100" dirty="0">
                          <a:latin typeface="Calibri"/>
                          <a:ea typeface="Simplified Arabic"/>
                          <a:cs typeface="Simplified Arabic"/>
                        </a:rPr>
                        <a:t>4.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2225" marR="66040" marT="63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45836">
                <a:tc>
                  <a:txBody>
                    <a:bodyPr/>
                    <a:lstStyle/>
                    <a:p>
                      <a:pPr marR="39370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2225" marR="66040" marT="63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17170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100" dirty="0">
                          <a:latin typeface="Calibri"/>
                          <a:ea typeface="Simplified Arabic"/>
                          <a:cs typeface="Simplified Arabic"/>
                        </a:rPr>
                        <a:t>نموذج طلب صورة أشعة 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2225" marR="66040" marT="63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graphicFrame>
        <p:nvGraphicFramePr>
          <p:cNvPr id="7" name="جدول 6"/>
          <p:cNvGraphicFramePr>
            <a:graphicFrameLocks noGrp="1"/>
          </p:cNvGraphicFramePr>
          <p:nvPr/>
        </p:nvGraphicFramePr>
        <p:xfrm>
          <a:off x="0" y="3286102"/>
          <a:ext cx="9906000" cy="3571898"/>
        </p:xfrm>
        <a:graphic>
          <a:graphicData uri="http://schemas.openxmlformats.org/drawingml/2006/table">
            <a:tbl>
              <a:tblPr/>
              <a:tblGrid>
                <a:gridCol w="169260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6530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2353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1204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1204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4933608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566853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241866">
                <a:tc gridSpan="7">
                  <a:txBody>
                    <a:bodyPr/>
                    <a:lstStyle/>
                    <a:p>
                      <a:pPr marR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400" b="1" dirty="0">
                          <a:solidFill>
                            <a:srgbClr val="FFFFFF"/>
                          </a:solidFill>
                          <a:latin typeface="Calibri"/>
                          <a:ea typeface="Simplified Arabic"/>
                          <a:cs typeface="Simplified Arabic"/>
                        </a:rPr>
                        <a:t>تسلسل العمليات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63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265">
                <a:tc rowSpan="2">
                  <a:txBody>
                    <a:bodyPr/>
                    <a:lstStyle/>
                    <a:p>
                      <a:pPr marL="357505" marR="148590" indent="-35750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100" b="1">
                          <a:latin typeface="Calibri"/>
                          <a:ea typeface="Simplified Arabic"/>
                          <a:cs typeface="Simplified Arabic"/>
                        </a:rPr>
                        <a:t>الوثائق / النماذج ذات الصلة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6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R="1587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100" b="1">
                          <a:latin typeface="Calibri"/>
                          <a:ea typeface="Simplified Arabic"/>
                          <a:cs typeface="Simplified Arabic"/>
                        </a:rPr>
                        <a:t>المسؤوليات (المسمى الوظيفي)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63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R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100" b="1" dirty="0">
                          <a:latin typeface="Calibri"/>
                          <a:ea typeface="Simplified Arabic"/>
                          <a:cs typeface="Simplified Arabic"/>
                        </a:rPr>
                        <a:t>الفعالية / الخطوة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6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 rowSpan="2">
                  <a:txBody>
                    <a:bodyPr/>
                    <a:lstStyle/>
                    <a:p>
                      <a:pPr marR="90170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100" b="1">
                          <a:latin typeface="Calibri"/>
                          <a:ea typeface="Simplified Arabic"/>
                          <a:cs typeface="Simplified Arabic"/>
                        </a:rPr>
                        <a:t>الرقم 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6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80244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794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100">
                          <a:latin typeface="Calibri"/>
                          <a:ea typeface="Times New Roman"/>
                          <a:cs typeface="Times New Roman"/>
                        </a:rPr>
                        <a:t>ممرض القسم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635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52705" marR="71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100">
                          <a:latin typeface="Calibri"/>
                          <a:ea typeface="Times New Roman"/>
                          <a:cs typeface="Times New Roman"/>
                        </a:rPr>
                        <a:t>مراسل القسم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635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81280" marR="71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100">
                          <a:latin typeface="Calibri"/>
                          <a:ea typeface="Times New Roman"/>
                          <a:cs typeface="Times New Roman"/>
                        </a:rPr>
                        <a:t>تقني الاشعة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635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139700" marR="71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100">
                          <a:latin typeface="Calibri"/>
                          <a:ea typeface="Times New Roman"/>
                          <a:cs typeface="Times New Roman"/>
                        </a:rPr>
                        <a:t>طبيب الاشعة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635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9676">
                <a:tc>
                  <a:txBody>
                    <a:bodyPr/>
                    <a:lstStyle/>
                    <a:p>
                      <a:pPr marL="635" marR="90170" indent="-635"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latin typeface="Calibri"/>
                          <a:ea typeface="Simplified Arabic"/>
                          <a:cs typeface="Simplified Arabic"/>
                        </a:rPr>
                        <a:t> طلب صورة اشعة 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63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4470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0" marR="0" marT="6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3185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0" marR="0" marT="6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9700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0" marR="0" marT="6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Wingdings"/>
                          <a:ea typeface="Wingdings"/>
                          <a:cs typeface="Wingdings"/>
                        </a:rPr>
                        <a:t>ü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6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latin typeface="Calibri"/>
                          <a:ea typeface="Simplified Arabic"/>
                          <a:cs typeface="Simplified Arabic"/>
                        </a:rPr>
                        <a:t>طلب صورة اشعة سينية داخلية 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63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latin typeface="Calibri"/>
                          <a:ea typeface="Arial Unicode MS"/>
                          <a:cs typeface="Arial"/>
                        </a:rPr>
                        <a:t>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6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14225">
                <a:tc>
                  <a:txBody>
                    <a:bodyPr/>
                    <a:lstStyle/>
                    <a:p>
                      <a:pPr marR="10541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0" marR="0" marT="63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035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Wingdings"/>
                          <a:ea typeface="Wingdings"/>
                          <a:cs typeface="Wingdings"/>
                        </a:rPr>
                        <a:t>ü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6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3185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0" marR="0" marT="6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Wingdings"/>
                          <a:ea typeface="Wingdings"/>
                          <a:cs typeface="Wingdings"/>
                        </a:rPr>
                        <a:t>ü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6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5905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0" marR="0" marT="6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13030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dirty="0">
                          <a:latin typeface="Calibri"/>
                          <a:ea typeface="Simplified Arabic"/>
                          <a:cs typeface="Simplified Arabic"/>
                        </a:rPr>
                        <a:t>تعديل وضعية المريض لوضع الكاسيت تحت العضو المراد تصويره 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63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latin typeface="Calibri"/>
                          <a:ea typeface="Arial Unicode MS"/>
                          <a:cs typeface="Arial"/>
                        </a:rPr>
                        <a:t>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6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73734">
                <a:tc>
                  <a:txBody>
                    <a:bodyPr/>
                    <a:lstStyle/>
                    <a:p>
                      <a:pPr marR="10541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0" marR="0" marT="63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2245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0" marR="0" marT="6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3185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0" marR="0" marT="6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Wingdings"/>
                          <a:ea typeface="Wingdings"/>
                          <a:cs typeface="Wingdings"/>
                        </a:rPr>
                        <a:t>ü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6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Wingdings"/>
                          <a:ea typeface="Wingdings"/>
                          <a:cs typeface="Wingdings"/>
                        </a:rPr>
                        <a:t>ü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6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latin typeface="Calibri"/>
                          <a:ea typeface="Simplified Arabic"/>
                          <a:cs typeface="Simplified Arabic"/>
                        </a:rPr>
                        <a:t>اخذ الصورة بواسطة جهاز الاشعة السينية المحمول 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63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latin typeface="Calibri"/>
                          <a:ea typeface="Arial Unicode MS"/>
                          <a:cs typeface="Arial"/>
                        </a:rPr>
                        <a:t>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6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18686">
                <a:tc>
                  <a:txBody>
                    <a:bodyPr/>
                    <a:lstStyle/>
                    <a:p>
                      <a:pPr marR="10541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0" marR="0" marT="63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4470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0" marR="0" marT="6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3185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0" marR="0" marT="6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2090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Wingdings"/>
                          <a:ea typeface="Wingdings"/>
                          <a:cs typeface="Wingdings"/>
                        </a:rPr>
                        <a:t>ü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6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5905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0" marR="0" marT="6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latin typeface="Calibri"/>
                          <a:ea typeface="Simplified Arabic"/>
                          <a:cs typeface="Simplified Arabic"/>
                        </a:rPr>
                        <a:t>نقل الكاسيت لقسم الاشعة 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63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latin typeface="Calibri"/>
                          <a:ea typeface="Arial Unicode MS"/>
                          <a:cs typeface="Arial"/>
                        </a:rPr>
                        <a:t>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6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3734">
                <a:tc>
                  <a:txBody>
                    <a:bodyPr/>
                    <a:lstStyle/>
                    <a:p>
                      <a:pPr marL="55499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0" marR="0" marT="63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2245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0" marR="0" marT="6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3185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0" marR="0" marT="6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Wingdings"/>
                          <a:ea typeface="Wingdings"/>
                          <a:cs typeface="Wingdings"/>
                        </a:rPr>
                        <a:t>ü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6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5905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0" marR="0" marT="6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latin typeface="Calibri"/>
                          <a:ea typeface="Simplified Arabic"/>
                          <a:cs typeface="Simplified Arabic"/>
                        </a:rPr>
                        <a:t>وضع الكاسيت للقارئ لمعاينة و طباعة الصورة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63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latin typeface="Calibri"/>
                          <a:ea typeface="Arial Unicode MS"/>
                          <a:cs typeface="Arial"/>
                        </a:rPr>
                        <a:t>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6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73734">
                <a:tc>
                  <a:txBody>
                    <a:bodyPr/>
                    <a:lstStyle/>
                    <a:p>
                      <a:pPr marL="55499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0" marR="0" marT="63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2245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0" marR="0" marT="6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55575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Wingdings"/>
                          <a:ea typeface="Wingdings"/>
                          <a:cs typeface="Wingdings"/>
                        </a:rPr>
                        <a:t>ü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6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9700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0" marR="0" marT="6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5905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0" marR="0" marT="6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latin typeface="Calibri"/>
                          <a:ea typeface="Simplified Arabic"/>
                          <a:cs typeface="Simplified Arabic"/>
                        </a:rPr>
                        <a:t>ارسال الصورة للقسم المتواجد فيه المريض 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63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latin typeface="Calibri"/>
                          <a:ea typeface="Arial Unicode MS"/>
                          <a:cs typeface="Arial"/>
                        </a:rPr>
                        <a:t>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6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73734">
                <a:tc>
                  <a:txBody>
                    <a:bodyPr/>
                    <a:lstStyle/>
                    <a:p>
                      <a:pPr marL="55499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0" marR="0" marT="63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2245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0" marR="0" marT="6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55575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Wingdings"/>
                          <a:ea typeface="Wingdings"/>
                          <a:cs typeface="Wingdings"/>
                        </a:rPr>
                        <a:t>ü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6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9700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0" marR="0" marT="6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5905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0" marR="0" marT="6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100">
                          <a:latin typeface="Calibri"/>
                          <a:ea typeface="Simplified Arabic"/>
                          <a:cs typeface="Simplified Arabic"/>
                        </a:rPr>
                        <a:t>فحص الصورة و اعطاء التشخيص ووصف العلاج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63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dirty="0">
                          <a:latin typeface="Calibri"/>
                          <a:ea typeface="Arial Unicode MS"/>
                          <a:cs typeface="Arial"/>
                        </a:rPr>
                        <a:t>7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6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sp>
        <p:nvSpPr>
          <p:cNvPr id="89089" name="Rectangle 1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14325" algn="ctr"/>
                <a:tab pos="541338" algn="r"/>
              </a:tabLst>
            </a:pPr>
            <a:endParaRPr kumimoji="0" lang="ar-SA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0" y="214290"/>
            <a:ext cx="9906000" cy="584775"/>
          </a:xfrm>
          <a:prstGeom prst="rect">
            <a:avLst/>
          </a:prstGeom>
          <a:solidFill>
            <a:srgbClr val="B68A35"/>
          </a:solidFill>
        </p:spPr>
        <p:txBody>
          <a:bodyPr wrap="square" rtlCol="1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SOP Portable x-ray </a:t>
            </a:r>
            <a:endParaRPr lang="ar-SA" sz="3200" b="1" dirty="0">
              <a:solidFill>
                <a:schemeClr val="bg1"/>
              </a:solidFill>
              <a:latin typeface="Sakkal Majalla" pitchFamily="2" charset="-78"/>
              <a:cs typeface="Sakkal Majalla" pitchFamily="2" charset="-78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83020" y="77115"/>
            <a:ext cx="9463390" cy="603238"/>
          </a:xfrm>
          <a:solidFill>
            <a:srgbClr val="B68A35"/>
          </a:solidFill>
        </p:spPr>
        <p:txBody>
          <a:bodyPr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Portable x-ray flow chart</a:t>
            </a:r>
            <a:endParaRPr lang="ar-SA" sz="3200" b="1" dirty="0">
              <a:solidFill>
                <a:schemeClr val="bg1"/>
              </a:solidFill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44</a:t>
            </a:fld>
            <a:endParaRPr lang="en"/>
          </a:p>
        </p:txBody>
      </p:sp>
      <p:sp>
        <p:nvSpPr>
          <p:cNvPr id="96" name="شكل بيضاوي 95"/>
          <p:cNvSpPr/>
          <p:nvPr/>
        </p:nvSpPr>
        <p:spPr>
          <a:xfrm>
            <a:off x="3095612" y="7500966"/>
            <a:ext cx="1285884" cy="64294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Finish </a:t>
            </a:r>
            <a:endParaRPr lang="ar-SA" dirty="0">
              <a:solidFill>
                <a:schemeClr val="tx1"/>
              </a:solidFill>
            </a:endParaRPr>
          </a:p>
        </p:txBody>
      </p:sp>
      <p:pic>
        <p:nvPicPr>
          <p:cNvPr id="88" name="Picture 87">
            <a:extLst>
              <a:ext uri="{FF2B5EF4-FFF2-40B4-BE49-F238E27FC236}">
                <a16:creationId xmlns:a16="http://schemas.microsoft.com/office/drawing/2014/main" xmlns="" id="{E29FDE8C-B227-47B1-8207-E4ED85B1FD25}"/>
              </a:ext>
            </a:extLst>
          </p:cNvPr>
          <p:cNvPicPr/>
          <p:nvPr/>
        </p:nvPicPr>
        <p:blipFill rotWithShape="1">
          <a:blip r:embed="rId2"/>
          <a:srcRect l="11605" t="21157" r="55193" b="9357"/>
          <a:stretch/>
        </p:blipFill>
        <p:spPr bwMode="auto">
          <a:xfrm>
            <a:off x="2720752" y="689441"/>
            <a:ext cx="5256584" cy="61685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cxnSp>
        <p:nvCxnSpPr>
          <p:cNvPr id="7" name="رابط كسهم مستقيم 6"/>
          <p:cNvCxnSpPr/>
          <p:nvPr/>
        </p:nvCxnSpPr>
        <p:spPr>
          <a:xfrm>
            <a:off x="5881694" y="1714488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رابط كسهم مستقيم 8"/>
          <p:cNvCxnSpPr/>
          <p:nvPr/>
        </p:nvCxnSpPr>
        <p:spPr>
          <a:xfrm>
            <a:off x="5667380" y="5214950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142852"/>
            <a:ext cx="9906000" cy="571504"/>
          </a:xfrm>
          <a:solidFill>
            <a:srgbClr val="B68A35"/>
          </a:solidFill>
        </p:spPr>
        <p:txBody>
          <a:bodyPr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Sop For Check Blood Glucose</a:t>
            </a:r>
            <a:endParaRPr lang="ar-SA" sz="3200" b="1" dirty="0">
              <a:solidFill>
                <a:schemeClr val="bg1"/>
              </a:solidFill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45</a:t>
            </a:fld>
            <a:endParaRPr lang="en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0" y="857233"/>
          <a:ext cx="9906000" cy="441071"/>
        </p:xfrm>
        <a:graphic>
          <a:graphicData uri="http://schemas.openxmlformats.org/drawingml/2006/table">
            <a:tbl>
              <a:tblPr rtl="1"/>
              <a:tblGrid>
                <a:gridCol w="194870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06314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39031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5038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702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b="1" dirty="0">
                          <a:latin typeface="Calibri"/>
                          <a:ea typeface="Calibri"/>
                          <a:cs typeface="+mj-cs"/>
                        </a:rPr>
                        <a:t>اسم الإجراء</a:t>
                      </a:r>
                      <a:endParaRPr lang="en-US" sz="11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b="1" dirty="0">
                          <a:latin typeface="Calibri"/>
                          <a:ea typeface="Calibri"/>
                          <a:cs typeface="+mj-cs"/>
                        </a:rPr>
                        <a:t>فحص الجلوكوز في الدم</a:t>
                      </a:r>
                      <a:endParaRPr lang="en-US" sz="11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b="1">
                          <a:latin typeface="Calibri"/>
                          <a:ea typeface="Calibri"/>
                          <a:cs typeface="+mj-cs"/>
                        </a:rPr>
                        <a:t>رقم الإجراء</a:t>
                      </a:r>
                      <a:endParaRPr lang="en-US" sz="1100" b="1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marL="10287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65430" algn="l"/>
                          <a:tab pos="7715250" algn="r"/>
                        </a:tabLst>
                      </a:pPr>
                      <a:r>
                        <a:rPr lang="ar-SA" sz="1400" b="1" dirty="0">
                          <a:latin typeface="Calibri"/>
                          <a:ea typeface="Calibri"/>
                          <a:cs typeface="+mj-cs"/>
                        </a:rPr>
                        <a:t>01- 5- 3</a:t>
                      </a:r>
                      <a:endParaRPr lang="en-US" sz="11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58488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b="1">
                          <a:latin typeface="Calibri"/>
                          <a:ea typeface="Calibri"/>
                          <a:cs typeface="+mj-cs"/>
                        </a:rPr>
                        <a:t>تاريخ الإصدار</a:t>
                      </a:r>
                      <a:endParaRPr lang="en-US" sz="1100" b="1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b="1" dirty="0">
                          <a:latin typeface="Calibri"/>
                          <a:ea typeface="Calibri"/>
                          <a:cs typeface="+mj-cs"/>
                        </a:rPr>
                        <a:t>15/4/2018</a:t>
                      </a:r>
                      <a:endParaRPr lang="en-US" sz="11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b="1" dirty="0">
                          <a:latin typeface="Calibri"/>
                          <a:ea typeface="Calibri"/>
                          <a:cs typeface="+mj-cs"/>
                        </a:rPr>
                        <a:t>رقم الإصدار</a:t>
                      </a:r>
                      <a:endParaRPr lang="en-US" sz="11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b="1" dirty="0">
                          <a:latin typeface="Calibri"/>
                          <a:ea typeface="Calibri"/>
                          <a:cs typeface="+mj-cs"/>
                        </a:rPr>
                        <a:t>1</a:t>
                      </a:r>
                      <a:endParaRPr lang="en-US" sz="11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-1" y="1285859"/>
          <a:ext cx="9906000" cy="1669731"/>
        </p:xfrm>
        <a:graphic>
          <a:graphicData uri="http://schemas.openxmlformats.org/drawingml/2006/table">
            <a:tbl>
              <a:tblPr rtl="1"/>
              <a:tblGrid>
                <a:gridCol w="223488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5964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90573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90573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82379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b="1" dirty="0">
                          <a:latin typeface="Calibri"/>
                          <a:ea typeface="Calibri"/>
                          <a:cs typeface="Simplified Arabic"/>
                        </a:rPr>
                        <a:t>الرقم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b="1">
                          <a:latin typeface="Calibri"/>
                          <a:ea typeface="Calibri"/>
                          <a:cs typeface="Simplified Arabic"/>
                        </a:rPr>
                        <a:t>البند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b="1">
                          <a:latin typeface="Calibri"/>
                          <a:ea typeface="Calibri"/>
                          <a:cs typeface="Simplified Arabic"/>
                        </a:rPr>
                        <a:t>الوصف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1715"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b="1">
                          <a:latin typeface="Calibri"/>
                          <a:ea typeface="Calibri"/>
                          <a:cs typeface="Simplified Arabic"/>
                        </a:rPr>
                        <a:t>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b="1">
                          <a:latin typeface="Calibri"/>
                          <a:ea typeface="Calibri"/>
                          <a:cs typeface="Simplified Arabic"/>
                        </a:rPr>
                        <a:t>الهدف من الإجراء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b="1" dirty="0">
                          <a:latin typeface="Calibri"/>
                          <a:ea typeface="Calibri"/>
                          <a:cs typeface="+mj-cs"/>
                        </a:rPr>
                        <a:t>عمل فحص لنسبة الجلوكوز في الدم</a:t>
                      </a:r>
                      <a:endParaRPr lang="en-US" sz="11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1715"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b="1">
                          <a:latin typeface="Calibri"/>
                          <a:ea typeface="Calibri"/>
                          <a:cs typeface="Simplified Arabic"/>
                        </a:rPr>
                        <a:t>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b="1">
                          <a:latin typeface="Calibri"/>
                          <a:ea typeface="Calibri"/>
                          <a:cs typeface="Simplified Arabic"/>
                        </a:rPr>
                        <a:t>مجال تطبيق الإجراء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b="1" dirty="0">
                          <a:latin typeface="Calibri"/>
                          <a:ea typeface="Calibri"/>
                          <a:cs typeface="+mj-cs"/>
                        </a:rPr>
                        <a:t>قسم المختبرات والتحاليل الطبية</a:t>
                      </a:r>
                      <a:endParaRPr lang="en-US" sz="11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1715"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b="1">
                          <a:latin typeface="Calibri"/>
                          <a:ea typeface="Calibri"/>
                          <a:cs typeface="Simplified Arabic"/>
                        </a:rPr>
                        <a:t>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b="1">
                          <a:latin typeface="Calibri"/>
                          <a:ea typeface="Calibri"/>
                          <a:cs typeface="Simplified Arabic"/>
                        </a:rPr>
                        <a:t>المسؤوليات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b="1" dirty="0">
                          <a:latin typeface="Calibri"/>
                          <a:ea typeface="Calibri"/>
                          <a:cs typeface="+mj-cs"/>
                        </a:rPr>
                        <a:t>سحب عينة دم وعمل الفحص المطلوب بالدقة المطلوبة </a:t>
                      </a:r>
                      <a:r>
                        <a:rPr lang="ar-SA" sz="1200" b="1" dirty="0" err="1">
                          <a:latin typeface="Calibri"/>
                          <a:ea typeface="Calibri"/>
                          <a:cs typeface="+mj-cs"/>
                        </a:rPr>
                        <a:t>و</a:t>
                      </a:r>
                      <a:r>
                        <a:rPr lang="ar-SA" sz="1200" b="1" dirty="0">
                          <a:latin typeface="Calibri"/>
                          <a:ea typeface="Calibri"/>
                          <a:cs typeface="+mj-cs"/>
                        </a:rPr>
                        <a:t> تحليلها</a:t>
                      </a:r>
                      <a:endParaRPr lang="en-US" sz="11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82379">
                <a:tc rowSpan="3"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b="1">
                          <a:latin typeface="Calibri"/>
                          <a:ea typeface="Calibri"/>
                          <a:cs typeface="Simplified Arabic"/>
                        </a:rPr>
                        <a:t>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b="1">
                          <a:latin typeface="Calibri"/>
                          <a:ea typeface="Calibri"/>
                          <a:cs typeface="Simplified Arabic"/>
                        </a:rPr>
                        <a:t>النماذج المستخدمة لوصف النشاط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b="1" dirty="0">
                          <a:latin typeface="Calibri"/>
                          <a:ea typeface="Calibri"/>
                          <a:cs typeface="+mj-cs"/>
                        </a:rPr>
                        <a:t>عنوان النموذج</a:t>
                      </a:r>
                      <a:endParaRPr lang="en-US" sz="11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b="1">
                          <a:latin typeface="Calibri"/>
                          <a:ea typeface="Calibri"/>
                          <a:cs typeface="Simplified Arabic"/>
                        </a:rPr>
                        <a:t>رقم النموذج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61586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100" b="1" dirty="0">
                          <a:latin typeface="Calibri"/>
                          <a:ea typeface="Calibri"/>
                          <a:cs typeface="+mj-cs"/>
                        </a:rPr>
                        <a:t>نموذج طلب تحليل طبي</a:t>
                      </a:r>
                      <a:endParaRPr lang="en-US" sz="11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FF0000"/>
                        </a:solidFill>
                        <a:latin typeface="Simplified Arabic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61586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100" b="1" dirty="0">
                          <a:latin typeface="Calibri"/>
                          <a:ea typeface="Calibri"/>
                          <a:cs typeface="+mj-cs"/>
                        </a:rPr>
                        <a:t>تقرير نتيجة الفحص الطبي</a:t>
                      </a:r>
                      <a:endParaRPr lang="en-US" sz="11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2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Simplified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-1" y="3000371"/>
          <a:ext cx="9906001" cy="3894973"/>
        </p:xfrm>
        <a:graphic>
          <a:graphicData uri="http://schemas.openxmlformats.org/drawingml/2006/table">
            <a:tbl>
              <a:tblPr rtl="1"/>
              <a:tblGrid>
                <a:gridCol w="53532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85073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4179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417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54935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268700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330978">
                <a:tc gridSpan="6"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b="1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Simplified Arabic"/>
                        </a:rPr>
                        <a:t>تسلسل العمليات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dirty="0"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</a:p>
                  </a:txBody>
                  <a:tcPr marL="61038" marR="61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22132"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b="1" dirty="0">
                          <a:latin typeface="Calibri"/>
                          <a:ea typeface="Calibri"/>
                          <a:cs typeface="+mj-cs"/>
                        </a:rPr>
                        <a:t>الرقم</a:t>
                      </a:r>
                      <a:endParaRPr lang="en-US" sz="12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1038" marR="61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b="1" dirty="0">
                          <a:latin typeface="Calibri"/>
                          <a:ea typeface="Calibri"/>
                          <a:cs typeface="+mj-cs"/>
                        </a:rPr>
                        <a:t>الفعالية / الخطوة</a:t>
                      </a:r>
                      <a:endParaRPr lang="en-US" sz="12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1038" marR="61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000" b="1" dirty="0">
                          <a:latin typeface="Calibri"/>
                          <a:ea typeface="Calibri"/>
                          <a:cs typeface="+mj-cs"/>
                        </a:rPr>
                        <a:t> (المسمى</a:t>
                      </a:r>
                      <a:r>
                        <a:rPr lang="ar-SA" sz="1000" b="1" baseline="0" dirty="0">
                          <a:latin typeface="Calibri"/>
                          <a:ea typeface="Calibri"/>
                          <a:cs typeface="+mj-cs"/>
                        </a:rPr>
                        <a:t> </a:t>
                      </a:r>
                      <a:r>
                        <a:rPr lang="ar-SA" sz="1000" b="1" dirty="0">
                          <a:latin typeface="Calibri"/>
                          <a:ea typeface="Calibri"/>
                          <a:cs typeface="+mj-cs"/>
                        </a:rPr>
                        <a:t>المسؤوليات</a:t>
                      </a:r>
                      <a:endParaRPr lang="en-US" sz="1000" b="1" dirty="0">
                        <a:latin typeface="Calibri"/>
                        <a:ea typeface="Calibri"/>
                        <a:cs typeface="+mj-cs"/>
                      </a:endParaRPr>
                    </a:p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b="1" dirty="0">
                          <a:latin typeface="Calibri"/>
                          <a:ea typeface="Calibri"/>
                          <a:cs typeface="+mj-cs"/>
                        </a:rPr>
                        <a:t>الوظيفي)</a:t>
                      </a:r>
                      <a:endParaRPr lang="en-US" sz="12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1038" marR="61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b="1" dirty="0">
                          <a:latin typeface="Calibri"/>
                          <a:ea typeface="Calibri"/>
                          <a:cs typeface="+mj-cs"/>
                        </a:rPr>
                        <a:t>الوثائق / النماذج ذات الصلة</a:t>
                      </a:r>
                      <a:endParaRPr lang="en-US" sz="12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1038" marR="61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47695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71755"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b="1">
                          <a:latin typeface="Calibri"/>
                          <a:ea typeface="Calibri"/>
                          <a:cs typeface="+mj-cs"/>
                        </a:rPr>
                        <a:t>فني مختبر قسم بنك الدم</a:t>
                      </a:r>
                      <a:endParaRPr lang="en-US" sz="1200" b="1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1038" marR="61038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R="71755"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b="1">
                          <a:latin typeface="Calibri"/>
                          <a:ea typeface="Calibri"/>
                          <a:cs typeface="+mj-cs"/>
                        </a:rPr>
                        <a:t>فني مختبر قسم الكيمياء الحيوية</a:t>
                      </a:r>
                      <a:endParaRPr lang="en-US" sz="1200" b="1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1038" marR="61038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R="71755"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b="1">
                          <a:latin typeface="Calibri"/>
                          <a:ea typeface="Calibri"/>
                          <a:cs typeface="+mj-cs"/>
                        </a:rPr>
                        <a:t>مراسل المختبر</a:t>
                      </a:r>
                      <a:endParaRPr lang="en-US" sz="1200" b="1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1038" marR="6103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53121"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b="1">
                          <a:latin typeface="Calibri"/>
                          <a:ea typeface="Calibri"/>
                          <a:cs typeface="+mj-cs"/>
                        </a:rPr>
                        <a:t>1.</a:t>
                      </a:r>
                      <a:endParaRPr lang="en-US" sz="1200" b="1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1038" marR="61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b="1" dirty="0">
                          <a:latin typeface="Calibri"/>
                          <a:ea typeface="Calibri"/>
                          <a:cs typeface="+mj-cs"/>
                        </a:rPr>
                        <a:t>سحب عينة الدم</a:t>
                      </a:r>
                      <a:endParaRPr lang="en-US" sz="12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1038" marR="61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r" rtl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endParaRPr lang="ar-SA" sz="1200" b="1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1038" marR="61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200" b="1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1038" marR="61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200" b="1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1038" marR="61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b="1" dirty="0">
                          <a:latin typeface="Calibri"/>
                          <a:ea typeface="Calibri"/>
                          <a:cs typeface="+mj-cs"/>
                        </a:rPr>
                        <a:t>طلب فحص طبي</a:t>
                      </a:r>
                      <a:endParaRPr lang="en-US" sz="1200" b="1" dirty="0">
                        <a:latin typeface="Calibri"/>
                        <a:ea typeface="Calibri"/>
                        <a:cs typeface="+mj-cs"/>
                      </a:endParaRPr>
                    </a:p>
                    <a:p>
                      <a:pPr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latin typeface="Calibri"/>
                          <a:ea typeface="Calibri"/>
                          <a:cs typeface="+mj-cs"/>
                        </a:rPr>
                        <a:t> </a:t>
                      </a:r>
                    </a:p>
                  </a:txBody>
                  <a:tcPr marL="61038" marR="61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71405"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b="1">
                          <a:latin typeface="Calibri"/>
                          <a:ea typeface="Calibri"/>
                          <a:cs typeface="+mj-cs"/>
                        </a:rPr>
                        <a:t>2.</a:t>
                      </a:r>
                      <a:endParaRPr lang="en-US" sz="1200" b="1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1038" marR="61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b="1" dirty="0">
                          <a:latin typeface="Calibri"/>
                          <a:ea typeface="Calibri"/>
                          <a:cs typeface="+mj-cs"/>
                        </a:rPr>
                        <a:t>فحص العينة من حيث الكمية </a:t>
                      </a:r>
                      <a:r>
                        <a:rPr lang="ar-SA" sz="1200" b="1" dirty="0" err="1">
                          <a:latin typeface="Calibri"/>
                          <a:ea typeface="Calibri"/>
                          <a:cs typeface="+mj-cs"/>
                        </a:rPr>
                        <a:t>و</a:t>
                      </a:r>
                      <a:r>
                        <a:rPr lang="ar-SA" sz="1200" b="1" dirty="0">
                          <a:latin typeface="Calibri"/>
                          <a:ea typeface="Calibri"/>
                          <a:cs typeface="+mj-cs"/>
                        </a:rPr>
                        <a:t> التجلط</a:t>
                      </a:r>
                      <a:endParaRPr lang="en-US" sz="12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1038" marR="61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r" rtl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endParaRPr lang="ar-SA" sz="1200" b="1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1038" marR="61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200" b="1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1038" marR="61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200" b="1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1038" marR="61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latin typeface="Calibri"/>
                          <a:ea typeface="Calibri"/>
                          <a:cs typeface="+mj-cs"/>
                        </a:rPr>
                        <a:t> </a:t>
                      </a:r>
                    </a:p>
                  </a:txBody>
                  <a:tcPr marL="61038" marR="61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28027"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b="1">
                          <a:latin typeface="Calibri"/>
                          <a:ea typeface="Calibri"/>
                          <a:cs typeface="+mj-cs"/>
                        </a:rPr>
                        <a:t>3.</a:t>
                      </a:r>
                      <a:endParaRPr lang="en-US" sz="1200" b="1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1038" marR="61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b="1" dirty="0">
                          <a:latin typeface="Calibri"/>
                          <a:ea typeface="Calibri"/>
                          <a:cs typeface="+mj-cs"/>
                        </a:rPr>
                        <a:t>وضع العينة في جهاز الطرد المركزي لفصل محتويات الدم</a:t>
                      </a:r>
                      <a:endParaRPr lang="en-US" sz="12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1038" marR="61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200" b="1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1038" marR="61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r" rtl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endParaRPr lang="ar-SA" sz="1200" b="1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1038" marR="61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200" b="1"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1038" marR="61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latin typeface="Calibri"/>
                          <a:ea typeface="Calibri"/>
                          <a:cs typeface="+mj-cs"/>
                        </a:rPr>
                        <a:t> </a:t>
                      </a:r>
                    </a:p>
                  </a:txBody>
                  <a:tcPr marL="61038" marR="61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28027"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b="1">
                          <a:latin typeface="Calibri"/>
                          <a:ea typeface="Calibri"/>
                          <a:cs typeface="+mj-cs"/>
                        </a:rPr>
                        <a:t>4.</a:t>
                      </a:r>
                      <a:endParaRPr lang="en-US" sz="1200" b="1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1038" marR="61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b="1" dirty="0">
                          <a:latin typeface="Calibri"/>
                          <a:ea typeface="Calibri"/>
                          <a:cs typeface="+mj-cs"/>
                        </a:rPr>
                        <a:t>وضع الجزء المطلوب في الجهاز </a:t>
                      </a:r>
                      <a:r>
                        <a:rPr lang="ar-SA" sz="1200" b="1" dirty="0" err="1">
                          <a:latin typeface="Calibri"/>
                          <a:ea typeface="Calibri"/>
                          <a:cs typeface="+mj-cs"/>
                        </a:rPr>
                        <a:t>و</a:t>
                      </a:r>
                      <a:r>
                        <a:rPr lang="ar-SA" sz="1200" b="1" dirty="0">
                          <a:latin typeface="Calibri"/>
                          <a:ea typeface="Calibri"/>
                          <a:cs typeface="+mj-cs"/>
                        </a:rPr>
                        <a:t> التحقق من </a:t>
                      </a:r>
                      <a:r>
                        <a:rPr lang="ar-SA" sz="1200" b="1" dirty="0" err="1">
                          <a:latin typeface="Calibri"/>
                          <a:ea typeface="Calibri"/>
                          <a:cs typeface="+mj-cs"/>
                        </a:rPr>
                        <a:t>وحود</a:t>
                      </a:r>
                      <a:r>
                        <a:rPr lang="ar-SA" sz="1200" b="1" dirty="0">
                          <a:latin typeface="Calibri"/>
                          <a:ea typeface="Calibri"/>
                          <a:cs typeface="+mj-cs"/>
                        </a:rPr>
                        <a:t> مفاعلات الفحص </a:t>
                      </a:r>
                      <a:endParaRPr lang="en-US" sz="12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1038" marR="61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2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1038" marR="61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r" rtl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endParaRPr lang="ar-SA" sz="12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1038" marR="61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200" b="1"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1038" marR="61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latin typeface="Calibri"/>
                          <a:ea typeface="Calibri"/>
                          <a:cs typeface="+mj-cs"/>
                        </a:rPr>
                        <a:t> </a:t>
                      </a:r>
                    </a:p>
                  </a:txBody>
                  <a:tcPr marL="61038" marR="61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28027"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b="1">
                          <a:latin typeface="Calibri"/>
                          <a:ea typeface="Calibri"/>
                          <a:cs typeface="+mj-cs"/>
                        </a:rPr>
                        <a:t>5.</a:t>
                      </a:r>
                      <a:endParaRPr lang="en-US" sz="1200" b="1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1038" marR="61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b="1" dirty="0">
                          <a:latin typeface="Calibri"/>
                          <a:ea typeface="Calibri"/>
                          <a:cs typeface="+mj-cs"/>
                        </a:rPr>
                        <a:t> </a:t>
                      </a:r>
                      <a:r>
                        <a:rPr lang="ar-SA" sz="1200" b="1" dirty="0" err="1">
                          <a:latin typeface="Calibri"/>
                          <a:ea typeface="Calibri"/>
                          <a:cs typeface="+mj-cs"/>
                        </a:rPr>
                        <a:t>ادخال</a:t>
                      </a:r>
                      <a:r>
                        <a:rPr lang="ar-SA" sz="1200" b="1" dirty="0">
                          <a:latin typeface="Calibri"/>
                          <a:ea typeface="Calibri"/>
                          <a:cs typeface="+mj-cs"/>
                        </a:rPr>
                        <a:t> معلومات المريض </a:t>
                      </a:r>
                      <a:r>
                        <a:rPr lang="ar-SA" sz="1200" b="1" dirty="0" err="1">
                          <a:latin typeface="Calibri"/>
                          <a:ea typeface="Calibri"/>
                          <a:cs typeface="+mj-cs"/>
                        </a:rPr>
                        <a:t>و</a:t>
                      </a:r>
                      <a:r>
                        <a:rPr lang="ar-SA" sz="1200" b="1" dirty="0">
                          <a:latin typeface="Calibri"/>
                          <a:ea typeface="Calibri"/>
                          <a:cs typeface="+mj-cs"/>
                        </a:rPr>
                        <a:t> تحديد الفحص الجلوكوز </a:t>
                      </a:r>
                      <a:r>
                        <a:rPr lang="ar-SA" sz="1200" b="1" dirty="0" err="1">
                          <a:latin typeface="Calibri"/>
                          <a:ea typeface="Calibri"/>
                          <a:cs typeface="+mj-cs"/>
                        </a:rPr>
                        <a:t>و</a:t>
                      </a:r>
                      <a:r>
                        <a:rPr lang="ar-SA" sz="1200" b="1" dirty="0">
                          <a:latin typeface="Calibri"/>
                          <a:ea typeface="Calibri"/>
                          <a:cs typeface="+mj-cs"/>
                        </a:rPr>
                        <a:t> تشغيل الجهاز</a:t>
                      </a:r>
                      <a:endParaRPr lang="en-US" sz="12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1038" marR="61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200" b="1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1038" marR="61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r" rtl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endParaRPr lang="ar-SA" sz="1200" b="1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1038" marR="61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200" b="1" dirty="0"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1038" marR="61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latin typeface="Calibri"/>
                          <a:ea typeface="Calibri"/>
                          <a:cs typeface="+mj-cs"/>
                        </a:rPr>
                        <a:t> </a:t>
                      </a:r>
                    </a:p>
                  </a:txBody>
                  <a:tcPr marL="61038" marR="61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52243"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b="1">
                          <a:latin typeface="Calibri"/>
                          <a:ea typeface="Calibri"/>
                          <a:cs typeface="+mj-cs"/>
                        </a:rPr>
                        <a:t>6.</a:t>
                      </a:r>
                      <a:endParaRPr lang="en-US" sz="1200" b="1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1038" marR="61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b="1" dirty="0">
                          <a:latin typeface="Calibri"/>
                          <a:ea typeface="Calibri"/>
                          <a:cs typeface="+mj-cs"/>
                        </a:rPr>
                        <a:t>اخذ نتيجة الفحص من الجهاز حسب موقع العينة </a:t>
                      </a:r>
                      <a:r>
                        <a:rPr lang="ar-SA" sz="1200" b="1" dirty="0" err="1">
                          <a:latin typeface="Calibri"/>
                          <a:ea typeface="Calibri"/>
                          <a:cs typeface="+mj-cs"/>
                        </a:rPr>
                        <a:t>و</a:t>
                      </a:r>
                      <a:r>
                        <a:rPr lang="ar-SA" sz="1200" b="1" dirty="0">
                          <a:latin typeface="Calibri"/>
                          <a:ea typeface="Calibri"/>
                          <a:cs typeface="+mj-cs"/>
                        </a:rPr>
                        <a:t> </a:t>
                      </a:r>
                      <a:r>
                        <a:rPr lang="ar-SA" sz="1200" b="1" dirty="0" err="1">
                          <a:latin typeface="Calibri"/>
                          <a:ea typeface="Calibri"/>
                          <a:cs typeface="+mj-cs"/>
                        </a:rPr>
                        <a:t>ادخالها</a:t>
                      </a:r>
                      <a:r>
                        <a:rPr lang="ar-SA" sz="1200" b="1" dirty="0">
                          <a:latin typeface="Calibri"/>
                          <a:ea typeface="Calibri"/>
                          <a:cs typeface="+mj-cs"/>
                        </a:rPr>
                        <a:t> على برنامج الصيدلية </a:t>
                      </a:r>
                      <a:r>
                        <a:rPr lang="ar-SA" sz="1200" b="1" dirty="0" err="1">
                          <a:latin typeface="Calibri"/>
                          <a:ea typeface="Calibri"/>
                          <a:cs typeface="+mj-cs"/>
                        </a:rPr>
                        <a:t>و</a:t>
                      </a:r>
                      <a:r>
                        <a:rPr lang="ar-SA" sz="1200" b="1" dirty="0">
                          <a:latin typeface="Calibri"/>
                          <a:ea typeface="Calibri"/>
                          <a:cs typeface="+mj-cs"/>
                        </a:rPr>
                        <a:t> طباعتها</a:t>
                      </a:r>
                      <a:endParaRPr lang="en-US" sz="12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1038" marR="61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2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1038" marR="61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r" rtl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endParaRPr lang="ar-SA" sz="12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1038" marR="61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200" b="1" dirty="0"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1038" marR="61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latin typeface="Calibri"/>
                          <a:ea typeface="Calibri"/>
                          <a:cs typeface="+mj-cs"/>
                        </a:rPr>
                        <a:t> </a:t>
                      </a:r>
                    </a:p>
                  </a:txBody>
                  <a:tcPr marL="61038" marR="61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53121"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b="1">
                          <a:latin typeface="Calibri"/>
                          <a:ea typeface="Calibri"/>
                          <a:cs typeface="+mj-cs"/>
                        </a:rPr>
                        <a:t>7.</a:t>
                      </a:r>
                      <a:endParaRPr lang="en-US" sz="1200" b="1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1038" marR="61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b="1" dirty="0">
                          <a:latin typeface="Calibri"/>
                          <a:ea typeface="Calibri"/>
                          <a:cs typeface="+mj-cs"/>
                        </a:rPr>
                        <a:t>نقل النتيجة </a:t>
                      </a:r>
                      <a:r>
                        <a:rPr lang="ar-SA" sz="1200" b="1" dirty="0" err="1">
                          <a:latin typeface="Calibri"/>
                          <a:ea typeface="Calibri"/>
                          <a:cs typeface="+mj-cs"/>
                        </a:rPr>
                        <a:t>الى</a:t>
                      </a:r>
                      <a:r>
                        <a:rPr lang="ar-SA" sz="1200" b="1" dirty="0">
                          <a:latin typeface="Calibri"/>
                          <a:ea typeface="Calibri"/>
                          <a:cs typeface="+mj-cs"/>
                        </a:rPr>
                        <a:t> قسم المريض الداخلي </a:t>
                      </a:r>
                      <a:r>
                        <a:rPr lang="ar-SA" sz="1200" b="1" dirty="0" err="1">
                          <a:latin typeface="Calibri"/>
                          <a:ea typeface="Calibri"/>
                          <a:cs typeface="+mj-cs"/>
                        </a:rPr>
                        <a:t>او</a:t>
                      </a:r>
                      <a:r>
                        <a:rPr lang="ar-SA" sz="1200" b="1" dirty="0">
                          <a:latin typeface="Calibri"/>
                          <a:ea typeface="Calibri"/>
                          <a:cs typeface="+mj-cs"/>
                        </a:rPr>
                        <a:t> </a:t>
                      </a:r>
                      <a:r>
                        <a:rPr lang="ar-SA" sz="1200" b="1" dirty="0" err="1">
                          <a:latin typeface="Calibri"/>
                          <a:ea typeface="Calibri"/>
                          <a:cs typeface="+mj-cs"/>
                        </a:rPr>
                        <a:t>اعطاءها</a:t>
                      </a:r>
                      <a:r>
                        <a:rPr lang="ar-SA" sz="1200" b="1" dirty="0">
                          <a:latin typeface="Calibri"/>
                          <a:ea typeface="Calibri"/>
                          <a:cs typeface="+mj-cs"/>
                        </a:rPr>
                        <a:t> للمريض الخارجي</a:t>
                      </a:r>
                      <a:endParaRPr lang="en-US" sz="12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1038" marR="61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SA" sz="12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1038" marR="61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r" rtl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endParaRPr lang="ar-SA" sz="12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1038" marR="61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r" rtl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endParaRPr lang="ar-SA" sz="12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1038" marR="61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b="1" dirty="0">
                          <a:latin typeface="Calibri"/>
                          <a:ea typeface="Calibri"/>
                          <a:cs typeface="+mj-cs"/>
                        </a:rPr>
                        <a:t> نتيجة فحص طبي</a:t>
                      </a:r>
                      <a:endParaRPr lang="en-US" sz="1200" b="1" dirty="0">
                        <a:latin typeface="Calibri"/>
                        <a:ea typeface="Calibri"/>
                        <a:cs typeface="+mj-cs"/>
                      </a:endParaRPr>
                    </a:p>
                    <a:p>
                      <a:pPr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latin typeface="Calibri"/>
                          <a:ea typeface="Calibri"/>
                          <a:cs typeface="+mj-cs"/>
                        </a:rPr>
                        <a:t> </a:t>
                      </a:r>
                    </a:p>
                  </a:txBody>
                  <a:tcPr marL="61038" marR="61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sp>
        <p:nvSpPr>
          <p:cNvPr id="91137" name="Rectangle 1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151188" algn="r"/>
                <a:tab pos="6030913" algn="r"/>
              </a:tabLst>
            </a:pPr>
            <a:r>
              <a:rPr kumimoji="0" 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kumimoji="0" 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37675" y="97707"/>
            <a:ext cx="9230650" cy="571504"/>
          </a:xfrm>
          <a:solidFill>
            <a:srgbClr val="B68A35"/>
          </a:solidFill>
        </p:spPr>
        <p:txBody>
          <a:bodyPr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Flow Chart For Check Blood Glucose</a:t>
            </a:r>
            <a:endParaRPr lang="ar-SA" sz="3200" dirty="0">
              <a:solidFill>
                <a:schemeClr val="bg1"/>
              </a:solidFill>
            </a:endParaRP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46</a:t>
            </a:fld>
            <a:endParaRPr lang="en"/>
          </a:p>
        </p:txBody>
      </p:sp>
      <p:sp>
        <p:nvSpPr>
          <p:cNvPr id="100386" name="Rectangle 34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0397" name="Rectangle 45"/>
          <p:cNvSpPr>
            <a:spLocks noChangeArrowheads="1"/>
          </p:cNvSpPr>
          <p:nvPr/>
        </p:nvSpPr>
        <p:spPr bwMode="auto">
          <a:xfrm>
            <a:off x="0" y="4572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/>
            </a:r>
            <a:br>
              <a:rPr kumimoji="0" lang="ar-SA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</a:br>
            <a:endParaRPr kumimoji="0" lang="en-US" sz="9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xmlns="" id="{41645E24-C3ED-44B2-BCD8-878293EFC768}"/>
              </a:ext>
            </a:extLst>
          </p:cNvPr>
          <p:cNvGrpSpPr>
            <a:grpSpLocks/>
          </p:cNvGrpSpPr>
          <p:nvPr/>
        </p:nvGrpSpPr>
        <p:grpSpPr bwMode="auto">
          <a:xfrm>
            <a:off x="1784648" y="766918"/>
            <a:ext cx="5688632" cy="5975503"/>
            <a:chOff x="0" y="0"/>
            <a:chExt cx="52526" cy="76095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xmlns="" id="{B7E0C9D8-8AB4-4245-948A-3BF2294416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08" y="1888"/>
              <a:ext cx="518" cy="17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xmlns="" id="{D02096ED-753C-48A5-AB72-0C779EE610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32" y="5012"/>
              <a:ext cx="421" cy="1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xmlns="" id="{4E22D92F-1BA0-4E5A-8D12-86748FF7A8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32" y="8243"/>
              <a:ext cx="421" cy="1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xmlns="" id="{F4AAE4B2-3671-4A48-B42D-27EE1575ED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32" y="11474"/>
              <a:ext cx="421" cy="1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xmlns="" id="{DA71E861-9637-4D03-BDBC-A2FC831231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32" y="14705"/>
              <a:ext cx="421" cy="1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xmlns="" id="{8AA11B9D-4132-4DE4-B45A-FE48DEB8CB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32" y="17936"/>
              <a:ext cx="421" cy="1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xmlns="" id="{34EDCCCC-10CA-43F3-830D-B4FE43C2B5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32" y="21167"/>
              <a:ext cx="421" cy="1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xmlns="" id="{B8FC6F17-BA53-454F-B547-42587CCCC2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32" y="24401"/>
              <a:ext cx="421" cy="1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xmlns="" id="{3DC60826-0F5C-4536-970A-540C60F93D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32" y="27632"/>
              <a:ext cx="421" cy="1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xmlns="" id="{6AD15ECD-CF9F-49D6-B6CA-6D4E935B9E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32" y="30863"/>
              <a:ext cx="421" cy="1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xmlns="" id="{20C0A20D-2703-48C6-BC03-864D53BA02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32" y="34094"/>
              <a:ext cx="421" cy="1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xmlns="" id="{B5A449AA-12E6-45C2-B116-5EB142C3AD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32" y="37325"/>
              <a:ext cx="421" cy="1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xmlns="" id="{24B5CD70-F811-4666-9702-A81B998C8F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32" y="40556"/>
              <a:ext cx="421" cy="1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xmlns="" id="{6BF325DC-55F9-42D6-9432-7918206FA5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32" y="43787"/>
              <a:ext cx="421" cy="1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xmlns="" id="{CA39C96F-BF0B-40D5-B18B-6F6A76F41E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32" y="47017"/>
              <a:ext cx="421" cy="1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xmlns="" id="{DCE1570C-4447-4F6A-B939-12F2D1B4E4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32" y="50251"/>
              <a:ext cx="421" cy="1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xmlns="" id="{05CAF89C-89DF-499B-96F9-F389D6D18B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32" y="53482"/>
              <a:ext cx="421" cy="1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xmlns="" id="{CAB346B1-4199-4D45-9E9A-CA4F69F456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32" y="56713"/>
              <a:ext cx="421" cy="1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xmlns="" id="{12DE7F28-7DDB-45B1-A831-1E2482AE8D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32" y="59944"/>
              <a:ext cx="421" cy="1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xmlns="" id="{78E0818C-1373-49E1-9228-5049F8EDFC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32" y="63174"/>
              <a:ext cx="421" cy="1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xmlns="" id="{E9936D18-1769-47FE-885A-29AEEA8556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32" y="66405"/>
              <a:ext cx="421" cy="1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xmlns="" id="{27AEE54F-0784-4C92-8075-74A8C6C23E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36" y="69636"/>
              <a:ext cx="519" cy="17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xmlns="" id="{6F00B587-390F-4BA8-A048-D5C292653A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72749"/>
              <a:ext cx="421" cy="1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</a:p>
          </p:txBody>
        </p:sp>
        <p:sp>
          <p:nvSpPr>
            <p:cNvPr id="64" name="Shape 3006">
              <a:extLst>
                <a:ext uri="{FF2B5EF4-FFF2-40B4-BE49-F238E27FC236}">
                  <a16:creationId xmlns:a16="http://schemas.microsoft.com/office/drawing/2014/main" xmlns="" id="{73CCB13E-4251-4F36-8D03-8628838FA3B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00" y="0"/>
              <a:ext cx="10953" cy="4095"/>
            </a:xfrm>
            <a:custGeom>
              <a:avLst/>
              <a:gdLst>
                <a:gd name="T0" fmla="*/ 0 w 1095375"/>
                <a:gd name="T1" fmla="*/ 204851 h 409575"/>
                <a:gd name="T2" fmla="*/ 547751 w 1095375"/>
                <a:gd name="T3" fmla="*/ 0 h 409575"/>
                <a:gd name="T4" fmla="*/ 1095375 w 1095375"/>
                <a:gd name="T5" fmla="*/ 204851 h 409575"/>
                <a:gd name="T6" fmla="*/ 547751 w 1095375"/>
                <a:gd name="T7" fmla="*/ 409575 h 409575"/>
                <a:gd name="T8" fmla="*/ 0 w 1095375"/>
                <a:gd name="T9" fmla="*/ 204851 h 409575"/>
                <a:gd name="T10" fmla="*/ 0 w 1095375"/>
                <a:gd name="T11" fmla="*/ 0 h 409575"/>
                <a:gd name="T12" fmla="*/ 1095375 w 1095375"/>
                <a:gd name="T13" fmla="*/ 409575 h 409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1095375" h="409575">
                  <a:moveTo>
                    <a:pt x="0" y="204851"/>
                  </a:moveTo>
                  <a:cubicBezTo>
                    <a:pt x="0" y="91694"/>
                    <a:pt x="245237" y="0"/>
                    <a:pt x="547751" y="0"/>
                  </a:cubicBezTo>
                  <a:cubicBezTo>
                    <a:pt x="850138" y="0"/>
                    <a:pt x="1095375" y="91694"/>
                    <a:pt x="1095375" y="204851"/>
                  </a:cubicBezTo>
                  <a:cubicBezTo>
                    <a:pt x="1095375" y="317881"/>
                    <a:pt x="850138" y="409575"/>
                    <a:pt x="547751" y="409575"/>
                  </a:cubicBezTo>
                  <a:cubicBezTo>
                    <a:pt x="245237" y="409575"/>
                    <a:pt x="0" y="317881"/>
                    <a:pt x="0" y="204851"/>
                  </a:cubicBez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xmlns="" id="{DE321574-F526-4798-82A3-E05B3F4CCC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32" y="1461"/>
              <a:ext cx="3650" cy="1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Start</a:t>
              </a: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xmlns="" id="{39AEA454-AA93-4F84-B771-86BB23D621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70" y="1492"/>
              <a:ext cx="519" cy="17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</a:p>
          </p:txBody>
        </p:sp>
        <p:sp>
          <p:nvSpPr>
            <p:cNvPr id="67" name="Shape 3009">
              <a:extLst>
                <a:ext uri="{FF2B5EF4-FFF2-40B4-BE49-F238E27FC236}">
                  <a16:creationId xmlns:a16="http://schemas.microsoft.com/office/drawing/2014/main" xmlns="" id="{D36953EF-6152-4BD4-AC88-C38E4314B9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49" y="4278"/>
              <a:ext cx="998" cy="3905"/>
            </a:xfrm>
            <a:custGeom>
              <a:avLst/>
              <a:gdLst>
                <a:gd name="T0" fmla="*/ 45085 w 99822"/>
                <a:gd name="T1" fmla="*/ 0 h 390525"/>
                <a:gd name="T2" fmla="*/ 54610 w 99822"/>
                <a:gd name="T3" fmla="*/ 0 h 390525"/>
                <a:gd name="T4" fmla="*/ 54610 w 99822"/>
                <a:gd name="T5" fmla="*/ 363692 h 390525"/>
                <a:gd name="T6" fmla="*/ 90297 w 99822"/>
                <a:gd name="T7" fmla="*/ 302514 h 390525"/>
                <a:gd name="T8" fmla="*/ 96774 w 99822"/>
                <a:gd name="T9" fmla="*/ 300863 h 390525"/>
                <a:gd name="T10" fmla="*/ 98425 w 99822"/>
                <a:gd name="T11" fmla="*/ 307339 h 390525"/>
                <a:gd name="T12" fmla="*/ 49911 w 99822"/>
                <a:gd name="T13" fmla="*/ 390525 h 390525"/>
                <a:gd name="T14" fmla="*/ 1397 w 99822"/>
                <a:gd name="T15" fmla="*/ 307339 h 390525"/>
                <a:gd name="T16" fmla="*/ 3048 w 99822"/>
                <a:gd name="T17" fmla="*/ 300863 h 390525"/>
                <a:gd name="T18" fmla="*/ 9525 w 99822"/>
                <a:gd name="T19" fmla="*/ 302514 h 390525"/>
                <a:gd name="T20" fmla="*/ 45085 w 99822"/>
                <a:gd name="T21" fmla="*/ 363474 h 390525"/>
                <a:gd name="T22" fmla="*/ 45085 w 99822"/>
                <a:gd name="T23" fmla="*/ 0 h 390525"/>
                <a:gd name="T24" fmla="*/ 0 w 99822"/>
                <a:gd name="T25" fmla="*/ 0 h 390525"/>
                <a:gd name="T26" fmla="*/ 99822 w 99822"/>
                <a:gd name="T27" fmla="*/ 390525 h 390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T24" t="T25" r="T26" b="T27"/>
              <a:pathLst>
                <a:path w="99822" h="390525">
                  <a:moveTo>
                    <a:pt x="45085" y="0"/>
                  </a:moveTo>
                  <a:lnTo>
                    <a:pt x="54610" y="0"/>
                  </a:lnTo>
                  <a:lnTo>
                    <a:pt x="54610" y="363692"/>
                  </a:lnTo>
                  <a:lnTo>
                    <a:pt x="90297" y="302514"/>
                  </a:lnTo>
                  <a:cubicBezTo>
                    <a:pt x="91567" y="300227"/>
                    <a:pt x="94488" y="299465"/>
                    <a:pt x="96774" y="300863"/>
                  </a:cubicBezTo>
                  <a:cubicBezTo>
                    <a:pt x="99060" y="302133"/>
                    <a:pt x="99822" y="305053"/>
                    <a:pt x="98425" y="307339"/>
                  </a:cubicBezTo>
                  <a:lnTo>
                    <a:pt x="49911" y="390525"/>
                  </a:lnTo>
                  <a:lnTo>
                    <a:pt x="1397" y="307339"/>
                  </a:lnTo>
                  <a:cubicBezTo>
                    <a:pt x="0" y="305053"/>
                    <a:pt x="762" y="302133"/>
                    <a:pt x="3048" y="300863"/>
                  </a:cubicBezTo>
                  <a:cubicBezTo>
                    <a:pt x="5334" y="299465"/>
                    <a:pt x="8255" y="300227"/>
                    <a:pt x="9525" y="302514"/>
                  </a:cubicBezTo>
                  <a:lnTo>
                    <a:pt x="45085" y="363474"/>
                  </a:lnTo>
                  <a:lnTo>
                    <a:pt x="4508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68" name="Shape 3011">
              <a:extLst>
                <a:ext uri="{FF2B5EF4-FFF2-40B4-BE49-F238E27FC236}">
                  <a16:creationId xmlns:a16="http://schemas.microsoft.com/office/drawing/2014/main" xmlns="" id="{ACCC3517-DA23-46D6-9DE3-B32E164BEB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68" y="8188"/>
              <a:ext cx="32671" cy="2953"/>
            </a:xfrm>
            <a:custGeom>
              <a:avLst/>
              <a:gdLst>
                <a:gd name="T0" fmla="*/ 0 w 3267075"/>
                <a:gd name="T1" fmla="*/ 295275 h 295275"/>
                <a:gd name="T2" fmla="*/ 3267075 w 3267075"/>
                <a:gd name="T3" fmla="*/ 295275 h 295275"/>
                <a:gd name="T4" fmla="*/ 3267075 w 3267075"/>
                <a:gd name="T5" fmla="*/ 0 h 295275"/>
                <a:gd name="T6" fmla="*/ 0 w 3267075"/>
                <a:gd name="T7" fmla="*/ 0 h 295275"/>
                <a:gd name="T8" fmla="*/ 0 w 3267075"/>
                <a:gd name="T9" fmla="*/ 295275 h 295275"/>
                <a:gd name="T10" fmla="*/ 0 w 3267075"/>
                <a:gd name="T11" fmla="*/ 0 h 295275"/>
                <a:gd name="T12" fmla="*/ 3267075 w 3267075"/>
                <a:gd name="T13" fmla="*/ 295275 h 295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3267075" h="295275">
                  <a:moveTo>
                    <a:pt x="0" y="295275"/>
                  </a:moveTo>
                  <a:lnTo>
                    <a:pt x="3267075" y="295275"/>
                  </a:lnTo>
                  <a:lnTo>
                    <a:pt x="3267075" y="0"/>
                  </a:lnTo>
                  <a:lnTo>
                    <a:pt x="0" y="0"/>
                  </a:lnTo>
                  <a:lnTo>
                    <a:pt x="0" y="295275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xmlns="" id="{B3EA9408-EE4D-4F86-869D-BFA37E3D2B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14" y="9051"/>
              <a:ext cx="1147" cy="1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xmlns="" id="{831DDA63-8933-4629-A373-B3C5CAC09F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53" y="9051"/>
              <a:ext cx="8483" cy="1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Department  </a:t>
              </a: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xmlns="" id="{3B04C986-6053-4918-94E1-F6F69E399F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71" y="9051"/>
              <a:ext cx="8748" cy="1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call request</a:t>
              </a:r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xmlns="" id="{EACFF05A-FB6F-48B8-9FBC-7732CBB9C2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76" y="9051"/>
              <a:ext cx="422" cy="1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</a:p>
          </p:txBody>
        </p:sp>
        <p:sp>
          <p:nvSpPr>
            <p:cNvPr id="73" name="Shape 3016">
              <a:extLst>
                <a:ext uri="{FF2B5EF4-FFF2-40B4-BE49-F238E27FC236}">
                  <a16:creationId xmlns:a16="http://schemas.microsoft.com/office/drawing/2014/main" xmlns="" id="{29601200-8956-4A0C-8048-1DE1E25A25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49" y="11235"/>
              <a:ext cx="998" cy="3905"/>
            </a:xfrm>
            <a:custGeom>
              <a:avLst/>
              <a:gdLst>
                <a:gd name="T0" fmla="*/ 45085 w 99822"/>
                <a:gd name="T1" fmla="*/ 0 h 390525"/>
                <a:gd name="T2" fmla="*/ 54610 w 99822"/>
                <a:gd name="T3" fmla="*/ 0 h 390525"/>
                <a:gd name="T4" fmla="*/ 54610 w 99822"/>
                <a:gd name="T5" fmla="*/ 363692 h 390525"/>
                <a:gd name="T6" fmla="*/ 90297 w 99822"/>
                <a:gd name="T7" fmla="*/ 302514 h 390525"/>
                <a:gd name="T8" fmla="*/ 96774 w 99822"/>
                <a:gd name="T9" fmla="*/ 300863 h 390525"/>
                <a:gd name="T10" fmla="*/ 98425 w 99822"/>
                <a:gd name="T11" fmla="*/ 307340 h 390525"/>
                <a:gd name="T12" fmla="*/ 49911 w 99822"/>
                <a:gd name="T13" fmla="*/ 390525 h 390525"/>
                <a:gd name="T14" fmla="*/ 1397 w 99822"/>
                <a:gd name="T15" fmla="*/ 307340 h 390525"/>
                <a:gd name="T16" fmla="*/ 3048 w 99822"/>
                <a:gd name="T17" fmla="*/ 300863 h 390525"/>
                <a:gd name="T18" fmla="*/ 9525 w 99822"/>
                <a:gd name="T19" fmla="*/ 302514 h 390525"/>
                <a:gd name="T20" fmla="*/ 45085 w 99822"/>
                <a:gd name="T21" fmla="*/ 363474 h 390525"/>
                <a:gd name="T22" fmla="*/ 45085 w 99822"/>
                <a:gd name="T23" fmla="*/ 0 h 390525"/>
                <a:gd name="T24" fmla="*/ 0 w 99822"/>
                <a:gd name="T25" fmla="*/ 0 h 390525"/>
                <a:gd name="T26" fmla="*/ 99822 w 99822"/>
                <a:gd name="T27" fmla="*/ 390525 h 390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T24" t="T25" r="T26" b="T27"/>
              <a:pathLst>
                <a:path w="99822" h="390525">
                  <a:moveTo>
                    <a:pt x="45085" y="0"/>
                  </a:moveTo>
                  <a:lnTo>
                    <a:pt x="54610" y="0"/>
                  </a:lnTo>
                  <a:lnTo>
                    <a:pt x="54610" y="363692"/>
                  </a:lnTo>
                  <a:lnTo>
                    <a:pt x="90297" y="302514"/>
                  </a:lnTo>
                  <a:cubicBezTo>
                    <a:pt x="91567" y="300228"/>
                    <a:pt x="94488" y="299466"/>
                    <a:pt x="96774" y="300863"/>
                  </a:cubicBezTo>
                  <a:cubicBezTo>
                    <a:pt x="99060" y="302134"/>
                    <a:pt x="99822" y="305054"/>
                    <a:pt x="98425" y="307340"/>
                  </a:cubicBezTo>
                  <a:lnTo>
                    <a:pt x="49911" y="390525"/>
                  </a:lnTo>
                  <a:lnTo>
                    <a:pt x="1397" y="307340"/>
                  </a:lnTo>
                  <a:cubicBezTo>
                    <a:pt x="0" y="305054"/>
                    <a:pt x="762" y="302134"/>
                    <a:pt x="3048" y="300863"/>
                  </a:cubicBezTo>
                  <a:cubicBezTo>
                    <a:pt x="5334" y="299466"/>
                    <a:pt x="8255" y="300228"/>
                    <a:pt x="9525" y="302514"/>
                  </a:cubicBezTo>
                  <a:lnTo>
                    <a:pt x="45085" y="363474"/>
                  </a:lnTo>
                  <a:lnTo>
                    <a:pt x="4508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74" name="Shape 3017">
              <a:extLst>
                <a:ext uri="{FF2B5EF4-FFF2-40B4-BE49-F238E27FC236}">
                  <a16:creationId xmlns:a16="http://schemas.microsoft.com/office/drawing/2014/main" xmlns="" id="{C12758FE-588C-4134-96A6-E7CF06E254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63" y="18378"/>
              <a:ext cx="998" cy="3905"/>
            </a:xfrm>
            <a:custGeom>
              <a:avLst/>
              <a:gdLst>
                <a:gd name="T0" fmla="*/ 45085 w 99822"/>
                <a:gd name="T1" fmla="*/ 0 h 390525"/>
                <a:gd name="T2" fmla="*/ 54610 w 99822"/>
                <a:gd name="T3" fmla="*/ 0 h 390525"/>
                <a:gd name="T4" fmla="*/ 54610 w 99822"/>
                <a:gd name="T5" fmla="*/ 363565 h 390525"/>
                <a:gd name="T6" fmla="*/ 90297 w 99822"/>
                <a:gd name="T7" fmla="*/ 302387 h 390525"/>
                <a:gd name="T8" fmla="*/ 96774 w 99822"/>
                <a:gd name="T9" fmla="*/ 300736 h 390525"/>
                <a:gd name="T10" fmla="*/ 98425 w 99822"/>
                <a:gd name="T11" fmla="*/ 307213 h 390525"/>
                <a:gd name="T12" fmla="*/ 49911 w 99822"/>
                <a:gd name="T13" fmla="*/ 390525 h 390525"/>
                <a:gd name="T14" fmla="*/ 1397 w 99822"/>
                <a:gd name="T15" fmla="*/ 307213 h 390525"/>
                <a:gd name="T16" fmla="*/ 3048 w 99822"/>
                <a:gd name="T17" fmla="*/ 300736 h 390525"/>
                <a:gd name="T18" fmla="*/ 9525 w 99822"/>
                <a:gd name="T19" fmla="*/ 302387 h 390525"/>
                <a:gd name="T20" fmla="*/ 45085 w 99822"/>
                <a:gd name="T21" fmla="*/ 363347 h 390525"/>
                <a:gd name="T22" fmla="*/ 45085 w 99822"/>
                <a:gd name="T23" fmla="*/ 0 h 390525"/>
                <a:gd name="T24" fmla="*/ 0 w 99822"/>
                <a:gd name="T25" fmla="*/ 0 h 390525"/>
                <a:gd name="T26" fmla="*/ 99822 w 99822"/>
                <a:gd name="T27" fmla="*/ 390525 h 390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T24" t="T25" r="T26" b="T27"/>
              <a:pathLst>
                <a:path w="99822" h="390525">
                  <a:moveTo>
                    <a:pt x="45085" y="0"/>
                  </a:moveTo>
                  <a:lnTo>
                    <a:pt x="54610" y="0"/>
                  </a:lnTo>
                  <a:lnTo>
                    <a:pt x="54610" y="363565"/>
                  </a:lnTo>
                  <a:lnTo>
                    <a:pt x="90297" y="302387"/>
                  </a:lnTo>
                  <a:cubicBezTo>
                    <a:pt x="91567" y="300228"/>
                    <a:pt x="94488" y="299339"/>
                    <a:pt x="96774" y="300736"/>
                  </a:cubicBezTo>
                  <a:cubicBezTo>
                    <a:pt x="99060" y="302006"/>
                    <a:pt x="99822" y="304927"/>
                    <a:pt x="98425" y="307213"/>
                  </a:cubicBezTo>
                  <a:lnTo>
                    <a:pt x="49911" y="390525"/>
                  </a:lnTo>
                  <a:lnTo>
                    <a:pt x="1397" y="307213"/>
                  </a:lnTo>
                  <a:cubicBezTo>
                    <a:pt x="0" y="304927"/>
                    <a:pt x="762" y="302006"/>
                    <a:pt x="3048" y="300736"/>
                  </a:cubicBezTo>
                  <a:cubicBezTo>
                    <a:pt x="5334" y="299339"/>
                    <a:pt x="8255" y="300228"/>
                    <a:pt x="9525" y="302387"/>
                  </a:cubicBezTo>
                  <a:lnTo>
                    <a:pt x="45085" y="363347"/>
                  </a:lnTo>
                  <a:lnTo>
                    <a:pt x="4508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75" name="Shape 91012">
              <a:extLst>
                <a:ext uri="{FF2B5EF4-FFF2-40B4-BE49-F238E27FC236}">
                  <a16:creationId xmlns:a16="http://schemas.microsoft.com/office/drawing/2014/main" xmlns="" id="{0B5F096E-633F-478D-9111-59A4E20B97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66" y="15336"/>
              <a:ext cx="21526" cy="3048"/>
            </a:xfrm>
            <a:custGeom>
              <a:avLst/>
              <a:gdLst>
                <a:gd name="T0" fmla="*/ 0 w 2152650"/>
                <a:gd name="T1" fmla="*/ 0 h 304800"/>
                <a:gd name="T2" fmla="*/ 2152650 w 2152650"/>
                <a:gd name="T3" fmla="*/ 0 h 304800"/>
                <a:gd name="T4" fmla="*/ 2152650 w 2152650"/>
                <a:gd name="T5" fmla="*/ 304800 h 304800"/>
                <a:gd name="T6" fmla="*/ 0 w 2152650"/>
                <a:gd name="T7" fmla="*/ 304800 h 304800"/>
                <a:gd name="T8" fmla="*/ 0 w 2152650"/>
                <a:gd name="T9" fmla="*/ 0 h 304800"/>
                <a:gd name="T10" fmla="*/ 0 w 2152650"/>
                <a:gd name="T11" fmla="*/ 0 h 304800"/>
                <a:gd name="T12" fmla="*/ 2152650 w 2152650"/>
                <a:gd name="T13" fmla="*/ 304800 h 304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2152650" h="304800">
                  <a:moveTo>
                    <a:pt x="0" y="0"/>
                  </a:moveTo>
                  <a:lnTo>
                    <a:pt x="2152650" y="0"/>
                  </a:lnTo>
                  <a:lnTo>
                    <a:pt x="2152650" y="304800"/>
                  </a:lnTo>
                  <a:lnTo>
                    <a:pt x="0" y="30480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76" name="Shape 3019">
              <a:extLst>
                <a:ext uri="{FF2B5EF4-FFF2-40B4-BE49-F238E27FC236}">
                  <a16:creationId xmlns:a16="http://schemas.microsoft.com/office/drawing/2014/main" xmlns="" id="{DF95C227-510A-4A19-9982-1A39B2C26C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66" y="15336"/>
              <a:ext cx="21526" cy="3048"/>
            </a:xfrm>
            <a:custGeom>
              <a:avLst/>
              <a:gdLst>
                <a:gd name="T0" fmla="*/ 0 w 2152650"/>
                <a:gd name="T1" fmla="*/ 304800 h 304800"/>
                <a:gd name="T2" fmla="*/ 2152650 w 2152650"/>
                <a:gd name="T3" fmla="*/ 304800 h 304800"/>
                <a:gd name="T4" fmla="*/ 2152650 w 2152650"/>
                <a:gd name="T5" fmla="*/ 0 h 304800"/>
                <a:gd name="T6" fmla="*/ 0 w 2152650"/>
                <a:gd name="T7" fmla="*/ 0 h 304800"/>
                <a:gd name="T8" fmla="*/ 0 w 2152650"/>
                <a:gd name="T9" fmla="*/ 304800 h 304800"/>
                <a:gd name="T10" fmla="*/ 0 w 2152650"/>
                <a:gd name="T11" fmla="*/ 0 h 304800"/>
                <a:gd name="T12" fmla="*/ 2152650 w 2152650"/>
                <a:gd name="T13" fmla="*/ 304800 h 304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2152650" h="304800">
                  <a:moveTo>
                    <a:pt x="0" y="304800"/>
                  </a:moveTo>
                  <a:lnTo>
                    <a:pt x="2152650" y="304800"/>
                  </a:lnTo>
                  <a:lnTo>
                    <a:pt x="2152650" y="0"/>
                  </a:lnTo>
                  <a:lnTo>
                    <a:pt x="0" y="0"/>
                  </a:lnTo>
                  <a:lnTo>
                    <a:pt x="0" y="304800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xmlns="" id="{3821E933-CC01-4247-B28A-326F719719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92" y="16198"/>
              <a:ext cx="24638" cy="1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Move to the patient department</a:t>
              </a:r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xmlns="" id="{91B20449-9464-4FE2-9EEA-FE30197632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54" y="16198"/>
              <a:ext cx="421" cy="1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</a:p>
          </p:txBody>
        </p:sp>
        <p:sp>
          <p:nvSpPr>
            <p:cNvPr id="79" name="Shape 3022">
              <a:extLst>
                <a:ext uri="{FF2B5EF4-FFF2-40B4-BE49-F238E27FC236}">
                  <a16:creationId xmlns:a16="http://schemas.microsoft.com/office/drawing/2014/main" xmlns="" id="{78315766-C06C-4D32-90C3-04CB7C97A7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68" y="25690"/>
              <a:ext cx="998" cy="3906"/>
            </a:xfrm>
            <a:custGeom>
              <a:avLst/>
              <a:gdLst>
                <a:gd name="T0" fmla="*/ 45085 w 99822"/>
                <a:gd name="T1" fmla="*/ 0 h 390525"/>
                <a:gd name="T2" fmla="*/ 54610 w 99822"/>
                <a:gd name="T3" fmla="*/ 0 h 390525"/>
                <a:gd name="T4" fmla="*/ 54610 w 99822"/>
                <a:gd name="T5" fmla="*/ 363692 h 390525"/>
                <a:gd name="T6" fmla="*/ 90297 w 99822"/>
                <a:gd name="T7" fmla="*/ 302514 h 390525"/>
                <a:gd name="T8" fmla="*/ 96774 w 99822"/>
                <a:gd name="T9" fmla="*/ 300736 h 390525"/>
                <a:gd name="T10" fmla="*/ 98425 w 99822"/>
                <a:gd name="T11" fmla="*/ 307340 h 390525"/>
                <a:gd name="T12" fmla="*/ 49911 w 99822"/>
                <a:gd name="T13" fmla="*/ 390525 h 390525"/>
                <a:gd name="T14" fmla="*/ 1397 w 99822"/>
                <a:gd name="T15" fmla="*/ 307340 h 390525"/>
                <a:gd name="T16" fmla="*/ 3048 w 99822"/>
                <a:gd name="T17" fmla="*/ 300736 h 390525"/>
                <a:gd name="T18" fmla="*/ 9525 w 99822"/>
                <a:gd name="T19" fmla="*/ 302514 h 390525"/>
                <a:gd name="T20" fmla="*/ 45085 w 99822"/>
                <a:gd name="T21" fmla="*/ 363474 h 390525"/>
                <a:gd name="T22" fmla="*/ 45085 w 99822"/>
                <a:gd name="T23" fmla="*/ 0 h 390525"/>
                <a:gd name="T24" fmla="*/ 0 w 99822"/>
                <a:gd name="T25" fmla="*/ 0 h 390525"/>
                <a:gd name="T26" fmla="*/ 99822 w 99822"/>
                <a:gd name="T27" fmla="*/ 390525 h 390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T24" t="T25" r="T26" b="T27"/>
              <a:pathLst>
                <a:path w="99822" h="390525">
                  <a:moveTo>
                    <a:pt x="45085" y="0"/>
                  </a:moveTo>
                  <a:lnTo>
                    <a:pt x="54610" y="0"/>
                  </a:lnTo>
                  <a:lnTo>
                    <a:pt x="54610" y="363692"/>
                  </a:lnTo>
                  <a:lnTo>
                    <a:pt x="90297" y="302514"/>
                  </a:lnTo>
                  <a:cubicBezTo>
                    <a:pt x="91567" y="300228"/>
                    <a:pt x="94488" y="299466"/>
                    <a:pt x="96774" y="300736"/>
                  </a:cubicBezTo>
                  <a:cubicBezTo>
                    <a:pt x="99060" y="302133"/>
                    <a:pt x="99822" y="305054"/>
                    <a:pt x="98425" y="307340"/>
                  </a:cubicBezTo>
                  <a:lnTo>
                    <a:pt x="49911" y="390525"/>
                  </a:lnTo>
                  <a:lnTo>
                    <a:pt x="1397" y="307340"/>
                  </a:lnTo>
                  <a:cubicBezTo>
                    <a:pt x="0" y="305054"/>
                    <a:pt x="762" y="302133"/>
                    <a:pt x="3048" y="300736"/>
                  </a:cubicBezTo>
                  <a:cubicBezTo>
                    <a:pt x="5334" y="299466"/>
                    <a:pt x="8255" y="300228"/>
                    <a:pt x="9525" y="302514"/>
                  </a:cubicBezTo>
                  <a:lnTo>
                    <a:pt x="45085" y="363474"/>
                  </a:lnTo>
                  <a:lnTo>
                    <a:pt x="4508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80" name="Shape 3024">
              <a:extLst>
                <a:ext uri="{FF2B5EF4-FFF2-40B4-BE49-F238E27FC236}">
                  <a16:creationId xmlns:a16="http://schemas.microsoft.com/office/drawing/2014/main" xmlns="" id="{22DADA49-5AE9-42EF-B3D6-B5B10A9A2F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03" y="29620"/>
              <a:ext cx="37433" cy="4000"/>
            </a:xfrm>
            <a:custGeom>
              <a:avLst/>
              <a:gdLst>
                <a:gd name="T0" fmla="*/ 0 w 3743325"/>
                <a:gd name="T1" fmla="*/ 400050 h 400050"/>
                <a:gd name="T2" fmla="*/ 3743325 w 3743325"/>
                <a:gd name="T3" fmla="*/ 400050 h 400050"/>
                <a:gd name="T4" fmla="*/ 3743325 w 3743325"/>
                <a:gd name="T5" fmla="*/ 0 h 400050"/>
                <a:gd name="T6" fmla="*/ 0 w 3743325"/>
                <a:gd name="T7" fmla="*/ 0 h 400050"/>
                <a:gd name="T8" fmla="*/ 0 w 3743325"/>
                <a:gd name="T9" fmla="*/ 400050 h 400050"/>
                <a:gd name="T10" fmla="*/ 0 w 3743325"/>
                <a:gd name="T11" fmla="*/ 0 h 400050"/>
                <a:gd name="T12" fmla="*/ 3743325 w 3743325"/>
                <a:gd name="T13" fmla="*/ 400050 h 400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3743325" h="400050">
                  <a:moveTo>
                    <a:pt x="0" y="400050"/>
                  </a:moveTo>
                  <a:lnTo>
                    <a:pt x="3743325" y="400050"/>
                  </a:lnTo>
                  <a:lnTo>
                    <a:pt x="3743325" y="0"/>
                  </a:lnTo>
                  <a:lnTo>
                    <a:pt x="0" y="0"/>
                  </a:lnTo>
                  <a:lnTo>
                    <a:pt x="0" y="400050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xmlns="" id="{51143316-2275-4A63-8D23-6004C5DFF3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10" y="30482"/>
              <a:ext cx="1234" cy="1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O</a:t>
              </a:r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xmlns="" id="{16AFB7C7-876B-4080-A520-0CDE0200F0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39" y="30482"/>
              <a:ext cx="5408" cy="1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perate</a:t>
              </a:r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xmlns="" id="{F16E941D-EEF3-4FCA-91C0-747CAEEFAC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08" y="30482"/>
              <a:ext cx="7819" cy="1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the device</a:t>
              </a:r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xmlns="" id="{3F150895-2808-4193-A4F5-9F06BF1783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48" y="30513"/>
              <a:ext cx="518" cy="17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</a:p>
          </p:txBody>
        </p:sp>
        <p:sp>
          <p:nvSpPr>
            <p:cNvPr id="85" name="Shape 3029">
              <a:extLst>
                <a:ext uri="{FF2B5EF4-FFF2-40B4-BE49-F238E27FC236}">
                  <a16:creationId xmlns:a16="http://schemas.microsoft.com/office/drawing/2014/main" xmlns="" id="{7815DE53-AB9D-482B-BE10-C48B4D7E60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63" y="33625"/>
              <a:ext cx="998" cy="4764"/>
            </a:xfrm>
            <a:custGeom>
              <a:avLst/>
              <a:gdLst>
                <a:gd name="T0" fmla="*/ 45085 w 99822"/>
                <a:gd name="T1" fmla="*/ 0 h 476377"/>
                <a:gd name="T2" fmla="*/ 54610 w 99822"/>
                <a:gd name="T3" fmla="*/ 0 h 476377"/>
                <a:gd name="T4" fmla="*/ 54610 w 99822"/>
                <a:gd name="T5" fmla="*/ 449417 h 476377"/>
                <a:gd name="T6" fmla="*/ 90297 w 99822"/>
                <a:gd name="T7" fmla="*/ 388239 h 476377"/>
                <a:gd name="T8" fmla="*/ 96774 w 99822"/>
                <a:gd name="T9" fmla="*/ 386588 h 476377"/>
                <a:gd name="T10" fmla="*/ 98425 w 99822"/>
                <a:gd name="T11" fmla="*/ 393065 h 476377"/>
                <a:gd name="T12" fmla="*/ 49911 w 99822"/>
                <a:gd name="T13" fmla="*/ 476377 h 476377"/>
                <a:gd name="T14" fmla="*/ 1397 w 99822"/>
                <a:gd name="T15" fmla="*/ 393065 h 476377"/>
                <a:gd name="T16" fmla="*/ 3048 w 99822"/>
                <a:gd name="T17" fmla="*/ 386588 h 476377"/>
                <a:gd name="T18" fmla="*/ 9525 w 99822"/>
                <a:gd name="T19" fmla="*/ 388239 h 476377"/>
                <a:gd name="T20" fmla="*/ 45085 w 99822"/>
                <a:gd name="T21" fmla="*/ 449199 h 476377"/>
                <a:gd name="T22" fmla="*/ 45085 w 99822"/>
                <a:gd name="T23" fmla="*/ 0 h 476377"/>
                <a:gd name="T24" fmla="*/ 0 w 99822"/>
                <a:gd name="T25" fmla="*/ 0 h 476377"/>
                <a:gd name="T26" fmla="*/ 99822 w 99822"/>
                <a:gd name="T27" fmla="*/ 476377 h 476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T24" t="T25" r="T26" b="T27"/>
              <a:pathLst>
                <a:path w="99822" h="476377">
                  <a:moveTo>
                    <a:pt x="45085" y="0"/>
                  </a:moveTo>
                  <a:lnTo>
                    <a:pt x="54610" y="0"/>
                  </a:lnTo>
                  <a:lnTo>
                    <a:pt x="54610" y="449417"/>
                  </a:lnTo>
                  <a:lnTo>
                    <a:pt x="90297" y="388239"/>
                  </a:lnTo>
                  <a:cubicBezTo>
                    <a:pt x="91567" y="385953"/>
                    <a:pt x="94488" y="385191"/>
                    <a:pt x="96774" y="386588"/>
                  </a:cubicBezTo>
                  <a:cubicBezTo>
                    <a:pt x="99060" y="387858"/>
                    <a:pt x="99822" y="390779"/>
                    <a:pt x="98425" y="393065"/>
                  </a:cubicBezTo>
                  <a:lnTo>
                    <a:pt x="49911" y="476377"/>
                  </a:lnTo>
                  <a:lnTo>
                    <a:pt x="1397" y="393065"/>
                  </a:lnTo>
                  <a:cubicBezTo>
                    <a:pt x="0" y="390779"/>
                    <a:pt x="762" y="387858"/>
                    <a:pt x="3048" y="386588"/>
                  </a:cubicBezTo>
                  <a:cubicBezTo>
                    <a:pt x="5334" y="385191"/>
                    <a:pt x="8255" y="385953"/>
                    <a:pt x="9525" y="388239"/>
                  </a:cubicBezTo>
                  <a:lnTo>
                    <a:pt x="45085" y="449199"/>
                  </a:lnTo>
                  <a:lnTo>
                    <a:pt x="4508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86" name="Shape 91013">
              <a:extLst>
                <a:ext uri="{FF2B5EF4-FFF2-40B4-BE49-F238E27FC236}">
                  <a16:creationId xmlns:a16="http://schemas.microsoft.com/office/drawing/2014/main" xmlns="" id="{091849EA-0769-4DEE-853F-5773E697D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66" y="38387"/>
              <a:ext cx="19621" cy="3429"/>
            </a:xfrm>
            <a:custGeom>
              <a:avLst/>
              <a:gdLst>
                <a:gd name="T0" fmla="*/ 0 w 1962150"/>
                <a:gd name="T1" fmla="*/ 0 h 342900"/>
                <a:gd name="T2" fmla="*/ 1962150 w 1962150"/>
                <a:gd name="T3" fmla="*/ 0 h 342900"/>
                <a:gd name="T4" fmla="*/ 1962150 w 1962150"/>
                <a:gd name="T5" fmla="*/ 342900 h 342900"/>
                <a:gd name="T6" fmla="*/ 0 w 1962150"/>
                <a:gd name="T7" fmla="*/ 342900 h 342900"/>
                <a:gd name="T8" fmla="*/ 0 w 1962150"/>
                <a:gd name="T9" fmla="*/ 0 h 342900"/>
                <a:gd name="T10" fmla="*/ 0 w 1962150"/>
                <a:gd name="T11" fmla="*/ 0 h 342900"/>
                <a:gd name="T12" fmla="*/ 1962150 w 1962150"/>
                <a:gd name="T13" fmla="*/ 342900 h 342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1962150" h="342900">
                  <a:moveTo>
                    <a:pt x="0" y="0"/>
                  </a:moveTo>
                  <a:lnTo>
                    <a:pt x="1962150" y="0"/>
                  </a:lnTo>
                  <a:lnTo>
                    <a:pt x="1962150" y="342900"/>
                  </a:lnTo>
                  <a:lnTo>
                    <a:pt x="0" y="34290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87" name="Shape 3031">
              <a:extLst>
                <a:ext uri="{FF2B5EF4-FFF2-40B4-BE49-F238E27FC236}">
                  <a16:creationId xmlns:a16="http://schemas.microsoft.com/office/drawing/2014/main" xmlns="" id="{F4F19963-19AC-4FF0-B432-C71F240920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66" y="38387"/>
              <a:ext cx="19621" cy="3429"/>
            </a:xfrm>
            <a:custGeom>
              <a:avLst/>
              <a:gdLst>
                <a:gd name="T0" fmla="*/ 0 w 1962150"/>
                <a:gd name="T1" fmla="*/ 342900 h 342900"/>
                <a:gd name="T2" fmla="*/ 1962150 w 1962150"/>
                <a:gd name="T3" fmla="*/ 342900 h 342900"/>
                <a:gd name="T4" fmla="*/ 1962150 w 1962150"/>
                <a:gd name="T5" fmla="*/ 0 h 342900"/>
                <a:gd name="T6" fmla="*/ 0 w 1962150"/>
                <a:gd name="T7" fmla="*/ 0 h 342900"/>
                <a:gd name="T8" fmla="*/ 0 w 1962150"/>
                <a:gd name="T9" fmla="*/ 342900 h 342900"/>
                <a:gd name="T10" fmla="*/ 0 w 1962150"/>
                <a:gd name="T11" fmla="*/ 0 h 342900"/>
                <a:gd name="T12" fmla="*/ 1962150 w 1962150"/>
                <a:gd name="T13" fmla="*/ 342900 h 342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1962150" h="342900">
                  <a:moveTo>
                    <a:pt x="0" y="342900"/>
                  </a:moveTo>
                  <a:lnTo>
                    <a:pt x="1962150" y="342900"/>
                  </a:lnTo>
                  <a:lnTo>
                    <a:pt x="1962150" y="0"/>
                  </a:lnTo>
                  <a:lnTo>
                    <a:pt x="0" y="0"/>
                  </a:lnTo>
                  <a:lnTo>
                    <a:pt x="0" y="342900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xmlns="" id="{22EDD394-8539-44AA-9711-1C3DC2B394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24" y="39245"/>
              <a:ext cx="9719" cy="1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Move to the </a:t>
              </a:r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xmlns="" id="{559E7BD3-0497-4FA7-A387-62926A7FDF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39" y="39245"/>
              <a:ext cx="6340" cy="1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printing</a:t>
              </a:r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xmlns="" id="{5061192E-CD93-4997-9C99-0A06E6B85E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12" y="39245"/>
              <a:ext cx="4085" cy="1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room</a:t>
              </a:r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xmlns="" id="{4AD06778-715D-402C-B613-07C84E6F4E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62" y="39276"/>
              <a:ext cx="518" cy="17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</a:p>
          </p:txBody>
        </p:sp>
        <p:sp>
          <p:nvSpPr>
            <p:cNvPr id="92" name="Shape 3037">
              <a:extLst>
                <a:ext uri="{FF2B5EF4-FFF2-40B4-BE49-F238E27FC236}">
                  <a16:creationId xmlns:a16="http://schemas.microsoft.com/office/drawing/2014/main" xmlns="" id="{C5A1288A-EC7A-4E16-BA33-EEECAF9E87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32" y="46290"/>
              <a:ext cx="30575" cy="3524"/>
            </a:xfrm>
            <a:custGeom>
              <a:avLst/>
              <a:gdLst>
                <a:gd name="T0" fmla="*/ 0 w 3057525"/>
                <a:gd name="T1" fmla="*/ 352425 h 352425"/>
                <a:gd name="T2" fmla="*/ 3057525 w 3057525"/>
                <a:gd name="T3" fmla="*/ 352425 h 352425"/>
                <a:gd name="T4" fmla="*/ 3057525 w 3057525"/>
                <a:gd name="T5" fmla="*/ 0 h 352425"/>
                <a:gd name="T6" fmla="*/ 0 w 3057525"/>
                <a:gd name="T7" fmla="*/ 0 h 352425"/>
                <a:gd name="T8" fmla="*/ 0 w 3057525"/>
                <a:gd name="T9" fmla="*/ 352425 h 352425"/>
                <a:gd name="T10" fmla="*/ 0 w 3057525"/>
                <a:gd name="T11" fmla="*/ 0 h 352425"/>
                <a:gd name="T12" fmla="*/ 3057525 w 3057525"/>
                <a:gd name="T13" fmla="*/ 352425 h 352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3057525" h="352425">
                  <a:moveTo>
                    <a:pt x="0" y="352425"/>
                  </a:moveTo>
                  <a:lnTo>
                    <a:pt x="3057525" y="352425"/>
                  </a:lnTo>
                  <a:lnTo>
                    <a:pt x="3057525" y="0"/>
                  </a:lnTo>
                  <a:lnTo>
                    <a:pt x="0" y="0"/>
                  </a:lnTo>
                  <a:lnTo>
                    <a:pt x="0" y="352425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xmlns="" id="{F7EF354B-86C4-4F94-8400-E405536F13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54" y="47155"/>
              <a:ext cx="470" cy="1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I</a:t>
              </a:r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xmlns="" id="{A4FFC344-0D13-4BFE-8319-9AE7DBFBE1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05" y="47155"/>
              <a:ext cx="4331" cy="1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insert</a:t>
              </a:r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xmlns="" id="{AE70DBE9-B6A2-4D69-8473-0B5119836C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6" y="47155"/>
              <a:ext cx="16447" cy="1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the cassette on the re</a:t>
              </a:r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xmlns="" id="{8BDA8E07-FB22-43F9-866F-1A6690D42A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43" y="47155"/>
              <a:ext cx="894" cy="1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xmlns="" id="{3970911B-9521-4119-B904-41B4ACF615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14" y="47155"/>
              <a:ext cx="2553" cy="1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der</a:t>
              </a:r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xmlns="" id="{CD28A164-2202-4A04-9FF6-A6DB301D60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16" y="47155"/>
              <a:ext cx="421" cy="1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</a:p>
          </p:txBody>
        </p:sp>
        <p:sp>
          <p:nvSpPr>
            <p:cNvPr id="99" name="Shape 3045">
              <a:extLst>
                <a:ext uri="{FF2B5EF4-FFF2-40B4-BE49-F238E27FC236}">
                  <a16:creationId xmlns:a16="http://schemas.microsoft.com/office/drawing/2014/main" xmlns="" id="{7AC5034A-E543-4FAA-9EA4-D8D20D1C0D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74" y="54485"/>
              <a:ext cx="36957" cy="3429"/>
            </a:xfrm>
            <a:custGeom>
              <a:avLst/>
              <a:gdLst>
                <a:gd name="T0" fmla="*/ 0 w 3695700"/>
                <a:gd name="T1" fmla="*/ 342900 h 342900"/>
                <a:gd name="T2" fmla="*/ 3695700 w 3695700"/>
                <a:gd name="T3" fmla="*/ 342900 h 342900"/>
                <a:gd name="T4" fmla="*/ 3695700 w 3695700"/>
                <a:gd name="T5" fmla="*/ 0 h 342900"/>
                <a:gd name="T6" fmla="*/ 0 w 3695700"/>
                <a:gd name="T7" fmla="*/ 0 h 342900"/>
                <a:gd name="T8" fmla="*/ 0 w 3695700"/>
                <a:gd name="T9" fmla="*/ 342900 h 342900"/>
                <a:gd name="T10" fmla="*/ 0 w 3695700"/>
                <a:gd name="T11" fmla="*/ 0 h 342900"/>
                <a:gd name="T12" fmla="*/ 3695700 w 3695700"/>
                <a:gd name="T13" fmla="*/ 342900 h 342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3695700" h="342900">
                  <a:moveTo>
                    <a:pt x="0" y="342900"/>
                  </a:moveTo>
                  <a:lnTo>
                    <a:pt x="3695700" y="342900"/>
                  </a:lnTo>
                  <a:lnTo>
                    <a:pt x="3695700" y="0"/>
                  </a:lnTo>
                  <a:lnTo>
                    <a:pt x="0" y="0"/>
                  </a:lnTo>
                  <a:lnTo>
                    <a:pt x="0" y="342900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xmlns="" id="{98B64B08-A3F7-4CBE-9AAD-8208AFE0C5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73" y="55356"/>
              <a:ext cx="964" cy="1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P</a:t>
              </a:r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xmlns="" id="{60014FEC-3363-4DB9-AAB1-0BC9B209AD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804" y="55356"/>
              <a:ext cx="3094" cy="1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rint</a:t>
              </a:r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xmlns="" id="{7A307E2E-77FC-480B-B5FE-BF7CA8332A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36" y="55356"/>
              <a:ext cx="11647" cy="1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the radiograph </a:t>
              </a:r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xmlns="" id="{4803BFA1-56D0-47DB-988A-9B7E84FB45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34" y="55356"/>
              <a:ext cx="422" cy="1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</a:p>
          </p:txBody>
        </p:sp>
        <p:sp>
          <p:nvSpPr>
            <p:cNvPr id="104" name="Shape 3051">
              <a:extLst>
                <a:ext uri="{FF2B5EF4-FFF2-40B4-BE49-F238E27FC236}">
                  <a16:creationId xmlns:a16="http://schemas.microsoft.com/office/drawing/2014/main" xmlns="" id="{081DC0BC-54AC-4525-81C4-290E6641B0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50" y="62576"/>
              <a:ext cx="23241" cy="4994"/>
            </a:xfrm>
            <a:custGeom>
              <a:avLst/>
              <a:gdLst>
                <a:gd name="T0" fmla="*/ 0 w 2324100"/>
                <a:gd name="T1" fmla="*/ 352425 h 352425"/>
                <a:gd name="T2" fmla="*/ 2324100 w 2324100"/>
                <a:gd name="T3" fmla="*/ 352425 h 352425"/>
                <a:gd name="T4" fmla="*/ 2324100 w 2324100"/>
                <a:gd name="T5" fmla="*/ 0 h 352425"/>
                <a:gd name="T6" fmla="*/ 0 w 2324100"/>
                <a:gd name="T7" fmla="*/ 0 h 352425"/>
                <a:gd name="T8" fmla="*/ 0 w 2324100"/>
                <a:gd name="T9" fmla="*/ 352425 h 352425"/>
                <a:gd name="T10" fmla="*/ 0 w 2324100"/>
                <a:gd name="T11" fmla="*/ 0 h 352425"/>
                <a:gd name="T12" fmla="*/ 2324100 w 2324100"/>
                <a:gd name="T13" fmla="*/ 352425 h 352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2324100" h="352425">
                  <a:moveTo>
                    <a:pt x="0" y="352425"/>
                  </a:moveTo>
                  <a:lnTo>
                    <a:pt x="2324100" y="352425"/>
                  </a:lnTo>
                  <a:lnTo>
                    <a:pt x="2324100" y="0"/>
                  </a:lnTo>
                  <a:lnTo>
                    <a:pt x="0" y="0"/>
                  </a:lnTo>
                  <a:lnTo>
                    <a:pt x="0" y="352425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xmlns="" id="{7F970B1B-192A-4C82-B4AC-7428D39F05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29" y="63433"/>
              <a:ext cx="856" cy="1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S</a:t>
              </a:r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xmlns="" id="{E852E951-F20C-42BF-99D1-EBF1525575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69" y="63433"/>
              <a:ext cx="2887" cy="1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end</a:t>
              </a:r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xmlns="" id="{E9FD51D0-4096-48AD-88DF-D145D591FE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33" y="63433"/>
              <a:ext cx="422" cy="1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xmlns="" id="{6C3E2071-562F-41CA-8068-A9B5234352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53" y="63433"/>
              <a:ext cx="11234" cy="1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the radiograph</a:t>
              </a:r>
            </a:p>
          </p:txBody>
        </p: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xmlns="" id="{0C165687-B241-49C2-9DD6-41A83515B5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299" y="63433"/>
              <a:ext cx="421" cy="1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</a:p>
          </p:txBody>
        </p: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xmlns="" id="{A673703D-5B01-45B3-9B63-856BFDA3BA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19" y="63433"/>
              <a:ext cx="10840" cy="1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to the patient </a:t>
              </a:r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xmlns="" id="{3DFD26DB-670A-4ECF-A050-642E05660D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91" y="65415"/>
              <a:ext cx="9059" cy="1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department</a:t>
              </a:r>
            </a:p>
          </p:txBody>
        </p:sp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xmlns="" id="{825A80AB-E562-4C00-B796-D9B645EEBF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53" y="65415"/>
              <a:ext cx="421" cy="1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</a:p>
          </p:txBody>
        </p:sp>
        <p:sp>
          <p:nvSpPr>
            <p:cNvPr id="113" name="Shape 3060">
              <a:extLst>
                <a:ext uri="{FF2B5EF4-FFF2-40B4-BE49-F238E27FC236}">
                  <a16:creationId xmlns:a16="http://schemas.microsoft.com/office/drawing/2014/main" xmlns="" id="{B5EE40BF-A3A6-4E31-8A51-47FBBA741C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99" y="57910"/>
              <a:ext cx="997" cy="4670"/>
            </a:xfrm>
            <a:custGeom>
              <a:avLst/>
              <a:gdLst>
                <a:gd name="T0" fmla="*/ 60706 w 99695"/>
                <a:gd name="T1" fmla="*/ 0 h 466979"/>
                <a:gd name="T2" fmla="*/ 70104 w 99695"/>
                <a:gd name="T3" fmla="*/ 381 h 466979"/>
                <a:gd name="T4" fmla="*/ 52153 w 99695"/>
                <a:gd name="T5" fmla="*/ 440124 h 466979"/>
                <a:gd name="T6" fmla="*/ 90297 w 99695"/>
                <a:gd name="T7" fmla="*/ 380619 h 466979"/>
                <a:gd name="T8" fmla="*/ 96774 w 99695"/>
                <a:gd name="T9" fmla="*/ 379222 h 466979"/>
                <a:gd name="T10" fmla="*/ 98298 w 99695"/>
                <a:gd name="T11" fmla="*/ 385826 h 466979"/>
                <a:gd name="T12" fmla="*/ 46355 w 99695"/>
                <a:gd name="T13" fmla="*/ 466979 h 466979"/>
                <a:gd name="T14" fmla="*/ 1270 w 99695"/>
                <a:gd name="T15" fmla="*/ 381762 h 466979"/>
                <a:gd name="T16" fmla="*/ 3175 w 99695"/>
                <a:gd name="T17" fmla="*/ 375412 h 466979"/>
                <a:gd name="T18" fmla="*/ 9652 w 99695"/>
                <a:gd name="T19" fmla="*/ 377317 h 466979"/>
                <a:gd name="T20" fmla="*/ 42750 w 99695"/>
                <a:gd name="T21" fmla="*/ 439848 h 466979"/>
                <a:gd name="T22" fmla="*/ 60706 w 99695"/>
                <a:gd name="T23" fmla="*/ 0 h 466979"/>
                <a:gd name="T24" fmla="*/ 0 w 99695"/>
                <a:gd name="T25" fmla="*/ 0 h 466979"/>
                <a:gd name="T26" fmla="*/ 99695 w 99695"/>
                <a:gd name="T27" fmla="*/ 466979 h 466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T24" t="T25" r="T26" b="T27"/>
              <a:pathLst>
                <a:path w="99695" h="466979">
                  <a:moveTo>
                    <a:pt x="60706" y="0"/>
                  </a:moveTo>
                  <a:lnTo>
                    <a:pt x="70104" y="381"/>
                  </a:lnTo>
                  <a:lnTo>
                    <a:pt x="52153" y="440124"/>
                  </a:lnTo>
                  <a:lnTo>
                    <a:pt x="90297" y="380619"/>
                  </a:lnTo>
                  <a:cubicBezTo>
                    <a:pt x="91694" y="378460"/>
                    <a:pt x="94615" y="377825"/>
                    <a:pt x="96774" y="379222"/>
                  </a:cubicBezTo>
                  <a:cubicBezTo>
                    <a:pt x="99060" y="380619"/>
                    <a:pt x="99695" y="383539"/>
                    <a:pt x="98298" y="385826"/>
                  </a:cubicBezTo>
                  <a:lnTo>
                    <a:pt x="46355" y="466979"/>
                  </a:lnTo>
                  <a:lnTo>
                    <a:pt x="1270" y="381762"/>
                  </a:lnTo>
                  <a:cubicBezTo>
                    <a:pt x="0" y="379476"/>
                    <a:pt x="889" y="376555"/>
                    <a:pt x="3175" y="375412"/>
                  </a:cubicBezTo>
                  <a:cubicBezTo>
                    <a:pt x="5588" y="374142"/>
                    <a:pt x="8382" y="375031"/>
                    <a:pt x="9652" y="377317"/>
                  </a:cubicBezTo>
                  <a:lnTo>
                    <a:pt x="42750" y="439848"/>
                  </a:lnTo>
                  <a:lnTo>
                    <a:pt x="60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14" name="Shape 3061">
              <a:extLst>
                <a:ext uri="{FF2B5EF4-FFF2-40B4-BE49-F238E27FC236}">
                  <a16:creationId xmlns:a16="http://schemas.microsoft.com/office/drawing/2014/main" xmlns="" id="{5B84BE0A-4C58-4B3C-9DF3-4EE0E05B0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81" y="50104"/>
              <a:ext cx="998" cy="4287"/>
            </a:xfrm>
            <a:custGeom>
              <a:avLst/>
              <a:gdLst>
                <a:gd name="T0" fmla="*/ 52324 w 99822"/>
                <a:gd name="T1" fmla="*/ 0 h 428752"/>
                <a:gd name="T2" fmla="*/ 61722 w 99822"/>
                <a:gd name="T3" fmla="*/ 127 h 428752"/>
                <a:gd name="T4" fmla="*/ 53446 w 99822"/>
                <a:gd name="T5" fmla="*/ 401869 h 428752"/>
                <a:gd name="T6" fmla="*/ 90297 w 99822"/>
                <a:gd name="T7" fmla="*/ 341503 h 428752"/>
                <a:gd name="T8" fmla="*/ 96774 w 99822"/>
                <a:gd name="T9" fmla="*/ 339979 h 428752"/>
                <a:gd name="T10" fmla="*/ 98425 w 99822"/>
                <a:gd name="T11" fmla="*/ 346456 h 428752"/>
                <a:gd name="T12" fmla="*/ 48133 w 99822"/>
                <a:gd name="T13" fmla="*/ 428752 h 428752"/>
                <a:gd name="T14" fmla="*/ 1270 w 99822"/>
                <a:gd name="T15" fmla="*/ 344424 h 428752"/>
                <a:gd name="T16" fmla="*/ 3175 w 99822"/>
                <a:gd name="T17" fmla="*/ 337947 h 428752"/>
                <a:gd name="T18" fmla="*/ 9652 w 99822"/>
                <a:gd name="T19" fmla="*/ 339852 h 428752"/>
                <a:gd name="T20" fmla="*/ 43928 w 99822"/>
                <a:gd name="T21" fmla="*/ 401588 h 428752"/>
                <a:gd name="T22" fmla="*/ 52324 w 99822"/>
                <a:gd name="T23" fmla="*/ 0 h 428752"/>
                <a:gd name="T24" fmla="*/ 0 w 99822"/>
                <a:gd name="T25" fmla="*/ 0 h 428752"/>
                <a:gd name="T26" fmla="*/ 99822 w 99822"/>
                <a:gd name="T27" fmla="*/ 428752 h 428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T24" t="T25" r="T26" b="T27"/>
              <a:pathLst>
                <a:path w="99822" h="428752">
                  <a:moveTo>
                    <a:pt x="52324" y="0"/>
                  </a:moveTo>
                  <a:lnTo>
                    <a:pt x="61722" y="127"/>
                  </a:lnTo>
                  <a:lnTo>
                    <a:pt x="53446" y="401869"/>
                  </a:lnTo>
                  <a:lnTo>
                    <a:pt x="90297" y="341503"/>
                  </a:lnTo>
                  <a:cubicBezTo>
                    <a:pt x="91694" y="339217"/>
                    <a:pt x="94615" y="338582"/>
                    <a:pt x="96774" y="339979"/>
                  </a:cubicBezTo>
                  <a:cubicBezTo>
                    <a:pt x="99060" y="341249"/>
                    <a:pt x="99822" y="344297"/>
                    <a:pt x="98425" y="346456"/>
                  </a:cubicBezTo>
                  <a:lnTo>
                    <a:pt x="48133" y="428752"/>
                  </a:lnTo>
                  <a:lnTo>
                    <a:pt x="1270" y="344424"/>
                  </a:lnTo>
                  <a:cubicBezTo>
                    <a:pt x="0" y="342138"/>
                    <a:pt x="889" y="339217"/>
                    <a:pt x="3175" y="337947"/>
                  </a:cubicBezTo>
                  <a:cubicBezTo>
                    <a:pt x="5461" y="336677"/>
                    <a:pt x="8382" y="337566"/>
                    <a:pt x="9652" y="339852"/>
                  </a:cubicBezTo>
                  <a:lnTo>
                    <a:pt x="43928" y="401588"/>
                  </a:lnTo>
                  <a:lnTo>
                    <a:pt x="5232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15" name="Shape 3062">
              <a:extLst>
                <a:ext uri="{FF2B5EF4-FFF2-40B4-BE49-F238E27FC236}">
                  <a16:creationId xmlns:a16="http://schemas.microsoft.com/office/drawing/2014/main" xmlns="" id="{69C443D5-CAE0-42C3-91DE-9298C49D71B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68" y="42005"/>
              <a:ext cx="998" cy="4286"/>
            </a:xfrm>
            <a:custGeom>
              <a:avLst/>
              <a:gdLst>
                <a:gd name="T0" fmla="*/ 45085 w 99822"/>
                <a:gd name="T1" fmla="*/ 0 h 428625"/>
                <a:gd name="T2" fmla="*/ 54610 w 99822"/>
                <a:gd name="T3" fmla="*/ 0 h 428625"/>
                <a:gd name="T4" fmla="*/ 54610 w 99822"/>
                <a:gd name="T5" fmla="*/ 401792 h 428625"/>
                <a:gd name="T6" fmla="*/ 90297 w 99822"/>
                <a:gd name="T7" fmla="*/ 340614 h 428625"/>
                <a:gd name="T8" fmla="*/ 96774 w 99822"/>
                <a:gd name="T9" fmla="*/ 338836 h 428625"/>
                <a:gd name="T10" fmla="*/ 98425 w 99822"/>
                <a:gd name="T11" fmla="*/ 345440 h 428625"/>
                <a:gd name="T12" fmla="*/ 49911 w 99822"/>
                <a:gd name="T13" fmla="*/ 428625 h 428625"/>
                <a:gd name="T14" fmla="*/ 1397 w 99822"/>
                <a:gd name="T15" fmla="*/ 345440 h 428625"/>
                <a:gd name="T16" fmla="*/ 3048 w 99822"/>
                <a:gd name="T17" fmla="*/ 338836 h 428625"/>
                <a:gd name="T18" fmla="*/ 9525 w 99822"/>
                <a:gd name="T19" fmla="*/ 340614 h 428625"/>
                <a:gd name="T20" fmla="*/ 45085 w 99822"/>
                <a:gd name="T21" fmla="*/ 401574 h 428625"/>
                <a:gd name="T22" fmla="*/ 45085 w 99822"/>
                <a:gd name="T23" fmla="*/ 0 h 428625"/>
                <a:gd name="T24" fmla="*/ 0 w 99822"/>
                <a:gd name="T25" fmla="*/ 0 h 428625"/>
                <a:gd name="T26" fmla="*/ 99822 w 99822"/>
                <a:gd name="T27" fmla="*/ 428625 h 428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T24" t="T25" r="T26" b="T27"/>
              <a:pathLst>
                <a:path w="99822" h="428625">
                  <a:moveTo>
                    <a:pt x="45085" y="0"/>
                  </a:moveTo>
                  <a:lnTo>
                    <a:pt x="54610" y="0"/>
                  </a:lnTo>
                  <a:lnTo>
                    <a:pt x="54610" y="401792"/>
                  </a:lnTo>
                  <a:lnTo>
                    <a:pt x="90297" y="340614"/>
                  </a:lnTo>
                  <a:cubicBezTo>
                    <a:pt x="91567" y="338328"/>
                    <a:pt x="94488" y="337566"/>
                    <a:pt x="96774" y="338836"/>
                  </a:cubicBezTo>
                  <a:cubicBezTo>
                    <a:pt x="99060" y="340233"/>
                    <a:pt x="99822" y="343154"/>
                    <a:pt x="98425" y="345440"/>
                  </a:cubicBezTo>
                  <a:lnTo>
                    <a:pt x="49911" y="428625"/>
                  </a:lnTo>
                  <a:lnTo>
                    <a:pt x="1397" y="345440"/>
                  </a:lnTo>
                  <a:cubicBezTo>
                    <a:pt x="0" y="343154"/>
                    <a:pt x="762" y="340233"/>
                    <a:pt x="3048" y="338836"/>
                  </a:cubicBezTo>
                  <a:cubicBezTo>
                    <a:pt x="5334" y="337566"/>
                    <a:pt x="8255" y="338328"/>
                    <a:pt x="9525" y="340614"/>
                  </a:cubicBezTo>
                  <a:lnTo>
                    <a:pt x="45085" y="401574"/>
                  </a:lnTo>
                  <a:lnTo>
                    <a:pt x="4508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16" name="Shape 3063">
              <a:extLst>
                <a:ext uri="{FF2B5EF4-FFF2-40B4-BE49-F238E27FC236}">
                  <a16:creationId xmlns:a16="http://schemas.microsoft.com/office/drawing/2014/main" xmlns="" id="{EEBE3C32-4A74-421C-8B59-3498C6955B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88" y="66100"/>
              <a:ext cx="998" cy="5431"/>
            </a:xfrm>
            <a:custGeom>
              <a:avLst/>
              <a:gdLst>
                <a:gd name="T0" fmla="*/ 53213 w 99822"/>
                <a:gd name="T1" fmla="*/ 0 h 543052"/>
                <a:gd name="T2" fmla="*/ 62611 w 99822"/>
                <a:gd name="T3" fmla="*/ 127 h 543052"/>
                <a:gd name="T4" fmla="*/ 53647 w 99822"/>
                <a:gd name="T5" fmla="*/ 515981 h 543052"/>
                <a:gd name="T6" fmla="*/ 90297 w 99822"/>
                <a:gd name="T7" fmla="*/ 455676 h 543052"/>
                <a:gd name="T8" fmla="*/ 96774 w 99822"/>
                <a:gd name="T9" fmla="*/ 454025 h 543052"/>
                <a:gd name="T10" fmla="*/ 98425 w 99822"/>
                <a:gd name="T11" fmla="*/ 460629 h 543052"/>
                <a:gd name="T12" fmla="*/ 48387 w 99822"/>
                <a:gd name="T13" fmla="*/ 543052 h 543052"/>
                <a:gd name="T14" fmla="*/ 1270 w 99822"/>
                <a:gd name="T15" fmla="*/ 458851 h 543052"/>
                <a:gd name="T16" fmla="*/ 3175 w 99822"/>
                <a:gd name="T17" fmla="*/ 452374 h 543052"/>
                <a:gd name="T18" fmla="*/ 9652 w 99822"/>
                <a:gd name="T19" fmla="*/ 454279 h 543052"/>
                <a:gd name="T20" fmla="*/ 44126 w 99822"/>
                <a:gd name="T21" fmla="*/ 515905 h 543052"/>
                <a:gd name="T22" fmla="*/ 53213 w 99822"/>
                <a:gd name="T23" fmla="*/ 0 h 543052"/>
                <a:gd name="T24" fmla="*/ 0 w 99822"/>
                <a:gd name="T25" fmla="*/ 0 h 543052"/>
                <a:gd name="T26" fmla="*/ 99822 w 99822"/>
                <a:gd name="T27" fmla="*/ 543052 h 543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T24" t="T25" r="T26" b="T27"/>
              <a:pathLst>
                <a:path w="99822" h="543052">
                  <a:moveTo>
                    <a:pt x="53213" y="0"/>
                  </a:moveTo>
                  <a:lnTo>
                    <a:pt x="62611" y="127"/>
                  </a:lnTo>
                  <a:lnTo>
                    <a:pt x="53647" y="515981"/>
                  </a:lnTo>
                  <a:lnTo>
                    <a:pt x="90297" y="455676"/>
                  </a:lnTo>
                  <a:cubicBezTo>
                    <a:pt x="91567" y="453390"/>
                    <a:pt x="94615" y="452755"/>
                    <a:pt x="96774" y="454025"/>
                  </a:cubicBezTo>
                  <a:cubicBezTo>
                    <a:pt x="99060" y="455422"/>
                    <a:pt x="99822" y="458343"/>
                    <a:pt x="98425" y="460629"/>
                  </a:cubicBezTo>
                  <a:lnTo>
                    <a:pt x="48387" y="543052"/>
                  </a:lnTo>
                  <a:lnTo>
                    <a:pt x="1270" y="458851"/>
                  </a:lnTo>
                  <a:cubicBezTo>
                    <a:pt x="0" y="456565"/>
                    <a:pt x="762" y="453771"/>
                    <a:pt x="3175" y="452374"/>
                  </a:cubicBezTo>
                  <a:cubicBezTo>
                    <a:pt x="5461" y="451104"/>
                    <a:pt x="8255" y="451993"/>
                    <a:pt x="9652" y="454279"/>
                  </a:cubicBezTo>
                  <a:lnTo>
                    <a:pt x="44126" y="515905"/>
                  </a:lnTo>
                  <a:lnTo>
                    <a:pt x="532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17" name="Shape 91014">
              <a:extLst>
                <a:ext uri="{FF2B5EF4-FFF2-40B4-BE49-F238E27FC236}">
                  <a16:creationId xmlns:a16="http://schemas.microsoft.com/office/drawing/2014/main" xmlns="" id="{C4755C46-90FB-4B66-BDB8-7FDD61E73D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27" y="22288"/>
              <a:ext cx="26765" cy="3429"/>
            </a:xfrm>
            <a:custGeom>
              <a:avLst/>
              <a:gdLst>
                <a:gd name="T0" fmla="*/ 0 w 2676525"/>
                <a:gd name="T1" fmla="*/ 0 h 342900"/>
                <a:gd name="T2" fmla="*/ 2676525 w 2676525"/>
                <a:gd name="T3" fmla="*/ 0 h 342900"/>
                <a:gd name="T4" fmla="*/ 2676525 w 2676525"/>
                <a:gd name="T5" fmla="*/ 342900 h 342900"/>
                <a:gd name="T6" fmla="*/ 0 w 2676525"/>
                <a:gd name="T7" fmla="*/ 342900 h 342900"/>
                <a:gd name="T8" fmla="*/ 0 w 2676525"/>
                <a:gd name="T9" fmla="*/ 0 h 342900"/>
                <a:gd name="T10" fmla="*/ 0 w 2676525"/>
                <a:gd name="T11" fmla="*/ 0 h 342900"/>
                <a:gd name="T12" fmla="*/ 2676525 w 2676525"/>
                <a:gd name="T13" fmla="*/ 342900 h 342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2676525" h="342900">
                  <a:moveTo>
                    <a:pt x="0" y="0"/>
                  </a:moveTo>
                  <a:lnTo>
                    <a:pt x="2676525" y="0"/>
                  </a:lnTo>
                  <a:lnTo>
                    <a:pt x="2676525" y="342900"/>
                  </a:lnTo>
                  <a:lnTo>
                    <a:pt x="0" y="34290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18" name="Shape 3065">
              <a:extLst>
                <a:ext uri="{FF2B5EF4-FFF2-40B4-BE49-F238E27FC236}">
                  <a16:creationId xmlns:a16="http://schemas.microsoft.com/office/drawing/2014/main" xmlns="" id="{FEA0E64B-9EFE-4C93-AABE-8E27C02584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27" y="22288"/>
              <a:ext cx="26765" cy="3429"/>
            </a:xfrm>
            <a:custGeom>
              <a:avLst/>
              <a:gdLst>
                <a:gd name="T0" fmla="*/ 0 w 2676525"/>
                <a:gd name="T1" fmla="*/ 342900 h 342900"/>
                <a:gd name="T2" fmla="*/ 2676525 w 2676525"/>
                <a:gd name="T3" fmla="*/ 342900 h 342900"/>
                <a:gd name="T4" fmla="*/ 2676525 w 2676525"/>
                <a:gd name="T5" fmla="*/ 0 h 342900"/>
                <a:gd name="T6" fmla="*/ 0 w 2676525"/>
                <a:gd name="T7" fmla="*/ 0 h 342900"/>
                <a:gd name="T8" fmla="*/ 0 w 2676525"/>
                <a:gd name="T9" fmla="*/ 342900 h 342900"/>
                <a:gd name="T10" fmla="*/ 0 w 2676525"/>
                <a:gd name="T11" fmla="*/ 0 h 342900"/>
                <a:gd name="T12" fmla="*/ 2676525 w 2676525"/>
                <a:gd name="T13" fmla="*/ 342900 h 342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2676525" h="342900">
                  <a:moveTo>
                    <a:pt x="0" y="342900"/>
                  </a:moveTo>
                  <a:lnTo>
                    <a:pt x="2676525" y="342900"/>
                  </a:lnTo>
                  <a:lnTo>
                    <a:pt x="2676525" y="0"/>
                  </a:lnTo>
                  <a:lnTo>
                    <a:pt x="0" y="0"/>
                  </a:lnTo>
                  <a:lnTo>
                    <a:pt x="0" y="342900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xmlns="" id="{22950834-B25A-4935-96DC-A01CA41E61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20" y="23148"/>
              <a:ext cx="29810" cy="1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Put the cassette under the target organ</a:t>
              </a:r>
            </a:p>
          </p:txBody>
        </p:sp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xmlns="" id="{06B27C51-6CA8-4F4F-BB43-C0C5185C72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58" y="23179"/>
              <a:ext cx="519" cy="1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</a:p>
          </p:txBody>
        </p:sp>
        <p:sp>
          <p:nvSpPr>
            <p:cNvPr id="121" name="Shape 3068">
              <a:extLst>
                <a:ext uri="{FF2B5EF4-FFF2-40B4-BE49-F238E27FC236}">
                  <a16:creationId xmlns:a16="http://schemas.microsoft.com/office/drawing/2014/main" xmlns="" id="{C50CC423-8CA8-4D55-BF44-C026DFA03C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2" y="71523"/>
              <a:ext cx="10954" cy="4572"/>
            </a:xfrm>
            <a:custGeom>
              <a:avLst/>
              <a:gdLst>
                <a:gd name="T0" fmla="*/ 547751 w 1095375"/>
                <a:gd name="T1" fmla="*/ 0 h 457200"/>
                <a:gd name="T2" fmla="*/ 1095375 w 1095375"/>
                <a:gd name="T3" fmla="*/ 228600 h 457200"/>
                <a:gd name="T4" fmla="*/ 547751 w 1095375"/>
                <a:gd name="T5" fmla="*/ 457200 h 457200"/>
                <a:gd name="T6" fmla="*/ 0 w 1095375"/>
                <a:gd name="T7" fmla="*/ 228600 h 457200"/>
                <a:gd name="T8" fmla="*/ 547751 w 1095375"/>
                <a:gd name="T9" fmla="*/ 0 h 457200"/>
                <a:gd name="T10" fmla="*/ 0 w 1095375"/>
                <a:gd name="T11" fmla="*/ 0 h 457200"/>
                <a:gd name="T12" fmla="*/ 1095375 w 1095375"/>
                <a:gd name="T13" fmla="*/ 457200 h 457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1095375" h="457200">
                  <a:moveTo>
                    <a:pt x="547751" y="0"/>
                  </a:moveTo>
                  <a:cubicBezTo>
                    <a:pt x="850138" y="0"/>
                    <a:pt x="1095375" y="102362"/>
                    <a:pt x="1095375" y="228600"/>
                  </a:cubicBezTo>
                  <a:cubicBezTo>
                    <a:pt x="1095375" y="354838"/>
                    <a:pt x="850138" y="457200"/>
                    <a:pt x="547751" y="457200"/>
                  </a:cubicBezTo>
                  <a:cubicBezTo>
                    <a:pt x="245237" y="457200"/>
                    <a:pt x="0" y="354838"/>
                    <a:pt x="0" y="228600"/>
                  </a:cubicBezTo>
                  <a:cubicBezTo>
                    <a:pt x="0" y="102362"/>
                    <a:pt x="245237" y="0"/>
                    <a:pt x="54775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22" name="Shape 3069">
              <a:extLst>
                <a:ext uri="{FF2B5EF4-FFF2-40B4-BE49-F238E27FC236}">
                  <a16:creationId xmlns:a16="http://schemas.microsoft.com/office/drawing/2014/main" xmlns="" id="{9CEC6FDF-835B-4307-9013-E57C840E2A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2" y="71523"/>
              <a:ext cx="10954" cy="4572"/>
            </a:xfrm>
            <a:custGeom>
              <a:avLst/>
              <a:gdLst>
                <a:gd name="T0" fmla="*/ 0 w 1095375"/>
                <a:gd name="T1" fmla="*/ 228600 h 457200"/>
                <a:gd name="T2" fmla="*/ 547751 w 1095375"/>
                <a:gd name="T3" fmla="*/ 0 h 457200"/>
                <a:gd name="T4" fmla="*/ 1095375 w 1095375"/>
                <a:gd name="T5" fmla="*/ 228600 h 457200"/>
                <a:gd name="T6" fmla="*/ 547751 w 1095375"/>
                <a:gd name="T7" fmla="*/ 457200 h 457200"/>
                <a:gd name="T8" fmla="*/ 0 w 1095375"/>
                <a:gd name="T9" fmla="*/ 228600 h 457200"/>
                <a:gd name="T10" fmla="*/ 0 w 1095375"/>
                <a:gd name="T11" fmla="*/ 0 h 457200"/>
                <a:gd name="T12" fmla="*/ 1095375 w 1095375"/>
                <a:gd name="T13" fmla="*/ 457200 h 457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1095375" h="457200">
                  <a:moveTo>
                    <a:pt x="0" y="228600"/>
                  </a:moveTo>
                  <a:cubicBezTo>
                    <a:pt x="0" y="102362"/>
                    <a:pt x="245237" y="0"/>
                    <a:pt x="547751" y="0"/>
                  </a:cubicBezTo>
                  <a:cubicBezTo>
                    <a:pt x="850138" y="0"/>
                    <a:pt x="1095375" y="102362"/>
                    <a:pt x="1095375" y="228600"/>
                  </a:cubicBezTo>
                  <a:cubicBezTo>
                    <a:pt x="1095375" y="354838"/>
                    <a:pt x="850138" y="457200"/>
                    <a:pt x="547751" y="457200"/>
                  </a:cubicBezTo>
                  <a:cubicBezTo>
                    <a:pt x="245237" y="457200"/>
                    <a:pt x="0" y="354838"/>
                    <a:pt x="0" y="228600"/>
                  </a:cubicBez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xmlns="" id="{EABB0344-961A-4868-B5F1-C35131418C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005" y="73069"/>
              <a:ext cx="4387" cy="1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Finish</a:t>
              </a:r>
            </a:p>
          </p:txBody>
        </p:sp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xmlns="" id="{E3D6FC08-5012-475D-9C3A-5E619A6F47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43" y="73100"/>
              <a:ext cx="518" cy="17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</a:p>
          </p:txBody>
        </p:sp>
      </p:grp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31111"/>
            <a:ext cx="9906000" cy="6858000"/>
          </a:xfrm>
          <a:prstGeom prst="rect">
            <a:avLst/>
          </a:prstGeom>
          <a:solidFill>
            <a:srgbClr val="B68A35"/>
          </a:solidFill>
          <a:ln>
            <a:solidFill>
              <a:srgbClr val="B68A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63" tIns="61082" rIns="122163" bIns="61082" rtlCol="1" anchor="ctr"/>
          <a:lstStyle/>
          <a:p>
            <a:pPr algn="ctr"/>
            <a:endParaRPr lang="ar-SA" dirty="0">
              <a:solidFill>
                <a:srgbClr val="FFFFFF"/>
              </a:solidFill>
            </a:endParaRPr>
          </a:p>
        </p:txBody>
      </p:sp>
      <p:grpSp>
        <p:nvGrpSpPr>
          <p:cNvPr id="2" name="Group 6"/>
          <p:cNvGrpSpPr/>
          <p:nvPr/>
        </p:nvGrpSpPr>
        <p:grpSpPr>
          <a:xfrm>
            <a:off x="2362200" y="1524000"/>
            <a:ext cx="4876800" cy="3810000"/>
            <a:chOff x="990600" y="2895600"/>
            <a:chExt cx="4876800" cy="3810000"/>
          </a:xfrm>
        </p:grpSpPr>
        <p:sp>
          <p:nvSpPr>
            <p:cNvPr id="8" name="TextBox 7"/>
            <p:cNvSpPr txBox="1"/>
            <p:nvPr/>
          </p:nvSpPr>
          <p:spPr>
            <a:xfrm>
              <a:off x="1371600" y="3962400"/>
              <a:ext cx="3962399" cy="697849"/>
            </a:xfrm>
            <a:prstGeom prst="rect">
              <a:avLst/>
            </a:prstGeom>
          </p:spPr>
          <p:txBody>
            <a:bodyPr vert="horz" lIns="91440" tIns="45720" rIns="91440" bIns="45720" rtlCol="1" anchor="ctr">
              <a:noAutofit/>
            </a:bodyPr>
            <a:lstStyle>
              <a:lvl1pPr algn="r" rtl="1">
                <a:spcBef>
                  <a:spcPct val="0"/>
                </a:spcBef>
                <a:buNone/>
                <a:defRPr sz="4000" b="1">
                  <a:solidFill>
                    <a:srgbClr val="B68A35"/>
                  </a:solidFill>
                  <a:latin typeface="Sakkal Majalla" pitchFamily="2" charset="-78"/>
                  <a:ea typeface="+mj-ea"/>
                  <a:cs typeface="Sakkal Majalla" pitchFamily="2" charset="-78"/>
                </a:defRPr>
              </a:lvl1pPr>
            </a:lstStyle>
            <a:p>
              <a:pPr algn="ctr"/>
              <a:r>
                <a:rPr lang="en-US" sz="6600" dirty="0">
                  <a:solidFill>
                    <a:schemeClr val="bg1"/>
                  </a:solidFill>
                </a:rPr>
                <a:t>Conclusion</a:t>
              </a:r>
            </a:p>
          </p:txBody>
        </p:sp>
        <p:sp>
          <p:nvSpPr>
            <p:cNvPr id="10" name="Frame 9"/>
            <p:cNvSpPr/>
            <p:nvPr/>
          </p:nvSpPr>
          <p:spPr>
            <a:xfrm>
              <a:off x="1371600" y="2895600"/>
              <a:ext cx="4114800" cy="3200400"/>
            </a:xfrm>
            <a:prstGeom prst="frame">
              <a:avLst>
                <a:gd name="adj1" fmla="val 2562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00"/>
                </a:solidFill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990600" y="6705600"/>
              <a:ext cx="48768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1371600" y="6108700"/>
              <a:ext cx="411480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b="1" dirty="0">
                  <a:solidFill>
                    <a:srgbClr val="FFFFFF"/>
                  </a:solidFill>
                  <a:latin typeface="Sakkal Majalla" pitchFamily="2" charset="-78"/>
                  <a:ea typeface="Calibri" panose="020F0502020204030204" pitchFamily="34" charset="0"/>
                  <a:cs typeface="Sakkal Majalla" pitchFamily="2" charset="-78"/>
                </a:rPr>
                <a:t>Operations Improvement at Nablus Specialized Hospital</a:t>
              </a:r>
              <a:endParaRPr lang="en-US" altLang="en-US" b="1" dirty="0">
                <a:solidFill>
                  <a:srgbClr val="FFFFFF"/>
                </a:solidFill>
                <a:latin typeface="Sakkal Majalla" pitchFamily="2" charset="-78"/>
                <a:cs typeface="Sakkal Majalla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62228789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/>
          <p:cNvSpPr/>
          <p:nvPr/>
        </p:nvSpPr>
        <p:spPr>
          <a:xfrm>
            <a:off x="0" y="6457812"/>
            <a:ext cx="9906000" cy="400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76200" y="1600200"/>
            <a:ext cx="4953000" cy="876300"/>
            <a:chOff x="76200" y="1600200"/>
            <a:chExt cx="4977276" cy="876300"/>
          </a:xfrm>
        </p:grpSpPr>
        <p:sp>
          <p:nvSpPr>
            <p:cNvPr id="12" name="Rectangle 11"/>
            <p:cNvSpPr/>
            <p:nvPr/>
          </p:nvSpPr>
          <p:spPr>
            <a:xfrm>
              <a:off x="743337" y="1600201"/>
              <a:ext cx="4310139" cy="847568"/>
            </a:xfrm>
            <a:prstGeom prst="rect">
              <a:avLst/>
            </a:prstGeom>
            <a:solidFill>
              <a:srgbClr val="E8EFD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just"/>
              <a:r>
                <a: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en-US" sz="2400" dirty="0">
                <a:latin typeface="Sakkal Majalla" pitchFamily="2" charset="-78"/>
                <a:cs typeface="Sakkal Majalla" pitchFamily="2" charset="-78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89053" y="1600200"/>
              <a:ext cx="54979" cy="847568"/>
            </a:xfrm>
            <a:prstGeom prst="rect">
              <a:avLst/>
            </a:prstGeom>
            <a:solidFill>
              <a:srgbClr val="6AA84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Text 162"/>
            <p:cNvSpPr txBox="1"/>
            <p:nvPr/>
          </p:nvSpPr>
          <p:spPr>
            <a:xfrm flipH="1">
              <a:off x="76200" y="1628934"/>
              <a:ext cx="612854" cy="847566"/>
            </a:xfrm>
            <a:prstGeom prst="rect">
              <a:avLst/>
            </a:prstGeom>
            <a:noFill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2060"/>
                  </a:solidFill>
                  <a:latin typeface="Sakkal Majalla" pitchFamily="2" charset="-78"/>
                  <a:cs typeface="Sakkal Majalla" pitchFamily="2" charset="-78"/>
                </a:rPr>
                <a:t>01</a:t>
              </a:r>
              <a:endParaRPr sz="4000" b="1" dirty="0">
                <a:solidFill>
                  <a:srgbClr val="002060"/>
                </a:solidFill>
                <a:latin typeface="Sakkal Majalla" pitchFamily="2" charset="-78"/>
                <a:cs typeface="Sakkal Majalla" pitchFamily="2" charset="-78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6200" y="2857500"/>
            <a:ext cx="4953000" cy="876300"/>
            <a:chOff x="76200" y="1600200"/>
            <a:chExt cx="4977276" cy="876300"/>
          </a:xfrm>
        </p:grpSpPr>
        <p:sp>
          <p:nvSpPr>
            <p:cNvPr id="16" name="Rectangle 15"/>
            <p:cNvSpPr/>
            <p:nvPr/>
          </p:nvSpPr>
          <p:spPr>
            <a:xfrm>
              <a:off x="743337" y="1600201"/>
              <a:ext cx="4310139" cy="847568"/>
            </a:xfrm>
            <a:prstGeom prst="rect">
              <a:avLst/>
            </a:prstGeom>
            <a:solidFill>
              <a:srgbClr val="E8EFD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just"/>
              <a:r>
                <a:rPr lang="en-GB" sz="2400" dirty="0">
                  <a:latin typeface="Sakkal Majalla" pitchFamily="2" charset="-78"/>
                  <a:cs typeface="Sakkal Majalla" pitchFamily="2" charset="-78"/>
                </a:rPr>
                <a:t>Total utilization and effectiveness of the hospital’s resources have increased.</a:t>
              </a:r>
              <a:endParaRPr lang="en-US" sz="2400" dirty="0">
                <a:latin typeface="Sakkal Majalla" pitchFamily="2" charset="-78"/>
                <a:cs typeface="Sakkal Majalla" pitchFamily="2" charset="-78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89053" y="1600200"/>
              <a:ext cx="54979" cy="847568"/>
            </a:xfrm>
            <a:prstGeom prst="rect">
              <a:avLst/>
            </a:prstGeom>
            <a:solidFill>
              <a:srgbClr val="6AA84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Text 162"/>
            <p:cNvSpPr txBox="1"/>
            <p:nvPr/>
          </p:nvSpPr>
          <p:spPr>
            <a:xfrm flipH="1">
              <a:off x="76200" y="1628934"/>
              <a:ext cx="612854" cy="847566"/>
            </a:xfrm>
            <a:prstGeom prst="rect">
              <a:avLst/>
            </a:prstGeom>
            <a:noFill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2060"/>
                  </a:solidFill>
                  <a:latin typeface="Sakkal Majalla" pitchFamily="2" charset="-78"/>
                  <a:cs typeface="Sakkal Majalla" pitchFamily="2" charset="-78"/>
                </a:rPr>
                <a:t>02</a:t>
              </a:r>
              <a:endParaRPr sz="4000" b="1" dirty="0">
                <a:solidFill>
                  <a:srgbClr val="002060"/>
                </a:solidFill>
                <a:latin typeface="Sakkal Majalla" pitchFamily="2" charset="-78"/>
                <a:cs typeface="Sakkal Majalla" pitchFamily="2" charset="-78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76200" y="4152900"/>
            <a:ext cx="4953000" cy="876300"/>
            <a:chOff x="76200" y="1600200"/>
            <a:chExt cx="4977276" cy="876300"/>
          </a:xfrm>
        </p:grpSpPr>
        <p:sp>
          <p:nvSpPr>
            <p:cNvPr id="20" name="Rectangle 19"/>
            <p:cNvSpPr/>
            <p:nvPr/>
          </p:nvSpPr>
          <p:spPr>
            <a:xfrm>
              <a:off x="743337" y="1600201"/>
              <a:ext cx="4310139" cy="847568"/>
            </a:xfrm>
            <a:prstGeom prst="rect">
              <a:avLst/>
            </a:prstGeom>
            <a:solidFill>
              <a:srgbClr val="E8EFD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just"/>
              <a:endParaRPr lang="en-US" sz="2400" dirty="0">
                <a:latin typeface="Sakkal Majalla" pitchFamily="2" charset="-78"/>
                <a:cs typeface="Sakkal Majalla" pitchFamily="2" charset="-78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89053" y="1600200"/>
              <a:ext cx="54979" cy="847568"/>
            </a:xfrm>
            <a:prstGeom prst="rect">
              <a:avLst/>
            </a:prstGeom>
            <a:solidFill>
              <a:srgbClr val="6AA84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Text 162"/>
            <p:cNvSpPr txBox="1"/>
            <p:nvPr/>
          </p:nvSpPr>
          <p:spPr>
            <a:xfrm flipH="1">
              <a:off x="76200" y="1628934"/>
              <a:ext cx="612854" cy="847566"/>
            </a:xfrm>
            <a:prstGeom prst="rect">
              <a:avLst/>
            </a:prstGeom>
            <a:noFill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2060"/>
                  </a:solidFill>
                  <a:latin typeface="Sakkal Majalla" pitchFamily="2" charset="-78"/>
                  <a:cs typeface="Sakkal Majalla" pitchFamily="2" charset="-78"/>
                </a:rPr>
                <a:t>03</a:t>
              </a:r>
              <a:endParaRPr sz="4000" b="1" dirty="0">
                <a:solidFill>
                  <a:srgbClr val="002060"/>
                </a:solidFill>
                <a:latin typeface="Sakkal Majalla" pitchFamily="2" charset="-78"/>
                <a:cs typeface="Sakkal Majalla" pitchFamily="2" charset="-78"/>
              </a:endParaRPr>
            </a:p>
          </p:txBody>
        </p:sp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xmlns="" id="{40337EA4-E372-4AF7-9A37-10EC6CD6871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7396"/>
          <a:stretch/>
        </p:blipFill>
        <p:spPr>
          <a:xfrm>
            <a:off x="5410200" y="901700"/>
            <a:ext cx="4469749" cy="4648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3" name="Title 1">
            <a:extLst>
              <a:ext uri="{FF2B5EF4-FFF2-40B4-BE49-F238E27FC236}">
                <a16:creationId xmlns:a16="http://schemas.microsoft.com/office/drawing/2014/main" xmlns="" id="{77D22A74-DCF2-4CE1-8C23-EE922E0A69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700" y="0"/>
            <a:ext cx="5059018" cy="1325563"/>
          </a:xfrm>
          <a:noFill/>
          <a:ln>
            <a:noFill/>
          </a:ln>
        </p:spPr>
        <p:txBody>
          <a:bodyPr lIns="107257" tIns="107257" rIns="107257" bIns="107257" anchor="t" anchorCtr="0">
            <a:normAutofit/>
          </a:bodyPr>
          <a:lstStyle/>
          <a:p>
            <a:pPr algn="l">
              <a:lnSpc>
                <a:spcPct val="150000"/>
              </a:lnSpc>
            </a:pPr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Sakkal Majalla" pitchFamily="2" charset="-78"/>
                <a:ea typeface="Tahoma" panose="020B0604030504040204" pitchFamily="34" charset="0"/>
                <a:cs typeface="Sakkal Majalla" pitchFamily="2" charset="-78"/>
              </a:rPr>
              <a:t>Conclusion</a:t>
            </a:r>
          </a:p>
        </p:txBody>
      </p:sp>
      <p:sp>
        <p:nvSpPr>
          <p:cNvPr id="23" name="مستطيل 22"/>
          <p:cNvSpPr/>
          <p:nvPr/>
        </p:nvSpPr>
        <p:spPr>
          <a:xfrm>
            <a:off x="809596" y="1785926"/>
            <a:ext cx="42867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latin typeface="Sakkal Majalla" pitchFamily="2" charset="-78"/>
                <a:cs typeface="Sakkal Majalla" pitchFamily="2" charset="-78"/>
              </a:rPr>
              <a:t> 5S tool have a great benefit to the hospital. </a:t>
            </a:r>
            <a:endParaRPr lang="ar-SA" sz="2400" dirty="0"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24" name="مستطيل 23"/>
          <p:cNvSpPr/>
          <p:nvPr/>
        </p:nvSpPr>
        <p:spPr>
          <a:xfrm>
            <a:off x="738158" y="4214818"/>
            <a:ext cx="45005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latin typeface="Sakkal Majalla" pitchFamily="2" charset="-78"/>
                <a:cs typeface="Sakkal Majalla" pitchFamily="2" charset="-78"/>
              </a:rPr>
              <a:t>Non-value-added activities and different types of waste have been greatly reduced</a:t>
            </a:r>
            <a:endParaRPr lang="ar-SA" sz="2400" dirty="0">
              <a:latin typeface="Sakkal Majalla" pitchFamily="2" charset="-78"/>
              <a:cs typeface="Sakkal Majalla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163855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31111"/>
            <a:ext cx="9906000" cy="6858000"/>
          </a:xfrm>
          <a:prstGeom prst="rect">
            <a:avLst/>
          </a:prstGeom>
          <a:solidFill>
            <a:srgbClr val="B68A35"/>
          </a:solidFill>
          <a:ln>
            <a:solidFill>
              <a:srgbClr val="B68A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63" tIns="61082" rIns="122163" bIns="61082" rtlCol="1" anchor="ctr"/>
          <a:lstStyle/>
          <a:p>
            <a:pPr algn="ctr"/>
            <a:endParaRPr lang="ar-SA" dirty="0">
              <a:solidFill>
                <a:srgbClr val="FFFFFF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362200" y="1524000"/>
            <a:ext cx="4876800" cy="3810000"/>
            <a:chOff x="990600" y="2895600"/>
            <a:chExt cx="4876800" cy="3810000"/>
          </a:xfrm>
        </p:grpSpPr>
        <p:sp>
          <p:nvSpPr>
            <p:cNvPr id="8" name="TextBox 7"/>
            <p:cNvSpPr txBox="1"/>
            <p:nvPr/>
          </p:nvSpPr>
          <p:spPr>
            <a:xfrm>
              <a:off x="1396055" y="4146875"/>
              <a:ext cx="4114800" cy="697849"/>
            </a:xfrm>
            <a:prstGeom prst="rect">
              <a:avLst/>
            </a:prstGeom>
          </p:spPr>
          <p:txBody>
            <a:bodyPr vert="horz" lIns="91440" tIns="45720" rIns="91440" bIns="45720" rtlCol="1" anchor="ctr">
              <a:noAutofit/>
            </a:bodyPr>
            <a:lstStyle>
              <a:lvl1pPr algn="r" rtl="1">
                <a:spcBef>
                  <a:spcPct val="0"/>
                </a:spcBef>
                <a:buNone/>
                <a:defRPr sz="4000" b="1">
                  <a:solidFill>
                    <a:srgbClr val="B68A35"/>
                  </a:solidFill>
                  <a:latin typeface="Sakkal Majalla" pitchFamily="2" charset="-78"/>
                  <a:ea typeface="+mj-ea"/>
                  <a:cs typeface="Sakkal Majalla" pitchFamily="2" charset="-78"/>
                </a:defRPr>
              </a:lvl1pPr>
            </a:lstStyle>
            <a:p>
              <a:pPr algn="ctr"/>
              <a:r>
                <a:rPr lang="en-US" sz="4800" dirty="0">
                  <a:solidFill>
                    <a:schemeClr val="bg1"/>
                  </a:solidFill>
                </a:rPr>
                <a:t>Recommendation</a:t>
              </a:r>
            </a:p>
          </p:txBody>
        </p:sp>
        <p:sp>
          <p:nvSpPr>
            <p:cNvPr id="10" name="Frame 9"/>
            <p:cNvSpPr/>
            <p:nvPr/>
          </p:nvSpPr>
          <p:spPr>
            <a:xfrm>
              <a:off x="1371600" y="2895600"/>
              <a:ext cx="4114800" cy="3200400"/>
            </a:xfrm>
            <a:prstGeom prst="frame">
              <a:avLst>
                <a:gd name="adj1" fmla="val 2562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00"/>
                </a:solidFill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990600" y="6705600"/>
              <a:ext cx="48768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1371600" y="6108700"/>
              <a:ext cx="411480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b="1" dirty="0">
                  <a:solidFill>
                    <a:srgbClr val="FFFFFF"/>
                  </a:solidFill>
                  <a:latin typeface="Sakkal Majalla" pitchFamily="2" charset="-78"/>
                  <a:ea typeface="Calibri" panose="020F0502020204030204" pitchFamily="34" charset="0"/>
                  <a:cs typeface="Sakkal Majalla" pitchFamily="2" charset="-78"/>
                </a:rPr>
                <a:t>Operations Improvement at Nablus Specialized Hospital</a:t>
              </a:r>
              <a:endParaRPr lang="en-US" altLang="en-US" b="1" dirty="0">
                <a:solidFill>
                  <a:srgbClr val="FFFFFF"/>
                </a:solidFill>
                <a:latin typeface="Sakkal Majalla" pitchFamily="2" charset="-78"/>
                <a:cs typeface="Sakkal Majalla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4712726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xmlns="" id="{77D22A74-DCF2-4CE1-8C23-EE922E0A69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700" y="0"/>
            <a:ext cx="5059018" cy="1325563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</a:pPr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Sakkal Majalla" pitchFamily="2" charset="-78"/>
                <a:ea typeface="Tahoma" panose="020B0604030504040204" pitchFamily="34" charset="0"/>
                <a:cs typeface="Sakkal Majalla" pitchFamily="2" charset="-78"/>
              </a:rPr>
              <a:t>Problem Statement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70500" y="0"/>
            <a:ext cx="4686300" cy="632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0" y="6553200"/>
            <a:ext cx="9906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0" y="2000240"/>
            <a:ext cx="822960" cy="82296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>
                <a:latin typeface="Sakkal Majalla" pitchFamily="2" charset="-78"/>
                <a:cs typeface="Sakkal Majalla" pitchFamily="2" charset="-78"/>
              </a:rPr>
              <a:t>1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927100" y="1767541"/>
            <a:ext cx="4635500" cy="1394759"/>
          </a:xfrm>
          <a:prstGeom prst="roundRect">
            <a:avLst/>
          </a:prstGeom>
          <a:noFill/>
          <a:ln w="1270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en-US" sz="2000" b="1" dirty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Shortage of application of the industrial engineering concepts in the health care sector in Palestine . </a:t>
            </a:r>
          </a:p>
        </p:txBody>
      </p:sp>
      <p:sp>
        <p:nvSpPr>
          <p:cNvPr id="20" name="Oval 19"/>
          <p:cNvSpPr/>
          <p:nvPr/>
        </p:nvSpPr>
        <p:spPr>
          <a:xfrm>
            <a:off x="0" y="3857628"/>
            <a:ext cx="822960" cy="82296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>
                <a:latin typeface="Sakkal Majalla" pitchFamily="2" charset="-78"/>
                <a:cs typeface="Sakkal Majalla" pitchFamily="2" charset="-78"/>
              </a:rPr>
              <a:t>2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952472" y="3571876"/>
            <a:ext cx="4635500" cy="1394759"/>
          </a:xfrm>
          <a:prstGeom prst="roundRect">
            <a:avLst/>
          </a:prstGeom>
          <a:noFill/>
          <a:ln w="1270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en-US" sz="2000" b="1" dirty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Evaluate and develop the quality system in the hospital to improve its operations .</a:t>
            </a:r>
          </a:p>
        </p:txBody>
      </p:sp>
      <p:sp>
        <p:nvSpPr>
          <p:cNvPr id="9" name="Oval 19"/>
          <p:cNvSpPr/>
          <p:nvPr/>
        </p:nvSpPr>
        <p:spPr>
          <a:xfrm>
            <a:off x="0" y="5429264"/>
            <a:ext cx="822960" cy="82296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>
                <a:latin typeface="Sakkal Majalla" pitchFamily="2" charset="-78"/>
                <a:cs typeface="Sakkal Majalla" pitchFamily="2" charset="-78"/>
              </a:rPr>
              <a:t>3</a:t>
            </a:r>
          </a:p>
        </p:txBody>
      </p:sp>
      <p:sp>
        <p:nvSpPr>
          <p:cNvPr id="10" name="Rounded Rectangle 20"/>
          <p:cNvSpPr/>
          <p:nvPr/>
        </p:nvSpPr>
        <p:spPr>
          <a:xfrm>
            <a:off x="1023910" y="5214950"/>
            <a:ext cx="4635500" cy="1285884"/>
          </a:xfrm>
          <a:prstGeom prst="roundRect">
            <a:avLst/>
          </a:prstGeom>
          <a:noFill/>
          <a:ln w="1270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en-US" sz="2200" b="1" dirty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Lack of documentation in the hospital’s management system</a:t>
            </a:r>
          </a:p>
        </p:txBody>
      </p:sp>
    </p:spTree>
    <p:extLst>
      <p:ext uri="{BB962C8B-B14F-4D97-AF65-F5344CB8AC3E}">
        <p14:creationId xmlns:p14="http://schemas.microsoft.com/office/powerpoint/2010/main" xmlns="" val="63393703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/>
          <p:cNvSpPr/>
          <p:nvPr/>
        </p:nvSpPr>
        <p:spPr>
          <a:xfrm>
            <a:off x="0" y="6457812"/>
            <a:ext cx="9906000" cy="400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0" y="1214422"/>
            <a:ext cx="5257800" cy="722770"/>
            <a:chOff x="76200" y="1600200"/>
            <a:chExt cx="4977276" cy="876300"/>
          </a:xfrm>
        </p:grpSpPr>
        <p:sp>
          <p:nvSpPr>
            <p:cNvPr id="6" name="Rectangle 5"/>
            <p:cNvSpPr/>
            <p:nvPr/>
          </p:nvSpPr>
          <p:spPr>
            <a:xfrm>
              <a:off x="743337" y="1600201"/>
              <a:ext cx="4310139" cy="847568"/>
            </a:xfrm>
            <a:prstGeom prst="rect">
              <a:avLst/>
            </a:prstGeom>
            <a:solidFill>
              <a:srgbClr val="E8EFD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just"/>
              <a:endParaRPr lang="en-US" sz="2400" dirty="0">
                <a:latin typeface="Sakkal Majalla" pitchFamily="2" charset="-78"/>
                <a:cs typeface="Sakkal Majalla" pitchFamily="2" charset="-78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689053" y="1600200"/>
              <a:ext cx="54979" cy="847568"/>
            </a:xfrm>
            <a:prstGeom prst="rect">
              <a:avLst/>
            </a:prstGeom>
            <a:solidFill>
              <a:srgbClr val="6AA84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endParaRPr>
            </a:p>
          </p:txBody>
        </p:sp>
        <p:sp>
          <p:nvSpPr>
            <p:cNvPr id="8" name="Text 162"/>
            <p:cNvSpPr txBox="1"/>
            <p:nvPr/>
          </p:nvSpPr>
          <p:spPr>
            <a:xfrm flipH="1">
              <a:off x="76200" y="1628934"/>
              <a:ext cx="612854" cy="847566"/>
            </a:xfrm>
            <a:prstGeom prst="rect">
              <a:avLst/>
            </a:prstGeom>
            <a:noFill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2060"/>
                  </a:solidFill>
                  <a:latin typeface="Sakkal Majalla" pitchFamily="2" charset="-78"/>
                  <a:cs typeface="Sakkal Majalla" pitchFamily="2" charset="-78"/>
                </a:rPr>
                <a:t>01</a:t>
              </a:r>
              <a:endParaRPr sz="4000" b="1" dirty="0">
                <a:solidFill>
                  <a:srgbClr val="002060"/>
                </a:solidFill>
                <a:latin typeface="Sakkal Majalla" pitchFamily="2" charset="-78"/>
                <a:cs typeface="Sakkal Majalla" pitchFamily="2" charset="-78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0" y="2143116"/>
            <a:ext cx="5257800" cy="722770"/>
            <a:chOff x="76200" y="1600200"/>
            <a:chExt cx="4977276" cy="876300"/>
          </a:xfrm>
        </p:grpSpPr>
        <p:sp>
          <p:nvSpPr>
            <p:cNvPr id="10" name="Rectangle 9"/>
            <p:cNvSpPr/>
            <p:nvPr/>
          </p:nvSpPr>
          <p:spPr>
            <a:xfrm>
              <a:off x="743337" y="1600201"/>
              <a:ext cx="4310139" cy="847568"/>
            </a:xfrm>
            <a:prstGeom prst="rect">
              <a:avLst/>
            </a:prstGeom>
            <a:solidFill>
              <a:srgbClr val="E8EFD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just"/>
              <a:endParaRPr lang="en-US" sz="2400" dirty="0">
                <a:latin typeface="Sakkal Majalla" pitchFamily="2" charset="-78"/>
                <a:cs typeface="Sakkal Majalla" pitchFamily="2" charset="-78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9053" y="1600200"/>
              <a:ext cx="54979" cy="847568"/>
            </a:xfrm>
            <a:prstGeom prst="rect">
              <a:avLst/>
            </a:prstGeom>
            <a:solidFill>
              <a:srgbClr val="6AA84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Text 162"/>
            <p:cNvSpPr txBox="1"/>
            <p:nvPr/>
          </p:nvSpPr>
          <p:spPr>
            <a:xfrm flipH="1">
              <a:off x="76200" y="1628934"/>
              <a:ext cx="612854" cy="847566"/>
            </a:xfrm>
            <a:prstGeom prst="rect">
              <a:avLst/>
            </a:prstGeom>
            <a:noFill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2060"/>
                  </a:solidFill>
                  <a:latin typeface="Sakkal Majalla" pitchFamily="2" charset="-78"/>
                  <a:cs typeface="Sakkal Majalla" pitchFamily="2" charset="-78"/>
                </a:rPr>
                <a:t>02</a:t>
              </a:r>
              <a:endParaRPr sz="4000" b="1" dirty="0">
                <a:solidFill>
                  <a:srgbClr val="002060"/>
                </a:solidFill>
                <a:latin typeface="Sakkal Majalla" pitchFamily="2" charset="-78"/>
                <a:cs typeface="Sakkal Majalla" pitchFamily="2" charset="-78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0" y="3000372"/>
            <a:ext cx="5257800" cy="722770"/>
            <a:chOff x="76200" y="1600200"/>
            <a:chExt cx="4977276" cy="876300"/>
          </a:xfrm>
        </p:grpSpPr>
        <p:sp>
          <p:nvSpPr>
            <p:cNvPr id="14" name="Rectangle 13"/>
            <p:cNvSpPr/>
            <p:nvPr/>
          </p:nvSpPr>
          <p:spPr>
            <a:xfrm>
              <a:off x="743337" y="1600201"/>
              <a:ext cx="4310139" cy="847568"/>
            </a:xfrm>
            <a:prstGeom prst="rect">
              <a:avLst/>
            </a:prstGeom>
            <a:solidFill>
              <a:srgbClr val="E8EFD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just"/>
              <a:endParaRPr lang="en-US" sz="2400" dirty="0">
                <a:latin typeface="Sakkal Majalla" pitchFamily="2" charset="-78"/>
                <a:cs typeface="Sakkal Majalla" pitchFamily="2" charset="-78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89053" y="1600200"/>
              <a:ext cx="54979" cy="847568"/>
            </a:xfrm>
            <a:prstGeom prst="rect">
              <a:avLst/>
            </a:prstGeom>
            <a:solidFill>
              <a:srgbClr val="6AA84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Text 162"/>
            <p:cNvSpPr txBox="1"/>
            <p:nvPr/>
          </p:nvSpPr>
          <p:spPr>
            <a:xfrm flipH="1">
              <a:off x="76200" y="1628934"/>
              <a:ext cx="612854" cy="847566"/>
            </a:xfrm>
            <a:prstGeom prst="rect">
              <a:avLst/>
            </a:prstGeom>
            <a:noFill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2060"/>
                  </a:solidFill>
                  <a:latin typeface="Sakkal Majalla" pitchFamily="2" charset="-78"/>
                  <a:cs typeface="Sakkal Majalla" pitchFamily="2" charset="-78"/>
                </a:rPr>
                <a:t>03</a:t>
              </a:r>
              <a:endParaRPr sz="4000" b="1" dirty="0">
                <a:solidFill>
                  <a:srgbClr val="002060"/>
                </a:solidFill>
                <a:latin typeface="Sakkal Majalla" pitchFamily="2" charset="-78"/>
                <a:cs typeface="Sakkal Majalla" pitchFamily="2" charset="-78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0" y="3786190"/>
            <a:ext cx="5257800" cy="722770"/>
            <a:chOff x="76200" y="1600200"/>
            <a:chExt cx="4977276" cy="876300"/>
          </a:xfrm>
        </p:grpSpPr>
        <p:sp>
          <p:nvSpPr>
            <p:cNvPr id="18" name="Rectangle 17"/>
            <p:cNvSpPr/>
            <p:nvPr/>
          </p:nvSpPr>
          <p:spPr>
            <a:xfrm>
              <a:off x="743337" y="1600201"/>
              <a:ext cx="4310139" cy="847568"/>
            </a:xfrm>
            <a:prstGeom prst="rect">
              <a:avLst/>
            </a:prstGeom>
            <a:solidFill>
              <a:srgbClr val="E8EFD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just"/>
              <a:endParaRPr lang="en-US" sz="2400" dirty="0">
                <a:latin typeface="Sakkal Majalla" pitchFamily="2" charset="-78"/>
                <a:cs typeface="Sakkal Majalla" pitchFamily="2" charset="-78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89053" y="1600200"/>
              <a:ext cx="54979" cy="847568"/>
            </a:xfrm>
            <a:prstGeom prst="rect">
              <a:avLst/>
            </a:prstGeom>
            <a:solidFill>
              <a:srgbClr val="6AA84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Text 162"/>
            <p:cNvSpPr txBox="1"/>
            <p:nvPr/>
          </p:nvSpPr>
          <p:spPr>
            <a:xfrm flipH="1">
              <a:off x="76200" y="1628934"/>
              <a:ext cx="612854" cy="847566"/>
            </a:xfrm>
            <a:prstGeom prst="rect">
              <a:avLst/>
            </a:prstGeom>
            <a:noFill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2060"/>
                  </a:solidFill>
                  <a:latin typeface="Sakkal Majalla" pitchFamily="2" charset="-78"/>
                  <a:cs typeface="Sakkal Majalla" pitchFamily="2" charset="-78"/>
                </a:rPr>
                <a:t>04</a:t>
              </a:r>
              <a:endParaRPr sz="4000" b="1" dirty="0">
                <a:solidFill>
                  <a:srgbClr val="002060"/>
                </a:solidFill>
                <a:latin typeface="Sakkal Majalla" pitchFamily="2" charset="-78"/>
                <a:cs typeface="Sakkal Majalla" pitchFamily="2" charset="-78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0" y="4572008"/>
            <a:ext cx="5257800" cy="857256"/>
            <a:chOff x="76200" y="1600200"/>
            <a:chExt cx="4977276" cy="876300"/>
          </a:xfrm>
        </p:grpSpPr>
        <p:sp>
          <p:nvSpPr>
            <p:cNvPr id="22" name="Rectangle 21"/>
            <p:cNvSpPr/>
            <p:nvPr/>
          </p:nvSpPr>
          <p:spPr>
            <a:xfrm>
              <a:off x="743337" y="1600201"/>
              <a:ext cx="4310139" cy="847568"/>
            </a:xfrm>
            <a:prstGeom prst="rect">
              <a:avLst/>
            </a:prstGeom>
            <a:solidFill>
              <a:srgbClr val="E8EFD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just"/>
              <a:r>
                <a:rPr lang="en-US" sz="2400" dirty="0">
                  <a:latin typeface="Sakkal Majalla" pitchFamily="2" charset="-78"/>
                  <a:cs typeface="Sakkal Majalla" pitchFamily="2" charset="-78"/>
                </a:rPr>
                <a:t> </a:t>
              </a: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689053" y="1600200"/>
              <a:ext cx="54979" cy="847568"/>
            </a:xfrm>
            <a:prstGeom prst="rect">
              <a:avLst/>
            </a:prstGeom>
            <a:solidFill>
              <a:srgbClr val="6AA84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Text 162"/>
            <p:cNvSpPr txBox="1"/>
            <p:nvPr/>
          </p:nvSpPr>
          <p:spPr>
            <a:xfrm flipH="1">
              <a:off x="76200" y="1628934"/>
              <a:ext cx="612854" cy="847566"/>
            </a:xfrm>
            <a:prstGeom prst="rect">
              <a:avLst/>
            </a:prstGeom>
            <a:noFill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2060"/>
                  </a:solidFill>
                  <a:latin typeface="Sakkal Majalla" pitchFamily="2" charset="-78"/>
                  <a:cs typeface="Sakkal Majalla" pitchFamily="2" charset="-78"/>
                </a:rPr>
                <a:t>05</a:t>
              </a:r>
              <a:endParaRPr sz="4000" b="1" dirty="0">
                <a:solidFill>
                  <a:srgbClr val="002060"/>
                </a:solidFill>
                <a:latin typeface="Sakkal Majalla" pitchFamily="2" charset="-78"/>
                <a:cs typeface="Sakkal Majalla" pitchFamily="2" charset="-78"/>
              </a:endParaRPr>
            </a:p>
          </p:txBody>
        </p:sp>
      </p:grpSp>
      <p:sp>
        <p:nvSpPr>
          <p:cNvPr id="35" name="Title 1">
            <a:extLst>
              <a:ext uri="{FF2B5EF4-FFF2-40B4-BE49-F238E27FC236}">
                <a16:creationId xmlns:a16="http://schemas.microsoft.com/office/drawing/2014/main" xmlns="" id="{77D22A74-DCF2-4CE1-8C23-EE922E0A69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700" y="0"/>
            <a:ext cx="6184900" cy="1325563"/>
          </a:xfrm>
          <a:noFill/>
          <a:ln>
            <a:noFill/>
          </a:ln>
        </p:spPr>
        <p:txBody>
          <a:bodyPr lIns="107257" tIns="107257" rIns="107257" bIns="107257" anchor="t" anchorCtr="0">
            <a:normAutofit/>
          </a:bodyPr>
          <a:lstStyle/>
          <a:p>
            <a:pPr algn="l">
              <a:lnSpc>
                <a:spcPct val="150000"/>
              </a:lnSpc>
            </a:pPr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Sakkal Majalla" pitchFamily="2" charset="-78"/>
                <a:ea typeface="Tahoma" panose="020B0604030504040204" pitchFamily="34" charset="0"/>
                <a:cs typeface="Sakkal Majalla" pitchFamily="2" charset="-78"/>
              </a:rPr>
              <a:t>Recommendation</a:t>
            </a:r>
            <a:endParaRPr lang="ar-SA" dirty="0">
              <a:solidFill>
                <a:schemeClr val="accent5">
                  <a:lumMod val="75000"/>
                </a:schemeClr>
              </a:solidFill>
              <a:latin typeface="Sakkal Majalla" pitchFamily="2" charset="-78"/>
              <a:ea typeface="Tahoma" panose="020B0604030504040204" pitchFamily="34" charset="0"/>
              <a:cs typeface="Sakkal Majalla" pitchFamily="2" charset="-78"/>
            </a:endParaRPr>
          </a:p>
        </p:txBody>
      </p:sp>
      <p:pic>
        <p:nvPicPr>
          <p:cNvPr id="25" name="صورة 24" descr="ss-recommendation-800x45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4504" y="1428736"/>
            <a:ext cx="3820554" cy="4071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" name="مستطيل 25"/>
          <p:cNvSpPr/>
          <p:nvPr/>
        </p:nvSpPr>
        <p:spPr>
          <a:xfrm>
            <a:off x="881034" y="1357298"/>
            <a:ext cx="320472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dirty="0">
                <a:latin typeface="Sakkal Majalla" pitchFamily="2" charset="-78"/>
                <a:cs typeface="Sakkal Majalla" pitchFamily="2" charset="-78"/>
              </a:rPr>
              <a:t>Establishing a Quality department  </a:t>
            </a:r>
            <a:endParaRPr lang="ar-SA" sz="2200" dirty="0"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27" name="مستطيل 26"/>
          <p:cNvSpPr/>
          <p:nvPr/>
        </p:nvSpPr>
        <p:spPr>
          <a:xfrm>
            <a:off x="809596" y="2143116"/>
            <a:ext cx="4953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200" dirty="0">
                <a:latin typeface="Sakkal Majalla" pitchFamily="2" charset="-78"/>
                <a:cs typeface="Sakkal Majalla" pitchFamily="2" charset="-78"/>
              </a:rPr>
              <a:t>Developing (SOPs) to achieve uniformity of performance.</a:t>
            </a:r>
            <a:endParaRPr lang="ar-SA" sz="2200" dirty="0"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28" name="مستطيل 27"/>
          <p:cNvSpPr/>
          <p:nvPr/>
        </p:nvSpPr>
        <p:spPr>
          <a:xfrm>
            <a:off x="809596" y="3000372"/>
            <a:ext cx="4953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200" dirty="0">
                <a:latin typeface="Sakkal Majalla" pitchFamily="2" charset="-78"/>
                <a:cs typeface="Sakkal Majalla" pitchFamily="2" charset="-78"/>
              </a:rPr>
              <a:t>Measuring the quality of provided services through questionnaires, focus groups and other techniques</a:t>
            </a:r>
            <a:endParaRPr lang="ar-SA" sz="2200" dirty="0"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29" name="مستطيل 28"/>
          <p:cNvSpPr/>
          <p:nvPr/>
        </p:nvSpPr>
        <p:spPr>
          <a:xfrm>
            <a:off x="738158" y="3786190"/>
            <a:ext cx="4953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200" dirty="0">
                <a:latin typeface="Sakkal Majalla" pitchFamily="2" charset="-78"/>
                <a:cs typeface="Sakkal Majalla" pitchFamily="2" charset="-78"/>
              </a:rPr>
              <a:t>Replacing the traditional ladder that is used in the medical supplies warehouse to a moving ladder </a:t>
            </a:r>
            <a:endParaRPr lang="ar-SA" sz="2200" dirty="0"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30" name="مستطيل 29"/>
          <p:cNvSpPr/>
          <p:nvPr/>
        </p:nvSpPr>
        <p:spPr>
          <a:xfrm>
            <a:off x="738158" y="4643446"/>
            <a:ext cx="471490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>
                <a:latin typeface="Sakkal Majalla" pitchFamily="2" charset="-78"/>
                <a:cs typeface="Sakkal Majalla" pitchFamily="2" charset="-78"/>
              </a:rPr>
              <a:t>Replacing the warehouse steel cart with a lighter vehicle</a:t>
            </a:r>
            <a:endParaRPr lang="ar-SA" sz="2200" dirty="0">
              <a:latin typeface="Sakkal Majalla" pitchFamily="2" charset="-78"/>
              <a:cs typeface="Sakkal Majalla" pitchFamily="2" charset="-78"/>
            </a:endParaRPr>
          </a:p>
        </p:txBody>
      </p:sp>
      <p:grpSp>
        <p:nvGrpSpPr>
          <p:cNvPr id="31" name="Group 20"/>
          <p:cNvGrpSpPr/>
          <p:nvPr/>
        </p:nvGrpSpPr>
        <p:grpSpPr>
          <a:xfrm>
            <a:off x="0" y="5549424"/>
            <a:ext cx="5257800" cy="808534"/>
            <a:chOff x="76200" y="1600200"/>
            <a:chExt cx="4977276" cy="876300"/>
          </a:xfrm>
        </p:grpSpPr>
        <p:sp>
          <p:nvSpPr>
            <p:cNvPr id="32" name="Rectangle 21"/>
            <p:cNvSpPr/>
            <p:nvPr/>
          </p:nvSpPr>
          <p:spPr>
            <a:xfrm>
              <a:off x="743337" y="1600201"/>
              <a:ext cx="4310139" cy="847568"/>
            </a:xfrm>
            <a:prstGeom prst="rect">
              <a:avLst/>
            </a:prstGeom>
            <a:solidFill>
              <a:srgbClr val="E8EFD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just"/>
              <a:r>
                <a:rPr lang="en-US" sz="2400" dirty="0">
                  <a:latin typeface="Sakkal Majalla" pitchFamily="2" charset="-78"/>
                  <a:cs typeface="Sakkal Majalla" pitchFamily="2" charset="-78"/>
                </a:rPr>
                <a:t> </a:t>
              </a:r>
            </a:p>
          </p:txBody>
        </p:sp>
        <p:sp>
          <p:nvSpPr>
            <p:cNvPr id="33" name="Rectangle 22"/>
            <p:cNvSpPr/>
            <p:nvPr/>
          </p:nvSpPr>
          <p:spPr>
            <a:xfrm>
              <a:off x="689053" y="1600200"/>
              <a:ext cx="54979" cy="847568"/>
            </a:xfrm>
            <a:prstGeom prst="rect">
              <a:avLst/>
            </a:prstGeom>
            <a:solidFill>
              <a:srgbClr val="6AA84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endParaRPr>
            </a:p>
          </p:txBody>
        </p:sp>
        <p:sp>
          <p:nvSpPr>
            <p:cNvPr id="36" name="Text 162"/>
            <p:cNvSpPr txBox="1"/>
            <p:nvPr/>
          </p:nvSpPr>
          <p:spPr>
            <a:xfrm flipH="1">
              <a:off x="76200" y="1628934"/>
              <a:ext cx="612854" cy="847566"/>
            </a:xfrm>
            <a:prstGeom prst="rect">
              <a:avLst/>
            </a:prstGeom>
            <a:noFill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2060"/>
                  </a:solidFill>
                  <a:latin typeface="Sakkal Majalla" pitchFamily="2" charset="-78"/>
                  <a:cs typeface="Sakkal Majalla" pitchFamily="2" charset="-78"/>
                </a:rPr>
                <a:t>06</a:t>
              </a:r>
              <a:endParaRPr sz="4000" b="1" dirty="0">
                <a:solidFill>
                  <a:srgbClr val="002060"/>
                </a:solidFill>
                <a:latin typeface="Sakkal Majalla" pitchFamily="2" charset="-78"/>
                <a:cs typeface="Sakkal Majalla" pitchFamily="2" charset="-78"/>
              </a:endParaRPr>
            </a:p>
          </p:txBody>
        </p:sp>
      </p:grpSp>
      <p:sp>
        <p:nvSpPr>
          <p:cNvPr id="37" name="مستطيل 36"/>
          <p:cNvSpPr/>
          <p:nvPr/>
        </p:nvSpPr>
        <p:spPr>
          <a:xfrm>
            <a:off x="666720" y="5572140"/>
            <a:ext cx="450059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>
                <a:latin typeface="Sakkal Majalla" pitchFamily="2" charset="-78"/>
                <a:cs typeface="Sakkal Majalla" pitchFamily="2" charset="-78"/>
              </a:rPr>
              <a:t>Seeking for international and global certificates and quality accreditations, i.e. ISO, NABH</a:t>
            </a:r>
            <a:endParaRPr lang="ar-SA" sz="2200" dirty="0">
              <a:latin typeface="Sakkal Majalla" pitchFamily="2" charset="-78"/>
              <a:cs typeface="Sakkal Majalla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9608992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00"/>
          <p:cNvSpPr txBox="1">
            <a:spLocks/>
          </p:cNvSpPr>
          <p:nvPr/>
        </p:nvSpPr>
        <p:spPr>
          <a:xfrm>
            <a:off x="2133600" y="3505200"/>
            <a:ext cx="4916038" cy="914399"/>
          </a:xfrm>
          <a:prstGeom prst="rect">
            <a:avLst/>
          </a:prstGeom>
          <a:noFill/>
          <a:ln>
            <a:noFill/>
          </a:ln>
        </p:spPr>
        <p:txBody>
          <a:bodyPr lIns="107269" tIns="53620" rIns="107269" bIns="5362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800" b="1" i="0" u="none" strike="noStrike" cap="none">
                <a:solidFill>
                  <a:srgbClr val="666666"/>
                </a:solidFill>
                <a:latin typeface="Dosis"/>
                <a:ea typeface="Dosis"/>
                <a:cs typeface="Dosis"/>
                <a:sym typeface="Dosis"/>
              </a:defRPr>
            </a:lvl1pPr>
            <a:lvl2pPr lvl="1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defRPr>
            </a:lvl2pPr>
            <a:lvl3pPr lvl="2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defRPr>
            </a:lvl3pPr>
            <a:lvl4pPr lvl="3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defRPr>
            </a:lvl4pPr>
            <a:lvl5pPr lvl="4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defRPr>
            </a:lvl5pPr>
            <a:lvl6pPr lvl="5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defRPr>
            </a:lvl6pPr>
            <a:lvl7pPr lvl="6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defRPr>
            </a:lvl7pPr>
            <a:lvl8pPr lvl="7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defRPr>
            </a:lvl8pPr>
            <a:lvl9pPr lvl="8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defRPr>
            </a:lvl9pPr>
          </a:lstStyle>
          <a:p>
            <a:pPr>
              <a:buClr>
                <a:schemeClr val="lt1"/>
              </a:buClr>
              <a:buSzPct val="25000"/>
              <a:buFont typeface="Arial"/>
              <a:buNone/>
            </a:pPr>
            <a:r>
              <a:rPr lang="en-US" sz="4800" dirty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Thank you </a:t>
            </a:r>
            <a:endParaRPr lang="en-PH" sz="6000" dirty="0">
              <a:solidFill>
                <a:schemeClr val="tx1"/>
              </a:solidFill>
              <a:latin typeface="Sakkal Majalla" pitchFamily="2" charset="-78"/>
              <a:cs typeface="Sakkal Majalla" pitchFamily="2" charset="-7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16200000">
            <a:off x="2762171" y="-1047672"/>
            <a:ext cx="4381656" cy="929640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6457812"/>
            <a:ext cx="9906000" cy="400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85849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31111"/>
            <a:ext cx="9906000" cy="6858000"/>
          </a:xfrm>
          <a:prstGeom prst="rect">
            <a:avLst/>
          </a:prstGeom>
          <a:solidFill>
            <a:srgbClr val="B68A35"/>
          </a:solidFill>
          <a:ln>
            <a:solidFill>
              <a:srgbClr val="B68A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63" tIns="61082" rIns="122163" bIns="61082" rtlCol="1" anchor="ctr"/>
          <a:lstStyle/>
          <a:p>
            <a:pPr algn="ctr"/>
            <a:endParaRPr lang="ar-SA">
              <a:solidFill>
                <a:srgbClr val="FFFFFF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362200" y="1524000"/>
            <a:ext cx="4876800" cy="3810000"/>
            <a:chOff x="990600" y="2895600"/>
            <a:chExt cx="4876800" cy="3810000"/>
          </a:xfrm>
        </p:grpSpPr>
        <p:sp>
          <p:nvSpPr>
            <p:cNvPr id="8" name="TextBox 7"/>
            <p:cNvSpPr txBox="1"/>
            <p:nvPr/>
          </p:nvSpPr>
          <p:spPr>
            <a:xfrm>
              <a:off x="1923797" y="3962400"/>
              <a:ext cx="3029203" cy="697849"/>
            </a:xfrm>
            <a:prstGeom prst="rect">
              <a:avLst/>
            </a:prstGeom>
          </p:spPr>
          <p:txBody>
            <a:bodyPr vert="horz" lIns="91440" tIns="45720" rIns="91440" bIns="45720" rtlCol="1" anchor="ctr">
              <a:noAutofit/>
            </a:bodyPr>
            <a:lstStyle>
              <a:lvl1pPr algn="r" rtl="1">
                <a:spcBef>
                  <a:spcPct val="0"/>
                </a:spcBef>
                <a:buNone/>
                <a:defRPr sz="4000" b="1">
                  <a:solidFill>
                    <a:srgbClr val="B68A35"/>
                  </a:solidFill>
                  <a:latin typeface="Sakkal Majalla" pitchFamily="2" charset="-78"/>
                  <a:ea typeface="+mj-ea"/>
                  <a:cs typeface="Sakkal Majalla" pitchFamily="2" charset="-78"/>
                </a:defRPr>
              </a:lvl1pPr>
            </a:lstStyle>
            <a:p>
              <a:pPr algn="ctr" rtl="0">
                <a:spcBef>
                  <a:spcPts val="0"/>
                </a:spcBef>
                <a:defRPr/>
              </a:pPr>
              <a:r>
                <a:rPr lang="en-US" sz="6600" dirty="0">
                  <a:solidFill>
                    <a:schemeClr val="bg1"/>
                  </a:solidFill>
                </a:rPr>
                <a:t>Project objectives</a:t>
              </a:r>
            </a:p>
          </p:txBody>
        </p:sp>
        <p:sp>
          <p:nvSpPr>
            <p:cNvPr id="10" name="Frame 9"/>
            <p:cNvSpPr/>
            <p:nvPr/>
          </p:nvSpPr>
          <p:spPr>
            <a:xfrm>
              <a:off x="1371600" y="2895600"/>
              <a:ext cx="4114800" cy="3200400"/>
            </a:xfrm>
            <a:prstGeom prst="frame">
              <a:avLst>
                <a:gd name="adj1" fmla="val 2562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00"/>
                </a:solidFill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990600" y="6705600"/>
              <a:ext cx="48768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1371600" y="6108700"/>
              <a:ext cx="411480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b="1" dirty="0">
                  <a:solidFill>
                    <a:srgbClr val="FFFFFF"/>
                  </a:solidFill>
                  <a:latin typeface="Sakkal Majalla" pitchFamily="2" charset="-78"/>
                  <a:ea typeface="Calibri" panose="020F0502020204030204" pitchFamily="34" charset="0"/>
                  <a:cs typeface="Sakkal Majalla" pitchFamily="2" charset="-78"/>
                </a:rPr>
                <a:t>Operations Improvement at Nablus Specialized Hospital</a:t>
              </a:r>
              <a:endParaRPr lang="en-US" altLang="en-US" b="1" dirty="0">
                <a:solidFill>
                  <a:srgbClr val="FFFFFF"/>
                </a:solidFill>
                <a:latin typeface="Sakkal Majalla" pitchFamily="2" charset="-78"/>
                <a:cs typeface="Sakkal Majalla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2203522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10" descr="Image result for st regis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AutoShape 12" descr="Image result for st regis log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AutoShape 14" descr="Image result for st regis logo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AutoShape 16" descr="Image result for st regis logo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0" y="6553200"/>
            <a:ext cx="9906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761D7F80-5D29-4FBE-9AF9-7A0DD20841D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8394"/>
          <a:stretch/>
        </p:blipFill>
        <p:spPr>
          <a:xfrm>
            <a:off x="5257800" y="0"/>
            <a:ext cx="4748895" cy="6705600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76200" y="1600200"/>
            <a:ext cx="4977276" cy="876300"/>
            <a:chOff x="76200" y="1600200"/>
            <a:chExt cx="4977276" cy="876300"/>
          </a:xfrm>
        </p:grpSpPr>
        <p:sp>
          <p:nvSpPr>
            <p:cNvPr id="27" name="Rectangle 26"/>
            <p:cNvSpPr/>
            <p:nvPr/>
          </p:nvSpPr>
          <p:spPr>
            <a:xfrm>
              <a:off x="743337" y="1600201"/>
              <a:ext cx="4310139" cy="847568"/>
            </a:xfrm>
            <a:prstGeom prst="rect">
              <a:avLst/>
            </a:prstGeom>
            <a:solidFill>
              <a:srgbClr val="E8EFD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lvl="0" algn="just"/>
              <a:r>
                <a:rPr lang="en-US" sz="2400" dirty="0">
                  <a:latin typeface="Sakkal Majalla" pitchFamily="2" charset="-78"/>
                  <a:cs typeface="Sakkal Majalla" pitchFamily="2" charset="-78"/>
                </a:rPr>
                <a:t>Evaluate quality systems by developing a toolkit</a:t>
              </a: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689053" y="1600200"/>
              <a:ext cx="54979" cy="847568"/>
            </a:xfrm>
            <a:prstGeom prst="rect">
              <a:avLst/>
            </a:prstGeom>
            <a:solidFill>
              <a:srgbClr val="6AA84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Text 162"/>
            <p:cNvSpPr txBox="1"/>
            <p:nvPr/>
          </p:nvSpPr>
          <p:spPr>
            <a:xfrm flipH="1">
              <a:off x="76200" y="1628934"/>
              <a:ext cx="612854" cy="847566"/>
            </a:xfrm>
            <a:prstGeom prst="rect">
              <a:avLst/>
            </a:prstGeom>
            <a:noFill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2060"/>
                  </a:solidFill>
                  <a:latin typeface="Sakkal Majalla" pitchFamily="2" charset="-78"/>
                  <a:cs typeface="Sakkal Majalla" pitchFamily="2" charset="-78"/>
                </a:rPr>
                <a:t>01</a:t>
              </a:r>
              <a:endParaRPr sz="4000" b="1" dirty="0">
                <a:solidFill>
                  <a:srgbClr val="002060"/>
                </a:solidFill>
                <a:latin typeface="Sakkal Majalla" pitchFamily="2" charset="-78"/>
                <a:cs typeface="Sakkal Majalla" pitchFamily="2" charset="-78"/>
              </a:endParaRPr>
            </a:p>
          </p:txBody>
        </p:sp>
      </p:grpSp>
      <p:sp>
        <p:nvSpPr>
          <p:cNvPr id="30" name="Title 1">
            <a:extLst>
              <a:ext uri="{FF2B5EF4-FFF2-40B4-BE49-F238E27FC236}">
                <a16:creationId xmlns:a16="http://schemas.microsoft.com/office/drawing/2014/main" xmlns="" id="{77D22A74-DCF2-4CE1-8C23-EE922E0A69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700" y="0"/>
            <a:ext cx="5059018" cy="1325563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</a:pPr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Sakkal Majalla" pitchFamily="2" charset="-78"/>
                <a:ea typeface="Tahoma" panose="020B0604030504040204" pitchFamily="34" charset="0"/>
                <a:cs typeface="Sakkal Majalla" pitchFamily="2" charset="-78"/>
              </a:rPr>
              <a:t>Project Objectives</a:t>
            </a:r>
          </a:p>
        </p:txBody>
      </p:sp>
      <p:grpSp>
        <p:nvGrpSpPr>
          <p:cNvPr id="31" name="Group 30"/>
          <p:cNvGrpSpPr/>
          <p:nvPr/>
        </p:nvGrpSpPr>
        <p:grpSpPr>
          <a:xfrm>
            <a:off x="76200" y="2806700"/>
            <a:ext cx="4977276" cy="876300"/>
            <a:chOff x="76200" y="1600200"/>
            <a:chExt cx="4977276" cy="876300"/>
          </a:xfrm>
        </p:grpSpPr>
        <p:sp>
          <p:nvSpPr>
            <p:cNvPr id="32" name="Rectangle 31"/>
            <p:cNvSpPr/>
            <p:nvPr/>
          </p:nvSpPr>
          <p:spPr>
            <a:xfrm>
              <a:off x="743337" y="1600201"/>
              <a:ext cx="4310139" cy="847568"/>
            </a:xfrm>
            <a:prstGeom prst="rect">
              <a:avLst/>
            </a:prstGeom>
            <a:solidFill>
              <a:srgbClr val="E8EFD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just"/>
              <a:endParaRPr lang="en-US" sz="2400" dirty="0">
                <a:latin typeface="Sakkal Majalla" pitchFamily="2" charset="-78"/>
                <a:cs typeface="Sakkal Majalla" pitchFamily="2" charset="-78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89053" y="1600200"/>
              <a:ext cx="54979" cy="847568"/>
            </a:xfrm>
            <a:prstGeom prst="rect">
              <a:avLst/>
            </a:prstGeom>
            <a:solidFill>
              <a:srgbClr val="6AA84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endParaRPr>
            </a:p>
          </p:txBody>
        </p:sp>
        <p:sp>
          <p:nvSpPr>
            <p:cNvPr id="34" name="Text 162"/>
            <p:cNvSpPr txBox="1"/>
            <p:nvPr/>
          </p:nvSpPr>
          <p:spPr>
            <a:xfrm flipH="1">
              <a:off x="76200" y="1628934"/>
              <a:ext cx="612854" cy="847566"/>
            </a:xfrm>
            <a:prstGeom prst="rect">
              <a:avLst/>
            </a:prstGeom>
            <a:noFill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2060"/>
                  </a:solidFill>
                  <a:latin typeface="Sakkal Majalla" pitchFamily="2" charset="-78"/>
                  <a:cs typeface="Sakkal Majalla" pitchFamily="2" charset="-78"/>
                </a:rPr>
                <a:t>02</a:t>
              </a:r>
              <a:endParaRPr sz="4000" b="1" dirty="0">
                <a:solidFill>
                  <a:srgbClr val="002060"/>
                </a:solidFill>
                <a:latin typeface="Sakkal Majalla" pitchFamily="2" charset="-78"/>
                <a:cs typeface="Sakkal Majalla" pitchFamily="2" charset="-78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76200" y="3848100"/>
            <a:ext cx="4977276" cy="876300"/>
            <a:chOff x="76200" y="1600200"/>
            <a:chExt cx="4977276" cy="876300"/>
          </a:xfrm>
        </p:grpSpPr>
        <p:sp>
          <p:nvSpPr>
            <p:cNvPr id="37" name="Rectangle 36"/>
            <p:cNvSpPr/>
            <p:nvPr/>
          </p:nvSpPr>
          <p:spPr>
            <a:xfrm>
              <a:off x="743337" y="1600201"/>
              <a:ext cx="4310139" cy="847568"/>
            </a:xfrm>
            <a:prstGeom prst="rect">
              <a:avLst/>
            </a:prstGeom>
            <a:solidFill>
              <a:srgbClr val="E8EFD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>
                <a:spcBef>
                  <a:spcPts val="100"/>
                </a:spcBef>
              </a:pPr>
              <a:r>
                <a:rPr lang="en-US" sz="2400" dirty="0">
                  <a:latin typeface="Sakkal Majalla" pitchFamily="2" charset="-78"/>
                  <a:cs typeface="Sakkal Majalla" pitchFamily="2" charset="-78"/>
                </a:rPr>
                <a:t>Improve hospital’s operations (SOP’s)</a:t>
              </a:r>
              <a:endParaRPr lang="en-US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689053" y="1600200"/>
              <a:ext cx="54979" cy="847568"/>
            </a:xfrm>
            <a:prstGeom prst="rect">
              <a:avLst/>
            </a:prstGeom>
            <a:solidFill>
              <a:srgbClr val="6AA84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endParaRPr>
            </a:p>
          </p:txBody>
        </p:sp>
        <p:sp>
          <p:nvSpPr>
            <p:cNvPr id="41" name="Text 162"/>
            <p:cNvSpPr txBox="1"/>
            <p:nvPr/>
          </p:nvSpPr>
          <p:spPr>
            <a:xfrm flipH="1">
              <a:off x="76200" y="1628934"/>
              <a:ext cx="612854" cy="847566"/>
            </a:xfrm>
            <a:prstGeom prst="rect">
              <a:avLst/>
            </a:prstGeom>
            <a:noFill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2060"/>
                  </a:solidFill>
                  <a:latin typeface="Sakkal Majalla" pitchFamily="2" charset="-78"/>
                  <a:cs typeface="Sakkal Majalla" pitchFamily="2" charset="-78"/>
                </a:rPr>
                <a:t>03</a:t>
              </a:r>
              <a:endParaRPr sz="4000" b="1" dirty="0">
                <a:solidFill>
                  <a:srgbClr val="002060"/>
                </a:solidFill>
                <a:latin typeface="Sakkal Majalla" pitchFamily="2" charset="-78"/>
                <a:cs typeface="Sakkal Majalla" pitchFamily="2" charset="-78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76200" y="5067300"/>
            <a:ext cx="4977276" cy="876300"/>
            <a:chOff x="76200" y="1600200"/>
            <a:chExt cx="4977276" cy="876300"/>
          </a:xfrm>
        </p:grpSpPr>
        <p:sp>
          <p:nvSpPr>
            <p:cNvPr id="43" name="Rectangle 42"/>
            <p:cNvSpPr/>
            <p:nvPr/>
          </p:nvSpPr>
          <p:spPr>
            <a:xfrm>
              <a:off x="743337" y="1600201"/>
              <a:ext cx="4310139" cy="847568"/>
            </a:xfrm>
            <a:prstGeom prst="rect">
              <a:avLst/>
            </a:prstGeom>
            <a:solidFill>
              <a:srgbClr val="E8EFD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just">
                <a:spcBef>
                  <a:spcPts val="100"/>
                </a:spcBef>
              </a:pPr>
              <a:r>
                <a:rPr lang="en-US" sz="2400" dirty="0">
                  <a:latin typeface="Sakkal Majalla" pitchFamily="2" charset="-78"/>
                  <a:cs typeface="Sakkal Majalla" pitchFamily="2" charset="-78"/>
                </a:rPr>
                <a:t>Development Job Descriptions</a:t>
              </a: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689053" y="1600200"/>
              <a:ext cx="54979" cy="847568"/>
            </a:xfrm>
            <a:prstGeom prst="rect">
              <a:avLst/>
            </a:prstGeom>
            <a:solidFill>
              <a:srgbClr val="6AA84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endParaRPr>
            </a:p>
          </p:txBody>
        </p:sp>
        <p:sp>
          <p:nvSpPr>
            <p:cNvPr id="45" name="Text 162"/>
            <p:cNvSpPr txBox="1"/>
            <p:nvPr/>
          </p:nvSpPr>
          <p:spPr>
            <a:xfrm flipH="1">
              <a:off x="76200" y="1628934"/>
              <a:ext cx="612854" cy="847566"/>
            </a:xfrm>
            <a:prstGeom prst="rect">
              <a:avLst/>
            </a:prstGeom>
            <a:noFill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2060"/>
                  </a:solidFill>
                  <a:latin typeface="Sakkal Majalla" pitchFamily="2" charset="-78"/>
                  <a:cs typeface="Sakkal Majalla" pitchFamily="2" charset="-78"/>
                </a:rPr>
                <a:t>04</a:t>
              </a:r>
              <a:endParaRPr sz="4000" b="1" dirty="0">
                <a:solidFill>
                  <a:srgbClr val="002060"/>
                </a:solidFill>
                <a:latin typeface="Sakkal Majalla" pitchFamily="2" charset="-78"/>
                <a:cs typeface="Sakkal Majalla" pitchFamily="2" charset="-78"/>
              </a:endParaRPr>
            </a:p>
          </p:txBody>
        </p:sp>
      </p:grpSp>
      <p:sp>
        <p:nvSpPr>
          <p:cNvPr id="28" name="مستطيل 27"/>
          <p:cNvSpPr/>
          <p:nvPr/>
        </p:nvSpPr>
        <p:spPr>
          <a:xfrm>
            <a:off x="666720" y="2857496"/>
            <a:ext cx="42862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rtl="1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latin typeface="Sakkal Majalla" pitchFamily="2" charset="-78"/>
                <a:ea typeface="Arial" pitchFamily="34" charset="0"/>
                <a:cs typeface="Sakkal Majalla" pitchFamily="2" charset="-78"/>
              </a:rPr>
              <a:t>Practicing the assessment process and quality tools like 5S </a:t>
            </a:r>
            <a:endParaRPr lang="en-US" sz="2400" dirty="0">
              <a:solidFill>
                <a:schemeClr val="tx1"/>
              </a:solidFill>
              <a:latin typeface="Sakkal Majalla" pitchFamily="2" charset="-78"/>
              <a:cs typeface="Sakkal Majalla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640185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31111"/>
            <a:ext cx="9906000" cy="6858000"/>
          </a:xfrm>
          <a:prstGeom prst="rect">
            <a:avLst/>
          </a:prstGeom>
          <a:solidFill>
            <a:srgbClr val="B68A35"/>
          </a:solidFill>
          <a:ln>
            <a:solidFill>
              <a:srgbClr val="B68A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63" tIns="61082" rIns="122163" bIns="61082" rtlCol="1" anchor="ctr"/>
          <a:lstStyle/>
          <a:p>
            <a:pPr algn="ctr"/>
            <a:endParaRPr lang="ar-SA">
              <a:solidFill>
                <a:srgbClr val="FFFFFF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362200" y="1524000"/>
            <a:ext cx="4876800" cy="3810000"/>
            <a:chOff x="990600" y="2895600"/>
            <a:chExt cx="4876800" cy="3810000"/>
          </a:xfrm>
        </p:grpSpPr>
        <p:sp>
          <p:nvSpPr>
            <p:cNvPr id="8" name="TextBox 7"/>
            <p:cNvSpPr txBox="1"/>
            <p:nvPr/>
          </p:nvSpPr>
          <p:spPr>
            <a:xfrm>
              <a:off x="1923797" y="3962400"/>
              <a:ext cx="3029203" cy="697849"/>
            </a:xfrm>
            <a:prstGeom prst="rect">
              <a:avLst/>
            </a:prstGeom>
          </p:spPr>
          <p:txBody>
            <a:bodyPr vert="horz" lIns="91440" tIns="45720" rIns="91440" bIns="45720" rtlCol="1" anchor="ctr">
              <a:noAutofit/>
            </a:bodyPr>
            <a:lstStyle>
              <a:lvl1pPr algn="r" rtl="1">
                <a:spcBef>
                  <a:spcPct val="0"/>
                </a:spcBef>
                <a:buNone/>
                <a:defRPr sz="4000" b="1">
                  <a:solidFill>
                    <a:srgbClr val="B68A35"/>
                  </a:solidFill>
                  <a:latin typeface="Sakkal Majalla" pitchFamily="2" charset="-78"/>
                  <a:ea typeface="+mj-ea"/>
                  <a:cs typeface="Sakkal Majalla" pitchFamily="2" charset="-78"/>
                </a:defRPr>
              </a:lvl1pPr>
            </a:lstStyle>
            <a:p>
              <a:pPr algn="ctr" rtl="0">
                <a:spcBef>
                  <a:spcPts val="0"/>
                </a:spcBef>
                <a:defRPr/>
              </a:pPr>
              <a:r>
                <a:rPr lang="en-US" sz="6600" dirty="0">
                  <a:solidFill>
                    <a:schemeClr val="bg1"/>
                  </a:solidFill>
                </a:rPr>
                <a:t>Literature review</a:t>
              </a:r>
            </a:p>
          </p:txBody>
        </p:sp>
        <p:sp>
          <p:nvSpPr>
            <p:cNvPr id="10" name="Frame 9"/>
            <p:cNvSpPr/>
            <p:nvPr/>
          </p:nvSpPr>
          <p:spPr>
            <a:xfrm>
              <a:off x="1371600" y="2895600"/>
              <a:ext cx="4114800" cy="3200400"/>
            </a:xfrm>
            <a:prstGeom prst="frame">
              <a:avLst>
                <a:gd name="adj1" fmla="val 2562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00"/>
                </a:solidFill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990600" y="6705600"/>
              <a:ext cx="48768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1371600" y="6108700"/>
              <a:ext cx="411480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b="1" dirty="0">
                  <a:solidFill>
                    <a:srgbClr val="FFFFFF"/>
                  </a:solidFill>
                  <a:latin typeface="Sakkal Majalla" pitchFamily="2" charset="-78"/>
                  <a:ea typeface="Calibri" panose="020F0502020204030204" pitchFamily="34" charset="0"/>
                  <a:cs typeface="Sakkal Majalla" pitchFamily="2" charset="-78"/>
                </a:rPr>
                <a:t>Operations Improvement at Nablus Specialized Hospital</a:t>
              </a:r>
              <a:endParaRPr lang="en-US" altLang="en-US" b="1" dirty="0">
                <a:solidFill>
                  <a:srgbClr val="FFFFFF"/>
                </a:solidFill>
                <a:latin typeface="Sakkal Majalla" pitchFamily="2" charset="-78"/>
                <a:cs typeface="Sakkal Majalla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1552771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2514600" y="2165886"/>
            <a:ext cx="2356925" cy="2743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algn="r" rtl="1"/>
            <a:endParaRPr lang="en-US" sz="2300" b="1" dirty="0">
              <a:solidFill>
                <a:srgbClr val="666666"/>
              </a:solidFill>
              <a:latin typeface="Sakkal Majalla" pitchFamily="2" charset="-78"/>
              <a:ea typeface="Open Sans"/>
              <a:cs typeface="Sakkal Majalla" pitchFamily="2" charset="-78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0" y="6553200"/>
            <a:ext cx="9906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0" name="Title 1">
            <a:extLst>
              <a:ext uri="{FF2B5EF4-FFF2-40B4-BE49-F238E27FC236}">
                <a16:creationId xmlns:a16="http://schemas.microsoft.com/office/drawing/2014/main" xmlns="" id="{77D22A74-DCF2-4CE1-8C23-EE922E0A69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700" y="0"/>
            <a:ext cx="5059018" cy="1325563"/>
          </a:xfrm>
          <a:noFill/>
          <a:ln>
            <a:noFill/>
          </a:ln>
        </p:spPr>
        <p:txBody>
          <a:bodyPr lIns="107257" tIns="107257" rIns="107257" bIns="107257" anchor="t" anchorCtr="0">
            <a:normAutofit/>
          </a:bodyPr>
          <a:lstStyle/>
          <a:p>
            <a:pPr algn="l">
              <a:lnSpc>
                <a:spcPct val="150000"/>
              </a:lnSpc>
            </a:pPr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Sakkal Majalla" pitchFamily="2" charset="-78"/>
                <a:ea typeface="Tahoma" panose="020B0604030504040204" pitchFamily="34" charset="0"/>
                <a:cs typeface="Sakkal Majalla" pitchFamily="2" charset="-78"/>
              </a:rPr>
              <a:t>Literature Review </a:t>
            </a:r>
          </a:p>
        </p:txBody>
      </p:sp>
      <p:pic>
        <p:nvPicPr>
          <p:cNvPr id="161" name="صورة 16" descr="imag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7756" y="1312636"/>
            <a:ext cx="4459688" cy="40676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168" name="Group 167"/>
          <p:cNvGrpSpPr/>
          <p:nvPr/>
        </p:nvGrpSpPr>
        <p:grpSpPr>
          <a:xfrm>
            <a:off x="452406" y="1928802"/>
            <a:ext cx="731520" cy="731520"/>
            <a:chOff x="434458" y="1345066"/>
            <a:chExt cx="1109667" cy="1109667"/>
          </a:xfrm>
        </p:grpSpPr>
        <p:grpSp>
          <p:nvGrpSpPr>
            <p:cNvPr id="169" name="Group 168"/>
            <p:cNvGrpSpPr/>
            <p:nvPr/>
          </p:nvGrpSpPr>
          <p:grpSpPr>
            <a:xfrm>
              <a:off x="434458" y="1345066"/>
              <a:ext cx="1109667" cy="1109667"/>
              <a:chOff x="7985042" y="2362675"/>
              <a:chExt cx="1109667" cy="1109667"/>
            </a:xfrm>
          </p:grpSpPr>
          <p:sp>
            <p:nvSpPr>
              <p:cNvPr id="171" name="Freeform 170"/>
              <p:cNvSpPr/>
              <p:nvPr/>
            </p:nvSpPr>
            <p:spPr>
              <a:xfrm rot="18904640" flipH="1">
                <a:off x="7985042" y="2362675"/>
                <a:ext cx="1109667" cy="1109667"/>
              </a:xfrm>
              <a:custGeom>
                <a:avLst/>
                <a:gdLst/>
                <a:ahLst/>
                <a:cxnLst/>
                <a:rect l="0" t="0" r="0" b="0"/>
                <a:pathLst>
                  <a:path w="1109667" h="1109667">
                    <a:moveTo>
                      <a:pt x="0" y="554834"/>
                    </a:moveTo>
                    <a:lnTo>
                      <a:pt x="554834" y="0"/>
                    </a:lnTo>
                    <a:lnTo>
                      <a:pt x="1109667" y="554834"/>
                    </a:lnTo>
                    <a:lnTo>
                      <a:pt x="554834" y="1109667"/>
                    </a:lnTo>
                    <a:lnTo>
                      <a:pt x="0" y="554834"/>
                    </a:lnTo>
                    <a:close/>
                  </a:path>
                </a:pathLst>
              </a:custGeom>
              <a:noFill/>
              <a:ln w="7600" cap="flat">
                <a:solidFill>
                  <a:srgbClr val="B68A35"/>
                </a:solidFill>
                <a:bevel/>
              </a:ln>
            </p:spPr>
          </p:sp>
          <p:sp>
            <p:nvSpPr>
              <p:cNvPr id="172" name="Freeform 171"/>
              <p:cNvSpPr/>
              <p:nvPr/>
            </p:nvSpPr>
            <p:spPr>
              <a:xfrm rot="18904640" flipH="1">
                <a:off x="8023705" y="2401338"/>
                <a:ext cx="1032341" cy="1032341"/>
              </a:xfrm>
              <a:custGeom>
                <a:avLst/>
                <a:gdLst/>
                <a:ahLst/>
                <a:cxnLst/>
                <a:rect l="l" t="t" r="r" b="b"/>
                <a:pathLst>
                  <a:path w="1032341" h="1032341">
                    <a:moveTo>
                      <a:pt x="0" y="516170"/>
                    </a:moveTo>
                    <a:lnTo>
                      <a:pt x="516170" y="0"/>
                    </a:lnTo>
                    <a:lnTo>
                      <a:pt x="1032341" y="516170"/>
                    </a:lnTo>
                    <a:lnTo>
                      <a:pt x="516170" y="1032341"/>
                    </a:lnTo>
                    <a:lnTo>
                      <a:pt x="0" y="516170"/>
                    </a:lnTo>
                    <a:close/>
                  </a:path>
                </a:pathLst>
              </a:custGeom>
              <a:noFill/>
              <a:ln w="7600" cap="flat">
                <a:solidFill>
                  <a:srgbClr val="B68A35"/>
                </a:solidFill>
                <a:bevel/>
              </a:ln>
            </p:spPr>
            <p:txBody>
              <a:bodyPr wrap="square" rtlCol="0" anchor="ctr"/>
              <a:lstStyle/>
              <a:p>
                <a:pPr algn="ctr">
                  <a:lnSpc>
                    <a:spcPct val="100000"/>
                  </a:lnSpc>
                </a:pPr>
                <a:endParaRPr dirty="0">
                  <a:solidFill>
                    <a:srgbClr val="FFFFFF"/>
                  </a:solidFill>
                  <a:latin typeface="Comic Sans MS"/>
                </a:endParaRPr>
              </a:p>
            </p:txBody>
          </p:sp>
          <p:cxnSp>
            <p:nvCxnSpPr>
              <p:cNvPr id="173" name="Straight Connector 172"/>
              <p:cNvCxnSpPr/>
              <p:nvPr/>
            </p:nvCxnSpPr>
            <p:spPr>
              <a:xfrm>
                <a:off x="8034277" y="2506028"/>
                <a:ext cx="0" cy="822960"/>
              </a:xfrm>
              <a:prstGeom prst="line">
                <a:avLst/>
              </a:prstGeom>
              <a:ln w="19050">
                <a:solidFill>
                  <a:srgbClr val="B68A3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0" name="TextBox 169"/>
            <p:cNvSpPr txBox="1"/>
            <p:nvPr/>
          </p:nvSpPr>
          <p:spPr>
            <a:xfrm>
              <a:off x="646374" y="1599733"/>
              <a:ext cx="640079" cy="6069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algn="ctr" rtl="1" eaLnBrk="1" fontAlgn="auto" hangingPunct="1">
                <a:defRPr sz="2000" b="1" kern="0">
                  <a:solidFill>
                    <a:srgbClr val="B68A35"/>
                  </a:solidFill>
                  <a:latin typeface="Sakkal Majalla" panose="02000000000000000000" pitchFamily="2" charset="-78"/>
                  <a:cs typeface="Sakkal Majalla" panose="02000000000000000000" pitchFamily="2" charset="-78"/>
                </a:defRPr>
              </a:lvl1pPr>
            </a:lstStyle>
            <a:p>
              <a:r>
                <a:rPr lang="en-US" dirty="0"/>
                <a:t>01</a:t>
              </a:r>
              <a:endParaRPr lang="ar-JO" dirty="0"/>
            </a:p>
          </p:txBody>
        </p:sp>
      </p:grpSp>
      <p:sp>
        <p:nvSpPr>
          <p:cNvPr id="186" name="Rectangle 185"/>
          <p:cNvSpPr/>
          <p:nvPr/>
        </p:nvSpPr>
        <p:spPr>
          <a:xfrm>
            <a:off x="228600" y="1130300"/>
            <a:ext cx="4660900" cy="4432300"/>
          </a:xfrm>
          <a:prstGeom prst="rect">
            <a:avLst/>
          </a:prstGeom>
          <a:noFill/>
          <a:ln w="1270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Rectangle 186"/>
          <p:cNvSpPr/>
          <p:nvPr/>
        </p:nvSpPr>
        <p:spPr>
          <a:xfrm>
            <a:off x="5105400" y="1130300"/>
            <a:ext cx="4592044" cy="4432300"/>
          </a:xfrm>
          <a:prstGeom prst="rect">
            <a:avLst/>
          </a:prstGeom>
          <a:noFill/>
          <a:ln w="1270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مستطيل 27"/>
          <p:cNvSpPr/>
          <p:nvPr/>
        </p:nvSpPr>
        <p:spPr>
          <a:xfrm>
            <a:off x="1095348" y="2000240"/>
            <a:ext cx="3709670" cy="5578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buClr>
                <a:schemeClr val="dk1"/>
              </a:buClr>
              <a:buSzPct val="100000"/>
            </a:pPr>
            <a:r>
              <a:rPr lang="en-US" sz="2200" b="1" dirty="0" smtClean="0">
                <a:solidFill>
                  <a:schemeClr val="tx1"/>
                </a:solidFill>
                <a:latin typeface="Sakkal Majalla" pitchFamily="2" charset="-78"/>
                <a:ea typeface="Tahoma" panose="020B0604030504040204" pitchFamily="34" charset="0"/>
                <a:cs typeface="Sakkal Majalla" pitchFamily="2" charset="-78"/>
                <a:sym typeface="Dosis"/>
              </a:rPr>
              <a:t>Dimensions Of Quality At Health Care</a:t>
            </a:r>
            <a:endParaRPr lang="en-US" sz="2200" b="1" dirty="0">
              <a:solidFill>
                <a:schemeClr val="tx1"/>
              </a:solidFill>
              <a:latin typeface="Sakkal Majalla" pitchFamily="2" charset="-78"/>
              <a:ea typeface="Tahoma" panose="020B0604030504040204" pitchFamily="34" charset="0"/>
              <a:cs typeface="Sakkal Majalla" pitchFamily="2" charset="-78"/>
              <a:sym typeface="Dosis"/>
            </a:endParaRPr>
          </a:p>
        </p:txBody>
      </p:sp>
      <p:grpSp>
        <p:nvGrpSpPr>
          <p:cNvPr id="29" name="Group 167"/>
          <p:cNvGrpSpPr/>
          <p:nvPr/>
        </p:nvGrpSpPr>
        <p:grpSpPr>
          <a:xfrm>
            <a:off x="452406" y="3714752"/>
            <a:ext cx="731520" cy="731520"/>
            <a:chOff x="434458" y="1345066"/>
            <a:chExt cx="1109667" cy="1109667"/>
          </a:xfrm>
        </p:grpSpPr>
        <p:grpSp>
          <p:nvGrpSpPr>
            <p:cNvPr id="31" name="Group 168"/>
            <p:cNvGrpSpPr/>
            <p:nvPr/>
          </p:nvGrpSpPr>
          <p:grpSpPr>
            <a:xfrm>
              <a:off x="434458" y="1345066"/>
              <a:ext cx="1109667" cy="1109667"/>
              <a:chOff x="7985042" y="2362675"/>
              <a:chExt cx="1109667" cy="1109667"/>
            </a:xfrm>
          </p:grpSpPr>
          <p:sp>
            <p:nvSpPr>
              <p:cNvPr id="33" name="Freeform 170"/>
              <p:cNvSpPr/>
              <p:nvPr/>
            </p:nvSpPr>
            <p:spPr>
              <a:xfrm rot="18904640" flipH="1">
                <a:off x="7985042" y="2362675"/>
                <a:ext cx="1109667" cy="1109667"/>
              </a:xfrm>
              <a:custGeom>
                <a:avLst/>
                <a:gdLst/>
                <a:ahLst/>
                <a:cxnLst/>
                <a:rect l="0" t="0" r="0" b="0"/>
                <a:pathLst>
                  <a:path w="1109667" h="1109667">
                    <a:moveTo>
                      <a:pt x="0" y="554834"/>
                    </a:moveTo>
                    <a:lnTo>
                      <a:pt x="554834" y="0"/>
                    </a:lnTo>
                    <a:lnTo>
                      <a:pt x="1109667" y="554834"/>
                    </a:lnTo>
                    <a:lnTo>
                      <a:pt x="554834" y="1109667"/>
                    </a:lnTo>
                    <a:lnTo>
                      <a:pt x="0" y="554834"/>
                    </a:lnTo>
                    <a:close/>
                  </a:path>
                </a:pathLst>
              </a:custGeom>
              <a:noFill/>
              <a:ln w="7600" cap="flat">
                <a:solidFill>
                  <a:srgbClr val="B68A35"/>
                </a:solidFill>
                <a:bevel/>
              </a:ln>
            </p:spPr>
          </p:sp>
          <p:sp>
            <p:nvSpPr>
              <p:cNvPr id="34" name="Freeform 171"/>
              <p:cNvSpPr/>
              <p:nvPr/>
            </p:nvSpPr>
            <p:spPr>
              <a:xfrm rot="18904640" flipH="1">
                <a:off x="8023705" y="2401338"/>
                <a:ext cx="1032341" cy="1032341"/>
              </a:xfrm>
              <a:custGeom>
                <a:avLst/>
                <a:gdLst/>
                <a:ahLst/>
                <a:cxnLst/>
                <a:rect l="l" t="t" r="r" b="b"/>
                <a:pathLst>
                  <a:path w="1032341" h="1032341">
                    <a:moveTo>
                      <a:pt x="0" y="516170"/>
                    </a:moveTo>
                    <a:lnTo>
                      <a:pt x="516170" y="0"/>
                    </a:lnTo>
                    <a:lnTo>
                      <a:pt x="1032341" y="516170"/>
                    </a:lnTo>
                    <a:lnTo>
                      <a:pt x="516170" y="1032341"/>
                    </a:lnTo>
                    <a:lnTo>
                      <a:pt x="0" y="516170"/>
                    </a:lnTo>
                    <a:close/>
                  </a:path>
                </a:pathLst>
              </a:custGeom>
              <a:noFill/>
              <a:ln w="7600" cap="flat">
                <a:solidFill>
                  <a:srgbClr val="B68A35"/>
                </a:solidFill>
                <a:bevel/>
              </a:ln>
            </p:spPr>
            <p:txBody>
              <a:bodyPr wrap="square" rtlCol="0" anchor="ctr"/>
              <a:lstStyle/>
              <a:p>
                <a:pPr algn="ctr">
                  <a:lnSpc>
                    <a:spcPct val="100000"/>
                  </a:lnSpc>
                </a:pPr>
                <a:endParaRPr dirty="0">
                  <a:solidFill>
                    <a:srgbClr val="FFFFFF"/>
                  </a:solidFill>
                  <a:latin typeface="Comic Sans MS"/>
                </a:endParaRPr>
              </a:p>
            </p:txBody>
          </p:sp>
          <p:cxnSp>
            <p:nvCxnSpPr>
              <p:cNvPr id="35" name="Straight Connector 172"/>
              <p:cNvCxnSpPr/>
              <p:nvPr/>
            </p:nvCxnSpPr>
            <p:spPr>
              <a:xfrm>
                <a:off x="8034277" y="2506028"/>
                <a:ext cx="0" cy="822960"/>
              </a:xfrm>
              <a:prstGeom prst="line">
                <a:avLst/>
              </a:prstGeom>
              <a:ln w="19050">
                <a:solidFill>
                  <a:srgbClr val="B68A3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TextBox 169"/>
            <p:cNvSpPr txBox="1"/>
            <p:nvPr/>
          </p:nvSpPr>
          <p:spPr>
            <a:xfrm>
              <a:off x="646374" y="1599733"/>
              <a:ext cx="640079" cy="6069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algn="ctr" rtl="1" eaLnBrk="1" fontAlgn="auto" hangingPunct="1">
                <a:defRPr sz="2000" b="1" kern="0">
                  <a:solidFill>
                    <a:srgbClr val="B68A35"/>
                  </a:solidFill>
                  <a:latin typeface="Sakkal Majalla" panose="02000000000000000000" pitchFamily="2" charset="-78"/>
                  <a:cs typeface="Sakkal Majalla" panose="02000000000000000000" pitchFamily="2" charset="-78"/>
                </a:defRPr>
              </a:lvl1pPr>
            </a:lstStyle>
            <a:p>
              <a:r>
                <a:rPr lang="en-US" dirty="0" smtClean="0"/>
                <a:t>03</a:t>
              </a:r>
              <a:endParaRPr lang="ar-JO" dirty="0"/>
            </a:p>
          </p:txBody>
        </p:sp>
      </p:grpSp>
      <p:grpSp>
        <p:nvGrpSpPr>
          <p:cNvPr id="36" name="Group 167"/>
          <p:cNvGrpSpPr/>
          <p:nvPr/>
        </p:nvGrpSpPr>
        <p:grpSpPr>
          <a:xfrm>
            <a:off x="452406" y="2786058"/>
            <a:ext cx="731520" cy="731520"/>
            <a:chOff x="434458" y="1345066"/>
            <a:chExt cx="1109667" cy="1109667"/>
          </a:xfrm>
        </p:grpSpPr>
        <p:grpSp>
          <p:nvGrpSpPr>
            <p:cNvPr id="37" name="Group 168"/>
            <p:cNvGrpSpPr/>
            <p:nvPr/>
          </p:nvGrpSpPr>
          <p:grpSpPr>
            <a:xfrm>
              <a:off x="434458" y="1345066"/>
              <a:ext cx="1109667" cy="1109667"/>
              <a:chOff x="7985042" y="2362675"/>
              <a:chExt cx="1109667" cy="1109667"/>
            </a:xfrm>
          </p:grpSpPr>
          <p:sp>
            <p:nvSpPr>
              <p:cNvPr id="39" name="Freeform 170"/>
              <p:cNvSpPr/>
              <p:nvPr/>
            </p:nvSpPr>
            <p:spPr>
              <a:xfrm rot="18904640" flipH="1">
                <a:off x="7985042" y="2362675"/>
                <a:ext cx="1109667" cy="1109667"/>
              </a:xfrm>
              <a:custGeom>
                <a:avLst/>
                <a:gdLst/>
                <a:ahLst/>
                <a:cxnLst/>
                <a:rect l="0" t="0" r="0" b="0"/>
                <a:pathLst>
                  <a:path w="1109667" h="1109667">
                    <a:moveTo>
                      <a:pt x="0" y="554834"/>
                    </a:moveTo>
                    <a:lnTo>
                      <a:pt x="554834" y="0"/>
                    </a:lnTo>
                    <a:lnTo>
                      <a:pt x="1109667" y="554834"/>
                    </a:lnTo>
                    <a:lnTo>
                      <a:pt x="554834" y="1109667"/>
                    </a:lnTo>
                    <a:lnTo>
                      <a:pt x="0" y="554834"/>
                    </a:lnTo>
                    <a:close/>
                  </a:path>
                </a:pathLst>
              </a:custGeom>
              <a:noFill/>
              <a:ln w="7600" cap="flat">
                <a:solidFill>
                  <a:srgbClr val="B68A35"/>
                </a:solidFill>
                <a:bevel/>
              </a:ln>
            </p:spPr>
          </p:sp>
          <p:sp>
            <p:nvSpPr>
              <p:cNvPr id="40" name="Freeform 171"/>
              <p:cNvSpPr/>
              <p:nvPr/>
            </p:nvSpPr>
            <p:spPr>
              <a:xfrm rot="18904640" flipH="1">
                <a:off x="8023705" y="2401338"/>
                <a:ext cx="1032341" cy="1032341"/>
              </a:xfrm>
              <a:custGeom>
                <a:avLst/>
                <a:gdLst/>
                <a:ahLst/>
                <a:cxnLst/>
                <a:rect l="l" t="t" r="r" b="b"/>
                <a:pathLst>
                  <a:path w="1032341" h="1032341">
                    <a:moveTo>
                      <a:pt x="0" y="516170"/>
                    </a:moveTo>
                    <a:lnTo>
                      <a:pt x="516170" y="0"/>
                    </a:lnTo>
                    <a:lnTo>
                      <a:pt x="1032341" y="516170"/>
                    </a:lnTo>
                    <a:lnTo>
                      <a:pt x="516170" y="1032341"/>
                    </a:lnTo>
                    <a:lnTo>
                      <a:pt x="0" y="516170"/>
                    </a:lnTo>
                    <a:close/>
                  </a:path>
                </a:pathLst>
              </a:custGeom>
              <a:noFill/>
              <a:ln w="7600" cap="flat">
                <a:solidFill>
                  <a:srgbClr val="B68A35"/>
                </a:solidFill>
                <a:bevel/>
              </a:ln>
            </p:spPr>
            <p:txBody>
              <a:bodyPr wrap="square" rtlCol="0" anchor="ctr"/>
              <a:lstStyle/>
              <a:p>
                <a:pPr algn="ctr">
                  <a:lnSpc>
                    <a:spcPct val="100000"/>
                  </a:lnSpc>
                </a:pPr>
                <a:endParaRPr dirty="0">
                  <a:solidFill>
                    <a:srgbClr val="FFFFFF"/>
                  </a:solidFill>
                  <a:latin typeface="Comic Sans MS"/>
                </a:endParaRPr>
              </a:p>
            </p:txBody>
          </p:sp>
          <p:cxnSp>
            <p:nvCxnSpPr>
              <p:cNvPr id="41" name="Straight Connector 172"/>
              <p:cNvCxnSpPr/>
              <p:nvPr/>
            </p:nvCxnSpPr>
            <p:spPr>
              <a:xfrm>
                <a:off x="8034277" y="2506028"/>
                <a:ext cx="0" cy="822960"/>
              </a:xfrm>
              <a:prstGeom prst="line">
                <a:avLst/>
              </a:prstGeom>
              <a:ln w="19050">
                <a:solidFill>
                  <a:srgbClr val="B68A3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8" name="TextBox 169"/>
            <p:cNvSpPr txBox="1"/>
            <p:nvPr/>
          </p:nvSpPr>
          <p:spPr>
            <a:xfrm>
              <a:off x="646374" y="1599733"/>
              <a:ext cx="640079" cy="6069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algn="ctr" rtl="1" eaLnBrk="1" fontAlgn="auto" hangingPunct="1">
                <a:defRPr sz="2000" b="1" kern="0">
                  <a:solidFill>
                    <a:srgbClr val="B68A35"/>
                  </a:solidFill>
                  <a:latin typeface="Sakkal Majalla" panose="02000000000000000000" pitchFamily="2" charset="-78"/>
                  <a:cs typeface="Sakkal Majalla" panose="02000000000000000000" pitchFamily="2" charset="-78"/>
                </a:defRPr>
              </a:lvl1pPr>
            </a:lstStyle>
            <a:p>
              <a:r>
                <a:rPr lang="en-US" dirty="0" smtClean="0"/>
                <a:t>02</a:t>
              </a:r>
              <a:endParaRPr lang="ar-JO" dirty="0"/>
            </a:p>
          </p:txBody>
        </p:sp>
      </p:grpSp>
      <p:grpSp>
        <p:nvGrpSpPr>
          <p:cNvPr id="42" name="Group 167"/>
          <p:cNvGrpSpPr/>
          <p:nvPr/>
        </p:nvGrpSpPr>
        <p:grpSpPr>
          <a:xfrm>
            <a:off x="452406" y="4643446"/>
            <a:ext cx="731520" cy="731520"/>
            <a:chOff x="434458" y="1345066"/>
            <a:chExt cx="1109667" cy="1109667"/>
          </a:xfrm>
        </p:grpSpPr>
        <p:grpSp>
          <p:nvGrpSpPr>
            <p:cNvPr id="43" name="Group 168"/>
            <p:cNvGrpSpPr/>
            <p:nvPr/>
          </p:nvGrpSpPr>
          <p:grpSpPr>
            <a:xfrm>
              <a:off x="434458" y="1345066"/>
              <a:ext cx="1109667" cy="1109667"/>
              <a:chOff x="7985042" y="2362675"/>
              <a:chExt cx="1109667" cy="1109667"/>
            </a:xfrm>
          </p:grpSpPr>
          <p:sp>
            <p:nvSpPr>
              <p:cNvPr id="45" name="Freeform 170"/>
              <p:cNvSpPr/>
              <p:nvPr/>
            </p:nvSpPr>
            <p:spPr>
              <a:xfrm rot="18904640" flipH="1">
                <a:off x="7985042" y="2362675"/>
                <a:ext cx="1109667" cy="1109667"/>
              </a:xfrm>
              <a:custGeom>
                <a:avLst/>
                <a:gdLst/>
                <a:ahLst/>
                <a:cxnLst/>
                <a:rect l="0" t="0" r="0" b="0"/>
                <a:pathLst>
                  <a:path w="1109667" h="1109667">
                    <a:moveTo>
                      <a:pt x="0" y="554834"/>
                    </a:moveTo>
                    <a:lnTo>
                      <a:pt x="554834" y="0"/>
                    </a:lnTo>
                    <a:lnTo>
                      <a:pt x="1109667" y="554834"/>
                    </a:lnTo>
                    <a:lnTo>
                      <a:pt x="554834" y="1109667"/>
                    </a:lnTo>
                    <a:lnTo>
                      <a:pt x="0" y="554834"/>
                    </a:lnTo>
                    <a:close/>
                  </a:path>
                </a:pathLst>
              </a:custGeom>
              <a:noFill/>
              <a:ln w="7600" cap="flat">
                <a:solidFill>
                  <a:srgbClr val="B68A35"/>
                </a:solidFill>
                <a:bevel/>
              </a:ln>
            </p:spPr>
          </p:sp>
          <p:sp>
            <p:nvSpPr>
              <p:cNvPr id="46" name="Freeform 171"/>
              <p:cNvSpPr/>
              <p:nvPr/>
            </p:nvSpPr>
            <p:spPr>
              <a:xfrm rot="18904640" flipH="1">
                <a:off x="8023705" y="2401338"/>
                <a:ext cx="1032341" cy="1032341"/>
              </a:xfrm>
              <a:custGeom>
                <a:avLst/>
                <a:gdLst/>
                <a:ahLst/>
                <a:cxnLst/>
                <a:rect l="l" t="t" r="r" b="b"/>
                <a:pathLst>
                  <a:path w="1032341" h="1032341">
                    <a:moveTo>
                      <a:pt x="0" y="516170"/>
                    </a:moveTo>
                    <a:lnTo>
                      <a:pt x="516170" y="0"/>
                    </a:lnTo>
                    <a:lnTo>
                      <a:pt x="1032341" y="516170"/>
                    </a:lnTo>
                    <a:lnTo>
                      <a:pt x="516170" y="1032341"/>
                    </a:lnTo>
                    <a:lnTo>
                      <a:pt x="0" y="516170"/>
                    </a:lnTo>
                    <a:close/>
                  </a:path>
                </a:pathLst>
              </a:custGeom>
              <a:noFill/>
              <a:ln w="7600" cap="flat">
                <a:solidFill>
                  <a:srgbClr val="B68A35"/>
                </a:solidFill>
                <a:bevel/>
              </a:ln>
            </p:spPr>
            <p:txBody>
              <a:bodyPr wrap="square" rtlCol="0" anchor="ctr"/>
              <a:lstStyle/>
              <a:p>
                <a:pPr algn="ctr">
                  <a:lnSpc>
                    <a:spcPct val="100000"/>
                  </a:lnSpc>
                </a:pPr>
                <a:endParaRPr dirty="0">
                  <a:solidFill>
                    <a:srgbClr val="FFFFFF"/>
                  </a:solidFill>
                  <a:latin typeface="Comic Sans MS"/>
                </a:endParaRPr>
              </a:p>
            </p:txBody>
          </p:sp>
          <p:cxnSp>
            <p:nvCxnSpPr>
              <p:cNvPr id="47" name="Straight Connector 172"/>
              <p:cNvCxnSpPr/>
              <p:nvPr/>
            </p:nvCxnSpPr>
            <p:spPr>
              <a:xfrm>
                <a:off x="8034277" y="2506028"/>
                <a:ext cx="0" cy="822960"/>
              </a:xfrm>
              <a:prstGeom prst="line">
                <a:avLst/>
              </a:prstGeom>
              <a:ln w="19050">
                <a:solidFill>
                  <a:srgbClr val="B68A3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4" name="TextBox 169"/>
            <p:cNvSpPr txBox="1"/>
            <p:nvPr/>
          </p:nvSpPr>
          <p:spPr>
            <a:xfrm>
              <a:off x="646374" y="1599733"/>
              <a:ext cx="640079" cy="6069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algn="ctr" rtl="1" eaLnBrk="1" fontAlgn="auto" hangingPunct="1">
                <a:defRPr sz="2000" b="1" kern="0">
                  <a:solidFill>
                    <a:srgbClr val="B68A35"/>
                  </a:solidFill>
                  <a:latin typeface="Sakkal Majalla" panose="02000000000000000000" pitchFamily="2" charset="-78"/>
                  <a:cs typeface="Sakkal Majalla" panose="02000000000000000000" pitchFamily="2" charset="-78"/>
                </a:defRPr>
              </a:lvl1pPr>
            </a:lstStyle>
            <a:p>
              <a:r>
                <a:rPr lang="en-US" dirty="0" smtClean="0"/>
                <a:t>04</a:t>
              </a:r>
              <a:endParaRPr lang="ar-JO" dirty="0"/>
            </a:p>
          </p:txBody>
        </p:sp>
      </p:grpSp>
      <p:sp>
        <p:nvSpPr>
          <p:cNvPr id="48" name="مربع نص 47"/>
          <p:cNvSpPr txBox="1"/>
          <p:nvPr/>
        </p:nvSpPr>
        <p:spPr>
          <a:xfrm>
            <a:off x="1095348" y="2928934"/>
            <a:ext cx="2643206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200" b="1" dirty="0" smtClean="0">
                <a:latin typeface="Sakkal Majalla" pitchFamily="2" charset="-78"/>
                <a:cs typeface="Sakkal Majalla" pitchFamily="2" charset="-78"/>
              </a:rPr>
              <a:t>5S Improvement </a:t>
            </a:r>
            <a:r>
              <a:rPr lang="en-US" sz="2200" b="1" dirty="0" smtClean="0">
                <a:latin typeface="Sakkal Majalla" pitchFamily="2" charset="-78"/>
                <a:cs typeface="Sakkal Majalla" pitchFamily="2" charset="-78"/>
              </a:rPr>
              <a:t>T</a:t>
            </a:r>
            <a:r>
              <a:rPr lang="en-US" sz="2200" b="1" dirty="0" smtClean="0">
                <a:latin typeface="Sakkal Majalla" pitchFamily="2" charset="-78"/>
                <a:cs typeface="Sakkal Majalla" pitchFamily="2" charset="-78"/>
              </a:rPr>
              <a:t>ool </a:t>
            </a:r>
            <a:endParaRPr lang="ar-SA" sz="2200" b="1" dirty="0"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49" name="مربع نص 48"/>
          <p:cNvSpPr txBox="1"/>
          <p:nvPr/>
        </p:nvSpPr>
        <p:spPr>
          <a:xfrm>
            <a:off x="1166786" y="3857628"/>
            <a:ext cx="2214578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200" b="1" dirty="0" smtClean="0">
                <a:latin typeface="Sakkal Majalla" pitchFamily="2" charset="-78"/>
                <a:cs typeface="Sakkal Majalla" pitchFamily="2" charset="-78"/>
              </a:rPr>
              <a:t>Job Description </a:t>
            </a:r>
            <a:endParaRPr lang="ar-SA" sz="2200" b="1" dirty="0"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50" name="مربع نص 49"/>
          <p:cNvSpPr txBox="1"/>
          <p:nvPr/>
        </p:nvSpPr>
        <p:spPr>
          <a:xfrm>
            <a:off x="1166786" y="4786322"/>
            <a:ext cx="3429024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200" b="1" dirty="0" smtClean="0">
                <a:latin typeface="Sakkal Majalla" pitchFamily="2" charset="-78"/>
                <a:cs typeface="Sakkal Majalla" pitchFamily="2" charset="-78"/>
              </a:rPr>
              <a:t>Standard Operation Procedures </a:t>
            </a:r>
            <a:endParaRPr lang="ar-SA" sz="2200" b="1" dirty="0">
              <a:latin typeface="Sakkal Majalla" pitchFamily="2" charset="-78"/>
              <a:cs typeface="Sakkal Majalla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2402699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6527</TotalTime>
  <Words>1904</Words>
  <Application>Microsoft Office PowerPoint</Application>
  <PresentationFormat>A4 Paper (210x297 mm)‎</PresentationFormat>
  <Paragraphs>823</Paragraphs>
  <Slides>51</Slides>
  <Notes>25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13</vt:i4>
      </vt:variant>
      <vt:variant>
        <vt:lpstr>سمة</vt:lpstr>
      </vt:variant>
      <vt:variant>
        <vt:i4>1</vt:i4>
      </vt:variant>
      <vt:variant>
        <vt:lpstr>عناوين الشرائح</vt:lpstr>
      </vt:variant>
      <vt:variant>
        <vt:i4>51</vt:i4>
      </vt:variant>
    </vt:vector>
  </HeadingPairs>
  <TitlesOfParts>
    <vt:vector size="65" baseType="lpstr">
      <vt:lpstr>Arial</vt:lpstr>
      <vt:lpstr>Sakkal Majalla</vt:lpstr>
      <vt:lpstr>Calibri</vt:lpstr>
      <vt:lpstr>Dosis</vt:lpstr>
      <vt:lpstr>Times New Roman</vt:lpstr>
      <vt:lpstr>Tahoma</vt:lpstr>
      <vt:lpstr>Open Sans</vt:lpstr>
      <vt:lpstr>Comic Sans MS</vt:lpstr>
      <vt:lpstr>Wingdings 3</vt:lpstr>
      <vt:lpstr>Simplified Arabic</vt:lpstr>
      <vt:lpstr>Wingdings</vt:lpstr>
      <vt:lpstr>Arial Unicode MS</vt:lpstr>
      <vt:lpstr>Muli</vt:lpstr>
      <vt:lpstr>simple-light-2</vt:lpstr>
      <vt:lpstr>الشريحة 1</vt:lpstr>
      <vt:lpstr>الشريحة 2</vt:lpstr>
      <vt:lpstr>الشريحة 3</vt:lpstr>
      <vt:lpstr>الشريحة 4</vt:lpstr>
      <vt:lpstr>Problem Statement</vt:lpstr>
      <vt:lpstr>الشريحة 6</vt:lpstr>
      <vt:lpstr>Project Objectives</vt:lpstr>
      <vt:lpstr>الشريحة 8</vt:lpstr>
      <vt:lpstr>Literature Review </vt:lpstr>
      <vt:lpstr>الشريحة 10</vt:lpstr>
      <vt:lpstr>الشريحة 11</vt:lpstr>
      <vt:lpstr>الشريحة 12</vt:lpstr>
      <vt:lpstr>Scoring Method</vt:lpstr>
      <vt:lpstr>الشريحة 14</vt:lpstr>
      <vt:lpstr>الشريحة 15</vt:lpstr>
      <vt:lpstr>الشريحة 16</vt:lpstr>
      <vt:lpstr>Work Plan</vt:lpstr>
      <vt:lpstr>5S  Improvement Tool </vt:lpstr>
      <vt:lpstr>الشريحة 19</vt:lpstr>
      <vt:lpstr>5S Matrix </vt:lpstr>
      <vt:lpstr>الشريحة 21</vt:lpstr>
      <vt:lpstr>5S Application Areas</vt:lpstr>
      <vt:lpstr>Medical Supplies Warehouse</vt:lpstr>
      <vt:lpstr>Warehouse Entrance</vt:lpstr>
      <vt:lpstr>Archived Files Rack</vt:lpstr>
      <vt:lpstr>Items Sorting</vt:lpstr>
      <vt:lpstr>kitchen</vt:lpstr>
      <vt:lpstr>الشريحة 28</vt:lpstr>
      <vt:lpstr>Kitchen Store</vt:lpstr>
      <vt:lpstr>Kitchen Store cont.</vt:lpstr>
      <vt:lpstr>Kitchen Store cont.</vt:lpstr>
      <vt:lpstr>الشريحة 32</vt:lpstr>
      <vt:lpstr>Kitchen Layout</vt:lpstr>
      <vt:lpstr>الشريحة 34</vt:lpstr>
      <vt:lpstr>Relationship Diagram  </vt:lpstr>
      <vt:lpstr>Final Layout </vt:lpstr>
      <vt:lpstr>الشريحة 37</vt:lpstr>
      <vt:lpstr>الشريحة 38</vt:lpstr>
      <vt:lpstr>Job Description For Radiology Technician  </vt:lpstr>
      <vt:lpstr>Laundry Worker Job Description </vt:lpstr>
      <vt:lpstr>الشريحة 41</vt:lpstr>
      <vt:lpstr>الشريحة 42</vt:lpstr>
      <vt:lpstr>الشريحة 43</vt:lpstr>
      <vt:lpstr>Portable x-ray flow chart</vt:lpstr>
      <vt:lpstr>Sop For Check Blood Glucose</vt:lpstr>
      <vt:lpstr>Flow Chart For Check Blood Glucose</vt:lpstr>
      <vt:lpstr>الشريحة 47</vt:lpstr>
      <vt:lpstr>Conclusion</vt:lpstr>
      <vt:lpstr>الشريحة 49</vt:lpstr>
      <vt:lpstr>Recommendation</vt:lpstr>
      <vt:lpstr>الشريحة 51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eng.akram deeb</dc:creator>
  <cp:lastModifiedBy>Arab amerecan univarceti</cp:lastModifiedBy>
  <cp:revision>676</cp:revision>
  <cp:lastPrinted>2017-07-13T07:31:14Z</cp:lastPrinted>
  <dcterms:modified xsi:type="dcterms:W3CDTF">2018-05-17T22:29:31Z</dcterms:modified>
</cp:coreProperties>
</file>